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 id="2147483709" r:id="rId3"/>
  </p:sldMasterIdLst>
  <p:notesMasterIdLst>
    <p:notesMasterId r:id="rId33"/>
  </p:notesMasterIdLst>
  <p:handoutMasterIdLst>
    <p:handoutMasterId r:id="rId34"/>
  </p:handoutMasterIdLst>
  <p:sldIdLst>
    <p:sldId id="256" r:id="rId4"/>
    <p:sldId id="279" r:id="rId5"/>
    <p:sldId id="271" r:id="rId6"/>
    <p:sldId id="274" r:id="rId7"/>
    <p:sldId id="275" r:id="rId8"/>
    <p:sldId id="276" r:id="rId9"/>
    <p:sldId id="278" r:id="rId10"/>
    <p:sldId id="277" r:id="rId11"/>
    <p:sldId id="258" r:id="rId12"/>
    <p:sldId id="257" r:id="rId13"/>
    <p:sldId id="282" r:id="rId14"/>
    <p:sldId id="272" r:id="rId15"/>
    <p:sldId id="259" r:id="rId16"/>
    <p:sldId id="260" r:id="rId17"/>
    <p:sldId id="281" r:id="rId18"/>
    <p:sldId id="262" r:id="rId19"/>
    <p:sldId id="261" r:id="rId20"/>
    <p:sldId id="263" r:id="rId21"/>
    <p:sldId id="283" r:id="rId22"/>
    <p:sldId id="264" r:id="rId23"/>
    <p:sldId id="265" r:id="rId24"/>
    <p:sldId id="273" r:id="rId25"/>
    <p:sldId id="284" r:id="rId26"/>
    <p:sldId id="285" r:id="rId27"/>
    <p:sldId id="266" r:id="rId28"/>
    <p:sldId id="267" r:id="rId29"/>
    <p:sldId id="268" r:id="rId30"/>
    <p:sldId id="269" r:id="rId31"/>
    <p:sldId id="270"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08" d="100"/>
          <a:sy n="108" d="100"/>
        </p:scale>
        <p:origin x="1302"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4EEA5B-EB27-4938-8413-DB34F5C6890D}" type="datetimeFigureOut">
              <a:rPr lang="en-US" smtClean="0"/>
              <a:t>11/11/2018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5D07B38-BC3B-4D1A-A82F-8BB299D83480}" type="slidenum">
              <a:rPr lang="en-US" smtClean="0"/>
              <a:t>‹#›</a:t>
            </a:fld>
            <a:endParaRPr lang="en-US"/>
          </a:p>
        </p:txBody>
      </p:sp>
    </p:spTree>
    <p:extLst>
      <p:ext uri="{BB962C8B-B14F-4D97-AF65-F5344CB8AC3E}">
        <p14:creationId xmlns:p14="http://schemas.microsoft.com/office/powerpoint/2010/main" val="11460818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088BA18-6549-428A-9AE2-91DD6941BAAA}" type="datetimeFigureOut">
              <a:rPr lang="en-US" smtClean="0"/>
              <a:t>11/11/2018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2AA070-5FCD-4E12-92A6-3DD346CAB437}" type="slidenum">
              <a:rPr lang="en-US" smtClean="0"/>
              <a:t>‹#›</a:t>
            </a:fld>
            <a:endParaRPr lang="en-US"/>
          </a:p>
        </p:txBody>
      </p:sp>
    </p:spTree>
    <p:extLst>
      <p:ext uri="{BB962C8B-B14F-4D97-AF65-F5344CB8AC3E}">
        <p14:creationId xmlns:p14="http://schemas.microsoft.com/office/powerpoint/2010/main" val="2973435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2AA070-5FCD-4E12-92A6-3DD346CAB437}" type="slidenum">
              <a:rPr lang="en-US" smtClean="0"/>
              <a:t>1</a:t>
            </a:fld>
            <a:endParaRPr lang="en-US"/>
          </a:p>
        </p:txBody>
      </p:sp>
    </p:spTree>
    <p:extLst>
      <p:ext uri="{BB962C8B-B14F-4D97-AF65-F5344CB8AC3E}">
        <p14:creationId xmlns:p14="http://schemas.microsoft.com/office/powerpoint/2010/main" val="3388373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72D9010-660E-4B8D-9AEC-4A9715C16ECD}"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429292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D9010-660E-4B8D-9AEC-4A9715C16ECD}"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1244212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D9010-660E-4B8D-9AEC-4A9715C16ECD}"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85340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2D9010-660E-4B8D-9AEC-4A9715C16ECD}"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1757569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D3B668-9232-4F5E-8347-2BB82B93F688}"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1474825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3B668-9232-4F5E-8347-2BB82B93F688}"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3100550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D3B668-9232-4F5E-8347-2BB82B93F688}"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1218512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D3B668-9232-4F5E-8347-2BB82B93F688}"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3612965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D3B668-9232-4F5E-8347-2BB82B93F688}"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2701953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D3B668-9232-4F5E-8347-2BB82B93F688}"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1889817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3B668-9232-4F5E-8347-2BB82B93F688}"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139380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D9010-660E-4B8D-9AEC-4A9715C16ECD}"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620588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D3B668-9232-4F5E-8347-2BB82B93F688}"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784898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D3B668-9232-4F5E-8347-2BB82B93F688}"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2884178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3B668-9232-4F5E-8347-2BB82B93F688}"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3404404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3B668-9232-4F5E-8347-2BB82B93F688}"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62843-5F4A-456C-9935-19F986DBCAAB}" type="slidenum">
              <a:rPr lang="en-US" smtClean="0"/>
              <a:t>‹#›</a:t>
            </a:fld>
            <a:endParaRPr lang="en-US"/>
          </a:p>
        </p:txBody>
      </p:sp>
    </p:spTree>
    <p:extLst>
      <p:ext uri="{BB962C8B-B14F-4D97-AF65-F5344CB8AC3E}">
        <p14:creationId xmlns:p14="http://schemas.microsoft.com/office/powerpoint/2010/main" val="42299372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3900670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4103742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30481008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3382AD-45E1-4FDF-B9AD-AFBFE1B0E98A}"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3151450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3382AD-45E1-4FDF-B9AD-AFBFE1B0E98A}"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3811673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3382AD-45E1-4FDF-B9AD-AFBFE1B0E98A}"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986879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D9010-660E-4B8D-9AEC-4A9715C16ECD}"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17625771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1D3382AD-45E1-4FDF-B9AD-AFBFE1B0E98A}"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40330585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382AD-45E1-4FDF-B9AD-AFBFE1B0E98A}"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4263599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382AD-45E1-4FDF-B9AD-AFBFE1B0E98A}"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20455005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382AD-45E1-4FDF-B9AD-AFBFE1B0E98A}"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4681961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32072681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53153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3005502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17291139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25992262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266785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2D9010-660E-4B8D-9AEC-4A9715C16ECD}"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14504260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382AD-45E1-4FDF-B9AD-AFBFE1B0E98A}"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D1757-AECA-4338-82F6-0B0A4CEA67B5}" type="slidenum">
              <a:rPr lang="en-US" smtClean="0"/>
              <a:t>‹#›</a:t>
            </a:fld>
            <a:endParaRPr lang="en-US"/>
          </a:p>
        </p:txBody>
      </p:sp>
    </p:spTree>
    <p:extLst>
      <p:ext uri="{BB962C8B-B14F-4D97-AF65-F5344CB8AC3E}">
        <p14:creationId xmlns:p14="http://schemas.microsoft.com/office/powerpoint/2010/main" val="378009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2D9010-660E-4B8D-9AEC-4A9715C16ECD}"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224919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2D9010-660E-4B8D-9AEC-4A9715C16ECD}"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311881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D9010-660E-4B8D-9AEC-4A9715C16ECD}" type="datetimeFigureOut">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3742192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2D9010-660E-4B8D-9AEC-4A9715C16ECD}"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3494821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2D9010-660E-4B8D-9AEC-4A9715C16ECD}"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6048C-A9F2-49C3-B4F4-0E714CD4F513}" type="slidenum">
              <a:rPr lang="en-US" smtClean="0"/>
              <a:t>‹#›</a:t>
            </a:fld>
            <a:endParaRPr lang="en-US"/>
          </a:p>
        </p:txBody>
      </p:sp>
    </p:spTree>
    <p:extLst>
      <p:ext uri="{BB962C8B-B14F-4D97-AF65-F5344CB8AC3E}">
        <p14:creationId xmlns:p14="http://schemas.microsoft.com/office/powerpoint/2010/main" val="410150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C8102E">
                <a:alpha val="88000"/>
              </a:srgbClr>
            </a:gs>
            <a:gs pos="24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D9010-660E-4B8D-9AEC-4A9715C16ECD}" type="datetimeFigureOut">
              <a:rPr lang="en-US" smtClean="0"/>
              <a:t>11/11/2018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6048C-A9F2-49C3-B4F4-0E714CD4F513}" type="slidenum">
              <a:rPr lang="en-US" smtClean="0"/>
              <a:t>‹#›</a:t>
            </a:fld>
            <a:endParaRPr lang="en-US"/>
          </a:p>
        </p:txBody>
      </p:sp>
    </p:spTree>
    <p:extLst>
      <p:ext uri="{BB962C8B-B14F-4D97-AF65-F5344CB8AC3E}">
        <p14:creationId xmlns:p14="http://schemas.microsoft.com/office/powerpoint/2010/main" val="15168799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C8102E">
                <a:alpha val="88000"/>
              </a:srgbClr>
            </a:gs>
            <a:gs pos="24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3B668-9232-4F5E-8347-2BB82B93F688}" type="datetimeFigureOut">
              <a:rPr lang="en-US" smtClean="0"/>
              <a:t>11/11/2018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62843-5F4A-456C-9935-19F986DBCAAB}" type="slidenum">
              <a:rPr lang="en-US" smtClean="0"/>
              <a:t>‹#›</a:t>
            </a:fld>
            <a:endParaRPr lang="en-US"/>
          </a:p>
        </p:txBody>
      </p:sp>
    </p:spTree>
    <p:extLst>
      <p:ext uri="{BB962C8B-B14F-4D97-AF65-F5344CB8AC3E}">
        <p14:creationId xmlns:p14="http://schemas.microsoft.com/office/powerpoint/2010/main" val="171880933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3382AD-45E1-4FDF-B9AD-AFBFE1B0E98A}" type="datetimeFigureOut">
              <a:rPr lang="en-US" smtClean="0"/>
              <a:t>11/11/2018</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CCD1757-AECA-4338-82F6-0B0A4CEA67B5}" type="slidenum">
              <a:rPr lang="en-US" smtClean="0"/>
              <a:t>‹#›</a:t>
            </a:fld>
            <a:endParaRPr lang="en-US"/>
          </a:p>
        </p:txBody>
      </p:sp>
    </p:spTree>
    <p:extLst>
      <p:ext uri="{BB962C8B-B14F-4D97-AF65-F5344CB8AC3E}">
        <p14:creationId xmlns:p14="http://schemas.microsoft.com/office/powerpoint/2010/main" val="2663964407"/>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ysu.edu/accessibility" TargetMode="Externa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973" y="1964269"/>
            <a:ext cx="5714228" cy="2421464"/>
          </a:xfrm>
        </p:spPr>
        <p:txBody>
          <a:bodyPr/>
          <a:lstStyle/>
          <a:p>
            <a:r>
              <a:rPr lang="en-US" dirty="0"/>
              <a:t>EIT Accessibility at </a:t>
            </a:r>
            <a:r>
              <a:rPr lang="en-US" dirty="0" err="1"/>
              <a:t>YounGstown</a:t>
            </a:r>
            <a:r>
              <a:rPr lang="en-US" dirty="0"/>
              <a:t> State University</a:t>
            </a:r>
          </a:p>
        </p:txBody>
      </p:sp>
      <p:sp>
        <p:nvSpPr>
          <p:cNvPr id="3" name="Subtitle 2"/>
          <p:cNvSpPr>
            <a:spLocks noGrp="1"/>
          </p:cNvSpPr>
          <p:nvPr>
            <p:ph type="subTitle" idx="1"/>
          </p:nvPr>
        </p:nvSpPr>
        <p:spPr/>
        <p:txBody>
          <a:bodyPr>
            <a:normAutofit/>
          </a:bodyPr>
          <a:lstStyle/>
          <a:p>
            <a:r>
              <a:rPr lang="en-US" dirty="0"/>
              <a:t>Thomas Madsen and </a:t>
            </a:r>
          </a:p>
          <a:p>
            <a:r>
              <a:rPr lang="en-US" dirty="0"/>
              <a:t>Gina </a:t>
            </a:r>
            <a:r>
              <a:rPr lang="en-US" dirty="0" err="1"/>
              <a:t>McGranahan</a:t>
            </a:r>
            <a:endParaRPr lang="en-US" dirty="0"/>
          </a:p>
          <a:p>
            <a:r>
              <a:rPr lang="en-US" dirty="0"/>
              <a:t>Youngstown State University </a:t>
            </a:r>
          </a:p>
        </p:txBody>
      </p:sp>
      <p:pic>
        <p:nvPicPr>
          <p:cNvPr id="4" name="Picture 3" descr="Youngstown State University Logo:&#10;Y and Proud" title="Y and Prou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5359" y="6096000"/>
            <a:ext cx="2000000" cy="571429"/>
          </a:xfrm>
          <a:prstGeom prst="rect">
            <a:avLst/>
          </a:prstGeom>
        </p:spPr>
      </p:pic>
    </p:spTree>
    <p:extLst>
      <p:ext uri="{BB962C8B-B14F-4D97-AF65-F5344CB8AC3E}">
        <p14:creationId xmlns:p14="http://schemas.microsoft.com/office/powerpoint/2010/main" val="2272650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7772400" cy="1456267"/>
          </a:xfrm>
        </p:spPr>
        <p:txBody>
          <a:bodyPr>
            <a:normAutofit/>
          </a:bodyPr>
          <a:lstStyle/>
          <a:p>
            <a:r>
              <a:rPr lang="en-US" sz="3600" dirty="0"/>
              <a:t>Our Story of Accessibility   </a:t>
            </a:r>
          </a:p>
        </p:txBody>
      </p:sp>
      <p:sp>
        <p:nvSpPr>
          <p:cNvPr id="3" name="Content Placeholder 2"/>
          <p:cNvSpPr>
            <a:spLocks noGrp="1"/>
          </p:cNvSpPr>
          <p:nvPr>
            <p:ph idx="1"/>
          </p:nvPr>
        </p:nvSpPr>
        <p:spPr>
          <a:xfrm>
            <a:off x="457200" y="1456268"/>
            <a:ext cx="8229600" cy="3877732"/>
          </a:xfrm>
        </p:spPr>
        <p:txBody>
          <a:bodyPr>
            <a:normAutofit/>
          </a:bodyPr>
          <a:lstStyle/>
          <a:p>
            <a:r>
              <a:rPr lang="en-US" sz="3200" dirty="0"/>
              <a:t>In May 2013 a compliance review was initiated by the Office of Civil Rights (OCR) under the Department of Education.</a:t>
            </a:r>
          </a:p>
          <a:p>
            <a:r>
              <a:rPr lang="en-US" sz="3200" dirty="0"/>
              <a:t>From the review a number of issues came up.</a:t>
            </a:r>
          </a:p>
          <a:p>
            <a:endParaRPr lang="en-US" dirty="0"/>
          </a:p>
        </p:txBody>
      </p:sp>
    </p:spTree>
    <p:extLst>
      <p:ext uri="{BB962C8B-B14F-4D97-AF65-F5344CB8AC3E}">
        <p14:creationId xmlns:p14="http://schemas.microsoft.com/office/powerpoint/2010/main" val="215100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
            <a:ext cx="7239000" cy="1447800"/>
          </a:xfrm>
        </p:spPr>
        <p:txBody>
          <a:bodyPr>
            <a:normAutofit/>
          </a:bodyPr>
          <a:lstStyle/>
          <a:p>
            <a:r>
              <a:rPr lang="en-US" sz="3200" dirty="0"/>
              <a:t>Our Story of Accessibility</a:t>
            </a:r>
          </a:p>
        </p:txBody>
      </p:sp>
      <p:sp>
        <p:nvSpPr>
          <p:cNvPr id="4" name="Content Placeholder 3"/>
          <p:cNvSpPr txBox="1">
            <a:spLocks noGrp="1"/>
          </p:cNvSpPr>
          <p:nvPr>
            <p:ph idx="1"/>
          </p:nvPr>
        </p:nvSpPr>
        <p:spPr>
          <a:xfrm>
            <a:off x="457200" y="1501857"/>
            <a:ext cx="7772400" cy="4929555"/>
          </a:xfrm>
          <a:prstGeom prst="rect">
            <a:avLst/>
          </a:prstGeom>
          <a:noFill/>
        </p:spPr>
        <p:txBody>
          <a:bodyPr wrap="square" rtlCol="0">
            <a:spAutoFit/>
          </a:bodyPr>
          <a:lstStyle/>
          <a:p>
            <a:r>
              <a:rPr lang="en-US" sz="2400" dirty="0"/>
              <a:t>During the course of this investigation, OCR identified compliance violations relating to the University’s nondiscrimination notice, as well as the accessibility of particular pages on the University’s website. Prior to the conclusion of OCR’s investigation of the remaining issues in its review, the University expressed an interest in voluntarily resolving the investigation and entered into an agreement that commits the University to specific actions to address those issues. This letter summarizes the applicable legal standards, the information gathered during the investigation, and how the investigation was resolved.</a:t>
            </a:r>
          </a:p>
          <a:p>
            <a:endParaRPr lang="en-US" dirty="0"/>
          </a:p>
        </p:txBody>
      </p:sp>
    </p:spTree>
    <p:extLst>
      <p:ext uri="{BB962C8B-B14F-4D97-AF65-F5344CB8AC3E}">
        <p14:creationId xmlns:p14="http://schemas.microsoft.com/office/powerpoint/2010/main" val="8011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r Story of Accissability Slide 2" title="Our Story of Accissability Slide 2"/>
          <p:cNvSpPr>
            <a:spLocks noGrp="1"/>
          </p:cNvSpPr>
          <p:nvPr>
            <p:ph type="title"/>
          </p:nvPr>
        </p:nvSpPr>
        <p:spPr>
          <a:xfrm>
            <a:off x="0" y="0"/>
            <a:ext cx="7772400" cy="1456267"/>
          </a:xfrm>
        </p:spPr>
        <p:txBody>
          <a:bodyPr>
            <a:normAutofit/>
          </a:bodyPr>
          <a:lstStyle/>
          <a:p>
            <a:r>
              <a:rPr lang="en-US" sz="3600" dirty="0"/>
              <a:t>Our Story of Accessibility</a:t>
            </a:r>
          </a:p>
        </p:txBody>
      </p:sp>
      <p:sp>
        <p:nvSpPr>
          <p:cNvPr id="3" name="Content Placeholder 2"/>
          <p:cNvSpPr>
            <a:spLocks noGrp="1"/>
          </p:cNvSpPr>
          <p:nvPr>
            <p:ph idx="1"/>
          </p:nvPr>
        </p:nvSpPr>
        <p:spPr/>
        <p:txBody>
          <a:bodyPr>
            <a:normAutofit fontScale="85000" lnSpcReduction="10000"/>
          </a:bodyPr>
          <a:lstStyle/>
          <a:p>
            <a:r>
              <a:rPr lang="en-US" sz="3800" dirty="0"/>
              <a:t>In November 2014 YSU signed an agreement with the OCR.</a:t>
            </a:r>
          </a:p>
          <a:p>
            <a:r>
              <a:rPr lang="en-US" sz="3800" dirty="0"/>
              <a:t>YSU formed a small committee to implement this agreement and meet certain deadlines.</a:t>
            </a:r>
          </a:p>
          <a:p>
            <a:r>
              <a:rPr lang="en-US" sz="3800" dirty="0"/>
              <a:t>By February 2015 YSU had an EIT policy and EIT plan drafted and submitted to the OCR</a:t>
            </a:r>
          </a:p>
          <a:p>
            <a:endParaRPr lang="en-US" dirty="0"/>
          </a:p>
        </p:txBody>
      </p:sp>
    </p:spTree>
    <p:extLst>
      <p:ext uri="{BB962C8B-B14F-4D97-AF65-F5344CB8AC3E}">
        <p14:creationId xmlns:p14="http://schemas.microsoft.com/office/powerpoint/2010/main" val="45982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r Story of Accissability Slide 3" title="Our Story of Accissability Slide 3"/>
          <p:cNvSpPr>
            <a:spLocks noGrp="1"/>
          </p:cNvSpPr>
          <p:nvPr>
            <p:ph type="title"/>
          </p:nvPr>
        </p:nvSpPr>
        <p:spPr>
          <a:xfrm>
            <a:off x="7070" y="20425"/>
            <a:ext cx="7772400" cy="1456267"/>
          </a:xfrm>
        </p:spPr>
        <p:txBody>
          <a:bodyPr>
            <a:normAutofit/>
          </a:bodyPr>
          <a:lstStyle/>
          <a:p>
            <a:r>
              <a:rPr lang="en-US" sz="3600" dirty="0"/>
              <a:t>Our Story of Accessibility</a:t>
            </a:r>
          </a:p>
        </p:txBody>
      </p:sp>
      <p:sp>
        <p:nvSpPr>
          <p:cNvPr id="3" name="Content Placeholder 2"/>
          <p:cNvSpPr>
            <a:spLocks noGrp="1"/>
          </p:cNvSpPr>
          <p:nvPr>
            <p:ph idx="1"/>
          </p:nvPr>
        </p:nvSpPr>
        <p:spPr>
          <a:xfrm>
            <a:off x="381000" y="1600200"/>
            <a:ext cx="7772400" cy="5105400"/>
          </a:xfrm>
        </p:spPr>
        <p:txBody>
          <a:bodyPr>
            <a:normAutofit fontScale="62500" lnSpcReduction="20000"/>
          </a:bodyPr>
          <a:lstStyle/>
          <a:p>
            <a:r>
              <a:rPr lang="en-US" sz="5100" dirty="0"/>
              <a:t>In May 2015 an announcement went out to the campus stating in part: “The agreement stipulates that the university must be in compliance by Dec. 30, 2015.”</a:t>
            </a:r>
          </a:p>
          <a:p>
            <a:r>
              <a:rPr lang="en-US" sz="5100" dirty="0"/>
              <a:t>Part of the communication/miscommunication:</a:t>
            </a:r>
          </a:p>
          <a:p>
            <a:pPr marL="914400" lvl="1" indent="-514350">
              <a:buFont typeface="+mj-lt"/>
              <a:buAutoNum type="arabicPeriod"/>
            </a:pPr>
            <a:r>
              <a:rPr lang="en-US" sz="5100" dirty="0"/>
              <a:t>all electronic content should be accessible and “in compliance”. Any content not readable using a screen reader is no longer allowed,</a:t>
            </a:r>
          </a:p>
          <a:p>
            <a:pPr marL="914400" lvl="1" indent="-514350">
              <a:buFont typeface="+mj-lt"/>
              <a:buAutoNum type="arabicPeriod"/>
            </a:pPr>
            <a:r>
              <a:rPr lang="en-US" sz="5100" dirty="0"/>
              <a:t>faculty are personally liable.</a:t>
            </a:r>
          </a:p>
          <a:p>
            <a:pPr marL="914400" lvl="1" indent="-514350">
              <a:buFont typeface="+mj-lt"/>
              <a:buAutoNum type="arabicPeriod"/>
            </a:pPr>
            <a:endParaRPr lang="en-US" dirty="0"/>
          </a:p>
          <a:p>
            <a:pPr marL="914400" lvl="1" indent="-514350">
              <a:buFont typeface="+mj-lt"/>
              <a:buAutoNum type="arabicPeriod"/>
            </a:pPr>
            <a:endParaRPr lang="en-US" dirty="0"/>
          </a:p>
          <a:p>
            <a:pPr marL="914400" lvl="1" indent="-514350">
              <a:buFont typeface="+mj-lt"/>
              <a:buAutoNum type="arabicPeriod"/>
            </a:pPr>
            <a:endParaRPr lang="en-US" dirty="0"/>
          </a:p>
        </p:txBody>
      </p:sp>
    </p:spTree>
    <p:extLst>
      <p:ext uri="{BB962C8B-B14F-4D97-AF65-F5344CB8AC3E}">
        <p14:creationId xmlns:p14="http://schemas.microsoft.com/office/powerpoint/2010/main" val="400924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r Story of Accissability Slide 4" title="Our Story of Accissability Slide 4"/>
          <p:cNvSpPr>
            <a:spLocks noGrp="1"/>
          </p:cNvSpPr>
          <p:nvPr>
            <p:ph type="title"/>
          </p:nvPr>
        </p:nvSpPr>
        <p:spPr>
          <a:xfrm>
            <a:off x="0" y="1571"/>
            <a:ext cx="7772400" cy="1456267"/>
          </a:xfrm>
        </p:spPr>
        <p:txBody>
          <a:bodyPr>
            <a:normAutofit/>
          </a:bodyPr>
          <a:lstStyle/>
          <a:p>
            <a:r>
              <a:rPr lang="en-US" sz="3600" dirty="0"/>
              <a:t>Our Story of Accessibility</a:t>
            </a:r>
          </a:p>
        </p:txBody>
      </p:sp>
      <p:sp>
        <p:nvSpPr>
          <p:cNvPr id="3" name="Content Placeholder 2"/>
          <p:cNvSpPr>
            <a:spLocks noGrp="1"/>
          </p:cNvSpPr>
          <p:nvPr>
            <p:ph idx="1"/>
          </p:nvPr>
        </p:nvSpPr>
        <p:spPr/>
        <p:txBody>
          <a:bodyPr>
            <a:noAutofit/>
          </a:bodyPr>
          <a:lstStyle/>
          <a:p>
            <a:r>
              <a:rPr lang="en-US" sz="2800" dirty="0"/>
              <a:t>Faculty and the campus community responds by removing all content from our Learning Management System (LMS) and they stop emailing students electronic documents.</a:t>
            </a:r>
          </a:p>
          <a:p>
            <a:r>
              <a:rPr lang="en-US" sz="2800" dirty="0"/>
              <a:t>Before the announcement approximately 60% of faculty were using Blackboard.</a:t>
            </a:r>
          </a:p>
          <a:p>
            <a:r>
              <a:rPr lang="en-US" sz="2800" dirty="0"/>
              <a:t>After the announcement, this dropped to 33 %</a:t>
            </a:r>
          </a:p>
          <a:p>
            <a:r>
              <a:rPr lang="en-US" sz="2800"/>
              <a:t>Our </a:t>
            </a:r>
            <a:r>
              <a:rPr lang="en-US" sz="2800" dirty="0"/>
              <a:t>current adoption is approximately </a:t>
            </a:r>
            <a:r>
              <a:rPr lang="en-US" sz="2800"/>
              <a:t>52 %</a:t>
            </a:r>
            <a:endParaRPr lang="en-US" sz="2800" dirty="0"/>
          </a:p>
          <a:p>
            <a:r>
              <a:rPr lang="en-US" sz="2800" dirty="0"/>
              <a:t>This was not the intended outcome.</a:t>
            </a:r>
          </a:p>
        </p:txBody>
      </p:sp>
    </p:spTree>
    <p:extLst>
      <p:ext uri="{BB962C8B-B14F-4D97-AF65-F5344CB8AC3E}">
        <p14:creationId xmlns:p14="http://schemas.microsoft.com/office/powerpoint/2010/main" val="39424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r Story of Accissability Slide 5" title="Our Story of Accissability Slide 5"/>
          <p:cNvSpPr>
            <a:spLocks noGrp="1"/>
          </p:cNvSpPr>
          <p:nvPr>
            <p:ph type="title"/>
          </p:nvPr>
        </p:nvSpPr>
        <p:spPr>
          <a:xfrm>
            <a:off x="0" y="26670"/>
            <a:ext cx="7772400" cy="1456267"/>
          </a:xfrm>
        </p:spPr>
        <p:txBody>
          <a:bodyPr>
            <a:normAutofit/>
          </a:bodyPr>
          <a:lstStyle/>
          <a:p>
            <a:r>
              <a:rPr lang="en-US" sz="3600" dirty="0"/>
              <a:t>Our Story of Accessibility</a:t>
            </a:r>
          </a:p>
        </p:txBody>
      </p:sp>
      <p:sp>
        <p:nvSpPr>
          <p:cNvPr id="3" name="Content Placeholder 2"/>
          <p:cNvSpPr>
            <a:spLocks noGrp="1"/>
          </p:cNvSpPr>
          <p:nvPr>
            <p:ph idx="1"/>
          </p:nvPr>
        </p:nvSpPr>
        <p:spPr/>
        <p:txBody>
          <a:bodyPr>
            <a:normAutofit/>
          </a:bodyPr>
          <a:lstStyle/>
          <a:p>
            <a:r>
              <a:rPr lang="en-US" sz="2800" dirty="0"/>
              <a:t>In summer 2015 Thomas Madsen joins the committee as a faculty voice.</a:t>
            </a:r>
          </a:p>
          <a:p>
            <a:r>
              <a:rPr lang="en-US" sz="2800" dirty="0"/>
              <a:t>For a while we did not have much movement. Our CIO retired and the new (interim) CIO was unaware of what had been happening.</a:t>
            </a:r>
          </a:p>
          <a:p>
            <a:r>
              <a:rPr lang="en-US" sz="2800" dirty="0"/>
              <a:t>In February 2017 we received response from the OCR essentially approving our EIT policy.</a:t>
            </a:r>
          </a:p>
          <a:p>
            <a:endParaRPr lang="en-US" sz="2800" dirty="0"/>
          </a:p>
        </p:txBody>
      </p:sp>
    </p:spTree>
    <p:extLst>
      <p:ext uri="{BB962C8B-B14F-4D97-AF65-F5344CB8AC3E}">
        <p14:creationId xmlns:p14="http://schemas.microsoft.com/office/powerpoint/2010/main" val="74138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r Story of Accissability Slide 6" title="Our Story of Accissability Slide 6"/>
          <p:cNvSpPr>
            <a:spLocks noGrp="1"/>
          </p:cNvSpPr>
          <p:nvPr>
            <p:ph type="title"/>
          </p:nvPr>
        </p:nvSpPr>
        <p:spPr>
          <a:xfrm>
            <a:off x="0" y="14140"/>
            <a:ext cx="7772400" cy="1456267"/>
          </a:xfrm>
        </p:spPr>
        <p:txBody>
          <a:bodyPr>
            <a:normAutofit/>
          </a:bodyPr>
          <a:lstStyle/>
          <a:p>
            <a:r>
              <a:rPr lang="en-US" sz="3200" dirty="0"/>
              <a:t>Our Story of Accessibility</a:t>
            </a:r>
          </a:p>
        </p:txBody>
      </p:sp>
      <p:sp>
        <p:nvSpPr>
          <p:cNvPr id="3" name="Content Placeholder 2"/>
          <p:cNvSpPr>
            <a:spLocks noGrp="1"/>
          </p:cNvSpPr>
          <p:nvPr>
            <p:ph idx="1"/>
          </p:nvPr>
        </p:nvSpPr>
        <p:spPr>
          <a:xfrm>
            <a:off x="381000" y="1524000"/>
            <a:ext cx="7772400" cy="3649133"/>
          </a:xfrm>
        </p:spPr>
        <p:txBody>
          <a:bodyPr>
            <a:normAutofit/>
          </a:bodyPr>
          <a:lstStyle/>
          <a:p>
            <a:r>
              <a:rPr lang="en-US" sz="3200" dirty="0"/>
              <a:t>Initially the motivation was legal, but it quickly became about more.</a:t>
            </a:r>
          </a:p>
          <a:p>
            <a:r>
              <a:rPr lang="en-US" sz="3200" dirty="0"/>
              <a:t>Frequent</a:t>
            </a:r>
            <a:r>
              <a:rPr lang="en-US" sz="3200" dirty="0">
                <a:solidFill>
                  <a:srgbClr val="FF0000"/>
                </a:solidFill>
              </a:rPr>
              <a:t> </a:t>
            </a:r>
            <a:r>
              <a:rPr lang="en-US" sz="3200" dirty="0"/>
              <a:t>questions that comes up: What does it mean that a document is accessible? How is this evaluated?</a:t>
            </a:r>
          </a:p>
          <a:p>
            <a:r>
              <a:rPr lang="en-US" sz="3200" dirty="0"/>
              <a:t>Discussion about compliance vs. accessible.</a:t>
            </a:r>
          </a:p>
        </p:txBody>
      </p:sp>
    </p:spTree>
    <p:extLst>
      <p:ext uri="{BB962C8B-B14F-4D97-AF65-F5344CB8AC3E}">
        <p14:creationId xmlns:p14="http://schemas.microsoft.com/office/powerpoint/2010/main" val="423068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4" y="25138"/>
            <a:ext cx="7772400" cy="1456267"/>
          </a:xfrm>
        </p:spPr>
        <p:txBody>
          <a:bodyPr>
            <a:normAutofit/>
          </a:bodyPr>
          <a:lstStyle/>
          <a:p>
            <a:r>
              <a:rPr lang="en-US" sz="3600" dirty="0"/>
              <a:t>Where are we now?</a:t>
            </a:r>
            <a:br>
              <a:rPr lang="en-US" sz="3600" dirty="0"/>
            </a:br>
            <a:r>
              <a:rPr lang="en-US" sz="3200" dirty="0">
                <a:latin typeface="Aharoni" panose="02010803020104030203" pitchFamily="2" charset="-79"/>
                <a:cs typeface="Aharoni" panose="02010803020104030203" pitchFamily="2" charset="-79"/>
              </a:rPr>
              <a:t>Public </a:t>
            </a:r>
            <a:r>
              <a:rPr lang="en-US" sz="3600" dirty="0">
                <a:latin typeface="Aharoni" panose="02010803020104030203" pitchFamily="2" charset="-79"/>
                <a:cs typeface="Aharoni" panose="02010803020104030203" pitchFamily="2" charset="-79"/>
              </a:rPr>
              <a:t>Facing</a:t>
            </a:r>
            <a:r>
              <a:rPr lang="en-US" sz="3200" dirty="0">
                <a:latin typeface="Aharoni" panose="02010803020104030203" pitchFamily="2" charset="-79"/>
                <a:cs typeface="Aharoni" panose="02010803020104030203" pitchFamily="2" charset="-79"/>
              </a:rPr>
              <a:t> Content</a:t>
            </a:r>
            <a:endParaRPr lang="en-US" sz="3200" dirty="0">
              <a:cs typeface="Aharoni" panose="02010803020104030203"/>
            </a:endParaRPr>
          </a:p>
        </p:txBody>
      </p:sp>
      <p:sp>
        <p:nvSpPr>
          <p:cNvPr id="3" name="Content Placeholder 2"/>
          <p:cNvSpPr>
            <a:spLocks noGrp="1"/>
          </p:cNvSpPr>
          <p:nvPr>
            <p:ph idx="1"/>
          </p:nvPr>
        </p:nvSpPr>
        <p:spPr/>
        <p:txBody>
          <a:bodyPr>
            <a:noAutofit/>
          </a:bodyPr>
          <a:lstStyle/>
          <a:p>
            <a:r>
              <a:rPr lang="en-US" sz="3200" dirty="0"/>
              <a:t>YSU has a new evolving website.</a:t>
            </a:r>
          </a:p>
          <a:p>
            <a:r>
              <a:rPr lang="en-US" sz="3200" dirty="0"/>
              <a:t>We have a set of general accessibility standards that outline what “accessible” means. The document is general with some specifics.</a:t>
            </a:r>
          </a:p>
          <a:p>
            <a:r>
              <a:rPr lang="en-US" sz="3200" dirty="0"/>
              <a:t>Policy: All content on the YSU website must be accessible or have an accessible equivalent posted along side of it. For the most part we have achieved this.</a:t>
            </a:r>
          </a:p>
        </p:txBody>
      </p:sp>
    </p:spTree>
    <p:extLst>
      <p:ext uri="{BB962C8B-B14F-4D97-AF65-F5344CB8AC3E}">
        <p14:creationId xmlns:p14="http://schemas.microsoft.com/office/powerpoint/2010/main" val="142885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Closed courses</a:t>
            </a:r>
          </a:p>
        </p:txBody>
      </p:sp>
      <p:sp>
        <p:nvSpPr>
          <p:cNvPr id="3" name="Content Placeholder 2"/>
          <p:cNvSpPr>
            <a:spLocks noGrp="1"/>
          </p:cNvSpPr>
          <p:nvPr>
            <p:ph idx="1"/>
          </p:nvPr>
        </p:nvSpPr>
        <p:spPr>
          <a:xfrm>
            <a:off x="609600" y="1600200"/>
            <a:ext cx="7620000" cy="4715932"/>
          </a:xfrm>
        </p:spPr>
        <p:txBody>
          <a:bodyPr>
            <a:noAutofit/>
          </a:bodyPr>
          <a:lstStyle/>
          <a:p>
            <a:r>
              <a:rPr lang="en-US" sz="3200" dirty="0"/>
              <a:t>Disability Services (DS) is normally advised of the registration of a student with a disability 1-2 months prior to classes starting. DS has an appropriate internal procedure to prepare for these students and coordinate with faculty.</a:t>
            </a:r>
          </a:p>
        </p:txBody>
      </p:sp>
    </p:spTree>
    <p:extLst>
      <p:ext uri="{BB962C8B-B14F-4D97-AF65-F5344CB8AC3E}">
        <p14:creationId xmlns:p14="http://schemas.microsoft.com/office/powerpoint/2010/main" val="379885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ere are we now- Closed Courses slide 2" title="Where are we now- Closed Courses slide 2"/>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Closed courses</a:t>
            </a:r>
            <a:endParaRPr lang="en-US" sz="3600" dirty="0"/>
          </a:p>
        </p:txBody>
      </p:sp>
      <p:sp>
        <p:nvSpPr>
          <p:cNvPr id="3" name="Content Placeholder 2"/>
          <p:cNvSpPr>
            <a:spLocks noGrp="1"/>
          </p:cNvSpPr>
          <p:nvPr>
            <p:ph idx="1"/>
          </p:nvPr>
        </p:nvSpPr>
        <p:spPr/>
        <p:txBody>
          <a:bodyPr/>
          <a:lstStyle/>
          <a:p>
            <a:r>
              <a:rPr lang="en-US" sz="3600" dirty="0"/>
              <a:t>While documents used in closed courses need not be accessible, it is strongly encouraged that a process is thought out for how to make accessible versions quickly.</a:t>
            </a:r>
          </a:p>
          <a:p>
            <a:endParaRPr lang="en-US" dirty="0"/>
          </a:p>
        </p:txBody>
      </p:sp>
    </p:spTree>
    <p:extLst>
      <p:ext uri="{BB962C8B-B14F-4D97-AF65-F5344CB8AC3E}">
        <p14:creationId xmlns:p14="http://schemas.microsoft.com/office/powerpoint/2010/main" val="566803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normAutofit/>
          </a:bodyPr>
          <a:lstStyle/>
          <a:p>
            <a:r>
              <a:rPr lang="en-US" sz="3600" dirty="0"/>
              <a:t>Outline of presentation</a:t>
            </a:r>
          </a:p>
        </p:txBody>
      </p:sp>
      <p:sp>
        <p:nvSpPr>
          <p:cNvPr id="3" name="Content Placeholder 2"/>
          <p:cNvSpPr>
            <a:spLocks noGrp="1"/>
          </p:cNvSpPr>
          <p:nvPr>
            <p:ph idx="1"/>
          </p:nvPr>
        </p:nvSpPr>
        <p:spPr/>
        <p:txBody>
          <a:bodyPr>
            <a:normAutofit/>
          </a:bodyPr>
          <a:lstStyle/>
          <a:p>
            <a:r>
              <a:rPr lang="en-US" sz="3600" dirty="0"/>
              <a:t>Part 1: Who are we?</a:t>
            </a:r>
          </a:p>
          <a:p>
            <a:r>
              <a:rPr lang="en-US" sz="3600" dirty="0"/>
              <a:t>Part 2: Our story of accessibility</a:t>
            </a:r>
          </a:p>
          <a:p>
            <a:r>
              <a:rPr lang="en-US" sz="3600" dirty="0"/>
              <a:t>Part 3: Where we are now</a:t>
            </a:r>
          </a:p>
          <a:p>
            <a:r>
              <a:rPr lang="en-US" sz="3600" dirty="0"/>
              <a:t>Part 4: We are still working on …</a:t>
            </a:r>
          </a:p>
        </p:txBody>
      </p:sp>
    </p:spTree>
    <p:extLst>
      <p:ext uri="{BB962C8B-B14F-4D97-AF65-F5344CB8AC3E}">
        <p14:creationId xmlns:p14="http://schemas.microsoft.com/office/powerpoint/2010/main" val="2534600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ere are we now- Closed Courses slide 3" title="Where are we now- Closed Courses slide 3"/>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Closed Courses</a:t>
            </a:r>
            <a:endParaRPr lang="en-US" sz="3600" dirty="0"/>
          </a:p>
        </p:txBody>
      </p:sp>
      <p:sp>
        <p:nvSpPr>
          <p:cNvPr id="3" name="Content Placeholder 2"/>
          <p:cNvSpPr>
            <a:spLocks noGrp="1"/>
          </p:cNvSpPr>
          <p:nvPr>
            <p:ph idx="1"/>
          </p:nvPr>
        </p:nvSpPr>
        <p:spPr/>
        <p:txBody>
          <a:bodyPr>
            <a:normAutofit/>
          </a:bodyPr>
          <a:lstStyle/>
          <a:p>
            <a:r>
              <a:rPr lang="en-US" sz="3200" dirty="0"/>
              <a:t>Should a student declare a disability in a closed course less than 2 weeks before classes start, our Rapid Response Plan says that Disability Services (in collaboration with the faculty member) will make material available within 10 business days.</a:t>
            </a:r>
          </a:p>
          <a:p>
            <a:endParaRPr lang="en-US" sz="3200" dirty="0"/>
          </a:p>
        </p:txBody>
      </p:sp>
    </p:spTree>
    <p:extLst>
      <p:ext uri="{BB962C8B-B14F-4D97-AF65-F5344CB8AC3E}">
        <p14:creationId xmlns:p14="http://schemas.microsoft.com/office/powerpoint/2010/main" val="1581692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82"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 working with vendors</a:t>
            </a:r>
            <a:endParaRPr lang="en-US" sz="3600" dirty="0"/>
          </a:p>
        </p:txBody>
      </p:sp>
      <p:sp>
        <p:nvSpPr>
          <p:cNvPr id="3" name="Content Placeholder 2"/>
          <p:cNvSpPr>
            <a:spLocks noGrp="1"/>
          </p:cNvSpPr>
          <p:nvPr>
            <p:ph idx="1"/>
          </p:nvPr>
        </p:nvSpPr>
        <p:spPr/>
        <p:txBody>
          <a:bodyPr>
            <a:noAutofit/>
          </a:bodyPr>
          <a:lstStyle/>
          <a:p>
            <a:r>
              <a:rPr lang="en-US" sz="2800" dirty="0"/>
              <a:t>This is still being discussed.</a:t>
            </a:r>
          </a:p>
          <a:p>
            <a:r>
              <a:rPr lang="en-US" sz="2800" dirty="0"/>
              <a:t>Currently: We do not have a formal assessment of accessibility of purchased software.</a:t>
            </a:r>
          </a:p>
          <a:p>
            <a:r>
              <a:rPr lang="en-US" sz="2800" dirty="0"/>
              <a:t>Future: If software is purchased through the university, Procurement has a step where accessibility is evaluated.</a:t>
            </a:r>
          </a:p>
          <a:p>
            <a:r>
              <a:rPr lang="en-US" sz="2800" dirty="0"/>
              <a:t>If software is acquired outside the Procurement process, the vendor is asked to submit a statement on accessibility. If they are unable or unwilling to do this, we will not use the software.</a:t>
            </a:r>
          </a:p>
        </p:txBody>
      </p:sp>
    </p:spTree>
    <p:extLst>
      <p:ext uri="{BB962C8B-B14F-4D97-AF65-F5344CB8AC3E}">
        <p14:creationId xmlns:p14="http://schemas.microsoft.com/office/powerpoint/2010/main" val="288147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Other Things</a:t>
            </a:r>
            <a:endParaRPr lang="en-US" sz="3600" dirty="0"/>
          </a:p>
        </p:txBody>
      </p:sp>
      <p:sp>
        <p:nvSpPr>
          <p:cNvPr id="3" name="Content Placeholder 2"/>
          <p:cNvSpPr>
            <a:spLocks noGrp="1"/>
          </p:cNvSpPr>
          <p:nvPr>
            <p:ph idx="1"/>
          </p:nvPr>
        </p:nvSpPr>
        <p:spPr>
          <a:xfrm>
            <a:off x="381000" y="1456268"/>
            <a:ext cx="7772400" cy="4936066"/>
          </a:xfrm>
        </p:spPr>
        <p:txBody>
          <a:bodyPr>
            <a:normAutofit fontScale="25000" lnSpcReduction="20000"/>
          </a:bodyPr>
          <a:lstStyle/>
          <a:p>
            <a:r>
              <a:rPr lang="en-US" sz="12800" dirty="0"/>
              <a:t>Training: (Online and groups)</a:t>
            </a:r>
            <a:br>
              <a:rPr lang="en-US" sz="12800" dirty="0"/>
            </a:br>
            <a:r>
              <a:rPr lang="en-US" sz="12800" dirty="0"/>
              <a:t>Anyone who has control over part of the website needs to attend training.</a:t>
            </a:r>
          </a:p>
          <a:p>
            <a:r>
              <a:rPr lang="en-US" sz="12800" dirty="0"/>
              <a:t>All new faculty attend training as part of their new faculty orientation.</a:t>
            </a:r>
          </a:p>
          <a:p>
            <a:r>
              <a:rPr lang="en-US" sz="12800" dirty="0"/>
              <a:t>Currently 1037 have attending the general accessibility workshop.</a:t>
            </a:r>
          </a:p>
          <a:p>
            <a:endParaRPr lang="en-US" dirty="0"/>
          </a:p>
          <a:p>
            <a:endParaRPr lang="en-US" dirty="0"/>
          </a:p>
        </p:txBody>
      </p:sp>
    </p:spTree>
    <p:extLst>
      <p:ext uri="{BB962C8B-B14F-4D97-AF65-F5344CB8AC3E}">
        <p14:creationId xmlns:p14="http://schemas.microsoft.com/office/powerpoint/2010/main" val="364231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ere are we now Other Things Slide 2" title="Where are we now Other Things Slide 2"/>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Other Things</a:t>
            </a:r>
            <a:endParaRPr lang="en-US" sz="3600" dirty="0"/>
          </a:p>
        </p:txBody>
      </p:sp>
      <p:sp>
        <p:nvSpPr>
          <p:cNvPr id="3" name="Content Placeholder 2"/>
          <p:cNvSpPr>
            <a:spLocks noGrp="1"/>
          </p:cNvSpPr>
          <p:nvPr>
            <p:ph idx="1"/>
          </p:nvPr>
        </p:nvSpPr>
        <p:spPr>
          <a:xfrm>
            <a:off x="381000" y="2743200"/>
            <a:ext cx="7772400" cy="3649133"/>
          </a:xfrm>
        </p:spPr>
        <p:txBody>
          <a:bodyPr>
            <a:normAutofit fontScale="32500" lnSpcReduction="20000"/>
          </a:bodyPr>
          <a:lstStyle/>
          <a:p>
            <a:r>
              <a:rPr lang="en-US" sz="12800" dirty="0"/>
              <a:t>EIT Lab: A lab with student workers run by the Office of Distance Education is available to help faculty and others with converting documents to accessible formats. </a:t>
            </a:r>
            <a:endParaRPr lang="en-US" sz="13100" dirty="0"/>
          </a:p>
          <a:p>
            <a:endParaRPr lang="en-US" dirty="0"/>
          </a:p>
          <a:p>
            <a:endParaRPr lang="en-US" dirty="0"/>
          </a:p>
        </p:txBody>
      </p:sp>
    </p:spTree>
    <p:extLst>
      <p:ext uri="{BB962C8B-B14F-4D97-AF65-F5344CB8AC3E}">
        <p14:creationId xmlns:p14="http://schemas.microsoft.com/office/powerpoint/2010/main" val="1025821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here are we now Other Things Slide 3" title="Where are we now Other Things Slide 3"/>
          <p:cNvSpPr>
            <a:spLocks noGrp="1"/>
          </p:cNvSpPr>
          <p:nvPr>
            <p:ph type="title"/>
          </p:nvPr>
        </p:nvSpPr>
        <p:spPr>
          <a:xfrm>
            <a:off x="22860" y="0"/>
            <a:ext cx="7772400" cy="1456267"/>
          </a:xfrm>
        </p:spPr>
        <p:txBody>
          <a:bodyPr/>
          <a:lstStyle/>
          <a:p>
            <a:r>
              <a:rPr lang="en-US" dirty="0"/>
              <a:t>Where are we now?</a:t>
            </a:r>
            <a:br>
              <a:rPr lang="en-US" dirty="0"/>
            </a:br>
            <a:r>
              <a:rPr lang="en-US" dirty="0">
                <a:latin typeface="Aharoni" panose="02010803020104030203" pitchFamily="2" charset="-79"/>
                <a:cs typeface="Aharoni" panose="02010803020104030203" pitchFamily="2" charset="-79"/>
              </a:rPr>
              <a:t>Other Things</a:t>
            </a:r>
            <a:endParaRPr lang="en-US" dirty="0"/>
          </a:p>
        </p:txBody>
      </p:sp>
      <p:sp>
        <p:nvSpPr>
          <p:cNvPr id="5" name="Text Placeholder 4"/>
          <p:cNvSpPr>
            <a:spLocks noGrp="1"/>
          </p:cNvSpPr>
          <p:nvPr>
            <p:ph type="body" idx="1"/>
          </p:nvPr>
        </p:nvSpPr>
        <p:spPr>
          <a:xfrm>
            <a:off x="743480" y="2218267"/>
            <a:ext cx="3540603" cy="45719"/>
          </a:xfrm>
        </p:spPr>
        <p:txBody>
          <a:bodyPr/>
          <a:lstStyle/>
          <a:p>
            <a:endParaRPr lang="en-US" dirty="0"/>
          </a:p>
        </p:txBody>
      </p:sp>
      <p:sp>
        <p:nvSpPr>
          <p:cNvPr id="6" name="Content Placeholder 5"/>
          <p:cNvSpPr>
            <a:spLocks noGrp="1"/>
          </p:cNvSpPr>
          <p:nvPr>
            <p:ph sz="half" idx="2"/>
          </p:nvPr>
        </p:nvSpPr>
        <p:spPr>
          <a:xfrm>
            <a:off x="457200" y="2870200"/>
            <a:ext cx="3813048" cy="3682999"/>
          </a:xfrm>
        </p:spPr>
        <p:txBody>
          <a:bodyPr>
            <a:normAutofit fontScale="25000" lnSpcReduction="20000"/>
          </a:bodyPr>
          <a:lstStyle/>
          <a:p>
            <a:r>
              <a:rPr lang="en-US" sz="12800" dirty="0"/>
              <a:t>We have purchased the Ally tool with Blackboard.</a:t>
            </a:r>
          </a:p>
          <a:p>
            <a:r>
              <a:rPr lang="en-US" sz="12800" dirty="0"/>
              <a:t>We are considering purchasing the Ally WebCrawler.</a:t>
            </a:r>
          </a:p>
          <a:p>
            <a:endParaRPr lang="en-US" dirty="0"/>
          </a:p>
        </p:txBody>
      </p:sp>
      <p:sp>
        <p:nvSpPr>
          <p:cNvPr id="7" name="Text Placeholder 6"/>
          <p:cNvSpPr>
            <a:spLocks noGrp="1"/>
          </p:cNvSpPr>
          <p:nvPr>
            <p:ph type="body" sz="quarter" idx="3"/>
          </p:nvPr>
        </p:nvSpPr>
        <p:spPr>
          <a:xfrm>
            <a:off x="4711120" y="2218267"/>
            <a:ext cx="3518480" cy="45719"/>
          </a:xfrm>
        </p:spPr>
        <p:txBody>
          <a:bodyPr/>
          <a:lstStyle/>
          <a:p>
            <a:endParaRPr lang="en-US" dirty="0"/>
          </a:p>
        </p:txBody>
      </p:sp>
      <p:pic>
        <p:nvPicPr>
          <p:cNvPr id="3" name="Content Placeholder 2" descr="An image of how Ally works inside Blackboard. There are two documents. One of the documents has a green score indicating that the document is accessible. The other document has a red score indicating that there are serious accessibility issues.">
            <a:extLst>
              <a:ext uri="{FF2B5EF4-FFF2-40B4-BE49-F238E27FC236}">
                <a16:creationId xmlns:a16="http://schemas.microsoft.com/office/drawing/2014/main" id="{B708C626-F7B5-46CB-AC37-7DDB9D0C967F}"/>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419600" y="2743200"/>
            <a:ext cx="4416552" cy="2938887"/>
          </a:xfrm>
        </p:spPr>
      </p:pic>
    </p:spTree>
    <p:extLst>
      <p:ext uri="{BB962C8B-B14F-4D97-AF65-F5344CB8AC3E}">
        <p14:creationId xmlns:p14="http://schemas.microsoft.com/office/powerpoint/2010/main" val="1038605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normAutofit/>
          </a:bodyPr>
          <a:lstStyle/>
          <a:p>
            <a:r>
              <a:rPr lang="en-US" sz="3600" dirty="0"/>
              <a:t>Where are we now?</a:t>
            </a:r>
            <a:br>
              <a:rPr lang="en-US" sz="3600" dirty="0"/>
            </a:br>
            <a:r>
              <a:rPr lang="en-US" sz="3600" dirty="0">
                <a:latin typeface="Aharoni" panose="02010803020104030203" pitchFamily="2" charset="-79"/>
                <a:cs typeface="Aharoni" panose="02010803020104030203" pitchFamily="2" charset="-79"/>
              </a:rPr>
              <a:t>Mathematics</a:t>
            </a:r>
            <a:endParaRPr lang="en-US" sz="3600" dirty="0"/>
          </a:p>
        </p:txBody>
      </p:sp>
      <p:sp>
        <p:nvSpPr>
          <p:cNvPr id="3" name="Content Placeholder 2"/>
          <p:cNvSpPr>
            <a:spLocks noGrp="1"/>
          </p:cNvSpPr>
          <p:nvPr>
            <p:ph idx="1"/>
          </p:nvPr>
        </p:nvSpPr>
        <p:spPr>
          <a:xfrm>
            <a:off x="304800" y="2362200"/>
            <a:ext cx="7772400" cy="3649133"/>
          </a:xfrm>
        </p:spPr>
        <p:txBody>
          <a:bodyPr>
            <a:noAutofit/>
          </a:bodyPr>
          <a:lstStyle/>
          <a:p>
            <a:r>
              <a:rPr lang="en-US" sz="3200" dirty="0"/>
              <a:t>It is our understanding that currently no perfect solution exists for making documents containing mathematical notation accessible.</a:t>
            </a:r>
          </a:p>
          <a:p>
            <a:r>
              <a:rPr lang="en-US" sz="3200" dirty="0"/>
              <a:t>Our standards say to use </a:t>
            </a:r>
            <a:r>
              <a:rPr lang="en-US" sz="3200" dirty="0" err="1"/>
              <a:t>LaTeX</a:t>
            </a:r>
            <a:r>
              <a:rPr lang="en-US" sz="3200" dirty="0"/>
              <a:t> since this can be converted into HTML + </a:t>
            </a:r>
            <a:r>
              <a:rPr lang="en-US" sz="3200" dirty="0" err="1"/>
              <a:t>MathJax</a:t>
            </a:r>
            <a:r>
              <a:rPr lang="en-US" sz="3200" dirty="0"/>
              <a:t> and possibly MathML.</a:t>
            </a:r>
          </a:p>
          <a:p>
            <a:r>
              <a:rPr lang="en-US" sz="3200" dirty="0"/>
              <a:t>Faculty has already been educated about this process.</a:t>
            </a:r>
          </a:p>
        </p:txBody>
      </p:sp>
    </p:spTree>
    <p:extLst>
      <p:ext uri="{BB962C8B-B14F-4D97-AF65-F5344CB8AC3E}">
        <p14:creationId xmlns:p14="http://schemas.microsoft.com/office/powerpoint/2010/main" val="417962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85"/>
            <a:ext cx="7772400" cy="1456267"/>
          </a:xfrm>
        </p:spPr>
        <p:txBody>
          <a:bodyPr>
            <a:normAutofit/>
          </a:bodyPr>
          <a:lstStyle/>
          <a:p>
            <a:r>
              <a:rPr lang="en-US" sz="3600" dirty="0"/>
              <a:t>We are still working on …</a:t>
            </a:r>
          </a:p>
        </p:txBody>
      </p:sp>
      <p:sp>
        <p:nvSpPr>
          <p:cNvPr id="3" name="Content Placeholder 2"/>
          <p:cNvSpPr>
            <a:spLocks noGrp="1"/>
          </p:cNvSpPr>
          <p:nvPr>
            <p:ph idx="1"/>
          </p:nvPr>
        </p:nvSpPr>
        <p:spPr/>
        <p:txBody>
          <a:bodyPr>
            <a:noAutofit/>
          </a:bodyPr>
          <a:lstStyle/>
          <a:p>
            <a:r>
              <a:rPr lang="en-US" sz="3200" dirty="0"/>
              <a:t>This continues to be a work in progress.</a:t>
            </a:r>
          </a:p>
          <a:p>
            <a:r>
              <a:rPr lang="en-US" sz="3200" dirty="0"/>
              <a:t>Working with vendors is a challenge.</a:t>
            </a:r>
          </a:p>
          <a:p>
            <a:r>
              <a:rPr lang="en-US" sz="3200" dirty="0"/>
              <a:t>How to properly assess accessibility of documents.</a:t>
            </a:r>
          </a:p>
          <a:p>
            <a:r>
              <a:rPr lang="en-US" sz="3200" dirty="0"/>
              <a:t>How the processes touches on other areas of campus. </a:t>
            </a:r>
          </a:p>
        </p:txBody>
      </p:sp>
    </p:spTree>
    <p:extLst>
      <p:ext uri="{BB962C8B-B14F-4D97-AF65-F5344CB8AC3E}">
        <p14:creationId xmlns:p14="http://schemas.microsoft.com/office/powerpoint/2010/main" val="38441548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8" y="0"/>
            <a:ext cx="7772400" cy="1456267"/>
          </a:xfrm>
        </p:spPr>
        <p:txBody>
          <a:bodyPr>
            <a:normAutofit/>
          </a:bodyPr>
          <a:lstStyle/>
          <a:p>
            <a:r>
              <a:rPr lang="en-US" sz="3600" dirty="0"/>
              <a:t>Lessons learned</a:t>
            </a:r>
          </a:p>
        </p:txBody>
      </p:sp>
      <p:sp>
        <p:nvSpPr>
          <p:cNvPr id="3" name="Content Placeholder 2"/>
          <p:cNvSpPr>
            <a:spLocks noGrp="1"/>
          </p:cNvSpPr>
          <p:nvPr>
            <p:ph idx="1"/>
          </p:nvPr>
        </p:nvSpPr>
        <p:spPr/>
        <p:txBody>
          <a:bodyPr>
            <a:noAutofit/>
          </a:bodyPr>
          <a:lstStyle/>
          <a:p>
            <a:r>
              <a:rPr lang="en-US" sz="3200" dirty="0"/>
              <a:t>Get faculty involved as early as possible.</a:t>
            </a:r>
          </a:p>
          <a:p>
            <a:r>
              <a:rPr lang="en-US" sz="3200" dirty="0"/>
              <a:t>Get people from across campus involved to get consistent and coherent solutions.</a:t>
            </a:r>
          </a:p>
          <a:p>
            <a:r>
              <a:rPr lang="en-US" sz="3200" dirty="0"/>
              <a:t>While we care about the legal aspects, do not lose sight of why we are doing this.</a:t>
            </a:r>
          </a:p>
          <a:p>
            <a:r>
              <a:rPr lang="en-US" sz="3200" dirty="0"/>
              <a:t>Don’t ignore Disability Services when issues are pointed out.</a:t>
            </a:r>
          </a:p>
        </p:txBody>
      </p:sp>
    </p:spTree>
    <p:extLst>
      <p:ext uri="{BB962C8B-B14F-4D97-AF65-F5344CB8AC3E}">
        <p14:creationId xmlns:p14="http://schemas.microsoft.com/office/powerpoint/2010/main" val="38225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lstStyle/>
          <a:p>
            <a:r>
              <a:rPr lang="en-US" sz="3600"/>
              <a:t>Wish list</a:t>
            </a:r>
            <a:r>
              <a:rPr lang="en-US"/>
              <a:t> </a:t>
            </a:r>
            <a:endParaRPr lang="en-US" dirty="0"/>
          </a:p>
        </p:txBody>
      </p:sp>
      <p:sp>
        <p:nvSpPr>
          <p:cNvPr id="3" name="Content Placeholder 2"/>
          <p:cNvSpPr>
            <a:spLocks noGrp="1"/>
          </p:cNvSpPr>
          <p:nvPr>
            <p:ph idx="1"/>
          </p:nvPr>
        </p:nvSpPr>
        <p:spPr/>
        <p:txBody>
          <a:bodyPr>
            <a:normAutofit lnSpcReduction="10000"/>
          </a:bodyPr>
          <a:lstStyle/>
          <a:p>
            <a:r>
              <a:rPr lang="en-US" sz="3200" dirty="0"/>
              <a:t>There is, in our opinion, a need for universal authoritative guidelines and standards in addition to better awareness of what currently exists.</a:t>
            </a:r>
          </a:p>
          <a:p>
            <a:r>
              <a:rPr lang="en-US" sz="3200" dirty="0"/>
              <a:t>Wish more universities and public institutions would push vendors to make accessible products.</a:t>
            </a:r>
          </a:p>
          <a:p>
            <a:endParaRPr lang="en-US" dirty="0"/>
          </a:p>
        </p:txBody>
      </p:sp>
    </p:spTree>
    <p:extLst>
      <p:ext uri="{BB962C8B-B14F-4D97-AF65-F5344CB8AC3E}">
        <p14:creationId xmlns:p14="http://schemas.microsoft.com/office/powerpoint/2010/main" val="251158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60000"/>
                <a:lumOff val="40000"/>
              </a:schemeClr>
            </a:gs>
            <a:gs pos="88000">
              <a:schemeClr val="bg1"/>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456267"/>
          </a:xfrm>
        </p:spPr>
        <p:txBody>
          <a:bodyPr>
            <a:normAutofit/>
          </a:bodyPr>
          <a:lstStyle/>
          <a:p>
            <a:r>
              <a:rPr lang="en-US" sz="3600" dirty="0"/>
              <a:t>Questions?</a:t>
            </a:r>
          </a:p>
        </p:txBody>
      </p:sp>
      <p:sp>
        <p:nvSpPr>
          <p:cNvPr id="3" name="Content Placeholder 2"/>
          <p:cNvSpPr>
            <a:spLocks noGrp="1"/>
          </p:cNvSpPr>
          <p:nvPr>
            <p:ph idx="1"/>
          </p:nvPr>
        </p:nvSpPr>
        <p:spPr/>
        <p:txBody>
          <a:bodyPr>
            <a:normAutofit fontScale="92500" lnSpcReduction="20000"/>
          </a:bodyPr>
          <a:lstStyle/>
          <a:p>
            <a:r>
              <a:rPr lang="en-US" sz="2800" dirty="0"/>
              <a:t>Gina </a:t>
            </a:r>
            <a:r>
              <a:rPr lang="en-US" sz="2800" dirty="0" err="1"/>
              <a:t>McGranahan</a:t>
            </a:r>
            <a:endParaRPr lang="en-US" sz="2800" dirty="0"/>
          </a:p>
          <a:p>
            <a:r>
              <a:rPr lang="en-US" sz="2800" dirty="0"/>
              <a:t>330-941-2090</a:t>
            </a:r>
          </a:p>
          <a:p>
            <a:r>
              <a:rPr lang="en-US" sz="2800" dirty="0"/>
              <a:t>glmcgranahan@ysu.edu</a:t>
            </a:r>
          </a:p>
          <a:p>
            <a:endParaRPr lang="en-US" sz="2800" dirty="0"/>
          </a:p>
          <a:p>
            <a:r>
              <a:rPr lang="en-US" sz="2800" dirty="0"/>
              <a:t>Thomas Madsen</a:t>
            </a:r>
          </a:p>
          <a:p>
            <a:r>
              <a:rPr lang="en-US" sz="2800" dirty="0"/>
              <a:t>330-941-4398</a:t>
            </a:r>
          </a:p>
          <a:p>
            <a:r>
              <a:rPr lang="en-US" sz="2800" dirty="0"/>
              <a:t>tlmadsen@ysu.edu</a:t>
            </a:r>
          </a:p>
          <a:p>
            <a:pPr marL="0" indent="0" algn="ctr">
              <a:buNone/>
            </a:pPr>
            <a:r>
              <a:rPr lang="en-US" sz="2600" dirty="0">
                <a:hlinkClick r:id="rId2"/>
              </a:rPr>
              <a:t>https://ysu.edu/accessibility</a:t>
            </a:r>
            <a:endParaRPr lang="en-US" sz="2600" dirty="0"/>
          </a:p>
          <a:p>
            <a:pPr marL="0" indent="0">
              <a:buNone/>
            </a:pPr>
            <a:endParaRPr lang="en-US" dirty="0"/>
          </a:p>
        </p:txBody>
      </p:sp>
      <p:pic>
        <p:nvPicPr>
          <p:cNvPr id="5" name="Picture 4" descr="Youngstown State University Mascot: Pete the Penguin" title="Pete the Pengui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3810000"/>
            <a:ext cx="1912620" cy="2819400"/>
          </a:xfrm>
          <a:prstGeom prst="rect">
            <a:avLst/>
          </a:prstGeom>
        </p:spPr>
      </p:pic>
    </p:spTree>
    <p:extLst>
      <p:ext uri="{BB962C8B-B14F-4D97-AF65-F5344CB8AC3E}">
        <p14:creationId xmlns:p14="http://schemas.microsoft.com/office/powerpoint/2010/main" val="371441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565"/>
            <a:ext cx="7772400" cy="1456267"/>
          </a:xfrm>
        </p:spPr>
        <p:txBody>
          <a:bodyPr>
            <a:normAutofit/>
          </a:bodyPr>
          <a:lstStyle/>
          <a:p>
            <a:r>
              <a:rPr lang="en-US" sz="3600" dirty="0"/>
              <a:t>Who are we?</a:t>
            </a:r>
          </a:p>
        </p:txBody>
      </p:sp>
      <p:sp>
        <p:nvSpPr>
          <p:cNvPr id="3" name="Content Placeholder 2"/>
          <p:cNvSpPr>
            <a:spLocks noGrp="1"/>
          </p:cNvSpPr>
          <p:nvPr>
            <p:ph idx="1"/>
          </p:nvPr>
        </p:nvSpPr>
        <p:spPr/>
        <p:txBody>
          <a:bodyPr>
            <a:normAutofit/>
          </a:bodyPr>
          <a:lstStyle/>
          <a:p>
            <a:r>
              <a:rPr lang="en-US" sz="3200" dirty="0"/>
              <a:t>Gina </a:t>
            </a:r>
            <a:r>
              <a:rPr lang="en-US" sz="3200" dirty="0" err="1"/>
              <a:t>McGranahan</a:t>
            </a:r>
            <a:r>
              <a:rPr lang="en-US" sz="3200" dirty="0"/>
              <a:t> is the Assistant Director of Disability Services and the Title II/ Section 504 Coordinator for Students.</a:t>
            </a:r>
          </a:p>
          <a:p>
            <a:r>
              <a:rPr lang="en-US" sz="3200" dirty="0"/>
              <a:t>Thomas Madsen is an Assistant Professor in the Department of Mathematics and Statistics</a:t>
            </a:r>
          </a:p>
        </p:txBody>
      </p:sp>
    </p:spTree>
    <p:extLst>
      <p:ext uri="{BB962C8B-B14F-4D97-AF65-F5344CB8AC3E}">
        <p14:creationId xmlns:p14="http://schemas.microsoft.com/office/powerpoint/2010/main" val="482696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696200" cy="1295399"/>
          </a:xfrm>
        </p:spPr>
        <p:txBody>
          <a:bodyPr>
            <a:normAutofit/>
          </a:bodyPr>
          <a:lstStyle/>
          <a:p>
            <a:r>
              <a:rPr lang="en-US" sz="3600" dirty="0"/>
              <a:t>Youngstown State University</a:t>
            </a:r>
          </a:p>
        </p:txBody>
      </p:sp>
      <p:pic>
        <p:nvPicPr>
          <p:cNvPr id="4" name="Content Placeholder 10" descr="This is a map of Ohio showing the location of Youngstown. Youngstown is located in the north eastern part of Ohio close to the border with Pennsylvania. Youngstown is approximately one hours drive from Cleveland and Akron." title="Map of Ohi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1371600"/>
            <a:ext cx="5132990" cy="4880547"/>
          </a:xfrm>
        </p:spPr>
      </p:pic>
    </p:spTree>
    <p:extLst>
      <p:ext uri="{BB962C8B-B14F-4D97-AF65-F5344CB8AC3E}">
        <p14:creationId xmlns:p14="http://schemas.microsoft.com/office/powerpoint/2010/main" val="336506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Youngstown State University Slide 2" title="Youngstown State University Slide 2"/>
          <p:cNvSpPr>
            <a:spLocks noGrp="1"/>
          </p:cNvSpPr>
          <p:nvPr>
            <p:ph type="title"/>
          </p:nvPr>
        </p:nvSpPr>
        <p:spPr>
          <a:xfrm>
            <a:off x="0" y="1"/>
            <a:ext cx="7772400" cy="1326036"/>
          </a:xfrm>
        </p:spPr>
        <p:txBody>
          <a:bodyPr>
            <a:normAutofit/>
          </a:bodyPr>
          <a:lstStyle/>
          <a:p>
            <a:r>
              <a:rPr lang="en-US" sz="3600" dirty="0"/>
              <a:t>Youngstown State University</a:t>
            </a:r>
          </a:p>
        </p:txBody>
      </p:sp>
      <p:sp>
        <p:nvSpPr>
          <p:cNvPr id="3" name="Content Placeholder 2"/>
          <p:cNvSpPr>
            <a:spLocks noGrp="1"/>
          </p:cNvSpPr>
          <p:nvPr>
            <p:ph idx="1"/>
          </p:nvPr>
        </p:nvSpPr>
        <p:spPr/>
        <p:txBody>
          <a:bodyPr>
            <a:noAutofit/>
          </a:bodyPr>
          <a:lstStyle/>
          <a:p>
            <a:pPr marL="0" indent="0" algn="ctr">
              <a:buNone/>
            </a:pPr>
            <a:r>
              <a:rPr lang="en-US" sz="3600" dirty="0"/>
              <a:t>Currently (2018)</a:t>
            </a:r>
          </a:p>
          <a:p>
            <a:r>
              <a:rPr lang="en-US" sz="3600" dirty="0"/>
              <a:t>Enrollment: 12,731 students</a:t>
            </a:r>
          </a:p>
          <a:p>
            <a:r>
              <a:rPr lang="en-US" sz="3600" dirty="0"/>
              <a:t>Full time faculty: 418</a:t>
            </a:r>
          </a:p>
          <a:p>
            <a:r>
              <a:rPr lang="en-US" sz="3600" dirty="0"/>
              <a:t>Part time / adjunct faculty: 568</a:t>
            </a:r>
          </a:p>
          <a:p>
            <a:r>
              <a:rPr lang="en-US" sz="3600" dirty="0"/>
              <a:t>Staff: 1025</a:t>
            </a:r>
          </a:p>
          <a:p>
            <a:r>
              <a:rPr lang="en-US" sz="3600" dirty="0"/>
              <a:t>Full time faculty to student ratio: 22.4:1</a:t>
            </a:r>
          </a:p>
        </p:txBody>
      </p:sp>
    </p:spTree>
    <p:extLst>
      <p:ext uri="{BB962C8B-B14F-4D97-AF65-F5344CB8AC3E}">
        <p14:creationId xmlns:p14="http://schemas.microsoft.com/office/powerpoint/2010/main" val="74158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18"/>
            <a:ext cx="7772400" cy="1456267"/>
          </a:xfrm>
        </p:spPr>
        <p:txBody>
          <a:bodyPr>
            <a:normAutofit/>
          </a:bodyPr>
          <a:lstStyle/>
          <a:p>
            <a:r>
              <a:rPr lang="en-US" sz="3600" dirty="0"/>
              <a:t>Center for Student Progress</a:t>
            </a:r>
            <a:br>
              <a:rPr lang="en-US" sz="3600" dirty="0"/>
            </a:br>
            <a:r>
              <a:rPr lang="en-US" sz="3600" dirty="0"/>
              <a:t> Disability Services</a:t>
            </a:r>
          </a:p>
        </p:txBody>
      </p:sp>
      <p:sp>
        <p:nvSpPr>
          <p:cNvPr id="3" name="Content Placeholder 2"/>
          <p:cNvSpPr>
            <a:spLocks noGrp="1"/>
          </p:cNvSpPr>
          <p:nvPr>
            <p:ph idx="1"/>
          </p:nvPr>
        </p:nvSpPr>
        <p:spPr/>
        <p:txBody>
          <a:bodyPr/>
          <a:lstStyle/>
          <a:p>
            <a:pPr marL="0" indent="0">
              <a:buNone/>
            </a:pPr>
            <a:r>
              <a:rPr lang="en-US" dirty="0"/>
              <a:t> </a:t>
            </a:r>
          </a:p>
        </p:txBody>
      </p:sp>
      <p:pic>
        <p:nvPicPr>
          <p:cNvPr id="1026" name="Picture 2" descr="This pie chart shows types of disabilities for students registered with the Disability Services at Youngstown State University. There are: (1) Autism 42, (2) ADHD 101, (3) Learning 172, (4) Hearing 10, (5) Mobility 7, (6) Other 102, Psychiatric 114, Vision 10.&#10;" title="Pie chart showing how numbers and types of disabilities amount sudents at YS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94813"/>
            <a:ext cx="6934200" cy="437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7162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enter for Student Progress Disability Services Slide 2" title="Center for Student Progress Disability Services Slide 2"/>
          <p:cNvSpPr>
            <a:spLocks noGrp="1"/>
          </p:cNvSpPr>
          <p:nvPr>
            <p:ph type="title"/>
          </p:nvPr>
        </p:nvSpPr>
        <p:spPr>
          <a:xfrm>
            <a:off x="0" y="0"/>
            <a:ext cx="7772400" cy="1456267"/>
          </a:xfrm>
        </p:spPr>
        <p:txBody>
          <a:bodyPr>
            <a:normAutofit/>
          </a:bodyPr>
          <a:lstStyle/>
          <a:p>
            <a:r>
              <a:rPr lang="en-US" sz="3600" dirty="0"/>
              <a:t>Center for Student Progress</a:t>
            </a:r>
            <a:br>
              <a:rPr lang="en-US" sz="3600" dirty="0"/>
            </a:br>
            <a:r>
              <a:rPr lang="en-US" sz="3600" dirty="0"/>
              <a:t> Disability Services</a:t>
            </a:r>
          </a:p>
        </p:txBody>
      </p:sp>
      <p:graphicFrame>
        <p:nvGraphicFramePr>
          <p:cNvPr id="5" name="Content Placeholder 4" descr="Autism 42&#10;ADHD 101&#10;Learning 172&#10;Hearing 10&#10;Mobility 7&#10;Other 102&#10;Psychiatric 114&#10;Vision  10" title="Numbers of Students Registered with Disability Services"/>
          <p:cNvGraphicFramePr>
            <a:graphicFrameLocks noGrp="1"/>
          </p:cNvGraphicFramePr>
          <p:nvPr>
            <p:ph idx="1"/>
            <p:extLst>
              <p:ext uri="{D42A27DB-BD31-4B8C-83A1-F6EECF244321}">
                <p14:modId xmlns:p14="http://schemas.microsoft.com/office/powerpoint/2010/main" val="4076111210"/>
              </p:ext>
            </p:extLst>
          </p:nvPr>
        </p:nvGraphicFramePr>
        <p:xfrm>
          <a:off x="1143000" y="1600200"/>
          <a:ext cx="6400800" cy="434848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370840">
                <a:tc>
                  <a:txBody>
                    <a:bodyPr/>
                    <a:lstStyle/>
                    <a:p>
                      <a:r>
                        <a:rPr lang="en-US" dirty="0"/>
                        <a:t>Disability</a:t>
                      </a:r>
                    </a:p>
                  </a:txBody>
                  <a:tcPr>
                    <a:solidFill>
                      <a:schemeClr val="accent2"/>
                    </a:solidFill>
                  </a:tcPr>
                </a:tc>
                <a:tc>
                  <a:txBody>
                    <a:bodyPr/>
                    <a:lstStyle/>
                    <a:p>
                      <a:r>
                        <a:rPr lang="en-US" dirty="0"/>
                        <a:t>Number</a:t>
                      </a:r>
                    </a:p>
                  </a:txBody>
                  <a:tcPr>
                    <a:solidFill>
                      <a:schemeClr val="accent2"/>
                    </a:solidFill>
                  </a:tcPr>
                </a:tc>
                <a:extLst>
                  <a:ext uri="{0D108BD9-81ED-4DB2-BD59-A6C34878D82A}">
                    <a16:rowId xmlns:a16="http://schemas.microsoft.com/office/drawing/2014/main" val="10000"/>
                  </a:ext>
                </a:extLst>
              </a:tr>
              <a:tr h="370840">
                <a:tc>
                  <a:txBody>
                    <a:bodyPr/>
                    <a:lstStyle/>
                    <a:p>
                      <a:pPr algn="l" fontAlgn="b"/>
                      <a:r>
                        <a:rPr lang="en-US" sz="3200" b="0" i="0" u="none" strike="noStrike" dirty="0">
                          <a:solidFill>
                            <a:srgbClr val="000000"/>
                          </a:solidFill>
                          <a:effectLst/>
                          <a:latin typeface="Calibri"/>
                        </a:rPr>
                        <a:t>Autism</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42</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1"/>
                  </a:ext>
                </a:extLst>
              </a:tr>
              <a:tr h="370840">
                <a:tc>
                  <a:txBody>
                    <a:bodyPr/>
                    <a:lstStyle/>
                    <a:p>
                      <a:pPr algn="l" fontAlgn="b"/>
                      <a:r>
                        <a:rPr lang="en-US" sz="3200" b="0" i="0" u="none" strike="noStrike" dirty="0">
                          <a:solidFill>
                            <a:srgbClr val="000000"/>
                          </a:solidFill>
                          <a:effectLst/>
                          <a:latin typeface="Calibri"/>
                        </a:rPr>
                        <a:t>ADHD</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101</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2"/>
                  </a:ext>
                </a:extLst>
              </a:tr>
              <a:tr h="370840">
                <a:tc>
                  <a:txBody>
                    <a:bodyPr/>
                    <a:lstStyle/>
                    <a:p>
                      <a:pPr algn="l" fontAlgn="b"/>
                      <a:r>
                        <a:rPr lang="en-US" sz="3200" b="0" i="0" u="none" strike="noStrike">
                          <a:solidFill>
                            <a:srgbClr val="000000"/>
                          </a:solidFill>
                          <a:effectLst/>
                          <a:latin typeface="Calibri"/>
                        </a:rPr>
                        <a:t>Learning</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172</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3"/>
                  </a:ext>
                </a:extLst>
              </a:tr>
              <a:tr h="370840">
                <a:tc>
                  <a:txBody>
                    <a:bodyPr/>
                    <a:lstStyle/>
                    <a:p>
                      <a:pPr algn="l" fontAlgn="b"/>
                      <a:r>
                        <a:rPr lang="en-US" sz="3200" b="0" i="0" u="none" strike="noStrike">
                          <a:solidFill>
                            <a:srgbClr val="000000"/>
                          </a:solidFill>
                          <a:effectLst/>
                          <a:latin typeface="Calibri"/>
                        </a:rPr>
                        <a:t>Hearing</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10</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4"/>
                  </a:ext>
                </a:extLst>
              </a:tr>
              <a:tr h="370840">
                <a:tc>
                  <a:txBody>
                    <a:bodyPr/>
                    <a:lstStyle/>
                    <a:p>
                      <a:pPr algn="l" fontAlgn="b"/>
                      <a:r>
                        <a:rPr lang="en-US" sz="3200" b="0" i="0" u="none" strike="noStrike">
                          <a:solidFill>
                            <a:srgbClr val="000000"/>
                          </a:solidFill>
                          <a:effectLst/>
                          <a:latin typeface="Calibri"/>
                        </a:rPr>
                        <a:t>Mobility</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7</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5"/>
                  </a:ext>
                </a:extLst>
              </a:tr>
              <a:tr h="370840">
                <a:tc>
                  <a:txBody>
                    <a:bodyPr/>
                    <a:lstStyle/>
                    <a:p>
                      <a:pPr algn="l" fontAlgn="b"/>
                      <a:r>
                        <a:rPr lang="en-US" sz="3200" b="0" i="0" u="none" strike="noStrike">
                          <a:solidFill>
                            <a:srgbClr val="000000"/>
                          </a:solidFill>
                          <a:effectLst/>
                          <a:latin typeface="Calibri"/>
                        </a:rPr>
                        <a:t>Other</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102</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6"/>
                  </a:ext>
                </a:extLst>
              </a:tr>
              <a:tr h="370840">
                <a:tc>
                  <a:txBody>
                    <a:bodyPr/>
                    <a:lstStyle/>
                    <a:p>
                      <a:pPr algn="l" fontAlgn="b"/>
                      <a:r>
                        <a:rPr lang="en-US" sz="3200" b="0" i="0" u="none" strike="noStrike">
                          <a:solidFill>
                            <a:srgbClr val="000000"/>
                          </a:solidFill>
                          <a:effectLst/>
                          <a:latin typeface="Calibri"/>
                        </a:rPr>
                        <a:t>Psychiatric</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114</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7"/>
                  </a:ext>
                </a:extLst>
              </a:tr>
              <a:tr h="370840">
                <a:tc>
                  <a:txBody>
                    <a:bodyPr/>
                    <a:lstStyle/>
                    <a:p>
                      <a:pPr algn="l" fontAlgn="b"/>
                      <a:r>
                        <a:rPr lang="en-US" sz="3200" b="0" i="0" u="none" strike="noStrike" dirty="0">
                          <a:solidFill>
                            <a:srgbClr val="000000"/>
                          </a:solidFill>
                          <a:effectLst/>
                          <a:latin typeface="Calibri"/>
                        </a:rPr>
                        <a:t>Vision</a:t>
                      </a:r>
                    </a:p>
                  </a:txBody>
                  <a:tcPr marL="9525" marR="9525" marT="9525" marB="0" anchor="b">
                    <a:solidFill>
                      <a:schemeClr val="accent2">
                        <a:lumMod val="20000"/>
                        <a:lumOff val="80000"/>
                      </a:schemeClr>
                    </a:solidFill>
                  </a:tcPr>
                </a:tc>
                <a:tc>
                  <a:txBody>
                    <a:bodyPr/>
                    <a:lstStyle/>
                    <a:p>
                      <a:pPr algn="r" fontAlgn="b"/>
                      <a:r>
                        <a:rPr lang="en-US" sz="3200" b="0" i="0" u="none" strike="noStrike" dirty="0">
                          <a:solidFill>
                            <a:srgbClr val="000000"/>
                          </a:solidFill>
                          <a:effectLst/>
                          <a:latin typeface="Calibri"/>
                        </a:rPr>
                        <a:t>10</a:t>
                      </a:r>
                    </a:p>
                  </a:txBody>
                  <a:tcPr marL="9525" marR="9525" marT="9525" marB="0" anchor="b">
                    <a:solidFill>
                      <a:schemeClr val="accent2">
                        <a:lumMod val="20000"/>
                        <a:lumOff val="8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3073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enter for Student Progress Disability Services Slide 3" title="Center for Student Progress Disability Services Slide 3"/>
          <p:cNvSpPr>
            <a:spLocks noGrp="1"/>
          </p:cNvSpPr>
          <p:nvPr>
            <p:ph type="title"/>
          </p:nvPr>
        </p:nvSpPr>
        <p:spPr>
          <a:xfrm>
            <a:off x="0" y="30637"/>
            <a:ext cx="7772400" cy="1219200"/>
          </a:xfrm>
        </p:spPr>
        <p:txBody>
          <a:bodyPr>
            <a:normAutofit/>
          </a:bodyPr>
          <a:lstStyle/>
          <a:p>
            <a:r>
              <a:rPr lang="en-US" sz="3600" dirty="0"/>
              <a:t>Center for Student Progress</a:t>
            </a:r>
            <a:br>
              <a:rPr lang="en-US" sz="3600" dirty="0"/>
            </a:br>
            <a:r>
              <a:rPr lang="en-US" sz="3600" dirty="0"/>
              <a:t> Disability Services</a:t>
            </a:r>
          </a:p>
        </p:txBody>
      </p:sp>
      <p:sp>
        <p:nvSpPr>
          <p:cNvPr id="3" name="Content Placeholder 2"/>
          <p:cNvSpPr>
            <a:spLocks noGrp="1"/>
          </p:cNvSpPr>
          <p:nvPr>
            <p:ph idx="1"/>
          </p:nvPr>
        </p:nvSpPr>
        <p:spPr/>
        <p:txBody>
          <a:bodyPr>
            <a:noAutofit/>
          </a:bodyPr>
          <a:lstStyle/>
          <a:p>
            <a:r>
              <a:rPr lang="en-US" sz="2400" dirty="0"/>
              <a:t>We currently do not have any students who are totally blind.</a:t>
            </a:r>
          </a:p>
          <a:p>
            <a:r>
              <a:rPr lang="en-US" sz="2400" dirty="0"/>
              <a:t>We have one student who uses interpreters, but is not totally deaf.</a:t>
            </a:r>
          </a:p>
          <a:p>
            <a:r>
              <a:rPr lang="en-US" sz="2400" dirty="0"/>
              <a:t>The Disability Services (DS) office is a part of the learning center on campus.</a:t>
            </a:r>
          </a:p>
          <a:p>
            <a:r>
              <a:rPr lang="en-US" sz="2400" dirty="0"/>
              <a:t>Staff of DS</a:t>
            </a:r>
          </a:p>
          <a:p>
            <a:pPr lvl="1"/>
            <a:r>
              <a:rPr lang="en-US" sz="2400" dirty="0"/>
              <a:t>Assistant Director</a:t>
            </a:r>
          </a:p>
          <a:p>
            <a:pPr lvl="1"/>
            <a:r>
              <a:rPr lang="en-US" sz="2400" dirty="0"/>
              <a:t>Department Secretary</a:t>
            </a:r>
          </a:p>
          <a:p>
            <a:pPr lvl="1"/>
            <a:r>
              <a:rPr lang="en-US" sz="2400" dirty="0"/>
              <a:t>¼ time Graduate Assistant Intern</a:t>
            </a:r>
          </a:p>
          <a:p>
            <a:pPr lvl="1"/>
            <a:r>
              <a:rPr lang="en-US" sz="2400" dirty="0"/>
              <a:t>Currently doing a search for a 20 hour a week 10 month Coordinator</a:t>
            </a:r>
          </a:p>
        </p:txBody>
      </p:sp>
    </p:spTree>
    <p:extLst>
      <p:ext uri="{BB962C8B-B14F-4D97-AF65-F5344CB8AC3E}">
        <p14:creationId xmlns:p14="http://schemas.microsoft.com/office/powerpoint/2010/main" val="423514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565"/>
            <a:ext cx="7772400" cy="1456267"/>
          </a:xfrm>
        </p:spPr>
        <p:txBody>
          <a:bodyPr>
            <a:normAutofit/>
          </a:bodyPr>
          <a:lstStyle/>
          <a:p>
            <a:r>
              <a:rPr lang="en-US" sz="3600" dirty="0"/>
              <a:t>Disclaimers</a:t>
            </a:r>
          </a:p>
        </p:txBody>
      </p:sp>
      <p:sp>
        <p:nvSpPr>
          <p:cNvPr id="3" name="Content Placeholder 2"/>
          <p:cNvSpPr>
            <a:spLocks noGrp="1"/>
          </p:cNvSpPr>
          <p:nvPr>
            <p:ph idx="1"/>
          </p:nvPr>
        </p:nvSpPr>
        <p:spPr/>
        <p:txBody>
          <a:bodyPr>
            <a:normAutofit fontScale="92500"/>
          </a:bodyPr>
          <a:lstStyle/>
          <a:p>
            <a:r>
              <a:rPr lang="en-US" sz="3600" dirty="0"/>
              <a:t>While we have worked with accessibility for some time now, we do not claim to be experts. We are certainly not IT experts.</a:t>
            </a:r>
          </a:p>
          <a:p>
            <a:r>
              <a:rPr lang="en-US" sz="3600" dirty="0"/>
              <a:t>We do not have answers to all questions.</a:t>
            </a:r>
          </a:p>
          <a:p>
            <a:r>
              <a:rPr lang="en-US" sz="3600" dirty="0"/>
              <a:t>We are here today to primarily share our experiences.</a:t>
            </a:r>
          </a:p>
          <a:p>
            <a:endParaRPr lang="en-US" dirty="0"/>
          </a:p>
        </p:txBody>
      </p:sp>
    </p:spTree>
    <p:extLst>
      <p:ext uri="{BB962C8B-B14F-4D97-AF65-F5344CB8AC3E}">
        <p14:creationId xmlns:p14="http://schemas.microsoft.com/office/powerpoint/2010/main" val="383957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9306</TotalTime>
  <Words>1244</Words>
  <Application>Microsoft Office PowerPoint</Application>
  <PresentationFormat>On-screen Show (4:3)</PresentationFormat>
  <Paragraphs>134</Paragraphs>
  <Slides>29</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Aharoni</vt:lpstr>
      <vt:lpstr>Arial</vt:lpstr>
      <vt:lpstr>Calibri</vt:lpstr>
      <vt:lpstr>Calibri Light</vt:lpstr>
      <vt:lpstr>Custom Design</vt:lpstr>
      <vt:lpstr>1_Custom Design</vt:lpstr>
      <vt:lpstr>Celestial</vt:lpstr>
      <vt:lpstr>EIT Accessibility at YounGstown State University</vt:lpstr>
      <vt:lpstr>Outline of presentation</vt:lpstr>
      <vt:lpstr>Who are we?</vt:lpstr>
      <vt:lpstr>Youngstown State University</vt:lpstr>
      <vt:lpstr>Youngstown State University</vt:lpstr>
      <vt:lpstr>Center for Student Progress  Disability Services</vt:lpstr>
      <vt:lpstr>Center for Student Progress  Disability Services</vt:lpstr>
      <vt:lpstr>Center for Student Progress  Disability Services</vt:lpstr>
      <vt:lpstr>Disclaimers</vt:lpstr>
      <vt:lpstr>Our Story of Accessibility   </vt:lpstr>
      <vt:lpstr>Our Story of Accessibility</vt:lpstr>
      <vt:lpstr>Our Story of Accessibility</vt:lpstr>
      <vt:lpstr>Our Story of Accessibility</vt:lpstr>
      <vt:lpstr>Our Story of Accessibility</vt:lpstr>
      <vt:lpstr>Our Story of Accessibility</vt:lpstr>
      <vt:lpstr>Our Story of Accessibility</vt:lpstr>
      <vt:lpstr>Where are we now? Public Facing Content</vt:lpstr>
      <vt:lpstr>Where are we now? Closed courses</vt:lpstr>
      <vt:lpstr>Where are we now? Closed courses</vt:lpstr>
      <vt:lpstr>Where are we now? Closed Courses</vt:lpstr>
      <vt:lpstr>Where are we now?  working with vendors</vt:lpstr>
      <vt:lpstr>Where are we now? Other Things</vt:lpstr>
      <vt:lpstr>Where are we now? Other Things</vt:lpstr>
      <vt:lpstr>Where are we now? Other Things</vt:lpstr>
      <vt:lpstr>Where are we now? Mathematics</vt:lpstr>
      <vt:lpstr>We are still working on …</vt:lpstr>
      <vt:lpstr>Lessons learned</vt:lpstr>
      <vt:lpstr>Wish list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EIT Accessibility at Youngstown State University</dc:title>
  <dc:creator>Windows User</dc:creator>
  <cp:lastModifiedBy>Thomas L Madsen</cp:lastModifiedBy>
  <cp:revision>82</cp:revision>
  <cp:lastPrinted>2018-10-22T17:47:16Z</cp:lastPrinted>
  <dcterms:created xsi:type="dcterms:W3CDTF">2018-09-25T19:35:38Z</dcterms:created>
  <dcterms:modified xsi:type="dcterms:W3CDTF">2018-11-11T20:43:16Z</dcterms:modified>
</cp:coreProperties>
</file>