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62" r:id="rId3"/>
    <p:sldId id="260" r:id="rId4"/>
    <p:sldId id="263" r:id="rId5"/>
    <p:sldId id="266" r:id="rId6"/>
    <p:sldId id="267" r:id="rId7"/>
    <p:sldId id="268" r:id="rId8"/>
    <p:sldId id="269" r:id="rId9"/>
    <p:sldId id="270" r:id="rId10"/>
    <p:sldId id="271" r:id="rId11"/>
    <p:sldId id="261" r:id="rId12"/>
    <p:sldId id="259" r:id="rId13"/>
    <p:sldId id="264" r:id="rId14"/>
    <p:sldId id="265" r:id="rId15"/>
    <p:sldId id="272" r:id="rId16"/>
    <p:sldId id="273" r:id="rId17"/>
    <p:sldId id="277" r:id="rId18"/>
    <p:sldId id="274" r:id="rId19"/>
    <p:sldId id="276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328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86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06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75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173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927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406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944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5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29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49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17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0dpEvyNPpo" TargetMode="External"/><Relationship Id="rId2" Type="http://schemas.openxmlformats.org/officeDocument/2006/relationships/hyperlink" Target="http://www.chemspider.com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equeuniversity.com/screenreaders/nvda-keyboard-shortcuts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ung.edu/media/Chemistry2/Chemistry-LR.pdf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ung.edu/media/Chemistry2/Chemistry-LR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eb.ung.edu/media/Chemistry2/Chemistry-LR.pdf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ris.com/plugins/demo/chemistry/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ubChem" TargetMode="External"/><Relationship Id="rId2" Type="http://schemas.openxmlformats.org/officeDocument/2006/relationships/hyperlink" Target="https://web.chemdoodle.com/demos/sketcher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n.wikipedia.org/wiki/Chemical_table_file#Molfile" TargetMode="External"/><Relationship Id="rId4" Type="http://schemas.openxmlformats.org/officeDocument/2006/relationships/hyperlink" Target="http://opsin.ch.cam.ac.uk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em4word.co.uk/" TargetMode="External"/><Relationship Id="rId2" Type="http://schemas.openxmlformats.org/officeDocument/2006/relationships/hyperlink" Target="https://github.com/Chem4Word/Version3/tree/master/doc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J-DMPuGzs8I" TargetMode="External"/><Relationship Id="rId4" Type="http://schemas.openxmlformats.org/officeDocument/2006/relationships/hyperlink" Target="http://www.chemspider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spider.com/" TargetMode="External"/><Relationship Id="rId2" Type="http://schemas.openxmlformats.org/officeDocument/2006/relationships/hyperlink" Target="https://www.chem4word.co.uk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9M26tAAcfM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471" y="91440"/>
            <a:ext cx="12057529" cy="1904606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Chemistry in PDF </a:t>
            </a:r>
            <a:r>
              <a:rPr lang="en-US" sz="6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FORMat</a:t>
            </a:r>
            <a:endParaRPr lang="en-US" sz="6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6103" y="2554941"/>
            <a:ext cx="10411097" cy="2487322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Scanned to PDF or received as electronic PDF file from publisher</a:t>
            </a:r>
            <a:endParaRPr lang="en-US" sz="4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353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823" y="0"/>
            <a:ext cx="11599817" cy="548640"/>
          </a:xfrm>
          <a:noFill/>
          <a:ln>
            <a:noFill/>
          </a:ln>
        </p:spPr>
        <p:txBody>
          <a:bodyPr anchor="t">
            <a:no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Comic Sans MS" panose="030F0702030302020204" pitchFamily="66" charset="0"/>
              </a:rPr>
              <a:t>PRACTICE WITH CHEM4WORD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2069" y="919698"/>
            <a:ext cx="11756571" cy="5824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Comic Sans MS" panose="030F0702030302020204" pitchFamily="66" charset="0"/>
              </a:rPr>
              <a:t>4. HOW TO ADD CHEMISTRY FROM A PUBCHEM SEARCH</a:t>
            </a:r>
          </a:p>
          <a:p>
            <a:endParaRPr lang="en-US" sz="1050" b="1" dirty="0" smtClean="0">
              <a:latin typeface="Comic Sans MS" panose="030F0702030302020204" pitchFamily="66" charset="0"/>
            </a:endParaRPr>
          </a:p>
          <a:p>
            <a:r>
              <a:rPr lang="en-US" sz="2400" b="1" dirty="0">
                <a:latin typeface="Comic Sans MS" panose="030F0702030302020204" pitchFamily="66" charset="0"/>
              </a:rPr>
              <a:t>Step-by-step</a:t>
            </a:r>
          </a:p>
          <a:p>
            <a:r>
              <a:rPr lang="en-US" sz="2400" b="1" dirty="0" smtClean="0">
                <a:latin typeface="Comic Sans MS" panose="030F0702030302020204" pitchFamily="66" charset="0"/>
              </a:rPr>
              <a:t>- Clicking </a:t>
            </a:r>
            <a:r>
              <a:rPr lang="en-US" sz="2400" b="1" dirty="0">
                <a:latin typeface="Comic Sans MS" panose="030F0702030302020204" pitchFamily="66" charset="0"/>
              </a:rPr>
              <a:t>the Chemistry ribbon’s “Import” button allows us to search </a:t>
            </a:r>
            <a:r>
              <a:rPr lang="en-US" sz="2400" b="1" dirty="0" smtClean="0">
                <a:latin typeface="Comic Sans MS" panose="030F0702030302020204" pitchFamily="66" charset="0"/>
              </a:rPr>
              <a:t>	PubChem </a:t>
            </a:r>
            <a:r>
              <a:rPr lang="en-US" sz="2400" b="1" dirty="0">
                <a:latin typeface="Comic Sans MS" panose="030F0702030302020204" pitchFamily="66" charset="0"/>
              </a:rPr>
              <a:t>for structures, rather than having to draw them manually.</a:t>
            </a:r>
          </a:p>
          <a:p>
            <a:r>
              <a:rPr lang="en-US" sz="2400" b="1" dirty="0" smtClean="0">
                <a:latin typeface="Comic Sans MS" panose="030F0702030302020204" pitchFamily="66" charset="0"/>
              </a:rPr>
              <a:t>- Type </a:t>
            </a:r>
            <a:r>
              <a:rPr lang="en-US" sz="2400" b="1" dirty="0">
                <a:latin typeface="Comic Sans MS" panose="030F0702030302020204" pitchFamily="66" charset="0"/>
              </a:rPr>
              <a:t>a </a:t>
            </a:r>
            <a:r>
              <a:rPr lang="en-US" sz="2400" b="1" dirty="0" smtClean="0">
                <a:latin typeface="Comic Sans MS" panose="030F0702030302020204" pitchFamily="66" charset="0"/>
              </a:rPr>
              <a:t>search </a:t>
            </a:r>
            <a:r>
              <a:rPr lang="en-US" sz="2400" b="1" dirty="0">
                <a:latin typeface="Comic Sans MS" panose="030F0702030302020204" pitchFamily="66" charset="0"/>
              </a:rPr>
              <a:t>term, such as a common name or IUPAC name for the </a:t>
            </a:r>
            <a:r>
              <a:rPr lang="en-US" sz="2400" b="1" dirty="0" smtClean="0">
                <a:latin typeface="Comic Sans MS" panose="030F0702030302020204" pitchFamily="66" charset="0"/>
              </a:rPr>
              <a:t>	chemistry </a:t>
            </a:r>
            <a:r>
              <a:rPr lang="en-US" sz="2400" b="1" dirty="0">
                <a:latin typeface="Comic Sans MS" panose="030F0702030302020204" pitchFamily="66" charset="0"/>
              </a:rPr>
              <a:t>you want to include in the document.</a:t>
            </a:r>
          </a:p>
          <a:p>
            <a:r>
              <a:rPr lang="en-US" sz="2400" b="1" dirty="0" smtClean="0">
                <a:latin typeface="Comic Sans MS" panose="030F0702030302020204" pitchFamily="66" charset="0"/>
              </a:rPr>
              <a:t>- Select </a:t>
            </a:r>
            <a:r>
              <a:rPr lang="en-US" sz="2400" b="1" dirty="0">
                <a:latin typeface="Comic Sans MS" panose="030F0702030302020204" pitchFamily="66" charset="0"/>
              </a:rPr>
              <a:t>the correct compound from the list of results from the search.</a:t>
            </a:r>
          </a:p>
          <a:p>
            <a:r>
              <a:rPr lang="en-US" sz="2400" b="1" dirty="0" smtClean="0">
                <a:latin typeface="Comic Sans MS" panose="030F0702030302020204" pitchFamily="66" charset="0"/>
              </a:rPr>
              <a:t>- Click </a:t>
            </a:r>
            <a:r>
              <a:rPr lang="en-US" sz="2400" b="1" dirty="0">
                <a:latin typeface="Comic Sans MS" panose="030F0702030302020204" pitchFamily="66" charset="0"/>
              </a:rPr>
              <a:t>the OK button and Chem4Word will search </a:t>
            </a:r>
            <a:r>
              <a:rPr lang="en-US" sz="2400" b="1" dirty="0" err="1">
                <a:latin typeface="Comic Sans MS" panose="030F0702030302020204" pitchFamily="66" charset="0"/>
                <a:hlinkClick r:id="rId2"/>
              </a:rPr>
              <a:t>ChemSpider</a:t>
            </a:r>
            <a:r>
              <a:rPr lang="en-US" sz="2400" b="1" dirty="0">
                <a:latin typeface="Comic Sans MS" panose="030F0702030302020204" pitchFamily="66" charset="0"/>
                <a:hlinkClick r:id="rId2"/>
              </a:rPr>
              <a:t> </a:t>
            </a:r>
            <a:r>
              <a:rPr lang="en-US" sz="2400" b="1" dirty="0">
                <a:latin typeface="Comic Sans MS" panose="030F0702030302020204" pitchFamily="66" charset="0"/>
              </a:rPr>
              <a:t>to </a:t>
            </a:r>
            <a:r>
              <a:rPr lang="en-US" sz="2400" b="1" dirty="0" smtClean="0">
                <a:latin typeface="Comic Sans MS" panose="030F0702030302020204" pitchFamily="66" charset="0"/>
              </a:rPr>
              <a:t>find </a:t>
            </a:r>
            <a:r>
              <a:rPr lang="en-US" sz="2400" b="1" dirty="0">
                <a:latin typeface="Comic Sans MS" panose="030F0702030302020204" pitchFamily="66" charset="0"/>
              </a:rPr>
              <a:t>a </a:t>
            </a:r>
            <a:r>
              <a:rPr lang="en-US" sz="2400" b="1" dirty="0" smtClean="0">
                <a:latin typeface="Comic Sans MS" panose="030F0702030302020204" pitchFamily="66" charset="0"/>
              </a:rPr>
              <a:t>	name </a:t>
            </a:r>
            <a:r>
              <a:rPr lang="en-US" sz="2400" b="1" dirty="0">
                <a:latin typeface="Comic Sans MS" panose="030F0702030302020204" pitchFamily="66" charset="0"/>
              </a:rPr>
              <a:t>for your structure, that you can use that name elsewhere in your </a:t>
            </a:r>
            <a:r>
              <a:rPr lang="en-US" sz="2400" b="1" dirty="0" smtClean="0">
                <a:latin typeface="Comic Sans MS" panose="030F0702030302020204" pitchFamily="66" charset="0"/>
              </a:rPr>
              <a:t>	document.</a:t>
            </a:r>
            <a:endParaRPr lang="en-US" sz="2400" b="1" dirty="0">
              <a:latin typeface="Comic Sans MS" panose="030F0702030302020204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Comic Sans MS" panose="030F0702030302020204" pitchFamily="66" charset="0"/>
              </a:rPr>
              <a:t>Edit </a:t>
            </a:r>
            <a:r>
              <a:rPr lang="en-US" sz="2400" b="1" dirty="0">
                <a:latin typeface="Comic Sans MS" panose="030F0702030302020204" pitchFamily="66" charset="0"/>
              </a:rPr>
              <a:t>the structure </a:t>
            </a:r>
            <a:r>
              <a:rPr lang="en-US" sz="2400" b="1" dirty="0" smtClean="0">
                <a:latin typeface="Comic Sans MS" panose="030F0702030302020204" pitchFamily="66" charset="0"/>
              </a:rPr>
              <a:t>to </a:t>
            </a:r>
            <a:r>
              <a:rPr lang="en-US" sz="2400" b="1" dirty="0">
                <a:latin typeface="Comic Sans MS" panose="030F0702030302020204" pitchFamily="66" charset="0"/>
              </a:rPr>
              <a:t>remove excessive hydrogen atoms that may have </a:t>
            </a:r>
            <a:r>
              <a:rPr lang="en-US" sz="2400" b="1" dirty="0" smtClean="0">
                <a:latin typeface="Comic Sans MS" panose="030F0702030302020204" pitchFamily="66" charset="0"/>
              </a:rPr>
              <a:t>	been </a:t>
            </a:r>
            <a:r>
              <a:rPr lang="en-US" sz="2400" b="1" dirty="0">
                <a:latin typeface="Comic Sans MS" panose="030F0702030302020204" pitchFamily="66" charset="0"/>
              </a:rPr>
              <a:t>drawn.  </a:t>
            </a:r>
            <a:endParaRPr lang="en-US" sz="2400" b="1" dirty="0" smtClean="0">
              <a:latin typeface="Comic Sans MS" panose="030F0702030302020204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Comic Sans MS" panose="030F0702030302020204" pitchFamily="66" charset="0"/>
              </a:rPr>
              <a:t>You </a:t>
            </a:r>
            <a:r>
              <a:rPr lang="en-US" sz="2400" b="1" dirty="0">
                <a:latin typeface="Comic Sans MS" panose="030F0702030302020204" pitchFamily="66" charset="0"/>
              </a:rPr>
              <a:t>now have your first structure from PubChem in your Microsoft Word document</a:t>
            </a:r>
            <a:r>
              <a:rPr lang="en-US" sz="2400" b="1" dirty="0" smtClean="0">
                <a:latin typeface="Comic Sans MS" panose="030F0702030302020204" pitchFamily="66" charset="0"/>
              </a:rPr>
              <a:t>!</a:t>
            </a:r>
          </a:p>
          <a:p>
            <a:pPr marL="342900" indent="-342900">
              <a:buFontTx/>
              <a:buChar char="-"/>
            </a:pPr>
            <a:r>
              <a:rPr lang="en-US" sz="2400" b="1" dirty="0">
                <a:latin typeface="Comic Sans MS" panose="030F0702030302020204" pitchFamily="66" charset="0"/>
                <a:hlinkClick r:id="rId3"/>
              </a:rPr>
              <a:t>https://</a:t>
            </a:r>
            <a:r>
              <a:rPr lang="en-US" sz="2400" b="1" dirty="0" smtClean="0">
                <a:latin typeface="Comic Sans MS" panose="030F0702030302020204" pitchFamily="66" charset="0"/>
                <a:hlinkClick r:id="rId3"/>
              </a:rPr>
              <a:t>youtu.be/K0dpEvyNPpo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90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214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REMEDIATING</a:t>
            </a:r>
            <a:r>
              <a:rPr lang="en-US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CHEMISTRY with MATHTYPE</a:t>
            </a:r>
            <a:endParaRPr lang="en-US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930" y="769076"/>
            <a:ext cx="12058650" cy="60889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OPEN UP A SPLIT SCREEN (OR USE 2 MONITORS) . CHEMISTRY PDF IN ONE SCREEN &amp; RTF IN THE 2</a:t>
            </a:r>
            <a:r>
              <a:rPr lang="en-US" sz="2000" b="1" baseline="30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ND</a:t>
            </a:r>
            <a:r>
              <a:rPr lang="en-US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SCREEN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PDF as source file open on one screen.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RTF in MSWORD on 2</a:t>
            </a:r>
            <a:r>
              <a:rPr lang="en-US" sz="2400" b="1" baseline="30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nd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screen.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Select MATHTYPE from ribbon.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Formulas &amp; mathematical symbols are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retyped and embedded in MSW doc. Simply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CLICK the X close window button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in the MATH TYPE inline editing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window and it will ask if you want to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transfer to your document. Click YES.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Move math text box where it needs to be.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Save as DOCX file.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6" name="Group 5" descr="SPLIT SCREEN WITH PDF OF CHEMISTRY ON LEFT PANE AND DOCX OF CHEMISTRY IN RIGHT PANE" title="SPLIT SCREEN"/>
          <p:cNvGrpSpPr/>
          <p:nvPr/>
        </p:nvGrpSpPr>
        <p:grpSpPr>
          <a:xfrm>
            <a:off x="6262255" y="1288473"/>
            <a:ext cx="5929745" cy="5213154"/>
            <a:chOff x="4637314" y="1149531"/>
            <a:chExt cx="7554686" cy="5509259"/>
          </a:xfrm>
        </p:grpSpPr>
        <p:pic>
          <p:nvPicPr>
            <p:cNvPr id="5" name="Picture 4" descr="PDF OF CHEMISTRY ON LEFT&#10;RTF OF CHEMISTRY ON RIGHT" title="SPLIT SCREEN SAMPLE CHEMISTRY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69442" y="1149531"/>
              <a:ext cx="6322558" cy="5509259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>
            <a:xfrm>
              <a:off x="4872446" y="1732546"/>
              <a:ext cx="996996" cy="268247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4637314" y="2177716"/>
              <a:ext cx="5303519" cy="254152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5183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11891963" cy="2070846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Chemistry FROM DOCX TO CENTRAL ACCESS READER TTS </a:t>
            </a:r>
            <a:endParaRPr lang="en-US" sz="5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09363" y="2272552"/>
            <a:ext cx="11082600" cy="47871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OPEN WHOLE DOCUMENT IN </a:t>
            </a:r>
          </a:p>
          <a:p>
            <a:pPr algn="l"/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CENTRAL ACCESS READER OR COPY </a:t>
            </a:r>
          </a:p>
          <a:p>
            <a:pPr algn="l"/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 SELECTION OF TEXT FROM CHEMISTRY SAMPLE  DOCX PAGE AND PASTE INTO CAR</a:t>
            </a:r>
          </a:p>
          <a:p>
            <a:pPr algn="l"/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PRESS “PLAY” BUTTON.</a:t>
            </a:r>
          </a:p>
          <a:p>
            <a:endParaRPr lang="en-US" sz="36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US" sz="36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US" sz="36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US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Object 6" descr="Video capture of Central Access Reader TTS reader with Chemistry" title="Screen shot vide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461130"/>
              </p:ext>
            </p:extLst>
          </p:nvPr>
        </p:nvGraphicFramePr>
        <p:xfrm>
          <a:off x="6611768" y="5049370"/>
          <a:ext cx="4892798" cy="1329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Packager Shell Object" showAsIcon="1" r:id="rId3" imgW="1612440" imgH="437760" progId="Package">
                  <p:embed/>
                </p:oleObj>
              </mc:Choice>
              <mc:Fallback>
                <p:oleObj name="Packager Shell Object" showAsIcon="1" r:id="rId3" imgW="1612440" imgH="437760" progId="Package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1768" y="5049370"/>
                        <a:ext cx="4892798" cy="132914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1461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1944350" cy="164592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Chemistry to </a:t>
            </a:r>
            <a:r>
              <a:rPr lang="en-US" sz="54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mhtml</a:t>
            </a:r>
            <a:r>
              <a:rPr lang="en-US" sz="5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US" sz="5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5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FOR JAWS w/</a:t>
            </a:r>
            <a:r>
              <a:rPr lang="en-US" sz="5400" b="1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MathJax</a:t>
            </a:r>
            <a:endParaRPr lang="en-US" sz="5400" b="1" cap="none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3380" y="1784485"/>
            <a:ext cx="10461117" cy="484777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OPEN CHEM DOCX FILE WHICH YOU HAVE CORRECTED IN MATH TYPE AND RESAVED AS A [NEW NAME] FILE</a:t>
            </a:r>
          </a:p>
          <a:p>
            <a:pPr algn="l"/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CLICK on MATHT YPE tab in MS Word ribbon. </a:t>
            </a:r>
          </a:p>
          <a:p>
            <a:pPr algn="l"/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From drop down menu, select PUBLISH TO MATH PAGE</a:t>
            </a:r>
          </a:p>
          <a:p>
            <a:pPr algn="l"/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In the dialogue box, name the file and choose location to save it</a:t>
            </a:r>
          </a:p>
        </p:txBody>
      </p:sp>
    </p:spTree>
    <p:extLst>
      <p:ext uri="{BB962C8B-B14F-4D97-AF65-F5344CB8AC3E}">
        <p14:creationId xmlns:p14="http://schemas.microsoft.com/office/powerpoint/2010/main" val="2702821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9561" y="0"/>
            <a:ext cx="8991600" cy="164592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Chemistry TO NVDA with MATH PLAYER</a:t>
            </a:r>
            <a:endParaRPr lang="en-US" sz="5400" b="1" cap="none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474" y="1645920"/>
            <a:ext cx="8582297" cy="5199017"/>
          </a:xfrm>
        </p:spPr>
        <p:txBody>
          <a:bodyPr/>
          <a:lstStyle/>
          <a:p>
            <a:pPr algn="l"/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NVDA quick 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key guide: 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hlinkClick r:id="rId2"/>
              </a:rPr>
              <a:t>dequeuniversity.com/screenreaders/nvda-keyboard-shortcuts</a:t>
            </a:r>
            <a:endParaRPr lang="en-US" sz="28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l"/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Start NVDA: CTRL + ALT + N</a:t>
            </a:r>
          </a:p>
          <a:p>
            <a:pPr algn="l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OPEN CHEM DOCX FILE WHICH YOU HAVE CORRECTED IN MATH TYPE AND RESAVED AS A [NEW NAME] FILE</a:t>
            </a:r>
          </a:p>
          <a:p>
            <a:pPr algn="l"/>
            <a:endParaRPr lang="en-US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181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9560" y="0"/>
            <a:ext cx="10407639" cy="1228725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Chemistry PRACTICE</a:t>
            </a:r>
            <a:endParaRPr lang="en-US" sz="5400" b="1" cap="none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473" y="1658983"/>
            <a:ext cx="11366726" cy="5199017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FROM OPENSTAX COLLEGE</a:t>
            </a:r>
          </a:p>
          <a:p>
            <a:pPr algn="l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hlinkClick r:id="rId2"/>
              </a:rPr>
              <a:t>web.ung.edu/media/Chemistry2/Chemistry-LR.pdf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endParaRPr lang="en-US" sz="28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24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9560" y="1"/>
            <a:ext cx="10407639" cy="115728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ORGANIC CHEMISTRY</a:t>
            </a:r>
            <a:endParaRPr lang="en-US" sz="5400" b="1" cap="none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7" name="Picture 1" descr="Lewis structures for methane, ethane and pentane&#10;" title="MOLECU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9" y="2424119"/>
            <a:ext cx="5477445" cy="323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8599" y="1020706"/>
            <a:ext cx="9686926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CHEMISTRY </a:t>
            </a:r>
            <a:r>
              <a:rPr lang="en-US" altLang="en-US" sz="20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PRACTICE – see MSW folder included in the workshop folder.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b="1" dirty="0">
              <a:latin typeface="Comic Sans MS" panose="030F0702030302020204" pitchFamily="66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FROM THE FOLLOWING DIAGRAM FROM CHAPTER 20, ORGANIC CHEMISTRY, OPENSTAX, PAGE 1127, USE MSW with MathType and CHEM4WORD to </a:t>
            </a:r>
            <a:endParaRPr lang="en-US" altLang="en-US" sz="2000" b="1" dirty="0">
              <a:latin typeface="Comic Sans MS" panose="030F0702030302020204" pitchFamily="66" charset="0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Sketch the Lewis Structures using </a:t>
            </a:r>
            <a:endParaRPr lang="en-US" altLang="en-US" sz="2000" b="1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ChemDoodle</a:t>
            </a:r>
            <a:r>
              <a:rPr lang="en-US" altLang="en-US" sz="20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for METHANE, ETHANE and </a:t>
            </a:r>
            <a:endParaRPr lang="en-US" altLang="en-US" sz="2000" b="1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PENTANE</a:t>
            </a:r>
            <a:endParaRPr lang="en-US" altLang="en-US" sz="2000" b="1" dirty="0" smtClean="0">
              <a:latin typeface="Comic Sans MS" panose="030F0702030302020204" pitchFamily="66" charset="0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2. Use </a:t>
            </a:r>
            <a:r>
              <a:rPr lang="en-US" alt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MathType and CHEM4WORD with </a:t>
            </a:r>
            <a:endParaRPr lang="en-US" altLang="en-US" sz="2000" b="1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equation </a:t>
            </a:r>
            <a:r>
              <a:rPr lang="en-US" alt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editor and Chemistry speech enabled, </a:t>
            </a:r>
            <a:endParaRPr lang="en-US" altLang="en-US" sz="2000" b="1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recreate </a:t>
            </a:r>
            <a:r>
              <a:rPr lang="en-US" alt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chemical molecules</a:t>
            </a:r>
            <a:endParaRPr lang="en-US" altLang="en-US" sz="2000" b="1" dirty="0">
              <a:latin typeface="Comic Sans MS" panose="030F0702030302020204" pitchFamily="66" charset="0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3. Use </a:t>
            </a:r>
            <a:r>
              <a:rPr lang="en-US" alt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MathPlayer and the Speech button, </a:t>
            </a:r>
            <a:endParaRPr lang="en-US" altLang="en-US" sz="2000" b="1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listen </a:t>
            </a:r>
            <a:r>
              <a:rPr lang="en-US" alt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 the TTS</a:t>
            </a:r>
            <a:endParaRPr lang="en-US" altLang="en-US" sz="2000" b="1" dirty="0">
              <a:latin typeface="Comic Sans MS" panose="030F0702030302020204" pitchFamily="66" charset="0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4. Retype </a:t>
            </a:r>
            <a:r>
              <a:rPr lang="en-US" alt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text from the example below </a:t>
            </a:r>
            <a:endParaRPr lang="en-US" altLang="en-US" sz="2000" b="1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lang="en-US" alt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inline equations you’ve created, then </a:t>
            </a:r>
            <a:endParaRPr lang="en-US" altLang="en-US" sz="2000" b="1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use </a:t>
            </a:r>
            <a:r>
              <a:rPr lang="en-US" alt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NVDA and </a:t>
            </a:r>
            <a:r>
              <a:rPr lang="en-US" altLang="en-US" sz="20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MathPlayer </a:t>
            </a:r>
            <a:r>
              <a:rPr lang="en-US" alt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 listen.</a:t>
            </a:r>
            <a:endParaRPr lang="en-US" altLang="en-US" sz="2000" b="1" dirty="0"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Https://web.ung.edu/media/Chemistry2/Chemistry-LR.pdf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831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9560" y="1"/>
            <a:ext cx="10407639" cy="115728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CHEMISTRY PRACTICE</a:t>
            </a:r>
            <a:endParaRPr lang="en-US" sz="5400" b="1" cap="none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4744" y="1307448"/>
            <a:ext cx="11478491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CHEMISTRY </a:t>
            </a:r>
            <a:r>
              <a:rPr lang="en-US" altLang="en-US" sz="24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PRACTICE – see MSW folder included in the workshop folder.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b="1" dirty="0">
              <a:latin typeface="Comic Sans MS" panose="030F0702030302020204" pitchFamily="66" charset="0"/>
            </a:endParaRP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Try </a:t>
            </a:r>
            <a:r>
              <a:rPr lang="en-US" altLang="en-US" sz="28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this one</a:t>
            </a:r>
            <a:r>
              <a:rPr lang="en-US" altLang="en-US" sz="28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Calculation of Percent Abundance example 2.5, page </a:t>
            </a:r>
            <a:r>
              <a:rPr lang="en-US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93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And this one on page 133 where you retype the ions. Note that where there are two ions separated by a comma, there are really two separate inline equations. Tab out of the first equation, type a comma, then open a new inline equation window.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Https://web.ung.edu/media/Chemistry2/Chemistry-LR.pdf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5" name="Picture 4" title="pairs of ion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880" y="4457701"/>
            <a:ext cx="29622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09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430125" cy="115728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CHEMISTRY </a:t>
            </a:r>
            <a:r>
              <a:rPr lang="en-US" sz="5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PRACTICE</a:t>
            </a:r>
            <a:endParaRPr lang="en-US" sz="5400" b="1" cap="none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8599" y="917015"/>
            <a:ext cx="11963401" cy="594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DENSITY </a:t>
            </a:r>
            <a:r>
              <a:rPr lang="en-US" sz="3200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OF A NEUTRON STAR </a:t>
            </a:r>
            <a:endParaRPr lang="en-US" sz="3200" b="1" dirty="0" smtClean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See example 3 on in the MSW Chemistry Practice folder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DIAGRAM </a:t>
            </a:r>
            <a:r>
              <a:rPr 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FROM CHAPTER 21, ORGANIC CHEMISTRY, OPENSTAX, PAGES 1184-85, USE MSW with MathType and CHEM4WORD to </a:t>
            </a:r>
            <a:endParaRPr lang="en-US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Use MathType and CHEM4WORD with </a:t>
            </a:r>
            <a:endParaRPr lang="en-US" sz="2000" b="1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in-line </a:t>
            </a:r>
            <a:r>
              <a:rPr 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equation editor and Chemistry </a:t>
            </a:r>
            <a:endParaRPr lang="en-US" sz="2000" b="1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speech </a:t>
            </a:r>
            <a:r>
              <a:rPr 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enabled, retype the figures in </a:t>
            </a:r>
            <a:endParaRPr lang="en-US" sz="2000" b="1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brackets </a:t>
            </a:r>
            <a:r>
              <a:rPr 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20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following paragraph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from the MSW file.  </a:t>
            </a:r>
            <a:r>
              <a:rPr 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first </a:t>
            </a:r>
            <a:r>
              <a:rPr 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paragraph </a:t>
            </a:r>
            <a:endParaRPr lang="en-US" sz="2000" b="1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Microsoft Word (editable), and the </a:t>
            </a:r>
            <a:endParaRPr lang="en-US" sz="2000" b="1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second </a:t>
            </a:r>
            <a:r>
              <a:rPr 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is an image from the text</a:t>
            </a:r>
            <a:r>
              <a:rPr lang="en-US" sz="20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Use MathPlayer and the Speech button, </a:t>
            </a:r>
            <a:endParaRPr lang="en-US" sz="2000" b="1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listen </a:t>
            </a:r>
            <a:r>
              <a:rPr 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 the TTS of the individual </a:t>
            </a:r>
            <a:endParaRPr lang="en-US" sz="2000" b="1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equations</a:t>
            </a:r>
            <a:r>
              <a:rPr 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b. Use </a:t>
            </a:r>
            <a:r>
              <a:rPr 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NVDA and MathPlayer to listen</a:t>
            </a:r>
            <a:r>
              <a:rPr lang="en-US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14" title="density of a neutron star"/>
          <p:cNvPicPr/>
          <p:nvPr/>
        </p:nvPicPr>
        <p:blipFill>
          <a:blip r:embed="rId2"/>
          <a:stretch>
            <a:fillRect/>
          </a:stretch>
        </p:blipFill>
        <p:spPr>
          <a:xfrm>
            <a:off x="6529388" y="3271838"/>
            <a:ext cx="5662612" cy="337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92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430125" cy="115728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CHEMISTRY </a:t>
            </a:r>
            <a:r>
              <a:rPr lang="en-US" sz="5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PRACTICE</a:t>
            </a:r>
            <a:endParaRPr lang="en-US" sz="5400" b="1" cap="none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33361" y="1157289"/>
            <a:ext cx="11963401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DENSITY </a:t>
            </a:r>
            <a:r>
              <a:rPr lang="en-US" sz="3200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OF A NEUTRON </a:t>
            </a:r>
            <a:r>
              <a:rPr lang="en-US" sz="3200" b="1" dirty="0" smtClean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STAR for the very intrepid: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3200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you’re really brave, try these in-line </a:t>
            </a:r>
            <a:r>
              <a:rPr lang="en-US" sz="3200" b="1" dirty="0" smtClean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formulas found in MSW practice folder:</a:t>
            </a:r>
            <a:endParaRPr lang="en-US" sz="2800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title="density of the neutron star"/>
          <p:cNvPicPr/>
          <p:nvPr/>
        </p:nvPicPr>
        <p:blipFill>
          <a:blip r:embed="rId2"/>
          <a:stretch>
            <a:fillRect/>
          </a:stretch>
        </p:blipFill>
        <p:spPr>
          <a:xfrm>
            <a:off x="2736272" y="3564457"/>
            <a:ext cx="7779327" cy="329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17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315" y="91439"/>
            <a:ext cx="7197634" cy="6766561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5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Chemistry in </a:t>
            </a:r>
            <a:br>
              <a:rPr lang="en-US" sz="5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5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PDF FORMAT</a:t>
            </a:r>
            <a:endParaRPr lang="en-US" sz="5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 descr="PAGE OF CHEMISTRY" title="PDF of CHEMISTRY P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9" y="91439"/>
            <a:ext cx="4929051" cy="679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52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430125" cy="115728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CHEMISTRY </a:t>
            </a:r>
            <a:r>
              <a:rPr lang="en-US" sz="5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PRACTICE</a:t>
            </a:r>
            <a:endParaRPr lang="en-US" sz="5400" b="1" cap="none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8599" y="2610440"/>
            <a:ext cx="11963401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CHEMISTRY </a:t>
            </a:r>
            <a:r>
              <a:rPr lang="en-US" altLang="en-US" sz="32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PRACTICE – see MSW folder included in the workshop folder for more practices to use from the OER chemistry book.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b="1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272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383" y="387658"/>
            <a:ext cx="6831837" cy="1612879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CONVERTING </a:t>
            </a:r>
            <a:br>
              <a:rPr lang="en-US" sz="5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sz="5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PDF TO </a:t>
            </a:r>
            <a:r>
              <a:rPr lang="en-US" sz="54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ms</a:t>
            </a:r>
            <a:r>
              <a:rPr lang="en-US" sz="5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w</a:t>
            </a:r>
            <a:r>
              <a:rPr lang="en-US" sz="5400" b="1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ord</a:t>
            </a:r>
            <a:r>
              <a:rPr lang="en-US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en-US" sz="4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7" y="1854926"/>
            <a:ext cx="7511142" cy="5003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- RIGHT CLICK ON PDF ICON 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IN FILE MENU</a:t>
            </a:r>
          </a:p>
          <a:p>
            <a:pPr marL="0" indent="0">
              <a:buNone/>
            </a:pPr>
            <a:endParaRPr lang="en-US" sz="32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- SELECT OMNIPAGE FROM 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DROP  DOWN MENU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- SELECT CONVERT 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TO TEXT (RTF)</a:t>
            </a: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 descr="DOCUMENT LIST SHOWING &quot;CHEM sample pages.pdf&quot; selected " title="DOCUMENT LIST"/>
          <p:cNvPicPr>
            <a:picLocks noChangeAspect="1"/>
          </p:cNvPicPr>
          <p:nvPr/>
        </p:nvPicPr>
        <p:blipFill rotWithShape="1">
          <a:blip r:embed="rId2"/>
          <a:srcRect l="8318"/>
          <a:stretch/>
        </p:blipFill>
        <p:spPr>
          <a:xfrm>
            <a:off x="7588715" y="1532965"/>
            <a:ext cx="4389926" cy="5233596"/>
          </a:xfrm>
          <a:prstGeom prst="rect">
            <a:avLst/>
          </a:prstGeom>
        </p:spPr>
      </p:pic>
      <p:cxnSp>
        <p:nvCxnSpPr>
          <p:cNvPr id="10" name="Elbow Connector 9"/>
          <p:cNvCxnSpPr/>
          <p:nvPr/>
        </p:nvCxnSpPr>
        <p:spPr>
          <a:xfrm>
            <a:off x="3523129" y="2702859"/>
            <a:ext cx="5029200" cy="2554941"/>
          </a:xfrm>
          <a:prstGeom prst="bentConnector3">
            <a:avLst>
              <a:gd name="adj1" fmla="val 59893"/>
            </a:avLst>
          </a:prstGeom>
          <a:ln w="57150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707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315" y="91439"/>
            <a:ext cx="6362379" cy="6766561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chemeClr val="tx1"/>
                </a:solidFill>
                <a:latin typeface="Comic Sans MS" panose="030F0702030302020204" pitchFamily="66" charset="0"/>
              </a:rPr>
              <a:t>Chemistry in </a:t>
            </a:r>
            <a:br>
              <a:rPr lang="en-US" sz="54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5400" b="1" dirty="0">
                <a:solidFill>
                  <a:schemeClr val="tx1"/>
                </a:solidFill>
                <a:latin typeface="Comic Sans MS" panose="030F0702030302020204" pitchFamily="66" charset="0"/>
              </a:rPr>
              <a:t>rtf </a:t>
            </a:r>
            <a:r>
              <a:rPr lang="en-US" sz="5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FORMAT</a:t>
            </a:r>
            <a:br>
              <a:rPr lang="en-US" sz="5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5400" b="1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US" sz="54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CONVERT </a:t>
            </a:r>
            <a:r>
              <a:rPr lang="en-US" sz="4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pdf FILE With </a:t>
            </a:r>
            <a:r>
              <a:rPr lang="en-US" sz="4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omniPAGE</a:t>
            </a:r>
            <a:r>
              <a:rPr lang="en-US" sz="4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ULTIMATE</a:t>
            </a:r>
            <a:br>
              <a:rPr lang="en-US" sz="4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US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save as rtf</a:t>
            </a:r>
            <a:r>
              <a:rPr lang="en-US" sz="5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US" sz="5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en-US" sz="5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Picture 18" descr="PAGE OF CHEMISTRY" title="PDF OF CHEMISTRY P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764" y="0"/>
            <a:ext cx="55042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44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074229" cy="68580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5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REMEDIATE CHEMISTRY WITH MATH TYPE &amp;CHEM4WORD</a:t>
            </a:r>
            <a:endParaRPr lang="en-US" sz="5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36080" y="804672"/>
            <a:ext cx="5455920" cy="1190383"/>
          </a:xfrm>
        </p:spPr>
        <p:txBody>
          <a:bodyPr/>
          <a:lstStyle/>
          <a:p>
            <a:r>
              <a:rPr lang="en-US" dirty="0">
                <a:hlinkClick r:id="rId2"/>
              </a:rPr>
              <a:t>http://www.wiris.com/plugins/demo/chemistry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401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315" y="1331244"/>
            <a:ext cx="6949096" cy="5526756"/>
          </a:xfrm>
          <a:noFill/>
          <a:ln>
            <a:noFill/>
          </a:ln>
        </p:spPr>
        <p:txBody>
          <a:bodyPr anchor="t">
            <a:noAutofit/>
          </a:bodyPr>
          <a:lstStyle/>
          <a:p>
            <a:pPr algn="l" defTabSz="0"/>
            <a:r>
              <a:rPr lang="en-US" sz="3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From MATHTYPE toolbar:</a:t>
            </a:r>
            <a:br>
              <a:rPr lang="en-US" sz="3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3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1. CLICK </a:t>
            </a:r>
            <a:r>
              <a:rPr lang="en-US" sz="30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insert</a:t>
            </a:r>
            <a:r>
              <a:rPr lang="en-US" sz="3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US" sz="3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3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2. click </a:t>
            </a:r>
            <a:r>
              <a:rPr lang="en-US" sz="30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equation</a:t>
            </a:r>
            <a:r>
              <a:rPr lang="en-US" sz="3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US" sz="3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3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3. select </a:t>
            </a:r>
            <a:r>
              <a:rPr lang="en-US" sz="3000" b="1" u="sng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mathplayer</a:t>
            </a:r>
            <a:r>
              <a:rPr lang="en-US" sz="30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3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from toolbar</a:t>
            </a:r>
            <a:br>
              <a:rPr lang="en-US" sz="3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3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4. select </a:t>
            </a:r>
            <a:r>
              <a:rPr lang="en-US" sz="30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settings</a:t>
            </a:r>
            <a:r>
              <a:rPr lang="en-US" sz="3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US" sz="3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3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5. from </a:t>
            </a:r>
            <a:r>
              <a:rPr lang="en-US" sz="30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speech for chemical formulas</a:t>
            </a:r>
            <a:r>
              <a:rPr lang="en-US" sz="3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select either “spell it out” “as a compound” or “off”</a:t>
            </a:r>
            <a:br>
              <a:rPr lang="en-US" sz="3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3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6. click “apply” then “ok”</a:t>
            </a:r>
            <a:endParaRPr lang="en-US" sz="3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5315" y="91439"/>
            <a:ext cx="12126686" cy="1135783"/>
            <a:chOff x="65315" y="91439"/>
            <a:chExt cx="12126686" cy="113578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315" y="91440"/>
              <a:ext cx="12126686" cy="113578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479884" y="91439"/>
              <a:ext cx="469232" cy="522172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570368" y="91439"/>
              <a:ext cx="517358" cy="522172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575204" y="385011"/>
              <a:ext cx="784591" cy="324852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359568" y="661737"/>
              <a:ext cx="589548" cy="565484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615978" y="1856792"/>
            <a:ext cx="4576022" cy="5001208"/>
            <a:chOff x="7615978" y="1856792"/>
            <a:chExt cx="4576022" cy="50012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15978" y="1856792"/>
              <a:ext cx="4576022" cy="5001208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856621" y="5017169"/>
              <a:ext cx="4078705" cy="68580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54189" y="6485020"/>
              <a:ext cx="1002632" cy="372979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6097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822" y="182880"/>
            <a:ext cx="11599817" cy="875211"/>
          </a:xfrm>
          <a:noFill/>
          <a:ln>
            <a:noFill/>
          </a:ln>
        </p:spPr>
        <p:txBody>
          <a:bodyPr anchor="t">
            <a:noAutofit/>
          </a:bodyPr>
          <a:lstStyle/>
          <a:p>
            <a:pPr algn="l" defTabSz="0"/>
            <a:r>
              <a:rPr lang="en-US" sz="4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CHEM4WORD Add-in</a:t>
            </a:r>
            <a:r>
              <a:rPr lang="en-US" sz="4800" b="1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US" sz="48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069" y="1227909"/>
            <a:ext cx="1175657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mic Sans MS" panose="030F0702030302020204" pitchFamily="66" charset="0"/>
              </a:rPr>
              <a:t>PRACTICE WITH CHEM4WORD</a:t>
            </a:r>
          </a:p>
          <a:p>
            <a:endParaRPr lang="en-US" sz="1400" b="1" dirty="0" smtClean="0">
              <a:latin typeface="Comic Sans MS" panose="030F0702030302020204" pitchFamily="66" charset="0"/>
            </a:endParaRPr>
          </a:p>
          <a:p>
            <a:r>
              <a:rPr lang="en-US" sz="2800" b="1" dirty="0">
                <a:latin typeface="Comic Sans MS" panose="030F0702030302020204" pitchFamily="66" charset="0"/>
              </a:rPr>
              <a:t>The Chem4Word add-in allows the user to interact with chemistry in a document as </a:t>
            </a:r>
            <a:r>
              <a:rPr lang="en-US" sz="2800" b="1" dirty="0" smtClean="0">
                <a:latin typeface="Comic Sans MS" panose="030F0702030302020204" pitchFamily="66" charset="0"/>
              </a:rPr>
              <a:t>follows:</a:t>
            </a:r>
          </a:p>
          <a:p>
            <a:endParaRPr lang="en-US" sz="1400" b="1" dirty="0">
              <a:latin typeface="Comic Sans MS" panose="030F0702030302020204" pitchFamily="66" charset="0"/>
            </a:endParaRPr>
          </a:p>
          <a:p>
            <a:r>
              <a:rPr lang="en-US" sz="2800" b="1" dirty="0" smtClean="0">
                <a:latin typeface="Comic Sans MS" panose="030F0702030302020204" pitchFamily="66" charset="0"/>
              </a:rPr>
              <a:t>- Edit </a:t>
            </a:r>
            <a:r>
              <a:rPr lang="en-US" sz="2800" b="1" dirty="0">
                <a:latin typeface="Comic Sans MS" panose="030F0702030302020204" pitchFamily="66" charset="0"/>
              </a:rPr>
              <a:t>/ draw your structures using an embedded open source chemical structure editor called </a:t>
            </a:r>
            <a:r>
              <a:rPr lang="en-US" sz="2800" b="1" dirty="0" err="1">
                <a:latin typeface="Comic Sans MS" panose="030F0702030302020204" pitchFamily="66" charset="0"/>
                <a:hlinkClick r:id="rId2"/>
              </a:rPr>
              <a:t>ChemDoodle</a:t>
            </a:r>
            <a:r>
              <a:rPr lang="en-US" sz="2800" b="1" dirty="0">
                <a:latin typeface="Comic Sans MS" panose="030F0702030302020204" pitchFamily="66" charset="0"/>
                <a:hlinkClick r:id="rId2"/>
              </a:rPr>
              <a:t> Web Sketcher</a:t>
            </a:r>
            <a:r>
              <a:rPr lang="en-US" sz="2800" b="1" dirty="0">
                <a:latin typeface="Comic Sans MS" panose="030F0702030302020204" pitchFamily="66" charset="0"/>
              </a:rPr>
              <a:t>.</a:t>
            </a:r>
          </a:p>
          <a:p>
            <a:r>
              <a:rPr lang="en-US" sz="2800" b="1" dirty="0" smtClean="0">
                <a:latin typeface="Comic Sans MS" panose="030F0702030302020204" pitchFamily="66" charset="0"/>
              </a:rPr>
              <a:t>- Edit </a:t>
            </a:r>
            <a:r>
              <a:rPr lang="en-US" sz="2800" b="1" dirty="0">
                <a:latin typeface="Comic Sans MS" panose="030F0702030302020204" pitchFamily="66" charset="0"/>
              </a:rPr>
              <a:t>textual descriptors for a structure.</a:t>
            </a:r>
          </a:p>
          <a:p>
            <a:r>
              <a:rPr lang="en-US" sz="2800" b="1" dirty="0" smtClean="0">
                <a:latin typeface="Comic Sans MS" panose="030F0702030302020204" pitchFamily="66" charset="0"/>
              </a:rPr>
              <a:t>- Import </a:t>
            </a:r>
            <a:r>
              <a:rPr lang="en-US" sz="2800" b="1" dirty="0">
                <a:latin typeface="Comic Sans MS" panose="030F0702030302020204" pitchFamily="66" charset="0"/>
              </a:rPr>
              <a:t>chemical structures from web services such as </a:t>
            </a:r>
            <a:r>
              <a:rPr lang="en-US" sz="2800" b="1" dirty="0">
                <a:latin typeface="Comic Sans MS" panose="030F0702030302020204" pitchFamily="66" charset="0"/>
                <a:hlinkClick r:id="rId3"/>
              </a:rPr>
              <a:t>PubChem</a:t>
            </a:r>
            <a:r>
              <a:rPr lang="en-US" sz="2800" b="1" dirty="0">
                <a:latin typeface="Comic Sans MS" panose="030F0702030302020204" pitchFamily="66" charset="0"/>
              </a:rPr>
              <a:t> and </a:t>
            </a:r>
            <a:r>
              <a:rPr lang="en-US" sz="2800" b="1" dirty="0">
                <a:latin typeface="Comic Sans MS" panose="030F0702030302020204" pitchFamily="66" charset="0"/>
                <a:hlinkClick r:id="rId4"/>
              </a:rPr>
              <a:t>Opsin</a:t>
            </a:r>
            <a:r>
              <a:rPr lang="en-US" sz="2800" b="1" dirty="0">
                <a:latin typeface="Comic Sans MS" panose="030F0702030302020204" pitchFamily="66" charset="0"/>
              </a:rPr>
              <a:t>.</a:t>
            </a:r>
          </a:p>
          <a:p>
            <a:r>
              <a:rPr lang="en-US" sz="2800" b="1" dirty="0" smtClean="0">
                <a:latin typeface="Comic Sans MS" panose="030F0702030302020204" pitchFamily="66" charset="0"/>
              </a:rPr>
              <a:t>- Import </a:t>
            </a:r>
            <a:r>
              <a:rPr lang="en-US" sz="2800" b="1" dirty="0">
                <a:latin typeface="Comic Sans MS" panose="030F0702030302020204" pitchFamily="66" charset="0"/>
              </a:rPr>
              <a:t>files in CML or MDL </a:t>
            </a:r>
            <a:r>
              <a:rPr lang="en-US" sz="2800" b="1" dirty="0" err="1">
                <a:latin typeface="Comic Sans MS" panose="030F0702030302020204" pitchFamily="66" charset="0"/>
              </a:rPr>
              <a:t>Molfile</a:t>
            </a:r>
            <a:r>
              <a:rPr lang="en-US" sz="2800" b="1" dirty="0">
                <a:latin typeface="Comic Sans MS" panose="030F0702030302020204" pitchFamily="66" charset="0"/>
              </a:rPr>
              <a:t> format.</a:t>
            </a:r>
          </a:p>
          <a:p>
            <a:r>
              <a:rPr lang="en-US" sz="2800" b="1" dirty="0" smtClean="0">
                <a:latin typeface="Comic Sans MS" panose="030F0702030302020204" pitchFamily="66" charset="0"/>
              </a:rPr>
              <a:t>- Export </a:t>
            </a:r>
            <a:r>
              <a:rPr lang="en-US" sz="2800" b="1" dirty="0">
                <a:latin typeface="Comic Sans MS" panose="030F0702030302020204" pitchFamily="66" charset="0"/>
              </a:rPr>
              <a:t>drawn or imported structures in CML or </a:t>
            </a:r>
            <a:r>
              <a:rPr lang="en-US" sz="2800" b="1" dirty="0">
                <a:latin typeface="Comic Sans MS" panose="030F0702030302020204" pitchFamily="66" charset="0"/>
                <a:hlinkClick r:id="rId5"/>
              </a:rPr>
              <a:t>MDL </a:t>
            </a:r>
            <a:r>
              <a:rPr lang="en-US" sz="2800" b="1" dirty="0" err="1">
                <a:latin typeface="Comic Sans MS" panose="030F0702030302020204" pitchFamily="66" charset="0"/>
                <a:hlinkClick r:id="rId5"/>
              </a:rPr>
              <a:t>Molfile</a:t>
            </a:r>
            <a:r>
              <a:rPr lang="en-US" sz="2800" b="1" dirty="0">
                <a:latin typeface="Comic Sans MS" panose="030F0702030302020204" pitchFamily="66" charset="0"/>
              </a:rPr>
              <a:t> format. You can use this option to copy drawings to other documents of share them with colleagues</a:t>
            </a:r>
            <a:r>
              <a:rPr lang="en-US" sz="2800" b="1" dirty="0" smtClean="0">
                <a:latin typeface="Comic Sans MS" panose="030F0702030302020204" pitchFamily="66" charset="0"/>
              </a:rPr>
              <a:t>.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876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822" y="182880"/>
            <a:ext cx="11599817" cy="653143"/>
          </a:xfrm>
          <a:noFill/>
          <a:ln>
            <a:noFill/>
          </a:ln>
        </p:spPr>
        <p:txBody>
          <a:bodyPr anchor="t">
            <a:no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Comic Sans MS" panose="030F0702030302020204" pitchFamily="66" charset="0"/>
              </a:rPr>
              <a:t>PRACTICE WITH CHEM4WORD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2069" y="1227909"/>
            <a:ext cx="117565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smtClean="0">
                <a:latin typeface="Comic Sans MS" panose="030F0702030302020204" pitchFamily="66" charset="0"/>
              </a:rPr>
              <a:t>USER </a:t>
            </a:r>
            <a:r>
              <a:rPr lang="en-US" sz="2800" b="1" dirty="0">
                <a:latin typeface="Comic Sans MS" panose="030F0702030302020204" pitchFamily="66" charset="0"/>
              </a:rPr>
              <a:t>DOCUMENTATION: </a:t>
            </a:r>
            <a:r>
              <a:rPr lang="en-US" sz="2800" b="1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US" sz="2800" b="1" dirty="0" smtClean="0">
                <a:latin typeface="Comic Sans MS" panose="030F0702030302020204" pitchFamily="66" charset="0"/>
                <a:hlinkClick r:id="rId2"/>
              </a:rPr>
              <a:t>github.com/Chem4Word/Version3/tree/master/doc</a:t>
            </a:r>
            <a:endParaRPr lang="en-US" sz="2800" b="1" dirty="0" smtClean="0">
              <a:latin typeface="Comic Sans MS" panose="030F0702030302020204" pitchFamily="66" charset="0"/>
            </a:endParaRPr>
          </a:p>
          <a:p>
            <a:r>
              <a:rPr lang="en-US" sz="2800" b="1" dirty="0">
                <a:latin typeface="Comic Sans MS" panose="030F0702030302020204" pitchFamily="66" charset="0"/>
              </a:rPr>
              <a:t>	</a:t>
            </a:r>
            <a:endParaRPr lang="en-US" sz="2800" b="1" dirty="0" smtClean="0">
              <a:latin typeface="Comic Sans MS" panose="030F0702030302020204" pitchFamily="66" charset="0"/>
            </a:endParaRPr>
          </a:p>
          <a:p>
            <a:r>
              <a:rPr lang="en-US" sz="2800" b="1" dirty="0" smtClean="0">
                <a:latin typeface="Comic Sans MS" panose="030F0702030302020204" pitchFamily="66" charset="0"/>
              </a:rPr>
              <a:t>2. TRAINING </a:t>
            </a:r>
            <a:r>
              <a:rPr lang="en-US" sz="2800" b="1" dirty="0">
                <a:latin typeface="Comic Sans MS" panose="030F0702030302020204" pitchFamily="66" charset="0"/>
              </a:rPr>
              <a:t>VIDEOS: </a:t>
            </a:r>
            <a:r>
              <a:rPr lang="en-US" sz="2800" b="1" dirty="0">
                <a:latin typeface="Comic Sans MS" panose="030F0702030302020204" pitchFamily="66" charset="0"/>
                <a:hlinkClick r:id="rId3"/>
              </a:rPr>
              <a:t>https://www.chem4word.co.uk</a:t>
            </a:r>
            <a:r>
              <a:rPr lang="en-US" sz="2800" b="1" dirty="0" smtClean="0">
                <a:latin typeface="Comic Sans MS" panose="030F0702030302020204" pitchFamily="66" charset="0"/>
                <a:hlinkClick r:id="rId3"/>
              </a:rPr>
              <a:t>/</a:t>
            </a:r>
            <a:r>
              <a:rPr lang="en-US" sz="2800" b="1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US" sz="2800" b="1" dirty="0" smtClean="0">
                <a:latin typeface="Comic Sans MS" panose="030F0702030302020204" pitchFamily="66" charset="0"/>
              </a:rPr>
              <a:t>	A. </a:t>
            </a:r>
            <a:r>
              <a:rPr lang="en-US" sz="2400" b="1" dirty="0" smtClean="0">
                <a:latin typeface="Comic Sans MS" panose="030F0702030302020204" pitchFamily="66" charset="0"/>
              </a:rPr>
              <a:t>DRAW A STRUCTURE IN A DOCUMENT USING CHEM4WORD</a:t>
            </a:r>
            <a:r>
              <a:rPr lang="en-US" sz="2800" b="1" dirty="0" smtClean="0">
                <a:latin typeface="Comic Sans MS" panose="030F0702030302020204" pitchFamily="66" charset="0"/>
              </a:rPr>
              <a:t>: </a:t>
            </a:r>
          </a:p>
          <a:p>
            <a:r>
              <a:rPr lang="en-US" sz="2400" b="1" dirty="0" smtClean="0">
                <a:latin typeface="Comic Sans MS" panose="030F0702030302020204" pitchFamily="66" charset="0"/>
              </a:rPr>
              <a:t>	Step-by-step</a:t>
            </a:r>
            <a:endParaRPr lang="en-US" sz="2400" b="1" dirty="0">
              <a:latin typeface="Comic Sans MS" panose="030F0702030302020204" pitchFamily="66" charset="0"/>
            </a:endParaRPr>
          </a:p>
          <a:p>
            <a:r>
              <a:rPr lang="en-US" sz="2400" b="1" dirty="0" smtClean="0">
                <a:latin typeface="Comic Sans MS" panose="030F0702030302020204" pitchFamily="66" charset="0"/>
              </a:rPr>
              <a:t>	Clicking </a:t>
            </a:r>
            <a:r>
              <a:rPr lang="en-US" sz="2400" b="1" dirty="0">
                <a:latin typeface="Comic Sans MS" panose="030F0702030302020204" pitchFamily="66" charset="0"/>
              </a:rPr>
              <a:t>the Chemistry ribbon’s “Draw Structure” button to open a </a:t>
            </a:r>
            <a:r>
              <a:rPr lang="en-US" sz="2400" b="1" dirty="0" smtClean="0">
                <a:latin typeface="Comic Sans MS" panose="030F0702030302020204" pitchFamily="66" charset="0"/>
              </a:rPr>
              <a:t>	structure </a:t>
            </a:r>
            <a:r>
              <a:rPr lang="en-US" sz="2400" b="1" dirty="0">
                <a:latin typeface="Comic Sans MS" panose="030F0702030302020204" pitchFamily="66" charset="0"/>
              </a:rPr>
              <a:t>editor in which you can draw your structure.</a:t>
            </a:r>
          </a:p>
          <a:p>
            <a:r>
              <a:rPr lang="en-US" sz="2400" b="1" dirty="0" smtClean="0">
                <a:latin typeface="Comic Sans MS" panose="030F0702030302020204" pitchFamily="66" charset="0"/>
              </a:rPr>
              <a:t>	Click </a:t>
            </a:r>
            <a:r>
              <a:rPr lang="en-US" sz="2400" b="1" dirty="0">
                <a:latin typeface="Comic Sans MS" panose="030F0702030302020204" pitchFamily="66" charset="0"/>
              </a:rPr>
              <a:t>the OK button and Chem4Word will search </a:t>
            </a:r>
            <a:r>
              <a:rPr lang="en-US" sz="2400" b="1" dirty="0" err="1">
                <a:latin typeface="Comic Sans MS" panose="030F0702030302020204" pitchFamily="66" charset="0"/>
                <a:hlinkClick r:id="rId4"/>
              </a:rPr>
              <a:t>ChemSpider</a:t>
            </a:r>
            <a:r>
              <a:rPr lang="en-US" sz="2400" b="1" dirty="0">
                <a:latin typeface="Comic Sans MS" panose="030F0702030302020204" pitchFamily="66" charset="0"/>
                <a:hlinkClick r:id="rId4"/>
              </a:rPr>
              <a:t> </a:t>
            </a:r>
            <a:r>
              <a:rPr lang="en-US" sz="2400" b="1" dirty="0">
                <a:latin typeface="Comic Sans MS" panose="030F0702030302020204" pitchFamily="66" charset="0"/>
              </a:rPr>
              <a:t>to see if we </a:t>
            </a:r>
            <a:r>
              <a:rPr lang="en-US" sz="2400" b="1" dirty="0" smtClean="0">
                <a:latin typeface="Comic Sans MS" panose="030F0702030302020204" pitchFamily="66" charset="0"/>
              </a:rPr>
              <a:t>	can </a:t>
            </a:r>
            <a:r>
              <a:rPr lang="en-US" sz="2400" b="1" dirty="0">
                <a:latin typeface="Comic Sans MS" panose="030F0702030302020204" pitchFamily="66" charset="0"/>
              </a:rPr>
              <a:t>find a name for your structure, that you can use that name </a:t>
            </a:r>
            <a:r>
              <a:rPr lang="en-US" sz="2400" b="1" dirty="0" smtClean="0">
                <a:latin typeface="Comic Sans MS" panose="030F0702030302020204" pitchFamily="66" charset="0"/>
              </a:rPr>
              <a:t>	elsewhere </a:t>
            </a:r>
            <a:r>
              <a:rPr lang="en-US" sz="2400" b="1" dirty="0">
                <a:latin typeface="Comic Sans MS" panose="030F0702030302020204" pitchFamily="66" charset="0"/>
              </a:rPr>
              <a:t>in your document;  we’ll show you how in a separate tutorial.</a:t>
            </a:r>
          </a:p>
          <a:p>
            <a:r>
              <a:rPr lang="en-US" sz="2400" b="1" dirty="0" smtClean="0">
                <a:latin typeface="Comic Sans MS" panose="030F0702030302020204" pitchFamily="66" charset="0"/>
              </a:rPr>
              <a:t>	Edit </a:t>
            </a:r>
            <a:r>
              <a:rPr lang="en-US" sz="2400" b="1" dirty="0">
                <a:latin typeface="Comic Sans MS" panose="030F0702030302020204" pitchFamily="66" charset="0"/>
              </a:rPr>
              <a:t>the name that was found or just leave it as it is</a:t>
            </a:r>
          </a:p>
          <a:p>
            <a:r>
              <a:rPr lang="en-US" sz="2400" b="1" dirty="0" smtClean="0">
                <a:latin typeface="Comic Sans MS" panose="030F0702030302020204" pitchFamily="66" charset="0"/>
              </a:rPr>
              <a:t>	You </a:t>
            </a:r>
            <a:r>
              <a:rPr lang="en-US" sz="2400" b="1" dirty="0">
                <a:latin typeface="Comic Sans MS" panose="030F0702030302020204" pitchFamily="66" charset="0"/>
              </a:rPr>
              <a:t>now have your first structure in your Microsoft Word document!</a:t>
            </a:r>
            <a:endParaRPr lang="en-US" b="1" dirty="0">
              <a:latin typeface="Comic Sans MS" panose="030F0702030302020204" pitchFamily="66" charset="0"/>
            </a:endParaRPr>
          </a:p>
          <a:p>
            <a:pPr marL="971550" lvl="1" indent="-514350">
              <a:buAutoNum type="arabicPeriod"/>
            </a:pPr>
            <a:r>
              <a:rPr lang="en-US" sz="2800" b="1" dirty="0">
                <a:latin typeface="Comic Sans MS" panose="030F0702030302020204" pitchFamily="66" charset="0"/>
                <a:hlinkClick r:id="rId5"/>
              </a:rPr>
              <a:t>https://</a:t>
            </a:r>
            <a:r>
              <a:rPr lang="en-US" sz="2800" b="1" dirty="0" smtClean="0">
                <a:latin typeface="Comic Sans MS" panose="030F0702030302020204" pitchFamily="66" charset="0"/>
                <a:hlinkClick r:id="rId5"/>
              </a:rPr>
              <a:t>youtu.be/J-DMPuGzs8I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319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823" y="91440"/>
            <a:ext cx="11599817" cy="653143"/>
          </a:xfrm>
          <a:noFill/>
          <a:ln>
            <a:noFill/>
          </a:ln>
        </p:spPr>
        <p:txBody>
          <a:bodyPr anchor="t">
            <a:no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Comic Sans MS" panose="030F0702030302020204" pitchFamily="66" charset="0"/>
              </a:rPr>
              <a:t>PRACTICE WITH CHEM4WORD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2069" y="1102578"/>
            <a:ext cx="1175657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mic Sans MS" panose="030F0702030302020204" pitchFamily="66" charset="0"/>
              </a:rPr>
              <a:t>3. TRAINING </a:t>
            </a:r>
            <a:r>
              <a:rPr lang="en-US" sz="2800" b="1" dirty="0">
                <a:latin typeface="Comic Sans MS" panose="030F0702030302020204" pitchFamily="66" charset="0"/>
              </a:rPr>
              <a:t>VIDEOS: </a:t>
            </a:r>
            <a:r>
              <a:rPr lang="en-US" sz="2800" b="1" dirty="0">
                <a:latin typeface="Comic Sans MS" panose="030F0702030302020204" pitchFamily="66" charset="0"/>
                <a:hlinkClick r:id="rId2"/>
              </a:rPr>
              <a:t>https://www.chem4word.co.uk</a:t>
            </a:r>
            <a:r>
              <a:rPr lang="en-US" sz="2800" b="1" dirty="0" smtClean="0">
                <a:latin typeface="Comic Sans MS" panose="030F0702030302020204" pitchFamily="66" charset="0"/>
                <a:hlinkClick r:id="rId2"/>
              </a:rPr>
              <a:t>/</a:t>
            </a:r>
            <a:r>
              <a:rPr lang="en-US" sz="2800" b="1" dirty="0" smtClean="0">
                <a:latin typeface="Comic Sans MS" panose="030F0702030302020204" pitchFamily="66" charset="0"/>
              </a:rPr>
              <a:t> </a:t>
            </a:r>
          </a:p>
          <a:p>
            <a:endParaRPr lang="en-US" sz="2800" b="1" dirty="0" smtClean="0">
              <a:latin typeface="Comic Sans MS" panose="030F0702030302020204" pitchFamily="66" charset="0"/>
            </a:endParaRPr>
          </a:p>
          <a:p>
            <a:r>
              <a:rPr lang="en-US" sz="2400" b="1" dirty="0" smtClean="0">
                <a:latin typeface="Comic Sans MS" panose="030F0702030302020204" pitchFamily="66" charset="0"/>
              </a:rPr>
              <a:t>	HOW TO EDIT EXISTING STRUCTURES IN MICROSOFT WORD</a:t>
            </a:r>
          </a:p>
          <a:p>
            <a:endParaRPr lang="en-US" sz="2400" b="1" dirty="0" smtClean="0">
              <a:latin typeface="Comic Sans MS" panose="030F0702030302020204" pitchFamily="66" charset="0"/>
            </a:endParaRPr>
          </a:p>
          <a:p>
            <a:r>
              <a:rPr lang="en-US" sz="2400" b="1" dirty="0" smtClean="0">
                <a:latin typeface="Comic Sans MS" panose="030F0702030302020204" pitchFamily="66" charset="0"/>
              </a:rPr>
              <a:t>Step-by-step</a:t>
            </a:r>
            <a:endParaRPr lang="en-US" sz="2400" b="1" dirty="0">
              <a:latin typeface="Comic Sans MS" panose="030F0702030302020204" pitchFamily="66" charset="0"/>
            </a:endParaRPr>
          </a:p>
          <a:p>
            <a:r>
              <a:rPr lang="en-US" sz="2400" b="1" dirty="0" smtClean="0">
                <a:latin typeface="Comic Sans MS" panose="030F0702030302020204" pitchFamily="66" charset="0"/>
              </a:rPr>
              <a:t>- Double-clicking </a:t>
            </a:r>
            <a:r>
              <a:rPr lang="en-US" sz="2400" b="1" dirty="0">
                <a:latin typeface="Comic Sans MS" panose="030F0702030302020204" pitchFamily="66" charset="0"/>
              </a:rPr>
              <a:t>a structure will open a structure editor in which you can </a:t>
            </a:r>
            <a:r>
              <a:rPr lang="en-US" sz="2400" b="1" dirty="0" smtClean="0">
                <a:latin typeface="Comic Sans MS" panose="030F0702030302020204" pitchFamily="66" charset="0"/>
              </a:rPr>
              <a:t>	edit </a:t>
            </a:r>
            <a:r>
              <a:rPr lang="en-US" sz="2400" b="1" dirty="0">
                <a:latin typeface="Comic Sans MS" panose="030F0702030302020204" pitchFamily="66" charset="0"/>
              </a:rPr>
              <a:t>your structure.</a:t>
            </a:r>
          </a:p>
          <a:p>
            <a:r>
              <a:rPr lang="en-US" sz="2400" b="1" dirty="0" smtClean="0">
                <a:latin typeface="Comic Sans MS" panose="030F0702030302020204" pitchFamily="66" charset="0"/>
              </a:rPr>
              <a:t>- You </a:t>
            </a:r>
            <a:r>
              <a:rPr lang="en-US" sz="2400" b="1" dirty="0">
                <a:latin typeface="Comic Sans MS" panose="030F0702030302020204" pitchFamily="66" charset="0"/>
              </a:rPr>
              <a:t>can edit the currently selected structure by clicking the “Edit” button </a:t>
            </a:r>
            <a:r>
              <a:rPr lang="en-US" sz="2400" b="1" dirty="0" smtClean="0">
                <a:latin typeface="Comic Sans MS" panose="030F0702030302020204" pitchFamily="66" charset="0"/>
              </a:rPr>
              <a:t>	on </a:t>
            </a:r>
            <a:r>
              <a:rPr lang="en-US" sz="2400" b="1" dirty="0">
                <a:latin typeface="Comic Sans MS" panose="030F0702030302020204" pitchFamily="66" charset="0"/>
              </a:rPr>
              <a:t>the Chemistry ribbon.</a:t>
            </a:r>
          </a:p>
          <a:p>
            <a:r>
              <a:rPr lang="en-US" sz="2400" b="1" dirty="0" smtClean="0">
                <a:latin typeface="Comic Sans MS" panose="030F0702030302020204" pitchFamily="66" charset="0"/>
              </a:rPr>
              <a:t>- Click </a:t>
            </a:r>
            <a:r>
              <a:rPr lang="en-US" sz="2400" b="1" dirty="0">
                <a:latin typeface="Comic Sans MS" panose="030F0702030302020204" pitchFamily="66" charset="0"/>
              </a:rPr>
              <a:t>the OK button and Chem4Word will search </a:t>
            </a:r>
            <a:r>
              <a:rPr lang="en-US" sz="2400" b="1" dirty="0" err="1">
                <a:latin typeface="Comic Sans MS" panose="030F0702030302020204" pitchFamily="66" charset="0"/>
                <a:hlinkClick r:id="rId3"/>
              </a:rPr>
              <a:t>ChemSpider</a:t>
            </a:r>
            <a:r>
              <a:rPr lang="en-US" sz="2400" b="1" dirty="0">
                <a:latin typeface="Comic Sans MS" panose="030F0702030302020204" pitchFamily="66" charset="0"/>
                <a:hlinkClick r:id="rId3"/>
              </a:rPr>
              <a:t> </a:t>
            </a:r>
            <a:r>
              <a:rPr lang="en-US" sz="2400" b="1" dirty="0">
                <a:latin typeface="Comic Sans MS" panose="030F0702030302020204" pitchFamily="66" charset="0"/>
              </a:rPr>
              <a:t>to see if we </a:t>
            </a:r>
            <a:r>
              <a:rPr lang="en-US" sz="2400" b="1" dirty="0" smtClean="0">
                <a:latin typeface="Comic Sans MS" panose="030F0702030302020204" pitchFamily="66" charset="0"/>
              </a:rPr>
              <a:t>	can </a:t>
            </a:r>
            <a:r>
              <a:rPr lang="en-US" sz="2400" b="1" dirty="0">
                <a:latin typeface="Comic Sans MS" panose="030F0702030302020204" pitchFamily="66" charset="0"/>
              </a:rPr>
              <a:t>find a name for your structure, that you can use that name </a:t>
            </a:r>
            <a:r>
              <a:rPr lang="en-US" sz="2400" b="1" dirty="0" smtClean="0">
                <a:latin typeface="Comic Sans MS" panose="030F0702030302020204" pitchFamily="66" charset="0"/>
              </a:rPr>
              <a:t>	elsewhere </a:t>
            </a:r>
            <a:r>
              <a:rPr lang="en-US" sz="2400" b="1" dirty="0">
                <a:latin typeface="Comic Sans MS" panose="030F0702030302020204" pitchFamily="66" charset="0"/>
              </a:rPr>
              <a:t>in your document;  we’ll show you how in a separate tutorial.</a:t>
            </a:r>
          </a:p>
          <a:p>
            <a:r>
              <a:rPr lang="en-US" sz="2400" b="1" dirty="0" smtClean="0">
                <a:latin typeface="Comic Sans MS" panose="030F0702030302020204" pitchFamily="66" charset="0"/>
              </a:rPr>
              <a:t>- Edit </a:t>
            </a:r>
            <a:r>
              <a:rPr lang="en-US" sz="2400" b="1" dirty="0">
                <a:latin typeface="Comic Sans MS" panose="030F0702030302020204" pitchFamily="66" charset="0"/>
              </a:rPr>
              <a:t>the name that was found or just leave it as it is</a:t>
            </a:r>
          </a:p>
          <a:p>
            <a:r>
              <a:rPr lang="en-US" sz="2400" b="1" dirty="0">
                <a:latin typeface="Comic Sans MS" panose="030F0702030302020204" pitchFamily="66" charset="0"/>
              </a:rPr>
              <a:t>You now have edited your first structure in your Microsoft Word document!</a:t>
            </a:r>
          </a:p>
          <a:p>
            <a:r>
              <a:rPr lang="en-US" sz="2400" b="1" dirty="0">
                <a:latin typeface="Comic Sans MS" panose="030F0702030302020204" pitchFamily="66" charset="0"/>
                <a:hlinkClick r:id="rId4"/>
              </a:rPr>
              <a:t>https://</a:t>
            </a:r>
            <a:r>
              <a:rPr lang="en-US" sz="2400" b="1" dirty="0" smtClean="0">
                <a:latin typeface="Comic Sans MS" panose="030F0702030302020204" pitchFamily="66" charset="0"/>
                <a:hlinkClick r:id="rId4"/>
              </a:rPr>
              <a:t>youtu.be/9M26tAAcfMY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endParaRPr lang="en-US" sz="2400" b="1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94363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7852</TotalTime>
  <Words>731</Words>
  <Application>Microsoft Office PowerPoint</Application>
  <PresentationFormat>Widescreen</PresentationFormat>
  <Paragraphs>141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Comic Sans MS</vt:lpstr>
      <vt:lpstr>Gill Sans MT</vt:lpstr>
      <vt:lpstr>Times New Roman</vt:lpstr>
      <vt:lpstr>Parcel</vt:lpstr>
      <vt:lpstr>Packager Shell Object</vt:lpstr>
      <vt:lpstr>Chemistry in PDF FORMat</vt:lpstr>
      <vt:lpstr>Chemistry in  PDF FORMAT</vt:lpstr>
      <vt:lpstr>CONVERTING  PDF TO ms word </vt:lpstr>
      <vt:lpstr>Chemistry in  rtf FORMAT  CONVERT pdf FILE With omniPAGE ULTIMATE  save as rtf </vt:lpstr>
      <vt:lpstr>REMEDIATE CHEMISTRY WITH MATH TYPE &amp;CHEM4WORD</vt:lpstr>
      <vt:lpstr>From MATHTYPE toolbar: 1. CLICK insert 2. click equation 3. select mathplayer from toolbar 4. select settings 5. from speech for chemical formulas, select either “spell it out” “as a compound” or “off” 6. click “apply” then “ok”</vt:lpstr>
      <vt:lpstr>CHEM4WORD Add-in </vt:lpstr>
      <vt:lpstr>PRACTICE WITH CHEM4WORD</vt:lpstr>
      <vt:lpstr>PRACTICE WITH CHEM4WORD</vt:lpstr>
      <vt:lpstr>PRACTICE WITH CHEM4WORD</vt:lpstr>
      <vt:lpstr>REMEDIATING CHEMISTRY with MATHTYPE</vt:lpstr>
      <vt:lpstr>Chemistry FROM DOCX TO CENTRAL ACCESS READER TTS </vt:lpstr>
      <vt:lpstr>Chemistry to mhtml FOR JAWS w/MathJax</vt:lpstr>
      <vt:lpstr>Chemistry TO NVDA with MATH PLAYER</vt:lpstr>
      <vt:lpstr>Chemistry PRACTICE</vt:lpstr>
      <vt:lpstr>ORGANIC CHEMISTRY</vt:lpstr>
      <vt:lpstr>CHEMISTRY PRACTICE</vt:lpstr>
      <vt:lpstr>CHEMISTRY PRACTICE</vt:lpstr>
      <vt:lpstr>CHEMISTRY PRACTICE</vt:lpstr>
      <vt:lpstr>CHEMISTRY PRACTICE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in docx FORM</dc:title>
  <dc:creator>Wink Harner</dc:creator>
  <cp:lastModifiedBy>Wink Harner</cp:lastModifiedBy>
  <cp:revision>35</cp:revision>
  <dcterms:created xsi:type="dcterms:W3CDTF">2018-10-27T20:45:37Z</dcterms:created>
  <dcterms:modified xsi:type="dcterms:W3CDTF">2018-11-08T21:24:26Z</dcterms:modified>
</cp:coreProperties>
</file>