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301" r:id="rId4"/>
    <p:sldId id="258" r:id="rId5"/>
    <p:sldId id="270" r:id="rId6"/>
    <p:sldId id="265" r:id="rId7"/>
    <p:sldId id="264" r:id="rId8"/>
    <p:sldId id="266" r:id="rId9"/>
    <p:sldId id="269" r:id="rId10"/>
    <p:sldId id="276" r:id="rId11"/>
    <p:sldId id="274" r:id="rId12"/>
    <p:sldId id="259" r:id="rId13"/>
    <p:sldId id="273" r:id="rId14"/>
    <p:sldId id="262" r:id="rId15"/>
    <p:sldId id="272" r:id="rId16"/>
    <p:sldId id="263" r:id="rId17"/>
    <p:sldId id="267" r:id="rId18"/>
    <p:sldId id="268" r:id="rId19"/>
    <p:sldId id="275" r:id="rId20"/>
    <p:sldId id="278" r:id="rId21"/>
    <p:sldId id="277" r:id="rId22"/>
    <p:sldId id="279" r:id="rId23"/>
    <p:sldId id="280" r:id="rId24"/>
    <p:sldId id="298" r:id="rId25"/>
    <p:sldId id="260" r:id="rId26"/>
    <p:sldId id="299" r:id="rId27"/>
    <p:sldId id="30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ABF6EC-C0C3-48C3-AECA-5551A7F667B9}" v="2378" dt="2018-11-14T22:30:44.8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86992" autoAdjust="0"/>
  </p:normalViewPr>
  <p:slideViewPr>
    <p:cSldViewPr snapToGrid="0">
      <p:cViewPr varScale="1">
        <p:scale>
          <a:sx n="76" d="100"/>
          <a:sy n="76" d="100"/>
        </p:scale>
        <p:origin x="384"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E9E37-50CA-4B5E-847C-B1A71B5B5E55}" type="datetimeFigureOut">
              <a:rPr lang="en-US" smtClean="0"/>
              <a:t>11/14/2018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64CC6D-5A6E-439C-B265-9B37798181E4}" type="slidenum">
              <a:rPr lang="en-US" smtClean="0"/>
              <a:t>‹#›</a:t>
            </a:fld>
            <a:endParaRPr lang="en-US"/>
          </a:p>
        </p:txBody>
      </p:sp>
    </p:spTree>
    <p:extLst>
      <p:ext uri="{BB962C8B-B14F-4D97-AF65-F5344CB8AC3E}">
        <p14:creationId xmlns:p14="http://schemas.microsoft.com/office/powerpoint/2010/main" val="307522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64CC6D-5A6E-439C-B265-9B37798181E4}" type="slidenum">
              <a:rPr lang="en-US" smtClean="0"/>
              <a:t>1</a:t>
            </a:fld>
            <a:endParaRPr lang="en-US"/>
          </a:p>
        </p:txBody>
      </p:sp>
    </p:spTree>
    <p:extLst>
      <p:ext uri="{BB962C8B-B14F-4D97-AF65-F5344CB8AC3E}">
        <p14:creationId xmlns:p14="http://schemas.microsoft.com/office/powerpoint/2010/main" val="3666737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kern="1200" dirty="0">
                <a:solidFill>
                  <a:schemeClr val="tx1"/>
                </a:solidFill>
                <a:effectLst/>
                <a:latin typeface="+mn-lt"/>
                <a:ea typeface="+mn-ea"/>
                <a:cs typeface="+mn-cs"/>
              </a:rPr>
              <a:t>Too much trust that people would produce accessible work when they hadn’t been trained to do so</a:t>
            </a:r>
          </a:p>
          <a:p>
            <a:pPr marL="171450" indent="-171450">
              <a:buFont typeface="Arial" panose="020B0604020202020204" pitchFamily="34" charset="0"/>
              <a:buChar char="•"/>
            </a:pPr>
            <a:r>
              <a:rPr lang="en-US" kern="1200" dirty="0">
                <a:solidFill>
                  <a:schemeClr val="tx1"/>
                </a:solidFill>
                <a:effectLst/>
                <a:latin typeface="+mn-lt"/>
                <a:ea typeface="+mn-ea"/>
                <a:cs typeface="+mn-cs"/>
              </a:rPr>
              <a:t>Each person must be able to test their own work and/or test with other people, to ensure it’s accessible</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Designers should be able to test color contrasts, fonts for readability, info flow, etc.</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Developers should ensure their code is valid and should use tools and manual reviews.</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Writers: I recommend usability testing for content to ensure that it’s understandable and the flow is logical.</a:t>
            </a:r>
          </a:p>
        </p:txBody>
      </p:sp>
      <p:sp>
        <p:nvSpPr>
          <p:cNvPr id="4" name="Slide Number Placeholder 3"/>
          <p:cNvSpPr>
            <a:spLocks noGrp="1"/>
          </p:cNvSpPr>
          <p:nvPr>
            <p:ph type="sldNum" sz="quarter" idx="5"/>
          </p:nvPr>
        </p:nvSpPr>
        <p:spPr/>
        <p:txBody>
          <a:bodyPr/>
          <a:lstStyle/>
          <a:p>
            <a:fld id="{3764CC6D-5A6E-439C-B265-9B37798181E4}" type="slidenum">
              <a:rPr lang="en-US" smtClean="0"/>
              <a:t>10</a:t>
            </a:fld>
            <a:endParaRPr lang="en-US"/>
          </a:p>
        </p:txBody>
      </p:sp>
    </p:spTree>
    <p:extLst>
      <p:ext uri="{BB962C8B-B14F-4D97-AF65-F5344CB8AC3E}">
        <p14:creationId xmlns:p14="http://schemas.microsoft.com/office/powerpoint/2010/main" val="3306969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kern="1200" dirty="0">
                <a:solidFill>
                  <a:schemeClr val="tx1"/>
                </a:solidFill>
                <a:effectLst/>
                <a:latin typeface="+mn-lt"/>
                <a:ea typeface="+mn-ea"/>
                <a:cs typeface="+mn-cs"/>
              </a:rPr>
              <a:t>I also lost this battle.</a:t>
            </a:r>
          </a:p>
          <a:p>
            <a:pPr marL="171450" indent="-171450">
              <a:buFont typeface="Arial" panose="020B0604020202020204" pitchFamily="34" charset="0"/>
              <a:buChar char="•"/>
            </a:pPr>
            <a:r>
              <a:rPr lang="en-US" kern="1200" dirty="0">
                <a:solidFill>
                  <a:schemeClr val="tx1"/>
                </a:solidFill>
                <a:effectLst/>
                <a:latin typeface="+mn-lt"/>
                <a:ea typeface="+mn-ea"/>
                <a:cs typeface="+mn-cs"/>
              </a:rPr>
              <a:t>You are not your audience.</a:t>
            </a:r>
          </a:p>
          <a:p>
            <a:pPr marL="171450" indent="-171450">
              <a:buFont typeface="Arial" panose="020B0604020202020204" pitchFamily="34" charset="0"/>
              <a:buChar char="•"/>
            </a:pPr>
            <a:r>
              <a:rPr lang="en-US" kern="1200" dirty="0">
                <a:solidFill>
                  <a:schemeClr val="tx1"/>
                </a:solidFill>
                <a:effectLst/>
                <a:latin typeface="+mn-lt"/>
                <a:ea typeface="+mn-ea"/>
                <a:cs typeface="+mn-cs"/>
              </a:rPr>
              <a:t>Also, not testing with assistive technologies on your end is a problem. This helps you anticipate problems on browser or AT side.</a:t>
            </a:r>
          </a:p>
        </p:txBody>
      </p:sp>
      <p:sp>
        <p:nvSpPr>
          <p:cNvPr id="4" name="Slide Number Placeholder 3"/>
          <p:cNvSpPr>
            <a:spLocks noGrp="1"/>
          </p:cNvSpPr>
          <p:nvPr>
            <p:ph type="sldNum" sz="quarter" idx="5"/>
          </p:nvPr>
        </p:nvSpPr>
        <p:spPr/>
        <p:txBody>
          <a:bodyPr/>
          <a:lstStyle/>
          <a:p>
            <a:fld id="{3764CC6D-5A6E-439C-B265-9B37798181E4}" type="slidenum">
              <a:rPr lang="en-US" smtClean="0"/>
              <a:t>11</a:t>
            </a:fld>
            <a:endParaRPr lang="en-US"/>
          </a:p>
        </p:txBody>
      </p:sp>
    </p:spTree>
    <p:extLst>
      <p:ext uri="{BB962C8B-B14F-4D97-AF65-F5344CB8AC3E}">
        <p14:creationId xmlns:p14="http://schemas.microsoft.com/office/powerpoint/2010/main" val="442716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isn’t my personal mistake, but if you find yourself in leadership, please don’t make this mistake.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Inclusive design vs. accessibility—management may set requirements when they don't understand them; pursuing inclusive design without tapping into people with disabilities’ specific needs.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Falling under leadership’s spell of “we must be compliant” rather than “we must be accessible”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want to do what’s best for our audience…and save us money. I can do both and be compliant.</a:t>
            </a:r>
            <a:endParaRPr lang="en-US" dirty="0"/>
          </a:p>
        </p:txBody>
      </p:sp>
      <p:sp>
        <p:nvSpPr>
          <p:cNvPr id="4" name="Slide Number Placeholder 3"/>
          <p:cNvSpPr>
            <a:spLocks noGrp="1"/>
          </p:cNvSpPr>
          <p:nvPr>
            <p:ph type="sldNum" sz="quarter" idx="5"/>
          </p:nvPr>
        </p:nvSpPr>
        <p:spPr/>
        <p:txBody>
          <a:bodyPr/>
          <a:lstStyle/>
          <a:p>
            <a:fld id="{3764CC6D-5A6E-439C-B265-9B37798181E4}" type="slidenum">
              <a:rPr lang="en-US" smtClean="0"/>
              <a:t>13</a:t>
            </a:fld>
            <a:endParaRPr lang="en-US"/>
          </a:p>
        </p:txBody>
      </p:sp>
    </p:spTree>
    <p:extLst>
      <p:ext uri="{BB962C8B-B14F-4D97-AF65-F5344CB8AC3E}">
        <p14:creationId xmlns:p14="http://schemas.microsoft.com/office/powerpoint/2010/main" val="1522117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usually move decisively—weigh the facts; consider my options.</a:t>
            </a:r>
          </a:p>
          <a:p>
            <a:pPr marL="171450" indent="-171450">
              <a:buFont typeface="Arial" panose="020B0604020202020204" pitchFamily="34" charset="0"/>
              <a:buChar char="•"/>
            </a:pPr>
            <a:r>
              <a:rPr lang="en-US" dirty="0"/>
              <a:t>I fell into analysis paralysis, in a situation with tough issues, and it slowed me down.</a:t>
            </a:r>
          </a:p>
          <a:p>
            <a:pPr marL="171450" indent="-171450">
              <a:buFont typeface="Arial" panose="020B0604020202020204" pitchFamily="34" charset="0"/>
              <a:buChar char="•"/>
            </a:pPr>
            <a:r>
              <a:rPr lang="en-US" dirty="0"/>
              <a:t>Get advice from other people in the field; find a mentor inside or outside your organization.</a:t>
            </a:r>
          </a:p>
          <a:p>
            <a:pPr marL="171450" indent="-171450">
              <a:buFont typeface="Arial" panose="020B0604020202020204" pitchFamily="34" charset="0"/>
              <a:buChar char="•"/>
            </a:pPr>
            <a:r>
              <a:rPr lang="en-US" dirty="0"/>
              <a:t>Don’t hesitate to pose the question on any of the accessibility forums. I’ve noticed that we’ll ask about code, but we go it alone when it comes to program issues.</a:t>
            </a:r>
          </a:p>
        </p:txBody>
      </p:sp>
      <p:sp>
        <p:nvSpPr>
          <p:cNvPr id="4" name="Slide Number Placeholder 3"/>
          <p:cNvSpPr>
            <a:spLocks noGrp="1"/>
          </p:cNvSpPr>
          <p:nvPr>
            <p:ph type="sldNum" sz="quarter" idx="5"/>
          </p:nvPr>
        </p:nvSpPr>
        <p:spPr/>
        <p:txBody>
          <a:bodyPr/>
          <a:lstStyle/>
          <a:p>
            <a:fld id="{3764CC6D-5A6E-439C-B265-9B37798181E4}" type="slidenum">
              <a:rPr lang="en-US" smtClean="0"/>
              <a:t>14</a:t>
            </a:fld>
            <a:endParaRPr lang="en-US"/>
          </a:p>
        </p:txBody>
      </p:sp>
    </p:spTree>
    <p:extLst>
      <p:ext uri="{BB962C8B-B14F-4D97-AF65-F5344CB8AC3E}">
        <p14:creationId xmlns:p14="http://schemas.microsoft.com/office/powerpoint/2010/main" val="2828628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rookie mistake borne out of wanting to help everyone.</a:t>
            </a:r>
          </a:p>
          <a:p>
            <a:pPr marL="171450" indent="-171450">
              <a:buFont typeface="Arial" panose="020B0604020202020204" pitchFamily="34" charset="0"/>
              <a:buChar char="•"/>
            </a:pPr>
            <a:r>
              <a:rPr lang="en-US" dirty="0"/>
              <a:t>Don’t lose sight of your goals.</a:t>
            </a:r>
          </a:p>
          <a:p>
            <a:pPr marL="171450" indent="-171450">
              <a:buFont typeface="Arial" panose="020B0604020202020204" pitchFamily="34" charset="0"/>
              <a:buChar char="•"/>
            </a:pPr>
            <a:r>
              <a:rPr lang="en-US" dirty="0"/>
              <a:t>You will damage your team’s morale if you try to take on more work than you’re able.</a:t>
            </a:r>
          </a:p>
          <a:p>
            <a:pPr marL="171450" indent="-171450">
              <a:buFont typeface="Arial" panose="020B0604020202020204" pitchFamily="34" charset="0"/>
              <a:buChar char="•"/>
            </a:pPr>
            <a:r>
              <a:rPr lang="en-US" dirty="0"/>
              <a:t>Prepare self-service type materials and resources in advance so that you can offer limited help.</a:t>
            </a:r>
          </a:p>
        </p:txBody>
      </p:sp>
      <p:sp>
        <p:nvSpPr>
          <p:cNvPr id="4" name="Slide Number Placeholder 3"/>
          <p:cNvSpPr>
            <a:spLocks noGrp="1"/>
          </p:cNvSpPr>
          <p:nvPr>
            <p:ph type="sldNum" sz="quarter" idx="5"/>
          </p:nvPr>
        </p:nvSpPr>
        <p:spPr/>
        <p:txBody>
          <a:bodyPr/>
          <a:lstStyle/>
          <a:p>
            <a:fld id="{3764CC6D-5A6E-439C-B265-9B37798181E4}" type="slidenum">
              <a:rPr lang="en-US" smtClean="0"/>
              <a:t>15</a:t>
            </a:fld>
            <a:endParaRPr lang="en-US"/>
          </a:p>
        </p:txBody>
      </p:sp>
    </p:spTree>
    <p:extLst>
      <p:ext uri="{BB962C8B-B14F-4D97-AF65-F5344CB8AC3E}">
        <p14:creationId xmlns:p14="http://schemas.microsoft.com/office/powerpoint/2010/main" val="20620881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Contracts have to be specific about who is responsible for accessibility.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Vendors are responsible for producing accessible work.</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Vendors must meet the standards that we set, </a:t>
            </a:r>
            <a:r>
              <a:rPr lang="en-US" sz="1200" i="1" kern="1200" dirty="0">
                <a:solidFill>
                  <a:schemeClr val="tx1"/>
                </a:solidFill>
                <a:effectLst/>
                <a:latin typeface="+mn-lt"/>
                <a:ea typeface="+mn-ea"/>
                <a:cs typeface="+mn-cs"/>
              </a:rPr>
              <a:t>as we define them—do not leave it to a vendor to interpret your standards or the standards you use.</a:t>
            </a:r>
          </a:p>
          <a:p>
            <a:pPr marL="171450" indent="-171450">
              <a:buFont typeface="Arial" panose="020B0604020202020204" pitchFamily="34" charset="0"/>
              <a:buChar char="•"/>
            </a:pPr>
            <a:r>
              <a:rPr lang="en-US" sz="1200" i="0" kern="1200" dirty="0">
                <a:solidFill>
                  <a:schemeClr val="tx1"/>
                </a:solidFill>
                <a:effectLst/>
                <a:latin typeface="+mn-lt"/>
                <a:ea typeface="+mn-ea"/>
                <a:cs typeface="+mn-cs"/>
              </a:rPr>
              <a:t>Vendors</a:t>
            </a:r>
            <a:r>
              <a:rPr lang="en-US" sz="1200" kern="1200" dirty="0">
                <a:solidFill>
                  <a:schemeClr val="tx1"/>
                </a:solidFill>
                <a:effectLst/>
                <a:latin typeface="+mn-lt"/>
                <a:ea typeface="+mn-ea"/>
                <a:cs typeface="+mn-cs"/>
              </a:rPr>
              <a:t> must share their process for building in accessibility.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turning in their work, vendors must submit supporting info that documents how they addressed accessibility in the project.</a:t>
            </a:r>
            <a:endParaRPr lang="en-US" dirty="0"/>
          </a:p>
        </p:txBody>
      </p:sp>
      <p:sp>
        <p:nvSpPr>
          <p:cNvPr id="4" name="Slide Number Placeholder 3"/>
          <p:cNvSpPr>
            <a:spLocks noGrp="1"/>
          </p:cNvSpPr>
          <p:nvPr>
            <p:ph type="sldNum" sz="quarter" idx="5"/>
          </p:nvPr>
        </p:nvSpPr>
        <p:spPr/>
        <p:txBody>
          <a:bodyPr/>
          <a:lstStyle/>
          <a:p>
            <a:fld id="{3764CC6D-5A6E-439C-B265-9B37798181E4}" type="slidenum">
              <a:rPr lang="en-US" smtClean="0"/>
              <a:t>16</a:t>
            </a:fld>
            <a:endParaRPr lang="en-US"/>
          </a:p>
        </p:txBody>
      </p:sp>
    </p:spTree>
    <p:extLst>
      <p:ext uri="{BB962C8B-B14F-4D97-AF65-F5344CB8AC3E}">
        <p14:creationId xmlns:p14="http://schemas.microsoft.com/office/powerpoint/2010/main" val="3355766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 had to navigate a super-sized organization. I had to hit the ground running without much guidance or oversight. It was far different than any other place I'd set up an accessibility program.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 had to adjust to the organization’s culture and size and tailor what I thought would work for them.</a:t>
            </a:r>
            <a:endParaRPr lang="en-US" dirty="0"/>
          </a:p>
        </p:txBody>
      </p:sp>
      <p:sp>
        <p:nvSpPr>
          <p:cNvPr id="4" name="Slide Number Placeholder 3"/>
          <p:cNvSpPr>
            <a:spLocks noGrp="1"/>
          </p:cNvSpPr>
          <p:nvPr>
            <p:ph type="sldNum" sz="quarter" idx="5"/>
          </p:nvPr>
        </p:nvSpPr>
        <p:spPr/>
        <p:txBody>
          <a:bodyPr/>
          <a:lstStyle/>
          <a:p>
            <a:fld id="{3764CC6D-5A6E-439C-B265-9B37798181E4}" type="slidenum">
              <a:rPr lang="en-US" smtClean="0"/>
              <a:t>17</a:t>
            </a:fld>
            <a:endParaRPr lang="en-US"/>
          </a:p>
        </p:txBody>
      </p:sp>
    </p:spTree>
    <p:extLst>
      <p:ext uri="{BB962C8B-B14F-4D97-AF65-F5344CB8AC3E}">
        <p14:creationId xmlns:p14="http://schemas.microsoft.com/office/powerpoint/2010/main" val="2681526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do I mean by that?</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My team has an advisory role—we can’t force people to change things on their site. However, we were the ones who would fall if that site wasn’t accessible. </a:t>
            </a:r>
            <a:r>
              <a:rPr lang="en-US" b="1" i="1" kern="1200" dirty="0">
                <a:solidFill>
                  <a:schemeClr val="tx1"/>
                </a:solidFill>
                <a:effectLst/>
                <a:latin typeface="+mn-lt"/>
                <a:ea typeface="+mn-ea"/>
                <a:cs typeface="+mn-cs"/>
              </a:rPr>
              <a:t>This is wrong, and it’s a morale killer</a:t>
            </a:r>
            <a:r>
              <a:rPr lang="en-US"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kern="1200" dirty="0">
                <a:solidFill>
                  <a:schemeClr val="tx1"/>
                </a:solidFill>
                <a:effectLst/>
                <a:latin typeface="+mn-lt"/>
                <a:ea typeface="+mn-ea"/>
                <a:cs typeface="+mn-cs"/>
              </a:rPr>
              <a:t>Don’t let leadership make you responsible for something for work over which you have no authority.</a:t>
            </a:r>
          </a:p>
        </p:txBody>
      </p:sp>
      <p:sp>
        <p:nvSpPr>
          <p:cNvPr id="4" name="Slide Number Placeholder 3"/>
          <p:cNvSpPr>
            <a:spLocks noGrp="1"/>
          </p:cNvSpPr>
          <p:nvPr>
            <p:ph type="sldNum" sz="quarter" idx="5"/>
          </p:nvPr>
        </p:nvSpPr>
        <p:spPr/>
        <p:txBody>
          <a:bodyPr/>
          <a:lstStyle/>
          <a:p>
            <a:fld id="{3764CC6D-5A6E-439C-B265-9B37798181E4}" type="slidenum">
              <a:rPr lang="en-US" smtClean="0"/>
              <a:t>18</a:t>
            </a:fld>
            <a:endParaRPr lang="en-US"/>
          </a:p>
        </p:txBody>
      </p:sp>
    </p:spTree>
    <p:extLst>
      <p:ext uri="{BB962C8B-B14F-4D97-AF65-F5344CB8AC3E}">
        <p14:creationId xmlns:p14="http://schemas.microsoft.com/office/powerpoint/2010/main" val="3215084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Don’t “pass the buck”; put the buck where it belongs.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Your teams will never learn if you continue to do the work for them. Allow them to take responsibility. Stop spoon-feeding people when they need to step up.</a:t>
            </a:r>
            <a:endParaRPr lang="en-US"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764CC6D-5A6E-439C-B265-9B37798181E4}" type="slidenum">
              <a:rPr lang="en-US" smtClean="0"/>
              <a:t>19</a:t>
            </a:fld>
            <a:endParaRPr lang="en-US"/>
          </a:p>
        </p:txBody>
      </p:sp>
    </p:spTree>
    <p:extLst>
      <p:ext uri="{BB962C8B-B14F-4D97-AF65-F5344CB8AC3E}">
        <p14:creationId xmlns:p14="http://schemas.microsoft.com/office/powerpoint/2010/main" val="4261505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kern="1200" dirty="0">
                <a:solidFill>
                  <a:schemeClr val="tx1"/>
                </a:solidFill>
                <a:effectLst/>
                <a:latin typeface="+mn-lt"/>
                <a:ea typeface="+mn-ea"/>
                <a:cs typeface="+mn-cs"/>
              </a:rPr>
              <a:t>Rookie mistake</a:t>
            </a:r>
          </a:p>
          <a:p>
            <a:pPr marL="171450" indent="-171450">
              <a:buFont typeface="Arial" panose="020B0604020202020204" pitchFamily="34" charset="0"/>
              <a:buChar char="•"/>
            </a:pPr>
            <a:r>
              <a:rPr lang="en-US" kern="1200" dirty="0">
                <a:solidFill>
                  <a:schemeClr val="tx1"/>
                </a:solidFill>
                <a:effectLst/>
                <a:latin typeface="+mn-lt"/>
                <a:ea typeface="+mn-ea"/>
                <a:cs typeface="+mn-cs"/>
              </a:rPr>
              <a:t>Trust your team, but always check people’s work. ANYONE can have an off day. I can, my manager can, ANYONE.</a:t>
            </a:r>
          </a:p>
          <a:p>
            <a:pPr marL="171450" indent="-171450">
              <a:buFont typeface="Arial" panose="020B0604020202020204" pitchFamily="34" charset="0"/>
              <a:buChar char="•"/>
            </a:pPr>
            <a:r>
              <a:rPr lang="en-US" kern="1200" dirty="0">
                <a:solidFill>
                  <a:schemeClr val="tx1"/>
                </a:solidFill>
                <a:effectLst/>
                <a:latin typeface="+mn-lt"/>
                <a:ea typeface="+mn-ea"/>
                <a:cs typeface="+mn-cs"/>
              </a:rPr>
              <a:t>Your accessibility documentation will protect your organization, and your team, if anyone calls your compliance into question.</a:t>
            </a:r>
          </a:p>
        </p:txBody>
      </p:sp>
      <p:sp>
        <p:nvSpPr>
          <p:cNvPr id="4" name="Slide Number Placeholder 3"/>
          <p:cNvSpPr>
            <a:spLocks noGrp="1"/>
          </p:cNvSpPr>
          <p:nvPr>
            <p:ph type="sldNum" sz="quarter" idx="5"/>
          </p:nvPr>
        </p:nvSpPr>
        <p:spPr/>
        <p:txBody>
          <a:bodyPr/>
          <a:lstStyle/>
          <a:p>
            <a:fld id="{3764CC6D-5A6E-439C-B265-9B37798181E4}" type="slidenum">
              <a:rPr lang="en-US" smtClean="0"/>
              <a:t>20</a:t>
            </a:fld>
            <a:endParaRPr lang="en-US"/>
          </a:p>
        </p:txBody>
      </p:sp>
    </p:spTree>
    <p:extLst>
      <p:ext uri="{BB962C8B-B14F-4D97-AF65-F5344CB8AC3E}">
        <p14:creationId xmlns:p14="http://schemas.microsoft.com/office/powerpoint/2010/main" val="2839586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764CC6D-5A6E-439C-B265-9B37798181E4}" type="slidenum">
              <a:rPr lang="en-US" smtClean="0"/>
              <a:t>2</a:t>
            </a:fld>
            <a:endParaRPr lang="en-US"/>
          </a:p>
        </p:txBody>
      </p:sp>
    </p:spTree>
    <p:extLst>
      <p:ext uri="{BB962C8B-B14F-4D97-AF65-F5344CB8AC3E}">
        <p14:creationId xmlns:p14="http://schemas.microsoft.com/office/powerpoint/2010/main" val="3633818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It’s appropriate to ask other teams you work with for their documentation.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People often feel insulted when you ask them for documentation, but if you have to answer to your leadership, you’d best have records of other teams’ work.</a:t>
            </a:r>
            <a:endParaRPr lang="en-US"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764CC6D-5A6E-439C-B265-9B37798181E4}" type="slidenum">
              <a:rPr lang="en-US" smtClean="0"/>
              <a:t>21</a:t>
            </a:fld>
            <a:endParaRPr lang="en-US"/>
          </a:p>
        </p:txBody>
      </p:sp>
    </p:spTree>
    <p:extLst>
      <p:ext uri="{BB962C8B-B14F-4D97-AF65-F5344CB8AC3E}">
        <p14:creationId xmlns:p14="http://schemas.microsoft.com/office/powerpoint/2010/main" val="1139028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kern="1200" dirty="0">
                <a:solidFill>
                  <a:schemeClr val="tx1"/>
                </a:solidFill>
                <a:effectLst/>
                <a:latin typeface="+mn-lt"/>
                <a:ea typeface="+mn-ea"/>
                <a:cs typeface="+mn-cs"/>
              </a:rPr>
              <a:t>There's no one size fits all prescription for accessibility program ills—what works in one place won't necessarily work in another.</a:t>
            </a:r>
          </a:p>
          <a:p>
            <a:pPr marL="171450" indent="-171450">
              <a:buFont typeface="Arial" panose="020B0604020202020204" pitchFamily="34" charset="0"/>
              <a:buChar char="•"/>
            </a:pPr>
            <a:r>
              <a:rPr lang="en-US" kern="1200" dirty="0">
                <a:solidFill>
                  <a:schemeClr val="tx1"/>
                </a:solidFill>
                <a:effectLst/>
                <a:latin typeface="+mn-lt"/>
                <a:ea typeface="+mn-ea"/>
                <a:cs typeface="+mn-cs"/>
              </a:rPr>
              <a:t>Don’t do </a:t>
            </a:r>
            <a:r>
              <a:rPr lang="en-US" kern="1200" dirty="0" err="1">
                <a:solidFill>
                  <a:schemeClr val="tx1"/>
                </a:solidFill>
                <a:effectLst/>
                <a:latin typeface="+mn-lt"/>
                <a:ea typeface="+mn-ea"/>
                <a:cs typeface="+mn-cs"/>
              </a:rPr>
              <a:t>nothin</a:t>
            </a:r>
            <a:r>
              <a:rPr lang="en-US" kern="1200" dirty="0">
                <a:solidFill>
                  <a:schemeClr val="tx1"/>
                </a:solidFill>
                <a:effectLst/>
                <a:latin typeface="+mn-lt"/>
                <a:ea typeface="+mn-ea"/>
                <a:cs typeface="+mn-cs"/>
              </a:rPr>
              <a:t>’. Don’t get caught up in analysis paralysis.</a:t>
            </a:r>
          </a:p>
        </p:txBody>
      </p:sp>
      <p:sp>
        <p:nvSpPr>
          <p:cNvPr id="4" name="Slide Number Placeholder 3"/>
          <p:cNvSpPr>
            <a:spLocks noGrp="1"/>
          </p:cNvSpPr>
          <p:nvPr>
            <p:ph type="sldNum" sz="quarter" idx="5"/>
          </p:nvPr>
        </p:nvSpPr>
        <p:spPr/>
        <p:txBody>
          <a:bodyPr/>
          <a:lstStyle/>
          <a:p>
            <a:fld id="{3764CC6D-5A6E-439C-B265-9B37798181E4}" type="slidenum">
              <a:rPr lang="en-US" smtClean="0"/>
              <a:t>22</a:t>
            </a:fld>
            <a:endParaRPr lang="en-US"/>
          </a:p>
        </p:txBody>
      </p:sp>
    </p:spTree>
    <p:extLst>
      <p:ext uri="{BB962C8B-B14F-4D97-AF65-F5344CB8AC3E}">
        <p14:creationId xmlns:p14="http://schemas.microsoft.com/office/powerpoint/2010/main" val="14804891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kern="1200" dirty="0">
                <a:solidFill>
                  <a:schemeClr val="tx1"/>
                </a:solidFill>
                <a:effectLst/>
                <a:latin typeface="+mn-lt"/>
                <a:ea typeface="+mn-ea"/>
                <a:cs typeface="+mn-cs"/>
              </a:rPr>
              <a:t>Ask questions</a:t>
            </a:r>
          </a:p>
          <a:p>
            <a:pPr marL="171450" indent="-171450">
              <a:buFont typeface="Arial" panose="020B0604020202020204" pitchFamily="34" charset="0"/>
              <a:buChar char="•"/>
            </a:pPr>
            <a:r>
              <a:rPr lang="en-US" kern="1200" dirty="0">
                <a:solidFill>
                  <a:schemeClr val="tx1"/>
                </a:solidFill>
                <a:effectLst/>
                <a:latin typeface="+mn-lt"/>
                <a:ea typeface="+mn-ea"/>
                <a:cs typeface="+mn-cs"/>
              </a:rPr>
              <a:t>Share thoughts</a:t>
            </a:r>
          </a:p>
          <a:p>
            <a:pPr marL="171450" indent="-171450">
              <a:buFont typeface="Arial" panose="020B0604020202020204" pitchFamily="34" charset="0"/>
              <a:buChar char="•"/>
            </a:pPr>
            <a:r>
              <a:rPr lang="en-US" kern="1200" dirty="0">
                <a:solidFill>
                  <a:schemeClr val="tx1"/>
                </a:solidFill>
                <a:effectLst/>
                <a:latin typeface="+mn-lt"/>
                <a:ea typeface="+mn-ea"/>
                <a:cs typeface="+mn-cs"/>
              </a:rPr>
              <a:t>What’s worked or hasn’t worked for you?</a:t>
            </a:r>
          </a:p>
        </p:txBody>
      </p:sp>
      <p:sp>
        <p:nvSpPr>
          <p:cNvPr id="4" name="Slide Number Placeholder 3"/>
          <p:cNvSpPr>
            <a:spLocks noGrp="1"/>
          </p:cNvSpPr>
          <p:nvPr>
            <p:ph type="sldNum" sz="quarter" idx="5"/>
          </p:nvPr>
        </p:nvSpPr>
        <p:spPr/>
        <p:txBody>
          <a:bodyPr/>
          <a:lstStyle/>
          <a:p>
            <a:fld id="{3764CC6D-5A6E-439C-B265-9B37798181E4}" type="slidenum">
              <a:rPr lang="en-US" smtClean="0"/>
              <a:t>23</a:t>
            </a:fld>
            <a:endParaRPr lang="en-US"/>
          </a:p>
        </p:txBody>
      </p:sp>
    </p:spTree>
    <p:extLst>
      <p:ext uri="{BB962C8B-B14F-4D97-AF65-F5344CB8AC3E}">
        <p14:creationId xmlns:p14="http://schemas.microsoft.com/office/powerpoint/2010/main" val="414948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3AC55-3864-4D5A-BFF4-FC576D13571F}" type="slidenum">
              <a:rPr lang="en-US" smtClean="0"/>
              <a:pPr/>
              <a:t>24</a:t>
            </a:fld>
            <a:endParaRPr lang="en-US"/>
          </a:p>
        </p:txBody>
      </p:sp>
    </p:spTree>
    <p:extLst>
      <p:ext uri="{BB962C8B-B14F-4D97-AF65-F5344CB8AC3E}">
        <p14:creationId xmlns:p14="http://schemas.microsoft.com/office/powerpoint/2010/main" val="2751338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Different stages in my career; different stages in the web landscape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Where I am now: Corporation/organization of engineers: Started an accessibility program, almost from scratch.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Where I was before: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Freelance web designer, developer, content writer: Accessibility was a part of my work; it made common sense to address it in my everyday tasks.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Government: Several agencies, including center of excellence and experience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They knew they were supposed to be compliant but had approached accessibility as a QA issue. While they were happy to address accessibility in their written content and design, along with the requisite development, they didn’t realize that they should address accessibility at the beginning of their projects.</a:t>
            </a:r>
            <a:endParaRPr lang="en-US" dirty="0"/>
          </a:p>
        </p:txBody>
      </p:sp>
      <p:sp>
        <p:nvSpPr>
          <p:cNvPr id="4" name="Slide Number Placeholder 3"/>
          <p:cNvSpPr>
            <a:spLocks noGrp="1"/>
          </p:cNvSpPr>
          <p:nvPr>
            <p:ph type="sldNum" sz="quarter" idx="5"/>
          </p:nvPr>
        </p:nvSpPr>
        <p:spPr/>
        <p:txBody>
          <a:bodyPr/>
          <a:lstStyle/>
          <a:p>
            <a:fld id="{3764CC6D-5A6E-439C-B265-9B37798181E4}" type="slidenum">
              <a:rPr lang="en-US" smtClean="0"/>
              <a:t>3</a:t>
            </a:fld>
            <a:endParaRPr lang="en-US"/>
          </a:p>
        </p:txBody>
      </p:sp>
    </p:spTree>
    <p:extLst>
      <p:ext uri="{BB962C8B-B14F-4D97-AF65-F5344CB8AC3E}">
        <p14:creationId xmlns:p14="http://schemas.microsoft.com/office/powerpoint/2010/main" val="1575998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Why am I admitting that I’ve made these mistakes?</a:t>
            </a:r>
          </a:p>
          <a:p>
            <a:pPr marL="171450" indent="-171450">
              <a:buFont typeface="Arial" panose="020B0604020202020204" pitchFamily="34" charset="0"/>
              <a:buChar char="•"/>
            </a:pPr>
            <a:r>
              <a:rPr lang="en-US" dirty="0"/>
              <a:t>It’s not a false sense of modesty that pushes me to do this; in fact, it’s quite the opposite.</a:t>
            </a:r>
          </a:p>
          <a:p>
            <a:pPr marL="171450" indent="-171450">
              <a:buFont typeface="Arial" panose="020B0604020202020204" pitchFamily="34" charset="0"/>
              <a:buChar char="•"/>
            </a:pPr>
            <a:r>
              <a:rPr lang="en-US" dirty="0"/>
              <a:t>I have such a love of accessibility and have heard all the stereotypical negative remarks people make about those involved in accessibility that I want others to succeed without having to go through such drastic measures to learn.</a:t>
            </a:r>
          </a:p>
          <a:p>
            <a:pPr marL="171450" indent="-171450">
              <a:buFont typeface="Arial" panose="020B0604020202020204" pitchFamily="34" charset="0"/>
              <a:buChar char="•"/>
            </a:pPr>
            <a:r>
              <a:rPr lang="en-US" dirty="0"/>
              <a:t>Look at where the web has come from. I’m excited about where it’s going, and it will be easier for people coming into accessibility to bring more creativity and innovation into digital media.</a:t>
            </a:r>
          </a:p>
        </p:txBody>
      </p:sp>
      <p:sp>
        <p:nvSpPr>
          <p:cNvPr id="4" name="Slide Number Placeholder 3"/>
          <p:cNvSpPr>
            <a:spLocks noGrp="1"/>
          </p:cNvSpPr>
          <p:nvPr>
            <p:ph type="sldNum" sz="quarter" idx="5"/>
          </p:nvPr>
        </p:nvSpPr>
        <p:spPr/>
        <p:txBody>
          <a:bodyPr/>
          <a:lstStyle/>
          <a:p>
            <a:fld id="{3764CC6D-5A6E-439C-B265-9B37798181E4}" type="slidenum">
              <a:rPr lang="en-US" smtClean="0"/>
              <a:t>4</a:t>
            </a:fld>
            <a:endParaRPr lang="en-US"/>
          </a:p>
        </p:txBody>
      </p:sp>
    </p:spTree>
    <p:extLst>
      <p:ext uri="{BB962C8B-B14F-4D97-AF65-F5344CB8AC3E}">
        <p14:creationId xmlns:p14="http://schemas.microsoft.com/office/powerpoint/2010/main" val="2119295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Some of our core ways of working had problems.</a:t>
            </a:r>
          </a:p>
          <a:p>
            <a:pPr marL="171450" indent="-171450">
              <a:buFont typeface="Arial" panose="020B0604020202020204" pitchFamily="34" charset="0"/>
              <a:buChar char="•"/>
            </a:pPr>
            <a:r>
              <a:rPr lang="en-US" dirty="0"/>
              <a:t>Mechanics are the foundation—don’t build on an unstable foundation.</a:t>
            </a:r>
          </a:p>
        </p:txBody>
      </p:sp>
      <p:sp>
        <p:nvSpPr>
          <p:cNvPr id="4" name="Slide Number Placeholder 3"/>
          <p:cNvSpPr>
            <a:spLocks noGrp="1"/>
          </p:cNvSpPr>
          <p:nvPr>
            <p:ph type="sldNum" sz="quarter" idx="5"/>
          </p:nvPr>
        </p:nvSpPr>
        <p:spPr/>
        <p:txBody>
          <a:bodyPr/>
          <a:lstStyle/>
          <a:p>
            <a:fld id="{3764CC6D-5A6E-439C-B265-9B37798181E4}" type="slidenum">
              <a:rPr lang="en-US" smtClean="0"/>
              <a:t>5</a:t>
            </a:fld>
            <a:endParaRPr lang="en-US"/>
          </a:p>
        </p:txBody>
      </p:sp>
    </p:spTree>
    <p:extLst>
      <p:ext uri="{BB962C8B-B14F-4D97-AF65-F5344CB8AC3E}">
        <p14:creationId xmlns:p14="http://schemas.microsoft.com/office/powerpoint/2010/main" val="2159671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Consider the language you use, the fact that you need to consider people with cognitive impairments, low-language proficiency, non-native speakers, people who are distracted, people on the spectrum who don’t grasp certain concepts easily (irony, colloquialisms, etc.).</a:t>
            </a:r>
          </a:p>
          <a:p>
            <a:pPr marL="171450" indent="-171450">
              <a:buFont typeface="Arial" panose="020B0604020202020204" pitchFamily="34" charset="0"/>
              <a:buChar char="•"/>
            </a:pPr>
            <a:r>
              <a:rPr lang="en-US" dirty="0"/>
              <a:t>You’ll need a standard for how you’ll write for each component—forms, search boxes, headings, page titles—for everyone.</a:t>
            </a:r>
          </a:p>
          <a:p>
            <a:pPr marL="171450" indent="-171450">
              <a:buFont typeface="Arial" panose="020B0604020202020204" pitchFamily="34" charset="0"/>
              <a:buChar char="•"/>
            </a:pPr>
            <a:r>
              <a:rPr lang="en-US" dirty="0"/>
              <a:t>Edit and edit mercilessly.</a:t>
            </a:r>
          </a:p>
        </p:txBody>
      </p:sp>
      <p:sp>
        <p:nvSpPr>
          <p:cNvPr id="4" name="Slide Number Placeholder 3"/>
          <p:cNvSpPr>
            <a:spLocks noGrp="1"/>
          </p:cNvSpPr>
          <p:nvPr>
            <p:ph type="sldNum" sz="quarter" idx="5"/>
          </p:nvPr>
        </p:nvSpPr>
        <p:spPr/>
        <p:txBody>
          <a:bodyPr/>
          <a:lstStyle/>
          <a:p>
            <a:fld id="{3764CC6D-5A6E-439C-B265-9B37798181E4}" type="slidenum">
              <a:rPr lang="en-US" smtClean="0"/>
              <a:t>6</a:t>
            </a:fld>
            <a:endParaRPr lang="en-US"/>
          </a:p>
        </p:txBody>
      </p:sp>
    </p:spTree>
    <p:extLst>
      <p:ext uri="{BB962C8B-B14F-4D97-AF65-F5344CB8AC3E}">
        <p14:creationId xmlns:p14="http://schemas.microsoft.com/office/powerpoint/2010/main" val="2439573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Your CMS can’t always carry the weight of producing accessible code: Most people have WYSIWYG editors within their CMS.</a:t>
            </a:r>
          </a:p>
          <a:p>
            <a:pPr marL="171450" indent="-171450">
              <a:buFont typeface="Arial" panose="020B0604020202020204" pitchFamily="34" charset="0"/>
              <a:buChar char="•"/>
            </a:pPr>
            <a:r>
              <a:rPr lang="en-US" dirty="0"/>
              <a:t>Create a design pattern library.</a:t>
            </a:r>
          </a:p>
          <a:p>
            <a:pPr marL="171450" indent="-171450">
              <a:buFont typeface="Arial" panose="020B0604020202020204" pitchFamily="34" charset="0"/>
              <a:buChar char="•"/>
            </a:pPr>
            <a:r>
              <a:rPr lang="en-US" dirty="0"/>
              <a:t>Create code snippets and/or a CMS-agnostic framework—you should be able to use it anywhere.</a:t>
            </a:r>
          </a:p>
          <a:p>
            <a:pPr marL="171450" indent="-171450">
              <a:buFont typeface="Arial" panose="020B0604020202020204" pitchFamily="34" charset="0"/>
              <a:buChar char="•"/>
            </a:pPr>
            <a:r>
              <a:rPr lang="en-US" dirty="0"/>
              <a:t>There’s no excuse for poor coding standards in these frameworks.</a:t>
            </a:r>
          </a:p>
        </p:txBody>
      </p:sp>
      <p:sp>
        <p:nvSpPr>
          <p:cNvPr id="4" name="Slide Number Placeholder 3"/>
          <p:cNvSpPr>
            <a:spLocks noGrp="1"/>
          </p:cNvSpPr>
          <p:nvPr>
            <p:ph type="sldNum" sz="quarter" idx="5"/>
          </p:nvPr>
        </p:nvSpPr>
        <p:spPr/>
        <p:txBody>
          <a:bodyPr/>
          <a:lstStyle/>
          <a:p>
            <a:fld id="{3764CC6D-5A6E-439C-B265-9B37798181E4}" type="slidenum">
              <a:rPr lang="en-US" smtClean="0"/>
              <a:t>7</a:t>
            </a:fld>
            <a:endParaRPr lang="en-US"/>
          </a:p>
        </p:txBody>
      </p:sp>
    </p:spTree>
    <p:extLst>
      <p:ext uri="{BB962C8B-B14F-4D97-AF65-F5344CB8AC3E}">
        <p14:creationId xmlns:p14="http://schemas.microsoft.com/office/powerpoint/2010/main" val="1375109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are living in a templatized world, and I am a templatized gal.</a:t>
            </a:r>
          </a:p>
          <a:p>
            <a:pPr marL="171450" lvl="0" indent="-171450">
              <a:buFont typeface="Arial" panose="020B0604020202020204" pitchFamily="34" charset="0"/>
              <a:buChar char="•"/>
            </a:pPr>
            <a:r>
              <a:rPr lang="en-US" dirty="0"/>
              <a:t>But…sometimes you may pour your content into a template where it just doesn’t work.</a:t>
            </a:r>
          </a:p>
          <a:p>
            <a:pPr marL="171450" lvl="0" indent="-171450">
              <a:buFont typeface="Arial" panose="020B0604020202020204" pitchFamily="34" charset="0"/>
              <a:buChar char="•"/>
            </a:pPr>
            <a:r>
              <a:rPr lang="en-US" dirty="0"/>
              <a:t>Create a custom component for that content to make it the most understandable, the most usable.</a:t>
            </a:r>
          </a:p>
        </p:txBody>
      </p:sp>
      <p:sp>
        <p:nvSpPr>
          <p:cNvPr id="4" name="Slide Number Placeholder 3"/>
          <p:cNvSpPr>
            <a:spLocks noGrp="1"/>
          </p:cNvSpPr>
          <p:nvPr>
            <p:ph type="sldNum" sz="quarter" idx="5"/>
          </p:nvPr>
        </p:nvSpPr>
        <p:spPr/>
        <p:txBody>
          <a:bodyPr/>
          <a:lstStyle/>
          <a:p>
            <a:fld id="{3764CC6D-5A6E-439C-B265-9B37798181E4}" type="slidenum">
              <a:rPr lang="en-US" smtClean="0"/>
              <a:t>8</a:t>
            </a:fld>
            <a:endParaRPr lang="en-US"/>
          </a:p>
        </p:txBody>
      </p:sp>
    </p:spTree>
    <p:extLst>
      <p:ext uri="{BB962C8B-B14F-4D97-AF65-F5344CB8AC3E}">
        <p14:creationId xmlns:p14="http://schemas.microsoft.com/office/powerpoint/2010/main" val="968400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kern="1200" dirty="0">
                <a:solidFill>
                  <a:schemeClr val="tx1"/>
                </a:solidFill>
                <a:effectLst/>
                <a:latin typeface="+mn-lt"/>
                <a:ea typeface="+mn-ea"/>
                <a:cs typeface="+mn-cs"/>
              </a:rPr>
              <a:t>I lost this battle, so it wasn’t exactly my mistake, but learn from this.</a:t>
            </a:r>
          </a:p>
          <a:p>
            <a:pPr marL="171450" indent="-171450">
              <a:buFont typeface="Arial" panose="020B0604020202020204" pitchFamily="34" charset="0"/>
              <a:buChar char="•"/>
            </a:pPr>
            <a:r>
              <a:rPr lang="en-US" kern="1200" dirty="0">
                <a:solidFill>
                  <a:schemeClr val="tx1"/>
                </a:solidFill>
                <a:effectLst/>
                <a:latin typeface="+mn-lt"/>
                <a:ea typeface="+mn-ea"/>
                <a:cs typeface="+mn-cs"/>
              </a:rPr>
              <a:t>When people need help on sites or other digital media, what do they look for? Help or contact us: My leadership refused to have accessibility help on the site because they felt that it made us look like we weren’t compliant—the leadership team was obsessed with compliance because of legal concerns.</a:t>
            </a:r>
          </a:p>
          <a:p>
            <a:pPr marL="171450" lvl="0" indent="-171450">
              <a:buFont typeface="Arial" panose="020B0604020202020204" pitchFamily="34" charset="0"/>
              <a:buChar char="•"/>
            </a:pPr>
            <a:r>
              <a:rPr lang="en-US" kern="1200" dirty="0">
                <a:solidFill>
                  <a:schemeClr val="tx1"/>
                </a:solidFill>
                <a:effectLst/>
                <a:latin typeface="+mn-lt"/>
                <a:ea typeface="+mn-ea"/>
                <a:cs typeface="+mn-cs"/>
              </a:rPr>
              <a:t>Transparency will make your audience trust you more.</a:t>
            </a:r>
          </a:p>
        </p:txBody>
      </p:sp>
      <p:sp>
        <p:nvSpPr>
          <p:cNvPr id="4" name="Slide Number Placeholder 3"/>
          <p:cNvSpPr>
            <a:spLocks noGrp="1"/>
          </p:cNvSpPr>
          <p:nvPr>
            <p:ph type="sldNum" sz="quarter" idx="5"/>
          </p:nvPr>
        </p:nvSpPr>
        <p:spPr/>
        <p:txBody>
          <a:bodyPr/>
          <a:lstStyle/>
          <a:p>
            <a:fld id="{3764CC6D-5A6E-439C-B265-9B37798181E4}" type="slidenum">
              <a:rPr lang="en-US" smtClean="0"/>
              <a:t>9</a:t>
            </a:fld>
            <a:endParaRPr lang="en-US"/>
          </a:p>
        </p:txBody>
      </p:sp>
    </p:spTree>
    <p:extLst>
      <p:ext uri="{BB962C8B-B14F-4D97-AF65-F5344CB8AC3E}">
        <p14:creationId xmlns:p14="http://schemas.microsoft.com/office/powerpoint/2010/main" val="1972841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2FFF-2204-47C6-BFD0-97144C3DC7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E1AFC0-E65E-47D3-8935-312FA64E49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CD1756-CF3A-41F9-93A4-B5CFF1B5F2FA}"/>
              </a:ext>
            </a:extLst>
          </p:cNvPr>
          <p:cNvSpPr>
            <a:spLocks noGrp="1"/>
          </p:cNvSpPr>
          <p:nvPr>
            <p:ph type="dt" sz="half" idx="10"/>
          </p:nvPr>
        </p:nvSpPr>
        <p:spPr/>
        <p:txBody>
          <a:bodyPr/>
          <a:lstStyle/>
          <a:p>
            <a:fld id="{075C600C-966F-40A9-9EC3-237D61C53B7F}" type="datetimeFigureOut">
              <a:rPr lang="en-US" smtClean="0"/>
              <a:t>11/14/2018</a:t>
            </a:fld>
            <a:endParaRPr lang="en-US"/>
          </a:p>
        </p:txBody>
      </p:sp>
      <p:sp>
        <p:nvSpPr>
          <p:cNvPr id="5" name="Footer Placeholder 4">
            <a:extLst>
              <a:ext uri="{FF2B5EF4-FFF2-40B4-BE49-F238E27FC236}">
                <a16:creationId xmlns:a16="http://schemas.microsoft.com/office/drawing/2014/main" id="{15FBDD46-C783-4188-92EE-14716F5070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A6348-2342-47AA-87D5-442072F13121}"/>
              </a:ext>
            </a:extLst>
          </p:cNvPr>
          <p:cNvSpPr>
            <a:spLocks noGrp="1"/>
          </p:cNvSpPr>
          <p:nvPr>
            <p:ph type="sldNum" sz="quarter" idx="12"/>
          </p:nvPr>
        </p:nvSpPr>
        <p:spPr/>
        <p:txBody>
          <a:bodyPr/>
          <a:lstStyle/>
          <a:p>
            <a:fld id="{438F5916-5BC6-4EA6-897A-5895D6935004}" type="slidenum">
              <a:rPr lang="en-US" smtClean="0"/>
              <a:t>‹#›</a:t>
            </a:fld>
            <a:endParaRPr lang="en-US"/>
          </a:p>
        </p:txBody>
      </p:sp>
    </p:spTree>
    <p:extLst>
      <p:ext uri="{BB962C8B-B14F-4D97-AF65-F5344CB8AC3E}">
        <p14:creationId xmlns:p14="http://schemas.microsoft.com/office/powerpoint/2010/main" val="3069059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F6328-50EB-4051-89A2-E1A727E924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3BB952-34B6-47B5-A41C-9DF8112A4C3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83FA6A-EA8B-4D45-9A61-44745E581B4D}"/>
              </a:ext>
            </a:extLst>
          </p:cNvPr>
          <p:cNvSpPr>
            <a:spLocks noGrp="1"/>
          </p:cNvSpPr>
          <p:nvPr>
            <p:ph type="dt" sz="half" idx="10"/>
          </p:nvPr>
        </p:nvSpPr>
        <p:spPr/>
        <p:txBody>
          <a:bodyPr/>
          <a:lstStyle/>
          <a:p>
            <a:fld id="{075C600C-966F-40A9-9EC3-237D61C53B7F}" type="datetimeFigureOut">
              <a:rPr lang="en-US" smtClean="0"/>
              <a:t>11/14/2018</a:t>
            </a:fld>
            <a:endParaRPr lang="en-US"/>
          </a:p>
        </p:txBody>
      </p:sp>
      <p:sp>
        <p:nvSpPr>
          <p:cNvPr id="5" name="Footer Placeholder 4">
            <a:extLst>
              <a:ext uri="{FF2B5EF4-FFF2-40B4-BE49-F238E27FC236}">
                <a16:creationId xmlns:a16="http://schemas.microsoft.com/office/drawing/2014/main" id="{F75E5C71-D980-4AAC-86E3-8D50BD9BF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54D22-D8B8-4308-8772-CB0766A52DCC}"/>
              </a:ext>
            </a:extLst>
          </p:cNvPr>
          <p:cNvSpPr>
            <a:spLocks noGrp="1"/>
          </p:cNvSpPr>
          <p:nvPr>
            <p:ph type="sldNum" sz="quarter" idx="12"/>
          </p:nvPr>
        </p:nvSpPr>
        <p:spPr/>
        <p:txBody>
          <a:bodyPr/>
          <a:lstStyle/>
          <a:p>
            <a:fld id="{438F5916-5BC6-4EA6-897A-5895D6935004}" type="slidenum">
              <a:rPr lang="en-US" smtClean="0"/>
              <a:t>‹#›</a:t>
            </a:fld>
            <a:endParaRPr lang="en-US"/>
          </a:p>
        </p:txBody>
      </p:sp>
    </p:spTree>
    <p:extLst>
      <p:ext uri="{BB962C8B-B14F-4D97-AF65-F5344CB8AC3E}">
        <p14:creationId xmlns:p14="http://schemas.microsoft.com/office/powerpoint/2010/main" val="3675883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3E9E02-A12A-4BC8-AC3B-80C6E03FA6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08A97E-11A0-4471-A5B1-220E2FF46A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F8E0CB-7280-4B50-A30F-000F5B48F1E0}"/>
              </a:ext>
            </a:extLst>
          </p:cNvPr>
          <p:cNvSpPr>
            <a:spLocks noGrp="1"/>
          </p:cNvSpPr>
          <p:nvPr>
            <p:ph type="dt" sz="half" idx="10"/>
          </p:nvPr>
        </p:nvSpPr>
        <p:spPr/>
        <p:txBody>
          <a:bodyPr/>
          <a:lstStyle/>
          <a:p>
            <a:fld id="{075C600C-966F-40A9-9EC3-237D61C53B7F}" type="datetimeFigureOut">
              <a:rPr lang="en-US" smtClean="0"/>
              <a:t>11/14/2018</a:t>
            </a:fld>
            <a:endParaRPr lang="en-US"/>
          </a:p>
        </p:txBody>
      </p:sp>
      <p:sp>
        <p:nvSpPr>
          <p:cNvPr id="5" name="Footer Placeholder 4">
            <a:extLst>
              <a:ext uri="{FF2B5EF4-FFF2-40B4-BE49-F238E27FC236}">
                <a16:creationId xmlns:a16="http://schemas.microsoft.com/office/drawing/2014/main" id="{64870C7C-79B8-4391-BBF5-118665499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D17D99-DD37-4D2C-A8B4-B01DCF2672E1}"/>
              </a:ext>
            </a:extLst>
          </p:cNvPr>
          <p:cNvSpPr>
            <a:spLocks noGrp="1"/>
          </p:cNvSpPr>
          <p:nvPr>
            <p:ph type="sldNum" sz="quarter" idx="12"/>
          </p:nvPr>
        </p:nvSpPr>
        <p:spPr/>
        <p:txBody>
          <a:bodyPr/>
          <a:lstStyle/>
          <a:p>
            <a:fld id="{438F5916-5BC6-4EA6-897A-5895D6935004}" type="slidenum">
              <a:rPr lang="en-US" smtClean="0"/>
              <a:t>‹#›</a:t>
            </a:fld>
            <a:endParaRPr lang="en-US"/>
          </a:p>
        </p:txBody>
      </p:sp>
    </p:spTree>
    <p:extLst>
      <p:ext uri="{BB962C8B-B14F-4D97-AF65-F5344CB8AC3E}">
        <p14:creationId xmlns:p14="http://schemas.microsoft.com/office/powerpoint/2010/main" val="1175670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365BB-FEAC-41C3-BF00-A81100E751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7E63AA-2926-4382-BE37-784F458BE0F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8C61F-84BE-4087-AA3B-87E1FCAC9F00}"/>
              </a:ext>
            </a:extLst>
          </p:cNvPr>
          <p:cNvSpPr>
            <a:spLocks noGrp="1"/>
          </p:cNvSpPr>
          <p:nvPr>
            <p:ph type="dt" sz="half" idx="10"/>
          </p:nvPr>
        </p:nvSpPr>
        <p:spPr/>
        <p:txBody>
          <a:bodyPr/>
          <a:lstStyle/>
          <a:p>
            <a:fld id="{075C600C-966F-40A9-9EC3-237D61C53B7F}" type="datetimeFigureOut">
              <a:rPr lang="en-US" smtClean="0"/>
              <a:t>11/14/2018</a:t>
            </a:fld>
            <a:endParaRPr lang="en-US"/>
          </a:p>
        </p:txBody>
      </p:sp>
      <p:sp>
        <p:nvSpPr>
          <p:cNvPr id="5" name="Footer Placeholder 4">
            <a:extLst>
              <a:ext uri="{FF2B5EF4-FFF2-40B4-BE49-F238E27FC236}">
                <a16:creationId xmlns:a16="http://schemas.microsoft.com/office/drawing/2014/main" id="{331CED0F-0A12-4A0B-995C-7C5BC0124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855D40-C5B8-4091-8B2C-B27E05909B86}"/>
              </a:ext>
            </a:extLst>
          </p:cNvPr>
          <p:cNvSpPr>
            <a:spLocks noGrp="1"/>
          </p:cNvSpPr>
          <p:nvPr>
            <p:ph type="sldNum" sz="quarter" idx="12"/>
          </p:nvPr>
        </p:nvSpPr>
        <p:spPr/>
        <p:txBody>
          <a:bodyPr/>
          <a:lstStyle/>
          <a:p>
            <a:fld id="{438F5916-5BC6-4EA6-897A-5895D6935004}" type="slidenum">
              <a:rPr lang="en-US" smtClean="0"/>
              <a:t>‹#›</a:t>
            </a:fld>
            <a:endParaRPr lang="en-US"/>
          </a:p>
        </p:txBody>
      </p:sp>
    </p:spTree>
    <p:extLst>
      <p:ext uri="{BB962C8B-B14F-4D97-AF65-F5344CB8AC3E}">
        <p14:creationId xmlns:p14="http://schemas.microsoft.com/office/powerpoint/2010/main" val="4082174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F4912-BDFD-4F78-927D-F3EB675E38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17AA3C-357A-4D02-8CE0-A3903FDBC5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E1C3631-AE17-4E3A-9EDF-1C865F09E5F5}"/>
              </a:ext>
            </a:extLst>
          </p:cNvPr>
          <p:cNvSpPr>
            <a:spLocks noGrp="1"/>
          </p:cNvSpPr>
          <p:nvPr>
            <p:ph type="dt" sz="half" idx="10"/>
          </p:nvPr>
        </p:nvSpPr>
        <p:spPr/>
        <p:txBody>
          <a:bodyPr/>
          <a:lstStyle/>
          <a:p>
            <a:fld id="{075C600C-966F-40A9-9EC3-237D61C53B7F}" type="datetimeFigureOut">
              <a:rPr lang="en-US" smtClean="0"/>
              <a:t>11/14/2018</a:t>
            </a:fld>
            <a:endParaRPr lang="en-US"/>
          </a:p>
        </p:txBody>
      </p:sp>
      <p:sp>
        <p:nvSpPr>
          <p:cNvPr id="5" name="Footer Placeholder 4">
            <a:extLst>
              <a:ext uri="{FF2B5EF4-FFF2-40B4-BE49-F238E27FC236}">
                <a16:creationId xmlns:a16="http://schemas.microsoft.com/office/drawing/2014/main" id="{06583B49-93D6-4E39-96C5-833D237D0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20DACA-A85B-4E14-9CDA-AB1ADC3BA736}"/>
              </a:ext>
            </a:extLst>
          </p:cNvPr>
          <p:cNvSpPr>
            <a:spLocks noGrp="1"/>
          </p:cNvSpPr>
          <p:nvPr>
            <p:ph type="sldNum" sz="quarter" idx="12"/>
          </p:nvPr>
        </p:nvSpPr>
        <p:spPr/>
        <p:txBody>
          <a:bodyPr/>
          <a:lstStyle/>
          <a:p>
            <a:fld id="{438F5916-5BC6-4EA6-897A-5895D6935004}" type="slidenum">
              <a:rPr lang="en-US" smtClean="0"/>
              <a:t>‹#›</a:t>
            </a:fld>
            <a:endParaRPr lang="en-US"/>
          </a:p>
        </p:txBody>
      </p:sp>
    </p:spTree>
    <p:extLst>
      <p:ext uri="{BB962C8B-B14F-4D97-AF65-F5344CB8AC3E}">
        <p14:creationId xmlns:p14="http://schemas.microsoft.com/office/powerpoint/2010/main" val="520029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0357-178C-4192-8A61-3D43DE701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DEF4C7-4653-4BAA-83C5-AE52AF6518C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E6DADA-6079-4D22-9D49-4D3E2A9D6AE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34A944-9F6A-4347-B9C2-2470A9FCF9A9}"/>
              </a:ext>
            </a:extLst>
          </p:cNvPr>
          <p:cNvSpPr>
            <a:spLocks noGrp="1"/>
          </p:cNvSpPr>
          <p:nvPr>
            <p:ph type="dt" sz="half" idx="10"/>
          </p:nvPr>
        </p:nvSpPr>
        <p:spPr/>
        <p:txBody>
          <a:bodyPr/>
          <a:lstStyle/>
          <a:p>
            <a:fld id="{075C600C-966F-40A9-9EC3-237D61C53B7F}" type="datetimeFigureOut">
              <a:rPr lang="en-US" smtClean="0"/>
              <a:t>11/14/2018</a:t>
            </a:fld>
            <a:endParaRPr lang="en-US"/>
          </a:p>
        </p:txBody>
      </p:sp>
      <p:sp>
        <p:nvSpPr>
          <p:cNvPr id="6" name="Footer Placeholder 5">
            <a:extLst>
              <a:ext uri="{FF2B5EF4-FFF2-40B4-BE49-F238E27FC236}">
                <a16:creationId xmlns:a16="http://schemas.microsoft.com/office/drawing/2014/main" id="{1CF1994A-19A7-44B1-80CA-3A88D24BA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034EEC-E93C-4FEA-802C-643431D3DE61}"/>
              </a:ext>
            </a:extLst>
          </p:cNvPr>
          <p:cNvSpPr>
            <a:spLocks noGrp="1"/>
          </p:cNvSpPr>
          <p:nvPr>
            <p:ph type="sldNum" sz="quarter" idx="12"/>
          </p:nvPr>
        </p:nvSpPr>
        <p:spPr/>
        <p:txBody>
          <a:bodyPr/>
          <a:lstStyle/>
          <a:p>
            <a:fld id="{438F5916-5BC6-4EA6-897A-5895D6935004}" type="slidenum">
              <a:rPr lang="en-US" smtClean="0"/>
              <a:t>‹#›</a:t>
            </a:fld>
            <a:endParaRPr lang="en-US"/>
          </a:p>
        </p:txBody>
      </p:sp>
    </p:spTree>
    <p:extLst>
      <p:ext uri="{BB962C8B-B14F-4D97-AF65-F5344CB8AC3E}">
        <p14:creationId xmlns:p14="http://schemas.microsoft.com/office/powerpoint/2010/main" val="2235212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80FB9-C183-4DCD-AD08-446DD30702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283DBC-DEDB-4675-B0C1-B481B6320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FF9416-8C48-4182-AF2C-EB35FD12C7F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B3E6EB-4015-4468-BEDD-50FA0725F5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A991B3-BF1F-483A-BBE1-EC7B6C540C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064BAE-EF55-4A9F-92DB-DD97F18617C2}"/>
              </a:ext>
            </a:extLst>
          </p:cNvPr>
          <p:cNvSpPr>
            <a:spLocks noGrp="1"/>
          </p:cNvSpPr>
          <p:nvPr>
            <p:ph type="dt" sz="half" idx="10"/>
          </p:nvPr>
        </p:nvSpPr>
        <p:spPr/>
        <p:txBody>
          <a:bodyPr/>
          <a:lstStyle/>
          <a:p>
            <a:fld id="{075C600C-966F-40A9-9EC3-237D61C53B7F}" type="datetimeFigureOut">
              <a:rPr lang="en-US" smtClean="0"/>
              <a:t>11/14/2018</a:t>
            </a:fld>
            <a:endParaRPr lang="en-US"/>
          </a:p>
        </p:txBody>
      </p:sp>
      <p:sp>
        <p:nvSpPr>
          <p:cNvPr id="8" name="Footer Placeholder 7">
            <a:extLst>
              <a:ext uri="{FF2B5EF4-FFF2-40B4-BE49-F238E27FC236}">
                <a16:creationId xmlns:a16="http://schemas.microsoft.com/office/drawing/2014/main" id="{123F7EAE-1756-4712-AAAD-A76D2FF5F9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7923E8-DF98-44C0-8316-2926F1F3D0FA}"/>
              </a:ext>
            </a:extLst>
          </p:cNvPr>
          <p:cNvSpPr>
            <a:spLocks noGrp="1"/>
          </p:cNvSpPr>
          <p:nvPr>
            <p:ph type="sldNum" sz="quarter" idx="12"/>
          </p:nvPr>
        </p:nvSpPr>
        <p:spPr/>
        <p:txBody>
          <a:bodyPr/>
          <a:lstStyle/>
          <a:p>
            <a:fld id="{438F5916-5BC6-4EA6-897A-5895D6935004}" type="slidenum">
              <a:rPr lang="en-US" smtClean="0"/>
              <a:t>‹#›</a:t>
            </a:fld>
            <a:endParaRPr lang="en-US"/>
          </a:p>
        </p:txBody>
      </p:sp>
    </p:spTree>
    <p:extLst>
      <p:ext uri="{BB962C8B-B14F-4D97-AF65-F5344CB8AC3E}">
        <p14:creationId xmlns:p14="http://schemas.microsoft.com/office/powerpoint/2010/main" val="422611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2DC-DF65-41B9-B8CC-D3F101997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42E6BB-4B9A-4603-98AF-F249483B544A}"/>
              </a:ext>
            </a:extLst>
          </p:cNvPr>
          <p:cNvSpPr>
            <a:spLocks noGrp="1"/>
          </p:cNvSpPr>
          <p:nvPr>
            <p:ph type="dt" sz="half" idx="10"/>
          </p:nvPr>
        </p:nvSpPr>
        <p:spPr/>
        <p:txBody>
          <a:bodyPr/>
          <a:lstStyle/>
          <a:p>
            <a:fld id="{075C600C-966F-40A9-9EC3-237D61C53B7F}" type="datetimeFigureOut">
              <a:rPr lang="en-US" smtClean="0"/>
              <a:t>11/14/2018</a:t>
            </a:fld>
            <a:endParaRPr lang="en-US"/>
          </a:p>
        </p:txBody>
      </p:sp>
      <p:sp>
        <p:nvSpPr>
          <p:cNvPr id="4" name="Footer Placeholder 3">
            <a:extLst>
              <a:ext uri="{FF2B5EF4-FFF2-40B4-BE49-F238E27FC236}">
                <a16:creationId xmlns:a16="http://schemas.microsoft.com/office/drawing/2014/main" id="{90BC9775-CF3C-4BF1-B355-9E1F820A24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A73BEB-9ECB-45BE-9BAA-080CBFA28DBE}"/>
              </a:ext>
            </a:extLst>
          </p:cNvPr>
          <p:cNvSpPr>
            <a:spLocks noGrp="1"/>
          </p:cNvSpPr>
          <p:nvPr>
            <p:ph type="sldNum" sz="quarter" idx="12"/>
          </p:nvPr>
        </p:nvSpPr>
        <p:spPr/>
        <p:txBody>
          <a:bodyPr/>
          <a:lstStyle/>
          <a:p>
            <a:fld id="{438F5916-5BC6-4EA6-897A-5895D6935004}" type="slidenum">
              <a:rPr lang="en-US" smtClean="0"/>
              <a:t>‹#›</a:t>
            </a:fld>
            <a:endParaRPr lang="en-US"/>
          </a:p>
        </p:txBody>
      </p:sp>
    </p:spTree>
    <p:extLst>
      <p:ext uri="{BB962C8B-B14F-4D97-AF65-F5344CB8AC3E}">
        <p14:creationId xmlns:p14="http://schemas.microsoft.com/office/powerpoint/2010/main" val="9962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4AA411-20B6-4EB8-B283-020A9B34AAE7}"/>
              </a:ext>
            </a:extLst>
          </p:cNvPr>
          <p:cNvSpPr>
            <a:spLocks noGrp="1"/>
          </p:cNvSpPr>
          <p:nvPr>
            <p:ph type="dt" sz="half" idx="10"/>
          </p:nvPr>
        </p:nvSpPr>
        <p:spPr/>
        <p:txBody>
          <a:bodyPr/>
          <a:lstStyle/>
          <a:p>
            <a:fld id="{075C600C-966F-40A9-9EC3-237D61C53B7F}" type="datetimeFigureOut">
              <a:rPr lang="en-US" smtClean="0"/>
              <a:t>11/14/2018</a:t>
            </a:fld>
            <a:endParaRPr lang="en-US"/>
          </a:p>
        </p:txBody>
      </p:sp>
      <p:sp>
        <p:nvSpPr>
          <p:cNvPr id="3" name="Footer Placeholder 2">
            <a:extLst>
              <a:ext uri="{FF2B5EF4-FFF2-40B4-BE49-F238E27FC236}">
                <a16:creationId xmlns:a16="http://schemas.microsoft.com/office/drawing/2014/main" id="{C6D79752-C3B2-4B94-A640-D09EDFEB9E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688019-E97A-47A8-AF7A-2AB9EF3A4F5D}"/>
              </a:ext>
            </a:extLst>
          </p:cNvPr>
          <p:cNvSpPr>
            <a:spLocks noGrp="1"/>
          </p:cNvSpPr>
          <p:nvPr>
            <p:ph type="sldNum" sz="quarter" idx="12"/>
          </p:nvPr>
        </p:nvSpPr>
        <p:spPr/>
        <p:txBody>
          <a:bodyPr/>
          <a:lstStyle/>
          <a:p>
            <a:fld id="{438F5916-5BC6-4EA6-897A-5895D6935004}" type="slidenum">
              <a:rPr lang="en-US" smtClean="0"/>
              <a:t>‹#›</a:t>
            </a:fld>
            <a:endParaRPr lang="en-US"/>
          </a:p>
        </p:txBody>
      </p:sp>
    </p:spTree>
    <p:extLst>
      <p:ext uri="{BB962C8B-B14F-4D97-AF65-F5344CB8AC3E}">
        <p14:creationId xmlns:p14="http://schemas.microsoft.com/office/powerpoint/2010/main" val="273032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E3ACE-E149-4708-BEE2-2B0A7EA3BC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2A09E8-5069-4F0E-8CB0-86F9EA61E3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6EFC7C-0B40-4921-A7E9-9077966905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9D949C-FB38-41A6-9B52-9C0AAB898E9B}"/>
              </a:ext>
            </a:extLst>
          </p:cNvPr>
          <p:cNvSpPr>
            <a:spLocks noGrp="1"/>
          </p:cNvSpPr>
          <p:nvPr>
            <p:ph type="dt" sz="half" idx="10"/>
          </p:nvPr>
        </p:nvSpPr>
        <p:spPr/>
        <p:txBody>
          <a:bodyPr/>
          <a:lstStyle/>
          <a:p>
            <a:fld id="{075C600C-966F-40A9-9EC3-237D61C53B7F}" type="datetimeFigureOut">
              <a:rPr lang="en-US" smtClean="0"/>
              <a:t>11/14/2018</a:t>
            </a:fld>
            <a:endParaRPr lang="en-US"/>
          </a:p>
        </p:txBody>
      </p:sp>
      <p:sp>
        <p:nvSpPr>
          <p:cNvPr id="6" name="Footer Placeholder 5">
            <a:extLst>
              <a:ext uri="{FF2B5EF4-FFF2-40B4-BE49-F238E27FC236}">
                <a16:creationId xmlns:a16="http://schemas.microsoft.com/office/drawing/2014/main" id="{2742AB95-B380-484F-A7BB-3E10FECDEC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3C5FD3-33D3-4611-9684-99F5A4BBC842}"/>
              </a:ext>
            </a:extLst>
          </p:cNvPr>
          <p:cNvSpPr>
            <a:spLocks noGrp="1"/>
          </p:cNvSpPr>
          <p:nvPr>
            <p:ph type="sldNum" sz="quarter" idx="12"/>
          </p:nvPr>
        </p:nvSpPr>
        <p:spPr/>
        <p:txBody>
          <a:bodyPr/>
          <a:lstStyle/>
          <a:p>
            <a:fld id="{438F5916-5BC6-4EA6-897A-5895D6935004}" type="slidenum">
              <a:rPr lang="en-US" smtClean="0"/>
              <a:t>‹#›</a:t>
            </a:fld>
            <a:endParaRPr lang="en-US"/>
          </a:p>
        </p:txBody>
      </p:sp>
    </p:spTree>
    <p:extLst>
      <p:ext uri="{BB962C8B-B14F-4D97-AF65-F5344CB8AC3E}">
        <p14:creationId xmlns:p14="http://schemas.microsoft.com/office/powerpoint/2010/main" val="1320035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D778-1F92-4F77-842C-9CF7E33F05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C2247B-C401-4BFB-86C7-BFF5A14C9D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FB4A31-0C92-4F9C-9E17-597F0E317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D24FBA-0479-4C19-82A2-F4F029ACB762}"/>
              </a:ext>
            </a:extLst>
          </p:cNvPr>
          <p:cNvSpPr>
            <a:spLocks noGrp="1"/>
          </p:cNvSpPr>
          <p:nvPr>
            <p:ph type="dt" sz="half" idx="10"/>
          </p:nvPr>
        </p:nvSpPr>
        <p:spPr/>
        <p:txBody>
          <a:bodyPr/>
          <a:lstStyle/>
          <a:p>
            <a:fld id="{075C600C-966F-40A9-9EC3-237D61C53B7F}" type="datetimeFigureOut">
              <a:rPr lang="en-US" smtClean="0"/>
              <a:t>11/14/2018</a:t>
            </a:fld>
            <a:endParaRPr lang="en-US"/>
          </a:p>
        </p:txBody>
      </p:sp>
      <p:sp>
        <p:nvSpPr>
          <p:cNvPr id="6" name="Footer Placeholder 5">
            <a:extLst>
              <a:ext uri="{FF2B5EF4-FFF2-40B4-BE49-F238E27FC236}">
                <a16:creationId xmlns:a16="http://schemas.microsoft.com/office/drawing/2014/main" id="{370F330E-4DF8-4933-A474-39A94EC1B0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226210-374E-42C5-85DE-B11A3F1B28A7}"/>
              </a:ext>
            </a:extLst>
          </p:cNvPr>
          <p:cNvSpPr>
            <a:spLocks noGrp="1"/>
          </p:cNvSpPr>
          <p:nvPr>
            <p:ph type="sldNum" sz="quarter" idx="12"/>
          </p:nvPr>
        </p:nvSpPr>
        <p:spPr/>
        <p:txBody>
          <a:bodyPr/>
          <a:lstStyle/>
          <a:p>
            <a:fld id="{438F5916-5BC6-4EA6-897A-5895D6935004}" type="slidenum">
              <a:rPr lang="en-US" smtClean="0"/>
              <a:t>‹#›</a:t>
            </a:fld>
            <a:endParaRPr lang="en-US"/>
          </a:p>
        </p:txBody>
      </p:sp>
    </p:spTree>
    <p:extLst>
      <p:ext uri="{BB962C8B-B14F-4D97-AF65-F5344CB8AC3E}">
        <p14:creationId xmlns:p14="http://schemas.microsoft.com/office/powerpoint/2010/main" val="209946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162796-21C5-4114-BC75-14D4EDCEC0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4EC635-FBAA-4754-8516-07898D6FD6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76117-5A3E-4446-9687-343E329498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5C600C-966F-40A9-9EC3-237D61C53B7F}" type="datetimeFigureOut">
              <a:rPr lang="en-US" smtClean="0"/>
              <a:t>11/14/2018</a:t>
            </a:fld>
            <a:endParaRPr lang="en-US"/>
          </a:p>
        </p:txBody>
      </p:sp>
      <p:sp>
        <p:nvSpPr>
          <p:cNvPr id="5" name="Footer Placeholder 4">
            <a:extLst>
              <a:ext uri="{FF2B5EF4-FFF2-40B4-BE49-F238E27FC236}">
                <a16:creationId xmlns:a16="http://schemas.microsoft.com/office/drawing/2014/main" id="{6275FB9A-A149-43A0-9415-57E03A59D6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BA0C5D-A7D5-484F-99ED-0242FCCFAC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8F5916-5BC6-4EA6-897A-5895D6935004}" type="slidenum">
              <a:rPr lang="en-US" smtClean="0"/>
              <a:t>‹#›</a:t>
            </a:fld>
            <a:endParaRPr lang="en-US"/>
          </a:p>
        </p:txBody>
      </p:sp>
    </p:spTree>
    <p:extLst>
      <p:ext uri="{BB962C8B-B14F-4D97-AF65-F5344CB8AC3E}">
        <p14:creationId xmlns:p14="http://schemas.microsoft.com/office/powerpoint/2010/main" val="197026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mailto:ange@angelahooker.com" TargetMode="External"/><Relationship Id="rId5" Type="http://schemas.openxmlformats.org/officeDocument/2006/relationships/hyperlink" Target="http://linkedin.com/angelahooker" TargetMode="External"/><Relationship Id="rId4" Type="http://schemas.openxmlformats.org/officeDocument/2006/relationships/hyperlink" Target="http://twitter.com/accessforall"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flickr.com/photos/bobsfever/6773772152/" TargetMode="External"/><Relationship Id="rId13" Type="http://schemas.openxmlformats.org/officeDocument/2006/relationships/hyperlink" Target="https://www.flickr.com/photos/rubbertoe/5422931507/" TargetMode="External"/><Relationship Id="rId3" Type="http://schemas.openxmlformats.org/officeDocument/2006/relationships/hyperlink" Target="https://creativecommons.org/licenses/by-sa/2.0/" TargetMode="External"/><Relationship Id="rId7" Type="http://schemas.openxmlformats.org/officeDocument/2006/relationships/hyperlink" Target="https://creativecommons.org/licenses/by-nd/2.0/" TargetMode="External"/><Relationship Id="rId12" Type="http://schemas.openxmlformats.org/officeDocument/2006/relationships/hyperlink" Target="https://www.flickr.com/photos/7552532@N07/2046365546/" TargetMode="External"/><Relationship Id="rId2" Type="http://schemas.openxmlformats.org/officeDocument/2006/relationships/hyperlink" Target="https://www.flickr.com/photos/marieslim/12157389034/" TargetMode="External"/><Relationship Id="rId1" Type="http://schemas.openxmlformats.org/officeDocument/2006/relationships/slideLayout" Target="../slideLayouts/slideLayout2.xml"/><Relationship Id="rId6" Type="http://schemas.openxmlformats.org/officeDocument/2006/relationships/hyperlink" Target="https://www.flickr.com/photos/pip_r_lagenta/2327056609/" TargetMode="External"/><Relationship Id="rId11" Type="http://schemas.openxmlformats.org/officeDocument/2006/relationships/hyperlink" Target="https://www.flickr.com/photos/borkurdotnet/5537966010/" TargetMode="External"/><Relationship Id="rId5" Type="http://schemas.openxmlformats.org/officeDocument/2006/relationships/hyperlink" Target="https://creativecommons.org/licenses/by/2.0/" TargetMode="External"/><Relationship Id="rId10" Type="http://schemas.openxmlformats.org/officeDocument/2006/relationships/hyperlink" Target="https://creativecommons.org/licenses/by-nc-nd/2.0/" TargetMode="External"/><Relationship Id="rId4" Type="http://schemas.openxmlformats.org/officeDocument/2006/relationships/hyperlink" Target="https://www.flickr.com/photos/gr8plunder/5800556977/" TargetMode="External"/><Relationship Id="rId9" Type="http://schemas.openxmlformats.org/officeDocument/2006/relationships/hyperlink" Target="https://www.flickr.com/photos/gemalone/2129926667/"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flickr.com/photos/markyharky/" TargetMode="External"/><Relationship Id="rId3" Type="http://schemas.openxmlformats.org/officeDocument/2006/relationships/hyperlink" Target="https://creativecommons.org/licenses/by/2.0/" TargetMode="External"/><Relationship Id="rId7" Type="http://schemas.openxmlformats.org/officeDocument/2006/relationships/hyperlink" Target="https://www.flickr.com/photos/markyharky/8060298732/" TargetMode="External"/><Relationship Id="rId2" Type="http://schemas.openxmlformats.org/officeDocument/2006/relationships/hyperlink" Target="https://www.flickr.com/photos/29233640@N07/5656481114/" TargetMode="External"/><Relationship Id="rId1" Type="http://schemas.openxmlformats.org/officeDocument/2006/relationships/slideLayout" Target="../slideLayouts/slideLayout2.xml"/><Relationship Id="rId6" Type="http://schemas.openxmlformats.org/officeDocument/2006/relationships/hyperlink" Target="https://www.flickr.com/photos/budslife/1771179517/" TargetMode="External"/><Relationship Id="rId11" Type="http://schemas.openxmlformats.org/officeDocument/2006/relationships/hyperlink" Target="https://www.flickr.com/photos/masshighered/7135676497/" TargetMode="External"/><Relationship Id="rId5" Type="http://schemas.openxmlformats.org/officeDocument/2006/relationships/hyperlink" Target="https://creativecommons.org/licenses/by-nc/2.0/" TargetMode="External"/><Relationship Id="rId10" Type="http://schemas.openxmlformats.org/officeDocument/2006/relationships/hyperlink" Target="https://www.flickr.com/photos/35702931@N04/14814995126/" TargetMode="External"/><Relationship Id="rId4" Type="http://schemas.openxmlformats.org/officeDocument/2006/relationships/hyperlink" Target="https://www.flickr.com/photos/elzey/522372854/" TargetMode="External"/><Relationship Id="rId9" Type="http://schemas.openxmlformats.org/officeDocument/2006/relationships/hyperlink" Target="https://www.flickr.com/photos/amagill/3225245640/"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flickr.com/photos/yelp/14232051864/" TargetMode="External"/><Relationship Id="rId3" Type="http://schemas.openxmlformats.org/officeDocument/2006/relationships/hyperlink" Target="https://creativecommons.org/licenses/by/2.0/" TargetMode="External"/><Relationship Id="rId7" Type="http://schemas.openxmlformats.org/officeDocument/2006/relationships/hyperlink" Target="https://creativecommons.org/licenses/by-sa/2.0/" TargetMode="External"/><Relationship Id="rId12" Type="http://schemas.openxmlformats.org/officeDocument/2006/relationships/hyperlink" Target="https://www.flickr.com/photos/alicenwondrlnd/2339126398/" TargetMode="External"/><Relationship Id="rId2" Type="http://schemas.openxmlformats.org/officeDocument/2006/relationships/hyperlink" Target="https://www.flickr.com/photos/wonker/2385069800/" TargetMode="External"/><Relationship Id="rId1" Type="http://schemas.openxmlformats.org/officeDocument/2006/relationships/slideLayout" Target="../slideLayouts/slideLayout2.xml"/><Relationship Id="rId6" Type="http://schemas.openxmlformats.org/officeDocument/2006/relationships/hyperlink" Target="https://www.flickr.com/photos/mynameisharsha/4345718956/" TargetMode="External"/><Relationship Id="rId11" Type="http://schemas.openxmlformats.org/officeDocument/2006/relationships/hyperlink" Target="https://www.flickr.com/photos/epi_ren/31144328774/" TargetMode="External"/><Relationship Id="rId5" Type="http://schemas.openxmlformats.org/officeDocument/2006/relationships/hyperlink" Target="https://creativecommons.org/licenses/by-nc/2.0/" TargetMode="External"/><Relationship Id="rId10" Type="http://schemas.openxmlformats.org/officeDocument/2006/relationships/hyperlink" Target="https://www.flickr.com/photos/duncan/887112708/" TargetMode="External"/><Relationship Id="rId4" Type="http://schemas.openxmlformats.org/officeDocument/2006/relationships/hyperlink" Target="https://www.flickr.com/photos/edrabbit/5166223028/in/album-72157625359524408/" TargetMode="External"/><Relationship Id="rId9" Type="http://schemas.openxmlformats.org/officeDocument/2006/relationships/hyperlink" Target="https://creativecommons.org/licenses/by-nc-nd/2.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4000" t="-24000" b="-12000"/>
          </a:stretch>
        </a:blipFill>
        <a:effectLst/>
      </p:bgPr>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28D9D3AD-E25F-497A-B7F7-00218F960EA1}"/>
              </a:ext>
              <a:ext uri="{C183D7F6-B498-43B3-948B-1728B52AA6E4}">
                <adec:decorative xmlns:adec="http://schemas.microsoft.com/office/drawing/2017/decorative" val="1"/>
              </a:ext>
            </a:extLst>
          </p:cNvPr>
          <p:cNvSpPr/>
          <p:nvPr/>
        </p:nvSpPr>
        <p:spPr>
          <a:xfrm>
            <a:off x="0" y="0"/>
            <a:ext cx="672737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888B10-7131-4D83-9A51-7ED5BA728931}"/>
              </a:ext>
            </a:extLst>
          </p:cNvPr>
          <p:cNvSpPr>
            <a:spLocks noGrp="1"/>
          </p:cNvSpPr>
          <p:nvPr>
            <p:ph type="ctrTitle"/>
          </p:nvPr>
        </p:nvSpPr>
        <p:spPr>
          <a:xfrm>
            <a:off x="583247" y="8245"/>
            <a:ext cx="5556292" cy="3972293"/>
          </a:xfrm>
          <a:solidFill>
            <a:schemeClr val="tx1">
              <a:lumMod val="65000"/>
              <a:lumOff val="35000"/>
            </a:schemeClr>
          </a:solidFill>
        </p:spPr>
        <p:txBody>
          <a:bodyPr lIns="640080" tIns="457200" bIns="0" anchor="ctr">
            <a:noAutofit/>
          </a:bodyPr>
          <a:lstStyle/>
          <a:p>
            <a:pPr algn="l"/>
            <a:r>
              <a:rPr lang="en-US" b="1" dirty="0">
                <a:solidFill>
                  <a:schemeClr val="bg1"/>
                </a:solidFill>
                <a:latin typeface="Britannic Bold" panose="020B0903060703020204" pitchFamily="34" charset="0"/>
              </a:rPr>
              <a:t>I Was Wrong!</a:t>
            </a:r>
            <a:br>
              <a:rPr lang="en-US" sz="4000" b="1" dirty="0">
                <a:solidFill>
                  <a:schemeClr val="bg1"/>
                </a:solidFill>
                <a:latin typeface="+mn-lt"/>
              </a:rPr>
            </a:br>
            <a:br>
              <a:rPr lang="en-US" sz="4000" b="1" dirty="0">
                <a:solidFill>
                  <a:schemeClr val="bg1"/>
                </a:solidFill>
                <a:latin typeface="+mn-lt"/>
              </a:rPr>
            </a:br>
            <a:r>
              <a:rPr lang="en-US" sz="4000" dirty="0">
                <a:solidFill>
                  <a:schemeClr val="bg1"/>
                </a:solidFill>
                <a:latin typeface="+mn-lt"/>
              </a:rPr>
              <a:t>Learn from My Accessibility Program Mistakes</a:t>
            </a:r>
            <a:br>
              <a:rPr lang="en-US" sz="5400" dirty="0">
                <a:solidFill>
                  <a:schemeClr val="bg1"/>
                </a:solidFill>
                <a:latin typeface="+mn-lt"/>
              </a:rPr>
            </a:br>
            <a:endParaRPr lang="en-US" sz="5400" dirty="0">
              <a:solidFill>
                <a:schemeClr val="bg1"/>
              </a:solidFill>
              <a:latin typeface="+mn-lt"/>
            </a:endParaRPr>
          </a:p>
        </p:txBody>
      </p:sp>
      <p:sp>
        <p:nvSpPr>
          <p:cNvPr id="3" name="Subtitle 2">
            <a:extLst>
              <a:ext uri="{FF2B5EF4-FFF2-40B4-BE49-F238E27FC236}">
                <a16:creationId xmlns:a16="http://schemas.microsoft.com/office/drawing/2014/main" id="{1F767334-9E25-4541-BC9C-18EE55A3A24C}"/>
              </a:ext>
            </a:extLst>
          </p:cNvPr>
          <p:cNvSpPr>
            <a:spLocks noGrp="1"/>
          </p:cNvSpPr>
          <p:nvPr>
            <p:ph type="subTitle" idx="1"/>
          </p:nvPr>
        </p:nvSpPr>
        <p:spPr>
          <a:xfrm>
            <a:off x="583251" y="3926114"/>
            <a:ext cx="5556293" cy="2923641"/>
          </a:xfrm>
          <a:solidFill>
            <a:schemeClr val="tx1">
              <a:lumMod val="65000"/>
              <a:lumOff val="35000"/>
            </a:schemeClr>
          </a:solidFill>
        </p:spPr>
        <p:txBody>
          <a:bodyPr lIns="640080" tIns="182880" rIns="182880">
            <a:normAutofit/>
          </a:bodyPr>
          <a:lstStyle/>
          <a:p>
            <a:pPr algn="l"/>
            <a:r>
              <a:rPr lang="en-US" sz="3600" b="1" dirty="0">
                <a:solidFill>
                  <a:schemeClr val="bg1"/>
                </a:solidFill>
              </a:rPr>
              <a:t>Angela M. Hooker</a:t>
            </a:r>
            <a:endParaRPr lang="en-US" sz="3600" dirty="0">
              <a:solidFill>
                <a:schemeClr val="bg1"/>
              </a:solidFill>
            </a:endParaRPr>
          </a:p>
          <a:p>
            <a:pPr algn="l"/>
            <a:r>
              <a:rPr lang="en-US" sz="3600" dirty="0">
                <a:solidFill>
                  <a:schemeClr val="bg1"/>
                </a:solidFill>
              </a:rPr>
              <a:t>Accessing Higher Ground Conference</a:t>
            </a:r>
          </a:p>
          <a:p>
            <a:pPr algn="l"/>
            <a:r>
              <a:rPr lang="en-US" sz="3600" dirty="0">
                <a:solidFill>
                  <a:schemeClr val="bg1"/>
                </a:solidFill>
              </a:rPr>
              <a:t>November 2018</a:t>
            </a:r>
          </a:p>
        </p:txBody>
      </p:sp>
    </p:spTree>
    <p:extLst>
      <p:ext uri="{BB962C8B-B14F-4D97-AF65-F5344CB8AC3E}">
        <p14:creationId xmlns:p14="http://schemas.microsoft.com/office/powerpoint/2010/main" val="1790495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9286-5CAF-439E-891F-57362B4E8877}"/>
              </a:ext>
            </a:extLst>
          </p:cNvPr>
          <p:cNvSpPr>
            <a:spLocks noGrp="1"/>
          </p:cNvSpPr>
          <p:nvPr>
            <p:ph type="title"/>
          </p:nvPr>
        </p:nvSpPr>
        <p:spPr>
          <a:xfrm>
            <a:off x="0" y="4322719"/>
            <a:ext cx="12192000" cy="1325563"/>
          </a:xfrm>
          <a:solidFill>
            <a:schemeClr val="tx1">
              <a:lumMod val="65000"/>
              <a:lumOff val="35000"/>
            </a:schemeClr>
          </a:solidFill>
        </p:spPr>
        <p:txBody>
          <a:bodyPr/>
          <a:lstStyle/>
          <a:p>
            <a:r>
              <a:rPr lang="en-US" dirty="0">
                <a:solidFill>
                  <a:schemeClr val="bg1"/>
                </a:solidFill>
              </a:rPr>
              <a:t>Not testing iteratively</a:t>
            </a:r>
          </a:p>
        </p:txBody>
      </p:sp>
    </p:spTree>
    <p:extLst>
      <p:ext uri="{BB962C8B-B14F-4D97-AF65-F5344CB8AC3E}">
        <p14:creationId xmlns:p14="http://schemas.microsoft.com/office/powerpoint/2010/main" val="593974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69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9286-5CAF-439E-891F-57362B4E8877}"/>
              </a:ext>
            </a:extLst>
          </p:cNvPr>
          <p:cNvSpPr>
            <a:spLocks noGrp="1"/>
          </p:cNvSpPr>
          <p:nvPr>
            <p:ph type="title"/>
          </p:nvPr>
        </p:nvSpPr>
        <p:spPr>
          <a:xfrm>
            <a:off x="0" y="556279"/>
            <a:ext cx="12192000" cy="1325563"/>
          </a:xfrm>
          <a:solidFill>
            <a:schemeClr val="tx1">
              <a:lumMod val="65000"/>
              <a:lumOff val="35000"/>
            </a:schemeClr>
          </a:solidFill>
        </p:spPr>
        <p:txBody>
          <a:bodyPr/>
          <a:lstStyle/>
          <a:p>
            <a:r>
              <a:rPr lang="en-US" dirty="0">
                <a:solidFill>
                  <a:schemeClr val="bg1"/>
                </a:solidFill>
              </a:rPr>
              <a:t>Not testing our work with people with disabilities</a:t>
            </a:r>
          </a:p>
        </p:txBody>
      </p:sp>
    </p:spTree>
    <p:extLst>
      <p:ext uri="{BB962C8B-B14F-4D97-AF65-F5344CB8AC3E}">
        <p14:creationId xmlns:p14="http://schemas.microsoft.com/office/powerpoint/2010/main" val="390236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EFD9-F961-4EEF-8F68-42455D3C9205}"/>
              </a:ext>
            </a:extLst>
          </p:cNvPr>
          <p:cNvSpPr>
            <a:spLocks noGrp="1"/>
          </p:cNvSpPr>
          <p:nvPr>
            <p:ph type="title"/>
          </p:nvPr>
        </p:nvSpPr>
        <p:spPr>
          <a:xfrm>
            <a:off x="0" y="5061446"/>
            <a:ext cx="12192000" cy="1325563"/>
          </a:xfrm>
          <a:solidFill>
            <a:srgbClr val="C00000"/>
          </a:solidFill>
        </p:spPr>
        <p:txBody>
          <a:bodyPr/>
          <a:lstStyle/>
          <a:p>
            <a:r>
              <a:rPr lang="en-US" dirty="0">
                <a:solidFill>
                  <a:schemeClr val="bg1"/>
                </a:solidFill>
              </a:rPr>
              <a:t>Bad program management</a:t>
            </a:r>
          </a:p>
        </p:txBody>
      </p:sp>
    </p:spTree>
    <p:extLst>
      <p:ext uri="{BB962C8B-B14F-4D97-AF65-F5344CB8AC3E}">
        <p14:creationId xmlns:p14="http://schemas.microsoft.com/office/powerpoint/2010/main" val="426518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9286-5CAF-439E-891F-57362B4E8877}"/>
              </a:ext>
            </a:extLst>
          </p:cNvPr>
          <p:cNvSpPr>
            <a:spLocks noGrp="1"/>
          </p:cNvSpPr>
          <p:nvPr>
            <p:ph type="title"/>
          </p:nvPr>
        </p:nvSpPr>
        <p:spPr>
          <a:xfrm>
            <a:off x="0" y="4946832"/>
            <a:ext cx="12192000" cy="1325563"/>
          </a:xfrm>
          <a:solidFill>
            <a:schemeClr val="tx1">
              <a:lumMod val="65000"/>
              <a:lumOff val="35000"/>
            </a:schemeClr>
          </a:solidFill>
        </p:spPr>
        <p:txBody>
          <a:bodyPr/>
          <a:lstStyle/>
          <a:p>
            <a:r>
              <a:rPr lang="en-US" dirty="0">
                <a:solidFill>
                  <a:schemeClr val="bg1"/>
                </a:solidFill>
              </a:rPr>
              <a:t>Leadership setting standards without understanding the impact on user experience</a:t>
            </a:r>
          </a:p>
        </p:txBody>
      </p:sp>
    </p:spTree>
    <p:extLst>
      <p:ext uri="{BB962C8B-B14F-4D97-AF65-F5344CB8AC3E}">
        <p14:creationId xmlns:p14="http://schemas.microsoft.com/office/powerpoint/2010/main" val="3828410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3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9286-5CAF-439E-891F-57362B4E8877}"/>
              </a:ext>
            </a:extLst>
          </p:cNvPr>
          <p:cNvSpPr>
            <a:spLocks noGrp="1"/>
          </p:cNvSpPr>
          <p:nvPr>
            <p:ph type="title"/>
          </p:nvPr>
        </p:nvSpPr>
        <p:spPr>
          <a:xfrm>
            <a:off x="0" y="4794431"/>
            <a:ext cx="12192000" cy="1325563"/>
          </a:xfrm>
          <a:solidFill>
            <a:schemeClr val="tx1">
              <a:lumMod val="65000"/>
              <a:lumOff val="35000"/>
            </a:schemeClr>
          </a:solidFill>
        </p:spPr>
        <p:txBody>
          <a:bodyPr/>
          <a:lstStyle/>
          <a:p>
            <a:r>
              <a:rPr lang="en-US" dirty="0">
                <a:solidFill>
                  <a:schemeClr val="bg1"/>
                </a:solidFill>
              </a:rPr>
              <a:t>Being too cautious in new situations</a:t>
            </a:r>
          </a:p>
        </p:txBody>
      </p:sp>
    </p:spTree>
    <p:extLst>
      <p:ext uri="{BB962C8B-B14F-4D97-AF65-F5344CB8AC3E}">
        <p14:creationId xmlns:p14="http://schemas.microsoft.com/office/powerpoint/2010/main" val="2632881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stretch>
            <a:fillRect t="-22000" b="-2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9286-5CAF-439E-891F-57362B4E8877}"/>
              </a:ext>
            </a:extLst>
          </p:cNvPr>
          <p:cNvSpPr>
            <a:spLocks noGrp="1"/>
          </p:cNvSpPr>
          <p:nvPr>
            <p:ph type="title"/>
          </p:nvPr>
        </p:nvSpPr>
        <p:spPr>
          <a:xfrm>
            <a:off x="0" y="4460606"/>
            <a:ext cx="12192000" cy="1325563"/>
          </a:xfrm>
          <a:solidFill>
            <a:schemeClr val="tx1">
              <a:lumMod val="65000"/>
              <a:lumOff val="35000"/>
            </a:schemeClr>
          </a:solidFill>
        </p:spPr>
        <p:txBody>
          <a:bodyPr/>
          <a:lstStyle/>
          <a:p>
            <a:r>
              <a:rPr lang="en-US" dirty="0">
                <a:solidFill>
                  <a:schemeClr val="bg1"/>
                </a:solidFill>
              </a:rPr>
              <a:t>Scope and scalability: You can’t do it all</a:t>
            </a:r>
          </a:p>
        </p:txBody>
      </p:sp>
    </p:spTree>
    <p:extLst>
      <p:ext uri="{BB962C8B-B14F-4D97-AF65-F5344CB8AC3E}">
        <p14:creationId xmlns:p14="http://schemas.microsoft.com/office/powerpoint/2010/main" val="7935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t="-13000" b="-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9286-5CAF-439E-891F-57362B4E8877}"/>
              </a:ext>
            </a:extLst>
          </p:cNvPr>
          <p:cNvSpPr>
            <a:spLocks noGrp="1"/>
          </p:cNvSpPr>
          <p:nvPr>
            <p:ph type="title"/>
          </p:nvPr>
        </p:nvSpPr>
        <p:spPr>
          <a:xfrm>
            <a:off x="0" y="3669578"/>
            <a:ext cx="12192000" cy="1325563"/>
          </a:xfrm>
          <a:solidFill>
            <a:schemeClr val="tx1">
              <a:lumMod val="65000"/>
              <a:lumOff val="35000"/>
            </a:schemeClr>
          </a:solidFill>
        </p:spPr>
        <p:txBody>
          <a:bodyPr/>
          <a:lstStyle/>
          <a:p>
            <a:r>
              <a:rPr lang="en-US" dirty="0">
                <a:solidFill>
                  <a:schemeClr val="bg1"/>
                </a:solidFill>
              </a:rPr>
              <a:t>Not having the right language in contracts</a:t>
            </a:r>
          </a:p>
        </p:txBody>
      </p:sp>
    </p:spTree>
    <p:extLst>
      <p:ext uri="{BB962C8B-B14F-4D97-AF65-F5344CB8AC3E}">
        <p14:creationId xmlns:p14="http://schemas.microsoft.com/office/powerpoint/2010/main" val="3813493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t="-62000" b="-9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9286-5CAF-439E-891F-57362B4E8877}"/>
              </a:ext>
            </a:extLst>
          </p:cNvPr>
          <p:cNvSpPr>
            <a:spLocks noGrp="1"/>
          </p:cNvSpPr>
          <p:nvPr>
            <p:ph type="title"/>
          </p:nvPr>
        </p:nvSpPr>
        <p:spPr>
          <a:xfrm>
            <a:off x="0" y="4881519"/>
            <a:ext cx="12192000" cy="1325563"/>
          </a:xfrm>
          <a:solidFill>
            <a:schemeClr val="tx1">
              <a:lumMod val="65000"/>
              <a:lumOff val="35000"/>
            </a:schemeClr>
          </a:solidFill>
        </p:spPr>
        <p:txBody>
          <a:bodyPr/>
          <a:lstStyle/>
          <a:p>
            <a:r>
              <a:rPr lang="en-US" dirty="0">
                <a:solidFill>
                  <a:schemeClr val="bg1"/>
                </a:solidFill>
              </a:rPr>
              <a:t>Believing what worked in one organization will work everywhere else</a:t>
            </a:r>
          </a:p>
        </p:txBody>
      </p:sp>
    </p:spTree>
    <p:extLst>
      <p:ext uri="{BB962C8B-B14F-4D97-AF65-F5344CB8AC3E}">
        <p14:creationId xmlns:p14="http://schemas.microsoft.com/office/powerpoint/2010/main" val="2599694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9286-5CAF-439E-891F-57362B4E8877}"/>
              </a:ext>
            </a:extLst>
          </p:cNvPr>
          <p:cNvSpPr>
            <a:spLocks noGrp="1"/>
          </p:cNvSpPr>
          <p:nvPr>
            <p:ph type="title"/>
          </p:nvPr>
        </p:nvSpPr>
        <p:spPr>
          <a:xfrm>
            <a:off x="0" y="955413"/>
            <a:ext cx="12192000" cy="1325563"/>
          </a:xfrm>
          <a:solidFill>
            <a:schemeClr val="tx1">
              <a:lumMod val="65000"/>
              <a:lumOff val="35000"/>
            </a:schemeClr>
          </a:solidFill>
        </p:spPr>
        <p:txBody>
          <a:bodyPr/>
          <a:lstStyle/>
          <a:p>
            <a:r>
              <a:rPr lang="en-US" dirty="0">
                <a:solidFill>
                  <a:schemeClr val="bg1"/>
                </a:solidFill>
              </a:rPr>
              <a:t>Bearing the responsibility for another team’s work</a:t>
            </a:r>
          </a:p>
        </p:txBody>
      </p:sp>
    </p:spTree>
    <p:extLst>
      <p:ext uri="{BB962C8B-B14F-4D97-AF65-F5344CB8AC3E}">
        <p14:creationId xmlns:p14="http://schemas.microsoft.com/office/powerpoint/2010/main" val="3872323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9286-5CAF-439E-891F-57362B4E8877}"/>
              </a:ext>
            </a:extLst>
          </p:cNvPr>
          <p:cNvSpPr>
            <a:spLocks noGrp="1"/>
          </p:cNvSpPr>
          <p:nvPr>
            <p:ph type="title"/>
          </p:nvPr>
        </p:nvSpPr>
        <p:spPr>
          <a:xfrm>
            <a:off x="0" y="4402549"/>
            <a:ext cx="12192000" cy="1325563"/>
          </a:xfrm>
          <a:solidFill>
            <a:schemeClr val="tx1">
              <a:lumMod val="65000"/>
              <a:lumOff val="35000"/>
            </a:schemeClr>
          </a:solidFill>
        </p:spPr>
        <p:txBody>
          <a:bodyPr/>
          <a:lstStyle/>
          <a:p>
            <a:r>
              <a:rPr lang="en-US" dirty="0">
                <a:solidFill>
                  <a:schemeClr val="bg1"/>
                </a:solidFill>
              </a:rPr>
              <a:t>Doing another team’s work</a:t>
            </a:r>
          </a:p>
        </p:txBody>
      </p:sp>
    </p:spTree>
    <p:extLst>
      <p:ext uri="{BB962C8B-B14F-4D97-AF65-F5344CB8AC3E}">
        <p14:creationId xmlns:p14="http://schemas.microsoft.com/office/powerpoint/2010/main" val="1052322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t="-10000" b="-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5E25169-F0E6-40FB-A060-71C5CD2238F1}"/>
              </a:ext>
            </a:extLst>
          </p:cNvPr>
          <p:cNvSpPr>
            <a:spLocks noGrp="1"/>
          </p:cNvSpPr>
          <p:nvPr>
            <p:ph type="title"/>
          </p:nvPr>
        </p:nvSpPr>
        <p:spPr>
          <a:xfrm>
            <a:off x="0" y="3599528"/>
            <a:ext cx="12192000" cy="1074057"/>
          </a:xfrm>
          <a:solidFill>
            <a:srgbClr val="A0091A"/>
          </a:solidFill>
        </p:spPr>
        <p:txBody>
          <a:bodyPr tIns="274320" anchor="t">
            <a:noAutofit/>
          </a:bodyPr>
          <a:lstStyle/>
          <a:p>
            <a:pPr defTabSz="284163">
              <a:tabLst>
                <a:tab pos="569913" algn="l"/>
              </a:tabLst>
            </a:pPr>
            <a:r>
              <a:rPr lang="en-US" sz="4000" dirty="0">
                <a:solidFill>
                  <a:schemeClr val="bg1"/>
                </a:solidFill>
                <a:effectLst>
                  <a:outerShdw blurRad="38100" dist="38100" dir="2700000" algn="tl">
                    <a:srgbClr val="000000">
                      <a:alpha val="43137"/>
                    </a:srgbClr>
                  </a:outerShdw>
                </a:effectLst>
                <a:latin typeface="Gadugi" panose="020B0502040204020203" pitchFamily="34" charset="0"/>
              </a:rPr>
              <a:t>@AccessForAll </a:t>
            </a:r>
            <a:r>
              <a:rPr lang="en-US" sz="4000" b="1" dirty="0">
                <a:solidFill>
                  <a:schemeClr val="bg1"/>
                </a:solidFill>
                <a:effectLst>
                  <a:outerShdw blurRad="38100" dist="38100" dir="2700000" algn="tl">
                    <a:srgbClr val="000000">
                      <a:alpha val="43137"/>
                    </a:srgbClr>
                  </a:outerShdw>
                </a:effectLst>
                <a:latin typeface="Gadugi" panose="020B0502040204020203" pitchFamily="34" charset="0"/>
              </a:rPr>
              <a:t>|</a:t>
            </a:r>
            <a:r>
              <a:rPr lang="en-US" sz="4000" dirty="0">
                <a:solidFill>
                  <a:schemeClr val="bg1"/>
                </a:solidFill>
                <a:effectLst>
                  <a:outerShdw blurRad="38100" dist="38100" dir="2700000" algn="tl">
                    <a:srgbClr val="000000">
                      <a:alpha val="43137"/>
                    </a:srgbClr>
                  </a:outerShdw>
                </a:effectLst>
                <a:latin typeface="Gadugi" panose="020B0502040204020203" pitchFamily="34" charset="0"/>
              </a:rPr>
              <a:t> #WrongA11y </a:t>
            </a:r>
            <a:r>
              <a:rPr lang="en-US" sz="4000" b="1" dirty="0">
                <a:solidFill>
                  <a:schemeClr val="bg1"/>
                </a:solidFill>
                <a:effectLst>
                  <a:outerShdw blurRad="38100" dist="38100" dir="2700000" algn="tl">
                    <a:srgbClr val="000000">
                      <a:alpha val="43137"/>
                    </a:srgbClr>
                  </a:outerShdw>
                </a:effectLst>
                <a:latin typeface="Gadugi" panose="020B0502040204020203" pitchFamily="34" charset="0"/>
              </a:rPr>
              <a:t>|</a:t>
            </a:r>
            <a:r>
              <a:rPr lang="en-US" sz="4000" dirty="0">
                <a:solidFill>
                  <a:schemeClr val="bg1"/>
                </a:solidFill>
                <a:effectLst>
                  <a:outerShdw blurRad="38100" dist="38100" dir="2700000" algn="tl">
                    <a:srgbClr val="000000">
                      <a:alpha val="43137"/>
                    </a:srgbClr>
                  </a:outerShdw>
                </a:effectLst>
                <a:latin typeface="Gadugi" panose="020B0502040204020203" pitchFamily="34" charset="0"/>
              </a:rPr>
              <a:t> #AHG18 </a:t>
            </a:r>
            <a:r>
              <a:rPr lang="en-US" sz="4000" b="1" dirty="0">
                <a:solidFill>
                  <a:schemeClr val="bg1"/>
                </a:solidFill>
                <a:effectLst>
                  <a:outerShdw blurRad="38100" dist="38100" dir="2700000" algn="tl">
                    <a:srgbClr val="000000">
                      <a:alpha val="43137"/>
                    </a:srgbClr>
                  </a:outerShdw>
                </a:effectLst>
                <a:latin typeface="Gadugi" panose="020B0502040204020203" pitchFamily="34" charset="0"/>
              </a:rPr>
              <a:t>| </a:t>
            </a:r>
            <a:r>
              <a:rPr lang="en-US" sz="4000" dirty="0">
                <a:solidFill>
                  <a:schemeClr val="bg1"/>
                </a:solidFill>
                <a:effectLst>
                  <a:outerShdw blurRad="38100" dist="38100" dir="2700000" algn="tl">
                    <a:srgbClr val="000000">
                      <a:alpha val="43137"/>
                    </a:srgbClr>
                  </a:outerShdw>
                </a:effectLst>
                <a:latin typeface="Gadugi" panose="020B0502040204020203" pitchFamily="34" charset="0"/>
              </a:rPr>
              <a:t>#A11y</a:t>
            </a:r>
          </a:p>
        </p:txBody>
      </p:sp>
    </p:spTree>
    <p:extLst>
      <p:ext uri="{BB962C8B-B14F-4D97-AF65-F5344CB8AC3E}">
        <p14:creationId xmlns:p14="http://schemas.microsoft.com/office/powerpoint/2010/main" val="3100882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9286-5CAF-439E-891F-57362B4E8877}"/>
              </a:ext>
            </a:extLst>
          </p:cNvPr>
          <p:cNvSpPr>
            <a:spLocks noGrp="1"/>
          </p:cNvSpPr>
          <p:nvPr>
            <p:ph type="title"/>
          </p:nvPr>
        </p:nvSpPr>
        <p:spPr>
          <a:xfrm>
            <a:off x="0" y="3385639"/>
            <a:ext cx="12192000" cy="1325563"/>
          </a:xfrm>
          <a:solidFill>
            <a:schemeClr val="tx1">
              <a:lumMod val="65000"/>
              <a:lumOff val="35000"/>
            </a:schemeClr>
          </a:solidFill>
        </p:spPr>
        <p:txBody>
          <a:bodyPr/>
          <a:lstStyle/>
          <a:p>
            <a:r>
              <a:rPr lang="en-US" dirty="0">
                <a:solidFill>
                  <a:schemeClr val="bg1"/>
                </a:solidFill>
              </a:rPr>
              <a:t>Improper or inconsistent documentation</a:t>
            </a:r>
          </a:p>
        </p:txBody>
      </p:sp>
    </p:spTree>
    <p:extLst>
      <p:ext uri="{BB962C8B-B14F-4D97-AF65-F5344CB8AC3E}">
        <p14:creationId xmlns:p14="http://schemas.microsoft.com/office/powerpoint/2010/main" val="997375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9286-5CAF-439E-891F-57362B4E8877}"/>
              </a:ext>
            </a:extLst>
          </p:cNvPr>
          <p:cNvSpPr>
            <a:spLocks noGrp="1"/>
          </p:cNvSpPr>
          <p:nvPr>
            <p:ph type="title"/>
          </p:nvPr>
        </p:nvSpPr>
        <p:spPr>
          <a:xfrm>
            <a:off x="0" y="3894548"/>
            <a:ext cx="12192000" cy="1325563"/>
          </a:xfrm>
          <a:solidFill>
            <a:schemeClr val="tx1">
              <a:lumMod val="65000"/>
              <a:lumOff val="35000"/>
            </a:schemeClr>
          </a:solidFill>
        </p:spPr>
        <p:txBody>
          <a:bodyPr/>
          <a:lstStyle/>
          <a:p>
            <a:r>
              <a:rPr lang="en-US" dirty="0">
                <a:solidFill>
                  <a:schemeClr val="bg1"/>
                </a:solidFill>
              </a:rPr>
              <a:t>Not getting documentation from other teams</a:t>
            </a:r>
          </a:p>
        </p:txBody>
      </p:sp>
    </p:spTree>
    <p:extLst>
      <p:ext uri="{BB962C8B-B14F-4D97-AF65-F5344CB8AC3E}">
        <p14:creationId xmlns:p14="http://schemas.microsoft.com/office/powerpoint/2010/main" val="2863055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4000"/>
            <a:lum/>
          </a:blip>
          <a:srcRect/>
          <a:stretch>
            <a:fillRect t="-18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9286-5CAF-439E-891F-57362B4E8877}"/>
              </a:ext>
            </a:extLst>
          </p:cNvPr>
          <p:cNvSpPr>
            <a:spLocks noGrp="1"/>
          </p:cNvSpPr>
          <p:nvPr>
            <p:ph type="title"/>
          </p:nvPr>
        </p:nvSpPr>
        <p:spPr>
          <a:xfrm>
            <a:off x="0" y="5112834"/>
            <a:ext cx="12192000" cy="1325563"/>
          </a:xfrm>
          <a:solidFill>
            <a:srgbClr val="C00000"/>
          </a:solidFill>
        </p:spPr>
        <p:txBody>
          <a:bodyPr/>
          <a:lstStyle/>
          <a:p>
            <a:r>
              <a:rPr lang="en-US" dirty="0">
                <a:solidFill>
                  <a:schemeClr val="bg1"/>
                </a:solidFill>
              </a:rPr>
              <a:t>Last words</a:t>
            </a:r>
          </a:p>
        </p:txBody>
      </p:sp>
    </p:spTree>
    <p:extLst>
      <p:ext uri="{BB962C8B-B14F-4D97-AF65-F5344CB8AC3E}">
        <p14:creationId xmlns:p14="http://schemas.microsoft.com/office/powerpoint/2010/main" val="393878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9286-5CAF-439E-891F-57362B4E8877}"/>
              </a:ext>
            </a:extLst>
          </p:cNvPr>
          <p:cNvSpPr>
            <a:spLocks noGrp="1"/>
          </p:cNvSpPr>
          <p:nvPr>
            <p:ph type="title"/>
          </p:nvPr>
        </p:nvSpPr>
        <p:spPr>
          <a:xfrm>
            <a:off x="0" y="1390845"/>
            <a:ext cx="12192000" cy="1325563"/>
          </a:xfrm>
          <a:solidFill>
            <a:srgbClr val="C00000"/>
          </a:solidFill>
        </p:spPr>
        <p:txBody>
          <a:bodyPr/>
          <a:lstStyle/>
          <a:p>
            <a:r>
              <a:rPr lang="en-US" dirty="0">
                <a:solidFill>
                  <a:schemeClr val="bg1"/>
                </a:solidFill>
              </a:rPr>
              <a:t>Questions and comments: How’s your accessibility program going?</a:t>
            </a:r>
          </a:p>
        </p:txBody>
      </p:sp>
    </p:spTree>
    <p:extLst>
      <p:ext uri="{BB962C8B-B14F-4D97-AF65-F5344CB8AC3E}">
        <p14:creationId xmlns:p14="http://schemas.microsoft.com/office/powerpoint/2010/main" val="207276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1447800"/>
          </a:xfrm>
          <a:solidFill>
            <a:srgbClr val="A0091A"/>
          </a:solidFill>
        </p:spPr>
        <p:txBody>
          <a:bodyPr anchor="t">
            <a:noAutofit/>
          </a:bodyPr>
          <a:lstStyle/>
          <a:p>
            <a:pPr defTabSz="284163">
              <a:tabLst>
                <a:tab pos="569913" algn="l"/>
              </a:tabLst>
            </a:pPr>
            <a:r>
              <a:rPr lang="en-US" dirty="0">
                <a:solidFill>
                  <a:schemeClr val="bg1"/>
                </a:solidFill>
                <a:effectLst>
                  <a:outerShdw blurRad="38100" dist="38100" dir="2700000" algn="tl">
                    <a:srgbClr val="000000">
                      <a:alpha val="43137"/>
                    </a:srgbClr>
                  </a:outerShdw>
                </a:effectLst>
                <a:latin typeface="Britannic Bold" panose="020B0903060703020204" pitchFamily="34" charset="0"/>
              </a:rPr>
              <a:t>	Thank you!</a:t>
            </a:r>
            <a:br>
              <a:rPr lang="en-US" sz="4000" dirty="0">
                <a:solidFill>
                  <a:schemeClr val="bg1"/>
                </a:solidFill>
                <a:effectLst>
                  <a:outerShdw blurRad="38100" dist="38100" dir="2700000" algn="tl">
                    <a:srgbClr val="000000">
                      <a:alpha val="43137"/>
                    </a:srgbClr>
                  </a:outerShdw>
                </a:effectLst>
                <a:latin typeface="Gadugi" panose="020B0502040204020203" pitchFamily="34" charset="0"/>
              </a:rPr>
            </a:br>
            <a:r>
              <a:rPr lang="en-US" sz="4000" dirty="0">
                <a:solidFill>
                  <a:schemeClr val="bg1"/>
                </a:solidFill>
                <a:effectLst>
                  <a:outerShdw blurRad="38100" dist="38100" dir="2700000" algn="tl">
                    <a:srgbClr val="000000">
                      <a:alpha val="43137"/>
                    </a:srgbClr>
                  </a:outerShdw>
                </a:effectLst>
                <a:latin typeface="Gadugi" panose="020B0502040204020203" pitchFamily="34" charset="0"/>
              </a:rPr>
              <a:t>	#WrongA11y </a:t>
            </a:r>
            <a:r>
              <a:rPr lang="en-US" sz="4000" b="1" dirty="0">
                <a:solidFill>
                  <a:schemeClr val="bg1"/>
                </a:solidFill>
                <a:effectLst>
                  <a:outerShdw blurRad="38100" dist="38100" dir="2700000" algn="tl">
                    <a:srgbClr val="000000">
                      <a:alpha val="43137"/>
                    </a:srgbClr>
                  </a:outerShdw>
                </a:effectLst>
                <a:latin typeface="Gadugi" panose="020B0502040204020203" pitchFamily="34" charset="0"/>
              </a:rPr>
              <a:t>|</a:t>
            </a:r>
            <a:r>
              <a:rPr lang="en-US" sz="4000" dirty="0">
                <a:solidFill>
                  <a:schemeClr val="bg1"/>
                </a:solidFill>
                <a:effectLst>
                  <a:outerShdw blurRad="38100" dist="38100" dir="2700000" algn="tl">
                    <a:srgbClr val="000000">
                      <a:alpha val="43137"/>
                    </a:srgbClr>
                  </a:outerShdw>
                </a:effectLst>
                <a:latin typeface="Gadugi" panose="020B0502040204020203" pitchFamily="34" charset="0"/>
              </a:rPr>
              <a:t> #AHG18</a:t>
            </a:r>
          </a:p>
        </p:txBody>
      </p:sp>
      <p:pic>
        <p:nvPicPr>
          <p:cNvPr id="4" name="Content Placeholder 3" descr="Photograph of Angela."/>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144001" y="1981200"/>
            <a:ext cx="3047999" cy="4572000"/>
          </a:xfrm>
        </p:spPr>
      </p:pic>
      <p:sp>
        <p:nvSpPr>
          <p:cNvPr id="3" name="Content Placeholder 2"/>
          <p:cNvSpPr>
            <a:spLocks noGrp="1"/>
          </p:cNvSpPr>
          <p:nvPr>
            <p:ph sz="half" idx="2"/>
          </p:nvPr>
        </p:nvSpPr>
        <p:spPr>
          <a:xfrm>
            <a:off x="0" y="1981200"/>
            <a:ext cx="12166600" cy="4572000"/>
          </a:xfrm>
          <a:solidFill>
            <a:schemeClr val="bg2">
              <a:lumMod val="50000"/>
              <a:alpha val="12000"/>
            </a:schemeClr>
          </a:solidFill>
        </p:spPr>
        <p:txBody>
          <a:bodyPr>
            <a:noAutofit/>
          </a:bodyPr>
          <a:lstStyle/>
          <a:p>
            <a:pPr marL="0" indent="0">
              <a:buNone/>
            </a:pPr>
            <a:endParaRPr lang="en-US" sz="4000" dirty="0"/>
          </a:p>
          <a:p>
            <a:pPr marL="0" indent="0" defTabSz="625475">
              <a:buNone/>
            </a:pPr>
            <a:r>
              <a:rPr lang="en-US" sz="4000" dirty="0"/>
              <a:t>	@</a:t>
            </a:r>
            <a:r>
              <a:rPr lang="en-US" sz="4000" dirty="0">
                <a:hlinkClick r:id="rId4"/>
              </a:rPr>
              <a:t>AccessForAll</a:t>
            </a:r>
            <a:br>
              <a:rPr lang="en-US" sz="4000" dirty="0"/>
            </a:br>
            <a:r>
              <a:rPr lang="en-US" sz="4000" dirty="0"/>
              <a:t>	LinkedIn: </a:t>
            </a:r>
            <a:r>
              <a:rPr lang="en-US" sz="4000" dirty="0">
                <a:hlinkClick r:id="rId5"/>
              </a:rPr>
              <a:t>/angelahooker</a:t>
            </a:r>
            <a:br>
              <a:rPr lang="en-US" sz="4000" dirty="0"/>
            </a:br>
            <a:r>
              <a:rPr lang="en-US" sz="4000" dirty="0"/>
              <a:t>	</a:t>
            </a:r>
            <a:r>
              <a:rPr lang="en-US" sz="4000" dirty="0">
                <a:hlinkClick r:id="rId6"/>
              </a:rPr>
              <a:t>ange@angelahooker.com</a:t>
            </a:r>
            <a:endParaRPr lang="en-US" sz="4000" dirty="0"/>
          </a:p>
        </p:txBody>
      </p:sp>
    </p:spTree>
    <p:extLst>
      <p:ext uri="{BB962C8B-B14F-4D97-AF65-F5344CB8AC3E}">
        <p14:creationId xmlns:p14="http://schemas.microsoft.com/office/powerpoint/2010/main" val="2812288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36B87-4448-480D-A23F-4D4E9839C4F1}"/>
              </a:ext>
            </a:extLst>
          </p:cNvPr>
          <p:cNvSpPr>
            <a:spLocks noGrp="1"/>
          </p:cNvSpPr>
          <p:nvPr>
            <p:ph type="title"/>
          </p:nvPr>
        </p:nvSpPr>
        <p:spPr/>
        <p:txBody>
          <a:bodyPr/>
          <a:lstStyle/>
          <a:p>
            <a:r>
              <a:rPr lang="en-US" dirty="0"/>
              <a:t>Photo credits 1</a:t>
            </a:r>
          </a:p>
        </p:txBody>
      </p:sp>
      <p:sp>
        <p:nvSpPr>
          <p:cNvPr id="3" name="Content Placeholder 2">
            <a:extLst>
              <a:ext uri="{FF2B5EF4-FFF2-40B4-BE49-F238E27FC236}">
                <a16:creationId xmlns:a16="http://schemas.microsoft.com/office/drawing/2014/main" id="{82022152-E7A9-408A-997F-5D05D337068F}"/>
              </a:ext>
            </a:extLst>
          </p:cNvPr>
          <p:cNvSpPr>
            <a:spLocks noGrp="1"/>
          </p:cNvSpPr>
          <p:nvPr>
            <p:ph idx="1"/>
          </p:nvPr>
        </p:nvSpPr>
        <p:spPr/>
        <p:txBody>
          <a:bodyPr>
            <a:normAutofit lnSpcReduction="10000"/>
          </a:bodyPr>
          <a:lstStyle/>
          <a:p>
            <a:r>
              <a:rPr lang="en-US" dirty="0"/>
              <a:t>“</a:t>
            </a:r>
            <a:r>
              <a:rPr lang="en-US" dirty="0">
                <a:hlinkClick r:id="rId2"/>
              </a:rPr>
              <a:t>Twitter variations</a:t>
            </a:r>
            <a:r>
              <a:rPr lang="en-US" dirty="0"/>
              <a:t>,” by Marie Slim; </a:t>
            </a:r>
            <a:r>
              <a:rPr lang="en-US" dirty="0">
                <a:hlinkClick r:id="rId3"/>
              </a:rPr>
              <a:t>license</a:t>
            </a:r>
            <a:endParaRPr lang="en-US" dirty="0"/>
          </a:p>
          <a:p>
            <a:r>
              <a:rPr lang="en-US" dirty="0"/>
              <a:t>“</a:t>
            </a:r>
            <a:r>
              <a:rPr lang="en-US" dirty="0" err="1">
                <a:hlinkClick r:id="rId4"/>
              </a:rPr>
              <a:t>WomanTalk</a:t>
            </a:r>
            <a:r>
              <a:rPr lang="en-US" dirty="0"/>
              <a:t>,” by Kathleen Amt; </a:t>
            </a:r>
            <a:r>
              <a:rPr lang="en-US" dirty="0">
                <a:hlinkClick r:id="rId5"/>
              </a:rPr>
              <a:t>license</a:t>
            </a:r>
            <a:endParaRPr lang="en-US" dirty="0"/>
          </a:p>
          <a:p>
            <a:r>
              <a:rPr lang="en-US" dirty="0"/>
              <a:t>“</a:t>
            </a:r>
            <a:r>
              <a:rPr lang="en-US" dirty="0">
                <a:hlinkClick r:id="rId6"/>
              </a:rPr>
              <a:t>The Picnic Table Caper</a:t>
            </a:r>
            <a:r>
              <a:rPr lang="en-US" dirty="0"/>
              <a:t>,” by Pip R. </a:t>
            </a:r>
            <a:r>
              <a:rPr lang="en-US" dirty="0" err="1"/>
              <a:t>Lagenta</a:t>
            </a:r>
            <a:r>
              <a:rPr lang="en-US" dirty="0"/>
              <a:t>; </a:t>
            </a:r>
            <a:r>
              <a:rPr lang="en-US" dirty="0">
                <a:hlinkClick r:id="rId7"/>
              </a:rPr>
              <a:t>license</a:t>
            </a:r>
            <a:endParaRPr lang="en-US" dirty="0"/>
          </a:p>
          <a:p>
            <a:r>
              <a:rPr lang="en-US" dirty="0"/>
              <a:t>“</a:t>
            </a:r>
            <a:r>
              <a:rPr lang="en-US" dirty="0">
                <a:hlinkClick r:id="rId8"/>
              </a:rPr>
              <a:t>Let Me Borrow</a:t>
            </a:r>
            <a:r>
              <a:rPr lang="en-US" dirty="0"/>
              <a:t>,” by Robert McGoldrick; </a:t>
            </a:r>
            <a:r>
              <a:rPr lang="en-US" dirty="0">
                <a:hlinkClick r:id="rId7"/>
              </a:rPr>
              <a:t>license</a:t>
            </a:r>
            <a:endParaRPr lang="en-US" dirty="0"/>
          </a:p>
          <a:p>
            <a:r>
              <a:rPr lang="en-US" dirty="0"/>
              <a:t>“</a:t>
            </a:r>
            <a:r>
              <a:rPr lang="en-US" dirty="0">
                <a:hlinkClick r:id="rId9"/>
              </a:rPr>
              <a:t>Leisure Suits</a:t>
            </a:r>
            <a:r>
              <a:rPr lang="en-US" dirty="0"/>
              <a:t>,” by Glenn Malone; </a:t>
            </a:r>
            <a:r>
              <a:rPr lang="en-US" dirty="0">
                <a:hlinkClick r:id="rId10"/>
              </a:rPr>
              <a:t>license</a:t>
            </a:r>
            <a:endParaRPr lang="en-US" dirty="0"/>
          </a:p>
          <a:p>
            <a:r>
              <a:rPr lang="en-US" dirty="0"/>
              <a:t>“</a:t>
            </a:r>
            <a:r>
              <a:rPr lang="en-US" dirty="0">
                <a:hlinkClick r:id="rId11"/>
              </a:rPr>
              <a:t>Scaffolding</a:t>
            </a:r>
            <a:r>
              <a:rPr lang="en-US" dirty="0"/>
              <a:t>,” by </a:t>
            </a:r>
            <a:r>
              <a:rPr lang="en-US" dirty="0" err="1"/>
              <a:t>Börkur</a:t>
            </a:r>
            <a:r>
              <a:rPr lang="en-US" dirty="0"/>
              <a:t> </a:t>
            </a:r>
            <a:r>
              <a:rPr lang="en-US" dirty="0" err="1"/>
              <a:t>Sigurbjörnsson</a:t>
            </a:r>
            <a:r>
              <a:rPr lang="en-US" dirty="0"/>
              <a:t>; </a:t>
            </a:r>
            <a:r>
              <a:rPr lang="en-US" dirty="0">
                <a:hlinkClick r:id="rId5"/>
              </a:rPr>
              <a:t>license</a:t>
            </a:r>
            <a:endParaRPr lang="en-US" dirty="0"/>
          </a:p>
          <a:p>
            <a:r>
              <a:rPr lang="en-US" dirty="0"/>
              <a:t>“</a:t>
            </a:r>
            <a:r>
              <a:rPr lang="en-US" dirty="0">
                <a:hlinkClick r:id="rId12"/>
              </a:rPr>
              <a:t>Palm Springs Spa Resort Casino Classic Car Show &amp; Auction</a:t>
            </a:r>
            <a:r>
              <a:rPr lang="en-US" dirty="0"/>
              <a:t>,” by Atomic Hot Links; </a:t>
            </a:r>
            <a:r>
              <a:rPr lang="en-US" dirty="0">
                <a:hlinkClick r:id="rId10"/>
              </a:rPr>
              <a:t>license</a:t>
            </a:r>
            <a:endParaRPr lang="en-US" dirty="0"/>
          </a:p>
          <a:p>
            <a:r>
              <a:rPr lang="en-US" dirty="0"/>
              <a:t>“</a:t>
            </a:r>
            <a:r>
              <a:rPr lang="en-US" dirty="0">
                <a:hlinkClick r:id="rId13"/>
              </a:rPr>
              <a:t>2011-02-06 024</a:t>
            </a:r>
            <a:r>
              <a:rPr lang="en-US" dirty="0"/>
              <a:t>,” by </a:t>
            </a:r>
            <a:r>
              <a:rPr lang="en-US" dirty="0" err="1"/>
              <a:t>Rubbertoe</a:t>
            </a:r>
            <a:r>
              <a:rPr lang="en-US" dirty="0"/>
              <a:t>; </a:t>
            </a:r>
            <a:r>
              <a:rPr lang="en-US" dirty="0">
                <a:hlinkClick r:id="rId10"/>
              </a:rPr>
              <a:t>license</a:t>
            </a:r>
            <a:endParaRPr lang="en-US" dirty="0"/>
          </a:p>
        </p:txBody>
      </p:sp>
    </p:spTree>
    <p:extLst>
      <p:ext uri="{BB962C8B-B14F-4D97-AF65-F5344CB8AC3E}">
        <p14:creationId xmlns:p14="http://schemas.microsoft.com/office/powerpoint/2010/main" val="633744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36B87-4448-480D-A23F-4D4E9839C4F1}"/>
              </a:ext>
            </a:extLst>
          </p:cNvPr>
          <p:cNvSpPr>
            <a:spLocks noGrp="1"/>
          </p:cNvSpPr>
          <p:nvPr>
            <p:ph type="title"/>
          </p:nvPr>
        </p:nvSpPr>
        <p:spPr/>
        <p:txBody>
          <a:bodyPr/>
          <a:lstStyle/>
          <a:p>
            <a:r>
              <a:rPr lang="en-US" dirty="0"/>
              <a:t>Photo credits 2</a:t>
            </a:r>
          </a:p>
        </p:txBody>
      </p:sp>
      <p:sp>
        <p:nvSpPr>
          <p:cNvPr id="3" name="Content Placeholder 2">
            <a:extLst>
              <a:ext uri="{FF2B5EF4-FFF2-40B4-BE49-F238E27FC236}">
                <a16:creationId xmlns:a16="http://schemas.microsoft.com/office/drawing/2014/main" id="{82022152-E7A9-408A-997F-5D05D337068F}"/>
              </a:ext>
            </a:extLst>
          </p:cNvPr>
          <p:cNvSpPr>
            <a:spLocks noGrp="1"/>
          </p:cNvSpPr>
          <p:nvPr>
            <p:ph idx="1"/>
          </p:nvPr>
        </p:nvSpPr>
        <p:spPr/>
        <p:txBody>
          <a:bodyPr>
            <a:normAutofit/>
          </a:bodyPr>
          <a:lstStyle/>
          <a:p>
            <a:r>
              <a:rPr lang="en-US" dirty="0"/>
              <a:t>“</a:t>
            </a:r>
            <a:r>
              <a:rPr lang="en-US" dirty="0">
                <a:hlinkClick r:id="rId2"/>
              </a:rPr>
              <a:t>Which looks better one or two?</a:t>
            </a:r>
            <a:r>
              <a:rPr lang="en-US" dirty="0"/>
              <a:t>” by Robert Couse-Baker; </a:t>
            </a:r>
            <a:r>
              <a:rPr lang="en-US" dirty="0">
                <a:hlinkClick r:id="rId3"/>
              </a:rPr>
              <a:t>license</a:t>
            </a:r>
            <a:endParaRPr lang="en-US" dirty="0"/>
          </a:p>
          <a:p>
            <a:r>
              <a:rPr lang="en-US" dirty="0"/>
              <a:t>“</a:t>
            </a:r>
            <a:r>
              <a:rPr lang="en-US" dirty="0">
                <a:hlinkClick r:id="rId4"/>
              </a:rPr>
              <a:t>Handicap Ramp</a:t>
            </a:r>
            <a:r>
              <a:rPr lang="en-US" dirty="0"/>
              <a:t>,” by Richard </a:t>
            </a:r>
            <a:r>
              <a:rPr lang="en-US" dirty="0" err="1"/>
              <a:t>Elzey</a:t>
            </a:r>
            <a:r>
              <a:rPr lang="en-US" dirty="0"/>
              <a:t>; </a:t>
            </a:r>
            <a:r>
              <a:rPr lang="en-US" dirty="0">
                <a:hlinkClick r:id="rId5"/>
              </a:rPr>
              <a:t>license</a:t>
            </a:r>
            <a:endParaRPr lang="en-US" dirty="0"/>
          </a:p>
          <a:p>
            <a:r>
              <a:rPr lang="en-US" dirty="0"/>
              <a:t>“</a:t>
            </a:r>
            <a:r>
              <a:rPr lang="en-US" dirty="0">
                <a:hlinkClick r:id="rId6"/>
              </a:rPr>
              <a:t>Team Work</a:t>
            </a:r>
            <a:r>
              <a:rPr lang="en-US" dirty="0"/>
              <a:t>,” by </a:t>
            </a:r>
            <a:r>
              <a:rPr lang="en-US" dirty="0" err="1"/>
              <a:t>Budz</a:t>
            </a:r>
            <a:r>
              <a:rPr lang="en-US" dirty="0"/>
              <a:t> Life; </a:t>
            </a:r>
            <a:r>
              <a:rPr lang="en-US" dirty="0">
                <a:hlinkClick r:id="rId3"/>
              </a:rPr>
              <a:t>license</a:t>
            </a:r>
            <a:endParaRPr lang="en-US" dirty="0"/>
          </a:p>
          <a:p>
            <a:r>
              <a:rPr lang="en-US" dirty="0"/>
              <a:t>“</a:t>
            </a:r>
            <a:r>
              <a:rPr lang="en-US" dirty="0" err="1">
                <a:hlinkClick r:id="rId7"/>
              </a:rPr>
              <a:t>Aaaaaaaaaagh</a:t>
            </a:r>
            <a:r>
              <a:rPr lang="en-US" dirty="0"/>
              <a:t>,” by </a:t>
            </a:r>
            <a:r>
              <a:rPr lang="en-US" dirty="0">
                <a:hlinkClick r:id="rId8"/>
              </a:rPr>
              <a:t>Mark Harkin</a:t>
            </a:r>
            <a:r>
              <a:rPr lang="en-US" dirty="0"/>
              <a:t>; </a:t>
            </a:r>
            <a:r>
              <a:rPr lang="en-US" dirty="0">
                <a:hlinkClick r:id="rId3"/>
              </a:rPr>
              <a:t>license</a:t>
            </a:r>
            <a:endParaRPr lang="en-US" dirty="0"/>
          </a:p>
          <a:p>
            <a:r>
              <a:rPr lang="en-US" dirty="0"/>
              <a:t>“</a:t>
            </a:r>
            <a:r>
              <a:rPr lang="en-US" dirty="0">
                <a:hlinkClick r:id="rId9"/>
              </a:rPr>
              <a:t>Firefighters</a:t>
            </a:r>
            <a:r>
              <a:rPr lang="en-US" dirty="0"/>
              <a:t>,” by Andrew Magill; </a:t>
            </a:r>
            <a:r>
              <a:rPr lang="en-US" dirty="0">
                <a:hlinkClick r:id="rId3"/>
              </a:rPr>
              <a:t>license</a:t>
            </a:r>
            <a:endParaRPr lang="en-US" dirty="0"/>
          </a:p>
          <a:p>
            <a:r>
              <a:rPr lang="en-US" dirty="0"/>
              <a:t>“</a:t>
            </a:r>
            <a:r>
              <a:rPr lang="en-US" dirty="0">
                <a:hlinkClick r:id="rId10"/>
              </a:rPr>
              <a:t>Minimum Wage Protest</a:t>
            </a:r>
            <a:r>
              <a:rPr lang="en-US" dirty="0"/>
              <a:t>,” by Social Justice – Bruce </a:t>
            </a:r>
            <a:r>
              <a:rPr lang="en-US" dirty="0" err="1"/>
              <a:t>Emmerling</a:t>
            </a:r>
            <a:r>
              <a:rPr lang="en-US" dirty="0"/>
              <a:t>; </a:t>
            </a:r>
            <a:r>
              <a:rPr lang="en-US" dirty="0">
                <a:hlinkClick r:id="rId3"/>
              </a:rPr>
              <a:t>license</a:t>
            </a:r>
            <a:endParaRPr lang="en-US" dirty="0"/>
          </a:p>
          <a:p>
            <a:r>
              <a:rPr lang="en-US" dirty="0"/>
              <a:t>“</a:t>
            </a:r>
            <a:r>
              <a:rPr lang="en-US" dirty="0">
                <a:hlinkClick r:id="rId11"/>
              </a:rPr>
              <a:t>MCCC Contract Signing</a:t>
            </a:r>
            <a:r>
              <a:rPr lang="en-US" dirty="0"/>
              <a:t>,” by </a:t>
            </a:r>
            <a:r>
              <a:rPr lang="en-US" dirty="0" err="1"/>
              <a:t>MassHigherEd</a:t>
            </a:r>
            <a:r>
              <a:rPr lang="en-US" dirty="0"/>
              <a:t>; </a:t>
            </a:r>
            <a:r>
              <a:rPr lang="en-US" dirty="0">
                <a:hlinkClick r:id="rId5"/>
              </a:rPr>
              <a:t>license</a:t>
            </a:r>
            <a:endParaRPr lang="en-US" dirty="0"/>
          </a:p>
        </p:txBody>
      </p:sp>
    </p:spTree>
    <p:extLst>
      <p:ext uri="{BB962C8B-B14F-4D97-AF65-F5344CB8AC3E}">
        <p14:creationId xmlns:p14="http://schemas.microsoft.com/office/powerpoint/2010/main" val="2323186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36B87-4448-480D-A23F-4D4E9839C4F1}"/>
              </a:ext>
            </a:extLst>
          </p:cNvPr>
          <p:cNvSpPr>
            <a:spLocks noGrp="1"/>
          </p:cNvSpPr>
          <p:nvPr>
            <p:ph type="title"/>
          </p:nvPr>
        </p:nvSpPr>
        <p:spPr/>
        <p:txBody>
          <a:bodyPr/>
          <a:lstStyle/>
          <a:p>
            <a:r>
              <a:rPr lang="en-US" dirty="0"/>
              <a:t>Photo credits 3</a:t>
            </a:r>
          </a:p>
        </p:txBody>
      </p:sp>
      <p:sp>
        <p:nvSpPr>
          <p:cNvPr id="3" name="Content Placeholder 2">
            <a:extLst>
              <a:ext uri="{FF2B5EF4-FFF2-40B4-BE49-F238E27FC236}">
                <a16:creationId xmlns:a16="http://schemas.microsoft.com/office/drawing/2014/main" id="{82022152-E7A9-408A-997F-5D05D337068F}"/>
              </a:ext>
            </a:extLst>
          </p:cNvPr>
          <p:cNvSpPr>
            <a:spLocks noGrp="1"/>
          </p:cNvSpPr>
          <p:nvPr>
            <p:ph idx="1"/>
          </p:nvPr>
        </p:nvSpPr>
        <p:spPr/>
        <p:txBody>
          <a:bodyPr>
            <a:normAutofit/>
          </a:bodyPr>
          <a:lstStyle/>
          <a:p>
            <a:r>
              <a:rPr lang="en-US" dirty="0"/>
              <a:t>“</a:t>
            </a:r>
            <a:r>
              <a:rPr lang="en-US" dirty="0">
                <a:hlinkClick r:id="rId2"/>
              </a:rPr>
              <a:t>Human Forklift</a:t>
            </a:r>
            <a:r>
              <a:rPr lang="en-US" dirty="0"/>
              <a:t>,” by </a:t>
            </a:r>
            <a:r>
              <a:rPr lang="en-US" dirty="0" err="1"/>
              <a:t>Wonker</a:t>
            </a:r>
            <a:r>
              <a:rPr lang="en-US" dirty="0"/>
              <a:t>; </a:t>
            </a:r>
            <a:r>
              <a:rPr lang="en-US" dirty="0">
                <a:hlinkClick r:id="rId3"/>
              </a:rPr>
              <a:t>license</a:t>
            </a:r>
            <a:endParaRPr lang="en-US" dirty="0"/>
          </a:p>
          <a:p>
            <a:r>
              <a:rPr lang="en-US" dirty="0"/>
              <a:t>“</a:t>
            </a:r>
            <a:r>
              <a:rPr lang="en-US" dirty="0">
                <a:hlinkClick r:id="rId4"/>
              </a:rPr>
              <a:t>2pir on a Forklift</a:t>
            </a:r>
            <a:r>
              <a:rPr lang="en-US" dirty="0"/>
              <a:t>,” by Ed </a:t>
            </a:r>
            <a:r>
              <a:rPr lang="en-US" dirty="0" err="1"/>
              <a:t>Hunsinger</a:t>
            </a:r>
            <a:r>
              <a:rPr lang="en-US" dirty="0"/>
              <a:t>; </a:t>
            </a:r>
            <a:r>
              <a:rPr lang="en-US" dirty="0">
                <a:hlinkClick r:id="rId5"/>
              </a:rPr>
              <a:t>license</a:t>
            </a:r>
            <a:endParaRPr lang="en-US" dirty="0"/>
          </a:p>
          <a:p>
            <a:r>
              <a:rPr lang="en-US" dirty="0"/>
              <a:t>“</a:t>
            </a:r>
            <a:r>
              <a:rPr lang="en-US" dirty="0">
                <a:hlinkClick r:id="rId6"/>
              </a:rPr>
              <a:t>Expense Reports</a:t>
            </a:r>
            <a:r>
              <a:rPr lang="en-US" dirty="0"/>
              <a:t>,” by Harsha K R; </a:t>
            </a:r>
            <a:r>
              <a:rPr lang="en-US" dirty="0">
                <a:hlinkClick r:id="rId7"/>
              </a:rPr>
              <a:t>license</a:t>
            </a:r>
            <a:endParaRPr lang="en-US" dirty="0"/>
          </a:p>
          <a:p>
            <a:r>
              <a:rPr lang="en-US" dirty="0"/>
              <a:t>“</a:t>
            </a:r>
            <a:r>
              <a:rPr lang="en-US" dirty="0">
                <a:hlinkClick r:id="rId8"/>
              </a:rPr>
              <a:t>Police Report</a:t>
            </a:r>
            <a:r>
              <a:rPr lang="en-US" dirty="0"/>
              <a:t>,” by Yelp Inc.; </a:t>
            </a:r>
            <a:r>
              <a:rPr lang="en-US" dirty="0">
                <a:hlinkClick r:id="rId9"/>
              </a:rPr>
              <a:t>license</a:t>
            </a:r>
            <a:endParaRPr lang="en-US" dirty="0"/>
          </a:p>
          <a:p>
            <a:r>
              <a:rPr lang="en-US" dirty="0"/>
              <a:t>“</a:t>
            </a:r>
            <a:r>
              <a:rPr lang="en-US" dirty="0">
                <a:hlinkClick r:id="rId10"/>
              </a:rPr>
              <a:t>These are the last words I will speak. They will set me free</a:t>
            </a:r>
            <a:r>
              <a:rPr lang="en-US" dirty="0"/>
              <a:t>.” by Duncan C; </a:t>
            </a:r>
            <a:r>
              <a:rPr lang="en-US" dirty="0">
                <a:hlinkClick r:id="rId5"/>
              </a:rPr>
              <a:t>license</a:t>
            </a:r>
            <a:endParaRPr lang="en-US" dirty="0"/>
          </a:p>
          <a:p>
            <a:r>
              <a:rPr lang="en-US" dirty="0"/>
              <a:t>“</a:t>
            </a:r>
            <a:r>
              <a:rPr lang="en-US" dirty="0">
                <a:hlinkClick r:id="rId11"/>
              </a:rPr>
              <a:t>Grab the mike and drop it!</a:t>
            </a:r>
            <a:r>
              <a:rPr lang="en-US" dirty="0"/>
              <a:t>” by Epi Ren; </a:t>
            </a:r>
            <a:r>
              <a:rPr lang="en-US" dirty="0">
                <a:hlinkClick r:id="rId5"/>
              </a:rPr>
              <a:t>license</a:t>
            </a:r>
            <a:endParaRPr lang="en-US" dirty="0"/>
          </a:p>
          <a:p>
            <a:r>
              <a:rPr lang="en-US" dirty="0"/>
              <a:t>“</a:t>
            </a:r>
            <a:r>
              <a:rPr lang="en-US" dirty="0">
                <a:hlinkClick r:id="rId12"/>
              </a:rPr>
              <a:t>Wrong</a:t>
            </a:r>
            <a:r>
              <a:rPr lang="en-US" dirty="0"/>
              <a:t>,” by Alison; </a:t>
            </a:r>
            <a:r>
              <a:rPr lang="en-US" dirty="0">
                <a:hlinkClick r:id="rId3"/>
              </a:rPr>
              <a:t>license</a:t>
            </a:r>
            <a:endParaRPr lang="en-US" dirty="0"/>
          </a:p>
          <a:p>
            <a:endParaRPr lang="en-US" dirty="0"/>
          </a:p>
        </p:txBody>
      </p:sp>
    </p:spTree>
    <p:extLst>
      <p:ext uri="{BB962C8B-B14F-4D97-AF65-F5344CB8AC3E}">
        <p14:creationId xmlns:p14="http://schemas.microsoft.com/office/powerpoint/2010/main" val="2319819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stretch>
            <a:fillRect t="-29000" b="-2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BE323-7714-4EAA-AE70-D5B9B3AA3307}"/>
              </a:ext>
            </a:extLst>
          </p:cNvPr>
          <p:cNvSpPr>
            <a:spLocks noGrp="1"/>
          </p:cNvSpPr>
          <p:nvPr>
            <p:ph type="title"/>
          </p:nvPr>
        </p:nvSpPr>
        <p:spPr>
          <a:xfrm>
            <a:off x="0" y="3729282"/>
            <a:ext cx="12192000" cy="1325563"/>
          </a:xfrm>
          <a:solidFill>
            <a:schemeClr val="tx1">
              <a:lumMod val="65000"/>
              <a:lumOff val="35000"/>
            </a:schemeClr>
          </a:solidFill>
        </p:spPr>
        <p:txBody>
          <a:bodyPr/>
          <a:lstStyle/>
          <a:p>
            <a:r>
              <a:rPr lang="en-US" dirty="0">
                <a:solidFill>
                  <a:schemeClr val="bg1"/>
                </a:solidFill>
              </a:rPr>
              <a:t>What do I know, anyway?</a:t>
            </a:r>
          </a:p>
        </p:txBody>
      </p:sp>
    </p:spTree>
    <p:extLst>
      <p:ext uri="{BB962C8B-B14F-4D97-AF65-F5344CB8AC3E}">
        <p14:creationId xmlns:p14="http://schemas.microsoft.com/office/powerpoint/2010/main" val="3398235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t="-31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FA9CD-7EBD-4592-A3CD-149227E3AA3A}"/>
              </a:ext>
            </a:extLst>
          </p:cNvPr>
          <p:cNvSpPr>
            <a:spLocks noGrp="1"/>
          </p:cNvSpPr>
          <p:nvPr>
            <p:ph type="title"/>
          </p:nvPr>
        </p:nvSpPr>
        <p:spPr>
          <a:xfrm>
            <a:off x="0" y="5395571"/>
            <a:ext cx="12192000" cy="1325563"/>
          </a:xfrm>
          <a:solidFill>
            <a:schemeClr val="tx1">
              <a:lumMod val="65000"/>
              <a:lumOff val="35000"/>
            </a:schemeClr>
          </a:solidFill>
        </p:spPr>
        <p:txBody>
          <a:bodyPr/>
          <a:lstStyle/>
          <a:p>
            <a:r>
              <a:rPr lang="en-US" dirty="0">
                <a:solidFill>
                  <a:schemeClr val="bg1"/>
                </a:solidFill>
              </a:rPr>
              <a:t>Who does that?</a:t>
            </a:r>
          </a:p>
        </p:txBody>
      </p:sp>
    </p:spTree>
    <p:extLst>
      <p:ext uri="{BB962C8B-B14F-4D97-AF65-F5344CB8AC3E}">
        <p14:creationId xmlns:p14="http://schemas.microsoft.com/office/powerpoint/2010/main" val="916833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EFD9-F961-4EEF-8F68-42455D3C9205}"/>
              </a:ext>
            </a:extLst>
          </p:cNvPr>
          <p:cNvSpPr>
            <a:spLocks noGrp="1"/>
          </p:cNvSpPr>
          <p:nvPr>
            <p:ph type="title"/>
          </p:nvPr>
        </p:nvSpPr>
        <p:spPr>
          <a:xfrm>
            <a:off x="0" y="3653565"/>
            <a:ext cx="12192000" cy="1325563"/>
          </a:xfrm>
          <a:solidFill>
            <a:srgbClr val="C00000"/>
          </a:solidFill>
        </p:spPr>
        <p:txBody>
          <a:bodyPr/>
          <a:lstStyle/>
          <a:p>
            <a:r>
              <a:rPr lang="en-US" dirty="0">
                <a:solidFill>
                  <a:schemeClr val="bg1"/>
                </a:solidFill>
              </a:rPr>
              <a:t>Bad mechanics</a:t>
            </a:r>
          </a:p>
        </p:txBody>
      </p:sp>
    </p:spTree>
    <p:extLst>
      <p:ext uri="{BB962C8B-B14F-4D97-AF65-F5344CB8AC3E}">
        <p14:creationId xmlns:p14="http://schemas.microsoft.com/office/powerpoint/2010/main" val="2808753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4000" b="-2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EFD9-F961-4EEF-8F68-42455D3C9205}"/>
              </a:ext>
            </a:extLst>
          </p:cNvPr>
          <p:cNvSpPr>
            <a:spLocks noGrp="1"/>
          </p:cNvSpPr>
          <p:nvPr>
            <p:ph type="title"/>
          </p:nvPr>
        </p:nvSpPr>
        <p:spPr>
          <a:xfrm>
            <a:off x="0" y="5054189"/>
            <a:ext cx="12192000" cy="1325563"/>
          </a:xfrm>
          <a:solidFill>
            <a:schemeClr val="tx1">
              <a:lumMod val="65000"/>
              <a:lumOff val="35000"/>
            </a:schemeClr>
          </a:solidFill>
        </p:spPr>
        <p:txBody>
          <a:bodyPr/>
          <a:lstStyle/>
          <a:p>
            <a:r>
              <a:rPr lang="en-US" dirty="0">
                <a:solidFill>
                  <a:schemeClr val="bg1"/>
                </a:solidFill>
              </a:rPr>
              <a:t>Not addressing accessibility in our style guide</a:t>
            </a:r>
          </a:p>
        </p:txBody>
      </p:sp>
    </p:spTree>
    <p:extLst>
      <p:ext uri="{BB962C8B-B14F-4D97-AF65-F5344CB8AC3E}">
        <p14:creationId xmlns:p14="http://schemas.microsoft.com/office/powerpoint/2010/main" val="2644038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9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EFD9-F961-4EEF-8F68-42455D3C9205}"/>
              </a:ext>
            </a:extLst>
          </p:cNvPr>
          <p:cNvSpPr>
            <a:spLocks noGrp="1"/>
          </p:cNvSpPr>
          <p:nvPr>
            <p:ph type="title"/>
          </p:nvPr>
        </p:nvSpPr>
        <p:spPr>
          <a:xfrm>
            <a:off x="0" y="4393791"/>
            <a:ext cx="12192000" cy="1325563"/>
          </a:xfrm>
          <a:solidFill>
            <a:schemeClr val="tx1">
              <a:lumMod val="65000"/>
              <a:lumOff val="35000"/>
            </a:schemeClr>
          </a:solidFill>
        </p:spPr>
        <p:txBody>
          <a:bodyPr/>
          <a:lstStyle/>
          <a:p>
            <a:r>
              <a:rPr lang="en-US" dirty="0">
                <a:solidFill>
                  <a:schemeClr val="bg1"/>
                </a:solidFill>
              </a:rPr>
              <a:t>No framework to help designers and developers create accessible work</a:t>
            </a:r>
          </a:p>
        </p:txBody>
      </p:sp>
    </p:spTree>
    <p:extLst>
      <p:ext uri="{BB962C8B-B14F-4D97-AF65-F5344CB8AC3E}">
        <p14:creationId xmlns:p14="http://schemas.microsoft.com/office/powerpoint/2010/main" val="857977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AEFD9-F961-4EEF-8F68-42455D3C9205}"/>
              </a:ext>
            </a:extLst>
          </p:cNvPr>
          <p:cNvSpPr>
            <a:spLocks noGrp="1"/>
          </p:cNvSpPr>
          <p:nvPr>
            <p:ph type="title"/>
          </p:nvPr>
        </p:nvSpPr>
        <p:spPr>
          <a:xfrm>
            <a:off x="0" y="5388016"/>
            <a:ext cx="12192000" cy="1325563"/>
          </a:xfrm>
          <a:solidFill>
            <a:schemeClr val="tx1">
              <a:lumMod val="65000"/>
              <a:lumOff val="35000"/>
            </a:schemeClr>
          </a:solidFill>
        </p:spPr>
        <p:txBody>
          <a:bodyPr/>
          <a:lstStyle/>
          <a:p>
            <a:r>
              <a:rPr lang="en-US" dirty="0">
                <a:solidFill>
                  <a:schemeClr val="bg1"/>
                </a:solidFill>
              </a:rPr>
              <a:t>Not customizing templates when content needs it</a:t>
            </a:r>
          </a:p>
        </p:txBody>
      </p:sp>
    </p:spTree>
    <p:extLst>
      <p:ext uri="{BB962C8B-B14F-4D97-AF65-F5344CB8AC3E}">
        <p14:creationId xmlns:p14="http://schemas.microsoft.com/office/powerpoint/2010/main" val="2594639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9286-5CAF-439E-891F-57362B4E8877}"/>
              </a:ext>
            </a:extLst>
          </p:cNvPr>
          <p:cNvSpPr>
            <a:spLocks noGrp="1"/>
          </p:cNvSpPr>
          <p:nvPr>
            <p:ph type="title"/>
          </p:nvPr>
        </p:nvSpPr>
        <p:spPr>
          <a:xfrm>
            <a:off x="0" y="454674"/>
            <a:ext cx="12192000" cy="1325563"/>
          </a:xfrm>
          <a:solidFill>
            <a:schemeClr val="tx1">
              <a:lumMod val="65000"/>
              <a:lumOff val="35000"/>
            </a:schemeClr>
          </a:solidFill>
        </p:spPr>
        <p:txBody>
          <a:bodyPr/>
          <a:lstStyle/>
          <a:p>
            <a:r>
              <a:rPr lang="en-US" dirty="0">
                <a:solidFill>
                  <a:schemeClr val="bg1"/>
                </a:solidFill>
              </a:rPr>
              <a:t>Not having accessibility help info on our website</a:t>
            </a:r>
          </a:p>
        </p:txBody>
      </p:sp>
    </p:spTree>
    <p:extLst>
      <p:ext uri="{BB962C8B-B14F-4D97-AF65-F5344CB8AC3E}">
        <p14:creationId xmlns:p14="http://schemas.microsoft.com/office/powerpoint/2010/main" val="2211954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2189</TotalTime>
  <Words>1690</Words>
  <Application>Microsoft Office PowerPoint</Application>
  <PresentationFormat>Widescreen</PresentationFormat>
  <Paragraphs>144</Paragraphs>
  <Slides>27</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Britannic Bold</vt:lpstr>
      <vt:lpstr>Calibri</vt:lpstr>
      <vt:lpstr>Calibri Light</vt:lpstr>
      <vt:lpstr>Gadugi</vt:lpstr>
      <vt:lpstr>Office Theme</vt:lpstr>
      <vt:lpstr>I Was Wrong!  Learn from My Accessibility Program Mistakes </vt:lpstr>
      <vt:lpstr>@AccessForAll | #WrongA11y | #AHG18 | #A11y</vt:lpstr>
      <vt:lpstr>What do I know, anyway?</vt:lpstr>
      <vt:lpstr>Who does that?</vt:lpstr>
      <vt:lpstr>Bad mechanics</vt:lpstr>
      <vt:lpstr>Not addressing accessibility in our style guide</vt:lpstr>
      <vt:lpstr>No framework to help designers and developers create accessible work</vt:lpstr>
      <vt:lpstr>Not customizing templates when content needs it</vt:lpstr>
      <vt:lpstr>Not having accessibility help info on our website</vt:lpstr>
      <vt:lpstr>Not testing iteratively</vt:lpstr>
      <vt:lpstr>Not testing our work with people with disabilities</vt:lpstr>
      <vt:lpstr>Bad program management</vt:lpstr>
      <vt:lpstr>Leadership setting standards without understanding the impact on user experience</vt:lpstr>
      <vt:lpstr>Being too cautious in new situations</vt:lpstr>
      <vt:lpstr>Scope and scalability: You can’t do it all</vt:lpstr>
      <vt:lpstr>Not having the right language in contracts</vt:lpstr>
      <vt:lpstr>Believing what worked in one organization will work everywhere else</vt:lpstr>
      <vt:lpstr>Bearing the responsibility for another team’s work</vt:lpstr>
      <vt:lpstr>Doing another team’s work</vt:lpstr>
      <vt:lpstr>Improper or inconsistent documentation</vt:lpstr>
      <vt:lpstr>Not getting documentation from other teams</vt:lpstr>
      <vt:lpstr>Last words</vt:lpstr>
      <vt:lpstr>Questions and comments: How’s your accessibility program going?</vt:lpstr>
      <vt:lpstr> Thank you!  #WrongA11y | #AHG18</vt:lpstr>
      <vt:lpstr>Photo credits 1</vt:lpstr>
      <vt:lpstr>Photo credits 2</vt:lpstr>
      <vt:lpstr>Photo credits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Was Wrong: Learn from My Mistakes</dc:title>
  <dc:subject>Accessibility program direction</dc:subject>
  <dc:creator>Angela M Hooker</dc:creator>
  <cp:lastModifiedBy>Angela Hooker</cp:lastModifiedBy>
  <cp:revision>1</cp:revision>
  <dcterms:created xsi:type="dcterms:W3CDTF">2018-11-12T03:59:17Z</dcterms:created>
  <dcterms:modified xsi:type="dcterms:W3CDTF">2018-11-14T22:48:25Z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anhook@microsoft.com</vt:lpwstr>
  </property>
  <property fmtid="{D5CDD505-2E9C-101B-9397-08002B2CF9AE}" pid="5" name="MSIP_Label_f42aa342-8706-4288-bd11-ebb85995028c_SetDate">
    <vt:lpwstr>2018-11-12T04:00:18.7589832Z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