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2"/>
  </p:notesMasterIdLst>
  <p:handoutMasterIdLst>
    <p:handoutMasterId r:id="rId23"/>
  </p:handoutMasterIdLst>
  <p:sldIdLst>
    <p:sldId id="256" r:id="rId2"/>
    <p:sldId id="281" r:id="rId3"/>
    <p:sldId id="282" r:id="rId4"/>
    <p:sldId id="277" r:id="rId5"/>
    <p:sldId id="284" r:id="rId6"/>
    <p:sldId id="285" r:id="rId7"/>
    <p:sldId id="295" r:id="rId8"/>
    <p:sldId id="286" r:id="rId9"/>
    <p:sldId id="287" r:id="rId10"/>
    <p:sldId id="298" r:id="rId11"/>
    <p:sldId id="288" r:id="rId12"/>
    <p:sldId id="293" r:id="rId13"/>
    <p:sldId id="296" r:id="rId14"/>
    <p:sldId id="297" r:id="rId15"/>
    <p:sldId id="283" r:id="rId16"/>
    <p:sldId id="289" r:id="rId17"/>
    <p:sldId id="290" r:id="rId18"/>
    <p:sldId id="292" r:id="rId19"/>
    <p:sldId id="294" r:id="rId20"/>
    <p:sldId id="259" r:id="rId21"/>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2">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53082" autoAdjust="0"/>
  </p:normalViewPr>
  <p:slideViewPr>
    <p:cSldViewPr>
      <p:cViewPr varScale="1">
        <p:scale>
          <a:sx n="90" d="100"/>
          <a:sy n="90" d="100"/>
        </p:scale>
        <p:origin x="146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84" y="7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7C686-8310-4627-8931-68D5D3F833AC}" type="doc">
      <dgm:prSet loTypeId="urn:microsoft.com/office/officeart/2005/8/layout/default" loCatId="list" qsTypeId="urn:microsoft.com/office/officeart/2005/8/quickstyle/3d5" qsCatId="3D" csTypeId="urn:microsoft.com/office/officeart/2005/8/colors/accent1_2" csCatId="accent1" phldr="1"/>
      <dgm:spPr/>
      <dgm:t>
        <a:bodyPr/>
        <a:lstStyle/>
        <a:p>
          <a:endParaRPr lang="en-US"/>
        </a:p>
      </dgm:t>
    </dgm:pt>
    <dgm:pt modelId="{3B7811A6-1253-4BBF-8D06-E282773E37F1}">
      <dgm:prSet/>
      <dgm:spPr/>
      <dgm:t>
        <a:bodyPr/>
        <a:lstStyle/>
        <a:p>
          <a:pPr rtl="0"/>
          <a:r>
            <a:rPr lang="en-US" dirty="0"/>
            <a:t>Provide </a:t>
          </a:r>
        </a:p>
        <a:p>
          <a:pPr rtl="0"/>
          <a:r>
            <a:rPr lang="en-US" dirty="0"/>
            <a:t>Accessibility</a:t>
          </a:r>
        </a:p>
      </dgm:t>
    </dgm:pt>
    <dgm:pt modelId="{32F5CC72-7262-464B-8EB6-B07E32BA4D02}" type="parTrans" cxnId="{A4CEDE9A-93B4-47C3-B9FD-7D551702C8D7}">
      <dgm:prSet/>
      <dgm:spPr/>
      <dgm:t>
        <a:bodyPr/>
        <a:lstStyle/>
        <a:p>
          <a:endParaRPr lang="en-US"/>
        </a:p>
      </dgm:t>
    </dgm:pt>
    <dgm:pt modelId="{74D85E6F-C675-4740-863B-AE754431915A}" type="sibTrans" cxnId="{A4CEDE9A-93B4-47C3-B9FD-7D551702C8D7}">
      <dgm:prSet/>
      <dgm:spPr/>
      <dgm:t>
        <a:bodyPr/>
        <a:lstStyle/>
        <a:p>
          <a:endParaRPr lang="en-US"/>
        </a:p>
      </dgm:t>
    </dgm:pt>
    <dgm:pt modelId="{C6CE798A-51ED-4860-8523-DC379BB41318}">
      <dgm:prSet/>
      <dgm:spPr/>
      <dgm:t>
        <a:bodyPr/>
        <a:lstStyle/>
        <a:p>
          <a:pPr rtl="0"/>
          <a:r>
            <a:rPr lang="en-US" dirty="0"/>
            <a:t>Innovate</a:t>
          </a:r>
        </a:p>
      </dgm:t>
    </dgm:pt>
    <dgm:pt modelId="{317F8380-136E-4155-BBB5-865512790CC1}" type="parTrans" cxnId="{D798CC17-9779-43D8-A727-831AD68AEB3E}">
      <dgm:prSet/>
      <dgm:spPr/>
      <dgm:t>
        <a:bodyPr/>
        <a:lstStyle/>
        <a:p>
          <a:endParaRPr lang="en-US"/>
        </a:p>
      </dgm:t>
    </dgm:pt>
    <dgm:pt modelId="{949DF6BE-2D04-4C92-B1A9-DAEB40D1324E}" type="sibTrans" cxnId="{D798CC17-9779-43D8-A727-831AD68AEB3E}">
      <dgm:prSet/>
      <dgm:spPr/>
      <dgm:t>
        <a:bodyPr/>
        <a:lstStyle/>
        <a:p>
          <a:endParaRPr lang="en-US"/>
        </a:p>
      </dgm:t>
    </dgm:pt>
    <dgm:pt modelId="{2EF57313-1078-4044-B75E-E8A21A276834}">
      <dgm:prSet/>
      <dgm:spPr/>
      <dgm:t>
        <a:bodyPr/>
        <a:lstStyle/>
        <a:p>
          <a:pPr rtl="0"/>
          <a:r>
            <a:rPr lang="en-US" dirty="0"/>
            <a:t>More than Services</a:t>
          </a:r>
        </a:p>
      </dgm:t>
    </dgm:pt>
    <dgm:pt modelId="{152DCB58-3EC5-4812-B356-4B5FBBD8C03A}" type="parTrans" cxnId="{1E3E8EF5-88A3-4EF1-89B7-F94EBB385625}">
      <dgm:prSet/>
      <dgm:spPr/>
      <dgm:t>
        <a:bodyPr/>
        <a:lstStyle/>
        <a:p>
          <a:endParaRPr lang="en-US"/>
        </a:p>
      </dgm:t>
    </dgm:pt>
    <dgm:pt modelId="{6FF5919F-ED81-4E43-B55A-9136089D5B41}" type="sibTrans" cxnId="{1E3E8EF5-88A3-4EF1-89B7-F94EBB385625}">
      <dgm:prSet/>
      <dgm:spPr/>
      <dgm:t>
        <a:bodyPr/>
        <a:lstStyle/>
        <a:p>
          <a:endParaRPr lang="en-US"/>
        </a:p>
      </dgm:t>
    </dgm:pt>
    <dgm:pt modelId="{02E65B39-2F67-4D0A-B98A-31F1886AD08C}">
      <dgm:prSet/>
      <dgm:spPr/>
      <dgm:t>
        <a:bodyPr/>
        <a:lstStyle/>
        <a:p>
          <a:pPr rtl="0"/>
          <a:r>
            <a:rPr lang="en-US" dirty="0"/>
            <a:t>Partner, not just a vendor</a:t>
          </a:r>
        </a:p>
      </dgm:t>
    </dgm:pt>
    <dgm:pt modelId="{5C3AF66D-CC21-4FC5-A851-F6AAD514F912}" type="parTrans" cxnId="{29D4350E-2F5F-4E73-BC98-1561BA86856E}">
      <dgm:prSet/>
      <dgm:spPr/>
      <dgm:t>
        <a:bodyPr/>
        <a:lstStyle/>
        <a:p>
          <a:endParaRPr lang="en-US"/>
        </a:p>
      </dgm:t>
    </dgm:pt>
    <dgm:pt modelId="{148C85D0-41B1-4742-906C-D2E522715D9C}" type="sibTrans" cxnId="{29D4350E-2F5F-4E73-BC98-1561BA86856E}">
      <dgm:prSet/>
      <dgm:spPr/>
      <dgm:t>
        <a:bodyPr/>
        <a:lstStyle/>
        <a:p>
          <a:endParaRPr lang="en-US"/>
        </a:p>
      </dgm:t>
    </dgm:pt>
    <dgm:pt modelId="{5CB472AA-DEE0-4EA3-9C86-FD33543F01FC}">
      <dgm:prSet/>
      <dgm:spPr/>
      <dgm:t>
        <a:bodyPr/>
        <a:lstStyle/>
        <a:p>
          <a:pPr rtl="0"/>
          <a:r>
            <a:rPr lang="en-US" dirty="0"/>
            <a:t>Global Communication</a:t>
          </a:r>
        </a:p>
      </dgm:t>
    </dgm:pt>
    <dgm:pt modelId="{DE261247-EC2A-4D75-85FF-BE65869B9997}" type="parTrans" cxnId="{830ACC2B-6EF2-48CE-8D52-2F55B5FF5BFF}">
      <dgm:prSet/>
      <dgm:spPr/>
      <dgm:t>
        <a:bodyPr/>
        <a:lstStyle/>
        <a:p>
          <a:endParaRPr lang="en-US"/>
        </a:p>
      </dgm:t>
    </dgm:pt>
    <dgm:pt modelId="{10E2344F-0FF7-404D-A94A-D41BD595B8F0}" type="sibTrans" cxnId="{830ACC2B-6EF2-48CE-8D52-2F55B5FF5BFF}">
      <dgm:prSet/>
      <dgm:spPr/>
      <dgm:t>
        <a:bodyPr/>
        <a:lstStyle/>
        <a:p>
          <a:endParaRPr lang="en-US"/>
        </a:p>
      </dgm:t>
    </dgm:pt>
    <dgm:pt modelId="{845F6561-9D90-4E33-AD32-7C65ABD18A29}">
      <dgm:prSet/>
      <dgm:spPr/>
      <dgm:t>
        <a:bodyPr/>
        <a:lstStyle/>
        <a:p>
          <a:pPr rtl="0"/>
          <a:r>
            <a:rPr lang="en-US" dirty="0"/>
            <a:t>Commitment </a:t>
          </a:r>
        </a:p>
      </dgm:t>
    </dgm:pt>
    <dgm:pt modelId="{EF95771C-8E3A-4020-8FB6-72076716BEB7}" type="parTrans" cxnId="{F45558EA-F597-4495-8D16-985B9698BCA4}">
      <dgm:prSet/>
      <dgm:spPr/>
      <dgm:t>
        <a:bodyPr/>
        <a:lstStyle/>
        <a:p>
          <a:endParaRPr lang="en-US"/>
        </a:p>
      </dgm:t>
    </dgm:pt>
    <dgm:pt modelId="{8735A12F-45E2-4607-9D85-76115E01499B}" type="sibTrans" cxnId="{F45558EA-F597-4495-8D16-985B9698BCA4}">
      <dgm:prSet/>
      <dgm:spPr/>
      <dgm:t>
        <a:bodyPr/>
        <a:lstStyle/>
        <a:p>
          <a:endParaRPr lang="en-US"/>
        </a:p>
      </dgm:t>
    </dgm:pt>
    <dgm:pt modelId="{52ED6F51-8D22-46A2-BF14-EDA2EF4F8AAB}">
      <dgm:prSet/>
      <dgm:spPr/>
      <dgm:t>
        <a:bodyPr/>
        <a:lstStyle/>
        <a:p>
          <a:pPr rtl="0"/>
          <a:r>
            <a:rPr lang="en-US" dirty="0"/>
            <a:t>Cutting Edge Tech</a:t>
          </a:r>
        </a:p>
      </dgm:t>
    </dgm:pt>
    <dgm:pt modelId="{ECF9686C-D365-485B-BF7C-28AFF10430BB}" type="parTrans" cxnId="{B7230ADE-9922-4E98-9BD8-E60F42CD650B}">
      <dgm:prSet/>
      <dgm:spPr/>
      <dgm:t>
        <a:bodyPr/>
        <a:lstStyle/>
        <a:p>
          <a:endParaRPr lang="en-US"/>
        </a:p>
      </dgm:t>
    </dgm:pt>
    <dgm:pt modelId="{B18DB996-6012-4CB1-B7CD-EC7158484C84}" type="sibTrans" cxnId="{B7230ADE-9922-4E98-9BD8-E60F42CD650B}">
      <dgm:prSet/>
      <dgm:spPr/>
      <dgm:t>
        <a:bodyPr/>
        <a:lstStyle/>
        <a:p>
          <a:endParaRPr lang="en-US"/>
        </a:p>
      </dgm:t>
    </dgm:pt>
    <dgm:pt modelId="{C2853A22-29C4-40A3-BC04-2B4B395BF2E0}" type="pres">
      <dgm:prSet presAssocID="{BF47C686-8310-4627-8931-68D5D3F833AC}" presName="diagram" presStyleCnt="0">
        <dgm:presLayoutVars>
          <dgm:dir/>
          <dgm:resizeHandles val="exact"/>
        </dgm:presLayoutVars>
      </dgm:prSet>
      <dgm:spPr/>
    </dgm:pt>
    <dgm:pt modelId="{B8E14810-8328-4F19-A067-CB90A5BA3962}" type="pres">
      <dgm:prSet presAssocID="{3B7811A6-1253-4BBF-8D06-E282773E37F1}" presName="node" presStyleLbl="node1" presStyleIdx="0" presStyleCnt="4">
        <dgm:presLayoutVars>
          <dgm:bulletEnabled val="1"/>
        </dgm:presLayoutVars>
      </dgm:prSet>
      <dgm:spPr/>
    </dgm:pt>
    <dgm:pt modelId="{AE099D5B-1790-42D1-8F58-25FF356916E8}" type="pres">
      <dgm:prSet presAssocID="{74D85E6F-C675-4740-863B-AE754431915A}" presName="sibTrans" presStyleCnt="0"/>
      <dgm:spPr/>
    </dgm:pt>
    <dgm:pt modelId="{A18F5D53-ED20-4606-A25F-BE087C3D715B}" type="pres">
      <dgm:prSet presAssocID="{C6CE798A-51ED-4860-8523-DC379BB41318}" presName="node" presStyleLbl="node1" presStyleIdx="1" presStyleCnt="4">
        <dgm:presLayoutVars>
          <dgm:bulletEnabled val="1"/>
        </dgm:presLayoutVars>
      </dgm:prSet>
      <dgm:spPr/>
    </dgm:pt>
    <dgm:pt modelId="{3F7EEB26-3FB3-4368-AEF0-343AD1DF7F31}" type="pres">
      <dgm:prSet presAssocID="{949DF6BE-2D04-4C92-B1A9-DAEB40D1324E}" presName="sibTrans" presStyleCnt="0"/>
      <dgm:spPr/>
    </dgm:pt>
    <dgm:pt modelId="{118CC1AE-8DE4-485B-AD35-DAA943759FCC}" type="pres">
      <dgm:prSet presAssocID="{02E65B39-2F67-4D0A-B98A-31F1886AD08C}" presName="node" presStyleLbl="node1" presStyleIdx="2" presStyleCnt="4">
        <dgm:presLayoutVars>
          <dgm:bulletEnabled val="1"/>
        </dgm:presLayoutVars>
      </dgm:prSet>
      <dgm:spPr/>
    </dgm:pt>
    <dgm:pt modelId="{D642ECD7-8D7E-45F1-89FB-D8A5CF854FF6}" type="pres">
      <dgm:prSet presAssocID="{148C85D0-41B1-4742-906C-D2E522715D9C}" presName="sibTrans" presStyleCnt="0"/>
      <dgm:spPr/>
    </dgm:pt>
    <dgm:pt modelId="{A79172FF-3787-4395-934E-0D1F0FD260A0}" type="pres">
      <dgm:prSet presAssocID="{5CB472AA-DEE0-4EA3-9C86-FD33543F01FC}" presName="node" presStyleLbl="node1" presStyleIdx="3" presStyleCnt="4">
        <dgm:presLayoutVars>
          <dgm:bulletEnabled val="1"/>
        </dgm:presLayoutVars>
      </dgm:prSet>
      <dgm:spPr/>
    </dgm:pt>
  </dgm:ptLst>
  <dgm:cxnLst>
    <dgm:cxn modelId="{6E6F4F03-F942-4B97-8CCF-D3A774857596}" type="presOf" srcId="{BF47C686-8310-4627-8931-68D5D3F833AC}" destId="{C2853A22-29C4-40A3-BC04-2B4B395BF2E0}" srcOrd="0" destOrd="0" presId="urn:microsoft.com/office/officeart/2005/8/layout/default"/>
    <dgm:cxn modelId="{29D4350E-2F5F-4E73-BC98-1561BA86856E}" srcId="{BF47C686-8310-4627-8931-68D5D3F833AC}" destId="{02E65B39-2F67-4D0A-B98A-31F1886AD08C}" srcOrd="2" destOrd="0" parTransId="{5C3AF66D-CC21-4FC5-A851-F6AAD514F912}" sibTransId="{148C85D0-41B1-4742-906C-D2E522715D9C}"/>
    <dgm:cxn modelId="{33008D0E-CDA2-40C4-8B37-0634BC702015}" type="presOf" srcId="{02E65B39-2F67-4D0A-B98A-31F1886AD08C}" destId="{118CC1AE-8DE4-485B-AD35-DAA943759FCC}" srcOrd="0" destOrd="0" presId="urn:microsoft.com/office/officeart/2005/8/layout/default"/>
    <dgm:cxn modelId="{D798CC17-9779-43D8-A727-831AD68AEB3E}" srcId="{BF47C686-8310-4627-8931-68D5D3F833AC}" destId="{C6CE798A-51ED-4860-8523-DC379BB41318}" srcOrd="1" destOrd="0" parTransId="{317F8380-136E-4155-BBB5-865512790CC1}" sibTransId="{949DF6BE-2D04-4C92-B1A9-DAEB40D1324E}"/>
    <dgm:cxn modelId="{52384123-EA07-42F4-A896-CC060AA9BBCC}" type="presOf" srcId="{52ED6F51-8D22-46A2-BF14-EDA2EF4F8AAB}" destId="{A18F5D53-ED20-4606-A25F-BE087C3D715B}" srcOrd="0" destOrd="3" presId="urn:microsoft.com/office/officeart/2005/8/layout/default"/>
    <dgm:cxn modelId="{830ACC2B-6EF2-48CE-8D52-2F55B5FF5BFF}" srcId="{BF47C686-8310-4627-8931-68D5D3F833AC}" destId="{5CB472AA-DEE0-4EA3-9C86-FD33543F01FC}" srcOrd="3" destOrd="0" parTransId="{DE261247-EC2A-4D75-85FF-BE65869B9997}" sibTransId="{10E2344F-0FF7-404D-A94A-D41BD595B8F0}"/>
    <dgm:cxn modelId="{D203EE31-0210-42CC-9D4D-FB84E7423BF2}" type="presOf" srcId="{3B7811A6-1253-4BBF-8D06-E282773E37F1}" destId="{B8E14810-8328-4F19-A067-CB90A5BA3962}" srcOrd="0" destOrd="0" presId="urn:microsoft.com/office/officeart/2005/8/layout/default"/>
    <dgm:cxn modelId="{9A36AB69-BEDE-46CA-A374-AF778704C746}" type="presOf" srcId="{5CB472AA-DEE0-4EA3-9C86-FD33543F01FC}" destId="{A79172FF-3787-4395-934E-0D1F0FD260A0}" srcOrd="0" destOrd="0" presId="urn:microsoft.com/office/officeart/2005/8/layout/default"/>
    <dgm:cxn modelId="{775F8F6D-F902-42EE-8085-596234DE7713}" type="presOf" srcId="{2EF57313-1078-4044-B75E-E8A21A276834}" destId="{A18F5D53-ED20-4606-A25F-BE087C3D715B}" srcOrd="0" destOrd="1" presId="urn:microsoft.com/office/officeart/2005/8/layout/default"/>
    <dgm:cxn modelId="{A4CEDE9A-93B4-47C3-B9FD-7D551702C8D7}" srcId="{BF47C686-8310-4627-8931-68D5D3F833AC}" destId="{3B7811A6-1253-4BBF-8D06-E282773E37F1}" srcOrd="0" destOrd="0" parTransId="{32F5CC72-7262-464B-8EB6-B07E32BA4D02}" sibTransId="{74D85E6F-C675-4740-863B-AE754431915A}"/>
    <dgm:cxn modelId="{D69C3FBC-BBD5-4EFE-A0AD-15F728023D90}" type="presOf" srcId="{C6CE798A-51ED-4860-8523-DC379BB41318}" destId="{A18F5D53-ED20-4606-A25F-BE087C3D715B}" srcOrd="0" destOrd="0" presId="urn:microsoft.com/office/officeart/2005/8/layout/default"/>
    <dgm:cxn modelId="{B7230ADE-9922-4E98-9BD8-E60F42CD650B}" srcId="{C6CE798A-51ED-4860-8523-DC379BB41318}" destId="{52ED6F51-8D22-46A2-BF14-EDA2EF4F8AAB}" srcOrd="2" destOrd="0" parTransId="{ECF9686C-D365-485B-BF7C-28AFF10430BB}" sibTransId="{B18DB996-6012-4CB1-B7CD-EC7158484C84}"/>
    <dgm:cxn modelId="{F45558EA-F597-4495-8D16-985B9698BCA4}" srcId="{C6CE798A-51ED-4860-8523-DC379BB41318}" destId="{845F6561-9D90-4E33-AD32-7C65ABD18A29}" srcOrd="1" destOrd="0" parTransId="{EF95771C-8E3A-4020-8FB6-72076716BEB7}" sibTransId="{8735A12F-45E2-4607-9D85-76115E01499B}"/>
    <dgm:cxn modelId="{7363BAF1-2441-4A62-B3A5-14B6BD5FDB06}" type="presOf" srcId="{845F6561-9D90-4E33-AD32-7C65ABD18A29}" destId="{A18F5D53-ED20-4606-A25F-BE087C3D715B}" srcOrd="0" destOrd="2" presId="urn:microsoft.com/office/officeart/2005/8/layout/default"/>
    <dgm:cxn modelId="{1E3E8EF5-88A3-4EF1-89B7-F94EBB385625}" srcId="{C6CE798A-51ED-4860-8523-DC379BB41318}" destId="{2EF57313-1078-4044-B75E-E8A21A276834}" srcOrd="0" destOrd="0" parTransId="{152DCB58-3EC5-4812-B356-4B5FBBD8C03A}" sibTransId="{6FF5919F-ED81-4E43-B55A-9136089D5B41}"/>
    <dgm:cxn modelId="{304D1BBA-A67B-4183-A0C3-2678C3F17D21}" type="presParOf" srcId="{C2853A22-29C4-40A3-BC04-2B4B395BF2E0}" destId="{B8E14810-8328-4F19-A067-CB90A5BA3962}" srcOrd="0" destOrd="0" presId="urn:microsoft.com/office/officeart/2005/8/layout/default"/>
    <dgm:cxn modelId="{83B98A1F-D232-4F88-BE71-21F540BE7E99}" type="presParOf" srcId="{C2853A22-29C4-40A3-BC04-2B4B395BF2E0}" destId="{AE099D5B-1790-42D1-8F58-25FF356916E8}" srcOrd="1" destOrd="0" presId="urn:microsoft.com/office/officeart/2005/8/layout/default"/>
    <dgm:cxn modelId="{3BC8F95B-5C72-4A18-8D1B-0915C5372B22}" type="presParOf" srcId="{C2853A22-29C4-40A3-BC04-2B4B395BF2E0}" destId="{A18F5D53-ED20-4606-A25F-BE087C3D715B}" srcOrd="2" destOrd="0" presId="urn:microsoft.com/office/officeart/2005/8/layout/default"/>
    <dgm:cxn modelId="{9F62C0B5-8FC3-4B53-81F7-E6ACD1C04E22}" type="presParOf" srcId="{C2853A22-29C4-40A3-BC04-2B4B395BF2E0}" destId="{3F7EEB26-3FB3-4368-AEF0-343AD1DF7F31}" srcOrd="3" destOrd="0" presId="urn:microsoft.com/office/officeart/2005/8/layout/default"/>
    <dgm:cxn modelId="{82849B38-9E29-4962-A4A8-7D25417F6D02}" type="presParOf" srcId="{C2853A22-29C4-40A3-BC04-2B4B395BF2E0}" destId="{118CC1AE-8DE4-485B-AD35-DAA943759FCC}" srcOrd="4" destOrd="0" presId="urn:microsoft.com/office/officeart/2005/8/layout/default"/>
    <dgm:cxn modelId="{54626F75-2AB7-4756-829C-D078AFB6BD60}" type="presParOf" srcId="{C2853A22-29C4-40A3-BC04-2B4B395BF2E0}" destId="{D642ECD7-8D7E-45F1-89FB-D8A5CF854FF6}" srcOrd="5" destOrd="0" presId="urn:microsoft.com/office/officeart/2005/8/layout/default"/>
    <dgm:cxn modelId="{0D1347F7-9764-4D01-B029-261526E5A2FB}" type="presParOf" srcId="{C2853A22-29C4-40A3-BC04-2B4B395BF2E0}" destId="{A79172FF-3787-4395-934E-0D1F0FD260A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14810-8328-4F19-A067-CB90A5BA3962}">
      <dsp:nvSpPr>
        <dsp:cNvPr id="0" name=""/>
        <dsp:cNvSpPr/>
      </dsp:nvSpPr>
      <dsp:spPr>
        <a:xfrm>
          <a:off x="576" y="503083"/>
          <a:ext cx="2249165" cy="1349499"/>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Provide </a:t>
          </a:r>
        </a:p>
        <a:p>
          <a:pPr marL="0" lvl="0" indent="0" algn="ctr" defTabSz="933450" rtl="0">
            <a:lnSpc>
              <a:spcPct val="90000"/>
            </a:lnSpc>
            <a:spcBef>
              <a:spcPct val="0"/>
            </a:spcBef>
            <a:spcAft>
              <a:spcPct val="35000"/>
            </a:spcAft>
            <a:buNone/>
          </a:pPr>
          <a:r>
            <a:rPr lang="en-US" sz="2100" kern="1200" dirty="0"/>
            <a:t>Accessibility</a:t>
          </a:r>
        </a:p>
      </dsp:txBody>
      <dsp:txXfrm>
        <a:off x="576" y="503083"/>
        <a:ext cx="2249165" cy="1349499"/>
      </dsp:txXfrm>
    </dsp:sp>
    <dsp:sp modelId="{A18F5D53-ED20-4606-A25F-BE087C3D715B}">
      <dsp:nvSpPr>
        <dsp:cNvPr id="0" name=""/>
        <dsp:cNvSpPr/>
      </dsp:nvSpPr>
      <dsp:spPr>
        <a:xfrm>
          <a:off x="2474658" y="503083"/>
          <a:ext cx="2249165" cy="1349499"/>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dirty="0"/>
            <a:t>Innovate</a:t>
          </a:r>
        </a:p>
        <a:p>
          <a:pPr marL="171450" lvl="1" indent="-171450" algn="l" defTabSz="711200" rtl="0">
            <a:lnSpc>
              <a:spcPct val="90000"/>
            </a:lnSpc>
            <a:spcBef>
              <a:spcPct val="0"/>
            </a:spcBef>
            <a:spcAft>
              <a:spcPct val="15000"/>
            </a:spcAft>
            <a:buChar char="•"/>
          </a:pPr>
          <a:r>
            <a:rPr lang="en-US" sz="1600" kern="1200" dirty="0"/>
            <a:t>More than Services</a:t>
          </a:r>
        </a:p>
        <a:p>
          <a:pPr marL="171450" lvl="1" indent="-171450" algn="l" defTabSz="711200" rtl="0">
            <a:lnSpc>
              <a:spcPct val="90000"/>
            </a:lnSpc>
            <a:spcBef>
              <a:spcPct val="0"/>
            </a:spcBef>
            <a:spcAft>
              <a:spcPct val="15000"/>
            </a:spcAft>
            <a:buChar char="•"/>
          </a:pPr>
          <a:r>
            <a:rPr lang="en-US" sz="1600" kern="1200" dirty="0"/>
            <a:t>Commitment </a:t>
          </a:r>
        </a:p>
        <a:p>
          <a:pPr marL="171450" lvl="1" indent="-171450" algn="l" defTabSz="711200" rtl="0">
            <a:lnSpc>
              <a:spcPct val="90000"/>
            </a:lnSpc>
            <a:spcBef>
              <a:spcPct val="0"/>
            </a:spcBef>
            <a:spcAft>
              <a:spcPct val="15000"/>
            </a:spcAft>
            <a:buChar char="•"/>
          </a:pPr>
          <a:r>
            <a:rPr lang="en-US" sz="1600" kern="1200" dirty="0"/>
            <a:t>Cutting Edge Tech</a:t>
          </a:r>
        </a:p>
      </dsp:txBody>
      <dsp:txXfrm>
        <a:off x="2474658" y="503083"/>
        <a:ext cx="2249165" cy="1349499"/>
      </dsp:txXfrm>
    </dsp:sp>
    <dsp:sp modelId="{118CC1AE-8DE4-485B-AD35-DAA943759FCC}">
      <dsp:nvSpPr>
        <dsp:cNvPr id="0" name=""/>
        <dsp:cNvSpPr/>
      </dsp:nvSpPr>
      <dsp:spPr>
        <a:xfrm>
          <a:off x="576" y="2077499"/>
          <a:ext cx="2249165" cy="1349499"/>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Partner, not just a vendor</a:t>
          </a:r>
        </a:p>
      </dsp:txBody>
      <dsp:txXfrm>
        <a:off x="576" y="2077499"/>
        <a:ext cx="2249165" cy="1349499"/>
      </dsp:txXfrm>
    </dsp:sp>
    <dsp:sp modelId="{A79172FF-3787-4395-934E-0D1F0FD260A0}">
      <dsp:nvSpPr>
        <dsp:cNvPr id="0" name=""/>
        <dsp:cNvSpPr/>
      </dsp:nvSpPr>
      <dsp:spPr>
        <a:xfrm>
          <a:off x="2474658" y="2077499"/>
          <a:ext cx="2249165" cy="1349499"/>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Global Communication</a:t>
          </a:r>
        </a:p>
      </dsp:txBody>
      <dsp:txXfrm>
        <a:off x="2474658" y="2077499"/>
        <a:ext cx="2249165" cy="13494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1440" tIns="45720" rIns="91440" bIns="45720" rtlCol="0"/>
          <a:lstStyle>
            <a:lvl1pPr algn="r">
              <a:defRPr sz="1200"/>
            </a:lvl1pPr>
          </a:lstStyle>
          <a:p>
            <a:fld id="{241FA3B9-1302-45BA-9463-3A9E649EAF75}" type="datetimeFigureOut">
              <a:rPr lang="en-US" smtClean="0"/>
              <a:t>11/11/2018</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1440" tIns="45720" rIns="91440" bIns="45720" rtlCol="0" anchor="b"/>
          <a:lstStyle>
            <a:lvl1pPr algn="r">
              <a:defRPr sz="1200"/>
            </a:lvl1pPr>
          </a:lstStyle>
          <a:p>
            <a:fld id="{89F1FD38-1D6F-44F1-9E11-045A1B41C290}" type="slidenum">
              <a:rPr lang="en-US" smtClean="0"/>
              <a:t>‹#›</a:t>
            </a:fld>
            <a:endParaRPr lang="en-US"/>
          </a:p>
        </p:txBody>
      </p:sp>
    </p:spTree>
    <p:extLst>
      <p:ext uri="{BB962C8B-B14F-4D97-AF65-F5344CB8AC3E}">
        <p14:creationId xmlns:p14="http://schemas.microsoft.com/office/powerpoint/2010/main" val="1251357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1" cy="468630"/>
          </a:xfrm>
          <a:prstGeom prst="rect">
            <a:avLst/>
          </a:prstGeom>
        </p:spPr>
        <p:txBody>
          <a:bodyPr vert="horz" lIns="94035" tIns="47018" rIns="94035" bIns="47018" rtlCol="0"/>
          <a:lstStyle>
            <a:lvl1pPr algn="l">
              <a:defRPr sz="1200"/>
            </a:lvl1pPr>
          </a:lstStyle>
          <a:p>
            <a:endParaRPr lang="en-US"/>
          </a:p>
        </p:txBody>
      </p:sp>
      <p:sp>
        <p:nvSpPr>
          <p:cNvPr id="3" name="Date Placeholder 2"/>
          <p:cNvSpPr>
            <a:spLocks noGrp="1"/>
          </p:cNvSpPr>
          <p:nvPr>
            <p:ph type="dt" idx="1"/>
          </p:nvPr>
        </p:nvSpPr>
        <p:spPr>
          <a:xfrm>
            <a:off x="4014101" y="0"/>
            <a:ext cx="3070861" cy="468630"/>
          </a:xfrm>
          <a:prstGeom prst="rect">
            <a:avLst/>
          </a:prstGeom>
        </p:spPr>
        <p:txBody>
          <a:bodyPr vert="horz" lIns="94035" tIns="47018" rIns="94035" bIns="47018" rtlCol="0"/>
          <a:lstStyle>
            <a:lvl1pPr algn="r">
              <a:defRPr sz="1200"/>
            </a:lvl1pPr>
          </a:lstStyle>
          <a:p>
            <a:fld id="{4904E973-E9DF-4C1D-BFB5-E6A763CBE01A}" type="datetimeFigureOut">
              <a:rPr lang="en-US" smtClean="0"/>
              <a:t>11/11/2018</a:t>
            </a:fld>
            <a:endParaRPr lang="en-US"/>
          </a:p>
        </p:txBody>
      </p:sp>
      <p:sp>
        <p:nvSpPr>
          <p:cNvPr id="4" name="Slide Image Placeholder 3"/>
          <p:cNvSpPr>
            <a:spLocks noGrp="1" noRot="1" noChangeAspect="1"/>
          </p:cNvSpPr>
          <p:nvPr>
            <p:ph type="sldImg" idx="2"/>
          </p:nvPr>
        </p:nvSpPr>
        <p:spPr>
          <a:xfrm>
            <a:off x="1198563" y="701675"/>
            <a:ext cx="4689475" cy="3516313"/>
          </a:xfrm>
          <a:prstGeom prst="rect">
            <a:avLst/>
          </a:prstGeom>
          <a:noFill/>
          <a:ln w="12700">
            <a:solidFill>
              <a:prstClr val="black"/>
            </a:solidFill>
          </a:ln>
        </p:spPr>
        <p:txBody>
          <a:bodyPr vert="horz" lIns="94035" tIns="47018" rIns="94035" bIns="47018" rtlCol="0" anchor="ctr"/>
          <a:lstStyle/>
          <a:p>
            <a:endParaRPr lang="en-US"/>
          </a:p>
        </p:txBody>
      </p:sp>
      <p:sp>
        <p:nvSpPr>
          <p:cNvPr id="5" name="Notes Placeholder 4"/>
          <p:cNvSpPr>
            <a:spLocks noGrp="1"/>
          </p:cNvSpPr>
          <p:nvPr>
            <p:ph type="body" sz="quarter" idx="3"/>
          </p:nvPr>
        </p:nvSpPr>
        <p:spPr>
          <a:xfrm>
            <a:off x="708661" y="4451986"/>
            <a:ext cx="5669280" cy="4217670"/>
          </a:xfrm>
          <a:prstGeom prst="rect">
            <a:avLst/>
          </a:prstGeom>
        </p:spPr>
        <p:txBody>
          <a:bodyPr vert="horz" lIns="94035" tIns="47018" rIns="94035" bIns="470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1" cy="468630"/>
          </a:xfrm>
          <a:prstGeom prst="rect">
            <a:avLst/>
          </a:prstGeom>
        </p:spPr>
        <p:txBody>
          <a:bodyPr vert="horz" lIns="94035" tIns="47018" rIns="94035" bIns="47018" rtlCol="0" anchor="b"/>
          <a:lstStyle>
            <a:lvl1pPr algn="l">
              <a:defRPr sz="1200"/>
            </a:lvl1pPr>
          </a:lstStyle>
          <a:p>
            <a:endParaRPr lang="en-US"/>
          </a:p>
        </p:txBody>
      </p:sp>
      <p:sp>
        <p:nvSpPr>
          <p:cNvPr id="7" name="Slide Number Placeholder 6"/>
          <p:cNvSpPr>
            <a:spLocks noGrp="1"/>
          </p:cNvSpPr>
          <p:nvPr>
            <p:ph type="sldNum" sz="quarter" idx="5"/>
          </p:nvPr>
        </p:nvSpPr>
        <p:spPr>
          <a:xfrm>
            <a:off x="4014101" y="8902344"/>
            <a:ext cx="3070861" cy="468630"/>
          </a:xfrm>
          <a:prstGeom prst="rect">
            <a:avLst/>
          </a:prstGeom>
        </p:spPr>
        <p:txBody>
          <a:bodyPr vert="horz" lIns="94035" tIns="47018" rIns="94035" bIns="47018" rtlCol="0" anchor="b"/>
          <a:lstStyle>
            <a:lvl1pPr algn="r">
              <a:defRPr sz="1200"/>
            </a:lvl1pPr>
          </a:lstStyle>
          <a:p>
            <a:fld id="{B853813A-4D73-4BB6-8C62-707487F77CE9}" type="slidenum">
              <a:rPr lang="en-US" smtClean="0"/>
              <a:t>‹#›</a:t>
            </a:fld>
            <a:endParaRPr lang="en-US"/>
          </a:p>
        </p:txBody>
      </p:sp>
    </p:spTree>
    <p:extLst>
      <p:ext uri="{BB962C8B-B14F-4D97-AF65-F5344CB8AC3E}">
        <p14:creationId xmlns:p14="http://schemas.microsoft.com/office/powerpoint/2010/main" val="82625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853813A-4D73-4BB6-8C62-707487F77CE9}" type="slidenum">
              <a:rPr lang="en-US" smtClean="0"/>
              <a:t>1</a:t>
            </a:fld>
            <a:endParaRPr lang="en-US"/>
          </a:p>
        </p:txBody>
      </p:sp>
      <p:sp>
        <p:nvSpPr>
          <p:cNvPr id="5" name="Notes Placeholder 4"/>
          <p:cNvSpPr>
            <a:spLocks noGrp="1"/>
          </p:cNvSpPr>
          <p:nvPr>
            <p:ph type="body" sz="quarter" idx="11"/>
          </p:nvPr>
        </p:nvSpPr>
        <p:spPr/>
        <p:txBody>
          <a:bodyPr/>
          <a:lstStyle/>
          <a:p>
            <a:r>
              <a:rPr lang="en-US" dirty="0"/>
              <a:t>Words are the heartbeat of your media programming and products. The text of your transcriptions are a critical piece of your communication and need to be accurate. At </a:t>
            </a:r>
            <a:r>
              <a:rPr lang="en-US" b="1" dirty="0"/>
              <a:t>VZP Digital</a:t>
            </a:r>
            <a:r>
              <a:rPr lang="en-US" dirty="0"/>
              <a:t>, Accessibility Starts Here. </a:t>
            </a:r>
          </a:p>
          <a:p>
            <a:endParaRPr lang="en-US" dirty="0"/>
          </a:p>
          <a:p>
            <a:r>
              <a:rPr lang="en-US" dirty="0"/>
              <a:t>We are a full service captioning company committed to making your content accessible to everyone. Whether it be the child learning to read, a person watching a television in a loud gym, or one of the 360 million worldwide* who are Deaf or Hard of Hearing, we will ensure your program has accurate captioning, subtitles, and translations. With so many different users of captioning, having universal design is crucial.</a:t>
            </a:r>
          </a:p>
          <a:p>
            <a:endParaRPr lang="en-US" dirty="0"/>
          </a:p>
          <a:p>
            <a:r>
              <a:rPr lang="en-US" dirty="0"/>
              <a:t>However, sourcing the talent to accomplish this, or doing it yourself, is immensely time-consuming and costly. Go with the team at </a:t>
            </a:r>
            <a:r>
              <a:rPr lang="en-US" b="1" dirty="0"/>
              <a:t>VZP Digital</a:t>
            </a:r>
            <a:r>
              <a:rPr lang="en-US" dirty="0"/>
              <a:t>, who has a background in media programming and closed captioning. We will ensure due diligence is spent on your creation. We specialize in a range of services and consulting.  </a:t>
            </a:r>
          </a:p>
          <a:p>
            <a:endParaRPr lang="en-US" b="1" i="1" dirty="0"/>
          </a:p>
          <a:p>
            <a:pPr algn="ctr"/>
            <a:r>
              <a:rPr lang="en-US" b="1" i="1" dirty="0"/>
              <a:t>Caption your Words. Reach the World.</a:t>
            </a:r>
            <a:endParaRPr lang="en-US" dirty="0"/>
          </a:p>
          <a:p>
            <a:r>
              <a:rPr lang="en-US" i="1" dirty="0"/>
              <a:t>* World Health Organization, “Deafness and Hearing Loss Fact Sheet” updated March 2015</a:t>
            </a:r>
            <a:endParaRPr lang="en-US" dirty="0"/>
          </a:p>
          <a:p>
            <a:endParaRPr lang="en-US" dirty="0"/>
          </a:p>
        </p:txBody>
      </p:sp>
    </p:spTree>
    <p:extLst>
      <p:ext uri="{BB962C8B-B14F-4D97-AF65-F5344CB8AC3E}">
        <p14:creationId xmlns:p14="http://schemas.microsoft.com/office/powerpoint/2010/main" val="2754396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354">
              <a:defRPr/>
            </a:pPr>
            <a:r>
              <a:rPr lang="en-US" dirty="0"/>
              <a:t>YOU and VZP Digital together:</a:t>
            </a:r>
          </a:p>
          <a:p>
            <a:pPr defTabSz="940354">
              <a:defRPr/>
            </a:pPr>
            <a:endParaRPr lang="en-US" dirty="0"/>
          </a:p>
          <a:p>
            <a:pPr defTabSz="940354">
              <a:defRPr/>
            </a:pPr>
            <a:r>
              <a:rPr lang="en-US" dirty="0"/>
              <a:t>Together focusing on accessibility, working as partners,  innovation,  and promoting global communication,  we take a positive collective step towards serving diverse communities.</a:t>
            </a:r>
          </a:p>
          <a:p>
            <a:pPr defTabSz="940354">
              <a:defRPr/>
            </a:pPr>
            <a:endParaRPr lang="en-US" dirty="0"/>
          </a:p>
          <a:p>
            <a:pPr defTabSz="940354">
              <a:defRPr/>
            </a:pPr>
            <a:r>
              <a:rPr lang="en-US" dirty="0"/>
              <a:t>For YOU</a:t>
            </a:r>
          </a:p>
          <a:p>
            <a:pPr defTabSz="940354">
              <a:defRPr/>
            </a:pPr>
            <a:br>
              <a:rPr lang="en-US" dirty="0"/>
            </a:br>
            <a:r>
              <a:rPr lang="en-US" dirty="0"/>
              <a:t>BUSINESS IS A GAME OF NUMBERS, </a:t>
            </a:r>
            <a:br>
              <a:rPr lang="en-US" dirty="0"/>
            </a:br>
            <a:r>
              <a:rPr lang="en-US" dirty="0"/>
              <a:t>ADVANTAGES GO TO THOSE WHO SERVE THE GREATER AUDIENCE</a:t>
            </a:r>
            <a:br>
              <a:rPr lang="en-US" dirty="0"/>
            </a:br>
            <a:r>
              <a:rPr lang="en-US" dirty="0"/>
              <a:t>LEANING INTO A DIVERSE SPECTRUM EXPANDS YOUR AUDIENCE</a:t>
            </a:r>
            <a:br>
              <a:rPr lang="en-US" dirty="0"/>
            </a:br>
            <a:r>
              <a:rPr lang="en-US" dirty="0"/>
              <a:t>360 Million worldwide, 70 MILLION US in the Deaf and Hard of Hearing community alone.</a:t>
            </a:r>
            <a:br>
              <a:rPr lang="en-US" dirty="0"/>
            </a:br>
            <a:br>
              <a:rPr lang="en-US" dirty="0"/>
            </a:br>
            <a:r>
              <a:rPr lang="en-US" dirty="0"/>
              <a:t>No company should overlook this opportunity/responsibility to serve with words.</a:t>
            </a:r>
          </a:p>
          <a:p>
            <a:pPr defTabSz="940354">
              <a:defRPr/>
            </a:pPr>
            <a:r>
              <a:rPr lang="en-US" dirty="0"/>
              <a:t>Creating inclusiveness, serving diversity, finding ways to unite.</a:t>
            </a:r>
            <a:br>
              <a:rPr lang="en-US" dirty="0"/>
            </a:br>
            <a:br>
              <a:rPr lang="en-US" dirty="0"/>
            </a:br>
            <a:r>
              <a:rPr lang="en-US" sz="1600" dirty="0"/>
              <a:t>"Some companies create products and service to make money. </a:t>
            </a:r>
          </a:p>
          <a:p>
            <a:pPr defTabSz="940354">
              <a:defRPr/>
            </a:pPr>
            <a:r>
              <a:rPr lang="en-US" sz="1600" dirty="0"/>
              <a:t>	</a:t>
            </a:r>
            <a:r>
              <a:rPr lang="en-US" sz="1600" u="sng" dirty="0"/>
              <a:t>We like to think we make money to create services and products.  There is a difference"</a:t>
            </a:r>
            <a:br>
              <a:rPr lang="en-US" u="sng" dirty="0"/>
            </a:br>
            <a:br>
              <a:rPr lang="en-US" dirty="0"/>
            </a:br>
            <a:endParaRPr lang="en-US" dirty="0"/>
          </a:p>
        </p:txBody>
      </p:sp>
      <p:sp>
        <p:nvSpPr>
          <p:cNvPr id="4" name="Slide Number Placeholder 3"/>
          <p:cNvSpPr>
            <a:spLocks noGrp="1"/>
          </p:cNvSpPr>
          <p:nvPr>
            <p:ph type="sldNum" sz="quarter" idx="10"/>
          </p:nvPr>
        </p:nvSpPr>
        <p:spPr/>
        <p:txBody>
          <a:bodyPr/>
          <a:lstStyle/>
          <a:p>
            <a:fld id="{B853813A-4D73-4BB6-8C62-707487F77CE9}" type="slidenum">
              <a:rPr lang="en-US" smtClean="0"/>
              <a:t>20</a:t>
            </a:fld>
            <a:endParaRPr lang="en-US"/>
          </a:p>
        </p:txBody>
      </p:sp>
    </p:spTree>
    <p:extLst>
      <p:ext uri="{BB962C8B-B14F-4D97-AF65-F5344CB8AC3E}">
        <p14:creationId xmlns:p14="http://schemas.microsoft.com/office/powerpoint/2010/main" val="106530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FCF5A-EA79-452C-A52C-1A2668C2E7DF}" type="datetime1">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6248400"/>
            <a:ext cx="476191" cy="4761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11/11/2018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11/11/2018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hyperlink" Target="http://www.vzpdigita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4724400"/>
            <a:ext cx="6400800" cy="838200"/>
          </a:xfrm>
        </p:spPr>
        <p:txBody>
          <a:bodyPr>
            <a:normAutofit/>
          </a:bodyPr>
          <a:lstStyle/>
          <a:p>
            <a:r>
              <a:rPr lang="en-US" sz="2800" dirty="0"/>
              <a:t>A New Dawn in Captioning Technology</a:t>
            </a:r>
          </a:p>
        </p:txBody>
      </p:sp>
      <p:pic>
        <p:nvPicPr>
          <p:cNvPr id="1026" name="Picture 2" descr="Z:\Marketing\Logo\Logo\Soc Med Logo-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60070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C:\Users\vperez\AppData\Local\Microsoft\Windows\Temporary Internet Files\Content.IE5\R8D9E1OW\world[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7071" y="4801914"/>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0" y="6134100"/>
            <a:ext cx="5105400" cy="369332"/>
          </a:xfrm>
          <a:prstGeom prst="rect">
            <a:avLst/>
          </a:prstGeom>
          <a:noFill/>
        </p:spPr>
        <p:txBody>
          <a:bodyPr wrap="square" rtlCol="0">
            <a:spAutoFit/>
          </a:bodyPr>
          <a:lstStyle/>
          <a:p>
            <a:r>
              <a:rPr lang="en-US" dirty="0"/>
              <a:t>www.vzpdigital.com</a:t>
            </a:r>
          </a:p>
        </p:txBody>
      </p:sp>
      <p:pic>
        <p:nvPicPr>
          <p:cNvPr id="8" name="Picture 7">
            <a:extLst>
              <a:ext uri="{FF2B5EF4-FFF2-40B4-BE49-F238E27FC236}">
                <a16:creationId xmlns:a16="http://schemas.microsoft.com/office/drawing/2014/main" id="{F62232FD-2092-4661-8A14-36DAE4C05C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850" y="372542"/>
            <a:ext cx="7734300" cy="4350544"/>
          </a:xfrm>
          <a:prstGeom prst="rect">
            <a:avLst/>
          </a:prstGeom>
        </p:spPr>
      </p:pic>
    </p:spTree>
    <p:extLst>
      <p:ext uri="{BB962C8B-B14F-4D97-AF65-F5344CB8AC3E}">
        <p14:creationId xmlns:p14="http://schemas.microsoft.com/office/powerpoint/2010/main" val="35866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B8206F-BFC2-4691-97E2-D8ED0B7F34D6}"/>
              </a:ext>
            </a:extLst>
          </p:cNvPr>
          <p:cNvSpPr>
            <a:spLocks noGrp="1"/>
          </p:cNvSpPr>
          <p:nvPr>
            <p:ph idx="1"/>
          </p:nvPr>
        </p:nvSpPr>
        <p:spPr>
          <a:xfrm>
            <a:off x="872067" y="2438400"/>
            <a:ext cx="7408333" cy="3687763"/>
          </a:xfrm>
        </p:spPr>
        <p:txBody>
          <a:bodyPr>
            <a:normAutofit lnSpcReduction="10000"/>
          </a:bodyPr>
          <a:lstStyle/>
          <a:p>
            <a:r>
              <a:rPr lang="en-US" dirty="0"/>
              <a:t>Current options for the classroom:</a:t>
            </a:r>
          </a:p>
          <a:p>
            <a:pPr lvl="1"/>
            <a:r>
              <a:rPr lang="en-US" dirty="0"/>
              <a:t>CART/Live Captioning</a:t>
            </a:r>
          </a:p>
          <a:p>
            <a:pPr lvl="1"/>
            <a:endParaRPr lang="en-US" sz="900" dirty="0"/>
          </a:p>
          <a:p>
            <a:pPr lvl="1"/>
            <a:r>
              <a:rPr lang="en-US" dirty="0"/>
              <a:t>Student Note Takers</a:t>
            </a:r>
          </a:p>
          <a:p>
            <a:pPr lvl="1"/>
            <a:endParaRPr lang="en-US" sz="900" dirty="0"/>
          </a:p>
          <a:p>
            <a:pPr lvl="1"/>
            <a:r>
              <a:rPr lang="en-US" dirty="0"/>
              <a:t>ASL Interpreters</a:t>
            </a:r>
          </a:p>
          <a:p>
            <a:pPr lvl="1"/>
            <a:endParaRPr lang="en-US" sz="800" dirty="0"/>
          </a:p>
          <a:p>
            <a:pPr lvl="1"/>
            <a:r>
              <a:rPr lang="en-US" dirty="0"/>
              <a:t>Recording pens and other similar technology</a:t>
            </a:r>
          </a:p>
          <a:p>
            <a:pPr lvl="1"/>
            <a:endParaRPr lang="en-US" sz="800" dirty="0"/>
          </a:p>
          <a:p>
            <a:pPr lvl="1"/>
            <a:r>
              <a:rPr lang="en-US" dirty="0"/>
              <a:t>Smart phone apps</a:t>
            </a:r>
          </a:p>
          <a:p>
            <a:pPr marL="301943" lvl="1" indent="0">
              <a:buNone/>
            </a:pPr>
            <a:r>
              <a:rPr lang="en-US" dirty="0"/>
              <a:t>Most of these options are expensive, don’t cover everything needed and put a strain on budgets.</a:t>
            </a:r>
          </a:p>
        </p:txBody>
      </p:sp>
      <p:sp>
        <p:nvSpPr>
          <p:cNvPr id="3" name="Title 2">
            <a:extLst>
              <a:ext uri="{FF2B5EF4-FFF2-40B4-BE49-F238E27FC236}">
                <a16:creationId xmlns:a16="http://schemas.microsoft.com/office/drawing/2014/main" id="{AFF0E08A-40E2-43A0-B244-50113F4C07C0}"/>
              </a:ext>
            </a:extLst>
          </p:cNvPr>
          <p:cNvSpPr>
            <a:spLocks noGrp="1"/>
          </p:cNvSpPr>
          <p:nvPr>
            <p:ph type="title"/>
          </p:nvPr>
        </p:nvSpPr>
        <p:spPr/>
        <p:txBody>
          <a:bodyPr/>
          <a:lstStyle/>
          <a:p>
            <a:r>
              <a:rPr lang="en-US" dirty="0"/>
              <a:t>REACH University</a:t>
            </a:r>
          </a:p>
        </p:txBody>
      </p:sp>
    </p:spTree>
    <p:extLst>
      <p:ext uri="{BB962C8B-B14F-4D97-AF65-F5344CB8AC3E}">
        <p14:creationId xmlns:p14="http://schemas.microsoft.com/office/powerpoint/2010/main" val="3895355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01356-4C35-4222-9521-658CF966E394}"/>
              </a:ext>
            </a:extLst>
          </p:cNvPr>
          <p:cNvSpPr>
            <a:spLocks noGrp="1"/>
          </p:cNvSpPr>
          <p:nvPr>
            <p:ph idx="1"/>
          </p:nvPr>
        </p:nvSpPr>
        <p:spPr/>
        <p:txBody>
          <a:bodyPr/>
          <a:lstStyle/>
          <a:p>
            <a:r>
              <a:rPr lang="en-US" dirty="0"/>
              <a:t>What if there was a way to provide captions and notes to EVERY student, for every class they take, every day…regardless of disability, learning ability, language or any other factor?</a:t>
            </a:r>
          </a:p>
          <a:p>
            <a:endParaRPr lang="en-US" dirty="0"/>
          </a:p>
          <a:p>
            <a:endParaRPr lang="en-US" dirty="0"/>
          </a:p>
          <a:p>
            <a:r>
              <a:rPr lang="en-US" dirty="0"/>
              <a:t>…There is</a:t>
            </a:r>
          </a:p>
        </p:txBody>
      </p:sp>
      <p:sp>
        <p:nvSpPr>
          <p:cNvPr id="3" name="Title 2">
            <a:extLst>
              <a:ext uri="{FF2B5EF4-FFF2-40B4-BE49-F238E27FC236}">
                <a16:creationId xmlns:a16="http://schemas.microsoft.com/office/drawing/2014/main" id="{2BF75D3F-946C-4978-B7A9-FE1A5D4093E6}"/>
              </a:ext>
            </a:extLst>
          </p:cNvPr>
          <p:cNvSpPr>
            <a:spLocks noGrp="1"/>
          </p:cNvSpPr>
          <p:nvPr>
            <p:ph type="title"/>
          </p:nvPr>
        </p:nvSpPr>
        <p:spPr/>
        <p:txBody>
          <a:bodyPr/>
          <a:lstStyle/>
          <a:p>
            <a:r>
              <a:rPr lang="en-US" dirty="0"/>
              <a:t>REACH University</a:t>
            </a:r>
          </a:p>
        </p:txBody>
      </p:sp>
    </p:spTree>
    <p:extLst>
      <p:ext uri="{BB962C8B-B14F-4D97-AF65-F5344CB8AC3E}">
        <p14:creationId xmlns:p14="http://schemas.microsoft.com/office/powerpoint/2010/main" val="3139822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01356-4C35-4222-9521-658CF966E394}"/>
              </a:ext>
            </a:extLst>
          </p:cNvPr>
          <p:cNvSpPr>
            <a:spLocks noGrp="1"/>
          </p:cNvSpPr>
          <p:nvPr>
            <p:ph idx="1"/>
          </p:nvPr>
        </p:nvSpPr>
        <p:spPr/>
        <p:txBody>
          <a:bodyPr>
            <a:normAutofit/>
          </a:bodyPr>
          <a:lstStyle/>
          <a:p>
            <a:r>
              <a:rPr lang="en-US" sz="2000" dirty="0"/>
              <a:t>REACH University provides transcribed and translated notes to students and professors for every class, every day and to every participant.</a:t>
            </a:r>
          </a:p>
          <a:p>
            <a:endParaRPr lang="en-US" sz="800" dirty="0"/>
          </a:p>
          <a:p>
            <a:r>
              <a:rPr lang="en-US" sz="2000" dirty="0"/>
              <a:t>By engaging the REACH System in the classroom, students can get live captions via an in-class monitor, direct feed to a laptop  or the VZP REACH Mobile App for Android and iOS. </a:t>
            </a:r>
          </a:p>
          <a:p>
            <a:endParaRPr lang="en-US" sz="800" dirty="0"/>
          </a:p>
          <a:p>
            <a:r>
              <a:rPr lang="en-US" sz="2000" dirty="0"/>
              <a:t>Students can also access notes from their student pages or other site where they can access class information.</a:t>
            </a:r>
          </a:p>
          <a:p>
            <a:endParaRPr lang="en-US" dirty="0"/>
          </a:p>
        </p:txBody>
      </p:sp>
      <p:sp>
        <p:nvSpPr>
          <p:cNvPr id="3" name="Title 2">
            <a:extLst>
              <a:ext uri="{FF2B5EF4-FFF2-40B4-BE49-F238E27FC236}">
                <a16:creationId xmlns:a16="http://schemas.microsoft.com/office/drawing/2014/main" id="{2BF75D3F-946C-4978-B7A9-FE1A5D4093E6}"/>
              </a:ext>
            </a:extLst>
          </p:cNvPr>
          <p:cNvSpPr>
            <a:spLocks noGrp="1"/>
          </p:cNvSpPr>
          <p:nvPr>
            <p:ph type="title"/>
          </p:nvPr>
        </p:nvSpPr>
        <p:spPr/>
        <p:txBody>
          <a:bodyPr/>
          <a:lstStyle/>
          <a:p>
            <a:r>
              <a:rPr lang="en-US" dirty="0"/>
              <a:t>REACH University</a:t>
            </a:r>
          </a:p>
        </p:txBody>
      </p:sp>
    </p:spTree>
    <p:extLst>
      <p:ext uri="{BB962C8B-B14F-4D97-AF65-F5344CB8AC3E}">
        <p14:creationId xmlns:p14="http://schemas.microsoft.com/office/powerpoint/2010/main" val="2293198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26B998-ABF1-4762-9796-70641A29F524}"/>
              </a:ext>
            </a:extLst>
          </p:cNvPr>
          <p:cNvSpPr>
            <a:spLocks noGrp="1"/>
          </p:cNvSpPr>
          <p:nvPr>
            <p:ph idx="1"/>
          </p:nvPr>
        </p:nvSpPr>
        <p:spPr/>
        <p:txBody>
          <a:bodyPr>
            <a:normAutofit/>
          </a:bodyPr>
          <a:lstStyle/>
          <a:p>
            <a:r>
              <a:rPr lang="en-US" sz="2000" dirty="0"/>
              <a:t>Program fees of $50 per student, per term, can be set up through Book Store Technology Fees, Tuition Costs or another method approved by loans. </a:t>
            </a:r>
          </a:p>
          <a:p>
            <a:endParaRPr lang="en-US" sz="800" dirty="0"/>
          </a:p>
          <a:p>
            <a:r>
              <a:rPr lang="en-US" sz="2000" dirty="0"/>
              <a:t>Fees for Students with Disabilities are waived.</a:t>
            </a:r>
          </a:p>
          <a:p>
            <a:endParaRPr lang="en-US" sz="800" dirty="0"/>
          </a:p>
          <a:p>
            <a:r>
              <a:rPr lang="en-US" sz="2000" dirty="0"/>
              <a:t>The University keeps 20% of the program fees as a fundraising tool to expand accessibility and technology footprint on campus.</a:t>
            </a:r>
          </a:p>
          <a:p>
            <a:endParaRPr lang="en-US" sz="800" dirty="0"/>
          </a:p>
          <a:p>
            <a:r>
              <a:rPr lang="en-US" sz="2000" dirty="0"/>
              <a:t>In essence, a traditional cost and budget fight now becomes income.</a:t>
            </a:r>
          </a:p>
          <a:p>
            <a:endParaRPr lang="en-US" sz="800" dirty="0"/>
          </a:p>
        </p:txBody>
      </p:sp>
      <p:sp>
        <p:nvSpPr>
          <p:cNvPr id="3" name="Title 2">
            <a:extLst>
              <a:ext uri="{FF2B5EF4-FFF2-40B4-BE49-F238E27FC236}">
                <a16:creationId xmlns:a16="http://schemas.microsoft.com/office/drawing/2014/main" id="{ECF33BA2-FB6B-40B9-9CE6-6FC8AD835753}"/>
              </a:ext>
            </a:extLst>
          </p:cNvPr>
          <p:cNvSpPr>
            <a:spLocks noGrp="1"/>
          </p:cNvSpPr>
          <p:nvPr>
            <p:ph type="title"/>
          </p:nvPr>
        </p:nvSpPr>
        <p:spPr/>
        <p:txBody>
          <a:bodyPr/>
          <a:lstStyle/>
          <a:p>
            <a:r>
              <a:rPr lang="en-US" dirty="0"/>
              <a:t>REACH University</a:t>
            </a:r>
          </a:p>
        </p:txBody>
      </p:sp>
    </p:spTree>
    <p:extLst>
      <p:ext uri="{BB962C8B-B14F-4D97-AF65-F5344CB8AC3E}">
        <p14:creationId xmlns:p14="http://schemas.microsoft.com/office/powerpoint/2010/main" val="4195641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144537-04AD-4F89-8534-7CD2928BBEA3}"/>
              </a:ext>
            </a:extLst>
          </p:cNvPr>
          <p:cNvSpPr>
            <a:spLocks noGrp="1"/>
          </p:cNvSpPr>
          <p:nvPr>
            <p:ph idx="1"/>
          </p:nvPr>
        </p:nvSpPr>
        <p:spPr/>
        <p:txBody>
          <a:bodyPr>
            <a:normAutofit fontScale="92500"/>
          </a:bodyPr>
          <a:lstStyle/>
          <a:p>
            <a:r>
              <a:rPr lang="en-US" dirty="0"/>
              <a:t>Covers transcriptions, translations and captioned video for the entire campus.</a:t>
            </a:r>
          </a:p>
          <a:p>
            <a:endParaRPr lang="en-US" sz="800" dirty="0"/>
          </a:p>
          <a:p>
            <a:r>
              <a:rPr lang="en-US" dirty="0"/>
              <a:t>Webinars, Special Events, Meetings and Conference Calls.</a:t>
            </a:r>
          </a:p>
          <a:p>
            <a:endParaRPr lang="en-US" sz="800" dirty="0"/>
          </a:p>
          <a:p>
            <a:r>
              <a:rPr lang="en-US" dirty="0"/>
              <a:t>100 hours of Human Stenographer Captioning for any event, including Sports Broadcasting, per term, are included.</a:t>
            </a:r>
          </a:p>
          <a:p>
            <a:endParaRPr lang="en-US" sz="900" dirty="0"/>
          </a:p>
          <a:p>
            <a:r>
              <a:rPr lang="en-US" dirty="0"/>
              <a:t>All transcripts and intellectual property stay within the campus system. Information does not go public.</a:t>
            </a:r>
          </a:p>
          <a:p>
            <a:endParaRPr lang="en-US" dirty="0"/>
          </a:p>
        </p:txBody>
      </p:sp>
      <p:sp>
        <p:nvSpPr>
          <p:cNvPr id="3" name="Title 2">
            <a:extLst>
              <a:ext uri="{FF2B5EF4-FFF2-40B4-BE49-F238E27FC236}">
                <a16:creationId xmlns:a16="http://schemas.microsoft.com/office/drawing/2014/main" id="{713DC2E6-5555-4E1F-8690-CD582E4ABC4B}"/>
              </a:ext>
            </a:extLst>
          </p:cNvPr>
          <p:cNvSpPr>
            <a:spLocks noGrp="1"/>
          </p:cNvSpPr>
          <p:nvPr>
            <p:ph type="title"/>
          </p:nvPr>
        </p:nvSpPr>
        <p:spPr/>
        <p:txBody>
          <a:bodyPr/>
          <a:lstStyle/>
          <a:p>
            <a:r>
              <a:rPr lang="en-US" dirty="0"/>
              <a:t>REACH University</a:t>
            </a:r>
          </a:p>
        </p:txBody>
      </p:sp>
    </p:spTree>
    <p:extLst>
      <p:ext uri="{BB962C8B-B14F-4D97-AF65-F5344CB8AC3E}">
        <p14:creationId xmlns:p14="http://schemas.microsoft.com/office/powerpoint/2010/main" val="54082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EE3B27-A3C7-4688-9D54-4A0C879CB570}"/>
              </a:ext>
            </a:extLst>
          </p:cNvPr>
          <p:cNvSpPr>
            <a:spLocks noGrp="1"/>
          </p:cNvSpPr>
          <p:nvPr>
            <p:ph idx="1"/>
          </p:nvPr>
        </p:nvSpPr>
        <p:spPr/>
        <p:txBody>
          <a:bodyPr>
            <a:normAutofit fontScale="92500" lnSpcReduction="10000"/>
          </a:bodyPr>
          <a:lstStyle/>
          <a:p>
            <a:r>
              <a:rPr lang="en-US" dirty="0"/>
              <a:t>Joint project with HIMS, Inc to provide mobile communication to Deaf/Blind users.</a:t>
            </a:r>
          </a:p>
          <a:p>
            <a:endParaRPr lang="en-US" dirty="0"/>
          </a:p>
          <a:p>
            <a:r>
              <a:rPr lang="en-US" dirty="0"/>
              <a:t>REACH sends a text feed from audio to Polaris Braille Sense, which turns that into Braille output.</a:t>
            </a:r>
          </a:p>
          <a:p>
            <a:endParaRPr lang="en-US" dirty="0"/>
          </a:p>
          <a:p>
            <a:r>
              <a:rPr lang="en-US" dirty="0"/>
              <a:t>Can be used in classroom, or anywhere.</a:t>
            </a:r>
          </a:p>
          <a:p>
            <a:endParaRPr lang="en-US" dirty="0"/>
          </a:p>
          <a:p>
            <a:r>
              <a:rPr lang="en-US" dirty="0"/>
              <a:t>Also stores transcripts, so Blind users can have class notes.</a:t>
            </a:r>
          </a:p>
        </p:txBody>
      </p:sp>
      <p:sp>
        <p:nvSpPr>
          <p:cNvPr id="3" name="Title 2">
            <a:extLst>
              <a:ext uri="{FF2B5EF4-FFF2-40B4-BE49-F238E27FC236}">
                <a16:creationId xmlns:a16="http://schemas.microsoft.com/office/drawing/2014/main" id="{4ECADBCE-2F4A-4BB3-9E80-3D0D4CE6C276}"/>
              </a:ext>
            </a:extLst>
          </p:cNvPr>
          <p:cNvSpPr>
            <a:spLocks noGrp="1"/>
          </p:cNvSpPr>
          <p:nvPr>
            <p:ph type="title"/>
          </p:nvPr>
        </p:nvSpPr>
        <p:spPr/>
        <p:txBody>
          <a:bodyPr/>
          <a:lstStyle/>
          <a:p>
            <a:r>
              <a:rPr lang="en-US" dirty="0"/>
              <a:t>REACH/Polaris</a:t>
            </a:r>
          </a:p>
        </p:txBody>
      </p:sp>
    </p:spTree>
    <p:extLst>
      <p:ext uri="{BB962C8B-B14F-4D97-AF65-F5344CB8AC3E}">
        <p14:creationId xmlns:p14="http://schemas.microsoft.com/office/powerpoint/2010/main" val="1402827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F7FE87-DAA2-4689-9085-AA0B12103DEF}"/>
              </a:ext>
            </a:extLst>
          </p:cNvPr>
          <p:cNvSpPr>
            <a:spLocks noGrp="1"/>
          </p:cNvSpPr>
          <p:nvPr>
            <p:ph idx="1"/>
          </p:nvPr>
        </p:nvSpPr>
        <p:spPr/>
        <p:txBody>
          <a:bodyPr/>
          <a:lstStyle/>
          <a:p>
            <a:r>
              <a:rPr lang="en-US" dirty="0"/>
              <a:t>VZP REACH Automated Transcript and Timing (ATT)</a:t>
            </a:r>
          </a:p>
          <a:p>
            <a:endParaRPr lang="en-US" dirty="0"/>
          </a:p>
          <a:p>
            <a:pPr lvl="1"/>
            <a:r>
              <a:rPr lang="en-US" dirty="0"/>
              <a:t>Download video files directly to the REACH engine.</a:t>
            </a:r>
          </a:p>
          <a:p>
            <a:pPr lvl="1"/>
            <a:endParaRPr lang="en-US" dirty="0"/>
          </a:p>
          <a:p>
            <a:pPr lvl="1"/>
            <a:r>
              <a:rPr lang="en-US" dirty="0"/>
              <a:t>Automated caption files are produced in roughly 1/8 the time of the video file.</a:t>
            </a:r>
          </a:p>
          <a:p>
            <a:pPr lvl="1"/>
            <a:endParaRPr lang="en-US" dirty="0"/>
          </a:p>
          <a:p>
            <a:pPr lvl="1"/>
            <a:r>
              <a:rPr lang="en-US" dirty="0"/>
              <a:t>VTT file can be converted to SEC, SRT or other text file.</a:t>
            </a:r>
          </a:p>
          <a:p>
            <a:pPr lvl="1"/>
            <a:endParaRPr lang="en-US" dirty="0"/>
          </a:p>
        </p:txBody>
      </p:sp>
      <p:sp>
        <p:nvSpPr>
          <p:cNvPr id="3" name="Title 2">
            <a:extLst>
              <a:ext uri="{FF2B5EF4-FFF2-40B4-BE49-F238E27FC236}">
                <a16:creationId xmlns:a16="http://schemas.microsoft.com/office/drawing/2014/main" id="{CA7F5A0B-85D3-4E91-8EF5-3704CBB773DC}"/>
              </a:ext>
            </a:extLst>
          </p:cNvPr>
          <p:cNvSpPr>
            <a:spLocks noGrp="1"/>
          </p:cNvSpPr>
          <p:nvPr>
            <p:ph type="title"/>
          </p:nvPr>
        </p:nvSpPr>
        <p:spPr/>
        <p:txBody>
          <a:bodyPr/>
          <a:lstStyle/>
          <a:p>
            <a:r>
              <a:rPr lang="en-US" dirty="0"/>
              <a:t>New Update</a:t>
            </a:r>
          </a:p>
        </p:txBody>
      </p:sp>
    </p:spTree>
    <p:extLst>
      <p:ext uri="{BB962C8B-B14F-4D97-AF65-F5344CB8AC3E}">
        <p14:creationId xmlns:p14="http://schemas.microsoft.com/office/powerpoint/2010/main" val="1318667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D9487B-B870-48B3-8A4C-D1F89D70CAB9}"/>
              </a:ext>
            </a:extLst>
          </p:cNvPr>
          <p:cNvSpPr>
            <a:spLocks noGrp="1"/>
          </p:cNvSpPr>
          <p:nvPr>
            <p:ph idx="1"/>
          </p:nvPr>
        </p:nvSpPr>
        <p:spPr/>
        <p:txBody>
          <a:bodyPr/>
          <a:lstStyle/>
          <a:p>
            <a:r>
              <a:rPr lang="en-US" dirty="0"/>
              <a:t>Simplistic solution for Archived Video</a:t>
            </a:r>
          </a:p>
          <a:p>
            <a:pPr lvl="1"/>
            <a:r>
              <a:rPr lang="en-US" dirty="0"/>
              <a:t>Can be used on campus to manage files and video production.</a:t>
            </a:r>
          </a:p>
          <a:p>
            <a:pPr lvl="1"/>
            <a:r>
              <a:rPr lang="en-US" dirty="0"/>
              <a:t>Traditional method of offline captioning takes hours just for one lecture.</a:t>
            </a:r>
          </a:p>
          <a:p>
            <a:pPr lvl="1"/>
            <a:r>
              <a:rPr lang="en-US" dirty="0"/>
              <a:t>New solution can do many lectures in just minutes at a fraction of the cost.</a:t>
            </a:r>
          </a:p>
          <a:p>
            <a:pPr lvl="1"/>
            <a:r>
              <a:rPr lang="en-US" dirty="0"/>
              <a:t>Easier way to keep all content ADA Compliant</a:t>
            </a:r>
          </a:p>
          <a:p>
            <a:pPr lvl="1"/>
            <a:endParaRPr lang="en-US" dirty="0"/>
          </a:p>
        </p:txBody>
      </p:sp>
      <p:sp>
        <p:nvSpPr>
          <p:cNvPr id="3" name="Title 2">
            <a:extLst>
              <a:ext uri="{FF2B5EF4-FFF2-40B4-BE49-F238E27FC236}">
                <a16:creationId xmlns:a16="http://schemas.microsoft.com/office/drawing/2014/main" id="{1ECB4206-32BE-49EA-B861-BB624FDD740F}"/>
              </a:ext>
            </a:extLst>
          </p:cNvPr>
          <p:cNvSpPr>
            <a:spLocks noGrp="1"/>
          </p:cNvSpPr>
          <p:nvPr>
            <p:ph type="title"/>
          </p:nvPr>
        </p:nvSpPr>
        <p:spPr/>
        <p:txBody>
          <a:bodyPr/>
          <a:lstStyle/>
          <a:p>
            <a:r>
              <a:rPr lang="en-US" dirty="0"/>
              <a:t>New Update</a:t>
            </a:r>
          </a:p>
        </p:txBody>
      </p:sp>
    </p:spTree>
    <p:extLst>
      <p:ext uri="{BB962C8B-B14F-4D97-AF65-F5344CB8AC3E}">
        <p14:creationId xmlns:p14="http://schemas.microsoft.com/office/powerpoint/2010/main" val="3313507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705A59-93A1-439D-AC39-35F2E425B405}"/>
              </a:ext>
            </a:extLst>
          </p:cNvPr>
          <p:cNvSpPr>
            <a:spLocks noGrp="1"/>
          </p:cNvSpPr>
          <p:nvPr>
            <p:ph idx="1"/>
          </p:nvPr>
        </p:nvSpPr>
        <p:spPr/>
        <p:txBody>
          <a:bodyPr/>
          <a:lstStyle/>
          <a:p>
            <a:pPr marL="0" indent="0">
              <a:buNone/>
            </a:pPr>
            <a:endParaRPr lang="en-US" dirty="0"/>
          </a:p>
        </p:txBody>
      </p:sp>
      <p:sp>
        <p:nvSpPr>
          <p:cNvPr id="3" name="Title 2">
            <a:extLst>
              <a:ext uri="{FF2B5EF4-FFF2-40B4-BE49-F238E27FC236}">
                <a16:creationId xmlns:a16="http://schemas.microsoft.com/office/drawing/2014/main" id="{EC104579-E6AB-41BF-B16E-0B5F24A0EFAF}"/>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459716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B98E5C-4025-4612-A853-EA66EB3D47A6}"/>
              </a:ext>
            </a:extLst>
          </p:cNvPr>
          <p:cNvSpPr>
            <a:spLocks noGrp="1"/>
          </p:cNvSpPr>
          <p:nvPr>
            <p:ph idx="1"/>
          </p:nvPr>
        </p:nvSpPr>
        <p:spPr/>
        <p:txBody>
          <a:bodyPr>
            <a:normAutofit/>
          </a:bodyPr>
          <a:lstStyle/>
          <a:p>
            <a:r>
              <a:rPr lang="en-US" sz="1800" dirty="0"/>
              <a:t>Johnstone, A. H., &amp; </a:t>
            </a:r>
            <a:r>
              <a:rPr lang="en-US" sz="1800" dirty="0" err="1"/>
              <a:t>Su</a:t>
            </a:r>
            <a:r>
              <a:rPr lang="en-US" sz="1800" dirty="0"/>
              <a:t>, W. Y. (1994). Lectures- a learning experience? Education in Chemistry, 31 (1), 75-76, 79.</a:t>
            </a:r>
          </a:p>
          <a:p>
            <a:endParaRPr lang="en-US" sz="800" dirty="0"/>
          </a:p>
          <a:p>
            <a:r>
              <a:rPr lang="en-US" sz="1800" dirty="0" err="1"/>
              <a:t>Kiewra</a:t>
            </a:r>
            <a:r>
              <a:rPr lang="en-US" sz="1800" dirty="0"/>
              <a:t>, K. A. (1985a). Providing the instructor’s notes: An effective addition to student notetaking. Educational Psychologist, 20 (1), 33-39.</a:t>
            </a:r>
          </a:p>
          <a:p>
            <a:endParaRPr lang="en-US" sz="800" dirty="0"/>
          </a:p>
          <a:p>
            <a:r>
              <a:rPr lang="en-US" sz="1800" dirty="0" err="1"/>
              <a:t>Kiewra</a:t>
            </a:r>
            <a:r>
              <a:rPr lang="en-US" sz="1800" dirty="0"/>
              <a:t>, K. A. (1985b). Students’ notetaking behaviors and the efficacy of providing the instructors’ notes for review. Contemporary Educational Psychology, 10 (4), 378-386. </a:t>
            </a:r>
          </a:p>
          <a:p>
            <a:endParaRPr lang="en-US" sz="800" dirty="0"/>
          </a:p>
          <a:p>
            <a:r>
              <a:rPr lang="en-US" sz="1800" dirty="0"/>
              <a:t>Bligh, D. (2000). What’s the use of lectures? San Francisco: Jossey-Bass.</a:t>
            </a:r>
          </a:p>
          <a:p>
            <a:endParaRPr lang="en-US" sz="1800" dirty="0"/>
          </a:p>
        </p:txBody>
      </p:sp>
      <p:sp>
        <p:nvSpPr>
          <p:cNvPr id="3" name="Title 2">
            <a:extLst>
              <a:ext uri="{FF2B5EF4-FFF2-40B4-BE49-F238E27FC236}">
                <a16:creationId xmlns:a16="http://schemas.microsoft.com/office/drawing/2014/main" id="{BD31586B-843B-4FF2-AE49-69AEFFDB2A52}"/>
              </a:ext>
            </a:extLst>
          </p:cNvPr>
          <p:cNvSpPr>
            <a:spLocks noGrp="1"/>
          </p:cNvSpPr>
          <p:nvPr>
            <p:ph type="title"/>
          </p:nvPr>
        </p:nvSpPr>
        <p:spPr/>
        <p:txBody>
          <a:bodyPr/>
          <a:lstStyle/>
          <a:p>
            <a:r>
              <a:rPr lang="en-US" dirty="0"/>
              <a:t>Acknowledgements</a:t>
            </a:r>
          </a:p>
        </p:txBody>
      </p:sp>
    </p:spTree>
    <p:extLst>
      <p:ext uri="{BB962C8B-B14F-4D97-AF65-F5344CB8AC3E}">
        <p14:creationId xmlns:p14="http://schemas.microsoft.com/office/powerpoint/2010/main" val="4079677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41B287-4331-4D1C-AAFB-2D81E6EE04F7}"/>
              </a:ext>
            </a:extLst>
          </p:cNvPr>
          <p:cNvSpPr>
            <a:spLocks noGrp="1"/>
          </p:cNvSpPr>
          <p:nvPr>
            <p:ph idx="1"/>
          </p:nvPr>
        </p:nvSpPr>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r>
              <a:rPr lang="en-US" dirty="0"/>
              <a:t>Wednesday, November 14, 2018</a:t>
            </a:r>
          </a:p>
          <a:p>
            <a:pPr marL="0" indent="0">
              <a:buNone/>
            </a:pPr>
            <a:endParaRPr lang="en-US" dirty="0"/>
          </a:p>
          <a:p>
            <a:pPr marL="0" indent="0">
              <a:buNone/>
            </a:pPr>
            <a:r>
              <a:rPr lang="en-US" dirty="0"/>
              <a:t>Chris Frazier</a:t>
            </a:r>
          </a:p>
          <a:p>
            <a:pPr marL="0" indent="0">
              <a:buNone/>
            </a:pPr>
            <a:r>
              <a:rPr lang="en-US" dirty="0"/>
              <a:t>Vice President, Sales and Business Development</a:t>
            </a:r>
          </a:p>
          <a:p>
            <a:pPr marL="0" indent="0">
              <a:buNone/>
            </a:pPr>
            <a:r>
              <a:rPr lang="en-US" dirty="0"/>
              <a:t>VZP Digital</a:t>
            </a:r>
          </a:p>
        </p:txBody>
      </p:sp>
      <p:sp>
        <p:nvSpPr>
          <p:cNvPr id="3" name="Title 2">
            <a:extLst>
              <a:ext uri="{FF2B5EF4-FFF2-40B4-BE49-F238E27FC236}">
                <a16:creationId xmlns:a16="http://schemas.microsoft.com/office/drawing/2014/main" id="{001E5269-5682-4A4D-8905-990AA1EF090E}"/>
              </a:ext>
            </a:extLst>
          </p:cNvPr>
          <p:cNvSpPr>
            <a:spLocks noGrp="1"/>
          </p:cNvSpPr>
          <p:nvPr>
            <p:ph type="title"/>
          </p:nvPr>
        </p:nvSpPr>
        <p:spPr>
          <a:xfrm>
            <a:off x="457200" y="304800"/>
            <a:ext cx="8229600" cy="2209800"/>
          </a:xfrm>
        </p:spPr>
        <p:txBody>
          <a:bodyPr>
            <a:noAutofit/>
          </a:bodyPr>
          <a:lstStyle/>
          <a:p>
            <a:r>
              <a:rPr lang="en-US" sz="4000" dirty="0">
                <a:cs typeface="Calibri" panose="020F0502020204030204" pitchFamily="34" charset="0"/>
              </a:rPr>
              <a:t>A New Automated Notetaking, Captioning and Transcription Solution</a:t>
            </a:r>
            <a:br>
              <a:rPr lang="en-US" sz="4000" dirty="0"/>
            </a:br>
            <a:endParaRPr lang="en-US" sz="4000" dirty="0"/>
          </a:p>
        </p:txBody>
      </p:sp>
    </p:spTree>
    <p:extLst>
      <p:ext uri="{BB962C8B-B14F-4D97-AF65-F5344CB8AC3E}">
        <p14:creationId xmlns:p14="http://schemas.microsoft.com/office/powerpoint/2010/main" val="3943617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86165976"/>
              </p:ext>
            </p:extLst>
          </p:nvPr>
        </p:nvGraphicFramePr>
        <p:xfrm>
          <a:off x="381001" y="2438400"/>
          <a:ext cx="4724400" cy="3930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96000" y="6336268"/>
            <a:ext cx="2895600" cy="369332"/>
          </a:xfrm>
          <a:prstGeom prst="rect">
            <a:avLst/>
          </a:prstGeom>
          <a:noFill/>
        </p:spPr>
        <p:txBody>
          <a:bodyPr wrap="square" rtlCol="0">
            <a:spAutoFit/>
          </a:bodyPr>
          <a:lstStyle/>
          <a:p>
            <a:r>
              <a:rPr lang="en-US" dirty="0"/>
              <a:t>www.vzpdigital.com</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2851" y="2097024"/>
            <a:ext cx="4575699" cy="457201"/>
          </a:xfrm>
          <a:prstGeom prst="rect">
            <a:avLst/>
          </a:prstGeom>
        </p:spPr>
      </p:pic>
      <p:sp>
        <p:nvSpPr>
          <p:cNvPr id="7" name="TextBox 6"/>
          <p:cNvSpPr txBox="1"/>
          <p:nvPr/>
        </p:nvSpPr>
        <p:spPr>
          <a:xfrm>
            <a:off x="5153174" y="3482876"/>
            <a:ext cx="3657600" cy="2308324"/>
          </a:xfrm>
          <a:prstGeom prst="rect">
            <a:avLst/>
          </a:prstGeom>
          <a:noFill/>
        </p:spPr>
        <p:txBody>
          <a:bodyPr wrap="square" rtlCol="0">
            <a:spAutoFit/>
          </a:bodyPr>
          <a:lstStyle/>
          <a:p>
            <a:r>
              <a:rPr lang="en-US" dirty="0">
                <a:hlinkClick r:id="rId9"/>
              </a:rPr>
              <a:t>www.vzpdigital.com</a:t>
            </a:r>
            <a:endParaRPr lang="en-US" dirty="0"/>
          </a:p>
          <a:p>
            <a:endParaRPr lang="en-US" dirty="0"/>
          </a:p>
          <a:p>
            <a:r>
              <a:rPr lang="en-US" dirty="0"/>
              <a:t>3989 E. Arapahoe Road</a:t>
            </a:r>
          </a:p>
          <a:p>
            <a:r>
              <a:rPr lang="en-US" dirty="0"/>
              <a:t>Suite 325</a:t>
            </a:r>
          </a:p>
          <a:p>
            <a:r>
              <a:rPr lang="en-US" dirty="0"/>
              <a:t>Centennial, CO. 80122</a:t>
            </a:r>
          </a:p>
          <a:p>
            <a:endParaRPr lang="en-US" dirty="0"/>
          </a:p>
          <a:p>
            <a:r>
              <a:rPr lang="en-US" dirty="0"/>
              <a:t>Chris.Frazier@vzpdigital.com</a:t>
            </a:r>
          </a:p>
          <a:p>
            <a:r>
              <a:rPr lang="en-US" dirty="0"/>
              <a:t>720.482.4012-O / 303.870.2258-M</a:t>
            </a:r>
          </a:p>
        </p:txBody>
      </p:sp>
      <p:sp>
        <p:nvSpPr>
          <p:cNvPr id="9" name="TextBox 8"/>
          <p:cNvSpPr txBox="1"/>
          <p:nvPr/>
        </p:nvSpPr>
        <p:spPr>
          <a:xfrm>
            <a:off x="2971800" y="4910198"/>
            <a:ext cx="184731" cy="369332"/>
          </a:xfrm>
          <a:prstGeom prst="rect">
            <a:avLst/>
          </a:prstGeom>
          <a:noFill/>
        </p:spPr>
        <p:txBody>
          <a:bodyPr wrap="none" rtlCol="0">
            <a:spAutoFit/>
          </a:bodyPr>
          <a:lstStyle/>
          <a:p>
            <a:endParaRPr lang="en-US" dirty="0"/>
          </a:p>
        </p:txBody>
      </p:sp>
      <p:sp>
        <p:nvSpPr>
          <p:cNvPr id="10" name="TextBox 9"/>
          <p:cNvSpPr txBox="1"/>
          <p:nvPr/>
        </p:nvSpPr>
        <p:spPr>
          <a:xfrm>
            <a:off x="3505200" y="1168373"/>
            <a:ext cx="3863866" cy="584775"/>
          </a:xfrm>
          <a:prstGeom prst="rect">
            <a:avLst/>
          </a:prstGeom>
          <a:noFill/>
        </p:spPr>
        <p:txBody>
          <a:bodyPr wrap="square" rtlCol="0">
            <a:spAutoFit/>
          </a:bodyPr>
          <a:lstStyle/>
          <a:p>
            <a:pPr algn="ctr"/>
            <a:r>
              <a:rPr lang="en-US" sz="3200" dirty="0">
                <a:solidFill>
                  <a:schemeClr val="bg1"/>
                </a:solidFill>
              </a:rPr>
              <a:t>together with </a:t>
            </a:r>
          </a:p>
        </p:txBody>
      </p:sp>
      <p:pic>
        <p:nvPicPr>
          <p:cNvPr id="8" name="Picture 7">
            <a:extLst>
              <a:ext uri="{FF2B5EF4-FFF2-40B4-BE49-F238E27FC236}">
                <a16:creationId xmlns:a16="http://schemas.microsoft.com/office/drawing/2014/main" id="{50987230-F226-4DCB-97AB-69E49CE782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87099" y="-2278084"/>
            <a:ext cx="1903955" cy="1903955"/>
          </a:xfrm>
          <a:prstGeom prst="rect">
            <a:avLst/>
          </a:prstGeom>
        </p:spPr>
      </p:pic>
      <p:pic>
        <p:nvPicPr>
          <p:cNvPr id="1026" name="Picture 2" descr="AHEAD: Association for Higher Education and Disability">
            <a:extLst>
              <a:ext uri="{FF2B5EF4-FFF2-40B4-BE49-F238E27FC236}">
                <a16:creationId xmlns:a16="http://schemas.microsoft.com/office/drawing/2014/main" id="{3E1B166A-DF6A-461D-A9E5-C9C0FE306E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1" y="368822"/>
            <a:ext cx="41338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48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6E4387-9476-47AA-A9F9-EA956EC71FE6}"/>
              </a:ext>
            </a:extLst>
          </p:cNvPr>
          <p:cNvSpPr>
            <a:spLocks noGrp="1"/>
          </p:cNvSpPr>
          <p:nvPr>
            <p:ph idx="1"/>
          </p:nvPr>
        </p:nvSpPr>
        <p:spPr>
          <a:xfrm>
            <a:off x="872067" y="3047999"/>
            <a:ext cx="7408333" cy="3078163"/>
          </a:xfrm>
        </p:spPr>
        <p:txBody>
          <a:bodyPr/>
          <a:lstStyle/>
          <a:p>
            <a:r>
              <a:rPr lang="en-US" dirty="0"/>
              <a:t>Who is VZP Digital?</a:t>
            </a:r>
          </a:p>
          <a:p>
            <a:r>
              <a:rPr lang="en-US" dirty="0"/>
              <a:t>VZP REACH	</a:t>
            </a:r>
          </a:p>
          <a:p>
            <a:r>
              <a:rPr lang="en-US" dirty="0"/>
              <a:t>REACH University Model</a:t>
            </a:r>
          </a:p>
          <a:p>
            <a:r>
              <a:rPr lang="en-US" dirty="0"/>
              <a:t>REACH/Polaris</a:t>
            </a:r>
          </a:p>
          <a:p>
            <a:r>
              <a:rPr lang="en-US" dirty="0"/>
              <a:t>New Update – Automated Transcription and Timing</a:t>
            </a:r>
          </a:p>
          <a:p>
            <a:r>
              <a:rPr lang="en-US" dirty="0"/>
              <a:t>Questions</a:t>
            </a:r>
          </a:p>
        </p:txBody>
      </p:sp>
      <p:sp>
        <p:nvSpPr>
          <p:cNvPr id="3" name="Title 2">
            <a:extLst>
              <a:ext uri="{FF2B5EF4-FFF2-40B4-BE49-F238E27FC236}">
                <a16:creationId xmlns:a16="http://schemas.microsoft.com/office/drawing/2014/main" id="{E8857DB6-6AC5-4064-8BB2-865179BC8624}"/>
              </a:ext>
            </a:extLst>
          </p:cNvPr>
          <p:cNvSpPr>
            <a:spLocks noGrp="1"/>
          </p:cNvSpPr>
          <p:nvPr>
            <p:ph type="title"/>
          </p:nvPr>
        </p:nvSpPr>
        <p:spPr/>
        <p:txBody>
          <a:bodyPr/>
          <a:lstStyle/>
          <a:p>
            <a:r>
              <a:rPr lang="en-US" dirty="0"/>
              <a:t>Key Topics	</a:t>
            </a:r>
          </a:p>
        </p:txBody>
      </p:sp>
    </p:spTree>
    <p:extLst>
      <p:ext uri="{BB962C8B-B14F-4D97-AF65-F5344CB8AC3E}">
        <p14:creationId xmlns:p14="http://schemas.microsoft.com/office/powerpoint/2010/main" val="1379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4FBE7-358D-48A8-882E-C87BD75C65A1}"/>
              </a:ext>
            </a:extLst>
          </p:cNvPr>
          <p:cNvSpPr>
            <a:spLocks noGrp="1"/>
          </p:cNvSpPr>
          <p:nvPr>
            <p:ph idx="1"/>
          </p:nvPr>
        </p:nvSpPr>
        <p:spPr>
          <a:xfrm>
            <a:off x="228600" y="2590800"/>
            <a:ext cx="8686799" cy="3657600"/>
          </a:xfrm>
        </p:spPr>
        <p:txBody>
          <a:bodyPr>
            <a:normAutofit fontScale="25000" lnSpcReduction="20000"/>
          </a:bodyPr>
          <a:lstStyle/>
          <a:p>
            <a:pPr>
              <a:buFont typeface="Wingdings" panose="05000000000000000000" pitchFamily="2" charset="2"/>
              <a:buChar char="v"/>
            </a:pPr>
            <a:r>
              <a:rPr lang="en-US" sz="4800" dirty="0">
                <a:latin typeface="Arial" panose="020B0604020202020204" pitchFamily="34" charset="0"/>
                <a:cs typeface="Arial" panose="020B0604020202020204" pitchFamily="34" charset="0"/>
              </a:rPr>
              <a:t>VZP Digital is a forward-thinking Caption/Transcription/Translation company based in Centennial, CO.</a:t>
            </a:r>
          </a:p>
          <a:p>
            <a:pPr lvl="1">
              <a:buFont typeface="Wingdings" panose="05000000000000000000" pitchFamily="2" charset="2"/>
              <a:buChar char="v"/>
            </a:pPr>
            <a:r>
              <a:rPr lang="en-US" sz="4600" dirty="0">
                <a:latin typeface="Arial" panose="020B0604020202020204" pitchFamily="34" charset="0"/>
                <a:cs typeface="Arial" panose="020B0604020202020204" pitchFamily="34" charset="0"/>
              </a:rPr>
              <a:t>Developing accessibility tools beyond captions and transcription services.  </a:t>
            </a:r>
          </a:p>
          <a:p>
            <a:pPr lvl="1">
              <a:buFont typeface="Wingdings" panose="05000000000000000000" pitchFamily="2" charset="2"/>
              <a:buChar char="v"/>
            </a:pPr>
            <a:r>
              <a:rPr lang="en-US" sz="4800" dirty="0">
                <a:latin typeface="Arial" panose="020B0604020202020204" pitchFamily="34" charset="0"/>
                <a:cs typeface="Arial" panose="020B0604020202020204" pitchFamily="34" charset="0"/>
              </a:rPr>
              <a:t>Future-proof technologies and solutions that will increase options for serving the </a:t>
            </a:r>
            <a:r>
              <a:rPr lang="en-US" sz="4800" dirty="0" err="1">
                <a:latin typeface="Arial" panose="020B0604020202020204" pitchFamily="34" charset="0"/>
                <a:cs typeface="Arial" panose="020B0604020202020204" pitchFamily="34" charset="0"/>
              </a:rPr>
              <a:t>DHoH</a:t>
            </a:r>
            <a:r>
              <a:rPr lang="en-US" sz="4800" dirty="0">
                <a:latin typeface="Arial" panose="020B0604020202020204" pitchFamily="34" charset="0"/>
                <a:cs typeface="Arial" panose="020B0604020202020204" pitchFamily="34" charset="0"/>
              </a:rPr>
              <a:t> and Non-English speaking. </a:t>
            </a:r>
          </a:p>
          <a:p>
            <a:pPr lvl="1">
              <a:buFont typeface="Wingdings" panose="05000000000000000000" pitchFamily="2" charset="2"/>
              <a:buChar char="v"/>
            </a:pPr>
            <a:r>
              <a:rPr lang="en-US" sz="4800" dirty="0">
                <a:latin typeface="Arial" panose="020B0604020202020204" pitchFamily="34" charset="0"/>
                <a:cs typeface="Arial" panose="020B0604020202020204" pitchFamily="34" charset="0"/>
              </a:rPr>
              <a:t>Community engagement within society is always on our roadmap.</a:t>
            </a:r>
          </a:p>
          <a:p>
            <a:pPr marL="0" indent="0">
              <a:buNone/>
            </a:pPr>
            <a:r>
              <a:rPr lang="en-US" sz="4800" dirty="0">
                <a:latin typeface="Arial" panose="020B0604020202020204" pitchFamily="34" charset="0"/>
                <a:cs typeface="Arial" panose="020B0604020202020204" pitchFamily="34" charset="0"/>
              </a:rPr>
              <a:t> </a:t>
            </a:r>
          </a:p>
          <a:p>
            <a:pPr>
              <a:buFont typeface="Wingdings" panose="05000000000000000000" pitchFamily="2" charset="2"/>
              <a:buChar char="v"/>
            </a:pPr>
            <a:r>
              <a:rPr lang="en-US" sz="4800" dirty="0">
                <a:latin typeface="Arial" panose="020B0604020202020204" pitchFamily="34" charset="0"/>
                <a:cs typeface="Arial" panose="020B0604020202020204" pitchFamily="34" charset="0"/>
              </a:rPr>
              <a:t>Our mission and motto is to CARE (Community, Awareness, Responsibility, Education). Through this acronym, we maintain the objective of advocating the importance of captions and other accessibility services to ensure the community is never overlooked or disadvantaged.</a:t>
            </a:r>
          </a:p>
          <a:p>
            <a:pPr marL="0" indent="0">
              <a:buNone/>
            </a:pPr>
            <a:r>
              <a:rPr lang="en-US" sz="4800" dirty="0">
                <a:latin typeface="Arial" panose="020B0604020202020204" pitchFamily="34" charset="0"/>
                <a:cs typeface="Arial" panose="020B0604020202020204" pitchFamily="34" charset="0"/>
              </a:rPr>
              <a:t> </a:t>
            </a:r>
          </a:p>
          <a:p>
            <a:pPr>
              <a:buFont typeface="Wingdings" panose="05000000000000000000" pitchFamily="2" charset="2"/>
              <a:buChar char="v"/>
            </a:pPr>
            <a:r>
              <a:rPr lang="en-US" sz="4800" dirty="0">
                <a:latin typeface="Arial" panose="020B0604020202020204" pitchFamily="34" charset="0"/>
                <a:cs typeface="Arial" panose="020B0604020202020204" pitchFamily="34" charset="0"/>
              </a:rPr>
              <a:t>Our client list is diverse, ranging from </a:t>
            </a:r>
          </a:p>
          <a:p>
            <a:pPr lvl="1">
              <a:buFont typeface="Wingdings" panose="05000000000000000000" pitchFamily="2" charset="2"/>
              <a:buChar char="v"/>
            </a:pPr>
            <a:r>
              <a:rPr lang="en-US" sz="4800" dirty="0">
                <a:latin typeface="Arial" panose="020B0604020202020204" pitchFamily="34" charset="0"/>
                <a:cs typeface="Arial" panose="020B0604020202020204" pitchFamily="34" charset="0"/>
              </a:rPr>
              <a:t>Companies like Comcast, Amazon and Major Network Affiliates  </a:t>
            </a:r>
          </a:p>
          <a:p>
            <a:pPr lvl="1">
              <a:buFont typeface="Wingdings" panose="05000000000000000000" pitchFamily="2" charset="2"/>
              <a:buChar char="v"/>
            </a:pPr>
            <a:r>
              <a:rPr lang="en-US" sz="4800" dirty="0">
                <a:latin typeface="Arial" panose="020B0604020202020204" pitchFamily="34" charset="0"/>
                <a:cs typeface="Arial" panose="020B0604020202020204" pitchFamily="34" charset="0"/>
              </a:rPr>
              <a:t>Major University Systems (Indiana, Michigan, Colorado and more)</a:t>
            </a:r>
          </a:p>
          <a:p>
            <a:pPr lvl="1">
              <a:buFont typeface="Wingdings" panose="05000000000000000000" pitchFamily="2" charset="2"/>
              <a:buChar char="v"/>
            </a:pPr>
            <a:r>
              <a:rPr lang="en-US" sz="4800" dirty="0">
                <a:latin typeface="Arial" panose="020B0604020202020204" pitchFamily="34" charset="0"/>
                <a:cs typeface="Arial" panose="020B0604020202020204" pitchFamily="34" charset="0"/>
              </a:rPr>
              <a:t>Professional Sports Teams (including The Cleveland Indians, Colorado Avalanche, Denver Nuggets, Minnesota Vikings and Colorado Rapids, and more)</a:t>
            </a:r>
          </a:p>
          <a:p>
            <a:pPr lvl="1">
              <a:buFont typeface="Wingdings" panose="05000000000000000000" pitchFamily="2" charset="2"/>
              <a:buChar char="v"/>
            </a:pPr>
            <a:r>
              <a:rPr lang="en-US" sz="4800" dirty="0">
                <a:latin typeface="Arial" panose="020B0604020202020204" pitchFamily="34" charset="0"/>
                <a:cs typeface="Arial" panose="020B0604020202020204" pitchFamily="34" charset="0"/>
              </a:rPr>
              <a:t>Stadiums and others in areas like live webinars, Esports, live streaming and more. We provide a wide range of services for our clients from traditional captioning/transcription/translation to our newer, high tech solutions that provide instant deliverables using patented voice recognition algorithms that are highly accurate and faster than human output. </a:t>
            </a:r>
          </a:p>
          <a:p>
            <a:pPr marL="0" indent="0">
              <a:buNone/>
            </a:pPr>
            <a:r>
              <a:rPr lang="en-US" sz="4800" dirty="0">
                <a:latin typeface="Arial" panose="020B0604020202020204" pitchFamily="34" charset="0"/>
                <a:cs typeface="Arial" panose="020B0604020202020204" pitchFamily="34" charset="0"/>
              </a:rPr>
              <a:t> </a:t>
            </a:r>
          </a:p>
          <a:p>
            <a:pPr>
              <a:buFont typeface="Wingdings" panose="05000000000000000000" pitchFamily="2" charset="2"/>
              <a:buChar char="v"/>
            </a:pPr>
            <a:r>
              <a:rPr lang="en-US" sz="4800" dirty="0">
                <a:latin typeface="Arial" panose="020B0604020202020204" pitchFamily="34" charset="0"/>
                <a:cs typeface="Arial" panose="020B0604020202020204" pitchFamily="34" charset="0"/>
              </a:rPr>
              <a:t>Simply put, VZP Digital can do it all in ways no one else currently can.</a:t>
            </a:r>
          </a:p>
          <a:p>
            <a:endParaRPr lang="en-US" sz="1200" dirty="0"/>
          </a:p>
        </p:txBody>
      </p:sp>
      <p:sp>
        <p:nvSpPr>
          <p:cNvPr id="3" name="Title 2">
            <a:extLst>
              <a:ext uri="{FF2B5EF4-FFF2-40B4-BE49-F238E27FC236}">
                <a16:creationId xmlns:a16="http://schemas.microsoft.com/office/drawing/2014/main" id="{91441863-8F17-48B1-9061-57142919F17B}"/>
              </a:ext>
            </a:extLst>
          </p:cNvPr>
          <p:cNvSpPr>
            <a:spLocks noGrp="1"/>
          </p:cNvSpPr>
          <p:nvPr>
            <p:ph type="title"/>
          </p:nvPr>
        </p:nvSpPr>
        <p:spPr/>
        <p:txBody>
          <a:bodyPr/>
          <a:lstStyle/>
          <a:p>
            <a:r>
              <a:rPr lang="en-US" dirty="0"/>
              <a:t>Who We Are</a:t>
            </a:r>
          </a:p>
        </p:txBody>
      </p:sp>
    </p:spTree>
    <p:extLst>
      <p:ext uri="{BB962C8B-B14F-4D97-AF65-F5344CB8AC3E}">
        <p14:creationId xmlns:p14="http://schemas.microsoft.com/office/powerpoint/2010/main" val="112746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63D71C-8FF0-4C37-AF3A-19D1541654E2}"/>
              </a:ext>
            </a:extLst>
          </p:cNvPr>
          <p:cNvSpPr>
            <a:spLocks noGrp="1"/>
          </p:cNvSpPr>
          <p:nvPr>
            <p:ph idx="1"/>
          </p:nvPr>
        </p:nvSpPr>
        <p:spPr/>
        <p:txBody>
          <a:bodyPr/>
          <a:lstStyle/>
          <a:p>
            <a:r>
              <a:rPr lang="en-US" sz="2000" dirty="0"/>
              <a:t>Utilizing different Automated Speech Recognition tools.</a:t>
            </a:r>
          </a:p>
          <a:p>
            <a:endParaRPr lang="en-US" sz="1000" dirty="0"/>
          </a:p>
          <a:p>
            <a:r>
              <a:rPr lang="en-US" sz="2000" dirty="0"/>
              <a:t>Maximize strengths of each and minimize weaknesses.</a:t>
            </a:r>
          </a:p>
          <a:p>
            <a:endParaRPr lang="en-US" sz="1000" dirty="0"/>
          </a:p>
          <a:p>
            <a:r>
              <a:rPr lang="en-US" sz="2000" dirty="0"/>
              <a:t>Provide a patented multi-API approach to expand intuitive response and accuracy.</a:t>
            </a:r>
          </a:p>
          <a:p>
            <a:endParaRPr lang="en-US" sz="1000" dirty="0"/>
          </a:p>
          <a:p>
            <a:r>
              <a:rPr lang="en-US" sz="2000" dirty="0"/>
              <a:t>Mobile, Cloud-based approach to bringing accessibility where it needs to be…everywhere.</a:t>
            </a:r>
          </a:p>
          <a:p>
            <a:endParaRPr lang="en-US" sz="1000" dirty="0"/>
          </a:p>
          <a:p>
            <a:r>
              <a:rPr lang="en-US" sz="2000" dirty="0"/>
              <a:t>Supported by Android and iOS apps.</a:t>
            </a:r>
          </a:p>
          <a:p>
            <a:pPr marL="0" indent="0">
              <a:buNone/>
            </a:pPr>
            <a:endParaRPr lang="en-US" dirty="0"/>
          </a:p>
        </p:txBody>
      </p:sp>
      <p:sp>
        <p:nvSpPr>
          <p:cNvPr id="3" name="Title 2">
            <a:extLst>
              <a:ext uri="{FF2B5EF4-FFF2-40B4-BE49-F238E27FC236}">
                <a16:creationId xmlns:a16="http://schemas.microsoft.com/office/drawing/2014/main" id="{78C99D38-A27F-44B5-95A8-ECE3DD3C6590}"/>
              </a:ext>
            </a:extLst>
          </p:cNvPr>
          <p:cNvSpPr>
            <a:spLocks noGrp="1"/>
          </p:cNvSpPr>
          <p:nvPr>
            <p:ph type="title"/>
          </p:nvPr>
        </p:nvSpPr>
        <p:spPr/>
        <p:txBody>
          <a:bodyPr/>
          <a:lstStyle/>
          <a:p>
            <a:r>
              <a:rPr lang="en-US" dirty="0"/>
              <a:t>VZP REACH Automated Captions</a:t>
            </a:r>
          </a:p>
        </p:txBody>
      </p:sp>
    </p:spTree>
    <p:extLst>
      <p:ext uri="{BB962C8B-B14F-4D97-AF65-F5344CB8AC3E}">
        <p14:creationId xmlns:p14="http://schemas.microsoft.com/office/powerpoint/2010/main" val="237800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C3D627-ECE8-4A7C-B4C0-A01C7C319E76}"/>
              </a:ext>
            </a:extLst>
          </p:cNvPr>
          <p:cNvSpPr>
            <a:spLocks noGrp="1"/>
          </p:cNvSpPr>
          <p:nvPr>
            <p:ph idx="1"/>
          </p:nvPr>
        </p:nvSpPr>
        <p:spPr/>
        <p:txBody>
          <a:bodyPr>
            <a:normAutofit/>
          </a:bodyPr>
          <a:lstStyle/>
          <a:p>
            <a:r>
              <a:rPr lang="en-US" sz="2000" dirty="0"/>
              <a:t>Translation on the fly to 103 languages and 65 different dialects.</a:t>
            </a:r>
          </a:p>
          <a:p>
            <a:endParaRPr lang="en-US" sz="1000" dirty="0"/>
          </a:p>
          <a:p>
            <a:r>
              <a:rPr lang="en-US" sz="2000" dirty="0"/>
              <a:t>Simply needs a dedicated audio input.</a:t>
            </a:r>
          </a:p>
          <a:p>
            <a:endParaRPr lang="en-US" sz="1000" dirty="0"/>
          </a:p>
          <a:p>
            <a:r>
              <a:rPr lang="en-US" sz="2000" dirty="0"/>
              <a:t>Can be accessed in class, at home or around the world from the same source feed.</a:t>
            </a:r>
          </a:p>
          <a:p>
            <a:endParaRPr lang="en-US" sz="1000" dirty="0"/>
          </a:p>
          <a:p>
            <a:r>
              <a:rPr lang="en-US" sz="2000" dirty="0"/>
              <a:t>Transcription, Translation, Captioning and Streaming Video all from the same source feed as well.</a:t>
            </a:r>
          </a:p>
        </p:txBody>
      </p:sp>
      <p:sp>
        <p:nvSpPr>
          <p:cNvPr id="3" name="Title 2">
            <a:extLst>
              <a:ext uri="{FF2B5EF4-FFF2-40B4-BE49-F238E27FC236}">
                <a16:creationId xmlns:a16="http://schemas.microsoft.com/office/drawing/2014/main" id="{FD025FBB-AF4A-450C-A15A-A78C8E3D239F}"/>
              </a:ext>
            </a:extLst>
          </p:cNvPr>
          <p:cNvSpPr>
            <a:spLocks noGrp="1"/>
          </p:cNvSpPr>
          <p:nvPr>
            <p:ph type="title"/>
          </p:nvPr>
        </p:nvSpPr>
        <p:spPr/>
        <p:txBody>
          <a:bodyPr/>
          <a:lstStyle/>
          <a:p>
            <a:r>
              <a:rPr lang="en-US" dirty="0"/>
              <a:t>VZP REACH Automated Captions</a:t>
            </a:r>
          </a:p>
        </p:txBody>
      </p:sp>
    </p:spTree>
    <p:extLst>
      <p:ext uri="{BB962C8B-B14F-4D97-AF65-F5344CB8AC3E}">
        <p14:creationId xmlns:p14="http://schemas.microsoft.com/office/powerpoint/2010/main" val="2101701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78AC80-C038-48A8-A98F-FD1488DD2702}"/>
              </a:ext>
            </a:extLst>
          </p:cNvPr>
          <p:cNvSpPr>
            <a:spLocks noGrp="1"/>
          </p:cNvSpPr>
          <p:nvPr>
            <p:ph idx="1"/>
          </p:nvPr>
        </p:nvSpPr>
        <p:spPr/>
        <p:txBody>
          <a:bodyPr>
            <a:normAutofit fontScale="92500" lnSpcReduction="10000"/>
          </a:bodyPr>
          <a:lstStyle/>
          <a:p>
            <a:r>
              <a:rPr lang="en-US" dirty="0"/>
              <a:t>Applications for Disabled Students include:</a:t>
            </a:r>
          </a:p>
          <a:p>
            <a:endParaRPr lang="en-US" sz="900" dirty="0"/>
          </a:p>
          <a:p>
            <a:pPr lvl="1"/>
            <a:r>
              <a:rPr lang="en-US" dirty="0"/>
              <a:t>Deaf/Hard of Hearing</a:t>
            </a:r>
          </a:p>
          <a:p>
            <a:pPr lvl="1"/>
            <a:endParaRPr lang="en-US" sz="900" dirty="0"/>
          </a:p>
          <a:p>
            <a:pPr lvl="1"/>
            <a:r>
              <a:rPr lang="en-US" dirty="0"/>
              <a:t>International/English Learning</a:t>
            </a:r>
          </a:p>
          <a:p>
            <a:pPr lvl="1"/>
            <a:endParaRPr lang="en-US" sz="900" dirty="0"/>
          </a:p>
          <a:p>
            <a:pPr lvl="1"/>
            <a:r>
              <a:rPr lang="en-US" dirty="0"/>
              <a:t>Autism</a:t>
            </a:r>
          </a:p>
          <a:p>
            <a:pPr lvl="1"/>
            <a:endParaRPr lang="en-US" sz="800" dirty="0"/>
          </a:p>
          <a:p>
            <a:pPr lvl="1"/>
            <a:r>
              <a:rPr lang="en-US" dirty="0"/>
              <a:t>Blind and Deaf/Blind*</a:t>
            </a:r>
          </a:p>
          <a:p>
            <a:pPr lvl="1"/>
            <a:endParaRPr lang="en-US" sz="800" dirty="0"/>
          </a:p>
          <a:p>
            <a:pPr lvl="1"/>
            <a:r>
              <a:rPr lang="en-US" dirty="0"/>
              <a:t>Speech Therapy</a:t>
            </a:r>
          </a:p>
          <a:p>
            <a:pPr lvl="1"/>
            <a:endParaRPr lang="en-US" sz="2000" dirty="0"/>
          </a:p>
          <a:p>
            <a:pPr marL="301943" lvl="1" indent="0">
              <a:buNone/>
            </a:pPr>
            <a:r>
              <a:rPr lang="en-US" sz="2000" dirty="0"/>
              <a:t>* </a:t>
            </a:r>
            <a:r>
              <a:rPr lang="en-US" sz="1600" dirty="0"/>
              <a:t>In partnership with HIMS Polaris Braille Sense Series</a:t>
            </a:r>
          </a:p>
        </p:txBody>
      </p:sp>
      <p:sp>
        <p:nvSpPr>
          <p:cNvPr id="3" name="Title 2">
            <a:extLst>
              <a:ext uri="{FF2B5EF4-FFF2-40B4-BE49-F238E27FC236}">
                <a16:creationId xmlns:a16="http://schemas.microsoft.com/office/drawing/2014/main" id="{A9620041-5752-481B-9E6B-DE8E661E8465}"/>
              </a:ext>
            </a:extLst>
          </p:cNvPr>
          <p:cNvSpPr>
            <a:spLocks noGrp="1"/>
          </p:cNvSpPr>
          <p:nvPr>
            <p:ph type="title"/>
          </p:nvPr>
        </p:nvSpPr>
        <p:spPr/>
        <p:txBody>
          <a:bodyPr/>
          <a:lstStyle/>
          <a:p>
            <a:r>
              <a:rPr lang="en-US" dirty="0"/>
              <a:t>VZP REACH Automated Captions</a:t>
            </a:r>
          </a:p>
        </p:txBody>
      </p:sp>
    </p:spTree>
    <p:extLst>
      <p:ext uri="{BB962C8B-B14F-4D97-AF65-F5344CB8AC3E}">
        <p14:creationId xmlns:p14="http://schemas.microsoft.com/office/powerpoint/2010/main" val="4171028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BDCB83-9445-4E39-9BB8-6A17484B748F}"/>
              </a:ext>
            </a:extLst>
          </p:cNvPr>
          <p:cNvSpPr>
            <a:spLocks noGrp="1"/>
          </p:cNvSpPr>
          <p:nvPr>
            <p:ph idx="1"/>
          </p:nvPr>
        </p:nvSpPr>
        <p:spPr/>
        <p:txBody>
          <a:bodyPr>
            <a:normAutofit/>
          </a:bodyPr>
          <a:lstStyle/>
          <a:p>
            <a:r>
              <a:rPr lang="en-US" sz="1800" dirty="0"/>
              <a:t>Research indicates that students fail to record 40% of the important points in a typical lecture (Hartley &amp; Cameron, 1967; Howe, 1970)</a:t>
            </a:r>
          </a:p>
          <a:p>
            <a:pPr marL="0" indent="0">
              <a:buNone/>
            </a:pPr>
            <a:endParaRPr lang="en-US" sz="800" dirty="0"/>
          </a:p>
          <a:p>
            <a:r>
              <a:rPr lang="en-US" sz="1800" dirty="0"/>
              <a:t>Students record most of what is shown to them visually, but only about 10% of information delivered orally (Johnstone &amp; </a:t>
            </a:r>
            <a:r>
              <a:rPr lang="en-US" sz="1800" dirty="0" err="1"/>
              <a:t>Su</a:t>
            </a:r>
            <a:r>
              <a:rPr lang="en-US" sz="1800" dirty="0"/>
              <a:t>, 1994)</a:t>
            </a:r>
          </a:p>
          <a:p>
            <a:pPr marL="0" indent="0">
              <a:buNone/>
            </a:pPr>
            <a:endParaRPr lang="en-US" sz="800" dirty="0"/>
          </a:p>
          <a:p>
            <a:r>
              <a:rPr lang="en-US" sz="1800" dirty="0"/>
              <a:t>One study found that students who reviewed instructor notes (and did not take their own) performed better on recall tests than students who took and reviewed their own notes (</a:t>
            </a:r>
            <a:r>
              <a:rPr lang="en-US" sz="1800" dirty="0" err="1"/>
              <a:t>Kiewra</a:t>
            </a:r>
            <a:r>
              <a:rPr lang="en-US" sz="1800" dirty="0"/>
              <a:t>, 1985b).</a:t>
            </a:r>
          </a:p>
          <a:p>
            <a:endParaRPr lang="en-US" sz="800" dirty="0"/>
          </a:p>
          <a:p>
            <a:r>
              <a:rPr lang="en-US" sz="1800" dirty="0"/>
              <a:t>However, most researchers suggest that instructor notes should be used only as a supplement to students’ own notes (Bligh, 2000).</a:t>
            </a:r>
          </a:p>
        </p:txBody>
      </p:sp>
      <p:sp>
        <p:nvSpPr>
          <p:cNvPr id="3" name="Title 2">
            <a:extLst>
              <a:ext uri="{FF2B5EF4-FFF2-40B4-BE49-F238E27FC236}">
                <a16:creationId xmlns:a16="http://schemas.microsoft.com/office/drawing/2014/main" id="{88EA0D1E-B947-4796-BD6F-EC14B380D551}"/>
              </a:ext>
            </a:extLst>
          </p:cNvPr>
          <p:cNvSpPr>
            <a:spLocks noGrp="1"/>
          </p:cNvSpPr>
          <p:nvPr>
            <p:ph type="title"/>
          </p:nvPr>
        </p:nvSpPr>
        <p:spPr/>
        <p:txBody>
          <a:bodyPr/>
          <a:lstStyle/>
          <a:p>
            <a:r>
              <a:rPr lang="en-US" dirty="0"/>
              <a:t>REACH University</a:t>
            </a:r>
          </a:p>
        </p:txBody>
      </p:sp>
    </p:spTree>
    <p:extLst>
      <p:ext uri="{BB962C8B-B14F-4D97-AF65-F5344CB8AC3E}">
        <p14:creationId xmlns:p14="http://schemas.microsoft.com/office/powerpoint/2010/main" val="380463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887147-20B2-419A-86F0-2F214D75C392}"/>
              </a:ext>
            </a:extLst>
          </p:cNvPr>
          <p:cNvSpPr>
            <a:spLocks noGrp="1"/>
          </p:cNvSpPr>
          <p:nvPr>
            <p:ph idx="1"/>
          </p:nvPr>
        </p:nvSpPr>
        <p:spPr/>
        <p:txBody>
          <a:bodyPr/>
          <a:lstStyle/>
          <a:p>
            <a:r>
              <a:rPr lang="en-US" dirty="0"/>
              <a:t>All of these challenges are compounded for students with disabilities, who need additional layers of accessibility in their classes.</a:t>
            </a:r>
          </a:p>
          <a:p>
            <a:endParaRPr lang="en-US" sz="800" dirty="0"/>
          </a:p>
          <a:p>
            <a:r>
              <a:rPr lang="en-US" dirty="0"/>
              <a:t>The same applies to international students who may have difficulty with oral and/or written communications in English.</a:t>
            </a:r>
          </a:p>
        </p:txBody>
      </p:sp>
      <p:sp>
        <p:nvSpPr>
          <p:cNvPr id="3" name="Title 2">
            <a:extLst>
              <a:ext uri="{FF2B5EF4-FFF2-40B4-BE49-F238E27FC236}">
                <a16:creationId xmlns:a16="http://schemas.microsoft.com/office/drawing/2014/main" id="{FBD3080F-035D-4861-97F4-8EA4BF42A3EB}"/>
              </a:ext>
            </a:extLst>
          </p:cNvPr>
          <p:cNvSpPr>
            <a:spLocks noGrp="1"/>
          </p:cNvSpPr>
          <p:nvPr>
            <p:ph type="title"/>
          </p:nvPr>
        </p:nvSpPr>
        <p:spPr/>
        <p:txBody>
          <a:bodyPr/>
          <a:lstStyle/>
          <a:p>
            <a:r>
              <a:rPr lang="en-US" dirty="0"/>
              <a:t>REACH University</a:t>
            </a:r>
          </a:p>
        </p:txBody>
      </p:sp>
    </p:spTree>
    <p:extLst>
      <p:ext uri="{BB962C8B-B14F-4D97-AF65-F5344CB8AC3E}">
        <p14:creationId xmlns:p14="http://schemas.microsoft.com/office/powerpoint/2010/main" val="1622204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3015</TotalTime>
  <Words>1110</Words>
  <Application>Microsoft Office PowerPoint</Application>
  <PresentationFormat>On-screen Show (4:3)</PresentationFormat>
  <Paragraphs>183</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Candara</vt:lpstr>
      <vt:lpstr>Symbol</vt:lpstr>
      <vt:lpstr>Wingdings</vt:lpstr>
      <vt:lpstr>Waveform</vt:lpstr>
      <vt:lpstr>PowerPoint Presentation</vt:lpstr>
      <vt:lpstr>A New Automated Notetaking, Captioning and Transcription Solution </vt:lpstr>
      <vt:lpstr>Key Topics </vt:lpstr>
      <vt:lpstr>Who We Are</vt:lpstr>
      <vt:lpstr>VZP REACH Automated Captions</vt:lpstr>
      <vt:lpstr>VZP REACH Automated Captions</vt:lpstr>
      <vt:lpstr>VZP REACH Automated Captions</vt:lpstr>
      <vt:lpstr>REACH University</vt:lpstr>
      <vt:lpstr>REACH University</vt:lpstr>
      <vt:lpstr>REACH University</vt:lpstr>
      <vt:lpstr>REACH University</vt:lpstr>
      <vt:lpstr>REACH University</vt:lpstr>
      <vt:lpstr>REACH University</vt:lpstr>
      <vt:lpstr>REACH University</vt:lpstr>
      <vt:lpstr>REACH/Polaris</vt:lpstr>
      <vt:lpstr>New Update</vt:lpstr>
      <vt:lpstr>New Update</vt:lpstr>
      <vt:lpstr>Questions</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VZP Digital</dc:title>
  <dc:creator>Perez, Victor</dc:creator>
  <cp:lastModifiedBy>Chris and Mary Frazier</cp:lastModifiedBy>
  <cp:revision>115</cp:revision>
  <cp:lastPrinted>2017-11-10T19:38:14Z</cp:lastPrinted>
  <dcterms:created xsi:type="dcterms:W3CDTF">2017-04-03T17:08:20Z</dcterms:created>
  <dcterms:modified xsi:type="dcterms:W3CDTF">2018-11-11T21:36:21Z</dcterms:modified>
</cp:coreProperties>
</file>