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98" r:id="rId4"/>
    <p:sldId id="261" r:id="rId5"/>
    <p:sldId id="264" r:id="rId6"/>
    <p:sldId id="257" r:id="rId7"/>
    <p:sldId id="259" r:id="rId8"/>
    <p:sldId id="265" r:id="rId9"/>
    <p:sldId id="272" r:id="rId10"/>
    <p:sldId id="285" r:id="rId11"/>
    <p:sldId id="273" r:id="rId12"/>
    <p:sldId id="267" r:id="rId13"/>
    <p:sldId id="286" r:id="rId14"/>
    <p:sldId id="269" r:id="rId15"/>
    <p:sldId id="270" r:id="rId16"/>
    <p:sldId id="287" r:id="rId17"/>
    <p:sldId id="268" r:id="rId18"/>
    <p:sldId id="271" r:id="rId19"/>
    <p:sldId id="288" r:id="rId20"/>
    <p:sldId id="279" r:id="rId21"/>
    <p:sldId id="274" r:id="rId22"/>
    <p:sldId id="278" r:id="rId23"/>
    <p:sldId id="280" r:id="rId24"/>
    <p:sldId id="281" r:id="rId25"/>
    <p:sldId id="282" r:id="rId26"/>
    <p:sldId id="266" r:id="rId27"/>
    <p:sldId id="260" r:id="rId28"/>
    <p:sldId id="275" r:id="rId29"/>
    <p:sldId id="297" r:id="rId30"/>
    <p:sldId id="276" r:id="rId31"/>
    <p:sldId id="296" r:id="rId32"/>
    <p:sldId id="277" r:id="rId33"/>
    <p:sldId id="295" r:id="rId34"/>
    <p:sldId id="289" r:id="rId35"/>
    <p:sldId id="293" r:id="rId36"/>
    <p:sldId id="29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45" autoAdjust="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3BF86-A94B-461F-B65B-8BEEA80A4F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E7E7A9-7435-462A-BAD0-9F13A85241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37D85F-DB69-4511-8FEA-D4CC05CF6FA7}"/>
              </a:ext>
            </a:extLst>
          </p:cNvPr>
          <p:cNvSpPr>
            <a:spLocks noGrp="1"/>
          </p:cNvSpPr>
          <p:nvPr>
            <p:ph type="dt" sz="half" idx="10"/>
          </p:nvPr>
        </p:nvSpPr>
        <p:spPr/>
        <p:txBody>
          <a:bodyPr/>
          <a:lstStyle/>
          <a:p>
            <a:fld id="{AD0F7608-24D2-4F9F-8E70-4503157511E7}" type="datetimeFigureOut">
              <a:rPr lang="en-US" smtClean="0"/>
              <a:t>11/15/2018</a:t>
            </a:fld>
            <a:endParaRPr lang="en-US"/>
          </a:p>
        </p:txBody>
      </p:sp>
      <p:sp>
        <p:nvSpPr>
          <p:cNvPr id="5" name="Footer Placeholder 4">
            <a:extLst>
              <a:ext uri="{FF2B5EF4-FFF2-40B4-BE49-F238E27FC236}">
                <a16:creationId xmlns:a16="http://schemas.microsoft.com/office/drawing/2014/main" id="{E04255AB-ED55-47BC-A05F-8D2F88AFBB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0984FC-B8C0-43D9-8F1D-6A94A1E2F738}"/>
              </a:ext>
            </a:extLst>
          </p:cNvPr>
          <p:cNvSpPr>
            <a:spLocks noGrp="1"/>
          </p:cNvSpPr>
          <p:nvPr>
            <p:ph type="sldNum" sz="quarter" idx="12"/>
          </p:nvPr>
        </p:nvSpPr>
        <p:spPr/>
        <p:txBody>
          <a:bodyPr/>
          <a:lstStyle/>
          <a:p>
            <a:fld id="{284E1E3A-8D57-4484-B299-64DC5628D2A5}" type="slidenum">
              <a:rPr lang="en-US" smtClean="0"/>
              <a:t>‹#›</a:t>
            </a:fld>
            <a:endParaRPr lang="en-US"/>
          </a:p>
        </p:txBody>
      </p:sp>
    </p:spTree>
    <p:extLst>
      <p:ext uri="{BB962C8B-B14F-4D97-AF65-F5344CB8AC3E}">
        <p14:creationId xmlns:p14="http://schemas.microsoft.com/office/powerpoint/2010/main" val="2931954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33A76-6EA5-4CC2-8D9C-1225D67381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EEE17B-7301-4603-895E-9D2D30BBC21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7133DF-E60E-41C7-90AB-B887E77F1AF5}"/>
              </a:ext>
            </a:extLst>
          </p:cNvPr>
          <p:cNvSpPr>
            <a:spLocks noGrp="1"/>
          </p:cNvSpPr>
          <p:nvPr>
            <p:ph type="dt" sz="half" idx="10"/>
          </p:nvPr>
        </p:nvSpPr>
        <p:spPr/>
        <p:txBody>
          <a:bodyPr/>
          <a:lstStyle/>
          <a:p>
            <a:fld id="{AD0F7608-24D2-4F9F-8E70-4503157511E7}" type="datetimeFigureOut">
              <a:rPr lang="en-US" smtClean="0"/>
              <a:t>11/15/2018</a:t>
            </a:fld>
            <a:endParaRPr lang="en-US"/>
          </a:p>
        </p:txBody>
      </p:sp>
      <p:sp>
        <p:nvSpPr>
          <p:cNvPr id="5" name="Footer Placeholder 4">
            <a:extLst>
              <a:ext uri="{FF2B5EF4-FFF2-40B4-BE49-F238E27FC236}">
                <a16:creationId xmlns:a16="http://schemas.microsoft.com/office/drawing/2014/main" id="{AD543B95-2F73-4AD5-9C3A-1D98E10E2F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6F0D2D-23D2-4226-84E8-5BD311781D59}"/>
              </a:ext>
            </a:extLst>
          </p:cNvPr>
          <p:cNvSpPr>
            <a:spLocks noGrp="1"/>
          </p:cNvSpPr>
          <p:nvPr>
            <p:ph type="sldNum" sz="quarter" idx="12"/>
          </p:nvPr>
        </p:nvSpPr>
        <p:spPr/>
        <p:txBody>
          <a:bodyPr/>
          <a:lstStyle/>
          <a:p>
            <a:fld id="{284E1E3A-8D57-4484-B299-64DC5628D2A5}" type="slidenum">
              <a:rPr lang="en-US" smtClean="0"/>
              <a:t>‹#›</a:t>
            </a:fld>
            <a:endParaRPr lang="en-US"/>
          </a:p>
        </p:txBody>
      </p:sp>
    </p:spTree>
    <p:extLst>
      <p:ext uri="{BB962C8B-B14F-4D97-AF65-F5344CB8AC3E}">
        <p14:creationId xmlns:p14="http://schemas.microsoft.com/office/powerpoint/2010/main" val="488544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401546-1939-4AA7-948B-765CB1D634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2EA691-AC43-43D9-B4D7-8C6C57F1984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36ED2-52A7-4611-8375-65EC08924783}"/>
              </a:ext>
            </a:extLst>
          </p:cNvPr>
          <p:cNvSpPr>
            <a:spLocks noGrp="1"/>
          </p:cNvSpPr>
          <p:nvPr>
            <p:ph type="dt" sz="half" idx="10"/>
          </p:nvPr>
        </p:nvSpPr>
        <p:spPr/>
        <p:txBody>
          <a:bodyPr/>
          <a:lstStyle/>
          <a:p>
            <a:fld id="{AD0F7608-24D2-4F9F-8E70-4503157511E7}" type="datetimeFigureOut">
              <a:rPr lang="en-US" smtClean="0"/>
              <a:t>11/15/2018</a:t>
            </a:fld>
            <a:endParaRPr lang="en-US"/>
          </a:p>
        </p:txBody>
      </p:sp>
      <p:sp>
        <p:nvSpPr>
          <p:cNvPr id="5" name="Footer Placeholder 4">
            <a:extLst>
              <a:ext uri="{FF2B5EF4-FFF2-40B4-BE49-F238E27FC236}">
                <a16:creationId xmlns:a16="http://schemas.microsoft.com/office/drawing/2014/main" id="{3A30A1C5-8ED3-4E1B-94FE-F1AC42C0D9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5DA183-3FCB-4EE9-8000-80B12BFC69E0}"/>
              </a:ext>
            </a:extLst>
          </p:cNvPr>
          <p:cNvSpPr>
            <a:spLocks noGrp="1"/>
          </p:cNvSpPr>
          <p:nvPr>
            <p:ph type="sldNum" sz="quarter" idx="12"/>
          </p:nvPr>
        </p:nvSpPr>
        <p:spPr/>
        <p:txBody>
          <a:bodyPr/>
          <a:lstStyle/>
          <a:p>
            <a:fld id="{284E1E3A-8D57-4484-B299-64DC5628D2A5}" type="slidenum">
              <a:rPr lang="en-US" smtClean="0"/>
              <a:t>‹#›</a:t>
            </a:fld>
            <a:endParaRPr lang="en-US"/>
          </a:p>
        </p:txBody>
      </p:sp>
    </p:spTree>
    <p:extLst>
      <p:ext uri="{BB962C8B-B14F-4D97-AF65-F5344CB8AC3E}">
        <p14:creationId xmlns:p14="http://schemas.microsoft.com/office/powerpoint/2010/main" val="10301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EBAC-6C3B-4A88-88A4-AD744C38F7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3071F5-76CC-4974-8B64-5C7EC51E250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6AC754-AFEF-4AF1-B1FB-D755795E0FF8}"/>
              </a:ext>
            </a:extLst>
          </p:cNvPr>
          <p:cNvSpPr>
            <a:spLocks noGrp="1"/>
          </p:cNvSpPr>
          <p:nvPr>
            <p:ph type="dt" sz="half" idx="10"/>
          </p:nvPr>
        </p:nvSpPr>
        <p:spPr/>
        <p:txBody>
          <a:bodyPr/>
          <a:lstStyle/>
          <a:p>
            <a:fld id="{AD0F7608-24D2-4F9F-8E70-4503157511E7}" type="datetimeFigureOut">
              <a:rPr lang="en-US" smtClean="0"/>
              <a:t>11/15/2018</a:t>
            </a:fld>
            <a:endParaRPr lang="en-US"/>
          </a:p>
        </p:txBody>
      </p:sp>
      <p:sp>
        <p:nvSpPr>
          <p:cNvPr id="5" name="Footer Placeholder 4">
            <a:extLst>
              <a:ext uri="{FF2B5EF4-FFF2-40B4-BE49-F238E27FC236}">
                <a16:creationId xmlns:a16="http://schemas.microsoft.com/office/drawing/2014/main" id="{593B22AF-48B3-4EFF-B7E1-2AF1933F35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7F4CF4-BCAA-4E7B-B760-473E56AFA206}"/>
              </a:ext>
            </a:extLst>
          </p:cNvPr>
          <p:cNvSpPr>
            <a:spLocks noGrp="1"/>
          </p:cNvSpPr>
          <p:nvPr>
            <p:ph type="sldNum" sz="quarter" idx="12"/>
          </p:nvPr>
        </p:nvSpPr>
        <p:spPr/>
        <p:txBody>
          <a:bodyPr/>
          <a:lstStyle/>
          <a:p>
            <a:fld id="{284E1E3A-8D57-4484-B299-64DC5628D2A5}" type="slidenum">
              <a:rPr lang="en-US" smtClean="0"/>
              <a:t>‹#›</a:t>
            </a:fld>
            <a:endParaRPr lang="en-US"/>
          </a:p>
        </p:txBody>
      </p:sp>
    </p:spTree>
    <p:extLst>
      <p:ext uri="{BB962C8B-B14F-4D97-AF65-F5344CB8AC3E}">
        <p14:creationId xmlns:p14="http://schemas.microsoft.com/office/powerpoint/2010/main" val="2546387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370D-C3BE-4EB6-AFFC-EB6CB71188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964FD2-F72D-40DA-BE5D-5A333CE5FB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D578177-70E7-49F9-91CD-DC7CD72CF67C}"/>
              </a:ext>
            </a:extLst>
          </p:cNvPr>
          <p:cNvSpPr>
            <a:spLocks noGrp="1"/>
          </p:cNvSpPr>
          <p:nvPr>
            <p:ph type="dt" sz="half" idx="10"/>
          </p:nvPr>
        </p:nvSpPr>
        <p:spPr/>
        <p:txBody>
          <a:bodyPr/>
          <a:lstStyle/>
          <a:p>
            <a:fld id="{AD0F7608-24D2-4F9F-8E70-4503157511E7}" type="datetimeFigureOut">
              <a:rPr lang="en-US" smtClean="0"/>
              <a:t>11/15/2018</a:t>
            </a:fld>
            <a:endParaRPr lang="en-US"/>
          </a:p>
        </p:txBody>
      </p:sp>
      <p:sp>
        <p:nvSpPr>
          <p:cNvPr id="5" name="Footer Placeholder 4">
            <a:extLst>
              <a:ext uri="{FF2B5EF4-FFF2-40B4-BE49-F238E27FC236}">
                <a16:creationId xmlns:a16="http://schemas.microsoft.com/office/drawing/2014/main" id="{43E2C135-89FD-48F0-935E-9FBB6D5A1E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C29FB0-BD5C-4954-9515-36EE8C12BB9D}"/>
              </a:ext>
            </a:extLst>
          </p:cNvPr>
          <p:cNvSpPr>
            <a:spLocks noGrp="1"/>
          </p:cNvSpPr>
          <p:nvPr>
            <p:ph type="sldNum" sz="quarter" idx="12"/>
          </p:nvPr>
        </p:nvSpPr>
        <p:spPr/>
        <p:txBody>
          <a:bodyPr/>
          <a:lstStyle/>
          <a:p>
            <a:fld id="{284E1E3A-8D57-4484-B299-64DC5628D2A5}" type="slidenum">
              <a:rPr lang="en-US" smtClean="0"/>
              <a:t>‹#›</a:t>
            </a:fld>
            <a:endParaRPr lang="en-US"/>
          </a:p>
        </p:txBody>
      </p:sp>
    </p:spTree>
    <p:extLst>
      <p:ext uri="{BB962C8B-B14F-4D97-AF65-F5344CB8AC3E}">
        <p14:creationId xmlns:p14="http://schemas.microsoft.com/office/powerpoint/2010/main" val="886137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EABE-EFF0-4FB6-9819-C496C8DC66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3B786B-F20A-44FE-B303-C70402F2F00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14B78C-47DA-4E0A-AEA8-B14A468796D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435166-7D85-4B19-AB0A-7BE4E6BE8D77}"/>
              </a:ext>
            </a:extLst>
          </p:cNvPr>
          <p:cNvSpPr>
            <a:spLocks noGrp="1"/>
          </p:cNvSpPr>
          <p:nvPr>
            <p:ph type="dt" sz="half" idx="10"/>
          </p:nvPr>
        </p:nvSpPr>
        <p:spPr/>
        <p:txBody>
          <a:bodyPr/>
          <a:lstStyle/>
          <a:p>
            <a:fld id="{AD0F7608-24D2-4F9F-8E70-4503157511E7}" type="datetimeFigureOut">
              <a:rPr lang="en-US" smtClean="0"/>
              <a:t>11/15/2018</a:t>
            </a:fld>
            <a:endParaRPr lang="en-US"/>
          </a:p>
        </p:txBody>
      </p:sp>
      <p:sp>
        <p:nvSpPr>
          <p:cNvPr id="6" name="Footer Placeholder 5">
            <a:extLst>
              <a:ext uri="{FF2B5EF4-FFF2-40B4-BE49-F238E27FC236}">
                <a16:creationId xmlns:a16="http://schemas.microsoft.com/office/drawing/2014/main" id="{016A3969-82F1-446C-BCDA-4B3F008AD9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6BB5C4-DB75-4576-803E-ACCB1B1C1A24}"/>
              </a:ext>
            </a:extLst>
          </p:cNvPr>
          <p:cNvSpPr>
            <a:spLocks noGrp="1"/>
          </p:cNvSpPr>
          <p:nvPr>
            <p:ph type="sldNum" sz="quarter" idx="12"/>
          </p:nvPr>
        </p:nvSpPr>
        <p:spPr/>
        <p:txBody>
          <a:bodyPr/>
          <a:lstStyle/>
          <a:p>
            <a:fld id="{284E1E3A-8D57-4484-B299-64DC5628D2A5}" type="slidenum">
              <a:rPr lang="en-US" smtClean="0"/>
              <a:t>‹#›</a:t>
            </a:fld>
            <a:endParaRPr lang="en-US"/>
          </a:p>
        </p:txBody>
      </p:sp>
    </p:spTree>
    <p:extLst>
      <p:ext uri="{BB962C8B-B14F-4D97-AF65-F5344CB8AC3E}">
        <p14:creationId xmlns:p14="http://schemas.microsoft.com/office/powerpoint/2010/main" val="2253360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299D5-3E45-4F66-B270-FB10730FB2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2BA20E-5D8B-4E7A-9B10-7CBB563D5C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DBFE89E-2CBE-4838-BA4B-76A8499AC64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32A478-C401-4A76-A85A-40CED174AA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475E52-CAB4-489B-B002-908F40D3816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72F0FC-1B53-43C3-90DE-602EA9A65E3D}"/>
              </a:ext>
            </a:extLst>
          </p:cNvPr>
          <p:cNvSpPr>
            <a:spLocks noGrp="1"/>
          </p:cNvSpPr>
          <p:nvPr>
            <p:ph type="dt" sz="half" idx="10"/>
          </p:nvPr>
        </p:nvSpPr>
        <p:spPr/>
        <p:txBody>
          <a:bodyPr/>
          <a:lstStyle/>
          <a:p>
            <a:fld id="{AD0F7608-24D2-4F9F-8E70-4503157511E7}" type="datetimeFigureOut">
              <a:rPr lang="en-US" smtClean="0"/>
              <a:t>11/15/2018</a:t>
            </a:fld>
            <a:endParaRPr lang="en-US"/>
          </a:p>
        </p:txBody>
      </p:sp>
      <p:sp>
        <p:nvSpPr>
          <p:cNvPr id="8" name="Footer Placeholder 7">
            <a:extLst>
              <a:ext uri="{FF2B5EF4-FFF2-40B4-BE49-F238E27FC236}">
                <a16:creationId xmlns:a16="http://schemas.microsoft.com/office/drawing/2014/main" id="{AA9C6925-E4D9-4425-B4A1-18D14F6B7A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C632A5-E8C0-42CF-99D0-5B402452F6E5}"/>
              </a:ext>
            </a:extLst>
          </p:cNvPr>
          <p:cNvSpPr>
            <a:spLocks noGrp="1"/>
          </p:cNvSpPr>
          <p:nvPr>
            <p:ph type="sldNum" sz="quarter" idx="12"/>
          </p:nvPr>
        </p:nvSpPr>
        <p:spPr/>
        <p:txBody>
          <a:bodyPr/>
          <a:lstStyle/>
          <a:p>
            <a:fld id="{284E1E3A-8D57-4484-B299-64DC5628D2A5}" type="slidenum">
              <a:rPr lang="en-US" smtClean="0"/>
              <a:t>‹#›</a:t>
            </a:fld>
            <a:endParaRPr lang="en-US"/>
          </a:p>
        </p:txBody>
      </p:sp>
    </p:spTree>
    <p:extLst>
      <p:ext uri="{BB962C8B-B14F-4D97-AF65-F5344CB8AC3E}">
        <p14:creationId xmlns:p14="http://schemas.microsoft.com/office/powerpoint/2010/main" val="462527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E2E30-F395-41A2-9011-5025E8D65A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B284DA-3130-487E-83AC-3EB9CDABB5A9}"/>
              </a:ext>
            </a:extLst>
          </p:cNvPr>
          <p:cNvSpPr>
            <a:spLocks noGrp="1"/>
          </p:cNvSpPr>
          <p:nvPr>
            <p:ph type="dt" sz="half" idx="10"/>
          </p:nvPr>
        </p:nvSpPr>
        <p:spPr/>
        <p:txBody>
          <a:bodyPr/>
          <a:lstStyle/>
          <a:p>
            <a:fld id="{AD0F7608-24D2-4F9F-8E70-4503157511E7}" type="datetimeFigureOut">
              <a:rPr lang="en-US" smtClean="0"/>
              <a:t>11/15/2018</a:t>
            </a:fld>
            <a:endParaRPr lang="en-US"/>
          </a:p>
        </p:txBody>
      </p:sp>
      <p:sp>
        <p:nvSpPr>
          <p:cNvPr id="4" name="Footer Placeholder 3">
            <a:extLst>
              <a:ext uri="{FF2B5EF4-FFF2-40B4-BE49-F238E27FC236}">
                <a16:creationId xmlns:a16="http://schemas.microsoft.com/office/drawing/2014/main" id="{67617F9A-3241-48D6-BF7E-7D23E0626D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2B005A-2C83-45DD-ABAA-487E82ACCDDA}"/>
              </a:ext>
            </a:extLst>
          </p:cNvPr>
          <p:cNvSpPr>
            <a:spLocks noGrp="1"/>
          </p:cNvSpPr>
          <p:nvPr>
            <p:ph type="sldNum" sz="quarter" idx="12"/>
          </p:nvPr>
        </p:nvSpPr>
        <p:spPr/>
        <p:txBody>
          <a:bodyPr/>
          <a:lstStyle/>
          <a:p>
            <a:fld id="{284E1E3A-8D57-4484-B299-64DC5628D2A5}" type="slidenum">
              <a:rPr lang="en-US" smtClean="0"/>
              <a:t>‹#›</a:t>
            </a:fld>
            <a:endParaRPr lang="en-US"/>
          </a:p>
        </p:txBody>
      </p:sp>
    </p:spTree>
    <p:extLst>
      <p:ext uri="{BB962C8B-B14F-4D97-AF65-F5344CB8AC3E}">
        <p14:creationId xmlns:p14="http://schemas.microsoft.com/office/powerpoint/2010/main" val="3997463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2F30D4-3369-4D1D-AC0D-0678B2607F6A}"/>
              </a:ext>
            </a:extLst>
          </p:cNvPr>
          <p:cNvSpPr>
            <a:spLocks noGrp="1"/>
          </p:cNvSpPr>
          <p:nvPr>
            <p:ph type="dt" sz="half" idx="10"/>
          </p:nvPr>
        </p:nvSpPr>
        <p:spPr/>
        <p:txBody>
          <a:bodyPr/>
          <a:lstStyle/>
          <a:p>
            <a:fld id="{AD0F7608-24D2-4F9F-8E70-4503157511E7}" type="datetimeFigureOut">
              <a:rPr lang="en-US" smtClean="0"/>
              <a:t>11/15/2018</a:t>
            </a:fld>
            <a:endParaRPr lang="en-US"/>
          </a:p>
        </p:txBody>
      </p:sp>
      <p:sp>
        <p:nvSpPr>
          <p:cNvPr id="3" name="Footer Placeholder 2">
            <a:extLst>
              <a:ext uri="{FF2B5EF4-FFF2-40B4-BE49-F238E27FC236}">
                <a16:creationId xmlns:a16="http://schemas.microsoft.com/office/drawing/2014/main" id="{8D51ABC4-DE4F-42C1-BF17-C71889B7E1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D1BC56-2C11-4176-A571-7D264E4D026E}"/>
              </a:ext>
            </a:extLst>
          </p:cNvPr>
          <p:cNvSpPr>
            <a:spLocks noGrp="1"/>
          </p:cNvSpPr>
          <p:nvPr>
            <p:ph type="sldNum" sz="quarter" idx="12"/>
          </p:nvPr>
        </p:nvSpPr>
        <p:spPr/>
        <p:txBody>
          <a:bodyPr/>
          <a:lstStyle/>
          <a:p>
            <a:fld id="{284E1E3A-8D57-4484-B299-64DC5628D2A5}" type="slidenum">
              <a:rPr lang="en-US" smtClean="0"/>
              <a:t>‹#›</a:t>
            </a:fld>
            <a:endParaRPr lang="en-US"/>
          </a:p>
        </p:txBody>
      </p:sp>
    </p:spTree>
    <p:extLst>
      <p:ext uri="{BB962C8B-B14F-4D97-AF65-F5344CB8AC3E}">
        <p14:creationId xmlns:p14="http://schemas.microsoft.com/office/powerpoint/2010/main" val="1306276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5EAC7-73C4-48BD-BFB8-0925CE8030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1DE21E-46B6-47D8-8CD8-625A0E2A8F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B07E93-DF2A-43BE-8A63-C711EB6B2D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2924719-B860-4CB8-9BEB-76A6F9241B2C}"/>
              </a:ext>
            </a:extLst>
          </p:cNvPr>
          <p:cNvSpPr>
            <a:spLocks noGrp="1"/>
          </p:cNvSpPr>
          <p:nvPr>
            <p:ph type="dt" sz="half" idx="10"/>
          </p:nvPr>
        </p:nvSpPr>
        <p:spPr/>
        <p:txBody>
          <a:bodyPr/>
          <a:lstStyle/>
          <a:p>
            <a:fld id="{AD0F7608-24D2-4F9F-8E70-4503157511E7}" type="datetimeFigureOut">
              <a:rPr lang="en-US" smtClean="0"/>
              <a:t>11/15/2018</a:t>
            </a:fld>
            <a:endParaRPr lang="en-US"/>
          </a:p>
        </p:txBody>
      </p:sp>
      <p:sp>
        <p:nvSpPr>
          <p:cNvPr id="6" name="Footer Placeholder 5">
            <a:extLst>
              <a:ext uri="{FF2B5EF4-FFF2-40B4-BE49-F238E27FC236}">
                <a16:creationId xmlns:a16="http://schemas.microsoft.com/office/drawing/2014/main" id="{8D20CD20-F883-4CE0-A5AA-4F4B98652B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CD8F8F-72E4-45A7-A55F-9E256E5AFEB5}"/>
              </a:ext>
            </a:extLst>
          </p:cNvPr>
          <p:cNvSpPr>
            <a:spLocks noGrp="1"/>
          </p:cNvSpPr>
          <p:nvPr>
            <p:ph type="sldNum" sz="quarter" idx="12"/>
          </p:nvPr>
        </p:nvSpPr>
        <p:spPr/>
        <p:txBody>
          <a:bodyPr/>
          <a:lstStyle/>
          <a:p>
            <a:fld id="{284E1E3A-8D57-4484-B299-64DC5628D2A5}" type="slidenum">
              <a:rPr lang="en-US" smtClean="0"/>
              <a:t>‹#›</a:t>
            </a:fld>
            <a:endParaRPr lang="en-US"/>
          </a:p>
        </p:txBody>
      </p:sp>
    </p:spTree>
    <p:extLst>
      <p:ext uri="{BB962C8B-B14F-4D97-AF65-F5344CB8AC3E}">
        <p14:creationId xmlns:p14="http://schemas.microsoft.com/office/powerpoint/2010/main" val="4245013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270CF-2C26-4E63-8B9B-3306536F9F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07C715-1EA6-486D-8AFA-797E090FB9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0DCDF7-4231-4F9D-B46C-5024862FC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5567065-EA26-401F-9611-57CF21713370}"/>
              </a:ext>
            </a:extLst>
          </p:cNvPr>
          <p:cNvSpPr>
            <a:spLocks noGrp="1"/>
          </p:cNvSpPr>
          <p:nvPr>
            <p:ph type="dt" sz="half" idx="10"/>
          </p:nvPr>
        </p:nvSpPr>
        <p:spPr/>
        <p:txBody>
          <a:bodyPr/>
          <a:lstStyle/>
          <a:p>
            <a:fld id="{AD0F7608-24D2-4F9F-8E70-4503157511E7}" type="datetimeFigureOut">
              <a:rPr lang="en-US" smtClean="0"/>
              <a:t>11/15/2018</a:t>
            </a:fld>
            <a:endParaRPr lang="en-US"/>
          </a:p>
        </p:txBody>
      </p:sp>
      <p:sp>
        <p:nvSpPr>
          <p:cNvPr id="6" name="Footer Placeholder 5">
            <a:extLst>
              <a:ext uri="{FF2B5EF4-FFF2-40B4-BE49-F238E27FC236}">
                <a16:creationId xmlns:a16="http://schemas.microsoft.com/office/drawing/2014/main" id="{F740B483-EB02-45ED-B346-A909481815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1F8B77-D2DB-4EF4-8AA1-6446832CB545}"/>
              </a:ext>
            </a:extLst>
          </p:cNvPr>
          <p:cNvSpPr>
            <a:spLocks noGrp="1"/>
          </p:cNvSpPr>
          <p:nvPr>
            <p:ph type="sldNum" sz="quarter" idx="12"/>
          </p:nvPr>
        </p:nvSpPr>
        <p:spPr/>
        <p:txBody>
          <a:bodyPr/>
          <a:lstStyle/>
          <a:p>
            <a:fld id="{284E1E3A-8D57-4484-B299-64DC5628D2A5}" type="slidenum">
              <a:rPr lang="en-US" smtClean="0"/>
              <a:t>‹#›</a:t>
            </a:fld>
            <a:endParaRPr lang="en-US"/>
          </a:p>
        </p:txBody>
      </p:sp>
    </p:spTree>
    <p:extLst>
      <p:ext uri="{BB962C8B-B14F-4D97-AF65-F5344CB8AC3E}">
        <p14:creationId xmlns:p14="http://schemas.microsoft.com/office/powerpoint/2010/main" val="3770650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784BCF-0EEC-4E8D-BA36-E196899647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5AB549-F0FC-42FA-9908-6FF136EA3E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B9438D-4FBE-4EC6-B431-17A8DB032A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0F7608-24D2-4F9F-8E70-4503157511E7}" type="datetimeFigureOut">
              <a:rPr lang="en-US" smtClean="0"/>
              <a:t>11/15/2018</a:t>
            </a:fld>
            <a:endParaRPr lang="en-US"/>
          </a:p>
        </p:txBody>
      </p:sp>
      <p:sp>
        <p:nvSpPr>
          <p:cNvPr id="5" name="Footer Placeholder 4">
            <a:extLst>
              <a:ext uri="{FF2B5EF4-FFF2-40B4-BE49-F238E27FC236}">
                <a16:creationId xmlns:a16="http://schemas.microsoft.com/office/drawing/2014/main" id="{4463657F-CF1B-4ACC-BA0A-3397BB20F7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34624C-9F0E-4365-BC0A-A354284FD2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4E1E3A-8D57-4484-B299-64DC5628D2A5}" type="slidenum">
              <a:rPr lang="en-US" smtClean="0"/>
              <a:t>‹#›</a:t>
            </a:fld>
            <a:endParaRPr lang="en-US"/>
          </a:p>
        </p:txBody>
      </p:sp>
    </p:spTree>
    <p:extLst>
      <p:ext uri="{BB962C8B-B14F-4D97-AF65-F5344CB8AC3E}">
        <p14:creationId xmlns:p14="http://schemas.microsoft.com/office/powerpoint/2010/main" val="513857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biolmoodanxietydisord.biomedcentral.com/articles/10.1186/2045-5380-2-2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udlguidelines.cast.org/?utm_medium=web&amp;utm_campaign=none&amp;utm_source=cast-about-udl" TargetMode="External"/><Relationship Id="rId2" Type="http://schemas.openxmlformats.org/officeDocument/2006/relationships/hyperlink" Target="http://www.udlcenter.org/aboutudl/whatisudl/3principle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mailto:valoriesundby@gmail.com"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hyperlink" Target="http://udlguidelines.cast.org/?utm_medium=web&amp;utm_campaign=none&amp;utm_source=cast-about-udl" TargetMode="External"/><Relationship Id="rId3" Type="http://schemas.openxmlformats.org/officeDocument/2006/relationships/hyperlink" Target="https://adaa.org/understanding-anxiety/generalized-anxiety-disorder-gad" TargetMode="External"/><Relationship Id="rId7" Type="http://schemas.openxmlformats.org/officeDocument/2006/relationships/hyperlink" Target="https://www.npr.org/2018/08/06/636133086/you-2-0-the-ostrich-effect" TargetMode="External"/><Relationship Id="rId2" Type="http://schemas.openxmlformats.org/officeDocument/2006/relationships/hyperlink" Target="https://www.psychiatry.org/patients-families/ocd/what-is-obsessive-compulsive-disorder" TargetMode="External"/><Relationship Id="rId1" Type="http://schemas.openxmlformats.org/officeDocument/2006/relationships/slideLayout" Target="../slideLayouts/slideLayout2.xml"/><Relationship Id="rId6" Type="http://schemas.openxmlformats.org/officeDocument/2006/relationships/hyperlink" Target="https://blogs.scientificamerican.com/observations/is-chronic-anxiety-a-learning-disorder/" TargetMode="External"/><Relationship Id="rId5" Type="http://schemas.openxmlformats.org/officeDocument/2006/relationships/hyperlink" Target="https://www.nhs.uk/conditions/post-traumatic-stress-disorder-ptsd/" TargetMode="External"/><Relationship Id="rId4" Type="http://schemas.openxmlformats.org/officeDocument/2006/relationships/hyperlink" Target="https://biolmoodanxietydisord.biomedcentral.com/articles/10.1186/2045-5380-2-20" TargetMode="External"/><Relationship Id="rId9" Type="http://schemas.openxmlformats.org/officeDocument/2006/relationships/hyperlink" Target="https://www.w3.org/TR/WCAG2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42BE8-CB65-405C-B384-C1AE207C4751}"/>
              </a:ext>
            </a:extLst>
          </p:cNvPr>
          <p:cNvSpPr>
            <a:spLocks noGrp="1"/>
          </p:cNvSpPr>
          <p:nvPr>
            <p:ph type="ctrTitle"/>
          </p:nvPr>
        </p:nvSpPr>
        <p:spPr/>
        <p:txBody>
          <a:bodyPr/>
          <a:lstStyle/>
          <a:p>
            <a:r>
              <a:rPr lang="en-US" dirty="0"/>
              <a:t>Accessibility for Anxiety</a:t>
            </a:r>
          </a:p>
        </p:txBody>
      </p:sp>
      <p:sp>
        <p:nvSpPr>
          <p:cNvPr id="3" name="Subtitle 2">
            <a:extLst>
              <a:ext uri="{FF2B5EF4-FFF2-40B4-BE49-F238E27FC236}">
                <a16:creationId xmlns:a16="http://schemas.microsoft.com/office/drawing/2014/main" id="{BEB244AE-89CF-42A6-BC53-063A6DC2FBDB}"/>
              </a:ext>
            </a:extLst>
          </p:cNvPr>
          <p:cNvSpPr>
            <a:spLocks noGrp="1"/>
          </p:cNvSpPr>
          <p:nvPr>
            <p:ph type="subTitle" idx="1"/>
          </p:nvPr>
        </p:nvSpPr>
        <p:spPr/>
        <p:txBody>
          <a:bodyPr/>
          <a:lstStyle/>
          <a:p>
            <a:r>
              <a:rPr lang="en-US" b="1" dirty="0"/>
              <a:t>Making Web Pages Accessible for Persons with Anxiety Disorder Using WCAG Guidelines and UDL</a:t>
            </a:r>
          </a:p>
          <a:p>
            <a:endParaRPr lang="en-US" dirty="0"/>
          </a:p>
        </p:txBody>
      </p:sp>
    </p:spTree>
    <p:extLst>
      <p:ext uri="{BB962C8B-B14F-4D97-AF65-F5344CB8AC3E}">
        <p14:creationId xmlns:p14="http://schemas.microsoft.com/office/powerpoint/2010/main" val="4233654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0A00D-9AD0-4D0E-A183-13298AA8C39A}"/>
              </a:ext>
            </a:extLst>
          </p:cNvPr>
          <p:cNvSpPr>
            <a:spLocks noGrp="1"/>
          </p:cNvSpPr>
          <p:nvPr>
            <p:ph type="title"/>
          </p:nvPr>
        </p:nvSpPr>
        <p:spPr/>
        <p:txBody>
          <a:bodyPr/>
          <a:lstStyle/>
          <a:p>
            <a:r>
              <a:rPr lang="en-US" dirty="0"/>
              <a:t>Panic Attack</a:t>
            </a:r>
          </a:p>
        </p:txBody>
      </p:sp>
      <p:sp>
        <p:nvSpPr>
          <p:cNvPr id="3" name="Content Placeholder 2">
            <a:extLst>
              <a:ext uri="{FF2B5EF4-FFF2-40B4-BE49-F238E27FC236}">
                <a16:creationId xmlns:a16="http://schemas.microsoft.com/office/drawing/2014/main" id="{443488BE-E7CF-4BA3-A73B-20BD29020831}"/>
              </a:ext>
            </a:extLst>
          </p:cNvPr>
          <p:cNvSpPr>
            <a:spLocks noGrp="1"/>
          </p:cNvSpPr>
          <p:nvPr>
            <p:ph idx="1"/>
          </p:nvPr>
        </p:nvSpPr>
        <p:spPr/>
        <p:txBody>
          <a:bodyPr/>
          <a:lstStyle/>
          <a:p>
            <a:pPr marL="0" indent="0">
              <a:buNone/>
            </a:pPr>
            <a:r>
              <a:rPr lang="en-US" dirty="0"/>
              <a:t>28.3% of people will have a panic attack at least once in their lifetime.</a:t>
            </a:r>
          </a:p>
          <a:p>
            <a:pPr marL="457200" lvl="1" indent="0">
              <a:buNone/>
            </a:pPr>
            <a:endParaRPr lang="en-US" sz="1400" dirty="0"/>
          </a:p>
          <a:p>
            <a:pPr marL="457200" lvl="1" indent="0">
              <a:buNone/>
            </a:pPr>
            <a:r>
              <a:rPr lang="en-US" sz="1800" dirty="0" err="1"/>
              <a:t>Jieun</a:t>
            </a:r>
            <a:r>
              <a:rPr lang="en-US" sz="1800" dirty="0"/>
              <a:t> E Kim, S. R. (2012, 11 20). </a:t>
            </a:r>
            <a:r>
              <a:rPr lang="en-US" sz="1800" i="1" dirty="0"/>
              <a:t>The role of the amygdala in the pathophysiology.</a:t>
            </a:r>
            <a:r>
              <a:rPr lang="en-US" sz="1800" dirty="0"/>
              <a:t> Retrieved from Biology of Mood &amp; Anxiety Disorders: </a:t>
            </a:r>
            <a:r>
              <a:rPr lang="en-US" sz="1800" dirty="0">
                <a:hlinkClick r:id="rId2"/>
              </a:rPr>
              <a:t>https://biolmoodanxietydisord.biomedcentral.com/articles/10.1186/2045-5380-2-20</a:t>
            </a:r>
            <a:endParaRPr lang="en-US" sz="1800" dirty="0"/>
          </a:p>
          <a:p>
            <a:endParaRPr lang="en-US" dirty="0"/>
          </a:p>
        </p:txBody>
      </p:sp>
    </p:spTree>
    <p:extLst>
      <p:ext uri="{BB962C8B-B14F-4D97-AF65-F5344CB8AC3E}">
        <p14:creationId xmlns:p14="http://schemas.microsoft.com/office/powerpoint/2010/main" val="3356938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0AC04-28A7-4FAF-86AF-CC327605BEBA}"/>
              </a:ext>
            </a:extLst>
          </p:cNvPr>
          <p:cNvSpPr>
            <a:spLocks noGrp="1"/>
          </p:cNvSpPr>
          <p:nvPr>
            <p:ph type="title"/>
          </p:nvPr>
        </p:nvSpPr>
        <p:spPr/>
        <p:txBody>
          <a:bodyPr/>
          <a:lstStyle/>
          <a:p>
            <a:r>
              <a:rPr lang="en-US" dirty="0"/>
              <a:t>Anxiety Disorder characteristics</a:t>
            </a:r>
          </a:p>
        </p:txBody>
      </p:sp>
      <p:sp>
        <p:nvSpPr>
          <p:cNvPr id="3" name="Content Placeholder 2">
            <a:extLst>
              <a:ext uri="{FF2B5EF4-FFF2-40B4-BE49-F238E27FC236}">
                <a16:creationId xmlns:a16="http://schemas.microsoft.com/office/drawing/2014/main" id="{834A13B6-D56B-4C08-BE6E-39938B4E1596}"/>
              </a:ext>
            </a:extLst>
          </p:cNvPr>
          <p:cNvSpPr>
            <a:spLocks noGrp="1"/>
          </p:cNvSpPr>
          <p:nvPr>
            <p:ph idx="1"/>
          </p:nvPr>
        </p:nvSpPr>
        <p:spPr/>
        <p:txBody>
          <a:bodyPr/>
          <a:lstStyle/>
          <a:p>
            <a:pPr marL="0" indent="0">
              <a:buNone/>
            </a:pPr>
            <a:r>
              <a:rPr lang="en-US" dirty="0"/>
              <a:t>People with anxiety disorders:</a:t>
            </a:r>
          </a:p>
          <a:p>
            <a:r>
              <a:rPr lang="en-US" dirty="0"/>
              <a:t>May not have the ability to react in a controlled manner</a:t>
            </a:r>
          </a:p>
          <a:p>
            <a:r>
              <a:rPr lang="en-US" dirty="0"/>
              <a:t>The incidence of panic attacks may be frequent</a:t>
            </a:r>
          </a:p>
          <a:p>
            <a:r>
              <a:rPr lang="en-US" dirty="0"/>
              <a:t>May remain in a high alert state excessively</a:t>
            </a:r>
          </a:p>
          <a:p>
            <a:r>
              <a:rPr lang="en-US" dirty="0"/>
              <a:t>May develop unusual methods of coping</a:t>
            </a:r>
          </a:p>
          <a:p>
            <a:r>
              <a:rPr lang="en-US" dirty="0"/>
              <a:t>May respond fearfully in the absence of actual danger</a:t>
            </a:r>
          </a:p>
          <a:p>
            <a:pPr marL="0" indent="0">
              <a:buNone/>
            </a:pPr>
            <a:endParaRPr lang="en-US" dirty="0"/>
          </a:p>
        </p:txBody>
      </p:sp>
    </p:spTree>
    <p:extLst>
      <p:ext uri="{BB962C8B-B14F-4D97-AF65-F5344CB8AC3E}">
        <p14:creationId xmlns:p14="http://schemas.microsoft.com/office/powerpoint/2010/main" val="4035483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CA46A-97C9-4B13-8E24-61F74AF30B00}"/>
              </a:ext>
            </a:extLst>
          </p:cNvPr>
          <p:cNvSpPr>
            <a:spLocks noGrp="1"/>
          </p:cNvSpPr>
          <p:nvPr>
            <p:ph type="title"/>
          </p:nvPr>
        </p:nvSpPr>
        <p:spPr/>
        <p:txBody>
          <a:bodyPr/>
          <a:lstStyle/>
          <a:p>
            <a:r>
              <a:rPr lang="en-US" dirty="0"/>
              <a:t>Common Anxiety Disorders</a:t>
            </a:r>
            <a:br>
              <a:rPr lang="en-US" dirty="0"/>
            </a:br>
            <a:endParaRPr lang="en-US" dirty="0"/>
          </a:p>
        </p:txBody>
      </p:sp>
      <p:sp>
        <p:nvSpPr>
          <p:cNvPr id="3" name="Content Placeholder 2">
            <a:extLst>
              <a:ext uri="{FF2B5EF4-FFF2-40B4-BE49-F238E27FC236}">
                <a16:creationId xmlns:a16="http://schemas.microsoft.com/office/drawing/2014/main" id="{E072955D-8DB8-40A3-8ABE-7C4F037AA412}"/>
              </a:ext>
            </a:extLst>
          </p:cNvPr>
          <p:cNvSpPr>
            <a:spLocks noGrp="1"/>
          </p:cNvSpPr>
          <p:nvPr>
            <p:ph idx="1"/>
          </p:nvPr>
        </p:nvSpPr>
        <p:spPr/>
        <p:txBody>
          <a:bodyPr/>
          <a:lstStyle/>
          <a:p>
            <a:pPr marL="0" indent="0">
              <a:buNone/>
            </a:pPr>
            <a:r>
              <a:rPr lang="en-US" dirty="0"/>
              <a:t>People with anxiety disorders may not have the ability to react in a controlled manner.</a:t>
            </a:r>
          </a:p>
          <a:p>
            <a:r>
              <a:rPr lang="en-US" dirty="0"/>
              <a:t>GAD (Generalized Anxiety Disorder) </a:t>
            </a:r>
          </a:p>
          <a:p>
            <a:r>
              <a:rPr lang="en-US" dirty="0"/>
              <a:t>OCD (Obsessive Compulsive Disorder)</a:t>
            </a:r>
          </a:p>
          <a:p>
            <a:r>
              <a:rPr lang="en-US" dirty="0"/>
              <a:t>PTSD (Post Traumatic Stress Disorder) </a:t>
            </a:r>
          </a:p>
          <a:p>
            <a:r>
              <a:rPr lang="en-US" dirty="0"/>
              <a:t>Panic Disorder (PD)</a:t>
            </a:r>
          </a:p>
        </p:txBody>
      </p:sp>
    </p:spTree>
    <p:extLst>
      <p:ext uri="{BB962C8B-B14F-4D97-AF65-F5344CB8AC3E}">
        <p14:creationId xmlns:p14="http://schemas.microsoft.com/office/powerpoint/2010/main" val="1181702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475F9-E7DB-4198-ADD1-D069D606427C}"/>
              </a:ext>
            </a:extLst>
          </p:cNvPr>
          <p:cNvSpPr>
            <a:spLocks noGrp="1"/>
          </p:cNvSpPr>
          <p:nvPr>
            <p:ph type="title"/>
          </p:nvPr>
        </p:nvSpPr>
        <p:spPr>
          <a:xfrm>
            <a:off x="838200" y="2766218"/>
            <a:ext cx="10515600" cy="1325563"/>
          </a:xfrm>
        </p:spPr>
        <p:txBody>
          <a:bodyPr/>
          <a:lstStyle/>
          <a:p>
            <a:r>
              <a:rPr lang="en-US" dirty="0"/>
              <a:t>How we typically think about impairment?</a:t>
            </a:r>
          </a:p>
        </p:txBody>
      </p:sp>
    </p:spTree>
    <p:extLst>
      <p:ext uri="{BB962C8B-B14F-4D97-AF65-F5344CB8AC3E}">
        <p14:creationId xmlns:p14="http://schemas.microsoft.com/office/powerpoint/2010/main" val="2206728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59E3-9024-454F-A31D-B38B30668076}"/>
              </a:ext>
            </a:extLst>
          </p:cNvPr>
          <p:cNvSpPr>
            <a:spLocks noGrp="1"/>
          </p:cNvSpPr>
          <p:nvPr>
            <p:ph type="title"/>
          </p:nvPr>
        </p:nvSpPr>
        <p:spPr/>
        <p:txBody>
          <a:bodyPr/>
          <a:lstStyle/>
          <a:p>
            <a:r>
              <a:rPr lang="en-US" dirty="0"/>
              <a:t>Impairments and Solution Stability</a:t>
            </a:r>
          </a:p>
        </p:txBody>
      </p:sp>
      <p:sp>
        <p:nvSpPr>
          <p:cNvPr id="6" name="Content Placeholder 5">
            <a:extLst>
              <a:ext uri="{FF2B5EF4-FFF2-40B4-BE49-F238E27FC236}">
                <a16:creationId xmlns:a16="http://schemas.microsoft.com/office/drawing/2014/main" id="{17EC7E51-CCBC-4DCC-9663-E84147B63988}"/>
              </a:ext>
            </a:extLst>
          </p:cNvPr>
          <p:cNvSpPr>
            <a:spLocks noGrp="1"/>
          </p:cNvSpPr>
          <p:nvPr>
            <p:ph idx="1"/>
          </p:nvPr>
        </p:nvSpPr>
        <p:spPr/>
        <p:txBody>
          <a:bodyPr/>
          <a:lstStyle/>
          <a:p>
            <a:pPr marL="0" indent="0">
              <a:buNone/>
            </a:pPr>
            <a:r>
              <a:rPr lang="en-US" dirty="0"/>
              <a:t>Presbyopia – We expect our glasses/contact to work everyday</a:t>
            </a:r>
          </a:p>
        </p:txBody>
      </p:sp>
      <p:pic>
        <p:nvPicPr>
          <p:cNvPr id="7" name="Picture 6" descr="Sample block of text with left side blurred and the right side in sharp focus.">
            <a:extLst>
              <a:ext uri="{FF2B5EF4-FFF2-40B4-BE49-F238E27FC236}">
                <a16:creationId xmlns:a16="http://schemas.microsoft.com/office/drawing/2014/main" id="{2578AF51-D18B-48E9-AF27-907F9DF5F56E}"/>
              </a:ext>
            </a:extLst>
          </p:cNvPr>
          <p:cNvPicPr>
            <a:picLocks noChangeAspect="1"/>
          </p:cNvPicPr>
          <p:nvPr/>
        </p:nvPicPr>
        <p:blipFill>
          <a:blip r:embed="rId2"/>
          <a:stretch>
            <a:fillRect/>
          </a:stretch>
        </p:blipFill>
        <p:spPr>
          <a:xfrm>
            <a:off x="2666704" y="2706056"/>
            <a:ext cx="6161905" cy="2590476"/>
          </a:xfrm>
          <a:prstGeom prst="rect">
            <a:avLst/>
          </a:prstGeom>
        </p:spPr>
      </p:pic>
    </p:spTree>
    <p:extLst>
      <p:ext uri="{BB962C8B-B14F-4D97-AF65-F5344CB8AC3E}">
        <p14:creationId xmlns:p14="http://schemas.microsoft.com/office/powerpoint/2010/main" val="1676354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A51A-9479-4175-A2AF-907006322FCF}"/>
              </a:ext>
            </a:extLst>
          </p:cNvPr>
          <p:cNvSpPr>
            <a:spLocks noGrp="1"/>
          </p:cNvSpPr>
          <p:nvPr>
            <p:ph type="title"/>
          </p:nvPr>
        </p:nvSpPr>
        <p:spPr/>
        <p:txBody>
          <a:bodyPr/>
          <a:lstStyle/>
          <a:p>
            <a:r>
              <a:rPr lang="en-US" dirty="0"/>
              <a:t>Impairment and Change</a:t>
            </a:r>
          </a:p>
        </p:txBody>
      </p:sp>
      <p:sp>
        <p:nvSpPr>
          <p:cNvPr id="3" name="Content Placeholder 2">
            <a:extLst>
              <a:ext uri="{FF2B5EF4-FFF2-40B4-BE49-F238E27FC236}">
                <a16:creationId xmlns:a16="http://schemas.microsoft.com/office/drawing/2014/main" id="{FBA06A60-C4CF-404A-992C-E113EE7208FB}"/>
              </a:ext>
            </a:extLst>
          </p:cNvPr>
          <p:cNvSpPr>
            <a:spLocks noGrp="1"/>
          </p:cNvSpPr>
          <p:nvPr>
            <p:ph idx="1"/>
          </p:nvPr>
        </p:nvSpPr>
        <p:spPr/>
        <p:txBody>
          <a:bodyPr/>
          <a:lstStyle/>
          <a:p>
            <a:r>
              <a:rPr lang="en-US" dirty="0"/>
              <a:t>Presbyopia – over many years, presbyopia may progress</a:t>
            </a:r>
          </a:p>
        </p:txBody>
      </p:sp>
      <p:pic>
        <p:nvPicPr>
          <p:cNvPr id="4" name="Picture 3" descr="Sample of text with headings starting at Youth where the text is in focus. Age 45 text is slightly blurred. Age 55 the blurring is worse. Age 65 blur is so bad text can barely be read. Age 75 text cannot be read.">
            <a:extLst>
              <a:ext uri="{FF2B5EF4-FFF2-40B4-BE49-F238E27FC236}">
                <a16:creationId xmlns:a16="http://schemas.microsoft.com/office/drawing/2014/main" id="{7D82F5A2-22B0-412C-8505-4EA2F32E603B}"/>
              </a:ext>
            </a:extLst>
          </p:cNvPr>
          <p:cNvPicPr>
            <a:picLocks noChangeAspect="1"/>
          </p:cNvPicPr>
          <p:nvPr/>
        </p:nvPicPr>
        <p:blipFill>
          <a:blip r:embed="rId2"/>
          <a:stretch>
            <a:fillRect/>
          </a:stretch>
        </p:blipFill>
        <p:spPr>
          <a:xfrm>
            <a:off x="2531386" y="2569043"/>
            <a:ext cx="5933333" cy="3742857"/>
          </a:xfrm>
          <a:prstGeom prst="rect">
            <a:avLst/>
          </a:prstGeom>
        </p:spPr>
      </p:pic>
    </p:spTree>
    <p:extLst>
      <p:ext uri="{BB962C8B-B14F-4D97-AF65-F5344CB8AC3E}">
        <p14:creationId xmlns:p14="http://schemas.microsoft.com/office/powerpoint/2010/main" val="587226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92A0C-0DEB-455A-94D3-BCAC5D93970E}"/>
              </a:ext>
            </a:extLst>
          </p:cNvPr>
          <p:cNvSpPr>
            <a:spLocks noGrp="1"/>
          </p:cNvSpPr>
          <p:nvPr>
            <p:ph type="title"/>
          </p:nvPr>
        </p:nvSpPr>
        <p:spPr>
          <a:xfrm>
            <a:off x="776207" y="1654901"/>
            <a:ext cx="10515600" cy="3548197"/>
          </a:xfrm>
        </p:spPr>
        <p:txBody>
          <a:bodyPr>
            <a:normAutofit/>
          </a:bodyPr>
          <a:lstStyle/>
          <a:p>
            <a:r>
              <a:rPr lang="en-US" dirty="0"/>
              <a:t>Anxiety: change happens within seconds</a:t>
            </a:r>
            <a:br>
              <a:rPr lang="en-US" dirty="0"/>
            </a:br>
            <a:r>
              <a:rPr lang="en-US" dirty="0"/>
              <a:t>and solutions do not work consistently.</a:t>
            </a:r>
          </a:p>
        </p:txBody>
      </p:sp>
    </p:spTree>
    <p:extLst>
      <p:ext uri="{BB962C8B-B14F-4D97-AF65-F5344CB8AC3E}">
        <p14:creationId xmlns:p14="http://schemas.microsoft.com/office/powerpoint/2010/main" val="1526475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CF7E5-79B2-4D62-BD80-E696BA263C9C}"/>
              </a:ext>
            </a:extLst>
          </p:cNvPr>
          <p:cNvSpPr>
            <a:spLocks noGrp="1"/>
          </p:cNvSpPr>
          <p:nvPr>
            <p:ph type="title"/>
          </p:nvPr>
        </p:nvSpPr>
        <p:spPr/>
        <p:txBody>
          <a:bodyPr/>
          <a:lstStyle/>
          <a:p>
            <a:r>
              <a:rPr lang="en-US" dirty="0"/>
              <a:t>Anxiety Impact is a Spectrum</a:t>
            </a:r>
          </a:p>
        </p:txBody>
      </p:sp>
      <p:sp>
        <p:nvSpPr>
          <p:cNvPr id="3" name="Content Placeholder 2">
            <a:extLst>
              <a:ext uri="{FF2B5EF4-FFF2-40B4-BE49-F238E27FC236}">
                <a16:creationId xmlns:a16="http://schemas.microsoft.com/office/drawing/2014/main" id="{C3CC4B74-B0AE-471F-BACB-C76E47F40BE3}"/>
              </a:ext>
            </a:extLst>
          </p:cNvPr>
          <p:cNvSpPr>
            <a:spLocks noGrp="1"/>
          </p:cNvSpPr>
          <p:nvPr>
            <p:ph idx="1"/>
          </p:nvPr>
        </p:nvSpPr>
        <p:spPr/>
        <p:txBody>
          <a:bodyPr>
            <a:normAutofit/>
          </a:bodyPr>
          <a:lstStyle/>
          <a:p>
            <a:pPr marL="0" indent="0">
              <a:buNone/>
            </a:pPr>
            <a:r>
              <a:rPr lang="en-US" dirty="0"/>
              <a:t>Impact can be felt within a few seconds or can build over several minutes or days.</a:t>
            </a:r>
          </a:p>
          <a:p>
            <a:r>
              <a:rPr lang="en-US" dirty="0"/>
              <a:t>Physical response – flood of hormones</a:t>
            </a:r>
          </a:p>
          <a:p>
            <a:r>
              <a:rPr lang="en-US" dirty="0"/>
              <a:t>Increased heartrate</a:t>
            </a:r>
          </a:p>
          <a:p>
            <a:r>
              <a:rPr lang="en-US" dirty="0"/>
              <a:t>Blood pressure increase</a:t>
            </a:r>
          </a:p>
          <a:p>
            <a:r>
              <a:rPr lang="en-US" dirty="0"/>
              <a:t>Lowered Cognitive Ability</a:t>
            </a:r>
          </a:p>
          <a:p>
            <a:pPr lvl="1"/>
            <a:r>
              <a:rPr lang="en-US" dirty="0"/>
              <a:t>Slower Processing Time</a:t>
            </a:r>
          </a:p>
          <a:p>
            <a:pPr lvl="1"/>
            <a:r>
              <a:rPr lang="en-US" dirty="0"/>
              <a:t>Slower Reaction Time</a:t>
            </a:r>
          </a:p>
          <a:p>
            <a:endParaRPr lang="en-US" dirty="0"/>
          </a:p>
          <a:p>
            <a:endParaRPr lang="en-US" dirty="0"/>
          </a:p>
        </p:txBody>
      </p:sp>
    </p:spTree>
    <p:extLst>
      <p:ext uri="{BB962C8B-B14F-4D97-AF65-F5344CB8AC3E}">
        <p14:creationId xmlns:p14="http://schemas.microsoft.com/office/powerpoint/2010/main" val="3528975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CDC95-FD99-47A7-A900-5094079EE2F9}"/>
              </a:ext>
            </a:extLst>
          </p:cNvPr>
          <p:cNvSpPr>
            <a:spLocks noGrp="1"/>
          </p:cNvSpPr>
          <p:nvPr>
            <p:ph type="title"/>
          </p:nvPr>
        </p:nvSpPr>
        <p:spPr/>
        <p:txBody>
          <a:bodyPr/>
          <a:lstStyle/>
          <a:p>
            <a:r>
              <a:rPr lang="en-US" dirty="0"/>
              <a:t>Other Impact Consideration</a:t>
            </a:r>
          </a:p>
        </p:txBody>
      </p:sp>
      <p:sp>
        <p:nvSpPr>
          <p:cNvPr id="3" name="Content Placeholder 2">
            <a:extLst>
              <a:ext uri="{FF2B5EF4-FFF2-40B4-BE49-F238E27FC236}">
                <a16:creationId xmlns:a16="http://schemas.microsoft.com/office/drawing/2014/main" id="{305A6A78-D63E-4EC1-AEDE-F76BE108F2BD}"/>
              </a:ext>
            </a:extLst>
          </p:cNvPr>
          <p:cNvSpPr>
            <a:spLocks noGrp="1"/>
          </p:cNvSpPr>
          <p:nvPr>
            <p:ph idx="1"/>
          </p:nvPr>
        </p:nvSpPr>
        <p:spPr/>
        <p:txBody>
          <a:bodyPr/>
          <a:lstStyle/>
          <a:p>
            <a:r>
              <a:rPr lang="en-US" dirty="0"/>
              <a:t>Recovery time from anxiety attack</a:t>
            </a:r>
          </a:p>
          <a:p>
            <a:r>
              <a:rPr lang="en-US" dirty="0"/>
              <a:t>Impact of effort to "keep it together"</a:t>
            </a:r>
          </a:p>
          <a:p>
            <a:r>
              <a:rPr lang="en-US" dirty="0"/>
              <a:t>Medication side effects</a:t>
            </a:r>
          </a:p>
          <a:p>
            <a:pPr lvl="1"/>
            <a:r>
              <a:rPr lang="en-US" dirty="0"/>
              <a:t>Tiredness</a:t>
            </a:r>
          </a:p>
          <a:p>
            <a:pPr lvl="1"/>
            <a:r>
              <a:rPr lang="en-US" dirty="0"/>
              <a:t>Dry mouth</a:t>
            </a:r>
          </a:p>
          <a:p>
            <a:pPr lvl="1"/>
            <a:r>
              <a:rPr lang="en-US" dirty="0"/>
              <a:t>Lowered Cognitive Ability</a:t>
            </a:r>
          </a:p>
          <a:p>
            <a:pPr lvl="2"/>
            <a:r>
              <a:rPr lang="en-US" dirty="0"/>
              <a:t>Slower Processing Time</a:t>
            </a:r>
          </a:p>
          <a:p>
            <a:pPr lvl="2"/>
            <a:r>
              <a:rPr lang="en-US" dirty="0"/>
              <a:t>Slower Reaction Time</a:t>
            </a:r>
          </a:p>
          <a:p>
            <a:pPr lvl="2"/>
            <a:r>
              <a:rPr lang="en-US" dirty="0"/>
              <a:t>Ability to focus</a:t>
            </a:r>
          </a:p>
          <a:p>
            <a:r>
              <a:rPr lang="en-US" dirty="0"/>
              <a:t>Medications to address side effects</a:t>
            </a:r>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3883572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25B93-4122-48E3-ABD9-BAFF50321921}"/>
              </a:ext>
            </a:extLst>
          </p:cNvPr>
          <p:cNvSpPr>
            <a:spLocks noGrp="1"/>
          </p:cNvSpPr>
          <p:nvPr>
            <p:ph type="title"/>
          </p:nvPr>
        </p:nvSpPr>
        <p:spPr>
          <a:xfrm>
            <a:off x="838200" y="2766218"/>
            <a:ext cx="10515600" cy="1325563"/>
          </a:xfrm>
        </p:spPr>
        <p:txBody>
          <a:bodyPr>
            <a:normAutofit/>
          </a:bodyPr>
          <a:lstStyle/>
          <a:p>
            <a:r>
              <a:rPr lang="en-US" dirty="0"/>
              <a:t>Success with Anxiety</a:t>
            </a:r>
          </a:p>
        </p:txBody>
      </p:sp>
      <p:sp>
        <p:nvSpPr>
          <p:cNvPr id="3" name="Content Placeholder 2">
            <a:extLst>
              <a:ext uri="{FF2B5EF4-FFF2-40B4-BE49-F238E27FC236}">
                <a16:creationId xmlns:a16="http://schemas.microsoft.com/office/drawing/2014/main" id="{2513EBEE-61E4-4A70-8E87-A65A31B4AA71}"/>
              </a:ext>
            </a:extLst>
          </p:cNvPr>
          <p:cNvSpPr>
            <a:spLocks noGrp="1"/>
          </p:cNvSpPr>
          <p:nvPr>
            <p:ph idx="1"/>
          </p:nvPr>
        </p:nvSpPr>
        <p:spPr>
          <a:xfrm>
            <a:off x="838200" y="3971225"/>
            <a:ext cx="10515600" cy="2584558"/>
          </a:xfrm>
        </p:spPr>
        <p:txBody>
          <a:bodyPr>
            <a:normAutofit fontScale="92500" lnSpcReduction="20000"/>
          </a:bodyPr>
          <a:lstStyle/>
          <a:p>
            <a:pPr marL="0" indent="0">
              <a:buNone/>
            </a:pPr>
            <a:r>
              <a:rPr lang="en-US" dirty="0"/>
              <a:t>Role: </a:t>
            </a:r>
          </a:p>
          <a:p>
            <a:pPr lvl="1"/>
            <a:r>
              <a:rPr lang="en-US" dirty="0"/>
              <a:t>Communicate information accurately</a:t>
            </a:r>
          </a:p>
          <a:p>
            <a:pPr lvl="1"/>
            <a:r>
              <a:rPr lang="en-US" dirty="0"/>
              <a:t>Give people the capacity to process and deal with psychological pain </a:t>
            </a:r>
          </a:p>
          <a:p>
            <a:pPr marL="514350" indent="-514350">
              <a:buFont typeface="+mj-lt"/>
              <a:buAutoNum type="arabicPeriod"/>
            </a:pPr>
            <a:r>
              <a:rPr lang="en-US" b="1" dirty="0"/>
              <a:t>Predictability</a:t>
            </a:r>
            <a:r>
              <a:rPr lang="en-US" dirty="0"/>
              <a:t> – no surprises</a:t>
            </a:r>
          </a:p>
          <a:p>
            <a:pPr marL="514350" indent="-514350">
              <a:buFont typeface="+mj-lt"/>
              <a:buAutoNum type="arabicPeriod"/>
            </a:pPr>
            <a:r>
              <a:rPr lang="en-US" b="1" dirty="0"/>
              <a:t>Consistency</a:t>
            </a:r>
            <a:r>
              <a:rPr lang="en-US" dirty="0"/>
              <a:t> – conformity; that which is necessary for the sake of logic, accuracy, or fairness.</a:t>
            </a:r>
          </a:p>
          <a:p>
            <a:pPr marL="514350" indent="-514350">
              <a:buFont typeface="+mj-lt"/>
              <a:buAutoNum type="arabicPeriod"/>
            </a:pPr>
            <a:r>
              <a:rPr lang="en-US" b="1" dirty="0"/>
              <a:t>User Control</a:t>
            </a:r>
            <a:r>
              <a:rPr lang="en-US" dirty="0"/>
              <a:t> - choices</a:t>
            </a:r>
          </a:p>
          <a:p>
            <a:endParaRPr lang="en-US" dirty="0"/>
          </a:p>
          <a:p>
            <a:endParaRPr lang="en-US" dirty="0"/>
          </a:p>
        </p:txBody>
      </p:sp>
    </p:spTree>
    <p:extLst>
      <p:ext uri="{BB962C8B-B14F-4D97-AF65-F5344CB8AC3E}">
        <p14:creationId xmlns:p14="http://schemas.microsoft.com/office/powerpoint/2010/main" val="902786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0A191-377D-4749-B341-80AFBB1207EA}"/>
              </a:ext>
            </a:extLst>
          </p:cNvPr>
          <p:cNvSpPr>
            <a:spLocks noGrp="1"/>
          </p:cNvSpPr>
          <p:nvPr>
            <p:ph type="title"/>
          </p:nvPr>
        </p:nvSpPr>
        <p:spPr/>
        <p:txBody>
          <a:bodyPr/>
          <a:lstStyle/>
          <a:p>
            <a:r>
              <a:rPr lang="en-US" dirty="0"/>
              <a:t>Valorie Sundby</a:t>
            </a:r>
          </a:p>
        </p:txBody>
      </p:sp>
      <p:sp>
        <p:nvSpPr>
          <p:cNvPr id="4" name="Text Placeholder 3">
            <a:extLst>
              <a:ext uri="{FF2B5EF4-FFF2-40B4-BE49-F238E27FC236}">
                <a16:creationId xmlns:a16="http://schemas.microsoft.com/office/drawing/2014/main" id="{5D77B626-E522-4C53-8BC2-555EFB8C07BE}"/>
              </a:ext>
            </a:extLst>
          </p:cNvPr>
          <p:cNvSpPr>
            <a:spLocks noGrp="1"/>
          </p:cNvSpPr>
          <p:nvPr>
            <p:ph type="body" sz="half" idx="2"/>
          </p:nvPr>
        </p:nvSpPr>
        <p:spPr/>
        <p:txBody>
          <a:bodyPr/>
          <a:lstStyle/>
          <a:p>
            <a:r>
              <a:rPr lang="en-US" dirty="0"/>
              <a:t>CPWA (Certified Professional Web Accessibility - IAAP) </a:t>
            </a:r>
          </a:p>
          <a:p>
            <a:r>
              <a:rPr lang="en-US" dirty="0"/>
              <a:t>PCWA (Professional Certification in Web Accessibility Compliance – Univ of South Australia)</a:t>
            </a:r>
          </a:p>
        </p:txBody>
      </p:sp>
      <p:pic>
        <p:nvPicPr>
          <p:cNvPr id="10" name="Picture Placeholder 9" descr="Young child on a climbing wall">
            <a:extLst>
              <a:ext uri="{FF2B5EF4-FFF2-40B4-BE49-F238E27FC236}">
                <a16:creationId xmlns:a16="http://schemas.microsoft.com/office/drawing/2014/main" id="{F0492612-2F54-4885-A3E1-631C13A5801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0390" b="20390"/>
          <a:stretch>
            <a:fillRect/>
          </a:stretch>
        </p:blipFill>
        <p:spPr/>
      </p:pic>
    </p:spTree>
    <p:extLst>
      <p:ext uri="{BB962C8B-B14F-4D97-AF65-F5344CB8AC3E}">
        <p14:creationId xmlns:p14="http://schemas.microsoft.com/office/powerpoint/2010/main" val="3530509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6C27-5054-4403-BA82-2B17F21A60CC}"/>
              </a:ext>
            </a:extLst>
          </p:cNvPr>
          <p:cNvSpPr>
            <a:spLocks noGrp="1"/>
          </p:cNvSpPr>
          <p:nvPr>
            <p:ph type="title"/>
          </p:nvPr>
        </p:nvSpPr>
        <p:spPr/>
        <p:txBody>
          <a:bodyPr/>
          <a:lstStyle/>
          <a:p>
            <a:r>
              <a:rPr lang="en-US" dirty="0"/>
              <a:t>Enable Success - WCAG 2.1</a:t>
            </a:r>
          </a:p>
        </p:txBody>
      </p:sp>
      <p:sp>
        <p:nvSpPr>
          <p:cNvPr id="3" name="Text Placeholder 2">
            <a:extLst>
              <a:ext uri="{FF2B5EF4-FFF2-40B4-BE49-F238E27FC236}">
                <a16:creationId xmlns:a16="http://schemas.microsoft.com/office/drawing/2014/main" id="{873CEA1F-3056-49EE-A64E-0776159841D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72269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63302-4522-464D-9A43-3F009529CD84}"/>
              </a:ext>
            </a:extLst>
          </p:cNvPr>
          <p:cNvSpPr>
            <a:spLocks noGrp="1"/>
          </p:cNvSpPr>
          <p:nvPr>
            <p:ph type="title"/>
          </p:nvPr>
        </p:nvSpPr>
        <p:spPr/>
        <p:txBody>
          <a:bodyPr/>
          <a:lstStyle/>
          <a:p>
            <a:r>
              <a:rPr lang="en-US" dirty="0"/>
              <a:t>WCAG 2.1 SC 1.4.2 (A) Audio Control </a:t>
            </a:r>
            <a:br>
              <a:rPr lang="en-US" dirty="0"/>
            </a:br>
            <a:endParaRPr lang="en-US" sz="1600" dirty="0"/>
          </a:p>
        </p:txBody>
      </p:sp>
      <p:sp>
        <p:nvSpPr>
          <p:cNvPr id="3" name="Content Placeholder 2">
            <a:extLst>
              <a:ext uri="{FF2B5EF4-FFF2-40B4-BE49-F238E27FC236}">
                <a16:creationId xmlns:a16="http://schemas.microsoft.com/office/drawing/2014/main" id="{1CF0280C-FFE0-42FB-B946-01AF2691D20A}"/>
              </a:ext>
            </a:extLst>
          </p:cNvPr>
          <p:cNvSpPr>
            <a:spLocks noGrp="1"/>
          </p:cNvSpPr>
          <p:nvPr>
            <p:ph idx="1"/>
          </p:nvPr>
        </p:nvSpPr>
        <p:spPr/>
        <p:txBody>
          <a:bodyPr>
            <a:normAutofit lnSpcReduction="10000"/>
          </a:bodyPr>
          <a:lstStyle/>
          <a:p>
            <a:pPr marL="0" indent="0">
              <a:buNone/>
            </a:pPr>
            <a:r>
              <a:rPr lang="en-US" dirty="0"/>
              <a:t>Audio that plays automatically for 3 seconds or more needs a mechanism to stop or pause the audio or ability to control sound independent from system volume. </a:t>
            </a:r>
          </a:p>
          <a:p>
            <a:pPr marL="0" indent="0">
              <a:buNone/>
            </a:pPr>
            <a:endParaRPr lang="en-US" b="1" dirty="0"/>
          </a:p>
          <a:p>
            <a:pPr marL="0" indent="0">
              <a:buNone/>
            </a:pPr>
            <a:r>
              <a:rPr lang="en-US" b="1" dirty="0"/>
              <a:t>IMPACT</a:t>
            </a:r>
            <a:r>
              <a:rPr lang="en-US" dirty="0"/>
              <a:t>: Unexpected audio can be a source of anxiety for some people. Those with PTSD may associate certain sounds or sound pattern with a traumatic event. </a:t>
            </a:r>
          </a:p>
          <a:p>
            <a:pPr marL="0" indent="0">
              <a:buNone/>
            </a:pPr>
            <a:endParaRPr lang="en-US" dirty="0"/>
          </a:p>
          <a:p>
            <a:pPr marL="0" indent="0">
              <a:buNone/>
            </a:pPr>
            <a:r>
              <a:rPr lang="en-US" b="1" dirty="0"/>
              <a:t>PREVENTION</a:t>
            </a:r>
            <a:r>
              <a:rPr lang="en-US" dirty="0"/>
              <a:t>: Being able to control “when” and “how” audio plays can be critical in preventing an Amygdala Hijack. </a:t>
            </a:r>
          </a:p>
          <a:p>
            <a:pPr marL="0" indent="0">
              <a:buNone/>
            </a:pPr>
            <a:endParaRPr lang="en-US" dirty="0"/>
          </a:p>
        </p:txBody>
      </p:sp>
    </p:spTree>
    <p:extLst>
      <p:ext uri="{BB962C8B-B14F-4D97-AF65-F5344CB8AC3E}">
        <p14:creationId xmlns:p14="http://schemas.microsoft.com/office/powerpoint/2010/main" val="3438221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B4ED6-3559-4CA2-B55E-2704BD243640}"/>
              </a:ext>
            </a:extLst>
          </p:cNvPr>
          <p:cNvSpPr>
            <a:spLocks noGrp="1"/>
          </p:cNvSpPr>
          <p:nvPr>
            <p:ph type="title"/>
          </p:nvPr>
        </p:nvSpPr>
        <p:spPr/>
        <p:txBody>
          <a:bodyPr>
            <a:normAutofit/>
          </a:bodyPr>
          <a:lstStyle/>
          <a:p>
            <a:r>
              <a:rPr lang="en-US" dirty="0"/>
              <a:t>WCAG 2.1 SC 2.2.1 (A) Timing adjustable </a:t>
            </a:r>
          </a:p>
        </p:txBody>
      </p:sp>
      <p:sp>
        <p:nvSpPr>
          <p:cNvPr id="3" name="Content Placeholder 2">
            <a:extLst>
              <a:ext uri="{FF2B5EF4-FFF2-40B4-BE49-F238E27FC236}">
                <a16:creationId xmlns:a16="http://schemas.microsoft.com/office/drawing/2014/main" id="{30889705-5A4C-4432-8519-AB31E247B577}"/>
              </a:ext>
            </a:extLst>
          </p:cNvPr>
          <p:cNvSpPr>
            <a:spLocks noGrp="1"/>
          </p:cNvSpPr>
          <p:nvPr>
            <p:ph idx="1"/>
          </p:nvPr>
        </p:nvSpPr>
        <p:spPr/>
        <p:txBody>
          <a:bodyPr/>
          <a:lstStyle/>
          <a:p>
            <a:pPr marL="0" indent="0">
              <a:buNone/>
            </a:pPr>
            <a:r>
              <a:rPr lang="en-US" dirty="0"/>
              <a:t>Turn off, Adjust, Extend</a:t>
            </a:r>
          </a:p>
          <a:p>
            <a:pPr marL="0" indent="0">
              <a:buNone/>
            </a:pPr>
            <a:r>
              <a:rPr lang="en-US" dirty="0"/>
              <a:t>Exceptions: Real-time, Essential, 20 hour</a:t>
            </a:r>
          </a:p>
          <a:p>
            <a:pPr marL="0" indent="0">
              <a:buNone/>
            </a:pPr>
            <a:endParaRPr lang="en-US" dirty="0"/>
          </a:p>
          <a:p>
            <a:pPr marL="0" indent="0">
              <a:buNone/>
            </a:pPr>
            <a:r>
              <a:rPr lang="en-US" b="1" dirty="0"/>
              <a:t>IMPACT : </a:t>
            </a:r>
            <a:r>
              <a:rPr lang="en-US" dirty="0"/>
              <a:t>Time limits add undue stress on people with anxiety disorders; also on people who know they process information slower, those who use assistive technology, or use alternate formats.</a:t>
            </a:r>
          </a:p>
          <a:p>
            <a:pPr marL="0" indent="0">
              <a:buNone/>
            </a:pPr>
            <a:r>
              <a:rPr lang="en-US" b="1" dirty="0"/>
              <a:t>PREVENTION:</a:t>
            </a:r>
            <a:r>
              <a:rPr lang="en-US" dirty="0"/>
              <a:t> When timeouts are encountered, providing a clear method to turn off or extend time is important to prevent anxiety. (SC 2.2.3 (AAA) No timing – is even better!)</a:t>
            </a:r>
          </a:p>
        </p:txBody>
      </p:sp>
    </p:spTree>
    <p:extLst>
      <p:ext uri="{BB962C8B-B14F-4D97-AF65-F5344CB8AC3E}">
        <p14:creationId xmlns:p14="http://schemas.microsoft.com/office/powerpoint/2010/main" val="27312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B4ED6-3559-4CA2-B55E-2704BD243640}"/>
              </a:ext>
            </a:extLst>
          </p:cNvPr>
          <p:cNvSpPr>
            <a:spLocks noGrp="1"/>
          </p:cNvSpPr>
          <p:nvPr>
            <p:ph type="title"/>
          </p:nvPr>
        </p:nvSpPr>
        <p:spPr/>
        <p:txBody>
          <a:bodyPr>
            <a:normAutofit/>
          </a:bodyPr>
          <a:lstStyle/>
          <a:p>
            <a:r>
              <a:rPr lang="en-US" dirty="0"/>
              <a:t>WCAG 2.1 SC 2.2.2 (A) Pause, Stop, Hide </a:t>
            </a:r>
          </a:p>
        </p:txBody>
      </p:sp>
      <p:sp>
        <p:nvSpPr>
          <p:cNvPr id="3" name="Content Placeholder 2">
            <a:extLst>
              <a:ext uri="{FF2B5EF4-FFF2-40B4-BE49-F238E27FC236}">
                <a16:creationId xmlns:a16="http://schemas.microsoft.com/office/drawing/2014/main" id="{30889705-5A4C-4432-8519-AB31E247B577}"/>
              </a:ext>
            </a:extLst>
          </p:cNvPr>
          <p:cNvSpPr>
            <a:spLocks noGrp="1"/>
          </p:cNvSpPr>
          <p:nvPr>
            <p:ph idx="1"/>
          </p:nvPr>
        </p:nvSpPr>
        <p:spPr/>
        <p:txBody>
          <a:bodyPr/>
          <a:lstStyle/>
          <a:p>
            <a:pPr marL="0" indent="0">
              <a:buNone/>
            </a:pPr>
            <a:r>
              <a:rPr lang="en-US" dirty="0"/>
              <a:t>For moving, blinking, scrolling, or auto-updating information</a:t>
            </a:r>
          </a:p>
          <a:p>
            <a:pPr marL="0" indent="0">
              <a:buNone/>
            </a:pPr>
            <a:endParaRPr lang="en-US" dirty="0"/>
          </a:p>
          <a:p>
            <a:pPr marL="0" indent="0">
              <a:buNone/>
            </a:pPr>
            <a:r>
              <a:rPr lang="en-US" b="1" dirty="0"/>
              <a:t>IMPACT: </a:t>
            </a:r>
            <a:r>
              <a:rPr lang="en-US" dirty="0"/>
              <a:t>People with PTSD can have an anxiety reaction to motion. With no mechanism to stop motion, people may leave the page quickly to avoid a panic attack.</a:t>
            </a:r>
            <a:endParaRPr lang="en-US" b="1" dirty="0"/>
          </a:p>
          <a:p>
            <a:pPr marL="0" indent="0">
              <a:buNone/>
            </a:pPr>
            <a:r>
              <a:rPr lang="en-US" b="1" dirty="0"/>
              <a:t>PREVENTION: </a:t>
            </a:r>
            <a:r>
              <a:rPr lang="en-US" dirty="0"/>
              <a:t>Providing a method to stop, pause or hide moving content gives the individual control over the motion and can thereby dispel anxiety reactions.</a:t>
            </a:r>
          </a:p>
        </p:txBody>
      </p:sp>
    </p:spTree>
    <p:extLst>
      <p:ext uri="{BB962C8B-B14F-4D97-AF65-F5344CB8AC3E}">
        <p14:creationId xmlns:p14="http://schemas.microsoft.com/office/powerpoint/2010/main" val="437497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B4ED6-3559-4CA2-B55E-2704BD243640}"/>
              </a:ext>
            </a:extLst>
          </p:cNvPr>
          <p:cNvSpPr>
            <a:spLocks noGrp="1"/>
          </p:cNvSpPr>
          <p:nvPr>
            <p:ph type="title"/>
          </p:nvPr>
        </p:nvSpPr>
        <p:spPr/>
        <p:txBody>
          <a:bodyPr>
            <a:normAutofit/>
          </a:bodyPr>
          <a:lstStyle/>
          <a:p>
            <a:r>
              <a:rPr lang="en-US" dirty="0"/>
              <a:t>WCAG 2.1 SC 3.2.3 (AA) Consistent Navigation </a:t>
            </a:r>
          </a:p>
        </p:txBody>
      </p:sp>
      <p:sp>
        <p:nvSpPr>
          <p:cNvPr id="3" name="Content Placeholder 2">
            <a:extLst>
              <a:ext uri="{FF2B5EF4-FFF2-40B4-BE49-F238E27FC236}">
                <a16:creationId xmlns:a16="http://schemas.microsoft.com/office/drawing/2014/main" id="{30889705-5A4C-4432-8519-AB31E247B577}"/>
              </a:ext>
            </a:extLst>
          </p:cNvPr>
          <p:cNvSpPr>
            <a:spLocks noGrp="1"/>
          </p:cNvSpPr>
          <p:nvPr>
            <p:ph idx="1"/>
          </p:nvPr>
        </p:nvSpPr>
        <p:spPr/>
        <p:txBody>
          <a:bodyPr/>
          <a:lstStyle/>
          <a:p>
            <a:pPr marL="0" indent="0">
              <a:buNone/>
            </a:pPr>
            <a:r>
              <a:rPr lang="en-US" b="1" dirty="0"/>
              <a:t>IMPACT: </a:t>
            </a:r>
            <a:r>
              <a:rPr lang="en-US" dirty="0"/>
              <a:t>When navigation is inconsistent, people may begin to doubt their own ability to remember the location and order of menus and menu items. </a:t>
            </a:r>
          </a:p>
          <a:p>
            <a:pPr lvl="1"/>
            <a:r>
              <a:rPr lang="en-US" dirty="0"/>
              <a:t>With Anxiety, "I can't remember"</a:t>
            </a:r>
          </a:p>
          <a:p>
            <a:pPr lvl="1"/>
            <a:r>
              <a:rPr lang="en-US" dirty="0"/>
              <a:t>Without Anxiety, "This design is inconsistent."</a:t>
            </a:r>
          </a:p>
          <a:p>
            <a:pPr marL="0" indent="0">
              <a:buNone/>
            </a:pPr>
            <a:r>
              <a:rPr lang="en-US" b="1" dirty="0"/>
              <a:t>PREVENTION: </a:t>
            </a:r>
            <a:r>
              <a:rPr lang="en-US" dirty="0"/>
              <a:t>Providing consistent navigation can prevent anxiety by allowing people to be confident that items will be in the same location each time they look for it.</a:t>
            </a:r>
          </a:p>
        </p:txBody>
      </p:sp>
    </p:spTree>
    <p:extLst>
      <p:ext uri="{BB962C8B-B14F-4D97-AF65-F5344CB8AC3E}">
        <p14:creationId xmlns:p14="http://schemas.microsoft.com/office/powerpoint/2010/main" val="3428287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B4ED6-3559-4CA2-B55E-2704BD243640}"/>
              </a:ext>
            </a:extLst>
          </p:cNvPr>
          <p:cNvSpPr>
            <a:spLocks noGrp="1"/>
          </p:cNvSpPr>
          <p:nvPr>
            <p:ph type="title"/>
          </p:nvPr>
        </p:nvSpPr>
        <p:spPr/>
        <p:txBody>
          <a:bodyPr>
            <a:normAutofit/>
          </a:bodyPr>
          <a:lstStyle/>
          <a:p>
            <a:r>
              <a:rPr lang="en-US" dirty="0"/>
              <a:t>WCAG 2.1 SC 3.2.4 (AA) Consistent Identification </a:t>
            </a:r>
          </a:p>
        </p:txBody>
      </p:sp>
      <p:sp>
        <p:nvSpPr>
          <p:cNvPr id="3" name="Content Placeholder 2">
            <a:extLst>
              <a:ext uri="{FF2B5EF4-FFF2-40B4-BE49-F238E27FC236}">
                <a16:creationId xmlns:a16="http://schemas.microsoft.com/office/drawing/2014/main" id="{30889705-5A4C-4432-8519-AB31E247B577}"/>
              </a:ext>
            </a:extLst>
          </p:cNvPr>
          <p:cNvSpPr>
            <a:spLocks noGrp="1"/>
          </p:cNvSpPr>
          <p:nvPr>
            <p:ph idx="1"/>
          </p:nvPr>
        </p:nvSpPr>
        <p:spPr/>
        <p:txBody>
          <a:bodyPr/>
          <a:lstStyle/>
          <a:p>
            <a:pPr marL="0" indent="0">
              <a:buNone/>
            </a:pPr>
            <a:r>
              <a:rPr lang="en-US" b="1" dirty="0"/>
              <a:t>IMPACT: </a:t>
            </a:r>
            <a:r>
              <a:rPr lang="en-US" dirty="0"/>
              <a:t>Similar to the impact as inconsistent navigation, being inconsistent with identification can have the same impacts. </a:t>
            </a:r>
          </a:p>
          <a:p>
            <a:pPr lvl="1"/>
            <a:r>
              <a:rPr lang="en-US" dirty="0"/>
              <a:t>Label: Next, Next, Next, Continue, Next</a:t>
            </a:r>
          </a:p>
          <a:p>
            <a:pPr lvl="1"/>
            <a:r>
              <a:rPr lang="en-US" dirty="0"/>
              <a:t>Role: Button, button, button, link, button</a:t>
            </a:r>
          </a:p>
          <a:p>
            <a:pPr marL="0" indent="0">
              <a:buNone/>
            </a:pPr>
            <a:r>
              <a:rPr lang="en-US" b="1" dirty="0"/>
              <a:t>PREVENTION: </a:t>
            </a:r>
            <a:r>
              <a:rPr lang="en-US" dirty="0"/>
              <a:t>Providing consistent identification can prevent anxiety by allowing people to be confident that items are named the same and work the same way.</a:t>
            </a:r>
          </a:p>
        </p:txBody>
      </p:sp>
    </p:spTree>
    <p:extLst>
      <p:ext uri="{BB962C8B-B14F-4D97-AF65-F5344CB8AC3E}">
        <p14:creationId xmlns:p14="http://schemas.microsoft.com/office/powerpoint/2010/main" val="3260402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E03BC-48F2-4CDF-800C-8B456285B60A}"/>
              </a:ext>
            </a:extLst>
          </p:cNvPr>
          <p:cNvSpPr>
            <a:spLocks noGrp="1"/>
          </p:cNvSpPr>
          <p:nvPr>
            <p:ph type="title"/>
          </p:nvPr>
        </p:nvSpPr>
        <p:spPr>
          <a:xfrm>
            <a:off x="838200" y="2862262"/>
            <a:ext cx="10515600" cy="1133475"/>
          </a:xfrm>
        </p:spPr>
        <p:txBody>
          <a:bodyPr/>
          <a:lstStyle/>
          <a:p>
            <a:r>
              <a:rPr lang="en-US" dirty="0"/>
              <a:t>Enable Success - UDL</a:t>
            </a:r>
          </a:p>
        </p:txBody>
      </p:sp>
    </p:spTree>
    <p:extLst>
      <p:ext uri="{BB962C8B-B14F-4D97-AF65-F5344CB8AC3E}">
        <p14:creationId xmlns:p14="http://schemas.microsoft.com/office/powerpoint/2010/main" val="611746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9500B-54E4-49BB-A3C9-999AFE18CFA4}"/>
              </a:ext>
            </a:extLst>
          </p:cNvPr>
          <p:cNvSpPr>
            <a:spLocks noGrp="1"/>
          </p:cNvSpPr>
          <p:nvPr>
            <p:ph type="title"/>
          </p:nvPr>
        </p:nvSpPr>
        <p:spPr/>
        <p:txBody>
          <a:bodyPr/>
          <a:lstStyle/>
          <a:p>
            <a:r>
              <a:rPr lang="en-US" dirty="0"/>
              <a:t>Universal Design for Learning (UDL) </a:t>
            </a:r>
            <a:br>
              <a:rPr lang="en-US" dirty="0"/>
            </a:br>
            <a:r>
              <a:rPr lang="en-US" dirty="0"/>
              <a:t>provides the capacity to process</a:t>
            </a:r>
          </a:p>
        </p:txBody>
      </p:sp>
      <p:sp>
        <p:nvSpPr>
          <p:cNvPr id="3" name="Content Placeholder 2">
            <a:extLst>
              <a:ext uri="{FF2B5EF4-FFF2-40B4-BE49-F238E27FC236}">
                <a16:creationId xmlns:a16="http://schemas.microsoft.com/office/drawing/2014/main" id="{6A984DBF-20D9-4D04-B43C-F2E46985F3F5}"/>
              </a:ext>
            </a:extLst>
          </p:cNvPr>
          <p:cNvSpPr>
            <a:spLocks noGrp="1"/>
          </p:cNvSpPr>
          <p:nvPr>
            <p:ph idx="1"/>
          </p:nvPr>
        </p:nvSpPr>
        <p:spPr/>
        <p:txBody>
          <a:bodyPr>
            <a:normAutofit fontScale="92500" lnSpcReduction="10000"/>
          </a:bodyPr>
          <a:lstStyle/>
          <a:p>
            <a:endParaRPr lang="en-US" b="1" dirty="0"/>
          </a:p>
          <a:p>
            <a:r>
              <a:rPr lang="en-US" b="1" dirty="0"/>
              <a:t>Principle I</a:t>
            </a:r>
            <a:r>
              <a:rPr lang="en-US" dirty="0"/>
              <a:t>:</a:t>
            </a:r>
            <a:r>
              <a:rPr lang="en-US" b="1" dirty="0"/>
              <a:t> Provide Multiple Means </a:t>
            </a:r>
            <a:r>
              <a:rPr lang="en-US" dirty="0"/>
              <a:t>of Representation (the “what” of learning)</a:t>
            </a:r>
          </a:p>
          <a:p>
            <a:r>
              <a:rPr lang="en-US" b="1" dirty="0"/>
              <a:t>Principle II</a:t>
            </a:r>
            <a:r>
              <a:rPr lang="en-US" dirty="0"/>
              <a:t>: </a:t>
            </a:r>
            <a:r>
              <a:rPr lang="en-US" b="1" dirty="0"/>
              <a:t>Provide Multiple Means </a:t>
            </a:r>
            <a:r>
              <a:rPr lang="en-US" dirty="0"/>
              <a:t>of Action and Expression (the “how” of learning)</a:t>
            </a:r>
          </a:p>
          <a:p>
            <a:r>
              <a:rPr lang="en-US" b="1" dirty="0"/>
              <a:t>Principle III</a:t>
            </a:r>
            <a:r>
              <a:rPr lang="en-US" dirty="0"/>
              <a:t>: </a:t>
            </a:r>
            <a:r>
              <a:rPr lang="en-US" b="1" dirty="0"/>
              <a:t>Provide Multiple Means </a:t>
            </a:r>
            <a:r>
              <a:rPr lang="en-US" dirty="0"/>
              <a:t>of Engagement (the “why” of learning)</a:t>
            </a:r>
          </a:p>
          <a:p>
            <a:pPr marL="457200" lvl="1" indent="0">
              <a:buNone/>
            </a:pPr>
            <a:r>
              <a:rPr lang="en-US" dirty="0"/>
              <a:t>OLD: </a:t>
            </a:r>
            <a:r>
              <a:rPr lang="en-US" dirty="0">
                <a:hlinkClick r:id="rId2"/>
              </a:rPr>
              <a:t>http://www.udlcenter.org/aboutudl/whatisudl/3principles</a:t>
            </a:r>
            <a:endParaRPr lang="en-US" dirty="0"/>
          </a:p>
          <a:p>
            <a:pPr marL="457200" lvl="1" indent="0">
              <a:buNone/>
            </a:pPr>
            <a:endParaRPr lang="en-US" dirty="0"/>
          </a:p>
          <a:p>
            <a:pPr marL="457200" lvl="1" indent="0">
              <a:buNone/>
            </a:pPr>
            <a:r>
              <a:rPr lang="en-US" dirty="0"/>
              <a:t>NEW: </a:t>
            </a:r>
            <a:r>
              <a:rPr lang="en-US" dirty="0">
                <a:hlinkClick r:id="rId3"/>
              </a:rPr>
              <a:t>http://udlguidelines.cast.org/?utm_medium=web&amp;utm_campaign=none&amp;utm_source=cast-about-udl</a:t>
            </a:r>
            <a:r>
              <a:rPr lang="en-US" dirty="0"/>
              <a:t> </a:t>
            </a:r>
          </a:p>
          <a:p>
            <a:pPr marL="0" indent="0">
              <a:buNone/>
            </a:pPr>
            <a:endParaRPr lang="en-US" dirty="0"/>
          </a:p>
        </p:txBody>
      </p:sp>
    </p:spTree>
    <p:extLst>
      <p:ext uri="{BB962C8B-B14F-4D97-AF65-F5344CB8AC3E}">
        <p14:creationId xmlns:p14="http://schemas.microsoft.com/office/powerpoint/2010/main" val="1121494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B4ED6-3559-4CA2-B55E-2704BD243640}"/>
              </a:ext>
            </a:extLst>
          </p:cNvPr>
          <p:cNvSpPr>
            <a:spLocks noGrp="1"/>
          </p:cNvSpPr>
          <p:nvPr>
            <p:ph type="title"/>
          </p:nvPr>
        </p:nvSpPr>
        <p:spPr/>
        <p:txBody>
          <a:bodyPr>
            <a:normAutofit/>
          </a:bodyPr>
          <a:lstStyle/>
          <a:p>
            <a:r>
              <a:rPr lang="en-US" b="1" dirty="0"/>
              <a:t>Principle I</a:t>
            </a:r>
            <a:r>
              <a:rPr lang="en-US" dirty="0"/>
              <a:t>: Checkpoint 1.1 Offer ways of customizing the display of information </a:t>
            </a:r>
          </a:p>
        </p:txBody>
      </p:sp>
      <p:sp>
        <p:nvSpPr>
          <p:cNvPr id="3" name="Content Placeholder 2">
            <a:extLst>
              <a:ext uri="{FF2B5EF4-FFF2-40B4-BE49-F238E27FC236}">
                <a16:creationId xmlns:a16="http://schemas.microsoft.com/office/drawing/2014/main" id="{30889705-5A4C-4432-8519-AB31E247B577}"/>
              </a:ext>
            </a:extLst>
          </p:cNvPr>
          <p:cNvSpPr>
            <a:spLocks noGrp="1"/>
          </p:cNvSpPr>
          <p:nvPr>
            <p:ph idx="1"/>
          </p:nvPr>
        </p:nvSpPr>
        <p:spPr/>
        <p:txBody>
          <a:bodyPr/>
          <a:lstStyle/>
          <a:p>
            <a:pPr marL="0" indent="0">
              <a:buNone/>
            </a:pPr>
            <a:endParaRPr lang="en-US" b="1" dirty="0"/>
          </a:p>
          <a:p>
            <a:pPr marL="0" indent="0">
              <a:buNone/>
            </a:pPr>
            <a:r>
              <a:rPr lang="en-US" b="1" dirty="0"/>
              <a:t>IMPACT : </a:t>
            </a:r>
            <a:r>
              <a:rPr lang="en-US" dirty="0"/>
              <a:t>Eye strain or fatigue, can trigger anxiety as the learner thinks about the study time that is being lost. </a:t>
            </a:r>
          </a:p>
          <a:p>
            <a:pPr marL="0" indent="0">
              <a:buNone/>
            </a:pPr>
            <a:endParaRPr lang="en-US" dirty="0"/>
          </a:p>
          <a:p>
            <a:pPr marL="0" indent="0">
              <a:buNone/>
            </a:pPr>
            <a:r>
              <a:rPr lang="en-US" b="1" dirty="0"/>
              <a:t>PREVENTION: </a:t>
            </a:r>
            <a:r>
              <a:rPr lang="en-US" dirty="0"/>
              <a:t>Being able to personalize the perceptual features can prevent the anxiety trigger of losing study time due to eye strain or fatigue. </a:t>
            </a:r>
          </a:p>
        </p:txBody>
      </p:sp>
    </p:spTree>
    <p:extLst>
      <p:ext uri="{BB962C8B-B14F-4D97-AF65-F5344CB8AC3E}">
        <p14:creationId xmlns:p14="http://schemas.microsoft.com/office/powerpoint/2010/main" val="1331427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B52B5-5CDD-439C-A928-D56BE6C4357F}"/>
              </a:ext>
            </a:extLst>
          </p:cNvPr>
          <p:cNvSpPr>
            <a:spLocks noGrp="1"/>
          </p:cNvSpPr>
          <p:nvPr>
            <p:ph type="title"/>
          </p:nvPr>
        </p:nvSpPr>
        <p:spPr/>
        <p:txBody>
          <a:bodyPr/>
          <a:lstStyle/>
          <a:p>
            <a:r>
              <a:rPr lang="en-US" dirty="0"/>
              <a:t>Display customizations</a:t>
            </a:r>
          </a:p>
        </p:txBody>
      </p:sp>
      <p:sp>
        <p:nvSpPr>
          <p:cNvPr id="3" name="Content Placeholder 2">
            <a:extLst>
              <a:ext uri="{FF2B5EF4-FFF2-40B4-BE49-F238E27FC236}">
                <a16:creationId xmlns:a16="http://schemas.microsoft.com/office/drawing/2014/main" id="{9B06B4A4-FC2E-4D42-8EE5-CC0D3B985974}"/>
              </a:ext>
            </a:extLst>
          </p:cNvPr>
          <p:cNvSpPr>
            <a:spLocks noGrp="1"/>
          </p:cNvSpPr>
          <p:nvPr>
            <p:ph idx="1"/>
          </p:nvPr>
        </p:nvSpPr>
        <p:spPr/>
        <p:txBody>
          <a:bodyPr/>
          <a:lstStyle/>
          <a:p>
            <a:r>
              <a:rPr lang="en-US" dirty="0"/>
              <a:t>Color – background, text</a:t>
            </a:r>
          </a:p>
          <a:p>
            <a:r>
              <a:rPr lang="en-US" dirty="0"/>
              <a:t>Contrast</a:t>
            </a:r>
          </a:p>
          <a:p>
            <a:r>
              <a:rPr lang="en-US" dirty="0"/>
              <a:t>Size</a:t>
            </a:r>
          </a:p>
          <a:p>
            <a:r>
              <a:rPr lang="en-US" dirty="0"/>
              <a:t>Speed and ability to stop motion</a:t>
            </a:r>
          </a:p>
          <a:p>
            <a:r>
              <a:rPr lang="en-US" dirty="0"/>
              <a:t>Layout – linearization</a:t>
            </a:r>
          </a:p>
          <a:p>
            <a:r>
              <a:rPr lang="en-US" dirty="0"/>
              <a:t>Font</a:t>
            </a:r>
          </a:p>
        </p:txBody>
      </p:sp>
    </p:spTree>
    <p:extLst>
      <p:ext uri="{BB962C8B-B14F-4D97-AF65-F5344CB8AC3E}">
        <p14:creationId xmlns:p14="http://schemas.microsoft.com/office/powerpoint/2010/main" val="4254235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1BCC-A265-4D67-A818-2DA628CC1420}"/>
              </a:ext>
            </a:extLst>
          </p:cNvPr>
          <p:cNvSpPr>
            <a:spLocks noGrp="1"/>
          </p:cNvSpPr>
          <p:nvPr>
            <p:ph type="title"/>
          </p:nvPr>
        </p:nvSpPr>
        <p:spPr/>
        <p:txBody>
          <a:bodyPr/>
          <a:lstStyle/>
          <a:p>
            <a:r>
              <a:rPr lang="en-US" dirty="0"/>
              <a:t>Disclaimers</a:t>
            </a:r>
          </a:p>
        </p:txBody>
      </p:sp>
      <p:sp>
        <p:nvSpPr>
          <p:cNvPr id="3" name="Content Placeholder 2">
            <a:extLst>
              <a:ext uri="{FF2B5EF4-FFF2-40B4-BE49-F238E27FC236}">
                <a16:creationId xmlns:a16="http://schemas.microsoft.com/office/drawing/2014/main" id="{577E8ED0-2822-4F5D-93C7-395FC9DCC6CE}"/>
              </a:ext>
            </a:extLst>
          </p:cNvPr>
          <p:cNvSpPr>
            <a:spLocks noGrp="1"/>
          </p:cNvSpPr>
          <p:nvPr>
            <p:ph idx="1"/>
          </p:nvPr>
        </p:nvSpPr>
        <p:spPr/>
        <p:txBody>
          <a:bodyPr/>
          <a:lstStyle/>
          <a:p>
            <a:r>
              <a:rPr lang="en-US" dirty="0"/>
              <a:t>Informal  anecdotal research with students and other persons with anxiety disorder or comorbid anxiety diagnosis</a:t>
            </a:r>
          </a:p>
          <a:p>
            <a:r>
              <a:rPr lang="en-US" dirty="0"/>
              <a:t>Citations and Resources are listed at the end of this presentation</a:t>
            </a:r>
          </a:p>
          <a:p>
            <a:endParaRPr lang="en-US" dirty="0"/>
          </a:p>
          <a:p>
            <a:r>
              <a:rPr lang="en-US" dirty="0"/>
              <a:t>Idea for this research came from my involvement in the CPACC Certification through IAAP. Knowing particular impairments in depth deepens the understanding of the importance of what we do in ICT Accessibility.</a:t>
            </a:r>
          </a:p>
          <a:p>
            <a:endParaRPr lang="en-US" dirty="0"/>
          </a:p>
          <a:p>
            <a:endParaRPr lang="en-US" dirty="0"/>
          </a:p>
        </p:txBody>
      </p:sp>
    </p:spTree>
    <p:extLst>
      <p:ext uri="{BB962C8B-B14F-4D97-AF65-F5344CB8AC3E}">
        <p14:creationId xmlns:p14="http://schemas.microsoft.com/office/powerpoint/2010/main" val="3833966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B4ED6-3559-4CA2-B55E-2704BD243640}"/>
              </a:ext>
            </a:extLst>
          </p:cNvPr>
          <p:cNvSpPr>
            <a:spLocks noGrp="1"/>
          </p:cNvSpPr>
          <p:nvPr>
            <p:ph type="title"/>
          </p:nvPr>
        </p:nvSpPr>
        <p:spPr/>
        <p:txBody>
          <a:bodyPr>
            <a:normAutofit/>
          </a:bodyPr>
          <a:lstStyle/>
          <a:p>
            <a:r>
              <a:rPr lang="en-US" b="1" dirty="0"/>
              <a:t>Principle I</a:t>
            </a:r>
            <a:r>
              <a:rPr lang="en-US" dirty="0"/>
              <a:t>: Checkpoint 1.2: Offer alternatives for auditory information</a:t>
            </a:r>
          </a:p>
        </p:txBody>
      </p:sp>
      <p:sp>
        <p:nvSpPr>
          <p:cNvPr id="3" name="Content Placeholder 2">
            <a:extLst>
              <a:ext uri="{FF2B5EF4-FFF2-40B4-BE49-F238E27FC236}">
                <a16:creationId xmlns:a16="http://schemas.microsoft.com/office/drawing/2014/main" id="{30889705-5A4C-4432-8519-AB31E247B577}"/>
              </a:ext>
            </a:extLst>
          </p:cNvPr>
          <p:cNvSpPr>
            <a:spLocks noGrp="1"/>
          </p:cNvSpPr>
          <p:nvPr>
            <p:ph idx="1"/>
          </p:nvPr>
        </p:nvSpPr>
        <p:spPr/>
        <p:txBody>
          <a:bodyPr/>
          <a:lstStyle/>
          <a:p>
            <a:pPr marL="0" indent="0">
              <a:buNone/>
            </a:pPr>
            <a:r>
              <a:rPr lang="en-US" b="1" dirty="0"/>
              <a:t>IMPACT : </a:t>
            </a:r>
            <a:r>
              <a:rPr lang="en-US" dirty="0"/>
              <a:t>For all learners, having technology fail can bring on anxiety. For those with anxiety disorders, technology failure can be derailing. </a:t>
            </a:r>
          </a:p>
          <a:p>
            <a:pPr marL="0" indent="0">
              <a:buNone/>
            </a:pPr>
            <a:endParaRPr lang="en-US" dirty="0"/>
          </a:p>
          <a:p>
            <a:pPr marL="0" indent="0">
              <a:buNone/>
            </a:pPr>
            <a:r>
              <a:rPr lang="en-US" b="1" dirty="0"/>
              <a:t>PREVENTION: </a:t>
            </a:r>
            <a:r>
              <a:rPr lang="en-US" dirty="0"/>
              <a:t>Knowing that an alternative is available when technology fails, the learner with anxiety can stay the course and continues with their learning.</a:t>
            </a:r>
          </a:p>
          <a:p>
            <a:pPr marL="0" indent="0">
              <a:buNone/>
            </a:pPr>
            <a:endParaRPr lang="en-US" dirty="0"/>
          </a:p>
        </p:txBody>
      </p:sp>
    </p:spTree>
    <p:extLst>
      <p:ext uri="{BB962C8B-B14F-4D97-AF65-F5344CB8AC3E}">
        <p14:creationId xmlns:p14="http://schemas.microsoft.com/office/powerpoint/2010/main" val="3936092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B34F3-D305-49CB-B8C0-AF43351F3320}"/>
              </a:ext>
            </a:extLst>
          </p:cNvPr>
          <p:cNvSpPr>
            <a:spLocks noGrp="1"/>
          </p:cNvSpPr>
          <p:nvPr>
            <p:ph type="title"/>
          </p:nvPr>
        </p:nvSpPr>
        <p:spPr/>
        <p:txBody>
          <a:bodyPr/>
          <a:lstStyle/>
          <a:p>
            <a:r>
              <a:rPr lang="en-US" dirty="0"/>
              <a:t>Auditory Alternatives</a:t>
            </a:r>
          </a:p>
        </p:txBody>
      </p:sp>
      <p:sp>
        <p:nvSpPr>
          <p:cNvPr id="3" name="Content Placeholder 2">
            <a:extLst>
              <a:ext uri="{FF2B5EF4-FFF2-40B4-BE49-F238E27FC236}">
                <a16:creationId xmlns:a16="http://schemas.microsoft.com/office/drawing/2014/main" id="{5B02B24F-8F59-4949-A675-DE555B483298}"/>
              </a:ext>
            </a:extLst>
          </p:cNvPr>
          <p:cNvSpPr>
            <a:spLocks noGrp="1"/>
          </p:cNvSpPr>
          <p:nvPr>
            <p:ph idx="1"/>
          </p:nvPr>
        </p:nvSpPr>
        <p:spPr/>
        <p:txBody>
          <a:bodyPr/>
          <a:lstStyle/>
          <a:p>
            <a:r>
              <a:rPr lang="en-US" dirty="0"/>
              <a:t>Volume</a:t>
            </a:r>
          </a:p>
          <a:p>
            <a:r>
              <a:rPr lang="en-US" dirty="0"/>
              <a:t>Speech - Text transcript</a:t>
            </a:r>
          </a:p>
          <a:p>
            <a:r>
              <a:rPr lang="en-US" dirty="0"/>
              <a:t>Data - Diagrams, charts</a:t>
            </a:r>
          </a:p>
          <a:p>
            <a:r>
              <a:rPr lang="en-US" dirty="0"/>
              <a:t>Music – musical notations, color, visual pulses</a:t>
            </a:r>
          </a:p>
          <a:p>
            <a:r>
              <a:rPr lang="en-US" dirty="0"/>
              <a:t>English speech – ASL</a:t>
            </a:r>
          </a:p>
          <a:p>
            <a:r>
              <a:rPr lang="en-US" dirty="0"/>
              <a:t>Emotion – emoticons</a:t>
            </a:r>
          </a:p>
          <a:p>
            <a:r>
              <a:rPr lang="en-US" dirty="0"/>
              <a:t>Sound effects – tactile representations (vibration)</a:t>
            </a:r>
          </a:p>
        </p:txBody>
      </p:sp>
    </p:spTree>
    <p:extLst>
      <p:ext uri="{BB962C8B-B14F-4D97-AF65-F5344CB8AC3E}">
        <p14:creationId xmlns:p14="http://schemas.microsoft.com/office/powerpoint/2010/main" val="3681111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B4ED6-3559-4CA2-B55E-2704BD243640}"/>
              </a:ext>
            </a:extLst>
          </p:cNvPr>
          <p:cNvSpPr>
            <a:spLocks noGrp="1"/>
          </p:cNvSpPr>
          <p:nvPr>
            <p:ph type="title"/>
          </p:nvPr>
        </p:nvSpPr>
        <p:spPr/>
        <p:txBody>
          <a:bodyPr>
            <a:normAutofit/>
          </a:bodyPr>
          <a:lstStyle/>
          <a:p>
            <a:r>
              <a:rPr lang="en-US" b="1" dirty="0"/>
              <a:t>Principle I</a:t>
            </a:r>
            <a:r>
              <a:rPr lang="en-US" dirty="0"/>
              <a:t>: Checkpoint 1.3: Offer alternatives for visual information</a:t>
            </a:r>
          </a:p>
        </p:txBody>
      </p:sp>
      <p:sp>
        <p:nvSpPr>
          <p:cNvPr id="3" name="Content Placeholder 2">
            <a:extLst>
              <a:ext uri="{FF2B5EF4-FFF2-40B4-BE49-F238E27FC236}">
                <a16:creationId xmlns:a16="http://schemas.microsoft.com/office/drawing/2014/main" id="{30889705-5A4C-4432-8519-AB31E247B577}"/>
              </a:ext>
            </a:extLst>
          </p:cNvPr>
          <p:cNvSpPr>
            <a:spLocks noGrp="1"/>
          </p:cNvSpPr>
          <p:nvPr>
            <p:ph idx="1"/>
          </p:nvPr>
        </p:nvSpPr>
        <p:spPr/>
        <p:txBody>
          <a:bodyPr>
            <a:normAutofit fontScale="92500"/>
          </a:bodyPr>
          <a:lstStyle/>
          <a:p>
            <a:pPr marL="0" indent="0">
              <a:buNone/>
            </a:pPr>
            <a:endParaRPr lang="en-US" b="1" dirty="0"/>
          </a:p>
          <a:p>
            <a:pPr marL="0" indent="0">
              <a:buNone/>
            </a:pPr>
            <a:r>
              <a:rPr lang="en-US" b="1" dirty="0"/>
              <a:t>IMPACT : </a:t>
            </a:r>
            <a:r>
              <a:rPr lang="en-US" dirty="0"/>
              <a:t>When a single method of study is provided visually, the student with anxiety may excessively worry about the availability of the method and having sufficient time to read and process the information.</a:t>
            </a:r>
          </a:p>
          <a:p>
            <a:pPr marL="0" indent="0">
              <a:buNone/>
            </a:pPr>
            <a:r>
              <a:rPr lang="en-US" dirty="0"/>
              <a:t> </a:t>
            </a:r>
          </a:p>
          <a:p>
            <a:pPr marL="0" indent="0">
              <a:buNone/>
            </a:pPr>
            <a:r>
              <a:rPr lang="en-US" b="1" dirty="0"/>
              <a:t>PREVENTION: </a:t>
            </a:r>
          </a:p>
          <a:p>
            <a:r>
              <a:rPr lang="en-US" dirty="0"/>
              <a:t>Providing additional alternatives can dispel anxiety by assuring the user that duplicate inputs are available which may help reduce processing time. </a:t>
            </a:r>
          </a:p>
          <a:p>
            <a:r>
              <a:rPr lang="en-US" dirty="0"/>
              <a:t>Providing an alternative for visual information also dispels the anxiety associated with the possibility of technology failure.</a:t>
            </a:r>
          </a:p>
        </p:txBody>
      </p:sp>
    </p:spTree>
    <p:extLst>
      <p:ext uri="{BB962C8B-B14F-4D97-AF65-F5344CB8AC3E}">
        <p14:creationId xmlns:p14="http://schemas.microsoft.com/office/powerpoint/2010/main" val="1113857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3F0CA-6F89-4DC1-9137-E62AD77A19ED}"/>
              </a:ext>
            </a:extLst>
          </p:cNvPr>
          <p:cNvSpPr>
            <a:spLocks noGrp="1"/>
          </p:cNvSpPr>
          <p:nvPr>
            <p:ph type="title"/>
          </p:nvPr>
        </p:nvSpPr>
        <p:spPr/>
        <p:txBody>
          <a:bodyPr/>
          <a:lstStyle/>
          <a:p>
            <a:r>
              <a:rPr lang="en-US" dirty="0"/>
              <a:t>Visual alternatives</a:t>
            </a:r>
          </a:p>
        </p:txBody>
      </p:sp>
      <p:sp>
        <p:nvSpPr>
          <p:cNvPr id="3" name="Content Placeholder 2">
            <a:extLst>
              <a:ext uri="{FF2B5EF4-FFF2-40B4-BE49-F238E27FC236}">
                <a16:creationId xmlns:a16="http://schemas.microsoft.com/office/drawing/2014/main" id="{C83B0F44-5FB7-4195-9278-47353850711A}"/>
              </a:ext>
            </a:extLst>
          </p:cNvPr>
          <p:cNvSpPr>
            <a:spLocks noGrp="1"/>
          </p:cNvSpPr>
          <p:nvPr>
            <p:ph idx="1"/>
          </p:nvPr>
        </p:nvSpPr>
        <p:spPr/>
        <p:txBody>
          <a:bodyPr/>
          <a:lstStyle/>
          <a:p>
            <a:r>
              <a:rPr lang="en-US" dirty="0"/>
              <a:t>Text – provide audio</a:t>
            </a:r>
          </a:p>
          <a:p>
            <a:pPr lvl="1"/>
            <a:r>
              <a:rPr lang="en-US" dirty="0"/>
              <a:t>AT – text to speech (synthetic)</a:t>
            </a:r>
          </a:p>
          <a:p>
            <a:pPr lvl="1"/>
            <a:r>
              <a:rPr lang="en-US" dirty="0"/>
              <a:t>Human reader</a:t>
            </a:r>
          </a:p>
          <a:p>
            <a:r>
              <a:rPr lang="en-US" dirty="0"/>
              <a:t>Images – alternative text</a:t>
            </a:r>
          </a:p>
          <a:p>
            <a:r>
              <a:rPr lang="en-US" dirty="0"/>
              <a:t>Graphics – </a:t>
            </a:r>
          </a:p>
          <a:p>
            <a:pPr lvl="1"/>
            <a:r>
              <a:rPr lang="en-US" dirty="0"/>
              <a:t>Data, </a:t>
            </a:r>
          </a:p>
          <a:p>
            <a:pPr lvl="1"/>
            <a:r>
              <a:rPr lang="en-US" dirty="0"/>
              <a:t>Tactile graphics,</a:t>
            </a:r>
          </a:p>
          <a:p>
            <a:pPr lvl="1"/>
            <a:r>
              <a:rPr lang="en-US" dirty="0"/>
              <a:t>Text description</a:t>
            </a:r>
          </a:p>
          <a:p>
            <a:endParaRPr lang="en-US" dirty="0"/>
          </a:p>
        </p:txBody>
      </p:sp>
    </p:spTree>
    <p:extLst>
      <p:ext uri="{BB962C8B-B14F-4D97-AF65-F5344CB8AC3E}">
        <p14:creationId xmlns:p14="http://schemas.microsoft.com/office/powerpoint/2010/main" val="1163340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25B93-4122-48E3-ABD9-BAFF50321921}"/>
              </a:ext>
            </a:extLst>
          </p:cNvPr>
          <p:cNvSpPr>
            <a:spLocks noGrp="1"/>
          </p:cNvSpPr>
          <p:nvPr>
            <p:ph type="title"/>
          </p:nvPr>
        </p:nvSpPr>
        <p:spPr>
          <a:xfrm>
            <a:off x="838200" y="2766218"/>
            <a:ext cx="10515600" cy="1325563"/>
          </a:xfrm>
        </p:spPr>
        <p:txBody>
          <a:bodyPr/>
          <a:lstStyle/>
          <a:p>
            <a:r>
              <a:rPr lang="en-US" dirty="0"/>
              <a:t>Creating Success for people</a:t>
            </a:r>
          </a:p>
        </p:txBody>
      </p:sp>
      <p:sp>
        <p:nvSpPr>
          <p:cNvPr id="3" name="Content Placeholder 2">
            <a:extLst>
              <a:ext uri="{FF2B5EF4-FFF2-40B4-BE49-F238E27FC236}">
                <a16:creationId xmlns:a16="http://schemas.microsoft.com/office/drawing/2014/main" id="{2513EBEE-61E4-4A70-8E87-A65A31B4AA71}"/>
              </a:ext>
            </a:extLst>
          </p:cNvPr>
          <p:cNvSpPr>
            <a:spLocks noGrp="1"/>
          </p:cNvSpPr>
          <p:nvPr>
            <p:ph idx="1"/>
          </p:nvPr>
        </p:nvSpPr>
        <p:spPr>
          <a:xfrm>
            <a:off x="838200" y="4474920"/>
            <a:ext cx="10515600" cy="2017955"/>
          </a:xfrm>
        </p:spPr>
        <p:txBody>
          <a:bodyPr/>
          <a:lstStyle/>
          <a:p>
            <a:r>
              <a:rPr lang="en-US" dirty="0"/>
              <a:t>Deeper understanding of impacts of impairment (Shameless plug for IAAP CPACC Certification)</a:t>
            </a:r>
          </a:p>
          <a:p>
            <a:r>
              <a:rPr lang="en-US" dirty="0"/>
              <a:t>Practice gleaning the guidelines for methods to prevent barriers</a:t>
            </a:r>
          </a:p>
          <a:p>
            <a:endParaRPr lang="en-US" dirty="0"/>
          </a:p>
          <a:p>
            <a:endParaRPr lang="en-US" dirty="0"/>
          </a:p>
          <a:p>
            <a:endParaRPr lang="en-US" dirty="0"/>
          </a:p>
        </p:txBody>
      </p:sp>
    </p:spTree>
    <p:extLst>
      <p:ext uri="{BB962C8B-B14F-4D97-AF65-F5344CB8AC3E}">
        <p14:creationId xmlns:p14="http://schemas.microsoft.com/office/powerpoint/2010/main" val="90110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73A1F-E4FB-4376-98D7-7A9C6933A905}"/>
              </a:ext>
            </a:extLst>
          </p:cNvPr>
          <p:cNvSpPr>
            <a:spLocks noGrp="1"/>
          </p:cNvSpPr>
          <p:nvPr>
            <p:ph type="ctrTitle"/>
          </p:nvPr>
        </p:nvSpPr>
        <p:spPr/>
        <p:txBody>
          <a:bodyPr>
            <a:normAutofit/>
          </a:bodyPr>
          <a:lstStyle/>
          <a:p>
            <a:r>
              <a:rPr lang="en-US" dirty="0"/>
              <a:t>Thank you</a:t>
            </a:r>
            <a:br>
              <a:rPr lang="en-US" dirty="0"/>
            </a:br>
            <a:r>
              <a:rPr lang="en-US" sz="2200" dirty="0"/>
              <a:t>Valorie Sundby</a:t>
            </a:r>
            <a:br>
              <a:rPr lang="en-US" dirty="0"/>
            </a:br>
            <a:r>
              <a:rPr lang="en-US" sz="2200" dirty="0">
                <a:hlinkClick r:id="rId2"/>
              </a:rPr>
              <a:t>valoriesundby@gmail.com</a:t>
            </a:r>
            <a:br>
              <a:rPr lang="en-US" sz="2200" dirty="0"/>
            </a:br>
            <a:r>
              <a:rPr lang="en-US" sz="2200" dirty="0"/>
              <a:t>Denver, CO</a:t>
            </a:r>
          </a:p>
        </p:txBody>
      </p:sp>
      <p:pic>
        <p:nvPicPr>
          <p:cNvPr id="5" name="Picture 4" descr="Peony bud">
            <a:extLst>
              <a:ext uri="{FF2B5EF4-FFF2-40B4-BE49-F238E27FC236}">
                <a16:creationId xmlns:a16="http://schemas.microsoft.com/office/drawing/2014/main" id="{839C8984-699B-4BE8-B1D0-7D28B48F57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4557" y="3509963"/>
            <a:ext cx="4322886" cy="2881924"/>
          </a:xfrm>
          <a:prstGeom prst="rect">
            <a:avLst/>
          </a:prstGeom>
        </p:spPr>
      </p:pic>
    </p:spTree>
    <p:extLst>
      <p:ext uri="{BB962C8B-B14F-4D97-AF65-F5344CB8AC3E}">
        <p14:creationId xmlns:p14="http://schemas.microsoft.com/office/powerpoint/2010/main" val="2913514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C4045-EC54-4CCC-8850-5D668845D8C8}"/>
              </a:ext>
            </a:extLst>
          </p:cNvPr>
          <p:cNvSpPr>
            <a:spLocks noGrp="1"/>
          </p:cNvSpPr>
          <p:nvPr>
            <p:ph type="title"/>
          </p:nvPr>
        </p:nvSpPr>
        <p:spPr>
          <a:xfrm>
            <a:off x="838200" y="18255"/>
            <a:ext cx="10515600" cy="1325563"/>
          </a:xfrm>
        </p:spPr>
        <p:txBody>
          <a:bodyPr/>
          <a:lstStyle/>
          <a:p>
            <a:r>
              <a:rPr lang="en-US" dirty="0"/>
              <a:t>Citations and Resources</a:t>
            </a:r>
          </a:p>
        </p:txBody>
      </p:sp>
      <p:sp>
        <p:nvSpPr>
          <p:cNvPr id="3" name="Content Placeholder 2">
            <a:extLst>
              <a:ext uri="{FF2B5EF4-FFF2-40B4-BE49-F238E27FC236}">
                <a16:creationId xmlns:a16="http://schemas.microsoft.com/office/drawing/2014/main" id="{D2ECCF88-62C3-4B51-8599-66D9DBF296C4}"/>
              </a:ext>
            </a:extLst>
          </p:cNvPr>
          <p:cNvSpPr>
            <a:spLocks noGrp="1"/>
          </p:cNvSpPr>
          <p:nvPr>
            <p:ph idx="1"/>
          </p:nvPr>
        </p:nvSpPr>
        <p:spPr>
          <a:xfrm>
            <a:off x="838200" y="1232115"/>
            <a:ext cx="10515600" cy="4944848"/>
          </a:xfrm>
        </p:spPr>
        <p:txBody>
          <a:bodyPr>
            <a:normAutofit fontScale="62500" lnSpcReduction="20000"/>
          </a:bodyPr>
          <a:lstStyle/>
          <a:p>
            <a:r>
              <a:rPr lang="en-US" dirty="0"/>
              <a:t>American Psychiatric Association. (n.d.). </a:t>
            </a:r>
            <a:r>
              <a:rPr lang="en-US" i="1" dirty="0"/>
              <a:t>What Is Obsessive-Compulsive Disorder?</a:t>
            </a:r>
            <a:r>
              <a:rPr lang="en-US" dirty="0"/>
              <a:t> Retrieved from American Psychiatric Association: </a:t>
            </a:r>
            <a:r>
              <a:rPr lang="en-US" dirty="0">
                <a:hlinkClick r:id="rId2"/>
              </a:rPr>
              <a:t>https://www.psychiatry.org/patients-families/ocd/what-is-obsessive-compulsive-disorder</a:t>
            </a:r>
            <a:r>
              <a:rPr lang="en-US" dirty="0"/>
              <a:t> </a:t>
            </a:r>
          </a:p>
          <a:p>
            <a:r>
              <a:rPr lang="en-US" dirty="0"/>
              <a:t>Anxiety and Depression Association of America. (n.d.). </a:t>
            </a:r>
            <a:r>
              <a:rPr lang="en-US" i="1" dirty="0"/>
              <a:t>Generalized Anxiety Disorder (GAD)</a:t>
            </a:r>
            <a:r>
              <a:rPr lang="en-US" dirty="0"/>
              <a:t>. Retrieved from Anxiety and Depression Association of America (ADAA): </a:t>
            </a:r>
            <a:r>
              <a:rPr lang="en-US" dirty="0">
                <a:hlinkClick r:id="rId3"/>
              </a:rPr>
              <a:t>https://adaa.org/understanding-anxiety/generalized-anxiety-disorder-gad#</a:t>
            </a:r>
            <a:r>
              <a:rPr lang="en-US" dirty="0"/>
              <a:t> </a:t>
            </a:r>
          </a:p>
          <a:p>
            <a:r>
              <a:rPr lang="en-US" dirty="0"/>
              <a:t>Cain, S. (2013). </a:t>
            </a:r>
            <a:r>
              <a:rPr lang="en-US" i="1" dirty="0"/>
              <a:t>Quiet: The Power of Introverts in a World That Can't Stop Talking.</a:t>
            </a:r>
            <a:r>
              <a:rPr lang="en-US" dirty="0"/>
              <a:t> New York: Random House.</a:t>
            </a:r>
          </a:p>
          <a:p>
            <a:r>
              <a:rPr lang="en-US" dirty="0"/>
              <a:t>Goleman, D. (1995). </a:t>
            </a:r>
            <a:r>
              <a:rPr lang="en-US" i="1" dirty="0"/>
              <a:t>Emotional Intelligence.</a:t>
            </a:r>
            <a:r>
              <a:rPr lang="en-US" dirty="0"/>
              <a:t> New York: </a:t>
            </a:r>
            <a:r>
              <a:rPr lang="en-US" dirty="0" err="1"/>
              <a:t>Bantum</a:t>
            </a:r>
            <a:r>
              <a:rPr lang="en-US" dirty="0"/>
              <a:t> Books.</a:t>
            </a:r>
          </a:p>
          <a:p>
            <a:r>
              <a:rPr lang="en-US" dirty="0" err="1"/>
              <a:t>Jieun</a:t>
            </a:r>
            <a:r>
              <a:rPr lang="en-US" dirty="0"/>
              <a:t> E Kim, S. R. (2012, 11 20). </a:t>
            </a:r>
            <a:r>
              <a:rPr lang="en-US" i="1" dirty="0"/>
              <a:t>The role of the amygdala in the pathophysiology.</a:t>
            </a:r>
            <a:r>
              <a:rPr lang="en-US" dirty="0"/>
              <a:t> Retrieved from Biology of Mood &amp; Anxiety Disorders: </a:t>
            </a:r>
            <a:r>
              <a:rPr lang="en-US" dirty="0">
                <a:hlinkClick r:id="rId4"/>
              </a:rPr>
              <a:t>https://biolmoodanxietydisord.biomedcentral.com/articles/10.1186/2045-5380-2-20</a:t>
            </a:r>
            <a:r>
              <a:rPr lang="en-US" dirty="0"/>
              <a:t> </a:t>
            </a:r>
          </a:p>
          <a:p>
            <a:r>
              <a:rPr lang="en-US" dirty="0"/>
              <a:t>NHS Choices. (n.d.). </a:t>
            </a:r>
            <a:r>
              <a:rPr lang="en-US" i="1" dirty="0"/>
              <a:t>Post-traumatic stress disorder (PTSD)</a:t>
            </a:r>
            <a:r>
              <a:rPr lang="en-US" dirty="0"/>
              <a:t>. Retrieved from NHS.UK: </a:t>
            </a:r>
            <a:r>
              <a:rPr lang="en-US" dirty="0">
                <a:hlinkClick r:id="rId5"/>
              </a:rPr>
              <a:t>https://www.nhs.uk/conditions/post-traumatic-stress-disorder-ptsd/</a:t>
            </a:r>
            <a:r>
              <a:rPr lang="en-US" dirty="0"/>
              <a:t> </a:t>
            </a:r>
          </a:p>
          <a:p>
            <a:r>
              <a:rPr lang="en-US" dirty="0"/>
              <a:t>Barron, Daniel (2018, 10 11). </a:t>
            </a:r>
            <a:r>
              <a:rPr lang="en-US" i="1" dirty="0"/>
              <a:t>Is Chronic Anxiety a Learning Disorder? </a:t>
            </a:r>
            <a:r>
              <a:rPr lang="en-US" dirty="0"/>
              <a:t>Retrieved from Scientific American Blog Network: </a:t>
            </a:r>
            <a:r>
              <a:rPr lang="en-US" dirty="0">
                <a:hlinkClick r:id="rId6"/>
              </a:rPr>
              <a:t>https://blogs.scientificamerican.com/observations/is-chronic-anxiety-a-learning-disorder/</a:t>
            </a:r>
            <a:r>
              <a:rPr lang="en-US" dirty="0"/>
              <a:t>.</a:t>
            </a:r>
          </a:p>
          <a:p>
            <a:r>
              <a:rPr lang="en-US" dirty="0"/>
              <a:t>Shankar </a:t>
            </a:r>
            <a:r>
              <a:rPr lang="en-US" dirty="0" err="1"/>
              <a:t>Vedantam</a:t>
            </a:r>
            <a:r>
              <a:rPr lang="en-US" dirty="0"/>
              <a:t> (2018, 08 06), </a:t>
            </a:r>
            <a:r>
              <a:rPr lang="en-US" i="1" dirty="0"/>
              <a:t>Hidden Brain – The Ostrich Effect</a:t>
            </a:r>
            <a:r>
              <a:rPr lang="en-US" dirty="0"/>
              <a:t>. Retrieved from NPR: </a:t>
            </a:r>
            <a:r>
              <a:rPr lang="en-US" dirty="0">
                <a:hlinkClick r:id="rId7"/>
              </a:rPr>
              <a:t>https://www.npr.org/2018/08/06/636133086/you-2-0-the-ostrich-effect</a:t>
            </a:r>
            <a:endParaRPr lang="en-US" dirty="0"/>
          </a:p>
          <a:p>
            <a:r>
              <a:rPr lang="en-US" dirty="0"/>
              <a:t>UDL: </a:t>
            </a:r>
            <a:r>
              <a:rPr lang="en-US" dirty="0">
                <a:hlinkClick r:id="rId8"/>
              </a:rPr>
              <a:t>http://udlguidelines.cast.org/?utm_medium=web&amp;utm_campaign=none&amp;utm_source=cast-about-udl</a:t>
            </a:r>
            <a:r>
              <a:rPr lang="en-US" dirty="0"/>
              <a:t> </a:t>
            </a:r>
          </a:p>
          <a:p>
            <a:r>
              <a:rPr lang="en-US" dirty="0"/>
              <a:t>WCAG 2.1: </a:t>
            </a:r>
            <a:r>
              <a:rPr lang="en-US" dirty="0">
                <a:hlinkClick r:id="rId9"/>
              </a:rPr>
              <a:t>https://www.w3.org/TR/WCAG21/</a:t>
            </a:r>
            <a:r>
              <a:rPr lang="en-US" dirty="0"/>
              <a:t> </a:t>
            </a:r>
          </a:p>
          <a:p>
            <a:endParaRPr lang="en-US" dirty="0"/>
          </a:p>
        </p:txBody>
      </p:sp>
    </p:spTree>
    <p:extLst>
      <p:ext uri="{BB962C8B-B14F-4D97-AF65-F5344CB8AC3E}">
        <p14:creationId xmlns:p14="http://schemas.microsoft.com/office/powerpoint/2010/main" val="4080806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D082D-18CA-4145-9950-0CBFD29DAA5C}"/>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57E64A5-CE76-49B6-9062-8ADE038A3555}"/>
              </a:ext>
            </a:extLst>
          </p:cNvPr>
          <p:cNvSpPr>
            <a:spLocks noGrp="1"/>
          </p:cNvSpPr>
          <p:nvPr>
            <p:ph idx="1"/>
          </p:nvPr>
        </p:nvSpPr>
        <p:spPr/>
        <p:txBody>
          <a:bodyPr/>
          <a:lstStyle/>
          <a:p>
            <a:r>
              <a:rPr lang="en-US" dirty="0"/>
              <a:t>When impairment becomes a disability</a:t>
            </a:r>
          </a:p>
          <a:p>
            <a:r>
              <a:rPr lang="en-US" dirty="0"/>
              <a:t>Understanding Anxiety Disorder</a:t>
            </a:r>
          </a:p>
          <a:p>
            <a:r>
              <a:rPr lang="en-US" dirty="0"/>
              <a:t>Enable Success </a:t>
            </a:r>
          </a:p>
          <a:p>
            <a:pPr lvl="1"/>
            <a:r>
              <a:rPr lang="en-US" dirty="0"/>
              <a:t>UDL</a:t>
            </a:r>
          </a:p>
          <a:p>
            <a:pPr lvl="1"/>
            <a:r>
              <a:rPr lang="en-US" dirty="0"/>
              <a:t>WCAG 2.1</a:t>
            </a:r>
          </a:p>
        </p:txBody>
      </p:sp>
    </p:spTree>
    <p:extLst>
      <p:ext uri="{BB962C8B-B14F-4D97-AF65-F5344CB8AC3E}">
        <p14:creationId xmlns:p14="http://schemas.microsoft.com/office/powerpoint/2010/main" val="1314434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426DB-238F-464C-AB97-4D7D7FED9F34}"/>
              </a:ext>
            </a:extLst>
          </p:cNvPr>
          <p:cNvSpPr>
            <a:spLocks noGrp="1"/>
          </p:cNvSpPr>
          <p:nvPr>
            <p:ph type="title"/>
          </p:nvPr>
        </p:nvSpPr>
        <p:spPr>
          <a:xfrm>
            <a:off x="433136" y="5091762"/>
            <a:ext cx="7834193" cy="1264588"/>
          </a:xfrm>
        </p:spPr>
        <p:txBody>
          <a:bodyPr vert="horz" lIns="91440" tIns="45720" rIns="91440" bIns="45720" rtlCol="0" anchor="ctr">
            <a:normAutofit fontScale="90000"/>
          </a:bodyPr>
          <a:lstStyle/>
          <a:p>
            <a:pPr algn="r"/>
            <a:r>
              <a:rPr lang="en-US" dirty="0"/>
              <a:t>When impairment becomes a disability</a:t>
            </a:r>
          </a:p>
        </p:txBody>
      </p:sp>
      <p:sp>
        <p:nvSpPr>
          <p:cNvPr id="3" name="Text Placeholder 2">
            <a:extLst>
              <a:ext uri="{FF2B5EF4-FFF2-40B4-BE49-F238E27FC236}">
                <a16:creationId xmlns:a16="http://schemas.microsoft.com/office/drawing/2014/main" id="{7D7FCA37-C697-41B2-8ABE-ABE0BEB56770}"/>
              </a:ext>
            </a:extLst>
          </p:cNvPr>
          <p:cNvSpPr>
            <a:spLocks noGrp="1"/>
          </p:cNvSpPr>
          <p:nvPr>
            <p:ph type="body" idx="1"/>
          </p:nvPr>
        </p:nvSpPr>
        <p:spPr>
          <a:xfrm>
            <a:off x="8499107" y="5091763"/>
            <a:ext cx="2974207" cy="1264587"/>
          </a:xfrm>
        </p:spPr>
        <p:txBody>
          <a:bodyPr vert="horz" lIns="91440" tIns="45720" rIns="91440" bIns="45720" rtlCol="0" anchor="ctr">
            <a:normAutofit/>
          </a:bodyPr>
          <a:lstStyle/>
          <a:p>
            <a:r>
              <a:rPr lang="en-US" sz="2000" dirty="0">
                <a:solidFill>
                  <a:schemeClr val="tx1"/>
                </a:solidFill>
              </a:rPr>
              <a:t>Impairment becomes a disability when it meets a barrier. (Social model of disability)</a:t>
            </a:r>
          </a:p>
        </p:txBody>
      </p:sp>
      <p:pic>
        <p:nvPicPr>
          <p:cNvPr id="5" name="Picture 4" descr="Tree fallen across the path to a camper creates a barrier to access the camper.">
            <a:extLst>
              <a:ext uri="{FF2B5EF4-FFF2-40B4-BE49-F238E27FC236}">
                <a16:creationId xmlns:a16="http://schemas.microsoft.com/office/drawing/2014/main" id="{E93644FE-D078-4F85-9BC9-527E765643BA}"/>
              </a:ext>
            </a:extLst>
          </p:cNvPr>
          <p:cNvPicPr>
            <a:picLocks noChangeAspect="1"/>
          </p:cNvPicPr>
          <p:nvPr/>
        </p:nvPicPr>
        <p:blipFill rotWithShape="1">
          <a:blip r:embed="rId2">
            <a:extLst>
              <a:ext uri="{28A0092B-C50C-407E-A947-70E740481C1C}">
                <a14:useLocalDpi xmlns:a14="http://schemas.microsoft.com/office/drawing/2010/main" val="0"/>
              </a:ext>
            </a:extLst>
          </a:blip>
          <a:srcRect t="22843" b="2157"/>
          <a:stretch/>
        </p:blipFill>
        <p:spPr>
          <a:xfrm>
            <a:off x="-3983" y="10"/>
            <a:ext cx="12192000" cy="4571990"/>
          </a:xfrm>
          <a:prstGeom prst="rect">
            <a:avLst/>
          </a:prstGeom>
        </p:spPr>
      </p:pic>
      <p:cxnSp>
        <p:nvCxnSpPr>
          <p:cNvPr id="15" name="Straight Connector 14">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26118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F9086-4544-42E9-978B-6B7F4ABA4BE6}"/>
              </a:ext>
            </a:extLst>
          </p:cNvPr>
          <p:cNvSpPr>
            <a:spLocks noGrp="1"/>
          </p:cNvSpPr>
          <p:nvPr>
            <p:ph type="title"/>
          </p:nvPr>
        </p:nvSpPr>
        <p:spPr/>
        <p:txBody>
          <a:bodyPr/>
          <a:lstStyle/>
          <a:p>
            <a:r>
              <a:rPr lang="en-US" dirty="0"/>
              <a:t>In the brain, there are rules</a:t>
            </a:r>
          </a:p>
        </p:txBody>
      </p:sp>
      <p:sp>
        <p:nvSpPr>
          <p:cNvPr id="3" name="Content Placeholder 2">
            <a:extLst>
              <a:ext uri="{FF2B5EF4-FFF2-40B4-BE49-F238E27FC236}">
                <a16:creationId xmlns:a16="http://schemas.microsoft.com/office/drawing/2014/main" id="{FB5741A4-205B-40DE-81A3-4D4FC71BDD62}"/>
              </a:ext>
            </a:extLst>
          </p:cNvPr>
          <p:cNvSpPr>
            <a:spLocks noGrp="1"/>
          </p:cNvSpPr>
          <p:nvPr>
            <p:ph idx="1"/>
          </p:nvPr>
        </p:nvSpPr>
        <p:spPr/>
        <p:txBody>
          <a:bodyPr/>
          <a:lstStyle/>
          <a:p>
            <a:pPr marL="0" indent="0">
              <a:buNone/>
            </a:pPr>
            <a:r>
              <a:rPr lang="en-US" dirty="0"/>
              <a:t>"There are rules in the brain that say to avoid things that are unpleasant, painful or scary.</a:t>
            </a:r>
          </a:p>
          <a:p>
            <a:pPr marL="0" indent="0">
              <a:buNone/>
            </a:pPr>
            <a:r>
              <a:rPr lang="en-US" dirty="0"/>
              <a:t>To communicate information that may be unpleasant, painful or scary, we need to communicate information accurately bu</a:t>
            </a:r>
            <a:r>
              <a:rPr lang="en-US" sz="2800" dirty="0"/>
              <a:t>t also give people the capacity to process and deal with psychological pain."</a:t>
            </a:r>
          </a:p>
          <a:p>
            <a:pPr marL="457200" lvl="1" indent="0">
              <a:buNone/>
            </a:pPr>
            <a:endParaRPr lang="en-US" sz="1400" dirty="0"/>
          </a:p>
          <a:p>
            <a:pPr marL="457200" lvl="1" indent="0">
              <a:buNone/>
            </a:pPr>
            <a:endParaRPr lang="en-US" sz="1400" dirty="0"/>
          </a:p>
          <a:p>
            <a:pPr marL="457200" lvl="1" indent="0">
              <a:buNone/>
            </a:pPr>
            <a:r>
              <a:rPr lang="en-US" sz="1400" dirty="0"/>
              <a:t>Shankar </a:t>
            </a:r>
            <a:r>
              <a:rPr lang="en-US" sz="1400" dirty="0" err="1"/>
              <a:t>Vedantam</a:t>
            </a:r>
            <a:r>
              <a:rPr lang="en-US" sz="1400" dirty="0"/>
              <a:t>, Hidden Brain – The Ostrich Effect </a:t>
            </a:r>
          </a:p>
          <a:p>
            <a:pPr marL="457200" lvl="1" indent="0">
              <a:buNone/>
            </a:pPr>
            <a:r>
              <a:rPr lang="en-US" sz="1400" dirty="0"/>
              <a:t>https://www.npr.org/2018/08/06/636133086/you-2-0-the-ostrich-effect</a:t>
            </a:r>
          </a:p>
        </p:txBody>
      </p:sp>
    </p:spTree>
    <p:extLst>
      <p:ext uri="{BB962C8B-B14F-4D97-AF65-F5344CB8AC3E}">
        <p14:creationId xmlns:p14="http://schemas.microsoft.com/office/powerpoint/2010/main" val="3416434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5A489-C8B1-4D07-AD4A-2BCD2F68CD73}"/>
              </a:ext>
            </a:extLst>
          </p:cNvPr>
          <p:cNvSpPr>
            <a:spLocks noGrp="1"/>
          </p:cNvSpPr>
          <p:nvPr>
            <p:ph type="title"/>
          </p:nvPr>
        </p:nvSpPr>
        <p:spPr/>
        <p:txBody>
          <a:bodyPr/>
          <a:lstStyle/>
          <a:p>
            <a:r>
              <a:rPr lang="en-US" dirty="0"/>
              <a:t>Our Role</a:t>
            </a:r>
          </a:p>
        </p:txBody>
      </p:sp>
      <p:sp>
        <p:nvSpPr>
          <p:cNvPr id="3" name="Content Placeholder 2">
            <a:extLst>
              <a:ext uri="{FF2B5EF4-FFF2-40B4-BE49-F238E27FC236}">
                <a16:creationId xmlns:a16="http://schemas.microsoft.com/office/drawing/2014/main" id="{27404166-ABD9-4E29-B425-22BA8A1C9849}"/>
              </a:ext>
            </a:extLst>
          </p:cNvPr>
          <p:cNvSpPr>
            <a:spLocks noGrp="1"/>
          </p:cNvSpPr>
          <p:nvPr>
            <p:ph idx="1"/>
          </p:nvPr>
        </p:nvSpPr>
        <p:spPr/>
        <p:txBody>
          <a:bodyPr/>
          <a:lstStyle/>
          <a:p>
            <a:pPr lvl="3"/>
            <a:r>
              <a:rPr lang="en-US" sz="3200" b="1" dirty="0"/>
              <a:t>Communicate information accurately</a:t>
            </a:r>
          </a:p>
          <a:p>
            <a:pPr lvl="3"/>
            <a:r>
              <a:rPr lang="en-US" sz="3200" b="1" dirty="0"/>
              <a:t>Give people the capacity to process and deal with psychological pain</a:t>
            </a:r>
          </a:p>
          <a:p>
            <a:pPr marL="0" indent="0" algn="ctr">
              <a:buNone/>
            </a:pPr>
            <a:endParaRPr lang="en-US" dirty="0"/>
          </a:p>
        </p:txBody>
      </p:sp>
    </p:spTree>
    <p:extLst>
      <p:ext uri="{BB962C8B-B14F-4D97-AF65-F5344CB8AC3E}">
        <p14:creationId xmlns:p14="http://schemas.microsoft.com/office/powerpoint/2010/main" val="3541700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C51F5-43BD-4563-9E68-843206AEC1F3}"/>
              </a:ext>
            </a:extLst>
          </p:cNvPr>
          <p:cNvSpPr>
            <a:spLocks noGrp="1"/>
          </p:cNvSpPr>
          <p:nvPr>
            <p:ph type="title"/>
          </p:nvPr>
        </p:nvSpPr>
        <p:spPr>
          <a:xfrm>
            <a:off x="838200" y="2935812"/>
            <a:ext cx="10515600" cy="986375"/>
          </a:xfrm>
        </p:spPr>
        <p:txBody>
          <a:bodyPr/>
          <a:lstStyle/>
          <a:p>
            <a:r>
              <a:rPr lang="en-US" dirty="0"/>
              <a:t>Anxiety</a:t>
            </a:r>
          </a:p>
        </p:txBody>
      </p:sp>
      <p:sp>
        <p:nvSpPr>
          <p:cNvPr id="3" name="Text Placeholder 2">
            <a:extLst>
              <a:ext uri="{FF2B5EF4-FFF2-40B4-BE49-F238E27FC236}">
                <a16:creationId xmlns:a16="http://schemas.microsoft.com/office/drawing/2014/main" id="{7BE863C1-5BC7-4695-8A9E-0B1E118D0034}"/>
              </a:ext>
            </a:extLst>
          </p:cNvPr>
          <p:cNvSpPr>
            <a:spLocks noGrp="1"/>
          </p:cNvSpPr>
          <p:nvPr>
            <p:ph type="body" idx="1"/>
          </p:nvPr>
        </p:nvSpPr>
        <p:spPr/>
        <p:txBody>
          <a:bodyPr>
            <a:normAutofit fontScale="85000" lnSpcReduction="20000"/>
          </a:bodyPr>
          <a:lstStyle/>
          <a:p>
            <a:r>
              <a:rPr lang="en-US" dirty="0">
                <a:solidFill>
                  <a:schemeClr val="tx1">
                    <a:lumMod val="65000"/>
                    <a:lumOff val="35000"/>
                  </a:schemeClr>
                </a:solidFill>
              </a:rPr>
              <a:t>a feeling of worry, nervousness, or unease, typically about an imminent event or something with an uncertain outcome. </a:t>
            </a:r>
          </a:p>
          <a:p>
            <a:endParaRPr lang="en-US" dirty="0">
              <a:solidFill>
                <a:schemeClr val="tx1">
                  <a:lumMod val="65000"/>
                  <a:lumOff val="35000"/>
                </a:schemeClr>
              </a:solidFill>
            </a:endParaRPr>
          </a:p>
          <a:p>
            <a:r>
              <a:rPr lang="en-US" dirty="0">
                <a:solidFill>
                  <a:schemeClr val="tx1">
                    <a:lumMod val="65000"/>
                    <a:lumOff val="35000"/>
                  </a:schemeClr>
                </a:solidFill>
              </a:rPr>
              <a:t>For people living with an anxiety disorder, the incidence of panic attacks may be frequent. The person may stay in a hyper-alert state anticipating the next attack. </a:t>
            </a:r>
          </a:p>
        </p:txBody>
      </p:sp>
    </p:spTree>
    <p:extLst>
      <p:ext uri="{BB962C8B-B14F-4D97-AF65-F5344CB8AC3E}">
        <p14:creationId xmlns:p14="http://schemas.microsoft.com/office/powerpoint/2010/main" val="433074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E0569-9AA5-470C-91C8-FE4A7D3F8FC2}"/>
              </a:ext>
            </a:extLst>
          </p:cNvPr>
          <p:cNvSpPr>
            <a:spLocks noGrp="1"/>
          </p:cNvSpPr>
          <p:nvPr>
            <p:ph type="title"/>
          </p:nvPr>
        </p:nvSpPr>
        <p:spPr/>
        <p:txBody>
          <a:bodyPr/>
          <a:lstStyle/>
          <a:p>
            <a:r>
              <a:rPr lang="en-US" dirty="0"/>
              <a:t>Everyone experiences fear</a:t>
            </a:r>
          </a:p>
        </p:txBody>
      </p:sp>
      <p:sp>
        <p:nvSpPr>
          <p:cNvPr id="3" name="Content Placeholder 2">
            <a:extLst>
              <a:ext uri="{FF2B5EF4-FFF2-40B4-BE49-F238E27FC236}">
                <a16:creationId xmlns:a16="http://schemas.microsoft.com/office/drawing/2014/main" id="{6FE5F689-F69A-47CB-82EB-068142C69FB2}"/>
              </a:ext>
            </a:extLst>
          </p:cNvPr>
          <p:cNvSpPr>
            <a:spLocks noGrp="1"/>
          </p:cNvSpPr>
          <p:nvPr>
            <p:ph idx="1"/>
          </p:nvPr>
        </p:nvSpPr>
        <p:spPr>
          <a:xfrm>
            <a:off x="838200" y="1825625"/>
            <a:ext cx="10515600" cy="4667250"/>
          </a:xfrm>
        </p:spPr>
        <p:txBody>
          <a:bodyPr>
            <a:normAutofit/>
          </a:bodyPr>
          <a:lstStyle/>
          <a:p>
            <a:r>
              <a:rPr lang="en-US" dirty="0"/>
              <a:t>The frontal cortex in humans performs a function to sooth unwarranted fears. </a:t>
            </a:r>
          </a:p>
          <a:p>
            <a:r>
              <a:rPr lang="en-US" dirty="0"/>
              <a:t>As children grow, they learn skills to calm anxiety, discern perceived and actual danger.  </a:t>
            </a:r>
          </a:p>
          <a:p>
            <a:r>
              <a:rPr lang="en-US" dirty="0"/>
              <a:t>Studies of brain activity show that people who use self-talk in upsetting situations have an increased activity in the frontal cortex with decreased activity in the amygdala. </a:t>
            </a:r>
          </a:p>
          <a:p>
            <a:r>
              <a:rPr lang="en-US" dirty="0"/>
              <a:t>When the frontal cortex is occupied, anyone can have an amygdala hijack (panic attack).</a:t>
            </a:r>
          </a:p>
          <a:p>
            <a:pPr marL="0" indent="0">
              <a:buNone/>
            </a:pPr>
            <a:r>
              <a:rPr lang="en-US" sz="1500" dirty="0"/>
              <a:t>Cain, S. (2013). </a:t>
            </a:r>
            <a:r>
              <a:rPr lang="en-US" sz="1500" i="1" dirty="0"/>
              <a:t>Quiet: The Power of Introverts in a World That Can't Stop Talking.</a:t>
            </a:r>
            <a:r>
              <a:rPr lang="en-US" sz="1500" dirty="0"/>
              <a:t> New York: Random House.</a:t>
            </a:r>
          </a:p>
          <a:p>
            <a:pPr marL="0" indent="0">
              <a:buNone/>
            </a:pPr>
            <a:endParaRPr lang="en-US" sz="1500" dirty="0"/>
          </a:p>
          <a:p>
            <a:pPr marL="0" indent="0">
              <a:buNone/>
            </a:pPr>
            <a:endParaRPr lang="en-US" sz="1200" dirty="0"/>
          </a:p>
        </p:txBody>
      </p:sp>
    </p:spTree>
    <p:extLst>
      <p:ext uri="{BB962C8B-B14F-4D97-AF65-F5344CB8AC3E}">
        <p14:creationId xmlns:p14="http://schemas.microsoft.com/office/powerpoint/2010/main" val="14396627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10581</TotalTime>
  <Words>1782</Words>
  <Application>Microsoft Office PowerPoint</Application>
  <PresentationFormat>Widescreen</PresentationFormat>
  <Paragraphs>182</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Office Theme</vt:lpstr>
      <vt:lpstr>Accessibility for Anxiety</vt:lpstr>
      <vt:lpstr>Valorie Sundby</vt:lpstr>
      <vt:lpstr>Disclaimers</vt:lpstr>
      <vt:lpstr>Agenda</vt:lpstr>
      <vt:lpstr>When impairment becomes a disability</vt:lpstr>
      <vt:lpstr>In the brain, there are rules</vt:lpstr>
      <vt:lpstr>Our Role</vt:lpstr>
      <vt:lpstr>Anxiety</vt:lpstr>
      <vt:lpstr>Everyone experiences fear</vt:lpstr>
      <vt:lpstr>Panic Attack</vt:lpstr>
      <vt:lpstr>Anxiety Disorder characteristics</vt:lpstr>
      <vt:lpstr>Common Anxiety Disorders </vt:lpstr>
      <vt:lpstr>How we typically think about impairment?</vt:lpstr>
      <vt:lpstr>Impairments and Solution Stability</vt:lpstr>
      <vt:lpstr>Impairment and Change</vt:lpstr>
      <vt:lpstr>Anxiety: change happens within seconds and solutions do not work consistently.</vt:lpstr>
      <vt:lpstr>Anxiety Impact is a Spectrum</vt:lpstr>
      <vt:lpstr>Other Impact Consideration</vt:lpstr>
      <vt:lpstr>Success with Anxiety</vt:lpstr>
      <vt:lpstr>Enable Success - WCAG 2.1</vt:lpstr>
      <vt:lpstr>WCAG 2.1 SC 1.4.2 (A) Audio Control  </vt:lpstr>
      <vt:lpstr>WCAG 2.1 SC 2.2.1 (A) Timing adjustable </vt:lpstr>
      <vt:lpstr>WCAG 2.1 SC 2.2.2 (A) Pause, Stop, Hide </vt:lpstr>
      <vt:lpstr>WCAG 2.1 SC 3.2.3 (AA) Consistent Navigation </vt:lpstr>
      <vt:lpstr>WCAG 2.1 SC 3.2.4 (AA) Consistent Identification </vt:lpstr>
      <vt:lpstr>Enable Success - UDL</vt:lpstr>
      <vt:lpstr>Universal Design for Learning (UDL)  provides the capacity to process</vt:lpstr>
      <vt:lpstr>Principle I: Checkpoint 1.1 Offer ways of customizing the display of information </vt:lpstr>
      <vt:lpstr>Display customizations</vt:lpstr>
      <vt:lpstr>Principle I: Checkpoint 1.2: Offer alternatives for auditory information</vt:lpstr>
      <vt:lpstr>Auditory Alternatives</vt:lpstr>
      <vt:lpstr>Principle I: Checkpoint 1.3: Offer alternatives for visual information</vt:lpstr>
      <vt:lpstr>Visual alternatives</vt:lpstr>
      <vt:lpstr>Creating Success for people</vt:lpstr>
      <vt:lpstr>Thank you Valorie Sundby valoriesundby@gmail.com Denver, CO</vt:lpstr>
      <vt:lpstr>Citations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Accessibility for Anxiety</dc:title>
  <dc:creator>Valorie</dc:creator>
  <cp:lastModifiedBy>Valorie</cp:lastModifiedBy>
  <cp:revision>25</cp:revision>
  <dcterms:created xsi:type="dcterms:W3CDTF">2018-11-03T01:47:23Z</dcterms:created>
  <dcterms:modified xsi:type="dcterms:W3CDTF">2018-11-15T17:48:57Z</dcterms:modified>
</cp:coreProperties>
</file>