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</p:sldMasterIdLst>
  <p:notesMasterIdLst>
    <p:notesMasterId r:id="rId29"/>
  </p:notesMasterIdLst>
  <p:handoutMasterIdLst>
    <p:handoutMasterId r:id="rId30"/>
  </p:handoutMasterIdLst>
  <p:sldIdLst>
    <p:sldId id="590" r:id="rId3"/>
    <p:sldId id="2127" r:id="rId4"/>
    <p:sldId id="462" r:id="rId5"/>
    <p:sldId id="492" r:id="rId6"/>
    <p:sldId id="463" r:id="rId7"/>
    <p:sldId id="2126" r:id="rId8"/>
    <p:sldId id="2130" r:id="rId9"/>
    <p:sldId id="2131" r:id="rId10"/>
    <p:sldId id="464" r:id="rId11"/>
    <p:sldId id="535" r:id="rId12"/>
    <p:sldId id="409" r:id="rId13"/>
    <p:sldId id="530" r:id="rId14"/>
    <p:sldId id="2128" r:id="rId15"/>
    <p:sldId id="563" r:id="rId16"/>
    <p:sldId id="478" r:id="rId17"/>
    <p:sldId id="588" r:id="rId18"/>
    <p:sldId id="581" r:id="rId19"/>
    <p:sldId id="410" r:id="rId20"/>
    <p:sldId id="552" r:id="rId21"/>
    <p:sldId id="585" r:id="rId22"/>
    <p:sldId id="415" r:id="rId23"/>
    <p:sldId id="543" r:id="rId24"/>
    <p:sldId id="2129" r:id="rId25"/>
    <p:sldId id="481" r:id="rId26"/>
    <p:sldId id="547" r:id="rId27"/>
    <p:sldId id="2079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696"/>
    <a:srgbClr val="151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5" autoAdjust="0"/>
    <p:restoredTop sz="95068" autoAdjust="0"/>
  </p:normalViewPr>
  <p:slideViewPr>
    <p:cSldViewPr snapToObjects="1">
      <p:cViewPr varScale="1">
        <p:scale>
          <a:sx n="91" d="100"/>
          <a:sy n="91" d="100"/>
        </p:scale>
        <p:origin x="12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26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8FD006-2CE6-4077-8441-383B25650E98}" type="datetimeFigureOut">
              <a:rPr lang="en-US"/>
              <a:pPr>
                <a:defRPr/>
              </a:pPr>
              <a:t>11/14/18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3ADD07-E6EF-4743-A8CB-E7BCD1DBF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6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EF45715-31A3-45A7-BDEB-A8C3A56B16E4}" type="datetimeFigureOut">
              <a:rPr lang="en-US"/>
              <a:pPr>
                <a:defRPr/>
              </a:pPr>
              <a:t>11/14/18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F413796-A511-488C-BB76-7BBF3BF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3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13796-A511-488C-BB76-7BBF3BF7495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0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8C89A-7130-144E-8DE9-B2E7A5FCFE3F}" type="slidenum">
              <a:rPr lang="en-US" altLang="ja-JP"/>
              <a:pPr/>
              <a:t>10</a:t>
            </a:fld>
            <a:endParaRPr lang="en-US" altLang="ja-JP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15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0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248D93-1E94-4D39-8981-EE7E1DA082A1}" type="slidenum">
              <a:rPr lang="en-US">
                <a:ea typeface="ヒラギノ角ゴ Pro W3"/>
                <a:cs typeface="ヒラギノ角ゴ Pro W3"/>
              </a:rPr>
              <a:pPr/>
              <a:t>12</a:t>
            </a:fld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7429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funding to caption highly-visible, high-impact, multiple use, &amp;/or strategic videos. Examples: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Highly viewed videos available to the public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Videos that will be used multiple times in a course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13796-A511-488C-BB76-7BBF3BF7495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13796-A511-488C-BB76-7BBF3BF7495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37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Terrill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13796-A511-488C-BB76-7BBF3BF7495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0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9463" y="4687888"/>
            <a:ext cx="1600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07988"/>
            <a:ext cx="1371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85800" y="2046060"/>
            <a:ext cx="6972300" cy="2641756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83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407988"/>
            <a:ext cx="1371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9463" y="4703763"/>
            <a:ext cx="1600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85800" y="1894008"/>
            <a:ext cx="7100643" cy="2641756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2153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71509"/>
            <a:ext cx="8229600" cy="992153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305" y="533400"/>
            <a:ext cx="8256095" cy="834074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0C8E-6172-4F9A-BE19-B7320B247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67453E7-B64C-D84E-9C10-8E88EF04B8E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660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5965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51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5965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9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5387C-17EF-49DE-A371-F0D389DF3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6" r:id="rId6"/>
    <p:sldLayoutId id="2147483699" r:id="rId7"/>
    <p:sldLayoutId id="2147483702" r:id="rId8"/>
    <p:sldLayoutId id="2147483706" r:id="rId9"/>
    <p:sldLayoutId id="2147483711" r:id="rId10"/>
  </p:sldLayoutIdLst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0000">
              <a:schemeClr val="bg2"/>
            </a:gs>
            <a:gs pos="80000">
              <a:schemeClr val="accent5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w.edu/admin/rules/policies/APS/02.03.html" TargetMode="External"/><Relationship Id="rId3" Type="http://schemas.openxmlformats.org/officeDocument/2006/relationships/hyperlink" Target="http://www.washington.edu/about/visionvalues/" TargetMode="External"/><Relationship Id="rId7" Type="http://schemas.openxmlformats.org/officeDocument/2006/relationships/hyperlink" Target="http://www.washington.edu/admin/rules/policies/PO/EO31.html" TargetMode="External"/><Relationship Id="rId2" Type="http://schemas.openxmlformats.org/officeDocument/2006/relationships/hyperlink" Target="http://www.uw.edu/about/visionvalues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ocio.wa.gov/policies/policy-188-accessibility" TargetMode="External"/><Relationship Id="rId5" Type="http://schemas.openxmlformats.org/officeDocument/2006/relationships/hyperlink" Target="http://www.ada.gov/ada_intro.htm" TargetMode="External"/><Relationship Id="rId4" Type="http://schemas.openxmlformats.org/officeDocument/2006/relationships/hyperlink" Target="https://www.dol.gov/oasam/regs/statutes/sec504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of the University of Washington camp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4"/>
          <a:stretch/>
        </p:blipFill>
        <p:spPr>
          <a:xfrm>
            <a:off x="-152400" y="-1"/>
            <a:ext cx="9296400" cy="2003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3118" y="4876800"/>
            <a:ext cx="8014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Sheryl Burgstahler, Director</a:t>
            </a:r>
          </a:p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Accessible Technology Services, UW-IT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3900" y="2209800"/>
            <a:ext cx="6972300" cy="2641756"/>
          </a:xfrm>
        </p:spPr>
        <p:txBody>
          <a:bodyPr/>
          <a:lstStyle/>
          <a:p>
            <a:r>
              <a:rPr lang="en-US" b="1" dirty="0"/>
              <a:t>“We don’t have enough staff assigned to making IT accessible!”</a:t>
            </a:r>
          </a:p>
        </p:txBody>
      </p:sp>
    </p:spTree>
    <p:extLst>
      <p:ext uri="{BB962C8B-B14F-4D97-AF65-F5344CB8AC3E}">
        <p14:creationId xmlns:p14="http://schemas.microsoft.com/office/powerpoint/2010/main" val="57594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4876800" y="342900"/>
            <a:ext cx="386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3048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8737600" y="34290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04800" y="342900"/>
            <a:ext cx="375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029200" y="657225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04800" y="65722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6" name="Picture 8" descr="DOIT_logo_bw_transpare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6400800"/>
            <a:ext cx="1295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DOIT_logo_bw_transparent"/>
          <p:cNvPicPr>
            <a:picLocks noChangeAspect="1" noChangeArrowheads="1"/>
          </p:cNvPicPr>
          <p:nvPr/>
        </p:nvPicPr>
        <p:blipFill>
          <a:blip r:embed="rId4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8" t="7446" r="7515" b="25540"/>
          <a:stretch>
            <a:fillRect/>
          </a:stretch>
        </p:blipFill>
        <p:spPr bwMode="auto">
          <a:xfrm>
            <a:off x="41148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38200" y="838200"/>
            <a:ext cx="762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4000" b="0" dirty="0">
                <a:solidFill>
                  <a:srgbClr val="000090"/>
                </a:solidFill>
                <a:latin typeface="Helvetica" charset="0"/>
              </a:rPr>
              <a:t>Technology: Approaches to the provision of assistive features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84200" y="2367831"/>
            <a:ext cx="4216399" cy="501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</a:pPr>
            <a:r>
              <a:rPr lang="en-US" altLang="ja-JP" sz="3200" b="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as </a:t>
            </a:r>
            <a:r>
              <a:rPr lang="en-US" altLang="ja-JP" sz="3200" b="0" u="sng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assistive technology</a:t>
            </a:r>
            <a:r>
              <a:rPr lang="en-US" altLang="ja-JP" sz="3200" b="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 designed for people with disabilities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</a:pPr>
            <a:r>
              <a:rPr lang="en-US" altLang="ja-JP" sz="3200" b="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as a </a:t>
            </a:r>
            <a:r>
              <a:rPr lang="en-US" altLang="ja-JP" sz="3200" b="0" u="sng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UD</a:t>
            </a:r>
            <a:r>
              <a:rPr lang="en-US" altLang="ja-JP" sz="3200" b="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 feature for the purpose of ensuring access to everyone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SzPct val="90000"/>
            </a:pPr>
            <a:endParaRPr lang="en-US" altLang="ja-JP" sz="4400" dirty="0">
              <a:solidFill>
                <a:srgbClr val="FF0000"/>
              </a:solidFill>
              <a:latin typeface="Tahoma" charset="0"/>
            </a:endParaRP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  <a:buSzPct val="90000"/>
            </a:pPr>
            <a:endParaRPr lang="en-US" altLang="ja-JP" sz="1200" b="0" dirty="0">
              <a:latin typeface="Tahoma" charset="0"/>
            </a:endParaRP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  <a:buSzPct val="90000"/>
            </a:pPr>
            <a:endParaRPr lang="en-US" altLang="ja-JP" sz="1400" b="0" dirty="0">
              <a:latin typeface="Tahoma" charset="0"/>
            </a:endParaRPr>
          </a:p>
        </p:txBody>
      </p:sp>
      <p:pic>
        <p:nvPicPr>
          <p:cNvPr id="3" name="Picture 2" descr="Girl looking at large monitor with larege print displayed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2367831"/>
            <a:ext cx="4038600" cy="39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0331" y="1905000"/>
            <a:ext cx="8516470" cy="4152022"/>
          </a:xfrm>
        </p:spPr>
        <p:txBody>
          <a:bodyPr/>
          <a:lstStyle/>
          <a:p>
            <a:pPr marL="677863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Creating accessible documents  (70% PDFs)</a:t>
            </a:r>
          </a:p>
          <a:p>
            <a:pPr marL="1077913" lvl="1" indent="-457200">
              <a:buFont typeface="System Font Regular"/>
              <a:buChar char="–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More than 13,000 pages of PDFs/quarter taking 130 hours to remediate</a:t>
            </a:r>
          </a:p>
          <a:p>
            <a:pPr marL="677863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Captioning videos</a:t>
            </a:r>
          </a:p>
          <a:p>
            <a:pPr marL="1077913" lvl="1" indent="-457200">
              <a:buFont typeface="System Font Regular"/>
              <a:buChar char="–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More than 120 hours captioned costing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more than $20,000 per quarter</a:t>
            </a:r>
          </a:p>
          <a:p>
            <a:pPr marL="1077913" lvl="1" indent="-457200">
              <a:buFont typeface="Arial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995965"/>
          </a:xfrm>
        </p:spPr>
        <p:txBody>
          <a:bodyPr/>
          <a:lstStyle/>
          <a:p>
            <a:r>
              <a:rPr lang="en-US" sz="3600" dirty="0">
                <a:latin typeface="Helvetica" pitchFamily="2" charset="0"/>
              </a:rPr>
              <a:t>Common accommodations</a:t>
            </a:r>
            <a:br>
              <a:rPr lang="en-US" sz="3600" dirty="0">
                <a:latin typeface="Helvetica" pitchFamily="2" charset="0"/>
              </a:rPr>
            </a:br>
            <a:r>
              <a:rPr lang="en-US" sz="3600" dirty="0">
                <a:latin typeface="Helvetica" pitchFamily="2" charset="0"/>
              </a:rPr>
              <a:t>for online courses at UW</a:t>
            </a:r>
          </a:p>
        </p:txBody>
      </p:sp>
      <p:pic>
        <p:nvPicPr>
          <p:cNvPr id="4" name="Picture 3" descr="cc image for closed caption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953000"/>
            <a:ext cx="1938383" cy="14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1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8500" y="657347"/>
            <a:ext cx="5626100" cy="86665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dirty="0">
                <a:solidFill>
                  <a:srgbClr val="002060"/>
                </a:solidFill>
                <a:ea typeface="ヒラギノ角ゴ Pro W3" charset="0"/>
                <a:cs typeface="Source Sans Pro"/>
              </a:rPr>
              <a:t>Universal design =</a:t>
            </a:r>
            <a:endParaRPr lang="en-US" sz="2000" dirty="0">
              <a:solidFill>
                <a:srgbClr val="002060"/>
              </a:solidFill>
              <a:ea typeface="ヒラギノ角ゴ Pro W3" charset="0"/>
              <a:cs typeface="Source Sans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865055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Source Sans Pro"/>
              </a:rPr>
              <a:t>“the design of products &amp; environments to be usable by all people, to the greatest extent possible, without the need for adaptation or specialized design</a:t>
            </a:r>
            <a:r>
              <a:rPr lang="en-US" altLang="ja-JP" sz="3200" dirty="0">
                <a:latin typeface="Helvetica" pitchFamily="2" charset="0"/>
                <a:ea typeface="ヒラギノ角ゴ Pro W3" charset="0"/>
                <a:cs typeface="Source Sans Pro"/>
              </a:rPr>
              <a:t>.</a:t>
            </a:r>
            <a:r>
              <a:rPr lang="en-US" altLang="ja-JP" sz="3200" dirty="0">
                <a:latin typeface="+mn-lt"/>
                <a:ea typeface="ヒラギノ角ゴ Pro W3" charset="0"/>
                <a:cs typeface="Source Sans Pro"/>
              </a:rPr>
              <a:t>”</a:t>
            </a:r>
            <a:endParaRPr lang="en-US" sz="3200" dirty="0">
              <a:latin typeface="+mn-lt"/>
              <a:cs typeface="Source Sans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500" y="5253097"/>
            <a:ext cx="5549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n-lt"/>
                <a:ea typeface="ヒラギノ角ゴ Pro W3" charset="0"/>
                <a:cs typeface="Source Sans Pro"/>
              </a:rPr>
              <a:t>The Center for Universal Design</a:t>
            </a:r>
            <a:br>
              <a:rPr lang="en-US" altLang="ja-JP" sz="2000" dirty="0">
                <a:latin typeface="+mn-lt"/>
                <a:ea typeface="ヒラギノ角ゴ Pro W3" charset="0"/>
                <a:cs typeface="Source Sans Pro"/>
              </a:rPr>
            </a:br>
            <a:r>
              <a:rPr lang="en-US" altLang="ja-JP" i="1" u="sng" dirty="0">
                <a:latin typeface="+mn-lt"/>
                <a:ea typeface="ヒラギノ角ゴ Pro W3" charset="0"/>
                <a:cs typeface="Source Sans Pro"/>
              </a:rPr>
              <a:t>www.design.ncsu.edu/cud</a:t>
            </a:r>
            <a:endParaRPr lang="en-US" i="1" u="sng" dirty="0">
              <a:latin typeface="+mn-lt"/>
            </a:endParaRPr>
          </a:p>
        </p:txBody>
      </p:sp>
      <p:pic>
        <p:nvPicPr>
          <p:cNvPr id="28674" name="Picture 2" descr="iphon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25" y="1887259"/>
            <a:ext cx="2352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15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71509"/>
            <a:ext cx="8382000" cy="995965"/>
          </a:xfrm>
        </p:spPr>
        <p:txBody>
          <a:bodyPr/>
          <a:lstStyle/>
          <a:p>
            <a:r>
              <a:rPr lang="en-US" altLang="ja-JP" dirty="0">
                <a:solidFill>
                  <a:srgbClr val="151696"/>
                </a:solidFill>
                <a:latin typeface="Helvetica" charset="0"/>
              </a:rPr>
              <a:t>Apply UD to create inclusive</a:t>
            </a:r>
            <a:endParaRPr lang="en-US" sz="4300" dirty="0">
              <a:solidFill>
                <a:srgbClr val="151696"/>
              </a:solidFill>
            </a:endParaRPr>
          </a:p>
        </p:txBody>
      </p:sp>
      <p:pic>
        <p:nvPicPr>
          <p:cNvPr id="4" name="Picture 3" descr="Disability-related images">
            <a:extLst>
              <a:ext uri="{FF2B5EF4-FFF2-40B4-BE49-F238E27FC236}">
                <a16:creationId xmlns:a16="http://schemas.microsoft.com/office/drawing/2014/main" id="{4295776D-87F0-6B4B-9BB6-80DACB281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27" y="2057400"/>
            <a:ext cx="3581400" cy="3581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9B2A1-8CD6-AE42-80D4-179A14B12C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3811" y="2278439"/>
            <a:ext cx="46640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lvl="4" indent="-466725" defTabSz="2743200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  <a:tabLst>
                <a:tab pos="2971800" algn="l"/>
              </a:tabLst>
            </a:pP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physical spaces</a:t>
            </a:r>
          </a:p>
          <a:p>
            <a:pPr marL="466725" lvl="4" indent="-466725" defTabSz="2743200">
              <a:spcAft>
                <a:spcPts val="1200"/>
              </a:spcAft>
              <a:buSzPct val="90000"/>
              <a:buFont typeface="Wingdings" charset="2"/>
              <a:buChar char="§"/>
              <a:tabLst>
                <a:tab pos="2971800" algn="l"/>
              </a:tabLst>
            </a:pP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technology</a:t>
            </a:r>
          </a:p>
          <a:p>
            <a:pPr marL="466725" lvl="4" indent="-466725" defTabSz="2743200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  <a:tabLst>
                <a:tab pos="2971800" algn="l"/>
              </a:tabLst>
            </a:pPr>
            <a:r>
              <a:rPr lang="en-US" sz="4000" b="0" dirty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services</a:t>
            </a:r>
          </a:p>
          <a:p>
            <a:pPr marL="466725" lvl="4" indent="-466725" defTabSz="2743200" eaLnBrk="1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charset="2"/>
              <a:buChar char="§"/>
              <a:tabLst>
                <a:tab pos="2971800" algn="l"/>
              </a:tabLst>
            </a:pPr>
            <a:r>
              <a:rPr lang="en-US" sz="4000" b="0" dirty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learning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62204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824420"/>
            <a:ext cx="7620000" cy="7757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200" dirty="0">
                <a:solidFill>
                  <a:srgbClr val="151696"/>
                </a:solidFill>
                <a:latin typeface="Helvetica" pitchFamily="2" charset="0"/>
                <a:ea typeface="Encode Sans Normal Black"/>
                <a:cs typeface="Source Sans Pro"/>
              </a:rPr>
              <a:t>Learn from OCR/</a:t>
            </a:r>
            <a:r>
              <a:rPr lang="en-US" sz="3200" dirty="0" err="1">
                <a:solidFill>
                  <a:srgbClr val="151696"/>
                </a:solidFill>
                <a:latin typeface="Helvetica" pitchFamily="2" charset="0"/>
                <a:ea typeface="Encode Sans Normal Black"/>
                <a:cs typeface="Source Sans Pro"/>
              </a:rPr>
              <a:t>DoJ</a:t>
            </a:r>
            <a:r>
              <a:rPr lang="en-US" sz="3200" dirty="0">
                <a:solidFill>
                  <a:srgbClr val="151696"/>
                </a:solidFill>
                <a:latin typeface="Helvetica" pitchFamily="2" charset="0"/>
                <a:ea typeface="Encode Sans Normal Black"/>
                <a:cs typeface="Source Sans Pro"/>
              </a:rPr>
              <a:t> resolutions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600201"/>
            <a:ext cx="8751770" cy="397443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Get commitment of leadership &amp; key organizations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Develop organizational structure with stakeholders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Identify key IT developed, procured, &amp; used (websites, PDFs, videos, software) &amp; develop priorities, strategies &amp; assignments, regular reports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Create &amp; disseminate policy, guidelines, standards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Provide resources, training, promotional activities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Develop procurement policies &amp; procedures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Undertake efforts that are both reactive &amp; </a:t>
            </a:r>
            <a:b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proactive, top-down &amp; bottom-up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Develop &amp; publicize grievance procedure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Source Sans Pro"/>
            </a:endParaRPr>
          </a:p>
        </p:txBody>
      </p:sp>
      <p:pic>
        <p:nvPicPr>
          <p:cNvPr id="4" name="Picture 3" descr="lightbul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692" y="5791200"/>
            <a:ext cx="1501941" cy="150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9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5621" y="634386"/>
            <a:ext cx="8229600" cy="995965"/>
          </a:xfrm>
        </p:spPr>
        <p:txBody>
          <a:bodyPr/>
          <a:lstStyle/>
          <a:p>
            <a:r>
              <a:rPr lang="en-US" sz="4000" dirty="0">
                <a:solidFill>
                  <a:srgbClr val="151696"/>
                </a:solidFill>
                <a:latin typeface="Helvetica" pitchFamily="2" charset="0"/>
              </a:rPr>
              <a:t>UW leadership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75621" y="1736725"/>
            <a:ext cx="8179894" cy="4015497"/>
          </a:xfrm>
        </p:spPr>
        <p:txBody>
          <a:bodyPr/>
          <a:lstStyle/>
          <a:p>
            <a:pPr marL="342900" lvl="1" indent="-2794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IT Accessibility Coordinator</a:t>
            </a:r>
          </a:p>
          <a:p>
            <a:pPr marL="342900" lvl="1" indent="-2794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IT Accessibility Team (ATS)</a:t>
            </a:r>
          </a:p>
          <a:p>
            <a:pPr marL="342900" lvl="1" indent="-2794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IT Accessibility Task Force</a:t>
            </a:r>
          </a:p>
          <a:p>
            <a:pPr marL="342900" lvl="1" indent="-279400" eaLnBrk="1" fontAlgn="auto" hangingPunct="1">
              <a:spcAft>
                <a:spcPts val="240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IT Accessibility 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</a:b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Liaisons</a:t>
            </a:r>
          </a:p>
        </p:txBody>
      </p:sp>
      <p:pic>
        <p:nvPicPr>
          <p:cNvPr id="5" name="Picture 4" descr="Decorative image; Chalk board with the words: Leadership, Empower people, inspire people, Lead change, Shared vision"/>
          <p:cNvPicPr>
            <a:picLocks noChangeAspect="1"/>
          </p:cNvPicPr>
          <p:nvPr/>
        </p:nvPicPr>
        <p:blipFill rotWithShape="1">
          <a:blip r:embed="rId2"/>
          <a:srcRect b="8965"/>
          <a:stretch/>
        </p:blipFill>
        <p:spPr>
          <a:xfrm>
            <a:off x="4343399" y="3886200"/>
            <a:ext cx="404090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1524001"/>
            <a:ext cx="8458201" cy="4228222"/>
          </a:xfrm>
        </p:spPr>
        <p:txBody>
          <a:bodyPr/>
          <a:lstStyle/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Review high-level web pages to ensure that they reflect a high level of accessibility.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Ensure that current &amp; future templates for UW web pages,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PPts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are designed to be accessible.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Review the UW’s Accessible Technology website (uw.edu/accessibility/) &amp; recommend content useful to the campus community.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Develop plans for promoting IT accessibility.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Submit annual progress reports &amp; recommendations to sponsors. </a:t>
            </a:r>
          </a:p>
          <a:p>
            <a:pPr lvl="0">
              <a:buFont typeface="Arial" charset="0"/>
              <a:buChar char="•"/>
            </a:pPr>
            <a:endParaRPr lang="en-US" sz="2800" b="1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757874"/>
          </a:xfrm>
        </p:spPr>
        <p:txBody>
          <a:bodyPr/>
          <a:lstStyle/>
          <a:p>
            <a:r>
              <a:rPr lang="en-US" sz="4000" dirty="0">
                <a:solidFill>
                  <a:srgbClr val="151696"/>
                </a:solidFill>
                <a:latin typeface="Helvetica" pitchFamily="2" charset="0"/>
              </a:rPr>
              <a:t>Task Force activities</a:t>
            </a:r>
          </a:p>
        </p:txBody>
      </p:sp>
    </p:spTree>
    <p:extLst>
      <p:ext uri="{BB962C8B-B14F-4D97-AF65-F5344CB8AC3E}">
        <p14:creationId xmlns:p14="http://schemas.microsoft.com/office/powerpoint/2010/main" val="21728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85800" y="1473200"/>
            <a:ext cx="8169715" cy="427902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communicate online; </a:t>
            </a:r>
            <a:r>
              <a:rPr lang="en-US" sz="3200" dirty="0">
                <a:latin typeface="Helvetica" pitchFamily="2" charset="0"/>
              </a:rPr>
              <a:t>keep them informed about resources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&amp; activities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meet as a group </a:t>
            </a:r>
            <a:r>
              <a:rPr lang="en-US" sz="3200" dirty="0">
                <a:latin typeface="Helvetica" pitchFamily="2" charset="0"/>
              </a:rPr>
              <a:t>½ day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3 times per year.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continue to learn about how IT used on campus can be made more accessible.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collect information from &amp; spread the word within their units about the UW’s IT Accessibility Policy &amp;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1674"/>
          </a:xfrm>
        </p:spPr>
        <p:txBody>
          <a:bodyPr/>
          <a:lstStyle/>
          <a:p>
            <a:r>
              <a:rPr lang="en-US" sz="4000" dirty="0">
                <a:latin typeface="Helvetica" pitchFamily="2" charset="0"/>
              </a:rPr>
              <a:t>IT Accessibility Liaisons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824753" y="3603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1999" y="1752600"/>
            <a:ext cx="8093515" cy="386309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Purpose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Definition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Scope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Standards—Web Content Accessibility Guidelines (WCAG) 2.0 Level AA, World Wide Web Consortium (W3C)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Progress &amp; Plan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Resources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Resources &amp; Support for IT Accessibility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Additional Campus Resources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Legal and Policy Requirements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305" y="652978"/>
            <a:ext cx="8256095" cy="834074"/>
          </a:xfrm>
        </p:spPr>
        <p:txBody>
          <a:bodyPr anchor="ctr"/>
          <a:lstStyle/>
          <a:p>
            <a:r>
              <a:rPr lang="en-US" sz="4000" dirty="0">
                <a:latin typeface="Helvetica" pitchFamily="2" charset="0"/>
              </a:rPr>
              <a:t>UW’s IT Accessibility Guidelines</a:t>
            </a:r>
          </a:p>
        </p:txBody>
      </p:sp>
    </p:spTree>
    <p:extLst>
      <p:ext uri="{BB962C8B-B14F-4D97-AF65-F5344CB8AC3E}">
        <p14:creationId xmlns:p14="http://schemas.microsoft.com/office/powerpoint/2010/main" val="129810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600200"/>
            <a:ext cx="8196210" cy="401549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Procurement policy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Procurement steps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Solicit accessibility information.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Validate information received.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Include accessibility assurances in contracts.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Work with vendors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305" y="685800"/>
            <a:ext cx="8256095" cy="681674"/>
          </a:xfrm>
        </p:spPr>
        <p:txBody>
          <a:bodyPr anchor="ctr"/>
          <a:lstStyle/>
          <a:p>
            <a:r>
              <a:rPr lang="en-US" sz="4000" dirty="0">
                <a:latin typeface="Helvetica" pitchFamily="2" charset="0"/>
              </a:rPr>
              <a:t>IT Procurement</a:t>
            </a:r>
          </a:p>
        </p:txBody>
      </p:sp>
    </p:spTree>
    <p:extLst>
      <p:ext uri="{BB962C8B-B14F-4D97-AF65-F5344CB8AC3E}">
        <p14:creationId xmlns:p14="http://schemas.microsoft.com/office/powerpoint/2010/main" val="101569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643957"/>
            <a:ext cx="8197114" cy="619090"/>
          </a:xfrm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002060"/>
                </a:solidFill>
                <a:latin typeface="Helvetica" pitchFamily="2" charset="0"/>
              </a:rPr>
              <a:t>Two ATS Centers at UW</a:t>
            </a:r>
            <a:endParaRPr lang="en-US" sz="4000" dirty="0">
              <a:solidFill>
                <a:schemeClr val="accent5">
                  <a:lumMod val="25000"/>
                </a:schemeClr>
              </a:solidFill>
              <a:latin typeface="Helvetica" pitchFamily="2" charset="0"/>
            </a:endParaRPr>
          </a:p>
          <a:p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8203" y="1150595"/>
            <a:ext cx="8153400" cy="360751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+mn-lt"/>
              <a:ea typeface="ヒラギノ角ゴ Pro W3" charset="0"/>
              <a:cs typeface="Source Sans Pro"/>
            </a:endParaRPr>
          </a:p>
          <a:p>
            <a:pPr marL="292100" lvl="4" indent="0">
              <a:buClr>
                <a:schemeClr val="tx1"/>
              </a:buClr>
              <a:buNone/>
            </a:pPr>
            <a:r>
              <a:rPr lang="en-US" altLang="ja-JP" sz="3600" dirty="0">
                <a:solidFill>
                  <a:schemeClr val="accent5">
                    <a:lumMod val="25000"/>
                  </a:schemeClr>
                </a:solidFill>
                <a:latin typeface="Helvetica" pitchFamily="2" charset="0"/>
              </a:rPr>
              <a:t>Access Technology Center</a:t>
            </a:r>
          </a:p>
          <a:p>
            <a:pPr marL="800100" lvl="5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1984–</a:t>
            </a:r>
          </a:p>
          <a:p>
            <a:pPr marL="800100" lvl="5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To ensure IT procured, developed &amp; used at UW is accessible</a:t>
            </a:r>
          </a:p>
          <a:p>
            <a:pPr marL="292100" lvl="5" indent="0">
              <a:buNone/>
            </a:pPr>
            <a:r>
              <a:rPr lang="en-US" altLang="ja-JP" sz="3600" dirty="0">
                <a:solidFill>
                  <a:schemeClr val="accent5">
                    <a:lumMod val="25000"/>
                  </a:schemeClr>
                </a:solidFill>
                <a:latin typeface="Helvetica" pitchFamily="2" charset="0"/>
                <a:cs typeface="Arial"/>
              </a:rPr>
              <a:t>DO-IT Center 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1992–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Supported with grants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2007–  </a:t>
            </a:r>
            <a:r>
              <a:rPr lang="en-US" altLang="ja-JP" sz="2800" dirty="0">
                <a:solidFill>
                  <a:srgbClr val="000000"/>
                </a:solidFill>
                <a:latin typeface="Helvetica" pitchFamily="2" charset="0"/>
                <a:cs typeface="Arial"/>
              </a:rPr>
              <a:t>DO-IT Japan</a:t>
            </a:r>
            <a:endParaRPr lang="en-US" sz="2800" dirty="0">
              <a:latin typeface="Helvetica" pitchFamily="2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4" name="Picture 15" descr="DO-IT">
            <a:extLst>
              <a:ext uri="{FF2B5EF4-FFF2-40B4-BE49-F238E27FC236}">
                <a16:creationId xmlns:a16="http://schemas.microsoft.com/office/drawing/2014/main" id="{A6E8E311-F863-FE40-8856-CB486AF3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990600" cy="12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C7657C-AEAF-F948-B12F-57A8CFED01BF}"/>
              </a:ext>
            </a:extLst>
          </p:cNvPr>
          <p:cNvSpPr/>
          <p:nvPr/>
        </p:nvSpPr>
        <p:spPr>
          <a:xfrm>
            <a:off x="6815137" y="51054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latin typeface="Helvetica" pitchFamily="2" charset="0"/>
              </a:rPr>
              <a:t>Disabilities</a:t>
            </a:r>
          </a:p>
          <a:p>
            <a:r>
              <a:rPr lang="en-US" sz="1800" b="0" dirty="0">
                <a:latin typeface="Helvetica" pitchFamily="2" charset="0"/>
              </a:rPr>
              <a:t>Opportunities</a:t>
            </a:r>
          </a:p>
          <a:p>
            <a:r>
              <a:rPr lang="en-US" sz="1800" b="0" dirty="0">
                <a:latin typeface="Helvetica" pitchFamily="2" charset="0"/>
              </a:rPr>
              <a:t>Internetworking</a:t>
            </a:r>
          </a:p>
          <a:p>
            <a:r>
              <a:rPr lang="en-US" sz="1800" b="0" dirty="0">
                <a:latin typeface="Helvetica" pitchFamily="2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19252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2000" y="1736725"/>
            <a:ext cx="7467600" cy="401549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Helvetica" pitchFamily="2" charset="0"/>
              </a:rPr>
              <a:t>Secured pilot, then service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funding to caption high-impact videos,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eg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Highly viewed videos available to the public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Videos that will be used multiple times in a course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Videos developed by several faculty members to be used in several different courses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305" y="685800"/>
            <a:ext cx="8256095" cy="681674"/>
          </a:xfrm>
        </p:spPr>
        <p:txBody>
          <a:bodyPr/>
          <a:lstStyle/>
          <a:p>
            <a:r>
              <a:rPr lang="en-US" sz="4000" dirty="0">
                <a:latin typeface="Helvetica" pitchFamily="2" charset="0"/>
              </a:rPr>
              <a:t>UW “free” video captioning</a:t>
            </a:r>
          </a:p>
        </p:txBody>
      </p:sp>
    </p:spTree>
    <p:extLst>
      <p:ext uri="{BB962C8B-B14F-4D97-AF65-F5344CB8AC3E}">
        <p14:creationId xmlns:p14="http://schemas.microsoft.com/office/powerpoint/2010/main" val="401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1" y="1524001"/>
            <a:ext cx="7848600" cy="422822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Promote accessibility within context of UD, civil rights, &amp; inclusive campus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latin typeface="Helvetica"/>
                <a:cs typeface="Helvetica"/>
              </a:rPr>
              <a:t>Model IT accessibility compliance after IT security compliance efforts 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Build on existing policies, procedures, &amp; job/unit assignments. Assign specific roles to individuals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Undertake efforts that are both</a:t>
            </a:r>
          </a:p>
          <a:p>
            <a:pPr marL="85725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reactive &amp; proactive</a:t>
            </a:r>
          </a:p>
          <a:p>
            <a:pPr marL="85725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top-down &amp; bottom-up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Helvetica" pitchFamily="2" charset="0"/>
              </a:rPr>
              <a:t>Cost-saving UW approaches, 1/3</a:t>
            </a:r>
          </a:p>
        </p:txBody>
      </p:sp>
      <p:pic>
        <p:nvPicPr>
          <p:cNvPr id="5" name="Picture 4" descr="hand with pencil checking box on list">
            <a:extLst>
              <a:ext uri="{FF2B5EF4-FFF2-40B4-BE49-F238E27FC236}">
                <a16:creationId xmlns:a16="http://schemas.microsoft.com/office/drawing/2014/main" id="{297B497A-0248-2440-9D37-8C6EB1608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75"/>
          <a:stretch/>
        </p:blipFill>
        <p:spPr>
          <a:xfrm>
            <a:off x="6910039" y="4800600"/>
            <a:ext cx="2209800" cy="14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7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1001" y="1524001"/>
            <a:ext cx="7924800" cy="4228222"/>
          </a:xfrm>
        </p:spPr>
        <p:txBody>
          <a:bodyPr/>
          <a:lstStyle/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Create </a:t>
            </a:r>
          </a:p>
          <a:p>
            <a:pPr marL="752475" lvl="2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a high level task force, </a:t>
            </a:r>
          </a:p>
          <a:p>
            <a:pPr marL="752475" lvl="2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a small team of individuals with deep knowledge</a:t>
            </a:r>
          </a:p>
          <a:p>
            <a:pPr marL="752475" lvl="2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a large community of liaisons, build their enthusiasm &amp; support them.</a:t>
            </a:r>
          </a:p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Integrate training, activities within those sponsored by other campus units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1674"/>
          </a:xfrm>
        </p:spPr>
        <p:txBody>
          <a:bodyPr/>
          <a:lstStyle/>
          <a:p>
            <a:r>
              <a:rPr lang="en-US" sz="4000" dirty="0">
                <a:latin typeface="Helvetica" pitchFamily="2" charset="0"/>
              </a:rPr>
              <a:t>Cost-saving UW approaches, 2/3</a:t>
            </a:r>
          </a:p>
        </p:txBody>
      </p:sp>
      <p:pic>
        <p:nvPicPr>
          <p:cNvPr id="4" name="Picture 3" descr="pencil checking box on list"/>
          <p:cNvPicPr>
            <a:picLocks noChangeAspect="1"/>
          </p:cNvPicPr>
          <p:nvPr/>
        </p:nvPicPr>
        <p:blipFill rotWithShape="1">
          <a:blip r:embed="rId2"/>
          <a:srcRect b="9375"/>
          <a:stretch/>
        </p:blipFill>
        <p:spPr>
          <a:xfrm>
            <a:off x="6934200" y="5390423"/>
            <a:ext cx="2209800" cy="14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1001" y="1524001"/>
            <a:ext cx="7924800" cy="4228222"/>
          </a:xfrm>
        </p:spPr>
        <p:txBody>
          <a:bodyPr/>
          <a:lstStyle/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latin typeface="Helvetica"/>
                <a:cs typeface="Helvetica"/>
              </a:rPr>
              <a:t>Create campus-specific resources, &amp; use others’ (websites, MOOCs, </a:t>
            </a:r>
            <a:r>
              <a:rPr lang="en-US" sz="3200" dirty="0" err="1">
                <a:latin typeface="Helvetica"/>
                <a:cs typeface="Helvetica"/>
              </a:rPr>
              <a:t>Lynda.com</a:t>
            </a:r>
            <a:r>
              <a:rPr lang="en-US" sz="3200" dirty="0">
                <a:latin typeface="Helvetica"/>
                <a:cs typeface="Helvetica"/>
              </a:rPr>
              <a:t>, webinars)</a:t>
            </a:r>
          </a:p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latin typeface="Helvetica"/>
                <a:cs typeface="Helvetica"/>
              </a:rPr>
              <a:t>Search for internal funds to: </a:t>
            </a:r>
          </a:p>
          <a:p>
            <a:pPr marL="752475" lvl="2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latin typeface="Helvetica"/>
                <a:cs typeface="Helvetica"/>
              </a:rPr>
              <a:t>offer incentives (e.g., video captioning)</a:t>
            </a:r>
          </a:p>
          <a:p>
            <a:pPr marL="752475" lvl="2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latin typeface="Helvetica"/>
                <a:cs typeface="Helvetica"/>
              </a:rPr>
              <a:t>hire hourlies/consultants; &amp; </a:t>
            </a:r>
          </a:p>
          <a:p>
            <a:pPr marL="752475" lvl="2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latin typeface="Helvetica"/>
                <a:cs typeface="Helvetica"/>
              </a:rPr>
              <a:t>purchase tools (e.g., Ally, </a:t>
            </a:r>
            <a:r>
              <a:rPr lang="en-US" sz="3200" dirty="0" err="1">
                <a:latin typeface="Helvetica"/>
                <a:cs typeface="Helvetica"/>
              </a:rPr>
              <a:t>SensusAccess</a:t>
            </a:r>
            <a:r>
              <a:rPr lang="en-US" sz="3200" dirty="0">
                <a:latin typeface="Helvetica"/>
                <a:cs typeface="Helvetica"/>
              </a:rPr>
              <a:t>, Site Improve)</a:t>
            </a:r>
          </a:p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latin typeface="Helvetica"/>
                <a:cs typeface="Helvetica"/>
              </a:rPr>
              <a:t>Consider external funding options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1674"/>
          </a:xfrm>
        </p:spPr>
        <p:txBody>
          <a:bodyPr/>
          <a:lstStyle/>
          <a:p>
            <a:r>
              <a:rPr lang="en-US" sz="4000" dirty="0">
                <a:latin typeface="Helvetica" pitchFamily="2" charset="0"/>
              </a:rPr>
              <a:t>Cost-saving UW approaches, 3/3</a:t>
            </a:r>
          </a:p>
        </p:txBody>
      </p:sp>
      <p:pic>
        <p:nvPicPr>
          <p:cNvPr id="4" name="Picture 3" descr="pencil checking box on list"/>
          <p:cNvPicPr>
            <a:picLocks noChangeAspect="1"/>
          </p:cNvPicPr>
          <p:nvPr/>
        </p:nvPicPr>
        <p:blipFill rotWithShape="1">
          <a:blip r:embed="rId3"/>
          <a:srcRect b="9375"/>
          <a:stretch/>
        </p:blipFill>
        <p:spPr>
          <a:xfrm>
            <a:off x="6934200" y="5390423"/>
            <a:ext cx="2209800" cy="14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5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A474-CD0D-1F43-B46B-A3558CF5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800" dirty="0">
                <a:solidFill>
                  <a:schemeClr val="bg2"/>
                </a:solidFill>
              </a:rPr>
              <a:t>Accessible Technology website</a:t>
            </a:r>
          </a:p>
        </p:txBody>
      </p:sp>
      <p:pic>
        <p:nvPicPr>
          <p:cNvPr id="5" name="Picture 4" descr="Screen shot of the Accessible Technology home page at the University of Washingt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380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www.uw.edu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/doit</a:t>
            </a:r>
          </a:p>
          <a:p>
            <a:pPr lvl="1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Knowledge Base of Q&amp;As, promising practices, case studies</a:t>
            </a:r>
          </a:p>
          <a:p>
            <a:pPr lvl="1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Publications</a:t>
            </a:r>
          </a:p>
          <a:p>
            <a:pPr lvl="1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Videos</a:t>
            </a:r>
            <a:r>
              <a:rPr lang="mr-IN" sz="3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…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305" y="609600"/>
            <a:ext cx="8256095" cy="757874"/>
          </a:xfrm>
        </p:spPr>
        <p:txBody>
          <a:bodyPr/>
          <a:lstStyle/>
          <a:p>
            <a:r>
              <a:rPr lang="en-US" sz="4000" dirty="0"/>
              <a:t>DO-IT Resources</a:t>
            </a:r>
          </a:p>
        </p:txBody>
      </p:sp>
      <p:pic>
        <p:nvPicPr>
          <p:cNvPr id="4" name="Picture 3" descr="images-40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075550"/>
            <a:ext cx="4191000" cy="135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93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of hands rais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106256"/>
            <a:ext cx="5638800" cy="37523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Q&amp;A, Sharing of other Practices</a:t>
            </a:r>
            <a:br>
              <a:rPr lang="en-US" dirty="0"/>
            </a:br>
            <a:br>
              <a:rPr lang="en-US" dirty="0"/>
            </a:b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Sheryl Burgstahler,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sherylb@uw.edu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6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962C3D7-E8D0-544C-AD71-78D2E5BC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5800"/>
            <a:ext cx="8153400" cy="681674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  <a:latin typeface="Helvetica" pitchFamily="2" charset="0"/>
                <a:ea typeface="Encode Sans Normal Black"/>
                <a:cs typeface="Source Sans Pro"/>
              </a:rPr>
              <a:t>Presentation topics</a:t>
            </a:r>
            <a:endParaRPr lang="en-US" sz="40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62000" y="1676400"/>
            <a:ext cx="6781800" cy="4343400"/>
          </a:xfrm>
          <a:prstGeom prst="rect">
            <a:avLst/>
          </a:prstGeom>
        </p:spPr>
        <p:txBody>
          <a:bodyPr wrap="none" numCol="1" spcCol="27432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The University of Washington </a:t>
            </a:r>
            <a:b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</a:b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journey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Promising practices that can be </a:t>
            </a:r>
            <a:b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</a:b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implemented by institutions </a:t>
            </a:r>
            <a:b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</a:b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without making major changes </a:t>
            </a:r>
            <a:b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</a:b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in staffing/funding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Resources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0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Source Sans Pro"/>
            </a:endParaRPr>
          </a:p>
        </p:txBody>
      </p:sp>
      <p:pic>
        <p:nvPicPr>
          <p:cNvPr id="4" name="Picture 3" descr="Dart board with dart in center circle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863" y="4476019"/>
            <a:ext cx="2336800" cy="23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5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C7A2-0492-AB4E-9D43-D4A23067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06" y="523909"/>
            <a:ext cx="8204200" cy="1152491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  <a:latin typeface="Helvetica" pitchFamily="2" charset="0"/>
                <a:ea typeface="Encode Sans Normal Black"/>
                <a:cs typeface="Source Sans Pro"/>
              </a:rPr>
              <a:t>History at UW</a:t>
            </a:r>
            <a:endParaRPr lang="en-US" sz="40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09600" y="1676400"/>
            <a:ext cx="8305800" cy="4033838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1984 Micro Support Group (MSG)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Evolved into Desktop Computing Services (DCS)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(IT access for faculty, students &amp; staff always part of list of services for MSG &amp; DCS)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Focus on assistive technology in Access Technology Center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1992 NSF began funding DO-IT Center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Steadily increasing efforts on the procurement, development &amp; use of accessible IT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2016 WA State Policy # 188 became effective</a:t>
            </a:r>
          </a:p>
        </p:txBody>
      </p:sp>
    </p:spTree>
    <p:extLst>
      <p:ext uri="{BB962C8B-B14F-4D97-AF65-F5344CB8AC3E}">
        <p14:creationId xmlns:p14="http://schemas.microsoft.com/office/powerpoint/2010/main" val="73752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208C-5399-A544-8832-B816480F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757874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  <a:latin typeface="Helvetica" pitchFamily="2" charset="0"/>
                <a:ea typeface="Encode Sans Normal Black"/>
                <a:cs typeface="Source Sans Pro"/>
              </a:rPr>
              <a:t>Legal basis for IT accessibility</a:t>
            </a:r>
            <a:endParaRPr lang="en-US" sz="40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33400" y="1787525"/>
            <a:ext cx="7446963" cy="38925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Section 504 of the Rehabilitation Act of 1973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The Americans with Disabilities Act of 1990 &amp; its 2008 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</a:b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Amendments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WA Policy #188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</a:br>
            <a:endParaRPr lang="en-US" sz="3200" dirty="0">
              <a:solidFill>
                <a:schemeClr val="accent4">
                  <a:lumMod val="10000"/>
                </a:schemeClr>
              </a:solidFill>
              <a:latin typeface="+mn-lt"/>
              <a:cs typeface="Source Sans Pro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>
              <a:solidFill>
                <a:schemeClr val="tx1"/>
              </a:solidFill>
              <a:latin typeface="+mn-lt"/>
              <a:cs typeface="Source Sans Pro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5" name="Picture 4" descr="Group of peole with different types of disabilitie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3733800"/>
            <a:ext cx="4200919" cy="267809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19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738669"/>
            <a:ext cx="8184662" cy="99199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+mj-lt"/>
              </a:rPr>
              <a:t>WA Policy #188</a:t>
            </a:r>
            <a:r>
              <a:rPr lang="en-US" sz="4000" baseline="-25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+mj-lt"/>
              </a:rPr>
              <a:t>– IT Accessibility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7" y="1676400"/>
            <a:ext cx="8184662" cy="44539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establishes the expectation for state agencies that people with disabilities have access to &amp; use of information &amp; data &amp; be provided access to the same services &amp; content that is available to persons without disabilities unless providing direct access is not possible due to technical or legal limitations.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</a:rPr>
            </a:br>
            <a:endParaRPr lang="en-US" sz="32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-OCR &amp;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+mn-lt"/>
              </a:rPr>
              <a:t>DoJ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resolutions</a:t>
            </a:r>
          </a:p>
        </p:txBody>
      </p:sp>
      <p:pic>
        <p:nvPicPr>
          <p:cNvPr id="5" name="Picture 4" descr="logo of Washington state CI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486400"/>
            <a:ext cx="3612786" cy="10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5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738669"/>
            <a:ext cx="8184662" cy="99199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51696"/>
                </a:solidFill>
                <a:latin typeface="+mj-lt"/>
              </a:rPr>
              <a:t>UW IT Accessibility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1600200"/>
            <a:ext cx="8323019" cy="45301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The UW strives to ensure that people with disabilities have access to the same services &amp; content that are available to people without disabilities, including services &amp; content made available through the use of information technology (IT). IT procured, developed, maintained, &amp; used by the UW should provide substantially similar functionality, experience, &amp; information access to individuals with disabilities as it provides to others. Examples of IT covered by this policy include ...</a:t>
            </a:r>
          </a:p>
        </p:txBody>
      </p:sp>
    </p:spTree>
    <p:extLst>
      <p:ext uri="{BB962C8B-B14F-4D97-AF65-F5344CB8AC3E}">
        <p14:creationId xmlns:p14="http://schemas.microsoft.com/office/powerpoint/2010/main" val="104794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738669"/>
            <a:ext cx="8184662" cy="99199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51696"/>
                </a:solidFill>
                <a:latin typeface="+mj-lt"/>
              </a:rPr>
              <a:t>UW Policy aligns with: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599" y="1447801"/>
            <a:ext cx="8627819" cy="47063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the UW’s 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vision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 to educate a diverse student body &amp; its 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values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 of diversity, excellence, collaboration, innovation &amp; respect.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the UW’s obligations under 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504 of the Rehabilitation Act of 1973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the 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Americans with Disability Act of 1990 together with its 2008 Amendments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u="sng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Washington State Policy #188 – Accessibility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u="sng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 Executive Order 31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 – Nondiscrimination &amp; Affirmative Action.</a:t>
            </a:r>
          </a:p>
          <a:p>
            <a:pPr>
              <a:buFont typeface="Wingdings" pitchFamily="2" charset="2"/>
              <a:buChar char="§"/>
            </a:pPr>
            <a:r>
              <a:rPr lang="en-US" u="sng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 Administrative Policy Statement 2.3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 – Info Technology, Telecommunications &amp; Networking Projects &amp; Acquisitions.</a:t>
            </a:r>
          </a:p>
        </p:txBody>
      </p:sp>
    </p:spTree>
    <p:extLst>
      <p:ext uri="{BB962C8B-B14F-4D97-AF65-F5344CB8AC3E}">
        <p14:creationId xmlns:p14="http://schemas.microsoft.com/office/powerpoint/2010/main" val="71468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C7A2-0492-AB4E-9D43-D4A23067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757874"/>
          </a:xfrm>
        </p:spPr>
        <p:txBody>
          <a:bodyPr/>
          <a:lstStyle/>
          <a:p>
            <a:r>
              <a:rPr lang="en-US" dirty="0">
                <a:solidFill>
                  <a:srgbClr val="151696"/>
                </a:solidFill>
                <a:ea typeface="Encode Sans Normal Black"/>
                <a:cs typeface="Source Sans Pro"/>
              </a:rPr>
              <a:t>What does “accessible” IT mean?</a:t>
            </a:r>
            <a:endParaRPr lang="en-US" dirty="0">
              <a:solidFill>
                <a:srgbClr val="1516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676400"/>
            <a:ext cx="7824788" cy="4033838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“Accessible” means a person with a disability is afforded the opportunity to acquire the same information, engage in the same interactions, &amp; enjoy the same services as a person without a disability in an equally effective &amp; equally integrated manner, with substantially equivalent ease of use. The person with a disability must be able to obtain the information as fully, equally &amp; independently as a person without a disability.</a:t>
            </a:r>
          </a:p>
          <a:p>
            <a:pPr marL="0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-DoJ, OCR Resolutions</a:t>
            </a:r>
          </a:p>
          <a:p>
            <a:pPr marL="0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+mn-lt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9143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27236</TotalTime>
  <Words>1044</Words>
  <Application>Microsoft Macintosh PowerPoint</Application>
  <PresentationFormat>On-screen Show (4:3)</PresentationFormat>
  <Paragraphs>149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Encode Sans Normal Black</vt:lpstr>
      <vt:lpstr>メイリオ</vt:lpstr>
      <vt:lpstr>ＭＳ Ｐゴシック</vt:lpstr>
      <vt:lpstr>Open Sans Light</vt:lpstr>
      <vt:lpstr>Source Sans Pro</vt:lpstr>
      <vt:lpstr>System Font Regular</vt:lpstr>
      <vt:lpstr>Uni Sans Regular</vt:lpstr>
      <vt:lpstr>ヒラギノ角ゴ Pro W3</vt:lpstr>
      <vt:lpstr>Arial</vt:lpstr>
      <vt:lpstr>Calibri</vt:lpstr>
      <vt:lpstr>Helvetica</vt:lpstr>
      <vt:lpstr>Lucida Grande</vt:lpstr>
      <vt:lpstr>Tahoma</vt:lpstr>
      <vt:lpstr>Wingdings</vt:lpstr>
      <vt:lpstr>1_Custom Design</vt:lpstr>
      <vt:lpstr>2_Custom Design</vt:lpstr>
      <vt:lpstr>“We don’t have enough staff assigned to making IT accessible!”</vt:lpstr>
      <vt:lpstr>PowerPoint Presentation</vt:lpstr>
      <vt:lpstr>Presentation topics</vt:lpstr>
      <vt:lpstr>History at UW</vt:lpstr>
      <vt:lpstr>Legal basis for IT accessibility</vt:lpstr>
      <vt:lpstr>PowerPoint Presentation</vt:lpstr>
      <vt:lpstr>PowerPoint Presentation</vt:lpstr>
      <vt:lpstr>PowerPoint Presentation</vt:lpstr>
      <vt:lpstr>What does “accessible” IT mean?</vt:lpstr>
      <vt:lpstr>PowerPoint Presentation</vt:lpstr>
      <vt:lpstr>Common accommodations for online courses at UW</vt:lpstr>
      <vt:lpstr>Universal design =</vt:lpstr>
      <vt:lpstr>Apply UD to create inclusive</vt:lpstr>
      <vt:lpstr>PowerPoint Presentation</vt:lpstr>
      <vt:lpstr>UW leadership</vt:lpstr>
      <vt:lpstr>Task Force activities</vt:lpstr>
      <vt:lpstr>IT Accessibility Liaisons</vt:lpstr>
      <vt:lpstr>UW’s IT Accessibility Guidelines</vt:lpstr>
      <vt:lpstr>IT Procurement</vt:lpstr>
      <vt:lpstr>UW “free” video captioning</vt:lpstr>
      <vt:lpstr>Cost-saving UW approaches, 1/3</vt:lpstr>
      <vt:lpstr>Cost-saving UW approaches, 2/3</vt:lpstr>
      <vt:lpstr>Cost-saving UW approaches, 3/3</vt:lpstr>
      <vt:lpstr>Accessible Technology website</vt:lpstr>
      <vt:lpstr>DO-IT Resources</vt:lpstr>
      <vt:lpstr>Q&amp;A, Sharing of other Practices  Sheryl Burgstahler, sherylb@uw.edu</vt:lpstr>
    </vt:vector>
  </TitlesOfParts>
  <Manager/>
  <Company>University of Washington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#188presentation</dc:title>
  <dc:subject/>
  <dc:creator>Sheryl Burgstahler</dc:creator>
  <cp:keywords/>
  <dc:description/>
  <cp:lastModifiedBy>Microsoft Office User</cp:lastModifiedBy>
  <cp:revision>441</cp:revision>
  <cp:lastPrinted>2017-05-05T16:26:41Z</cp:lastPrinted>
  <dcterms:created xsi:type="dcterms:W3CDTF">2014-10-14T00:51:43Z</dcterms:created>
  <dcterms:modified xsi:type="dcterms:W3CDTF">2018-11-14T19:51:26Z</dcterms:modified>
  <cp:category/>
</cp:coreProperties>
</file>