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Lst>
  <p:notesMasterIdLst>
    <p:notesMasterId r:id="rId43"/>
  </p:notesMasterIdLst>
  <p:handoutMasterIdLst>
    <p:handoutMasterId r:id="rId44"/>
  </p:handoutMasterIdLst>
  <p:sldIdLst>
    <p:sldId id="589" r:id="rId3"/>
    <p:sldId id="266" r:id="rId4"/>
    <p:sldId id="2116" r:id="rId5"/>
    <p:sldId id="2086" r:id="rId6"/>
    <p:sldId id="2085" r:id="rId7"/>
    <p:sldId id="2092" r:id="rId8"/>
    <p:sldId id="2091" r:id="rId9"/>
    <p:sldId id="2090" r:id="rId10"/>
    <p:sldId id="2089" r:id="rId11"/>
    <p:sldId id="2088" r:id="rId12"/>
    <p:sldId id="344" r:id="rId13"/>
    <p:sldId id="355" r:id="rId14"/>
    <p:sldId id="2083" r:id="rId15"/>
    <p:sldId id="2084" r:id="rId16"/>
    <p:sldId id="2096" r:id="rId17"/>
    <p:sldId id="2094" r:id="rId18"/>
    <p:sldId id="2095" r:id="rId19"/>
    <p:sldId id="2075" r:id="rId20"/>
    <p:sldId id="2087" r:id="rId21"/>
    <p:sldId id="524" r:id="rId22"/>
    <p:sldId id="2105" r:id="rId23"/>
    <p:sldId id="2118" r:id="rId24"/>
    <p:sldId id="2099" r:id="rId25"/>
    <p:sldId id="2107" r:id="rId26"/>
    <p:sldId id="2112" r:id="rId27"/>
    <p:sldId id="2109" r:id="rId28"/>
    <p:sldId id="2113" r:id="rId29"/>
    <p:sldId id="2108" r:id="rId30"/>
    <p:sldId id="2123" r:id="rId31"/>
    <p:sldId id="2098" r:id="rId32"/>
    <p:sldId id="2121" r:id="rId33"/>
    <p:sldId id="2122" r:id="rId34"/>
    <p:sldId id="2101" r:id="rId35"/>
    <p:sldId id="2102" r:id="rId36"/>
    <p:sldId id="2103" r:id="rId37"/>
    <p:sldId id="2104" r:id="rId38"/>
    <p:sldId id="2080" r:id="rId39"/>
    <p:sldId id="2124" r:id="rId40"/>
    <p:sldId id="2082" r:id="rId41"/>
    <p:sldId id="2125" r:id="rId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50" autoAdjust="0"/>
    <p:restoredTop sz="95068" autoAdjust="0"/>
  </p:normalViewPr>
  <p:slideViewPr>
    <p:cSldViewPr snapToObjects="1">
      <p:cViewPr varScale="1">
        <p:scale>
          <a:sx n="91" d="100"/>
          <a:sy n="91" d="100"/>
        </p:scale>
        <p:origin x="4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0"/>
    </p:cViewPr>
  </p:sorterViewPr>
  <p:notesViewPr>
    <p:cSldViewPr snapToObjects="1">
      <p:cViewPr varScale="1">
        <p:scale>
          <a:sx n="76" d="100"/>
          <a:sy n="76" d="100"/>
        </p:scale>
        <p:origin x="262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98FD006-2CE6-4077-8441-383B25650E98}" type="datetimeFigureOut">
              <a:rPr lang="en-US"/>
              <a:pPr>
                <a:defRPr/>
              </a:pPr>
              <a:t>11/14/18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B3ADD07-E6EF-4743-A8CB-E7BCD1DBF12D}" type="slidenum">
              <a:rPr lang="en-US"/>
              <a:pPr>
                <a:defRPr/>
              </a:pPr>
              <a:t>‹#›</a:t>
            </a:fld>
            <a:endParaRPr lang="en-US" dirty="0"/>
          </a:p>
        </p:txBody>
      </p:sp>
    </p:spTree>
    <p:extLst>
      <p:ext uri="{BB962C8B-B14F-4D97-AF65-F5344CB8AC3E}">
        <p14:creationId xmlns:p14="http://schemas.microsoft.com/office/powerpoint/2010/main" val="3637263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EF45715-31A3-45A7-BDEB-A8C3A56B16E4}" type="datetimeFigureOut">
              <a:rPr lang="en-US"/>
              <a:pPr>
                <a:defRPr/>
              </a:pPr>
              <a:t>11/14/18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F413796-A511-488C-BB76-7BBF3BF7495C}" type="slidenum">
              <a:rPr lang="en-US"/>
              <a:pPr>
                <a:defRPr/>
              </a:pPr>
              <a:t>‹#›</a:t>
            </a:fld>
            <a:endParaRPr lang="en-US" dirty="0"/>
          </a:p>
        </p:txBody>
      </p:sp>
    </p:spTree>
    <p:extLst>
      <p:ext uri="{BB962C8B-B14F-4D97-AF65-F5344CB8AC3E}">
        <p14:creationId xmlns:p14="http://schemas.microsoft.com/office/powerpoint/2010/main" val="68423367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A07B3DA8-2C60-494E-B044-C55340C287EF}" type="slidenum">
              <a:rPr lang="en-US" sz="1200" b="0"/>
              <a:pPr/>
              <a:t>20</a:t>
            </a:fld>
            <a:endParaRPr lang="en-US" sz="1200" b="0"/>
          </a:p>
        </p:txBody>
      </p:sp>
      <p:sp>
        <p:nvSpPr>
          <p:cNvPr id="144386" name="Rectangle 2"/>
          <p:cNvSpPr>
            <a:spLocks noGrp="1" noRot="1" noChangeAspect="1" noChangeArrowheads="1" noTextEdit="1"/>
          </p:cNvSpPr>
          <p:nvPr>
            <p:ph type="sldImg"/>
          </p:nvPr>
        </p:nvSpPr>
        <p:spPr>
          <a:solidFill>
            <a:srgbClr val="FFFFFF"/>
          </a:solidFill>
          <a:ln/>
        </p:spPr>
      </p:sp>
      <p:sp>
        <p:nvSpPr>
          <p:cNvPr id="1443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73689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21</a:t>
            </a:fld>
            <a:endParaRPr lang="en-US" dirty="0"/>
          </a:p>
        </p:txBody>
      </p:sp>
    </p:spTree>
    <p:extLst>
      <p:ext uri="{BB962C8B-B14F-4D97-AF65-F5344CB8AC3E}">
        <p14:creationId xmlns:p14="http://schemas.microsoft.com/office/powerpoint/2010/main" val="176143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22</a:t>
            </a:fld>
            <a:endParaRPr lang="en-US" dirty="0"/>
          </a:p>
        </p:txBody>
      </p:sp>
    </p:spTree>
    <p:extLst>
      <p:ext uri="{BB962C8B-B14F-4D97-AF65-F5344CB8AC3E}">
        <p14:creationId xmlns:p14="http://schemas.microsoft.com/office/powerpoint/2010/main" val="24658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29</a:t>
            </a:fld>
            <a:endParaRPr lang="en-US" dirty="0"/>
          </a:p>
        </p:txBody>
      </p:sp>
    </p:spTree>
    <p:extLst>
      <p:ext uri="{BB962C8B-B14F-4D97-AF65-F5344CB8AC3E}">
        <p14:creationId xmlns:p14="http://schemas.microsoft.com/office/powerpoint/2010/main" val="307274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38</a:t>
            </a:fld>
            <a:endParaRPr lang="en-US" dirty="0"/>
          </a:p>
        </p:txBody>
      </p:sp>
    </p:spTree>
    <p:extLst>
      <p:ext uri="{BB962C8B-B14F-4D97-AF65-F5344CB8AC3E}">
        <p14:creationId xmlns:p14="http://schemas.microsoft.com/office/powerpoint/2010/main" val="3657775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779463" y="4687888"/>
            <a:ext cx="1600200" cy="139700"/>
          </a:xfrm>
          <a:prstGeom prst="rect">
            <a:avLst/>
          </a:prstGeom>
          <a:noFill/>
          <a:ln w="9525">
            <a:noFill/>
            <a:miter lim="800000"/>
            <a:headEnd/>
            <a:tailEnd/>
          </a:ln>
        </p:spPr>
      </p:pic>
      <p:pic>
        <p:nvPicPr>
          <p:cNvPr id="4" name="Picture 3"/>
          <p:cNvPicPr>
            <a:picLocks noChangeAspect="1"/>
          </p:cNvPicPr>
          <p:nvPr userDrawn="1"/>
        </p:nvPicPr>
        <p:blipFill>
          <a:blip r:embed="rId3"/>
          <a:srcRect/>
          <a:stretch>
            <a:fillRect/>
          </a:stretch>
        </p:blipFill>
        <p:spPr bwMode="auto">
          <a:xfrm>
            <a:off x="7772400" y="407988"/>
            <a:ext cx="1371600" cy="927100"/>
          </a:xfrm>
          <a:prstGeom prst="rect">
            <a:avLst/>
          </a:prstGeom>
          <a:noFill/>
          <a:ln w="9525">
            <a:noFill/>
            <a:miter lim="800000"/>
            <a:headEnd/>
            <a:tailEnd/>
          </a:ln>
        </p:spPr>
      </p:pic>
      <p:pic>
        <p:nvPicPr>
          <p:cNvPr id="5" name="Picture 4"/>
          <p:cNvPicPr>
            <a:picLocks noChangeAspect="1"/>
          </p:cNvPicPr>
          <p:nvPr userDrawn="1"/>
        </p:nvPicPr>
        <p:blipFill>
          <a:blip r:embed="rId4"/>
          <a:srcRect/>
          <a:stretch>
            <a:fillRect/>
          </a:stretch>
        </p:blipFill>
        <p:spPr bwMode="auto">
          <a:xfrm>
            <a:off x="792163" y="6451600"/>
            <a:ext cx="2425700" cy="161925"/>
          </a:xfrm>
          <a:prstGeom prst="rect">
            <a:avLst/>
          </a:prstGeom>
          <a:noFill/>
          <a:ln w="9525">
            <a:noFill/>
            <a:miter lim="800000"/>
            <a:headEnd/>
            <a:tailEnd/>
          </a:ln>
        </p:spPr>
      </p:pic>
      <p:sp>
        <p:nvSpPr>
          <p:cNvPr id="6" name="Title 5"/>
          <p:cNvSpPr>
            <a:spLocks noGrp="1"/>
          </p:cNvSpPr>
          <p:nvPr>
            <p:ph type="title" hasCustomPrompt="1"/>
          </p:nvPr>
        </p:nvSpPr>
        <p:spPr>
          <a:xfrm>
            <a:off x="685800" y="2046060"/>
            <a:ext cx="6972300" cy="2641756"/>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a:off x="792163" y="6451600"/>
            <a:ext cx="2425700" cy="161925"/>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766763" y="1363663"/>
            <a:ext cx="1103312" cy="96837"/>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85800" y="371509"/>
            <a:ext cx="8229600" cy="992153"/>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792163" y="6451600"/>
            <a:ext cx="2425700" cy="161925"/>
          </a:xfrm>
          <a:prstGeom prst="rect">
            <a:avLst/>
          </a:prstGeom>
          <a:noFill/>
          <a:ln w="9525">
            <a:noFill/>
            <a:miter lim="800000"/>
            <a:headEnd/>
            <a:tailEnd/>
          </a:ln>
        </p:spPr>
      </p:pic>
      <p:pic>
        <p:nvPicPr>
          <p:cNvPr id="5" name="Picture 6"/>
          <p:cNvPicPr>
            <a:picLocks noChangeAspect="1"/>
          </p:cNvPicPr>
          <p:nvPr userDrawn="1"/>
        </p:nvPicPr>
        <p:blipFill>
          <a:blip r:embed="rId3"/>
          <a:srcRect/>
          <a:stretch>
            <a:fillRect/>
          </a:stretch>
        </p:blipFill>
        <p:spPr bwMode="auto">
          <a:xfrm>
            <a:off x="766763" y="1363663"/>
            <a:ext cx="1103312" cy="96837"/>
          </a:xfrm>
          <a:prstGeom prst="rect">
            <a:avLst/>
          </a:prstGeom>
          <a:noFill/>
          <a:ln w="9525">
            <a:noFill/>
            <a:miter lim="800000"/>
            <a:headEnd/>
            <a:tailEnd/>
          </a:ln>
        </p:spPr>
      </p:pic>
      <p:sp>
        <p:nvSpPr>
          <p:cNvPr id="12" name="Chart Placeholder 11"/>
          <p:cNvSpPr>
            <a:spLocks noGrp="1"/>
          </p:cNvSpPr>
          <p:nvPr>
            <p:ph type="chart" sz="quarter" idx="12"/>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pPr lvl="0"/>
            <a:r>
              <a:rPr lang="en-US" noProof="0" dirty="0"/>
              <a:t>Click icon to add chart</a:t>
            </a:r>
          </a:p>
        </p:txBody>
      </p:sp>
      <p:sp>
        <p:nvSpPr>
          <p:cNvPr id="2" name="Title 1"/>
          <p:cNvSpPr>
            <a:spLocks noGrp="1"/>
          </p:cNvSpPr>
          <p:nvPr>
            <p:ph type="title" hasCustomPrompt="1"/>
          </p:nvPr>
        </p:nvSpPr>
        <p:spPr>
          <a:xfrm>
            <a:off x="609600" y="371509"/>
            <a:ext cx="8229600" cy="992153"/>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
        <p:nvSpPr>
          <p:cNvPr id="2" name="Title 1"/>
          <p:cNvSpPr>
            <a:spLocks noGrp="1"/>
          </p:cNvSpPr>
          <p:nvPr>
            <p:ph type="title" hasCustomPrompt="1"/>
          </p:nvPr>
        </p:nvSpPr>
        <p:spPr>
          <a:xfrm>
            <a:off x="685800" y="371510"/>
            <a:ext cx="8229600" cy="991998"/>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Ref idx="1001">
        <a:schemeClr val="bg2"/>
      </p:bgRef>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Light"/>
                <a:cs typeface="Open Sans Light"/>
              </a:defRPr>
            </a:lvl1pPr>
            <a:lvl2pPr>
              <a:defRPr sz="2000" b="0" i="0" baseline="0">
                <a:solidFill>
                  <a:schemeClr val="accent4">
                    <a:lumMod val="10000"/>
                  </a:schemeClr>
                </a:solidFill>
                <a:latin typeface="Open Sans Light"/>
                <a:cs typeface="Open Sans Light"/>
              </a:defRPr>
            </a:lvl2pPr>
            <a:lvl3pPr marL="1143000" indent="-228600">
              <a:buSzPct val="100000"/>
              <a:buFont typeface="Lucida Grande"/>
              <a:buChar char="&gt;"/>
              <a:defRPr sz="1800" b="0" i="0" baseline="0">
                <a:solidFill>
                  <a:schemeClr val="accent4">
                    <a:lumMod val="10000"/>
                  </a:schemeClr>
                </a:solidFill>
                <a:latin typeface="Open Sans Light"/>
                <a:cs typeface="Open Sans Light"/>
              </a:defRPr>
            </a:lvl3pPr>
            <a:lvl4pPr>
              <a:defRPr sz="1600" b="0" i="0" baseline="0">
                <a:solidFill>
                  <a:schemeClr val="accent4">
                    <a:lumMod val="10000"/>
                  </a:schemeClr>
                </a:solidFill>
                <a:latin typeface="Open Sans Light"/>
                <a:cs typeface="Open Sans Light"/>
              </a:defRPr>
            </a:lvl4pPr>
            <a:lvl5pPr marL="2057400" indent="-228600">
              <a:buFont typeface="Lucida Grande"/>
              <a:buChar char="&gt;"/>
              <a:defRPr sz="1400" b="0" i="0" baseline="0">
                <a:solidFill>
                  <a:schemeClr val="accent4">
                    <a:lumMod val="10000"/>
                  </a:schemeClr>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59305" y="533400"/>
            <a:ext cx="8256095" cy="834074"/>
          </a:xfrm>
          <a:prstGeom prst="rect">
            <a:avLst/>
          </a:prstGeom>
        </p:spPr>
        <p:txBody>
          <a:bodyPr vert="horz"/>
          <a:lstStyle>
            <a:lvl1pPr algn="l">
              <a:defRPr>
                <a:solidFill>
                  <a:srgbClr val="002060"/>
                </a:solidFill>
              </a:defRPr>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12" name="Chart Placeholder 11"/>
          <p:cNvSpPr>
            <a:spLocks noGrp="1"/>
          </p:cNvSpPr>
          <p:nvPr>
            <p:ph type="chart" sz="quarter" idx="12"/>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pPr lvl="0"/>
            <a:r>
              <a:rPr lang="en-US" noProof="0" dirty="0"/>
              <a:t>Click icon to add chart</a:t>
            </a:r>
          </a:p>
        </p:txBody>
      </p:sp>
      <p:sp>
        <p:nvSpPr>
          <p:cNvPr id="2" name="Title 1"/>
          <p:cNvSpPr>
            <a:spLocks noGrp="1"/>
          </p:cNvSpPr>
          <p:nvPr>
            <p:ph type="title" hasCustomPrompt="1"/>
          </p:nvPr>
        </p:nvSpPr>
        <p:spPr>
          <a:xfrm>
            <a:off x="685800" y="371510"/>
            <a:ext cx="8229600" cy="991998"/>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FAE50C8E-6172-4F9A-BE19-B7320B247BB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Header + Subheader +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Tree>
    <p:extLst>
      <p:ext uri="{BB962C8B-B14F-4D97-AF65-F5344CB8AC3E}">
        <p14:creationId xmlns:p14="http://schemas.microsoft.com/office/powerpoint/2010/main" val="652834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ltLang="ja-JP"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ltLang="ja-JP" dirty="0"/>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067453E7-B64C-D84E-9C10-8E88EF04B8E0}" type="slidenum">
              <a:rPr lang="en-US" altLang="ja-JP"/>
              <a:pPr/>
              <a:t>‹#›</a:t>
            </a:fld>
            <a:endParaRPr lang="en-US" altLang="ja-JP" dirty="0"/>
          </a:p>
        </p:txBody>
      </p:sp>
      <p:sp>
        <p:nvSpPr>
          <p:cNvPr id="5" name="Title 4">
            <a:extLst>
              <a:ext uri="{FF2B5EF4-FFF2-40B4-BE49-F238E27FC236}">
                <a16:creationId xmlns:a16="http://schemas.microsoft.com/office/drawing/2014/main" id="{A4C29BB0-2556-AF49-8BB3-73E9CC5C95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989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7772400" y="407988"/>
            <a:ext cx="1371600" cy="927100"/>
          </a:xfrm>
          <a:prstGeom prst="rect">
            <a:avLst/>
          </a:prstGeom>
          <a:noFill/>
          <a:ln w="9525">
            <a:noFill/>
            <a:miter lim="800000"/>
            <a:headEnd/>
            <a:tailEnd/>
          </a:ln>
        </p:spPr>
      </p:pic>
      <p:pic>
        <p:nvPicPr>
          <p:cNvPr id="4" name="Picture 4"/>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pic>
        <p:nvPicPr>
          <p:cNvPr id="5" name="Picture 5"/>
          <p:cNvPicPr>
            <a:picLocks noChangeAspect="1"/>
          </p:cNvPicPr>
          <p:nvPr userDrawn="1"/>
        </p:nvPicPr>
        <p:blipFill>
          <a:blip r:embed="rId4"/>
          <a:srcRect/>
          <a:stretch>
            <a:fillRect/>
          </a:stretch>
        </p:blipFill>
        <p:spPr bwMode="auto">
          <a:xfrm>
            <a:off x="779463" y="4703763"/>
            <a:ext cx="1600200" cy="139700"/>
          </a:xfrm>
          <a:prstGeom prst="rect">
            <a:avLst/>
          </a:prstGeom>
          <a:noFill/>
          <a:ln w="9525">
            <a:noFill/>
            <a:miter lim="800000"/>
            <a:headEnd/>
            <a:tailEnd/>
          </a:ln>
        </p:spPr>
      </p:pic>
      <p:sp>
        <p:nvSpPr>
          <p:cNvPr id="6" name="Title 5"/>
          <p:cNvSpPr>
            <a:spLocks noGrp="1"/>
          </p:cNvSpPr>
          <p:nvPr>
            <p:ph type="title" hasCustomPrompt="1"/>
          </p:nvPr>
        </p:nvSpPr>
        <p:spPr>
          <a:xfrm>
            <a:off x="685800" y="1894008"/>
            <a:ext cx="7100643" cy="2641756"/>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92163" y="6451600"/>
            <a:ext cx="2425700" cy="161925"/>
          </a:xfrm>
          <a:prstGeom prst="rect">
            <a:avLst/>
          </a:prstGeom>
          <a:noFill/>
          <a:ln w="9525">
            <a:noFill/>
            <a:miter lim="800000"/>
            <a:headEnd/>
            <a:tailEnd/>
          </a:ln>
        </p:spPr>
      </p:pic>
      <p:pic>
        <p:nvPicPr>
          <p:cNvPr id="7" name="Picture 6"/>
          <p:cNvPicPr>
            <a:picLocks noChangeAspect="1"/>
          </p:cNvPicPr>
          <p:nvPr userDrawn="1"/>
        </p:nvPicPr>
        <p:blipFill>
          <a:blip r:embed="rId3"/>
          <a:srcRect/>
          <a:stretch>
            <a:fillRect/>
          </a:stretch>
        </p:blipFill>
        <p:spPr bwMode="auto">
          <a:xfrm>
            <a:off x="766763" y="1363663"/>
            <a:ext cx="1103312" cy="96837"/>
          </a:xfrm>
          <a:prstGeom prst="rect">
            <a:avLst/>
          </a:prstGeom>
          <a:noFill/>
          <a:ln w="9525">
            <a:noFill/>
            <a:miter lim="800000"/>
            <a:headEnd/>
            <a:tailEnd/>
          </a:ln>
        </p:spPr>
      </p:pic>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
        <p:nvSpPr>
          <p:cNvPr id="9" name="Title 8"/>
          <p:cNvSpPr>
            <a:spLocks noGrp="1"/>
          </p:cNvSpPr>
          <p:nvPr>
            <p:ph type="title" hasCustomPrompt="1"/>
          </p:nvPr>
        </p:nvSpPr>
        <p:spPr>
          <a:xfrm>
            <a:off x="685800" y="371510"/>
            <a:ext cx="8229600" cy="991998"/>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711" r:id="rId6"/>
    <p:sldLayoutId id="2147483716" r:id="rId7"/>
  </p:sldLayoutIdLst>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30000">
              <a:schemeClr val="bg2"/>
            </a:gs>
            <a:gs pos="80000">
              <a:schemeClr val="accent5"/>
            </a:gs>
          </a:gsLst>
          <a:path path="circle">
            <a:fillToRect l="50000" t="-80000" r="50000" b="180000"/>
          </a:path>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uw.edu/accessibility"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the University of Washington campus"/>
          <p:cNvPicPr>
            <a:picLocks noChangeAspect="1"/>
          </p:cNvPicPr>
          <p:nvPr/>
        </p:nvPicPr>
        <p:blipFill rotWithShape="1">
          <a:blip r:embed="rId2">
            <a:extLst>
              <a:ext uri="{28A0092B-C50C-407E-A947-70E740481C1C}">
                <a14:useLocalDpi xmlns:a14="http://schemas.microsoft.com/office/drawing/2010/main" val="0"/>
              </a:ext>
            </a:extLst>
          </a:blip>
          <a:srcRect l="-2014"/>
          <a:stretch/>
        </p:blipFill>
        <p:spPr>
          <a:xfrm>
            <a:off x="-187712" y="16727"/>
            <a:ext cx="9407912" cy="2003007"/>
          </a:xfrm>
          <a:prstGeom prst="rect">
            <a:avLst/>
          </a:prstGeom>
        </p:spPr>
      </p:pic>
      <p:sp>
        <p:nvSpPr>
          <p:cNvPr id="2" name="TextBox 1"/>
          <p:cNvSpPr txBox="1"/>
          <p:nvPr/>
        </p:nvSpPr>
        <p:spPr>
          <a:xfrm>
            <a:off x="703118" y="4876800"/>
            <a:ext cx="8014196" cy="954107"/>
          </a:xfrm>
          <a:prstGeom prst="rect">
            <a:avLst/>
          </a:prstGeom>
          <a:noFill/>
        </p:spPr>
        <p:txBody>
          <a:bodyPr wrap="square" rtlCol="0">
            <a:spAutoFit/>
          </a:bodyPr>
          <a:lstStyle/>
          <a:p>
            <a:r>
              <a:rPr lang="en-US" sz="2800" dirty="0">
                <a:solidFill>
                  <a:schemeClr val="accent4">
                    <a:lumMod val="10000"/>
                  </a:schemeClr>
                </a:solidFill>
              </a:rPr>
              <a:t>Sheryl Burgstahler, Director</a:t>
            </a:r>
          </a:p>
          <a:p>
            <a:r>
              <a:rPr lang="en-US" sz="2800" dirty="0">
                <a:solidFill>
                  <a:schemeClr val="accent4">
                    <a:lumMod val="10000"/>
                  </a:schemeClr>
                </a:solidFill>
              </a:rPr>
              <a:t>Accessible Technology Services, UW-IT</a:t>
            </a:r>
          </a:p>
        </p:txBody>
      </p:sp>
      <p:sp>
        <p:nvSpPr>
          <p:cNvPr id="5" name="Title 4"/>
          <p:cNvSpPr>
            <a:spLocks noGrp="1"/>
          </p:cNvSpPr>
          <p:nvPr>
            <p:ph type="title"/>
          </p:nvPr>
        </p:nvSpPr>
        <p:spPr>
          <a:xfrm>
            <a:off x="723900" y="2209800"/>
            <a:ext cx="6972300" cy="2641756"/>
          </a:xfrm>
        </p:spPr>
        <p:txBody>
          <a:bodyPr/>
          <a:lstStyle/>
          <a:p>
            <a:r>
              <a:rPr lang="en-US" b="1" dirty="0"/>
              <a:t>Building a campus-wide universal design framework from the ground up</a:t>
            </a:r>
            <a:r>
              <a:rPr lang="en-US" sz="3600" b="1" dirty="0"/>
              <a:t> </a:t>
            </a:r>
            <a:endParaRPr lang="en-US" sz="3500" b="1" dirty="0"/>
          </a:p>
        </p:txBody>
      </p:sp>
    </p:spTree>
    <p:extLst>
      <p:ext uri="{BB962C8B-B14F-4D97-AF65-F5344CB8AC3E}">
        <p14:creationId xmlns:p14="http://schemas.microsoft.com/office/powerpoint/2010/main" val="245762274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21885" y="2362200"/>
            <a:ext cx="8322115" cy="3390023"/>
          </a:xfrm>
        </p:spPr>
        <p:txBody>
          <a:bodyPr/>
          <a:lstStyle/>
          <a:p>
            <a:pPr marL="466725" indent="-466725">
              <a:buFont typeface="Wingdings" charset="2"/>
              <a:buChar char="§"/>
            </a:pPr>
            <a:r>
              <a:rPr lang="en-US" altLang="ja-JP" sz="3600" dirty="0">
                <a:solidFill>
                  <a:schemeClr val="accent4">
                    <a:lumMod val="10000"/>
                  </a:schemeClr>
                </a:solidFill>
                <a:latin typeface="Helvetica" pitchFamily="2" charset="0"/>
              </a:rPr>
              <a:t>proactive &amp; reactive</a:t>
            </a:r>
          </a:p>
          <a:p>
            <a:pPr marL="466725" indent="-466725">
              <a:buFont typeface="Wingdings" charset="2"/>
              <a:buChar char="§"/>
            </a:pPr>
            <a:r>
              <a:rPr lang="en-US" altLang="ja-JP" sz="3600" dirty="0">
                <a:solidFill>
                  <a:schemeClr val="accent4">
                    <a:lumMod val="10000"/>
                  </a:schemeClr>
                </a:solidFill>
                <a:latin typeface="Helvetica" pitchFamily="2" charset="0"/>
              </a:rPr>
              <a:t>individual &amp; institutional</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533400" y="685800"/>
            <a:ext cx="8382000" cy="995965"/>
          </a:xfrm>
        </p:spPr>
        <p:txBody>
          <a:bodyPr/>
          <a:lstStyle/>
          <a:p>
            <a:r>
              <a:rPr lang="en-US" sz="3600" dirty="0">
                <a:solidFill>
                  <a:srgbClr val="7030A0"/>
                </a:solidFill>
                <a:latin typeface="Helvetica" pitchFamily="2" charset="0"/>
              </a:rPr>
              <a:t>“Inclusiveness” </a:t>
            </a:r>
            <a:r>
              <a:rPr lang="en-US" altLang="ja-JP" sz="3600" dirty="0">
                <a:solidFill>
                  <a:srgbClr val="7030A0"/>
                </a:solidFill>
                <a:latin typeface="Helvetica" pitchFamily="2" charset="0"/>
              </a:rPr>
              <a:t>requires efforts that are</a:t>
            </a:r>
            <a:endParaRPr lang="en-US" sz="3600" dirty="0">
              <a:solidFill>
                <a:srgbClr val="7030A0"/>
              </a:solidFill>
              <a:latin typeface="Helvetica" pitchFamily="2" charset="0"/>
            </a:endParaRPr>
          </a:p>
        </p:txBody>
      </p:sp>
      <p:pic>
        <p:nvPicPr>
          <p:cNvPr id="4" name="Picture 3" descr="A diverse group of individuals with varying  abilities, races, and sexes">
            <a:extLst>
              <a:ext uri="{FF2B5EF4-FFF2-40B4-BE49-F238E27FC236}">
                <a16:creationId xmlns:a16="http://schemas.microsoft.com/office/drawing/2014/main" id="{72BC6267-B04E-054E-9BD4-06EFBB1712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33600" y="4667743"/>
            <a:ext cx="4749928" cy="1317207"/>
          </a:xfrm>
          <a:prstGeom prst="rect">
            <a:avLst/>
          </a:prstGeom>
        </p:spPr>
      </p:pic>
    </p:spTree>
    <p:extLst>
      <p:ext uri="{BB962C8B-B14F-4D97-AF65-F5344CB8AC3E}">
        <p14:creationId xmlns:p14="http://schemas.microsoft.com/office/powerpoint/2010/main" val="54456759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3559-231B-1B40-846E-9D49A2689FA7}"/>
              </a:ext>
            </a:extLst>
          </p:cNvPr>
          <p:cNvSpPr>
            <a:spLocks noGrp="1"/>
          </p:cNvSpPr>
          <p:nvPr>
            <p:ph type="title"/>
          </p:nvPr>
        </p:nvSpPr>
        <p:spPr>
          <a:xfrm>
            <a:off x="2352130" y="228416"/>
            <a:ext cx="3595594" cy="1325563"/>
          </a:xfrm>
        </p:spPr>
        <p:txBody>
          <a:bodyPr>
            <a:normAutofit/>
          </a:bodyPr>
          <a:lstStyle/>
          <a:p>
            <a:r>
              <a:rPr lang="en-US" sz="4000" dirty="0">
                <a:solidFill>
                  <a:srgbClr val="7030A0"/>
                </a:solidFill>
                <a:latin typeface="Helvetica" pitchFamily="2" charset="0"/>
              </a:rPr>
              <a:t>Characteristics</a:t>
            </a:r>
          </a:p>
        </p:txBody>
      </p:sp>
      <p:pic>
        <p:nvPicPr>
          <p:cNvPr id="6" name="Picture 5" descr="Large circle with examples of student characteristics: communication skills, culture, marital status, ability to attend, learnig abilities sexual orientation, ethnicity, intelligence, interests, sensory abilities, physical abilities, values, social skills, learning styles family support, age, socioeconomic status, religious beliefs, race, gender"/>
          <p:cNvPicPr>
            <a:picLocks noChangeAspect="1"/>
          </p:cNvPicPr>
          <p:nvPr/>
        </p:nvPicPr>
        <p:blipFill rotWithShape="1">
          <a:blip r:embed="rId2" cstate="email">
            <a:extLst>
              <a:ext uri="{28A0092B-C50C-407E-A947-70E740481C1C}">
                <a14:useLocalDpi xmlns:a14="http://schemas.microsoft.com/office/drawing/2010/main"/>
              </a:ext>
            </a:extLst>
          </a:blip>
          <a:srcRect l="19854" t="13225" r="15878" b="38819"/>
          <a:stretch/>
        </p:blipFill>
        <p:spPr>
          <a:xfrm>
            <a:off x="1504471" y="1041885"/>
            <a:ext cx="6132151" cy="6025454"/>
          </a:xfrm>
          <a:prstGeom prst="rect">
            <a:avLst/>
          </a:prstGeom>
        </p:spPr>
      </p:pic>
      <p:pic>
        <p:nvPicPr>
          <p:cNvPr id="7" name="Picture 6" descr="Picture of stude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9419" y="36644"/>
            <a:ext cx="1609130" cy="175983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7" descr="Picture of studen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88452" y="801470"/>
            <a:ext cx="1454889" cy="1611221"/>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9" descr="Picture of stude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081413"/>
            <a:ext cx="1797722" cy="197319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1" name="Picture 10" descr="Picture of studen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879184" y="4566202"/>
            <a:ext cx="1905000" cy="20124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1" descr="Picture of stud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95894" y="35066"/>
            <a:ext cx="1592558" cy="152468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2" descr="Picture of studen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6059" y="4447294"/>
            <a:ext cx="1875850" cy="225029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4" descr="Picture of studen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02104" y="2622304"/>
            <a:ext cx="1797722" cy="172281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0994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685800" y="381000"/>
            <a:ext cx="7595419" cy="627185"/>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dirty="0">
                <a:solidFill>
                  <a:srgbClr val="7030A0"/>
                </a:solidFill>
                <a:latin typeface="Helvetica" pitchFamily="2" charset="0"/>
                <a:ea typeface="Helvetica" charset="0"/>
                <a:cs typeface="Helvetica" charset="0"/>
              </a:rPr>
              <a:t>Consider</a:t>
            </a:r>
            <a:r>
              <a:rPr lang="en-US" sz="3600" dirty="0">
                <a:solidFill>
                  <a:srgbClr val="400080"/>
                </a:solidFill>
                <a:latin typeface="Helvetica" pitchFamily="2" charset="0"/>
                <a:ea typeface="Helvetica" charset="0"/>
                <a:cs typeface="Helvetica" charset="0"/>
              </a:rPr>
              <a:t> </a:t>
            </a:r>
            <a:r>
              <a:rPr lang="en-US" sz="3600" dirty="0">
                <a:solidFill>
                  <a:srgbClr val="FF0F1B"/>
                </a:solidFill>
                <a:latin typeface="Helvetica" pitchFamily="2" charset="0"/>
                <a:ea typeface="Helvetica" charset="0"/>
                <a:cs typeface="Helvetica" charset="0"/>
              </a:rPr>
              <a:t>ability</a:t>
            </a:r>
            <a:r>
              <a:rPr lang="en-US" sz="3600" dirty="0">
                <a:solidFill>
                  <a:srgbClr val="400080"/>
                </a:solidFill>
                <a:latin typeface="Helvetica" pitchFamily="2" charset="0"/>
                <a:ea typeface="Helvetica" charset="0"/>
                <a:cs typeface="Helvetica" charset="0"/>
              </a:rPr>
              <a:t> </a:t>
            </a:r>
            <a:r>
              <a:rPr lang="en-US" sz="3600" dirty="0">
                <a:solidFill>
                  <a:srgbClr val="7030A0"/>
                </a:solidFill>
                <a:latin typeface="Helvetica" pitchFamily="2" charset="0"/>
                <a:ea typeface="Helvetica" charset="0"/>
                <a:cs typeface="Helvetica" charset="0"/>
              </a:rPr>
              <a:t>on a continuum</a:t>
            </a:r>
          </a:p>
        </p:txBody>
      </p:sp>
      <p:sp>
        <p:nvSpPr>
          <p:cNvPr id="28675" name="Content Placeholder 2"/>
          <p:cNvSpPr>
            <a:spLocks noGrp="1"/>
          </p:cNvSpPr>
          <p:nvPr>
            <p:ph idx="1"/>
          </p:nvPr>
        </p:nvSpPr>
        <p:spPr>
          <a:xfrm>
            <a:off x="508819" y="2121466"/>
            <a:ext cx="7772400" cy="4917831"/>
          </a:xfrm>
        </p:spPr>
        <p:txBody>
          <a:bodyPr>
            <a:noAutofit/>
          </a:bodyPr>
          <a:lstStyle/>
          <a:p>
            <a:pPr algn="ctr">
              <a:spcBef>
                <a:spcPts val="0"/>
              </a:spcBef>
              <a:buNone/>
              <a:defRPr/>
            </a:pPr>
            <a:r>
              <a:rPr lang="en-US" sz="2800" dirty="0">
                <a:solidFill>
                  <a:schemeClr val="accent4">
                    <a:lumMod val="10000"/>
                  </a:schemeClr>
                </a:solidFill>
                <a:latin typeface="Helvetica" pitchFamily="2" charset="0"/>
                <a:ea typeface="Helvetica" charset="0"/>
                <a:cs typeface="Helvetica" charset="0"/>
              </a:rPr>
              <a:t>understand English, social norms </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see</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hear</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walk</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read print</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write with pen or pencil</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communicate verbally</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tune out distraction</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learn</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manage physical/mental health </a:t>
            </a:r>
          </a:p>
        </p:txBody>
      </p:sp>
      <p:pic>
        <p:nvPicPr>
          <p:cNvPr id="23555" name="Picture 3" descr="Double ended arrow with the words &quot;not able&quot; on the left side and &quot;able&quot; on the right side"/>
          <p:cNvPicPr>
            <a:picLocks noChangeAspect="1"/>
          </p:cNvPicPr>
          <p:nvPr/>
        </p:nvPicPr>
        <p:blipFill>
          <a:blip r:embed="rId2"/>
          <a:srcRect/>
          <a:stretch>
            <a:fillRect/>
          </a:stretch>
        </p:blipFill>
        <p:spPr bwMode="auto">
          <a:xfrm>
            <a:off x="0" y="1032355"/>
            <a:ext cx="9144000" cy="1351724"/>
          </a:xfrm>
          <a:prstGeom prst="rect">
            <a:avLst/>
          </a:prstGeom>
          <a:noFill/>
          <a:ln w="9525">
            <a:noFill/>
            <a:miter lim="800000"/>
            <a:headEnd/>
            <a:tailEnd/>
          </a:ln>
        </p:spPr>
      </p:pic>
    </p:spTree>
    <p:extLst>
      <p:ext uri="{BB962C8B-B14F-4D97-AF65-F5344CB8AC3E}">
        <p14:creationId xmlns:p14="http://schemas.microsoft.com/office/powerpoint/2010/main" val="3733681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783013"/>
            <a:ext cx="8398315" cy="3969209"/>
          </a:xfrm>
        </p:spPr>
        <p:txBody>
          <a:bodyPr/>
          <a:lstStyle/>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Eliminate, exclude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Segregate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Cure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Rehabilitate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Accommodate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Social justice: Inclusion &amp; </a:t>
            </a:r>
            <a:br>
              <a:rPr lang="en-US" altLang="ja-JP" sz="3200" dirty="0">
                <a:solidFill>
                  <a:srgbClr val="000000"/>
                </a:solidFill>
                <a:latin typeface="Helvetica" pitchFamily="2" charset="0"/>
                <a:ea typeface="Tahoma" charset="0"/>
                <a:cs typeface="Tahoma" charset="0"/>
              </a:rPr>
            </a:br>
            <a:r>
              <a:rPr lang="en-US" altLang="ja-JP" sz="3200" dirty="0">
                <a:solidFill>
                  <a:srgbClr val="000000"/>
                </a:solidFill>
                <a:latin typeface="Helvetica" pitchFamily="2" charset="0"/>
                <a:ea typeface="Tahoma" charset="0"/>
                <a:cs typeface="Tahoma" charset="0"/>
              </a:rPr>
              <a:t>universal design</a:t>
            </a:r>
            <a:endParaRPr lang="en-US" altLang="ja-JP" sz="3200" dirty="0">
              <a:latin typeface="Helvetica" pitchFamily="2" charset="0"/>
              <a:ea typeface="Tahoma" charset="0"/>
              <a:cs typeface="Tahom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371509"/>
            <a:ext cx="8229600" cy="995965"/>
          </a:xfrm>
        </p:spPr>
        <p:txBody>
          <a:bodyPr/>
          <a:lstStyle/>
          <a:p>
            <a:r>
              <a:rPr lang="en-US" altLang="ja-JP" sz="3200" dirty="0">
                <a:solidFill>
                  <a:srgbClr val="7030A0"/>
                </a:solidFill>
                <a:latin typeface="Helvetica" pitchFamily="2" charset="0"/>
                <a:ea typeface="Tahoma" charset="0"/>
                <a:cs typeface="Tahoma" charset="0"/>
              </a:rPr>
              <a:t>One-minute history lesson—Evolution of responses to human differences</a:t>
            </a:r>
            <a:endParaRPr lang="en-US" sz="3200" dirty="0">
              <a:solidFill>
                <a:srgbClr val="7030A0"/>
              </a:solidFill>
              <a:latin typeface="Helvetica" pitchFamily="2" charset="0"/>
            </a:endParaRPr>
          </a:p>
        </p:txBody>
      </p:sp>
      <p:pic>
        <p:nvPicPr>
          <p:cNvPr id="5" name="Picture 4" descr="Photo of student">
            <a:extLst>
              <a:ext uri="{FF2B5EF4-FFF2-40B4-BE49-F238E27FC236}">
                <a16:creationId xmlns:a16="http://schemas.microsoft.com/office/drawing/2014/main" id="{9D62C7FD-A458-D440-94FB-4A88C3653D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4774" y="1602219"/>
            <a:ext cx="1586869" cy="151923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descr="Photo of student">
            <a:extLst>
              <a:ext uri="{FF2B5EF4-FFF2-40B4-BE49-F238E27FC236}">
                <a16:creationId xmlns:a16="http://schemas.microsoft.com/office/drawing/2014/main" id="{D123FC9E-3279-D342-B3EC-32FF34EAC7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8061" y="2714799"/>
            <a:ext cx="1696809" cy="1839913"/>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descr="Photo of student">
            <a:extLst>
              <a:ext uri="{FF2B5EF4-FFF2-40B4-BE49-F238E27FC236}">
                <a16:creationId xmlns:a16="http://schemas.microsoft.com/office/drawing/2014/main" id="{CBFA3006-ADA8-1B46-BE86-2A739D883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1592">
            <a:off x="7456052" y="3147289"/>
            <a:ext cx="1636713" cy="179647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 name="Picture 7" descr="Photo of student">
            <a:extLst>
              <a:ext uri="{FF2B5EF4-FFF2-40B4-BE49-F238E27FC236}">
                <a16:creationId xmlns:a16="http://schemas.microsoft.com/office/drawing/2014/main" id="{E5CFADF7-2B70-A947-BB70-2A00E43ABB0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16642" y="4970252"/>
            <a:ext cx="1609130" cy="175983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73804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1735" y="3048000"/>
            <a:ext cx="8323780" cy="2895600"/>
          </a:xfrm>
        </p:spPr>
        <p:txBody>
          <a:bodyPr/>
          <a:lstStyle/>
          <a:p>
            <a:pPr marL="461963" indent="-461963">
              <a:buSzPct val="100000"/>
              <a:buFont typeface="Wingdings" charset="2"/>
              <a:buChar char="§"/>
            </a:pPr>
            <a:r>
              <a:rPr lang="en-US" sz="3200" dirty="0">
                <a:solidFill>
                  <a:schemeClr val="accent4">
                    <a:lumMod val="10000"/>
                  </a:schemeClr>
                </a:solidFill>
                <a:latin typeface="Helvetica" pitchFamily="2" charset="0"/>
                <a:ea typeface="Helvetica" charset="0"/>
                <a:cs typeface="Helvetica" charset="0"/>
              </a:rPr>
              <a:t>Most disabilities are “invisible”</a:t>
            </a:r>
            <a:br>
              <a:rPr lang="en-US" sz="3200" dirty="0">
                <a:solidFill>
                  <a:schemeClr val="accent4">
                    <a:lumMod val="10000"/>
                  </a:schemeClr>
                </a:solidFill>
                <a:latin typeface="Helvetica" pitchFamily="2" charset="0"/>
                <a:ea typeface="Helvetica" charset="0"/>
                <a:cs typeface="Helvetica" charset="0"/>
              </a:rPr>
            </a:br>
            <a:endParaRPr lang="en-US" sz="3200" dirty="0">
              <a:solidFill>
                <a:schemeClr val="accent4">
                  <a:lumMod val="10000"/>
                </a:schemeClr>
              </a:solidFill>
              <a:latin typeface="Helvetica" pitchFamily="2" charset="0"/>
              <a:ea typeface="Helvetica" charset="0"/>
              <a:cs typeface="Helvetica" charset="0"/>
            </a:endParaRPr>
          </a:p>
          <a:p>
            <a:pPr marL="461963" indent="-461963">
              <a:buSzPct val="100000"/>
              <a:buFont typeface="Wingdings" charset="2"/>
              <a:buChar char="§"/>
            </a:pPr>
            <a:r>
              <a:rPr lang="en-US" sz="3200" dirty="0">
                <a:solidFill>
                  <a:schemeClr val="accent4">
                    <a:lumMod val="10000"/>
                  </a:schemeClr>
                </a:solidFill>
                <a:latin typeface="Helvetica" pitchFamily="2" charset="0"/>
                <a:ea typeface="Helvetica" charset="0"/>
                <a:cs typeface="Helvetica" charset="0"/>
              </a:rPr>
              <a:t>Fewer than 1/3 of students with disabilities may be reporting them to the disability services office </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1609578" y="609600"/>
            <a:ext cx="7305822" cy="757874"/>
          </a:xfrm>
        </p:spPr>
        <p:txBody>
          <a:bodyPr/>
          <a:lstStyle/>
          <a:p>
            <a:r>
              <a:rPr lang="en-US" dirty="0">
                <a:solidFill>
                  <a:srgbClr val="7030A0"/>
                </a:solidFill>
                <a:latin typeface="Helvetica" pitchFamily="2" charset="0"/>
              </a:rPr>
              <a:t>Note</a:t>
            </a:r>
            <a:endParaRPr lang="en-US" sz="4300" dirty="0">
              <a:solidFill>
                <a:srgbClr val="7030A0"/>
              </a:solidFill>
              <a:latin typeface="Helvetica" pitchFamily="2" charset="0"/>
            </a:endParaRPr>
          </a:p>
        </p:txBody>
      </p:sp>
      <p:pic>
        <p:nvPicPr>
          <p:cNvPr id="4" name="Picture 3" descr="Light bulb icon">
            <a:extLst>
              <a:ext uri="{FF2B5EF4-FFF2-40B4-BE49-F238E27FC236}">
                <a16:creationId xmlns:a16="http://schemas.microsoft.com/office/drawing/2014/main" id="{61CA13ED-5628-D749-9659-B47FA1C57C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735" y="289631"/>
            <a:ext cx="1077843" cy="1077843"/>
          </a:xfrm>
          <a:prstGeom prst="rect">
            <a:avLst/>
          </a:prstGeom>
        </p:spPr>
      </p:pic>
      <p:pic>
        <p:nvPicPr>
          <p:cNvPr id="5" name="Picture 4" descr="Female student">
            <a:extLst>
              <a:ext uri="{FF2B5EF4-FFF2-40B4-BE49-F238E27FC236}">
                <a16:creationId xmlns:a16="http://schemas.microsoft.com/office/drawing/2014/main" id="{17AC5595-7BA1-1A44-84DF-C3655C4C8A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2662" y="935362"/>
            <a:ext cx="1590675" cy="171329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5" descr="Female student">
            <a:extLst>
              <a:ext uri="{FF2B5EF4-FFF2-40B4-BE49-F238E27FC236}">
                <a16:creationId xmlns:a16="http://schemas.microsoft.com/office/drawing/2014/main" id="{8F59A081-8A4D-3842-8962-3B8D2187844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03337" y="426090"/>
            <a:ext cx="1761895" cy="182180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Picture 6" descr="Male student">
            <a:extLst>
              <a:ext uri="{FF2B5EF4-FFF2-40B4-BE49-F238E27FC236}">
                <a16:creationId xmlns:a16="http://schemas.microsoft.com/office/drawing/2014/main" id="{5F6D4850-BB9A-9740-9841-13DF82D7DC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98574" y="990600"/>
            <a:ext cx="1938026" cy="16764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7737657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2000" y="1905000"/>
            <a:ext cx="8093515" cy="4267199"/>
          </a:xfrm>
        </p:spPr>
        <p:txBody>
          <a:bodyPr/>
          <a:lstStyle/>
          <a:p>
            <a:pPr marL="0" indent="0">
              <a:lnSpc>
                <a:spcPct val="90000"/>
              </a:lnSpc>
              <a:spcBef>
                <a:spcPts val="0"/>
              </a:spcBef>
              <a:buNone/>
            </a:pPr>
            <a:r>
              <a:rPr lang="en-US" sz="3200" dirty="0">
                <a:solidFill>
                  <a:schemeClr val="accent4">
                    <a:lumMod val="10000"/>
                  </a:schemeClr>
                </a:solidFill>
                <a:latin typeface="Helvetica" pitchFamily="2" charset="0"/>
                <a:ea typeface="Tahoma" charset="0"/>
                <a:cs typeface="Tahoma" charset="0"/>
              </a:rPr>
              <a:t>An accommodation adjusts a product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or environment to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provide access to a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specific person</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(extra time,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alternative formats,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sign language</a:t>
            </a:r>
          </a:p>
          <a:p>
            <a:pPr marL="0" indent="0">
              <a:lnSpc>
                <a:spcPct val="90000"/>
              </a:lnSpc>
              <a:spcBef>
                <a:spcPts val="0"/>
              </a:spcBef>
              <a:buNone/>
            </a:pPr>
            <a:r>
              <a:rPr lang="en-US" sz="3200" dirty="0">
                <a:solidFill>
                  <a:schemeClr val="accent4">
                    <a:lumMod val="10000"/>
                  </a:schemeClr>
                </a:solidFill>
                <a:latin typeface="Helvetica" pitchFamily="2" charset="0"/>
                <a:ea typeface="Tahoma" charset="0"/>
                <a:cs typeface="Tahoma" charset="0"/>
              </a:rPr>
              <a:t>interpreters, …).</a:t>
            </a:r>
            <a:endParaRPr lang="en-US" sz="3200" dirty="0">
              <a:solidFill>
                <a:schemeClr val="accent4">
                  <a:lumMod val="10000"/>
                </a:schemeClr>
              </a:solidFill>
              <a:latin typeface="Helvetica" pitchFamily="2" charset="0"/>
              <a:cs typeface="Helvetica"/>
            </a:endParaRPr>
          </a:p>
        </p:txBody>
      </p:sp>
      <p:sp>
        <p:nvSpPr>
          <p:cNvPr id="3" name="Title 2"/>
          <p:cNvSpPr>
            <a:spLocks noGrp="1"/>
          </p:cNvSpPr>
          <p:nvPr>
            <p:ph type="title"/>
          </p:nvPr>
        </p:nvSpPr>
        <p:spPr>
          <a:xfrm>
            <a:off x="609600" y="609600"/>
            <a:ext cx="8305800" cy="757874"/>
          </a:xfrm>
        </p:spPr>
        <p:txBody>
          <a:bodyPr/>
          <a:lstStyle/>
          <a:p>
            <a:r>
              <a:rPr lang="en-US" sz="3600" dirty="0">
                <a:solidFill>
                  <a:srgbClr val="7030A0"/>
                </a:solidFill>
                <a:latin typeface="Helvetica" pitchFamily="2" charset="0"/>
                <a:ea typeface="Tahoma" charset="0"/>
                <a:cs typeface="Tahoma" charset="0"/>
              </a:rPr>
              <a:t>Typical approach— accommodation</a:t>
            </a:r>
            <a:endParaRPr lang="en-US" sz="3600" dirty="0">
              <a:solidFill>
                <a:srgbClr val="7030A0"/>
              </a:solidFill>
              <a:latin typeface="Helvetica" pitchFamily="2" charset="0"/>
            </a:endParaRPr>
          </a:p>
        </p:txBody>
      </p:sp>
      <p:pic>
        <p:nvPicPr>
          <p:cNvPr id="4" name="Picture 3" descr="Picture of person without arms looking through microscope">
            <a:extLst>
              <a:ext uri="{FF2B5EF4-FFF2-40B4-BE49-F238E27FC236}">
                <a16:creationId xmlns:a16="http://schemas.microsoft.com/office/drawing/2014/main" id="{85D15ECA-CEF5-B84B-BA55-5D5760C0D962}"/>
              </a:ext>
            </a:extLst>
          </p:cNvPr>
          <p:cNvPicPr>
            <a:picLocks noChangeAspect="1"/>
          </p:cNvPicPr>
          <p:nvPr/>
        </p:nvPicPr>
        <p:blipFill>
          <a:blip r:embed="rId2"/>
          <a:stretch>
            <a:fillRect/>
          </a:stretch>
        </p:blipFill>
        <p:spPr>
          <a:xfrm>
            <a:off x="4724400" y="2667000"/>
            <a:ext cx="3637643" cy="3726366"/>
          </a:xfrm>
          <a:prstGeom prst="rect">
            <a:avLst/>
          </a:prstGeom>
        </p:spPr>
      </p:pic>
    </p:spTree>
    <p:extLst>
      <p:ext uri="{BB962C8B-B14F-4D97-AF65-F5344CB8AC3E}">
        <p14:creationId xmlns:p14="http://schemas.microsoft.com/office/powerpoint/2010/main" val="3749890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63880" y="1650569"/>
            <a:ext cx="4800599" cy="4152022"/>
          </a:xfrm>
        </p:spPr>
        <p:txBody>
          <a:bodyPr/>
          <a:lstStyle/>
          <a:p>
            <a:pPr marL="63500" lvl="1" indent="0" eaLnBrk="1" fontAlgn="auto" hangingPunct="1">
              <a:spcBef>
                <a:spcPts val="0"/>
              </a:spcBef>
              <a:spcAft>
                <a:spcPts val="0"/>
              </a:spcAft>
              <a:buNone/>
              <a:defRPr/>
            </a:pPr>
            <a:r>
              <a:rPr lang="en-US" altLang="ja-JP" sz="3200" dirty="0">
                <a:solidFill>
                  <a:schemeClr val="accent4">
                    <a:lumMod val="10000"/>
                  </a:schemeClr>
                </a:solidFill>
                <a:latin typeface="Helvetica" pitchFamily="2" charset="0"/>
                <a:ea typeface="Helvetica" charset="0"/>
                <a:cs typeface="Helvetica" charset="0"/>
              </a:rPr>
              <a:t>“the design of products &amp; environments to be usable by all people, to the greatest extent possible, without the need for adaptation or specialized design.”</a:t>
            </a:r>
          </a:p>
          <a:p>
            <a:pPr marL="63500" lvl="1" indent="0" eaLnBrk="1" fontAlgn="auto" hangingPunct="1">
              <a:spcBef>
                <a:spcPts val="0"/>
              </a:spcBef>
              <a:spcAft>
                <a:spcPts val="0"/>
              </a:spcAft>
              <a:buNone/>
              <a:defRPr/>
            </a:pPr>
            <a:endParaRPr lang="en-US" sz="2800"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r>
              <a:rPr lang="en-US" altLang="ja-JP" dirty="0">
                <a:solidFill>
                  <a:schemeClr val="accent4">
                    <a:lumMod val="10000"/>
                  </a:schemeClr>
                </a:solidFill>
                <a:latin typeface="Helvetica" pitchFamily="2" charset="0"/>
                <a:ea typeface="Helvetica" charset="0"/>
                <a:cs typeface="Helvetica" charset="0"/>
              </a:rPr>
              <a:t>The Center for Universal Design</a:t>
            </a:r>
            <a:br>
              <a:rPr lang="en-US" altLang="ja-JP" dirty="0">
                <a:solidFill>
                  <a:schemeClr val="accent4">
                    <a:lumMod val="10000"/>
                  </a:schemeClr>
                </a:solidFill>
                <a:latin typeface="Helvetica" pitchFamily="2" charset="0"/>
                <a:ea typeface="Helvetica" charset="0"/>
                <a:cs typeface="Helvetica" charset="0"/>
              </a:rPr>
            </a:br>
            <a:r>
              <a:rPr lang="en-US" altLang="ja-JP" i="1" dirty="0" err="1">
                <a:solidFill>
                  <a:schemeClr val="accent4">
                    <a:lumMod val="10000"/>
                  </a:schemeClr>
                </a:solidFill>
                <a:latin typeface="Helvetica" pitchFamily="2" charset="0"/>
                <a:ea typeface="Helvetica" charset="0"/>
                <a:cs typeface="Helvetica" charset="0"/>
              </a:rPr>
              <a:t>www.design.ncsu.edu</a:t>
            </a:r>
            <a:r>
              <a:rPr lang="en-US" altLang="ja-JP" i="1" dirty="0">
                <a:solidFill>
                  <a:schemeClr val="accent4">
                    <a:lumMod val="10000"/>
                  </a:schemeClr>
                </a:solidFill>
                <a:latin typeface="Helvetica" pitchFamily="2" charset="0"/>
                <a:ea typeface="Helvetica" charset="0"/>
                <a:cs typeface="Helvetica" charset="0"/>
              </a:rPr>
              <a:t>/cud</a:t>
            </a:r>
            <a:endParaRPr lang="en-US" i="1"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762000" y="609600"/>
            <a:ext cx="8153400" cy="757874"/>
          </a:xfrm>
        </p:spPr>
        <p:txBody>
          <a:bodyPr/>
          <a:lstStyle/>
          <a:p>
            <a:r>
              <a:rPr lang="en-US" sz="4000" dirty="0">
                <a:solidFill>
                  <a:srgbClr val="7030A0"/>
                </a:solidFill>
                <a:latin typeface="Helvetica" pitchFamily="2" charset="0"/>
                <a:ea typeface="Helvetica" charset="0"/>
                <a:cs typeface="Helvetica" charset="0"/>
              </a:rPr>
              <a:t>Universal design =</a:t>
            </a:r>
            <a:endParaRPr lang="en-US" sz="4300" dirty="0">
              <a:solidFill>
                <a:srgbClr val="7030A0"/>
              </a:solidFill>
              <a:latin typeface="Helvetica" pitchFamily="2" charset="0"/>
            </a:endParaRPr>
          </a:p>
        </p:txBody>
      </p:sp>
      <p:pic>
        <p:nvPicPr>
          <p:cNvPr id="4" name="Picture 3" descr="Close up of smartphone with apps on home screen">
            <a:extLst>
              <a:ext uri="{FF2B5EF4-FFF2-40B4-BE49-F238E27FC236}">
                <a16:creationId xmlns:a16="http://schemas.microsoft.com/office/drawing/2014/main" id="{7278D453-8D3F-3845-8DB8-6C7111E7EF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5232" y="1641191"/>
            <a:ext cx="3385774" cy="5216809"/>
          </a:xfrm>
          <a:prstGeom prst="rect">
            <a:avLst/>
          </a:prstGeom>
        </p:spPr>
      </p:pic>
    </p:spTree>
    <p:extLst>
      <p:ext uri="{BB962C8B-B14F-4D97-AF65-F5344CB8AC3E}">
        <p14:creationId xmlns:p14="http://schemas.microsoft.com/office/powerpoint/2010/main" val="53594192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a:buFont typeface="Wingdings" charset="2"/>
              <a:buChar char="§"/>
            </a:pPr>
            <a:r>
              <a:rPr lang="en-US" altLang="ja-JP" sz="3200" dirty="0"/>
              <a:t>Accessible design</a:t>
            </a:r>
          </a:p>
          <a:p>
            <a:pPr>
              <a:buFont typeface="Wingdings" charset="2"/>
              <a:buChar char="§"/>
            </a:pPr>
            <a:r>
              <a:rPr lang="en-US" altLang="ja-JP" sz="3200" dirty="0"/>
              <a:t>Usable design</a:t>
            </a:r>
          </a:p>
          <a:p>
            <a:pPr>
              <a:buFont typeface="Wingdings" charset="2"/>
              <a:buChar char="§"/>
            </a:pPr>
            <a:r>
              <a:rPr lang="en-US" altLang="ja-JP" sz="3200" dirty="0"/>
              <a:t>Inclusive design</a:t>
            </a:r>
          </a:p>
          <a:p>
            <a:pPr>
              <a:buFont typeface="Wingdings" charset="2"/>
              <a:buChar char="§"/>
            </a:pPr>
            <a:r>
              <a:rPr lang="en-US" altLang="ja-JP" sz="3200" dirty="0">
                <a:solidFill>
                  <a:schemeClr val="accent4">
                    <a:lumMod val="10000"/>
                  </a:schemeClr>
                </a:solidFill>
              </a:rPr>
              <a:t>Universal design</a:t>
            </a:r>
          </a:p>
          <a:p>
            <a:pPr>
              <a:buFont typeface="Wingdings" charset="2"/>
              <a:buChar char="§"/>
            </a:pPr>
            <a:r>
              <a:rPr lang="en-US" altLang="ja-JP" sz="3200" dirty="0">
                <a:solidFill>
                  <a:schemeClr val="accent4">
                    <a:lumMod val="10000"/>
                  </a:schemeClr>
                </a:solidFill>
              </a:rPr>
              <a:t>Barrier-free design</a:t>
            </a:r>
          </a:p>
          <a:p>
            <a:pPr>
              <a:buFont typeface="Wingdings" charset="2"/>
              <a:buChar char="§"/>
            </a:pPr>
            <a:r>
              <a:rPr lang="en-US" altLang="ja-JP" sz="3200" dirty="0">
                <a:solidFill>
                  <a:schemeClr val="accent4">
                    <a:lumMod val="10000"/>
                  </a:schemeClr>
                </a:solidFill>
              </a:rPr>
              <a:t>Design for all</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533400"/>
            <a:ext cx="8229600" cy="834074"/>
          </a:xfrm>
        </p:spPr>
        <p:txBody>
          <a:bodyPr/>
          <a:lstStyle/>
          <a:p>
            <a:r>
              <a:rPr lang="en-US" altLang="ja-JP" dirty="0">
                <a:solidFill>
                  <a:srgbClr val="7030A0"/>
                </a:solidFill>
              </a:rPr>
              <a:t>Terminology</a:t>
            </a:r>
            <a:endParaRPr lang="en-US" sz="4300" dirty="0">
              <a:solidFill>
                <a:srgbClr val="7030A0"/>
              </a:solidFill>
            </a:endParaRPr>
          </a:p>
        </p:txBody>
      </p:sp>
      <p:pic>
        <p:nvPicPr>
          <p:cNvPr id="4" name="Picture 3" descr="Large triangle with central triangle &quot;Universal Design&quot; and three triangles surrounding it, &quot;Accessible,&quot; &quot;Usable, &quot;Inclusive&quot;">
            <a:extLst>
              <a:ext uri="{FF2B5EF4-FFF2-40B4-BE49-F238E27FC236}">
                <a16:creationId xmlns:a16="http://schemas.microsoft.com/office/drawing/2014/main" id="{BA44BB64-766C-8B48-9809-11C1F7B104AD}"/>
              </a:ext>
            </a:extLst>
          </p:cNvPr>
          <p:cNvPicPr>
            <a:picLocks noChangeAspect="1"/>
          </p:cNvPicPr>
          <p:nvPr/>
        </p:nvPicPr>
        <p:blipFill rotWithShape="1">
          <a:blip r:embed="rId2"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a:xfrm>
            <a:off x="4529545" y="817239"/>
            <a:ext cx="4852200" cy="4948443"/>
          </a:xfrm>
          <a:prstGeom prst="rect">
            <a:avLst/>
          </a:prstGeom>
        </p:spPr>
      </p:pic>
    </p:spTree>
    <p:extLst>
      <p:ext uri="{BB962C8B-B14F-4D97-AF65-F5344CB8AC3E}">
        <p14:creationId xmlns:p14="http://schemas.microsoft.com/office/powerpoint/2010/main" val="380042364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1"/>
          <p:cNvSpPr>
            <a:spLocks noGrp="1"/>
          </p:cNvSpPr>
          <p:nvPr>
            <p:ph type="body" sz="quarter" idx="10"/>
          </p:nvPr>
        </p:nvSpPr>
        <p:spPr bwMode="auto">
          <a:xfrm>
            <a:off x="685800" y="762000"/>
            <a:ext cx="7613650" cy="762000"/>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eaLnBrk="1" hangingPunct="1"/>
            <a:r>
              <a:rPr lang="en-US" sz="4000" dirty="0">
                <a:solidFill>
                  <a:srgbClr val="7030A0"/>
                </a:solidFill>
                <a:latin typeface="Helvetica" pitchFamily="2" charset="0"/>
                <a:ea typeface="Encode Sans Normal Black"/>
                <a:cs typeface="Source Sans Pro"/>
              </a:rPr>
              <a:t>How UD can promote compliance?</a:t>
            </a:r>
          </a:p>
        </p:txBody>
      </p:sp>
      <p:sp>
        <p:nvSpPr>
          <p:cNvPr id="3" name="Text Placeholder 2"/>
          <p:cNvSpPr>
            <a:spLocks noGrp="1"/>
          </p:cNvSpPr>
          <p:nvPr>
            <p:ph type="body" sz="quarter" idx="11"/>
          </p:nvPr>
        </p:nvSpPr>
        <p:spPr>
          <a:xfrm>
            <a:off x="381000" y="1670050"/>
            <a:ext cx="7724775" cy="3892549"/>
          </a:xfrm>
        </p:spPr>
        <p:txBody>
          <a:bodyPr/>
          <a:lstStyle/>
          <a:p>
            <a:pPr eaLnBrk="1" fontAlgn="auto" hangingPunct="1">
              <a:spcBef>
                <a:spcPts val="2400"/>
              </a:spcBef>
              <a:spcAft>
                <a:spcPts val="0"/>
              </a:spcAft>
              <a:buFont typeface="Wingdings" pitchFamily="2" charset="2"/>
              <a:buChar char="§"/>
              <a:defRPr/>
            </a:pPr>
            <a:r>
              <a:rPr lang="en-US" sz="3200" dirty="0">
                <a:solidFill>
                  <a:schemeClr val="accent4">
                    <a:lumMod val="10000"/>
                  </a:schemeClr>
                </a:solidFill>
                <a:latin typeface="Helvetica" pitchFamily="2" charset="0"/>
                <a:cs typeface="Source Sans Pro"/>
              </a:rPr>
              <a:t>Section 504 of the Rehabilitation Act of 1973</a:t>
            </a:r>
          </a:p>
          <a:p>
            <a:pPr eaLnBrk="1" fontAlgn="auto" hangingPunct="1">
              <a:spcBef>
                <a:spcPts val="2400"/>
              </a:spcBef>
              <a:spcAft>
                <a:spcPts val="0"/>
              </a:spcAft>
              <a:buFont typeface="Wingdings" pitchFamily="2" charset="2"/>
              <a:buChar char="§"/>
              <a:defRPr/>
            </a:pPr>
            <a:r>
              <a:rPr lang="en-US" sz="3200" dirty="0">
                <a:solidFill>
                  <a:schemeClr val="accent4">
                    <a:lumMod val="10000"/>
                  </a:schemeClr>
                </a:solidFill>
                <a:latin typeface="Helvetica" pitchFamily="2" charset="0"/>
                <a:cs typeface="Source Sans Pro"/>
              </a:rPr>
              <a:t>The Americans with Disabilities Act of 1990 &amp; its 2008 </a:t>
            </a:r>
            <a:br>
              <a:rPr lang="en-US" sz="3200" dirty="0">
                <a:solidFill>
                  <a:schemeClr val="accent4">
                    <a:lumMod val="10000"/>
                  </a:schemeClr>
                </a:solidFill>
                <a:latin typeface="Helvetica" pitchFamily="2" charset="0"/>
                <a:cs typeface="Source Sans Pro"/>
              </a:rPr>
            </a:br>
            <a:r>
              <a:rPr lang="en-US" sz="3200" dirty="0">
                <a:solidFill>
                  <a:schemeClr val="accent4">
                    <a:lumMod val="10000"/>
                  </a:schemeClr>
                </a:solidFill>
                <a:latin typeface="Helvetica" pitchFamily="2" charset="0"/>
                <a:cs typeface="Source Sans Pro"/>
              </a:rPr>
              <a:t>Amendments</a:t>
            </a:r>
          </a:p>
          <a:p>
            <a:pPr eaLnBrk="1" fontAlgn="auto" hangingPunct="1">
              <a:spcBef>
                <a:spcPts val="2400"/>
              </a:spcBef>
              <a:spcAft>
                <a:spcPts val="0"/>
              </a:spcAft>
              <a:buFont typeface="Wingdings" pitchFamily="2" charset="2"/>
              <a:buChar char="§"/>
              <a:defRPr/>
            </a:pPr>
            <a:r>
              <a:rPr lang="en-US" sz="3200" dirty="0">
                <a:solidFill>
                  <a:schemeClr val="accent4">
                    <a:lumMod val="10000"/>
                  </a:schemeClr>
                </a:solidFill>
                <a:latin typeface="Helvetica" pitchFamily="2" charset="0"/>
                <a:cs typeface="Source Sans Pro"/>
              </a:rPr>
              <a:t>State laws &amp; policies </a:t>
            </a:r>
            <a:br>
              <a:rPr lang="en-US" sz="3200" dirty="0">
                <a:solidFill>
                  <a:schemeClr val="accent4">
                    <a:lumMod val="10000"/>
                  </a:schemeClr>
                </a:solidFill>
                <a:latin typeface="Helvetica" pitchFamily="2" charset="0"/>
                <a:cs typeface="Source Sans Pro"/>
              </a:rPr>
            </a:br>
            <a:endParaRPr lang="en-US" sz="3200" dirty="0">
              <a:solidFill>
                <a:schemeClr val="accent4">
                  <a:lumMod val="10000"/>
                </a:schemeClr>
              </a:solidFill>
              <a:latin typeface="Helvetica" pitchFamily="2" charset="0"/>
              <a:cs typeface="Source Sans Pro"/>
            </a:endParaRPr>
          </a:p>
          <a:p>
            <a:pPr eaLnBrk="1" fontAlgn="auto" hangingPunct="1">
              <a:spcAft>
                <a:spcPts val="0"/>
              </a:spcAft>
              <a:buFont typeface="Arial" charset="0"/>
              <a:buChar char="•"/>
              <a:defRPr/>
            </a:pPr>
            <a:endParaRPr lang="en-US" sz="3200" dirty="0">
              <a:solidFill>
                <a:schemeClr val="tx1"/>
              </a:solidFill>
              <a:latin typeface="+mn-lt"/>
              <a:cs typeface="Source Sans Pro"/>
            </a:endParaRPr>
          </a:p>
          <a:p>
            <a:pPr eaLnBrk="1" fontAlgn="auto" hangingPunct="1">
              <a:spcAft>
                <a:spcPts val="0"/>
              </a:spcAft>
              <a:buFont typeface="Arial" charset="0"/>
              <a:buChar char="•"/>
              <a:defRPr/>
            </a:pPr>
            <a:endParaRPr lang="en-US" dirty="0">
              <a:latin typeface="+mn-lt"/>
            </a:endParaRPr>
          </a:p>
        </p:txBody>
      </p:sp>
      <p:pic>
        <p:nvPicPr>
          <p:cNvPr id="5" name="Picture 4" descr="Group of peole with different types of disabilities"/>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800600" y="3733800"/>
            <a:ext cx="4200919" cy="2678090"/>
          </a:xfrm>
          <a:prstGeom prst="rect">
            <a:avLst/>
          </a:prstGeom>
          <a:solidFill>
            <a:schemeClr val="bg2">
              <a:alpha val="70000"/>
            </a:schemeClr>
          </a:solidFill>
        </p:spPr>
      </p:pic>
    </p:spTree>
    <p:extLst>
      <p:ext uri="{BB962C8B-B14F-4D97-AF65-F5344CB8AC3E}">
        <p14:creationId xmlns:p14="http://schemas.microsoft.com/office/powerpoint/2010/main" val="282400608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382000" cy="757874"/>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US" altLang="ja-JP" sz="4000" dirty="0">
                <a:solidFill>
                  <a:srgbClr val="7030A0"/>
                </a:solidFill>
                <a:latin typeface="Helvetica" charset="0"/>
              </a:rPr>
              <a:t>Apply UD to create inclusive</a:t>
            </a:r>
            <a:endParaRPr lang="en-US" sz="4000" dirty="0">
              <a:solidFill>
                <a:srgbClr val="7030A0"/>
              </a:solidFill>
            </a:endParaRPr>
          </a:p>
        </p:txBody>
      </p:sp>
      <p:pic>
        <p:nvPicPr>
          <p:cNvPr id="4" name="Picture 3" descr="Disability-related images">
            <a:extLst>
              <a:ext uri="{FF2B5EF4-FFF2-40B4-BE49-F238E27FC236}">
                <a16:creationId xmlns:a16="http://schemas.microsoft.com/office/drawing/2014/main" id="{4295776D-87F0-6B4B-9BB6-80DACB281B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727" y="2057400"/>
            <a:ext cx="3581400" cy="3581400"/>
          </a:xfrm>
          <a:prstGeom prst="rect">
            <a:avLst/>
          </a:prstGeom>
        </p:spPr>
      </p:pic>
      <p:sp>
        <p:nvSpPr>
          <p:cNvPr id="5" name="Text Placeholder 4">
            <a:extLst>
              <a:ext uri="{FF2B5EF4-FFF2-40B4-BE49-F238E27FC236}">
                <a16:creationId xmlns:a16="http://schemas.microsoft.com/office/drawing/2014/main" id="{6329B2A1-8CD6-AE42-80D4-179A14B12C8C}"/>
              </a:ext>
            </a:extLst>
          </p:cNvPr>
          <p:cNvSpPr>
            <a:spLocks noGrp="1"/>
          </p:cNvSpPr>
          <p:nvPr>
            <p:ph type="body" sz="quarter" idx="11"/>
          </p:nvPr>
        </p:nvSpPr>
        <p:spPr>
          <a:xfrm>
            <a:off x="4213811" y="2278439"/>
            <a:ext cx="4664075" cy="3139321"/>
          </a:xfrm>
          <a:prstGeom prst="rect">
            <a:avLst/>
          </a:prstGeom>
        </p:spPr>
        <p:txBody>
          <a:bodyPr wrap="square">
            <a:spAutoFit/>
          </a:bodyPr>
          <a:lstStyle/>
          <a:p>
            <a:pPr marL="466725" lvl="4" indent="-466725" defTabSz="2743200" eaLnBrk="1" hangingPunct="1">
              <a:spcBef>
                <a:spcPts val="0"/>
              </a:spcBef>
              <a:spcAft>
                <a:spcPts val="1200"/>
              </a:spcAft>
              <a:buSzPct val="90000"/>
              <a:buFont typeface="Wingdings" charset="2"/>
              <a:buChar char="§"/>
              <a:tabLst>
                <a:tab pos="2971800" algn="l"/>
              </a:tabLst>
            </a:pPr>
            <a:r>
              <a:rPr lang="en-US" sz="4000" dirty="0">
                <a:solidFill>
                  <a:schemeClr val="accent4">
                    <a:lumMod val="10000"/>
                  </a:schemeClr>
                </a:solidFill>
                <a:latin typeface="Tahoma" charset="0"/>
                <a:ea typeface="Tahoma" charset="0"/>
                <a:cs typeface="Tahoma" charset="0"/>
              </a:rPr>
              <a:t>physical spaces</a:t>
            </a:r>
          </a:p>
          <a:p>
            <a:pPr marL="466725" lvl="4" indent="-466725" defTabSz="2743200" eaLnBrk="1" hangingPunct="1">
              <a:spcBef>
                <a:spcPts val="0"/>
              </a:spcBef>
              <a:spcAft>
                <a:spcPts val="1200"/>
              </a:spcAft>
              <a:buSzPct val="90000"/>
              <a:buFont typeface="Wingdings" charset="2"/>
              <a:buChar char="§"/>
              <a:tabLst>
                <a:tab pos="2971800" algn="l"/>
              </a:tabLst>
            </a:pPr>
            <a:r>
              <a:rPr lang="en-US" sz="4000" dirty="0">
                <a:latin typeface="Tahoma" charset="0"/>
                <a:ea typeface="Tahoma" charset="0"/>
                <a:cs typeface="Tahoma" charset="0"/>
              </a:rPr>
              <a:t>services</a:t>
            </a:r>
          </a:p>
          <a:p>
            <a:pPr marL="466725" lvl="4" indent="-466725" defTabSz="2743200" eaLnBrk="1" hangingPunct="1">
              <a:spcBef>
                <a:spcPts val="0"/>
              </a:spcBef>
              <a:spcAft>
                <a:spcPts val="1200"/>
              </a:spcAft>
              <a:buSzPct val="90000"/>
              <a:buFont typeface="Wingdings" charset="2"/>
              <a:buChar char="§"/>
              <a:tabLst>
                <a:tab pos="2971800" algn="l"/>
              </a:tabLst>
            </a:pPr>
            <a:r>
              <a:rPr lang="en-US" sz="4000" dirty="0">
                <a:latin typeface="Tahoma" charset="0"/>
                <a:ea typeface="Tahoma" charset="0"/>
                <a:cs typeface="Tahoma" charset="0"/>
              </a:rPr>
              <a:t>learning activities</a:t>
            </a:r>
          </a:p>
          <a:p>
            <a:pPr marL="466725" lvl="4" indent="-466725" defTabSz="2743200">
              <a:spcAft>
                <a:spcPts val="1200"/>
              </a:spcAft>
              <a:buSzPct val="90000"/>
              <a:buFont typeface="Wingdings" charset="2"/>
              <a:buChar char="§"/>
              <a:tabLst>
                <a:tab pos="2971800" algn="l"/>
              </a:tabLst>
            </a:pPr>
            <a:r>
              <a:rPr lang="en-US" sz="4000" dirty="0">
                <a:solidFill>
                  <a:schemeClr val="accent4">
                    <a:lumMod val="10000"/>
                  </a:schemeClr>
                </a:solidFill>
                <a:latin typeface="Tahoma" charset="0"/>
                <a:ea typeface="Tahoma" charset="0"/>
                <a:cs typeface="Tahoma" charset="0"/>
              </a:rPr>
              <a:t>technology</a:t>
            </a:r>
          </a:p>
        </p:txBody>
      </p:sp>
    </p:spTree>
    <p:extLst>
      <p:ext uri="{BB962C8B-B14F-4D97-AF65-F5344CB8AC3E}">
        <p14:creationId xmlns:p14="http://schemas.microsoft.com/office/powerpoint/2010/main" val="257470926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643957"/>
            <a:ext cx="8197114" cy="619090"/>
          </a:xfrm>
        </p:spPr>
        <p:txBody>
          <a:bodyPr>
            <a:noAutofit/>
          </a:bodyPr>
          <a:lstStyle/>
          <a:p>
            <a:r>
              <a:rPr lang="en-US" altLang="ja-JP" sz="4000" dirty="0">
                <a:solidFill>
                  <a:srgbClr val="7030A0"/>
                </a:solidFill>
                <a:latin typeface="Helvetica" pitchFamily="2" charset="0"/>
              </a:rPr>
              <a:t>Two ATS Centers at UW</a:t>
            </a:r>
            <a:endParaRPr lang="en-US" sz="4000" dirty="0">
              <a:solidFill>
                <a:srgbClr val="7030A0"/>
              </a:solidFill>
              <a:latin typeface="Helvetica" pitchFamily="2" charset="0"/>
            </a:endParaRPr>
          </a:p>
          <a:p>
            <a:endParaRPr lang="en-US" sz="4000" dirty="0">
              <a:solidFill>
                <a:srgbClr val="002060"/>
              </a:solidFill>
              <a:latin typeface="+mj-lt"/>
            </a:endParaRPr>
          </a:p>
        </p:txBody>
      </p:sp>
      <p:sp>
        <p:nvSpPr>
          <p:cNvPr id="3" name="Text Placeholder 2"/>
          <p:cNvSpPr>
            <a:spLocks noGrp="1"/>
          </p:cNvSpPr>
          <p:nvPr>
            <p:ph type="body" sz="quarter" idx="11"/>
          </p:nvPr>
        </p:nvSpPr>
        <p:spPr>
          <a:xfrm>
            <a:off x="638203" y="1150595"/>
            <a:ext cx="8153400" cy="3607510"/>
          </a:xfrm>
        </p:spPr>
        <p:txBody>
          <a:bodyPr/>
          <a:lstStyle/>
          <a:p>
            <a:pPr marL="0" indent="0" eaLnBrk="1" hangingPunct="1">
              <a:spcBef>
                <a:spcPts val="0"/>
              </a:spcBef>
              <a:spcAft>
                <a:spcPts val="0"/>
              </a:spcAft>
              <a:buNone/>
              <a:defRPr/>
            </a:pPr>
            <a:endParaRPr lang="en-US" sz="2800" dirty="0">
              <a:solidFill>
                <a:schemeClr val="accent4">
                  <a:lumMod val="10000"/>
                </a:schemeClr>
              </a:solidFill>
              <a:latin typeface="+mn-lt"/>
              <a:ea typeface="ヒラギノ角ゴ Pro W3" charset="0"/>
              <a:cs typeface="Source Sans Pro"/>
            </a:endParaRPr>
          </a:p>
          <a:p>
            <a:pPr marL="292100" lvl="4" indent="0">
              <a:buClr>
                <a:schemeClr val="tx1"/>
              </a:buClr>
              <a:buNone/>
            </a:pPr>
            <a:r>
              <a:rPr lang="en-US" altLang="ja-JP" sz="3600" dirty="0">
                <a:solidFill>
                  <a:schemeClr val="accent5">
                    <a:lumMod val="25000"/>
                  </a:schemeClr>
                </a:solidFill>
                <a:latin typeface="Helvetica" pitchFamily="2" charset="0"/>
              </a:rPr>
              <a:t>Access Technology Center</a:t>
            </a:r>
          </a:p>
          <a:p>
            <a:pPr marL="800100" lvl="5">
              <a:spcBef>
                <a:spcPts val="0"/>
              </a:spcBef>
              <a:buClr>
                <a:schemeClr val="tx2"/>
              </a:buClr>
              <a:buFont typeface="Wingdings" charset="2"/>
              <a:buChar char="§"/>
            </a:pPr>
            <a:r>
              <a:rPr lang="en-US" altLang="ja-JP" sz="3000" dirty="0">
                <a:solidFill>
                  <a:srgbClr val="000000"/>
                </a:solidFill>
                <a:latin typeface="Helvetica" pitchFamily="2" charset="0"/>
                <a:cs typeface="Arial"/>
              </a:rPr>
              <a:t>1984–</a:t>
            </a:r>
          </a:p>
          <a:p>
            <a:pPr marL="800100" lvl="5">
              <a:spcBef>
                <a:spcPts val="0"/>
              </a:spcBef>
              <a:buClr>
                <a:schemeClr val="tx2"/>
              </a:buClr>
              <a:buFont typeface="Wingdings" charset="2"/>
              <a:buChar char="§"/>
            </a:pPr>
            <a:r>
              <a:rPr lang="en-US" altLang="ja-JP" sz="3000" dirty="0">
                <a:solidFill>
                  <a:srgbClr val="000000"/>
                </a:solidFill>
                <a:latin typeface="Helvetica" pitchFamily="2" charset="0"/>
                <a:cs typeface="Arial"/>
              </a:rPr>
              <a:t>To ensure IT procured, developed &amp; used at UW is accessible</a:t>
            </a:r>
          </a:p>
          <a:p>
            <a:pPr marL="292100" lvl="5" indent="0">
              <a:buNone/>
            </a:pPr>
            <a:r>
              <a:rPr lang="en-US" altLang="ja-JP" sz="3600" dirty="0">
                <a:solidFill>
                  <a:schemeClr val="accent5">
                    <a:lumMod val="25000"/>
                  </a:schemeClr>
                </a:solidFill>
                <a:latin typeface="Helvetica" pitchFamily="2" charset="0"/>
                <a:cs typeface="Arial"/>
              </a:rPr>
              <a:t>DO-IT Center </a:t>
            </a:r>
          </a:p>
          <a:p>
            <a:pPr marL="800100" lvl="5" indent="-279400">
              <a:spcBef>
                <a:spcPts val="0"/>
              </a:spcBef>
              <a:buClr>
                <a:schemeClr val="tx2"/>
              </a:buClr>
              <a:buFont typeface="Wingdings" charset="2"/>
              <a:buChar char="§"/>
            </a:pPr>
            <a:r>
              <a:rPr lang="en-US" altLang="ja-JP" sz="3000" dirty="0">
                <a:solidFill>
                  <a:srgbClr val="000000"/>
                </a:solidFill>
                <a:latin typeface="Helvetica" pitchFamily="2" charset="0"/>
                <a:cs typeface="Arial"/>
              </a:rPr>
              <a:t>1992–</a:t>
            </a:r>
          </a:p>
          <a:p>
            <a:pPr marL="800100" lvl="5" indent="-279400">
              <a:spcBef>
                <a:spcPts val="0"/>
              </a:spcBef>
              <a:buClr>
                <a:schemeClr val="tx2"/>
              </a:buClr>
              <a:buFont typeface="Wingdings" charset="2"/>
              <a:buChar char="§"/>
            </a:pPr>
            <a:r>
              <a:rPr lang="en-US" altLang="ja-JP" sz="3000" dirty="0">
                <a:solidFill>
                  <a:srgbClr val="000000"/>
                </a:solidFill>
                <a:latin typeface="Helvetica" pitchFamily="2" charset="0"/>
                <a:cs typeface="Arial"/>
              </a:rPr>
              <a:t>Supported with grants</a:t>
            </a:r>
          </a:p>
          <a:p>
            <a:pPr marL="800100" lvl="5" indent="-279400">
              <a:spcBef>
                <a:spcPts val="0"/>
              </a:spcBef>
              <a:buClr>
                <a:schemeClr val="tx2"/>
              </a:buClr>
              <a:buFont typeface="Wingdings" charset="2"/>
              <a:buChar char="§"/>
            </a:pPr>
            <a:r>
              <a:rPr lang="en-US" altLang="ja-JP" sz="3000" dirty="0">
                <a:solidFill>
                  <a:srgbClr val="000000"/>
                </a:solidFill>
                <a:latin typeface="Helvetica" pitchFamily="2" charset="0"/>
                <a:cs typeface="Arial"/>
              </a:rPr>
              <a:t>2007–  </a:t>
            </a:r>
            <a:r>
              <a:rPr lang="en-US" altLang="ja-JP" sz="2800" dirty="0">
                <a:solidFill>
                  <a:srgbClr val="000000"/>
                </a:solidFill>
                <a:latin typeface="Helvetica" pitchFamily="2" charset="0"/>
                <a:cs typeface="Arial"/>
              </a:rPr>
              <a:t>DO-IT Japan</a:t>
            </a:r>
            <a:endParaRPr lang="en-US" sz="2800" dirty="0">
              <a:latin typeface="Helvetica" pitchFamily="2" charset="0"/>
            </a:endParaRPr>
          </a:p>
          <a:p>
            <a:pPr eaLnBrk="1" hangingPunct="1">
              <a:spcBef>
                <a:spcPts val="0"/>
              </a:spcBef>
              <a:spcAft>
                <a:spcPts val="0"/>
              </a:spcAft>
              <a:buFont typeface="Arial" charset="0"/>
              <a:buChar char="•"/>
              <a:defRPr/>
            </a:pPr>
            <a:endParaRPr lang="en-US" dirty="0">
              <a:latin typeface="+mn-lt"/>
            </a:endParaRPr>
          </a:p>
        </p:txBody>
      </p:sp>
      <p:pic>
        <p:nvPicPr>
          <p:cNvPr id="4" name="Picture 15" descr="DO-IT">
            <a:extLst>
              <a:ext uri="{FF2B5EF4-FFF2-40B4-BE49-F238E27FC236}">
                <a16:creationId xmlns:a16="http://schemas.microsoft.com/office/drawing/2014/main" id="{A6E8E311-F863-FE40-8856-CB486AF3F7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3733800"/>
            <a:ext cx="990600" cy="1230675"/>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F5C7657C-AEAF-F948-B12F-57A8CFED01BF}"/>
              </a:ext>
            </a:extLst>
          </p:cNvPr>
          <p:cNvSpPr/>
          <p:nvPr/>
        </p:nvSpPr>
        <p:spPr>
          <a:xfrm>
            <a:off x="6815137" y="5105400"/>
            <a:ext cx="2362200" cy="1200329"/>
          </a:xfrm>
          <a:prstGeom prst="rect">
            <a:avLst/>
          </a:prstGeom>
        </p:spPr>
        <p:txBody>
          <a:bodyPr wrap="square">
            <a:spAutoFit/>
          </a:bodyPr>
          <a:lstStyle/>
          <a:p>
            <a:r>
              <a:rPr lang="en-US" sz="1800" b="0" dirty="0">
                <a:latin typeface="Helvetica" pitchFamily="2" charset="0"/>
              </a:rPr>
              <a:t>Disabilities</a:t>
            </a:r>
          </a:p>
          <a:p>
            <a:r>
              <a:rPr lang="en-US" sz="1800" b="0" dirty="0">
                <a:latin typeface="Helvetica" pitchFamily="2" charset="0"/>
              </a:rPr>
              <a:t>Opportunities</a:t>
            </a:r>
          </a:p>
          <a:p>
            <a:r>
              <a:rPr lang="en-US" sz="1800" b="0" dirty="0">
                <a:latin typeface="Helvetica" pitchFamily="2" charset="0"/>
              </a:rPr>
              <a:t>Internetworking</a:t>
            </a:r>
          </a:p>
          <a:p>
            <a:r>
              <a:rPr lang="en-US" sz="1800" b="0" dirty="0">
                <a:latin typeface="Helvetica" pitchFamily="2" charset="0"/>
              </a:rPr>
              <a:t>Technology</a:t>
            </a:r>
          </a:p>
        </p:txBody>
      </p:sp>
    </p:spTree>
    <p:extLst>
      <p:ext uri="{BB962C8B-B14F-4D97-AF65-F5344CB8AC3E}">
        <p14:creationId xmlns:p14="http://schemas.microsoft.com/office/powerpoint/2010/main" val="78151324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xfrm>
            <a:off x="228600" y="457200"/>
            <a:ext cx="8534400" cy="5867400"/>
          </a:xfrm>
        </p:spPr>
        <p:txBody>
          <a:bodyPr/>
          <a:lstStyle/>
          <a:p>
            <a:pPr marL="0" indent="0" algn="ctr">
              <a:buFontTx/>
              <a:buNone/>
              <a:defRPr/>
            </a:pPr>
            <a:endParaRPr lang="en-US" sz="4000" dirty="0">
              <a:solidFill>
                <a:schemeClr val="accent2"/>
              </a:solidFill>
              <a:latin typeface="Arial" charset="0"/>
              <a:ea typeface="ヒラギノ角ゴ Pro W3" charset="0"/>
              <a:cs typeface="ヒラギノ角ゴ Pro W3" charset="0"/>
            </a:endParaRPr>
          </a:p>
          <a:p>
            <a:pPr marL="0" indent="0" algn="ctr">
              <a:buFontTx/>
              <a:buNone/>
              <a:defRPr/>
            </a:pPr>
            <a:endParaRPr lang="en-US" sz="4000" dirty="0">
              <a:solidFill>
                <a:schemeClr val="accent2"/>
              </a:solidFill>
              <a:latin typeface="Arial" charset="0"/>
              <a:ea typeface="ヒラギノ角ゴ Pro W3" charset="0"/>
              <a:cs typeface="ヒラギノ角ゴ Pro W3" charset="0"/>
            </a:endParaRPr>
          </a:p>
          <a:p>
            <a:pPr marL="909638">
              <a:buFontTx/>
              <a:buNone/>
              <a:defRPr/>
            </a:pPr>
            <a:endParaRPr lang="en-US" i="1" dirty="0">
              <a:solidFill>
                <a:schemeClr val="tx1">
                  <a:lumMod val="95000"/>
                  <a:lumOff val="5000"/>
                </a:schemeClr>
              </a:solidFill>
              <a:ea typeface="ヒラギノ角ゴ Pro W3" charset="0"/>
              <a:cs typeface="ヒラギノ角ゴ Pro W3" charset="0"/>
            </a:endParaRPr>
          </a:p>
        </p:txBody>
      </p:sp>
      <p:sp>
        <p:nvSpPr>
          <p:cNvPr id="2" name="TextBox 1"/>
          <p:cNvSpPr txBox="1"/>
          <p:nvPr/>
        </p:nvSpPr>
        <p:spPr>
          <a:xfrm>
            <a:off x="152399" y="5108767"/>
            <a:ext cx="1911926" cy="830997"/>
          </a:xfrm>
          <a:prstGeom prst="rect">
            <a:avLst/>
          </a:prstGeom>
          <a:noFill/>
        </p:spPr>
        <p:txBody>
          <a:bodyPr wrap="square" rtlCol="0">
            <a:spAutoFit/>
          </a:bodyPr>
          <a:lstStyle/>
          <a:p>
            <a:r>
              <a:rPr lang="en-US" sz="2400" b="0" dirty="0">
                <a:latin typeface="Helvetica" pitchFamily="2" charset="0"/>
              </a:rPr>
              <a:t>Uncaptioned </a:t>
            </a:r>
          </a:p>
          <a:p>
            <a:r>
              <a:rPr lang="en-US" sz="2400" b="0" dirty="0">
                <a:latin typeface="Helvetica" pitchFamily="2" charset="0"/>
              </a:rPr>
              <a:t>video</a:t>
            </a:r>
          </a:p>
        </p:txBody>
      </p:sp>
      <p:sp>
        <p:nvSpPr>
          <p:cNvPr id="6" name="TextBox 5"/>
          <p:cNvSpPr txBox="1"/>
          <p:nvPr/>
        </p:nvSpPr>
        <p:spPr>
          <a:xfrm>
            <a:off x="5022273" y="5129320"/>
            <a:ext cx="1683327" cy="830997"/>
          </a:xfrm>
          <a:prstGeom prst="rect">
            <a:avLst/>
          </a:prstGeom>
          <a:noFill/>
        </p:spPr>
        <p:txBody>
          <a:bodyPr wrap="square" rtlCol="0">
            <a:spAutoFit/>
          </a:bodyPr>
          <a:lstStyle/>
          <a:p>
            <a:r>
              <a:rPr lang="en-US" sz="2400" b="0" dirty="0">
                <a:latin typeface="Helvetica" pitchFamily="2" charset="0"/>
              </a:rPr>
              <a:t>Captioned video</a:t>
            </a:r>
          </a:p>
        </p:txBody>
      </p:sp>
      <p:sp>
        <p:nvSpPr>
          <p:cNvPr id="7" name="TextBox 6"/>
          <p:cNvSpPr txBox="1"/>
          <p:nvPr/>
        </p:nvSpPr>
        <p:spPr>
          <a:xfrm>
            <a:off x="2759362" y="4939293"/>
            <a:ext cx="1691410" cy="1200328"/>
          </a:xfrm>
          <a:prstGeom prst="rect">
            <a:avLst/>
          </a:prstGeom>
          <a:noFill/>
        </p:spPr>
        <p:txBody>
          <a:bodyPr wrap="square" rtlCol="0">
            <a:spAutoFit/>
          </a:bodyPr>
          <a:lstStyle/>
          <a:p>
            <a:r>
              <a:rPr lang="en-US" sz="2400" b="0" dirty="0">
                <a:latin typeface="Helvetica" pitchFamily="2" charset="0"/>
              </a:rPr>
              <a:t>Interpreter for deaf student</a:t>
            </a:r>
          </a:p>
        </p:txBody>
      </p:sp>
      <p:sp>
        <p:nvSpPr>
          <p:cNvPr id="11" name="AutoShape 15" descr="Arrow to right"/>
          <p:cNvSpPr>
            <a:spLocks noChangeArrowheads="1"/>
          </p:cNvSpPr>
          <p:nvPr/>
        </p:nvSpPr>
        <p:spPr bwMode="auto">
          <a:xfrm>
            <a:off x="2109354" y="5251978"/>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16" name="Rectangle 15"/>
          <p:cNvSpPr/>
          <p:nvPr/>
        </p:nvSpPr>
        <p:spPr>
          <a:xfrm>
            <a:off x="1892976" y="3886200"/>
            <a:ext cx="5650824" cy="769441"/>
          </a:xfrm>
          <a:prstGeom prst="rect">
            <a:avLst/>
          </a:prstGeom>
        </p:spPr>
        <p:txBody>
          <a:bodyPr wrap="square">
            <a:spAutoFit/>
          </a:bodyPr>
          <a:lstStyle/>
          <a:p>
            <a:pPr>
              <a:defRPr/>
            </a:pPr>
            <a:r>
              <a:rPr lang="en-US" sz="4400" b="0" dirty="0">
                <a:solidFill>
                  <a:srgbClr val="7030A0"/>
                </a:solidFill>
                <a:latin typeface="Helvetica" pitchFamily="2" charset="0"/>
              </a:rPr>
              <a:t>UD on a continuum</a:t>
            </a:r>
          </a:p>
        </p:txBody>
      </p:sp>
      <p:sp>
        <p:nvSpPr>
          <p:cNvPr id="14" name="AutoShape 15"/>
          <p:cNvSpPr>
            <a:spLocks noChangeArrowheads="1"/>
          </p:cNvSpPr>
          <p:nvPr/>
        </p:nvSpPr>
        <p:spPr bwMode="auto">
          <a:xfrm>
            <a:off x="5959742" y="1944985"/>
            <a:ext cx="513794" cy="798215"/>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9" name="AutoShape 15"/>
          <p:cNvSpPr>
            <a:spLocks noChangeArrowheads="1"/>
          </p:cNvSpPr>
          <p:nvPr/>
        </p:nvSpPr>
        <p:spPr bwMode="auto">
          <a:xfrm>
            <a:off x="1892976" y="1944985"/>
            <a:ext cx="519414"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22" name="AutoShape 15" descr="Arrow to right"/>
          <p:cNvSpPr>
            <a:spLocks noChangeArrowheads="1"/>
          </p:cNvSpPr>
          <p:nvPr/>
        </p:nvSpPr>
        <p:spPr bwMode="auto">
          <a:xfrm>
            <a:off x="6705600" y="5326797"/>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23" name="AutoShape 15" descr="Arrow to right"/>
          <p:cNvSpPr>
            <a:spLocks noChangeArrowheads="1"/>
          </p:cNvSpPr>
          <p:nvPr/>
        </p:nvSpPr>
        <p:spPr bwMode="auto">
          <a:xfrm>
            <a:off x="4352635" y="5274517"/>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400637" y="4939293"/>
            <a:ext cx="1720273" cy="1569660"/>
          </a:xfrm>
          <a:prstGeom prst="rect">
            <a:avLst/>
          </a:prstGeom>
          <a:noFill/>
        </p:spPr>
        <p:txBody>
          <a:bodyPr wrap="square" rtlCol="0">
            <a:spAutoFit/>
          </a:bodyPr>
          <a:lstStyle/>
          <a:p>
            <a:r>
              <a:rPr lang="en-US" sz="2400" b="0" dirty="0">
                <a:latin typeface="Helvetica" pitchFamily="2" charset="0"/>
              </a:rPr>
              <a:t>Captioned &amp; audio described video</a:t>
            </a:r>
          </a:p>
        </p:txBody>
      </p:sp>
      <p:sp>
        <p:nvSpPr>
          <p:cNvPr id="4" name="TextBox 3"/>
          <p:cNvSpPr txBox="1"/>
          <p:nvPr/>
        </p:nvSpPr>
        <p:spPr>
          <a:xfrm>
            <a:off x="808182" y="4387273"/>
            <a:ext cx="184666" cy="369332"/>
          </a:xfrm>
          <a:prstGeom prst="rect">
            <a:avLst/>
          </a:prstGeom>
          <a:noFill/>
        </p:spPr>
        <p:txBody>
          <a:bodyPr wrap="none" rtlCol="0">
            <a:spAutoFit/>
          </a:bodyPr>
          <a:lstStyle/>
          <a:p>
            <a:endParaRPr lang="en-US" dirty="0"/>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2512" y="438173"/>
            <a:ext cx="3247108" cy="306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03382" y="368056"/>
            <a:ext cx="2242746" cy="3153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55486"/>
          <a:stretch/>
        </p:blipFill>
        <p:spPr>
          <a:xfrm>
            <a:off x="235149" y="414383"/>
            <a:ext cx="1445408" cy="306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113378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900" decel="100000" fill="hold"/>
                                        <p:tgtEl>
                                          <p:spTgt spid="2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900" decel="100000" fill="hold"/>
                                        <p:tgtEl>
                                          <p:spTgt spid="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animBg="1"/>
      <p:bldP spid="22" grpId="0" animBg="1"/>
      <p:bldP spid="23"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2E1D-60A5-F742-BCB8-A70E4745BF2B}"/>
              </a:ext>
            </a:extLst>
          </p:cNvPr>
          <p:cNvSpPr>
            <a:spLocks noGrp="1"/>
          </p:cNvSpPr>
          <p:nvPr>
            <p:ph type="body" sz="quarter" idx="10"/>
          </p:nvPr>
        </p:nvSpPr>
        <p:spPr>
          <a:xfrm>
            <a:off x="671757" y="457200"/>
            <a:ext cx="8184662" cy="906308"/>
          </a:xfrm>
        </p:spPr>
        <p:txBody>
          <a:bodyPr>
            <a:noAutofit/>
          </a:bodyPr>
          <a:lstStyle/>
          <a:p>
            <a:r>
              <a:rPr lang="en-US" sz="3200" dirty="0">
                <a:solidFill>
                  <a:srgbClr val="7030A0"/>
                </a:solidFill>
                <a:latin typeface="Helvetica" pitchFamily="2" charset="0"/>
              </a:rPr>
              <a:t>Incorporating UD framework within a model for an inclusive campus</a:t>
            </a:r>
          </a:p>
        </p:txBody>
      </p:sp>
      <p:sp>
        <p:nvSpPr>
          <p:cNvPr id="3" name="Text Placeholder 2">
            <a:extLst>
              <a:ext uri="{FF2B5EF4-FFF2-40B4-BE49-F238E27FC236}">
                <a16:creationId xmlns:a16="http://schemas.microsoft.com/office/drawing/2014/main" id="{4C075370-9B69-C646-AF00-810FCDB6A51C}"/>
              </a:ext>
            </a:extLst>
          </p:cNvPr>
          <p:cNvSpPr>
            <a:spLocks noGrp="1"/>
          </p:cNvSpPr>
          <p:nvPr>
            <p:ph type="body" sz="quarter" idx="11"/>
          </p:nvPr>
        </p:nvSpPr>
        <p:spPr>
          <a:xfrm>
            <a:off x="671757" y="1752600"/>
            <a:ext cx="7862643" cy="4377725"/>
          </a:xfrm>
        </p:spPr>
        <p:txBody>
          <a:bodyPr/>
          <a:lstStyle/>
          <a:p>
            <a:pPr>
              <a:buFont typeface="Wingdings" pitchFamily="2" charset="2"/>
              <a:buChar char="§"/>
            </a:pPr>
            <a:r>
              <a:rPr lang="en-US" sz="3200" b="1" dirty="0">
                <a:solidFill>
                  <a:schemeClr val="accent4">
                    <a:lumMod val="10000"/>
                  </a:schemeClr>
                </a:solidFill>
                <a:latin typeface="Helvetica" pitchFamily="2" charset="0"/>
              </a:rPr>
              <a:t>How does UD align with campus &amp; diversity visions, missions, goals, values, etc.?</a:t>
            </a:r>
          </a:p>
          <a:p>
            <a:pPr>
              <a:buFont typeface="Wingdings" pitchFamily="2" charset="2"/>
              <a:buChar char="§"/>
            </a:pPr>
            <a:r>
              <a:rPr lang="en-US" sz="3200" dirty="0">
                <a:solidFill>
                  <a:schemeClr val="accent4">
                    <a:lumMod val="10000"/>
                  </a:schemeClr>
                </a:solidFill>
                <a:latin typeface="Helvetica" pitchFamily="2" charset="0"/>
              </a:rPr>
              <a:t>How might a UD framework contribute to a campus model for inclusive practices?</a:t>
            </a:r>
          </a:p>
          <a:p>
            <a:pPr>
              <a:buFont typeface="Wingdings" pitchFamily="2" charset="2"/>
              <a:buChar char="§"/>
            </a:pPr>
            <a:r>
              <a:rPr lang="en-US" sz="3200" dirty="0">
                <a:solidFill>
                  <a:schemeClr val="accent4">
                    <a:lumMod val="10000"/>
                  </a:schemeClr>
                </a:solidFill>
                <a:latin typeface="Helvetica" pitchFamily="2" charset="0"/>
              </a:rPr>
              <a:t>How could this model guide the procurement, development &amp; use of accessible IT?</a:t>
            </a:r>
          </a:p>
          <a:p>
            <a:endParaRPr lang="en-US" dirty="0"/>
          </a:p>
        </p:txBody>
      </p:sp>
    </p:spTree>
    <p:extLst>
      <p:ext uri="{BB962C8B-B14F-4D97-AF65-F5344CB8AC3E}">
        <p14:creationId xmlns:p14="http://schemas.microsoft.com/office/powerpoint/2010/main" val="216634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2E1D-60A5-F742-BCB8-A70E4745BF2B}"/>
              </a:ext>
            </a:extLst>
          </p:cNvPr>
          <p:cNvSpPr>
            <a:spLocks noGrp="1"/>
          </p:cNvSpPr>
          <p:nvPr>
            <p:ph type="body" sz="quarter" idx="10"/>
          </p:nvPr>
        </p:nvSpPr>
        <p:spPr>
          <a:xfrm>
            <a:off x="671757" y="762000"/>
            <a:ext cx="8184662" cy="601508"/>
          </a:xfrm>
        </p:spPr>
        <p:txBody>
          <a:bodyPr>
            <a:noAutofit/>
          </a:bodyPr>
          <a:lstStyle/>
          <a:p>
            <a:r>
              <a:rPr lang="en-US" sz="4000" dirty="0">
                <a:solidFill>
                  <a:srgbClr val="7030A0"/>
                </a:solidFill>
                <a:latin typeface="Helvetica" pitchFamily="2" charset="0"/>
              </a:rPr>
              <a:t>Campus vision/mission</a:t>
            </a:r>
          </a:p>
        </p:txBody>
      </p:sp>
      <p:sp>
        <p:nvSpPr>
          <p:cNvPr id="3" name="Text Placeholder 2">
            <a:extLst>
              <a:ext uri="{FF2B5EF4-FFF2-40B4-BE49-F238E27FC236}">
                <a16:creationId xmlns:a16="http://schemas.microsoft.com/office/drawing/2014/main" id="{4C075370-9B69-C646-AF00-810FCDB6A51C}"/>
              </a:ext>
            </a:extLst>
          </p:cNvPr>
          <p:cNvSpPr>
            <a:spLocks noGrp="1"/>
          </p:cNvSpPr>
          <p:nvPr>
            <p:ph type="body" sz="quarter" idx="11"/>
          </p:nvPr>
        </p:nvSpPr>
        <p:spPr>
          <a:xfrm>
            <a:off x="671757" y="1752600"/>
            <a:ext cx="8184662" cy="4377725"/>
          </a:xfrm>
        </p:spPr>
        <p:txBody>
          <a:bodyPr/>
          <a:lstStyle/>
          <a:p>
            <a:pPr marL="0" indent="0">
              <a:buNone/>
            </a:pPr>
            <a:r>
              <a:rPr lang="en-US" sz="3200" dirty="0">
                <a:solidFill>
                  <a:schemeClr val="accent4">
                    <a:lumMod val="10000"/>
                  </a:schemeClr>
                </a:solidFill>
                <a:latin typeface="Helvetica" pitchFamily="2" charset="0"/>
              </a:rPr>
              <a:t>The University of Washington educates a diverse student body to become responsible global citizens and future leaders through a challenging learning environment informed by cutting-edge scholarship.</a:t>
            </a:r>
            <a:br>
              <a:rPr lang="en-US" sz="3200" dirty="0">
                <a:solidFill>
                  <a:schemeClr val="accent4">
                    <a:lumMod val="10000"/>
                  </a:schemeClr>
                </a:solidFill>
                <a:latin typeface="Helvetica" pitchFamily="2" charset="0"/>
              </a:rPr>
            </a:br>
            <a:endParaRPr lang="en-US" sz="3200" dirty="0">
              <a:solidFill>
                <a:schemeClr val="accent4">
                  <a:lumMod val="10000"/>
                </a:schemeClr>
              </a:solidFill>
              <a:latin typeface="Helvetica" pitchFamily="2" charset="0"/>
            </a:endParaRPr>
          </a:p>
          <a:p>
            <a:pPr marL="0" indent="0">
              <a:buNone/>
            </a:pPr>
            <a:endParaRPr lang="en-US" sz="3200" dirty="0">
              <a:solidFill>
                <a:schemeClr val="accent4">
                  <a:lumMod val="10000"/>
                </a:schemeClr>
              </a:solidFill>
              <a:latin typeface="Helvetica" pitchFamily="2" charset="0"/>
            </a:endParaRPr>
          </a:p>
          <a:p>
            <a:pPr marL="0" indent="0">
              <a:buNone/>
            </a:pPr>
            <a:r>
              <a:rPr lang="en-US" sz="3200" dirty="0">
                <a:solidFill>
                  <a:schemeClr val="accent4">
                    <a:lumMod val="10000"/>
                  </a:schemeClr>
                </a:solidFill>
                <a:latin typeface="Helvetica" pitchFamily="2" charset="0"/>
              </a:rPr>
              <a:t>-UW</a:t>
            </a:r>
            <a:endParaRPr lang="en-US" sz="3200" dirty="0"/>
          </a:p>
        </p:txBody>
      </p:sp>
    </p:spTree>
    <p:extLst>
      <p:ext uri="{BB962C8B-B14F-4D97-AF65-F5344CB8AC3E}">
        <p14:creationId xmlns:p14="http://schemas.microsoft.com/office/powerpoint/2010/main" val="1071359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828799"/>
            <a:ext cx="8169715" cy="3923423"/>
          </a:xfrm>
        </p:spPr>
        <p:txBody>
          <a:bodyPr/>
          <a:lstStyle/>
          <a:p>
            <a:pPr>
              <a:buFont typeface="Wingdings" pitchFamily="2" charset="2"/>
              <a:buChar char="§"/>
            </a:pPr>
            <a:r>
              <a:rPr lang="en-US" sz="2800" dirty="0">
                <a:latin typeface="Helvetica" pitchFamily="2" charset="0"/>
              </a:rPr>
              <a:t>Integrity</a:t>
            </a:r>
          </a:p>
          <a:p>
            <a:pPr>
              <a:buFont typeface="Wingdings" pitchFamily="2" charset="2"/>
              <a:buChar char="§"/>
            </a:pPr>
            <a:r>
              <a:rPr lang="en-US" sz="2800" dirty="0">
                <a:latin typeface="Helvetica" pitchFamily="2" charset="0"/>
              </a:rPr>
              <a:t>Diversity</a:t>
            </a:r>
          </a:p>
          <a:p>
            <a:pPr>
              <a:buFont typeface="Wingdings" pitchFamily="2" charset="2"/>
              <a:buChar char="§"/>
            </a:pPr>
            <a:r>
              <a:rPr lang="en-US" sz="2800" dirty="0">
                <a:latin typeface="Helvetica" pitchFamily="2" charset="0"/>
              </a:rPr>
              <a:t>Excellence</a:t>
            </a:r>
          </a:p>
          <a:p>
            <a:pPr>
              <a:buFont typeface="Wingdings" pitchFamily="2" charset="2"/>
              <a:buChar char="§"/>
            </a:pPr>
            <a:r>
              <a:rPr lang="en-US" sz="2800" dirty="0">
                <a:latin typeface="Helvetica" pitchFamily="2" charset="0"/>
              </a:rPr>
              <a:t>Collaboration</a:t>
            </a:r>
          </a:p>
          <a:p>
            <a:pPr>
              <a:buFont typeface="Wingdings" pitchFamily="2" charset="2"/>
              <a:buChar char="§"/>
            </a:pPr>
            <a:r>
              <a:rPr lang="en-US" sz="2800" dirty="0">
                <a:latin typeface="Helvetica" pitchFamily="2" charset="0"/>
              </a:rPr>
              <a:t>Innovation</a:t>
            </a:r>
          </a:p>
          <a:p>
            <a:pPr>
              <a:buFont typeface="Wingdings" pitchFamily="2" charset="2"/>
              <a:buChar char="§"/>
            </a:pPr>
            <a:r>
              <a:rPr lang="en-US" sz="2800" dirty="0">
                <a:latin typeface="Helvetica" pitchFamily="2" charset="0"/>
              </a:rPr>
              <a:t>Respect</a:t>
            </a:r>
          </a:p>
          <a:p>
            <a:pPr>
              <a:buFont typeface="Wingdings" pitchFamily="2" charset="2"/>
              <a:buChar char="§"/>
            </a:pPr>
            <a:endParaRPr lang="en-US" sz="2800" dirty="0">
              <a:latin typeface="Helvetica" pitchFamily="2" charset="0"/>
            </a:endParaRPr>
          </a:p>
          <a:p>
            <a:pPr marL="0" indent="0">
              <a:buNone/>
            </a:pPr>
            <a:r>
              <a:rPr lang="en-US" sz="1800" dirty="0">
                <a:latin typeface="Helvetica" pitchFamily="2" charset="0"/>
              </a:rPr>
              <a:t>-UW</a:t>
            </a:r>
          </a:p>
          <a:p>
            <a:pPr marL="520700" lvl="1" indent="-457200" eaLnBrk="1" fontAlgn="auto" hangingPunct="1">
              <a:spcBef>
                <a:spcPts val="0"/>
              </a:spcBef>
              <a:spcAft>
                <a:spcPts val="0"/>
              </a:spcAft>
              <a:buFont typeface="Wingdings" pitchFamily="2" charset="2"/>
              <a:buChar char="§"/>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609600"/>
            <a:ext cx="8229600" cy="757874"/>
          </a:xfrm>
        </p:spPr>
        <p:txBody>
          <a:bodyPr/>
          <a:lstStyle/>
          <a:p>
            <a:r>
              <a:rPr lang="en-US" sz="4300" dirty="0">
                <a:solidFill>
                  <a:srgbClr val="7030A0"/>
                </a:solidFill>
              </a:rPr>
              <a:t>Campus values</a:t>
            </a:r>
          </a:p>
        </p:txBody>
      </p:sp>
      <p:pic>
        <p:nvPicPr>
          <p:cNvPr id="4" name="Picture 3" descr="A student in a powerchair works on a project wiring a motherboard.">
            <a:extLst>
              <a:ext uri="{FF2B5EF4-FFF2-40B4-BE49-F238E27FC236}">
                <a16:creationId xmlns:a16="http://schemas.microsoft.com/office/drawing/2014/main" id="{1E6BCB5A-1C7D-454F-908F-793762E85BC5}"/>
              </a:ext>
            </a:extLst>
          </p:cNvPr>
          <p:cNvPicPr>
            <a:picLocks noChangeAspect="1"/>
          </p:cNvPicPr>
          <p:nvPr/>
        </p:nvPicPr>
        <p:blipFill>
          <a:blip r:embed="rId2"/>
          <a:stretch>
            <a:fillRect/>
          </a:stretch>
        </p:blipFill>
        <p:spPr>
          <a:xfrm>
            <a:off x="3917685" y="2209801"/>
            <a:ext cx="5034895" cy="3957098"/>
          </a:xfrm>
          <a:prstGeom prst="rect">
            <a:avLst/>
          </a:prstGeom>
        </p:spPr>
      </p:pic>
    </p:spTree>
    <p:extLst>
      <p:ext uri="{BB962C8B-B14F-4D97-AF65-F5344CB8AC3E}">
        <p14:creationId xmlns:p14="http://schemas.microsoft.com/office/powerpoint/2010/main" val="172559479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B6722-A691-F743-92DD-FC9FDF6FA1FF}"/>
              </a:ext>
            </a:extLst>
          </p:cNvPr>
          <p:cNvSpPr>
            <a:spLocks noGrp="1"/>
          </p:cNvSpPr>
          <p:nvPr>
            <p:ph type="body" sz="quarter" idx="11"/>
          </p:nvPr>
        </p:nvSpPr>
        <p:spPr/>
        <p:txBody>
          <a:bodyPr/>
          <a:lstStyle/>
          <a:p>
            <a:pPr marL="0" indent="0">
              <a:buNone/>
            </a:pPr>
            <a:r>
              <a:rPr lang="en-US" sz="3200" dirty="0">
                <a:latin typeface="Helvetica" pitchFamily="2" charset="0"/>
              </a:rPr>
              <a:t>At the UW, diversity is integral to excellence. We value &amp; honor diverse experiences &amp; perspectives, strive to create welcoming and respectful learning environments, &amp; promote access, opportunity and justice for all.</a:t>
            </a:r>
          </a:p>
          <a:p>
            <a:pPr marL="0" indent="0">
              <a:buNone/>
            </a:pPr>
            <a:endParaRPr lang="en-US" sz="3200" dirty="0">
              <a:latin typeface="Helvetica" pitchFamily="2" charset="0"/>
            </a:endParaRPr>
          </a:p>
          <a:p>
            <a:pPr marL="0" indent="0">
              <a:buNone/>
            </a:pPr>
            <a:r>
              <a:rPr lang="en-US" sz="1800" dirty="0">
                <a:latin typeface="Helvetica" pitchFamily="2" charset="0"/>
              </a:rPr>
              <a:t>-UW</a:t>
            </a:r>
          </a:p>
        </p:txBody>
      </p:sp>
      <p:sp>
        <p:nvSpPr>
          <p:cNvPr id="3" name="Title 2">
            <a:extLst>
              <a:ext uri="{FF2B5EF4-FFF2-40B4-BE49-F238E27FC236}">
                <a16:creationId xmlns:a16="http://schemas.microsoft.com/office/drawing/2014/main" id="{1D20883D-16ED-FE42-BCC8-F63AA2736855}"/>
              </a:ext>
            </a:extLst>
          </p:cNvPr>
          <p:cNvSpPr>
            <a:spLocks noGrp="1"/>
          </p:cNvSpPr>
          <p:nvPr>
            <p:ph type="title"/>
          </p:nvPr>
        </p:nvSpPr>
        <p:spPr>
          <a:xfrm>
            <a:off x="659305" y="685800"/>
            <a:ext cx="8256095" cy="681674"/>
          </a:xfrm>
        </p:spPr>
        <p:txBody>
          <a:bodyPr/>
          <a:lstStyle/>
          <a:p>
            <a:r>
              <a:rPr lang="en-US" sz="4000" dirty="0">
                <a:solidFill>
                  <a:srgbClr val="7030A0"/>
                </a:solidFill>
                <a:latin typeface="Helvetica" pitchFamily="2" charset="0"/>
              </a:rPr>
              <a:t>Diversity</a:t>
            </a:r>
          </a:p>
        </p:txBody>
      </p:sp>
    </p:spTree>
    <p:extLst>
      <p:ext uri="{BB962C8B-B14F-4D97-AF65-F5344CB8AC3E}">
        <p14:creationId xmlns:p14="http://schemas.microsoft.com/office/powerpoint/2010/main" val="248881029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A65B5-BAA8-E94C-8C4C-79E8F96D3EAD}"/>
              </a:ext>
            </a:extLst>
          </p:cNvPr>
          <p:cNvSpPr>
            <a:spLocks noGrp="1"/>
          </p:cNvSpPr>
          <p:nvPr>
            <p:ph type="body" sz="quarter" idx="11"/>
          </p:nvPr>
        </p:nvSpPr>
        <p:spPr/>
        <p:txBody>
          <a:bodyPr/>
          <a:lstStyle/>
          <a:p>
            <a:pPr marL="0" indent="0">
              <a:buNone/>
            </a:pPr>
            <a:r>
              <a:rPr lang="en-US" sz="3200" dirty="0">
                <a:latin typeface="Helvetica" pitchFamily="2" charset="0"/>
              </a:rPr>
              <a:t>We are leaders in advancing equity for underrepresented groups in higher education, &amp; build from our legacy of advocacy to promote broad inclusion &amp; enact positive change.</a:t>
            </a:r>
          </a:p>
          <a:p>
            <a:pPr marL="0" indent="0">
              <a:buNone/>
            </a:pPr>
            <a:endParaRPr lang="en-US" sz="3200" dirty="0">
              <a:latin typeface="Helvetica" pitchFamily="2" charset="0"/>
            </a:endParaRPr>
          </a:p>
          <a:p>
            <a:pPr marL="0" indent="0">
              <a:buNone/>
            </a:pPr>
            <a:r>
              <a:rPr lang="en-US" sz="1800" dirty="0">
                <a:latin typeface="Helvetica" pitchFamily="2" charset="0"/>
              </a:rPr>
              <a:t>-UW</a:t>
            </a:r>
          </a:p>
          <a:p>
            <a:pPr marL="0" indent="0">
              <a:buNone/>
            </a:pPr>
            <a:endParaRPr lang="en-US" sz="3200" dirty="0">
              <a:latin typeface="Helvetica" pitchFamily="2" charset="0"/>
            </a:endParaRPr>
          </a:p>
        </p:txBody>
      </p:sp>
      <p:sp>
        <p:nvSpPr>
          <p:cNvPr id="3" name="Title 2">
            <a:extLst>
              <a:ext uri="{FF2B5EF4-FFF2-40B4-BE49-F238E27FC236}">
                <a16:creationId xmlns:a16="http://schemas.microsoft.com/office/drawing/2014/main" id="{A917B24C-7D73-5F4A-9F70-E07804D2BE57}"/>
              </a:ext>
            </a:extLst>
          </p:cNvPr>
          <p:cNvSpPr>
            <a:spLocks noGrp="1"/>
          </p:cNvSpPr>
          <p:nvPr>
            <p:ph type="title"/>
          </p:nvPr>
        </p:nvSpPr>
        <p:spPr>
          <a:xfrm>
            <a:off x="659305" y="685800"/>
            <a:ext cx="8256095" cy="757874"/>
          </a:xfrm>
        </p:spPr>
        <p:txBody>
          <a:bodyPr/>
          <a:lstStyle/>
          <a:p>
            <a:r>
              <a:rPr lang="en-US" sz="4000" dirty="0">
                <a:solidFill>
                  <a:srgbClr val="7030A0"/>
                </a:solidFill>
                <a:latin typeface="Helvetica" pitchFamily="2" charset="0"/>
              </a:rPr>
              <a:t>Diversity vision</a:t>
            </a:r>
          </a:p>
        </p:txBody>
      </p:sp>
    </p:spTree>
    <p:extLst>
      <p:ext uri="{BB962C8B-B14F-4D97-AF65-F5344CB8AC3E}">
        <p14:creationId xmlns:p14="http://schemas.microsoft.com/office/powerpoint/2010/main" val="329879910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A65B5-BAA8-E94C-8C4C-79E8F96D3EAD}"/>
              </a:ext>
            </a:extLst>
          </p:cNvPr>
          <p:cNvSpPr>
            <a:spLocks noGrp="1"/>
          </p:cNvSpPr>
          <p:nvPr>
            <p:ph type="body" sz="quarter" idx="11"/>
          </p:nvPr>
        </p:nvSpPr>
        <p:spPr>
          <a:xfrm>
            <a:off x="700433" y="1752600"/>
            <a:ext cx="8196210" cy="4015497"/>
          </a:xfrm>
        </p:spPr>
        <p:txBody>
          <a:bodyPr/>
          <a:lstStyle/>
          <a:p>
            <a:pPr marL="0" indent="0">
              <a:buNone/>
            </a:pPr>
            <a:r>
              <a:rPr lang="en-US" sz="3200" dirty="0">
                <a:latin typeface="Helvetica" pitchFamily="2" charset="0"/>
              </a:rPr>
              <a:t>We create pathways for diverse populations to access postsecondary opportunities, nurture and support their academic success, and cultivate a campus climate that enriches the educational experience for all.</a:t>
            </a:r>
          </a:p>
          <a:p>
            <a:pPr marL="0" indent="0">
              <a:buNone/>
            </a:pPr>
            <a:endParaRPr lang="en-US" sz="3200" dirty="0">
              <a:latin typeface="Helvetica" pitchFamily="2" charset="0"/>
            </a:endParaRPr>
          </a:p>
          <a:p>
            <a:pPr marL="0" indent="0">
              <a:buNone/>
            </a:pPr>
            <a:r>
              <a:rPr lang="en-US" sz="1800" dirty="0">
                <a:latin typeface="Helvetica" pitchFamily="2" charset="0"/>
              </a:rPr>
              <a:t>-UW</a:t>
            </a:r>
          </a:p>
        </p:txBody>
      </p:sp>
      <p:sp>
        <p:nvSpPr>
          <p:cNvPr id="3" name="Title 2">
            <a:extLst>
              <a:ext uri="{FF2B5EF4-FFF2-40B4-BE49-F238E27FC236}">
                <a16:creationId xmlns:a16="http://schemas.microsoft.com/office/drawing/2014/main" id="{A917B24C-7D73-5F4A-9F70-E07804D2BE57}"/>
              </a:ext>
            </a:extLst>
          </p:cNvPr>
          <p:cNvSpPr>
            <a:spLocks noGrp="1"/>
          </p:cNvSpPr>
          <p:nvPr>
            <p:ph type="title"/>
          </p:nvPr>
        </p:nvSpPr>
        <p:spPr>
          <a:xfrm>
            <a:off x="659305" y="685800"/>
            <a:ext cx="8256095" cy="757874"/>
          </a:xfrm>
        </p:spPr>
        <p:txBody>
          <a:bodyPr/>
          <a:lstStyle/>
          <a:p>
            <a:r>
              <a:rPr lang="en-US" sz="4000" dirty="0">
                <a:solidFill>
                  <a:srgbClr val="7030A0"/>
                </a:solidFill>
                <a:latin typeface="Helvetica" pitchFamily="2" charset="0"/>
              </a:rPr>
              <a:t>Diversity mission</a:t>
            </a:r>
          </a:p>
        </p:txBody>
      </p:sp>
    </p:spTree>
    <p:extLst>
      <p:ext uri="{BB962C8B-B14F-4D97-AF65-F5344CB8AC3E}">
        <p14:creationId xmlns:p14="http://schemas.microsoft.com/office/powerpoint/2010/main" val="34127880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A65B5-BAA8-E94C-8C4C-79E8F96D3EAD}"/>
              </a:ext>
            </a:extLst>
          </p:cNvPr>
          <p:cNvSpPr>
            <a:spLocks noGrp="1"/>
          </p:cNvSpPr>
          <p:nvPr>
            <p:ph type="body" sz="quarter" idx="11"/>
          </p:nvPr>
        </p:nvSpPr>
        <p:spPr>
          <a:xfrm>
            <a:off x="659305" y="1752600"/>
            <a:ext cx="8196210" cy="3999622"/>
          </a:xfrm>
        </p:spPr>
        <p:txBody>
          <a:bodyPr/>
          <a:lstStyle/>
          <a:p>
            <a:pPr>
              <a:buFont typeface="Wingdings" pitchFamily="2" charset="2"/>
              <a:buChar char="§"/>
            </a:pPr>
            <a:r>
              <a:rPr lang="en-US" sz="2800" dirty="0">
                <a:latin typeface="Helvetica" pitchFamily="2" charset="0"/>
              </a:rPr>
              <a:t>Excellence </a:t>
            </a:r>
          </a:p>
          <a:p>
            <a:pPr>
              <a:buFont typeface="Wingdings" pitchFamily="2" charset="2"/>
              <a:buChar char="§"/>
            </a:pPr>
            <a:r>
              <a:rPr lang="en-US" sz="2800" dirty="0">
                <a:latin typeface="Helvetica" pitchFamily="2" charset="0"/>
              </a:rPr>
              <a:t>Equity </a:t>
            </a:r>
          </a:p>
          <a:p>
            <a:pPr>
              <a:buFont typeface="Wingdings" pitchFamily="2" charset="2"/>
              <a:buChar char="§"/>
            </a:pPr>
            <a:r>
              <a:rPr lang="en-US" sz="2800" dirty="0">
                <a:latin typeface="Helvetica" pitchFamily="2" charset="0"/>
              </a:rPr>
              <a:t>Access </a:t>
            </a:r>
          </a:p>
          <a:p>
            <a:pPr>
              <a:buFont typeface="Wingdings" pitchFamily="2" charset="2"/>
              <a:buChar char="§"/>
            </a:pPr>
            <a:r>
              <a:rPr lang="en-US" sz="2800" dirty="0">
                <a:latin typeface="Helvetica" pitchFamily="2" charset="0"/>
              </a:rPr>
              <a:t>Community </a:t>
            </a:r>
          </a:p>
          <a:p>
            <a:pPr>
              <a:buFont typeface="Wingdings" pitchFamily="2" charset="2"/>
              <a:buChar char="§"/>
            </a:pPr>
            <a:r>
              <a:rPr lang="en-US" sz="2800" dirty="0">
                <a:latin typeface="Helvetica" pitchFamily="2" charset="0"/>
              </a:rPr>
              <a:t>Social Justice </a:t>
            </a:r>
          </a:p>
          <a:p>
            <a:pPr>
              <a:buFont typeface="Wingdings" pitchFamily="2" charset="2"/>
              <a:buChar char="§"/>
            </a:pPr>
            <a:r>
              <a:rPr lang="en-US" sz="2800" dirty="0">
                <a:latin typeface="Helvetica" pitchFamily="2" charset="0"/>
              </a:rPr>
              <a:t>Innovation</a:t>
            </a:r>
            <a:br>
              <a:rPr lang="en-US" sz="2800" dirty="0">
                <a:latin typeface="Helvetica" pitchFamily="2" charset="0"/>
              </a:rPr>
            </a:br>
            <a:endParaRPr lang="en-US" sz="2800" dirty="0">
              <a:latin typeface="Helvetica" pitchFamily="2" charset="0"/>
            </a:endParaRPr>
          </a:p>
          <a:p>
            <a:pPr marL="0" indent="0">
              <a:buNone/>
            </a:pPr>
            <a:r>
              <a:rPr lang="en-US" sz="1800" dirty="0">
                <a:latin typeface="Helvetica" pitchFamily="2" charset="0"/>
              </a:rPr>
              <a:t>-UW</a:t>
            </a:r>
          </a:p>
        </p:txBody>
      </p:sp>
      <p:sp>
        <p:nvSpPr>
          <p:cNvPr id="3" name="Title 2">
            <a:extLst>
              <a:ext uri="{FF2B5EF4-FFF2-40B4-BE49-F238E27FC236}">
                <a16:creationId xmlns:a16="http://schemas.microsoft.com/office/drawing/2014/main" id="{A917B24C-7D73-5F4A-9F70-E07804D2BE57}"/>
              </a:ext>
            </a:extLst>
          </p:cNvPr>
          <p:cNvSpPr>
            <a:spLocks noGrp="1"/>
          </p:cNvSpPr>
          <p:nvPr>
            <p:ph type="title"/>
          </p:nvPr>
        </p:nvSpPr>
        <p:spPr>
          <a:xfrm>
            <a:off x="659305" y="685800"/>
            <a:ext cx="8256095" cy="757874"/>
          </a:xfrm>
        </p:spPr>
        <p:txBody>
          <a:bodyPr/>
          <a:lstStyle/>
          <a:p>
            <a:r>
              <a:rPr lang="en-US" sz="4000" dirty="0">
                <a:solidFill>
                  <a:srgbClr val="7030A0"/>
                </a:solidFill>
                <a:latin typeface="Helvetica" pitchFamily="2" charset="0"/>
              </a:rPr>
              <a:t>Diversity values</a:t>
            </a:r>
          </a:p>
        </p:txBody>
      </p:sp>
    </p:spTree>
    <p:extLst>
      <p:ext uri="{BB962C8B-B14F-4D97-AF65-F5344CB8AC3E}">
        <p14:creationId xmlns:p14="http://schemas.microsoft.com/office/powerpoint/2010/main" val="106037299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B6722-A691-F743-92DD-FC9FDF6FA1FF}"/>
              </a:ext>
            </a:extLst>
          </p:cNvPr>
          <p:cNvSpPr>
            <a:spLocks noGrp="1"/>
          </p:cNvSpPr>
          <p:nvPr>
            <p:ph type="body" sz="quarter" idx="11"/>
          </p:nvPr>
        </p:nvSpPr>
        <p:spPr>
          <a:xfrm>
            <a:off x="659305" y="1752600"/>
            <a:ext cx="6781800" cy="4015497"/>
          </a:xfrm>
        </p:spPr>
        <p:txBody>
          <a:bodyPr/>
          <a:lstStyle/>
          <a:p>
            <a:pPr>
              <a:buFont typeface="Wingdings" pitchFamily="2" charset="2"/>
              <a:buChar char="§"/>
            </a:pPr>
            <a:r>
              <a:rPr lang="en-US" sz="2800" dirty="0">
                <a:latin typeface="Helvetica" pitchFamily="2" charset="0"/>
              </a:rPr>
              <a:t>Cultivate an inclusive campus climate</a:t>
            </a:r>
          </a:p>
          <a:p>
            <a:pPr>
              <a:buFont typeface="Wingdings" pitchFamily="2" charset="2"/>
              <a:buChar char="§"/>
            </a:pPr>
            <a:r>
              <a:rPr lang="en-US" sz="2800" dirty="0">
                <a:latin typeface="Helvetica" pitchFamily="2" charset="0"/>
              </a:rPr>
              <a:t>Attract, retain, &amp; graduate a diverse &amp; excellent student body</a:t>
            </a:r>
          </a:p>
          <a:p>
            <a:pPr>
              <a:buFont typeface="Wingdings" pitchFamily="2" charset="2"/>
              <a:buChar char="§"/>
            </a:pPr>
            <a:r>
              <a:rPr lang="en-US" sz="2800" dirty="0">
                <a:latin typeface="Helvetica" pitchFamily="2" charset="0"/>
              </a:rPr>
              <a:t>Attract &amp; retain a diverse Faculty</a:t>
            </a:r>
          </a:p>
          <a:p>
            <a:pPr>
              <a:buFont typeface="Wingdings" pitchFamily="2" charset="2"/>
              <a:buChar char="§"/>
            </a:pPr>
            <a:r>
              <a:rPr lang="en-US" sz="2800" dirty="0">
                <a:latin typeface="Helvetica" pitchFamily="2" charset="0"/>
              </a:rPr>
              <a:t>Attract &amp; retain a diverse Staff</a:t>
            </a:r>
          </a:p>
          <a:p>
            <a:pPr>
              <a:buFont typeface="Wingdings" pitchFamily="2" charset="2"/>
              <a:buChar char="§"/>
            </a:pPr>
            <a:r>
              <a:rPr lang="en-US" sz="2800" dirty="0">
                <a:latin typeface="Helvetica" pitchFamily="2" charset="0"/>
              </a:rPr>
              <a:t>Assess tri-campus diversity needs</a:t>
            </a:r>
          </a:p>
          <a:p>
            <a:pPr>
              <a:buFont typeface="Wingdings" pitchFamily="2" charset="2"/>
              <a:buChar char="§"/>
            </a:pPr>
            <a:r>
              <a:rPr lang="en-US" sz="2800" dirty="0">
                <a:latin typeface="Helvetica" pitchFamily="2" charset="0"/>
              </a:rPr>
              <a:t>Improve accountability &amp; transparency</a:t>
            </a:r>
          </a:p>
          <a:p>
            <a:pPr>
              <a:buFont typeface="Wingdings" pitchFamily="2" charset="2"/>
              <a:buChar char="§"/>
            </a:pPr>
            <a:endParaRPr lang="en-US" sz="2800" dirty="0">
              <a:latin typeface="Helvetica" pitchFamily="2" charset="0"/>
            </a:endParaRPr>
          </a:p>
          <a:p>
            <a:pPr marL="0" indent="0">
              <a:buNone/>
            </a:pPr>
            <a:r>
              <a:rPr lang="en-US" sz="1800" dirty="0">
                <a:latin typeface="Helvetica" pitchFamily="2" charset="0"/>
              </a:rPr>
              <a:t>-UW</a:t>
            </a:r>
          </a:p>
          <a:p>
            <a:pPr marL="0" indent="0">
              <a:buNone/>
            </a:pPr>
            <a:endParaRPr lang="en-US" sz="3200" dirty="0">
              <a:latin typeface="Helvetica" pitchFamily="2" charset="0"/>
            </a:endParaRPr>
          </a:p>
        </p:txBody>
      </p:sp>
      <p:sp>
        <p:nvSpPr>
          <p:cNvPr id="3" name="Title 2">
            <a:extLst>
              <a:ext uri="{FF2B5EF4-FFF2-40B4-BE49-F238E27FC236}">
                <a16:creationId xmlns:a16="http://schemas.microsoft.com/office/drawing/2014/main" id="{1D20883D-16ED-FE42-BCC8-F63AA2736855}"/>
              </a:ext>
            </a:extLst>
          </p:cNvPr>
          <p:cNvSpPr>
            <a:spLocks noGrp="1"/>
          </p:cNvSpPr>
          <p:nvPr>
            <p:ph type="title"/>
          </p:nvPr>
        </p:nvSpPr>
        <p:spPr>
          <a:xfrm>
            <a:off x="659305" y="609600"/>
            <a:ext cx="8256095" cy="757874"/>
          </a:xfrm>
        </p:spPr>
        <p:txBody>
          <a:bodyPr/>
          <a:lstStyle/>
          <a:p>
            <a:r>
              <a:rPr lang="en-US" sz="4000" dirty="0">
                <a:solidFill>
                  <a:srgbClr val="7030A0"/>
                </a:solidFill>
                <a:latin typeface="Helvetica" pitchFamily="2" charset="0"/>
              </a:rPr>
              <a:t>Diversity blueprint goals 2017-21</a:t>
            </a:r>
          </a:p>
        </p:txBody>
      </p:sp>
    </p:spTree>
    <p:extLst>
      <p:ext uri="{BB962C8B-B14F-4D97-AF65-F5344CB8AC3E}">
        <p14:creationId xmlns:p14="http://schemas.microsoft.com/office/powerpoint/2010/main" val="388440972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2E1D-60A5-F742-BCB8-A70E4745BF2B}"/>
              </a:ext>
            </a:extLst>
          </p:cNvPr>
          <p:cNvSpPr>
            <a:spLocks noGrp="1"/>
          </p:cNvSpPr>
          <p:nvPr>
            <p:ph type="body" sz="quarter" idx="10"/>
          </p:nvPr>
        </p:nvSpPr>
        <p:spPr>
          <a:xfrm>
            <a:off x="671757" y="457200"/>
            <a:ext cx="8184662" cy="906308"/>
          </a:xfrm>
        </p:spPr>
        <p:txBody>
          <a:bodyPr>
            <a:noAutofit/>
          </a:bodyPr>
          <a:lstStyle/>
          <a:p>
            <a:r>
              <a:rPr lang="en-US" sz="3200" dirty="0">
                <a:latin typeface="Helvetica" pitchFamily="2" charset="0"/>
              </a:rPr>
              <a:t>Incorporating UD framework within a model for an inclusive campus</a:t>
            </a:r>
          </a:p>
        </p:txBody>
      </p:sp>
      <p:sp>
        <p:nvSpPr>
          <p:cNvPr id="3" name="Text Placeholder 2">
            <a:extLst>
              <a:ext uri="{FF2B5EF4-FFF2-40B4-BE49-F238E27FC236}">
                <a16:creationId xmlns:a16="http://schemas.microsoft.com/office/drawing/2014/main" id="{4C075370-9B69-C646-AF00-810FCDB6A51C}"/>
              </a:ext>
            </a:extLst>
          </p:cNvPr>
          <p:cNvSpPr>
            <a:spLocks noGrp="1"/>
          </p:cNvSpPr>
          <p:nvPr>
            <p:ph type="body" sz="quarter" idx="11"/>
          </p:nvPr>
        </p:nvSpPr>
        <p:spPr>
          <a:xfrm>
            <a:off x="671757" y="1752600"/>
            <a:ext cx="8184662" cy="4377725"/>
          </a:xfrm>
        </p:spPr>
        <p:txBody>
          <a:bodyPr/>
          <a:lstStyle/>
          <a:p>
            <a:pPr>
              <a:buFont typeface="Wingdings" pitchFamily="2" charset="2"/>
              <a:buChar char="§"/>
            </a:pPr>
            <a:r>
              <a:rPr lang="en-US" sz="3200" dirty="0">
                <a:solidFill>
                  <a:schemeClr val="accent4">
                    <a:lumMod val="10000"/>
                  </a:schemeClr>
                </a:solidFill>
                <a:latin typeface="Helvetica" pitchFamily="2" charset="0"/>
              </a:rPr>
              <a:t>How does UD align with campus &amp; diversity visions, missions, goals, values, etc.?</a:t>
            </a:r>
          </a:p>
          <a:p>
            <a:pPr>
              <a:buFont typeface="Wingdings" pitchFamily="2" charset="2"/>
              <a:buChar char="§"/>
            </a:pPr>
            <a:r>
              <a:rPr lang="en-US" sz="3200" b="1" dirty="0">
                <a:solidFill>
                  <a:schemeClr val="accent4">
                    <a:lumMod val="10000"/>
                  </a:schemeClr>
                </a:solidFill>
                <a:latin typeface="Helvetica" pitchFamily="2" charset="0"/>
              </a:rPr>
              <a:t>How might a UD framework contribute to a campus model for inclusive practices?</a:t>
            </a:r>
          </a:p>
          <a:p>
            <a:pPr>
              <a:buFont typeface="Wingdings" pitchFamily="2" charset="2"/>
              <a:buChar char="§"/>
            </a:pPr>
            <a:r>
              <a:rPr lang="en-US" sz="3200" dirty="0">
                <a:solidFill>
                  <a:schemeClr val="accent4">
                    <a:lumMod val="10000"/>
                  </a:schemeClr>
                </a:solidFill>
                <a:latin typeface="Helvetica" pitchFamily="2" charset="0"/>
              </a:rPr>
              <a:t>How could this model guide the procurement, development &amp; use of accessible IT?</a:t>
            </a:r>
          </a:p>
          <a:p>
            <a:endParaRPr lang="en-US" dirty="0"/>
          </a:p>
        </p:txBody>
      </p:sp>
    </p:spTree>
    <p:extLst>
      <p:ext uri="{BB962C8B-B14F-4D97-AF65-F5344CB8AC3E}">
        <p14:creationId xmlns:p14="http://schemas.microsoft.com/office/powerpoint/2010/main" val="234794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D340C-29F4-4441-A4D8-943E410179AF}"/>
              </a:ext>
            </a:extLst>
          </p:cNvPr>
          <p:cNvSpPr>
            <a:spLocks noGrp="1"/>
          </p:cNvSpPr>
          <p:nvPr>
            <p:ph type="body" sz="quarter" idx="10"/>
          </p:nvPr>
        </p:nvSpPr>
        <p:spPr>
          <a:xfrm>
            <a:off x="671757" y="762000"/>
            <a:ext cx="8184662" cy="601508"/>
          </a:xfrm>
        </p:spPr>
        <p:txBody>
          <a:bodyPr>
            <a:normAutofit/>
          </a:bodyPr>
          <a:lstStyle/>
          <a:p>
            <a:r>
              <a:rPr lang="en-US" sz="3600" dirty="0">
                <a:solidFill>
                  <a:srgbClr val="7030A0"/>
                </a:solidFill>
                <a:latin typeface="Helvetica" pitchFamily="2" charset="0"/>
              </a:rPr>
              <a:t>Presentation outline</a:t>
            </a:r>
          </a:p>
        </p:txBody>
      </p:sp>
      <p:sp>
        <p:nvSpPr>
          <p:cNvPr id="3" name="Text Placeholder 2">
            <a:extLst>
              <a:ext uri="{FF2B5EF4-FFF2-40B4-BE49-F238E27FC236}">
                <a16:creationId xmlns:a16="http://schemas.microsoft.com/office/drawing/2014/main" id="{625C49B5-C814-CD4A-AF89-6EC55398CCB9}"/>
              </a:ext>
            </a:extLst>
          </p:cNvPr>
          <p:cNvSpPr>
            <a:spLocks noGrp="1"/>
          </p:cNvSpPr>
          <p:nvPr>
            <p:ph type="body" sz="quarter" idx="11"/>
          </p:nvPr>
        </p:nvSpPr>
        <p:spPr>
          <a:xfrm>
            <a:off x="671757" y="1676400"/>
            <a:ext cx="8184662" cy="4453925"/>
          </a:xfrm>
        </p:spPr>
        <p:txBody>
          <a:bodyPr/>
          <a:lstStyle/>
          <a:p>
            <a:pPr>
              <a:buFont typeface="Wingdings" pitchFamily="2" charset="2"/>
              <a:buChar char="§"/>
            </a:pPr>
            <a:r>
              <a:rPr lang="en-US" sz="3200" dirty="0">
                <a:solidFill>
                  <a:schemeClr val="accent4">
                    <a:lumMod val="10000"/>
                  </a:schemeClr>
                </a:solidFill>
              </a:rPr>
              <a:t>Resources</a:t>
            </a:r>
          </a:p>
          <a:p>
            <a:pPr>
              <a:buFont typeface="Wingdings" pitchFamily="2" charset="2"/>
              <a:buChar char="§"/>
            </a:pPr>
            <a:r>
              <a:rPr lang="en-US" sz="3200" dirty="0">
                <a:solidFill>
                  <a:schemeClr val="accent4">
                    <a:lumMod val="10000"/>
                  </a:schemeClr>
                </a:solidFill>
              </a:rPr>
              <a:t>An inclusive environment</a:t>
            </a:r>
          </a:p>
          <a:p>
            <a:pPr>
              <a:buFont typeface="Wingdings" pitchFamily="2" charset="2"/>
              <a:buChar char="§"/>
            </a:pPr>
            <a:r>
              <a:rPr lang="en-US" sz="3200" dirty="0">
                <a:solidFill>
                  <a:schemeClr val="accent4">
                    <a:lumMod val="10000"/>
                  </a:schemeClr>
                </a:solidFill>
              </a:rPr>
              <a:t>History of approaches to human differences</a:t>
            </a:r>
          </a:p>
          <a:p>
            <a:pPr>
              <a:buFont typeface="Wingdings" pitchFamily="2" charset="2"/>
              <a:buChar char="§"/>
            </a:pPr>
            <a:r>
              <a:rPr lang="en-US" sz="3200" dirty="0">
                <a:solidFill>
                  <a:schemeClr val="accent4">
                    <a:lumMod val="10000"/>
                  </a:schemeClr>
                </a:solidFill>
              </a:rPr>
              <a:t>The UD approach</a:t>
            </a:r>
          </a:p>
          <a:p>
            <a:pPr>
              <a:buFont typeface="Wingdings" pitchFamily="2" charset="2"/>
              <a:buChar char="§"/>
            </a:pPr>
            <a:r>
              <a:rPr lang="en-US" sz="3200" dirty="0">
                <a:solidFill>
                  <a:schemeClr val="accent4">
                    <a:lumMod val="10000"/>
                  </a:schemeClr>
                </a:solidFill>
              </a:rPr>
              <a:t>UD alignment between institutional values, vision, goals, etc.</a:t>
            </a:r>
          </a:p>
          <a:p>
            <a:pPr>
              <a:buFont typeface="Wingdings" pitchFamily="2" charset="2"/>
              <a:buChar char="§"/>
            </a:pPr>
            <a:r>
              <a:rPr lang="en-US" sz="3200" dirty="0">
                <a:solidFill>
                  <a:schemeClr val="accent4">
                    <a:lumMod val="10000"/>
                  </a:schemeClr>
                </a:solidFill>
              </a:rPr>
              <a:t>How might a campus-wide UD framework guide inclusive, including IT, practices</a:t>
            </a:r>
          </a:p>
          <a:p>
            <a:pPr>
              <a:buFont typeface="Wingdings" pitchFamily="2" charset="2"/>
              <a:buChar char="§"/>
            </a:pPr>
            <a:endParaRPr lang="en-US" sz="3200" dirty="0">
              <a:solidFill>
                <a:schemeClr val="accent4">
                  <a:lumMod val="10000"/>
                </a:schemeClr>
              </a:solidFill>
            </a:endParaRPr>
          </a:p>
          <a:p>
            <a:pPr>
              <a:buFont typeface="Wingdings" pitchFamily="2" charset="2"/>
              <a:buChar char="§"/>
            </a:pPr>
            <a:endParaRPr lang="en-US" sz="3200" dirty="0">
              <a:solidFill>
                <a:schemeClr val="accent4">
                  <a:lumMod val="10000"/>
                </a:schemeClr>
              </a:solidFill>
            </a:endParaRPr>
          </a:p>
        </p:txBody>
      </p:sp>
    </p:spTree>
    <p:extLst>
      <p:ext uri="{BB962C8B-B14F-4D97-AF65-F5344CB8AC3E}">
        <p14:creationId xmlns:p14="http://schemas.microsoft.com/office/powerpoint/2010/main" val="67599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828799"/>
            <a:ext cx="8169715" cy="39234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Diversity</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Social justice</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p>
        </p:txBody>
      </p:sp>
      <p:sp>
        <p:nvSpPr>
          <p:cNvPr id="3" name="Title 2"/>
          <p:cNvSpPr>
            <a:spLocks noGrp="1"/>
          </p:cNvSpPr>
          <p:nvPr>
            <p:ph type="title"/>
          </p:nvPr>
        </p:nvSpPr>
        <p:spPr>
          <a:xfrm>
            <a:off x="685800" y="685800"/>
            <a:ext cx="8229600" cy="681674"/>
          </a:xfrm>
        </p:spPr>
        <p:txBody>
          <a:bodyPr/>
          <a:lstStyle/>
          <a:p>
            <a:r>
              <a:rPr lang="en-US" sz="3600" dirty="0">
                <a:solidFill>
                  <a:srgbClr val="7030A0"/>
                </a:solidFill>
                <a:latin typeface="Helvetica" pitchFamily="2" charset="0"/>
              </a:rPr>
              <a:t>Building your model: Potential values</a:t>
            </a:r>
          </a:p>
        </p:txBody>
      </p:sp>
      <p:pic>
        <p:nvPicPr>
          <p:cNvPr id="4" name="Picture 3" descr="Small decorative image of a flow chart with arror from left to right&#10;">
            <a:extLst>
              <a:ext uri="{FF2B5EF4-FFF2-40B4-BE49-F238E27FC236}">
                <a16:creationId xmlns:a16="http://schemas.microsoft.com/office/drawing/2014/main" id="{66764AFD-45A6-204E-A9A0-2E474E766731}"/>
              </a:ext>
            </a:extLst>
          </p:cNvPr>
          <p:cNvPicPr>
            <a:picLocks noChangeAspect="1"/>
          </p:cNvPicPr>
          <p:nvPr/>
        </p:nvPicPr>
        <p:blipFill>
          <a:blip r:embed="rId2"/>
          <a:stretch>
            <a:fillRect/>
          </a:stretch>
        </p:blipFill>
        <p:spPr>
          <a:xfrm>
            <a:off x="5257800" y="4267200"/>
            <a:ext cx="3018823" cy="1727555"/>
          </a:xfrm>
          <a:prstGeom prst="rect">
            <a:avLst/>
          </a:prstGeom>
        </p:spPr>
      </p:pic>
    </p:spTree>
    <p:extLst>
      <p:ext uri="{BB962C8B-B14F-4D97-AF65-F5344CB8AC3E}">
        <p14:creationId xmlns:p14="http://schemas.microsoft.com/office/powerpoint/2010/main" val="414428838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828799"/>
            <a:ext cx="8169715" cy="39234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Equity</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Inclusion </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Compliance</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p>
        </p:txBody>
      </p:sp>
      <p:sp>
        <p:nvSpPr>
          <p:cNvPr id="3" name="Title 2"/>
          <p:cNvSpPr>
            <a:spLocks noGrp="1"/>
          </p:cNvSpPr>
          <p:nvPr>
            <p:ph type="title"/>
          </p:nvPr>
        </p:nvSpPr>
        <p:spPr>
          <a:xfrm>
            <a:off x="685800" y="533400"/>
            <a:ext cx="8229600" cy="834074"/>
          </a:xfrm>
        </p:spPr>
        <p:txBody>
          <a:bodyPr/>
          <a:lstStyle/>
          <a:p>
            <a:r>
              <a:rPr lang="en-US" sz="4000" dirty="0">
                <a:solidFill>
                  <a:srgbClr val="7030A0"/>
                </a:solidFill>
                <a:latin typeface="Helvetica" pitchFamily="2" charset="0"/>
              </a:rPr>
              <a:t>Potential goals</a:t>
            </a:r>
          </a:p>
        </p:txBody>
      </p:sp>
      <p:pic>
        <p:nvPicPr>
          <p:cNvPr id="5" name="Picture 4" descr="Small decorative image of a flow chart with arror from left to right&#10;">
            <a:extLst>
              <a:ext uri="{FF2B5EF4-FFF2-40B4-BE49-F238E27FC236}">
                <a16:creationId xmlns:a16="http://schemas.microsoft.com/office/drawing/2014/main" id="{FE1F89D4-CF0A-6A45-BF12-2AD5795B73EB}"/>
              </a:ext>
            </a:extLst>
          </p:cNvPr>
          <p:cNvPicPr>
            <a:picLocks noChangeAspect="1"/>
          </p:cNvPicPr>
          <p:nvPr/>
        </p:nvPicPr>
        <p:blipFill>
          <a:blip r:embed="rId2"/>
          <a:stretch>
            <a:fillRect/>
          </a:stretch>
        </p:blipFill>
        <p:spPr>
          <a:xfrm>
            <a:off x="4876800" y="4724400"/>
            <a:ext cx="3018823" cy="1727555"/>
          </a:xfrm>
          <a:prstGeom prst="rect">
            <a:avLst/>
          </a:prstGeom>
        </p:spPr>
      </p:pic>
    </p:spTree>
    <p:extLst>
      <p:ext uri="{BB962C8B-B14F-4D97-AF65-F5344CB8AC3E}">
        <p14:creationId xmlns:p14="http://schemas.microsoft.com/office/powerpoint/2010/main" val="29286770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828799"/>
            <a:ext cx="8169715" cy="39234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UD </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Accommodations</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Definitions</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Principles </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Guidelines</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Process</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Stakeholders</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762000" y="609600"/>
            <a:ext cx="8153400" cy="757874"/>
          </a:xfrm>
        </p:spPr>
        <p:txBody>
          <a:bodyPr/>
          <a:lstStyle/>
          <a:p>
            <a:r>
              <a:rPr lang="en-US" sz="4000" dirty="0">
                <a:solidFill>
                  <a:srgbClr val="7030A0"/>
                </a:solidFill>
                <a:latin typeface="Helvetica" pitchFamily="2" charset="0"/>
              </a:rPr>
              <a:t>Potential approaches</a:t>
            </a:r>
          </a:p>
        </p:txBody>
      </p:sp>
      <p:pic>
        <p:nvPicPr>
          <p:cNvPr id="5" name="Picture 4" descr="Small decorative image of a flow chart with arror from left to right&#10;">
            <a:extLst>
              <a:ext uri="{FF2B5EF4-FFF2-40B4-BE49-F238E27FC236}">
                <a16:creationId xmlns:a16="http://schemas.microsoft.com/office/drawing/2014/main" id="{CFD1EA39-AF6C-1C4B-B006-C8674D4C1888}"/>
              </a:ext>
            </a:extLst>
          </p:cNvPr>
          <p:cNvPicPr>
            <a:picLocks noChangeAspect="1"/>
          </p:cNvPicPr>
          <p:nvPr/>
        </p:nvPicPr>
        <p:blipFill>
          <a:blip r:embed="rId2"/>
          <a:stretch>
            <a:fillRect/>
          </a:stretch>
        </p:blipFill>
        <p:spPr>
          <a:xfrm>
            <a:off x="4792959" y="4572000"/>
            <a:ext cx="3018823" cy="1727555"/>
          </a:xfrm>
          <a:prstGeom prst="rect">
            <a:avLst/>
          </a:prstGeom>
        </p:spPr>
      </p:pic>
    </p:spTree>
    <p:extLst>
      <p:ext uri="{BB962C8B-B14F-4D97-AF65-F5344CB8AC3E}">
        <p14:creationId xmlns:p14="http://schemas.microsoft.com/office/powerpoint/2010/main" val="177235741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752599"/>
            <a:ext cx="8169715" cy="39996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Top down</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Bottom up</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Support </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Staff</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Funding</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p>
        </p:txBody>
      </p:sp>
      <p:sp>
        <p:nvSpPr>
          <p:cNvPr id="3" name="Title 2"/>
          <p:cNvSpPr>
            <a:spLocks noGrp="1"/>
          </p:cNvSpPr>
          <p:nvPr>
            <p:ph type="title"/>
          </p:nvPr>
        </p:nvSpPr>
        <p:spPr>
          <a:xfrm>
            <a:off x="838200" y="609600"/>
            <a:ext cx="8077200" cy="757874"/>
          </a:xfrm>
        </p:spPr>
        <p:txBody>
          <a:bodyPr/>
          <a:lstStyle/>
          <a:p>
            <a:r>
              <a:rPr lang="en-US" sz="4000" dirty="0">
                <a:solidFill>
                  <a:srgbClr val="7030A0"/>
                </a:solidFill>
                <a:latin typeface="Helvetica" pitchFamily="2" charset="0"/>
              </a:rPr>
              <a:t>Potential inputs</a:t>
            </a:r>
          </a:p>
        </p:txBody>
      </p:sp>
      <p:pic>
        <p:nvPicPr>
          <p:cNvPr id="5" name="Picture 4" descr="Small decorative image of a flow chart with arror from left to right&#10;">
            <a:extLst>
              <a:ext uri="{FF2B5EF4-FFF2-40B4-BE49-F238E27FC236}">
                <a16:creationId xmlns:a16="http://schemas.microsoft.com/office/drawing/2014/main" id="{A06BEDF6-6B69-8146-ADCE-D52E0D15159F}"/>
              </a:ext>
            </a:extLst>
          </p:cNvPr>
          <p:cNvPicPr>
            <a:picLocks noChangeAspect="1"/>
          </p:cNvPicPr>
          <p:nvPr/>
        </p:nvPicPr>
        <p:blipFill>
          <a:blip r:embed="rId2"/>
          <a:stretch>
            <a:fillRect/>
          </a:stretch>
        </p:blipFill>
        <p:spPr>
          <a:xfrm>
            <a:off x="5257800" y="4267200"/>
            <a:ext cx="3018823" cy="1727555"/>
          </a:xfrm>
          <a:prstGeom prst="rect">
            <a:avLst/>
          </a:prstGeom>
        </p:spPr>
      </p:pic>
    </p:spTree>
    <p:extLst>
      <p:ext uri="{BB962C8B-B14F-4D97-AF65-F5344CB8AC3E}">
        <p14:creationId xmlns:p14="http://schemas.microsoft.com/office/powerpoint/2010/main" val="284231934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752599"/>
            <a:ext cx="8169715" cy="39996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Training</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Outreach </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endParaRPr lang="en-US" sz="3200" dirty="0">
              <a:solidFill>
                <a:schemeClr val="accent4">
                  <a:lumMod val="10000"/>
                </a:schemeClr>
              </a:solidFill>
              <a:latin typeface="Helvetica"/>
              <a:cs typeface="Helvetica"/>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533400"/>
            <a:ext cx="8229600" cy="834074"/>
          </a:xfrm>
        </p:spPr>
        <p:txBody>
          <a:bodyPr/>
          <a:lstStyle/>
          <a:p>
            <a:r>
              <a:rPr lang="en-US" sz="4300" dirty="0">
                <a:solidFill>
                  <a:srgbClr val="7030A0"/>
                </a:solidFill>
                <a:latin typeface="Helvetica" pitchFamily="2" charset="0"/>
              </a:rPr>
              <a:t>Potential practices</a:t>
            </a:r>
          </a:p>
        </p:txBody>
      </p:sp>
      <p:pic>
        <p:nvPicPr>
          <p:cNvPr id="5" name="Picture 4" descr="Small decorative image of a flow chart with arror from left to right&#10;">
            <a:extLst>
              <a:ext uri="{FF2B5EF4-FFF2-40B4-BE49-F238E27FC236}">
                <a16:creationId xmlns:a16="http://schemas.microsoft.com/office/drawing/2014/main" id="{4692C6CD-7FB9-D64F-AD3A-463510CCFA34}"/>
              </a:ext>
            </a:extLst>
          </p:cNvPr>
          <p:cNvPicPr>
            <a:picLocks noChangeAspect="1"/>
          </p:cNvPicPr>
          <p:nvPr/>
        </p:nvPicPr>
        <p:blipFill>
          <a:blip r:embed="rId2"/>
          <a:stretch>
            <a:fillRect/>
          </a:stretch>
        </p:blipFill>
        <p:spPr>
          <a:xfrm>
            <a:off x="5029200" y="4409792"/>
            <a:ext cx="3018823" cy="1727555"/>
          </a:xfrm>
          <a:prstGeom prst="rect">
            <a:avLst/>
          </a:prstGeom>
        </p:spPr>
      </p:pic>
    </p:spTree>
    <p:extLst>
      <p:ext uri="{BB962C8B-B14F-4D97-AF65-F5344CB8AC3E}">
        <p14:creationId xmlns:p14="http://schemas.microsoft.com/office/powerpoint/2010/main" val="407523473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2000" y="1828799"/>
            <a:ext cx="8093515" cy="39234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Measures</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Reports</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endParaRPr lang="en-US" sz="3200" dirty="0">
              <a:solidFill>
                <a:schemeClr val="accent4">
                  <a:lumMod val="10000"/>
                </a:schemeClr>
              </a:solidFill>
              <a:latin typeface="Helvetica"/>
              <a:cs typeface="Helvetica"/>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762000" y="533400"/>
            <a:ext cx="8153400" cy="834074"/>
          </a:xfrm>
        </p:spPr>
        <p:txBody>
          <a:bodyPr/>
          <a:lstStyle/>
          <a:p>
            <a:r>
              <a:rPr lang="en-US" sz="4300" dirty="0">
                <a:solidFill>
                  <a:srgbClr val="7030A0"/>
                </a:solidFill>
                <a:latin typeface="Helvetica" pitchFamily="2" charset="0"/>
              </a:rPr>
              <a:t>Potential outputs &amp; outcomes</a:t>
            </a:r>
          </a:p>
        </p:txBody>
      </p:sp>
      <p:pic>
        <p:nvPicPr>
          <p:cNvPr id="5" name="Picture 4" descr="Small decorative image of a flow chart with arror from left to right&#10;">
            <a:extLst>
              <a:ext uri="{FF2B5EF4-FFF2-40B4-BE49-F238E27FC236}">
                <a16:creationId xmlns:a16="http://schemas.microsoft.com/office/drawing/2014/main" id="{CB421B16-5D58-E445-A5BD-90615388A966}"/>
              </a:ext>
            </a:extLst>
          </p:cNvPr>
          <p:cNvPicPr>
            <a:picLocks noChangeAspect="1"/>
          </p:cNvPicPr>
          <p:nvPr/>
        </p:nvPicPr>
        <p:blipFill>
          <a:blip r:embed="rId2"/>
          <a:stretch>
            <a:fillRect/>
          </a:stretch>
        </p:blipFill>
        <p:spPr>
          <a:xfrm>
            <a:off x="5257800" y="4267200"/>
            <a:ext cx="3018823" cy="1727555"/>
          </a:xfrm>
          <a:prstGeom prst="rect">
            <a:avLst/>
          </a:prstGeom>
        </p:spPr>
      </p:pic>
    </p:spTree>
    <p:extLst>
      <p:ext uri="{BB962C8B-B14F-4D97-AF65-F5344CB8AC3E}">
        <p14:creationId xmlns:p14="http://schemas.microsoft.com/office/powerpoint/2010/main" val="324522480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9600" y="1752599"/>
            <a:ext cx="8245915" cy="39996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Equity</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Inclusion</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Compliance</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p>
        </p:txBody>
      </p:sp>
      <p:sp>
        <p:nvSpPr>
          <p:cNvPr id="3" name="Title 2"/>
          <p:cNvSpPr>
            <a:spLocks noGrp="1"/>
          </p:cNvSpPr>
          <p:nvPr>
            <p:ph type="title"/>
          </p:nvPr>
        </p:nvSpPr>
        <p:spPr>
          <a:xfrm>
            <a:off x="762000" y="685800"/>
            <a:ext cx="8153400" cy="681674"/>
          </a:xfrm>
        </p:spPr>
        <p:txBody>
          <a:bodyPr/>
          <a:lstStyle/>
          <a:p>
            <a:r>
              <a:rPr lang="en-US" sz="4000" dirty="0">
                <a:solidFill>
                  <a:srgbClr val="7030A0"/>
                </a:solidFill>
                <a:latin typeface="Helvetica" pitchFamily="2" charset="0"/>
              </a:rPr>
              <a:t>Potential </a:t>
            </a:r>
            <a:r>
              <a:rPr lang="en-US" sz="4000" dirty="0" err="1">
                <a:solidFill>
                  <a:srgbClr val="7030A0"/>
                </a:solidFill>
                <a:latin typeface="Helvetica" pitchFamily="2" charset="0"/>
              </a:rPr>
              <a:t>mpact</a:t>
            </a:r>
            <a:endParaRPr lang="en-US" sz="4000" dirty="0">
              <a:solidFill>
                <a:srgbClr val="7030A0"/>
              </a:solidFill>
              <a:latin typeface="Helvetica" pitchFamily="2" charset="0"/>
            </a:endParaRPr>
          </a:p>
        </p:txBody>
      </p:sp>
      <p:pic>
        <p:nvPicPr>
          <p:cNvPr id="5" name="Picture 4" descr="Small decorative image of a flow chart with arror from left to right&#10;">
            <a:extLst>
              <a:ext uri="{FF2B5EF4-FFF2-40B4-BE49-F238E27FC236}">
                <a16:creationId xmlns:a16="http://schemas.microsoft.com/office/drawing/2014/main" id="{34DAA2A8-22C0-0348-B8BC-4AA11C494B2D}"/>
              </a:ext>
            </a:extLst>
          </p:cNvPr>
          <p:cNvPicPr>
            <a:picLocks noChangeAspect="1"/>
          </p:cNvPicPr>
          <p:nvPr/>
        </p:nvPicPr>
        <p:blipFill>
          <a:blip r:embed="rId2"/>
          <a:stretch>
            <a:fillRect/>
          </a:stretch>
        </p:blipFill>
        <p:spPr>
          <a:xfrm>
            <a:off x="5257800" y="4267200"/>
            <a:ext cx="3018823" cy="1727555"/>
          </a:xfrm>
          <a:prstGeom prst="rect">
            <a:avLst/>
          </a:prstGeom>
        </p:spPr>
      </p:pic>
    </p:spTree>
    <p:extLst>
      <p:ext uri="{BB962C8B-B14F-4D97-AF65-F5344CB8AC3E}">
        <p14:creationId xmlns:p14="http://schemas.microsoft.com/office/powerpoint/2010/main" val="620127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CC5C3-44CB-0740-B0F7-FA6C624BB29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DDB3BFC-F8BC-DB4E-BF18-BFCEE4475A65}"/>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664999CB-72DF-E848-810D-10BD0EBACBD8}"/>
              </a:ext>
            </a:extLst>
          </p:cNvPr>
          <p:cNvPicPr>
            <a:picLocks noChangeAspect="1"/>
          </p:cNvPicPr>
          <p:nvPr/>
        </p:nvPicPr>
        <p:blipFill>
          <a:blip r:embed="rId2"/>
          <a:stretch>
            <a:fillRect/>
          </a:stretch>
        </p:blipFill>
        <p:spPr>
          <a:xfrm>
            <a:off x="3003550" y="2806700"/>
            <a:ext cx="3136900" cy="1244600"/>
          </a:xfrm>
          <a:prstGeom prst="rect">
            <a:avLst/>
          </a:prstGeom>
        </p:spPr>
      </p:pic>
      <p:pic>
        <p:nvPicPr>
          <p:cNvPr id="8" name="Picture 7">
            <a:extLst>
              <a:ext uri="{FF2B5EF4-FFF2-40B4-BE49-F238E27FC236}">
                <a16:creationId xmlns:a16="http://schemas.microsoft.com/office/drawing/2014/main" id="{36B5281C-9991-894B-B239-43C74A9190E6}"/>
              </a:ext>
            </a:extLst>
          </p:cNvPr>
          <p:cNvPicPr>
            <a:picLocks noChangeAspect="1"/>
          </p:cNvPicPr>
          <p:nvPr/>
        </p:nvPicPr>
        <p:blipFill>
          <a:blip r:embed="rId3"/>
          <a:stretch>
            <a:fillRect/>
          </a:stretch>
        </p:blipFill>
        <p:spPr>
          <a:xfrm>
            <a:off x="0" y="685800"/>
            <a:ext cx="9144000" cy="5232755"/>
          </a:xfrm>
          <a:prstGeom prst="rect">
            <a:avLst/>
          </a:prstGeom>
        </p:spPr>
      </p:pic>
      <p:sp>
        <p:nvSpPr>
          <p:cNvPr id="4" name="TextBox 3">
            <a:extLst>
              <a:ext uri="{FF2B5EF4-FFF2-40B4-BE49-F238E27FC236}">
                <a16:creationId xmlns:a16="http://schemas.microsoft.com/office/drawing/2014/main" id="{CB3EA055-4D5B-B54E-AC34-6899266458C9}"/>
              </a:ext>
            </a:extLst>
          </p:cNvPr>
          <p:cNvSpPr txBox="1"/>
          <p:nvPr/>
        </p:nvSpPr>
        <p:spPr>
          <a:xfrm>
            <a:off x="1038226" y="799878"/>
            <a:ext cx="5102224" cy="954107"/>
          </a:xfrm>
          <a:prstGeom prst="rect">
            <a:avLst/>
          </a:prstGeom>
          <a:noFill/>
        </p:spPr>
        <p:txBody>
          <a:bodyPr wrap="square" rtlCol="0">
            <a:spAutoFit/>
          </a:bodyPr>
          <a:lstStyle/>
          <a:p>
            <a:r>
              <a:rPr lang="en-US" sz="2800" dirty="0">
                <a:solidFill>
                  <a:srgbClr val="7030A0"/>
                </a:solidFill>
                <a:latin typeface="Helvetica" pitchFamily="2" charset="0"/>
              </a:rPr>
              <a:t>A model for building a more inclusive campus</a:t>
            </a:r>
          </a:p>
        </p:txBody>
      </p:sp>
    </p:spTree>
    <p:extLst>
      <p:ext uri="{BB962C8B-B14F-4D97-AF65-F5344CB8AC3E}">
        <p14:creationId xmlns:p14="http://schemas.microsoft.com/office/powerpoint/2010/main" val="353294264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2E1D-60A5-F742-BCB8-A70E4745BF2B}"/>
              </a:ext>
            </a:extLst>
          </p:cNvPr>
          <p:cNvSpPr>
            <a:spLocks noGrp="1"/>
          </p:cNvSpPr>
          <p:nvPr>
            <p:ph type="body" sz="quarter" idx="10"/>
          </p:nvPr>
        </p:nvSpPr>
        <p:spPr>
          <a:xfrm>
            <a:off x="671757" y="457200"/>
            <a:ext cx="8184662" cy="906308"/>
          </a:xfrm>
        </p:spPr>
        <p:txBody>
          <a:bodyPr>
            <a:noAutofit/>
          </a:bodyPr>
          <a:lstStyle/>
          <a:p>
            <a:r>
              <a:rPr lang="en-US" sz="3200" dirty="0">
                <a:latin typeface="Helvetica" pitchFamily="2" charset="0"/>
              </a:rPr>
              <a:t>Incorporating UD framework within a model for an inclusive campus</a:t>
            </a:r>
          </a:p>
        </p:txBody>
      </p:sp>
      <p:sp>
        <p:nvSpPr>
          <p:cNvPr id="3" name="Text Placeholder 2">
            <a:extLst>
              <a:ext uri="{FF2B5EF4-FFF2-40B4-BE49-F238E27FC236}">
                <a16:creationId xmlns:a16="http://schemas.microsoft.com/office/drawing/2014/main" id="{4C075370-9B69-C646-AF00-810FCDB6A51C}"/>
              </a:ext>
            </a:extLst>
          </p:cNvPr>
          <p:cNvSpPr>
            <a:spLocks noGrp="1"/>
          </p:cNvSpPr>
          <p:nvPr>
            <p:ph type="body" sz="quarter" idx="11"/>
          </p:nvPr>
        </p:nvSpPr>
        <p:spPr>
          <a:xfrm>
            <a:off x="671757" y="1752600"/>
            <a:ext cx="7938843" cy="4377725"/>
          </a:xfrm>
        </p:spPr>
        <p:txBody>
          <a:bodyPr/>
          <a:lstStyle/>
          <a:p>
            <a:pPr>
              <a:buFont typeface="Wingdings" pitchFamily="2" charset="2"/>
              <a:buChar char="§"/>
            </a:pPr>
            <a:r>
              <a:rPr lang="en-US" sz="3200" dirty="0">
                <a:solidFill>
                  <a:schemeClr val="accent4">
                    <a:lumMod val="10000"/>
                  </a:schemeClr>
                </a:solidFill>
                <a:latin typeface="Helvetica" pitchFamily="2" charset="0"/>
              </a:rPr>
              <a:t>How does UD align with campus &amp; diversity visions, missions, goals, values, etc.?</a:t>
            </a:r>
          </a:p>
          <a:p>
            <a:pPr>
              <a:buFont typeface="Wingdings" pitchFamily="2" charset="2"/>
              <a:buChar char="§"/>
            </a:pPr>
            <a:r>
              <a:rPr lang="en-US" sz="3200" dirty="0">
                <a:solidFill>
                  <a:schemeClr val="accent4">
                    <a:lumMod val="10000"/>
                  </a:schemeClr>
                </a:solidFill>
                <a:latin typeface="Helvetica" pitchFamily="2" charset="0"/>
              </a:rPr>
              <a:t>How might a UD framework contribute to a campus model for inclusive practices?</a:t>
            </a:r>
          </a:p>
          <a:p>
            <a:pPr>
              <a:buFont typeface="Wingdings" pitchFamily="2" charset="2"/>
              <a:buChar char="§"/>
            </a:pPr>
            <a:r>
              <a:rPr lang="en-US" sz="3200" b="1" dirty="0">
                <a:solidFill>
                  <a:schemeClr val="accent4">
                    <a:lumMod val="10000"/>
                  </a:schemeClr>
                </a:solidFill>
                <a:latin typeface="Helvetica" pitchFamily="2" charset="0"/>
              </a:rPr>
              <a:t>How could this model guide the procurement, development &amp; use of accessible IT?</a:t>
            </a:r>
          </a:p>
          <a:p>
            <a:endParaRPr lang="en-US" dirty="0"/>
          </a:p>
        </p:txBody>
      </p:sp>
    </p:spTree>
    <p:extLst>
      <p:ext uri="{BB962C8B-B14F-4D97-AF65-F5344CB8AC3E}">
        <p14:creationId xmlns:p14="http://schemas.microsoft.com/office/powerpoint/2010/main" val="3379405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9BA75-5456-A543-B8D5-CAA3657C8E19}"/>
              </a:ext>
            </a:extLst>
          </p:cNvPr>
          <p:cNvSpPr>
            <a:spLocks noGrp="1"/>
          </p:cNvSpPr>
          <p:nvPr>
            <p:ph type="body" sz="quarter" idx="11"/>
          </p:nvPr>
        </p:nvSpPr>
        <p:spPr>
          <a:xfrm>
            <a:off x="457200" y="1600200"/>
            <a:ext cx="8077200" cy="4758725"/>
          </a:xfrm>
        </p:spPr>
        <p:txBody>
          <a:bodyPr/>
          <a:lstStyle/>
          <a:p>
            <a:pPr marL="234950" indent="-234950">
              <a:buFont typeface="Wingdings" pitchFamily="2" charset="2"/>
              <a:buChar char="§"/>
            </a:pPr>
            <a:r>
              <a:rPr lang="en-US" sz="2000" b="1" dirty="0">
                <a:solidFill>
                  <a:schemeClr val="accent4">
                    <a:lumMod val="10000"/>
                  </a:schemeClr>
                </a:solidFill>
                <a:latin typeface="Helvetica" pitchFamily="2" charset="0"/>
              </a:rPr>
              <a:t>Values:  </a:t>
            </a:r>
            <a:r>
              <a:rPr lang="en-US" sz="2000" dirty="0">
                <a:solidFill>
                  <a:schemeClr val="accent4">
                    <a:lumMod val="10000"/>
                  </a:schemeClr>
                </a:solidFill>
                <a:latin typeface="Helvetica" pitchFamily="2" charset="0"/>
              </a:rPr>
              <a:t>What campus values (e.g., diversity?) can the UD of IT approach support? </a:t>
            </a:r>
          </a:p>
          <a:p>
            <a:pPr marL="234950" indent="-234950">
              <a:buFont typeface="Wingdings" pitchFamily="2" charset="2"/>
              <a:buChar char="§"/>
            </a:pPr>
            <a:r>
              <a:rPr lang="en-US" sz="2000" b="1" dirty="0">
                <a:solidFill>
                  <a:schemeClr val="accent4">
                    <a:lumMod val="10000"/>
                  </a:schemeClr>
                </a:solidFill>
                <a:latin typeface="Helvetica" pitchFamily="2" charset="0"/>
              </a:rPr>
              <a:t>Goals: </a:t>
            </a:r>
            <a:r>
              <a:rPr lang="en-US" sz="2000" dirty="0">
                <a:solidFill>
                  <a:schemeClr val="accent4">
                    <a:lumMod val="10000"/>
                  </a:schemeClr>
                </a:solidFill>
                <a:latin typeface="Helvetica" pitchFamily="2" charset="0"/>
              </a:rPr>
              <a:t>How can UD of IT approach support campus goals (</a:t>
            </a:r>
            <a:r>
              <a:rPr lang="en-US" sz="2000" dirty="0" err="1">
                <a:solidFill>
                  <a:schemeClr val="accent4">
                    <a:lumMod val="10000"/>
                  </a:schemeClr>
                </a:solidFill>
                <a:latin typeface="Helvetica" pitchFamily="2" charset="0"/>
              </a:rPr>
              <a:t>eg.</a:t>
            </a:r>
            <a:r>
              <a:rPr lang="en-US" sz="2000" dirty="0">
                <a:solidFill>
                  <a:schemeClr val="accent4">
                    <a:lumMod val="10000"/>
                  </a:schemeClr>
                </a:solidFill>
                <a:latin typeface="Helvetica" pitchFamily="2" charset="0"/>
              </a:rPr>
              <a:t>, equity, compliance?).</a:t>
            </a:r>
          </a:p>
          <a:p>
            <a:pPr marL="234950" indent="-234950">
              <a:buFont typeface="Wingdings" pitchFamily="2" charset="2"/>
              <a:buChar char="§"/>
            </a:pPr>
            <a:r>
              <a:rPr lang="en-US" sz="2000" b="1" dirty="0">
                <a:solidFill>
                  <a:schemeClr val="accent4">
                    <a:lumMod val="10000"/>
                  </a:schemeClr>
                </a:solidFill>
                <a:latin typeface="Helvetica" pitchFamily="2" charset="0"/>
              </a:rPr>
              <a:t>Approaches: </a:t>
            </a:r>
            <a:r>
              <a:rPr lang="en-US" sz="2000" dirty="0">
                <a:solidFill>
                  <a:schemeClr val="accent4">
                    <a:lumMod val="10000"/>
                  </a:schemeClr>
                </a:solidFill>
                <a:latin typeface="Helvetica" pitchFamily="2" charset="0"/>
              </a:rPr>
              <a:t>What mix of UD &amp; accommodation strategies can help reach your accessible IT goals? Identify definitions, principles, guidelines, stakeholders.</a:t>
            </a:r>
          </a:p>
          <a:p>
            <a:pPr marL="234950" indent="-234950">
              <a:buFont typeface="Wingdings" pitchFamily="2" charset="2"/>
              <a:buChar char="§"/>
            </a:pPr>
            <a:r>
              <a:rPr lang="en-US" sz="2000" b="1" dirty="0">
                <a:solidFill>
                  <a:schemeClr val="accent4">
                    <a:lumMod val="10000"/>
                  </a:schemeClr>
                </a:solidFill>
                <a:latin typeface="Helvetica" pitchFamily="2" charset="0"/>
              </a:rPr>
              <a:t>Inputs: </a:t>
            </a:r>
            <a:r>
              <a:rPr lang="en-US" sz="2000" dirty="0">
                <a:solidFill>
                  <a:schemeClr val="accent4">
                    <a:lumMod val="10000"/>
                  </a:schemeClr>
                </a:solidFill>
                <a:latin typeface="Helvetica" pitchFamily="2" charset="0"/>
              </a:rPr>
              <a:t>What issues (e.g., processes, support, funding) need to be addressed both bottom-up and top-down?</a:t>
            </a:r>
          </a:p>
          <a:p>
            <a:pPr marL="234950" indent="-234950">
              <a:buFont typeface="Wingdings" pitchFamily="2" charset="2"/>
              <a:buChar char="§"/>
            </a:pPr>
            <a:r>
              <a:rPr lang="en-US" sz="2000" b="1" dirty="0">
                <a:solidFill>
                  <a:schemeClr val="accent4">
                    <a:lumMod val="10000"/>
                  </a:schemeClr>
                </a:solidFill>
                <a:latin typeface="Helvetica" pitchFamily="2" charset="0"/>
              </a:rPr>
              <a:t>Practices: </a:t>
            </a:r>
            <a:r>
              <a:rPr lang="en-US" sz="2000" dirty="0">
                <a:solidFill>
                  <a:schemeClr val="accent4">
                    <a:lumMod val="10000"/>
                  </a:schemeClr>
                </a:solidFill>
                <a:latin typeface="Helvetica" pitchFamily="2" charset="0"/>
              </a:rPr>
              <a:t>What IT accessibility practices can be tailored to your institution, culture, policies, and unit functions?</a:t>
            </a:r>
          </a:p>
          <a:p>
            <a:pPr marL="234950" indent="-234950">
              <a:buFont typeface="Wingdings" pitchFamily="2" charset="2"/>
              <a:buChar char="§"/>
            </a:pPr>
            <a:r>
              <a:rPr lang="en-US" sz="2000" b="1" dirty="0">
                <a:solidFill>
                  <a:schemeClr val="accent4">
                    <a:lumMod val="10000"/>
                  </a:schemeClr>
                </a:solidFill>
                <a:latin typeface="Helvetica" pitchFamily="2" charset="0"/>
              </a:rPr>
              <a:t>Outputs &amp; Outcomes: </a:t>
            </a:r>
            <a:r>
              <a:rPr lang="en-US" sz="2000" dirty="0">
                <a:solidFill>
                  <a:schemeClr val="accent4">
                    <a:lumMod val="10000"/>
                  </a:schemeClr>
                </a:solidFill>
                <a:latin typeface="Helvetica" pitchFamily="2" charset="0"/>
              </a:rPr>
              <a:t>What measures should be used &amp; analyzed &amp; what reports should be created?</a:t>
            </a:r>
          </a:p>
          <a:p>
            <a:pPr marL="234950" indent="-234950">
              <a:buFont typeface="Wingdings" pitchFamily="2" charset="2"/>
              <a:buChar char="§"/>
            </a:pPr>
            <a:r>
              <a:rPr lang="en-US" sz="2000" b="1" dirty="0">
                <a:solidFill>
                  <a:schemeClr val="accent4">
                    <a:lumMod val="10000"/>
                  </a:schemeClr>
                </a:solidFill>
                <a:latin typeface="Helvetica" pitchFamily="2" charset="0"/>
              </a:rPr>
              <a:t>Impact: </a:t>
            </a:r>
            <a:r>
              <a:rPr lang="en-US" sz="2000" dirty="0">
                <a:solidFill>
                  <a:schemeClr val="accent4">
                    <a:lumMod val="10000"/>
                  </a:schemeClr>
                </a:solidFill>
                <a:latin typeface="Helvetica" pitchFamily="2" charset="0"/>
              </a:rPr>
              <a:t>What impacts can/should be measured?</a:t>
            </a:r>
          </a:p>
        </p:txBody>
      </p:sp>
      <p:sp>
        <p:nvSpPr>
          <p:cNvPr id="4" name="Title 3">
            <a:extLst>
              <a:ext uri="{FF2B5EF4-FFF2-40B4-BE49-F238E27FC236}">
                <a16:creationId xmlns:a16="http://schemas.microsoft.com/office/drawing/2014/main" id="{598B6FDE-34E4-404C-802B-8FD7A1DD793B}"/>
              </a:ext>
            </a:extLst>
          </p:cNvPr>
          <p:cNvSpPr>
            <a:spLocks noGrp="1"/>
          </p:cNvSpPr>
          <p:nvPr>
            <p:ph type="title"/>
          </p:nvPr>
        </p:nvSpPr>
        <p:spPr>
          <a:xfrm>
            <a:off x="659305" y="533400"/>
            <a:ext cx="8408495" cy="830108"/>
          </a:xfrm>
        </p:spPr>
        <p:txBody>
          <a:bodyPr/>
          <a:lstStyle/>
          <a:p>
            <a:r>
              <a:rPr lang="en-US" dirty="0">
                <a:solidFill>
                  <a:srgbClr val="7030A0"/>
                </a:solidFill>
                <a:latin typeface="Helvetica" pitchFamily="2" charset="0"/>
              </a:rPr>
              <a:t>Apply the model to accessible IT</a:t>
            </a:r>
          </a:p>
        </p:txBody>
      </p:sp>
    </p:spTree>
    <p:extLst>
      <p:ext uri="{BB962C8B-B14F-4D97-AF65-F5344CB8AC3E}">
        <p14:creationId xmlns:p14="http://schemas.microsoft.com/office/powerpoint/2010/main" val="172498407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marL="1033463" indent="-457200">
              <a:buFont typeface="Wingdings" pitchFamily="2" charset="2"/>
              <a:buChar char="§"/>
            </a:pPr>
            <a:r>
              <a:rPr lang="en-US" sz="2800" dirty="0">
                <a:solidFill>
                  <a:schemeClr val="accent5">
                    <a:lumMod val="25000"/>
                  </a:schemeClr>
                </a:solidFill>
                <a:latin typeface="Helvetica" pitchFamily="2" charset="0"/>
              </a:rPr>
              <a:t>Center for Universal </a:t>
            </a:r>
            <a:br>
              <a:rPr lang="en-US" sz="2800" dirty="0">
                <a:solidFill>
                  <a:schemeClr val="accent5">
                    <a:lumMod val="25000"/>
                  </a:schemeClr>
                </a:solidFill>
                <a:latin typeface="Helvetica" pitchFamily="2" charset="0"/>
              </a:rPr>
            </a:br>
            <a:r>
              <a:rPr lang="en-US" sz="2800" dirty="0">
                <a:solidFill>
                  <a:schemeClr val="accent5">
                    <a:lumMod val="25000"/>
                  </a:schemeClr>
                </a:solidFill>
                <a:latin typeface="Helvetica" pitchFamily="2" charset="0"/>
              </a:rPr>
              <a:t>Design in Education</a:t>
            </a:r>
            <a:br>
              <a:rPr lang="en-US" sz="2800" dirty="0">
                <a:solidFill>
                  <a:schemeClr val="accent5">
                    <a:lumMod val="25000"/>
                  </a:schemeClr>
                </a:solidFill>
                <a:latin typeface="Helvetica" pitchFamily="2" charset="0"/>
              </a:rPr>
            </a:br>
            <a:r>
              <a:rPr lang="en-US" sz="2800" u="sng" dirty="0" err="1">
                <a:solidFill>
                  <a:schemeClr val="accent5">
                    <a:lumMod val="25000"/>
                  </a:schemeClr>
                </a:solidFill>
                <a:latin typeface="Helvetica" pitchFamily="2" charset="0"/>
              </a:rPr>
              <a:t>www.uw.edu</a:t>
            </a:r>
            <a:r>
              <a:rPr lang="en-US" sz="2800" u="sng" dirty="0">
                <a:solidFill>
                  <a:schemeClr val="accent5">
                    <a:lumMod val="25000"/>
                  </a:schemeClr>
                </a:solidFill>
                <a:latin typeface="Helvetica" pitchFamily="2" charset="0"/>
              </a:rPr>
              <a:t>/</a:t>
            </a:r>
            <a:r>
              <a:rPr lang="en-US" sz="2800" u="sng" dirty="0" err="1">
                <a:solidFill>
                  <a:schemeClr val="accent5">
                    <a:lumMod val="25000"/>
                  </a:schemeClr>
                </a:solidFill>
                <a:latin typeface="Helvetica" pitchFamily="2" charset="0"/>
              </a:rPr>
              <a:t>cude</a:t>
            </a:r>
            <a:r>
              <a:rPr lang="en-US" sz="2800" u="sng" dirty="0">
                <a:solidFill>
                  <a:schemeClr val="accent5">
                    <a:lumMod val="25000"/>
                  </a:schemeClr>
                </a:solidFill>
                <a:latin typeface="Helvetica" pitchFamily="2" charset="0"/>
              </a:rPr>
              <a:t> </a:t>
            </a:r>
          </a:p>
          <a:p>
            <a:pPr marL="1033463" indent="-457200">
              <a:buFont typeface="Wingdings" pitchFamily="2" charset="2"/>
              <a:buChar char="§"/>
            </a:pPr>
            <a:r>
              <a:rPr lang="en-US" sz="2800" dirty="0">
                <a:solidFill>
                  <a:schemeClr val="accent5">
                    <a:lumMod val="25000"/>
                  </a:schemeClr>
                </a:solidFill>
                <a:latin typeface="Helvetica" pitchFamily="2" charset="0"/>
              </a:rPr>
              <a:t>UDL on Campus</a:t>
            </a:r>
            <a:br>
              <a:rPr lang="en-US" sz="2800" dirty="0">
                <a:solidFill>
                  <a:schemeClr val="accent5">
                    <a:lumMod val="25000"/>
                  </a:schemeClr>
                </a:solidFill>
                <a:latin typeface="Helvetica" pitchFamily="2" charset="0"/>
              </a:rPr>
            </a:br>
            <a:r>
              <a:rPr lang="en-US" sz="2800" u="sng" dirty="0" err="1">
                <a:solidFill>
                  <a:schemeClr val="accent5">
                    <a:lumMod val="25000"/>
                  </a:schemeClr>
                </a:solidFill>
                <a:latin typeface="Helvetica" pitchFamily="2" charset="0"/>
              </a:rPr>
              <a:t>udloncampus.cast.org</a:t>
            </a:r>
            <a:endParaRPr lang="en-US" sz="2800" u="sng" dirty="0">
              <a:solidFill>
                <a:schemeClr val="accent5">
                  <a:lumMod val="25000"/>
                </a:schemeClr>
              </a:solidFill>
              <a:latin typeface="Helvetica" pitchFamily="2" charset="0"/>
            </a:endParaRPr>
          </a:p>
          <a:p>
            <a:pPr marL="1033463" indent="-457200">
              <a:buFont typeface="Wingdings" pitchFamily="2" charset="2"/>
              <a:buChar char="§"/>
            </a:pPr>
            <a:r>
              <a:rPr lang="en-US" sz="2800" dirty="0">
                <a:solidFill>
                  <a:schemeClr val="accent5">
                    <a:lumMod val="25000"/>
                  </a:schemeClr>
                </a:solidFill>
                <a:latin typeface="Helvetica" pitchFamily="2" charset="0"/>
              </a:rPr>
              <a:t>IT Accessibility</a:t>
            </a:r>
            <a:br>
              <a:rPr lang="en-US" sz="2800" dirty="0">
                <a:solidFill>
                  <a:schemeClr val="accent5">
                    <a:lumMod val="25000"/>
                  </a:schemeClr>
                </a:solidFill>
                <a:latin typeface="Helvetica" pitchFamily="2" charset="0"/>
              </a:rPr>
            </a:br>
            <a:r>
              <a:rPr lang="en-US" sz="2800" dirty="0">
                <a:solidFill>
                  <a:schemeClr val="accent5">
                    <a:lumMod val="25000"/>
                  </a:schemeClr>
                </a:solidFill>
                <a:latin typeface="Helvetica" pitchFamily="2" charset="0"/>
                <a:hlinkClick r:id="rId2">
                  <a:extLst>
                    <a:ext uri="{A12FA001-AC4F-418D-AE19-62706E023703}">
                      <ahyp:hlinkClr xmlns:ahyp="http://schemas.microsoft.com/office/drawing/2018/hyperlinkcolor" val="tx"/>
                    </a:ext>
                  </a:extLst>
                </a:hlinkClick>
              </a:rPr>
              <a:t>www.uw.edu/accessibility</a:t>
            </a:r>
            <a:endParaRPr lang="en-US" sz="2800" dirty="0">
              <a:solidFill>
                <a:schemeClr val="accent5">
                  <a:lumMod val="25000"/>
                </a:schemeClr>
              </a:solidFill>
              <a:latin typeface="Helvetica" pitchFamily="2" charset="0"/>
            </a:endParaRPr>
          </a:p>
          <a:p>
            <a:pPr marL="1033463" indent="-457200">
              <a:buFont typeface="Wingdings" pitchFamily="2" charset="2"/>
              <a:buChar char="§"/>
            </a:pPr>
            <a:r>
              <a:rPr lang="en-US" sz="2800" dirty="0" err="1">
                <a:solidFill>
                  <a:schemeClr val="accent5">
                    <a:lumMod val="25000"/>
                  </a:schemeClr>
                </a:solidFill>
                <a:latin typeface="Helvetica" pitchFamily="2" charset="0"/>
                <a:cs typeface="Helvetica"/>
              </a:rPr>
              <a:t>AccessComputing</a:t>
            </a:r>
            <a:br>
              <a:rPr lang="en-US" sz="2800" dirty="0">
                <a:solidFill>
                  <a:schemeClr val="accent5">
                    <a:lumMod val="25000"/>
                  </a:schemeClr>
                </a:solidFill>
                <a:latin typeface="Helvetica" pitchFamily="2" charset="0"/>
                <a:cs typeface="Helvetica"/>
              </a:rPr>
            </a:br>
            <a:r>
              <a:rPr lang="en-US" sz="2800" u="sng" dirty="0" err="1">
                <a:solidFill>
                  <a:schemeClr val="accent5">
                    <a:lumMod val="25000"/>
                  </a:schemeClr>
                </a:solidFill>
                <a:latin typeface="Helvetica" pitchFamily="2" charset="0"/>
                <a:cs typeface="Helvetica"/>
              </a:rPr>
              <a:t>www.uw.edu</a:t>
            </a:r>
            <a:r>
              <a:rPr lang="en-US" sz="2800" u="sng" dirty="0">
                <a:solidFill>
                  <a:schemeClr val="accent5">
                    <a:lumMod val="25000"/>
                  </a:schemeClr>
                </a:solidFill>
                <a:latin typeface="Helvetica" pitchFamily="2" charset="0"/>
                <a:cs typeface="Helvetica"/>
              </a:rPr>
              <a:t>/</a:t>
            </a:r>
            <a:r>
              <a:rPr lang="en-US" sz="2800" u="sng" dirty="0" err="1">
                <a:solidFill>
                  <a:schemeClr val="accent5">
                    <a:lumMod val="25000"/>
                  </a:schemeClr>
                </a:solidFill>
                <a:latin typeface="Helvetica" pitchFamily="2" charset="0"/>
                <a:cs typeface="Helvetica"/>
              </a:rPr>
              <a:t>accesscomputing</a:t>
            </a:r>
            <a:endParaRPr lang="en-US" sz="2800" u="sng" dirty="0">
              <a:solidFill>
                <a:schemeClr val="accent5">
                  <a:lumMod val="25000"/>
                </a:schemeClr>
              </a:solidFill>
              <a:latin typeface="Helvetica" pitchFamily="2" charset="0"/>
              <a:cs typeface="Helvetica"/>
            </a:endParaRPr>
          </a:p>
        </p:txBody>
      </p:sp>
      <p:sp>
        <p:nvSpPr>
          <p:cNvPr id="3" name="Title 2"/>
          <p:cNvSpPr>
            <a:spLocks noGrp="1"/>
          </p:cNvSpPr>
          <p:nvPr>
            <p:ph type="title"/>
          </p:nvPr>
        </p:nvSpPr>
        <p:spPr>
          <a:xfrm>
            <a:off x="762000" y="609600"/>
            <a:ext cx="8153400" cy="757874"/>
          </a:xfrm>
        </p:spPr>
        <p:txBody>
          <a:bodyPr/>
          <a:lstStyle/>
          <a:p>
            <a:r>
              <a:rPr lang="en-US" sz="4000" dirty="0">
                <a:solidFill>
                  <a:srgbClr val="7030A0"/>
                </a:solidFill>
                <a:latin typeface="Helvetica" pitchFamily="2" charset="0"/>
                <a:cs typeface="Arial"/>
              </a:rPr>
              <a:t>Online resources</a:t>
            </a:r>
            <a:endParaRPr lang="en-US" sz="4000" dirty="0">
              <a:solidFill>
                <a:srgbClr val="7030A0"/>
              </a:solidFill>
              <a:latin typeface="Helvetica" pitchFamily="2" charset="0"/>
            </a:endParaRPr>
          </a:p>
        </p:txBody>
      </p:sp>
    </p:spTree>
    <p:extLst>
      <p:ext uri="{BB962C8B-B14F-4D97-AF65-F5344CB8AC3E}">
        <p14:creationId xmlns:p14="http://schemas.microsoft.com/office/powerpoint/2010/main" val="300126064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270A9A-2C49-D647-B216-BF41E6F5A3D6}"/>
              </a:ext>
            </a:extLst>
          </p:cNvPr>
          <p:cNvSpPr>
            <a:spLocks noGrp="1"/>
          </p:cNvSpPr>
          <p:nvPr>
            <p:ph type="body" sz="quarter" idx="10"/>
          </p:nvPr>
        </p:nvSpPr>
        <p:spPr>
          <a:xfrm>
            <a:off x="761999" y="762000"/>
            <a:ext cx="8094419" cy="601508"/>
          </a:xfrm>
        </p:spPr>
        <p:txBody>
          <a:bodyPr>
            <a:noAutofit/>
          </a:bodyPr>
          <a:lstStyle/>
          <a:p>
            <a:r>
              <a:rPr lang="en-US" sz="4000" dirty="0">
                <a:solidFill>
                  <a:srgbClr val="7030A0"/>
                </a:solidFill>
                <a:latin typeface="Helvetica" pitchFamily="2" charset="0"/>
              </a:rPr>
              <a:t>Q&amp;A</a:t>
            </a:r>
          </a:p>
        </p:txBody>
      </p:sp>
      <p:sp>
        <p:nvSpPr>
          <p:cNvPr id="3" name="Text Placeholder 2">
            <a:extLst>
              <a:ext uri="{FF2B5EF4-FFF2-40B4-BE49-F238E27FC236}">
                <a16:creationId xmlns:a16="http://schemas.microsoft.com/office/drawing/2014/main" id="{00E22A09-96D8-A147-B03F-59AAB4260124}"/>
              </a:ext>
            </a:extLst>
          </p:cNvPr>
          <p:cNvSpPr>
            <a:spLocks noGrp="1"/>
          </p:cNvSpPr>
          <p:nvPr>
            <p:ph type="body" sz="quarter" idx="11"/>
          </p:nvPr>
        </p:nvSpPr>
        <p:spPr>
          <a:xfrm>
            <a:off x="761999" y="2057400"/>
            <a:ext cx="8094420" cy="4072925"/>
          </a:xfrm>
        </p:spPr>
        <p:txBody>
          <a:bodyPr/>
          <a:lstStyle/>
          <a:p>
            <a:pPr marL="0" indent="0">
              <a:buNone/>
            </a:pPr>
            <a:r>
              <a:rPr lang="en-US" sz="3200" dirty="0">
                <a:solidFill>
                  <a:schemeClr val="accent4">
                    <a:lumMod val="10000"/>
                  </a:schemeClr>
                </a:solidFill>
                <a:latin typeface="Helvetica" pitchFamily="2" charset="0"/>
              </a:rPr>
              <a:t>Sheryl </a:t>
            </a:r>
            <a:r>
              <a:rPr lang="en-US" sz="3200" dirty="0" err="1">
                <a:solidFill>
                  <a:schemeClr val="accent4">
                    <a:lumMod val="10000"/>
                  </a:schemeClr>
                </a:solidFill>
                <a:latin typeface="Helvetica" pitchFamily="2" charset="0"/>
              </a:rPr>
              <a:t>Burgstahler</a:t>
            </a:r>
            <a:br>
              <a:rPr lang="en-US" sz="3200" dirty="0">
                <a:solidFill>
                  <a:schemeClr val="accent4">
                    <a:lumMod val="10000"/>
                  </a:schemeClr>
                </a:solidFill>
                <a:latin typeface="Helvetica" pitchFamily="2" charset="0"/>
              </a:rPr>
            </a:br>
            <a:r>
              <a:rPr lang="en-US" sz="3200" dirty="0" err="1">
                <a:solidFill>
                  <a:schemeClr val="accent4">
                    <a:lumMod val="10000"/>
                  </a:schemeClr>
                </a:solidFill>
                <a:latin typeface="Helvetica" pitchFamily="2" charset="0"/>
              </a:rPr>
              <a:t>sherylb@uw.edu</a:t>
            </a:r>
            <a:endParaRPr lang="en-US" sz="3200" dirty="0">
              <a:latin typeface="Helvetica" pitchFamily="2" charset="0"/>
            </a:endParaRPr>
          </a:p>
        </p:txBody>
      </p:sp>
      <p:pic>
        <p:nvPicPr>
          <p:cNvPr id="5" name="Picture 4" descr="image of hands raised">
            <a:extLst>
              <a:ext uri="{FF2B5EF4-FFF2-40B4-BE49-F238E27FC236}">
                <a16:creationId xmlns:a16="http://schemas.microsoft.com/office/drawing/2014/main" id="{3601D3AB-84A7-1B41-AE4D-93B0DB039A18}"/>
              </a:ext>
            </a:extLst>
          </p:cNvPr>
          <p:cNvPicPr>
            <a:picLocks noChangeAspect="1"/>
          </p:cNvPicPr>
          <p:nvPr/>
        </p:nvPicPr>
        <p:blipFill>
          <a:blip r:embed="rId2"/>
          <a:stretch>
            <a:fillRect/>
          </a:stretch>
        </p:blipFill>
        <p:spPr>
          <a:xfrm>
            <a:off x="3505200" y="3106256"/>
            <a:ext cx="5638800" cy="3752365"/>
          </a:xfrm>
          <a:prstGeom prst="rect">
            <a:avLst/>
          </a:prstGeom>
        </p:spPr>
      </p:pic>
    </p:spTree>
    <p:extLst>
      <p:ext uri="{BB962C8B-B14F-4D97-AF65-F5344CB8AC3E}">
        <p14:creationId xmlns:p14="http://schemas.microsoft.com/office/powerpoint/2010/main" val="2577376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2285999"/>
            <a:ext cx="8398315" cy="3466223"/>
          </a:xfrm>
        </p:spPr>
        <p:txBody>
          <a:bodyPr/>
          <a:lstStyle/>
          <a:p>
            <a:pPr>
              <a:buClr>
                <a:schemeClr val="tx1">
                  <a:lumMod val="95000"/>
                  <a:lumOff val="5000"/>
                </a:schemeClr>
              </a:buClr>
              <a:buFont typeface="Wingdings" pitchFamily="2" charset="2"/>
              <a:buChar char="§"/>
              <a:defRPr/>
            </a:pPr>
            <a:r>
              <a:rPr lang="en-US" sz="3000" dirty="0">
                <a:solidFill>
                  <a:schemeClr val="accent4">
                    <a:lumMod val="10000"/>
                  </a:schemeClr>
                </a:solidFill>
                <a:latin typeface="Helvetica" pitchFamily="2" charset="0"/>
                <a:ea typeface="ヒラギノ角ゴ Pro W3" charset="0"/>
                <a:cs typeface="Arial"/>
              </a:rPr>
              <a:t>&gt;40 authors/co-authors</a:t>
            </a:r>
          </a:p>
          <a:p>
            <a:pPr>
              <a:buClr>
                <a:schemeClr val="tx1">
                  <a:lumMod val="95000"/>
                  <a:lumOff val="5000"/>
                </a:schemeClr>
              </a:buClr>
              <a:buFont typeface="Wingdings" pitchFamily="2" charset="2"/>
              <a:buChar char="§"/>
              <a:defRPr/>
            </a:pPr>
            <a:r>
              <a:rPr lang="en-US" sz="3000" dirty="0">
                <a:solidFill>
                  <a:schemeClr val="accent4">
                    <a:lumMod val="10000"/>
                  </a:schemeClr>
                </a:solidFill>
                <a:latin typeface="Helvetica" pitchFamily="2" charset="0"/>
                <a:ea typeface="ヒラギノ角ゴ Pro W3" charset="0"/>
                <a:cs typeface="Arial"/>
              </a:rPr>
              <a:t>Harvard Education Press</a:t>
            </a:r>
          </a:p>
          <a:p>
            <a:pPr>
              <a:buClr>
                <a:schemeClr val="tx1">
                  <a:lumMod val="95000"/>
                  <a:lumOff val="5000"/>
                </a:schemeClr>
              </a:buClr>
              <a:buFont typeface="Wingdings" pitchFamily="2" charset="2"/>
              <a:buChar char="§"/>
              <a:defRPr/>
            </a:pPr>
            <a:r>
              <a:rPr lang="en-US" sz="3000" dirty="0">
                <a:solidFill>
                  <a:schemeClr val="accent4">
                    <a:lumMod val="10000"/>
                  </a:schemeClr>
                </a:solidFill>
                <a:latin typeface="Helvetica" pitchFamily="2" charset="0"/>
                <a:ea typeface="ヒラギノ角ゴ Pro W3" charset="0"/>
                <a:cs typeface="Arial"/>
              </a:rPr>
              <a:t>Email </a:t>
            </a:r>
            <a:r>
              <a:rPr lang="en-US" sz="3000" dirty="0" err="1">
                <a:solidFill>
                  <a:schemeClr val="accent4">
                    <a:lumMod val="10000"/>
                  </a:schemeClr>
                </a:solidFill>
                <a:latin typeface="Helvetica" pitchFamily="2" charset="0"/>
                <a:ea typeface="ヒラギノ角ゴ Pro W3" charset="0"/>
                <a:cs typeface="Arial"/>
              </a:rPr>
              <a:t>doit@uw.edu</a:t>
            </a:r>
            <a:r>
              <a:rPr lang="en-US" sz="3000" dirty="0">
                <a:solidFill>
                  <a:schemeClr val="accent4">
                    <a:lumMod val="10000"/>
                  </a:schemeClr>
                </a:solidFill>
                <a:latin typeface="Helvetica" pitchFamily="2" charset="0"/>
                <a:ea typeface="ヒラギノ角ゴ Pro W3" charset="0"/>
                <a:cs typeface="Arial"/>
              </a:rPr>
              <a:t> to join </a:t>
            </a:r>
            <a:br>
              <a:rPr lang="en-US" sz="3000" dirty="0">
                <a:solidFill>
                  <a:schemeClr val="accent4">
                    <a:lumMod val="10000"/>
                  </a:schemeClr>
                </a:solidFill>
                <a:latin typeface="Helvetica" pitchFamily="2" charset="0"/>
                <a:ea typeface="ヒラギノ角ゴ Pro W3" charset="0"/>
                <a:cs typeface="Arial"/>
              </a:rPr>
            </a:br>
            <a:r>
              <a:rPr lang="en-US" sz="3000" dirty="0">
                <a:solidFill>
                  <a:schemeClr val="accent4">
                    <a:lumMod val="10000"/>
                  </a:schemeClr>
                </a:solidFill>
                <a:latin typeface="Helvetica" pitchFamily="2" charset="0"/>
                <a:ea typeface="ヒラギノ角ゴ Pro W3" charset="0"/>
                <a:cs typeface="Arial"/>
              </a:rPr>
              <a:t>the UDHE online community </a:t>
            </a:r>
            <a:br>
              <a:rPr lang="en-US" sz="3000" dirty="0">
                <a:solidFill>
                  <a:schemeClr val="accent4">
                    <a:lumMod val="10000"/>
                  </a:schemeClr>
                </a:solidFill>
                <a:latin typeface="Helvetica" pitchFamily="2" charset="0"/>
                <a:ea typeface="ヒラギノ角ゴ Pro W3" charset="0"/>
                <a:cs typeface="Arial"/>
              </a:rPr>
            </a:br>
            <a:r>
              <a:rPr lang="en-US" sz="3000" dirty="0">
                <a:solidFill>
                  <a:schemeClr val="accent4">
                    <a:lumMod val="10000"/>
                  </a:schemeClr>
                </a:solidFill>
                <a:latin typeface="Helvetica" pitchFamily="2" charset="0"/>
                <a:ea typeface="ヒラギノ角ゴ Pro W3" charset="0"/>
                <a:cs typeface="Arial"/>
              </a:rPr>
              <a:t>of practice</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533400" y="371509"/>
            <a:ext cx="8382000" cy="995965"/>
          </a:xfrm>
        </p:spPr>
        <p:txBody>
          <a:bodyPr/>
          <a:lstStyle/>
          <a:p>
            <a:r>
              <a:rPr lang="en-US" sz="3200" dirty="0">
                <a:solidFill>
                  <a:srgbClr val="7030A0"/>
                </a:solidFill>
                <a:latin typeface="Helvetica" pitchFamily="2" charset="0"/>
                <a:ea typeface="ヒラギノ角ゴ Pro W3" charset="0"/>
                <a:cs typeface="Arial"/>
              </a:rPr>
              <a:t>Book: </a:t>
            </a:r>
            <a:r>
              <a:rPr lang="en-US" sz="3200" i="1" dirty="0">
                <a:solidFill>
                  <a:srgbClr val="7030A0"/>
                </a:solidFill>
                <a:latin typeface="Helvetica" pitchFamily="2" charset="0"/>
                <a:ea typeface="ヒラギノ角ゴ Pro W3" charset="0"/>
                <a:cs typeface="Arial"/>
              </a:rPr>
              <a:t>Universal Design in Higher Education (UDHE): From Principles to Practice</a:t>
            </a:r>
            <a:endParaRPr lang="en-US" sz="3200" dirty="0">
              <a:solidFill>
                <a:srgbClr val="7030A0"/>
              </a:solidFill>
              <a:latin typeface="Helvetica" pitchFamily="2" charset="0"/>
            </a:endParaRPr>
          </a:p>
        </p:txBody>
      </p:sp>
      <p:pic>
        <p:nvPicPr>
          <p:cNvPr id="4" name="Picture 3" descr="Book cover for Universal Design in Highter Education from Principles to Practice">
            <a:extLst>
              <a:ext uri="{FF2B5EF4-FFF2-40B4-BE49-F238E27FC236}">
                <a16:creationId xmlns:a16="http://schemas.microsoft.com/office/drawing/2014/main" id="{93F12708-B540-6B49-81DC-9D84CE6A8AE4}"/>
              </a:ext>
            </a:extLst>
          </p:cNvPr>
          <p:cNvPicPr>
            <a:picLocks noChangeAspect="1"/>
          </p:cNvPicPr>
          <p:nvPr/>
        </p:nvPicPr>
        <p:blipFill>
          <a:blip r:embed="rId2"/>
          <a:stretch>
            <a:fillRect/>
          </a:stretch>
        </p:blipFill>
        <p:spPr>
          <a:xfrm>
            <a:off x="6172200" y="2514600"/>
            <a:ext cx="2683933" cy="402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97002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600201"/>
            <a:ext cx="8169715" cy="4152022"/>
          </a:xfrm>
        </p:spPr>
        <p:txBody>
          <a:bodyPr/>
          <a:lstStyle/>
          <a:p>
            <a:pPr marL="422275" indent="-42227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diminished support systems after high school</a:t>
            </a:r>
          </a:p>
          <a:p>
            <a:pPr marL="422275" indent="-42227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little access to successful role models</a:t>
            </a:r>
          </a:p>
          <a:p>
            <a:pPr marL="422275" indent="-42227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inadequate self-advocacy skills</a:t>
            </a:r>
          </a:p>
          <a:p>
            <a:pPr marL="422275" indent="-42227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lack of or ineffective accommodations</a:t>
            </a:r>
          </a:p>
          <a:p>
            <a:pPr marL="422275" indent="-42227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low expectations on the part of people with whom they interact </a:t>
            </a:r>
          </a:p>
          <a:p>
            <a:pPr marL="422275" indent="-42227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no/limited access to technology</a:t>
            </a:r>
            <a:endParaRPr lang="en-US" altLang="ja-JP" sz="1200" dirty="0">
              <a:solidFill>
                <a:schemeClr val="accent4">
                  <a:lumMod val="10000"/>
                </a:schemeClr>
              </a:solidFill>
              <a:latin typeface="Helvetica" pitchFamily="2" charset="0"/>
              <a:ea typeface="Tahoma" charset="0"/>
              <a:cs typeface="Tahom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609600"/>
            <a:ext cx="8229600" cy="757874"/>
          </a:xfrm>
          <a:noFill/>
          <a:ln>
            <a:noFill/>
          </a:ln>
        </p:spPr>
        <p:style>
          <a:lnRef idx="0">
            <a:scrgbClr r="0" g="0" b="0"/>
          </a:lnRef>
          <a:fillRef idx="0">
            <a:scrgbClr r="0" g="0" b="0"/>
          </a:fillRef>
          <a:effectRef idx="0">
            <a:scrgbClr r="0" g="0" b="0"/>
          </a:effectRef>
          <a:fontRef idx="minor">
            <a:schemeClr val="dk1"/>
          </a:fontRef>
        </p:style>
        <p:txBody>
          <a:bodyPr/>
          <a:lstStyle/>
          <a:p>
            <a:r>
              <a:rPr lang="en-US" altLang="ja-JP" sz="4000" dirty="0">
                <a:solidFill>
                  <a:srgbClr val="7030A0"/>
                </a:solidFill>
                <a:latin typeface="Helvetica" pitchFamily="2" charset="0"/>
                <a:ea typeface="Tahoma" charset="0"/>
                <a:cs typeface="Tahoma" charset="0"/>
              </a:rPr>
              <a:t>Challenges for students</a:t>
            </a:r>
            <a:endParaRPr lang="en-US" sz="4000" dirty="0">
              <a:solidFill>
                <a:srgbClr val="7030A0"/>
              </a:solidFill>
              <a:latin typeface="Helvetica" pitchFamily="2" charset="0"/>
            </a:endParaRPr>
          </a:p>
        </p:txBody>
      </p:sp>
    </p:spTree>
    <p:extLst>
      <p:ext uri="{BB962C8B-B14F-4D97-AF65-F5344CB8AC3E}">
        <p14:creationId xmlns:p14="http://schemas.microsoft.com/office/powerpoint/2010/main" val="334894477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marL="466725" indent="-46672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Implementing accommodations that provide equal access within an inclusive setting, &amp; within a reasonable time period</a:t>
            </a:r>
            <a:br>
              <a:rPr lang="en-US" altLang="ja-JP" sz="3200" dirty="0">
                <a:solidFill>
                  <a:schemeClr val="accent4">
                    <a:lumMod val="10000"/>
                  </a:schemeClr>
                </a:solidFill>
                <a:latin typeface="Helvetica" pitchFamily="2" charset="0"/>
                <a:ea typeface="Tahoma" charset="0"/>
                <a:cs typeface="Tahoma" charset="0"/>
              </a:rPr>
            </a:br>
            <a:endParaRPr lang="en-US" altLang="ja-JP" sz="1200" dirty="0">
              <a:solidFill>
                <a:schemeClr val="accent4">
                  <a:lumMod val="10000"/>
                </a:schemeClr>
              </a:solidFill>
              <a:latin typeface="Helvetica" pitchFamily="2" charset="0"/>
              <a:ea typeface="Tahoma" charset="0"/>
              <a:cs typeface="Tahoma" charset="0"/>
            </a:endParaRPr>
          </a:p>
          <a:p>
            <a:pPr marL="466725" indent="-46672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Providing accessible technology</a:t>
            </a:r>
            <a:br>
              <a:rPr lang="en-US" altLang="ja-JP" sz="3200" dirty="0">
                <a:solidFill>
                  <a:schemeClr val="accent4">
                    <a:lumMod val="10000"/>
                  </a:schemeClr>
                </a:solidFill>
                <a:latin typeface="Helvetica" pitchFamily="2" charset="0"/>
                <a:ea typeface="Tahoma" charset="0"/>
                <a:cs typeface="Tahoma" charset="0"/>
              </a:rPr>
            </a:br>
            <a:endParaRPr lang="en-US" altLang="ja-JP" sz="1200" dirty="0">
              <a:solidFill>
                <a:schemeClr val="accent4">
                  <a:lumMod val="10000"/>
                </a:schemeClr>
              </a:solidFill>
              <a:latin typeface="Helvetica" pitchFamily="2" charset="0"/>
              <a:ea typeface="Tahoma" charset="0"/>
              <a:cs typeface="Tahoma" charset="0"/>
            </a:endParaRPr>
          </a:p>
          <a:p>
            <a:pPr marL="466725" indent="-466725" eaLnBrk="1" hangingPunct="1">
              <a:lnSpc>
                <a:spcPct val="90000"/>
              </a:lnSpc>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Helping students transition from one educational level to another &amp; to employment</a:t>
            </a:r>
            <a:endParaRPr lang="en-US" altLang="ja-JP" sz="4400" dirty="0">
              <a:solidFill>
                <a:schemeClr val="accent4">
                  <a:lumMod val="10000"/>
                </a:schemeClr>
              </a:solidFill>
              <a:latin typeface="Helvetica" pitchFamily="2" charset="0"/>
              <a:ea typeface="Tahoma" charset="0"/>
              <a:cs typeface="Tahom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609600"/>
            <a:ext cx="8229600" cy="757874"/>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US" altLang="ja-JP" sz="4000" dirty="0">
                <a:solidFill>
                  <a:srgbClr val="7030A0"/>
                </a:solidFill>
                <a:latin typeface="Helvetica" pitchFamily="2" charset="0"/>
                <a:ea typeface="Tahoma" charset="0"/>
                <a:cs typeface="Tahoma" charset="0"/>
              </a:rPr>
              <a:t>Challenges for institutions</a:t>
            </a:r>
            <a:endParaRPr lang="en-US" sz="4000" dirty="0">
              <a:solidFill>
                <a:srgbClr val="7030A0"/>
              </a:solidFill>
              <a:latin typeface="Helvetica" pitchFamily="2" charset="0"/>
            </a:endParaRPr>
          </a:p>
        </p:txBody>
      </p:sp>
    </p:spTree>
    <p:extLst>
      <p:ext uri="{BB962C8B-B14F-4D97-AF65-F5344CB8AC3E}">
        <p14:creationId xmlns:p14="http://schemas.microsoft.com/office/powerpoint/2010/main" val="377758510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marL="415925" indent="-415925">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When we are working with faculty, staff, institutions, technology companies, we promote</a:t>
            </a:r>
            <a:br>
              <a:rPr lang="en-US" altLang="ja-JP" sz="3200" dirty="0">
                <a:solidFill>
                  <a:schemeClr val="accent4">
                    <a:lumMod val="10000"/>
                  </a:schemeClr>
                </a:solidFill>
                <a:latin typeface="Helvetica" pitchFamily="2" charset="0"/>
                <a:ea typeface="Tahoma" charset="0"/>
                <a:cs typeface="Tahoma" charset="0"/>
              </a:rPr>
            </a:br>
            <a:r>
              <a:rPr lang="en-US" altLang="ja-JP" sz="3200" dirty="0">
                <a:solidFill>
                  <a:srgbClr val="FF0000"/>
                </a:solidFill>
                <a:latin typeface="Helvetica" pitchFamily="2" charset="0"/>
                <a:ea typeface="Tahoma" charset="0"/>
                <a:cs typeface="Tahoma" charset="0"/>
              </a:rPr>
              <a:t>UNIVERSAL DESIGN (UD)</a:t>
            </a:r>
          </a:p>
          <a:p>
            <a:pPr marL="415925" lvl="1" indent="-415925">
              <a:spcBef>
                <a:spcPts val="800"/>
              </a:spcBef>
              <a:buSzPct val="90000"/>
            </a:pPr>
            <a:endParaRPr lang="en-US" altLang="ja-JP" sz="3200" dirty="0">
              <a:solidFill>
                <a:srgbClr val="FF0000"/>
              </a:solidFill>
              <a:latin typeface="Helvetica" pitchFamily="2" charset="0"/>
              <a:ea typeface="Tahoma" charset="0"/>
              <a:cs typeface="Tahoma" charset="0"/>
            </a:endParaRPr>
          </a:p>
          <a:p>
            <a:pPr marL="415925" indent="-415925">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When we are working with students, we promote</a:t>
            </a:r>
            <a:br>
              <a:rPr lang="en-US" altLang="ja-JP" sz="3200" dirty="0">
                <a:latin typeface="Helvetica" pitchFamily="2" charset="0"/>
                <a:ea typeface="Tahoma" charset="0"/>
                <a:cs typeface="Tahoma" charset="0"/>
              </a:rPr>
            </a:br>
            <a:r>
              <a:rPr lang="en-US" altLang="ja-JP" sz="3200" dirty="0">
                <a:solidFill>
                  <a:srgbClr val="FF0F1B"/>
                </a:solidFill>
                <a:latin typeface="Helvetica" pitchFamily="2" charset="0"/>
                <a:ea typeface="Tahoma" charset="0"/>
                <a:cs typeface="Tahoma" charset="0"/>
              </a:rPr>
              <a:t>SELF DETERMINATION</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609600"/>
            <a:ext cx="8229600" cy="757874"/>
          </a:xfrm>
          <a:noFill/>
          <a:ln w="952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US" altLang="ja-JP" sz="4000" dirty="0">
                <a:solidFill>
                  <a:srgbClr val="7030A0"/>
                </a:solidFill>
                <a:latin typeface="Helvetica" pitchFamily="2" charset="0"/>
                <a:ea typeface="Tahoma" charset="0"/>
                <a:cs typeface="Tahoma" charset="0"/>
              </a:rPr>
              <a:t>Basic approaches</a:t>
            </a:r>
            <a:endParaRPr lang="en-US" sz="4000" dirty="0">
              <a:solidFill>
                <a:srgbClr val="7030A0"/>
              </a:solidFill>
              <a:latin typeface="Helvetica" pitchFamily="2" charset="0"/>
            </a:endParaRPr>
          </a:p>
        </p:txBody>
      </p:sp>
    </p:spTree>
    <p:extLst>
      <p:ext uri="{BB962C8B-B14F-4D97-AF65-F5344CB8AC3E}">
        <p14:creationId xmlns:p14="http://schemas.microsoft.com/office/powerpoint/2010/main" val="104221486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marL="922338" lvl="1" indent="-465138">
              <a:buFont typeface="Wingdings" charset="2"/>
              <a:buChar char="§"/>
            </a:pPr>
            <a:r>
              <a:rPr lang="en-US" sz="3200" dirty="0">
                <a:latin typeface="Helvetica" pitchFamily="2" charset="0"/>
                <a:ea typeface="Helvetica" charset="0"/>
                <a:cs typeface="Helvetica" charset="0"/>
              </a:rPr>
              <a:t>who meets requirements, </a:t>
            </a:r>
            <a:r>
              <a:rPr lang="en-US" sz="3200" dirty="0">
                <a:solidFill>
                  <a:srgbClr val="FF0000"/>
                </a:solidFill>
                <a:latin typeface="Helvetica" pitchFamily="2" charset="0"/>
                <a:ea typeface="Helvetica" charset="0"/>
                <a:cs typeface="Helvetica" charset="0"/>
              </a:rPr>
              <a:t>with or without accommodations</a:t>
            </a:r>
            <a:r>
              <a:rPr lang="en-US" sz="3200" dirty="0">
                <a:latin typeface="Helvetica" pitchFamily="2" charset="0"/>
                <a:ea typeface="Helvetica" charset="0"/>
                <a:cs typeface="Helvetica" charset="0"/>
              </a:rPr>
              <a:t>, is encouraged to participate </a:t>
            </a:r>
          </a:p>
          <a:p>
            <a:pPr marL="922338" lvl="1" indent="-465138">
              <a:buFont typeface="Wingdings" charset="2"/>
              <a:buChar char="§"/>
            </a:pPr>
            <a:r>
              <a:rPr lang="en-US" sz="3200" dirty="0">
                <a:latin typeface="Helvetica" pitchFamily="2" charset="0"/>
                <a:ea typeface="Helvetica" charset="0"/>
                <a:cs typeface="Helvetica" charset="0"/>
              </a:rPr>
              <a:t>feels welcome</a:t>
            </a:r>
          </a:p>
          <a:p>
            <a:pPr marL="922338" lvl="1" indent="-465138">
              <a:buFont typeface="Wingdings" charset="2"/>
              <a:buChar char="§"/>
            </a:pPr>
            <a:r>
              <a:rPr lang="en-US" sz="3200" dirty="0">
                <a:latin typeface="Helvetica" pitchFamily="2" charset="0"/>
                <a:ea typeface="Helvetica" charset="0"/>
                <a:cs typeface="Helvetica" charset="0"/>
              </a:rPr>
              <a:t>is engaged</a:t>
            </a:r>
            <a:endParaRPr lang="en-US" sz="3200" dirty="0">
              <a:latin typeface="Helvetica" pitchFamily="2" charset="0"/>
              <a:cs typeface="Helvetica"/>
            </a:endParaRPr>
          </a:p>
        </p:txBody>
      </p:sp>
      <p:sp>
        <p:nvSpPr>
          <p:cNvPr id="3" name="Title 2"/>
          <p:cNvSpPr>
            <a:spLocks noGrp="1"/>
          </p:cNvSpPr>
          <p:nvPr>
            <p:ph type="title"/>
          </p:nvPr>
        </p:nvSpPr>
        <p:spPr>
          <a:xfrm>
            <a:off x="685800" y="685800"/>
            <a:ext cx="8229600" cy="681674"/>
          </a:xfrm>
        </p:spPr>
        <p:txBody>
          <a:bodyPr/>
          <a:lstStyle/>
          <a:p>
            <a:r>
              <a:rPr lang="en-US" sz="3600" dirty="0">
                <a:solidFill>
                  <a:srgbClr val="7030A0"/>
                </a:solidFill>
                <a:latin typeface="Helvetica" pitchFamily="2" charset="0"/>
              </a:rPr>
              <a:t>In an “inclusive” environment everyone</a:t>
            </a:r>
          </a:p>
        </p:txBody>
      </p:sp>
      <p:pic>
        <p:nvPicPr>
          <p:cNvPr id="4" name="Picture 3" descr="A diverse group of individuals with varying  abilities, races, and sexes">
            <a:extLst>
              <a:ext uri="{FF2B5EF4-FFF2-40B4-BE49-F238E27FC236}">
                <a16:creationId xmlns:a16="http://schemas.microsoft.com/office/drawing/2014/main" id="{6845D9A2-6667-3944-BA90-0FA884893C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7400" y="4876800"/>
            <a:ext cx="4749928" cy="1317207"/>
          </a:xfrm>
          <a:prstGeom prst="rect">
            <a:avLst/>
          </a:prstGeom>
        </p:spPr>
      </p:pic>
    </p:spTree>
    <p:extLst>
      <p:ext uri="{BB962C8B-B14F-4D97-AF65-F5344CB8AC3E}">
        <p14:creationId xmlns:p14="http://schemas.microsoft.com/office/powerpoint/2010/main" val="365643042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27260</TotalTime>
  <Words>1015</Words>
  <Application>Microsoft Macintosh PowerPoint</Application>
  <PresentationFormat>On-screen Show (4:3)</PresentationFormat>
  <Paragraphs>214</Paragraphs>
  <Slides>40</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40</vt:i4>
      </vt:variant>
    </vt:vector>
  </HeadingPairs>
  <TitlesOfParts>
    <vt:vector size="54" baseType="lpstr">
      <vt:lpstr>Encode Sans Normal Black</vt:lpstr>
      <vt:lpstr>メイリオ</vt:lpstr>
      <vt:lpstr>Open Sans Light</vt:lpstr>
      <vt:lpstr>Source Sans Pro</vt:lpstr>
      <vt:lpstr>Uni Sans Regular</vt:lpstr>
      <vt:lpstr>ヒラギノ角ゴ Pro W3</vt:lpstr>
      <vt:lpstr>Arial</vt:lpstr>
      <vt:lpstr>Calibri</vt:lpstr>
      <vt:lpstr>Helvetica</vt:lpstr>
      <vt:lpstr>Lucida Grande</vt:lpstr>
      <vt:lpstr>Tahoma</vt:lpstr>
      <vt:lpstr>Wingdings</vt:lpstr>
      <vt:lpstr>1_Custom Design</vt:lpstr>
      <vt:lpstr>2_Custom Design</vt:lpstr>
      <vt:lpstr>Building a campus-wide universal design framework from the ground up </vt:lpstr>
      <vt:lpstr>PowerPoint Presentation</vt:lpstr>
      <vt:lpstr>PowerPoint Presentation</vt:lpstr>
      <vt:lpstr>Online resources</vt:lpstr>
      <vt:lpstr>Book: Universal Design in Higher Education (UDHE): From Principles to Practice</vt:lpstr>
      <vt:lpstr>Challenges for students</vt:lpstr>
      <vt:lpstr>Challenges for institutions</vt:lpstr>
      <vt:lpstr>Basic approaches</vt:lpstr>
      <vt:lpstr>In an “inclusive” environment everyone</vt:lpstr>
      <vt:lpstr>“Inclusiveness” requires efforts that are</vt:lpstr>
      <vt:lpstr>Characteristics</vt:lpstr>
      <vt:lpstr>Consider ability on a continuum</vt:lpstr>
      <vt:lpstr>One-minute history lesson—Evolution of responses to human differences</vt:lpstr>
      <vt:lpstr>Note</vt:lpstr>
      <vt:lpstr>Typical approach— accommodation</vt:lpstr>
      <vt:lpstr>Universal design =</vt:lpstr>
      <vt:lpstr>Terminology</vt:lpstr>
      <vt:lpstr>PowerPoint Presentation</vt:lpstr>
      <vt:lpstr>Apply UD to create inclusive</vt:lpstr>
      <vt:lpstr>PowerPoint Presentation</vt:lpstr>
      <vt:lpstr>PowerPoint Presentation</vt:lpstr>
      <vt:lpstr>PowerPoint Presentation</vt:lpstr>
      <vt:lpstr>Campus values</vt:lpstr>
      <vt:lpstr>Diversity</vt:lpstr>
      <vt:lpstr>Diversity vision</vt:lpstr>
      <vt:lpstr>Diversity mission</vt:lpstr>
      <vt:lpstr>Diversity values</vt:lpstr>
      <vt:lpstr>Diversity blueprint goals 2017-21</vt:lpstr>
      <vt:lpstr>PowerPoint Presentation</vt:lpstr>
      <vt:lpstr>Building your model: Potential values</vt:lpstr>
      <vt:lpstr>Potential goals</vt:lpstr>
      <vt:lpstr>Potential approaches</vt:lpstr>
      <vt:lpstr>Potential inputs</vt:lpstr>
      <vt:lpstr>Potential practices</vt:lpstr>
      <vt:lpstr>Potential outputs &amp; outcomes</vt:lpstr>
      <vt:lpstr>Potential mpact</vt:lpstr>
      <vt:lpstr>PowerPoint Presentation</vt:lpstr>
      <vt:lpstr>PowerPoint Presentation</vt:lpstr>
      <vt:lpstr>Apply the model to accessible IT</vt:lpstr>
      <vt:lpstr>PowerPoint Presentation</vt:lpstr>
    </vt:vector>
  </TitlesOfParts>
  <Manager/>
  <Company>University of Washington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#188presentation</dc:title>
  <dc:subject/>
  <dc:creator>Sheryl Burgstahler</dc:creator>
  <cp:keywords/>
  <dc:description/>
  <cp:lastModifiedBy>Microsoft Office User</cp:lastModifiedBy>
  <cp:revision>439</cp:revision>
  <cp:lastPrinted>2017-05-05T16:26:41Z</cp:lastPrinted>
  <dcterms:created xsi:type="dcterms:W3CDTF">2014-10-14T00:51:43Z</dcterms:created>
  <dcterms:modified xsi:type="dcterms:W3CDTF">2018-11-14T20:46:22Z</dcterms:modified>
  <cp:category/>
</cp:coreProperties>
</file>