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52" r:id="rId2"/>
    <p:sldMasterId id="2147483666" r:id="rId3"/>
    <p:sldMasterId id="2147483672" r:id="rId4"/>
  </p:sldMasterIdLst>
  <p:notesMasterIdLst>
    <p:notesMasterId r:id="rId51"/>
  </p:notesMasterIdLst>
  <p:handoutMasterIdLst>
    <p:handoutMasterId r:id="rId52"/>
  </p:handoutMasterIdLst>
  <p:sldIdLst>
    <p:sldId id="259" r:id="rId5"/>
    <p:sldId id="808" r:id="rId6"/>
    <p:sldId id="809" r:id="rId7"/>
    <p:sldId id="265" r:id="rId8"/>
    <p:sldId id="619" r:id="rId9"/>
    <p:sldId id="1841" r:id="rId10"/>
    <p:sldId id="783" r:id="rId11"/>
    <p:sldId id="2083" r:id="rId12"/>
    <p:sldId id="2096" r:id="rId13"/>
    <p:sldId id="2033" r:id="rId14"/>
    <p:sldId id="1159" r:id="rId15"/>
    <p:sldId id="2094" r:id="rId16"/>
    <p:sldId id="2061" r:id="rId17"/>
    <p:sldId id="775" r:id="rId18"/>
    <p:sldId id="2129" r:id="rId19"/>
    <p:sldId id="757" r:id="rId20"/>
    <p:sldId id="784" r:id="rId21"/>
    <p:sldId id="787" r:id="rId22"/>
    <p:sldId id="2028" r:id="rId23"/>
    <p:sldId id="614" r:id="rId24"/>
    <p:sldId id="615" r:id="rId25"/>
    <p:sldId id="616" r:id="rId26"/>
    <p:sldId id="536" r:id="rId27"/>
    <p:sldId id="2130" r:id="rId28"/>
    <p:sldId id="272" r:id="rId29"/>
    <p:sldId id="2131" r:id="rId30"/>
    <p:sldId id="794" r:id="rId31"/>
    <p:sldId id="796" r:id="rId32"/>
    <p:sldId id="778" r:id="rId33"/>
    <p:sldId id="797" r:id="rId34"/>
    <p:sldId id="2132" r:id="rId35"/>
    <p:sldId id="799" r:id="rId36"/>
    <p:sldId id="2133" r:id="rId37"/>
    <p:sldId id="801" r:id="rId38"/>
    <p:sldId id="800" r:id="rId39"/>
    <p:sldId id="802" r:id="rId40"/>
    <p:sldId id="2135" r:id="rId41"/>
    <p:sldId id="803" r:id="rId42"/>
    <p:sldId id="2136" r:id="rId43"/>
    <p:sldId id="806" r:id="rId44"/>
    <p:sldId id="2031" r:id="rId45"/>
    <p:sldId id="2127" r:id="rId46"/>
    <p:sldId id="2128" r:id="rId47"/>
    <p:sldId id="2029" r:id="rId48"/>
    <p:sldId id="274" r:id="rId49"/>
    <p:sldId id="2137" r:id="rId50"/>
  </p:sldIdLst>
  <p:sldSz cx="9144000" cy="6858000" type="screen4x3"/>
  <p:notesSz cx="6858000" cy="9144000"/>
  <p:custDataLst>
    <p:tags r:id="rId5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4B8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51"/>
    <p:restoredTop sz="74830" autoAdjust="0"/>
  </p:normalViewPr>
  <p:slideViewPr>
    <p:cSldViewPr snapToGrid="0" snapToObjects="1" showGuides="1">
      <p:cViewPr>
        <p:scale>
          <a:sx n="67" d="100"/>
          <a:sy n="67" d="100"/>
        </p:scale>
        <p:origin x="1472" y="2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Gender Identity &amp; Who Teaches Accessibility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Male</c:v>
                </c:pt>
              </c:strCache>
            </c:strRef>
          </c:tx>
          <c:spPr>
            <a:solidFill>
              <a:schemeClr val="accent5">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Who Teaches</c:v>
                </c:pt>
                <c:pt idx="1">
                  <c:v>Who Doesn't</c:v>
                </c:pt>
              </c:strCache>
            </c:strRef>
          </c:cat>
          <c:val>
            <c:numRef>
              <c:f>Sheet1!$B$2:$B$3</c:f>
              <c:numCache>
                <c:formatCode>General</c:formatCode>
                <c:ptCount val="2"/>
                <c:pt idx="0">
                  <c:v>59.5</c:v>
                </c:pt>
                <c:pt idx="1">
                  <c:v>75.900000000000006</c:v>
                </c:pt>
              </c:numCache>
            </c:numRef>
          </c:val>
          <c:extLst>
            <c:ext xmlns:c16="http://schemas.microsoft.com/office/drawing/2014/chart" uri="{C3380CC4-5D6E-409C-BE32-E72D297353CC}">
              <c16:uniqueId val="{00000000-10B2-4A4A-94E3-1EE671236A90}"/>
            </c:ext>
          </c:extLst>
        </c:ser>
        <c:ser>
          <c:idx val="1"/>
          <c:order val="1"/>
          <c:tx>
            <c:strRef>
              <c:f>Sheet1!$C$1</c:f>
              <c:strCache>
                <c:ptCount val="1"/>
                <c:pt idx="0">
                  <c:v>Female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Who Teaches</c:v>
                </c:pt>
                <c:pt idx="1">
                  <c:v>Who Doesn't</c:v>
                </c:pt>
              </c:strCache>
            </c:strRef>
          </c:cat>
          <c:val>
            <c:numRef>
              <c:f>Sheet1!$C$2:$C$3</c:f>
              <c:numCache>
                <c:formatCode>General</c:formatCode>
                <c:ptCount val="2"/>
                <c:pt idx="0">
                  <c:v>37.6</c:v>
                </c:pt>
                <c:pt idx="1">
                  <c:v>19.600000000000001</c:v>
                </c:pt>
              </c:numCache>
            </c:numRef>
          </c:val>
          <c:extLst>
            <c:ext xmlns:c16="http://schemas.microsoft.com/office/drawing/2014/chart" uri="{C3380CC4-5D6E-409C-BE32-E72D297353CC}">
              <c16:uniqueId val="{00000001-10B2-4A4A-94E3-1EE671236A90}"/>
            </c:ext>
          </c:extLst>
        </c:ser>
        <c:ser>
          <c:idx val="2"/>
          <c:order val="2"/>
          <c:tx>
            <c:strRef>
              <c:f>Sheet1!$D$1</c:f>
              <c:strCache>
                <c:ptCount val="1"/>
                <c:pt idx="0">
                  <c:v>Non-Binary / Prefer not to say</c:v>
                </c:pt>
              </c:strCache>
            </c:strRef>
          </c:tx>
          <c:spPr>
            <a:solidFill>
              <a:schemeClr val="accent5">
                <a:shade val="65000"/>
              </a:schemeClr>
            </a:solidFill>
            <a:ln>
              <a:noFill/>
            </a:ln>
            <a:effectLst/>
          </c:spPr>
          <c:invertIfNegative val="0"/>
          <c:cat>
            <c:strRef>
              <c:f>Sheet1!$A$2:$A$3</c:f>
              <c:strCache>
                <c:ptCount val="2"/>
                <c:pt idx="0">
                  <c:v>Who Teaches</c:v>
                </c:pt>
                <c:pt idx="1">
                  <c:v>Who Doesn't</c:v>
                </c:pt>
              </c:strCache>
            </c:strRef>
          </c:cat>
          <c:val>
            <c:numRef>
              <c:f>Sheet1!$D$2:$D$3</c:f>
              <c:numCache>
                <c:formatCode>General</c:formatCode>
                <c:ptCount val="2"/>
                <c:pt idx="0">
                  <c:v>3</c:v>
                </c:pt>
                <c:pt idx="1">
                  <c:v>4.8</c:v>
                </c:pt>
              </c:numCache>
            </c:numRef>
          </c:val>
          <c:extLst>
            <c:ext xmlns:c16="http://schemas.microsoft.com/office/drawing/2014/chart" uri="{C3380CC4-5D6E-409C-BE32-E72D297353CC}">
              <c16:uniqueId val="{00000002-10B2-4A4A-94E3-1EE671236A90}"/>
            </c:ext>
          </c:extLst>
        </c:ser>
        <c:dLbls>
          <c:showLegendKey val="0"/>
          <c:showVal val="0"/>
          <c:showCatName val="0"/>
          <c:showSerName val="0"/>
          <c:showPercent val="0"/>
          <c:showBubbleSize val="0"/>
        </c:dLbls>
        <c:gapWidth val="150"/>
        <c:overlap val="100"/>
        <c:axId val="436845592"/>
        <c:axId val="436842848"/>
      </c:barChart>
      <c:catAx>
        <c:axId val="436845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36842848"/>
        <c:crosses val="autoZero"/>
        <c:auto val="1"/>
        <c:lblAlgn val="ctr"/>
        <c:lblOffset val="100"/>
        <c:noMultiLvlLbl val="0"/>
      </c:catAx>
      <c:valAx>
        <c:axId val="4368428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6845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B105E86-09EB-DF41-89E9-215D79408489}" type="datetimeFigureOut">
              <a:rPr lang="en-US" smtClean="0"/>
              <a:t>11/6/18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1022C9B-2564-4B41-878E-BC4A87A03B87}" type="slidenum">
              <a:rPr lang="en-US" smtClean="0"/>
              <a:t>‹#›</a:t>
            </a:fld>
            <a:endParaRPr lang="en-US"/>
          </a:p>
        </p:txBody>
      </p:sp>
    </p:spTree>
    <p:extLst>
      <p:ext uri="{BB962C8B-B14F-4D97-AF65-F5344CB8AC3E}">
        <p14:creationId xmlns:p14="http://schemas.microsoft.com/office/powerpoint/2010/main" val="2265953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CE418B-442B-9545-8EE0-4E434C4435AC}" type="datetimeFigureOut">
              <a:rPr lang="en-US" smtClean="0"/>
              <a:t>11/6/18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D00AA5-55EB-1F4D-9082-3EB7000222EF}" type="slidenum">
              <a:rPr lang="en-US" smtClean="0"/>
              <a:t>‹#›</a:t>
            </a:fld>
            <a:endParaRPr lang="en-US"/>
          </a:p>
        </p:txBody>
      </p:sp>
    </p:spTree>
    <p:extLst>
      <p:ext uri="{BB962C8B-B14F-4D97-AF65-F5344CB8AC3E}">
        <p14:creationId xmlns:p14="http://schemas.microsoft.com/office/powerpoint/2010/main" val="3127512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D00AA5-55EB-1F4D-9082-3EB7000222EF}" type="slidenum">
              <a:rPr lang="en-US" smtClean="0"/>
              <a:t>1</a:t>
            </a:fld>
            <a:endParaRPr lang="en-US"/>
          </a:p>
        </p:txBody>
      </p:sp>
    </p:spTree>
    <p:extLst>
      <p:ext uri="{BB962C8B-B14F-4D97-AF65-F5344CB8AC3E}">
        <p14:creationId xmlns:p14="http://schemas.microsoft.com/office/powerpoint/2010/main" val="3333530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algn="ctr"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algn="ctr"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algn="ctr"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algn="ctr"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fld id="{FBF62EE8-5943-3D4D-8265-E5B63332AB24}" type="slidenum">
              <a:rPr lang="en-US" sz="1200" b="0"/>
              <a:pPr/>
              <a:t>5</a:t>
            </a:fld>
            <a:endParaRPr lang="en-US" sz="1200" b="0"/>
          </a:p>
        </p:txBody>
      </p:sp>
      <p:sp>
        <p:nvSpPr>
          <p:cNvPr id="24578" name="Rectangle 2"/>
          <p:cNvSpPr>
            <a:spLocks noGrp="1" noRot="1" noChangeAspect="1" noChangeArrowheads="1" noTextEdit="1"/>
          </p:cNvSpPr>
          <p:nvPr>
            <p:ph type="sldImg"/>
          </p:nvPr>
        </p:nvSpPr>
        <p:spPr>
          <a:solidFill>
            <a:srgbClr val="FFFFFF"/>
          </a:solidFill>
          <a:ln/>
        </p:spPr>
      </p:sp>
      <p:sp>
        <p:nvSpPr>
          <p:cNvPr id="24579"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ヒラギノ角ゴ Pro W3" charset="0"/>
              <a:cs typeface="ヒラギノ角ゴ Pro W3" charset="0"/>
            </a:endParaRPr>
          </a:p>
        </p:txBody>
      </p:sp>
    </p:spTree>
    <p:extLst>
      <p:ext uri="{BB962C8B-B14F-4D97-AF65-F5344CB8AC3E}">
        <p14:creationId xmlns:p14="http://schemas.microsoft.com/office/powerpoint/2010/main" val="12402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algn="ctr"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algn="ctr"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algn="ctr"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algn="ctr"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fld id="{8FB0BB16-836C-BC45-8B8A-4FD942251DB7}" type="slidenum">
              <a:rPr lang="en-US" sz="1200" b="0"/>
              <a:pPr/>
              <a:t>11</a:t>
            </a:fld>
            <a:endParaRPr lang="en-US" sz="1200" b="0"/>
          </a:p>
        </p:txBody>
      </p:sp>
      <p:sp>
        <p:nvSpPr>
          <p:cNvPr id="49154" name="Rectangle 2"/>
          <p:cNvSpPr>
            <a:spLocks noGrp="1" noRot="1" noChangeAspect="1" noChangeArrowheads="1"/>
          </p:cNvSpPr>
          <p:nvPr>
            <p:ph type="sldImg"/>
          </p:nvPr>
        </p:nvSpPr>
        <p:spPr>
          <a:solidFill>
            <a:srgbClr val="FFFFFF"/>
          </a:solidFill>
          <a:ln/>
        </p:spPr>
      </p:sp>
      <p:sp>
        <p:nvSpPr>
          <p:cNvPr id="491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ヒラギノ角ゴ Pro W3" charset="0"/>
              <a:cs typeface="ヒラギノ角ゴ Pro W3" charset="0"/>
            </a:endParaRPr>
          </a:p>
        </p:txBody>
      </p:sp>
    </p:spTree>
    <p:extLst>
      <p:ext uri="{BB962C8B-B14F-4D97-AF65-F5344CB8AC3E}">
        <p14:creationId xmlns:p14="http://schemas.microsoft.com/office/powerpoint/2010/main" val="2671195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D00AA5-55EB-1F4D-9082-3EB7000222EF}" type="slidenum">
              <a:rPr lang="en-US" smtClean="0"/>
              <a:t>14</a:t>
            </a:fld>
            <a:endParaRPr lang="en-US"/>
          </a:p>
        </p:txBody>
      </p:sp>
    </p:spTree>
    <p:extLst>
      <p:ext uri="{BB962C8B-B14F-4D97-AF65-F5344CB8AC3E}">
        <p14:creationId xmlns:p14="http://schemas.microsoft.com/office/powerpoint/2010/main" val="84585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algn="ctr"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algn="ctr"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algn="ctr"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algn="ctr"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fld id="{A07B3DA8-2C60-494E-B044-C55340C287EF}" type="slidenum">
              <a:rPr lang="en-US" sz="1200" b="0"/>
              <a:pPr/>
              <a:t>17</a:t>
            </a:fld>
            <a:endParaRPr lang="en-US" sz="1200" b="0"/>
          </a:p>
        </p:txBody>
      </p:sp>
      <p:sp>
        <p:nvSpPr>
          <p:cNvPr id="144386" name="Rectangle 2"/>
          <p:cNvSpPr>
            <a:spLocks noGrp="1" noRot="1" noChangeAspect="1" noChangeArrowheads="1" noTextEdit="1"/>
          </p:cNvSpPr>
          <p:nvPr>
            <p:ph type="sldImg"/>
          </p:nvPr>
        </p:nvSpPr>
        <p:spPr>
          <a:solidFill>
            <a:srgbClr val="FFFFFF"/>
          </a:solidFill>
          <a:ln/>
        </p:spPr>
      </p:sp>
      <p:sp>
        <p:nvSpPr>
          <p:cNvPr id="144387"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ヒラギノ角ゴ Pro W3" charset="0"/>
              <a:cs typeface="ヒラギノ角ゴ Pro W3" charset="0"/>
            </a:endParaRPr>
          </a:p>
        </p:txBody>
      </p:sp>
    </p:spTree>
    <p:extLst>
      <p:ext uri="{BB962C8B-B14F-4D97-AF65-F5344CB8AC3E}">
        <p14:creationId xmlns:p14="http://schemas.microsoft.com/office/powerpoint/2010/main" val="3222339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D00AA5-55EB-1F4D-9082-3EB7000222EF}" type="slidenum">
              <a:rPr lang="en-US" smtClean="0"/>
              <a:t>28</a:t>
            </a:fld>
            <a:endParaRPr lang="en-US"/>
          </a:p>
        </p:txBody>
      </p:sp>
    </p:spTree>
    <p:extLst>
      <p:ext uri="{BB962C8B-B14F-4D97-AF65-F5344CB8AC3E}">
        <p14:creationId xmlns:p14="http://schemas.microsoft.com/office/powerpoint/2010/main" val="991764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emf"/><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Master" Target="../slideMasters/slideMaster4.xml"/><Relationship Id="rId4" Type="http://schemas.openxmlformats.org/officeDocument/2006/relationships/image" Target="../media/image7.gi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4.xml"/><Relationship Id="rId4" Type="http://schemas.openxmlformats.org/officeDocument/2006/relationships/image" Target="../media/image7.gif"/></Relationships>
</file>

<file path=ppt/slideLayouts/_rels/slideLayout3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4.xml"/><Relationship Id="rId4" Type="http://schemas.openxmlformats.org/officeDocument/2006/relationships/image" Target="../media/image7.gi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 Id="rId4" Type="http://schemas.openxmlformats.org/officeDocument/2006/relationships/image" Target="../media/image7.gi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 Id="rId4" Type="http://schemas.openxmlformats.org/officeDocument/2006/relationships/image" Target="../media/image7.gi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descr="UW_W 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2400" y="408680"/>
            <a:ext cx="1371600" cy="923544"/>
          </a:xfrm>
          <a:prstGeom prst="rect">
            <a:avLst/>
          </a:prstGeom>
        </p:spPr>
      </p:pic>
      <p:pic>
        <p:nvPicPr>
          <p:cNvPr id="9" name="Picture 8"/>
          <p:cNvPicPr>
            <a:picLocks noChangeAspect="1"/>
          </p:cNvPicPr>
          <p:nvPr userDrawn="1"/>
        </p:nvPicPr>
        <p:blipFill>
          <a:blip r:embed="rId3"/>
          <a:stretch>
            <a:fillRect/>
          </a:stretch>
        </p:blipFill>
        <p:spPr>
          <a:xfrm>
            <a:off x="677334" y="6354234"/>
            <a:ext cx="2540000" cy="266700"/>
          </a:xfrm>
          <a:prstGeom prst="rect">
            <a:avLst/>
          </a:prstGeom>
        </p:spPr>
      </p:pic>
      <p:sp>
        <p:nvSpPr>
          <p:cNvPr id="6" name="Text Placeholder 5"/>
          <p:cNvSpPr>
            <a:spLocks noGrp="1"/>
          </p:cNvSpPr>
          <p:nvPr>
            <p:ph type="body" sz="quarter" idx="10" hasCustomPrompt="1"/>
          </p:nvPr>
        </p:nvSpPr>
        <p:spPr>
          <a:xfrm>
            <a:off x="671757" y="2062244"/>
            <a:ext cx="6972300" cy="2641756"/>
          </a:xfrm>
          <a:prstGeom prst="rect">
            <a:avLst/>
          </a:prstGeom>
        </p:spPr>
        <p:txBody>
          <a:bodyPr>
            <a:normAutofit/>
          </a:bodyPr>
          <a:lstStyle>
            <a:lvl1pPr marL="0" indent="0">
              <a:lnSpc>
                <a:spcPct val="100000"/>
              </a:lnSpc>
              <a:buNone/>
              <a:defRPr sz="5000" b="0" i="0" baseline="0">
                <a:solidFill>
                  <a:srgbClr val="E8D3A2"/>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ENCODE NORMAL</a:t>
            </a:r>
          </a:p>
          <a:p>
            <a:pPr lvl="0"/>
            <a:r>
              <a:rPr lang="en-US" dirty="0"/>
              <a:t>BLACK, 50 PT. </a:t>
            </a:r>
          </a:p>
        </p:txBody>
      </p:sp>
      <p:pic>
        <p:nvPicPr>
          <p:cNvPr id="15" name="Picture 14"/>
          <p:cNvPicPr>
            <a:picLocks noChangeAspect="1"/>
          </p:cNvPicPr>
          <p:nvPr userDrawn="1"/>
        </p:nvPicPr>
        <p:blipFill>
          <a:blip r:embed="rId4"/>
          <a:stretch>
            <a:fillRect/>
          </a:stretch>
        </p:blipFill>
        <p:spPr>
          <a:xfrm>
            <a:off x="779463" y="4704000"/>
            <a:ext cx="1600200" cy="139700"/>
          </a:xfrm>
          <a:prstGeom prst="rect">
            <a:avLst/>
          </a:prstGeom>
        </p:spPr>
      </p:pic>
    </p:spTree>
    <p:extLst>
      <p:ext uri="{BB962C8B-B14F-4D97-AF65-F5344CB8AC3E}">
        <p14:creationId xmlns:p14="http://schemas.microsoft.com/office/powerpoint/2010/main" val="2373491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6F2CC1-3D42-8D41-8835-0DD9DA97E874}" type="slidenum">
              <a:rPr lang="en-US"/>
              <a:pPr>
                <a:defRPr/>
              </a:pPr>
              <a:t>‹#›</a:t>
            </a:fld>
            <a:endParaRPr lang="en-US"/>
          </a:p>
        </p:txBody>
      </p:sp>
    </p:spTree>
    <p:extLst>
      <p:ext uri="{BB962C8B-B14F-4D97-AF65-F5344CB8AC3E}">
        <p14:creationId xmlns:p14="http://schemas.microsoft.com/office/powerpoint/2010/main" val="28980039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270E89A-8F29-7147-A113-B0B01E714DC1}" type="slidenum">
              <a:rPr lang="en-US"/>
              <a:pPr>
                <a:defRPr/>
              </a:pPr>
              <a:t>‹#›</a:t>
            </a:fld>
            <a:endParaRPr lang="en-US"/>
          </a:p>
        </p:txBody>
      </p:sp>
    </p:spTree>
    <p:extLst>
      <p:ext uri="{BB962C8B-B14F-4D97-AF65-F5344CB8AC3E}">
        <p14:creationId xmlns:p14="http://schemas.microsoft.com/office/powerpoint/2010/main" val="8310052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39A1A80-B814-794C-907E-379E5969732E}" type="slidenum">
              <a:rPr lang="en-US"/>
              <a:pPr>
                <a:defRPr/>
              </a:pPr>
              <a:t>‹#›</a:t>
            </a:fld>
            <a:endParaRPr lang="en-US"/>
          </a:p>
        </p:txBody>
      </p:sp>
    </p:spTree>
    <p:extLst>
      <p:ext uri="{BB962C8B-B14F-4D97-AF65-F5344CB8AC3E}">
        <p14:creationId xmlns:p14="http://schemas.microsoft.com/office/powerpoint/2010/main" val="38752390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0" i="0" baseline="0">
                <a:solidFill>
                  <a:schemeClr val="accent5"/>
                </a:solidFill>
                <a:latin typeface="Open Sans Light"/>
                <a:cs typeface="Open Sans Light"/>
              </a:defRPr>
            </a:lvl1pPr>
            <a:lvl2pPr>
              <a:defRPr sz="2000" b="0" i="0" baseline="0">
                <a:solidFill>
                  <a:schemeClr val="accent5"/>
                </a:solidFill>
                <a:latin typeface="Open Sans Light"/>
                <a:cs typeface="Open Sans Light"/>
              </a:defRPr>
            </a:lvl2pPr>
            <a:lvl3pPr marL="1143000" indent="-228600">
              <a:buSzPct val="100000"/>
              <a:buFont typeface="Lucida Grande"/>
              <a:buChar char="&gt;"/>
              <a:defRPr sz="1800" b="0" i="0" baseline="0">
                <a:solidFill>
                  <a:schemeClr val="accent5"/>
                </a:solidFill>
                <a:latin typeface="Open Sans Light"/>
                <a:cs typeface="Open Sans Light"/>
              </a:defRPr>
            </a:lvl3pPr>
            <a:lvl4pPr>
              <a:defRPr sz="1600" b="0" i="0" baseline="0">
                <a:solidFill>
                  <a:schemeClr val="accent5"/>
                </a:solidFill>
                <a:latin typeface="Open Sans Light"/>
                <a:cs typeface="Open Sans Light"/>
              </a:defRPr>
            </a:lvl4pPr>
            <a:lvl5pPr marL="2057400" indent="-228600">
              <a:buFont typeface="Lucida Grande"/>
              <a:buChar char="&gt;"/>
              <a:defRPr sz="1400" b="0" i="0" baseline="0">
                <a:solidFill>
                  <a:schemeClr val="accent5"/>
                </a:solidFill>
                <a:latin typeface="Open Sans Light"/>
                <a:cs typeface="Open Sans Light"/>
              </a:defRPr>
            </a:lvl5pPr>
          </a:lstStyle>
          <a:p>
            <a:pPr lvl="0"/>
            <a:r>
              <a:rPr lang="en-US" dirty="0"/>
              <a:t>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6763" y="1363508"/>
            <a:ext cx="1103781" cy="96362"/>
          </a:xfrm>
          <a:prstGeom prst="rect">
            <a:avLst/>
          </a:prstGeom>
        </p:spPr>
      </p:pic>
      <p:sp>
        <p:nvSpPr>
          <p:cNvPr id="6"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33006F"/>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8" name="Picture 7"/>
          <p:cNvPicPr>
            <a:picLocks noChangeAspect="1"/>
          </p:cNvPicPr>
          <p:nvPr userDrawn="1"/>
        </p:nvPicPr>
        <p:blipFill>
          <a:blip r:embed="rId3"/>
          <a:stretch>
            <a:fillRect/>
          </a:stretch>
        </p:blipFill>
        <p:spPr>
          <a:xfrm>
            <a:off x="792039" y="6450899"/>
            <a:ext cx="2425295" cy="162965"/>
          </a:xfrm>
          <a:prstGeom prst="rect">
            <a:avLst/>
          </a:prstGeom>
        </p:spPr>
      </p:pic>
      <p:sp>
        <p:nvSpPr>
          <p:cNvPr id="9" name="Title 8">
            <a:extLst>
              <a:ext uri="{FF2B5EF4-FFF2-40B4-BE49-F238E27FC236}">
                <a16:creationId xmlns:a16="http://schemas.microsoft.com/office/drawing/2014/main" id="{39933A42-A49C-3747-81C4-D587C456C54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468334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pic>
        <p:nvPicPr>
          <p:cNvPr id="2" name="Picture 1" descr="logo-accessERC"/>
          <p:cNvPicPr/>
          <p:nvPr/>
        </p:nvPicPr>
        <p:blipFill>
          <a:blip r:embed="rId2">
            <a:extLst>
              <a:ext uri="{28A0092B-C50C-407E-A947-70E740481C1C}">
                <a14:useLocalDpi xmlns:a14="http://schemas.microsoft.com/office/drawing/2010/main" val="0"/>
              </a:ext>
            </a:extLst>
          </a:blip>
          <a:srcRect/>
          <a:stretch>
            <a:fillRect/>
          </a:stretch>
        </p:blipFill>
        <p:spPr bwMode="auto">
          <a:xfrm>
            <a:off x="350899" y="345076"/>
            <a:ext cx="1495486" cy="876079"/>
          </a:xfrm>
          <a:prstGeom prst="rect">
            <a:avLst/>
          </a:prstGeom>
          <a:noFill/>
        </p:spPr>
      </p:pic>
      <p:sp>
        <p:nvSpPr>
          <p:cNvPr id="3" name="Title 2">
            <a:extLst>
              <a:ext uri="{FF2B5EF4-FFF2-40B4-BE49-F238E27FC236}">
                <a16:creationId xmlns:a16="http://schemas.microsoft.com/office/drawing/2014/main" id="{D9311392-763D-3B4D-97D0-12FD2CC219E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528245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894008"/>
            <a:ext cx="6972300" cy="2641756"/>
          </a:xfrm>
          <a:prstGeom prst="rect">
            <a:avLst/>
          </a:prstGeom>
        </p:spPr>
        <p:txBody>
          <a:bodyPr>
            <a:normAutofit/>
          </a:bodyPr>
          <a:lstStyle>
            <a:lvl1pPr marL="0" indent="0">
              <a:lnSpc>
                <a:spcPct val="100000"/>
              </a:lnSpc>
              <a:buNone/>
              <a:defRPr sz="5000" b="0" i="0" baseline="0">
                <a:solidFill>
                  <a:schemeClr val="tx1"/>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ENCODE NORMAL</a:t>
            </a:r>
          </a:p>
          <a:p>
            <a:pPr lvl="0"/>
            <a:r>
              <a:rPr lang="en-US" dirty="0"/>
              <a:t>BLACK, 50 PT. </a:t>
            </a:r>
          </a:p>
        </p:txBody>
      </p:sp>
      <p:pic>
        <p:nvPicPr>
          <p:cNvPr id="4" name="Picture 3"/>
          <p:cNvPicPr>
            <a:picLocks noChangeAspect="1"/>
          </p:cNvPicPr>
          <p:nvPr userDrawn="1"/>
        </p:nvPicPr>
        <p:blipFill>
          <a:blip r:embed="rId2"/>
          <a:stretch>
            <a:fillRect/>
          </a:stretch>
        </p:blipFill>
        <p:spPr>
          <a:xfrm>
            <a:off x="7772400" y="407222"/>
            <a:ext cx="1371600" cy="927100"/>
          </a:xfrm>
          <a:prstGeom prst="rect">
            <a:avLst/>
          </a:prstGeom>
        </p:spPr>
      </p:pic>
      <p:pic>
        <p:nvPicPr>
          <p:cNvPr id="5" name="Picture 4"/>
          <p:cNvPicPr>
            <a:picLocks noChangeAspect="1"/>
          </p:cNvPicPr>
          <p:nvPr userDrawn="1"/>
        </p:nvPicPr>
        <p:blipFill>
          <a:blip r:embed="rId3"/>
          <a:stretch>
            <a:fillRect/>
          </a:stretch>
        </p:blipFill>
        <p:spPr>
          <a:xfrm>
            <a:off x="792039" y="6450899"/>
            <a:ext cx="2425295" cy="162965"/>
          </a:xfrm>
          <a:prstGeom prst="rect">
            <a:avLst/>
          </a:prstGeom>
        </p:spPr>
      </p:pic>
      <p:pic>
        <p:nvPicPr>
          <p:cNvPr id="6" name="Picture 5"/>
          <p:cNvPicPr>
            <a:picLocks noChangeAspect="1"/>
          </p:cNvPicPr>
          <p:nvPr userDrawn="1"/>
        </p:nvPicPr>
        <p:blipFill>
          <a:blip r:embed="rId4"/>
          <a:stretch>
            <a:fillRect/>
          </a:stretch>
        </p:blipFill>
        <p:spPr>
          <a:xfrm>
            <a:off x="779463" y="4704000"/>
            <a:ext cx="1600200" cy="139700"/>
          </a:xfrm>
          <a:prstGeom prst="rect">
            <a:avLst/>
          </a:prstGeom>
        </p:spPr>
      </p:pic>
    </p:spTree>
    <p:extLst>
      <p:ext uri="{BB962C8B-B14F-4D97-AF65-F5344CB8AC3E}">
        <p14:creationId xmlns:p14="http://schemas.microsoft.com/office/powerpoint/2010/main" val="3029503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0" i="0" baseline="0">
                <a:solidFill>
                  <a:schemeClr val="accent1"/>
                </a:solidFill>
                <a:latin typeface="Open Sans Light"/>
                <a:cs typeface="Open Sans Light"/>
              </a:defRPr>
            </a:lvl1pPr>
            <a:lvl2pPr>
              <a:defRPr sz="2000" b="0" i="0" baseline="0">
                <a:solidFill>
                  <a:schemeClr val="accent1"/>
                </a:solidFill>
                <a:latin typeface="Open Sans Light"/>
                <a:cs typeface="Open Sans Light"/>
              </a:defRPr>
            </a:lvl2pPr>
            <a:lvl3pPr marL="1143000" indent="-228600">
              <a:buSzPct val="100000"/>
              <a:buFont typeface="Lucida Grande"/>
              <a:buChar char="&gt;"/>
              <a:defRPr sz="1800" b="0" i="0" baseline="0">
                <a:solidFill>
                  <a:schemeClr val="accent1"/>
                </a:solidFill>
                <a:latin typeface="Open Sans Light"/>
                <a:cs typeface="Open Sans Light"/>
              </a:defRPr>
            </a:lvl3pPr>
            <a:lvl4pPr>
              <a:defRPr sz="1600" b="0" i="0" baseline="0">
                <a:solidFill>
                  <a:schemeClr val="accent1"/>
                </a:solidFill>
                <a:latin typeface="Open Sans Light"/>
                <a:cs typeface="Open Sans Light"/>
              </a:defRPr>
            </a:lvl4pPr>
            <a:lvl5pPr marL="2057400" indent="-228600">
              <a:buFont typeface="Lucida Grande"/>
              <a:buChar char="&gt;"/>
              <a:defRPr sz="1400" b="0" i="0" baseline="0">
                <a:solidFill>
                  <a:schemeClr val="accent1"/>
                </a:solidFill>
                <a:latin typeface="Open Sans Light"/>
                <a:cs typeface="Open Sans Light"/>
              </a:defRPr>
            </a:lvl5pPr>
          </a:lstStyle>
          <a:p>
            <a:pPr lvl="0"/>
            <a:r>
              <a:rPr lang="en-US" dirty="0"/>
              <a:t>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sp>
        <p:nvSpPr>
          <p:cNvPr id="6"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33006F"/>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8" name="Picture 7"/>
          <p:cNvPicPr>
            <a:picLocks noChangeAspect="1"/>
          </p:cNvPicPr>
          <p:nvPr userDrawn="1"/>
        </p:nvPicPr>
        <p:blipFill>
          <a:blip r:embed="rId2"/>
          <a:stretch>
            <a:fillRect/>
          </a:stretch>
        </p:blipFill>
        <p:spPr>
          <a:xfrm>
            <a:off x="792039" y="6450899"/>
            <a:ext cx="2425295" cy="162965"/>
          </a:xfrm>
          <a:prstGeom prst="rect">
            <a:avLst/>
          </a:prstGeom>
        </p:spPr>
      </p:pic>
      <p:pic>
        <p:nvPicPr>
          <p:cNvPr id="7" name="Picture 6"/>
          <p:cNvPicPr>
            <a:picLocks noChangeAspect="1"/>
          </p:cNvPicPr>
          <p:nvPr userDrawn="1"/>
        </p:nvPicPr>
        <p:blipFill>
          <a:blip r:embed="rId3"/>
          <a:stretch>
            <a:fillRect/>
          </a:stretch>
        </p:blipFill>
        <p:spPr>
          <a:xfrm>
            <a:off x="766763" y="1364403"/>
            <a:ext cx="1103781" cy="96361"/>
          </a:xfrm>
          <a:prstGeom prst="rect">
            <a:avLst/>
          </a:prstGeom>
        </p:spPr>
      </p:pic>
    </p:spTree>
    <p:extLst>
      <p:ext uri="{BB962C8B-B14F-4D97-AF65-F5344CB8AC3E}">
        <p14:creationId xmlns:p14="http://schemas.microsoft.com/office/powerpoint/2010/main" val="5582631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6" name="Text Placeholder 9"/>
          <p:cNvSpPr>
            <a:spLocks noGrp="1"/>
          </p:cNvSpPr>
          <p:nvPr>
            <p:ph type="body" sz="quarter" idx="11" hasCustomPrompt="1"/>
          </p:nvPr>
        </p:nvSpPr>
        <p:spPr>
          <a:xfrm>
            <a:off x="659305" y="1736725"/>
            <a:ext cx="8196210" cy="4015497"/>
          </a:xfrm>
          <a:prstGeom prst="rect">
            <a:avLst/>
          </a:prstGeom>
        </p:spPr>
        <p:txBody>
          <a:bodyPr/>
          <a:lstStyle>
            <a:lvl1pPr marL="342900" indent="-342900">
              <a:buFont typeface="Lucida Grande"/>
              <a:buChar char="&gt;"/>
              <a:defRPr sz="2400" b="0" i="0" baseline="0">
                <a:solidFill>
                  <a:srgbClr val="33006F"/>
                </a:solidFill>
                <a:latin typeface="Open Sans Light"/>
                <a:cs typeface="Open Sans Light"/>
              </a:defRPr>
            </a:lvl1pPr>
            <a:lvl2pPr>
              <a:defRPr sz="2000" b="0" i="0" baseline="0">
                <a:solidFill>
                  <a:srgbClr val="33006F"/>
                </a:solidFill>
                <a:latin typeface="Open Sans Light"/>
                <a:cs typeface="Open Sans Light"/>
              </a:defRPr>
            </a:lvl2pPr>
            <a:lvl3pPr marL="1143000" indent="-228600">
              <a:buSzPct val="100000"/>
              <a:buFont typeface="Lucida Grande"/>
              <a:buChar char="&gt;"/>
              <a:defRPr sz="1800" b="0" i="0" baseline="0">
                <a:solidFill>
                  <a:srgbClr val="33006F"/>
                </a:solidFill>
                <a:latin typeface="Open Sans Light"/>
                <a:cs typeface="Open Sans Light"/>
              </a:defRPr>
            </a:lvl3pPr>
            <a:lvl4pPr>
              <a:defRPr sz="1600" b="0" i="0" baseline="0">
                <a:solidFill>
                  <a:srgbClr val="33006F"/>
                </a:solidFill>
                <a:latin typeface="Open Sans Light"/>
                <a:cs typeface="Open Sans Light"/>
              </a:defRPr>
            </a:lvl4pPr>
            <a:lvl5pPr marL="2057400" indent="-228600">
              <a:buFont typeface="Lucida Grande"/>
              <a:buChar char="&gt;"/>
              <a:defRPr sz="1400" b="0" i="0" baseline="0">
                <a:solidFill>
                  <a:srgbClr val="33006F"/>
                </a:solidFill>
                <a:latin typeface="Open Sans Light"/>
                <a:cs typeface="Open Sans Light"/>
              </a:defRPr>
            </a:lvl5pPr>
          </a:lstStyle>
          <a:p>
            <a:pPr lvl="0"/>
            <a:r>
              <a:rPr lang="en-US" dirty="0"/>
              <a:t>Bulleted 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pic>
        <p:nvPicPr>
          <p:cNvPr id="9" name="Picture 8"/>
          <p:cNvPicPr>
            <a:picLocks noChangeAspect="1"/>
          </p:cNvPicPr>
          <p:nvPr userDrawn="1"/>
        </p:nvPicPr>
        <p:blipFill>
          <a:blip r:embed="rId2"/>
          <a:stretch>
            <a:fillRect/>
          </a:stretch>
        </p:blipFill>
        <p:spPr>
          <a:xfrm>
            <a:off x="792039" y="6450899"/>
            <a:ext cx="2425295" cy="162965"/>
          </a:xfrm>
          <a:prstGeom prst="rect">
            <a:avLst/>
          </a:prstGeom>
        </p:spPr>
      </p:pic>
      <p:pic>
        <p:nvPicPr>
          <p:cNvPr id="8" name="Picture 7"/>
          <p:cNvPicPr>
            <a:picLocks noChangeAspect="1"/>
          </p:cNvPicPr>
          <p:nvPr userDrawn="1"/>
        </p:nvPicPr>
        <p:blipFill>
          <a:blip r:embed="rId3"/>
          <a:stretch>
            <a:fillRect/>
          </a:stretch>
        </p:blipFill>
        <p:spPr>
          <a:xfrm>
            <a:off x="766763" y="1364403"/>
            <a:ext cx="1103781" cy="96361"/>
          </a:xfrm>
          <a:prstGeom prst="rect">
            <a:avLst/>
          </a:prstGeom>
        </p:spPr>
      </p:pic>
    </p:spTree>
    <p:extLst>
      <p:ext uri="{BB962C8B-B14F-4D97-AF65-F5344CB8AC3E}">
        <p14:creationId xmlns:p14="http://schemas.microsoft.com/office/powerpoint/2010/main" val="806958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2400" b="0" i="0" baseline="0">
                <a:solidFill>
                  <a:srgbClr val="33006F"/>
                </a:solidFill>
                <a:latin typeface="Open Sans Light"/>
                <a:cs typeface="Open Sans Light"/>
              </a:defRPr>
            </a:lvl1pPr>
          </a:lstStyle>
          <a:p>
            <a:r>
              <a:rPr lang="en-US" dirty="0"/>
              <a:t>Graphic Here</a:t>
            </a:r>
          </a:p>
        </p:txBody>
      </p:sp>
      <p:sp>
        <p:nvSpPr>
          <p:cNvPr id="1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pic>
        <p:nvPicPr>
          <p:cNvPr id="6" name="Picture 5"/>
          <p:cNvPicPr>
            <a:picLocks noChangeAspect="1"/>
          </p:cNvPicPr>
          <p:nvPr userDrawn="1"/>
        </p:nvPicPr>
        <p:blipFill>
          <a:blip r:embed="rId2"/>
          <a:stretch>
            <a:fillRect/>
          </a:stretch>
        </p:blipFill>
        <p:spPr>
          <a:xfrm>
            <a:off x="792039" y="6450899"/>
            <a:ext cx="2425295" cy="162965"/>
          </a:xfrm>
          <a:prstGeom prst="rect">
            <a:avLst/>
          </a:prstGeom>
        </p:spPr>
      </p:pic>
      <p:pic>
        <p:nvPicPr>
          <p:cNvPr id="7" name="Picture 6"/>
          <p:cNvPicPr>
            <a:picLocks noChangeAspect="1"/>
          </p:cNvPicPr>
          <p:nvPr userDrawn="1"/>
        </p:nvPicPr>
        <p:blipFill>
          <a:blip r:embed="rId3"/>
          <a:stretch>
            <a:fillRect/>
          </a:stretch>
        </p:blipFill>
        <p:spPr>
          <a:xfrm>
            <a:off x="766763" y="1364403"/>
            <a:ext cx="1103781" cy="96361"/>
          </a:xfrm>
          <a:prstGeom prst="rect">
            <a:avLst/>
          </a:prstGeom>
        </p:spPr>
      </p:pic>
    </p:spTree>
    <p:extLst>
      <p:ext uri="{BB962C8B-B14F-4D97-AF65-F5344CB8AC3E}">
        <p14:creationId xmlns:p14="http://schemas.microsoft.com/office/powerpoint/2010/main" val="2724014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5E0F25-8DBD-C14C-A14B-C3F1E8A10CBF}" type="datetimeFigureOut">
              <a:rPr lang="en-US" smtClean="0"/>
              <a:t>11/6/18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A07BC-121F-D344-93B3-21A57AA78405}" type="slidenum">
              <a:rPr lang="en-US" smtClean="0"/>
              <a:t>‹#›</a:t>
            </a:fld>
            <a:endParaRPr lang="en-US"/>
          </a:p>
        </p:txBody>
      </p:sp>
    </p:spTree>
    <p:extLst>
      <p:ext uri="{BB962C8B-B14F-4D97-AF65-F5344CB8AC3E}">
        <p14:creationId xmlns:p14="http://schemas.microsoft.com/office/powerpoint/2010/main" val="1310163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E8D3A2"/>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0" i="0" baseline="0">
                <a:solidFill>
                  <a:srgbClr val="E8D3A2"/>
                </a:solidFill>
                <a:latin typeface="Open Sans Light"/>
                <a:cs typeface="Open Sans Light"/>
              </a:defRPr>
            </a:lvl1pPr>
            <a:lvl2pPr>
              <a:defRPr sz="2000" b="0" i="0" baseline="0">
                <a:solidFill>
                  <a:srgbClr val="E8D3A2"/>
                </a:solidFill>
                <a:latin typeface="Open Sans Light"/>
                <a:cs typeface="Open Sans Light"/>
              </a:defRPr>
            </a:lvl2pPr>
            <a:lvl3pPr marL="1143000" indent="-228600">
              <a:buSzPct val="100000"/>
              <a:buFont typeface="Lucida Grande"/>
              <a:buChar char="&gt;"/>
              <a:defRPr sz="1800" b="0" i="0" baseline="0">
                <a:solidFill>
                  <a:srgbClr val="E8D3A2"/>
                </a:solidFill>
                <a:latin typeface="Open Sans Light"/>
                <a:cs typeface="Open Sans Light"/>
              </a:defRPr>
            </a:lvl3pPr>
            <a:lvl4pPr>
              <a:defRPr sz="1600" b="0" i="0" baseline="0">
                <a:solidFill>
                  <a:srgbClr val="E8D3A2"/>
                </a:solidFill>
                <a:latin typeface="Open Sans Light"/>
                <a:cs typeface="Open Sans Light"/>
              </a:defRPr>
            </a:lvl4pPr>
            <a:lvl5pPr marL="2057400" indent="-228600">
              <a:buFont typeface="Lucida Grande"/>
              <a:buChar char="&gt;"/>
              <a:defRPr sz="1400" b="0" i="0" baseline="0">
                <a:solidFill>
                  <a:srgbClr val="E8D3A2"/>
                </a:solidFill>
                <a:latin typeface="Open Sans Light"/>
                <a:cs typeface="Open Sans Light"/>
              </a:defRPr>
            </a:lvl5pPr>
          </a:lstStyle>
          <a:p>
            <a:pPr lvl="0"/>
            <a:r>
              <a:rPr lang="en-US" dirty="0"/>
              <a:t>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sp>
        <p:nvSpPr>
          <p:cNvPr id="5"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E8D3A2"/>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6" name="Picture 5"/>
          <p:cNvPicPr>
            <a:picLocks noChangeAspect="1"/>
          </p:cNvPicPr>
          <p:nvPr userDrawn="1"/>
        </p:nvPicPr>
        <p:blipFill>
          <a:blip r:embed="rId2"/>
          <a:stretch>
            <a:fillRect/>
          </a:stretch>
        </p:blipFill>
        <p:spPr>
          <a:xfrm>
            <a:off x="766763" y="1364403"/>
            <a:ext cx="1103781" cy="96361"/>
          </a:xfrm>
          <a:prstGeom prst="rect">
            <a:avLst/>
          </a:prstGeom>
        </p:spPr>
      </p:pic>
      <p:pic>
        <p:nvPicPr>
          <p:cNvPr id="8" name="Picture 7"/>
          <p:cNvPicPr>
            <a:picLocks noChangeAspect="1"/>
          </p:cNvPicPr>
          <p:nvPr userDrawn="1"/>
        </p:nvPicPr>
        <p:blipFill>
          <a:blip r:embed="rId3"/>
          <a:stretch>
            <a:fillRect/>
          </a:stretch>
        </p:blipFill>
        <p:spPr>
          <a:xfrm>
            <a:off x="677334" y="6354234"/>
            <a:ext cx="2540000" cy="266700"/>
          </a:xfrm>
          <a:prstGeom prst="rect">
            <a:avLst/>
          </a:prstGeom>
        </p:spPr>
      </p:pic>
    </p:spTree>
    <p:extLst>
      <p:ext uri="{BB962C8B-B14F-4D97-AF65-F5344CB8AC3E}">
        <p14:creationId xmlns:p14="http://schemas.microsoft.com/office/powerpoint/2010/main" val="27692405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9272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5E0F25-8DBD-C14C-A14B-C3F1E8A10CBF}" type="datetimeFigureOut">
              <a:rPr lang="en-US" smtClean="0"/>
              <a:t>11/6/18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A07BC-121F-D344-93B3-21A57AA78405}" type="slidenum">
              <a:rPr lang="en-US" smtClean="0"/>
              <a:t>‹#›</a:t>
            </a:fld>
            <a:endParaRPr lang="en-US"/>
          </a:p>
        </p:txBody>
      </p:sp>
    </p:spTree>
    <p:extLst>
      <p:ext uri="{BB962C8B-B14F-4D97-AF65-F5344CB8AC3E}">
        <p14:creationId xmlns:p14="http://schemas.microsoft.com/office/powerpoint/2010/main" val="24343339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5E0F25-8DBD-C14C-A14B-C3F1E8A10CBF}" type="datetimeFigureOut">
              <a:rPr lang="en-US" smtClean="0"/>
              <a:t>11/6/18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A07BC-121F-D344-93B3-21A57AA78405}" type="slidenum">
              <a:rPr lang="en-US" smtClean="0"/>
              <a:t>‹#›</a:t>
            </a:fld>
            <a:endParaRPr lang="en-US"/>
          </a:p>
        </p:txBody>
      </p:sp>
    </p:spTree>
    <p:extLst>
      <p:ext uri="{BB962C8B-B14F-4D97-AF65-F5344CB8AC3E}">
        <p14:creationId xmlns:p14="http://schemas.microsoft.com/office/powerpoint/2010/main" val="37896015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5E0F25-8DBD-C14C-A14B-C3F1E8A10CBF}" type="datetimeFigureOut">
              <a:rPr lang="en-US" smtClean="0"/>
              <a:t>11/6/18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0A07BC-121F-D344-93B3-21A57AA78405}" type="slidenum">
              <a:rPr lang="en-US" smtClean="0"/>
              <a:t>‹#›</a:t>
            </a:fld>
            <a:endParaRPr lang="en-US"/>
          </a:p>
        </p:txBody>
      </p:sp>
    </p:spTree>
    <p:extLst>
      <p:ext uri="{BB962C8B-B14F-4D97-AF65-F5344CB8AC3E}">
        <p14:creationId xmlns:p14="http://schemas.microsoft.com/office/powerpoint/2010/main" val="21559448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5E0F25-8DBD-C14C-A14B-C3F1E8A10CBF}" type="datetimeFigureOut">
              <a:rPr lang="en-US" smtClean="0"/>
              <a:t>11/6/18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0A07BC-121F-D344-93B3-21A57AA78405}" type="slidenum">
              <a:rPr lang="en-US" smtClean="0"/>
              <a:t>‹#›</a:t>
            </a:fld>
            <a:endParaRPr lang="en-US"/>
          </a:p>
        </p:txBody>
      </p:sp>
    </p:spTree>
    <p:extLst>
      <p:ext uri="{BB962C8B-B14F-4D97-AF65-F5344CB8AC3E}">
        <p14:creationId xmlns:p14="http://schemas.microsoft.com/office/powerpoint/2010/main" val="33683331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5E0F25-8DBD-C14C-A14B-C3F1E8A10CBF}" type="datetimeFigureOut">
              <a:rPr lang="en-US" smtClean="0"/>
              <a:t>11/6/18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0A07BC-121F-D344-93B3-21A57AA78405}" type="slidenum">
              <a:rPr lang="en-US" smtClean="0"/>
              <a:t>‹#›</a:t>
            </a:fld>
            <a:endParaRPr lang="en-US"/>
          </a:p>
        </p:txBody>
      </p:sp>
    </p:spTree>
    <p:extLst>
      <p:ext uri="{BB962C8B-B14F-4D97-AF65-F5344CB8AC3E}">
        <p14:creationId xmlns:p14="http://schemas.microsoft.com/office/powerpoint/2010/main" val="15435742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5E0F25-8DBD-C14C-A14B-C3F1E8A10CBF}" type="datetimeFigureOut">
              <a:rPr lang="en-US" smtClean="0"/>
              <a:t>11/6/18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A07BC-121F-D344-93B3-21A57AA78405}" type="slidenum">
              <a:rPr lang="en-US" smtClean="0"/>
              <a:t>‹#›</a:t>
            </a:fld>
            <a:endParaRPr lang="en-US"/>
          </a:p>
        </p:txBody>
      </p:sp>
    </p:spTree>
    <p:extLst>
      <p:ext uri="{BB962C8B-B14F-4D97-AF65-F5344CB8AC3E}">
        <p14:creationId xmlns:p14="http://schemas.microsoft.com/office/powerpoint/2010/main" val="16147639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5E0F25-8DBD-C14C-A14B-C3F1E8A10CBF}" type="datetimeFigureOut">
              <a:rPr lang="en-US" smtClean="0"/>
              <a:t>11/6/18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A07BC-121F-D344-93B3-21A57AA78405}" type="slidenum">
              <a:rPr lang="en-US" smtClean="0"/>
              <a:t>‹#›</a:t>
            </a:fld>
            <a:endParaRPr lang="en-US"/>
          </a:p>
        </p:txBody>
      </p:sp>
    </p:spTree>
    <p:extLst>
      <p:ext uri="{BB962C8B-B14F-4D97-AF65-F5344CB8AC3E}">
        <p14:creationId xmlns:p14="http://schemas.microsoft.com/office/powerpoint/2010/main" val="18015579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5E0F25-8DBD-C14C-A14B-C3F1E8A10CBF}" type="datetimeFigureOut">
              <a:rPr lang="en-US" smtClean="0"/>
              <a:t>11/6/18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A07BC-121F-D344-93B3-21A57AA78405}" type="slidenum">
              <a:rPr lang="en-US" smtClean="0"/>
              <a:t>‹#›</a:t>
            </a:fld>
            <a:endParaRPr lang="en-US"/>
          </a:p>
        </p:txBody>
      </p:sp>
    </p:spTree>
    <p:extLst>
      <p:ext uri="{BB962C8B-B14F-4D97-AF65-F5344CB8AC3E}">
        <p14:creationId xmlns:p14="http://schemas.microsoft.com/office/powerpoint/2010/main" val="41556235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5E0F25-8DBD-C14C-A14B-C3F1E8A10CBF}" type="datetimeFigureOut">
              <a:rPr lang="en-US" smtClean="0"/>
              <a:t>11/6/18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A07BC-121F-D344-93B3-21A57AA78405}" type="slidenum">
              <a:rPr lang="en-US" smtClean="0"/>
              <a:t>‹#›</a:t>
            </a:fld>
            <a:endParaRPr lang="en-US"/>
          </a:p>
        </p:txBody>
      </p:sp>
    </p:spTree>
    <p:extLst>
      <p:ext uri="{BB962C8B-B14F-4D97-AF65-F5344CB8AC3E}">
        <p14:creationId xmlns:p14="http://schemas.microsoft.com/office/powerpoint/2010/main" val="1831334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E8D3A2"/>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6" name="Text Placeholder 9"/>
          <p:cNvSpPr>
            <a:spLocks noGrp="1"/>
          </p:cNvSpPr>
          <p:nvPr>
            <p:ph type="body" sz="quarter" idx="11" hasCustomPrompt="1"/>
          </p:nvPr>
        </p:nvSpPr>
        <p:spPr>
          <a:xfrm>
            <a:off x="659305" y="1736725"/>
            <a:ext cx="8076956" cy="4015497"/>
          </a:xfrm>
          <a:prstGeom prst="rect">
            <a:avLst/>
          </a:prstGeom>
        </p:spPr>
        <p:txBody>
          <a:bodyPr/>
          <a:lstStyle>
            <a:lvl1pPr marL="342900" indent="-342900">
              <a:buFont typeface="Lucida Grande"/>
              <a:buChar char="&gt;"/>
              <a:defRPr sz="2400" b="0" i="0" baseline="0">
                <a:solidFill>
                  <a:schemeClr val="bg1"/>
                </a:solidFill>
                <a:latin typeface="Open Sans Light"/>
                <a:cs typeface="Open Sans Light"/>
              </a:defRPr>
            </a:lvl1pPr>
            <a:lvl2pPr>
              <a:defRPr sz="2000" b="0" i="0" baseline="0">
                <a:solidFill>
                  <a:schemeClr val="bg1"/>
                </a:solidFill>
                <a:latin typeface="Open Sans Light"/>
                <a:cs typeface="Open Sans Light"/>
              </a:defRPr>
            </a:lvl2pPr>
            <a:lvl3pPr marL="1143000" indent="-228600">
              <a:buSzPct val="100000"/>
              <a:buFont typeface="Lucida Grande"/>
              <a:buChar char="&gt;"/>
              <a:defRPr sz="1800" b="0" i="0" baseline="0">
                <a:solidFill>
                  <a:schemeClr val="bg1"/>
                </a:solidFill>
                <a:latin typeface="Open Sans Light"/>
                <a:cs typeface="Open Sans Light"/>
              </a:defRPr>
            </a:lvl3pPr>
            <a:lvl4pPr>
              <a:defRPr sz="1600" b="0" i="0" baseline="0">
                <a:solidFill>
                  <a:schemeClr val="bg1"/>
                </a:solidFill>
                <a:latin typeface="Open Sans Light"/>
                <a:cs typeface="Open Sans Light"/>
              </a:defRPr>
            </a:lvl4pPr>
            <a:lvl5pPr marL="2057400" indent="-228600">
              <a:buFont typeface="Lucida Grande"/>
              <a:buChar char="&gt;"/>
              <a:defRPr sz="1400" b="0" i="0" baseline="0">
                <a:solidFill>
                  <a:schemeClr val="bg1"/>
                </a:solidFill>
                <a:latin typeface="Open Sans Light"/>
                <a:cs typeface="Open Sans Light"/>
              </a:defRPr>
            </a:lvl5pPr>
          </a:lstStyle>
          <a:p>
            <a:pPr lvl="0"/>
            <a:r>
              <a:rPr lang="en-US" dirty="0"/>
              <a:t>Bulleted 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pic>
        <p:nvPicPr>
          <p:cNvPr id="7" name="Picture 6"/>
          <p:cNvPicPr>
            <a:picLocks noChangeAspect="1"/>
          </p:cNvPicPr>
          <p:nvPr userDrawn="1"/>
        </p:nvPicPr>
        <p:blipFill>
          <a:blip r:embed="rId2"/>
          <a:stretch>
            <a:fillRect/>
          </a:stretch>
        </p:blipFill>
        <p:spPr>
          <a:xfrm>
            <a:off x="766763" y="1364403"/>
            <a:ext cx="1103781" cy="96361"/>
          </a:xfrm>
          <a:prstGeom prst="rect">
            <a:avLst/>
          </a:prstGeom>
        </p:spPr>
      </p:pic>
      <p:pic>
        <p:nvPicPr>
          <p:cNvPr id="8" name="Picture 7"/>
          <p:cNvPicPr>
            <a:picLocks noChangeAspect="1"/>
          </p:cNvPicPr>
          <p:nvPr userDrawn="1"/>
        </p:nvPicPr>
        <p:blipFill>
          <a:blip r:embed="rId3"/>
          <a:stretch>
            <a:fillRect/>
          </a:stretch>
        </p:blipFill>
        <p:spPr>
          <a:xfrm>
            <a:off x="677334" y="6354234"/>
            <a:ext cx="2540000" cy="266700"/>
          </a:xfrm>
          <a:prstGeom prst="rect">
            <a:avLst/>
          </a:prstGeom>
        </p:spPr>
      </p:pic>
    </p:spTree>
    <p:extLst>
      <p:ext uri="{BB962C8B-B14F-4D97-AF65-F5344CB8AC3E}">
        <p14:creationId xmlns:p14="http://schemas.microsoft.com/office/powerpoint/2010/main" val="32363379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Text Placeholder 5"/>
          <p:cNvSpPr>
            <a:spLocks noGrp="1"/>
          </p:cNvSpPr>
          <p:nvPr>
            <p:ph type="body" sz="quarter" idx="10" hasCustomPrompt="1"/>
          </p:nvPr>
        </p:nvSpPr>
        <p:spPr>
          <a:xfrm>
            <a:off x="671757" y="1842045"/>
            <a:ext cx="6972300" cy="2641756"/>
          </a:xfrm>
          <a:prstGeom prst="rect">
            <a:avLst/>
          </a:prstGeom>
          <a:ln>
            <a:noFill/>
          </a:ln>
        </p:spPr>
        <p:txBody>
          <a:bodyPr>
            <a:normAutofit/>
          </a:bodyPr>
          <a:lstStyle>
            <a:lvl1pPr marL="0" indent="0">
              <a:lnSpc>
                <a:spcPct val="100000"/>
              </a:lnSpc>
              <a:buNone/>
              <a:defRPr sz="5000" b="0" i="0" baseline="0">
                <a:solidFill>
                  <a:srgbClr val="7030A0"/>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ENCODE NORMAL</a:t>
            </a:r>
          </a:p>
          <a:p>
            <a:pPr lvl="0"/>
            <a:r>
              <a:rPr lang="en-US" dirty="0"/>
              <a:t>BLACK, 50 PT. </a:t>
            </a:r>
          </a:p>
        </p:txBody>
      </p:sp>
      <p:pic>
        <p:nvPicPr>
          <p:cNvPr id="9" name="Picture 8"/>
          <p:cNvPicPr>
            <a:picLocks noChangeAspect="1"/>
          </p:cNvPicPr>
          <p:nvPr userDrawn="1"/>
        </p:nvPicPr>
        <p:blipFill>
          <a:blip r:embed="rId2"/>
          <a:stretch>
            <a:fillRect/>
          </a:stretch>
        </p:blipFill>
        <p:spPr>
          <a:xfrm>
            <a:off x="779463" y="4716352"/>
            <a:ext cx="1600200" cy="139700"/>
          </a:xfrm>
          <a:prstGeom prst="rect">
            <a:avLst/>
          </a:prstGeom>
        </p:spPr>
      </p:pic>
      <p:pic>
        <p:nvPicPr>
          <p:cNvPr id="6" name="Picture 5"/>
          <p:cNvPicPr>
            <a:picLocks noChangeAspect="1"/>
          </p:cNvPicPr>
          <p:nvPr userDrawn="1"/>
        </p:nvPicPr>
        <p:blipFill>
          <a:blip r:embed="rId3"/>
          <a:stretch>
            <a:fillRect/>
          </a:stretch>
        </p:blipFill>
        <p:spPr>
          <a:xfrm>
            <a:off x="792039" y="6450899"/>
            <a:ext cx="2425295" cy="162965"/>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0003" y="0"/>
            <a:ext cx="3603997" cy="1028700"/>
          </a:xfrm>
          <a:prstGeom prst="rect">
            <a:avLst/>
          </a:prstGeom>
        </p:spPr>
      </p:pic>
      <p:sp>
        <p:nvSpPr>
          <p:cNvPr id="2" name="Title 1">
            <a:extLst>
              <a:ext uri="{FF2B5EF4-FFF2-40B4-BE49-F238E27FC236}">
                <a16:creationId xmlns:a16="http://schemas.microsoft.com/office/drawing/2014/main" id="{4AD530F7-CEB6-2543-8756-5D8A61F847F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902595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C10FB-1A5A-CD40-A792-04EC4247D5B5}"/>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02069197-470D-E348-B50E-9486D640A3C6}"/>
              </a:ext>
            </a:extLst>
          </p:cNvPr>
          <p:cNvSpPr>
            <a:spLocks noGrp="1"/>
          </p:cNvSpPr>
          <p:nvPr>
            <p:ph type="dt" sz="half" idx="10"/>
          </p:nvPr>
        </p:nvSpPr>
        <p:spPr/>
        <p:txBody>
          <a:bodyPr/>
          <a:lstStyle/>
          <a:p>
            <a:fld id="{E85E0F25-8DBD-C14C-A14B-C3F1E8A10CBF}" type="datetimeFigureOut">
              <a:rPr lang="en-US" smtClean="0"/>
              <a:t>11/6/18</a:t>
            </a:fld>
            <a:endParaRPr lang="en-US"/>
          </a:p>
        </p:txBody>
      </p:sp>
      <p:sp>
        <p:nvSpPr>
          <p:cNvPr id="4" name="Footer Placeholder 3">
            <a:extLst>
              <a:ext uri="{FF2B5EF4-FFF2-40B4-BE49-F238E27FC236}">
                <a16:creationId xmlns:a16="http://schemas.microsoft.com/office/drawing/2014/main" id="{3A7A1C4E-82DB-AF43-853A-CA25610634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16B883-986D-CD43-BF48-2B33987785E7}"/>
              </a:ext>
            </a:extLst>
          </p:cNvPr>
          <p:cNvSpPr>
            <a:spLocks noGrp="1"/>
          </p:cNvSpPr>
          <p:nvPr>
            <p:ph type="sldNum" sz="quarter" idx="12"/>
          </p:nvPr>
        </p:nvSpPr>
        <p:spPr/>
        <p:txBody>
          <a:bodyPr/>
          <a:lstStyle/>
          <a:p>
            <a:fld id="{300A07BC-121F-D344-93B3-21A57AA78405}" type="slidenum">
              <a:rPr lang="en-US" smtClean="0"/>
              <a:t>‹#›</a:t>
            </a:fld>
            <a:endParaRPr lang="en-US"/>
          </a:p>
        </p:txBody>
      </p:sp>
    </p:spTree>
    <p:extLst>
      <p:ext uri="{BB962C8B-B14F-4D97-AF65-F5344CB8AC3E}">
        <p14:creationId xmlns:p14="http://schemas.microsoft.com/office/powerpoint/2010/main" val="28114791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0" i="0" baseline="0">
                <a:solidFill>
                  <a:srgbClr val="33006F"/>
                </a:solidFill>
                <a:latin typeface="Open Sans Light"/>
                <a:cs typeface="Open Sans Light"/>
              </a:defRPr>
            </a:lvl1pPr>
            <a:lvl2pPr>
              <a:defRPr sz="2000" b="0" i="0" baseline="0">
                <a:solidFill>
                  <a:srgbClr val="33006F"/>
                </a:solidFill>
                <a:latin typeface="Open Sans Light"/>
                <a:cs typeface="Open Sans Light"/>
              </a:defRPr>
            </a:lvl2pPr>
            <a:lvl3pPr marL="1143000" indent="-228600">
              <a:buSzPct val="100000"/>
              <a:buFont typeface="Lucida Grande"/>
              <a:buChar char="&gt;"/>
              <a:defRPr sz="1800" b="0" i="0" baseline="0">
                <a:solidFill>
                  <a:srgbClr val="33006F"/>
                </a:solidFill>
                <a:latin typeface="Open Sans Light"/>
                <a:cs typeface="Open Sans Light"/>
              </a:defRPr>
            </a:lvl3pPr>
            <a:lvl4pPr>
              <a:defRPr sz="1600" b="0" i="0" baseline="0">
                <a:solidFill>
                  <a:srgbClr val="33006F"/>
                </a:solidFill>
                <a:latin typeface="Open Sans Light"/>
                <a:cs typeface="Open Sans Light"/>
              </a:defRPr>
            </a:lvl4pPr>
            <a:lvl5pPr marL="2057400" indent="-228600">
              <a:buFont typeface="Lucida Grande"/>
              <a:buChar char="&gt;"/>
              <a:defRPr sz="1400" b="0" i="0" baseline="0">
                <a:solidFill>
                  <a:srgbClr val="33006F"/>
                </a:solidFill>
                <a:latin typeface="Open Sans Light"/>
                <a:cs typeface="Open Sans Light"/>
              </a:defRPr>
            </a:lvl5pPr>
          </a:lstStyle>
          <a:p>
            <a:pPr lvl="0"/>
            <a:r>
              <a:rPr lang="en-US" dirty="0"/>
              <a:t>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sp>
        <p:nvSpPr>
          <p:cNvPr id="5"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33006F"/>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6" name="Picture 5"/>
          <p:cNvPicPr>
            <a:picLocks noChangeAspect="1"/>
          </p:cNvPicPr>
          <p:nvPr userDrawn="1"/>
        </p:nvPicPr>
        <p:blipFill>
          <a:blip r:embed="rId2"/>
          <a:stretch>
            <a:fillRect/>
          </a:stretch>
        </p:blipFill>
        <p:spPr>
          <a:xfrm>
            <a:off x="766763" y="1364403"/>
            <a:ext cx="1103781" cy="96361"/>
          </a:xfrm>
          <a:prstGeom prst="rect">
            <a:avLst/>
          </a:prstGeom>
        </p:spPr>
      </p:pic>
      <p:pic>
        <p:nvPicPr>
          <p:cNvPr id="8" name="Picture 7"/>
          <p:cNvPicPr>
            <a:picLocks noChangeAspect="1"/>
          </p:cNvPicPr>
          <p:nvPr userDrawn="1"/>
        </p:nvPicPr>
        <p:blipFill>
          <a:blip r:embed="rId3"/>
          <a:stretch>
            <a:fillRect/>
          </a:stretch>
        </p:blipFill>
        <p:spPr>
          <a:xfrm>
            <a:off x="792039" y="6450899"/>
            <a:ext cx="2425295" cy="162965"/>
          </a:xfrm>
          <a:prstGeom prst="rect">
            <a:avLst/>
          </a:prstGeom>
        </p:spPr>
      </p:pic>
    </p:spTree>
    <p:extLst>
      <p:ext uri="{BB962C8B-B14F-4D97-AF65-F5344CB8AC3E}">
        <p14:creationId xmlns:p14="http://schemas.microsoft.com/office/powerpoint/2010/main" val="8181435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6" name="Text Placeholder 9"/>
          <p:cNvSpPr>
            <a:spLocks noGrp="1"/>
          </p:cNvSpPr>
          <p:nvPr>
            <p:ph type="body" sz="quarter" idx="11" hasCustomPrompt="1"/>
          </p:nvPr>
        </p:nvSpPr>
        <p:spPr>
          <a:xfrm>
            <a:off x="659305" y="1736725"/>
            <a:ext cx="8076956" cy="4015497"/>
          </a:xfrm>
          <a:prstGeom prst="rect">
            <a:avLst/>
          </a:prstGeom>
        </p:spPr>
        <p:txBody>
          <a:bodyPr/>
          <a:lstStyle>
            <a:lvl1pPr marL="342900" indent="-342900">
              <a:buFont typeface="Lucida Grande"/>
              <a:buChar char="&gt;"/>
              <a:defRPr sz="2400" b="0" i="0" baseline="0">
                <a:solidFill>
                  <a:srgbClr val="33006F"/>
                </a:solidFill>
                <a:latin typeface="Open Sans Light"/>
                <a:cs typeface="Open Sans Light"/>
              </a:defRPr>
            </a:lvl1pPr>
            <a:lvl2pPr>
              <a:defRPr sz="2000" b="0" i="0" baseline="0">
                <a:solidFill>
                  <a:srgbClr val="33006F"/>
                </a:solidFill>
                <a:latin typeface="Open Sans Light"/>
                <a:cs typeface="Open Sans Light"/>
              </a:defRPr>
            </a:lvl2pPr>
            <a:lvl3pPr marL="1143000" indent="-228600">
              <a:buSzPct val="100000"/>
              <a:buFont typeface="Lucida Grande"/>
              <a:buChar char="&gt;"/>
              <a:defRPr sz="1800" b="0" i="0" baseline="0">
                <a:solidFill>
                  <a:srgbClr val="33006F"/>
                </a:solidFill>
                <a:latin typeface="Open Sans Light"/>
                <a:cs typeface="Open Sans Light"/>
              </a:defRPr>
            </a:lvl3pPr>
            <a:lvl4pPr>
              <a:defRPr sz="1600" b="0" i="0" baseline="0">
                <a:solidFill>
                  <a:srgbClr val="33006F"/>
                </a:solidFill>
                <a:latin typeface="Open Sans Light"/>
                <a:cs typeface="Open Sans Light"/>
              </a:defRPr>
            </a:lvl4pPr>
            <a:lvl5pPr marL="2057400" indent="-228600">
              <a:buFont typeface="Lucida Grande"/>
              <a:buChar char="&gt;"/>
              <a:defRPr sz="1400" b="0" i="0" baseline="0">
                <a:solidFill>
                  <a:srgbClr val="33006F"/>
                </a:solidFill>
                <a:latin typeface="Open Sans Light"/>
                <a:cs typeface="Open Sans Light"/>
              </a:defRPr>
            </a:lvl5pPr>
          </a:lstStyle>
          <a:p>
            <a:pPr lvl="0"/>
            <a:r>
              <a:rPr lang="en-US" dirty="0"/>
              <a:t>Bulleted 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pic>
        <p:nvPicPr>
          <p:cNvPr id="8" name="Picture 7"/>
          <p:cNvPicPr>
            <a:picLocks noChangeAspect="1"/>
          </p:cNvPicPr>
          <p:nvPr userDrawn="1"/>
        </p:nvPicPr>
        <p:blipFill>
          <a:blip r:embed="rId2"/>
          <a:stretch>
            <a:fillRect/>
          </a:stretch>
        </p:blipFill>
        <p:spPr>
          <a:xfrm>
            <a:off x="766763" y="1364403"/>
            <a:ext cx="1103781" cy="96361"/>
          </a:xfrm>
          <a:prstGeom prst="rect">
            <a:avLst/>
          </a:prstGeom>
        </p:spPr>
      </p:pic>
      <p:pic>
        <p:nvPicPr>
          <p:cNvPr id="9" name="Picture 8"/>
          <p:cNvPicPr>
            <a:picLocks noChangeAspect="1"/>
          </p:cNvPicPr>
          <p:nvPr userDrawn="1"/>
        </p:nvPicPr>
        <p:blipFill>
          <a:blip r:embed="rId3"/>
          <a:stretch>
            <a:fillRect/>
          </a:stretch>
        </p:blipFill>
        <p:spPr>
          <a:xfrm>
            <a:off x="792039" y="6450899"/>
            <a:ext cx="2425295" cy="162965"/>
          </a:xfrm>
          <a:prstGeom prst="rect">
            <a:avLst/>
          </a:prstGeom>
        </p:spPr>
      </p:pic>
    </p:spTree>
    <p:extLst>
      <p:ext uri="{BB962C8B-B14F-4D97-AF65-F5344CB8AC3E}">
        <p14:creationId xmlns:p14="http://schemas.microsoft.com/office/powerpoint/2010/main" val="17859222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2400" b="0" i="0" baseline="0">
                <a:solidFill>
                  <a:srgbClr val="33006F"/>
                </a:solidFill>
                <a:latin typeface="Open Sans Light"/>
                <a:cs typeface="Open Sans Light"/>
              </a:defRPr>
            </a:lvl1pPr>
          </a:lstStyle>
          <a:p>
            <a:r>
              <a:rPr lang="en-US" dirty="0"/>
              <a:t>Graphic Here</a:t>
            </a:r>
          </a:p>
        </p:txBody>
      </p:sp>
      <p:sp>
        <p:nvSpPr>
          <p:cNvPr id="1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pic>
        <p:nvPicPr>
          <p:cNvPr id="7" name="Picture 6"/>
          <p:cNvPicPr>
            <a:picLocks noChangeAspect="1"/>
          </p:cNvPicPr>
          <p:nvPr userDrawn="1"/>
        </p:nvPicPr>
        <p:blipFill>
          <a:blip r:embed="rId2"/>
          <a:stretch>
            <a:fillRect/>
          </a:stretch>
        </p:blipFill>
        <p:spPr>
          <a:xfrm>
            <a:off x="766763" y="1364403"/>
            <a:ext cx="1103781" cy="96361"/>
          </a:xfrm>
          <a:prstGeom prst="rect">
            <a:avLst/>
          </a:prstGeom>
        </p:spPr>
      </p:pic>
      <p:pic>
        <p:nvPicPr>
          <p:cNvPr id="6" name="Picture 5"/>
          <p:cNvPicPr>
            <a:picLocks noChangeAspect="1"/>
          </p:cNvPicPr>
          <p:nvPr userDrawn="1"/>
        </p:nvPicPr>
        <p:blipFill>
          <a:blip r:embed="rId3"/>
          <a:stretch>
            <a:fillRect/>
          </a:stretch>
        </p:blipFill>
        <p:spPr>
          <a:xfrm>
            <a:off x="792039" y="6450899"/>
            <a:ext cx="2425295" cy="162965"/>
          </a:xfrm>
          <a:prstGeom prst="rect">
            <a:avLst/>
          </a:prstGeom>
        </p:spPr>
      </p:pic>
    </p:spTree>
    <p:extLst>
      <p:ext uri="{BB962C8B-B14F-4D97-AF65-F5344CB8AC3E}">
        <p14:creationId xmlns:p14="http://schemas.microsoft.com/office/powerpoint/2010/main" val="32865472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0" i="0" baseline="0">
                <a:solidFill>
                  <a:schemeClr val="accent5"/>
                </a:solidFill>
                <a:latin typeface="Open Sans Light"/>
                <a:cs typeface="Open Sans Light"/>
              </a:defRPr>
            </a:lvl1pPr>
            <a:lvl2pPr>
              <a:defRPr sz="2000" b="0" i="0" baseline="0">
                <a:solidFill>
                  <a:schemeClr val="accent5"/>
                </a:solidFill>
                <a:latin typeface="Open Sans Light"/>
                <a:cs typeface="Open Sans Light"/>
              </a:defRPr>
            </a:lvl2pPr>
            <a:lvl3pPr marL="1143000" indent="-228600">
              <a:buSzPct val="100000"/>
              <a:buFont typeface="Lucida Grande"/>
              <a:buChar char="&gt;"/>
              <a:defRPr sz="1800" b="0" i="0" baseline="0">
                <a:solidFill>
                  <a:schemeClr val="accent5"/>
                </a:solidFill>
                <a:latin typeface="Open Sans Light"/>
                <a:cs typeface="Open Sans Light"/>
              </a:defRPr>
            </a:lvl3pPr>
            <a:lvl4pPr>
              <a:defRPr sz="1600" b="0" i="0" baseline="0">
                <a:solidFill>
                  <a:schemeClr val="accent5"/>
                </a:solidFill>
                <a:latin typeface="Open Sans Light"/>
                <a:cs typeface="Open Sans Light"/>
              </a:defRPr>
            </a:lvl4pPr>
            <a:lvl5pPr marL="2057400" indent="-228600">
              <a:buFont typeface="Lucida Grande"/>
              <a:buChar char="&gt;"/>
              <a:defRPr sz="1400" b="0" i="0" baseline="0">
                <a:solidFill>
                  <a:schemeClr val="accent5"/>
                </a:solidFill>
                <a:latin typeface="Open Sans Light"/>
                <a:cs typeface="Open Sans Light"/>
              </a:defRPr>
            </a:lvl5pPr>
          </a:lstStyle>
          <a:p>
            <a:pPr lvl="0"/>
            <a:r>
              <a:rPr lang="en-US" dirty="0"/>
              <a:t>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6763" y="1363508"/>
            <a:ext cx="1103781" cy="96362"/>
          </a:xfrm>
          <a:prstGeom prst="rect">
            <a:avLst/>
          </a:prstGeom>
        </p:spPr>
      </p:pic>
      <p:sp>
        <p:nvSpPr>
          <p:cNvPr id="6"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33006F"/>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8" name="Picture 7"/>
          <p:cNvPicPr>
            <a:picLocks noChangeAspect="1"/>
          </p:cNvPicPr>
          <p:nvPr userDrawn="1"/>
        </p:nvPicPr>
        <p:blipFill>
          <a:blip r:embed="rId3"/>
          <a:stretch>
            <a:fillRect/>
          </a:stretch>
        </p:blipFill>
        <p:spPr>
          <a:xfrm>
            <a:off x="792039" y="6450899"/>
            <a:ext cx="2425295" cy="162965"/>
          </a:xfrm>
          <a:prstGeom prst="rect">
            <a:avLst/>
          </a:prstGeom>
        </p:spPr>
      </p:pic>
      <p:sp>
        <p:nvSpPr>
          <p:cNvPr id="9" name="Title 8">
            <a:extLst>
              <a:ext uri="{FF2B5EF4-FFF2-40B4-BE49-F238E27FC236}">
                <a16:creationId xmlns:a16="http://schemas.microsoft.com/office/drawing/2014/main" id="{39933A42-A49C-3747-81C4-D587C456C54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222754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pic>
        <p:nvPicPr>
          <p:cNvPr id="2" name="Picture 1" descr="logo-accessERC"/>
          <p:cNvPicPr/>
          <p:nvPr/>
        </p:nvPicPr>
        <p:blipFill>
          <a:blip r:embed="rId2">
            <a:extLst>
              <a:ext uri="{28A0092B-C50C-407E-A947-70E740481C1C}">
                <a14:useLocalDpi xmlns:a14="http://schemas.microsoft.com/office/drawing/2010/main" val="0"/>
              </a:ext>
            </a:extLst>
          </a:blip>
          <a:srcRect/>
          <a:stretch>
            <a:fillRect/>
          </a:stretch>
        </p:blipFill>
        <p:spPr bwMode="auto">
          <a:xfrm>
            <a:off x="350899" y="345076"/>
            <a:ext cx="1495486" cy="876079"/>
          </a:xfrm>
          <a:prstGeom prst="rect">
            <a:avLst/>
          </a:prstGeom>
          <a:noFill/>
        </p:spPr>
      </p:pic>
      <p:sp>
        <p:nvSpPr>
          <p:cNvPr id="3" name="Title 2">
            <a:extLst>
              <a:ext uri="{FF2B5EF4-FFF2-40B4-BE49-F238E27FC236}">
                <a16:creationId xmlns:a16="http://schemas.microsoft.com/office/drawing/2014/main" id="{D9311392-763D-3B4D-97D0-12FD2CC219E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973966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0" i="0" baseline="0">
                <a:solidFill>
                  <a:schemeClr val="accent5"/>
                </a:solidFill>
                <a:latin typeface="Open Sans Light"/>
                <a:cs typeface="Open Sans Light"/>
              </a:defRPr>
            </a:lvl1pPr>
            <a:lvl2pPr>
              <a:defRPr sz="2000" b="0" i="0" baseline="0">
                <a:solidFill>
                  <a:schemeClr val="accent5"/>
                </a:solidFill>
                <a:latin typeface="Open Sans Light"/>
                <a:cs typeface="Open Sans Light"/>
              </a:defRPr>
            </a:lvl2pPr>
            <a:lvl3pPr marL="1143000" indent="-228600">
              <a:buSzPct val="100000"/>
              <a:buFont typeface="Lucida Grande"/>
              <a:buChar char="&gt;"/>
              <a:defRPr sz="1800" b="0" i="0" baseline="0">
                <a:solidFill>
                  <a:schemeClr val="accent5"/>
                </a:solidFill>
                <a:latin typeface="Open Sans Light"/>
                <a:cs typeface="Open Sans Light"/>
              </a:defRPr>
            </a:lvl3pPr>
            <a:lvl4pPr>
              <a:defRPr sz="1600" b="0" i="0" baseline="0">
                <a:solidFill>
                  <a:schemeClr val="accent5"/>
                </a:solidFill>
                <a:latin typeface="Open Sans Light"/>
                <a:cs typeface="Open Sans Light"/>
              </a:defRPr>
            </a:lvl4pPr>
            <a:lvl5pPr marL="2057400" indent="-228600">
              <a:buFont typeface="Lucida Grande"/>
              <a:buChar char="&gt;"/>
              <a:defRPr sz="1400" b="0" i="0" baseline="0">
                <a:solidFill>
                  <a:schemeClr val="accent5"/>
                </a:solidFill>
                <a:latin typeface="Open Sans Light"/>
                <a:cs typeface="Open Sans Light"/>
              </a:defRPr>
            </a:lvl5pPr>
          </a:lstStyle>
          <a:p>
            <a:pPr lvl="0"/>
            <a:r>
              <a:rPr lang="en-US" dirty="0"/>
              <a:t>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pic>
        <p:nvPicPr>
          <p:cNvPr id="5" name="Picture 4"/>
          <p:cNvPicPr>
            <a:picLocks noChangeAspect="1"/>
          </p:cNvPicPr>
          <p:nvPr userDrawn="1"/>
        </p:nvPicPr>
        <p:blipFill>
          <a:blip r:embed="rId2"/>
          <a:stretch>
            <a:fillRect/>
          </a:stretch>
        </p:blipFill>
        <p:spPr>
          <a:xfrm>
            <a:off x="766763" y="1363508"/>
            <a:ext cx="1103781" cy="96362"/>
          </a:xfrm>
          <a:prstGeom prst="rect">
            <a:avLst/>
          </a:prstGeom>
        </p:spPr>
      </p:pic>
      <p:sp>
        <p:nvSpPr>
          <p:cNvPr id="6"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33006F"/>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8" name="Picture 7"/>
          <p:cNvPicPr>
            <a:picLocks noChangeAspect="1"/>
          </p:cNvPicPr>
          <p:nvPr userDrawn="1"/>
        </p:nvPicPr>
        <p:blipFill>
          <a:blip r:embed="rId3"/>
          <a:stretch>
            <a:fillRect/>
          </a:stretch>
        </p:blipFill>
        <p:spPr>
          <a:xfrm>
            <a:off x="792039" y="6450899"/>
            <a:ext cx="2425295" cy="162965"/>
          </a:xfrm>
          <a:prstGeom prst="rect">
            <a:avLst/>
          </a:prstGeom>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7005" y="6343328"/>
            <a:ext cx="1333745" cy="380695"/>
          </a:xfrm>
          <a:prstGeom prst="rect">
            <a:avLst/>
          </a:prstGeom>
        </p:spPr>
      </p:pic>
      <p:sp>
        <p:nvSpPr>
          <p:cNvPr id="7" name="Title 6">
            <a:extLst>
              <a:ext uri="{FF2B5EF4-FFF2-40B4-BE49-F238E27FC236}">
                <a16:creationId xmlns:a16="http://schemas.microsoft.com/office/drawing/2014/main" id="{0E40DB7A-3785-BC4C-BF39-7F9110C5431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963806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Header +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766763" y="1363663"/>
            <a:ext cx="1103312" cy="96837"/>
          </a:xfrm>
          <a:prstGeom prst="rect">
            <a:avLst/>
          </a:prstGeom>
          <a:noFill/>
          <a:ln w="9525">
            <a:noFill/>
            <a:miter lim="800000"/>
            <a:headEnd/>
            <a:tailEnd/>
          </a:ln>
        </p:spPr>
      </p:pic>
      <p:pic>
        <p:nvPicPr>
          <p:cNvPr id="5" name="Picture 8"/>
          <p:cNvPicPr>
            <a:picLocks noChangeAspect="1"/>
          </p:cNvPicPr>
          <p:nvPr userDrawn="1"/>
        </p:nvPicPr>
        <p:blipFill>
          <a:blip r:embed="rId2"/>
          <a:srcRect/>
          <a:stretch>
            <a:fillRect/>
          </a:stretch>
        </p:blipFill>
        <p:spPr bwMode="auto">
          <a:xfrm>
            <a:off x="792163" y="6451600"/>
            <a:ext cx="2425700" cy="161925"/>
          </a:xfrm>
          <a:prstGeom prst="rect">
            <a:avLst/>
          </a:prstGeom>
          <a:noFill/>
          <a:ln w="9525">
            <a:noFill/>
            <a:miter lim="800000"/>
            <a:headEnd/>
            <a:tailEnd/>
          </a:ln>
        </p:spPr>
      </p:pic>
      <p:sp>
        <p:nvSpPr>
          <p:cNvPr id="6" name="Text Placeholder 9"/>
          <p:cNvSpPr>
            <a:spLocks noGrp="1"/>
          </p:cNvSpPr>
          <p:nvPr>
            <p:ph type="body" sz="quarter" idx="11"/>
          </p:nvPr>
        </p:nvSpPr>
        <p:spPr>
          <a:xfrm>
            <a:off x="659305" y="1736725"/>
            <a:ext cx="8196210" cy="4015497"/>
          </a:xfrm>
          <a:prstGeom prst="rect">
            <a:avLst/>
          </a:prstGeom>
        </p:spPr>
        <p:txBody>
          <a:bodyPr/>
          <a:lstStyle>
            <a:lvl1pPr marL="342900" indent="-342900">
              <a:buFont typeface="Lucida Grande"/>
              <a:buChar char="&gt;"/>
              <a:defRPr sz="2400" b="0" i="0" baseline="0">
                <a:solidFill>
                  <a:schemeClr val="accent5"/>
                </a:solidFill>
                <a:latin typeface="Open Sans Light"/>
                <a:cs typeface="Open Sans Light"/>
              </a:defRPr>
            </a:lvl1pPr>
            <a:lvl2pPr>
              <a:defRPr sz="2000" b="0" i="0" baseline="0">
                <a:solidFill>
                  <a:schemeClr val="accent5"/>
                </a:solidFill>
                <a:latin typeface="Open Sans Light"/>
                <a:cs typeface="Open Sans Light"/>
              </a:defRPr>
            </a:lvl2pPr>
            <a:lvl3pPr marL="1143000" indent="-228600">
              <a:buSzPct val="100000"/>
              <a:buFont typeface="Lucida Grande"/>
              <a:buChar char="&gt;"/>
              <a:defRPr sz="1800" b="0" i="0" baseline="0">
                <a:solidFill>
                  <a:schemeClr val="accent5"/>
                </a:solidFill>
                <a:latin typeface="Open Sans Light"/>
                <a:cs typeface="Open Sans Light"/>
              </a:defRPr>
            </a:lvl3pPr>
            <a:lvl4pPr>
              <a:defRPr sz="1600" b="0" i="0" baseline="0">
                <a:solidFill>
                  <a:schemeClr val="accent5"/>
                </a:solidFill>
                <a:latin typeface="Open Sans Light"/>
                <a:cs typeface="Open Sans Light"/>
              </a:defRPr>
            </a:lvl4pPr>
            <a:lvl5pPr marL="2057400" indent="-228600">
              <a:buFont typeface="Lucida Grande"/>
              <a:buChar char="&gt;"/>
              <a:defRPr sz="1400" b="0" i="0" baseline="0">
                <a:solidFill>
                  <a:schemeClr val="accent5"/>
                </a:solidFill>
                <a:latin typeface="Open Sans Light"/>
                <a:cs typeface="Open Sans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685800" y="371509"/>
            <a:ext cx="8229600" cy="995965"/>
          </a:xfrm>
          <a:prstGeom prst="rect">
            <a:avLst/>
          </a:prstGeom>
        </p:spPr>
        <p:txBody>
          <a:bodyPr vert="horz"/>
          <a:lstStyle>
            <a:lvl1pPr algn="l">
              <a:defRPr/>
            </a:lvl1pPr>
          </a:lstStyle>
          <a:p>
            <a:pPr lvl="0"/>
            <a:r>
              <a:rPr lang="en-US" dirty="0"/>
              <a:t>Click to edit Master text styles</a:t>
            </a:r>
          </a:p>
        </p:txBody>
      </p:sp>
    </p:spTree>
    <p:extLst>
      <p:ext uri="{BB962C8B-B14F-4D97-AF65-F5344CB8AC3E}">
        <p14:creationId xmlns:p14="http://schemas.microsoft.com/office/powerpoint/2010/main" val="950701474"/>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0" i="0" baseline="0">
                <a:solidFill>
                  <a:schemeClr val="accent5"/>
                </a:solidFill>
                <a:latin typeface="Open Sans Light"/>
                <a:cs typeface="Open Sans Light"/>
              </a:defRPr>
            </a:lvl1pPr>
            <a:lvl2pPr>
              <a:defRPr sz="2000" b="0" i="0" baseline="0">
                <a:solidFill>
                  <a:schemeClr val="accent5"/>
                </a:solidFill>
                <a:latin typeface="Open Sans Light"/>
                <a:cs typeface="Open Sans Light"/>
              </a:defRPr>
            </a:lvl2pPr>
            <a:lvl3pPr marL="1143000" indent="-228600">
              <a:buSzPct val="100000"/>
              <a:buFont typeface="Lucida Grande"/>
              <a:buChar char="&gt;"/>
              <a:defRPr sz="1800" b="0" i="0" baseline="0">
                <a:solidFill>
                  <a:schemeClr val="accent5"/>
                </a:solidFill>
                <a:latin typeface="Open Sans Light"/>
                <a:cs typeface="Open Sans Light"/>
              </a:defRPr>
            </a:lvl3pPr>
            <a:lvl4pPr>
              <a:defRPr sz="1600" b="0" i="0" baseline="0">
                <a:solidFill>
                  <a:schemeClr val="accent5"/>
                </a:solidFill>
                <a:latin typeface="Open Sans Light"/>
                <a:cs typeface="Open Sans Light"/>
              </a:defRPr>
            </a:lvl4pPr>
            <a:lvl5pPr marL="2057400" indent="-228600">
              <a:buFont typeface="Lucida Grande"/>
              <a:buChar char="&gt;"/>
              <a:defRPr sz="1400" b="0" i="0" baseline="0">
                <a:solidFill>
                  <a:schemeClr val="accent5"/>
                </a:solidFill>
                <a:latin typeface="Open Sans Light"/>
                <a:cs typeface="Open Sans Light"/>
              </a:defRPr>
            </a:lvl5pPr>
          </a:lstStyle>
          <a:p>
            <a:pPr lvl="0"/>
            <a:r>
              <a:rPr lang="en-US" dirty="0"/>
              <a:t>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pic>
        <p:nvPicPr>
          <p:cNvPr id="5" name="Picture 4"/>
          <p:cNvPicPr>
            <a:picLocks noChangeAspect="1"/>
          </p:cNvPicPr>
          <p:nvPr userDrawn="1"/>
        </p:nvPicPr>
        <p:blipFill>
          <a:blip r:embed="rId2"/>
          <a:stretch>
            <a:fillRect/>
          </a:stretch>
        </p:blipFill>
        <p:spPr>
          <a:xfrm>
            <a:off x="766763" y="1363508"/>
            <a:ext cx="1103781" cy="96362"/>
          </a:xfrm>
          <a:prstGeom prst="rect">
            <a:avLst/>
          </a:prstGeom>
        </p:spPr>
      </p:pic>
      <p:sp>
        <p:nvSpPr>
          <p:cNvPr id="6"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33006F"/>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8" name="Picture 7"/>
          <p:cNvPicPr>
            <a:picLocks noChangeAspect="1"/>
          </p:cNvPicPr>
          <p:nvPr userDrawn="1"/>
        </p:nvPicPr>
        <p:blipFill>
          <a:blip r:embed="rId3"/>
          <a:stretch>
            <a:fillRect/>
          </a:stretch>
        </p:blipFill>
        <p:spPr>
          <a:xfrm>
            <a:off x="792039" y="6450899"/>
            <a:ext cx="2425295" cy="162965"/>
          </a:xfrm>
          <a:prstGeom prst="rect">
            <a:avLst/>
          </a:prstGeom>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7005" y="6343328"/>
            <a:ext cx="1333745" cy="380695"/>
          </a:xfrm>
          <a:prstGeom prst="rect">
            <a:avLst/>
          </a:prstGeom>
        </p:spPr>
      </p:pic>
      <p:sp>
        <p:nvSpPr>
          <p:cNvPr id="7" name="Title 6">
            <a:extLst>
              <a:ext uri="{FF2B5EF4-FFF2-40B4-BE49-F238E27FC236}">
                <a16:creationId xmlns:a16="http://schemas.microsoft.com/office/drawing/2014/main" id="{F61C7E4A-CBAF-294D-8703-6AB52B20BCC0}"/>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900083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2400" b="0" i="0" baseline="0">
                <a:solidFill>
                  <a:schemeClr val="bg1"/>
                </a:solidFill>
                <a:latin typeface="Open Sans Light"/>
                <a:cs typeface="Open Sans Light"/>
              </a:defRPr>
            </a:lvl1pPr>
          </a:lstStyle>
          <a:p>
            <a:r>
              <a:rPr lang="en-US" dirty="0"/>
              <a:t>Graphic Here</a:t>
            </a:r>
          </a:p>
        </p:txBody>
      </p:sp>
      <p:sp>
        <p:nvSpPr>
          <p:cNvPr id="1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E8D3A2"/>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pic>
        <p:nvPicPr>
          <p:cNvPr id="7" name="Picture 6"/>
          <p:cNvPicPr>
            <a:picLocks noChangeAspect="1"/>
          </p:cNvPicPr>
          <p:nvPr userDrawn="1"/>
        </p:nvPicPr>
        <p:blipFill>
          <a:blip r:embed="rId2"/>
          <a:stretch>
            <a:fillRect/>
          </a:stretch>
        </p:blipFill>
        <p:spPr>
          <a:xfrm>
            <a:off x="766763" y="1364403"/>
            <a:ext cx="1103781" cy="96361"/>
          </a:xfrm>
          <a:prstGeom prst="rect">
            <a:avLst/>
          </a:prstGeom>
        </p:spPr>
      </p:pic>
      <p:pic>
        <p:nvPicPr>
          <p:cNvPr id="8" name="Picture 7"/>
          <p:cNvPicPr>
            <a:picLocks noChangeAspect="1"/>
          </p:cNvPicPr>
          <p:nvPr userDrawn="1"/>
        </p:nvPicPr>
        <p:blipFill>
          <a:blip r:embed="rId3"/>
          <a:stretch>
            <a:fillRect/>
          </a:stretch>
        </p:blipFill>
        <p:spPr>
          <a:xfrm>
            <a:off x="677334" y="6354234"/>
            <a:ext cx="2540000" cy="266700"/>
          </a:xfrm>
          <a:prstGeom prst="rect">
            <a:avLst/>
          </a:prstGeom>
        </p:spPr>
      </p:pic>
    </p:spTree>
    <p:extLst>
      <p:ext uri="{BB962C8B-B14F-4D97-AF65-F5344CB8AC3E}">
        <p14:creationId xmlns:p14="http://schemas.microsoft.com/office/powerpoint/2010/main" val="38285603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Header +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766763" y="1363663"/>
            <a:ext cx="1103312" cy="96837"/>
          </a:xfrm>
          <a:prstGeom prst="rect">
            <a:avLst/>
          </a:prstGeom>
          <a:noFill/>
          <a:ln w="9525">
            <a:noFill/>
            <a:miter lim="800000"/>
            <a:headEnd/>
            <a:tailEnd/>
          </a:ln>
        </p:spPr>
      </p:pic>
      <p:pic>
        <p:nvPicPr>
          <p:cNvPr id="5" name="Picture 8"/>
          <p:cNvPicPr>
            <a:picLocks noChangeAspect="1"/>
          </p:cNvPicPr>
          <p:nvPr userDrawn="1"/>
        </p:nvPicPr>
        <p:blipFill>
          <a:blip r:embed="rId3"/>
          <a:srcRect/>
          <a:stretch>
            <a:fillRect/>
          </a:stretch>
        </p:blipFill>
        <p:spPr bwMode="auto">
          <a:xfrm>
            <a:off x="792163" y="6451600"/>
            <a:ext cx="2425700" cy="161925"/>
          </a:xfrm>
          <a:prstGeom prst="rect">
            <a:avLst/>
          </a:prstGeom>
          <a:noFill/>
          <a:ln w="9525">
            <a:noFill/>
            <a:miter lim="800000"/>
            <a:headEnd/>
            <a:tailEnd/>
          </a:ln>
        </p:spPr>
      </p:pic>
      <p:sp>
        <p:nvSpPr>
          <p:cNvPr id="6" name="Text Placeholder 9"/>
          <p:cNvSpPr>
            <a:spLocks noGrp="1"/>
          </p:cNvSpPr>
          <p:nvPr>
            <p:ph type="body" sz="quarter" idx="11"/>
          </p:nvPr>
        </p:nvSpPr>
        <p:spPr>
          <a:xfrm>
            <a:off x="659305" y="1736725"/>
            <a:ext cx="8196210" cy="4015497"/>
          </a:xfrm>
          <a:prstGeom prst="rect">
            <a:avLst/>
          </a:prstGeom>
        </p:spPr>
        <p:txBody>
          <a:bodyPr/>
          <a:lstStyle>
            <a:lvl1pPr marL="342900" indent="-342900">
              <a:buFont typeface="Lucida Grande"/>
              <a:buChar char="&gt;"/>
              <a:defRPr sz="2400" b="0" i="0" baseline="0">
                <a:solidFill>
                  <a:schemeClr val="accent4">
                    <a:lumMod val="10000"/>
                  </a:schemeClr>
                </a:solidFill>
                <a:latin typeface="Open Sans Light"/>
                <a:cs typeface="Open Sans Light"/>
              </a:defRPr>
            </a:lvl1pPr>
            <a:lvl2pPr>
              <a:defRPr sz="2000" b="0" i="0" baseline="0">
                <a:solidFill>
                  <a:schemeClr val="accent4">
                    <a:lumMod val="10000"/>
                  </a:schemeClr>
                </a:solidFill>
                <a:latin typeface="Open Sans Light"/>
                <a:cs typeface="Open Sans Light"/>
              </a:defRPr>
            </a:lvl2pPr>
            <a:lvl3pPr marL="1143000" indent="-228600">
              <a:buSzPct val="100000"/>
              <a:buFont typeface="Lucida Grande"/>
              <a:buChar char="&gt;"/>
              <a:defRPr sz="1800" b="0" i="0" baseline="0">
                <a:solidFill>
                  <a:schemeClr val="accent4">
                    <a:lumMod val="10000"/>
                  </a:schemeClr>
                </a:solidFill>
                <a:latin typeface="Open Sans Light"/>
                <a:cs typeface="Open Sans Light"/>
              </a:defRPr>
            </a:lvl3pPr>
            <a:lvl4pPr>
              <a:defRPr sz="1600" b="0" i="0" baseline="0">
                <a:solidFill>
                  <a:schemeClr val="accent4">
                    <a:lumMod val="10000"/>
                  </a:schemeClr>
                </a:solidFill>
                <a:latin typeface="Open Sans Light"/>
                <a:cs typeface="Open Sans Light"/>
              </a:defRPr>
            </a:lvl4pPr>
            <a:lvl5pPr marL="2057400" indent="-228600">
              <a:buFont typeface="Lucida Grande"/>
              <a:buChar char="&gt;"/>
              <a:defRPr sz="1400" b="0" i="0" baseline="0">
                <a:solidFill>
                  <a:schemeClr val="accent4">
                    <a:lumMod val="10000"/>
                  </a:schemeClr>
                </a:solidFill>
                <a:latin typeface="Open Sans Light"/>
                <a:cs typeface="Open Sans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659305" y="533400"/>
            <a:ext cx="8256095" cy="834074"/>
          </a:xfrm>
          <a:prstGeom prst="rect">
            <a:avLst/>
          </a:prstGeom>
        </p:spPr>
        <p:txBody>
          <a:bodyPr vert="horz"/>
          <a:lstStyle>
            <a:lvl1pPr algn="l">
              <a:defRPr>
                <a:solidFill>
                  <a:srgbClr val="002060"/>
                </a:solidFill>
              </a:defRPr>
            </a:lvl1pPr>
          </a:lstStyle>
          <a:p>
            <a:pPr lvl="0"/>
            <a:r>
              <a:rPr lang="en-US" dirty="0"/>
              <a:t>Click to edit Master text styles</a:t>
            </a:r>
          </a:p>
        </p:txBody>
      </p:sp>
    </p:spTree>
    <p:extLst>
      <p:ext uri="{BB962C8B-B14F-4D97-AF65-F5344CB8AC3E}">
        <p14:creationId xmlns:p14="http://schemas.microsoft.com/office/powerpoint/2010/main" val="26578866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0"/>
            <a:ext cx="6972300" cy="2641756"/>
          </a:xfrm>
          <a:prstGeom prst="rect">
            <a:avLst/>
          </a:prstGeom>
        </p:spPr>
        <p:txBody>
          <a:bodyPr>
            <a:normAutofit/>
          </a:bodyPr>
          <a:lstStyle>
            <a:lvl1pPr marL="0" indent="0">
              <a:lnSpc>
                <a:spcPct val="100000"/>
              </a:lnSpc>
              <a:buNone/>
              <a:defRPr sz="5000" b="0" i="0" baseline="0">
                <a:solidFill>
                  <a:schemeClr val="tx1"/>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ENCODE NORMAL</a:t>
            </a:r>
          </a:p>
          <a:p>
            <a:pPr lvl="0"/>
            <a:r>
              <a:rPr lang="en-US" dirty="0"/>
              <a:t>BLACK, 50 PT. </a:t>
            </a:r>
          </a:p>
        </p:txBody>
      </p:sp>
      <p:pic>
        <p:nvPicPr>
          <p:cNvPr id="3" name="Picture 2"/>
          <p:cNvPicPr>
            <a:picLocks noChangeAspect="1"/>
          </p:cNvPicPr>
          <p:nvPr userDrawn="1"/>
        </p:nvPicPr>
        <p:blipFill>
          <a:blip r:embed="rId2"/>
          <a:stretch>
            <a:fillRect/>
          </a:stretch>
        </p:blipFill>
        <p:spPr>
          <a:xfrm>
            <a:off x="779463" y="4687816"/>
            <a:ext cx="1600200" cy="139700"/>
          </a:xfrm>
          <a:prstGeom prst="rect">
            <a:avLst/>
          </a:prstGeom>
        </p:spPr>
      </p:pic>
      <p:pic>
        <p:nvPicPr>
          <p:cNvPr id="5" name="Picture 4"/>
          <p:cNvPicPr>
            <a:picLocks noChangeAspect="1"/>
          </p:cNvPicPr>
          <p:nvPr userDrawn="1"/>
        </p:nvPicPr>
        <p:blipFill>
          <a:blip r:embed="rId3"/>
          <a:stretch>
            <a:fillRect/>
          </a:stretch>
        </p:blipFill>
        <p:spPr>
          <a:xfrm>
            <a:off x="792039" y="6450899"/>
            <a:ext cx="2425295" cy="162965"/>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0003" y="0"/>
            <a:ext cx="3603997" cy="1028700"/>
          </a:xfrm>
          <a:prstGeom prst="rect">
            <a:avLst/>
          </a:prstGeom>
        </p:spPr>
      </p:pic>
    </p:spTree>
    <p:extLst>
      <p:ext uri="{BB962C8B-B14F-4D97-AF65-F5344CB8AC3E}">
        <p14:creationId xmlns:p14="http://schemas.microsoft.com/office/powerpoint/2010/main" val="3397191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0" i="0" baseline="0">
                <a:solidFill>
                  <a:schemeClr val="accent5"/>
                </a:solidFill>
                <a:latin typeface="Open Sans Light"/>
                <a:cs typeface="Open Sans Light"/>
              </a:defRPr>
            </a:lvl1pPr>
            <a:lvl2pPr>
              <a:defRPr sz="2000" b="0" i="0" baseline="0">
                <a:solidFill>
                  <a:schemeClr val="accent5"/>
                </a:solidFill>
                <a:latin typeface="Open Sans Light"/>
                <a:cs typeface="Open Sans Light"/>
              </a:defRPr>
            </a:lvl2pPr>
            <a:lvl3pPr marL="1143000" indent="-228600">
              <a:buSzPct val="100000"/>
              <a:buFont typeface="Lucida Grande"/>
              <a:buChar char="&gt;"/>
              <a:defRPr sz="1800" b="0" i="0" baseline="0">
                <a:solidFill>
                  <a:schemeClr val="accent5"/>
                </a:solidFill>
                <a:latin typeface="Open Sans Light"/>
                <a:cs typeface="Open Sans Light"/>
              </a:defRPr>
            </a:lvl3pPr>
            <a:lvl4pPr>
              <a:defRPr sz="1600" b="0" i="0" baseline="0">
                <a:solidFill>
                  <a:schemeClr val="accent5"/>
                </a:solidFill>
                <a:latin typeface="Open Sans Light"/>
                <a:cs typeface="Open Sans Light"/>
              </a:defRPr>
            </a:lvl4pPr>
            <a:lvl5pPr marL="2057400" indent="-228600">
              <a:buFont typeface="Lucida Grande"/>
              <a:buChar char="&gt;"/>
              <a:defRPr sz="1400" b="0" i="0" baseline="0">
                <a:solidFill>
                  <a:schemeClr val="accent5"/>
                </a:solidFill>
                <a:latin typeface="Open Sans Light"/>
                <a:cs typeface="Open Sans Light"/>
              </a:defRPr>
            </a:lvl5pPr>
          </a:lstStyle>
          <a:p>
            <a:pPr lvl="0"/>
            <a:r>
              <a:rPr lang="en-US" dirty="0"/>
              <a:t>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pic>
        <p:nvPicPr>
          <p:cNvPr id="5" name="Picture 4"/>
          <p:cNvPicPr>
            <a:picLocks noChangeAspect="1"/>
          </p:cNvPicPr>
          <p:nvPr userDrawn="1"/>
        </p:nvPicPr>
        <p:blipFill>
          <a:blip r:embed="rId2"/>
          <a:stretch>
            <a:fillRect/>
          </a:stretch>
        </p:blipFill>
        <p:spPr>
          <a:xfrm>
            <a:off x="766763" y="1363508"/>
            <a:ext cx="1103781" cy="96362"/>
          </a:xfrm>
          <a:prstGeom prst="rect">
            <a:avLst/>
          </a:prstGeom>
        </p:spPr>
      </p:pic>
      <p:sp>
        <p:nvSpPr>
          <p:cNvPr id="6"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33006F"/>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8" name="Picture 7"/>
          <p:cNvPicPr>
            <a:picLocks noChangeAspect="1"/>
          </p:cNvPicPr>
          <p:nvPr userDrawn="1"/>
        </p:nvPicPr>
        <p:blipFill>
          <a:blip r:embed="rId3"/>
          <a:stretch>
            <a:fillRect/>
          </a:stretch>
        </p:blipFill>
        <p:spPr>
          <a:xfrm>
            <a:off x="792039" y="6450899"/>
            <a:ext cx="2425295" cy="162965"/>
          </a:xfrm>
          <a:prstGeom prst="rect">
            <a:avLst/>
          </a:prstGeom>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7005" y="6343328"/>
            <a:ext cx="1333745" cy="380695"/>
          </a:xfrm>
          <a:prstGeom prst="rect">
            <a:avLst/>
          </a:prstGeom>
        </p:spPr>
      </p:pic>
      <p:sp>
        <p:nvSpPr>
          <p:cNvPr id="7" name="Title 6">
            <a:extLst>
              <a:ext uri="{FF2B5EF4-FFF2-40B4-BE49-F238E27FC236}">
                <a16:creationId xmlns:a16="http://schemas.microsoft.com/office/drawing/2014/main" id="{F61C7E4A-CBAF-294D-8703-6AB52B20BCC0}"/>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072872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6" name="Text Placeholder 9"/>
          <p:cNvSpPr>
            <a:spLocks noGrp="1"/>
          </p:cNvSpPr>
          <p:nvPr>
            <p:ph type="body" sz="quarter" idx="11" hasCustomPrompt="1"/>
          </p:nvPr>
        </p:nvSpPr>
        <p:spPr>
          <a:xfrm>
            <a:off x="659305" y="1736725"/>
            <a:ext cx="8196210" cy="4015497"/>
          </a:xfrm>
          <a:prstGeom prst="rect">
            <a:avLst/>
          </a:prstGeom>
        </p:spPr>
        <p:txBody>
          <a:bodyPr/>
          <a:lstStyle>
            <a:lvl1pPr marL="342900" indent="-342900">
              <a:buFont typeface="Lucida Grande"/>
              <a:buChar char="&gt;"/>
              <a:defRPr sz="2400" b="0" i="0" baseline="0">
                <a:solidFill>
                  <a:schemeClr val="accent5"/>
                </a:solidFill>
                <a:latin typeface="Open Sans Light"/>
                <a:cs typeface="Open Sans Light"/>
              </a:defRPr>
            </a:lvl1pPr>
            <a:lvl2pPr>
              <a:defRPr sz="2000" b="0" i="0" baseline="0">
                <a:solidFill>
                  <a:schemeClr val="accent5"/>
                </a:solidFill>
                <a:latin typeface="Open Sans Light"/>
                <a:cs typeface="Open Sans Light"/>
              </a:defRPr>
            </a:lvl2pPr>
            <a:lvl3pPr marL="1143000" indent="-228600">
              <a:buSzPct val="100000"/>
              <a:buFont typeface="Lucida Grande"/>
              <a:buChar char="&gt;"/>
              <a:defRPr sz="1800" b="0" i="0" baseline="0">
                <a:solidFill>
                  <a:schemeClr val="accent5"/>
                </a:solidFill>
                <a:latin typeface="Open Sans Light"/>
                <a:cs typeface="Open Sans Light"/>
              </a:defRPr>
            </a:lvl3pPr>
            <a:lvl4pPr>
              <a:defRPr sz="1600" b="0" i="0" baseline="0">
                <a:solidFill>
                  <a:schemeClr val="accent5"/>
                </a:solidFill>
                <a:latin typeface="Open Sans Light"/>
                <a:cs typeface="Open Sans Light"/>
              </a:defRPr>
            </a:lvl4pPr>
            <a:lvl5pPr marL="2057400" indent="-228600">
              <a:buFont typeface="Lucida Grande"/>
              <a:buChar char="&gt;"/>
              <a:defRPr sz="1400" b="0" i="0" baseline="0">
                <a:solidFill>
                  <a:schemeClr val="accent5"/>
                </a:solidFill>
                <a:latin typeface="Open Sans Light"/>
                <a:cs typeface="Open Sans Light"/>
              </a:defRPr>
            </a:lvl5pPr>
          </a:lstStyle>
          <a:p>
            <a:pPr lvl="0"/>
            <a:r>
              <a:rPr lang="en-US" dirty="0"/>
              <a:t>Bulleted 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pic>
        <p:nvPicPr>
          <p:cNvPr id="7" name="Picture 6"/>
          <p:cNvPicPr>
            <a:picLocks noChangeAspect="1"/>
          </p:cNvPicPr>
          <p:nvPr userDrawn="1"/>
        </p:nvPicPr>
        <p:blipFill>
          <a:blip r:embed="rId2"/>
          <a:stretch>
            <a:fillRect/>
          </a:stretch>
        </p:blipFill>
        <p:spPr>
          <a:xfrm>
            <a:off x="766763" y="1363508"/>
            <a:ext cx="1103781" cy="96362"/>
          </a:xfrm>
          <a:prstGeom prst="rect">
            <a:avLst/>
          </a:prstGeom>
        </p:spPr>
      </p:pic>
      <p:pic>
        <p:nvPicPr>
          <p:cNvPr id="9" name="Picture 8"/>
          <p:cNvPicPr>
            <a:picLocks noChangeAspect="1"/>
          </p:cNvPicPr>
          <p:nvPr userDrawn="1"/>
        </p:nvPicPr>
        <p:blipFill>
          <a:blip r:embed="rId3"/>
          <a:stretch>
            <a:fillRect/>
          </a:stretch>
        </p:blipFill>
        <p:spPr>
          <a:xfrm>
            <a:off x="792039" y="6450899"/>
            <a:ext cx="2425295" cy="162965"/>
          </a:xfrm>
          <a:prstGeom prst="rect">
            <a:avLst/>
          </a:prstGeom>
        </p:spPr>
      </p:pic>
    </p:spTree>
    <p:extLst>
      <p:ext uri="{BB962C8B-B14F-4D97-AF65-F5344CB8AC3E}">
        <p14:creationId xmlns:p14="http://schemas.microsoft.com/office/powerpoint/2010/main" val="1450220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2400" b="0" i="0" baseline="0">
                <a:solidFill>
                  <a:srgbClr val="999999"/>
                </a:solidFill>
                <a:latin typeface="Open Sans Light"/>
                <a:cs typeface="Open Sans Light"/>
              </a:defRPr>
            </a:lvl1pPr>
          </a:lstStyle>
          <a:p>
            <a:r>
              <a:rPr lang="en-US" dirty="0"/>
              <a:t>Graphic Here</a:t>
            </a:r>
          </a:p>
        </p:txBody>
      </p:sp>
      <p:sp>
        <p:nvSpPr>
          <p:cNvPr id="1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pic>
        <p:nvPicPr>
          <p:cNvPr id="17" name="Picture 16"/>
          <p:cNvPicPr>
            <a:picLocks noChangeAspect="1"/>
          </p:cNvPicPr>
          <p:nvPr userDrawn="1"/>
        </p:nvPicPr>
        <p:blipFill>
          <a:blip r:embed="rId2"/>
          <a:stretch>
            <a:fillRect/>
          </a:stretch>
        </p:blipFill>
        <p:spPr>
          <a:xfrm>
            <a:off x="766763" y="1363508"/>
            <a:ext cx="1103781" cy="96362"/>
          </a:xfrm>
          <a:prstGeom prst="rect">
            <a:avLst/>
          </a:prstGeom>
        </p:spPr>
      </p:pic>
      <p:pic>
        <p:nvPicPr>
          <p:cNvPr id="6" name="Picture 5"/>
          <p:cNvPicPr>
            <a:picLocks noChangeAspect="1"/>
          </p:cNvPicPr>
          <p:nvPr userDrawn="1"/>
        </p:nvPicPr>
        <p:blipFill>
          <a:blip r:embed="rId3"/>
          <a:stretch>
            <a:fillRect/>
          </a:stretch>
        </p:blipFill>
        <p:spPr>
          <a:xfrm>
            <a:off x="792039" y="6450899"/>
            <a:ext cx="2425295" cy="162965"/>
          </a:xfrm>
          <a:prstGeom prst="rect">
            <a:avLst/>
          </a:prstGeom>
        </p:spPr>
      </p:pic>
    </p:spTree>
    <p:extLst>
      <p:ext uri="{BB962C8B-B14F-4D97-AF65-F5344CB8AC3E}">
        <p14:creationId xmlns:p14="http://schemas.microsoft.com/office/powerpoint/2010/main" val="2489552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58B91B-4084-1D4B-BD01-DD6097E22937}" type="slidenum">
              <a:rPr lang="en-US"/>
              <a:pPr>
                <a:defRPr/>
              </a:pPr>
              <a:t>‹#›</a:t>
            </a:fld>
            <a:endParaRPr lang="en-US"/>
          </a:p>
        </p:txBody>
      </p:sp>
    </p:spTree>
    <p:extLst>
      <p:ext uri="{BB962C8B-B14F-4D97-AF65-F5344CB8AC3E}">
        <p14:creationId xmlns:p14="http://schemas.microsoft.com/office/powerpoint/2010/main" val="34149160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heme" Target="../theme/theme2.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3.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theme" Target="../theme/theme4.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203703096"/>
      </p:ext>
    </p:extLst>
  </p:cSld>
  <p:clrMap bg1="dk1" tx1="lt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Lst>
  <p:txStyles>
    <p:titleStyle>
      <a:lvl1pPr algn="ctr" defTabSz="4572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5" r:id="rId4"/>
    <p:sldLayoutId id="2147483685" r:id="rId5"/>
    <p:sldLayoutId id="2147483686" r:id="rId6"/>
    <p:sldLayoutId id="2147483687" r:id="rId7"/>
    <p:sldLayoutId id="2147483688" r:id="rId8"/>
    <p:sldLayoutId id="2147483689" r:id="rId9"/>
    <p:sldLayoutId id="2147483690"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176121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5E0F25-8DBD-C14C-A14B-C3F1E8A10CBF}" type="datetimeFigureOut">
              <a:rPr lang="en-US" smtClean="0"/>
              <a:t>11/6/18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0A07BC-121F-D344-93B3-21A57AA78405}" type="slidenum">
              <a:rPr lang="en-US" smtClean="0"/>
              <a:t>‹#›</a:t>
            </a:fld>
            <a:endParaRPr lang="en-US"/>
          </a:p>
        </p:txBody>
      </p:sp>
    </p:spTree>
    <p:extLst>
      <p:ext uri="{BB962C8B-B14F-4D97-AF65-F5344CB8AC3E}">
        <p14:creationId xmlns:p14="http://schemas.microsoft.com/office/powerpoint/2010/main" val="15365127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780" r:id="rId13"/>
    <p:sldLayoutId id="2147483655" r:id="rId14"/>
    <p:sldLayoutId id="2147483656" r:id="rId15"/>
    <p:sldLayoutId id="2147483657" r:id="rId16"/>
    <p:sldLayoutId id="2147483778" r:id="rId17"/>
    <p:sldLayoutId id="2147483779" r:id="rId18"/>
    <p:sldLayoutId id="2147483775" r:id="rId19"/>
    <p:sldLayoutId id="2147483781" r:id="rId20"/>
    <p:sldLayoutId id="2147483782" r:id="rId21"/>
    <p:sldLayoutId id="2147483783" r:id="rId2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image" Target="../media/image28.tiff"/><Relationship Id="rId1" Type="http://schemas.openxmlformats.org/officeDocument/2006/relationships/slideLayout" Target="../slideLayouts/slideLayout20.xml"/><Relationship Id="rId5" Type="http://schemas.openxmlformats.org/officeDocument/2006/relationships/image" Target="../media/image31.tiff"/><Relationship Id="rId4" Type="http://schemas.openxmlformats.org/officeDocument/2006/relationships/image" Target="../media/image30.tiff"/></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7.xml"/><Relationship Id="rId5" Type="http://schemas.openxmlformats.org/officeDocument/2006/relationships/image" Target="../media/image53.jpg"/><Relationship Id="rId4" Type="http://schemas.openxmlformats.org/officeDocument/2006/relationships/image" Target="../media/image5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emf"/><Relationship Id="rId1" Type="http://schemas.openxmlformats.org/officeDocument/2006/relationships/slideLayout" Target="../slideLayouts/slideLayout25.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jpe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40.xml"/><Relationship Id="rId5" Type="http://schemas.openxmlformats.org/officeDocument/2006/relationships/image" Target="../media/image12.jpe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EB954AB-59B4-F041-86E9-8C46ACB24175}"/>
              </a:ext>
            </a:extLst>
          </p:cNvPr>
          <p:cNvSpPr>
            <a:spLocks noGrp="1"/>
          </p:cNvSpPr>
          <p:nvPr>
            <p:ph type="title"/>
          </p:nvPr>
        </p:nvSpPr>
        <p:spPr>
          <a:xfrm>
            <a:off x="661181" y="810638"/>
            <a:ext cx="7468407" cy="4114774"/>
          </a:xfrm>
        </p:spPr>
        <p:txBody>
          <a:bodyPr>
            <a:normAutofit/>
          </a:bodyPr>
          <a:lstStyle/>
          <a:p>
            <a:pPr algn="l">
              <a:tabLst>
                <a:tab pos="895350" algn="l"/>
              </a:tabLst>
            </a:pPr>
            <a:r>
              <a:rPr lang="en-US" dirty="0">
                <a:solidFill>
                  <a:srgbClr val="444B8D"/>
                </a:solidFill>
                <a:latin typeface="Helvetica" pitchFamily="2" charset="0"/>
              </a:rPr>
              <a:t>Teaching about Accessibility in Computing and IT Courses: A Capacity-building Institute</a:t>
            </a:r>
          </a:p>
        </p:txBody>
      </p:sp>
      <p:sp>
        <p:nvSpPr>
          <p:cNvPr id="2" name="TextBox 1"/>
          <p:cNvSpPr txBox="1"/>
          <p:nvPr/>
        </p:nvSpPr>
        <p:spPr>
          <a:xfrm>
            <a:off x="661180" y="4925412"/>
            <a:ext cx="7854170" cy="1384995"/>
          </a:xfrm>
          <a:prstGeom prst="rect">
            <a:avLst/>
          </a:prstGeom>
          <a:noFill/>
        </p:spPr>
        <p:txBody>
          <a:bodyPr wrap="square" rtlCol="0">
            <a:spAutoFit/>
          </a:bodyPr>
          <a:lstStyle/>
          <a:p>
            <a:r>
              <a:rPr lang="en-US" sz="2800" dirty="0">
                <a:latin typeface="Helvetica" pitchFamily="2" charset="0"/>
              </a:rPr>
              <a:t>Facilitator: Sheryl </a:t>
            </a:r>
            <a:r>
              <a:rPr lang="en-US" sz="2800" dirty="0" err="1">
                <a:latin typeface="Helvetica" pitchFamily="2" charset="0"/>
              </a:rPr>
              <a:t>Burgstahler</a:t>
            </a:r>
            <a:r>
              <a:rPr lang="en-US" sz="2800" dirty="0">
                <a:latin typeface="Helvetica" pitchFamily="2" charset="0"/>
              </a:rPr>
              <a:t>, Ph. D.</a:t>
            </a:r>
          </a:p>
          <a:p>
            <a:r>
              <a:rPr lang="en-US" sz="2800" dirty="0">
                <a:latin typeface="Helvetica" pitchFamily="2" charset="0"/>
              </a:rPr>
              <a:t>Co-PI </a:t>
            </a:r>
            <a:r>
              <a:rPr lang="en-US" sz="2800" dirty="0" err="1">
                <a:latin typeface="Helvetica" pitchFamily="2" charset="0"/>
              </a:rPr>
              <a:t>AccessComputing</a:t>
            </a:r>
            <a:r>
              <a:rPr lang="en-US" sz="2800" dirty="0">
                <a:latin typeface="Helvetica" pitchFamily="2" charset="0"/>
              </a:rPr>
              <a:t>, </a:t>
            </a:r>
          </a:p>
          <a:p>
            <a:r>
              <a:rPr lang="en-US" sz="2800" dirty="0">
                <a:latin typeface="Helvetica" pitchFamily="2" charset="0"/>
              </a:rPr>
              <a:t>Director, DO-IT Center</a:t>
            </a:r>
          </a:p>
        </p:txBody>
      </p:sp>
    </p:spTree>
    <p:extLst>
      <p:ext uri="{BB962C8B-B14F-4D97-AF65-F5344CB8AC3E}">
        <p14:creationId xmlns:p14="http://schemas.microsoft.com/office/powerpoint/2010/main" val="1913477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80595BF-DC5B-9A44-A5A8-8D1D22A0461E}"/>
              </a:ext>
            </a:extLst>
          </p:cNvPr>
          <p:cNvSpPr/>
          <p:nvPr/>
        </p:nvSpPr>
        <p:spPr>
          <a:xfrm>
            <a:off x="503853" y="2144192"/>
            <a:ext cx="7912359" cy="2923877"/>
          </a:xfrm>
          <a:prstGeom prst="rect">
            <a:avLst/>
          </a:prstGeom>
        </p:spPr>
        <p:txBody>
          <a:bodyPr wrap="square">
            <a:spAutoFit/>
          </a:bodyPr>
          <a:lstStyle/>
          <a:p>
            <a:pPr>
              <a:lnSpc>
                <a:spcPct val="90000"/>
              </a:lnSpc>
              <a:spcBef>
                <a:spcPts val="2400"/>
              </a:spcBef>
            </a:pPr>
            <a:r>
              <a:rPr lang="en-US" sz="4000" dirty="0">
                <a:solidFill>
                  <a:schemeClr val="tx1">
                    <a:lumMod val="95000"/>
                    <a:lumOff val="5000"/>
                  </a:schemeClr>
                </a:solidFill>
                <a:latin typeface="Helvetica" pitchFamily="2" charset="0"/>
              </a:rPr>
              <a:t>But sometimes it is the </a:t>
            </a:r>
            <a:r>
              <a:rPr lang="en-US" sz="4000" dirty="0">
                <a:solidFill>
                  <a:srgbClr val="FF0F1B"/>
                </a:solidFill>
                <a:latin typeface="Helvetica" pitchFamily="2" charset="0"/>
              </a:rPr>
              <a:t>design</a:t>
            </a:r>
            <a:r>
              <a:rPr lang="en-US" sz="4000" dirty="0">
                <a:solidFill>
                  <a:schemeClr val="tx1">
                    <a:lumMod val="95000"/>
                    <a:lumOff val="5000"/>
                  </a:schemeClr>
                </a:solidFill>
                <a:latin typeface="Helvetica" pitchFamily="2" charset="0"/>
              </a:rPr>
              <a:t> </a:t>
            </a:r>
          </a:p>
          <a:p>
            <a:pPr>
              <a:lnSpc>
                <a:spcPct val="90000"/>
              </a:lnSpc>
              <a:spcBef>
                <a:spcPts val="2400"/>
              </a:spcBef>
            </a:pPr>
            <a:r>
              <a:rPr lang="en-US" sz="4000" dirty="0">
                <a:solidFill>
                  <a:schemeClr val="tx1">
                    <a:lumMod val="95000"/>
                    <a:lumOff val="5000"/>
                  </a:schemeClr>
                </a:solidFill>
                <a:latin typeface="Helvetica" pitchFamily="2" charset="0"/>
              </a:rPr>
              <a:t>of the product or environment</a:t>
            </a:r>
          </a:p>
          <a:p>
            <a:pPr>
              <a:lnSpc>
                <a:spcPct val="90000"/>
              </a:lnSpc>
              <a:spcBef>
                <a:spcPts val="2400"/>
              </a:spcBef>
            </a:pPr>
            <a:r>
              <a:rPr lang="en-US" sz="4000" dirty="0">
                <a:solidFill>
                  <a:schemeClr val="tx1">
                    <a:lumMod val="95000"/>
                    <a:lumOff val="5000"/>
                  </a:schemeClr>
                </a:solidFill>
                <a:latin typeface="Helvetica" pitchFamily="2" charset="0"/>
              </a:rPr>
              <a:t>that should be reconsidered…</a:t>
            </a:r>
          </a:p>
          <a:p>
            <a:endParaRPr lang="en-US" i="1" dirty="0">
              <a:latin typeface="Helvetica" pitchFamily="2" charset="0"/>
            </a:endParaRPr>
          </a:p>
          <a:p>
            <a:endParaRPr lang="en-US" dirty="0">
              <a:latin typeface="Helvetica" pitchFamily="2" charset="0"/>
            </a:endParaRPr>
          </a:p>
        </p:txBody>
      </p:sp>
      <p:pic>
        <p:nvPicPr>
          <p:cNvPr id="7" name="Picture 6">
            <a:extLst>
              <a:ext uri="{FF2B5EF4-FFF2-40B4-BE49-F238E27FC236}">
                <a16:creationId xmlns:a16="http://schemas.microsoft.com/office/drawing/2014/main" id="{B9A3EB60-454B-DE47-82E3-FF123BEFC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423565"/>
            <a:ext cx="1295400" cy="1295400"/>
          </a:xfrm>
          <a:prstGeom prst="rect">
            <a:avLst/>
          </a:prstGeom>
        </p:spPr>
      </p:pic>
    </p:spTree>
    <p:extLst>
      <p:ext uri="{BB962C8B-B14F-4D97-AF65-F5344CB8AC3E}">
        <p14:creationId xmlns:p14="http://schemas.microsoft.com/office/powerpoint/2010/main" val="703772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0" y="0"/>
            <a:ext cx="6138041" cy="594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130" name="Text Box 3"/>
          <p:cNvSpPr txBox="1">
            <a:spLocks noChangeArrowheads="1"/>
          </p:cNvSpPr>
          <p:nvPr/>
        </p:nvSpPr>
        <p:spPr bwMode="auto">
          <a:xfrm>
            <a:off x="381000" y="5943599"/>
            <a:ext cx="85344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algn="ctr"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algn="ctr"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algn="ctr"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algn="ctr"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lgn="l">
              <a:spcBef>
                <a:spcPct val="50000"/>
              </a:spcBef>
            </a:pPr>
            <a:r>
              <a:rPr lang="ja-JP" altLang="en-US" sz="2000" b="0">
                <a:latin typeface="Helvetica" charset="0"/>
              </a:rPr>
              <a:t>“</a:t>
            </a:r>
            <a:r>
              <a:rPr lang="en-US" altLang="ja-JP" sz="2000" b="0">
                <a:latin typeface="Helvetica" charset="0"/>
              </a:rPr>
              <a:t>Coffeepot for Masochists</a:t>
            </a:r>
            <a:r>
              <a:rPr lang="ja-JP" altLang="en-US" sz="2000" b="0">
                <a:latin typeface="Helvetica" charset="0"/>
              </a:rPr>
              <a:t>”</a:t>
            </a:r>
            <a:r>
              <a:rPr lang="en-US" altLang="ja-JP" sz="2000" b="0">
                <a:latin typeface="Helvetica" charset="0"/>
              </a:rPr>
              <a:t>, Catalog of </a:t>
            </a:r>
            <a:r>
              <a:rPr lang="en-US" altLang="ja-JP" sz="2000" b="0" err="1">
                <a:latin typeface="Helvetica" charset="0"/>
              </a:rPr>
              <a:t>Unfindable</a:t>
            </a:r>
            <a:r>
              <a:rPr lang="en-US" altLang="ja-JP" sz="2000" b="0">
                <a:latin typeface="Helvetica" charset="0"/>
              </a:rPr>
              <a:t> Objects by Jacques </a:t>
            </a:r>
            <a:r>
              <a:rPr lang="en-US" altLang="ja-JP" sz="2000" b="0" err="1">
                <a:latin typeface="Helvetica" charset="0"/>
              </a:rPr>
              <a:t>Carelman</a:t>
            </a:r>
            <a:r>
              <a:rPr lang="en-US" altLang="ja-JP" sz="2000" b="0">
                <a:latin typeface="Helvetica" charset="0"/>
              </a:rPr>
              <a:t>; in Donald Norman</a:t>
            </a:r>
            <a:r>
              <a:rPr lang="ja-JP" altLang="en-US" sz="2000" b="0">
                <a:latin typeface="Helvetica" charset="0"/>
              </a:rPr>
              <a:t>’</a:t>
            </a:r>
            <a:r>
              <a:rPr lang="en-US" altLang="ja-JP" sz="2000" b="0">
                <a:latin typeface="Helvetica" charset="0"/>
              </a:rPr>
              <a:t>s </a:t>
            </a:r>
            <a:r>
              <a:rPr lang="en-US" altLang="ja-JP" sz="2000" b="0" i="1">
                <a:latin typeface="Helvetica" charset="0"/>
              </a:rPr>
              <a:t>The Psychology of Everyday Things</a:t>
            </a:r>
            <a:r>
              <a:rPr lang="en-US" altLang="ja-JP" sz="2000" b="0">
                <a:latin typeface="Helvetica" charset="0"/>
              </a:rPr>
              <a:t>, 1988</a:t>
            </a:r>
            <a:endParaRPr lang="en-US" sz="2000" b="0">
              <a:latin typeface="Helvetica" charset="0"/>
            </a:endParaRPr>
          </a:p>
        </p:txBody>
      </p:sp>
    </p:spTree>
    <p:extLst>
      <p:ext uri="{BB962C8B-B14F-4D97-AF65-F5344CB8AC3E}">
        <p14:creationId xmlns:p14="http://schemas.microsoft.com/office/powerpoint/2010/main" val="30010854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63880" y="1650569"/>
            <a:ext cx="4800599" cy="4152022"/>
          </a:xfrm>
        </p:spPr>
        <p:txBody>
          <a:bodyPr>
            <a:normAutofit lnSpcReduction="10000"/>
          </a:bodyPr>
          <a:lstStyle/>
          <a:p>
            <a:pPr marL="63500" lvl="1" indent="0" eaLnBrk="1" fontAlgn="auto" hangingPunct="1">
              <a:spcBef>
                <a:spcPts val="0"/>
              </a:spcBef>
              <a:spcAft>
                <a:spcPts val="0"/>
              </a:spcAft>
              <a:buNone/>
              <a:defRPr/>
            </a:pPr>
            <a:r>
              <a:rPr lang="en-US" altLang="ja-JP" sz="3200" dirty="0">
                <a:solidFill>
                  <a:schemeClr val="accent4">
                    <a:lumMod val="10000"/>
                  </a:schemeClr>
                </a:solidFill>
                <a:latin typeface="Helvetica" pitchFamily="2" charset="0"/>
                <a:ea typeface="Helvetica" charset="0"/>
                <a:cs typeface="Helvetica" charset="0"/>
              </a:rPr>
              <a:t>“the design of products &amp; environments to be usable by all people, to the greatest extent possible, without the need for adaptation or specialized design.”</a:t>
            </a:r>
          </a:p>
          <a:p>
            <a:pPr marL="63500" lvl="1" indent="0" eaLnBrk="1" fontAlgn="auto" hangingPunct="1">
              <a:spcBef>
                <a:spcPts val="0"/>
              </a:spcBef>
              <a:spcAft>
                <a:spcPts val="0"/>
              </a:spcAft>
              <a:buNone/>
              <a:defRPr/>
            </a:pPr>
            <a:endParaRPr lang="en-US" sz="2800" dirty="0">
              <a:solidFill>
                <a:schemeClr val="accent4">
                  <a:lumMod val="10000"/>
                </a:schemeClr>
              </a:solidFill>
              <a:latin typeface="Helvetica" pitchFamily="2" charset="0"/>
              <a:ea typeface="Helvetica" charset="0"/>
              <a:cs typeface="Helvetica" charset="0"/>
            </a:endParaRPr>
          </a:p>
          <a:p>
            <a:pPr marL="63500" lvl="1" indent="0" eaLnBrk="1" fontAlgn="auto" hangingPunct="1">
              <a:spcBef>
                <a:spcPts val="0"/>
              </a:spcBef>
              <a:spcAft>
                <a:spcPts val="0"/>
              </a:spcAft>
              <a:buNone/>
              <a:defRPr/>
            </a:pPr>
            <a:r>
              <a:rPr lang="en-US" altLang="ja-JP" dirty="0">
                <a:solidFill>
                  <a:schemeClr val="accent4">
                    <a:lumMod val="10000"/>
                  </a:schemeClr>
                </a:solidFill>
                <a:latin typeface="Helvetica" pitchFamily="2" charset="0"/>
                <a:ea typeface="Helvetica" charset="0"/>
                <a:cs typeface="Helvetica" charset="0"/>
              </a:rPr>
              <a:t>The Center for Universal Design</a:t>
            </a:r>
            <a:br>
              <a:rPr lang="en-US" altLang="ja-JP" dirty="0">
                <a:solidFill>
                  <a:schemeClr val="accent4">
                    <a:lumMod val="10000"/>
                  </a:schemeClr>
                </a:solidFill>
                <a:latin typeface="Helvetica" pitchFamily="2" charset="0"/>
                <a:ea typeface="Helvetica" charset="0"/>
                <a:cs typeface="Helvetica" charset="0"/>
              </a:rPr>
            </a:br>
            <a:r>
              <a:rPr lang="en-US" altLang="ja-JP" i="1" dirty="0" err="1">
                <a:solidFill>
                  <a:schemeClr val="accent4">
                    <a:lumMod val="10000"/>
                  </a:schemeClr>
                </a:solidFill>
                <a:latin typeface="Helvetica" pitchFamily="2" charset="0"/>
                <a:ea typeface="Helvetica" charset="0"/>
                <a:cs typeface="Helvetica" charset="0"/>
              </a:rPr>
              <a:t>www.design.ncsu.edu</a:t>
            </a:r>
            <a:r>
              <a:rPr lang="en-US" altLang="ja-JP" i="1" dirty="0">
                <a:solidFill>
                  <a:schemeClr val="accent4">
                    <a:lumMod val="10000"/>
                  </a:schemeClr>
                </a:solidFill>
                <a:latin typeface="Helvetica" pitchFamily="2" charset="0"/>
                <a:ea typeface="Helvetica" charset="0"/>
                <a:cs typeface="Helvetica" charset="0"/>
              </a:rPr>
              <a:t>/cud</a:t>
            </a:r>
            <a:endParaRPr lang="en-US" i="1" dirty="0">
              <a:solidFill>
                <a:schemeClr val="accent4">
                  <a:lumMod val="10000"/>
                </a:schemeClr>
              </a:solidFill>
              <a:latin typeface="Helvetica" pitchFamily="2" charset="0"/>
              <a:ea typeface="Helvetica" charset="0"/>
              <a:cs typeface="Helvetica" charset="0"/>
            </a:endParaRPr>
          </a:p>
          <a:p>
            <a:pPr marL="63500" lvl="1" indent="0" eaLnBrk="1" fontAlgn="auto" hangingPunct="1">
              <a:spcBef>
                <a:spcPts val="0"/>
              </a:spcBef>
              <a:spcAft>
                <a:spcPts val="0"/>
              </a:spcAft>
              <a:buNone/>
              <a:defRPr/>
            </a:pPr>
            <a:endParaRPr lang="en-US" sz="3200" dirty="0">
              <a:solidFill>
                <a:schemeClr val="accent4">
                  <a:lumMod val="10000"/>
                </a:schemeClr>
              </a:solidFill>
              <a:ea typeface="Helvetica" charset="0"/>
              <a:cs typeface="Helvetica" charset="0"/>
            </a:endParaRPr>
          </a:p>
          <a:p>
            <a:pPr marL="63500" lvl="1" indent="0" eaLnBrk="1" fontAlgn="auto" hangingPunct="1">
              <a:spcBef>
                <a:spcPts val="0"/>
              </a:spcBef>
              <a:spcAft>
                <a:spcPts val="0"/>
              </a:spcAft>
              <a:buNone/>
              <a:defRPr/>
            </a:pPr>
            <a:endParaRPr lang="en-US" sz="3200" dirty="0">
              <a:solidFill>
                <a:schemeClr val="accent4">
                  <a:lumMod val="10000"/>
                </a:schemeClr>
              </a:solidFill>
              <a:latin typeface="Helvetica"/>
              <a:cs typeface="Helvetica"/>
            </a:endParaRPr>
          </a:p>
        </p:txBody>
      </p:sp>
      <p:sp>
        <p:nvSpPr>
          <p:cNvPr id="3" name="Title 2"/>
          <p:cNvSpPr>
            <a:spLocks noGrp="1"/>
          </p:cNvSpPr>
          <p:nvPr>
            <p:ph type="title"/>
          </p:nvPr>
        </p:nvSpPr>
        <p:spPr>
          <a:xfrm>
            <a:off x="704850" y="400050"/>
            <a:ext cx="8012430" cy="757874"/>
          </a:xfrm>
        </p:spPr>
        <p:txBody>
          <a:bodyPr/>
          <a:lstStyle/>
          <a:p>
            <a:r>
              <a:rPr lang="en-US" sz="4000" dirty="0">
                <a:solidFill>
                  <a:srgbClr val="444B8D"/>
                </a:solidFill>
                <a:latin typeface="Helvetica" pitchFamily="2" charset="0"/>
                <a:ea typeface="Helvetica" charset="0"/>
                <a:cs typeface="Helvetica" charset="0"/>
              </a:rPr>
              <a:t>Universal design =</a:t>
            </a:r>
            <a:endParaRPr lang="en-US" sz="4300" dirty="0">
              <a:solidFill>
                <a:srgbClr val="444B8D"/>
              </a:solidFill>
              <a:latin typeface="Helvetica" pitchFamily="2" charset="0"/>
            </a:endParaRPr>
          </a:p>
        </p:txBody>
      </p:sp>
      <p:pic>
        <p:nvPicPr>
          <p:cNvPr id="4" name="Picture 3" descr="Close up of smartphone with apps on home screen">
            <a:extLst>
              <a:ext uri="{FF2B5EF4-FFF2-40B4-BE49-F238E27FC236}">
                <a16:creationId xmlns:a16="http://schemas.microsoft.com/office/drawing/2014/main" id="{7278D453-8D3F-3845-8DB8-6C7111E7EFD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685232" y="1641191"/>
            <a:ext cx="3385774" cy="5216809"/>
          </a:xfrm>
          <a:prstGeom prst="rect">
            <a:avLst/>
          </a:prstGeom>
        </p:spPr>
      </p:pic>
    </p:spTree>
    <p:extLst>
      <p:ext uri="{BB962C8B-B14F-4D97-AF65-F5344CB8AC3E}">
        <p14:creationId xmlns:p14="http://schemas.microsoft.com/office/powerpoint/2010/main" val="1222444615"/>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3A98D-1C2A-1E4A-9CB3-3BD3E371D223}"/>
              </a:ext>
            </a:extLst>
          </p:cNvPr>
          <p:cNvSpPr>
            <a:spLocks noGrp="1"/>
          </p:cNvSpPr>
          <p:nvPr>
            <p:ph type="title"/>
          </p:nvPr>
        </p:nvSpPr>
        <p:spPr/>
        <p:txBody>
          <a:bodyPr>
            <a:normAutofit fontScale="90000"/>
          </a:bodyPr>
          <a:lstStyle/>
          <a:p>
            <a:r>
              <a:rPr lang="en-US" dirty="0">
                <a:solidFill>
                  <a:srgbClr val="444B8D"/>
                </a:solidFill>
              </a:rPr>
              <a:t>How could you universally design a nametag?</a:t>
            </a:r>
          </a:p>
        </p:txBody>
      </p:sp>
      <p:pic>
        <p:nvPicPr>
          <p:cNvPr id="11" name="Picture 10" descr="&quot;Hello, My name is nametag with a question mark in the middle">
            <a:extLst>
              <a:ext uri="{FF2B5EF4-FFF2-40B4-BE49-F238E27FC236}">
                <a16:creationId xmlns:a16="http://schemas.microsoft.com/office/drawing/2014/main" id="{E9C3D4B6-D944-3146-A601-03E68822B1BF}"/>
              </a:ext>
            </a:extLst>
          </p:cNvPr>
          <p:cNvPicPr>
            <a:picLocks noChangeAspect="1"/>
          </p:cNvPicPr>
          <p:nvPr/>
        </p:nvPicPr>
        <p:blipFill>
          <a:blip r:embed="rId2"/>
          <a:stretch>
            <a:fillRect/>
          </a:stretch>
        </p:blipFill>
        <p:spPr>
          <a:xfrm>
            <a:off x="2879898" y="2022193"/>
            <a:ext cx="2933025" cy="2095018"/>
          </a:xfrm>
          <a:prstGeom prst="rect">
            <a:avLst/>
          </a:prstGeom>
        </p:spPr>
      </p:pic>
      <p:pic>
        <p:nvPicPr>
          <p:cNvPr id="15" name="Picture 14" descr="Clear plastic nametag with safety pin">
            <a:extLst>
              <a:ext uri="{FF2B5EF4-FFF2-40B4-BE49-F238E27FC236}">
                <a16:creationId xmlns:a16="http://schemas.microsoft.com/office/drawing/2014/main" id="{5F7FFD72-6BBF-814F-BBB9-265B666E5A8D}"/>
              </a:ext>
            </a:extLst>
          </p:cNvPr>
          <p:cNvPicPr>
            <a:picLocks noChangeAspect="1"/>
          </p:cNvPicPr>
          <p:nvPr/>
        </p:nvPicPr>
        <p:blipFill>
          <a:blip r:embed="rId3"/>
          <a:stretch>
            <a:fillRect/>
          </a:stretch>
        </p:blipFill>
        <p:spPr>
          <a:xfrm>
            <a:off x="6065523" y="4270776"/>
            <a:ext cx="3078477" cy="2044827"/>
          </a:xfrm>
          <a:prstGeom prst="rect">
            <a:avLst/>
          </a:prstGeom>
        </p:spPr>
      </p:pic>
      <p:pic>
        <p:nvPicPr>
          <p:cNvPr id="16" name="Picture 15" descr="clear plastic nametag on lanyard">
            <a:extLst>
              <a:ext uri="{FF2B5EF4-FFF2-40B4-BE49-F238E27FC236}">
                <a16:creationId xmlns:a16="http://schemas.microsoft.com/office/drawing/2014/main" id="{AED0E3B0-22CC-0343-8C72-BFF0D286BDBF}"/>
              </a:ext>
            </a:extLst>
          </p:cNvPr>
          <p:cNvPicPr>
            <a:picLocks noChangeAspect="1"/>
          </p:cNvPicPr>
          <p:nvPr/>
        </p:nvPicPr>
        <p:blipFill rotWithShape="1">
          <a:blip r:embed="rId4"/>
          <a:srcRect b="11451"/>
          <a:stretch/>
        </p:blipFill>
        <p:spPr>
          <a:xfrm>
            <a:off x="0" y="3728381"/>
            <a:ext cx="2288434" cy="3129619"/>
          </a:xfrm>
          <a:prstGeom prst="rect">
            <a:avLst/>
          </a:prstGeom>
        </p:spPr>
      </p:pic>
      <p:pic>
        <p:nvPicPr>
          <p:cNvPr id="17" name="Picture 16" descr="Clear plastic nametag with clip">
            <a:extLst>
              <a:ext uri="{FF2B5EF4-FFF2-40B4-BE49-F238E27FC236}">
                <a16:creationId xmlns:a16="http://schemas.microsoft.com/office/drawing/2014/main" id="{8873D945-2D1A-0346-AED5-F37EBEB7E91C}"/>
              </a:ext>
            </a:extLst>
          </p:cNvPr>
          <p:cNvPicPr>
            <a:picLocks noChangeAspect="1"/>
          </p:cNvPicPr>
          <p:nvPr/>
        </p:nvPicPr>
        <p:blipFill>
          <a:blip r:embed="rId5"/>
          <a:stretch>
            <a:fillRect/>
          </a:stretch>
        </p:blipFill>
        <p:spPr>
          <a:xfrm>
            <a:off x="3270142" y="4673078"/>
            <a:ext cx="2020355" cy="2020355"/>
          </a:xfrm>
          <a:prstGeom prst="rect">
            <a:avLst/>
          </a:prstGeom>
        </p:spPr>
      </p:pic>
    </p:spTree>
    <p:extLst>
      <p:ext uri="{BB962C8B-B14F-4D97-AF65-F5344CB8AC3E}">
        <p14:creationId xmlns:p14="http://schemas.microsoft.com/office/powerpoint/2010/main" val="38519319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D1A2EC-271D-8E40-A703-9FD7C1E48EB1}"/>
              </a:ext>
            </a:extLst>
          </p:cNvPr>
          <p:cNvSpPr>
            <a:spLocks noGrp="1"/>
          </p:cNvSpPr>
          <p:nvPr>
            <p:ph type="title"/>
          </p:nvPr>
        </p:nvSpPr>
        <p:spPr>
          <a:xfrm>
            <a:off x="659304" y="274638"/>
            <a:ext cx="8027495" cy="1143000"/>
          </a:xfrm>
        </p:spPr>
        <p:txBody>
          <a:bodyPr>
            <a:normAutofit/>
          </a:bodyPr>
          <a:lstStyle/>
          <a:p>
            <a:pPr algn="l"/>
            <a:r>
              <a:rPr lang="en-US" dirty="0">
                <a:solidFill>
                  <a:srgbClr val="444B8D"/>
                </a:solidFill>
                <a:latin typeface="Helvetica" pitchFamily="2" charset="0"/>
                <a:cs typeface="Arial" panose="020B0604020202020204" pitchFamily="34" charset="0"/>
              </a:rPr>
              <a:t>Proactive design terminology</a:t>
            </a:r>
            <a:endParaRPr lang="en-US" dirty="0">
              <a:solidFill>
                <a:srgbClr val="444B8D"/>
              </a:solidFill>
              <a:latin typeface="Helvetica" pitchFamily="2" charset="0"/>
            </a:endParaRPr>
          </a:p>
        </p:txBody>
      </p:sp>
      <p:sp>
        <p:nvSpPr>
          <p:cNvPr id="5" name="Text Placeholder 4">
            <a:extLst>
              <a:ext uri="{FF2B5EF4-FFF2-40B4-BE49-F238E27FC236}">
                <a16:creationId xmlns:a16="http://schemas.microsoft.com/office/drawing/2014/main" id="{51C78E84-94FE-AD4D-BEF7-4032334CF2F7}"/>
              </a:ext>
            </a:extLst>
          </p:cNvPr>
          <p:cNvSpPr>
            <a:spLocks noGrp="1"/>
          </p:cNvSpPr>
          <p:nvPr>
            <p:ph type="body" sz="quarter" idx="11"/>
          </p:nvPr>
        </p:nvSpPr>
        <p:spPr>
          <a:xfrm>
            <a:off x="659305" y="1802367"/>
            <a:ext cx="8197114" cy="3810086"/>
          </a:xfrm>
        </p:spPr>
        <p:txBody>
          <a:bodyPr>
            <a:normAutofit fontScale="92500" lnSpcReduction="20000"/>
          </a:bodyPr>
          <a:lstStyle/>
          <a:p>
            <a:pPr>
              <a:buFont typeface="Wingdings" pitchFamily="2" charset="2"/>
              <a:buChar char="§"/>
            </a:pPr>
            <a:r>
              <a:rPr lang="en-US" altLang="ja-JP" sz="3000" dirty="0">
                <a:solidFill>
                  <a:schemeClr val="tx1"/>
                </a:solidFill>
                <a:latin typeface="Helvetica" pitchFamily="2" charset="0"/>
              </a:rPr>
              <a:t>accessible design</a:t>
            </a:r>
          </a:p>
          <a:p>
            <a:pPr>
              <a:buFont typeface="Wingdings" pitchFamily="2" charset="2"/>
              <a:buChar char="§"/>
            </a:pPr>
            <a:r>
              <a:rPr lang="en-US" altLang="ja-JP" sz="3000" dirty="0">
                <a:solidFill>
                  <a:schemeClr val="tx1"/>
                </a:solidFill>
                <a:latin typeface="Helvetica" pitchFamily="2" charset="0"/>
              </a:rPr>
              <a:t>usable design</a:t>
            </a:r>
          </a:p>
          <a:p>
            <a:pPr>
              <a:buFont typeface="Wingdings" pitchFamily="2" charset="2"/>
              <a:buChar char="§"/>
            </a:pPr>
            <a:r>
              <a:rPr lang="en-US" altLang="ja-JP" sz="3000" dirty="0">
                <a:solidFill>
                  <a:schemeClr val="tx1"/>
                </a:solidFill>
                <a:latin typeface="Helvetica" pitchFamily="2" charset="0"/>
              </a:rPr>
              <a:t>inclusive design</a:t>
            </a:r>
          </a:p>
          <a:p>
            <a:pPr>
              <a:buFont typeface="Wingdings" pitchFamily="2" charset="2"/>
              <a:buChar char="§"/>
            </a:pPr>
            <a:r>
              <a:rPr lang="en-US" altLang="ja-JP" sz="3000" dirty="0">
                <a:solidFill>
                  <a:schemeClr val="tx1"/>
                </a:solidFill>
                <a:latin typeface="Helvetica" pitchFamily="2" charset="0"/>
              </a:rPr>
              <a:t>universal design</a:t>
            </a:r>
          </a:p>
          <a:p>
            <a:pPr>
              <a:buFont typeface="Wingdings" pitchFamily="2" charset="2"/>
              <a:buChar char="§"/>
            </a:pPr>
            <a:r>
              <a:rPr lang="en-US" altLang="ja-JP" sz="3000" dirty="0">
                <a:solidFill>
                  <a:schemeClr val="tx1"/>
                </a:solidFill>
                <a:latin typeface="Helvetica" pitchFamily="2" charset="0"/>
              </a:rPr>
              <a:t>barrier-free </a:t>
            </a:r>
            <a:br>
              <a:rPr lang="en-US" altLang="ja-JP" sz="3000" dirty="0">
                <a:solidFill>
                  <a:schemeClr val="tx1"/>
                </a:solidFill>
                <a:latin typeface="Helvetica" pitchFamily="2" charset="0"/>
              </a:rPr>
            </a:br>
            <a:r>
              <a:rPr lang="en-US" altLang="ja-JP" sz="3000" dirty="0">
                <a:solidFill>
                  <a:schemeClr val="tx1"/>
                </a:solidFill>
                <a:latin typeface="Helvetica" pitchFamily="2" charset="0"/>
              </a:rPr>
              <a:t>design</a:t>
            </a:r>
          </a:p>
          <a:p>
            <a:pPr>
              <a:buFont typeface="Wingdings" pitchFamily="2" charset="2"/>
              <a:buChar char="§"/>
            </a:pPr>
            <a:r>
              <a:rPr lang="en-US" altLang="ja-JP" sz="3000" dirty="0">
                <a:solidFill>
                  <a:schemeClr val="tx1"/>
                </a:solidFill>
                <a:latin typeface="Helvetica" pitchFamily="2" charset="0"/>
              </a:rPr>
              <a:t>design for all</a:t>
            </a:r>
          </a:p>
          <a:p>
            <a:pPr>
              <a:buFont typeface="Wingdings" pitchFamily="2" charset="2"/>
              <a:buChar char="§"/>
            </a:pPr>
            <a:r>
              <a:rPr lang="en-US" altLang="ja-JP" sz="3000" dirty="0">
                <a:solidFill>
                  <a:schemeClr val="tx1"/>
                </a:solidFill>
                <a:latin typeface="Helvetica" pitchFamily="2" charset="0"/>
              </a:rPr>
              <a:t>user-centered design</a:t>
            </a:r>
          </a:p>
          <a:p>
            <a:pPr>
              <a:buFont typeface="Wingdings" pitchFamily="2" charset="2"/>
              <a:buChar char="§"/>
            </a:pPr>
            <a:r>
              <a:rPr lang="en-US" altLang="ja-JP" sz="3000" dirty="0">
                <a:solidFill>
                  <a:schemeClr val="tx1"/>
                </a:solidFill>
                <a:latin typeface="Helvetica" pitchFamily="2" charset="0"/>
              </a:rPr>
              <a:t>…</a:t>
            </a:r>
          </a:p>
          <a:p>
            <a:endParaRPr lang="en-US" dirty="0"/>
          </a:p>
        </p:txBody>
      </p:sp>
      <p:pic>
        <p:nvPicPr>
          <p:cNvPr id="6" name="Picture 5" descr="Venn triangle shows three connecting triangles around the perimiter with the words, 'useable,' 'accessible,' and 'inclusive.' The center trianble connecting the three has the word 'universal design.'">
            <a:extLst>
              <a:ext uri="{FF2B5EF4-FFF2-40B4-BE49-F238E27FC236}">
                <a16:creationId xmlns:a16="http://schemas.microsoft.com/office/drawing/2014/main" id="{63BF2B0C-4BA6-1047-B59E-7DE8194CDF34}"/>
              </a:ext>
            </a:extLst>
          </p:cNvPr>
          <p:cNvPicPr>
            <a:picLocks noChangeAspect="1"/>
          </p:cNvPicPr>
          <p:nvPr/>
        </p:nvPicPr>
        <p:blipFill>
          <a:blip r:embed="rId3"/>
          <a:stretch>
            <a:fillRect/>
          </a:stretch>
        </p:blipFill>
        <p:spPr>
          <a:xfrm>
            <a:off x="4651169" y="1774352"/>
            <a:ext cx="4205250" cy="3866116"/>
          </a:xfrm>
          <a:prstGeom prst="rect">
            <a:avLst/>
          </a:prstGeom>
        </p:spPr>
      </p:pic>
    </p:spTree>
    <p:extLst>
      <p:ext uri="{BB962C8B-B14F-4D97-AF65-F5344CB8AC3E}">
        <p14:creationId xmlns:p14="http://schemas.microsoft.com/office/powerpoint/2010/main" val="1308697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DDCAF2-DF3E-5243-A1EA-8287A3668FCD}"/>
              </a:ext>
            </a:extLst>
          </p:cNvPr>
          <p:cNvSpPr>
            <a:spLocks noGrp="1"/>
          </p:cNvSpPr>
          <p:nvPr>
            <p:ph type="body" sz="quarter" idx="10"/>
          </p:nvPr>
        </p:nvSpPr>
        <p:spPr>
          <a:xfrm>
            <a:off x="671757" y="690465"/>
            <a:ext cx="8184662" cy="673042"/>
          </a:xfrm>
        </p:spPr>
        <p:txBody>
          <a:bodyPr>
            <a:normAutofit/>
          </a:bodyPr>
          <a:lstStyle/>
          <a:p>
            <a:r>
              <a:rPr lang="en-US" sz="4000" dirty="0">
                <a:solidFill>
                  <a:srgbClr val="444B8D"/>
                </a:solidFill>
                <a:latin typeface="Helvetica" pitchFamily="2" charset="0"/>
              </a:rPr>
              <a:t>“When you plant lettuce,</a:t>
            </a:r>
          </a:p>
        </p:txBody>
      </p:sp>
      <p:sp>
        <p:nvSpPr>
          <p:cNvPr id="3" name="Text Placeholder 2">
            <a:extLst>
              <a:ext uri="{FF2B5EF4-FFF2-40B4-BE49-F238E27FC236}">
                <a16:creationId xmlns:a16="http://schemas.microsoft.com/office/drawing/2014/main" id="{7ED298C2-725A-BA4E-B10C-E466111C3251}"/>
              </a:ext>
            </a:extLst>
          </p:cNvPr>
          <p:cNvSpPr>
            <a:spLocks noGrp="1"/>
          </p:cNvSpPr>
          <p:nvPr>
            <p:ph type="body" sz="quarter" idx="11"/>
          </p:nvPr>
        </p:nvSpPr>
        <p:spPr>
          <a:xfrm>
            <a:off x="671757" y="1791478"/>
            <a:ext cx="8184662" cy="4338847"/>
          </a:xfrm>
        </p:spPr>
        <p:txBody>
          <a:bodyPr>
            <a:normAutofit fontScale="55000" lnSpcReduction="20000"/>
          </a:bodyPr>
          <a:lstStyle/>
          <a:p>
            <a:pPr marL="0" indent="0">
              <a:buNone/>
            </a:pPr>
            <a:r>
              <a:rPr lang="en-US" sz="5100" dirty="0">
                <a:solidFill>
                  <a:schemeClr val="tx1">
                    <a:lumMod val="95000"/>
                    <a:lumOff val="5000"/>
                  </a:schemeClr>
                </a:solidFill>
                <a:latin typeface="Helvetica" pitchFamily="2" charset="0"/>
              </a:rPr>
              <a:t>if it does not grow well, you don't blame the lettuce. You look for reasons it is not doing well.</a:t>
            </a:r>
          </a:p>
          <a:p>
            <a:pPr marL="0" indent="0">
              <a:buNone/>
            </a:pPr>
            <a:endParaRPr lang="en-US" sz="5100" dirty="0">
              <a:solidFill>
                <a:schemeClr val="tx1">
                  <a:lumMod val="95000"/>
                  <a:lumOff val="5000"/>
                </a:schemeClr>
              </a:solidFill>
              <a:latin typeface="Helvetica" pitchFamily="2" charset="0"/>
            </a:endParaRPr>
          </a:p>
          <a:p>
            <a:pPr marL="0" indent="0">
              <a:buNone/>
            </a:pPr>
            <a:r>
              <a:rPr lang="en-US" sz="5100" dirty="0">
                <a:solidFill>
                  <a:schemeClr val="tx1">
                    <a:lumMod val="95000"/>
                    <a:lumOff val="5000"/>
                  </a:schemeClr>
                </a:solidFill>
                <a:latin typeface="Helvetica" pitchFamily="2" charset="0"/>
              </a:rPr>
              <a:t>It may need fertilizer, </a:t>
            </a:r>
            <a:br>
              <a:rPr lang="en-US" sz="5100" dirty="0">
                <a:solidFill>
                  <a:schemeClr val="tx1">
                    <a:lumMod val="95000"/>
                    <a:lumOff val="5000"/>
                  </a:schemeClr>
                </a:solidFill>
                <a:latin typeface="Helvetica" pitchFamily="2" charset="0"/>
              </a:rPr>
            </a:br>
            <a:r>
              <a:rPr lang="en-US" sz="5100" dirty="0">
                <a:solidFill>
                  <a:schemeClr val="tx1">
                    <a:lumMod val="95000"/>
                    <a:lumOff val="5000"/>
                  </a:schemeClr>
                </a:solidFill>
                <a:latin typeface="Helvetica" pitchFamily="2" charset="0"/>
              </a:rPr>
              <a:t>or more water, </a:t>
            </a:r>
            <a:br>
              <a:rPr lang="en-US" sz="5100" dirty="0">
                <a:solidFill>
                  <a:schemeClr val="tx1">
                    <a:lumMod val="95000"/>
                    <a:lumOff val="5000"/>
                  </a:schemeClr>
                </a:solidFill>
                <a:latin typeface="Helvetica" pitchFamily="2" charset="0"/>
              </a:rPr>
            </a:br>
            <a:r>
              <a:rPr lang="en-US" sz="5100" dirty="0">
                <a:solidFill>
                  <a:schemeClr val="tx1">
                    <a:lumMod val="95000"/>
                    <a:lumOff val="5000"/>
                  </a:schemeClr>
                </a:solidFill>
                <a:latin typeface="Helvetica" pitchFamily="2" charset="0"/>
              </a:rPr>
              <a:t>or less sun...”</a:t>
            </a:r>
          </a:p>
          <a:p>
            <a:pPr marL="0" indent="0">
              <a:buNone/>
            </a:pPr>
            <a:endParaRPr lang="en-US" sz="5100" dirty="0">
              <a:solidFill>
                <a:schemeClr val="tx1">
                  <a:lumMod val="95000"/>
                  <a:lumOff val="5000"/>
                </a:schemeClr>
              </a:solidFill>
              <a:latin typeface="Helvetica" pitchFamily="2" charset="0"/>
            </a:endParaRPr>
          </a:p>
          <a:p>
            <a:pPr marL="0" indent="0">
              <a:buNone/>
            </a:pPr>
            <a:r>
              <a:rPr lang="en-US" sz="5100" dirty="0">
                <a:solidFill>
                  <a:schemeClr val="tx1">
                    <a:lumMod val="95000"/>
                    <a:lumOff val="5000"/>
                  </a:schemeClr>
                </a:solidFill>
                <a:latin typeface="Helvetica" pitchFamily="2" charset="0"/>
              </a:rPr>
              <a:t>-</a:t>
            </a:r>
            <a:r>
              <a:rPr lang="en-US" sz="5100" dirty="0" err="1">
                <a:solidFill>
                  <a:schemeClr val="tx1">
                    <a:lumMod val="95000"/>
                    <a:lumOff val="5000"/>
                  </a:schemeClr>
                </a:solidFill>
                <a:latin typeface="Helvetica" pitchFamily="2" charset="0"/>
              </a:rPr>
              <a:t>Thích</a:t>
            </a:r>
            <a:r>
              <a:rPr lang="en-US" sz="5100" dirty="0">
                <a:solidFill>
                  <a:schemeClr val="tx1">
                    <a:lumMod val="95000"/>
                    <a:lumOff val="5000"/>
                  </a:schemeClr>
                </a:solidFill>
                <a:latin typeface="Helvetica" pitchFamily="2" charset="0"/>
              </a:rPr>
              <a:t> </a:t>
            </a:r>
            <a:r>
              <a:rPr lang="en-US" sz="5100" dirty="0" err="1">
                <a:solidFill>
                  <a:schemeClr val="tx1">
                    <a:lumMod val="95000"/>
                    <a:lumOff val="5000"/>
                  </a:schemeClr>
                </a:solidFill>
                <a:latin typeface="Helvetica" pitchFamily="2" charset="0"/>
              </a:rPr>
              <a:t>Nhất</a:t>
            </a:r>
            <a:r>
              <a:rPr lang="en-US" sz="5100" dirty="0">
                <a:solidFill>
                  <a:schemeClr val="tx1">
                    <a:lumMod val="95000"/>
                    <a:lumOff val="5000"/>
                  </a:schemeClr>
                </a:solidFill>
                <a:latin typeface="Helvetica" pitchFamily="2" charset="0"/>
              </a:rPr>
              <a:t> </a:t>
            </a:r>
            <a:r>
              <a:rPr lang="en-US" sz="5100" dirty="0" err="1">
                <a:solidFill>
                  <a:schemeClr val="tx1">
                    <a:lumMod val="95000"/>
                    <a:lumOff val="5000"/>
                  </a:schemeClr>
                </a:solidFill>
                <a:latin typeface="Helvetica" pitchFamily="2" charset="0"/>
              </a:rPr>
              <a:t>Hạnh</a:t>
            </a:r>
            <a:r>
              <a:rPr lang="en-US" sz="5100" dirty="0">
                <a:solidFill>
                  <a:schemeClr val="tx1">
                    <a:lumMod val="95000"/>
                    <a:lumOff val="5000"/>
                  </a:schemeClr>
                </a:solidFill>
                <a:latin typeface="Helvetica" pitchFamily="2" charset="0"/>
              </a:rPr>
              <a:t>, </a:t>
            </a:r>
          </a:p>
          <a:p>
            <a:pPr marL="0" indent="0">
              <a:buNone/>
            </a:pPr>
            <a:r>
              <a:rPr lang="en-US" sz="5100" dirty="0">
                <a:solidFill>
                  <a:schemeClr val="tx1">
                    <a:lumMod val="95000"/>
                    <a:lumOff val="5000"/>
                  </a:schemeClr>
                </a:solidFill>
                <a:latin typeface="Helvetica" pitchFamily="2" charset="0"/>
              </a:rPr>
              <a:t>Vietnamese </a:t>
            </a:r>
            <a:br>
              <a:rPr lang="en-US" sz="5100" dirty="0">
                <a:solidFill>
                  <a:schemeClr val="tx1">
                    <a:lumMod val="95000"/>
                    <a:lumOff val="5000"/>
                  </a:schemeClr>
                </a:solidFill>
                <a:latin typeface="Helvetica" pitchFamily="2" charset="0"/>
              </a:rPr>
            </a:br>
            <a:r>
              <a:rPr lang="en-US" sz="5100" dirty="0">
                <a:solidFill>
                  <a:schemeClr val="tx1">
                    <a:lumMod val="95000"/>
                    <a:lumOff val="5000"/>
                  </a:schemeClr>
                </a:solidFill>
                <a:latin typeface="Helvetica" pitchFamily="2" charset="0"/>
              </a:rPr>
              <a:t>Buddhist Monk</a:t>
            </a:r>
            <a:endParaRPr lang="en-US" sz="5100" dirty="0">
              <a:solidFill>
                <a:schemeClr val="tx1">
                  <a:lumMod val="95000"/>
                  <a:lumOff val="5000"/>
                </a:schemeClr>
              </a:solidFill>
              <a:latin typeface="Helvetica" pitchFamily="2" charset="0"/>
              <a:ea typeface="ヒラギノ角ゴ Pro W3" charset="0"/>
              <a:cs typeface="ヒラギノ角ゴ Pro W3" charset="0"/>
            </a:endParaRPr>
          </a:p>
          <a:p>
            <a:pPr marL="0" indent="0">
              <a:buNone/>
            </a:pPr>
            <a:br>
              <a:rPr lang="en-US" dirty="0">
                <a:latin typeface="Helvetica" pitchFamily="2" charset="0"/>
              </a:rPr>
            </a:br>
            <a:endParaRPr lang="en-US" dirty="0">
              <a:solidFill>
                <a:schemeClr val="tx1">
                  <a:lumMod val="95000"/>
                  <a:lumOff val="5000"/>
                </a:schemeClr>
              </a:solidFill>
            </a:endParaRPr>
          </a:p>
        </p:txBody>
      </p:sp>
      <p:pic>
        <p:nvPicPr>
          <p:cNvPr id="6" name="Picture 5">
            <a:extLst>
              <a:ext uri="{FF2B5EF4-FFF2-40B4-BE49-F238E27FC236}">
                <a16:creationId xmlns:a16="http://schemas.microsoft.com/office/drawing/2014/main" id="{4BDC3F61-5D4C-DE41-867B-6A8FC6808F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54351" y="2905807"/>
            <a:ext cx="3352800" cy="3224518"/>
          </a:xfrm>
          <a:prstGeom prst="rect">
            <a:avLst/>
          </a:prstGeom>
        </p:spPr>
      </p:pic>
    </p:spTree>
    <p:extLst>
      <p:ext uri="{BB962C8B-B14F-4D97-AF65-F5344CB8AC3E}">
        <p14:creationId xmlns:p14="http://schemas.microsoft.com/office/powerpoint/2010/main" val="1029605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77948FA-9424-EB4B-A8B0-6BC316A44FE5}"/>
              </a:ext>
            </a:extLst>
          </p:cNvPr>
          <p:cNvSpPr>
            <a:spLocks noGrp="1"/>
          </p:cNvSpPr>
          <p:nvPr>
            <p:ph type="title"/>
          </p:nvPr>
        </p:nvSpPr>
        <p:spPr>
          <a:xfrm>
            <a:off x="4685220" y="1580788"/>
            <a:ext cx="3667327" cy="1143000"/>
          </a:xfrm>
        </p:spPr>
        <p:txBody>
          <a:bodyPr>
            <a:normAutofit fontScale="90000"/>
          </a:bodyPr>
          <a:lstStyle/>
          <a:p>
            <a:r>
              <a:rPr lang="en-US" dirty="0">
                <a:solidFill>
                  <a:srgbClr val="444B8D"/>
                </a:solidFill>
                <a:latin typeface="Helvetica" pitchFamily="2" charset="0"/>
                <a:ea typeface="Open Sans Light" panose="020B0306030504020204" pitchFamily="34" charset="0"/>
                <a:cs typeface="Open Sans Light" panose="020B0306030504020204" pitchFamily="34" charset="0"/>
              </a:rPr>
              <a:t>“The Daily” UW</a:t>
            </a:r>
            <a:endParaRPr lang="en-US" dirty="0">
              <a:solidFill>
                <a:srgbClr val="444B8D"/>
              </a:solidFill>
              <a:latin typeface="Helvetica" pitchFamily="2" charset="0"/>
            </a:endParaRPr>
          </a:p>
        </p:txBody>
      </p:sp>
      <p:sp>
        <p:nvSpPr>
          <p:cNvPr id="9" name="TextBox 8">
            <a:extLst>
              <a:ext uri="{FF2B5EF4-FFF2-40B4-BE49-F238E27FC236}">
                <a16:creationId xmlns:a16="http://schemas.microsoft.com/office/drawing/2014/main" id="{3BA94199-A394-A84B-9DE3-92763ECFE8ED}"/>
              </a:ext>
            </a:extLst>
          </p:cNvPr>
          <p:cNvSpPr txBox="1"/>
          <p:nvPr/>
        </p:nvSpPr>
        <p:spPr>
          <a:xfrm>
            <a:off x="4757862" y="2976301"/>
            <a:ext cx="986167" cy="523220"/>
          </a:xfrm>
          <a:prstGeom prst="rect">
            <a:avLst/>
          </a:prstGeom>
          <a:noFill/>
        </p:spPr>
        <p:txBody>
          <a:bodyPr wrap="none" rtlCol="0">
            <a:spAutoFit/>
          </a:bodyPr>
          <a:lstStyle/>
          <a:p>
            <a:r>
              <a:rPr lang="en-US" sz="2800" dirty="0">
                <a:latin typeface="Helvetica" pitchFamily="2" charset="0"/>
              </a:rPr>
              <a:t>1970</a:t>
            </a:r>
          </a:p>
        </p:txBody>
      </p:sp>
      <p:pic>
        <p:nvPicPr>
          <p:cNvPr id="4" name="Picture 3" descr="newspaper clipping with image of man using wheelchair with sign on the back that says &quot;Ramp the curbs. Get me off the street.&qu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809624" cy="6858000"/>
          </a:xfrm>
          <a:prstGeom prst="rect">
            <a:avLst/>
          </a:prstGeom>
        </p:spPr>
      </p:pic>
    </p:spTree>
    <p:extLst>
      <p:ext uri="{BB962C8B-B14F-4D97-AF65-F5344CB8AC3E}">
        <p14:creationId xmlns:p14="http://schemas.microsoft.com/office/powerpoint/2010/main" val="3485161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95C1E8-83CC-A74D-A0D6-6949766063CA}"/>
              </a:ext>
            </a:extLst>
          </p:cNvPr>
          <p:cNvSpPr>
            <a:spLocks noGrp="1"/>
          </p:cNvSpPr>
          <p:nvPr>
            <p:ph type="title"/>
          </p:nvPr>
        </p:nvSpPr>
        <p:spPr>
          <a:xfrm>
            <a:off x="335972" y="3744013"/>
            <a:ext cx="8229600" cy="1143000"/>
          </a:xfrm>
        </p:spPr>
        <p:txBody>
          <a:bodyPr>
            <a:normAutofit/>
          </a:bodyPr>
          <a:lstStyle/>
          <a:p>
            <a:r>
              <a:rPr lang="en-US" dirty="0">
                <a:solidFill>
                  <a:srgbClr val="444B8D"/>
                </a:solidFill>
                <a:latin typeface="Helvetica" pitchFamily="2" charset="0"/>
                <a:ea typeface="Open Sans Light" panose="020B0306030504020204" pitchFamily="34" charset="0"/>
                <a:cs typeface="Open Sans Light" panose="020B0306030504020204" pitchFamily="34" charset="0"/>
              </a:rPr>
              <a:t>UD on a continuum</a:t>
            </a:r>
            <a:endParaRPr lang="en-US" dirty="0">
              <a:solidFill>
                <a:srgbClr val="444B8D"/>
              </a:solidFill>
              <a:latin typeface="Helvetica" pitchFamily="2" charset="0"/>
            </a:endParaRPr>
          </a:p>
        </p:txBody>
      </p:sp>
      <p:sp>
        <p:nvSpPr>
          <p:cNvPr id="2" name="TextBox 1"/>
          <p:cNvSpPr txBox="1"/>
          <p:nvPr/>
        </p:nvSpPr>
        <p:spPr>
          <a:xfrm>
            <a:off x="152399" y="5108767"/>
            <a:ext cx="1911926" cy="1200329"/>
          </a:xfrm>
          <a:prstGeom prst="rect">
            <a:avLst/>
          </a:prstGeom>
          <a:noFill/>
        </p:spPr>
        <p:txBody>
          <a:bodyPr wrap="square" rtlCol="0">
            <a:spAutoFit/>
          </a:bodyPr>
          <a:lstStyle/>
          <a:p>
            <a:r>
              <a:rPr lang="en-US" sz="2400" dirty="0">
                <a:latin typeface="Open Sans Light" panose="020B0306030504020204" pitchFamily="34" charset="0"/>
                <a:ea typeface="Open Sans Light" panose="020B0306030504020204" pitchFamily="34" charset="0"/>
                <a:cs typeface="Open Sans Light" panose="020B0306030504020204" pitchFamily="34" charset="0"/>
              </a:rPr>
              <a:t>Uncaptioned </a:t>
            </a:r>
          </a:p>
          <a:p>
            <a:r>
              <a:rPr lang="en-US" sz="2400" dirty="0">
                <a:latin typeface="Open Sans Light" panose="020B0306030504020204" pitchFamily="34" charset="0"/>
                <a:ea typeface="Open Sans Light" panose="020B0306030504020204" pitchFamily="34" charset="0"/>
                <a:cs typeface="Open Sans Light" panose="020B0306030504020204" pitchFamily="34" charset="0"/>
              </a:rPr>
              <a:t>video</a:t>
            </a:r>
          </a:p>
        </p:txBody>
      </p:sp>
      <p:sp>
        <p:nvSpPr>
          <p:cNvPr id="11" name="AutoShape 15" descr="Arrow to right"/>
          <p:cNvSpPr>
            <a:spLocks noChangeArrowheads="1"/>
          </p:cNvSpPr>
          <p:nvPr/>
        </p:nvSpPr>
        <p:spPr bwMode="auto">
          <a:xfrm>
            <a:off x="2109354" y="5251978"/>
            <a:ext cx="505691" cy="685800"/>
          </a:xfrm>
          <a:prstGeom prst="rightArrow">
            <a:avLst>
              <a:gd name="adj1" fmla="val 50000"/>
              <a:gd name="adj2" fmla="val 42303"/>
            </a:avLst>
          </a:prstGeom>
          <a:solidFill>
            <a:schemeClr val="accent1"/>
          </a:solidFill>
          <a:ln w="9525">
            <a:solidFill>
              <a:schemeClr val="tx1"/>
            </a:solidFill>
            <a:miter lim="800000"/>
            <a:headEnd/>
            <a:tailEnd/>
          </a:ln>
        </p:spPr>
        <p:txBody>
          <a:bodyPr wrap="none" anchor="ctr"/>
          <a:lstStyle/>
          <a:p>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TextBox 6"/>
          <p:cNvSpPr txBox="1"/>
          <p:nvPr/>
        </p:nvSpPr>
        <p:spPr>
          <a:xfrm>
            <a:off x="2759362" y="4939293"/>
            <a:ext cx="1691410" cy="1200328"/>
          </a:xfrm>
          <a:prstGeom prst="rect">
            <a:avLst/>
          </a:prstGeom>
          <a:noFill/>
        </p:spPr>
        <p:txBody>
          <a:bodyPr wrap="square" rtlCol="0">
            <a:spAutoFit/>
          </a:bodyPr>
          <a:lstStyle/>
          <a:p>
            <a:r>
              <a:rPr lang="en-US" sz="2400" dirty="0">
                <a:latin typeface="Open Sans Light" panose="020B0306030504020204" pitchFamily="34" charset="0"/>
                <a:ea typeface="Open Sans Light" panose="020B0306030504020204" pitchFamily="34" charset="0"/>
                <a:cs typeface="Open Sans Light" panose="020B0306030504020204" pitchFamily="34" charset="0"/>
              </a:rPr>
              <a:t>Interpreter for deaf student</a:t>
            </a:r>
          </a:p>
        </p:txBody>
      </p:sp>
      <p:sp>
        <p:nvSpPr>
          <p:cNvPr id="23" name="AutoShape 15" descr="Arrow to right"/>
          <p:cNvSpPr>
            <a:spLocks noChangeArrowheads="1"/>
          </p:cNvSpPr>
          <p:nvPr/>
        </p:nvSpPr>
        <p:spPr bwMode="auto">
          <a:xfrm>
            <a:off x="4352635" y="5274517"/>
            <a:ext cx="505691" cy="685800"/>
          </a:xfrm>
          <a:prstGeom prst="rightArrow">
            <a:avLst>
              <a:gd name="adj1" fmla="val 50000"/>
              <a:gd name="adj2" fmla="val 42303"/>
            </a:avLst>
          </a:prstGeom>
          <a:solidFill>
            <a:schemeClr val="accent1"/>
          </a:solidFill>
          <a:ln w="9525">
            <a:solidFill>
              <a:schemeClr val="tx1"/>
            </a:solidFill>
            <a:miter lim="800000"/>
            <a:headEnd/>
            <a:tailEnd/>
          </a:ln>
        </p:spPr>
        <p:txBody>
          <a:bodyPr wrap="none" anchor="ctr"/>
          <a:lstStyle/>
          <a:p>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TextBox 5"/>
          <p:cNvSpPr txBox="1"/>
          <p:nvPr/>
        </p:nvSpPr>
        <p:spPr>
          <a:xfrm>
            <a:off x="5022273" y="5129320"/>
            <a:ext cx="1683327" cy="830997"/>
          </a:xfrm>
          <a:prstGeom prst="rect">
            <a:avLst/>
          </a:prstGeom>
          <a:noFill/>
        </p:spPr>
        <p:txBody>
          <a:bodyPr wrap="square" rtlCol="0">
            <a:spAutoFit/>
          </a:bodyPr>
          <a:lstStyle/>
          <a:p>
            <a:r>
              <a:rPr lang="en-US" sz="2400" dirty="0">
                <a:latin typeface="Open Sans Light" panose="020B0306030504020204" pitchFamily="34" charset="0"/>
                <a:ea typeface="Open Sans Light" panose="020B0306030504020204" pitchFamily="34" charset="0"/>
                <a:cs typeface="Open Sans Light" panose="020B0306030504020204" pitchFamily="34" charset="0"/>
              </a:rPr>
              <a:t>Captioned video</a:t>
            </a:r>
          </a:p>
        </p:txBody>
      </p:sp>
      <p:sp>
        <p:nvSpPr>
          <p:cNvPr id="22" name="AutoShape 15" descr="Arrow to right"/>
          <p:cNvSpPr>
            <a:spLocks noChangeArrowheads="1"/>
          </p:cNvSpPr>
          <p:nvPr/>
        </p:nvSpPr>
        <p:spPr bwMode="auto">
          <a:xfrm>
            <a:off x="6705600" y="5326797"/>
            <a:ext cx="505691" cy="685800"/>
          </a:xfrm>
          <a:prstGeom prst="rightArrow">
            <a:avLst>
              <a:gd name="adj1" fmla="val 50000"/>
              <a:gd name="adj2" fmla="val 42303"/>
            </a:avLst>
          </a:prstGeom>
          <a:solidFill>
            <a:schemeClr val="accent1"/>
          </a:solidFill>
          <a:ln w="9525">
            <a:solidFill>
              <a:schemeClr val="tx1"/>
            </a:solidFill>
            <a:miter lim="800000"/>
            <a:headEnd/>
            <a:tailEnd/>
          </a:ln>
        </p:spPr>
        <p:txBody>
          <a:bodyPr wrap="none" anchor="ctr"/>
          <a:lstStyle/>
          <a:p>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TextBox 2"/>
          <p:cNvSpPr txBox="1"/>
          <p:nvPr/>
        </p:nvSpPr>
        <p:spPr>
          <a:xfrm>
            <a:off x="7400637" y="4939293"/>
            <a:ext cx="1720273" cy="1569660"/>
          </a:xfrm>
          <a:prstGeom prst="rect">
            <a:avLst/>
          </a:prstGeom>
          <a:noFill/>
        </p:spPr>
        <p:txBody>
          <a:bodyPr wrap="square" rtlCol="0">
            <a:spAutoFit/>
          </a:bodyPr>
          <a:lstStyle/>
          <a:p>
            <a:r>
              <a:rPr lang="en-US" sz="2400" dirty="0">
                <a:latin typeface="Open Sans Light" panose="020B0306030504020204" pitchFamily="34" charset="0"/>
                <a:ea typeface="Open Sans Light" panose="020B0306030504020204" pitchFamily="34" charset="0"/>
                <a:cs typeface="Open Sans Light" panose="020B0306030504020204" pitchFamily="34" charset="0"/>
              </a:rPr>
              <a:t>Captioned &amp; audio described video</a:t>
            </a:r>
          </a:p>
        </p:txBody>
      </p:sp>
      <p:pic>
        <p:nvPicPr>
          <p:cNvPr id="24" name="Picture 23" descr="two steps into a building"/>
          <p:cNvPicPr>
            <a:picLocks noChangeAspect="1"/>
          </p:cNvPicPr>
          <p:nvPr/>
        </p:nvPicPr>
        <p:blipFill rotWithShape="1">
          <a:blip r:embed="rId3" cstate="screen">
            <a:extLst>
              <a:ext uri="{28A0092B-C50C-407E-A947-70E740481C1C}">
                <a14:useLocalDpi xmlns:a14="http://schemas.microsoft.com/office/drawing/2010/main"/>
              </a:ext>
            </a:extLst>
          </a:blip>
          <a:srcRect l="55486"/>
          <a:stretch/>
        </p:blipFill>
        <p:spPr>
          <a:xfrm>
            <a:off x="235149" y="414383"/>
            <a:ext cx="1445408" cy="30612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AutoShape 15" descr="Arrow pointing to the right"/>
          <p:cNvSpPr>
            <a:spLocks noChangeArrowheads="1"/>
          </p:cNvSpPr>
          <p:nvPr/>
        </p:nvSpPr>
        <p:spPr bwMode="auto">
          <a:xfrm>
            <a:off x="1892976" y="1944985"/>
            <a:ext cx="519414" cy="685800"/>
          </a:xfrm>
          <a:prstGeom prst="rightArrow">
            <a:avLst>
              <a:gd name="adj1" fmla="val 50000"/>
              <a:gd name="adj2" fmla="val 42303"/>
            </a:avLst>
          </a:prstGeom>
          <a:solidFill>
            <a:schemeClr val="accent1"/>
          </a:solidFill>
          <a:ln w="9525">
            <a:solidFill>
              <a:schemeClr val="tx1"/>
            </a:solidFill>
            <a:miter lim="800000"/>
            <a:headEnd/>
            <a:tailEnd/>
          </a:ln>
        </p:spPr>
        <p:txBody>
          <a:bodyPr wrap="none" anchor="ctr"/>
          <a:lstStyle/>
          <a:p>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7" name="Picture 16" descr="steps into buiding with ramp next to them"/>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62512" y="438173"/>
            <a:ext cx="3247108" cy="30612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AutoShape 15" descr="Arrow pointing to the right"/>
          <p:cNvSpPr>
            <a:spLocks noChangeArrowheads="1"/>
          </p:cNvSpPr>
          <p:nvPr/>
        </p:nvSpPr>
        <p:spPr bwMode="auto">
          <a:xfrm>
            <a:off x="5959742" y="1944985"/>
            <a:ext cx="513794" cy="798215"/>
          </a:xfrm>
          <a:prstGeom prst="rightArrow">
            <a:avLst>
              <a:gd name="adj1" fmla="val 50000"/>
              <a:gd name="adj2" fmla="val 42303"/>
            </a:avLst>
          </a:prstGeom>
          <a:solidFill>
            <a:schemeClr val="accent1"/>
          </a:solidFill>
          <a:ln w="9525">
            <a:solidFill>
              <a:schemeClr val="tx1"/>
            </a:solidFill>
            <a:miter lim="800000"/>
            <a:headEnd/>
            <a:tailEnd/>
          </a:ln>
        </p:spPr>
        <p:txBody>
          <a:bodyPr wrap="none" anchor="ctr"/>
          <a:lstStyle/>
          <a:p>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8" name="Picture 17" descr="gradually sloping, wide ramp as main entrance to a buildi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520254" y="457200"/>
            <a:ext cx="2242746" cy="31538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60192131"/>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900" decel="100000" fill="hold"/>
                                        <p:tgtEl>
                                          <p:spTgt spid="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000"/>
                                        <p:tgtEl>
                                          <p:spTgt spid="23"/>
                                        </p:tgtEl>
                                      </p:cBhvr>
                                    </p:animEffect>
                                    <p:anim calcmode="lin" valueType="num">
                                      <p:cBhvr>
                                        <p:cTn id="24" dur="1000" fill="hold"/>
                                        <p:tgtEl>
                                          <p:spTgt spid="23"/>
                                        </p:tgtEl>
                                        <p:attrNameLst>
                                          <p:attrName>ppt_x</p:attrName>
                                        </p:attrNameLst>
                                      </p:cBhvr>
                                      <p:tavLst>
                                        <p:tav tm="0">
                                          <p:val>
                                            <p:strVal val="#ppt_x"/>
                                          </p:val>
                                        </p:tav>
                                        <p:tav tm="100000">
                                          <p:val>
                                            <p:strVal val="#ppt_x"/>
                                          </p:val>
                                        </p:tav>
                                      </p:tavLst>
                                    </p:anim>
                                    <p:anim calcmode="lin" valueType="num">
                                      <p:cBhvr>
                                        <p:cTn id="25" dur="900" decel="100000" fill="hold"/>
                                        <p:tgtEl>
                                          <p:spTgt spid="2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900" decel="100000" fill="hold"/>
                                        <p:tgtEl>
                                          <p:spTgt spid="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1000"/>
                                        <p:tgtEl>
                                          <p:spTgt spid="3"/>
                                        </p:tgtEl>
                                      </p:cBhvr>
                                    </p:animEffect>
                                    <p:anim calcmode="lin" valueType="num">
                                      <p:cBhvr>
                                        <p:cTn id="46" dur="1000" fill="hold"/>
                                        <p:tgtEl>
                                          <p:spTgt spid="3"/>
                                        </p:tgtEl>
                                        <p:attrNameLst>
                                          <p:attrName>ppt_x</p:attrName>
                                        </p:attrNameLst>
                                      </p:cBhvr>
                                      <p:tavLst>
                                        <p:tav tm="0">
                                          <p:val>
                                            <p:strVal val="#ppt_x"/>
                                          </p:val>
                                        </p:tav>
                                        <p:tav tm="100000">
                                          <p:val>
                                            <p:strVal val="#ppt_x"/>
                                          </p:val>
                                        </p:tav>
                                      </p:tavLst>
                                    </p:anim>
                                    <p:anim calcmode="lin" valueType="num">
                                      <p:cBhvr>
                                        <p:cTn id="47" dur="900" decel="100000" fill="hold"/>
                                        <p:tgtEl>
                                          <p:spTgt spid="3"/>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7" grpId="0"/>
      <p:bldP spid="23" grpId="0" animBg="1"/>
      <p:bldP spid="6" grpId="0"/>
      <p:bldP spid="22"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663F750-BB7B-B54A-8929-02A096ADB443}"/>
              </a:ext>
            </a:extLst>
          </p:cNvPr>
          <p:cNvSpPr>
            <a:spLocks noGrp="1"/>
          </p:cNvSpPr>
          <p:nvPr>
            <p:ph type="title"/>
          </p:nvPr>
        </p:nvSpPr>
        <p:spPr>
          <a:xfrm>
            <a:off x="644664" y="274638"/>
            <a:ext cx="8042135" cy="1143000"/>
          </a:xfrm>
        </p:spPr>
        <p:txBody>
          <a:bodyPr>
            <a:noAutofit/>
          </a:bodyPr>
          <a:lstStyle/>
          <a:p>
            <a:pPr algn="l">
              <a:spcBef>
                <a:spcPts val="0"/>
              </a:spcBef>
            </a:pPr>
            <a:r>
              <a:rPr lang="en-US" sz="3600" dirty="0">
                <a:solidFill>
                  <a:srgbClr val="444B8D"/>
                </a:solidFill>
                <a:latin typeface="Helvetica" pitchFamily="2" charset="0"/>
              </a:rPr>
              <a:t>Universally designed</a:t>
            </a:r>
            <a:br>
              <a:rPr lang="en-US" sz="3600" dirty="0">
                <a:solidFill>
                  <a:srgbClr val="444B8D"/>
                </a:solidFill>
                <a:latin typeface="Helvetica" pitchFamily="2" charset="0"/>
              </a:rPr>
            </a:br>
            <a:r>
              <a:rPr lang="en-US" sz="3600" dirty="0">
                <a:solidFill>
                  <a:srgbClr val="444B8D"/>
                </a:solidFill>
                <a:latin typeface="Helvetica" pitchFamily="2" charset="0"/>
              </a:rPr>
              <a:t>technology</a:t>
            </a:r>
          </a:p>
        </p:txBody>
      </p:sp>
      <p:sp>
        <p:nvSpPr>
          <p:cNvPr id="3" name="Text Placeholder 2">
            <a:extLst>
              <a:ext uri="{FF2B5EF4-FFF2-40B4-BE49-F238E27FC236}">
                <a16:creationId xmlns:a16="http://schemas.microsoft.com/office/drawing/2014/main" id="{41597A78-4CF7-D648-AC88-26A56A0572B2}"/>
              </a:ext>
            </a:extLst>
          </p:cNvPr>
          <p:cNvSpPr>
            <a:spLocks noGrp="1"/>
          </p:cNvSpPr>
          <p:nvPr>
            <p:ph type="body" sz="quarter" idx="11"/>
          </p:nvPr>
        </p:nvSpPr>
        <p:spPr>
          <a:xfrm>
            <a:off x="644665" y="1691184"/>
            <a:ext cx="4152644" cy="3810086"/>
          </a:xfrm>
        </p:spPr>
        <p:txBody>
          <a:bodyPr>
            <a:normAutofit/>
          </a:bodyPr>
          <a:lstStyle/>
          <a:p>
            <a:pPr>
              <a:buFont typeface="Wingdings" pitchFamily="2" charset="2"/>
              <a:buChar char="§"/>
            </a:pPr>
            <a:r>
              <a:rPr lang="en-US" altLang="ja-JP" sz="3200" dirty="0">
                <a:solidFill>
                  <a:schemeClr val="tx1"/>
                </a:solidFill>
                <a:latin typeface="Helvetica" pitchFamily="2" charset="0"/>
              </a:rPr>
              <a:t>builds in </a:t>
            </a:r>
            <a:br>
              <a:rPr lang="en-US" altLang="ja-JP" sz="3200" dirty="0">
                <a:solidFill>
                  <a:schemeClr val="tx1"/>
                </a:solidFill>
                <a:latin typeface="Helvetica" pitchFamily="2" charset="0"/>
              </a:rPr>
            </a:br>
            <a:r>
              <a:rPr lang="en-US" altLang="ja-JP" sz="3200" dirty="0">
                <a:solidFill>
                  <a:schemeClr val="tx1"/>
                </a:solidFill>
                <a:latin typeface="Helvetica" pitchFamily="2" charset="0"/>
              </a:rPr>
              <a:t>accessibility &amp; flexibility</a:t>
            </a:r>
            <a:endParaRPr lang="en-US" sz="3200" dirty="0">
              <a:solidFill>
                <a:schemeClr val="tx1"/>
              </a:solidFill>
              <a:latin typeface="Helvetica" pitchFamily="2" charset="0"/>
            </a:endParaRPr>
          </a:p>
        </p:txBody>
      </p:sp>
      <p:sp>
        <p:nvSpPr>
          <p:cNvPr id="8" name="Rectangle 7">
            <a:extLst>
              <a:ext uri="{FF2B5EF4-FFF2-40B4-BE49-F238E27FC236}">
                <a16:creationId xmlns:a16="http://schemas.microsoft.com/office/drawing/2014/main" id="{6836D9EE-410B-FD45-8F18-0E5E666A8D3A}"/>
              </a:ext>
            </a:extLst>
          </p:cNvPr>
          <p:cNvSpPr/>
          <p:nvPr/>
        </p:nvSpPr>
        <p:spPr>
          <a:xfrm>
            <a:off x="4764088" y="4326276"/>
            <a:ext cx="3714894" cy="1588127"/>
          </a:xfrm>
          <a:prstGeom prst="rect">
            <a:avLst/>
          </a:prstGeom>
        </p:spPr>
        <p:txBody>
          <a:bodyPr wrap="square">
            <a:spAutoFit/>
          </a:bodyPr>
          <a:lstStyle/>
          <a:p>
            <a:pPr marL="466725" indent="-466725">
              <a:lnSpc>
                <a:spcPct val="90000"/>
              </a:lnSpc>
              <a:spcBef>
                <a:spcPts val="800"/>
              </a:spcBef>
              <a:buSzPct val="90000"/>
              <a:buFont typeface="Wingdings" charset="2"/>
              <a:buChar char="§"/>
            </a:pPr>
            <a:r>
              <a:rPr lang="en-US" altLang="ja-JP" sz="3600" dirty="0">
                <a:latin typeface="Helvetica" pitchFamily="2" charset="0"/>
                <a:ea typeface="Open Sans Light" panose="020B0306030504020204" pitchFamily="34" charset="0"/>
                <a:cs typeface="Open Sans Light" panose="020B0306030504020204" pitchFamily="34" charset="0"/>
              </a:rPr>
              <a:t>is compatible with assistive technology</a:t>
            </a:r>
          </a:p>
        </p:txBody>
      </p:sp>
      <p:pic>
        <p:nvPicPr>
          <p:cNvPr id="5" name="Picture 4" descr="Close up of smart phone settings with options for visual settings.">
            <a:extLst>
              <a:ext uri="{FF2B5EF4-FFF2-40B4-BE49-F238E27FC236}">
                <a16:creationId xmlns:a16="http://schemas.microsoft.com/office/drawing/2014/main" id="{56272908-2272-BE4C-A5CC-9FE3F38BF3C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9881" r="-26700"/>
          <a:stretch/>
        </p:blipFill>
        <p:spPr>
          <a:xfrm>
            <a:off x="5236831" y="-350536"/>
            <a:ext cx="7814338" cy="3886200"/>
          </a:xfrm>
          <a:prstGeom prst="rect">
            <a:avLst/>
          </a:prstGeom>
        </p:spPr>
      </p:pic>
      <p:pic>
        <p:nvPicPr>
          <p:cNvPr id="6" name="Picture 5" descr="Close up of a smart phone settings showing options for hearing impaired. ">
            <a:extLst>
              <a:ext uri="{FF2B5EF4-FFF2-40B4-BE49-F238E27FC236}">
                <a16:creationId xmlns:a16="http://schemas.microsoft.com/office/drawing/2014/main" id="{48A837D1-EB6A-FC4C-9812-0343B303A97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8536"/>
          <a:stretch/>
        </p:blipFill>
        <p:spPr>
          <a:xfrm>
            <a:off x="-318655" y="3255169"/>
            <a:ext cx="4203699" cy="3602831"/>
          </a:xfrm>
          <a:prstGeom prst="rect">
            <a:avLst/>
          </a:prstGeom>
        </p:spPr>
      </p:pic>
    </p:spTree>
    <p:extLst>
      <p:ext uri="{BB962C8B-B14F-4D97-AF65-F5344CB8AC3E}">
        <p14:creationId xmlns:p14="http://schemas.microsoft.com/office/powerpoint/2010/main" val="4182432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649CB9C-EBC6-A843-AC7C-848B4696E273}"/>
              </a:ext>
            </a:extLst>
          </p:cNvPr>
          <p:cNvSpPr>
            <a:spLocks noGrp="1"/>
          </p:cNvSpPr>
          <p:nvPr>
            <p:ph type="body" sz="quarter" idx="11"/>
          </p:nvPr>
        </p:nvSpPr>
        <p:spPr>
          <a:xfrm>
            <a:off x="659305" y="1791478"/>
            <a:ext cx="8197114" cy="4338847"/>
          </a:xfrm>
        </p:spPr>
        <p:txBody>
          <a:bodyPr>
            <a:normAutofit lnSpcReduction="10000"/>
          </a:bodyPr>
          <a:lstStyle/>
          <a:p>
            <a:pPr marL="0" indent="0">
              <a:buNone/>
            </a:pPr>
            <a:r>
              <a:rPr lang="en-US" sz="4000" dirty="0">
                <a:solidFill>
                  <a:schemeClr val="tx1">
                    <a:lumMod val="95000"/>
                    <a:lumOff val="5000"/>
                  </a:schemeClr>
                </a:solidFill>
                <a:latin typeface="Helvetica" pitchFamily="2" charset="0"/>
              </a:rPr>
              <a:t>How much to you/your students need to know?</a:t>
            </a:r>
          </a:p>
          <a:p>
            <a:pPr marL="0" indent="0">
              <a:buNone/>
            </a:pPr>
            <a:endParaRPr lang="en-US" sz="4000" dirty="0">
              <a:solidFill>
                <a:schemeClr val="tx1">
                  <a:lumMod val="95000"/>
                  <a:lumOff val="5000"/>
                </a:schemeClr>
              </a:solidFill>
              <a:latin typeface="Helvetica" pitchFamily="2" charset="0"/>
            </a:endParaRPr>
          </a:p>
          <a:p>
            <a:pPr marL="0" indent="0">
              <a:buNone/>
            </a:pPr>
            <a:r>
              <a:rPr lang="en-US" sz="4000" dirty="0">
                <a:solidFill>
                  <a:schemeClr val="tx1">
                    <a:lumMod val="95000"/>
                    <a:lumOff val="5000"/>
                  </a:schemeClr>
                </a:solidFill>
                <a:latin typeface="Helvetica" pitchFamily="2" charset="0"/>
              </a:rPr>
              <a:t>Learn from videos, presentation by assistive technology experts on your campus, panel of students, success stories</a:t>
            </a:r>
          </a:p>
        </p:txBody>
      </p:sp>
      <p:sp>
        <p:nvSpPr>
          <p:cNvPr id="5" name="Title 4">
            <a:extLst>
              <a:ext uri="{FF2B5EF4-FFF2-40B4-BE49-F238E27FC236}">
                <a16:creationId xmlns:a16="http://schemas.microsoft.com/office/drawing/2014/main" id="{8428689B-2967-FE40-BEB2-143DC101A555}"/>
              </a:ext>
            </a:extLst>
          </p:cNvPr>
          <p:cNvSpPr>
            <a:spLocks noGrp="1"/>
          </p:cNvSpPr>
          <p:nvPr>
            <p:ph type="title"/>
          </p:nvPr>
        </p:nvSpPr>
        <p:spPr>
          <a:xfrm>
            <a:off x="659305" y="391886"/>
            <a:ext cx="8027494" cy="1025752"/>
          </a:xfrm>
        </p:spPr>
        <p:txBody>
          <a:bodyPr/>
          <a:lstStyle/>
          <a:p>
            <a:pPr algn="l"/>
            <a:r>
              <a:rPr lang="en-US" dirty="0">
                <a:solidFill>
                  <a:srgbClr val="444B8D"/>
                </a:solidFill>
                <a:latin typeface="Helvetica" pitchFamily="2" charset="0"/>
              </a:rPr>
              <a:t>Assistive technology</a:t>
            </a:r>
          </a:p>
        </p:txBody>
      </p:sp>
    </p:spTree>
    <p:extLst>
      <p:ext uri="{BB962C8B-B14F-4D97-AF65-F5344CB8AC3E}">
        <p14:creationId xmlns:p14="http://schemas.microsoft.com/office/powerpoint/2010/main" val="3723315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6E7F7E-0529-854B-84E0-79EBBF1D32D7}"/>
              </a:ext>
            </a:extLst>
          </p:cNvPr>
          <p:cNvSpPr>
            <a:spLocks noGrp="1"/>
          </p:cNvSpPr>
          <p:nvPr>
            <p:ph type="body" sz="quarter" idx="11"/>
          </p:nvPr>
        </p:nvSpPr>
        <p:spPr>
          <a:xfrm>
            <a:off x="354563" y="1399592"/>
            <a:ext cx="8501856" cy="4730733"/>
          </a:xfrm>
        </p:spPr>
        <p:txBody>
          <a:bodyPr/>
          <a:lstStyle/>
          <a:p>
            <a:pPr>
              <a:buFont typeface="Wingdings" pitchFamily="2" charset="2"/>
              <a:buChar char="§"/>
            </a:pPr>
            <a:r>
              <a:rPr lang="en-US" b="1" dirty="0">
                <a:solidFill>
                  <a:schemeClr val="accent4">
                    <a:lumMod val="10000"/>
                  </a:schemeClr>
                </a:solidFill>
                <a:latin typeface="Helvetica" pitchFamily="2" charset="0"/>
              </a:rPr>
              <a:t>9:00–10:30 am  </a:t>
            </a:r>
            <a:r>
              <a:rPr lang="en-US" dirty="0">
                <a:solidFill>
                  <a:schemeClr val="accent4">
                    <a:lumMod val="10000"/>
                  </a:schemeClr>
                </a:solidFill>
                <a:latin typeface="Helvetica" pitchFamily="2" charset="0"/>
              </a:rPr>
              <a:t>Welcome, logistics, introductions</a:t>
            </a:r>
          </a:p>
          <a:p>
            <a:pPr marL="458788" indent="-458788">
              <a:buNone/>
            </a:pPr>
            <a:r>
              <a:rPr lang="en-US" dirty="0">
                <a:solidFill>
                  <a:schemeClr val="accent4">
                    <a:lumMod val="10000"/>
                  </a:schemeClr>
                </a:solidFill>
                <a:latin typeface="Helvetica" pitchFamily="2" charset="0"/>
              </a:rPr>
              <a:t>	Basic disability, IT access issues/approaches that can be integrated into courses</a:t>
            </a:r>
          </a:p>
          <a:p>
            <a:pPr marL="458788" indent="-458788">
              <a:buNone/>
            </a:pPr>
            <a:r>
              <a:rPr lang="en-US" dirty="0">
                <a:solidFill>
                  <a:schemeClr val="accent4">
                    <a:lumMod val="10000"/>
                  </a:schemeClr>
                </a:solidFill>
                <a:latin typeface="Helvetica" pitchFamily="2" charset="0"/>
              </a:rPr>
              <a:t>	Video: </a:t>
            </a:r>
            <a:r>
              <a:rPr lang="en-US" i="1" dirty="0">
                <a:solidFill>
                  <a:schemeClr val="accent4">
                    <a:lumMod val="10000"/>
                  </a:schemeClr>
                </a:solidFill>
                <a:latin typeface="Helvetica" pitchFamily="2" charset="0"/>
              </a:rPr>
              <a:t>Teaching Accessibility: Including Accessibility in Your Courses</a:t>
            </a:r>
            <a:r>
              <a:rPr lang="en-US" dirty="0">
                <a:solidFill>
                  <a:schemeClr val="accent4">
                    <a:lumMod val="10000"/>
                  </a:schemeClr>
                </a:solidFill>
                <a:latin typeface="Helvetica" pitchFamily="2" charset="0"/>
              </a:rPr>
              <a:t>	 </a:t>
            </a:r>
          </a:p>
          <a:p>
            <a:pPr>
              <a:buFont typeface="Wingdings" pitchFamily="2" charset="2"/>
              <a:buChar char="§"/>
            </a:pPr>
            <a:r>
              <a:rPr lang="en-US" b="1" dirty="0">
                <a:solidFill>
                  <a:schemeClr val="accent4">
                    <a:lumMod val="10000"/>
                  </a:schemeClr>
                </a:solidFill>
                <a:latin typeface="Helvetica" pitchFamily="2" charset="0"/>
              </a:rPr>
              <a:t>10:30–10:45 am  </a:t>
            </a:r>
            <a:r>
              <a:rPr lang="en-US" dirty="0">
                <a:solidFill>
                  <a:schemeClr val="accent4">
                    <a:lumMod val="10000"/>
                  </a:schemeClr>
                </a:solidFill>
                <a:latin typeface="Helvetica" pitchFamily="2" charset="0"/>
              </a:rPr>
              <a:t>Break</a:t>
            </a:r>
          </a:p>
          <a:p>
            <a:pPr>
              <a:buFont typeface="Wingdings" pitchFamily="2" charset="2"/>
              <a:buChar char="§"/>
            </a:pPr>
            <a:r>
              <a:rPr lang="en-US" b="1" dirty="0">
                <a:solidFill>
                  <a:schemeClr val="accent4">
                    <a:lumMod val="10000"/>
                  </a:schemeClr>
                </a:solidFill>
                <a:latin typeface="Helvetica" pitchFamily="2" charset="0"/>
              </a:rPr>
              <a:t>10:45-11:15  </a:t>
            </a:r>
            <a:r>
              <a:rPr lang="en-US" dirty="0">
                <a:solidFill>
                  <a:schemeClr val="accent4">
                    <a:lumMod val="10000"/>
                  </a:schemeClr>
                </a:solidFill>
                <a:latin typeface="Helvetica" pitchFamily="2" charset="0"/>
              </a:rPr>
              <a:t>Industry engagement through Teach Access</a:t>
            </a:r>
          </a:p>
          <a:p>
            <a:pPr>
              <a:buFont typeface="Wingdings" pitchFamily="2" charset="2"/>
              <a:buChar char="§"/>
            </a:pPr>
            <a:r>
              <a:rPr lang="en-US" b="1" dirty="0">
                <a:solidFill>
                  <a:schemeClr val="accent4">
                    <a:lumMod val="10000"/>
                  </a:schemeClr>
                </a:solidFill>
                <a:latin typeface="Helvetica" pitchFamily="2" charset="0"/>
              </a:rPr>
              <a:t>11:15-12:00  </a:t>
            </a:r>
            <a:r>
              <a:rPr lang="en-US" dirty="0">
                <a:solidFill>
                  <a:schemeClr val="accent4">
                    <a:lumMod val="10000"/>
                  </a:schemeClr>
                </a:solidFill>
                <a:latin typeface="Helvetica" pitchFamily="2" charset="0"/>
              </a:rPr>
              <a:t>Examples of accessibility content to incorporate in specific computing/IT courses, discussion </a:t>
            </a:r>
          </a:p>
          <a:p>
            <a:pPr>
              <a:buFont typeface="Wingdings" pitchFamily="2" charset="2"/>
              <a:buChar char="§"/>
            </a:pPr>
            <a:r>
              <a:rPr lang="en-US" b="1" dirty="0">
                <a:solidFill>
                  <a:schemeClr val="accent4">
                    <a:lumMod val="10000"/>
                  </a:schemeClr>
                </a:solidFill>
                <a:latin typeface="Helvetica" pitchFamily="2" charset="0"/>
              </a:rPr>
              <a:t> 12:00–1:30 pm  </a:t>
            </a:r>
            <a:r>
              <a:rPr lang="en-US" dirty="0">
                <a:solidFill>
                  <a:schemeClr val="accent4">
                    <a:lumMod val="10000"/>
                  </a:schemeClr>
                </a:solidFill>
                <a:latin typeface="Helvetica" pitchFamily="2" charset="0"/>
              </a:rPr>
              <a:t>Lunch (on your own)</a:t>
            </a:r>
          </a:p>
        </p:txBody>
      </p:sp>
      <p:sp>
        <p:nvSpPr>
          <p:cNvPr id="7" name="Title 6">
            <a:extLst>
              <a:ext uri="{FF2B5EF4-FFF2-40B4-BE49-F238E27FC236}">
                <a16:creationId xmlns:a16="http://schemas.microsoft.com/office/drawing/2014/main" id="{EEB0FC8E-8D7F-764C-89D3-546256194728}"/>
              </a:ext>
            </a:extLst>
          </p:cNvPr>
          <p:cNvSpPr>
            <a:spLocks noGrp="1"/>
          </p:cNvSpPr>
          <p:nvPr>
            <p:ph type="title"/>
          </p:nvPr>
        </p:nvSpPr>
        <p:spPr>
          <a:xfrm>
            <a:off x="690465" y="597158"/>
            <a:ext cx="7837337" cy="955107"/>
          </a:xfrm>
        </p:spPr>
        <p:txBody>
          <a:bodyPr/>
          <a:lstStyle/>
          <a:p>
            <a:pPr algn="l"/>
            <a:r>
              <a:rPr lang="en-US" dirty="0">
                <a:solidFill>
                  <a:srgbClr val="444B8D"/>
                </a:solidFill>
                <a:latin typeface="Helvetica" pitchFamily="2" charset="0"/>
              </a:rPr>
              <a:t>AM agenda </a:t>
            </a:r>
          </a:p>
        </p:txBody>
      </p:sp>
    </p:spTree>
    <p:extLst>
      <p:ext uri="{BB962C8B-B14F-4D97-AF65-F5344CB8AC3E}">
        <p14:creationId xmlns:p14="http://schemas.microsoft.com/office/powerpoint/2010/main" val="3295900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3C687-48A5-C643-A662-7003CA610BFB}"/>
              </a:ext>
            </a:extLst>
          </p:cNvPr>
          <p:cNvSpPr>
            <a:spLocks noGrp="1"/>
          </p:cNvSpPr>
          <p:nvPr>
            <p:ph type="title"/>
          </p:nvPr>
        </p:nvSpPr>
        <p:spPr>
          <a:xfrm>
            <a:off x="685800" y="609600"/>
            <a:ext cx="3886200" cy="1143000"/>
          </a:xfrm>
        </p:spPr>
        <p:txBody>
          <a:bodyPr>
            <a:noAutofit/>
          </a:bodyPr>
          <a:lstStyle/>
          <a:p>
            <a:pPr algn="l"/>
            <a:r>
              <a:rPr lang="en-US" altLang="ja-JP" sz="3200" dirty="0">
                <a:solidFill>
                  <a:srgbClr val="444B8D"/>
                </a:solidFill>
                <a:latin typeface="Helvetica" pitchFamily="2" charset="0"/>
                <a:ea typeface="Tahoma" charset="0"/>
                <a:cs typeface="Tahoma" charset="0"/>
              </a:rPr>
              <a:t>Anthony </a:t>
            </a:r>
            <a:br>
              <a:rPr lang="en-US" altLang="ja-JP" sz="3200" dirty="0">
                <a:solidFill>
                  <a:srgbClr val="444B8D"/>
                </a:solidFill>
                <a:latin typeface="Helvetica" pitchFamily="2" charset="0"/>
                <a:ea typeface="Tahoma" charset="0"/>
                <a:cs typeface="Tahoma" charset="0"/>
              </a:rPr>
            </a:br>
            <a:r>
              <a:rPr lang="en-US" altLang="ja-JP" sz="3200" dirty="0">
                <a:solidFill>
                  <a:srgbClr val="444B8D"/>
                </a:solidFill>
                <a:latin typeface="Helvetica" pitchFamily="2" charset="0"/>
                <a:ea typeface="Tahoma" charset="0"/>
                <a:cs typeface="Tahoma" charset="0"/>
              </a:rPr>
              <a:t>AT Specialist</a:t>
            </a:r>
            <a:br>
              <a:rPr lang="en-US" altLang="ja-JP" sz="3200" dirty="0">
                <a:solidFill>
                  <a:srgbClr val="444B8D"/>
                </a:solidFill>
                <a:latin typeface="Helvetica" pitchFamily="2" charset="0"/>
                <a:ea typeface="Tahoma" charset="0"/>
                <a:cs typeface="Tahoma" charset="0"/>
              </a:rPr>
            </a:br>
            <a:r>
              <a:rPr lang="en-US" altLang="ja-JP" sz="3200" dirty="0" err="1">
                <a:solidFill>
                  <a:srgbClr val="444B8D"/>
                </a:solidFill>
                <a:latin typeface="Helvetica" pitchFamily="2" charset="0"/>
                <a:ea typeface="Tahoma" charset="0"/>
                <a:cs typeface="Tahoma" charset="0"/>
              </a:rPr>
              <a:t>Prentke</a:t>
            </a:r>
            <a:r>
              <a:rPr lang="en-US" altLang="ja-JP" sz="3200" dirty="0">
                <a:solidFill>
                  <a:srgbClr val="444B8D"/>
                </a:solidFill>
                <a:latin typeface="Helvetica" pitchFamily="2" charset="0"/>
                <a:ea typeface="Tahoma" charset="0"/>
                <a:cs typeface="Tahoma" charset="0"/>
              </a:rPr>
              <a:t> </a:t>
            </a:r>
            <a:r>
              <a:rPr lang="en-US" altLang="ja-JP" sz="3200" dirty="0" err="1">
                <a:solidFill>
                  <a:srgbClr val="444B8D"/>
                </a:solidFill>
                <a:latin typeface="Helvetica" pitchFamily="2" charset="0"/>
                <a:ea typeface="Tahoma" charset="0"/>
                <a:cs typeface="Tahoma" charset="0"/>
              </a:rPr>
              <a:t>Romich</a:t>
            </a:r>
            <a:r>
              <a:rPr lang="en-US" altLang="ja-JP" sz="3200" dirty="0">
                <a:solidFill>
                  <a:srgbClr val="444B8D"/>
                </a:solidFill>
                <a:latin typeface="Helvetica" pitchFamily="2" charset="0"/>
                <a:ea typeface="Tahoma" charset="0"/>
                <a:cs typeface="Tahoma" charset="0"/>
              </a:rPr>
              <a:t> Co.</a:t>
            </a:r>
            <a:endParaRPr lang="en-US" sz="3200" dirty="0">
              <a:solidFill>
                <a:srgbClr val="444B8D"/>
              </a:solidFill>
              <a:latin typeface="Helvetica" pitchFamily="2" charset="0"/>
              <a:ea typeface="Tahoma" charset="0"/>
              <a:cs typeface="Tahoma" charset="0"/>
            </a:endParaRPr>
          </a:p>
        </p:txBody>
      </p:sp>
      <p:sp>
        <p:nvSpPr>
          <p:cNvPr id="24588" name="Text Box 12"/>
          <p:cNvSpPr txBox="1">
            <a:spLocks noChangeArrowheads="1"/>
          </p:cNvSpPr>
          <p:nvPr/>
        </p:nvSpPr>
        <p:spPr bwMode="auto">
          <a:xfrm>
            <a:off x="152400" y="2286000"/>
            <a:ext cx="4876800" cy="45243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457200" indent="-457200">
              <a:buFont typeface="Wingdings" charset="2"/>
              <a:buChar char="§"/>
            </a:pPr>
            <a:r>
              <a:rPr lang="en-US" altLang="ja-JP" sz="3200" b="0" dirty="0">
                <a:solidFill>
                  <a:schemeClr val="accent4">
                    <a:lumMod val="10000"/>
                  </a:schemeClr>
                </a:solidFill>
                <a:latin typeface="Helvetica" pitchFamily="2" charset="0"/>
                <a:ea typeface="Tahoma" charset="0"/>
                <a:cs typeface="Tahoma" charset="0"/>
              </a:rPr>
              <a:t>grammar/spell checkers</a:t>
            </a:r>
          </a:p>
          <a:p>
            <a:pPr marL="457200" indent="-457200">
              <a:buFont typeface="Wingdings" charset="2"/>
              <a:buChar char="§"/>
            </a:pPr>
            <a:r>
              <a:rPr lang="en-US" altLang="ja-JP" sz="3200" b="0" dirty="0">
                <a:solidFill>
                  <a:schemeClr val="accent4">
                    <a:lumMod val="10000"/>
                  </a:schemeClr>
                </a:solidFill>
                <a:latin typeface="Helvetica" pitchFamily="2" charset="0"/>
                <a:ea typeface="Tahoma" charset="0"/>
                <a:cs typeface="Tahoma" charset="0"/>
              </a:rPr>
              <a:t>synthesized voice on communication device</a:t>
            </a:r>
          </a:p>
          <a:p>
            <a:pPr marL="457200" indent="-457200">
              <a:buFont typeface="Wingdings" charset="2"/>
              <a:buChar char="§"/>
            </a:pPr>
            <a:r>
              <a:rPr lang="en-US" altLang="ja-JP" sz="3200" b="0" dirty="0">
                <a:solidFill>
                  <a:schemeClr val="accent4">
                    <a:lumMod val="10000"/>
                  </a:schemeClr>
                </a:solidFill>
                <a:latin typeface="Helvetica" pitchFamily="2" charset="0"/>
                <a:ea typeface="Tahoma" charset="0"/>
                <a:cs typeface="Tahoma" charset="0"/>
              </a:rPr>
              <a:t>touch screen</a:t>
            </a:r>
          </a:p>
          <a:p>
            <a:pPr marL="457200" indent="-457200">
              <a:buFont typeface="Wingdings" charset="2"/>
              <a:buChar char="§"/>
            </a:pPr>
            <a:r>
              <a:rPr lang="en-US" altLang="ja-JP" sz="3200" b="0" dirty="0">
                <a:solidFill>
                  <a:schemeClr val="accent4">
                    <a:lumMod val="10000"/>
                  </a:schemeClr>
                </a:solidFill>
                <a:latin typeface="Helvetica" pitchFamily="2" charset="0"/>
                <a:ea typeface="Tahoma" charset="0"/>
                <a:cs typeface="Tahoma" charset="0"/>
              </a:rPr>
              <a:t>computer-based environmental control, phone access</a:t>
            </a:r>
          </a:p>
          <a:p>
            <a:endParaRPr lang="en-US" altLang="ja-JP" sz="3200" b="0" i="1" dirty="0">
              <a:solidFill>
                <a:schemeClr val="accent4"/>
              </a:solidFill>
            </a:endParaRPr>
          </a:p>
        </p:txBody>
      </p:sp>
      <p:pic>
        <p:nvPicPr>
          <p:cNvPr id="6" name="Picture 5" descr="Image of Anthony in wheelchair using communication device"/>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029200" y="0"/>
            <a:ext cx="4294714" cy="6858000"/>
          </a:xfrm>
          <a:prstGeom prst="rect">
            <a:avLst/>
          </a:prstGeom>
        </p:spPr>
      </p:pic>
    </p:spTree>
    <p:extLst>
      <p:ext uri="{BB962C8B-B14F-4D97-AF65-F5344CB8AC3E}">
        <p14:creationId xmlns:p14="http://schemas.microsoft.com/office/powerpoint/2010/main" val="9354832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88">
                                            <p:txEl>
                                              <p:pRg st="0" end="0"/>
                                            </p:txEl>
                                          </p:spTgt>
                                        </p:tgtEl>
                                        <p:attrNameLst>
                                          <p:attrName>style.visibility</p:attrName>
                                        </p:attrNameLst>
                                      </p:cBhvr>
                                      <p:to>
                                        <p:strVal val="visible"/>
                                      </p:to>
                                    </p:set>
                                    <p:anim calcmode="lin" valueType="num">
                                      <p:cBhvr additive="base">
                                        <p:cTn id="7" dur="500" fill="hold"/>
                                        <p:tgtEl>
                                          <p:spTgt spid="245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8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588">
                                            <p:txEl>
                                              <p:pRg st="1" end="1"/>
                                            </p:txEl>
                                          </p:spTgt>
                                        </p:tgtEl>
                                        <p:attrNameLst>
                                          <p:attrName>style.visibility</p:attrName>
                                        </p:attrNameLst>
                                      </p:cBhvr>
                                      <p:to>
                                        <p:strVal val="visible"/>
                                      </p:to>
                                    </p:set>
                                    <p:anim calcmode="lin" valueType="num">
                                      <p:cBhvr additive="base">
                                        <p:cTn id="11" dur="500" fill="hold"/>
                                        <p:tgtEl>
                                          <p:spTgt spid="2458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458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4588">
                                            <p:txEl>
                                              <p:pRg st="2" end="2"/>
                                            </p:txEl>
                                          </p:spTgt>
                                        </p:tgtEl>
                                        <p:attrNameLst>
                                          <p:attrName>style.visibility</p:attrName>
                                        </p:attrNameLst>
                                      </p:cBhvr>
                                      <p:to>
                                        <p:strVal val="visible"/>
                                      </p:to>
                                    </p:set>
                                    <p:anim calcmode="lin" valueType="num">
                                      <p:cBhvr additive="base">
                                        <p:cTn id="15" dur="500" fill="hold"/>
                                        <p:tgtEl>
                                          <p:spTgt spid="2458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458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4588">
                                            <p:txEl>
                                              <p:pRg st="3" end="3"/>
                                            </p:txEl>
                                          </p:spTgt>
                                        </p:tgtEl>
                                        <p:attrNameLst>
                                          <p:attrName>style.visibility</p:attrName>
                                        </p:attrNameLst>
                                      </p:cBhvr>
                                      <p:to>
                                        <p:strVal val="visible"/>
                                      </p:to>
                                    </p:set>
                                    <p:anim calcmode="lin" valueType="num">
                                      <p:cBhvr additive="base">
                                        <p:cTn id="19" dur="500" fill="hold"/>
                                        <p:tgtEl>
                                          <p:spTgt spid="2458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8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158269-3F95-3A49-A2E1-DD164D395554}"/>
              </a:ext>
            </a:extLst>
          </p:cNvPr>
          <p:cNvSpPr>
            <a:spLocks noGrp="1"/>
          </p:cNvSpPr>
          <p:nvPr>
            <p:ph type="title"/>
          </p:nvPr>
        </p:nvSpPr>
        <p:spPr>
          <a:xfrm>
            <a:off x="682970" y="450274"/>
            <a:ext cx="7886700" cy="2099398"/>
          </a:xfrm>
        </p:spPr>
        <p:txBody>
          <a:bodyPr>
            <a:noAutofit/>
          </a:bodyPr>
          <a:lstStyle/>
          <a:p>
            <a:pPr algn="r">
              <a:defRPr/>
            </a:pPr>
            <a:r>
              <a:rPr lang="en-US" sz="3200" dirty="0">
                <a:solidFill>
                  <a:srgbClr val="444B8D"/>
                </a:solidFill>
                <a:latin typeface="Helvetica" pitchFamily="2" charset="0"/>
                <a:ea typeface="Tahoma" charset="0"/>
                <a:cs typeface="Tahoma" charset="0"/>
              </a:rPr>
              <a:t>Nicole</a:t>
            </a:r>
            <a:br>
              <a:rPr lang="en-US" sz="3200" dirty="0">
                <a:solidFill>
                  <a:srgbClr val="444B8D"/>
                </a:solidFill>
                <a:latin typeface="Helvetica" pitchFamily="2" charset="0"/>
                <a:ea typeface="Tahoma" charset="0"/>
                <a:cs typeface="Tahoma" charset="0"/>
              </a:rPr>
            </a:br>
            <a:r>
              <a:rPr lang="en-US" sz="3200" dirty="0">
                <a:solidFill>
                  <a:srgbClr val="444B8D"/>
                </a:solidFill>
                <a:latin typeface="Helvetica" pitchFamily="2" charset="0"/>
                <a:ea typeface="Tahoma" charset="0"/>
                <a:cs typeface="Tahoma" charset="0"/>
              </a:rPr>
              <a:t>BA, Computer Science</a:t>
            </a:r>
            <a:br>
              <a:rPr lang="en-US" sz="3200" dirty="0">
                <a:solidFill>
                  <a:srgbClr val="444B8D"/>
                </a:solidFill>
                <a:latin typeface="Helvetica" pitchFamily="2" charset="0"/>
                <a:ea typeface="Tahoma" charset="0"/>
                <a:cs typeface="Tahoma" charset="0"/>
              </a:rPr>
            </a:br>
            <a:r>
              <a:rPr lang="en-US" sz="3200" dirty="0">
                <a:solidFill>
                  <a:srgbClr val="444B8D"/>
                </a:solidFill>
                <a:latin typeface="Helvetica" pitchFamily="2" charset="0"/>
                <a:ea typeface="Tahoma" charset="0"/>
                <a:cs typeface="Tahoma" charset="0"/>
              </a:rPr>
              <a:t>Stanford</a:t>
            </a:r>
            <a:br>
              <a:rPr lang="en-US" sz="3200" dirty="0">
                <a:solidFill>
                  <a:srgbClr val="444B8D"/>
                </a:solidFill>
                <a:latin typeface="Helvetica" pitchFamily="2" charset="0"/>
                <a:ea typeface="Tahoma" charset="0"/>
                <a:cs typeface="Tahoma" charset="0"/>
              </a:rPr>
            </a:br>
            <a:r>
              <a:rPr lang="en-US" sz="3200" dirty="0">
                <a:solidFill>
                  <a:srgbClr val="444B8D"/>
                </a:solidFill>
                <a:latin typeface="Helvetica" pitchFamily="2" charset="0"/>
                <a:ea typeface="Tahoma" charset="0"/>
                <a:cs typeface="Tahoma" charset="0"/>
              </a:rPr>
              <a:t>Google</a:t>
            </a:r>
          </a:p>
        </p:txBody>
      </p:sp>
      <p:sp>
        <p:nvSpPr>
          <p:cNvPr id="2" name="TextBox 1"/>
          <p:cNvSpPr txBox="1"/>
          <p:nvPr/>
        </p:nvSpPr>
        <p:spPr>
          <a:xfrm>
            <a:off x="4343400" y="3200400"/>
            <a:ext cx="4226270" cy="2923877"/>
          </a:xfrm>
          <a:prstGeom prst="rect">
            <a:avLst/>
          </a:prstGeom>
          <a:noFill/>
        </p:spPr>
        <p:txBody>
          <a:bodyPr wrap="square" rtlCol="0">
            <a:spAutoFit/>
          </a:bodyPr>
          <a:lstStyle/>
          <a:p>
            <a:pPr marL="457200" indent="-457200">
              <a:buFont typeface="Wingdings" charset="2"/>
              <a:buChar char="§"/>
            </a:pPr>
            <a:r>
              <a:rPr lang="en-US" altLang="ja-JP" sz="3200" b="0" dirty="0">
                <a:solidFill>
                  <a:schemeClr val="accent4">
                    <a:lumMod val="10000"/>
                  </a:schemeClr>
                </a:solidFill>
                <a:latin typeface="Tahoma" charset="0"/>
                <a:ea typeface="Tahoma" charset="0"/>
                <a:cs typeface="Tahoma" charset="0"/>
              </a:rPr>
              <a:t>speech output</a:t>
            </a:r>
          </a:p>
          <a:p>
            <a:pPr marL="457200" indent="-457200">
              <a:buFont typeface="Wingdings" charset="2"/>
              <a:buChar char="§"/>
            </a:pPr>
            <a:r>
              <a:rPr lang="en-US" altLang="ja-JP" sz="3200" b="0" dirty="0">
                <a:solidFill>
                  <a:schemeClr val="accent4">
                    <a:lumMod val="10000"/>
                  </a:schemeClr>
                </a:solidFill>
                <a:latin typeface="Tahoma" charset="0"/>
                <a:ea typeface="Tahoma" charset="0"/>
                <a:cs typeface="Tahoma" charset="0"/>
              </a:rPr>
              <a:t>Braille translation software</a:t>
            </a:r>
          </a:p>
          <a:p>
            <a:pPr marL="457200" indent="-457200">
              <a:buFont typeface="Wingdings" charset="2"/>
              <a:buChar char="§"/>
            </a:pPr>
            <a:r>
              <a:rPr lang="en-US" altLang="ja-JP" sz="3200" b="0" dirty="0">
                <a:solidFill>
                  <a:schemeClr val="accent4">
                    <a:lumMod val="10000"/>
                  </a:schemeClr>
                </a:solidFill>
                <a:latin typeface="Tahoma" charset="0"/>
                <a:ea typeface="Tahoma" charset="0"/>
                <a:cs typeface="Tahoma" charset="0"/>
              </a:rPr>
              <a:t>Braille display &amp; printer</a:t>
            </a:r>
          </a:p>
          <a:p>
            <a:endParaRPr lang="en-US" dirty="0">
              <a:latin typeface="Tahoma" charset="0"/>
              <a:ea typeface="Tahoma" charset="0"/>
              <a:cs typeface="Tahoma" charset="0"/>
            </a:endParaRPr>
          </a:p>
        </p:txBody>
      </p:sp>
      <p:pic>
        <p:nvPicPr>
          <p:cNvPr id="5" name="Picture 5" descr="Nicole phot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95400" y="0"/>
            <a:ext cx="5334000" cy="7008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00487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3EF698-7BDE-0F41-B635-9C0B384A543D}"/>
              </a:ext>
            </a:extLst>
          </p:cNvPr>
          <p:cNvSpPr>
            <a:spLocks noGrp="1"/>
          </p:cNvSpPr>
          <p:nvPr>
            <p:ph type="title"/>
          </p:nvPr>
        </p:nvSpPr>
        <p:spPr>
          <a:xfrm>
            <a:off x="628650" y="365126"/>
            <a:ext cx="3867150" cy="2213841"/>
          </a:xfrm>
        </p:spPr>
        <p:txBody>
          <a:bodyPr>
            <a:normAutofit/>
          </a:bodyPr>
          <a:lstStyle/>
          <a:p>
            <a:pPr algn="l"/>
            <a:r>
              <a:rPr lang="en-US" altLang="ja-JP" sz="3200" dirty="0">
                <a:solidFill>
                  <a:srgbClr val="444B8D"/>
                </a:solidFill>
                <a:latin typeface="Helvetica" pitchFamily="2" charset="0"/>
                <a:ea typeface="Tahoma" charset="0"/>
                <a:cs typeface="Tahoma" charset="0"/>
              </a:rPr>
              <a:t>Jessie</a:t>
            </a:r>
            <a:br>
              <a:rPr lang="en-US" altLang="ja-JP" sz="3200" dirty="0">
                <a:solidFill>
                  <a:srgbClr val="444B8D"/>
                </a:solidFill>
                <a:latin typeface="Helvetica" pitchFamily="2" charset="0"/>
                <a:ea typeface="Tahoma" charset="0"/>
                <a:cs typeface="Tahoma" charset="0"/>
              </a:rPr>
            </a:br>
            <a:r>
              <a:rPr lang="en-US" altLang="ja-JP" sz="3200" dirty="0">
                <a:solidFill>
                  <a:srgbClr val="444B8D"/>
                </a:solidFill>
                <a:latin typeface="Helvetica" pitchFamily="2" charset="0"/>
                <a:ea typeface="Tahoma" charset="0"/>
                <a:cs typeface="Tahoma" charset="0"/>
              </a:rPr>
              <a:t>BA, Informatics, UW</a:t>
            </a:r>
            <a:br>
              <a:rPr lang="en-US" altLang="ja-JP" sz="3200" dirty="0">
                <a:solidFill>
                  <a:srgbClr val="444B8D"/>
                </a:solidFill>
                <a:latin typeface="Helvetica" pitchFamily="2" charset="0"/>
                <a:ea typeface="Tahoma" charset="0"/>
                <a:cs typeface="Tahoma" charset="0"/>
              </a:rPr>
            </a:br>
            <a:r>
              <a:rPr lang="en-US" altLang="ja-JP" sz="3200" dirty="0">
                <a:solidFill>
                  <a:srgbClr val="444B8D"/>
                </a:solidFill>
                <a:latin typeface="Helvetica" pitchFamily="2" charset="0"/>
                <a:ea typeface="Tahoma" charset="0"/>
                <a:cs typeface="Tahoma" charset="0"/>
              </a:rPr>
              <a:t>Business Analyst </a:t>
            </a:r>
            <a:br>
              <a:rPr lang="en-US" altLang="ja-JP" sz="3200" dirty="0">
                <a:solidFill>
                  <a:srgbClr val="444B8D"/>
                </a:solidFill>
                <a:latin typeface="Helvetica" pitchFamily="2" charset="0"/>
                <a:ea typeface="Tahoma" charset="0"/>
                <a:cs typeface="Tahoma" charset="0"/>
              </a:rPr>
            </a:br>
            <a:r>
              <a:rPr lang="en-US" altLang="ja-JP" sz="3200" dirty="0" err="1">
                <a:solidFill>
                  <a:srgbClr val="444B8D"/>
                </a:solidFill>
                <a:latin typeface="Helvetica" pitchFamily="2" charset="0"/>
                <a:ea typeface="Tahoma" charset="0"/>
                <a:cs typeface="Tahoma" charset="0"/>
              </a:rPr>
              <a:t>Amazon.com</a:t>
            </a:r>
            <a:endParaRPr lang="en-US" dirty="0">
              <a:solidFill>
                <a:srgbClr val="444B8D"/>
              </a:solidFill>
              <a:latin typeface="Helvetica" pitchFamily="2" charset="0"/>
              <a:ea typeface="Tahoma" charset="0"/>
              <a:cs typeface="Tahoma" charset="0"/>
            </a:endParaRPr>
          </a:p>
        </p:txBody>
      </p:sp>
      <p:sp>
        <p:nvSpPr>
          <p:cNvPr id="5129" name="Text Box 9"/>
          <p:cNvSpPr txBox="1">
            <a:spLocks noChangeArrowheads="1"/>
          </p:cNvSpPr>
          <p:nvPr/>
        </p:nvSpPr>
        <p:spPr bwMode="auto">
          <a:xfrm>
            <a:off x="628650" y="2715491"/>
            <a:ext cx="4234296" cy="20621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457200" indent="-457200">
              <a:buFont typeface="Wingdings" charset="2"/>
              <a:buChar char="§"/>
            </a:pPr>
            <a:r>
              <a:rPr lang="en-US" altLang="ja-JP" sz="3200" b="0" dirty="0">
                <a:solidFill>
                  <a:schemeClr val="accent4">
                    <a:lumMod val="10000"/>
                  </a:schemeClr>
                </a:solidFill>
                <a:latin typeface="Helvetica" pitchFamily="2" charset="0"/>
                <a:ea typeface="Tahoma" charset="0"/>
                <a:cs typeface="Tahoma" charset="0"/>
              </a:rPr>
              <a:t>speech output</a:t>
            </a:r>
          </a:p>
          <a:p>
            <a:pPr marL="457200" indent="-457200">
              <a:buFont typeface="Wingdings" charset="2"/>
              <a:buChar char="§"/>
            </a:pPr>
            <a:r>
              <a:rPr lang="en-US" altLang="ja-JP" sz="3200" b="0" dirty="0">
                <a:solidFill>
                  <a:schemeClr val="accent4">
                    <a:lumMod val="10000"/>
                  </a:schemeClr>
                </a:solidFill>
                <a:latin typeface="Helvetica" pitchFamily="2" charset="0"/>
                <a:ea typeface="Tahoma" charset="0"/>
                <a:cs typeface="Tahoma" charset="0"/>
              </a:rPr>
              <a:t>speech input</a:t>
            </a:r>
          </a:p>
          <a:p>
            <a:pPr marL="457200" indent="-457200">
              <a:buFont typeface="Wingdings" charset="2"/>
              <a:buChar char="§"/>
            </a:pPr>
            <a:r>
              <a:rPr lang="en-US" altLang="ja-JP" sz="3200" b="0" dirty="0">
                <a:solidFill>
                  <a:schemeClr val="accent4">
                    <a:lumMod val="10000"/>
                  </a:schemeClr>
                </a:solidFill>
                <a:latin typeface="Helvetica" pitchFamily="2" charset="0"/>
                <a:ea typeface="Tahoma" charset="0"/>
                <a:cs typeface="Tahoma" charset="0"/>
              </a:rPr>
              <a:t>grammar/spell checkers</a:t>
            </a:r>
          </a:p>
        </p:txBody>
      </p:sp>
      <p:pic>
        <p:nvPicPr>
          <p:cNvPr id="2" name="Picture 1" descr="Jesse photo"/>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73600" y="0"/>
            <a:ext cx="4470400" cy="6858000"/>
          </a:xfrm>
          <a:prstGeom prst="rect">
            <a:avLst/>
          </a:prstGeom>
        </p:spPr>
      </p:pic>
    </p:spTree>
    <p:extLst>
      <p:ext uri="{BB962C8B-B14F-4D97-AF65-F5344CB8AC3E}">
        <p14:creationId xmlns:p14="http://schemas.microsoft.com/office/powerpoint/2010/main" val="37976071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9">
                                            <p:txEl>
                                              <p:pRg st="0" end="0"/>
                                            </p:txEl>
                                          </p:spTgt>
                                        </p:tgtEl>
                                        <p:attrNameLst>
                                          <p:attrName>style.visibility</p:attrName>
                                        </p:attrNameLst>
                                      </p:cBhvr>
                                      <p:to>
                                        <p:strVal val="visible"/>
                                      </p:to>
                                    </p:set>
                                    <p:anim calcmode="lin" valueType="num">
                                      <p:cBhvr additive="base">
                                        <p:cTn id="7" dur="500" fill="hold"/>
                                        <p:tgtEl>
                                          <p:spTgt spid="51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29">
                                            <p:txEl>
                                              <p:pRg st="1" end="1"/>
                                            </p:txEl>
                                          </p:spTgt>
                                        </p:tgtEl>
                                        <p:attrNameLst>
                                          <p:attrName>style.visibility</p:attrName>
                                        </p:attrNameLst>
                                      </p:cBhvr>
                                      <p:to>
                                        <p:strVal val="visible"/>
                                      </p:to>
                                    </p:set>
                                    <p:anim calcmode="lin" valueType="num">
                                      <p:cBhvr additive="base">
                                        <p:cTn id="11" dur="500" fill="hold"/>
                                        <p:tgtEl>
                                          <p:spTgt spid="512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2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129">
                                            <p:txEl>
                                              <p:pRg st="2" end="2"/>
                                            </p:txEl>
                                          </p:spTgt>
                                        </p:tgtEl>
                                        <p:attrNameLst>
                                          <p:attrName>style.visibility</p:attrName>
                                        </p:attrNameLst>
                                      </p:cBhvr>
                                      <p:to>
                                        <p:strVal val="visible"/>
                                      </p:to>
                                    </p:set>
                                    <p:anim calcmode="lin" valueType="num">
                                      <p:cBhvr additive="base">
                                        <p:cTn id="15" dur="500" fill="hold"/>
                                        <p:tgtEl>
                                          <p:spTgt spid="512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12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961F831-2CE6-CB48-A7E8-17F975F0D91B}"/>
              </a:ext>
            </a:extLst>
          </p:cNvPr>
          <p:cNvSpPr>
            <a:spLocks noGrp="1"/>
          </p:cNvSpPr>
          <p:nvPr>
            <p:ph type="title"/>
          </p:nvPr>
        </p:nvSpPr>
        <p:spPr/>
        <p:txBody>
          <a:bodyPr/>
          <a:lstStyle/>
          <a:p>
            <a:r>
              <a:rPr lang="en-US" sz="3200" dirty="0">
                <a:solidFill>
                  <a:srgbClr val="444B8D"/>
                </a:solidFill>
                <a:latin typeface="Helvetica" pitchFamily="2" charset="0"/>
                <a:cs typeface="Arial" panose="020B0604020202020204" pitchFamily="34" charset="0"/>
              </a:rPr>
              <a:t>What to know about assistive technology</a:t>
            </a:r>
          </a:p>
        </p:txBody>
      </p:sp>
      <p:graphicFrame>
        <p:nvGraphicFramePr>
          <p:cNvPr id="4" name="Table 3" descr="A table explaining the efforts needed to make information accessible"/>
          <p:cNvGraphicFramePr>
            <a:graphicFrameLocks noGrp="1"/>
          </p:cNvGraphicFramePr>
          <p:nvPr>
            <p:extLst>
              <p:ext uri="{D42A27DB-BD31-4B8C-83A1-F6EECF244321}">
                <p14:modId xmlns:p14="http://schemas.microsoft.com/office/powerpoint/2010/main" val="519117492"/>
              </p:ext>
            </p:extLst>
          </p:nvPr>
        </p:nvGraphicFramePr>
        <p:xfrm>
          <a:off x="190500" y="1224015"/>
          <a:ext cx="8686800" cy="5588726"/>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685800">
                <a:tc>
                  <a:txBody>
                    <a:bodyPr/>
                    <a:lstStyle/>
                    <a:p>
                      <a:r>
                        <a:rPr lang="en-US" sz="3200" b="0" i="0" dirty="0">
                          <a:solidFill>
                            <a:schemeClr val="bg1"/>
                          </a:solidFill>
                          <a:latin typeface="Helvetica" pitchFamily="2" charset="0"/>
                        </a:rPr>
                        <a:t>Assistive Technology:</a:t>
                      </a:r>
                    </a:p>
                  </a:txBody>
                  <a:tcPr/>
                </a:tc>
                <a:tc>
                  <a:txBody>
                    <a:bodyPr/>
                    <a:lstStyle/>
                    <a:p>
                      <a:r>
                        <a:rPr lang="en-US" sz="3200" b="0" i="0" dirty="0">
                          <a:solidFill>
                            <a:schemeClr val="bg1"/>
                          </a:solidFill>
                          <a:latin typeface="Helvetica" pitchFamily="2" charset="0"/>
                        </a:rPr>
                        <a:t>Therefore:</a:t>
                      </a:r>
                    </a:p>
                  </a:txBody>
                  <a:tcPr/>
                </a:tc>
                <a:extLst>
                  <a:ext uri="{0D108BD9-81ED-4DB2-BD59-A6C34878D82A}">
                    <a16:rowId xmlns:a16="http://schemas.microsoft.com/office/drawing/2014/main" val="10000"/>
                  </a:ext>
                </a:extLst>
              </a:tr>
              <a:tr h="696686">
                <a:tc>
                  <a:txBody>
                    <a:bodyPr/>
                    <a:lstStyle/>
                    <a:p>
                      <a:r>
                        <a:rPr lang="en-US" sz="2800" b="0" i="0" dirty="0">
                          <a:latin typeface="Helvetica" pitchFamily="2" charset="0"/>
                          <a:cs typeface="Helvitica"/>
                        </a:rPr>
                        <a:t>Emulates the keyboard, but may not emulate the mouse</a:t>
                      </a:r>
                    </a:p>
                  </a:txBody>
                  <a:tcPr/>
                </a:tc>
                <a:tc>
                  <a:txBody>
                    <a:bodyPr/>
                    <a:lstStyle/>
                    <a:p>
                      <a:r>
                        <a:rPr lang="en-US" sz="2800" b="0" i="0" dirty="0">
                          <a:latin typeface="Helvetica" pitchFamily="2" charset="0"/>
                          <a:cs typeface="Helvitica"/>
                        </a:rPr>
                        <a:t>Design web, software to operate with keyboard alone</a:t>
                      </a:r>
                    </a:p>
                  </a:txBody>
                  <a:tcPr/>
                </a:tc>
                <a:extLst>
                  <a:ext uri="{0D108BD9-81ED-4DB2-BD59-A6C34878D82A}">
                    <a16:rowId xmlns:a16="http://schemas.microsoft.com/office/drawing/2014/main" val="10001"/>
                  </a:ext>
                </a:extLst>
              </a:tr>
              <a:tr h="696686">
                <a:tc>
                  <a:txBody>
                    <a:bodyPr/>
                    <a:lstStyle/>
                    <a:p>
                      <a:r>
                        <a:rPr lang="en-US" sz="2800" b="0" i="0" dirty="0">
                          <a:latin typeface="Helvetica" pitchFamily="2" charset="0"/>
                          <a:cs typeface="Helvitica"/>
                        </a:rPr>
                        <a:t>Cannot read content presented in images</a:t>
                      </a:r>
                    </a:p>
                  </a:txBody>
                  <a:tcPr/>
                </a:tc>
                <a:tc>
                  <a:txBody>
                    <a:bodyPr/>
                    <a:lstStyle/>
                    <a:p>
                      <a:r>
                        <a:rPr lang="en-US" sz="2800" b="0" i="0" dirty="0">
                          <a:latin typeface="Helvetica" pitchFamily="2" charset="0"/>
                          <a:cs typeface="Helvitica"/>
                        </a:rPr>
                        <a:t>Provide alternative text</a:t>
                      </a:r>
                    </a:p>
                  </a:txBody>
                  <a:tcPr/>
                </a:tc>
                <a:extLst>
                  <a:ext uri="{0D108BD9-81ED-4DB2-BD59-A6C34878D82A}">
                    <a16:rowId xmlns:a16="http://schemas.microsoft.com/office/drawing/2014/main" val="10002"/>
                  </a:ext>
                </a:extLst>
              </a:tr>
              <a:tr h="696686">
                <a:tc>
                  <a:txBody>
                    <a:bodyPr/>
                    <a:lstStyle/>
                    <a:p>
                      <a:r>
                        <a:rPr lang="en-US" sz="2800" b="0" i="0" dirty="0">
                          <a:latin typeface="Helvetica" pitchFamily="2" charset="0"/>
                          <a:cs typeface="Helvitica"/>
                        </a:rPr>
                        <a:t>Can tab</a:t>
                      </a:r>
                      <a:r>
                        <a:rPr lang="en-US" sz="2800" b="0" i="0" baseline="0" dirty="0">
                          <a:latin typeface="Helvetica" pitchFamily="2" charset="0"/>
                          <a:cs typeface="Helvitica"/>
                        </a:rPr>
                        <a:t> from link to link</a:t>
                      </a:r>
                      <a:endParaRPr lang="en-US" sz="2800" b="0" i="0" dirty="0">
                        <a:latin typeface="Helvetica" pitchFamily="2" charset="0"/>
                        <a:cs typeface="Helvitica"/>
                      </a:endParaRPr>
                    </a:p>
                  </a:txBody>
                  <a:tcPr/>
                </a:tc>
                <a:tc>
                  <a:txBody>
                    <a:bodyPr/>
                    <a:lstStyle/>
                    <a:p>
                      <a:r>
                        <a:rPr lang="en-US" sz="2800" b="0" i="0" dirty="0">
                          <a:latin typeface="Helvetica" pitchFamily="2" charset="0"/>
                          <a:cs typeface="Helvitica"/>
                        </a:rPr>
                        <a:t>Make links descriptive</a:t>
                      </a:r>
                    </a:p>
                  </a:txBody>
                  <a:tcPr/>
                </a:tc>
                <a:extLst>
                  <a:ext uri="{0D108BD9-81ED-4DB2-BD59-A6C34878D82A}">
                    <a16:rowId xmlns:a16="http://schemas.microsoft.com/office/drawing/2014/main" val="10003"/>
                  </a:ext>
                </a:extLst>
              </a:tr>
              <a:tr h="696686">
                <a:tc>
                  <a:txBody>
                    <a:bodyPr/>
                    <a:lstStyle/>
                    <a:p>
                      <a:r>
                        <a:rPr lang="en-US" sz="2800" b="0" i="0" dirty="0">
                          <a:latin typeface="Helvetica" pitchFamily="2" charset="0"/>
                          <a:cs typeface="Helvitica"/>
                        </a:rPr>
                        <a:t>Can skip from heading to heading</a:t>
                      </a:r>
                    </a:p>
                  </a:txBody>
                  <a:tcPr/>
                </a:tc>
                <a:tc>
                  <a:txBody>
                    <a:bodyPr/>
                    <a:lstStyle/>
                    <a:p>
                      <a:r>
                        <a:rPr lang="en-US" sz="2800" b="0" i="0" dirty="0">
                          <a:latin typeface="Helvetica" pitchFamily="2" charset="0"/>
                          <a:cs typeface="Helvitica"/>
                        </a:rPr>
                        <a:t>Structure</a:t>
                      </a:r>
                      <a:r>
                        <a:rPr lang="en-US" sz="2800" b="0" i="0" baseline="0" dirty="0">
                          <a:latin typeface="Helvetica" pitchFamily="2" charset="0"/>
                          <a:cs typeface="Helvitica"/>
                        </a:rPr>
                        <a:t> with hierarchical headings</a:t>
                      </a:r>
                      <a:endParaRPr lang="en-US" sz="2800" b="0" i="0" dirty="0">
                        <a:latin typeface="Helvetica" pitchFamily="2" charset="0"/>
                        <a:cs typeface="Helvitica"/>
                      </a:endParaRPr>
                    </a:p>
                  </a:txBody>
                  <a:tcPr/>
                </a:tc>
                <a:extLst>
                  <a:ext uri="{0D108BD9-81ED-4DB2-BD59-A6C34878D82A}">
                    <a16:rowId xmlns:a16="http://schemas.microsoft.com/office/drawing/2014/main" val="10004"/>
                  </a:ext>
                </a:extLst>
              </a:tr>
              <a:tr h="696686">
                <a:tc>
                  <a:txBody>
                    <a:bodyPr/>
                    <a:lstStyle/>
                    <a:p>
                      <a:r>
                        <a:rPr lang="en-US" sz="2800" b="0" i="0" dirty="0">
                          <a:latin typeface="Helvetica" pitchFamily="2" charset="0"/>
                          <a:cs typeface="Helvitica"/>
                        </a:rPr>
                        <a:t>Cannot accurately</a:t>
                      </a:r>
                      <a:r>
                        <a:rPr lang="en-US" sz="2800" b="0" i="0" baseline="0" dirty="0">
                          <a:latin typeface="Helvetica" pitchFamily="2" charset="0"/>
                          <a:cs typeface="Helvitica"/>
                        </a:rPr>
                        <a:t> transcribe audio</a:t>
                      </a:r>
                      <a:endParaRPr lang="en-US" sz="2800" b="0" i="0" dirty="0">
                        <a:latin typeface="Helvetica" pitchFamily="2" charset="0"/>
                        <a:cs typeface="Helvitica"/>
                      </a:endParaRPr>
                    </a:p>
                  </a:txBody>
                  <a:tcPr/>
                </a:tc>
                <a:tc>
                  <a:txBody>
                    <a:bodyPr/>
                    <a:lstStyle/>
                    <a:p>
                      <a:r>
                        <a:rPr lang="en-US" sz="2800" b="0" i="0" dirty="0">
                          <a:latin typeface="Helvetica" pitchFamily="2" charset="0"/>
                          <a:cs typeface="Helvitica"/>
                        </a:rPr>
                        <a:t>Caption video, transcribe audio</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98631585"/>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2DE5D8-7574-064B-8DD7-9FA9A0ED1FB4}"/>
              </a:ext>
            </a:extLst>
          </p:cNvPr>
          <p:cNvSpPr>
            <a:spLocks noGrp="1"/>
          </p:cNvSpPr>
          <p:nvPr>
            <p:ph type="body" sz="quarter" idx="10"/>
          </p:nvPr>
        </p:nvSpPr>
        <p:spPr>
          <a:xfrm>
            <a:off x="659305" y="335902"/>
            <a:ext cx="8197114" cy="1027605"/>
          </a:xfrm>
        </p:spPr>
        <p:txBody>
          <a:bodyPr>
            <a:noAutofit/>
          </a:bodyPr>
          <a:lstStyle/>
          <a:p>
            <a:r>
              <a:rPr lang="en-US" sz="3600" dirty="0">
                <a:solidFill>
                  <a:srgbClr val="444B8D"/>
                </a:solidFill>
                <a:latin typeface="Helvetica" charset="0"/>
                <a:ea typeface="ヒラギノ角ゴ Pro W3" charset="0"/>
                <a:cs typeface="ヒラギノ角ゴ Pro W3" charset="0"/>
              </a:rPr>
              <a:t>Beneficiaries of captions on videos…People who:</a:t>
            </a:r>
            <a:endParaRPr lang="en-US" sz="3600" dirty="0">
              <a:solidFill>
                <a:srgbClr val="444B8D"/>
              </a:solidFill>
            </a:endParaRPr>
          </a:p>
        </p:txBody>
      </p:sp>
      <p:sp>
        <p:nvSpPr>
          <p:cNvPr id="3" name="Text Placeholder 2">
            <a:extLst>
              <a:ext uri="{FF2B5EF4-FFF2-40B4-BE49-F238E27FC236}">
                <a16:creationId xmlns:a16="http://schemas.microsoft.com/office/drawing/2014/main" id="{317227FE-470D-C447-B88A-95641DF79C8F}"/>
              </a:ext>
            </a:extLst>
          </p:cNvPr>
          <p:cNvSpPr>
            <a:spLocks noGrp="1"/>
          </p:cNvSpPr>
          <p:nvPr>
            <p:ph type="body" sz="quarter" idx="11"/>
          </p:nvPr>
        </p:nvSpPr>
        <p:spPr>
          <a:xfrm>
            <a:off x="659305" y="1548882"/>
            <a:ext cx="8197114" cy="4581443"/>
          </a:xfrm>
        </p:spPr>
        <p:txBody>
          <a:bodyPr/>
          <a:lstStyle/>
          <a:p>
            <a:pPr>
              <a:spcBef>
                <a:spcPts val="1000"/>
              </a:spcBef>
              <a:buFont typeface="Wingdings" pitchFamily="2" charset="2"/>
              <a:buChar char="§"/>
            </a:pPr>
            <a:r>
              <a:rPr lang="en-US" sz="2800" dirty="0">
                <a:solidFill>
                  <a:schemeClr val="tx1">
                    <a:lumMod val="95000"/>
                    <a:lumOff val="5000"/>
                  </a:schemeClr>
                </a:solidFill>
                <a:latin typeface="Helvetica" charset="0"/>
                <a:ea typeface="ヒラギノ角ゴ Pro W3" charset="0"/>
                <a:cs typeface="ヒラギノ角ゴ Pro W3" charset="0"/>
              </a:rPr>
              <a:t>are unable to hear the audio</a:t>
            </a:r>
          </a:p>
          <a:p>
            <a:pPr>
              <a:spcBef>
                <a:spcPts val="1000"/>
              </a:spcBef>
              <a:buFont typeface="Wingdings" pitchFamily="2" charset="2"/>
              <a:buChar char="§"/>
            </a:pPr>
            <a:r>
              <a:rPr lang="en-US" sz="2800" dirty="0">
                <a:solidFill>
                  <a:schemeClr val="tx1">
                    <a:lumMod val="95000"/>
                    <a:lumOff val="5000"/>
                  </a:schemeClr>
                </a:solidFill>
                <a:latin typeface="Helvetica" charset="0"/>
                <a:ea typeface="ヒラギノ角ゴ Pro W3" charset="0"/>
                <a:cs typeface="ヒラギノ角ゴ Pro W3" charset="0"/>
              </a:rPr>
              <a:t>are English learners</a:t>
            </a:r>
          </a:p>
          <a:p>
            <a:pPr>
              <a:spcBef>
                <a:spcPts val="1000"/>
              </a:spcBef>
              <a:buFont typeface="Wingdings" pitchFamily="2" charset="2"/>
              <a:buChar char="§"/>
            </a:pPr>
            <a:r>
              <a:rPr lang="en-US" sz="2800" dirty="0">
                <a:solidFill>
                  <a:schemeClr val="tx1">
                    <a:lumMod val="95000"/>
                    <a:lumOff val="5000"/>
                  </a:schemeClr>
                </a:solidFill>
                <a:latin typeface="Helvetica" charset="0"/>
                <a:ea typeface="ヒラギノ角ゴ Pro W3" charset="0"/>
                <a:cs typeface="ヒラギノ角ゴ Pro W3" charset="0"/>
              </a:rPr>
              <a:t>are in a noisy or noiseless </a:t>
            </a:r>
            <a:br>
              <a:rPr lang="en-US" sz="2800" dirty="0">
                <a:solidFill>
                  <a:schemeClr val="tx1">
                    <a:lumMod val="95000"/>
                    <a:lumOff val="5000"/>
                  </a:schemeClr>
                </a:solidFill>
                <a:latin typeface="Helvetica" charset="0"/>
                <a:ea typeface="ヒラギノ角ゴ Pro W3" charset="0"/>
                <a:cs typeface="ヒラギノ角ゴ Pro W3" charset="0"/>
              </a:rPr>
            </a:br>
            <a:r>
              <a:rPr lang="en-US" sz="2800" dirty="0">
                <a:solidFill>
                  <a:schemeClr val="tx1">
                    <a:lumMod val="95000"/>
                    <a:lumOff val="5000"/>
                  </a:schemeClr>
                </a:solidFill>
                <a:latin typeface="Helvetica" charset="0"/>
                <a:ea typeface="ヒラギノ角ゴ Pro W3" charset="0"/>
                <a:cs typeface="ヒラギノ角ゴ Pro W3" charset="0"/>
              </a:rPr>
              <a:t>location</a:t>
            </a:r>
          </a:p>
          <a:p>
            <a:pPr>
              <a:spcBef>
                <a:spcPts val="1000"/>
              </a:spcBef>
              <a:buFont typeface="Wingdings" pitchFamily="2" charset="2"/>
              <a:buChar char="§"/>
            </a:pPr>
            <a:r>
              <a:rPr lang="en-US" sz="2800" dirty="0">
                <a:solidFill>
                  <a:schemeClr val="tx1">
                    <a:lumMod val="95000"/>
                    <a:lumOff val="5000"/>
                  </a:schemeClr>
                </a:solidFill>
                <a:latin typeface="Helvetica" charset="0"/>
                <a:ea typeface="ヒラギノ角ゴ Pro W3" charset="0"/>
                <a:cs typeface="ヒラギノ角ゴ Pro W3" charset="0"/>
              </a:rPr>
              <a:t>have slow Internet connections</a:t>
            </a:r>
          </a:p>
          <a:p>
            <a:pPr>
              <a:spcBef>
                <a:spcPts val="1000"/>
              </a:spcBef>
              <a:buFont typeface="Wingdings" pitchFamily="2" charset="2"/>
              <a:buChar char="§"/>
            </a:pPr>
            <a:r>
              <a:rPr lang="en-US" sz="2800" dirty="0">
                <a:solidFill>
                  <a:schemeClr val="tx1">
                    <a:lumMod val="95000"/>
                    <a:lumOff val="5000"/>
                  </a:schemeClr>
                </a:solidFill>
                <a:latin typeface="Helvetica" charset="0"/>
                <a:ea typeface="ヒラギノ角ゴ Pro W3" charset="0"/>
                <a:cs typeface="ヒラギノ角ゴ Pro W3" charset="0"/>
              </a:rPr>
              <a:t>want to know the spelling </a:t>
            </a:r>
            <a:br>
              <a:rPr lang="en-US" sz="2800" dirty="0">
                <a:solidFill>
                  <a:schemeClr val="tx1">
                    <a:lumMod val="95000"/>
                    <a:lumOff val="5000"/>
                  </a:schemeClr>
                </a:solidFill>
                <a:latin typeface="Helvetica" charset="0"/>
                <a:ea typeface="ヒラギノ角ゴ Pro W3" charset="0"/>
                <a:cs typeface="ヒラギノ角ゴ Pro W3" charset="0"/>
              </a:rPr>
            </a:br>
            <a:r>
              <a:rPr lang="en-US" sz="2800" dirty="0">
                <a:solidFill>
                  <a:schemeClr val="tx1">
                    <a:lumMod val="95000"/>
                    <a:lumOff val="5000"/>
                  </a:schemeClr>
                </a:solidFill>
                <a:latin typeface="Helvetica" charset="0"/>
                <a:ea typeface="ヒラギノ角ゴ Pro W3" charset="0"/>
                <a:cs typeface="ヒラギノ角ゴ Pro W3" charset="0"/>
              </a:rPr>
              <a:t>of words</a:t>
            </a:r>
          </a:p>
          <a:p>
            <a:pPr>
              <a:spcBef>
                <a:spcPts val="1000"/>
              </a:spcBef>
              <a:buFont typeface="Wingdings" pitchFamily="2" charset="2"/>
              <a:buChar char="§"/>
            </a:pPr>
            <a:r>
              <a:rPr lang="en-US" sz="2800" dirty="0">
                <a:solidFill>
                  <a:schemeClr val="tx1">
                    <a:lumMod val="95000"/>
                    <a:lumOff val="5000"/>
                  </a:schemeClr>
                </a:solidFill>
                <a:latin typeface="Helvetica" charset="0"/>
                <a:ea typeface="ヒラギノ角ゴ Pro W3" charset="0"/>
                <a:cs typeface="ヒラギノ角ゴ Pro W3" charset="0"/>
              </a:rPr>
              <a:t>need to find content quickly</a:t>
            </a:r>
          </a:p>
          <a:p>
            <a:endParaRPr lang="en-US" dirty="0"/>
          </a:p>
        </p:txBody>
      </p:sp>
      <p:pic>
        <p:nvPicPr>
          <p:cNvPr id="11" name="Picture 10" descr="html5-player.jpg">
            <a:extLst>
              <a:ext uri="{FF2B5EF4-FFF2-40B4-BE49-F238E27FC236}">
                <a16:creationId xmlns:a16="http://schemas.microsoft.com/office/drawing/2014/main" id="{0A09937B-A1AA-6A43-9FA4-45DF1844F1F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84342" y="2313993"/>
            <a:ext cx="2759658" cy="3663820"/>
          </a:xfrm>
          <a:prstGeom prst="rect">
            <a:avLst/>
          </a:prstGeom>
        </p:spPr>
      </p:pic>
    </p:spTree>
    <p:extLst>
      <p:ext uri="{BB962C8B-B14F-4D97-AF65-F5344CB8AC3E}">
        <p14:creationId xmlns:p14="http://schemas.microsoft.com/office/powerpoint/2010/main" val="3968340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982" y="274637"/>
            <a:ext cx="7827818" cy="1525587"/>
          </a:xfrm>
        </p:spPr>
        <p:txBody>
          <a:bodyPr>
            <a:normAutofit/>
          </a:bodyPr>
          <a:lstStyle/>
          <a:p>
            <a:pPr algn="l"/>
            <a:r>
              <a:rPr lang="en-US" sz="3600" dirty="0">
                <a:solidFill>
                  <a:srgbClr val="444B8D"/>
                </a:solidFill>
                <a:latin typeface="Helvetica" pitchFamily="2" charset="0"/>
              </a:rPr>
              <a:t>But where is accessibility covered in computing/IT curriculum/textbooks? </a:t>
            </a:r>
          </a:p>
        </p:txBody>
      </p:sp>
      <p:pic>
        <p:nvPicPr>
          <p:cNvPr id="4" name="Content Placeholder 3" descr="Computer books on a shelf with one titled &quot;Web Accessibility&quo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7522" y="1800224"/>
            <a:ext cx="7431393" cy="4539343"/>
          </a:xfrm>
        </p:spPr>
      </p:pic>
      <p:sp>
        <p:nvSpPr>
          <p:cNvPr id="5" name="Rectangle 4" descr="Shape highlighting the book 'Web Accessibility'"/>
          <p:cNvSpPr/>
          <p:nvPr/>
        </p:nvSpPr>
        <p:spPr>
          <a:xfrm>
            <a:off x="7397333" y="2656230"/>
            <a:ext cx="628650" cy="314325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Slide Number Placeholder 2"/>
          <p:cNvSpPr>
            <a:spLocks noGrp="1"/>
          </p:cNvSpPr>
          <p:nvPr>
            <p:ph type="sldNum" sz="quarter" idx="12"/>
          </p:nvPr>
        </p:nvSpPr>
        <p:spPr/>
        <p:txBody>
          <a:bodyPr/>
          <a:lstStyle/>
          <a:p>
            <a:fld id="{45BE8914-AD94-414E-B9E3-CBF92CE60533}" type="slidenum">
              <a:rPr lang="en-US" smtClean="0"/>
              <a:t>25</a:t>
            </a:fld>
            <a:endParaRPr lang="en-US"/>
          </a:p>
        </p:txBody>
      </p:sp>
    </p:spTree>
    <p:extLst>
      <p:ext uri="{BB962C8B-B14F-4D97-AF65-F5344CB8AC3E}">
        <p14:creationId xmlns:p14="http://schemas.microsoft.com/office/powerpoint/2010/main" val="416634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2DE5D8-7574-064B-8DD7-9FA9A0ED1FB4}"/>
              </a:ext>
            </a:extLst>
          </p:cNvPr>
          <p:cNvSpPr>
            <a:spLocks noGrp="1"/>
          </p:cNvSpPr>
          <p:nvPr>
            <p:ph type="body" sz="quarter" idx="10"/>
          </p:nvPr>
        </p:nvSpPr>
        <p:spPr>
          <a:xfrm>
            <a:off x="659305" y="597158"/>
            <a:ext cx="8197114" cy="766349"/>
          </a:xfrm>
        </p:spPr>
        <p:txBody>
          <a:bodyPr>
            <a:normAutofit/>
          </a:bodyPr>
          <a:lstStyle/>
          <a:p>
            <a:r>
              <a:rPr lang="en-US" sz="4000" dirty="0">
                <a:solidFill>
                  <a:srgbClr val="444B8D"/>
                </a:solidFill>
                <a:latin typeface="Helvetica" pitchFamily="2" charset="0"/>
              </a:rPr>
              <a:t>Motivation to teach UD</a:t>
            </a:r>
            <a:endParaRPr lang="en-US" sz="4000" dirty="0">
              <a:solidFill>
                <a:srgbClr val="444B8D"/>
              </a:solidFill>
            </a:endParaRPr>
          </a:p>
        </p:txBody>
      </p:sp>
      <p:sp>
        <p:nvSpPr>
          <p:cNvPr id="3" name="Text Placeholder 2">
            <a:extLst>
              <a:ext uri="{FF2B5EF4-FFF2-40B4-BE49-F238E27FC236}">
                <a16:creationId xmlns:a16="http://schemas.microsoft.com/office/drawing/2014/main" id="{317227FE-470D-C447-B88A-95641DF79C8F}"/>
              </a:ext>
            </a:extLst>
          </p:cNvPr>
          <p:cNvSpPr>
            <a:spLocks noGrp="1"/>
          </p:cNvSpPr>
          <p:nvPr>
            <p:ph type="body" sz="quarter" idx="11"/>
          </p:nvPr>
        </p:nvSpPr>
        <p:spPr>
          <a:xfrm>
            <a:off x="659305" y="1548882"/>
            <a:ext cx="8197114" cy="4581443"/>
          </a:xfrm>
        </p:spPr>
        <p:txBody>
          <a:bodyPr/>
          <a:lstStyle/>
          <a:p>
            <a:pPr marL="298450" indent="-298450">
              <a:buFont typeface="Arial" panose="020B0604020202020204" pitchFamily="34" charset="0"/>
              <a:buChar char="•"/>
            </a:pPr>
            <a:r>
              <a:rPr lang="en-US" sz="2800" dirty="0">
                <a:solidFill>
                  <a:schemeClr val="tx1">
                    <a:lumMod val="95000"/>
                    <a:lumOff val="5000"/>
                  </a:schemeClr>
                </a:solidFill>
                <a:latin typeface="Helvetica" pitchFamily="2" charset="0"/>
              </a:rPr>
              <a:t>reach diverse audiences</a:t>
            </a:r>
          </a:p>
          <a:p>
            <a:pPr marL="298450" indent="-298450">
              <a:buFont typeface="Arial" panose="020B0604020202020204" pitchFamily="34" charset="0"/>
              <a:buChar char="•"/>
            </a:pPr>
            <a:r>
              <a:rPr lang="en-US" sz="2800" dirty="0">
                <a:solidFill>
                  <a:schemeClr val="tx1">
                    <a:lumMod val="95000"/>
                    <a:lumOff val="5000"/>
                  </a:schemeClr>
                </a:solidFill>
                <a:latin typeface="Helvetica" pitchFamily="2" charset="0"/>
              </a:rPr>
              <a:t>disability-related legislation </a:t>
            </a:r>
          </a:p>
          <a:p>
            <a:pPr marL="298450" indent="-298450">
              <a:buFont typeface="Arial" panose="020B0604020202020204" pitchFamily="34" charset="0"/>
              <a:buChar char="•"/>
            </a:pPr>
            <a:r>
              <a:rPr lang="en-US" sz="2800" dirty="0">
                <a:solidFill>
                  <a:schemeClr val="tx1">
                    <a:lumMod val="95000"/>
                    <a:lumOff val="5000"/>
                  </a:schemeClr>
                </a:solidFill>
                <a:latin typeface="Helvetica" pitchFamily="2" charset="0"/>
              </a:rPr>
              <a:t>ethics, social justice</a:t>
            </a:r>
          </a:p>
          <a:p>
            <a:pPr marL="298450" indent="-298450">
              <a:buFont typeface="Arial" panose="020B0604020202020204" pitchFamily="34" charset="0"/>
              <a:buChar char="•"/>
            </a:pPr>
            <a:r>
              <a:rPr lang="en-US" sz="2800" dirty="0">
                <a:solidFill>
                  <a:schemeClr val="tx1">
                    <a:lumMod val="95000"/>
                    <a:lumOff val="5000"/>
                  </a:schemeClr>
                </a:solidFill>
                <a:latin typeface="Helvetica" pitchFamily="2" charset="0"/>
              </a:rPr>
              <a:t>accessibility benefits everyone</a:t>
            </a:r>
          </a:p>
          <a:p>
            <a:pPr marL="298450" indent="-298450">
              <a:buFont typeface="Arial" panose="020B0604020202020204" pitchFamily="34" charset="0"/>
              <a:buChar char="•"/>
            </a:pPr>
            <a:r>
              <a:rPr lang="en-US" sz="2800" dirty="0">
                <a:solidFill>
                  <a:schemeClr val="tx1">
                    <a:lumMod val="95000"/>
                    <a:lumOff val="5000"/>
                  </a:schemeClr>
                </a:solidFill>
              </a:rPr>
              <a:t>emerging standards: ACM, ABET…</a:t>
            </a:r>
            <a:endParaRPr lang="en-US" sz="2800" dirty="0">
              <a:solidFill>
                <a:schemeClr val="tx1">
                  <a:lumMod val="95000"/>
                  <a:lumOff val="5000"/>
                </a:schemeClr>
              </a:solidFill>
              <a:latin typeface="Helvetica" pitchFamily="2" charset="0"/>
            </a:endParaRPr>
          </a:p>
          <a:p>
            <a:pPr marL="298450" indent="-298450">
              <a:buFont typeface="Arial" panose="020B0604020202020204" pitchFamily="34" charset="0"/>
              <a:buChar char="•"/>
            </a:pPr>
            <a:r>
              <a:rPr lang="en-US" sz="2800" dirty="0">
                <a:solidFill>
                  <a:schemeClr val="tx1">
                    <a:lumMod val="95000"/>
                    <a:lumOff val="5000"/>
                  </a:schemeClr>
                </a:solidFill>
                <a:latin typeface="Helvetica" pitchFamily="2" charset="0"/>
              </a:rPr>
              <a:t>demand from companies</a:t>
            </a:r>
          </a:p>
          <a:p>
            <a:endParaRPr lang="en-US" dirty="0"/>
          </a:p>
        </p:txBody>
      </p:sp>
      <p:pic>
        <p:nvPicPr>
          <p:cNvPr id="6" name="Picture 5" descr="Teach Access logo">
            <a:extLst>
              <a:ext uri="{FF2B5EF4-FFF2-40B4-BE49-F238E27FC236}">
                <a16:creationId xmlns:a16="http://schemas.microsoft.com/office/drawing/2014/main" id="{AF596BB0-B453-0949-BC77-6B73CD382947}"/>
              </a:ext>
            </a:extLst>
          </p:cNvPr>
          <p:cNvPicPr>
            <a:picLocks noChangeAspect="1"/>
          </p:cNvPicPr>
          <p:nvPr/>
        </p:nvPicPr>
        <p:blipFill rotWithShape="1">
          <a:blip r:embed="rId2"/>
          <a:srcRect t="11090" b="8156"/>
          <a:stretch/>
        </p:blipFill>
        <p:spPr>
          <a:xfrm>
            <a:off x="6159214" y="3536880"/>
            <a:ext cx="2556730" cy="1133045"/>
          </a:xfrm>
          <a:prstGeom prst="rect">
            <a:avLst/>
          </a:prstGeom>
        </p:spPr>
      </p:pic>
      <p:pic>
        <p:nvPicPr>
          <p:cNvPr id="7" name="Picture 6" descr="Adobe logo">
            <a:extLst>
              <a:ext uri="{FF2B5EF4-FFF2-40B4-BE49-F238E27FC236}">
                <a16:creationId xmlns:a16="http://schemas.microsoft.com/office/drawing/2014/main" id="{2089CACB-5D87-4747-BDE9-1375FE95D5EF}"/>
              </a:ext>
            </a:extLst>
          </p:cNvPr>
          <p:cNvPicPr>
            <a:picLocks noChangeAspect="1"/>
          </p:cNvPicPr>
          <p:nvPr/>
        </p:nvPicPr>
        <p:blipFill>
          <a:blip r:embed="rId3"/>
          <a:stretch>
            <a:fillRect/>
          </a:stretch>
        </p:blipFill>
        <p:spPr>
          <a:xfrm>
            <a:off x="5035213" y="4934925"/>
            <a:ext cx="763407" cy="1094016"/>
          </a:xfrm>
          <a:prstGeom prst="rect">
            <a:avLst/>
          </a:prstGeom>
        </p:spPr>
      </p:pic>
      <p:pic>
        <p:nvPicPr>
          <p:cNvPr id="8" name="Picture 7" descr="Mirosoft log">
            <a:extLst>
              <a:ext uri="{FF2B5EF4-FFF2-40B4-BE49-F238E27FC236}">
                <a16:creationId xmlns:a16="http://schemas.microsoft.com/office/drawing/2014/main" id="{5EC5A3DA-4D04-4F4F-944C-8762485E4C48}"/>
              </a:ext>
            </a:extLst>
          </p:cNvPr>
          <p:cNvPicPr>
            <a:picLocks noChangeAspect="1"/>
          </p:cNvPicPr>
          <p:nvPr/>
        </p:nvPicPr>
        <p:blipFill>
          <a:blip r:embed="rId4"/>
          <a:stretch>
            <a:fillRect/>
          </a:stretch>
        </p:blipFill>
        <p:spPr>
          <a:xfrm>
            <a:off x="2523704" y="5408806"/>
            <a:ext cx="2178844" cy="721519"/>
          </a:xfrm>
          <a:prstGeom prst="rect">
            <a:avLst/>
          </a:prstGeom>
        </p:spPr>
      </p:pic>
      <p:pic>
        <p:nvPicPr>
          <p:cNvPr id="9" name="Picture 8" descr="Linkedin logo">
            <a:extLst>
              <a:ext uri="{FF2B5EF4-FFF2-40B4-BE49-F238E27FC236}">
                <a16:creationId xmlns:a16="http://schemas.microsoft.com/office/drawing/2014/main" id="{D44B7EFA-295F-0549-A190-2C5BC1B73DC0}"/>
              </a:ext>
            </a:extLst>
          </p:cNvPr>
          <p:cNvPicPr>
            <a:picLocks noChangeAspect="1"/>
          </p:cNvPicPr>
          <p:nvPr/>
        </p:nvPicPr>
        <p:blipFill>
          <a:blip r:embed="rId5"/>
          <a:stretch>
            <a:fillRect/>
          </a:stretch>
        </p:blipFill>
        <p:spPr>
          <a:xfrm>
            <a:off x="6358872" y="5364572"/>
            <a:ext cx="2157413" cy="664369"/>
          </a:xfrm>
          <a:prstGeom prst="rect">
            <a:avLst/>
          </a:prstGeom>
        </p:spPr>
      </p:pic>
      <p:pic>
        <p:nvPicPr>
          <p:cNvPr id="10" name="Picture 9" descr="Dropbox logo">
            <a:extLst>
              <a:ext uri="{FF2B5EF4-FFF2-40B4-BE49-F238E27FC236}">
                <a16:creationId xmlns:a16="http://schemas.microsoft.com/office/drawing/2014/main" id="{4F2E1584-43BE-2B49-B8F6-ACA7FB359CAB}"/>
              </a:ext>
            </a:extLst>
          </p:cNvPr>
          <p:cNvPicPr>
            <a:picLocks noChangeAspect="1"/>
          </p:cNvPicPr>
          <p:nvPr/>
        </p:nvPicPr>
        <p:blipFill>
          <a:blip r:embed="rId6"/>
          <a:stretch>
            <a:fillRect/>
          </a:stretch>
        </p:blipFill>
        <p:spPr>
          <a:xfrm>
            <a:off x="371430" y="5189039"/>
            <a:ext cx="1893094" cy="585788"/>
          </a:xfrm>
          <a:prstGeom prst="rect">
            <a:avLst/>
          </a:prstGeom>
        </p:spPr>
      </p:pic>
    </p:spTree>
    <p:extLst>
      <p:ext uri="{BB962C8B-B14F-4D97-AF65-F5344CB8AC3E}">
        <p14:creationId xmlns:p14="http://schemas.microsoft.com/office/powerpoint/2010/main" val="4278181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AF4BDF1A-59E9-9E41-BE8C-0442709C8935}"/>
              </a:ext>
            </a:extLst>
          </p:cNvPr>
          <p:cNvSpPr>
            <a:spLocks noGrp="1"/>
          </p:cNvSpPr>
          <p:nvPr>
            <p:ph type="title"/>
          </p:nvPr>
        </p:nvSpPr>
        <p:spPr>
          <a:xfrm>
            <a:off x="0" y="380914"/>
            <a:ext cx="8229600" cy="1143000"/>
          </a:xfrm>
        </p:spPr>
        <p:txBody>
          <a:bodyPr>
            <a:normAutofit/>
          </a:bodyPr>
          <a:lstStyle/>
          <a:p>
            <a:r>
              <a:rPr lang="en-US" sz="4000" dirty="0">
                <a:solidFill>
                  <a:srgbClr val="444B8D"/>
                </a:solidFill>
                <a:latin typeface="Helvetica" pitchFamily="2" charset="0"/>
              </a:rPr>
              <a:t>Engineering design definition</a:t>
            </a:r>
          </a:p>
        </p:txBody>
      </p:sp>
      <p:sp>
        <p:nvSpPr>
          <p:cNvPr id="2" name="Text Placeholder 1">
            <a:extLst>
              <a:ext uri="{FF2B5EF4-FFF2-40B4-BE49-F238E27FC236}">
                <a16:creationId xmlns:a16="http://schemas.microsoft.com/office/drawing/2014/main" id="{A6FA3711-FE64-534F-A5B8-31B52CB3B8BE}"/>
              </a:ext>
            </a:extLst>
          </p:cNvPr>
          <p:cNvSpPr>
            <a:spLocks noGrp="1"/>
          </p:cNvSpPr>
          <p:nvPr>
            <p:ph type="body" sz="quarter" idx="11"/>
          </p:nvPr>
        </p:nvSpPr>
        <p:spPr>
          <a:xfrm>
            <a:off x="657225" y="1698172"/>
            <a:ext cx="8417606" cy="4604656"/>
          </a:xfrm>
        </p:spPr>
        <p:txBody>
          <a:bodyPr>
            <a:noAutofit/>
          </a:bodyPr>
          <a:lstStyle/>
          <a:p>
            <a:pPr marL="0" indent="0">
              <a:spcBef>
                <a:spcPts val="0"/>
              </a:spcBef>
              <a:buNone/>
            </a:pPr>
            <a:r>
              <a:rPr lang="en-US" sz="2800" dirty="0">
                <a:solidFill>
                  <a:schemeClr val="tx1">
                    <a:lumMod val="95000"/>
                    <a:lumOff val="5000"/>
                  </a:schemeClr>
                </a:solidFill>
                <a:latin typeface="Helvetica" pitchFamily="2" charset="0"/>
              </a:rPr>
              <a:t>"Engineering design is the process of devising a system, component, or process to meet desired needs &amp; specifications within constraints. … examples of possible constraints include accessibility, aesthetics, constructability, cost, ergonomics, functionality, interoperability, legal considerations, maintainability, manufacturability, policy, regulations, schedule, sustainability, or usability.”</a:t>
            </a:r>
          </a:p>
          <a:p>
            <a:pPr marL="0" indent="0">
              <a:spcBef>
                <a:spcPts val="0"/>
              </a:spcBef>
              <a:buNone/>
            </a:pPr>
            <a:endParaRPr lang="en-US" sz="3200" dirty="0">
              <a:solidFill>
                <a:schemeClr val="tx1">
                  <a:lumMod val="95000"/>
                  <a:lumOff val="5000"/>
                </a:schemeClr>
              </a:solidFill>
              <a:latin typeface="Helvetica" pitchFamily="2" charset="0"/>
            </a:endParaRPr>
          </a:p>
          <a:p>
            <a:pPr marL="0" indent="0">
              <a:spcBef>
                <a:spcPts val="0"/>
              </a:spcBef>
              <a:buNone/>
            </a:pPr>
            <a:r>
              <a:rPr lang="en-US" sz="1600" dirty="0">
                <a:solidFill>
                  <a:schemeClr val="tx1">
                    <a:lumMod val="95000"/>
                    <a:lumOff val="5000"/>
                  </a:schemeClr>
                </a:solidFill>
                <a:latin typeface="Helvetica" pitchFamily="2" charset="0"/>
              </a:rPr>
              <a:t>-ABET (accreditation board for postsecondary engineering &amp; computing programs)</a:t>
            </a:r>
          </a:p>
        </p:txBody>
      </p:sp>
    </p:spTree>
    <p:extLst>
      <p:ext uri="{BB962C8B-B14F-4D97-AF65-F5344CB8AC3E}">
        <p14:creationId xmlns:p14="http://schemas.microsoft.com/office/powerpoint/2010/main" val="39699898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18700ED5-0C2C-0740-8E61-27D5881BA53A}"/>
              </a:ext>
            </a:extLst>
          </p:cNvPr>
          <p:cNvSpPr>
            <a:spLocks noGrp="1"/>
          </p:cNvSpPr>
          <p:nvPr>
            <p:ph type="title"/>
          </p:nvPr>
        </p:nvSpPr>
        <p:spPr/>
        <p:txBody>
          <a:bodyPr/>
          <a:lstStyle/>
          <a:p>
            <a:r>
              <a:rPr lang="en-US" dirty="0"/>
              <a:t>Question</a:t>
            </a:r>
          </a:p>
        </p:txBody>
      </p:sp>
      <p:sp>
        <p:nvSpPr>
          <p:cNvPr id="3" name="Text Placeholder 2">
            <a:extLst>
              <a:ext uri="{FF2B5EF4-FFF2-40B4-BE49-F238E27FC236}">
                <a16:creationId xmlns:a16="http://schemas.microsoft.com/office/drawing/2014/main" id="{EF961B24-6705-AD4B-B1A6-6982C83421E0}"/>
              </a:ext>
            </a:extLst>
          </p:cNvPr>
          <p:cNvSpPr>
            <a:spLocks noGrp="1"/>
          </p:cNvSpPr>
          <p:nvPr>
            <p:ph type="body" sz="quarter" idx="11"/>
          </p:nvPr>
        </p:nvSpPr>
        <p:spPr>
          <a:xfrm>
            <a:off x="717452" y="1554996"/>
            <a:ext cx="8164907" cy="4307921"/>
          </a:xfrm>
        </p:spPr>
        <p:txBody>
          <a:bodyPr>
            <a:normAutofit fontScale="25000" lnSpcReduction="20000"/>
          </a:bodyPr>
          <a:lstStyle/>
          <a:p>
            <a:pPr marL="0" indent="0">
              <a:buNone/>
            </a:pPr>
            <a:endParaRPr lang="en-US" sz="7000" dirty="0">
              <a:solidFill>
                <a:schemeClr val="tx1">
                  <a:lumMod val="95000"/>
                  <a:lumOff val="5000"/>
                </a:schemeClr>
              </a:solidFill>
              <a:latin typeface="Arial" panose="020B0604020202020204" pitchFamily="34" charset="0"/>
              <a:cs typeface="Arial" panose="020B0604020202020204" pitchFamily="34" charset="0"/>
            </a:endParaRPr>
          </a:p>
          <a:p>
            <a:pPr marL="0" indent="0">
              <a:buNone/>
            </a:pPr>
            <a:r>
              <a:rPr lang="en-US" sz="11200" dirty="0">
                <a:solidFill>
                  <a:schemeClr val="tx1">
                    <a:lumMod val="95000"/>
                    <a:lumOff val="5000"/>
                  </a:schemeClr>
                </a:solidFill>
                <a:latin typeface="Helvetica" pitchFamily="2" charset="0"/>
                <a:cs typeface="Arial" panose="020B0604020202020204" pitchFamily="34" charset="0"/>
              </a:rPr>
              <a:t>RIT: 	Kristen Shinohara, </a:t>
            </a:r>
          </a:p>
          <a:p>
            <a:pPr marL="0" indent="0">
              <a:buNone/>
            </a:pPr>
            <a:r>
              <a:rPr lang="en-US" sz="11200" dirty="0">
                <a:solidFill>
                  <a:schemeClr val="tx1">
                    <a:lumMod val="95000"/>
                    <a:lumOff val="5000"/>
                  </a:schemeClr>
                </a:solidFill>
                <a:latin typeface="Helvetica" pitchFamily="2" charset="0"/>
                <a:cs typeface="Arial" panose="020B0604020202020204" pitchFamily="34" charset="0"/>
              </a:rPr>
              <a:t>UW: 	Saba </a:t>
            </a:r>
            <a:r>
              <a:rPr lang="en-US" sz="11200" dirty="0" err="1">
                <a:solidFill>
                  <a:schemeClr val="tx1">
                    <a:lumMod val="95000"/>
                    <a:lumOff val="5000"/>
                  </a:schemeClr>
                </a:solidFill>
                <a:latin typeface="Helvetica" pitchFamily="2" charset="0"/>
                <a:cs typeface="Arial" panose="020B0604020202020204" pitchFamily="34" charset="0"/>
              </a:rPr>
              <a:t>Kawas</a:t>
            </a:r>
            <a:r>
              <a:rPr lang="en-US" sz="11200" dirty="0">
                <a:solidFill>
                  <a:schemeClr val="tx1">
                    <a:lumMod val="95000"/>
                    <a:lumOff val="5000"/>
                  </a:schemeClr>
                </a:solidFill>
                <a:latin typeface="Helvetica" pitchFamily="2" charset="0"/>
                <a:cs typeface="Arial" panose="020B0604020202020204" pitchFamily="34" charset="0"/>
              </a:rPr>
              <a:t>, </a:t>
            </a:r>
          </a:p>
          <a:p>
            <a:pPr marL="0" indent="0">
              <a:buNone/>
            </a:pPr>
            <a:r>
              <a:rPr lang="en-US" sz="11200" dirty="0">
                <a:solidFill>
                  <a:schemeClr val="tx1">
                    <a:lumMod val="95000"/>
                    <a:lumOff val="5000"/>
                  </a:schemeClr>
                </a:solidFill>
                <a:latin typeface="Helvetica" pitchFamily="2" charset="0"/>
                <a:cs typeface="Arial" panose="020B0604020202020204" pitchFamily="34" charset="0"/>
              </a:rPr>
              <a:t>		Andrew </a:t>
            </a:r>
            <a:r>
              <a:rPr lang="en-US" sz="11200" dirty="0" err="1">
                <a:solidFill>
                  <a:schemeClr val="tx1">
                    <a:lumMod val="95000"/>
                    <a:lumOff val="5000"/>
                  </a:schemeClr>
                </a:solidFill>
                <a:latin typeface="Helvetica" pitchFamily="2" charset="0"/>
                <a:cs typeface="Arial" panose="020B0604020202020204" pitchFamily="34" charset="0"/>
              </a:rPr>
              <a:t>Ko</a:t>
            </a:r>
            <a:endParaRPr lang="en-US" sz="11200" dirty="0">
              <a:solidFill>
                <a:schemeClr val="tx1">
                  <a:lumMod val="95000"/>
                  <a:lumOff val="5000"/>
                </a:schemeClr>
              </a:solidFill>
              <a:latin typeface="Helvetica" pitchFamily="2" charset="0"/>
              <a:cs typeface="Arial" panose="020B0604020202020204" pitchFamily="34" charset="0"/>
            </a:endParaRPr>
          </a:p>
          <a:p>
            <a:pPr marL="0" indent="0">
              <a:buNone/>
            </a:pPr>
            <a:r>
              <a:rPr lang="en-US" sz="11200" dirty="0">
                <a:solidFill>
                  <a:schemeClr val="tx1">
                    <a:lumMod val="95000"/>
                    <a:lumOff val="5000"/>
                  </a:schemeClr>
                </a:solidFill>
                <a:latin typeface="Helvetica" pitchFamily="2" charset="0"/>
                <a:cs typeface="Arial" panose="020B0604020202020204" pitchFamily="34" charset="0"/>
              </a:rPr>
              <a:t>		Richard Ladner</a:t>
            </a:r>
          </a:p>
          <a:p>
            <a:pPr marL="0" indent="0">
              <a:buNone/>
            </a:pPr>
            <a:endParaRPr lang="en-US" sz="7000" dirty="0">
              <a:solidFill>
                <a:schemeClr val="tx1">
                  <a:lumMod val="95000"/>
                  <a:lumOff val="5000"/>
                </a:schemeClr>
              </a:solidFill>
              <a:latin typeface="Helvetica" pitchFamily="2" charset="0"/>
              <a:cs typeface="Arial" panose="020B0604020202020204" pitchFamily="34" charset="0"/>
            </a:endParaRPr>
          </a:p>
          <a:p>
            <a:pPr marL="0" indent="0">
              <a:buNone/>
            </a:pPr>
            <a:r>
              <a:rPr lang="en-US" sz="11200" dirty="0">
                <a:solidFill>
                  <a:schemeClr val="tx1">
                    <a:lumMod val="95000"/>
                    <a:lumOff val="5000"/>
                  </a:schemeClr>
                </a:solidFill>
                <a:latin typeface="Helvetica" pitchFamily="2" charset="0"/>
                <a:cs typeface="Arial" panose="020B0604020202020204" pitchFamily="34" charset="0"/>
              </a:rPr>
              <a:t>2018 </a:t>
            </a:r>
            <a:r>
              <a:rPr lang="en-US" sz="11200" i="1" dirty="0">
                <a:solidFill>
                  <a:schemeClr val="tx1">
                    <a:lumMod val="95000"/>
                    <a:lumOff val="5000"/>
                  </a:schemeClr>
                </a:solidFill>
                <a:latin typeface="Helvetica" pitchFamily="2" charset="0"/>
                <a:cs typeface="Arial" panose="020B0604020202020204" pitchFamily="34" charset="0"/>
              </a:rPr>
              <a:t>Proceedings of the 49</a:t>
            </a:r>
            <a:r>
              <a:rPr lang="en-US" sz="11200" i="1" baseline="30000" dirty="0">
                <a:solidFill>
                  <a:schemeClr val="tx1">
                    <a:lumMod val="95000"/>
                    <a:lumOff val="5000"/>
                  </a:schemeClr>
                </a:solidFill>
                <a:latin typeface="Helvetica" pitchFamily="2" charset="0"/>
                <a:cs typeface="Arial" panose="020B0604020202020204" pitchFamily="34" charset="0"/>
              </a:rPr>
              <a:t>th</a:t>
            </a:r>
            <a:r>
              <a:rPr lang="en-US" sz="11200" i="1" dirty="0">
                <a:solidFill>
                  <a:schemeClr val="tx1">
                    <a:lumMod val="95000"/>
                    <a:lumOff val="5000"/>
                  </a:schemeClr>
                </a:solidFill>
                <a:latin typeface="Helvetica" pitchFamily="2" charset="0"/>
                <a:cs typeface="Arial" panose="020B0604020202020204" pitchFamily="34" charset="0"/>
              </a:rPr>
              <a:t> ACM Technical Symposium on Computer Science Education</a:t>
            </a:r>
            <a:r>
              <a:rPr lang="en-US" sz="11200" dirty="0">
                <a:solidFill>
                  <a:schemeClr val="tx1">
                    <a:lumMod val="95000"/>
                    <a:lumOff val="5000"/>
                  </a:schemeClr>
                </a:solidFill>
                <a:latin typeface="Helvetica" pitchFamily="2" charset="0"/>
                <a:cs typeface="Arial" panose="020B0604020202020204" pitchFamily="34" charset="0"/>
              </a:rPr>
              <a:t>, pp. 197-202. </a:t>
            </a:r>
          </a:p>
          <a:p>
            <a:pPr marL="0" indent="0">
              <a:buNone/>
            </a:pPr>
            <a:endParaRPr lang="en-US" sz="7000" dirty="0">
              <a:solidFill>
                <a:schemeClr val="tx1">
                  <a:lumMod val="95000"/>
                  <a:lumOff val="5000"/>
                </a:schemeClr>
              </a:solidFill>
              <a:latin typeface="Helvetica" pitchFamily="2" charset="0"/>
              <a:cs typeface="Arial" panose="020B0604020202020204" pitchFamily="34" charset="0"/>
            </a:endParaRPr>
          </a:p>
          <a:p>
            <a:pPr marL="0" indent="0">
              <a:buNone/>
            </a:pPr>
            <a:r>
              <a:rPr lang="en-US" sz="7000" dirty="0" err="1">
                <a:solidFill>
                  <a:schemeClr val="tx1">
                    <a:lumMod val="95000"/>
                    <a:lumOff val="5000"/>
                  </a:schemeClr>
                </a:solidFill>
                <a:latin typeface="Helvetica" pitchFamily="2" charset="0"/>
                <a:cs typeface="Arial" panose="020B0604020202020204" pitchFamily="34" charset="0"/>
              </a:rPr>
              <a:t>faculty.washington.edu</a:t>
            </a:r>
            <a:r>
              <a:rPr lang="en-US" sz="7000" dirty="0">
                <a:solidFill>
                  <a:schemeClr val="tx1">
                    <a:lumMod val="95000"/>
                    <a:lumOff val="5000"/>
                  </a:schemeClr>
                </a:solidFill>
                <a:latin typeface="Helvetica" pitchFamily="2" charset="0"/>
                <a:cs typeface="Arial" panose="020B0604020202020204" pitchFamily="34" charset="0"/>
              </a:rPr>
              <a:t>/</a:t>
            </a:r>
            <a:r>
              <a:rPr lang="en-US" sz="7000" dirty="0" err="1">
                <a:solidFill>
                  <a:schemeClr val="tx1">
                    <a:lumMod val="95000"/>
                    <a:lumOff val="5000"/>
                  </a:schemeClr>
                </a:solidFill>
                <a:latin typeface="Helvetica" pitchFamily="2" charset="0"/>
                <a:cs typeface="Arial" panose="020B0604020202020204" pitchFamily="34" charset="0"/>
              </a:rPr>
              <a:t>ajko</a:t>
            </a:r>
            <a:r>
              <a:rPr lang="en-US" sz="7000" dirty="0">
                <a:solidFill>
                  <a:schemeClr val="tx1">
                    <a:lumMod val="95000"/>
                    <a:lumOff val="5000"/>
                  </a:schemeClr>
                </a:solidFill>
                <a:latin typeface="Helvetica" pitchFamily="2" charset="0"/>
                <a:cs typeface="Arial" panose="020B0604020202020204" pitchFamily="34" charset="0"/>
              </a:rPr>
              <a:t>/papers/Shinohara2018AccessComputingSurvey.pdf</a:t>
            </a:r>
          </a:p>
          <a:p>
            <a:pPr marL="0" indent="0">
              <a:buNone/>
            </a:pPr>
            <a:r>
              <a:rPr lang="en-US" sz="7000" dirty="0">
                <a:solidFill>
                  <a:schemeClr val="tx1"/>
                </a:solidFill>
                <a:latin typeface="Arial" panose="020B0604020202020204" pitchFamily="34" charset="0"/>
                <a:cs typeface="Arial" panose="020B0604020202020204" pitchFamily="34" charset="0"/>
              </a:rPr>
              <a:t> </a:t>
            </a:r>
          </a:p>
          <a:p>
            <a:endParaRPr lang="en-US" dirty="0"/>
          </a:p>
        </p:txBody>
      </p:sp>
      <p:sp>
        <p:nvSpPr>
          <p:cNvPr id="7" name="TextBox 6">
            <a:extLst>
              <a:ext uri="{FF2B5EF4-FFF2-40B4-BE49-F238E27FC236}">
                <a16:creationId xmlns:a16="http://schemas.microsoft.com/office/drawing/2014/main" id="{0658D6F1-4233-9D4E-9787-8E6B896074D4}"/>
              </a:ext>
            </a:extLst>
          </p:cNvPr>
          <p:cNvSpPr txBox="1"/>
          <p:nvPr/>
        </p:nvSpPr>
        <p:spPr>
          <a:xfrm>
            <a:off x="717452" y="295422"/>
            <a:ext cx="8004518" cy="1077218"/>
          </a:xfrm>
          <a:prstGeom prst="rect">
            <a:avLst/>
          </a:prstGeom>
          <a:noFill/>
        </p:spPr>
        <p:txBody>
          <a:bodyPr wrap="square" rtlCol="0">
            <a:spAutoFit/>
          </a:bodyPr>
          <a:lstStyle/>
          <a:p>
            <a:r>
              <a:rPr lang="en-US" sz="3200" dirty="0">
                <a:solidFill>
                  <a:srgbClr val="444B8D"/>
                </a:solidFill>
                <a:latin typeface="Helvetica" pitchFamily="2" charset="0"/>
                <a:cs typeface="Arial" panose="020B0604020202020204" pitchFamily="34" charset="0"/>
              </a:rPr>
              <a:t>“Who Teaches Accessibility?: A Survey of U.S. Computing Faculty”</a:t>
            </a:r>
          </a:p>
        </p:txBody>
      </p:sp>
    </p:spTree>
    <p:extLst>
      <p:ext uri="{BB962C8B-B14F-4D97-AF65-F5344CB8AC3E}">
        <p14:creationId xmlns:p14="http://schemas.microsoft.com/office/powerpoint/2010/main" val="1683034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D0D6139-CEC9-1E42-8E9F-0E87926B342B}"/>
              </a:ext>
            </a:extLst>
          </p:cNvPr>
          <p:cNvSpPr>
            <a:spLocks noGrp="1"/>
          </p:cNvSpPr>
          <p:nvPr>
            <p:ph type="body" sz="quarter" idx="11"/>
          </p:nvPr>
        </p:nvSpPr>
        <p:spPr>
          <a:xfrm>
            <a:off x="647097" y="1940767"/>
            <a:ext cx="8209322" cy="4189558"/>
          </a:xfrm>
        </p:spPr>
        <p:txBody>
          <a:bodyPr>
            <a:normAutofit/>
          </a:bodyPr>
          <a:lstStyle/>
          <a:p>
            <a:pPr marL="514350" indent="-514350">
              <a:buFont typeface="+mj-lt"/>
              <a:buAutoNum type="arabicPeriod"/>
            </a:pPr>
            <a:r>
              <a:rPr lang="en-US" sz="3200" dirty="0">
                <a:solidFill>
                  <a:schemeClr val="tx1"/>
                </a:solidFill>
                <a:latin typeface="Helvetica" pitchFamily="2" charset="0"/>
              </a:rPr>
              <a:t>Who is teaching accessibility?</a:t>
            </a:r>
          </a:p>
          <a:p>
            <a:pPr marL="514350" indent="-514350">
              <a:buFont typeface="+mj-lt"/>
              <a:buAutoNum type="arabicPeriod"/>
            </a:pPr>
            <a:r>
              <a:rPr lang="en-US" sz="3200" dirty="0">
                <a:solidFill>
                  <a:schemeClr val="tx1"/>
                </a:solidFill>
                <a:latin typeface="Helvetica" pitchFamily="2" charset="0"/>
              </a:rPr>
              <a:t>What barriers do faculty see to teaching accessibility?</a:t>
            </a:r>
          </a:p>
          <a:p>
            <a:pPr marL="514350" indent="-514350">
              <a:buFont typeface="+mj-lt"/>
              <a:buAutoNum type="arabicPeriod"/>
            </a:pPr>
            <a:r>
              <a:rPr lang="en-US" sz="3200" dirty="0">
                <a:solidFill>
                  <a:schemeClr val="tx1"/>
                </a:solidFill>
                <a:latin typeface="Helvetica" pitchFamily="2" charset="0"/>
              </a:rPr>
              <a:t>What factors predict who is teaching accessibility?</a:t>
            </a:r>
          </a:p>
          <a:p>
            <a:pPr marL="0" indent="0">
              <a:buNone/>
            </a:pPr>
            <a:endParaRPr lang="en-US" sz="3200" dirty="0">
              <a:solidFill>
                <a:schemeClr val="tx1"/>
              </a:solidFill>
              <a:latin typeface="Helvetica" pitchFamily="2" charset="0"/>
            </a:endParaRPr>
          </a:p>
          <a:p>
            <a:pPr marL="0" indent="0">
              <a:buNone/>
            </a:pPr>
            <a:r>
              <a:rPr lang="en-US" sz="3200" dirty="0">
                <a:solidFill>
                  <a:schemeClr val="tx1"/>
                </a:solidFill>
                <a:latin typeface="Helvetica" pitchFamily="2" charset="0"/>
              </a:rPr>
              <a:t>+ What resources do you need?</a:t>
            </a:r>
          </a:p>
        </p:txBody>
      </p:sp>
      <p:sp>
        <p:nvSpPr>
          <p:cNvPr id="6" name="Title 5">
            <a:extLst>
              <a:ext uri="{FF2B5EF4-FFF2-40B4-BE49-F238E27FC236}">
                <a16:creationId xmlns:a16="http://schemas.microsoft.com/office/drawing/2014/main" id="{9122DAA5-E600-BB4E-B097-5DA0221F681B}"/>
              </a:ext>
            </a:extLst>
          </p:cNvPr>
          <p:cNvSpPr>
            <a:spLocks noGrp="1"/>
          </p:cNvSpPr>
          <p:nvPr>
            <p:ph type="title"/>
          </p:nvPr>
        </p:nvSpPr>
        <p:spPr>
          <a:xfrm>
            <a:off x="647097" y="360363"/>
            <a:ext cx="8027495" cy="1143000"/>
          </a:xfrm>
        </p:spPr>
        <p:txBody>
          <a:bodyPr>
            <a:normAutofit/>
          </a:bodyPr>
          <a:lstStyle/>
          <a:p>
            <a:pPr algn="l"/>
            <a:r>
              <a:rPr lang="en-US" sz="4000" dirty="0">
                <a:solidFill>
                  <a:srgbClr val="444B8D"/>
                </a:solidFill>
                <a:latin typeface="Helvetica" pitchFamily="2" charset="0"/>
              </a:rPr>
              <a:t>Research questions</a:t>
            </a:r>
          </a:p>
        </p:txBody>
      </p:sp>
      <p:sp>
        <p:nvSpPr>
          <p:cNvPr id="4" name="Slide Number Placeholder 3"/>
          <p:cNvSpPr>
            <a:spLocks noGrp="1"/>
          </p:cNvSpPr>
          <p:nvPr>
            <p:ph type="sldNum" sz="quarter" idx="4294967295"/>
          </p:nvPr>
        </p:nvSpPr>
        <p:spPr>
          <a:xfrm>
            <a:off x="7010400" y="6356350"/>
            <a:ext cx="2133600" cy="365125"/>
          </a:xfrm>
        </p:spPr>
        <p:txBody>
          <a:bodyPr/>
          <a:lstStyle/>
          <a:p>
            <a:fld id="{45BE8914-AD94-414E-B9E3-CBF92CE60533}" type="slidenum">
              <a:rPr lang="en-US" smtClean="0"/>
              <a:t>29</a:t>
            </a:fld>
            <a:endParaRPr lang="en-US"/>
          </a:p>
        </p:txBody>
      </p:sp>
    </p:spTree>
    <p:extLst>
      <p:ext uri="{BB962C8B-B14F-4D97-AF65-F5344CB8AC3E}">
        <p14:creationId xmlns:p14="http://schemas.microsoft.com/office/powerpoint/2010/main" val="2795473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6E7F7E-0529-854B-84E0-79EBBF1D32D7}"/>
              </a:ext>
            </a:extLst>
          </p:cNvPr>
          <p:cNvSpPr>
            <a:spLocks noGrp="1"/>
          </p:cNvSpPr>
          <p:nvPr>
            <p:ph type="body" sz="quarter" idx="11"/>
          </p:nvPr>
        </p:nvSpPr>
        <p:spPr>
          <a:xfrm>
            <a:off x="507448" y="1552266"/>
            <a:ext cx="8184662" cy="4578059"/>
          </a:xfrm>
        </p:spPr>
        <p:txBody>
          <a:bodyPr/>
          <a:lstStyle/>
          <a:p>
            <a:pPr>
              <a:buFont typeface="Wingdings" pitchFamily="2" charset="2"/>
              <a:buChar char="§"/>
            </a:pPr>
            <a:r>
              <a:rPr lang="en-US" b="1" dirty="0">
                <a:solidFill>
                  <a:schemeClr val="accent4">
                    <a:lumMod val="10000"/>
                  </a:schemeClr>
                </a:solidFill>
              </a:rPr>
              <a:t> </a:t>
            </a:r>
            <a:r>
              <a:rPr lang="en-US" b="1" dirty="0">
                <a:solidFill>
                  <a:schemeClr val="accent4">
                    <a:lumMod val="10000"/>
                  </a:schemeClr>
                </a:solidFill>
                <a:latin typeface="Helvetica" pitchFamily="2" charset="0"/>
              </a:rPr>
              <a:t>1:30–2:30 pm  </a:t>
            </a:r>
            <a:r>
              <a:rPr lang="en-US" dirty="0">
                <a:solidFill>
                  <a:schemeClr val="accent4">
                    <a:lumMod val="10000"/>
                  </a:schemeClr>
                </a:solidFill>
                <a:latin typeface="Helvetica" pitchFamily="2" charset="0"/>
              </a:rPr>
              <a:t>More examples of accessible IT content that can be easily integrated into postsecondary computing &amp; IT courses	</a:t>
            </a:r>
          </a:p>
          <a:p>
            <a:pPr>
              <a:buFont typeface="Wingdings" pitchFamily="2" charset="2"/>
              <a:buChar char="§"/>
            </a:pPr>
            <a:r>
              <a:rPr lang="en-US" b="1" dirty="0">
                <a:solidFill>
                  <a:schemeClr val="accent4">
                    <a:lumMod val="10000"/>
                  </a:schemeClr>
                </a:solidFill>
                <a:latin typeface="Helvetica" pitchFamily="2" charset="0"/>
              </a:rPr>
              <a:t>2:30–3:00 pm	  </a:t>
            </a:r>
            <a:r>
              <a:rPr lang="en-US" dirty="0">
                <a:solidFill>
                  <a:schemeClr val="accent4">
                    <a:lumMod val="10000"/>
                  </a:schemeClr>
                </a:solidFill>
                <a:latin typeface="Helvetica" pitchFamily="2" charset="0"/>
              </a:rPr>
              <a:t>Two promising practices: Incorporating accessibility content into web design courses	</a:t>
            </a:r>
          </a:p>
          <a:p>
            <a:pPr>
              <a:buFont typeface="Wingdings" pitchFamily="2" charset="2"/>
              <a:buChar char="§"/>
            </a:pPr>
            <a:r>
              <a:rPr lang="en-US" b="1" dirty="0">
                <a:solidFill>
                  <a:schemeClr val="accent4">
                    <a:lumMod val="10000"/>
                  </a:schemeClr>
                </a:solidFill>
                <a:latin typeface="Helvetica" pitchFamily="2" charset="0"/>
              </a:rPr>
              <a:t>3:00–3:15 pm  </a:t>
            </a:r>
            <a:r>
              <a:rPr lang="en-US" dirty="0">
                <a:solidFill>
                  <a:schemeClr val="accent4">
                    <a:lumMod val="10000"/>
                  </a:schemeClr>
                </a:solidFill>
                <a:latin typeface="Helvetica" pitchFamily="2" charset="0"/>
              </a:rPr>
              <a:t>Break</a:t>
            </a:r>
          </a:p>
          <a:p>
            <a:pPr>
              <a:buFont typeface="Wingdings" pitchFamily="2" charset="2"/>
              <a:buChar char="§"/>
            </a:pPr>
            <a:r>
              <a:rPr lang="en-US" b="1" dirty="0">
                <a:solidFill>
                  <a:schemeClr val="accent4">
                    <a:lumMod val="10000"/>
                  </a:schemeClr>
                </a:solidFill>
                <a:latin typeface="Helvetica" pitchFamily="2" charset="0"/>
              </a:rPr>
              <a:t>3:15 - 4:00 pm</a:t>
            </a:r>
            <a:r>
              <a:rPr lang="en-US" dirty="0">
                <a:solidFill>
                  <a:schemeClr val="accent4">
                    <a:lumMod val="10000"/>
                  </a:schemeClr>
                </a:solidFill>
                <a:latin typeface="Helvetica" pitchFamily="2" charset="0"/>
              </a:rPr>
              <a:t>  Panel: CBI participants share promising practices for integrating accessibility topics in their courses &amp; engage in discussion with all participants</a:t>
            </a:r>
            <a:r>
              <a:rPr lang="en-US" b="1" dirty="0">
                <a:solidFill>
                  <a:schemeClr val="accent4">
                    <a:lumMod val="10000"/>
                  </a:schemeClr>
                </a:solidFill>
                <a:latin typeface="Helvetica" pitchFamily="2" charset="0"/>
              </a:rPr>
              <a:t> </a:t>
            </a:r>
            <a:endParaRPr lang="en-US" dirty="0">
              <a:solidFill>
                <a:schemeClr val="accent4">
                  <a:lumMod val="10000"/>
                </a:schemeClr>
              </a:solidFill>
              <a:latin typeface="Helvetica" pitchFamily="2" charset="0"/>
            </a:endParaRPr>
          </a:p>
          <a:p>
            <a:pPr>
              <a:buFont typeface="Wingdings" pitchFamily="2" charset="2"/>
              <a:buChar char="§"/>
            </a:pPr>
            <a:r>
              <a:rPr lang="en-US" b="1" dirty="0">
                <a:solidFill>
                  <a:schemeClr val="accent4">
                    <a:lumMod val="10000"/>
                  </a:schemeClr>
                </a:solidFill>
                <a:latin typeface="Helvetica" pitchFamily="2" charset="0"/>
              </a:rPr>
              <a:t>4:00–4:30 pm</a:t>
            </a:r>
            <a:r>
              <a:rPr lang="en-US" dirty="0">
                <a:solidFill>
                  <a:schemeClr val="accent4">
                    <a:lumMod val="10000"/>
                  </a:schemeClr>
                </a:solidFill>
                <a:latin typeface="Helvetica" pitchFamily="2" charset="0"/>
              </a:rPr>
              <a:t>  Resources, invitation for further engagement, evaluation </a:t>
            </a:r>
          </a:p>
          <a:p>
            <a:endParaRPr lang="en-US" dirty="0"/>
          </a:p>
        </p:txBody>
      </p:sp>
      <p:sp>
        <p:nvSpPr>
          <p:cNvPr id="7" name="Title 6">
            <a:extLst>
              <a:ext uri="{FF2B5EF4-FFF2-40B4-BE49-F238E27FC236}">
                <a16:creationId xmlns:a16="http://schemas.microsoft.com/office/drawing/2014/main" id="{EEB0FC8E-8D7F-764C-89D3-546256194728}"/>
              </a:ext>
            </a:extLst>
          </p:cNvPr>
          <p:cNvSpPr>
            <a:spLocks noGrp="1"/>
          </p:cNvSpPr>
          <p:nvPr>
            <p:ph type="title"/>
          </p:nvPr>
        </p:nvSpPr>
        <p:spPr>
          <a:xfrm>
            <a:off x="709127" y="615820"/>
            <a:ext cx="7818675" cy="936446"/>
          </a:xfrm>
        </p:spPr>
        <p:txBody>
          <a:bodyPr/>
          <a:lstStyle/>
          <a:p>
            <a:pPr algn="l"/>
            <a:r>
              <a:rPr lang="en-US" dirty="0">
                <a:solidFill>
                  <a:srgbClr val="444B8D"/>
                </a:solidFill>
                <a:latin typeface="Helvetica" pitchFamily="2" charset="0"/>
              </a:rPr>
              <a:t>PM agenda</a:t>
            </a:r>
          </a:p>
        </p:txBody>
      </p:sp>
    </p:spTree>
    <p:extLst>
      <p:ext uri="{BB962C8B-B14F-4D97-AF65-F5344CB8AC3E}">
        <p14:creationId xmlns:p14="http://schemas.microsoft.com/office/powerpoint/2010/main" val="184677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4AB18FC-CD10-1742-9ABF-1D2C69C5A335}"/>
              </a:ext>
            </a:extLst>
          </p:cNvPr>
          <p:cNvSpPr>
            <a:spLocks noGrp="1"/>
          </p:cNvSpPr>
          <p:nvPr>
            <p:ph type="body" sz="quarter" idx="11"/>
          </p:nvPr>
        </p:nvSpPr>
        <p:spPr>
          <a:xfrm>
            <a:off x="489686" y="1626333"/>
            <a:ext cx="8197114" cy="3810086"/>
          </a:xfrm>
        </p:spPr>
        <p:txBody>
          <a:bodyPr>
            <a:noAutofit/>
          </a:bodyPr>
          <a:lstStyle/>
          <a:p>
            <a:pPr>
              <a:buFont typeface="Wingdings" pitchFamily="2" charset="2"/>
              <a:buChar char="§"/>
            </a:pPr>
            <a:r>
              <a:rPr lang="en-US" dirty="0">
                <a:solidFill>
                  <a:schemeClr val="tx1"/>
                </a:solidFill>
                <a:latin typeface="Helvetica" pitchFamily="2" charset="0"/>
              </a:rPr>
              <a:t>Faculty at 4-year universities &amp; colleges</a:t>
            </a:r>
          </a:p>
          <a:p>
            <a:pPr lvl="1">
              <a:buFont typeface="System Font Regular"/>
              <a:buChar char="&gt;"/>
            </a:pPr>
            <a:r>
              <a:rPr lang="en-US" sz="2400" dirty="0">
                <a:solidFill>
                  <a:schemeClr val="tx1"/>
                </a:solidFill>
                <a:latin typeface="Helvetica" pitchFamily="2" charset="0"/>
              </a:rPr>
              <a:t>Computer Science</a:t>
            </a:r>
          </a:p>
          <a:p>
            <a:pPr lvl="1">
              <a:buFont typeface="System Font Regular"/>
              <a:buChar char="&gt;"/>
            </a:pPr>
            <a:r>
              <a:rPr lang="en-US" sz="2400" dirty="0">
                <a:solidFill>
                  <a:schemeClr val="tx1"/>
                </a:solidFill>
                <a:latin typeface="Helvetica" pitchFamily="2" charset="0"/>
              </a:rPr>
              <a:t>Information Science </a:t>
            </a:r>
          </a:p>
          <a:p>
            <a:pPr lvl="1">
              <a:buFont typeface="System Font Regular"/>
              <a:buChar char="&gt;"/>
            </a:pPr>
            <a:r>
              <a:rPr lang="en-US" sz="2400" dirty="0">
                <a:solidFill>
                  <a:schemeClr val="tx1"/>
                </a:solidFill>
                <a:latin typeface="Helvetica" pitchFamily="2" charset="0"/>
              </a:rPr>
              <a:t>Other interdisciplinary computing departments</a:t>
            </a:r>
            <a:br>
              <a:rPr lang="en-US" sz="2400" dirty="0">
                <a:solidFill>
                  <a:schemeClr val="tx1"/>
                </a:solidFill>
                <a:latin typeface="Helvetica" pitchFamily="2" charset="0"/>
              </a:rPr>
            </a:br>
            <a:endParaRPr lang="en-US" sz="2400" dirty="0">
              <a:solidFill>
                <a:schemeClr val="tx1"/>
              </a:solidFill>
              <a:latin typeface="Helvetica" pitchFamily="2" charset="0"/>
            </a:endParaRPr>
          </a:p>
          <a:p>
            <a:pPr>
              <a:buFont typeface="Wingdings" pitchFamily="2" charset="2"/>
              <a:buChar char="§"/>
            </a:pPr>
            <a:r>
              <a:rPr lang="en-US" dirty="0">
                <a:solidFill>
                  <a:schemeClr val="tx1"/>
                </a:solidFill>
                <a:latin typeface="Helvetica" pitchFamily="2" charset="0"/>
              </a:rPr>
              <a:t>We identified major accredited programs on:</a:t>
            </a:r>
          </a:p>
          <a:p>
            <a:pPr lvl="1">
              <a:buFont typeface="System Font Regular"/>
              <a:buChar char="&gt;"/>
            </a:pPr>
            <a:r>
              <a:rPr lang="en-US" sz="2400" dirty="0">
                <a:solidFill>
                  <a:schemeClr val="tx1"/>
                </a:solidFill>
                <a:latin typeface="Helvetica" pitchFamily="2" charset="0"/>
              </a:rPr>
              <a:t>Wikipedia</a:t>
            </a:r>
          </a:p>
          <a:p>
            <a:pPr lvl="1">
              <a:buFont typeface="System Font Regular"/>
              <a:buChar char="&gt;"/>
            </a:pPr>
            <a:r>
              <a:rPr lang="en-US" sz="2400" dirty="0">
                <a:solidFill>
                  <a:schemeClr val="tx1"/>
                </a:solidFill>
                <a:latin typeface="Helvetica" pitchFamily="2" charset="0"/>
              </a:rPr>
              <a:t>Computing Research Association</a:t>
            </a:r>
          </a:p>
          <a:p>
            <a:pPr lvl="1">
              <a:buFont typeface="System Font Regular"/>
              <a:buChar char="&gt;"/>
            </a:pPr>
            <a:r>
              <a:rPr lang="en-US" sz="2400" dirty="0" err="1">
                <a:solidFill>
                  <a:schemeClr val="tx1"/>
                </a:solidFill>
                <a:latin typeface="Helvetica" pitchFamily="2" charset="0"/>
              </a:rPr>
              <a:t>iSchool</a:t>
            </a:r>
            <a:r>
              <a:rPr lang="en-US" sz="2400" dirty="0">
                <a:solidFill>
                  <a:schemeClr val="tx1"/>
                </a:solidFill>
                <a:latin typeface="Helvetica" pitchFamily="2" charset="0"/>
              </a:rPr>
              <a:t> Caucus charter list for Information Schools</a:t>
            </a:r>
          </a:p>
        </p:txBody>
      </p:sp>
      <p:sp>
        <p:nvSpPr>
          <p:cNvPr id="6" name="Title 5">
            <a:extLst>
              <a:ext uri="{FF2B5EF4-FFF2-40B4-BE49-F238E27FC236}">
                <a16:creationId xmlns:a16="http://schemas.microsoft.com/office/drawing/2014/main" id="{11EA11ED-D1B0-DB4D-8747-9B32A00C3032}"/>
              </a:ext>
            </a:extLst>
          </p:cNvPr>
          <p:cNvSpPr>
            <a:spLocks noGrp="1"/>
          </p:cNvSpPr>
          <p:nvPr>
            <p:ph type="title"/>
          </p:nvPr>
        </p:nvSpPr>
        <p:spPr>
          <a:xfrm>
            <a:off x="642938" y="414338"/>
            <a:ext cx="8043862" cy="1003300"/>
          </a:xfrm>
        </p:spPr>
        <p:txBody>
          <a:bodyPr>
            <a:normAutofit/>
          </a:bodyPr>
          <a:lstStyle/>
          <a:p>
            <a:pPr algn="l"/>
            <a:r>
              <a:rPr lang="en-US" sz="4000" dirty="0">
                <a:solidFill>
                  <a:srgbClr val="444B8D"/>
                </a:solidFill>
                <a:latin typeface="Helvetica" pitchFamily="2" charset="0"/>
              </a:rPr>
              <a:t>Survey sample</a:t>
            </a:r>
          </a:p>
        </p:txBody>
      </p:sp>
    </p:spTree>
    <p:extLst>
      <p:ext uri="{BB962C8B-B14F-4D97-AF65-F5344CB8AC3E}">
        <p14:creationId xmlns:p14="http://schemas.microsoft.com/office/powerpoint/2010/main" val="1596757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C7DACE-F473-0944-8679-62E77D0DC8CF}"/>
              </a:ext>
            </a:extLst>
          </p:cNvPr>
          <p:cNvSpPr>
            <a:spLocks noGrp="1"/>
          </p:cNvSpPr>
          <p:nvPr>
            <p:ph type="body" sz="quarter" idx="10"/>
          </p:nvPr>
        </p:nvSpPr>
        <p:spPr>
          <a:xfrm>
            <a:off x="671757" y="597158"/>
            <a:ext cx="8184662" cy="766349"/>
          </a:xfrm>
        </p:spPr>
        <p:txBody>
          <a:bodyPr>
            <a:normAutofit/>
          </a:bodyPr>
          <a:lstStyle/>
          <a:p>
            <a:r>
              <a:rPr lang="en-US" sz="3600" dirty="0">
                <a:solidFill>
                  <a:srgbClr val="444B8D"/>
                </a:solidFill>
                <a:latin typeface="Helvetica" pitchFamily="2" charset="0"/>
              </a:rPr>
              <a:t>Survey launches &amp; response rate</a:t>
            </a:r>
            <a:endParaRPr lang="en-US" sz="3600" dirty="0">
              <a:solidFill>
                <a:srgbClr val="444B8D"/>
              </a:solidFill>
            </a:endParaRPr>
          </a:p>
        </p:txBody>
      </p:sp>
      <p:sp>
        <p:nvSpPr>
          <p:cNvPr id="3" name="Text Placeholder 2">
            <a:extLst>
              <a:ext uri="{FF2B5EF4-FFF2-40B4-BE49-F238E27FC236}">
                <a16:creationId xmlns:a16="http://schemas.microsoft.com/office/drawing/2014/main" id="{8F17F81C-738F-B444-8A3B-5505EC91350E}"/>
              </a:ext>
            </a:extLst>
          </p:cNvPr>
          <p:cNvSpPr>
            <a:spLocks noGrp="1"/>
          </p:cNvSpPr>
          <p:nvPr>
            <p:ph type="body" sz="quarter" idx="11"/>
          </p:nvPr>
        </p:nvSpPr>
        <p:spPr>
          <a:xfrm>
            <a:off x="671757" y="1810139"/>
            <a:ext cx="4422757" cy="4320186"/>
          </a:xfrm>
        </p:spPr>
        <p:txBody>
          <a:bodyPr>
            <a:normAutofit fontScale="92500" lnSpcReduction="10000"/>
          </a:bodyPr>
          <a:lstStyle/>
          <a:p>
            <a:pPr marL="0" indent="0">
              <a:buNone/>
            </a:pPr>
            <a:r>
              <a:rPr lang="en-US" dirty="0" err="1">
                <a:solidFill>
                  <a:schemeClr val="tx1">
                    <a:lumMod val="95000"/>
                    <a:lumOff val="5000"/>
                  </a:schemeClr>
                </a:solidFill>
                <a:latin typeface="Helvetica" pitchFamily="2" charset="0"/>
              </a:rPr>
              <a:t>SurveyGizmo</a:t>
            </a:r>
            <a:r>
              <a:rPr lang="en-US" dirty="0">
                <a:solidFill>
                  <a:schemeClr val="tx1">
                    <a:lumMod val="95000"/>
                    <a:lumOff val="5000"/>
                  </a:schemeClr>
                </a:solidFill>
                <a:latin typeface="Helvetica" pitchFamily="2" charset="0"/>
              </a:rPr>
              <a:t>, 3 launches</a:t>
            </a:r>
          </a:p>
          <a:p>
            <a:endParaRPr lang="en-US" dirty="0">
              <a:solidFill>
                <a:schemeClr val="tx1">
                  <a:lumMod val="95000"/>
                  <a:lumOff val="5000"/>
                </a:schemeClr>
              </a:solidFill>
              <a:latin typeface="Helvetica" pitchFamily="2" charset="0"/>
            </a:endParaRPr>
          </a:p>
          <a:p>
            <a:pPr marL="0" indent="0">
              <a:buNone/>
            </a:pPr>
            <a:r>
              <a:rPr lang="en-US" dirty="0">
                <a:solidFill>
                  <a:schemeClr val="tx1">
                    <a:lumMod val="95000"/>
                    <a:lumOff val="5000"/>
                  </a:schemeClr>
                </a:solidFill>
                <a:latin typeface="Helvetica" pitchFamily="2" charset="0"/>
              </a:rPr>
              <a:t>Emails with link to survey sent</a:t>
            </a:r>
          </a:p>
          <a:p>
            <a:r>
              <a:rPr lang="en-US" dirty="0">
                <a:solidFill>
                  <a:schemeClr val="tx1">
                    <a:lumMod val="95000"/>
                    <a:lumOff val="5000"/>
                  </a:schemeClr>
                </a:solidFill>
                <a:latin typeface="Helvetica" pitchFamily="2" charset="0"/>
              </a:rPr>
              <a:t>To 14,176 faculty </a:t>
            </a:r>
          </a:p>
          <a:p>
            <a:r>
              <a:rPr lang="en-US" dirty="0">
                <a:solidFill>
                  <a:schemeClr val="tx1">
                    <a:lumMod val="95000"/>
                    <a:lumOff val="5000"/>
                  </a:schemeClr>
                </a:solidFill>
                <a:latin typeface="Helvetica" pitchFamily="2" charset="0"/>
              </a:rPr>
              <a:t>From 352 institutions</a:t>
            </a:r>
          </a:p>
          <a:p>
            <a:pPr marL="0" indent="0">
              <a:buNone/>
            </a:pPr>
            <a:endParaRPr lang="en-US" dirty="0">
              <a:solidFill>
                <a:schemeClr val="tx1">
                  <a:lumMod val="95000"/>
                  <a:lumOff val="5000"/>
                </a:schemeClr>
              </a:solidFill>
              <a:latin typeface="Helvetica" pitchFamily="2" charset="0"/>
            </a:endParaRPr>
          </a:p>
          <a:p>
            <a:pPr marL="0" indent="0">
              <a:buNone/>
            </a:pPr>
            <a:r>
              <a:rPr lang="en-US" dirty="0">
                <a:solidFill>
                  <a:schemeClr val="tx1">
                    <a:lumMod val="95000"/>
                    <a:lumOff val="5000"/>
                  </a:schemeClr>
                </a:solidFill>
                <a:latin typeface="Helvetica" pitchFamily="2" charset="0"/>
              </a:rPr>
              <a:t>Received full responses from</a:t>
            </a:r>
          </a:p>
          <a:p>
            <a:r>
              <a:rPr lang="en-US" dirty="0">
                <a:solidFill>
                  <a:schemeClr val="tx1">
                    <a:lumMod val="95000"/>
                    <a:lumOff val="5000"/>
                  </a:schemeClr>
                </a:solidFill>
                <a:latin typeface="Helvetica" pitchFamily="2" charset="0"/>
              </a:rPr>
              <a:t>1,867 faculty</a:t>
            </a:r>
          </a:p>
          <a:p>
            <a:r>
              <a:rPr lang="en-US" dirty="0">
                <a:solidFill>
                  <a:schemeClr val="tx1">
                    <a:lumMod val="95000"/>
                    <a:lumOff val="5000"/>
                  </a:schemeClr>
                </a:solidFill>
                <a:latin typeface="Helvetica" pitchFamily="2" charset="0"/>
              </a:rPr>
              <a:t>318 institutions</a:t>
            </a:r>
          </a:p>
          <a:p>
            <a:endParaRPr lang="en-US" dirty="0">
              <a:solidFill>
                <a:schemeClr val="tx1">
                  <a:lumMod val="95000"/>
                  <a:lumOff val="5000"/>
                </a:schemeClr>
              </a:solidFill>
              <a:latin typeface="Helvetica" pitchFamily="2" charset="0"/>
            </a:endParaRPr>
          </a:p>
          <a:p>
            <a:pPr marL="0" indent="0">
              <a:buNone/>
            </a:pPr>
            <a:r>
              <a:rPr lang="en-US" dirty="0">
                <a:solidFill>
                  <a:schemeClr val="tx1">
                    <a:lumMod val="95000"/>
                    <a:lumOff val="5000"/>
                  </a:schemeClr>
                </a:solidFill>
                <a:latin typeface="Helvetica" pitchFamily="2" charset="0"/>
              </a:rPr>
              <a:t>Response rate: 13%</a:t>
            </a:r>
          </a:p>
          <a:p>
            <a:pPr marL="0" indent="0">
              <a:buNone/>
            </a:pPr>
            <a:endParaRPr lang="en-US" dirty="0"/>
          </a:p>
        </p:txBody>
      </p:sp>
      <p:pic>
        <p:nvPicPr>
          <p:cNvPr id="8" name="Picture 7" descr="Screen shot of Teaching Accessibility survey website">
            <a:extLst>
              <a:ext uri="{FF2B5EF4-FFF2-40B4-BE49-F238E27FC236}">
                <a16:creationId xmlns:a16="http://schemas.microsoft.com/office/drawing/2014/main" id="{989104BF-EB1C-BB46-B16E-ED62A0B866E6}"/>
              </a:ext>
            </a:extLst>
          </p:cNvPr>
          <p:cNvPicPr>
            <a:picLocks noChangeAspect="1"/>
          </p:cNvPicPr>
          <p:nvPr/>
        </p:nvPicPr>
        <p:blipFill>
          <a:blip r:embed="rId2"/>
          <a:stretch>
            <a:fillRect/>
          </a:stretch>
        </p:blipFill>
        <p:spPr>
          <a:xfrm>
            <a:off x="4625587" y="1805179"/>
            <a:ext cx="4518413" cy="4325146"/>
          </a:xfrm>
          <a:prstGeom prst="rect">
            <a:avLst/>
          </a:prstGeom>
        </p:spPr>
      </p:pic>
    </p:spTree>
    <p:extLst>
      <p:ext uri="{BB962C8B-B14F-4D97-AF65-F5344CB8AC3E}">
        <p14:creationId xmlns:p14="http://schemas.microsoft.com/office/powerpoint/2010/main" val="998226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B712055-6C54-B64A-AEDA-E7B00CE64333}"/>
              </a:ext>
            </a:extLst>
          </p:cNvPr>
          <p:cNvSpPr>
            <a:spLocks noGrp="1"/>
          </p:cNvSpPr>
          <p:nvPr>
            <p:ph type="body" sz="quarter" idx="11"/>
          </p:nvPr>
        </p:nvSpPr>
        <p:spPr>
          <a:xfrm>
            <a:off x="761149" y="1626334"/>
            <a:ext cx="8197114" cy="3810086"/>
          </a:xfrm>
        </p:spPr>
        <p:txBody>
          <a:bodyPr>
            <a:noAutofit/>
          </a:bodyPr>
          <a:lstStyle/>
          <a:p>
            <a:pPr>
              <a:buFont typeface="Wingdings" pitchFamily="2" charset="2"/>
              <a:buChar char="§"/>
            </a:pPr>
            <a:r>
              <a:rPr lang="en-US" sz="2800" dirty="0">
                <a:solidFill>
                  <a:schemeClr val="tx1"/>
                </a:solidFill>
                <a:latin typeface="Helvetica" pitchFamily="2" charset="0"/>
              </a:rPr>
              <a:t>20% respondents DO teach courses that incorporate accessibility</a:t>
            </a:r>
          </a:p>
          <a:p>
            <a:pPr>
              <a:buFont typeface="Wingdings" pitchFamily="2" charset="2"/>
              <a:buChar char="§"/>
            </a:pPr>
            <a:endParaRPr lang="en-US" sz="2800" dirty="0">
              <a:solidFill>
                <a:schemeClr val="tx1"/>
              </a:solidFill>
              <a:latin typeface="Helvetica" pitchFamily="2" charset="0"/>
            </a:endParaRPr>
          </a:p>
          <a:p>
            <a:pPr>
              <a:buFont typeface="Wingdings" pitchFamily="2" charset="2"/>
              <a:buChar char="§"/>
            </a:pPr>
            <a:r>
              <a:rPr lang="en-US" sz="2800" dirty="0">
                <a:solidFill>
                  <a:schemeClr val="tx1"/>
                </a:solidFill>
                <a:latin typeface="Helvetica" pitchFamily="2" charset="0"/>
              </a:rPr>
              <a:t>Representing 175 unique institutions</a:t>
            </a:r>
          </a:p>
          <a:p>
            <a:pPr lvl="1">
              <a:buFont typeface="System Font Regular"/>
              <a:buChar char="&gt;"/>
            </a:pPr>
            <a:r>
              <a:rPr lang="en-US" sz="2800" dirty="0">
                <a:solidFill>
                  <a:schemeClr val="tx1"/>
                </a:solidFill>
                <a:latin typeface="Helvetica" pitchFamily="2" charset="0"/>
              </a:rPr>
              <a:t>At least 2 faculty at 75 institutions</a:t>
            </a:r>
          </a:p>
          <a:p>
            <a:pPr>
              <a:buFont typeface="Wingdings" pitchFamily="2" charset="2"/>
              <a:buChar char="§"/>
            </a:pPr>
            <a:endParaRPr lang="en-US" sz="2800" dirty="0">
              <a:solidFill>
                <a:schemeClr val="tx1"/>
              </a:solidFill>
              <a:latin typeface="Helvetica" pitchFamily="2" charset="0"/>
            </a:endParaRPr>
          </a:p>
          <a:p>
            <a:pPr>
              <a:buFont typeface="Wingdings" pitchFamily="2" charset="2"/>
              <a:buChar char="§"/>
            </a:pPr>
            <a:r>
              <a:rPr lang="en-US" sz="2800" dirty="0">
                <a:solidFill>
                  <a:schemeClr val="tx1"/>
                </a:solidFill>
                <a:latin typeface="Helvetica" pitchFamily="2" charset="0"/>
              </a:rPr>
              <a:t>Authors estimate at least:</a:t>
            </a:r>
          </a:p>
          <a:p>
            <a:pPr lvl="1">
              <a:buFont typeface="System Font Regular"/>
              <a:buChar char="&gt;"/>
            </a:pPr>
            <a:r>
              <a:rPr lang="en-US" sz="2800" dirty="0">
                <a:solidFill>
                  <a:schemeClr val="tx1"/>
                </a:solidFill>
                <a:latin typeface="Helvetica" pitchFamily="2" charset="0"/>
              </a:rPr>
              <a:t>375 out of 14,176  or 2.6% </a:t>
            </a:r>
          </a:p>
          <a:p>
            <a:pPr lvl="1">
              <a:buFont typeface="System Font Regular"/>
              <a:buChar char="&gt;"/>
            </a:pPr>
            <a:r>
              <a:rPr lang="en-US" sz="2800" dirty="0">
                <a:solidFill>
                  <a:schemeClr val="tx1"/>
                </a:solidFill>
                <a:latin typeface="Helvetica" pitchFamily="2" charset="0"/>
              </a:rPr>
              <a:t>175 institutions out of 352 or 50%</a:t>
            </a:r>
          </a:p>
        </p:txBody>
      </p:sp>
      <p:sp>
        <p:nvSpPr>
          <p:cNvPr id="4" name="Title 3">
            <a:extLst>
              <a:ext uri="{FF2B5EF4-FFF2-40B4-BE49-F238E27FC236}">
                <a16:creationId xmlns:a16="http://schemas.microsoft.com/office/drawing/2014/main" id="{F51E41DD-6D45-5049-AB91-F60D61407624}"/>
              </a:ext>
            </a:extLst>
          </p:cNvPr>
          <p:cNvSpPr>
            <a:spLocks noGrp="1"/>
          </p:cNvSpPr>
          <p:nvPr>
            <p:ph type="title"/>
          </p:nvPr>
        </p:nvSpPr>
        <p:spPr>
          <a:xfrm>
            <a:off x="761149" y="179388"/>
            <a:ext cx="8029575" cy="1143000"/>
          </a:xfrm>
        </p:spPr>
        <p:txBody>
          <a:bodyPr>
            <a:noAutofit/>
          </a:bodyPr>
          <a:lstStyle/>
          <a:p>
            <a:pPr algn="l"/>
            <a:r>
              <a:rPr lang="en-US" sz="3600" dirty="0">
                <a:solidFill>
                  <a:srgbClr val="444B8D"/>
                </a:solidFill>
                <a:latin typeface="Helvetica" pitchFamily="2" charset="0"/>
              </a:rPr>
              <a:t>1: How many are teaching accessibility?</a:t>
            </a:r>
          </a:p>
        </p:txBody>
      </p:sp>
    </p:spTree>
    <p:extLst>
      <p:ext uri="{BB962C8B-B14F-4D97-AF65-F5344CB8AC3E}">
        <p14:creationId xmlns:p14="http://schemas.microsoft.com/office/powerpoint/2010/main" val="42690808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AB72DA-DB8B-BB4A-90D3-4C17A9894889}"/>
              </a:ext>
            </a:extLst>
          </p:cNvPr>
          <p:cNvSpPr>
            <a:spLocks noGrp="1"/>
          </p:cNvSpPr>
          <p:nvPr>
            <p:ph type="body" sz="quarter" idx="10"/>
          </p:nvPr>
        </p:nvSpPr>
        <p:spPr>
          <a:xfrm>
            <a:off x="671757" y="671804"/>
            <a:ext cx="8184662" cy="691704"/>
          </a:xfrm>
        </p:spPr>
        <p:txBody>
          <a:bodyPr/>
          <a:lstStyle/>
          <a:p>
            <a:r>
              <a:rPr lang="en-US" sz="3200" dirty="0">
                <a:solidFill>
                  <a:srgbClr val="444B8D"/>
                </a:solidFill>
                <a:latin typeface="Helvetica" pitchFamily="2" charset="0"/>
              </a:rPr>
              <a:t>1: Who is teaching accessibility?</a:t>
            </a:r>
            <a:endParaRPr lang="en-US" dirty="0">
              <a:solidFill>
                <a:srgbClr val="444B8D"/>
              </a:solidFill>
            </a:endParaRPr>
          </a:p>
        </p:txBody>
      </p:sp>
      <p:sp>
        <p:nvSpPr>
          <p:cNvPr id="6" name="Content Placeholder 2">
            <a:extLst>
              <a:ext uri="{FF2B5EF4-FFF2-40B4-BE49-F238E27FC236}">
                <a16:creationId xmlns:a16="http://schemas.microsoft.com/office/drawing/2014/main" id="{1D184966-9FC6-1742-BAD1-78011AB1D12A}"/>
              </a:ext>
            </a:extLst>
          </p:cNvPr>
          <p:cNvSpPr txBox="1">
            <a:spLocks/>
          </p:cNvSpPr>
          <p:nvPr/>
        </p:nvSpPr>
        <p:spPr>
          <a:xfrm>
            <a:off x="457200" y="2057400"/>
            <a:ext cx="3943350" cy="3657600"/>
          </a:xfrm>
          <a:prstGeom prst="rect">
            <a:avLst/>
          </a:prstGeom>
        </p:spPr>
        <p:txBody>
          <a:bodyPr>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itchFamily="2" charset="2"/>
              <a:buChar char="§"/>
            </a:pPr>
            <a:r>
              <a:rPr lang="en-US">
                <a:latin typeface="Helvetica" pitchFamily="2" charset="0"/>
              </a:rPr>
              <a:t>Females</a:t>
            </a:r>
          </a:p>
          <a:p>
            <a:pPr>
              <a:buFont typeface="Wingdings" pitchFamily="2" charset="2"/>
              <a:buChar char="§"/>
            </a:pPr>
            <a:r>
              <a:rPr lang="en-US">
                <a:latin typeface="Helvetica" pitchFamily="2" charset="0"/>
              </a:rPr>
              <a:t>More likely to know someone with a disability</a:t>
            </a:r>
          </a:p>
          <a:p>
            <a:pPr>
              <a:buFont typeface="Wingdings" pitchFamily="2" charset="2"/>
              <a:buChar char="§"/>
            </a:pPr>
            <a:r>
              <a:rPr lang="en-US">
                <a:latin typeface="Helvetica" pitchFamily="2" charset="0"/>
              </a:rPr>
              <a:t>Most common area of expertise: Human-Computer Interaction</a:t>
            </a:r>
          </a:p>
          <a:p>
            <a:pPr>
              <a:buFont typeface="Wingdings" pitchFamily="2" charset="2"/>
              <a:buChar char="§"/>
            </a:pPr>
            <a:r>
              <a:rPr lang="en-US">
                <a:latin typeface="Helvetica" pitchFamily="2" charset="0"/>
              </a:rPr>
              <a:t>17% had a disability</a:t>
            </a:r>
            <a:endParaRPr lang="en-US" dirty="0">
              <a:latin typeface="Helvetica" pitchFamily="2" charset="0"/>
            </a:endParaRPr>
          </a:p>
        </p:txBody>
      </p:sp>
      <p:graphicFrame>
        <p:nvGraphicFramePr>
          <p:cNvPr id="7" name="Chart 6" descr="Bar chart showing Gender Indentity and Who Teaches Accessibility. Of those who teach 59.5 are male, 37.6 are female, and 3 are non-binary or prefered not to say. Of those who do not teach 75.9 are male, 19.6 are female, and 4.8 are non-bianary or pefered not to say.">
            <a:extLst>
              <a:ext uri="{FF2B5EF4-FFF2-40B4-BE49-F238E27FC236}">
                <a16:creationId xmlns:a16="http://schemas.microsoft.com/office/drawing/2014/main" id="{61511B4D-0D8A-9E42-BA62-E46035B7807A}"/>
              </a:ext>
            </a:extLst>
          </p:cNvPr>
          <p:cNvGraphicFramePr/>
          <p:nvPr>
            <p:extLst>
              <p:ext uri="{D42A27DB-BD31-4B8C-83A1-F6EECF244321}">
                <p14:modId xmlns:p14="http://schemas.microsoft.com/office/powerpoint/2010/main" val="1220311334"/>
              </p:ext>
            </p:extLst>
          </p:nvPr>
        </p:nvGraphicFramePr>
        <p:xfrm>
          <a:off x="4629150" y="1828800"/>
          <a:ext cx="4601819" cy="38036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58886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97C441-8CF2-F84A-8385-5DC6DF004E4F}"/>
              </a:ext>
            </a:extLst>
          </p:cNvPr>
          <p:cNvSpPr>
            <a:spLocks noGrp="1"/>
          </p:cNvSpPr>
          <p:nvPr>
            <p:ph type="title"/>
          </p:nvPr>
        </p:nvSpPr>
        <p:spPr>
          <a:xfrm>
            <a:off x="678872" y="274638"/>
            <a:ext cx="8007927" cy="1143000"/>
          </a:xfrm>
        </p:spPr>
        <p:txBody>
          <a:bodyPr>
            <a:normAutofit/>
          </a:bodyPr>
          <a:lstStyle/>
          <a:p>
            <a:pPr algn="l"/>
            <a:r>
              <a:rPr lang="en-US" sz="3600" dirty="0">
                <a:solidFill>
                  <a:srgbClr val="444B8D"/>
                </a:solidFill>
                <a:latin typeface="Helvetica" pitchFamily="2" charset="0"/>
              </a:rPr>
              <a:t>1: Areas of expertise</a:t>
            </a:r>
          </a:p>
        </p:txBody>
      </p:sp>
      <p:sp>
        <p:nvSpPr>
          <p:cNvPr id="5" name="Text Placeholder 3">
            <a:extLst>
              <a:ext uri="{FF2B5EF4-FFF2-40B4-BE49-F238E27FC236}">
                <a16:creationId xmlns:a16="http://schemas.microsoft.com/office/drawing/2014/main" id="{E7851D1C-00DC-7341-B7F7-72B9264CF412}"/>
              </a:ext>
            </a:extLst>
          </p:cNvPr>
          <p:cNvSpPr>
            <a:spLocks noGrp="1"/>
          </p:cNvSpPr>
          <p:nvPr>
            <p:ph type="body" sz="quarter" idx="11"/>
          </p:nvPr>
        </p:nvSpPr>
        <p:spPr>
          <a:xfrm>
            <a:off x="988664" y="1519183"/>
            <a:ext cx="2902832" cy="1513735"/>
          </a:xfrm>
        </p:spPr>
        <p:txBody>
          <a:bodyPr/>
          <a:lstStyle/>
          <a:p>
            <a:pPr marL="0" indent="0" algn="ctr">
              <a:buNone/>
            </a:pPr>
            <a:r>
              <a:rPr lang="en-US" sz="2800" dirty="0">
                <a:solidFill>
                  <a:srgbClr val="444B8D"/>
                </a:solidFill>
                <a:latin typeface="Helvetica" pitchFamily="2" charset="0"/>
                <a:cs typeface="+mn-cs"/>
              </a:rPr>
              <a:t>Teaches </a:t>
            </a:r>
          </a:p>
          <a:p>
            <a:pPr marL="0" indent="0" algn="ctr">
              <a:buNone/>
            </a:pPr>
            <a:r>
              <a:rPr lang="en-US" sz="2800" dirty="0">
                <a:solidFill>
                  <a:srgbClr val="444B8D"/>
                </a:solidFill>
                <a:latin typeface="Helvetica" pitchFamily="2" charset="0"/>
                <a:cs typeface="+mn-cs"/>
              </a:rPr>
              <a:t>Accessibility</a:t>
            </a:r>
          </a:p>
        </p:txBody>
      </p:sp>
      <p:sp>
        <p:nvSpPr>
          <p:cNvPr id="6" name="Content Placeholder 4">
            <a:extLst>
              <a:ext uri="{FF2B5EF4-FFF2-40B4-BE49-F238E27FC236}">
                <a16:creationId xmlns:a16="http://schemas.microsoft.com/office/drawing/2014/main" id="{D9BE68FF-3554-A441-88B3-CD8E66894BEC}"/>
              </a:ext>
            </a:extLst>
          </p:cNvPr>
          <p:cNvSpPr txBox="1">
            <a:spLocks/>
          </p:cNvSpPr>
          <p:nvPr/>
        </p:nvSpPr>
        <p:spPr>
          <a:xfrm>
            <a:off x="382772" y="2627311"/>
            <a:ext cx="4114616" cy="349885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400" dirty="0">
                <a:latin typeface="Helvetica" pitchFamily="2" charset="0"/>
              </a:rPr>
              <a:t>HCI</a:t>
            </a:r>
          </a:p>
          <a:p>
            <a:pPr marL="0" indent="0" algn="ctr">
              <a:buFont typeface="Arial"/>
              <a:buNone/>
            </a:pPr>
            <a:r>
              <a:rPr lang="en-US" sz="2400" dirty="0">
                <a:latin typeface="Helvetica" pitchFamily="2" charset="0"/>
              </a:rPr>
              <a:t>Software Engineering</a:t>
            </a:r>
          </a:p>
          <a:p>
            <a:pPr marL="0" indent="0" algn="ctr">
              <a:buFont typeface="Arial"/>
              <a:buNone/>
            </a:pPr>
            <a:r>
              <a:rPr lang="en-US" sz="2400" dirty="0">
                <a:latin typeface="Helvetica" pitchFamily="2" charset="0"/>
              </a:rPr>
              <a:t>Information Assurance</a:t>
            </a:r>
          </a:p>
          <a:p>
            <a:pPr marL="0" indent="0" algn="ctr">
              <a:buFont typeface="Arial"/>
              <a:buNone/>
            </a:pPr>
            <a:r>
              <a:rPr lang="en-US" sz="2400" dirty="0">
                <a:latin typeface="Helvetica" pitchFamily="2" charset="0"/>
              </a:rPr>
              <a:t>Cybersecurity</a:t>
            </a:r>
          </a:p>
          <a:p>
            <a:pPr marL="0" indent="0" algn="ctr">
              <a:buFont typeface="Arial"/>
              <a:buNone/>
            </a:pPr>
            <a:r>
              <a:rPr lang="en-US" sz="2400" dirty="0">
                <a:latin typeface="Helvetica" pitchFamily="2" charset="0"/>
              </a:rPr>
              <a:t>Library &amp; Information Science</a:t>
            </a:r>
          </a:p>
          <a:p>
            <a:pPr marL="0" indent="0" algn="ctr">
              <a:buFont typeface="Arial"/>
              <a:buNone/>
            </a:pPr>
            <a:r>
              <a:rPr lang="en-US" sz="2400" dirty="0">
                <a:latin typeface="Helvetica" pitchFamily="2" charset="0"/>
              </a:rPr>
              <a:t>Computer Science Education</a:t>
            </a:r>
          </a:p>
          <a:p>
            <a:pPr marL="0" indent="0" algn="ctr">
              <a:buFont typeface="Arial"/>
              <a:buNone/>
            </a:pPr>
            <a:r>
              <a:rPr lang="en-US" sz="2400" dirty="0">
                <a:latin typeface="Helvetica" pitchFamily="2" charset="0"/>
              </a:rPr>
              <a:t>Other Applied Areas</a:t>
            </a:r>
          </a:p>
          <a:p>
            <a:endParaRPr lang="en-US" sz="1800" dirty="0"/>
          </a:p>
        </p:txBody>
      </p:sp>
      <p:sp>
        <p:nvSpPr>
          <p:cNvPr id="7" name="Text Placeholder 5">
            <a:extLst>
              <a:ext uri="{FF2B5EF4-FFF2-40B4-BE49-F238E27FC236}">
                <a16:creationId xmlns:a16="http://schemas.microsoft.com/office/drawing/2014/main" id="{39CED2EC-8E09-E54A-B3B6-758B8E8C55AA}"/>
              </a:ext>
            </a:extLst>
          </p:cNvPr>
          <p:cNvSpPr txBox="1">
            <a:spLocks/>
          </p:cNvSpPr>
          <p:nvPr/>
        </p:nvSpPr>
        <p:spPr>
          <a:xfrm>
            <a:off x="5141445" y="1519183"/>
            <a:ext cx="3306726" cy="6397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800" dirty="0">
                <a:solidFill>
                  <a:srgbClr val="444B8D"/>
                </a:solidFill>
                <a:latin typeface="Helvetica" pitchFamily="2" charset="0"/>
              </a:rPr>
              <a:t>Does Not Teach Accessibility</a:t>
            </a:r>
          </a:p>
        </p:txBody>
      </p:sp>
      <p:sp>
        <p:nvSpPr>
          <p:cNvPr id="10" name="Content Placeholder 6">
            <a:extLst>
              <a:ext uri="{FF2B5EF4-FFF2-40B4-BE49-F238E27FC236}">
                <a16:creationId xmlns:a16="http://schemas.microsoft.com/office/drawing/2014/main" id="{C3E9287B-8EA2-804B-8EA5-CDD53286F4D4}"/>
              </a:ext>
            </a:extLst>
          </p:cNvPr>
          <p:cNvSpPr txBox="1">
            <a:spLocks/>
          </p:cNvSpPr>
          <p:nvPr/>
        </p:nvSpPr>
        <p:spPr>
          <a:xfrm>
            <a:off x="4773921" y="2627312"/>
            <a:ext cx="4041775" cy="3498851"/>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400" dirty="0">
                <a:latin typeface="Helvetica" pitchFamily="2" charset="0"/>
              </a:rPr>
              <a:t>Algorithms</a:t>
            </a:r>
          </a:p>
          <a:p>
            <a:pPr marL="0" indent="0" algn="ctr">
              <a:buFont typeface="Arial"/>
              <a:buNone/>
            </a:pPr>
            <a:r>
              <a:rPr lang="en-US" sz="2400" dirty="0">
                <a:latin typeface="Helvetica" pitchFamily="2" charset="0"/>
              </a:rPr>
              <a:t>Theory</a:t>
            </a:r>
          </a:p>
          <a:p>
            <a:pPr marL="0" indent="0" algn="ctr">
              <a:buFont typeface="Arial"/>
              <a:buNone/>
            </a:pPr>
            <a:r>
              <a:rPr lang="en-US" sz="2400" dirty="0">
                <a:latin typeface="Helvetica" pitchFamily="2" charset="0"/>
              </a:rPr>
              <a:t>Artificial Intelligence</a:t>
            </a:r>
          </a:p>
          <a:p>
            <a:pPr marL="0" indent="0" algn="ctr">
              <a:buFont typeface="Arial"/>
              <a:buNone/>
            </a:pPr>
            <a:r>
              <a:rPr lang="en-US" sz="2400" dirty="0">
                <a:latin typeface="Helvetica" pitchFamily="2" charset="0"/>
              </a:rPr>
              <a:t>Machine Learning</a:t>
            </a:r>
          </a:p>
          <a:p>
            <a:pPr marL="0" indent="0" algn="ctr">
              <a:buFont typeface="Arial"/>
              <a:buNone/>
            </a:pPr>
            <a:r>
              <a:rPr lang="en-US" sz="2400" dirty="0">
                <a:latin typeface="Helvetica" pitchFamily="2" charset="0"/>
              </a:rPr>
              <a:t>Programming Languages</a:t>
            </a:r>
          </a:p>
          <a:p>
            <a:endParaRPr lang="en-US" sz="1800" dirty="0"/>
          </a:p>
        </p:txBody>
      </p:sp>
    </p:spTree>
    <p:extLst>
      <p:ext uri="{BB962C8B-B14F-4D97-AF65-F5344CB8AC3E}">
        <p14:creationId xmlns:p14="http://schemas.microsoft.com/office/powerpoint/2010/main" val="33010654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B712055-6C54-B64A-AEDA-E7B00CE64333}"/>
              </a:ext>
            </a:extLst>
          </p:cNvPr>
          <p:cNvSpPr>
            <a:spLocks noGrp="1"/>
          </p:cNvSpPr>
          <p:nvPr>
            <p:ph type="body" sz="quarter" idx="11"/>
          </p:nvPr>
        </p:nvSpPr>
        <p:spPr>
          <a:xfrm>
            <a:off x="637308" y="1606877"/>
            <a:ext cx="8049492" cy="3810086"/>
          </a:xfrm>
        </p:spPr>
        <p:txBody>
          <a:bodyPr>
            <a:noAutofit/>
          </a:bodyPr>
          <a:lstStyle/>
          <a:p>
            <a:pPr>
              <a:buFont typeface="Wingdings" pitchFamily="2" charset="2"/>
              <a:buChar char="§"/>
            </a:pPr>
            <a:r>
              <a:rPr lang="en-US" dirty="0">
                <a:solidFill>
                  <a:schemeClr val="tx1"/>
                </a:solidFill>
                <a:latin typeface="Helvetica" pitchFamily="2" charset="0"/>
              </a:rPr>
              <a:t>Understand technology barriers</a:t>
            </a:r>
          </a:p>
          <a:p>
            <a:pPr>
              <a:buFont typeface="Wingdings" pitchFamily="2" charset="2"/>
              <a:buChar char="§"/>
            </a:pPr>
            <a:r>
              <a:rPr lang="en-US" dirty="0">
                <a:solidFill>
                  <a:schemeClr val="tx1"/>
                </a:solidFill>
                <a:latin typeface="Helvetica" pitchFamily="2" charset="0"/>
              </a:rPr>
              <a:t>Understand design concepts</a:t>
            </a:r>
          </a:p>
          <a:p>
            <a:pPr>
              <a:buFont typeface="Wingdings" pitchFamily="2" charset="2"/>
              <a:buChar char="§"/>
            </a:pPr>
            <a:r>
              <a:rPr lang="en-US" dirty="0">
                <a:solidFill>
                  <a:schemeClr val="tx1"/>
                </a:solidFill>
                <a:latin typeface="Helvetica" pitchFamily="2" charset="0"/>
              </a:rPr>
              <a:t>Engage diverse populations</a:t>
            </a:r>
          </a:p>
          <a:p>
            <a:pPr>
              <a:buFont typeface="Wingdings" pitchFamily="2" charset="2"/>
              <a:buChar char="§"/>
            </a:pPr>
            <a:r>
              <a:rPr lang="en-US" dirty="0">
                <a:solidFill>
                  <a:schemeClr val="tx1"/>
                </a:solidFill>
                <a:latin typeface="Helvetica" pitchFamily="2" charset="0"/>
              </a:rPr>
              <a:t>Evaluate web accessibility standards &amp; heuristics</a:t>
            </a:r>
          </a:p>
          <a:p>
            <a:pPr>
              <a:buFont typeface="Wingdings" pitchFamily="2" charset="2"/>
              <a:buChar char="§"/>
            </a:pPr>
            <a:r>
              <a:rPr lang="en-US" dirty="0">
                <a:solidFill>
                  <a:schemeClr val="tx1"/>
                </a:solidFill>
                <a:latin typeface="Helvetica" pitchFamily="2" charset="0"/>
              </a:rPr>
              <a:t>Develop accessible web technologies</a:t>
            </a:r>
          </a:p>
          <a:p>
            <a:pPr>
              <a:buFont typeface="Wingdings" pitchFamily="2" charset="2"/>
              <a:buChar char="§"/>
            </a:pPr>
            <a:r>
              <a:rPr lang="en-US" dirty="0">
                <a:solidFill>
                  <a:schemeClr val="tx1"/>
                </a:solidFill>
                <a:latin typeface="Helvetica" pitchFamily="2" charset="0"/>
              </a:rPr>
              <a:t>Employ design techniques </a:t>
            </a:r>
          </a:p>
          <a:p>
            <a:pPr>
              <a:buFont typeface="Wingdings" pitchFamily="2" charset="2"/>
              <a:buChar char="§"/>
            </a:pPr>
            <a:r>
              <a:rPr lang="en-US" dirty="0">
                <a:solidFill>
                  <a:schemeClr val="tx1"/>
                </a:solidFill>
                <a:latin typeface="Helvetica" pitchFamily="2" charset="0"/>
              </a:rPr>
              <a:t>Understand Legal regulations (Section 508, ADA)</a:t>
            </a:r>
          </a:p>
          <a:p>
            <a:pPr>
              <a:buFont typeface="Wingdings" pitchFamily="2" charset="2"/>
              <a:buChar char="§"/>
            </a:pPr>
            <a:r>
              <a:rPr lang="en-US" dirty="0">
                <a:solidFill>
                  <a:schemeClr val="tx1"/>
                </a:solidFill>
                <a:latin typeface="Helvetica" pitchFamily="2" charset="0"/>
              </a:rPr>
              <a:t>Understand Models of disability</a:t>
            </a:r>
          </a:p>
          <a:p>
            <a:pPr>
              <a:buFont typeface="Wingdings" pitchFamily="2" charset="2"/>
              <a:buChar char="§"/>
            </a:pPr>
            <a:r>
              <a:rPr lang="en-US" dirty="0">
                <a:solidFill>
                  <a:schemeClr val="tx1"/>
                </a:solidFill>
                <a:latin typeface="Helvetica" pitchFamily="2" charset="0"/>
              </a:rPr>
              <a:t>Employ accessibility-focused technical languages &amp; tools</a:t>
            </a:r>
          </a:p>
        </p:txBody>
      </p:sp>
      <p:sp>
        <p:nvSpPr>
          <p:cNvPr id="4" name="Title 3">
            <a:extLst>
              <a:ext uri="{FF2B5EF4-FFF2-40B4-BE49-F238E27FC236}">
                <a16:creationId xmlns:a16="http://schemas.microsoft.com/office/drawing/2014/main" id="{0C9AF589-EBDF-CA45-92E0-FFEB6AC5B84A}"/>
              </a:ext>
            </a:extLst>
          </p:cNvPr>
          <p:cNvSpPr>
            <a:spLocks noGrp="1"/>
          </p:cNvSpPr>
          <p:nvPr>
            <p:ph type="title"/>
          </p:nvPr>
        </p:nvSpPr>
        <p:spPr>
          <a:xfrm>
            <a:off x="637308" y="274638"/>
            <a:ext cx="8049491" cy="1143000"/>
          </a:xfrm>
        </p:spPr>
        <p:txBody>
          <a:bodyPr>
            <a:normAutofit/>
          </a:bodyPr>
          <a:lstStyle/>
          <a:p>
            <a:pPr algn="l"/>
            <a:r>
              <a:rPr lang="en-US" sz="4000" dirty="0">
                <a:solidFill>
                  <a:srgbClr val="444B8D"/>
                </a:solidFill>
                <a:latin typeface="Helvetica" pitchFamily="2" charset="0"/>
              </a:rPr>
              <a:t>1: Learning objectives</a:t>
            </a:r>
          </a:p>
        </p:txBody>
      </p:sp>
    </p:spTree>
    <p:extLst>
      <p:ext uri="{BB962C8B-B14F-4D97-AF65-F5344CB8AC3E}">
        <p14:creationId xmlns:p14="http://schemas.microsoft.com/office/powerpoint/2010/main" val="41793114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B712055-6C54-B64A-AEDA-E7B00CE64333}"/>
              </a:ext>
            </a:extLst>
          </p:cNvPr>
          <p:cNvSpPr>
            <a:spLocks noGrp="1"/>
          </p:cNvSpPr>
          <p:nvPr>
            <p:ph type="body" sz="quarter" idx="11"/>
          </p:nvPr>
        </p:nvSpPr>
        <p:spPr>
          <a:xfrm>
            <a:off x="457200" y="1830015"/>
            <a:ext cx="8229600" cy="4355633"/>
          </a:xfrm>
        </p:spPr>
        <p:txBody>
          <a:bodyPr>
            <a:normAutofit/>
          </a:bodyPr>
          <a:lstStyle/>
          <a:p>
            <a:pPr>
              <a:buFont typeface="Wingdings" pitchFamily="2" charset="2"/>
              <a:buChar char="§"/>
            </a:pPr>
            <a:r>
              <a:rPr lang="en-US" dirty="0">
                <a:solidFill>
                  <a:schemeClr val="tx1"/>
                </a:solidFill>
                <a:latin typeface="Helvetica" pitchFamily="2" charset="0"/>
              </a:rPr>
              <a:t>Not core part of curriculum</a:t>
            </a:r>
          </a:p>
          <a:p>
            <a:pPr>
              <a:buFont typeface="Wingdings" pitchFamily="2" charset="2"/>
              <a:buChar char="§"/>
            </a:pPr>
            <a:r>
              <a:rPr lang="en-US" dirty="0">
                <a:solidFill>
                  <a:schemeClr val="tx1"/>
                </a:solidFill>
                <a:latin typeface="Helvetica" pitchFamily="2" charset="0"/>
              </a:rPr>
              <a:t>Don’t know enough to teach it</a:t>
            </a:r>
          </a:p>
          <a:p>
            <a:pPr>
              <a:buFont typeface="Wingdings" pitchFamily="2" charset="2"/>
              <a:buChar char="§"/>
            </a:pPr>
            <a:r>
              <a:rPr lang="en-US" dirty="0">
                <a:solidFill>
                  <a:schemeClr val="tx1"/>
                </a:solidFill>
                <a:latin typeface="Helvetica" pitchFamily="2" charset="0"/>
              </a:rPr>
              <a:t>No appropriate textbook</a:t>
            </a:r>
          </a:p>
          <a:p>
            <a:pPr>
              <a:buFont typeface="Wingdings" pitchFamily="2" charset="2"/>
              <a:buChar char="§"/>
            </a:pPr>
            <a:r>
              <a:rPr lang="en-US" dirty="0">
                <a:solidFill>
                  <a:schemeClr val="tx1"/>
                </a:solidFill>
                <a:latin typeface="Helvetica" pitchFamily="2" charset="0"/>
              </a:rPr>
              <a:t>Lack of students &amp; administrator awareness</a:t>
            </a:r>
          </a:p>
          <a:p>
            <a:pPr>
              <a:buFont typeface="Wingdings" pitchFamily="2" charset="2"/>
              <a:buChar char="§"/>
            </a:pPr>
            <a:r>
              <a:rPr lang="en-US" dirty="0">
                <a:solidFill>
                  <a:schemeClr val="tx1"/>
                </a:solidFill>
                <a:latin typeface="Helvetica" pitchFamily="2" charset="0"/>
              </a:rPr>
              <a:t>Lack of support for topics addressing real challenges for disabled </a:t>
            </a:r>
          </a:p>
          <a:p>
            <a:pPr>
              <a:buFont typeface="Wingdings" pitchFamily="2" charset="2"/>
              <a:buChar char="§"/>
            </a:pPr>
            <a:r>
              <a:rPr lang="en-US" dirty="0">
                <a:solidFill>
                  <a:schemeClr val="tx1"/>
                </a:solidFill>
                <a:latin typeface="Helvetica" pitchFamily="2" charset="0"/>
              </a:rPr>
              <a:t>Difficulty engaging students</a:t>
            </a:r>
          </a:p>
          <a:p>
            <a:pPr>
              <a:buFont typeface="Wingdings" pitchFamily="2" charset="2"/>
              <a:buChar char="§"/>
            </a:pPr>
            <a:r>
              <a:rPr lang="en-US" dirty="0">
                <a:solidFill>
                  <a:schemeClr val="tx1"/>
                </a:solidFill>
                <a:latin typeface="Helvetica" pitchFamily="2" charset="0"/>
              </a:rPr>
              <a:t>Lack of demand in industry</a:t>
            </a:r>
          </a:p>
          <a:p>
            <a:pPr>
              <a:buFont typeface="Wingdings" pitchFamily="2" charset="2"/>
              <a:buChar char="§"/>
            </a:pPr>
            <a:r>
              <a:rPr lang="en-US" dirty="0">
                <a:solidFill>
                  <a:schemeClr val="tx1"/>
                </a:solidFill>
                <a:latin typeface="Helvetica" pitchFamily="2" charset="0"/>
              </a:rPr>
              <a:t>Difficult to recruit people with disabilities</a:t>
            </a:r>
          </a:p>
        </p:txBody>
      </p:sp>
      <p:sp>
        <p:nvSpPr>
          <p:cNvPr id="4" name="Title 3">
            <a:extLst>
              <a:ext uri="{FF2B5EF4-FFF2-40B4-BE49-F238E27FC236}">
                <a16:creationId xmlns:a16="http://schemas.microsoft.com/office/drawing/2014/main" id="{7DE75243-EFA1-FB4A-AACE-2DB224F2F11B}"/>
              </a:ext>
            </a:extLst>
          </p:cNvPr>
          <p:cNvSpPr>
            <a:spLocks noGrp="1"/>
          </p:cNvSpPr>
          <p:nvPr>
            <p:ph type="title"/>
          </p:nvPr>
        </p:nvSpPr>
        <p:spPr>
          <a:xfrm>
            <a:off x="628650" y="152400"/>
            <a:ext cx="8058150" cy="1492282"/>
          </a:xfrm>
        </p:spPr>
        <p:txBody>
          <a:bodyPr>
            <a:noAutofit/>
          </a:bodyPr>
          <a:lstStyle/>
          <a:p>
            <a:pPr algn="l"/>
            <a:r>
              <a:rPr lang="en-US" sz="4800" baseline="-25000" dirty="0">
                <a:solidFill>
                  <a:srgbClr val="444B8D"/>
                </a:solidFill>
                <a:latin typeface="Helvetica" pitchFamily="2" charset="0"/>
              </a:rPr>
              <a:t>2: Challenges to incorporating accessibility</a:t>
            </a:r>
          </a:p>
        </p:txBody>
      </p:sp>
    </p:spTree>
    <p:extLst>
      <p:ext uri="{BB962C8B-B14F-4D97-AF65-F5344CB8AC3E}">
        <p14:creationId xmlns:p14="http://schemas.microsoft.com/office/powerpoint/2010/main" val="30107634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D6615D-5E39-1B40-978A-BD457C28BEA6}"/>
              </a:ext>
            </a:extLst>
          </p:cNvPr>
          <p:cNvSpPr>
            <a:spLocks noGrp="1"/>
          </p:cNvSpPr>
          <p:nvPr>
            <p:ph type="body" sz="quarter" idx="10"/>
          </p:nvPr>
        </p:nvSpPr>
        <p:spPr>
          <a:xfrm>
            <a:off x="671513" y="742950"/>
            <a:ext cx="8184906" cy="620558"/>
          </a:xfrm>
        </p:spPr>
        <p:txBody>
          <a:bodyPr>
            <a:normAutofit/>
          </a:bodyPr>
          <a:lstStyle/>
          <a:p>
            <a:r>
              <a:rPr lang="en-US" sz="3600" dirty="0">
                <a:solidFill>
                  <a:srgbClr val="444B8D"/>
                </a:solidFill>
                <a:latin typeface="Helvetica" pitchFamily="2" charset="0"/>
              </a:rPr>
              <a:t>2: What do faculty need? </a:t>
            </a:r>
            <a:endParaRPr lang="en-US" sz="3600" dirty="0">
              <a:solidFill>
                <a:srgbClr val="444B8D"/>
              </a:solidFill>
            </a:endParaRPr>
          </a:p>
        </p:txBody>
      </p:sp>
      <p:sp>
        <p:nvSpPr>
          <p:cNvPr id="6" name="Content Placeholder 2">
            <a:extLst>
              <a:ext uri="{FF2B5EF4-FFF2-40B4-BE49-F238E27FC236}">
                <a16:creationId xmlns:a16="http://schemas.microsoft.com/office/drawing/2014/main" id="{E693628E-9389-D047-9ACE-543464B838C4}"/>
              </a:ext>
            </a:extLst>
          </p:cNvPr>
          <p:cNvSpPr txBox="1">
            <a:spLocks noGrp="1"/>
          </p:cNvSpPr>
          <p:nvPr>
            <p:ph type="body" sz="quarter" idx="11"/>
          </p:nvPr>
        </p:nvSpPr>
        <p:spPr>
          <a:xfrm>
            <a:off x="671513" y="1884363"/>
            <a:ext cx="7576748" cy="4246562"/>
          </a:xfrm>
          <a:prstGeom prst="rect">
            <a:avLst/>
          </a:prstGeom>
        </p:spPr>
        <p:txBody>
          <a:bodyPr vert="horz" lIns="68580" tIns="34290" rIns="68580" bIns="34290" rtlCol="0">
            <a:normAutofit/>
          </a:bodyPr>
          <a:lstStyle>
            <a:lvl1pPr marL="137160" indent="-137160" algn="l" defTabSz="685800" rtl="0" eaLnBrk="1" latinLnBrk="0" hangingPunct="1">
              <a:spcBef>
                <a:spcPct val="20000"/>
              </a:spcBef>
              <a:buClr>
                <a:schemeClr val="accent1"/>
              </a:buClr>
              <a:buSzPct val="85000"/>
              <a:buFont typeface="Arial" pitchFamily="34" charset="0"/>
              <a:buChar char="•"/>
              <a:defRPr sz="3000" kern="1200">
                <a:solidFill>
                  <a:schemeClr val="tx1"/>
                </a:solidFill>
                <a:latin typeface="+mn-lt"/>
                <a:ea typeface="+mn-ea"/>
                <a:cs typeface="+mn-cs"/>
              </a:defRPr>
            </a:lvl1pPr>
            <a:lvl2pPr marL="342900" indent="-137160" algn="l" defTabSz="685800" rtl="0" eaLnBrk="1" latinLnBrk="0" hangingPunct="1">
              <a:spcBef>
                <a:spcPct val="20000"/>
              </a:spcBef>
              <a:buClr>
                <a:schemeClr val="accent1"/>
              </a:buClr>
              <a:buSzPct val="85000"/>
              <a:buFont typeface="Arial" pitchFamily="34" charset="0"/>
              <a:buChar char="•"/>
              <a:defRPr sz="2700" kern="1200">
                <a:solidFill>
                  <a:schemeClr val="tx1"/>
                </a:solidFill>
                <a:latin typeface="+mn-lt"/>
                <a:ea typeface="+mn-ea"/>
                <a:cs typeface="+mn-cs"/>
              </a:defRPr>
            </a:lvl2pPr>
            <a:lvl3pPr marL="548640" indent="-137160" algn="l" defTabSz="685800" rtl="0" eaLnBrk="1" latinLnBrk="0" hangingPunct="1">
              <a:spcBef>
                <a:spcPct val="20000"/>
              </a:spcBef>
              <a:buClr>
                <a:schemeClr val="accent1"/>
              </a:buClr>
              <a:buSzPct val="90000"/>
              <a:buFont typeface="Arial" pitchFamily="34" charset="0"/>
              <a:buChar char="•"/>
              <a:defRPr sz="2400" kern="1200">
                <a:solidFill>
                  <a:schemeClr val="tx1"/>
                </a:solidFill>
                <a:latin typeface="+mn-lt"/>
                <a:ea typeface="+mn-ea"/>
                <a:cs typeface="+mn-cs"/>
              </a:defRPr>
            </a:lvl3pPr>
            <a:lvl4pPr marL="754380" indent="-137160" algn="l" defTabSz="685800" rtl="0" eaLnBrk="1" latinLnBrk="0" hangingPunct="1">
              <a:spcBef>
                <a:spcPct val="20000"/>
              </a:spcBef>
              <a:buClr>
                <a:schemeClr val="accent1"/>
              </a:buClr>
              <a:buFont typeface="Arial" pitchFamily="34" charset="0"/>
              <a:buChar char="•"/>
              <a:defRPr sz="2100" kern="1200">
                <a:solidFill>
                  <a:schemeClr val="tx1"/>
                </a:solidFill>
                <a:latin typeface="+mn-lt"/>
                <a:ea typeface="+mn-ea"/>
                <a:cs typeface="+mn-cs"/>
              </a:defRPr>
            </a:lvl4pPr>
            <a:lvl5pPr marL="891540" indent="-102870" algn="l" defTabSz="685800" rtl="0" eaLnBrk="1" latinLnBrk="0" hangingPunct="1">
              <a:spcBef>
                <a:spcPct val="20000"/>
              </a:spcBef>
              <a:buClr>
                <a:schemeClr val="accent1"/>
              </a:buClr>
              <a:buSzPct val="100000"/>
              <a:buFont typeface="Arial" pitchFamily="34" charset="0"/>
              <a:buChar char="•"/>
              <a:defRPr sz="1800" kern="1200" baseline="0">
                <a:solidFill>
                  <a:schemeClr val="tx1"/>
                </a:solidFill>
                <a:latin typeface="+mn-lt"/>
                <a:ea typeface="+mn-ea"/>
                <a:cs typeface="+mn-cs"/>
              </a:defRPr>
            </a:lvl5pPr>
            <a:lvl6pPr marL="102870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6pPr>
            <a:lvl7pPr marL="116586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7pPr>
            <a:lvl8pPr marL="130302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8pPr>
            <a:lvl9pPr marL="144018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9pPr>
          </a:lstStyle>
          <a:p>
            <a:pPr marL="238125" indent="-238125">
              <a:spcBef>
                <a:spcPts val="0"/>
              </a:spcBef>
              <a:buFont typeface="Wingdings" pitchFamily="2" charset="2"/>
              <a:buChar char="§"/>
            </a:pPr>
            <a:r>
              <a:rPr lang="en-US" sz="2800" dirty="0">
                <a:latin typeface="Helvetica" pitchFamily="2" charset="0"/>
              </a:rPr>
              <a:t>Help with connections to people with disabilities to interact with 1-1 &amp;/or bring into classroom</a:t>
            </a:r>
          </a:p>
          <a:p>
            <a:pPr marL="238125" indent="-238125">
              <a:spcBef>
                <a:spcPts val="0"/>
              </a:spcBef>
              <a:buFont typeface="Wingdings" pitchFamily="2" charset="2"/>
              <a:buChar char="§"/>
            </a:pPr>
            <a:r>
              <a:rPr lang="en-US" sz="2800" dirty="0">
                <a:latin typeface="Helvetica" pitchFamily="2" charset="0"/>
              </a:rPr>
              <a:t>Tools, technologies, guidelines, problem examples</a:t>
            </a:r>
          </a:p>
          <a:p>
            <a:pPr marL="238125" indent="-238125">
              <a:spcBef>
                <a:spcPts val="0"/>
              </a:spcBef>
              <a:buFont typeface="Wingdings" pitchFamily="2" charset="2"/>
              <a:buChar char="§"/>
            </a:pPr>
            <a:r>
              <a:rPr lang="en-US" sz="2800" dirty="0">
                <a:latin typeface="Helvetica" pitchFamily="2" charset="0"/>
              </a:rPr>
              <a:t>Curricular samples for specific courses</a:t>
            </a:r>
          </a:p>
          <a:p>
            <a:pPr marL="238125" indent="-238125">
              <a:spcBef>
                <a:spcPts val="0"/>
              </a:spcBef>
              <a:buFont typeface="Wingdings" pitchFamily="2" charset="2"/>
              <a:buChar char="§"/>
            </a:pPr>
            <a:r>
              <a:rPr lang="en-US" sz="2800" dirty="0">
                <a:latin typeface="Helvetica" pitchFamily="2" charset="0"/>
              </a:rPr>
              <a:t>Training &amp; other opportunities to gain expertise</a:t>
            </a:r>
            <a:endParaRPr lang="en-US" sz="2250" dirty="0"/>
          </a:p>
        </p:txBody>
      </p:sp>
    </p:spTree>
    <p:extLst>
      <p:ext uri="{BB962C8B-B14F-4D97-AF65-F5344CB8AC3E}">
        <p14:creationId xmlns:p14="http://schemas.microsoft.com/office/powerpoint/2010/main" val="6699271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B712055-6C54-B64A-AEDA-E7B00CE64333}"/>
              </a:ext>
            </a:extLst>
          </p:cNvPr>
          <p:cNvSpPr>
            <a:spLocks noGrp="1"/>
          </p:cNvSpPr>
          <p:nvPr>
            <p:ph type="body" sz="quarter" idx="11"/>
          </p:nvPr>
        </p:nvSpPr>
        <p:spPr>
          <a:xfrm>
            <a:off x="639850" y="1658758"/>
            <a:ext cx="8046950" cy="3810086"/>
          </a:xfrm>
        </p:spPr>
        <p:txBody>
          <a:bodyPr>
            <a:noAutofit/>
          </a:bodyPr>
          <a:lstStyle/>
          <a:p>
            <a:pPr marL="0" indent="0" algn="ctr">
              <a:buNone/>
            </a:pPr>
            <a:r>
              <a:rPr lang="en-US" sz="3200" i="1" dirty="0">
                <a:solidFill>
                  <a:schemeClr val="tx1"/>
                </a:solidFill>
                <a:latin typeface="Helvetica" pitchFamily="2" charset="0"/>
              </a:rPr>
              <a:t>“Appropriate lesson plans for different classes (algorithms, theory, intro programming). This should be taught across the CS curriculum, not just in a specialty topics course. But, I feel that students &amp; faculty feel that “it is not directly related to the curriculum” &amp; so they don’t incorporate it.”</a:t>
            </a:r>
          </a:p>
          <a:p>
            <a:pPr marL="0" indent="0" algn="ctr">
              <a:buNone/>
            </a:pPr>
            <a:r>
              <a:rPr lang="en-US" sz="3200" i="1" dirty="0">
                <a:solidFill>
                  <a:schemeClr val="tx1"/>
                </a:solidFill>
                <a:latin typeface="Helvetica" pitchFamily="2" charset="0"/>
              </a:rPr>
              <a:t>-</a:t>
            </a:r>
            <a:r>
              <a:rPr lang="en-US" sz="3200" dirty="0">
                <a:solidFill>
                  <a:schemeClr val="tx1"/>
                </a:solidFill>
                <a:latin typeface="Helvetica" pitchFamily="2" charset="0"/>
              </a:rPr>
              <a:t>Survey comment</a:t>
            </a:r>
          </a:p>
        </p:txBody>
      </p:sp>
      <p:sp>
        <p:nvSpPr>
          <p:cNvPr id="4" name="Title 3">
            <a:extLst>
              <a:ext uri="{FF2B5EF4-FFF2-40B4-BE49-F238E27FC236}">
                <a16:creationId xmlns:a16="http://schemas.microsoft.com/office/drawing/2014/main" id="{6B002BAE-5865-7944-BAF7-443CCB7782C1}"/>
              </a:ext>
            </a:extLst>
          </p:cNvPr>
          <p:cNvSpPr>
            <a:spLocks noGrp="1"/>
          </p:cNvSpPr>
          <p:nvPr>
            <p:ph type="title"/>
          </p:nvPr>
        </p:nvSpPr>
        <p:spPr>
          <a:xfrm>
            <a:off x="639850" y="457200"/>
            <a:ext cx="8046950" cy="960438"/>
          </a:xfrm>
        </p:spPr>
        <p:txBody>
          <a:bodyPr>
            <a:normAutofit/>
          </a:bodyPr>
          <a:lstStyle/>
          <a:p>
            <a:pPr algn="l"/>
            <a:r>
              <a:rPr lang="en-US" sz="4000" dirty="0">
                <a:solidFill>
                  <a:srgbClr val="444B8D"/>
                </a:solidFill>
                <a:latin typeface="Helvetica" pitchFamily="2" charset="0"/>
              </a:rPr>
              <a:t>2: We need…</a:t>
            </a:r>
          </a:p>
        </p:txBody>
      </p:sp>
    </p:spTree>
    <p:extLst>
      <p:ext uri="{BB962C8B-B14F-4D97-AF65-F5344CB8AC3E}">
        <p14:creationId xmlns:p14="http://schemas.microsoft.com/office/powerpoint/2010/main" val="5881508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1EA891-467C-6E4D-AA9C-C2D7DAC1CE9E}"/>
              </a:ext>
            </a:extLst>
          </p:cNvPr>
          <p:cNvSpPr>
            <a:spLocks noGrp="1"/>
          </p:cNvSpPr>
          <p:nvPr>
            <p:ph type="body" sz="quarter" idx="10"/>
          </p:nvPr>
        </p:nvSpPr>
        <p:spPr/>
        <p:txBody>
          <a:bodyPr/>
          <a:lstStyle/>
          <a:p>
            <a:r>
              <a:rPr lang="en-US" sz="3200" dirty="0">
                <a:solidFill>
                  <a:srgbClr val="444B8D"/>
                </a:solidFill>
                <a:latin typeface="Helvetica" pitchFamily="2" charset="0"/>
              </a:rPr>
              <a:t>3: What factors predict who is teaching accessibility?</a:t>
            </a:r>
            <a:endParaRPr lang="en-US" dirty="0">
              <a:solidFill>
                <a:srgbClr val="444B8D"/>
              </a:solidFill>
            </a:endParaRPr>
          </a:p>
        </p:txBody>
      </p:sp>
      <p:sp>
        <p:nvSpPr>
          <p:cNvPr id="3" name="Text Placeholder 2">
            <a:extLst>
              <a:ext uri="{FF2B5EF4-FFF2-40B4-BE49-F238E27FC236}">
                <a16:creationId xmlns:a16="http://schemas.microsoft.com/office/drawing/2014/main" id="{E88C20ED-793C-2D4E-A6FF-A6083F14FC5B}"/>
              </a:ext>
            </a:extLst>
          </p:cNvPr>
          <p:cNvSpPr>
            <a:spLocks noGrp="1"/>
          </p:cNvSpPr>
          <p:nvPr>
            <p:ph type="body" sz="quarter" idx="11"/>
          </p:nvPr>
        </p:nvSpPr>
        <p:spPr>
          <a:xfrm>
            <a:off x="1716833" y="1928354"/>
            <a:ext cx="7139586" cy="3810086"/>
          </a:xfrm>
        </p:spPr>
        <p:txBody>
          <a:bodyPr/>
          <a:lstStyle/>
          <a:p>
            <a:pPr>
              <a:buFont typeface="Wingdings" pitchFamily="2" charset="2"/>
              <a:buChar char="§"/>
            </a:pPr>
            <a:r>
              <a:rPr lang="en-US" sz="2800" dirty="0">
                <a:solidFill>
                  <a:schemeClr val="tx1">
                    <a:lumMod val="95000"/>
                    <a:lumOff val="5000"/>
                  </a:schemeClr>
                </a:solidFill>
                <a:latin typeface="Helvetica" pitchFamily="2" charset="0"/>
              </a:rPr>
              <a:t>1.5 times as likely to know someone with a disability</a:t>
            </a:r>
          </a:p>
          <a:p>
            <a:pPr>
              <a:buFont typeface="Wingdings" pitchFamily="2" charset="2"/>
              <a:buChar char="§"/>
            </a:pPr>
            <a:r>
              <a:rPr lang="en-US" sz="2800" dirty="0">
                <a:solidFill>
                  <a:schemeClr val="tx1">
                    <a:lumMod val="95000"/>
                    <a:lumOff val="5000"/>
                  </a:schemeClr>
                </a:solidFill>
                <a:latin typeface="Helvetica" pitchFamily="2" charset="0"/>
              </a:rPr>
              <a:t>2 times as likely to identify as female</a:t>
            </a:r>
          </a:p>
          <a:p>
            <a:pPr>
              <a:buFont typeface="Wingdings" pitchFamily="2" charset="2"/>
              <a:buChar char="§"/>
            </a:pPr>
            <a:r>
              <a:rPr lang="en-US" sz="2800" dirty="0">
                <a:solidFill>
                  <a:schemeClr val="tx1">
                    <a:lumMod val="95000"/>
                    <a:lumOff val="5000"/>
                  </a:schemeClr>
                </a:solidFill>
                <a:latin typeface="Helvetica" pitchFamily="2" charset="0"/>
              </a:rPr>
              <a:t>2.1 times as likely to agree that accessibility is part of computing</a:t>
            </a:r>
          </a:p>
          <a:p>
            <a:pPr>
              <a:buFont typeface="Wingdings" pitchFamily="2" charset="2"/>
              <a:buChar char="§"/>
            </a:pPr>
            <a:r>
              <a:rPr lang="en-US" sz="2800" dirty="0">
                <a:solidFill>
                  <a:schemeClr val="tx1">
                    <a:lumMod val="95000"/>
                    <a:lumOff val="5000"/>
                  </a:schemeClr>
                </a:solidFill>
                <a:latin typeface="Helvetica" pitchFamily="2" charset="0"/>
              </a:rPr>
              <a:t>3.5 times as likely to report having knowledge of accessibility</a:t>
            </a:r>
          </a:p>
          <a:p>
            <a:pPr>
              <a:buFont typeface="Wingdings" pitchFamily="2" charset="2"/>
              <a:buChar char="§"/>
            </a:pPr>
            <a:endParaRPr lang="en-US" sz="2800" dirty="0">
              <a:solidFill>
                <a:schemeClr val="tx1">
                  <a:lumMod val="95000"/>
                  <a:lumOff val="5000"/>
                </a:schemeClr>
              </a:solidFill>
              <a:latin typeface="Helvetica" pitchFamily="2" charset="0"/>
            </a:endParaRPr>
          </a:p>
          <a:p>
            <a:pPr>
              <a:buFont typeface="Wingdings" pitchFamily="2" charset="2"/>
              <a:buChar char="§"/>
            </a:pPr>
            <a:endParaRPr lang="en-US" sz="2800" dirty="0">
              <a:solidFill>
                <a:schemeClr val="tx1">
                  <a:lumMod val="95000"/>
                  <a:lumOff val="5000"/>
                </a:schemeClr>
              </a:solidFill>
              <a:latin typeface="Helvetica" pitchFamily="2" charset="0"/>
            </a:endParaRPr>
          </a:p>
          <a:p>
            <a:endParaRPr lang="en-US" dirty="0"/>
          </a:p>
        </p:txBody>
      </p:sp>
      <p:pic>
        <p:nvPicPr>
          <p:cNvPr id="6" name="Picture 5" descr="Commbination of images representing disabilities">
            <a:extLst>
              <a:ext uri="{FF2B5EF4-FFF2-40B4-BE49-F238E27FC236}">
                <a16:creationId xmlns:a16="http://schemas.microsoft.com/office/drawing/2014/main" id="{433C6725-2B5B-294A-83D6-3C72D749E6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757" y="1670720"/>
            <a:ext cx="844804" cy="844804"/>
          </a:xfrm>
          <a:prstGeom prst="rect">
            <a:avLst/>
          </a:prstGeom>
        </p:spPr>
      </p:pic>
      <p:pic>
        <p:nvPicPr>
          <p:cNvPr id="7" name="Picture 6" descr="Female symbol">
            <a:extLst>
              <a:ext uri="{FF2B5EF4-FFF2-40B4-BE49-F238E27FC236}">
                <a16:creationId xmlns:a16="http://schemas.microsoft.com/office/drawing/2014/main" id="{4DC035D5-1CFE-DD47-9D43-F0E46BD962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757" y="2604296"/>
            <a:ext cx="626364" cy="626364"/>
          </a:xfrm>
          <a:prstGeom prst="rect">
            <a:avLst/>
          </a:prstGeom>
        </p:spPr>
      </p:pic>
      <p:pic>
        <p:nvPicPr>
          <p:cNvPr id="8" name="Picture 7" descr="keys on keyboard">
            <a:extLst>
              <a:ext uri="{FF2B5EF4-FFF2-40B4-BE49-F238E27FC236}">
                <a16:creationId xmlns:a16="http://schemas.microsoft.com/office/drawing/2014/main" id="{1ABCD3E0-6A81-4E41-BD15-08F0C6FADC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818" y="3447389"/>
            <a:ext cx="881743" cy="772015"/>
          </a:xfrm>
          <a:prstGeom prst="rect">
            <a:avLst/>
          </a:prstGeom>
        </p:spPr>
      </p:pic>
      <p:pic>
        <p:nvPicPr>
          <p:cNvPr id="9" name="Picture 8" descr="image highlighting brain">
            <a:extLst>
              <a:ext uri="{FF2B5EF4-FFF2-40B4-BE49-F238E27FC236}">
                <a16:creationId xmlns:a16="http://schemas.microsoft.com/office/drawing/2014/main" id="{2B7B2BE2-EF73-D748-A97B-1F50D4132C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818" y="4436133"/>
            <a:ext cx="970233" cy="729615"/>
          </a:xfrm>
          <a:prstGeom prst="rect">
            <a:avLst/>
          </a:prstGeom>
        </p:spPr>
      </p:pic>
    </p:spTree>
    <p:extLst>
      <p:ext uri="{BB962C8B-B14F-4D97-AF65-F5344CB8AC3E}">
        <p14:creationId xmlns:p14="http://schemas.microsoft.com/office/powerpoint/2010/main" val="1763450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28650" y="1735494"/>
            <a:ext cx="8197114" cy="3927903"/>
          </a:xfrm>
        </p:spPr>
        <p:txBody>
          <a:bodyPr/>
          <a:lstStyle/>
          <a:p>
            <a:pPr lvl="0">
              <a:buFont typeface="Wingdings" pitchFamily="2" charset="2"/>
              <a:buChar char="§"/>
            </a:pPr>
            <a:r>
              <a:rPr lang="en-US" sz="3000" dirty="0">
                <a:solidFill>
                  <a:schemeClr val="accent4">
                    <a:lumMod val="10000"/>
                  </a:schemeClr>
                </a:solidFill>
                <a:latin typeface="Helvetica" pitchFamily="2" charset="0"/>
                <a:cs typeface="Arial" panose="020B0604020202020204" pitchFamily="34" charset="0"/>
              </a:rPr>
              <a:t>DO-IT Center </a:t>
            </a:r>
          </a:p>
          <a:p>
            <a:pPr lvl="0">
              <a:buFont typeface="Wingdings" pitchFamily="2" charset="2"/>
              <a:buChar char="§"/>
            </a:pPr>
            <a:r>
              <a:rPr lang="en-US" sz="3000" dirty="0">
                <a:solidFill>
                  <a:schemeClr val="accent4">
                    <a:lumMod val="10000"/>
                  </a:schemeClr>
                </a:solidFill>
                <a:latin typeface="Helvetica" pitchFamily="2" charset="0"/>
                <a:cs typeface="Arial" panose="020B0604020202020204" pitchFamily="34" charset="0"/>
              </a:rPr>
              <a:t>Department of Computer Science &amp; Engineering</a:t>
            </a:r>
          </a:p>
          <a:p>
            <a:pPr lvl="0">
              <a:buFont typeface="Wingdings" pitchFamily="2" charset="2"/>
              <a:buChar char="§"/>
            </a:pPr>
            <a:r>
              <a:rPr lang="en-US" sz="3000" dirty="0" err="1">
                <a:solidFill>
                  <a:schemeClr val="accent4">
                    <a:lumMod val="10000"/>
                  </a:schemeClr>
                </a:solidFill>
                <a:latin typeface="Helvetica" pitchFamily="2" charset="0"/>
                <a:cs typeface="Arial" panose="020B0604020202020204" pitchFamily="34" charset="0"/>
              </a:rPr>
              <a:t>iSchool</a:t>
            </a:r>
            <a:br>
              <a:rPr lang="en-US" sz="3000" dirty="0">
                <a:solidFill>
                  <a:schemeClr val="accent4">
                    <a:lumMod val="10000"/>
                  </a:schemeClr>
                </a:solidFill>
                <a:latin typeface="Helvetica" pitchFamily="2" charset="0"/>
                <a:cs typeface="Arial" panose="020B0604020202020204" pitchFamily="34" charset="0"/>
              </a:rPr>
            </a:br>
            <a:endParaRPr lang="en-US" sz="3000" dirty="0">
              <a:solidFill>
                <a:schemeClr val="accent4">
                  <a:lumMod val="10000"/>
                </a:schemeClr>
              </a:solidFill>
              <a:latin typeface="Helvetica" pitchFamily="2" charset="0"/>
              <a:cs typeface="Arial" panose="020B0604020202020204" pitchFamily="34" charset="0"/>
            </a:endParaRPr>
          </a:p>
          <a:p>
            <a:pPr lvl="0">
              <a:buFont typeface="Wingdings" pitchFamily="2" charset="2"/>
              <a:buChar char="§"/>
            </a:pPr>
            <a:r>
              <a:rPr lang="en-US" sz="3000" dirty="0">
                <a:solidFill>
                  <a:schemeClr val="accent4">
                    <a:lumMod val="10000"/>
                  </a:schemeClr>
                </a:solidFill>
                <a:latin typeface="Helvetica" pitchFamily="2" charset="0"/>
                <a:cs typeface="Arial" panose="020B0604020202020204" pitchFamily="34" charset="0"/>
              </a:rPr>
              <a:t>Ultimate goal: Increase the participation of people with disabilities in computing &amp; IT fields &amp; improve these fields with their expertise &amp; perspectives</a:t>
            </a:r>
          </a:p>
        </p:txBody>
      </p:sp>
      <p:sp>
        <p:nvSpPr>
          <p:cNvPr id="27" name="Title 26">
            <a:extLst>
              <a:ext uri="{FF2B5EF4-FFF2-40B4-BE49-F238E27FC236}">
                <a16:creationId xmlns:a16="http://schemas.microsoft.com/office/drawing/2014/main" id="{F5F8EB2C-A8D9-F646-B06A-1706EEB2E369}"/>
              </a:ext>
            </a:extLst>
          </p:cNvPr>
          <p:cNvSpPr>
            <a:spLocks noGrp="1"/>
          </p:cNvSpPr>
          <p:nvPr>
            <p:ph type="title"/>
          </p:nvPr>
        </p:nvSpPr>
        <p:spPr>
          <a:xfrm>
            <a:off x="628650" y="550863"/>
            <a:ext cx="7772400" cy="1635125"/>
          </a:xfrm>
        </p:spPr>
        <p:txBody>
          <a:bodyPr/>
          <a:lstStyle/>
          <a:p>
            <a:pPr algn="l"/>
            <a:r>
              <a:rPr lang="en-US" sz="4000" dirty="0">
                <a:solidFill>
                  <a:srgbClr val="444B8D"/>
                </a:solidFill>
                <a:latin typeface="Helvetica" pitchFamily="2" charset="0"/>
                <a:cs typeface="Arial" panose="020B0604020202020204" pitchFamily="34" charset="0"/>
              </a:rPr>
              <a:t>NSF-funded </a:t>
            </a:r>
            <a:r>
              <a:rPr lang="en-US" sz="4000" i="1" dirty="0" err="1">
                <a:solidFill>
                  <a:srgbClr val="444B8D"/>
                </a:solidFill>
                <a:latin typeface="Helvetica" pitchFamily="2" charset="0"/>
                <a:cs typeface="Arial" panose="020B0604020202020204" pitchFamily="34" charset="0"/>
              </a:rPr>
              <a:t>AccessComputing</a:t>
            </a:r>
            <a:endParaRPr lang="en-US" sz="4000" i="1" dirty="0">
              <a:solidFill>
                <a:srgbClr val="444B8D"/>
              </a:solidFill>
              <a:latin typeface="Helvetica" pitchFamily="2" charset="0"/>
              <a:cs typeface="Arial" panose="020B0604020202020204" pitchFamily="34" charset="0"/>
            </a:endParaRPr>
          </a:p>
        </p:txBody>
      </p:sp>
    </p:spTree>
    <p:extLst>
      <p:ext uri="{BB962C8B-B14F-4D97-AF65-F5344CB8AC3E}">
        <p14:creationId xmlns:p14="http://schemas.microsoft.com/office/powerpoint/2010/main" val="39552888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B712055-6C54-B64A-AEDA-E7B00CE64333}"/>
              </a:ext>
            </a:extLst>
          </p:cNvPr>
          <p:cNvSpPr>
            <a:spLocks noGrp="1"/>
          </p:cNvSpPr>
          <p:nvPr>
            <p:ph type="body" sz="quarter" idx="11"/>
          </p:nvPr>
        </p:nvSpPr>
        <p:spPr>
          <a:xfrm>
            <a:off x="562028" y="1632817"/>
            <a:ext cx="8197114" cy="3810086"/>
          </a:xfrm>
        </p:spPr>
        <p:txBody>
          <a:bodyPr>
            <a:noAutofit/>
          </a:bodyPr>
          <a:lstStyle/>
          <a:p>
            <a:pPr>
              <a:buFont typeface="Wingdings" pitchFamily="2" charset="2"/>
              <a:buChar char="§"/>
            </a:pPr>
            <a:r>
              <a:rPr lang="en-US" sz="2800" dirty="0">
                <a:solidFill>
                  <a:schemeClr val="tx1"/>
                </a:solidFill>
                <a:latin typeface="Helvetica" pitchFamily="2" charset="0"/>
              </a:rPr>
              <a:t>Local change agents can foster curricular change through social &amp; instructional discourse, contributing to institutional culture</a:t>
            </a:r>
            <a:br>
              <a:rPr lang="en-US" sz="2000" dirty="0">
                <a:solidFill>
                  <a:schemeClr val="tx1"/>
                </a:solidFill>
                <a:latin typeface="Helvetica" pitchFamily="2" charset="0"/>
              </a:rPr>
            </a:br>
            <a:r>
              <a:rPr lang="en-US" sz="1600" dirty="0">
                <a:solidFill>
                  <a:schemeClr val="tx1"/>
                </a:solidFill>
                <a:latin typeface="Helvetica" pitchFamily="2" charset="0"/>
              </a:rPr>
              <a:t>Barnett et al, 2001; Kirk &amp; MacDonald, 2001; </a:t>
            </a:r>
            <a:r>
              <a:rPr lang="en-US" sz="1600" dirty="0" err="1">
                <a:solidFill>
                  <a:schemeClr val="tx1"/>
                </a:solidFill>
                <a:latin typeface="Helvetica" pitchFamily="2" charset="0"/>
              </a:rPr>
              <a:t>Kezar</a:t>
            </a:r>
            <a:r>
              <a:rPr lang="en-US" sz="1600" dirty="0">
                <a:solidFill>
                  <a:schemeClr val="tx1"/>
                </a:solidFill>
                <a:latin typeface="Helvetica" pitchFamily="2" charset="0"/>
              </a:rPr>
              <a:t> &amp; Eckel, 2002</a:t>
            </a:r>
          </a:p>
          <a:p>
            <a:pPr>
              <a:buFont typeface="Wingdings" pitchFamily="2" charset="2"/>
              <a:buChar char="§"/>
            </a:pPr>
            <a:endParaRPr lang="en-US" sz="2000" dirty="0">
              <a:solidFill>
                <a:schemeClr val="tx1"/>
              </a:solidFill>
              <a:latin typeface="Helvetica" pitchFamily="2" charset="0"/>
            </a:endParaRPr>
          </a:p>
          <a:p>
            <a:pPr>
              <a:buFont typeface="Wingdings" pitchFamily="2" charset="2"/>
              <a:buChar char="§"/>
            </a:pPr>
            <a:r>
              <a:rPr lang="en-US" sz="2800" dirty="0">
                <a:solidFill>
                  <a:schemeClr val="tx1"/>
                </a:solidFill>
                <a:latin typeface="Helvetica" pitchFamily="2" charset="0"/>
              </a:rPr>
              <a:t>Hire HCI faculty </a:t>
            </a:r>
          </a:p>
          <a:p>
            <a:pPr>
              <a:buFont typeface="Wingdings" pitchFamily="2" charset="2"/>
              <a:buChar char="§"/>
            </a:pPr>
            <a:endParaRPr lang="en-US" sz="2000" dirty="0">
              <a:solidFill>
                <a:schemeClr val="tx1"/>
              </a:solidFill>
              <a:latin typeface="Helvetica" pitchFamily="2" charset="0"/>
            </a:endParaRPr>
          </a:p>
          <a:p>
            <a:pPr>
              <a:buFont typeface="Wingdings" pitchFamily="2" charset="2"/>
              <a:buChar char="§"/>
            </a:pPr>
            <a:r>
              <a:rPr lang="en-US" sz="2800" dirty="0">
                <a:solidFill>
                  <a:schemeClr val="tx1"/>
                </a:solidFill>
                <a:latin typeface="Helvetica" pitchFamily="2" charset="0"/>
              </a:rPr>
              <a:t>Develop discipline-specific course &amp; class level materials that incorporate accessibility</a:t>
            </a:r>
          </a:p>
          <a:p>
            <a:pPr>
              <a:buFont typeface="Wingdings" pitchFamily="2" charset="2"/>
              <a:buChar char="§"/>
            </a:pPr>
            <a:endParaRPr lang="en-US" sz="2000" dirty="0">
              <a:solidFill>
                <a:schemeClr val="tx1"/>
              </a:solidFill>
              <a:latin typeface="Helvetica" pitchFamily="2" charset="0"/>
            </a:endParaRPr>
          </a:p>
          <a:p>
            <a:pPr>
              <a:buFont typeface="Wingdings" pitchFamily="2" charset="2"/>
              <a:buChar char="§"/>
            </a:pPr>
            <a:r>
              <a:rPr lang="en-US" sz="2800" dirty="0">
                <a:solidFill>
                  <a:schemeClr val="tx1"/>
                </a:solidFill>
                <a:latin typeface="Helvetica" pitchFamily="2" charset="0"/>
              </a:rPr>
              <a:t>Teach &amp; train faculty accessibility concepts</a:t>
            </a:r>
          </a:p>
        </p:txBody>
      </p:sp>
      <p:sp>
        <p:nvSpPr>
          <p:cNvPr id="4" name="Title 3">
            <a:extLst>
              <a:ext uri="{FF2B5EF4-FFF2-40B4-BE49-F238E27FC236}">
                <a16:creationId xmlns:a16="http://schemas.microsoft.com/office/drawing/2014/main" id="{54C68E4A-4E3C-424D-8554-7ECDA260474F}"/>
              </a:ext>
            </a:extLst>
          </p:cNvPr>
          <p:cNvSpPr>
            <a:spLocks noGrp="1"/>
          </p:cNvSpPr>
          <p:nvPr>
            <p:ph type="title"/>
          </p:nvPr>
        </p:nvSpPr>
        <p:spPr>
          <a:xfrm>
            <a:off x="781050" y="171450"/>
            <a:ext cx="7924052" cy="1461367"/>
          </a:xfrm>
        </p:spPr>
        <p:txBody>
          <a:bodyPr>
            <a:noAutofit/>
          </a:bodyPr>
          <a:lstStyle/>
          <a:p>
            <a:pPr algn="l"/>
            <a:r>
              <a:rPr lang="en-US" sz="3600" dirty="0">
                <a:solidFill>
                  <a:srgbClr val="444B8D"/>
                </a:solidFill>
                <a:latin typeface="Helvetica" pitchFamily="2" charset="0"/>
              </a:rPr>
              <a:t>Recommendations to the CS education community</a:t>
            </a:r>
          </a:p>
        </p:txBody>
      </p:sp>
    </p:spTree>
    <p:extLst>
      <p:ext uri="{BB962C8B-B14F-4D97-AF65-F5344CB8AC3E}">
        <p14:creationId xmlns:p14="http://schemas.microsoft.com/office/powerpoint/2010/main" val="6709500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80541F-8210-1D47-9FAD-8D98E05B92FD}"/>
              </a:ext>
            </a:extLst>
          </p:cNvPr>
          <p:cNvSpPr>
            <a:spLocks noGrp="1"/>
          </p:cNvSpPr>
          <p:nvPr>
            <p:ph type="body" sz="quarter" idx="10"/>
          </p:nvPr>
        </p:nvSpPr>
        <p:spPr>
          <a:xfrm>
            <a:off x="659305" y="738669"/>
            <a:ext cx="8184662" cy="991998"/>
          </a:xfrm>
        </p:spPr>
        <p:txBody>
          <a:bodyPr>
            <a:normAutofit lnSpcReduction="10000"/>
          </a:bodyPr>
          <a:lstStyle/>
          <a:p>
            <a:r>
              <a:rPr lang="en-US" sz="4000" dirty="0">
                <a:solidFill>
                  <a:srgbClr val="444B8D"/>
                </a:solidFill>
                <a:latin typeface="Helvetica" pitchFamily="2" charset="0"/>
              </a:rPr>
              <a:t>Career benefits for students</a:t>
            </a:r>
            <a:br>
              <a:rPr lang="en-US" dirty="0"/>
            </a:br>
            <a:endParaRPr lang="en-US" dirty="0"/>
          </a:p>
        </p:txBody>
      </p:sp>
      <p:sp>
        <p:nvSpPr>
          <p:cNvPr id="3" name="Text Placeholder 2">
            <a:extLst>
              <a:ext uri="{FF2B5EF4-FFF2-40B4-BE49-F238E27FC236}">
                <a16:creationId xmlns:a16="http://schemas.microsoft.com/office/drawing/2014/main" id="{BDF53547-CBBE-8F4E-BD2D-53A4B754F854}"/>
              </a:ext>
            </a:extLst>
          </p:cNvPr>
          <p:cNvSpPr>
            <a:spLocks noGrp="1"/>
          </p:cNvSpPr>
          <p:nvPr>
            <p:ph type="body" sz="quarter" idx="11"/>
          </p:nvPr>
        </p:nvSpPr>
        <p:spPr>
          <a:xfrm>
            <a:off x="659305" y="1978090"/>
            <a:ext cx="8197114" cy="4152235"/>
          </a:xfrm>
        </p:spPr>
        <p:txBody>
          <a:bodyPr>
            <a:normAutofit/>
          </a:bodyPr>
          <a:lstStyle/>
          <a:p>
            <a:pPr>
              <a:buFont typeface="Wingdings" pitchFamily="2" charset="2"/>
              <a:buChar char="§"/>
            </a:pPr>
            <a:r>
              <a:rPr lang="en-US" sz="3200" dirty="0">
                <a:solidFill>
                  <a:schemeClr val="tx1">
                    <a:lumMod val="95000"/>
                    <a:lumOff val="5000"/>
                  </a:schemeClr>
                </a:solidFill>
                <a:latin typeface="Helvetica" pitchFamily="2" charset="0"/>
              </a:rPr>
              <a:t>IT companies are encouraging the teaching of accessible design practices</a:t>
            </a:r>
          </a:p>
          <a:p>
            <a:pPr>
              <a:buFont typeface="Wingdings" pitchFamily="2" charset="2"/>
              <a:buChar char="§"/>
            </a:pPr>
            <a:r>
              <a:rPr lang="en-US" sz="3200" dirty="0">
                <a:solidFill>
                  <a:schemeClr val="tx1">
                    <a:lumMod val="95000"/>
                    <a:lumOff val="5000"/>
                  </a:schemeClr>
                </a:solidFill>
                <a:latin typeface="Helvetica" pitchFamily="2" charset="0"/>
              </a:rPr>
              <a:t>At UW student workers in Access Technology Lab have secured jobs in parts because of accessibility knowledge</a:t>
            </a:r>
          </a:p>
          <a:p>
            <a:endParaRPr lang="en-US" dirty="0"/>
          </a:p>
        </p:txBody>
      </p:sp>
    </p:spTree>
    <p:extLst>
      <p:ext uri="{BB962C8B-B14F-4D97-AF65-F5344CB8AC3E}">
        <p14:creationId xmlns:p14="http://schemas.microsoft.com/office/powerpoint/2010/main" val="41461830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A2F734-5A53-0440-8E3D-4939B256EB01}"/>
              </a:ext>
            </a:extLst>
          </p:cNvPr>
          <p:cNvSpPr>
            <a:spLocks noGrp="1"/>
          </p:cNvSpPr>
          <p:nvPr>
            <p:ph type="body" sz="quarter" idx="10"/>
          </p:nvPr>
        </p:nvSpPr>
        <p:spPr>
          <a:xfrm>
            <a:off x="659305" y="615820"/>
            <a:ext cx="8197114" cy="747688"/>
          </a:xfrm>
        </p:spPr>
        <p:txBody>
          <a:bodyPr/>
          <a:lstStyle/>
          <a:p>
            <a:r>
              <a:rPr lang="en-US" sz="4000" dirty="0">
                <a:solidFill>
                  <a:srgbClr val="444B8D"/>
                </a:solidFill>
                <a:latin typeface="Helvetica" pitchFamily="2" charset="0"/>
              </a:rPr>
              <a:t>Q&amp;A, discussion</a:t>
            </a:r>
          </a:p>
          <a:p>
            <a:endParaRPr lang="en-US" dirty="0"/>
          </a:p>
        </p:txBody>
      </p:sp>
      <p:pic>
        <p:nvPicPr>
          <p:cNvPr id="6" name="Picture 5" descr="image of hands raised">
            <a:extLst>
              <a:ext uri="{FF2B5EF4-FFF2-40B4-BE49-F238E27FC236}">
                <a16:creationId xmlns:a16="http://schemas.microsoft.com/office/drawing/2014/main" id="{4D2092FC-ACFE-9044-987C-40E0D0E060E4}"/>
              </a:ext>
            </a:extLst>
          </p:cNvPr>
          <p:cNvPicPr>
            <a:picLocks noChangeAspect="1"/>
          </p:cNvPicPr>
          <p:nvPr/>
        </p:nvPicPr>
        <p:blipFill>
          <a:blip r:embed="rId2"/>
          <a:stretch>
            <a:fillRect/>
          </a:stretch>
        </p:blipFill>
        <p:spPr>
          <a:xfrm>
            <a:off x="3505200" y="3106256"/>
            <a:ext cx="5638800" cy="3752365"/>
          </a:xfrm>
          <a:prstGeom prst="rect">
            <a:avLst/>
          </a:prstGeom>
        </p:spPr>
      </p:pic>
      <p:sp>
        <p:nvSpPr>
          <p:cNvPr id="3" name="Text Placeholder 2">
            <a:extLst>
              <a:ext uri="{FF2B5EF4-FFF2-40B4-BE49-F238E27FC236}">
                <a16:creationId xmlns:a16="http://schemas.microsoft.com/office/drawing/2014/main" id="{D12AB0C6-5462-724C-8AAB-DB751FEF12B1}"/>
              </a:ext>
            </a:extLst>
          </p:cNvPr>
          <p:cNvSpPr>
            <a:spLocks noGrp="1"/>
          </p:cNvSpPr>
          <p:nvPr>
            <p:ph type="body" sz="quarter" idx="11"/>
          </p:nvPr>
        </p:nvSpPr>
        <p:spPr>
          <a:xfrm>
            <a:off x="659305" y="1772816"/>
            <a:ext cx="8197114" cy="4357509"/>
          </a:xfrm>
        </p:spPr>
        <p:txBody>
          <a:bodyPr/>
          <a:lstStyle/>
          <a:p>
            <a:pPr marL="0" indent="0">
              <a:spcBef>
                <a:spcPts val="0"/>
              </a:spcBef>
              <a:buNone/>
            </a:pPr>
            <a:r>
              <a:rPr lang="en-US" sz="4000" dirty="0">
                <a:solidFill>
                  <a:schemeClr val="accent4">
                    <a:lumMod val="10000"/>
                  </a:schemeClr>
                </a:solidFill>
                <a:latin typeface="Helvetica" pitchFamily="2" charset="0"/>
              </a:rPr>
              <a:t>Sheryl </a:t>
            </a:r>
            <a:r>
              <a:rPr lang="en-US" sz="4000" dirty="0" err="1">
                <a:solidFill>
                  <a:schemeClr val="accent4">
                    <a:lumMod val="10000"/>
                  </a:schemeClr>
                </a:solidFill>
                <a:latin typeface="Helvetica" pitchFamily="2" charset="0"/>
              </a:rPr>
              <a:t>Burgstahler</a:t>
            </a:r>
            <a:br>
              <a:rPr lang="en-US" sz="4000" dirty="0">
                <a:solidFill>
                  <a:schemeClr val="accent4">
                    <a:lumMod val="10000"/>
                  </a:schemeClr>
                </a:solidFill>
                <a:latin typeface="Helvetica" pitchFamily="2" charset="0"/>
              </a:rPr>
            </a:br>
            <a:r>
              <a:rPr lang="en-US" sz="4000" dirty="0" err="1">
                <a:solidFill>
                  <a:schemeClr val="accent4">
                    <a:lumMod val="10000"/>
                  </a:schemeClr>
                </a:solidFill>
                <a:latin typeface="Helvetica" pitchFamily="2" charset="0"/>
              </a:rPr>
              <a:t>sherylb@uw.edu</a:t>
            </a:r>
            <a:endParaRPr lang="en-US" sz="4000" dirty="0">
              <a:solidFill>
                <a:schemeClr val="accent4">
                  <a:lumMod val="10000"/>
                </a:schemeClr>
              </a:solidFill>
              <a:latin typeface="Helvetica" pitchFamily="2" charset="0"/>
            </a:endParaRPr>
          </a:p>
          <a:p>
            <a:pPr marL="0" indent="0">
              <a:spcBef>
                <a:spcPts val="0"/>
              </a:spcBef>
              <a:buNone/>
            </a:pPr>
            <a:r>
              <a:rPr lang="en-US" sz="4000" dirty="0" err="1">
                <a:solidFill>
                  <a:schemeClr val="accent4">
                    <a:lumMod val="10000"/>
                  </a:schemeClr>
                </a:solidFill>
                <a:latin typeface="Helvetica" pitchFamily="2" charset="0"/>
              </a:rPr>
              <a:t>uw.edu</a:t>
            </a:r>
            <a:r>
              <a:rPr lang="en-US" sz="4000" dirty="0">
                <a:solidFill>
                  <a:schemeClr val="accent4">
                    <a:lumMod val="10000"/>
                  </a:schemeClr>
                </a:solidFill>
                <a:latin typeface="Helvetica" pitchFamily="2" charset="0"/>
              </a:rPr>
              <a:t>/</a:t>
            </a:r>
            <a:r>
              <a:rPr lang="en-US" sz="4000" dirty="0" err="1">
                <a:solidFill>
                  <a:schemeClr val="accent4">
                    <a:lumMod val="10000"/>
                  </a:schemeClr>
                </a:solidFill>
                <a:latin typeface="Helvetica" pitchFamily="2" charset="0"/>
              </a:rPr>
              <a:t>accesscomputing</a:t>
            </a:r>
            <a:endParaRPr lang="en-US" sz="4000" dirty="0">
              <a:latin typeface="Helvetica" pitchFamily="2" charset="0"/>
            </a:endParaRPr>
          </a:p>
        </p:txBody>
      </p:sp>
    </p:spTree>
    <p:extLst>
      <p:ext uri="{BB962C8B-B14F-4D97-AF65-F5344CB8AC3E}">
        <p14:creationId xmlns:p14="http://schemas.microsoft.com/office/powerpoint/2010/main" val="1458183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C28AD4-3B40-5A4F-A125-605333226890}"/>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22A1BC4A-32D6-A744-9BE6-1E7244F74A73}"/>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2D8F890A-B25E-4B4E-A4D9-662B22F11259}"/>
              </a:ext>
            </a:extLst>
          </p:cNvPr>
          <p:cNvSpPr>
            <a:spLocks noGrp="1"/>
          </p:cNvSpPr>
          <p:nvPr>
            <p:ph type="body" sz="quarter" idx="12"/>
          </p:nvPr>
        </p:nvSpPr>
        <p:spPr/>
        <p:txBody>
          <a:bodyPr/>
          <a:lstStyle/>
          <a:p>
            <a:endParaRPr lang="en-US"/>
          </a:p>
        </p:txBody>
      </p:sp>
      <p:sp>
        <p:nvSpPr>
          <p:cNvPr id="5" name="Title 4">
            <a:extLst>
              <a:ext uri="{FF2B5EF4-FFF2-40B4-BE49-F238E27FC236}">
                <a16:creationId xmlns:a16="http://schemas.microsoft.com/office/drawing/2014/main" id="{E6AA2189-39D2-0C4E-916A-9D8039754C6B}"/>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204938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6E7F7E-0529-854B-84E0-79EBBF1D32D7}"/>
              </a:ext>
            </a:extLst>
          </p:cNvPr>
          <p:cNvSpPr>
            <a:spLocks noGrp="1"/>
          </p:cNvSpPr>
          <p:nvPr>
            <p:ph type="body" sz="quarter" idx="11"/>
          </p:nvPr>
        </p:nvSpPr>
        <p:spPr>
          <a:xfrm>
            <a:off x="507448" y="1552266"/>
            <a:ext cx="8184662" cy="4578059"/>
          </a:xfrm>
        </p:spPr>
        <p:txBody>
          <a:bodyPr/>
          <a:lstStyle/>
          <a:p>
            <a:pPr>
              <a:buFont typeface="Wingdings" pitchFamily="2" charset="2"/>
              <a:buChar char="§"/>
            </a:pPr>
            <a:r>
              <a:rPr lang="en-US" b="1" dirty="0">
                <a:solidFill>
                  <a:schemeClr val="accent4">
                    <a:lumMod val="10000"/>
                  </a:schemeClr>
                </a:solidFill>
              </a:rPr>
              <a:t> </a:t>
            </a:r>
            <a:r>
              <a:rPr lang="en-US" b="1" dirty="0">
                <a:solidFill>
                  <a:schemeClr val="accent4">
                    <a:lumMod val="10000"/>
                  </a:schemeClr>
                </a:solidFill>
                <a:latin typeface="Helvetica" pitchFamily="2" charset="0"/>
              </a:rPr>
              <a:t>1:30–2:30 pm  </a:t>
            </a:r>
            <a:r>
              <a:rPr lang="en-US" dirty="0">
                <a:solidFill>
                  <a:schemeClr val="accent4">
                    <a:lumMod val="10000"/>
                  </a:schemeClr>
                </a:solidFill>
                <a:latin typeface="Helvetica" pitchFamily="2" charset="0"/>
              </a:rPr>
              <a:t>More examples of accessible IT content that can be easily integrated into postsecondary computing &amp; IT courses	</a:t>
            </a:r>
          </a:p>
          <a:p>
            <a:pPr>
              <a:buFont typeface="Wingdings" pitchFamily="2" charset="2"/>
              <a:buChar char="§"/>
            </a:pPr>
            <a:r>
              <a:rPr lang="en-US" b="1" dirty="0">
                <a:solidFill>
                  <a:schemeClr val="accent4">
                    <a:lumMod val="10000"/>
                  </a:schemeClr>
                </a:solidFill>
                <a:latin typeface="Helvetica" pitchFamily="2" charset="0"/>
              </a:rPr>
              <a:t>2:30–3:00 pm	  </a:t>
            </a:r>
            <a:r>
              <a:rPr lang="en-US" dirty="0">
                <a:solidFill>
                  <a:schemeClr val="accent4">
                    <a:lumMod val="10000"/>
                  </a:schemeClr>
                </a:solidFill>
                <a:latin typeface="Helvetica" pitchFamily="2" charset="0"/>
              </a:rPr>
              <a:t>Two promising practices: Incorporating accessibility content into web design courses	</a:t>
            </a:r>
          </a:p>
          <a:p>
            <a:pPr>
              <a:buFont typeface="Wingdings" pitchFamily="2" charset="2"/>
              <a:buChar char="§"/>
            </a:pPr>
            <a:r>
              <a:rPr lang="en-US" b="1" dirty="0">
                <a:solidFill>
                  <a:schemeClr val="accent4">
                    <a:lumMod val="10000"/>
                  </a:schemeClr>
                </a:solidFill>
                <a:latin typeface="Helvetica" pitchFamily="2" charset="0"/>
              </a:rPr>
              <a:t>3:00–3:15 pm  </a:t>
            </a:r>
            <a:r>
              <a:rPr lang="en-US" dirty="0">
                <a:solidFill>
                  <a:schemeClr val="accent4">
                    <a:lumMod val="10000"/>
                  </a:schemeClr>
                </a:solidFill>
                <a:latin typeface="Helvetica" pitchFamily="2" charset="0"/>
              </a:rPr>
              <a:t>Break</a:t>
            </a:r>
          </a:p>
          <a:p>
            <a:pPr>
              <a:buFont typeface="Wingdings" pitchFamily="2" charset="2"/>
              <a:buChar char="§"/>
            </a:pPr>
            <a:r>
              <a:rPr lang="en-US" b="1" dirty="0">
                <a:solidFill>
                  <a:schemeClr val="accent4">
                    <a:lumMod val="10000"/>
                  </a:schemeClr>
                </a:solidFill>
                <a:latin typeface="Helvetica" pitchFamily="2" charset="0"/>
              </a:rPr>
              <a:t>3:15 - 4:00 pm</a:t>
            </a:r>
            <a:r>
              <a:rPr lang="en-US" dirty="0">
                <a:solidFill>
                  <a:schemeClr val="accent4">
                    <a:lumMod val="10000"/>
                  </a:schemeClr>
                </a:solidFill>
                <a:latin typeface="Helvetica" pitchFamily="2" charset="0"/>
              </a:rPr>
              <a:t>  Panel: CBI participants share promising practices for integrating accessibility topics in their courses &amp; engage in discussion with all participants</a:t>
            </a:r>
            <a:r>
              <a:rPr lang="en-US" b="1" dirty="0">
                <a:solidFill>
                  <a:schemeClr val="accent4">
                    <a:lumMod val="10000"/>
                  </a:schemeClr>
                </a:solidFill>
                <a:latin typeface="Helvetica" pitchFamily="2" charset="0"/>
              </a:rPr>
              <a:t> </a:t>
            </a:r>
            <a:endParaRPr lang="en-US" dirty="0">
              <a:solidFill>
                <a:schemeClr val="accent4">
                  <a:lumMod val="10000"/>
                </a:schemeClr>
              </a:solidFill>
              <a:latin typeface="Helvetica" pitchFamily="2" charset="0"/>
            </a:endParaRPr>
          </a:p>
          <a:p>
            <a:pPr>
              <a:buFont typeface="Wingdings" pitchFamily="2" charset="2"/>
              <a:buChar char="§"/>
            </a:pPr>
            <a:r>
              <a:rPr lang="en-US" b="1" dirty="0">
                <a:solidFill>
                  <a:schemeClr val="accent4">
                    <a:lumMod val="10000"/>
                  </a:schemeClr>
                </a:solidFill>
                <a:latin typeface="Helvetica" pitchFamily="2" charset="0"/>
              </a:rPr>
              <a:t>4:00–4:30 pm</a:t>
            </a:r>
            <a:r>
              <a:rPr lang="en-US" dirty="0">
                <a:solidFill>
                  <a:schemeClr val="accent4">
                    <a:lumMod val="10000"/>
                  </a:schemeClr>
                </a:solidFill>
                <a:latin typeface="Helvetica" pitchFamily="2" charset="0"/>
              </a:rPr>
              <a:t>  Resources, invitation for further engagement, evaluation </a:t>
            </a:r>
          </a:p>
          <a:p>
            <a:endParaRPr lang="en-US" dirty="0"/>
          </a:p>
        </p:txBody>
      </p:sp>
      <p:sp>
        <p:nvSpPr>
          <p:cNvPr id="7" name="Title 6">
            <a:extLst>
              <a:ext uri="{FF2B5EF4-FFF2-40B4-BE49-F238E27FC236}">
                <a16:creationId xmlns:a16="http://schemas.microsoft.com/office/drawing/2014/main" id="{EEB0FC8E-8D7F-764C-89D3-546256194728}"/>
              </a:ext>
            </a:extLst>
          </p:cNvPr>
          <p:cNvSpPr>
            <a:spLocks noGrp="1"/>
          </p:cNvSpPr>
          <p:nvPr>
            <p:ph type="title"/>
          </p:nvPr>
        </p:nvSpPr>
        <p:spPr>
          <a:xfrm>
            <a:off x="709127" y="615820"/>
            <a:ext cx="7818675" cy="936446"/>
          </a:xfrm>
        </p:spPr>
        <p:txBody>
          <a:bodyPr/>
          <a:lstStyle/>
          <a:p>
            <a:pPr algn="l"/>
            <a:r>
              <a:rPr lang="en-US" dirty="0">
                <a:latin typeface="Helvetica" pitchFamily="2" charset="0"/>
              </a:rPr>
              <a:t>PM Agenda</a:t>
            </a:r>
          </a:p>
        </p:txBody>
      </p:sp>
    </p:spTree>
    <p:extLst>
      <p:ext uri="{BB962C8B-B14F-4D97-AF65-F5344CB8AC3E}">
        <p14:creationId xmlns:p14="http://schemas.microsoft.com/office/powerpoint/2010/main" val="17037487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25464" y="1648316"/>
            <a:ext cx="8592321" cy="3810086"/>
          </a:xfrm>
        </p:spPr>
        <p:txBody>
          <a:bodyPr>
            <a:noAutofit/>
          </a:bodyPr>
          <a:lstStyle/>
          <a:p>
            <a:pPr>
              <a:buFont typeface="Wingdings" pitchFamily="2" charset="2"/>
              <a:buChar char="§"/>
            </a:pPr>
            <a:r>
              <a:rPr lang="en-US" sz="2800" dirty="0">
                <a:solidFill>
                  <a:schemeClr val="tx1"/>
                </a:solidFill>
                <a:latin typeface="+mn-lt"/>
              </a:rPr>
              <a:t>Publications, videos, bios, curriculum modules, …</a:t>
            </a:r>
          </a:p>
          <a:p>
            <a:pPr>
              <a:buFont typeface="Wingdings" pitchFamily="2" charset="2"/>
              <a:buChar char="§"/>
            </a:pPr>
            <a:r>
              <a:rPr lang="en-US" sz="2800" dirty="0">
                <a:solidFill>
                  <a:schemeClr val="tx1"/>
                </a:solidFill>
                <a:latin typeface="+mn-lt"/>
              </a:rPr>
              <a:t>Knowledge Base:</a:t>
            </a:r>
          </a:p>
          <a:p>
            <a:pPr lvl="1"/>
            <a:r>
              <a:rPr lang="en-US" sz="2800" dirty="0">
                <a:solidFill>
                  <a:schemeClr val="tx1"/>
                </a:solidFill>
                <a:latin typeface="+mn-lt"/>
              </a:rPr>
              <a:t>Q&amp;As: Are “</a:t>
            </a:r>
            <a:r>
              <a:rPr lang="en-US" sz="2800" dirty="0" err="1">
                <a:solidFill>
                  <a:schemeClr val="tx1"/>
                </a:solidFill>
                <a:latin typeface="+mn-lt"/>
              </a:rPr>
              <a:t>QuickLinks</a:t>
            </a:r>
            <a:r>
              <a:rPr lang="en-US" sz="2800" dirty="0">
                <a:solidFill>
                  <a:schemeClr val="tx1"/>
                </a:solidFill>
                <a:latin typeface="+mn-lt"/>
              </a:rPr>
              <a:t>” dropdown lists accessible?</a:t>
            </a:r>
          </a:p>
          <a:p>
            <a:pPr lvl="1"/>
            <a:r>
              <a:rPr lang="en-US" sz="2800" dirty="0">
                <a:solidFill>
                  <a:schemeClr val="tx1"/>
                </a:solidFill>
                <a:latin typeface="+mn-lt"/>
              </a:rPr>
              <a:t>Case Studies: Conference engagement via robot: A case study in an option for a student unable to travel</a:t>
            </a:r>
          </a:p>
          <a:p>
            <a:pPr lvl="1"/>
            <a:r>
              <a:rPr lang="en-US" sz="2800" dirty="0">
                <a:solidFill>
                  <a:schemeClr val="tx1"/>
                </a:solidFill>
                <a:latin typeface="+mn-lt"/>
              </a:rPr>
              <a:t>Promising Practices: </a:t>
            </a:r>
            <a:r>
              <a:rPr lang="en-US" sz="2800" i="1" dirty="0" err="1">
                <a:solidFill>
                  <a:schemeClr val="tx1"/>
                </a:solidFill>
                <a:latin typeface="+mn-lt"/>
              </a:rPr>
              <a:t>AccessComputing</a:t>
            </a:r>
            <a:r>
              <a:rPr lang="en-US" sz="2800" dirty="0">
                <a:solidFill>
                  <a:schemeClr val="tx1"/>
                </a:solidFill>
                <a:latin typeface="+mn-lt"/>
              </a:rPr>
              <a:t> Engagement: A Promising Practice in universally designing remote meetings</a:t>
            </a:r>
          </a:p>
        </p:txBody>
      </p:sp>
      <p:sp>
        <p:nvSpPr>
          <p:cNvPr id="6" name="Title 5">
            <a:extLst>
              <a:ext uri="{FF2B5EF4-FFF2-40B4-BE49-F238E27FC236}">
                <a16:creationId xmlns:a16="http://schemas.microsoft.com/office/drawing/2014/main" id="{3440741F-86A0-2544-A590-59DAA29FD39D}"/>
              </a:ext>
            </a:extLst>
          </p:cNvPr>
          <p:cNvSpPr>
            <a:spLocks noGrp="1"/>
          </p:cNvSpPr>
          <p:nvPr>
            <p:ph type="title"/>
          </p:nvPr>
        </p:nvSpPr>
        <p:spPr>
          <a:xfrm>
            <a:off x="728420" y="274638"/>
            <a:ext cx="7958380" cy="1143000"/>
          </a:xfrm>
        </p:spPr>
        <p:txBody>
          <a:bodyPr>
            <a:noAutofit/>
          </a:bodyPr>
          <a:lstStyle/>
          <a:p>
            <a:pPr algn="l">
              <a:spcBef>
                <a:spcPts val="0"/>
              </a:spcBef>
            </a:pPr>
            <a:r>
              <a:rPr lang="en-US" sz="3200" i="1" dirty="0" err="1">
                <a:solidFill>
                  <a:srgbClr val="444B8D"/>
                </a:solidFill>
              </a:rPr>
              <a:t>AccessComputing</a:t>
            </a:r>
            <a:r>
              <a:rPr lang="en-US" sz="3200" dirty="0">
                <a:solidFill>
                  <a:srgbClr val="444B8D"/>
                </a:solidFill>
              </a:rPr>
              <a:t> resources</a:t>
            </a:r>
            <a:br>
              <a:rPr lang="en-US" sz="3200" dirty="0">
                <a:solidFill>
                  <a:srgbClr val="444B8D"/>
                </a:solidFill>
              </a:rPr>
            </a:br>
            <a:r>
              <a:rPr lang="en-US" sz="3200" dirty="0" err="1">
                <a:solidFill>
                  <a:srgbClr val="444B8D"/>
                </a:solidFill>
              </a:rPr>
              <a:t>www.uw.edu</a:t>
            </a:r>
            <a:r>
              <a:rPr lang="en-US" sz="3200" dirty="0">
                <a:solidFill>
                  <a:srgbClr val="444B8D"/>
                </a:solidFill>
              </a:rPr>
              <a:t>/</a:t>
            </a:r>
            <a:r>
              <a:rPr lang="en-US" sz="3200" dirty="0" err="1">
                <a:solidFill>
                  <a:srgbClr val="444B8D"/>
                </a:solidFill>
              </a:rPr>
              <a:t>accesscomputing</a:t>
            </a:r>
            <a:endParaRPr lang="en-US" sz="3200" dirty="0">
              <a:solidFill>
                <a:srgbClr val="444B8D"/>
              </a:solidFill>
            </a:endParaRPr>
          </a:p>
        </p:txBody>
      </p:sp>
    </p:spTree>
    <p:extLst>
      <p:ext uri="{BB962C8B-B14F-4D97-AF65-F5344CB8AC3E}">
        <p14:creationId xmlns:p14="http://schemas.microsoft.com/office/powerpoint/2010/main" val="5662906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9A9996-A4D3-CC47-9033-B61A107280BD}"/>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5E102C23-68F0-8A4E-9590-9475236A6BE5}"/>
              </a:ext>
            </a:extLst>
          </p:cNvPr>
          <p:cNvSpPr>
            <a:spLocks noGrp="1"/>
          </p:cNvSpPr>
          <p:nvPr>
            <p:ph type="body" sz="quarter" idx="11"/>
          </p:nvPr>
        </p:nvSpPr>
        <p:spPr/>
        <p:txBody>
          <a:bodyPr/>
          <a:lstStyle/>
          <a:p>
            <a:endParaRPr lang="en-US" dirty="0"/>
          </a:p>
        </p:txBody>
      </p:sp>
      <p:sp>
        <p:nvSpPr>
          <p:cNvPr id="4" name="Text Placeholder 3">
            <a:extLst>
              <a:ext uri="{FF2B5EF4-FFF2-40B4-BE49-F238E27FC236}">
                <a16:creationId xmlns:a16="http://schemas.microsoft.com/office/drawing/2014/main" id="{89C3EAD1-0D56-D24B-8FD5-181FC0918E9A}"/>
              </a:ext>
            </a:extLst>
          </p:cNvPr>
          <p:cNvSpPr>
            <a:spLocks noGrp="1"/>
          </p:cNvSpPr>
          <p:nvPr>
            <p:ph type="body" sz="quarter" idx="12"/>
          </p:nvPr>
        </p:nvSpPr>
        <p:spPr/>
        <p:txBody>
          <a:bodyPr/>
          <a:lstStyle/>
          <a:p>
            <a:endParaRPr lang="en-US"/>
          </a:p>
        </p:txBody>
      </p:sp>
      <p:sp>
        <p:nvSpPr>
          <p:cNvPr id="5" name="Title 4">
            <a:extLst>
              <a:ext uri="{FF2B5EF4-FFF2-40B4-BE49-F238E27FC236}">
                <a16:creationId xmlns:a16="http://schemas.microsoft.com/office/drawing/2014/main" id="{0FDD5032-1FCE-7E4F-A010-0C608BC0D763}"/>
              </a:ext>
            </a:extLst>
          </p:cNvPr>
          <p:cNvSpPr>
            <a:spLocks noGrp="1"/>
          </p:cNvSpPr>
          <p:nvPr>
            <p:ph type="title"/>
          </p:nvPr>
        </p:nvSpPr>
        <p:spPr>
          <a:xfrm>
            <a:off x="659304" y="274638"/>
            <a:ext cx="8027495" cy="1143000"/>
          </a:xfrm>
        </p:spPr>
        <p:txBody>
          <a:bodyPr/>
          <a:lstStyle/>
          <a:p>
            <a:pPr algn="l"/>
            <a:r>
              <a:rPr lang="en-US" dirty="0"/>
              <a:t>Other resources</a:t>
            </a:r>
          </a:p>
        </p:txBody>
      </p:sp>
    </p:spTree>
    <p:extLst>
      <p:ext uri="{BB962C8B-B14F-4D97-AF65-F5344CB8AC3E}">
        <p14:creationId xmlns:p14="http://schemas.microsoft.com/office/powerpoint/2010/main" val="1398998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noChangeArrowheads="1"/>
          </p:cNvSpPr>
          <p:nvPr>
            <p:ph type="title"/>
          </p:nvPr>
        </p:nvSpPr>
        <p:spPr>
          <a:xfrm>
            <a:off x="665062" y="534611"/>
            <a:ext cx="8472243" cy="936282"/>
          </a:xfrm>
        </p:spPr>
        <p:txBody>
          <a:bodyPr>
            <a:normAutofit/>
          </a:bodyPr>
          <a:lstStyle/>
          <a:p>
            <a:pPr algn="l"/>
            <a:r>
              <a:rPr lang="en-US" dirty="0">
                <a:solidFill>
                  <a:srgbClr val="444B8D"/>
                </a:solidFill>
                <a:latin typeface="Helvetica" pitchFamily="2" charset="0"/>
                <a:ea typeface="ヒラギノ角ゴ Pro W3" charset="0"/>
                <a:cs typeface="Arial" panose="020B0604020202020204" pitchFamily="34" charset="0"/>
              </a:rPr>
              <a:t>Presentation topics</a:t>
            </a:r>
            <a:endParaRPr lang="en-US" b="1" i="1" dirty="0">
              <a:solidFill>
                <a:srgbClr val="444B8D"/>
              </a:solidFill>
              <a:latin typeface="Helvetica" pitchFamily="2" charset="0"/>
              <a:ea typeface="ヒラギノ角ゴ Pro W3" charset="0"/>
              <a:cs typeface="Arial" panose="020B0604020202020204" pitchFamily="34" charset="0"/>
            </a:endParaRPr>
          </a:p>
        </p:txBody>
      </p:sp>
      <p:sp>
        <p:nvSpPr>
          <p:cNvPr id="2" name="Text Placeholder 1">
            <a:extLst>
              <a:ext uri="{FF2B5EF4-FFF2-40B4-BE49-F238E27FC236}">
                <a16:creationId xmlns:a16="http://schemas.microsoft.com/office/drawing/2014/main" id="{D763757D-D9F4-C940-94DB-8FE55CF4B14E}"/>
              </a:ext>
            </a:extLst>
          </p:cNvPr>
          <p:cNvSpPr>
            <a:spLocks noGrp="1"/>
          </p:cNvSpPr>
          <p:nvPr>
            <p:ph type="body" sz="quarter" idx="11"/>
          </p:nvPr>
        </p:nvSpPr>
        <p:spPr>
          <a:xfrm>
            <a:off x="671757" y="2050473"/>
            <a:ext cx="8184662" cy="4079852"/>
          </a:xfrm>
        </p:spPr>
        <p:txBody>
          <a:bodyPr>
            <a:normAutofit/>
          </a:bodyPr>
          <a:lstStyle/>
          <a:p>
            <a:pPr>
              <a:buFont typeface="Wingdings" pitchFamily="2" charset="2"/>
              <a:buChar char="§"/>
            </a:pPr>
            <a:r>
              <a:rPr lang="en-US" sz="3600" dirty="0">
                <a:solidFill>
                  <a:schemeClr val="tx1">
                    <a:lumMod val="95000"/>
                    <a:lumOff val="5000"/>
                  </a:schemeClr>
                </a:solidFill>
                <a:latin typeface="Helvetica" pitchFamily="2" charset="0"/>
                <a:ea typeface="Open Sans Light" panose="020B0306030504020204" pitchFamily="34" charset="0"/>
                <a:cs typeface="Arial" panose="020B0604020202020204" pitchFamily="34" charset="0"/>
              </a:rPr>
              <a:t>General access approaches/content</a:t>
            </a:r>
          </a:p>
          <a:p>
            <a:pPr>
              <a:buFont typeface="Wingdings" pitchFamily="2" charset="2"/>
              <a:buChar char="§"/>
            </a:pPr>
            <a:r>
              <a:rPr lang="en-US" sz="3600" dirty="0">
                <a:solidFill>
                  <a:schemeClr val="tx1">
                    <a:lumMod val="95000"/>
                    <a:lumOff val="5000"/>
                  </a:schemeClr>
                </a:solidFill>
                <a:latin typeface="Helvetica" pitchFamily="2" charset="0"/>
                <a:ea typeface="Open Sans Light" panose="020B0306030504020204" pitchFamily="34" charset="0"/>
                <a:cs typeface="Arial" panose="020B0604020202020204" pitchFamily="34" charset="0"/>
              </a:rPr>
              <a:t>Motivation</a:t>
            </a:r>
          </a:p>
          <a:p>
            <a:pPr>
              <a:buFont typeface="Wingdings" pitchFamily="2" charset="2"/>
              <a:buChar char="§"/>
            </a:pPr>
            <a:r>
              <a:rPr lang="en-US" sz="3600" dirty="0">
                <a:solidFill>
                  <a:schemeClr val="tx1">
                    <a:lumMod val="95000"/>
                    <a:lumOff val="5000"/>
                  </a:schemeClr>
                </a:solidFill>
                <a:latin typeface="Helvetica" pitchFamily="2" charset="0"/>
                <a:ea typeface="Open Sans Light" panose="020B0306030504020204" pitchFamily="34" charset="0"/>
                <a:cs typeface="Arial" panose="020B0604020202020204" pitchFamily="34" charset="0"/>
              </a:rPr>
              <a:t>Survey</a:t>
            </a:r>
          </a:p>
          <a:p>
            <a:pPr>
              <a:buFont typeface="Wingdings" pitchFamily="2" charset="2"/>
              <a:buChar char="§"/>
            </a:pPr>
            <a:r>
              <a:rPr lang="en-US" sz="3600" dirty="0">
                <a:solidFill>
                  <a:schemeClr val="tx1">
                    <a:lumMod val="95000"/>
                    <a:lumOff val="5000"/>
                  </a:schemeClr>
                </a:solidFill>
                <a:latin typeface="Helvetica" pitchFamily="2" charset="0"/>
                <a:ea typeface="Open Sans Light" panose="020B0306030504020204" pitchFamily="34" charset="0"/>
                <a:cs typeface="Arial" panose="020B0604020202020204" pitchFamily="34" charset="0"/>
              </a:rPr>
              <a:t>Examples</a:t>
            </a:r>
          </a:p>
          <a:p>
            <a:pPr>
              <a:buFont typeface="Wingdings" pitchFamily="2" charset="2"/>
              <a:buChar char="§"/>
            </a:pPr>
            <a:r>
              <a:rPr lang="en-US" sz="3600" dirty="0">
                <a:solidFill>
                  <a:schemeClr val="tx1">
                    <a:lumMod val="95000"/>
                    <a:lumOff val="5000"/>
                  </a:schemeClr>
                </a:solidFill>
                <a:latin typeface="Helvetica" pitchFamily="2" charset="0"/>
                <a:ea typeface="Open Sans Light" panose="020B0306030504020204" pitchFamily="34" charset="0"/>
                <a:cs typeface="Arial" panose="020B0604020202020204" pitchFamily="34" charset="0"/>
              </a:rPr>
              <a:t>Resources</a:t>
            </a:r>
          </a:p>
          <a:p>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8" name="Picture 7" descr="Access image&#1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01184" y="3209634"/>
            <a:ext cx="3496691" cy="26291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8076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arge circle with examples of student characteristics: communication skills, culture, marital status, ability to attend, learnig abilities sexual orientation, ethnicity, intelligence, interests, sensory abilities, physical abilities, values, social skills, learning styles family support, age, socioeconomic status, religious beliefs, race, gender"/>
          <p:cNvPicPr>
            <a:picLocks noChangeAspect="1"/>
          </p:cNvPicPr>
          <p:nvPr/>
        </p:nvPicPr>
        <p:blipFill rotWithShape="1">
          <a:blip r:embed="rId2" cstate="email">
            <a:extLst>
              <a:ext uri="{28A0092B-C50C-407E-A947-70E740481C1C}">
                <a14:useLocalDpi xmlns:a14="http://schemas.microsoft.com/office/drawing/2010/main"/>
              </a:ext>
            </a:extLst>
          </a:blip>
          <a:srcRect l="19854" t="13225" r="15878" b="38819"/>
          <a:stretch/>
        </p:blipFill>
        <p:spPr>
          <a:xfrm>
            <a:off x="1529015" y="1066800"/>
            <a:ext cx="6132151" cy="6025454"/>
          </a:xfrm>
          <a:prstGeom prst="rect">
            <a:avLst/>
          </a:prstGeom>
        </p:spPr>
      </p:pic>
      <p:sp>
        <p:nvSpPr>
          <p:cNvPr id="2" name="Date Placeholder 1"/>
          <p:cNvSpPr>
            <a:spLocks noGrp="1"/>
          </p:cNvSpPr>
          <p:nvPr>
            <p:ph type="dt" sz="half" idx="10"/>
          </p:nvPr>
        </p:nvSpPr>
        <p:spPr/>
        <p:txBody>
          <a:bodyPr/>
          <a:lstStyle/>
          <a:p>
            <a:endParaRPr lang="en-US" altLang="ja-JP"/>
          </a:p>
        </p:txBody>
      </p:sp>
      <p:sp>
        <p:nvSpPr>
          <p:cNvPr id="3" name="Footer Placeholder 2"/>
          <p:cNvSpPr>
            <a:spLocks noGrp="1"/>
          </p:cNvSpPr>
          <p:nvPr>
            <p:ph type="ftr" sz="quarter" idx="11"/>
          </p:nvPr>
        </p:nvSpPr>
        <p:spPr/>
        <p:txBody>
          <a:bodyPr/>
          <a:lstStyle/>
          <a:p>
            <a:endParaRPr lang="en-US" altLang="ja-JP"/>
          </a:p>
        </p:txBody>
      </p:sp>
      <p:sp>
        <p:nvSpPr>
          <p:cNvPr id="4" name="TextBox 3"/>
          <p:cNvSpPr txBox="1"/>
          <p:nvPr/>
        </p:nvSpPr>
        <p:spPr>
          <a:xfrm>
            <a:off x="1761895" y="381000"/>
            <a:ext cx="6312147" cy="707886"/>
          </a:xfrm>
          <a:prstGeom prst="rect">
            <a:avLst/>
          </a:prstGeom>
          <a:noFill/>
        </p:spPr>
        <p:txBody>
          <a:bodyPr wrap="square" rtlCol="0">
            <a:spAutoFit/>
          </a:bodyPr>
          <a:lstStyle/>
          <a:p>
            <a:r>
              <a:rPr lang="en-US" sz="4000" b="0" dirty="0">
                <a:solidFill>
                  <a:srgbClr val="444B8D"/>
                </a:solidFill>
                <a:latin typeface="Helvetica" pitchFamily="2" charset="0"/>
              </a:rPr>
              <a:t>Student characteristics</a:t>
            </a:r>
            <a:endParaRPr lang="en-US" sz="4400" b="0" dirty="0">
              <a:solidFill>
                <a:srgbClr val="444B8D"/>
              </a:solidFill>
              <a:latin typeface="Helvetica" pitchFamily="2" charset="0"/>
            </a:endParaRPr>
          </a:p>
        </p:txBody>
      </p:sp>
      <p:pic>
        <p:nvPicPr>
          <p:cNvPr id="7" name="Picture 6" descr="Picture of student"/>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6644"/>
            <a:ext cx="1609130" cy="175983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7" descr="Picture of student"/>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03591" y="1796473"/>
            <a:ext cx="1454889" cy="1611221"/>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8" descr="Picture of student"/>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0" y="3337455"/>
            <a:ext cx="1761895" cy="182180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0" name="Picture 9" descr="Picture of student"/>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04164" y="-153226"/>
            <a:ext cx="1797722" cy="1973199"/>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1" name="Picture 10" descr="Picture of student"/>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flipH="1">
            <a:off x="6919071" y="1579977"/>
            <a:ext cx="1905000" cy="201248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2" name="Picture 11" descr="Picture of student"/>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68608" y="5486058"/>
            <a:ext cx="1592558" cy="1524684"/>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3" name="Picture 12" descr="Picture of student"/>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17916" y="4873091"/>
            <a:ext cx="1875850" cy="2250297"/>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4" name="Picture 13" descr="Picture of student&#10;"/>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577604" y="5000804"/>
            <a:ext cx="1724282" cy="1857196"/>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5" name="Picture 14" descr="Picture of student"/>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346278" y="3337455"/>
            <a:ext cx="1797722" cy="1722818"/>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6980238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48AA448-C3F8-0944-B003-DEF6CF69D0D8}"/>
              </a:ext>
            </a:extLst>
          </p:cNvPr>
          <p:cNvSpPr>
            <a:spLocks noGrp="1"/>
          </p:cNvSpPr>
          <p:nvPr>
            <p:ph type="title"/>
          </p:nvPr>
        </p:nvSpPr>
        <p:spPr>
          <a:xfrm>
            <a:off x="643062" y="56127"/>
            <a:ext cx="8229600" cy="1143000"/>
          </a:xfrm>
        </p:spPr>
        <p:txBody>
          <a:bodyPr>
            <a:normAutofit/>
          </a:bodyPr>
          <a:lstStyle/>
          <a:p>
            <a:r>
              <a:rPr lang="en-US" dirty="0">
                <a:solidFill>
                  <a:srgbClr val="444B8D"/>
                </a:solidFill>
                <a:latin typeface="Helvetica" pitchFamily="2" charset="0"/>
                <a:cs typeface="Arial" panose="020B0604020202020204" pitchFamily="34" charset="0"/>
              </a:rPr>
              <a:t>Look at </a:t>
            </a:r>
            <a:r>
              <a:rPr lang="en-US" dirty="0">
                <a:solidFill>
                  <a:srgbClr val="C00000"/>
                </a:solidFill>
                <a:latin typeface="Helvetica" pitchFamily="2" charset="0"/>
                <a:cs typeface="Arial" panose="020B0604020202020204" pitchFamily="34" charset="0"/>
              </a:rPr>
              <a:t>ability</a:t>
            </a:r>
            <a:r>
              <a:rPr lang="en-US" dirty="0">
                <a:solidFill>
                  <a:srgbClr val="400080"/>
                </a:solidFill>
                <a:latin typeface="Helvetica" pitchFamily="2" charset="0"/>
                <a:cs typeface="Arial" panose="020B0604020202020204" pitchFamily="34" charset="0"/>
              </a:rPr>
              <a:t> </a:t>
            </a:r>
            <a:r>
              <a:rPr lang="en-US" dirty="0">
                <a:solidFill>
                  <a:srgbClr val="444B8D"/>
                </a:solidFill>
                <a:latin typeface="Helvetica" pitchFamily="2" charset="0"/>
                <a:cs typeface="Arial" panose="020B0604020202020204" pitchFamily="34" charset="0"/>
              </a:rPr>
              <a:t>on a continuum</a:t>
            </a:r>
            <a:endParaRPr lang="en-US" dirty="0">
              <a:solidFill>
                <a:srgbClr val="444B8D"/>
              </a:solidFill>
              <a:latin typeface="Helvetica" pitchFamily="2" charset="0"/>
            </a:endParaRPr>
          </a:p>
        </p:txBody>
      </p:sp>
      <p:sp>
        <p:nvSpPr>
          <p:cNvPr id="6" name="Text Placeholder 5">
            <a:extLst>
              <a:ext uri="{FF2B5EF4-FFF2-40B4-BE49-F238E27FC236}">
                <a16:creationId xmlns:a16="http://schemas.microsoft.com/office/drawing/2014/main" id="{98B0CFC2-98F5-ED43-84D9-14B988722162}"/>
              </a:ext>
            </a:extLst>
          </p:cNvPr>
          <p:cNvSpPr>
            <a:spLocks noGrp="1"/>
          </p:cNvSpPr>
          <p:nvPr>
            <p:ph type="body" sz="quarter" idx="11"/>
          </p:nvPr>
        </p:nvSpPr>
        <p:spPr>
          <a:xfrm>
            <a:off x="464405" y="2114550"/>
            <a:ext cx="8213357" cy="4001487"/>
          </a:xfrm>
        </p:spPr>
        <p:txBody>
          <a:bodyPr>
            <a:noAutofit/>
          </a:bodyPr>
          <a:lstStyle/>
          <a:p>
            <a:pPr marL="0" indent="0" algn="ctr">
              <a:spcBef>
                <a:spcPts val="0"/>
              </a:spcBef>
              <a:buNone/>
            </a:pPr>
            <a:r>
              <a:rPr lang="en-US" sz="2800" dirty="0">
                <a:solidFill>
                  <a:schemeClr val="tx1"/>
                </a:solidFill>
                <a:latin typeface="Helvetica" pitchFamily="2" charset="0"/>
              </a:rPr>
              <a:t>see</a:t>
            </a:r>
          </a:p>
          <a:p>
            <a:pPr marL="0" indent="0" algn="ctr">
              <a:spcBef>
                <a:spcPts val="0"/>
              </a:spcBef>
              <a:buNone/>
            </a:pPr>
            <a:r>
              <a:rPr lang="en-US" sz="2800" dirty="0">
                <a:solidFill>
                  <a:schemeClr val="tx1"/>
                </a:solidFill>
                <a:latin typeface="Helvetica" pitchFamily="2" charset="0"/>
              </a:rPr>
              <a:t>hear</a:t>
            </a:r>
          </a:p>
          <a:p>
            <a:pPr marL="0" indent="0" algn="ctr">
              <a:spcBef>
                <a:spcPts val="0"/>
              </a:spcBef>
              <a:buNone/>
            </a:pPr>
            <a:r>
              <a:rPr lang="en-US" sz="2800" dirty="0">
                <a:solidFill>
                  <a:schemeClr val="tx1"/>
                </a:solidFill>
                <a:latin typeface="Helvetica" pitchFamily="2" charset="0"/>
              </a:rPr>
              <a:t>walk</a:t>
            </a:r>
          </a:p>
          <a:p>
            <a:pPr marL="0" indent="0" algn="ctr">
              <a:spcBef>
                <a:spcPts val="0"/>
              </a:spcBef>
              <a:buNone/>
            </a:pPr>
            <a:r>
              <a:rPr lang="en-US" sz="2800" dirty="0">
                <a:solidFill>
                  <a:schemeClr val="tx1"/>
                </a:solidFill>
                <a:latin typeface="Helvetica" pitchFamily="2" charset="0"/>
              </a:rPr>
              <a:t>read print</a:t>
            </a:r>
          </a:p>
          <a:p>
            <a:pPr marL="0" indent="0" algn="ctr">
              <a:spcBef>
                <a:spcPts val="0"/>
              </a:spcBef>
              <a:buNone/>
            </a:pPr>
            <a:r>
              <a:rPr lang="en-US" sz="2800" dirty="0">
                <a:solidFill>
                  <a:schemeClr val="tx1"/>
                </a:solidFill>
                <a:latin typeface="Helvetica" pitchFamily="2" charset="0"/>
              </a:rPr>
              <a:t>write with pen or pencil</a:t>
            </a:r>
          </a:p>
          <a:p>
            <a:pPr marL="0" indent="0" algn="ctr">
              <a:spcBef>
                <a:spcPts val="0"/>
              </a:spcBef>
              <a:buNone/>
            </a:pPr>
            <a:r>
              <a:rPr lang="en-US" sz="2800" dirty="0">
                <a:solidFill>
                  <a:schemeClr val="tx1"/>
                </a:solidFill>
                <a:latin typeface="Helvetica" pitchFamily="2" charset="0"/>
              </a:rPr>
              <a:t>communicate verbally</a:t>
            </a:r>
          </a:p>
          <a:p>
            <a:pPr marL="0" indent="0" algn="ctr">
              <a:spcBef>
                <a:spcPts val="0"/>
              </a:spcBef>
              <a:buNone/>
            </a:pPr>
            <a:r>
              <a:rPr lang="en-US" sz="2800" dirty="0">
                <a:solidFill>
                  <a:schemeClr val="tx1"/>
                </a:solidFill>
                <a:latin typeface="Helvetica" pitchFamily="2" charset="0"/>
              </a:rPr>
              <a:t>tune out distraction</a:t>
            </a:r>
          </a:p>
          <a:p>
            <a:pPr marL="0" indent="0" algn="ctr">
              <a:spcBef>
                <a:spcPts val="0"/>
              </a:spcBef>
              <a:buNone/>
            </a:pPr>
            <a:r>
              <a:rPr lang="en-US" sz="2800" dirty="0">
                <a:solidFill>
                  <a:schemeClr val="tx1"/>
                </a:solidFill>
                <a:latin typeface="Helvetica" pitchFamily="2" charset="0"/>
              </a:rPr>
              <a:t>learn</a:t>
            </a:r>
          </a:p>
          <a:p>
            <a:pPr marL="0" indent="0" algn="ctr">
              <a:spcBef>
                <a:spcPts val="0"/>
              </a:spcBef>
              <a:buNone/>
            </a:pPr>
            <a:r>
              <a:rPr lang="en-US" sz="2800" dirty="0">
                <a:solidFill>
                  <a:schemeClr val="tx1"/>
                </a:solidFill>
                <a:latin typeface="Helvetica" pitchFamily="2" charset="0"/>
              </a:rPr>
              <a:t>manage physical/mental health</a:t>
            </a:r>
          </a:p>
        </p:txBody>
      </p:sp>
      <p:pic>
        <p:nvPicPr>
          <p:cNvPr id="28676" name="Picture 3" descr="Image of a double-sided arrow. The two ends are labeled with the words &quot;Able&quot; and &quot;Not able&quot;"/>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75" y="705119"/>
            <a:ext cx="8856419" cy="19773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339930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57200" y="1783013"/>
            <a:ext cx="8398315" cy="3969209"/>
          </a:xfrm>
        </p:spPr>
        <p:txBody>
          <a:bodyPr>
            <a:normAutofit lnSpcReduction="10000"/>
          </a:bodyPr>
          <a:lstStyle/>
          <a:p>
            <a:pPr marL="461963" lvl="4" indent="-461963">
              <a:buFont typeface="Wingdings" charset="2"/>
              <a:buChar char="§"/>
            </a:pPr>
            <a:r>
              <a:rPr lang="en-US" altLang="ja-JP" sz="3200" dirty="0">
                <a:solidFill>
                  <a:srgbClr val="000000"/>
                </a:solidFill>
                <a:latin typeface="Helvetica" pitchFamily="2" charset="0"/>
                <a:ea typeface="Tahoma" charset="0"/>
                <a:cs typeface="Tahoma" charset="0"/>
              </a:rPr>
              <a:t>Eliminate, exclude</a:t>
            </a:r>
          </a:p>
          <a:p>
            <a:pPr marL="461963" lvl="4" indent="-461963">
              <a:buFont typeface="Wingdings" charset="2"/>
              <a:buChar char="§"/>
            </a:pPr>
            <a:r>
              <a:rPr lang="en-US" altLang="ja-JP" sz="3200" dirty="0">
                <a:solidFill>
                  <a:srgbClr val="000000"/>
                </a:solidFill>
                <a:latin typeface="Helvetica" pitchFamily="2" charset="0"/>
                <a:ea typeface="Tahoma" charset="0"/>
                <a:cs typeface="Tahoma" charset="0"/>
              </a:rPr>
              <a:t>Segregate</a:t>
            </a:r>
          </a:p>
          <a:p>
            <a:pPr marL="461963" lvl="4" indent="-461963">
              <a:buFont typeface="Wingdings" charset="2"/>
              <a:buChar char="§"/>
            </a:pPr>
            <a:r>
              <a:rPr lang="en-US" altLang="ja-JP" sz="3200" dirty="0">
                <a:solidFill>
                  <a:srgbClr val="000000"/>
                </a:solidFill>
                <a:latin typeface="Helvetica" pitchFamily="2" charset="0"/>
                <a:ea typeface="Tahoma" charset="0"/>
                <a:cs typeface="Tahoma" charset="0"/>
              </a:rPr>
              <a:t>Cure</a:t>
            </a:r>
          </a:p>
          <a:p>
            <a:pPr marL="461963" lvl="4" indent="-461963">
              <a:buFont typeface="Wingdings" charset="2"/>
              <a:buChar char="§"/>
            </a:pPr>
            <a:r>
              <a:rPr lang="en-US" altLang="ja-JP" sz="3200" dirty="0">
                <a:solidFill>
                  <a:srgbClr val="000000"/>
                </a:solidFill>
                <a:latin typeface="Helvetica" pitchFamily="2" charset="0"/>
                <a:ea typeface="Tahoma" charset="0"/>
                <a:cs typeface="Tahoma" charset="0"/>
              </a:rPr>
              <a:t>Rehabilitate</a:t>
            </a:r>
          </a:p>
          <a:p>
            <a:pPr marL="461963" lvl="4" indent="-461963">
              <a:buFont typeface="Wingdings" charset="2"/>
              <a:buChar char="§"/>
            </a:pPr>
            <a:r>
              <a:rPr lang="en-US" altLang="ja-JP" sz="3200" dirty="0">
                <a:solidFill>
                  <a:srgbClr val="000000"/>
                </a:solidFill>
                <a:latin typeface="Helvetica" pitchFamily="2" charset="0"/>
                <a:ea typeface="Tahoma" charset="0"/>
                <a:cs typeface="Tahoma" charset="0"/>
              </a:rPr>
              <a:t>Accommodate</a:t>
            </a:r>
          </a:p>
          <a:p>
            <a:pPr marL="461963" lvl="4" indent="-461963">
              <a:buFont typeface="Wingdings" charset="2"/>
              <a:buChar char="§"/>
            </a:pPr>
            <a:r>
              <a:rPr lang="en-US" altLang="ja-JP" sz="3200" dirty="0">
                <a:solidFill>
                  <a:srgbClr val="000000"/>
                </a:solidFill>
                <a:latin typeface="Helvetica" pitchFamily="2" charset="0"/>
                <a:ea typeface="Tahoma" charset="0"/>
                <a:cs typeface="Tahoma" charset="0"/>
              </a:rPr>
              <a:t>Social justice: Inclusion &amp; </a:t>
            </a:r>
            <a:br>
              <a:rPr lang="en-US" altLang="ja-JP" sz="3200" dirty="0">
                <a:solidFill>
                  <a:srgbClr val="000000"/>
                </a:solidFill>
                <a:latin typeface="Helvetica" pitchFamily="2" charset="0"/>
                <a:ea typeface="Tahoma" charset="0"/>
                <a:cs typeface="Tahoma" charset="0"/>
              </a:rPr>
            </a:br>
            <a:r>
              <a:rPr lang="en-US" altLang="ja-JP" sz="3200" dirty="0">
                <a:solidFill>
                  <a:srgbClr val="000000"/>
                </a:solidFill>
                <a:latin typeface="Helvetica" pitchFamily="2" charset="0"/>
                <a:ea typeface="Tahoma" charset="0"/>
                <a:cs typeface="Tahoma" charset="0"/>
              </a:rPr>
              <a:t>universal design</a:t>
            </a:r>
            <a:endParaRPr lang="en-US" altLang="ja-JP" sz="3200" dirty="0">
              <a:latin typeface="Helvetica" pitchFamily="2" charset="0"/>
              <a:ea typeface="Tahoma" charset="0"/>
              <a:cs typeface="Tahoma" charset="0"/>
            </a:endParaRPr>
          </a:p>
          <a:p>
            <a:pPr marL="63500" lvl="1" indent="0" eaLnBrk="1" fontAlgn="auto" hangingPunct="1">
              <a:spcBef>
                <a:spcPts val="0"/>
              </a:spcBef>
              <a:spcAft>
                <a:spcPts val="0"/>
              </a:spcAft>
              <a:buNone/>
              <a:defRPr/>
            </a:pPr>
            <a:endParaRPr lang="en-US" sz="3200" dirty="0">
              <a:solidFill>
                <a:schemeClr val="accent4">
                  <a:lumMod val="10000"/>
                </a:schemeClr>
              </a:solidFill>
              <a:latin typeface="Helvetica"/>
              <a:cs typeface="Helvetica"/>
            </a:endParaRPr>
          </a:p>
        </p:txBody>
      </p:sp>
      <p:sp>
        <p:nvSpPr>
          <p:cNvPr id="3" name="Title 2"/>
          <p:cNvSpPr>
            <a:spLocks noGrp="1"/>
          </p:cNvSpPr>
          <p:nvPr>
            <p:ph type="title"/>
          </p:nvPr>
        </p:nvSpPr>
        <p:spPr>
          <a:xfrm>
            <a:off x="685800" y="371509"/>
            <a:ext cx="8229600" cy="995965"/>
          </a:xfrm>
        </p:spPr>
        <p:txBody>
          <a:bodyPr>
            <a:normAutofit fontScale="90000"/>
          </a:bodyPr>
          <a:lstStyle/>
          <a:p>
            <a:r>
              <a:rPr lang="en-US" altLang="ja-JP" sz="3200" dirty="0">
                <a:solidFill>
                  <a:srgbClr val="444B8D"/>
                </a:solidFill>
                <a:latin typeface="Helvetica" pitchFamily="2" charset="0"/>
                <a:ea typeface="Tahoma" charset="0"/>
                <a:cs typeface="Tahoma" charset="0"/>
              </a:rPr>
              <a:t>One-minute history lesson—Evolution of responses to human differences</a:t>
            </a:r>
            <a:endParaRPr lang="en-US" sz="3200" dirty="0">
              <a:solidFill>
                <a:srgbClr val="444B8D"/>
              </a:solidFill>
              <a:latin typeface="Helvetica" pitchFamily="2" charset="0"/>
            </a:endParaRPr>
          </a:p>
        </p:txBody>
      </p:sp>
      <p:pic>
        <p:nvPicPr>
          <p:cNvPr id="5" name="Picture 4" descr="Photo of student">
            <a:extLst>
              <a:ext uri="{FF2B5EF4-FFF2-40B4-BE49-F238E27FC236}">
                <a16:creationId xmlns:a16="http://schemas.microsoft.com/office/drawing/2014/main" id="{9D62C7FD-A458-D440-94FB-4A88C3653D5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04774" y="1602219"/>
            <a:ext cx="1586869" cy="1519237"/>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6" name="Picture 5" descr="Photo of student">
            <a:extLst>
              <a:ext uri="{FF2B5EF4-FFF2-40B4-BE49-F238E27FC236}">
                <a16:creationId xmlns:a16="http://schemas.microsoft.com/office/drawing/2014/main" id="{D123FC9E-3279-D342-B3EC-32FF34EAC7E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38061" y="2714799"/>
            <a:ext cx="1696809" cy="1839913"/>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7" name="Picture 6" descr="Photo of student">
            <a:extLst>
              <a:ext uri="{FF2B5EF4-FFF2-40B4-BE49-F238E27FC236}">
                <a16:creationId xmlns:a16="http://schemas.microsoft.com/office/drawing/2014/main" id="{CBFA3006-ADA8-1B46-BE86-2A739D88386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01592">
            <a:off x="7456052" y="3147289"/>
            <a:ext cx="1636713" cy="1796474"/>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8" name="Picture 7" descr="Photo of student">
            <a:extLst>
              <a:ext uri="{FF2B5EF4-FFF2-40B4-BE49-F238E27FC236}">
                <a16:creationId xmlns:a16="http://schemas.microsoft.com/office/drawing/2014/main" id="{E5CFADF7-2B70-A947-BB70-2A00E43ABB07}"/>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616642" y="4970252"/>
            <a:ext cx="1609130" cy="175983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973293432"/>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62000" y="1905000"/>
            <a:ext cx="8093515" cy="4267199"/>
          </a:xfrm>
          <a:solidFill>
            <a:schemeClr val="bg1"/>
          </a:solidFill>
        </p:spPr>
        <p:txBody>
          <a:bodyPr/>
          <a:lstStyle/>
          <a:p>
            <a:pPr marL="0" indent="0">
              <a:lnSpc>
                <a:spcPct val="90000"/>
              </a:lnSpc>
              <a:spcBef>
                <a:spcPts val="0"/>
              </a:spcBef>
              <a:buNone/>
            </a:pPr>
            <a:r>
              <a:rPr lang="en-US" sz="3200" dirty="0">
                <a:solidFill>
                  <a:schemeClr val="accent4">
                    <a:lumMod val="10000"/>
                  </a:schemeClr>
                </a:solidFill>
                <a:latin typeface="Helvetica" pitchFamily="2" charset="0"/>
                <a:ea typeface="Tahoma" charset="0"/>
                <a:cs typeface="Tahoma" charset="0"/>
              </a:rPr>
              <a:t>An accommodation adjusts a product </a:t>
            </a:r>
            <a:br>
              <a:rPr lang="en-US" sz="3200" dirty="0">
                <a:solidFill>
                  <a:schemeClr val="accent4">
                    <a:lumMod val="10000"/>
                  </a:schemeClr>
                </a:solidFill>
                <a:latin typeface="Helvetica" pitchFamily="2" charset="0"/>
                <a:ea typeface="Tahoma" charset="0"/>
                <a:cs typeface="Tahoma" charset="0"/>
              </a:rPr>
            </a:br>
            <a:r>
              <a:rPr lang="en-US" sz="3200" dirty="0">
                <a:solidFill>
                  <a:schemeClr val="accent4">
                    <a:lumMod val="10000"/>
                  </a:schemeClr>
                </a:solidFill>
                <a:latin typeface="Helvetica" pitchFamily="2" charset="0"/>
                <a:ea typeface="Tahoma" charset="0"/>
                <a:cs typeface="Tahoma" charset="0"/>
              </a:rPr>
              <a:t>or environment to </a:t>
            </a:r>
            <a:br>
              <a:rPr lang="en-US" sz="3200" dirty="0">
                <a:solidFill>
                  <a:schemeClr val="accent4">
                    <a:lumMod val="10000"/>
                  </a:schemeClr>
                </a:solidFill>
                <a:latin typeface="Helvetica" pitchFamily="2" charset="0"/>
                <a:ea typeface="Tahoma" charset="0"/>
                <a:cs typeface="Tahoma" charset="0"/>
              </a:rPr>
            </a:br>
            <a:r>
              <a:rPr lang="en-US" sz="3200" dirty="0">
                <a:solidFill>
                  <a:schemeClr val="accent4">
                    <a:lumMod val="10000"/>
                  </a:schemeClr>
                </a:solidFill>
                <a:latin typeface="Helvetica" pitchFamily="2" charset="0"/>
                <a:ea typeface="Tahoma" charset="0"/>
                <a:cs typeface="Tahoma" charset="0"/>
              </a:rPr>
              <a:t>provide access to a </a:t>
            </a:r>
            <a:br>
              <a:rPr lang="en-US" sz="3200" dirty="0">
                <a:solidFill>
                  <a:schemeClr val="accent4">
                    <a:lumMod val="10000"/>
                  </a:schemeClr>
                </a:solidFill>
                <a:latin typeface="Helvetica" pitchFamily="2" charset="0"/>
                <a:ea typeface="Tahoma" charset="0"/>
                <a:cs typeface="Tahoma" charset="0"/>
              </a:rPr>
            </a:br>
            <a:r>
              <a:rPr lang="en-US" sz="3200" dirty="0">
                <a:solidFill>
                  <a:schemeClr val="accent4">
                    <a:lumMod val="10000"/>
                  </a:schemeClr>
                </a:solidFill>
                <a:latin typeface="Helvetica" pitchFamily="2" charset="0"/>
                <a:ea typeface="Tahoma" charset="0"/>
                <a:cs typeface="Tahoma" charset="0"/>
              </a:rPr>
              <a:t>specific person</a:t>
            </a:r>
            <a:br>
              <a:rPr lang="en-US" sz="3200" dirty="0">
                <a:solidFill>
                  <a:schemeClr val="accent4">
                    <a:lumMod val="10000"/>
                  </a:schemeClr>
                </a:solidFill>
                <a:latin typeface="Helvetica" pitchFamily="2" charset="0"/>
                <a:ea typeface="Tahoma" charset="0"/>
                <a:cs typeface="Tahoma" charset="0"/>
              </a:rPr>
            </a:br>
            <a:r>
              <a:rPr lang="en-US" sz="3200" dirty="0">
                <a:solidFill>
                  <a:schemeClr val="accent4">
                    <a:lumMod val="10000"/>
                  </a:schemeClr>
                </a:solidFill>
                <a:latin typeface="Helvetica" pitchFamily="2" charset="0"/>
                <a:ea typeface="Tahoma" charset="0"/>
                <a:cs typeface="Tahoma" charset="0"/>
              </a:rPr>
              <a:t> </a:t>
            </a:r>
            <a:br>
              <a:rPr lang="en-US" sz="3200" dirty="0">
                <a:solidFill>
                  <a:schemeClr val="accent4">
                    <a:lumMod val="10000"/>
                  </a:schemeClr>
                </a:solidFill>
                <a:latin typeface="Helvetica" pitchFamily="2" charset="0"/>
                <a:ea typeface="Tahoma" charset="0"/>
                <a:cs typeface="Tahoma" charset="0"/>
              </a:rPr>
            </a:br>
            <a:r>
              <a:rPr lang="en-US" sz="3200" dirty="0">
                <a:solidFill>
                  <a:schemeClr val="accent4">
                    <a:lumMod val="10000"/>
                  </a:schemeClr>
                </a:solidFill>
                <a:latin typeface="Helvetica" pitchFamily="2" charset="0"/>
                <a:ea typeface="Tahoma" charset="0"/>
                <a:cs typeface="Tahoma" charset="0"/>
              </a:rPr>
              <a:t>(extra time, </a:t>
            </a:r>
            <a:br>
              <a:rPr lang="en-US" sz="3200" dirty="0">
                <a:solidFill>
                  <a:schemeClr val="accent4">
                    <a:lumMod val="10000"/>
                  </a:schemeClr>
                </a:solidFill>
                <a:latin typeface="Helvetica" pitchFamily="2" charset="0"/>
                <a:ea typeface="Tahoma" charset="0"/>
                <a:cs typeface="Tahoma" charset="0"/>
              </a:rPr>
            </a:br>
            <a:r>
              <a:rPr lang="en-US" sz="3200" dirty="0">
                <a:solidFill>
                  <a:schemeClr val="accent4">
                    <a:lumMod val="10000"/>
                  </a:schemeClr>
                </a:solidFill>
                <a:latin typeface="Helvetica" pitchFamily="2" charset="0"/>
                <a:ea typeface="Tahoma" charset="0"/>
                <a:cs typeface="Tahoma" charset="0"/>
              </a:rPr>
              <a:t>alternative formats, </a:t>
            </a:r>
            <a:br>
              <a:rPr lang="en-US" sz="3200" dirty="0">
                <a:solidFill>
                  <a:schemeClr val="accent4">
                    <a:lumMod val="10000"/>
                  </a:schemeClr>
                </a:solidFill>
                <a:latin typeface="Helvetica" pitchFamily="2" charset="0"/>
                <a:ea typeface="Tahoma" charset="0"/>
                <a:cs typeface="Tahoma" charset="0"/>
              </a:rPr>
            </a:br>
            <a:r>
              <a:rPr lang="en-US" sz="3200" dirty="0">
                <a:solidFill>
                  <a:schemeClr val="accent4">
                    <a:lumMod val="10000"/>
                  </a:schemeClr>
                </a:solidFill>
                <a:latin typeface="Helvetica" pitchFamily="2" charset="0"/>
                <a:ea typeface="Tahoma" charset="0"/>
                <a:cs typeface="Tahoma" charset="0"/>
              </a:rPr>
              <a:t>sign language</a:t>
            </a:r>
          </a:p>
          <a:p>
            <a:pPr marL="0" indent="0">
              <a:lnSpc>
                <a:spcPct val="90000"/>
              </a:lnSpc>
              <a:spcBef>
                <a:spcPts val="0"/>
              </a:spcBef>
              <a:buNone/>
            </a:pPr>
            <a:r>
              <a:rPr lang="en-US" sz="3200" dirty="0">
                <a:solidFill>
                  <a:schemeClr val="accent4">
                    <a:lumMod val="10000"/>
                  </a:schemeClr>
                </a:solidFill>
                <a:latin typeface="Helvetica" pitchFamily="2" charset="0"/>
                <a:ea typeface="Tahoma" charset="0"/>
                <a:cs typeface="Tahoma" charset="0"/>
              </a:rPr>
              <a:t>interpreters, …).</a:t>
            </a:r>
            <a:endParaRPr lang="en-US" sz="3200" dirty="0">
              <a:solidFill>
                <a:schemeClr val="accent4">
                  <a:lumMod val="10000"/>
                </a:schemeClr>
              </a:solidFill>
              <a:latin typeface="Helvetica" pitchFamily="2" charset="0"/>
              <a:cs typeface="Helvetica"/>
            </a:endParaRPr>
          </a:p>
        </p:txBody>
      </p:sp>
      <p:sp>
        <p:nvSpPr>
          <p:cNvPr id="3" name="Title 2"/>
          <p:cNvSpPr>
            <a:spLocks noGrp="1"/>
          </p:cNvSpPr>
          <p:nvPr>
            <p:ph type="title"/>
          </p:nvPr>
        </p:nvSpPr>
        <p:spPr>
          <a:xfrm>
            <a:off x="609600" y="609600"/>
            <a:ext cx="8305800" cy="757874"/>
          </a:xfrm>
        </p:spPr>
        <p:txBody>
          <a:bodyPr/>
          <a:lstStyle/>
          <a:p>
            <a:r>
              <a:rPr lang="en-US" sz="3600" dirty="0">
                <a:solidFill>
                  <a:srgbClr val="444B8D"/>
                </a:solidFill>
                <a:latin typeface="Helvetica" pitchFamily="2" charset="0"/>
                <a:ea typeface="Tahoma" charset="0"/>
                <a:cs typeface="Tahoma" charset="0"/>
              </a:rPr>
              <a:t>Typical approach— accommodation</a:t>
            </a:r>
            <a:endParaRPr lang="en-US" sz="3600" dirty="0">
              <a:solidFill>
                <a:srgbClr val="444B8D"/>
              </a:solidFill>
              <a:latin typeface="Helvetica" pitchFamily="2" charset="0"/>
            </a:endParaRPr>
          </a:p>
        </p:txBody>
      </p:sp>
      <p:pic>
        <p:nvPicPr>
          <p:cNvPr id="4" name="Picture 3" descr="Picture of person without arms looking through microscope">
            <a:extLst>
              <a:ext uri="{FF2B5EF4-FFF2-40B4-BE49-F238E27FC236}">
                <a16:creationId xmlns:a16="http://schemas.microsoft.com/office/drawing/2014/main" id="{85D15ECA-CEF5-B84B-BA55-5D5760C0D962}"/>
              </a:ext>
            </a:extLst>
          </p:cNvPr>
          <p:cNvPicPr>
            <a:picLocks noChangeAspect="1"/>
          </p:cNvPicPr>
          <p:nvPr/>
        </p:nvPicPr>
        <p:blipFill>
          <a:blip r:embed="rId2"/>
          <a:stretch>
            <a:fillRect/>
          </a:stretch>
        </p:blipFill>
        <p:spPr>
          <a:xfrm>
            <a:off x="4724400" y="2667000"/>
            <a:ext cx="3637643" cy="3726366"/>
          </a:xfrm>
          <a:prstGeom prst="rect">
            <a:avLst/>
          </a:prstGeom>
        </p:spPr>
      </p:pic>
    </p:spTree>
    <p:extLst>
      <p:ext uri="{BB962C8B-B14F-4D97-AF65-F5344CB8AC3E}">
        <p14:creationId xmlns:p14="http://schemas.microsoft.com/office/powerpoint/2010/main" val="1583863287"/>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30670&quot;&gt;&lt;object type=&quot;3&quot; unique_id=&quot;30671&quot;&gt;&lt;property id=&quot;20148&quot; value=&quot;5&quot;/&gt;&lt;property id=&quot;20300&quot; value=&quot;Slide 1 - &amp;quot;Including Accessibility/ Inclusive/Universal Design Topics in Computer Science &amp;amp; Other IT &amp;amp; Design Courses&amp;quot;&quot;/&gt;&lt;property id=&quot;20307&quot; value=&quot;259&quot;/&gt;&lt;/object&gt;&lt;object type=&quot;3&quot; unique_id=&quot;30672&quot;&gt;&lt;property id=&quot;20148&quot; value=&quot;5&quot;/&gt;&lt;property id=&quot;20300&quot; value=&quot;Slide 2 - &amp;quot;NSF-Funded AccessComputing&amp;quot;&quot;/&gt;&lt;property id=&quot;20307&quot; value=&quot;265&quot;/&gt;&lt;/object&gt;&lt;object type=&quot;3&quot; unique_id=&quot;30673&quot;&gt;&lt;property id=&quot;20148&quot; value=&quot;5&quot;/&gt;&lt;property id=&quot;20300&quot; value=&quot;Slide 3 - &amp;quot;Presentation topics&amp;quot;&quot;/&gt;&lt;property id=&quot;20307&quot; value=&quot;619&quot;/&gt;&lt;/object&gt;&lt;object type=&quot;3&quot; unique_id=&quot;30674&quot;&gt;&lt;property id=&quot;20148&quot; value=&quot;5&quot;/&gt;&lt;property id=&quot;20300&quot; value=&quot;Slide 4 - &amp;quot;Look at ability on a continuum&amp;quot;&quot;/&gt;&lt;property id=&quot;20307&quot; value=&quot;783&quot;/&gt;&lt;/object&gt;&lt;object type=&quot;3&quot; unique_id=&quot;30675&quot;&gt;&lt;property id=&quot;20148&quot; value=&quot;5&quot;/&gt;&lt;property id=&quot;20300&quot; value=&quot;Slide 5 - &amp;quot;Universal design =&amp;quot;&quot;/&gt;&lt;property id=&quot;20307&quot; value=&quot;339&quot;/&gt;&lt;/object&gt;&lt;object type=&quot;3&quot; unique_id=&quot;30676&quot;&gt;&lt;property id=&quot;20148&quot; value=&quot;5&quot;/&gt;&lt;property id=&quot;20300&quot; value=&quot;Slide 6 - &amp;quot;Proactive design terminology&amp;quot;&quot;/&gt;&lt;property id=&quot;20307&quot; value=&quot;775&quot;/&gt;&lt;/object&gt;&lt;object type=&quot;3&quot; unique_id=&quot;30677&quot;&gt;&lt;property id=&quot;20148&quot; value=&quot;5&quot;/&gt;&lt;property id=&quot;20300&quot; value=&quot;Slide 7 - &amp;quot;“The Daily” UW&amp;quot;&quot;/&gt;&lt;property id=&quot;20307&quot; value=&quot;757&quot;/&gt;&lt;/object&gt;&lt;object type=&quot;3&quot; unique_id=&quot;30678&quot;&gt;&lt;property id=&quot;20148&quot; value=&quot;5&quot;/&gt;&lt;property id=&quot;20300&quot; value=&quot;Slide 8 - &amp;quot;UD on a continuum&amp;quot;&quot;/&gt;&lt;property id=&quot;20307&quot; value=&quot;784&quot;/&gt;&lt;/object&gt;&lt;object type=&quot;3&quot; unique_id=&quot;30679&quot;&gt;&lt;property id=&quot;20148&quot; value=&quot;5&quot;/&gt;&lt;property id=&quot;20300&quot; value=&quot;Slide 9 - &amp;quot;Universally designed technology&amp;quot;&quot;/&gt;&lt;property id=&quot;20307&quot; value=&quot;787&quot;/&gt;&lt;/object&gt;&lt;object type=&quot;3&quot; unique_id=&quot;30680&quot;&gt;&lt;property id=&quot;20148&quot; value=&quot;5&quot;/&gt;&lt;property id=&quot;20300&quot; value=&quot;Slide 10 - &amp;quot;But where is accessibility covered in computing/IT curriculum/textbooks? &amp;quot;&quot;/&gt;&lt;property id=&quot;20307&quot; value=&quot;272&quot;/&gt;&lt;/object&gt;&lt;object type=&quot;3&quot; unique_id=&quot;30681&quot;&gt;&lt;property id=&quot;20148&quot; value=&quot;5&quot;/&gt;&lt;property id=&quot;20300&quot; value=&quot;Slide 11 - &amp;quot;Motivation to teach UD&amp;quot;&quot;/&gt;&lt;property id=&quot;20307&quot; value=&quot;258&quot;/&gt;&lt;/object&gt;&lt;object type=&quot;3&quot; unique_id=&quot;30682&quot;&gt;&lt;property id=&quot;20148&quot; value=&quot;5&quot;/&gt;&lt;property id=&quot;20300&quot; value=&quot;Slide 12 - &amp;quot;Engineering Design Definition&amp;quot;&quot;/&gt;&lt;property id=&quot;20307&quot; value=&quot;794&quot;/&gt;&lt;/object&gt;&lt;object type=&quot;3&quot; unique_id=&quot;30683&quot;&gt;&lt;property id=&quot;20148&quot; value=&quot;5&quot;/&gt;&lt;property id=&quot;20300&quot; value=&quot;Slide 13 - &amp;quot;Question&amp;quot;&quot;/&gt;&lt;property id=&quot;20307&quot; value=&quot;796&quot;/&gt;&lt;/object&gt;&lt;object type=&quot;3&quot; unique_id=&quot;30684&quot;&gt;&lt;property id=&quot;20148&quot; value=&quot;5&quot;/&gt;&lt;property id=&quot;20300&quot; value=&quot;Slide 14 - &amp;quot;Survey&amp;quot;&quot;/&gt;&lt;property id=&quot;20307&quot; value=&quot;282&quot;/&gt;&lt;/object&gt;&lt;object type=&quot;3&quot; unique_id=&quot;30685&quot;&gt;&lt;property id=&quot;20148&quot; value=&quot;5&quot;/&gt;&lt;property id=&quot;20300&quot; value=&quot;Slide 15 - &amp;quot;Research questions (RQs)&amp;quot;&quot;/&gt;&lt;property id=&quot;20307&quot; value=&quot;778&quot;/&gt;&lt;/object&gt;&lt;object type=&quot;3&quot; unique_id=&quot;30686&quot;&gt;&lt;property id=&quot;20148&quot; value=&quot;5&quot;/&gt;&lt;property id=&quot;20300&quot; value=&quot;Slide 16 - &amp;quot;Survey sample&amp;quot;&quot;/&gt;&lt;property id=&quot;20307&quot; value=&quot;797&quot;/&gt;&lt;/object&gt;&lt;object type=&quot;3&quot; unique_id=&quot;30687&quot;&gt;&lt;property id=&quot;20148&quot; value=&quot;5&quot;/&gt;&lt;property id=&quot;20300&quot; value=&quot;Slide 17 - &amp;quot;Survey sample:  Crowdsourcing contact information&amp;quot;&quot;/&gt;&lt;property id=&quot;20307&quot; value=&quot;273&quot;/&gt;&lt;/object&gt;&lt;object type=&quot;3&quot; unique_id=&quot;30688&quot;&gt;&lt;property id=&quot;20148&quot; value=&quot;5&quot;/&gt;&lt;property id=&quot;20300&quot; value=&quot;Slide 18 - &amp;quot;Survey instrument&amp;quot;&quot;/&gt;&lt;property id=&quot;20307&quot; value=&quot;798&quot;/&gt;&lt;/object&gt;&lt;object type=&quot;3&quot; unique_id=&quot;30689&quot;&gt;&lt;property id=&quot;20148&quot; value=&quot;5&quot;/&gt;&lt;property id=&quot;20300&quot; value=&quot;Slide 19 - &amp;quot;Survey launch &amp;amp; response rate&amp;quot;&quot;/&gt;&lt;property id=&quot;20307&quot; value=&quot;261&quot;/&gt;&lt;/object&gt;&lt;object type=&quot;3&quot; unique_id=&quot;30690&quot;&gt;&lt;property id=&quot;20148&quot; value=&quot;5&quot;/&gt;&lt;property id=&quot;20300&quot; value=&quot;Slide 20 - &amp;quot;RQ1: How many are teaching accessibility?&amp;quot;&quot;/&gt;&lt;property id=&quot;20307&quot; value=&quot;799&quot;/&gt;&lt;/object&gt;&lt;object type=&quot;3&quot; unique_id=&quot;30691&quot;&gt;&lt;property id=&quot;20148&quot; value=&quot;5&quot;/&gt;&lt;property id=&quot;20300&quot; value=&quot;Slide 21 - &amp;quot;RQ1: What institutions teach accessibility?&amp;quot;&quot;/&gt;&lt;property id=&quot;20307&quot; value=&quot;292&quot;/&gt;&lt;/object&gt;&lt;object type=&quot;3&quot; unique_id=&quot;30692&quot;&gt;&lt;property id=&quot;20148&quot; value=&quot;5&quot;/&gt;&lt;property id=&quot;20300&quot; value=&quot;Slide 22 - &amp;quot;RQ1: Who is teaching accessibility?&amp;quot;&quot;/&gt;&lt;property id=&quot;20307&quot; value=&quot;283&quot;/&gt;&lt;/object&gt;&lt;object type=&quot;3&quot; unique_id=&quot;30693&quot;&gt;&lt;property id=&quot;20148&quot; value=&quot;5&quot;/&gt;&lt;property id=&quot;20300&quot; value=&quot;Slide 23 - &amp;quot;RQ1: Areas of expertise&amp;quot;&quot;/&gt;&lt;property id=&quot;20307&quot; value=&quot;801&quot;/&gt;&lt;/object&gt;&lt;object type=&quot;3&quot; unique_id=&quot;30694&quot;&gt;&lt;property id=&quot;20148&quot; value=&quot;5&quot;/&gt;&lt;property id=&quot;20300&quot; value=&quot;Slide 24 - &amp;quot;RQ1: Learning objectives&amp;quot;&quot;/&gt;&lt;property id=&quot;20307&quot; value=&quot;800&quot;/&gt;&lt;/object&gt;&lt;object type=&quot;3&quot; unique_id=&quot;30695&quot;&gt;&lt;property id=&quot;20148&quot; value=&quot;5&quot;/&gt;&lt;property id=&quot;20300&quot; value=&quot;Slide 25 - &amp;quot;RQ2: Challenges to  incorporating accessibility&amp;quot;&quot;/&gt;&lt;property id=&quot;20307&quot; value=&quot;802&quot;/&gt;&lt;/object&gt;&lt;object type=&quot;3&quot; unique_id=&quot;30696&quot;&gt;&lt;property id=&quot;20148&quot; value=&quot;5&quot;/&gt;&lt;property id=&quot;20300&quot; value=&quot;Slide 26 - &amp;quot;RQ2: What are barriers to teaching accessibility?&amp;quot;&quot;/&gt;&lt;property id=&quot;20307&quot; value=&quot;284&quot;/&gt;&lt;/object&gt;&lt;object type=&quot;3&quot; unique_id=&quot;30697&quot;&gt;&lt;property id=&quot;20148&quot; value=&quot;5&quot;/&gt;&lt;property id=&quot;20300&quot; value=&quot;Slide 27 - &amp;quot;RQ2: What do faculty need? &amp;quot;&quot;/&gt;&lt;property id=&quot;20307&quot; value=&quot;275&quot;/&gt;&lt;/object&gt;&lt;object type=&quot;3&quot; unique_id=&quot;30698&quot;&gt;&lt;property id=&quot;20148&quot; value=&quot;5&quot;/&gt;&lt;property id=&quot;20300&quot; value=&quot;Slide 28 - &amp;quot;We need…&amp;quot;&quot;/&gt;&lt;property id=&quot;20307&quot; value=&quot;803&quot;/&gt;&lt;/object&gt;&lt;object type=&quot;3&quot; unique_id=&quot;30699&quot;&gt;&lt;property id=&quot;20148&quot; value=&quot;5&quot;/&gt;&lt;property id=&quot;20300&quot; value=&quot;Slide 29 - &amp;quot;RQ3: What factors predict who is teaching accessibility?&amp;quot;&quot;/&gt;&lt;property id=&quot;20307&quot; value=&quot;779&quot;/&gt;&lt;/object&gt;&lt;object type=&quot;3&quot; unique_id=&quot;30700&quot;&gt;&lt;property id=&quot;20148&quot; value=&quot;5&quot;/&gt;&lt;property id=&quot;20300&quot; value=&quot;Slide 30 - &amp;quot;Recommendations to the CS education community&amp;quot;&quot;/&gt;&lt;property id=&quot;20307&quot; value=&quot;806&quot;/&gt;&lt;/object&gt;&lt;object type=&quot;3&quot; unique_id=&quot;30701&quot;&gt;&lt;property id=&quot;20148&quot; value=&quot;5&quot;/&gt;&lt;property id=&quot;20300&quot; value=&quot;Slide 31 - &amp;quot; Strategies for introducing accessibility topics into courses &amp;quot;&quot;/&gt;&lt;property id=&quot;20307&quot; value=&quot;256&quot;/&gt;&lt;/object&gt;&lt;object type=&quot;3&quot; unique_id=&quot;30702&quot;&gt;&lt;property id=&quot;20148&quot; value=&quot;5&quot;/&gt;&lt;property id=&quot;20300&quot; value=&quot;Slide 32 - &amp;quot;INFO 343&amp;quot;&quot;/&gt;&lt;property id=&quot;20307&quot; value=&quot;789&quot;/&gt;&lt;/object&gt;&lt;object type=&quot;3&quot; unique_id=&quot;30703&quot;&gt;&lt;property id=&quot;20148&quot; value=&quot;5&quot;/&gt;&lt;property id=&quot;20300&quot; value=&quot;Slide 33 - &amp;quot;Critical parts and standards&amp;quot;&quot;/&gt;&lt;property id=&quot;20307&quot; value=&quot;790&quot;/&gt;&lt;/object&gt;&lt;object type=&quot;3&quot; unique_id=&quot;30704&quot;&gt;&lt;property id=&quot;20148&quot; value=&quot;5&quot;/&gt;&lt;property id=&quot;20300&quot; value=&quot;Slide 34 - &amp;quot;Accessibility Basics&amp;quot;&quot;/&gt;&lt;property id=&quot;20307&quot; value=&quot;266&quot;/&gt;&lt;/object&gt;&lt;object type=&quot;3&quot; unique_id=&quot;30705&quot;&gt;&lt;property id=&quot;20148&quot; value=&quot;5&quot;/&gt;&lt;property id=&quot;20300&quot; value=&quot;Slide 35 - &amp;quot;Testing?&amp;quot;&quot;/&gt;&lt;property id=&quot;20307&quot; value=&quot;268&quot;/&gt;&lt;/object&gt;&lt;object type=&quot;3&quot; unique_id=&quot;30706&quot;&gt;&lt;property id=&quot;20148&quot; value=&quot;5&quot;/&gt;&lt;property id=&quot;20300&quot; value=&quot;Slide 36 - &amp;quot;Check in&amp;quot;&quot;/&gt;&lt;property id=&quot;20307&quot; value=&quot;269&quot;/&gt;&lt;/object&gt;&lt;object type=&quot;3&quot; unique_id=&quot;30707&quot;&gt;&lt;property id=&quot;20148&quot; value=&quot;5&quot;/&gt;&lt;property id=&quot;20300&quot; value=&quot;Slide 37 - &amp;quot;Check in again&amp;quot;&quot;/&gt;&lt;property id=&quot;20307&quot; value=&quot;270&quot;/&gt;&lt;/object&gt;&lt;object type=&quot;3&quot; unique_id=&quot;30708&quot;&gt;&lt;property id=&quot;20148&quot; value=&quot;5&quot;/&gt;&lt;property id=&quot;20300&quot; value=&quot;Slide 38 - &amp;quot;Review&amp;quot;&quot;/&gt;&lt;property id=&quot;20307&quot; value=&quot;791&quot;/&gt;&lt;/object&gt;&lt;object type=&quot;3&quot; unique_id=&quot;30709&quot;&gt;&lt;property id=&quot;20148&quot; value=&quot;5&quot;/&gt;&lt;property id=&quot;20300&quot; value=&quot;Slide 39 - &amp;quot;280 web developers per year now know accessibility basics.&amp;quot;&quot;/&gt;&lt;property id=&quot;20307&quot; value=&quot;792&quot;/&gt;&lt;/object&gt;&lt;object type=&quot;3&quot; unique_id=&quot;30710&quot;&gt;&lt;property id=&quot;20148&quot; value=&quot;5&quot;/&gt;&lt;property id=&quot;20300&quot; value=&quot;Slide 40 - &amp;quot;Integration of UD content throughout free high school web curriculum uw.edu/accesscomputing/webd2/&amp;quot;&quot;/&gt;&lt;property id=&quot;20307&quot; value=&quot;782&quot;/&gt;&lt;/object&gt;&lt;object type=&quot;3&quot; unique_id=&quot;30711&quot;&gt;&lt;property id=&quot;20148&quot; value=&quot;5&quot;/&gt;&lt;property id=&quot;20300&quot; value=&quot;Slide 41 - &amp;quot;Simple ways to insert accessibility content in an existing Web design course&amp;quot;&quot;/&gt;&lt;property id=&quot;20307&quot; value=&quot;795&quot;/&gt;&lt;/object&gt;&lt;object type=&quot;3&quot; unique_id=&quot;30712&quot;&gt;&lt;property id=&quot;20148&quot; value=&quot;5&quot;/&gt;&lt;property id=&quot;20300&quot; value=&quot;Slide 42 - &amp;quot;Create a part of a lecture&amp;quot;&quot;/&gt;&lt;property id=&quot;20307&quot; value=&quot;473&quot;/&gt;&lt;/object&gt;&lt;object type=&quot;3&quot; unique_id=&quot;30713&quot;&gt;&lt;property id=&quot;20148&quot; value=&quot;5&quot;/&gt;&lt;property id=&quot;20300&quot; value=&quot;Slide 43 - &amp;quot;Create a lecture&amp;quot;&quot;/&gt;&lt;property id=&quot;20307&quot; value=&quot;474&quot;/&gt;&lt;/object&gt;&lt;object type=&quot;3&quot; unique_id=&quot;30714&quot;&gt;&lt;property id=&quot;20148&quot; value=&quot;5&quot;/&gt;&lt;property id=&quot;20300&quot; value=&quot;Slide 44 - &amp;quot;Create a course&amp;quot;&quot;/&gt;&lt;property id=&quot;20307&quot; value=&quot;485&quot;/&gt;&lt;/object&gt;&lt;object type=&quot;3&quot; unique_id=&quot;30715&quot;&gt;&lt;property id=&quot;20148&quot; value=&quot;5&quot;/&gt;&lt;property id=&quot;20300&quot; value=&quot;Slide 45 - &amp;quot;My Projects&amp;quot;&quot;/&gt;&lt;property id=&quot;20307&quot; value=&quot;480&quot;/&gt;&lt;/object&gt;&lt;object type=&quot;3&quot; unique_id=&quot;30716&quot;&gt;&lt;property id=&quot;20148&quot; value=&quot;5&quot;/&gt;&lt;property id=&quot;20300&quot; value=&quot;Slide 46 - &amp;quot;Presentation Topics &amp;quot;&quot;/&gt;&lt;property id=&quot;20307&quot; value=&quot;461&quot;/&gt;&lt;/object&gt;&lt;object type=&quot;3&quot; unique_id=&quot;30717&quot;&gt;&lt;property id=&quot;20148&quot; value=&quot;5&quot;/&gt;&lt;property id=&quot;20300&quot; value=&quot;Slide 48&quot;/&gt;&lt;property id=&quot;20307&quot; value=&quot;459&quot;/&gt;&lt;/object&gt;&lt;object type=&quot;3&quot; unique_id=&quot;30718&quot;&gt;&lt;property id=&quot;20148&quot; value=&quot;5&quot;/&gt;&lt;property id=&quot;20300&quot; value=&quot;Slide 49 - &amp;quot;Where’s the gap?&amp;quot;&quot;/&gt;&lt;property id=&quot;20307&quot; value=&quot;549&quot;/&gt;&lt;/object&gt;&lt;object type=&quot;3&quot; unique_id=&quot;30719&quot;&gt;&lt;property id=&quot;20148&quot; value=&quot;5&quot;/&gt;&lt;property id=&quot;20300&quot; value=&quot;Slide 50 - &amp;quot;Why the gap?&amp;quot;&quot;/&gt;&lt;property id=&quot;20307&quot; value=&quot;550&quot;/&gt;&lt;/object&gt;&lt;object type=&quot;3&quot; unique_id=&quot;30720&quot;&gt;&lt;property id=&quot;20148&quot; value=&quot;5&quot;/&gt;&lt;property id=&quot;20300&quot; value=&quot;Slide 53 - &amp;quot;Real examples of individuals using assistive technology&amp;quot;&quot;/&gt;&lt;property id=&quot;20307&quot; value=&quot;481&quot;/&gt;&lt;/object&gt;&lt;object type=&quot;3&quot; unique_id=&quot;30721&quot;&gt;&lt;property id=&quot;20148&quot; value=&quot;5&quot;/&gt;&lt;property id=&quot;20300&quot; value=&quot;Slide 54 - &amp;quot;Social model of disability  https://youtu.be/9s3NZaLhcc4 &amp;quot;&quot;/&gt;&lt;property id=&quot;20307&quot; value=&quot;483&quot;/&gt;&lt;/object&gt;&lt;object type=&quot;3&quot; unique_id=&quot;30722&quot;&gt;&lt;property id=&quot;20148&quot; value=&quot;5&quot;/&gt;&lt;property id=&quot;20300&quot; value=&quot;Slide 52 - &amp;quot;Resources to introduce and convey accessibility issues 1/2 &amp;quot;&quot;/&gt;&lt;property id=&quot;20307&quot; value=&quot;466&quot;/&gt;&lt;/object&gt;&lt;object type=&quot;3&quot; unique_id=&quot;30723&quot;&gt;&lt;property id=&quot;20148&quot; value=&quot;5&quot;/&gt;&lt;property id=&quot;20300&quot; value=&quot;Slide 51 - &amp;quot;Resources to introduce and convey accessibility issues 2/2 &amp;quot;&quot;/&gt;&lt;property id=&quot;20307&quot; value=&quot;467&quot;/&gt;&lt;/object&gt;&lt;object type=&quot;3&quot; unique_id=&quot;30724&quot;&gt;&lt;property id=&quot;20148&quot; value=&quot;5&quot;/&gt;&lt;property id=&quot;20300&quot; value=&quot;Slide 55&quot;/&gt;&lt;property id=&quot;20307&quot; value=&quot;525&quot;/&gt;&lt;/object&gt;&lt;object type=&quot;3&quot; unique_id=&quot;30725&quot;&gt;&lt;property id=&quot;20148&quot; value=&quot;5&quot;/&gt;&lt;property id=&quot;20300&quot; value=&quot;Slide 56 - &amp;quot;Books &amp;amp; curriculum material &amp;quot;&quot;/&gt;&lt;property id=&quot;20307&quot; value=&quot;468&quot;/&gt;&lt;/object&gt;&lt;object type=&quot;3&quot; unique_id=&quot;30726&quot;&gt;&lt;property id=&quot;20148&quot; value=&quot;5&quot;/&gt;&lt;property id=&quot;20300&quot; value=&quot;Slide 57 - &amp;quot;A Web For Everyone Personas&amp;quot;&quot;/&gt;&lt;property id=&quot;20307&quot; value=&quot;469&quot;/&gt;&lt;/object&gt;&lt;object type=&quot;3&quot; unique_id=&quot;30727&quot;&gt;&lt;property id=&quot;20148&quot; value=&quot;5&quot;/&gt;&lt;property id=&quot;20300&quot; value=&quot;Slide 58 - &amp;quot;Aspects of course that is particularly effective at promoting UD &amp;quot;&quot;/&gt;&lt;property id=&quot;20307&quot; value=&quot;526&quot;/&gt;&lt;/object&gt;&lt;object type=&quot;3&quot; unique_id=&quot;30728&quot;&gt;&lt;property id=&quot;20148&quot; value=&quot;5&quot;/&gt;&lt;property id=&quot;20300&quot; value=&quot;Slide 59&quot;/&gt;&lt;property id=&quot;20307&quot; value=&quot;552&quot;/&gt;&lt;/object&gt;&lt;object type=&quot;3&quot; unique_id=&quot;30729&quot;&gt;&lt;property id=&quot;20148&quot; value=&quot;5&quot;/&gt;&lt;property id=&quot;20300&quot; value=&quot;Slide 60 - &amp;quot;Bremerton Beyond Accessible Playground&amp;quot;&quot;/&gt;&lt;property id=&quot;20307&quot; value=&quot;553&quot;/&gt;&lt;/object&gt;&lt;object type=&quot;3&quot; unique_id=&quot;30730&quot;&gt;&lt;property id=&quot;20148&quot; value=&quot;5&quot;/&gt;&lt;property id=&quot;20300&quot; value=&quot;Slide 61 - &amp;quot;Teach Access - Initiatives&amp;quot;&quot;/&gt;&lt;property id=&quot;20307&quot; value=&quot;476&quot;/&gt;&lt;/object&gt;&lt;object type=&quot;3&quot; unique_id=&quot;30731&quot;&gt;&lt;property id=&quot;20148&quot; value=&quot;5&quot;/&gt;&lt;property id=&quot;20300&quot; value=&quot;Slide 62 - &amp;quot;No Book Version&amp;quot;&quot;/&gt;&lt;property id=&quot;20307&quot; value=&quot;439&quot;/&gt;&lt;/object&gt;&lt;object type=&quot;3&quot; unique_id=&quot;30732&quot;&gt;&lt;property id=&quot;20148&quot; value=&quot;5&quot;/&gt;&lt;property id=&quot;20300&quot; value=&quot;Slide 63 - &amp;quot;Promoting the Integration of UD Content into University Curriculum (UDUC) 1/2&amp;quot;&quot;/&gt;&lt;property id=&quot;20307&quot; value=&quot;448&quot;/&gt;&lt;/object&gt;&lt;object type=&quot;3&quot; unique_id=&quot;30733&quot;&gt;&lt;property id=&quot;20148&quot; value=&quot;5&quot;/&gt;&lt;property id=&quot;20300&quot; value=&quot;Slide 64 - &amp;quot;Promoting the Integration of UD Content into University Curriculum (UDUC) 2/2&amp;quot;&quot;/&gt;&lt;property id=&quot;20307&quot; value=&quot;449&quot;/&gt;&lt;/object&gt;&lt;object type=&quot;3&quot; unique_id=&quot;30734&quot;&gt;&lt;property id=&quot;20148&quot; value=&quot;5&quot;/&gt;&lt;property id=&quot;20300&quot; value=&quot;Slide 65 - &amp;quot;W3C WAI Resources&amp;quot;&quot;/&gt;&lt;property id=&quot;20307&quot; value=&quot;450&quot;/&gt;&lt;/object&gt;&lt;object type=&quot;3&quot; unique_id=&quot;30735&quot;&gt;&lt;property id=&quot;20148&quot; value=&quot;5&quot;/&gt;&lt;property id=&quot;20300&quot; value=&quot;Slide 66 - &amp;quot;Promoting the Integration of Universal Design into University Curricula (UDUC)    Opportunities for Collaboration&amp;quot;&quot;/&gt;&lt;property id=&quot;20307&quot; value=&quot;404&quot;/&gt;&lt;/object&gt;&lt;object type=&quot;3&quot; unique_id=&quot;30736&quot;&gt;&lt;property id=&quot;20148&quot; value=&quot;5&quot;/&gt;&lt;property id=&quot;20300&quot; value=&quot;Slide 67 - &amp;quot;Accessing Higher Ground Conference&amp;quot;&quot;/&gt;&lt;property id=&quot;20307&quot; value=&quot;529&quot;/&gt;&lt;/object&gt;&lt;object type=&quot;3&quot; unique_id=&quot;30737&quot;&gt;&lt;property id=&quot;20148&quot; value=&quot;5&quot;/&gt;&lt;property id=&quot;20300&quot; value=&quot;Slide 68 - &amp;quot;AccessComputing resources www.uw.edu/accesscomputing&amp;quot;&quot;/&gt;&lt;property id=&quot;20307&quot; value=&quot;274&quot;/&gt;&lt;/object&gt;&lt;object type=&quot;3&quot; unique_id=&quot;30738&quot;&gt;&lt;property id=&quot;20148&quot; value=&quot;5&quot;/&gt;&lt;property id=&quot;20300&quot; value=&quot;Slide 69 - &amp;quot;Q&amp;amp;As Sheryl Burgstahler      sherylb@uw.edu Howard Kramer    hkramer@ahead.org  &amp;quot;&quot;/&gt;&lt;property id=&quot;20307&quot; value=&quot;458&quot;/&gt;&lt;/object&gt;&lt;object type=&quot;3&quot; unique_id=&quot;31683&quot;&gt;&lt;property id=&quot;20148&quot; value=&quot;5&quot;/&gt;&lt;property id=&quot;20300&quot; value=&quot;Slide 47 - &amp;quot;Career benefits for students &amp;quot;&quot;/&gt;&lt;property id=&quot;20307&quot; value=&quot;807&quot;/&gt;&lt;/object&gt;&lt;/object&gt;&lt;object type=&quot;8&quot; unique_id=&quot;30808&quot;&gt;&lt;/object&gt;&lt;/object&gt;&lt;/database&gt;"/>
  <p:tag name="SECTOMILLISECCONVERTED" val="1"/>
</p:tagLst>
</file>

<file path=ppt/theme/theme1.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Comp_EASIpresentation_6_19_18" id="{6A7A98E1-D327-AD49-A7AE-3C5916F2846A}" vid="{28C12369-185E-8E4B-932B-7757F426768D}"/>
    </a:ext>
  </a:extLst>
</a:theme>
</file>

<file path=ppt/theme/theme2.xml><?xml version="1.0" encoding="utf-8"?>
<a:theme xmlns:a="http://schemas.openxmlformats.org/drawingml/2006/main" name="1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Comp_EASIpresentation_6_19_18" id="{6A7A98E1-D327-AD49-A7AE-3C5916F2846A}" vid="{8217C2AE-62FA-994F-B791-095250486588}"/>
    </a:ext>
  </a:extLst>
</a:theme>
</file>

<file path=ppt/theme/theme3.xml><?xml version="1.0" encoding="utf-8"?>
<a:theme xmlns:a="http://schemas.openxmlformats.org/drawingml/2006/main" name="2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Comp_EASIpresentation_6_19_18" id="{6A7A98E1-D327-AD49-A7AE-3C5916F2846A}" vid="{610ECCF1-2B3E-5F4C-BECA-AE9EE433F617}"/>
    </a:ext>
  </a:extLst>
</a:theme>
</file>

<file path=ppt/theme/theme4.xml><?xml version="1.0" encoding="utf-8"?>
<a:theme xmlns:a="http://schemas.openxmlformats.org/drawingml/2006/main" name="Office Theme">
  <a:themeElements>
    <a:clrScheme name="Custom 3">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Comp_EASIpresentation_6_19_18" id="{6A7A98E1-D327-AD49-A7AE-3C5916F2846A}" vid="{CC223289-A30B-E94C-919A-52D30453667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Custom Design</Template>
  <TotalTime>1505</TotalTime>
  <Words>1167</Words>
  <Application>Microsoft Macintosh PowerPoint</Application>
  <PresentationFormat>On-screen Show (4:3)</PresentationFormat>
  <Paragraphs>274</Paragraphs>
  <Slides>46</Slides>
  <Notes>6</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46</vt:i4>
      </vt:variant>
    </vt:vector>
  </HeadingPairs>
  <TitlesOfParts>
    <vt:vector size="63" baseType="lpstr">
      <vt:lpstr>Encode Sans Normal Black</vt:lpstr>
      <vt:lpstr>Helvitica</vt:lpstr>
      <vt:lpstr>ＭＳ Ｐゴシック</vt:lpstr>
      <vt:lpstr>Open Sans Light</vt:lpstr>
      <vt:lpstr>System Font Regular</vt:lpstr>
      <vt:lpstr>Uni Sans Regular</vt:lpstr>
      <vt:lpstr>ヒラギノ角ゴ Pro W3</vt:lpstr>
      <vt:lpstr>Arial</vt:lpstr>
      <vt:lpstr>Calibri</vt:lpstr>
      <vt:lpstr>Helvetica</vt:lpstr>
      <vt:lpstr>Lucida Grande</vt:lpstr>
      <vt:lpstr>Tahoma</vt:lpstr>
      <vt:lpstr>Wingdings</vt:lpstr>
      <vt:lpstr>Custom Design</vt:lpstr>
      <vt:lpstr>1_Custom Design</vt:lpstr>
      <vt:lpstr>2_Custom Design</vt:lpstr>
      <vt:lpstr>Office Theme</vt:lpstr>
      <vt:lpstr>Teaching about Accessibility in Computing and IT Courses: A Capacity-building Institute</vt:lpstr>
      <vt:lpstr>AM agenda </vt:lpstr>
      <vt:lpstr>PM agenda</vt:lpstr>
      <vt:lpstr>NSF-funded AccessComputing</vt:lpstr>
      <vt:lpstr>Presentation topics</vt:lpstr>
      <vt:lpstr>PowerPoint Presentation</vt:lpstr>
      <vt:lpstr>Look at ability on a continuum</vt:lpstr>
      <vt:lpstr>One-minute history lesson—Evolution of responses to human differences</vt:lpstr>
      <vt:lpstr>Typical approach— accommodation</vt:lpstr>
      <vt:lpstr>PowerPoint Presentation</vt:lpstr>
      <vt:lpstr>PowerPoint Presentation</vt:lpstr>
      <vt:lpstr>Universal design =</vt:lpstr>
      <vt:lpstr>How could you universally design a nametag?</vt:lpstr>
      <vt:lpstr>Proactive design terminology</vt:lpstr>
      <vt:lpstr>PowerPoint Presentation</vt:lpstr>
      <vt:lpstr>“The Daily” UW</vt:lpstr>
      <vt:lpstr>UD on a continuum</vt:lpstr>
      <vt:lpstr>Universally designed technology</vt:lpstr>
      <vt:lpstr>Assistive technology</vt:lpstr>
      <vt:lpstr>Anthony  AT Specialist Prentke Romich Co.</vt:lpstr>
      <vt:lpstr>Nicole BA, Computer Science Stanford Google</vt:lpstr>
      <vt:lpstr>Jessie BA, Informatics, UW Business Analyst  Amazon.com</vt:lpstr>
      <vt:lpstr>What to know about assistive technology</vt:lpstr>
      <vt:lpstr>PowerPoint Presentation</vt:lpstr>
      <vt:lpstr>But where is accessibility covered in computing/IT curriculum/textbooks? </vt:lpstr>
      <vt:lpstr>PowerPoint Presentation</vt:lpstr>
      <vt:lpstr>Engineering design definition</vt:lpstr>
      <vt:lpstr>Question</vt:lpstr>
      <vt:lpstr>Research questions</vt:lpstr>
      <vt:lpstr>Survey sample</vt:lpstr>
      <vt:lpstr>PowerPoint Presentation</vt:lpstr>
      <vt:lpstr>1: How many are teaching accessibility?</vt:lpstr>
      <vt:lpstr>PowerPoint Presentation</vt:lpstr>
      <vt:lpstr>1: Areas of expertise</vt:lpstr>
      <vt:lpstr>1: Learning objectives</vt:lpstr>
      <vt:lpstr>2: Challenges to incorporating accessibility</vt:lpstr>
      <vt:lpstr>PowerPoint Presentation</vt:lpstr>
      <vt:lpstr>2: We need…</vt:lpstr>
      <vt:lpstr>PowerPoint Presentation</vt:lpstr>
      <vt:lpstr>Recommendations to the CS education community</vt:lpstr>
      <vt:lpstr>PowerPoint Presentation</vt:lpstr>
      <vt:lpstr>PowerPoint Presentation</vt:lpstr>
      <vt:lpstr>PowerPoint Presentation</vt:lpstr>
      <vt:lpstr>PM Agenda</vt:lpstr>
      <vt:lpstr>AccessComputing resources www.uw.edu/accesscomputing</vt:lpstr>
      <vt:lpstr>Other resources</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Andy J Ko</dc:creator>
  <cp:keywords/>
  <dc:description/>
  <cp:lastModifiedBy>Microsoft Office User</cp:lastModifiedBy>
  <cp:revision>97</cp:revision>
  <cp:lastPrinted>2018-07-04T10:30:36Z</cp:lastPrinted>
  <dcterms:created xsi:type="dcterms:W3CDTF">2018-06-21T18:36:53Z</dcterms:created>
  <dcterms:modified xsi:type="dcterms:W3CDTF">2018-11-06T16:33:16Z</dcterms:modified>
  <cp:category/>
</cp:coreProperties>
</file>