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697" r:id="rId3"/>
    <p:sldMasterId id="2147483710" r:id="rId4"/>
  </p:sldMasterIdLst>
  <p:notesMasterIdLst>
    <p:notesMasterId r:id="rId32"/>
  </p:notesMasterIdLst>
  <p:handoutMasterIdLst>
    <p:handoutMasterId r:id="rId33"/>
  </p:handoutMasterIdLst>
  <p:sldIdLst>
    <p:sldId id="1016" r:id="rId5"/>
    <p:sldId id="696" r:id="rId6"/>
    <p:sldId id="684" r:id="rId7"/>
    <p:sldId id="751" r:id="rId8"/>
    <p:sldId id="737" r:id="rId9"/>
    <p:sldId id="1017" r:id="rId10"/>
    <p:sldId id="761" r:id="rId11"/>
    <p:sldId id="1018" r:id="rId12"/>
    <p:sldId id="1019" r:id="rId13"/>
    <p:sldId id="1020" r:id="rId14"/>
    <p:sldId id="1021" r:id="rId15"/>
    <p:sldId id="1022" r:id="rId16"/>
    <p:sldId id="1023" r:id="rId17"/>
    <p:sldId id="1024" r:id="rId18"/>
    <p:sldId id="1025" r:id="rId19"/>
    <p:sldId id="789" r:id="rId20"/>
    <p:sldId id="266" r:id="rId21"/>
    <p:sldId id="790" r:id="rId22"/>
    <p:sldId id="268" r:id="rId23"/>
    <p:sldId id="269" r:id="rId24"/>
    <p:sldId id="270" r:id="rId25"/>
    <p:sldId id="791" r:id="rId26"/>
    <p:sldId id="792" r:id="rId27"/>
    <p:sldId id="1028" r:id="rId28"/>
    <p:sldId id="1027" r:id="rId29"/>
    <p:sldId id="1026" r:id="rId30"/>
    <p:sldId id="1029"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3FB0E5-B68E-411B-8BD0-D7063041A367}">
          <p14:sldIdLst>
            <p14:sldId id="1016"/>
            <p14:sldId id="696"/>
            <p14:sldId id="684"/>
            <p14:sldId id="751"/>
            <p14:sldId id="737"/>
            <p14:sldId id="1017"/>
            <p14:sldId id="761"/>
            <p14:sldId id="1018"/>
            <p14:sldId id="1019"/>
            <p14:sldId id="1020"/>
            <p14:sldId id="1021"/>
            <p14:sldId id="1022"/>
            <p14:sldId id="1023"/>
            <p14:sldId id="1024"/>
            <p14:sldId id="1025"/>
            <p14:sldId id="789"/>
            <p14:sldId id="266"/>
            <p14:sldId id="790"/>
            <p14:sldId id="268"/>
            <p14:sldId id="269"/>
            <p14:sldId id="270"/>
            <p14:sldId id="791"/>
            <p14:sldId id="792"/>
            <p14:sldId id="1028"/>
            <p14:sldId id="1027"/>
            <p14:sldId id="1026"/>
            <p14:sldId id="10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86918" autoAdjust="0"/>
  </p:normalViewPr>
  <p:slideViewPr>
    <p:cSldViewPr snapToGrid="0" snapToObjects="1">
      <p:cViewPr varScale="1">
        <p:scale>
          <a:sx n="71" d="100"/>
          <a:sy n="71" d="100"/>
        </p:scale>
        <p:origin x="176" y="312"/>
      </p:cViewPr>
      <p:guideLst>
        <p:guide orient="horz" pos="2160"/>
        <p:guide pos="2880"/>
      </p:guideLst>
    </p:cSldViewPr>
  </p:slideViewPr>
  <p:outlineViewPr>
    <p:cViewPr>
      <p:scale>
        <a:sx n="33" d="100"/>
        <a:sy n="33" d="100"/>
      </p:scale>
      <p:origin x="0" y="-90288"/>
    </p:cViewPr>
  </p:outlineViewPr>
  <p:notesTextViewPr>
    <p:cViewPr>
      <p:scale>
        <a:sx n="100" d="100"/>
        <a:sy n="100" d="100"/>
      </p:scale>
      <p:origin x="0" y="0"/>
    </p:cViewPr>
  </p:notesTextViewPr>
  <p:sorterViewPr>
    <p:cViewPr>
      <p:scale>
        <a:sx n="147" d="100"/>
        <a:sy n="147" d="100"/>
      </p:scale>
      <p:origin x="0" y="4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D598854-F135-4E36-9A89-5CE64471A6E2}" type="datetimeFigureOut">
              <a:rPr lang="en-US" smtClean="0"/>
              <a:t>11/5/18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3085264-9706-4668-885C-B2532344CED6}" type="slidenum">
              <a:rPr lang="en-US" smtClean="0"/>
              <a:t>‹#›</a:t>
            </a:fld>
            <a:endParaRPr lang="en-US"/>
          </a:p>
        </p:txBody>
      </p:sp>
    </p:spTree>
    <p:extLst>
      <p:ext uri="{BB962C8B-B14F-4D97-AF65-F5344CB8AC3E}">
        <p14:creationId xmlns:p14="http://schemas.microsoft.com/office/powerpoint/2010/main" val="444023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67091976-0AF4-ED4D-ADC4-11066A880F6B}" type="datetimeFigureOut">
              <a:rPr lang="en-US" smtClean="0"/>
              <a:t>11/5/18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814146EA-08A1-184A-99B9-0CE25F8F8B2B}" type="slidenum">
              <a:rPr lang="en-US" smtClean="0"/>
              <a:t>‹#›</a:t>
            </a:fld>
            <a:endParaRPr lang="en-US"/>
          </a:p>
        </p:txBody>
      </p:sp>
    </p:spTree>
    <p:extLst>
      <p:ext uri="{BB962C8B-B14F-4D97-AF65-F5344CB8AC3E}">
        <p14:creationId xmlns:p14="http://schemas.microsoft.com/office/powerpoint/2010/main" val="3313683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4146EA-08A1-184A-99B9-0CE25F8F8B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8775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lvl1pPr marL="228600" indent="-228600">
              <a:buSzPct val="100000"/>
              <a:buChar char="•"/>
            </a:lvl1pPr>
          </a:lstStyle>
          <a:p>
            <a:pPr marL="0" indent="0">
              <a:buNone/>
            </a:pPr>
            <a:r>
              <a:rPr lang="en-US" dirty="0"/>
              <a:t>INFO 343 = Client-side Web Development</a:t>
            </a:r>
            <a:endParaRPr dirty="0"/>
          </a:p>
        </p:txBody>
      </p:sp>
    </p:spTree>
    <p:extLst>
      <p:ext uri="{BB962C8B-B14F-4D97-AF65-F5344CB8AC3E}">
        <p14:creationId xmlns:p14="http://schemas.microsoft.com/office/powerpoint/2010/main" val="647536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562186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98519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313215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296829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128481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lvl1pPr marL="228600" indent="-228600">
              <a:buSzPct val="100000"/>
              <a:buChar char="•"/>
            </a:lvl1pPr>
          </a:lstStyle>
          <a:p>
            <a:pPr marL="0" indent="0">
              <a:buNone/>
            </a:pPr>
            <a:endParaRPr dirty="0"/>
          </a:p>
        </p:txBody>
      </p:sp>
    </p:spTree>
    <p:extLst>
      <p:ext uri="{BB962C8B-B14F-4D97-AF65-F5344CB8AC3E}">
        <p14:creationId xmlns:p14="http://schemas.microsoft.com/office/powerpoint/2010/main" val="343950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p>
            <a:pPr marL="228600" indent="-228600">
              <a:buSzPct val="100000"/>
              <a:buChar char="•"/>
            </a:pPr>
            <a:r>
              <a:t>One year later…</a:t>
            </a:r>
          </a:p>
          <a:p>
            <a:pPr marL="228600" indent="-228600">
              <a:buSzPct val="100000"/>
              <a:buChar char="•"/>
            </a:pPr>
            <a:r>
              <a:t>(Read)</a:t>
            </a:r>
          </a:p>
        </p:txBody>
      </p:sp>
    </p:spTree>
    <p:extLst>
      <p:ext uri="{BB962C8B-B14F-4D97-AF65-F5344CB8AC3E}">
        <p14:creationId xmlns:p14="http://schemas.microsoft.com/office/powerpoint/2010/main" val="288583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5.gi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AD2E35-6FF8-3F4E-AE3E-2A70E8F45458}"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170852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223140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228598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687816"/>
            <a:ext cx="1600200" cy="139700"/>
          </a:xfrm>
          <a:prstGeom prst="rect">
            <a:avLst/>
          </a:prstGeom>
        </p:spPr>
      </p:pic>
      <p:pic>
        <p:nvPicPr>
          <p:cNvPr id="4" name="Picture 3"/>
          <p:cNvPicPr>
            <a:picLocks noChangeAspect="1"/>
          </p:cNvPicPr>
          <p:nvPr userDrawn="1"/>
        </p:nvPicPr>
        <p:blipFill>
          <a:blip r:embed="rId3"/>
          <a:stretch>
            <a:fillRect/>
          </a:stretch>
        </p:blipFill>
        <p:spPr>
          <a:xfrm>
            <a:off x="7772400" y="407222"/>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2"/>
          <a:stretch>
            <a:fillRect/>
          </a:stretch>
        </p:blipFill>
        <p:spPr>
          <a:xfrm>
            <a:off x="766763" y="1363508"/>
            <a:ext cx="1103781" cy="96362"/>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7" name="Picture 16"/>
          <p:cNvPicPr>
            <a:picLocks noChangeAspect="1"/>
          </p:cNvPicPr>
          <p:nvPr userDrawn="1"/>
        </p:nvPicPr>
        <p:blipFill>
          <a:blip r:embed="rId2"/>
          <a:stretch>
            <a:fillRect/>
          </a:stretch>
        </p:blipFill>
        <p:spPr>
          <a:xfrm>
            <a:off x="766763" y="1363508"/>
            <a:ext cx="1103781" cy="96362"/>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36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EA69C4-20D7-1D4E-9F11-391F5886DD52}" type="slidenum">
              <a:rPr lang="en-US"/>
              <a:pPr>
                <a:defRPr/>
              </a:pPr>
              <a:t>‹#›</a:t>
            </a:fld>
            <a:endParaRPr lang="en-US"/>
          </a:p>
        </p:txBody>
      </p:sp>
    </p:spTree>
    <p:extLst>
      <p:ext uri="{BB962C8B-B14F-4D97-AF65-F5344CB8AC3E}">
        <p14:creationId xmlns:p14="http://schemas.microsoft.com/office/powerpoint/2010/main" val="401958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A468E-9376-D54C-88D1-F51606161E3E}" type="slidenum">
              <a:rPr lang="en-US"/>
              <a:pPr>
                <a:defRPr/>
              </a:pPr>
              <a:t>‹#›</a:t>
            </a:fld>
            <a:endParaRPr lang="en-US"/>
          </a:p>
        </p:txBody>
      </p:sp>
    </p:spTree>
    <p:extLst>
      <p:ext uri="{BB962C8B-B14F-4D97-AF65-F5344CB8AC3E}">
        <p14:creationId xmlns:p14="http://schemas.microsoft.com/office/powerpoint/2010/main" val="261003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211DB-1B51-DC4A-B7D1-DAECDB4D8AE3}" type="slidenum">
              <a:rPr lang="en-US"/>
              <a:pPr>
                <a:defRPr/>
              </a:pPr>
              <a:t>‹#›</a:t>
            </a:fld>
            <a:endParaRPr lang="en-US"/>
          </a:p>
        </p:txBody>
      </p:sp>
    </p:spTree>
    <p:extLst>
      <p:ext uri="{BB962C8B-B14F-4D97-AF65-F5344CB8AC3E}">
        <p14:creationId xmlns:p14="http://schemas.microsoft.com/office/powerpoint/2010/main" val="1755932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D6CD25-9D58-AB43-946B-A626EA823648}" type="slidenum">
              <a:rPr lang="en-US"/>
              <a:pPr>
                <a:defRPr/>
              </a:pPr>
              <a:t>‹#›</a:t>
            </a:fld>
            <a:endParaRPr lang="en-US"/>
          </a:p>
        </p:txBody>
      </p:sp>
    </p:spTree>
    <p:extLst>
      <p:ext uri="{BB962C8B-B14F-4D97-AF65-F5344CB8AC3E}">
        <p14:creationId xmlns:p14="http://schemas.microsoft.com/office/powerpoint/2010/main" val="43927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D2E35-6FF8-3F4E-AE3E-2A70E8F45458}"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141559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497811-1DFF-6D4C-9CD2-D9D8DEBC344A}" type="slidenum">
              <a:rPr lang="en-US"/>
              <a:pPr>
                <a:defRPr/>
              </a:pPr>
              <a:t>‹#›</a:t>
            </a:fld>
            <a:endParaRPr lang="en-US"/>
          </a:p>
        </p:txBody>
      </p:sp>
    </p:spTree>
    <p:extLst>
      <p:ext uri="{BB962C8B-B14F-4D97-AF65-F5344CB8AC3E}">
        <p14:creationId xmlns:p14="http://schemas.microsoft.com/office/powerpoint/2010/main" val="145769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025C87-D02B-2046-8575-9846BEF488AC}" type="slidenum">
              <a:rPr lang="en-US"/>
              <a:pPr>
                <a:defRPr/>
              </a:pPr>
              <a:t>‹#›</a:t>
            </a:fld>
            <a:endParaRPr lang="en-US"/>
          </a:p>
        </p:txBody>
      </p:sp>
    </p:spTree>
    <p:extLst>
      <p:ext uri="{BB962C8B-B14F-4D97-AF65-F5344CB8AC3E}">
        <p14:creationId xmlns:p14="http://schemas.microsoft.com/office/powerpoint/2010/main" val="73650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AC3FE4-9339-A544-887C-357F6332FA63}" type="slidenum">
              <a:rPr lang="en-US"/>
              <a:pPr>
                <a:defRPr/>
              </a:pPr>
              <a:t>‹#›</a:t>
            </a:fld>
            <a:endParaRPr lang="en-US"/>
          </a:p>
        </p:txBody>
      </p:sp>
    </p:spTree>
    <p:extLst>
      <p:ext uri="{BB962C8B-B14F-4D97-AF65-F5344CB8AC3E}">
        <p14:creationId xmlns:p14="http://schemas.microsoft.com/office/powerpoint/2010/main" val="3416483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AE5DE4-C332-0546-9B10-8410D62C2F3E}" type="slidenum">
              <a:rPr lang="en-US"/>
              <a:pPr>
                <a:defRPr/>
              </a:pPr>
              <a:t>‹#›</a:t>
            </a:fld>
            <a:endParaRPr lang="en-US"/>
          </a:p>
        </p:txBody>
      </p:sp>
    </p:spTree>
    <p:extLst>
      <p:ext uri="{BB962C8B-B14F-4D97-AF65-F5344CB8AC3E}">
        <p14:creationId xmlns:p14="http://schemas.microsoft.com/office/powerpoint/2010/main" val="2069799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C36408-579E-2D4C-B920-85F3B6D47841}" type="slidenum">
              <a:rPr lang="en-US"/>
              <a:pPr>
                <a:defRPr/>
              </a:pPr>
              <a:t>‹#›</a:t>
            </a:fld>
            <a:endParaRPr lang="en-US"/>
          </a:p>
        </p:txBody>
      </p:sp>
    </p:spTree>
    <p:extLst>
      <p:ext uri="{BB962C8B-B14F-4D97-AF65-F5344CB8AC3E}">
        <p14:creationId xmlns:p14="http://schemas.microsoft.com/office/powerpoint/2010/main" val="297640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5A1938-C09A-8948-93F6-085F761B4F84}" type="slidenum">
              <a:rPr lang="en-US"/>
              <a:pPr>
                <a:defRPr/>
              </a:pPr>
              <a:t>‹#›</a:t>
            </a:fld>
            <a:endParaRPr lang="en-US"/>
          </a:p>
        </p:txBody>
      </p:sp>
    </p:spTree>
    <p:extLst>
      <p:ext uri="{BB962C8B-B14F-4D97-AF65-F5344CB8AC3E}">
        <p14:creationId xmlns:p14="http://schemas.microsoft.com/office/powerpoint/2010/main" val="320414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347A1-98BA-DB4F-9BA8-A8ED83A806F5}" type="slidenum">
              <a:rPr lang="en-US"/>
              <a:pPr>
                <a:defRPr/>
              </a:pPr>
              <a:t>‹#›</a:t>
            </a:fld>
            <a:endParaRPr lang="en-US"/>
          </a:p>
        </p:txBody>
      </p:sp>
    </p:spTree>
    <p:extLst>
      <p:ext uri="{BB962C8B-B14F-4D97-AF65-F5344CB8AC3E}">
        <p14:creationId xmlns:p14="http://schemas.microsoft.com/office/powerpoint/2010/main" val="3119797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728F3C-B75A-DC4A-A506-39077F6CCF97}" type="slidenum">
              <a:rPr lang="en-US"/>
              <a:pPr>
                <a:defRPr/>
              </a:pPr>
              <a:t>‹#›</a:t>
            </a:fld>
            <a:endParaRPr lang="en-US"/>
          </a:p>
        </p:txBody>
      </p:sp>
    </p:spTree>
    <p:extLst>
      <p:ext uri="{BB962C8B-B14F-4D97-AF65-F5344CB8AC3E}">
        <p14:creationId xmlns:p14="http://schemas.microsoft.com/office/powerpoint/2010/main" val="1397868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0F25-8DBD-C14C-A14B-C3F1E8A10CB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841907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66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D2E35-6FF8-3F4E-AE3E-2A70E8F45458}"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1710195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0F25-8DBD-C14C-A14B-C3F1E8A10CB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371457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0F25-8DBD-C14C-A14B-C3F1E8A10CB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358250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0F25-8DBD-C14C-A14B-C3F1E8A10CBF}"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988440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0F25-8DBD-C14C-A14B-C3F1E8A10CBF}"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01236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0F25-8DBD-C14C-A14B-C3F1E8A10CBF}"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578777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3809987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0F25-8DBD-C14C-A14B-C3F1E8A10CBF}"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765056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1136262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0F25-8DBD-C14C-A14B-C3F1E8A10CBF}"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266525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5"/>
            <a:ext cx="6972300" cy="2641756"/>
          </a:xfrm>
          <a:prstGeom prst="rect">
            <a:avLst/>
          </a:prstGeom>
          <a:ln>
            <a:noFill/>
          </a:ln>
        </p:spPr>
        <p:txBody>
          <a:bodyPr>
            <a:normAutofit/>
          </a:bodyPr>
          <a:lstStyle>
            <a:lvl1pPr marL="0" indent="0">
              <a:lnSpc>
                <a:spcPct val="100000"/>
              </a:lnSpc>
              <a:buNone/>
              <a:defRPr sz="5000" b="0" i="0" baseline="0">
                <a:solidFill>
                  <a:srgbClr val="7030A0"/>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9" name="Picture 8"/>
          <p:cNvPicPr>
            <a:picLocks noChangeAspect="1"/>
          </p:cNvPicPr>
          <p:nvPr userDrawn="1"/>
        </p:nvPicPr>
        <p:blipFill>
          <a:blip r:embed="rId2"/>
          <a:stretch>
            <a:fillRect/>
          </a:stretch>
        </p:blipFill>
        <p:spPr>
          <a:xfrm>
            <a:off x="779463" y="4716352"/>
            <a:ext cx="1600200" cy="139700"/>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0003" y="0"/>
            <a:ext cx="3603997" cy="1028700"/>
          </a:xfrm>
          <a:prstGeom prst="rect">
            <a:avLst/>
          </a:prstGeom>
        </p:spPr>
      </p:pic>
      <p:sp>
        <p:nvSpPr>
          <p:cNvPr id="2" name="Title 1">
            <a:extLst>
              <a:ext uri="{FF2B5EF4-FFF2-40B4-BE49-F238E27FC236}">
                <a16:creationId xmlns:a16="http://schemas.microsoft.com/office/drawing/2014/main" id="{4AD530F7-CEB6-2543-8756-5D8A61F847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347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AD2E35-6FF8-3F4E-AE3E-2A70E8F45458}"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3029761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10FB-1A5A-CD40-A792-04EC4247D5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02069197-470D-E348-B50E-9486D640A3C6}"/>
              </a:ext>
            </a:extLst>
          </p:cNvPr>
          <p:cNvSpPr>
            <a:spLocks noGrp="1"/>
          </p:cNvSpPr>
          <p:nvPr>
            <p:ph type="dt" sz="half" idx="10"/>
          </p:nvPr>
        </p:nvSpPr>
        <p:spPr/>
        <p:txBody>
          <a:bodyPr/>
          <a:lstStyle/>
          <a:p>
            <a:fld id="{E85E0F25-8DBD-C14C-A14B-C3F1E8A10CBF}" type="datetimeFigureOut">
              <a:rPr lang="en-US" smtClean="0"/>
              <a:t>11/5/18</a:t>
            </a:fld>
            <a:endParaRPr lang="en-US"/>
          </a:p>
        </p:txBody>
      </p:sp>
      <p:sp>
        <p:nvSpPr>
          <p:cNvPr id="4" name="Footer Placeholder 3">
            <a:extLst>
              <a:ext uri="{FF2B5EF4-FFF2-40B4-BE49-F238E27FC236}">
                <a16:creationId xmlns:a16="http://schemas.microsoft.com/office/drawing/2014/main" id="{3A7A1C4E-82DB-AF43-853A-CA2561063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6B883-986D-CD43-BF48-2B33987785E7}"/>
              </a:ext>
            </a:extLst>
          </p:cNvPr>
          <p:cNvSpPr>
            <a:spLocks noGrp="1"/>
          </p:cNvSpPr>
          <p:nvPr>
            <p:ph type="sldNum" sz="quarter" idx="12"/>
          </p:nvPr>
        </p:nvSpPr>
        <p:spPr/>
        <p:txBody>
          <a:bodyPr/>
          <a:lstStyle/>
          <a:p>
            <a:fld id="{300A07BC-121F-D344-93B3-21A57AA78405}" type="slidenum">
              <a:rPr lang="en-US" smtClean="0"/>
              <a:t>‹#›</a:t>
            </a:fld>
            <a:endParaRPr lang="en-US"/>
          </a:p>
        </p:txBody>
      </p:sp>
    </p:spTree>
    <p:extLst>
      <p:ext uri="{BB962C8B-B14F-4D97-AF65-F5344CB8AC3E}">
        <p14:creationId xmlns:p14="http://schemas.microsoft.com/office/powerpoint/2010/main" val="2191704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2626178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66763" y="1364403"/>
            <a:ext cx="1103781" cy="96361"/>
          </a:xfrm>
          <a:prstGeom prst="rect">
            <a:avLst/>
          </a:prstGeom>
        </p:spPr>
      </p:pic>
      <p:pic>
        <p:nvPicPr>
          <p:cNvPr id="9" name="Picture 8"/>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629872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p:cNvPicPr>
            <a:picLocks noChangeAspect="1"/>
          </p:cNvPicPr>
          <p:nvPr userDrawn="1"/>
        </p:nvPicPr>
        <p:blipFill>
          <a:blip r:embed="rId2"/>
          <a:stretch>
            <a:fillRect/>
          </a:stretch>
        </p:blipFill>
        <p:spPr>
          <a:xfrm>
            <a:off x="766763" y="1364403"/>
            <a:ext cx="1103781" cy="96361"/>
          </a:xfrm>
          <a:prstGeom prst="rect">
            <a:avLst/>
          </a:prstGeom>
        </p:spPr>
      </p:pic>
      <p:pic>
        <p:nvPicPr>
          <p:cNvPr id="6" name="Picture 5"/>
          <p:cNvPicPr>
            <a:picLocks noChangeAspect="1"/>
          </p:cNvPicPr>
          <p:nvPr userDrawn="1"/>
        </p:nvPicPr>
        <p:blipFill>
          <a:blip r:embed="rId3"/>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178715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sp>
        <p:nvSpPr>
          <p:cNvPr id="9" name="Title 8">
            <a:extLst>
              <a:ext uri="{FF2B5EF4-FFF2-40B4-BE49-F238E27FC236}">
                <a16:creationId xmlns:a16="http://schemas.microsoft.com/office/drawing/2014/main" id="{39933A42-A49C-3747-81C4-D587C456C5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5308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1" descr="logo-accessERC"/>
          <p:cNvPicPr/>
          <p:nvPr/>
        </p:nvPicPr>
        <p:blipFill>
          <a:blip r:embed="rId2">
            <a:extLst>
              <a:ext uri="{28A0092B-C50C-407E-A947-70E740481C1C}">
                <a14:useLocalDpi xmlns:a14="http://schemas.microsoft.com/office/drawing/2010/main" val="0"/>
              </a:ext>
            </a:extLst>
          </a:blip>
          <a:srcRect/>
          <a:stretch>
            <a:fillRect/>
          </a:stretch>
        </p:blipFill>
        <p:spPr bwMode="auto">
          <a:xfrm>
            <a:off x="350899" y="345076"/>
            <a:ext cx="1495486" cy="876079"/>
          </a:xfrm>
          <a:prstGeom prst="rect">
            <a:avLst/>
          </a:prstGeom>
          <a:noFill/>
        </p:spPr>
      </p:pic>
      <p:sp>
        <p:nvSpPr>
          <p:cNvPr id="3" name="Title 2">
            <a:extLst>
              <a:ext uri="{FF2B5EF4-FFF2-40B4-BE49-F238E27FC236}">
                <a16:creationId xmlns:a16="http://schemas.microsoft.com/office/drawing/2014/main" id="{D9311392-763D-3B4D-97D0-12FD2CC219E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970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p:cNvPicPr>
            <a:picLocks noChangeAspect="1"/>
          </p:cNvPicPr>
          <p:nvPr userDrawn="1"/>
        </p:nvPicPr>
        <p:blipFill>
          <a:blip r:embed="rId3"/>
          <a:stretch>
            <a:fillRect/>
          </a:stretch>
        </p:blipFill>
        <p:spPr>
          <a:xfrm>
            <a:off x="792039" y="6450899"/>
            <a:ext cx="2425295" cy="16296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005" y="6343328"/>
            <a:ext cx="1333745" cy="380695"/>
          </a:xfrm>
          <a:prstGeom prst="rect">
            <a:avLst/>
          </a:prstGeom>
        </p:spPr>
      </p:pic>
      <p:sp>
        <p:nvSpPr>
          <p:cNvPr id="7" name="Title 6">
            <a:extLst>
              <a:ext uri="{FF2B5EF4-FFF2-40B4-BE49-F238E27FC236}">
                <a16:creationId xmlns:a16="http://schemas.microsoft.com/office/drawing/2014/main" id="{0E40DB7A-3785-BC4C-BF39-7F9110C543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3716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2" name="Title Text"/>
          <p:cNvSpPr>
            <a:spLocks noGrp="1"/>
          </p:cNvSpPr>
          <p:nvPr>
            <p:ph type="title"/>
          </p:nvPr>
        </p:nvSpPr>
        <p:spPr>
          <a:xfrm>
            <a:off x="892969" y="2268141"/>
            <a:ext cx="7358063" cy="2321719"/>
          </a:xfrm>
          <a:prstGeom prst="rect">
            <a:avLst/>
          </a:prstGeom>
        </p:spPr>
        <p:txBody>
          <a:bodyPr/>
          <a:lstStyle/>
          <a:p>
            <a:r>
              <a:t>Title Text</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2522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AD2E35-6FF8-3F4E-AE3E-2A70E8F45458}"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411740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AD2E35-6FF8-3F4E-AE3E-2A70E8F45458}"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204670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D2E35-6FF8-3F4E-AE3E-2A70E8F45458}"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223324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186303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D2E35-6FF8-3F4E-AE3E-2A70E8F45458}"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2502E-13AC-CB45-9CB0-DD6E8972179D}" type="slidenum">
              <a:rPr lang="en-US" smtClean="0"/>
              <a:t>‹#›</a:t>
            </a:fld>
            <a:endParaRPr lang="en-US"/>
          </a:p>
        </p:txBody>
      </p:sp>
    </p:spTree>
    <p:extLst>
      <p:ext uri="{BB962C8B-B14F-4D97-AF65-F5344CB8AC3E}">
        <p14:creationId xmlns:p14="http://schemas.microsoft.com/office/powerpoint/2010/main" val="144040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4.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2E35-6FF8-3F4E-AE3E-2A70E8F45458}" type="datetimeFigureOut">
              <a:rPr lang="en-US" smtClean="0"/>
              <a:t>11/5/18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2502E-13AC-CB45-9CB0-DD6E8972179D}" type="slidenum">
              <a:rPr lang="en-US" smtClean="0"/>
              <a:t>‹#›</a:t>
            </a:fld>
            <a:endParaRPr lang="en-US"/>
          </a:p>
        </p:txBody>
      </p:sp>
    </p:spTree>
    <p:extLst>
      <p:ext uri="{BB962C8B-B14F-4D97-AF65-F5344CB8AC3E}">
        <p14:creationId xmlns:p14="http://schemas.microsoft.com/office/powerpoint/2010/main" val="3279320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cs typeface="+mn-cs"/>
              </a:defRPr>
            </a:lvl1pPr>
          </a:lstStyle>
          <a:p>
            <a:pPr>
              <a:defRPr/>
            </a:pPr>
            <a:endParaRPr lang="en-US"/>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cs typeface="+mn-cs"/>
              </a:defRPr>
            </a:lvl1pPr>
          </a:lstStyle>
          <a:p>
            <a:pPr>
              <a:defRPr/>
            </a:pPr>
            <a:endParaRPr lang="en-US"/>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2A676B31-6B32-9D41-A0A8-CBF9F21D8FDB}" type="slidenum">
              <a:rPr lang="en-US"/>
              <a:pPr>
                <a:defRPr/>
              </a:pPr>
              <a:t>‹#›</a:t>
            </a:fld>
            <a:endParaRPr lang="en-US"/>
          </a:p>
        </p:txBody>
      </p:sp>
    </p:spTree>
    <p:extLst>
      <p:ext uri="{BB962C8B-B14F-4D97-AF65-F5344CB8AC3E}">
        <p14:creationId xmlns:p14="http://schemas.microsoft.com/office/powerpoint/2010/main" val="21307010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DDD933"/>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C0C6B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B4AB32"/>
          </a:solidFill>
          <a:latin typeface="+mn-lt"/>
          <a:ea typeface="ＭＳ Ｐゴシック" charset="0"/>
        </a:defRPr>
      </a:lvl5pPr>
      <a:lvl6pPr marL="2514600" indent="-228600" algn="l" rtl="0" fontAlgn="base">
        <a:spcBef>
          <a:spcPct val="20000"/>
        </a:spcBef>
        <a:spcAft>
          <a:spcPct val="0"/>
        </a:spcAft>
        <a:buChar char="»"/>
        <a:defRPr sz="2000">
          <a:solidFill>
            <a:srgbClr val="B4AB32"/>
          </a:solidFill>
          <a:latin typeface="+mn-lt"/>
        </a:defRPr>
      </a:lvl6pPr>
      <a:lvl7pPr marL="2971800" indent="-228600" algn="l" rtl="0" fontAlgn="base">
        <a:spcBef>
          <a:spcPct val="20000"/>
        </a:spcBef>
        <a:spcAft>
          <a:spcPct val="0"/>
        </a:spcAft>
        <a:buChar char="»"/>
        <a:defRPr sz="2000">
          <a:solidFill>
            <a:srgbClr val="B4AB32"/>
          </a:solidFill>
          <a:latin typeface="+mn-lt"/>
        </a:defRPr>
      </a:lvl7pPr>
      <a:lvl8pPr marL="3429000" indent="-228600" algn="l" rtl="0" fontAlgn="base">
        <a:spcBef>
          <a:spcPct val="20000"/>
        </a:spcBef>
        <a:spcAft>
          <a:spcPct val="0"/>
        </a:spcAft>
        <a:buChar char="»"/>
        <a:defRPr sz="2000">
          <a:solidFill>
            <a:srgbClr val="B4AB32"/>
          </a:solidFill>
          <a:latin typeface="+mn-lt"/>
        </a:defRPr>
      </a:lvl8pPr>
      <a:lvl9pPr marL="3886200" indent="-228600" algn="l" rtl="0" fontAlgn="base">
        <a:spcBef>
          <a:spcPct val="20000"/>
        </a:spcBef>
        <a:spcAft>
          <a:spcPct val="0"/>
        </a:spcAft>
        <a:buChar char="»"/>
        <a:defRPr sz="2000">
          <a:solidFill>
            <a:srgbClr val="B4AB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0F25-8DBD-C14C-A14B-C3F1E8A10CBF}" type="datetimeFigureOut">
              <a:rPr lang="en-US" smtClean="0"/>
              <a:t>11/5/18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A07BC-121F-D344-93B3-21A57AA78405}" type="slidenum">
              <a:rPr lang="en-US" smtClean="0"/>
              <a:t>‹#›</a:t>
            </a:fld>
            <a:endParaRPr lang="en-US"/>
          </a:p>
        </p:txBody>
      </p:sp>
    </p:spTree>
    <p:extLst>
      <p:ext uri="{BB962C8B-B14F-4D97-AF65-F5344CB8AC3E}">
        <p14:creationId xmlns:p14="http://schemas.microsoft.com/office/powerpoint/2010/main" val="2332434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ft@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uw.edu/accessibili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w.edu/accesscomputing/webd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w.edu/accesscomputing/webd2/survey201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29" y="1745289"/>
            <a:ext cx="9188358" cy="2015405"/>
          </a:xfrm>
        </p:spPr>
        <p:txBody>
          <a:bodyPr>
            <a:normAutofit/>
          </a:bodyPr>
          <a:lstStyle/>
          <a:p>
            <a:r>
              <a:rPr lang="en-US" sz="5400" dirty="0"/>
              <a:t>Teaching Accessibility:</a:t>
            </a:r>
            <a:br>
              <a:rPr lang="en-US" sz="5400" dirty="0"/>
            </a:br>
            <a:r>
              <a:rPr lang="en-US" sz="5400" dirty="0"/>
              <a:t>Three Case Studies</a:t>
            </a:r>
          </a:p>
        </p:txBody>
      </p:sp>
      <p:sp>
        <p:nvSpPr>
          <p:cNvPr id="5" name="Subtitle 4"/>
          <p:cNvSpPr>
            <a:spLocks noGrp="1"/>
          </p:cNvSpPr>
          <p:nvPr>
            <p:ph type="subTitle" idx="1"/>
          </p:nvPr>
        </p:nvSpPr>
        <p:spPr>
          <a:xfrm>
            <a:off x="88347" y="3706222"/>
            <a:ext cx="8967305" cy="2970002"/>
          </a:xfrm>
        </p:spPr>
        <p:txBody>
          <a:bodyPr>
            <a:normAutofit fontScale="77500" lnSpcReduction="20000"/>
          </a:bodyPr>
          <a:lstStyle/>
          <a:p>
            <a:r>
              <a:rPr lang="en-US" dirty="0">
                <a:solidFill>
                  <a:schemeClr val="tx1"/>
                </a:solidFill>
              </a:rPr>
              <a:t>Terrill Thompson</a:t>
            </a:r>
          </a:p>
          <a:p>
            <a:r>
              <a:rPr lang="en-US" dirty="0">
                <a:solidFill>
                  <a:schemeClr val="tx1"/>
                </a:solidFill>
              </a:rPr>
              <a:t>Technology Accessibility Specialist</a:t>
            </a:r>
          </a:p>
          <a:p>
            <a:r>
              <a:rPr lang="en-US" dirty="0">
                <a:solidFill>
                  <a:schemeClr val="tx1"/>
                </a:solidFill>
              </a:rPr>
              <a:t>UW-IT Accessible Technology Services </a:t>
            </a:r>
            <a:br>
              <a:rPr lang="en-US" dirty="0">
                <a:solidFill>
                  <a:schemeClr val="tx1"/>
                </a:solidFill>
              </a:rPr>
            </a:br>
            <a:r>
              <a:rPr lang="en-US" dirty="0">
                <a:solidFill>
                  <a:schemeClr val="tx1"/>
                </a:solidFill>
              </a:rPr>
              <a:t>&amp; </a:t>
            </a:r>
            <a:r>
              <a:rPr lang="en-US" dirty="0" err="1">
                <a:solidFill>
                  <a:schemeClr val="tx1"/>
                </a:solidFill>
              </a:rPr>
              <a:t>AccessComputing</a:t>
            </a:r>
            <a:endParaRPr lang="en-US" dirty="0">
              <a:solidFill>
                <a:schemeClr val="tx1"/>
              </a:solidFill>
            </a:endParaRPr>
          </a:p>
          <a:p>
            <a:br>
              <a:rPr lang="en-US" dirty="0">
                <a:solidFill>
                  <a:schemeClr val="tx1"/>
                </a:solidFill>
              </a:rPr>
            </a:br>
            <a:r>
              <a:rPr lang="en-US" dirty="0">
                <a:solidFill>
                  <a:schemeClr val="tx1"/>
                </a:solidFill>
              </a:rPr>
              <a:t>University of Washington</a:t>
            </a:r>
          </a:p>
          <a:p>
            <a:r>
              <a:rPr lang="en-US" dirty="0">
                <a:solidFill>
                  <a:schemeClr val="tx1"/>
                </a:solidFill>
                <a:hlinkClick r:id="rId3"/>
              </a:rPr>
              <a:t>tft@uw.edu</a:t>
            </a:r>
            <a:endParaRPr lang="en-US" dirty="0">
              <a:solidFill>
                <a:schemeClr val="tx1"/>
              </a:solidFill>
            </a:endParaRPr>
          </a:p>
          <a:p>
            <a:r>
              <a:rPr lang="en-US" dirty="0">
                <a:solidFill>
                  <a:schemeClr val="tx1"/>
                </a:solidFill>
                <a:hlinkClick r:id="rId4"/>
              </a:rPr>
              <a:t>https://</a:t>
            </a:r>
            <a:r>
              <a:rPr lang="en-US" dirty="0" err="1">
                <a:solidFill>
                  <a:schemeClr val="tx1"/>
                </a:solidFill>
                <a:hlinkClick r:id="rId4"/>
              </a:rPr>
              <a:t>uw.edu</a:t>
            </a:r>
            <a:r>
              <a:rPr lang="en-US" dirty="0">
                <a:solidFill>
                  <a:schemeClr val="tx1"/>
                </a:solidFill>
                <a:hlinkClick r:id="rId4"/>
              </a:rPr>
              <a:t>/accessibility</a:t>
            </a:r>
            <a:endParaRPr lang="en-US" dirty="0">
              <a:solidFill>
                <a:schemeClr val="tx1"/>
              </a:solidFill>
            </a:endParaRPr>
          </a:p>
          <a:p>
            <a:endParaRPr lang="en-US" dirty="0">
              <a:solidFill>
                <a:schemeClr val="tx1"/>
              </a:solidFill>
            </a:endParaRPr>
          </a:p>
          <a:p>
            <a:endParaRPr lang="en-US" dirty="0"/>
          </a:p>
        </p:txBody>
      </p:sp>
      <p:pic>
        <p:nvPicPr>
          <p:cNvPr id="4" name="Picture 3" descr="University of Washington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925"/>
            <a:ext cx="1394671" cy="939078"/>
          </a:xfrm>
          <a:prstGeom prst="rect">
            <a:avLst/>
          </a:prstGeom>
        </p:spPr>
      </p:pic>
      <p:pic>
        <p:nvPicPr>
          <p:cNvPr id="14" name="Picture 8" descr="AccessComputing logo">
            <a:extLst>
              <a:ext uri="{FF2B5EF4-FFF2-40B4-BE49-F238E27FC236}">
                <a16:creationId xmlns:a16="http://schemas.microsoft.com/office/drawing/2014/main" id="{4527D55B-0875-5447-9D99-B26EF1710EC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2768" y="181776"/>
            <a:ext cx="3170112" cy="13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04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p:txBody>
          <a:bodyPr>
            <a:normAutofit fontScale="90000"/>
          </a:bodyPr>
          <a:lstStyle/>
          <a:p>
            <a:r>
              <a:rPr lang="en-US" altLang="en-US" dirty="0"/>
              <a:t>Idea 2: Evaluating websites </a:t>
            </a:r>
            <a:br>
              <a:rPr lang="en-US" altLang="en-US" dirty="0"/>
            </a:br>
            <a:r>
              <a:rPr lang="en-US" altLang="en-US" dirty="0"/>
              <a:t>for accessibility</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normAutofit lnSpcReduction="10000"/>
          </a:bodyPr>
          <a:lstStyle/>
          <a:p>
            <a:r>
              <a:rPr lang="en-US" altLang="en-US" dirty="0"/>
              <a:t>“We talk about [accessibility] as a unit and students evaluate websites for these issues and talk about how they could adjust the websites to be more accommodating and useful.”</a:t>
            </a:r>
          </a:p>
          <a:p>
            <a:r>
              <a:rPr lang="en-US" altLang="en-US" dirty="0"/>
              <a:t>“Students learned about accessibility and then searched for some sites that were and were not compliant. They also reviewed our own website and made suggestions for revision.”</a:t>
            </a:r>
          </a:p>
          <a:p>
            <a:endParaRPr lang="en-US" altLang="en-US" dirty="0"/>
          </a:p>
        </p:txBody>
      </p:sp>
    </p:spTree>
    <p:extLst>
      <p:ext uri="{BB962C8B-B14F-4D97-AF65-F5344CB8AC3E}">
        <p14:creationId xmlns:p14="http://schemas.microsoft.com/office/powerpoint/2010/main" val="235906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p:txBody>
          <a:bodyPr>
            <a:normAutofit fontScale="90000"/>
          </a:bodyPr>
          <a:lstStyle/>
          <a:p>
            <a:r>
              <a:rPr lang="en-US" altLang="en-US" dirty="0"/>
              <a:t>Idea 3: Tightly integrating accessibility throughout the course</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a:xfrm>
            <a:off x="457200" y="1600200"/>
            <a:ext cx="8229600" cy="4983162"/>
          </a:xfrm>
        </p:spPr>
        <p:txBody>
          <a:bodyPr>
            <a:normAutofit lnSpcReduction="10000"/>
          </a:bodyPr>
          <a:lstStyle/>
          <a:p>
            <a:r>
              <a:rPr lang="en-US" altLang="en-US" dirty="0"/>
              <a:t>“Students often don't realize or think about [accessibility] until they have to consider individuals when creating something that is for EVERYONE to use.”</a:t>
            </a:r>
          </a:p>
          <a:p>
            <a:r>
              <a:rPr lang="en-US" altLang="en-US" dirty="0"/>
              <a:t>“This is my favorite lesson of all. My students (and at one time, myself) don't think about the different types of accessibility issues that users may have. We spend a fair amount of time on this… Accessibility coding becomes part of our day-to-day coding.”</a:t>
            </a:r>
          </a:p>
        </p:txBody>
      </p:sp>
    </p:spTree>
    <p:extLst>
      <p:ext uri="{BB962C8B-B14F-4D97-AF65-F5344CB8AC3E}">
        <p14:creationId xmlns:p14="http://schemas.microsoft.com/office/powerpoint/2010/main" val="293279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597367"/>
            <a:ext cx="9144000" cy="1143000"/>
          </a:xfrm>
        </p:spPr>
        <p:txBody>
          <a:bodyPr>
            <a:normAutofit fontScale="90000"/>
          </a:bodyPr>
          <a:lstStyle/>
          <a:p>
            <a:r>
              <a:rPr lang="en-US" altLang="en-US" dirty="0"/>
              <a:t>Idea 4: </a:t>
            </a:r>
            <a:br>
              <a:rPr lang="en-US" altLang="en-US" dirty="0"/>
            </a:br>
            <a:r>
              <a:rPr lang="en-US" altLang="en-US" dirty="0"/>
              <a:t>Tapping into the perspectives of students with disabilities who are taking the course</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a:xfrm>
            <a:off x="457200" y="2510118"/>
            <a:ext cx="8229600" cy="4073244"/>
          </a:xfrm>
        </p:spPr>
        <p:txBody>
          <a:bodyPr>
            <a:normAutofit/>
          </a:bodyPr>
          <a:lstStyle/>
          <a:p>
            <a:r>
              <a:rPr lang="en-US" altLang="en-US" dirty="0"/>
              <a:t>“We have disabled students that can speak to these topics.”</a:t>
            </a:r>
          </a:p>
        </p:txBody>
      </p:sp>
    </p:spTree>
    <p:extLst>
      <p:ext uri="{BB962C8B-B14F-4D97-AF65-F5344CB8AC3E}">
        <p14:creationId xmlns:p14="http://schemas.microsoft.com/office/powerpoint/2010/main" val="425387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274638"/>
            <a:ext cx="9144000" cy="1143000"/>
          </a:xfrm>
        </p:spPr>
        <p:txBody>
          <a:bodyPr>
            <a:normAutofit/>
          </a:bodyPr>
          <a:lstStyle/>
          <a:p>
            <a:r>
              <a:rPr lang="en-US" altLang="en-US" dirty="0"/>
              <a:t>Idea 5: Disability Simulations</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a:xfrm>
            <a:off x="457200" y="1577788"/>
            <a:ext cx="8229600" cy="5005574"/>
          </a:xfrm>
        </p:spPr>
        <p:txBody>
          <a:bodyPr>
            <a:normAutofit fontScale="92500" lnSpcReduction="10000"/>
          </a:bodyPr>
          <a:lstStyle/>
          <a:p>
            <a:r>
              <a:rPr lang="en-US" altLang="en-US" dirty="0"/>
              <a:t>“We practice navigating websites </a:t>
            </a:r>
            <a:r>
              <a:rPr lang="en-US" altLang="en-US" i="1" dirty="0"/>
              <a:t>as if</a:t>
            </a:r>
            <a:r>
              <a:rPr lang="en-US" altLang="en-US" dirty="0"/>
              <a:t> we actually had some level of disability. The students are not permitted to use the mouse or students are not permitted to have images turned on while navigating.”</a:t>
            </a:r>
          </a:p>
          <a:p>
            <a:r>
              <a:rPr lang="en-US" altLang="en-US" dirty="0"/>
              <a:t>“We tried typing using only a pencil in our mouths. Also we did all components that involved access issues each time we encountered it in a lesson. My students seemed genuinely interested to be learning about the issue of disability and technology use.”</a:t>
            </a:r>
          </a:p>
        </p:txBody>
      </p:sp>
    </p:spTree>
    <p:extLst>
      <p:ext uri="{BB962C8B-B14F-4D97-AF65-F5344CB8AC3E}">
        <p14:creationId xmlns:p14="http://schemas.microsoft.com/office/powerpoint/2010/main" val="143128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274638"/>
            <a:ext cx="9144000" cy="1143000"/>
          </a:xfrm>
        </p:spPr>
        <p:txBody>
          <a:bodyPr>
            <a:normAutofit fontScale="90000"/>
          </a:bodyPr>
          <a:lstStyle/>
          <a:p>
            <a:r>
              <a:rPr lang="en-US" altLang="en-US" dirty="0"/>
              <a:t>Idea 6: Extending accessibility </a:t>
            </a:r>
            <a:br>
              <a:rPr lang="en-US" altLang="en-US" dirty="0"/>
            </a:br>
            <a:r>
              <a:rPr lang="en-US" altLang="en-US" dirty="0"/>
              <a:t>into other courses</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a:xfrm>
            <a:off x="457200" y="1577788"/>
            <a:ext cx="8229600" cy="5005574"/>
          </a:xfrm>
        </p:spPr>
        <p:txBody>
          <a:bodyPr>
            <a:normAutofit/>
          </a:bodyPr>
          <a:lstStyle/>
          <a:p>
            <a:r>
              <a:rPr lang="en-US" altLang="en-US" dirty="0"/>
              <a:t>“Students get a broader understanding of how disabilities are effected and I have seen that come into other classes as well. Such as my Game Design; a student said that they needed to change something taking into account disabilities.”</a:t>
            </a:r>
          </a:p>
        </p:txBody>
      </p:sp>
    </p:spTree>
    <p:extLst>
      <p:ext uri="{BB962C8B-B14F-4D97-AF65-F5344CB8AC3E}">
        <p14:creationId xmlns:p14="http://schemas.microsoft.com/office/powerpoint/2010/main" val="111823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Case Study #2</a:t>
            </a:r>
          </a:p>
        </p:txBody>
      </p:sp>
    </p:spTree>
    <p:extLst>
      <p:ext uri="{BB962C8B-B14F-4D97-AF65-F5344CB8AC3E}">
        <p14:creationId xmlns:p14="http://schemas.microsoft.com/office/powerpoint/2010/main" val="392426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830E38-425F-9A47-9061-6FAB3A03D198}"/>
              </a:ext>
            </a:extLst>
          </p:cNvPr>
          <p:cNvSpPr>
            <a:spLocks noGrp="1"/>
          </p:cNvSpPr>
          <p:nvPr>
            <p:ph type="title"/>
          </p:nvPr>
        </p:nvSpPr>
        <p:spPr>
          <a:xfrm>
            <a:off x="1016186" y="0"/>
            <a:ext cx="7358063" cy="2321719"/>
          </a:xfrm>
        </p:spPr>
        <p:txBody>
          <a:bodyPr/>
          <a:lstStyle/>
          <a:p>
            <a:r>
              <a:rPr lang="en-US" dirty="0"/>
              <a:t>INFO 343</a:t>
            </a:r>
          </a:p>
        </p:txBody>
      </p:sp>
      <p:sp>
        <p:nvSpPr>
          <p:cNvPr id="369" name="“Hey guys, interested in incorporating accessibility into INFO 343?”"/>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dirty="0">
                <a:ln>
                  <a:noFill/>
                </a:ln>
                <a:solidFill>
                  <a:srgbClr val="000000"/>
                </a:solidFill>
                <a:effectLst/>
                <a:uLnTx/>
                <a:uFillTx/>
                <a:latin typeface="Arial" panose="020B0604020202020204"/>
                <a:ea typeface="+mn-ea"/>
                <a:cs typeface="+mn-cs"/>
              </a:rPr>
              <a:t>“Hey guys, interested in incorporating accessibility into INFO 343?”</a:t>
            </a:r>
          </a:p>
        </p:txBody>
      </p:sp>
      <p:pic>
        <p:nvPicPr>
          <p:cNvPr id="370" name="Image" descr="Image of instructor"/>
          <p:cNvPicPr>
            <a:picLocks noChangeAspect="1"/>
          </p:cNvPicPr>
          <p:nvPr/>
        </p:nvPicPr>
        <p:blipFill>
          <a:blip r:embed="rId3">
            <a:extLst/>
          </a:blip>
          <a:stretch>
            <a:fillRect/>
          </a:stretch>
        </p:blipFill>
        <p:spPr>
          <a:xfrm>
            <a:off x="531536" y="4870688"/>
            <a:ext cx="1223368" cy="1348384"/>
          </a:xfrm>
          <a:prstGeom prst="rect">
            <a:avLst/>
          </a:prstGeom>
          <a:ln w="12700">
            <a:miter lim="400000"/>
          </a:ln>
        </p:spPr>
      </p:pic>
      <p:pic>
        <p:nvPicPr>
          <p:cNvPr id="371" name="Image" descr="Image of instructor"/>
          <p:cNvPicPr>
            <a:picLocks noChangeAspect="1"/>
          </p:cNvPicPr>
          <p:nvPr/>
        </p:nvPicPr>
        <p:blipFill>
          <a:blip r:embed="rId4">
            <a:extLst/>
          </a:blip>
          <a:stretch>
            <a:fillRect/>
          </a:stretch>
        </p:blipFill>
        <p:spPr>
          <a:xfrm>
            <a:off x="1968676" y="4870688"/>
            <a:ext cx="1223368" cy="1348384"/>
          </a:xfrm>
          <a:prstGeom prst="rect">
            <a:avLst/>
          </a:prstGeom>
          <a:ln w="12700">
            <a:miter lim="400000"/>
          </a:ln>
        </p:spPr>
      </p:pic>
      <p:pic>
        <p:nvPicPr>
          <p:cNvPr id="372" name="Image" descr="Image of instructor"/>
          <p:cNvPicPr>
            <a:picLocks noChangeAspect="1"/>
          </p:cNvPicPr>
          <p:nvPr/>
        </p:nvPicPr>
        <p:blipFill>
          <a:blip r:embed="rId5">
            <a:extLst/>
          </a:blip>
          <a:stretch>
            <a:fillRect/>
          </a:stretch>
        </p:blipFill>
        <p:spPr>
          <a:xfrm>
            <a:off x="3384630" y="4870688"/>
            <a:ext cx="1223368" cy="1348384"/>
          </a:xfrm>
          <a:prstGeom prst="rect">
            <a:avLst/>
          </a:prstGeom>
          <a:ln w="12700">
            <a:miter lim="400000"/>
          </a:ln>
        </p:spPr>
      </p:pic>
      <p:pic>
        <p:nvPicPr>
          <p:cNvPr id="373" name="Image" descr="Picture of Andrew"/>
          <p:cNvPicPr>
            <a:picLocks noChangeAspect="1"/>
          </p:cNvPicPr>
          <p:nvPr/>
        </p:nvPicPr>
        <p:blipFill>
          <a:blip r:embed="rId6">
            <a:extLst/>
          </a:blip>
          <a:stretch>
            <a:fillRect/>
          </a:stretch>
        </p:blipFill>
        <p:spPr>
          <a:xfrm>
            <a:off x="531273" y="2141125"/>
            <a:ext cx="1466310" cy="1466309"/>
          </a:xfrm>
          <a:prstGeom prst="rect">
            <a:avLst/>
          </a:prstGeom>
          <a:ln w="12700">
            <a:miter lim="400000"/>
          </a:ln>
        </p:spPr>
      </p:pic>
      <p:sp>
        <p:nvSpPr>
          <p:cNvPr id="374" name="“Sure!”"/>
          <p:cNvSpPr/>
          <p:nvPr/>
        </p:nvSpPr>
        <p:spPr>
          <a:xfrm>
            <a:off x="4898001" y="5215657"/>
            <a:ext cx="1646034" cy="658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spTree>
    <p:extLst>
      <p:ext uri="{BB962C8B-B14F-4D97-AF65-F5344CB8AC3E}">
        <p14:creationId xmlns:p14="http://schemas.microsoft.com/office/powerpoint/2010/main" val="41668852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C1A548-9884-F649-B751-DE1BB7A7697D}"/>
              </a:ext>
            </a:extLst>
          </p:cNvPr>
          <p:cNvSpPr>
            <a:spLocks noGrp="1"/>
          </p:cNvSpPr>
          <p:nvPr>
            <p:ph type="title"/>
          </p:nvPr>
        </p:nvSpPr>
        <p:spPr/>
        <p:txBody>
          <a:bodyPr/>
          <a:lstStyle/>
          <a:p>
            <a:r>
              <a:rPr lang="en-US" dirty="0"/>
              <a:t>Accessibility Basics</a:t>
            </a:r>
          </a:p>
        </p:txBody>
      </p:sp>
      <p:pic>
        <p:nvPicPr>
          <p:cNvPr id="379" name="Image" descr="Image of Terrill"/>
          <p:cNvPicPr>
            <a:picLocks noChangeAspect="1"/>
          </p:cNvPicPr>
          <p:nvPr/>
        </p:nvPicPr>
        <p:blipFill>
          <a:blip r:embed="rId3">
            <a:extLst/>
          </a:blip>
          <a:stretch>
            <a:fillRect/>
          </a:stretch>
        </p:blipFill>
        <p:spPr>
          <a:xfrm>
            <a:off x="577597" y="4065197"/>
            <a:ext cx="1466310" cy="1466310"/>
          </a:xfrm>
          <a:prstGeom prst="rect">
            <a:avLst/>
          </a:prstGeom>
          <a:ln w="12700">
            <a:miter lim="400000"/>
          </a:ln>
        </p:spPr>
      </p:pic>
      <p:sp>
        <p:nvSpPr>
          <p:cNvPr id="380" name="“Hey Terrill, can you teach these three about web accessibility basics?”"/>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67359">
              <a:spcBef>
                <a:spcPts val="800"/>
              </a:spcBef>
              <a:defRPr sz="3920">
                <a:solidFill>
                  <a:srgbClr val="000000"/>
                </a:solidFill>
              </a:defRPr>
            </a:lvl1pPr>
          </a:lstStyle>
          <a:p>
            <a:pPr marL="0" marR="0" lvl="0" indent="0" algn="l" defTabSz="467359" rtl="0" eaLnBrk="1" fontAlgn="auto" latinLnBrk="0" hangingPunct="1">
              <a:lnSpc>
                <a:spcPct val="100000"/>
              </a:lnSpc>
              <a:spcBef>
                <a:spcPts val="800"/>
              </a:spcBef>
              <a:spcAft>
                <a:spcPts val="0"/>
              </a:spcAft>
              <a:buClrTx/>
              <a:buSzTx/>
              <a:buFontTx/>
              <a:buNone/>
              <a:tabLst/>
              <a:defRPr/>
            </a:pPr>
            <a:r>
              <a:rPr kumimoji="0" sz="2756" b="0" i="0" u="none" strike="noStrike" kern="1200" cap="none" spc="0" normalizeH="0" baseline="0" noProof="0">
                <a:ln>
                  <a:noFill/>
                </a:ln>
                <a:solidFill>
                  <a:srgbClr val="000000"/>
                </a:solidFill>
                <a:effectLst/>
                <a:uLnTx/>
                <a:uFillTx/>
                <a:latin typeface="Arial" panose="020B0604020202020204"/>
                <a:ea typeface="+mn-ea"/>
                <a:cs typeface="+mn-cs"/>
              </a:rPr>
              <a:t>“Hey Terrill, can you teach these three about web accessibility basics?”</a:t>
            </a:r>
          </a:p>
        </p:txBody>
      </p:sp>
      <p:sp>
        <p:nvSpPr>
          <p:cNvPr id="381" name="“Sure!”"/>
          <p:cNvSpPr/>
          <p:nvPr/>
        </p:nvSpPr>
        <p:spPr>
          <a:xfrm>
            <a:off x="2518931" y="4214456"/>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a:t>
            </a:r>
          </a:p>
        </p:txBody>
      </p:sp>
      <p:pic>
        <p:nvPicPr>
          <p:cNvPr id="382" name="Image" descr="Image of Andrew"/>
          <p:cNvPicPr>
            <a:picLocks noChangeAspect="1"/>
          </p:cNvPicPr>
          <p:nvPr/>
        </p:nvPicPr>
        <p:blipFill>
          <a:blip r:embed="rId4">
            <a:extLst/>
          </a:blip>
          <a:stretch>
            <a:fillRect/>
          </a:stretch>
        </p:blipFill>
        <p:spPr>
          <a:xfrm>
            <a:off x="531273" y="2141125"/>
            <a:ext cx="1466310" cy="1466309"/>
          </a:xfrm>
          <a:prstGeom prst="rect">
            <a:avLst/>
          </a:prstGeom>
          <a:ln w="12700">
            <a:miter lim="400000"/>
          </a:ln>
        </p:spPr>
      </p:pic>
    </p:spTree>
    <p:extLst>
      <p:ext uri="{BB962C8B-B14F-4D97-AF65-F5344CB8AC3E}">
        <p14:creationId xmlns:p14="http://schemas.microsoft.com/office/powerpoint/2010/main" val="29769738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DF3C7-130A-3F42-BDEC-488063463353}"/>
              </a:ext>
            </a:extLst>
          </p:cNvPr>
          <p:cNvSpPr>
            <a:spLocks noGrp="1"/>
          </p:cNvSpPr>
          <p:nvPr>
            <p:ph type="title"/>
          </p:nvPr>
        </p:nvSpPr>
        <p:spPr/>
        <p:txBody>
          <a:bodyPr/>
          <a:lstStyle/>
          <a:p>
            <a:r>
              <a:rPr lang="en-US" dirty="0"/>
              <a:t>Critical parts and standards</a:t>
            </a:r>
          </a:p>
        </p:txBody>
      </p:sp>
      <p:pic>
        <p:nvPicPr>
          <p:cNvPr id="387" name="Image" descr="Image of Terrill"/>
          <p:cNvPicPr>
            <a:picLocks noChangeAspect="1"/>
          </p:cNvPicPr>
          <p:nvPr/>
        </p:nvPicPr>
        <p:blipFill>
          <a:blip r:embed="rId3">
            <a:extLst/>
          </a:blip>
          <a:stretch>
            <a:fillRect/>
          </a:stretch>
        </p:blipFill>
        <p:spPr>
          <a:xfrm>
            <a:off x="512777" y="2141125"/>
            <a:ext cx="1466310" cy="1466309"/>
          </a:xfrm>
          <a:prstGeom prst="rect">
            <a:avLst/>
          </a:prstGeom>
          <a:ln w="12700">
            <a:miter lim="400000"/>
          </a:ln>
        </p:spPr>
      </p:pic>
      <p:sp>
        <p:nvSpPr>
          <p:cNvPr id="388" name="“Here are the most critical parts of the most critical standards”"/>
          <p:cNvSpPr/>
          <p:nvPr/>
        </p:nvSpPr>
        <p:spPr>
          <a:xfrm>
            <a:off x="238929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60831">
              <a:spcBef>
                <a:spcPts val="900"/>
              </a:spcBef>
              <a:defRPr sz="4703">
                <a:solidFill>
                  <a:srgbClr val="000000"/>
                </a:solidFill>
              </a:defRPr>
            </a:lvl1pPr>
          </a:lstStyle>
          <a:p>
            <a:pPr marL="0" marR="0" lvl="0" indent="0" algn="l" defTabSz="560831" rtl="0" eaLnBrk="1" fontAlgn="auto" latinLnBrk="0" hangingPunct="1">
              <a:lnSpc>
                <a:spcPct val="100000"/>
              </a:lnSpc>
              <a:spcBef>
                <a:spcPts val="900"/>
              </a:spcBef>
              <a:spcAft>
                <a:spcPts val="0"/>
              </a:spcAft>
              <a:buClrTx/>
              <a:buSzTx/>
              <a:buFontTx/>
              <a:buNone/>
              <a:tabLst/>
              <a:defRPr/>
            </a:pPr>
            <a:r>
              <a:rPr kumimoji="0" sz="3307" b="0" i="0" u="none" strike="noStrike" kern="1200" cap="none" spc="0" normalizeH="0" baseline="0" noProof="0" dirty="0">
                <a:ln>
                  <a:noFill/>
                </a:ln>
                <a:solidFill>
                  <a:srgbClr val="000000"/>
                </a:solidFill>
                <a:effectLst/>
                <a:uLnTx/>
                <a:uFillTx/>
                <a:latin typeface="Arial" panose="020B0604020202020204"/>
                <a:ea typeface="+mn-ea"/>
                <a:cs typeface="+mn-cs"/>
              </a:rPr>
              <a:t>“Here are the most critical parts of the most critical standards”</a:t>
            </a:r>
          </a:p>
        </p:txBody>
      </p:sp>
      <p:sp>
        <p:nvSpPr>
          <p:cNvPr id="389" name="“We could redesign our overview of markup to cover these…”"/>
          <p:cNvSpPr/>
          <p:nvPr/>
        </p:nvSpPr>
        <p:spPr>
          <a:xfrm>
            <a:off x="4911936" y="4810580"/>
            <a:ext cx="3905170"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484886">
              <a:spcBef>
                <a:spcPts val="800"/>
              </a:spcBef>
              <a:defRPr sz="4066">
                <a:solidFill>
                  <a:srgbClr val="000000"/>
                </a:solidFill>
              </a:defRPr>
            </a:lvl1pPr>
          </a:lstStyle>
          <a:p>
            <a:pPr marL="0" marR="0" lvl="0" indent="0" algn="l" defTabSz="484886" rtl="0" eaLnBrk="1" fontAlgn="auto" latinLnBrk="0" hangingPunct="1">
              <a:lnSpc>
                <a:spcPct val="100000"/>
              </a:lnSpc>
              <a:spcBef>
                <a:spcPts val="800"/>
              </a:spcBef>
              <a:spcAft>
                <a:spcPts val="0"/>
              </a:spcAft>
              <a:buClrTx/>
              <a:buSzTx/>
              <a:buFontTx/>
              <a:buNone/>
              <a:tabLst/>
              <a:defRPr/>
            </a:pPr>
            <a:r>
              <a:rPr kumimoji="0" sz="2859" b="0" i="0" u="none" strike="noStrike" kern="1200" cap="none" spc="0" normalizeH="0" baseline="0" noProof="0">
                <a:ln>
                  <a:noFill/>
                </a:ln>
                <a:solidFill>
                  <a:srgbClr val="000000"/>
                </a:solidFill>
                <a:effectLst/>
                <a:uLnTx/>
                <a:uFillTx/>
                <a:latin typeface="Arial" panose="020B0604020202020204"/>
                <a:ea typeface="+mn-ea"/>
                <a:cs typeface="+mn-cs"/>
              </a:rPr>
              <a:t>“We could redesign our overview of markup to cover these…”</a:t>
            </a:r>
          </a:p>
        </p:txBody>
      </p:sp>
      <p:pic>
        <p:nvPicPr>
          <p:cNvPr id="390" name="Image" descr="Image of intsructor"/>
          <p:cNvPicPr>
            <a:picLocks noChangeAspect="1"/>
          </p:cNvPicPr>
          <p:nvPr/>
        </p:nvPicPr>
        <p:blipFill>
          <a:blip r:embed="rId4">
            <a:extLst/>
          </a:blip>
          <a:stretch>
            <a:fillRect/>
          </a:stretch>
        </p:blipFill>
        <p:spPr>
          <a:xfrm>
            <a:off x="531536" y="4870688"/>
            <a:ext cx="1223368" cy="1348384"/>
          </a:xfrm>
          <a:prstGeom prst="rect">
            <a:avLst/>
          </a:prstGeom>
          <a:ln w="12700">
            <a:miter lim="400000"/>
          </a:ln>
        </p:spPr>
      </p:pic>
      <p:pic>
        <p:nvPicPr>
          <p:cNvPr id="391" name="Image" descr="Image of intsructor"/>
          <p:cNvPicPr>
            <a:picLocks noChangeAspect="1"/>
          </p:cNvPicPr>
          <p:nvPr/>
        </p:nvPicPr>
        <p:blipFill>
          <a:blip r:embed="rId5">
            <a:extLst/>
          </a:blip>
          <a:stretch>
            <a:fillRect/>
          </a:stretch>
        </p:blipFill>
        <p:spPr>
          <a:xfrm>
            <a:off x="1968676" y="4870688"/>
            <a:ext cx="1223368" cy="1348384"/>
          </a:xfrm>
          <a:prstGeom prst="rect">
            <a:avLst/>
          </a:prstGeom>
          <a:ln w="12700">
            <a:miter lim="400000"/>
          </a:ln>
        </p:spPr>
      </p:pic>
      <p:pic>
        <p:nvPicPr>
          <p:cNvPr id="392" name="Image" descr="Image of intsructor (Joel)"/>
          <p:cNvPicPr>
            <a:picLocks noChangeAspect="1"/>
          </p:cNvPicPr>
          <p:nvPr/>
        </p:nvPicPr>
        <p:blipFill>
          <a:blip r:embed="rId6">
            <a:extLst/>
          </a:blip>
          <a:stretch>
            <a:fillRect/>
          </a:stretch>
        </p:blipFill>
        <p:spPr>
          <a:xfrm>
            <a:off x="3384630" y="4870688"/>
            <a:ext cx="1223368" cy="1348384"/>
          </a:xfrm>
          <a:prstGeom prst="rect">
            <a:avLst/>
          </a:prstGeom>
          <a:ln w="12700">
            <a:miter lim="400000"/>
          </a:ln>
        </p:spPr>
      </p:pic>
    </p:spTree>
    <p:extLst>
      <p:ext uri="{BB962C8B-B14F-4D97-AF65-F5344CB8AC3E}">
        <p14:creationId xmlns:p14="http://schemas.microsoft.com/office/powerpoint/2010/main" val="41578462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5332E2-AF59-6A4A-A697-FB25BDAB9201}"/>
              </a:ext>
            </a:extLst>
          </p:cNvPr>
          <p:cNvSpPr>
            <a:spLocks noGrp="1"/>
          </p:cNvSpPr>
          <p:nvPr>
            <p:ph type="title"/>
          </p:nvPr>
        </p:nvSpPr>
        <p:spPr/>
        <p:txBody>
          <a:bodyPr/>
          <a:lstStyle/>
          <a:p>
            <a:r>
              <a:rPr lang="en-US" dirty="0"/>
              <a:t>Testing?</a:t>
            </a:r>
          </a:p>
        </p:txBody>
      </p:sp>
      <p:sp>
        <p:nvSpPr>
          <p:cNvPr id="397" name="“I will! I’m teaching a summer course where I can test it out."/>
          <p:cNvSpPr/>
          <p:nvPr/>
        </p:nvSpPr>
        <p:spPr>
          <a:xfrm>
            <a:off x="2619416" y="4051360"/>
            <a:ext cx="3905170"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19937">
              <a:spcBef>
                <a:spcPts val="800"/>
              </a:spcBef>
              <a:defRPr sz="4361">
                <a:solidFill>
                  <a:srgbClr val="000000"/>
                </a:solidFill>
              </a:defRPr>
            </a:lvl1pPr>
          </a:lstStyle>
          <a:p>
            <a:pPr marL="0" marR="0" lvl="0" indent="0" algn="l" defTabSz="519937" rtl="0" eaLnBrk="1" fontAlgn="auto" latinLnBrk="0" hangingPunct="1">
              <a:lnSpc>
                <a:spcPct val="100000"/>
              </a:lnSpc>
              <a:spcBef>
                <a:spcPts val="800"/>
              </a:spcBef>
              <a:spcAft>
                <a:spcPts val="0"/>
              </a:spcAft>
              <a:buClrTx/>
              <a:buSzTx/>
              <a:buFontTx/>
              <a:buNone/>
              <a:tabLst/>
              <a:defRPr/>
            </a:pPr>
            <a:r>
              <a:rPr kumimoji="0" sz="3066" b="0" i="0" u="none" strike="noStrike" kern="1200" cap="none" spc="0" normalizeH="0" baseline="0" noProof="0">
                <a:ln>
                  <a:noFill/>
                </a:ln>
                <a:solidFill>
                  <a:srgbClr val="000000"/>
                </a:solidFill>
                <a:effectLst/>
                <a:uLnTx/>
                <a:uFillTx/>
                <a:latin typeface="Arial" panose="020B0604020202020204"/>
                <a:ea typeface="+mn-ea"/>
                <a:cs typeface="+mn-cs"/>
              </a:rPr>
              <a:t>“I will! I’m teaching a summer course where I can test it out.</a:t>
            </a:r>
          </a:p>
        </p:txBody>
      </p:sp>
      <p:pic>
        <p:nvPicPr>
          <p:cNvPr id="398" name="Image" descr="Image of Joel"/>
          <p:cNvPicPr>
            <a:picLocks noChangeAspect="1"/>
          </p:cNvPicPr>
          <p:nvPr/>
        </p:nvPicPr>
        <p:blipFill>
          <a:blip r:embed="rId3">
            <a:extLst/>
          </a:blip>
          <a:stretch>
            <a:fillRect/>
          </a:stretch>
        </p:blipFill>
        <p:spPr>
          <a:xfrm>
            <a:off x="531273" y="3976439"/>
            <a:ext cx="1466310" cy="1616151"/>
          </a:xfrm>
          <a:prstGeom prst="rect">
            <a:avLst/>
          </a:prstGeom>
          <a:ln w="12700">
            <a:miter lim="400000"/>
          </a:ln>
        </p:spPr>
      </p:pic>
      <p:sp>
        <p:nvSpPr>
          <p:cNvPr id="399" name="“Who wants to commit to doing this?”"/>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“Who wants to commit to doing this?”</a:t>
            </a:r>
          </a:p>
        </p:txBody>
      </p:sp>
      <p:pic>
        <p:nvPicPr>
          <p:cNvPr id="400" name="Image" descr="Image of Andrew"/>
          <p:cNvPicPr>
            <a:picLocks noChangeAspect="1"/>
          </p:cNvPicPr>
          <p:nvPr/>
        </p:nvPicPr>
        <p:blipFill>
          <a:blip r:embed="rId4">
            <a:extLst/>
          </a:blip>
          <a:stretch>
            <a:fillRect/>
          </a:stretch>
        </p:blipFill>
        <p:spPr>
          <a:xfrm>
            <a:off x="531273" y="2141125"/>
            <a:ext cx="1466310" cy="1466309"/>
          </a:xfrm>
          <a:prstGeom prst="rect">
            <a:avLst/>
          </a:prstGeom>
          <a:ln w="12700">
            <a:miter lim="400000"/>
          </a:ln>
        </p:spPr>
      </p:pic>
    </p:spTree>
    <p:extLst>
      <p:ext uri="{BB962C8B-B14F-4D97-AF65-F5344CB8AC3E}">
        <p14:creationId xmlns:p14="http://schemas.microsoft.com/office/powerpoint/2010/main" val="3542520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Case Study #1</a:t>
            </a:r>
          </a:p>
        </p:txBody>
      </p:sp>
    </p:spTree>
    <p:extLst>
      <p:ext uri="{BB962C8B-B14F-4D97-AF65-F5344CB8AC3E}">
        <p14:creationId xmlns:p14="http://schemas.microsoft.com/office/powerpoint/2010/main" val="2088478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E92D88-0E2A-9146-86C1-25A7F36AE59C}"/>
              </a:ext>
            </a:extLst>
          </p:cNvPr>
          <p:cNvSpPr>
            <a:spLocks noGrp="1"/>
          </p:cNvSpPr>
          <p:nvPr>
            <p:ph type="title"/>
          </p:nvPr>
        </p:nvSpPr>
        <p:spPr/>
        <p:txBody>
          <a:bodyPr/>
          <a:lstStyle/>
          <a:p>
            <a:r>
              <a:rPr lang="en-US" dirty="0"/>
              <a:t>Check in</a:t>
            </a:r>
          </a:p>
        </p:txBody>
      </p:sp>
      <p:sp>
        <p:nvSpPr>
          <p:cNvPr id="405" name="“Good! I was just about to revise the lesson this week.”"/>
          <p:cNvSpPr/>
          <p:nvPr/>
        </p:nvSpPr>
        <p:spPr>
          <a:xfrm>
            <a:off x="2619416" y="4051360"/>
            <a:ext cx="4520406"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“Good! I was just about to revise the lesson this week.”</a:t>
            </a:r>
          </a:p>
        </p:txBody>
      </p:sp>
      <p:pic>
        <p:nvPicPr>
          <p:cNvPr id="406" name="Image" descr="Image of Joel"/>
          <p:cNvPicPr>
            <a:picLocks noChangeAspect="1"/>
          </p:cNvPicPr>
          <p:nvPr/>
        </p:nvPicPr>
        <p:blipFill>
          <a:blip r:embed="rId3">
            <a:extLst/>
          </a:blip>
          <a:stretch>
            <a:fillRect/>
          </a:stretch>
        </p:blipFill>
        <p:spPr>
          <a:xfrm>
            <a:off x="531273" y="3976439"/>
            <a:ext cx="1466310" cy="1616151"/>
          </a:xfrm>
          <a:prstGeom prst="rect">
            <a:avLst/>
          </a:prstGeom>
          <a:ln w="12700">
            <a:miter lim="400000"/>
          </a:ln>
        </p:spPr>
      </p:pic>
      <p:sp>
        <p:nvSpPr>
          <p:cNvPr id="407" name="“How’s the summer course planning going?”"/>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“How’s the summer course planning going?”</a:t>
            </a:r>
          </a:p>
        </p:txBody>
      </p:sp>
      <p:pic>
        <p:nvPicPr>
          <p:cNvPr id="408" name="Image" descr="Image of Andrew"/>
          <p:cNvPicPr>
            <a:picLocks noChangeAspect="1"/>
          </p:cNvPicPr>
          <p:nvPr/>
        </p:nvPicPr>
        <p:blipFill>
          <a:blip r:embed="rId4">
            <a:extLst/>
          </a:blip>
          <a:stretch>
            <a:fillRect/>
          </a:stretch>
        </p:blipFill>
        <p:spPr>
          <a:xfrm>
            <a:off x="531273" y="2141125"/>
            <a:ext cx="1466310" cy="1466309"/>
          </a:xfrm>
          <a:prstGeom prst="rect">
            <a:avLst/>
          </a:prstGeom>
          <a:ln w="12700">
            <a:miter lim="400000"/>
          </a:ln>
        </p:spPr>
      </p:pic>
    </p:spTree>
    <p:extLst>
      <p:ext uri="{BB962C8B-B14F-4D97-AF65-F5344CB8AC3E}">
        <p14:creationId xmlns:p14="http://schemas.microsoft.com/office/powerpoint/2010/main" val="14067527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D8D0CA-0F48-124E-9903-3B8498B42FAB}"/>
              </a:ext>
            </a:extLst>
          </p:cNvPr>
          <p:cNvSpPr>
            <a:spLocks noGrp="1"/>
          </p:cNvSpPr>
          <p:nvPr>
            <p:ph type="title"/>
          </p:nvPr>
        </p:nvSpPr>
        <p:spPr/>
        <p:txBody>
          <a:bodyPr/>
          <a:lstStyle/>
          <a:p>
            <a:r>
              <a:rPr lang="en-US" dirty="0"/>
              <a:t>Check in again</a:t>
            </a:r>
          </a:p>
        </p:txBody>
      </p:sp>
      <p:sp>
        <p:nvSpPr>
          <p:cNvPr id="413" name="“It was much better than the last version; more engagement, especially with screen readers.”"/>
          <p:cNvSpPr/>
          <p:nvPr/>
        </p:nvSpPr>
        <p:spPr>
          <a:xfrm>
            <a:off x="2619415" y="4051360"/>
            <a:ext cx="5560217" cy="1727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defTabSz="514095">
              <a:spcBef>
                <a:spcPts val="800"/>
              </a:spcBef>
              <a:defRPr sz="4312">
                <a:solidFill>
                  <a:srgbClr val="000000"/>
                </a:solidFill>
              </a:defRPr>
            </a:lvl1pPr>
          </a:lstStyle>
          <a:p>
            <a:pPr marL="0" marR="0" lvl="0" indent="0" algn="l" defTabSz="514095" rtl="0" eaLnBrk="1" fontAlgn="auto" latinLnBrk="0" hangingPunct="1">
              <a:lnSpc>
                <a:spcPct val="100000"/>
              </a:lnSpc>
              <a:spcBef>
                <a:spcPts val="800"/>
              </a:spcBef>
              <a:spcAft>
                <a:spcPts val="0"/>
              </a:spcAft>
              <a:buClrTx/>
              <a:buSzTx/>
              <a:buFontTx/>
              <a:buNone/>
              <a:tabLst/>
              <a:defRPr/>
            </a:pPr>
            <a:r>
              <a:rPr kumimoji="0" sz="3032" b="0" i="0" u="none" strike="noStrike" kern="1200" cap="none" spc="0" normalizeH="0" baseline="0" noProof="0">
                <a:ln>
                  <a:noFill/>
                </a:ln>
                <a:solidFill>
                  <a:srgbClr val="000000"/>
                </a:solidFill>
                <a:effectLst/>
                <a:uLnTx/>
                <a:uFillTx/>
                <a:latin typeface="Arial" panose="020B0604020202020204"/>
                <a:ea typeface="+mn-ea"/>
                <a:cs typeface="+mn-cs"/>
              </a:rPr>
              <a:t>“It was much better than the last version; more engagement, especially with screen readers.”</a:t>
            </a:r>
          </a:p>
        </p:txBody>
      </p:sp>
      <p:pic>
        <p:nvPicPr>
          <p:cNvPr id="414" name="Image" descr="Image of Joel"/>
          <p:cNvPicPr>
            <a:picLocks noChangeAspect="1"/>
          </p:cNvPicPr>
          <p:nvPr/>
        </p:nvPicPr>
        <p:blipFill>
          <a:blip r:embed="rId3">
            <a:extLst/>
          </a:blip>
          <a:stretch>
            <a:fillRect/>
          </a:stretch>
        </p:blipFill>
        <p:spPr>
          <a:xfrm>
            <a:off x="531273" y="3976439"/>
            <a:ext cx="1466310" cy="1616151"/>
          </a:xfrm>
          <a:prstGeom prst="rect">
            <a:avLst/>
          </a:prstGeom>
          <a:ln w="12700">
            <a:miter lim="400000"/>
          </a:ln>
        </p:spPr>
      </p:pic>
      <p:sp>
        <p:nvSpPr>
          <p:cNvPr id="415" name="“How did the lesson go?”"/>
          <p:cNvSpPr/>
          <p:nvPr/>
        </p:nvSpPr>
        <p:spPr>
          <a:xfrm>
            <a:off x="2518931" y="2290382"/>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dirty="0">
                <a:ln>
                  <a:noFill/>
                </a:ln>
                <a:solidFill>
                  <a:srgbClr val="000000"/>
                </a:solidFill>
                <a:effectLst/>
                <a:uLnTx/>
                <a:uFillTx/>
                <a:latin typeface="Arial" panose="020B0604020202020204"/>
                <a:ea typeface="+mn-ea"/>
                <a:cs typeface="+mn-cs"/>
              </a:rPr>
              <a:t>“How did the lesson go?”</a:t>
            </a:r>
          </a:p>
        </p:txBody>
      </p:sp>
      <p:pic>
        <p:nvPicPr>
          <p:cNvPr id="416" name="Image" descr="Image of Andrew"/>
          <p:cNvPicPr>
            <a:picLocks noChangeAspect="1"/>
          </p:cNvPicPr>
          <p:nvPr/>
        </p:nvPicPr>
        <p:blipFill>
          <a:blip r:embed="rId4">
            <a:extLst/>
          </a:blip>
          <a:stretch>
            <a:fillRect/>
          </a:stretch>
        </p:blipFill>
        <p:spPr>
          <a:xfrm>
            <a:off x="531273" y="2141125"/>
            <a:ext cx="1466310" cy="1466309"/>
          </a:xfrm>
          <a:prstGeom prst="rect">
            <a:avLst/>
          </a:prstGeom>
          <a:ln w="12700">
            <a:miter lim="400000"/>
          </a:ln>
        </p:spPr>
      </p:pic>
    </p:spTree>
    <p:extLst>
      <p:ext uri="{BB962C8B-B14F-4D97-AF65-F5344CB8AC3E}">
        <p14:creationId xmlns:p14="http://schemas.microsoft.com/office/powerpoint/2010/main" val="42721915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6ACB9D-14E1-EB42-9858-400BC2B1C849}"/>
              </a:ext>
            </a:extLst>
          </p:cNvPr>
          <p:cNvSpPr>
            <a:spLocks noGrp="1"/>
          </p:cNvSpPr>
          <p:nvPr>
            <p:ph type="title"/>
          </p:nvPr>
        </p:nvSpPr>
        <p:spPr/>
        <p:txBody>
          <a:bodyPr/>
          <a:lstStyle/>
          <a:p>
            <a:r>
              <a:rPr lang="en-US" dirty="0"/>
              <a:t>Review</a:t>
            </a:r>
          </a:p>
        </p:txBody>
      </p:sp>
      <p:sp>
        <p:nvSpPr>
          <p:cNvPr id="421" name="“Have you guys seen Joel’s new accessibility lesson?”"/>
          <p:cNvSpPr/>
          <p:nvPr/>
        </p:nvSpPr>
        <p:spPr>
          <a:xfrm>
            <a:off x="2072447" y="1933194"/>
            <a:ext cx="6037761" cy="1167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“Have you guys seen Joel’s new accessibility lesson?”</a:t>
            </a:r>
          </a:p>
        </p:txBody>
      </p:sp>
      <p:pic>
        <p:nvPicPr>
          <p:cNvPr id="422" name="Image" descr="Image of Andrew"/>
          <p:cNvPicPr>
            <a:picLocks noChangeAspect="1"/>
          </p:cNvPicPr>
          <p:nvPr/>
        </p:nvPicPr>
        <p:blipFill>
          <a:blip r:embed="rId3">
            <a:extLst/>
          </a:blip>
          <a:stretch>
            <a:fillRect/>
          </a:stretch>
        </p:blipFill>
        <p:spPr>
          <a:xfrm>
            <a:off x="531274" y="1873234"/>
            <a:ext cx="1232298" cy="1232298"/>
          </a:xfrm>
          <a:prstGeom prst="rect">
            <a:avLst/>
          </a:prstGeom>
          <a:ln w="12700">
            <a:miter lim="400000"/>
          </a:ln>
        </p:spPr>
      </p:pic>
      <p:pic>
        <p:nvPicPr>
          <p:cNvPr id="423" name="Image" descr="Image of intsructor"/>
          <p:cNvPicPr>
            <a:picLocks noChangeAspect="1"/>
          </p:cNvPicPr>
          <p:nvPr/>
        </p:nvPicPr>
        <p:blipFill>
          <a:blip r:embed="rId4">
            <a:extLst/>
          </a:blip>
          <a:stretch>
            <a:fillRect/>
          </a:stretch>
        </p:blipFill>
        <p:spPr>
          <a:xfrm>
            <a:off x="531536" y="3441938"/>
            <a:ext cx="1223368" cy="1348384"/>
          </a:xfrm>
          <a:prstGeom prst="rect">
            <a:avLst/>
          </a:prstGeom>
          <a:ln w="12700">
            <a:miter lim="400000"/>
          </a:ln>
        </p:spPr>
      </p:pic>
      <p:pic>
        <p:nvPicPr>
          <p:cNvPr id="424" name="Image" descr="Image of intsructor"/>
          <p:cNvPicPr>
            <a:picLocks noChangeAspect="1"/>
          </p:cNvPicPr>
          <p:nvPr/>
        </p:nvPicPr>
        <p:blipFill>
          <a:blip r:embed="rId5">
            <a:extLst/>
          </a:blip>
          <a:stretch>
            <a:fillRect/>
          </a:stretch>
        </p:blipFill>
        <p:spPr>
          <a:xfrm>
            <a:off x="1968676" y="3441938"/>
            <a:ext cx="1223368" cy="1348384"/>
          </a:xfrm>
          <a:prstGeom prst="rect">
            <a:avLst/>
          </a:prstGeom>
          <a:ln w="12700">
            <a:miter lim="400000"/>
          </a:ln>
        </p:spPr>
      </p:pic>
      <p:pic>
        <p:nvPicPr>
          <p:cNvPr id="425" name="Image" descr="Image of Joel"/>
          <p:cNvPicPr>
            <a:picLocks noChangeAspect="1"/>
          </p:cNvPicPr>
          <p:nvPr/>
        </p:nvPicPr>
        <p:blipFill>
          <a:blip r:embed="rId6">
            <a:extLst/>
          </a:blip>
          <a:stretch>
            <a:fillRect/>
          </a:stretch>
        </p:blipFill>
        <p:spPr>
          <a:xfrm>
            <a:off x="1968676" y="4983112"/>
            <a:ext cx="1223368" cy="1348384"/>
          </a:xfrm>
          <a:prstGeom prst="rect">
            <a:avLst/>
          </a:prstGeom>
          <a:ln w="12700">
            <a:miter lim="400000"/>
          </a:ln>
        </p:spPr>
      </p:pic>
      <p:sp>
        <p:nvSpPr>
          <p:cNvPr id="426" name="“No. How’d it go Joel? Can I use it?”"/>
          <p:cNvSpPr/>
          <p:nvPr/>
        </p:nvSpPr>
        <p:spPr>
          <a:xfrm>
            <a:off x="3569022" y="3515579"/>
            <a:ext cx="3937579" cy="1431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“No. How’d it go Joel? Can I use it?”</a:t>
            </a:r>
          </a:p>
        </p:txBody>
      </p:sp>
      <p:sp>
        <p:nvSpPr>
          <p:cNvPr id="427" name="“Sure, here’s the link.”"/>
          <p:cNvSpPr/>
          <p:nvPr/>
        </p:nvSpPr>
        <p:spPr>
          <a:xfrm>
            <a:off x="3569022" y="5272223"/>
            <a:ext cx="4480654" cy="11007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ormAutofit/>
          </a:bodyPr>
          <a:lstStyle>
            <a:lvl1pPr>
              <a:spcBef>
                <a:spcPts val="1000"/>
              </a:spcBef>
              <a:defRPr sz="4900">
                <a:solidFill>
                  <a:srgbClr val="000000"/>
                </a:solidFill>
              </a:defRPr>
            </a:lvl1p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sz="3445" b="0" i="0" u="none" strike="noStrike" kern="1200" cap="none" spc="0" normalizeH="0" baseline="0" noProof="0">
                <a:ln>
                  <a:noFill/>
                </a:ln>
                <a:solidFill>
                  <a:srgbClr val="000000"/>
                </a:solidFill>
                <a:effectLst/>
                <a:uLnTx/>
                <a:uFillTx/>
                <a:latin typeface="Arial" panose="020B0604020202020204"/>
                <a:ea typeface="+mn-ea"/>
                <a:cs typeface="+mn-cs"/>
              </a:rPr>
              <a:t>“Sure, here’s the link.”</a:t>
            </a:r>
          </a:p>
        </p:txBody>
      </p:sp>
    </p:spTree>
    <p:extLst>
      <p:ext uri="{BB962C8B-B14F-4D97-AF65-F5344CB8AC3E}">
        <p14:creationId xmlns:p14="http://schemas.microsoft.com/office/powerpoint/2010/main" val="4881772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CCEF11-3DA2-254C-9F33-53204712B436}"/>
              </a:ext>
            </a:extLst>
          </p:cNvPr>
          <p:cNvSpPr>
            <a:spLocks noGrp="1"/>
          </p:cNvSpPr>
          <p:nvPr>
            <p:ph type="title"/>
          </p:nvPr>
        </p:nvSpPr>
        <p:spPr>
          <a:xfrm>
            <a:off x="685446" y="158662"/>
            <a:ext cx="7358063" cy="1676624"/>
          </a:xfrm>
        </p:spPr>
        <p:txBody>
          <a:bodyPr>
            <a:normAutofit/>
          </a:bodyPr>
          <a:lstStyle/>
          <a:p>
            <a:pPr algn="l"/>
            <a:r>
              <a:rPr lang="en-US" sz="3400" dirty="0"/>
              <a:t>280 web developers per year now know accessibility basics.</a:t>
            </a:r>
          </a:p>
        </p:txBody>
      </p:sp>
      <p:grpSp>
        <p:nvGrpSpPr>
          <p:cNvPr id="10" name="Group 9" descr="Group of 280 dots, representing students in a classroom.">
            <a:extLst>
              <a:ext uri="{FF2B5EF4-FFF2-40B4-BE49-F238E27FC236}">
                <a16:creationId xmlns:a16="http://schemas.microsoft.com/office/drawing/2014/main" id="{6ACD0740-EA5E-BC40-9A2E-3C0000AF5862}"/>
              </a:ext>
            </a:extLst>
          </p:cNvPr>
          <p:cNvGrpSpPr/>
          <p:nvPr/>
        </p:nvGrpSpPr>
        <p:grpSpPr>
          <a:xfrm>
            <a:off x="353244" y="2140079"/>
            <a:ext cx="8502391" cy="3535607"/>
            <a:chOff x="353244" y="1907002"/>
            <a:chExt cx="8502391" cy="3535607"/>
          </a:xfrm>
        </p:grpSpPr>
        <p:grpSp>
          <p:nvGrpSpPr>
            <p:cNvPr id="2" name="Group 1" descr="Group of 40 dots, representing students in a class">
              <a:extLst>
                <a:ext uri="{FF2B5EF4-FFF2-40B4-BE49-F238E27FC236}">
                  <a16:creationId xmlns:a16="http://schemas.microsoft.com/office/drawing/2014/main" id="{9D8199F9-C451-C345-8D6C-04C317C0D701}"/>
                </a:ext>
              </a:extLst>
            </p:cNvPr>
            <p:cNvGrpSpPr/>
            <p:nvPr/>
          </p:nvGrpSpPr>
          <p:grpSpPr>
            <a:xfrm>
              <a:off x="353244" y="1932424"/>
              <a:ext cx="2719445" cy="1054945"/>
              <a:chOff x="586321" y="1932424"/>
              <a:chExt cx="2719445" cy="1054945"/>
            </a:xfrm>
          </p:grpSpPr>
          <p:sp>
            <p:nvSpPr>
              <p:cNvPr id="432" name="Oval"/>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3" name="Oval"/>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4" name="Oval"/>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5" name="Oval"/>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6" name="Oval"/>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7" name="Oval"/>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8" name="Oval"/>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9" name="Oval"/>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0" name="Oval"/>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1" name="Oval"/>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2" name="Oval"/>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3" name="Oval"/>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4" name="Oval" descr="Image of dots, together totaling 280"/>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5" name="Oval"/>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6" name="Oval"/>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7" name="Oval" descr="Image of dots, together totaling 280"/>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8" name="Oval"/>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9" name="Oval"/>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0" name="Oval"/>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1" name="Oval"/>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2" name="Oval"/>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3" name="Oval"/>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4" name="Oval"/>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5" name="Oval"/>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6" name="Oval"/>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7" name="Oval"/>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8" name="Oval"/>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9" name="Oval"/>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0" name="Oval"/>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1" name="Oval"/>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2" name="Oval"/>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3" name="Oval"/>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4" name="Oval"/>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5" name="Oval"/>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6" name="Oval"/>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7" name="Oval"/>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8" name="Oval"/>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9" name="Oval"/>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0" name="Oval"/>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1" name="Oval"/>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 name="Group 3" descr="Another group of 40 dots">
              <a:extLst>
                <a:ext uri="{FF2B5EF4-FFF2-40B4-BE49-F238E27FC236}">
                  <a16:creationId xmlns:a16="http://schemas.microsoft.com/office/drawing/2014/main" id="{AE8ED16C-EE29-E049-A172-D690B7AE3D7A}"/>
                </a:ext>
              </a:extLst>
            </p:cNvPr>
            <p:cNvGrpSpPr/>
            <p:nvPr/>
          </p:nvGrpSpPr>
          <p:grpSpPr>
            <a:xfrm>
              <a:off x="369717" y="3200160"/>
              <a:ext cx="2719444" cy="1054944"/>
              <a:chOff x="584870" y="3271878"/>
              <a:chExt cx="2719444" cy="1054944"/>
            </a:xfrm>
          </p:grpSpPr>
          <p:sp>
            <p:nvSpPr>
              <p:cNvPr id="472" name="Oval"/>
              <p:cNvSpPr/>
              <p:nvPr/>
            </p:nvSpPr>
            <p:spPr>
              <a:xfrm>
                <a:off x="584870"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3" name="Oval"/>
              <p:cNvSpPr/>
              <p:nvPr/>
            </p:nvSpPr>
            <p:spPr>
              <a:xfrm>
                <a:off x="86862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4" name="Oval"/>
              <p:cNvSpPr/>
              <p:nvPr/>
            </p:nvSpPr>
            <p:spPr>
              <a:xfrm>
                <a:off x="1136518"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5" name="Oval"/>
              <p:cNvSpPr/>
              <p:nvPr/>
            </p:nvSpPr>
            <p:spPr>
              <a:xfrm>
                <a:off x="1404409" y="327187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6" name="Oval"/>
              <p:cNvSpPr/>
              <p:nvPr/>
            </p:nvSpPr>
            <p:spPr>
              <a:xfrm>
                <a:off x="1688167"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7" name="Oval"/>
              <p:cNvSpPr/>
              <p:nvPr/>
            </p:nvSpPr>
            <p:spPr>
              <a:xfrm>
                <a:off x="1971925"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8" name="Oval"/>
              <p:cNvSpPr/>
              <p:nvPr/>
            </p:nvSpPr>
            <p:spPr>
              <a:xfrm>
                <a:off x="225568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9" name="Oval"/>
              <p:cNvSpPr/>
              <p:nvPr/>
            </p:nvSpPr>
            <p:spPr>
              <a:xfrm>
                <a:off x="2523573"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0" name="Oval"/>
              <p:cNvSpPr/>
              <p:nvPr/>
            </p:nvSpPr>
            <p:spPr>
              <a:xfrm>
                <a:off x="2791464"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1" name="Oval"/>
              <p:cNvSpPr/>
              <p:nvPr/>
            </p:nvSpPr>
            <p:spPr>
              <a:xfrm>
                <a:off x="3075222" y="327187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2" name="Oval"/>
              <p:cNvSpPr/>
              <p:nvPr/>
            </p:nvSpPr>
            <p:spPr>
              <a:xfrm>
                <a:off x="584870"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3" name="Oval"/>
              <p:cNvSpPr/>
              <p:nvPr/>
            </p:nvSpPr>
            <p:spPr>
              <a:xfrm>
                <a:off x="86862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4" name="Oval"/>
              <p:cNvSpPr/>
              <p:nvPr/>
            </p:nvSpPr>
            <p:spPr>
              <a:xfrm>
                <a:off x="1136518"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5" name="Oval"/>
              <p:cNvSpPr/>
              <p:nvPr/>
            </p:nvSpPr>
            <p:spPr>
              <a:xfrm>
                <a:off x="1404409" y="353976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6" name="Oval"/>
              <p:cNvSpPr/>
              <p:nvPr/>
            </p:nvSpPr>
            <p:spPr>
              <a:xfrm>
                <a:off x="1688167"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7" name="Oval"/>
              <p:cNvSpPr/>
              <p:nvPr/>
            </p:nvSpPr>
            <p:spPr>
              <a:xfrm>
                <a:off x="1971925"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8" name="Oval"/>
              <p:cNvSpPr/>
              <p:nvPr/>
            </p:nvSpPr>
            <p:spPr>
              <a:xfrm>
                <a:off x="225568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9" name="Oval"/>
              <p:cNvSpPr/>
              <p:nvPr/>
            </p:nvSpPr>
            <p:spPr>
              <a:xfrm>
                <a:off x="2523573"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0" name="Oval"/>
              <p:cNvSpPr/>
              <p:nvPr/>
            </p:nvSpPr>
            <p:spPr>
              <a:xfrm>
                <a:off x="2791464"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1" name="Oval"/>
              <p:cNvSpPr/>
              <p:nvPr/>
            </p:nvSpPr>
            <p:spPr>
              <a:xfrm>
                <a:off x="3075222" y="353976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2" name="Oval"/>
              <p:cNvSpPr/>
              <p:nvPr/>
            </p:nvSpPr>
            <p:spPr>
              <a:xfrm>
                <a:off x="584870"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3" name="Oval"/>
              <p:cNvSpPr/>
              <p:nvPr/>
            </p:nvSpPr>
            <p:spPr>
              <a:xfrm>
                <a:off x="86862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4" name="Oval"/>
              <p:cNvSpPr/>
              <p:nvPr/>
            </p:nvSpPr>
            <p:spPr>
              <a:xfrm>
                <a:off x="1136518"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5" name="Oval"/>
              <p:cNvSpPr/>
              <p:nvPr/>
            </p:nvSpPr>
            <p:spPr>
              <a:xfrm>
                <a:off x="1404409" y="380765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6" name="Oval"/>
              <p:cNvSpPr/>
              <p:nvPr/>
            </p:nvSpPr>
            <p:spPr>
              <a:xfrm>
                <a:off x="1688167"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7" name="Oval" descr="Image of dots, together totaling 280"/>
              <p:cNvSpPr/>
              <p:nvPr/>
            </p:nvSpPr>
            <p:spPr>
              <a:xfrm>
                <a:off x="1971925"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8" name="Oval"/>
              <p:cNvSpPr/>
              <p:nvPr/>
            </p:nvSpPr>
            <p:spPr>
              <a:xfrm>
                <a:off x="225568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9" name="Oval"/>
              <p:cNvSpPr/>
              <p:nvPr/>
            </p:nvSpPr>
            <p:spPr>
              <a:xfrm>
                <a:off x="2523573"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0" name="Oval"/>
              <p:cNvSpPr/>
              <p:nvPr/>
            </p:nvSpPr>
            <p:spPr>
              <a:xfrm>
                <a:off x="2791464"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1" name="Oval"/>
              <p:cNvSpPr/>
              <p:nvPr/>
            </p:nvSpPr>
            <p:spPr>
              <a:xfrm>
                <a:off x="3075222" y="380765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2" name="Oval"/>
              <p:cNvSpPr/>
              <p:nvPr/>
            </p:nvSpPr>
            <p:spPr>
              <a:xfrm>
                <a:off x="584870"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3" name="Oval"/>
              <p:cNvSpPr/>
              <p:nvPr/>
            </p:nvSpPr>
            <p:spPr>
              <a:xfrm>
                <a:off x="86862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4" name="Oval"/>
              <p:cNvSpPr/>
              <p:nvPr/>
            </p:nvSpPr>
            <p:spPr>
              <a:xfrm>
                <a:off x="1136518"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5" name="Oval"/>
              <p:cNvSpPr/>
              <p:nvPr/>
            </p:nvSpPr>
            <p:spPr>
              <a:xfrm>
                <a:off x="1404409" y="407554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6" name="Oval"/>
              <p:cNvSpPr/>
              <p:nvPr/>
            </p:nvSpPr>
            <p:spPr>
              <a:xfrm>
                <a:off x="1688167"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7" name="Oval"/>
              <p:cNvSpPr/>
              <p:nvPr/>
            </p:nvSpPr>
            <p:spPr>
              <a:xfrm>
                <a:off x="1971925"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8" name="Oval"/>
              <p:cNvSpPr/>
              <p:nvPr/>
            </p:nvSpPr>
            <p:spPr>
              <a:xfrm>
                <a:off x="225568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9" name="Oval"/>
              <p:cNvSpPr/>
              <p:nvPr/>
            </p:nvSpPr>
            <p:spPr>
              <a:xfrm>
                <a:off x="2523573"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0" name="Oval"/>
              <p:cNvSpPr/>
              <p:nvPr/>
            </p:nvSpPr>
            <p:spPr>
              <a:xfrm>
                <a:off x="2791464"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1" name="Oval"/>
              <p:cNvSpPr/>
              <p:nvPr/>
            </p:nvSpPr>
            <p:spPr>
              <a:xfrm>
                <a:off x="3075222" y="407554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 name="Group 2" descr="Another group of 40 dots">
              <a:extLst>
                <a:ext uri="{FF2B5EF4-FFF2-40B4-BE49-F238E27FC236}">
                  <a16:creationId xmlns:a16="http://schemas.microsoft.com/office/drawing/2014/main" id="{E7A10394-4E42-8445-8C05-46CA0420C3A4}"/>
                </a:ext>
              </a:extLst>
            </p:cNvPr>
            <p:cNvGrpSpPr/>
            <p:nvPr/>
          </p:nvGrpSpPr>
          <p:grpSpPr>
            <a:xfrm>
              <a:off x="3231823" y="1935007"/>
              <a:ext cx="2719446" cy="1054945"/>
              <a:chOff x="3644190" y="1935007"/>
              <a:chExt cx="2719446" cy="1054945"/>
            </a:xfrm>
          </p:grpSpPr>
          <p:sp>
            <p:nvSpPr>
              <p:cNvPr id="512" name="Oval"/>
              <p:cNvSpPr/>
              <p:nvPr/>
            </p:nvSpPr>
            <p:spPr>
              <a:xfrm>
                <a:off x="3644190"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3" name="Oval"/>
              <p:cNvSpPr/>
              <p:nvPr/>
            </p:nvSpPr>
            <p:spPr>
              <a:xfrm>
                <a:off x="3927948"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4" name="Oval"/>
              <p:cNvSpPr/>
              <p:nvPr/>
            </p:nvSpPr>
            <p:spPr>
              <a:xfrm>
                <a:off x="419583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5" name="Oval"/>
              <p:cNvSpPr/>
              <p:nvPr/>
            </p:nvSpPr>
            <p:spPr>
              <a:xfrm>
                <a:off x="4463729"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6" name="Oval"/>
              <p:cNvSpPr/>
              <p:nvPr/>
            </p:nvSpPr>
            <p:spPr>
              <a:xfrm>
                <a:off x="4747489"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7" name="Oval"/>
              <p:cNvSpPr/>
              <p:nvPr/>
            </p:nvSpPr>
            <p:spPr>
              <a:xfrm>
                <a:off x="5031247" y="19350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8" name="Oval"/>
              <p:cNvSpPr/>
              <p:nvPr/>
            </p:nvSpPr>
            <p:spPr>
              <a:xfrm>
                <a:off x="531500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9" name="Oval"/>
              <p:cNvSpPr/>
              <p:nvPr/>
            </p:nvSpPr>
            <p:spPr>
              <a:xfrm>
                <a:off x="558289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0" name="Oval"/>
              <p:cNvSpPr/>
              <p:nvPr/>
            </p:nvSpPr>
            <p:spPr>
              <a:xfrm>
                <a:off x="5850785"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1" name="Oval"/>
              <p:cNvSpPr/>
              <p:nvPr/>
            </p:nvSpPr>
            <p:spPr>
              <a:xfrm>
                <a:off x="6134544" y="19350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2" name="Oval"/>
              <p:cNvSpPr/>
              <p:nvPr/>
            </p:nvSpPr>
            <p:spPr>
              <a:xfrm>
                <a:off x="3644190"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3" name="Oval"/>
              <p:cNvSpPr/>
              <p:nvPr/>
            </p:nvSpPr>
            <p:spPr>
              <a:xfrm>
                <a:off x="3927948"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4" name="Oval"/>
              <p:cNvSpPr/>
              <p:nvPr/>
            </p:nvSpPr>
            <p:spPr>
              <a:xfrm>
                <a:off x="419583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5" name="Oval"/>
              <p:cNvSpPr/>
              <p:nvPr/>
            </p:nvSpPr>
            <p:spPr>
              <a:xfrm>
                <a:off x="4463729"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6" name="Oval"/>
              <p:cNvSpPr/>
              <p:nvPr/>
            </p:nvSpPr>
            <p:spPr>
              <a:xfrm>
                <a:off x="4747489"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7" name="Oval"/>
              <p:cNvSpPr/>
              <p:nvPr/>
            </p:nvSpPr>
            <p:spPr>
              <a:xfrm>
                <a:off x="5031247" y="220289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8" name="Oval"/>
              <p:cNvSpPr/>
              <p:nvPr/>
            </p:nvSpPr>
            <p:spPr>
              <a:xfrm>
                <a:off x="531500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9" name="Oval"/>
              <p:cNvSpPr/>
              <p:nvPr/>
            </p:nvSpPr>
            <p:spPr>
              <a:xfrm>
                <a:off x="558289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0" name="Oval"/>
              <p:cNvSpPr/>
              <p:nvPr/>
            </p:nvSpPr>
            <p:spPr>
              <a:xfrm>
                <a:off x="5850785"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1" name="Oval"/>
              <p:cNvSpPr/>
              <p:nvPr/>
            </p:nvSpPr>
            <p:spPr>
              <a:xfrm>
                <a:off x="6134544" y="220289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2" name="Oval"/>
              <p:cNvSpPr/>
              <p:nvPr/>
            </p:nvSpPr>
            <p:spPr>
              <a:xfrm>
                <a:off x="3644190"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3" name="Oval"/>
              <p:cNvSpPr/>
              <p:nvPr/>
            </p:nvSpPr>
            <p:spPr>
              <a:xfrm>
                <a:off x="3927948"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4" name="Oval"/>
              <p:cNvSpPr/>
              <p:nvPr/>
            </p:nvSpPr>
            <p:spPr>
              <a:xfrm>
                <a:off x="419583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5" name="Oval"/>
              <p:cNvSpPr/>
              <p:nvPr/>
            </p:nvSpPr>
            <p:spPr>
              <a:xfrm>
                <a:off x="4463729"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6" name="Oval"/>
              <p:cNvSpPr/>
              <p:nvPr/>
            </p:nvSpPr>
            <p:spPr>
              <a:xfrm>
                <a:off x="4747489"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7" name="Oval"/>
              <p:cNvSpPr/>
              <p:nvPr/>
            </p:nvSpPr>
            <p:spPr>
              <a:xfrm>
                <a:off x="5031247" y="2470788"/>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8" name="Oval"/>
              <p:cNvSpPr/>
              <p:nvPr/>
            </p:nvSpPr>
            <p:spPr>
              <a:xfrm>
                <a:off x="531500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9" name="Oval" descr="Image of dots, together totaling 280"/>
              <p:cNvSpPr/>
              <p:nvPr/>
            </p:nvSpPr>
            <p:spPr>
              <a:xfrm>
                <a:off x="558289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0" name="Oval"/>
              <p:cNvSpPr/>
              <p:nvPr/>
            </p:nvSpPr>
            <p:spPr>
              <a:xfrm>
                <a:off x="5850785"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1" name="Oval"/>
              <p:cNvSpPr/>
              <p:nvPr/>
            </p:nvSpPr>
            <p:spPr>
              <a:xfrm>
                <a:off x="6134544" y="2470788"/>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2" name="Oval"/>
              <p:cNvSpPr/>
              <p:nvPr/>
            </p:nvSpPr>
            <p:spPr>
              <a:xfrm>
                <a:off x="3644190"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3" name="Oval"/>
              <p:cNvSpPr/>
              <p:nvPr/>
            </p:nvSpPr>
            <p:spPr>
              <a:xfrm>
                <a:off x="3927948"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4" name="Oval"/>
              <p:cNvSpPr/>
              <p:nvPr/>
            </p:nvSpPr>
            <p:spPr>
              <a:xfrm>
                <a:off x="419583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5" name="Oval"/>
              <p:cNvSpPr/>
              <p:nvPr/>
            </p:nvSpPr>
            <p:spPr>
              <a:xfrm>
                <a:off x="4463729"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6" name="Oval"/>
              <p:cNvSpPr/>
              <p:nvPr/>
            </p:nvSpPr>
            <p:spPr>
              <a:xfrm>
                <a:off x="4747489"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7" name="Oval"/>
              <p:cNvSpPr/>
              <p:nvPr/>
            </p:nvSpPr>
            <p:spPr>
              <a:xfrm>
                <a:off x="5031247" y="2738679"/>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8" name="Oval"/>
              <p:cNvSpPr/>
              <p:nvPr/>
            </p:nvSpPr>
            <p:spPr>
              <a:xfrm>
                <a:off x="531500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9" name="Oval"/>
              <p:cNvSpPr/>
              <p:nvPr/>
            </p:nvSpPr>
            <p:spPr>
              <a:xfrm>
                <a:off x="558289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0" name="Oval"/>
              <p:cNvSpPr/>
              <p:nvPr/>
            </p:nvSpPr>
            <p:spPr>
              <a:xfrm>
                <a:off x="5850785"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1" name="Oval"/>
              <p:cNvSpPr/>
              <p:nvPr/>
            </p:nvSpPr>
            <p:spPr>
              <a:xfrm>
                <a:off x="6134544" y="2738679"/>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 name="Group 4" descr="Another group of 40 dots">
              <a:extLst>
                <a:ext uri="{FF2B5EF4-FFF2-40B4-BE49-F238E27FC236}">
                  <a16:creationId xmlns:a16="http://schemas.microsoft.com/office/drawing/2014/main" id="{B2B898F4-73E1-4048-AFF1-CEDA9426EEE5}"/>
                </a:ext>
              </a:extLst>
            </p:cNvPr>
            <p:cNvGrpSpPr/>
            <p:nvPr/>
          </p:nvGrpSpPr>
          <p:grpSpPr>
            <a:xfrm>
              <a:off x="3212277" y="3184813"/>
              <a:ext cx="2719445" cy="1054945"/>
              <a:chOff x="3626871" y="3274460"/>
              <a:chExt cx="2719445" cy="1054945"/>
            </a:xfrm>
          </p:grpSpPr>
          <p:sp>
            <p:nvSpPr>
              <p:cNvPr id="552" name="Oval"/>
              <p:cNvSpPr/>
              <p:nvPr/>
            </p:nvSpPr>
            <p:spPr>
              <a:xfrm>
                <a:off x="3626871"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3" name="Oval"/>
              <p:cNvSpPr/>
              <p:nvPr/>
            </p:nvSpPr>
            <p:spPr>
              <a:xfrm>
                <a:off x="391062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4" name="Oval"/>
              <p:cNvSpPr/>
              <p:nvPr/>
            </p:nvSpPr>
            <p:spPr>
              <a:xfrm>
                <a:off x="4178519"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5" name="Oval"/>
              <p:cNvSpPr/>
              <p:nvPr/>
            </p:nvSpPr>
            <p:spPr>
              <a:xfrm>
                <a:off x="4446410"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6" name="Oval"/>
              <p:cNvSpPr/>
              <p:nvPr/>
            </p:nvSpPr>
            <p:spPr>
              <a:xfrm>
                <a:off x="4730169"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7" name="Oval"/>
              <p:cNvSpPr/>
              <p:nvPr/>
            </p:nvSpPr>
            <p:spPr>
              <a:xfrm>
                <a:off x="501392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8" name="Oval"/>
              <p:cNvSpPr/>
              <p:nvPr/>
            </p:nvSpPr>
            <p:spPr>
              <a:xfrm>
                <a:off x="5297685"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9" name="Oval"/>
              <p:cNvSpPr/>
              <p:nvPr/>
            </p:nvSpPr>
            <p:spPr>
              <a:xfrm>
                <a:off x="5565576"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0" name="Oval"/>
              <p:cNvSpPr/>
              <p:nvPr/>
            </p:nvSpPr>
            <p:spPr>
              <a:xfrm>
                <a:off x="5833467" y="3274460"/>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1" name="Oval"/>
              <p:cNvSpPr/>
              <p:nvPr/>
            </p:nvSpPr>
            <p:spPr>
              <a:xfrm>
                <a:off x="6117224" y="3274460"/>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2" name="Oval"/>
              <p:cNvSpPr/>
              <p:nvPr/>
            </p:nvSpPr>
            <p:spPr>
              <a:xfrm>
                <a:off x="3626871"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3" name="Oval"/>
              <p:cNvSpPr/>
              <p:nvPr/>
            </p:nvSpPr>
            <p:spPr>
              <a:xfrm>
                <a:off x="391062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4" name="Oval"/>
              <p:cNvSpPr/>
              <p:nvPr/>
            </p:nvSpPr>
            <p:spPr>
              <a:xfrm>
                <a:off x="4178519"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5" name="Oval"/>
              <p:cNvSpPr/>
              <p:nvPr/>
            </p:nvSpPr>
            <p:spPr>
              <a:xfrm>
                <a:off x="4446410"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6" name="Oval"/>
              <p:cNvSpPr/>
              <p:nvPr/>
            </p:nvSpPr>
            <p:spPr>
              <a:xfrm>
                <a:off x="4730169"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7" name="Oval"/>
              <p:cNvSpPr/>
              <p:nvPr/>
            </p:nvSpPr>
            <p:spPr>
              <a:xfrm>
                <a:off x="501392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8" name="Oval"/>
              <p:cNvSpPr/>
              <p:nvPr/>
            </p:nvSpPr>
            <p:spPr>
              <a:xfrm>
                <a:off x="5297685"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9" name="Oval"/>
              <p:cNvSpPr/>
              <p:nvPr/>
            </p:nvSpPr>
            <p:spPr>
              <a:xfrm>
                <a:off x="5565576"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0" name="Oval"/>
              <p:cNvSpPr/>
              <p:nvPr/>
            </p:nvSpPr>
            <p:spPr>
              <a:xfrm>
                <a:off x="5833467" y="354235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1" name="Oval"/>
              <p:cNvSpPr/>
              <p:nvPr/>
            </p:nvSpPr>
            <p:spPr>
              <a:xfrm>
                <a:off x="6117224" y="354235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2" name="Oval"/>
              <p:cNvSpPr/>
              <p:nvPr/>
            </p:nvSpPr>
            <p:spPr>
              <a:xfrm>
                <a:off x="3626871"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3" name="Oval"/>
              <p:cNvSpPr/>
              <p:nvPr/>
            </p:nvSpPr>
            <p:spPr>
              <a:xfrm>
                <a:off x="391062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4" name="Oval"/>
              <p:cNvSpPr/>
              <p:nvPr/>
            </p:nvSpPr>
            <p:spPr>
              <a:xfrm>
                <a:off x="4178519"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5" name="Oval"/>
              <p:cNvSpPr/>
              <p:nvPr/>
            </p:nvSpPr>
            <p:spPr>
              <a:xfrm>
                <a:off x="4446410"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6" name="Oval"/>
              <p:cNvSpPr/>
              <p:nvPr/>
            </p:nvSpPr>
            <p:spPr>
              <a:xfrm>
                <a:off x="4730169"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7" name="Oval"/>
              <p:cNvSpPr/>
              <p:nvPr/>
            </p:nvSpPr>
            <p:spPr>
              <a:xfrm>
                <a:off x="501392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8" name="Oval"/>
              <p:cNvSpPr/>
              <p:nvPr/>
            </p:nvSpPr>
            <p:spPr>
              <a:xfrm>
                <a:off x="5297685"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9" name="Oval" descr="Image of dots, together totaling 280"/>
              <p:cNvSpPr/>
              <p:nvPr/>
            </p:nvSpPr>
            <p:spPr>
              <a:xfrm>
                <a:off x="5565576"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0" name="Oval"/>
              <p:cNvSpPr/>
              <p:nvPr/>
            </p:nvSpPr>
            <p:spPr>
              <a:xfrm>
                <a:off x="5833467" y="3810241"/>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1" name="Oval"/>
              <p:cNvSpPr/>
              <p:nvPr/>
            </p:nvSpPr>
            <p:spPr>
              <a:xfrm>
                <a:off x="6117224" y="3810241"/>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2" name="Oval"/>
              <p:cNvSpPr/>
              <p:nvPr/>
            </p:nvSpPr>
            <p:spPr>
              <a:xfrm>
                <a:off x="3626871"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3" name="Oval"/>
              <p:cNvSpPr/>
              <p:nvPr/>
            </p:nvSpPr>
            <p:spPr>
              <a:xfrm>
                <a:off x="391062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4" name="Oval"/>
              <p:cNvSpPr/>
              <p:nvPr/>
            </p:nvSpPr>
            <p:spPr>
              <a:xfrm>
                <a:off x="4178519"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5" name="Oval"/>
              <p:cNvSpPr/>
              <p:nvPr/>
            </p:nvSpPr>
            <p:spPr>
              <a:xfrm>
                <a:off x="4446410"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6" name="Oval"/>
              <p:cNvSpPr/>
              <p:nvPr/>
            </p:nvSpPr>
            <p:spPr>
              <a:xfrm>
                <a:off x="4730169"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7" name="Oval"/>
              <p:cNvSpPr/>
              <p:nvPr/>
            </p:nvSpPr>
            <p:spPr>
              <a:xfrm>
                <a:off x="501392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8" name="Oval"/>
              <p:cNvSpPr/>
              <p:nvPr/>
            </p:nvSpPr>
            <p:spPr>
              <a:xfrm>
                <a:off x="5297685"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9" name="Oval"/>
              <p:cNvSpPr/>
              <p:nvPr/>
            </p:nvSpPr>
            <p:spPr>
              <a:xfrm>
                <a:off x="5565576"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0" name="Oval"/>
              <p:cNvSpPr/>
              <p:nvPr/>
            </p:nvSpPr>
            <p:spPr>
              <a:xfrm>
                <a:off x="5833467" y="4078132"/>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1" name="Oval"/>
              <p:cNvSpPr/>
              <p:nvPr/>
            </p:nvSpPr>
            <p:spPr>
              <a:xfrm>
                <a:off x="6117224" y="4078132"/>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Group 5" descr="Another group of 40 dots">
              <a:extLst>
                <a:ext uri="{FF2B5EF4-FFF2-40B4-BE49-F238E27FC236}">
                  <a16:creationId xmlns:a16="http://schemas.microsoft.com/office/drawing/2014/main" id="{99CBA2A7-7504-4B4C-8479-A5AD3DBE659C}"/>
                </a:ext>
              </a:extLst>
            </p:cNvPr>
            <p:cNvGrpSpPr/>
            <p:nvPr/>
          </p:nvGrpSpPr>
          <p:grpSpPr>
            <a:xfrm>
              <a:off x="6061635" y="3198663"/>
              <a:ext cx="2719445" cy="1054945"/>
              <a:chOff x="558941" y="4510825"/>
              <a:chExt cx="2719445" cy="1054945"/>
            </a:xfrm>
          </p:grpSpPr>
          <p:sp>
            <p:nvSpPr>
              <p:cNvPr id="592" name="Oval"/>
              <p:cNvSpPr/>
              <p:nvPr/>
            </p:nvSpPr>
            <p:spPr>
              <a:xfrm>
                <a:off x="558941"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3" name="Oval"/>
              <p:cNvSpPr/>
              <p:nvPr/>
            </p:nvSpPr>
            <p:spPr>
              <a:xfrm>
                <a:off x="842699"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4" name="Oval"/>
              <p:cNvSpPr/>
              <p:nvPr/>
            </p:nvSpPr>
            <p:spPr>
              <a:xfrm>
                <a:off x="111059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5" name="Oval"/>
              <p:cNvSpPr/>
              <p:nvPr/>
            </p:nvSpPr>
            <p:spPr>
              <a:xfrm>
                <a:off x="1378480"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6" name="Oval"/>
              <p:cNvSpPr/>
              <p:nvPr/>
            </p:nvSpPr>
            <p:spPr>
              <a:xfrm>
                <a:off x="1662238"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7" name="Oval"/>
              <p:cNvSpPr/>
              <p:nvPr/>
            </p:nvSpPr>
            <p:spPr>
              <a:xfrm>
                <a:off x="194599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8" name="Oval"/>
              <p:cNvSpPr/>
              <p:nvPr/>
            </p:nvSpPr>
            <p:spPr>
              <a:xfrm>
                <a:off x="2229756"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9" name="Oval"/>
              <p:cNvSpPr/>
              <p:nvPr/>
            </p:nvSpPr>
            <p:spPr>
              <a:xfrm>
                <a:off x="2497645"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0" name="Oval"/>
              <p:cNvSpPr/>
              <p:nvPr/>
            </p:nvSpPr>
            <p:spPr>
              <a:xfrm>
                <a:off x="2765536" y="451082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1" name="Oval"/>
              <p:cNvSpPr/>
              <p:nvPr/>
            </p:nvSpPr>
            <p:spPr>
              <a:xfrm>
                <a:off x="3049295" y="451082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2" name="Oval"/>
              <p:cNvSpPr/>
              <p:nvPr/>
            </p:nvSpPr>
            <p:spPr>
              <a:xfrm>
                <a:off x="558941"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3" name="Oval"/>
              <p:cNvSpPr/>
              <p:nvPr/>
            </p:nvSpPr>
            <p:spPr>
              <a:xfrm>
                <a:off x="842699"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4" name="Oval"/>
              <p:cNvSpPr/>
              <p:nvPr/>
            </p:nvSpPr>
            <p:spPr>
              <a:xfrm>
                <a:off x="111059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5" name="Oval"/>
              <p:cNvSpPr/>
              <p:nvPr/>
            </p:nvSpPr>
            <p:spPr>
              <a:xfrm>
                <a:off x="1378480"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6" name="Oval" descr="Image of dots, together totaling 280"/>
              <p:cNvSpPr/>
              <p:nvPr/>
            </p:nvSpPr>
            <p:spPr>
              <a:xfrm>
                <a:off x="1662238"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7" name="Oval"/>
              <p:cNvSpPr/>
              <p:nvPr/>
            </p:nvSpPr>
            <p:spPr>
              <a:xfrm>
                <a:off x="194599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8" name="Oval"/>
              <p:cNvSpPr/>
              <p:nvPr/>
            </p:nvSpPr>
            <p:spPr>
              <a:xfrm>
                <a:off x="2229756"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9" name="Oval"/>
              <p:cNvSpPr/>
              <p:nvPr/>
            </p:nvSpPr>
            <p:spPr>
              <a:xfrm>
                <a:off x="2497645"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0" name="Oval"/>
              <p:cNvSpPr/>
              <p:nvPr/>
            </p:nvSpPr>
            <p:spPr>
              <a:xfrm>
                <a:off x="2765536" y="477871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1" name="Oval"/>
              <p:cNvSpPr/>
              <p:nvPr/>
            </p:nvSpPr>
            <p:spPr>
              <a:xfrm>
                <a:off x="3049295" y="477871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2" name="Oval"/>
              <p:cNvSpPr/>
              <p:nvPr/>
            </p:nvSpPr>
            <p:spPr>
              <a:xfrm>
                <a:off x="558941"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3" name="Oval"/>
              <p:cNvSpPr/>
              <p:nvPr/>
            </p:nvSpPr>
            <p:spPr>
              <a:xfrm>
                <a:off x="842699"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4" name="Oval"/>
              <p:cNvSpPr/>
              <p:nvPr/>
            </p:nvSpPr>
            <p:spPr>
              <a:xfrm>
                <a:off x="111059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5" name="Oval"/>
              <p:cNvSpPr/>
              <p:nvPr/>
            </p:nvSpPr>
            <p:spPr>
              <a:xfrm>
                <a:off x="1378480"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6" name="Oval"/>
              <p:cNvSpPr/>
              <p:nvPr/>
            </p:nvSpPr>
            <p:spPr>
              <a:xfrm>
                <a:off x="1662238"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7" name="Oval"/>
              <p:cNvSpPr/>
              <p:nvPr/>
            </p:nvSpPr>
            <p:spPr>
              <a:xfrm>
                <a:off x="194599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8" name="Oval"/>
              <p:cNvSpPr/>
              <p:nvPr/>
            </p:nvSpPr>
            <p:spPr>
              <a:xfrm>
                <a:off x="2229756"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9" name="Oval"/>
              <p:cNvSpPr/>
              <p:nvPr/>
            </p:nvSpPr>
            <p:spPr>
              <a:xfrm>
                <a:off x="2497645"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0" name="Oval"/>
              <p:cNvSpPr/>
              <p:nvPr/>
            </p:nvSpPr>
            <p:spPr>
              <a:xfrm>
                <a:off x="2765536" y="504660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1" name="Oval"/>
              <p:cNvSpPr/>
              <p:nvPr/>
            </p:nvSpPr>
            <p:spPr>
              <a:xfrm>
                <a:off x="3049295" y="504660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2" name="Oval"/>
              <p:cNvSpPr/>
              <p:nvPr/>
            </p:nvSpPr>
            <p:spPr>
              <a:xfrm>
                <a:off x="558941"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3" name="Oval"/>
              <p:cNvSpPr/>
              <p:nvPr/>
            </p:nvSpPr>
            <p:spPr>
              <a:xfrm>
                <a:off x="842699"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4" name="Oval"/>
              <p:cNvSpPr/>
              <p:nvPr/>
            </p:nvSpPr>
            <p:spPr>
              <a:xfrm>
                <a:off x="111059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5" name="Oval"/>
              <p:cNvSpPr/>
              <p:nvPr/>
            </p:nvSpPr>
            <p:spPr>
              <a:xfrm>
                <a:off x="1378480"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6" name="Oval"/>
              <p:cNvSpPr/>
              <p:nvPr/>
            </p:nvSpPr>
            <p:spPr>
              <a:xfrm>
                <a:off x="1662238"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7" name="Oval"/>
              <p:cNvSpPr/>
              <p:nvPr/>
            </p:nvSpPr>
            <p:spPr>
              <a:xfrm>
                <a:off x="194599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8" name="Oval"/>
              <p:cNvSpPr/>
              <p:nvPr/>
            </p:nvSpPr>
            <p:spPr>
              <a:xfrm>
                <a:off x="2229756"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9" name="Oval"/>
              <p:cNvSpPr/>
              <p:nvPr/>
            </p:nvSpPr>
            <p:spPr>
              <a:xfrm>
                <a:off x="2497645"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0" name="Oval"/>
              <p:cNvSpPr/>
              <p:nvPr/>
            </p:nvSpPr>
            <p:spPr>
              <a:xfrm>
                <a:off x="2765536" y="5314497"/>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1" name="Oval"/>
              <p:cNvSpPr/>
              <p:nvPr/>
            </p:nvSpPr>
            <p:spPr>
              <a:xfrm>
                <a:off x="3049295" y="5314497"/>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08" name="Group 207" descr="Another group of 40 dots">
              <a:extLst>
                <a:ext uri="{FF2B5EF4-FFF2-40B4-BE49-F238E27FC236}">
                  <a16:creationId xmlns:a16="http://schemas.microsoft.com/office/drawing/2014/main" id="{A1F21AD8-2F06-8B4C-AAEF-EB044800760B}"/>
                </a:ext>
              </a:extLst>
            </p:cNvPr>
            <p:cNvGrpSpPr/>
            <p:nvPr/>
          </p:nvGrpSpPr>
          <p:grpSpPr>
            <a:xfrm>
              <a:off x="3212277" y="4387664"/>
              <a:ext cx="2719445" cy="1054945"/>
              <a:chOff x="586321" y="1932424"/>
              <a:chExt cx="2719445" cy="1054945"/>
            </a:xfrm>
          </p:grpSpPr>
          <p:sp>
            <p:nvSpPr>
              <p:cNvPr id="209" name="Oval">
                <a:extLst>
                  <a:ext uri="{FF2B5EF4-FFF2-40B4-BE49-F238E27FC236}">
                    <a16:creationId xmlns:a16="http://schemas.microsoft.com/office/drawing/2014/main" id="{2330210A-2C5A-A248-9EC8-55F2AEBC68F9}"/>
                  </a:ext>
                </a:extLst>
              </p:cNvPr>
              <p:cNvSpPr/>
              <p:nvPr/>
            </p:nvSpPr>
            <p:spPr>
              <a:xfrm>
                <a:off x="586321"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0" name="Oval">
                <a:extLst>
                  <a:ext uri="{FF2B5EF4-FFF2-40B4-BE49-F238E27FC236}">
                    <a16:creationId xmlns:a16="http://schemas.microsoft.com/office/drawing/2014/main" id="{E09E007E-05B9-6B4E-A4E5-0800AAE1BE3F}"/>
                  </a:ext>
                </a:extLst>
              </p:cNvPr>
              <p:cNvSpPr/>
              <p:nvPr/>
            </p:nvSpPr>
            <p:spPr>
              <a:xfrm>
                <a:off x="87007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1" name="Oval">
                <a:extLst>
                  <a:ext uri="{FF2B5EF4-FFF2-40B4-BE49-F238E27FC236}">
                    <a16:creationId xmlns:a16="http://schemas.microsoft.com/office/drawing/2014/main" id="{AAC4F2F6-CF1B-7C42-AC72-A81075A4065D}"/>
                  </a:ext>
                </a:extLst>
              </p:cNvPr>
              <p:cNvSpPr/>
              <p:nvPr/>
            </p:nvSpPr>
            <p:spPr>
              <a:xfrm>
                <a:off x="1137969"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2" name="Oval">
                <a:extLst>
                  <a:ext uri="{FF2B5EF4-FFF2-40B4-BE49-F238E27FC236}">
                    <a16:creationId xmlns:a16="http://schemas.microsoft.com/office/drawing/2014/main" id="{672EFBD4-8EA3-B442-83F1-53EDDE4A46F7}"/>
                  </a:ext>
                </a:extLst>
              </p:cNvPr>
              <p:cNvSpPr/>
              <p:nvPr/>
            </p:nvSpPr>
            <p:spPr>
              <a:xfrm>
                <a:off x="1405860" y="1932424"/>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3" name="Oval">
                <a:extLst>
                  <a:ext uri="{FF2B5EF4-FFF2-40B4-BE49-F238E27FC236}">
                    <a16:creationId xmlns:a16="http://schemas.microsoft.com/office/drawing/2014/main" id="{BAA5891D-2321-FE46-8EF2-12C80BCA04F1}"/>
                  </a:ext>
                </a:extLst>
              </p:cNvPr>
              <p:cNvSpPr/>
              <p:nvPr/>
            </p:nvSpPr>
            <p:spPr>
              <a:xfrm>
                <a:off x="1689619"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4" name="Oval">
                <a:extLst>
                  <a:ext uri="{FF2B5EF4-FFF2-40B4-BE49-F238E27FC236}">
                    <a16:creationId xmlns:a16="http://schemas.microsoft.com/office/drawing/2014/main" id="{58C2871E-7BE1-6641-B579-AAD55FC7E633}"/>
                  </a:ext>
                </a:extLst>
              </p:cNvPr>
              <p:cNvSpPr/>
              <p:nvPr/>
            </p:nvSpPr>
            <p:spPr>
              <a:xfrm>
                <a:off x="1973377"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5" name="Oval">
                <a:extLst>
                  <a:ext uri="{FF2B5EF4-FFF2-40B4-BE49-F238E27FC236}">
                    <a16:creationId xmlns:a16="http://schemas.microsoft.com/office/drawing/2014/main" id="{085C8B9C-5988-9F4F-A840-42A5B70C849A}"/>
                  </a:ext>
                </a:extLst>
              </p:cNvPr>
              <p:cNvSpPr/>
              <p:nvPr/>
            </p:nvSpPr>
            <p:spPr>
              <a:xfrm>
                <a:off x="225713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6" name="Oval">
                <a:extLst>
                  <a:ext uri="{FF2B5EF4-FFF2-40B4-BE49-F238E27FC236}">
                    <a16:creationId xmlns:a16="http://schemas.microsoft.com/office/drawing/2014/main" id="{0547A023-B41D-764E-A570-F35F62B7FC79}"/>
                  </a:ext>
                </a:extLst>
              </p:cNvPr>
              <p:cNvSpPr/>
              <p:nvPr/>
            </p:nvSpPr>
            <p:spPr>
              <a:xfrm>
                <a:off x="252502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7" name="Oval">
                <a:extLst>
                  <a:ext uri="{FF2B5EF4-FFF2-40B4-BE49-F238E27FC236}">
                    <a16:creationId xmlns:a16="http://schemas.microsoft.com/office/drawing/2014/main" id="{9D24D7FE-8E64-8F4A-9123-64CF419D7111}"/>
                  </a:ext>
                </a:extLst>
              </p:cNvPr>
              <p:cNvSpPr/>
              <p:nvPr/>
            </p:nvSpPr>
            <p:spPr>
              <a:xfrm>
                <a:off x="2792916"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8" name="Oval">
                <a:extLst>
                  <a:ext uri="{FF2B5EF4-FFF2-40B4-BE49-F238E27FC236}">
                    <a16:creationId xmlns:a16="http://schemas.microsoft.com/office/drawing/2014/main" id="{E0648313-E6EA-FE42-ABF0-8E7A47513F99}"/>
                  </a:ext>
                </a:extLst>
              </p:cNvPr>
              <p:cNvSpPr/>
              <p:nvPr/>
            </p:nvSpPr>
            <p:spPr>
              <a:xfrm>
                <a:off x="3076675" y="1932424"/>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9" name="Oval">
                <a:extLst>
                  <a:ext uri="{FF2B5EF4-FFF2-40B4-BE49-F238E27FC236}">
                    <a16:creationId xmlns:a16="http://schemas.microsoft.com/office/drawing/2014/main" id="{7CAEE87C-400C-194E-90EA-385517749A2D}"/>
                  </a:ext>
                </a:extLst>
              </p:cNvPr>
              <p:cNvSpPr/>
              <p:nvPr/>
            </p:nvSpPr>
            <p:spPr>
              <a:xfrm>
                <a:off x="586321"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0" name="Oval">
                <a:extLst>
                  <a:ext uri="{FF2B5EF4-FFF2-40B4-BE49-F238E27FC236}">
                    <a16:creationId xmlns:a16="http://schemas.microsoft.com/office/drawing/2014/main" id="{6C14AD2A-5A02-974D-94A2-89380682D8E1}"/>
                  </a:ext>
                </a:extLst>
              </p:cNvPr>
              <p:cNvSpPr/>
              <p:nvPr/>
            </p:nvSpPr>
            <p:spPr>
              <a:xfrm>
                <a:off x="87007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1" name="Oval" descr="Image of dots, together totaling 280">
                <a:extLst>
                  <a:ext uri="{FF2B5EF4-FFF2-40B4-BE49-F238E27FC236}">
                    <a16:creationId xmlns:a16="http://schemas.microsoft.com/office/drawing/2014/main" id="{05432AB7-F873-7246-8D42-2D84D3979434}"/>
                  </a:ext>
                </a:extLst>
              </p:cNvPr>
              <p:cNvSpPr/>
              <p:nvPr/>
            </p:nvSpPr>
            <p:spPr>
              <a:xfrm>
                <a:off x="1137969"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2" name="Oval">
                <a:extLst>
                  <a:ext uri="{FF2B5EF4-FFF2-40B4-BE49-F238E27FC236}">
                    <a16:creationId xmlns:a16="http://schemas.microsoft.com/office/drawing/2014/main" id="{613C8476-8832-E149-AFC0-83F2C9B6CE10}"/>
                  </a:ext>
                </a:extLst>
              </p:cNvPr>
              <p:cNvSpPr/>
              <p:nvPr/>
            </p:nvSpPr>
            <p:spPr>
              <a:xfrm>
                <a:off x="1405860" y="2200315"/>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3" name="Oval">
                <a:extLst>
                  <a:ext uri="{FF2B5EF4-FFF2-40B4-BE49-F238E27FC236}">
                    <a16:creationId xmlns:a16="http://schemas.microsoft.com/office/drawing/2014/main" id="{A2673630-827F-C144-80CC-88FD9391F30F}"/>
                  </a:ext>
                </a:extLst>
              </p:cNvPr>
              <p:cNvSpPr/>
              <p:nvPr/>
            </p:nvSpPr>
            <p:spPr>
              <a:xfrm>
                <a:off x="1689619"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4" name="Oval" descr="Image of dots, together totaling 280">
                <a:extLst>
                  <a:ext uri="{FF2B5EF4-FFF2-40B4-BE49-F238E27FC236}">
                    <a16:creationId xmlns:a16="http://schemas.microsoft.com/office/drawing/2014/main" id="{8F2F74BC-E7A2-9243-A019-4C1AAA721889}"/>
                  </a:ext>
                </a:extLst>
              </p:cNvPr>
              <p:cNvSpPr/>
              <p:nvPr/>
            </p:nvSpPr>
            <p:spPr>
              <a:xfrm>
                <a:off x="1973377"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5" name="Oval">
                <a:extLst>
                  <a:ext uri="{FF2B5EF4-FFF2-40B4-BE49-F238E27FC236}">
                    <a16:creationId xmlns:a16="http://schemas.microsoft.com/office/drawing/2014/main" id="{5AF88FF2-1112-7243-8353-BE29288153F8}"/>
                  </a:ext>
                </a:extLst>
              </p:cNvPr>
              <p:cNvSpPr/>
              <p:nvPr/>
            </p:nvSpPr>
            <p:spPr>
              <a:xfrm>
                <a:off x="225713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6" name="Oval">
                <a:extLst>
                  <a:ext uri="{FF2B5EF4-FFF2-40B4-BE49-F238E27FC236}">
                    <a16:creationId xmlns:a16="http://schemas.microsoft.com/office/drawing/2014/main" id="{89AF261B-6B61-7E41-ABC3-57E1B4F274A2}"/>
                  </a:ext>
                </a:extLst>
              </p:cNvPr>
              <p:cNvSpPr/>
              <p:nvPr/>
            </p:nvSpPr>
            <p:spPr>
              <a:xfrm>
                <a:off x="252502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7" name="Oval">
                <a:extLst>
                  <a:ext uri="{FF2B5EF4-FFF2-40B4-BE49-F238E27FC236}">
                    <a16:creationId xmlns:a16="http://schemas.microsoft.com/office/drawing/2014/main" id="{224843F4-7AA6-5740-B986-99DE7EEF0A2A}"/>
                  </a:ext>
                </a:extLst>
              </p:cNvPr>
              <p:cNvSpPr/>
              <p:nvPr/>
            </p:nvSpPr>
            <p:spPr>
              <a:xfrm>
                <a:off x="2792916"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8" name="Oval">
                <a:extLst>
                  <a:ext uri="{FF2B5EF4-FFF2-40B4-BE49-F238E27FC236}">
                    <a16:creationId xmlns:a16="http://schemas.microsoft.com/office/drawing/2014/main" id="{FA972C39-21F0-5C48-99EB-C6D7EDA8722E}"/>
                  </a:ext>
                </a:extLst>
              </p:cNvPr>
              <p:cNvSpPr/>
              <p:nvPr/>
            </p:nvSpPr>
            <p:spPr>
              <a:xfrm>
                <a:off x="3076675" y="2200315"/>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Oval">
                <a:extLst>
                  <a:ext uri="{FF2B5EF4-FFF2-40B4-BE49-F238E27FC236}">
                    <a16:creationId xmlns:a16="http://schemas.microsoft.com/office/drawing/2014/main" id="{F406D5C3-5E19-E747-B319-AD2A6A328D0A}"/>
                  </a:ext>
                </a:extLst>
              </p:cNvPr>
              <p:cNvSpPr/>
              <p:nvPr/>
            </p:nvSpPr>
            <p:spPr>
              <a:xfrm>
                <a:off x="586321"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Oval">
                <a:extLst>
                  <a:ext uri="{FF2B5EF4-FFF2-40B4-BE49-F238E27FC236}">
                    <a16:creationId xmlns:a16="http://schemas.microsoft.com/office/drawing/2014/main" id="{9C391D96-81EE-C94C-9407-EC815604B840}"/>
                  </a:ext>
                </a:extLst>
              </p:cNvPr>
              <p:cNvSpPr/>
              <p:nvPr/>
            </p:nvSpPr>
            <p:spPr>
              <a:xfrm>
                <a:off x="87007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Oval">
                <a:extLst>
                  <a:ext uri="{FF2B5EF4-FFF2-40B4-BE49-F238E27FC236}">
                    <a16:creationId xmlns:a16="http://schemas.microsoft.com/office/drawing/2014/main" id="{8C27205A-41AA-3048-87CB-143B32EFABFD}"/>
                  </a:ext>
                </a:extLst>
              </p:cNvPr>
              <p:cNvSpPr/>
              <p:nvPr/>
            </p:nvSpPr>
            <p:spPr>
              <a:xfrm>
                <a:off x="1137969"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Oval">
                <a:extLst>
                  <a:ext uri="{FF2B5EF4-FFF2-40B4-BE49-F238E27FC236}">
                    <a16:creationId xmlns:a16="http://schemas.microsoft.com/office/drawing/2014/main" id="{899FECE7-0084-B94C-82C4-656D3479B171}"/>
                  </a:ext>
                </a:extLst>
              </p:cNvPr>
              <p:cNvSpPr/>
              <p:nvPr/>
            </p:nvSpPr>
            <p:spPr>
              <a:xfrm>
                <a:off x="1405860" y="246820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Oval">
                <a:extLst>
                  <a:ext uri="{FF2B5EF4-FFF2-40B4-BE49-F238E27FC236}">
                    <a16:creationId xmlns:a16="http://schemas.microsoft.com/office/drawing/2014/main" id="{C8A424A8-8A82-0842-A50D-BB0E2EAE5A9A}"/>
                  </a:ext>
                </a:extLst>
              </p:cNvPr>
              <p:cNvSpPr/>
              <p:nvPr/>
            </p:nvSpPr>
            <p:spPr>
              <a:xfrm>
                <a:off x="1689619"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Oval">
                <a:extLst>
                  <a:ext uri="{FF2B5EF4-FFF2-40B4-BE49-F238E27FC236}">
                    <a16:creationId xmlns:a16="http://schemas.microsoft.com/office/drawing/2014/main" id="{A775F8A0-7950-E14D-A968-32342CFC8347}"/>
                  </a:ext>
                </a:extLst>
              </p:cNvPr>
              <p:cNvSpPr/>
              <p:nvPr/>
            </p:nvSpPr>
            <p:spPr>
              <a:xfrm>
                <a:off x="1973377"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Oval">
                <a:extLst>
                  <a:ext uri="{FF2B5EF4-FFF2-40B4-BE49-F238E27FC236}">
                    <a16:creationId xmlns:a16="http://schemas.microsoft.com/office/drawing/2014/main" id="{D615E2E4-3575-8648-A77F-F7243A52B8E7}"/>
                  </a:ext>
                </a:extLst>
              </p:cNvPr>
              <p:cNvSpPr/>
              <p:nvPr/>
            </p:nvSpPr>
            <p:spPr>
              <a:xfrm>
                <a:off x="225713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Oval">
                <a:extLst>
                  <a:ext uri="{FF2B5EF4-FFF2-40B4-BE49-F238E27FC236}">
                    <a16:creationId xmlns:a16="http://schemas.microsoft.com/office/drawing/2014/main" id="{6808D2A0-2B38-6B4D-9787-D96DC11A80E6}"/>
                  </a:ext>
                </a:extLst>
              </p:cNvPr>
              <p:cNvSpPr/>
              <p:nvPr/>
            </p:nvSpPr>
            <p:spPr>
              <a:xfrm>
                <a:off x="252502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Oval">
                <a:extLst>
                  <a:ext uri="{FF2B5EF4-FFF2-40B4-BE49-F238E27FC236}">
                    <a16:creationId xmlns:a16="http://schemas.microsoft.com/office/drawing/2014/main" id="{018BEEE1-6AA1-2049-80E4-FE2A73D73B20}"/>
                  </a:ext>
                </a:extLst>
              </p:cNvPr>
              <p:cNvSpPr/>
              <p:nvPr/>
            </p:nvSpPr>
            <p:spPr>
              <a:xfrm>
                <a:off x="2792916"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Oval">
                <a:extLst>
                  <a:ext uri="{FF2B5EF4-FFF2-40B4-BE49-F238E27FC236}">
                    <a16:creationId xmlns:a16="http://schemas.microsoft.com/office/drawing/2014/main" id="{D1A4D48E-6D43-2A44-B795-DBA8F45E7308}"/>
                  </a:ext>
                </a:extLst>
              </p:cNvPr>
              <p:cNvSpPr/>
              <p:nvPr/>
            </p:nvSpPr>
            <p:spPr>
              <a:xfrm>
                <a:off x="3076675" y="246820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Oval">
                <a:extLst>
                  <a:ext uri="{FF2B5EF4-FFF2-40B4-BE49-F238E27FC236}">
                    <a16:creationId xmlns:a16="http://schemas.microsoft.com/office/drawing/2014/main" id="{8745F1EE-3EB5-E14D-9069-A59C01796B1A}"/>
                  </a:ext>
                </a:extLst>
              </p:cNvPr>
              <p:cNvSpPr/>
              <p:nvPr/>
            </p:nvSpPr>
            <p:spPr>
              <a:xfrm>
                <a:off x="586321"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Oval">
                <a:extLst>
                  <a:ext uri="{FF2B5EF4-FFF2-40B4-BE49-F238E27FC236}">
                    <a16:creationId xmlns:a16="http://schemas.microsoft.com/office/drawing/2014/main" id="{9420CBC9-7D34-3246-8C0D-47CFC7EBEAAE}"/>
                  </a:ext>
                </a:extLst>
              </p:cNvPr>
              <p:cNvSpPr/>
              <p:nvPr/>
            </p:nvSpPr>
            <p:spPr>
              <a:xfrm>
                <a:off x="87007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Oval">
                <a:extLst>
                  <a:ext uri="{FF2B5EF4-FFF2-40B4-BE49-F238E27FC236}">
                    <a16:creationId xmlns:a16="http://schemas.microsoft.com/office/drawing/2014/main" id="{911B897B-D01E-9743-A245-763453302ABE}"/>
                  </a:ext>
                </a:extLst>
              </p:cNvPr>
              <p:cNvSpPr/>
              <p:nvPr/>
            </p:nvSpPr>
            <p:spPr>
              <a:xfrm>
                <a:off x="1137969"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Oval">
                <a:extLst>
                  <a:ext uri="{FF2B5EF4-FFF2-40B4-BE49-F238E27FC236}">
                    <a16:creationId xmlns:a16="http://schemas.microsoft.com/office/drawing/2014/main" id="{22F54D30-1E7F-D44C-A3F4-07EECD335E8F}"/>
                  </a:ext>
                </a:extLst>
              </p:cNvPr>
              <p:cNvSpPr/>
              <p:nvPr/>
            </p:nvSpPr>
            <p:spPr>
              <a:xfrm>
                <a:off x="1405860" y="2736096"/>
                <a:ext cx="229092"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Oval">
                <a:extLst>
                  <a:ext uri="{FF2B5EF4-FFF2-40B4-BE49-F238E27FC236}">
                    <a16:creationId xmlns:a16="http://schemas.microsoft.com/office/drawing/2014/main" id="{018E5925-2BB3-5E43-9B68-C4F8838A53FC}"/>
                  </a:ext>
                </a:extLst>
              </p:cNvPr>
              <p:cNvSpPr/>
              <p:nvPr/>
            </p:nvSpPr>
            <p:spPr>
              <a:xfrm>
                <a:off x="1689619"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Oval">
                <a:extLst>
                  <a:ext uri="{FF2B5EF4-FFF2-40B4-BE49-F238E27FC236}">
                    <a16:creationId xmlns:a16="http://schemas.microsoft.com/office/drawing/2014/main" id="{FA92288F-15D1-8D4B-8619-8018C9CBA219}"/>
                  </a:ext>
                </a:extLst>
              </p:cNvPr>
              <p:cNvSpPr/>
              <p:nvPr/>
            </p:nvSpPr>
            <p:spPr>
              <a:xfrm>
                <a:off x="1973377"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Oval">
                <a:extLst>
                  <a:ext uri="{FF2B5EF4-FFF2-40B4-BE49-F238E27FC236}">
                    <a16:creationId xmlns:a16="http://schemas.microsoft.com/office/drawing/2014/main" id="{F9EE2F89-AE4B-C04F-9AF9-CE388F3F5165}"/>
                  </a:ext>
                </a:extLst>
              </p:cNvPr>
              <p:cNvSpPr/>
              <p:nvPr/>
            </p:nvSpPr>
            <p:spPr>
              <a:xfrm>
                <a:off x="225713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Oval">
                <a:extLst>
                  <a:ext uri="{FF2B5EF4-FFF2-40B4-BE49-F238E27FC236}">
                    <a16:creationId xmlns:a16="http://schemas.microsoft.com/office/drawing/2014/main" id="{583312F6-2B05-5441-B48C-BCEC4A1168A9}"/>
                  </a:ext>
                </a:extLst>
              </p:cNvPr>
              <p:cNvSpPr/>
              <p:nvPr/>
            </p:nvSpPr>
            <p:spPr>
              <a:xfrm>
                <a:off x="252502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Oval">
                <a:extLst>
                  <a:ext uri="{FF2B5EF4-FFF2-40B4-BE49-F238E27FC236}">
                    <a16:creationId xmlns:a16="http://schemas.microsoft.com/office/drawing/2014/main" id="{985D8FD4-935E-5042-BEC0-E07BE603513B}"/>
                  </a:ext>
                </a:extLst>
              </p:cNvPr>
              <p:cNvSpPr/>
              <p:nvPr/>
            </p:nvSpPr>
            <p:spPr>
              <a:xfrm>
                <a:off x="2792916"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Oval">
                <a:extLst>
                  <a:ext uri="{FF2B5EF4-FFF2-40B4-BE49-F238E27FC236}">
                    <a16:creationId xmlns:a16="http://schemas.microsoft.com/office/drawing/2014/main" id="{E869A5E2-5EA8-0943-BBEA-E05C3A05C460}"/>
                  </a:ext>
                </a:extLst>
              </p:cNvPr>
              <p:cNvSpPr/>
              <p:nvPr/>
            </p:nvSpPr>
            <p:spPr>
              <a:xfrm>
                <a:off x="3076675" y="2736096"/>
                <a:ext cx="229091" cy="251273"/>
              </a:xfrm>
              <a:prstGeom prst="ellipse">
                <a:avLst/>
              </a:prstGeom>
              <a:solidFill>
                <a:schemeClr val="accent2"/>
              </a:solidFill>
              <a:ln w="12700">
                <a:miter lim="400000"/>
              </a:ln>
              <a:effectLst>
                <a:outerShdw blurRad="38100" dist="25400" dir="5400000" rotWithShape="0">
                  <a:srgbClr val="000000">
                    <a:alpha val="50000"/>
                  </a:srgbClr>
                </a:outerShdw>
              </a:effectLst>
            </p:spPr>
            <p:txBody>
              <a:bodyPr lIns="35719" tIns="35719" rIns="35719" bIns="35719" anchor="ctr"/>
              <a:lstStyle/>
              <a:p>
                <a:pPr marL="0" marR="0" lvl="0" indent="0" algn="ctr" defTabSz="457200"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9" name="Picture 8" descr="Another group of 40 dots">
              <a:extLst>
                <a:ext uri="{FF2B5EF4-FFF2-40B4-BE49-F238E27FC236}">
                  <a16:creationId xmlns:a16="http://schemas.microsoft.com/office/drawing/2014/main" id="{A43C236F-5C8F-0A4A-A1D2-EBA490746F52}"/>
                </a:ext>
              </a:extLst>
            </p:cNvPr>
            <p:cNvPicPr>
              <a:picLocks noChangeAspect="1"/>
            </p:cNvPicPr>
            <p:nvPr/>
          </p:nvPicPr>
          <p:blipFill>
            <a:blip r:embed="rId3"/>
            <a:stretch>
              <a:fillRect/>
            </a:stretch>
          </p:blipFill>
          <p:spPr>
            <a:xfrm>
              <a:off x="6061635" y="1907002"/>
              <a:ext cx="2794000" cy="1130300"/>
            </a:xfrm>
            <a:prstGeom prst="rect">
              <a:avLst/>
            </a:prstGeom>
          </p:spPr>
        </p:pic>
      </p:grpSp>
    </p:spTree>
    <p:extLst>
      <p:ext uri="{BB962C8B-B14F-4D97-AF65-F5344CB8AC3E}">
        <p14:creationId xmlns:p14="http://schemas.microsoft.com/office/powerpoint/2010/main" val="27753611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436002"/>
            <a:ext cx="9144000" cy="1143000"/>
          </a:xfrm>
        </p:spPr>
        <p:txBody>
          <a:bodyPr>
            <a:normAutofit fontScale="90000"/>
          </a:bodyPr>
          <a:lstStyle/>
          <a:p>
            <a:r>
              <a:rPr lang="en-US" altLang="en-US" dirty="0"/>
              <a:t>From the INFO 343 </a:t>
            </a:r>
            <a:br>
              <a:rPr lang="en-US" altLang="en-US" dirty="0"/>
            </a:br>
            <a:r>
              <a:rPr lang="en-US" altLang="en-US" dirty="0"/>
              <a:t>Course Description:</a:t>
            </a:r>
          </a:p>
        </p:txBody>
      </p:sp>
      <p:sp>
        <p:nvSpPr>
          <p:cNvPr id="3" name="Content Placeholder 2">
            <a:extLst>
              <a:ext uri="{FF2B5EF4-FFF2-40B4-BE49-F238E27FC236}">
                <a16:creationId xmlns:a16="http://schemas.microsoft.com/office/drawing/2014/main" id="{57F326B3-A7D1-9644-9868-237AB91F5C19}"/>
              </a:ext>
            </a:extLst>
          </p:cNvPr>
          <p:cNvSpPr>
            <a:spLocks noGrp="1"/>
          </p:cNvSpPr>
          <p:nvPr>
            <p:ph idx="1"/>
          </p:nvPr>
        </p:nvSpPr>
        <p:spPr>
          <a:xfrm>
            <a:off x="457200" y="1900518"/>
            <a:ext cx="8229600" cy="4315292"/>
          </a:xfrm>
        </p:spPr>
        <p:txBody>
          <a:bodyPr>
            <a:normAutofit fontScale="92500"/>
          </a:bodyPr>
          <a:lstStyle/>
          <a:p>
            <a:pPr marL="0" indent="0">
              <a:buNone/>
            </a:pPr>
            <a:r>
              <a:rPr lang="en-US" dirty="0"/>
              <a:t>“This course will teach you the skills and techniques necessary for creating </a:t>
            </a:r>
            <a:r>
              <a:rPr lang="en-US" b="1" dirty="0"/>
              <a:t>sophisticated and accessible interactive web applications</a:t>
            </a:r>
            <a:r>
              <a:rPr lang="en-US" dirty="0"/>
              <a:t>. It focuses on the client-side languages, tools, and libraries that professionals use to build the web sites you use every day. We will learn not only the basic syntax and mechanics of web development, but also the </a:t>
            </a:r>
            <a:r>
              <a:rPr lang="en-US" b="1" dirty="0"/>
              <a:t>best practices that separate professional developers from amateurs</a:t>
            </a:r>
            <a:r>
              <a:rPr lang="en-US" dirty="0"/>
              <a:t>.”</a:t>
            </a:r>
          </a:p>
        </p:txBody>
      </p:sp>
    </p:spTree>
    <p:extLst>
      <p:ext uri="{BB962C8B-B14F-4D97-AF65-F5344CB8AC3E}">
        <p14:creationId xmlns:p14="http://schemas.microsoft.com/office/powerpoint/2010/main" val="345932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Case Study #3</a:t>
            </a:r>
          </a:p>
        </p:txBody>
      </p:sp>
    </p:spTree>
    <p:extLst>
      <p:ext uri="{BB962C8B-B14F-4D97-AF65-F5344CB8AC3E}">
        <p14:creationId xmlns:p14="http://schemas.microsoft.com/office/powerpoint/2010/main" val="267650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436002"/>
            <a:ext cx="9144000" cy="1143000"/>
          </a:xfrm>
        </p:spPr>
        <p:txBody>
          <a:bodyPr>
            <a:normAutofit/>
          </a:bodyPr>
          <a:lstStyle/>
          <a:p>
            <a:r>
              <a:rPr lang="en-US" altLang="en-US" dirty="0"/>
              <a:t>Go where the students go.</a:t>
            </a:r>
          </a:p>
        </p:txBody>
      </p:sp>
      <p:pic>
        <p:nvPicPr>
          <p:cNvPr id="5" name="Content Placeholder 4" descr="Screen shot of opening slide from another PowerPoint presentation, with title &quot;Are You Accessible? Web Accessibility Tips for Audio, Video, and The Web&quot;">
            <a:extLst>
              <a:ext uri="{FF2B5EF4-FFF2-40B4-BE49-F238E27FC236}">
                <a16:creationId xmlns:a16="http://schemas.microsoft.com/office/drawing/2014/main" id="{AF2C7ED5-80A5-534D-A896-69CC02E962B4}"/>
              </a:ext>
            </a:extLst>
          </p:cNvPr>
          <p:cNvPicPr>
            <a:picLocks noGrp="1" noChangeAspect="1"/>
          </p:cNvPicPr>
          <p:nvPr>
            <p:ph idx="1"/>
          </p:nvPr>
        </p:nvPicPr>
        <p:blipFill>
          <a:blip r:embed="rId2"/>
          <a:stretch>
            <a:fillRect/>
          </a:stretch>
        </p:blipFill>
        <p:spPr>
          <a:xfrm>
            <a:off x="569522" y="1600200"/>
            <a:ext cx="8004956" cy="4525963"/>
          </a:xfrm>
        </p:spPr>
      </p:pic>
    </p:spTree>
    <p:extLst>
      <p:ext uri="{BB962C8B-B14F-4D97-AF65-F5344CB8AC3E}">
        <p14:creationId xmlns:p14="http://schemas.microsoft.com/office/powerpoint/2010/main" val="3882743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a:xfrm>
            <a:off x="0" y="436002"/>
            <a:ext cx="9144000" cy="1143000"/>
          </a:xfrm>
        </p:spPr>
        <p:txBody>
          <a:bodyPr>
            <a:normAutofit fontScale="90000"/>
          </a:bodyPr>
          <a:lstStyle/>
          <a:p>
            <a:r>
              <a:rPr lang="en-US" altLang="en-US" dirty="0"/>
              <a:t>National Student Electronic </a:t>
            </a:r>
            <a:br>
              <a:rPr lang="en-US" altLang="en-US" dirty="0"/>
            </a:br>
            <a:r>
              <a:rPr lang="en-US" altLang="en-US" dirty="0"/>
              <a:t>Media Convention</a:t>
            </a:r>
          </a:p>
        </p:txBody>
      </p:sp>
      <p:sp>
        <p:nvSpPr>
          <p:cNvPr id="3" name="Content Placeholder 2">
            <a:extLst>
              <a:ext uri="{FF2B5EF4-FFF2-40B4-BE49-F238E27FC236}">
                <a16:creationId xmlns:a16="http://schemas.microsoft.com/office/drawing/2014/main" id="{57F326B3-A7D1-9644-9868-237AB91F5C19}"/>
              </a:ext>
            </a:extLst>
          </p:cNvPr>
          <p:cNvSpPr>
            <a:spLocks noGrp="1"/>
          </p:cNvSpPr>
          <p:nvPr>
            <p:ph idx="1"/>
          </p:nvPr>
        </p:nvSpPr>
        <p:spPr>
          <a:xfrm>
            <a:off x="457200" y="1900518"/>
            <a:ext cx="8229600" cy="4751294"/>
          </a:xfrm>
        </p:spPr>
        <p:txBody>
          <a:bodyPr>
            <a:normAutofit lnSpcReduction="10000"/>
          </a:bodyPr>
          <a:lstStyle/>
          <a:p>
            <a:r>
              <a:rPr lang="en-US" dirty="0"/>
              <a:t>Audience is about 75% students, representing college media outlets, mostly radio stations </a:t>
            </a:r>
          </a:p>
          <a:p>
            <a:r>
              <a:rPr lang="en-US" dirty="0"/>
              <a:t>40 students at my session on web accessibility, mostly students who create/maintain websites for their stations</a:t>
            </a:r>
          </a:p>
          <a:p>
            <a:r>
              <a:rPr lang="en-US" dirty="0"/>
              <a:t>Many said afterwards they had never thought about accessibility before, and were genuinely excited to be made aware of this issue </a:t>
            </a:r>
          </a:p>
          <a:p>
            <a:r>
              <a:rPr lang="en-US" dirty="0"/>
              <a:t>Lots of excellent questions afterwards</a:t>
            </a:r>
          </a:p>
        </p:txBody>
      </p:sp>
    </p:spTree>
    <p:extLst>
      <p:ext uri="{BB962C8B-B14F-4D97-AF65-F5344CB8AC3E}">
        <p14:creationId xmlns:p14="http://schemas.microsoft.com/office/powerpoint/2010/main" val="301415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539115C0-F044-B54D-8B5B-090FEA3A2119}"/>
              </a:ext>
            </a:extLst>
          </p:cNvPr>
          <p:cNvSpPr>
            <a:spLocks noGrp="1"/>
          </p:cNvSpPr>
          <p:nvPr>
            <p:ph type="title"/>
          </p:nvPr>
        </p:nvSpPr>
        <p:spPr>
          <a:xfrm>
            <a:off x="914400" y="609600"/>
            <a:ext cx="7772400" cy="1143000"/>
          </a:xfrm>
        </p:spPr>
        <p:txBody>
          <a:bodyPr>
            <a:normAutofit fontScale="90000"/>
          </a:bodyPr>
          <a:lstStyle/>
          <a:p>
            <a:r>
              <a:rPr lang="en-US" altLang="en-US" sz="4000" dirty="0">
                <a:solidFill>
                  <a:srgbClr val="000000"/>
                </a:solidFill>
                <a:latin typeface="Helvetica" pitchFamily="2" charset="0"/>
              </a:rPr>
              <a:t>Web Design &amp; Development I Course Curriculum (WebD2)</a:t>
            </a:r>
            <a:endParaRPr lang="en-US" altLang="en-US" sz="4000" dirty="0">
              <a:solidFill>
                <a:srgbClr val="000000"/>
              </a:solidFill>
            </a:endParaRPr>
          </a:p>
        </p:txBody>
      </p:sp>
      <p:pic>
        <p:nvPicPr>
          <p:cNvPr id="29698" name="Picture 3" descr="Screen shot from the Web Design &amp; Development I curriculum">
            <a:extLst>
              <a:ext uri="{FF2B5EF4-FFF2-40B4-BE49-F238E27FC236}">
                <a16:creationId xmlns:a16="http://schemas.microsoft.com/office/drawing/2014/main" id="{6F24FC2B-5ECF-2545-A27C-66DBAC7D8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477000"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a:extLst>
              <a:ext uri="{FF2B5EF4-FFF2-40B4-BE49-F238E27FC236}">
                <a16:creationId xmlns:a16="http://schemas.microsoft.com/office/drawing/2014/main" id="{AA6D5B0D-7FEC-5742-82BB-F4D46DDB2BB0}"/>
              </a:ext>
            </a:extLst>
          </p:cNvPr>
          <p:cNvSpPr txBox="1">
            <a:spLocks noChangeArrowheads="1"/>
          </p:cNvSpPr>
          <p:nvPr/>
        </p:nvSpPr>
        <p:spPr bwMode="auto">
          <a:xfrm>
            <a:off x="533400" y="601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b="1">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b="1">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b="1">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b="1">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anose="020B0300000000000000" pitchFamily="34" charset="-128"/>
              </a:defRPr>
            </a:lvl9pPr>
          </a:lstStyle>
          <a:p>
            <a:pPr algn="ctr"/>
            <a:r>
              <a:rPr lang="en-US" altLang="en-US">
                <a:hlinkClick r:id="rId3"/>
              </a:rPr>
              <a:t>http://uw.edu/accesscomputing/webd2</a:t>
            </a:r>
            <a:endParaRPr lang="en-US" altLang="en-US"/>
          </a:p>
        </p:txBody>
      </p:sp>
    </p:spTree>
    <p:extLst>
      <p:ext uri="{BB962C8B-B14F-4D97-AF65-F5344CB8AC3E}">
        <p14:creationId xmlns:p14="http://schemas.microsoft.com/office/powerpoint/2010/main" val="38064774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168CB39-F664-264F-AE82-2F4CB631BE77}"/>
              </a:ext>
            </a:extLst>
          </p:cNvPr>
          <p:cNvSpPr>
            <a:spLocks noGrp="1"/>
          </p:cNvSpPr>
          <p:nvPr>
            <p:ph type="title"/>
          </p:nvPr>
        </p:nvSpPr>
        <p:spPr>
          <a:xfrm>
            <a:off x="0" y="609600"/>
            <a:ext cx="9144000" cy="1143000"/>
          </a:xfrm>
        </p:spPr>
        <p:txBody>
          <a:bodyPr>
            <a:normAutofit fontScale="90000"/>
          </a:bodyPr>
          <a:lstStyle/>
          <a:p>
            <a:r>
              <a:rPr lang="en-US" altLang="en-US" dirty="0"/>
              <a:t>Teaching Respect for Diversity </a:t>
            </a:r>
            <a:br>
              <a:rPr lang="en-US" altLang="en-US" dirty="0"/>
            </a:br>
            <a:r>
              <a:rPr lang="en-US" altLang="en-US" dirty="0"/>
              <a:t>while Teaching Coding</a:t>
            </a:r>
          </a:p>
        </p:txBody>
      </p:sp>
      <p:sp>
        <p:nvSpPr>
          <p:cNvPr id="28674" name="Content Placeholder 2">
            <a:extLst>
              <a:ext uri="{FF2B5EF4-FFF2-40B4-BE49-F238E27FC236}">
                <a16:creationId xmlns:a16="http://schemas.microsoft.com/office/drawing/2014/main" id="{FBA443DB-BD83-FC45-8F37-68C5D3CD1C6F}"/>
              </a:ext>
            </a:extLst>
          </p:cNvPr>
          <p:cNvSpPr>
            <a:spLocks noGrp="1"/>
          </p:cNvSpPr>
          <p:nvPr>
            <p:ph idx="1"/>
          </p:nvPr>
        </p:nvSpPr>
        <p:spPr>
          <a:xfrm>
            <a:off x="457200" y="2156012"/>
            <a:ext cx="8229600" cy="4525963"/>
          </a:xfrm>
        </p:spPr>
        <p:txBody>
          <a:bodyPr/>
          <a:lstStyle/>
          <a:p>
            <a:r>
              <a:rPr lang="en-US" altLang="en-US" dirty="0"/>
              <a:t>There is no technology without </a:t>
            </a:r>
            <a:r>
              <a:rPr lang="en-US" altLang="en-US" i="1" dirty="0"/>
              <a:t>users</a:t>
            </a:r>
            <a:endParaRPr lang="en-US" altLang="en-US" u="sng" dirty="0"/>
          </a:p>
          <a:p>
            <a:r>
              <a:rPr lang="en-US" altLang="en-US" dirty="0"/>
              <a:t>Each user is different </a:t>
            </a:r>
          </a:p>
          <a:p>
            <a:r>
              <a:rPr lang="en-US" altLang="en-US" dirty="0"/>
              <a:t>When learning to code, students should actively consider their </a:t>
            </a:r>
            <a:r>
              <a:rPr lang="en-US" altLang="en-US" i="1" dirty="0"/>
              <a:t>users</a:t>
            </a:r>
            <a:r>
              <a:rPr lang="en-US" altLang="en-US" dirty="0"/>
              <a:t>, including user differences</a:t>
            </a:r>
          </a:p>
          <a:p>
            <a:r>
              <a:rPr lang="en-US" altLang="en-US" dirty="0"/>
              <a:t>All this diversity provides technology teachers with a great opportunity! </a:t>
            </a:r>
          </a:p>
        </p:txBody>
      </p:sp>
    </p:spTree>
    <p:extLst>
      <p:ext uri="{BB962C8B-B14F-4D97-AF65-F5344CB8AC3E}">
        <p14:creationId xmlns:p14="http://schemas.microsoft.com/office/powerpoint/2010/main" val="385645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914400" y="381000"/>
            <a:ext cx="7772400" cy="1143000"/>
          </a:xfrm>
        </p:spPr>
        <p:txBody>
          <a:bodyPr/>
          <a:lstStyle/>
          <a:p>
            <a:r>
              <a:rPr lang="en-US" altLang="en-US" sz="4000" dirty="0">
                <a:solidFill>
                  <a:srgbClr val="000000"/>
                </a:solidFill>
              </a:rPr>
              <a:t>WebD2 Features</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381000" y="1524000"/>
            <a:ext cx="8305800" cy="4953000"/>
          </a:xfrm>
        </p:spPr>
        <p:txBody>
          <a:bodyPr>
            <a:noAutofit/>
          </a:bodyPr>
          <a:lstStyle/>
          <a:p>
            <a:r>
              <a:rPr lang="en-US" altLang="en-US" dirty="0"/>
              <a:t>Teaches standards-based and accessible web design </a:t>
            </a:r>
          </a:p>
          <a:p>
            <a:r>
              <a:rPr lang="en-US" altLang="en-US" dirty="0"/>
              <a:t>Is platform and vendor-neutral </a:t>
            </a:r>
            <a:br>
              <a:rPr lang="en-US" altLang="en-US" dirty="0"/>
            </a:br>
            <a:r>
              <a:rPr lang="en-US" altLang="en-US" dirty="0"/>
              <a:t>(teaches concepts, not specific tools)</a:t>
            </a:r>
          </a:p>
          <a:p>
            <a:r>
              <a:rPr lang="en-US" altLang="en-US" dirty="0"/>
              <a:t>Standards-based, accessible design is taught early as a core design principle, and reinforced throughout the course</a:t>
            </a:r>
          </a:p>
          <a:p>
            <a:r>
              <a:rPr lang="en-US" altLang="en-US" dirty="0"/>
              <a:t>For assignments students must use valid code &amp; conform to accessibility standards</a:t>
            </a:r>
          </a:p>
          <a:p>
            <a:endParaRPr lang="en-US" altLang="en-US" dirty="0"/>
          </a:p>
        </p:txBody>
      </p:sp>
    </p:spTree>
    <p:extLst>
      <p:ext uri="{BB962C8B-B14F-4D97-AF65-F5344CB8AC3E}">
        <p14:creationId xmlns:p14="http://schemas.microsoft.com/office/powerpoint/2010/main" val="18767191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5899BBE0-A11B-4A47-9A88-74EE85073053}"/>
              </a:ext>
            </a:extLst>
          </p:cNvPr>
          <p:cNvSpPr>
            <a:spLocks noGrp="1"/>
          </p:cNvSpPr>
          <p:nvPr>
            <p:ph type="title"/>
          </p:nvPr>
        </p:nvSpPr>
        <p:spPr>
          <a:xfrm>
            <a:off x="914400" y="381000"/>
            <a:ext cx="7772400" cy="1143000"/>
          </a:xfrm>
        </p:spPr>
        <p:txBody>
          <a:bodyPr/>
          <a:lstStyle/>
          <a:p>
            <a:r>
              <a:rPr lang="en-US" altLang="en-US" sz="4000" dirty="0">
                <a:solidFill>
                  <a:srgbClr val="000000"/>
                </a:solidFill>
              </a:rPr>
              <a:t>Course Outline</a:t>
            </a:r>
          </a:p>
        </p:txBody>
      </p:sp>
      <p:sp>
        <p:nvSpPr>
          <p:cNvPr id="30722" name="Content Placeholder 2">
            <a:extLst>
              <a:ext uri="{FF2B5EF4-FFF2-40B4-BE49-F238E27FC236}">
                <a16:creationId xmlns:a16="http://schemas.microsoft.com/office/drawing/2014/main" id="{9BC44935-CC29-4F46-862F-A7DF729EEC02}"/>
              </a:ext>
            </a:extLst>
          </p:cNvPr>
          <p:cNvSpPr>
            <a:spLocks noGrp="1"/>
          </p:cNvSpPr>
          <p:nvPr>
            <p:ph idx="1"/>
          </p:nvPr>
        </p:nvSpPr>
        <p:spPr>
          <a:xfrm>
            <a:off x="381000" y="1524000"/>
            <a:ext cx="8229600" cy="4953000"/>
          </a:xfrm>
        </p:spPr>
        <p:txBody>
          <a:bodyPr>
            <a:normAutofit/>
          </a:bodyPr>
          <a:lstStyle/>
          <a:p>
            <a:pPr marL="514350" indent="-514350">
              <a:buFont typeface="+mj-lt"/>
              <a:buAutoNum type="arabicPeriod"/>
            </a:pPr>
            <a:r>
              <a:rPr lang="en-US" altLang="en-US" dirty="0"/>
              <a:t>Designing &amp; Planning Web Pages </a:t>
            </a:r>
          </a:p>
          <a:p>
            <a:pPr marL="514350" indent="-514350">
              <a:buFont typeface="+mj-lt"/>
              <a:buAutoNum type="arabicPeriod"/>
            </a:pPr>
            <a:r>
              <a:rPr lang="en-US" altLang="en-US" dirty="0"/>
              <a:t>Creating Content &amp; Structure with HTML</a:t>
            </a:r>
          </a:p>
          <a:p>
            <a:pPr marL="514350" indent="-514350">
              <a:buFont typeface="+mj-lt"/>
              <a:buAutoNum type="arabicPeriod"/>
            </a:pPr>
            <a:r>
              <a:rPr lang="en-US" altLang="en-US" dirty="0"/>
              <a:t>Formatting Web Pages with Style Sheets</a:t>
            </a:r>
          </a:p>
          <a:p>
            <a:pPr marL="514350" indent="-514350">
              <a:buFont typeface="+mj-lt"/>
              <a:buAutoNum type="arabicPeriod"/>
            </a:pPr>
            <a:r>
              <a:rPr lang="en-US" altLang="en-US" dirty="0"/>
              <a:t>Graphics </a:t>
            </a:r>
          </a:p>
          <a:p>
            <a:pPr marL="514350" indent="-514350">
              <a:buFont typeface="+mj-lt"/>
              <a:buAutoNum type="arabicPeriod"/>
            </a:pPr>
            <a:r>
              <a:rPr lang="en-US" altLang="en-US" dirty="0"/>
              <a:t> Scripting </a:t>
            </a:r>
          </a:p>
          <a:p>
            <a:pPr marL="514350" indent="-514350">
              <a:buFont typeface="+mj-lt"/>
              <a:buAutoNum type="arabicPeriod"/>
            </a:pPr>
            <a:r>
              <a:rPr lang="en-US" altLang="en-US" dirty="0"/>
              <a:t>Quality Control</a:t>
            </a:r>
          </a:p>
          <a:p>
            <a:pPr marL="514350" indent="-514350">
              <a:buFont typeface="+mj-lt"/>
              <a:buAutoNum type="arabicPeriod"/>
            </a:pPr>
            <a:r>
              <a:rPr lang="en-US" altLang="en-US" dirty="0"/>
              <a:t>Website Management &amp; Authoring Tools</a:t>
            </a:r>
          </a:p>
          <a:p>
            <a:pPr marL="514350" indent="-514350">
              <a:buFont typeface="+mj-lt"/>
              <a:buAutoNum type="arabicPeriod"/>
            </a:pPr>
            <a:r>
              <a:rPr lang="en-US" altLang="en-US" dirty="0"/>
              <a:t>Client Website / Final Project</a:t>
            </a:r>
          </a:p>
          <a:p>
            <a:pPr marL="514350" indent="-514350">
              <a:buFont typeface="+mj-lt"/>
              <a:buAutoNum type="arabicPeriod"/>
            </a:pPr>
            <a:endParaRPr lang="en-US" altLang="en-US" dirty="0"/>
          </a:p>
          <a:p>
            <a:pPr marL="514350" indent="-514350">
              <a:buFont typeface="+mj-lt"/>
              <a:buAutoNum type="arabicPeriod"/>
            </a:pPr>
            <a:endParaRPr lang="en-US" altLang="en-US" dirty="0"/>
          </a:p>
          <a:p>
            <a:pPr marL="514350" indent="-514350">
              <a:buFont typeface="+mj-lt"/>
              <a:buAutoNum type="arabicPeriod"/>
            </a:pPr>
            <a:endParaRPr lang="en-US" altLang="en-US" dirty="0"/>
          </a:p>
          <a:p>
            <a:pPr marL="514350" indent="-514350">
              <a:buFont typeface="+mj-lt"/>
              <a:buAutoNum type="arabicPeriod"/>
            </a:pPr>
            <a:endParaRPr lang="en-US" altLang="en-US" dirty="0"/>
          </a:p>
          <a:p>
            <a:pPr marL="514350" indent="-514350">
              <a:buFont typeface="+mj-lt"/>
              <a:buAutoNum type="arabicPeriod"/>
            </a:pPr>
            <a:endParaRPr lang="en-US" altLang="en-US" dirty="0"/>
          </a:p>
          <a:p>
            <a:pPr marL="514350" indent="-514350">
              <a:buFont typeface="+mj-lt"/>
              <a:buAutoNum type="arabicPeriod"/>
            </a:pPr>
            <a:endParaRPr lang="en-US" altLang="en-US" dirty="0"/>
          </a:p>
        </p:txBody>
      </p:sp>
    </p:spTree>
    <p:extLst>
      <p:ext uri="{BB962C8B-B14F-4D97-AF65-F5344CB8AC3E}">
        <p14:creationId xmlns:p14="http://schemas.microsoft.com/office/powerpoint/2010/main" val="18837821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p:txBody>
          <a:bodyPr>
            <a:normAutofit fontScale="90000"/>
          </a:bodyPr>
          <a:lstStyle/>
          <a:p>
            <a:r>
              <a:rPr lang="en-US" altLang="en-US"/>
              <a:t>Not Just a Curriculum, </a:t>
            </a:r>
            <a:br>
              <a:rPr lang="en-US" altLang="en-US"/>
            </a:br>
            <a:r>
              <a:rPr lang="en-US" altLang="en-US"/>
              <a:t>A Community</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lstStyle/>
          <a:p>
            <a:r>
              <a:rPr lang="en-US" altLang="en-US" dirty="0"/>
              <a:t>Nearly 6000 registered teachers worldwide</a:t>
            </a:r>
          </a:p>
          <a:p>
            <a:r>
              <a:rPr lang="en-US" altLang="en-US" dirty="0"/>
              <a:t>Nearly 1000 of those are "active" (having logged in over the last 2 years)</a:t>
            </a:r>
          </a:p>
          <a:p>
            <a:r>
              <a:rPr lang="en-US" altLang="en-US" dirty="0"/>
              <a:t>Discussion list with over 1000 subscribers</a:t>
            </a:r>
          </a:p>
          <a:p>
            <a:r>
              <a:rPr lang="en-US" altLang="en-US" dirty="0"/>
              <a:t>Teachers provide peer support:</a:t>
            </a:r>
          </a:p>
          <a:p>
            <a:pPr lvl="1"/>
            <a:r>
              <a:rPr lang="en-US" altLang="en-US" dirty="0"/>
              <a:t>Help with coding problems</a:t>
            </a:r>
          </a:p>
          <a:p>
            <a:pPr lvl="1"/>
            <a:r>
              <a:rPr lang="en-US" altLang="en-US" dirty="0"/>
              <a:t>Sharing resources</a:t>
            </a:r>
          </a:p>
          <a:p>
            <a:pPr lvl="1"/>
            <a:r>
              <a:rPr lang="en-US" altLang="en-US" dirty="0"/>
              <a:t>Discussing teaching strategies </a:t>
            </a:r>
          </a:p>
        </p:txBody>
      </p:sp>
    </p:spTree>
    <p:extLst>
      <p:ext uri="{BB962C8B-B14F-4D97-AF65-F5344CB8AC3E}">
        <p14:creationId xmlns:p14="http://schemas.microsoft.com/office/powerpoint/2010/main" val="147452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p:txBody>
          <a:bodyPr>
            <a:normAutofit/>
          </a:bodyPr>
          <a:lstStyle/>
          <a:p>
            <a:r>
              <a:rPr lang="en-US" altLang="en-US" dirty="0"/>
              <a:t>2018 WebD2 Teacher Survey</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normAutofit fontScale="92500" lnSpcReduction="10000"/>
          </a:bodyPr>
          <a:lstStyle/>
          <a:p>
            <a:r>
              <a:rPr lang="en-US" altLang="en-US" dirty="0"/>
              <a:t>151 responses (95 in the first 24 hours)</a:t>
            </a:r>
          </a:p>
          <a:p>
            <a:r>
              <a:rPr lang="en-US" altLang="en-US" dirty="0"/>
              <a:t>Approx. 8,000 students have used the curriculum since Fall 2016 (as reported by survey participants) </a:t>
            </a:r>
          </a:p>
          <a:p>
            <a:r>
              <a:rPr lang="en-US" altLang="en-US" dirty="0"/>
              <a:t>Results: </a:t>
            </a:r>
            <a:r>
              <a:rPr lang="en-US" altLang="en-US" dirty="0">
                <a:hlinkClick r:id="rId2"/>
              </a:rPr>
              <a:t>https://</a:t>
            </a:r>
            <a:r>
              <a:rPr lang="en-US" altLang="en-US" dirty="0" err="1">
                <a:hlinkClick r:id="rId2"/>
              </a:rPr>
              <a:t>uw.edu</a:t>
            </a:r>
            <a:r>
              <a:rPr lang="en-US" altLang="en-US" dirty="0">
                <a:hlinkClick r:id="rId2"/>
              </a:rPr>
              <a:t>/</a:t>
            </a:r>
            <a:r>
              <a:rPr lang="en-US" altLang="en-US" dirty="0" err="1">
                <a:hlinkClick r:id="rId2"/>
              </a:rPr>
              <a:t>accesscomputing</a:t>
            </a:r>
            <a:r>
              <a:rPr lang="en-US" altLang="en-US" dirty="0">
                <a:hlinkClick r:id="rId2"/>
              </a:rPr>
              <a:t>/</a:t>
            </a:r>
            <a:br>
              <a:rPr lang="en-US" altLang="en-US" dirty="0">
                <a:hlinkClick r:id="rId2"/>
              </a:rPr>
            </a:br>
            <a:r>
              <a:rPr lang="en-US" altLang="en-US" dirty="0">
                <a:hlinkClick r:id="rId2"/>
              </a:rPr>
              <a:t>webd2/survey2018.html</a:t>
            </a:r>
            <a:endParaRPr lang="en-US" altLang="en-US" dirty="0"/>
          </a:p>
          <a:p>
            <a:r>
              <a:rPr lang="en-US" altLang="en-US" dirty="0"/>
              <a:t>One question: "</a:t>
            </a:r>
            <a:r>
              <a:rPr lang="en-US" dirty="0"/>
              <a:t>Please describe how disability, accessibility, and/or universal design topics were integrated into your web design or other computing courses."</a:t>
            </a:r>
            <a:endParaRPr lang="en-US" altLang="en-US" dirty="0"/>
          </a:p>
        </p:txBody>
      </p:sp>
    </p:spTree>
    <p:extLst>
      <p:ext uri="{BB962C8B-B14F-4D97-AF65-F5344CB8AC3E}">
        <p14:creationId xmlns:p14="http://schemas.microsoft.com/office/powerpoint/2010/main" val="117320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366E95FC-68B7-6645-9FC1-19BEBFE205BC}"/>
              </a:ext>
            </a:extLst>
          </p:cNvPr>
          <p:cNvSpPr>
            <a:spLocks noGrp="1"/>
          </p:cNvSpPr>
          <p:nvPr>
            <p:ph type="title"/>
          </p:nvPr>
        </p:nvSpPr>
        <p:spPr/>
        <p:txBody>
          <a:bodyPr>
            <a:normAutofit/>
          </a:bodyPr>
          <a:lstStyle/>
          <a:p>
            <a:r>
              <a:rPr lang="en-US" altLang="en-US" dirty="0"/>
              <a:t>Idea 1: Inviting guest speakers </a:t>
            </a:r>
          </a:p>
        </p:txBody>
      </p:sp>
      <p:sp>
        <p:nvSpPr>
          <p:cNvPr id="31746" name="Content Placeholder 2">
            <a:extLst>
              <a:ext uri="{FF2B5EF4-FFF2-40B4-BE49-F238E27FC236}">
                <a16:creationId xmlns:a16="http://schemas.microsoft.com/office/drawing/2014/main" id="{33EAAB43-272E-C845-89AA-723025F0656E}"/>
              </a:ext>
            </a:extLst>
          </p:cNvPr>
          <p:cNvSpPr>
            <a:spLocks noGrp="1"/>
          </p:cNvSpPr>
          <p:nvPr>
            <p:ph idx="1"/>
          </p:nvPr>
        </p:nvSpPr>
        <p:spPr/>
        <p:txBody>
          <a:bodyPr>
            <a:normAutofit/>
          </a:bodyPr>
          <a:lstStyle/>
          <a:p>
            <a:r>
              <a:rPr lang="en-US" dirty="0"/>
              <a:t>“We highlighted the lessons on accessibility and had our district Webmaster talk to the kiddos about ADA compliance.”</a:t>
            </a:r>
            <a:endParaRPr lang="en-US" altLang="en-US" dirty="0"/>
          </a:p>
        </p:txBody>
      </p:sp>
    </p:spTree>
    <p:extLst>
      <p:ext uri="{BB962C8B-B14F-4D97-AF65-F5344CB8AC3E}">
        <p14:creationId xmlns:p14="http://schemas.microsoft.com/office/powerpoint/2010/main" val="427603304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7426BB"/>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omp_EASIpresentation_6_19_18" id="{6A7A98E1-D327-AD49-A7AE-3C5916F2846A}" vid="{CC223289-A30B-E94C-919A-52D3045366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22815</TotalTime>
  <Words>896</Words>
  <Application>Microsoft Macintosh PowerPoint</Application>
  <PresentationFormat>On-screen Show (4:3)</PresentationFormat>
  <Paragraphs>98</Paragraphs>
  <Slides>27</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ＭＳ Ｐゴシック</vt:lpstr>
      <vt:lpstr>ヒラギノ角ゴ Pro W3</vt:lpstr>
      <vt:lpstr>Arial</vt:lpstr>
      <vt:lpstr>Calibri</vt:lpstr>
      <vt:lpstr>Encode Sans Normal Black</vt:lpstr>
      <vt:lpstr>Helvetica</vt:lpstr>
      <vt:lpstr>Lucida Grande</vt:lpstr>
      <vt:lpstr>Open Sans Light</vt:lpstr>
      <vt:lpstr>Uni Sans Regular</vt:lpstr>
      <vt:lpstr>Office Theme</vt:lpstr>
      <vt:lpstr>1_Custom Design</vt:lpstr>
      <vt:lpstr>Default Design</vt:lpstr>
      <vt:lpstr>1_Office Theme</vt:lpstr>
      <vt:lpstr>Teaching Accessibility: Three Case Studies</vt:lpstr>
      <vt:lpstr>Case Study #1</vt:lpstr>
      <vt:lpstr>Web Design &amp; Development I Course Curriculum (WebD2)</vt:lpstr>
      <vt:lpstr>Teaching Respect for Diversity  while Teaching Coding</vt:lpstr>
      <vt:lpstr>WebD2 Features</vt:lpstr>
      <vt:lpstr>Course Outline</vt:lpstr>
      <vt:lpstr>Not Just a Curriculum,  A Community</vt:lpstr>
      <vt:lpstr>2018 WebD2 Teacher Survey</vt:lpstr>
      <vt:lpstr>Idea 1: Inviting guest speakers </vt:lpstr>
      <vt:lpstr>Idea 2: Evaluating websites  for accessibility</vt:lpstr>
      <vt:lpstr>Idea 3: Tightly integrating accessibility throughout the course</vt:lpstr>
      <vt:lpstr>Idea 4:  Tapping into the perspectives of students with disabilities who are taking the course</vt:lpstr>
      <vt:lpstr>Idea 5: Disability Simulations</vt:lpstr>
      <vt:lpstr>Idea 6: Extending accessibility  into other courses</vt:lpstr>
      <vt:lpstr>Case Study #2</vt:lpstr>
      <vt:lpstr>INFO 343</vt:lpstr>
      <vt:lpstr>Accessibility Basics</vt:lpstr>
      <vt:lpstr>Critical parts and standards</vt:lpstr>
      <vt:lpstr>Testing?</vt:lpstr>
      <vt:lpstr>Check in</vt:lpstr>
      <vt:lpstr>Check in again</vt:lpstr>
      <vt:lpstr>Review</vt:lpstr>
      <vt:lpstr>280 web developers per year now know accessibility basics.</vt:lpstr>
      <vt:lpstr>From the INFO 343  Course Description:</vt:lpstr>
      <vt:lpstr>Case Study #3</vt:lpstr>
      <vt:lpstr>Go where the students go.</vt:lpstr>
      <vt:lpstr>National Student Electronic  Media Convention</vt:lpstr>
    </vt:vector>
  </TitlesOfParts>
  <Manager/>
  <Company>University of Washington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Accessibility: Three Case Studies</dc:title>
  <dc:subject/>
  <dc:creator>Terrill Thompson</dc:creator>
  <cp:keywords/>
  <dc:description>Presented at Accessing Higher Ground 2018</dc:description>
  <cp:lastModifiedBy>Terrill Thompson</cp:lastModifiedBy>
  <cp:revision>498</cp:revision>
  <cp:lastPrinted>2017-11-09T18:52:27Z</cp:lastPrinted>
  <dcterms:created xsi:type="dcterms:W3CDTF">2011-07-12T23:59:52Z</dcterms:created>
  <dcterms:modified xsi:type="dcterms:W3CDTF">2018-11-05T23:01:30Z</dcterms:modified>
  <cp:category/>
</cp:coreProperties>
</file>