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99" r:id="rId2"/>
    <p:sldId id="362" r:id="rId3"/>
    <p:sldId id="363" r:id="rId4"/>
    <p:sldId id="375" r:id="rId5"/>
    <p:sldId id="380" r:id="rId6"/>
    <p:sldId id="350" r:id="rId7"/>
    <p:sldId id="361" r:id="rId8"/>
    <p:sldId id="365" r:id="rId9"/>
    <p:sldId id="376" r:id="rId10"/>
    <p:sldId id="381" r:id="rId11"/>
    <p:sldId id="351" r:id="rId12"/>
    <p:sldId id="352" r:id="rId13"/>
    <p:sldId id="366" r:id="rId14"/>
    <p:sldId id="368" r:id="rId15"/>
    <p:sldId id="371" r:id="rId16"/>
    <p:sldId id="377" r:id="rId17"/>
    <p:sldId id="382" r:id="rId18"/>
    <p:sldId id="373" r:id="rId19"/>
    <p:sldId id="374" r:id="rId20"/>
    <p:sldId id="378" r:id="rId21"/>
    <p:sldId id="330" r:id="rId22"/>
    <p:sldId id="3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Kaler" initials="MK" lastIdx="3" clrIdx="0">
    <p:extLst>
      <p:ext uri="{19B8F6BF-5375-455C-9EA6-DF929625EA0E}">
        <p15:presenceInfo xmlns:p15="http://schemas.microsoft.com/office/powerpoint/2012/main" userId="S-1-5-21-1514572385-2089014577-218508339-4468" providerId="AD"/>
      </p:ext>
    </p:extLst>
  </p:cmAuthor>
  <p:cmAuthor id="2" name="Kristin Heineman" initials="KH" lastIdx="2" clrIdx="1">
    <p:extLst>
      <p:ext uri="{19B8F6BF-5375-455C-9EA6-DF929625EA0E}">
        <p15:presenceInfo xmlns:p15="http://schemas.microsoft.com/office/powerpoint/2012/main" userId="S::kheineman@ssbbartgroup.com::2f6b8d04-c6d4-4ac8-9aad-d277193485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7E26"/>
    <a:srgbClr val="000000"/>
    <a:srgbClr val="3359EC"/>
    <a:srgbClr val="22232F"/>
    <a:srgbClr val="552C9F"/>
    <a:srgbClr val="FFFFFF"/>
    <a:srgbClr val="F7FAFF"/>
    <a:srgbClr val="143CD8"/>
    <a:srgbClr val="FFCC99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E1DD5-E713-475A-B4AF-F41FFFD3E973}" v="82" dt="2018-11-16T14:36:13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3" autoAdjust="0"/>
    <p:restoredTop sz="90625" autoAdjust="0"/>
  </p:normalViewPr>
  <p:slideViewPr>
    <p:cSldViewPr snapToGrid="0" snapToObjects="1" showGuides="1">
      <p:cViewPr varScale="1">
        <p:scale>
          <a:sx n="64" d="100"/>
          <a:sy n="64" d="100"/>
        </p:scale>
        <p:origin x="784" y="44"/>
      </p:cViewPr>
      <p:guideLst>
        <p:guide orient="horz" pos="37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60" d="100"/>
          <a:sy n="60" d="100"/>
        </p:scale>
        <p:origin x="2682" y="-1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Curtis-Davidson" userId="61b8ced2-98d3-4f5f-8b00-089c0e4fba37" providerId="ADAL" clId="{D6AE1DD5-E713-475A-B4AF-F41FFFD3E973}"/>
    <pc:docChg chg="undo custSel mod addSld modSld sldOrd">
      <pc:chgData name="Bill Curtis-Davidson" userId="61b8ced2-98d3-4f5f-8b00-089c0e4fba37" providerId="ADAL" clId="{D6AE1DD5-E713-475A-B4AF-F41FFFD3E973}" dt="2018-11-16T14:39:07.346" v="1531" actId="962"/>
      <pc:docMkLst>
        <pc:docMk/>
      </pc:docMkLst>
      <pc:sldChg chg="addSp delSp modSp modTransition">
        <pc:chgData name="Bill Curtis-Davidson" userId="61b8ced2-98d3-4f5f-8b00-089c0e4fba37" providerId="ADAL" clId="{D6AE1DD5-E713-475A-B4AF-F41FFFD3E973}" dt="2018-11-16T13:20:52.127" v="370" actId="1076"/>
        <pc:sldMkLst>
          <pc:docMk/>
          <pc:sldMk cId="1569085321" sldId="299"/>
        </pc:sldMkLst>
        <pc:spChg chg="add del mod">
          <ac:chgData name="Bill Curtis-Davidson" userId="61b8ced2-98d3-4f5f-8b00-089c0e4fba37" providerId="ADAL" clId="{D6AE1DD5-E713-475A-B4AF-F41FFFD3E973}" dt="2018-11-16T13:20:52.127" v="370" actId="1076"/>
          <ac:spMkLst>
            <pc:docMk/>
            <pc:sldMk cId="1569085321" sldId="299"/>
            <ac:spMk id="4" creationId="{7CAE34E1-C1B8-2B43-A064-00DE1F5454ED}"/>
          </ac:spMkLst>
        </pc:spChg>
      </pc:sldChg>
      <pc:sldChg chg="addSp modSp">
        <pc:chgData name="Bill Curtis-Davidson" userId="61b8ced2-98d3-4f5f-8b00-089c0e4fba37" providerId="ADAL" clId="{D6AE1DD5-E713-475A-B4AF-F41FFFD3E973}" dt="2018-11-16T13:21:18.326" v="381" actId="1035"/>
        <pc:sldMkLst>
          <pc:docMk/>
          <pc:sldMk cId="1578214006" sldId="330"/>
        </pc:sldMkLst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4" creationId="{00000000-0000-0000-0000-000000000000}"/>
          </ac:spMkLst>
        </pc:spChg>
        <pc:spChg chg="add mod">
          <ac:chgData name="Bill Curtis-Davidson" userId="61b8ced2-98d3-4f5f-8b00-089c0e4fba37" providerId="ADAL" clId="{D6AE1DD5-E713-475A-B4AF-F41FFFD3E973}" dt="2018-11-16T13:21:11.466" v="373" actId="1076"/>
          <ac:spMkLst>
            <pc:docMk/>
            <pc:sldMk cId="1578214006" sldId="330"/>
            <ac:spMk id="13" creationId="{67DE0FAF-C5A6-4E8E-9C3C-FB273116047D}"/>
          </ac:spMkLst>
        </pc:spChg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18" creationId="{E1BA9ACA-60E3-1A4F-9ECA-C8074A91BFE9}"/>
          </ac:spMkLst>
        </pc:spChg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20" creationId="{2AE85D01-0A57-3244-AABF-84C19B7AE84B}"/>
          </ac:spMkLst>
        </pc:spChg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21" creationId="{00000000-0000-0000-0000-000000000000}"/>
          </ac:spMkLst>
        </pc:spChg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23" creationId="{46355119-8640-634D-A54F-A616F68E3ACF}"/>
          </ac:spMkLst>
        </pc:spChg>
        <pc:spChg chg="mod">
          <ac:chgData name="Bill Curtis-Davidson" userId="61b8ced2-98d3-4f5f-8b00-089c0e4fba37" providerId="ADAL" clId="{D6AE1DD5-E713-475A-B4AF-F41FFFD3E973}" dt="2018-11-16T13:21:18.326" v="381" actId="1035"/>
          <ac:spMkLst>
            <pc:docMk/>
            <pc:sldMk cId="1578214006" sldId="330"/>
            <ac:spMk id="28" creationId="{12C45C77-361B-EC46-B68F-5DF37D545B3C}"/>
          </ac:spMkLst>
        </pc:spChg>
        <pc:picChg chg="mod">
          <ac:chgData name="Bill Curtis-Davidson" userId="61b8ced2-98d3-4f5f-8b00-089c0e4fba37" providerId="ADAL" clId="{D6AE1DD5-E713-475A-B4AF-F41FFFD3E973}" dt="2018-11-16T13:21:18.326" v="381" actId="1035"/>
          <ac:picMkLst>
            <pc:docMk/>
            <pc:sldMk cId="1578214006" sldId="330"/>
            <ac:picMk id="17" creationId="{A4776961-1A38-3D42-9758-222DE7C55823}"/>
          </ac:picMkLst>
        </pc:picChg>
        <pc:picChg chg="mod">
          <ac:chgData name="Bill Curtis-Davidson" userId="61b8ced2-98d3-4f5f-8b00-089c0e4fba37" providerId="ADAL" clId="{D6AE1DD5-E713-475A-B4AF-F41FFFD3E973}" dt="2018-11-16T13:21:18.326" v="381" actId="1035"/>
          <ac:picMkLst>
            <pc:docMk/>
            <pc:sldMk cId="1578214006" sldId="330"/>
            <ac:picMk id="19" creationId="{26617B47-B626-094D-A434-857126C3F465}"/>
          </ac:picMkLst>
        </pc:picChg>
        <pc:picChg chg="mod">
          <ac:chgData name="Bill Curtis-Davidson" userId="61b8ced2-98d3-4f5f-8b00-089c0e4fba37" providerId="ADAL" clId="{D6AE1DD5-E713-475A-B4AF-F41FFFD3E973}" dt="2018-11-16T13:21:18.326" v="381" actId="1035"/>
          <ac:picMkLst>
            <pc:docMk/>
            <pc:sldMk cId="1578214006" sldId="330"/>
            <ac:picMk id="22" creationId="{A068D964-9272-BF45-8672-E106AD23ABAC}"/>
          </ac:picMkLst>
        </pc:picChg>
        <pc:picChg chg="mod">
          <ac:chgData name="Bill Curtis-Davidson" userId="61b8ced2-98d3-4f5f-8b00-089c0e4fba37" providerId="ADAL" clId="{D6AE1DD5-E713-475A-B4AF-F41FFFD3E973}" dt="2018-11-16T13:21:18.326" v="381" actId="1035"/>
          <ac:picMkLst>
            <pc:docMk/>
            <pc:sldMk cId="1578214006" sldId="330"/>
            <ac:picMk id="27" creationId="{7E0490C4-D2F8-1044-8BBC-BBFA38AE4DF3}"/>
          </ac:picMkLst>
        </pc:picChg>
      </pc:sldChg>
      <pc:sldChg chg="modSp">
        <pc:chgData name="Bill Curtis-Davidson" userId="61b8ced2-98d3-4f5f-8b00-089c0e4fba37" providerId="ADAL" clId="{D6AE1DD5-E713-475A-B4AF-F41FFFD3E973}" dt="2018-11-16T14:33:52.945" v="1168" actId="403"/>
        <pc:sldMkLst>
          <pc:docMk/>
          <pc:sldMk cId="2838952127" sldId="362"/>
        </pc:sldMkLst>
        <pc:spChg chg="mod">
          <ac:chgData name="Bill Curtis-Davidson" userId="61b8ced2-98d3-4f5f-8b00-089c0e4fba37" providerId="ADAL" clId="{D6AE1DD5-E713-475A-B4AF-F41FFFD3E973}" dt="2018-11-16T14:33:52.945" v="1168" actId="403"/>
          <ac:spMkLst>
            <pc:docMk/>
            <pc:sldMk cId="2838952127" sldId="362"/>
            <ac:spMk id="3" creationId="{00000000-0000-0000-0000-000000000000}"/>
          </ac:spMkLst>
        </pc:spChg>
      </pc:sldChg>
      <pc:sldChg chg="modSp">
        <pc:chgData name="Bill Curtis-Davidson" userId="61b8ced2-98d3-4f5f-8b00-089c0e4fba37" providerId="ADAL" clId="{D6AE1DD5-E713-475A-B4AF-F41FFFD3E973}" dt="2018-11-16T14:35:31.404" v="1260" actId="113"/>
        <pc:sldMkLst>
          <pc:docMk/>
          <pc:sldMk cId="1927912262" sldId="363"/>
        </pc:sldMkLst>
        <pc:spChg chg="mod">
          <ac:chgData name="Bill Curtis-Davidson" userId="61b8ced2-98d3-4f5f-8b00-089c0e4fba37" providerId="ADAL" clId="{D6AE1DD5-E713-475A-B4AF-F41FFFD3E973}" dt="2018-11-16T14:35:31.404" v="1260" actId="113"/>
          <ac:spMkLst>
            <pc:docMk/>
            <pc:sldMk cId="1927912262" sldId="363"/>
            <ac:spMk id="3" creationId="{00000000-0000-0000-0000-000000000000}"/>
          </ac:spMkLst>
        </pc:spChg>
      </pc:sldChg>
      <pc:sldChg chg="modSp">
        <pc:chgData name="Bill Curtis-Davidson" userId="61b8ced2-98d3-4f5f-8b00-089c0e4fba37" providerId="ADAL" clId="{D6AE1DD5-E713-475A-B4AF-F41FFFD3E973}" dt="2018-11-16T14:32:52.171" v="1124" actId="20577"/>
        <pc:sldMkLst>
          <pc:docMk/>
          <pc:sldMk cId="2722683521" sldId="373"/>
        </pc:sldMkLst>
        <pc:spChg chg="mod">
          <ac:chgData name="Bill Curtis-Davidson" userId="61b8ced2-98d3-4f5f-8b00-089c0e4fba37" providerId="ADAL" clId="{D6AE1DD5-E713-475A-B4AF-F41FFFD3E973}" dt="2018-11-16T14:32:52.171" v="1124" actId="20577"/>
          <ac:spMkLst>
            <pc:docMk/>
            <pc:sldMk cId="2722683521" sldId="373"/>
            <ac:spMk id="6" creationId="{00000000-0000-0000-0000-000000000000}"/>
          </ac:spMkLst>
        </pc:spChg>
      </pc:sldChg>
      <pc:sldChg chg="modSp">
        <pc:chgData name="Bill Curtis-Davidson" userId="61b8ced2-98d3-4f5f-8b00-089c0e4fba37" providerId="ADAL" clId="{D6AE1DD5-E713-475A-B4AF-F41FFFD3E973}" dt="2018-11-16T14:33:23.071" v="1167" actId="20577"/>
        <pc:sldMkLst>
          <pc:docMk/>
          <pc:sldMk cId="1118746974" sldId="374"/>
        </pc:sldMkLst>
        <pc:spChg chg="mod">
          <ac:chgData name="Bill Curtis-Davidson" userId="61b8ced2-98d3-4f5f-8b00-089c0e4fba37" providerId="ADAL" clId="{D6AE1DD5-E713-475A-B4AF-F41FFFD3E973}" dt="2018-11-16T14:33:23.071" v="1167" actId="20577"/>
          <ac:spMkLst>
            <pc:docMk/>
            <pc:sldMk cId="1118746974" sldId="374"/>
            <ac:spMk id="6" creationId="{00000000-0000-0000-0000-000000000000}"/>
          </ac:spMkLst>
        </pc:spChg>
      </pc:sldChg>
      <pc:sldChg chg="modSp modTransition">
        <pc:chgData name="Bill Curtis-Davidson" userId="61b8ced2-98d3-4f5f-8b00-089c0e4fba37" providerId="ADAL" clId="{D6AE1DD5-E713-475A-B4AF-F41FFFD3E973}" dt="2018-11-16T14:36:49.848" v="1264" actId="1076"/>
        <pc:sldMkLst>
          <pc:docMk/>
          <pc:sldMk cId="1427204846" sldId="375"/>
        </pc:sldMkLst>
        <pc:spChg chg="mod">
          <ac:chgData name="Bill Curtis-Davidson" userId="61b8ced2-98d3-4f5f-8b00-089c0e4fba37" providerId="ADAL" clId="{D6AE1DD5-E713-475A-B4AF-F41FFFD3E973}" dt="2018-11-16T14:36:49.848" v="1264" actId="1076"/>
          <ac:spMkLst>
            <pc:docMk/>
            <pc:sldMk cId="1427204846" sldId="375"/>
            <ac:spMk id="2" creationId="{F14B2A16-35EB-2B4A-B3D8-7EE2F252ECB7}"/>
          </ac:spMkLst>
        </pc:spChg>
      </pc:sldChg>
      <pc:sldChg chg="modSp modTransition">
        <pc:chgData name="Bill Curtis-Davidson" userId="61b8ced2-98d3-4f5f-8b00-089c0e4fba37" providerId="ADAL" clId="{D6AE1DD5-E713-475A-B4AF-F41FFFD3E973}" dt="2018-11-16T14:36:42.287" v="1263" actId="1076"/>
        <pc:sldMkLst>
          <pc:docMk/>
          <pc:sldMk cId="4173827237" sldId="376"/>
        </pc:sldMkLst>
        <pc:spChg chg="mod">
          <ac:chgData name="Bill Curtis-Davidson" userId="61b8ced2-98d3-4f5f-8b00-089c0e4fba37" providerId="ADAL" clId="{D6AE1DD5-E713-475A-B4AF-F41FFFD3E973}" dt="2018-11-16T14:36:42.287" v="1263" actId="1076"/>
          <ac:spMkLst>
            <pc:docMk/>
            <pc:sldMk cId="4173827237" sldId="376"/>
            <ac:spMk id="2" creationId="{901B52F2-9530-ED4B-9220-E65280E1B66A}"/>
          </ac:spMkLst>
        </pc:spChg>
      </pc:sldChg>
      <pc:sldChg chg="modSp modTransition">
        <pc:chgData name="Bill Curtis-Davidson" userId="61b8ced2-98d3-4f5f-8b00-089c0e4fba37" providerId="ADAL" clId="{D6AE1DD5-E713-475A-B4AF-F41FFFD3E973}" dt="2018-11-16T14:36:56.565" v="1265" actId="1076"/>
        <pc:sldMkLst>
          <pc:docMk/>
          <pc:sldMk cId="3850461015" sldId="377"/>
        </pc:sldMkLst>
        <pc:spChg chg="mod">
          <ac:chgData name="Bill Curtis-Davidson" userId="61b8ced2-98d3-4f5f-8b00-089c0e4fba37" providerId="ADAL" clId="{D6AE1DD5-E713-475A-B4AF-F41FFFD3E973}" dt="2018-11-16T14:36:56.565" v="1265" actId="1076"/>
          <ac:spMkLst>
            <pc:docMk/>
            <pc:sldMk cId="3850461015" sldId="377"/>
            <ac:spMk id="2" creationId="{F1D02BF8-ADBC-104B-9E4C-03014EEC9824}"/>
          </ac:spMkLst>
        </pc:spChg>
      </pc:sldChg>
      <pc:sldChg chg="modTransition">
        <pc:chgData name="Bill Curtis-Davidson" userId="61b8ced2-98d3-4f5f-8b00-089c0e4fba37" providerId="ADAL" clId="{D6AE1DD5-E713-475A-B4AF-F41FFFD3E973}" dt="2018-11-08T20:51:37.766" v="13"/>
        <pc:sldMkLst>
          <pc:docMk/>
          <pc:sldMk cId="2570924446" sldId="378"/>
        </pc:sldMkLst>
      </pc:sldChg>
      <pc:sldChg chg="addSp delSp modSp add">
        <pc:chgData name="Bill Curtis-Davidson" userId="61b8ced2-98d3-4f5f-8b00-089c0e4fba37" providerId="ADAL" clId="{D6AE1DD5-E713-475A-B4AF-F41FFFD3E973}" dt="2018-11-15T13:17:03.848" v="349" actId="20577"/>
        <pc:sldMkLst>
          <pc:docMk/>
          <pc:sldMk cId="2835779270" sldId="379"/>
        </pc:sldMkLst>
        <pc:spChg chg="add mod">
          <ac:chgData name="Bill Curtis-Davidson" userId="61b8ced2-98d3-4f5f-8b00-089c0e4fba37" providerId="ADAL" clId="{D6AE1DD5-E713-475A-B4AF-F41FFFD3E973}" dt="2018-11-15T13:16:56.422" v="342" actId="1035"/>
          <ac:spMkLst>
            <pc:docMk/>
            <pc:sldMk cId="2835779270" sldId="379"/>
            <ac:spMk id="2" creationId="{5E7F20A6-F12A-40B3-81B6-CB61105E6B4D}"/>
          </ac:spMkLst>
        </pc:spChg>
        <pc:spChg chg="mod ord">
          <ac:chgData name="Bill Curtis-Davidson" userId="61b8ced2-98d3-4f5f-8b00-089c0e4fba37" providerId="ADAL" clId="{D6AE1DD5-E713-475A-B4AF-F41FFFD3E973}" dt="2018-11-15T13:16:56.422" v="342" actId="1035"/>
          <ac:spMkLst>
            <pc:docMk/>
            <pc:sldMk cId="2835779270" sldId="379"/>
            <ac:spMk id="4" creationId="{00000000-0000-0000-0000-000000000000}"/>
          </ac:spMkLst>
        </pc:spChg>
        <pc:spChg chg="mod">
          <ac:chgData name="Bill Curtis-Davidson" userId="61b8ced2-98d3-4f5f-8b00-089c0e4fba37" providerId="ADAL" clId="{D6AE1DD5-E713-475A-B4AF-F41FFFD3E973}" dt="2018-11-15T13:17:03.848" v="349" actId="20577"/>
          <ac:spMkLst>
            <pc:docMk/>
            <pc:sldMk cId="2835779270" sldId="379"/>
            <ac:spMk id="6" creationId="{00000000-0000-0000-0000-000000000000}"/>
          </ac:spMkLst>
        </pc:spChg>
        <pc:spChg chg="del">
          <ac:chgData name="Bill Curtis-Davidson" userId="61b8ced2-98d3-4f5f-8b00-089c0e4fba37" providerId="ADAL" clId="{D6AE1DD5-E713-475A-B4AF-F41FFFD3E973}" dt="2018-11-15T13:11:13.871" v="74" actId="478"/>
          <ac:spMkLst>
            <pc:docMk/>
            <pc:sldMk cId="2835779270" sldId="379"/>
            <ac:spMk id="18" creationId="{E1BA9ACA-60E3-1A4F-9ECA-C8074A91BFE9}"/>
          </ac:spMkLst>
        </pc:spChg>
        <pc:spChg chg="del">
          <ac:chgData name="Bill Curtis-Davidson" userId="61b8ced2-98d3-4f5f-8b00-089c0e4fba37" providerId="ADAL" clId="{D6AE1DD5-E713-475A-B4AF-F41FFFD3E973}" dt="2018-11-15T13:11:13.871" v="74" actId="478"/>
          <ac:spMkLst>
            <pc:docMk/>
            <pc:sldMk cId="2835779270" sldId="379"/>
            <ac:spMk id="20" creationId="{2AE85D01-0A57-3244-AABF-84C19B7AE84B}"/>
          </ac:spMkLst>
        </pc:spChg>
        <pc:spChg chg="del">
          <ac:chgData name="Bill Curtis-Davidson" userId="61b8ced2-98d3-4f5f-8b00-089c0e4fba37" providerId="ADAL" clId="{D6AE1DD5-E713-475A-B4AF-F41FFFD3E973}" dt="2018-11-15T13:11:13.871" v="74" actId="478"/>
          <ac:spMkLst>
            <pc:docMk/>
            <pc:sldMk cId="2835779270" sldId="379"/>
            <ac:spMk id="21" creationId="{00000000-0000-0000-0000-000000000000}"/>
          </ac:spMkLst>
        </pc:spChg>
        <pc:spChg chg="del">
          <ac:chgData name="Bill Curtis-Davidson" userId="61b8ced2-98d3-4f5f-8b00-089c0e4fba37" providerId="ADAL" clId="{D6AE1DD5-E713-475A-B4AF-F41FFFD3E973}" dt="2018-11-15T13:11:13.871" v="74" actId="478"/>
          <ac:spMkLst>
            <pc:docMk/>
            <pc:sldMk cId="2835779270" sldId="379"/>
            <ac:spMk id="23" creationId="{46355119-8640-634D-A54F-A616F68E3ACF}"/>
          </ac:spMkLst>
        </pc:spChg>
        <pc:spChg chg="del">
          <ac:chgData name="Bill Curtis-Davidson" userId="61b8ced2-98d3-4f5f-8b00-089c0e4fba37" providerId="ADAL" clId="{D6AE1DD5-E713-475A-B4AF-F41FFFD3E973}" dt="2018-11-15T13:11:13.871" v="74" actId="478"/>
          <ac:spMkLst>
            <pc:docMk/>
            <pc:sldMk cId="2835779270" sldId="379"/>
            <ac:spMk id="28" creationId="{12C45C77-361B-EC46-B68F-5DF37D545B3C}"/>
          </ac:spMkLst>
        </pc:spChg>
        <pc:picChg chg="del">
          <ac:chgData name="Bill Curtis-Davidson" userId="61b8ced2-98d3-4f5f-8b00-089c0e4fba37" providerId="ADAL" clId="{D6AE1DD5-E713-475A-B4AF-F41FFFD3E973}" dt="2018-11-15T13:11:13.871" v="74" actId="478"/>
          <ac:picMkLst>
            <pc:docMk/>
            <pc:sldMk cId="2835779270" sldId="379"/>
            <ac:picMk id="17" creationId="{A4776961-1A38-3D42-9758-222DE7C55823}"/>
          </ac:picMkLst>
        </pc:picChg>
        <pc:picChg chg="del">
          <ac:chgData name="Bill Curtis-Davidson" userId="61b8ced2-98d3-4f5f-8b00-089c0e4fba37" providerId="ADAL" clId="{D6AE1DD5-E713-475A-B4AF-F41FFFD3E973}" dt="2018-11-15T13:11:13.871" v="74" actId="478"/>
          <ac:picMkLst>
            <pc:docMk/>
            <pc:sldMk cId="2835779270" sldId="379"/>
            <ac:picMk id="19" creationId="{26617B47-B626-094D-A434-857126C3F465}"/>
          </ac:picMkLst>
        </pc:picChg>
        <pc:picChg chg="del">
          <ac:chgData name="Bill Curtis-Davidson" userId="61b8ced2-98d3-4f5f-8b00-089c0e4fba37" providerId="ADAL" clId="{D6AE1DD5-E713-475A-B4AF-F41FFFD3E973}" dt="2018-11-15T13:11:13.871" v="74" actId="478"/>
          <ac:picMkLst>
            <pc:docMk/>
            <pc:sldMk cId="2835779270" sldId="379"/>
            <ac:picMk id="22" creationId="{A068D964-9272-BF45-8672-E106AD23ABAC}"/>
          </ac:picMkLst>
        </pc:picChg>
        <pc:picChg chg="del">
          <ac:chgData name="Bill Curtis-Davidson" userId="61b8ced2-98d3-4f5f-8b00-089c0e4fba37" providerId="ADAL" clId="{D6AE1DD5-E713-475A-B4AF-F41FFFD3E973}" dt="2018-11-15T13:11:13.871" v="74" actId="478"/>
          <ac:picMkLst>
            <pc:docMk/>
            <pc:sldMk cId="2835779270" sldId="379"/>
            <ac:picMk id="27" creationId="{7E0490C4-D2F8-1044-8BBC-BBFA38AE4DF3}"/>
          </ac:picMkLst>
        </pc:picChg>
      </pc:sldChg>
      <pc:sldChg chg="addSp delSp modSp add mod modTransition setBg setClrOvrMap">
        <pc:chgData name="Bill Curtis-Davidson" userId="61b8ced2-98d3-4f5f-8b00-089c0e4fba37" providerId="ADAL" clId="{D6AE1DD5-E713-475A-B4AF-F41FFFD3E973}" dt="2018-11-16T14:36:03.236" v="1262"/>
        <pc:sldMkLst>
          <pc:docMk/>
          <pc:sldMk cId="1447018749" sldId="380"/>
        </pc:sldMkLst>
        <pc:spChg chg="add del mod">
          <ac:chgData name="Bill Curtis-Davidson" userId="61b8ced2-98d3-4f5f-8b00-089c0e4fba37" providerId="ADAL" clId="{D6AE1DD5-E713-475A-B4AF-F41FFFD3E973}" dt="2018-11-16T14:24:03.629" v="556" actId="26606"/>
          <ac:spMkLst>
            <pc:docMk/>
            <pc:sldMk cId="1447018749" sldId="380"/>
            <ac:spMk id="2" creationId="{F14B2A16-35EB-2B4A-B3D8-7EE2F252ECB7}"/>
          </ac:spMkLst>
        </pc:spChg>
        <pc:spChg chg="add del">
          <ac:chgData name="Bill Curtis-Davidson" userId="61b8ced2-98d3-4f5f-8b00-089c0e4fba37" providerId="ADAL" clId="{D6AE1DD5-E713-475A-B4AF-F41FFFD3E973}" dt="2018-11-16T14:31:46.963" v="998" actId="26606"/>
          <ac:spMkLst>
            <pc:docMk/>
            <pc:sldMk cId="1447018749" sldId="380"/>
            <ac:spMk id="73" creationId="{71B2258F-86CA-4D4D-8270-BC05FCDEBFB3}"/>
          </ac:spMkLst>
        </pc:spChg>
        <pc:spChg chg="add">
          <ac:chgData name="Bill Curtis-Davidson" userId="61b8ced2-98d3-4f5f-8b00-089c0e4fba37" providerId="ADAL" clId="{D6AE1DD5-E713-475A-B4AF-F41FFFD3E973}" dt="2018-11-16T14:31:46.963" v="998" actId="26606"/>
          <ac:spMkLst>
            <pc:docMk/>
            <pc:sldMk cId="1447018749" sldId="380"/>
            <ac:spMk id="137" creationId="{71B2258F-86CA-4D4D-8270-BC05FCDEBFB3}"/>
          </ac:spMkLst>
        </pc:spChg>
        <pc:picChg chg="add del mod">
          <ac:chgData name="Bill Curtis-Davidson" userId="61b8ced2-98d3-4f5f-8b00-089c0e4fba37" providerId="ADAL" clId="{D6AE1DD5-E713-475A-B4AF-F41FFFD3E973}" dt="2018-11-16T14:11:32.829" v="392"/>
          <ac:picMkLst>
            <pc:docMk/>
            <pc:sldMk cId="1447018749" sldId="380"/>
            <ac:picMk id="1026" creationId="{048A2157-8636-448B-85AA-D8563F55E7F1}"/>
          </ac:picMkLst>
        </pc:picChg>
        <pc:picChg chg="add mod ord">
          <ac:chgData name="Bill Curtis-Davidson" userId="61b8ced2-98d3-4f5f-8b00-089c0e4fba37" providerId="ADAL" clId="{D6AE1DD5-E713-475A-B4AF-F41FFFD3E973}" dt="2018-11-16T14:36:03.236" v="1262"/>
          <ac:picMkLst>
            <pc:docMk/>
            <pc:sldMk cId="1447018749" sldId="380"/>
            <ac:picMk id="1028" creationId="{CD51677F-13C1-4542-B1E0-47977052919B}"/>
          </ac:picMkLst>
        </pc:picChg>
      </pc:sldChg>
      <pc:sldChg chg="addSp delSp modSp add mod modTransition setBg setClrOvrMap">
        <pc:chgData name="Bill Curtis-Davidson" userId="61b8ced2-98d3-4f5f-8b00-089c0e4fba37" providerId="ADAL" clId="{D6AE1DD5-E713-475A-B4AF-F41FFFD3E973}" dt="2018-11-16T14:34:09.169" v="1170"/>
        <pc:sldMkLst>
          <pc:docMk/>
          <pc:sldMk cId="3776628697" sldId="381"/>
        </pc:sldMkLst>
        <pc:spChg chg="mod ord">
          <ac:chgData name="Bill Curtis-Davidson" userId="61b8ced2-98d3-4f5f-8b00-089c0e4fba37" providerId="ADAL" clId="{D6AE1DD5-E713-475A-B4AF-F41FFFD3E973}" dt="2018-11-16T14:31:51.216" v="999" actId="26606"/>
          <ac:spMkLst>
            <pc:docMk/>
            <pc:sldMk cId="3776628697" sldId="381"/>
            <ac:spMk id="2" creationId="{F14B2A16-35EB-2B4A-B3D8-7EE2F252ECB7}"/>
          </ac:spMkLst>
        </pc:spChg>
        <pc:spChg chg="add del">
          <ac:chgData name="Bill Curtis-Davidson" userId="61b8ced2-98d3-4f5f-8b00-089c0e4fba37" providerId="ADAL" clId="{D6AE1DD5-E713-475A-B4AF-F41FFFD3E973}" dt="2018-11-16T14:25:28.917" v="562" actId="26606"/>
          <ac:spMkLst>
            <pc:docMk/>
            <pc:sldMk cId="3776628697" sldId="381"/>
            <ac:spMk id="71" creationId="{71B2258F-86CA-4D4D-8270-BC05FCDEBFB3}"/>
          </ac:spMkLst>
        </pc:spChg>
        <pc:spChg chg="add del">
          <ac:chgData name="Bill Curtis-Davidson" userId="61b8ced2-98d3-4f5f-8b00-089c0e4fba37" providerId="ADAL" clId="{D6AE1DD5-E713-475A-B4AF-F41FFFD3E973}" dt="2018-11-16T14:25:28.541" v="561" actId="26606"/>
          <ac:spMkLst>
            <pc:docMk/>
            <pc:sldMk cId="3776628697" sldId="381"/>
            <ac:spMk id="135" creationId="{E20EB187-900F-4AF5-813B-101456D9FD39}"/>
          </ac:spMkLst>
        </pc:spChg>
        <pc:spChg chg="add">
          <ac:chgData name="Bill Curtis-Davidson" userId="61b8ced2-98d3-4f5f-8b00-089c0e4fba37" providerId="ADAL" clId="{D6AE1DD5-E713-475A-B4AF-F41FFFD3E973}" dt="2018-11-16T14:31:51.216" v="999" actId="26606"/>
          <ac:spMkLst>
            <pc:docMk/>
            <pc:sldMk cId="3776628697" sldId="381"/>
            <ac:spMk id="2052" creationId="{71B2258F-86CA-4D4D-8270-BC05FCDEBFB3}"/>
          </ac:spMkLst>
        </pc:spChg>
        <pc:picChg chg="del">
          <ac:chgData name="Bill Curtis-Davidson" userId="61b8ced2-98d3-4f5f-8b00-089c0e4fba37" providerId="ADAL" clId="{D6AE1DD5-E713-475A-B4AF-F41FFFD3E973}" dt="2018-11-16T14:23:38.179" v="552" actId="478"/>
          <ac:picMkLst>
            <pc:docMk/>
            <pc:sldMk cId="3776628697" sldId="381"/>
            <ac:picMk id="1028" creationId="{CD51677F-13C1-4542-B1E0-47977052919B}"/>
          </ac:picMkLst>
        </pc:picChg>
        <pc:picChg chg="add mod">
          <ac:chgData name="Bill Curtis-Davidson" userId="61b8ced2-98d3-4f5f-8b00-089c0e4fba37" providerId="ADAL" clId="{D6AE1DD5-E713-475A-B4AF-F41FFFD3E973}" dt="2018-11-16T14:31:51.216" v="999" actId="26606"/>
          <ac:picMkLst>
            <pc:docMk/>
            <pc:sldMk cId="3776628697" sldId="381"/>
            <ac:picMk id="2050" creationId="{05935021-32E1-4C0C-A686-EF1776412886}"/>
          </ac:picMkLst>
        </pc:picChg>
        <pc:cxnChg chg="add del">
          <ac:chgData name="Bill Curtis-Davidson" userId="61b8ced2-98d3-4f5f-8b00-089c0e4fba37" providerId="ADAL" clId="{D6AE1DD5-E713-475A-B4AF-F41FFFD3E973}" dt="2018-11-16T14:25:28.541" v="561" actId="26606"/>
          <ac:cxnSpMkLst>
            <pc:docMk/>
            <pc:sldMk cId="3776628697" sldId="381"/>
            <ac:cxnSpMk id="137" creationId="{624D17C8-E9C2-48A4-AA36-D7048A6CCC41}"/>
          </ac:cxnSpMkLst>
        </pc:cxnChg>
      </pc:sldChg>
      <pc:sldChg chg="addSp delSp modSp add mod ord modTransition setBg setClrOvrMap">
        <pc:chgData name="Bill Curtis-Davidson" userId="61b8ced2-98d3-4f5f-8b00-089c0e4fba37" providerId="ADAL" clId="{D6AE1DD5-E713-475A-B4AF-F41FFFD3E973}" dt="2018-11-16T14:39:07.346" v="1531" actId="962"/>
        <pc:sldMkLst>
          <pc:docMk/>
          <pc:sldMk cId="3686109231" sldId="382"/>
        </pc:sldMkLst>
        <pc:spChg chg="mod ord">
          <ac:chgData name="Bill Curtis-Davidson" userId="61b8ced2-98d3-4f5f-8b00-089c0e4fba37" providerId="ADAL" clId="{D6AE1DD5-E713-475A-B4AF-F41FFFD3E973}" dt="2018-11-16T14:32:16.652" v="1030" actId="20577"/>
          <ac:spMkLst>
            <pc:docMk/>
            <pc:sldMk cId="3686109231" sldId="382"/>
            <ac:spMk id="2" creationId="{F14B2A16-35EB-2B4A-B3D8-7EE2F252ECB7}"/>
          </ac:spMkLst>
        </pc:spChg>
        <pc:spChg chg="add">
          <ac:chgData name="Bill Curtis-Davidson" userId="61b8ced2-98d3-4f5f-8b00-089c0e4fba37" providerId="ADAL" clId="{D6AE1DD5-E713-475A-B4AF-F41FFFD3E973}" dt="2018-11-16T14:28:39.362" v="817" actId="26606"/>
          <ac:spMkLst>
            <pc:docMk/>
            <pc:sldMk cId="3686109231" sldId="382"/>
            <ac:spMk id="71" creationId="{71B2258F-86CA-4D4D-8270-BC05FCDEBFB3}"/>
          </ac:spMkLst>
        </pc:spChg>
        <pc:picChg chg="del">
          <ac:chgData name="Bill Curtis-Davidson" userId="61b8ced2-98d3-4f5f-8b00-089c0e4fba37" providerId="ADAL" clId="{D6AE1DD5-E713-475A-B4AF-F41FFFD3E973}" dt="2018-11-16T14:28:31.122" v="815" actId="478"/>
          <ac:picMkLst>
            <pc:docMk/>
            <pc:sldMk cId="3686109231" sldId="382"/>
            <ac:picMk id="2050" creationId="{05935021-32E1-4C0C-A686-EF1776412886}"/>
          </ac:picMkLst>
        </pc:picChg>
        <pc:picChg chg="add mod">
          <ac:chgData name="Bill Curtis-Davidson" userId="61b8ced2-98d3-4f5f-8b00-089c0e4fba37" providerId="ADAL" clId="{D6AE1DD5-E713-475A-B4AF-F41FFFD3E973}" dt="2018-11-16T14:39:07.346" v="1531" actId="962"/>
          <ac:picMkLst>
            <pc:docMk/>
            <pc:sldMk cId="3686109231" sldId="382"/>
            <ac:picMk id="3074" creationId="{C8E48871-34A5-4913-B07B-ADA519FBDE4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8ACA1C46-6C05-3A40-A8E2-011B5C66D4D6}" type="datetimeFigureOut">
              <a:rPr lang="en-US" smtClean="0"/>
              <a:pPr/>
              <a:t>11/15/2018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5104204D-A129-834B-B1A3-84C093EE0E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2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3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5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67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40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63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2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18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2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28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9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67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77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56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4204D-A129-834B-B1A3-84C093EE0EB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CB2F3-357A-1243-9C6D-AFB0B7AAF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18" y="3602038"/>
            <a:ext cx="588818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9818" y="1122363"/>
            <a:ext cx="5888182" cy="2387600"/>
          </a:xfrm>
        </p:spPr>
        <p:txBody>
          <a:bodyPr anchor="b">
            <a:normAutofit/>
          </a:bodyPr>
          <a:lstStyle>
            <a:lvl1pPr algn="ctr">
              <a:defRPr sz="5400" b="1" i="0" cap="all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Level Access Logo" title="Level Access logo">
            <a:extLst>
              <a:ext uri="{FF2B5EF4-FFF2-40B4-BE49-F238E27FC236}">
                <a16:creationId xmlns:a16="http://schemas.microsoft.com/office/drawing/2014/main" id="{31EAF17B-774D-E649-BFD4-9289FFA41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70" y="149821"/>
            <a:ext cx="247794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9665"/>
            <a:ext cx="10515600" cy="637198"/>
          </a:xfrm>
        </p:spPr>
        <p:txBody>
          <a:bodyPr anchor="b">
            <a:noAutofit/>
          </a:bodyPr>
          <a:lstStyle>
            <a:lvl1pPr>
              <a:defRPr sz="3600" b="1" i="0" cap="none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0"/>
          </p:nvPr>
        </p:nvSpPr>
        <p:spPr>
          <a:xfrm>
            <a:off x="838200" y="1107373"/>
            <a:ext cx="10515600" cy="369276"/>
          </a:xfrm>
        </p:spPr>
        <p:txBody>
          <a:bodyPr anchor="ctr"/>
          <a:lstStyle>
            <a:lvl1pPr marL="0" indent="0" algn="l">
              <a:buNone/>
              <a:defRPr sz="2400" b="0" i="1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8037" y="1474175"/>
            <a:ext cx="10755926" cy="45719"/>
          </a:xfrm>
          <a:prstGeom prst="rect">
            <a:avLst/>
          </a:prstGeom>
          <a:solidFill>
            <a:srgbClr val="5DD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4161"/>
            <a:ext cx="10515600" cy="4532801"/>
          </a:xfrm>
        </p:spPr>
        <p:txBody>
          <a:bodyPr/>
          <a:lstStyle>
            <a:lvl1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2592" y="6356349"/>
            <a:ext cx="470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pic>
        <p:nvPicPr>
          <p:cNvPr id="12" name="Picture 11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7475"/>
            <a:ext cx="10515600" cy="637198"/>
          </a:xfrm>
        </p:spPr>
        <p:txBody>
          <a:bodyPr anchor="b">
            <a:noAutofit/>
          </a:bodyPr>
          <a:lstStyle>
            <a:lvl1pPr>
              <a:defRPr sz="3600" b="1" i="0" cap="none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838200" y="1107373"/>
            <a:ext cx="10515600" cy="369276"/>
          </a:xfrm>
        </p:spPr>
        <p:txBody>
          <a:bodyPr anchor="ctr"/>
          <a:lstStyle>
            <a:lvl1pPr marL="0" indent="0" algn="l">
              <a:buNone/>
              <a:defRPr sz="2400" b="0" i="1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8037" y="1474175"/>
            <a:ext cx="10755926" cy="45719"/>
          </a:xfrm>
          <a:prstGeom prst="rect">
            <a:avLst/>
          </a:prstGeom>
          <a:solidFill>
            <a:srgbClr val="5DD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9243" y="6356350"/>
            <a:ext cx="4713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pic>
        <p:nvPicPr>
          <p:cNvPr id="11" name="Picture 10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7475"/>
            <a:ext cx="10515600" cy="637198"/>
          </a:xfrm>
        </p:spPr>
        <p:txBody>
          <a:bodyPr anchor="b">
            <a:noAutofit/>
          </a:bodyPr>
          <a:lstStyle>
            <a:lvl1pPr>
              <a:defRPr sz="3600" b="1" i="0" cap="none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838200" y="1107373"/>
            <a:ext cx="10515600" cy="369276"/>
          </a:xfrm>
        </p:spPr>
        <p:txBody>
          <a:bodyPr anchor="ctr"/>
          <a:lstStyle>
            <a:lvl1pPr marL="0" indent="0" algn="l">
              <a:buNone/>
              <a:defRPr sz="2400" b="0" i="1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8037" y="1474175"/>
            <a:ext cx="10755926" cy="45719"/>
          </a:xfrm>
          <a:prstGeom prst="rect">
            <a:avLst/>
          </a:prstGeom>
          <a:solidFill>
            <a:srgbClr val="5DD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4161"/>
            <a:ext cx="5140569" cy="4532801"/>
          </a:xfrm>
        </p:spPr>
        <p:txBody>
          <a:bodyPr/>
          <a:lstStyle>
            <a:lvl1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101863" y="1644161"/>
            <a:ext cx="5251938" cy="4532801"/>
          </a:xfrm>
        </p:spPr>
        <p:txBody>
          <a:bodyPr/>
          <a:lstStyle>
            <a:lvl1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5774" y="6356350"/>
            <a:ext cx="470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pic>
        <p:nvPicPr>
          <p:cNvPr id="11" name="Picture 10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4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 and Content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7475"/>
            <a:ext cx="10515600" cy="637198"/>
          </a:xfrm>
        </p:spPr>
        <p:txBody>
          <a:bodyPr anchor="b">
            <a:noAutofit/>
          </a:bodyPr>
          <a:lstStyle>
            <a:lvl1pPr>
              <a:defRPr sz="3600" b="1" i="0" cap="none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2"/>
          </p:nvPr>
        </p:nvSpPr>
        <p:spPr>
          <a:xfrm>
            <a:off x="838200" y="1107373"/>
            <a:ext cx="10515600" cy="369276"/>
          </a:xfrm>
        </p:spPr>
        <p:txBody>
          <a:bodyPr anchor="ctr"/>
          <a:lstStyle>
            <a:lvl1pPr marL="0" indent="0" algn="l">
              <a:buNone/>
              <a:defRPr sz="2400" b="0" i="1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718037" y="1474175"/>
            <a:ext cx="10755926" cy="45719"/>
          </a:xfrm>
          <a:prstGeom prst="rect">
            <a:avLst/>
          </a:prstGeom>
          <a:solidFill>
            <a:srgbClr val="5DD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948500"/>
            <a:ext cx="4806696" cy="3890280"/>
          </a:xfrm>
        </p:spPr>
        <p:txBody>
          <a:bodyPr/>
          <a:lstStyle>
            <a:lvl1pPr>
              <a:buClr>
                <a:srgbClr val="3359EC"/>
              </a:buClr>
              <a:defRPr sz="2400"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3359EC"/>
              </a:buClr>
              <a:defRPr sz="2000"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3359EC"/>
              </a:buClr>
              <a:defRPr sz="1800"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3359EC"/>
              </a:buClr>
              <a:defRPr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  <p:pic>
        <p:nvPicPr>
          <p:cNvPr id="10" name="Picture 9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2629" y="1885585"/>
            <a:ext cx="6260123" cy="2695208"/>
          </a:xfrm>
        </p:spPr>
        <p:txBody>
          <a:bodyPr anchor="b"/>
          <a:lstStyle>
            <a:lvl1pPr>
              <a:defRPr sz="6000" b="1" i="0" cap="all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2629" y="1885585"/>
            <a:ext cx="6260123" cy="2695208"/>
          </a:xfrm>
        </p:spPr>
        <p:txBody>
          <a:bodyPr anchor="b"/>
          <a:lstStyle>
            <a:lvl1pPr>
              <a:defRPr sz="6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195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5774" y="6356350"/>
            <a:ext cx="470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pic>
        <p:nvPicPr>
          <p:cNvPr id="4" name="Picture 3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 cap="all" baseline="0">
                <a:solidFill>
                  <a:srgbClr val="22232F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22232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FDB74AC-D144-DD42-88B1-786F0F2BF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5774" y="6356350"/>
            <a:ext cx="4700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pic>
        <p:nvPicPr>
          <p:cNvPr id="8" name="Picture 7" descr="Level Access Logo" title="Level Acces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535" y="6302169"/>
            <a:ext cx="1048265" cy="4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0531" y="6356350"/>
            <a:ext cx="4870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levelaccess.com   </a:t>
            </a:r>
            <a:r>
              <a:rPr lang="en-US" b="1" dirty="0"/>
              <a:t>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b="1" dirty="0">
                <a:solidFill>
                  <a:srgbClr val="00D81A"/>
                </a:solidFill>
              </a:rPr>
              <a:t> </a:t>
            </a:r>
            <a:r>
              <a:rPr lang="en-US" b="1" dirty="0"/>
              <a:t>   </a:t>
            </a:r>
            <a:r>
              <a:rPr lang="en-US" dirty="0"/>
              <a:t>(</a:t>
            </a:r>
            <a:r>
              <a:rPr lang="de-DE" dirty="0"/>
              <a:t>800) 899-9659    </a:t>
            </a:r>
            <a:r>
              <a:rPr lang="en-US" b="1" dirty="0">
                <a:solidFill>
                  <a:srgbClr val="5CD344"/>
                </a:solidFill>
              </a:rPr>
              <a:t>|</a:t>
            </a:r>
            <a:r>
              <a:rPr lang="en-US" dirty="0"/>
              <a:t>    info@levelaccess.com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030EA8A-DA75-3443-B9EE-A63E33F4F2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8" r:id="rId4"/>
    <p:sldLayoutId id="2147483662" r:id="rId5"/>
    <p:sldLayoutId id="2147483651" r:id="rId6"/>
    <p:sldLayoutId id="2147483659" r:id="rId7"/>
    <p:sldLayoutId id="2147483655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59EC"/>
        </a:buClr>
        <a:buFont typeface="Arial" charset="0"/>
        <a:buChar char="•"/>
        <a:defRPr sz="28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59EC"/>
        </a:buClr>
        <a:buFont typeface="Arial" charset="0"/>
        <a:buChar char="•"/>
        <a:defRPr sz="24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59EC"/>
        </a:buClr>
        <a:buFont typeface="Arial" charset="0"/>
        <a:buChar char="•"/>
        <a:defRPr sz="20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59EC"/>
        </a:buClr>
        <a:buFont typeface="Arial" charset="0"/>
        <a:buChar char="•"/>
        <a:defRPr sz="18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59EC"/>
        </a:buClr>
        <a:buFont typeface="Arial" charset="0"/>
        <a:buChar char="•"/>
        <a:defRPr sz="1800" kern="1200">
          <a:solidFill>
            <a:srgbClr val="32323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ccessinghigherground.org/risk-analysis-and-portfolio-prioritization-for-higher-ed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velaccess.com/resources/risk-analysis-higher-ed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hyperlink" Target="https://www.levelaccess.com/blog/" TargetMode="External"/><Relationship Id="rId3" Type="http://schemas.openxmlformats.org/officeDocument/2006/relationships/hyperlink" Target="mailto:bill.curtis-davidson@levelaccess.com" TargetMode="External"/><Relationship Id="rId7" Type="http://schemas.openxmlformats.org/officeDocument/2006/relationships/hyperlink" Target="https://twitter.com/LevelAccessA11y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hyperlink" Target="https://www.facebook.com/LevelAccessA11y/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hyperlink" Target="mailto:rachael.edenbaum@levelaccess.com" TargetMode="External"/><Relationship Id="rId9" Type="http://schemas.openxmlformats.org/officeDocument/2006/relationships/hyperlink" Target="https://www.linkedin.com/company/level-access" TargetMode="External"/><Relationship Id="rId14" Type="http://schemas.openxmlformats.org/officeDocument/2006/relationships/hyperlink" Target="https://accessinghigherground.org/risk-analysis-and-portfolio-prioritization-for-higher-ed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nghigherground.org/evaluat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185650" y="1205410"/>
            <a:ext cx="9516979" cy="3940443"/>
          </a:xfrm>
        </p:spPr>
        <p:txBody>
          <a:bodyPr anchor="b">
            <a:normAutofit fontScale="90000"/>
          </a:bodyPr>
          <a:lstStyle/>
          <a:p>
            <a:pPr lvl="0">
              <a:spcBef>
                <a:spcPts val="1000"/>
              </a:spcBef>
            </a:pPr>
            <a:br>
              <a:rPr lang="en-US" sz="4000" cap="none" dirty="0">
                <a:solidFill>
                  <a:srgbClr val="000000"/>
                </a:solidFill>
              </a:rPr>
            </a:br>
            <a:r>
              <a:rPr lang="en-US" sz="5600" cap="none" dirty="0">
                <a:solidFill>
                  <a:srgbClr val="000000"/>
                </a:solidFill>
              </a:rPr>
              <a:t>Risk Analysis &amp; Portfolio Prioritization for Higher Ed</a:t>
            </a:r>
            <a:br>
              <a:rPr lang="en-US" sz="5600" cap="none" dirty="0">
                <a:solidFill>
                  <a:srgbClr val="000000"/>
                </a:solidFill>
              </a:rPr>
            </a:br>
            <a:br>
              <a:rPr lang="en-US" sz="2700" cap="none" dirty="0">
                <a:solidFill>
                  <a:srgbClr val="000000"/>
                </a:solidFill>
              </a:rPr>
            </a:br>
            <a:r>
              <a:rPr lang="en-US" sz="3100" cap="none" dirty="0">
                <a:solidFill>
                  <a:srgbClr val="3359EC"/>
                </a:solidFill>
                <a:latin typeface="+mn-lt"/>
              </a:rPr>
              <a:t>Accessing Higher Ground</a:t>
            </a:r>
            <a:br>
              <a:rPr lang="en-US" sz="4000" cap="none" dirty="0">
                <a:solidFill>
                  <a:srgbClr val="000000"/>
                </a:solidFill>
                <a:latin typeface="+mn-lt"/>
              </a:rPr>
            </a:br>
            <a:r>
              <a:rPr lang="en-US" sz="2400" cap="none" dirty="0">
                <a:solidFill>
                  <a:srgbClr val="000000"/>
                </a:solidFill>
                <a:latin typeface="+mn-lt"/>
                <a:cs typeface="Arial" charset="0"/>
              </a:rPr>
              <a:t>November 16, 2018</a:t>
            </a:r>
            <a:br>
              <a:rPr lang="en-US" sz="2400" b="0" cap="none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</a:br>
            <a:br>
              <a:rPr lang="en-US" sz="2400" b="0" cap="none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</a:br>
            <a:r>
              <a:rPr lang="en-US" sz="2400" cap="none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Presented by: </a:t>
            </a:r>
            <a:br>
              <a:rPr lang="en-US" sz="2400" cap="none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</a:br>
            <a:r>
              <a:rPr lang="en-US" sz="2400" cap="none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Bill Curtis-Davidson</a:t>
            </a:r>
            <a:endParaRPr lang="en-US" sz="4000" cap="none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 descr="Graphic: Computer screen with disability icons (wheelchair, no vision, no hearing) and a mortar board">
            <a:extLst>
              <a:ext uri="{FF2B5EF4-FFF2-40B4-BE49-F238E27FC236}">
                <a16:creationId xmlns:a16="http://schemas.microsoft.com/office/drawing/2014/main" id="{769FE84F-4B80-8949-9B57-660FC145E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31" y="3297686"/>
            <a:ext cx="3950595" cy="2903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E34E1-C1B8-2B43-A064-00DE1F5454ED}"/>
              </a:ext>
            </a:extLst>
          </p:cNvPr>
          <p:cNvSpPr txBox="1"/>
          <p:nvPr/>
        </p:nvSpPr>
        <p:spPr>
          <a:xfrm>
            <a:off x="266909" y="6263960"/>
            <a:ext cx="1122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Download link: </a:t>
            </a:r>
            <a:r>
              <a:rPr lang="en-US" sz="1600" i="1" dirty="0">
                <a:solidFill>
                  <a:srgbClr val="000000"/>
                </a:solidFill>
                <a:hlinkClick r:id="rId4"/>
              </a:rPr>
              <a:t>https://accessinghigherground.org/risk-analysis-and-portfolio-prioritization-for-higher-ed/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908532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llage of many types of technology assets">
            <a:extLst>
              <a:ext uri="{FF2B5EF4-FFF2-40B4-BE49-F238E27FC236}">
                <a16:creationId xmlns:a16="http://schemas.microsoft.com/office/drawing/2014/main" id="{05935021-32E1-4C0C-A686-EF1776412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9" b="2665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B2A16-35EB-2B4A-B3D8-7EE2F25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cap="none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How can you prioritize?</a:t>
            </a:r>
          </a:p>
        </p:txBody>
      </p:sp>
    </p:spTree>
    <p:extLst>
      <p:ext uri="{BB962C8B-B14F-4D97-AF65-F5344CB8AC3E}">
        <p14:creationId xmlns:p14="http://schemas.microsoft.com/office/powerpoint/2010/main" val="3776628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Institutional &amp; Tool-Derived Priorities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foundation of a robust prioritization and risk model</a:t>
            </a:r>
          </a:p>
        </p:txBody>
      </p:sp>
      <p:grpSp>
        <p:nvGrpSpPr>
          <p:cNvPr id="3" name="Group 2" descr="Institutional Priorities">
            <a:extLst>
              <a:ext uri="{FF2B5EF4-FFF2-40B4-BE49-F238E27FC236}">
                <a16:creationId xmlns:a16="http://schemas.microsoft.com/office/drawing/2014/main" id="{02590365-0BFE-4F3F-B0F2-46392D4D6205}"/>
              </a:ext>
            </a:extLst>
          </p:cNvPr>
          <p:cNvGrpSpPr/>
          <p:nvPr/>
        </p:nvGrpSpPr>
        <p:grpSpPr>
          <a:xfrm>
            <a:off x="777989" y="1805370"/>
            <a:ext cx="5235919" cy="4118880"/>
            <a:chOff x="777989" y="1805370"/>
            <a:chExt cx="5235919" cy="41188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CF7808-34C1-47F9-9E2C-DF025974DA5C}"/>
                </a:ext>
              </a:extLst>
            </p:cNvPr>
            <p:cNvGrpSpPr/>
            <p:nvPr/>
          </p:nvGrpSpPr>
          <p:grpSpPr>
            <a:xfrm>
              <a:off x="777989" y="1805370"/>
              <a:ext cx="5235919" cy="4118880"/>
              <a:chOff x="790346" y="1743585"/>
              <a:chExt cx="5235919" cy="41188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0A9753D-9149-2B47-841B-FAEB3F2FBD1F}"/>
                  </a:ext>
                </a:extLst>
              </p:cNvPr>
              <p:cNvSpPr/>
              <p:nvPr/>
            </p:nvSpPr>
            <p:spPr>
              <a:xfrm>
                <a:off x="790346" y="1751937"/>
                <a:ext cx="5235919" cy="4110528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3232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F5109D-721F-014D-A3F1-D1F63F93CC53}"/>
                  </a:ext>
                </a:extLst>
              </p:cNvPr>
              <p:cNvSpPr/>
              <p:nvPr/>
            </p:nvSpPr>
            <p:spPr>
              <a:xfrm>
                <a:off x="1020696" y="2256533"/>
                <a:ext cx="4775217" cy="3401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6FCFDF-C9BB-E94F-9C02-07965346DF51}"/>
                  </a:ext>
                </a:extLst>
              </p:cNvPr>
              <p:cNvSpPr/>
              <p:nvPr/>
            </p:nvSpPr>
            <p:spPr>
              <a:xfrm>
                <a:off x="790346" y="1743585"/>
                <a:ext cx="52028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Institutional Priorities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27F6719-AD83-7648-B850-F02B2A33D9AF}"/>
                  </a:ext>
                </a:extLst>
              </p:cNvPr>
              <p:cNvGrpSpPr/>
              <p:nvPr/>
            </p:nvGrpSpPr>
            <p:grpSpPr>
              <a:xfrm>
                <a:off x="1366462" y="2748040"/>
                <a:ext cx="1193596" cy="1100156"/>
                <a:chOff x="1799890" y="-1311585"/>
                <a:chExt cx="1193596" cy="1100156"/>
              </a:xfrm>
            </p:grpSpPr>
            <p:pic>
              <p:nvPicPr>
                <p:cNvPr id="16" name="Picture 15" descr="Blue developer icon - code symbol on webpage outline">
                  <a:extLst>
                    <a:ext uri="{FF2B5EF4-FFF2-40B4-BE49-F238E27FC236}">
                      <a16:creationId xmlns:a16="http://schemas.microsoft.com/office/drawing/2014/main" id="{86A18370-FCC8-0F4D-A676-481420EAA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1627" y="-1311585"/>
                  <a:ext cx="910122" cy="745713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D2B4281-E445-D448-9AFE-16720F7E514A}"/>
                    </a:ext>
                  </a:extLst>
                </p:cNvPr>
                <p:cNvSpPr/>
                <p:nvPr/>
              </p:nvSpPr>
              <p:spPr>
                <a:xfrm>
                  <a:off x="1799890" y="-580761"/>
                  <a:ext cx="11935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Websites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1138C40-B921-4E43-BAD4-F6F3AD283FCE}"/>
                  </a:ext>
                </a:extLst>
              </p:cNvPr>
              <p:cNvGrpSpPr/>
              <p:nvPr/>
            </p:nvGrpSpPr>
            <p:grpSpPr>
              <a:xfrm>
                <a:off x="2615390" y="2804382"/>
                <a:ext cx="1548244" cy="1224888"/>
                <a:chOff x="377945" y="-1583438"/>
                <a:chExt cx="1548244" cy="1224888"/>
              </a:xfrm>
            </p:grpSpPr>
            <p:pic>
              <p:nvPicPr>
                <p:cNvPr id="14" name="Picture 13" descr="blue electronic icon - tablet and phone">
                  <a:extLst>
                    <a:ext uri="{FF2B5EF4-FFF2-40B4-BE49-F238E27FC236}">
                      <a16:creationId xmlns:a16="http://schemas.microsoft.com/office/drawing/2014/main" id="{23FE4532-88EC-E64A-9DB0-972D170EA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535" y="-1583438"/>
                  <a:ext cx="917064" cy="910605"/>
                </a:xfrm>
                <a:prstGeom prst="rect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FD44F78-B38A-484F-A59E-CF7AB4B2DF41}"/>
                    </a:ext>
                  </a:extLst>
                </p:cNvPr>
                <p:cNvSpPr/>
                <p:nvPr/>
              </p:nvSpPr>
              <p:spPr>
                <a:xfrm>
                  <a:off x="377945" y="-727882"/>
                  <a:ext cx="15482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Mobile Apps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1810898-3622-A041-AEF0-B8990582BE5A}"/>
                  </a:ext>
                </a:extLst>
              </p:cNvPr>
              <p:cNvGrpSpPr/>
              <p:nvPr/>
            </p:nvGrpSpPr>
            <p:grpSpPr>
              <a:xfrm>
                <a:off x="4133313" y="3100483"/>
                <a:ext cx="1582484" cy="1123639"/>
                <a:chOff x="4830359" y="-1669922"/>
                <a:chExt cx="1582484" cy="1123639"/>
              </a:xfrm>
            </p:grpSpPr>
            <p:pic>
              <p:nvPicPr>
                <p:cNvPr id="15" name="Picture 14" descr="blue conversation icon - two speach bubbles overlapping each other">
                  <a:extLst>
                    <a:ext uri="{FF2B5EF4-FFF2-40B4-BE49-F238E27FC236}">
                      <a16:creationId xmlns:a16="http://schemas.microsoft.com/office/drawing/2014/main" id="{39AA6A71-342E-2D49-B36D-4598EAB0F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9239" y="-1669922"/>
                  <a:ext cx="1004723" cy="744676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B2FBB6E-CAB6-734D-90EC-13DB190C745C}"/>
                    </a:ext>
                  </a:extLst>
                </p:cNvPr>
                <p:cNvSpPr/>
                <p:nvPr/>
              </p:nvSpPr>
              <p:spPr>
                <a:xfrm>
                  <a:off x="4830359" y="-915615"/>
                  <a:ext cx="15824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Social Media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373552A-D52F-504D-805C-2848E51DE971}"/>
                  </a:ext>
                </a:extLst>
              </p:cNvPr>
              <p:cNvSpPr/>
              <p:nvPr/>
            </p:nvSpPr>
            <p:spPr>
              <a:xfrm>
                <a:off x="1226077" y="3064500"/>
                <a:ext cx="419725" cy="419725"/>
              </a:xfrm>
              <a:prstGeom prst="ellipse">
                <a:avLst/>
              </a:prstGeom>
              <a:solidFill>
                <a:srgbClr val="323232"/>
              </a:solidFill>
              <a:ln w="28575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6AEBE03-AC8E-7A46-A8C5-F18EE3549C9C}"/>
                  </a:ext>
                </a:extLst>
              </p:cNvPr>
              <p:cNvSpPr/>
              <p:nvPr/>
            </p:nvSpPr>
            <p:spPr>
              <a:xfrm>
                <a:off x="2750606" y="3226075"/>
                <a:ext cx="419725" cy="419725"/>
              </a:xfrm>
              <a:prstGeom prst="ellipse">
                <a:avLst/>
              </a:prstGeom>
              <a:solidFill>
                <a:srgbClr val="323232"/>
              </a:solidFill>
              <a:ln w="28575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2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4443149-4001-2846-8170-15891BD252D9}"/>
                  </a:ext>
                </a:extLst>
              </p:cNvPr>
              <p:cNvSpPr/>
              <p:nvPr/>
            </p:nvSpPr>
            <p:spPr>
              <a:xfrm>
                <a:off x="5162952" y="3440426"/>
                <a:ext cx="419725" cy="419725"/>
              </a:xfrm>
              <a:prstGeom prst="ellipse">
                <a:avLst/>
              </a:prstGeom>
              <a:solidFill>
                <a:srgbClr val="323232"/>
              </a:solidFill>
              <a:ln w="28575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3</a:t>
                </a: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320895-6933-4529-895E-DCBAC41AB5AD}"/>
                </a:ext>
              </a:extLst>
            </p:cNvPr>
            <p:cNvSpPr/>
            <p:nvPr/>
          </p:nvSpPr>
          <p:spPr>
            <a:xfrm>
              <a:off x="1273331" y="4338524"/>
              <a:ext cx="4239097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900"/>
                </a:spcAft>
              </a:pPr>
              <a:r>
                <a:rPr lang="en-US" sz="2200" b="1" dirty="0">
                  <a:solidFill>
                    <a:srgbClr val="000000"/>
                  </a:solidFill>
                </a:rPr>
                <a:t>Asset Type Priorities: </a:t>
              </a:r>
              <a:r>
                <a:rPr lang="en-US" sz="2200" dirty="0">
                  <a:solidFill>
                    <a:srgbClr val="000000"/>
                  </a:solidFill>
                </a:rPr>
                <a:t>High, Medium, Low categorization</a:t>
              </a:r>
            </a:p>
          </p:txBody>
        </p:sp>
      </p:grpSp>
      <p:grpSp>
        <p:nvGrpSpPr>
          <p:cNvPr id="63" name="Group 62" descr="Tool-derived priorities">
            <a:extLst>
              <a:ext uri="{FF2B5EF4-FFF2-40B4-BE49-F238E27FC236}">
                <a16:creationId xmlns:a16="http://schemas.microsoft.com/office/drawing/2014/main" id="{803A3ABA-4497-1F49-937E-3D49DACD4894}"/>
              </a:ext>
            </a:extLst>
          </p:cNvPr>
          <p:cNvGrpSpPr/>
          <p:nvPr/>
        </p:nvGrpSpPr>
        <p:grpSpPr>
          <a:xfrm>
            <a:off x="6296029" y="1795243"/>
            <a:ext cx="5133021" cy="4129007"/>
            <a:chOff x="6308386" y="1733458"/>
            <a:chExt cx="5133021" cy="41290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9E3F25-C6E8-EE4B-86F1-E964B7149613}"/>
                </a:ext>
              </a:extLst>
            </p:cNvPr>
            <p:cNvSpPr/>
            <p:nvPr/>
          </p:nvSpPr>
          <p:spPr>
            <a:xfrm>
              <a:off x="6308387" y="1751937"/>
              <a:ext cx="5133020" cy="4110528"/>
            </a:xfrm>
            <a:prstGeom prst="rect">
              <a:avLst/>
            </a:prstGeom>
            <a:solidFill>
              <a:srgbClr val="C97E26"/>
            </a:solidFill>
            <a:ln>
              <a:solidFill>
                <a:srgbClr val="3232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30284D7-C713-C443-B034-632B75ACC99E}"/>
                </a:ext>
              </a:extLst>
            </p:cNvPr>
            <p:cNvSpPr/>
            <p:nvPr/>
          </p:nvSpPr>
          <p:spPr>
            <a:xfrm>
              <a:off x="6485816" y="2230727"/>
              <a:ext cx="4775217" cy="3401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78D56C-9772-554F-8153-DEFDC5C7BEAC}"/>
                </a:ext>
              </a:extLst>
            </p:cNvPr>
            <p:cNvSpPr/>
            <p:nvPr/>
          </p:nvSpPr>
          <p:spPr>
            <a:xfrm>
              <a:off x="6308386" y="1733458"/>
              <a:ext cx="51330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Tool-Derived Priorities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29C0103-252F-754A-BC23-077547CD1DC3}"/>
                </a:ext>
              </a:extLst>
            </p:cNvPr>
            <p:cNvSpPr/>
            <p:nvPr/>
          </p:nvSpPr>
          <p:spPr>
            <a:xfrm>
              <a:off x="6591280" y="2348378"/>
              <a:ext cx="4580023" cy="309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indent="-177800">
                <a:lnSpc>
                  <a:spcPct val="9000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0000"/>
                  </a:solidFill>
                </a:rPr>
                <a:t>Traffic: </a:t>
              </a:r>
              <a:r>
                <a:rPr lang="en-US" sz="2000" dirty="0">
                  <a:solidFill>
                    <a:srgbClr val="000000"/>
                  </a:solidFill>
                </a:rPr>
                <a:t>Amount of traffic derived from ACCESS Analytics</a:t>
              </a:r>
              <a:r>
                <a:rPr lang="en-US" sz="2000" baseline="30000" dirty="0">
                  <a:solidFill>
                    <a:srgbClr val="000000"/>
                  </a:solidFill>
                </a:rPr>
                <a:t>®</a:t>
              </a:r>
            </a:p>
            <a:p>
              <a:pPr marL="177800" indent="-177800">
                <a:lnSpc>
                  <a:spcPct val="9000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0000"/>
                  </a:solidFill>
                </a:rPr>
                <a:t>Average Violations by Page</a:t>
              </a:r>
              <a:r>
                <a:rPr lang="en-US" sz="2000" dirty="0">
                  <a:solidFill>
                    <a:srgbClr val="000000"/>
                  </a:solidFill>
                </a:rPr>
                <a:t>: Derived from ACCESS Analytics</a:t>
              </a:r>
              <a:r>
                <a:rPr lang="en-US" sz="2000" baseline="30000" dirty="0">
                  <a:solidFill>
                    <a:srgbClr val="000000"/>
                  </a:solidFill>
                </a:rPr>
                <a:t>®</a:t>
              </a:r>
              <a:r>
                <a:rPr lang="en-US" sz="2000" dirty="0">
                  <a:solidFill>
                    <a:srgbClr val="000000"/>
                  </a:solidFill>
                </a:rPr>
                <a:t> for domains and sub-domains</a:t>
              </a:r>
            </a:p>
            <a:p>
              <a:pPr marL="177800" indent="-177800">
                <a:lnSpc>
                  <a:spcPct val="90000"/>
                </a:lnSpc>
                <a:spcAft>
                  <a:spcPts val="900"/>
                </a:spcAft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000000"/>
                  </a:solidFill>
                </a:rPr>
                <a:t>S-N-T</a:t>
              </a:r>
              <a:r>
                <a:rPr lang="en-US" sz="2000" dirty="0">
                  <a:solidFill>
                    <a:srgbClr val="000000"/>
                  </a:solidFill>
                </a:rPr>
                <a:t>: (S) Severity measures impact of issue on users, (N) Noticeability measures whether an issue might be detected, and (T) Tractability is the likely amount of effort to fix an issue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Applying the Model to High Priority Assets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Leverage analytics and AMP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Platform to efficiently apply the model</a:t>
            </a:r>
          </a:p>
        </p:txBody>
      </p:sp>
      <p:grpSp>
        <p:nvGrpSpPr>
          <p:cNvPr id="38" name="Group 37" descr="Highest Priority asset type">
            <a:extLst>
              <a:ext uri="{FF2B5EF4-FFF2-40B4-BE49-F238E27FC236}">
                <a16:creationId xmlns:a16="http://schemas.microsoft.com/office/drawing/2014/main" id="{33DB98B7-4B4E-48BC-B4F4-D11D37A36446}"/>
              </a:ext>
            </a:extLst>
          </p:cNvPr>
          <p:cNvGrpSpPr/>
          <p:nvPr/>
        </p:nvGrpSpPr>
        <p:grpSpPr>
          <a:xfrm>
            <a:off x="1099753" y="1757074"/>
            <a:ext cx="3712628" cy="3169871"/>
            <a:chOff x="1099753" y="1757074"/>
            <a:chExt cx="3712628" cy="31698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8AC849-F620-4E3C-846A-65F6FDBA6B32}"/>
                </a:ext>
              </a:extLst>
            </p:cNvPr>
            <p:cNvGrpSpPr/>
            <p:nvPr/>
          </p:nvGrpSpPr>
          <p:grpSpPr>
            <a:xfrm>
              <a:off x="1099753" y="1780581"/>
              <a:ext cx="3294333" cy="3146364"/>
              <a:chOff x="1099753" y="1780581"/>
              <a:chExt cx="3294333" cy="314636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4E08276-68E6-4792-8ABD-E3D83BD67628}"/>
                  </a:ext>
                </a:extLst>
              </p:cNvPr>
              <p:cNvGrpSpPr/>
              <p:nvPr/>
            </p:nvGrpSpPr>
            <p:grpSpPr>
              <a:xfrm>
                <a:off x="1218397" y="1780581"/>
                <a:ext cx="3076833" cy="3128358"/>
                <a:chOff x="988537" y="2782584"/>
                <a:chExt cx="3076833" cy="312835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B4F1A97-E2E1-4384-A8C5-7373F953227B}"/>
                    </a:ext>
                  </a:extLst>
                </p:cNvPr>
                <p:cNvGrpSpPr/>
                <p:nvPr/>
              </p:nvGrpSpPr>
              <p:grpSpPr>
                <a:xfrm>
                  <a:off x="988537" y="2782584"/>
                  <a:ext cx="3076833" cy="3128358"/>
                  <a:chOff x="8933935" y="3188043"/>
                  <a:chExt cx="2419865" cy="2518623"/>
                </a:xfrm>
              </p:grpSpPr>
              <p:sp>
                <p:nvSpPr>
                  <p:cNvPr id="23" name="Rectangle: Rounded Corners 22">
                    <a:extLst>
                      <a:ext uri="{FF2B5EF4-FFF2-40B4-BE49-F238E27FC236}">
                        <a16:creationId xmlns:a16="http://schemas.microsoft.com/office/drawing/2014/main" id="{80F4B6AD-3539-4B8F-A3D9-02AEDEB61878}"/>
                      </a:ext>
                    </a:extLst>
                  </p:cNvPr>
                  <p:cNvSpPr/>
                  <p:nvPr/>
                </p:nvSpPr>
                <p:spPr>
                  <a:xfrm>
                    <a:off x="8933935" y="3188043"/>
                    <a:ext cx="2419865" cy="691979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 w="28575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91440" rtlCol="0" anchor="t" anchorCtr="0"/>
                  <a:lstStyle/>
                  <a:p>
                    <a:r>
                      <a:rPr lang="en-US" sz="2000" b="1" dirty="0">
                        <a:solidFill>
                          <a:srgbClr val="000000"/>
                        </a:solidFill>
                      </a:rPr>
                      <a:t>Highest Priority</a:t>
                    </a: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B2076FEB-C4A2-47C2-9A89-D7E93E8A8FA6}"/>
                      </a:ext>
                    </a:extLst>
                  </p:cNvPr>
                  <p:cNvSpPr/>
                  <p:nvPr/>
                </p:nvSpPr>
                <p:spPr>
                  <a:xfrm>
                    <a:off x="8933935" y="3694670"/>
                    <a:ext cx="2419865" cy="2011996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" name="Content Placeholder 6">
                  <a:extLst>
                    <a:ext uri="{FF2B5EF4-FFF2-40B4-BE49-F238E27FC236}">
                      <a16:creationId xmlns:a16="http://schemas.microsoft.com/office/drawing/2014/main" id="{FA4CC101-325B-4972-9D8F-BEC08E7DF5F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68133" y="3488457"/>
                  <a:ext cx="2929900" cy="237700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3359EC"/>
                    </a:buClr>
                    <a:buFont typeface="Arial" charset="0"/>
                    <a:buChar char="•"/>
                    <a:defRPr sz="2800" b="0" i="0" kern="1200">
                      <a:solidFill>
                        <a:srgbClr val="323232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3359EC"/>
                    </a:buClr>
                    <a:buFont typeface="Arial" charset="0"/>
                    <a:buChar char="•"/>
                    <a:defRPr sz="2400" b="0" i="0" kern="1200">
                      <a:solidFill>
                        <a:srgbClr val="323232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3359EC"/>
                    </a:buClr>
                    <a:buFont typeface="Arial" charset="0"/>
                    <a:buChar char="•"/>
                    <a:defRPr sz="2000" b="0" i="0" kern="1200">
                      <a:solidFill>
                        <a:srgbClr val="323232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3359EC"/>
                    </a:buClr>
                    <a:buFont typeface="Arial" charset="0"/>
                    <a:buChar char="•"/>
                    <a:defRPr sz="1800" b="0" i="0" kern="1200">
                      <a:solidFill>
                        <a:srgbClr val="323232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3359EC"/>
                    </a:buClr>
                    <a:buFont typeface="Arial" charset="0"/>
                    <a:buChar char="•"/>
                    <a:defRPr sz="1800" b="0" i="0" kern="1200">
                      <a:solidFill>
                        <a:srgbClr val="323232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Academic Program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Academic Resource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Admissions and Registration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Continuing Ed / Certification 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Diversity &amp; Equal Rights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Employment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Health, Safety, Security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Human Resources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Learning Management System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Student Life and Resources</a:t>
                  </a:r>
                </a:p>
                <a:p>
                  <a:pPr marL="111125" indent="-111125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200"/>
                    </a:spcAft>
                  </a:pPr>
                  <a:r>
                    <a:rPr lang="en-US" sz="1500" dirty="0">
                      <a:solidFill>
                        <a:srgbClr val="595959"/>
                      </a:solidFill>
                    </a:rPr>
                    <a:t>Tech Infrastructure/CMS</a:t>
                  </a: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66F3511-E402-4F27-8E0A-5C4DC7B50F2B}"/>
                  </a:ext>
                </a:extLst>
              </p:cNvPr>
              <p:cNvSpPr/>
              <p:nvPr/>
            </p:nvSpPr>
            <p:spPr>
              <a:xfrm>
                <a:off x="1099753" y="2641421"/>
                <a:ext cx="3294333" cy="228552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6A1C90-05F6-4EC9-AF5A-4FF676E3C860}"/>
                </a:ext>
              </a:extLst>
            </p:cNvPr>
            <p:cNvGrpSpPr/>
            <p:nvPr/>
          </p:nvGrpSpPr>
          <p:grpSpPr>
            <a:xfrm>
              <a:off x="3552187" y="1757074"/>
              <a:ext cx="1260194" cy="1304229"/>
              <a:chOff x="3935839" y="2418619"/>
              <a:chExt cx="1260194" cy="1304229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A336E7E4-C4E1-4916-B453-61A7963CC8CC}"/>
                  </a:ext>
                </a:extLst>
              </p:cNvPr>
              <p:cNvSpPr/>
              <p:nvPr/>
            </p:nvSpPr>
            <p:spPr>
              <a:xfrm>
                <a:off x="3935839" y="2418619"/>
                <a:ext cx="1260194" cy="13042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9124C2F-9A68-4CAE-837F-9B2CF70C8A23}"/>
                  </a:ext>
                </a:extLst>
              </p:cNvPr>
              <p:cNvGrpSpPr/>
              <p:nvPr/>
            </p:nvGrpSpPr>
            <p:grpSpPr>
              <a:xfrm>
                <a:off x="3969138" y="2557726"/>
                <a:ext cx="1193596" cy="1100156"/>
                <a:chOff x="4022667" y="3063669"/>
                <a:chExt cx="1193596" cy="1100156"/>
              </a:xfrm>
            </p:grpSpPr>
            <p:pic>
              <p:nvPicPr>
                <p:cNvPr id="25" name="Picture 24" descr="Website icon">
                  <a:extLst>
                    <a:ext uri="{FF2B5EF4-FFF2-40B4-BE49-F238E27FC236}">
                      <a16:creationId xmlns:a16="http://schemas.microsoft.com/office/drawing/2014/main" id="{64E1B202-70D8-4168-BECA-EB01F8E3F6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64404" y="3063669"/>
                  <a:ext cx="910122" cy="745713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EA571C4-8325-4643-8132-0CEDC2775AFF}"/>
                    </a:ext>
                  </a:extLst>
                </p:cNvPr>
                <p:cNvSpPr/>
                <p:nvPr/>
              </p:nvSpPr>
              <p:spPr>
                <a:xfrm>
                  <a:off x="4022667" y="3794493"/>
                  <a:ext cx="11935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</a:rPr>
                    <a:t>Websites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37" name="Group 36" descr="Deploy ACCESS Analytics">
            <a:extLst>
              <a:ext uri="{FF2B5EF4-FFF2-40B4-BE49-F238E27FC236}">
                <a16:creationId xmlns:a16="http://schemas.microsoft.com/office/drawing/2014/main" id="{05FBFDC9-09E0-4AFA-A2E9-C4B754C1C7C9}"/>
              </a:ext>
            </a:extLst>
          </p:cNvPr>
          <p:cNvGrpSpPr/>
          <p:nvPr/>
        </p:nvGrpSpPr>
        <p:grpSpPr>
          <a:xfrm>
            <a:off x="4821320" y="1847540"/>
            <a:ext cx="2391221" cy="1111726"/>
            <a:chOff x="4821320" y="1847540"/>
            <a:chExt cx="2391221" cy="111172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B79A1A-3B66-4261-83BD-B6C71DB5D9A9}"/>
                </a:ext>
              </a:extLst>
            </p:cNvPr>
            <p:cNvGrpSpPr/>
            <p:nvPr/>
          </p:nvGrpSpPr>
          <p:grpSpPr>
            <a:xfrm>
              <a:off x="5576719" y="1847540"/>
              <a:ext cx="1635822" cy="1111726"/>
              <a:chOff x="6813585" y="2600529"/>
              <a:chExt cx="1635822" cy="111172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3201A68-7F12-4711-A79B-D1763EC55F3B}"/>
                  </a:ext>
                </a:extLst>
              </p:cNvPr>
              <p:cNvGrpSpPr/>
              <p:nvPr/>
            </p:nvGrpSpPr>
            <p:grpSpPr>
              <a:xfrm>
                <a:off x="6813585" y="2600529"/>
                <a:ext cx="1635822" cy="1111726"/>
                <a:chOff x="6813585" y="2455702"/>
                <a:chExt cx="2585844" cy="125655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909A1DE-4CFF-4DDD-82B5-3274D303F147}"/>
                    </a:ext>
                  </a:extLst>
                </p:cNvPr>
                <p:cNvSpPr/>
                <p:nvPr/>
              </p:nvSpPr>
              <p:spPr>
                <a:xfrm>
                  <a:off x="6813585" y="2455702"/>
                  <a:ext cx="2585844" cy="125655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 descr="ACCESS Analytics Logo">
                  <a:extLst>
                    <a:ext uri="{FF2B5EF4-FFF2-40B4-BE49-F238E27FC236}">
                      <a16:creationId xmlns:a16="http://schemas.microsoft.com/office/drawing/2014/main" id="{D0F32BB6-2799-470C-BDE9-AD5D373FF0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29937" y="2807412"/>
                  <a:ext cx="2353140" cy="850781"/>
                </a:xfrm>
                <a:prstGeom prst="rect">
                  <a:avLst/>
                </a:prstGeom>
              </p:spPr>
            </p:pic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9849392-127B-4CD9-83E9-2D8685027EAC}"/>
                  </a:ext>
                </a:extLst>
              </p:cNvPr>
              <p:cNvSpPr/>
              <p:nvPr/>
            </p:nvSpPr>
            <p:spPr>
              <a:xfrm>
                <a:off x="7154442" y="2653170"/>
                <a:ext cx="9541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Deploy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9EC41B05-0A08-46E8-AA62-C31676CB0EF9}"/>
                </a:ext>
              </a:extLst>
            </p:cNvPr>
            <p:cNvSpPr/>
            <p:nvPr/>
          </p:nvSpPr>
          <p:spPr>
            <a:xfrm>
              <a:off x="4821320" y="2191511"/>
              <a:ext cx="746459" cy="429056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7030A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 descr="Run 30+ days">
            <a:extLst>
              <a:ext uri="{FF2B5EF4-FFF2-40B4-BE49-F238E27FC236}">
                <a16:creationId xmlns:a16="http://schemas.microsoft.com/office/drawing/2014/main" id="{988338B5-7EBF-484C-BE09-161D967DDDAF}"/>
              </a:ext>
            </a:extLst>
          </p:cNvPr>
          <p:cNvGrpSpPr/>
          <p:nvPr/>
        </p:nvGrpSpPr>
        <p:grpSpPr>
          <a:xfrm>
            <a:off x="7212540" y="1822573"/>
            <a:ext cx="2388312" cy="1111726"/>
            <a:chOff x="7212540" y="1822573"/>
            <a:chExt cx="2388312" cy="1111726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A57EDA61-3CC0-4CA4-A45A-0B3043B61E5A}"/>
                </a:ext>
              </a:extLst>
            </p:cNvPr>
            <p:cNvSpPr/>
            <p:nvPr/>
          </p:nvSpPr>
          <p:spPr>
            <a:xfrm>
              <a:off x="7212540" y="2177044"/>
              <a:ext cx="746459" cy="429056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7030A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B1658C-45E1-40F5-A51E-E277AB95DA3F}"/>
                </a:ext>
              </a:extLst>
            </p:cNvPr>
            <p:cNvGrpSpPr/>
            <p:nvPr/>
          </p:nvGrpSpPr>
          <p:grpSpPr>
            <a:xfrm>
              <a:off x="7947150" y="1822573"/>
              <a:ext cx="1653702" cy="1111726"/>
              <a:chOff x="6813585" y="2600529"/>
              <a:chExt cx="1653702" cy="1111726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60F868-94AA-49FE-A3EA-A5AC78B3125D}"/>
                  </a:ext>
                </a:extLst>
              </p:cNvPr>
              <p:cNvSpPr/>
              <p:nvPr/>
            </p:nvSpPr>
            <p:spPr>
              <a:xfrm>
                <a:off x="6813585" y="2600529"/>
                <a:ext cx="1635822" cy="111172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9039622-F3CA-4ED1-A2BE-B31D91065EEA}"/>
                  </a:ext>
                </a:extLst>
              </p:cNvPr>
              <p:cNvSpPr/>
              <p:nvPr/>
            </p:nvSpPr>
            <p:spPr>
              <a:xfrm>
                <a:off x="6831465" y="2653563"/>
                <a:ext cx="163582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</a:rPr>
                  <a:t>Run 30+ Days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26" name="Picture 2" descr="Image result for month icon">
              <a:extLst>
                <a:ext uri="{FF2B5EF4-FFF2-40B4-BE49-F238E27FC236}">
                  <a16:creationId xmlns:a16="http://schemas.microsoft.com/office/drawing/2014/main" id="{85183285-69DC-4837-8440-7264D79BF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6318" y="2084847"/>
              <a:ext cx="842924" cy="842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 descr="screenshot of AMP Analytics Dashboard">
            <a:extLst>
              <a:ext uri="{FF2B5EF4-FFF2-40B4-BE49-F238E27FC236}">
                <a16:creationId xmlns:a16="http://schemas.microsoft.com/office/drawing/2014/main" id="{13211365-A378-4C71-B95A-C94096BF10FC}"/>
              </a:ext>
            </a:extLst>
          </p:cNvPr>
          <p:cNvGrpSpPr/>
          <p:nvPr/>
        </p:nvGrpSpPr>
        <p:grpSpPr>
          <a:xfrm>
            <a:off x="2646714" y="2870960"/>
            <a:ext cx="9545286" cy="3266766"/>
            <a:chOff x="2646714" y="2870960"/>
            <a:chExt cx="9545286" cy="3266766"/>
          </a:xfrm>
        </p:grpSpPr>
        <p:pic>
          <p:nvPicPr>
            <p:cNvPr id="34" name="Picture 33" descr="screenshot of AMP Analytics Dashboard">
              <a:extLst>
                <a:ext uri="{FF2B5EF4-FFF2-40B4-BE49-F238E27FC236}">
                  <a16:creationId xmlns:a16="http://schemas.microsoft.com/office/drawing/2014/main" id="{0F8CE2BF-CE2F-44AC-A8D9-8A48874F4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46" y="3681517"/>
              <a:ext cx="5911454" cy="24562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8C002A43-4F43-43EB-B2C1-3C32641DD84C}"/>
                </a:ext>
              </a:extLst>
            </p:cNvPr>
            <p:cNvSpPr/>
            <p:nvPr/>
          </p:nvSpPr>
          <p:spPr>
            <a:xfrm rot="5400000">
              <a:off x="8359781" y="3061712"/>
              <a:ext cx="810559" cy="429056"/>
            </a:xfrm>
            <a:prstGeom prst="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43CD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ACEEA7-8185-4B4C-A9A1-F05EDA410940}"/>
                </a:ext>
              </a:extLst>
            </p:cNvPr>
            <p:cNvSpPr/>
            <p:nvPr/>
          </p:nvSpPr>
          <p:spPr>
            <a:xfrm>
              <a:off x="2646714" y="4827064"/>
              <a:ext cx="3633832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AMP</a:t>
              </a:r>
              <a:r>
                <a:rPr lang="en-US" sz="2000" b="1" baseline="30000" dirty="0">
                  <a:solidFill>
                    <a:srgbClr val="000000"/>
                  </a:solidFill>
                </a:rPr>
                <a:t>®</a:t>
              </a:r>
              <a:r>
                <a:rPr lang="en-US" sz="2000" b="1" dirty="0">
                  <a:solidFill>
                    <a:srgbClr val="000000"/>
                  </a:solidFill>
                </a:rPr>
                <a:t> Analytics Dashboard</a:t>
              </a:r>
            </a:p>
            <a:p>
              <a:pPr marL="174625" indent="-174625">
                <a:buClr>
                  <a:srgbClr val="3359EC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</a:rPr>
                <a:t>Risk scores for each domain</a:t>
              </a:r>
            </a:p>
            <a:p>
              <a:pPr marL="174625" indent="-174625">
                <a:buClr>
                  <a:srgbClr val="3359EC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</a:rPr>
                <a:t>Number of violations</a:t>
              </a:r>
            </a:p>
            <a:p>
              <a:pPr marL="174625" indent="-174625">
                <a:buClr>
                  <a:srgbClr val="3359EC"/>
                </a:buClr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000000"/>
                  </a:solidFill>
                </a:rPr>
                <a:t>Real-time traffic / use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Analytics Dashboard – Compliance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Example AMP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Analytics Dashboard</a:t>
            </a:r>
          </a:p>
        </p:txBody>
      </p:sp>
      <p:pic>
        <p:nvPicPr>
          <p:cNvPr id="3" name="Picture 2" descr="screenshot of AMP Analytics Dashboard">
            <a:extLst>
              <a:ext uri="{FF2B5EF4-FFF2-40B4-BE49-F238E27FC236}">
                <a16:creationId xmlns:a16="http://schemas.microsoft.com/office/drawing/2014/main" id="{6674424F-1F89-4B79-A1FC-AC303438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224"/>
            <a:ext cx="12192000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Analytics Dashboard – Problem Pages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Example AMP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Analytics Dashboard</a:t>
            </a:r>
          </a:p>
        </p:txBody>
      </p:sp>
      <p:pic>
        <p:nvPicPr>
          <p:cNvPr id="23" name="Picture 22" descr="screenshot of AMP Analytics Dashboard">
            <a:extLst>
              <a:ext uri="{FF2B5EF4-FFF2-40B4-BE49-F238E27FC236}">
                <a16:creationId xmlns:a16="http://schemas.microsoft.com/office/drawing/2014/main" id="{C70AC182-0D19-4FA5-AAF4-54174768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5041392"/>
          </a:xfrm>
          <a:prstGeom prst="rect">
            <a:avLst/>
          </a:prstGeom>
        </p:spPr>
      </p:pic>
      <p:pic>
        <p:nvPicPr>
          <p:cNvPr id="24" name="Picture 23" descr="screenshot of AMP Analytics Dashboard">
            <a:extLst>
              <a:ext uri="{FF2B5EF4-FFF2-40B4-BE49-F238E27FC236}">
                <a16:creationId xmlns:a16="http://schemas.microsoft.com/office/drawing/2014/main" id="{DDCD5DA7-8F69-44E1-A530-40C7DE44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88" y="4016487"/>
            <a:ext cx="10040982" cy="2737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2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Analytics Dashboard – Violations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Example AMP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Analytics Dashboard</a:t>
            </a:r>
          </a:p>
        </p:txBody>
      </p:sp>
      <p:pic>
        <p:nvPicPr>
          <p:cNvPr id="3" name="Picture 2" descr="screenshot of AMP Analytics Dashboard">
            <a:extLst>
              <a:ext uri="{FF2B5EF4-FFF2-40B4-BE49-F238E27FC236}">
                <a16:creationId xmlns:a16="http://schemas.microsoft.com/office/drawing/2014/main" id="{D6FFEEA4-D2BA-48FE-9B4A-2FD3F5459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5041392"/>
          </a:xfrm>
          <a:prstGeom prst="rect">
            <a:avLst/>
          </a:prstGeom>
        </p:spPr>
      </p:pic>
      <p:pic>
        <p:nvPicPr>
          <p:cNvPr id="7" name="Picture 6" descr="Screenshot of violations over time">
            <a:extLst>
              <a:ext uri="{FF2B5EF4-FFF2-40B4-BE49-F238E27FC236}">
                <a16:creationId xmlns:a16="http://schemas.microsoft.com/office/drawing/2014/main" id="{3C91A537-CCB6-4E17-B8F6-856C7405E2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248" y="4135884"/>
            <a:ext cx="4794539" cy="2622609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creenshot of Best Practice Violations by Priority">
            <a:extLst>
              <a:ext uri="{FF2B5EF4-FFF2-40B4-BE49-F238E27FC236}">
                <a16:creationId xmlns:a16="http://schemas.microsoft.com/office/drawing/2014/main" id="{973F8FB9-CA7D-4317-AE17-DC5D703AB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390" y="4135884"/>
            <a:ext cx="5914397" cy="2627469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6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02BF8-ADBC-104B-9E4C-03014EEC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29" y="2081396"/>
            <a:ext cx="6260123" cy="2695208"/>
          </a:xfrm>
        </p:spPr>
        <p:txBody>
          <a:bodyPr/>
          <a:lstStyle/>
          <a:p>
            <a:r>
              <a:rPr lang="en-US" cap="none" dirty="0"/>
              <a:t>Planning for Accessibility Remediation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46101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verse people sitting at table bumping their fists in show of teamwork">
            <a:extLst>
              <a:ext uri="{FF2B5EF4-FFF2-40B4-BE49-F238E27FC236}">
                <a16:creationId xmlns:a16="http://schemas.microsoft.com/office/drawing/2014/main" id="{C8E48871-34A5-4913-B07B-ADA519FBD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B2A16-35EB-2B4A-B3D8-7EE2F25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25938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cap="none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How can you better collaborate?</a:t>
            </a:r>
          </a:p>
        </p:txBody>
      </p:sp>
    </p:spTree>
    <p:extLst>
      <p:ext uri="{BB962C8B-B14F-4D97-AF65-F5344CB8AC3E}">
        <p14:creationId xmlns:p14="http://schemas.microsoft.com/office/powerpoint/2010/main" val="3686109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Planning for Remediation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Use analytics to help teams better collaborate and plan for remediation</a:t>
            </a:r>
          </a:p>
        </p:txBody>
      </p:sp>
      <p:pic>
        <p:nvPicPr>
          <p:cNvPr id="3" name="Picture 2" descr="screenshot of AMP Analytics Dashboard">
            <a:extLst>
              <a:ext uri="{FF2B5EF4-FFF2-40B4-BE49-F238E27FC236}">
                <a16:creationId xmlns:a16="http://schemas.microsoft.com/office/drawing/2014/main" id="{5C6C988B-506D-495A-B054-D18A332F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6608"/>
            <a:ext cx="12192000" cy="5041392"/>
          </a:xfrm>
          <a:prstGeom prst="rect">
            <a:avLst/>
          </a:prstGeom>
        </p:spPr>
      </p:pic>
      <p:pic>
        <p:nvPicPr>
          <p:cNvPr id="14" name="Picture 13" descr="Screenshot of current violations by Media Type">
            <a:extLst>
              <a:ext uri="{FF2B5EF4-FFF2-40B4-BE49-F238E27FC236}">
                <a16:creationId xmlns:a16="http://schemas.microsoft.com/office/drawing/2014/main" id="{DE1F0629-2F38-4015-9BA9-5374FE4C35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2573"/>
            <a:ext cx="4695463" cy="2590966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shot of Risk for Most Active Pages">
            <a:extLst>
              <a:ext uri="{FF2B5EF4-FFF2-40B4-BE49-F238E27FC236}">
                <a16:creationId xmlns:a16="http://schemas.microsoft.com/office/drawing/2014/main" id="{011F599F-B54B-4A12-B09A-BC83E4DEB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332" y="4068269"/>
            <a:ext cx="7507131" cy="27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Ongoing Prioritization Post Remediation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Analytics can be used in ongoing monitoring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6112"/>
            <a:ext cx="7206206" cy="428940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Continue deploying 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ACCESS Analytics</a:t>
            </a:r>
            <a:r>
              <a:rPr lang="en-US" sz="2400" b="1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additional sites such as medium-priority, with documented access needs, etc.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Repeat the process of 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monitoring compliance, problem pages and violations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 drive continued remediation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 time, aim to have 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compliance scores improve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number of violations decrease</a:t>
            </a:r>
          </a:p>
        </p:txBody>
      </p:sp>
      <p:pic>
        <p:nvPicPr>
          <p:cNvPr id="8" name="Picture 7" descr="Image of graphs, charts, monitoring on a device">
            <a:extLst>
              <a:ext uri="{FF2B5EF4-FFF2-40B4-BE49-F238E27FC236}">
                <a16:creationId xmlns:a16="http://schemas.microsoft.com/office/drawing/2014/main" id="{66F3711B-5104-1447-A8CA-F97592B14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49" y="1993900"/>
            <a:ext cx="3777279" cy="3530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Agenda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Risk Analysis and Portfolio Prioritization for Higher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26112"/>
            <a:ext cx="8789127" cy="4289405"/>
          </a:xfrm>
        </p:spPr>
        <p:txBody>
          <a:bodyPr>
            <a:normAutofit/>
          </a:bodyPr>
          <a:lstStyle/>
          <a:p>
            <a:pPr fontAlgn="base"/>
            <a:r>
              <a:rPr lang="en-US" sz="3200" dirty="0">
                <a:solidFill>
                  <a:srgbClr val="000000"/>
                </a:solidFill>
              </a:rPr>
              <a:t>Importance of Prioritization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Inventorying digital assets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Using a prioritization model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Planning for accessibility remediation</a:t>
            </a:r>
          </a:p>
          <a:p>
            <a:pPr fontAlgn="base"/>
            <a:r>
              <a:rPr lang="en-US" sz="3200" dirty="0">
                <a:solidFill>
                  <a:srgbClr val="000000"/>
                </a:solidFill>
              </a:rPr>
              <a:t>Resources</a:t>
            </a:r>
          </a:p>
        </p:txBody>
      </p:sp>
      <p:pic>
        <p:nvPicPr>
          <p:cNvPr id="8" name="Picture 7" descr="Agenda">
            <a:extLst>
              <a:ext uri="{FF2B5EF4-FFF2-40B4-BE49-F238E27FC236}">
                <a16:creationId xmlns:a16="http://schemas.microsoft.com/office/drawing/2014/main" id="{90077E3B-93E8-4637-BD82-672CC6B2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926" y="1729046"/>
            <a:ext cx="2217920" cy="26924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4223-F46C-A746-AB4A-425A4C22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938" y="860349"/>
            <a:ext cx="5259319" cy="2695208"/>
          </a:xfrm>
        </p:spPr>
        <p:txBody>
          <a:bodyPr/>
          <a:lstStyle/>
          <a:p>
            <a:r>
              <a:rPr lang="en-US" cap="none" dirty="0">
                <a:solidFill>
                  <a:srgbClr val="000000"/>
                </a:solidFill>
              </a:rPr>
              <a:t>Questions &amp; Answers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question mark in speech bubble">
            <a:extLst>
              <a:ext uri="{FF2B5EF4-FFF2-40B4-BE49-F238E27FC236}">
                <a16:creationId xmlns:a16="http://schemas.microsoft.com/office/drawing/2014/main" id="{7F2E42C1-A174-2042-99F8-4F7E0912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641" y="1272208"/>
            <a:ext cx="2387862" cy="223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E3A92-3929-1C4D-9835-64A0676F3472}"/>
              </a:ext>
            </a:extLst>
          </p:cNvPr>
          <p:cNvSpPr txBox="1"/>
          <p:nvPr/>
        </p:nvSpPr>
        <p:spPr>
          <a:xfrm>
            <a:off x="1917938" y="3582860"/>
            <a:ext cx="769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Download this presentation here, or scan QR code with mobile phone: </a:t>
            </a:r>
            <a:r>
              <a:rPr lang="en-US" i="1" dirty="0">
                <a:solidFill>
                  <a:srgbClr val="000000"/>
                </a:solidFill>
                <a:hlinkClick r:id="rId3"/>
              </a:rPr>
              <a:t>https://www.levelaccess.com/resources/risk-analysis-higher-ed/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9" name="Picture 8" descr="QR code that says &quot;Scan Me&quot; and links to https://www.levelaccess.com/resources/risk-analysis-higher-ed/">
            <a:extLst>
              <a:ext uri="{FF2B5EF4-FFF2-40B4-BE49-F238E27FC236}">
                <a16:creationId xmlns:a16="http://schemas.microsoft.com/office/drawing/2014/main" id="{A460B763-3824-AE4B-AA40-5A6855D30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806" y="4393292"/>
            <a:ext cx="1545722" cy="20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444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1413" y="1359553"/>
            <a:ext cx="5138506" cy="750612"/>
          </a:xfrm>
        </p:spPr>
        <p:txBody>
          <a:bodyPr anchor="t">
            <a:normAutofit/>
          </a:bodyPr>
          <a:lstStyle/>
          <a:p>
            <a:r>
              <a:rPr lang="en-US" sz="4400" cap="none" dirty="0">
                <a:solidFill>
                  <a:srgbClr val="000000"/>
                </a:solidFill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1413" y="2349359"/>
            <a:ext cx="38254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Contact Us</a:t>
            </a:r>
            <a:endParaRPr lang="en-US" sz="2000" dirty="0">
              <a:solidFill>
                <a:srgbClr val="000000"/>
              </a:solidFill>
            </a:endParaRPr>
          </a:p>
          <a:p>
            <a:pPr marL="171450"/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Bill Curtis-Davidson</a:t>
            </a:r>
          </a:p>
          <a:p>
            <a:pPr marL="171450"/>
            <a:r>
              <a:rPr lang="en-US" sz="1600" dirty="0">
                <a:solidFill>
                  <a:srgbClr val="000000"/>
                </a:solidFill>
              </a:rPr>
              <a:t>Senior Director, Strategic Consulting</a:t>
            </a:r>
          </a:p>
          <a:p>
            <a:pPr marL="171450"/>
            <a:r>
              <a:rPr lang="en-US" sz="1600" dirty="0">
                <a:solidFill>
                  <a:srgbClr val="000000"/>
                </a:solidFill>
                <a:hlinkClick r:id="rId3"/>
              </a:rPr>
              <a:t>bill.curtis-davidson@levelaccess.com</a:t>
            </a:r>
            <a:endParaRPr lang="en-US" sz="1600" dirty="0">
              <a:solidFill>
                <a:srgbClr val="000000"/>
              </a:solidFill>
            </a:endParaRPr>
          </a:p>
          <a:p>
            <a:pPr marL="171450"/>
            <a:r>
              <a:rPr lang="en-US" sz="1600" dirty="0">
                <a:solidFill>
                  <a:srgbClr val="000000"/>
                </a:solidFill>
              </a:rPr>
              <a:t>(404) 307-4607</a:t>
            </a:r>
          </a:p>
          <a:p>
            <a:pPr marL="171450"/>
            <a:endParaRPr lang="en-US" sz="1600" dirty="0">
              <a:solidFill>
                <a:srgbClr val="000000"/>
              </a:solidFill>
            </a:endParaRPr>
          </a:p>
          <a:p>
            <a:pPr marL="171450"/>
            <a:r>
              <a:rPr lang="en-US" sz="1600" b="1" dirty="0">
                <a:solidFill>
                  <a:srgbClr val="000000"/>
                </a:solidFill>
              </a:rPr>
              <a:t>Rachael Edenbaum</a:t>
            </a:r>
          </a:p>
          <a:p>
            <a:pPr marL="171450"/>
            <a:r>
              <a:rPr lang="en-US" sz="1600" dirty="0">
                <a:solidFill>
                  <a:srgbClr val="000000"/>
                </a:solidFill>
              </a:rPr>
              <a:t>Higher Education Sales</a:t>
            </a:r>
          </a:p>
          <a:p>
            <a:pPr marL="171450"/>
            <a:r>
              <a:rPr lang="en-US" sz="1600" dirty="0">
                <a:solidFill>
                  <a:srgbClr val="000000"/>
                </a:solidFill>
                <a:hlinkClick r:id="rId4"/>
              </a:rPr>
              <a:t>rachael.edenbaum@levelaccess.com</a:t>
            </a:r>
            <a:endParaRPr lang="en-US" sz="1600" dirty="0">
              <a:solidFill>
                <a:srgbClr val="000000"/>
              </a:solidFill>
            </a:endParaRPr>
          </a:p>
          <a:p>
            <a:pPr marL="171450"/>
            <a:r>
              <a:rPr lang="en-US" sz="1600" dirty="0">
                <a:solidFill>
                  <a:srgbClr val="000000"/>
                </a:solidFill>
              </a:rPr>
              <a:t>(800) 899-9659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5947182" y="2349359"/>
            <a:ext cx="3245600" cy="450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78000" algn="l" defTabSz="457200" rtl="0" eaLnBrk="1" latinLnBrk="0" hangingPunct="1">
              <a:spcBef>
                <a:spcPct val="20000"/>
              </a:spcBef>
              <a:buSzPct val="95000"/>
              <a:buFontTx/>
              <a:buBlip>
                <a:blip r:embed="rId5"/>
              </a:buBlip>
              <a:defRPr sz="3200" b="0" i="0" kern="1200">
                <a:solidFill>
                  <a:schemeClr val="tx1"/>
                </a:solidFill>
                <a:latin typeface="CartoGothic Std Book"/>
                <a:ea typeface="+mn-ea"/>
                <a:cs typeface="CartoGothic Std Book"/>
              </a:defRPr>
            </a:lvl1pPr>
            <a:lvl2pPr marL="741600" indent="-356400" algn="l" defTabSz="457200" rtl="0" eaLnBrk="1" latinLnBrk="0" hangingPunct="1">
              <a:spcBef>
                <a:spcPct val="20000"/>
              </a:spcBef>
              <a:buSzPct val="95000"/>
              <a:buFontTx/>
              <a:buBlip>
                <a:blip r:embed="rId5"/>
              </a:buBlip>
              <a:defRPr sz="2800" b="0" i="0" kern="1200">
                <a:solidFill>
                  <a:schemeClr val="tx1"/>
                </a:solidFill>
                <a:latin typeface="CartoGothic Std Book"/>
                <a:ea typeface="+mn-ea"/>
                <a:cs typeface="CartoGothic Std Book"/>
              </a:defRPr>
            </a:lvl2pPr>
            <a:lvl3pPr marL="1143000" indent="-302400" algn="l" defTabSz="457200" rtl="0" eaLnBrk="1" latinLnBrk="0" hangingPunct="1">
              <a:spcBef>
                <a:spcPct val="20000"/>
              </a:spcBef>
              <a:buClr>
                <a:srgbClr val="E78E30"/>
              </a:buClr>
              <a:buSzPct val="95000"/>
              <a:buFontTx/>
              <a:buBlip>
                <a:blip r:embed="rId5"/>
              </a:buBlip>
              <a:defRPr sz="2400" b="0" i="0" kern="1200">
                <a:solidFill>
                  <a:schemeClr val="tx1"/>
                </a:solidFill>
                <a:latin typeface="CartoGothic Std Book"/>
                <a:ea typeface="+mn-ea"/>
                <a:cs typeface="CartoGothic Std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78E30"/>
              </a:buClr>
              <a:buFont typeface="Lucida Grande"/>
              <a:buChar char="›"/>
              <a:defRPr sz="2000" b="0" i="0" kern="1200">
                <a:solidFill>
                  <a:schemeClr val="tx1"/>
                </a:solidFill>
                <a:latin typeface="CartoGothic Std Book"/>
                <a:ea typeface="+mn-ea"/>
                <a:cs typeface="CartoGothic Std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78E30"/>
              </a:buClr>
              <a:buFont typeface="Arial"/>
              <a:buChar char="»"/>
              <a:defRPr sz="2000" b="0" i="0" kern="1200">
                <a:solidFill>
                  <a:schemeClr val="tx1"/>
                </a:solidFill>
                <a:latin typeface="CartoGothic Std Book"/>
                <a:ea typeface="+mn-ea"/>
                <a:cs typeface="CartoGothic Std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Follow Us</a:t>
            </a:r>
          </a:p>
        </p:txBody>
      </p:sp>
      <p:pic>
        <p:nvPicPr>
          <p:cNvPr id="17" name="Picture 3" descr="Twitter logo">
            <a:extLst>
              <a:ext uri="{FF2B5EF4-FFF2-40B4-BE49-F238E27FC236}">
                <a16:creationId xmlns:a16="http://schemas.microsoft.com/office/drawing/2014/main" id="{A4776961-1A38-3D42-9758-222DE7C55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243" y="2941430"/>
            <a:ext cx="551308" cy="44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BA9ACA-60E3-1A4F-9ECA-C8074A91B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303" y="2941430"/>
            <a:ext cx="2623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  <a:hlinkClick r:id="rId7"/>
              </a:rPr>
              <a:t>LevelAccessA11y</a:t>
            </a:r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 descr="LinkedIn logo">
            <a:extLst>
              <a:ext uri="{FF2B5EF4-FFF2-40B4-BE49-F238E27FC236}">
                <a16:creationId xmlns:a16="http://schemas.microsoft.com/office/drawing/2014/main" id="{26617B47-B626-094D-A434-857126C3F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243" y="3644581"/>
            <a:ext cx="496488" cy="49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AE85D01-0A57-3244-AABF-84C19B7A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303" y="3644581"/>
            <a:ext cx="1975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  <a:hlinkClick r:id="rId9"/>
              </a:rPr>
              <a:t>Level-Access</a:t>
            </a:r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7" descr="Facebook logo">
            <a:extLst>
              <a:ext uri="{FF2B5EF4-FFF2-40B4-BE49-F238E27FC236}">
                <a16:creationId xmlns:a16="http://schemas.microsoft.com/office/drawing/2014/main" id="{A068D964-9272-BF45-8672-E106AD23A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243" y="4443045"/>
            <a:ext cx="522347" cy="5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46355119-8640-634D-A54F-A616F68E3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303" y="4443045"/>
            <a:ext cx="2073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rId11"/>
              </a:rPr>
              <a:t>Level Access</a:t>
            </a:r>
            <a:endParaRPr lang="en-US" altLang="en-US" sz="1600" dirty="0"/>
          </a:p>
        </p:txBody>
      </p:sp>
      <p:pic>
        <p:nvPicPr>
          <p:cNvPr id="27" name="Picture 3" descr="WordPress logo">
            <a:extLst>
              <a:ext uri="{FF2B5EF4-FFF2-40B4-BE49-F238E27FC236}">
                <a16:creationId xmlns:a16="http://schemas.microsoft.com/office/drawing/2014/main" id="{7E0490C4-D2F8-1044-8BBC-BBFA38AE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243" y="5224236"/>
            <a:ext cx="603025" cy="60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12C45C77-361B-EC46-B68F-5DF37D545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303" y="5224236"/>
            <a:ext cx="23251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  <a:hlinkClick r:id="rId13"/>
              </a:rPr>
              <a:t>Level Access Blog</a:t>
            </a:r>
            <a:endParaRPr lang="en-US" alt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E0FAF-C5A6-4E8E-9C3C-FB273116047D}"/>
              </a:ext>
            </a:extLst>
          </p:cNvPr>
          <p:cNvSpPr txBox="1"/>
          <p:nvPr/>
        </p:nvSpPr>
        <p:spPr>
          <a:xfrm>
            <a:off x="1519239" y="6041607"/>
            <a:ext cx="1122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Download link: </a:t>
            </a:r>
            <a:r>
              <a:rPr lang="en-US" sz="1600" i="1" dirty="0">
                <a:solidFill>
                  <a:srgbClr val="000000"/>
                </a:solidFill>
                <a:hlinkClick r:id="rId14"/>
              </a:rPr>
              <a:t>https://accessinghigherground.org/risk-analysis-and-portfolio-prioritization-for-higher-ed/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82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5612" y="1885585"/>
            <a:ext cx="8592241" cy="2695208"/>
          </a:xfrm>
        </p:spPr>
        <p:txBody>
          <a:bodyPr anchor="t">
            <a:normAutofit/>
          </a:bodyPr>
          <a:lstStyle/>
          <a:p>
            <a:r>
              <a:rPr lang="en-US" sz="4400" cap="none" dirty="0"/>
              <a:t>Please Fill Out an Online Evaluation for this Session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7F20A6-F12A-40B3-81B6-CB61105E6B4D}"/>
              </a:ext>
            </a:extLst>
          </p:cNvPr>
          <p:cNvSpPr/>
          <p:nvPr/>
        </p:nvSpPr>
        <p:spPr>
          <a:xfrm>
            <a:off x="0" y="4512370"/>
            <a:ext cx="12192000" cy="705678"/>
          </a:xfrm>
          <a:prstGeom prst="rect">
            <a:avLst/>
          </a:prstGeom>
          <a:solidFill>
            <a:srgbClr val="C97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5611" y="3323397"/>
            <a:ext cx="101228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This will help us understand your interests and help us continue to improve our conference and offerings.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accessinghigherground.org/evaluate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#17632 Risk Analysis and Portfolio Prioritization for Higher Ed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 importance of prioritization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Risk Analysis and Portfolio Prioritization for Higher 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726112"/>
            <a:ext cx="7811531" cy="4289405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Focus on the </a:t>
            </a:r>
            <a:r>
              <a:rPr lang="en-US" b="1" dirty="0">
                <a:solidFill>
                  <a:srgbClr val="000000"/>
                </a:solidFill>
              </a:rPr>
              <a:t>most important assets / 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issues </a:t>
            </a:r>
            <a:r>
              <a:rPr lang="en-US" dirty="0">
                <a:solidFill>
                  <a:srgbClr val="000000"/>
                </a:solidFill>
              </a:rPr>
              <a:t>for accessibility first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Ensure your limited program resources focus on areas with the </a:t>
            </a:r>
            <a:r>
              <a:rPr lang="en-US" b="1" dirty="0">
                <a:solidFill>
                  <a:srgbClr val="000000"/>
                </a:solidFill>
              </a:rPr>
              <a:t>most potential return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</a:rPr>
              <a:t>Demonstrate value </a:t>
            </a:r>
            <a:r>
              <a:rPr lang="en-US" dirty="0">
                <a:solidFill>
                  <a:srgbClr val="000000"/>
                </a:solidFill>
              </a:rPr>
              <a:t>to and better collaborate with stakeholders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</a:rPr>
              <a:t>Focus on  the </a:t>
            </a:r>
            <a:r>
              <a:rPr lang="en-US" b="1" dirty="0">
                <a:solidFill>
                  <a:srgbClr val="000000"/>
                </a:solidFill>
              </a:rPr>
              <a:t>highest risk / exposure assets</a:t>
            </a:r>
            <a:r>
              <a:rPr lang="en-US" dirty="0">
                <a:solidFill>
                  <a:srgbClr val="000000"/>
                </a:solidFill>
              </a:rPr>
              <a:t>, and be more efficient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</a:rPr>
              <a:t>Avoiding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“boiling the ocean”</a:t>
            </a:r>
          </a:p>
        </p:txBody>
      </p:sp>
      <p:pic>
        <p:nvPicPr>
          <p:cNvPr id="8" name="Picture 7" descr="Three circles showing icons for Identify and prioritize, Methods, and document.">
            <a:extLst>
              <a:ext uri="{FF2B5EF4-FFF2-40B4-BE49-F238E27FC236}">
                <a16:creationId xmlns:a16="http://schemas.microsoft.com/office/drawing/2014/main" id="{EDECB4ED-3681-844D-A2F4-2D2305062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809750"/>
            <a:ext cx="3746500" cy="374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2A16-35EB-2B4A-B3D8-7EE2F25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29" y="2081396"/>
            <a:ext cx="6260123" cy="2695208"/>
          </a:xfrm>
        </p:spPr>
        <p:txBody>
          <a:bodyPr/>
          <a:lstStyle/>
          <a:p>
            <a:r>
              <a:rPr lang="en-US" cap="none" dirty="0"/>
              <a:t>Inventorying Digital Assets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0484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erial view of Stanford University campus">
            <a:extLst>
              <a:ext uri="{FF2B5EF4-FFF2-40B4-BE49-F238E27FC236}">
                <a16:creationId xmlns:a16="http://schemas.microsoft.com/office/drawing/2014/main" id="{CD51677F-13C1-4542-B1E0-479770529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4B2A16-35EB-2B4A-B3D8-7EE2F25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cap="none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Where do you start?</a:t>
            </a:r>
          </a:p>
        </p:txBody>
      </p:sp>
    </p:spTree>
    <p:extLst>
      <p:ext uri="{BB962C8B-B14F-4D97-AF65-F5344CB8AC3E}">
        <p14:creationId xmlns:p14="http://schemas.microsoft.com/office/powerpoint/2010/main" val="1447018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Developing an asset inventory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Implement a process in your institution, and perform on an ongoing basis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26112"/>
            <a:ext cx="7500423" cy="4687388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Verify applicable </a:t>
            </a:r>
            <a:r>
              <a:rPr lang="en-US" sz="2600" b="1" dirty="0">
                <a:solidFill>
                  <a:srgbClr val="000000"/>
                </a:solidFill>
              </a:rPr>
              <a:t>legal requirements</a:t>
            </a:r>
          </a:p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Verify </a:t>
            </a:r>
            <a:r>
              <a:rPr lang="en-US" sz="2600" b="1" dirty="0">
                <a:solidFill>
                  <a:srgbClr val="000000"/>
                </a:solidFill>
              </a:rPr>
              <a:t>priority asset types</a:t>
            </a:r>
          </a:p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Identify key </a:t>
            </a:r>
            <a:r>
              <a:rPr lang="en-US" sz="2600" b="1" dirty="0">
                <a:solidFill>
                  <a:srgbClr val="000000"/>
                </a:solidFill>
              </a:rPr>
              <a:t>stakeholders</a:t>
            </a:r>
          </a:p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Conduct </a:t>
            </a:r>
            <a:r>
              <a:rPr lang="en-US" sz="2600" b="1" dirty="0">
                <a:solidFill>
                  <a:srgbClr val="000000"/>
                </a:solidFill>
              </a:rPr>
              <a:t>interviews</a:t>
            </a:r>
            <a:r>
              <a:rPr lang="en-US" sz="2600" dirty="0">
                <a:solidFill>
                  <a:srgbClr val="000000"/>
                </a:solidFill>
              </a:rPr>
              <a:t> with stakeholders</a:t>
            </a:r>
          </a:p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Gather </a:t>
            </a:r>
            <a:r>
              <a:rPr lang="en-US" sz="2600" b="1" dirty="0">
                <a:solidFill>
                  <a:srgbClr val="000000"/>
                </a:solidFill>
              </a:rPr>
              <a:t>baseline inventory </a:t>
            </a:r>
            <a:r>
              <a:rPr lang="en-US" sz="2600" dirty="0">
                <a:solidFill>
                  <a:srgbClr val="000000"/>
                </a:solidFill>
              </a:rPr>
              <a:t>of digital assets (web, mobile, electronic documents focus)</a:t>
            </a:r>
          </a:p>
          <a:p>
            <a:pPr fontAlgn="base">
              <a:lnSpc>
                <a:spcPct val="100000"/>
              </a:lnSpc>
            </a:pPr>
            <a:r>
              <a:rPr lang="en-US" sz="2600" dirty="0">
                <a:solidFill>
                  <a:srgbClr val="000000"/>
                </a:solidFill>
              </a:rPr>
              <a:t>Deploy </a:t>
            </a:r>
            <a:r>
              <a:rPr lang="en-US" sz="2600" b="1" dirty="0">
                <a:solidFill>
                  <a:srgbClr val="000000"/>
                </a:solidFill>
              </a:rPr>
              <a:t>ACCESS Analytics</a:t>
            </a:r>
            <a:r>
              <a:rPr lang="en-US" sz="2600" baseline="30000" dirty="0">
                <a:solidFill>
                  <a:srgbClr val="000000"/>
                </a:solidFill>
              </a:rPr>
              <a:t>®</a:t>
            </a:r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dirty="0">
                <a:solidFill>
                  <a:srgbClr val="000000"/>
                </a:solidFill>
              </a:rPr>
              <a:t>on web assets</a:t>
            </a:r>
          </a:p>
          <a:p>
            <a:pPr fontAlgn="base">
              <a:lnSpc>
                <a:spcPct val="10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Run analytics </a:t>
            </a:r>
            <a:r>
              <a:rPr lang="en-US" sz="2600" dirty="0">
                <a:solidFill>
                  <a:srgbClr val="000000"/>
                </a:solidFill>
              </a:rPr>
              <a:t>for 4+ weeks and review inventory in </a:t>
            </a:r>
            <a:r>
              <a:rPr lang="en-US" sz="2600" b="1" dirty="0">
                <a:solidFill>
                  <a:srgbClr val="000000"/>
                </a:solidFill>
              </a:rPr>
              <a:t>AMP</a:t>
            </a:r>
            <a:r>
              <a:rPr lang="en-US" sz="2600" baseline="30000" dirty="0">
                <a:solidFill>
                  <a:srgbClr val="000000"/>
                </a:solidFill>
              </a:rPr>
              <a:t>®</a:t>
            </a:r>
          </a:p>
        </p:txBody>
      </p:sp>
      <p:pic>
        <p:nvPicPr>
          <p:cNvPr id="7" name="Picture 6" descr="Smiling woman showing a man something on her tablet">
            <a:extLst>
              <a:ext uri="{FF2B5EF4-FFF2-40B4-BE49-F238E27FC236}">
                <a16:creationId xmlns:a16="http://schemas.microsoft.com/office/drawing/2014/main" id="{4B63D9DD-8222-4B40-9006-8A4D70A26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0" t="10485"/>
          <a:stretch/>
        </p:blipFill>
        <p:spPr>
          <a:xfrm>
            <a:off x="8255000" y="1778000"/>
            <a:ext cx="3328525" cy="2996831"/>
          </a:xfrm>
          <a:prstGeom prst="rect">
            <a:avLst/>
          </a:prstGeom>
        </p:spPr>
      </p:pic>
      <p:grpSp>
        <p:nvGrpSpPr>
          <p:cNvPr id="11" name="Group 10" descr="Icon of a magnifying glass inspecting something on a computer screen">
            <a:extLst>
              <a:ext uri="{FF2B5EF4-FFF2-40B4-BE49-F238E27FC236}">
                <a16:creationId xmlns:a16="http://schemas.microsoft.com/office/drawing/2014/main" id="{0751E562-F799-42EA-874F-785038E7D158}"/>
              </a:ext>
            </a:extLst>
          </p:cNvPr>
          <p:cNvGrpSpPr/>
          <p:nvPr/>
        </p:nvGrpSpPr>
        <p:grpSpPr>
          <a:xfrm>
            <a:off x="9860096" y="3997814"/>
            <a:ext cx="2331904" cy="1883644"/>
            <a:chOff x="11985170" y="628458"/>
            <a:chExt cx="2331904" cy="1883644"/>
          </a:xfrm>
        </p:grpSpPr>
        <p:sp>
          <p:nvSpPr>
            <p:cNvPr id="10" name="Oval 9" descr="Icon of a magnifying glass inspecting something on a computer screen">
              <a:extLst>
                <a:ext uri="{FF2B5EF4-FFF2-40B4-BE49-F238E27FC236}">
                  <a16:creationId xmlns:a16="http://schemas.microsoft.com/office/drawing/2014/main" id="{9B776A78-EC29-4B1B-8080-37093D32B65C}"/>
                </a:ext>
              </a:extLst>
            </p:cNvPr>
            <p:cNvSpPr/>
            <p:nvPr/>
          </p:nvSpPr>
          <p:spPr>
            <a:xfrm>
              <a:off x="12763544" y="794804"/>
              <a:ext cx="1309816" cy="1309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 descr="Icon of a magnifying glass inspecting something on a computer screen">
              <a:extLst>
                <a:ext uri="{FF2B5EF4-FFF2-40B4-BE49-F238E27FC236}">
                  <a16:creationId xmlns:a16="http://schemas.microsoft.com/office/drawing/2014/main" id="{9A4BB589-9AAB-4C2B-8F55-8D8A36D29FBF}"/>
                </a:ext>
              </a:extLst>
            </p:cNvPr>
            <p:cNvSpPr/>
            <p:nvPr/>
          </p:nvSpPr>
          <p:spPr>
            <a:xfrm>
              <a:off x="12192000" y="947057"/>
              <a:ext cx="1091514" cy="1005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Icon of a magnifying glass inspecting something on a computer screen">
              <a:extLst>
                <a:ext uri="{FF2B5EF4-FFF2-40B4-BE49-F238E27FC236}">
                  <a16:creationId xmlns:a16="http://schemas.microsoft.com/office/drawing/2014/main" id="{75C2DB07-89B9-417E-99D4-0774E6D52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85170" y="628458"/>
              <a:ext cx="2331904" cy="1883644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Tip #1: Prioritize asset types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Make general high, medium, low categories for your institution’s assets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76685"/>
            <a:ext cx="10665941" cy="1309484"/>
          </a:xfrm>
        </p:spPr>
        <p:txBody>
          <a:bodyPr>
            <a:normAutofit/>
          </a:bodyPr>
          <a:lstStyle/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Some assets may be generally more important than others; Priorities can change!</a:t>
            </a:r>
          </a:p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Use the categorization to determine which stakeholders and asset owners to engage</a:t>
            </a:r>
          </a:p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Helps you focus so you don’t have too wide a scope for the effort</a:t>
            </a:r>
          </a:p>
        </p:txBody>
      </p:sp>
      <p:grpSp>
        <p:nvGrpSpPr>
          <p:cNvPr id="9" name="Group 8" descr="White box with Green outline">
            <a:extLst>
              <a:ext uri="{FF2B5EF4-FFF2-40B4-BE49-F238E27FC236}">
                <a16:creationId xmlns:a16="http://schemas.microsoft.com/office/drawing/2014/main" id="{8A995334-5782-954F-A9AE-3DDBE467927E}"/>
              </a:ext>
            </a:extLst>
          </p:cNvPr>
          <p:cNvGrpSpPr/>
          <p:nvPr/>
        </p:nvGrpSpPr>
        <p:grpSpPr>
          <a:xfrm>
            <a:off x="985652" y="2906154"/>
            <a:ext cx="3079718" cy="3128358"/>
            <a:chOff x="985652" y="2906154"/>
            <a:chExt cx="3079718" cy="31283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ACC531-7CD3-4642-88B3-083D0C1F6C1C}"/>
                </a:ext>
              </a:extLst>
            </p:cNvPr>
            <p:cNvGrpSpPr/>
            <p:nvPr/>
          </p:nvGrpSpPr>
          <p:grpSpPr>
            <a:xfrm>
              <a:off x="988537" y="2906154"/>
              <a:ext cx="3076833" cy="3128358"/>
              <a:chOff x="8933935" y="3188043"/>
              <a:chExt cx="2419865" cy="2518623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607F092-9C51-44F0-9C2E-999564C61E59}"/>
                  </a:ext>
                </a:extLst>
              </p:cNvPr>
              <p:cNvSpPr/>
              <p:nvPr/>
            </p:nvSpPr>
            <p:spPr>
              <a:xfrm>
                <a:off x="8933935" y="3188043"/>
                <a:ext cx="2419865" cy="691979"/>
              </a:xfrm>
              <a:prstGeom prst="roundRect">
                <a:avLst/>
              </a:prstGeom>
              <a:solidFill>
                <a:schemeClr val="accent3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t" anchorCtr="0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Highest Priority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B97B3EF-7FCF-41E4-9DF0-B1C83B01E3F3}"/>
                  </a:ext>
                </a:extLst>
              </p:cNvPr>
              <p:cNvSpPr/>
              <p:nvPr/>
            </p:nvSpPr>
            <p:spPr>
              <a:xfrm>
                <a:off x="8933935" y="3694670"/>
                <a:ext cx="2419865" cy="20119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Content Placeholder 6">
              <a:extLst>
                <a:ext uri="{FF2B5EF4-FFF2-40B4-BE49-F238E27FC236}">
                  <a16:creationId xmlns:a16="http://schemas.microsoft.com/office/drawing/2014/main" id="{F1607430-A072-4E2F-9F9B-538B423994C0}"/>
                </a:ext>
              </a:extLst>
            </p:cNvPr>
            <p:cNvSpPr txBox="1">
              <a:spLocks/>
            </p:cNvSpPr>
            <p:nvPr/>
          </p:nvSpPr>
          <p:spPr>
            <a:xfrm>
              <a:off x="985652" y="3612027"/>
              <a:ext cx="3012381" cy="23770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59EC"/>
                </a:buClr>
                <a:buFont typeface="Arial" charset="0"/>
                <a:buChar char="•"/>
                <a:defRPr sz="2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4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0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Academic Program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Academic Resource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Admissions and Registration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Continuing Ed / Certification 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Diversity &amp; Equal Rights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Employment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Health, Safety, Security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Human Resources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Learning Management System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Student Life and Resources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Tech Infrastructure/CMS</a:t>
              </a:r>
            </a:p>
          </p:txBody>
        </p:sp>
      </p:grpSp>
      <p:grpSp>
        <p:nvGrpSpPr>
          <p:cNvPr id="8" name="Group 7" descr="White box with blue outline">
            <a:extLst>
              <a:ext uri="{FF2B5EF4-FFF2-40B4-BE49-F238E27FC236}">
                <a16:creationId xmlns:a16="http://schemas.microsoft.com/office/drawing/2014/main" id="{D1D967ED-4728-5645-BD26-22667C3EA378}"/>
              </a:ext>
            </a:extLst>
          </p:cNvPr>
          <p:cNvGrpSpPr/>
          <p:nvPr/>
        </p:nvGrpSpPr>
        <p:grpSpPr>
          <a:xfrm>
            <a:off x="4561732" y="2906154"/>
            <a:ext cx="3076834" cy="3128357"/>
            <a:chOff x="4561732" y="2906155"/>
            <a:chExt cx="3076834" cy="312835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89C52BD-7582-4DA6-BE90-3EAE1E8E186D}"/>
                </a:ext>
              </a:extLst>
            </p:cNvPr>
            <p:cNvGrpSpPr/>
            <p:nvPr/>
          </p:nvGrpSpPr>
          <p:grpSpPr>
            <a:xfrm>
              <a:off x="4561732" y="2906155"/>
              <a:ext cx="3076834" cy="3128357"/>
              <a:chOff x="8933935" y="3188043"/>
              <a:chExt cx="2419866" cy="251862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AB1BB7B-2991-43E4-8390-B10EAED9BB15}"/>
                  </a:ext>
                </a:extLst>
              </p:cNvPr>
              <p:cNvSpPr/>
              <p:nvPr/>
            </p:nvSpPr>
            <p:spPr>
              <a:xfrm>
                <a:off x="8933935" y="3188043"/>
                <a:ext cx="2419865" cy="691979"/>
              </a:xfrm>
              <a:prstGeom prst="roundRect">
                <a:avLst/>
              </a:prstGeom>
              <a:solidFill>
                <a:srgbClr val="3359EC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t" anchorCtr="0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Medium Priority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D349BC2-45CC-472B-A4A5-90AC42B9AF86}"/>
                  </a:ext>
                </a:extLst>
              </p:cNvPr>
              <p:cNvSpPr/>
              <p:nvPr/>
            </p:nvSpPr>
            <p:spPr>
              <a:xfrm>
                <a:off x="8933936" y="3694670"/>
                <a:ext cx="2419865" cy="201199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2880" indent="-182880"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Content Placeholder 6">
              <a:extLst>
                <a:ext uri="{FF2B5EF4-FFF2-40B4-BE49-F238E27FC236}">
                  <a16:creationId xmlns:a16="http://schemas.microsoft.com/office/drawing/2014/main" id="{7E0202DE-21D8-4FA5-8F35-668225663CCD}"/>
                </a:ext>
              </a:extLst>
            </p:cNvPr>
            <p:cNvSpPr txBox="1">
              <a:spLocks/>
            </p:cNvSpPr>
            <p:nvPr/>
          </p:nvSpPr>
          <p:spPr>
            <a:xfrm>
              <a:off x="4635875" y="3612027"/>
              <a:ext cx="3002691" cy="23770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59EC"/>
                </a:buClr>
                <a:buFont typeface="Arial" charset="0"/>
                <a:buChar char="•"/>
                <a:defRPr sz="2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4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0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Communications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eDocs, Forms, Surveys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Intranet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Legal, Compliance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Marketing &amp; Blogs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News &amp; Events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Parent Resources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Research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Social Media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Technology Support / Services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Videos and Multimedia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  <a:buNone/>
              </a:pPr>
              <a:r>
                <a:rPr lang="en-US" sz="1500" dirty="0">
                  <a:solidFill>
                    <a:srgbClr val="000000"/>
                  </a:solidFill>
                </a:rPr>
                <a:t>`</a:t>
              </a:r>
            </a:p>
          </p:txBody>
        </p:sp>
      </p:grpSp>
      <p:grpSp>
        <p:nvGrpSpPr>
          <p:cNvPr id="10" name="Group 9" descr="White box with purple outline">
            <a:extLst>
              <a:ext uri="{FF2B5EF4-FFF2-40B4-BE49-F238E27FC236}">
                <a16:creationId xmlns:a16="http://schemas.microsoft.com/office/drawing/2014/main" id="{A32DD866-5772-C744-A486-2B4502A0377E}"/>
              </a:ext>
            </a:extLst>
          </p:cNvPr>
          <p:cNvGrpSpPr/>
          <p:nvPr/>
        </p:nvGrpSpPr>
        <p:grpSpPr>
          <a:xfrm>
            <a:off x="8098594" y="2906154"/>
            <a:ext cx="3076833" cy="3130899"/>
            <a:chOff x="8098594" y="2928377"/>
            <a:chExt cx="3076833" cy="31308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62028D-1B0F-E142-B40E-430585C52D41}"/>
                </a:ext>
              </a:extLst>
            </p:cNvPr>
            <p:cNvGrpSpPr/>
            <p:nvPr/>
          </p:nvGrpSpPr>
          <p:grpSpPr>
            <a:xfrm>
              <a:off x="8098594" y="2928377"/>
              <a:ext cx="3076833" cy="3130899"/>
              <a:chOff x="8098594" y="2928377"/>
              <a:chExt cx="3076833" cy="313089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D9B7038-A493-4FE1-BF6F-1ED87AD834DA}"/>
                  </a:ext>
                </a:extLst>
              </p:cNvPr>
              <p:cNvSpPr/>
              <p:nvPr/>
            </p:nvSpPr>
            <p:spPr>
              <a:xfrm>
                <a:off x="8098594" y="2928377"/>
                <a:ext cx="3076833" cy="691979"/>
              </a:xfrm>
              <a:prstGeom prst="roundRect">
                <a:avLst/>
              </a:prstGeom>
              <a:solidFill>
                <a:srgbClr val="552C9F"/>
              </a:solidFill>
              <a:ln w="28575">
                <a:solidFill>
                  <a:srgbClr val="552C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t" anchorCtr="0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Lower Priority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7823B9-C668-4F9B-9ADE-98EFBA73CE0E}"/>
                  </a:ext>
                </a:extLst>
              </p:cNvPr>
              <p:cNvSpPr/>
              <p:nvPr/>
            </p:nvSpPr>
            <p:spPr>
              <a:xfrm>
                <a:off x="8098594" y="3559053"/>
                <a:ext cx="3076833" cy="250022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52C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Content Placeholder 6">
              <a:extLst>
                <a:ext uri="{FF2B5EF4-FFF2-40B4-BE49-F238E27FC236}">
                  <a16:creationId xmlns:a16="http://schemas.microsoft.com/office/drawing/2014/main" id="{5599EF1D-0C9E-4A19-8925-4829AC30AF49}"/>
                </a:ext>
              </a:extLst>
            </p:cNvPr>
            <p:cNvSpPr txBox="1">
              <a:spLocks/>
            </p:cNvSpPr>
            <p:nvPr/>
          </p:nvSpPr>
          <p:spPr>
            <a:xfrm>
              <a:off x="8146473" y="3627348"/>
              <a:ext cx="2885706" cy="22283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3359EC"/>
                </a:buClr>
                <a:buFont typeface="Arial" charset="0"/>
                <a:buChar char="•"/>
                <a:defRPr sz="2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4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20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3359EC"/>
                </a:buClr>
                <a:buFont typeface="Arial" charset="0"/>
                <a:buChar char="•"/>
                <a:defRPr sz="1800" b="0" i="0" kern="1200">
                  <a:solidFill>
                    <a:srgbClr val="32323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Administration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Advancement, Development and Fundraising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Alumni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Athletics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Community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Facilities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Financial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1500" dirty="0">
                  <a:solidFill>
                    <a:srgbClr val="000000"/>
                  </a:solidFill>
                </a:rPr>
                <a:t>Publishing </a:t>
              </a:r>
            </a:p>
            <a:p>
              <a:pPr marL="182880" indent="-18288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endParaRPr lang="en-US" sz="1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09859"/>
            <a:ext cx="11146971" cy="6371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Tip #2: Analytics is your friend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0"/>
          </p:nvPr>
        </p:nvSpPr>
        <p:spPr>
          <a:xfrm>
            <a:off x="838200" y="947057"/>
            <a:ext cx="10515600" cy="52959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ACCESS Analytics</a:t>
            </a:r>
            <a:r>
              <a:rPr lang="en-US" baseline="30000" dirty="0">
                <a:solidFill>
                  <a:srgbClr val="000000"/>
                </a:solidFill>
              </a:rPr>
              <a:t>®</a:t>
            </a:r>
            <a:r>
              <a:rPr lang="en-US" dirty="0">
                <a:solidFill>
                  <a:srgbClr val="000000"/>
                </a:solidFill>
              </a:rPr>
              <a:t> from Level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1" y="1675312"/>
            <a:ext cx="7611207" cy="45662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Deploy ACCESS Analytics</a:t>
            </a:r>
            <a:r>
              <a:rPr lang="en-US" sz="2200" b="1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on high-priority sites 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 simply placing a JavaScript resource header (or use Google Tag Manager)</a:t>
            </a: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Automatic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discovery 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 risk profiling of site pages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Continuous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monitoring 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 sites and applications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Highlight 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priority areas 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 measure risk exposure over time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Comprehensive 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reporting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of compliance violations and Assisted Technology usage</a:t>
            </a:r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2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sites that don’t deploy analytics</a:t>
            </a:r>
            <a:r>
              <a:rPr lang="en-US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spidering, DNS lookups, other techniques can be used (not preferred)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30EA8A-DA75-3443-B9EE-A63E33F4F20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levelaccess.com   </a:t>
            </a:r>
            <a:r>
              <a:rPr lang="en-US" b="1"/>
              <a:t>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 b="1">
                <a:solidFill>
                  <a:srgbClr val="00D81A"/>
                </a:solidFill>
              </a:rPr>
              <a:t> </a:t>
            </a:r>
            <a:r>
              <a:rPr lang="en-US" b="1"/>
              <a:t>   </a:t>
            </a:r>
            <a:r>
              <a:rPr lang="en-US"/>
              <a:t>(</a:t>
            </a:r>
            <a:r>
              <a:rPr lang="de-DE"/>
              <a:t>800) 899-9659    </a:t>
            </a:r>
            <a:r>
              <a:rPr lang="en-US" b="1">
                <a:solidFill>
                  <a:srgbClr val="5CD344"/>
                </a:solidFill>
              </a:rPr>
              <a:t>|</a:t>
            </a:r>
            <a:r>
              <a:rPr lang="en-US"/>
              <a:t>    info@levelaccess.com</a:t>
            </a:r>
            <a:endParaRPr lang="en-US" dirty="0"/>
          </a:p>
        </p:txBody>
      </p:sp>
      <p:grpSp>
        <p:nvGrpSpPr>
          <p:cNvPr id="11" name="Group 10" descr="Access Analytics logo and dashboard showing graph of violations over time">
            <a:extLst>
              <a:ext uri="{FF2B5EF4-FFF2-40B4-BE49-F238E27FC236}">
                <a16:creationId xmlns:a16="http://schemas.microsoft.com/office/drawing/2014/main" id="{226474E5-6911-4785-B3D6-134F2C9B9BB6}"/>
              </a:ext>
            </a:extLst>
          </p:cNvPr>
          <p:cNvGrpSpPr/>
          <p:nvPr/>
        </p:nvGrpSpPr>
        <p:grpSpPr>
          <a:xfrm>
            <a:off x="0" y="1737179"/>
            <a:ext cx="4114801" cy="3768403"/>
            <a:chOff x="0" y="1737179"/>
            <a:chExt cx="4114801" cy="3768403"/>
          </a:xfrm>
        </p:grpSpPr>
        <p:grpSp>
          <p:nvGrpSpPr>
            <p:cNvPr id="12" name="Group 11" descr="Screenshot of ACCESS Analytics running on a website">
              <a:extLst>
                <a:ext uri="{FF2B5EF4-FFF2-40B4-BE49-F238E27FC236}">
                  <a16:creationId xmlns:a16="http://schemas.microsoft.com/office/drawing/2014/main" id="{10F5632F-F351-4EFA-ACF1-AE4C4FCB2390}"/>
                </a:ext>
              </a:extLst>
            </p:cNvPr>
            <p:cNvGrpSpPr/>
            <p:nvPr/>
          </p:nvGrpSpPr>
          <p:grpSpPr>
            <a:xfrm>
              <a:off x="156157" y="4249029"/>
              <a:ext cx="2585844" cy="1256553"/>
              <a:chOff x="9428206" y="4472882"/>
              <a:chExt cx="2763794" cy="134302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2C1E284-6BEA-407C-9825-11CC488B5B09}"/>
                  </a:ext>
                </a:extLst>
              </p:cNvPr>
              <p:cNvSpPr/>
              <p:nvPr/>
            </p:nvSpPr>
            <p:spPr>
              <a:xfrm>
                <a:off x="9428206" y="4472882"/>
                <a:ext cx="2763794" cy="13430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A picture containing object&#10;&#10;Description generated with high confidence">
                <a:extLst>
                  <a:ext uri="{FF2B5EF4-FFF2-40B4-BE49-F238E27FC236}">
                    <a16:creationId xmlns:a16="http://schemas.microsoft.com/office/drawing/2014/main" id="{86B39678-C9AF-42FE-991D-7C40DEA19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2565" y="4576039"/>
                <a:ext cx="2515076" cy="1182086"/>
              </a:xfrm>
              <a:prstGeom prst="rect">
                <a:avLst/>
              </a:prstGeom>
            </p:spPr>
          </p:pic>
        </p:grpSp>
        <p:pic>
          <p:nvPicPr>
            <p:cNvPr id="13" name="Picture 1" descr="Access Analytics 'Violations Over Time' widget showing a line graph with heavy variance.">
              <a:extLst>
                <a:ext uri="{FF2B5EF4-FFF2-40B4-BE49-F238E27FC236}">
                  <a16:creationId xmlns:a16="http://schemas.microsoft.com/office/drawing/2014/main" id="{D7473996-B701-44EF-AE76-28584C649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179"/>
              <a:ext cx="4114801" cy="329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52F2-9530-ED4B-9220-E65280E1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29" y="2081396"/>
            <a:ext cx="6260123" cy="2695208"/>
          </a:xfrm>
        </p:spPr>
        <p:txBody>
          <a:bodyPr/>
          <a:lstStyle/>
          <a:p>
            <a:r>
              <a:rPr lang="en-US" cap="none" dirty="0"/>
              <a:t>Using a Prioritization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2723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rgbClr val="585858"/>
      </a:dk1>
      <a:lt1>
        <a:srgbClr val="FFFFFF"/>
      </a:lt1>
      <a:dk2>
        <a:srgbClr val="6B2B81"/>
      </a:dk2>
      <a:lt2>
        <a:srgbClr val="999999"/>
      </a:lt2>
      <a:accent1>
        <a:srgbClr val="552C9F"/>
      </a:accent1>
      <a:accent2>
        <a:srgbClr val="3359EC"/>
      </a:accent2>
      <a:accent3>
        <a:srgbClr val="5CD344"/>
      </a:accent3>
      <a:accent4>
        <a:srgbClr val="C11FE8"/>
      </a:accent4>
      <a:accent5>
        <a:srgbClr val="080281"/>
      </a:accent5>
      <a:accent6>
        <a:srgbClr val="EF6B11"/>
      </a:accent6>
      <a:hlink>
        <a:srgbClr val="2F10EA"/>
      </a:hlink>
      <a:folHlink>
        <a:srgbClr val="C90B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6_9 Wide Final 2017" id="{A4412C4F-513A-AA4E-B60A-F611C69F7FB7}" vid="{81EEA3D4-B559-C044-A742-E1A05CFF71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881</Words>
  <Application>Microsoft Office PowerPoint</Application>
  <PresentationFormat>Widescreen</PresentationFormat>
  <Paragraphs>182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Arial Black</vt:lpstr>
      <vt:lpstr>Arial Regular</vt:lpstr>
      <vt:lpstr>Calibri</vt:lpstr>
      <vt:lpstr>CartoGothic Std Book</vt:lpstr>
      <vt:lpstr>Times New Roman</vt:lpstr>
      <vt:lpstr>Office Theme</vt:lpstr>
      <vt:lpstr> Risk Analysis &amp; Portfolio Prioritization for Higher Ed  Accessing Higher Ground November 16, 2018  Presented by:  Bill Curtis-Davidson</vt:lpstr>
      <vt:lpstr>Agenda</vt:lpstr>
      <vt:lpstr>The importance of prioritization</vt:lpstr>
      <vt:lpstr>Inventorying Digital Assets</vt:lpstr>
      <vt:lpstr>Where do you start?</vt:lpstr>
      <vt:lpstr>Developing an asset inventory</vt:lpstr>
      <vt:lpstr>Tip #1: Prioritize asset types</vt:lpstr>
      <vt:lpstr>Tip #2: Analytics is your friend</vt:lpstr>
      <vt:lpstr>Using a Prioritization Model</vt:lpstr>
      <vt:lpstr>How can you prioritize?</vt:lpstr>
      <vt:lpstr>Institutional &amp; Tool-Derived Priorities</vt:lpstr>
      <vt:lpstr>Applying the Model to High Priority Assets</vt:lpstr>
      <vt:lpstr>Analytics Dashboard – Compliance </vt:lpstr>
      <vt:lpstr>Analytics Dashboard – Problem Pages </vt:lpstr>
      <vt:lpstr>Analytics Dashboard – Violations</vt:lpstr>
      <vt:lpstr>Planning for Accessibility Remediation</vt:lpstr>
      <vt:lpstr>How can you better collaborate?</vt:lpstr>
      <vt:lpstr>Planning for Remediation</vt:lpstr>
      <vt:lpstr>Ongoing Prioritization Post Remediation</vt:lpstr>
      <vt:lpstr>Questions &amp; Answers</vt:lpstr>
      <vt:lpstr>Thank You</vt:lpstr>
      <vt:lpstr>Please Fill Out an Online Evaluation for this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Risk Analysis &amp; Portfolio Prioritization for Higher Ed  Accessing Higher Ground November 16, 2018  Presented by:  Bill Curtis-Davidson</dc:title>
  <dc:creator>Bill Curtis-Davidson</dc:creator>
  <cp:lastModifiedBy>Bill Curtis-Davidson</cp:lastModifiedBy>
  <cp:revision>1</cp:revision>
  <dcterms:created xsi:type="dcterms:W3CDTF">2018-11-16T14:31:50Z</dcterms:created>
  <dcterms:modified xsi:type="dcterms:W3CDTF">2018-11-16T14:39:11Z</dcterms:modified>
</cp:coreProperties>
</file>