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comments/comment2.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8" r:id="rId3"/>
    <p:sldId id="259" r:id="rId4"/>
    <p:sldId id="260" r:id="rId5"/>
    <p:sldId id="261" r:id="rId6"/>
    <p:sldId id="262" r:id="rId7"/>
    <p:sldId id="263" r:id="rId8"/>
    <p:sldId id="264" r:id="rId9"/>
    <p:sldId id="265" r:id="rId10"/>
    <p:sldId id="266" r:id="rId11"/>
    <p:sldId id="290" r:id="rId12"/>
    <p:sldId id="291" r:id="rId13"/>
    <p:sldId id="268" r:id="rId14"/>
    <p:sldId id="269" r:id="rId15"/>
    <p:sldId id="270" r:id="rId16"/>
    <p:sldId id="278" r:id="rId17"/>
    <p:sldId id="279" r:id="rId18"/>
    <p:sldId id="280" r:id="rId19"/>
    <p:sldId id="281" r:id="rId20"/>
    <p:sldId id="282" r:id="rId21"/>
    <p:sldId id="283" r:id="rId22"/>
    <p:sldId id="284" r:id="rId23"/>
    <p:sldId id="285" r:id="rId24"/>
    <p:sldId id="286" r:id="rId25"/>
    <p:sldId id="289" r:id="rId26"/>
    <p:sldId id="274" r:id="rId27"/>
    <p:sldId id="288" r:id="rId28"/>
    <p:sldId id="287" r:id="rId29"/>
    <p:sldId id="275" r:id="rId30"/>
  </p:sldIdLst>
  <p:sldSz cx="9144000" cy="5143500" type="screen16x9"/>
  <p:notesSz cx="6858000" cy="9144000"/>
  <p:embeddedFontLst>
    <p:embeddedFont>
      <p:font typeface="Roboto" panose="020B0604020202020204" charset="0"/>
      <p:regular r:id="rId32"/>
      <p:bold r:id="rId33"/>
      <p:italic r:id="rId34"/>
      <p:boldItalic r:id="rId35"/>
    </p:embeddedFont>
    <p:embeddedFont>
      <p:font typeface="Old Standard TT" panose="020B0604020202020204" charset="0"/>
      <p:regular r:id="rId36"/>
      <p:bold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Contributor" initials="G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16" autoAdjust="0"/>
  </p:normalViewPr>
  <p:slideViewPr>
    <p:cSldViewPr snapToGrid="0">
      <p:cViewPr varScale="1">
        <p:scale>
          <a:sx n="85" d="100"/>
          <a:sy n="85" d="100"/>
        </p:scale>
        <p:origin x="10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26T13:27:34.129" idx="2">
    <p:pos x="7145" y="1147"/>
    <p:text>Is the extra bullet waiting for something?</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26T13:29:05.693" idx="3">
    <p:pos x="10" y="10"/>
    <p:text>Maybe add a pic</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ruffalonl.com/documents/shared/Papers_and_Research/2010/StudentEmployeeSuccess.pdf"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www.ccsse.org/aboutsurvey/docs/CCSSE%20Validation%20Summary.pdf" TargetMode="External"/><Relationship Id="rId4" Type="http://schemas.openxmlformats.org/officeDocument/2006/relationships/hyperlink" Target="https://web.stanford.edu/dept/CTL/Tomprof/postings/418.htm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drive/folders/0B0yVN_dC5xLofjdpcUtyNE02ZlI1VWt6d1BoTG5WVFBBNWRCWVQ4d01nV2Y5V1didk5LLW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drive.google.com/drive/my-driv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rive.google.com/drive/search?q=manua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ysdsc.org/resources/Pictures/NYSDSC%20Presentation%20-%20ADA.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76791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128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All apps included here</a:t>
            </a:r>
          </a:p>
          <a:p>
            <a:endParaRPr lang="en-US" dirty="0"/>
          </a:p>
          <a:p>
            <a:r>
              <a:rPr lang="en-US" dirty="0"/>
              <a:t>Merge hidden slides below into one slide</a:t>
            </a:r>
          </a:p>
          <a:p>
            <a:endParaRPr lang="en-US" dirty="0"/>
          </a:p>
        </p:txBody>
      </p:sp>
      <p:sp>
        <p:nvSpPr>
          <p:cNvPr id="4" name="Slide Number Placeholder 3"/>
          <p:cNvSpPr>
            <a:spLocks noGrp="1"/>
          </p:cNvSpPr>
          <p:nvPr>
            <p:ph type="sldNum" sz="quarter" idx="10"/>
          </p:nvPr>
        </p:nvSpPr>
        <p:spPr/>
        <p:txBody>
          <a:bodyPr/>
          <a:lstStyle/>
          <a:p>
            <a:fld id="{F5A03592-A0E8-4545-BAB9-8C7CC3CE13FC}" type="slidenum">
              <a:rPr lang="en-US" smtClean="0"/>
              <a:t>16</a:t>
            </a:fld>
            <a:endParaRPr lang="en-US"/>
          </a:p>
        </p:txBody>
      </p:sp>
    </p:spTree>
    <p:extLst>
      <p:ext uri="{BB962C8B-B14F-4D97-AF65-F5344CB8AC3E}">
        <p14:creationId xmlns:p14="http://schemas.microsoft.com/office/powerpoint/2010/main" val="4035296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DAISY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Digital Accessible Information </a:t>
            </a:r>
            <a:r>
              <a:rPr lang="en-US" sz="1200" b="0" i="0" kern="1200" dirty="0" err="1">
                <a:solidFill>
                  <a:schemeClr val="tx1"/>
                </a:solidFill>
                <a:effectLst/>
                <a:latin typeface="+mn-lt"/>
                <a:ea typeface="+mn-ea"/>
                <a:cs typeface="+mn-cs"/>
              </a:rPr>
              <a:t>SYstem</a:t>
            </a:r>
            <a:endParaRPr lang="en-US" b="0" dirty="0"/>
          </a:p>
          <a:p>
            <a:r>
              <a:rPr lang="en-US" dirty="0"/>
              <a:t>RWG works</a:t>
            </a:r>
            <a:r>
              <a:rPr lang="en-US" baseline="0" dirty="0"/>
              <a:t> in chrome, internet explorer, safari, and </a:t>
            </a:r>
            <a:r>
              <a:rPr lang="en-US" baseline="0" dirty="0" err="1"/>
              <a:t>firefox</a:t>
            </a:r>
            <a:r>
              <a:rPr lang="en-US" baseline="0" dirty="0"/>
              <a:t> </a:t>
            </a:r>
            <a:endParaRPr lang="en-US" dirty="0"/>
          </a:p>
        </p:txBody>
      </p:sp>
      <p:sp>
        <p:nvSpPr>
          <p:cNvPr id="4" name="Slide Number Placeholder 3"/>
          <p:cNvSpPr>
            <a:spLocks noGrp="1"/>
          </p:cNvSpPr>
          <p:nvPr>
            <p:ph type="sldNum" sz="quarter" idx="10"/>
          </p:nvPr>
        </p:nvSpPr>
        <p:spPr/>
        <p:txBody>
          <a:bodyPr/>
          <a:lstStyle/>
          <a:p>
            <a:fld id="{F5A03592-A0E8-4545-BAB9-8C7CC3CE13FC}" type="slidenum">
              <a:rPr lang="en-US" smtClean="0"/>
              <a:t>18</a:t>
            </a:fld>
            <a:endParaRPr lang="en-US"/>
          </a:p>
        </p:txBody>
      </p:sp>
    </p:spTree>
    <p:extLst>
      <p:ext uri="{BB962C8B-B14F-4D97-AF65-F5344CB8AC3E}">
        <p14:creationId xmlns:p14="http://schemas.microsoft.com/office/powerpoint/2010/main" val="132148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Audio can</a:t>
            </a:r>
            <a:r>
              <a:rPr lang="en-US" baseline="0" dirty="0"/>
              <a:t> be recorded on its own.  If the pen is on and you write on the dot paper, your pen strokes will be recorded.</a:t>
            </a:r>
          </a:p>
          <a:p>
            <a:endParaRPr lang="en-US" dirty="0"/>
          </a:p>
          <a:p>
            <a:r>
              <a:rPr lang="en-US" dirty="0"/>
              <a:t>Smartpens work with</a:t>
            </a:r>
            <a:r>
              <a:rPr lang="en-US" baseline="0" dirty="0"/>
              <a:t> dot paper.  Dot paper makes it possible to record the location of your writing. There are 8 different notebooks, each has their own dot pattern.</a:t>
            </a:r>
          </a:p>
          <a:p>
            <a:endParaRPr lang="en-US" baseline="0" dirty="0"/>
          </a:p>
          <a:p>
            <a:r>
              <a:rPr lang="en-US" baseline="0" dirty="0"/>
              <a:t>Connecting the smartpen to a computer via a USB cable allows you to upload your notes.  You can find the pencasts, recordings, and written notes on Echo Desktop (</a:t>
            </a:r>
            <a:r>
              <a:rPr lang="en-US" baseline="0" dirty="0" err="1"/>
              <a:t>livescribe’s</a:t>
            </a:r>
            <a:r>
              <a:rPr lang="en-US" baseline="0" dirty="0"/>
              <a:t> program).</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F5A03592-A0E8-4545-BAB9-8C7CC3CE13FC}" type="slidenum">
              <a:rPr lang="en-US" smtClean="0"/>
              <a:t>20</a:t>
            </a:fld>
            <a:endParaRPr lang="en-US"/>
          </a:p>
        </p:txBody>
      </p:sp>
    </p:spTree>
    <p:extLst>
      <p:ext uri="{BB962C8B-B14F-4D97-AF65-F5344CB8AC3E}">
        <p14:creationId xmlns:p14="http://schemas.microsoft.com/office/powerpoint/2010/main" val="681502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r>
              <a:rPr lang="en-US"/>
              <a:t>Breaks up recording into blocks based on pauses in the speech</a:t>
            </a:r>
          </a:p>
          <a:p>
            <a:pPr lvl="1"/>
            <a:r>
              <a:rPr lang="en-US"/>
              <a:t>You can color code the audio clips for organization – each</a:t>
            </a:r>
            <a:r>
              <a:rPr lang="en-US" baseline="0"/>
              <a:t> can correspond with its own category </a:t>
            </a:r>
            <a:endParaRPr lang="en-US"/>
          </a:p>
          <a:p>
            <a:pPr lvl="1"/>
            <a:r>
              <a:rPr lang="en-US"/>
              <a:t>You can add text and images to</a:t>
            </a:r>
            <a:r>
              <a:rPr lang="en-US" baseline="0"/>
              <a:t> annotate the audio clips</a:t>
            </a:r>
            <a:endParaRPr lang="en-US"/>
          </a:p>
          <a:p>
            <a:pPr lvl="1"/>
            <a:r>
              <a:rPr lang="en-US"/>
              <a:t>You can select audio and extract it to a new file</a:t>
            </a:r>
          </a:p>
          <a:p>
            <a:pPr lvl="1"/>
            <a:r>
              <a:rPr lang="en-US"/>
              <a:t>You can import audio files</a:t>
            </a:r>
          </a:p>
          <a:p>
            <a:pPr lvl="1"/>
            <a:r>
              <a:rPr lang="en-US"/>
              <a:t>Sound quality can be enhanced after recording with in the program</a:t>
            </a:r>
          </a:p>
          <a:p>
            <a:endParaRPr lang="en-US"/>
          </a:p>
        </p:txBody>
      </p:sp>
      <p:sp>
        <p:nvSpPr>
          <p:cNvPr id="4" name="Slide Number Placeholder 3"/>
          <p:cNvSpPr>
            <a:spLocks noGrp="1"/>
          </p:cNvSpPr>
          <p:nvPr>
            <p:ph type="sldNum" sz="quarter" idx="10"/>
          </p:nvPr>
        </p:nvSpPr>
        <p:spPr/>
        <p:txBody>
          <a:bodyPr/>
          <a:lstStyle/>
          <a:p>
            <a:fld id="{F5A03592-A0E8-4545-BAB9-8C7CC3CE13FC}" type="slidenum">
              <a:rPr lang="en-US" smtClean="0"/>
              <a:t>21</a:t>
            </a:fld>
            <a:endParaRPr lang="en-US"/>
          </a:p>
        </p:txBody>
      </p:sp>
    </p:spTree>
    <p:extLst>
      <p:ext uri="{BB962C8B-B14F-4D97-AF65-F5344CB8AC3E}">
        <p14:creationId xmlns:p14="http://schemas.microsoft.com/office/powerpoint/2010/main" val="2708866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 dirty="0"/>
              <a:t>~28,000 students with disabilities (self-identified, unduplicated)</a:t>
            </a:r>
          </a:p>
          <a:p>
            <a:pPr marL="457200" lvl="0" indent="-298450" rtl="0">
              <a:spcBef>
                <a:spcPts val="0"/>
              </a:spcBef>
              <a:spcAft>
                <a:spcPts val="0"/>
              </a:spcAft>
              <a:buSzPct val="100000"/>
            </a:pPr>
            <a:r>
              <a:rPr lang="en" dirty="0"/>
              <a:t>Increase in number of students (neurodevelopmental &amp; mental health)</a:t>
            </a:r>
          </a:p>
          <a:p>
            <a:pPr marL="457200" lvl="0" indent="-298450" rtl="0">
              <a:spcBef>
                <a:spcPts val="0"/>
              </a:spcBef>
              <a:buSzPct val="100000"/>
            </a:pPr>
            <a:r>
              <a:rPr lang="en" dirty="0"/>
              <a:t>Promoting technology to ensure meaningful independence</a:t>
            </a:r>
          </a:p>
          <a:p>
            <a:pPr lvl="0">
              <a:spcBef>
                <a:spcPts val="0"/>
              </a:spcBef>
              <a:buNone/>
            </a:pPr>
            <a:endParaRPr dirty="0"/>
          </a:p>
          <a:p>
            <a:pPr lvl="0">
              <a:spcBef>
                <a:spcPts val="0"/>
              </a:spcBef>
              <a:buNone/>
            </a:pPr>
            <a:r>
              <a:rPr lang="en" dirty="0"/>
              <a:t>Surveying our Disability/Accessibility Resources Offices, we found:</a:t>
            </a:r>
          </a:p>
          <a:p>
            <a:pPr marL="457200" lvl="0" indent="-298450">
              <a:spcBef>
                <a:spcPts val="0"/>
              </a:spcBef>
              <a:spcAft>
                <a:spcPts val="0"/>
              </a:spcAft>
              <a:buSzPct val="100000"/>
            </a:pPr>
            <a:r>
              <a:rPr lang="en" b="1" dirty="0"/>
              <a:t>AT training</a:t>
            </a:r>
            <a:r>
              <a:rPr lang="en" dirty="0"/>
              <a:t> primarily provided by Disability/Accessibility Resources Offices</a:t>
            </a:r>
          </a:p>
          <a:p>
            <a:pPr marL="457200" lvl="0" indent="-298450" rtl="0">
              <a:spcBef>
                <a:spcPts val="0"/>
              </a:spcBef>
              <a:spcAft>
                <a:spcPts val="0"/>
              </a:spcAft>
              <a:buSzPct val="100000"/>
            </a:pPr>
            <a:r>
              <a:rPr lang="en" b="1" dirty="0"/>
              <a:t>Conversion</a:t>
            </a:r>
            <a:r>
              <a:rPr lang="en" dirty="0"/>
              <a:t> of alternate formats</a:t>
            </a:r>
            <a:r>
              <a:rPr lang="en" dirty="0">
                <a:solidFill>
                  <a:schemeClr val="dk1"/>
                </a:solidFill>
              </a:rPr>
              <a:t> primarily provided by Disability/Accessibility Resources Offices</a:t>
            </a:r>
          </a:p>
          <a:p>
            <a:pPr marL="914400" lvl="1" indent="-298450" rtl="0">
              <a:spcBef>
                <a:spcPts val="0"/>
              </a:spcBef>
              <a:buClr>
                <a:schemeClr val="dk1"/>
              </a:buClr>
              <a:buSzPct val="100000"/>
            </a:pPr>
            <a:r>
              <a:rPr lang="en" dirty="0">
                <a:solidFill>
                  <a:schemeClr val="dk1"/>
                </a:solidFill>
              </a:rPr>
              <a:t>Captioning is more likely a shared responsibility - multiple offices handling</a:t>
            </a:r>
          </a:p>
          <a:p>
            <a:pPr lvl="0" rtl="0">
              <a:spcBef>
                <a:spcPts val="0"/>
              </a:spcBef>
              <a:buNone/>
            </a:pPr>
            <a:endParaRPr dirty="0">
              <a:solidFill>
                <a:schemeClr val="dk1"/>
              </a:solidFill>
            </a:endParaRPr>
          </a:p>
          <a:p>
            <a:pPr lvl="0" rtl="0">
              <a:spcBef>
                <a:spcPts val="0"/>
              </a:spcBef>
              <a:buNone/>
            </a:pPr>
            <a:r>
              <a:rPr lang="en" dirty="0">
                <a:solidFill>
                  <a:schemeClr val="dk1"/>
                </a:solidFill>
              </a:rPr>
              <a:t>Campuses at SUNY express challenge meeting accommodation requests due to:</a:t>
            </a:r>
          </a:p>
          <a:p>
            <a:pPr marL="457200" lvl="0" indent="-298450" rtl="0">
              <a:spcBef>
                <a:spcPts val="0"/>
              </a:spcBef>
              <a:spcAft>
                <a:spcPts val="0"/>
              </a:spcAft>
              <a:buClr>
                <a:schemeClr val="dk1"/>
              </a:buClr>
              <a:buSzPct val="100000"/>
            </a:pPr>
            <a:r>
              <a:rPr lang="en" b="1" dirty="0">
                <a:solidFill>
                  <a:schemeClr val="dk1"/>
                </a:solidFill>
              </a:rPr>
              <a:t>Lack of funding</a:t>
            </a:r>
          </a:p>
          <a:p>
            <a:pPr marL="457200" lvl="0" indent="-298450" rtl="0">
              <a:spcBef>
                <a:spcPts val="0"/>
              </a:spcBef>
              <a:buClr>
                <a:schemeClr val="dk1"/>
              </a:buClr>
              <a:buSzPct val="100000"/>
            </a:pPr>
            <a:r>
              <a:rPr lang="en" b="1" dirty="0">
                <a:solidFill>
                  <a:schemeClr val="dk1"/>
                </a:solidFill>
              </a:rPr>
              <a:t>Lack of staffing (identified as highest need for many campuses across the System)</a:t>
            </a:r>
          </a:p>
          <a:p>
            <a:pPr lvl="0" rtl="0">
              <a:spcBef>
                <a:spcPts val="0"/>
              </a:spcBef>
              <a:buNone/>
            </a:pPr>
            <a:endParaRPr dirty="0">
              <a:solidFill>
                <a:schemeClr val="dk1"/>
              </a:solidFill>
            </a:endParaRPr>
          </a:p>
          <a:p>
            <a:pPr lvl="0" rtl="0">
              <a:spcBef>
                <a:spcPts val="0"/>
              </a:spcBef>
              <a:buClr>
                <a:schemeClr val="dk1"/>
              </a:buClr>
              <a:buSzPct val="100000"/>
              <a:buFont typeface="Arial"/>
              <a:buNone/>
            </a:pPr>
            <a:r>
              <a:rPr lang="en" dirty="0">
                <a:solidFill>
                  <a:schemeClr val="dk1"/>
                </a:solidFill>
              </a:rPr>
              <a:t>Campuses that hire student workers:</a:t>
            </a:r>
          </a:p>
          <a:p>
            <a:pPr marL="457200" lvl="0" indent="-298450" rtl="0">
              <a:spcBef>
                <a:spcPts val="0"/>
              </a:spcBef>
              <a:buClr>
                <a:schemeClr val="dk1"/>
              </a:buClr>
              <a:buSzPct val="100000"/>
            </a:pPr>
            <a:r>
              <a:rPr lang="en" dirty="0">
                <a:solidFill>
                  <a:schemeClr val="dk1"/>
                </a:solidFill>
              </a:rPr>
              <a:t>Binghamton University</a:t>
            </a:r>
          </a:p>
          <a:p>
            <a:pPr marL="457200" lvl="0" indent="-298450" rtl="0">
              <a:spcBef>
                <a:spcPts val="0"/>
              </a:spcBef>
              <a:buClr>
                <a:schemeClr val="dk1"/>
              </a:buClr>
              <a:buSzPct val="100000"/>
            </a:pPr>
            <a:r>
              <a:rPr lang="en" dirty="0">
                <a:solidFill>
                  <a:schemeClr val="dk1"/>
                </a:solidFill>
              </a:rPr>
              <a:t>SUNY Cortland</a:t>
            </a:r>
          </a:p>
          <a:p>
            <a:pPr marL="457200" lvl="0" indent="-298450" rtl="0">
              <a:spcBef>
                <a:spcPts val="0"/>
              </a:spcBef>
              <a:buClr>
                <a:schemeClr val="dk1"/>
              </a:buClr>
              <a:buSzPct val="100000"/>
            </a:pPr>
            <a:r>
              <a:rPr lang="en" dirty="0">
                <a:solidFill>
                  <a:schemeClr val="dk1"/>
                </a:solidFill>
              </a:rPr>
              <a:t>SUNY Oneonta</a:t>
            </a:r>
          </a:p>
          <a:p>
            <a:pPr marL="457200" lvl="0" indent="-298450" rtl="0">
              <a:spcBef>
                <a:spcPts val="0"/>
              </a:spcBef>
              <a:buClr>
                <a:schemeClr val="dk1"/>
              </a:buClr>
              <a:buSzPct val="100000"/>
            </a:pPr>
            <a:r>
              <a:rPr lang="en" dirty="0">
                <a:solidFill>
                  <a:schemeClr val="dk1"/>
                </a:solidFill>
              </a:rPr>
              <a:t>Onondaga Community College</a:t>
            </a:r>
          </a:p>
          <a:p>
            <a:pPr marL="457200" lvl="0" indent="-298450" rtl="0">
              <a:spcBef>
                <a:spcPts val="0"/>
              </a:spcBef>
              <a:buClr>
                <a:schemeClr val="dk1"/>
              </a:buClr>
              <a:buSzPct val="100000"/>
            </a:pPr>
            <a:r>
              <a:rPr lang="en" dirty="0">
                <a:solidFill>
                  <a:schemeClr val="dk1"/>
                </a:solidFill>
              </a:rPr>
              <a:t>Dutchess Community College</a:t>
            </a:r>
          </a:p>
          <a:p>
            <a:pPr marL="457200" lvl="0" indent="-298450" rtl="0">
              <a:spcBef>
                <a:spcPts val="0"/>
              </a:spcBef>
              <a:buClr>
                <a:schemeClr val="dk1"/>
              </a:buClr>
              <a:buSzPct val="100000"/>
            </a:pPr>
            <a:r>
              <a:rPr lang="en" dirty="0">
                <a:solidFill>
                  <a:schemeClr val="dk1"/>
                </a:solidFill>
              </a:rPr>
              <a:t>Niagara County Community College</a:t>
            </a:r>
          </a:p>
          <a:p>
            <a:pPr marL="457200" lvl="0" indent="-298450" rtl="0">
              <a:spcBef>
                <a:spcPts val="0"/>
              </a:spcBef>
              <a:buClr>
                <a:schemeClr val="dk1"/>
              </a:buClr>
              <a:buSzPct val="100000"/>
            </a:pPr>
            <a:r>
              <a:rPr lang="en" dirty="0">
                <a:solidFill>
                  <a:schemeClr val="dk1"/>
                </a:solidFill>
              </a:rPr>
              <a:t>Morrisville State College</a:t>
            </a:r>
          </a:p>
          <a:p>
            <a:pPr marL="457200" lvl="0" indent="-298450" rtl="0">
              <a:spcBef>
                <a:spcPts val="0"/>
              </a:spcBef>
              <a:buClr>
                <a:schemeClr val="dk1"/>
              </a:buClr>
              <a:buSzPct val="100000"/>
            </a:pPr>
            <a:r>
              <a:rPr lang="en" dirty="0">
                <a:solidFill>
                  <a:schemeClr val="dk1"/>
                </a:solidFill>
              </a:rPr>
              <a:t>University at Buffalo</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nSpc>
                <a:spcPct val="80000"/>
              </a:lnSpc>
            </a:pPr>
            <a:r>
              <a:rPr lang="en-US" dirty="0"/>
              <a:t>Selecting</a:t>
            </a:r>
            <a:r>
              <a:rPr lang="en-US" baseline="0" dirty="0"/>
              <a:t> the right image is an important part of creating tactile images.  The image should not be cluttered and room should be left for the lines to expand</a:t>
            </a:r>
            <a:endParaRPr lang="en-US" dirty="0"/>
          </a:p>
          <a:p>
            <a:pPr>
              <a:lnSpc>
                <a:spcPct val="80000"/>
              </a:lnSpc>
            </a:pPr>
            <a:endParaRPr lang="en-US" dirty="0"/>
          </a:p>
          <a:p>
            <a:pPr>
              <a:lnSpc>
                <a:spcPct val="80000"/>
              </a:lnSpc>
            </a:pPr>
            <a:r>
              <a:rPr lang="en-US" dirty="0"/>
              <a:t>Swell Paper or Capsule</a:t>
            </a:r>
            <a:r>
              <a:rPr lang="en-US" sz="1400" baseline="0" dirty="0"/>
              <a:t> Paper – c</a:t>
            </a:r>
            <a:r>
              <a:rPr lang="en-US" sz="1600" dirty="0"/>
              <a:t>ontain</a:t>
            </a:r>
            <a:r>
              <a:rPr lang="en-US" sz="1600" baseline="0" dirty="0"/>
              <a:t> </a:t>
            </a:r>
            <a:r>
              <a:rPr lang="en-US" sz="1600" dirty="0"/>
              <a:t>microcapsules of alcohol that when exposed to direct</a:t>
            </a:r>
            <a:r>
              <a:rPr lang="en-US" sz="1600" baseline="0" dirty="0"/>
              <a:t> </a:t>
            </a:r>
            <a:r>
              <a:rPr lang="en-US" sz="1600" dirty="0"/>
              <a:t>heat expand</a:t>
            </a:r>
            <a:r>
              <a:rPr lang="en-US" sz="1600" baseline="0" dirty="0"/>
              <a:t> where there is ink</a:t>
            </a:r>
            <a:r>
              <a:rPr lang="en-US" sz="1600" dirty="0"/>
              <a:t> which is what makes the pictures 3D form</a:t>
            </a:r>
          </a:p>
          <a:p>
            <a:pPr>
              <a:lnSpc>
                <a:spcPct val="80000"/>
              </a:lnSpc>
            </a:pPr>
            <a:endParaRPr lang="en-US" sz="1600" dirty="0"/>
          </a:p>
          <a:p>
            <a:pPr>
              <a:lnSpc>
                <a:spcPct val="80000"/>
              </a:lnSpc>
            </a:pPr>
            <a:r>
              <a:rPr lang="en-US" sz="1200" dirty="0"/>
              <a:t>Either print or copy pictures – must</a:t>
            </a:r>
            <a:r>
              <a:rPr lang="en-US" sz="1200" baseline="0" dirty="0"/>
              <a:t> have high carbon content ink</a:t>
            </a:r>
            <a:endParaRPr lang="en-US" sz="1200" dirty="0"/>
          </a:p>
          <a:p>
            <a:pPr>
              <a:lnSpc>
                <a:spcPct val="80000"/>
              </a:lnSpc>
            </a:pPr>
            <a:r>
              <a:rPr lang="en-US" dirty="0"/>
              <a:t>Or</a:t>
            </a:r>
          </a:p>
          <a:p>
            <a:pPr>
              <a:lnSpc>
                <a:spcPct val="80000"/>
              </a:lnSpc>
            </a:pPr>
            <a:r>
              <a:rPr lang="en-US" sz="1200" dirty="0"/>
              <a:t>Draw it with the PIAF Pen </a:t>
            </a:r>
            <a:r>
              <a:rPr lang="en-US" sz="1200" baseline="0" dirty="0"/>
              <a:t>– pen should be high in carbon, some people use China markers (grease pencil)</a:t>
            </a:r>
          </a:p>
          <a:p>
            <a:pPr>
              <a:lnSpc>
                <a:spcPct val="80000"/>
              </a:lnSpc>
            </a:pPr>
            <a:r>
              <a:rPr lang="en-US" sz="1200" dirty="0"/>
              <a:t>Heat up the machine for about 10 minutes prior to putting any paper through </a:t>
            </a:r>
            <a:endParaRPr lang="en-US" sz="900" dirty="0"/>
          </a:p>
          <a:p>
            <a:pPr>
              <a:lnSpc>
                <a:spcPct val="80000"/>
              </a:lnSpc>
            </a:pPr>
            <a:r>
              <a:rPr lang="en-US" sz="1200" dirty="0"/>
              <a:t>Then just run the paper through</a:t>
            </a:r>
          </a:p>
          <a:p>
            <a:pPr>
              <a:lnSpc>
                <a:spcPct val="80000"/>
              </a:lnSpc>
            </a:pPr>
            <a:endParaRPr lang="en-US" sz="1200" dirty="0"/>
          </a:p>
          <a:p>
            <a:pPr>
              <a:lnSpc>
                <a:spcPct val="80000"/>
              </a:lnSpc>
            </a:pPr>
            <a:r>
              <a:rPr lang="en-US" sz="1200" dirty="0"/>
              <a:t>The paper can reused</a:t>
            </a:r>
            <a:r>
              <a:rPr lang="en-US" sz="1200" baseline="0" dirty="0"/>
              <a:t>.  Additional markings can be made and then run through the printer to create new lines.  This can be used to convey a sense of progression.</a:t>
            </a:r>
            <a:endParaRPr lang="en-US" sz="1200" dirty="0"/>
          </a:p>
          <a:p>
            <a:endParaRPr lang="en-US" dirty="0"/>
          </a:p>
        </p:txBody>
      </p:sp>
      <p:sp>
        <p:nvSpPr>
          <p:cNvPr id="4" name="Slide Number Placeholder 3"/>
          <p:cNvSpPr>
            <a:spLocks noGrp="1"/>
          </p:cNvSpPr>
          <p:nvPr>
            <p:ph type="sldNum" sz="quarter" idx="10"/>
          </p:nvPr>
        </p:nvSpPr>
        <p:spPr/>
        <p:txBody>
          <a:bodyPr/>
          <a:lstStyle/>
          <a:p>
            <a:fld id="{F5A03592-A0E8-4545-BAB9-8C7CC3CE13FC}" type="slidenum">
              <a:rPr lang="en-US" smtClean="0"/>
              <a:t>23</a:t>
            </a:fld>
            <a:endParaRPr lang="en-US"/>
          </a:p>
        </p:txBody>
      </p:sp>
    </p:spTree>
    <p:extLst>
      <p:ext uri="{BB962C8B-B14F-4D97-AF65-F5344CB8AC3E}">
        <p14:creationId xmlns:p14="http://schemas.microsoft.com/office/powerpoint/2010/main" val="390071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102314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Students who are engaged on campus are more likely to persist and attain academic goals. Involvement is a powerful predictor of satisfaction (for both 4 year and 2 year institutions)</a:t>
            </a:r>
          </a:p>
          <a:p>
            <a:pPr lvl="0">
              <a:spcBef>
                <a:spcPts val="0"/>
              </a:spcBef>
              <a:buNone/>
            </a:pPr>
            <a:endParaRPr dirty="0"/>
          </a:p>
          <a:p>
            <a:pPr lvl="0">
              <a:spcBef>
                <a:spcPts val="0"/>
              </a:spcBef>
              <a:buClr>
                <a:schemeClr val="dk1"/>
              </a:buClr>
              <a:buSzPct val="100000"/>
              <a:buFont typeface="Arial"/>
              <a:buNone/>
            </a:pPr>
            <a:r>
              <a:rPr lang="en" dirty="0">
                <a:solidFill>
                  <a:schemeClr val="dk1"/>
                </a:solidFill>
              </a:rPr>
              <a:t>Formalized, student peer-to-peer learning is effective. Has great potential. Having students work together and help each other out helps to build community  </a:t>
            </a:r>
          </a:p>
          <a:p>
            <a:pPr lvl="0">
              <a:spcBef>
                <a:spcPts val="0"/>
              </a:spcBef>
              <a:buClr>
                <a:schemeClr val="dk1"/>
              </a:buClr>
              <a:buSzPct val="100000"/>
              <a:buFont typeface="Arial"/>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Learning outside of the classroom, “real world” experience: On-campus jobs can provide a supportive and non-threatening environment where students learn to interface comfortably with the public, understand the value of teamwork, develop time management and computer skills, and build self-esteem as they are recognized for their accomplishments. </a:t>
            </a:r>
          </a:p>
          <a:p>
            <a:pPr marL="457200" lvl="0" indent="-298450" rtl="0">
              <a:spcBef>
                <a:spcPts val="0"/>
              </a:spcBef>
              <a:spcAft>
                <a:spcPts val="0"/>
              </a:spcAft>
              <a:buSzPct val="100000"/>
              <a:buChar char="-"/>
            </a:pPr>
            <a:r>
              <a:rPr lang="en" dirty="0"/>
              <a:t>Could be considered an applied learning experience</a:t>
            </a:r>
          </a:p>
          <a:p>
            <a:pPr marL="457200" lvl="0" indent="-298450" rtl="0">
              <a:spcBef>
                <a:spcPts val="0"/>
              </a:spcBef>
              <a:buSzPct val="100000"/>
              <a:buChar char="-"/>
            </a:pPr>
            <a:r>
              <a:rPr lang="en" dirty="0"/>
              <a:t>Expands proficiency in skills our students need to succeed beyond our institutions</a:t>
            </a:r>
          </a:p>
          <a:p>
            <a:pPr lvl="0">
              <a:spcBef>
                <a:spcPts val="0"/>
              </a:spcBef>
              <a:buNone/>
            </a:pPr>
            <a:endParaRPr dirty="0"/>
          </a:p>
          <a:p>
            <a:pPr lvl="0">
              <a:spcBef>
                <a:spcPts val="0"/>
              </a:spcBef>
              <a:buNone/>
            </a:pPr>
            <a:r>
              <a:rPr lang="en" dirty="0"/>
              <a:t>Promotes a culture of values (equity, inclusion, working in teams)</a:t>
            </a:r>
          </a:p>
          <a:p>
            <a:pPr marL="457200" lvl="0" indent="-298450">
              <a:spcBef>
                <a:spcPts val="0"/>
              </a:spcBef>
              <a:buSzPct val="100000"/>
              <a:buChar char="-"/>
            </a:pPr>
            <a:r>
              <a:rPr lang="en" dirty="0"/>
              <a:t>employment will engage students in the operation of the campus and create a sense of ownership commensurate with their level of responsibility and awareness of the institutional mission. </a:t>
            </a:r>
          </a:p>
          <a:p>
            <a:pPr lvl="0">
              <a:spcBef>
                <a:spcPts val="0"/>
              </a:spcBef>
              <a:buNone/>
            </a:pPr>
            <a:endParaRPr dirty="0"/>
          </a:p>
          <a:p>
            <a:pPr lvl="0">
              <a:spcBef>
                <a:spcPts val="0"/>
              </a:spcBef>
              <a:buNone/>
            </a:pPr>
            <a:r>
              <a:rPr lang="en" dirty="0">
                <a:solidFill>
                  <a:schemeClr val="dk1"/>
                </a:solidFill>
              </a:rPr>
              <a:t>It costs less to pay students to convert content than outsource to company. </a:t>
            </a:r>
          </a:p>
          <a:p>
            <a:pPr lvl="0">
              <a:spcBef>
                <a:spcPts val="0"/>
              </a:spcBef>
              <a:buNone/>
            </a:pPr>
            <a:endParaRPr dirty="0">
              <a:solidFill>
                <a:schemeClr val="dk1"/>
              </a:solidFill>
            </a:endParaRPr>
          </a:p>
          <a:p>
            <a:pPr lvl="0">
              <a:spcBef>
                <a:spcPts val="0"/>
              </a:spcBef>
              <a:buClr>
                <a:schemeClr val="dk1"/>
              </a:buClr>
              <a:buSzPct val="100000"/>
              <a:buFont typeface="Arial"/>
              <a:buNone/>
            </a:pPr>
            <a:r>
              <a:rPr lang="en" dirty="0">
                <a:solidFill>
                  <a:schemeClr val="dk1"/>
                </a:solidFill>
              </a:rPr>
              <a:t>Students can be and often are quicker to learn newer technologies. Much of the AT is already built into their phones and other devices. They can teach us!</a:t>
            </a:r>
          </a:p>
          <a:p>
            <a:pPr lvl="0">
              <a:spcBef>
                <a:spcPts val="0"/>
              </a:spcBef>
              <a:buNone/>
            </a:pPr>
            <a:endParaRPr dirty="0"/>
          </a:p>
          <a:p>
            <a:pPr lvl="0">
              <a:spcBef>
                <a:spcPts val="0"/>
              </a:spcBef>
              <a:buNone/>
            </a:pPr>
            <a:r>
              <a:rPr lang="en" dirty="0"/>
              <a:t>Sources:</a:t>
            </a:r>
          </a:p>
          <a:p>
            <a:pPr lvl="0">
              <a:spcBef>
                <a:spcPts val="0"/>
              </a:spcBef>
              <a:buNone/>
            </a:pPr>
            <a:r>
              <a:rPr lang="en" u="sng" dirty="0">
                <a:solidFill>
                  <a:schemeClr val="hlink"/>
                </a:solidFill>
                <a:hlinkClick r:id="rId3"/>
              </a:rPr>
              <a:t>https://www.ruffalonl.com/documents/shared/Papers_and_Research/2010/StudentEmployeeSuccess.pdf</a:t>
            </a:r>
            <a:r>
              <a:rPr lang="en" dirty="0"/>
              <a:t> </a:t>
            </a:r>
          </a:p>
          <a:p>
            <a:pPr lvl="0">
              <a:spcBef>
                <a:spcPts val="0"/>
              </a:spcBef>
              <a:buNone/>
            </a:pPr>
            <a:r>
              <a:rPr lang="en" u="sng" dirty="0">
                <a:solidFill>
                  <a:schemeClr val="hlink"/>
                </a:solidFill>
                <a:hlinkClick r:id="rId4"/>
              </a:rPr>
              <a:t>https://web.stanford.edu/dept/CTL/Tomprof/postings/418.html</a:t>
            </a:r>
            <a:r>
              <a:rPr lang="en" dirty="0"/>
              <a:t> </a:t>
            </a:r>
          </a:p>
          <a:p>
            <a:pPr lvl="0">
              <a:spcBef>
                <a:spcPts val="0"/>
              </a:spcBef>
              <a:buNone/>
            </a:pPr>
            <a:r>
              <a:rPr lang="en" u="sng" dirty="0">
                <a:solidFill>
                  <a:schemeClr val="hlink"/>
                </a:solidFill>
                <a:hlinkClick r:id="rId5"/>
              </a:rPr>
              <a:t>https://www.ccsse.org/aboutsurvey/docs/CCSSE%20Validation%20Summary.pdf</a:t>
            </a:r>
            <a:r>
              <a:rPr lang="en" dirty="0"/>
              <a:t> </a:t>
            </a:r>
          </a:p>
        </p:txBody>
      </p:sp>
    </p:spTree>
    <p:extLst>
      <p:ext uri="{BB962C8B-B14F-4D97-AF65-F5344CB8AC3E}">
        <p14:creationId xmlns:p14="http://schemas.microsoft.com/office/powerpoint/2010/main" val="3744125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Research university (4 year), residential college</a:t>
            </a:r>
          </a:p>
          <a:p>
            <a:pPr lvl="0">
              <a:spcBef>
                <a:spcPts val="0"/>
              </a:spcBef>
              <a:buNone/>
            </a:pPr>
            <a:endParaRPr dirty="0"/>
          </a:p>
          <a:p>
            <a:pPr lvl="0">
              <a:spcBef>
                <a:spcPts val="0"/>
              </a:spcBef>
              <a:buNone/>
            </a:pPr>
            <a:r>
              <a:rPr lang="en" dirty="0"/>
              <a:t>Before this organizational chart became a reality - Services for Students with Disabilities Office had a part-time AT Specialist</a:t>
            </a:r>
          </a:p>
          <a:p>
            <a:pPr lvl="0">
              <a:spcBef>
                <a:spcPts val="0"/>
              </a:spcBef>
              <a:buNone/>
            </a:pPr>
            <a:endParaRPr dirty="0"/>
          </a:p>
          <a:p>
            <a:pPr lvl="0">
              <a:spcBef>
                <a:spcPts val="0"/>
              </a:spcBef>
              <a:buNone/>
            </a:pPr>
            <a:r>
              <a:rPr lang="en" dirty="0"/>
              <a:t>Funding for all positions came from first round, one-time funding through the campus “Roadmap to Premier” strategic plan (2014/2015)</a:t>
            </a:r>
          </a:p>
          <a:p>
            <a:pPr marL="457200" lvl="0" indent="-298450" rtl="0">
              <a:spcBef>
                <a:spcPts val="0"/>
              </a:spcBef>
              <a:spcAft>
                <a:spcPts val="0"/>
              </a:spcAft>
              <a:buSzPct val="100000"/>
              <a:buChar char="-"/>
            </a:pPr>
            <a:r>
              <a:rPr lang="en" dirty="0"/>
              <a:t>Under strategic priority 3 (inclusive campus), came Adaptive Technology and Information Access Services</a:t>
            </a:r>
          </a:p>
          <a:p>
            <a:pPr marL="914400" lvl="1" indent="-298450" rtl="0">
              <a:spcBef>
                <a:spcPts val="0"/>
              </a:spcBef>
              <a:spcAft>
                <a:spcPts val="0"/>
              </a:spcAft>
              <a:buSzPct val="100000"/>
              <a:buChar char="-"/>
            </a:pPr>
            <a:r>
              <a:rPr lang="en" dirty="0"/>
              <a:t>Goal: Ensure all University members access to all visual and auditory aspects of University-related programming</a:t>
            </a:r>
          </a:p>
          <a:p>
            <a:pPr marL="457200" lvl="0" indent="-298450" rtl="0">
              <a:spcBef>
                <a:spcPts val="0"/>
              </a:spcBef>
              <a:spcAft>
                <a:spcPts val="0"/>
              </a:spcAft>
              <a:buSzPct val="100000"/>
              <a:buChar char="-"/>
            </a:pPr>
            <a:r>
              <a:rPr lang="en" dirty="0"/>
              <a:t>Changed part-time AT specialist to full-time</a:t>
            </a:r>
          </a:p>
          <a:p>
            <a:pPr marL="457200" lvl="0" indent="-298450" rtl="0">
              <a:spcBef>
                <a:spcPts val="0"/>
              </a:spcBef>
              <a:spcAft>
                <a:spcPts val="0"/>
              </a:spcAft>
              <a:buSzPct val="100000"/>
              <a:buChar char="-"/>
            </a:pPr>
            <a:r>
              <a:rPr lang="en" dirty="0"/>
              <a:t>Funding permitting hiring and training 6 students to convert materials to accessible formats</a:t>
            </a:r>
          </a:p>
          <a:p>
            <a:pPr marL="914400" lvl="1" indent="-298450" rtl="0">
              <a:spcBef>
                <a:spcPts val="0"/>
              </a:spcBef>
              <a:buSzPct val="100000"/>
              <a:buChar char="-"/>
            </a:pPr>
            <a:r>
              <a:rPr lang="en" dirty="0"/>
              <a:t>6 students were not always needed. Depended on amount and complexity of coursework</a:t>
            </a:r>
          </a:p>
          <a:p>
            <a:pPr lvl="0">
              <a:spcBef>
                <a:spcPts val="0"/>
              </a:spcBef>
              <a:buNone/>
            </a:pPr>
            <a:endParaRPr dirty="0"/>
          </a:p>
          <a:p>
            <a:pPr lvl="0">
              <a:spcBef>
                <a:spcPts val="0"/>
              </a:spcBef>
              <a:buNone/>
            </a:pPr>
            <a:r>
              <a:rPr lang="en" dirty="0"/>
              <a:t>ATS:</a:t>
            </a:r>
          </a:p>
          <a:p>
            <a:pPr marL="457200" lvl="0" indent="-298450" rtl="0">
              <a:spcBef>
                <a:spcPts val="0"/>
              </a:spcBef>
              <a:spcAft>
                <a:spcPts val="0"/>
              </a:spcAft>
              <a:buSzPct val="100000"/>
              <a:buChar char="-"/>
            </a:pPr>
            <a:r>
              <a:rPr lang="en" dirty="0"/>
              <a:t>Conduct, research, assess, and monitor AT and alternate format program (including requesting books from publishers)</a:t>
            </a:r>
          </a:p>
          <a:p>
            <a:pPr marL="457200" lvl="0" indent="-298450" rtl="0">
              <a:spcBef>
                <a:spcPts val="0"/>
              </a:spcBef>
              <a:spcAft>
                <a:spcPts val="0"/>
              </a:spcAft>
              <a:buSzPct val="100000"/>
              <a:buChar char="-"/>
            </a:pPr>
            <a:r>
              <a:rPr lang="en" dirty="0"/>
              <a:t>Manage and mentor student employees</a:t>
            </a:r>
          </a:p>
          <a:p>
            <a:pPr marL="457200" lvl="0" indent="-298450" rtl="0">
              <a:spcBef>
                <a:spcPts val="0"/>
              </a:spcBef>
              <a:spcAft>
                <a:spcPts val="0"/>
              </a:spcAft>
              <a:buSzPct val="100000"/>
              <a:buChar char="-"/>
            </a:pPr>
            <a:r>
              <a:rPr lang="en" dirty="0"/>
              <a:t>Establish operational relationships across campus</a:t>
            </a:r>
          </a:p>
          <a:p>
            <a:pPr marL="457200" lvl="0" indent="-298450">
              <a:spcBef>
                <a:spcPts val="0"/>
              </a:spcBef>
              <a:buSzPct val="100000"/>
              <a:buChar char="-"/>
            </a:pPr>
            <a:r>
              <a:rPr lang="en" dirty="0"/>
              <a:t>Provide professional development to faculty/staff re: accessibility</a:t>
            </a:r>
          </a:p>
          <a:p>
            <a:pPr lvl="0">
              <a:spcBef>
                <a:spcPts val="0"/>
              </a:spcBef>
              <a:buNone/>
            </a:pPr>
            <a:endParaRPr dirty="0"/>
          </a:p>
          <a:p>
            <a:pPr lvl="0">
              <a:spcBef>
                <a:spcPts val="0"/>
              </a:spcBef>
              <a:buNone/>
            </a:pPr>
            <a:r>
              <a:rPr lang="en" dirty="0"/>
              <a:t>This </a:t>
            </a:r>
            <a:r>
              <a:rPr lang="en" b="1" dirty="0"/>
              <a:t>structure </a:t>
            </a:r>
            <a:r>
              <a:rPr lang="en" dirty="0"/>
              <a:t>of 1 FT Professional (ATS) + several student employees </a:t>
            </a:r>
            <a:r>
              <a:rPr lang="en" b="1" dirty="0"/>
              <a:t>allowed ATS to focus on campus outreach and establishing training to faculty, librarians, and other campus professionals</a:t>
            </a:r>
          </a:p>
          <a:p>
            <a:pPr lvl="0">
              <a:spcBef>
                <a:spcPts val="0"/>
              </a:spcBef>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Clr>
                <a:schemeClr val="dk1"/>
              </a:buClr>
              <a:buSzPct val="100000"/>
              <a:buFont typeface="Arial"/>
              <a:buNone/>
            </a:pPr>
            <a:r>
              <a:rPr lang="en" u="sng" dirty="0">
                <a:solidFill>
                  <a:schemeClr val="accent5"/>
                </a:solidFill>
                <a:hlinkClick r:id="rId3"/>
              </a:rPr>
              <a:t>Adaptive Technology Assistant</a:t>
            </a:r>
            <a:r>
              <a:rPr lang="en" dirty="0">
                <a:solidFill>
                  <a:schemeClr val="dk1"/>
                </a:solidFill>
              </a:rPr>
              <a:t> (formerly called Student Manager of Adaptive Technology)</a:t>
            </a:r>
          </a:p>
          <a:p>
            <a:pPr marL="457200" lvl="0" indent="-298450" rtl="0">
              <a:spcBef>
                <a:spcPts val="0"/>
              </a:spcBef>
              <a:buClr>
                <a:schemeClr val="dk1"/>
              </a:buClr>
              <a:buSzPct val="100000"/>
              <a:buChar char="-"/>
            </a:pPr>
            <a:r>
              <a:rPr lang="en" dirty="0">
                <a:solidFill>
                  <a:schemeClr val="dk1"/>
                </a:solidFill>
              </a:rPr>
              <a:t>Initial idea was to hire a Computer Science Student</a:t>
            </a:r>
          </a:p>
          <a:p>
            <a:pPr marL="457200" lvl="0" indent="-298450" rtl="0">
              <a:spcBef>
                <a:spcPts val="0"/>
              </a:spcBef>
              <a:buClr>
                <a:schemeClr val="dk1"/>
              </a:buClr>
              <a:buSzPct val="100000"/>
              <a:buChar char="-"/>
            </a:pPr>
            <a:r>
              <a:rPr lang="en" dirty="0">
                <a:solidFill>
                  <a:schemeClr val="dk1"/>
                </a:solidFill>
              </a:rPr>
              <a:t>Hired 3 Computer Science Students (2 graduate, 1 undergraduate), &amp; 1 Biology Student (undergraduate) during my tenure</a:t>
            </a:r>
          </a:p>
          <a:p>
            <a:pPr marL="457200" lvl="0" indent="-298450" rtl="0">
              <a:spcBef>
                <a:spcPts val="0"/>
              </a:spcBef>
              <a:buClr>
                <a:schemeClr val="dk1"/>
              </a:buClr>
              <a:buSzPct val="100000"/>
              <a:buChar char="-"/>
            </a:pPr>
            <a:r>
              <a:rPr lang="en" b="1" dirty="0">
                <a:solidFill>
                  <a:schemeClr val="dk1"/>
                </a:solidFill>
              </a:rPr>
              <a:t>1 year position</a:t>
            </a:r>
            <a:r>
              <a:rPr lang="en" dirty="0">
                <a:solidFill>
                  <a:schemeClr val="dk1"/>
                </a:solidFill>
              </a:rPr>
              <a:t> unless they could stay longer (1 left early to work for IBM)</a:t>
            </a:r>
          </a:p>
          <a:p>
            <a:pPr marL="457200" lvl="0" indent="-298450" rtl="0">
              <a:spcBef>
                <a:spcPts val="0"/>
              </a:spcBef>
              <a:buClr>
                <a:schemeClr val="dk1"/>
              </a:buClr>
              <a:buSzPct val="100000"/>
              <a:buChar char="-"/>
            </a:pPr>
            <a:r>
              <a:rPr lang="en" dirty="0">
                <a:solidFill>
                  <a:schemeClr val="dk1"/>
                </a:solidFill>
              </a:rPr>
              <a:t>Adaptive Technology Rooms </a:t>
            </a:r>
          </a:p>
          <a:p>
            <a:pPr marL="914400" lvl="1" indent="-298450" rtl="0">
              <a:spcBef>
                <a:spcPts val="0"/>
              </a:spcBef>
              <a:buClr>
                <a:schemeClr val="dk1"/>
              </a:buClr>
              <a:buSzPct val="100000"/>
              <a:buChar char="-"/>
            </a:pPr>
            <a:r>
              <a:rPr lang="en" dirty="0">
                <a:solidFill>
                  <a:schemeClr val="dk1"/>
                </a:solidFill>
              </a:rPr>
              <a:t>3 in main library, 1 downtown center library, science library</a:t>
            </a:r>
          </a:p>
          <a:p>
            <a:pPr marL="914400" lvl="1" indent="-298450" rtl="0">
              <a:spcBef>
                <a:spcPts val="0"/>
              </a:spcBef>
              <a:buClr>
                <a:schemeClr val="dk1"/>
              </a:buClr>
              <a:buSzPct val="100000"/>
              <a:buChar char="-"/>
            </a:pPr>
            <a:r>
              <a:rPr lang="en" dirty="0">
                <a:solidFill>
                  <a:schemeClr val="dk1"/>
                </a:solidFill>
              </a:rPr>
              <a:t>Academic building</a:t>
            </a:r>
          </a:p>
          <a:p>
            <a:pPr marL="457200" lvl="0" indent="-298450" rtl="0">
              <a:spcBef>
                <a:spcPts val="0"/>
              </a:spcBef>
              <a:buClr>
                <a:schemeClr val="dk1"/>
              </a:buClr>
              <a:buSzPct val="100000"/>
              <a:buChar char="-"/>
            </a:pPr>
            <a:r>
              <a:rPr lang="en" b="1" dirty="0">
                <a:solidFill>
                  <a:schemeClr val="dk1"/>
                </a:solidFill>
              </a:rPr>
              <a:t>Evaluated low-cost - free AT</a:t>
            </a:r>
          </a:p>
          <a:p>
            <a:pPr marL="457200" lvl="0" indent="-298450" rtl="0">
              <a:spcBef>
                <a:spcPts val="0"/>
              </a:spcBef>
              <a:buClr>
                <a:schemeClr val="dk1"/>
              </a:buClr>
              <a:buSzPct val="100000"/>
              <a:buChar char="-"/>
            </a:pPr>
            <a:r>
              <a:rPr lang="en" b="1" dirty="0">
                <a:solidFill>
                  <a:schemeClr val="dk1"/>
                </a:solidFill>
              </a:rPr>
              <a:t>Training</a:t>
            </a:r>
          </a:p>
          <a:p>
            <a:pPr marL="914400" lvl="1" indent="-298450" rtl="0">
              <a:spcBef>
                <a:spcPts val="0"/>
              </a:spcBef>
              <a:buClr>
                <a:schemeClr val="dk1"/>
              </a:buClr>
              <a:buSzPct val="100000"/>
              <a:buChar char="-"/>
            </a:pPr>
            <a:r>
              <a:rPr lang="en" b="1" dirty="0">
                <a:solidFill>
                  <a:schemeClr val="dk1"/>
                </a:solidFill>
              </a:rPr>
              <a:t>Created checklists for training</a:t>
            </a:r>
          </a:p>
          <a:p>
            <a:pPr marL="914400" lvl="1" indent="-298450" rtl="0">
              <a:spcBef>
                <a:spcPts val="0"/>
              </a:spcBef>
              <a:buClr>
                <a:schemeClr val="dk1"/>
              </a:buClr>
              <a:buSzPct val="100000"/>
              <a:buChar char="-"/>
            </a:pPr>
            <a:r>
              <a:rPr lang="en" dirty="0">
                <a:solidFill>
                  <a:schemeClr val="dk1"/>
                </a:solidFill>
              </a:rPr>
              <a:t>Kept training log</a:t>
            </a:r>
          </a:p>
          <a:p>
            <a:pPr marL="457200" lvl="0" indent="-298450" rtl="0">
              <a:spcBef>
                <a:spcPts val="0"/>
              </a:spcBef>
              <a:buClr>
                <a:schemeClr val="dk1"/>
              </a:buClr>
              <a:buSzPct val="100000"/>
              <a:buChar char="-"/>
            </a:pPr>
            <a:r>
              <a:rPr lang="en" b="1" dirty="0">
                <a:solidFill>
                  <a:schemeClr val="dk1"/>
                </a:solidFill>
              </a:rPr>
              <a:t>Helped with presentations for faculty/staff to advance equity and inclusion in digital environments</a:t>
            </a:r>
          </a:p>
          <a:p>
            <a:pPr marL="457200" lvl="0" indent="-298450" rtl="0">
              <a:spcBef>
                <a:spcPts val="0"/>
              </a:spcBef>
              <a:buClr>
                <a:schemeClr val="dk1"/>
              </a:buClr>
              <a:buSzPct val="100000"/>
              <a:buChar char="-"/>
            </a:pPr>
            <a:r>
              <a:rPr lang="en" b="1" dirty="0">
                <a:solidFill>
                  <a:schemeClr val="dk1"/>
                </a:solidFill>
              </a:rPr>
              <a:t>Helped with Transition Program for students (like mini orientation)</a:t>
            </a:r>
          </a:p>
          <a:p>
            <a:pPr marL="457200" lvl="0" indent="-298450" rtl="0">
              <a:spcBef>
                <a:spcPts val="0"/>
              </a:spcBef>
              <a:buClr>
                <a:schemeClr val="dk1"/>
              </a:buClr>
              <a:buSzPct val="100000"/>
              <a:buChar char="-"/>
            </a:pPr>
            <a:r>
              <a:rPr lang="en" dirty="0">
                <a:solidFill>
                  <a:schemeClr val="dk1"/>
                </a:solidFill>
              </a:rPr>
              <a:t>Paid $15 - $17 per hour</a:t>
            </a:r>
          </a:p>
          <a:p>
            <a:pPr lvl="0">
              <a:spcBef>
                <a:spcPts val="0"/>
              </a:spcBef>
              <a:buClr>
                <a:schemeClr val="dk1"/>
              </a:buClr>
              <a:buSzPct val="100000"/>
              <a:buFont typeface="Arial"/>
              <a:buNone/>
            </a:pPr>
            <a:endParaRPr dirty="0">
              <a:solidFill>
                <a:schemeClr val="dk1"/>
              </a:solidFill>
            </a:endParaRPr>
          </a:p>
          <a:p>
            <a:pPr lvl="0" rtl="0">
              <a:spcBef>
                <a:spcPts val="0"/>
              </a:spcBef>
              <a:buNone/>
            </a:pPr>
            <a:r>
              <a:rPr lang="en" u="sng" dirty="0">
                <a:solidFill>
                  <a:schemeClr val="accent5"/>
                </a:solidFill>
                <a:hlinkClick r:id="rId4"/>
              </a:rPr>
              <a:t>Alternate Format Conversionist</a:t>
            </a:r>
            <a:r>
              <a:rPr lang="en" dirty="0">
                <a:solidFill>
                  <a:schemeClr val="dk1"/>
                </a:solidFill>
              </a:rPr>
              <a:t> </a:t>
            </a:r>
          </a:p>
          <a:p>
            <a:pPr marL="457200" lvl="0" indent="-298450" rtl="0">
              <a:spcBef>
                <a:spcPts val="0"/>
              </a:spcBef>
              <a:buClr>
                <a:schemeClr val="dk1"/>
              </a:buClr>
              <a:buSzPct val="100000"/>
              <a:buChar char="-"/>
            </a:pPr>
            <a:r>
              <a:rPr lang="en" dirty="0">
                <a:solidFill>
                  <a:schemeClr val="dk1"/>
                </a:solidFill>
              </a:rPr>
              <a:t>Initially hired for Braille conversion - they converted for 2 students who were blind who used Braille (1 computer science major, 1 math/history major)</a:t>
            </a:r>
          </a:p>
          <a:p>
            <a:pPr marL="457200" lvl="0" indent="-298450" rtl="0">
              <a:spcBef>
                <a:spcPts val="0"/>
              </a:spcBef>
              <a:buClr>
                <a:schemeClr val="dk1"/>
              </a:buClr>
              <a:buSzPct val="100000"/>
              <a:buChar char="-"/>
            </a:pPr>
            <a:r>
              <a:rPr lang="en" b="1" dirty="0">
                <a:solidFill>
                  <a:schemeClr val="dk1"/>
                </a:solidFill>
              </a:rPr>
              <a:t>Creating, scanning, editing, proofing</a:t>
            </a:r>
          </a:p>
          <a:p>
            <a:pPr marL="457200" lvl="0" indent="-298450" rtl="0">
              <a:spcBef>
                <a:spcPts val="0"/>
              </a:spcBef>
              <a:buClr>
                <a:schemeClr val="dk1"/>
              </a:buClr>
              <a:buSzPct val="100000"/>
              <a:buChar char="-"/>
            </a:pPr>
            <a:r>
              <a:rPr lang="en" dirty="0">
                <a:solidFill>
                  <a:schemeClr val="dk1"/>
                </a:solidFill>
              </a:rPr>
              <a:t>Some researched and evaluated AT too. Created 1 pager how-to’s, how-to videos</a:t>
            </a:r>
          </a:p>
          <a:p>
            <a:pPr marL="457200" lvl="0" indent="-298450" rtl="0">
              <a:spcBef>
                <a:spcPts val="0"/>
              </a:spcBef>
              <a:buClr>
                <a:schemeClr val="dk1"/>
              </a:buClr>
              <a:buSzPct val="100000"/>
              <a:buChar char="-"/>
            </a:pPr>
            <a:r>
              <a:rPr lang="en" dirty="0">
                <a:solidFill>
                  <a:schemeClr val="dk1"/>
                </a:solidFill>
              </a:rPr>
              <a:t>Paid $14 per hour</a:t>
            </a:r>
          </a:p>
          <a:p>
            <a:pPr lvl="0" rtl="0">
              <a:spcBef>
                <a:spcPts val="0"/>
              </a:spcBef>
              <a:buNone/>
            </a:pPr>
            <a:endParaRPr dirty="0">
              <a:solidFill>
                <a:schemeClr val="dk1"/>
              </a:solidFill>
            </a:endParaRPr>
          </a:p>
          <a:p>
            <a:pPr lvl="0" rtl="0">
              <a:spcBef>
                <a:spcPts val="0"/>
              </a:spcBef>
              <a:buNone/>
            </a:pPr>
            <a:r>
              <a:rPr lang="en" dirty="0">
                <a:solidFill>
                  <a:schemeClr val="dk1"/>
                </a:solidFill>
              </a:rPr>
              <a:t>Tracked materials and amount of time taken to complete conversions was essential in continuously funding positions. The number of conversionists needed varied semesterly, based on need and complexity of content. We all kept track in Google Drive (used folders for different semesters, logging hours,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solidFill>
                  <a:schemeClr val="dk1"/>
                </a:solidFill>
              </a:rPr>
              <a:t>General requirements…</a:t>
            </a:r>
          </a:p>
          <a:p>
            <a:pPr marL="457200" lvl="0" indent="-298450" rtl="0">
              <a:spcBef>
                <a:spcPts val="0"/>
              </a:spcBef>
              <a:spcAft>
                <a:spcPts val="0"/>
              </a:spcAft>
              <a:buClr>
                <a:schemeClr val="dk1"/>
              </a:buClr>
              <a:buSzPct val="100000"/>
              <a:buChar char="-"/>
            </a:pPr>
            <a:r>
              <a:rPr lang="en">
                <a:solidFill>
                  <a:schemeClr val="dk1"/>
                </a:solidFill>
              </a:rPr>
              <a:t>Attention to detail</a:t>
            </a:r>
          </a:p>
          <a:p>
            <a:pPr marL="457200" lvl="0" indent="-298450">
              <a:spcBef>
                <a:spcPts val="0"/>
              </a:spcBef>
              <a:buClr>
                <a:schemeClr val="dk1"/>
              </a:buClr>
              <a:buSzPct val="100000"/>
              <a:buChar char="-"/>
            </a:pPr>
            <a:r>
              <a:rPr lang="en">
                <a:solidFill>
                  <a:schemeClr val="dk1"/>
                </a:solidFill>
              </a:rPr>
              <a:t>Experience with writing scripts/programs</a:t>
            </a:r>
          </a:p>
          <a:p>
            <a:pPr lvl="0">
              <a:spcBef>
                <a:spcPts val="0"/>
              </a:spcBef>
              <a:buNone/>
            </a:pPr>
            <a:endParaRPr>
              <a:solidFill>
                <a:schemeClr val="dk1"/>
              </a:solidFill>
            </a:endParaRPr>
          </a:p>
          <a:p>
            <a:pPr lvl="0">
              <a:spcBef>
                <a:spcPts val="0"/>
              </a:spcBef>
              <a:buNone/>
            </a:pPr>
            <a:r>
              <a:rPr lang="en">
                <a:solidFill>
                  <a:schemeClr val="dk1"/>
                </a:solidFill>
              </a:rPr>
              <a:t>Could be</a:t>
            </a:r>
          </a:p>
          <a:p>
            <a:pPr marL="457200" lvl="0" indent="-298450" rtl="0">
              <a:spcBef>
                <a:spcPts val="0"/>
              </a:spcBef>
              <a:spcAft>
                <a:spcPts val="0"/>
              </a:spcAft>
              <a:buClr>
                <a:schemeClr val="dk1"/>
              </a:buClr>
              <a:buSzPct val="100000"/>
              <a:buChar char="-"/>
            </a:pPr>
            <a:r>
              <a:rPr lang="en">
                <a:solidFill>
                  <a:schemeClr val="dk1"/>
                </a:solidFill>
              </a:rPr>
              <a:t>Undergraduate and/or graduate students (typically upperclassmen)</a:t>
            </a:r>
          </a:p>
          <a:p>
            <a:pPr marL="457200" lvl="0" indent="-298450" rtl="0">
              <a:spcBef>
                <a:spcPts val="0"/>
              </a:spcBef>
              <a:buClr>
                <a:schemeClr val="dk1"/>
              </a:buClr>
              <a:buSzPct val="100000"/>
              <a:buChar char="-"/>
            </a:pPr>
            <a:r>
              <a:rPr lang="en">
                <a:solidFill>
                  <a:schemeClr val="dk1"/>
                </a:solidFill>
              </a:rPr>
              <a:t>Students with/without disabilities</a:t>
            </a:r>
          </a:p>
          <a:p>
            <a:pPr lvl="0" rtl="0">
              <a:spcBef>
                <a:spcPts val="0"/>
              </a:spcBef>
              <a:buNone/>
            </a:pPr>
            <a:endParaRPr>
              <a:solidFill>
                <a:schemeClr val="dk1"/>
              </a:solidFill>
            </a:endParaRPr>
          </a:p>
          <a:p>
            <a:pPr lvl="0" rtl="0">
              <a:spcBef>
                <a:spcPts val="0"/>
              </a:spcBef>
              <a:buNone/>
            </a:pPr>
            <a:r>
              <a:rPr lang="en">
                <a:solidFill>
                  <a:schemeClr val="dk1"/>
                </a:solidFill>
              </a:rPr>
              <a:t>Peak conversion time = summer &amp; winter breaks</a:t>
            </a:r>
          </a:p>
          <a:p>
            <a:pPr lvl="0" rtl="0">
              <a:spcBef>
                <a:spcPts val="0"/>
              </a:spcBef>
              <a:buNone/>
            </a:pPr>
            <a:endParaRPr>
              <a:solidFill>
                <a:schemeClr val="dk1"/>
              </a:solidFill>
            </a:endParaRPr>
          </a:p>
          <a:p>
            <a:pPr lvl="0" rtl="0">
              <a:spcBef>
                <a:spcPts val="0"/>
              </a:spcBef>
              <a:buNone/>
            </a:pPr>
            <a:r>
              <a:rPr lang="en">
                <a:solidFill>
                  <a:schemeClr val="dk1"/>
                </a:solidFill>
              </a:rPr>
              <a:t>Peak training time = beginning of semesters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Hardware/software - not exhaustive list. We had other tech but less used or not needed</a:t>
            </a:r>
          </a:p>
          <a:p>
            <a:pPr lvl="0">
              <a:spcBef>
                <a:spcPts val="0"/>
              </a:spcBef>
              <a:buNone/>
            </a:pPr>
            <a:endParaRPr dirty="0"/>
          </a:p>
          <a:p>
            <a:pPr lvl="0">
              <a:spcBef>
                <a:spcPts val="0"/>
              </a:spcBef>
              <a:buNone/>
            </a:pPr>
            <a:r>
              <a:rPr lang="en" dirty="0"/>
              <a:t>Conversionists weren’t experts in all of these tools but knew basics of</a:t>
            </a:r>
          </a:p>
          <a:p>
            <a:pPr marL="457200" lvl="0" indent="-298450" rtl="0">
              <a:spcBef>
                <a:spcPts val="0"/>
              </a:spcBef>
              <a:spcAft>
                <a:spcPts val="0"/>
              </a:spcAft>
              <a:buSzPct val="100000"/>
              <a:buChar char="-"/>
            </a:pPr>
            <a:r>
              <a:rPr lang="en" dirty="0"/>
              <a:t>formulating various formats</a:t>
            </a:r>
          </a:p>
          <a:p>
            <a:pPr marL="457200" lvl="0" indent="-298450" rtl="0">
              <a:spcBef>
                <a:spcPts val="0"/>
              </a:spcBef>
              <a:spcAft>
                <a:spcPts val="0"/>
              </a:spcAft>
              <a:buSzPct val="100000"/>
              <a:buChar char="-"/>
            </a:pPr>
            <a:r>
              <a:rPr lang="en" dirty="0"/>
              <a:t>printing and binding Braille</a:t>
            </a:r>
          </a:p>
          <a:p>
            <a:pPr marL="457200" lvl="0" indent="-298450">
              <a:spcBef>
                <a:spcPts val="0"/>
              </a:spcBef>
              <a:buSzPct val="100000"/>
              <a:buChar char="-"/>
            </a:pPr>
            <a:r>
              <a:rPr lang="en" dirty="0"/>
              <a:t>using screenreader to test reading and navigation</a:t>
            </a:r>
          </a:p>
          <a:p>
            <a:pPr lvl="0">
              <a:spcBef>
                <a:spcPts val="0"/>
              </a:spcBef>
              <a:buNone/>
            </a:pPr>
            <a:endParaRPr dirty="0"/>
          </a:p>
          <a:p>
            <a:pPr lvl="0">
              <a:spcBef>
                <a:spcPts val="0"/>
              </a:spcBef>
              <a:buNone/>
            </a:pPr>
            <a:r>
              <a:rPr lang="en" dirty="0"/>
              <a:t>Adaptive Technology Assistant </a:t>
            </a:r>
          </a:p>
          <a:p>
            <a:pPr marL="457200" lvl="0" indent="-298450" rtl="0">
              <a:spcBef>
                <a:spcPts val="0"/>
              </a:spcBef>
              <a:spcAft>
                <a:spcPts val="0"/>
              </a:spcAft>
              <a:buSzPct val="100000"/>
              <a:buChar char="-"/>
            </a:pPr>
            <a:r>
              <a:rPr lang="en" dirty="0"/>
              <a:t>built-in tools: Dictation, Google Voice Typing, Adobe Reader text to speech</a:t>
            </a:r>
          </a:p>
          <a:p>
            <a:pPr marL="457200" lvl="0" indent="-298450" rtl="0">
              <a:spcBef>
                <a:spcPts val="0"/>
              </a:spcBef>
              <a:buSzPct val="100000"/>
              <a:buChar char="-"/>
            </a:pPr>
            <a:r>
              <a:rPr lang="en" dirty="0"/>
              <a:t>Apps/online tools: quizlet, pomodoro, notability, voicedream, capti narrator, etc.</a:t>
            </a:r>
          </a:p>
          <a:p>
            <a:pPr lvl="0">
              <a:spcBef>
                <a:spcPts val="0"/>
              </a:spcBef>
              <a:buNone/>
            </a:pPr>
            <a:endParaRPr dirty="0"/>
          </a:p>
          <a:p>
            <a:pPr lv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Adaptive Technology Specialist created a </a:t>
            </a:r>
            <a:r>
              <a:rPr lang="en" u="sng">
                <a:solidFill>
                  <a:schemeClr val="hlink"/>
                </a:solidFill>
                <a:hlinkClick r:id="rId3"/>
              </a:rPr>
              <a:t>Braille Conversion Guide</a:t>
            </a:r>
            <a:r>
              <a:rPr lang="en"/>
              <a:t> for converting different complexities of content to Braille (Textual mostly versus STEM or graphics)</a:t>
            </a:r>
          </a:p>
          <a:p>
            <a:pPr lvl="0">
              <a:spcBef>
                <a:spcPts val="0"/>
              </a:spcBef>
              <a:buNone/>
            </a:pPr>
            <a:endParaRPr/>
          </a:p>
          <a:p>
            <a:pPr lvl="0">
              <a:spcBef>
                <a:spcPts val="0"/>
              </a:spcBef>
              <a:buNone/>
            </a:pPr>
            <a:r>
              <a:rPr lang="en"/>
              <a:t>Added some closed captioning responsibility for Adaptive Technology Assistant </a:t>
            </a:r>
          </a:p>
          <a:p>
            <a:pPr lvl="0">
              <a:spcBef>
                <a:spcPts val="0"/>
              </a:spcBef>
              <a:buNone/>
            </a:pPr>
            <a:endParaRP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As a student affairs professional - background in disability services, particularly assistive technology/accessibility - it’s important for us to think about the pathways to this field. </a:t>
            </a:r>
          </a:p>
          <a:p>
            <a:pPr lvl="0">
              <a:spcBef>
                <a:spcPts val="0"/>
              </a:spcBef>
              <a:buNone/>
            </a:pPr>
            <a:endParaRPr dirty="0"/>
          </a:p>
          <a:p>
            <a:pPr lvl="0">
              <a:spcBef>
                <a:spcPts val="0"/>
              </a:spcBef>
              <a:buNone/>
            </a:pPr>
            <a:r>
              <a:rPr lang="en" dirty="0"/>
              <a:t>There’s been an increase in certification and college programs for assistive technology, but it is my observation that many folks “fall” into this field. Now I ask you all: </a:t>
            </a:r>
            <a:r>
              <a:rPr lang="en" b="1" dirty="0"/>
              <a:t>how did you enter this field?</a:t>
            </a:r>
          </a:p>
          <a:p>
            <a:pPr lvl="0">
              <a:spcBef>
                <a:spcPts val="0"/>
              </a:spcBef>
              <a:buNone/>
            </a:pPr>
            <a:endParaRPr dirty="0"/>
          </a:p>
          <a:p>
            <a:pPr lvl="0">
              <a:spcBef>
                <a:spcPts val="0"/>
              </a:spcBef>
              <a:buClr>
                <a:schemeClr val="dk1"/>
              </a:buClr>
              <a:buSzPct val="100000"/>
              <a:buFont typeface="Arial"/>
              <a:buNone/>
            </a:pPr>
            <a:r>
              <a:rPr lang="en" dirty="0">
                <a:solidFill>
                  <a:schemeClr val="dk1"/>
                </a:solidFill>
              </a:rPr>
              <a:t>Nazely: This funding</a:t>
            </a:r>
            <a:r>
              <a:rPr lang="en" i="1" dirty="0">
                <a:solidFill>
                  <a:schemeClr val="dk1"/>
                </a:solidFill>
              </a:rPr>
              <a:t> literally </a:t>
            </a:r>
            <a:r>
              <a:rPr lang="en" dirty="0">
                <a:solidFill>
                  <a:schemeClr val="dk1"/>
                </a:solidFill>
              </a:rPr>
              <a:t>helped me - an undergraduate Philosophy major, asked once to be a notetaker for a student with a disability - go from unaware of disability services/student affairs administration &gt; student notetaker &gt; alternate format conversionist &gt; Adaptive Technology Specialist &gt; today. I am living proof that students can work in accessibility, excel and advance inclusion for our students with disabilities, from individual campus to System. </a:t>
            </a:r>
          </a:p>
          <a:p>
            <a:pPr lvl="0">
              <a:spcBef>
                <a:spcPts val="0"/>
              </a:spcBef>
              <a:buNone/>
            </a:pPr>
            <a:endParaRPr dirty="0"/>
          </a:p>
          <a:p>
            <a:pPr lvl="0">
              <a:spcBef>
                <a:spcPts val="0"/>
              </a:spcBef>
              <a:buNone/>
            </a:pPr>
            <a:r>
              <a:rPr lang="en" dirty="0"/>
              <a:t>Transition to Craig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a:t>Comprehensive college (4 year), residential</a:t>
            </a:r>
          </a:p>
          <a:p>
            <a:pPr lvl="0">
              <a:spcBef>
                <a:spcPts val="0"/>
              </a:spcBef>
              <a:buNone/>
            </a:pPr>
            <a:endParaRPr/>
          </a:p>
          <a:p>
            <a:pPr lvl="0">
              <a:spcBef>
                <a:spcPts val="0"/>
              </a:spcBef>
              <a:buNone/>
            </a:pPr>
            <a:r>
              <a:rPr lang="en"/>
              <a:t>Started with a grant...</a:t>
            </a:r>
            <a:r>
              <a:rPr lang="en" u="sng">
                <a:solidFill>
                  <a:schemeClr val="hlink"/>
                </a:solidFill>
                <a:hlinkClick r:id="rId3"/>
              </a:rPr>
              <a:t>http://www.nysdsc.org/resources/Pictures/NYSDSC%20Presentation%20-%20ADA.pdf</a:t>
            </a:r>
            <a:r>
              <a:rPr lang="en"/>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300"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600" cy="1522800"/>
          </a:xfrm>
          <a:prstGeom prst="rect">
            <a:avLst/>
          </a:prstGeom>
        </p:spPr>
        <p:txBody>
          <a:bodyPr wrap="square"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600" cy="7875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600" cy="2106300"/>
          </a:xfrm>
          <a:prstGeom prst="rect">
            <a:avLst/>
          </a:prstGeom>
        </p:spPr>
        <p:txBody>
          <a:bodyPr wrap="square"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E6153-7B1F-E942-B223-DC4557225C41}" type="datetimeFigureOut">
              <a:rPr lang="en-US" smtClean="0"/>
              <a:t>11/20/2017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9AE57-7F55-224B-B243-CF388AB2A9F2}" type="slidenum">
              <a:rPr lang="en-US" smtClean="0"/>
              <a:t>‹#›</a:t>
            </a:fld>
            <a:endParaRPr lang="en-US"/>
          </a:p>
        </p:txBody>
      </p:sp>
    </p:spTree>
    <p:extLst>
      <p:ext uri="{BB962C8B-B14F-4D97-AF65-F5344CB8AC3E}">
        <p14:creationId xmlns:p14="http://schemas.microsoft.com/office/powerpoint/2010/main" val="1958308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300"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600" cy="1522800"/>
          </a:xfrm>
          <a:prstGeom prst="rect">
            <a:avLst/>
          </a:prstGeom>
        </p:spPr>
        <p:txBody>
          <a:bodyPr wrap="square"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600" cy="61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61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900" cy="3397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900" cy="3397200"/>
          </a:xfrm>
          <a:prstGeom prst="rect">
            <a:avLst/>
          </a:prstGeom>
        </p:spPr>
        <p:txBody>
          <a:bodyPr wrap="square"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613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wrap="square"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400"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200" cy="1333200"/>
          </a:xfrm>
          <a:prstGeom prst="rect">
            <a:avLst/>
          </a:prstGeom>
        </p:spPr>
        <p:txBody>
          <a:bodyPr wrap="square"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1"/>
            <a:ext cx="4045200" cy="1345500"/>
          </a:xfrm>
          <a:prstGeom prst="rect">
            <a:avLst/>
          </a:prstGeom>
        </p:spPr>
        <p:txBody>
          <a:bodyPr wrap="square"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wrap="square"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perback">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613200"/>
          </a:xfrm>
          <a:prstGeom prst="rect">
            <a:avLst/>
          </a:prstGeom>
          <a:noFill/>
          <a:ln>
            <a:noFill/>
          </a:ln>
        </p:spPr>
        <p:txBody>
          <a:bodyPr wrap="square"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600" cy="3397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1"/>
              </a:buClr>
              <a:buSzPct val="100000"/>
              <a:buFont typeface="Old Standard TT"/>
              <a:buChar char="●"/>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buChar char="■"/>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echmatrix.org/product-search-api"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comments" Target="../comments/commen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media" Target="https://www.youtube.com/embed/SwCiqS7Ob0c" TargetMode="External"/><Relationship Id="rId1" Type="http://schemas.openxmlformats.org/officeDocument/2006/relationships/video" Target="NULL"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mailto:clevins@broward.edu"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mailto:Nazely.Kurkjian@suny.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56150" y="310550"/>
            <a:ext cx="8111400" cy="1176600"/>
          </a:xfrm>
          <a:prstGeom prst="rect">
            <a:avLst/>
          </a:prstGeom>
        </p:spPr>
        <p:txBody>
          <a:bodyPr wrap="square" lIns="91425" tIns="91425" rIns="91425" bIns="91425" anchor="b" anchorCtr="0">
            <a:noAutofit/>
          </a:bodyPr>
          <a:lstStyle/>
          <a:p>
            <a:pPr lvl="0" rtl="0">
              <a:spcBef>
                <a:spcPts val="0"/>
              </a:spcBef>
              <a:buClr>
                <a:srgbClr val="000000"/>
              </a:buClr>
              <a:buSzPct val="30555"/>
              <a:buFont typeface="Arial"/>
              <a:buNone/>
            </a:pPr>
            <a:r>
              <a:rPr lang="en" sz="3600">
                <a:latin typeface="Roboto"/>
                <a:ea typeface="Roboto"/>
                <a:cs typeface="Roboto"/>
                <a:sym typeface="Roboto"/>
              </a:rPr>
              <a:t>Engaging Student Workers to Advance Inclusion for Students with Disabilities</a:t>
            </a:r>
          </a:p>
        </p:txBody>
      </p:sp>
      <p:sp>
        <p:nvSpPr>
          <p:cNvPr id="60" name="Shape 60"/>
          <p:cNvSpPr txBox="1">
            <a:spLocks noGrp="1"/>
          </p:cNvSpPr>
          <p:nvPr>
            <p:ph type="subTitle" idx="1"/>
          </p:nvPr>
        </p:nvSpPr>
        <p:spPr>
          <a:xfrm>
            <a:off x="556150" y="2659250"/>
            <a:ext cx="8520600" cy="1258200"/>
          </a:xfrm>
          <a:prstGeom prst="rect">
            <a:avLst/>
          </a:prstGeom>
        </p:spPr>
        <p:txBody>
          <a:bodyPr wrap="square" lIns="91425" tIns="91425" rIns="91425" bIns="91425" anchor="t" anchorCtr="0">
            <a:noAutofit/>
          </a:bodyPr>
          <a:lstStyle/>
          <a:p>
            <a:pPr lvl="0">
              <a:lnSpc>
                <a:spcPct val="115000"/>
              </a:lnSpc>
              <a:spcBef>
                <a:spcPts val="0"/>
              </a:spcBef>
              <a:buNone/>
            </a:pPr>
            <a:r>
              <a:rPr lang="en" b="1" dirty="0">
                <a:latin typeface="Roboto"/>
                <a:ea typeface="Roboto"/>
                <a:cs typeface="Roboto"/>
                <a:sym typeface="Roboto"/>
              </a:rPr>
              <a:t>Craig Levins</a:t>
            </a:r>
            <a:r>
              <a:rPr lang="en" dirty="0">
                <a:latin typeface="Roboto"/>
                <a:ea typeface="Roboto"/>
                <a:cs typeface="Roboto"/>
                <a:sym typeface="Roboto"/>
              </a:rPr>
              <a:t>, Broward College</a:t>
            </a:r>
          </a:p>
          <a:p>
            <a:pPr lvl="0">
              <a:lnSpc>
                <a:spcPct val="115000"/>
              </a:lnSpc>
              <a:spcBef>
                <a:spcPts val="0"/>
              </a:spcBef>
              <a:buNone/>
            </a:pPr>
            <a:r>
              <a:rPr lang="en" b="1" dirty="0">
                <a:latin typeface="Roboto"/>
                <a:ea typeface="Roboto"/>
                <a:cs typeface="Roboto"/>
                <a:sym typeface="Roboto"/>
              </a:rPr>
              <a:t>Nazely Kurkjian</a:t>
            </a:r>
            <a:r>
              <a:rPr lang="en" dirty="0">
                <a:latin typeface="Roboto"/>
                <a:ea typeface="Roboto"/>
                <a:cs typeface="Roboto"/>
                <a:sym typeface="Roboto"/>
              </a:rPr>
              <a:t>, SUNY System Administration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273133" y="332509"/>
            <a:ext cx="8600700" cy="4548250"/>
          </a:xfrm>
          <a:prstGeom prst="rect">
            <a:avLst/>
          </a:prstGeom>
        </p:spPr>
        <p:txBody>
          <a:bodyPr wrap="square" lIns="91425" tIns="91425" rIns="91425" bIns="91425" anchor="t" anchorCtr="0">
            <a:noAutofit/>
          </a:bodyPr>
          <a:lstStyle/>
          <a:p>
            <a:pPr lvl="0" algn="ctr" rtl="0">
              <a:lnSpc>
                <a:spcPct val="100000"/>
              </a:lnSpc>
              <a:spcBef>
                <a:spcPts val="1000"/>
              </a:spcBef>
              <a:spcAft>
                <a:spcPts val="0"/>
              </a:spcAft>
              <a:buClr>
                <a:schemeClr val="dk1"/>
              </a:buClr>
              <a:buSzPct val="78571"/>
              <a:buFont typeface="Arial"/>
              <a:buNone/>
            </a:pPr>
            <a:r>
              <a:rPr lang="en" sz="2400" b="1" dirty="0">
                <a:latin typeface="Roboto" panose="020B0604020202020204" charset="0"/>
                <a:ea typeface="Roboto" panose="020B0604020202020204" charset="0"/>
                <a:cs typeface="Arial"/>
                <a:sym typeface="Arial"/>
              </a:rPr>
              <a:t>A Student-driven Approach to Assessing and Utilizing Assistive Technology to Improve Course Accessibility, Classroom Inclusivity, and Student Engagement</a:t>
            </a:r>
          </a:p>
          <a:p>
            <a:pPr lvl="0" rtl="0">
              <a:lnSpc>
                <a:spcPct val="10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1. Coming up with an idea</a:t>
            </a:r>
          </a:p>
          <a:p>
            <a:pPr lvl="0" rtl="0">
              <a:lnSpc>
                <a:spcPct val="10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2. Finding a grant</a:t>
            </a:r>
          </a:p>
          <a:p>
            <a:pPr lvl="0" rtl="0">
              <a:lnSpc>
                <a:spcPct val="10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3. Writing the grant</a:t>
            </a:r>
          </a:p>
          <a:p>
            <a:pPr lvl="0" rtl="0">
              <a:lnSpc>
                <a:spcPct val="10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4. Identifying the AT:</a:t>
            </a:r>
            <a:r>
              <a:rPr lang="en" sz="2400" dirty="0">
                <a:latin typeface="Roboto" panose="020B0604020202020204" charset="0"/>
                <a:ea typeface="Roboto" panose="020B0604020202020204" charset="0"/>
                <a:cs typeface="Arial"/>
                <a:sym typeface="Arial"/>
                <a:hlinkClick r:id="rId3"/>
              </a:rPr>
              <a:t> </a:t>
            </a:r>
            <a:r>
              <a:rPr lang="en" sz="2400" u="sng" dirty="0">
                <a:solidFill>
                  <a:schemeClr val="hlink"/>
                </a:solidFill>
                <a:latin typeface="Roboto" panose="020B0604020202020204" charset="0"/>
                <a:ea typeface="Roboto" panose="020B0604020202020204" charset="0"/>
                <a:cs typeface="Arial"/>
                <a:sym typeface="Arial"/>
                <a:hlinkClick r:id="rId3"/>
              </a:rPr>
              <a:t>http://techmatrix.org/product-search-api</a:t>
            </a:r>
          </a:p>
          <a:p>
            <a:pPr lvl="0" rtl="0">
              <a:lnSpc>
                <a:spcPct val="10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5. Finding space, creating a lab</a:t>
            </a:r>
          </a:p>
          <a:p>
            <a:pPr lvl="0" rtl="0">
              <a:lnSpc>
                <a:spcPct val="10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6. Hiring students</a:t>
            </a:r>
          </a:p>
          <a:p>
            <a:pPr lvl="0" rtl="0">
              <a:lnSpc>
                <a:spcPct val="9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	</a:t>
            </a:r>
          </a:p>
          <a:p>
            <a:pPr lvl="0" rtl="0">
              <a:lnSpc>
                <a:spcPct val="9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 </a:t>
            </a:r>
          </a:p>
          <a:p>
            <a:pPr lvl="0" rtl="0">
              <a:lnSpc>
                <a:spcPct val="90000"/>
              </a:lnSpc>
              <a:spcBef>
                <a:spcPts val="1000"/>
              </a:spcBef>
              <a:spcAft>
                <a:spcPts val="0"/>
              </a:spcAft>
              <a:buClr>
                <a:schemeClr val="dk1"/>
              </a:buClr>
              <a:buSzPct val="78571"/>
              <a:buFont typeface="Arial"/>
              <a:buNone/>
            </a:pPr>
            <a:endParaRPr sz="2400" dirty="0">
              <a:latin typeface="Roboto" panose="020B0604020202020204" charset="0"/>
              <a:ea typeface="Roboto" panose="020B0604020202020204" charset="0"/>
              <a:cs typeface="Arial"/>
              <a:sym typeface="Arial"/>
            </a:endParaRPr>
          </a:p>
          <a:p>
            <a:pPr lvl="0">
              <a:spcBef>
                <a:spcPts val="0"/>
              </a:spcBef>
              <a:buNone/>
            </a:pPr>
            <a:endParaRPr sz="2400" dirty="0">
              <a:latin typeface="Roboto" panose="020B0604020202020204" charset="0"/>
              <a:ea typeface="Roboto" panose="020B06040202020202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273133" y="332509"/>
            <a:ext cx="8600700" cy="4548250"/>
          </a:xfrm>
          <a:prstGeom prst="rect">
            <a:avLst/>
          </a:prstGeom>
        </p:spPr>
        <p:txBody>
          <a:bodyPr wrap="square" lIns="91425" tIns="91425" rIns="91425" bIns="91425" anchor="t" anchorCtr="0">
            <a:noAutofit/>
          </a:bodyPr>
          <a:lstStyle/>
          <a:p>
            <a:pPr lvl="0" algn="ctr" rtl="0">
              <a:lnSpc>
                <a:spcPct val="100000"/>
              </a:lnSpc>
              <a:spcBef>
                <a:spcPts val="1000"/>
              </a:spcBef>
              <a:spcAft>
                <a:spcPts val="0"/>
              </a:spcAft>
              <a:buClr>
                <a:schemeClr val="dk1"/>
              </a:buClr>
              <a:buSzPct val="78571"/>
              <a:buFont typeface="Arial"/>
              <a:buNone/>
            </a:pPr>
            <a:r>
              <a:rPr lang="en" sz="2400" b="1" dirty="0">
                <a:latin typeface="Roboto" panose="020B0604020202020204" charset="0"/>
                <a:ea typeface="Roboto" panose="020B0604020202020204" charset="0"/>
                <a:cs typeface="Arial"/>
                <a:sym typeface="Arial"/>
              </a:rPr>
              <a:t>A Student-driven Approach to Assessing and Utilizing Assistive Technology to Improve Course Accessibility, Classroom Inclusivity, and Student Engagement</a:t>
            </a:r>
          </a:p>
          <a:p>
            <a:pPr lvl="0">
              <a:lnSpc>
                <a:spcPct val="90000"/>
              </a:lnSpc>
              <a:spcBef>
                <a:spcPts val="1000"/>
              </a:spcBef>
              <a:spcAft>
                <a:spcPts val="0"/>
              </a:spcAft>
              <a:buSzPct val="78571"/>
              <a:buNone/>
            </a:pPr>
            <a:r>
              <a:rPr lang="en" sz="2400" dirty="0">
                <a:latin typeface="Roboto" panose="020B0604020202020204" charset="0"/>
                <a:ea typeface="Roboto" panose="020B0604020202020204" charset="0"/>
                <a:cs typeface="Arial"/>
                <a:sym typeface="Arial"/>
              </a:rPr>
              <a:t>7. Beginning the project</a:t>
            </a:r>
          </a:p>
          <a:p>
            <a:pPr marL="628650" indent="-285750">
              <a:lnSpc>
                <a:spcPct val="90000"/>
              </a:lnSpc>
              <a:spcBef>
                <a:spcPts val="1000"/>
              </a:spcBef>
              <a:spcAft>
                <a:spcPts val="0"/>
              </a:spcAft>
              <a:buSzPct val="78571"/>
              <a:tabLst>
                <a:tab pos="628650" algn="l"/>
              </a:tabLst>
            </a:pPr>
            <a:r>
              <a:rPr lang="en" sz="2150" dirty="0">
                <a:latin typeface="Roboto" panose="020B0604020202020204" charset="0"/>
                <a:ea typeface="Roboto" panose="020B0604020202020204" charset="0"/>
                <a:cs typeface="Arial"/>
                <a:sym typeface="Arial"/>
              </a:rPr>
              <a:t>Phase 1: Assess apps, extensions, and equipment</a:t>
            </a:r>
          </a:p>
          <a:p>
            <a:pPr marL="628650" indent="-285750">
              <a:lnSpc>
                <a:spcPct val="90000"/>
              </a:lnSpc>
              <a:spcBef>
                <a:spcPts val="1000"/>
              </a:spcBef>
              <a:spcAft>
                <a:spcPts val="0"/>
              </a:spcAft>
              <a:buSzPct val="78571"/>
              <a:tabLst>
                <a:tab pos="628650" algn="l"/>
              </a:tabLst>
            </a:pPr>
            <a:r>
              <a:rPr lang="en" sz="2150" dirty="0">
                <a:latin typeface="Roboto" panose="020B0604020202020204" charset="0"/>
                <a:ea typeface="Roboto" panose="020B0604020202020204" charset="0"/>
                <a:cs typeface="Arial"/>
                <a:sym typeface="Arial"/>
              </a:rPr>
              <a:t>Phase 2: Utilize highest rated apps, extensions, and equipment</a:t>
            </a:r>
          </a:p>
          <a:p>
            <a:pPr marL="628650" indent="-285750">
              <a:lnSpc>
                <a:spcPct val="90000"/>
              </a:lnSpc>
              <a:spcBef>
                <a:spcPts val="1000"/>
              </a:spcBef>
              <a:spcAft>
                <a:spcPts val="0"/>
              </a:spcAft>
              <a:buSzPct val="78571"/>
              <a:tabLst>
                <a:tab pos="628650" algn="l"/>
              </a:tabLst>
            </a:pPr>
            <a:r>
              <a:rPr lang="en" sz="2150" dirty="0">
                <a:latin typeface="Roboto" panose="020B0604020202020204" charset="0"/>
                <a:ea typeface="Roboto" panose="020B0604020202020204" charset="0"/>
                <a:cs typeface="Arial"/>
                <a:sym typeface="Arial"/>
              </a:rPr>
              <a:t>Phase 3: Engage with faculty and support services to integrate AT campus-wide; Create instructional videos for global, student-centered education</a:t>
            </a:r>
          </a:p>
          <a:p>
            <a:pPr marL="628650" indent="-285750">
              <a:lnSpc>
                <a:spcPct val="90000"/>
              </a:lnSpc>
              <a:spcBef>
                <a:spcPts val="1000"/>
              </a:spcBef>
              <a:spcAft>
                <a:spcPts val="0"/>
              </a:spcAft>
              <a:buSzPct val="78571"/>
              <a:tabLst>
                <a:tab pos="628650" algn="l"/>
              </a:tabLst>
            </a:pPr>
            <a:r>
              <a:rPr lang="en" sz="2150" dirty="0">
                <a:latin typeface="Roboto" panose="020B0604020202020204" charset="0"/>
                <a:ea typeface="Roboto" panose="020B0604020202020204" charset="0"/>
                <a:cs typeface="Arial"/>
                <a:sym typeface="Arial"/>
              </a:rPr>
              <a:t>Phase 4: Aggregate Data for public use; Continue phase three; Build student-driven social media network</a:t>
            </a:r>
          </a:p>
          <a:p>
            <a:pPr lvl="0" rtl="0">
              <a:lnSpc>
                <a:spcPct val="9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	</a:t>
            </a:r>
          </a:p>
          <a:p>
            <a:pPr lvl="0" rtl="0">
              <a:lnSpc>
                <a:spcPct val="9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 </a:t>
            </a:r>
          </a:p>
          <a:p>
            <a:pPr lvl="0" rtl="0">
              <a:lnSpc>
                <a:spcPct val="90000"/>
              </a:lnSpc>
              <a:spcBef>
                <a:spcPts val="1000"/>
              </a:spcBef>
              <a:spcAft>
                <a:spcPts val="0"/>
              </a:spcAft>
              <a:buClr>
                <a:schemeClr val="dk1"/>
              </a:buClr>
              <a:buSzPct val="78571"/>
              <a:buFont typeface="Arial"/>
              <a:buNone/>
            </a:pPr>
            <a:endParaRPr sz="2400" dirty="0">
              <a:latin typeface="Roboto" panose="020B0604020202020204" charset="0"/>
              <a:ea typeface="Roboto" panose="020B0604020202020204" charset="0"/>
              <a:cs typeface="Arial"/>
              <a:sym typeface="Arial"/>
            </a:endParaRPr>
          </a:p>
          <a:p>
            <a:pPr lvl="0">
              <a:spcBef>
                <a:spcPts val="0"/>
              </a:spcBef>
              <a:buNone/>
            </a:pPr>
            <a:endParaRPr sz="24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287399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273133" y="332509"/>
            <a:ext cx="8600700" cy="4548250"/>
          </a:xfrm>
          <a:prstGeom prst="rect">
            <a:avLst/>
          </a:prstGeom>
        </p:spPr>
        <p:txBody>
          <a:bodyPr wrap="square" lIns="91425" tIns="91425" rIns="91425" bIns="91425" anchor="t" anchorCtr="0">
            <a:noAutofit/>
          </a:bodyPr>
          <a:lstStyle/>
          <a:p>
            <a:pPr lvl="0" algn="ctr" rtl="0">
              <a:lnSpc>
                <a:spcPct val="100000"/>
              </a:lnSpc>
              <a:spcBef>
                <a:spcPts val="1000"/>
              </a:spcBef>
              <a:spcAft>
                <a:spcPts val="0"/>
              </a:spcAft>
              <a:buClr>
                <a:schemeClr val="dk1"/>
              </a:buClr>
              <a:buSzPct val="78571"/>
              <a:buFont typeface="Arial"/>
              <a:buNone/>
            </a:pPr>
            <a:r>
              <a:rPr lang="en" sz="2400" b="1" dirty="0">
                <a:latin typeface="Roboto" panose="020B0604020202020204" charset="0"/>
                <a:ea typeface="Roboto" panose="020B0604020202020204" charset="0"/>
                <a:cs typeface="Arial"/>
                <a:sym typeface="Arial"/>
              </a:rPr>
              <a:t>A Student-driven Approach to Assessing and Utilizing Assistive Technology to Improve Course Accessibility, Classroom Inclusivity, and Student Engagement</a:t>
            </a:r>
          </a:p>
          <a:p>
            <a:pPr lvl="0" algn="ctr" rtl="0">
              <a:lnSpc>
                <a:spcPct val="100000"/>
              </a:lnSpc>
              <a:spcBef>
                <a:spcPts val="1000"/>
              </a:spcBef>
              <a:spcAft>
                <a:spcPts val="0"/>
              </a:spcAft>
              <a:buClr>
                <a:schemeClr val="dk1"/>
              </a:buClr>
              <a:buSzPct val="78571"/>
              <a:buFont typeface="Arial"/>
              <a:buNone/>
            </a:pPr>
            <a:endParaRPr lang="en" sz="2000" b="1" dirty="0">
              <a:latin typeface="Roboto" panose="020B0604020202020204" charset="0"/>
              <a:ea typeface="Roboto" panose="020B0604020202020204" charset="0"/>
              <a:cs typeface="Arial"/>
              <a:sym typeface="Arial"/>
            </a:endParaRPr>
          </a:p>
          <a:p>
            <a:pPr marL="342900" indent="-342900">
              <a:lnSpc>
                <a:spcPct val="100000"/>
              </a:lnSpc>
              <a:spcBef>
                <a:spcPts val="1000"/>
              </a:spcBef>
              <a:spcAft>
                <a:spcPts val="0"/>
              </a:spcAft>
            </a:pPr>
            <a:r>
              <a:rPr lang="en" sz="2400" dirty="0">
                <a:latin typeface="Roboto" panose="020B0604020202020204" charset="0"/>
                <a:ea typeface="Roboto" panose="020B0604020202020204" charset="0"/>
                <a:cs typeface="Arial"/>
                <a:sym typeface="Arial"/>
              </a:rPr>
              <a:t>Collaboration</a:t>
            </a:r>
          </a:p>
          <a:p>
            <a:pPr marL="342900" indent="-342900">
              <a:lnSpc>
                <a:spcPct val="100000"/>
              </a:lnSpc>
              <a:spcBef>
                <a:spcPts val="1000"/>
              </a:spcBef>
              <a:spcAft>
                <a:spcPts val="0"/>
              </a:spcAft>
            </a:pPr>
            <a:r>
              <a:rPr lang="en" sz="2400" dirty="0">
                <a:latin typeface="Roboto" panose="020B0604020202020204" charset="0"/>
                <a:ea typeface="Roboto" panose="020B0604020202020204" charset="0"/>
                <a:cs typeface="Arial"/>
                <a:sym typeface="Arial"/>
              </a:rPr>
              <a:t>Working through the problems; Trusting the students; Continually moving forward; Planning for the end; Planning for the future</a:t>
            </a:r>
          </a:p>
          <a:p>
            <a:pPr marL="342900" indent="-342900">
              <a:lnSpc>
                <a:spcPct val="100000"/>
              </a:lnSpc>
              <a:spcBef>
                <a:spcPts val="1000"/>
              </a:spcBef>
              <a:spcAft>
                <a:spcPts val="0"/>
              </a:spcAft>
            </a:pPr>
            <a:r>
              <a:rPr lang="en" sz="2400" dirty="0">
                <a:latin typeface="Roboto" panose="020B0604020202020204" charset="0"/>
                <a:ea typeface="Roboto" panose="020B0604020202020204" charset="0"/>
                <a:cs typeface="Arial"/>
                <a:sym typeface="Arial"/>
              </a:rPr>
              <a:t>Pros and Cons of a student-centered approach</a:t>
            </a:r>
          </a:p>
          <a:p>
            <a:pPr lvl="0" rtl="0">
              <a:lnSpc>
                <a:spcPct val="9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	</a:t>
            </a:r>
          </a:p>
          <a:p>
            <a:pPr lvl="0" rtl="0">
              <a:lnSpc>
                <a:spcPct val="90000"/>
              </a:lnSpc>
              <a:spcBef>
                <a:spcPts val="1000"/>
              </a:spcBef>
              <a:spcAft>
                <a:spcPts val="0"/>
              </a:spcAft>
              <a:buClr>
                <a:schemeClr val="dk1"/>
              </a:buClr>
              <a:buSzPct val="78571"/>
              <a:buFont typeface="Arial"/>
              <a:buNone/>
            </a:pPr>
            <a:r>
              <a:rPr lang="en" sz="2400" dirty="0">
                <a:latin typeface="Roboto" panose="020B0604020202020204" charset="0"/>
                <a:ea typeface="Roboto" panose="020B0604020202020204" charset="0"/>
                <a:cs typeface="Arial"/>
                <a:sym typeface="Arial"/>
              </a:rPr>
              <a:t> </a:t>
            </a:r>
          </a:p>
          <a:p>
            <a:pPr lvl="0" rtl="0">
              <a:lnSpc>
                <a:spcPct val="90000"/>
              </a:lnSpc>
              <a:spcBef>
                <a:spcPts val="1000"/>
              </a:spcBef>
              <a:spcAft>
                <a:spcPts val="0"/>
              </a:spcAft>
              <a:buClr>
                <a:schemeClr val="dk1"/>
              </a:buClr>
              <a:buSzPct val="78571"/>
              <a:buFont typeface="Arial"/>
              <a:buNone/>
            </a:pPr>
            <a:endParaRPr sz="2400" dirty="0">
              <a:latin typeface="Roboto" panose="020B0604020202020204" charset="0"/>
              <a:ea typeface="Roboto" panose="020B0604020202020204" charset="0"/>
              <a:cs typeface="Arial"/>
              <a:sym typeface="Arial"/>
            </a:endParaRPr>
          </a:p>
          <a:p>
            <a:pPr lvl="0">
              <a:spcBef>
                <a:spcPts val="0"/>
              </a:spcBef>
              <a:buNone/>
            </a:pPr>
            <a:endParaRPr sz="24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254806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255925" y="138375"/>
            <a:ext cx="8520600" cy="613200"/>
          </a:xfrm>
          <a:prstGeom prst="rect">
            <a:avLst/>
          </a:prstGeom>
        </p:spPr>
        <p:txBody>
          <a:bodyPr wrap="square" lIns="91425" tIns="91425" rIns="91425" bIns="91425" anchor="t" anchorCtr="0">
            <a:noAutofit/>
          </a:bodyPr>
          <a:lstStyle/>
          <a:p>
            <a:pPr lvl="0" algn="ctr" rtl="0">
              <a:lnSpc>
                <a:spcPct val="90000"/>
              </a:lnSpc>
              <a:spcBef>
                <a:spcPts val="1000"/>
              </a:spcBef>
              <a:buClr>
                <a:schemeClr val="dk1"/>
              </a:buClr>
              <a:buSzPct val="45833"/>
              <a:buFont typeface="Arial"/>
              <a:buNone/>
            </a:pPr>
            <a:r>
              <a:rPr lang="en" sz="2400" dirty="0">
                <a:latin typeface="Roboto" panose="020B0604020202020204" charset="0"/>
                <a:ea typeface="Roboto" panose="020B0604020202020204" charset="0"/>
                <a:cs typeface="Arial"/>
                <a:sym typeface="Arial"/>
              </a:rPr>
              <a:t>A Student-driven Approach to Assessing and Utilizing Assistive Technology to Improve Course Accessibility, Classroom Inclusivity, and Student Engagement </a:t>
            </a:r>
          </a:p>
          <a:p>
            <a:pPr lvl="0">
              <a:spcBef>
                <a:spcPts val="0"/>
              </a:spcBef>
              <a:buNone/>
            </a:pPr>
            <a:endParaRPr dirty="0">
              <a:latin typeface="Roboto" panose="020B0604020202020204" charset="0"/>
              <a:ea typeface="Roboto" panose="020B0604020202020204" charset="0"/>
            </a:endParaRPr>
          </a:p>
        </p:txBody>
      </p:sp>
      <p:sp>
        <p:nvSpPr>
          <p:cNvPr id="154" name="Shape 154"/>
          <p:cNvSpPr txBox="1">
            <a:spLocks noGrp="1"/>
          </p:cNvSpPr>
          <p:nvPr>
            <p:ph type="body" idx="1"/>
          </p:nvPr>
        </p:nvSpPr>
        <p:spPr>
          <a:xfrm>
            <a:off x="311700" y="1418750"/>
            <a:ext cx="8520600" cy="3397200"/>
          </a:xfrm>
          <a:prstGeom prst="rect">
            <a:avLst/>
          </a:prstGeom>
        </p:spPr>
        <p:txBody>
          <a:bodyPr wrap="square" lIns="91425" tIns="91425" rIns="91425" bIns="91425" anchor="t" anchorCtr="0">
            <a:noAutofit/>
          </a:bodyPr>
          <a:lstStyle/>
          <a:p>
            <a:pPr lvl="0" rtl="0">
              <a:lnSpc>
                <a:spcPct val="90000"/>
              </a:lnSpc>
              <a:spcBef>
                <a:spcPts val="1000"/>
              </a:spcBef>
              <a:spcAft>
                <a:spcPts val="0"/>
              </a:spcAft>
              <a:buClr>
                <a:schemeClr val="dk1"/>
              </a:buClr>
              <a:buSzPct val="45833"/>
              <a:buFont typeface="Arial"/>
              <a:buNone/>
            </a:pPr>
            <a:r>
              <a:rPr lang="en" sz="2400" b="1" dirty="0">
                <a:latin typeface="Roboto" panose="020B0604020202020204" charset="0"/>
                <a:ea typeface="Roboto" panose="020B0604020202020204" charset="0"/>
                <a:cs typeface="Arial"/>
                <a:sym typeface="Arial"/>
              </a:rPr>
              <a:t>Phase One: </a:t>
            </a:r>
            <a:r>
              <a:rPr lang="en" sz="2400" dirty="0">
                <a:latin typeface="Roboto" panose="020B0604020202020204" charset="0"/>
                <a:ea typeface="Roboto" panose="020B0604020202020204" charset="0"/>
                <a:cs typeface="Arial"/>
                <a:sym typeface="Arial"/>
              </a:rPr>
              <a:t>Assess apps, extensions, and equipment</a:t>
            </a:r>
          </a:p>
          <a:p>
            <a:pPr marL="0" lvl="0" indent="-69850" rtl="0">
              <a:lnSpc>
                <a:spcPct val="90000"/>
              </a:lnSpc>
              <a:spcBef>
                <a:spcPts val="1000"/>
              </a:spcBef>
              <a:spcAft>
                <a:spcPts val="0"/>
              </a:spcAft>
              <a:buClr>
                <a:schemeClr val="dk1"/>
              </a:buClr>
              <a:buSzPct val="45833"/>
              <a:buFont typeface="Arial"/>
              <a:buNone/>
            </a:pPr>
            <a:r>
              <a:rPr lang="en" sz="2400" b="1" dirty="0">
                <a:latin typeface="Roboto" panose="020B0604020202020204" charset="0"/>
                <a:ea typeface="Roboto" panose="020B0604020202020204" charset="0"/>
                <a:cs typeface="Arial"/>
                <a:sym typeface="Arial"/>
              </a:rPr>
              <a:t>Phase Two: </a:t>
            </a:r>
            <a:r>
              <a:rPr lang="en" sz="2400" dirty="0">
                <a:latin typeface="Roboto" panose="020B0604020202020204" charset="0"/>
                <a:ea typeface="Roboto" panose="020B0604020202020204" charset="0"/>
                <a:cs typeface="Arial"/>
                <a:sym typeface="Arial"/>
              </a:rPr>
              <a:t>Utilize highest rated apps, extensions, and equipment</a:t>
            </a:r>
          </a:p>
          <a:p>
            <a:pPr lvl="0" rtl="0">
              <a:lnSpc>
                <a:spcPct val="90000"/>
              </a:lnSpc>
              <a:spcBef>
                <a:spcPts val="1000"/>
              </a:spcBef>
              <a:spcAft>
                <a:spcPts val="0"/>
              </a:spcAft>
              <a:buClr>
                <a:schemeClr val="dk1"/>
              </a:buClr>
              <a:buSzPct val="45833"/>
              <a:buFont typeface="Arial"/>
              <a:buNone/>
            </a:pPr>
            <a:r>
              <a:rPr lang="en" sz="2400" b="1" dirty="0">
                <a:latin typeface="Roboto" panose="020B0604020202020204" charset="0"/>
                <a:ea typeface="Roboto" panose="020B0604020202020204" charset="0"/>
                <a:cs typeface="Arial"/>
                <a:sym typeface="Arial"/>
              </a:rPr>
              <a:t>Phase Three: </a:t>
            </a:r>
            <a:r>
              <a:rPr lang="en" sz="2400" dirty="0">
                <a:latin typeface="Roboto" panose="020B0604020202020204" charset="0"/>
                <a:ea typeface="Roboto" panose="020B0604020202020204" charset="0"/>
                <a:cs typeface="Arial"/>
                <a:sym typeface="Arial"/>
              </a:rPr>
              <a:t>Engage with faculty and support services to integrate AT campus-wide; Create instructional videos for global, student-centered   education</a:t>
            </a:r>
          </a:p>
          <a:p>
            <a:pPr lvl="0" rtl="0">
              <a:lnSpc>
                <a:spcPct val="90000"/>
              </a:lnSpc>
              <a:spcBef>
                <a:spcPts val="1000"/>
              </a:spcBef>
              <a:spcAft>
                <a:spcPts val="0"/>
              </a:spcAft>
              <a:buClr>
                <a:schemeClr val="dk1"/>
              </a:buClr>
              <a:buSzPct val="45833"/>
              <a:buFont typeface="Arial"/>
              <a:buNone/>
            </a:pPr>
            <a:r>
              <a:rPr lang="en" sz="2400" b="1" dirty="0">
                <a:latin typeface="Roboto" panose="020B0604020202020204" charset="0"/>
                <a:ea typeface="Roboto" panose="020B0604020202020204" charset="0"/>
                <a:cs typeface="Arial"/>
                <a:sym typeface="Arial"/>
              </a:rPr>
              <a:t>Phase Four: </a:t>
            </a:r>
            <a:r>
              <a:rPr lang="en" sz="2400" dirty="0">
                <a:latin typeface="Roboto" panose="020B0604020202020204" charset="0"/>
                <a:ea typeface="Roboto" panose="020B0604020202020204" charset="0"/>
                <a:cs typeface="Arial"/>
                <a:sym typeface="Arial"/>
              </a:rPr>
              <a:t>Aggregate Data for public use; Continue phase three; Build student-driven social media network</a:t>
            </a:r>
          </a:p>
          <a:p>
            <a:pPr lvl="0">
              <a:spcBef>
                <a:spcPts val="0"/>
              </a:spcBef>
              <a:buNone/>
            </a:pPr>
            <a:endParaRPr dirty="0">
              <a:latin typeface="Roboto" panose="020B0604020202020204" charset="0"/>
              <a:ea typeface="Roboto" panose="020B060402020202020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0" name="Shape 160"/>
          <p:cNvSpPr txBox="1">
            <a:spLocks noGrp="1"/>
          </p:cNvSpPr>
          <p:nvPr>
            <p:ph type="body" idx="1"/>
          </p:nvPr>
        </p:nvSpPr>
        <p:spPr>
          <a:xfrm>
            <a:off x="311700" y="439387"/>
            <a:ext cx="8286035" cy="4571999"/>
          </a:xfrm>
          <a:prstGeom prst="rect">
            <a:avLst/>
          </a:prstGeom>
        </p:spPr>
        <p:txBody>
          <a:bodyPr wrap="square" lIns="91425" tIns="91425" rIns="91425" bIns="91425" anchor="t" anchorCtr="0">
            <a:noAutofit/>
          </a:bodyPr>
          <a:lstStyle/>
          <a:p>
            <a:pPr lvl="0" rtl="0">
              <a:lnSpc>
                <a:spcPct val="90000"/>
              </a:lnSpc>
              <a:spcBef>
                <a:spcPts val="1000"/>
              </a:spcBef>
              <a:spcAft>
                <a:spcPts val="0"/>
              </a:spcAft>
              <a:buClr>
                <a:schemeClr val="dk1"/>
              </a:buClr>
              <a:buSzPct val="55000"/>
              <a:buFont typeface="Arial"/>
              <a:buNone/>
            </a:pPr>
            <a:r>
              <a:rPr lang="en" sz="2400" dirty="0">
                <a:latin typeface="Roboto" panose="020B0604020202020204" charset="0"/>
                <a:ea typeface="Roboto" panose="020B0604020202020204" charset="0"/>
                <a:cs typeface="Arial"/>
                <a:sym typeface="Arial"/>
              </a:rPr>
              <a:t>Student Instruction</a:t>
            </a:r>
          </a:p>
          <a:p>
            <a:pPr marL="342900" indent="-342900">
              <a:lnSpc>
                <a:spcPct val="90000"/>
              </a:lnSpc>
              <a:spcBef>
                <a:spcPts val="1000"/>
              </a:spcBef>
              <a:spcAft>
                <a:spcPts val="0"/>
              </a:spcAft>
              <a:buSzPct val="55000"/>
            </a:pPr>
            <a:r>
              <a:rPr lang="en" sz="2000" dirty="0">
                <a:latin typeface="Roboto" panose="020B0604020202020204" charset="0"/>
                <a:ea typeface="Roboto" panose="020B0604020202020204" charset="0"/>
                <a:cs typeface="Arial"/>
                <a:sym typeface="Arial"/>
              </a:rPr>
              <a:t>Find as many apps, extensions and built-ins as possible and assess each individual trial. If a product appears worthwhile do multiple trials and refer to your peers.</a:t>
            </a:r>
          </a:p>
          <a:p>
            <a:pPr marL="342900" indent="-342900">
              <a:lnSpc>
                <a:spcPct val="90000"/>
              </a:lnSpc>
              <a:spcBef>
                <a:spcPts val="500"/>
              </a:spcBef>
              <a:spcAft>
                <a:spcPts val="0"/>
              </a:spcAft>
              <a:buSzPct val="55000"/>
            </a:pPr>
            <a:r>
              <a:rPr lang="en" sz="2000" dirty="0">
                <a:latin typeface="Roboto" panose="020B0604020202020204" charset="0"/>
                <a:ea typeface="Roboto" panose="020B0604020202020204" charset="0"/>
                <a:cs typeface="Arial"/>
                <a:sym typeface="Arial"/>
              </a:rPr>
              <a:t>Try to find as many free/cheap options as possible.</a:t>
            </a:r>
          </a:p>
          <a:p>
            <a:pPr marL="342900" indent="-342900">
              <a:lnSpc>
                <a:spcPct val="90000"/>
              </a:lnSpc>
              <a:spcBef>
                <a:spcPts val="500"/>
              </a:spcBef>
              <a:spcAft>
                <a:spcPts val="0"/>
              </a:spcAft>
              <a:buSzPct val="55000"/>
            </a:pPr>
            <a:r>
              <a:rPr lang="en" sz="2000" dirty="0">
                <a:latin typeface="Roboto" panose="020B0604020202020204" charset="0"/>
                <a:ea typeface="Roboto" panose="020B0604020202020204" charset="0"/>
                <a:cs typeface="Arial"/>
                <a:sym typeface="Arial"/>
              </a:rPr>
              <a:t>Windows, Mac, iOS, Android, Chrome Apps and Extensions, AT </a:t>
            </a:r>
          </a:p>
          <a:p>
            <a:pPr marL="457200" lvl="0" indent="387350" rtl="0">
              <a:lnSpc>
                <a:spcPct val="100000"/>
              </a:lnSpc>
              <a:spcBef>
                <a:spcPts val="500"/>
              </a:spcBef>
              <a:spcAft>
                <a:spcPts val="0"/>
              </a:spcAft>
              <a:buClr>
                <a:schemeClr val="dk1"/>
              </a:buClr>
              <a:buSzPct val="61111"/>
              <a:buFont typeface="Arial"/>
              <a:buNone/>
            </a:pPr>
            <a:r>
              <a:rPr lang="en" sz="2000" dirty="0">
                <a:latin typeface="Roboto" panose="020B0604020202020204" charset="0"/>
                <a:ea typeface="Roboto" panose="020B0604020202020204" charset="0"/>
                <a:cs typeface="Arial"/>
                <a:sym typeface="Arial"/>
              </a:rPr>
              <a:t>203 Total Trials				41% of trials under 30 	       minutes</a:t>
            </a:r>
          </a:p>
          <a:p>
            <a:pPr marL="457200" lvl="0" indent="387350" rtl="0">
              <a:lnSpc>
                <a:spcPct val="100000"/>
              </a:lnSpc>
              <a:spcBef>
                <a:spcPts val="500"/>
              </a:spcBef>
              <a:spcAft>
                <a:spcPts val="0"/>
              </a:spcAft>
              <a:buClr>
                <a:schemeClr val="dk1"/>
              </a:buClr>
              <a:buSzPct val="61111"/>
              <a:buFont typeface="Arial"/>
              <a:buNone/>
            </a:pPr>
            <a:r>
              <a:rPr lang="en" sz="2000" dirty="0">
                <a:latin typeface="Roboto" panose="020B0604020202020204" charset="0"/>
                <a:ea typeface="Roboto" panose="020B0604020202020204" charset="0"/>
                <a:cs typeface="Arial"/>
                <a:sym typeface="Arial"/>
              </a:rPr>
              <a:t>51% rated easy to use			13% rated difficult to  	       use</a:t>
            </a:r>
          </a:p>
          <a:p>
            <a:pPr marL="457200" lvl="0" indent="387350" rtl="0">
              <a:lnSpc>
                <a:spcPct val="100000"/>
              </a:lnSpc>
              <a:spcBef>
                <a:spcPts val="500"/>
              </a:spcBef>
              <a:spcAft>
                <a:spcPts val="0"/>
              </a:spcAft>
              <a:buClr>
                <a:schemeClr val="dk1"/>
              </a:buClr>
              <a:buSzPct val="61111"/>
              <a:buFont typeface="Arial"/>
              <a:buNone/>
            </a:pPr>
            <a:r>
              <a:rPr lang="en" sz="2000" dirty="0">
                <a:latin typeface="Roboto" panose="020B0604020202020204" charset="0"/>
                <a:ea typeface="Roboto" panose="020B0604020202020204" charset="0"/>
                <a:cs typeface="Arial"/>
                <a:sym typeface="Arial"/>
              </a:rPr>
              <a:t>61% would be recommended		34% were noticeable to 	       classmates</a:t>
            </a:r>
          </a:p>
          <a:p>
            <a:pPr lvl="0">
              <a:spcBef>
                <a:spcPts val="0"/>
              </a:spcBef>
              <a:buNone/>
            </a:pPr>
            <a:endParaRPr dirty="0">
              <a:latin typeface="Roboto" panose="020B0604020202020204" charset="0"/>
              <a:ea typeface="Roboto" panose="020B060402020202020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p:nvPr/>
        </p:nvSpPr>
        <p:spPr>
          <a:xfrm>
            <a:off x="190004" y="273132"/>
            <a:ext cx="8953995" cy="4690754"/>
          </a:xfrm>
          <a:prstGeom prst="rect">
            <a:avLst/>
          </a:prstGeom>
          <a:noFill/>
          <a:ln>
            <a:noFill/>
          </a:ln>
        </p:spPr>
        <p:txBody>
          <a:bodyPr wrap="square" lIns="91425" tIns="91425" rIns="91425" bIns="91425" anchor="ctr" anchorCtr="0">
            <a:noAutofit/>
          </a:bodyPr>
          <a:lstStyle/>
          <a:p>
            <a:pPr lvl="0" rtl="0"/>
            <a:r>
              <a:rPr lang="en" sz="2000" i="1" dirty="0">
                <a:solidFill>
                  <a:schemeClr val="dk1"/>
                </a:solidFill>
                <a:latin typeface="Roboto" panose="020B0604020202020204" charset="0"/>
                <a:ea typeface="Roboto" panose="020B0604020202020204" charset="0"/>
              </a:rPr>
              <a:t>Name of AT/App</a:t>
            </a:r>
          </a:p>
          <a:p>
            <a:pPr lvl="0" rtl="0"/>
            <a:r>
              <a:rPr lang="en" sz="2000" i="1" dirty="0">
                <a:solidFill>
                  <a:schemeClr val="dk1"/>
                </a:solidFill>
                <a:latin typeface="Roboto" panose="020B0604020202020204" charset="0"/>
                <a:ea typeface="Roboto" panose="020B0604020202020204" charset="0"/>
              </a:rPr>
              <a:t>Trial number</a:t>
            </a:r>
          </a:p>
          <a:p>
            <a:pPr lvl="0" rtl="0"/>
            <a:r>
              <a:rPr lang="en" sz="2000" i="1" dirty="0">
                <a:solidFill>
                  <a:schemeClr val="dk1"/>
                </a:solidFill>
                <a:latin typeface="Roboto" panose="020B0604020202020204" charset="0"/>
                <a:ea typeface="Roboto" panose="020B0604020202020204" charset="0"/>
              </a:rPr>
              <a:t>Platform Used</a:t>
            </a:r>
          </a:p>
          <a:p>
            <a:pPr lvl="0" rtl="0"/>
            <a:r>
              <a:rPr lang="en" sz="2000" i="1" dirty="0">
                <a:solidFill>
                  <a:schemeClr val="dk1"/>
                </a:solidFill>
                <a:latin typeface="Roboto" panose="020B0604020202020204" charset="0"/>
                <a:ea typeface="Roboto" panose="020B0604020202020204" charset="0"/>
              </a:rPr>
              <a:t>Platform Restrictions</a:t>
            </a:r>
          </a:p>
          <a:p>
            <a:pPr lvl="0" rtl="0"/>
            <a:r>
              <a:rPr lang="en" sz="2000" i="1" dirty="0">
                <a:solidFill>
                  <a:schemeClr val="dk1"/>
                </a:solidFill>
                <a:latin typeface="Roboto" panose="020B0604020202020204" charset="0"/>
                <a:ea typeface="Roboto" panose="020B0604020202020204" charset="0"/>
              </a:rPr>
              <a:t>How long did you use this product today?</a:t>
            </a:r>
          </a:p>
          <a:p>
            <a:pPr lvl="0" rtl="0"/>
            <a:r>
              <a:rPr lang="en" sz="2000" i="1" dirty="0">
                <a:solidFill>
                  <a:schemeClr val="dk1"/>
                </a:solidFill>
                <a:latin typeface="Roboto" panose="020B0604020202020204" charset="0"/>
                <a:ea typeface="Roboto" panose="020B0604020202020204" charset="0"/>
              </a:rPr>
              <a:t>Who would likely benefit form this product?</a:t>
            </a:r>
          </a:p>
          <a:p>
            <a:pPr lvl="0" rtl="0"/>
            <a:r>
              <a:rPr lang="en" sz="2000" i="1" dirty="0">
                <a:solidFill>
                  <a:schemeClr val="dk1"/>
                </a:solidFill>
                <a:latin typeface="Roboto" panose="020B0604020202020204" charset="0"/>
                <a:ea typeface="Roboto" panose="020B0604020202020204" charset="0"/>
              </a:rPr>
              <a:t>How easy was it to use this product?</a:t>
            </a:r>
          </a:p>
          <a:p>
            <a:pPr lvl="0" rtl="0"/>
            <a:r>
              <a:rPr lang="en" sz="2000" i="1" dirty="0">
                <a:solidFill>
                  <a:schemeClr val="dk1"/>
                </a:solidFill>
                <a:latin typeface="Roboto" panose="020B0604020202020204" charset="0"/>
                <a:ea typeface="Roboto" panose="020B0604020202020204" charset="0"/>
              </a:rPr>
              <a:t>Where would students likely use this product?</a:t>
            </a:r>
          </a:p>
          <a:p>
            <a:pPr lvl="0" rtl="0"/>
            <a:r>
              <a:rPr lang="en" sz="2000" i="1" dirty="0">
                <a:solidFill>
                  <a:schemeClr val="dk1"/>
                </a:solidFill>
                <a:latin typeface="Roboto" panose="020B0604020202020204" charset="0"/>
                <a:ea typeface="Roboto" panose="020B0604020202020204" charset="0"/>
              </a:rPr>
              <a:t>How frustrated did you get while using this product?</a:t>
            </a:r>
          </a:p>
          <a:p>
            <a:pPr lvl="0" rtl="0"/>
            <a:r>
              <a:rPr lang="en" sz="2000" i="1" dirty="0">
                <a:solidFill>
                  <a:schemeClr val="dk1"/>
                </a:solidFill>
                <a:latin typeface="Roboto" panose="020B0604020202020204" charset="0"/>
                <a:ea typeface="Roboto" panose="020B0604020202020204" charset="0"/>
              </a:rPr>
              <a:t>If used in the classroom how apparent would this product be?</a:t>
            </a:r>
          </a:p>
          <a:p>
            <a:pPr lvl="0" rtl="0"/>
            <a:r>
              <a:rPr lang="en" sz="2000" i="1" dirty="0">
                <a:solidFill>
                  <a:schemeClr val="dk1"/>
                </a:solidFill>
                <a:latin typeface="Roboto" panose="020B0604020202020204" charset="0"/>
                <a:ea typeface="Roboto" panose="020B0604020202020204" charset="0"/>
              </a:rPr>
              <a:t>Can this product be used silently in the classroom?</a:t>
            </a:r>
          </a:p>
          <a:p>
            <a:pPr lvl="0" rtl="0"/>
            <a:r>
              <a:rPr lang="en" sz="2000" i="1" dirty="0">
                <a:solidFill>
                  <a:schemeClr val="dk1"/>
                </a:solidFill>
                <a:latin typeface="Roboto" panose="020B0604020202020204" charset="0"/>
                <a:ea typeface="Roboto" panose="020B0604020202020204" charset="0"/>
              </a:rPr>
              <a:t>Provide important info about this product, including strengths/weaknesses.</a:t>
            </a:r>
          </a:p>
          <a:p>
            <a:pPr lvl="0" rtl="0"/>
            <a:r>
              <a:rPr lang="en" sz="2000" i="1" dirty="0">
                <a:solidFill>
                  <a:schemeClr val="dk1"/>
                </a:solidFill>
                <a:latin typeface="Roboto" panose="020B0604020202020204" charset="0"/>
                <a:ea typeface="Roboto" panose="020B0604020202020204" charset="0"/>
              </a:rPr>
              <a:t>Would this product assist students who don’t have a disability?</a:t>
            </a:r>
          </a:p>
          <a:p>
            <a:pPr lvl="0" rtl="0"/>
            <a:r>
              <a:rPr lang="en" sz="2000" i="1" dirty="0">
                <a:solidFill>
                  <a:schemeClr val="dk1"/>
                </a:solidFill>
                <a:latin typeface="Roboto" panose="020B0604020202020204" charset="0"/>
                <a:ea typeface="Roboto" panose="020B0604020202020204" charset="0"/>
              </a:rPr>
              <a:t>Comment on any costs, including add-ons.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4060" y="1100733"/>
            <a:ext cx="1884374" cy="3754874"/>
          </a:xfrm>
          <a:prstGeom prst="rect">
            <a:avLst/>
          </a:prstGeom>
        </p:spPr>
        <p:txBody>
          <a:bodyPr wrap="square">
            <a:spAutoFit/>
          </a:bodyPr>
          <a:lstStyle/>
          <a:p>
            <a:r>
              <a:rPr lang="en-US" b="1" dirty="0" err="1"/>
              <a:t>SpeakIt</a:t>
            </a:r>
            <a:r>
              <a:rPr lang="en-US" b="1" dirty="0"/>
              <a:t>!</a:t>
            </a:r>
          </a:p>
          <a:p>
            <a:r>
              <a:rPr lang="en-US" dirty="0" err="1"/>
              <a:t>Announcify</a:t>
            </a:r>
            <a:r>
              <a:rPr lang="en-US" dirty="0"/>
              <a:t>  </a:t>
            </a:r>
          </a:p>
          <a:p>
            <a:r>
              <a:rPr lang="en-US" dirty="0"/>
              <a:t>What’s Up </a:t>
            </a:r>
          </a:p>
          <a:p>
            <a:r>
              <a:rPr lang="en-US" b="1" dirty="0"/>
              <a:t>Ginger </a:t>
            </a:r>
          </a:p>
          <a:p>
            <a:r>
              <a:rPr lang="en-US" dirty="0" err="1"/>
              <a:t>Grammarly</a:t>
            </a:r>
            <a:endParaRPr lang="en-US" dirty="0"/>
          </a:p>
          <a:p>
            <a:r>
              <a:rPr lang="en-US" b="1" dirty="0"/>
              <a:t>Bee Line Reader</a:t>
            </a:r>
          </a:p>
          <a:p>
            <a:r>
              <a:rPr lang="en-US" dirty="0"/>
              <a:t>Visor </a:t>
            </a:r>
          </a:p>
          <a:p>
            <a:r>
              <a:rPr lang="en-US" dirty="0" err="1"/>
              <a:t>Scrollr</a:t>
            </a:r>
            <a:r>
              <a:rPr lang="en-US" dirty="0"/>
              <a:t> </a:t>
            </a:r>
          </a:p>
          <a:p>
            <a:r>
              <a:rPr lang="en-US" dirty="0"/>
              <a:t>Chrome </a:t>
            </a:r>
            <a:r>
              <a:rPr lang="en-US" dirty="0" err="1"/>
              <a:t>Vox</a:t>
            </a:r>
            <a:r>
              <a:rPr lang="en-US" dirty="0"/>
              <a:t> </a:t>
            </a:r>
          </a:p>
          <a:p>
            <a:r>
              <a:rPr lang="en-US" dirty="0"/>
              <a:t>Oswald</a:t>
            </a:r>
          </a:p>
          <a:p>
            <a:r>
              <a:rPr lang="en-US" dirty="0"/>
              <a:t>Voice note 2</a:t>
            </a:r>
          </a:p>
          <a:p>
            <a:r>
              <a:rPr lang="en-US" dirty="0"/>
              <a:t>Google Dictionary</a:t>
            </a:r>
          </a:p>
          <a:p>
            <a:r>
              <a:rPr lang="en-US" dirty="0"/>
              <a:t>Save to Pocket</a:t>
            </a:r>
          </a:p>
          <a:p>
            <a:r>
              <a:rPr lang="en-US" dirty="0"/>
              <a:t>Carat Browsing</a:t>
            </a:r>
          </a:p>
          <a:p>
            <a:endParaRPr lang="en-US" dirty="0"/>
          </a:p>
          <a:p>
            <a:endParaRPr lang="en-US" b="1" dirty="0"/>
          </a:p>
          <a:p>
            <a:endParaRPr lang="en-US" dirty="0"/>
          </a:p>
        </p:txBody>
      </p:sp>
      <p:sp>
        <p:nvSpPr>
          <p:cNvPr id="6" name="Rectangle 5"/>
          <p:cNvSpPr/>
          <p:nvPr/>
        </p:nvSpPr>
        <p:spPr>
          <a:xfrm>
            <a:off x="3877388" y="1100732"/>
            <a:ext cx="2759755" cy="4185761"/>
          </a:xfrm>
          <a:prstGeom prst="rect">
            <a:avLst/>
          </a:prstGeom>
        </p:spPr>
        <p:txBody>
          <a:bodyPr wrap="square">
            <a:spAutoFit/>
          </a:bodyPr>
          <a:lstStyle/>
          <a:p>
            <a:r>
              <a:rPr lang="en-US" dirty="0"/>
              <a:t>Scribble Toolbar</a:t>
            </a:r>
          </a:p>
          <a:p>
            <a:r>
              <a:rPr lang="en-US" dirty="0"/>
              <a:t>@Voice Aloud Reader</a:t>
            </a:r>
          </a:p>
          <a:p>
            <a:r>
              <a:rPr lang="en-US" dirty="0"/>
              <a:t>Read &amp;Write Gold </a:t>
            </a:r>
          </a:p>
          <a:p>
            <a:r>
              <a:rPr lang="en-US" dirty="0"/>
              <a:t>    for Chrome</a:t>
            </a:r>
          </a:p>
          <a:p>
            <a:r>
              <a:rPr lang="en-US" dirty="0"/>
              <a:t>Read &amp; Write Gold </a:t>
            </a:r>
          </a:p>
          <a:p>
            <a:r>
              <a:rPr lang="en-US" dirty="0"/>
              <a:t>    for Edge</a:t>
            </a:r>
          </a:p>
          <a:p>
            <a:r>
              <a:rPr lang="en-US" dirty="0"/>
              <a:t>Zoom </a:t>
            </a:r>
            <a:r>
              <a:rPr lang="mr-IN" dirty="0"/>
              <a:t>–</a:t>
            </a:r>
            <a:r>
              <a:rPr lang="en-US" dirty="0"/>
              <a:t> iPad</a:t>
            </a:r>
          </a:p>
          <a:p>
            <a:r>
              <a:rPr lang="en-US" dirty="0"/>
              <a:t>Evernote</a:t>
            </a:r>
          </a:p>
          <a:p>
            <a:r>
              <a:rPr lang="en-US" dirty="0"/>
              <a:t>White Noise</a:t>
            </a:r>
          </a:p>
          <a:p>
            <a:r>
              <a:rPr lang="en-US" dirty="0"/>
              <a:t>NVDA (Non visual </a:t>
            </a:r>
          </a:p>
          <a:p>
            <a:r>
              <a:rPr lang="en-US" dirty="0"/>
              <a:t>Desktop Access)</a:t>
            </a:r>
          </a:p>
          <a:p>
            <a:r>
              <a:rPr lang="en-US" dirty="0"/>
              <a:t>Word Equation Editor</a:t>
            </a:r>
          </a:p>
          <a:p>
            <a:r>
              <a:rPr lang="en-US" dirty="0"/>
              <a:t>Central Access Reader</a:t>
            </a:r>
          </a:p>
          <a:p>
            <a:endParaRPr lang="en-US" dirty="0"/>
          </a:p>
          <a:p>
            <a:endParaRPr lang="en-US" dirty="0"/>
          </a:p>
          <a:p>
            <a:endParaRPr lang="en-US" dirty="0"/>
          </a:p>
          <a:p>
            <a:endParaRPr lang="en-US" dirty="0"/>
          </a:p>
          <a:p>
            <a:endParaRPr lang="en-US" sz="800" dirty="0"/>
          </a:p>
          <a:p>
            <a:r>
              <a:rPr lang="en-US" dirty="0"/>
              <a:t>              </a:t>
            </a:r>
          </a:p>
        </p:txBody>
      </p:sp>
      <p:sp>
        <p:nvSpPr>
          <p:cNvPr id="7" name="Rectangle 6"/>
          <p:cNvSpPr/>
          <p:nvPr/>
        </p:nvSpPr>
        <p:spPr>
          <a:xfrm>
            <a:off x="5898904" y="1100732"/>
            <a:ext cx="1951971" cy="3539430"/>
          </a:xfrm>
          <a:prstGeom prst="rect">
            <a:avLst/>
          </a:prstGeom>
        </p:spPr>
        <p:txBody>
          <a:bodyPr wrap="square">
            <a:spAutoFit/>
          </a:bodyPr>
          <a:lstStyle/>
          <a:p>
            <a:r>
              <a:rPr lang="en-US" dirty="0"/>
              <a:t>Evernote Touch</a:t>
            </a:r>
          </a:p>
          <a:p>
            <a:r>
              <a:rPr lang="en-US" dirty="0"/>
              <a:t>Evernote Web Clipper</a:t>
            </a:r>
          </a:p>
          <a:p>
            <a:r>
              <a:rPr lang="en-US" dirty="0"/>
              <a:t>Microsoft Translate</a:t>
            </a:r>
          </a:p>
          <a:p>
            <a:r>
              <a:rPr lang="en-US" dirty="0"/>
              <a:t>Google Translate</a:t>
            </a:r>
          </a:p>
          <a:p>
            <a:r>
              <a:rPr lang="en-US" b="1" dirty="0"/>
              <a:t>Select and Speak</a:t>
            </a:r>
          </a:p>
          <a:p>
            <a:r>
              <a:rPr lang="en-US" dirty="0"/>
              <a:t>Readability</a:t>
            </a:r>
          </a:p>
          <a:p>
            <a:r>
              <a:rPr lang="en-US" dirty="0"/>
              <a:t>Voice Note II</a:t>
            </a:r>
          </a:p>
          <a:p>
            <a:r>
              <a:rPr lang="en-US" dirty="0"/>
              <a:t>My Study Life</a:t>
            </a:r>
          </a:p>
          <a:p>
            <a:r>
              <a:rPr lang="en-US" dirty="0"/>
              <a:t>Accessibility Conversion</a:t>
            </a:r>
          </a:p>
          <a:p>
            <a:r>
              <a:rPr lang="en-US" dirty="0"/>
              <a:t>Pocket</a:t>
            </a:r>
          </a:p>
          <a:p>
            <a:r>
              <a:rPr lang="en-US" dirty="0"/>
              <a:t>AT Bar</a:t>
            </a:r>
          </a:p>
          <a:p>
            <a:r>
              <a:rPr lang="en-US" b="1" dirty="0"/>
              <a:t>Permanent Readability</a:t>
            </a:r>
          </a:p>
          <a:p>
            <a:r>
              <a:rPr lang="en-US" dirty="0"/>
              <a:t>Voice eBook</a:t>
            </a:r>
          </a:p>
          <a:p>
            <a:r>
              <a:rPr lang="en-US" dirty="0"/>
              <a:t>iPad Magnifier</a:t>
            </a:r>
          </a:p>
        </p:txBody>
      </p:sp>
      <p:sp>
        <p:nvSpPr>
          <p:cNvPr id="9" name="Rectangle 8"/>
          <p:cNvSpPr/>
          <p:nvPr/>
        </p:nvSpPr>
        <p:spPr>
          <a:xfrm>
            <a:off x="149455" y="138831"/>
            <a:ext cx="2354580" cy="6986528"/>
          </a:xfrm>
          <a:prstGeom prst="rect">
            <a:avLst/>
          </a:prstGeom>
        </p:spPr>
        <p:txBody>
          <a:bodyPr wrap="square">
            <a:spAutoFit/>
          </a:bodyPr>
          <a:lstStyle/>
          <a:p>
            <a:r>
              <a:rPr lang="en-US" b="1" dirty="0">
                <a:solidFill>
                  <a:schemeClr val="accent6">
                    <a:lumMod val="75000"/>
                  </a:schemeClr>
                </a:solidFill>
              </a:rPr>
              <a:t>Read &amp; Write Gold</a:t>
            </a:r>
          </a:p>
          <a:p>
            <a:r>
              <a:rPr lang="en-US" b="1" dirty="0">
                <a:solidFill>
                  <a:schemeClr val="accent6">
                    <a:lumMod val="75000"/>
                  </a:schemeClr>
                </a:solidFill>
              </a:rPr>
              <a:t>Dragon Dictation</a:t>
            </a:r>
          </a:p>
          <a:p>
            <a:r>
              <a:rPr lang="en-US" b="1" dirty="0">
                <a:solidFill>
                  <a:schemeClr val="accent6">
                    <a:lumMod val="75000"/>
                  </a:schemeClr>
                </a:solidFill>
              </a:rPr>
              <a:t>Mac and Windows Dictate</a:t>
            </a:r>
          </a:p>
          <a:p>
            <a:r>
              <a:rPr lang="en-US" b="1" dirty="0">
                <a:solidFill>
                  <a:schemeClr val="accent6">
                    <a:lumMod val="75000"/>
                  </a:schemeClr>
                </a:solidFill>
              </a:rPr>
              <a:t>Talking Calculator</a:t>
            </a:r>
          </a:p>
          <a:p>
            <a:r>
              <a:rPr lang="en-US" b="1" dirty="0">
                <a:solidFill>
                  <a:schemeClr val="accent6">
                    <a:lumMod val="75000"/>
                  </a:schemeClr>
                </a:solidFill>
              </a:rPr>
              <a:t>PIAF Printer</a:t>
            </a:r>
          </a:p>
          <a:p>
            <a:r>
              <a:rPr lang="en-US" b="1" dirty="0" err="1">
                <a:solidFill>
                  <a:schemeClr val="accent6">
                    <a:lumMod val="75000"/>
                  </a:schemeClr>
                </a:solidFill>
              </a:rPr>
              <a:t>Sensus</a:t>
            </a:r>
            <a:r>
              <a:rPr lang="en-US" b="1" dirty="0">
                <a:solidFill>
                  <a:schemeClr val="accent6">
                    <a:lumMod val="75000"/>
                  </a:schemeClr>
                </a:solidFill>
              </a:rPr>
              <a:t> Access</a:t>
            </a:r>
          </a:p>
          <a:p>
            <a:r>
              <a:rPr lang="en-US" b="1" dirty="0" err="1">
                <a:solidFill>
                  <a:schemeClr val="accent6">
                    <a:lumMod val="75000"/>
                  </a:schemeClr>
                </a:solidFill>
              </a:rPr>
              <a:t>Robobraille</a:t>
            </a:r>
            <a:endParaRPr lang="en-US" b="1" dirty="0">
              <a:solidFill>
                <a:schemeClr val="accent6">
                  <a:lumMod val="75000"/>
                </a:schemeClr>
              </a:solidFill>
            </a:endParaRPr>
          </a:p>
          <a:p>
            <a:r>
              <a:rPr lang="en-US" b="1" dirty="0" err="1">
                <a:solidFill>
                  <a:schemeClr val="accent6">
                    <a:lumMod val="75000"/>
                  </a:schemeClr>
                </a:solidFill>
              </a:rPr>
              <a:t>Sonnocent</a:t>
            </a:r>
            <a:r>
              <a:rPr lang="en-US" b="1" dirty="0">
                <a:solidFill>
                  <a:schemeClr val="accent6">
                    <a:lumMod val="75000"/>
                  </a:schemeClr>
                </a:solidFill>
              </a:rPr>
              <a:t> Audio </a:t>
            </a:r>
            <a:r>
              <a:rPr lang="en-US" b="1" dirty="0" err="1">
                <a:solidFill>
                  <a:schemeClr val="accent6">
                    <a:lumMod val="75000"/>
                  </a:schemeClr>
                </a:solidFill>
              </a:rPr>
              <a:t>Notetakter</a:t>
            </a:r>
            <a:endParaRPr lang="en-US" b="1" dirty="0">
              <a:solidFill>
                <a:schemeClr val="accent6">
                  <a:lumMod val="75000"/>
                </a:schemeClr>
              </a:solidFill>
            </a:endParaRPr>
          </a:p>
          <a:p>
            <a:r>
              <a:rPr lang="en-US" b="1" dirty="0">
                <a:solidFill>
                  <a:schemeClr val="accent6">
                    <a:lumMod val="75000"/>
                  </a:schemeClr>
                </a:solidFill>
              </a:rPr>
              <a:t>Echo Smart Pen</a:t>
            </a:r>
          </a:p>
          <a:p>
            <a:r>
              <a:rPr lang="en-US" b="1" dirty="0">
                <a:solidFill>
                  <a:schemeClr val="accent6">
                    <a:lumMod val="75000"/>
                  </a:schemeClr>
                </a:solidFill>
              </a:rPr>
              <a:t>Audio Graphing Calculator</a:t>
            </a:r>
          </a:p>
          <a:p>
            <a:r>
              <a:rPr lang="en-US" b="1" dirty="0">
                <a:solidFill>
                  <a:schemeClr val="accent6">
                    <a:lumMod val="75000"/>
                  </a:schemeClr>
                </a:solidFill>
              </a:rPr>
              <a:t>Math Talk</a:t>
            </a:r>
          </a:p>
          <a:p>
            <a:r>
              <a:rPr lang="en-US" b="1" dirty="0" err="1">
                <a:solidFill>
                  <a:schemeClr val="accent6">
                    <a:lumMod val="75000"/>
                  </a:schemeClr>
                </a:solidFill>
              </a:rPr>
              <a:t>MathType</a:t>
            </a:r>
            <a:endParaRPr lang="en-US" b="1" dirty="0">
              <a:solidFill>
                <a:schemeClr val="accent6">
                  <a:lumMod val="75000"/>
                </a:schemeClr>
              </a:solidFill>
            </a:endParaRPr>
          </a:p>
          <a:p>
            <a:r>
              <a:rPr lang="en-US" b="1" dirty="0">
                <a:solidFill>
                  <a:schemeClr val="accent6">
                    <a:lumMod val="75000"/>
                  </a:schemeClr>
                </a:solidFill>
              </a:rPr>
              <a:t>Daisy Math</a:t>
            </a:r>
          </a:p>
          <a:p>
            <a:r>
              <a:rPr lang="en-US" b="1" dirty="0">
                <a:solidFill>
                  <a:schemeClr val="accent6">
                    <a:lumMod val="75000"/>
                  </a:schemeClr>
                </a:solidFill>
              </a:rPr>
              <a:t>Dolphin Easy Converter</a:t>
            </a:r>
          </a:p>
          <a:p>
            <a:r>
              <a:rPr lang="en-US" b="1" dirty="0">
                <a:solidFill>
                  <a:schemeClr val="accent6">
                    <a:lumMod val="75000"/>
                  </a:schemeClr>
                </a:solidFill>
              </a:rPr>
              <a:t>Dolphin Publisher</a:t>
            </a:r>
          </a:p>
          <a:p>
            <a:r>
              <a:rPr lang="en-US" b="1" dirty="0" err="1">
                <a:solidFill>
                  <a:schemeClr val="accent6">
                    <a:lumMod val="75000"/>
                  </a:schemeClr>
                </a:solidFill>
              </a:rPr>
              <a:t>ZoomText</a:t>
            </a:r>
            <a:endParaRPr lang="en-US" b="1" dirty="0">
              <a:solidFill>
                <a:schemeClr val="accent6">
                  <a:lumMod val="75000"/>
                </a:schemeClr>
              </a:solidFill>
            </a:endParaRPr>
          </a:p>
          <a:p>
            <a:r>
              <a:rPr lang="en-US" b="1" dirty="0">
                <a:solidFill>
                  <a:schemeClr val="accent6">
                    <a:lumMod val="75000"/>
                  </a:schemeClr>
                </a:solidFill>
              </a:rPr>
              <a:t>BAT One Handed Keyboard</a:t>
            </a:r>
          </a:p>
          <a:p>
            <a:r>
              <a:rPr lang="en-US" b="1" dirty="0">
                <a:solidFill>
                  <a:schemeClr val="accent6">
                    <a:lumMod val="75000"/>
                  </a:schemeClr>
                </a:solidFill>
              </a:rPr>
              <a:t>Voice Dream</a:t>
            </a:r>
          </a:p>
          <a:p>
            <a:r>
              <a:rPr lang="en-US" b="1" dirty="0">
                <a:solidFill>
                  <a:schemeClr val="accent6">
                    <a:lumMod val="75000"/>
                  </a:schemeClr>
                </a:solidFill>
              </a:rPr>
              <a:t>	     </a:t>
            </a:r>
          </a:p>
          <a:p>
            <a:endParaRPr lang="en-US" b="1" dirty="0">
              <a:solidFill>
                <a:schemeClr val="accent6">
                  <a:lumMod val="75000"/>
                </a:schemeClr>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Box 3"/>
          <p:cNvSpPr txBox="1"/>
          <p:nvPr/>
        </p:nvSpPr>
        <p:spPr>
          <a:xfrm>
            <a:off x="1655596" y="388949"/>
            <a:ext cx="6515099" cy="461665"/>
          </a:xfrm>
          <a:prstGeom prst="rect">
            <a:avLst/>
          </a:prstGeom>
          <a:noFill/>
        </p:spPr>
        <p:txBody>
          <a:bodyPr wrap="square" rtlCol="0">
            <a:spAutoFit/>
          </a:bodyPr>
          <a:lstStyle/>
          <a:p>
            <a:pPr algn="ctr"/>
            <a:r>
              <a:rPr lang="en-US" sz="2400" u="sng" dirty="0"/>
              <a:t>Assistive Technologies Assessed</a:t>
            </a:r>
          </a:p>
        </p:txBody>
      </p:sp>
      <p:sp>
        <p:nvSpPr>
          <p:cNvPr id="8" name="Rectangle 7"/>
          <p:cNvSpPr/>
          <p:nvPr/>
        </p:nvSpPr>
        <p:spPr>
          <a:xfrm>
            <a:off x="7717735" y="2975145"/>
            <a:ext cx="1881848" cy="1384995"/>
          </a:xfrm>
          <a:prstGeom prst="rect">
            <a:avLst/>
          </a:prstGeom>
        </p:spPr>
        <p:txBody>
          <a:bodyPr wrap="square">
            <a:spAutoFit/>
          </a:bodyPr>
          <a:lstStyle/>
          <a:p>
            <a:r>
              <a:rPr lang="en-US" dirty="0"/>
              <a:t>76% cognitive</a:t>
            </a:r>
          </a:p>
          <a:p>
            <a:r>
              <a:rPr lang="en-US" dirty="0"/>
              <a:t>48% visual</a:t>
            </a:r>
          </a:p>
          <a:p>
            <a:r>
              <a:rPr lang="en-US" dirty="0"/>
              <a:t>43% physical</a:t>
            </a:r>
          </a:p>
          <a:p>
            <a:r>
              <a:rPr lang="en-US" dirty="0"/>
              <a:t>34% psychiatric</a:t>
            </a:r>
          </a:p>
          <a:p>
            <a:r>
              <a:rPr lang="en-US" dirty="0"/>
              <a:t>18% acoustic</a:t>
            </a:r>
          </a:p>
          <a:p>
            <a:endParaRPr lang="en-US" dirty="0"/>
          </a:p>
        </p:txBody>
      </p:sp>
    </p:spTree>
    <p:extLst>
      <p:ext uri="{BB962C8B-B14F-4D97-AF65-F5344CB8AC3E}">
        <p14:creationId xmlns:p14="http://schemas.microsoft.com/office/powerpoint/2010/main" val="200942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603" y="112735"/>
            <a:ext cx="7886700" cy="994172"/>
          </a:xfrm>
        </p:spPr>
        <p:txBody>
          <a:bodyPr>
            <a:normAutofit/>
          </a:bodyPr>
          <a:lstStyle/>
          <a:p>
            <a:pPr algn="ctr"/>
            <a:r>
              <a:rPr lang="en-US" dirty="0">
                <a:latin typeface="Roboto" panose="020B0604020202020204" charset="0"/>
                <a:ea typeface="Roboto" panose="020B0604020202020204" charset="0"/>
              </a:rPr>
              <a:t>Chrome Ext. Speak It </a:t>
            </a:r>
            <a:r>
              <a:rPr lang="mr-IN" dirty="0">
                <a:latin typeface="Roboto" panose="020B0604020202020204" charset="0"/>
                <a:ea typeface="Roboto" panose="020B0604020202020204" charset="0"/>
              </a:rPr>
              <a:t>–</a:t>
            </a:r>
            <a:r>
              <a:rPr lang="en-US" dirty="0">
                <a:latin typeface="Roboto" panose="020B0604020202020204" charset="0"/>
                <a:ea typeface="Roboto" panose="020B0604020202020204" charset="0"/>
              </a:rPr>
              <a:t> 100% Approval</a:t>
            </a:r>
          </a:p>
        </p:txBody>
      </p:sp>
      <p:sp>
        <p:nvSpPr>
          <p:cNvPr id="3" name="Content Placeholder 2"/>
          <p:cNvSpPr>
            <a:spLocks noGrp="1"/>
          </p:cNvSpPr>
          <p:nvPr>
            <p:ph idx="1"/>
          </p:nvPr>
        </p:nvSpPr>
        <p:spPr>
          <a:xfrm>
            <a:off x="338202" y="851769"/>
            <a:ext cx="8593151" cy="4121063"/>
          </a:xfrm>
        </p:spPr>
        <p:txBody>
          <a:bodyPr vert="horz" wrap="square" lIns="68580" tIns="34290" rIns="68580" bIns="34290" rtlCol="0" anchor="t" anchorCtr="0">
            <a:noAutofit/>
          </a:bodyPr>
          <a:lstStyle/>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Used in the Accessibility Resources Exam Lab for Blackboard exams</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Converts text to speech, select text and listen</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Easy to use; Less than 30 minutes to learn to use; cognitive, visual, physical</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Effective for shorter reading as opposed to longer readings.</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Cognitive, physical, visual</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Text to speech to read any text in the browser</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75 % took less than 30 minutes to use </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Free version available in 27 different languages</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21 different speed settings</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very easy to use, little to no wait time</a:t>
            </a:r>
          </a:p>
          <a:p>
            <a:pPr marL="342900" lvl="1" indent="-342900">
              <a:lnSpc>
                <a:spcPct val="100000"/>
              </a:lnSpc>
              <a:spcAft>
                <a:spcPts val="0"/>
              </a:spcAft>
              <a:buFont typeface="Arial" panose="020B0604020202020204" pitchFamily="34" charset="0"/>
              <a:buChar char="•"/>
            </a:pPr>
            <a:r>
              <a:rPr lang="en-US" sz="2100" dirty="0">
                <a:latin typeface="Roboto" panose="020B0604020202020204" charset="0"/>
                <a:ea typeface="Roboto" panose="020B0604020202020204" charset="0"/>
              </a:rPr>
              <a:t>$3.99 monthly upgrade, offers for schools</a:t>
            </a:r>
          </a:p>
          <a:p>
            <a:pPr lvl="1">
              <a:lnSpc>
                <a:spcPct val="100000"/>
              </a:lnSpc>
              <a:spcAft>
                <a:spcPts val="0"/>
              </a:spcAft>
            </a:pPr>
            <a:endParaRPr lang="en-US" sz="2100" dirty="0">
              <a:latin typeface="Roboto" panose="020B0604020202020204" charset="0"/>
              <a:ea typeface="Roboto" panose="020B0604020202020204" charset="0"/>
            </a:endParaRPr>
          </a:p>
          <a:p>
            <a:pPr lvl="1">
              <a:lnSpc>
                <a:spcPct val="100000"/>
              </a:lnSpc>
              <a:spcAft>
                <a:spcPts val="0"/>
              </a:spcAft>
            </a:pPr>
            <a:endParaRPr lang="en-US" sz="21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143243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32" y="183661"/>
            <a:ext cx="7886700" cy="994172"/>
          </a:xfrm>
        </p:spPr>
        <p:txBody>
          <a:bodyPr/>
          <a:lstStyle/>
          <a:p>
            <a:pPr algn="ctr"/>
            <a:r>
              <a:rPr lang="en-US" dirty="0">
                <a:latin typeface="Roboto" panose="020B0604020202020204" charset="0"/>
                <a:ea typeface="Roboto" panose="020B0604020202020204" charset="0"/>
              </a:rPr>
              <a:t>AT - Read and Write Gold (100% Approval) </a:t>
            </a:r>
          </a:p>
        </p:txBody>
      </p:sp>
      <p:sp>
        <p:nvSpPr>
          <p:cNvPr id="3" name="Content Placeholder 2"/>
          <p:cNvSpPr>
            <a:spLocks noGrp="1"/>
          </p:cNvSpPr>
          <p:nvPr>
            <p:ph idx="1"/>
          </p:nvPr>
        </p:nvSpPr>
        <p:spPr>
          <a:xfrm>
            <a:off x="311699" y="829341"/>
            <a:ext cx="8396365" cy="4048528"/>
          </a:xfrm>
        </p:spPr>
        <p:txBody>
          <a:bodyPr>
            <a:noAutofit/>
          </a:bodyPr>
          <a:lstStyle/>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Improves reading comprehension: hear web pages and documents read aloud with a choice of natural voices</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Helps students understand unfamiliar words with text and picture dictionaries</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Develops writing skills and confidence with word prediction</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Supports homework and independent research with study skills tools</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Turns documents and web pages into MP3 files for easy listening on the move</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Assists English Language Learners and students studying a second language</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Accessibility features like screen masking give extra support to students with dyslexia and other literacy challenges</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Universally Designed/Campus License/Orientation</a:t>
            </a:r>
          </a:p>
          <a:p>
            <a:pPr marL="285750" indent="-285750">
              <a:lnSpc>
                <a:spcPct val="100000"/>
              </a:lnSpc>
              <a:spcAft>
                <a:spcPts val="0"/>
              </a:spcAft>
              <a:buFont typeface="Arial" panose="020B0604020202020204" pitchFamily="34" charset="0"/>
              <a:buChar char="•"/>
            </a:pPr>
            <a:r>
              <a:rPr lang="en-US" sz="1900" dirty="0">
                <a:latin typeface="Roboto" panose="020B0604020202020204" charset="0"/>
                <a:ea typeface="Roboto" panose="020B0604020202020204" charset="0"/>
              </a:rPr>
              <a:t>Tutorial Videos </a:t>
            </a:r>
          </a:p>
          <a:p>
            <a:pPr marL="285750" lvl="1" indent="-285750">
              <a:lnSpc>
                <a:spcPct val="100000"/>
              </a:lnSpc>
              <a:spcAft>
                <a:spcPts val="0"/>
              </a:spcAft>
              <a:buFont typeface="Arial" panose="020B0604020202020204" pitchFamily="34" charset="0"/>
              <a:buChar char="•"/>
            </a:pPr>
            <a:endParaRPr lang="en-US" sz="1900" dirty="0">
              <a:latin typeface="Roboto" panose="020B0604020202020204" charset="0"/>
              <a:ea typeface="Roboto" panose="020B0604020202020204" charset="0"/>
            </a:endParaRPr>
          </a:p>
          <a:p>
            <a:pPr>
              <a:lnSpc>
                <a:spcPct val="100000"/>
              </a:lnSpc>
              <a:spcAft>
                <a:spcPts val="0"/>
              </a:spcAft>
              <a:buNone/>
            </a:pPr>
            <a:endParaRPr lang="en-US" sz="19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3573010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219" y="780180"/>
            <a:ext cx="2392155" cy="3860801"/>
          </a:xfrm>
        </p:spPr>
        <p:txBody>
          <a:bodyPr>
            <a:normAutofit fontScale="90000"/>
          </a:bodyPr>
          <a:lstStyle/>
          <a:p>
            <a:r>
              <a:rPr lang="en-US" dirty="0">
                <a:latin typeface="Roboto" panose="020B0604020202020204" charset="0"/>
                <a:ea typeface="Roboto" panose="020B0604020202020204" charset="0"/>
              </a:rPr>
              <a:t>AT - Voice Dream</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
            </a:r>
            <a:br>
              <a:rPr lang="en-US" dirty="0">
                <a:latin typeface="Roboto" panose="020B0604020202020204" charset="0"/>
                <a:ea typeface="Roboto" panose="020B0604020202020204" charset="0"/>
              </a:rPr>
            </a:br>
            <a:r>
              <a:rPr lang="en-US" sz="2700" dirty="0">
                <a:latin typeface="Roboto" panose="020B0604020202020204" charset="0"/>
                <a:ea typeface="Roboto" panose="020B0604020202020204" charset="0"/>
              </a:rPr>
              <a:t>100% Approval</a:t>
            </a:r>
            <a:br>
              <a:rPr lang="en-US" sz="2700" dirty="0">
                <a:latin typeface="Roboto" panose="020B0604020202020204" charset="0"/>
                <a:ea typeface="Roboto" panose="020B0604020202020204" charset="0"/>
              </a:rPr>
            </a:br>
            <a:r>
              <a:rPr lang="en-US" sz="2700" dirty="0">
                <a:latin typeface="Roboto" panose="020B0604020202020204" charset="0"/>
                <a:ea typeface="Roboto" panose="020B0604020202020204" charset="0"/>
              </a:rPr>
              <a:t/>
            </a:r>
            <a:br>
              <a:rPr lang="en-US" sz="2700" dirty="0">
                <a:latin typeface="Roboto" panose="020B0604020202020204" charset="0"/>
                <a:ea typeface="Roboto" panose="020B0604020202020204" charset="0"/>
              </a:rPr>
            </a:br>
            <a:r>
              <a:rPr lang="en-US" sz="2700" dirty="0">
                <a:latin typeface="Roboto" panose="020B0604020202020204" charset="0"/>
                <a:ea typeface="Roboto" panose="020B0604020202020204" charset="0"/>
              </a:rPr>
              <a:t>Recommended by Accessibility Resources</a:t>
            </a:r>
            <a:r>
              <a:rPr lang="en-US" dirty="0">
                <a:latin typeface="Roboto" panose="020B0604020202020204" charset="0"/>
                <a:ea typeface="Roboto" panose="020B0604020202020204" charset="0"/>
              </a:rPr>
              <a:t/>
            </a:r>
            <a:br>
              <a:rPr lang="en-US" dirty="0">
                <a:latin typeface="Roboto" panose="020B0604020202020204" charset="0"/>
                <a:ea typeface="Roboto" panose="020B0604020202020204" charset="0"/>
              </a:rPr>
            </a:br>
            <a:endParaRPr lang="en-US" dirty="0">
              <a:latin typeface="Roboto" panose="020B0604020202020204" charset="0"/>
              <a:ea typeface="Roboto" panose="020B0604020202020204" charset="0"/>
            </a:endParaRPr>
          </a:p>
        </p:txBody>
      </p:sp>
      <p:pic>
        <p:nvPicPr>
          <p:cNvPr id="1030" name="Picture 6" descr="ttp://ipad.appfinders.com/wp-content/uploads/2014/05/voice-dre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791" y="319078"/>
            <a:ext cx="5888420" cy="44163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3166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p:nvPr/>
        </p:nvSpPr>
        <p:spPr>
          <a:xfrm>
            <a:off x="6154275" y="1714500"/>
            <a:ext cx="1581600" cy="856200"/>
          </a:xfrm>
          <a:prstGeom prst="rect">
            <a:avLst/>
          </a:prstGeom>
          <a:noFill/>
          <a:ln>
            <a:noFill/>
          </a:ln>
        </p:spPr>
        <p:txBody>
          <a:bodyPr wrap="square" lIns="91425" tIns="91425" rIns="91425" bIns="91425" anchor="t" anchorCtr="0">
            <a:noAutofit/>
          </a:bodyPr>
          <a:lstStyle/>
          <a:p>
            <a:pPr lvl="0">
              <a:spcBef>
                <a:spcPts val="0"/>
              </a:spcBef>
              <a:buNone/>
            </a:pPr>
            <a:endParaRPr/>
          </a:p>
        </p:txBody>
      </p:sp>
      <p:pic>
        <p:nvPicPr>
          <p:cNvPr id="71" name="Shape 71"/>
          <p:cNvPicPr preferRelativeResize="0"/>
          <p:nvPr/>
        </p:nvPicPr>
        <p:blipFill>
          <a:blip r:embed="rId3">
            <a:alphaModFix/>
          </a:blip>
          <a:stretch>
            <a:fillRect/>
          </a:stretch>
        </p:blipFill>
        <p:spPr>
          <a:xfrm>
            <a:off x="1285875" y="0"/>
            <a:ext cx="6572250" cy="51434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20" y="273844"/>
            <a:ext cx="7886700" cy="994172"/>
          </a:xfrm>
        </p:spPr>
        <p:txBody>
          <a:bodyPr/>
          <a:lstStyle/>
          <a:p>
            <a:pPr algn="ctr"/>
            <a:r>
              <a:rPr lang="en-US" dirty="0">
                <a:latin typeface="Roboto" panose="020B0604020202020204" charset="0"/>
                <a:ea typeface="Roboto" panose="020B0604020202020204" charset="0"/>
              </a:rPr>
              <a:t>AT Notetaking - Echo </a:t>
            </a:r>
            <a:r>
              <a:rPr lang="en-US" dirty="0" err="1">
                <a:latin typeface="Roboto" panose="020B0604020202020204" charset="0"/>
                <a:ea typeface="Roboto" panose="020B0604020202020204" charset="0"/>
              </a:rPr>
              <a:t>Smartpen</a:t>
            </a:r>
            <a:r>
              <a:rPr lang="en-US" dirty="0">
                <a:latin typeface="Roboto" panose="020B0604020202020204" charset="0"/>
                <a:ea typeface="Roboto" panose="020B0604020202020204" charset="0"/>
              </a:rPr>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Very High Approval from Students</a:t>
            </a:r>
          </a:p>
        </p:txBody>
      </p:sp>
      <p:sp>
        <p:nvSpPr>
          <p:cNvPr id="3" name="Content Placeholder 2"/>
          <p:cNvSpPr>
            <a:spLocks noGrp="1"/>
          </p:cNvSpPr>
          <p:nvPr>
            <p:ph idx="1"/>
          </p:nvPr>
        </p:nvSpPr>
        <p:spPr>
          <a:xfrm>
            <a:off x="302626" y="1392237"/>
            <a:ext cx="6248486" cy="3625691"/>
          </a:xfrm>
        </p:spPr>
        <p:txBody>
          <a:bodyPr>
            <a:normAutofit lnSpcReduction="10000"/>
          </a:bodyPr>
          <a:lstStyle/>
          <a:p>
            <a:pPr marL="342900" indent="-342900">
              <a:lnSpc>
                <a:spcPct val="120000"/>
              </a:lnSpc>
              <a:spcAft>
                <a:spcPts val="0"/>
              </a:spcAft>
              <a:buFont typeface="Arial" panose="020B0604020202020204" pitchFamily="34" charset="0"/>
              <a:buChar char="•"/>
            </a:pPr>
            <a:r>
              <a:rPr lang="en-US" dirty="0">
                <a:latin typeface="Roboto" panose="020B0604020202020204" charset="0"/>
                <a:ea typeface="Roboto" panose="020B0604020202020204" charset="0"/>
              </a:rPr>
              <a:t>Recommended by Accessibility Resources, currently 70 pens issued</a:t>
            </a:r>
          </a:p>
          <a:p>
            <a:pPr marL="342900" indent="-342900">
              <a:lnSpc>
                <a:spcPct val="120000"/>
              </a:lnSpc>
              <a:spcAft>
                <a:spcPts val="0"/>
              </a:spcAft>
              <a:buFont typeface="Arial" panose="020B0604020202020204" pitchFamily="34" charset="0"/>
              <a:buChar char="•"/>
            </a:pPr>
            <a:r>
              <a:rPr lang="en-US" dirty="0">
                <a:latin typeface="Roboto" panose="020B0604020202020204" charset="0"/>
                <a:ea typeface="Roboto" panose="020B0604020202020204" charset="0"/>
              </a:rPr>
              <a:t>Universally Designed</a:t>
            </a:r>
          </a:p>
          <a:p>
            <a:pPr marL="342900" indent="-342900">
              <a:lnSpc>
                <a:spcPct val="120000"/>
              </a:lnSpc>
              <a:spcAft>
                <a:spcPts val="0"/>
              </a:spcAft>
              <a:buFont typeface="Arial" panose="020B0604020202020204" pitchFamily="34" charset="0"/>
              <a:buChar char="•"/>
            </a:pPr>
            <a:r>
              <a:rPr lang="en-US" dirty="0">
                <a:latin typeface="Roboto" panose="020B0604020202020204" charset="0"/>
                <a:ea typeface="Roboto" panose="020B0604020202020204" charset="0"/>
              </a:rPr>
              <a:t>Budget Savings of ~ $4,000 per year/print our own notebooks</a:t>
            </a:r>
          </a:p>
          <a:p>
            <a:pPr marL="342900" indent="-342900">
              <a:lnSpc>
                <a:spcPct val="120000"/>
              </a:lnSpc>
              <a:spcAft>
                <a:spcPts val="0"/>
              </a:spcAft>
              <a:buFont typeface="Arial" panose="020B0604020202020204" pitchFamily="34" charset="0"/>
              <a:buChar char="•"/>
            </a:pPr>
            <a:r>
              <a:rPr lang="en-US" dirty="0">
                <a:latin typeface="Roboto" panose="020B0604020202020204" charset="0"/>
                <a:ea typeface="Roboto" panose="020B0604020202020204" charset="0"/>
              </a:rPr>
              <a:t>The smartpen uses a microphone, infrared camera, and dot paper to create a pencast</a:t>
            </a:r>
          </a:p>
          <a:p>
            <a:pPr marL="342900" indent="-342900">
              <a:lnSpc>
                <a:spcPct val="120000"/>
              </a:lnSpc>
              <a:spcAft>
                <a:spcPts val="0"/>
              </a:spcAft>
              <a:buFont typeface="Arial" panose="020B0604020202020204" pitchFamily="34" charset="0"/>
              <a:buChar char="•"/>
            </a:pPr>
            <a:r>
              <a:rPr lang="en-US" dirty="0">
                <a:latin typeface="Roboto" panose="020B0604020202020204" charset="0"/>
                <a:ea typeface="Roboto" panose="020B0604020202020204" charset="0"/>
              </a:rPr>
              <a:t>Written notes, recordings, and pencasts can be uploaded, viewed, and stored on a computer through Echo Desktop</a:t>
            </a:r>
          </a:p>
          <a:p>
            <a:pPr marL="342900" indent="-342900">
              <a:lnSpc>
                <a:spcPct val="120000"/>
              </a:lnSpc>
              <a:spcAft>
                <a:spcPts val="0"/>
              </a:spcAft>
              <a:buFont typeface="Arial" panose="020B0604020202020204" pitchFamily="34" charset="0"/>
              <a:buChar char="•"/>
            </a:pPr>
            <a:r>
              <a:rPr lang="en-US" dirty="0">
                <a:latin typeface="Roboto" panose="020B0604020202020204" charset="0"/>
                <a:ea typeface="Roboto" panose="020B0604020202020204" charset="0"/>
              </a:rPr>
              <a:t>Psychology; Math; Biology; CADE</a:t>
            </a:r>
          </a:p>
          <a:p>
            <a:pPr marL="342900" indent="-342900">
              <a:lnSpc>
                <a:spcPct val="120000"/>
              </a:lnSpc>
              <a:spcAft>
                <a:spcPts val="0"/>
              </a:spcAft>
              <a:buFont typeface="Arial" panose="020B0604020202020204" pitchFamily="34" charset="0"/>
              <a:buChar char="•"/>
            </a:pPr>
            <a:endParaRPr lang="en-US" dirty="0">
              <a:latin typeface="Roboto" panose="020B0604020202020204" charset="0"/>
              <a:ea typeface="Roboto" panose="020B0604020202020204" charset="0"/>
            </a:endParaRPr>
          </a:p>
        </p:txBody>
      </p:sp>
      <p:pic>
        <p:nvPicPr>
          <p:cNvPr id="1026" name="Picture 2" descr="ttps://images-na.ssl-images-amazon.com/images/G/01/aplusautomation/vendorimages/7d848d29-0420-42b5-adf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415" y="2733915"/>
            <a:ext cx="2409585" cy="24095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550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panose="020B0604020202020204" charset="0"/>
                <a:ea typeface="Roboto" panose="020B0604020202020204" charset="0"/>
              </a:rPr>
              <a:t>AT Notetaking - </a:t>
            </a:r>
            <a:r>
              <a:rPr lang="en-US" dirty="0" err="1">
                <a:latin typeface="Roboto" panose="020B0604020202020204" charset="0"/>
                <a:ea typeface="Roboto" panose="020B0604020202020204" charset="0"/>
              </a:rPr>
              <a:t>Sonnocent</a:t>
            </a:r>
            <a:r>
              <a:rPr lang="en-US" dirty="0">
                <a:latin typeface="Roboto" panose="020B0604020202020204" charset="0"/>
                <a:ea typeface="Roboto" panose="020B0604020202020204" charset="0"/>
              </a:rPr>
              <a:t> Audio </a:t>
            </a:r>
            <a:r>
              <a:rPr lang="en-US" dirty="0" err="1">
                <a:latin typeface="Roboto" panose="020B0604020202020204" charset="0"/>
                <a:ea typeface="Roboto" panose="020B0604020202020204" charset="0"/>
              </a:rPr>
              <a:t>Notetaker</a:t>
            </a:r>
            <a:r>
              <a:rPr lang="en-US" dirty="0">
                <a:latin typeface="Roboto" panose="020B0604020202020204" charset="0"/>
                <a:ea typeface="Roboto" panose="020B0604020202020204" charset="0"/>
              </a:rPr>
              <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High Approval from Students</a:t>
            </a:r>
          </a:p>
        </p:txBody>
      </p:sp>
      <p:sp>
        <p:nvSpPr>
          <p:cNvPr id="3" name="Content Placeholder 2"/>
          <p:cNvSpPr>
            <a:spLocks noGrp="1"/>
          </p:cNvSpPr>
          <p:nvPr>
            <p:ph idx="1"/>
          </p:nvPr>
        </p:nvSpPr>
        <p:spPr>
          <a:xfrm>
            <a:off x="164465" y="1572418"/>
            <a:ext cx="5559930" cy="3263504"/>
          </a:xfrm>
        </p:spPr>
        <p:txBody>
          <a:bodyPr vert="horz" wrap="square" lIns="68580" tIns="34290" rIns="68580" bIns="34290" rtlCol="0" anchor="t" anchorCtr="0">
            <a:normAutofit/>
          </a:bodyPr>
          <a:lstStyle/>
          <a:p>
            <a:pPr>
              <a:lnSpc>
                <a:spcPct val="110000"/>
              </a:lnSpc>
              <a:spcAft>
                <a:spcPts val="0"/>
              </a:spcAft>
              <a:buNone/>
            </a:pPr>
            <a:r>
              <a:rPr lang="en-US" sz="2000" dirty="0">
                <a:latin typeface="Roboto" panose="020B0604020202020204" charset="0"/>
                <a:ea typeface="Roboto" panose="020B0604020202020204" charset="0"/>
              </a:rPr>
              <a:t>Record audio and then annotate the recording</a:t>
            </a:r>
          </a:p>
          <a:p>
            <a:pPr marL="342900" lvl="1" indent="-342900">
              <a:lnSpc>
                <a:spcPct val="110000"/>
              </a:lnSpc>
              <a:spcAft>
                <a:spcPts val="0"/>
              </a:spcAft>
            </a:pPr>
            <a:r>
              <a:rPr lang="en-US" sz="2000" dirty="0">
                <a:latin typeface="Roboto" panose="020B0604020202020204" charset="0"/>
                <a:ea typeface="Roboto" panose="020B0604020202020204" charset="0"/>
              </a:rPr>
              <a:t>Color coding</a:t>
            </a:r>
          </a:p>
          <a:p>
            <a:pPr marL="342900" lvl="1" indent="-342900">
              <a:lnSpc>
                <a:spcPct val="110000"/>
              </a:lnSpc>
              <a:spcAft>
                <a:spcPts val="0"/>
              </a:spcAft>
            </a:pPr>
            <a:r>
              <a:rPr lang="en-US" sz="2000" dirty="0">
                <a:latin typeface="Roboto" panose="020B0604020202020204" charset="0"/>
                <a:ea typeface="Roboto" panose="020B0604020202020204" charset="0"/>
              </a:rPr>
              <a:t>Text and image annotation</a:t>
            </a:r>
          </a:p>
          <a:p>
            <a:pPr marL="342900" lvl="1" indent="-342900">
              <a:lnSpc>
                <a:spcPct val="110000"/>
              </a:lnSpc>
              <a:spcAft>
                <a:spcPts val="0"/>
              </a:spcAft>
            </a:pPr>
            <a:r>
              <a:rPr lang="en-US" sz="2000" dirty="0">
                <a:latin typeface="Roboto" panose="020B0604020202020204" charset="0"/>
                <a:ea typeface="Roboto" panose="020B0604020202020204" charset="0"/>
              </a:rPr>
              <a:t>Isolate and move coded </a:t>
            </a:r>
          </a:p>
          <a:p>
            <a:pPr lvl="1">
              <a:lnSpc>
                <a:spcPct val="110000"/>
              </a:lnSpc>
              <a:spcAft>
                <a:spcPts val="0"/>
              </a:spcAft>
              <a:buNone/>
            </a:pPr>
            <a:r>
              <a:rPr lang="en-US" sz="2000" dirty="0">
                <a:latin typeface="Roboto" panose="020B0604020202020204" charset="0"/>
                <a:ea typeface="Roboto" panose="020B0604020202020204" charset="0"/>
              </a:rPr>
              <a:t>     sections</a:t>
            </a:r>
          </a:p>
          <a:p>
            <a:pPr marL="342900" lvl="1" indent="-342900">
              <a:lnSpc>
                <a:spcPct val="110000"/>
              </a:lnSpc>
              <a:spcAft>
                <a:spcPts val="0"/>
              </a:spcAft>
            </a:pPr>
            <a:r>
              <a:rPr lang="en-US" sz="2000" dirty="0">
                <a:latin typeface="Roboto" panose="020B0604020202020204" charset="0"/>
                <a:ea typeface="Roboto" panose="020B0604020202020204" charset="0"/>
              </a:rPr>
              <a:t>Import audio files</a:t>
            </a:r>
          </a:p>
          <a:p>
            <a:pPr marL="342900" lvl="1" indent="-342900">
              <a:lnSpc>
                <a:spcPct val="110000"/>
              </a:lnSpc>
              <a:spcAft>
                <a:spcPts val="0"/>
              </a:spcAft>
            </a:pPr>
            <a:r>
              <a:rPr lang="en-US" sz="2000" dirty="0">
                <a:latin typeface="Roboto" panose="020B0604020202020204" charset="0"/>
                <a:ea typeface="Roboto" panose="020B0604020202020204" charset="0"/>
              </a:rPr>
              <a:t>Enhanced sound quality </a:t>
            </a:r>
          </a:p>
          <a:p>
            <a:pPr marL="342900" lvl="1" indent="-342900">
              <a:lnSpc>
                <a:spcPct val="110000"/>
              </a:lnSpc>
              <a:spcAft>
                <a:spcPts val="0"/>
              </a:spcAft>
            </a:pPr>
            <a:r>
              <a:rPr lang="en-US" sz="2000" dirty="0">
                <a:latin typeface="Roboto" panose="020B0604020202020204" charset="0"/>
                <a:ea typeface="Roboto" panose="020B0604020202020204" charset="0"/>
              </a:rPr>
              <a:t>Can type notes</a:t>
            </a:r>
          </a:p>
          <a:p>
            <a:pPr lvl="1">
              <a:lnSpc>
                <a:spcPct val="110000"/>
              </a:lnSpc>
              <a:spcAft>
                <a:spcPts val="0"/>
              </a:spcAft>
              <a:buNone/>
            </a:pPr>
            <a:endParaRPr lang="en-US" sz="2000" dirty="0">
              <a:latin typeface="Roboto" panose="020B0604020202020204" charset="0"/>
              <a:ea typeface="Roboto" panose="020B0604020202020204" charset="0"/>
            </a:endParaRPr>
          </a:p>
          <a:p>
            <a:pPr lvl="1">
              <a:lnSpc>
                <a:spcPct val="110000"/>
              </a:lnSpc>
              <a:spcAft>
                <a:spcPts val="0"/>
              </a:spcAft>
              <a:buNone/>
            </a:pPr>
            <a:endParaRPr lang="en-US" sz="2000" dirty="0">
              <a:latin typeface="Roboto" panose="020B0604020202020204" charset="0"/>
              <a:ea typeface="Roboto" panose="020B0604020202020204" charset="0"/>
            </a:endParaRPr>
          </a:p>
        </p:txBody>
      </p:sp>
      <p:pic>
        <p:nvPicPr>
          <p:cNvPr id="2050" name="Picture 2" descr="ttps://cdn.shopify.com/s/files/1/0214/4060/products/3682354_assocImage_2.jpg?v=14314059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9162" y="2063512"/>
            <a:ext cx="5084838" cy="3076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1444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076" y="433112"/>
            <a:ext cx="7886700" cy="994172"/>
          </a:xfrm>
        </p:spPr>
        <p:txBody>
          <a:bodyPr/>
          <a:lstStyle/>
          <a:p>
            <a:pPr algn="ctr"/>
            <a:r>
              <a:rPr lang="en-US" dirty="0">
                <a:latin typeface="Roboto" panose="020B0604020202020204" charset="0"/>
                <a:ea typeface="Roboto" panose="020B0604020202020204" charset="0"/>
              </a:rPr>
              <a:t>AT - Speech-to-Text</a:t>
            </a:r>
            <a:br>
              <a:rPr lang="en-US" dirty="0">
                <a:latin typeface="Roboto" panose="020B0604020202020204" charset="0"/>
                <a:ea typeface="Roboto" panose="020B0604020202020204" charset="0"/>
              </a:rPr>
            </a:br>
            <a:r>
              <a:rPr lang="en-US" dirty="0">
                <a:latin typeface="Roboto" panose="020B0604020202020204" charset="0"/>
                <a:ea typeface="Roboto" panose="020B0604020202020204" charset="0"/>
              </a:rPr>
              <a:t>All Highly Rated</a:t>
            </a:r>
          </a:p>
        </p:txBody>
      </p:sp>
      <p:pic>
        <p:nvPicPr>
          <p:cNvPr id="2050" name="Picture 2" descr="mage result for dragon dic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923" y="1901613"/>
            <a:ext cx="3799337" cy="253420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ttps://zapier.cachefly.net/storage/photos/7ca7baf91a54d4d4b8f9545c22dc17c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5621" y="2742750"/>
            <a:ext cx="3616026" cy="22789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ttps://kbdevstorage1.blob.core.windows.net/asset-blobs/15402_en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5621" y="206876"/>
            <a:ext cx="3616026" cy="24408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75897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3"/>
          <a:srcRect l="10487" r="13431" b="-1"/>
          <a:stretch/>
        </p:blipFill>
        <p:spPr>
          <a:xfrm>
            <a:off x="4558370" y="1177447"/>
            <a:ext cx="3663896" cy="3326777"/>
          </a:xfrm>
          <a:prstGeom prst="rect">
            <a:avLst/>
          </a:prstGeom>
          <a:effectLst/>
        </p:spPr>
      </p:pic>
      <p:sp>
        <p:nvSpPr>
          <p:cNvPr id="2" name="Title 1"/>
          <p:cNvSpPr>
            <a:spLocks noGrp="1"/>
          </p:cNvSpPr>
          <p:nvPr>
            <p:ph type="title"/>
          </p:nvPr>
        </p:nvSpPr>
        <p:spPr>
          <a:xfrm>
            <a:off x="1998152" y="273223"/>
            <a:ext cx="6073159" cy="1257452"/>
          </a:xfrm>
        </p:spPr>
        <p:txBody>
          <a:bodyPr>
            <a:normAutofit/>
          </a:bodyPr>
          <a:lstStyle/>
          <a:p>
            <a:r>
              <a:rPr lang="en-US" dirty="0">
                <a:latin typeface="Roboto" panose="020B0604020202020204" charset="0"/>
                <a:ea typeface="Roboto" panose="020B0604020202020204" charset="0"/>
              </a:rPr>
              <a:t>P.I.A.F Tactile Image Maker </a:t>
            </a:r>
          </a:p>
        </p:txBody>
      </p:sp>
      <p:sp>
        <p:nvSpPr>
          <p:cNvPr id="3" name="Content Placeholder 2"/>
          <p:cNvSpPr>
            <a:spLocks noGrp="1"/>
          </p:cNvSpPr>
          <p:nvPr>
            <p:ph idx="1"/>
          </p:nvPr>
        </p:nvSpPr>
        <p:spPr>
          <a:xfrm>
            <a:off x="961571" y="1097071"/>
            <a:ext cx="5428747" cy="3682651"/>
          </a:xfrm>
        </p:spPr>
        <p:txBody>
          <a:bodyPr vert="horz" wrap="square" lIns="68580" tIns="34290" rIns="68580" bIns="34290" rtlCol="0" anchor="t" anchorCtr="0">
            <a:normAutofit/>
          </a:bodyPr>
          <a:lstStyle/>
          <a:p>
            <a:pPr>
              <a:lnSpc>
                <a:spcPct val="120000"/>
              </a:lnSpc>
              <a:spcAft>
                <a:spcPts val="0"/>
              </a:spcAft>
              <a:buNone/>
            </a:pPr>
            <a:r>
              <a:rPr lang="en-US" sz="2400" dirty="0">
                <a:solidFill>
                  <a:prstClr val="black"/>
                </a:solidFill>
                <a:latin typeface="Roboto" panose="020B0604020202020204" charset="0"/>
                <a:ea typeface="Roboto" panose="020B0604020202020204" charset="0"/>
              </a:rPr>
              <a:t>Pictures in a flash!</a:t>
            </a:r>
          </a:p>
          <a:p>
            <a:pPr marL="342900" indent="-342900">
              <a:lnSpc>
                <a:spcPct val="120000"/>
              </a:lnSpc>
              <a:spcAft>
                <a:spcPts val="0"/>
              </a:spcAft>
              <a:buFont typeface="Arial" panose="020B0604020202020204" pitchFamily="34" charset="0"/>
              <a:buChar char="•"/>
            </a:pPr>
            <a:r>
              <a:rPr lang="en-US" sz="2400" dirty="0">
                <a:solidFill>
                  <a:prstClr val="black"/>
                </a:solidFill>
                <a:latin typeface="Roboto" panose="020B0604020202020204" charset="0"/>
                <a:ea typeface="Roboto" panose="020B0604020202020204" charset="0"/>
              </a:rPr>
              <a:t>3D printing</a:t>
            </a:r>
          </a:p>
          <a:p>
            <a:pPr marL="342900" indent="-342900">
              <a:lnSpc>
                <a:spcPct val="120000"/>
              </a:lnSpc>
              <a:spcAft>
                <a:spcPts val="0"/>
              </a:spcAft>
              <a:buFont typeface="Arial" panose="020B0604020202020204" pitchFamily="34" charset="0"/>
              <a:buChar char="•"/>
            </a:pPr>
            <a:r>
              <a:rPr lang="en-US" sz="2400" dirty="0">
                <a:solidFill>
                  <a:prstClr val="black"/>
                </a:solidFill>
                <a:latin typeface="Roboto" panose="020B0604020202020204" charset="0"/>
                <a:ea typeface="Roboto" panose="020B0604020202020204" charset="0"/>
              </a:rPr>
              <a:t>Accessible Graphics</a:t>
            </a:r>
          </a:p>
          <a:p>
            <a:pPr marL="744538" lvl="1" indent="-342900">
              <a:lnSpc>
                <a:spcPct val="120000"/>
              </a:lnSpc>
              <a:spcAft>
                <a:spcPts val="0"/>
              </a:spcAft>
            </a:pPr>
            <a:r>
              <a:rPr lang="en-US" sz="2000" dirty="0">
                <a:solidFill>
                  <a:prstClr val="black"/>
                </a:solidFill>
                <a:latin typeface="Roboto" panose="020B0604020202020204" charset="0"/>
                <a:ea typeface="Roboto" panose="020B0604020202020204" charset="0"/>
              </a:rPr>
              <a:t>Research Methods</a:t>
            </a:r>
          </a:p>
          <a:p>
            <a:pPr marL="744538" lvl="1" indent="-342900">
              <a:lnSpc>
                <a:spcPct val="120000"/>
              </a:lnSpc>
              <a:spcAft>
                <a:spcPts val="0"/>
              </a:spcAft>
            </a:pPr>
            <a:r>
              <a:rPr lang="en-US" sz="2000" dirty="0">
                <a:solidFill>
                  <a:prstClr val="black"/>
                </a:solidFill>
                <a:latin typeface="Roboto" panose="020B0604020202020204" charset="0"/>
                <a:ea typeface="Roboto" panose="020B0604020202020204" charset="0"/>
              </a:rPr>
              <a:t>Math</a:t>
            </a:r>
          </a:p>
          <a:p>
            <a:pPr marL="342900" indent="-342900">
              <a:lnSpc>
                <a:spcPct val="120000"/>
              </a:lnSpc>
              <a:spcAft>
                <a:spcPts val="0"/>
              </a:spcAft>
              <a:buFont typeface="Arial" panose="020B0604020202020204" pitchFamily="34" charset="0"/>
              <a:buChar char="•"/>
            </a:pPr>
            <a:r>
              <a:rPr lang="en-US" sz="2400" dirty="0">
                <a:solidFill>
                  <a:prstClr val="black"/>
                </a:solidFill>
                <a:latin typeface="Roboto" panose="020B0604020202020204" charset="0"/>
                <a:ea typeface="Roboto" panose="020B0604020202020204" charset="0"/>
              </a:rPr>
              <a:t>Low Tech Options</a:t>
            </a:r>
          </a:p>
          <a:p>
            <a:pPr marL="690563" lvl="1" indent="-342900">
              <a:lnSpc>
                <a:spcPct val="120000"/>
              </a:lnSpc>
              <a:spcAft>
                <a:spcPts val="0"/>
              </a:spcAft>
            </a:pPr>
            <a:r>
              <a:rPr lang="en-US" sz="2000" dirty="0">
                <a:solidFill>
                  <a:prstClr val="black"/>
                </a:solidFill>
                <a:latin typeface="Roboto" panose="020B0604020202020204" charset="0"/>
                <a:ea typeface="Roboto" panose="020B0604020202020204" charset="0"/>
              </a:rPr>
              <a:t>3D Pens</a:t>
            </a:r>
          </a:p>
          <a:p>
            <a:pPr marL="690563" lvl="1" indent="-342900">
              <a:lnSpc>
                <a:spcPct val="120000"/>
              </a:lnSpc>
              <a:spcAft>
                <a:spcPts val="0"/>
              </a:spcAft>
            </a:pPr>
            <a:r>
              <a:rPr lang="en-US" sz="2000" dirty="0">
                <a:solidFill>
                  <a:prstClr val="black"/>
                </a:solidFill>
                <a:latin typeface="Roboto" panose="020B0604020202020204" charset="0"/>
                <a:ea typeface="Roboto" panose="020B0604020202020204" charset="0"/>
              </a:rPr>
              <a:t>Puff Paint</a:t>
            </a:r>
            <a:endParaRPr lang="en-US" sz="1800" dirty="0">
              <a:latin typeface="Roboto" panose="020B0604020202020204" charset="0"/>
              <a:ea typeface="Roboto" panose="020B0604020202020204" charset="0"/>
            </a:endParaRPr>
          </a:p>
          <a:p>
            <a:pPr lvl="2">
              <a:lnSpc>
                <a:spcPct val="120000"/>
              </a:lnSpc>
              <a:spcAft>
                <a:spcPts val="0"/>
              </a:spcAft>
            </a:pPr>
            <a:endParaRPr lang="en-US" sz="1800" dirty="0">
              <a:latin typeface="Roboto" panose="020B0604020202020204" charset="0"/>
              <a:ea typeface="Roboto" panose="020B0604020202020204" charset="0"/>
            </a:endParaRPr>
          </a:p>
          <a:p>
            <a:pPr lvl="1">
              <a:lnSpc>
                <a:spcPct val="120000"/>
              </a:lnSpc>
              <a:spcAft>
                <a:spcPts val="0"/>
              </a:spcAft>
            </a:pPr>
            <a:endParaRPr lang="en-US" sz="1500" dirty="0">
              <a:latin typeface="Roboto" panose="020B0604020202020204" charset="0"/>
              <a:ea typeface="Roboto" panose="020B0604020202020204" charset="0"/>
            </a:endParaRPr>
          </a:p>
        </p:txBody>
      </p:sp>
    </p:spTree>
    <p:extLst>
      <p:ext uri="{BB962C8B-B14F-4D97-AF65-F5344CB8AC3E}">
        <p14:creationId xmlns:p14="http://schemas.microsoft.com/office/powerpoint/2010/main" val="1862270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Roboto" panose="020B0604020202020204" charset="0"/>
                <a:ea typeface="Roboto" panose="020B0604020202020204" charset="0"/>
              </a:rPr>
              <a:t>Student Made Tutorial Videos</a:t>
            </a:r>
          </a:p>
        </p:txBody>
      </p:sp>
      <p:pic>
        <p:nvPicPr>
          <p:cNvPr id="4" name="SwCiqS7Ob0c"/>
          <p:cNvPicPr>
            <a:picLocks noGrp="1" noRot="1" noChangeAspect="1"/>
          </p:cNvPicPr>
          <p:nvPr>
            <p:ph idx="1"/>
            <a:videoFile r:link="rId1"/>
            <p:extLst>
              <p:ext uri="{DAA4B4D4-6D71-4841-9C94-3DE7FCFB9230}">
                <p14:media xmlns:p14="http://schemas.microsoft.com/office/powerpoint/2010/main" r:link="rId2"/>
              </p:ext>
            </p:extLst>
          </p:nvPr>
        </p:nvPicPr>
        <p:blipFill>
          <a:blip r:embed="rId4"/>
          <a:stretch>
            <a:fillRect/>
          </a:stretch>
        </p:blipFill>
        <p:spPr>
          <a:xfrm>
            <a:off x="2220058" y="1318847"/>
            <a:ext cx="4703885" cy="2645935"/>
          </a:xfrm>
          <a:prstGeom prst="rect">
            <a:avLst/>
          </a:prstGeom>
        </p:spPr>
      </p:pic>
    </p:spTree>
    <p:extLst>
      <p:ext uri="{BB962C8B-B14F-4D97-AF65-F5344CB8AC3E}">
        <p14:creationId xmlns:p14="http://schemas.microsoft.com/office/powerpoint/2010/main" val="15485527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B0604020202020204" charset="0"/>
                <a:ea typeface="Roboto" panose="020B0604020202020204" charset="0"/>
              </a:rPr>
              <a:t>Inclusive Course Design Initiative</a:t>
            </a:r>
          </a:p>
        </p:txBody>
      </p:sp>
      <p:sp>
        <p:nvSpPr>
          <p:cNvPr id="3" name="Text Placeholder 2"/>
          <p:cNvSpPr>
            <a:spLocks noGrp="1"/>
          </p:cNvSpPr>
          <p:nvPr>
            <p:ph type="body" idx="1"/>
          </p:nvPr>
        </p:nvSpPr>
        <p:spPr/>
        <p:txBody>
          <a:bodyPr/>
          <a:lstStyle/>
          <a:p>
            <a:pPr>
              <a:buNone/>
            </a:pPr>
            <a:r>
              <a:rPr lang="en-US" sz="2600" dirty="0">
                <a:latin typeface="Roboto" panose="020B0604020202020204" charset="0"/>
                <a:ea typeface="Roboto" panose="020B0604020202020204" charset="0"/>
              </a:rPr>
              <a:t>Student Roles</a:t>
            </a:r>
          </a:p>
          <a:p>
            <a:pPr marL="688975" indent="-285750"/>
            <a:r>
              <a:rPr lang="en-US" sz="2400" dirty="0">
                <a:latin typeface="Roboto" panose="020B0604020202020204" charset="0"/>
                <a:ea typeface="Roboto" panose="020B0604020202020204" charset="0"/>
              </a:rPr>
              <a:t>Closed Captioning</a:t>
            </a:r>
          </a:p>
          <a:p>
            <a:pPr marL="688975" indent="-285750"/>
            <a:r>
              <a:rPr lang="en-US" sz="2400" dirty="0">
                <a:latin typeface="Roboto" panose="020B0604020202020204" charset="0"/>
                <a:ea typeface="Roboto" panose="020B0604020202020204" charset="0"/>
              </a:rPr>
              <a:t>PDF Conversion</a:t>
            </a:r>
          </a:p>
          <a:p>
            <a:pPr marL="914400" lvl="4" indent="-285750"/>
            <a:r>
              <a:rPr lang="en-US" sz="2400" dirty="0">
                <a:latin typeface="Roboto" panose="020B0604020202020204" charset="0"/>
                <a:ea typeface="Roboto" panose="020B0604020202020204" charset="0"/>
              </a:rPr>
              <a:t>Adobe Pro</a:t>
            </a:r>
          </a:p>
          <a:p>
            <a:pPr marL="914400" lvl="4" indent="-285750"/>
            <a:r>
              <a:rPr lang="en-US" sz="2400" dirty="0" err="1">
                <a:latin typeface="Roboto" panose="020B0604020202020204" charset="0"/>
                <a:ea typeface="Roboto" panose="020B0604020202020204" charset="0"/>
              </a:rPr>
              <a:t>SensusAccess</a:t>
            </a:r>
            <a:endParaRPr lang="en-US" sz="2400" dirty="0">
              <a:latin typeface="Roboto" panose="020B0604020202020204" charset="0"/>
              <a:ea typeface="Roboto" panose="020B0604020202020204" charset="0"/>
            </a:endParaRPr>
          </a:p>
          <a:p>
            <a:pPr marL="285750" lvl="4" indent="-285750"/>
            <a:endParaRPr lang="en-US" dirty="0">
              <a:latin typeface="Roboto" panose="020B0604020202020204" charset="0"/>
              <a:ea typeface="Roboto" panose="020B0604020202020204" charset="0"/>
            </a:endParaRPr>
          </a:p>
        </p:txBody>
      </p:sp>
    </p:spTree>
    <p:extLst>
      <p:ext uri="{BB962C8B-B14F-4D97-AF65-F5344CB8AC3E}">
        <p14:creationId xmlns:p14="http://schemas.microsoft.com/office/powerpoint/2010/main" val="841232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138425"/>
            <a:ext cx="8520600" cy="613200"/>
          </a:xfrm>
          <a:prstGeom prst="rect">
            <a:avLst/>
          </a:prstGeom>
        </p:spPr>
        <p:txBody>
          <a:bodyPr wrap="square" lIns="91425" tIns="91425" rIns="91425" bIns="91425" anchor="t" anchorCtr="0">
            <a:noAutofit/>
          </a:bodyPr>
          <a:lstStyle/>
          <a:p>
            <a:pPr lvl="0">
              <a:spcBef>
                <a:spcPts val="0"/>
              </a:spcBef>
              <a:buNone/>
            </a:pPr>
            <a:r>
              <a:rPr lang="en" dirty="0">
                <a:latin typeface="Roboto"/>
                <a:ea typeface="Roboto"/>
                <a:cs typeface="Roboto"/>
                <a:sym typeface="Roboto"/>
              </a:rPr>
              <a:t>Broward College Model (1/2)</a:t>
            </a:r>
          </a:p>
        </p:txBody>
      </p:sp>
      <p:sp>
        <p:nvSpPr>
          <p:cNvPr id="3" name="TextBox 2"/>
          <p:cNvSpPr txBox="1"/>
          <p:nvPr/>
        </p:nvSpPr>
        <p:spPr>
          <a:xfrm>
            <a:off x="311700" y="751625"/>
            <a:ext cx="7980530" cy="4524315"/>
          </a:xfrm>
          <a:prstGeom prst="rect">
            <a:avLst/>
          </a:prstGeom>
          <a:noFill/>
        </p:spPr>
        <p:txBody>
          <a:bodyPr wrap="square" rtlCol="0">
            <a:spAutoFit/>
          </a:bodyPr>
          <a:lstStyle/>
          <a:p>
            <a:r>
              <a:rPr lang="en-US" sz="2400" dirty="0"/>
              <a:t>67,000 students, 4 full time staff.</a:t>
            </a:r>
          </a:p>
          <a:p>
            <a:r>
              <a:rPr lang="en-US" sz="2400" dirty="0"/>
              <a:t>Director is the AT specialist</a:t>
            </a:r>
          </a:p>
          <a:p>
            <a:pPr marL="509588" lvl="8" indent="-342900">
              <a:buFont typeface="Arial" panose="020B0604020202020204" pitchFamily="34" charset="0"/>
              <a:buChar char="•"/>
            </a:pPr>
            <a:r>
              <a:rPr lang="en-US" sz="2400" dirty="0"/>
              <a:t>Train DS staff to make individualized assessments.</a:t>
            </a:r>
          </a:p>
          <a:p>
            <a:pPr marL="509588" lvl="1" indent="-342900">
              <a:buFont typeface="Arial" panose="020B0604020202020204" pitchFamily="34" charset="0"/>
              <a:buChar char="•"/>
            </a:pPr>
            <a:r>
              <a:rPr lang="en-US" sz="2400" dirty="0"/>
              <a:t>Positioning for a full time AT specialist.</a:t>
            </a:r>
          </a:p>
          <a:p>
            <a:r>
              <a:rPr lang="en-US" sz="2400" dirty="0"/>
              <a:t>Multiple campuses and centers (9), but only 4 campuses with DS staff</a:t>
            </a:r>
          </a:p>
          <a:p>
            <a:pPr marL="509588" lvl="1" indent="-285750">
              <a:buFont typeface="Arial" panose="020B0604020202020204" pitchFamily="34" charset="0"/>
              <a:buChar char="•"/>
            </a:pPr>
            <a:r>
              <a:rPr lang="en-US" sz="2400" dirty="0"/>
              <a:t>Peer training/support.</a:t>
            </a:r>
          </a:p>
          <a:p>
            <a:pPr marL="509588" lvl="1" indent="-285750">
              <a:buFont typeface="Arial" panose="020B0604020202020204" pitchFamily="34" charset="0"/>
              <a:buChar char="•"/>
            </a:pPr>
            <a:r>
              <a:rPr lang="en-US" sz="2400" dirty="0"/>
              <a:t>DS staff training/support.</a:t>
            </a:r>
          </a:p>
          <a:p>
            <a:pPr marL="509588" lvl="1" indent="-285750">
              <a:buFont typeface="Arial" panose="020B0604020202020204" pitchFamily="34" charset="0"/>
              <a:buChar char="•"/>
            </a:pPr>
            <a:r>
              <a:rPr lang="en-US" sz="2400" dirty="0"/>
              <a:t>Develop training videos</a:t>
            </a:r>
          </a:p>
          <a:p>
            <a:pPr marL="509588" lvl="1" indent="-285750">
              <a:buFont typeface="Arial" panose="020B0604020202020204" pitchFamily="34" charset="0"/>
              <a:buChar char="•"/>
            </a:pPr>
            <a:r>
              <a:rPr lang="en-US" sz="2400" dirty="0"/>
              <a:t>Build peer networking (social media) throughout each campus and across other schools</a:t>
            </a:r>
          </a:p>
          <a:p>
            <a:pPr marL="285750" indent="-285750">
              <a:buFont typeface="Arial" panose="020B0604020202020204" pitchFamily="34" charset="0"/>
              <a:buChar char="•"/>
            </a:pP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138425"/>
            <a:ext cx="8520600" cy="613200"/>
          </a:xfrm>
          <a:prstGeom prst="rect">
            <a:avLst/>
          </a:prstGeom>
        </p:spPr>
        <p:txBody>
          <a:bodyPr wrap="square" lIns="91425" tIns="91425" rIns="91425" bIns="91425" anchor="t" anchorCtr="0">
            <a:noAutofit/>
          </a:bodyPr>
          <a:lstStyle/>
          <a:p>
            <a:pPr lvl="0">
              <a:spcBef>
                <a:spcPts val="0"/>
              </a:spcBef>
              <a:buNone/>
            </a:pPr>
            <a:r>
              <a:rPr lang="en" dirty="0">
                <a:latin typeface="Roboto"/>
                <a:ea typeface="Roboto"/>
                <a:cs typeface="Roboto"/>
                <a:sym typeface="Roboto"/>
              </a:rPr>
              <a:t>Broward College Model (2/2)</a:t>
            </a:r>
          </a:p>
        </p:txBody>
      </p:sp>
      <p:sp>
        <p:nvSpPr>
          <p:cNvPr id="3" name="TextBox 2"/>
          <p:cNvSpPr txBox="1"/>
          <p:nvPr/>
        </p:nvSpPr>
        <p:spPr>
          <a:xfrm>
            <a:off x="311700" y="914463"/>
            <a:ext cx="7980530" cy="3970318"/>
          </a:xfrm>
          <a:prstGeom prst="rect">
            <a:avLst/>
          </a:prstGeom>
          <a:noFill/>
        </p:spPr>
        <p:txBody>
          <a:bodyPr wrap="square" rtlCol="0">
            <a:spAutoFit/>
          </a:bodyPr>
          <a:lstStyle/>
          <a:p>
            <a:r>
              <a:rPr lang="en-US" sz="2400" dirty="0"/>
              <a:t>Board of Trustees approved one time money to build AT program.</a:t>
            </a:r>
          </a:p>
          <a:p>
            <a:r>
              <a:rPr lang="en-US" sz="2400" dirty="0"/>
              <a:t>Grant monies being sought </a:t>
            </a:r>
            <a:r>
              <a:rPr lang="en-US" sz="2400" b="1" dirty="0"/>
              <a:t>(collaboration)</a:t>
            </a:r>
          </a:p>
          <a:p>
            <a:r>
              <a:rPr lang="en-US" sz="2400" dirty="0"/>
              <a:t>Transition planning with county-wide secondary school representatives.</a:t>
            </a:r>
          </a:p>
          <a:p>
            <a:pPr marL="744538" lvl="1" indent="-287338">
              <a:buFont typeface="Arial" panose="020B0604020202020204" pitchFamily="34" charset="0"/>
              <a:buChar char="•"/>
            </a:pPr>
            <a:r>
              <a:rPr lang="en-US" sz="2200" dirty="0"/>
              <a:t>Aligning AT as much as possible between high schools and college.</a:t>
            </a:r>
          </a:p>
          <a:p>
            <a:pPr marL="744538" lvl="1" indent="-287338">
              <a:buFont typeface="Arial" panose="020B0604020202020204" pitchFamily="34" charset="0"/>
              <a:buChar char="•"/>
            </a:pPr>
            <a:r>
              <a:rPr lang="en-US" sz="2200" dirty="0"/>
              <a:t>Making high school students aware of the transition process, the AT used at BC, and that finding out AT </a:t>
            </a:r>
            <a:r>
              <a:rPr lang="en-US" sz="2200" dirty="0" err="1"/>
              <a:t>at</a:t>
            </a:r>
            <a:r>
              <a:rPr lang="en-US" sz="2200" dirty="0"/>
              <a:t> target schools that is available.</a:t>
            </a:r>
          </a:p>
          <a:p>
            <a:pPr marL="285750" indent="-285750">
              <a:buFont typeface="Arial" panose="020B0604020202020204" pitchFamily="34" charset="0"/>
              <a:buChar char="•"/>
            </a:pPr>
            <a:endParaRPr lang="en-US" sz="2200" dirty="0"/>
          </a:p>
        </p:txBody>
      </p:sp>
    </p:spTree>
    <p:extLst>
      <p:ext uri="{BB962C8B-B14F-4D97-AF65-F5344CB8AC3E}">
        <p14:creationId xmlns:p14="http://schemas.microsoft.com/office/powerpoint/2010/main" val="2338451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dirty="0">
                <a:latin typeface="Roboto"/>
                <a:ea typeface="Roboto"/>
                <a:cs typeface="Roboto"/>
                <a:sym typeface="Roboto"/>
              </a:rPr>
              <a:t>Benefits of Student Employees???</a:t>
            </a:r>
          </a:p>
        </p:txBody>
      </p:sp>
      <p:sp>
        <p:nvSpPr>
          <p:cNvPr id="189" name="Shape 189"/>
          <p:cNvSpPr txBox="1">
            <a:spLocks noGrp="1"/>
          </p:cNvSpPr>
          <p:nvPr>
            <p:ph type="body" idx="1"/>
          </p:nvPr>
        </p:nvSpPr>
        <p:spPr>
          <a:xfrm>
            <a:off x="311700" y="1058225"/>
            <a:ext cx="8520600" cy="3858159"/>
          </a:xfrm>
          <a:prstGeom prst="rect">
            <a:avLst/>
          </a:prstGeom>
        </p:spPr>
        <p:txBody>
          <a:bodyPr wrap="square" lIns="91425" tIns="91425" rIns="91425" bIns="91425" anchor="t" anchorCtr="0">
            <a:noAutofit/>
          </a:bodyPr>
          <a:lstStyle/>
          <a:p>
            <a:pPr marL="457200" lvl="0" indent="-381000" rtl="0">
              <a:lnSpc>
                <a:spcPct val="150000"/>
              </a:lnSpc>
              <a:spcBef>
                <a:spcPts val="0"/>
              </a:spcBef>
              <a:spcAft>
                <a:spcPts val="0"/>
              </a:spcAft>
              <a:buSzPct val="100000"/>
              <a:buFont typeface="Roboto"/>
            </a:pPr>
            <a:r>
              <a:rPr lang="en" sz="2600" dirty="0">
                <a:latin typeface="Roboto"/>
                <a:ea typeface="Roboto"/>
                <a:cs typeface="Roboto"/>
                <a:sym typeface="Roboto"/>
              </a:rPr>
              <a:t>Engagement</a:t>
            </a:r>
          </a:p>
          <a:p>
            <a:pPr marL="457200" lvl="0" indent="-381000" rtl="0">
              <a:lnSpc>
                <a:spcPct val="150000"/>
              </a:lnSpc>
              <a:spcBef>
                <a:spcPts val="0"/>
              </a:spcBef>
              <a:spcAft>
                <a:spcPts val="0"/>
              </a:spcAft>
              <a:buSzPct val="100000"/>
              <a:buFont typeface="Roboto"/>
            </a:pPr>
            <a:r>
              <a:rPr lang="en" sz="2600" dirty="0">
                <a:latin typeface="Roboto"/>
                <a:ea typeface="Roboto"/>
                <a:cs typeface="Roboto"/>
                <a:sym typeface="Roboto"/>
              </a:rPr>
              <a:t>Educational</a:t>
            </a:r>
          </a:p>
          <a:p>
            <a:pPr marL="914400" lvl="1" indent="-381000" rtl="0">
              <a:lnSpc>
                <a:spcPct val="150000"/>
              </a:lnSpc>
              <a:spcBef>
                <a:spcPts val="0"/>
              </a:spcBef>
              <a:spcAft>
                <a:spcPts val="0"/>
              </a:spcAft>
              <a:buSzPct val="100000"/>
              <a:buFont typeface="Roboto"/>
            </a:pPr>
            <a:r>
              <a:rPr lang="en" sz="2600" dirty="0">
                <a:latin typeface="Roboto"/>
                <a:ea typeface="Roboto"/>
                <a:cs typeface="Roboto"/>
                <a:sym typeface="Roboto"/>
              </a:rPr>
              <a:t>Advancing cultural competence and inclusion</a:t>
            </a:r>
          </a:p>
          <a:p>
            <a:pPr marL="914400" lvl="1" indent="-381000" rtl="0">
              <a:lnSpc>
                <a:spcPct val="150000"/>
              </a:lnSpc>
              <a:spcBef>
                <a:spcPts val="0"/>
              </a:spcBef>
              <a:spcAft>
                <a:spcPts val="0"/>
              </a:spcAft>
              <a:buSzPct val="100000"/>
              <a:buFont typeface="Roboto"/>
            </a:pPr>
            <a:r>
              <a:rPr lang="en" sz="2600" dirty="0">
                <a:latin typeface="Roboto"/>
                <a:ea typeface="Roboto"/>
                <a:cs typeface="Roboto"/>
                <a:sym typeface="Roboto"/>
              </a:rPr>
              <a:t>Reducing ableism in future workforce</a:t>
            </a:r>
          </a:p>
          <a:p>
            <a:pPr marL="457200" lvl="0" indent="-381000" rtl="0">
              <a:lnSpc>
                <a:spcPct val="150000"/>
              </a:lnSpc>
              <a:spcBef>
                <a:spcPts val="0"/>
              </a:spcBef>
              <a:spcAft>
                <a:spcPts val="0"/>
              </a:spcAft>
              <a:buSzPct val="100000"/>
              <a:buFont typeface="Roboto"/>
            </a:pPr>
            <a:r>
              <a:rPr lang="en" sz="2600" dirty="0">
                <a:latin typeface="Roboto"/>
                <a:ea typeface="Roboto"/>
                <a:cs typeface="Roboto"/>
                <a:sym typeface="Roboto"/>
              </a:rPr>
              <a:t>Financial</a:t>
            </a:r>
          </a:p>
          <a:p>
            <a:pPr marL="457200" lvl="0" indent="-381000">
              <a:lnSpc>
                <a:spcPct val="150000"/>
              </a:lnSpc>
              <a:spcBef>
                <a:spcPts val="0"/>
              </a:spcBef>
              <a:buSzPct val="100000"/>
              <a:buFont typeface="Roboto"/>
            </a:pPr>
            <a:r>
              <a:rPr lang="en" sz="2600" dirty="0">
                <a:latin typeface="Roboto"/>
                <a:ea typeface="Roboto"/>
                <a:cs typeface="Roboto"/>
                <a:sym typeface="Roboto"/>
              </a:rPr>
              <a:t>Innovative</a:t>
            </a:r>
          </a:p>
        </p:txBody>
      </p:sp>
    </p:spTree>
    <p:extLst>
      <p:ext uri="{BB962C8B-B14F-4D97-AF65-F5344CB8AC3E}">
        <p14:creationId xmlns:p14="http://schemas.microsoft.com/office/powerpoint/2010/main" val="366264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18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a:latin typeface="Roboto"/>
                <a:ea typeface="Roboto"/>
                <a:cs typeface="Roboto"/>
                <a:sym typeface="Roboto"/>
              </a:rPr>
              <a:t>Contact Information</a:t>
            </a:r>
          </a:p>
        </p:txBody>
      </p:sp>
      <p:sp>
        <p:nvSpPr>
          <p:cNvPr id="195" name="Shape 195"/>
          <p:cNvSpPr txBox="1">
            <a:spLocks noGrp="1"/>
          </p:cNvSpPr>
          <p:nvPr>
            <p:ph type="body" idx="1"/>
          </p:nvPr>
        </p:nvSpPr>
        <p:spPr>
          <a:xfrm>
            <a:off x="311700" y="1058225"/>
            <a:ext cx="8520600" cy="3623950"/>
          </a:xfrm>
          <a:prstGeom prst="rect">
            <a:avLst/>
          </a:prstGeom>
        </p:spPr>
        <p:txBody>
          <a:bodyPr wrap="square" lIns="91425" tIns="91425" rIns="91425" bIns="91425" anchor="t" anchorCtr="0">
            <a:noAutofit/>
          </a:bodyPr>
          <a:lstStyle/>
          <a:p>
            <a:pPr lvl="0">
              <a:lnSpc>
                <a:spcPct val="100000"/>
              </a:lnSpc>
              <a:spcBef>
                <a:spcPts val="0"/>
              </a:spcBef>
              <a:spcAft>
                <a:spcPts val="0"/>
              </a:spcAft>
              <a:buNone/>
            </a:pPr>
            <a:r>
              <a:rPr lang="en" sz="2400" b="1" dirty="0">
                <a:latin typeface="Roboto"/>
                <a:ea typeface="Roboto"/>
                <a:cs typeface="Roboto"/>
                <a:sym typeface="Roboto"/>
              </a:rPr>
              <a:t>Craig Levins</a:t>
            </a:r>
          </a:p>
          <a:p>
            <a:pPr lvl="0" rtl="0">
              <a:lnSpc>
                <a:spcPct val="100000"/>
              </a:lnSpc>
              <a:spcBef>
                <a:spcPts val="0"/>
              </a:spcBef>
              <a:spcAft>
                <a:spcPts val="0"/>
              </a:spcAft>
              <a:buNone/>
            </a:pPr>
            <a:r>
              <a:rPr lang="en-US" sz="2100" dirty="0">
                <a:latin typeface="Roboto"/>
                <a:ea typeface="Roboto"/>
                <a:cs typeface="Roboto"/>
                <a:sym typeface="Roboto"/>
              </a:rPr>
              <a:t>District Director, Disability Services</a:t>
            </a:r>
          </a:p>
          <a:p>
            <a:pPr lvl="0" rtl="0">
              <a:lnSpc>
                <a:spcPct val="100000"/>
              </a:lnSpc>
              <a:spcBef>
                <a:spcPts val="0"/>
              </a:spcBef>
              <a:spcAft>
                <a:spcPts val="0"/>
              </a:spcAft>
              <a:buNone/>
            </a:pPr>
            <a:r>
              <a:rPr lang="en-US" sz="2100" dirty="0">
                <a:latin typeface="Roboto"/>
                <a:ea typeface="Roboto"/>
                <a:cs typeface="Roboto"/>
                <a:sym typeface="Roboto"/>
              </a:rPr>
              <a:t>Broward College</a:t>
            </a:r>
          </a:p>
          <a:p>
            <a:pPr lvl="0" rtl="0">
              <a:lnSpc>
                <a:spcPct val="100000"/>
              </a:lnSpc>
              <a:spcBef>
                <a:spcPts val="0"/>
              </a:spcBef>
              <a:spcAft>
                <a:spcPts val="0"/>
              </a:spcAft>
              <a:buNone/>
            </a:pPr>
            <a:r>
              <a:rPr lang="en-US" sz="2100" dirty="0">
                <a:latin typeface="Roboto"/>
                <a:ea typeface="Roboto"/>
                <a:cs typeface="Roboto"/>
                <a:sym typeface="Roboto"/>
              </a:rPr>
              <a:t>Fort Lauderdale, FL</a:t>
            </a:r>
          </a:p>
          <a:p>
            <a:pPr lvl="0" rtl="0">
              <a:lnSpc>
                <a:spcPct val="100000"/>
              </a:lnSpc>
              <a:spcBef>
                <a:spcPts val="0"/>
              </a:spcBef>
              <a:spcAft>
                <a:spcPts val="0"/>
              </a:spcAft>
              <a:buNone/>
            </a:pPr>
            <a:r>
              <a:rPr lang="en-US" sz="2100" dirty="0">
                <a:latin typeface="Roboto"/>
                <a:ea typeface="Roboto"/>
                <a:cs typeface="Roboto"/>
                <a:sym typeface="Roboto"/>
                <a:hlinkClick r:id="rId3"/>
              </a:rPr>
              <a:t>clevins@broward.edu</a:t>
            </a:r>
            <a:r>
              <a:rPr lang="en-US" sz="2100" dirty="0">
                <a:latin typeface="Roboto"/>
                <a:ea typeface="Roboto"/>
                <a:cs typeface="Roboto"/>
                <a:sym typeface="Roboto"/>
              </a:rPr>
              <a:t> </a:t>
            </a:r>
            <a:endParaRPr sz="2100" dirty="0">
              <a:latin typeface="Roboto"/>
              <a:ea typeface="Roboto"/>
              <a:cs typeface="Roboto"/>
              <a:sym typeface="Roboto"/>
            </a:endParaRPr>
          </a:p>
          <a:p>
            <a:pPr lvl="0">
              <a:lnSpc>
                <a:spcPct val="100000"/>
              </a:lnSpc>
              <a:spcBef>
                <a:spcPts val="0"/>
              </a:spcBef>
              <a:spcAft>
                <a:spcPts val="0"/>
              </a:spcAft>
              <a:buNone/>
            </a:pPr>
            <a:endParaRPr sz="2100" dirty="0">
              <a:latin typeface="Roboto"/>
              <a:ea typeface="Roboto"/>
              <a:cs typeface="Roboto"/>
              <a:sym typeface="Roboto"/>
            </a:endParaRPr>
          </a:p>
          <a:p>
            <a:pPr lvl="0">
              <a:lnSpc>
                <a:spcPct val="100000"/>
              </a:lnSpc>
              <a:spcBef>
                <a:spcPts val="0"/>
              </a:spcBef>
              <a:spcAft>
                <a:spcPts val="0"/>
              </a:spcAft>
              <a:buNone/>
            </a:pPr>
            <a:r>
              <a:rPr lang="en" sz="2400" b="1" dirty="0">
                <a:latin typeface="Roboto"/>
                <a:ea typeface="Roboto"/>
                <a:cs typeface="Roboto"/>
                <a:sym typeface="Roboto"/>
              </a:rPr>
              <a:t>Nazely Kurkjian</a:t>
            </a:r>
          </a:p>
          <a:p>
            <a:pPr lvl="0">
              <a:lnSpc>
                <a:spcPct val="100000"/>
              </a:lnSpc>
              <a:spcBef>
                <a:spcPts val="0"/>
              </a:spcBef>
              <a:spcAft>
                <a:spcPts val="0"/>
              </a:spcAft>
              <a:buNone/>
            </a:pPr>
            <a:r>
              <a:rPr lang="en" sz="2100" dirty="0">
                <a:latin typeface="Roboto"/>
                <a:ea typeface="Roboto"/>
                <a:cs typeface="Roboto"/>
                <a:sym typeface="Roboto"/>
              </a:rPr>
              <a:t>Coordinator of Disability, Diversity &amp; Nontraditional Student Services</a:t>
            </a:r>
          </a:p>
          <a:p>
            <a:pPr lvl="0">
              <a:lnSpc>
                <a:spcPct val="100000"/>
              </a:lnSpc>
              <a:spcBef>
                <a:spcPts val="0"/>
              </a:spcBef>
              <a:spcAft>
                <a:spcPts val="0"/>
              </a:spcAft>
              <a:buNone/>
            </a:pPr>
            <a:r>
              <a:rPr lang="en" sz="2100" dirty="0">
                <a:latin typeface="Roboto"/>
                <a:ea typeface="Roboto"/>
                <a:cs typeface="Roboto"/>
                <a:sym typeface="Roboto"/>
              </a:rPr>
              <a:t>SUNY System Administration</a:t>
            </a:r>
          </a:p>
          <a:p>
            <a:pPr lvl="0">
              <a:lnSpc>
                <a:spcPct val="100000"/>
              </a:lnSpc>
              <a:spcBef>
                <a:spcPts val="0"/>
              </a:spcBef>
              <a:spcAft>
                <a:spcPts val="0"/>
              </a:spcAft>
              <a:buNone/>
            </a:pPr>
            <a:r>
              <a:rPr lang="en" sz="2100" dirty="0">
                <a:latin typeface="Roboto"/>
                <a:ea typeface="Roboto"/>
                <a:cs typeface="Roboto"/>
                <a:sym typeface="Roboto"/>
              </a:rPr>
              <a:t>Albany, NY</a:t>
            </a:r>
          </a:p>
          <a:p>
            <a:pPr lvl="0">
              <a:lnSpc>
                <a:spcPct val="100000"/>
              </a:lnSpc>
              <a:spcBef>
                <a:spcPts val="0"/>
              </a:spcBef>
              <a:spcAft>
                <a:spcPts val="0"/>
              </a:spcAft>
              <a:buNone/>
            </a:pPr>
            <a:r>
              <a:rPr lang="en" sz="2100" u="sng" dirty="0">
                <a:solidFill>
                  <a:schemeClr val="hlink"/>
                </a:solidFill>
                <a:latin typeface="Roboto"/>
                <a:ea typeface="Roboto"/>
                <a:cs typeface="Roboto"/>
                <a:sym typeface="Roboto"/>
                <a:hlinkClick r:id="rId4"/>
              </a:rPr>
              <a:t>Nazely.Kurkjian@suny.edu</a:t>
            </a:r>
            <a:r>
              <a:rPr lang="en" sz="2100" dirty="0">
                <a:latin typeface="Roboto"/>
                <a:ea typeface="Roboto"/>
                <a:cs typeface="Roboto"/>
                <a:sym typeface="Roboto"/>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a:latin typeface="Roboto"/>
                <a:ea typeface="Roboto"/>
                <a:cs typeface="Roboto"/>
                <a:sym typeface="Roboto"/>
              </a:rPr>
              <a:t>SUNY Campus A </a:t>
            </a:r>
          </a:p>
        </p:txBody>
      </p:sp>
      <p:cxnSp>
        <p:nvCxnSpPr>
          <p:cNvPr id="77" name="Shape 77"/>
          <p:cNvCxnSpPr>
            <a:stCxn id="78" idx="0"/>
            <a:endCxn id="79" idx="2"/>
          </p:cNvCxnSpPr>
          <p:nvPr/>
        </p:nvCxnSpPr>
        <p:spPr>
          <a:xfrm rot="5400000" flipH="1">
            <a:off x="4321545" y="2195186"/>
            <a:ext cx="628500" cy="1500"/>
          </a:xfrm>
          <a:prstGeom prst="bentConnector3">
            <a:avLst>
              <a:gd name="adj1" fmla="val 49999"/>
            </a:avLst>
          </a:prstGeom>
          <a:noFill/>
          <a:ln w="19050" cap="flat" cmpd="sng">
            <a:solidFill>
              <a:srgbClr val="0F9D58"/>
            </a:solidFill>
            <a:prstDash val="solid"/>
            <a:miter lim="8000"/>
            <a:headEnd type="none" w="med" len="med"/>
            <a:tailEnd type="none" w="med" len="med"/>
          </a:ln>
        </p:spPr>
      </p:cxnSp>
      <p:cxnSp>
        <p:nvCxnSpPr>
          <p:cNvPr id="80" name="Shape 80"/>
          <p:cNvCxnSpPr>
            <a:stCxn id="78" idx="2"/>
            <a:endCxn id="81" idx="0"/>
          </p:cNvCxnSpPr>
          <p:nvPr/>
        </p:nvCxnSpPr>
        <p:spPr>
          <a:xfrm rot="5400000">
            <a:off x="3620745" y="3153686"/>
            <a:ext cx="1031100" cy="1000500"/>
          </a:xfrm>
          <a:prstGeom prst="bentConnector3">
            <a:avLst>
              <a:gd name="adj1" fmla="val 49994"/>
            </a:avLst>
          </a:prstGeom>
          <a:noFill/>
          <a:ln w="19050" cap="flat" cmpd="sng">
            <a:solidFill>
              <a:srgbClr val="0F9D58"/>
            </a:solidFill>
            <a:prstDash val="solid"/>
            <a:miter lim="8000"/>
            <a:headEnd type="none" w="med" len="med"/>
            <a:tailEnd type="none" w="med" len="med"/>
          </a:ln>
        </p:spPr>
      </p:cxnSp>
      <p:cxnSp>
        <p:nvCxnSpPr>
          <p:cNvPr id="82" name="Shape 82"/>
          <p:cNvCxnSpPr>
            <a:stCxn id="83" idx="0"/>
            <a:endCxn id="78" idx="2"/>
          </p:cNvCxnSpPr>
          <p:nvPr/>
        </p:nvCxnSpPr>
        <p:spPr>
          <a:xfrm rot="-5400000">
            <a:off x="2706425" y="2239564"/>
            <a:ext cx="1031100" cy="2829000"/>
          </a:xfrm>
          <a:prstGeom prst="bentConnector3">
            <a:avLst>
              <a:gd name="adj1" fmla="val 49994"/>
            </a:avLst>
          </a:prstGeom>
          <a:noFill/>
          <a:ln w="19050" cap="flat" cmpd="sng">
            <a:solidFill>
              <a:srgbClr val="0F9D58"/>
            </a:solidFill>
            <a:prstDash val="solid"/>
            <a:miter lim="8000"/>
            <a:headEnd type="none" w="med" len="med"/>
            <a:tailEnd type="none" w="med" len="med"/>
          </a:ln>
        </p:spPr>
      </p:cxnSp>
      <p:sp>
        <p:nvSpPr>
          <p:cNvPr id="79" name="Shape 79"/>
          <p:cNvSpPr txBox="1"/>
          <p:nvPr/>
        </p:nvSpPr>
        <p:spPr>
          <a:xfrm>
            <a:off x="3802091" y="1253525"/>
            <a:ext cx="1666200" cy="6282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1200">
                <a:solidFill>
                  <a:srgbClr val="434343"/>
                </a:solidFill>
                <a:latin typeface="Roboto"/>
                <a:ea typeface="Roboto"/>
                <a:cs typeface="Roboto"/>
                <a:sym typeface="Roboto"/>
              </a:rPr>
              <a:t>Adaptive Technology Specialist</a:t>
            </a:r>
          </a:p>
        </p:txBody>
      </p:sp>
      <p:sp>
        <p:nvSpPr>
          <p:cNvPr id="78" name="Shape 78"/>
          <p:cNvSpPr txBox="1"/>
          <p:nvPr/>
        </p:nvSpPr>
        <p:spPr>
          <a:xfrm>
            <a:off x="3804795" y="2510186"/>
            <a:ext cx="1663500" cy="6282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 sz="1200">
                <a:solidFill>
                  <a:srgbClr val="434343"/>
                </a:solidFill>
                <a:latin typeface="Roboto"/>
                <a:ea typeface="Roboto"/>
                <a:cs typeface="Roboto"/>
                <a:sym typeface="Roboto"/>
              </a:rPr>
              <a:t>Adaptive Technology Assistant</a:t>
            </a:r>
          </a:p>
        </p:txBody>
      </p:sp>
      <p:sp>
        <p:nvSpPr>
          <p:cNvPr id="84" name="Shape 84"/>
          <p:cNvSpPr txBox="1"/>
          <p:nvPr/>
        </p:nvSpPr>
        <p:spPr>
          <a:xfrm>
            <a:off x="6633702" y="4169614"/>
            <a:ext cx="1663500" cy="6282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200">
              <a:solidFill>
                <a:srgbClr val="434343"/>
              </a:solidFill>
              <a:latin typeface="Roboto"/>
              <a:ea typeface="Roboto"/>
              <a:cs typeface="Roboto"/>
              <a:sym typeface="Roboto"/>
            </a:endParaRPr>
          </a:p>
          <a:p>
            <a:pPr lvl="0" algn="ctr" rtl="0">
              <a:spcBef>
                <a:spcPts val="0"/>
              </a:spcBef>
              <a:buNone/>
            </a:pPr>
            <a:endParaRPr sz="1200">
              <a:solidFill>
                <a:srgbClr val="434343"/>
              </a:solidFill>
              <a:latin typeface="Roboto"/>
              <a:ea typeface="Roboto"/>
              <a:cs typeface="Roboto"/>
              <a:sym typeface="Roboto"/>
            </a:endParaRPr>
          </a:p>
          <a:p>
            <a:pPr lvl="0" algn="ctr" rtl="0">
              <a:spcBef>
                <a:spcPts val="0"/>
              </a:spcBef>
              <a:buNone/>
            </a:pPr>
            <a:r>
              <a:rPr lang="en" sz="1200">
                <a:solidFill>
                  <a:srgbClr val="434343"/>
                </a:solidFill>
                <a:latin typeface="Roboto"/>
                <a:ea typeface="Roboto"/>
                <a:cs typeface="Roboto"/>
                <a:sym typeface="Roboto"/>
              </a:rPr>
              <a:t>Alternate Format Conversionist</a:t>
            </a:r>
          </a:p>
          <a:p>
            <a:pPr lvl="0" algn="ctr" rtl="0">
              <a:spcBef>
                <a:spcPts val="0"/>
              </a:spcBef>
              <a:buNone/>
            </a:pPr>
            <a:endParaRPr sz="1200">
              <a:solidFill>
                <a:srgbClr val="434343"/>
              </a:solidFill>
              <a:latin typeface="Roboto"/>
              <a:ea typeface="Roboto"/>
              <a:cs typeface="Roboto"/>
              <a:sym typeface="Roboto"/>
            </a:endParaRPr>
          </a:p>
          <a:p>
            <a:pPr lvl="0" algn="ctr">
              <a:spcBef>
                <a:spcPts val="0"/>
              </a:spcBef>
              <a:buClr>
                <a:schemeClr val="dk1"/>
              </a:buClr>
              <a:buSzPct val="110000"/>
              <a:buFont typeface="Arial"/>
              <a:buNone/>
            </a:pPr>
            <a:endParaRPr sz="1000">
              <a:solidFill>
                <a:srgbClr val="434343"/>
              </a:solidFill>
              <a:latin typeface="Roboto"/>
              <a:ea typeface="Roboto"/>
              <a:cs typeface="Roboto"/>
              <a:sym typeface="Roboto"/>
            </a:endParaRPr>
          </a:p>
        </p:txBody>
      </p:sp>
      <p:sp>
        <p:nvSpPr>
          <p:cNvPr id="85" name="Shape 85"/>
          <p:cNvSpPr txBox="1"/>
          <p:nvPr/>
        </p:nvSpPr>
        <p:spPr>
          <a:xfrm>
            <a:off x="4805251" y="4169614"/>
            <a:ext cx="1663500" cy="6282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200">
              <a:solidFill>
                <a:srgbClr val="434343"/>
              </a:solidFill>
              <a:latin typeface="Roboto"/>
              <a:ea typeface="Roboto"/>
              <a:cs typeface="Roboto"/>
              <a:sym typeface="Roboto"/>
            </a:endParaRPr>
          </a:p>
          <a:p>
            <a:pPr lvl="0" algn="ctr" rtl="0">
              <a:spcBef>
                <a:spcPts val="0"/>
              </a:spcBef>
              <a:buNone/>
            </a:pPr>
            <a:endParaRPr sz="1200">
              <a:solidFill>
                <a:srgbClr val="434343"/>
              </a:solidFill>
              <a:latin typeface="Roboto"/>
              <a:ea typeface="Roboto"/>
              <a:cs typeface="Roboto"/>
              <a:sym typeface="Roboto"/>
            </a:endParaRPr>
          </a:p>
          <a:p>
            <a:pPr lvl="0" algn="ctr" rtl="0">
              <a:spcBef>
                <a:spcPts val="0"/>
              </a:spcBef>
              <a:buNone/>
            </a:pPr>
            <a:r>
              <a:rPr lang="en" sz="1200">
                <a:solidFill>
                  <a:srgbClr val="434343"/>
                </a:solidFill>
                <a:latin typeface="Roboto"/>
                <a:ea typeface="Roboto"/>
                <a:cs typeface="Roboto"/>
                <a:sym typeface="Roboto"/>
              </a:rPr>
              <a:t>Alternate Format Conversionist</a:t>
            </a:r>
          </a:p>
          <a:p>
            <a:pPr lvl="0" algn="ctr" rtl="0">
              <a:spcBef>
                <a:spcPts val="0"/>
              </a:spcBef>
              <a:buNone/>
            </a:pPr>
            <a:endParaRPr sz="1200">
              <a:solidFill>
                <a:srgbClr val="434343"/>
              </a:solidFill>
              <a:latin typeface="Roboto"/>
              <a:ea typeface="Roboto"/>
              <a:cs typeface="Roboto"/>
              <a:sym typeface="Roboto"/>
            </a:endParaRPr>
          </a:p>
          <a:p>
            <a:pPr lvl="0" algn="ctr">
              <a:spcBef>
                <a:spcPts val="0"/>
              </a:spcBef>
              <a:buClr>
                <a:schemeClr val="dk1"/>
              </a:buClr>
              <a:buSzPct val="110000"/>
              <a:buFont typeface="Arial"/>
              <a:buNone/>
            </a:pPr>
            <a:endParaRPr sz="1000">
              <a:solidFill>
                <a:srgbClr val="434343"/>
              </a:solidFill>
              <a:latin typeface="Roboto"/>
              <a:ea typeface="Roboto"/>
              <a:cs typeface="Roboto"/>
              <a:sym typeface="Roboto"/>
            </a:endParaRPr>
          </a:p>
        </p:txBody>
      </p:sp>
      <p:sp>
        <p:nvSpPr>
          <p:cNvPr id="81" name="Shape 81"/>
          <p:cNvSpPr txBox="1"/>
          <p:nvPr/>
        </p:nvSpPr>
        <p:spPr>
          <a:xfrm>
            <a:off x="2804176" y="4169614"/>
            <a:ext cx="1663500" cy="6282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endParaRPr sz="1200">
              <a:solidFill>
                <a:srgbClr val="434343"/>
              </a:solidFill>
              <a:latin typeface="Roboto"/>
              <a:ea typeface="Roboto"/>
              <a:cs typeface="Roboto"/>
              <a:sym typeface="Roboto"/>
            </a:endParaRPr>
          </a:p>
          <a:p>
            <a:pPr lvl="0" algn="ctr" rtl="0">
              <a:spcBef>
                <a:spcPts val="0"/>
              </a:spcBef>
              <a:buNone/>
            </a:pPr>
            <a:r>
              <a:rPr lang="en" sz="1200">
                <a:solidFill>
                  <a:srgbClr val="434343"/>
                </a:solidFill>
                <a:latin typeface="Roboto"/>
                <a:ea typeface="Roboto"/>
                <a:cs typeface="Roboto"/>
                <a:sym typeface="Roboto"/>
              </a:rPr>
              <a:t>Alternate Format Conversionist</a:t>
            </a:r>
          </a:p>
          <a:p>
            <a:pPr lvl="0" algn="ctr">
              <a:spcBef>
                <a:spcPts val="0"/>
              </a:spcBef>
              <a:buClr>
                <a:schemeClr val="dk1"/>
              </a:buClr>
              <a:buSzPct val="91666"/>
              <a:buFont typeface="Arial"/>
              <a:buNone/>
            </a:pPr>
            <a:endParaRPr sz="1200">
              <a:solidFill>
                <a:srgbClr val="434343"/>
              </a:solidFill>
              <a:latin typeface="Roboto"/>
              <a:ea typeface="Roboto"/>
              <a:cs typeface="Roboto"/>
              <a:sym typeface="Roboto"/>
            </a:endParaRPr>
          </a:p>
        </p:txBody>
      </p:sp>
      <p:sp>
        <p:nvSpPr>
          <p:cNvPr id="83" name="Shape 83"/>
          <p:cNvSpPr txBox="1"/>
          <p:nvPr/>
        </p:nvSpPr>
        <p:spPr>
          <a:xfrm>
            <a:off x="975725" y="4169614"/>
            <a:ext cx="1663500" cy="628200"/>
          </a:xfrm>
          <a:prstGeom prst="rect">
            <a:avLst/>
          </a:prstGeom>
          <a:noFill/>
          <a:ln w="19050" cap="flat" cmpd="sng">
            <a:solidFill>
              <a:srgbClr val="434343"/>
            </a:solidFill>
            <a:prstDash val="solid"/>
            <a:round/>
            <a:headEnd type="none" w="med" len="med"/>
            <a:tailEnd type="none" w="med" len="med"/>
          </a:ln>
        </p:spPr>
        <p:txBody>
          <a:bodyPr wrap="square" lIns="91425" tIns="91425" rIns="91425" bIns="91425" anchor="ctr" anchorCtr="0">
            <a:noAutofit/>
          </a:bodyPr>
          <a:lstStyle/>
          <a:p>
            <a:pPr lvl="0" algn="ctr">
              <a:spcBef>
                <a:spcPts val="0"/>
              </a:spcBef>
              <a:buClr>
                <a:schemeClr val="dk1"/>
              </a:buClr>
              <a:buSzPct val="91666"/>
              <a:buFont typeface="Arial"/>
              <a:buNone/>
            </a:pPr>
            <a:r>
              <a:rPr lang="en" sz="1200">
                <a:solidFill>
                  <a:srgbClr val="434343"/>
                </a:solidFill>
                <a:latin typeface="Roboto"/>
                <a:ea typeface="Roboto"/>
                <a:cs typeface="Roboto"/>
                <a:sym typeface="Roboto"/>
              </a:rPr>
              <a:t>Alternate Format Conversionist</a:t>
            </a:r>
          </a:p>
        </p:txBody>
      </p:sp>
      <p:cxnSp>
        <p:nvCxnSpPr>
          <p:cNvPr id="86" name="Shape 86"/>
          <p:cNvCxnSpPr/>
          <p:nvPr/>
        </p:nvCxnSpPr>
        <p:spPr>
          <a:xfrm rot="5400000" flipH="1">
            <a:off x="5531578" y="2239543"/>
            <a:ext cx="1031100" cy="2829300"/>
          </a:xfrm>
          <a:prstGeom prst="bentConnector3">
            <a:avLst>
              <a:gd name="adj1" fmla="val 49994"/>
            </a:avLst>
          </a:prstGeom>
          <a:noFill/>
          <a:ln w="19050" cap="flat" cmpd="sng">
            <a:solidFill>
              <a:srgbClr val="0F9D58"/>
            </a:solidFill>
            <a:prstDash val="solid"/>
            <a:miter lim="8000"/>
            <a:headEnd type="none" w="med" len="med"/>
            <a:tailEnd type="none" w="med" len="med"/>
          </a:ln>
        </p:spPr>
      </p:cxnSp>
      <p:cxnSp>
        <p:nvCxnSpPr>
          <p:cNvPr id="87" name="Shape 87"/>
          <p:cNvCxnSpPr/>
          <p:nvPr/>
        </p:nvCxnSpPr>
        <p:spPr>
          <a:xfrm rot="-5400000" flipH="1">
            <a:off x="4617477" y="3153652"/>
            <a:ext cx="1031100" cy="1000800"/>
          </a:xfrm>
          <a:prstGeom prst="bentConnector3">
            <a:avLst>
              <a:gd name="adj1" fmla="val 49994"/>
            </a:avLst>
          </a:prstGeom>
          <a:noFill/>
          <a:ln w="19050" cap="flat" cmpd="sng">
            <a:solidFill>
              <a:srgbClr val="0F9D58"/>
            </a:solidFill>
            <a:prstDash val="solid"/>
            <a:miter lim="8000"/>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dirty="0">
                <a:latin typeface="Roboto"/>
                <a:ea typeface="Roboto"/>
                <a:cs typeface="Roboto"/>
                <a:sym typeface="Roboto"/>
              </a:rPr>
              <a:t>Student Positions</a:t>
            </a:r>
          </a:p>
        </p:txBody>
      </p:sp>
      <p:sp>
        <p:nvSpPr>
          <p:cNvPr id="93" name="Shape 93"/>
          <p:cNvSpPr txBox="1">
            <a:spLocks noGrp="1"/>
          </p:cNvSpPr>
          <p:nvPr>
            <p:ph type="body" idx="1"/>
          </p:nvPr>
        </p:nvSpPr>
        <p:spPr>
          <a:xfrm>
            <a:off x="311700" y="1171600"/>
            <a:ext cx="8520600" cy="3397200"/>
          </a:xfrm>
          <a:prstGeom prst="rect">
            <a:avLst/>
          </a:prstGeom>
        </p:spPr>
        <p:txBody>
          <a:bodyPr wrap="square" lIns="91425" tIns="91425" rIns="91425" bIns="91425" anchor="t" anchorCtr="0">
            <a:noAutofit/>
          </a:bodyPr>
          <a:lstStyle/>
          <a:p>
            <a:pPr lvl="0">
              <a:spcBef>
                <a:spcPts val="0"/>
              </a:spcBef>
              <a:buNone/>
            </a:pPr>
            <a:r>
              <a:rPr lang="en" sz="2000">
                <a:latin typeface="Roboto"/>
                <a:ea typeface="Roboto"/>
                <a:cs typeface="Roboto"/>
                <a:sym typeface="Roboto"/>
              </a:rPr>
              <a:t>Adaptive Technology Assistant</a:t>
            </a:r>
          </a:p>
          <a:p>
            <a:pPr marL="457200" lvl="0" indent="-355600" rtl="0">
              <a:spcBef>
                <a:spcPts val="0"/>
              </a:spcBef>
              <a:spcAft>
                <a:spcPts val="0"/>
              </a:spcAft>
              <a:buSzPct val="100000"/>
              <a:buFont typeface="Roboto"/>
            </a:pPr>
            <a:r>
              <a:rPr lang="en" sz="2000">
                <a:latin typeface="Roboto"/>
                <a:ea typeface="Roboto"/>
                <a:cs typeface="Roboto"/>
                <a:sym typeface="Roboto"/>
              </a:rPr>
              <a:t>Oversight of Adaptive Technology Rooms</a:t>
            </a:r>
          </a:p>
          <a:p>
            <a:pPr marL="457200" lvl="0" indent="-355600" rtl="0">
              <a:spcBef>
                <a:spcPts val="0"/>
              </a:spcBef>
              <a:spcAft>
                <a:spcPts val="0"/>
              </a:spcAft>
              <a:buSzPct val="100000"/>
              <a:buFont typeface="Roboto"/>
            </a:pPr>
            <a:r>
              <a:rPr lang="en" sz="2000">
                <a:latin typeface="Roboto"/>
                <a:ea typeface="Roboto"/>
                <a:cs typeface="Roboto"/>
                <a:sym typeface="Roboto"/>
              </a:rPr>
              <a:t>Alternate Format Text Conversions</a:t>
            </a:r>
          </a:p>
          <a:p>
            <a:pPr marL="457200" lvl="0" indent="-355600">
              <a:spcBef>
                <a:spcPts val="0"/>
              </a:spcBef>
              <a:buSzPct val="100000"/>
              <a:buFont typeface="Roboto"/>
            </a:pPr>
            <a:r>
              <a:rPr lang="en" sz="2000">
                <a:latin typeface="Roboto"/>
                <a:ea typeface="Roboto"/>
                <a:cs typeface="Roboto"/>
                <a:sym typeface="Roboto"/>
              </a:rPr>
              <a:t>Research and Training</a:t>
            </a:r>
          </a:p>
          <a:p>
            <a:pPr lvl="0">
              <a:spcBef>
                <a:spcPts val="0"/>
              </a:spcBef>
              <a:buNone/>
            </a:pPr>
            <a:r>
              <a:rPr lang="en" sz="2000">
                <a:latin typeface="Roboto"/>
                <a:ea typeface="Roboto"/>
                <a:cs typeface="Roboto"/>
                <a:sym typeface="Roboto"/>
              </a:rPr>
              <a:t>Alternate Format Conversionist</a:t>
            </a:r>
          </a:p>
          <a:p>
            <a:pPr marL="457200" lvl="0" indent="-355600" rtl="0">
              <a:spcBef>
                <a:spcPts val="0"/>
              </a:spcBef>
              <a:spcAft>
                <a:spcPts val="0"/>
              </a:spcAft>
              <a:buSzPct val="100000"/>
              <a:buFont typeface="Roboto"/>
            </a:pPr>
            <a:r>
              <a:rPr lang="en" sz="2000">
                <a:latin typeface="Roboto"/>
                <a:ea typeface="Roboto"/>
                <a:cs typeface="Roboto"/>
                <a:sym typeface="Roboto"/>
              </a:rPr>
              <a:t>Convert course materials to accessible formats</a:t>
            </a:r>
          </a:p>
          <a:p>
            <a:pPr marL="457200" lvl="0" indent="-355600" rtl="0">
              <a:spcBef>
                <a:spcPts val="0"/>
              </a:spcBef>
              <a:buSzPct val="100000"/>
              <a:buFont typeface="Roboto"/>
            </a:pPr>
            <a:r>
              <a:rPr lang="en" sz="2000">
                <a:latin typeface="Roboto"/>
                <a:ea typeface="Roboto"/>
                <a:cs typeface="Roboto"/>
                <a:sym typeface="Roboto"/>
              </a:rPr>
              <a:t>Track conversion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a:latin typeface="Roboto"/>
                <a:ea typeface="Roboto"/>
                <a:cs typeface="Roboto"/>
                <a:sym typeface="Roboto"/>
              </a:rPr>
              <a:t>Job Requirements</a:t>
            </a:r>
          </a:p>
        </p:txBody>
      </p:sp>
      <p:sp>
        <p:nvSpPr>
          <p:cNvPr id="99" name="Shape 99"/>
          <p:cNvSpPr txBox="1">
            <a:spLocks noGrp="1"/>
          </p:cNvSpPr>
          <p:nvPr>
            <p:ph type="body" idx="1"/>
          </p:nvPr>
        </p:nvSpPr>
        <p:spPr>
          <a:xfrm>
            <a:off x="311700" y="1289225"/>
            <a:ext cx="8520600" cy="3279600"/>
          </a:xfrm>
          <a:prstGeom prst="rect">
            <a:avLst/>
          </a:prstGeom>
        </p:spPr>
        <p:txBody>
          <a:bodyPr wrap="square" lIns="91425" tIns="91425" rIns="91425" bIns="91425" anchor="t" anchorCtr="0">
            <a:noAutofit/>
          </a:bodyPr>
          <a:lstStyle/>
          <a:p>
            <a:pPr marL="457200" lvl="0" indent="-355600" rtl="0">
              <a:lnSpc>
                <a:spcPct val="200000"/>
              </a:lnSpc>
              <a:spcBef>
                <a:spcPts val="0"/>
              </a:spcBef>
              <a:spcAft>
                <a:spcPts val="0"/>
              </a:spcAft>
              <a:buSzPct val="100000"/>
              <a:buFont typeface="Roboto"/>
            </a:pPr>
            <a:r>
              <a:rPr lang="en" sz="2000">
                <a:latin typeface="Roboto"/>
                <a:ea typeface="Roboto"/>
                <a:cs typeface="Roboto"/>
                <a:sym typeface="Roboto"/>
              </a:rPr>
              <a:t>Maintain strict confidentiality</a:t>
            </a:r>
          </a:p>
          <a:p>
            <a:pPr marL="457200" lvl="0" indent="-355600" rtl="0">
              <a:lnSpc>
                <a:spcPct val="200000"/>
              </a:lnSpc>
              <a:spcBef>
                <a:spcPts val="0"/>
              </a:spcBef>
              <a:spcAft>
                <a:spcPts val="0"/>
              </a:spcAft>
              <a:buSzPct val="100000"/>
              <a:buFont typeface="Roboto"/>
            </a:pPr>
            <a:r>
              <a:rPr lang="en" sz="2000">
                <a:latin typeface="Roboto"/>
                <a:ea typeface="Roboto"/>
                <a:cs typeface="Roboto"/>
                <a:sym typeface="Roboto"/>
              </a:rPr>
              <a:t>Have strong/comfort with computer and technology literacy</a:t>
            </a:r>
          </a:p>
          <a:p>
            <a:pPr marL="457200" lvl="0" indent="-355600" rtl="0">
              <a:lnSpc>
                <a:spcPct val="200000"/>
              </a:lnSpc>
              <a:spcBef>
                <a:spcPts val="0"/>
              </a:spcBef>
              <a:spcAft>
                <a:spcPts val="0"/>
              </a:spcAft>
              <a:buSzPct val="100000"/>
              <a:buFont typeface="Roboto"/>
            </a:pPr>
            <a:r>
              <a:rPr lang="en" sz="2000">
                <a:latin typeface="Roboto"/>
                <a:ea typeface="Roboto"/>
                <a:cs typeface="Roboto"/>
                <a:sym typeface="Roboto"/>
              </a:rPr>
              <a:t>Ability to work independently and effectively within a team setting</a:t>
            </a:r>
          </a:p>
          <a:p>
            <a:pPr marL="457200" lvl="0" indent="-355600" rtl="0">
              <a:lnSpc>
                <a:spcPct val="200000"/>
              </a:lnSpc>
              <a:spcBef>
                <a:spcPts val="0"/>
              </a:spcBef>
              <a:spcAft>
                <a:spcPts val="0"/>
              </a:spcAft>
              <a:buSzPct val="100000"/>
              <a:buFont typeface="Roboto"/>
            </a:pPr>
            <a:r>
              <a:rPr lang="en" sz="2000">
                <a:latin typeface="Roboto"/>
                <a:ea typeface="Roboto"/>
                <a:cs typeface="Roboto"/>
                <a:sym typeface="Roboto"/>
              </a:rPr>
              <a:t>Scheduling flexibility during busy parts of the semester</a:t>
            </a:r>
          </a:p>
          <a:p>
            <a:pPr marL="457200" lvl="0" indent="-355600" rtl="0">
              <a:lnSpc>
                <a:spcPct val="200000"/>
              </a:lnSpc>
              <a:spcBef>
                <a:spcPts val="0"/>
              </a:spcBef>
              <a:buSzPct val="100000"/>
              <a:buFont typeface="Roboto"/>
            </a:pPr>
            <a:r>
              <a:rPr lang="en" sz="2000">
                <a:latin typeface="Roboto"/>
                <a:ea typeface="Roboto"/>
                <a:cs typeface="Roboto"/>
                <a:sym typeface="Roboto"/>
              </a:rPr>
              <a:t>Excellent communication, organizational and problem-solving skills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dirty="0">
                <a:latin typeface="Roboto"/>
                <a:ea typeface="Roboto"/>
                <a:cs typeface="Roboto"/>
                <a:sym typeface="Roboto"/>
              </a:rPr>
              <a:t>Technologies</a:t>
            </a:r>
          </a:p>
        </p:txBody>
      </p:sp>
      <p:sp>
        <p:nvSpPr>
          <p:cNvPr id="105" name="Shape 105"/>
          <p:cNvSpPr txBox="1">
            <a:spLocks noGrp="1"/>
          </p:cNvSpPr>
          <p:nvPr>
            <p:ph type="body" idx="1"/>
          </p:nvPr>
        </p:nvSpPr>
        <p:spPr>
          <a:xfrm>
            <a:off x="311700" y="1152475"/>
            <a:ext cx="4308000" cy="3845700"/>
          </a:xfrm>
          <a:prstGeom prst="rect">
            <a:avLst/>
          </a:prstGeom>
        </p:spPr>
        <p:txBody>
          <a:bodyPr wrap="square" lIns="91425" tIns="91425" rIns="91425" bIns="91425" anchor="t" anchorCtr="0">
            <a:noAutofit/>
          </a:bodyPr>
          <a:lstStyle/>
          <a:p>
            <a:pPr lvl="0">
              <a:spcBef>
                <a:spcPts val="0"/>
              </a:spcBef>
              <a:buNone/>
            </a:pPr>
            <a:r>
              <a:rPr lang="en" sz="2400" dirty="0">
                <a:latin typeface="Roboto"/>
                <a:ea typeface="Roboto"/>
                <a:cs typeface="Roboto"/>
                <a:sym typeface="Roboto"/>
              </a:rPr>
              <a:t>Used for Conversion</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Juliet Pro 60</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Tiger Spotdot</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Duxbury</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JAWS</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Adobe Acrobat Professional</a:t>
            </a:r>
          </a:p>
          <a:p>
            <a:pPr marL="457200" lvl="0" indent="-381000">
              <a:spcBef>
                <a:spcPts val="0"/>
              </a:spcBef>
              <a:buSzPct val="100000"/>
              <a:buFont typeface="Arial" panose="020B0604020202020204" pitchFamily="34" charset="0"/>
              <a:buChar char="•"/>
            </a:pPr>
            <a:r>
              <a:rPr lang="en" sz="2400" dirty="0">
                <a:latin typeface="Roboto"/>
                <a:ea typeface="Roboto"/>
                <a:cs typeface="Roboto"/>
                <a:sym typeface="Roboto"/>
              </a:rPr>
              <a:t>ABBYY FineReader</a:t>
            </a:r>
          </a:p>
        </p:txBody>
      </p:sp>
      <p:sp>
        <p:nvSpPr>
          <p:cNvPr id="106" name="Shape 106"/>
          <p:cNvSpPr txBox="1">
            <a:spLocks noGrp="1"/>
          </p:cNvSpPr>
          <p:nvPr>
            <p:ph type="body" idx="2"/>
          </p:nvPr>
        </p:nvSpPr>
        <p:spPr>
          <a:xfrm>
            <a:off x="4832400" y="1171675"/>
            <a:ext cx="3999900" cy="3622800"/>
          </a:xfrm>
          <a:prstGeom prst="rect">
            <a:avLst/>
          </a:prstGeom>
        </p:spPr>
        <p:txBody>
          <a:bodyPr wrap="square" lIns="91425" tIns="91425" rIns="91425" bIns="91425" anchor="t" anchorCtr="0">
            <a:noAutofit/>
          </a:bodyPr>
          <a:lstStyle/>
          <a:p>
            <a:pPr lvl="0">
              <a:spcBef>
                <a:spcPts val="0"/>
              </a:spcBef>
              <a:buNone/>
            </a:pPr>
            <a:r>
              <a:rPr lang="en" sz="2400" dirty="0">
                <a:latin typeface="Roboto"/>
                <a:ea typeface="Roboto"/>
                <a:cs typeface="Roboto"/>
                <a:sym typeface="Roboto"/>
              </a:rPr>
              <a:t>Used for Training Students</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Kurzweil 3000</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Dragon Naturally Speaking</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Livescribe Smartpen </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Assistive listening units</a:t>
            </a:r>
          </a:p>
          <a:p>
            <a:pPr marL="457200" lvl="0" indent="-381000" rtl="0">
              <a:spcBef>
                <a:spcPts val="0"/>
              </a:spcBef>
              <a:spcAft>
                <a:spcPts val="0"/>
              </a:spcAft>
              <a:buSzPct val="100000"/>
              <a:buFont typeface="Arial" panose="020B0604020202020204" pitchFamily="34" charset="0"/>
              <a:buChar char="•"/>
            </a:pPr>
            <a:r>
              <a:rPr lang="en" sz="2400" dirty="0">
                <a:latin typeface="Roboto"/>
                <a:ea typeface="Roboto"/>
                <a:cs typeface="Roboto"/>
                <a:sym typeface="Roboto"/>
              </a:rPr>
              <a:t>Built-in tools</a:t>
            </a:r>
          </a:p>
          <a:p>
            <a:pPr marL="457200" lvl="0" indent="-381000">
              <a:spcBef>
                <a:spcPts val="0"/>
              </a:spcBef>
              <a:buSzPct val="100000"/>
              <a:buFont typeface="Arial" panose="020B0604020202020204" pitchFamily="34" charset="0"/>
              <a:buChar char="•"/>
            </a:pPr>
            <a:r>
              <a:rPr lang="en" sz="2400" dirty="0">
                <a:latin typeface="Roboto"/>
                <a:ea typeface="Roboto"/>
                <a:cs typeface="Roboto"/>
                <a:sym typeface="Roboto"/>
              </a:rPr>
              <a:t>Apps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613200"/>
          </a:xfrm>
          <a:prstGeom prst="rect">
            <a:avLst/>
          </a:prstGeom>
        </p:spPr>
        <p:txBody>
          <a:bodyPr wrap="square" lIns="91425" tIns="91425" rIns="91425" bIns="91425" anchor="t" anchorCtr="0">
            <a:noAutofit/>
          </a:bodyPr>
          <a:lstStyle/>
          <a:p>
            <a:pPr lvl="0">
              <a:spcBef>
                <a:spcPts val="0"/>
              </a:spcBef>
              <a:buNone/>
            </a:pPr>
            <a:r>
              <a:rPr lang="en">
                <a:latin typeface="Roboto"/>
                <a:ea typeface="Roboto"/>
                <a:cs typeface="Roboto"/>
                <a:sym typeface="Roboto"/>
              </a:rPr>
              <a:t>Accessible Formats</a:t>
            </a:r>
          </a:p>
        </p:txBody>
      </p:sp>
      <p:grpSp>
        <p:nvGrpSpPr>
          <p:cNvPr id="112" name="Shape 112"/>
          <p:cNvGrpSpPr/>
          <p:nvPr/>
        </p:nvGrpSpPr>
        <p:grpSpPr>
          <a:xfrm>
            <a:off x="838712" y="1275826"/>
            <a:ext cx="3266288" cy="3182477"/>
            <a:chOff x="1293736" y="1258050"/>
            <a:chExt cx="2868184" cy="2547000"/>
          </a:xfrm>
        </p:grpSpPr>
        <p:sp>
          <p:nvSpPr>
            <p:cNvPr id="113" name="Shape 113"/>
            <p:cNvSpPr/>
            <p:nvPr/>
          </p:nvSpPr>
          <p:spPr>
            <a:xfrm rot="2700000">
              <a:off x="2286374" y="1011412"/>
              <a:ext cx="561726" cy="3040276"/>
            </a:xfrm>
            <a:prstGeom prst="roundRect">
              <a:avLst>
                <a:gd name="adj" fmla="val 50000"/>
              </a:avLst>
            </a:prstGeom>
            <a:solidFill>
              <a:srgbClr val="004D40"/>
            </a:solidFill>
            <a:ln>
              <a:noFill/>
            </a:ln>
          </p:spPr>
          <p:txBody>
            <a:bodyPr wrap="square" lIns="91425" tIns="91425" rIns="91425" bIns="91425" anchor="ctr" anchorCtr="0">
              <a:noAutofit/>
            </a:bodyPr>
            <a:lstStyle/>
            <a:p>
              <a:pPr lvl="0">
                <a:spcBef>
                  <a:spcPts val="0"/>
                </a:spcBef>
                <a:buNone/>
              </a:pPr>
              <a:endParaRPr sz="1800">
                <a:latin typeface="Roboto"/>
                <a:ea typeface="Roboto"/>
                <a:cs typeface="Roboto"/>
                <a:sym typeface="Roboto"/>
              </a:endParaRPr>
            </a:p>
          </p:txBody>
        </p:sp>
        <p:sp>
          <p:nvSpPr>
            <p:cNvPr id="114" name="Shape 114"/>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algn="ctr">
                <a:spcBef>
                  <a:spcPts val="0"/>
                </a:spcBef>
                <a:buNone/>
              </a:pPr>
              <a:r>
                <a:rPr lang="en" sz="1800" b="1">
                  <a:solidFill>
                    <a:srgbClr val="004D40"/>
                  </a:solidFill>
                  <a:latin typeface="Roboto"/>
                  <a:ea typeface="Roboto"/>
                  <a:cs typeface="Roboto"/>
                  <a:sym typeface="Roboto"/>
                </a:rPr>
                <a:t>1</a:t>
              </a:r>
            </a:p>
          </p:txBody>
        </p:sp>
        <p:sp>
          <p:nvSpPr>
            <p:cNvPr id="115" name="Shape 115"/>
            <p:cNvSpPr txBox="1"/>
            <p:nvPr/>
          </p:nvSpPr>
          <p:spPr>
            <a:xfrm rot="-2700000">
              <a:off x="1501398" y="2241353"/>
              <a:ext cx="2332604" cy="393293"/>
            </a:xfrm>
            <a:prstGeom prst="rect">
              <a:avLst/>
            </a:prstGeom>
            <a:noFill/>
            <a:ln>
              <a:noFill/>
            </a:ln>
          </p:spPr>
          <p:txBody>
            <a:bodyPr wrap="square" lIns="91425" tIns="91425" rIns="91425" bIns="91425" anchor="ctr" anchorCtr="0">
              <a:noAutofit/>
            </a:bodyPr>
            <a:lstStyle/>
            <a:p>
              <a:pPr lvl="0">
                <a:lnSpc>
                  <a:spcPct val="115000"/>
                </a:lnSpc>
                <a:spcBef>
                  <a:spcPts val="0"/>
                </a:spcBef>
                <a:buSzPct val="61111"/>
                <a:buNone/>
              </a:pPr>
              <a:r>
                <a:rPr lang="en" sz="1800" b="1">
                  <a:solidFill>
                    <a:srgbClr val="FFFFFF"/>
                  </a:solidFill>
                  <a:latin typeface="Roboto"/>
                  <a:ea typeface="Roboto"/>
                  <a:cs typeface="Roboto"/>
                  <a:sym typeface="Roboto"/>
                </a:rPr>
                <a:t>Braille</a:t>
              </a:r>
            </a:p>
          </p:txBody>
        </p:sp>
        <p:sp>
          <p:nvSpPr>
            <p:cNvPr id="116" name="Shape 116"/>
            <p:cNvSpPr txBox="1"/>
            <p:nvPr/>
          </p:nvSpPr>
          <p:spPr>
            <a:xfrm rot="-2700000">
              <a:off x="1930318" y="2479749"/>
              <a:ext cx="2404304" cy="507420"/>
            </a:xfrm>
            <a:prstGeom prst="rect">
              <a:avLst/>
            </a:prstGeom>
            <a:noFill/>
            <a:ln>
              <a:noFill/>
            </a:ln>
          </p:spPr>
          <p:txBody>
            <a:bodyPr wrap="square" lIns="91425" tIns="91425" rIns="91425" bIns="91425" anchor="t" anchorCtr="0">
              <a:noAutofit/>
            </a:bodyPr>
            <a:lstStyle/>
            <a:p>
              <a:pPr lvl="0">
                <a:spcBef>
                  <a:spcPts val="0"/>
                </a:spcBef>
                <a:spcAft>
                  <a:spcPts val="1600"/>
                </a:spcAft>
                <a:buSzPct val="61111"/>
                <a:buNone/>
              </a:pPr>
              <a:r>
                <a:rPr lang="en" sz="1800">
                  <a:solidFill>
                    <a:srgbClr val="434343"/>
                  </a:solidFill>
                  <a:latin typeface="Roboto"/>
                  <a:ea typeface="Roboto"/>
                  <a:cs typeface="Roboto"/>
                  <a:sym typeface="Roboto"/>
                </a:rPr>
                <a:t>STEM, History, English, Tactile Graphics, &amp; more.</a:t>
              </a:r>
            </a:p>
          </p:txBody>
        </p:sp>
      </p:grpSp>
      <p:grpSp>
        <p:nvGrpSpPr>
          <p:cNvPr id="117" name="Shape 117"/>
          <p:cNvGrpSpPr/>
          <p:nvPr/>
        </p:nvGrpSpPr>
        <p:grpSpPr>
          <a:xfrm>
            <a:off x="3014073" y="1275826"/>
            <a:ext cx="3104695" cy="3182477"/>
            <a:chOff x="3203958" y="1258050"/>
            <a:chExt cx="2726286" cy="2547000"/>
          </a:xfrm>
        </p:grpSpPr>
        <p:sp>
          <p:nvSpPr>
            <p:cNvPr id="118" name="Shape 118"/>
            <p:cNvSpPr/>
            <p:nvPr/>
          </p:nvSpPr>
          <p:spPr>
            <a:xfrm rot="2700000">
              <a:off x="4196595" y="1011412"/>
              <a:ext cx="561726" cy="3040276"/>
            </a:xfrm>
            <a:prstGeom prst="roundRect">
              <a:avLst>
                <a:gd name="adj" fmla="val 50000"/>
              </a:avLst>
            </a:prstGeom>
            <a:solidFill>
              <a:srgbClr val="00796B"/>
            </a:solidFill>
            <a:ln>
              <a:noFill/>
            </a:ln>
          </p:spPr>
          <p:txBody>
            <a:bodyPr wrap="square" lIns="91425" tIns="91425" rIns="91425" bIns="91425" anchor="ctr" anchorCtr="0">
              <a:noAutofit/>
            </a:bodyPr>
            <a:lstStyle/>
            <a:p>
              <a:pPr lvl="0">
                <a:spcBef>
                  <a:spcPts val="0"/>
                </a:spcBef>
                <a:buNone/>
              </a:pPr>
              <a:endParaRPr sz="1800">
                <a:latin typeface="Roboto"/>
                <a:ea typeface="Roboto"/>
                <a:cs typeface="Roboto"/>
                <a:sym typeface="Roboto"/>
              </a:endParaRPr>
            </a:p>
          </p:txBody>
        </p:sp>
        <p:sp>
          <p:nvSpPr>
            <p:cNvPr id="119" name="Shape 11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algn="ctr">
                <a:spcBef>
                  <a:spcPts val="0"/>
                </a:spcBef>
                <a:buNone/>
              </a:pPr>
              <a:r>
                <a:rPr lang="en" sz="1800" b="1">
                  <a:solidFill>
                    <a:srgbClr val="00796B"/>
                  </a:solidFill>
                  <a:latin typeface="Roboto"/>
                  <a:ea typeface="Roboto"/>
                  <a:cs typeface="Roboto"/>
                  <a:sym typeface="Roboto"/>
                </a:rPr>
                <a:t>2</a:t>
              </a:r>
            </a:p>
          </p:txBody>
        </p:sp>
        <p:sp>
          <p:nvSpPr>
            <p:cNvPr id="120" name="Shape 120"/>
            <p:cNvSpPr txBox="1"/>
            <p:nvPr/>
          </p:nvSpPr>
          <p:spPr>
            <a:xfrm rot="-2700000">
              <a:off x="3410687" y="2240903"/>
              <a:ext cx="2333877" cy="393293"/>
            </a:xfrm>
            <a:prstGeom prst="rect">
              <a:avLst/>
            </a:prstGeom>
            <a:noFill/>
            <a:ln>
              <a:noFill/>
            </a:ln>
          </p:spPr>
          <p:txBody>
            <a:bodyPr wrap="square" lIns="91425" tIns="91425" rIns="91425" bIns="91425" anchor="ctr" anchorCtr="0">
              <a:noAutofit/>
            </a:bodyPr>
            <a:lstStyle/>
            <a:p>
              <a:pPr lvl="0">
                <a:lnSpc>
                  <a:spcPct val="115000"/>
                </a:lnSpc>
                <a:spcBef>
                  <a:spcPts val="0"/>
                </a:spcBef>
                <a:buSzPct val="61111"/>
                <a:buNone/>
              </a:pPr>
              <a:r>
                <a:rPr lang="en" sz="1800" b="1">
                  <a:solidFill>
                    <a:srgbClr val="FFFFFF"/>
                  </a:solidFill>
                  <a:latin typeface="Roboto"/>
                  <a:ea typeface="Roboto"/>
                  <a:cs typeface="Roboto"/>
                  <a:sym typeface="Roboto"/>
                </a:rPr>
                <a:t>E-text</a:t>
              </a:r>
            </a:p>
          </p:txBody>
        </p:sp>
        <p:sp>
          <p:nvSpPr>
            <p:cNvPr id="121" name="Shape 121"/>
            <p:cNvSpPr txBox="1"/>
            <p:nvPr/>
          </p:nvSpPr>
          <p:spPr>
            <a:xfrm rot="-2700000">
              <a:off x="3869931" y="2550697"/>
              <a:ext cx="2203628" cy="507420"/>
            </a:xfrm>
            <a:prstGeom prst="rect">
              <a:avLst/>
            </a:prstGeom>
            <a:noFill/>
            <a:ln>
              <a:noFill/>
            </a:ln>
          </p:spPr>
          <p:txBody>
            <a:bodyPr wrap="square" lIns="91425" tIns="91425" rIns="91425" bIns="91425" anchor="t" anchorCtr="0">
              <a:noAutofit/>
            </a:bodyPr>
            <a:lstStyle/>
            <a:p>
              <a:pPr lvl="0">
                <a:spcBef>
                  <a:spcPts val="0"/>
                </a:spcBef>
                <a:spcAft>
                  <a:spcPts val="1600"/>
                </a:spcAft>
                <a:buSzPct val="61111"/>
                <a:buNone/>
              </a:pPr>
              <a:r>
                <a:rPr lang="en" sz="1800">
                  <a:solidFill>
                    <a:srgbClr val="434343"/>
                  </a:solidFill>
                  <a:latin typeface="Roboto"/>
                  <a:ea typeface="Roboto"/>
                  <a:cs typeface="Roboto"/>
                  <a:sym typeface="Roboto"/>
                </a:rPr>
                <a:t>PDF, Word.</a:t>
              </a:r>
            </a:p>
          </p:txBody>
        </p:sp>
      </p:grpSp>
      <p:grpSp>
        <p:nvGrpSpPr>
          <p:cNvPr id="122" name="Shape 122"/>
          <p:cNvGrpSpPr/>
          <p:nvPr/>
        </p:nvGrpSpPr>
        <p:grpSpPr>
          <a:xfrm>
            <a:off x="5200590" y="1275826"/>
            <a:ext cx="3104695" cy="3182477"/>
            <a:chOff x="5123977" y="1258050"/>
            <a:chExt cx="2726286" cy="2547000"/>
          </a:xfrm>
        </p:grpSpPr>
        <p:sp>
          <p:nvSpPr>
            <p:cNvPr id="123" name="Shape 123"/>
            <p:cNvSpPr/>
            <p:nvPr/>
          </p:nvSpPr>
          <p:spPr>
            <a:xfrm rot="2700000">
              <a:off x="6116614" y="1011412"/>
              <a:ext cx="561726" cy="3040276"/>
            </a:xfrm>
            <a:prstGeom prst="roundRect">
              <a:avLst>
                <a:gd name="adj" fmla="val 50000"/>
              </a:avLst>
            </a:prstGeom>
            <a:solidFill>
              <a:srgbClr val="009688"/>
            </a:solidFill>
            <a:ln>
              <a:noFill/>
            </a:ln>
          </p:spPr>
          <p:txBody>
            <a:bodyPr wrap="square" lIns="91425" tIns="91425" rIns="91425" bIns="91425" anchor="ctr" anchorCtr="0">
              <a:noAutofit/>
            </a:bodyPr>
            <a:lstStyle/>
            <a:p>
              <a:pPr lvl="0">
                <a:spcBef>
                  <a:spcPts val="0"/>
                </a:spcBef>
                <a:buNone/>
              </a:pPr>
              <a:endParaRPr sz="1800">
                <a:latin typeface="Roboto"/>
                <a:ea typeface="Roboto"/>
                <a:cs typeface="Roboto"/>
                <a:sym typeface="Roboto"/>
              </a:endParaRPr>
            </a:p>
          </p:txBody>
        </p:sp>
        <p:sp>
          <p:nvSpPr>
            <p:cNvPr id="124" name="Shape 124"/>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wrap="square" lIns="91425" tIns="91425" rIns="91425" bIns="91425" anchor="ctr" anchorCtr="0">
              <a:noAutofit/>
            </a:bodyPr>
            <a:lstStyle/>
            <a:p>
              <a:pPr lvl="0" algn="ctr">
                <a:spcBef>
                  <a:spcPts val="0"/>
                </a:spcBef>
                <a:buNone/>
              </a:pPr>
              <a:r>
                <a:rPr lang="en" sz="1800" b="1">
                  <a:solidFill>
                    <a:srgbClr val="009688"/>
                  </a:solidFill>
                  <a:latin typeface="Roboto"/>
                  <a:ea typeface="Roboto"/>
                  <a:cs typeface="Roboto"/>
                  <a:sym typeface="Roboto"/>
                </a:rPr>
                <a:t>3</a:t>
              </a:r>
            </a:p>
          </p:txBody>
        </p:sp>
        <p:sp>
          <p:nvSpPr>
            <p:cNvPr id="125" name="Shape 125"/>
            <p:cNvSpPr txBox="1"/>
            <p:nvPr/>
          </p:nvSpPr>
          <p:spPr>
            <a:xfrm rot="-2700000">
              <a:off x="5323969" y="2238203"/>
              <a:ext cx="2341513" cy="393293"/>
            </a:xfrm>
            <a:prstGeom prst="rect">
              <a:avLst/>
            </a:prstGeom>
            <a:noFill/>
            <a:ln>
              <a:noFill/>
            </a:ln>
          </p:spPr>
          <p:txBody>
            <a:bodyPr wrap="square" lIns="91425" tIns="91425" rIns="91425" bIns="91425" anchor="ctr" anchorCtr="0">
              <a:noAutofit/>
            </a:bodyPr>
            <a:lstStyle/>
            <a:p>
              <a:pPr lvl="0">
                <a:lnSpc>
                  <a:spcPct val="115000"/>
                </a:lnSpc>
                <a:spcBef>
                  <a:spcPts val="0"/>
                </a:spcBef>
                <a:buSzPct val="61111"/>
                <a:buNone/>
              </a:pPr>
              <a:r>
                <a:rPr lang="en" sz="1800" b="1">
                  <a:solidFill>
                    <a:srgbClr val="FFFFFF"/>
                  </a:solidFill>
                  <a:latin typeface="Roboto"/>
                  <a:ea typeface="Roboto"/>
                  <a:cs typeface="Roboto"/>
                  <a:sym typeface="Roboto"/>
                </a:rPr>
                <a:t>Closed Captions</a:t>
              </a:r>
            </a:p>
          </p:txBody>
        </p:sp>
        <p:sp>
          <p:nvSpPr>
            <p:cNvPr id="126" name="Shape 126"/>
            <p:cNvSpPr txBox="1"/>
            <p:nvPr/>
          </p:nvSpPr>
          <p:spPr>
            <a:xfrm rot="-2700000">
              <a:off x="5789949" y="2550697"/>
              <a:ext cx="2203628" cy="507420"/>
            </a:xfrm>
            <a:prstGeom prst="rect">
              <a:avLst/>
            </a:prstGeom>
            <a:noFill/>
            <a:ln>
              <a:noFill/>
            </a:ln>
          </p:spPr>
          <p:txBody>
            <a:bodyPr wrap="square" lIns="91425" tIns="91425" rIns="91425" bIns="91425" anchor="t" anchorCtr="0">
              <a:noAutofit/>
            </a:bodyPr>
            <a:lstStyle/>
            <a:p>
              <a:pPr lvl="0">
                <a:spcBef>
                  <a:spcPts val="0"/>
                </a:spcBef>
                <a:spcAft>
                  <a:spcPts val="1600"/>
                </a:spcAft>
                <a:buSzPct val="61111"/>
                <a:buNone/>
              </a:pPr>
              <a:r>
                <a:rPr lang="en" sz="1800">
                  <a:solidFill>
                    <a:srgbClr val="434343"/>
                  </a:solidFill>
                  <a:latin typeface="Roboto"/>
                  <a:ea typeface="Roboto"/>
                  <a:cs typeface="Roboto"/>
                  <a:sym typeface="Roboto"/>
                </a:rPr>
                <a:t>YouTube, Amara, Camtasia.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90250" y="526350"/>
            <a:ext cx="5604000" cy="4090800"/>
          </a:xfrm>
          <a:prstGeom prst="rect">
            <a:avLst/>
          </a:prstGeom>
        </p:spPr>
        <p:txBody>
          <a:bodyPr wrap="square" lIns="91425" tIns="91425" rIns="91425" bIns="91425" anchor="ctr" anchorCtr="0">
            <a:noAutofit/>
          </a:bodyPr>
          <a:lstStyle/>
          <a:p>
            <a:pPr lvl="0">
              <a:spcBef>
                <a:spcPts val="0"/>
              </a:spcBef>
              <a:buNone/>
            </a:pPr>
            <a:r>
              <a:rPr lang="en">
                <a:latin typeface="Roboto"/>
                <a:ea typeface="Roboto"/>
                <a:cs typeface="Roboto"/>
                <a:sym typeface="Roboto"/>
              </a:rPr>
              <a:t>How did you enter this field?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219394"/>
            <a:ext cx="8520600" cy="613200"/>
          </a:xfrm>
          <a:prstGeom prst="rect">
            <a:avLst/>
          </a:prstGeom>
        </p:spPr>
        <p:txBody>
          <a:bodyPr wrap="square" lIns="91425" tIns="91425" rIns="91425" bIns="91425" anchor="t" anchorCtr="0">
            <a:noAutofit/>
          </a:bodyPr>
          <a:lstStyle/>
          <a:p>
            <a:pPr lvl="0">
              <a:spcBef>
                <a:spcPts val="0"/>
              </a:spcBef>
              <a:buNone/>
            </a:pPr>
            <a:r>
              <a:rPr lang="en" dirty="0">
                <a:latin typeface="Roboto"/>
                <a:ea typeface="Roboto"/>
                <a:cs typeface="Roboto"/>
                <a:sym typeface="Roboto"/>
              </a:rPr>
              <a:t>SUNY Campus B </a:t>
            </a:r>
          </a:p>
        </p:txBody>
      </p:sp>
      <p:sp>
        <p:nvSpPr>
          <p:cNvPr id="137" name="Shape 137"/>
          <p:cNvSpPr txBox="1">
            <a:spLocks noGrp="1"/>
          </p:cNvSpPr>
          <p:nvPr>
            <p:ph type="body" idx="1"/>
          </p:nvPr>
        </p:nvSpPr>
        <p:spPr>
          <a:xfrm>
            <a:off x="311700" y="832595"/>
            <a:ext cx="8520600" cy="4310906"/>
          </a:xfrm>
          <a:prstGeom prst="rect">
            <a:avLst/>
          </a:prstGeom>
        </p:spPr>
        <p:txBody>
          <a:bodyPr wrap="square" lIns="91425" tIns="91425" rIns="91425" bIns="91425" anchor="t" anchorCtr="0">
            <a:noAutofit/>
          </a:bodyPr>
          <a:lstStyle/>
          <a:p>
            <a:pPr lvl="0">
              <a:spcBef>
                <a:spcPts val="0"/>
              </a:spcBef>
              <a:buNone/>
            </a:pPr>
            <a:r>
              <a:rPr lang="en" sz="2000" dirty="0">
                <a:latin typeface="Roboto"/>
                <a:ea typeface="Roboto"/>
                <a:cs typeface="Roboto"/>
                <a:sym typeface="Roboto"/>
              </a:rPr>
              <a:t>Student-driven Approach</a:t>
            </a:r>
          </a:p>
          <a:p>
            <a:pPr lvl="0" rtl="0">
              <a:lnSpc>
                <a:spcPct val="90000"/>
              </a:lnSpc>
              <a:spcBef>
                <a:spcPts val="1000"/>
              </a:spcBef>
              <a:spcAft>
                <a:spcPts val="0"/>
              </a:spcAft>
              <a:buClr>
                <a:schemeClr val="dk1"/>
              </a:buClr>
              <a:buSzPct val="55000"/>
              <a:buFont typeface="Arial"/>
              <a:buNone/>
            </a:pPr>
            <a:r>
              <a:rPr lang="en" sz="2000" dirty="0">
                <a:latin typeface="Arial"/>
                <a:ea typeface="Arial"/>
                <a:cs typeface="Arial"/>
                <a:sym typeface="Arial"/>
              </a:rPr>
              <a:t>Director became the AT Specialist</a:t>
            </a:r>
          </a:p>
          <a:p>
            <a:pPr marL="914400" indent="-342900">
              <a:lnSpc>
                <a:spcPct val="90000"/>
              </a:lnSpc>
              <a:spcBef>
                <a:spcPts val="1000"/>
              </a:spcBef>
              <a:spcAft>
                <a:spcPts val="0"/>
              </a:spcAft>
              <a:buSzPct val="55000"/>
            </a:pPr>
            <a:r>
              <a:rPr lang="en" sz="2000" dirty="0">
                <a:latin typeface="Arial"/>
                <a:ea typeface="Arial"/>
                <a:cs typeface="Arial"/>
                <a:sym typeface="Arial"/>
              </a:rPr>
              <a:t>Conduct individualized assessments.</a:t>
            </a:r>
          </a:p>
          <a:p>
            <a:pPr marL="914400" indent="-342900">
              <a:lnSpc>
                <a:spcPct val="90000"/>
              </a:lnSpc>
              <a:spcBef>
                <a:spcPts val="1000"/>
              </a:spcBef>
              <a:spcAft>
                <a:spcPts val="0"/>
              </a:spcAft>
              <a:buSzPct val="55000"/>
            </a:pPr>
            <a:r>
              <a:rPr lang="en" sz="2000" dirty="0">
                <a:latin typeface="Arial"/>
                <a:ea typeface="Arial"/>
                <a:cs typeface="Arial"/>
                <a:sym typeface="Arial"/>
              </a:rPr>
              <a:t>Approve accommodations and AT.</a:t>
            </a:r>
          </a:p>
          <a:p>
            <a:pPr marL="914400" indent="-342900">
              <a:lnSpc>
                <a:spcPct val="90000"/>
              </a:lnSpc>
              <a:spcBef>
                <a:spcPts val="1000"/>
              </a:spcBef>
              <a:spcAft>
                <a:spcPts val="0"/>
              </a:spcAft>
              <a:buSzPct val="55000"/>
            </a:pPr>
            <a:r>
              <a:rPr lang="en" sz="2000" dirty="0">
                <a:latin typeface="Arial"/>
                <a:ea typeface="Arial"/>
                <a:cs typeface="Arial"/>
                <a:sym typeface="Arial"/>
              </a:rPr>
              <a:t>Training as needed.</a:t>
            </a:r>
          </a:p>
          <a:p>
            <a:pPr lvl="0" rtl="0">
              <a:lnSpc>
                <a:spcPct val="90000"/>
              </a:lnSpc>
              <a:spcBef>
                <a:spcPts val="1000"/>
              </a:spcBef>
              <a:spcAft>
                <a:spcPts val="0"/>
              </a:spcAft>
              <a:buNone/>
            </a:pPr>
            <a:r>
              <a:rPr lang="en" sz="2000" dirty="0">
                <a:latin typeface="Arial"/>
                <a:ea typeface="Arial"/>
                <a:cs typeface="Arial"/>
                <a:sym typeface="Arial"/>
              </a:rPr>
              <a:t>Students hired to provide peer training and support and conduct research.</a:t>
            </a:r>
          </a:p>
          <a:p>
            <a:pPr marL="914400" lvl="0" indent="-342900" rtl="0">
              <a:lnSpc>
                <a:spcPct val="90000"/>
              </a:lnSpc>
              <a:spcBef>
                <a:spcPts val="1000"/>
              </a:spcBef>
              <a:spcAft>
                <a:spcPts val="0"/>
              </a:spcAft>
              <a:buFont typeface="Arial" panose="020B0604020202020204" pitchFamily="34" charset="0"/>
              <a:buChar char="•"/>
            </a:pPr>
            <a:r>
              <a:rPr lang="en" sz="2000" dirty="0">
                <a:latin typeface="Arial"/>
                <a:ea typeface="Arial"/>
                <a:cs typeface="Arial"/>
                <a:sym typeface="Arial"/>
              </a:rPr>
              <a:t>Read &amp; Write Gold</a:t>
            </a:r>
          </a:p>
          <a:p>
            <a:pPr marL="914400" indent="-342900">
              <a:lnSpc>
                <a:spcPct val="90000"/>
              </a:lnSpc>
              <a:spcBef>
                <a:spcPts val="1000"/>
              </a:spcBef>
              <a:spcAft>
                <a:spcPts val="0"/>
              </a:spcAft>
              <a:buFont typeface="Arial" panose="020B0604020202020204" pitchFamily="34" charset="0"/>
              <a:buChar char="•"/>
            </a:pPr>
            <a:r>
              <a:rPr lang="en" sz="2000" dirty="0">
                <a:latin typeface="Arial"/>
                <a:ea typeface="Arial"/>
                <a:cs typeface="Arial"/>
                <a:sym typeface="Arial"/>
              </a:rPr>
              <a:t>SmartPens</a:t>
            </a:r>
          </a:p>
          <a:p>
            <a:pPr lvl="0" rtl="0">
              <a:lnSpc>
                <a:spcPct val="90000"/>
              </a:lnSpc>
              <a:spcBef>
                <a:spcPts val="1000"/>
              </a:spcBef>
              <a:spcAft>
                <a:spcPts val="0"/>
              </a:spcAft>
              <a:buClr>
                <a:schemeClr val="dk1"/>
              </a:buClr>
              <a:buSzPct val="55000"/>
              <a:buFont typeface="Arial"/>
              <a:buNone/>
            </a:pPr>
            <a:r>
              <a:rPr lang="en" sz="2000" dirty="0">
                <a:latin typeface="Arial"/>
                <a:ea typeface="Arial"/>
                <a:cs typeface="Arial"/>
                <a:sym typeface="Arial"/>
              </a:rPr>
              <a:t>Grant monies pursued to develop the peer model.</a:t>
            </a:r>
          </a:p>
          <a:p>
            <a:pPr lvl="0">
              <a:spcBef>
                <a:spcPts val="0"/>
              </a:spcBef>
              <a:buNone/>
            </a:pPr>
            <a:endParaRPr dirty="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2741</Words>
  <Application>Microsoft Office PowerPoint</Application>
  <PresentationFormat>On-screen Show (16:9)</PresentationFormat>
  <Paragraphs>434</Paragraphs>
  <Slides>29</Slides>
  <Notes>24</Notes>
  <HiddenSlides>1</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Roboto</vt:lpstr>
      <vt:lpstr>Arial</vt:lpstr>
      <vt:lpstr>Old Standard TT</vt:lpstr>
      <vt:lpstr>Paperback</vt:lpstr>
      <vt:lpstr>Engaging Student Workers to Advance Inclusion for Students with Disabilities</vt:lpstr>
      <vt:lpstr>PowerPoint Presentation</vt:lpstr>
      <vt:lpstr>SUNY Campus A </vt:lpstr>
      <vt:lpstr>Student Positions</vt:lpstr>
      <vt:lpstr>Job Requirements</vt:lpstr>
      <vt:lpstr>Technologies</vt:lpstr>
      <vt:lpstr>Accessible Formats</vt:lpstr>
      <vt:lpstr>How did you enter this field?</vt:lpstr>
      <vt:lpstr>SUNY Campus B </vt:lpstr>
      <vt:lpstr>PowerPoint Presentation</vt:lpstr>
      <vt:lpstr>PowerPoint Presentation</vt:lpstr>
      <vt:lpstr>PowerPoint Presentation</vt:lpstr>
      <vt:lpstr>A Student-driven Approach to Assessing and Utilizing Assistive Technology to Improve Course Accessibility, Classroom Inclusivity, and Student Engagement  </vt:lpstr>
      <vt:lpstr>PowerPoint Presentation</vt:lpstr>
      <vt:lpstr>PowerPoint Presentation</vt:lpstr>
      <vt:lpstr>PowerPoint Presentation</vt:lpstr>
      <vt:lpstr>Chrome Ext. Speak It – 100% Approval</vt:lpstr>
      <vt:lpstr>AT - Read and Write Gold (100% Approval) </vt:lpstr>
      <vt:lpstr>AT - Voice Dream  100% Approval  Recommended by Accessibility Resources </vt:lpstr>
      <vt:lpstr>AT Notetaking - Echo Smartpen Very High Approval from Students</vt:lpstr>
      <vt:lpstr>AT Notetaking - Sonnocent Audio Notetaker High Approval from Students</vt:lpstr>
      <vt:lpstr>AT - Speech-to-Text All Highly Rated</vt:lpstr>
      <vt:lpstr>P.I.A.F Tactile Image Maker </vt:lpstr>
      <vt:lpstr>Student Made Tutorial Videos</vt:lpstr>
      <vt:lpstr>Inclusive Course Design Initiative</vt:lpstr>
      <vt:lpstr>Broward College Model (1/2)</vt:lpstr>
      <vt:lpstr>Broward College Model (2/2)</vt:lpstr>
      <vt:lpstr>Benefits of Student Employees???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Student Workers to Advance Inclusion for Students with Disabilities</dc:title>
  <dc:creator>Craig Levins</dc:creator>
  <cp:lastModifiedBy>Kurkjian, Nazely</cp:lastModifiedBy>
  <cp:revision>15</cp:revision>
  <dcterms:modified xsi:type="dcterms:W3CDTF">2017-11-20T14:05:31Z</dcterms:modified>
</cp:coreProperties>
</file>