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notesMasterIdLst>
    <p:notesMasterId r:id="rId37"/>
  </p:notesMasterIdLst>
  <p:sldIdLst>
    <p:sldId id="257" r:id="rId2"/>
    <p:sldId id="258" r:id="rId3"/>
    <p:sldId id="264" r:id="rId4"/>
    <p:sldId id="260" r:id="rId5"/>
    <p:sldId id="261" r:id="rId6"/>
    <p:sldId id="262" r:id="rId7"/>
    <p:sldId id="267" r:id="rId8"/>
    <p:sldId id="288" r:id="rId9"/>
    <p:sldId id="269" r:id="rId10"/>
    <p:sldId id="284" r:id="rId11"/>
    <p:sldId id="266" r:id="rId12"/>
    <p:sldId id="283" r:id="rId13"/>
    <p:sldId id="286" r:id="rId14"/>
    <p:sldId id="285" r:id="rId15"/>
    <p:sldId id="268" r:id="rId16"/>
    <p:sldId id="272" r:id="rId17"/>
    <p:sldId id="270" r:id="rId18"/>
    <p:sldId id="271" r:id="rId19"/>
    <p:sldId id="298" r:id="rId20"/>
    <p:sldId id="273" r:id="rId21"/>
    <p:sldId id="274" r:id="rId22"/>
    <p:sldId id="275" r:id="rId23"/>
    <p:sldId id="276" r:id="rId24"/>
    <p:sldId id="277" r:id="rId25"/>
    <p:sldId id="289" r:id="rId26"/>
    <p:sldId id="290" r:id="rId27"/>
    <p:sldId id="291" r:id="rId28"/>
    <p:sldId id="292" r:id="rId29"/>
    <p:sldId id="297" r:id="rId30"/>
    <p:sldId id="299" r:id="rId31"/>
    <p:sldId id="278" r:id="rId32"/>
    <p:sldId id="287" r:id="rId33"/>
    <p:sldId id="279" r:id="rId34"/>
    <p:sldId id="280" r:id="rId35"/>
    <p:sldId id="28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0" autoAdjust="0"/>
    <p:restoredTop sz="86162" autoAdjust="0"/>
  </p:normalViewPr>
  <p:slideViewPr>
    <p:cSldViewPr snapToGrid="0" snapToObjects="1">
      <p:cViewPr varScale="1">
        <p:scale>
          <a:sx n="71" d="100"/>
          <a:sy n="71" d="100"/>
        </p:scale>
        <p:origin x="-128" y="-336"/>
      </p:cViewPr>
      <p:guideLst>
        <p:guide orient="horz" pos="2160"/>
        <p:guide pos="3840"/>
      </p:guideLst>
    </p:cSldViewPr>
  </p:slideViewPr>
  <p:outlineViewPr>
    <p:cViewPr>
      <p:scale>
        <a:sx n="33" d="100"/>
        <a:sy n="33" d="100"/>
      </p:scale>
      <p:origin x="0" y="-4214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06A71-4A46-144A-9D22-24A7B65DE118}"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4D138628-7180-E345-81B9-4426D8A991F3}">
      <dgm:prSet phldrT="[Text]"/>
      <dgm:spPr/>
      <dgm:t>
        <a:bodyPr/>
        <a:lstStyle/>
        <a:p>
          <a:r>
            <a:rPr lang="en-US" dirty="0" smtClean="0"/>
            <a:t>PDF</a:t>
          </a:r>
          <a:endParaRPr lang="en-US" dirty="0"/>
        </a:p>
      </dgm:t>
    </dgm:pt>
    <dgm:pt modelId="{FAC27C4D-1D3F-454D-99D4-CB792366A8F9}" type="parTrans" cxnId="{D240E334-F21F-A045-B211-7EA7C58BD23A}">
      <dgm:prSet/>
      <dgm:spPr/>
      <dgm:t>
        <a:bodyPr/>
        <a:lstStyle/>
        <a:p>
          <a:endParaRPr lang="en-US"/>
        </a:p>
      </dgm:t>
    </dgm:pt>
    <dgm:pt modelId="{1989F6D3-04E0-A947-97DA-D9B8E4B7E535}" type="sibTrans" cxnId="{D240E334-F21F-A045-B211-7EA7C58BD23A}">
      <dgm:prSet/>
      <dgm:spPr/>
      <dgm:t>
        <a:bodyPr/>
        <a:lstStyle/>
        <a:p>
          <a:endParaRPr lang="en-US"/>
        </a:p>
      </dgm:t>
    </dgm:pt>
    <dgm:pt modelId="{7566C98B-F835-B546-9979-E9C7248296FA}">
      <dgm:prSet phldrT="[Text]"/>
      <dgm:spPr/>
      <dgm:t>
        <a:bodyPr/>
        <a:lstStyle/>
        <a:p>
          <a:r>
            <a:rPr lang="en-US" dirty="0" smtClean="0"/>
            <a:t>Protected</a:t>
          </a:r>
          <a:endParaRPr lang="en-US" dirty="0"/>
        </a:p>
      </dgm:t>
    </dgm:pt>
    <dgm:pt modelId="{4DD7291E-8913-B149-838A-4BC046570BF5}" type="parTrans" cxnId="{820FA1DD-7EDE-7A46-8ACC-68BB80469859}">
      <dgm:prSet/>
      <dgm:spPr/>
      <dgm:t>
        <a:bodyPr/>
        <a:lstStyle/>
        <a:p>
          <a:endParaRPr lang="en-US"/>
        </a:p>
      </dgm:t>
    </dgm:pt>
    <dgm:pt modelId="{5BF9303A-F714-C84B-80CF-B070210E4D35}" type="sibTrans" cxnId="{820FA1DD-7EDE-7A46-8ACC-68BB80469859}">
      <dgm:prSet/>
      <dgm:spPr/>
      <dgm:t>
        <a:bodyPr/>
        <a:lstStyle/>
        <a:p>
          <a:endParaRPr lang="en-US"/>
        </a:p>
      </dgm:t>
    </dgm:pt>
    <dgm:pt modelId="{D0AA2A51-F605-6B47-B85B-B1CDF4E2A863}">
      <dgm:prSet phldrT="[Text]"/>
      <dgm:spPr/>
      <dgm:t>
        <a:bodyPr/>
        <a:lstStyle/>
        <a:p>
          <a:r>
            <a:rPr lang="en-US" dirty="0" smtClean="0"/>
            <a:t>Print-friendly</a:t>
          </a:r>
          <a:endParaRPr lang="en-US" dirty="0"/>
        </a:p>
      </dgm:t>
    </dgm:pt>
    <dgm:pt modelId="{EF707F60-715E-DA4B-8292-DFC47F9138F0}" type="parTrans" cxnId="{54389786-02CD-9446-8687-7582E0FF4373}">
      <dgm:prSet/>
      <dgm:spPr/>
      <dgm:t>
        <a:bodyPr/>
        <a:lstStyle/>
        <a:p>
          <a:endParaRPr lang="en-US"/>
        </a:p>
      </dgm:t>
    </dgm:pt>
    <dgm:pt modelId="{07E800FB-9ED3-C94F-ABD0-803EF2C4D984}" type="sibTrans" cxnId="{54389786-02CD-9446-8687-7582E0FF4373}">
      <dgm:prSet/>
      <dgm:spPr/>
      <dgm:t>
        <a:bodyPr/>
        <a:lstStyle/>
        <a:p>
          <a:endParaRPr lang="en-US"/>
        </a:p>
      </dgm:t>
    </dgm:pt>
    <dgm:pt modelId="{8C9EB565-99C7-2547-AE21-E4728647A5B4}">
      <dgm:prSet phldrT="[Text]"/>
      <dgm:spPr/>
      <dgm:t>
        <a:bodyPr/>
        <a:lstStyle/>
        <a:p>
          <a:r>
            <a:rPr lang="en-US" dirty="0" smtClean="0"/>
            <a:t>EPUB</a:t>
          </a:r>
          <a:endParaRPr lang="en-US" dirty="0"/>
        </a:p>
      </dgm:t>
    </dgm:pt>
    <dgm:pt modelId="{B728498F-840E-4740-8F77-066258EA7E91}" type="parTrans" cxnId="{7FC36285-BC20-AD46-B0C3-654E144E0A44}">
      <dgm:prSet/>
      <dgm:spPr/>
      <dgm:t>
        <a:bodyPr/>
        <a:lstStyle/>
        <a:p>
          <a:endParaRPr lang="en-US"/>
        </a:p>
      </dgm:t>
    </dgm:pt>
    <dgm:pt modelId="{27975131-039E-2D44-B23C-606823043B12}" type="sibTrans" cxnId="{7FC36285-BC20-AD46-B0C3-654E144E0A44}">
      <dgm:prSet/>
      <dgm:spPr/>
      <dgm:t>
        <a:bodyPr/>
        <a:lstStyle/>
        <a:p>
          <a:endParaRPr lang="en-US"/>
        </a:p>
      </dgm:t>
    </dgm:pt>
    <dgm:pt modelId="{5A61BD29-2749-BB44-9FBF-76DC743378F2}">
      <dgm:prSet phldrT="[Text]"/>
      <dgm:spPr/>
      <dgm:t>
        <a:bodyPr/>
        <a:lstStyle/>
        <a:p>
          <a:r>
            <a:rPr lang="en-US" dirty="0" smtClean="0"/>
            <a:t>Annotations</a:t>
          </a:r>
          <a:endParaRPr lang="en-US" dirty="0"/>
        </a:p>
      </dgm:t>
    </dgm:pt>
    <dgm:pt modelId="{59C198F5-5015-5843-8EAA-B982E1F49FC3}" type="parTrans" cxnId="{3A35D0B8-8641-ED46-A625-E07341AD7949}">
      <dgm:prSet/>
      <dgm:spPr/>
      <dgm:t>
        <a:bodyPr/>
        <a:lstStyle/>
        <a:p>
          <a:endParaRPr lang="en-US"/>
        </a:p>
      </dgm:t>
    </dgm:pt>
    <dgm:pt modelId="{902F54C3-51BC-3F4F-B1BA-735D28C26284}" type="sibTrans" cxnId="{3A35D0B8-8641-ED46-A625-E07341AD7949}">
      <dgm:prSet/>
      <dgm:spPr/>
      <dgm:t>
        <a:bodyPr/>
        <a:lstStyle/>
        <a:p>
          <a:endParaRPr lang="en-US"/>
        </a:p>
      </dgm:t>
    </dgm:pt>
    <dgm:pt modelId="{6676706E-C1F0-5741-B067-0F7908079517}">
      <dgm:prSet phldrT="[Text]"/>
      <dgm:spPr/>
      <dgm:t>
        <a:bodyPr/>
        <a:lstStyle/>
        <a:p>
          <a:r>
            <a:rPr lang="en-US" dirty="0" smtClean="0"/>
            <a:t>Searchable</a:t>
          </a:r>
          <a:endParaRPr lang="en-US" dirty="0"/>
        </a:p>
      </dgm:t>
    </dgm:pt>
    <dgm:pt modelId="{98147D73-894B-3A42-9858-3C09B33E5036}" type="parTrans" cxnId="{3EF78C34-C82B-EE47-B1DF-8FA82287697E}">
      <dgm:prSet/>
      <dgm:spPr/>
      <dgm:t>
        <a:bodyPr/>
        <a:lstStyle/>
        <a:p>
          <a:endParaRPr lang="en-US"/>
        </a:p>
      </dgm:t>
    </dgm:pt>
    <dgm:pt modelId="{AB5C4587-2335-7B4C-A5D0-D918466AAE11}" type="sibTrans" cxnId="{3EF78C34-C82B-EE47-B1DF-8FA82287697E}">
      <dgm:prSet/>
      <dgm:spPr/>
      <dgm:t>
        <a:bodyPr/>
        <a:lstStyle/>
        <a:p>
          <a:endParaRPr lang="en-US"/>
        </a:p>
      </dgm:t>
    </dgm:pt>
    <dgm:pt modelId="{C4B1D17C-C772-B64E-A847-322FC67D85A9}">
      <dgm:prSet phldrT="[Text]"/>
      <dgm:spPr/>
      <dgm:t>
        <a:bodyPr/>
        <a:lstStyle/>
        <a:p>
          <a:r>
            <a:rPr lang="en-US" dirty="0" err="1" smtClean="0"/>
            <a:t>Reflowable</a:t>
          </a:r>
          <a:endParaRPr lang="en-US" dirty="0"/>
        </a:p>
      </dgm:t>
    </dgm:pt>
    <dgm:pt modelId="{93C28F08-07E0-CC47-BC99-DA1935DEAAE0}" type="parTrans" cxnId="{3AFBC0DB-3D6A-9148-AFEA-F882E85CCF9E}">
      <dgm:prSet/>
      <dgm:spPr/>
      <dgm:t>
        <a:bodyPr/>
        <a:lstStyle/>
        <a:p>
          <a:endParaRPr lang="en-US"/>
        </a:p>
      </dgm:t>
    </dgm:pt>
    <dgm:pt modelId="{DFF5BE13-6517-9C49-B83F-6AFA9E419BDF}" type="sibTrans" cxnId="{3AFBC0DB-3D6A-9148-AFEA-F882E85CCF9E}">
      <dgm:prSet/>
      <dgm:spPr/>
      <dgm:t>
        <a:bodyPr/>
        <a:lstStyle/>
        <a:p>
          <a:endParaRPr lang="en-US"/>
        </a:p>
      </dgm:t>
    </dgm:pt>
    <dgm:pt modelId="{E075279C-B4E5-374C-B52E-9180B63DECA0}">
      <dgm:prSet phldrT="[Text]"/>
      <dgm:spPr/>
      <dgm:t>
        <a:bodyPr/>
        <a:lstStyle/>
        <a:p>
          <a:r>
            <a:rPr lang="en-US" dirty="0" smtClean="0"/>
            <a:t>Accessibility</a:t>
          </a:r>
          <a:endParaRPr lang="en-US" dirty="0"/>
        </a:p>
      </dgm:t>
    </dgm:pt>
    <dgm:pt modelId="{B8A4B7EC-BBA0-7540-BCB5-A064BC43D5A0}" type="parTrans" cxnId="{AB06D5DB-2401-2C4A-9806-A78B15DC15FD}">
      <dgm:prSet/>
      <dgm:spPr/>
      <dgm:t>
        <a:bodyPr/>
        <a:lstStyle/>
        <a:p>
          <a:endParaRPr lang="en-US"/>
        </a:p>
      </dgm:t>
    </dgm:pt>
    <dgm:pt modelId="{8F71008D-76C1-014E-AD15-47042C678DFF}" type="sibTrans" cxnId="{AB06D5DB-2401-2C4A-9806-A78B15DC15FD}">
      <dgm:prSet/>
      <dgm:spPr/>
      <dgm:t>
        <a:bodyPr/>
        <a:lstStyle/>
        <a:p>
          <a:endParaRPr lang="en-US"/>
        </a:p>
      </dgm:t>
    </dgm:pt>
    <dgm:pt modelId="{5A2672FB-0923-D649-B588-95DD1C0E0C65}" type="pres">
      <dgm:prSet presAssocID="{A4506A71-4A46-144A-9D22-24A7B65DE118}" presName="outerComposite" presStyleCnt="0">
        <dgm:presLayoutVars>
          <dgm:chMax val="2"/>
          <dgm:animLvl val="lvl"/>
          <dgm:resizeHandles val="exact"/>
        </dgm:presLayoutVars>
      </dgm:prSet>
      <dgm:spPr/>
      <dgm:t>
        <a:bodyPr/>
        <a:lstStyle/>
        <a:p>
          <a:endParaRPr lang="en-US"/>
        </a:p>
      </dgm:t>
    </dgm:pt>
    <dgm:pt modelId="{92007B7E-3E9C-904C-A34D-7C88FF405DBF}" type="pres">
      <dgm:prSet presAssocID="{A4506A71-4A46-144A-9D22-24A7B65DE118}" presName="dummyMaxCanvas" presStyleCnt="0"/>
      <dgm:spPr/>
    </dgm:pt>
    <dgm:pt modelId="{BB363182-04BC-8F4F-9693-6BCE33D1C473}" type="pres">
      <dgm:prSet presAssocID="{A4506A71-4A46-144A-9D22-24A7B65DE118}" presName="parentComposite" presStyleCnt="0"/>
      <dgm:spPr/>
    </dgm:pt>
    <dgm:pt modelId="{2645FB2B-44AA-0648-9543-21C3EB7C0245}" type="pres">
      <dgm:prSet presAssocID="{A4506A71-4A46-144A-9D22-24A7B65DE118}" presName="parent1" presStyleLbl="alignAccFollowNode1" presStyleIdx="0" presStyleCnt="4">
        <dgm:presLayoutVars>
          <dgm:chMax val="4"/>
        </dgm:presLayoutVars>
      </dgm:prSet>
      <dgm:spPr/>
      <dgm:t>
        <a:bodyPr/>
        <a:lstStyle/>
        <a:p>
          <a:endParaRPr lang="en-US"/>
        </a:p>
      </dgm:t>
    </dgm:pt>
    <dgm:pt modelId="{EB4D3169-6CA9-C44E-81CA-462B4ACB7DCE}" type="pres">
      <dgm:prSet presAssocID="{A4506A71-4A46-144A-9D22-24A7B65DE118}" presName="parent2" presStyleLbl="alignAccFollowNode1" presStyleIdx="1" presStyleCnt="4">
        <dgm:presLayoutVars>
          <dgm:chMax val="4"/>
        </dgm:presLayoutVars>
      </dgm:prSet>
      <dgm:spPr/>
      <dgm:t>
        <a:bodyPr/>
        <a:lstStyle/>
        <a:p>
          <a:endParaRPr lang="en-US"/>
        </a:p>
      </dgm:t>
    </dgm:pt>
    <dgm:pt modelId="{EF1AFC39-E688-8D42-AA74-9807E3A23138}" type="pres">
      <dgm:prSet presAssocID="{A4506A71-4A46-144A-9D22-24A7B65DE118}" presName="childrenComposite" presStyleCnt="0"/>
      <dgm:spPr/>
    </dgm:pt>
    <dgm:pt modelId="{4D2B5CEC-25CE-C943-825A-D7DB66699E07}" type="pres">
      <dgm:prSet presAssocID="{A4506A71-4A46-144A-9D22-24A7B65DE118}" presName="dummyMaxCanvas_ChildArea" presStyleCnt="0"/>
      <dgm:spPr/>
    </dgm:pt>
    <dgm:pt modelId="{3072F4F3-BC91-D944-9953-8D81CFB0C559}" type="pres">
      <dgm:prSet presAssocID="{A4506A71-4A46-144A-9D22-24A7B65DE118}" presName="fulcrum" presStyleLbl="alignAccFollowNode1" presStyleIdx="2" presStyleCnt="4"/>
      <dgm:spPr/>
    </dgm:pt>
    <dgm:pt modelId="{3D2F1CAF-D74D-9E43-86B6-AC04BCD8E959}" type="pres">
      <dgm:prSet presAssocID="{A4506A71-4A46-144A-9D22-24A7B65DE118}" presName="balance_24" presStyleLbl="alignAccFollowNode1" presStyleIdx="3" presStyleCnt="4">
        <dgm:presLayoutVars>
          <dgm:bulletEnabled val="1"/>
        </dgm:presLayoutVars>
      </dgm:prSet>
      <dgm:spPr/>
    </dgm:pt>
    <dgm:pt modelId="{69E15BBC-EB40-4644-82F0-3318ECCF7532}" type="pres">
      <dgm:prSet presAssocID="{A4506A71-4A46-144A-9D22-24A7B65DE118}" presName="right_24_1" presStyleLbl="node1" presStyleIdx="0" presStyleCnt="6">
        <dgm:presLayoutVars>
          <dgm:bulletEnabled val="1"/>
        </dgm:presLayoutVars>
      </dgm:prSet>
      <dgm:spPr/>
      <dgm:t>
        <a:bodyPr/>
        <a:lstStyle/>
        <a:p>
          <a:endParaRPr lang="en-US"/>
        </a:p>
      </dgm:t>
    </dgm:pt>
    <dgm:pt modelId="{41126BC3-D538-0C48-9280-35DB14BF92C8}" type="pres">
      <dgm:prSet presAssocID="{A4506A71-4A46-144A-9D22-24A7B65DE118}" presName="right_24_2" presStyleLbl="node1" presStyleIdx="1" presStyleCnt="6">
        <dgm:presLayoutVars>
          <dgm:bulletEnabled val="1"/>
        </dgm:presLayoutVars>
      </dgm:prSet>
      <dgm:spPr/>
      <dgm:t>
        <a:bodyPr/>
        <a:lstStyle/>
        <a:p>
          <a:endParaRPr lang="en-US"/>
        </a:p>
      </dgm:t>
    </dgm:pt>
    <dgm:pt modelId="{563F499C-B38D-A045-A3CA-00EC48804DB5}" type="pres">
      <dgm:prSet presAssocID="{A4506A71-4A46-144A-9D22-24A7B65DE118}" presName="right_24_3" presStyleLbl="node1" presStyleIdx="2" presStyleCnt="6">
        <dgm:presLayoutVars>
          <dgm:bulletEnabled val="1"/>
        </dgm:presLayoutVars>
      </dgm:prSet>
      <dgm:spPr/>
      <dgm:t>
        <a:bodyPr/>
        <a:lstStyle/>
        <a:p>
          <a:endParaRPr lang="en-US"/>
        </a:p>
      </dgm:t>
    </dgm:pt>
    <dgm:pt modelId="{3870F6B2-AAAB-AB4C-A66B-53D7821A41EF}" type="pres">
      <dgm:prSet presAssocID="{A4506A71-4A46-144A-9D22-24A7B65DE118}" presName="right_24_4" presStyleLbl="node1" presStyleIdx="3" presStyleCnt="6">
        <dgm:presLayoutVars>
          <dgm:bulletEnabled val="1"/>
        </dgm:presLayoutVars>
      </dgm:prSet>
      <dgm:spPr/>
      <dgm:t>
        <a:bodyPr/>
        <a:lstStyle/>
        <a:p>
          <a:endParaRPr lang="en-US"/>
        </a:p>
      </dgm:t>
    </dgm:pt>
    <dgm:pt modelId="{8E1DBFCE-EF98-984B-8987-449562A1DE02}" type="pres">
      <dgm:prSet presAssocID="{A4506A71-4A46-144A-9D22-24A7B65DE118}" presName="left_24_1" presStyleLbl="node1" presStyleIdx="4" presStyleCnt="6">
        <dgm:presLayoutVars>
          <dgm:bulletEnabled val="1"/>
        </dgm:presLayoutVars>
      </dgm:prSet>
      <dgm:spPr/>
      <dgm:t>
        <a:bodyPr/>
        <a:lstStyle/>
        <a:p>
          <a:endParaRPr lang="en-US"/>
        </a:p>
      </dgm:t>
    </dgm:pt>
    <dgm:pt modelId="{626E9A68-604E-614F-9A28-F72882933CC4}" type="pres">
      <dgm:prSet presAssocID="{A4506A71-4A46-144A-9D22-24A7B65DE118}" presName="left_24_2" presStyleLbl="node1" presStyleIdx="5" presStyleCnt="6">
        <dgm:presLayoutVars>
          <dgm:bulletEnabled val="1"/>
        </dgm:presLayoutVars>
      </dgm:prSet>
      <dgm:spPr/>
      <dgm:t>
        <a:bodyPr/>
        <a:lstStyle/>
        <a:p>
          <a:endParaRPr lang="en-US"/>
        </a:p>
      </dgm:t>
    </dgm:pt>
  </dgm:ptLst>
  <dgm:cxnLst>
    <dgm:cxn modelId="{7FC36285-BC20-AD46-B0C3-654E144E0A44}" srcId="{A4506A71-4A46-144A-9D22-24A7B65DE118}" destId="{8C9EB565-99C7-2547-AE21-E4728647A5B4}" srcOrd="1" destOrd="0" parTransId="{B728498F-840E-4740-8F77-066258EA7E91}" sibTransId="{27975131-039E-2D44-B23C-606823043B12}"/>
    <dgm:cxn modelId="{3EF78C34-C82B-EE47-B1DF-8FA82287697E}" srcId="{8C9EB565-99C7-2547-AE21-E4728647A5B4}" destId="{6676706E-C1F0-5741-B067-0F7908079517}" srcOrd="1" destOrd="0" parTransId="{98147D73-894B-3A42-9858-3C09B33E5036}" sibTransId="{AB5C4587-2335-7B4C-A5D0-D918466AAE11}"/>
    <dgm:cxn modelId="{AAE08CC5-6E2B-8348-B662-EEF4286D366D}" type="presOf" srcId="{4D138628-7180-E345-81B9-4426D8A991F3}" destId="{2645FB2B-44AA-0648-9543-21C3EB7C0245}" srcOrd="0" destOrd="0" presId="urn:microsoft.com/office/officeart/2005/8/layout/balance1"/>
    <dgm:cxn modelId="{8EA760CD-C680-A641-9A39-AA7A91F147CB}" type="presOf" srcId="{D0AA2A51-F605-6B47-B85B-B1CDF4E2A863}" destId="{626E9A68-604E-614F-9A28-F72882933CC4}" srcOrd="0" destOrd="0" presId="urn:microsoft.com/office/officeart/2005/8/layout/balance1"/>
    <dgm:cxn modelId="{A8268611-E894-4B4C-8536-E0C7060594B8}" type="presOf" srcId="{C4B1D17C-C772-B64E-A847-322FC67D85A9}" destId="{563F499C-B38D-A045-A3CA-00EC48804DB5}" srcOrd="0" destOrd="0" presId="urn:microsoft.com/office/officeart/2005/8/layout/balance1"/>
    <dgm:cxn modelId="{1A30022B-4845-7740-94DC-D4649B4D9753}" type="presOf" srcId="{5A61BD29-2749-BB44-9FBF-76DC743378F2}" destId="{69E15BBC-EB40-4644-82F0-3318ECCF7532}" srcOrd="0" destOrd="0" presId="urn:microsoft.com/office/officeart/2005/8/layout/balance1"/>
    <dgm:cxn modelId="{D240E334-F21F-A045-B211-7EA7C58BD23A}" srcId="{A4506A71-4A46-144A-9D22-24A7B65DE118}" destId="{4D138628-7180-E345-81B9-4426D8A991F3}" srcOrd="0" destOrd="0" parTransId="{FAC27C4D-1D3F-454D-99D4-CB792366A8F9}" sibTransId="{1989F6D3-04E0-A947-97DA-D9B8E4B7E535}"/>
    <dgm:cxn modelId="{FD3A099D-D370-A94C-9F02-C481B574786F}" type="presOf" srcId="{8C9EB565-99C7-2547-AE21-E4728647A5B4}" destId="{EB4D3169-6CA9-C44E-81CA-462B4ACB7DCE}" srcOrd="0" destOrd="0" presId="urn:microsoft.com/office/officeart/2005/8/layout/balance1"/>
    <dgm:cxn modelId="{54389786-02CD-9446-8687-7582E0FF4373}" srcId="{4D138628-7180-E345-81B9-4426D8A991F3}" destId="{D0AA2A51-F605-6B47-B85B-B1CDF4E2A863}" srcOrd="1" destOrd="0" parTransId="{EF707F60-715E-DA4B-8292-DFC47F9138F0}" sibTransId="{07E800FB-9ED3-C94F-ABD0-803EF2C4D984}"/>
    <dgm:cxn modelId="{43255140-3109-7543-A581-8A8B883BF89E}" type="presOf" srcId="{A4506A71-4A46-144A-9D22-24A7B65DE118}" destId="{5A2672FB-0923-D649-B588-95DD1C0E0C65}" srcOrd="0" destOrd="0" presId="urn:microsoft.com/office/officeart/2005/8/layout/balance1"/>
    <dgm:cxn modelId="{94496B93-FB90-784E-8C98-E629A5F1C260}" type="presOf" srcId="{6676706E-C1F0-5741-B067-0F7908079517}" destId="{41126BC3-D538-0C48-9280-35DB14BF92C8}" srcOrd="0" destOrd="0" presId="urn:microsoft.com/office/officeart/2005/8/layout/balance1"/>
    <dgm:cxn modelId="{3AFBC0DB-3D6A-9148-AFEA-F882E85CCF9E}" srcId="{8C9EB565-99C7-2547-AE21-E4728647A5B4}" destId="{C4B1D17C-C772-B64E-A847-322FC67D85A9}" srcOrd="2" destOrd="0" parTransId="{93C28F08-07E0-CC47-BC99-DA1935DEAAE0}" sibTransId="{DFF5BE13-6517-9C49-B83F-6AFA9E419BDF}"/>
    <dgm:cxn modelId="{3A35D0B8-8641-ED46-A625-E07341AD7949}" srcId="{8C9EB565-99C7-2547-AE21-E4728647A5B4}" destId="{5A61BD29-2749-BB44-9FBF-76DC743378F2}" srcOrd="0" destOrd="0" parTransId="{59C198F5-5015-5843-8EAA-B982E1F49FC3}" sibTransId="{902F54C3-51BC-3F4F-B1BA-735D28C26284}"/>
    <dgm:cxn modelId="{D27BFA84-7B68-0845-B2D1-CE84DEF89646}" type="presOf" srcId="{7566C98B-F835-B546-9979-E9C7248296FA}" destId="{8E1DBFCE-EF98-984B-8987-449562A1DE02}" srcOrd="0" destOrd="0" presId="urn:microsoft.com/office/officeart/2005/8/layout/balance1"/>
    <dgm:cxn modelId="{820FA1DD-7EDE-7A46-8ACC-68BB80469859}" srcId="{4D138628-7180-E345-81B9-4426D8A991F3}" destId="{7566C98B-F835-B546-9979-E9C7248296FA}" srcOrd="0" destOrd="0" parTransId="{4DD7291E-8913-B149-838A-4BC046570BF5}" sibTransId="{5BF9303A-F714-C84B-80CF-B070210E4D35}"/>
    <dgm:cxn modelId="{293B8EC7-D3E1-6544-BDA8-06F2E4AFB30B}" type="presOf" srcId="{E075279C-B4E5-374C-B52E-9180B63DECA0}" destId="{3870F6B2-AAAB-AB4C-A66B-53D7821A41EF}" srcOrd="0" destOrd="0" presId="urn:microsoft.com/office/officeart/2005/8/layout/balance1"/>
    <dgm:cxn modelId="{AB06D5DB-2401-2C4A-9806-A78B15DC15FD}" srcId="{8C9EB565-99C7-2547-AE21-E4728647A5B4}" destId="{E075279C-B4E5-374C-B52E-9180B63DECA0}" srcOrd="3" destOrd="0" parTransId="{B8A4B7EC-BBA0-7540-BCB5-A064BC43D5A0}" sibTransId="{8F71008D-76C1-014E-AD15-47042C678DFF}"/>
    <dgm:cxn modelId="{8E5614F4-CB01-A44C-8406-4CCB1EA26BA1}" type="presParOf" srcId="{5A2672FB-0923-D649-B588-95DD1C0E0C65}" destId="{92007B7E-3E9C-904C-A34D-7C88FF405DBF}" srcOrd="0" destOrd="0" presId="urn:microsoft.com/office/officeart/2005/8/layout/balance1"/>
    <dgm:cxn modelId="{9BE5E5A8-B5C7-FC4C-BF9F-4E7898582A34}" type="presParOf" srcId="{5A2672FB-0923-D649-B588-95DD1C0E0C65}" destId="{BB363182-04BC-8F4F-9693-6BCE33D1C473}" srcOrd="1" destOrd="0" presId="urn:microsoft.com/office/officeart/2005/8/layout/balance1"/>
    <dgm:cxn modelId="{D0EF0276-D56D-5A45-B7EA-AEBD1BE351C2}" type="presParOf" srcId="{BB363182-04BC-8F4F-9693-6BCE33D1C473}" destId="{2645FB2B-44AA-0648-9543-21C3EB7C0245}" srcOrd="0" destOrd="0" presId="urn:microsoft.com/office/officeart/2005/8/layout/balance1"/>
    <dgm:cxn modelId="{C2E971B3-309F-EB40-9B81-C4224ADCBE3E}" type="presParOf" srcId="{BB363182-04BC-8F4F-9693-6BCE33D1C473}" destId="{EB4D3169-6CA9-C44E-81CA-462B4ACB7DCE}" srcOrd="1" destOrd="0" presId="urn:microsoft.com/office/officeart/2005/8/layout/balance1"/>
    <dgm:cxn modelId="{0172E476-B595-3D4F-B2CB-FCA8AF3019B8}" type="presParOf" srcId="{5A2672FB-0923-D649-B588-95DD1C0E0C65}" destId="{EF1AFC39-E688-8D42-AA74-9807E3A23138}" srcOrd="2" destOrd="0" presId="urn:microsoft.com/office/officeart/2005/8/layout/balance1"/>
    <dgm:cxn modelId="{4630898D-60D7-624D-BB7F-013277ABA1A8}" type="presParOf" srcId="{EF1AFC39-E688-8D42-AA74-9807E3A23138}" destId="{4D2B5CEC-25CE-C943-825A-D7DB66699E07}" srcOrd="0" destOrd="0" presId="urn:microsoft.com/office/officeart/2005/8/layout/balance1"/>
    <dgm:cxn modelId="{3A5878BE-7044-0D47-A2DC-2FB3C136FB11}" type="presParOf" srcId="{EF1AFC39-E688-8D42-AA74-9807E3A23138}" destId="{3072F4F3-BC91-D944-9953-8D81CFB0C559}" srcOrd="1" destOrd="0" presId="urn:microsoft.com/office/officeart/2005/8/layout/balance1"/>
    <dgm:cxn modelId="{1D778BB9-EAA9-9B47-8B54-6B3B67D83CFB}" type="presParOf" srcId="{EF1AFC39-E688-8D42-AA74-9807E3A23138}" destId="{3D2F1CAF-D74D-9E43-86B6-AC04BCD8E959}" srcOrd="2" destOrd="0" presId="urn:microsoft.com/office/officeart/2005/8/layout/balance1"/>
    <dgm:cxn modelId="{EC300309-0E9F-2446-9ECC-1F94B292372B}" type="presParOf" srcId="{EF1AFC39-E688-8D42-AA74-9807E3A23138}" destId="{69E15BBC-EB40-4644-82F0-3318ECCF7532}" srcOrd="3" destOrd="0" presId="urn:microsoft.com/office/officeart/2005/8/layout/balance1"/>
    <dgm:cxn modelId="{6841FB74-EB26-F64B-8A69-C6F7DE82680C}" type="presParOf" srcId="{EF1AFC39-E688-8D42-AA74-9807E3A23138}" destId="{41126BC3-D538-0C48-9280-35DB14BF92C8}" srcOrd="4" destOrd="0" presId="urn:microsoft.com/office/officeart/2005/8/layout/balance1"/>
    <dgm:cxn modelId="{F6176823-7368-8845-8D04-561C44C76FA6}" type="presParOf" srcId="{EF1AFC39-E688-8D42-AA74-9807E3A23138}" destId="{563F499C-B38D-A045-A3CA-00EC48804DB5}" srcOrd="5" destOrd="0" presId="urn:microsoft.com/office/officeart/2005/8/layout/balance1"/>
    <dgm:cxn modelId="{3AC50500-DD65-8948-946F-3037451ADD53}" type="presParOf" srcId="{EF1AFC39-E688-8D42-AA74-9807E3A23138}" destId="{3870F6B2-AAAB-AB4C-A66B-53D7821A41EF}" srcOrd="6" destOrd="0" presId="urn:microsoft.com/office/officeart/2005/8/layout/balance1"/>
    <dgm:cxn modelId="{600F8867-4EE5-BB44-981E-2C16D5008DEE}" type="presParOf" srcId="{EF1AFC39-E688-8D42-AA74-9807E3A23138}" destId="{8E1DBFCE-EF98-984B-8987-449562A1DE02}" srcOrd="7" destOrd="0" presId="urn:microsoft.com/office/officeart/2005/8/layout/balance1"/>
    <dgm:cxn modelId="{3D80E5BF-D19D-054D-834B-82F23C0FB213}" type="presParOf" srcId="{EF1AFC39-E688-8D42-AA74-9807E3A23138}" destId="{626E9A68-604E-614F-9A28-F72882933CC4}"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FB2B-44AA-0648-9543-21C3EB7C0245}">
      <dsp:nvSpPr>
        <dsp:cNvPr id="0" name=""/>
        <dsp:cNvSpPr/>
      </dsp:nvSpPr>
      <dsp:spPr>
        <a:xfrm>
          <a:off x="698563" y="0"/>
          <a:ext cx="1448181" cy="80454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PDF</a:t>
          </a:r>
          <a:endParaRPr lang="en-US" sz="3500" kern="1200" dirty="0"/>
        </a:p>
      </dsp:txBody>
      <dsp:txXfrm>
        <a:off x="722127" y="23564"/>
        <a:ext cx="1401053" cy="757417"/>
      </dsp:txXfrm>
    </dsp:sp>
    <dsp:sp modelId="{EB4D3169-6CA9-C44E-81CA-462B4ACB7DCE}">
      <dsp:nvSpPr>
        <dsp:cNvPr id="0" name=""/>
        <dsp:cNvSpPr/>
      </dsp:nvSpPr>
      <dsp:spPr>
        <a:xfrm>
          <a:off x="2790380" y="0"/>
          <a:ext cx="1448181" cy="80454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EPUB</a:t>
          </a:r>
          <a:endParaRPr lang="en-US" sz="3500" kern="1200" dirty="0"/>
        </a:p>
      </dsp:txBody>
      <dsp:txXfrm>
        <a:off x="2813944" y="23564"/>
        <a:ext cx="1401053" cy="757417"/>
      </dsp:txXfrm>
    </dsp:sp>
    <dsp:sp modelId="{3072F4F3-BC91-D944-9953-8D81CFB0C559}">
      <dsp:nvSpPr>
        <dsp:cNvPr id="0" name=""/>
        <dsp:cNvSpPr/>
      </dsp:nvSpPr>
      <dsp:spPr>
        <a:xfrm>
          <a:off x="2166858" y="3419316"/>
          <a:ext cx="603408" cy="603408"/>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2F1CAF-D74D-9E43-86B6-AC04BCD8E959}">
      <dsp:nvSpPr>
        <dsp:cNvPr id="0" name=""/>
        <dsp:cNvSpPr/>
      </dsp:nvSpPr>
      <dsp:spPr>
        <a:xfrm rot="240000">
          <a:off x="657783" y="3160748"/>
          <a:ext cx="3621558" cy="2532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E15BBC-EB40-4644-82F0-3318ECCF7532}">
      <dsp:nvSpPr>
        <dsp:cNvPr id="0" name=""/>
        <dsp:cNvSpPr/>
      </dsp:nvSpPr>
      <dsp:spPr>
        <a:xfrm rot="240000">
          <a:off x="2836111" y="2704520"/>
          <a:ext cx="1437173" cy="4963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Annotations</a:t>
          </a:r>
          <a:endParaRPr lang="en-US" sz="1800" kern="1200" dirty="0"/>
        </a:p>
      </dsp:txBody>
      <dsp:txXfrm>
        <a:off x="2860339" y="2728748"/>
        <a:ext cx="1388717" cy="447864"/>
      </dsp:txXfrm>
    </dsp:sp>
    <dsp:sp modelId="{41126BC3-D538-0C48-9280-35DB14BF92C8}">
      <dsp:nvSpPr>
        <dsp:cNvPr id="0" name=""/>
        <dsp:cNvSpPr/>
      </dsp:nvSpPr>
      <dsp:spPr>
        <a:xfrm rot="240000">
          <a:off x="2876338" y="2173520"/>
          <a:ext cx="1437173" cy="4963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Searchable</a:t>
          </a:r>
          <a:endParaRPr lang="en-US" sz="1800" kern="1200" dirty="0"/>
        </a:p>
      </dsp:txBody>
      <dsp:txXfrm>
        <a:off x="2900566" y="2197748"/>
        <a:ext cx="1388717" cy="447864"/>
      </dsp:txXfrm>
    </dsp:sp>
    <dsp:sp modelId="{563F499C-B38D-A045-A3CA-00EC48804DB5}">
      <dsp:nvSpPr>
        <dsp:cNvPr id="0" name=""/>
        <dsp:cNvSpPr/>
      </dsp:nvSpPr>
      <dsp:spPr>
        <a:xfrm rot="240000">
          <a:off x="2916565" y="1642520"/>
          <a:ext cx="1437173" cy="4963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Reflowable</a:t>
          </a:r>
          <a:endParaRPr lang="en-US" sz="1800" kern="1200" dirty="0"/>
        </a:p>
      </dsp:txBody>
      <dsp:txXfrm>
        <a:off x="2940793" y="1666748"/>
        <a:ext cx="1388717" cy="447864"/>
      </dsp:txXfrm>
    </dsp:sp>
    <dsp:sp modelId="{3870F6B2-AAAB-AB4C-A66B-53D7821A41EF}">
      <dsp:nvSpPr>
        <dsp:cNvPr id="0" name=""/>
        <dsp:cNvSpPr/>
      </dsp:nvSpPr>
      <dsp:spPr>
        <a:xfrm rot="240000">
          <a:off x="2956793" y="1111520"/>
          <a:ext cx="1437173" cy="4963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Accessibility</a:t>
          </a:r>
          <a:endParaRPr lang="en-US" sz="1800" kern="1200" dirty="0"/>
        </a:p>
      </dsp:txBody>
      <dsp:txXfrm>
        <a:off x="2981021" y="1135748"/>
        <a:ext cx="1388717" cy="447864"/>
      </dsp:txXfrm>
    </dsp:sp>
    <dsp:sp modelId="{8E1DBFCE-EF98-984B-8987-449562A1DE02}">
      <dsp:nvSpPr>
        <dsp:cNvPr id="0" name=""/>
        <dsp:cNvSpPr/>
      </dsp:nvSpPr>
      <dsp:spPr>
        <a:xfrm rot="240000">
          <a:off x="744294" y="2559701"/>
          <a:ext cx="1437173" cy="4963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Protected</a:t>
          </a:r>
          <a:endParaRPr lang="en-US" sz="1800" kern="1200" dirty="0"/>
        </a:p>
      </dsp:txBody>
      <dsp:txXfrm>
        <a:off x="768522" y="2583929"/>
        <a:ext cx="1388717" cy="447864"/>
      </dsp:txXfrm>
    </dsp:sp>
    <dsp:sp modelId="{626E9A68-604E-614F-9A28-F72882933CC4}">
      <dsp:nvSpPr>
        <dsp:cNvPr id="0" name=""/>
        <dsp:cNvSpPr/>
      </dsp:nvSpPr>
      <dsp:spPr>
        <a:xfrm rot="240000">
          <a:off x="784521" y="2028702"/>
          <a:ext cx="1437173" cy="4963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Print-friendly</a:t>
          </a:r>
          <a:endParaRPr lang="en-US" sz="1800" kern="1200" dirty="0"/>
        </a:p>
      </dsp:txBody>
      <dsp:txXfrm>
        <a:off x="808749" y="2052930"/>
        <a:ext cx="1388717" cy="44786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453FD-670B-914C-8589-69604504CF58}" type="datetimeFigureOut">
              <a:rPr lang="en-US" smtClean="0"/>
              <a:t>11/13/17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A88C7-8CF2-E34B-935F-7BD7D5C25F11}" type="slidenum">
              <a:rPr lang="en-US" smtClean="0"/>
              <a:t>‹#›</a:t>
            </a:fld>
            <a:endParaRPr lang="en-US"/>
          </a:p>
        </p:txBody>
      </p:sp>
    </p:spTree>
    <p:extLst>
      <p:ext uri="{BB962C8B-B14F-4D97-AF65-F5344CB8AC3E}">
        <p14:creationId xmlns:p14="http://schemas.microsoft.com/office/powerpoint/2010/main" val="139410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A88C7-8CF2-E34B-935F-7BD7D5C25F11}" type="slidenum">
              <a:rPr lang="en-US" smtClean="0"/>
              <a:t>1</a:t>
            </a:fld>
            <a:endParaRPr lang="en-US"/>
          </a:p>
        </p:txBody>
      </p:sp>
    </p:spTree>
    <p:extLst>
      <p:ext uri="{BB962C8B-B14F-4D97-AF65-F5344CB8AC3E}">
        <p14:creationId xmlns:p14="http://schemas.microsoft.com/office/powerpoint/2010/main" val="352154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A88C7-8CF2-E34B-935F-7BD7D5C25F11}" type="slidenum">
              <a:rPr lang="en-US" smtClean="0"/>
              <a:t>8</a:t>
            </a:fld>
            <a:endParaRPr lang="en-US"/>
          </a:p>
        </p:txBody>
      </p:sp>
    </p:spTree>
    <p:extLst>
      <p:ext uri="{BB962C8B-B14F-4D97-AF65-F5344CB8AC3E}">
        <p14:creationId xmlns:p14="http://schemas.microsoft.com/office/powerpoint/2010/main" val="88074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A88C7-8CF2-E34B-935F-7BD7D5C25F11}" type="slidenum">
              <a:rPr lang="en-US" smtClean="0"/>
              <a:t>9</a:t>
            </a:fld>
            <a:endParaRPr lang="en-US"/>
          </a:p>
        </p:txBody>
      </p:sp>
    </p:spTree>
    <p:extLst>
      <p:ext uri="{BB962C8B-B14F-4D97-AF65-F5344CB8AC3E}">
        <p14:creationId xmlns:p14="http://schemas.microsoft.com/office/powerpoint/2010/main" val="134750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Familiarity!</a:t>
            </a:r>
            <a:endParaRPr lang="en-US" dirty="0"/>
          </a:p>
        </p:txBody>
      </p:sp>
      <p:sp>
        <p:nvSpPr>
          <p:cNvPr id="4" name="Slide Number Placeholder 3"/>
          <p:cNvSpPr>
            <a:spLocks noGrp="1"/>
          </p:cNvSpPr>
          <p:nvPr>
            <p:ph type="sldNum" sz="quarter" idx="10"/>
          </p:nvPr>
        </p:nvSpPr>
        <p:spPr/>
        <p:txBody>
          <a:bodyPr/>
          <a:lstStyle/>
          <a:p>
            <a:fld id="{184A88C7-8CF2-E34B-935F-7BD7D5C25F11}" type="slidenum">
              <a:rPr lang="en-US" smtClean="0"/>
              <a:t>12</a:t>
            </a:fld>
            <a:endParaRPr lang="en-US"/>
          </a:p>
        </p:txBody>
      </p:sp>
    </p:spTree>
    <p:extLst>
      <p:ext uri="{BB962C8B-B14F-4D97-AF65-F5344CB8AC3E}">
        <p14:creationId xmlns:p14="http://schemas.microsoft.com/office/powerpoint/2010/main" val="21757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A88C7-8CF2-E34B-935F-7BD7D5C25F11}" type="slidenum">
              <a:rPr lang="en-US" smtClean="0"/>
              <a:t>13</a:t>
            </a:fld>
            <a:endParaRPr lang="en-US"/>
          </a:p>
        </p:txBody>
      </p:sp>
    </p:spTree>
    <p:extLst>
      <p:ext uri="{BB962C8B-B14F-4D97-AF65-F5344CB8AC3E}">
        <p14:creationId xmlns:p14="http://schemas.microsoft.com/office/powerpoint/2010/main" val="101214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100" y="6727600"/>
            <a:ext cx="12192000" cy="130400"/>
          </a:xfrm>
          <a:prstGeom prst="rect">
            <a:avLst/>
          </a:prstGeom>
          <a:solidFill>
            <a:schemeClr val="accent3"/>
          </a:solidFill>
          <a:ln>
            <a:noFill/>
          </a:ln>
        </p:spPr>
        <p:txBody>
          <a:bodyPr wrap="square" lIns="121897" tIns="121897" rIns="121897" bIns="121897" anchor="ctr" anchorCtr="0">
            <a:noAutofit/>
          </a:bodyPr>
          <a:lstStyle/>
          <a:p>
            <a:pPr lvl="0">
              <a:spcBef>
                <a:spcPts val="0"/>
              </a:spcBef>
              <a:buNone/>
            </a:pPr>
            <a:endParaRPr/>
          </a:p>
        </p:txBody>
      </p:sp>
      <p:sp>
        <p:nvSpPr>
          <p:cNvPr id="27" name="Shape 27"/>
          <p:cNvSpPr txBox="1">
            <a:spLocks noGrp="1"/>
          </p:cNvSpPr>
          <p:nvPr>
            <p:ph type="title"/>
          </p:nvPr>
        </p:nvSpPr>
        <p:spPr>
          <a:xfrm>
            <a:off x="415600" y="593367"/>
            <a:ext cx="11360800" cy="943200"/>
          </a:xfrm>
          <a:prstGeom prst="rect">
            <a:avLst/>
          </a:prstGeom>
        </p:spPr>
        <p:txBody>
          <a:bodyPr wrap="square"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15600" y="1688433"/>
            <a:ext cx="11360800" cy="4403600"/>
          </a:xfrm>
          <a:prstGeom prst="rect">
            <a:avLst/>
          </a:prstGeom>
        </p:spPr>
        <p:txBody>
          <a:bodyPr wrap="square"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11296611" y="6217623"/>
            <a:ext cx="731600" cy="524800"/>
          </a:xfrm>
          <a:prstGeom prst="rect">
            <a:avLst/>
          </a:prstGeom>
        </p:spPr>
        <p:txBody>
          <a:bodyPr wrap="square" lIns="121897" tIns="121897" rIns="121897" bIns="121897"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05181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11/13/17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11/13/17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2292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pport.vitalsource.com/hc/en-us/articles/203256896-Sideloading-EPUBs-with-Bookshel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pubtest.org/testsuite/accessibilit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3.org/Submission/2017/SUBM-epub-a11y-2017012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IDPF/epubchec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daisy/ac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nclusivepublishing.org/news-and-events/news/announcing-ace-beta-release/" TargetMode="External"/><Relationship Id="rId4" Type="http://schemas.openxmlformats.org/officeDocument/2006/relationships/hyperlink" Target="http://inclusivepublishing.org/developer/epub-accessibility/"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benetech.org/our-work/born-accessible/certification/abou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ami.gatech.edu/afacts.php" TargetMode="External"/><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3" Type="http://schemas.openxmlformats.org/officeDocument/2006/relationships/hyperlink" Target="https://webaim.org/articles/nvda" TargetMode="External"/><Relationship Id="rId4" Type="http://schemas.openxmlformats.org/officeDocument/2006/relationships/hyperlink" Target="https://webaim.org/articles/jaws" TargetMode="External"/><Relationship Id="rId5" Type="http://schemas.openxmlformats.org/officeDocument/2006/relationships/hyperlink" Target="https://webaim.org/articles/voiceover/" TargetMode="External"/><Relationship Id="rId1" Type="http://schemas.openxmlformats.org/officeDocument/2006/relationships/slideLayout" Target="../slideLayouts/slideLayout2.xml"/><Relationship Id="rId2" Type="http://schemas.openxmlformats.org/officeDocument/2006/relationships/hyperlink" Target="https://wwwnvacces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achel.Comerford@Macmillan.com" TargetMode="External"/><Relationship Id="rId3" Type="http://schemas.openxmlformats.org/officeDocument/2006/relationships/hyperlink" Target="http://ati.gm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20http://macmillanlearning.com/Catalog/elearningbrowsebymediatype/eBook&amp;cparam1=ektron&amp;contentid=12767%23:%20http://macmillanlearning.com/Catalog/elearningbrowsebymediatype/eBook&amp;cparam1=ektron&amp;contentid=1276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8600"/>
            <a:ext cx="10058400" cy="1505197"/>
          </a:xfrm>
        </p:spPr>
        <p:txBody>
          <a:bodyPr>
            <a:noAutofit/>
          </a:bodyPr>
          <a:lstStyle/>
          <a:p>
            <a:r>
              <a:rPr lang="en-US" sz="4400" b="1" dirty="0"/>
              <a:t>EPUB 101: Understanding the Structure and </a:t>
            </a:r>
            <a:r>
              <a:rPr lang="en-US" sz="4400" b="1" dirty="0" smtClean="0"/>
              <a:t/>
            </a:r>
            <a:br>
              <a:rPr lang="en-US" sz="4400" b="1" dirty="0" smtClean="0"/>
            </a:br>
            <a:r>
              <a:rPr lang="en-US" sz="4400" b="1" dirty="0" smtClean="0"/>
              <a:t>Contents </a:t>
            </a:r>
            <a:r>
              <a:rPr lang="en-US" sz="4400" b="1" dirty="0"/>
              <a:t>of an </a:t>
            </a:r>
            <a:r>
              <a:rPr lang="en-US" sz="4400" b="1" dirty="0" smtClean="0"/>
              <a:t>EPUB</a:t>
            </a:r>
            <a:endParaRPr lang="en-US" sz="2400" dirty="0"/>
          </a:p>
        </p:txBody>
      </p:sp>
      <p:sp>
        <p:nvSpPr>
          <p:cNvPr id="3" name="Content Placeholder 2"/>
          <p:cNvSpPr>
            <a:spLocks noGrp="1"/>
          </p:cNvSpPr>
          <p:nvPr>
            <p:ph idx="1"/>
          </p:nvPr>
        </p:nvSpPr>
        <p:spPr>
          <a:xfrm>
            <a:off x="1097280" y="2019298"/>
            <a:ext cx="10739120" cy="4216401"/>
          </a:xfrm>
        </p:spPr>
        <p:txBody>
          <a:bodyPr numCol="1">
            <a:normAutofit lnSpcReduction="10000"/>
          </a:bodyPr>
          <a:lstStyle/>
          <a:p>
            <a:pPr algn="ctr"/>
            <a:r>
              <a:rPr lang="en-US" sz="2800" b="1" dirty="0"/>
              <a:t>Accessing Higher Ground</a:t>
            </a:r>
            <a:r>
              <a:rPr lang="en-US" sz="2800" dirty="0"/>
              <a:t/>
            </a:r>
            <a:br>
              <a:rPr lang="en-US" sz="2800" dirty="0"/>
            </a:br>
            <a:r>
              <a:rPr lang="en-US" sz="2800" b="1" dirty="0"/>
              <a:t>November 14, </a:t>
            </a:r>
            <a:r>
              <a:rPr lang="en-US" sz="2800" b="1" dirty="0" smtClean="0"/>
              <a:t>2017</a:t>
            </a:r>
          </a:p>
          <a:p>
            <a:pPr algn="ctr"/>
            <a:endParaRPr lang="en-US" sz="2800" b="1" dirty="0"/>
          </a:p>
          <a:p>
            <a:r>
              <a:rPr lang="en-US" sz="2800" dirty="0"/>
              <a:t>Rachel </a:t>
            </a:r>
            <a:r>
              <a:rPr lang="en-US" sz="2800" dirty="0" err="1" smtClean="0"/>
              <a:t>Comerford</a:t>
            </a:r>
            <a:r>
              <a:rPr lang="en-US" sz="2800" dirty="0"/>
              <a:t> </a:t>
            </a:r>
            <a:r>
              <a:rPr lang="en-US" sz="2800" dirty="0" smtClean="0"/>
              <a:t>• Director </a:t>
            </a:r>
            <a:r>
              <a:rPr lang="en-US" sz="2800" dirty="0"/>
              <a:t>of Content </a:t>
            </a:r>
            <a:r>
              <a:rPr lang="en-US" sz="2800" dirty="0" smtClean="0"/>
              <a:t>Standards </a:t>
            </a:r>
            <a:br>
              <a:rPr lang="en-US" sz="2800" dirty="0" smtClean="0"/>
            </a:br>
            <a:r>
              <a:rPr lang="en-US" sz="2800" dirty="0" smtClean="0"/>
              <a:t>Macmillan Learning</a:t>
            </a:r>
          </a:p>
          <a:p>
            <a:r>
              <a:rPr lang="en-US" sz="2800" dirty="0"/>
              <a:t>Korey </a:t>
            </a:r>
            <a:r>
              <a:rPr lang="en-US" sz="2800" dirty="0" smtClean="0"/>
              <a:t>Singleton • Assistive </a:t>
            </a:r>
            <a:r>
              <a:rPr lang="en-US" sz="2800" dirty="0"/>
              <a:t>Technology </a:t>
            </a:r>
            <a:r>
              <a:rPr lang="en-US" sz="2800" dirty="0" smtClean="0"/>
              <a:t>Initiative</a:t>
            </a:r>
            <a:br>
              <a:rPr lang="en-US" sz="2800" dirty="0" smtClean="0"/>
            </a:br>
            <a:r>
              <a:rPr lang="en-US" sz="2800" dirty="0" smtClean="0"/>
              <a:t>George </a:t>
            </a:r>
            <a:r>
              <a:rPr lang="en-US" sz="2800" dirty="0"/>
              <a:t>Mason </a:t>
            </a:r>
            <a:r>
              <a:rPr lang="en-US" sz="2800" dirty="0" smtClean="0"/>
              <a:t>University</a:t>
            </a:r>
          </a:p>
          <a:p>
            <a:r>
              <a:rPr lang="en-US" sz="2800" dirty="0"/>
              <a:t>Amy </a:t>
            </a:r>
            <a:r>
              <a:rPr lang="en-US" sz="2800" dirty="0" smtClean="0"/>
              <a:t>Salmon • Senior </a:t>
            </a:r>
            <a:r>
              <a:rPr lang="en-US" sz="2800" dirty="0"/>
              <a:t>Accessibility </a:t>
            </a:r>
            <a:r>
              <a:rPr lang="en-US" sz="2800" dirty="0" smtClean="0"/>
              <a:t>Consultant</a:t>
            </a:r>
            <a:br>
              <a:rPr lang="en-US" sz="2800" dirty="0" smtClean="0"/>
            </a:br>
            <a:r>
              <a:rPr lang="en-US" sz="2800" dirty="0" smtClean="0"/>
              <a:t>Tech </a:t>
            </a:r>
            <a:r>
              <a:rPr lang="en-US" sz="2800" dirty="0"/>
              <a:t>For All, Inc.</a:t>
            </a:r>
          </a:p>
          <a:p>
            <a:endParaRPr lang="en-US" sz="2800" dirty="0"/>
          </a:p>
          <a:p>
            <a:endParaRPr lang="en-US" sz="2800" dirty="0"/>
          </a:p>
          <a:p>
            <a:endParaRPr lang="en-US" sz="2800" b="1" dirty="0" smtClean="0"/>
          </a:p>
          <a:p>
            <a:endParaRPr lang="en-US" sz="2800" dirty="0"/>
          </a:p>
        </p:txBody>
      </p:sp>
    </p:spTree>
    <p:extLst>
      <p:ext uri="{BB962C8B-B14F-4D97-AF65-F5344CB8AC3E}">
        <p14:creationId xmlns:p14="http://schemas.microsoft.com/office/powerpoint/2010/main" val="19527388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a:t> </a:t>
            </a: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3100" b="1" dirty="0" smtClean="0"/>
              <a:t>EPUB Usage in Higher Education: </a:t>
            </a:r>
            <a:br>
              <a:rPr lang="en-US" sz="3100" b="1" dirty="0" smtClean="0"/>
            </a:br>
            <a:r>
              <a:rPr lang="en-US" sz="3100" b="1" dirty="0" smtClean="0"/>
              <a:t>A Snapshot of Institutions in the Commonwealth of Virginia</a:t>
            </a:r>
            <a:endParaRPr lang="en-US" dirty="0"/>
          </a:p>
        </p:txBody>
      </p:sp>
      <p:sp>
        <p:nvSpPr>
          <p:cNvPr id="3" name="Content Placeholder 2"/>
          <p:cNvSpPr>
            <a:spLocks noGrp="1"/>
          </p:cNvSpPr>
          <p:nvPr>
            <p:ph sz="half" idx="1"/>
          </p:nvPr>
        </p:nvSpPr>
        <p:spPr/>
        <p:txBody>
          <a:bodyPr/>
          <a:lstStyle/>
          <a:p>
            <a:pPr marL="234950" indent="-234950">
              <a:lnSpc>
                <a:spcPct val="100000"/>
              </a:lnSpc>
              <a:spcBef>
                <a:spcPts val="0"/>
              </a:spcBef>
              <a:spcAft>
                <a:spcPts val="0"/>
              </a:spcAft>
              <a:buClrTx/>
              <a:buSzTx/>
              <a:buFont typeface="Arial" charset="0"/>
              <a:buChar char="•"/>
            </a:pPr>
            <a:r>
              <a:rPr lang="en-US" sz="2400" dirty="0" smtClean="0"/>
              <a:t>Responses from seven institutions in the Commonwealth of Virginia: </a:t>
            </a:r>
          </a:p>
          <a:p>
            <a:pPr marL="527558" lvl="1" indent="-234950">
              <a:lnSpc>
                <a:spcPct val="100000"/>
              </a:lnSpc>
              <a:spcBef>
                <a:spcPts val="0"/>
              </a:spcBef>
              <a:spcAft>
                <a:spcPts val="0"/>
              </a:spcAft>
              <a:buClrTx/>
              <a:buFont typeface="Arial" charset="0"/>
              <a:buChar char="•"/>
            </a:pPr>
            <a:endParaRPr lang="en-US" sz="2000" dirty="0" smtClean="0"/>
          </a:p>
          <a:p>
            <a:pPr marL="527558" lvl="1" indent="-234950">
              <a:lnSpc>
                <a:spcPct val="100000"/>
              </a:lnSpc>
              <a:spcBef>
                <a:spcPts val="0"/>
              </a:spcBef>
              <a:spcAft>
                <a:spcPts val="0"/>
              </a:spcAft>
              <a:buClrTx/>
              <a:buFont typeface="Arial" charset="0"/>
              <a:buChar char="•"/>
            </a:pPr>
            <a:r>
              <a:rPr lang="en-US" sz="2000" b="1" dirty="0" smtClean="0"/>
              <a:t>4-year institutions</a:t>
            </a:r>
            <a:endParaRPr lang="en-US" sz="2000" dirty="0" smtClean="0"/>
          </a:p>
          <a:p>
            <a:pPr marL="710438" lvl="2" indent="-234950">
              <a:lnSpc>
                <a:spcPct val="100000"/>
              </a:lnSpc>
              <a:spcBef>
                <a:spcPts val="0"/>
              </a:spcBef>
              <a:spcAft>
                <a:spcPts val="0"/>
              </a:spcAft>
              <a:buClrTx/>
              <a:buFont typeface="Arial" charset="0"/>
              <a:buChar char="•"/>
            </a:pPr>
            <a:r>
              <a:rPr lang="en-US" sz="1800" dirty="0" smtClean="0"/>
              <a:t>George Mason University</a:t>
            </a:r>
          </a:p>
          <a:p>
            <a:pPr marL="710438" lvl="2" indent="-234950">
              <a:lnSpc>
                <a:spcPct val="100000"/>
              </a:lnSpc>
              <a:spcBef>
                <a:spcPts val="0"/>
              </a:spcBef>
              <a:spcAft>
                <a:spcPts val="0"/>
              </a:spcAft>
              <a:buClrTx/>
              <a:buFont typeface="Arial" charset="0"/>
              <a:buChar char="•"/>
            </a:pPr>
            <a:r>
              <a:rPr lang="en-US" sz="1800" dirty="0" smtClean="0"/>
              <a:t>Virginia Commonwealth University</a:t>
            </a:r>
          </a:p>
          <a:p>
            <a:pPr marL="710438" lvl="2" indent="-234950">
              <a:lnSpc>
                <a:spcPct val="100000"/>
              </a:lnSpc>
              <a:spcBef>
                <a:spcPts val="0"/>
              </a:spcBef>
              <a:spcAft>
                <a:spcPts val="0"/>
              </a:spcAft>
              <a:buClrTx/>
              <a:buFont typeface="Arial" charset="0"/>
              <a:buChar char="•"/>
            </a:pPr>
            <a:r>
              <a:rPr lang="en-US" sz="1800" dirty="0" smtClean="0"/>
              <a:t>Virginia Tech University</a:t>
            </a:r>
          </a:p>
          <a:p>
            <a:pPr marL="710438" lvl="2" indent="-234950">
              <a:lnSpc>
                <a:spcPct val="100000"/>
              </a:lnSpc>
              <a:spcBef>
                <a:spcPts val="0"/>
              </a:spcBef>
              <a:spcAft>
                <a:spcPts val="0"/>
              </a:spcAft>
              <a:buClrTx/>
              <a:buFont typeface="Arial" charset="0"/>
              <a:buChar char="•"/>
            </a:pPr>
            <a:r>
              <a:rPr lang="en-US" sz="1800" dirty="0" smtClean="0"/>
              <a:t>University of Virginia</a:t>
            </a:r>
          </a:p>
          <a:p>
            <a:pPr marL="710438" lvl="2" indent="-234950">
              <a:lnSpc>
                <a:spcPct val="100000"/>
              </a:lnSpc>
              <a:spcBef>
                <a:spcPts val="0"/>
              </a:spcBef>
              <a:spcAft>
                <a:spcPts val="0"/>
              </a:spcAft>
              <a:buClrTx/>
              <a:buFont typeface="Arial" charset="0"/>
              <a:buChar char="•"/>
            </a:pPr>
            <a:r>
              <a:rPr lang="en-US" sz="1800" dirty="0" smtClean="0"/>
              <a:t>James Madison University</a:t>
            </a:r>
          </a:p>
          <a:p>
            <a:pPr marL="710438" lvl="2" indent="-234950">
              <a:lnSpc>
                <a:spcPct val="100000"/>
              </a:lnSpc>
              <a:spcBef>
                <a:spcPts val="0"/>
              </a:spcBef>
              <a:spcAft>
                <a:spcPts val="0"/>
              </a:spcAft>
              <a:buClrTx/>
              <a:buFont typeface="Arial" charset="0"/>
              <a:buChar char="•"/>
            </a:pPr>
            <a:endParaRPr lang="en-US" sz="1600" dirty="0" smtClean="0"/>
          </a:p>
          <a:p>
            <a:pPr marL="527558" lvl="1" indent="-234950">
              <a:lnSpc>
                <a:spcPct val="100000"/>
              </a:lnSpc>
              <a:spcBef>
                <a:spcPts val="0"/>
              </a:spcBef>
              <a:spcAft>
                <a:spcPts val="0"/>
              </a:spcAft>
              <a:buClrTx/>
              <a:buFont typeface="Arial" charset="0"/>
              <a:buChar char="•"/>
            </a:pPr>
            <a:r>
              <a:rPr lang="en-US" sz="2000" b="1" dirty="0" smtClean="0"/>
              <a:t>2-year institutions </a:t>
            </a:r>
          </a:p>
          <a:p>
            <a:pPr marL="710438" lvl="2" indent="-234950">
              <a:lnSpc>
                <a:spcPct val="100000"/>
              </a:lnSpc>
              <a:spcBef>
                <a:spcPts val="0"/>
              </a:spcBef>
              <a:spcAft>
                <a:spcPts val="0"/>
              </a:spcAft>
              <a:buClrTx/>
              <a:buFont typeface="Arial" charset="0"/>
              <a:buChar char="•"/>
            </a:pPr>
            <a:r>
              <a:rPr lang="en-US" sz="1800" dirty="0" smtClean="0"/>
              <a:t>Northern Virginia Community College</a:t>
            </a:r>
          </a:p>
          <a:p>
            <a:pPr marL="710438" lvl="2" indent="-234950">
              <a:lnSpc>
                <a:spcPct val="100000"/>
              </a:lnSpc>
              <a:spcBef>
                <a:spcPts val="0"/>
              </a:spcBef>
              <a:spcAft>
                <a:spcPts val="0"/>
              </a:spcAft>
              <a:buClrTx/>
              <a:buFont typeface="Arial" charset="0"/>
              <a:buChar char="•"/>
            </a:pPr>
            <a:r>
              <a:rPr lang="en-US" sz="1800" dirty="0" smtClean="0"/>
              <a:t>Tidewater Community College)</a:t>
            </a:r>
            <a:endParaRPr lang="en-US" sz="1600" dirty="0" smtClean="0"/>
          </a:p>
          <a:p>
            <a:pPr>
              <a:lnSpc>
                <a:spcPct val="100000"/>
              </a:lnSpc>
              <a:spcBef>
                <a:spcPts val="0"/>
              </a:spcBef>
              <a:spcAft>
                <a:spcPts val="0"/>
              </a:spcAft>
              <a:buClrTx/>
              <a:buSzTx/>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787504"/>
            <a:ext cx="4937125" cy="2140243"/>
          </a:xfrm>
        </p:spPr>
      </p:pic>
      <p:pic>
        <p:nvPicPr>
          <p:cNvPr id="7" name="Content Placeholder 5" descr="map of virgin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555" y="2814008"/>
            <a:ext cx="4937125" cy="2140243"/>
          </a:xfrm>
          <a:prstGeom prst="rect">
            <a:avLst/>
          </a:prstGeom>
        </p:spPr>
      </p:pic>
    </p:spTree>
    <p:extLst>
      <p:ext uri="{BB962C8B-B14F-4D97-AF65-F5344CB8AC3E}">
        <p14:creationId xmlns:p14="http://schemas.microsoft.com/office/powerpoint/2010/main" val="2055782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30200"/>
            <a:ext cx="10058400" cy="1415473"/>
          </a:xfrm>
        </p:spPr>
        <p:txBody>
          <a:bodyPr>
            <a:normAutofit fontScale="90000"/>
          </a:bodyPr>
          <a:lstStyle/>
          <a:p>
            <a:r>
              <a:rPr lang="en-US" dirty="0" smtClean="0"/>
              <a:t/>
            </a:r>
            <a:br>
              <a:rPr lang="en-US" dirty="0" smtClean="0"/>
            </a:br>
            <a:r>
              <a:rPr lang="en-US" b="1" dirty="0"/>
              <a:t> </a:t>
            </a: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3100" b="1" dirty="0" smtClean="0"/>
              <a:t>EPUB Usage </a:t>
            </a:r>
            <a:r>
              <a:rPr lang="en-US" sz="3100" b="1" dirty="0"/>
              <a:t>in Higher Education: </a:t>
            </a:r>
            <a:br>
              <a:rPr lang="en-US" sz="3100" b="1" dirty="0"/>
            </a:br>
            <a:r>
              <a:rPr lang="en-US" sz="3100" b="1" dirty="0"/>
              <a:t>A Snapshot of Institutions in the Commonwealth of Virginia </a:t>
            </a:r>
            <a:r>
              <a:rPr lang="en-US" sz="3100" b="1" dirty="0" smtClean="0"/>
              <a:t>cont.</a:t>
            </a:r>
            <a:endParaRPr lang="en-US" dirty="0"/>
          </a:p>
        </p:txBody>
      </p:sp>
      <p:sp>
        <p:nvSpPr>
          <p:cNvPr id="3" name="Content Placeholder 2"/>
          <p:cNvSpPr>
            <a:spLocks noGrp="1"/>
          </p:cNvSpPr>
          <p:nvPr>
            <p:ph idx="1"/>
          </p:nvPr>
        </p:nvSpPr>
        <p:spPr/>
        <p:txBody>
          <a:bodyPr>
            <a:noAutofit/>
          </a:bodyPr>
          <a:lstStyle/>
          <a:p>
            <a:pPr marL="234950" indent="-234950">
              <a:lnSpc>
                <a:spcPct val="100000"/>
              </a:lnSpc>
              <a:spcBef>
                <a:spcPts val="0"/>
              </a:spcBef>
              <a:spcAft>
                <a:spcPts val="0"/>
              </a:spcAft>
              <a:buClrTx/>
              <a:buSzTx/>
              <a:buFont typeface="Arial" charset="0"/>
              <a:buChar char="•"/>
            </a:pPr>
            <a:r>
              <a:rPr lang="en-US" sz="2400" dirty="0" smtClean="0"/>
              <a:t>Students can request books in format of their choosing (e.g., Word, PDF, mp3, etc.). </a:t>
            </a:r>
            <a:r>
              <a:rPr lang="en-US" sz="2400" b="1" dirty="0" smtClean="0"/>
              <a:t>Requests for </a:t>
            </a:r>
            <a:r>
              <a:rPr lang="en-US" sz="2400" b="1" dirty="0" err="1" smtClean="0"/>
              <a:t>ePUB</a:t>
            </a:r>
            <a:r>
              <a:rPr lang="en-US" sz="2400" b="1" dirty="0" smtClean="0"/>
              <a:t> are rare.</a:t>
            </a:r>
          </a:p>
          <a:p>
            <a:pPr marL="234950" indent="-234950">
              <a:lnSpc>
                <a:spcPct val="100000"/>
              </a:lnSpc>
              <a:spcBef>
                <a:spcPts val="0"/>
              </a:spcBef>
              <a:spcAft>
                <a:spcPts val="0"/>
              </a:spcAft>
              <a:buClrTx/>
              <a:buSzTx/>
              <a:buFont typeface="Arial" charset="0"/>
              <a:buChar char="•"/>
            </a:pPr>
            <a:endParaRPr lang="en-US" sz="2400" dirty="0" smtClean="0"/>
          </a:p>
          <a:p>
            <a:pPr marL="234950" indent="-234950">
              <a:lnSpc>
                <a:spcPct val="100000"/>
              </a:lnSpc>
              <a:spcBef>
                <a:spcPts val="0"/>
              </a:spcBef>
              <a:spcAft>
                <a:spcPts val="0"/>
              </a:spcAft>
              <a:buClrTx/>
              <a:buSzTx/>
              <a:buFont typeface="Arial" charset="0"/>
              <a:buChar char="•"/>
            </a:pPr>
            <a:r>
              <a:rPr lang="en-US" sz="2400" b="1" dirty="0" smtClean="0"/>
              <a:t>File</a:t>
            </a:r>
            <a:r>
              <a:rPr lang="en-US" sz="2400" dirty="0" smtClean="0"/>
              <a:t> </a:t>
            </a:r>
            <a:r>
              <a:rPr lang="en-US" sz="2400" b="1" dirty="0" smtClean="0"/>
              <a:t>requests from institutions are primarily filled by AccessText.</a:t>
            </a:r>
            <a:r>
              <a:rPr lang="en-US" sz="2400" dirty="0" smtClean="0"/>
              <a:t> </a:t>
            </a:r>
          </a:p>
          <a:p>
            <a:pPr marL="527558" lvl="1" indent="-234950">
              <a:lnSpc>
                <a:spcPct val="100000"/>
              </a:lnSpc>
              <a:spcBef>
                <a:spcPts val="0"/>
              </a:spcBef>
              <a:spcAft>
                <a:spcPts val="0"/>
              </a:spcAft>
              <a:buClrTx/>
              <a:buFont typeface="Arial" charset="0"/>
              <a:buChar char="•"/>
            </a:pPr>
            <a:r>
              <a:rPr lang="en-US" sz="2000" b="1" dirty="0" smtClean="0"/>
              <a:t>Additional sources:</a:t>
            </a:r>
            <a:r>
              <a:rPr lang="en-US" sz="2000" dirty="0" smtClean="0"/>
              <a:t> </a:t>
            </a:r>
            <a:r>
              <a:rPr lang="en-US" sz="2000" dirty="0" err="1" smtClean="0"/>
              <a:t>Bookshare</a:t>
            </a:r>
            <a:r>
              <a:rPr lang="en-US" sz="2000" dirty="0" smtClean="0"/>
              <a:t>, Learning Ally, Project Gutenberg, and direct from publisher</a:t>
            </a:r>
            <a:endParaRPr lang="en-US" sz="2000" dirty="0"/>
          </a:p>
          <a:p>
            <a:pPr marL="527558" lvl="1" indent="-234950">
              <a:lnSpc>
                <a:spcPct val="100000"/>
              </a:lnSpc>
              <a:spcBef>
                <a:spcPts val="0"/>
              </a:spcBef>
              <a:spcAft>
                <a:spcPts val="0"/>
              </a:spcAft>
              <a:buClrTx/>
              <a:buFont typeface="Arial" charset="0"/>
              <a:buChar char="•"/>
            </a:pPr>
            <a:r>
              <a:rPr lang="en-US" sz="2000" b="1" dirty="0" smtClean="0"/>
              <a:t>Formats provided:</a:t>
            </a:r>
            <a:r>
              <a:rPr lang="en-US" sz="2000" dirty="0" smtClean="0"/>
              <a:t> Close to 100% of all requests are PDF format. Occasionally, </a:t>
            </a:r>
            <a:r>
              <a:rPr lang="en-US" sz="2000" dirty="0" err="1" smtClean="0"/>
              <a:t>ePUB</a:t>
            </a:r>
            <a:r>
              <a:rPr lang="en-US" sz="2000" dirty="0" smtClean="0"/>
              <a:t> available from </a:t>
            </a:r>
            <a:r>
              <a:rPr lang="en-US" sz="2000" dirty="0" err="1" smtClean="0"/>
              <a:t>AccessText</a:t>
            </a:r>
            <a:r>
              <a:rPr lang="en-US" sz="2000" dirty="0" smtClean="0"/>
              <a:t>, </a:t>
            </a:r>
            <a:r>
              <a:rPr lang="en-US" sz="2000" dirty="0" err="1" smtClean="0"/>
              <a:t>Bookshare</a:t>
            </a:r>
            <a:r>
              <a:rPr lang="en-US" sz="2000" dirty="0" smtClean="0"/>
              <a:t>, and direct from publisher.</a:t>
            </a:r>
          </a:p>
          <a:p>
            <a:pPr marL="527558" lvl="1" indent="-234950">
              <a:lnSpc>
                <a:spcPct val="100000"/>
              </a:lnSpc>
              <a:spcBef>
                <a:spcPts val="0"/>
              </a:spcBef>
              <a:spcAft>
                <a:spcPts val="0"/>
              </a:spcAft>
              <a:buClrTx/>
              <a:buFont typeface="Arial" charset="0"/>
              <a:buChar char="•"/>
            </a:pPr>
            <a:endParaRPr lang="en-US" sz="2000" dirty="0" smtClean="0"/>
          </a:p>
          <a:p>
            <a:pPr marL="234950" indent="-234950">
              <a:lnSpc>
                <a:spcPct val="100000"/>
              </a:lnSpc>
              <a:spcBef>
                <a:spcPts val="0"/>
              </a:spcBef>
              <a:spcAft>
                <a:spcPts val="0"/>
              </a:spcAft>
              <a:buClrTx/>
              <a:buFont typeface="Arial" charset="0"/>
              <a:buChar char="•"/>
            </a:pPr>
            <a:r>
              <a:rPr lang="en-US" sz="2400" b="1" dirty="0" smtClean="0"/>
              <a:t>File formats returned to students:</a:t>
            </a:r>
          </a:p>
          <a:p>
            <a:pPr marL="527558" lvl="1" indent="-234950">
              <a:lnSpc>
                <a:spcPct val="100000"/>
              </a:lnSpc>
              <a:spcBef>
                <a:spcPts val="0"/>
              </a:spcBef>
              <a:spcAft>
                <a:spcPts val="0"/>
              </a:spcAft>
              <a:buClrTx/>
              <a:buFont typeface="Arial" charset="0"/>
              <a:buChar char="•"/>
            </a:pPr>
            <a:r>
              <a:rPr lang="en-US" sz="2000" dirty="0" smtClean="0"/>
              <a:t>Primarily accessible PDF and Word formats</a:t>
            </a:r>
            <a:endParaRPr lang="en-US" sz="2000" dirty="0"/>
          </a:p>
        </p:txBody>
      </p:sp>
    </p:spTree>
    <p:extLst>
      <p:ext uri="{BB962C8B-B14F-4D97-AF65-F5344CB8AC3E}">
        <p14:creationId xmlns:p14="http://schemas.microsoft.com/office/powerpoint/2010/main" val="20758813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30200"/>
            <a:ext cx="10058400" cy="1403597"/>
          </a:xfrm>
        </p:spPr>
        <p:txBody>
          <a:bodyPr>
            <a:normAutofit fontScale="90000"/>
          </a:bodyPr>
          <a:lstStyle/>
          <a:p>
            <a:r>
              <a:rPr lang="en-US" dirty="0" smtClean="0"/>
              <a:t/>
            </a:r>
            <a:br>
              <a:rPr lang="en-US" dirty="0" smtClean="0"/>
            </a:br>
            <a:r>
              <a:rPr lang="en-US" b="1" dirty="0"/>
              <a:t> </a:t>
            </a: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3100" b="1" dirty="0" smtClean="0"/>
              <a:t>EPUB Usage </a:t>
            </a:r>
            <a:r>
              <a:rPr lang="en-US" sz="3100" b="1" dirty="0"/>
              <a:t>in Higher Education: </a:t>
            </a:r>
            <a:br>
              <a:rPr lang="en-US" sz="3100" b="1" dirty="0"/>
            </a:br>
            <a:r>
              <a:rPr lang="en-US" sz="3100" b="1" dirty="0" smtClean="0"/>
              <a:t>Takeaways from Commonwealth of Virginia Institutions</a:t>
            </a:r>
            <a:endParaRPr lang="en-US" dirty="0"/>
          </a:p>
        </p:txBody>
      </p:sp>
      <p:sp>
        <p:nvSpPr>
          <p:cNvPr id="3" name="Content Placeholder 2"/>
          <p:cNvSpPr>
            <a:spLocks noGrp="1"/>
          </p:cNvSpPr>
          <p:nvPr>
            <p:ph idx="1"/>
          </p:nvPr>
        </p:nvSpPr>
        <p:spPr/>
        <p:txBody>
          <a:bodyPr>
            <a:normAutofit/>
          </a:bodyPr>
          <a:lstStyle/>
          <a:p>
            <a:pPr marL="527558" lvl="1" indent="-234950">
              <a:lnSpc>
                <a:spcPct val="100000"/>
              </a:lnSpc>
              <a:spcBef>
                <a:spcPts val="0"/>
              </a:spcBef>
              <a:spcAft>
                <a:spcPts val="0"/>
              </a:spcAft>
              <a:buClrTx/>
              <a:buFont typeface="Arial" charset="0"/>
              <a:buChar char="•"/>
            </a:pPr>
            <a:r>
              <a:rPr lang="en-US" sz="2400" b="1" dirty="0" smtClean="0"/>
              <a:t>Majority of students unfamiliar with </a:t>
            </a:r>
            <a:r>
              <a:rPr lang="en-US" sz="2400" b="1" dirty="0" err="1" smtClean="0"/>
              <a:t>ePUB</a:t>
            </a:r>
            <a:r>
              <a:rPr lang="en-US" sz="2400" b="1" dirty="0" smtClean="0"/>
              <a:t> formats.</a:t>
            </a:r>
            <a:r>
              <a:rPr lang="en-US" sz="2400" dirty="0" smtClean="0"/>
              <a:t> </a:t>
            </a:r>
          </a:p>
          <a:p>
            <a:pPr marL="710438" lvl="2" indent="-234950">
              <a:lnSpc>
                <a:spcPct val="100000"/>
              </a:lnSpc>
              <a:spcBef>
                <a:spcPts val="0"/>
              </a:spcBef>
              <a:spcAft>
                <a:spcPts val="0"/>
              </a:spcAft>
              <a:buClrTx/>
              <a:buFont typeface="Arial" charset="0"/>
              <a:buChar char="•"/>
            </a:pPr>
            <a:r>
              <a:rPr lang="en-US" sz="2000" dirty="0" smtClean="0"/>
              <a:t>Don’t know to ask</a:t>
            </a:r>
          </a:p>
          <a:p>
            <a:pPr marL="710438" lvl="2" indent="-234950">
              <a:lnSpc>
                <a:spcPct val="100000"/>
              </a:lnSpc>
              <a:spcBef>
                <a:spcPts val="0"/>
              </a:spcBef>
              <a:spcAft>
                <a:spcPts val="0"/>
              </a:spcAft>
              <a:buClrTx/>
              <a:buFont typeface="Arial" charset="0"/>
              <a:buChar char="•"/>
            </a:pPr>
            <a:r>
              <a:rPr lang="en-US" sz="2000" dirty="0" smtClean="0"/>
              <a:t>Some students accessing format outside of request process in place with DSS or Accessibility Offices.</a:t>
            </a:r>
          </a:p>
          <a:p>
            <a:pPr marL="527558" lvl="1" indent="-234950">
              <a:lnSpc>
                <a:spcPct val="100000"/>
              </a:lnSpc>
              <a:spcBef>
                <a:spcPts val="0"/>
              </a:spcBef>
              <a:spcAft>
                <a:spcPts val="0"/>
              </a:spcAft>
              <a:buClrTx/>
              <a:buFont typeface="Arial" charset="0"/>
              <a:buChar char="•"/>
            </a:pPr>
            <a:endParaRPr lang="en-US" sz="2400" b="1" dirty="0" smtClean="0"/>
          </a:p>
          <a:p>
            <a:pPr marL="527558" lvl="1" indent="-234950">
              <a:lnSpc>
                <a:spcPct val="100000"/>
              </a:lnSpc>
              <a:spcBef>
                <a:spcPts val="0"/>
              </a:spcBef>
              <a:spcAft>
                <a:spcPts val="0"/>
              </a:spcAft>
              <a:buClrTx/>
              <a:buFont typeface="Arial" charset="0"/>
              <a:buChar char="•"/>
            </a:pPr>
            <a:r>
              <a:rPr lang="en-US" sz="2400" b="1" dirty="0" smtClean="0"/>
              <a:t>Limited training/understanding as it relates to </a:t>
            </a:r>
            <a:r>
              <a:rPr lang="en-US" sz="2400" b="1" dirty="0" err="1" smtClean="0"/>
              <a:t>ePUBs</a:t>
            </a:r>
            <a:r>
              <a:rPr lang="en-US" sz="2400" b="1" dirty="0" smtClean="0"/>
              <a:t>.</a:t>
            </a:r>
            <a:r>
              <a:rPr lang="en-US" sz="2400" dirty="0" smtClean="0"/>
              <a:t> </a:t>
            </a:r>
          </a:p>
          <a:p>
            <a:pPr marL="710438" lvl="2" indent="-234950">
              <a:lnSpc>
                <a:spcPct val="100000"/>
              </a:lnSpc>
              <a:spcBef>
                <a:spcPts val="0"/>
              </a:spcBef>
              <a:spcAft>
                <a:spcPts val="0"/>
              </a:spcAft>
              <a:buClrTx/>
              <a:buFont typeface="Arial" charset="0"/>
              <a:buChar char="•"/>
            </a:pPr>
            <a:r>
              <a:rPr lang="en-US" sz="2000" dirty="0" smtClean="0"/>
              <a:t>Formats not consistently provided by publishers</a:t>
            </a:r>
            <a:r>
              <a:rPr lang="mr-IN" sz="2000" dirty="0" smtClean="0"/>
              <a:t>…</a:t>
            </a:r>
            <a:r>
              <a:rPr lang="en-US" sz="2000" dirty="0" smtClean="0"/>
              <a:t>rare actually</a:t>
            </a:r>
          </a:p>
          <a:p>
            <a:pPr marL="710438" lvl="2" indent="-234950">
              <a:lnSpc>
                <a:spcPct val="100000"/>
              </a:lnSpc>
              <a:spcBef>
                <a:spcPts val="0"/>
              </a:spcBef>
              <a:spcAft>
                <a:spcPts val="0"/>
              </a:spcAft>
              <a:buClrTx/>
              <a:buFont typeface="Arial" charset="0"/>
              <a:buChar char="•"/>
            </a:pPr>
            <a:r>
              <a:rPr lang="en-US" sz="2000" dirty="0" smtClean="0"/>
              <a:t>What platform should be used to read </a:t>
            </a:r>
            <a:r>
              <a:rPr lang="en-US" sz="2000" dirty="0" err="1" smtClean="0"/>
              <a:t>ePUBs</a:t>
            </a:r>
            <a:r>
              <a:rPr lang="en-US" sz="2000" dirty="0" smtClean="0"/>
              <a:t>? Create/remediate </a:t>
            </a:r>
            <a:r>
              <a:rPr lang="en-US" sz="2000" dirty="0" err="1" smtClean="0"/>
              <a:t>ePUBs</a:t>
            </a:r>
            <a:r>
              <a:rPr lang="en-US" sz="2000" dirty="0" smtClean="0"/>
              <a:t>? For example, </a:t>
            </a:r>
            <a:r>
              <a:rPr lang="en-US" sz="2000" dirty="0" err="1" smtClean="0"/>
              <a:t>Calibre</a:t>
            </a:r>
            <a:r>
              <a:rPr lang="en-US" sz="2000" dirty="0" smtClean="0"/>
              <a:t>’, Adobe Digital Editions, </a:t>
            </a:r>
            <a:r>
              <a:rPr lang="en-US" sz="2000" dirty="0" err="1" smtClean="0"/>
              <a:t>VitalSource</a:t>
            </a:r>
            <a:r>
              <a:rPr lang="en-US" sz="2000" dirty="0" smtClean="0"/>
              <a:t>, </a:t>
            </a:r>
            <a:r>
              <a:rPr lang="en-US" sz="2000" dirty="0" err="1" smtClean="0"/>
              <a:t>iBooks</a:t>
            </a:r>
            <a:r>
              <a:rPr lang="en-US" sz="2000" dirty="0" smtClean="0"/>
              <a:t>, </a:t>
            </a:r>
            <a:r>
              <a:rPr lang="en-US" sz="2000" dirty="0" err="1" smtClean="0"/>
              <a:t>etc</a:t>
            </a:r>
            <a:r>
              <a:rPr lang="mr-IN" sz="2000" dirty="0" smtClean="0"/>
              <a:t>…</a:t>
            </a:r>
            <a:r>
              <a:rPr lang="en-US" sz="2000" b="1" dirty="0" smtClean="0"/>
              <a:t> </a:t>
            </a:r>
            <a:endParaRPr lang="en-US" sz="2000" dirty="0" smtClean="0"/>
          </a:p>
          <a:p>
            <a:pPr marL="710438" lvl="2" indent="-234950">
              <a:lnSpc>
                <a:spcPct val="100000"/>
              </a:lnSpc>
              <a:spcBef>
                <a:spcPts val="0"/>
              </a:spcBef>
              <a:spcAft>
                <a:spcPts val="0"/>
              </a:spcAft>
              <a:buClrTx/>
              <a:buFont typeface="Arial" charset="0"/>
              <a:buChar char="•"/>
            </a:pPr>
            <a:r>
              <a:rPr lang="en-US" sz="2000" dirty="0" smtClean="0"/>
              <a:t>Common perception that PDFs are easier to work with</a:t>
            </a:r>
            <a:endParaRPr lang="en-US" sz="2000" dirty="0"/>
          </a:p>
          <a:p>
            <a:pPr marL="234950" indent="-234950">
              <a:lnSpc>
                <a:spcPct val="100000"/>
              </a:lnSpc>
              <a:spcBef>
                <a:spcPts val="0"/>
              </a:spcBef>
              <a:spcAft>
                <a:spcPts val="0"/>
              </a:spcAft>
              <a:buClrTx/>
              <a:buFont typeface="Arial" charset="0"/>
              <a:buChar char="•"/>
            </a:pPr>
            <a:endParaRPr lang="en-US" sz="2200" dirty="0"/>
          </a:p>
          <a:p>
            <a:endParaRPr lang="en-US" dirty="0"/>
          </a:p>
        </p:txBody>
      </p:sp>
    </p:spTree>
    <p:extLst>
      <p:ext uri="{BB962C8B-B14F-4D97-AF65-F5344CB8AC3E}">
        <p14:creationId xmlns:p14="http://schemas.microsoft.com/office/powerpoint/2010/main" val="12217157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a:t> </a:t>
            </a: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3100" b="1" dirty="0" smtClean="0"/>
              <a:t>EPUB Usage </a:t>
            </a:r>
            <a:r>
              <a:rPr lang="en-US" sz="3100" b="1" dirty="0"/>
              <a:t>in Higher Education: </a:t>
            </a:r>
            <a:r>
              <a:rPr lang="en-US" sz="3100" b="1" dirty="0" smtClean="0"/>
              <a:t/>
            </a:r>
            <a:br>
              <a:rPr lang="en-US" sz="3100" b="1" dirty="0" smtClean="0"/>
            </a:br>
            <a:r>
              <a:rPr lang="en-US" sz="3100" b="1" dirty="0" smtClean="0"/>
              <a:t>Educating </a:t>
            </a:r>
            <a:r>
              <a:rPr lang="en-US" sz="3100" b="1" dirty="0" smtClean="0"/>
              <a:t>Students about </a:t>
            </a:r>
            <a:r>
              <a:rPr lang="en-US" sz="3100" b="1" dirty="0" smtClean="0"/>
              <a:t>EPUBs</a:t>
            </a:r>
            <a:endParaRPr lang="en-US" dirty="0"/>
          </a:p>
        </p:txBody>
      </p:sp>
      <p:sp>
        <p:nvSpPr>
          <p:cNvPr id="3" name="Content Placeholder 2"/>
          <p:cNvSpPr>
            <a:spLocks noGrp="1"/>
          </p:cNvSpPr>
          <p:nvPr>
            <p:ph sz="half" idx="1"/>
          </p:nvPr>
        </p:nvSpPr>
        <p:spPr/>
        <p:txBody>
          <a:bodyPr>
            <a:normAutofit/>
          </a:bodyPr>
          <a:lstStyle/>
          <a:p>
            <a:pPr marL="228600" indent="-228600">
              <a:lnSpc>
                <a:spcPct val="100000"/>
              </a:lnSpc>
              <a:spcBef>
                <a:spcPts val="0"/>
              </a:spcBef>
              <a:spcAft>
                <a:spcPts val="0"/>
              </a:spcAft>
              <a:buClrTx/>
              <a:buFont typeface="Arial" charset="0"/>
              <a:buChar char="•"/>
            </a:pPr>
            <a:endParaRPr lang="en-US" dirty="0" smtClean="0"/>
          </a:p>
          <a:p>
            <a:pPr marL="228600" indent="-228600">
              <a:lnSpc>
                <a:spcPct val="100000"/>
              </a:lnSpc>
              <a:spcBef>
                <a:spcPts val="0"/>
              </a:spcBef>
              <a:spcAft>
                <a:spcPts val="0"/>
              </a:spcAft>
              <a:buClrTx/>
              <a:buFont typeface="Arial" charset="0"/>
              <a:buChar char="•"/>
            </a:pPr>
            <a:r>
              <a:rPr lang="en-US" dirty="0" smtClean="0"/>
              <a:t>Start requesting </a:t>
            </a:r>
            <a:r>
              <a:rPr lang="en-US" dirty="0" err="1" smtClean="0"/>
              <a:t>ePUBs</a:t>
            </a:r>
            <a:r>
              <a:rPr lang="en-US" dirty="0" smtClean="0"/>
              <a:t> from DSS Office</a:t>
            </a:r>
          </a:p>
          <a:p>
            <a:pPr marL="228600" indent="-228600">
              <a:lnSpc>
                <a:spcPct val="100000"/>
              </a:lnSpc>
              <a:spcBef>
                <a:spcPts val="0"/>
              </a:spcBef>
              <a:spcAft>
                <a:spcPts val="0"/>
              </a:spcAft>
              <a:buClrTx/>
              <a:buFont typeface="Arial" charset="0"/>
              <a:buChar char="•"/>
            </a:pPr>
            <a:endParaRPr lang="en-US" dirty="0" smtClean="0"/>
          </a:p>
          <a:p>
            <a:pPr marL="228600" indent="-228600">
              <a:lnSpc>
                <a:spcPct val="100000"/>
              </a:lnSpc>
              <a:spcBef>
                <a:spcPts val="0"/>
              </a:spcBef>
              <a:spcAft>
                <a:spcPts val="0"/>
              </a:spcAft>
              <a:buClrTx/>
              <a:buFont typeface="Arial" charset="0"/>
              <a:buChar char="•"/>
            </a:pPr>
            <a:r>
              <a:rPr lang="en-US" dirty="0" smtClean="0"/>
              <a:t>Familiarize yourself with your AT</a:t>
            </a:r>
          </a:p>
          <a:p>
            <a:pPr marL="228600" indent="-228600">
              <a:lnSpc>
                <a:spcPct val="100000"/>
              </a:lnSpc>
              <a:spcBef>
                <a:spcPts val="0"/>
              </a:spcBef>
              <a:spcAft>
                <a:spcPts val="0"/>
              </a:spcAft>
              <a:buClrTx/>
              <a:buFont typeface="Arial" charset="0"/>
              <a:buChar char="•"/>
            </a:pPr>
            <a:endParaRPr lang="en-US" dirty="0" smtClean="0"/>
          </a:p>
          <a:p>
            <a:pPr marL="228600" indent="-228600">
              <a:lnSpc>
                <a:spcPct val="100000"/>
              </a:lnSpc>
              <a:spcBef>
                <a:spcPts val="0"/>
              </a:spcBef>
              <a:spcAft>
                <a:spcPts val="0"/>
              </a:spcAft>
              <a:buClrTx/>
              <a:buFont typeface="Arial" charset="0"/>
              <a:buChar char="•"/>
            </a:pPr>
            <a:r>
              <a:rPr lang="en-US" dirty="0" smtClean="0"/>
              <a:t>Familiarize yourself with existing </a:t>
            </a:r>
            <a:r>
              <a:rPr lang="en-US" dirty="0" err="1" smtClean="0"/>
              <a:t>ePUB</a:t>
            </a:r>
            <a:r>
              <a:rPr lang="en-US" dirty="0" smtClean="0"/>
              <a:t> platforms and the accessibility of those platforms</a:t>
            </a:r>
          </a:p>
          <a:p>
            <a:pPr marL="228600" indent="-228600">
              <a:lnSpc>
                <a:spcPct val="100000"/>
              </a:lnSpc>
              <a:spcBef>
                <a:spcPts val="0"/>
              </a:spcBef>
              <a:spcAft>
                <a:spcPts val="0"/>
              </a:spcAft>
              <a:buClrTx/>
              <a:buFont typeface="Arial" charset="0"/>
              <a:buChar char="•"/>
            </a:pPr>
            <a:endParaRPr lang="en-US" sz="2600" dirty="0" smtClean="0"/>
          </a:p>
          <a:p>
            <a:pPr marL="234950" indent="-234950">
              <a:lnSpc>
                <a:spcPct val="100000"/>
              </a:lnSpc>
              <a:spcBef>
                <a:spcPts val="0"/>
              </a:spcBef>
              <a:spcAft>
                <a:spcPts val="0"/>
              </a:spcAft>
              <a:buClrTx/>
              <a:buFont typeface="Arial" charset="0"/>
              <a:buChar char="•"/>
            </a:pPr>
            <a:endParaRPr lang="en-US" sz="2200" dirty="0"/>
          </a:p>
          <a:p>
            <a:endParaRPr lang="en-US" dirty="0"/>
          </a:p>
        </p:txBody>
      </p:sp>
      <p:pic>
        <p:nvPicPr>
          <p:cNvPr id="12" name="Content Placeholder 11" descr="collage of accessible platforms that support ePUBS (iBooks, Adobe Digital Editions, Read &amp; Write by Texthelp with Google Doc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131341"/>
            <a:ext cx="4937125" cy="3452569"/>
          </a:xfrm>
        </p:spPr>
      </p:pic>
    </p:spTree>
    <p:extLst>
      <p:ext uri="{BB962C8B-B14F-4D97-AF65-F5344CB8AC3E}">
        <p14:creationId xmlns:p14="http://schemas.microsoft.com/office/powerpoint/2010/main" val="14342504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a:t> </a:t>
            </a: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3100" b="1" dirty="0" smtClean="0"/>
              <a:t>EPUB Usage </a:t>
            </a:r>
            <a:r>
              <a:rPr lang="en-US" sz="3100" b="1" dirty="0"/>
              <a:t>in Higher Education: </a:t>
            </a:r>
            <a:r>
              <a:rPr lang="en-US" sz="3100" b="1" dirty="0" smtClean="0"/>
              <a:t/>
            </a:r>
            <a:br>
              <a:rPr lang="en-US" sz="3100" b="1" dirty="0" smtClean="0"/>
            </a:br>
            <a:r>
              <a:rPr lang="en-US" sz="3100" b="1" dirty="0" smtClean="0"/>
              <a:t>Educating Faculty/Staff about EPUBs</a:t>
            </a:r>
            <a:endParaRPr lang="en-US" dirty="0"/>
          </a:p>
        </p:txBody>
      </p:sp>
      <p:sp>
        <p:nvSpPr>
          <p:cNvPr id="3" name="Content Placeholder 2"/>
          <p:cNvSpPr>
            <a:spLocks noGrp="1"/>
          </p:cNvSpPr>
          <p:nvPr>
            <p:ph sz="half" idx="1"/>
          </p:nvPr>
        </p:nvSpPr>
        <p:spPr/>
        <p:txBody>
          <a:bodyPr>
            <a:normAutofit fontScale="70000" lnSpcReduction="20000"/>
          </a:bodyPr>
          <a:lstStyle/>
          <a:p>
            <a:pPr marL="228600" indent="-228600">
              <a:lnSpc>
                <a:spcPct val="100000"/>
              </a:lnSpc>
              <a:spcBef>
                <a:spcPts val="0"/>
              </a:spcBef>
              <a:spcAft>
                <a:spcPts val="0"/>
              </a:spcAft>
              <a:buClrTx/>
              <a:buFont typeface="Arial" charset="0"/>
              <a:buChar char="•"/>
            </a:pPr>
            <a:r>
              <a:rPr lang="en-US" sz="2600" dirty="0" smtClean="0"/>
              <a:t>Request </a:t>
            </a:r>
            <a:r>
              <a:rPr lang="en-US" sz="2600" dirty="0" err="1" smtClean="0"/>
              <a:t>ePUB</a:t>
            </a:r>
            <a:r>
              <a:rPr lang="en-US" sz="2600" dirty="0" smtClean="0"/>
              <a:t> versions of textbooks</a:t>
            </a:r>
          </a:p>
          <a:p>
            <a:pPr marL="228600" indent="-228600">
              <a:lnSpc>
                <a:spcPct val="100000"/>
              </a:lnSpc>
              <a:spcBef>
                <a:spcPts val="0"/>
              </a:spcBef>
              <a:spcAft>
                <a:spcPts val="0"/>
              </a:spcAft>
              <a:buClrTx/>
              <a:buFont typeface="Arial" charset="0"/>
              <a:buChar char="•"/>
            </a:pPr>
            <a:endParaRPr lang="en-US" sz="2600" dirty="0"/>
          </a:p>
          <a:p>
            <a:pPr marL="228600" indent="-228600">
              <a:lnSpc>
                <a:spcPct val="100000"/>
              </a:lnSpc>
              <a:spcBef>
                <a:spcPts val="0"/>
              </a:spcBef>
              <a:spcAft>
                <a:spcPts val="0"/>
              </a:spcAft>
              <a:buClrTx/>
              <a:buFont typeface="Arial" charset="0"/>
              <a:buChar char="•"/>
            </a:pPr>
            <a:r>
              <a:rPr lang="en-US" sz="2600" dirty="0"/>
              <a:t>Faculty should request information from publisher regarding accessibility of the eBooks</a:t>
            </a:r>
          </a:p>
          <a:p>
            <a:pPr marL="228600" indent="-228600">
              <a:lnSpc>
                <a:spcPct val="100000"/>
              </a:lnSpc>
              <a:spcBef>
                <a:spcPts val="0"/>
              </a:spcBef>
              <a:spcAft>
                <a:spcPts val="0"/>
              </a:spcAft>
              <a:buClrTx/>
              <a:buFont typeface="Arial" charset="0"/>
              <a:buChar char="•"/>
            </a:pPr>
            <a:endParaRPr lang="en-US" sz="2600" dirty="0"/>
          </a:p>
          <a:p>
            <a:pPr marL="228600" indent="-228600">
              <a:lnSpc>
                <a:spcPct val="100000"/>
              </a:lnSpc>
              <a:spcBef>
                <a:spcPts val="0"/>
              </a:spcBef>
              <a:spcAft>
                <a:spcPts val="0"/>
              </a:spcAft>
              <a:buClrTx/>
              <a:buFont typeface="Arial" charset="0"/>
              <a:buChar char="•"/>
            </a:pPr>
            <a:r>
              <a:rPr lang="en-US" sz="2600" dirty="0" smtClean="0"/>
              <a:t>Ask for print versions that can be loaned through library</a:t>
            </a:r>
            <a:endParaRPr lang="en-US" sz="2600" dirty="0"/>
          </a:p>
          <a:p>
            <a:pPr marL="228600" indent="-228600">
              <a:lnSpc>
                <a:spcPct val="100000"/>
              </a:lnSpc>
              <a:spcBef>
                <a:spcPts val="0"/>
              </a:spcBef>
              <a:spcAft>
                <a:spcPts val="0"/>
              </a:spcAft>
              <a:buClrTx/>
              <a:buFont typeface="Arial" charset="0"/>
              <a:buChar char="•"/>
            </a:pPr>
            <a:endParaRPr lang="en-US" sz="2600" dirty="0"/>
          </a:p>
          <a:p>
            <a:pPr marL="228600" indent="-228600">
              <a:lnSpc>
                <a:spcPct val="100000"/>
              </a:lnSpc>
              <a:spcBef>
                <a:spcPts val="0"/>
              </a:spcBef>
              <a:spcAft>
                <a:spcPts val="0"/>
              </a:spcAft>
              <a:buClrTx/>
              <a:buFont typeface="Arial" charset="0"/>
              <a:buChar char="•"/>
            </a:pPr>
            <a:r>
              <a:rPr lang="en-US" sz="2600" dirty="0"/>
              <a:t>Explore eBook usage with your students</a:t>
            </a:r>
          </a:p>
          <a:p>
            <a:pPr marL="228600" indent="-228600">
              <a:lnSpc>
                <a:spcPct val="100000"/>
              </a:lnSpc>
              <a:spcBef>
                <a:spcPts val="0"/>
              </a:spcBef>
              <a:spcAft>
                <a:spcPts val="0"/>
              </a:spcAft>
              <a:buClrTx/>
              <a:buFont typeface="Arial" charset="0"/>
              <a:buChar char="•"/>
            </a:pPr>
            <a:endParaRPr lang="en-US" sz="2600" dirty="0"/>
          </a:p>
          <a:p>
            <a:pPr marL="228600" indent="-228600">
              <a:lnSpc>
                <a:spcPct val="100000"/>
              </a:lnSpc>
              <a:spcBef>
                <a:spcPts val="0"/>
              </a:spcBef>
              <a:spcAft>
                <a:spcPts val="0"/>
              </a:spcAft>
              <a:buClrTx/>
              <a:buFont typeface="Arial" charset="0"/>
              <a:buChar char="•"/>
            </a:pPr>
            <a:r>
              <a:rPr lang="en-US" sz="2600" dirty="0"/>
              <a:t>Define accessibility in terms that students understand (e.g., headings, images, page numbers, etc.)</a:t>
            </a:r>
          </a:p>
          <a:p>
            <a:pPr marL="228600" indent="-228600">
              <a:lnSpc>
                <a:spcPct val="100000"/>
              </a:lnSpc>
              <a:spcBef>
                <a:spcPts val="0"/>
              </a:spcBef>
              <a:spcAft>
                <a:spcPts val="0"/>
              </a:spcAft>
              <a:buClrTx/>
              <a:buFont typeface="Arial" charset="0"/>
              <a:buChar char="•"/>
            </a:pPr>
            <a:endParaRPr lang="en-US" sz="2200" dirty="0"/>
          </a:p>
          <a:p>
            <a:pPr marL="521208" lvl="1" indent="-228600">
              <a:lnSpc>
                <a:spcPct val="100000"/>
              </a:lnSpc>
              <a:spcBef>
                <a:spcPts val="0"/>
              </a:spcBef>
              <a:spcAft>
                <a:spcPts val="0"/>
              </a:spcAft>
              <a:buClrTx/>
              <a:buFont typeface="Arial" charset="0"/>
              <a:buChar char="•"/>
            </a:pPr>
            <a:r>
              <a:rPr lang="en-US" sz="2300" dirty="0"/>
              <a:t>Highlight platform-specific features (e.g., built-in text-to-speech, support for refreshable braille, etc.)</a:t>
            </a:r>
          </a:p>
          <a:p>
            <a:pPr marL="521208" lvl="1" indent="-228600">
              <a:lnSpc>
                <a:spcPct val="100000"/>
              </a:lnSpc>
              <a:spcBef>
                <a:spcPts val="0"/>
              </a:spcBef>
              <a:spcAft>
                <a:spcPts val="0"/>
              </a:spcAft>
              <a:buClrTx/>
              <a:buFont typeface="Arial" charset="0"/>
              <a:buChar char="•"/>
            </a:pPr>
            <a:r>
              <a:rPr lang="en-US" sz="2300" dirty="0"/>
              <a:t>Work with DSS Office to identify AT-specific commands/keystrokes</a:t>
            </a:r>
          </a:p>
          <a:p>
            <a:pPr marL="228600" indent="-228600">
              <a:lnSpc>
                <a:spcPct val="100000"/>
              </a:lnSpc>
              <a:spcBef>
                <a:spcPts val="0"/>
              </a:spcBef>
              <a:spcAft>
                <a:spcPts val="0"/>
              </a:spcAft>
              <a:buClrTx/>
              <a:buFont typeface="Arial" charset="0"/>
              <a:buChar char="•"/>
            </a:pPr>
            <a:endParaRPr lang="en-US" sz="2600" dirty="0" smtClean="0"/>
          </a:p>
          <a:p>
            <a:pPr marL="234950" indent="-234950">
              <a:lnSpc>
                <a:spcPct val="100000"/>
              </a:lnSpc>
              <a:spcBef>
                <a:spcPts val="0"/>
              </a:spcBef>
              <a:spcAft>
                <a:spcPts val="0"/>
              </a:spcAft>
              <a:buClrTx/>
              <a:buFont typeface="Arial" charset="0"/>
              <a:buChar char="•"/>
            </a:pPr>
            <a:endParaRPr lang="en-US" sz="2200" dirty="0"/>
          </a:p>
          <a:p>
            <a:endParaRPr lang="en-US" dirty="0"/>
          </a:p>
        </p:txBody>
      </p:sp>
      <p:graphicFrame>
        <p:nvGraphicFramePr>
          <p:cNvPr id="10" name="Content Placeholder 9" descr="graphic shows a fulcrum with EPUB positives on one side (e.g., accessibility, reflowable content, searchable, etc.) and PDF positives on the other (e.g., print friendly, retains formatting)."/>
          <p:cNvGraphicFramePr>
            <a:graphicFrameLocks noGrp="1"/>
          </p:cNvGraphicFramePr>
          <p:nvPr>
            <p:ph sz="half" idx="2"/>
            <p:extLst>
              <p:ext uri="{D42A27DB-BD31-4B8C-83A1-F6EECF244321}">
                <p14:modId xmlns:p14="http://schemas.microsoft.com/office/powerpoint/2010/main" val="122883331"/>
              </p:ext>
            </p:extLst>
          </p:nvPr>
        </p:nvGraphicFramePr>
        <p:xfrm>
          <a:off x="6218238" y="1846263"/>
          <a:ext cx="493712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9623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b="1" dirty="0"/>
              <a:t> EPUB </a:t>
            </a:r>
            <a:r>
              <a:rPr lang="en-US" b="1" dirty="0" smtClean="0"/>
              <a:t>Formats</a:t>
            </a:r>
            <a:endParaRPr lang="en-US" dirty="0"/>
          </a:p>
        </p:txBody>
      </p:sp>
      <p:sp>
        <p:nvSpPr>
          <p:cNvPr id="3" name="Content Placeholder 2"/>
          <p:cNvSpPr>
            <a:spLocks noGrp="1"/>
          </p:cNvSpPr>
          <p:nvPr>
            <p:ph idx="1"/>
          </p:nvPr>
        </p:nvSpPr>
        <p:spPr/>
        <p:txBody>
          <a:bodyPr>
            <a:normAutofit/>
          </a:bodyPr>
          <a:lstStyle/>
          <a:p>
            <a:pPr algn="ctr"/>
            <a:r>
              <a:rPr lang="en-US" sz="2900" b="1" dirty="0"/>
              <a:t>Import/Side </a:t>
            </a:r>
            <a:r>
              <a:rPr lang="en-US" sz="2900" b="1" dirty="0" smtClean="0"/>
              <a:t>Loading</a:t>
            </a:r>
            <a:endParaRPr lang="en-US" sz="2900" dirty="0"/>
          </a:p>
          <a:p>
            <a:r>
              <a:rPr lang="en-US" dirty="0"/>
              <a:t> </a:t>
            </a:r>
            <a:r>
              <a:rPr lang="en-US" dirty="0" smtClean="0"/>
              <a:t>• </a:t>
            </a:r>
            <a:r>
              <a:rPr lang="en-US" u="sng" dirty="0" smtClean="0"/>
              <a:t>Pros</a:t>
            </a:r>
            <a:r>
              <a:rPr lang="en-US" u="sng" dirty="0"/>
              <a:t>:</a:t>
            </a:r>
            <a:endParaRPr lang="en-US" dirty="0"/>
          </a:p>
          <a:p>
            <a:pPr lvl="1"/>
            <a:r>
              <a:rPr lang="en-US" dirty="0"/>
              <a:t>Ability to access and modify EPUB files</a:t>
            </a:r>
          </a:p>
          <a:p>
            <a:pPr lvl="1"/>
            <a:r>
              <a:rPr lang="en-US" dirty="0"/>
              <a:t>Use automated accessibility </a:t>
            </a:r>
            <a:r>
              <a:rPr lang="en-US" dirty="0" smtClean="0"/>
              <a:t>tools</a:t>
            </a:r>
            <a:endParaRPr lang="en-US" dirty="0"/>
          </a:p>
          <a:p>
            <a:r>
              <a:rPr lang="en-US" dirty="0" smtClean="0"/>
              <a:t>• </a:t>
            </a:r>
            <a:r>
              <a:rPr lang="en-US" u="sng" dirty="0" smtClean="0"/>
              <a:t>Cons</a:t>
            </a:r>
            <a:r>
              <a:rPr lang="en-US" u="sng" dirty="0"/>
              <a:t>:</a:t>
            </a:r>
            <a:endParaRPr lang="en-US" dirty="0"/>
          </a:p>
          <a:p>
            <a:pPr lvl="1"/>
            <a:r>
              <a:rPr lang="en-US" dirty="0"/>
              <a:t>Requires HTML5, CSS and </a:t>
            </a:r>
            <a:r>
              <a:rPr lang="en-US" dirty="0" err="1"/>
              <a:t>javascript</a:t>
            </a:r>
            <a:r>
              <a:rPr lang="en-US" dirty="0"/>
              <a:t> experience</a:t>
            </a:r>
          </a:p>
          <a:p>
            <a:pPr lvl="1"/>
            <a:r>
              <a:rPr lang="en-US" dirty="0"/>
              <a:t>Not all features supported in e-reading systems (e.g., search, highlights, notes)</a:t>
            </a:r>
          </a:p>
          <a:p>
            <a:r>
              <a:rPr lang="en-US" dirty="0"/>
              <a:t> </a:t>
            </a:r>
            <a:r>
              <a:rPr lang="en-US" dirty="0" err="1" smtClean="0"/>
              <a:t>VitalSource</a:t>
            </a:r>
            <a:r>
              <a:rPr lang="en-US" dirty="0" smtClean="0"/>
              <a:t> </a:t>
            </a:r>
            <a:r>
              <a:rPr lang="en-US" dirty="0"/>
              <a:t>Bookshelf Side Loading </a:t>
            </a:r>
            <a:r>
              <a:rPr lang="en-US" dirty="0" smtClean="0"/>
              <a:t>Instructions:</a:t>
            </a:r>
            <a:endParaRPr lang="en-US" dirty="0"/>
          </a:p>
          <a:p>
            <a:r>
              <a:rPr lang="en-US" dirty="0">
                <a:hlinkClick r:id="rId2"/>
              </a:rPr>
              <a:t>https://</a:t>
            </a:r>
            <a:r>
              <a:rPr lang="en-US" dirty="0" smtClean="0">
                <a:hlinkClick r:id="rId2"/>
              </a:rPr>
              <a:t>support.vitalsource.com/hc/en-us/articles/203256896-Sideloading-EPUBs-with-Bookshelf</a:t>
            </a:r>
            <a:r>
              <a:rPr lang="en-US" dirty="0" smtClean="0"/>
              <a:t> </a:t>
            </a:r>
            <a:endParaRPr lang="en-US" dirty="0"/>
          </a:p>
          <a:p>
            <a:pPr algn="ctr"/>
            <a:endParaRPr lang="en-US" dirty="0"/>
          </a:p>
        </p:txBody>
      </p:sp>
    </p:spTree>
    <p:extLst>
      <p:ext uri="{BB962C8B-B14F-4D97-AF65-F5344CB8AC3E}">
        <p14:creationId xmlns:p14="http://schemas.microsoft.com/office/powerpoint/2010/main" val="5412068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EPUB </a:t>
            </a:r>
            <a:r>
              <a:rPr lang="en-US" b="1" dirty="0" smtClean="0"/>
              <a:t>Formats</a:t>
            </a:r>
            <a:endParaRPr lang="en-US" dirty="0"/>
          </a:p>
        </p:txBody>
      </p:sp>
      <p:sp>
        <p:nvSpPr>
          <p:cNvPr id="3" name="Content Placeholder 2"/>
          <p:cNvSpPr>
            <a:spLocks noGrp="1"/>
          </p:cNvSpPr>
          <p:nvPr>
            <p:ph idx="1"/>
          </p:nvPr>
        </p:nvSpPr>
        <p:spPr/>
        <p:txBody>
          <a:bodyPr>
            <a:normAutofit/>
          </a:bodyPr>
          <a:lstStyle/>
          <a:p>
            <a:pPr algn="ctr"/>
            <a:r>
              <a:rPr lang="en-US" sz="2200" b="1" dirty="0"/>
              <a:t>Digital Rights Management (DRM)</a:t>
            </a:r>
            <a:endParaRPr lang="en-US" sz="2200" dirty="0"/>
          </a:p>
          <a:p>
            <a:r>
              <a:rPr lang="en-US" dirty="0"/>
              <a:t> </a:t>
            </a:r>
            <a:r>
              <a:rPr lang="en-US" dirty="0" smtClean="0"/>
              <a:t>The </a:t>
            </a:r>
            <a:r>
              <a:rPr lang="en-US" dirty="0"/>
              <a:t>EPUB is only available on a specific reading system (e.g., Apple </a:t>
            </a:r>
            <a:r>
              <a:rPr lang="en-US" dirty="0" err="1"/>
              <a:t>iBooks</a:t>
            </a:r>
            <a:r>
              <a:rPr lang="en-US" dirty="0"/>
              <a:t>).</a:t>
            </a:r>
          </a:p>
          <a:p>
            <a:r>
              <a:rPr lang="en-US" dirty="0" smtClean="0"/>
              <a:t>• </a:t>
            </a:r>
            <a:r>
              <a:rPr lang="en-US" u="sng" dirty="0" smtClean="0"/>
              <a:t>Pros</a:t>
            </a:r>
            <a:r>
              <a:rPr lang="en-US" u="sng" dirty="0"/>
              <a:t>:</a:t>
            </a:r>
            <a:endParaRPr lang="en-US" dirty="0"/>
          </a:p>
          <a:p>
            <a:pPr lvl="1"/>
            <a:r>
              <a:rPr lang="en-US" sz="2000" dirty="0"/>
              <a:t>Enhanced functionality supported by e-reading system (e.g., search, highlights, notes)</a:t>
            </a:r>
          </a:p>
          <a:p>
            <a:r>
              <a:rPr lang="en-US" dirty="0" smtClean="0"/>
              <a:t>• </a:t>
            </a:r>
            <a:r>
              <a:rPr lang="en-US" u="sng" dirty="0" smtClean="0"/>
              <a:t>Cons</a:t>
            </a:r>
            <a:r>
              <a:rPr lang="en-US" u="sng" dirty="0"/>
              <a:t>:</a:t>
            </a:r>
            <a:endParaRPr lang="en-US" dirty="0"/>
          </a:p>
          <a:p>
            <a:pPr lvl="1"/>
            <a:r>
              <a:rPr lang="en-US" sz="2000" dirty="0"/>
              <a:t>Unable to modify EPUB files.</a:t>
            </a:r>
          </a:p>
          <a:p>
            <a:pPr lvl="1"/>
            <a:r>
              <a:rPr lang="en-US" sz="2000" dirty="0"/>
              <a:t>Inability to use automated accessibility tools</a:t>
            </a:r>
          </a:p>
          <a:p>
            <a:endParaRPr lang="en-US" dirty="0"/>
          </a:p>
        </p:txBody>
      </p:sp>
    </p:spTree>
    <p:extLst>
      <p:ext uri="{BB962C8B-B14F-4D97-AF65-F5344CB8AC3E}">
        <p14:creationId xmlns:p14="http://schemas.microsoft.com/office/powerpoint/2010/main" val="21268133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EPUB Reading </a:t>
            </a:r>
            <a:r>
              <a:rPr lang="en-US" b="1" dirty="0" smtClean="0"/>
              <a:t>Systems</a:t>
            </a:r>
            <a:endParaRPr lang="en-US" dirty="0"/>
          </a:p>
        </p:txBody>
      </p:sp>
      <p:sp>
        <p:nvSpPr>
          <p:cNvPr id="3" name="Content Placeholder 2"/>
          <p:cNvSpPr>
            <a:spLocks noGrp="1"/>
          </p:cNvSpPr>
          <p:nvPr>
            <p:ph idx="1"/>
          </p:nvPr>
        </p:nvSpPr>
        <p:spPr/>
        <p:txBody>
          <a:bodyPr/>
          <a:lstStyle/>
          <a:p>
            <a:pPr algn="ctr"/>
            <a:r>
              <a:rPr lang="en-US" b="1" dirty="0"/>
              <a:t>There are a number of e-reading systems for EPUB </a:t>
            </a:r>
            <a:r>
              <a:rPr lang="en-US" b="1" dirty="0" smtClean="0"/>
              <a:t>content</a:t>
            </a:r>
            <a:endParaRPr lang="en-US" b="1" dirty="0"/>
          </a:p>
          <a:p>
            <a:pPr lvl="0"/>
            <a:r>
              <a:rPr lang="en-US" dirty="0" smtClean="0"/>
              <a:t>• Online</a:t>
            </a:r>
            <a:endParaRPr lang="en-US" dirty="0"/>
          </a:p>
          <a:p>
            <a:pPr lvl="0"/>
            <a:r>
              <a:rPr lang="en-US" dirty="0" smtClean="0"/>
              <a:t>• Offline</a:t>
            </a:r>
            <a:endParaRPr lang="en-US" dirty="0"/>
          </a:p>
          <a:p>
            <a:pPr lvl="0"/>
            <a:r>
              <a:rPr lang="en-US" dirty="0" smtClean="0"/>
              <a:t>• Computer </a:t>
            </a:r>
            <a:r>
              <a:rPr lang="en-US" dirty="0"/>
              <a:t>applications (Windows &amp; Mac)</a:t>
            </a:r>
          </a:p>
          <a:p>
            <a:pPr lvl="0"/>
            <a:r>
              <a:rPr lang="en-US" dirty="0" smtClean="0"/>
              <a:t>• Tablet </a:t>
            </a:r>
            <a:r>
              <a:rPr lang="en-US" dirty="0"/>
              <a:t>apps</a:t>
            </a:r>
          </a:p>
          <a:p>
            <a:pPr lvl="0"/>
            <a:r>
              <a:rPr lang="en-US" dirty="0" smtClean="0"/>
              <a:t>• Mobile </a:t>
            </a:r>
            <a:r>
              <a:rPr lang="en-US" dirty="0"/>
              <a:t>phone apps</a:t>
            </a:r>
          </a:p>
          <a:p>
            <a:pPr lvl="0"/>
            <a:r>
              <a:rPr lang="en-US" dirty="0" smtClean="0"/>
              <a:t>• Stand-alone </a:t>
            </a:r>
            <a:r>
              <a:rPr lang="en-US" dirty="0"/>
              <a:t>hand-held units (e.g., Kindle)</a:t>
            </a:r>
          </a:p>
          <a:p>
            <a:r>
              <a:rPr lang="en-US" dirty="0"/>
              <a:t> </a:t>
            </a:r>
          </a:p>
          <a:p>
            <a:endParaRPr lang="en-US" dirty="0"/>
          </a:p>
        </p:txBody>
      </p:sp>
    </p:spTree>
    <p:extLst>
      <p:ext uri="{BB962C8B-B14F-4D97-AF65-F5344CB8AC3E}">
        <p14:creationId xmlns:p14="http://schemas.microsoft.com/office/powerpoint/2010/main" val="1622631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EPUB Test</a:t>
            </a:r>
            <a:endParaRPr lang="en-US" dirty="0"/>
          </a:p>
        </p:txBody>
      </p:sp>
      <p:sp>
        <p:nvSpPr>
          <p:cNvPr id="3" name="Content Placeholder 2"/>
          <p:cNvSpPr>
            <a:spLocks noGrp="1"/>
          </p:cNvSpPr>
          <p:nvPr>
            <p:ph idx="1"/>
          </p:nvPr>
        </p:nvSpPr>
        <p:spPr/>
        <p:txBody>
          <a:bodyPr/>
          <a:lstStyle/>
          <a:p>
            <a:r>
              <a:rPr lang="en-US" b="1" dirty="0"/>
              <a:t>Check out </a:t>
            </a:r>
            <a:r>
              <a:rPr lang="en-US" b="1" dirty="0" err="1"/>
              <a:t>EPUBTest</a:t>
            </a:r>
            <a:r>
              <a:rPr lang="en-US" b="1" dirty="0"/>
              <a:t> to find out which EPUB reading systems are accessible:</a:t>
            </a:r>
          </a:p>
          <a:p>
            <a:r>
              <a:rPr lang="en-US" u="sng" dirty="0">
                <a:hlinkClick r:id="rId2"/>
              </a:rPr>
              <a:t>http://epubtest.org/testsuite/accessibility/</a:t>
            </a:r>
            <a:endParaRPr lang="en-US" dirty="0"/>
          </a:p>
          <a:p>
            <a:r>
              <a:rPr lang="en-US" dirty="0"/>
              <a:t> </a:t>
            </a:r>
          </a:p>
          <a:p>
            <a:r>
              <a:rPr lang="en-US" dirty="0"/>
              <a:t>{demo of </a:t>
            </a:r>
            <a:r>
              <a:rPr lang="en-US" dirty="0" err="1"/>
              <a:t>EPUBTest</a:t>
            </a:r>
            <a:r>
              <a:rPr lang="en-US" dirty="0"/>
              <a:t> results}</a:t>
            </a:r>
          </a:p>
          <a:p>
            <a:endParaRPr lang="en-US" dirty="0"/>
          </a:p>
        </p:txBody>
      </p:sp>
    </p:spTree>
    <p:extLst>
      <p:ext uri="{BB962C8B-B14F-4D97-AF65-F5344CB8AC3E}">
        <p14:creationId xmlns:p14="http://schemas.microsoft.com/office/powerpoint/2010/main" val="6798798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26712" y="2360618"/>
            <a:ext cx="2800699" cy="1200329"/>
          </a:xfrm>
          <a:prstGeom prst="rect">
            <a:avLst/>
          </a:prstGeom>
          <a:noFill/>
        </p:spPr>
        <p:txBody>
          <a:bodyPr wrap="square" rtlCol="0">
            <a:spAutoFit/>
          </a:bodyPr>
          <a:lstStyle/>
          <a:p>
            <a:r>
              <a:rPr lang="en-US" sz="7200" dirty="0" smtClean="0"/>
              <a:t>BREAK</a:t>
            </a:r>
            <a:endParaRPr lang="en-US" sz="7200" dirty="0"/>
          </a:p>
        </p:txBody>
      </p:sp>
    </p:spTree>
    <p:extLst>
      <p:ext uri="{BB962C8B-B14F-4D97-AF65-F5344CB8AC3E}">
        <p14:creationId xmlns:p14="http://schemas.microsoft.com/office/powerpoint/2010/main" val="351450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All About </a:t>
            </a:r>
            <a:r>
              <a:rPr lang="en-US" sz="3600" b="1" dirty="0" err="1" smtClean="0"/>
              <a:t>ePUB</a:t>
            </a:r>
            <a:endParaRPr lang="en-US" sz="3600" dirty="0"/>
          </a:p>
        </p:txBody>
      </p:sp>
      <p:sp>
        <p:nvSpPr>
          <p:cNvPr id="3" name="Content Placeholder 2"/>
          <p:cNvSpPr>
            <a:spLocks noGrp="1"/>
          </p:cNvSpPr>
          <p:nvPr>
            <p:ph idx="1"/>
          </p:nvPr>
        </p:nvSpPr>
        <p:spPr/>
        <p:txBody>
          <a:bodyPr/>
          <a:lstStyle/>
          <a:p>
            <a:r>
              <a:rPr lang="en-US" sz="2400" b="1" dirty="0"/>
              <a:t>In today’s workshop, we will answer the following </a:t>
            </a:r>
            <a:r>
              <a:rPr lang="en-US" sz="2400" b="1" dirty="0" smtClean="0"/>
              <a:t>questions</a:t>
            </a:r>
            <a:endParaRPr lang="en-US" sz="2400" b="1" dirty="0"/>
          </a:p>
          <a:p>
            <a:r>
              <a:rPr lang="en-US" dirty="0"/>
              <a:t> </a:t>
            </a:r>
          </a:p>
          <a:p>
            <a:r>
              <a:rPr lang="en-US" dirty="0" smtClean="0"/>
              <a:t>1) What </a:t>
            </a:r>
            <a:r>
              <a:rPr lang="en-US" dirty="0"/>
              <a:t>is </a:t>
            </a:r>
            <a:r>
              <a:rPr lang="en-US" dirty="0" err="1"/>
              <a:t>ePUB</a:t>
            </a:r>
            <a:r>
              <a:rPr lang="en-US" dirty="0"/>
              <a:t>?</a:t>
            </a:r>
          </a:p>
          <a:p>
            <a:r>
              <a:rPr lang="en-US" dirty="0" smtClean="0"/>
              <a:t>2) Where </a:t>
            </a:r>
            <a:r>
              <a:rPr lang="en-US" dirty="0"/>
              <a:t>and how is </a:t>
            </a:r>
            <a:r>
              <a:rPr lang="en-US" dirty="0" err="1"/>
              <a:t>ePUB</a:t>
            </a:r>
            <a:r>
              <a:rPr lang="en-US" dirty="0"/>
              <a:t> used?</a:t>
            </a:r>
          </a:p>
          <a:p>
            <a:r>
              <a:rPr lang="en-US" dirty="0" smtClean="0"/>
              <a:t>3) What </a:t>
            </a:r>
            <a:r>
              <a:rPr lang="en-US" dirty="0"/>
              <a:t>are the accessibility benefits of </a:t>
            </a:r>
            <a:r>
              <a:rPr lang="en-US" dirty="0" err="1"/>
              <a:t>ePUB</a:t>
            </a:r>
            <a:r>
              <a:rPr lang="en-US" dirty="0"/>
              <a:t>?</a:t>
            </a:r>
          </a:p>
          <a:p>
            <a:r>
              <a:rPr lang="en-US" dirty="0" smtClean="0"/>
              <a:t>4) How </a:t>
            </a:r>
            <a:r>
              <a:rPr lang="en-US" dirty="0"/>
              <a:t>to determine and test the accessibility of an </a:t>
            </a:r>
            <a:r>
              <a:rPr lang="en-US" dirty="0" err="1"/>
              <a:t>ePUB</a:t>
            </a:r>
            <a:r>
              <a:rPr lang="en-US" dirty="0"/>
              <a:t>?</a:t>
            </a:r>
          </a:p>
          <a:p>
            <a:r>
              <a:rPr lang="en-US" dirty="0" smtClean="0"/>
              <a:t>5) What </a:t>
            </a:r>
            <a:r>
              <a:rPr lang="en-US" dirty="0"/>
              <a:t>do you do if the </a:t>
            </a:r>
            <a:r>
              <a:rPr lang="en-US" dirty="0" err="1"/>
              <a:t>ePUB</a:t>
            </a:r>
            <a:r>
              <a:rPr lang="en-US" dirty="0"/>
              <a:t> is not accessible?</a:t>
            </a:r>
          </a:p>
          <a:p>
            <a:endParaRPr lang="en-US" dirty="0"/>
          </a:p>
        </p:txBody>
      </p:sp>
    </p:spTree>
    <p:extLst>
      <p:ext uri="{BB962C8B-B14F-4D97-AF65-F5344CB8AC3E}">
        <p14:creationId xmlns:p14="http://schemas.microsoft.com/office/powerpoint/2010/main" val="6816031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It Accessible</a:t>
            </a:r>
            <a:r>
              <a:rPr lang="en-US" b="1" dirty="0" smtClean="0"/>
              <a:t>?</a:t>
            </a:r>
            <a:endParaRPr lang="en-US" dirty="0"/>
          </a:p>
        </p:txBody>
      </p:sp>
      <p:sp>
        <p:nvSpPr>
          <p:cNvPr id="3" name="Content Placeholder 2"/>
          <p:cNvSpPr>
            <a:spLocks noGrp="1"/>
          </p:cNvSpPr>
          <p:nvPr>
            <p:ph idx="1"/>
          </p:nvPr>
        </p:nvSpPr>
        <p:spPr/>
        <p:txBody>
          <a:bodyPr/>
          <a:lstStyle/>
          <a:p>
            <a:pPr algn="ctr"/>
            <a:r>
              <a:rPr lang="en-US" b="1" dirty="0"/>
              <a:t>How can you check if the EPUB content is accessible?</a:t>
            </a:r>
          </a:p>
          <a:p>
            <a:r>
              <a:rPr lang="en-US" dirty="0"/>
              <a:t> </a:t>
            </a:r>
          </a:p>
          <a:p>
            <a:pPr lvl="0"/>
            <a:r>
              <a:rPr lang="en-US" dirty="0" smtClean="0"/>
              <a:t>1) Know </a:t>
            </a:r>
            <a:r>
              <a:rPr lang="en-US" dirty="0"/>
              <a:t>the EPUB Accessibility 1.0 requirements.</a:t>
            </a:r>
          </a:p>
          <a:p>
            <a:pPr lvl="0"/>
            <a:r>
              <a:rPr lang="en-US" dirty="0" smtClean="0"/>
              <a:t>2) Use </a:t>
            </a:r>
            <a:r>
              <a:rPr lang="en-US" dirty="0"/>
              <a:t>automated tools.</a:t>
            </a:r>
          </a:p>
          <a:p>
            <a:pPr lvl="0"/>
            <a:r>
              <a:rPr lang="en-US" dirty="0" smtClean="0"/>
              <a:t>3) Conduct </a:t>
            </a:r>
            <a:r>
              <a:rPr lang="en-US" dirty="0"/>
              <a:t>manual testing.</a:t>
            </a:r>
          </a:p>
          <a:p>
            <a:pPr lvl="0"/>
            <a:r>
              <a:rPr lang="en-US" dirty="0" smtClean="0"/>
              <a:t>4) Return </a:t>
            </a:r>
            <a:r>
              <a:rPr lang="en-US" dirty="0"/>
              <a:t>to publisher for remediation.</a:t>
            </a:r>
          </a:p>
          <a:p>
            <a:endParaRPr lang="en-US" dirty="0"/>
          </a:p>
        </p:txBody>
      </p:sp>
    </p:spTree>
    <p:extLst>
      <p:ext uri="{BB962C8B-B14F-4D97-AF65-F5344CB8AC3E}">
        <p14:creationId xmlns:p14="http://schemas.microsoft.com/office/powerpoint/2010/main" val="18869709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EPUB Accessibility 1.0 </a:t>
            </a:r>
            <a:r>
              <a:rPr lang="en-US" b="1" dirty="0" smtClean="0"/>
              <a:t>Requirements</a:t>
            </a:r>
            <a:endParaRPr lang="en-US" dirty="0"/>
          </a:p>
        </p:txBody>
      </p:sp>
      <p:sp>
        <p:nvSpPr>
          <p:cNvPr id="3" name="Content Placeholder 2"/>
          <p:cNvSpPr>
            <a:spLocks noGrp="1"/>
          </p:cNvSpPr>
          <p:nvPr>
            <p:ph idx="1"/>
          </p:nvPr>
        </p:nvSpPr>
        <p:spPr/>
        <p:txBody>
          <a:bodyPr/>
          <a:lstStyle/>
          <a:p>
            <a:r>
              <a:rPr lang="en-US" sz="2400" b="1" dirty="0"/>
              <a:t>Published in January 2017, the EPUB Accessibility 1.0 requirements provide a detailed resource for testing the accessibility of an EPUB file.</a:t>
            </a:r>
          </a:p>
          <a:p>
            <a:r>
              <a:rPr lang="en-US" dirty="0"/>
              <a:t> </a:t>
            </a:r>
          </a:p>
          <a:p>
            <a:r>
              <a:rPr lang="en-US" u="sng" dirty="0">
                <a:hlinkClick r:id="rId2"/>
              </a:rPr>
              <a:t>https://www.w3.org/Submission/2017/SUBM-epub-a11y-20170125</a:t>
            </a:r>
            <a:r>
              <a:rPr lang="en-US" u="sng" dirty="0" smtClean="0">
                <a:hlinkClick r:id="rId2"/>
              </a:rPr>
              <a:t>/</a:t>
            </a:r>
            <a:endParaRPr lang="en-US" u="sng" dirty="0" smtClean="0"/>
          </a:p>
          <a:p>
            <a:endParaRPr lang="en-US" u="sng" dirty="0"/>
          </a:p>
          <a:p>
            <a:r>
              <a:rPr lang="en-US" dirty="0" smtClean="0"/>
              <a:t>The accessibility checklist</a:t>
            </a:r>
            <a:r>
              <a:rPr lang="en-US" dirty="0"/>
              <a:t> </a:t>
            </a:r>
            <a:r>
              <a:rPr lang="en-US" dirty="0" smtClean="0"/>
              <a:t>that has been loaded into </a:t>
            </a:r>
            <a:r>
              <a:rPr lang="en-US" dirty="0" err="1" smtClean="0"/>
              <a:t>VitalSource</a:t>
            </a:r>
            <a:r>
              <a:rPr lang="en-US" dirty="0" smtClean="0"/>
              <a:t> for you has a plain language breakdown of the standards</a:t>
            </a:r>
            <a:endParaRPr lang="en-US" dirty="0"/>
          </a:p>
        </p:txBody>
      </p:sp>
    </p:spTree>
    <p:extLst>
      <p:ext uri="{BB962C8B-B14F-4D97-AF65-F5344CB8AC3E}">
        <p14:creationId xmlns:p14="http://schemas.microsoft.com/office/powerpoint/2010/main" val="2829468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Automated </a:t>
            </a:r>
            <a:r>
              <a:rPr lang="en-US" b="1" dirty="0" smtClean="0"/>
              <a:t>Tools</a:t>
            </a:r>
            <a:endParaRPr lang="en-US" dirty="0"/>
          </a:p>
        </p:txBody>
      </p:sp>
      <p:sp>
        <p:nvSpPr>
          <p:cNvPr id="3" name="Content Placeholder 2"/>
          <p:cNvSpPr>
            <a:spLocks noGrp="1"/>
          </p:cNvSpPr>
          <p:nvPr>
            <p:ph idx="1"/>
          </p:nvPr>
        </p:nvSpPr>
        <p:spPr/>
        <p:txBody>
          <a:bodyPr/>
          <a:lstStyle/>
          <a:p>
            <a:pPr algn="ctr"/>
            <a:r>
              <a:rPr lang="en-US" b="1" dirty="0"/>
              <a:t>Following are some resources for automated tools for checking an EPUB file.</a:t>
            </a:r>
          </a:p>
          <a:p>
            <a:r>
              <a:rPr lang="en-US" dirty="0"/>
              <a:t> </a:t>
            </a:r>
          </a:p>
          <a:p>
            <a:r>
              <a:rPr lang="en-US" dirty="0" smtClean="0"/>
              <a:t>• Only </a:t>
            </a:r>
            <a:r>
              <a:rPr lang="en-US" dirty="0"/>
              <a:t>EPUB files that are not </a:t>
            </a:r>
            <a:r>
              <a:rPr lang="en-US" dirty="0" smtClean="0"/>
              <a:t>DRM-protected </a:t>
            </a:r>
            <a:r>
              <a:rPr lang="en-US" dirty="0"/>
              <a:t>and can be imported or side loaded in to an e-reading system can be used with the automated tools.</a:t>
            </a:r>
          </a:p>
          <a:p>
            <a:r>
              <a:rPr lang="en-US" dirty="0"/>
              <a:t> </a:t>
            </a:r>
            <a:r>
              <a:rPr lang="en-US" dirty="0" smtClean="0"/>
              <a:t>• </a:t>
            </a:r>
            <a:r>
              <a:rPr lang="en-US" sz="2400" b="1" dirty="0" smtClean="0"/>
              <a:t>CAUTION</a:t>
            </a:r>
            <a:r>
              <a:rPr lang="en-US" sz="2400" b="1" dirty="0"/>
              <a:t>:</a:t>
            </a:r>
            <a:r>
              <a:rPr lang="en-US" dirty="0"/>
              <a:t> </a:t>
            </a:r>
            <a:r>
              <a:rPr lang="en-US" dirty="0" smtClean="0"/>
              <a:t>Automated </a:t>
            </a:r>
            <a:r>
              <a:rPr lang="en-US" dirty="0"/>
              <a:t>tools will </a:t>
            </a:r>
            <a:r>
              <a:rPr lang="en-US" dirty="0" smtClean="0"/>
              <a:t>catch only approximately </a:t>
            </a:r>
            <a:r>
              <a:rPr lang="en-US" dirty="0"/>
              <a:t>25% – 40% of errors. </a:t>
            </a:r>
            <a:r>
              <a:rPr lang="en-US" dirty="0" smtClean="0"/>
              <a:t/>
            </a:r>
            <a:br>
              <a:rPr lang="en-US" dirty="0" smtClean="0"/>
            </a:br>
            <a:r>
              <a:rPr lang="en-US" dirty="0" smtClean="0"/>
              <a:t>Manual </a:t>
            </a:r>
            <a:r>
              <a:rPr lang="en-US" dirty="0"/>
              <a:t>testing is essential.</a:t>
            </a:r>
          </a:p>
          <a:p>
            <a:endParaRPr lang="en-US" dirty="0"/>
          </a:p>
        </p:txBody>
      </p:sp>
    </p:spTree>
    <p:extLst>
      <p:ext uri="{BB962C8B-B14F-4D97-AF65-F5344CB8AC3E}">
        <p14:creationId xmlns:p14="http://schemas.microsoft.com/office/powerpoint/2010/main" val="6116000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EPUBCheck</a:t>
            </a:r>
            <a:endParaRPr lang="en-US" dirty="0"/>
          </a:p>
        </p:txBody>
      </p:sp>
      <p:sp>
        <p:nvSpPr>
          <p:cNvPr id="3" name="Content Placeholder 2"/>
          <p:cNvSpPr>
            <a:spLocks noGrp="1"/>
          </p:cNvSpPr>
          <p:nvPr>
            <p:ph idx="1"/>
          </p:nvPr>
        </p:nvSpPr>
        <p:spPr/>
        <p:txBody>
          <a:bodyPr/>
          <a:lstStyle/>
          <a:p>
            <a:r>
              <a:rPr lang="en-US" sz="2400" dirty="0" err="1"/>
              <a:t>EpubCheck</a:t>
            </a:r>
            <a:r>
              <a:rPr lang="en-US" sz="2400" dirty="0"/>
              <a:t> is a tool to validate EPUB files. It can detect many types of errors in EPUB. OCF container structure, OPF and OPS mark-up, and internal reference consistency are checked. </a:t>
            </a:r>
            <a:r>
              <a:rPr lang="en-US" sz="2400" dirty="0" err="1"/>
              <a:t>EpubCheck</a:t>
            </a:r>
            <a:r>
              <a:rPr lang="en-US" sz="2400" dirty="0"/>
              <a:t> can be run as a </a:t>
            </a:r>
            <a:r>
              <a:rPr lang="en-US" sz="2400" dirty="0" smtClean="0"/>
              <a:t>stand-alone </a:t>
            </a:r>
            <a:r>
              <a:rPr lang="en-US" sz="2400" dirty="0"/>
              <a:t>command-line tool or used as a Java library.</a:t>
            </a:r>
          </a:p>
          <a:p>
            <a:r>
              <a:rPr lang="en-US" dirty="0"/>
              <a:t> </a:t>
            </a:r>
          </a:p>
          <a:p>
            <a:r>
              <a:rPr lang="en-US" u="sng" dirty="0">
                <a:hlinkClick r:id="rId2"/>
              </a:rPr>
              <a:t>https://github.com/IDPF/epubcheck</a:t>
            </a:r>
            <a:endParaRPr lang="en-US" dirty="0"/>
          </a:p>
          <a:p>
            <a:pPr marL="0" indent="0">
              <a:buNone/>
            </a:pPr>
            <a:endParaRPr lang="en-US" dirty="0"/>
          </a:p>
        </p:txBody>
      </p:sp>
    </p:spTree>
    <p:extLst>
      <p:ext uri="{BB962C8B-B14F-4D97-AF65-F5344CB8AC3E}">
        <p14:creationId xmlns:p14="http://schemas.microsoft.com/office/powerpoint/2010/main" val="13055242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Ace </a:t>
            </a:r>
            <a:r>
              <a:rPr lang="en-US" b="1" dirty="0"/>
              <a:t>by </a:t>
            </a:r>
            <a:r>
              <a:rPr lang="en-US" b="1" dirty="0" smtClean="0"/>
              <a:t>DAISY</a:t>
            </a:r>
            <a:endParaRPr lang="en-US" dirty="0"/>
          </a:p>
        </p:txBody>
      </p:sp>
      <p:sp>
        <p:nvSpPr>
          <p:cNvPr id="3" name="Content Placeholder 2"/>
          <p:cNvSpPr>
            <a:spLocks noGrp="1"/>
          </p:cNvSpPr>
          <p:nvPr>
            <p:ph idx="1"/>
          </p:nvPr>
        </p:nvSpPr>
        <p:spPr/>
        <p:txBody>
          <a:bodyPr>
            <a:normAutofit/>
          </a:bodyPr>
          <a:lstStyle/>
          <a:p>
            <a:r>
              <a:rPr lang="en-US" dirty="0" smtClean="0"/>
              <a:t>• ACE, </a:t>
            </a:r>
            <a:r>
              <a:rPr lang="en-US" dirty="0"/>
              <a:t>the Accessibility Checker for EPUB, is a tool developed by the DAISY Consortium to assist with the evaluation of accessibility features of EPUB publications.</a:t>
            </a:r>
          </a:p>
          <a:p>
            <a:r>
              <a:rPr lang="en-US" dirty="0"/>
              <a:t> </a:t>
            </a:r>
            <a:r>
              <a:rPr lang="en-US" dirty="0" smtClean="0"/>
              <a:t>• ACE </a:t>
            </a:r>
            <a:r>
              <a:rPr lang="en-US" dirty="0"/>
              <a:t>is a tool to run automated accessibility checks for EPUB </a:t>
            </a:r>
            <a:r>
              <a:rPr lang="en-US" dirty="0" smtClean="0"/>
              <a:t>publications</a:t>
            </a:r>
            <a:r>
              <a:rPr lang="en-US" dirty="0"/>
              <a:t>, in order to assist in the evaluation of conformance to the EPUB Accessibility specification.</a:t>
            </a:r>
          </a:p>
          <a:p>
            <a:r>
              <a:rPr lang="en-US" dirty="0"/>
              <a:t> </a:t>
            </a:r>
          </a:p>
          <a:p>
            <a:r>
              <a:rPr lang="en-US" u="sng" dirty="0">
                <a:hlinkClick r:id="rId2"/>
              </a:rPr>
              <a:t>https://github.com/daisy/</a:t>
            </a:r>
            <a:r>
              <a:rPr lang="en-US" u="sng" dirty="0" smtClean="0">
                <a:hlinkClick r:id="rId2"/>
              </a:rPr>
              <a:t>ace</a:t>
            </a:r>
            <a:endParaRPr lang="en-US" u="sng" dirty="0" smtClean="0"/>
          </a:p>
          <a:p>
            <a:r>
              <a:rPr lang="en-US" dirty="0"/>
              <a:t>ace --</a:t>
            </a:r>
            <a:r>
              <a:rPr lang="en-US" dirty="0" err="1"/>
              <a:t>outdir</a:t>
            </a:r>
            <a:r>
              <a:rPr lang="en-US" dirty="0"/>
              <a:t> ~/Desktop/</a:t>
            </a:r>
            <a:r>
              <a:rPr lang="en-US" dirty="0" err="1"/>
              <a:t>test_epub</a:t>
            </a:r>
            <a:r>
              <a:rPr lang="en-US" dirty="0"/>
              <a:t>-report ~/desktop/</a:t>
            </a:r>
            <a:r>
              <a:rPr lang="en-US" dirty="0" err="1" smtClean="0"/>
              <a:t>test_epub.epub</a:t>
            </a:r>
            <a:endParaRPr lang="en-US" dirty="0"/>
          </a:p>
          <a:p>
            <a:r>
              <a:rPr lang="en-US" dirty="0"/>
              <a:t> </a:t>
            </a:r>
          </a:p>
          <a:p>
            <a:r>
              <a:rPr lang="en-US" dirty="0"/>
              <a:t>{Demo of ACE. Show report and discuss difference between errors and failures.}</a:t>
            </a:r>
          </a:p>
          <a:p>
            <a:endParaRPr lang="en-US" dirty="0"/>
          </a:p>
        </p:txBody>
      </p:sp>
    </p:spTree>
    <p:extLst>
      <p:ext uri="{BB962C8B-B14F-4D97-AF65-F5344CB8AC3E}">
        <p14:creationId xmlns:p14="http://schemas.microsoft.com/office/powerpoint/2010/main" val="11064718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15600" y="593367"/>
            <a:ext cx="11360800" cy="943200"/>
          </a:xfrm>
          <a:prstGeom prst="rect">
            <a:avLst/>
          </a:prstGeom>
        </p:spPr>
        <p:txBody>
          <a:bodyPr wrap="square" lIns="121897" tIns="121897" rIns="121897" bIns="121897" anchor="t" anchorCtr="0">
            <a:noAutofit/>
          </a:bodyPr>
          <a:lstStyle/>
          <a:p>
            <a:pPr>
              <a:lnSpc>
                <a:spcPct val="110000"/>
              </a:lnSpc>
            </a:pPr>
            <a:r>
              <a:rPr lang="en-GB" dirty="0">
                <a:highlight>
                  <a:srgbClr val="FFFFFF"/>
                </a:highlight>
              </a:rPr>
              <a:t>Ace by DAISY, Accessibility Checking Tool</a:t>
            </a:r>
          </a:p>
        </p:txBody>
      </p:sp>
      <p:sp>
        <p:nvSpPr>
          <p:cNvPr id="145" name="Shape 145"/>
          <p:cNvSpPr txBox="1">
            <a:spLocks noGrp="1"/>
          </p:cNvSpPr>
          <p:nvPr>
            <p:ph type="body" idx="1"/>
          </p:nvPr>
        </p:nvSpPr>
        <p:spPr>
          <a:xfrm>
            <a:off x="415600" y="1688433"/>
            <a:ext cx="11360800" cy="4403600"/>
          </a:xfrm>
          <a:prstGeom prst="rect">
            <a:avLst/>
          </a:prstGeom>
        </p:spPr>
        <p:txBody>
          <a:bodyPr wrap="square" lIns="121897" tIns="121897" rIns="121897" bIns="121897" anchor="t" anchorCtr="0">
            <a:noAutofit/>
          </a:bodyPr>
          <a:lstStyle/>
          <a:p>
            <a:pPr marL="609585" marR="558786" indent="-423323">
              <a:lnSpc>
                <a:spcPct val="115000"/>
              </a:lnSpc>
              <a:spcAft>
                <a:spcPts val="0"/>
              </a:spcAft>
              <a:buClr>
                <a:srgbClr val="333333"/>
              </a:buClr>
              <a:buChar char="●"/>
            </a:pPr>
            <a:r>
              <a:rPr lang="en-GB" sz="1900" dirty="0">
                <a:solidFill>
                  <a:schemeClr val="tx1"/>
                </a:solidFill>
                <a:highlight>
                  <a:srgbClr val="FFFFFF"/>
                </a:highlight>
              </a:rPr>
              <a:t>The DAISY Consortium developed an open source accessibility checking tool: </a:t>
            </a:r>
            <a:r>
              <a:rPr lang="en-GB" sz="1900" u="sng" dirty="0">
                <a:solidFill>
                  <a:schemeClr val="tx1"/>
                </a:solidFill>
                <a:highlight>
                  <a:srgbClr val="FFFFFF"/>
                </a:highlight>
                <a:hlinkClick r:id="rId3"/>
              </a:rPr>
              <a:t>First Public Beta</a:t>
            </a:r>
            <a:r>
              <a:rPr lang="en-GB" sz="1900" dirty="0">
                <a:solidFill>
                  <a:schemeClr val="tx1"/>
                </a:solidFill>
                <a:highlight>
                  <a:srgbClr val="FFFFFF"/>
                </a:highlight>
              </a:rPr>
              <a:t>.</a:t>
            </a:r>
          </a:p>
          <a:p>
            <a:pPr marL="609585" marR="558786" indent="-423323">
              <a:lnSpc>
                <a:spcPct val="115000"/>
              </a:lnSpc>
              <a:spcAft>
                <a:spcPts val="0"/>
              </a:spcAft>
              <a:buClr>
                <a:srgbClr val="524E4E"/>
              </a:buClr>
              <a:buChar char="●"/>
            </a:pPr>
            <a:r>
              <a:rPr lang="en-GB" sz="1900" dirty="0">
                <a:solidFill>
                  <a:schemeClr val="tx1"/>
                </a:solidFill>
                <a:highlight>
                  <a:srgbClr val="FFFFFF"/>
                </a:highlight>
              </a:rPr>
              <a:t>Publishers and service providers will be able to use it to implement accessibility.</a:t>
            </a:r>
          </a:p>
          <a:p>
            <a:pPr marL="609585" marR="558786" indent="-423323">
              <a:lnSpc>
                <a:spcPct val="115000"/>
              </a:lnSpc>
              <a:spcAft>
                <a:spcPts val="0"/>
              </a:spcAft>
              <a:buClr>
                <a:srgbClr val="524E4E"/>
              </a:buClr>
              <a:buChar char="●"/>
            </a:pPr>
            <a:r>
              <a:rPr lang="en-GB" sz="1900" dirty="0">
                <a:solidFill>
                  <a:schemeClr val="tx1"/>
                </a:solidFill>
                <a:highlight>
                  <a:srgbClr val="FFFFFF"/>
                </a:highlight>
              </a:rPr>
              <a:t>It will also enable distributors and consumers to verify the accessibility claims.</a:t>
            </a:r>
          </a:p>
          <a:p>
            <a:pPr marL="609585" marR="135463" indent="-423323">
              <a:lnSpc>
                <a:spcPct val="115000"/>
              </a:lnSpc>
              <a:spcAft>
                <a:spcPts val="0"/>
              </a:spcAft>
              <a:buClr>
                <a:srgbClr val="524E4E"/>
              </a:buClr>
              <a:buChar char="●"/>
            </a:pPr>
            <a:r>
              <a:rPr lang="en-GB" sz="1900" dirty="0">
                <a:solidFill>
                  <a:srgbClr val="000000"/>
                </a:solidFill>
                <a:highlight>
                  <a:srgbClr val="FFFFFF"/>
                </a:highlight>
              </a:rPr>
              <a:t>This tool performs automated checks to evaluate conformance to the </a:t>
            </a:r>
            <a:r>
              <a:rPr lang="en-GB" sz="1900" u="sng" dirty="0">
                <a:solidFill>
                  <a:srgbClr val="982779"/>
                </a:solidFill>
                <a:highlight>
                  <a:srgbClr val="FFFFFF"/>
                </a:highlight>
                <a:hlinkClick r:id="rId4"/>
              </a:rPr>
              <a:t>EPUB Accessibility Specification</a:t>
            </a:r>
            <a:r>
              <a:rPr lang="en-GB" sz="1900" dirty="0">
                <a:solidFill>
                  <a:srgbClr val="000000"/>
                </a:solidFill>
                <a:highlight>
                  <a:srgbClr val="FFFFFF"/>
                </a:highlight>
              </a:rPr>
              <a:t>.</a:t>
            </a:r>
          </a:p>
          <a:p>
            <a:pPr marL="609585" indent="-423323">
              <a:lnSpc>
                <a:spcPct val="115000"/>
              </a:lnSpc>
              <a:spcAft>
                <a:spcPts val="0"/>
              </a:spcAft>
              <a:buClr>
                <a:srgbClr val="524E4E"/>
              </a:buClr>
              <a:buChar char="●"/>
            </a:pPr>
            <a:r>
              <a:rPr lang="en-GB" sz="1900" dirty="0">
                <a:solidFill>
                  <a:srgbClr val="000000"/>
                </a:solidFill>
                <a:highlight>
                  <a:srgbClr val="FFFFFF"/>
                </a:highlight>
              </a:rPr>
              <a:t>The initial version will check against the rules defined in WCAG, ARIA, and HTML.</a:t>
            </a:r>
          </a:p>
          <a:p>
            <a:pPr marL="609585" indent="-423323">
              <a:lnSpc>
                <a:spcPct val="115000"/>
              </a:lnSpc>
              <a:spcAft>
                <a:spcPts val="0"/>
              </a:spcAft>
              <a:buClr>
                <a:srgbClr val="524E4E"/>
              </a:buClr>
              <a:buChar char="●"/>
            </a:pPr>
            <a:r>
              <a:rPr lang="en-GB" sz="1900" dirty="0">
                <a:solidFill>
                  <a:srgbClr val="000000"/>
                </a:solidFill>
                <a:highlight>
                  <a:srgbClr val="FFFFFF"/>
                </a:highlight>
              </a:rPr>
              <a:t>It is </a:t>
            </a:r>
            <a:r>
              <a:rPr lang="en-GB" sz="1900" b="1" dirty="0">
                <a:solidFill>
                  <a:srgbClr val="000000"/>
                </a:solidFill>
                <a:highlight>
                  <a:srgbClr val="FFFFFF"/>
                </a:highlight>
              </a:rPr>
              <a:t>impossible</a:t>
            </a:r>
            <a:r>
              <a:rPr lang="en-GB" sz="1900" dirty="0">
                <a:solidFill>
                  <a:srgbClr val="000000"/>
                </a:solidFill>
                <a:highlight>
                  <a:srgbClr val="FFFFFF"/>
                </a:highlight>
              </a:rPr>
              <a:t> to perform a 100% complete evaluation of accessibility requirements in a fully-automated manner. Many criteria require human judgement and manual inspection.</a:t>
            </a:r>
          </a:p>
          <a:p>
            <a:pPr marL="1219170" lvl="1" indent="-423323">
              <a:lnSpc>
                <a:spcPct val="115000"/>
              </a:lnSpc>
              <a:spcAft>
                <a:spcPts val="0"/>
              </a:spcAft>
              <a:buClr>
                <a:srgbClr val="524E4E"/>
              </a:buClr>
              <a:buChar char="○"/>
            </a:pPr>
            <a:r>
              <a:rPr lang="en-GB" dirty="0">
                <a:solidFill>
                  <a:srgbClr val="000000"/>
                </a:solidFill>
                <a:highlight>
                  <a:srgbClr val="FFFFFF"/>
                </a:highlight>
              </a:rPr>
              <a:t>Ace by DAISY does not claim to be a yes/no validator or a certification tool. It will not issue an accessibility score, percentage of conformance, etc. </a:t>
            </a:r>
          </a:p>
          <a:p>
            <a:pPr marL="1219170" lvl="1" indent="-423323">
              <a:lnSpc>
                <a:spcPct val="115000"/>
              </a:lnSpc>
              <a:spcAft>
                <a:spcPts val="0"/>
              </a:spcAft>
              <a:buClr>
                <a:srgbClr val="524E4E"/>
              </a:buClr>
              <a:buChar char="○"/>
            </a:pPr>
            <a:r>
              <a:rPr lang="en-GB" dirty="0">
                <a:solidFill>
                  <a:srgbClr val="000000"/>
                </a:solidFill>
                <a:highlight>
                  <a:srgbClr val="FFFFFF"/>
                </a:highlight>
              </a:rPr>
              <a:t>It is not intended to be used for repairing inaccessible content.</a:t>
            </a:r>
          </a:p>
          <a:p>
            <a:pPr marL="609585" indent="-423323">
              <a:lnSpc>
                <a:spcPct val="115000"/>
              </a:lnSpc>
              <a:spcAft>
                <a:spcPts val="1200"/>
              </a:spcAft>
              <a:buClr>
                <a:srgbClr val="524E4E"/>
              </a:buClr>
              <a:buChar char="●"/>
            </a:pPr>
            <a:r>
              <a:rPr lang="en-GB" sz="1900" dirty="0">
                <a:solidFill>
                  <a:srgbClr val="000000"/>
                </a:solidFill>
                <a:highlight>
                  <a:srgbClr val="FFFFFF"/>
                </a:highlight>
              </a:rPr>
              <a:t>The tool will not be able to </a:t>
            </a:r>
            <a:r>
              <a:rPr lang="en-GB" sz="1900" dirty="0" err="1">
                <a:solidFill>
                  <a:srgbClr val="000000"/>
                </a:solidFill>
                <a:highlight>
                  <a:srgbClr val="FFFFFF"/>
                </a:highlight>
              </a:rPr>
              <a:t>analyze</a:t>
            </a:r>
            <a:r>
              <a:rPr lang="en-GB" sz="1900" dirty="0">
                <a:solidFill>
                  <a:srgbClr val="000000"/>
                </a:solidFill>
                <a:highlight>
                  <a:srgbClr val="FFFFFF"/>
                </a:highlight>
              </a:rPr>
              <a:t> encrypted content or any other DRM-protected EPUB</a:t>
            </a:r>
          </a:p>
        </p:txBody>
      </p:sp>
    </p:spTree>
    <p:extLst>
      <p:ext uri="{BB962C8B-B14F-4D97-AF65-F5344CB8AC3E}">
        <p14:creationId xmlns:p14="http://schemas.microsoft.com/office/powerpoint/2010/main" val="52104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15600" y="121767"/>
            <a:ext cx="11360800" cy="943200"/>
          </a:xfrm>
          <a:prstGeom prst="rect">
            <a:avLst/>
          </a:prstGeom>
        </p:spPr>
        <p:txBody>
          <a:bodyPr wrap="square" lIns="121897" tIns="121897" rIns="121897" bIns="121897" anchor="t" anchorCtr="0">
            <a:noAutofit/>
          </a:bodyPr>
          <a:lstStyle/>
          <a:p>
            <a:pPr marR="558786">
              <a:lnSpc>
                <a:spcPct val="160000"/>
              </a:lnSpc>
              <a:spcAft>
                <a:spcPts val="1467"/>
              </a:spcAft>
            </a:pPr>
            <a:r>
              <a:rPr lang="en-GB" dirty="0"/>
              <a:t>Certification and Verification</a:t>
            </a:r>
          </a:p>
        </p:txBody>
      </p:sp>
      <p:sp>
        <p:nvSpPr>
          <p:cNvPr id="151" name="Shape 151"/>
          <p:cNvSpPr txBox="1">
            <a:spLocks noGrp="1"/>
          </p:cNvSpPr>
          <p:nvPr>
            <p:ph type="body" idx="1"/>
          </p:nvPr>
        </p:nvSpPr>
        <p:spPr>
          <a:xfrm>
            <a:off x="415600" y="2022097"/>
            <a:ext cx="11360800" cy="4069936"/>
          </a:xfrm>
          <a:prstGeom prst="rect">
            <a:avLst/>
          </a:prstGeom>
        </p:spPr>
        <p:txBody>
          <a:bodyPr wrap="square" lIns="121897" tIns="121897" rIns="121897" bIns="121897" anchor="t" anchorCtr="0">
            <a:noAutofit/>
          </a:bodyPr>
          <a:lstStyle/>
          <a:p>
            <a:pPr>
              <a:buNone/>
            </a:pPr>
            <a:r>
              <a:rPr lang="en-GB" dirty="0"/>
              <a:t>Global Certified Accessible by </a:t>
            </a:r>
            <a:r>
              <a:rPr lang="en-GB" dirty="0" err="1"/>
              <a:t>Benetech</a:t>
            </a:r>
            <a:endParaRPr lang="en-GB" dirty="0"/>
          </a:p>
          <a:p>
            <a:pPr>
              <a:buNone/>
            </a:pPr>
            <a:r>
              <a:rPr lang="en-GB" u="sng" dirty="0">
                <a:solidFill>
                  <a:srgbClr val="982779"/>
                </a:solidFill>
                <a:hlinkClick r:id="rId3"/>
              </a:rPr>
              <a:t>https://benetech.org/our-work/born-accessible/certification/about</a:t>
            </a:r>
            <a:r>
              <a:rPr lang="en-GB" u="sng" dirty="0" smtClean="0">
                <a:solidFill>
                  <a:srgbClr val="982779"/>
                </a:solidFill>
                <a:hlinkClick r:id="rId3"/>
              </a:rPr>
              <a:t>/</a:t>
            </a:r>
          </a:p>
          <a:p>
            <a:pPr>
              <a:buNone/>
            </a:pPr>
            <a:endParaRPr lang="en-GB" u="sng" dirty="0">
              <a:solidFill>
                <a:srgbClr val="982779"/>
              </a:solidFill>
              <a:hlinkClick r:id="rId3"/>
            </a:endParaRPr>
          </a:p>
          <a:p>
            <a:pPr marL="520696" indent="-342900">
              <a:spcAft>
                <a:spcPts val="0"/>
              </a:spcAft>
              <a:buClr>
                <a:srgbClr val="37383C"/>
              </a:buClr>
              <a:buFont typeface="Arial"/>
              <a:buChar char="•"/>
            </a:pPr>
            <a:r>
              <a:rPr lang="en-GB" dirty="0" err="1">
                <a:solidFill>
                  <a:srgbClr val="37383C"/>
                </a:solidFill>
              </a:rPr>
              <a:t>Benetech</a:t>
            </a:r>
            <a:r>
              <a:rPr lang="en-GB" dirty="0">
                <a:solidFill>
                  <a:srgbClr val="37383C"/>
                </a:solidFill>
              </a:rPr>
              <a:t> has developed an evaluation program that assesses the full range of accessibility features currently detailed in the EPUB 3.1 specification. </a:t>
            </a:r>
          </a:p>
          <a:p>
            <a:pPr marL="520696" indent="-342900">
              <a:spcAft>
                <a:spcPts val="0"/>
              </a:spcAft>
              <a:buClr>
                <a:srgbClr val="37383C"/>
              </a:buClr>
              <a:buFont typeface="Arial"/>
              <a:buChar char="•"/>
            </a:pPr>
            <a:r>
              <a:rPr lang="en-GB" dirty="0">
                <a:solidFill>
                  <a:srgbClr val="37383C"/>
                </a:solidFill>
              </a:rPr>
              <a:t>This program was developed over a nine-month period during which </a:t>
            </a:r>
            <a:r>
              <a:rPr lang="en-GB" dirty="0" err="1">
                <a:solidFill>
                  <a:srgbClr val="37383C"/>
                </a:solidFill>
              </a:rPr>
              <a:t>Benetech</a:t>
            </a:r>
            <a:r>
              <a:rPr lang="en-GB" dirty="0">
                <a:solidFill>
                  <a:srgbClr val="37383C"/>
                </a:solidFill>
              </a:rPr>
              <a:t> conducted in-depth reviews of scores of titles across all sectors – with a particular focus on complex STEM titles – against a suite of accessibility guidelines. </a:t>
            </a:r>
          </a:p>
          <a:p>
            <a:pPr marL="520696" indent="-342900">
              <a:spcAft>
                <a:spcPts val="0"/>
              </a:spcAft>
              <a:buClr>
                <a:srgbClr val="37383C"/>
              </a:buClr>
              <a:buFont typeface="Arial"/>
              <a:buChar char="•"/>
            </a:pPr>
            <a:r>
              <a:rPr lang="en-GB" dirty="0">
                <a:solidFill>
                  <a:srgbClr val="37383C"/>
                </a:solidFill>
              </a:rPr>
              <a:t>These included the EPUB Accessibility 1.0 Specification (also known as the “Baseline”) and the World Wide Web’s (W3C) Web Content Accessibility Guidelines 2.0 (WCAG 2.0) for levels A, AA and AAA. </a:t>
            </a:r>
          </a:p>
          <a:p>
            <a:pPr marL="520696" indent="-342900">
              <a:buClr>
                <a:srgbClr val="37383C"/>
              </a:buClr>
              <a:buFont typeface="Arial"/>
              <a:buChar char="•"/>
            </a:pPr>
            <a:r>
              <a:rPr lang="en-GB" dirty="0">
                <a:solidFill>
                  <a:srgbClr val="37383C"/>
                </a:solidFill>
              </a:rPr>
              <a:t>Additional features specific to </a:t>
            </a:r>
            <a:r>
              <a:rPr lang="en-GB" dirty="0" err="1">
                <a:solidFill>
                  <a:srgbClr val="37383C"/>
                </a:solidFill>
              </a:rPr>
              <a:t>ebooks</a:t>
            </a:r>
            <a:r>
              <a:rPr lang="en-GB" dirty="0">
                <a:solidFill>
                  <a:srgbClr val="37383C"/>
                </a:solidFill>
              </a:rPr>
              <a:t> are also included.</a:t>
            </a:r>
          </a:p>
        </p:txBody>
      </p:sp>
    </p:spTree>
    <p:extLst>
      <p:ext uri="{BB962C8B-B14F-4D97-AF65-F5344CB8AC3E}">
        <p14:creationId xmlns:p14="http://schemas.microsoft.com/office/powerpoint/2010/main" val="297173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15600" y="387221"/>
            <a:ext cx="11360800" cy="943200"/>
          </a:xfrm>
          <a:prstGeom prst="rect">
            <a:avLst/>
          </a:prstGeom>
        </p:spPr>
        <p:txBody>
          <a:bodyPr wrap="square" lIns="121897" tIns="121897" rIns="121897" bIns="121897" anchor="t" anchorCtr="0">
            <a:noAutofit/>
          </a:bodyPr>
          <a:lstStyle/>
          <a:p>
            <a:r>
              <a:rPr lang="en-GB" dirty="0"/>
              <a:t>AMAC/CAMI Accessibility Facts Label</a:t>
            </a:r>
          </a:p>
        </p:txBody>
      </p:sp>
      <p:sp>
        <p:nvSpPr>
          <p:cNvPr id="157" name="Shape 157"/>
          <p:cNvSpPr txBox="1">
            <a:spLocks noGrp="1"/>
          </p:cNvSpPr>
          <p:nvPr>
            <p:ph type="body" idx="1"/>
          </p:nvPr>
        </p:nvSpPr>
        <p:spPr>
          <a:xfrm>
            <a:off x="415600" y="1988674"/>
            <a:ext cx="5846800" cy="4120072"/>
          </a:xfrm>
          <a:prstGeom prst="rect">
            <a:avLst/>
          </a:prstGeom>
        </p:spPr>
        <p:txBody>
          <a:bodyPr wrap="square" lIns="121897" tIns="121897" rIns="121897" bIns="121897" anchor="t" anchorCtr="0">
            <a:noAutofit/>
          </a:bodyPr>
          <a:lstStyle/>
          <a:p>
            <a:pPr marL="186262" marR="186262" indent="0">
              <a:spcAft>
                <a:spcPts val="1467"/>
              </a:spcAft>
              <a:buNone/>
            </a:pPr>
            <a:r>
              <a:rPr lang="en-GB" sz="2100" u="sng" dirty="0">
                <a:solidFill>
                  <a:srgbClr val="982779"/>
                </a:solidFill>
                <a:hlinkClick r:id="rId3"/>
              </a:rPr>
              <a:t>http://cami.gatech.edu/afacts.php</a:t>
            </a:r>
          </a:p>
          <a:p>
            <a:pPr marL="512229" marR="186262" indent="-342900">
              <a:spcAft>
                <a:spcPts val="0"/>
              </a:spcAft>
              <a:buClr>
                <a:srgbClr val="333333"/>
              </a:buClr>
              <a:buFont typeface="Arial"/>
              <a:buChar char="•"/>
            </a:pPr>
            <a:r>
              <a:rPr lang="en-GB" sz="2100" dirty="0">
                <a:solidFill>
                  <a:srgbClr val="333333"/>
                </a:solidFill>
              </a:rPr>
              <a:t>Accessibility Facts discloses a11y features of texts and other e-documents through a label format. </a:t>
            </a:r>
          </a:p>
          <a:p>
            <a:pPr marL="512229" marR="186262" indent="-342900">
              <a:spcAft>
                <a:spcPts val="0"/>
              </a:spcAft>
              <a:buClr>
                <a:srgbClr val="333333"/>
              </a:buClr>
              <a:buFont typeface="Arial"/>
              <a:buChar char="•"/>
            </a:pPr>
            <a:r>
              <a:rPr lang="en-GB" sz="2100" dirty="0">
                <a:solidFill>
                  <a:srgbClr val="333333"/>
                </a:solidFill>
              </a:rPr>
              <a:t>A11y Facts labels are created by publishers, distributors, retailers, and other content providers through the A11y Facts Portal, an online application built by CAMI. </a:t>
            </a:r>
          </a:p>
          <a:p>
            <a:pPr marL="512229" marR="186262" indent="-342900">
              <a:spcAft>
                <a:spcPts val="1467"/>
              </a:spcAft>
              <a:buClr>
                <a:srgbClr val="333333"/>
              </a:buClr>
              <a:buFont typeface="Arial"/>
              <a:buChar char="•"/>
            </a:pPr>
            <a:r>
              <a:rPr lang="en-GB" sz="2100" dirty="0">
                <a:solidFill>
                  <a:srgbClr val="333333"/>
                </a:solidFill>
              </a:rPr>
              <a:t>The label consists of an accessibility statement, a detailed list of accessibility features, and known issues that would impact accessibility.</a:t>
            </a:r>
          </a:p>
        </p:txBody>
      </p:sp>
      <p:pic>
        <p:nvPicPr>
          <p:cNvPr id="158" name="Shape 158"/>
          <p:cNvPicPr preferRelativeResize="0"/>
          <p:nvPr/>
        </p:nvPicPr>
        <p:blipFill>
          <a:blip r:embed="rId4">
            <a:alphaModFix/>
          </a:blip>
          <a:stretch>
            <a:fillRect/>
          </a:stretch>
        </p:blipFill>
        <p:spPr>
          <a:xfrm>
            <a:off x="6173693" y="1455412"/>
            <a:ext cx="6018307" cy="4653333"/>
          </a:xfrm>
          <a:prstGeom prst="rect">
            <a:avLst/>
          </a:prstGeom>
          <a:noFill/>
          <a:ln>
            <a:noFill/>
          </a:ln>
        </p:spPr>
      </p:pic>
    </p:spTree>
    <p:extLst>
      <p:ext uri="{BB962C8B-B14F-4D97-AF65-F5344CB8AC3E}">
        <p14:creationId xmlns:p14="http://schemas.microsoft.com/office/powerpoint/2010/main" val="655476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15600" y="121767"/>
            <a:ext cx="11360800" cy="943200"/>
          </a:xfrm>
          <a:prstGeom prst="rect">
            <a:avLst/>
          </a:prstGeom>
        </p:spPr>
        <p:txBody>
          <a:bodyPr wrap="square" lIns="121897" tIns="121897" rIns="121897" bIns="121897" anchor="t" anchorCtr="0">
            <a:noAutofit/>
          </a:bodyPr>
          <a:lstStyle/>
          <a:p>
            <a:pPr marR="558786">
              <a:lnSpc>
                <a:spcPct val="160000"/>
              </a:lnSpc>
              <a:spcAft>
                <a:spcPts val="1467"/>
              </a:spcAft>
            </a:pPr>
            <a:r>
              <a:rPr lang="en-GB" dirty="0"/>
              <a:t>Understanding accessibility metadata</a:t>
            </a:r>
          </a:p>
        </p:txBody>
      </p:sp>
      <p:sp>
        <p:nvSpPr>
          <p:cNvPr id="164" name="Shape 164"/>
          <p:cNvSpPr txBox="1">
            <a:spLocks noGrp="1"/>
          </p:cNvSpPr>
          <p:nvPr>
            <p:ph type="body" idx="1"/>
          </p:nvPr>
        </p:nvSpPr>
        <p:spPr>
          <a:xfrm>
            <a:off x="985886" y="1688433"/>
            <a:ext cx="10376883" cy="4403600"/>
          </a:xfrm>
          <a:prstGeom prst="rect">
            <a:avLst/>
          </a:prstGeom>
        </p:spPr>
        <p:txBody>
          <a:bodyPr wrap="square" lIns="121897" tIns="121897" rIns="121897" bIns="121897" anchor="t" anchorCtr="0">
            <a:noAutofit/>
          </a:bodyPr>
          <a:lstStyle/>
          <a:p>
            <a:pPr marL="0" marR="558786" indent="0">
              <a:lnSpc>
                <a:spcPct val="100000"/>
              </a:lnSpc>
              <a:spcAft>
                <a:spcPts val="1467"/>
              </a:spcAft>
              <a:buNone/>
            </a:pPr>
            <a:r>
              <a:rPr lang="en-GB" sz="2400" dirty="0">
                <a:solidFill>
                  <a:srgbClr val="982779"/>
                </a:solidFill>
              </a:rPr>
              <a:t>http://www.a11ymetadata.org/the-specification/metadata-crosswalk/</a:t>
            </a:r>
          </a:p>
          <a:p>
            <a:pPr marL="609585" indent="-457189">
              <a:lnSpc>
                <a:spcPct val="100000"/>
              </a:lnSpc>
              <a:spcAft>
                <a:spcPts val="0"/>
              </a:spcAft>
              <a:buClr>
                <a:srgbClr val="333333"/>
              </a:buClr>
            </a:pPr>
            <a:r>
              <a:rPr lang="en-GB" sz="2400" dirty="0">
                <a:solidFill>
                  <a:srgbClr val="333333"/>
                </a:solidFill>
              </a:rPr>
              <a:t>Accessibility metadata reveals what is and is not accessible within an </a:t>
            </a:r>
            <a:r>
              <a:rPr lang="en-GB" sz="2400" dirty="0" err="1">
                <a:solidFill>
                  <a:srgbClr val="333333"/>
                </a:solidFill>
              </a:rPr>
              <a:t>epub</a:t>
            </a:r>
            <a:r>
              <a:rPr lang="en-GB" sz="2400" dirty="0">
                <a:solidFill>
                  <a:srgbClr val="333333"/>
                </a:solidFill>
              </a:rPr>
              <a:t>.</a:t>
            </a:r>
          </a:p>
          <a:p>
            <a:pPr marL="1219170" lvl="1" indent="-423323">
              <a:lnSpc>
                <a:spcPct val="100000"/>
              </a:lnSpc>
              <a:buClr>
                <a:srgbClr val="333333"/>
              </a:buClr>
            </a:pPr>
            <a:r>
              <a:rPr lang="en-GB" sz="2400" dirty="0" err="1" smtClean="0">
                <a:solidFill>
                  <a:srgbClr val="333333"/>
                </a:solidFill>
              </a:rPr>
              <a:t>accessibilitySummary</a:t>
            </a:r>
            <a:r>
              <a:rPr lang="en-GB" sz="2400" dirty="0" smtClean="0">
                <a:solidFill>
                  <a:srgbClr val="333333"/>
                </a:solidFill>
              </a:rPr>
              <a:t> </a:t>
            </a:r>
            <a:r>
              <a:rPr lang="en-GB" sz="2400" dirty="0">
                <a:solidFill>
                  <a:srgbClr val="333333"/>
                </a:solidFill>
              </a:rPr>
              <a:t>is an open text box metadata field - this is a chance for the </a:t>
            </a:r>
            <a:r>
              <a:rPr lang="en-GB" sz="2400" dirty="0" err="1">
                <a:solidFill>
                  <a:srgbClr val="333333"/>
                </a:solidFill>
              </a:rPr>
              <a:t>ePUB</a:t>
            </a:r>
            <a:r>
              <a:rPr lang="en-GB" sz="2400" dirty="0">
                <a:solidFill>
                  <a:srgbClr val="333333"/>
                </a:solidFill>
              </a:rPr>
              <a:t> creator to explain any quirks that the user or adopter should be aware of. </a:t>
            </a:r>
            <a:endParaRPr lang="en-GB" sz="2400" dirty="0" smtClean="0">
              <a:solidFill>
                <a:srgbClr val="333333"/>
              </a:solidFill>
            </a:endParaRPr>
          </a:p>
          <a:p>
            <a:pPr marL="1219170" lvl="1" indent="-423323">
              <a:lnSpc>
                <a:spcPct val="100000"/>
              </a:lnSpc>
              <a:buClr>
                <a:srgbClr val="333333"/>
              </a:buClr>
            </a:pPr>
            <a:r>
              <a:rPr lang="en-GB" sz="2400" dirty="0" err="1" smtClean="0">
                <a:solidFill>
                  <a:srgbClr val="333333"/>
                </a:solidFill>
              </a:rPr>
              <a:t>a</a:t>
            </a:r>
            <a:r>
              <a:rPr lang="en-GB" sz="2400" dirty="0" err="1" smtClean="0">
                <a:solidFill>
                  <a:srgbClr val="333333"/>
                </a:solidFill>
              </a:rPr>
              <a:t>ccessibilityFeature</a:t>
            </a:r>
            <a:r>
              <a:rPr lang="en-GB" sz="2400" dirty="0" smtClean="0">
                <a:solidFill>
                  <a:srgbClr val="333333"/>
                </a:solidFill>
              </a:rPr>
              <a:t> identifies specific features within the book like </a:t>
            </a:r>
            <a:r>
              <a:rPr lang="en-GB" sz="2400" dirty="0" err="1" smtClean="0">
                <a:solidFill>
                  <a:srgbClr val="333333"/>
                </a:solidFill>
              </a:rPr>
              <a:t>MathML</a:t>
            </a:r>
            <a:r>
              <a:rPr lang="en-GB" sz="2400" dirty="0" smtClean="0">
                <a:solidFill>
                  <a:srgbClr val="333333"/>
                </a:solidFill>
              </a:rPr>
              <a:t>, captions, </a:t>
            </a:r>
            <a:r>
              <a:rPr lang="en-GB" sz="2400" dirty="0" err="1" smtClean="0">
                <a:solidFill>
                  <a:srgbClr val="333333"/>
                </a:solidFill>
              </a:rPr>
              <a:t>etc</a:t>
            </a:r>
            <a:endParaRPr lang="en-GB" sz="2400" dirty="0" smtClean="0">
              <a:solidFill>
                <a:srgbClr val="333333"/>
              </a:solidFill>
            </a:endParaRPr>
          </a:p>
          <a:p>
            <a:pPr marL="1219170" lvl="1" indent="-423323">
              <a:lnSpc>
                <a:spcPct val="100000"/>
              </a:lnSpc>
              <a:buClr>
                <a:srgbClr val="333333"/>
              </a:buClr>
            </a:pPr>
            <a:r>
              <a:rPr lang="en-GB" sz="2400" dirty="0" err="1" smtClean="0">
                <a:solidFill>
                  <a:srgbClr val="333333"/>
                </a:solidFill>
              </a:rPr>
              <a:t>accessibilityHazard</a:t>
            </a:r>
            <a:r>
              <a:rPr lang="en-GB" sz="2400" dirty="0" smtClean="0">
                <a:solidFill>
                  <a:srgbClr val="333333"/>
                </a:solidFill>
              </a:rPr>
              <a:t> identifies areas to look out for such as flashing or motion</a:t>
            </a:r>
          </a:p>
          <a:p>
            <a:pPr marL="1219170" lvl="1" indent="-423323">
              <a:lnSpc>
                <a:spcPct val="100000"/>
              </a:lnSpc>
              <a:buClr>
                <a:srgbClr val="333333"/>
              </a:buClr>
            </a:pPr>
            <a:r>
              <a:rPr lang="en-GB" sz="2400" dirty="0" err="1" smtClean="0">
                <a:solidFill>
                  <a:srgbClr val="333333"/>
                </a:solidFill>
              </a:rPr>
              <a:t>a</a:t>
            </a:r>
            <a:r>
              <a:rPr lang="en-GB" sz="2400" dirty="0" err="1" smtClean="0">
                <a:solidFill>
                  <a:srgbClr val="333333"/>
                </a:solidFill>
              </a:rPr>
              <a:t>ccessibilityControl</a:t>
            </a:r>
            <a:r>
              <a:rPr lang="en-GB" sz="2400" dirty="0" smtClean="0">
                <a:solidFill>
                  <a:srgbClr val="333333"/>
                </a:solidFill>
              </a:rPr>
              <a:t> </a:t>
            </a:r>
            <a:r>
              <a:rPr lang="en-GB" sz="2400" dirty="0" err="1" smtClean="0">
                <a:solidFill>
                  <a:srgbClr val="333333"/>
                </a:solidFill>
              </a:rPr>
              <a:t>indentifies</a:t>
            </a:r>
            <a:r>
              <a:rPr lang="en-GB" sz="2400" dirty="0" smtClean="0">
                <a:solidFill>
                  <a:srgbClr val="333333"/>
                </a:solidFill>
              </a:rPr>
              <a:t> how an </a:t>
            </a:r>
            <a:r>
              <a:rPr lang="en-GB" sz="2400" dirty="0" err="1" smtClean="0">
                <a:solidFill>
                  <a:srgbClr val="333333"/>
                </a:solidFill>
              </a:rPr>
              <a:t>epub</a:t>
            </a:r>
            <a:r>
              <a:rPr lang="en-GB" sz="2400" dirty="0" smtClean="0">
                <a:solidFill>
                  <a:srgbClr val="333333"/>
                </a:solidFill>
              </a:rPr>
              <a:t> can be used such as </a:t>
            </a:r>
            <a:r>
              <a:rPr lang="en-GB" sz="2400" dirty="0" err="1" smtClean="0">
                <a:solidFill>
                  <a:srgbClr val="333333"/>
                </a:solidFill>
              </a:rPr>
              <a:t>fullkeyboardcontrol</a:t>
            </a:r>
            <a:endParaRPr lang="en-GB" sz="2400" dirty="0" smtClean="0">
              <a:solidFill>
                <a:srgbClr val="333333"/>
              </a:solidFill>
            </a:endParaRPr>
          </a:p>
        </p:txBody>
      </p:sp>
      <p:sp>
        <p:nvSpPr>
          <p:cNvPr id="165" name="Shape 165"/>
          <p:cNvSpPr txBox="1"/>
          <p:nvPr/>
        </p:nvSpPr>
        <p:spPr>
          <a:xfrm>
            <a:off x="1822833" y="1135533"/>
            <a:ext cx="8606000" cy="1004000"/>
          </a:xfrm>
          <a:prstGeom prst="rect">
            <a:avLst/>
          </a:prstGeom>
          <a:noFill/>
          <a:ln>
            <a:noFill/>
          </a:ln>
        </p:spPr>
        <p:txBody>
          <a:bodyPr wrap="square" lIns="121897" tIns="121897" rIns="121897" bIns="121897" anchor="t" anchorCtr="0">
            <a:noAutofit/>
          </a:bodyPr>
          <a:lstStyle/>
          <a:p>
            <a:endParaRPr/>
          </a:p>
        </p:txBody>
      </p:sp>
    </p:spTree>
    <p:extLst>
      <p:ext uri="{BB962C8B-B14F-4D97-AF65-F5344CB8AC3E}">
        <p14:creationId xmlns:p14="http://schemas.microsoft.com/office/powerpoint/2010/main" val="412159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Testing Resources</a:t>
            </a:r>
            <a:endParaRPr lang="en-US" dirty="0"/>
          </a:p>
        </p:txBody>
      </p:sp>
      <p:sp>
        <p:nvSpPr>
          <p:cNvPr id="3" name="Content Placeholder 2"/>
          <p:cNvSpPr>
            <a:spLocks noGrp="1"/>
          </p:cNvSpPr>
          <p:nvPr>
            <p:ph idx="1"/>
          </p:nvPr>
        </p:nvSpPr>
        <p:spPr>
          <a:xfrm>
            <a:off x="1097280" y="1845733"/>
            <a:ext cx="10058400" cy="4218397"/>
          </a:xfrm>
        </p:spPr>
        <p:txBody>
          <a:bodyPr>
            <a:normAutofit fontScale="70000" lnSpcReduction="20000"/>
          </a:bodyPr>
          <a:lstStyle/>
          <a:p>
            <a:pPr marL="0" indent="0">
              <a:lnSpc>
                <a:spcPct val="70000"/>
              </a:lnSpc>
              <a:buNone/>
            </a:pPr>
            <a:r>
              <a:rPr lang="en-US" sz="2300" b="1" dirty="0" smtClean="0"/>
              <a:t>NV Access</a:t>
            </a:r>
          </a:p>
          <a:p>
            <a:pPr marL="0" indent="0">
              <a:lnSpc>
                <a:spcPct val="70000"/>
              </a:lnSpc>
              <a:buNone/>
            </a:pPr>
            <a:r>
              <a:rPr lang="en-US" sz="2300" dirty="0" smtClean="0">
                <a:hlinkClick r:id="rId2"/>
              </a:rPr>
              <a:t>https://www.nvaccess.org</a:t>
            </a:r>
            <a:endParaRPr lang="en-US" sz="2300" dirty="0" smtClean="0"/>
          </a:p>
          <a:p>
            <a:pPr marL="0" indent="0">
              <a:lnSpc>
                <a:spcPct val="70000"/>
              </a:lnSpc>
              <a:buNone/>
            </a:pPr>
            <a:endParaRPr lang="en-US" sz="2300" dirty="0"/>
          </a:p>
          <a:p>
            <a:pPr marL="0" indent="0">
              <a:lnSpc>
                <a:spcPct val="70000"/>
              </a:lnSpc>
              <a:buNone/>
            </a:pPr>
            <a:r>
              <a:rPr lang="en-US" sz="2300" b="1" dirty="0" err="1" smtClean="0"/>
              <a:t>WebAIM</a:t>
            </a:r>
            <a:r>
              <a:rPr lang="en-US" sz="2300" b="1" dirty="0" smtClean="0"/>
              <a:t>: Using NVDA to Evaluate Web Accessibility</a:t>
            </a:r>
          </a:p>
          <a:p>
            <a:pPr marL="0" indent="0">
              <a:lnSpc>
                <a:spcPct val="70000"/>
              </a:lnSpc>
              <a:buNone/>
            </a:pPr>
            <a:r>
              <a:rPr lang="en-US" sz="2300" dirty="0" smtClean="0">
                <a:hlinkClick r:id="rId3"/>
              </a:rPr>
              <a:t>https://webaim.org/articles/nvda</a:t>
            </a:r>
            <a:r>
              <a:rPr lang="en-US" sz="2300" dirty="0" smtClean="0"/>
              <a:t>/</a:t>
            </a:r>
          </a:p>
          <a:p>
            <a:pPr marL="0" indent="0">
              <a:lnSpc>
                <a:spcPct val="70000"/>
              </a:lnSpc>
              <a:buNone/>
            </a:pPr>
            <a:endParaRPr lang="en-US" sz="2300" dirty="0"/>
          </a:p>
          <a:p>
            <a:pPr marL="0" indent="0">
              <a:lnSpc>
                <a:spcPct val="70000"/>
              </a:lnSpc>
              <a:buNone/>
            </a:pPr>
            <a:r>
              <a:rPr lang="en-US" sz="2300" b="1" dirty="0" err="1"/>
              <a:t>WebAIM</a:t>
            </a:r>
            <a:r>
              <a:rPr lang="en-US" sz="2300" b="1" dirty="0"/>
              <a:t>: Using </a:t>
            </a:r>
            <a:r>
              <a:rPr lang="en-US" sz="2300" b="1" dirty="0" smtClean="0"/>
              <a:t>JAWS </a:t>
            </a:r>
            <a:r>
              <a:rPr lang="en-US" sz="2300" b="1" dirty="0"/>
              <a:t>to Evaluate Web Accessibility</a:t>
            </a:r>
          </a:p>
          <a:p>
            <a:pPr marL="0" indent="0">
              <a:lnSpc>
                <a:spcPct val="70000"/>
              </a:lnSpc>
              <a:buNone/>
            </a:pPr>
            <a:r>
              <a:rPr lang="en-US" sz="2300" dirty="0">
                <a:hlinkClick r:id="rId4"/>
              </a:rPr>
              <a:t>https://webaim.org/articles</a:t>
            </a:r>
            <a:r>
              <a:rPr lang="en-US" sz="2300" dirty="0" smtClean="0">
                <a:hlinkClick r:id="rId4"/>
              </a:rPr>
              <a:t>/jaws</a:t>
            </a:r>
            <a:r>
              <a:rPr lang="en-US" sz="2300" dirty="0" smtClean="0"/>
              <a:t>/</a:t>
            </a:r>
          </a:p>
          <a:p>
            <a:pPr marL="0" indent="0">
              <a:lnSpc>
                <a:spcPct val="70000"/>
              </a:lnSpc>
              <a:buNone/>
            </a:pPr>
            <a:endParaRPr lang="en-US" sz="2300" dirty="0" smtClean="0"/>
          </a:p>
          <a:p>
            <a:pPr marL="0" indent="0">
              <a:lnSpc>
                <a:spcPct val="70000"/>
              </a:lnSpc>
              <a:buNone/>
            </a:pPr>
            <a:r>
              <a:rPr lang="en-US" sz="2300" b="1" dirty="0" err="1"/>
              <a:t>WebAIM</a:t>
            </a:r>
            <a:r>
              <a:rPr lang="en-US" sz="2300" b="1" dirty="0"/>
              <a:t>: Using </a:t>
            </a:r>
            <a:r>
              <a:rPr lang="en-US" sz="2300" b="1" dirty="0" err="1" smtClean="0"/>
              <a:t>VoiceOver</a:t>
            </a:r>
            <a:r>
              <a:rPr lang="en-US" sz="2300" b="1" dirty="0" smtClean="0"/>
              <a:t> </a:t>
            </a:r>
            <a:r>
              <a:rPr lang="en-US" sz="2300" b="1" dirty="0"/>
              <a:t>to Evaluate Web </a:t>
            </a:r>
            <a:r>
              <a:rPr lang="en-US" sz="2300" b="1" dirty="0" smtClean="0"/>
              <a:t>Accessibility</a:t>
            </a:r>
          </a:p>
          <a:p>
            <a:pPr marL="0" indent="0">
              <a:lnSpc>
                <a:spcPct val="70000"/>
              </a:lnSpc>
              <a:buNone/>
            </a:pPr>
            <a:r>
              <a:rPr lang="en-US" sz="2300" dirty="0">
                <a:hlinkClick r:id="rId5"/>
              </a:rPr>
              <a:t>https://webaim.org/articles</a:t>
            </a:r>
            <a:r>
              <a:rPr lang="en-US" sz="2300" dirty="0" smtClean="0">
                <a:hlinkClick r:id="rId5"/>
              </a:rPr>
              <a:t>/voiceover/</a:t>
            </a:r>
            <a:endParaRPr lang="en-US" sz="2300" dirty="0" smtClean="0"/>
          </a:p>
          <a:p>
            <a:pPr marL="0" indent="0">
              <a:lnSpc>
                <a:spcPct val="70000"/>
              </a:lnSpc>
              <a:buNone/>
            </a:pPr>
            <a:endParaRPr lang="en-US" sz="2300" dirty="0"/>
          </a:p>
          <a:p>
            <a:pPr marL="0" indent="0">
              <a:lnSpc>
                <a:spcPct val="70000"/>
              </a:lnSpc>
              <a:buNone/>
            </a:pPr>
            <a:r>
              <a:rPr lang="en-US" sz="2300" b="1" dirty="0" err="1" smtClean="0"/>
              <a:t>Colour</a:t>
            </a:r>
            <a:r>
              <a:rPr lang="en-US" sz="2300" b="1" dirty="0" smtClean="0"/>
              <a:t> Contrast Analyzer</a:t>
            </a:r>
          </a:p>
          <a:p>
            <a:pPr marL="0" indent="0">
              <a:lnSpc>
                <a:spcPct val="70000"/>
              </a:lnSpc>
              <a:buNone/>
            </a:pPr>
            <a:r>
              <a:rPr lang="en-US" sz="2300" dirty="0" smtClean="0"/>
              <a:t>https://</a:t>
            </a:r>
            <a:r>
              <a:rPr lang="en-US" sz="2300" dirty="0" err="1" smtClean="0"/>
              <a:t>developer.paciellogroup.com</a:t>
            </a:r>
            <a:r>
              <a:rPr lang="en-US" sz="2300" dirty="0" smtClean="0"/>
              <a:t>/resources/</a:t>
            </a:r>
            <a:r>
              <a:rPr lang="en-US" sz="2300" dirty="0" err="1" smtClean="0"/>
              <a:t>contrastanalyser</a:t>
            </a:r>
            <a:r>
              <a:rPr lang="en-US" sz="2300" dirty="0" smtClean="0"/>
              <a:t>/</a:t>
            </a:r>
            <a:endParaRPr lang="en-US" sz="23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492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Welcome</a:t>
            </a:r>
            <a:endParaRPr lang="en-US" sz="3600" dirty="0"/>
          </a:p>
        </p:txBody>
      </p:sp>
      <p:sp>
        <p:nvSpPr>
          <p:cNvPr id="3" name="Content Placeholder 2"/>
          <p:cNvSpPr>
            <a:spLocks noGrp="1"/>
          </p:cNvSpPr>
          <p:nvPr>
            <p:ph sz="half" idx="1"/>
          </p:nvPr>
        </p:nvSpPr>
        <p:spPr/>
        <p:txBody>
          <a:bodyPr/>
          <a:lstStyle/>
          <a:p>
            <a:r>
              <a:rPr lang="en-US" sz="2800" dirty="0"/>
              <a:t>Introduce yourself and tell us what you hope to learn today.</a:t>
            </a:r>
          </a:p>
          <a:p>
            <a:endParaRPr lang="en-US" dirty="0"/>
          </a:p>
        </p:txBody>
      </p:sp>
      <p:pic>
        <p:nvPicPr>
          <p:cNvPr id="5" name="Content Placeholder 4" descr="Handshake" title="Handshak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623344"/>
            <a:ext cx="4937125" cy="2468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11756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6712" y="2360618"/>
            <a:ext cx="2800699" cy="1200329"/>
          </a:xfrm>
          <a:prstGeom prst="rect">
            <a:avLst/>
          </a:prstGeom>
          <a:noFill/>
        </p:spPr>
        <p:txBody>
          <a:bodyPr wrap="square" rtlCol="0">
            <a:spAutoFit/>
          </a:bodyPr>
          <a:lstStyle/>
          <a:p>
            <a:r>
              <a:rPr lang="en-US" sz="7200" dirty="0" smtClean="0"/>
              <a:t>BREAK</a:t>
            </a:r>
            <a:endParaRPr lang="en-US" sz="7200" dirty="0"/>
          </a:p>
        </p:txBody>
      </p:sp>
    </p:spTree>
    <p:extLst>
      <p:ext uri="{BB962C8B-B14F-4D97-AF65-F5344CB8AC3E}">
        <p14:creationId xmlns:p14="http://schemas.microsoft.com/office/powerpoint/2010/main" val="441184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Manual Accessibility </a:t>
            </a:r>
            <a:r>
              <a:rPr lang="en-US" b="1" dirty="0" smtClean="0"/>
              <a:t>Testing</a:t>
            </a:r>
            <a:endParaRPr lang="en-US" dirty="0"/>
          </a:p>
        </p:txBody>
      </p:sp>
      <p:sp>
        <p:nvSpPr>
          <p:cNvPr id="3" name="Content Placeholder 2"/>
          <p:cNvSpPr>
            <a:spLocks noGrp="1"/>
          </p:cNvSpPr>
          <p:nvPr>
            <p:ph idx="1"/>
          </p:nvPr>
        </p:nvSpPr>
        <p:spPr/>
        <p:txBody>
          <a:bodyPr/>
          <a:lstStyle/>
          <a:p>
            <a:r>
              <a:rPr lang="en-US" sz="2400" dirty="0"/>
              <a:t>Use the EPUB 3 Accessibility Checklist for manual testing.</a:t>
            </a:r>
          </a:p>
          <a:p>
            <a:r>
              <a:rPr lang="en-US" dirty="0"/>
              <a:t> </a:t>
            </a:r>
          </a:p>
          <a:p>
            <a:r>
              <a:rPr lang="en-US" dirty="0"/>
              <a:t>{Hands-on demonstration of manual testing using EPUB 3 Accessibility Checklist.}</a:t>
            </a:r>
          </a:p>
          <a:p>
            <a:endParaRPr lang="en-US" dirty="0"/>
          </a:p>
        </p:txBody>
      </p:sp>
    </p:spTree>
    <p:extLst>
      <p:ext uri="{BB962C8B-B14F-4D97-AF65-F5344CB8AC3E}">
        <p14:creationId xmlns:p14="http://schemas.microsoft.com/office/powerpoint/2010/main" val="14122230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692956"/>
            <a:ext cx="10058400" cy="1450757"/>
          </a:xfrm>
        </p:spPr>
        <p:txBody>
          <a:bodyPr/>
          <a:lstStyle/>
          <a:p>
            <a:r>
              <a:rPr lang="en-US" dirty="0" smtClean="0"/>
              <a:t>Account Assignments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466409834"/>
              </p:ext>
            </p:extLst>
          </p:nvPr>
        </p:nvGraphicFramePr>
        <p:xfrm>
          <a:off x="1097280" y="815661"/>
          <a:ext cx="10058400" cy="593344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r>
                        <a:rPr lang="en-US" dirty="0" smtClean="0"/>
                        <a:t>Name</a:t>
                      </a:r>
                      <a:endParaRPr lang="en-US" dirty="0"/>
                    </a:p>
                  </a:txBody>
                  <a:tcPr/>
                </a:tc>
                <a:tc>
                  <a:txBody>
                    <a:bodyPr/>
                    <a:lstStyle/>
                    <a:p>
                      <a:r>
                        <a:rPr lang="en-US" dirty="0" smtClean="0"/>
                        <a:t>Account Login</a:t>
                      </a:r>
                      <a:endParaRPr lang="en-US" dirty="0"/>
                    </a:p>
                  </a:txBody>
                  <a:tcPr/>
                </a:tc>
                <a:tc>
                  <a:txBody>
                    <a:bodyPr/>
                    <a:lstStyle/>
                    <a:p>
                      <a:r>
                        <a:rPr lang="en-US" dirty="0" smtClean="0"/>
                        <a:t>Password</a:t>
                      </a:r>
                      <a:endParaRPr lang="en-US" dirty="0"/>
                    </a:p>
                  </a:txBody>
                  <a:tcPr/>
                </a:tc>
              </a:tr>
              <a:tr h="370840">
                <a:tc>
                  <a:txBody>
                    <a:bodyPr/>
                    <a:lstStyle/>
                    <a:p>
                      <a:pPr algn="l" fontAlgn="t"/>
                      <a:r>
                        <a:rPr lang="en-US" sz="1800" b="0" i="0" u="none" strike="noStrike" dirty="0">
                          <a:solidFill>
                            <a:srgbClr val="000000"/>
                          </a:solidFill>
                          <a:effectLst/>
                          <a:latin typeface="+mn-lt"/>
                        </a:rPr>
                        <a:t>Christianson, Wendy</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epub101attendee1@xyz.com</a:t>
                      </a:r>
                    </a:p>
                  </a:txBody>
                  <a:tcPr/>
                </a:tc>
                <a:tc>
                  <a:txBody>
                    <a:bodyPr/>
                    <a:lstStyle/>
                    <a:p>
                      <a:r>
                        <a:rPr lang="en-US" dirty="0" smtClean="0"/>
                        <a:t>Password#1</a:t>
                      </a:r>
                      <a:endParaRPr lang="en-US" dirty="0"/>
                    </a:p>
                  </a:txBody>
                  <a:tcPr/>
                </a:tc>
              </a:tr>
              <a:tr h="370840">
                <a:tc>
                  <a:txBody>
                    <a:bodyPr/>
                    <a:lstStyle/>
                    <a:p>
                      <a:pPr algn="l" fontAlgn="t"/>
                      <a:r>
                        <a:rPr lang="en-US" sz="1800" b="0" i="0" u="none" strike="noStrike" dirty="0">
                          <a:solidFill>
                            <a:srgbClr val="000000"/>
                          </a:solidFill>
                          <a:effectLst/>
                          <a:latin typeface="+mn-lt"/>
                        </a:rPr>
                        <a:t>Vance, Joanna</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epub101attendee2@xyz.com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Password#2</a:t>
                      </a:r>
                    </a:p>
                  </a:txBody>
                  <a:tcPr/>
                </a:tc>
              </a:tr>
              <a:tr h="370840">
                <a:tc>
                  <a:txBody>
                    <a:bodyPr/>
                    <a:lstStyle/>
                    <a:p>
                      <a:pPr algn="l" fontAlgn="t"/>
                      <a:r>
                        <a:rPr lang="en-US" sz="1800" b="0" i="0" u="none" strike="noStrike">
                          <a:solidFill>
                            <a:srgbClr val="000000"/>
                          </a:solidFill>
                          <a:effectLst/>
                          <a:latin typeface="+mn-lt"/>
                        </a:rPr>
                        <a:t>Blicker, Lesley</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epub101attendee3@xyz.com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Password#3</a:t>
                      </a:r>
                    </a:p>
                  </a:txBody>
                  <a:tcPr/>
                </a:tc>
              </a:tr>
              <a:tr h="370840">
                <a:tc>
                  <a:txBody>
                    <a:bodyPr/>
                    <a:lstStyle/>
                    <a:p>
                      <a:pPr algn="l" fontAlgn="t"/>
                      <a:r>
                        <a:rPr lang="en-US" sz="1800" b="0" i="0" u="none" strike="noStrike" dirty="0" err="1">
                          <a:solidFill>
                            <a:srgbClr val="000000"/>
                          </a:solidFill>
                          <a:effectLst/>
                          <a:latin typeface="+mn-lt"/>
                        </a:rPr>
                        <a:t>Nisbet</a:t>
                      </a:r>
                      <a:r>
                        <a:rPr lang="en-US" sz="1800" b="0" i="0" u="none" strike="noStrike" dirty="0">
                          <a:solidFill>
                            <a:srgbClr val="000000"/>
                          </a:solidFill>
                          <a:effectLst/>
                          <a:latin typeface="+mn-lt"/>
                        </a:rPr>
                        <a:t>, Laura</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epub101attendee4@xyz.com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Password#4</a:t>
                      </a:r>
                    </a:p>
                  </a:txBody>
                  <a:tcPr/>
                </a:tc>
              </a:tr>
              <a:tr h="370840">
                <a:tc>
                  <a:txBody>
                    <a:bodyPr/>
                    <a:lstStyle/>
                    <a:p>
                      <a:pPr algn="l" fontAlgn="t"/>
                      <a:r>
                        <a:rPr lang="en-US" sz="1800" b="0" i="0" u="none" strike="noStrike">
                          <a:solidFill>
                            <a:srgbClr val="000000"/>
                          </a:solidFill>
                          <a:effectLst/>
                          <a:latin typeface="+mn-lt"/>
                        </a:rPr>
                        <a:t>Powell, Charlotte</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epub101attendee5@xyz.com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Password#5</a:t>
                      </a:r>
                    </a:p>
                  </a:txBody>
                  <a:tcPr/>
                </a:tc>
              </a:tr>
              <a:tr h="370840">
                <a:tc>
                  <a:txBody>
                    <a:bodyPr/>
                    <a:lstStyle/>
                    <a:p>
                      <a:pPr algn="l" fontAlgn="t"/>
                      <a:r>
                        <a:rPr lang="en-US" sz="1800" b="0" i="0" u="none" strike="noStrike" dirty="0" err="1">
                          <a:solidFill>
                            <a:srgbClr val="000000"/>
                          </a:solidFill>
                          <a:effectLst/>
                          <a:latin typeface="+mn-lt"/>
                        </a:rPr>
                        <a:t>Richwine</a:t>
                      </a:r>
                      <a:r>
                        <a:rPr lang="en-US" sz="1800" b="0" i="0" u="none" strike="noStrike" dirty="0">
                          <a:solidFill>
                            <a:srgbClr val="000000"/>
                          </a:solidFill>
                          <a:effectLst/>
                          <a:latin typeface="+mn-lt"/>
                        </a:rPr>
                        <a:t>, Brian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epub101attendee6@xyz.com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Password#6</a:t>
                      </a:r>
                    </a:p>
                  </a:txBody>
                  <a:tcPr/>
                </a:tc>
              </a:tr>
              <a:tr h="370840">
                <a:tc>
                  <a:txBody>
                    <a:bodyPr/>
                    <a:lstStyle/>
                    <a:p>
                      <a:pPr algn="l" fontAlgn="t"/>
                      <a:r>
                        <a:rPr lang="en-US" sz="1800" b="0" i="0" u="none" strike="noStrike" dirty="0">
                          <a:solidFill>
                            <a:srgbClr val="000000"/>
                          </a:solidFill>
                          <a:effectLst/>
                          <a:latin typeface="+mn-lt"/>
                        </a:rPr>
                        <a:t>Watkins, Dawn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epub101attendee7@xyz.com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Password#7</a:t>
                      </a:r>
                      <a:endParaRPr lang="en-US" dirty="0"/>
                    </a:p>
                  </a:txBody>
                  <a:tcPr/>
                </a:tc>
              </a:tr>
              <a:tr h="370840">
                <a:tc>
                  <a:txBody>
                    <a:bodyPr/>
                    <a:lstStyle/>
                    <a:p>
                      <a:pPr algn="l" fontAlgn="t"/>
                      <a:r>
                        <a:rPr lang="en-US" sz="1800" b="0" i="0" u="none" strike="noStrike" dirty="0" err="1">
                          <a:solidFill>
                            <a:srgbClr val="000000"/>
                          </a:solidFill>
                          <a:effectLst/>
                          <a:latin typeface="+mn-lt"/>
                        </a:rPr>
                        <a:t>Cavano</a:t>
                      </a:r>
                      <a:r>
                        <a:rPr lang="en-US" sz="1800" b="0" i="0" u="none" strike="noStrike" dirty="0">
                          <a:solidFill>
                            <a:srgbClr val="000000"/>
                          </a:solidFill>
                          <a:effectLst/>
                          <a:latin typeface="+mn-lt"/>
                        </a:rPr>
                        <a:t>, John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epub101attendee8@xyz.com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Password#8</a:t>
                      </a:r>
                    </a:p>
                  </a:txBody>
                  <a:tcPr/>
                </a:tc>
              </a:tr>
              <a:tr h="370840">
                <a:tc>
                  <a:txBody>
                    <a:bodyPr/>
                    <a:lstStyle/>
                    <a:p>
                      <a:pPr algn="l" fontAlgn="t"/>
                      <a:r>
                        <a:rPr lang="en-US" sz="1800" b="0" i="0" u="none" strike="noStrike" dirty="0" smtClean="0">
                          <a:solidFill>
                            <a:srgbClr val="000000"/>
                          </a:solidFill>
                          <a:effectLst/>
                          <a:latin typeface="+mn-lt"/>
                        </a:rPr>
                        <a:t>Carrie</a:t>
                      </a:r>
                      <a:r>
                        <a:rPr lang="en-US" sz="1800" b="0" i="0" u="none" strike="noStrike" baseline="0" dirty="0" smtClean="0">
                          <a:solidFill>
                            <a:srgbClr val="000000"/>
                          </a:solidFill>
                          <a:effectLst/>
                          <a:latin typeface="+mn-lt"/>
                        </a:rPr>
                        <a:t> Anton</a:t>
                      </a:r>
                      <a:endParaRPr lang="en-US" sz="1800" b="0" i="0" u="none" strike="noStrike" dirty="0">
                        <a:solidFill>
                          <a:srgbClr val="000000"/>
                        </a:solidFill>
                        <a:effectLst/>
                        <a:latin typeface="+mn-lt"/>
                      </a:endParaRP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epub101attendee9@xyz.com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Password#9</a:t>
                      </a:r>
                    </a:p>
                  </a:txBody>
                  <a:tcPr/>
                </a:tc>
              </a:tr>
              <a:tr h="370840">
                <a:tc>
                  <a:txBody>
                    <a:bodyPr/>
                    <a:lstStyle/>
                    <a:p>
                      <a:r>
                        <a:rPr lang="en-US" dirty="0" smtClean="0"/>
                        <a:t>James Ray</a:t>
                      </a:r>
                      <a:r>
                        <a:rPr lang="en-US" baseline="0" dirty="0" smtClean="0"/>
                        <a:t> Westmoreland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epub101attendee10@xyz.com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Password#10</a:t>
                      </a:r>
                    </a:p>
                  </a:txBody>
                  <a:tcPr/>
                </a:tc>
              </a:tr>
              <a:tr h="370840">
                <a:tc>
                  <a:txBody>
                    <a:bodyPr/>
                    <a:lstStyle/>
                    <a:p>
                      <a:r>
                        <a:rPr lang="en-US" dirty="0" smtClean="0"/>
                        <a:t>Amanda </a:t>
                      </a:r>
                      <a:r>
                        <a:rPr lang="en-US" dirty="0" err="1" smtClean="0"/>
                        <a:t>Rodino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epub101attendee11@xyz.com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smtClean="0">
                          <a:solidFill>
                            <a:srgbClr val="000000"/>
                          </a:solidFill>
                          <a:effectLst/>
                          <a:latin typeface="+mn-lt"/>
                        </a:rPr>
                        <a:t>McGoldrick</a:t>
                      </a:r>
                      <a:r>
                        <a:rPr lang="en-US" sz="1800" b="0" i="0" u="none" strike="noStrike" dirty="0" smtClean="0">
                          <a:solidFill>
                            <a:srgbClr val="000000"/>
                          </a:solidFill>
                          <a:effectLst/>
                          <a:latin typeface="+mn-lt"/>
                        </a:rPr>
                        <a:t>, </a:t>
                      </a:r>
                      <a:r>
                        <a:rPr lang="en-US" sz="1800" b="0" i="0" u="none" strike="noStrike" dirty="0" err="1" smtClean="0">
                          <a:solidFill>
                            <a:srgbClr val="000000"/>
                          </a:solidFill>
                          <a:effectLst/>
                          <a:latin typeface="+mn-lt"/>
                        </a:rPr>
                        <a:t>Petria</a:t>
                      </a: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epub101attendee12@xyz.com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epub101attendee13@xyz.com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Password#13</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epub101attendee14@xyz.com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Password#14</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epub101attendee15@xyz.com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Password#15</a:t>
                      </a:r>
                    </a:p>
                  </a:txBody>
                  <a:tcPr/>
                </a:tc>
              </a:tr>
            </a:tbl>
          </a:graphicData>
        </a:graphic>
      </p:graphicFrame>
    </p:spTree>
    <p:extLst>
      <p:ext uri="{BB962C8B-B14F-4D97-AF65-F5344CB8AC3E}">
        <p14:creationId xmlns:p14="http://schemas.microsoft.com/office/powerpoint/2010/main" val="307749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DRM-Protected EPUB</a:t>
            </a:r>
            <a:endParaRPr lang="en-US" dirty="0"/>
          </a:p>
        </p:txBody>
      </p:sp>
      <p:sp>
        <p:nvSpPr>
          <p:cNvPr id="3" name="Content Placeholder 2"/>
          <p:cNvSpPr>
            <a:spLocks noGrp="1"/>
          </p:cNvSpPr>
          <p:nvPr>
            <p:ph idx="1"/>
          </p:nvPr>
        </p:nvSpPr>
        <p:spPr/>
        <p:txBody>
          <a:bodyPr/>
          <a:lstStyle/>
          <a:p>
            <a:pPr algn="ctr"/>
            <a:r>
              <a:rPr lang="en-US" b="1" dirty="0"/>
              <a:t>If the EPUB file is DRM protected:</a:t>
            </a:r>
          </a:p>
          <a:p>
            <a:pPr lvl="0"/>
            <a:r>
              <a:rPr lang="en-US" dirty="0" smtClean="0"/>
              <a:t>• Unable </a:t>
            </a:r>
            <a:r>
              <a:rPr lang="en-US" dirty="0"/>
              <a:t>to use automated tools.</a:t>
            </a:r>
          </a:p>
          <a:p>
            <a:pPr lvl="0"/>
            <a:r>
              <a:rPr lang="en-US" dirty="0" smtClean="0"/>
              <a:t>• Conduct </a:t>
            </a:r>
            <a:r>
              <a:rPr lang="en-US" dirty="0"/>
              <a:t>manual accessibility testing.</a:t>
            </a:r>
          </a:p>
          <a:p>
            <a:pPr lvl="0"/>
            <a:r>
              <a:rPr lang="en-US" dirty="0" smtClean="0"/>
              <a:t>• Unable </a:t>
            </a:r>
            <a:r>
              <a:rPr lang="en-US" dirty="0"/>
              <a:t>to modify EPUB content.</a:t>
            </a:r>
          </a:p>
          <a:p>
            <a:pPr lvl="0"/>
            <a:r>
              <a:rPr lang="en-US" dirty="0" smtClean="0"/>
              <a:t>• Return </a:t>
            </a:r>
            <a:r>
              <a:rPr lang="en-US" dirty="0"/>
              <a:t>to publisher for remediation.</a:t>
            </a:r>
          </a:p>
          <a:p>
            <a:r>
              <a:rPr lang="en-US" dirty="0"/>
              <a:t> </a:t>
            </a:r>
          </a:p>
          <a:p>
            <a:r>
              <a:rPr lang="en-US" sz="2400" b="1" dirty="0" smtClean="0"/>
              <a:t>NOTE: </a:t>
            </a:r>
            <a:r>
              <a:rPr lang="en-US" dirty="0" smtClean="0"/>
              <a:t>Several </a:t>
            </a:r>
            <a:r>
              <a:rPr lang="en-US" dirty="0"/>
              <a:t>publishers and e-reading system developers are integrating the ACE tool in their systems. EPUB files are checked for accessibility prior to DRM protection and information about the accessibility test results are provided.</a:t>
            </a:r>
          </a:p>
          <a:p>
            <a:endParaRPr lang="en-US" dirty="0"/>
          </a:p>
        </p:txBody>
      </p:sp>
    </p:spTree>
    <p:extLst>
      <p:ext uri="{BB962C8B-B14F-4D97-AF65-F5344CB8AC3E}">
        <p14:creationId xmlns:p14="http://schemas.microsoft.com/office/powerpoint/2010/main" val="12441229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Inaccessible EPUB </a:t>
            </a:r>
            <a:r>
              <a:rPr lang="en-US" sz="4000" b="1" dirty="0" smtClean="0"/>
              <a:t>Content</a:t>
            </a:r>
            <a:endParaRPr lang="en-US" sz="4000" dirty="0"/>
          </a:p>
        </p:txBody>
      </p:sp>
      <p:sp>
        <p:nvSpPr>
          <p:cNvPr id="6" name="TextBox 5"/>
          <p:cNvSpPr txBox="1"/>
          <p:nvPr/>
        </p:nvSpPr>
        <p:spPr>
          <a:xfrm>
            <a:off x="1097279" y="1737360"/>
            <a:ext cx="10058401" cy="369332"/>
          </a:xfrm>
          <a:prstGeom prst="rect">
            <a:avLst/>
          </a:prstGeom>
          <a:noFill/>
        </p:spPr>
        <p:txBody>
          <a:bodyPr wrap="square" rtlCol="0">
            <a:spAutoFit/>
          </a:bodyPr>
          <a:lstStyle/>
          <a:p>
            <a:pPr algn="ctr"/>
            <a:r>
              <a:rPr lang="en-US" b="1" dirty="0"/>
              <a:t>What do you do if the publisher is not able or willing to remediate the EPUB content for accessibility?</a:t>
            </a:r>
          </a:p>
        </p:txBody>
      </p:sp>
      <p:sp>
        <p:nvSpPr>
          <p:cNvPr id="3" name="Content Placeholder 2"/>
          <p:cNvSpPr>
            <a:spLocks noGrp="1"/>
          </p:cNvSpPr>
          <p:nvPr>
            <p:ph sz="half" idx="1"/>
          </p:nvPr>
        </p:nvSpPr>
        <p:spPr>
          <a:xfrm>
            <a:off x="1097279" y="2311879"/>
            <a:ext cx="4937760" cy="3557214"/>
          </a:xfrm>
        </p:spPr>
        <p:txBody>
          <a:bodyPr>
            <a:normAutofit fontScale="85000" lnSpcReduction="20000"/>
          </a:bodyPr>
          <a:lstStyle/>
          <a:p>
            <a:pPr lvl="0">
              <a:lnSpc>
                <a:spcPct val="110000"/>
              </a:lnSpc>
            </a:pPr>
            <a:r>
              <a:rPr lang="en-US" sz="2400" b="1" i="1" dirty="0" smtClean="0"/>
              <a:t>Short term:</a:t>
            </a:r>
            <a:endParaRPr lang="en-US" sz="2200" b="1" i="1" dirty="0" smtClean="0"/>
          </a:p>
          <a:p>
            <a:pPr lvl="1">
              <a:lnSpc>
                <a:spcPct val="110000"/>
              </a:lnSpc>
            </a:pPr>
            <a:r>
              <a:rPr lang="en-US" sz="2200" dirty="0" smtClean="0"/>
              <a:t>Request </a:t>
            </a:r>
            <a:r>
              <a:rPr lang="en-US" sz="2200" dirty="0"/>
              <a:t>an accessible option (e.g., Microsoft Word, PDF or text file</a:t>
            </a:r>
            <a:r>
              <a:rPr lang="en-US" sz="2200" dirty="0" smtClean="0"/>
              <a:t>) from the publisher.</a:t>
            </a:r>
          </a:p>
          <a:p>
            <a:pPr lvl="1">
              <a:lnSpc>
                <a:spcPct val="110000"/>
              </a:lnSpc>
            </a:pPr>
            <a:r>
              <a:rPr lang="en-US" sz="2200" dirty="0" smtClean="0"/>
              <a:t>If </a:t>
            </a:r>
            <a:r>
              <a:rPr lang="en-US" sz="2200" dirty="0"/>
              <a:t>E</a:t>
            </a:r>
            <a:r>
              <a:rPr lang="en-US" sz="2200" dirty="0" smtClean="0"/>
              <a:t>PUB is not DRM, you can fix the code...(</a:t>
            </a:r>
            <a:r>
              <a:rPr lang="en-US" sz="2200" b="1" u="sng" dirty="0" smtClean="0"/>
              <a:t>caveat</a:t>
            </a:r>
            <a:r>
              <a:rPr lang="en-US" sz="2200" b="1" dirty="0" smtClean="0"/>
              <a:t>:</a:t>
            </a:r>
            <a:r>
              <a:rPr lang="en-US" sz="2200" dirty="0" smtClean="0"/>
              <a:t> you’ll need to know HTML5, JavaScript, and CSS)</a:t>
            </a:r>
          </a:p>
          <a:p>
            <a:pPr lvl="1">
              <a:lnSpc>
                <a:spcPct val="110000"/>
              </a:lnSpc>
            </a:pPr>
            <a:r>
              <a:rPr lang="en-US" sz="2200" dirty="0" smtClean="0"/>
              <a:t>Identify other alternatives to support the student (e.g., If available, borrow print copy in library)</a:t>
            </a:r>
          </a:p>
          <a:p>
            <a:pPr lvl="1">
              <a:lnSpc>
                <a:spcPct val="110000"/>
              </a:lnSpc>
            </a:pPr>
            <a:r>
              <a:rPr lang="en-US" sz="2200" dirty="0" smtClean="0"/>
              <a:t>Provide custom solutions – alt text for images, accessible tables</a:t>
            </a:r>
            <a:r>
              <a:rPr lang="en-US" sz="2200" dirty="0"/>
              <a:t>, by chapter and location etc</a:t>
            </a:r>
            <a:r>
              <a:rPr lang="en-US" sz="2200" dirty="0" smtClean="0"/>
              <a:t>.</a:t>
            </a:r>
            <a:endParaRPr lang="en-US" sz="2200" dirty="0"/>
          </a:p>
        </p:txBody>
      </p:sp>
      <p:sp>
        <p:nvSpPr>
          <p:cNvPr id="5" name="Content Placeholder 4"/>
          <p:cNvSpPr>
            <a:spLocks noGrp="1"/>
          </p:cNvSpPr>
          <p:nvPr>
            <p:ph sz="half" idx="2"/>
          </p:nvPr>
        </p:nvSpPr>
        <p:spPr>
          <a:xfrm>
            <a:off x="6217920" y="2311879"/>
            <a:ext cx="4937760" cy="3557216"/>
          </a:xfrm>
        </p:spPr>
        <p:txBody>
          <a:bodyPr>
            <a:normAutofit fontScale="85000" lnSpcReduction="20000"/>
          </a:bodyPr>
          <a:lstStyle/>
          <a:p>
            <a:pPr lvl="0">
              <a:lnSpc>
                <a:spcPct val="110000"/>
              </a:lnSpc>
            </a:pPr>
            <a:r>
              <a:rPr lang="en-US" sz="2400" b="1" i="1" dirty="0" smtClean="0"/>
              <a:t>Long term:</a:t>
            </a:r>
            <a:endParaRPr lang="en-US" dirty="0"/>
          </a:p>
          <a:p>
            <a:pPr lvl="1">
              <a:lnSpc>
                <a:spcPct val="110000"/>
              </a:lnSpc>
            </a:pPr>
            <a:r>
              <a:rPr lang="en-US" sz="2200" dirty="0"/>
              <a:t>Educate your students about </a:t>
            </a:r>
            <a:r>
              <a:rPr lang="en-US" sz="2200" dirty="0" smtClean="0"/>
              <a:t>EPUB </a:t>
            </a:r>
            <a:r>
              <a:rPr lang="en-US" sz="2200" dirty="0"/>
              <a:t>formats</a:t>
            </a:r>
          </a:p>
          <a:p>
            <a:pPr lvl="1">
              <a:lnSpc>
                <a:spcPct val="110000"/>
              </a:lnSpc>
            </a:pPr>
            <a:r>
              <a:rPr lang="en-US" sz="2200" dirty="0"/>
              <a:t>Educate your faculty about requesting/selecting accessible formats from publishers.</a:t>
            </a:r>
          </a:p>
          <a:p>
            <a:pPr lvl="1">
              <a:lnSpc>
                <a:spcPct val="110000"/>
              </a:lnSpc>
            </a:pPr>
            <a:r>
              <a:rPr lang="en-US" sz="2200" dirty="0"/>
              <a:t>Secure print copies as a backup</a:t>
            </a:r>
          </a:p>
          <a:p>
            <a:pPr marL="0" indent="0">
              <a:buNone/>
            </a:pPr>
            <a:endParaRPr lang="en-US" sz="2200" dirty="0"/>
          </a:p>
        </p:txBody>
      </p:sp>
    </p:spTree>
    <p:extLst>
      <p:ext uri="{BB962C8B-B14F-4D97-AF65-F5344CB8AC3E}">
        <p14:creationId xmlns:p14="http://schemas.microsoft.com/office/powerpoint/2010/main" val="4082912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Rachel Comerford • Director of Content Standards • </a:t>
            </a:r>
            <a:r>
              <a:rPr lang="en-US" dirty="0" smtClean="0"/>
              <a:t>Macmillan Learning</a:t>
            </a:r>
          </a:p>
          <a:p>
            <a:pPr lvl="1"/>
            <a:r>
              <a:rPr lang="en-US" dirty="0" smtClean="0">
                <a:hlinkClick r:id="rId2"/>
              </a:rPr>
              <a:t>Email: Rachel.Comerford@Macmillan.com</a:t>
            </a:r>
            <a:endParaRPr lang="en-US" dirty="0" smtClean="0"/>
          </a:p>
          <a:p>
            <a:pPr lvl="1"/>
            <a:r>
              <a:rPr lang="en-US" dirty="0" smtClean="0"/>
              <a:t>Twitter: @rallyfora11y</a:t>
            </a:r>
          </a:p>
          <a:p>
            <a:pPr lvl="1"/>
            <a:endParaRPr lang="en-US" dirty="0"/>
          </a:p>
          <a:p>
            <a:r>
              <a:rPr lang="en-US" dirty="0" err="1" smtClean="0"/>
              <a:t>Korey</a:t>
            </a:r>
            <a:r>
              <a:rPr lang="en-US" dirty="0" smtClean="0"/>
              <a:t> </a:t>
            </a:r>
            <a:r>
              <a:rPr lang="en-US" dirty="0"/>
              <a:t>Singleton • Assistive Technology </a:t>
            </a:r>
            <a:r>
              <a:rPr lang="en-US" dirty="0" smtClean="0"/>
              <a:t>Initiative • George </a:t>
            </a:r>
            <a:r>
              <a:rPr lang="en-US" dirty="0"/>
              <a:t>Mason </a:t>
            </a:r>
            <a:r>
              <a:rPr lang="en-US" dirty="0" smtClean="0"/>
              <a:t>University</a:t>
            </a:r>
          </a:p>
          <a:p>
            <a:pPr lvl="1"/>
            <a:r>
              <a:rPr lang="en-US" dirty="0">
                <a:hlinkClick r:id="rId2"/>
              </a:rPr>
              <a:t>Email: </a:t>
            </a:r>
            <a:r>
              <a:rPr lang="en-US" dirty="0" err="1" smtClean="0"/>
              <a:t>kinglet@gmu.edu</a:t>
            </a:r>
            <a:endParaRPr lang="en-US" dirty="0"/>
          </a:p>
          <a:p>
            <a:pPr lvl="1"/>
            <a:r>
              <a:rPr lang="en-US" dirty="0"/>
              <a:t>Twitter: </a:t>
            </a:r>
            <a:r>
              <a:rPr lang="en-US" dirty="0" smtClean="0"/>
              <a:t>@</a:t>
            </a:r>
            <a:r>
              <a:rPr lang="en-US" dirty="0" err="1" smtClean="0"/>
              <a:t>AccessibleMason</a:t>
            </a:r>
            <a:endParaRPr lang="en-US" dirty="0" smtClean="0"/>
          </a:p>
          <a:p>
            <a:pPr lvl="1"/>
            <a:r>
              <a:rPr lang="en-US" dirty="0" smtClean="0"/>
              <a:t>Web: </a:t>
            </a:r>
            <a:r>
              <a:rPr lang="en-US" dirty="0" smtClean="0">
                <a:hlinkClick r:id="rId3"/>
              </a:rPr>
              <a:t>http://ati.gmu.edu</a:t>
            </a:r>
            <a:endParaRPr lang="en-US" dirty="0" smtClean="0"/>
          </a:p>
          <a:p>
            <a:pPr lvl="1"/>
            <a:endParaRPr lang="en-US" dirty="0"/>
          </a:p>
          <a:p>
            <a:r>
              <a:rPr lang="en-US" dirty="0"/>
              <a:t>Amy Salmon • Senior Accessibility </a:t>
            </a:r>
            <a:r>
              <a:rPr lang="en-US" dirty="0" smtClean="0"/>
              <a:t>Consultant </a:t>
            </a:r>
            <a:r>
              <a:rPr lang="en-US" dirty="0"/>
              <a:t>• </a:t>
            </a:r>
            <a:r>
              <a:rPr lang="en-US" dirty="0" smtClean="0"/>
              <a:t>Tech </a:t>
            </a:r>
            <a:r>
              <a:rPr lang="en-US" dirty="0"/>
              <a:t>For All, Inc</a:t>
            </a:r>
            <a:r>
              <a:rPr lang="en-US" dirty="0" smtClean="0"/>
              <a:t>.</a:t>
            </a:r>
          </a:p>
          <a:p>
            <a:pPr lvl="1"/>
            <a:r>
              <a:rPr lang="en-US" dirty="0">
                <a:hlinkClick r:id="rId2"/>
              </a:rPr>
              <a:t>Email: </a:t>
            </a:r>
            <a:r>
              <a:rPr lang="en-US" dirty="0" err="1" smtClean="0"/>
              <a:t>asalmon@tfaconsulting.com</a:t>
            </a:r>
            <a:endParaRPr lang="en-US" dirty="0"/>
          </a:p>
          <a:p>
            <a:pPr lvl="1"/>
            <a:r>
              <a:rPr lang="en-US" dirty="0"/>
              <a:t>Twitter: </a:t>
            </a:r>
            <a:r>
              <a:rPr lang="en-US" dirty="0" smtClean="0"/>
              <a:t>@</a:t>
            </a:r>
            <a:r>
              <a:rPr lang="en-US" dirty="0" err="1" smtClean="0"/>
              <a:t>Asalmonamy</a:t>
            </a:r>
            <a:endParaRPr lang="en-US" dirty="0"/>
          </a:p>
          <a:p>
            <a:endParaRPr lang="en-US" dirty="0" smtClean="0"/>
          </a:p>
        </p:txBody>
      </p:sp>
    </p:spTree>
    <p:extLst>
      <p:ext uri="{BB962C8B-B14F-4D97-AF65-F5344CB8AC3E}">
        <p14:creationId xmlns:p14="http://schemas.microsoft.com/office/powerpoint/2010/main" val="9411227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Is EPUB</a:t>
            </a:r>
            <a:r>
              <a:rPr lang="en-US" sz="3600" b="1" dirty="0" smtClean="0"/>
              <a:t>?</a:t>
            </a:r>
            <a:endParaRPr lang="en-US" sz="3600" dirty="0"/>
          </a:p>
        </p:txBody>
      </p:sp>
      <p:sp>
        <p:nvSpPr>
          <p:cNvPr id="3" name="Content Placeholder 2"/>
          <p:cNvSpPr>
            <a:spLocks noGrp="1"/>
          </p:cNvSpPr>
          <p:nvPr>
            <p:ph idx="1"/>
          </p:nvPr>
        </p:nvSpPr>
        <p:spPr/>
        <p:txBody>
          <a:bodyPr/>
          <a:lstStyle/>
          <a:p>
            <a:r>
              <a:rPr lang="en-US" sz="2800" dirty="0" smtClean="0"/>
              <a:t>• Electronic </a:t>
            </a:r>
            <a:r>
              <a:rPr lang="en-US" sz="2800" dirty="0"/>
              <a:t>publication, digital </a:t>
            </a:r>
            <a:r>
              <a:rPr lang="en-US" sz="2800" dirty="0" smtClean="0"/>
              <a:t>book, </a:t>
            </a:r>
            <a:r>
              <a:rPr lang="en-US" sz="2800" dirty="0"/>
              <a:t>e-</a:t>
            </a:r>
            <a:r>
              <a:rPr lang="en-US" sz="2800" dirty="0" smtClean="0"/>
              <a:t>book</a:t>
            </a:r>
          </a:p>
          <a:p>
            <a:r>
              <a:rPr lang="en-US" sz="2800" dirty="0"/>
              <a:t>• </a:t>
            </a:r>
            <a:r>
              <a:rPr lang="en-US" sz="2800" dirty="0" smtClean="0"/>
              <a:t>Maintained and improved in the w3c (world wide web consortium) publishing groups by publishers, universities, and experts</a:t>
            </a:r>
            <a:endParaRPr lang="en-US" sz="2800" dirty="0"/>
          </a:p>
          <a:p>
            <a:r>
              <a:rPr lang="en-US" sz="2800" dirty="0" smtClean="0"/>
              <a:t>• #</a:t>
            </a:r>
            <a:r>
              <a:rPr lang="en-US" sz="2800" dirty="0"/>
              <a:t>1 e-book format worldwide</a:t>
            </a:r>
          </a:p>
          <a:p>
            <a:r>
              <a:rPr lang="en-US" sz="2800" dirty="0" smtClean="0"/>
              <a:t>• EPUB 3.1 = HTML5</a:t>
            </a:r>
            <a:endParaRPr lang="en-US" sz="2800" dirty="0"/>
          </a:p>
          <a:p>
            <a:r>
              <a:rPr lang="en-US" sz="2800" dirty="0" smtClean="0"/>
              <a:t>• Other </a:t>
            </a:r>
            <a:r>
              <a:rPr lang="en-US" sz="2800" dirty="0"/>
              <a:t>e-book formats – PDF, </a:t>
            </a:r>
            <a:r>
              <a:rPr lang="en-US" sz="2800" dirty="0" smtClean="0"/>
              <a:t>Kindle (</a:t>
            </a:r>
            <a:r>
              <a:rPr lang="en-US" sz="2800" dirty="0" err="1" smtClean="0"/>
              <a:t>mobi</a:t>
            </a:r>
            <a:r>
              <a:rPr lang="en-US" sz="2800" dirty="0" smtClean="0"/>
              <a:t>, kf8)</a:t>
            </a:r>
            <a:endParaRPr lang="en-US" sz="2800" dirty="0"/>
          </a:p>
          <a:p>
            <a:endParaRPr lang="en-US" dirty="0"/>
          </a:p>
        </p:txBody>
      </p:sp>
    </p:spTree>
    <p:extLst>
      <p:ext uri="{BB962C8B-B14F-4D97-AF65-F5344CB8AC3E}">
        <p14:creationId xmlns:p14="http://schemas.microsoft.com/office/powerpoint/2010/main" val="4065840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Why EPUB</a:t>
            </a:r>
            <a:r>
              <a:rPr lang="en-US" sz="3600" b="1" dirty="0" smtClean="0"/>
              <a:t>?</a:t>
            </a:r>
            <a:endParaRPr lang="en-US" sz="3600" dirty="0"/>
          </a:p>
        </p:txBody>
      </p:sp>
      <p:sp>
        <p:nvSpPr>
          <p:cNvPr id="3" name="Content Placeholder 2"/>
          <p:cNvSpPr>
            <a:spLocks noGrp="1"/>
          </p:cNvSpPr>
          <p:nvPr>
            <p:ph idx="1"/>
          </p:nvPr>
        </p:nvSpPr>
        <p:spPr/>
        <p:txBody>
          <a:bodyPr>
            <a:normAutofit/>
          </a:bodyPr>
          <a:lstStyle/>
          <a:p>
            <a:pPr lvl="0"/>
            <a:r>
              <a:rPr lang="en-US" sz="2800" dirty="0" smtClean="0"/>
              <a:t>•</a:t>
            </a:r>
            <a:r>
              <a:rPr lang="en-US" dirty="0" smtClean="0"/>
              <a:t> </a:t>
            </a:r>
            <a:r>
              <a:rPr lang="en-US" sz="2800" dirty="0" smtClean="0"/>
              <a:t>One </a:t>
            </a:r>
            <a:r>
              <a:rPr lang="en-US" sz="2800" dirty="0"/>
              <a:t>time creation</a:t>
            </a:r>
          </a:p>
          <a:p>
            <a:pPr lvl="0"/>
            <a:r>
              <a:rPr lang="en-US" sz="2800" dirty="0" smtClean="0"/>
              <a:t>• Multiple </a:t>
            </a:r>
            <a:r>
              <a:rPr lang="en-US" sz="2800" dirty="0"/>
              <a:t>distribution </a:t>
            </a:r>
            <a:r>
              <a:rPr lang="en-US" sz="2800" dirty="0" smtClean="0"/>
              <a:t>channels</a:t>
            </a:r>
          </a:p>
          <a:p>
            <a:pPr lvl="0"/>
            <a:r>
              <a:rPr lang="en-US" sz="2800" dirty="0"/>
              <a:t>• </a:t>
            </a:r>
            <a:r>
              <a:rPr lang="en-US" sz="2800" dirty="0" smtClean="0"/>
              <a:t>You can see an </a:t>
            </a:r>
            <a:r>
              <a:rPr lang="en-US" sz="2800" dirty="0" err="1" smtClean="0"/>
              <a:t>epub</a:t>
            </a:r>
            <a:r>
              <a:rPr lang="en-US" sz="2800" dirty="0" smtClean="0"/>
              <a:t> on </a:t>
            </a:r>
            <a:r>
              <a:rPr lang="en-US" sz="2800" dirty="0" err="1" smtClean="0"/>
              <a:t>vitalsource</a:t>
            </a:r>
            <a:r>
              <a:rPr lang="en-US" sz="2800" dirty="0" smtClean="0"/>
              <a:t>, </a:t>
            </a:r>
            <a:r>
              <a:rPr lang="en-US" sz="2800" dirty="0" err="1" smtClean="0"/>
              <a:t>redshelf</a:t>
            </a:r>
            <a:r>
              <a:rPr lang="en-US" sz="2800" dirty="0" smtClean="0"/>
              <a:t>, etc. (Shameless promotion alert – </a:t>
            </a:r>
            <a:r>
              <a:rPr lang="en-US" sz="2800" dirty="0" smtClean="0">
                <a:hlinkClick r:id="rId2" tooltip="This is a link to the Macmillan catalog page for ebook partners."/>
              </a:rPr>
              <a:t>Macmillan </a:t>
            </a:r>
            <a:r>
              <a:rPr lang="en-US" sz="2800" dirty="0" err="1" smtClean="0">
                <a:hlinkClick r:id="rId2" tooltip="This is a link to the Macmillan catalog page for ebook partners."/>
              </a:rPr>
              <a:t>ePUBs</a:t>
            </a:r>
            <a:r>
              <a:rPr lang="en-US" sz="2800" dirty="0" smtClean="0">
                <a:hlinkClick r:id="rId2" tooltip="This is a link to the Macmillan catalog page for ebook partners."/>
              </a:rPr>
              <a:t> can be found at any of </a:t>
            </a:r>
            <a:r>
              <a:rPr lang="en-US" sz="2800" dirty="0">
                <a:hlinkClick r:id="rId2" tooltip="This is a link to the Macmillan catalog page for ebook partners."/>
              </a:rPr>
              <a:t>these </a:t>
            </a:r>
            <a:r>
              <a:rPr lang="en-US" sz="2800" dirty="0" smtClean="0">
                <a:hlinkClick r:id="rId2" tooltip="This is a link to the Macmillan catalog page for ebook partners."/>
              </a:rPr>
              <a:t>distributors.</a:t>
            </a:r>
            <a:r>
              <a:rPr lang="en-US" sz="2800" dirty="0" smtClean="0"/>
              <a:t>)</a:t>
            </a:r>
            <a:endParaRPr lang="en-US" sz="2800" dirty="0"/>
          </a:p>
          <a:p>
            <a:pPr lvl="0"/>
            <a:r>
              <a:rPr lang="en-US" sz="2800" dirty="0" smtClean="0"/>
              <a:t>• Supported </a:t>
            </a:r>
            <a:r>
              <a:rPr lang="en-US" sz="2800" dirty="0"/>
              <a:t>on computer, </a:t>
            </a:r>
            <a:r>
              <a:rPr lang="en-US" sz="2800" dirty="0" smtClean="0"/>
              <a:t>tablet, </a:t>
            </a:r>
            <a:r>
              <a:rPr lang="en-US" sz="2800" dirty="0"/>
              <a:t>and mobile phone e-reading systems</a:t>
            </a:r>
          </a:p>
          <a:p>
            <a:pPr lvl="0"/>
            <a:r>
              <a:rPr lang="en-US" sz="2800" dirty="0" smtClean="0"/>
              <a:t>• Available </a:t>
            </a:r>
            <a:r>
              <a:rPr lang="en-US" sz="2800" dirty="0"/>
              <a:t>online or offline</a:t>
            </a:r>
          </a:p>
          <a:p>
            <a:endParaRPr lang="en-US" dirty="0"/>
          </a:p>
        </p:txBody>
      </p:sp>
    </p:spTree>
    <p:extLst>
      <p:ext uri="{BB962C8B-B14F-4D97-AF65-F5344CB8AC3E}">
        <p14:creationId xmlns:p14="http://schemas.microsoft.com/office/powerpoint/2010/main" val="164407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600" b="1" dirty="0"/>
              <a:t>Why EPUB?</a:t>
            </a:r>
            <a:endParaRPr lang="en-US" sz="3600" dirty="0"/>
          </a:p>
        </p:txBody>
      </p:sp>
      <p:sp>
        <p:nvSpPr>
          <p:cNvPr id="3" name="Content Placeholder 2"/>
          <p:cNvSpPr>
            <a:spLocks noGrp="1"/>
          </p:cNvSpPr>
          <p:nvPr>
            <p:ph idx="1"/>
          </p:nvPr>
        </p:nvSpPr>
        <p:spPr>
          <a:xfrm>
            <a:off x="1097280" y="1986174"/>
            <a:ext cx="10058400" cy="3882920"/>
          </a:xfrm>
        </p:spPr>
        <p:txBody>
          <a:bodyPr/>
          <a:lstStyle/>
          <a:p>
            <a:pPr marL="228600" indent="-228600">
              <a:buFont typeface="Arial" charset="0"/>
              <a:buChar char="•"/>
            </a:pPr>
            <a:r>
              <a:rPr lang="en-US" sz="2800" dirty="0" err="1" smtClean="0"/>
              <a:t>Reflowable</a:t>
            </a:r>
            <a:r>
              <a:rPr lang="en-US" sz="2800" dirty="0" smtClean="0"/>
              <a:t> </a:t>
            </a:r>
            <a:r>
              <a:rPr lang="en-US" sz="2800" dirty="0"/>
              <a:t>or </a:t>
            </a:r>
            <a:r>
              <a:rPr lang="en-US" sz="2800" dirty="0" smtClean="0"/>
              <a:t>fixed-page </a:t>
            </a:r>
            <a:r>
              <a:rPr lang="en-US" sz="2800" dirty="0"/>
              <a:t>layout</a:t>
            </a:r>
          </a:p>
          <a:p>
            <a:pPr marL="228600" indent="-228600">
              <a:lnSpc>
                <a:spcPct val="100000"/>
              </a:lnSpc>
              <a:buFont typeface="Arial" charset="0"/>
              <a:buChar char="•"/>
            </a:pPr>
            <a:r>
              <a:rPr lang="en-US" sz="2800" dirty="0" smtClean="0"/>
              <a:t>Enhanced content, such as</a:t>
            </a:r>
          </a:p>
          <a:p>
            <a:pPr marL="521208" lvl="1" indent="-228600">
              <a:lnSpc>
                <a:spcPct val="100000"/>
              </a:lnSpc>
              <a:buFont typeface="Arial" charset="0"/>
              <a:buChar char="•"/>
            </a:pPr>
            <a:r>
              <a:rPr lang="en-US" sz="2600" dirty="0" smtClean="0"/>
              <a:t>Interactive activities</a:t>
            </a:r>
          </a:p>
          <a:p>
            <a:pPr marL="521208" lvl="1" indent="-228600">
              <a:lnSpc>
                <a:spcPct val="100000"/>
              </a:lnSpc>
              <a:buFont typeface="Arial" charset="0"/>
              <a:buChar char="•"/>
            </a:pPr>
            <a:r>
              <a:rPr lang="en-US" sz="2600" dirty="0" smtClean="0"/>
              <a:t>Video/Audio</a:t>
            </a:r>
          </a:p>
          <a:p>
            <a:pPr marL="521208" lvl="1" indent="-228600">
              <a:lnSpc>
                <a:spcPct val="100000"/>
              </a:lnSpc>
              <a:buFont typeface="Arial" charset="0"/>
              <a:buChar char="•"/>
            </a:pPr>
            <a:r>
              <a:rPr lang="en-US" sz="2600" dirty="0" smtClean="0"/>
              <a:t>MathML</a:t>
            </a:r>
            <a:endParaRPr lang="en-US" sz="2600" dirty="0"/>
          </a:p>
          <a:p>
            <a:endParaRPr lang="en-US" dirty="0"/>
          </a:p>
        </p:txBody>
      </p:sp>
    </p:spTree>
    <p:extLst>
      <p:ext uri="{BB962C8B-B14F-4D97-AF65-F5344CB8AC3E}">
        <p14:creationId xmlns:p14="http://schemas.microsoft.com/office/powerpoint/2010/main" val="1529201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sz="3600" b="1" dirty="0" smtClean="0"/>
              <a:t>Out-Of-The </a:t>
            </a:r>
            <a:r>
              <a:rPr lang="en-US" sz="3600" b="1" dirty="0"/>
              <a:t>Box </a:t>
            </a:r>
            <a:r>
              <a:rPr lang="en-US" sz="3600" b="1" dirty="0" smtClean="0"/>
              <a:t>Accessibility</a:t>
            </a:r>
            <a:endParaRPr lang="en-US" sz="3600" dirty="0"/>
          </a:p>
        </p:txBody>
      </p:sp>
      <p:sp>
        <p:nvSpPr>
          <p:cNvPr id="3" name="Content Placeholder 2"/>
          <p:cNvSpPr>
            <a:spLocks noGrp="1"/>
          </p:cNvSpPr>
          <p:nvPr>
            <p:ph idx="1"/>
          </p:nvPr>
        </p:nvSpPr>
        <p:spPr>
          <a:xfrm>
            <a:off x="1097280" y="2002454"/>
            <a:ext cx="10058400" cy="3866639"/>
          </a:xfrm>
        </p:spPr>
        <p:txBody>
          <a:bodyPr/>
          <a:lstStyle/>
          <a:p>
            <a:r>
              <a:rPr lang="en-US" sz="2800" dirty="0"/>
              <a:t>EPUBs are built using HTML5, CSS and </a:t>
            </a:r>
            <a:r>
              <a:rPr lang="en-US" sz="2800" dirty="0" err="1"/>
              <a:t>javascript</a:t>
            </a:r>
            <a:r>
              <a:rPr lang="en-US" sz="2800" dirty="0"/>
              <a:t>, making EPUBs more accessible from the beginning.</a:t>
            </a:r>
          </a:p>
          <a:p>
            <a:r>
              <a:rPr lang="en-US" dirty="0"/>
              <a:t> </a:t>
            </a:r>
            <a:endParaRPr lang="en-US" dirty="0" smtClean="0"/>
          </a:p>
          <a:p>
            <a:endParaRPr lang="en-US" dirty="0"/>
          </a:p>
          <a:p>
            <a:r>
              <a:rPr lang="en-US" dirty="0"/>
              <a:t>{demo of EPUB without accessibility remediation}</a:t>
            </a:r>
          </a:p>
          <a:p>
            <a:endParaRPr lang="en-US" dirty="0"/>
          </a:p>
        </p:txBody>
      </p:sp>
    </p:spTree>
    <p:extLst>
      <p:ext uri="{BB962C8B-B14F-4D97-AF65-F5344CB8AC3E}">
        <p14:creationId xmlns:p14="http://schemas.microsoft.com/office/powerpoint/2010/main" val="13189068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25379"/>
            <a:ext cx="10058400" cy="1450757"/>
          </a:xfrm>
        </p:spPr>
        <p:txBody>
          <a:bodyPr/>
          <a:lstStyle/>
          <a:p>
            <a:r>
              <a:rPr lang="en-US" dirty="0" smtClean="0"/>
              <a:t>Account </a:t>
            </a:r>
            <a:r>
              <a:rPr lang="en-US" dirty="0" smtClean="0"/>
              <a:t>Assignments</a:t>
            </a:r>
            <a:endParaRPr lang="en-US" sz="3200" i="1" dirty="0"/>
          </a:p>
        </p:txBody>
      </p:sp>
      <p:graphicFrame>
        <p:nvGraphicFramePr>
          <p:cNvPr id="5" name="Content Placeholder 3"/>
          <p:cNvGraphicFramePr>
            <a:graphicFrameLocks/>
          </p:cNvGraphicFramePr>
          <p:nvPr>
            <p:extLst>
              <p:ext uri="{D42A27DB-BD31-4B8C-83A1-F6EECF244321}">
                <p14:modId xmlns:p14="http://schemas.microsoft.com/office/powerpoint/2010/main" val="2817778310"/>
              </p:ext>
            </p:extLst>
          </p:nvPr>
        </p:nvGraphicFramePr>
        <p:xfrm>
          <a:off x="1097280" y="725378"/>
          <a:ext cx="10058400" cy="593344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r>
                        <a:rPr lang="en-US" dirty="0" smtClean="0"/>
                        <a:t>Name</a:t>
                      </a:r>
                      <a:endParaRPr lang="en-US" dirty="0"/>
                    </a:p>
                  </a:txBody>
                  <a:tcPr/>
                </a:tc>
                <a:tc>
                  <a:txBody>
                    <a:bodyPr/>
                    <a:lstStyle/>
                    <a:p>
                      <a:r>
                        <a:rPr lang="en-US" dirty="0" smtClean="0"/>
                        <a:t>Account Login</a:t>
                      </a:r>
                      <a:endParaRPr lang="en-US" dirty="0"/>
                    </a:p>
                  </a:txBody>
                  <a:tcPr/>
                </a:tc>
                <a:tc>
                  <a:txBody>
                    <a:bodyPr/>
                    <a:lstStyle/>
                    <a:p>
                      <a:r>
                        <a:rPr lang="en-US" dirty="0" smtClean="0"/>
                        <a:t>Password</a:t>
                      </a:r>
                      <a:endParaRPr lang="en-US" dirty="0"/>
                    </a:p>
                  </a:txBody>
                  <a:tcPr/>
                </a:tc>
              </a:tr>
              <a:tr h="370840">
                <a:tc>
                  <a:txBody>
                    <a:bodyPr/>
                    <a:lstStyle/>
                    <a:p>
                      <a:pPr algn="l" fontAlgn="t"/>
                      <a:r>
                        <a:rPr lang="en-US" sz="1800" b="0" i="0" u="none" strike="noStrike" dirty="0">
                          <a:solidFill>
                            <a:srgbClr val="000000"/>
                          </a:solidFill>
                          <a:effectLst/>
                          <a:latin typeface="+mn-lt"/>
                        </a:rPr>
                        <a:t>Christianson, Wendy</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epub101attendee1@xyz.com</a:t>
                      </a:r>
                    </a:p>
                  </a:txBody>
                  <a:tcPr/>
                </a:tc>
                <a:tc>
                  <a:txBody>
                    <a:bodyPr/>
                    <a:lstStyle/>
                    <a:p>
                      <a:r>
                        <a:rPr lang="en-US" dirty="0" smtClean="0"/>
                        <a:t>Password#1</a:t>
                      </a:r>
                      <a:endParaRPr lang="en-US" dirty="0"/>
                    </a:p>
                  </a:txBody>
                  <a:tcPr/>
                </a:tc>
              </a:tr>
              <a:tr h="370840">
                <a:tc>
                  <a:txBody>
                    <a:bodyPr/>
                    <a:lstStyle/>
                    <a:p>
                      <a:pPr algn="l" fontAlgn="t"/>
                      <a:r>
                        <a:rPr lang="en-US" sz="1800" b="0" i="0" u="none" strike="noStrike" dirty="0">
                          <a:solidFill>
                            <a:srgbClr val="000000"/>
                          </a:solidFill>
                          <a:effectLst/>
                          <a:latin typeface="+mn-lt"/>
                        </a:rPr>
                        <a:t>Vance, Joanna</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epub101attendee2@xyz.com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Password#2</a:t>
                      </a:r>
                    </a:p>
                  </a:txBody>
                  <a:tcPr/>
                </a:tc>
              </a:tr>
              <a:tr h="370840">
                <a:tc>
                  <a:txBody>
                    <a:bodyPr/>
                    <a:lstStyle/>
                    <a:p>
                      <a:pPr algn="l" fontAlgn="t"/>
                      <a:r>
                        <a:rPr lang="en-US" sz="1800" b="0" i="0" u="none" strike="noStrike">
                          <a:solidFill>
                            <a:srgbClr val="000000"/>
                          </a:solidFill>
                          <a:effectLst/>
                          <a:latin typeface="+mn-lt"/>
                        </a:rPr>
                        <a:t>Blicker, Lesley</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epub101attendee3@xyz.com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Password#3</a:t>
                      </a:r>
                    </a:p>
                  </a:txBody>
                  <a:tcPr/>
                </a:tc>
              </a:tr>
              <a:tr h="370840">
                <a:tc>
                  <a:txBody>
                    <a:bodyPr/>
                    <a:lstStyle/>
                    <a:p>
                      <a:pPr algn="l" fontAlgn="t"/>
                      <a:r>
                        <a:rPr lang="en-US" sz="1800" b="0" i="0" u="none" strike="noStrike" dirty="0" err="1">
                          <a:solidFill>
                            <a:srgbClr val="000000"/>
                          </a:solidFill>
                          <a:effectLst/>
                          <a:latin typeface="+mn-lt"/>
                        </a:rPr>
                        <a:t>Nisbet</a:t>
                      </a:r>
                      <a:r>
                        <a:rPr lang="en-US" sz="1800" b="0" i="0" u="none" strike="noStrike" dirty="0">
                          <a:solidFill>
                            <a:srgbClr val="000000"/>
                          </a:solidFill>
                          <a:effectLst/>
                          <a:latin typeface="+mn-lt"/>
                        </a:rPr>
                        <a:t>, Laura</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epub101attendee4@xyz.com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Password#4</a:t>
                      </a:r>
                    </a:p>
                  </a:txBody>
                  <a:tcPr/>
                </a:tc>
              </a:tr>
              <a:tr h="370840">
                <a:tc>
                  <a:txBody>
                    <a:bodyPr/>
                    <a:lstStyle/>
                    <a:p>
                      <a:pPr algn="l" fontAlgn="t"/>
                      <a:r>
                        <a:rPr lang="en-US" sz="1800" b="0" i="0" u="none" strike="noStrike">
                          <a:solidFill>
                            <a:srgbClr val="000000"/>
                          </a:solidFill>
                          <a:effectLst/>
                          <a:latin typeface="+mn-lt"/>
                        </a:rPr>
                        <a:t>Powell, Charlotte</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epub101attendee5@xyz.com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Password#5</a:t>
                      </a:r>
                    </a:p>
                  </a:txBody>
                  <a:tcPr/>
                </a:tc>
              </a:tr>
              <a:tr h="370840">
                <a:tc>
                  <a:txBody>
                    <a:bodyPr/>
                    <a:lstStyle/>
                    <a:p>
                      <a:pPr algn="l" fontAlgn="t"/>
                      <a:r>
                        <a:rPr lang="en-US" sz="1800" b="0" i="0" u="none" strike="noStrike" dirty="0" err="1">
                          <a:solidFill>
                            <a:srgbClr val="000000"/>
                          </a:solidFill>
                          <a:effectLst/>
                          <a:latin typeface="+mn-lt"/>
                        </a:rPr>
                        <a:t>Richwine</a:t>
                      </a:r>
                      <a:r>
                        <a:rPr lang="en-US" sz="1800" b="0" i="0" u="none" strike="noStrike" dirty="0">
                          <a:solidFill>
                            <a:srgbClr val="000000"/>
                          </a:solidFill>
                          <a:effectLst/>
                          <a:latin typeface="+mn-lt"/>
                        </a:rPr>
                        <a:t>, Brian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epub101attendee6@xyz.com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Password#6</a:t>
                      </a:r>
                    </a:p>
                  </a:txBody>
                  <a:tcPr/>
                </a:tc>
              </a:tr>
              <a:tr h="370840">
                <a:tc>
                  <a:txBody>
                    <a:bodyPr/>
                    <a:lstStyle/>
                    <a:p>
                      <a:pPr algn="l" fontAlgn="t"/>
                      <a:r>
                        <a:rPr lang="en-US" sz="1800" b="0" i="0" u="none" strike="noStrike" dirty="0">
                          <a:solidFill>
                            <a:srgbClr val="000000"/>
                          </a:solidFill>
                          <a:effectLst/>
                          <a:latin typeface="+mn-lt"/>
                        </a:rPr>
                        <a:t>Watkins, Dawn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epub101attendee7@xyz.com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Password#7</a:t>
                      </a:r>
                      <a:endParaRPr lang="en-US" dirty="0"/>
                    </a:p>
                  </a:txBody>
                  <a:tcPr/>
                </a:tc>
              </a:tr>
              <a:tr h="370840">
                <a:tc>
                  <a:txBody>
                    <a:bodyPr/>
                    <a:lstStyle/>
                    <a:p>
                      <a:pPr algn="l" fontAlgn="t"/>
                      <a:r>
                        <a:rPr lang="en-US" sz="1800" b="0" i="0" u="none" strike="noStrike" dirty="0" err="1">
                          <a:solidFill>
                            <a:srgbClr val="000000"/>
                          </a:solidFill>
                          <a:effectLst/>
                          <a:latin typeface="+mn-lt"/>
                        </a:rPr>
                        <a:t>Cavano</a:t>
                      </a:r>
                      <a:r>
                        <a:rPr lang="en-US" sz="1800" b="0" i="0" u="none" strike="noStrike" dirty="0">
                          <a:solidFill>
                            <a:srgbClr val="000000"/>
                          </a:solidFill>
                          <a:effectLst/>
                          <a:latin typeface="+mn-lt"/>
                        </a:rPr>
                        <a:t>, John</a:t>
                      </a: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epub101attendee8@xyz.com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Password#8</a:t>
                      </a:r>
                    </a:p>
                  </a:txBody>
                  <a:tcPr/>
                </a:tc>
              </a:tr>
              <a:tr h="370840">
                <a:tc>
                  <a:txBody>
                    <a:bodyPr/>
                    <a:lstStyle/>
                    <a:p>
                      <a:pPr algn="l" fontAlgn="t"/>
                      <a:r>
                        <a:rPr lang="en-US" sz="1800" b="0" i="0" u="none" strike="noStrike" dirty="0" smtClean="0">
                          <a:solidFill>
                            <a:srgbClr val="000000"/>
                          </a:solidFill>
                          <a:effectLst/>
                          <a:latin typeface="+mn-lt"/>
                        </a:rPr>
                        <a:t>Carrie</a:t>
                      </a:r>
                      <a:r>
                        <a:rPr lang="en-US" sz="1800" b="0" i="0" u="none" strike="noStrike" baseline="0" dirty="0" smtClean="0">
                          <a:solidFill>
                            <a:srgbClr val="000000"/>
                          </a:solidFill>
                          <a:effectLst/>
                          <a:latin typeface="+mn-lt"/>
                        </a:rPr>
                        <a:t> Anton</a:t>
                      </a:r>
                      <a:endParaRPr lang="en-US" sz="1800" b="0" i="0" u="none" strike="noStrike" dirty="0">
                        <a:solidFill>
                          <a:srgbClr val="000000"/>
                        </a:solidFill>
                        <a:effectLst/>
                        <a:latin typeface="+mn-lt"/>
                      </a:endParaRPr>
                    </a:p>
                  </a:txBody>
                  <a:tcPr marL="12700" marR="12700" marT="127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epub101attendee9@xyz.com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Password#9</a:t>
                      </a:r>
                    </a:p>
                  </a:txBody>
                  <a:tcPr/>
                </a:tc>
              </a:tr>
              <a:tr h="370840">
                <a:tc>
                  <a:txBody>
                    <a:bodyPr/>
                    <a:lstStyle/>
                    <a:p>
                      <a:r>
                        <a:rPr lang="en-US" dirty="0" smtClean="0"/>
                        <a:t>James Ray</a:t>
                      </a:r>
                      <a:r>
                        <a:rPr lang="en-US" baseline="0" dirty="0" smtClean="0"/>
                        <a:t> Westmoreland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epub101attendee10@xyz.com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Password#10</a:t>
                      </a:r>
                    </a:p>
                  </a:txBody>
                  <a:tcPr/>
                </a:tc>
              </a:tr>
              <a:tr h="370840">
                <a:tc>
                  <a:txBody>
                    <a:bodyPr/>
                    <a:lstStyle/>
                    <a:p>
                      <a:r>
                        <a:rPr lang="en-US" dirty="0" smtClean="0"/>
                        <a:t>Amanda </a:t>
                      </a:r>
                      <a:r>
                        <a:rPr lang="en-US" dirty="0" err="1" smtClean="0"/>
                        <a:t>Rodino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epub101attendee11@xyz.com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smtClean="0">
                          <a:solidFill>
                            <a:srgbClr val="000000"/>
                          </a:solidFill>
                          <a:effectLst/>
                          <a:latin typeface="+mn-lt"/>
                        </a:rPr>
                        <a:t>McGoldrick</a:t>
                      </a:r>
                      <a:r>
                        <a:rPr lang="en-US" sz="1800" b="0" i="0" u="none" strike="noStrike" dirty="0" smtClean="0">
                          <a:solidFill>
                            <a:srgbClr val="000000"/>
                          </a:solidFill>
                          <a:effectLst/>
                          <a:latin typeface="+mn-lt"/>
                        </a:rPr>
                        <a:t>, </a:t>
                      </a:r>
                      <a:r>
                        <a:rPr lang="en-US" sz="1800" b="0" i="0" u="none" strike="noStrike" dirty="0" err="1" smtClean="0">
                          <a:solidFill>
                            <a:srgbClr val="000000"/>
                          </a:solidFill>
                          <a:effectLst/>
                          <a:latin typeface="+mn-lt"/>
                        </a:rPr>
                        <a:t>Petria</a:t>
                      </a: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epub101attendee12@xyz.com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epub101attendee13@xyz.com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Password#13</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epub101attendee14@xyz.com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Password#14</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epub101attendee15@xyz.com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Password#15</a:t>
                      </a:r>
                    </a:p>
                  </a:txBody>
                  <a:tcPr/>
                </a:tc>
              </a:tr>
            </a:tbl>
          </a:graphicData>
        </a:graphic>
      </p:graphicFrame>
    </p:spTree>
    <p:extLst>
      <p:ext uri="{BB962C8B-B14F-4D97-AF65-F5344CB8AC3E}">
        <p14:creationId xmlns:p14="http://schemas.microsoft.com/office/powerpoint/2010/main" val="119601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7000"/>
            <a:ext cx="10058400" cy="1618673"/>
          </a:xfrm>
        </p:spPr>
        <p:txBody>
          <a:bodyPr>
            <a:normAutofit fontScale="90000"/>
          </a:bodyPr>
          <a:lstStyle/>
          <a:p>
            <a:r>
              <a:rPr lang="en-US" dirty="0"/>
              <a:t/>
            </a:r>
            <a:br>
              <a:rPr lang="en-US" dirty="0"/>
            </a:br>
            <a:r>
              <a:rPr lang="en-US" sz="3600" b="1" dirty="0" smtClean="0"/>
              <a:t>EPUB </a:t>
            </a:r>
            <a:r>
              <a:rPr lang="en-US" sz="3600" b="1" dirty="0"/>
              <a:t>Statistics: The following statistics are provided from </a:t>
            </a:r>
            <a:r>
              <a:rPr lang="en-US" sz="3600" b="1" dirty="0" err="1"/>
              <a:t>VitalSource</a:t>
            </a:r>
            <a:r>
              <a:rPr lang="en-US" sz="3600" b="1" dirty="0"/>
              <a:t> Technologies, Inc. as of June 15, 2017. </a:t>
            </a:r>
            <a:endParaRPr lang="en-US" sz="3600" dirty="0"/>
          </a:p>
        </p:txBody>
      </p:sp>
      <p:sp>
        <p:nvSpPr>
          <p:cNvPr id="3" name="Content Placeholder 2"/>
          <p:cNvSpPr>
            <a:spLocks noGrp="1"/>
          </p:cNvSpPr>
          <p:nvPr>
            <p:ph sz="half" idx="1"/>
          </p:nvPr>
        </p:nvSpPr>
        <p:spPr>
          <a:xfrm>
            <a:off x="1097279" y="2062984"/>
            <a:ext cx="4937760" cy="4023360"/>
          </a:xfrm>
        </p:spPr>
        <p:txBody>
          <a:bodyPr/>
          <a:lstStyle/>
          <a:p>
            <a:r>
              <a:rPr lang="en-US" b="1" dirty="0"/>
              <a:t>2016</a:t>
            </a:r>
            <a:endParaRPr lang="en-US" dirty="0"/>
          </a:p>
          <a:p>
            <a:r>
              <a:rPr lang="en-US" dirty="0" smtClean="0"/>
              <a:t>• Top </a:t>
            </a:r>
            <a:r>
              <a:rPr lang="en-US" dirty="0"/>
              <a:t>25 titles: 24 EPUB, 1 PDF</a:t>
            </a:r>
          </a:p>
          <a:p>
            <a:r>
              <a:rPr lang="en-US" dirty="0" smtClean="0"/>
              <a:t>• Top </a:t>
            </a:r>
            <a:r>
              <a:rPr lang="en-US" dirty="0"/>
              <a:t>50 titles: 46 EPUB, 4 PDF</a:t>
            </a:r>
          </a:p>
          <a:p>
            <a:r>
              <a:rPr lang="en-US" dirty="0" smtClean="0"/>
              <a:t>• Top </a:t>
            </a:r>
            <a:r>
              <a:rPr lang="en-US" dirty="0"/>
              <a:t>100 titles: 77 EPUB, 23 PDF</a:t>
            </a:r>
          </a:p>
          <a:p>
            <a:r>
              <a:rPr lang="en-US" dirty="0" smtClean="0"/>
              <a:t>• Top </a:t>
            </a:r>
            <a:r>
              <a:rPr lang="en-US" dirty="0"/>
              <a:t>250 titles: 141 EPUB, 109 PDF</a:t>
            </a:r>
          </a:p>
          <a:p>
            <a:r>
              <a:rPr lang="en-US" dirty="0" smtClean="0"/>
              <a:t>• Top </a:t>
            </a:r>
            <a:r>
              <a:rPr lang="en-US" dirty="0"/>
              <a:t>500 titles: 233 EPUB, 267 PDF</a:t>
            </a:r>
          </a:p>
          <a:p>
            <a:endParaRPr lang="en-US" dirty="0"/>
          </a:p>
        </p:txBody>
      </p:sp>
      <p:sp>
        <p:nvSpPr>
          <p:cNvPr id="4" name="Content Placeholder 3"/>
          <p:cNvSpPr>
            <a:spLocks noGrp="1"/>
          </p:cNvSpPr>
          <p:nvPr>
            <p:ph sz="half" idx="2"/>
          </p:nvPr>
        </p:nvSpPr>
        <p:spPr>
          <a:xfrm>
            <a:off x="6217920" y="2062984"/>
            <a:ext cx="4937760" cy="4023360"/>
          </a:xfrm>
        </p:spPr>
        <p:txBody>
          <a:bodyPr/>
          <a:lstStyle/>
          <a:p>
            <a:r>
              <a:rPr lang="en-US" b="1" dirty="0"/>
              <a:t>2017 (as of June 15, 2017)</a:t>
            </a:r>
            <a:endParaRPr lang="en-US" dirty="0"/>
          </a:p>
          <a:p>
            <a:r>
              <a:rPr lang="en-US" dirty="0" smtClean="0"/>
              <a:t>• Top </a:t>
            </a:r>
            <a:r>
              <a:rPr lang="en-US" dirty="0"/>
              <a:t>25 titles: 25 EPUB, zero PDF</a:t>
            </a:r>
          </a:p>
          <a:p>
            <a:r>
              <a:rPr lang="en-US" dirty="0" smtClean="0"/>
              <a:t>• Top </a:t>
            </a:r>
            <a:r>
              <a:rPr lang="en-US" dirty="0"/>
              <a:t>50 titles: 48 EPUB, 2 PDF</a:t>
            </a:r>
          </a:p>
          <a:p>
            <a:r>
              <a:rPr lang="en-US" dirty="0" smtClean="0"/>
              <a:t>• Top </a:t>
            </a:r>
            <a:r>
              <a:rPr lang="en-US" dirty="0"/>
              <a:t>100 titles: 81 EPUB, 19 PDF</a:t>
            </a:r>
          </a:p>
          <a:p>
            <a:r>
              <a:rPr lang="en-US" dirty="0" smtClean="0"/>
              <a:t>• Top </a:t>
            </a:r>
            <a:r>
              <a:rPr lang="en-US" dirty="0"/>
              <a:t>250 titles: 159 EPUB, 91 PDF</a:t>
            </a:r>
          </a:p>
          <a:p>
            <a:r>
              <a:rPr lang="en-US" dirty="0" smtClean="0"/>
              <a:t>• Top </a:t>
            </a:r>
            <a:r>
              <a:rPr lang="en-US" dirty="0"/>
              <a:t>500 titles: 239 EPUB, 261 PDF</a:t>
            </a:r>
          </a:p>
          <a:p>
            <a:endParaRPr lang="en-US" dirty="0"/>
          </a:p>
        </p:txBody>
      </p:sp>
    </p:spTree>
    <p:extLst>
      <p:ext uri="{BB962C8B-B14F-4D97-AF65-F5344CB8AC3E}">
        <p14:creationId xmlns:p14="http://schemas.microsoft.com/office/powerpoint/2010/main" val="20931907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1832</TotalTime>
  <Words>1821</Words>
  <Application>Microsoft Macintosh PowerPoint</Application>
  <PresentationFormat>Custom</PresentationFormat>
  <Paragraphs>358</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Retrospect</vt:lpstr>
      <vt:lpstr>EPUB 101: Understanding the Structure and  Contents of an EPUB</vt:lpstr>
      <vt:lpstr>All About ePUB</vt:lpstr>
      <vt:lpstr>Welcome</vt:lpstr>
      <vt:lpstr>What Is EPUB?</vt:lpstr>
      <vt:lpstr>Why EPUB?</vt:lpstr>
      <vt:lpstr> Why EPUB?</vt:lpstr>
      <vt:lpstr> Out-Of-The Box Accessibility</vt:lpstr>
      <vt:lpstr>Account Assignments</vt:lpstr>
      <vt:lpstr> EPUB Statistics: The following statistics are provided from VitalSource Technologies, Inc. as of June 15, 2017. </vt:lpstr>
      <vt:lpstr>        EPUB Usage in Higher Education:  A Snapshot of Institutions in the Commonwealth of Virginia</vt:lpstr>
      <vt:lpstr>        EPUB Usage in Higher Education:  A Snapshot of Institutions in the Commonwealth of Virginia cont.</vt:lpstr>
      <vt:lpstr>        EPUB Usage in Higher Education:  Takeaways from Commonwealth of Virginia Institutions</vt:lpstr>
      <vt:lpstr>        EPUB Usage in Higher Education:  Educating Students about EPUBs</vt:lpstr>
      <vt:lpstr>        EPUB Usage in Higher Education:  Educating Faculty/Staff about EPUBs</vt:lpstr>
      <vt:lpstr>  EPUB Formats</vt:lpstr>
      <vt:lpstr>EPUB Formats</vt:lpstr>
      <vt:lpstr>EPUB Reading Systems</vt:lpstr>
      <vt:lpstr>EPUB Test</vt:lpstr>
      <vt:lpstr>PowerPoint Presentation</vt:lpstr>
      <vt:lpstr>Is It Accessible?</vt:lpstr>
      <vt:lpstr>EPUB Accessibility 1.0 Requirements</vt:lpstr>
      <vt:lpstr>Automated Tools</vt:lpstr>
      <vt:lpstr>EPUBCheck</vt:lpstr>
      <vt:lpstr>Ace by DAISY</vt:lpstr>
      <vt:lpstr>Ace by DAISY, Accessibility Checking Tool</vt:lpstr>
      <vt:lpstr>Certification and Verification</vt:lpstr>
      <vt:lpstr>AMAC/CAMI Accessibility Facts Label</vt:lpstr>
      <vt:lpstr>Understanding accessibility metadata</vt:lpstr>
      <vt:lpstr>Manual Testing Resources</vt:lpstr>
      <vt:lpstr>PowerPoint Presentation</vt:lpstr>
      <vt:lpstr>Manual Accessibility Testing</vt:lpstr>
      <vt:lpstr>Account Assignments</vt:lpstr>
      <vt:lpstr>DRM-Protected EPUB</vt:lpstr>
      <vt:lpstr>Inaccessible EPUB Content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EPUB 101: Understanding the Structure and Contents of an ePUB</dc:title>
  <dc:creator>Elaine Ober</dc:creator>
  <cp:lastModifiedBy>Comerford Rachel</cp:lastModifiedBy>
  <cp:revision>65</cp:revision>
  <dcterms:created xsi:type="dcterms:W3CDTF">2017-11-08T18:54:31Z</dcterms:created>
  <dcterms:modified xsi:type="dcterms:W3CDTF">2017-11-14T20:02:36Z</dcterms:modified>
</cp:coreProperties>
</file>