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9" r:id="rId17"/>
    <p:sldId id="270" r:id="rId18"/>
    <p:sldId id="271" r:id="rId19"/>
    <p:sldId id="272" r:id="rId20"/>
    <p:sldId id="273" r:id="rId21"/>
    <p:sldId id="274" r:id="rId22"/>
    <p:sldId id="275" r:id="rId23"/>
    <p:sldId id="276" r:id="rId24"/>
    <p:sldId id="284" r:id="rId25"/>
    <p:sldId id="277" r:id="rId26"/>
    <p:sldId id="278" r:id="rId27"/>
    <p:sldId id="280"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D60B66A-6624-492C-B575-CD07C88B1A25}">
  <a:tblStyle styleId="{DD60B66A-6624-492C-B575-CD07C88B1A25}"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12" autoAdjust="0"/>
  </p:normalViewPr>
  <p:slideViewPr>
    <p:cSldViewPr snapToGrid="0" snapToObjects="1">
      <p:cViewPr varScale="1">
        <p:scale>
          <a:sx n="131" d="100"/>
          <a:sy n="131" d="100"/>
        </p:scale>
        <p:origin x="-128" y="-41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81857353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648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wrap="square"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4844839"/>
            <a:ext cx="1854203" cy="273844"/>
          </a:xfrm>
          <a:prstGeom prst="rect">
            <a:avLst/>
          </a:prstGeom>
        </p:spPr>
        <p:txBody>
          <a:bodyPr lIns="68580" tIns="34290" rIns="68580" bIns="34290"/>
          <a:lstStyle/>
          <a:p>
            <a:fld id="{5586B75A-687E-405C-8A0B-8D00578BA2C3}" type="datetimeFigureOut">
              <a:rPr lang="en-US" smtClean="0"/>
              <a:pPr/>
              <a:t>11/17/17</a:t>
            </a:fld>
            <a:endParaRPr lang="en-US" dirty="0"/>
          </a:p>
        </p:txBody>
      </p:sp>
      <p:sp>
        <p:nvSpPr>
          <p:cNvPr id="5" name="Footer Placeholder 4"/>
          <p:cNvSpPr>
            <a:spLocks noGrp="1"/>
          </p:cNvSpPr>
          <p:nvPr>
            <p:ph type="ftr" sz="quarter" idx="11"/>
          </p:nvPr>
        </p:nvSpPr>
        <p:spPr>
          <a:xfrm>
            <a:off x="2764639" y="4844839"/>
            <a:ext cx="3617103" cy="273844"/>
          </a:xfrm>
          <a:prstGeom prst="rect">
            <a:avLst/>
          </a:prstGeom>
        </p:spPr>
        <p:txBody>
          <a:bodyPr lIns="68580" tIns="34290" rIns="68580" bIns="34290"/>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135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22961" y="4844839"/>
            <a:ext cx="1854203" cy="273844"/>
          </a:xfrm>
          <a:prstGeom prst="rect">
            <a:avLst/>
          </a:prstGeom>
        </p:spPr>
        <p:txBody>
          <a:bodyPr lIns="68580" tIns="34290" rIns="68580" bIns="34290"/>
          <a:lstStyle/>
          <a:p>
            <a:fld id="{5586B75A-687E-405C-8A0B-8D00578BA2C3}" type="datetimeFigureOut">
              <a:rPr lang="en-US" smtClean="0"/>
              <a:pPr/>
              <a:t>11/17/17</a:t>
            </a:fld>
            <a:endParaRPr lang="en-US" dirty="0"/>
          </a:p>
        </p:txBody>
      </p:sp>
      <p:sp>
        <p:nvSpPr>
          <p:cNvPr id="6" name="Footer Placeholder 5"/>
          <p:cNvSpPr>
            <a:spLocks noGrp="1"/>
          </p:cNvSpPr>
          <p:nvPr>
            <p:ph type="ftr" sz="quarter" idx="11"/>
          </p:nvPr>
        </p:nvSpPr>
        <p:spPr>
          <a:xfrm>
            <a:off x="2764639" y="4844839"/>
            <a:ext cx="3617103" cy="273844"/>
          </a:xfrm>
          <a:prstGeom prst="rect">
            <a:avLst/>
          </a:prstGeom>
        </p:spPr>
        <p:txBody>
          <a:bodyPr lIns="68580" tIns="34290" rIns="68580" bIns="34290"/>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522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wrap="square"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wrap="square"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GB" sz="100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s://inclusivepublishing.org/news-and-events/news/announcing-ace-beta-release/" TargetMode="External"/><Relationship Id="rId4" Type="http://schemas.openxmlformats.org/officeDocument/2006/relationships/hyperlink" Target="http://inclusivepublishing.org/developer/epub-accessibility/"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benetech.org/our-work/born-accessible/certification/abou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ami.gatech.edu/afacts.php" TargetMode="Externa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Rachel.Comerford@Macmillan.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Rachel.Comerford@Macmilla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25" y="1230674"/>
            <a:ext cx="7136700" cy="1022400"/>
          </a:xfrm>
          <a:prstGeom prst="rect">
            <a:avLst/>
          </a:prstGeom>
        </p:spPr>
        <p:txBody>
          <a:bodyPr wrap="square" lIns="91425" tIns="91425" rIns="91425" bIns="91425" anchor="b" anchorCtr="0">
            <a:noAutofit/>
          </a:bodyPr>
          <a:lstStyle/>
          <a:p>
            <a:pPr lvl="0" rtl="0">
              <a:lnSpc>
                <a:spcPct val="140000"/>
              </a:lnSpc>
              <a:spcBef>
                <a:spcPts val="0"/>
              </a:spcBef>
              <a:buNone/>
            </a:pPr>
            <a:r>
              <a:rPr lang="en-GB" sz="4800" b="1" dirty="0" err="1">
                <a:solidFill>
                  <a:srgbClr val="003344"/>
                </a:solidFill>
              </a:rPr>
              <a:t>ePUB</a:t>
            </a:r>
            <a:r>
              <a:rPr lang="en-GB" sz="4800" b="1" dirty="0">
                <a:solidFill>
                  <a:srgbClr val="003344"/>
                </a:solidFill>
              </a:rPr>
              <a:t> </a:t>
            </a:r>
            <a:r>
              <a:rPr lang="en-GB" sz="4800" b="1" dirty="0" err="1">
                <a:solidFill>
                  <a:srgbClr val="003344"/>
                </a:solidFill>
              </a:rPr>
              <a:t>vs</a:t>
            </a:r>
            <a:r>
              <a:rPr lang="en-GB" sz="4800" b="1" dirty="0">
                <a:solidFill>
                  <a:srgbClr val="003344"/>
                </a:solidFill>
              </a:rPr>
              <a:t> PDF </a:t>
            </a:r>
          </a:p>
        </p:txBody>
      </p:sp>
      <p:sp>
        <p:nvSpPr>
          <p:cNvPr id="67" name="Shape 67"/>
          <p:cNvSpPr txBox="1">
            <a:spLocks noGrp="1"/>
          </p:cNvSpPr>
          <p:nvPr>
            <p:ph type="subTitle" idx="1"/>
          </p:nvPr>
        </p:nvSpPr>
        <p:spPr>
          <a:xfrm>
            <a:off x="2137225" y="2014300"/>
            <a:ext cx="4870500" cy="1628400"/>
          </a:xfrm>
          <a:prstGeom prst="rect">
            <a:avLst/>
          </a:prstGeom>
        </p:spPr>
        <p:txBody>
          <a:bodyPr wrap="square" lIns="91425" tIns="91425" rIns="91425" bIns="91425" anchor="t" anchorCtr="0">
            <a:noAutofit/>
          </a:bodyPr>
          <a:lstStyle/>
          <a:p>
            <a:pPr lvl="0" rtl="0">
              <a:lnSpc>
                <a:spcPct val="130000"/>
              </a:lnSpc>
              <a:spcBef>
                <a:spcPts val="0"/>
              </a:spcBef>
              <a:buClr>
                <a:schemeClr val="dk1"/>
              </a:buClr>
              <a:buSzPct val="36666"/>
              <a:buFont typeface="Arial"/>
              <a:buNone/>
            </a:pPr>
            <a:r>
              <a:rPr lang="en-GB" sz="3000" b="1" dirty="0">
                <a:solidFill>
                  <a:srgbClr val="003344"/>
                </a:solidFill>
              </a:rPr>
              <a:t>Why </a:t>
            </a:r>
            <a:r>
              <a:rPr lang="en-GB" sz="3000" b="1" dirty="0" err="1">
                <a:solidFill>
                  <a:srgbClr val="003344"/>
                </a:solidFill>
              </a:rPr>
              <a:t>ePUB</a:t>
            </a:r>
            <a:r>
              <a:rPr lang="en-GB" sz="3000" b="1" dirty="0">
                <a:solidFill>
                  <a:srgbClr val="003344"/>
                </a:solidFill>
              </a:rPr>
              <a:t> is the new standard for </a:t>
            </a:r>
          </a:p>
          <a:p>
            <a:pPr lvl="0" rtl="0">
              <a:lnSpc>
                <a:spcPct val="130000"/>
              </a:lnSpc>
              <a:spcBef>
                <a:spcPts val="0"/>
              </a:spcBef>
              <a:buClr>
                <a:schemeClr val="dk1"/>
              </a:buClr>
              <a:buSzPct val="36666"/>
              <a:buFont typeface="Arial"/>
              <a:buNone/>
            </a:pPr>
            <a:r>
              <a:rPr lang="en-GB" sz="3000" b="1" dirty="0">
                <a:solidFill>
                  <a:srgbClr val="003344"/>
                </a:solidFill>
              </a:rPr>
              <a:t>accessible </a:t>
            </a:r>
            <a:r>
              <a:rPr lang="en-GB" sz="3000" b="1" dirty="0" err="1">
                <a:solidFill>
                  <a:srgbClr val="003344"/>
                </a:solidFill>
              </a:rPr>
              <a:t>ebooks</a:t>
            </a:r>
            <a:endParaRPr lang="en-GB" sz="3000" b="1" dirty="0">
              <a:solidFill>
                <a:srgbClr val="003344"/>
              </a:solidFill>
            </a:endParaRPr>
          </a:p>
          <a:p>
            <a:pPr lvl="0">
              <a:spcBef>
                <a:spcPts val="0"/>
              </a:spcBef>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814800"/>
            <a:ext cx="8571300" cy="942000"/>
          </a:xfrm>
          <a:prstGeom prst="rect">
            <a:avLst/>
          </a:prstGeom>
        </p:spPr>
        <p:txBody>
          <a:bodyPr wrap="square" lIns="91425" tIns="91425" rIns="91425" bIns="91425" anchor="ctr" anchorCtr="0">
            <a:noAutofit/>
          </a:bodyPr>
          <a:lstStyle/>
          <a:p>
            <a:pPr lvl="0">
              <a:spcBef>
                <a:spcPts val="0"/>
              </a:spcBef>
              <a:buNone/>
            </a:pPr>
            <a:r>
              <a:rPr lang="en-GB"/>
              <a:t>What ePUB readers are available? Are they usable?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marR="419100" lvl="0" algn="ctr" rtl="0">
              <a:lnSpc>
                <a:spcPct val="100000"/>
              </a:lnSpc>
              <a:spcBef>
                <a:spcPts val="0"/>
              </a:spcBef>
              <a:spcAft>
                <a:spcPts val="1100"/>
              </a:spcAft>
              <a:buNone/>
            </a:pPr>
            <a:r>
              <a:rPr lang="en-GB" sz="3000"/>
              <a:t>What reading systems use ePUB and how can you tell if they’re accessible?</a:t>
            </a:r>
          </a:p>
        </p:txBody>
      </p:sp>
      <p:pic>
        <p:nvPicPr>
          <p:cNvPr id="122" name="Shape 122"/>
          <p:cNvPicPr preferRelativeResize="0"/>
          <p:nvPr/>
        </p:nvPicPr>
        <p:blipFill>
          <a:blip r:embed="rId3">
            <a:alphaModFix/>
          </a:blip>
          <a:stretch>
            <a:fillRect/>
          </a:stretch>
        </p:blipFill>
        <p:spPr>
          <a:xfrm>
            <a:off x="0" y="1603042"/>
            <a:ext cx="9144001" cy="342680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156875"/>
            <a:ext cx="8520600" cy="707400"/>
          </a:xfrm>
          <a:prstGeom prst="rect">
            <a:avLst/>
          </a:prstGeom>
        </p:spPr>
        <p:txBody>
          <a:bodyPr wrap="square" lIns="91425" tIns="91425" rIns="91425" bIns="91425" anchor="t" anchorCtr="0">
            <a:noAutofit/>
          </a:bodyPr>
          <a:lstStyle/>
          <a:p>
            <a:pPr lvl="0">
              <a:spcBef>
                <a:spcPts val="0"/>
              </a:spcBef>
              <a:buNone/>
            </a:pPr>
            <a:r>
              <a:rPr lang="en-GB"/>
              <a:t>Reading the epubtest.org Grid</a:t>
            </a:r>
          </a:p>
        </p:txBody>
      </p:sp>
      <p:pic>
        <p:nvPicPr>
          <p:cNvPr id="128" name="Shape 128"/>
          <p:cNvPicPr preferRelativeResize="0"/>
          <p:nvPr/>
        </p:nvPicPr>
        <p:blipFill>
          <a:blip r:embed="rId3">
            <a:alphaModFix/>
          </a:blip>
          <a:stretch>
            <a:fillRect/>
          </a:stretch>
        </p:blipFill>
        <p:spPr>
          <a:xfrm>
            <a:off x="178200" y="1080575"/>
            <a:ext cx="8787597" cy="36811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GB"/>
              <a:t>Detailed View of a Single Reading System Review</a:t>
            </a:r>
          </a:p>
        </p:txBody>
      </p:sp>
      <p:pic>
        <p:nvPicPr>
          <p:cNvPr id="134" name="Shape 134"/>
          <p:cNvPicPr preferRelativeResize="0"/>
          <p:nvPr/>
        </p:nvPicPr>
        <p:blipFill>
          <a:blip r:embed="rId3">
            <a:alphaModFix/>
          </a:blip>
          <a:stretch>
            <a:fillRect/>
          </a:stretch>
        </p:blipFill>
        <p:spPr>
          <a:xfrm>
            <a:off x="1659728" y="1225225"/>
            <a:ext cx="5824549" cy="373177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814800"/>
            <a:ext cx="8571300" cy="942000"/>
          </a:xfrm>
          <a:prstGeom prst="rect">
            <a:avLst/>
          </a:prstGeom>
        </p:spPr>
        <p:txBody>
          <a:bodyPr wrap="square" lIns="91425" tIns="91425" rIns="91425" bIns="91425" anchor="ctr" anchorCtr="0">
            <a:noAutofit/>
          </a:bodyPr>
          <a:lstStyle/>
          <a:p>
            <a:pPr lvl="0">
              <a:spcBef>
                <a:spcPts val="0"/>
              </a:spcBef>
              <a:buNone/>
            </a:pPr>
            <a:r>
              <a:rPr lang="en-GB"/>
              <a:t>But Wait… How do I Know the ePUB is Accessible?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10000"/>
              </a:lnSpc>
              <a:spcBef>
                <a:spcPts val="0"/>
              </a:spcBef>
              <a:buNone/>
            </a:pPr>
            <a:r>
              <a:rPr lang="en-GB" dirty="0">
                <a:highlight>
                  <a:srgbClr val="FFFFFF"/>
                </a:highlight>
              </a:rPr>
              <a:t>Ace by DAISY, Accessibility Checking Tool</a:t>
            </a:r>
          </a:p>
        </p:txBody>
      </p:sp>
      <p:sp>
        <p:nvSpPr>
          <p:cNvPr id="145" name="Shape 145"/>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457200" marR="419100" lvl="0" indent="-317500" rtl="0">
              <a:lnSpc>
                <a:spcPct val="115000"/>
              </a:lnSpc>
              <a:spcBef>
                <a:spcPts val="0"/>
              </a:spcBef>
              <a:spcAft>
                <a:spcPts val="0"/>
              </a:spcAft>
              <a:buClr>
                <a:srgbClr val="333333"/>
              </a:buClr>
              <a:buSzPct val="100000"/>
              <a:buChar char="●"/>
            </a:pPr>
            <a:r>
              <a:rPr lang="en-GB" sz="1400">
                <a:solidFill>
                  <a:srgbClr val="524E4E"/>
                </a:solidFill>
                <a:highlight>
                  <a:srgbClr val="FFFFFF"/>
                </a:highlight>
              </a:rPr>
              <a:t>The DAISY Consortium developed an open source accessibility checking tool: </a:t>
            </a:r>
            <a:r>
              <a:rPr lang="en-GB" sz="1400" u="sng">
                <a:solidFill>
                  <a:srgbClr val="982779"/>
                </a:solidFill>
                <a:highlight>
                  <a:srgbClr val="FFFFFF"/>
                </a:highlight>
                <a:hlinkClick r:id="rId3"/>
              </a:rPr>
              <a:t>First Public Beta</a:t>
            </a:r>
            <a:r>
              <a:rPr lang="en-GB" sz="1400">
                <a:solidFill>
                  <a:srgbClr val="524E4E"/>
                </a:solidFill>
                <a:highlight>
                  <a:srgbClr val="FFFFFF"/>
                </a:highlight>
              </a:rPr>
              <a:t>.</a:t>
            </a:r>
          </a:p>
          <a:p>
            <a:pPr marL="457200" marR="419100" lvl="0" indent="-317500" rtl="0">
              <a:lnSpc>
                <a:spcPct val="115000"/>
              </a:lnSpc>
              <a:spcBef>
                <a:spcPts val="0"/>
              </a:spcBef>
              <a:spcAft>
                <a:spcPts val="0"/>
              </a:spcAft>
              <a:buClr>
                <a:srgbClr val="524E4E"/>
              </a:buClr>
              <a:buSzPct val="100000"/>
              <a:buChar char="●"/>
            </a:pPr>
            <a:r>
              <a:rPr lang="en-GB" sz="1400">
                <a:solidFill>
                  <a:srgbClr val="524E4E"/>
                </a:solidFill>
                <a:highlight>
                  <a:srgbClr val="FFFFFF"/>
                </a:highlight>
              </a:rPr>
              <a:t>Publishers and service providers will be able to use it to implement accessibility.</a:t>
            </a:r>
          </a:p>
          <a:p>
            <a:pPr marL="457200" marR="419100" lvl="0" indent="-317500" rtl="0">
              <a:lnSpc>
                <a:spcPct val="115000"/>
              </a:lnSpc>
              <a:spcBef>
                <a:spcPts val="0"/>
              </a:spcBef>
              <a:spcAft>
                <a:spcPts val="0"/>
              </a:spcAft>
              <a:buClr>
                <a:srgbClr val="524E4E"/>
              </a:buClr>
              <a:buSzPct val="100000"/>
              <a:buChar char="●"/>
            </a:pPr>
            <a:r>
              <a:rPr lang="en-GB" sz="1400">
                <a:solidFill>
                  <a:srgbClr val="524E4E"/>
                </a:solidFill>
                <a:highlight>
                  <a:srgbClr val="FFFFFF"/>
                </a:highlight>
              </a:rPr>
              <a:t>It will also enable distributors and consumers to verify the accessibility claims.</a:t>
            </a:r>
          </a:p>
          <a:p>
            <a:pPr marL="457200" marR="101600" lvl="0" indent="-317500" rtl="0">
              <a:lnSpc>
                <a:spcPct val="115000"/>
              </a:lnSpc>
              <a:spcBef>
                <a:spcPts val="0"/>
              </a:spcBef>
              <a:spcAft>
                <a:spcPts val="0"/>
              </a:spcAft>
              <a:buClr>
                <a:srgbClr val="524E4E"/>
              </a:buClr>
              <a:buSzPct val="100000"/>
              <a:buChar char="●"/>
            </a:pPr>
            <a:r>
              <a:rPr lang="en-GB" sz="1400">
                <a:solidFill>
                  <a:srgbClr val="000000"/>
                </a:solidFill>
                <a:highlight>
                  <a:srgbClr val="FFFFFF"/>
                </a:highlight>
              </a:rPr>
              <a:t>This tool performs automated checks to evaluate conformance to the </a:t>
            </a:r>
            <a:r>
              <a:rPr lang="en-GB" sz="1400" u="sng">
                <a:solidFill>
                  <a:srgbClr val="982779"/>
                </a:solidFill>
                <a:highlight>
                  <a:srgbClr val="FFFFFF"/>
                </a:highlight>
                <a:hlinkClick r:id="rId4"/>
              </a:rPr>
              <a:t>EPUB Accessibility Specification</a:t>
            </a:r>
            <a:r>
              <a:rPr lang="en-GB" sz="1400">
                <a:solidFill>
                  <a:srgbClr val="000000"/>
                </a:solidFill>
                <a:highlight>
                  <a:srgbClr val="FFFFFF"/>
                </a:highlight>
              </a:rPr>
              <a:t>.</a:t>
            </a:r>
          </a:p>
          <a:p>
            <a:pPr marL="457200" lvl="0" indent="-317500" rtl="0">
              <a:lnSpc>
                <a:spcPct val="115000"/>
              </a:lnSpc>
              <a:spcBef>
                <a:spcPts val="0"/>
              </a:spcBef>
              <a:spcAft>
                <a:spcPts val="0"/>
              </a:spcAft>
              <a:buClr>
                <a:srgbClr val="524E4E"/>
              </a:buClr>
              <a:buSzPct val="100000"/>
              <a:buChar char="●"/>
            </a:pPr>
            <a:r>
              <a:rPr lang="en-GB" sz="1400">
                <a:solidFill>
                  <a:srgbClr val="000000"/>
                </a:solidFill>
                <a:highlight>
                  <a:srgbClr val="FFFFFF"/>
                </a:highlight>
              </a:rPr>
              <a:t>The initial version will check against the rules defined in WCAG, ARIA, and HTML.</a:t>
            </a:r>
          </a:p>
          <a:p>
            <a:pPr marL="457200" lvl="0" indent="-317500" rtl="0">
              <a:lnSpc>
                <a:spcPct val="115000"/>
              </a:lnSpc>
              <a:spcBef>
                <a:spcPts val="0"/>
              </a:spcBef>
              <a:spcAft>
                <a:spcPts val="0"/>
              </a:spcAft>
              <a:buClr>
                <a:srgbClr val="524E4E"/>
              </a:buClr>
              <a:buSzPct val="100000"/>
              <a:buChar char="●"/>
            </a:pPr>
            <a:r>
              <a:rPr lang="en-GB" sz="1400">
                <a:solidFill>
                  <a:srgbClr val="000000"/>
                </a:solidFill>
                <a:highlight>
                  <a:srgbClr val="FFFFFF"/>
                </a:highlight>
              </a:rPr>
              <a:t>It is </a:t>
            </a:r>
            <a:r>
              <a:rPr lang="en-GB" sz="1400" b="1">
                <a:solidFill>
                  <a:srgbClr val="000000"/>
                </a:solidFill>
                <a:highlight>
                  <a:srgbClr val="FFFFFF"/>
                </a:highlight>
              </a:rPr>
              <a:t>impossible</a:t>
            </a:r>
            <a:r>
              <a:rPr lang="en-GB" sz="1400">
                <a:solidFill>
                  <a:srgbClr val="000000"/>
                </a:solidFill>
                <a:highlight>
                  <a:srgbClr val="FFFFFF"/>
                </a:highlight>
              </a:rPr>
              <a:t> to perform a 100% complete evaluation of accessibility requirements in a fully-automated manner. Many criteria require human judgement and manual inspection.</a:t>
            </a:r>
          </a:p>
          <a:p>
            <a:pPr marL="914400" lvl="1" indent="-317500" rtl="0">
              <a:lnSpc>
                <a:spcPct val="115000"/>
              </a:lnSpc>
              <a:spcBef>
                <a:spcPts val="0"/>
              </a:spcBef>
              <a:spcAft>
                <a:spcPts val="0"/>
              </a:spcAft>
              <a:buClr>
                <a:srgbClr val="524E4E"/>
              </a:buClr>
              <a:buChar char="○"/>
            </a:pPr>
            <a:r>
              <a:rPr lang="en-GB">
                <a:solidFill>
                  <a:srgbClr val="000000"/>
                </a:solidFill>
                <a:highlight>
                  <a:srgbClr val="FFFFFF"/>
                </a:highlight>
              </a:rPr>
              <a:t>Ace by DAISY does not claim to be a yes/no validator or a certification tool. It will not issue an accessibility score, percentage of conformance, etc. </a:t>
            </a:r>
          </a:p>
          <a:p>
            <a:pPr marL="914400" lvl="1" indent="-317500" rtl="0">
              <a:lnSpc>
                <a:spcPct val="115000"/>
              </a:lnSpc>
              <a:spcBef>
                <a:spcPts val="0"/>
              </a:spcBef>
              <a:spcAft>
                <a:spcPts val="0"/>
              </a:spcAft>
              <a:buClr>
                <a:srgbClr val="524E4E"/>
              </a:buClr>
              <a:buChar char="○"/>
            </a:pPr>
            <a:r>
              <a:rPr lang="en-GB">
                <a:solidFill>
                  <a:srgbClr val="000000"/>
                </a:solidFill>
                <a:highlight>
                  <a:srgbClr val="FFFFFF"/>
                </a:highlight>
              </a:rPr>
              <a:t>It is not intended to be used for repairing inaccessible content.</a:t>
            </a:r>
          </a:p>
          <a:p>
            <a:pPr marL="457200" lvl="0" indent="-317500" rtl="0">
              <a:lnSpc>
                <a:spcPct val="115000"/>
              </a:lnSpc>
              <a:spcBef>
                <a:spcPts val="0"/>
              </a:spcBef>
              <a:spcAft>
                <a:spcPts val="900"/>
              </a:spcAft>
              <a:buClr>
                <a:srgbClr val="524E4E"/>
              </a:buClr>
              <a:buSzPct val="100000"/>
              <a:buChar char="●"/>
            </a:pPr>
            <a:r>
              <a:rPr lang="en-GB" sz="1400">
                <a:solidFill>
                  <a:srgbClr val="000000"/>
                </a:solidFill>
                <a:highlight>
                  <a:srgbClr val="FFFFFF"/>
                </a:highlight>
              </a:rPr>
              <a:t>The tool will not be able to analyze encrypted content or any other DRM-protected EPUB</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DRM-Protected EPUB</a:t>
            </a:r>
            <a:endParaRPr lang="en-US" dirty="0"/>
          </a:p>
        </p:txBody>
      </p:sp>
      <p:sp>
        <p:nvSpPr>
          <p:cNvPr id="3" name="Content Placeholder 2"/>
          <p:cNvSpPr>
            <a:spLocks noGrp="1"/>
          </p:cNvSpPr>
          <p:nvPr>
            <p:ph idx="1"/>
          </p:nvPr>
        </p:nvSpPr>
        <p:spPr/>
        <p:txBody>
          <a:bodyPr/>
          <a:lstStyle/>
          <a:p>
            <a:pPr algn="ctr">
              <a:buNone/>
            </a:pPr>
            <a:r>
              <a:rPr lang="en-US" b="1" dirty="0">
                <a:solidFill>
                  <a:srgbClr val="000000"/>
                </a:solidFill>
              </a:rPr>
              <a:t>If the EPUB file is DRM protected:</a:t>
            </a:r>
          </a:p>
          <a:p>
            <a:pPr lvl="0">
              <a:buNone/>
            </a:pPr>
            <a:r>
              <a:rPr lang="en-US" dirty="0" smtClean="0">
                <a:solidFill>
                  <a:srgbClr val="000000"/>
                </a:solidFill>
              </a:rPr>
              <a:t>• Unable </a:t>
            </a:r>
            <a:r>
              <a:rPr lang="en-US" dirty="0">
                <a:solidFill>
                  <a:srgbClr val="000000"/>
                </a:solidFill>
              </a:rPr>
              <a:t>to use automated tools.</a:t>
            </a:r>
          </a:p>
          <a:p>
            <a:pPr lvl="0">
              <a:buNone/>
            </a:pPr>
            <a:r>
              <a:rPr lang="en-US" dirty="0" smtClean="0">
                <a:solidFill>
                  <a:srgbClr val="000000"/>
                </a:solidFill>
              </a:rPr>
              <a:t>• Conduct </a:t>
            </a:r>
            <a:r>
              <a:rPr lang="en-US" dirty="0">
                <a:solidFill>
                  <a:srgbClr val="000000"/>
                </a:solidFill>
              </a:rPr>
              <a:t>manual accessibility testing.</a:t>
            </a:r>
          </a:p>
          <a:p>
            <a:pPr lvl="0">
              <a:buNone/>
            </a:pPr>
            <a:r>
              <a:rPr lang="en-US" dirty="0" smtClean="0">
                <a:solidFill>
                  <a:srgbClr val="000000"/>
                </a:solidFill>
              </a:rPr>
              <a:t>• Unable </a:t>
            </a:r>
            <a:r>
              <a:rPr lang="en-US" dirty="0">
                <a:solidFill>
                  <a:srgbClr val="000000"/>
                </a:solidFill>
              </a:rPr>
              <a:t>to modify EPUB content.</a:t>
            </a:r>
          </a:p>
          <a:p>
            <a:pPr lvl="0">
              <a:buNone/>
            </a:pPr>
            <a:r>
              <a:rPr lang="en-US" dirty="0" smtClean="0">
                <a:solidFill>
                  <a:srgbClr val="000000"/>
                </a:solidFill>
              </a:rPr>
              <a:t>• Return </a:t>
            </a:r>
            <a:r>
              <a:rPr lang="en-US" dirty="0">
                <a:solidFill>
                  <a:srgbClr val="000000"/>
                </a:solidFill>
              </a:rPr>
              <a:t>to publisher for remediation</a:t>
            </a:r>
            <a:r>
              <a:rPr lang="en-US" dirty="0" smtClean="0">
                <a:solidFill>
                  <a:srgbClr val="000000"/>
                </a:solidFill>
              </a:rPr>
              <a:t>.</a:t>
            </a:r>
            <a:endParaRPr lang="en-US" dirty="0">
              <a:solidFill>
                <a:srgbClr val="000000"/>
              </a:solidFill>
            </a:endParaRPr>
          </a:p>
          <a:p>
            <a:pPr>
              <a:buNone/>
            </a:pPr>
            <a:r>
              <a:rPr lang="en-US" b="1" dirty="0">
                <a:solidFill>
                  <a:srgbClr val="000000"/>
                </a:solidFill>
              </a:rPr>
              <a:t>NOTE: </a:t>
            </a:r>
            <a:r>
              <a:rPr lang="en-US" dirty="0" smtClean="0">
                <a:solidFill>
                  <a:srgbClr val="000000"/>
                </a:solidFill>
              </a:rPr>
              <a:t>Several </a:t>
            </a:r>
            <a:r>
              <a:rPr lang="en-US" dirty="0">
                <a:solidFill>
                  <a:srgbClr val="000000"/>
                </a:solidFill>
              </a:rPr>
              <a:t>publishers and e-reading system developers are integrating the ACE tool in their systems. EPUB files are checked for accessibility prior to DRM protection and information about the accessibility test results are provided.</a:t>
            </a:r>
          </a:p>
          <a:p>
            <a:pPr>
              <a:buNone/>
            </a:pPr>
            <a:endParaRPr lang="en-US" dirty="0"/>
          </a:p>
        </p:txBody>
      </p:sp>
    </p:spTree>
    <p:extLst>
      <p:ext uri="{BB962C8B-B14F-4D97-AF65-F5344CB8AC3E}">
        <p14:creationId xmlns:p14="http://schemas.microsoft.com/office/powerpoint/2010/main" val="38178612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91325"/>
            <a:ext cx="8520600" cy="707400"/>
          </a:xfrm>
          <a:prstGeom prst="rect">
            <a:avLst/>
          </a:prstGeom>
        </p:spPr>
        <p:txBody>
          <a:bodyPr wrap="square" lIns="91425" tIns="91425" rIns="91425" bIns="91425" anchor="t" anchorCtr="0">
            <a:noAutofit/>
          </a:bodyPr>
          <a:lstStyle/>
          <a:p>
            <a:pPr marR="419100" lvl="0" rtl="0">
              <a:lnSpc>
                <a:spcPct val="160000"/>
              </a:lnSpc>
              <a:spcBef>
                <a:spcPts val="0"/>
              </a:spcBef>
              <a:spcAft>
                <a:spcPts val="1100"/>
              </a:spcAft>
              <a:buNone/>
            </a:pPr>
            <a:r>
              <a:rPr lang="en-GB" dirty="0"/>
              <a:t>Certification and Verification</a:t>
            </a:r>
          </a:p>
        </p:txBody>
      </p:sp>
      <p:sp>
        <p:nvSpPr>
          <p:cNvPr id="151" name="Shape 151"/>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lvl="0">
              <a:spcBef>
                <a:spcPts val="0"/>
              </a:spcBef>
              <a:buNone/>
            </a:pPr>
            <a:r>
              <a:rPr lang="en-GB"/>
              <a:t>Global Certified Accessible by Benetech</a:t>
            </a:r>
          </a:p>
          <a:p>
            <a:pPr lvl="0">
              <a:spcBef>
                <a:spcPts val="0"/>
              </a:spcBef>
              <a:buNone/>
            </a:pPr>
            <a:r>
              <a:rPr lang="en-GB" u="sng">
                <a:solidFill>
                  <a:srgbClr val="982779"/>
                </a:solidFill>
                <a:hlinkClick r:id="rId3"/>
              </a:rPr>
              <a:t>https://benetech.org/our-work/born-accessible/certification/about/</a:t>
            </a:r>
          </a:p>
          <a:p>
            <a:pPr marL="457200" lvl="0" indent="-323850">
              <a:spcBef>
                <a:spcPts val="0"/>
              </a:spcBef>
              <a:spcAft>
                <a:spcPts val="0"/>
              </a:spcAft>
              <a:buClr>
                <a:srgbClr val="37383C"/>
              </a:buClr>
              <a:buSzPct val="100000"/>
            </a:pPr>
            <a:r>
              <a:rPr lang="en-GB" sz="1500">
                <a:solidFill>
                  <a:srgbClr val="37383C"/>
                </a:solidFill>
              </a:rPr>
              <a:t>Benetech has developed an evaluation program that assesses the full range of accessibility features currently detailed in the EPUB 3.1 specification. </a:t>
            </a:r>
          </a:p>
          <a:p>
            <a:pPr marL="457200" lvl="0" indent="-323850" rtl="0">
              <a:spcBef>
                <a:spcPts val="0"/>
              </a:spcBef>
              <a:spcAft>
                <a:spcPts val="0"/>
              </a:spcAft>
              <a:buClr>
                <a:srgbClr val="37383C"/>
              </a:buClr>
              <a:buSzPct val="100000"/>
            </a:pPr>
            <a:r>
              <a:rPr lang="en-GB" sz="1500">
                <a:solidFill>
                  <a:srgbClr val="37383C"/>
                </a:solidFill>
              </a:rPr>
              <a:t>This program was developed over a nine-month period during which Benetech conducted in-depth reviews of scores of titles across all sectors – with a particular focus on complex STEM titles – against a suite of accessibility guidelines. </a:t>
            </a:r>
          </a:p>
          <a:p>
            <a:pPr marL="457200" lvl="0" indent="-323850" rtl="0">
              <a:spcBef>
                <a:spcPts val="0"/>
              </a:spcBef>
              <a:spcAft>
                <a:spcPts val="0"/>
              </a:spcAft>
              <a:buClr>
                <a:srgbClr val="37383C"/>
              </a:buClr>
              <a:buSzPct val="100000"/>
            </a:pPr>
            <a:r>
              <a:rPr lang="en-GB" sz="1500">
                <a:solidFill>
                  <a:srgbClr val="37383C"/>
                </a:solidFill>
              </a:rPr>
              <a:t>These included the EPUB Accessibility 1.0 Specification (also known as the “Baseline”) and the World Wide Web’s (W3C) Web Content Accessibility Guidelines 2.0 (WCAG 2.0) for levels A, AA and AAA. </a:t>
            </a:r>
          </a:p>
          <a:p>
            <a:pPr marL="457200" lvl="0" indent="-323850">
              <a:spcBef>
                <a:spcPts val="0"/>
              </a:spcBef>
              <a:buClr>
                <a:srgbClr val="37383C"/>
              </a:buClr>
              <a:buSzPct val="100000"/>
            </a:pPr>
            <a:r>
              <a:rPr lang="en-GB" sz="1500">
                <a:solidFill>
                  <a:srgbClr val="37383C"/>
                </a:solidFill>
              </a:rPr>
              <a:t>Additional features specific to ebooks are also included.</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290416"/>
            <a:ext cx="8520600" cy="707400"/>
          </a:xfrm>
          <a:prstGeom prst="rect">
            <a:avLst/>
          </a:prstGeom>
        </p:spPr>
        <p:txBody>
          <a:bodyPr wrap="square" lIns="91425" tIns="91425" rIns="91425" bIns="91425" anchor="t" anchorCtr="0">
            <a:noAutofit/>
          </a:bodyPr>
          <a:lstStyle/>
          <a:p>
            <a:pPr lvl="0">
              <a:spcBef>
                <a:spcPts val="0"/>
              </a:spcBef>
              <a:buNone/>
            </a:pPr>
            <a:r>
              <a:rPr lang="en-GB" dirty="0"/>
              <a:t>AMAC/CAMI Accessibility Facts Label</a:t>
            </a:r>
          </a:p>
        </p:txBody>
      </p:sp>
      <p:sp>
        <p:nvSpPr>
          <p:cNvPr id="157" name="Shape 157"/>
          <p:cNvSpPr txBox="1">
            <a:spLocks noGrp="1"/>
          </p:cNvSpPr>
          <p:nvPr>
            <p:ph type="body" idx="1"/>
          </p:nvPr>
        </p:nvSpPr>
        <p:spPr>
          <a:xfrm>
            <a:off x="311700" y="1152425"/>
            <a:ext cx="4385100" cy="3760500"/>
          </a:xfrm>
          <a:prstGeom prst="rect">
            <a:avLst/>
          </a:prstGeom>
        </p:spPr>
        <p:txBody>
          <a:bodyPr wrap="square" lIns="91425" tIns="91425" rIns="91425" bIns="91425" anchor="t" anchorCtr="0">
            <a:noAutofit/>
          </a:bodyPr>
          <a:lstStyle/>
          <a:p>
            <a:pPr marL="139700" marR="139700" lvl="0" indent="0" rtl="0">
              <a:spcBef>
                <a:spcPts val="0"/>
              </a:spcBef>
              <a:spcAft>
                <a:spcPts val="1100"/>
              </a:spcAft>
              <a:buNone/>
            </a:pPr>
            <a:r>
              <a:rPr lang="en-GB" sz="1600" u="sng" dirty="0">
                <a:solidFill>
                  <a:srgbClr val="982779"/>
                </a:solidFill>
                <a:hlinkClick r:id="rId3"/>
              </a:rPr>
              <a:t>http://cami.gatech.edu/afacts.php</a:t>
            </a:r>
          </a:p>
          <a:p>
            <a:pPr marL="457200" marR="139700" lvl="0" indent="-330200" rtl="0">
              <a:spcBef>
                <a:spcPts val="0"/>
              </a:spcBef>
              <a:spcAft>
                <a:spcPts val="0"/>
              </a:spcAft>
              <a:buClr>
                <a:srgbClr val="333333"/>
              </a:buClr>
              <a:buSzPct val="100000"/>
            </a:pPr>
            <a:r>
              <a:rPr lang="en-GB" sz="1600" dirty="0">
                <a:solidFill>
                  <a:srgbClr val="333333"/>
                </a:solidFill>
              </a:rPr>
              <a:t>Accessibility Facts discloses a11y features of texts and other e-documents through a label format. </a:t>
            </a:r>
          </a:p>
          <a:p>
            <a:pPr marL="457200" marR="139700" lvl="0" indent="-330200" rtl="0">
              <a:spcBef>
                <a:spcPts val="0"/>
              </a:spcBef>
              <a:spcAft>
                <a:spcPts val="0"/>
              </a:spcAft>
              <a:buClr>
                <a:srgbClr val="333333"/>
              </a:buClr>
              <a:buSzPct val="100000"/>
            </a:pPr>
            <a:r>
              <a:rPr lang="en-GB" sz="1600" dirty="0">
                <a:solidFill>
                  <a:srgbClr val="333333"/>
                </a:solidFill>
              </a:rPr>
              <a:t>A11y Facts labels are created by publishers, distributors, retailers, and other content providers through the A11y Facts Portal, an online application built by CAMI. </a:t>
            </a:r>
          </a:p>
          <a:p>
            <a:pPr marL="457200" marR="139700" lvl="0" indent="-330200" rtl="0">
              <a:spcBef>
                <a:spcPts val="0"/>
              </a:spcBef>
              <a:spcAft>
                <a:spcPts val="1100"/>
              </a:spcAft>
              <a:buClr>
                <a:srgbClr val="333333"/>
              </a:buClr>
              <a:buSzPct val="100000"/>
            </a:pPr>
            <a:r>
              <a:rPr lang="en-GB" sz="1600" dirty="0">
                <a:solidFill>
                  <a:srgbClr val="333333"/>
                </a:solidFill>
              </a:rPr>
              <a:t>The label consists of an accessibility statement, a detailed list of accessibility features, and known issues that would impact accessibility.</a:t>
            </a:r>
          </a:p>
        </p:txBody>
      </p:sp>
      <p:pic>
        <p:nvPicPr>
          <p:cNvPr id="158" name="Shape 158"/>
          <p:cNvPicPr preferRelativeResize="0"/>
          <p:nvPr/>
        </p:nvPicPr>
        <p:blipFill>
          <a:blip r:embed="rId4">
            <a:alphaModFix/>
          </a:blip>
          <a:stretch>
            <a:fillRect/>
          </a:stretch>
        </p:blipFill>
        <p:spPr>
          <a:xfrm>
            <a:off x="4630270" y="1079025"/>
            <a:ext cx="4513730" cy="3490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91325"/>
            <a:ext cx="8520600" cy="707400"/>
          </a:xfrm>
          <a:prstGeom prst="rect">
            <a:avLst/>
          </a:prstGeom>
        </p:spPr>
        <p:txBody>
          <a:bodyPr wrap="square" lIns="91425" tIns="91425" rIns="91425" bIns="91425" anchor="t" anchorCtr="0">
            <a:noAutofit/>
          </a:bodyPr>
          <a:lstStyle/>
          <a:p>
            <a:pPr marR="419100" lvl="0" rtl="0">
              <a:lnSpc>
                <a:spcPct val="160000"/>
              </a:lnSpc>
              <a:spcBef>
                <a:spcPts val="0"/>
              </a:spcBef>
              <a:spcAft>
                <a:spcPts val="1100"/>
              </a:spcAft>
              <a:buNone/>
            </a:pPr>
            <a:r>
              <a:rPr lang="en-GB" dirty="0"/>
              <a:t>Understanding accessibility metadata</a:t>
            </a:r>
          </a:p>
        </p:txBody>
      </p:sp>
      <p:sp>
        <p:nvSpPr>
          <p:cNvPr id="164" name="Shape 164"/>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0" marR="419100" lvl="0" indent="0" rtl="0">
              <a:lnSpc>
                <a:spcPct val="160000"/>
              </a:lnSpc>
              <a:spcBef>
                <a:spcPts val="0"/>
              </a:spcBef>
              <a:spcAft>
                <a:spcPts val="1100"/>
              </a:spcAft>
              <a:buNone/>
            </a:pPr>
            <a:r>
              <a:rPr lang="en-GB" dirty="0">
                <a:solidFill>
                  <a:srgbClr val="982779"/>
                </a:solidFill>
              </a:rPr>
              <a:t>http://www.a11ymetadata.org/the-specification/metadata-crosswalk/</a:t>
            </a:r>
          </a:p>
          <a:p>
            <a:pPr marL="457200" lvl="0" indent="-342900" rtl="0">
              <a:spcBef>
                <a:spcPts val="0"/>
              </a:spcBef>
              <a:spcAft>
                <a:spcPts val="0"/>
              </a:spcAft>
              <a:buClr>
                <a:srgbClr val="333333"/>
              </a:buClr>
            </a:pPr>
            <a:r>
              <a:rPr lang="en-GB" dirty="0">
                <a:solidFill>
                  <a:srgbClr val="333333"/>
                </a:solidFill>
              </a:rPr>
              <a:t>Accessibility metadata reveals what is and is not accessible within an </a:t>
            </a:r>
            <a:r>
              <a:rPr lang="en-GB" dirty="0" err="1">
                <a:solidFill>
                  <a:srgbClr val="333333"/>
                </a:solidFill>
              </a:rPr>
              <a:t>epub</a:t>
            </a:r>
            <a:r>
              <a:rPr lang="en-GB" dirty="0">
                <a:solidFill>
                  <a:srgbClr val="333333"/>
                </a:solidFill>
              </a:rPr>
              <a:t>.</a:t>
            </a:r>
          </a:p>
          <a:p>
            <a:pPr marL="457200" lvl="0" indent="-342900" rtl="0">
              <a:spcBef>
                <a:spcPts val="0"/>
              </a:spcBef>
              <a:spcAft>
                <a:spcPts val="0"/>
              </a:spcAft>
              <a:buClr>
                <a:srgbClr val="333333"/>
              </a:buClr>
            </a:pPr>
            <a:r>
              <a:rPr lang="en-GB" dirty="0">
                <a:solidFill>
                  <a:srgbClr val="333333"/>
                </a:solidFill>
              </a:rPr>
              <a:t>Are you limited to the labels you’re about to see? </a:t>
            </a:r>
          </a:p>
          <a:p>
            <a:pPr marL="914400" lvl="1" indent="-317500">
              <a:spcBef>
                <a:spcPts val="0"/>
              </a:spcBef>
              <a:buClr>
                <a:srgbClr val="333333"/>
              </a:buClr>
            </a:pPr>
            <a:r>
              <a:rPr lang="en-GB" dirty="0">
                <a:solidFill>
                  <a:srgbClr val="333333"/>
                </a:solidFill>
              </a:rPr>
              <a:t>No. </a:t>
            </a:r>
            <a:r>
              <a:rPr lang="en-GB" dirty="0" err="1">
                <a:solidFill>
                  <a:srgbClr val="333333"/>
                </a:solidFill>
              </a:rPr>
              <a:t>accessibilitySummary</a:t>
            </a:r>
            <a:r>
              <a:rPr lang="en-GB" dirty="0">
                <a:solidFill>
                  <a:srgbClr val="333333"/>
                </a:solidFill>
              </a:rPr>
              <a:t> is an open text box metadata field - this is a chance for the </a:t>
            </a:r>
            <a:r>
              <a:rPr lang="en-GB" dirty="0" err="1">
                <a:solidFill>
                  <a:srgbClr val="333333"/>
                </a:solidFill>
              </a:rPr>
              <a:t>ePUB</a:t>
            </a:r>
            <a:r>
              <a:rPr lang="en-GB" dirty="0">
                <a:solidFill>
                  <a:srgbClr val="333333"/>
                </a:solidFill>
              </a:rPr>
              <a:t> creator to explain any quirks that the user or adopter should be aware of. </a:t>
            </a:r>
          </a:p>
        </p:txBody>
      </p:sp>
      <p:sp>
        <p:nvSpPr>
          <p:cNvPr id="165" name="Shape 165"/>
          <p:cNvSpPr txBox="1"/>
          <p:nvPr/>
        </p:nvSpPr>
        <p:spPr>
          <a:xfrm>
            <a:off x="1367125" y="851650"/>
            <a:ext cx="6454500" cy="7530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Are These People?</a:t>
            </a:r>
            <a:endParaRPr lang="en-US" dirty="0"/>
          </a:p>
        </p:txBody>
      </p:sp>
      <p:sp>
        <p:nvSpPr>
          <p:cNvPr id="4" name="Text Placeholder 3"/>
          <p:cNvSpPr>
            <a:spLocks noGrp="1"/>
          </p:cNvSpPr>
          <p:nvPr>
            <p:ph type="body" idx="1"/>
          </p:nvPr>
        </p:nvSpPr>
        <p:spPr/>
        <p:txBody>
          <a:bodyPr/>
          <a:lstStyle/>
          <a:p>
            <a:pPr>
              <a:buNone/>
            </a:pPr>
            <a:r>
              <a:rPr lang="en-US" sz="1600" b="1" dirty="0">
                <a:solidFill>
                  <a:srgbClr val="000000"/>
                </a:solidFill>
              </a:rPr>
              <a:t>Rachel </a:t>
            </a:r>
            <a:r>
              <a:rPr lang="en-US" sz="1600" b="1" dirty="0" smtClean="0">
                <a:solidFill>
                  <a:srgbClr val="000000"/>
                </a:solidFill>
              </a:rPr>
              <a:t>Comerford</a:t>
            </a:r>
          </a:p>
          <a:p>
            <a:pPr>
              <a:buNone/>
            </a:pPr>
            <a:r>
              <a:rPr lang="en-US" sz="1600" dirty="0" smtClean="0">
                <a:solidFill>
                  <a:srgbClr val="000000"/>
                </a:solidFill>
              </a:rPr>
              <a:t>Director </a:t>
            </a:r>
            <a:r>
              <a:rPr lang="en-US" sz="1600" dirty="0">
                <a:solidFill>
                  <a:srgbClr val="000000"/>
                </a:solidFill>
              </a:rPr>
              <a:t>of Content </a:t>
            </a:r>
            <a:r>
              <a:rPr lang="en-US" sz="1600" dirty="0" smtClean="0">
                <a:solidFill>
                  <a:srgbClr val="000000"/>
                </a:solidFill>
              </a:rPr>
              <a:t>Standards</a:t>
            </a:r>
          </a:p>
          <a:p>
            <a:pPr>
              <a:buNone/>
            </a:pPr>
            <a:r>
              <a:rPr lang="en-US" sz="1600" dirty="0" smtClean="0">
                <a:solidFill>
                  <a:srgbClr val="000000"/>
                </a:solidFill>
              </a:rPr>
              <a:t>Macmillan Learning</a:t>
            </a:r>
          </a:p>
          <a:p>
            <a:pPr>
              <a:buNone/>
            </a:pPr>
            <a:r>
              <a:rPr lang="en-US" sz="1600" dirty="0" smtClean="0">
                <a:solidFill>
                  <a:srgbClr val="000000"/>
                </a:solidFill>
              </a:rPr>
              <a:t>Co-Chair, W3C </a:t>
            </a:r>
            <a:r>
              <a:rPr lang="en-US" sz="1600" dirty="0" err="1" smtClean="0">
                <a:solidFill>
                  <a:srgbClr val="000000"/>
                </a:solidFill>
              </a:rPr>
              <a:t>ePUB</a:t>
            </a:r>
            <a:r>
              <a:rPr lang="en-US" sz="1600" dirty="0" smtClean="0">
                <a:solidFill>
                  <a:srgbClr val="000000"/>
                </a:solidFill>
              </a:rPr>
              <a:t> Community Group</a:t>
            </a:r>
            <a:endParaRPr lang="en-US" sz="1600" dirty="0">
              <a:solidFill>
                <a:srgbClr val="000000"/>
              </a:solidFill>
            </a:endParaRPr>
          </a:p>
          <a:p>
            <a:pPr lvl="1">
              <a:buNone/>
            </a:pPr>
            <a:r>
              <a:rPr lang="en-US" sz="1600" dirty="0">
                <a:solidFill>
                  <a:srgbClr val="000000"/>
                </a:solidFill>
                <a:hlinkClick r:id="rId2"/>
              </a:rPr>
              <a:t>Email: Rachel.Comerford@Macmillan.com</a:t>
            </a:r>
            <a:endParaRPr lang="en-US" sz="1600" dirty="0">
              <a:solidFill>
                <a:srgbClr val="000000"/>
              </a:solidFill>
            </a:endParaRPr>
          </a:p>
          <a:p>
            <a:pPr lvl="1">
              <a:buNone/>
            </a:pPr>
            <a:r>
              <a:rPr lang="en-US" sz="1600" dirty="0">
                <a:solidFill>
                  <a:srgbClr val="000000"/>
                </a:solidFill>
              </a:rPr>
              <a:t>Twitter: @</a:t>
            </a:r>
            <a:r>
              <a:rPr lang="en-US" sz="1600" dirty="0" smtClean="0">
                <a:solidFill>
                  <a:srgbClr val="000000"/>
                </a:solidFill>
              </a:rPr>
              <a:t>rallyfora11y</a:t>
            </a:r>
            <a:endParaRPr lang="en-US" sz="1600" dirty="0">
              <a:solidFill>
                <a:srgbClr val="000000"/>
              </a:solidFill>
            </a:endParaRPr>
          </a:p>
        </p:txBody>
      </p:sp>
      <p:sp>
        <p:nvSpPr>
          <p:cNvPr id="5" name="Text Placeholder 4"/>
          <p:cNvSpPr>
            <a:spLocks noGrp="1"/>
          </p:cNvSpPr>
          <p:nvPr>
            <p:ph type="body" idx="2"/>
          </p:nvPr>
        </p:nvSpPr>
        <p:spPr/>
        <p:txBody>
          <a:bodyPr/>
          <a:lstStyle/>
          <a:p>
            <a:pPr>
              <a:buNone/>
            </a:pPr>
            <a:r>
              <a:rPr lang="en-US" sz="1600" b="1" dirty="0" smtClean="0">
                <a:solidFill>
                  <a:srgbClr val="000000"/>
                </a:solidFill>
              </a:rPr>
              <a:t>Amy Salmon</a:t>
            </a:r>
          </a:p>
          <a:p>
            <a:pPr>
              <a:buNone/>
            </a:pPr>
            <a:r>
              <a:rPr lang="en-US" sz="1600" dirty="0" smtClean="0">
                <a:solidFill>
                  <a:srgbClr val="000000"/>
                </a:solidFill>
              </a:rPr>
              <a:t>Senior </a:t>
            </a:r>
            <a:r>
              <a:rPr lang="en-US" sz="1600" dirty="0">
                <a:solidFill>
                  <a:srgbClr val="000000"/>
                </a:solidFill>
              </a:rPr>
              <a:t>Accessibility </a:t>
            </a:r>
            <a:r>
              <a:rPr lang="en-US" sz="1600" dirty="0" smtClean="0">
                <a:solidFill>
                  <a:srgbClr val="000000"/>
                </a:solidFill>
              </a:rPr>
              <a:t>Consultant</a:t>
            </a:r>
          </a:p>
          <a:p>
            <a:pPr>
              <a:buNone/>
            </a:pPr>
            <a:r>
              <a:rPr lang="en-US" sz="1600" dirty="0" smtClean="0">
                <a:solidFill>
                  <a:srgbClr val="000000"/>
                </a:solidFill>
              </a:rPr>
              <a:t>Tech </a:t>
            </a:r>
            <a:r>
              <a:rPr lang="en-US" sz="1600" dirty="0">
                <a:solidFill>
                  <a:srgbClr val="000000"/>
                </a:solidFill>
              </a:rPr>
              <a:t>For All, Inc.</a:t>
            </a:r>
          </a:p>
          <a:p>
            <a:pPr lvl="1">
              <a:buNone/>
            </a:pPr>
            <a:r>
              <a:rPr lang="en-US" sz="1600" dirty="0">
                <a:solidFill>
                  <a:srgbClr val="000000"/>
                </a:solidFill>
                <a:hlinkClick r:id="rId2"/>
              </a:rPr>
              <a:t>Email: </a:t>
            </a:r>
            <a:r>
              <a:rPr lang="en-US" sz="1600" dirty="0" err="1">
                <a:solidFill>
                  <a:srgbClr val="000000"/>
                </a:solidFill>
              </a:rPr>
              <a:t>asalmon@tfaconsulting.com</a:t>
            </a:r>
            <a:endParaRPr lang="en-US" sz="1600" dirty="0">
              <a:solidFill>
                <a:srgbClr val="000000"/>
              </a:solidFill>
            </a:endParaRPr>
          </a:p>
          <a:p>
            <a:pPr lvl="1">
              <a:buNone/>
            </a:pPr>
            <a:r>
              <a:rPr lang="en-US" sz="1600" dirty="0">
                <a:solidFill>
                  <a:srgbClr val="000000"/>
                </a:solidFill>
              </a:rPr>
              <a:t>Twitter: @</a:t>
            </a:r>
            <a:r>
              <a:rPr lang="en-US" sz="1600" dirty="0" err="1">
                <a:solidFill>
                  <a:srgbClr val="000000"/>
                </a:solidFill>
              </a:rPr>
              <a:t>Asalmonamy</a:t>
            </a:r>
            <a:endParaRPr lang="en-US" sz="1600" dirty="0">
              <a:solidFill>
                <a:srgbClr val="000000"/>
              </a:solidFill>
            </a:endParaRPr>
          </a:p>
          <a:p>
            <a:endParaRPr lang="en-US" dirty="0"/>
          </a:p>
        </p:txBody>
      </p:sp>
    </p:spTree>
    <p:extLst>
      <p:ext uri="{BB962C8B-B14F-4D97-AF65-F5344CB8AC3E}">
        <p14:creationId xmlns:p14="http://schemas.microsoft.com/office/powerpoint/2010/main" val="48503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170" name="Shape 170"/>
          <p:cNvGraphicFramePr/>
          <p:nvPr/>
        </p:nvGraphicFramePr>
        <p:xfrm>
          <a:off x="201725" y="774213"/>
          <a:ext cx="7591925" cy="4166557"/>
        </p:xfrm>
        <a:graphic>
          <a:graphicData uri="http://schemas.openxmlformats.org/drawingml/2006/table">
            <a:tbl>
              <a:tblPr>
                <a:noFill/>
                <a:tableStyleId>{DD60B66A-6624-492C-B575-CD07C88B1A25}</a:tableStyleId>
              </a:tblPr>
              <a:tblGrid>
                <a:gridCol w="1852950"/>
                <a:gridCol w="674225"/>
                <a:gridCol w="2590225"/>
                <a:gridCol w="2474525"/>
              </a:tblGrid>
              <a:tr h="530975">
                <a:tc>
                  <a:txBody>
                    <a:bodyPr/>
                    <a:lstStyle/>
                    <a:p>
                      <a:pPr lvl="0" rtl="0">
                        <a:spcBef>
                          <a:spcPts val="0"/>
                        </a:spcBef>
                        <a:buNone/>
                      </a:pPr>
                      <a:r>
                        <a:rPr lang="en-GB" b="1">
                          <a:solidFill>
                            <a:srgbClr val="0F4356"/>
                          </a:solidFill>
                          <a:highlight>
                            <a:srgbClr val="FFFFFF"/>
                          </a:highlight>
                        </a:rPr>
                        <a:t>Metadata Tag</a:t>
                      </a:r>
                    </a:p>
                  </a:txBody>
                  <a:tcPr marL="91425" marR="91425" marT="91425" marB="91425"/>
                </a:tc>
                <a:tc>
                  <a:txBody>
                    <a:bodyPr/>
                    <a:lstStyle/>
                    <a:p>
                      <a:pPr lvl="0" rtl="0">
                        <a:spcBef>
                          <a:spcPts val="0"/>
                        </a:spcBef>
                        <a:buNone/>
                      </a:pPr>
                      <a:r>
                        <a:rPr lang="en-GB" b="1"/>
                        <a:t>Type</a:t>
                      </a:r>
                    </a:p>
                  </a:txBody>
                  <a:tcPr marL="91425" marR="91425" marT="91425" marB="91425"/>
                </a:tc>
                <a:tc>
                  <a:txBody>
                    <a:bodyPr/>
                    <a:lstStyle/>
                    <a:p>
                      <a:pPr marL="457200" lvl="0" indent="-228600" rtl="0">
                        <a:lnSpc>
                          <a:spcPct val="171429"/>
                        </a:lnSpc>
                        <a:spcBef>
                          <a:spcPts val="0"/>
                        </a:spcBef>
                        <a:buNone/>
                      </a:pPr>
                      <a:r>
                        <a:rPr lang="en-GB" b="1">
                          <a:solidFill>
                            <a:srgbClr val="0F4356"/>
                          </a:solidFill>
                        </a:rPr>
                        <a:t>Expected Values</a:t>
                      </a:r>
                    </a:p>
                  </a:txBody>
                  <a:tcPr marL="91425" marR="91425" marT="91425" marB="91425"/>
                </a:tc>
                <a:tc>
                  <a:txBody>
                    <a:bodyPr/>
                    <a:lstStyle/>
                    <a:p>
                      <a:pPr marL="457200" lvl="0" indent="-228600" rtl="0">
                        <a:lnSpc>
                          <a:spcPct val="171429"/>
                        </a:lnSpc>
                        <a:spcBef>
                          <a:spcPts val="0"/>
                        </a:spcBef>
                        <a:buNone/>
                      </a:pPr>
                      <a:r>
                        <a:rPr lang="en-GB" b="1">
                          <a:solidFill>
                            <a:srgbClr val="0F4356"/>
                          </a:solidFill>
                        </a:rPr>
                        <a:t>More Expected Values</a:t>
                      </a:r>
                    </a:p>
                  </a:txBody>
                  <a:tcPr marL="91425" marR="91425" marT="91425" marB="91425"/>
                </a:tc>
              </a:tr>
              <a:tr h="3557325">
                <a:tc>
                  <a:txBody>
                    <a:bodyPr/>
                    <a:lstStyle/>
                    <a:p>
                      <a:pPr lvl="0">
                        <a:spcBef>
                          <a:spcPts val="0"/>
                        </a:spcBef>
                        <a:buNone/>
                      </a:pPr>
                      <a:r>
                        <a:rPr lang="en-GB">
                          <a:solidFill>
                            <a:srgbClr val="0F4356"/>
                          </a:solidFill>
                          <a:highlight>
                            <a:srgbClr val="FFFFFF"/>
                          </a:highlight>
                        </a:rPr>
                        <a:t>accessibilityFeature</a:t>
                      </a:r>
                    </a:p>
                  </a:txBody>
                  <a:tcPr marL="91425" marR="91425" marT="91425" marB="91425"/>
                </a:tc>
                <a:tc>
                  <a:txBody>
                    <a:bodyPr/>
                    <a:lstStyle/>
                    <a:p>
                      <a:pPr lvl="0">
                        <a:spcBef>
                          <a:spcPts val="0"/>
                        </a:spcBef>
                        <a:buNone/>
                      </a:pPr>
                      <a:r>
                        <a:rPr lang="en-GB"/>
                        <a:t>Text</a:t>
                      </a:r>
                    </a:p>
                  </a:txBody>
                  <a:tcPr marL="91425" marR="91425" marT="91425" marB="91425"/>
                </a:tc>
                <a:tc>
                  <a:txBody>
                    <a:bodyPr/>
                    <a:lstStyle/>
                    <a:p>
                      <a:pPr marL="457200" lvl="0" indent="-317500" rtl="0">
                        <a:lnSpc>
                          <a:spcPct val="115000"/>
                        </a:lnSpc>
                        <a:spcBef>
                          <a:spcPts val="0"/>
                        </a:spcBef>
                        <a:spcAft>
                          <a:spcPts val="0"/>
                        </a:spcAft>
                        <a:buClr>
                          <a:srgbClr val="0F4356"/>
                        </a:buClr>
                        <a:buChar char="●"/>
                      </a:pPr>
                      <a:r>
                        <a:rPr lang="en-GB" dirty="0" err="1">
                          <a:solidFill>
                            <a:srgbClr val="0F4356"/>
                          </a:solidFill>
                        </a:rPr>
                        <a:t>alternativeText</a:t>
                      </a:r>
                      <a:endParaRPr lang="en-GB" dirty="0">
                        <a:solidFill>
                          <a:srgbClr val="0F4356"/>
                        </a:solidFill>
                      </a:endParaRPr>
                    </a:p>
                    <a:p>
                      <a:pPr marL="457200" lvl="0" indent="-317500" rtl="0">
                        <a:lnSpc>
                          <a:spcPct val="115000"/>
                        </a:lnSpc>
                        <a:spcBef>
                          <a:spcPts val="0"/>
                        </a:spcBef>
                        <a:spcAft>
                          <a:spcPts val="0"/>
                        </a:spcAft>
                        <a:buClr>
                          <a:srgbClr val="0F4356"/>
                        </a:buClr>
                        <a:buChar char="●"/>
                      </a:pPr>
                      <a:r>
                        <a:rPr lang="en-GB" dirty="0">
                          <a:solidFill>
                            <a:srgbClr val="0F4356"/>
                          </a:solidFill>
                        </a:rPr>
                        <a:t>annotations</a:t>
                      </a:r>
                    </a:p>
                    <a:p>
                      <a:pPr marL="457200" lvl="0" indent="-317500" rtl="0">
                        <a:lnSpc>
                          <a:spcPct val="115000"/>
                        </a:lnSpc>
                        <a:spcBef>
                          <a:spcPts val="0"/>
                        </a:spcBef>
                        <a:spcAft>
                          <a:spcPts val="0"/>
                        </a:spcAft>
                        <a:buClr>
                          <a:srgbClr val="0F4356"/>
                        </a:buClr>
                        <a:buChar char="●"/>
                      </a:pPr>
                      <a:r>
                        <a:rPr lang="en-GB" dirty="0" err="1">
                          <a:solidFill>
                            <a:srgbClr val="0F4356"/>
                          </a:solidFill>
                        </a:rPr>
                        <a:t>audioDescription</a:t>
                      </a:r>
                      <a:endParaRPr lang="en-GB" dirty="0">
                        <a:solidFill>
                          <a:srgbClr val="0F4356"/>
                        </a:solidFill>
                      </a:endParaRPr>
                    </a:p>
                    <a:p>
                      <a:pPr marL="457200" lvl="0" indent="-317500" rtl="0">
                        <a:lnSpc>
                          <a:spcPct val="115000"/>
                        </a:lnSpc>
                        <a:spcBef>
                          <a:spcPts val="0"/>
                        </a:spcBef>
                        <a:spcAft>
                          <a:spcPts val="0"/>
                        </a:spcAft>
                        <a:buClr>
                          <a:srgbClr val="0F4356"/>
                        </a:buClr>
                        <a:buChar char="●"/>
                      </a:pPr>
                      <a:r>
                        <a:rPr lang="en-GB" dirty="0">
                          <a:solidFill>
                            <a:srgbClr val="0F4356"/>
                          </a:solidFill>
                        </a:rPr>
                        <a:t>bookmarks</a:t>
                      </a:r>
                    </a:p>
                    <a:p>
                      <a:pPr marL="457200" lvl="0" indent="-317500" rtl="0">
                        <a:lnSpc>
                          <a:spcPct val="115000"/>
                        </a:lnSpc>
                        <a:spcBef>
                          <a:spcPts val="0"/>
                        </a:spcBef>
                        <a:spcAft>
                          <a:spcPts val="0"/>
                        </a:spcAft>
                        <a:buClr>
                          <a:srgbClr val="0F4356"/>
                        </a:buClr>
                        <a:buChar char="●"/>
                      </a:pPr>
                      <a:r>
                        <a:rPr lang="en-GB" dirty="0">
                          <a:solidFill>
                            <a:srgbClr val="0F4356"/>
                          </a:solidFill>
                        </a:rPr>
                        <a:t>braille</a:t>
                      </a:r>
                    </a:p>
                    <a:p>
                      <a:pPr marL="457200" lvl="0" indent="-317500" rtl="0">
                        <a:lnSpc>
                          <a:spcPct val="115000"/>
                        </a:lnSpc>
                        <a:spcBef>
                          <a:spcPts val="0"/>
                        </a:spcBef>
                        <a:spcAft>
                          <a:spcPts val="0"/>
                        </a:spcAft>
                        <a:buClr>
                          <a:srgbClr val="0F4356"/>
                        </a:buClr>
                        <a:buChar char="●"/>
                      </a:pPr>
                      <a:r>
                        <a:rPr lang="en-GB" dirty="0">
                          <a:solidFill>
                            <a:srgbClr val="0F4356"/>
                          </a:solidFill>
                        </a:rPr>
                        <a:t>captions</a:t>
                      </a:r>
                    </a:p>
                    <a:p>
                      <a:pPr marL="457200" lvl="0" indent="-317500" rtl="0">
                        <a:lnSpc>
                          <a:spcPct val="115000"/>
                        </a:lnSpc>
                        <a:spcBef>
                          <a:spcPts val="0"/>
                        </a:spcBef>
                        <a:spcAft>
                          <a:spcPts val="0"/>
                        </a:spcAft>
                        <a:buClr>
                          <a:srgbClr val="0F4356"/>
                        </a:buClr>
                        <a:buChar char="●"/>
                      </a:pPr>
                      <a:r>
                        <a:rPr lang="en-GB" dirty="0" err="1">
                          <a:solidFill>
                            <a:srgbClr val="0F4356"/>
                          </a:solidFill>
                        </a:rPr>
                        <a:t>ChemML</a:t>
                      </a:r>
                      <a:endParaRPr lang="en-GB" dirty="0">
                        <a:solidFill>
                          <a:srgbClr val="0F4356"/>
                        </a:solidFill>
                      </a:endParaRPr>
                    </a:p>
                    <a:p>
                      <a:pPr marL="457200" lvl="0" indent="-317500" rtl="0">
                        <a:lnSpc>
                          <a:spcPct val="115000"/>
                        </a:lnSpc>
                        <a:spcBef>
                          <a:spcPts val="0"/>
                        </a:spcBef>
                        <a:spcAft>
                          <a:spcPts val="0"/>
                        </a:spcAft>
                        <a:buClr>
                          <a:srgbClr val="0F4356"/>
                        </a:buClr>
                        <a:buChar char="●"/>
                      </a:pPr>
                      <a:r>
                        <a:rPr lang="en-GB" dirty="0" err="1">
                          <a:solidFill>
                            <a:srgbClr val="0F4356"/>
                          </a:solidFill>
                        </a:rPr>
                        <a:t>describedMath</a:t>
                      </a:r>
                      <a:endParaRPr lang="en-GB" dirty="0">
                        <a:solidFill>
                          <a:srgbClr val="0F4356"/>
                        </a:solidFill>
                      </a:endParaRPr>
                    </a:p>
                    <a:p>
                      <a:pPr marL="457200" lvl="0" indent="-317500" rtl="0">
                        <a:lnSpc>
                          <a:spcPct val="115000"/>
                        </a:lnSpc>
                        <a:spcBef>
                          <a:spcPts val="0"/>
                        </a:spcBef>
                        <a:spcAft>
                          <a:spcPts val="0"/>
                        </a:spcAft>
                        <a:buClr>
                          <a:srgbClr val="0F4356"/>
                        </a:buClr>
                        <a:buChar char="●"/>
                      </a:pPr>
                      <a:r>
                        <a:rPr lang="en-GB" dirty="0" err="1">
                          <a:solidFill>
                            <a:srgbClr val="0F4356"/>
                          </a:solidFill>
                        </a:rPr>
                        <a:t>displayTransformability</a:t>
                      </a:r>
                      <a:endParaRPr lang="en-GB" dirty="0">
                        <a:solidFill>
                          <a:srgbClr val="0F4356"/>
                        </a:solidFill>
                      </a:endParaRPr>
                    </a:p>
                    <a:p>
                      <a:pPr marL="457200" lvl="0" indent="-317500" rtl="0">
                        <a:lnSpc>
                          <a:spcPct val="115000"/>
                        </a:lnSpc>
                        <a:spcBef>
                          <a:spcPts val="0"/>
                        </a:spcBef>
                        <a:spcAft>
                          <a:spcPts val="0"/>
                        </a:spcAft>
                        <a:buClr>
                          <a:srgbClr val="0F4356"/>
                        </a:buClr>
                        <a:buChar char="●"/>
                      </a:pPr>
                      <a:r>
                        <a:rPr lang="en-GB" dirty="0" err="1">
                          <a:solidFill>
                            <a:srgbClr val="0F4356"/>
                          </a:solidFill>
                        </a:rPr>
                        <a:t>highContrastAudio</a:t>
                      </a:r>
                      <a:endParaRPr lang="en-GB" dirty="0">
                        <a:solidFill>
                          <a:srgbClr val="0F4356"/>
                        </a:solidFill>
                      </a:endParaRPr>
                    </a:p>
                    <a:p>
                      <a:pPr marL="457200" lvl="0" indent="-317500" rtl="0">
                        <a:lnSpc>
                          <a:spcPct val="115000"/>
                        </a:lnSpc>
                        <a:spcBef>
                          <a:spcPts val="0"/>
                        </a:spcBef>
                        <a:spcAft>
                          <a:spcPts val="0"/>
                        </a:spcAft>
                        <a:buClr>
                          <a:srgbClr val="0F4356"/>
                        </a:buClr>
                        <a:buChar char="●"/>
                      </a:pPr>
                      <a:r>
                        <a:rPr lang="en-GB" dirty="0" err="1">
                          <a:solidFill>
                            <a:srgbClr val="0F4356"/>
                          </a:solidFill>
                        </a:rPr>
                        <a:t>highContrastDisplay</a:t>
                      </a:r>
                      <a:endParaRPr lang="en-GB" dirty="0">
                        <a:solidFill>
                          <a:srgbClr val="0F4356"/>
                        </a:solidFill>
                      </a:endParaRPr>
                    </a:p>
                    <a:p>
                      <a:pPr marL="457200" lvl="0" indent="-317500" rtl="0">
                        <a:lnSpc>
                          <a:spcPct val="115000"/>
                        </a:lnSpc>
                        <a:spcBef>
                          <a:spcPts val="0"/>
                        </a:spcBef>
                        <a:spcAft>
                          <a:spcPts val="0"/>
                        </a:spcAft>
                        <a:buClr>
                          <a:srgbClr val="0F4356"/>
                        </a:buClr>
                        <a:buChar char="●"/>
                      </a:pPr>
                      <a:r>
                        <a:rPr lang="en-GB" dirty="0" err="1">
                          <a:solidFill>
                            <a:srgbClr val="0F4356"/>
                          </a:solidFill>
                        </a:rPr>
                        <a:t>largePrint</a:t>
                      </a:r>
                      <a:endParaRPr lang="en-GB" dirty="0">
                        <a:solidFill>
                          <a:srgbClr val="0F4356"/>
                        </a:solidFill>
                      </a:endParaRPr>
                    </a:p>
                    <a:p>
                      <a:pPr marL="457200" lvl="0" indent="-317500" rtl="0">
                        <a:lnSpc>
                          <a:spcPct val="115000"/>
                        </a:lnSpc>
                        <a:spcBef>
                          <a:spcPts val="0"/>
                        </a:spcBef>
                        <a:spcAft>
                          <a:spcPts val="0"/>
                        </a:spcAft>
                        <a:buClr>
                          <a:srgbClr val="0F4356"/>
                        </a:buClr>
                        <a:buChar char="●"/>
                      </a:pPr>
                      <a:r>
                        <a:rPr lang="en-GB" dirty="0">
                          <a:solidFill>
                            <a:srgbClr val="0F4356"/>
                          </a:solidFill>
                        </a:rPr>
                        <a:t>latex</a:t>
                      </a:r>
                    </a:p>
                    <a:p>
                      <a:pPr marL="457200" lvl="0" indent="-317500" rtl="0">
                        <a:lnSpc>
                          <a:spcPct val="115000"/>
                        </a:lnSpc>
                        <a:spcBef>
                          <a:spcPts val="0"/>
                        </a:spcBef>
                        <a:buClr>
                          <a:srgbClr val="0F4356"/>
                        </a:buClr>
                        <a:buChar char="●"/>
                      </a:pPr>
                      <a:r>
                        <a:rPr lang="en-GB" dirty="0" err="1">
                          <a:solidFill>
                            <a:srgbClr val="0F4356"/>
                          </a:solidFill>
                        </a:rPr>
                        <a:t>longDescription</a:t>
                      </a:r>
                      <a:endParaRPr lang="en-GB" dirty="0">
                        <a:solidFill>
                          <a:srgbClr val="0F4356"/>
                        </a:solidFill>
                      </a:endParaRPr>
                    </a:p>
                  </a:txBody>
                  <a:tcPr marL="91425" marR="91425" marT="91425" marB="91425"/>
                </a:tc>
                <a:tc>
                  <a:txBody>
                    <a:bodyPr/>
                    <a:lstStyle/>
                    <a:p>
                      <a:pPr marL="457200" lvl="0" indent="-317500" rtl="0">
                        <a:lnSpc>
                          <a:spcPct val="115000"/>
                        </a:lnSpc>
                        <a:spcBef>
                          <a:spcPts val="0"/>
                        </a:spcBef>
                        <a:buClr>
                          <a:srgbClr val="0F4356"/>
                        </a:buClr>
                        <a:buSzPct val="100000"/>
                      </a:pPr>
                      <a:r>
                        <a:rPr lang="en-GB" dirty="0" err="1">
                          <a:solidFill>
                            <a:srgbClr val="0F4356"/>
                          </a:solidFill>
                        </a:rPr>
                        <a:t>MathML</a:t>
                      </a:r>
                      <a:endParaRPr lang="en-GB" dirty="0">
                        <a:solidFill>
                          <a:srgbClr val="0F4356"/>
                        </a:solidFill>
                      </a:endParaRPr>
                    </a:p>
                    <a:p>
                      <a:pPr marL="457200" lvl="0" indent="-317500" rtl="0">
                        <a:lnSpc>
                          <a:spcPct val="115000"/>
                        </a:lnSpc>
                        <a:spcBef>
                          <a:spcPts val="0"/>
                        </a:spcBef>
                        <a:buClr>
                          <a:srgbClr val="0F4356"/>
                        </a:buClr>
                        <a:buSzPct val="100000"/>
                      </a:pPr>
                      <a:r>
                        <a:rPr lang="en-GB" dirty="0">
                          <a:solidFill>
                            <a:srgbClr val="0F4356"/>
                          </a:solidFill>
                        </a:rPr>
                        <a:t>none</a:t>
                      </a:r>
                    </a:p>
                    <a:p>
                      <a:pPr marL="457200" lvl="0" indent="-317500" rtl="0">
                        <a:lnSpc>
                          <a:spcPct val="115000"/>
                        </a:lnSpc>
                        <a:spcBef>
                          <a:spcPts val="0"/>
                        </a:spcBef>
                        <a:buClr>
                          <a:srgbClr val="0F4356"/>
                        </a:buClr>
                        <a:buSzPct val="100000"/>
                      </a:pPr>
                      <a:r>
                        <a:rPr lang="en-GB" dirty="0" err="1">
                          <a:solidFill>
                            <a:srgbClr val="0F4356"/>
                          </a:solidFill>
                        </a:rPr>
                        <a:t>printPageNumbers</a:t>
                      </a:r>
                      <a:endParaRPr lang="en-GB" dirty="0">
                        <a:solidFill>
                          <a:srgbClr val="0F4356"/>
                        </a:solidFill>
                      </a:endParaRPr>
                    </a:p>
                    <a:p>
                      <a:pPr marL="457200" lvl="0" indent="-317500" rtl="0">
                        <a:lnSpc>
                          <a:spcPct val="115000"/>
                        </a:lnSpc>
                        <a:spcBef>
                          <a:spcPts val="0"/>
                        </a:spcBef>
                        <a:buClr>
                          <a:srgbClr val="0F4356"/>
                        </a:buClr>
                        <a:buSzPct val="100000"/>
                      </a:pPr>
                      <a:r>
                        <a:rPr lang="en-GB" dirty="0" err="1">
                          <a:solidFill>
                            <a:srgbClr val="0F4356"/>
                          </a:solidFill>
                        </a:rPr>
                        <a:t>readingOrder</a:t>
                      </a:r>
                      <a:endParaRPr lang="en-GB" dirty="0">
                        <a:solidFill>
                          <a:srgbClr val="0F4356"/>
                        </a:solidFill>
                      </a:endParaRPr>
                    </a:p>
                    <a:p>
                      <a:pPr marL="457200" lvl="0" indent="-317500" rtl="0">
                        <a:lnSpc>
                          <a:spcPct val="115000"/>
                        </a:lnSpc>
                        <a:spcBef>
                          <a:spcPts val="0"/>
                        </a:spcBef>
                        <a:buClr>
                          <a:srgbClr val="0F4356"/>
                        </a:buClr>
                        <a:buSzPct val="100000"/>
                      </a:pPr>
                      <a:r>
                        <a:rPr lang="en-GB" dirty="0" err="1">
                          <a:solidFill>
                            <a:srgbClr val="0F4356"/>
                          </a:solidFill>
                        </a:rPr>
                        <a:t>signLanguage</a:t>
                      </a:r>
                      <a:endParaRPr lang="en-GB" dirty="0">
                        <a:solidFill>
                          <a:srgbClr val="0F4356"/>
                        </a:solidFill>
                      </a:endParaRPr>
                    </a:p>
                    <a:p>
                      <a:pPr marL="457200" lvl="0" indent="-317500" rtl="0">
                        <a:lnSpc>
                          <a:spcPct val="115000"/>
                        </a:lnSpc>
                        <a:spcBef>
                          <a:spcPts val="0"/>
                        </a:spcBef>
                        <a:buClr>
                          <a:srgbClr val="0F4356"/>
                        </a:buClr>
                        <a:buSzPct val="100000"/>
                      </a:pPr>
                      <a:r>
                        <a:rPr lang="en-GB" dirty="0" err="1">
                          <a:solidFill>
                            <a:srgbClr val="0F4356"/>
                          </a:solidFill>
                        </a:rPr>
                        <a:t>structuralNavigation</a:t>
                      </a:r>
                      <a:endParaRPr lang="en-GB" dirty="0">
                        <a:solidFill>
                          <a:srgbClr val="0F4356"/>
                        </a:solidFill>
                      </a:endParaRPr>
                    </a:p>
                    <a:p>
                      <a:pPr marL="457200" lvl="0" indent="-317500" rtl="0">
                        <a:lnSpc>
                          <a:spcPct val="115000"/>
                        </a:lnSpc>
                        <a:spcBef>
                          <a:spcPts val="0"/>
                        </a:spcBef>
                        <a:buClr>
                          <a:srgbClr val="0F4356"/>
                        </a:buClr>
                        <a:buSzPct val="100000"/>
                      </a:pPr>
                      <a:r>
                        <a:rPr lang="en-GB" dirty="0" err="1">
                          <a:solidFill>
                            <a:srgbClr val="0F4356"/>
                          </a:solidFill>
                        </a:rPr>
                        <a:t>tableOfContents</a:t>
                      </a:r>
                      <a:endParaRPr lang="en-GB" dirty="0">
                        <a:solidFill>
                          <a:srgbClr val="0F4356"/>
                        </a:solidFill>
                      </a:endParaRPr>
                    </a:p>
                    <a:p>
                      <a:pPr marL="457200" lvl="0" indent="-317500" rtl="0">
                        <a:lnSpc>
                          <a:spcPct val="115000"/>
                        </a:lnSpc>
                        <a:spcBef>
                          <a:spcPts val="0"/>
                        </a:spcBef>
                        <a:buClr>
                          <a:srgbClr val="0F4356"/>
                        </a:buClr>
                        <a:buSzPct val="100000"/>
                      </a:pPr>
                      <a:r>
                        <a:rPr lang="en-GB" dirty="0" err="1">
                          <a:solidFill>
                            <a:srgbClr val="0F4356"/>
                          </a:solidFill>
                        </a:rPr>
                        <a:t>taggedPDF</a:t>
                      </a:r>
                      <a:endParaRPr lang="en-GB" dirty="0">
                        <a:solidFill>
                          <a:srgbClr val="0F4356"/>
                        </a:solidFill>
                      </a:endParaRPr>
                    </a:p>
                    <a:p>
                      <a:pPr marL="457200" lvl="0" indent="-317500" rtl="0">
                        <a:lnSpc>
                          <a:spcPct val="115000"/>
                        </a:lnSpc>
                        <a:spcBef>
                          <a:spcPts val="0"/>
                        </a:spcBef>
                        <a:buClr>
                          <a:srgbClr val="0F4356"/>
                        </a:buClr>
                        <a:buSzPct val="100000"/>
                      </a:pPr>
                      <a:r>
                        <a:rPr lang="en-GB" dirty="0" err="1">
                          <a:solidFill>
                            <a:srgbClr val="0F4356"/>
                          </a:solidFill>
                        </a:rPr>
                        <a:t>tactileGraphic</a:t>
                      </a:r>
                      <a:endParaRPr lang="en-GB" dirty="0">
                        <a:solidFill>
                          <a:srgbClr val="0F4356"/>
                        </a:solidFill>
                      </a:endParaRPr>
                    </a:p>
                    <a:p>
                      <a:pPr marL="457200" lvl="0" indent="-317500" rtl="0">
                        <a:lnSpc>
                          <a:spcPct val="115000"/>
                        </a:lnSpc>
                        <a:spcBef>
                          <a:spcPts val="0"/>
                        </a:spcBef>
                        <a:buClr>
                          <a:srgbClr val="0F4356"/>
                        </a:buClr>
                        <a:buSzPct val="100000"/>
                      </a:pPr>
                      <a:r>
                        <a:rPr lang="en-GB" dirty="0" err="1">
                          <a:solidFill>
                            <a:srgbClr val="0F4356"/>
                          </a:solidFill>
                        </a:rPr>
                        <a:t>tactileObject</a:t>
                      </a:r>
                      <a:endParaRPr lang="en-GB" dirty="0">
                        <a:solidFill>
                          <a:srgbClr val="0F4356"/>
                        </a:solidFill>
                      </a:endParaRPr>
                    </a:p>
                    <a:p>
                      <a:pPr marL="457200" lvl="0" indent="-317500" rtl="0">
                        <a:lnSpc>
                          <a:spcPct val="115000"/>
                        </a:lnSpc>
                        <a:spcBef>
                          <a:spcPts val="0"/>
                        </a:spcBef>
                        <a:buClr>
                          <a:srgbClr val="0F4356"/>
                        </a:buClr>
                        <a:buSzPct val="100000"/>
                      </a:pPr>
                      <a:r>
                        <a:rPr lang="en-GB" dirty="0" err="1">
                          <a:solidFill>
                            <a:srgbClr val="0F4356"/>
                          </a:solidFill>
                        </a:rPr>
                        <a:t>timingControl</a:t>
                      </a:r>
                      <a:endParaRPr lang="en-GB" dirty="0">
                        <a:solidFill>
                          <a:srgbClr val="0F4356"/>
                        </a:solidFill>
                      </a:endParaRPr>
                    </a:p>
                    <a:p>
                      <a:pPr marL="457200" lvl="0" indent="-317500" rtl="0">
                        <a:lnSpc>
                          <a:spcPct val="115000"/>
                        </a:lnSpc>
                        <a:spcBef>
                          <a:spcPts val="0"/>
                        </a:spcBef>
                        <a:buClr>
                          <a:srgbClr val="0F4356"/>
                        </a:buClr>
                        <a:buSzPct val="100000"/>
                      </a:pPr>
                      <a:r>
                        <a:rPr lang="en-GB" dirty="0">
                          <a:solidFill>
                            <a:srgbClr val="0F4356"/>
                          </a:solidFill>
                        </a:rPr>
                        <a:t>transcript</a:t>
                      </a:r>
                    </a:p>
                    <a:p>
                      <a:pPr marL="457200" lvl="0" indent="-317500" rtl="0">
                        <a:lnSpc>
                          <a:spcPct val="115000"/>
                        </a:lnSpc>
                        <a:spcBef>
                          <a:spcPts val="0"/>
                        </a:spcBef>
                        <a:buClr>
                          <a:srgbClr val="0F4356"/>
                        </a:buClr>
                        <a:buSzPct val="100000"/>
                      </a:pPr>
                      <a:r>
                        <a:rPr lang="en-GB" dirty="0" err="1">
                          <a:solidFill>
                            <a:srgbClr val="0F4356"/>
                          </a:solidFill>
                        </a:rPr>
                        <a:t>ttsMarkup</a:t>
                      </a:r>
                      <a:endParaRPr lang="en-GB" dirty="0">
                        <a:solidFill>
                          <a:srgbClr val="0F4356"/>
                        </a:solidFill>
                      </a:endParaRPr>
                    </a:p>
                    <a:p>
                      <a:pPr marL="457200" lvl="0" indent="-317500" rtl="0">
                        <a:lnSpc>
                          <a:spcPct val="115000"/>
                        </a:lnSpc>
                        <a:spcBef>
                          <a:spcPts val="0"/>
                        </a:spcBef>
                        <a:buClr>
                          <a:srgbClr val="0F4356"/>
                        </a:buClr>
                        <a:buSzPct val="100000"/>
                      </a:pPr>
                      <a:r>
                        <a:rPr lang="en-GB" dirty="0">
                          <a:solidFill>
                            <a:srgbClr val="0F4356"/>
                          </a:solidFill>
                        </a:rPr>
                        <a:t>unlocked</a:t>
                      </a:r>
                    </a:p>
                  </a:txBody>
                  <a:tcPr marL="91425" marR="91425" marT="91425" marB="91425"/>
                </a:tc>
              </a:tr>
            </a:tbl>
          </a:graphicData>
        </a:graphic>
      </p:graphicFrame>
      <p:sp>
        <p:nvSpPr>
          <p:cNvPr id="171" name="Shape 171"/>
          <p:cNvSpPr txBox="1">
            <a:spLocks noGrp="1"/>
          </p:cNvSpPr>
          <p:nvPr>
            <p:ph type="title"/>
          </p:nvPr>
        </p:nvSpPr>
        <p:spPr>
          <a:xfrm>
            <a:off x="311700" y="-242957"/>
            <a:ext cx="8520600" cy="774225"/>
          </a:xfrm>
          <a:prstGeom prst="rect">
            <a:avLst/>
          </a:prstGeom>
        </p:spPr>
        <p:txBody>
          <a:bodyPr wrap="square" lIns="91425" tIns="91425" rIns="91425" bIns="91425" anchor="t" anchorCtr="0">
            <a:noAutofit/>
          </a:bodyPr>
          <a:lstStyle/>
          <a:p>
            <a:pPr marR="419100" lvl="0" rtl="0">
              <a:lnSpc>
                <a:spcPct val="160000"/>
              </a:lnSpc>
              <a:spcBef>
                <a:spcPts val="0"/>
              </a:spcBef>
              <a:spcAft>
                <a:spcPts val="1100"/>
              </a:spcAft>
              <a:buNone/>
            </a:pPr>
            <a:r>
              <a:rPr lang="en-GB" dirty="0"/>
              <a:t>Understanding </a:t>
            </a:r>
            <a:r>
              <a:rPr lang="en-GB" dirty="0" err="1"/>
              <a:t>accessibilityFeature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aphicFrame>
        <p:nvGraphicFramePr>
          <p:cNvPr id="176" name="Shape 176"/>
          <p:cNvGraphicFramePr/>
          <p:nvPr/>
        </p:nvGraphicFramePr>
        <p:xfrm>
          <a:off x="268950" y="1149625"/>
          <a:ext cx="5882200" cy="3747435"/>
        </p:xfrm>
        <a:graphic>
          <a:graphicData uri="http://schemas.openxmlformats.org/drawingml/2006/table">
            <a:tbl>
              <a:tblPr>
                <a:noFill/>
                <a:tableStyleId>{DD60B66A-6624-492C-B575-CD07C88B1A25}</a:tableStyleId>
              </a:tblPr>
              <a:tblGrid>
                <a:gridCol w="2083950"/>
                <a:gridCol w="915925"/>
                <a:gridCol w="2882325"/>
              </a:tblGrid>
              <a:tr h="446625">
                <a:tc>
                  <a:txBody>
                    <a:bodyPr/>
                    <a:lstStyle/>
                    <a:p>
                      <a:pPr lvl="0" rtl="0">
                        <a:spcBef>
                          <a:spcPts val="0"/>
                        </a:spcBef>
                        <a:buNone/>
                      </a:pPr>
                      <a:r>
                        <a:rPr lang="en-GB" b="1">
                          <a:solidFill>
                            <a:srgbClr val="0F4356"/>
                          </a:solidFill>
                          <a:highlight>
                            <a:srgbClr val="FFFFFF"/>
                          </a:highlight>
                        </a:rPr>
                        <a:t>Metadata Tag</a:t>
                      </a:r>
                    </a:p>
                  </a:txBody>
                  <a:tcPr marL="91425" marR="91425" marT="91425" marB="91425"/>
                </a:tc>
                <a:tc>
                  <a:txBody>
                    <a:bodyPr/>
                    <a:lstStyle/>
                    <a:p>
                      <a:pPr lvl="0" rtl="0">
                        <a:spcBef>
                          <a:spcPts val="0"/>
                        </a:spcBef>
                        <a:buNone/>
                      </a:pPr>
                      <a:r>
                        <a:rPr lang="en-GB" b="1"/>
                        <a:t>Type</a:t>
                      </a:r>
                    </a:p>
                  </a:txBody>
                  <a:tcPr marL="91425" marR="91425" marT="91425" marB="91425"/>
                </a:tc>
                <a:tc>
                  <a:txBody>
                    <a:bodyPr/>
                    <a:lstStyle/>
                    <a:p>
                      <a:pPr marL="457200" lvl="0" indent="-228600" rtl="0">
                        <a:lnSpc>
                          <a:spcPct val="171429"/>
                        </a:lnSpc>
                        <a:spcBef>
                          <a:spcPts val="0"/>
                        </a:spcBef>
                        <a:buNone/>
                      </a:pPr>
                      <a:r>
                        <a:rPr lang="en-GB" b="1">
                          <a:solidFill>
                            <a:srgbClr val="0F4356"/>
                          </a:solidFill>
                        </a:rPr>
                        <a:t>Expected Values</a:t>
                      </a:r>
                    </a:p>
                  </a:txBody>
                  <a:tcPr marL="91425" marR="91425" marT="91425" marB="91425"/>
                </a:tc>
              </a:tr>
              <a:tr h="3198825">
                <a:tc>
                  <a:txBody>
                    <a:bodyPr/>
                    <a:lstStyle/>
                    <a:p>
                      <a:pPr lvl="0" rtl="0">
                        <a:spcBef>
                          <a:spcPts val="0"/>
                        </a:spcBef>
                        <a:buNone/>
                      </a:pPr>
                      <a:r>
                        <a:rPr lang="en-GB">
                          <a:solidFill>
                            <a:srgbClr val="0F4356"/>
                          </a:solidFill>
                          <a:highlight>
                            <a:srgbClr val="FFFFFF"/>
                          </a:highlight>
                        </a:rPr>
                        <a:t>accessibilityHazard</a:t>
                      </a:r>
                    </a:p>
                  </a:txBody>
                  <a:tcPr marL="91425" marR="91425" marT="91425" marB="91425"/>
                </a:tc>
                <a:tc>
                  <a:txBody>
                    <a:bodyPr/>
                    <a:lstStyle/>
                    <a:p>
                      <a:pPr lvl="0" rtl="0">
                        <a:spcBef>
                          <a:spcPts val="0"/>
                        </a:spcBef>
                        <a:buNone/>
                      </a:pPr>
                      <a:r>
                        <a:rPr lang="en-GB"/>
                        <a:t>Text</a:t>
                      </a:r>
                    </a:p>
                  </a:txBody>
                  <a:tcPr marL="91425" marR="91425" marT="91425" marB="91425"/>
                </a:tc>
                <a:tc>
                  <a:txBody>
                    <a:bodyPr/>
                    <a:lstStyle/>
                    <a:p>
                      <a:pPr marL="457200" lvl="0" indent="-317500" rtl="0">
                        <a:lnSpc>
                          <a:spcPct val="171429"/>
                        </a:lnSpc>
                        <a:spcBef>
                          <a:spcPts val="0"/>
                        </a:spcBef>
                        <a:buClr>
                          <a:srgbClr val="0F4356"/>
                        </a:buClr>
                        <a:buChar char="●"/>
                      </a:pPr>
                      <a:r>
                        <a:rPr lang="en-GB">
                          <a:solidFill>
                            <a:srgbClr val="0F4356"/>
                          </a:solidFill>
                        </a:rPr>
                        <a:t>flashing</a:t>
                      </a:r>
                    </a:p>
                    <a:p>
                      <a:pPr marL="457200" lvl="0" indent="-317500" rtl="0">
                        <a:lnSpc>
                          <a:spcPct val="171429"/>
                        </a:lnSpc>
                        <a:spcBef>
                          <a:spcPts val="0"/>
                        </a:spcBef>
                        <a:buClr>
                          <a:srgbClr val="0F4356"/>
                        </a:buClr>
                        <a:buChar char="●"/>
                      </a:pPr>
                      <a:r>
                        <a:rPr lang="en-GB">
                          <a:solidFill>
                            <a:srgbClr val="0F4356"/>
                          </a:solidFill>
                        </a:rPr>
                        <a:t>noFlashingHazard</a:t>
                      </a:r>
                    </a:p>
                    <a:p>
                      <a:pPr marL="457200" lvl="0" indent="-317500" rtl="0">
                        <a:lnSpc>
                          <a:spcPct val="171429"/>
                        </a:lnSpc>
                        <a:spcBef>
                          <a:spcPts val="0"/>
                        </a:spcBef>
                        <a:buClr>
                          <a:srgbClr val="0F4356"/>
                        </a:buClr>
                        <a:buChar char="●"/>
                      </a:pPr>
                      <a:r>
                        <a:rPr lang="en-GB">
                          <a:solidFill>
                            <a:srgbClr val="0F4356"/>
                          </a:solidFill>
                        </a:rPr>
                        <a:t>motionSimulation</a:t>
                      </a:r>
                    </a:p>
                    <a:p>
                      <a:pPr marL="457200" lvl="0" indent="-317500" rtl="0">
                        <a:lnSpc>
                          <a:spcPct val="171429"/>
                        </a:lnSpc>
                        <a:spcBef>
                          <a:spcPts val="0"/>
                        </a:spcBef>
                        <a:buClr>
                          <a:srgbClr val="0F4356"/>
                        </a:buClr>
                        <a:buChar char="●"/>
                      </a:pPr>
                      <a:r>
                        <a:rPr lang="en-GB">
                          <a:solidFill>
                            <a:srgbClr val="0F4356"/>
                          </a:solidFill>
                        </a:rPr>
                        <a:t>noMotionSimulationHazard</a:t>
                      </a:r>
                    </a:p>
                    <a:p>
                      <a:pPr marL="457200" lvl="0" indent="-317500" rtl="0">
                        <a:lnSpc>
                          <a:spcPct val="171429"/>
                        </a:lnSpc>
                        <a:spcBef>
                          <a:spcPts val="0"/>
                        </a:spcBef>
                        <a:buClr>
                          <a:srgbClr val="0F4356"/>
                        </a:buClr>
                        <a:buChar char="●"/>
                      </a:pPr>
                      <a:r>
                        <a:rPr lang="en-GB">
                          <a:solidFill>
                            <a:srgbClr val="0F4356"/>
                          </a:solidFill>
                        </a:rPr>
                        <a:t>sound</a:t>
                      </a:r>
                    </a:p>
                    <a:p>
                      <a:pPr marL="457200" lvl="0" indent="-317500" rtl="0">
                        <a:lnSpc>
                          <a:spcPct val="171429"/>
                        </a:lnSpc>
                        <a:spcBef>
                          <a:spcPts val="0"/>
                        </a:spcBef>
                        <a:buClr>
                          <a:srgbClr val="0F4356"/>
                        </a:buClr>
                        <a:buChar char="●"/>
                      </a:pPr>
                      <a:r>
                        <a:rPr lang="en-GB">
                          <a:solidFill>
                            <a:srgbClr val="0F4356"/>
                          </a:solidFill>
                        </a:rPr>
                        <a:t>noSoundHazard</a:t>
                      </a:r>
                    </a:p>
                  </a:txBody>
                  <a:tcPr marL="91425" marR="91425" marT="91425" marB="91425"/>
                </a:tc>
              </a:tr>
            </a:tbl>
          </a:graphicData>
        </a:graphic>
      </p:graphicFrame>
      <p:sp>
        <p:nvSpPr>
          <p:cNvPr id="177" name="Shape 177"/>
          <p:cNvSpPr txBox="1">
            <a:spLocks noGrp="1"/>
          </p:cNvSpPr>
          <p:nvPr>
            <p:ph type="title"/>
          </p:nvPr>
        </p:nvSpPr>
        <p:spPr>
          <a:xfrm>
            <a:off x="311700" y="-165088"/>
            <a:ext cx="8520600" cy="707400"/>
          </a:xfrm>
          <a:prstGeom prst="rect">
            <a:avLst/>
          </a:prstGeom>
        </p:spPr>
        <p:txBody>
          <a:bodyPr wrap="square" lIns="91425" tIns="91425" rIns="91425" bIns="91425" anchor="t" anchorCtr="0">
            <a:noAutofit/>
          </a:bodyPr>
          <a:lstStyle/>
          <a:p>
            <a:pPr marR="419100" lvl="0" rtl="0">
              <a:lnSpc>
                <a:spcPct val="160000"/>
              </a:lnSpc>
              <a:spcBef>
                <a:spcPts val="0"/>
              </a:spcBef>
              <a:spcAft>
                <a:spcPts val="1100"/>
              </a:spcAft>
              <a:buNone/>
            </a:pPr>
            <a:r>
              <a:rPr lang="en-GB" dirty="0"/>
              <a:t>Understanding </a:t>
            </a:r>
            <a:r>
              <a:rPr lang="en-GB" dirty="0" err="1"/>
              <a:t>accessibilityHazard</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Shape 182"/>
          <p:cNvGraphicFramePr/>
          <p:nvPr/>
        </p:nvGraphicFramePr>
        <p:xfrm>
          <a:off x="212950" y="1165450"/>
          <a:ext cx="6123125" cy="3699835"/>
        </p:xfrm>
        <a:graphic>
          <a:graphicData uri="http://schemas.openxmlformats.org/drawingml/2006/table">
            <a:tbl>
              <a:tblPr>
                <a:noFill/>
                <a:tableStyleId>{DD60B66A-6624-492C-B575-CD07C88B1A25}</a:tableStyleId>
              </a:tblPr>
              <a:tblGrid>
                <a:gridCol w="2169300"/>
                <a:gridCol w="953450"/>
                <a:gridCol w="3000375"/>
              </a:tblGrid>
              <a:tr h="419150">
                <a:tc>
                  <a:txBody>
                    <a:bodyPr/>
                    <a:lstStyle/>
                    <a:p>
                      <a:pPr lvl="0" rtl="0">
                        <a:spcBef>
                          <a:spcPts val="0"/>
                        </a:spcBef>
                        <a:buNone/>
                      </a:pPr>
                      <a:r>
                        <a:rPr lang="en-GB" b="1">
                          <a:solidFill>
                            <a:srgbClr val="0F4356"/>
                          </a:solidFill>
                          <a:highlight>
                            <a:srgbClr val="FFFFFF"/>
                          </a:highlight>
                        </a:rPr>
                        <a:t>Metadata Tag</a:t>
                      </a:r>
                    </a:p>
                  </a:txBody>
                  <a:tcPr marL="91425" marR="91425" marT="91425" marB="91425"/>
                </a:tc>
                <a:tc>
                  <a:txBody>
                    <a:bodyPr/>
                    <a:lstStyle/>
                    <a:p>
                      <a:pPr lvl="0" rtl="0">
                        <a:spcBef>
                          <a:spcPts val="0"/>
                        </a:spcBef>
                        <a:buNone/>
                      </a:pPr>
                      <a:r>
                        <a:rPr lang="en-GB" b="1"/>
                        <a:t>Type</a:t>
                      </a:r>
                    </a:p>
                  </a:txBody>
                  <a:tcPr marL="91425" marR="91425" marT="91425" marB="91425"/>
                </a:tc>
                <a:tc>
                  <a:txBody>
                    <a:bodyPr/>
                    <a:lstStyle/>
                    <a:p>
                      <a:pPr marL="457200" lvl="0" indent="-228600" rtl="0">
                        <a:lnSpc>
                          <a:spcPct val="171429"/>
                        </a:lnSpc>
                        <a:spcBef>
                          <a:spcPts val="0"/>
                        </a:spcBef>
                        <a:buNone/>
                      </a:pPr>
                      <a:r>
                        <a:rPr lang="en-GB" b="1">
                          <a:solidFill>
                            <a:srgbClr val="0F4356"/>
                          </a:solidFill>
                        </a:rPr>
                        <a:t>Expected Values</a:t>
                      </a:r>
                    </a:p>
                  </a:txBody>
                  <a:tcPr marL="91425" marR="91425" marT="91425" marB="91425">
                    <a:lnB w="9525" cap="flat" cmpd="sng">
                      <a:solidFill>
                        <a:srgbClr val="EDEDED"/>
                      </a:solidFill>
                      <a:prstDash val="solid"/>
                      <a:round/>
                      <a:headEnd type="none" w="med" len="med"/>
                      <a:tailEnd type="none" w="med" len="med"/>
                    </a:lnB>
                  </a:tcPr>
                </a:tc>
              </a:tr>
              <a:tr h="3151225">
                <a:tc>
                  <a:txBody>
                    <a:bodyPr/>
                    <a:lstStyle/>
                    <a:p>
                      <a:pPr lvl="0" rtl="0">
                        <a:spcBef>
                          <a:spcPts val="0"/>
                        </a:spcBef>
                        <a:buNone/>
                      </a:pPr>
                      <a:r>
                        <a:rPr lang="en-GB">
                          <a:solidFill>
                            <a:srgbClr val="0F4356"/>
                          </a:solidFill>
                          <a:highlight>
                            <a:srgbClr val="FFFFFF"/>
                          </a:highlight>
                        </a:rPr>
                        <a:t>accessibilityAPI</a:t>
                      </a:r>
                    </a:p>
                  </a:txBody>
                  <a:tcPr marL="91425" marR="91425" marT="91425" marB="91425"/>
                </a:tc>
                <a:tc>
                  <a:txBody>
                    <a:bodyPr/>
                    <a:lstStyle/>
                    <a:p>
                      <a:pPr lvl="0" rtl="0">
                        <a:spcBef>
                          <a:spcPts val="0"/>
                        </a:spcBef>
                        <a:buNone/>
                      </a:pPr>
                      <a:r>
                        <a:rPr lang="en-GB"/>
                        <a:t>Text</a:t>
                      </a:r>
                    </a:p>
                  </a:txBody>
                  <a:tcPr marL="91425" marR="91425" marT="91425" marB="91425"/>
                </a:tc>
                <a:tc>
                  <a:txBody>
                    <a:bodyPr/>
                    <a:lstStyle/>
                    <a:p>
                      <a:pPr marL="457200" lvl="0" indent="-317500" rtl="0">
                        <a:lnSpc>
                          <a:spcPct val="115000"/>
                        </a:lnSpc>
                        <a:spcBef>
                          <a:spcPts val="0"/>
                        </a:spcBef>
                        <a:buClr>
                          <a:srgbClr val="0F4356"/>
                        </a:buClr>
                        <a:buSzPct val="100000"/>
                      </a:pPr>
                      <a:r>
                        <a:rPr lang="en-GB">
                          <a:solidFill>
                            <a:srgbClr val="0F4356"/>
                          </a:solidFill>
                          <a:highlight>
                            <a:srgbClr val="FFFFFF"/>
                          </a:highlight>
                        </a:rPr>
                        <a:t>AndroidAccessibility</a:t>
                      </a:r>
                    </a:p>
                    <a:p>
                      <a:pPr marL="457200" lvl="0" indent="-317500" rtl="0">
                        <a:lnSpc>
                          <a:spcPct val="115000"/>
                        </a:lnSpc>
                        <a:spcBef>
                          <a:spcPts val="0"/>
                        </a:spcBef>
                        <a:buClr>
                          <a:srgbClr val="0F4356"/>
                        </a:buClr>
                        <a:buSzPct val="100000"/>
                      </a:pPr>
                      <a:r>
                        <a:rPr lang="en-GB">
                          <a:solidFill>
                            <a:srgbClr val="0F4356"/>
                          </a:solidFill>
                          <a:highlight>
                            <a:srgbClr val="FFFFFF"/>
                          </a:highlight>
                        </a:rPr>
                        <a:t>ARIA</a:t>
                      </a:r>
                    </a:p>
                    <a:p>
                      <a:pPr marL="457200" lvl="0" indent="-317500" rtl="0">
                        <a:lnSpc>
                          <a:spcPct val="115000"/>
                        </a:lnSpc>
                        <a:spcBef>
                          <a:spcPts val="0"/>
                        </a:spcBef>
                        <a:buClr>
                          <a:srgbClr val="0F4356"/>
                        </a:buClr>
                        <a:buSzPct val="100000"/>
                      </a:pPr>
                      <a:r>
                        <a:rPr lang="en-GB">
                          <a:solidFill>
                            <a:srgbClr val="0F4356"/>
                          </a:solidFill>
                          <a:highlight>
                            <a:srgbClr val="FFFFFF"/>
                          </a:highlight>
                        </a:rPr>
                        <a:t>ATK</a:t>
                      </a:r>
                    </a:p>
                    <a:p>
                      <a:pPr marL="457200" lvl="0" indent="-317500" rtl="0">
                        <a:lnSpc>
                          <a:spcPct val="115000"/>
                        </a:lnSpc>
                        <a:spcBef>
                          <a:spcPts val="0"/>
                        </a:spcBef>
                        <a:buClr>
                          <a:srgbClr val="0F4356"/>
                        </a:buClr>
                        <a:buSzPct val="100000"/>
                      </a:pPr>
                      <a:r>
                        <a:rPr lang="en-GB">
                          <a:solidFill>
                            <a:srgbClr val="0F4356"/>
                          </a:solidFill>
                          <a:highlight>
                            <a:srgbClr val="FFFFFF"/>
                          </a:highlight>
                        </a:rPr>
                        <a:t>AT-SPI</a:t>
                      </a:r>
                    </a:p>
                    <a:p>
                      <a:pPr marL="457200" lvl="0" indent="-317500" rtl="0">
                        <a:lnSpc>
                          <a:spcPct val="115000"/>
                        </a:lnSpc>
                        <a:spcBef>
                          <a:spcPts val="0"/>
                        </a:spcBef>
                        <a:buClr>
                          <a:srgbClr val="0F4356"/>
                        </a:buClr>
                        <a:buSzPct val="100000"/>
                      </a:pPr>
                      <a:r>
                        <a:rPr lang="en-GB">
                          <a:solidFill>
                            <a:srgbClr val="0F4356"/>
                          </a:solidFill>
                          <a:highlight>
                            <a:srgbClr val="FFFFFF"/>
                          </a:highlight>
                        </a:rPr>
                        <a:t>BlackberryAccessibility</a:t>
                      </a:r>
                    </a:p>
                    <a:p>
                      <a:pPr marL="457200" lvl="0" indent="-317500" rtl="0">
                        <a:lnSpc>
                          <a:spcPct val="115000"/>
                        </a:lnSpc>
                        <a:spcBef>
                          <a:spcPts val="0"/>
                        </a:spcBef>
                        <a:buClr>
                          <a:srgbClr val="0F4356"/>
                        </a:buClr>
                        <a:buSzPct val="100000"/>
                      </a:pPr>
                      <a:r>
                        <a:rPr lang="en-GB">
                          <a:solidFill>
                            <a:srgbClr val="0F4356"/>
                          </a:solidFill>
                          <a:highlight>
                            <a:srgbClr val="FFFFFF"/>
                          </a:highlight>
                        </a:rPr>
                        <a:t>iAccessible2</a:t>
                      </a:r>
                    </a:p>
                    <a:p>
                      <a:pPr marL="457200" lvl="0" indent="-317500" rtl="0">
                        <a:lnSpc>
                          <a:spcPct val="115000"/>
                        </a:lnSpc>
                        <a:spcBef>
                          <a:spcPts val="0"/>
                        </a:spcBef>
                        <a:buClr>
                          <a:srgbClr val="0F4356"/>
                        </a:buClr>
                        <a:buSzPct val="100000"/>
                      </a:pPr>
                      <a:r>
                        <a:rPr lang="en-GB">
                          <a:solidFill>
                            <a:srgbClr val="0F4356"/>
                          </a:solidFill>
                          <a:highlight>
                            <a:srgbClr val="FFFFFF"/>
                          </a:highlight>
                        </a:rPr>
                        <a:t>iOSAccessibility</a:t>
                      </a:r>
                    </a:p>
                    <a:p>
                      <a:pPr marL="457200" lvl="0" indent="-317500" rtl="0">
                        <a:lnSpc>
                          <a:spcPct val="115000"/>
                        </a:lnSpc>
                        <a:spcBef>
                          <a:spcPts val="0"/>
                        </a:spcBef>
                        <a:buClr>
                          <a:srgbClr val="0F4356"/>
                        </a:buClr>
                        <a:buSzPct val="100000"/>
                      </a:pPr>
                      <a:r>
                        <a:rPr lang="en-GB">
                          <a:solidFill>
                            <a:srgbClr val="0F4356"/>
                          </a:solidFill>
                          <a:highlight>
                            <a:srgbClr val="FFFFFF"/>
                          </a:highlight>
                        </a:rPr>
                        <a:t>JavaAccessibility</a:t>
                      </a:r>
                    </a:p>
                    <a:p>
                      <a:pPr marL="457200" lvl="0" indent="-317500" rtl="0">
                        <a:lnSpc>
                          <a:spcPct val="115000"/>
                        </a:lnSpc>
                        <a:spcBef>
                          <a:spcPts val="0"/>
                        </a:spcBef>
                        <a:buClr>
                          <a:srgbClr val="0F4356"/>
                        </a:buClr>
                        <a:buSzPct val="100000"/>
                      </a:pPr>
                      <a:r>
                        <a:rPr lang="en-GB">
                          <a:solidFill>
                            <a:srgbClr val="0F4356"/>
                          </a:solidFill>
                          <a:highlight>
                            <a:srgbClr val="FFFFFF"/>
                          </a:highlight>
                        </a:rPr>
                        <a:t>MacOSXAccessibility</a:t>
                      </a:r>
                    </a:p>
                    <a:p>
                      <a:pPr marL="457200" lvl="0" indent="-317500" rtl="0">
                        <a:lnSpc>
                          <a:spcPct val="115000"/>
                        </a:lnSpc>
                        <a:spcBef>
                          <a:spcPts val="0"/>
                        </a:spcBef>
                        <a:buClr>
                          <a:srgbClr val="0F4356"/>
                        </a:buClr>
                        <a:buSzPct val="100000"/>
                      </a:pPr>
                      <a:r>
                        <a:rPr lang="en-GB">
                          <a:solidFill>
                            <a:srgbClr val="0F4356"/>
                          </a:solidFill>
                          <a:highlight>
                            <a:srgbClr val="FFFFFF"/>
                          </a:highlight>
                        </a:rPr>
                        <a:t>MSAA</a:t>
                      </a:r>
                    </a:p>
                    <a:p>
                      <a:pPr marL="457200" lvl="0" indent="-317500" rtl="0">
                        <a:lnSpc>
                          <a:spcPct val="115000"/>
                        </a:lnSpc>
                        <a:spcBef>
                          <a:spcPts val="0"/>
                        </a:spcBef>
                        <a:buClr>
                          <a:srgbClr val="0F4356"/>
                        </a:buClr>
                        <a:buSzPct val="100000"/>
                      </a:pPr>
                      <a:r>
                        <a:rPr lang="en-GB">
                          <a:solidFill>
                            <a:srgbClr val="0F4356"/>
                          </a:solidFill>
                          <a:highlight>
                            <a:srgbClr val="FFFFFF"/>
                          </a:highlight>
                        </a:rPr>
                        <a:t>UIAutomation</a:t>
                      </a:r>
                    </a:p>
                  </a:txBody>
                  <a:tcPr marL="69850" marR="95250" marT="57150" marB="57150" anchor="ctr">
                    <a:lnT w="9525" cap="flat" cmpd="sng">
                      <a:solidFill>
                        <a:srgbClr val="EDEDED"/>
                      </a:solidFill>
                      <a:prstDash val="solid"/>
                      <a:round/>
                      <a:headEnd type="none" w="med" len="med"/>
                      <a:tailEnd type="none" w="med" len="med"/>
                    </a:lnT>
                  </a:tcPr>
                </a:tc>
              </a:tr>
            </a:tbl>
          </a:graphicData>
        </a:graphic>
      </p:graphicFrame>
      <p:sp>
        <p:nvSpPr>
          <p:cNvPr id="183" name="Shape 183"/>
          <p:cNvSpPr txBox="1">
            <a:spLocks noGrp="1"/>
          </p:cNvSpPr>
          <p:nvPr>
            <p:ph type="title"/>
          </p:nvPr>
        </p:nvSpPr>
        <p:spPr>
          <a:xfrm>
            <a:off x="311700" y="-143001"/>
            <a:ext cx="8520600" cy="707400"/>
          </a:xfrm>
          <a:prstGeom prst="rect">
            <a:avLst/>
          </a:prstGeom>
        </p:spPr>
        <p:txBody>
          <a:bodyPr wrap="square" lIns="91425" tIns="91425" rIns="91425" bIns="91425" anchor="t" anchorCtr="0">
            <a:noAutofit/>
          </a:bodyPr>
          <a:lstStyle/>
          <a:p>
            <a:pPr marR="419100" lvl="0" rtl="0">
              <a:lnSpc>
                <a:spcPct val="160000"/>
              </a:lnSpc>
              <a:spcBef>
                <a:spcPts val="0"/>
              </a:spcBef>
              <a:spcAft>
                <a:spcPts val="1100"/>
              </a:spcAft>
              <a:buNone/>
            </a:pPr>
            <a:r>
              <a:rPr lang="en-GB" dirty="0"/>
              <a:t>Understanding </a:t>
            </a:r>
            <a:r>
              <a:rPr lang="en-GB" dirty="0" err="1"/>
              <a:t>accessibilityAPI</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Shape 188"/>
          <p:cNvGraphicFramePr/>
          <p:nvPr/>
        </p:nvGraphicFramePr>
        <p:xfrm>
          <a:off x="311700" y="1116000"/>
          <a:ext cx="5882200" cy="3574875"/>
        </p:xfrm>
        <a:graphic>
          <a:graphicData uri="http://schemas.openxmlformats.org/drawingml/2006/table">
            <a:tbl>
              <a:tblPr>
                <a:noFill/>
                <a:tableStyleId>{DD60B66A-6624-492C-B575-CD07C88B1A25}</a:tableStyleId>
              </a:tblPr>
              <a:tblGrid>
                <a:gridCol w="2083950"/>
                <a:gridCol w="915925"/>
                <a:gridCol w="2882325"/>
              </a:tblGrid>
              <a:tr h="555250">
                <a:tc>
                  <a:txBody>
                    <a:bodyPr/>
                    <a:lstStyle/>
                    <a:p>
                      <a:pPr lvl="0" rtl="0">
                        <a:spcBef>
                          <a:spcPts val="0"/>
                        </a:spcBef>
                        <a:buNone/>
                      </a:pPr>
                      <a:r>
                        <a:rPr lang="en-GB" b="1">
                          <a:solidFill>
                            <a:srgbClr val="0F4356"/>
                          </a:solidFill>
                          <a:highlight>
                            <a:srgbClr val="FFFFFF"/>
                          </a:highlight>
                        </a:rPr>
                        <a:t>Metadata Tag</a:t>
                      </a:r>
                    </a:p>
                  </a:txBody>
                  <a:tcPr marL="91425" marR="91425" marT="91425" marB="91425"/>
                </a:tc>
                <a:tc>
                  <a:txBody>
                    <a:bodyPr/>
                    <a:lstStyle/>
                    <a:p>
                      <a:pPr lvl="0" rtl="0">
                        <a:spcBef>
                          <a:spcPts val="0"/>
                        </a:spcBef>
                        <a:buNone/>
                      </a:pPr>
                      <a:r>
                        <a:rPr lang="en-GB" b="1"/>
                        <a:t>Type</a:t>
                      </a:r>
                    </a:p>
                  </a:txBody>
                  <a:tcPr marL="91425" marR="91425" marT="91425" marB="91425"/>
                </a:tc>
                <a:tc>
                  <a:txBody>
                    <a:bodyPr/>
                    <a:lstStyle/>
                    <a:p>
                      <a:pPr marL="457200" lvl="0" indent="-228600" rtl="0">
                        <a:lnSpc>
                          <a:spcPct val="171429"/>
                        </a:lnSpc>
                        <a:spcBef>
                          <a:spcPts val="0"/>
                        </a:spcBef>
                        <a:buNone/>
                      </a:pPr>
                      <a:r>
                        <a:rPr lang="en-GB" b="1">
                          <a:solidFill>
                            <a:srgbClr val="0F4356"/>
                          </a:solidFill>
                        </a:rPr>
                        <a:t>Expected Values</a:t>
                      </a:r>
                    </a:p>
                  </a:txBody>
                  <a:tcPr marL="91425" marR="91425" marT="91425" marB="91425"/>
                </a:tc>
              </a:tr>
              <a:tr h="3019625">
                <a:tc>
                  <a:txBody>
                    <a:bodyPr/>
                    <a:lstStyle/>
                    <a:p>
                      <a:pPr lvl="0" rtl="0">
                        <a:spcBef>
                          <a:spcPts val="0"/>
                        </a:spcBef>
                        <a:buNone/>
                      </a:pPr>
                      <a:r>
                        <a:rPr lang="en-GB">
                          <a:solidFill>
                            <a:srgbClr val="0F4356"/>
                          </a:solidFill>
                          <a:highlight>
                            <a:srgbClr val="FFFFFF"/>
                          </a:highlight>
                        </a:rPr>
                        <a:t>accessibilityControl</a:t>
                      </a:r>
                    </a:p>
                  </a:txBody>
                  <a:tcPr marL="91425" marR="91425" marT="91425" marB="91425"/>
                </a:tc>
                <a:tc>
                  <a:txBody>
                    <a:bodyPr/>
                    <a:lstStyle/>
                    <a:p>
                      <a:pPr lvl="0" rtl="0">
                        <a:spcBef>
                          <a:spcPts val="0"/>
                        </a:spcBef>
                        <a:buNone/>
                      </a:pPr>
                      <a:r>
                        <a:rPr lang="en-GB"/>
                        <a:t>Text</a:t>
                      </a:r>
                    </a:p>
                  </a:txBody>
                  <a:tcPr marL="91425" marR="91425" marT="91425" marB="91425"/>
                </a:tc>
                <a:tc>
                  <a:txBody>
                    <a:bodyPr/>
                    <a:lstStyle/>
                    <a:p>
                      <a:pPr marL="457200" lvl="0" indent="-317500" rtl="0">
                        <a:lnSpc>
                          <a:spcPct val="171429"/>
                        </a:lnSpc>
                        <a:spcBef>
                          <a:spcPts val="0"/>
                        </a:spcBef>
                        <a:buClr>
                          <a:srgbClr val="0F4356"/>
                        </a:buClr>
                        <a:buChar char="●"/>
                      </a:pPr>
                      <a:r>
                        <a:rPr lang="en-GB">
                          <a:solidFill>
                            <a:srgbClr val="0F4356"/>
                          </a:solidFill>
                        </a:rPr>
                        <a:t>fullKeyboardControl</a:t>
                      </a:r>
                    </a:p>
                    <a:p>
                      <a:pPr marL="457200" lvl="0" indent="-317500" rtl="0">
                        <a:lnSpc>
                          <a:spcPct val="171429"/>
                        </a:lnSpc>
                        <a:spcBef>
                          <a:spcPts val="0"/>
                        </a:spcBef>
                        <a:buClr>
                          <a:srgbClr val="0F4356"/>
                        </a:buClr>
                        <a:buChar char="●"/>
                      </a:pPr>
                      <a:r>
                        <a:rPr lang="en-GB">
                          <a:solidFill>
                            <a:srgbClr val="0F4356"/>
                          </a:solidFill>
                        </a:rPr>
                        <a:t>fullMouseControl</a:t>
                      </a:r>
                    </a:p>
                    <a:p>
                      <a:pPr marL="457200" lvl="0" indent="-317500" rtl="0">
                        <a:lnSpc>
                          <a:spcPct val="171429"/>
                        </a:lnSpc>
                        <a:spcBef>
                          <a:spcPts val="0"/>
                        </a:spcBef>
                        <a:buClr>
                          <a:srgbClr val="0F4356"/>
                        </a:buClr>
                        <a:buChar char="●"/>
                      </a:pPr>
                      <a:r>
                        <a:rPr lang="en-GB">
                          <a:solidFill>
                            <a:srgbClr val="0F4356"/>
                          </a:solidFill>
                        </a:rPr>
                        <a:t>fullSwitchControl</a:t>
                      </a:r>
                    </a:p>
                    <a:p>
                      <a:pPr marL="457200" lvl="0" indent="-317500" rtl="0">
                        <a:lnSpc>
                          <a:spcPct val="171429"/>
                        </a:lnSpc>
                        <a:spcBef>
                          <a:spcPts val="0"/>
                        </a:spcBef>
                        <a:buClr>
                          <a:srgbClr val="0F4356"/>
                        </a:buClr>
                        <a:buChar char="●"/>
                      </a:pPr>
                      <a:r>
                        <a:rPr lang="en-GB">
                          <a:solidFill>
                            <a:srgbClr val="0F4356"/>
                          </a:solidFill>
                        </a:rPr>
                        <a:t>fullTouchControl</a:t>
                      </a:r>
                    </a:p>
                    <a:p>
                      <a:pPr marL="457200" lvl="0" indent="-317500" rtl="0">
                        <a:lnSpc>
                          <a:spcPct val="171429"/>
                        </a:lnSpc>
                        <a:spcBef>
                          <a:spcPts val="0"/>
                        </a:spcBef>
                        <a:buClr>
                          <a:srgbClr val="0F4356"/>
                        </a:buClr>
                        <a:buChar char="●"/>
                      </a:pPr>
                      <a:r>
                        <a:rPr lang="en-GB">
                          <a:solidFill>
                            <a:srgbClr val="0F4356"/>
                          </a:solidFill>
                        </a:rPr>
                        <a:t>fullVideoControl</a:t>
                      </a:r>
                    </a:p>
                    <a:p>
                      <a:pPr marL="457200" lvl="0" indent="-317500" rtl="0">
                        <a:lnSpc>
                          <a:spcPct val="171429"/>
                        </a:lnSpc>
                        <a:spcBef>
                          <a:spcPts val="0"/>
                        </a:spcBef>
                        <a:buClr>
                          <a:srgbClr val="0F4356"/>
                        </a:buClr>
                        <a:buChar char="●"/>
                      </a:pPr>
                      <a:r>
                        <a:rPr lang="en-GB">
                          <a:solidFill>
                            <a:srgbClr val="0F4356"/>
                          </a:solidFill>
                        </a:rPr>
                        <a:t>fullVoiceControl</a:t>
                      </a:r>
                    </a:p>
                  </a:txBody>
                  <a:tcPr marL="91425" marR="91425" marT="91425" marB="91425"/>
                </a:tc>
              </a:tr>
            </a:tbl>
          </a:graphicData>
        </a:graphic>
      </p:graphicFrame>
      <p:sp>
        <p:nvSpPr>
          <p:cNvPr id="189" name="Shape 189"/>
          <p:cNvSpPr txBox="1">
            <a:spLocks noGrp="1"/>
          </p:cNvSpPr>
          <p:nvPr>
            <p:ph type="title"/>
          </p:nvPr>
        </p:nvSpPr>
        <p:spPr>
          <a:xfrm>
            <a:off x="311700" y="-154044"/>
            <a:ext cx="8520600" cy="707400"/>
          </a:xfrm>
          <a:prstGeom prst="rect">
            <a:avLst/>
          </a:prstGeom>
        </p:spPr>
        <p:txBody>
          <a:bodyPr wrap="square" lIns="91425" tIns="91425" rIns="91425" bIns="91425" anchor="t" anchorCtr="0">
            <a:noAutofit/>
          </a:bodyPr>
          <a:lstStyle/>
          <a:p>
            <a:pPr marR="419100" lvl="0" rtl="0">
              <a:lnSpc>
                <a:spcPct val="160000"/>
              </a:lnSpc>
              <a:spcBef>
                <a:spcPts val="0"/>
              </a:spcBef>
              <a:spcAft>
                <a:spcPts val="1100"/>
              </a:spcAft>
              <a:buNone/>
            </a:pPr>
            <a:r>
              <a:rPr lang="en-GB" dirty="0"/>
              <a:t>Understanding </a:t>
            </a:r>
            <a:r>
              <a:rPr lang="en-GB" dirty="0" err="1"/>
              <a:t>accessibilityControl</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Testing</a:t>
            </a:r>
            <a:endParaRPr lang="en-US" dirty="0"/>
          </a:p>
        </p:txBody>
      </p:sp>
      <p:sp>
        <p:nvSpPr>
          <p:cNvPr id="3" name="Text Placeholder 2"/>
          <p:cNvSpPr>
            <a:spLocks noGrp="1"/>
          </p:cNvSpPr>
          <p:nvPr>
            <p:ph type="body" idx="1"/>
          </p:nvPr>
        </p:nvSpPr>
        <p:spPr/>
        <p:txBody>
          <a:bodyPr/>
          <a:lstStyle/>
          <a:p>
            <a:r>
              <a:rPr lang="en-US" dirty="0" smtClean="0"/>
              <a:t> Using the </a:t>
            </a:r>
            <a:r>
              <a:rPr lang="en-US" dirty="0" err="1" smtClean="0"/>
              <a:t>epub</a:t>
            </a:r>
            <a:r>
              <a:rPr lang="en-US" dirty="0" smtClean="0"/>
              <a:t> checklist to manually check your book</a:t>
            </a:r>
          </a:p>
          <a:p>
            <a:r>
              <a:rPr lang="en-US" dirty="0"/>
              <a:t> </a:t>
            </a:r>
            <a:r>
              <a:rPr lang="en-US" dirty="0" smtClean="0"/>
              <a:t>Checklist available upon request</a:t>
            </a:r>
          </a:p>
          <a:p>
            <a:r>
              <a:rPr lang="en-US" dirty="0" smtClean="0"/>
              <a:t> Demo!</a:t>
            </a:r>
            <a:endParaRPr lang="en-US" dirty="0"/>
          </a:p>
        </p:txBody>
      </p:sp>
    </p:spTree>
    <p:extLst>
      <p:ext uri="{BB962C8B-B14F-4D97-AF65-F5344CB8AC3E}">
        <p14:creationId xmlns:p14="http://schemas.microsoft.com/office/powerpoint/2010/main" val="197643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814800"/>
            <a:ext cx="8571300" cy="942000"/>
          </a:xfrm>
          <a:prstGeom prst="rect">
            <a:avLst/>
          </a:prstGeom>
        </p:spPr>
        <p:txBody>
          <a:bodyPr wrap="square" lIns="91425" tIns="91425" rIns="91425" bIns="91425" anchor="ctr" anchorCtr="0">
            <a:noAutofit/>
          </a:bodyPr>
          <a:lstStyle/>
          <a:p>
            <a:pPr lvl="0">
              <a:spcBef>
                <a:spcPts val="0"/>
              </a:spcBef>
              <a:buNone/>
            </a:pPr>
            <a:r>
              <a:rPr lang="en-GB"/>
              <a:t>And if it’s NOT Accessible?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15000"/>
              </a:lnSpc>
              <a:spcBef>
                <a:spcPts val="0"/>
              </a:spcBef>
              <a:buNone/>
            </a:pPr>
            <a:r>
              <a:rPr lang="en-GB" dirty="0"/>
              <a:t>What do I do if the textbook is not accessible</a:t>
            </a:r>
          </a:p>
        </p:txBody>
      </p:sp>
      <p:sp>
        <p:nvSpPr>
          <p:cNvPr id="200" name="Shape 200"/>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285750" indent="-285750"/>
            <a:r>
              <a:rPr lang="en-US" dirty="0" smtClean="0">
                <a:solidFill>
                  <a:srgbClr val="000000"/>
                </a:solidFill>
              </a:rPr>
              <a:t>Ask the Publisher for help.</a:t>
            </a:r>
          </a:p>
          <a:p>
            <a:pPr marL="285750" indent="-285750"/>
            <a:r>
              <a:rPr lang="en-US" dirty="0" smtClean="0">
                <a:solidFill>
                  <a:srgbClr val="000000"/>
                </a:solidFill>
              </a:rPr>
              <a:t>No really.</a:t>
            </a:r>
          </a:p>
          <a:p>
            <a:pPr marL="285750" indent="-285750"/>
            <a:r>
              <a:rPr lang="en-US" dirty="0" smtClean="0">
                <a:solidFill>
                  <a:srgbClr val="000000"/>
                </a:solidFill>
              </a:rPr>
              <a:t>Try it.</a:t>
            </a:r>
          </a:p>
          <a:p>
            <a:pPr marL="285750" indent="-285750"/>
            <a:r>
              <a:rPr lang="en-US" dirty="0" smtClean="0">
                <a:solidFill>
                  <a:srgbClr val="000000"/>
                </a:solidFill>
              </a:rPr>
              <a:t>We (mostly) don’t bite.</a:t>
            </a:r>
            <a:endParaRPr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Inaccessible EPUB Content</a:t>
            </a:r>
          </a:p>
        </p:txBody>
      </p:sp>
      <p:sp>
        <p:nvSpPr>
          <p:cNvPr id="6" name="TextBox 5"/>
          <p:cNvSpPr txBox="1"/>
          <p:nvPr/>
        </p:nvSpPr>
        <p:spPr>
          <a:xfrm>
            <a:off x="822959" y="1303020"/>
            <a:ext cx="7543801" cy="500137"/>
          </a:xfrm>
          <a:prstGeom prst="rect">
            <a:avLst/>
          </a:prstGeom>
          <a:noFill/>
        </p:spPr>
        <p:txBody>
          <a:bodyPr wrap="square" lIns="68580" tIns="34290" rIns="68580" bIns="34290" rtlCol="0">
            <a:spAutoFit/>
          </a:bodyPr>
          <a:lstStyle/>
          <a:p>
            <a:pPr algn="ctr"/>
            <a:r>
              <a:rPr lang="en-US" b="1" dirty="0"/>
              <a:t>What do you do if the publisher is not able or willing to remediate the EPUB content for accessibility?</a:t>
            </a:r>
          </a:p>
        </p:txBody>
      </p:sp>
      <p:sp>
        <p:nvSpPr>
          <p:cNvPr id="3" name="Content Placeholder 2"/>
          <p:cNvSpPr>
            <a:spLocks noGrp="1"/>
          </p:cNvSpPr>
          <p:nvPr>
            <p:ph sz="half" idx="1"/>
          </p:nvPr>
        </p:nvSpPr>
        <p:spPr>
          <a:xfrm>
            <a:off x="822959" y="2003339"/>
            <a:ext cx="3703320" cy="2667911"/>
          </a:xfrm>
        </p:spPr>
        <p:txBody>
          <a:bodyPr>
            <a:normAutofit fontScale="70000" lnSpcReduction="20000"/>
          </a:bodyPr>
          <a:lstStyle/>
          <a:p>
            <a:pPr lvl="0">
              <a:lnSpc>
                <a:spcPct val="110000"/>
              </a:lnSpc>
              <a:buNone/>
            </a:pPr>
            <a:r>
              <a:rPr lang="en-US" b="1" i="1" dirty="0">
                <a:solidFill>
                  <a:srgbClr val="000000"/>
                </a:solidFill>
              </a:rPr>
              <a:t>Short term:</a:t>
            </a:r>
            <a:endParaRPr lang="en-US" sz="1700" b="1" i="1" dirty="0">
              <a:solidFill>
                <a:srgbClr val="000000"/>
              </a:solidFill>
            </a:endParaRPr>
          </a:p>
          <a:p>
            <a:pPr lvl="1">
              <a:lnSpc>
                <a:spcPct val="110000"/>
              </a:lnSpc>
            </a:pPr>
            <a:r>
              <a:rPr lang="en-US" sz="1700" dirty="0" smtClean="0">
                <a:solidFill>
                  <a:srgbClr val="000000"/>
                </a:solidFill>
              </a:rPr>
              <a:t> Request </a:t>
            </a:r>
            <a:r>
              <a:rPr lang="en-US" sz="1700" dirty="0">
                <a:solidFill>
                  <a:srgbClr val="000000"/>
                </a:solidFill>
              </a:rPr>
              <a:t>an accessible option (e.g., Microsoft Word, PDF or text file) from the publisher.</a:t>
            </a:r>
          </a:p>
          <a:p>
            <a:pPr lvl="1">
              <a:lnSpc>
                <a:spcPct val="110000"/>
              </a:lnSpc>
            </a:pPr>
            <a:r>
              <a:rPr lang="en-US" sz="1700" dirty="0" smtClean="0">
                <a:solidFill>
                  <a:srgbClr val="000000"/>
                </a:solidFill>
              </a:rPr>
              <a:t> If </a:t>
            </a:r>
            <a:r>
              <a:rPr lang="en-US" sz="1700" dirty="0">
                <a:solidFill>
                  <a:srgbClr val="000000"/>
                </a:solidFill>
              </a:rPr>
              <a:t>EPUB is not DRM, you can fix the code...(</a:t>
            </a:r>
            <a:r>
              <a:rPr lang="en-US" sz="1700" b="1" u="sng" dirty="0">
                <a:solidFill>
                  <a:srgbClr val="000000"/>
                </a:solidFill>
              </a:rPr>
              <a:t>caveat</a:t>
            </a:r>
            <a:r>
              <a:rPr lang="en-US" sz="1700" b="1" dirty="0">
                <a:solidFill>
                  <a:srgbClr val="000000"/>
                </a:solidFill>
              </a:rPr>
              <a:t>:</a:t>
            </a:r>
            <a:r>
              <a:rPr lang="en-US" sz="1700" dirty="0">
                <a:solidFill>
                  <a:srgbClr val="000000"/>
                </a:solidFill>
              </a:rPr>
              <a:t> you’ll need to know HTML5, JavaScript, and CSS)</a:t>
            </a:r>
          </a:p>
          <a:p>
            <a:pPr lvl="1">
              <a:lnSpc>
                <a:spcPct val="110000"/>
              </a:lnSpc>
            </a:pPr>
            <a:r>
              <a:rPr lang="en-US" sz="1700" dirty="0" smtClean="0">
                <a:solidFill>
                  <a:srgbClr val="000000"/>
                </a:solidFill>
              </a:rPr>
              <a:t> Identify </a:t>
            </a:r>
            <a:r>
              <a:rPr lang="en-US" sz="1700" dirty="0">
                <a:solidFill>
                  <a:srgbClr val="000000"/>
                </a:solidFill>
              </a:rPr>
              <a:t>other alternatives to support the student (e.g., If available, borrow print copy in library)</a:t>
            </a:r>
          </a:p>
          <a:p>
            <a:pPr lvl="1">
              <a:lnSpc>
                <a:spcPct val="110000"/>
              </a:lnSpc>
            </a:pPr>
            <a:r>
              <a:rPr lang="en-US" sz="1700" dirty="0" smtClean="0">
                <a:solidFill>
                  <a:srgbClr val="000000"/>
                </a:solidFill>
              </a:rPr>
              <a:t> Provide </a:t>
            </a:r>
            <a:r>
              <a:rPr lang="en-US" sz="1700" dirty="0">
                <a:solidFill>
                  <a:srgbClr val="000000"/>
                </a:solidFill>
              </a:rPr>
              <a:t>custom solutions – alt text for images, accessible tables, by chapter and location etc.</a:t>
            </a:r>
          </a:p>
        </p:txBody>
      </p:sp>
      <p:sp>
        <p:nvSpPr>
          <p:cNvPr id="5" name="Content Placeholder 4"/>
          <p:cNvSpPr>
            <a:spLocks noGrp="1"/>
          </p:cNvSpPr>
          <p:nvPr>
            <p:ph sz="half" idx="2"/>
          </p:nvPr>
        </p:nvSpPr>
        <p:spPr>
          <a:xfrm>
            <a:off x="4663440" y="1954229"/>
            <a:ext cx="3703320" cy="2667912"/>
          </a:xfrm>
        </p:spPr>
        <p:txBody>
          <a:bodyPr>
            <a:normAutofit fontScale="70000" lnSpcReduction="20000"/>
          </a:bodyPr>
          <a:lstStyle/>
          <a:p>
            <a:pPr lvl="0">
              <a:lnSpc>
                <a:spcPct val="110000"/>
              </a:lnSpc>
              <a:buNone/>
            </a:pPr>
            <a:r>
              <a:rPr lang="en-US" b="1" i="1" dirty="0">
                <a:solidFill>
                  <a:srgbClr val="000000"/>
                </a:solidFill>
              </a:rPr>
              <a:t>Long term:</a:t>
            </a:r>
            <a:endParaRPr lang="en-US" dirty="0">
              <a:solidFill>
                <a:srgbClr val="000000"/>
              </a:solidFill>
            </a:endParaRPr>
          </a:p>
          <a:p>
            <a:pPr lvl="1">
              <a:lnSpc>
                <a:spcPct val="110000"/>
              </a:lnSpc>
            </a:pPr>
            <a:r>
              <a:rPr lang="en-US" sz="1700" dirty="0" smtClean="0">
                <a:solidFill>
                  <a:srgbClr val="000000"/>
                </a:solidFill>
              </a:rPr>
              <a:t> Educate </a:t>
            </a:r>
            <a:r>
              <a:rPr lang="en-US" sz="1700" dirty="0">
                <a:solidFill>
                  <a:srgbClr val="000000"/>
                </a:solidFill>
              </a:rPr>
              <a:t>your students about EPUB formats</a:t>
            </a:r>
          </a:p>
          <a:p>
            <a:pPr lvl="1">
              <a:lnSpc>
                <a:spcPct val="110000"/>
              </a:lnSpc>
            </a:pPr>
            <a:r>
              <a:rPr lang="en-US" sz="1700" dirty="0" smtClean="0">
                <a:solidFill>
                  <a:srgbClr val="000000"/>
                </a:solidFill>
              </a:rPr>
              <a:t> Educate </a:t>
            </a:r>
            <a:r>
              <a:rPr lang="en-US" sz="1700" dirty="0">
                <a:solidFill>
                  <a:srgbClr val="000000"/>
                </a:solidFill>
              </a:rPr>
              <a:t>your faculty about requesting/selecting accessible formats from publishers.</a:t>
            </a:r>
          </a:p>
          <a:p>
            <a:pPr lvl="1">
              <a:lnSpc>
                <a:spcPct val="110000"/>
              </a:lnSpc>
            </a:pPr>
            <a:r>
              <a:rPr lang="en-US" sz="1700" dirty="0" smtClean="0">
                <a:solidFill>
                  <a:srgbClr val="000000"/>
                </a:solidFill>
              </a:rPr>
              <a:t> Secure </a:t>
            </a:r>
            <a:r>
              <a:rPr lang="en-US" sz="1700" dirty="0">
                <a:solidFill>
                  <a:srgbClr val="000000"/>
                </a:solidFill>
              </a:rPr>
              <a:t>print copies as a backup</a:t>
            </a:r>
          </a:p>
          <a:p>
            <a:pPr>
              <a:buNone/>
            </a:pPr>
            <a:endParaRPr lang="en-US" sz="1700" dirty="0">
              <a:solidFill>
                <a:srgbClr val="000000"/>
              </a:solidFill>
            </a:endParaRPr>
          </a:p>
        </p:txBody>
      </p:sp>
    </p:spTree>
    <p:extLst>
      <p:ext uri="{BB962C8B-B14F-4D97-AF65-F5344CB8AC3E}">
        <p14:creationId xmlns:p14="http://schemas.microsoft.com/office/powerpoint/2010/main" val="34836599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Are These People Again?</a:t>
            </a:r>
            <a:endParaRPr lang="en-US" dirty="0"/>
          </a:p>
        </p:txBody>
      </p:sp>
      <p:sp>
        <p:nvSpPr>
          <p:cNvPr id="4" name="Text Placeholder 3"/>
          <p:cNvSpPr>
            <a:spLocks noGrp="1"/>
          </p:cNvSpPr>
          <p:nvPr>
            <p:ph type="body" idx="1"/>
          </p:nvPr>
        </p:nvSpPr>
        <p:spPr/>
        <p:txBody>
          <a:bodyPr/>
          <a:lstStyle/>
          <a:p>
            <a:pPr>
              <a:buNone/>
            </a:pPr>
            <a:r>
              <a:rPr lang="en-US" sz="1600" b="1" dirty="0">
                <a:solidFill>
                  <a:srgbClr val="000000"/>
                </a:solidFill>
              </a:rPr>
              <a:t>Rachel </a:t>
            </a:r>
            <a:r>
              <a:rPr lang="en-US" sz="1600" b="1" dirty="0" smtClean="0">
                <a:solidFill>
                  <a:srgbClr val="000000"/>
                </a:solidFill>
              </a:rPr>
              <a:t>Comerford</a:t>
            </a:r>
          </a:p>
          <a:p>
            <a:pPr>
              <a:buNone/>
            </a:pPr>
            <a:r>
              <a:rPr lang="en-US" sz="1600" dirty="0" smtClean="0">
                <a:solidFill>
                  <a:srgbClr val="000000"/>
                </a:solidFill>
              </a:rPr>
              <a:t>Director </a:t>
            </a:r>
            <a:r>
              <a:rPr lang="en-US" sz="1600" dirty="0">
                <a:solidFill>
                  <a:srgbClr val="000000"/>
                </a:solidFill>
              </a:rPr>
              <a:t>of Content </a:t>
            </a:r>
            <a:r>
              <a:rPr lang="en-US" sz="1600" dirty="0" smtClean="0">
                <a:solidFill>
                  <a:srgbClr val="000000"/>
                </a:solidFill>
              </a:rPr>
              <a:t>Standards</a:t>
            </a:r>
          </a:p>
          <a:p>
            <a:pPr>
              <a:buNone/>
            </a:pPr>
            <a:r>
              <a:rPr lang="en-US" sz="1600" dirty="0" smtClean="0">
                <a:solidFill>
                  <a:srgbClr val="000000"/>
                </a:solidFill>
              </a:rPr>
              <a:t>Macmillan Learning</a:t>
            </a:r>
          </a:p>
          <a:p>
            <a:pPr>
              <a:buNone/>
            </a:pPr>
            <a:r>
              <a:rPr lang="en-US" sz="1600" dirty="0" smtClean="0">
                <a:solidFill>
                  <a:srgbClr val="000000"/>
                </a:solidFill>
              </a:rPr>
              <a:t>Co-Chair, W3C </a:t>
            </a:r>
            <a:r>
              <a:rPr lang="en-US" sz="1600" dirty="0" err="1" smtClean="0">
                <a:solidFill>
                  <a:srgbClr val="000000"/>
                </a:solidFill>
              </a:rPr>
              <a:t>ePUB</a:t>
            </a:r>
            <a:r>
              <a:rPr lang="en-US" sz="1600" dirty="0" smtClean="0">
                <a:solidFill>
                  <a:srgbClr val="000000"/>
                </a:solidFill>
              </a:rPr>
              <a:t> Community Group</a:t>
            </a:r>
            <a:endParaRPr lang="en-US" sz="1600" dirty="0">
              <a:solidFill>
                <a:srgbClr val="000000"/>
              </a:solidFill>
            </a:endParaRPr>
          </a:p>
          <a:p>
            <a:pPr lvl="1">
              <a:buNone/>
            </a:pPr>
            <a:r>
              <a:rPr lang="en-US" sz="1600" dirty="0">
                <a:solidFill>
                  <a:srgbClr val="000000"/>
                </a:solidFill>
                <a:hlinkClick r:id="rId2"/>
              </a:rPr>
              <a:t>Email: Rachel.Comerford@Macmillan.com</a:t>
            </a:r>
            <a:endParaRPr lang="en-US" sz="1600" dirty="0">
              <a:solidFill>
                <a:srgbClr val="000000"/>
              </a:solidFill>
            </a:endParaRPr>
          </a:p>
          <a:p>
            <a:pPr lvl="1">
              <a:buNone/>
            </a:pPr>
            <a:r>
              <a:rPr lang="en-US" sz="1600" dirty="0">
                <a:solidFill>
                  <a:srgbClr val="000000"/>
                </a:solidFill>
              </a:rPr>
              <a:t>Twitter: @</a:t>
            </a:r>
            <a:r>
              <a:rPr lang="en-US" sz="1600" dirty="0" smtClean="0">
                <a:solidFill>
                  <a:srgbClr val="000000"/>
                </a:solidFill>
              </a:rPr>
              <a:t>rallyfora11y</a:t>
            </a:r>
            <a:endParaRPr lang="en-US" sz="1600" dirty="0">
              <a:solidFill>
                <a:srgbClr val="000000"/>
              </a:solidFill>
            </a:endParaRPr>
          </a:p>
        </p:txBody>
      </p:sp>
      <p:sp>
        <p:nvSpPr>
          <p:cNvPr id="5" name="Text Placeholder 4"/>
          <p:cNvSpPr>
            <a:spLocks noGrp="1"/>
          </p:cNvSpPr>
          <p:nvPr>
            <p:ph type="body" idx="2"/>
          </p:nvPr>
        </p:nvSpPr>
        <p:spPr/>
        <p:txBody>
          <a:bodyPr/>
          <a:lstStyle/>
          <a:p>
            <a:pPr>
              <a:buNone/>
            </a:pPr>
            <a:r>
              <a:rPr lang="en-US" sz="1600" b="1" dirty="0" smtClean="0">
                <a:solidFill>
                  <a:srgbClr val="000000"/>
                </a:solidFill>
              </a:rPr>
              <a:t>Amy Salmon</a:t>
            </a:r>
          </a:p>
          <a:p>
            <a:pPr>
              <a:buNone/>
            </a:pPr>
            <a:r>
              <a:rPr lang="en-US" sz="1600" dirty="0" smtClean="0">
                <a:solidFill>
                  <a:srgbClr val="000000"/>
                </a:solidFill>
              </a:rPr>
              <a:t>Senior </a:t>
            </a:r>
            <a:r>
              <a:rPr lang="en-US" sz="1600" dirty="0">
                <a:solidFill>
                  <a:srgbClr val="000000"/>
                </a:solidFill>
              </a:rPr>
              <a:t>Accessibility </a:t>
            </a:r>
            <a:r>
              <a:rPr lang="en-US" sz="1600" dirty="0" smtClean="0">
                <a:solidFill>
                  <a:srgbClr val="000000"/>
                </a:solidFill>
              </a:rPr>
              <a:t>Consultant</a:t>
            </a:r>
          </a:p>
          <a:p>
            <a:pPr>
              <a:buNone/>
            </a:pPr>
            <a:r>
              <a:rPr lang="en-US" sz="1600" dirty="0" smtClean="0">
                <a:solidFill>
                  <a:srgbClr val="000000"/>
                </a:solidFill>
              </a:rPr>
              <a:t>Tech </a:t>
            </a:r>
            <a:r>
              <a:rPr lang="en-US" sz="1600" dirty="0">
                <a:solidFill>
                  <a:srgbClr val="000000"/>
                </a:solidFill>
              </a:rPr>
              <a:t>For All, Inc.</a:t>
            </a:r>
          </a:p>
          <a:p>
            <a:pPr lvl="1">
              <a:buNone/>
            </a:pPr>
            <a:r>
              <a:rPr lang="en-US" sz="1600" dirty="0">
                <a:solidFill>
                  <a:srgbClr val="000000"/>
                </a:solidFill>
                <a:hlinkClick r:id="rId2"/>
              </a:rPr>
              <a:t>Email: </a:t>
            </a:r>
            <a:r>
              <a:rPr lang="en-US" sz="1600" dirty="0" err="1">
                <a:solidFill>
                  <a:srgbClr val="000000"/>
                </a:solidFill>
              </a:rPr>
              <a:t>asalmon@tfaconsulting.com</a:t>
            </a:r>
            <a:endParaRPr lang="en-US" sz="1600" dirty="0">
              <a:solidFill>
                <a:srgbClr val="000000"/>
              </a:solidFill>
            </a:endParaRPr>
          </a:p>
          <a:p>
            <a:pPr lvl="1">
              <a:buNone/>
            </a:pPr>
            <a:r>
              <a:rPr lang="en-US" sz="1600" dirty="0">
                <a:solidFill>
                  <a:srgbClr val="000000"/>
                </a:solidFill>
              </a:rPr>
              <a:t>Twitter: @</a:t>
            </a:r>
            <a:r>
              <a:rPr lang="en-US" sz="1600" dirty="0" err="1">
                <a:solidFill>
                  <a:srgbClr val="000000"/>
                </a:solidFill>
              </a:rPr>
              <a:t>Asalmonamy</a:t>
            </a:r>
            <a:endParaRPr lang="en-US" sz="1600" dirty="0">
              <a:solidFill>
                <a:srgbClr val="000000"/>
              </a:solidFill>
            </a:endParaRPr>
          </a:p>
          <a:p>
            <a:endParaRPr lang="en-US" dirty="0"/>
          </a:p>
        </p:txBody>
      </p:sp>
    </p:spTree>
    <p:extLst>
      <p:ext uri="{BB962C8B-B14F-4D97-AF65-F5344CB8AC3E}">
        <p14:creationId xmlns:p14="http://schemas.microsoft.com/office/powerpoint/2010/main" val="41351363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GB"/>
              <a:t>Why are we here?</a:t>
            </a:r>
          </a:p>
        </p:txBody>
      </p:sp>
      <p:sp>
        <p:nvSpPr>
          <p:cNvPr id="73" name="Shape 73"/>
          <p:cNvSpPr txBox="1">
            <a:spLocks noGrp="1"/>
          </p:cNvSpPr>
          <p:nvPr>
            <p:ph type="body" idx="1"/>
          </p:nvPr>
        </p:nvSpPr>
        <p:spPr>
          <a:xfrm>
            <a:off x="311700" y="1266325"/>
            <a:ext cx="8520600" cy="3302700"/>
          </a:xfrm>
          <a:prstGeom prst="rect">
            <a:avLst/>
          </a:prstGeom>
          <a:noFill/>
        </p:spPr>
        <p:txBody>
          <a:bodyPr wrap="square" lIns="91425" tIns="91425" rIns="91425" bIns="91425" anchor="t" anchorCtr="0">
            <a:noAutofit/>
          </a:bodyPr>
          <a:lstStyle/>
          <a:p>
            <a:pPr lvl="0" rtl="0">
              <a:lnSpc>
                <a:spcPct val="170000"/>
              </a:lnSpc>
              <a:spcBef>
                <a:spcPts val="0"/>
              </a:spcBef>
              <a:spcAft>
                <a:spcPts val="0"/>
              </a:spcAft>
              <a:buNone/>
            </a:pPr>
            <a:r>
              <a:rPr lang="en-GB">
                <a:solidFill>
                  <a:srgbClr val="333333"/>
                </a:solidFill>
              </a:rPr>
              <a:t>The most frequent request we hear about from accessibility services offices is for accessible ebooks. </a:t>
            </a:r>
          </a:p>
          <a:p>
            <a:pPr lvl="0" rtl="0">
              <a:lnSpc>
                <a:spcPct val="170000"/>
              </a:lnSpc>
              <a:spcBef>
                <a:spcPts val="0"/>
              </a:spcBef>
              <a:spcAft>
                <a:spcPts val="0"/>
              </a:spcAft>
              <a:buNone/>
            </a:pPr>
            <a:r>
              <a:rPr lang="en-GB">
                <a:solidFill>
                  <a:srgbClr val="333333"/>
                </a:solidFill>
              </a:rPr>
              <a:t>This used to mean creating a pdf or word doc that the student can navigate. </a:t>
            </a:r>
          </a:p>
          <a:p>
            <a:pPr lvl="0" rtl="0">
              <a:lnSpc>
                <a:spcPct val="170000"/>
              </a:lnSpc>
              <a:spcBef>
                <a:spcPts val="0"/>
              </a:spcBef>
              <a:spcAft>
                <a:spcPts val="0"/>
              </a:spcAft>
              <a:buNone/>
            </a:pPr>
            <a:r>
              <a:rPr lang="en-GB">
                <a:solidFill>
                  <a:srgbClr val="333333"/>
                </a:solidFill>
              </a:rPr>
              <a:t>As technology develops and standards are born, these formats are no longer the ideal experience for students. </a:t>
            </a:r>
          </a:p>
          <a:p>
            <a:pPr lvl="0" algn="ctr" rtl="0">
              <a:lnSpc>
                <a:spcPct val="170000"/>
              </a:lnSpc>
              <a:spcBef>
                <a:spcPts val="0"/>
              </a:spcBef>
              <a:spcAft>
                <a:spcPts val="0"/>
              </a:spcAft>
              <a:buClr>
                <a:schemeClr val="dk1"/>
              </a:buClr>
              <a:buSzPct val="61111"/>
              <a:buFont typeface="Arial"/>
              <a:buNone/>
            </a:pPr>
            <a:r>
              <a:rPr lang="en-GB" b="1">
                <a:solidFill>
                  <a:srgbClr val="980000"/>
                </a:solidFill>
              </a:rPr>
              <a:t>Accessible ePUBs represent an opportunity to provide files to students without waiting for remediation.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spcBef>
                <a:spcPts val="0"/>
              </a:spcBef>
              <a:buNone/>
            </a:pPr>
            <a:r>
              <a:rPr lang="en-GB"/>
              <a:t>What are we going to learn</a:t>
            </a:r>
          </a:p>
        </p:txBody>
      </p:sp>
      <p:sp>
        <p:nvSpPr>
          <p:cNvPr id="79" name="Shape 79"/>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L="457200" marR="419100" lvl="0" indent="-381000" rtl="0">
              <a:lnSpc>
                <a:spcPct val="160000"/>
              </a:lnSpc>
              <a:spcBef>
                <a:spcPts val="0"/>
              </a:spcBef>
              <a:spcAft>
                <a:spcPts val="0"/>
              </a:spcAft>
              <a:buClr>
                <a:srgbClr val="333333"/>
              </a:buClr>
              <a:buSzPct val="100000"/>
            </a:pPr>
            <a:r>
              <a:rPr lang="en-GB" sz="2400">
                <a:solidFill>
                  <a:srgbClr val="333333"/>
                </a:solidFill>
              </a:rPr>
              <a:t>What are the primary differences between a PDF ebook and an ePUB?</a:t>
            </a:r>
          </a:p>
          <a:p>
            <a:pPr marL="457200" marR="419100" lvl="0" indent="-381000" rtl="0">
              <a:lnSpc>
                <a:spcPct val="160000"/>
              </a:lnSpc>
              <a:spcBef>
                <a:spcPts val="0"/>
              </a:spcBef>
              <a:spcAft>
                <a:spcPts val="0"/>
              </a:spcAft>
              <a:buClr>
                <a:srgbClr val="333333"/>
              </a:buClr>
              <a:buSzPct val="100000"/>
            </a:pPr>
            <a:r>
              <a:rPr lang="en-GB" sz="2400">
                <a:solidFill>
                  <a:srgbClr val="333333"/>
                </a:solidFill>
              </a:rPr>
              <a:t>What reading systems use ePUB and how can you tell if they’re accessible? A look at ePUBTest.org</a:t>
            </a:r>
          </a:p>
          <a:p>
            <a:pPr marL="457200" marR="419100" lvl="0" indent="-381000" rtl="0">
              <a:lnSpc>
                <a:spcPct val="160000"/>
              </a:lnSpc>
              <a:spcBef>
                <a:spcPts val="0"/>
              </a:spcBef>
              <a:spcAft>
                <a:spcPts val="1100"/>
              </a:spcAft>
              <a:buClr>
                <a:srgbClr val="333333"/>
              </a:buClr>
              <a:buSzPct val="100000"/>
            </a:pPr>
            <a:r>
              <a:rPr lang="en-GB" sz="2400">
                <a:solidFill>
                  <a:srgbClr val="333333"/>
                </a:solidFill>
              </a:rPr>
              <a:t>How do I know if the ePUB I want is accessible? Understanding Certification and Verification.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814800"/>
            <a:ext cx="8571300" cy="942000"/>
          </a:xfrm>
          <a:prstGeom prst="rect">
            <a:avLst/>
          </a:prstGeom>
        </p:spPr>
        <p:txBody>
          <a:bodyPr wrap="square" lIns="91425" tIns="91425" rIns="91425" bIns="91425" anchor="ctr" anchorCtr="0">
            <a:noAutofit/>
          </a:bodyPr>
          <a:lstStyle/>
          <a:p>
            <a:pPr lvl="0">
              <a:spcBef>
                <a:spcPts val="0"/>
              </a:spcBef>
              <a:buNone/>
            </a:pPr>
            <a:r>
              <a:rPr lang="en-GB"/>
              <a:t>What IS an ePUB? How is it different from a PDF?</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91325"/>
            <a:ext cx="8520600" cy="707400"/>
          </a:xfrm>
          <a:prstGeom prst="rect">
            <a:avLst/>
          </a:prstGeom>
        </p:spPr>
        <p:txBody>
          <a:bodyPr wrap="square" lIns="91425" tIns="91425" rIns="91425" bIns="91425" anchor="t" anchorCtr="0">
            <a:noAutofit/>
          </a:bodyPr>
          <a:lstStyle/>
          <a:p>
            <a:pPr marR="419100" lvl="0" rtl="0">
              <a:lnSpc>
                <a:spcPct val="160000"/>
              </a:lnSpc>
              <a:spcBef>
                <a:spcPts val="0"/>
              </a:spcBef>
              <a:spcAft>
                <a:spcPts val="1100"/>
              </a:spcAft>
              <a:buNone/>
            </a:pPr>
            <a:r>
              <a:rPr lang="en-GB" dirty="0"/>
              <a:t>What’s the Difference?</a:t>
            </a:r>
          </a:p>
        </p:txBody>
      </p:sp>
      <p:sp>
        <p:nvSpPr>
          <p:cNvPr id="90" name="Shape 90"/>
          <p:cNvSpPr txBox="1">
            <a:spLocks noGrp="1"/>
          </p:cNvSpPr>
          <p:nvPr>
            <p:ph type="body" idx="1"/>
          </p:nvPr>
        </p:nvSpPr>
        <p:spPr>
          <a:xfrm>
            <a:off x="311700" y="1066150"/>
            <a:ext cx="8520600" cy="3702600"/>
          </a:xfrm>
          <a:prstGeom prst="rect">
            <a:avLst/>
          </a:prstGeom>
        </p:spPr>
        <p:txBody>
          <a:bodyPr wrap="square" lIns="91425" tIns="91425" rIns="91425" bIns="91425" anchor="t" anchorCtr="0">
            <a:noAutofit/>
          </a:bodyPr>
          <a:lstStyle/>
          <a:p>
            <a:pPr marL="457200" marR="419100" lvl="0" indent="-317500" rtl="0">
              <a:lnSpc>
                <a:spcPct val="160000"/>
              </a:lnSpc>
              <a:spcBef>
                <a:spcPts val="0"/>
              </a:spcBef>
              <a:spcAft>
                <a:spcPts val="0"/>
              </a:spcAft>
              <a:buClr>
                <a:srgbClr val="333333"/>
              </a:buClr>
              <a:buSzPct val="100000"/>
              <a:buChar char="●"/>
            </a:pPr>
            <a:r>
              <a:rPr lang="en-GB" sz="1400" b="1" dirty="0">
                <a:solidFill>
                  <a:srgbClr val="333333"/>
                </a:solidFill>
              </a:rPr>
              <a:t>Mobility/Reflowing</a:t>
            </a:r>
            <a:r>
              <a:rPr lang="en-GB" sz="1400" dirty="0">
                <a:solidFill>
                  <a:srgbClr val="333333"/>
                </a:solidFill>
              </a:rPr>
              <a:t> - Students are reading on a variety of devices and in this case, size matters. </a:t>
            </a:r>
            <a:r>
              <a:rPr lang="en-GB" sz="1400" dirty="0" err="1">
                <a:solidFill>
                  <a:srgbClr val="333333"/>
                </a:solidFill>
              </a:rPr>
              <a:t>ePUBs</a:t>
            </a:r>
            <a:r>
              <a:rPr lang="en-GB" sz="1400" dirty="0">
                <a:solidFill>
                  <a:srgbClr val="333333"/>
                </a:solidFill>
              </a:rPr>
              <a:t> have a </a:t>
            </a:r>
            <a:r>
              <a:rPr lang="en-GB" sz="1400" dirty="0" err="1">
                <a:solidFill>
                  <a:srgbClr val="333333"/>
                </a:solidFill>
              </a:rPr>
              <a:t>reflowable</a:t>
            </a:r>
            <a:r>
              <a:rPr lang="en-GB" sz="1400" dirty="0">
                <a:solidFill>
                  <a:srgbClr val="333333"/>
                </a:solidFill>
              </a:rPr>
              <a:t> format: line length changes based on size of the screen</a:t>
            </a:r>
          </a:p>
          <a:p>
            <a:pPr marL="457200" marR="419100" lvl="0" indent="-317500" rtl="0">
              <a:lnSpc>
                <a:spcPct val="160000"/>
              </a:lnSpc>
              <a:spcBef>
                <a:spcPts val="0"/>
              </a:spcBef>
              <a:spcAft>
                <a:spcPts val="0"/>
              </a:spcAft>
              <a:buClr>
                <a:srgbClr val="333333"/>
              </a:buClr>
              <a:buSzPct val="100000"/>
              <a:buChar char="●"/>
            </a:pPr>
            <a:r>
              <a:rPr lang="en-GB" sz="1400" b="1" dirty="0">
                <a:solidFill>
                  <a:srgbClr val="333333"/>
                </a:solidFill>
              </a:rPr>
              <a:t>Inherent accessibility of an </a:t>
            </a:r>
            <a:r>
              <a:rPr lang="en-GB" sz="1400" b="1" dirty="0" err="1">
                <a:solidFill>
                  <a:srgbClr val="333333"/>
                </a:solidFill>
              </a:rPr>
              <a:t>epub</a:t>
            </a:r>
            <a:r>
              <a:rPr lang="en-GB" sz="1400" dirty="0">
                <a:solidFill>
                  <a:srgbClr val="333333"/>
                </a:solidFill>
              </a:rPr>
              <a:t> - Using an out of the box, </a:t>
            </a:r>
            <a:r>
              <a:rPr lang="en-GB" sz="1400" dirty="0" err="1">
                <a:solidFill>
                  <a:srgbClr val="333333"/>
                </a:solidFill>
              </a:rPr>
              <a:t>unremediated</a:t>
            </a:r>
            <a:r>
              <a:rPr lang="en-GB" sz="1400" dirty="0">
                <a:solidFill>
                  <a:srgbClr val="333333"/>
                </a:solidFill>
              </a:rPr>
              <a:t> </a:t>
            </a:r>
            <a:r>
              <a:rPr lang="en-GB" sz="1400" dirty="0" err="1">
                <a:solidFill>
                  <a:srgbClr val="333333"/>
                </a:solidFill>
              </a:rPr>
              <a:t>epub</a:t>
            </a:r>
            <a:r>
              <a:rPr lang="en-GB" sz="1400" dirty="0">
                <a:solidFill>
                  <a:srgbClr val="333333"/>
                </a:solidFill>
              </a:rPr>
              <a:t> is easier to use than an out of the box, </a:t>
            </a:r>
            <a:r>
              <a:rPr lang="en-GB" sz="1400" dirty="0" err="1">
                <a:solidFill>
                  <a:srgbClr val="333333"/>
                </a:solidFill>
              </a:rPr>
              <a:t>unremediated</a:t>
            </a:r>
            <a:r>
              <a:rPr lang="en-GB" sz="1400" dirty="0">
                <a:solidFill>
                  <a:srgbClr val="333333"/>
                </a:solidFill>
              </a:rPr>
              <a:t> </a:t>
            </a:r>
            <a:r>
              <a:rPr lang="en-GB" sz="1400" dirty="0" err="1">
                <a:solidFill>
                  <a:srgbClr val="333333"/>
                </a:solidFill>
              </a:rPr>
              <a:t>pdf</a:t>
            </a:r>
            <a:endParaRPr lang="en-GB" sz="1400" dirty="0">
              <a:solidFill>
                <a:srgbClr val="333333"/>
              </a:solidFill>
            </a:endParaRPr>
          </a:p>
          <a:p>
            <a:pPr marL="457200" marR="419100" lvl="0" indent="-317500" rtl="0">
              <a:lnSpc>
                <a:spcPct val="160000"/>
              </a:lnSpc>
              <a:spcBef>
                <a:spcPts val="0"/>
              </a:spcBef>
              <a:spcAft>
                <a:spcPts val="0"/>
              </a:spcAft>
              <a:buClr>
                <a:srgbClr val="333333"/>
              </a:buClr>
              <a:buSzPct val="100000"/>
              <a:buChar char="●"/>
            </a:pPr>
            <a:r>
              <a:rPr lang="en-GB" sz="1400" b="1" dirty="0">
                <a:solidFill>
                  <a:srgbClr val="333333"/>
                </a:solidFill>
              </a:rPr>
              <a:t>Remediating </a:t>
            </a:r>
            <a:r>
              <a:rPr lang="en-GB" sz="1400" b="1" dirty="0" err="1">
                <a:solidFill>
                  <a:srgbClr val="333333"/>
                </a:solidFill>
              </a:rPr>
              <a:t>pdf</a:t>
            </a:r>
            <a:r>
              <a:rPr lang="en-GB" sz="1400" b="1" dirty="0">
                <a:solidFill>
                  <a:srgbClr val="333333"/>
                </a:solidFill>
              </a:rPr>
              <a:t> requires source file, reprints require starting from scratch</a:t>
            </a:r>
            <a:r>
              <a:rPr lang="en-GB" sz="1400" dirty="0">
                <a:solidFill>
                  <a:srgbClr val="333333"/>
                </a:solidFill>
              </a:rPr>
              <a:t> - When the textbook your psych department is using goes into a new edition - you are remediating a new </a:t>
            </a:r>
            <a:r>
              <a:rPr lang="en-GB" sz="1400" dirty="0" err="1">
                <a:solidFill>
                  <a:srgbClr val="333333"/>
                </a:solidFill>
              </a:rPr>
              <a:t>pdf</a:t>
            </a:r>
            <a:r>
              <a:rPr lang="en-GB" sz="1400" dirty="0">
                <a:solidFill>
                  <a:srgbClr val="333333"/>
                </a:solidFill>
              </a:rPr>
              <a:t> from scratch</a:t>
            </a:r>
          </a:p>
          <a:p>
            <a:pPr marL="457200" marR="419100" lvl="0" indent="-317500" rtl="0">
              <a:lnSpc>
                <a:spcPct val="160000"/>
              </a:lnSpc>
              <a:spcBef>
                <a:spcPts val="0"/>
              </a:spcBef>
              <a:spcAft>
                <a:spcPts val="0"/>
              </a:spcAft>
              <a:buClr>
                <a:srgbClr val="333333"/>
              </a:buClr>
              <a:buSzPct val="100000"/>
              <a:buChar char="●"/>
            </a:pPr>
            <a:r>
              <a:rPr lang="en-GB" sz="1400" b="1" dirty="0">
                <a:solidFill>
                  <a:srgbClr val="333333"/>
                </a:solidFill>
              </a:rPr>
              <a:t>Less interactivity possible in a </a:t>
            </a:r>
            <a:r>
              <a:rPr lang="en-GB" sz="1400" b="1" dirty="0" err="1">
                <a:solidFill>
                  <a:srgbClr val="333333"/>
                </a:solidFill>
              </a:rPr>
              <a:t>pdf</a:t>
            </a:r>
            <a:r>
              <a:rPr lang="en-GB" sz="1400" dirty="0">
                <a:solidFill>
                  <a:srgbClr val="333333"/>
                </a:solidFill>
              </a:rPr>
              <a:t> - Students receiving a </a:t>
            </a:r>
            <a:r>
              <a:rPr lang="en-GB" sz="1400" dirty="0" err="1">
                <a:solidFill>
                  <a:srgbClr val="333333"/>
                </a:solidFill>
              </a:rPr>
              <a:t>pdf</a:t>
            </a:r>
            <a:r>
              <a:rPr lang="en-GB" sz="1400" dirty="0">
                <a:solidFill>
                  <a:srgbClr val="333333"/>
                </a:solidFill>
              </a:rPr>
              <a:t> while peers use an </a:t>
            </a:r>
            <a:r>
              <a:rPr lang="en-GB" sz="1400" dirty="0" err="1">
                <a:solidFill>
                  <a:srgbClr val="333333"/>
                </a:solidFill>
              </a:rPr>
              <a:t>epub</a:t>
            </a:r>
            <a:r>
              <a:rPr lang="en-GB" sz="1400" dirty="0">
                <a:solidFill>
                  <a:srgbClr val="333333"/>
                </a:solidFill>
              </a:rPr>
              <a:t> are deprived of pop-up definitions that are within the text, answerable assessment, </a:t>
            </a:r>
            <a:r>
              <a:rPr lang="en-GB" sz="1400" dirty="0" err="1">
                <a:solidFill>
                  <a:srgbClr val="333333"/>
                </a:solidFill>
              </a:rPr>
              <a:t>etc</a:t>
            </a:r>
            <a:endParaRPr lang="en-GB" sz="1400" dirty="0">
              <a:solidFill>
                <a:srgbClr val="333333"/>
              </a:solidFill>
            </a:endParaRPr>
          </a:p>
          <a:p>
            <a:pPr marL="457200" marR="419100" lvl="0" indent="-317500" rtl="0">
              <a:lnSpc>
                <a:spcPct val="160000"/>
              </a:lnSpc>
              <a:spcBef>
                <a:spcPts val="0"/>
              </a:spcBef>
              <a:spcAft>
                <a:spcPts val="1100"/>
              </a:spcAft>
              <a:buClr>
                <a:srgbClr val="333333"/>
              </a:buClr>
              <a:buSzPct val="100000"/>
              <a:buChar char="●"/>
            </a:pPr>
            <a:r>
              <a:rPr lang="en-GB" sz="1400" dirty="0">
                <a:solidFill>
                  <a:srgbClr val="333333"/>
                </a:solidFill>
              </a:rPr>
              <a:t>HOWEVER - You </a:t>
            </a:r>
            <a:r>
              <a:rPr lang="en-GB" sz="1400" b="1" dirty="0">
                <a:solidFill>
                  <a:srgbClr val="333333"/>
                </a:solidFill>
              </a:rPr>
              <a:t>can’t</a:t>
            </a:r>
            <a:r>
              <a:rPr lang="en-GB" sz="1400" dirty="0">
                <a:solidFill>
                  <a:srgbClr val="333333"/>
                </a:solidFill>
              </a:rPr>
              <a:t> remediate </a:t>
            </a:r>
            <a:r>
              <a:rPr lang="en-GB" sz="1400" dirty="0" err="1">
                <a:solidFill>
                  <a:srgbClr val="333333"/>
                </a:solidFill>
              </a:rPr>
              <a:t>epubs</a:t>
            </a:r>
            <a:r>
              <a:rPr lang="en-GB" sz="1400" dirty="0">
                <a:solidFill>
                  <a:srgbClr val="333333"/>
                </a:solidFill>
              </a:rPr>
              <a:t> on your own unless you know html and </a:t>
            </a:r>
            <a:r>
              <a:rPr lang="en-GB" sz="1400" dirty="0" err="1">
                <a:solidFill>
                  <a:srgbClr val="333333"/>
                </a:solidFill>
              </a:rPr>
              <a:t>css</a:t>
            </a:r>
            <a:r>
              <a:rPr lang="en-GB" sz="1400" dirty="0">
                <a:solidFill>
                  <a:srgbClr val="333333"/>
                </a:solidFill>
              </a:rPr>
              <a:t>, and the </a:t>
            </a:r>
            <a:r>
              <a:rPr lang="en-GB" sz="1400" dirty="0" err="1">
                <a:solidFill>
                  <a:srgbClr val="333333"/>
                </a:solidFill>
              </a:rPr>
              <a:t>epub</a:t>
            </a:r>
            <a:r>
              <a:rPr lang="en-GB" sz="1400" dirty="0">
                <a:solidFill>
                  <a:srgbClr val="333333"/>
                </a:solidFill>
              </a:rPr>
              <a:t> isn’t </a:t>
            </a:r>
            <a:r>
              <a:rPr lang="en-GB" sz="1400" dirty="0" err="1">
                <a:solidFill>
                  <a:srgbClr val="333333"/>
                </a:solidFill>
              </a:rPr>
              <a:t>drm’d</a:t>
            </a:r>
            <a:endParaRPr lang="en-GB" sz="1400" dirty="0">
              <a:solidFill>
                <a:srgbClr val="333333"/>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spcBef>
                <a:spcPts val="0"/>
              </a:spcBef>
              <a:buNone/>
            </a:pPr>
            <a:r>
              <a:rPr lang="en-GB"/>
              <a:t>Chemistry Journal PDF Table</a:t>
            </a:r>
          </a:p>
        </p:txBody>
      </p:sp>
      <p:sp>
        <p:nvSpPr>
          <p:cNvPr id="96" name="Shape 9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GB">
                <a:latin typeface="Open Sans"/>
                <a:ea typeface="Open Sans"/>
                <a:cs typeface="Open Sans"/>
                <a:sym typeface="Open Sans"/>
              </a:rPr>
              <a:t>7</a:t>
            </a:fld>
            <a:endParaRPr lang="en-GB">
              <a:latin typeface="Open Sans"/>
              <a:ea typeface="Open Sans"/>
              <a:cs typeface="Open Sans"/>
              <a:sym typeface="Open Sans"/>
            </a:endParaRPr>
          </a:p>
        </p:txBody>
      </p:sp>
      <p:sp>
        <p:nvSpPr>
          <p:cNvPr id="97" name="Shape 97"/>
          <p:cNvSpPr txBox="1">
            <a:spLocks noGrp="1"/>
          </p:cNvSpPr>
          <p:nvPr>
            <p:ph type="body" idx="2"/>
          </p:nvPr>
        </p:nvSpPr>
        <p:spPr>
          <a:xfrm>
            <a:off x="4832400" y="1266175"/>
            <a:ext cx="3639900" cy="3302700"/>
          </a:xfrm>
          <a:prstGeom prst="rect">
            <a:avLst/>
          </a:prstGeom>
        </p:spPr>
        <p:txBody>
          <a:bodyPr wrap="square" lIns="91425" tIns="91425" rIns="91425" bIns="91425" anchor="t" anchorCtr="0">
            <a:noAutofit/>
          </a:bodyPr>
          <a:lstStyle/>
          <a:p>
            <a:pPr lvl="0" rtl="0">
              <a:lnSpc>
                <a:spcPct val="150000"/>
              </a:lnSpc>
              <a:spcBef>
                <a:spcPts val="0"/>
              </a:spcBef>
              <a:spcAft>
                <a:spcPts val="0"/>
              </a:spcAft>
              <a:buNone/>
            </a:pPr>
            <a:r>
              <a:rPr lang="en-GB" sz="1800">
                <a:solidFill>
                  <a:srgbClr val="000000"/>
                </a:solidFill>
              </a:rPr>
              <a:t>The PDF option conforms to accepted norms in publishing, but it is not optimized for screen viewing, nor is it accessible.</a:t>
            </a:r>
          </a:p>
        </p:txBody>
      </p:sp>
      <p:pic>
        <p:nvPicPr>
          <p:cNvPr id="98" name="Shape 98"/>
          <p:cNvPicPr preferRelativeResize="0"/>
          <p:nvPr/>
        </p:nvPicPr>
        <p:blipFill>
          <a:blip r:embed="rId3">
            <a:alphaModFix/>
          </a:blip>
          <a:stretch>
            <a:fillRect/>
          </a:stretch>
        </p:blipFill>
        <p:spPr>
          <a:xfrm>
            <a:off x="873448" y="1152423"/>
            <a:ext cx="2847614" cy="36352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GB" dirty="0"/>
              <a:t>Chemistry Journal HTML Table</a:t>
            </a:r>
          </a:p>
          <a:p>
            <a:pPr lvl="0">
              <a:spcBef>
                <a:spcPts val="0"/>
              </a:spcBef>
              <a:buNone/>
            </a:pPr>
            <a:endParaRPr dirty="0"/>
          </a:p>
        </p:txBody>
      </p:sp>
      <p:sp>
        <p:nvSpPr>
          <p:cNvPr id="104" name="Shape 104"/>
          <p:cNvSpPr txBox="1">
            <a:spLocks noGrp="1"/>
          </p:cNvSpPr>
          <p:nvPr>
            <p:ph type="body" idx="1"/>
          </p:nvPr>
        </p:nvSpPr>
        <p:spPr>
          <a:xfrm>
            <a:off x="311700" y="1266175"/>
            <a:ext cx="2785800" cy="3635100"/>
          </a:xfrm>
          <a:prstGeom prst="rect">
            <a:avLst/>
          </a:prstGeom>
        </p:spPr>
        <p:txBody>
          <a:bodyPr wrap="square" lIns="91425" tIns="91425" rIns="91425" bIns="91425" anchor="t" anchorCtr="0">
            <a:noAutofit/>
          </a:bodyPr>
          <a:lstStyle/>
          <a:p>
            <a:pPr lvl="0" rtl="0">
              <a:lnSpc>
                <a:spcPct val="150000"/>
              </a:lnSpc>
              <a:spcBef>
                <a:spcPts val="0"/>
              </a:spcBef>
              <a:spcAft>
                <a:spcPts val="0"/>
              </a:spcAft>
              <a:buNone/>
            </a:pPr>
            <a:r>
              <a:rPr lang="en-GB" sz="1800">
                <a:solidFill>
                  <a:srgbClr val="000000"/>
                </a:solidFill>
              </a:rPr>
              <a:t> HTML table would look better with some improved CSS, but provides more flexibility than the pdf.</a:t>
            </a:r>
          </a:p>
        </p:txBody>
      </p:sp>
      <p:pic>
        <p:nvPicPr>
          <p:cNvPr id="105" name="Shape 105"/>
          <p:cNvPicPr preferRelativeResize="0"/>
          <p:nvPr/>
        </p:nvPicPr>
        <p:blipFill>
          <a:blip r:embed="rId3">
            <a:alphaModFix/>
          </a:blip>
          <a:stretch>
            <a:fillRect/>
          </a:stretch>
        </p:blipFill>
        <p:spPr>
          <a:xfrm>
            <a:off x="3369675" y="1266175"/>
            <a:ext cx="5462624" cy="363522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spcBef>
                <a:spcPts val="0"/>
              </a:spcBef>
              <a:buNone/>
            </a:pPr>
            <a:r>
              <a:rPr lang="en-GB"/>
              <a:t>Are ePUBs Available?</a:t>
            </a:r>
          </a:p>
        </p:txBody>
      </p:sp>
      <p:sp>
        <p:nvSpPr>
          <p:cNvPr id="111" name="Shape 111"/>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marR="419100" lvl="0" rtl="0">
              <a:lnSpc>
                <a:spcPct val="115000"/>
              </a:lnSpc>
              <a:spcBef>
                <a:spcPts val="0"/>
              </a:spcBef>
              <a:spcAft>
                <a:spcPts val="1100"/>
              </a:spcAft>
              <a:buNone/>
            </a:pPr>
            <a:r>
              <a:rPr lang="en-GB" sz="2400">
                <a:solidFill>
                  <a:srgbClr val="222222"/>
                </a:solidFill>
                <a:highlight>
                  <a:srgbClr val="FFFFFF"/>
                </a:highlight>
              </a:rPr>
              <a:t>What are Reading Systems Selling?</a:t>
            </a:r>
          </a:p>
          <a:p>
            <a:pPr marL="0" marR="419100" lvl="0" indent="0" rtl="0">
              <a:lnSpc>
                <a:spcPct val="115000"/>
              </a:lnSpc>
              <a:spcBef>
                <a:spcPts val="0"/>
              </a:spcBef>
              <a:spcAft>
                <a:spcPts val="1100"/>
              </a:spcAft>
              <a:buNone/>
            </a:pPr>
            <a:r>
              <a:rPr lang="en-GB" sz="1600">
                <a:solidFill>
                  <a:srgbClr val="222222"/>
                </a:solidFill>
                <a:highlight>
                  <a:srgbClr val="FFFFFF"/>
                </a:highlight>
              </a:rPr>
              <a:t>For this past fall back to school season, of the top </a:t>
            </a:r>
            <a:r>
              <a:rPr lang="en-GB" sz="1600" b="1">
                <a:solidFill>
                  <a:srgbClr val="222222"/>
                </a:solidFill>
                <a:highlight>
                  <a:srgbClr val="FFFFFF"/>
                </a:highlight>
              </a:rPr>
              <a:t>100 most used titles</a:t>
            </a:r>
            <a:r>
              <a:rPr lang="en-GB" sz="1600">
                <a:solidFill>
                  <a:srgbClr val="222222"/>
                </a:solidFill>
                <a:highlight>
                  <a:srgbClr val="FFFFFF"/>
                </a:highlight>
              </a:rPr>
              <a:t> in the VitalSource Reader, </a:t>
            </a:r>
            <a:r>
              <a:rPr lang="en-GB" sz="1600" b="1">
                <a:solidFill>
                  <a:srgbClr val="222222"/>
                </a:solidFill>
                <a:highlight>
                  <a:srgbClr val="FFFFFF"/>
                </a:highlight>
              </a:rPr>
              <a:t>28 are PDF, 72 are EPUB</a:t>
            </a:r>
            <a:r>
              <a:rPr lang="en-GB" sz="1600">
                <a:solidFill>
                  <a:srgbClr val="222222"/>
                </a:solidFill>
                <a:highlight>
                  <a:srgbClr val="FFFFFF"/>
                </a:highlight>
              </a:rPr>
              <a:t>.  </a:t>
            </a:r>
          </a:p>
          <a:p>
            <a:pPr marL="0" marR="419100" lvl="0" indent="0" rtl="0">
              <a:lnSpc>
                <a:spcPct val="115000"/>
              </a:lnSpc>
              <a:spcBef>
                <a:spcPts val="0"/>
              </a:spcBef>
              <a:spcAft>
                <a:spcPts val="1100"/>
              </a:spcAft>
              <a:buNone/>
            </a:pPr>
            <a:r>
              <a:rPr lang="en-GB" sz="1600" b="1">
                <a:solidFill>
                  <a:srgbClr val="222222"/>
                </a:solidFill>
                <a:highlight>
                  <a:srgbClr val="FFFFFF"/>
                </a:highlight>
              </a:rPr>
              <a:t>Of the top 500, 260 are EPUB, and 240 PDF.</a:t>
            </a:r>
          </a:p>
          <a:p>
            <a:pPr marL="0" marR="419100" lvl="0" indent="0" rtl="0">
              <a:lnSpc>
                <a:spcPct val="115000"/>
              </a:lnSpc>
              <a:spcBef>
                <a:spcPts val="0"/>
              </a:spcBef>
              <a:spcAft>
                <a:spcPts val="1100"/>
              </a:spcAft>
              <a:buNone/>
            </a:pPr>
            <a:endParaRPr sz="600" b="1">
              <a:solidFill>
                <a:srgbClr val="222222"/>
              </a:solidFill>
              <a:highlight>
                <a:srgbClr val="FFFFFF"/>
              </a:highlight>
            </a:endParaRPr>
          </a:p>
          <a:p>
            <a:pPr marL="0" marR="419100" lvl="0" indent="0" rtl="0">
              <a:lnSpc>
                <a:spcPct val="115000"/>
              </a:lnSpc>
              <a:spcBef>
                <a:spcPts val="0"/>
              </a:spcBef>
              <a:spcAft>
                <a:spcPts val="1100"/>
              </a:spcAft>
              <a:buNone/>
            </a:pPr>
            <a:r>
              <a:rPr lang="en-GB" sz="2400">
                <a:solidFill>
                  <a:srgbClr val="222222"/>
                </a:solidFill>
                <a:highlight>
                  <a:srgbClr val="FFFFFF"/>
                </a:highlight>
              </a:rPr>
              <a:t>What are Publishers Doing?</a:t>
            </a:r>
          </a:p>
          <a:p>
            <a:pPr marL="0" marR="419100" lvl="0" indent="0" rtl="0">
              <a:lnSpc>
                <a:spcPct val="115000"/>
              </a:lnSpc>
              <a:spcBef>
                <a:spcPts val="0"/>
              </a:spcBef>
              <a:spcAft>
                <a:spcPts val="1100"/>
              </a:spcAft>
              <a:buNone/>
            </a:pPr>
            <a:r>
              <a:rPr lang="en-GB" sz="1600" b="1">
                <a:solidFill>
                  <a:srgbClr val="222222"/>
                </a:solidFill>
                <a:highlight>
                  <a:srgbClr val="FFFFFF"/>
                </a:highlight>
              </a:rPr>
              <a:t>Macmillan is producing only epubs from copyright 2017 on.</a:t>
            </a:r>
          </a:p>
          <a:p>
            <a:pPr marL="0" marR="419100" lvl="0" indent="0" rtl="0">
              <a:lnSpc>
                <a:spcPct val="115000"/>
              </a:lnSpc>
              <a:spcBef>
                <a:spcPts val="0"/>
              </a:spcBef>
              <a:spcAft>
                <a:spcPts val="1100"/>
              </a:spcAft>
              <a:buNone/>
            </a:pPr>
            <a:r>
              <a:rPr lang="en-GB" sz="1600">
                <a:solidFill>
                  <a:srgbClr val="222222"/>
                </a:solidFill>
                <a:highlight>
                  <a:srgbClr val="FFFFFF"/>
                </a:highlight>
              </a:rPr>
              <a:t>Pre-copyright 17? We </a:t>
            </a:r>
            <a:r>
              <a:rPr lang="en-GB" sz="1600" b="1">
                <a:solidFill>
                  <a:srgbClr val="222222"/>
                </a:solidFill>
                <a:highlight>
                  <a:srgbClr val="FFFFFF"/>
                </a:highlight>
              </a:rPr>
              <a:t>remediated over 200 titles</a:t>
            </a:r>
            <a:r>
              <a:rPr lang="en-GB" sz="1600">
                <a:solidFill>
                  <a:srgbClr val="222222"/>
                </a:solidFill>
                <a:highlight>
                  <a:srgbClr val="FFFFFF"/>
                </a:highlight>
              </a:rPr>
              <a:t> for accessibility and continue to do so on demand.</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1430</Words>
  <Application>Microsoft Macintosh PowerPoint</Application>
  <PresentationFormat>On-screen Show (16:9)</PresentationFormat>
  <Paragraphs>192</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Tropic</vt:lpstr>
      <vt:lpstr>ePUB vs PDF </vt:lpstr>
      <vt:lpstr>Who Are These People?</vt:lpstr>
      <vt:lpstr>Why are we here?</vt:lpstr>
      <vt:lpstr>What are we going to learn</vt:lpstr>
      <vt:lpstr>What IS an ePUB? How is it different from a PDF?</vt:lpstr>
      <vt:lpstr>What’s the Difference?</vt:lpstr>
      <vt:lpstr>Chemistry Journal PDF Table</vt:lpstr>
      <vt:lpstr>Chemistry Journal HTML Table </vt:lpstr>
      <vt:lpstr>Are ePUBs Available?</vt:lpstr>
      <vt:lpstr>What ePUB readers are available? Are they usable?</vt:lpstr>
      <vt:lpstr>What reading systems use ePUB and how can you tell if they’re accessible?</vt:lpstr>
      <vt:lpstr>Reading the epubtest.org Grid</vt:lpstr>
      <vt:lpstr>Detailed View of a Single Reading System Review</vt:lpstr>
      <vt:lpstr>But Wait… How do I Know the ePUB is Accessible?</vt:lpstr>
      <vt:lpstr>Ace by DAISY, Accessibility Checking Tool</vt:lpstr>
      <vt:lpstr>DRM-Protected EPUB</vt:lpstr>
      <vt:lpstr>Certification and Verification</vt:lpstr>
      <vt:lpstr>AMAC/CAMI Accessibility Facts Label</vt:lpstr>
      <vt:lpstr>Understanding accessibility metadata</vt:lpstr>
      <vt:lpstr>Understanding accessibilityFeature</vt:lpstr>
      <vt:lpstr>Understanding accessibilityHazard</vt:lpstr>
      <vt:lpstr>Understanding accessibilityAPI</vt:lpstr>
      <vt:lpstr>Understanding accessibilityControl</vt:lpstr>
      <vt:lpstr>Manual Testing</vt:lpstr>
      <vt:lpstr>And if it’s NOT Accessible?</vt:lpstr>
      <vt:lpstr>What do I do if the textbook is not accessible</vt:lpstr>
      <vt:lpstr>Inaccessible EPUB Content</vt:lpstr>
      <vt:lpstr>Who Are These People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ePUB vs PDF </dc:title>
  <cp:lastModifiedBy>Comerford Rachel</cp:lastModifiedBy>
  <cp:revision>6</cp:revision>
  <dcterms:modified xsi:type="dcterms:W3CDTF">2017-11-17T15:36:09Z</dcterms:modified>
</cp:coreProperties>
</file>