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7"/>
  </p:notesMasterIdLst>
  <p:sldIdLst>
    <p:sldId id="256" r:id="rId2"/>
    <p:sldId id="257" r:id="rId3"/>
    <p:sldId id="258" r:id="rId4"/>
    <p:sldId id="259" r:id="rId5"/>
    <p:sldId id="266" r:id="rId6"/>
    <p:sldId id="267" r:id="rId7"/>
    <p:sldId id="260" r:id="rId8"/>
    <p:sldId id="271" r:id="rId9"/>
    <p:sldId id="261" r:id="rId10"/>
    <p:sldId id="269" r:id="rId11"/>
    <p:sldId id="270" r:id="rId12"/>
    <p:sldId id="262" r:id="rId13"/>
    <p:sldId id="263" r:id="rId14"/>
    <p:sldId id="264" r:id="rId15"/>
    <p:sldId id="265" r:id="rId16"/>
  </p:sldIdLst>
  <p:sldSz cx="9144000" cy="5143500" type="screen16x9"/>
  <p:notesSz cx="6858000" cy="9144000"/>
  <p:embeddedFontLst>
    <p:embeddedFont>
      <p:font typeface="Century Gothic" panose="020B0502020202020204" pitchFamily="3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Arial Black" panose="020B0A04020102020204" pitchFamily="34" charset="0"/>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0FB"/>
    <a:srgbClr val="1346FA"/>
    <a:srgbClr val="353F7D"/>
    <a:srgbClr val="666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5042" autoAdjust="0"/>
  </p:normalViewPr>
  <p:slideViewPr>
    <p:cSldViewPr snapToGrid="0">
      <p:cViewPr varScale="1">
        <p:scale>
          <a:sx n="111" d="100"/>
          <a:sy n="111" d="100"/>
        </p:scale>
        <p:origin x="1550" y="4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11" y="2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G:\My%20Drive\Sachin%20Naveesha\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My%20Drive\Sachin%20Naveesha\graph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r>
              <a:rPr lang="en-US" sz="1200"/>
              <a:t>Origin of Software Defects (Source: Crosstalk, the Journal of Defense Software Engineering)</a:t>
            </a:r>
          </a:p>
        </c:rich>
      </c:tx>
      <c:overlay val="0"/>
      <c:spPr>
        <a:noFill/>
        <a:ln>
          <a:noFill/>
        </a:ln>
        <a:effectLst/>
      </c:spPr>
      <c:txPr>
        <a:bodyPr rot="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673-454B-BBD4-27CAC11AE24D}"/>
              </c:ext>
            </c:extLst>
          </c:dPt>
          <c:dPt>
            <c:idx val="1"/>
            <c:bubble3D val="0"/>
            <c:spPr>
              <a:solidFill>
                <a:schemeClr val="accent2">
                  <a:lumMod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673-454B-BBD4-27CAC11AE24D}"/>
              </c:ext>
            </c:extLst>
          </c:dPt>
          <c:dLbls>
            <c:dLbl>
              <c:idx val="0"/>
              <c:layout>
                <c:manualLayout>
                  <c:x val="1.1126202974628073E-2"/>
                  <c:y val="-3.7037037037037077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3BDCAB92-E144-4B22-9996-2F0307EA7B50}" type="CATEGORYNAME">
                      <a:rPr lang="en-US">
                        <a:solidFill>
                          <a:schemeClr val="bg2">
                            <a:lumMod val="75000"/>
                          </a:schemeClr>
                        </a:solidFill>
                      </a:rPr>
                      <a:pPr>
                        <a:defRPr/>
                      </a:pPr>
                      <a:t>[CATEGORY NAME]</a:t>
                    </a:fld>
                    <a:r>
                      <a:rPr lang="en-US" baseline="0" dirty="0">
                        <a:solidFill>
                          <a:schemeClr val="bg2">
                            <a:lumMod val="75000"/>
                          </a:schemeClr>
                        </a:solidFill>
                      </a:rPr>
                      <a:t>, </a:t>
                    </a:r>
                    <a:fld id="{0B4EEA71-7A9C-43B4-B657-AF3CDD381479}" type="VALUE">
                      <a:rPr lang="en-US" baseline="0">
                        <a:solidFill>
                          <a:schemeClr val="bg2">
                            <a:lumMod val="75000"/>
                          </a:schemeClr>
                        </a:solidFill>
                      </a:rPr>
                      <a:pPr>
                        <a:defRPr/>
                      </a:pPr>
                      <a:t>[VALUE]</a:t>
                    </a:fld>
                    <a:endParaRPr lang="en-US" baseline="0" dirty="0">
                      <a:solidFill>
                        <a:schemeClr val="bg2">
                          <a:lumMod val="75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2762489063867017"/>
                      <c:h val="0.18340296004666085"/>
                    </c:manualLayout>
                  </c15:layout>
                  <c15:dlblFieldTable/>
                  <c15:showDataLabelsRange val="0"/>
                </c:ext>
                <c:ext xmlns:c16="http://schemas.microsoft.com/office/drawing/2014/chart" uri="{C3380CC4-5D6E-409C-BE32-E72D297353CC}">
                  <c16:uniqueId val="{00000001-4673-454B-BBD4-27CAC11AE24D}"/>
                </c:ext>
              </c:extLst>
            </c:dLbl>
            <c:dLbl>
              <c:idx val="1"/>
              <c:layout>
                <c:manualLayout>
                  <c:x val="-5.000000000000001E-2"/>
                  <c:y val="-6.481481481481481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7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6770844269466315"/>
                      <c:h val="0.2399074074074074"/>
                    </c:manualLayout>
                  </c15:layout>
                </c:ext>
                <c:ext xmlns:c16="http://schemas.microsoft.com/office/drawing/2014/chart" uri="{C3380CC4-5D6E-409C-BE32-E72D297353CC}">
                  <c16:uniqueId val="{00000003-4673-454B-BBD4-27CAC11AE24D}"/>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Sheet1!$B$3:$B$4</c:f>
              <c:strCache>
                <c:ptCount val="2"/>
                <c:pt idx="0">
                  <c:v>Coding/Implementation Phase</c:v>
                </c:pt>
                <c:pt idx="1">
                  <c:v>Requirement Analysis and Design Phase</c:v>
                </c:pt>
              </c:strCache>
            </c:strRef>
          </c:cat>
          <c:val>
            <c:numRef>
              <c:f>Sheet1!$C$3:$C$4</c:f>
              <c:numCache>
                <c:formatCode>0%</c:formatCode>
                <c:ptCount val="2"/>
                <c:pt idx="0">
                  <c:v>0.36</c:v>
                </c:pt>
                <c:pt idx="1">
                  <c:v>0.64</c:v>
                </c:pt>
              </c:numCache>
            </c:numRef>
          </c:val>
          <c:extLst>
            <c:ext xmlns:c16="http://schemas.microsoft.com/office/drawing/2014/chart" uri="{C3380CC4-5D6E-409C-BE32-E72D297353CC}">
              <c16:uniqueId val="{00000004-4673-454B-BBD4-27CAC11AE24D}"/>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Relative Costs to Fix Software Defects (Source: IBM Systems Sciences Institute)</a:t>
            </a:r>
          </a:p>
        </c:rich>
      </c:tx>
      <c:layout>
        <c:manualLayout>
          <c:xMode val="edge"/>
          <c:yMode val="edge"/>
          <c:x val="0.18257749157873485"/>
          <c:y val="2.6525198938992044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a:t>1x</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AA-4670-A71F-1E129266820D}"/>
                </c:ext>
              </c:extLst>
            </c:dLbl>
            <c:dLbl>
              <c:idx val="1"/>
              <c:tx>
                <c:rich>
                  <a:bodyPr/>
                  <a:lstStyle/>
                  <a:p>
                    <a:r>
                      <a:rPr lang="en-US"/>
                      <a:t>6.5x</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AA-4670-A71F-1E129266820D}"/>
                </c:ext>
              </c:extLst>
            </c:dLbl>
            <c:dLbl>
              <c:idx val="2"/>
              <c:tx>
                <c:rich>
                  <a:bodyPr/>
                  <a:lstStyle/>
                  <a:p>
                    <a:r>
                      <a:rPr lang="en-US"/>
                      <a:t>15x</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AA-4670-A71F-1E129266820D}"/>
                </c:ext>
              </c:extLst>
            </c:dLbl>
            <c:dLbl>
              <c:idx val="3"/>
              <c:tx>
                <c:rich>
                  <a:bodyPr/>
                  <a:lstStyle/>
                  <a:p>
                    <a:r>
                      <a:rPr lang="en-US"/>
                      <a:t>100x</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AA-4670-A71F-1E129266820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Sheet1!$B$9:$B$12</c:f>
              <c:strCache>
                <c:ptCount val="4"/>
                <c:pt idx="0">
                  <c:v>Design</c:v>
                </c:pt>
                <c:pt idx="1">
                  <c:v>Implementation</c:v>
                </c:pt>
                <c:pt idx="2">
                  <c:v>Testing</c:v>
                </c:pt>
                <c:pt idx="3">
                  <c:v>Maintenance</c:v>
                </c:pt>
              </c:strCache>
            </c:strRef>
          </c:cat>
          <c:val>
            <c:numRef>
              <c:f>Sheet1!$C$9:$C$12</c:f>
              <c:numCache>
                <c:formatCode>General</c:formatCode>
                <c:ptCount val="4"/>
                <c:pt idx="0">
                  <c:v>1</c:v>
                </c:pt>
                <c:pt idx="1">
                  <c:v>6.5</c:v>
                </c:pt>
                <c:pt idx="2">
                  <c:v>15</c:v>
                </c:pt>
                <c:pt idx="3">
                  <c:v>100</c:v>
                </c:pt>
              </c:numCache>
            </c:numRef>
          </c:val>
          <c:extLst>
            <c:ext xmlns:c16="http://schemas.microsoft.com/office/drawing/2014/chart" uri="{C3380CC4-5D6E-409C-BE32-E72D297353CC}">
              <c16:uniqueId val="{00000004-D7AA-4670-A71F-1E129266820D}"/>
            </c:ext>
          </c:extLst>
        </c:ser>
        <c:dLbls>
          <c:showLegendKey val="0"/>
          <c:showVal val="0"/>
          <c:showCatName val="0"/>
          <c:showSerName val="0"/>
          <c:showPercent val="0"/>
          <c:showBubbleSize val="0"/>
        </c:dLbls>
        <c:gapWidth val="100"/>
        <c:overlap val="-24"/>
        <c:axId val="488510224"/>
        <c:axId val="488510880"/>
      </c:barChart>
      <c:catAx>
        <c:axId val="488510224"/>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b="1"/>
                  <a:t>Phase/Stage of the S/W Development in Which</a:t>
                </a:r>
                <a:r>
                  <a:rPr lang="en-US" b="1" baseline="0"/>
                  <a:t> the Defect is Found</a:t>
                </a:r>
                <a:endParaRPr lang="en-US" b="1"/>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8510880"/>
        <c:crosses val="autoZero"/>
        <c:auto val="1"/>
        <c:lblAlgn val="ctr"/>
        <c:lblOffset val="100"/>
        <c:noMultiLvlLbl val="0"/>
      </c:catAx>
      <c:valAx>
        <c:axId val="488510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8510224"/>
        <c:crosses val="autoZero"/>
        <c:crossBetween val="between"/>
      </c:valAx>
      <c:spPr>
        <a:noFill/>
        <a:ln>
          <a:noFill/>
        </a:ln>
        <a:effectLst/>
      </c:spPr>
    </c:plotArea>
    <c:plotVisOnly val="1"/>
    <c:dispBlanksAs val="gap"/>
    <c:showDLblsOverMax val="0"/>
  </c:chart>
  <c:spPr>
    <a:solidFill>
      <a:schemeClr val="bg1">
        <a:lumMod val="95000"/>
      </a:schemeClr>
    </a:solidFill>
    <a:ln>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349698588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The ‘I-Plan for Accessibility’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TT" dirty="0"/>
              <a:t>Our</a:t>
            </a:r>
            <a:r>
              <a:rPr lang="en" dirty="0"/>
              <a:t> inclusive approach </a:t>
            </a:r>
          </a:p>
          <a:p>
            <a:pPr lvl="0">
              <a:spcBef>
                <a:spcPts val="0"/>
              </a:spcBef>
              <a:buNone/>
            </a:pPr>
            <a:r>
              <a:rPr lang="en-TT" dirty="0"/>
              <a:t>Presented by Sachin Gupta, Director of Services and </a:t>
            </a:r>
            <a:r>
              <a:rPr lang="en-TT" dirty="0" err="1"/>
              <a:t>Naveesha</a:t>
            </a:r>
            <a:r>
              <a:rPr lang="en-TT" dirty="0"/>
              <a:t> Maharaj, Accessibility Consultant</a:t>
            </a:r>
            <a:endParaRPr dirty="0"/>
          </a:p>
        </p:txBody>
      </p:sp>
    </p:spTree>
    <p:extLst>
      <p:ext uri="{BB962C8B-B14F-4D97-AF65-F5344CB8AC3E}">
        <p14:creationId xmlns:p14="http://schemas.microsoft.com/office/powerpoint/2010/main" val="2571996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When the vendor is brought into loop on accessibility requirements, in 90% of the scenarios these partners do not understand accessibility requirements in detail. It is even more problematic if they have partial education on this subject. In all of these instances, it is important to establish appropriate expectations with the partners.  These usually can be accomplished through a series of steps:</a:t>
            </a:r>
          </a:p>
          <a:p>
            <a:pPr marL="171450" indent="-171450"/>
            <a:r>
              <a:rPr lang="en-US" dirty="0"/>
              <a:t>Inform the partners of the need</a:t>
            </a:r>
          </a:p>
          <a:p>
            <a:pPr marL="171450" indent="-171450"/>
            <a:r>
              <a:rPr lang="en-US" dirty="0"/>
              <a:t>Share the accessibility policy of the organization</a:t>
            </a:r>
          </a:p>
          <a:p>
            <a:pPr marL="171450" indent="-171450"/>
            <a:r>
              <a:rPr lang="en-US" dirty="0"/>
              <a:t>Provide the partners with clear metrics that will be used to establish success criteria</a:t>
            </a:r>
          </a:p>
          <a:p>
            <a:pPr marL="171450" indent="-171450"/>
            <a:r>
              <a:rPr lang="en-US" dirty="0"/>
              <a:t>Provide tools necessary to ‘do the job’</a:t>
            </a:r>
          </a:p>
          <a:p>
            <a:pPr marL="171450" indent="-171450"/>
            <a:r>
              <a:rPr lang="en-US" dirty="0"/>
              <a:t>Provide training for partners as necessary</a:t>
            </a:r>
          </a:p>
          <a:p>
            <a:pPr marL="171450" indent="-171450"/>
            <a:r>
              <a:rPr lang="en-US" dirty="0"/>
              <a:t>Inclusion in reviews is essential to get immediate and complete feedback.</a:t>
            </a:r>
          </a:p>
          <a:p>
            <a:pPr marL="171450" indent="-171450"/>
            <a:r>
              <a:rPr lang="en-US" dirty="0"/>
              <a:t>While it is important to support the partner, accountability should be on the vendor to meet the requirements.  </a:t>
            </a:r>
          </a:p>
          <a:p>
            <a:pPr marL="171450" indent="-171450"/>
            <a:r>
              <a:rPr lang="en-US" dirty="0"/>
              <a:t>Finally, the contracts need to be amended to include </a:t>
            </a:r>
            <a:r>
              <a:rPr lang="en-US"/>
              <a:t>accessibility requirements</a:t>
            </a:r>
            <a:r>
              <a:rPr lang="en-US" dirty="0"/>
              <a:t>.</a:t>
            </a:r>
          </a:p>
        </p:txBody>
      </p:sp>
    </p:spTree>
    <p:extLst>
      <p:ext uri="{BB962C8B-B14F-4D97-AF65-F5344CB8AC3E}">
        <p14:creationId xmlns:p14="http://schemas.microsoft.com/office/powerpoint/2010/main" val="208809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Heads of Marketing, IT, Accessibility SME</a:t>
            </a:r>
          </a:p>
          <a:p>
            <a:pPr marL="285750" indent="-285750">
              <a:buFont typeface="Arial" panose="020B0604020202020204" pitchFamily="34" charset="0"/>
              <a:buChar char="•"/>
            </a:pPr>
            <a:r>
              <a:rPr lang="en-US" dirty="0"/>
              <a:t>Idea</a:t>
            </a:r>
          </a:p>
          <a:p>
            <a:pPr marL="285750" indent="-285750">
              <a:buFont typeface="Arial" panose="020B0604020202020204" pitchFamily="34" charset="0"/>
              <a:buChar char="•"/>
            </a:pPr>
            <a:r>
              <a:rPr lang="en-US" dirty="0"/>
              <a:t>Cost</a:t>
            </a:r>
          </a:p>
          <a:p>
            <a:pPr marL="285750" indent="-285750">
              <a:buFont typeface="Arial" panose="020B0604020202020204" pitchFamily="34" charset="0"/>
              <a:buChar char="•"/>
            </a:pPr>
            <a:r>
              <a:rPr lang="en-US" dirty="0"/>
              <a:t>Feasibility</a:t>
            </a:r>
          </a:p>
          <a:p>
            <a:pPr marL="285750" indent="-285750">
              <a:buFont typeface="Arial" panose="020B0604020202020204" pitchFamily="34" charset="0"/>
              <a:buChar char="•"/>
            </a:pPr>
            <a:endParaRPr lang="en-US" dirty="0"/>
          </a:p>
          <a:p>
            <a:pPr marL="0" indent="0">
              <a:buFont typeface="Arial" panose="020B0604020202020204" pitchFamily="34" charset="0"/>
              <a:buNone/>
            </a:pPr>
            <a:r>
              <a:rPr lang="en-US" dirty="0"/>
              <a:t>Legal, Marketing, IT, Vendor, Accessibility SME, Procurement</a:t>
            </a:r>
          </a:p>
          <a:p>
            <a:pPr marL="285750" indent="-285750">
              <a:buFont typeface="Arial" panose="020B0604020202020204" pitchFamily="34" charset="0"/>
              <a:buChar char="•"/>
            </a:pPr>
            <a:r>
              <a:rPr lang="en-US" dirty="0"/>
              <a:t>Requirements</a:t>
            </a:r>
          </a:p>
          <a:p>
            <a:pPr marL="285750" indent="-285750">
              <a:buFont typeface="Arial" panose="020B0604020202020204" pitchFamily="34" charset="0"/>
              <a:buChar char="•"/>
            </a:pPr>
            <a:r>
              <a:rPr lang="en-US" dirty="0"/>
              <a:t>Design</a:t>
            </a:r>
          </a:p>
          <a:p>
            <a:pPr marL="285750" indent="-285750">
              <a:buFont typeface="Arial" panose="020B0604020202020204" pitchFamily="34" charset="0"/>
              <a:buChar char="•"/>
            </a:pPr>
            <a:r>
              <a:rPr lang="en-US" dirty="0"/>
              <a:t>Risks</a:t>
            </a:r>
          </a:p>
          <a:p>
            <a:pPr marL="285750" indent="-285750">
              <a:buFont typeface="Arial" panose="020B0604020202020204" pitchFamily="34" charset="0"/>
              <a:buChar char="•"/>
            </a:pPr>
            <a:r>
              <a:rPr lang="en-US" dirty="0"/>
              <a:t>Cost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Legal, IT, Vendor, Customer Service, Accessibility Coordinator</a:t>
            </a:r>
          </a:p>
          <a:p>
            <a:pPr marL="285750" indent="-285750">
              <a:buFont typeface="Arial" panose="020B0604020202020204" pitchFamily="34" charset="0"/>
              <a:buChar char="•"/>
            </a:pPr>
            <a:r>
              <a:rPr lang="en-US" dirty="0"/>
              <a:t>Development</a:t>
            </a:r>
          </a:p>
          <a:p>
            <a:pPr marL="285750" indent="-285750">
              <a:buFont typeface="Arial" panose="020B0604020202020204" pitchFamily="34" charset="0"/>
              <a:buChar char="•"/>
            </a:pPr>
            <a:r>
              <a:rPr lang="en-US" dirty="0"/>
              <a:t>Testing</a:t>
            </a:r>
          </a:p>
          <a:p>
            <a:pPr marL="285750" indent="-285750">
              <a:buFont typeface="Arial" panose="020B0604020202020204" pitchFamily="34" charset="0"/>
              <a:buChar char="•"/>
            </a:pPr>
            <a:r>
              <a:rPr lang="en-US" dirty="0"/>
              <a:t>Deployment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Legal, IT, Customer Service, Accessibility Coordinator</a:t>
            </a:r>
          </a:p>
          <a:p>
            <a:pPr marL="285750" indent="-285750">
              <a:buFont typeface="Arial" panose="020B0604020202020204" pitchFamily="34" charset="0"/>
              <a:buChar char="•"/>
            </a:pPr>
            <a:r>
              <a:rPr lang="en-US" dirty="0"/>
              <a:t>Deployment</a:t>
            </a:r>
          </a:p>
          <a:p>
            <a:pPr marL="285750" indent="-285750">
              <a:buFont typeface="Arial" panose="020B0604020202020204" pitchFamily="34" charset="0"/>
              <a:buChar char="•"/>
            </a:pPr>
            <a:r>
              <a:rPr lang="en-US" dirty="0"/>
              <a:t>Feedback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Legal, IT, Customer Service, Accessibility Coordinator, </a:t>
            </a:r>
          </a:p>
          <a:p>
            <a:pPr marL="285750" indent="-285750">
              <a:buFont typeface="Arial" panose="020B0604020202020204" pitchFamily="34" charset="0"/>
              <a:buChar char="•"/>
            </a:pPr>
            <a:r>
              <a:rPr lang="en-US" dirty="0"/>
              <a:t>Approvals</a:t>
            </a:r>
          </a:p>
          <a:p>
            <a:pPr marL="285750" indent="-285750">
              <a:buFont typeface="Arial" panose="020B0604020202020204" pitchFamily="34" charset="0"/>
              <a:buChar char="•"/>
            </a:pPr>
            <a:r>
              <a:rPr lang="en-US" dirty="0"/>
              <a:t>Next Steps or possible other phases to complete</a:t>
            </a:r>
          </a:p>
          <a:p>
            <a:pPr marL="0" indent="0">
              <a:buFont typeface="Arial" panose="020B0604020202020204" pitchFamily="34" charset="0"/>
              <a:buNone/>
            </a:pPr>
            <a:r>
              <a:rPr lang="en-US" dirty="0"/>
              <a:t>Legal, Customer service, Accessibility coordinator,</a:t>
            </a:r>
          </a:p>
          <a:p>
            <a:pPr marL="112713" indent="-112713">
              <a:buFont typeface="Arial" panose="020B0604020202020204" pitchFamily="34" charset="0"/>
              <a:buChar char="•"/>
            </a:pPr>
            <a:r>
              <a:rPr lang="en-US" dirty="0"/>
              <a:t>Training</a:t>
            </a:r>
          </a:p>
          <a:p>
            <a:pPr marL="112713" indent="-112713">
              <a:buFont typeface="Arial" panose="020B0604020202020204" pitchFamily="34" charset="0"/>
              <a:buChar char="•"/>
            </a:pPr>
            <a:r>
              <a:rPr lang="en-US" dirty="0"/>
              <a:t>Sustainability</a:t>
            </a:r>
          </a:p>
          <a:p>
            <a:endParaRPr lang="en-TT" dirty="0"/>
          </a:p>
        </p:txBody>
      </p:sp>
    </p:spTree>
    <p:extLst>
      <p:ext uri="{BB962C8B-B14F-4D97-AF65-F5344CB8AC3E}">
        <p14:creationId xmlns:p14="http://schemas.microsoft.com/office/powerpoint/2010/main" val="726463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TT" dirty="0"/>
              <a:t>Three Bad Examples: </a:t>
            </a:r>
          </a:p>
          <a:p>
            <a:pPr marL="171450" lvl="0" indent="-171450">
              <a:spcBef>
                <a:spcPts val="0"/>
              </a:spcBef>
            </a:pPr>
            <a:r>
              <a:rPr lang="en-TT" dirty="0"/>
              <a:t>Fast Implementation</a:t>
            </a:r>
          </a:p>
          <a:p>
            <a:pPr marL="171450" lvl="0" indent="-171450">
              <a:spcBef>
                <a:spcPts val="0"/>
              </a:spcBef>
            </a:pPr>
            <a:r>
              <a:rPr lang="en-TT" dirty="0"/>
              <a:t>100% accessibility</a:t>
            </a:r>
          </a:p>
          <a:p>
            <a:pPr marL="171450" lvl="0" indent="-171450">
              <a:spcBef>
                <a:spcPts val="0"/>
              </a:spcBef>
            </a:pPr>
            <a:r>
              <a:rPr lang="en-TT" dirty="0"/>
              <a:t>Best usability</a:t>
            </a:r>
          </a:p>
          <a:p>
            <a:pPr lvl="0">
              <a:spcBef>
                <a:spcPts val="0"/>
              </a:spcBef>
              <a:buNone/>
            </a:pPr>
            <a:endParaRPr lang="en-TT" dirty="0"/>
          </a:p>
          <a:p>
            <a:pPr lvl="0">
              <a:spcBef>
                <a:spcPts val="0"/>
              </a:spcBef>
              <a:buNone/>
            </a:pPr>
            <a:r>
              <a:rPr lang="en-TT" dirty="0"/>
              <a:t>Benefits:</a:t>
            </a:r>
          </a:p>
          <a:p>
            <a:pPr marL="228600" lvl="0" indent="-228600">
              <a:spcBef>
                <a:spcPts val="0"/>
              </a:spcBef>
              <a:buFont typeface="+mj-lt"/>
              <a:buAutoNum type="arabicPeriod"/>
            </a:pPr>
            <a:r>
              <a:rPr lang="en-TT" dirty="0"/>
              <a:t>Cost</a:t>
            </a:r>
          </a:p>
          <a:p>
            <a:pPr marL="228600" lvl="0" indent="-228600">
              <a:spcBef>
                <a:spcPts val="0"/>
              </a:spcBef>
              <a:buFont typeface="+mj-lt"/>
              <a:buAutoNum type="arabicPeriod"/>
            </a:pPr>
            <a:r>
              <a:rPr lang="en-TT" dirty="0"/>
              <a:t>Compliance</a:t>
            </a:r>
          </a:p>
          <a:p>
            <a:pPr marL="228600" lvl="0" indent="-228600">
              <a:spcBef>
                <a:spcPts val="0"/>
              </a:spcBef>
              <a:buFont typeface="+mj-lt"/>
              <a:buAutoNum type="arabicPeriod"/>
            </a:pPr>
            <a:r>
              <a:rPr lang="en-TT" dirty="0"/>
              <a:t>SEO</a:t>
            </a:r>
          </a:p>
          <a:p>
            <a:pPr marL="228600" lvl="0" indent="-228600">
              <a:spcBef>
                <a:spcPts val="0"/>
              </a:spcBef>
              <a:buFont typeface="+mj-lt"/>
              <a:buAutoNum type="arabicPeriod"/>
            </a:pPr>
            <a:r>
              <a:rPr lang="en-TT" dirty="0"/>
              <a:t>Inclusive</a:t>
            </a:r>
          </a:p>
          <a:p>
            <a:pPr marL="228600" lvl="0" indent="-228600">
              <a:spcBef>
                <a:spcPts val="0"/>
              </a:spcBef>
              <a:buFont typeface="+mj-lt"/>
              <a:buAutoNum type="arabicPeriod"/>
            </a:pPr>
            <a:r>
              <a:rPr lang="en-TT" dirty="0"/>
              <a:t>ROI</a:t>
            </a:r>
          </a:p>
          <a:p>
            <a:pPr marL="228600" lvl="0" indent="-228600">
              <a:spcBef>
                <a:spcPts val="0"/>
              </a:spcBef>
              <a:buFont typeface="+mj-lt"/>
              <a:buAutoNum type="arabicPeriod"/>
            </a:pPr>
            <a:r>
              <a:rPr lang="en-TT" dirty="0"/>
              <a:t>High Morale</a:t>
            </a:r>
          </a:p>
          <a:p>
            <a:pPr lvl="0">
              <a:spcBef>
                <a:spcPts val="0"/>
              </a:spcBef>
              <a:buNone/>
            </a:pPr>
            <a:endParaRPr lang="en-TT" dirty="0"/>
          </a:p>
        </p:txBody>
      </p:sp>
    </p:spTree>
    <p:extLst>
      <p:ext uri="{BB962C8B-B14F-4D97-AF65-F5344CB8AC3E}">
        <p14:creationId xmlns:p14="http://schemas.microsoft.com/office/powerpoint/2010/main" val="1170879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Maintenance of Accessibility….steady state…training, governance</a:t>
            </a:r>
          </a:p>
          <a:p>
            <a:pPr lvl="0">
              <a:spcBef>
                <a:spcPts val="0"/>
              </a:spcBef>
              <a:buNone/>
            </a:pPr>
            <a:r>
              <a:rPr lang="en-US" dirty="0"/>
              <a:t>How to sustain efforts</a:t>
            </a:r>
          </a:p>
          <a:p>
            <a:pPr lvl="0">
              <a:spcBef>
                <a:spcPts val="0"/>
              </a:spcBef>
              <a:buNone/>
            </a:pPr>
            <a:r>
              <a:rPr lang="en-US" dirty="0"/>
              <a:t>Audits and metrics (governance)</a:t>
            </a:r>
          </a:p>
          <a:p>
            <a:pPr lvl="0">
              <a:spcBef>
                <a:spcPts val="0"/>
              </a:spcBef>
              <a:buNone/>
            </a:pPr>
            <a:r>
              <a:rPr lang="en-US" dirty="0"/>
              <a:t>Tools that can be used to measure progress as establish next step in phases</a:t>
            </a:r>
          </a:p>
          <a:p>
            <a:pPr marL="171450" lvl="0" indent="-171450">
              <a:spcBef>
                <a:spcPts val="0"/>
              </a:spcBef>
            </a:pPr>
            <a:r>
              <a:rPr lang="en-US" dirty="0"/>
              <a:t>WAVE</a:t>
            </a:r>
          </a:p>
          <a:p>
            <a:pPr marL="171450" lvl="0" indent="-171450">
              <a:spcBef>
                <a:spcPts val="0"/>
              </a:spcBef>
            </a:pPr>
            <a:r>
              <a:rPr lang="en-US" dirty="0"/>
              <a:t>WAT</a:t>
            </a:r>
          </a:p>
          <a:p>
            <a:pPr marL="171450" lvl="0" indent="-171450">
              <a:spcBef>
                <a:spcPts val="0"/>
              </a:spcBef>
            </a:pPr>
            <a:r>
              <a:rPr lang="en-US" dirty="0" err="1"/>
              <a:t>Colour</a:t>
            </a:r>
            <a:r>
              <a:rPr lang="en-US" dirty="0"/>
              <a:t> Contrast </a:t>
            </a:r>
            <a:r>
              <a:rPr lang="en-US" dirty="0" err="1"/>
              <a:t>Analyser</a:t>
            </a:r>
            <a:endParaRPr lang="en-US" dirty="0"/>
          </a:p>
          <a:p>
            <a:pPr marL="171450" lvl="0" indent="-171450">
              <a:spcBef>
                <a:spcPts val="0"/>
              </a:spcBef>
            </a:pPr>
            <a:r>
              <a:rPr lang="en-US" dirty="0" err="1"/>
              <a:t>aXe</a:t>
            </a:r>
            <a:endParaRPr lang="en-US" dirty="0"/>
          </a:p>
          <a:p>
            <a:pPr marL="171450" lvl="0" indent="-171450">
              <a:spcBef>
                <a:spcPts val="0"/>
              </a:spcBef>
            </a:pPr>
            <a:r>
              <a:rPr lang="en-US" dirty="0" err="1"/>
              <a:t>WorldSpace</a:t>
            </a:r>
            <a:r>
              <a:rPr lang="en-US" dirty="0"/>
              <a:t> Attest</a:t>
            </a:r>
          </a:p>
          <a:p>
            <a:pPr marL="171450" lvl="0" indent="-171450">
              <a:spcBef>
                <a:spcPts val="0"/>
              </a:spcBef>
            </a:pPr>
            <a:r>
              <a:rPr lang="en-US" dirty="0" err="1"/>
              <a:t>WorldSpace</a:t>
            </a:r>
            <a:r>
              <a:rPr lang="en-US" dirty="0"/>
              <a:t> Assure	</a:t>
            </a:r>
          </a:p>
          <a:p>
            <a:pPr marL="171450" marR="0" lvl="0" indent="-171450" algn="l" defTabSz="914400" rtl="0" eaLnBrk="1" fontAlgn="auto" latinLnBrk="0" hangingPunct="1">
              <a:lnSpc>
                <a:spcPct val="100000"/>
              </a:lnSpc>
              <a:spcBef>
                <a:spcPts val="0"/>
              </a:spcBef>
              <a:spcAft>
                <a:spcPts val="0"/>
              </a:spcAft>
              <a:buClrTx/>
              <a:buSzTx/>
              <a:tabLst/>
              <a:defRPr/>
            </a:pPr>
            <a:r>
              <a:rPr lang="en-US" dirty="0" err="1"/>
              <a:t>WorldSpace</a:t>
            </a:r>
            <a:r>
              <a:rPr lang="en-US" dirty="0"/>
              <a:t> Comply</a:t>
            </a:r>
          </a:p>
          <a:p>
            <a:pPr lvl="0">
              <a:spcBef>
                <a:spcPts val="0"/>
              </a:spcBef>
              <a:buNone/>
            </a:pPr>
            <a:endParaRPr lang="en-US" dirty="0"/>
          </a:p>
        </p:txBody>
      </p:sp>
    </p:spTree>
    <p:extLst>
      <p:ext uri="{BB962C8B-B14F-4D97-AF65-F5344CB8AC3E}">
        <p14:creationId xmlns:p14="http://schemas.microsoft.com/office/powerpoint/2010/main" val="1344995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In conclusion..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In every organization, everyone is trying to either avoid the accessibility web or try to all fly into it all at once. Without a clear plan, time and resources are lost trying to figure out a workable approach, rather than actually implementing accessible design and development. We are hoping this will help you and your team put this process together to make accessibility an easy web for everyone to weave.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kern="1200" dirty="0">
                <a:solidFill>
                  <a:schemeClr val="tx1"/>
                </a:solidFill>
                <a:effectLst/>
                <a:latin typeface="+mn-lt"/>
                <a:ea typeface="+mn-ea"/>
                <a:cs typeface="+mn-cs"/>
              </a:rPr>
              <a:t>When does Accessibility budgeting take place - </a:t>
            </a:r>
            <a:r>
              <a:rPr lang="en-US" sz="11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Elaboration Stage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kern="1200" dirty="0">
                <a:solidFill>
                  <a:schemeClr val="tx1"/>
                </a:solidFill>
                <a:effectLst/>
                <a:latin typeface="+mn-lt"/>
                <a:ea typeface="+mn-ea"/>
                <a:cs typeface="+mn-cs"/>
              </a:rPr>
              <a:t>How should we handle design limitations - </a:t>
            </a:r>
            <a:r>
              <a:rPr lang="en-US" sz="11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Time frames, Due Date &amp; risk considerations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kern="1200" dirty="0">
                <a:solidFill>
                  <a:schemeClr val="tx1"/>
                </a:solidFill>
                <a:effectLst/>
                <a:latin typeface="+mn-lt"/>
                <a:ea typeface="+mn-ea"/>
                <a:cs typeface="+mn-cs"/>
              </a:rPr>
              <a:t>Why do we need to consider accessibility right now - </a:t>
            </a:r>
            <a:r>
              <a:rPr lang="en-US" sz="11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Accommodates for learning curve,</a:t>
            </a:r>
            <a:r>
              <a:rPr lang="en-US" sz="11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Protects against law suit &amp; Makes better business sense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kern="1200" dirty="0">
                <a:solidFill>
                  <a:schemeClr val="tx1"/>
                </a:solidFill>
                <a:effectLst/>
                <a:latin typeface="+mn-lt"/>
                <a:ea typeface="+mn-ea"/>
                <a:cs typeface="+mn-cs"/>
              </a:rPr>
              <a:t>How much is enough -  </a:t>
            </a:r>
            <a:r>
              <a:rPr lang="en-US" sz="1100" b="1" kern="1200" dirty="0">
                <a:solidFill>
                  <a:schemeClr val="tx1"/>
                </a:solidFill>
                <a:effectLst/>
                <a:latin typeface="+mn-lt"/>
                <a:ea typeface="+mn-ea"/>
                <a:cs typeface="+mn-cs"/>
              </a:rPr>
              <a:t>achieving 100% accessibility is complicated due to change in technology</a:t>
            </a:r>
            <a:r>
              <a:rPr lang="en-US" sz="1100" kern="1200" dirty="0">
                <a:solidFill>
                  <a:schemeClr val="tx1"/>
                </a:solidFill>
                <a:effectLst/>
                <a:latin typeface="+mn-lt"/>
                <a:ea typeface="+mn-ea"/>
                <a:cs typeface="+mn-cs"/>
              </a:rPr>
              <a:t>, </a:t>
            </a:r>
            <a:r>
              <a:rPr lang="en-US" sz="11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Once the main goal is met, training maintains preservation and all users can access what’s required, you’ve done well.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kern="1200" dirty="0">
                <a:solidFill>
                  <a:schemeClr val="tx1"/>
                </a:solidFill>
                <a:effectLst/>
                <a:latin typeface="+mn-lt"/>
                <a:ea typeface="+mn-ea"/>
                <a:cs typeface="+mn-cs"/>
              </a:rPr>
              <a:t>Does every component need to be accessible right now for example 3</a:t>
            </a:r>
            <a:r>
              <a:rPr lang="en-US" sz="1100" kern="1200" baseline="30000" dirty="0">
                <a:solidFill>
                  <a:schemeClr val="tx1"/>
                </a:solidFill>
                <a:effectLst/>
                <a:latin typeface="+mn-lt"/>
                <a:ea typeface="+mn-ea"/>
                <a:cs typeface="+mn-cs"/>
              </a:rPr>
              <a:t>rd</a:t>
            </a:r>
            <a:r>
              <a:rPr lang="en-US" sz="1100" kern="1200" dirty="0">
                <a:solidFill>
                  <a:schemeClr val="tx1"/>
                </a:solidFill>
                <a:effectLst/>
                <a:latin typeface="+mn-lt"/>
                <a:ea typeface="+mn-ea"/>
                <a:cs typeface="+mn-cs"/>
              </a:rPr>
              <a:t> party content- </a:t>
            </a:r>
            <a:r>
              <a:rPr lang="en-US" sz="11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Your vendors need to be as accessible as you are, it may not need to be right away but they do need to be advised and a plan put in place to complete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TT" sz="1100" kern="1200" dirty="0">
              <a:solidFill>
                <a:schemeClr val="tx1"/>
              </a:solidFill>
              <a:effectLst/>
              <a:latin typeface="+mn-lt"/>
              <a:ea typeface="+mn-ea"/>
              <a:cs typeface="+mn-cs"/>
            </a:endParaRPr>
          </a:p>
          <a:p>
            <a:pPr lvl="0">
              <a:spcBef>
                <a:spcPts val="0"/>
              </a:spcBef>
              <a:buNone/>
            </a:pPr>
            <a:endParaRPr lang="en" dirty="0"/>
          </a:p>
        </p:txBody>
      </p:sp>
    </p:spTree>
    <p:extLst>
      <p:ext uri="{BB962C8B-B14F-4D97-AF65-F5344CB8AC3E}">
        <p14:creationId xmlns:p14="http://schemas.microsoft.com/office/powerpoint/2010/main" val="547211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br>
              <a:rPr lang="en" dirty="0"/>
            </a:br>
            <a:r>
              <a:rPr lang="en-TT" dirty="0"/>
              <a:t>Floor is </a:t>
            </a:r>
            <a:r>
              <a:rPr lang="en-TT" dirty="0" err="1"/>
              <a:t>open..Any</a:t>
            </a:r>
            <a:r>
              <a:rPr lang="en-TT" dirty="0"/>
              <a:t> questions</a:t>
            </a:r>
            <a:endParaRPr lang="en" dirty="0"/>
          </a:p>
        </p:txBody>
      </p:sp>
    </p:spTree>
    <p:extLst>
      <p:ext uri="{BB962C8B-B14F-4D97-AF65-F5344CB8AC3E}">
        <p14:creationId xmlns:p14="http://schemas.microsoft.com/office/powerpoint/2010/main" val="208430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Stakeholders</a:t>
            </a:r>
            <a:br>
              <a:rPr lang="en" dirty="0"/>
            </a:br>
            <a:r>
              <a:rPr lang="en" dirty="0"/>
              <a:t>Various Accessibility Considerations</a:t>
            </a:r>
            <a:br>
              <a:rPr lang="en" dirty="0"/>
            </a:br>
            <a:r>
              <a:rPr lang="en" dirty="0"/>
              <a:t>Steps impacted with Accessibility</a:t>
            </a:r>
            <a:br>
              <a:rPr lang="en" dirty="0"/>
            </a:br>
            <a:r>
              <a:rPr lang="en" dirty="0"/>
              <a:t>Case Studies</a:t>
            </a:r>
            <a:br>
              <a:rPr lang="en" dirty="0"/>
            </a:br>
            <a:r>
              <a:rPr lang="en" dirty="0"/>
              <a:t>Partner Responsibilities</a:t>
            </a:r>
            <a:br>
              <a:rPr lang="en" dirty="0"/>
            </a:br>
            <a:r>
              <a:rPr lang="en" dirty="0"/>
              <a:t>Q&amp;A</a:t>
            </a:r>
            <a:br>
              <a:rPr lang="en" dirty="0"/>
            </a:br>
            <a:endParaRPr lang="en" dirty="0"/>
          </a:p>
        </p:txBody>
      </p:sp>
    </p:spTree>
    <p:extLst>
      <p:ext uri="{BB962C8B-B14F-4D97-AF65-F5344CB8AC3E}">
        <p14:creationId xmlns:p14="http://schemas.microsoft.com/office/powerpoint/2010/main" val="2710850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Who are involved in the act!</a:t>
            </a:r>
            <a:br>
              <a:rPr lang="en" dirty="0"/>
            </a:br>
            <a:r>
              <a:rPr lang="en" dirty="0"/>
              <a:t>Legal Counsel</a:t>
            </a:r>
            <a:br>
              <a:rPr lang="en" dirty="0"/>
            </a:br>
            <a:r>
              <a:rPr lang="en" dirty="0"/>
              <a:t>Procurement</a:t>
            </a:r>
            <a:br>
              <a:rPr lang="en" dirty="0"/>
            </a:br>
            <a:r>
              <a:rPr lang="en" dirty="0"/>
              <a:t>Customer Service</a:t>
            </a:r>
            <a:br>
              <a:rPr lang="en" dirty="0"/>
            </a:br>
            <a:r>
              <a:rPr lang="en" dirty="0"/>
              <a:t>IT team</a:t>
            </a:r>
            <a:br>
              <a:rPr lang="en" dirty="0"/>
            </a:br>
            <a:r>
              <a:rPr lang="en" dirty="0"/>
              <a:t>Training</a:t>
            </a:r>
          </a:p>
          <a:p>
            <a:pPr lvl="0">
              <a:spcBef>
                <a:spcPts val="0"/>
              </a:spcBef>
              <a:buNone/>
            </a:pPr>
            <a:r>
              <a:rPr lang="en" dirty="0"/>
              <a:t>Accessibility Coordinators</a:t>
            </a:r>
          </a:p>
          <a:p>
            <a:pPr lvl="0">
              <a:spcBef>
                <a:spcPts val="0"/>
              </a:spcBef>
              <a:buNone/>
            </a:pPr>
            <a:r>
              <a:rPr lang="en" dirty="0"/>
              <a:t>_____________________________________</a:t>
            </a:r>
          </a:p>
          <a:p>
            <a:pPr lvl="0">
              <a:spcBef>
                <a:spcPts val="0"/>
              </a:spcBef>
              <a:buNone/>
            </a:pPr>
            <a:br>
              <a:rPr lang="en" dirty="0"/>
            </a:br>
            <a:endParaRPr lang="en" dirty="0"/>
          </a:p>
        </p:txBody>
      </p:sp>
    </p:spTree>
    <p:extLst>
      <p:ext uri="{BB962C8B-B14F-4D97-AF65-F5344CB8AC3E}">
        <p14:creationId xmlns:p14="http://schemas.microsoft.com/office/powerpoint/2010/main" val="1630683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TT" dirty="0"/>
              <a:t>Couple of questions to think about..</a:t>
            </a:r>
          </a:p>
          <a:p>
            <a:pPr lvl="0">
              <a:spcBef>
                <a:spcPts val="0"/>
              </a:spcBef>
              <a:buNone/>
            </a:pPr>
            <a:r>
              <a:rPr lang="en" dirty="0"/>
              <a:t>Who is the content for?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Is the site or content going to be exposed to the public or is it for internal use. So in other words who is your audience?</a:t>
            </a:r>
            <a:endParaRPr lang="en-TT"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Will your site be providing information, obtaining information, used as a resource hub, purchasing, all of the above and more?</a:t>
            </a:r>
          </a:p>
          <a:p>
            <a:pPr lvl="0">
              <a:spcBef>
                <a:spcPts val="0"/>
              </a:spcBef>
              <a:buNone/>
            </a:pPr>
            <a:r>
              <a:rPr lang="en" dirty="0"/>
              <a:t>Accessibility Plan</a:t>
            </a:r>
          </a:p>
          <a:p>
            <a:pPr lvl="0">
              <a:spcBef>
                <a:spcPts val="0"/>
              </a:spcBef>
              <a:buNone/>
            </a:pPr>
            <a:r>
              <a:rPr lang="en" dirty="0"/>
              <a:t>Disclaimers</a:t>
            </a:r>
          </a:p>
          <a:p>
            <a:pPr lvl="0">
              <a:spcBef>
                <a:spcPts val="0"/>
              </a:spcBef>
              <a:buNone/>
            </a:pPr>
            <a:r>
              <a:rPr lang="en" dirty="0"/>
              <a:t>How</a:t>
            </a:r>
            <a:r>
              <a:rPr lang="en" baseline="0" dirty="0"/>
              <a:t> to provide inclusive assistance </a:t>
            </a:r>
            <a:r>
              <a:rPr lang="en-TT" baseline="0" dirty="0"/>
              <a:t>and how in return this will increase your SEO</a:t>
            </a:r>
            <a:br>
              <a:rPr lang="en" dirty="0"/>
            </a:br>
            <a:r>
              <a:rPr lang="en" dirty="0"/>
              <a:t>Budget for the</a:t>
            </a:r>
            <a:r>
              <a:rPr lang="en" baseline="0" dirty="0"/>
              <a:t> SME</a:t>
            </a:r>
            <a:endParaRPr lang="en" dirty="0"/>
          </a:p>
        </p:txBody>
      </p:sp>
    </p:spTree>
    <p:extLst>
      <p:ext uri="{BB962C8B-B14F-4D97-AF65-F5344CB8AC3E}">
        <p14:creationId xmlns:p14="http://schemas.microsoft.com/office/powerpoint/2010/main" val="1111137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When accessibility is left out from the foundation of the plan or from steps within the plan, what gets affected</a:t>
            </a:r>
          </a:p>
          <a:p>
            <a:pPr marL="171450" marR="0" lvl="0" indent="-171450" algn="l" defTabSz="914400" rtl="0" eaLnBrk="1" fontAlgn="auto" latinLnBrk="0" hangingPunct="1">
              <a:lnSpc>
                <a:spcPct val="100000"/>
              </a:lnSpc>
              <a:spcBef>
                <a:spcPts val="0"/>
              </a:spcBef>
              <a:spcAft>
                <a:spcPts val="0"/>
              </a:spcAft>
              <a:buClrTx/>
              <a:buSzTx/>
              <a:tabLst/>
              <a:defRPr/>
            </a:pPr>
            <a:r>
              <a:rPr lang="en-US" sz="1100" kern="1200" dirty="0">
                <a:solidFill>
                  <a:schemeClr val="tx1"/>
                </a:solidFill>
                <a:effectLst/>
                <a:latin typeface="+mn-lt"/>
                <a:ea typeface="+mn-ea"/>
                <a:cs typeface="+mn-cs"/>
              </a:rPr>
              <a:t>labor hours, </a:t>
            </a:r>
          </a:p>
          <a:p>
            <a:pPr marL="171450" marR="0" lvl="0" indent="-171450" algn="l" defTabSz="914400" rtl="0" eaLnBrk="1" fontAlgn="auto" latinLnBrk="0" hangingPunct="1">
              <a:lnSpc>
                <a:spcPct val="100000"/>
              </a:lnSpc>
              <a:spcBef>
                <a:spcPts val="0"/>
              </a:spcBef>
              <a:spcAft>
                <a:spcPts val="0"/>
              </a:spcAft>
              <a:buClrTx/>
              <a:buSzTx/>
              <a:tabLst/>
              <a:defRPr/>
            </a:pPr>
            <a:r>
              <a:rPr lang="en-US" sz="1100" kern="1200" dirty="0">
                <a:solidFill>
                  <a:schemeClr val="tx1"/>
                </a:solidFill>
                <a:effectLst/>
                <a:latin typeface="+mn-lt"/>
                <a:ea typeface="+mn-ea"/>
                <a:cs typeface="+mn-cs"/>
              </a:rPr>
              <a:t>budget, </a:t>
            </a:r>
          </a:p>
          <a:p>
            <a:pPr marL="171450" marR="0" lvl="0" indent="-171450" algn="l" defTabSz="914400" rtl="0" eaLnBrk="1" fontAlgn="auto" latinLnBrk="0" hangingPunct="1">
              <a:lnSpc>
                <a:spcPct val="100000"/>
              </a:lnSpc>
              <a:spcBef>
                <a:spcPts val="0"/>
              </a:spcBef>
              <a:spcAft>
                <a:spcPts val="0"/>
              </a:spcAft>
              <a:buClrTx/>
              <a:buSzTx/>
              <a:tabLst/>
              <a:defRPr/>
            </a:pPr>
            <a:r>
              <a:rPr lang="en-US" sz="1100" kern="1200" dirty="0">
                <a:solidFill>
                  <a:schemeClr val="tx1"/>
                </a:solidFill>
                <a:effectLst/>
                <a:latin typeface="+mn-lt"/>
                <a:ea typeface="+mn-ea"/>
                <a:cs typeface="+mn-cs"/>
              </a:rPr>
              <a:t>quality, </a:t>
            </a:r>
          </a:p>
          <a:p>
            <a:pPr marL="171450" marR="0" lvl="0" indent="-171450" algn="l" defTabSz="914400" rtl="0" eaLnBrk="1" fontAlgn="auto" latinLnBrk="0" hangingPunct="1">
              <a:lnSpc>
                <a:spcPct val="100000"/>
              </a:lnSpc>
              <a:spcBef>
                <a:spcPts val="0"/>
              </a:spcBef>
              <a:spcAft>
                <a:spcPts val="0"/>
              </a:spcAft>
              <a:buClrTx/>
              <a:buSzTx/>
              <a:tabLst/>
              <a:defRPr/>
            </a:pPr>
            <a:r>
              <a:rPr lang="en-US" sz="1100" kern="1200" dirty="0">
                <a:solidFill>
                  <a:schemeClr val="tx1"/>
                </a:solidFill>
                <a:effectLst/>
                <a:latin typeface="+mn-lt"/>
                <a:ea typeface="+mn-ea"/>
                <a:cs typeface="+mn-cs"/>
              </a:rPr>
              <a:t>other business opportunities,</a:t>
            </a:r>
          </a:p>
          <a:p>
            <a:pPr marL="171450" marR="0" lvl="0" indent="-171450" algn="l" defTabSz="914400" rtl="0" eaLnBrk="1" fontAlgn="auto" latinLnBrk="0" hangingPunct="1">
              <a:lnSpc>
                <a:spcPct val="100000"/>
              </a:lnSpc>
              <a:spcBef>
                <a:spcPts val="0"/>
              </a:spcBef>
              <a:spcAft>
                <a:spcPts val="0"/>
              </a:spcAft>
              <a:buClrTx/>
              <a:buSzTx/>
              <a:tabLst/>
              <a:defRPr/>
            </a:pPr>
            <a:r>
              <a:rPr lang="en-US" sz="1100" kern="1200" dirty="0">
                <a:solidFill>
                  <a:schemeClr val="tx1"/>
                </a:solidFill>
                <a:effectLst/>
                <a:latin typeface="+mn-lt"/>
                <a:ea typeface="+mn-ea"/>
                <a:cs typeface="+mn-cs"/>
              </a:rPr>
              <a:t>employee morale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Are all affected!</a:t>
            </a:r>
            <a:endParaRPr lang="en-TT" sz="1100" kern="1200" dirty="0">
              <a:solidFill>
                <a:schemeClr val="tx1"/>
              </a:solidFill>
              <a:effectLst/>
              <a:latin typeface="+mn-lt"/>
              <a:ea typeface="+mn-ea"/>
              <a:cs typeface="+mn-cs"/>
            </a:endParaRPr>
          </a:p>
          <a:p>
            <a:pPr lvl="0">
              <a:spcBef>
                <a:spcPts val="0"/>
              </a:spcBef>
              <a:buNone/>
            </a:pPr>
            <a:br>
              <a:rPr lang="en" dirty="0"/>
            </a:br>
            <a:endParaRPr lang="en" dirty="0"/>
          </a:p>
        </p:txBody>
      </p:sp>
    </p:spTree>
    <p:extLst>
      <p:ext uri="{BB962C8B-B14F-4D97-AF65-F5344CB8AC3E}">
        <p14:creationId xmlns:p14="http://schemas.microsoft.com/office/powerpoint/2010/main" val="3869011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Flow chart to be shown of steps and how accessibility fits in an </a:t>
            </a:r>
            <a:r>
              <a:rPr lang="en-US" sz="1100" kern="1200" dirty="0" err="1">
                <a:solidFill>
                  <a:schemeClr val="tx1"/>
                </a:solidFill>
                <a:effectLst/>
                <a:latin typeface="+mn-lt"/>
                <a:ea typeface="+mn-ea"/>
                <a:cs typeface="+mn-cs"/>
              </a:rPr>
              <a:t>i</a:t>
            </a:r>
            <a:r>
              <a:rPr lang="en-US" sz="1100" kern="1200" dirty="0">
                <a:solidFill>
                  <a:schemeClr val="tx1"/>
                </a:solidFill>
                <a:effectLst/>
                <a:latin typeface="+mn-lt"/>
                <a:ea typeface="+mn-ea"/>
                <a:cs typeface="+mn-cs"/>
              </a:rPr>
              <a:t>-plan</a:t>
            </a:r>
          </a:p>
          <a:p>
            <a:pPr marL="171450" marR="0" lvl="0" indent="-171450" algn="l" defTabSz="914400" rtl="0" eaLnBrk="1" fontAlgn="auto" latinLnBrk="0" hangingPunct="1">
              <a:lnSpc>
                <a:spcPct val="100000"/>
              </a:lnSpc>
              <a:spcBef>
                <a:spcPts val="0"/>
              </a:spcBef>
              <a:spcAft>
                <a:spcPts val="0"/>
              </a:spcAft>
              <a:buClrTx/>
              <a:buSzTx/>
              <a:tabLst/>
              <a:defRPr/>
            </a:pPr>
            <a:r>
              <a:rPr lang="en-US" sz="1100" kern="1200" dirty="0">
                <a:solidFill>
                  <a:schemeClr val="tx1"/>
                </a:solidFill>
                <a:effectLst/>
                <a:latin typeface="+mn-lt"/>
                <a:ea typeface="+mn-ea"/>
                <a:cs typeface="+mn-cs"/>
              </a:rPr>
              <a:t>Inception – brainstorming of possibilities, suggested plan developments, feasibility</a:t>
            </a:r>
          </a:p>
          <a:p>
            <a:pPr marL="171450" marR="0" lvl="0" indent="-171450" algn="l" defTabSz="914400" rtl="0" eaLnBrk="1" fontAlgn="auto" latinLnBrk="0" hangingPunct="1">
              <a:lnSpc>
                <a:spcPct val="100000"/>
              </a:lnSpc>
              <a:spcBef>
                <a:spcPts val="0"/>
              </a:spcBef>
              <a:spcAft>
                <a:spcPts val="0"/>
              </a:spcAft>
              <a:buClrTx/>
              <a:buSzTx/>
              <a:tabLst/>
              <a:defRPr/>
            </a:pPr>
            <a:r>
              <a:rPr lang="en-US" sz="1100" kern="1200" dirty="0">
                <a:solidFill>
                  <a:schemeClr val="tx1"/>
                </a:solidFill>
                <a:effectLst/>
                <a:latin typeface="+mn-lt"/>
                <a:ea typeface="+mn-ea"/>
                <a:cs typeface="+mn-cs"/>
              </a:rPr>
              <a:t>Elaboration – detailed description of selected candidates</a:t>
            </a:r>
          </a:p>
          <a:p>
            <a:pPr marL="171450" marR="0" lvl="0" indent="-171450" algn="l" defTabSz="914400" rtl="0" eaLnBrk="1" fontAlgn="auto" latinLnBrk="0" hangingPunct="1">
              <a:lnSpc>
                <a:spcPct val="100000"/>
              </a:lnSpc>
              <a:spcBef>
                <a:spcPts val="0"/>
              </a:spcBef>
              <a:spcAft>
                <a:spcPts val="0"/>
              </a:spcAft>
              <a:buClrTx/>
              <a:buSzTx/>
              <a:tabLst/>
              <a:defRPr/>
            </a:pPr>
            <a:r>
              <a:rPr lang="en-US" sz="1100" kern="1200" dirty="0">
                <a:solidFill>
                  <a:schemeClr val="tx1"/>
                </a:solidFill>
                <a:effectLst/>
                <a:latin typeface="+mn-lt"/>
                <a:ea typeface="+mn-ea"/>
                <a:cs typeface="+mn-cs"/>
              </a:rPr>
              <a:t>Construction – requirements, development, testing </a:t>
            </a:r>
          </a:p>
          <a:p>
            <a:pPr marL="171450" marR="0" lvl="0" indent="-171450" algn="l" defTabSz="914400" rtl="0" eaLnBrk="1" fontAlgn="auto" latinLnBrk="0" hangingPunct="1">
              <a:lnSpc>
                <a:spcPct val="100000"/>
              </a:lnSpc>
              <a:spcBef>
                <a:spcPts val="0"/>
              </a:spcBef>
              <a:spcAft>
                <a:spcPts val="0"/>
              </a:spcAft>
              <a:buClrTx/>
              <a:buSzTx/>
              <a:tabLst/>
              <a:defRPr/>
            </a:pPr>
            <a:r>
              <a:rPr lang="en-US" sz="1100" kern="1200" dirty="0">
                <a:solidFill>
                  <a:schemeClr val="tx1"/>
                </a:solidFill>
                <a:effectLst/>
                <a:latin typeface="+mn-lt"/>
                <a:ea typeface="+mn-ea"/>
                <a:cs typeface="+mn-cs"/>
              </a:rPr>
              <a:t>Transition – Monitoring and Governance checks and balances and how to implement into deployment</a:t>
            </a:r>
          </a:p>
          <a:p>
            <a:pPr marL="171450" marR="0" lvl="0" indent="-171450" algn="l" defTabSz="914400" rtl="0" eaLnBrk="1" fontAlgn="auto" latinLnBrk="0" hangingPunct="1">
              <a:lnSpc>
                <a:spcPct val="100000"/>
              </a:lnSpc>
              <a:spcBef>
                <a:spcPts val="0"/>
              </a:spcBef>
              <a:spcAft>
                <a:spcPts val="0"/>
              </a:spcAft>
              <a:buClrTx/>
              <a:buSzTx/>
              <a:tabLst/>
              <a:defRPr/>
            </a:pPr>
            <a:r>
              <a:rPr lang="en-US" sz="1100" kern="1200" dirty="0">
                <a:solidFill>
                  <a:schemeClr val="tx1"/>
                </a:solidFill>
                <a:effectLst/>
                <a:latin typeface="+mn-lt"/>
                <a:ea typeface="+mn-ea"/>
                <a:cs typeface="+mn-cs"/>
              </a:rPr>
              <a:t>Completion – Stabilizing stable accessibility support</a:t>
            </a:r>
          </a:p>
          <a:p>
            <a:pPr marL="171450" marR="0" lvl="0" indent="-171450" algn="l" defTabSz="914400" rtl="0" eaLnBrk="1" fontAlgn="auto" latinLnBrk="0" hangingPunct="1">
              <a:lnSpc>
                <a:spcPct val="100000"/>
              </a:lnSpc>
              <a:spcBef>
                <a:spcPts val="0"/>
              </a:spcBef>
              <a:spcAft>
                <a:spcPts val="0"/>
              </a:spcAft>
              <a:buClrTx/>
              <a:buSzTx/>
              <a:tabLst/>
              <a:defRPr/>
            </a:pPr>
            <a:r>
              <a:rPr lang="en-US" sz="1100" kern="1200" dirty="0">
                <a:solidFill>
                  <a:schemeClr val="tx1"/>
                </a:solidFill>
                <a:effectLst/>
                <a:latin typeface="+mn-lt"/>
                <a:ea typeface="+mn-ea"/>
                <a:cs typeface="+mn-cs"/>
              </a:rPr>
              <a:t>Preservation – maintain the accessible state</a:t>
            </a:r>
            <a:endParaRPr lang="en-TT" sz="1100" kern="1200" dirty="0">
              <a:solidFill>
                <a:schemeClr val="tx1"/>
              </a:solidFill>
              <a:effectLst/>
              <a:latin typeface="+mn-lt"/>
              <a:ea typeface="+mn-ea"/>
              <a:cs typeface="+mn-cs"/>
            </a:endParaRPr>
          </a:p>
          <a:p>
            <a:pPr lvl="0">
              <a:spcBef>
                <a:spcPts val="0"/>
              </a:spcBef>
              <a:buNone/>
            </a:pPr>
            <a:endParaRPr lang="en" dirty="0"/>
          </a:p>
        </p:txBody>
      </p:sp>
    </p:spTree>
    <p:extLst>
      <p:ext uri="{BB962C8B-B14F-4D97-AF65-F5344CB8AC3E}">
        <p14:creationId xmlns:p14="http://schemas.microsoft.com/office/powerpoint/2010/main" val="866827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The product owners typically focus on functionality as the most important aspect of software.  Non-Functional Requirements (NFRs) are an after-thought at best. The accessibility champions in the organization usually get to play the bad cops.  There job is not only to ensure accessibility requirements are being built into the system, but very often also involves training the business partners on accessibility needs. </a:t>
            </a:r>
          </a:p>
          <a:p>
            <a:pPr lvl="0">
              <a:spcBef>
                <a:spcPts val="0"/>
              </a:spcBef>
              <a:buNone/>
            </a:pPr>
            <a:r>
              <a:rPr lang="en-US" dirty="0"/>
              <a:t>Building an accessible system can be much more expensive if not done throughout the process of development life cycle.  However, a few activities to consider accessibility needs could make the incremental cost to build an accessible system fairly minimal.  These activities include:</a:t>
            </a:r>
          </a:p>
          <a:p>
            <a:pPr marL="228600" lvl="0" indent="-228600">
              <a:spcBef>
                <a:spcPts val="0"/>
              </a:spcBef>
              <a:buFont typeface="+mj-lt"/>
              <a:buAutoNum type="arabicPeriod"/>
            </a:pPr>
            <a:r>
              <a:rPr lang="en-US" dirty="0"/>
              <a:t>Building correct User Personas that also include people with disabilities</a:t>
            </a:r>
          </a:p>
          <a:p>
            <a:pPr marL="228600" lvl="0" indent="-228600">
              <a:spcBef>
                <a:spcPts val="0"/>
              </a:spcBef>
              <a:buFont typeface="+mj-lt"/>
              <a:buAutoNum type="arabicPeriod"/>
            </a:pPr>
            <a:r>
              <a:rPr lang="en-US" dirty="0"/>
              <a:t>Picking and distributing an accessibility policy for the organization</a:t>
            </a:r>
          </a:p>
          <a:p>
            <a:pPr marL="228600" lvl="0" indent="-228600">
              <a:spcBef>
                <a:spcPts val="0"/>
              </a:spcBef>
              <a:buFont typeface="+mj-lt"/>
              <a:buAutoNum type="arabicPeriod"/>
            </a:pPr>
            <a:r>
              <a:rPr lang="en-US" dirty="0"/>
              <a:t>Building a design with accessibility needs in mind</a:t>
            </a:r>
          </a:p>
          <a:p>
            <a:pPr marL="228600" lvl="0" indent="-228600">
              <a:spcBef>
                <a:spcPts val="0"/>
              </a:spcBef>
              <a:buFont typeface="+mj-lt"/>
              <a:buAutoNum type="arabicPeriod"/>
            </a:pPr>
            <a:r>
              <a:rPr lang="en-US" dirty="0"/>
              <a:t>Creating accessibility requirements for development teams</a:t>
            </a:r>
          </a:p>
          <a:p>
            <a:pPr marL="228600" lvl="0" indent="-228600">
              <a:spcBef>
                <a:spcPts val="0"/>
              </a:spcBef>
              <a:buFont typeface="+mj-lt"/>
              <a:buAutoNum type="arabicPeriod"/>
            </a:pPr>
            <a:r>
              <a:rPr lang="en-US" dirty="0"/>
              <a:t>Building and using automated methods/tools for accessibility testing</a:t>
            </a:r>
          </a:p>
          <a:p>
            <a:pPr marL="228600" lvl="0" indent="-228600">
              <a:spcBef>
                <a:spcPts val="0"/>
              </a:spcBef>
              <a:buFont typeface="+mj-lt"/>
              <a:buAutoNum type="arabicPeriod"/>
            </a:pPr>
            <a:r>
              <a:rPr lang="en-US" dirty="0"/>
              <a:t>Putting appropriate governance in place for accessibility processes</a:t>
            </a:r>
            <a:endParaRPr lang="en" dirty="0"/>
          </a:p>
        </p:txBody>
      </p:sp>
    </p:spTree>
    <p:extLst>
      <p:ext uri="{BB962C8B-B14F-4D97-AF65-F5344CB8AC3E}">
        <p14:creationId xmlns:p14="http://schemas.microsoft.com/office/powerpoint/2010/main" val="507514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According to the journal of Defense Software Engineering, only about 36% of software defects are introduced during coding and implementation phase.  64% (majority) of the defects are introduced during Requirement analysis and design phase. </a:t>
            </a:r>
          </a:p>
          <a:p>
            <a:pPr>
              <a:buNone/>
            </a:pPr>
            <a:r>
              <a:rPr lang="en-US" dirty="0"/>
              <a:t>Also, in an independent study, IBM Systems Sciences Institute determined that cost to fix a software defect increases exponentially with each phase.  If a defect will take x cost to fix if identified during design phase, it can take 6.5x, 15x and 100x the cost to fix if identified during Implementation, Testing, and Maintenance phases respectively. </a:t>
            </a:r>
          </a:p>
        </p:txBody>
      </p:sp>
    </p:spTree>
    <p:extLst>
      <p:ext uri="{BB962C8B-B14F-4D97-AF65-F5344CB8AC3E}">
        <p14:creationId xmlns:p14="http://schemas.microsoft.com/office/powerpoint/2010/main" val="1688596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An informed business ow</a:t>
            </a:r>
            <a:r>
              <a:rPr lang="en-US" dirty="0" err="1"/>
              <a:t>ner</a:t>
            </a:r>
            <a:r>
              <a:rPr lang="en-US" dirty="0"/>
              <a:t> can really make the difference in getting the system developed right the first time.  In our case, the customer really embraced the accessibility needs of the system due to a combination of legal requirements and understanding of the needs for </a:t>
            </a:r>
            <a:r>
              <a:rPr lang="en-US" dirty="0" err="1"/>
              <a:t>PwDs</a:t>
            </a:r>
            <a:r>
              <a:rPr lang="en-US" dirty="0"/>
              <a:t>. While thinking about policy, they picked the WCAG Level AA guidelines as the accessibility policy.  While writing requirements, all personas including </a:t>
            </a:r>
            <a:r>
              <a:rPr lang="en-US" dirty="0" err="1"/>
              <a:t>PwDs</a:t>
            </a:r>
            <a:r>
              <a:rPr lang="en-US" dirty="0"/>
              <a:t> were taken into account. Various external tools, plugins, and extensions were used both in Unit testing and system testing phases to check for accessibility issues.  Focus is on identifying the bugs sooner in the development process rather than later. Various tools used were:</a:t>
            </a:r>
          </a:p>
          <a:p>
            <a:pPr marL="171450" lvl="0" indent="-171450">
              <a:spcBef>
                <a:spcPts val="0"/>
              </a:spcBef>
            </a:pPr>
            <a:r>
              <a:rPr lang="en-US" dirty="0" err="1"/>
              <a:t>aXe</a:t>
            </a:r>
            <a:r>
              <a:rPr lang="en-US" dirty="0"/>
              <a:t>, </a:t>
            </a:r>
            <a:r>
              <a:rPr lang="en-US" dirty="0" err="1"/>
              <a:t>WorldSpace</a:t>
            </a:r>
            <a:r>
              <a:rPr lang="en-US" dirty="0"/>
              <a:t> Attest during unit testing, </a:t>
            </a:r>
          </a:p>
          <a:p>
            <a:pPr marL="171450" lvl="0" indent="-171450">
              <a:spcBef>
                <a:spcPts val="0"/>
              </a:spcBef>
            </a:pPr>
            <a:r>
              <a:rPr lang="en-US" dirty="0" err="1"/>
              <a:t>colour</a:t>
            </a:r>
            <a:r>
              <a:rPr lang="en-US" dirty="0"/>
              <a:t> contrast </a:t>
            </a:r>
            <a:r>
              <a:rPr lang="en-US" dirty="0" err="1"/>
              <a:t>analyser</a:t>
            </a:r>
            <a:r>
              <a:rPr lang="en-US" dirty="0"/>
              <a:t> during design, </a:t>
            </a:r>
          </a:p>
          <a:p>
            <a:pPr marL="171450" lvl="0" indent="-171450">
              <a:spcBef>
                <a:spcPts val="0"/>
              </a:spcBef>
            </a:pPr>
            <a:r>
              <a:rPr lang="en-US" dirty="0" err="1"/>
              <a:t>aXe</a:t>
            </a:r>
            <a:r>
              <a:rPr lang="en-US" dirty="0"/>
              <a:t>, </a:t>
            </a:r>
            <a:r>
              <a:rPr lang="en-US" dirty="0" err="1"/>
              <a:t>WorldSpace</a:t>
            </a:r>
            <a:r>
              <a:rPr lang="en-US" dirty="0"/>
              <a:t> Assure during QA</a:t>
            </a:r>
          </a:p>
          <a:p>
            <a:pPr marL="171450" lvl="0" indent="-171450">
              <a:spcBef>
                <a:spcPts val="0"/>
              </a:spcBef>
            </a:pPr>
            <a:r>
              <a:rPr lang="en-US" dirty="0" err="1"/>
              <a:t>WorldSpace</a:t>
            </a:r>
            <a:r>
              <a:rPr lang="en-US" dirty="0"/>
              <a:t> Comply for production monitoring</a:t>
            </a:r>
          </a:p>
          <a:p>
            <a:pPr marL="0" lvl="0" indent="0">
              <a:spcBef>
                <a:spcPts val="0"/>
              </a:spcBef>
              <a:buNone/>
            </a:pPr>
            <a:endParaRPr lang="en" dirty="0"/>
          </a:p>
          <a:p>
            <a:pPr marL="0" lvl="0" indent="0">
              <a:spcBef>
                <a:spcPts val="0"/>
              </a:spcBef>
              <a:buNone/>
            </a:pPr>
            <a:r>
              <a:rPr lang="en" dirty="0"/>
              <a:t>As they s</a:t>
            </a:r>
            <a:r>
              <a:rPr lang="en-US" dirty="0"/>
              <a:t>tart collecting metrics, they established very clear entry and exit criteria for each stage of development.  For instance, any code could not make into system testing without a clean </a:t>
            </a:r>
            <a:r>
              <a:rPr lang="en-US" dirty="0" err="1"/>
              <a:t>WorldSpace</a:t>
            </a:r>
            <a:r>
              <a:rPr lang="en-US" dirty="0"/>
              <a:t> Attest report. </a:t>
            </a:r>
          </a:p>
          <a:p>
            <a:pPr marL="0" lvl="0" indent="0">
              <a:spcBef>
                <a:spcPts val="0"/>
              </a:spcBef>
              <a:buNone/>
            </a:pPr>
            <a:r>
              <a:rPr lang="en-US" dirty="0"/>
              <a:t>A regular training program (both LMS based, and Instructor Led) was put in place in partnership with their accessibility vendors.  All the activities were performed keeping the Legal Counsel fully informed, and with their inputs incorporated. Having the legal team as the partners was very helpful to enforce compliance with internal team members. Vendor partners were also brought into loop to create accessible systems.</a:t>
            </a:r>
          </a:p>
        </p:txBody>
      </p:sp>
    </p:spTree>
    <p:extLst>
      <p:ext uri="{BB962C8B-B14F-4D97-AF65-F5344CB8AC3E}">
        <p14:creationId xmlns:p14="http://schemas.microsoft.com/office/powerpoint/2010/main" val="12280108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pic>
        <p:nvPicPr>
          <p:cNvPr id="14" name="Shape 1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5" name="Shape 15"/>
          <p:cNvSpPr txBox="1">
            <a:spLocks noGrp="1"/>
          </p:cNvSpPr>
          <p:nvPr>
            <p:ph type="ctrTitle"/>
          </p:nvPr>
        </p:nvSpPr>
        <p:spPr>
          <a:xfrm>
            <a:off x="685800" y="2413584"/>
            <a:ext cx="7772400" cy="1100100"/>
          </a:xfrm>
          <a:prstGeom prst="rect">
            <a:avLst/>
          </a:prstGeom>
          <a:noFill/>
          <a:ln>
            <a:noFill/>
          </a:ln>
        </p:spPr>
        <p:txBody>
          <a:bodyPr lIns="91425" tIns="91425" rIns="91425" bIns="91425" anchor="t" anchorCtr="0"/>
          <a:lstStyle>
            <a:lvl1pPr marL="0" marR="0" lvl="0" indent="0" algn="l" rtl="0">
              <a:spcBef>
                <a:spcPts val="0"/>
              </a:spcBef>
              <a:buClr>
                <a:srgbClr val="00539B"/>
              </a:buClr>
              <a:buFont typeface="Century Gothic"/>
              <a:buNone/>
              <a:defRPr sz="3600" b="1" i="0" u="none" strike="noStrike" cap="none">
                <a:solidFill>
                  <a:srgbClr val="00539B"/>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 name="Shape 16"/>
          <p:cNvSpPr txBox="1">
            <a:spLocks noGrp="1"/>
          </p:cNvSpPr>
          <p:nvPr>
            <p:ph type="subTitle" idx="1"/>
          </p:nvPr>
        </p:nvSpPr>
        <p:spPr>
          <a:xfrm>
            <a:off x="685800" y="3525858"/>
            <a:ext cx="7772400" cy="750900"/>
          </a:xfrm>
          <a:prstGeom prst="rect">
            <a:avLst/>
          </a:prstGeom>
          <a:noFill/>
          <a:ln>
            <a:noFill/>
          </a:ln>
        </p:spPr>
        <p:txBody>
          <a:bodyPr lIns="91425" tIns="91425" rIns="91425" bIns="91425" anchor="t" anchorCtr="0"/>
          <a:lstStyle>
            <a:lvl1pPr marL="0" marR="0" lvl="0" indent="0" algn="l" rtl="0">
              <a:spcBef>
                <a:spcPts val="480"/>
              </a:spcBef>
              <a:buClr>
                <a:srgbClr val="00274D"/>
              </a:buClr>
              <a:buFont typeface="Arial"/>
              <a:buNone/>
              <a:defRPr sz="2400" b="1" i="0" u="none" strike="noStrike" cap="none">
                <a:solidFill>
                  <a:srgbClr val="00274D"/>
                </a:solidFill>
                <a:latin typeface="Century Gothic"/>
                <a:ea typeface="Century Gothic"/>
                <a:cs typeface="Century Gothic"/>
                <a:sym typeface="Century Gothic"/>
              </a:defRPr>
            </a:lvl1pPr>
            <a:lvl2pPr marL="457200" marR="0" lvl="1" indent="0" algn="ctr" rtl="0">
              <a:spcBef>
                <a:spcPts val="480"/>
              </a:spcBef>
              <a:buClr>
                <a:srgbClr val="888888"/>
              </a:buClr>
              <a:buFont typeface="Arial"/>
              <a:buNone/>
              <a:defRPr sz="2400" b="0" i="0" u="none" strike="noStrike" cap="none">
                <a:solidFill>
                  <a:srgbClr val="888888"/>
                </a:solidFill>
                <a:latin typeface="Century Gothic"/>
                <a:ea typeface="Century Gothic"/>
                <a:cs typeface="Century Gothic"/>
                <a:sym typeface="Century Gothic"/>
              </a:defRPr>
            </a:lvl2pPr>
            <a:lvl3pPr marL="914400" marR="0" lvl="2" indent="0" algn="ctr" rtl="0">
              <a:spcBef>
                <a:spcPts val="400"/>
              </a:spcBef>
              <a:buClr>
                <a:srgbClr val="888888"/>
              </a:buClr>
              <a:buFont typeface="Arial"/>
              <a:buNone/>
              <a:defRPr sz="2000" b="0" i="0" u="none" strike="noStrike" cap="none">
                <a:solidFill>
                  <a:srgbClr val="888888"/>
                </a:solidFill>
                <a:latin typeface="Century Gothic"/>
                <a:ea typeface="Century Gothic"/>
                <a:cs typeface="Century Gothic"/>
                <a:sym typeface="Century Gothic"/>
              </a:defRPr>
            </a:lvl3pPr>
            <a:lvl4pPr marL="1371600" marR="0" lvl="3" indent="0" algn="ctr" rtl="0">
              <a:spcBef>
                <a:spcPts val="360"/>
              </a:spcBef>
              <a:buClr>
                <a:srgbClr val="888888"/>
              </a:buClr>
              <a:buFont typeface="Arial"/>
              <a:buNone/>
              <a:defRPr sz="1800" b="0" i="0" u="none" strike="noStrike" cap="none">
                <a:solidFill>
                  <a:srgbClr val="888888"/>
                </a:solidFill>
                <a:latin typeface="Century Gothic"/>
                <a:ea typeface="Century Gothic"/>
                <a:cs typeface="Century Gothic"/>
                <a:sym typeface="Century Gothic"/>
              </a:defRPr>
            </a:lvl4pPr>
            <a:lvl5pPr marL="1828800" marR="0" lvl="4" indent="0" algn="ctr" rtl="0">
              <a:spcBef>
                <a:spcPts val="360"/>
              </a:spcBef>
              <a:buClr>
                <a:srgbClr val="888888"/>
              </a:buClr>
              <a:buFont typeface="Arial"/>
              <a:buNone/>
              <a:defRPr sz="1800" b="0" i="0" u="none" strike="noStrike" cap="none">
                <a:solidFill>
                  <a:srgbClr val="888888"/>
                </a:solidFill>
                <a:latin typeface="Century Gothic"/>
                <a:ea typeface="Century Gothic"/>
                <a:cs typeface="Century Gothic"/>
                <a:sym typeface="Century Gothic"/>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7" name="Shape 17"/>
          <p:cNvSpPr/>
          <p:nvPr/>
        </p:nvSpPr>
        <p:spPr>
          <a:xfrm>
            <a:off x="49050" y="966250"/>
            <a:ext cx="3879300" cy="841800"/>
          </a:xfrm>
          <a:prstGeom prst="rect">
            <a:avLst/>
          </a:prstGeom>
          <a:solidFill>
            <a:srgbClr val="06263F"/>
          </a:solidFill>
          <a:ln w="9525" cap="flat" cmpd="sng">
            <a:solidFill>
              <a:srgbClr val="00274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8" name="Shape 18" descr="Deque White and Green Logo.png"/>
          <p:cNvPicPr preferRelativeResize="0"/>
          <p:nvPr/>
        </p:nvPicPr>
        <p:blipFill>
          <a:blip r:embed="rId3">
            <a:alphaModFix/>
          </a:blip>
          <a:stretch>
            <a:fillRect/>
          </a:stretch>
        </p:blipFill>
        <p:spPr>
          <a:xfrm>
            <a:off x="837700" y="995349"/>
            <a:ext cx="2302001" cy="7835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722312" y="3305176"/>
            <a:ext cx="7772400" cy="1021500"/>
          </a:xfrm>
          <a:prstGeom prst="rect">
            <a:avLst/>
          </a:prstGeom>
          <a:noFill/>
          <a:ln>
            <a:noFill/>
          </a:ln>
        </p:spPr>
        <p:txBody>
          <a:bodyPr lIns="91425" tIns="91425" rIns="91425" bIns="91425" anchor="t" anchorCtr="0"/>
          <a:lstStyle>
            <a:lvl1pPr marL="0" marR="0" lvl="0" indent="0" algn="l" rtl="0">
              <a:spcBef>
                <a:spcPts val="0"/>
              </a:spcBef>
              <a:buClr>
                <a:srgbClr val="00274D"/>
              </a:buClr>
              <a:buFont typeface="Century Gothic"/>
              <a:buNone/>
              <a:defRPr sz="4000" b="1" i="0" u="none" strike="noStrike" cap="none">
                <a:solidFill>
                  <a:srgbClr val="00274D"/>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chemeClr val="lt1"/>
                </a:solidFill>
                <a:latin typeface="Century Gothic"/>
                <a:ea typeface="Century Gothic"/>
                <a:cs typeface="Century Gothic"/>
                <a:sym typeface="Century Gothic"/>
              </a:rPr>
              <a:t>‹#›</a:t>
            </a:fld>
            <a:endParaRPr lang="en" sz="1200" b="0" i="0" u="none" strike="noStrike" cap="none">
              <a:solidFill>
                <a:schemeClr val="lt1"/>
              </a:solidFill>
              <a:latin typeface="Century Gothic"/>
              <a:ea typeface="Century Gothic"/>
              <a:cs typeface="Century Gothic"/>
              <a:sym typeface="Century Gothic"/>
            </a:endParaRPr>
          </a:p>
        </p:txBody>
      </p:sp>
      <p:sp>
        <p:nvSpPr>
          <p:cNvPr id="22" name="Shape 22"/>
          <p:cNvSpPr/>
          <p:nvPr/>
        </p:nvSpPr>
        <p:spPr>
          <a:xfrm>
            <a:off x="245250" y="4751075"/>
            <a:ext cx="988200" cy="329400"/>
          </a:xfrm>
          <a:prstGeom prst="rect">
            <a:avLst/>
          </a:prstGeom>
          <a:solidFill>
            <a:srgbClr val="1B294A"/>
          </a:solidFill>
          <a:ln>
            <a:noFill/>
          </a:ln>
        </p:spPr>
        <p:txBody>
          <a:bodyPr lIns="91425" tIns="91425" rIns="91425" bIns="91425" anchor="ctr" anchorCtr="0">
            <a:noAutofit/>
          </a:bodyPr>
          <a:lstStyle/>
          <a:p>
            <a:pPr lvl="0">
              <a:spcBef>
                <a:spcPts val="0"/>
              </a:spcBef>
              <a:buNone/>
            </a:pPr>
            <a:endParaRPr/>
          </a:p>
        </p:txBody>
      </p:sp>
      <p:pic>
        <p:nvPicPr>
          <p:cNvPr id="23" name="Shape 23" descr="Deque White and Green Logo.png"/>
          <p:cNvPicPr preferRelativeResize="0"/>
          <p:nvPr/>
        </p:nvPicPr>
        <p:blipFill>
          <a:blip r:embed="rId2">
            <a:alphaModFix/>
          </a:blip>
          <a:stretch>
            <a:fillRect/>
          </a:stretch>
        </p:blipFill>
        <p:spPr>
          <a:xfrm>
            <a:off x="337050" y="4767274"/>
            <a:ext cx="804591" cy="2739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ingle Content Layout">
    <p:bg>
      <p:bgPr>
        <a:blipFill rotWithShape="1">
          <a:blip r:embed="rId2">
            <a:alphaModFix/>
          </a:blip>
          <a:stretch>
            <a:fillRect/>
          </a:stretch>
        </a:blipFill>
        <a:effectLst/>
      </p:bgPr>
    </p:bg>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03364"/>
            <a:ext cx="8229600" cy="515700"/>
          </a:xfrm>
          <a:prstGeom prst="rect">
            <a:avLst/>
          </a:prstGeom>
          <a:noFill/>
          <a:ln>
            <a:noFill/>
          </a:ln>
        </p:spPr>
        <p:txBody>
          <a:bodyPr lIns="91425" tIns="91425" rIns="91425" bIns="91425" anchor="t" anchorCtr="0"/>
          <a:lstStyle>
            <a:lvl1pPr marL="0" marR="0" lvl="0" indent="0" algn="ctr" rtl="0">
              <a:spcBef>
                <a:spcPts val="0"/>
              </a:spcBef>
              <a:buClr>
                <a:srgbClr val="00274D"/>
              </a:buClr>
              <a:buFont typeface="Century Gothic"/>
              <a:buNone/>
              <a:defRPr sz="3600" b="1" i="0" u="none" strike="noStrike" cap="none">
                <a:solidFill>
                  <a:srgbClr val="00274D"/>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 name="Shape 26"/>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chemeClr val="lt1"/>
                </a:solidFill>
                <a:latin typeface="Century Gothic"/>
                <a:ea typeface="Century Gothic"/>
                <a:cs typeface="Century Gothic"/>
                <a:sym typeface="Century Gothic"/>
              </a:rPr>
              <a:t>‹#›</a:t>
            </a:fld>
            <a:endParaRPr lang="en" sz="1200" b="0" i="0" u="none" strike="noStrike" cap="none">
              <a:solidFill>
                <a:schemeClr val="lt1"/>
              </a:solidFill>
              <a:latin typeface="Century Gothic"/>
              <a:ea typeface="Century Gothic"/>
              <a:cs typeface="Century Gothic"/>
              <a:sym typeface="Century Gothic"/>
            </a:endParaRPr>
          </a:p>
        </p:txBody>
      </p:sp>
      <p:sp>
        <p:nvSpPr>
          <p:cNvPr id="27" name="Shape 27"/>
          <p:cNvSpPr txBox="1">
            <a:spLocks noGrp="1"/>
          </p:cNvSpPr>
          <p:nvPr>
            <p:ph type="body" idx="1"/>
          </p:nvPr>
        </p:nvSpPr>
        <p:spPr>
          <a:xfrm>
            <a:off x="457200" y="904950"/>
            <a:ext cx="8229600" cy="3524100"/>
          </a:xfrm>
          <a:prstGeom prst="rect">
            <a:avLst/>
          </a:prstGeom>
          <a:noFill/>
          <a:ln>
            <a:noFill/>
          </a:ln>
        </p:spPr>
        <p:txBody>
          <a:bodyPr lIns="91425" tIns="91425" rIns="91425" bIns="91425" anchor="t" anchorCtr="0"/>
          <a:lstStyle>
            <a:lvl1pPr marL="342900" marR="0" lvl="0" indent="-152400" algn="l" rtl="0">
              <a:spcBef>
                <a:spcPts val="600"/>
              </a:spcBef>
              <a:buClr>
                <a:srgbClr val="00274D"/>
              </a:buClr>
              <a:buSzPct val="100000"/>
              <a:buFont typeface="Arial"/>
              <a:buChar char="•"/>
              <a:defRPr sz="3000" b="0" i="0" u="none" strike="noStrike" cap="none">
                <a:solidFill>
                  <a:srgbClr val="00274D"/>
                </a:solidFill>
                <a:latin typeface="Century Gothic"/>
                <a:ea typeface="Century Gothic"/>
                <a:cs typeface="Century Gothic"/>
                <a:sym typeface="Century Gothic"/>
              </a:defRPr>
            </a:lvl1pPr>
            <a:lvl2pPr marL="742950" marR="0" lvl="1" indent="-133350" algn="l" rtl="0">
              <a:spcBef>
                <a:spcPts val="480"/>
              </a:spcBef>
              <a:buClr>
                <a:srgbClr val="00274D"/>
              </a:buClr>
              <a:buSzPct val="100000"/>
              <a:buFont typeface="Arial"/>
              <a:buChar char="–"/>
              <a:defRPr sz="2400" b="0" i="0" u="none" strike="noStrike" cap="none">
                <a:solidFill>
                  <a:srgbClr val="00274D"/>
                </a:solidFill>
                <a:latin typeface="Century Gothic"/>
                <a:ea typeface="Century Gothic"/>
                <a:cs typeface="Century Gothic"/>
                <a:sym typeface="Century Gothic"/>
              </a:defRPr>
            </a:lvl2pPr>
            <a:lvl3pPr marL="1143000" marR="0" lvl="2" indent="-101600" algn="l" rtl="0">
              <a:spcBef>
                <a:spcPts val="400"/>
              </a:spcBef>
              <a:buClr>
                <a:srgbClr val="00274D"/>
              </a:buClr>
              <a:buSzPct val="100000"/>
              <a:buFont typeface="Arial"/>
              <a:buChar char="•"/>
              <a:defRPr sz="2000" b="0" i="0" u="none" strike="noStrike" cap="none">
                <a:solidFill>
                  <a:srgbClr val="00274D"/>
                </a:solidFill>
                <a:latin typeface="Century Gothic"/>
                <a:ea typeface="Century Gothic"/>
                <a:cs typeface="Century Gothic"/>
                <a:sym typeface="Century Gothic"/>
              </a:defRPr>
            </a:lvl3pPr>
            <a:lvl4pPr marL="1600200" marR="0" lvl="3" indent="-114300" algn="l" rtl="0">
              <a:spcBef>
                <a:spcPts val="360"/>
              </a:spcBef>
              <a:buClr>
                <a:srgbClr val="00274D"/>
              </a:buClr>
              <a:buSzPct val="100000"/>
              <a:buFont typeface="Arial"/>
              <a:buChar char="–"/>
              <a:defRPr sz="1800" b="0" i="0" u="none" strike="noStrike" cap="none">
                <a:solidFill>
                  <a:srgbClr val="00274D"/>
                </a:solidFill>
                <a:latin typeface="Century Gothic"/>
                <a:ea typeface="Century Gothic"/>
                <a:cs typeface="Century Gothic"/>
                <a:sym typeface="Century Gothic"/>
              </a:defRPr>
            </a:lvl4pPr>
            <a:lvl5pPr marL="2057400" marR="0" lvl="4" indent="-114300" algn="l" rtl="0">
              <a:spcBef>
                <a:spcPts val="360"/>
              </a:spcBef>
              <a:buClr>
                <a:srgbClr val="00274D"/>
              </a:buClr>
              <a:buSzPct val="100000"/>
              <a:buFont typeface="Arial"/>
              <a:buChar char="»"/>
              <a:defRPr sz="1800" b="0" i="0" u="none" strike="noStrike" cap="none">
                <a:solidFill>
                  <a:srgbClr val="00274D"/>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24145"/>
            <a:ext cx="8229600" cy="529800"/>
          </a:xfrm>
          <a:prstGeom prst="rect">
            <a:avLst/>
          </a:prstGeom>
          <a:noFill/>
          <a:ln>
            <a:noFill/>
          </a:ln>
        </p:spPr>
        <p:txBody>
          <a:bodyPr lIns="91425" tIns="91425" rIns="91425" bIns="91425" anchor="t" anchorCtr="0"/>
          <a:lstStyle>
            <a:lvl1pPr marL="0" marR="0" lvl="0" indent="0" algn="ctr" rtl="0">
              <a:spcBef>
                <a:spcPts val="0"/>
              </a:spcBef>
              <a:buClr>
                <a:srgbClr val="00274D"/>
              </a:buClr>
              <a:buFont typeface="Century Gothic"/>
              <a:buNone/>
              <a:defRPr sz="3600" b="1" i="0" u="none" strike="noStrike" cap="none">
                <a:solidFill>
                  <a:srgbClr val="00274D"/>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 name="Shape 30"/>
          <p:cNvSpPr txBox="1">
            <a:spLocks noGrp="1"/>
          </p:cNvSpPr>
          <p:nvPr>
            <p:ph type="body" idx="1"/>
          </p:nvPr>
        </p:nvSpPr>
        <p:spPr>
          <a:xfrm>
            <a:off x="457200" y="990600"/>
            <a:ext cx="4038600" cy="3756300"/>
          </a:xfrm>
          <a:prstGeom prst="rect">
            <a:avLst/>
          </a:prstGeom>
          <a:noFill/>
          <a:ln>
            <a:noFill/>
          </a:ln>
        </p:spPr>
        <p:txBody>
          <a:bodyPr lIns="91425" tIns="91425" rIns="91425" bIns="91425" anchor="t" anchorCtr="0"/>
          <a:lstStyle>
            <a:lvl1pPr marL="342900" marR="0" lvl="0" indent="-165100" algn="l" rtl="0">
              <a:spcBef>
                <a:spcPts val="560"/>
              </a:spcBef>
              <a:buClr>
                <a:srgbClr val="00274D"/>
              </a:buClr>
              <a:buSzPct val="100000"/>
              <a:buFont typeface="Arial"/>
              <a:buChar char="•"/>
              <a:defRPr sz="2800" b="0" i="0" u="none" strike="noStrike" cap="none">
                <a:solidFill>
                  <a:srgbClr val="00274D"/>
                </a:solidFill>
                <a:latin typeface="Century Gothic"/>
                <a:ea typeface="Century Gothic"/>
                <a:cs typeface="Century Gothic"/>
                <a:sym typeface="Century Gothic"/>
              </a:defRPr>
            </a:lvl1pPr>
            <a:lvl2pPr marL="742950" marR="0" lvl="1" indent="-133350" algn="l" rtl="0">
              <a:spcBef>
                <a:spcPts val="480"/>
              </a:spcBef>
              <a:buClr>
                <a:srgbClr val="00274D"/>
              </a:buClr>
              <a:buSzPct val="100000"/>
              <a:buFont typeface="Arial"/>
              <a:buChar char="–"/>
              <a:defRPr sz="2400" b="0" i="0" u="none" strike="noStrike" cap="none">
                <a:solidFill>
                  <a:srgbClr val="00274D"/>
                </a:solidFill>
                <a:latin typeface="Century Gothic"/>
                <a:ea typeface="Century Gothic"/>
                <a:cs typeface="Century Gothic"/>
                <a:sym typeface="Century Gothic"/>
              </a:defRPr>
            </a:lvl2pPr>
            <a:lvl3pPr marL="1143000" marR="0" lvl="2" indent="-101600" algn="l" rtl="0">
              <a:spcBef>
                <a:spcPts val="400"/>
              </a:spcBef>
              <a:buClr>
                <a:srgbClr val="00274D"/>
              </a:buClr>
              <a:buSzPct val="100000"/>
              <a:buFont typeface="Arial"/>
              <a:buChar char="•"/>
              <a:defRPr sz="2000" b="0" i="0" u="none" strike="noStrike" cap="none">
                <a:solidFill>
                  <a:srgbClr val="00274D"/>
                </a:solidFill>
                <a:latin typeface="Century Gothic"/>
                <a:ea typeface="Century Gothic"/>
                <a:cs typeface="Century Gothic"/>
                <a:sym typeface="Century Gothic"/>
              </a:defRPr>
            </a:lvl3pPr>
            <a:lvl4pPr marL="1600200" marR="0" lvl="3" indent="-114300" algn="l" rtl="0">
              <a:spcBef>
                <a:spcPts val="360"/>
              </a:spcBef>
              <a:buClr>
                <a:srgbClr val="00274D"/>
              </a:buClr>
              <a:buSzPct val="100000"/>
              <a:buFont typeface="Arial"/>
              <a:buChar char="–"/>
              <a:defRPr sz="1800" b="0" i="0" u="none" strike="noStrike" cap="none">
                <a:solidFill>
                  <a:srgbClr val="00274D"/>
                </a:solidFill>
                <a:latin typeface="Century Gothic"/>
                <a:ea typeface="Century Gothic"/>
                <a:cs typeface="Century Gothic"/>
                <a:sym typeface="Century Gothic"/>
              </a:defRPr>
            </a:lvl4pPr>
            <a:lvl5pPr marL="2057400" marR="0" lvl="4" indent="-114300" algn="l" rtl="0">
              <a:spcBef>
                <a:spcPts val="360"/>
              </a:spcBef>
              <a:buClr>
                <a:srgbClr val="00274D"/>
              </a:buClr>
              <a:buSzPct val="100000"/>
              <a:buFont typeface="Arial"/>
              <a:buChar char="»"/>
              <a:defRPr sz="1800" b="0" i="0" u="none" strike="noStrike" cap="none">
                <a:solidFill>
                  <a:srgbClr val="00274D"/>
                </a:solidFill>
                <a:latin typeface="Century Gothic"/>
                <a:ea typeface="Century Gothic"/>
                <a:cs typeface="Century Gothic"/>
                <a:sym typeface="Century Gothic"/>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body" idx="2"/>
          </p:nvPr>
        </p:nvSpPr>
        <p:spPr>
          <a:xfrm>
            <a:off x="4648200" y="990600"/>
            <a:ext cx="4038600" cy="3756300"/>
          </a:xfrm>
          <a:prstGeom prst="rect">
            <a:avLst/>
          </a:prstGeom>
          <a:noFill/>
          <a:ln>
            <a:noFill/>
          </a:ln>
        </p:spPr>
        <p:txBody>
          <a:bodyPr lIns="91425" tIns="91425" rIns="91425" bIns="91425" anchor="t" anchorCtr="0"/>
          <a:lstStyle>
            <a:lvl1pPr marL="342900" marR="0" lvl="0" indent="-165100" algn="l" rtl="0">
              <a:spcBef>
                <a:spcPts val="560"/>
              </a:spcBef>
              <a:buClr>
                <a:srgbClr val="00274D"/>
              </a:buClr>
              <a:buSzPct val="100000"/>
              <a:buFont typeface="Arial"/>
              <a:buChar char="•"/>
              <a:defRPr sz="2800" b="0" i="0" u="none" strike="noStrike" cap="none">
                <a:solidFill>
                  <a:srgbClr val="00274D"/>
                </a:solidFill>
                <a:latin typeface="Century Gothic"/>
                <a:ea typeface="Century Gothic"/>
                <a:cs typeface="Century Gothic"/>
                <a:sym typeface="Century Gothic"/>
              </a:defRPr>
            </a:lvl1pPr>
            <a:lvl2pPr marL="742950" marR="0" lvl="1" indent="-133350" algn="l" rtl="0">
              <a:spcBef>
                <a:spcPts val="480"/>
              </a:spcBef>
              <a:buClr>
                <a:srgbClr val="00274D"/>
              </a:buClr>
              <a:buSzPct val="100000"/>
              <a:buFont typeface="Arial"/>
              <a:buChar char="–"/>
              <a:defRPr sz="2400" b="0" i="0" u="none" strike="noStrike" cap="none">
                <a:solidFill>
                  <a:srgbClr val="00274D"/>
                </a:solidFill>
                <a:latin typeface="Century Gothic"/>
                <a:ea typeface="Century Gothic"/>
                <a:cs typeface="Century Gothic"/>
                <a:sym typeface="Century Gothic"/>
              </a:defRPr>
            </a:lvl2pPr>
            <a:lvl3pPr marL="1143000" marR="0" lvl="2" indent="-101600" algn="l" rtl="0">
              <a:spcBef>
                <a:spcPts val="400"/>
              </a:spcBef>
              <a:buClr>
                <a:srgbClr val="00274D"/>
              </a:buClr>
              <a:buSzPct val="100000"/>
              <a:buFont typeface="Arial"/>
              <a:buChar char="•"/>
              <a:defRPr sz="2000" b="0" i="0" u="none" strike="noStrike" cap="none">
                <a:solidFill>
                  <a:srgbClr val="00274D"/>
                </a:solidFill>
                <a:latin typeface="Century Gothic"/>
                <a:ea typeface="Century Gothic"/>
                <a:cs typeface="Century Gothic"/>
                <a:sym typeface="Century Gothic"/>
              </a:defRPr>
            </a:lvl3pPr>
            <a:lvl4pPr marL="1600200" marR="0" lvl="3" indent="-114300" algn="l" rtl="0">
              <a:spcBef>
                <a:spcPts val="360"/>
              </a:spcBef>
              <a:buClr>
                <a:srgbClr val="00274D"/>
              </a:buClr>
              <a:buSzPct val="100000"/>
              <a:buFont typeface="Arial"/>
              <a:buChar char="–"/>
              <a:defRPr sz="1800" b="0" i="0" u="none" strike="noStrike" cap="none">
                <a:solidFill>
                  <a:srgbClr val="00274D"/>
                </a:solidFill>
                <a:latin typeface="Century Gothic"/>
                <a:ea typeface="Century Gothic"/>
                <a:cs typeface="Century Gothic"/>
                <a:sym typeface="Century Gothic"/>
              </a:defRPr>
            </a:lvl4pPr>
            <a:lvl5pPr marL="2057400" marR="0" lvl="4" indent="-114300" algn="l" rtl="0">
              <a:spcBef>
                <a:spcPts val="360"/>
              </a:spcBef>
              <a:buClr>
                <a:srgbClr val="00274D"/>
              </a:buClr>
              <a:buSzPct val="100000"/>
              <a:buFont typeface="Arial"/>
              <a:buChar char="»"/>
              <a:defRPr sz="1800" b="0" i="0" u="none" strike="noStrike" cap="none">
                <a:solidFill>
                  <a:srgbClr val="00274D"/>
                </a:solidFill>
                <a:latin typeface="Century Gothic"/>
                <a:ea typeface="Century Gothic"/>
                <a:cs typeface="Century Gothic"/>
                <a:sym typeface="Century Gothic"/>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chemeClr val="lt1"/>
                </a:solidFill>
                <a:latin typeface="Century Gothic"/>
                <a:ea typeface="Century Gothic"/>
                <a:cs typeface="Century Gothic"/>
                <a:sym typeface="Century Gothic"/>
              </a:rPr>
              <a:t>‹#›</a:t>
            </a:fld>
            <a:endParaRPr lang="en" sz="12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15504"/>
            <a:ext cx="8229600" cy="527400"/>
          </a:xfrm>
          <a:prstGeom prst="rect">
            <a:avLst/>
          </a:prstGeom>
          <a:noFill/>
          <a:ln>
            <a:noFill/>
          </a:ln>
        </p:spPr>
        <p:txBody>
          <a:bodyPr lIns="91425" tIns="91425" rIns="91425" bIns="91425" anchor="t" anchorCtr="0"/>
          <a:lstStyle>
            <a:lvl1pPr marL="0" marR="0" lvl="0" indent="0" algn="ctr" rtl="0">
              <a:spcBef>
                <a:spcPts val="0"/>
              </a:spcBef>
              <a:buClr>
                <a:srgbClr val="00274D"/>
              </a:buClr>
              <a:buFont typeface="Century Gothic"/>
              <a:buNone/>
              <a:defRPr sz="3600" b="1" i="0" u="none" strike="noStrike" cap="none">
                <a:solidFill>
                  <a:srgbClr val="00274D"/>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chemeClr val="lt1"/>
                </a:solidFill>
                <a:latin typeface="Century Gothic"/>
                <a:ea typeface="Century Gothic"/>
                <a:cs typeface="Century Gothic"/>
                <a:sym typeface="Century Gothic"/>
              </a:rPr>
              <a:t>‹#›</a:t>
            </a:fld>
            <a:endParaRPr lang="en" sz="12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
        <p:cNvGrpSpPr/>
        <p:nvPr/>
      </p:nvGrpSpPr>
      <p:grpSpPr>
        <a:xfrm>
          <a:off x="0" y="0"/>
          <a:ext cx="0" cy="0"/>
          <a:chOff x="0" y="0"/>
          <a:chExt cx="0" cy="0"/>
        </a:xfrm>
      </p:grpSpPr>
      <p:sp>
        <p:nvSpPr>
          <p:cNvPr id="37" name="Shape 37"/>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chemeClr val="lt1"/>
                </a:solidFill>
                <a:latin typeface="Century Gothic"/>
                <a:ea typeface="Century Gothic"/>
                <a:cs typeface="Century Gothic"/>
                <a:sym typeface="Century Gothic"/>
              </a:rPr>
              <a:t>‹#›</a:t>
            </a:fld>
            <a:endParaRPr lang="en" sz="1200" b="0" i="0" u="none" strike="noStrike" cap="none">
              <a:solidFill>
                <a:schemeClr val="lt1"/>
              </a:solidFill>
              <a:latin typeface="Century Gothic"/>
              <a:ea typeface="Century Gothic"/>
              <a:cs typeface="Century Gothic"/>
              <a:sym typeface="Century Gothic"/>
            </a:endParaRPr>
          </a:p>
        </p:txBody>
      </p:sp>
      <p:sp>
        <p:nvSpPr>
          <p:cNvPr id="38" name="Shape 38"/>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180976"/>
            <a:ext cx="3008400" cy="790500"/>
          </a:xfrm>
          <a:prstGeom prst="rect">
            <a:avLst/>
          </a:prstGeom>
          <a:noFill/>
          <a:ln>
            <a:noFill/>
          </a:ln>
        </p:spPr>
        <p:txBody>
          <a:bodyPr lIns="91425" tIns="91425" rIns="91425" bIns="91425" anchor="b" anchorCtr="0"/>
          <a:lstStyle>
            <a:lvl1pPr marL="0" marR="0" lvl="0" indent="0" algn="l" rtl="0">
              <a:spcBef>
                <a:spcPts val="0"/>
              </a:spcBef>
              <a:buClr>
                <a:srgbClr val="00274D"/>
              </a:buClr>
              <a:buFont typeface="Century Gothic"/>
              <a:buNone/>
              <a:defRPr sz="2000" b="1" i="0" u="none" strike="noStrike" cap="none">
                <a:solidFill>
                  <a:srgbClr val="00274D"/>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3575050" y="180975"/>
            <a:ext cx="5111700" cy="4413600"/>
          </a:xfrm>
          <a:prstGeom prst="rect">
            <a:avLst/>
          </a:prstGeom>
          <a:noFill/>
          <a:ln>
            <a:noFill/>
          </a:ln>
        </p:spPr>
        <p:txBody>
          <a:bodyPr lIns="91425" tIns="91425" rIns="91425" bIns="91425" anchor="t" anchorCtr="0"/>
          <a:lstStyle>
            <a:lvl1pPr marL="342900" marR="0" lvl="0" indent="-139700" algn="l" rtl="0">
              <a:spcBef>
                <a:spcPts val="640"/>
              </a:spcBef>
              <a:buClr>
                <a:srgbClr val="00274D"/>
              </a:buClr>
              <a:buSzPct val="100000"/>
              <a:buFont typeface="Arial"/>
              <a:buChar char="•"/>
              <a:defRPr sz="3200" b="0" i="0" u="none" strike="noStrike" cap="none">
                <a:solidFill>
                  <a:srgbClr val="00274D"/>
                </a:solidFill>
                <a:latin typeface="Century Gothic"/>
                <a:ea typeface="Century Gothic"/>
                <a:cs typeface="Century Gothic"/>
                <a:sym typeface="Century Gothic"/>
              </a:defRPr>
            </a:lvl1pPr>
            <a:lvl2pPr marL="742950" marR="0" lvl="1" indent="-107950" algn="l" rtl="0">
              <a:spcBef>
                <a:spcPts val="560"/>
              </a:spcBef>
              <a:buClr>
                <a:srgbClr val="00274D"/>
              </a:buClr>
              <a:buSzPct val="100000"/>
              <a:buFont typeface="Arial"/>
              <a:buChar char="–"/>
              <a:defRPr sz="2800" b="0" i="0" u="none" strike="noStrike" cap="none">
                <a:solidFill>
                  <a:srgbClr val="00274D"/>
                </a:solidFill>
                <a:latin typeface="Century Gothic"/>
                <a:ea typeface="Century Gothic"/>
                <a:cs typeface="Century Gothic"/>
                <a:sym typeface="Century Gothic"/>
              </a:defRPr>
            </a:lvl2pPr>
            <a:lvl3pPr marL="1143000" marR="0" lvl="2" indent="-76200" algn="l" rtl="0">
              <a:spcBef>
                <a:spcPts val="480"/>
              </a:spcBef>
              <a:buClr>
                <a:srgbClr val="00274D"/>
              </a:buClr>
              <a:buSzPct val="100000"/>
              <a:buFont typeface="Arial"/>
              <a:buChar char="•"/>
              <a:defRPr sz="2400" b="0" i="0" u="none" strike="noStrike" cap="none">
                <a:solidFill>
                  <a:srgbClr val="00274D"/>
                </a:solidFill>
                <a:latin typeface="Century Gothic"/>
                <a:ea typeface="Century Gothic"/>
                <a:cs typeface="Century Gothic"/>
                <a:sym typeface="Century Gothic"/>
              </a:defRPr>
            </a:lvl3pPr>
            <a:lvl4pPr marL="1600200" marR="0" lvl="3" indent="-101600" algn="l" rtl="0">
              <a:spcBef>
                <a:spcPts val="400"/>
              </a:spcBef>
              <a:buClr>
                <a:srgbClr val="00274D"/>
              </a:buClr>
              <a:buSzPct val="100000"/>
              <a:buFont typeface="Arial"/>
              <a:buChar char="–"/>
              <a:defRPr sz="2000" b="0" i="0" u="none" strike="noStrike" cap="none">
                <a:solidFill>
                  <a:srgbClr val="00274D"/>
                </a:solidFill>
                <a:latin typeface="Century Gothic"/>
                <a:ea typeface="Century Gothic"/>
                <a:cs typeface="Century Gothic"/>
                <a:sym typeface="Century Gothic"/>
              </a:defRPr>
            </a:lvl4pPr>
            <a:lvl5pPr marL="2057400" marR="0" lvl="4" indent="-101600" algn="l" rtl="0">
              <a:spcBef>
                <a:spcPts val="400"/>
              </a:spcBef>
              <a:buClr>
                <a:srgbClr val="00274D"/>
              </a:buClr>
              <a:buSzPct val="100000"/>
              <a:buFont typeface="Arial"/>
              <a:buChar char="»"/>
              <a:defRPr sz="2000" b="0" i="0" u="none" strike="noStrike" cap="none">
                <a:solidFill>
                  <a:srgbClr val="00274D"/>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chemeClr val="lt1"/>
                </a:solidFill>
                <a:latin typeface="Century Gothic"/>
                <a:ea typeface="Century Gothic"/>
                <a:cs typeface="Century Gothic"/>
                <a:sym typeface="Century Gothic"/>
              </a:rPr>
              <a:t>‹#›</a:t>
            </a:fld>
            <a:endParaRPr lang="en" sz="12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105408"/>
            <a:ext cx="8229600" cy="565500"/>
          </a:xfrm>
          <a:prstGeom prst="rect">
            <a:avLst/>
          </a:prstGeom>
          <a:noFill/>
          <a:ln>
            <a:noFill/>
          </a:ln>
        </p:spPr>
        <p:txBody>
          <a:bodyPr lIns="91425" tIns="91425" rIns="91425" bIns="91425" anchor="t" anchorCtr="0"/>
          <a:lstStyle>
            <a:lvl1pPr marL="0" marR="0" lvl="0" indent="0" algn="ctr" rtl="0">
              <a:spcBef>
                <a:spcPts val="0"/>
              </a:spcBef>
              <a:buClr>
                <a:srgbClr val="00274D"/>
              </a:buClr>
              <a:buFont typeface="Century Gothic"/>
              <a:buNone/>
              <a:defRPr sz="3600" b="1" i="0" u="none" strike="noStrike" cap="none">
                <a:solidFill>
                  <a:srgbClr val="00274D"/>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 name="Shape 45"/>
          <p:cNvSpPr txBox="1">
            <a:spLocks noGrp="1"/>
          </p:cNvSpPr>
          <p:nvPr>
            <p:ph type="body" idx="1"/>
          </p:nvPr>
        </p:nvSpPr>
        <p:spPr>
          <a:xfrm rot="5400000">
            <a:off x="2698500" y="-1393574"/>
            <a:ext cx="3747000" cy="8229600"/>
          </a:xfrm>
          <a:prstGeom prst="rect">
            <a:avLst/>
          </a:prstGeom>
          <a:noFill/>
          <a:ln>
            <a:noFill/>
          </a:ln>
        </p:spPr>
        <p:txBody>
          <a:bodyPr lIns="91425" tIns="91425" rIns="91425" bIns="91425" anchor="t" anchorCtr="0"/>
          <a:lstStyle>
            <a:lvl1pPr marL="342900" marR="0" lvl="0" indent="-152400" algn="l" rtl="0">
              <a:spcBef>
                <a:spcPts val="600"/>
              </a:spcBef>
              <a:buClr>
                <a:srgbClr val="00274D"/>
              </a:buClr>
              <a:buSzPct val="100000"/>
              <a:buFont typeface="Arial"/>
              <a:buChar char="•"/>
              <a:defRPr sz="3000" b="0" i="0" u="none" strike="noStrike" cap="none">
                <a:solidFill>
                  <a:srgbClr val="00274D"/>
                </a:solidFill>
                <a:latin typeface="Century Gothic"/>
                <a:ea typeface="Century Gothic"/>
                <a:cs typeface="Century Gothic"/>
                <a:sym typeface="Century Gothic"/>
              </a:defRPr>
            </a:lvl1pPr>
            <a:lvl2pPr marL="742950" marR="0" lvl="1" indent="-133350" algn="l" rtl="0">
              <a:spcBef>
                <a:spcPts val="480"/>
              </a:spcBef>
              <a:buClr>
                <a:srgbClr val="00274D"/>
              </a:buClr>
              <a:buSzPct val="100000"/>
              <a:buFont typeface="Arial"/>
              <a:buChar char="–"/>
              <a:defRPr sz="2400" b="0" i="0" u="none" strike="noStrike" cap="none">
                <a:solidFill>
                  <a:srgbClr val="00274D"/>
                </a:solidFill>
                <a:latin typeface="Century Gothic"/>
                <a:ea typeface="Century Gothic"/>
                <a:cs typeface="Century Gothic"/>
                <a:sym typeface="Century Gothic"/>
              </a:defRPr>
            </a:lvl2pPr>
            <a:lvl3pPr marL="1143000" marR="0" lvl="2" indent="-101600" algn="l" rtl="0">
              <a:spcBef>
                <a:spcPts val="400"/>
              </a:spcBef>
              <a:buClr>
                <a:srgbClr val="00274D"/>
              </a:buClr>
              <a:buSzPct val="100000"/>
              <a:buFont typeface="Arial"/>
              <a:buChar char="•"/>
              <a:defRPr sz="2000" b="0" i="0" u="none" strike="noStrike" cap="none">
                <a:solidFill>
                  <a:srgbClr val="00274D"/>
                </a:solidFill>
                <a:latin typeface="Century Gothic"/>
                <a:ea typeface="Century Gothic"/>
                <a:cs typeface="Century Gothic"/>
                <a:sym typeface="Century Gothic"/>
              </a:defRPr>
            </a:lvl3pPr>
            <a:lvl4pPr marL="1600200" marR="0" lvl="3" indent="-114300" algn="l" rtl="0">
              <a:spcBef>
                <a:spcPts val="360"/>
              </a:spcBef>
              <a:buClr>
                <a:srgbClr val="00274D"/>
              </a:buClr>
              <a:buSzPct val="100000"/>
              <a:buFont typeface="Arial"/>
              <a:buChar char="–"/>
              <a:defRPr sz="1800" b="0" i="0" u="none" strike="noStrike" cap="none">
                <a:solidFill>
                  <a:srgbClr val="00274D"/>
                </a:solidFill>
                <a:latin typeface="Century Gothic"/>
                <a:ea typeface="Century Gothic"/>
                <a:cs typeface="Century Gothic"/>
                <a:sym typeface="Century Gothic"/>
              </a:defRPr>
            </a:lvl4pPr>
            <a:lvl5pPr marL="2057400" marR="0" lvl="4" indent="-114300" algn="l" rtl="0">
              <a:spcBef>
                <a:spcPts val="360"/>
              </a:spcBef>
              <a:buClr>
                <a:srgbClr val="00274D"/>
              </a:buClr>
              <a:buSzPct val="100000"/>
              <a:buFont typeface="Arial"/>
              <a:buChar char="»"/>
              <a:defRPr sz="1800" b="0" i="0" u="none" strike="noStrike" cap="none">
                <a:solidFill>
                  <a:srgbClr val="00274D"/>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chemeClr val="lt1"/>
                </a:solidFill>
                <a:latin typeface="Century Gothic"/>
                <a:ea typeface="Century Gothic"/>
                <a:cs typeface="Century Gothic"/>
                <a:sym typeface="Century Gothic"/>
              </a:rPr>
              <a:t>‹#›</a:t>
            </a:fld>
            <a:endParaRPr lang="en" sz="12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rot="5400000">
            <a:off x="5494200" y="1401901"/>
            <a:ext cx="4327800" cy="2057400"/>
          </a:xfrm>
          <a:prstGeom prst="rect">
            <a:avLst/>
          </a:prstGeom>
          <a:noFill/>
          <a:ln>
            <a:noFill/>
          </a:ln>
        </p:spPr>
        <p:txBody>
          <a:bodyPr lIns="91425" tIns="91425" rIns="91425" bIns="91425" anchor="t" anchorCtr="0"/>
          <a:lstStyle>
            <a:lvl1pPr marL="0" marR="0" lvl="0" indent="0" algn="ctr" rtl="0">
              <a:spcBef>
                <a:spcPts val="0"/>
              </a:spcBef>
              <a:buClr>
                <a:srgbClr val="00274D"/>
              </a:buClr>
              <a:buFont typeface="Century Gothic"/>
              <a:buNone/>
              <a:defRPr sz="3600" b="1" i="0" u="none" strike="noStrike" cap="none">
                <a:solidFill>
                  <a:srgbClr val="00274D"/>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rot="5400000">
            <a:off x="1303200" y="-579299"/>
            <a:ext cx="4327800" cy="6019800"/>
          </a:xfrm>
          <a:prstGeom prst="rect">
            <a:avLst/>
          </a:prstGeom>
          <a:noFill/>
          <a:ln>
            <a:noFill/>
          </a:ln>
        </p:spPr>
        <p:txBody>
          <a:bodyPr lIns="91425" tIns="91425" rIns="91425" bIns="91425" anchor="t" anchorCtr="0"/>
          <a:lstStyle>
            <a:lvl1pPr marL="342900" marR="0" lvl="0" indent="-152400" algn="l" rtl="0">
              <a:spcBef>
                <a:spcPts val="600"/>
              </a:spcBef>
              <a:buClr>
                <a:srgbClr val="00274D"/>
              </a:buClr>
              <a:buSzPct val="100000"/>
              <a:buFont typeface="Arial"/>
              <a:buChar char="•"/>
              <a:defRPr sz="3000" b="0" i="0" u="none" strike="noStrike" cap="none">
                <a:solidFill>
                  <a:srgbClr val="00274D"/>
                </a:solidFill>
                <a:latin typeface="Century Gothic"/>
                <a:ea typeface="Century Gothic"/>
                <a:cs typeface="Century Gothic"/>
                <a:sym typeface="Century Gothic"/>
              </a:defRPr>
            </a:lvl1pPr>
            <a:lvl2pPr marL="742950" marR="0" lvl="1" indent="-133350" algn="l" rtl="0">
              <a:spcBef>
                <a:spcPts val="480"/>
              </a:spcBef>
              <a:buClr>
                <a:srgbClr val="00274D"/>
              </a:buClr>
              <a:buSzPct val="100000"/>
              <a:buFont typeface="Arial"/>
              <a:buChar char="–"/>
              <a:defRPr sz="2400" b="0" i="0" u="none" strike="noStrike" cap="none">
                <a:solidFill>
                  <a:srgbClr val="00274D"/>
                </a:solidFill>
                <a:latin typeface="Century Gothic"/>
                <a:ea typeface="Century Gothic"/>
                <a:cs typeface="Century Gothic"/>
                <a:sym typeface="Century Gothic"/>
              </a:defRPr>
            </a:lvl2pPr>
            <a:lvl3pPr marL="1143000" marR="0" lvl="2" indent="-101600" algn="l" rtl="0">
              <a:spcBef>
                <a:spcPts val="400"/>
              </a:spcBef>
              <a:buClr>
                <a:srgbClr val="00274D"/>
              </a:buClr>
              <a:buSzPct val="100000"/>
              <a:buFont typeface="Arial"/>
              <a:buChar char="•"/>
              <a:defRPr sz="2000" b="0" i="0" u="none" strike="noStrike" cap="none">
                <a:solidFill>
                  <a:srgbClr val="00274D"/>
                </a:solidFill>
                <a:latin typeface="Century Gothic"/>
                <a:ea typeface="Century Gothic"/>
                <a:cs typeface="Century Gothic"/>
                <a:sym typeface="Century Gothic"/>
              </a:defRPr>
            </a:lvl3pPr>
            <a:lvl4pPr marL="1600200" marR="0" lvl="3" indent="-114300" algn="l" rtl="0">
              <a:spcBef>
                <a:spcPts val="360"/>
              </a:spcBef>
              <a:buClr>
                <a:srgbClr val="00274D"/>
              </a:buClr>
              <a:buSzPct val="100000"/>
              <a:buFont typeface="Arial"/>
              <a:buChar char="–"/>
              <a:defRPr sz="1800" b="0" i="0" u="none" strike="noStrike" cap="none">
                <a:solidFill>
                  <a:srgbClr val="00274D"/>
                </a:solidFill>
                <a:latin typeface="Century Gothic"/>
                <a:ea typeface="Century Gothic"/>
                <a:cs typeface="Century Gothic"/>
                <a:sym typeface="Century Gothic"/>
              </a:defRPr>
            </a:lvl4pPr>
            <a:lvl5pPr marL="2057400" marR="0" lvl="4" indent="-114300" algn="l" rtl="0">
              <a:spcBef>
                <a:spcPts val="360"/>
              </a:spcBef>
              <a:buClr>
                <a:srgbClr val="00274D"/>
              </a:buClr>
              <a:buSzPct val="100000"/>
              <a:buFont typeface="Arial"/>
              <a:buChar char="»"/>
              <a:defRPr sz="1800" b="0" i="0" u="none" strike="noStrike" cap="none">
                <a:solidFill>
                  <a:srgbClr val="00274D"/>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chemeClr val="lt1"/>
                </a:solidFill>
                <a:latin typeface="Century Gothic"/>
                <a:ea typeface="Century Gothic"/>
                <a:cs typeface="Century Gothic"/>
                <a:sym typeface="Century Gothic"/>
              </a:rPr>
              <a:t>‹#›</a:t>
            </a:fld>
            <a:endParaRPr lang="en" sz="12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Shape 6"/>
          <p:cNvPicPr preferRelativeResize="0"/>
          <p:nvPr/>
        </p:nvPicPr>
        <p:blipFill rotWithShape="1">
          <a:blip r:embed="rId11">
            <a:alphaModFix/>
          </a:blip>
          <a:srcRect/>
          <a:stretch/>
        </p:blipFill>
        <p:spPr>
          <a:xfrm>
            <a:off x="0" y="0"/>
            <a:ext cx="9144000" cy="5143500"/>
          </a:xfrm>
          <a:prstGeom prst="rect">
            <a:avLst/>
          </a:prstGeom>
          <a:noFill/>
          <a:ln>
            <a:noFill/>
          </a:ln>
        </p:spPr>
      </p:pic>
      <p:sp>
        <p:nvSpPr>
          <p:cNvPr id="7" name="Shape 7"/>
          <p:cNvSpPr txBox="1">
            <a:spLocks noGrp="1"/>
          </p:cNvSpPr>
          <p:nvPr>
            <p:ph type="title"/>
          </p:nvPr>
        </p:nvSpPr>
        <p:spPr>
          <a:xfrm>
            <a:off x="457200" y="207401"/>
            <a:ext cx="8229600" cy="515700"/>
          </a:xfrm>
          <a:prstGeom prst="rect">
            <a:avLst/>
          </a:prstGeom>
          <a:noFill/>
          <a:ln>
            <a:noFill/>
          </a:ln>
        </p:spPr>
        <p:txBody>
          <a:bodyPr lIns="91425" tIns="91425" rIns="91425" bIns="91425" anchor="t" anchorCtr="0"/>
          <a:lstStyle>
            <a:lvl1pPr marL="0" marR="0" lvl="0" indent="0" algn="ctr" rtl="0">
              <a:spcBef>
                <a:spcPts val="0"/>
              </a:spcBef>
              <a:buClr>
                <a:srgbClr val="00274D"/>
              </a:buClr>
              <a:buFont typeface="Century Gothic"/>
              <a:buNone/>
              <a:defRPr sz="3600" b="1" i="0" u="none" strike="noStrike" cap="none">
                <a:solidFill>
                  <a:srgbClr val="00274D"/>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 name="Shape 8"/>
          <p:cNvSpPr txBox="1">
            <a:spLocks noGrp="1"/>
          </p:cNvSpPr>
          <p:nvPr>
            <p:ph type="body" idx="1"/>
          </p:nvPr>
        </p:nvSpPr>
        <p:spPr>
          <a:xfrm>
            <a:off x="457200" y="930576"/>
            <a:ext cx="8229600" cy="3663900"/>
          </a:xfrm>
          <a:prstGeom prst="rect">
            <a:avLst/>
          </a:prstGeom>
          <a:noFill/>
          <a:ln>
            <a:noFill/>
          </a:ln>
        </p:spPr>
        <p:txBody>
          <a:bodyPr lIns="91425" tIns="91425" rIns="91425" bIns="91425" anchor="t" anchorCtr="0"/>
          <a:lstStyle>
            <a:lvl1pPr marL="342900" marR="0" lvl="0" indent="-152400" algn="l" rtl="0">
              <a:spcBef>
                <a:spcPts val="600"/>
              </a:spcBef>
              <a:buClr>
                <a:srgbClr val="00274D"/>
              </a:buClr>
              <a:buSzPct val="100000"/>
              <a:buFont typeface="Arial"/>
              <a:buChar char="•"/>
              <a:defRPr sz="3000" b="0" i="0" u="none" strike="noStrike" cap="none">
                <a:solidFill>
                  <a:srgbClr val="00274D"/>
                </a:solidFill>
                <a:latin typeface="Century Gothic"/>
                <a:ea typeface="Century Gothic"/>
                <a:cs typeface="Century Gothic"/>
                <a:sym typeface="Century Gothic"/>
              </a:defRPr>
            </a:lvl1pPr>
            <a:lvl2pPr marL="742950" marR="0" lvl="1" indent="-133350" algn="l" rtl="0">
              <a:spcBef>
                <a:spcPts val="480"/>
              </a:spcBef>
              <a:buClr>
                <a:srgbClr val="00274D"/>
              </a:buClr>
              <a:buSzPct val="100000"/>
              <a:buFont typeface="Arial"/>
              <a:buChar char="–"/>
              <a:defRPr sz="2400" b="0" i="0" u="none" strike="noStrike" cap="none">
                <a:solidFill>
                  <a:srgbClr val="00274D"/>
                </a:solidFill>
                <a:latin typeface="Century Gothic"/>
                <a:ea typeface="Century Gothic"/>
                <a:cs typeface="Century Gothic"/>
                <a:sym typeface="Century Gothic"/>
              </a:defRPr>
            </a:lvl2pPr>
            <a:lvl3pPr marL="1143000" marR="0" lvl="2" indent="-101600" algn="l" rtl="0">
              <a:spcBef>
                <a:spcPts val="400"/>
              </a:spcBef>
              <a:buClr>
                <a:srgbClr val="00274D"/>
              </a:buClr>
              <a:buSzPct val="100000"/>
              <a:buFont typeface="Arial"/>
              <a:buChar char="•"/>
              <a:defRPr sz="2000" b="0" i="0" u="none" strike="noStrike" cap="none">
                <a:solidFill>
                  <a:srgbClr val="00274D"/>
                </a:solidFill>
                <a:latin typeface="Century Gothic"/>
                <a:ea typeface="Century Gothic"/>
                <a:cs typeface="Century Gothic"/>
                <a:sym typeface="Century Gothic"/>
              </a:defRPr>
            </a:lvl3pPr>
            <a:lvl4pPr marL="1600200" marR="0" lvl="3" indent="-114300" algn="l" rtl="0">
              <a:spcBef>
                <a:spcPts val="360"/>
              </a:spcBef>
              <a:buClr>
                <a:srgbClr val="00274D"/>
              </a:buClr>
              <a:buSzPct val="100000"/>
              <a:buFont typeface="Arial"/>
              <a:buChar char="–"/>
              <a:defRPr sz="1800" b="0" i="0" u="none" strike="noStrike" cap="none">
                <a:solidFill>
                  <a:srgbClr val="00274D"/>
                </a:solidFill>
                <a:latin typeface="Century Gothic"/>
                <a:ea typeface="Century Gothic"/>
                <a:cs typeface="Century Gothic"/>
                <a:sym typeface="Century Gothic"/>
              </a:defRPr>
            </a:lvl4pPr>
            <a:lvl5pPr marL="2057400" marR="0" lvl="4" indent="-114300" algn="l" rtl="0">
              <a:spcBef>
                <a:spcPts val="360"/>
              </a:spcBef>
              <a:buClr>
                <a:srgbClr val="00274D"/>
              </a:buClr>
              <a:buSzPct val="100000"/>
              <a:buFont typeface="Arial"/>
              <a:buChar char="»"/>
              <a:defRPr sz="1800" b="0" i="0" u="none" strike="noStrike" cap="none">
                <a:solidFill>
                  <a:srgbClr val="00274D"/>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chemeClr val="lt1"/>
                </a:solidFill>
                <a:latin typeface="Century Gothic"/>
                <a:ea typeface="Century Gothic"/>
                <a:cs typeface="Century Gothic"/>
                <a:sym typeface="Century Gothic"/>
              </a:rPr>
              <a:t>‹#›</a:t>
            </a:fld>
            <a:endParaRPr lang="en" sz="1200" b="0" i="0" u="none" strike="noStrike" cap="none">
              <a:solidFill>
                <a:schemeClr val="lt1"/>
              </a:solidFill>
              <a:latin typeface="Century Gothic"/>
              <a:ea typeface="Century Gothic"/>
              <a:cs typeface="Century Gothic"/>
              <a:sym typeface="Century Gothic"/>
            </a:endParaRPr>
          </a:p>
        </p:txBody>
      </p:sp>
      <p:sp>
        <p:nvSpPr>
          <p:cNvPr id="10" name="Shape 10"/>
          <p:cNvSpPr txBox="1"/>
          <p:nvPr/>
        </p:nvSpPr>
        <p:spPr>
          <a:xfrm>
            <a:off x="2861575" y="4773600"/>
            <a:ext cx="3394800" cy="273900"/>
          </a:xfrm>
          <a:prstGeom prst="rect">
            <a:avLst/>
          </a:prstGeom>
          <a:noFill/>
          <a:ln>
            <a:noFill/>
          </a:ln>
        </p:spPr>
        <p:txBody>
          <a:bodyPr lIns="91425" tIns="91425" rIns="91425" bIns="91425" anchor="ctr" anchorCtr="0">
            <a:noAutofit/>
          </a:bodyPr>
          <a:lstStyle/>
          <a:p>
            <a:pPr lvl="0" algn="ctr">
              <a:spcBef>
                <a:spcPts val="0"/>
              </a:spcBef>
              <a:buClr>
                <a:schemeClr val="dk1"/>
              </a:buClr>
              <a:buFont typeface="Arial"/>
              <a:buNone/>
            </a:pPr>
            <a:r>
              <a:rPr lang="en">
                <a:solidFill>
                  <a:schemeClr val="lt1"/>
                </a:solidFill>
                <a:latin typeface="Century Gothic"/>
                <a:ea typeface="Century Gothic"/>
                <a:cs typeface="Century Gothic"/>
                <a:sym typeface="Century Gothic"/>
              </a:rPr>
              <a:t>© 2017 - All Rights Reserved</a:t>
            </a:r>
          </a:p>
        </p:txBody>
      </p:sp>
      <p:sp>
        <p:nvSpPr>
          <p:cNvPr id="11" name="Shape 11"/>
          <p:cNvSpPr/>
          <p:nvPr/>
        </p:nvSpPr>
        <p:spPr>
          <a:xfrm>
            <a:off x="245250" y="4751075"/>
            <a:ext cx="988200" cy="329400"/>
          </a:xfrm>
          <a:prstGeom prst="rect">
            <a:avLst/>
          </a:prstGeom>
          <a:solidFill>
            <a:srgbClr val="1B294A"/>
          </a:solidFill>
          <a:ln>
            <a:noFill/>
          </a:ln>
        </p:spPr>
        <p:txBody>
          <a:bodyPr lIns="91425" tIns="91425" rIns="91425" bIns="91425" anchor="ctr" anchorCtr="0">
            <a:noAutofit/>
          </a:bodyPr>
          <a:lstStyle/>
          <a:p>
            <a:pPr lvl="0">
              <a:spcBef>
                <a:spcPts val="0"/>
              </a:spcBef>
              <a:buNone/>
            </a:pPr>
            <a:endParaRPr/>
          </a:p>
        </p:txBody>
      </p:sp>
      <p:pic>
        <p:nvPicPr>
          <p:cNvPr id="12" name="Shape 12" descr="Deque White and Green Logo.png"/>
          <p:cNvPicPr preferRelativeResize="0"/>
          <p:nvPr/>
        </p:nvPicPr>
        <p:blipFill>
          <a:blip r:embed="rId12">
            <a:alphaModFix/>
          </a:blip>
          <a:stretch>
            <a:fillRect/>
          </a:stretch>
        </p:blipFill>
        <p:spPr>
          <a:xfrm>
            <a:off x="337050" y="4767274"/>
            <a:ext cx="804591" cy="2739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0.png"/><Relationship Id="rId5" Type="http://schemas.microsoft.com/office/2007/relationships/hdphoto" Target="../media/hdphoto5.wdp"/><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microsoft.com/office/2007/relationships/hdphoto" Target="../media/hdphoto4.wdp"/><Relationship Id="rId5" Type="http://schemas.openxmlformats.org/officeDocument/2006/relationships/image" Target="../media/image15.png"/><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685800" y="2413584"/>
            <a:ext cx="7772400" cy="1100100"/>
          </a:xfrm>
          <a:prstGeom prst="rect">
            <a:avLst/>
          </a:prstGeom>
        </p:spPr>
        <p:txBody>
          <a:bodyPr lIns="91425" tIns="91425" rIns="91425" bIns="91425" anchor="t" anchorCtr="0">
            <a:noAutofit/>
          </a:bodyPr>
          <a:lstStyle/>
          <a:p>
            <a:pPr lvl="0">
              <a:spcBef>
                <a:spcPts val="0"/>
              </a:spcBef>
              <a:buNone/>
            </a:pPr>
            <a:r>
              <a:rPr lang="en" dirty="0"/>
              <a:t>The ‘I-Plan for Accessibility’</a:t>
            </a:r>
          </a:p>
        </p:txBody>
      </p:sp>
      <p:sp>
        <p:nvSpPr>
          <p:cNvPr id="56" name="Shape 56"/>
          <p:cNvSpPr txBox="1">
            <a:spLocks noGrp="1"/>
          </p:cNvSpPr>
          <p:nvPr>
            <p:ph type="subTitle" idx="1"/>
          </p:nvPr>
        </p:nvSpPr>
        <p:spPr>
          <a:xfrm>
            <a:off x="685800" y="3525858"/>
            <a:ext cx="7772400" cy="750900"/>
          </a:xfrm>
          <a:prstGeom prst="rect">
            <a:avLst/>
          </a:prstGeom>
        </p:spPr>
        <p:txBody>
          <a:bodyPr lIns="91425" tIns="91425" rIns="91425" bIns="91425" anchor="t" anchorCtr="0">
            <a:noAutofit/>
          </a:bodyPr>
          <a:lstStyle/>
          <a:p>
            <a:pPr lvl="0">
              <a:spcBef>
                <a:spcPts val="0"/>
              </a:spcBef>
              <a:buNone/>
            </a:pPr>
            <a:r>
              <a:rPr lang="en-TT" dirty="0"/>
              <a:t>Our</a:t>
            </a:r>
            <a:r>
              <a:rPr lang="en" dirty="0"/>
              <a:t> inclusive approach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6CF626A-4C45-4357-95AE-CEC703430D3C}"/>
              </a:ext>
            </a:extLst>
          </p:cNvPr>
          <p:cNvGrpSpPr/>
          <p:nvPr/>
        </p:nvGrpSpPr>
        <p:grpSpPr>
          <a:xfrm>
            <a:off x="1660749" y="1049402"/>
            <a:ext cx="5987201" cy="3286125"/>
            <a:chOff x="2617097" y="1100966"/>
            <a:chExt cx="5987201" cy="3286125"/>
          </a:xfrm>
        </p:grpSpPr>
        <p:pic>
          <p:nvPicPr>
            <p:cNvPr id="3" name="Picture 2">
              <a:extLst>
                <a:ext uri="{FF2B5EF4-FFF2-40B4-BE49-F238E27FC236}">
                  <a16:creationId xmlns:a16="http://schemas.microsoft.com/office/drawing/2014/main" id="{CBCFAFC8-E6D3-429D-9054-8A98E3B81E47}"/>
                </a:ext>
              </a:extLst>
            </p:cNvPr>
            <p:cNvPicPr>
              <a:picLocks noChangeAspect="1"/>
            </p:cNvPicPr>
            <p:nvPr/>
          </p:nvPicPr>
          <p:blipFill>
            <a:blip r:embed="rId3"/>
            <a:stretch>
              <a:fillRect/>
            </a:stretch>
          </p:blipFill>
          <p:spPr>
            <a:xfrm>
              <a:off x="2617097" y="1100966"/>
              <a:ext cx="3724275" cy="3286125"/>
            </a:xfrm>
            <a:prstGeom prst="rect">
              <a:avLst/>
            </a:prstGeom>
          </p:spPr>
        </p:pic>
        <p:sp>
          <p:nvSpPr>
            <p:cNvPr id="2" name="Cloud 1">
              <a:extLst>
                <a:ext uri="{FF2B5EF4-FFF2-40B4-BE49-F238E27FC236}">
                  <a16:creationId xmlns:a16="http://schemas.microsoft.com/office/drawing/2014/main" id="{4AD3AB93-CF89-4480-83E8-69B07729DDBB}"/>
                </a:ext>
              </a:extLst>
            </p:cNvPr>
            <p:cNvSpPr/>
            <p:nvPr/>
          </p:nvSpPr>
          <p:spPr>
            <a:xfrm>
              <a:off x="5372959" y="1254722"/>
              <a:ext cx="3231339" cy="1746298"/>
            </a:xfrm>
            <a:prstGeom prst="cloud">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have to implement what? Huh???</a:t>
              </a:r>
            </a:p>
          </p:txBody>
        </p:sp>
      </p:grpSp>
      <p:sp>
        <p:nvSpPr>
          <p:cNvPr id="6" name="Shape 80">
            <a:extLst>
              <a:ext uri="{FF2B5EF4-FFF2-40B4-BE49-F238E27FC236}">
                <a16:creationId xmlns:a16="http://schemas.microsoft.com/office/drawing/2014/main" id="{35CEBF4A-6DFE-4734-98B3-D4F2AEF7C2C5}"/>
              </a:ext>
            </a:extLst>
          </p:cNvPr>
          <p:cNvSpPr txBox="1">
            <a:spLocks noGrp="1"/>
          </p:cNvSpPr>
          <p:nvPr>
            <p:ph type="title"/>
          </p:nvPr>
        </p:nvSpPr>
        <p:spPr>
          <a:xfrm>
            <a:off x="457200" y="203364"/>
            <a:ext cx="8229600" cy="515700"/>
          </a:xfrm>
          <a:prstGeom prst="rect">
            <a:avLst/>
          </a:prstGeom>
        </p:spPr>
        <p:txBody>
          <a:bodyPr lIns="91425" tIns="91425" rIns="91425" bIns="91425" anchor="t" anchorCtr="0">
            <a:noAutofit/>
          </a:bodyPr>
          <a:lstStyle/>
          <a:p>
            <a:pPr lvl="0">
              <a:spcBef>
                <a:spcPts val="0"/>
              </a:spcBef>
              <a:buNone/>
            </a:pPr>
            <a:r>
              <a:rPr lang="en-US" dirty="0"/>
              <a:t>Customer Case Study</a:t>
            </a:r>
            <a:endParaRPr lang="en" dirty="0"/>
          </a:p>
        </p:txBody>
      </p:sp>
      <p:sp>
        <p:nvSpPr>
          <p:cNvPr id="4" name="TextBox 3">
            <a:extLst>
              <a:ext uri="{FF2B5EF4-FFF2-40B4-BE49-F238E27FC236}">
                <a16:creationId xmlns:a16="http://schemas.microsoft.com/office/drawing/2014/main" id="{3DE58EF2-A1A5-4B7C-94AE-6465B5BB84DE}"/>
              </a:ext>
            </a:extLst>
          </p:cNvPr>
          <p:cNvSpPr txBox="1"/>
          <p:nvPr/>
        </p:nvSpPr>
        <p:spPr>
          <a:xfrm>
            <a:off x="3121178" y="949383"/>
            <a:ext cx="5506486" cy="4001095"/>
          </a:xfrm>
          <a:prstGeom prst="rect">
            <a:avLst/>
          </a:prstGeom>
          <a:noFill/>
        </p:spPr>
        <p:txBody>
          <a:bodyPr wrap="square" rtlCol="0">
            <a:spAutoFit/>
          </a:bodyPr>
          <a:lstStyle/>
          <a:p>
            <a:pPr marL="457200" indent="-457200">
              <a:lnSpc>
                <a:spcPct val="150000"/>
              </a:lnSpc>
              <a:buFont typeface="Wingdings" panose="05000000000000000000" pitchFamily="2" charset="2"/>
              <a:buChar char="v"/>
            </a:pPr>
            <a:r>
              <a:rPr lang="en-TT" sz="2000" dirty="0"/>
              <a:t>Inform</a:t>
            </a:r>
          </a:p>
          <a:p>
            <a:pPr marL="457200" indent="-457200">
              <a:lnSpc>
                <a:spcPct val="150000"/>
              </a:lnSpc>
              <a:buFont typeface="Wingdings" panose="05000000000000000000" pitchFamily="2" charset="2"/>
              <a:buChar char="v"/>
            </a:pPr>
            <a:r>
              <a:rPr lang="en-TT" sz="2000" dirty="0"/>
              <a:t>Share Policy</a:t>
            </a:r>
          </a:p>
          <a:p>
            <a:pPr marL="457200" indent="-457200">
              <a:lnSpc>
                <a:spcPct val="150000"/>
              </a:lnSpc>
              <a:buFont typeface="Wingdings" panose="05000000000000000000" pitchFamily="2" charset="2"/>
              <a:buChar char="v"/>
            </a:pPr>
            <a:r>
              <a:rPr lang="en-TT" sz="2000" dirty="0"/>
              <a:t>Provide Metrics</a:t>
            </a:r>
          </a:p>
          <a:p>
            <a:pPr marL="457200" indent="-457200">
              <a:lnSpc>
                <a:spcPct val="150000"/>
              </a:lnSpc>
              <a:buFont typeface="Wingdings" panose="05000000000000000000" pitchFamily="2" charset="2"/>
              <a:buChar char="v"/>
            </a:pPr>
            <a:r>
              <a:rPr lang="en-TT" sz="2000" dirty="0"/>
              <a:t>Provide Tools</a:t>
            </a:r>
          </a:p>
          <a:p>
            <a:pPr marL="457200" indent="-457200">
              <a:lnSpc>
                <a:spcPct val="150000"/>
              </a:lnSpc>
              <a:buFont typeface="Wingdings" panose="05000000000000000000" pitchFamily="2" charset="2"/>
              <a:buChar char="v"/>
            </a:pPr>
            <a:r>
              <a:rPr lang="en-TT" sz="2000" dirty="0"/>
              <a:t>Provide Training</a:t>
            </a:r>
          </a:p>
          <a:p>
            <a:pPr marL="457200" indent="-457200">
              <a:lnSpc>
                <a:spcPct val="150000"/>
              </a:lnSpc>
              <a:buFont typeface="Wingdings" panose="05000000000000000000" pitchFamily="2" charset="2"/>
              <a:buChar char="v"/>
            </a:pPr>
            <a:r>
              <a:rPr lang="en-TT" sz="2000" dirty="0"/>
              <a:t>Include in Reviews</a:t>
            </a:r>
          </a:p>
          <a:p>
            <a:pPr marL="457200" indent="-457200">
              <a:lnSpc>
                <a:spcPct val="150000"/>
              </a:lnSpc>
              <a:buFont typeface="Wingdings" panose="05000000000000000000" pitchFamily="2" charset="2"/>
              <a:buChar char="v"/>
            </a:pPr>
            <a:r>
              <a:rPr lang="en-TT" sz="2000" dirty="0"/>
              <a:t>Accountability</a:t>
            </a:r>
          </a:p>
          <a:p>
            <a:pPr marL="457200" indent="-457200">
              <a:lnSpc>
                <a:spcPct val="150000"/>
              </a:lnSpc>
              <a:buFont typeface="Wingdings" panose="05000000000000000000" pitchFamily="2" charset="2"/>
              <a:buChar char="v"/>
            </a:pPr>
            <a:r>
              <a:rPr lang="en-TT" sz="2000" dirty="0"/>
              <a:t>Contract</a:t>
            </a:r>
            <a:endParaRPr lang="en-TT" dirty="0"/>
          </a:p>
          <a:p>
            <a:endParaRPr lang="en-TT" dirty="0"/>
          </a:p>
        </p:txBody>
      </p:sp>
    </p:spTree>
    <p:extLst>
      <p:ext uri="{BB962C8B-B14F-4D97-AF65-F5344CB8AC3E}">
        <p14:creationId xmlns:p14="http://schemas.microsoft.com/office/powerpoint/2010/main" val="259478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 presetClass="exit" presetSubtype="0" fill="hold" nodeType="withEffect">
                                  <p:stCondLst>
                                    <p:cond delay="0"/>
                                  </p:stCondLst>
                                  <p:childTnLst>
                                    <p:set>
                                      <p:cBhvr>
                                        <p:cTn id="13"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91F91-649F-415A-93A3-05186A4395FE}"/>
              </a:ext>
            </a:extLst>
          </p:cNvPr>
          <p:cNvSpPr>
            <a:spLocks noGrp="1"/>
          </p:cNvSpPr>
          <p:nvPr>
            <p:ph type="title"/>
          </p:nvPr>
        </p:nvSpPr>
        <p:spPr/>
        <p:txBody>
          <a:bodyPr/>
          <a:lstStyle/>
          <a:p>
            <a:r>
              <a:rPr lang="en-US" dirty="0" err="1"/>
              <a:t>iPlan</a:t>
            </a:r>
            <a:r>
              <a:rPr lang="en-US" dirty="0"/>
              <a:t> – fully incorporated</a:t>
            </a:r>
          </a:p>
        </p:txBody>
      </p:sp>
      <p:pic>
        <p:nvPicPr>
          <p:cNvPr id="4" name="Picture 3">
            <a:extLst>
              <a:ext uri="{FF2B5EF4-FFF2-40B4-BE49-F238E27FC236}">
                <a16:creationId xmlns:a16="http://schemas.microsoft.com/office/drawing/2014/main" id="{407246D4-253E-4722-A382-324306CABE32}"/>
              </a:ext>
            </a:extLst>
          </p:cNvPr>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ackgroundRemoval t="24190" b="83791" l="38428" r="60844"/>
                    </a14:imgEffect>
                  </a14:imgLayer>
                </a14:imgProps>
              </a:ext>
            </a:extLst>
          </a:blip>
          <a:srcRect l="37197" t="24208" r="35336" b="16330"/>
          <a:stretch/>
        </p:blipFill>
        <p:spPr>
          <a:xfrm>
            <a:off x="2235329" y="730522"/>
            <a:ext cx="4200939" cy="4108174"/>
          </a:xfrm>
          <a:prstGeom prst="rect">
            <a:avLst/>
          </a:prstGeom>
        </p:spPr>
      </p:pic>
      <p:sp>
        <p:nvSpPr>
          <p:cNvPr id="5" name="TextBox 4">
            <a:extLst>
              <a:ext uri="{FF2B5EF4-FFF2-40B4-BE49-F238E27FC236}">
                <a16:creationId xmlns:a16="http://schemas.microsoft.com/office/drawing/2014/main" id="{5B020780-1E89-41BF-B72A-9E4A8E5FE8B2}"/>
              </a:ext>
            </a:extLst>
          </p:cNvPr>
          <p:cNvSpPr txBox="1"/>
          <p:nvPr/>
        </p:nvSpPr>
        <p:spPr>
          <a:xfrm>
            <a:off x="2895599" y="2252870"/>
            <a:ext cx="2610679" cy="461665"/>
          </a:xfrm>
          <a:prstGeom prst="rect">
            <a:avLst/>
          </a:prstGeom>
          <a:noFill/>
        </p:spPr>
        <p:txBody>
          <a:bodyPr wrap="square" rtlCol="0">
            <a:spAutoFit/>
          </a:bodyPr>
          <a:lstStyle/>
          <a:p>
            <a:pPr algn="ctr"/>
            <a:r>
              <a:rPr lang="en-TT" sz="2400" b="1" dirty="0"/>
              <a:t>Inception</a:t>
            </a:r>
          </a:p>
        </p:txBody>
      </p:sp>
      <p:sp>
        <p:nvSpPr>
          <p:cNvPr id="8" name="TextBox 7">
            <a:extLst>
              <a:ext uri="{FF2B5EF4-FFF2-40B4-BE49-F238E27FC236}">
                <a16:creationId xmlns:a16="http://schemas.microsoft.com/office/drawing/2014/main" id="{435A9A27-4574-4F39-B6EF-B4F9EC03DFFE}"/>
              </a:ext>
            </a:extLst>
          </p:cNvPr>
          <p:cNvSpPr txBox="1"/>
          <p:nvPr/>
        </p:nvSpPr>
        <p:spPr>
          <a:xfrm>
            <a:off x="3258139" y="2246445"/>
            <a:ext cx="2040834" cy="461665"/>
          </a:xfrm>
          <a:prstGeom prst="rect">
            <a:avLst/>
          </a:prstGeom>
          <a:noFill/>
        </p:spPr>
        <p:txBody>
          <a:bodyPr wrap="square" rtlCol="0">
            <a:spAutoFit/>
          </a:bodyPr>
          <a:lstStyle/>
          <a:p>
            <a:r>
              <a:rPr lang="en-TT" sz="2400" b="1" dirty="0"/>
              <a:t>Elaboration</a:t>
            </a:r>
          </a:p>
        </p:txBody>
      </p:sp>
      <p:sp>
        <p:nvSpPr>
          <p:cNvPr id="9" name="TextBox 8">
            <a:extLst>
              <a:ext uri="{FF2B5EF4-FFF2-40B4-BE49-F238E27FC236}">
                <a16:creationId xmlns:a16="http://schemas.microsoft.com/office/drawing/2014/main" id="{B1CB6499-3B1E-4B75-9252-98183A931C93}"/>
              </a:ext>
            </a:extLst>
          </p:cNvPr>
          <p:cNvSpPr txBox="1"/>
          <p:nvPr/>
        </p:nvSpPr>
        <p:spPr>
          <a:xfrm>
            <a:off x="3105738" y="2248315"/>
            <a:ext cx="2345635" cy="461665"/>
          </a:xfrm>
          <a:prstGeom prst="rect">
            <a:avLst/>
          </a:prstGeom>
          <a:noFill/>
        </p:spPr>
        <p:txBody>
          <a:bodyPr wrap="square" rtlCol="0">
            <a:spAutoFit/>
          </a:bodyPr>
          <a:lstStyle/>
          <a:p>
            <a:r>
              <a:rPr lang="en-TT" sz="2400" b="1" dirty="0"/>
              <a:t>Construction</a:t>
            </a:r>
          </a:p>
        </p:txBody>
      </p:sp>
      <p:sp>
        <p:nvSpPr>
          <p:cNvPr id="10" name="TextBox 9">
            <a:extLst>
              <a:ext uri="{FF2B5EF4-FFF2-40B4-BE49-F238E27FC236}">
                <a16:creationId xmlns:a16="http://schemas.microsoft.com/office/drawing/2014/main" id="{2B16A142-A858-4AAC-897A-09255D821930}"/>
              </a:ext>
            </a:extLst>
          </p:cNvPr>
          <p:cNvSpPr txBox="1"/>
          <p:nvPr/>
        </p:nvSpPr>
        <p:spPr>
          <a:xfrm>
            <a:off x="3319669" y="2246444"/>
            <a:ext cx="2345635" cy="461665"/>
          </a:xfrm>
          <a:prstGeom prst="rect">
            <a:avLst/>
          </a:prstGeom>
          <a:noFill/>
        </p:spPr>
        <p:txBody>
          <a:bodyPr wrap="square" rtlCol="0">
            <a:spAutoFit/>
          </a:bodyPr>
          <a:lstStyle/>
          <a:p>
            <a:r>
              <a:rPr lang="en-TT" sz="2400" b="1" dirty="0"/>
              <a:t>Transition</a:t>
            </a:r>
          </a:p>
        </p:txBody>
      </p:sp>
      <p:sp>
        <p:nvSpPr>
          <p:cNvPr id="11" name="TextBox 10">
            <a:extLst>
              <a:ext uri="{FF2B5EF4-FFF2-40B4-BE49-F238E27FC236}">
                <a16:creationId xmlns:a16="http://schemas.microsoft.com/office/drawing/2014/main" id="{0B9B0C09-1BA7-42C9-8D3D-15F870CD45F0}"/>
              </a:ext>
            </a:extLst>
          </p:cNvPr>
          <p:cNvSpPr txBox="1"/>
          <p:nvPr/>
        </p:nvSpPr>
        <p:spPr>
          <a:xfrm>
            <a:off x="3212703" y="2248315"/>
            <a:ext cx="2345635" cy="461665"/>
          </a:xfrm>
          <a:prstGeom prst="rect">
            <a:avLst/>
          </a:prstGeom>
          <a:noFill/>
        </p:spPr>
        <p:txBody>
          <a:bodyPr wrap="square" rtlCol="0">
            <a:spAutoFit/>
          </a:bodyPr>
          <a:lstStyle/>
          <a:p>
            <a:r>
              <a:rPr lang="en-TT" sz="2400" b="1" dirty="0"/>
              <a:t>Completion</a:t>
            </a:r>
          </a:p>
        </p:txBody>
      </p:sp>
      <p:sp>
        <p:nvSpPr>
          <p:cNvPr id="12" name="TextBox 11">
            <a:extLst>
              <a:ext uri="{FF2B5EF4-FFF2-40B4-BE49-F238E27FC236}">
                <a16:creationId xmlns:a16="http://schemas.microsoft.com/office/drawing/2014/main" id="{C7F58093-631C-47CB-A0FC-37CC086C0DFA}"/>
              </a:ext>
            </a:extLst>
          </p:cNvPr>
          <p:cNvSpPr txBox="1"/>
          <p:nvPr/>
        </p:nvSpPr>
        <p:spPr>
          <a:xfrm>
            <a:off x="3159220" y="2241412"/>
            <a:ext cx="2345635" cy="461665"/>
          </a:xfrm>
          <a:prstGeom prst="rect">
            <a:avLst/>
          </a:prstGeom>
          <a:noFill/>
        </p:spPr>
        <p:txBody>
          <a:bodyPr wrap="square" rtlCol="0">
            <a:spAutoFit/>
          </a:bodyPr>
          <a:lstStyle/>
          <a:p>
            <a:r>
              <a:rPr lang="en-TT" sz="2400" b="1" dirty="0"/>
              <a:t>Preservation</a:t>
            </a:r>
          </a:p>
        </p:txBody>
      </p:sp>
      <p:sp>
        <p:nvSpPr>
          <p:cNvPr id="3" name="TextBox 2">
            <a:extLst>
              <a:ext uri="{FF2B5EF4-FFF2-40B4-BE49-F238E27FC236}">
                <a16:creationId xmlns:a16="http://schemas.microsoft.com/office/drawing/2014/main" id="{F0FF048A-310B-4F92-8CF2-16A3857B996B}"/>
              </a:ext>
            </a:extLst>
          </p:cNvPr>
          <p:cNvSpPr txBox="1"/>
          <p:nvPr/>
        </p:nvSpPr>
        <p:spPr>
          <a:xfrm>
            <a:off x="276581" y="1518137"/>
            <a:ext cx="1398899" cy="954107"/>
          </a:xfrm>
          <a:prstGeom prst="rect">
            <a:avLst/>
          </a:prstGeom>
          <a:noFill/>
          <a:ln>
            <a:solidFill>
              <a:schemeClr val="accent1"/>
            </a:solidFill>
          </a:ln>
        </p:spPr>
        <p:txBody>
          <a:bodyPr wrap="square" rtlCol="0">
            <a:spAutoFit/>
          </a:bodyPr>
          <a:lstStyle/>
          <a:p>
            <a:r>
              <a:rPr lang="en-US" dirty="0"/>
              <a:t>-Marketing</a:t>
            </a:r>
          </a:p>
          <a:p>
            <a:r>
              <a:rPr lang="en-US" dirty="0"/>
              <a:t>-IT </a:t>
            </a:r>
          </a:p>
          <a:p>
            <a:r>
              <a:rPr lang="en-US" dirty="0"/>
              <a:t>-Accessibility Coordinator</a:t>
            </a:r>
          </a:p>
        </p:txBody>
      </p:sp>
      <p:sp>
        <p:nvSpPr>
          <p:cNvPr id="13" name="TextBox 12">
            <a:extLst>
              <a:ext uri="{FF2B5EF4-FFF2-40B4-BE49-F238E27FC236}">
                <a16:creationId xmlns:a16="http://schemas.microsoft.com/office/drawing/2014/main" id="{22B3630F-DF41-4E81-A2AC-5316DBD10F8E}"/>
              </a:ext>
            </a:extLst>
          </p:cNvPr>
          <p:cNvSpPr txBox="1"/>
          <p:nvPr/>
        </p:nvSpPr>
        <p:spPr>
          <a:xfrm>
            <a:off x="710759" y="2595606"/>
            <a:ext cx="1608658" cy="1815882"/>
          </a:xfrm>
          <a:prstGeom prst="rect">
            <a:avLst/>
          </a:prstGeom>
          <a:noFill/>
          <a:ln>
            <a:solidFill>
              <a:schemeClr val="accent1"/>
            </a:solidFill>
          </a:ln>
        </p:spPr>
        <p:txBody>
          <a:bodyPr wrap="square" rtlCol="0">
            <a:spAutoFit/>
          </a:bodyPr>
          <a:lstStyle/>
          <a:p>
            <a:r>
              <a:rPr lang="en-US" dirty="0"/>
              <a:t>-Legal</a:t>
            </a:r>
          </a:p>
          <a:p>
            <a:r>
              <a:rPr lang="en-US" dirty="0"/>
              <a:t>-Marketing</a:t>
            </a:r>
          </a:p>
          <a:p>
            <a:r>
              <a:rPr lang="en-US" dirty="0"/>
              <a:t>-IT </a:t>
            </a:r>
          </a:p>
          <a:p>
            <a:r>
              <a:rPr lang="en-US" dirty="0"/>
              <a:t>-Accessibility Coordinator</a:t>
            </a:r>
          </a:p>
          <a:p>
            <a:r>
              <a:rPr lang="en-US" dirty="0"/>
              <a:t>-Procurement</a:t>
            </a:r>
          </a:p>
          <a:p>
            <a:endParaRPr lang="en-US" dirty="0"/>
          </a:p>
          <a:p>
            <a:endParaRPr lang="en-US" dirty="0"/>
          </a:p>
        </p:txBody>
      </p:sp>
      <p:sp>
        <p:nvSpPr>
          <p:cNvPr id="14" name="TextBox 13">
            <a:extLst>
              <a:ext uri="{FF2B5EF4-FFF2-40B4-BE49-F238E27FC236}">
                <a16:creationId xmlns:a16="http://schemas.microsoft.com/office/drawing/2014/main" id="{14C5CD93-C75F-4FDB-B0F9-230EF2BB86D5}"/>
              </a:ext>
            </a:extLst>
          </p:cNvPr>
          <p:cNvSpPr txBox="1"/>
          <p:nvPr/>
        </p:nvSpPr>
        <p:spPr>
          <a:xfrm>
            <a:off x="2464341" y="3503547"/>
            <a:ext cx="2364023" cy="1169551"/>
          </a:xfrm>
          <a:prstGeom prst="rect">
            <a:avLst/>
          </a:prstGeom>
          <a:noFill/>
          <a:ln>
            <a:solidFill>
              <a:schemeClr val="accent1"/>
            </a:solidFill>
          </a:ln>
        </p:spPr>
        <p:txBody>
          <a:bodyPr wrap="square" rtlCol="0">
            <a:spAutoFit/>
          </a:bodyPr>
          <a:lstStyle/>
          <a:p>
            <a:r>
              <a:rPr lang="en-US" dirty="0"/>
              <a:t>-Legal</a:t>
            </a:r>
          </a:p>
          <a:p>
            <a:r>
              <a:rPr lang="en-US" dirty="0"/>
              <a:t>-IT </a:t>
            </a:r>
          </a:p>
          <a:p>
            <a:r>
              <a:rPr lang="en-US" dirty="0"/>
              <a:t>-Vendor</a:t>
            </a:r>
          </a:p>
          <a:p>
            <a:r>
              <a:rPr lang="en-US" dirty="0"/>
              <a:t>-Accessibility Coordinator</a:t>
            </a:r>
          </a:p>
          <a:p>
            <a:r>
              <a:rPr lang="en-US" dirty="0"/>
              <a:t>-Customer Service</a:t>
            </a:r>
          </a:p>
        </p:txBody>
      </p:sp>
      <p:sp>
        <p:nvSpPr>
          <p:cNvPr id="15" name="TextBox 14">
            <a:extLst>
              <a:ext uri="{FF2B5EF4-FFF2-40B4-BE49-F238E27FC236}">
                <a16:creationId xmlns:a16="http://schemas.microsoft.com/office/drawing/2014/main" id="{91EA324E-2E04-4F24-8C95-513994022A48}"/>
              </a:ext>
            </a:extLst>
          </p:cNvPr>
          <p:cNvSpPr txBox="1"/>
          <p:nvPr/>
        </p:nvSpPr>
        <p:spPr>
          <a:xfrm>
            <a:off x="5057376" y="3503547"/>
            <a:ext cx="1719753" cy="1169551"/>
          </a:xfrm>
          <a:prstGeom prst="rect">
            <a:avLst/>
          </a:prstGeom>
          <a:noFill/>
          <a:ln>
            <a:solidFill>
              <a:schemeClr val="accent1"/>
            </a:solidFill>
          </a:ln>
        </p:spPr>
        <p:txBody>
          <a:bodyPr wrap="square" rtlCol="0">
            <a:spAutoFit/>
          </a:bodyPr>
          <a:lstStyle/>
          <a:p>
            <a:r>
              <a:rPr lang="en-US" dirty="0"/>
              <a:t>-Legal</a:t>
            </a:r>
          </a:p>
          <a:p>
            <a:r>
              <a:rPr lang="en-US" dirty="0"/>
              <a:t>-IT </a:t>
            </a:r>
          </a:p>
          <a:p>
            <a:r>
              <a:rPr lang="en-US" dirty="0"/>
              <a:t>-Accessibility Coordinator</a:t>
            </a:r>
          </a:p>
          <a:p>
            <a:r>
              <a:rPr lang="en-US" dirty="0"/>
              <a:t>-Customer Service</a:t>
            </a:r>
          </a:p>
        </p:txBody>
      </p:sp>
      <p:sp>
        <p:nvSpPr>
          <p:cNvPr id="16" name="TextBox 15">
            <a:extLst>
              <a:ext uri="{FF2B5EF4-FFF2-40B4-BE49-F238E27FC236}">
                <a16:creationId xmlns:a16="http://schemas.microsoft.com/office/drawing/2014/main" id="{7A6C9414-F292-4144-9AFC-A268E9E3EF26}"/>
              </a:ext>
            </a:extLst>
          </p:cNvPr>
          <p:cNvSpPr txBox="1"/>
          <p:nvPr/>
        </p:nvSpPr>
        <p:spPr>
          <a:xfrm>
            <a:off x="6912812" y="2595606"/>
            <a:ext cx="1773988" cy="1169551"/>
          </a:xfrm>
          <a:prstGeom prst="rect">
            <a:avLst/>
          </a:prstGeom>
          <a:noFill/>
          <a:ln>
            <a:solidFill>
              <a:schemeClr val="accent1"/>
            </a:solidFill>
          </a:ln>
        </p:spPr>
        <p:txBody>
          <a:bodyPr wrap="square" rtlCol="0">
            <a:spAutoFit/>
          </a:bodyPr>
          <a:lstStyle/>
          <a:p>
            <a:r>
              <a:rPr lang="en-US" dirty="0"/>
              <a:t>-Legal</a:t>
            </a:r>
          </a:p>
          <a:p>
            <a:r>
              <a:rPr lang="en-US" dirty="0"/>
              <a:t>-IT </a:t>
            </a:r>
          </a:p>
          <a:p>
            <a:r>
              <a:rPr lang="en-US" dirty="0"/>
              <a:t>-Accessibility Coordinator</a:t>
            </a:r>
          </a:p>
          <a:p>
            <a:r>
              <a:rPr lang="en-US" dirty="0"/>
              <a:t>-Customer Service</a:t>
            </a:r>
          </a:p>
        </p:txBody>
      </p:sp>
      <p:sp>
        <p:nvSpPr>
          <p:cNvPr id="17" name="TextBox 16">
            <a:extLst>
              <a:ext uri="{FF2B5EF4-FFF2-40B4-BE49-F238E27FC236}">
                <a16:creationId xmlns:a16="http://schemas.microsoft.com/office/drawing/2014/main" id="{AA452964-628B-4074-88EE-3D2DD86A17FC}"/>
              </a:ext>
            </a:extLst>
          </p:cNvPr>
          <p:cNvSpPr txBox="1"/>
          <p:nvPr/>
        </p:nvSpPr>
        <p:spPr>
          <a:xfrm>
            <a:off x="7109001" y="1311086"/>
            <a:ext cx="1713482" cy="1169551"/>
          </a:xfrm>
          <a:prstGeom prst="rect">
            <a:avLst/>
          </a:prstGeom>
          <a:noFill/>
          <a:ln>
            <a:solidFill>
              <a:schemeClr val="accent1"/>
            </a:solidFill>
          </a:ln>
        </p:spPr>
        <p:txBody>
          <a:bodyPr wrap="square" rtlCol="0">
            <a:spAutoFit/>
          </a:bodyPr>
          <a:lstStyle/>
          <a:p>
            <a:r>
              <a:rPr lang="en-US" dirty="0"/>
              <a:t>-Legal</a:t>
            </a:r>
          </a:p>
          <a:p>
            <a:r>
              <a:rPr lang="en-US" dirty="0"/>
              <a:t>-Accessibility Coordinator</a:t>
            </a:r>
          </a:p>
          <a:p>
            <a:r>
              <a:rPr lang="en-US" dirty="0"/>
              <a:t>-Customer Service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1122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par>
                                <p:cTn id="10" presetID="31" presetClass="entr" presetSubtype="0" fill="hold" grpId="2"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2" nodeType="clickEffect">
                                  <p:stCondLst>
                                    <p:cond delay="0"/>
                                  </p:stCondLst>
                                  <p:childTnLst>
                                    <p:animEffect transition="out" filter="fade">
                                      <p:cBhvr>
                                        <p:cTn id="19" dur="1000"/>
                                        <p:tgtEl>
                                          <p:spTgt spid="5"/>
                                        </p:tgtEl>
                                      </p:cBhvr>
                                    </p:animEffect>
                                    <p:set>
                                      <p:cBhvr>
                                        <p:cTn id="20" dur="1" fill="hold">
                                          <p:stCondLst>
                                            <p:cond delay="999"/>
                                          </p:stCondLst>
                                        </p:cTn>
                                        <p:tgtEl>
                                          <p:spTgt spid="5"/>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1000"/>
                                        <p:tgtEl>
                                          <p:spTgt spid="3"/>
                                        </p:tgtEl>
                                      </p:cBhvr>
                                    </p:animEffect>
                                    <p:set>
                                      <p:cBhvr>
                                        <p:cTn id="23" dur="1" fill="hold">
                                          <p:stCondLst>
                                            <p:cond delay="999"/>
                                          </p:stCondLst>
                                        </p:cTn>
                                        <p:tgtEl>
                                          <p:spTgt spid="3"/>
                                        </p:tgtEl>
                                        <p:attrNameLst>
                                          <p:attrName>style.visibility</p:attrName>
                                        </p:attrNameLst>
                                      </p:cBhvr>
                                      <p:to>
                                        <p:strVal val="hidden"/>
                                      </p:to>
                                    </p:se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45"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ppt_w</p:attrName>
                                        </p:attrNameLst>
                                      </p:cBhvr>
                                      <p:tavLst>
                                        <p:tav tm="0" fmla="#ppt_w*sin(2.5*pi*$)">
                                          <p:val>
                                            <p:fltVal val="0"/>
                                          </p:val>
                                        </p:tav>
                                        <p:tav tm="100000">
                                          <p:val>
                                            <p:fltVal val="1"/>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2" nodeType="clickEffect">
                                  <p:stCondLst>
                                    <p:cond delay="0"/>
                                  </p:stCondLst>
                                  <p:childTnLst>
                                    <p:animEffect transition="out" filter="fade">
                                      <p:cBhvr>
                                        <p:cTn id="38" dur="1000"/>
                                        <p:tgtEl>
                                          <p:spTgt spid="8"/>
                                        </p:tgtEl>
                                      </p:cBhvr>
                                    </p:animEffect>
                                    <p:set>
                                      <p:cBhvr>
                                        <p:cTn id="39" dur="1" fill="hold">
                                          <p:stCondLst>
                                            <p:cond delay="999"/>
                                          </p:stCondLst>
                                        </p:cTn>
                                        <p:tgtEl>
                                          <p:spTgt spid="8"/>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1000"/>
                                        <p:tgtEl>
                                          <p:spTgt spid="13"/>
                                        </p:tgtEl>
                                      </p:cBhvr>
                                    </p:animEffect>
                                    <p:set>
                                      <p:cBhvr>
                                        <p:cTn id="42" dur="1" fill="hold">
                                          <p:stCondLst>
                                            <p:cond delay="999"/>
                                          </p:stCondLst>
                                        </p:cTn>
                                        <p:tgtEl>
                                          <p:spTgt spid="13"/>
                                        </p:tgtEl>
                                        <p:attrNameLst>
                                          <p:attrName>style.visibility</p:attrName>
                                        </p:attrNameLst>
                                      </p:cBhvr>
                                      <p:to>
                                        <p:strVal val="hidden"/>
                                      </p:to>
                                    </p:set>
                                  </p:childTnLst>
                                </p:cTn>
                              </p:par>
                              <p:par>
                                <p:cTn id="43" presetID="45"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ppt_w</p:attrName>
                                        </p:attrNameLst>
                                      </p:cBhvr>
                                      <p:tavLst>
                                        <p:tav tm="0" fmla="#ppt_w*sin(2.5*pi*$)">
                                          <p:val>
                                            <p:fltVal val="0"/>
                                          </p:val>
                                        </p:tav>
                                        <p:tav tm="100000">
                                          <p:val>
                                            <p:fltVal val="1"/>
                                          </p:val>
                                        </p:tav>
                                      </p:tavLst>
                                    </p:anim>
                                    <p:anim calcmode="lin" valueType="num">
                                      <p:cBhvr>
                                        <p:cTn id="47" dur="1000" fill="hold"/>
                                        <p:tgtEl>
                                          <p:spTgt spid="9"/>
                                        </p:tgtEl>
                                        <p:attrNameLst>
                                          <p:attrName>ppt_h</p:attrName>
                                        </p:attrNameLst>
                                      </p:cBhvr>
                                      <p:tavLst>
                                        <p:tav tm="0">
                                          <p:val>
                                            <p:strVal val="#ppt_h"/>
                                          </p:val>
                                        </p:tav>
                                        <p:tav tm="100000">
                                          <p:val>
                                            <p:strVal val="#ppt_h"/>
                                          </p:val>
                                        </p:tav>
                                      </p:tavLst>
                                    </p:anim>
                                  </p:childTnLst>
                                </p:cTn>
                              </p:par>
                              <p:par>
                                <p:cTn id="48" presetID="31"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 calcmode="lin" valueType="num">
                                      <p:cBhvr>
                                        <p:cTn id="52" dur="1000" fill="hold"/>
                                        <p:tgtEl>
                                          <p:spTgt spid="14"/>
                                        </p:tgtEl>
                                        <p:attrNameLst>
                                          <p:attrName>style.rotation</p:attrName>
                                        </p:attrNameLst>
                                      </p:cBhvr>
                                      <p:tavLst>
                                        <p:tav tm="0">
                                          <p:val>
                                            <p:fltVal val="90"/>
                                          </p:val>
                                        </p:tav>
                                        <p:tav tm="100000">
                                          <p:val>
                                            <p:fltVal val="0"/>
                                          </p:val>
                                        </p:tav>
                                      </p:tavLst>
                                    </p:anim>
                                    <p:animEffect transition="in" filter="fade">
                                      <p:cBhvr>
                                        <p:cTn id="53" dur="10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2" nodeType="clickEffect">
                                  <p:stCondLst>
                                    <p:cond delay="0"/>
                                  </p:stCondLst>
                                  <p:childTnLst>
                                    <p:animEffect transition="out" filter="fade">
                                      <p:cBhvr>
                                        <p:cTn id="57" dur="1000"/>
                                        <p:tgtEl>
                                          <p:spTgt spid="9"/>
                                        </p:tgtEl>
                                      </p:cBhvr>
                                    </p:animEffect>
                                    <p:set>
                                      <p:cBhvr>
                                        <p:cTn id="58" dur="1" fill="hold">
                                          <p:stCondLst>
                                            <p:cond delay="999"/>
                                          </p:stCondLst>
                                        </p:cTn>
                                        <p:tgtEl>
                                          <p:spTgt spid="9"/>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1000"/>
                                        <p:tgtEl>
                                          <p:spTgt spid="14"/>
                                        </p:tgtEl>
                                      </p:cBhvr>
                                    </p:animEffect>
                                    <p:set>
                                      <p:cBhvr>
                                        <p:cTn id="61" dur="1" fill="hold">
                                          <p:stCondLst>
                                            <p:cond delay="999"/>
                                          </p:stCondLst>
                                        </p:cTn>
                                        <p:tgtEl>
                                          <p:spTgt spid="14"/>
                                        </p:tgtEl>
                                        <p:attrNameLst>
                                          <p:attrName>style.visibility</p:attrName>
                                        </p:attrNameLst>
                                      </p:cBhvr>
                                      <p:to>
                                        <p:strVal val="hidden"/>
                                      </p:to>
                                    </p:set>
                                  </p:childTnLst>
                                </p:cTn>
                              </p:par>
                              <p:par>
                                <p:cTn id="62" presetID="45" presetClass="entr" presetSubtype="0"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1000"/>
                                        <p:tgtEl>
                                          <p:spTgt spid="10"/>
                                        </p:tgtEl>
                                      </p:cBhvr>
                                    </p:animEffect>
                                    <p:anim calcmode="lin" valueType="num">
                                      <p:cBhvr>
                                        <p:cTn id="65" dur="1000" fill="hold"/>
                                        <p:tgtEl>
                                          <p:spTgt spid="10"/>
                                        </p:tgtEl>
                                        <p:attrNameLst>
                                          <p:attrName>ppt_w</p:attrName>
                                        </p:attrNameLst>
                                      </p:cBhvr>
                                      <p:tavLst>
                                        <p:tav tm="0" fmla="#ppt_w*sin(2.5*pi*$)">
                                          <p:val>
                                            <p:fltVal val="0"/>
                                          </p:val>
                                        </p:tav>
                                        <p:tav tm="100000">
                                          <p:val>
                                            <p:fltVal val="1"/>
                                          </p:val>
                                        </p:tav>
                                      </p:tavLst>
                                    </p:anim>
                                    <p:anim calcmode="lin" valueType="num">
                                      <p:cBhvr>
                                        <p:cTn id="66" dur="1000" fill="hold"/>
                                        <p:tgtEl>
                                          <p:spTgt spid="10"/>
                                        </p:tgtEl>
                                        <p:attrNameLst>
                                          <p:attrName>ppt_h</p:attrName>
                                        </p:attrNameLst>
                                      </p:cBhvr>
                                      <p:tavLst>
                                        <p:tav tm="0">
                                          <p:val>
                                            <p:strVal val="#ppt_h"/>
                                          </p:val>
                                        </p:tav>
                                        <p:tav tm="100000">
                                          <p:val>
                                            <p:strVal val="#ppt_h"/>
                                          </p:val>
                                        </p:tav>
                                      </p:tavLst>
                                    </p:anim>
                                  </p:childTnLst>
                                </p:cTn>
                              </p:par>
                              <p:par>
                                <p:cTn id="67" presetID="31"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1000" fill="hold"/>
                                        <p:tgtEl>
                                          <p:spTgt spid="15"/>
                                        </p:tgtEl>
                                        <p:attrNameLst>
                                          <p:attrName>ppt_w</p:attrName>
                                        </p:attrNameLst>
                                      </p:cBhvr>
                                      <p:tavLst>
                                        <p:tav tm="0">
                                          <p:val>
                                            <p:fltVal val="0"/>
                                          </p:val>
                                        </p:tav>
                                        <p:tav tm="100000">
                                          <p:val>
                                            <p:strVal val="#ppt_w"/>
                                          </p:val>
                                        </p:tav>
                                      </p:tavLst>
                                    </p:anim>
                                    <p:anim calcmode="lin" valueType="num">
                                      <p:cBhvr>
                                        <p:cTn id="70" dur="1000" fill="hold"/>
                                        <p:tgtEl>
                                          <p:spTgt spid="15"/>
                                        </p:tgtEl>
                                        <p:attrNameLst>
                                          <p:attrName>ppt_h</p:attrName>
                                        </p:attrNameLst>
                                      </p:cBhvr>
                                      <p:tavLst>
                                        <p:tav tm="0">
                                          <p:val>
                                            <p:fltVal val="0"/>
                                          </p:val>
                                        </p:tav>
                                        <p:tav tm="100000">
                                          <p:val>
                                            <p:strVal val="#ppt_h"/>
                                          </p:val>
                                        </p:tav>
                                      </p:tavLst>
                                    </p:anim>
                                    <p:anim calcmode="lin" valueType="num">
                                      <p:cBhvr>
                                        <p:cTn id="71" dur="1000" fill="hold"/>
                                        <p:tgtEl>
                                          <p:spTgt spid="15"/>
                                        </p:tgtEl>
                                        <p:attrNameLst>
                                          <p:attrName>style.rotation</p:attrName>
                                        </p:attrNameLst>
                                      </p:cBhvr>
                                      <p:tavLst>
                                        <p:tav tm="0">
                                          <p:val>
                                            <p:fltVal val="90"/>
                                          </p:val>
                                        </p:tav>
                                        <p:tav tm="100000">
                                          <p:val>
                                            <p:fltVal val="0"/>
                                          </p:val>
                                        </p:tav>
                                      </p:tavLst>
                                    </p:anim>
                                    <p:animEffect transition="in" filter="fade">
                                      <p:cBhvr>
                                        <p:cTn id="72" dur="10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2" nodeType="clickEffect">
                                  <p:stCondLst>
                                    <p:cond delay="0"/>
                                  </p:stCondLst>
                                  <p:childTnLst>
                                    <p:animEffect transition="out" filter="fade">
                                      <p:cBhvr>
                                        <p:cTn id="76" dur="1000"/>
                                        <p:tgtEl>
                                          <p:spTgt spid="10"/>
                                        </p:tgtEl>
                                      </p:cBhvr>
                                    </p:animEffect>
                                    <p:set>
                                      <p:cBhvr>
                                        <p:cTn id="77" dur="1" fill="hold">
                                          <p:stCondLst>
                                            <p:cond delay="999"/>
                                          </p:stCondLst>
                                        </p:cTn>
                                        <p:tgtEl>
                                          <p:spTgt spid="10"/>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1000"/>
                                        <p:tgtEl>
                                          <p:spTgt spid="15"/>
                                        </p:tgtEl>
                                      </p:cBhvr>
                                    </p:animEffect>
                                    <p:set>
                                      <p:cBhvr>
                                        <p:cTn id="80" dur="1" fill="hold">
                                          <p:stCondLst>
                                            <p:cond delay="999"/>
                                          </p:stCondLst>
                                        </p:cTn>
                                        <p:tgtEl>
                                          <p:spTgt spid="15"/>
                                        </p:tgtEl>
                                        <p:attrNameLst>
                                          <p:attrName>style.visibility</p:attrName>
                                        </p:attrNameLst>
                                      </p:cBhvr>
                                      <p:to>
                                        <p:strVal val="hidden"/>
                                      </p:to>
                                    </p:set>
                                  </p:childTnLst>
                                </p:cTn>
                              </p:par>
                              <p:par>
                                <p:cTn id="81" presetID="45" presetClass="entr" presetSubtype="0" fill="hold" grpId="0" nodeType="with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ppt_w</p:attrName>
                                        </p:attrNameLst>
                                      </p:cBhvr>
                                      <p:tavLst>
                                        <p:tav tm="0" fmla="#ppt_w*sin(2.5*pi*$)">
                                          <p:val>
                                            <p:fltVal val="0"/>
                                          </p:val>
                                        </p:tav>
                                        <p:tav tm="100000">
                                          <p:val>
                                            <p:fltVal val="1"/>
                                          </p:val>
                                        </p:tav>
                                      </p:tavLst>
                                    </p:anim>
                                    <p:anim calcmode="lin" valueType="num">
                                      <p:cBhvr>
                                        <p:cTn id="85" dur="1000" fill="hold"/>
                                        <p:tgtEl>
                                          <p:spTgt spid="11"/>
                                        </p:tgtEl>
                                        <p:attrNameLst>
                                          <p:attrName>ppt_h</p:attrName>
                                        </p:attrNameLst>
                                      </p:cBhvr>
                                      <p:tavLst>
                                        <p:tav tm="0">
                                          <p:val>
                                            <p:strVal val="#ppt_h"/>
                                          </p:val>
                                        </p:tav>
                                        <p:tav tm="100000">
                                          <p:val>
                                            <p:strVal val="#ppt_h"/>
                                          </p:val>
                                        </p:tav>
                                      </p:tavLst>
                                    </p:anim>
                                  </p:childTnLst>
                                </p:cTn>
                              </p:par>
                              <p:par>
                                <p:cTn id="86" presetID="31" presetClass="entr" presetSubtype="0" fill="hold" grpId="0" nodeType="withEffect">
                                  <p:stCondLst>
                                    <p:cond delay="0"/>
                                  </p:stCondLst>
                                  <p:childTnLst>
                                    <p:set>
                                      <p:cBhvr>
                                        <p:cTn id="87" dur="1" fill="hold">
                                          <p:stCondLst>
                                            <p:cond delay="0"/>
                                          </p:stCondLst>
                                        </p:cTn>
                                        <p:tgtEl>
                                          <p:spTgt spid="16"/>
                                        </p:tgtEl>
                                        <p:attrNameLst>
                                          <p:attrName>style.visibility</p:attrName>
                                        </p:attrNameLst>
                                      </p:cBhvr>
                                      <p:to>
                                        <p:strVal val="visible"/>
                                      </p:to>
                                    </p:set>
                                    <p:anim calcmode="lin" valueType="num">
                                      <p:cBhvr>
                                        <p:cTn id="88" dur="1000" fill="hold"/>
                                        <p:tgtEl>
                                          <p:spTgt spid="16"/>
                                        </p:tgtEl>
                                        <p:attrNameLst>
                                          <p:attrName>ppt_w</p:attrName>
                                        </p:attrNameLst>
                                      </p:cBhvr>
                                      <p:tavLst>
                                        <p:tav tm="0">
                                          <p:val>
                                            <p:fltVal val="0"/>
                                          </p:val>
                                        </p:tav>
                                        <p:tav tm="100000">
                                          <p:val>
                                            <p:strVal val="#ppt_w"/>
                                          </p:val>
                                        </p:tav>
                                      </p:tavLst>
                                    </p:anim>
                                    <p:anim calcmode="lin" valueType="num">
                                      <p:cBhvr>
                                        <p:cTn id="89" dur="1000" fill="hold"/>
                                        <p:tgtEl>
                                          <p:spTgt spid="16"/>
                                        </p:tgtEl>
                                        <p:attrNameLst>
                                          <p:attrName>ppt_h</p:attrName>
                                        </p:attrNameLst>
                                      </p:cBhvr>
                                      <p:tavLst>
                                        <p:tav tm="0">
                                          <p:val>
                                            <p:fltVal val="0"/>
                                          </p:val>
                                        </p:tav>
                                        <p:tav tm="100000">
                                          <p:val>
                                            <p:strVal val="#ppt_h"/>
                                          </p:val>
                                        </p:tav>
                                      </p:tavLst>
                                    </p:anim>
                                    <p:anim calcmode="lin" valueType="num">
                                      <p:cBhvr>
                                        <p:cTn id="90" dur="1000" fill="hold"/>
                                        <p:tgtEl>
                                          <p:spTgt spid="16"/>
                                        </p:tgtEl>
                                        <p:attrNameLst>
                                          <p:attrName>style.rotation</p:attrName>
                                        </p:attrNameLst>
                                      </p:cBhvr>
                                      <p:tavLst>
                                        <p:tav tm="0">
                                          <p:val>
                                            <p:fltVal val="90"/>
                                          </p:val>
                                        </p:tav>
                                        <p:tav tm="100000">
                                          <p:val>
                                            <p:fltVal val="0"/>
                                          </p:val>
                                        </p:tav>
                                      </p:tavLst>
                                    </p:anim>
                                    <p:animEffect transition="in" filter="fade">
                                      <p:cBhvr>
                                        <p:cTn id="91" dur="1000"/>
                                        <p:tgtEl>
                                          <p:spTgt spid="1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2" nodeType="clickEffect">
                                  <p:stCondLst>
                                    <p:cond delay="0"/>
                                  </p:stCondLst>
                                  <p:childTnLst>
                                    <p:animEffect transition="out" filter="fade">
                                      <p:cBhvr>
                                        <p:cTn id="95" dur="1000"/>
                                        <p:tgtEl>
                                          <p:spTgt spid="11"/>
                                        </p:tgtEl>
                                      </p:cBhvr>
                                    </p:animEffect>
                                    <p:set>
                                      <p:cBhvr>
                                        <p:cTn id="96" dur="1" fill="hold">
                                          <p:stCondLst>
                                            <p:cond delay="999"/>
                                          </p:stCondLst>
                                        </p:cTn>
                                        <p:tgtEl>
                                          <p:spTgt spid="11"/>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1000"/>
                                        <p:tgtEl>
                                          <p:spTgt spid="16"/>
                                        </p:tgtEl>
                                      </p:cBhvr>
                                    </p:animEffect>
                                    <p:set>
                                      <p:cBhvr>
                                        <p:cTn id="99" dur="1" fill="hold">
                                          <p:stCondLst>
                                            <p:cond delay="999"/>
                                          </p:stCondLst>
                                        </p:cTn>
                                        <p:tgtEl>
                                          <p:spTgt spid="16"/>
                                        </p:tgtEl>
                                        <p:attrNameLst>
                                          <p:attrName>style.visibility</p:attrName>
                                        </p:attrNameLst>
                                      </p:cBhvr>
                                      <p:to>
                                        <p:strVal val="hidden"/>
                                      </p:to>
                                    </p:set>
                                  </p:childTnLst>
                                </p:cTn>
                              </p:par>
                              <p:par>
                                <p:cTn id="100" presetID="45" presetClass="entr" presetSubtype="0" fill="hold" grpId="0" nodeType="with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fade">
                                      <p:cBhvr>
                                        <p:cTn id="102" dur="1000"/>
                                        <p:tgtEl>
                                          <p:spTgt spid="12"/>
                                        </p:tgtEl>
                                      </p:cBhvr>
                                    </p:animEffect>
                                    <p:anim calcmode="lin" valueType="num">
                                      <p:cBhvr>
                                        <p:cTn id="103" dur="1000" fill="hold"/>
                                        <p:tgtEl>
                                          <p:spTgt spid="12"/>
                                        </p:tgtEl>
                                        <p:attrNameLst>
                                          <p:attrName>ppt_w</p:attrName>
                                        </p:attrNameLst>
                                      </p:cBhvr>
                                      <p:tavLst>
                                        <p:tav tm="0" fmla="#ppt_w*sin(2.5*pi*$)">
                                          <p:val>
                                            <p:fltVal val="0"/>
                                          </p:val>
                                        </p:tav>
                                        <p:tav tm="100000">
                                          <p:val>
                                            <p:fltVal val="1"/>
                                          </p:val>
                                        </p:tav>
                                      </p:tavLst>
                                    </p:anim>
                                    <p:anim calcmode="lin" valueType="num">
                                      <p:cBhvr>
                                        <p:cTn id="104" dur="1000" fill="hold"/>
                                        <p:tgtEl>
                                          <p:spTgt spid="12"/>
                                        </p:tgtEl>
                                        <p:attrNameLst>
                                          <p:attrName>ppt_h</p:attrName>
                                        </p:attrNameLst>
                                      </p:cBhvr>
                                      <p:tavLst>
                                        <p:tav tm="0">
                                          <p:val>
                                            <p:strVal val="#ppt_h"/>
                                          </p:val>
                                        </p:tav>
                                        <p:tav tm="100000">
                                          <p:val>
                                            <p:strVal val="#ppt_h"/>
                                          </p:val>
                                        </p:tav>
                                      </p:tavLst>
                                    </p:anim>
                                  </p:childTnLst>
                                </p:cTn>
                              </p:par>
                              <p:par>
                                <p:cTn id="105" presetID="31" presetClass="entr" presetSubtype="0" fill="hold" grpId="0" nodeType="with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5" grpId="2"/>
      <p:bldP spid="8" grpId="0"/>
      <p:bldP spid="8" grpId="2"/>
      <p:bldP spid="9" grpId="0"/>
      <p:bldP spid="9" grpId="2"/>
      <p:bldP spid="10" grpId="0"/>
      <p:bldP spid="10" grpId="2"/>
      <p:bldP spid="11" grpId="0"/>
      <p:bldP spid="11" grpId="2"/>
      <p:bldP spid="12" grpId="0"/>
      <p:bldP spid="3" grpId="1" animBg="1"/>
      <p:bldP spid="3" grpId="2" animBg="1"/>
      <p:bldP spid="13" grpId="0" animBg="1"/>
      <p:bldP spid="13" grpId="1" animBg="1"/>
      <p:bldP spid="14" grpId="0" animBg="1"/>
      <p:bldP spid="14" grpId="1" animBg="1"/>
      <p:bldP spid="15" grpId="0" animBg="1"/>
      <p:bldP spid="15" grpId="1" animBg="1"/>
      <p:bldP spid="16" grpId="0" animBg="1"/>
      <p:bldP spid="16" grpId="1"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03364"/>
            <a:ext cx="8229600" cy="515700"/>
          </a:xfrm>
          <a:prstGeom prst="rect">
            <a:avLst/>
          </a:prstGeom>
        </p:spPr>
        <p:txBody>
          <a:bodyPr lIns="91425" tIns="91425" rIns="91425" bIns="91425" anchor="t" anchorCtr="0">
            <a:noAutofit/>
          </a:bodyPr>
          <a:lstStyle/>
          <a:p>
            <a:pPr lvl="0">
              <a:spcBef>
                <a:spcPts val="0"/>
              </a:spcBef>
              <a:buNone/>
            </a:pPr>
            <a:r>
              <a:rPr lang="en-TT" dirty="0"/>
              <a:t>I-Plan Benefits </a:t>
            </a:r>
            <a:endParaRPr lang="en" dirty="0"/>
          </a:p>
        </p:txBody>
      </p:sp>
      <p:pic>
        <p:nvPicPr>
          <p:cNvPr id="2" name="Picture 1">
            <a:extLst>
              <a:ext uri="{FF2B5EF4-FFF2-40B4-BE49-F238E27FC236}">
                <a16:creationId xmlns:a16="http://schemas.microsoft.com/office/drawing/2014/main" id="{DE81DBCA-7FF4-469D-A3CC-C610FDD9AC89}"/>
              </a:ext>
            </a:extLst>
          </p:cNvPr>
          <p:cNvPicPr>
            <a:picLocks noChangeAspect="1"/>
          </p:cNvPicPr>
          <p:nvPr/>
        </p:nvPicPr>
        <p:blipFill>
          <a:blip r:embed="rId3"/>
          <a:stretch>
            <a:fillRect/>
          </a:stretch>
        </p:blipFill>
        <p:spPr>
          <a:xfrm>
            <a:off x="1233487" y="815300"/>
            <a:ext cx="6519035" cy="3970939"/>
          </a:xfrm>
          <a:prstGeom prst="rect">
            <a:avLst/>
          </a:prstGeom>
        </p:spPr>
      </p:pic>
      <p:pic>
        <p:nvPicPr>
          <p:cNvPr id="3" name="Picture 2">
            <a:extLst>
              <a:ext uri="{FF2B5EF4-FFF2-40B4-BE49-F238E27FC236}">
                <a16:creationId xmlns:a16="http://schemas.microsoft.com/office/drawing/2014/main" id="{7E92590C-C5F1-4018-8B53-7F6D565AA3E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796" b="100000" l="2525" r="98485"/>
                    </a14:imgEffect>
                  </a14:imgLayer>
                </a14:imgProps>
              </a:ext>
            </a:extLst>
          </a:blip>
          <a:srcRect l="5060"/>
          <a:stretch/>
        </p:blipFill>
        <p:spPr>
          <a:xfrm>
            <a:off x="1232449" y="1907537"/>
            <a:ext cx="2168161" cy="2174133"/>
          </a:xfrm>
          <a:prstGeom prst="rect">
            <a:avLst/>
          </a:prstGeom>
        </p:spPr>
      </p:pic>
      <p:pic>
        <p:nvPicPr>
          <p:cNvPr id="7" name="Picture 6">
            <a:extLst>
              <a:ext uri="{FF2B5EF4-FFF2-40B4-BE49-F238E27FC236}">
                <a16:creationId xmlns:a16="http://schemas.microsoft.com/office/drawing/2014/main" id="{1D108F5B-1662-4D27-9ED8-7BBACB4572B4}"/>
              </a:ext>
            </a:extLst>
          </p:cNvPr>
          <p:cNvPicPr>
            <a:picLocks noChangeAspect="1"/>
          </p:cNvPicPr>
          <p:nvPr/>
        </p:nvPicPr>
        <p:blipFill>
          <a:blip r:embed="rId6">
            <a:extLst>
              <a:ext uri="{BEBA8EAE-BF5A-486C-A8C5-ECC9F3942E4B}">
                <a14:imgProps xmlns:a14="http://schemas.microsoft.com/office/drawing/2010/main">
                  <a14:imgLayer r:embed="rId5">
                    <a14:imgEffect>
                      <a14:backgroundRemoval t="796" b="100000" l="2525" r="98485"/>
                    </a14:imgEffect>
                  </a14:imgLayer>
                </a14:imgProps>
              </a:ext>
            </a:extLst>
          </a:blip>
          <a:stretch>
            <a:fillRect/>
          </a:stretch>
        </p:blipFill>
        <p:spPr>
          <a:xfrm>
            <a:off x="3300618" y="1907537"/>
            <a:ext cx="2283705" cy="2174133"/>
          </a:xfrm>
          <a:prstGeom prst="rect">
            <a:avLst/>
          </a:prstGeom>
        </p:spPr>
      </p:pic>
      <p:pic>
        <p:nvPicPr>
          <p:cNvPr id="8" name="Picture 7">
            <a:extLst>
              <a:ext uri="{FF2B5EF4-FFF2-40B4-BE49-F238E27FC236}">
                <a16:creationId xmlns:a16="http://schemas.microsoft.com/office/drawing/2014/main" id="{A336CEF3-C73B-4F74-8561-9A7102A27787}"/>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796" b="100000" l="2525" r="98485"/>
                    </a14:imgEffect>
                  </a14:imgLayer>
                </a14:imgProps>
              </a:ext>
            </a:extLst>
          </a:blip>
          <a:srcRect r="4822"/>
          <a:stretch/>
        </p:blipFill>
        <p:spPr>
          <a:xfrm>
            <a:off x="5534698" y="1907537"/>
            <a:ext cx="2173568" cy="2174133"/>
          </a:xfrm>
          <a:prstGeom prst="rect">
            <a:avLst/>
          </a:prstGeom>
        </p:spPr>
      </p:pic>
      <p:pic>
        <p:nvPicPr>
          <p:cNvPr id="9" name="Picture 8">
            <a:extLst>
              <a:ext uri="{FF2B5EF4-FFF2-40B4-BE49-F238E27FC236}">
                <a16:creationId xmlns:a16="http://schemas.microsoft.com/office/drawing/2014/main" id="{007B9BCA-FC33-491A-B192-1454256EF72F}"/>
              </a:ext>
            </a:extLst>
          </p:cNvPr>
          <p:cNvPicPr>
            <a:picLocks noChangeAspect="1"/>
          </p:cNvPicPr>
          <p:nvPr/>
        </p:nvPicPr>
        <p:blipFill>
          <a:blip r:embed="rId3"/>
          <a:stretch>
            <a:fillRect/>
          </a:stretch>
        </p:blipFill>
        <p:spPr>
          <a:xfrm>
            <a:off x="1253774" y="815300"/>
            <a:ext cx="6519035" cy="3970939"/>
          </a:xfrm>
          <a:prstGeom prst="rect">
            <a:avLst/>
          </a:prstGeom>
          <a:solidFill>
            <a:srgbClr val="1346FA"/>
          </a:solidFill>
        </p:spPr>
      </p:pic>
      <p:sp>
        <p:nvSpPr>
          <p:cNvPr id="5" name="TextBox 4">
            <a:extLst>
              <a:ext uri="{FF2B5EF4-FFF2-40B4-BE49-F238E27FC236}">
                <a16:creationId xmlns:a16="http://schemas.microsoft.com/office/drawing/2014/main" id="{9EF493AA-3651-423C-9D1A-4D96432AA203}"/>
              </a:ext>
            </a:extLst>
          </p:cNvPr>
          <p:cNvSpPr txBox="1"/>
          <p:nvPr/>
        </p:nvSpPr>
        <p:spPr>
          <a:xfrm>
            <a:off x="2173357" y="2058334"/>
            <a:ext cx="2229357" cy="400110"/>
          </a:xfrm>
          <a:prstGeom prst="rect">
            <a:avLst/>
          </a:prstGeom>
          <a:solidFill>
            <a:srgbClr val="1346FA"/>
          </a:solidFill>
        </p:spPr>
        <p:txBody>
          <a:bodyPr wrap="square" rtlCol="0">
            <a:spAutoFit/>
          </a:bodyPr>
          <a:lstStyle/>
          <a:p>
            <a:pPr algn="ctr"/>
            <a:r>
              <a:rPr lang="en-TT" sz="2000" dirty="0">
                <a:solidFill>
                  <a:schemeClr val="bg1"/>
                </a:solidFill>
                <a:latin typeface="Arial Black" panose="020B0A04020102020204" pitchFamily="34" charset="0"/>
              </a:rPr>
              <a:t>Cost 50</a:t>
            </a:r>
          </a:p>
        </p:txBody>
      </p:sp>
      <p:sp>
        <p:nvSpPr>
          <p:cNvPr id="12" name="TextBox 11">
            <a:extLst>
              <a:ext uri="{FF2B5EF4-FFF2-40B4-BE49-F238E27FC236}">
                <a16:creationId xmlns:a16="http://schemas.microsoft.com/office/drawing/2014/main" id="{29155D9E-DB3C-4D9D-917E-315D4B695966}"/>
              </a:ext>
            </a:extLst>
          </p:cNvPr>
          <p:cNvSpPr txBox="1"/>
          <p:nvPr/>
        </p:nvSpPr>
        <p:spPr>
          <a:xfrm>
            <a:off x="2185421" y="2741540"/>
            <a:ext cx="2229357" cy="369332"/>
          </a:xfrm>
          <a:prstGeom prst="rect">
            <a:avLst/>
          </a:prstGeom>
          <a:solidFill>
            <a:srgbClr val="1346FA"/>
          </a:solidFill>
        </p:spPr>
        <p:txBody>
          <a:bodyPr wrap="square" rtlCol="0">
            <a:spAutoFit/>
          </a:bodyPr>
          <a:lstStyle/>
          <a:p>
            <a:pPr algn="ctr"/>
            <a:r>
              <a:rPr lang="en-TT" sz="1800" dirty="0">
                <a:solidFill>
                  <a:schemeClr val="bg1"/>
                </a:solidFill>
                <a:latin typeface="Arial Black" panose="020B0A04020102020204" pitchFamily="34" charset="0"/>
              </a:rPr>
              <a:t>Compliance 42</a:t>
            </a:r>
          </a:p>
        </p:txBody>
      </p:sp>
      <p:sp>
        <p:nvSpPr>
          <p:cNvPr id="14" name="TextBox 13">
            <a:extLst>
              <a:ext uri="{FF2B5EF4-FFF2-40B4-BE49-F238E27FC236}">
                <a16:creationId xmlns:a16="http://schemas.microsoft.com/office/drawing/2014/main" id="{ED69A6FD-A8A6-41E6-A0D2-2976E7F7D047}"/>
              </a:ext>
            </a:extLst>
          </p:cNvPr>
          <p:cNvSpPr txBox="1"/>
          <p:nvPr/>
        </p:nvSpPr>
        <p:spPr>
          <a:xfrm>
            <a:off x="2146853" y="4074341"/>
            <a:ext cx="2229357" cy="338554"/>
          </a:xfrm>
          <a:prstGeom prst="rect">
            <a:avLst/>
          </a:prstGeom>
          <a:solidFill>
            <a:srgbClr val="1346FA"/>
          </a:solidFill>
        </p:spPr>
        <p:txBody>
          <a:bodyPr wrap="square" rtlCol="0">
            <a:spAutoFit/>
          </a:bodyPr>
          <a:lstStyle/>
          <a:p>
            <a:pPr algn="ctr"/>
            <a:r>
              <a:rPr lang="en-TT" sz="1600" dirty="0">
                <a:solidFill>
                  <a:schemeClr val="bg1"/>
                </a:solidFill>
                <a:latin typeface="Arial Black" panose="020B0A04020102020204" pitchFamily="34" charset="0"/>
              </a:rPr>
              <a:t>Inclusive 29 </a:t>
            </a:r>
          </a:p>
        </p:txBody>
      </p:sp>
      <p:sp>
        <p:nvSpPr>
          <p:cNvPr id="15" name="TextBox 14">
            <a:extLst>
              <a:ext uri="{FF2B5EF4-FFF2-40B4-BE49-F238E27FC236}">
                <a16:creationId xmlns:a16="http://schemas.microsoft.com/office/drawing/2014/main" id="{DC375BB5-75CB-4DED-81B5-52E0DC1DC185}"/>
              </a:ext>
            </a:extLst>
          </p:cNvPr>
          <p:cNvSpPr txBox="1"/>
          <p:nvPr/>
        </p:nvSpPr>
        <p:spPr>
          <a:xfrm>
            <a:off x="4679511" y="2046487"/>
            <a:ext cx="2229357" cy="400110"/>
          </a:xfrm>
          <a:prstGeom prst="rect">
            <a:avLst/>
          </a:prstGeom>
          <a:solidFill>
            <a:srgbClr val="1346FA"/>
          </a:solidFill>
        </p:spPr>
        <p:txBody>
          <a:bodyPr wrap="square" rtlCol="0">
            <a:spAutoFit/>
          </a:bodyPr>
          <a:lstStyle/>
          <a:p>
            <a:pPr algn="ctr"/>
            <a:r>
              <a:rPr lang="en-TT" sz="2000" dirty="0">
                <a:solidFill>
                  <a:schemeClr val="bg1"/>
                </a:solidFill>
                <a:latin typeface="Arial Black" panose="020B0A04020102020204" pitchFamily="34" charset="0"/>
              </a:rPr>
              <a:t>ROI   25</a:t>
            </a:r>
          </a:p>
        </p:txBody>
      </p:sp>
      <p:sp>
        <p:nvSpPr>
          <p:cNvPr id="16" name="TextBox 15">
            <a:extLst>
              <a:ext uri="{FF2B5EF4-FFF2-40B4-BE49-F238E27FC236}">
                <a16:creationId xmlns:a16="http://schemas.microsoft.com/office/drawing/2014/main" id="{8A9011CC-DCDB-4882-A3D7-4081DEED379C}"/>
              </a:ext>
            </a:extLst>
          </p:cNvPr>
          <p:cNvSpPr txBox="1"/>
          <p:nvPr/>
        </p:nvSpPr>
        <p:spPr>
          <a:xfrm>
            <a:off x="4683329" y="2710762"/>
            <a:ext cx="2229357" cy="369332"/>
          </a:xfrm>
          <a:prstGeom prst="rect">
            <a:avLst/>
          </a:prstGeom>
          <a:solidFill>
            <a:srgbClr val="1346FA"/>
          </a:solidFill>
        </p:spPr>
        <p:txBody>
          <a:bodyPr wrap="square" rtlCol="0">
            <a:spAutoFit/>
          </a:bodyPr>
          <a:lstStyle/>
          <a:p>
            <a:pPr algn="ctr"/>
            <a:r>
              <a:rPr lang="en-TT" sz="1800" dirty="0">
                <a:solidFill>
                  <a:schemeClr val="bg1"/>
                </a:solidFill>
                <a:latin typeface="Arial Black" panose="020B0A04020102020204" pitchFamily="34" charset="0"/>
              </a:rPr>
              <a:t>High Morale 22</a:t>
            </a:r>
          </a:p>
        </p:txBody>
      </p:sp>
      <p:sp>
        <p:nvSpPr>
          <p:cNvPr id="17" name="TextBox 16">
            <a:extLst>
              <a:ext uri="{FF2B5EF4-FFF2-40B4-BE49-F238E27FC236}">
                <a16:creationId xmlns:a16="http://schemas.microsoft.com/office/drawing/2014/main" id="{07552A65-FB73-4B80-A96E-B4B670CC4B61}"/>
              </a:ext>
            </a:extLst>
          </p:cNvPr>
          <p:cNvSpPr txBox="1"/>
          <p:nvPr/>
        </p:nvSpPr>
        <p:spPr>
          <a:xfrm>
            <a:off x="3845922" y="1138506"/>
            <a:ext cx="1292088" cy="584775"/>
          </a:xfrm>
          <a:prstGeom prst="rect">
            <a:avLst/>
          </a:prstGeom>
          <a:solidFill>
            <a:srgbClr val="1346FA"/>
          </a:solidFill>
        </p:spPr>
        <p:txBody>
          <a:bodyPr wrap="square" rtlCol="0">
            <a:spAutoFit/>
          </a:bodyPr>
          <a:lstStyle/>
          <a:p>
            <a:pPr algn="ctr"/>
            <a:r>
              <a:rPr lang="en-TT" sz="3200" dirty="0">
                <a:solidFill>
                  <a:schemeClr val="bg1"/>
                </a:solidFill>
                <a:latin typeface="Arial Black" panose="020B0A04020102020204" pitchFamily="34" charset="0"/>
              </a:rPr>
              <a:t>200</a:t>
            </a:r>
          </a:p>
        </p:txBody>
      </p:sp>
      <p:sp>
        <p:nvSpPr>
          <p:cNvPr id="18" name="TextBox 17">
            <a:extLst>
              <a:ext uri="{FF2B5EF4-FFF2-40B4-BE49-F238E27FC236}">
                <a16:creationId xmlns:a16="http://schemas.microsoft.com/office/drawing/2014/main" id="{55E0A481-6E62-4E86-B729-CA198C9F811F}"/>
              </a:ext>
            </a:extLst>
          </p:cNvPr>
          <p:cNvSpPr txBox="1"/>
          <p:nvPr/>
        </p:nvSpPr>
        <p:spPr>
          <a:xfrm>
            <a:off x="2213113" y="3393968"/>
            <a:ext cx="2229357" cy="338554"/>
          </a:xfrm>
          <a:prstGeom prst="rect">
            <a:avLst/>
          </a:prstGeom>
          <a:solidFill>
            <a:srgbClr val="1346FA"/>
          </a:solidFill>
        </p:spPr>
        <p:txBody>
          <a:bodyPr wrap="square" rtlCol="0">
            <a:spAutoFit/>
          </a:bodyPr>
          <a:lstStyle/>
          <a:p>
            <a:pPr algn="ctr"/>
            <a:r>
              <a:rPr lang="en-TT" sz="1600" dirty="0">
                <a:solidFill>
                  <a:schemeClr val="bg1"/>
                </a:solidFill>
                <a:latin typeface="Arial Black" panose="020B0A04020102020204" pitchFamily="34" charset="0"/>
              </a:rPr>
              <a:t>SEO     32</a:t>
            </a:r>
          </a:p>
        </p:txBody>
      </p:sp>
    </p:spTree>
    <p:extLst>
      <p:ext uri="{BB962C8B-B14F-4D97-AF65-F5344CB8AC3E}">
        <p14:creationId xmlns:p14="http://schemas.microsoft.com/office/powerpoint/2010/main" val="244525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randombar(horizont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randombar(horizontal)">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randombar(horizont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randombar(horizontal)">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animBg="1"/>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03364"/>
            <a:ext cx="8229600" cy="515700"/>
          </a:xfrm>
          <a:prstGeom prst="rect">
            <a:avLst/>
          </a:prstGeom>
        </p:spPr>
        <p:txBody>
          <a:bodyPr lIns="91425" tIns="91425" rIns="91425" bIns="91425" anchor="t" anchorCtr="0">
            <a:noAutofit/>
          </a:bodyPr>
          <a:lstStyle/>
          <a:p>
            <a:pPr lvl="0">
              <a:spcBef>
                <a:spcPts val="0"/>
              </a:spcBef>
              <a:buNone/>
            </a:pPr>
            <a:r>
              <a:rPr lang="en-TT" dirty="0"/>
              <a:t>What’s Next</a:t>
            </a:r>
            <a:endParaRPr lang="en" dirty="0"/>
          </a:p>
        </p:txBody>
      </p:sp>
      <p:pic>
        <p:nvPicPr>
          <p:cNvPr id="3" name="Picture 2">
            <a:extLst>
              <a:ext uri="{FF2B5EF4-FFF2-40B4-BE49-F238E27FC236}">
                <a16:creationId xmlns:a16="http://schemas.microsoft.com/office/drawing/2014/main" id="{4D0DC577-68B1-4FA9-AD28-33539A1BC1FC}"/>
              </a:ext>
            </a:extLst>
          </p:cNvPr>
          <p:cNvPicPr>
            <a:picLocks noChangeAspect="1"/>
          </p:cNvPicPr>
          <p:nvPr/>
        </p:nvPicPr>
        <p:blipFill>
          <a:blip r:embed="rId3"/>
          <a:stretch>
            <a:fillRect/>
          </a:stretch>
        </p:blipFill>
        <p:spPr>
          <a:xfrm>
            <a:off x="2144367" y="834058"/>
            <a:ext cx="4855266" cy="3583649"/>
          </a:xfrm>
          <a:prstGeom prst="rect">
            <a:avLst/>
          </a:prstGeom>
        </p:spPr>
      </p:pic>
    </p:spTree>
    <p:extLst>
      <p:ext uri="{BB962C8B-B14F-4D97-AF65-F5344CB8AC3E}">
        <p14:creationId xmlns:p14="http://schemas.microsoft.com/office/powerpoint/2010/main" val="1562365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03364"/>
            <a:ext cx="8229600" cy="515700"/>
          </a:xfrm>
          <a:prstGeom prst="rect">
            <a:avLst/>
          </a:prstGeom>
        </p:spPr>
        <p:txBody>
          <a:bodyPr lIns="91425" tIns="91425" rIns="91425" bIns="91425" anchor="t" anchorCtr="0">
            <a:noAutofit/>
          </a:bodyPr>
          <a:lstStyle/>
          <a:p>
            <a:pPr lvl="0">
              <a:spcBef>
                <a:spcPts val="0"/>
              </a:spcBef>
              <a:buNone/>
            </a:pPr>
            <a:r>
              <a:rPr lang="en-TT" dirty="0"/>
              <a:t>Common FAQ’s</a:t>
            </a:r>
            <a:endParaRPr lang="en" dirty="0"/>
          </a:p>
        </p:txBody>
      </p:sp>
      <p:sp>
        <p:nvSpPr>
          <p:cNvPr id="2" name="Rectangle 1">
            <a:extLst>
              <a:ext uri="{FF2B5EF4-FFF2-40B4-BE49-F238E27FC236}">
                <a16:creationId xmlns:a16="http://schemas.microsoft.com/office/drawing/2014/main" id="{1B6E2AD8-EE0D-4446-AEB7-DBCB97019F12}"/>
              </a:ext>
            </a:extLst>
          </p:cNvPr>
          <p:cNvSpPr/>
          <p:nvPr/>
        </p:nvSpPr>
        <p:spPr>
          <a:xfrm>
            <a:off x="1477241" y="1072115"/>
            <a:ext cx="6194324" cy="461665"/>
          </a:xfrm>
          <a:prstGeom prst="rect">
            <a:avLst/>
          </a:prstGeom>
          <a:noFill/>
        </p:spPr>
        <p:txBody>
          <a:bodyPr wrap="none" lIns="91440" tIns="45720" rIns="91440" bIns="45720">
            <a:spAutoFit/>
          </a:bodyPr>
          <a:lstStyle/>
          <a:p>
            <a:pPr algn="ctr"/>
            <a:r>
              <a:rPr lang="en-US" sz="2400" cap="none" spc="0" dirty="0">
                <a:ln w="12700">
                  <a:solidFill>
                    <a:srgbClr val="002060"/>
                  </a:solidFill>
                  <a:prstDash val="solid"/>
                </a:ln>
                <a:solidFill>
                  <a:schemeClr val="accent5">
                    <a:lumMod val="50000"/>
                  </a:schemeClr>
                </a:solidFill>
                <a:effectLst>
                  <a:innerShdw blurRad="177800">
                    <a:schemeClr val="accent3">
                      <a:lumMod val="50000"/>
                    </a:schemeClr>
                  </a:innerShdw>
                </a:effectLst>
              </a:rPr>
              <a:t>When and how much should we budget for?</a:t>
            </a:r>
          </a:p>
        </p:txBody>
      </p:sp>
      <p:sp>
        <p:nvSpPr>
          <p:cNvPr id="5" name="Rectangle 4">
            <a:extLst>
              <a:ext uri="{FF2B5EF4-FFF2-40B4-BE49-F238E27FC236}">
                <a16:creationId xmlns:a16="http://schemas.microsoft.com/office/drawing/2014/main" id="{9FEC9694-1E59-445D-A434-6641BE041202}"/>
              </a:ext>
            </a:extLst>
          </p:cNvPr>
          <p:cNvSpPr/>
          <p:nvPr/>
        </p:nvSpPr>
        <p:spPr>
          <a:xfrm>
            <a:off x="1592655" y="1631490"/>
            <a:ext cx="5958682" cy="461665"/>
          </a:xfrm>
          <a:prstGeom prst="rect">
            <a:avLst/>
          </a:prstGeom>
          <a:noFill/>
        </p:spPr>
        <p:txBody>
          <a:bodyPr wrap="none" lIns="91440" tIns="45720" rIns="91440" bIns="45720">
            <a:spAutoFit/>
          </a:bodyPr>
          <a:lstStyle/>
          <a:p>
            <a:pPr algn="ctr"/>
            <a:r>
              <a:rPr lang="en-US" sz="2400" dirty="0">
                <a:ln w="12700">
                  <a:solidFill>
                    <a:srgbClr val="002060"/>
                  </a:solidFill>
                  <a:prstDash val="solid"/>
                </a:ln>
                <a:solidFill>
                  <a:schemeClr val="accent5">
                    <a:lumMod val="50000"/>
                  </a:schemeClr>
                </a:solidFill>
                <a:effectLst>
                  <a:innerShdw blurRad="177800">
                    <a:schemeClr val="accent3">
                      <a:lumMod val="50000"/>
                    </a:schemeClr>
                  </a:innerShdw>
                </a:effectLst>
              </a:rPr>
              <a:t>How should we handle </a:t>
            </a:r>
            <a:r>
              <a:rPr lang="en-US" sz="2400" cap="none" spc="0" dirty="0">
                <a:ln w="12700">
                  <a:solidFill>
                    <a:srgbClr val="002060"/>
                  </a:solidFill>
                  <a:prstDash val="solid"/>
                </a:ln>
                <a:solidFill>
                  <a:schemeClr val="accent5">
                    <a:lumMod val="50000"/>
                  </a:schemeClr>
                </a:solidFill>
                <a:effectLst>
                  <a:innerShdw blurRad="177800">
                    <a:schemeClr val="accent3">
                      <a:lumMod val="50000"/>
                    </a:schemeClr>
                  </a:innerShdw>
                </a:effectLst>
              </a:rPr>
              <a:t>Design limitations?</a:t>
            </a:r>
          </a:p>
        </p:txBody>
      </p:sp>
      <p:sp>
        <p:nvSpPr>
          <p:cNvPr id="9" name="Rectangle 8">
            <a:extLst>
              <a:ext uri="{FF2B5EF4-FFF2-40B4-BE49-F238E27FC236}">
                <a16:creationId xmlns:a16="http://schemas.microsoft.com/office/drawing/2014/main" id="{AABA5A5D-A467-43FE-B56A-64B9B70C7CE5}"/>
              </a:ext>
            </a:extLst>
          </p:cNvPr>
          <p:cNvSpPr/>
          <p:nvPr/>
        </p:nvSpPr>
        <p:spPr>
          <a:xfrm>
            <a:off x="1191905" y="2261129"/>
            <a:ext cx="6760184" cy="461665"/>
          </a:xfrm>
          <a:prstGeom prst="rect">
            <a:avLst/>
          </a:prstGeom>
          <a:noFill/>
        </p:spPr>
        <p:txBody>
          <a:bodyPr wrap="none" lIns="91440" tIns="45720" rIns="91440" bIns="45720">
            <a:spAutoFit/>
          </a:bodyPr>
          <a:lstStyle/>
          <a:p>
            <a:pPr algn="ctr"/>
            <a:r>
              <a:rPr lang="en-US" sz="2400" dirty="0">
                <a:ln w="12700">
                  <a:solidFill>
                    <a:srgbClr val="002060"/>
                  </a:solidFill>
                  <a:prstDash val="solid"/>
                </a:ln>
                <a:solidFill>
                  <a:schemeClr val="accent5">
                    <a:lumMod val="50000"/>
                  </a:schemeClr>
                </a:solidFill>
                <a:effectLst>
                  <a:innerShdw blurRad="177800">
                    <a:schemeClr val="accent3">
                      <a:lumMod val="50000"/>
                    </a:schemeClr>
                  </a:innerShdw>
                </a:effectLst>
              </a:rPr>
              <a:t>Why should we consider accessibility right now?</a:t>
            </a:r>
            <a:endParaRPr lang="en-US" sz="2400" cap="none" spc="0" dirty="0">
              <a:ln w="12700">
                <a:solidFill>
                  <a:srgbClr val="002060"/>
                </a:solidFill>
                <a:prstDash val="solid"/>
              </a:ln>
              <a:solidFill>
                <a:schemeClr val="accent5">
                  <a:lumMod val="50000"/>
                </a:schemeClr>
              </a:solidFill>
              <a:effectLst>
                <a:innerShdw blurRad="177800">
                  <a:schemeClr val="accent3">
                    <a:lumMod val="50000"/>
                  </a:schemeClr>
                </a:innerShdw>
              </a:effectLst>
            </a:endParaRPr>
          </a:p>
        </p:txBody>
      </p:sp>
      <p:sp>
        <p:nvSpPr>
          <p:cNvPr id="10" name="Rectangle 9">
            <a:extLst>
              <a:ext uri="{FF2B5EF4-FFF2-40B4-BE49-F238E27FC236}">
                <a16:creationId xmlns:a16="http://schemas.microsoft.com/office/drawing/2014/main" id="{1DD7223F-788E-4076-85A0-51FA04BE2276}"/>
              </a:ext>
            </a:extLst>
          </p:cNvPr>
          <p:cNvSpPr/>
          <p:nvPr/>
        </p:nvSpPr>
        <p:spPr>
          <a:xfrm>
            <a:off x="1508499" y="2835766"/>
            <a:ext cx="6126998" cy="461665"/>
          </a:xfrm>
          <a:prstGeom prst="rect">
            <a:avLst/>
          </a:prstGeom>
          <a:noFill/>
        </p:spPr>
        <p:txBody>
          <a:bodyPr wrap="none" lIns="91440" tIns="45720" rIns="91440" bIns="45720">
            <a:spAutoFit/>
          </a:bodyPr>
          <a:lstStyle/>
          <a:p>
            <a:pPr algn="ctr"/>
            <a:r>
              <a:rPr lang="en-US" sz="2400" dirty="0">
                <a:ln w="12700">
                  <a:solidFill>
                    <a:srgbClr val="002060"/>
                  </a:solidFill>
                  <a:prstDash val="solid"/>
                </a:ln>
                <a:solidFill>
                  <a:schemeClr val="accent5">
                    <a:lumMod val="50000"/>
                  </a:schemeClr>
                </a:solidFill>
                <a:effectLst>
                  <a:innerShdw blurRad="177800">
                    <a:schemeClr val="accent3">
                      <a:lumMod val="50000"/>
                    </a:schemeClr>
                  </a:innerShdw>
                </a:effectLst>
              </a:rPr>
              <a:t>How much work on accessibility is enough?</a:t>
            </a:r>
            <a:endParaRPr lang="en-US" sz="2400" cap="none" spc="0" dirty="0">
              <a:ln w="12700">
                <a:solidFill>
                  <a:srgbClr val="002060"/>
                </a:solidFill>
                <a:prstDash val="solid"/>
              </a:ln>
              <a:solidFill>
                <a:schemeClr val="accent5">
                  <a:lumMod val="50000"/>
                </a:schemeClr>
              </a:solidFill>
              <a:effectLst>
                <a:innerShdw blurRad="177800">
                  <a:schemeClr val="accent3">
                    <a:lumMod val="50000"/>
                  </a:schemeClr>
                </a:innerShdw>
              </a:effectLst>
            </a:endParaRPr>
          </a:p>
        </p:txBody>
      </p:sp>
      <p:sp>
        <p:nvSpPr>
          <p:cNvPr id="11" name="Rectangle 10">
            <a:extLst>
              <a:ext uri="{FF2B5EF4-FFF2-40B4-BE49-F238E27FC236}">
                <a16:creationId xmlns:a16="http://schemas.microsoft.com/office/drawing/2014/main" id="{A6706C1F-926E-408D-8CA1-841E372728B0}"/>
              </a:ext>
            </a:extLst>
          </p:cNvPr>
          <p:cNvSpPr/>
          <p:nvPr/>
        </p:nvSpPr>
        <p:spPr>
          <a:xfrm>
            <a:off x="379185" y="3437904"/>
            <a:ext cx="8385629" cy="830997"/>
          </a:xfrm>
          <a:prstGeom prst="rect">
            <a:avLst/>
          </a:prstGeom>
          <a:noFill/>
        </p:spPr>
        <p:txBody>
          <a:bodyPr wrap="none" lIns="91440" tIns="45720" rIns="91440" bIns="45720">
            <a:spAutoFit/>
          </a:bodyPr>
          <a:lstStyle/>
          <a:p>
            <a:pPr algn="ctr"/>
            <a:r>
              <a:rPr lang="en-US" sz="2400" dirty="0">
                <a:ln w="12700">
                  <a:solidFill>
                    <a:srgbClr val="002060"/>
                  </a:solidFill>
                  <a:prstDash val="solid"/>
                </a:ln>
                <a:solidFill>
                  <a:schemeClr val="accent5">
                    <a:lumMod val="50000"/>
                  </a:schemeClr>
                </a:solidFill>
                <a:effectLst>
                  <a:innerShdw blurRad="177800">
                    <a:schemeClr val="accent3">
                      <a:lumMod val="50000"/>
                    </a:schemeClr>
                  </a:innerShdw>
                </a:effectLst>
              </a:rPr>
              <a:t>Does every component on the page need to be accessible? </a:t>
            </a:r>
          </a:p>
          <a:p>
            <a:pPr algn="ctr"/>
            <a:r>
              <a:rPr lang="en-US" sz="2400" cap="none" spc="0" dirty="0">
                <a:ln w="12700">
                  <a:solidFill>
                    <a:srgbClr val="002060"/>
                  </a:solidFill>
                  <a:prstDash val="solid"/>
                </a:ln>
                <a:solidFill>
                  <a:schemeClr val="accent5">
                    <a:lumMod val="50000"/>
                  </a:schemeClr>
                </a:solidFill>
                <a:effectLst>
                  <a:innerShdw blurRad="177800">
                    <a:schemeClr val="accent3">
                      <a:lumMod val="50000"/>
                    </a:schemeClr>
                  </a:innerShdw>
                </a:effectLst>
              </a:rPr>
              <a:t>How about 3</a:t>
            </a:r>
            <a:r>
              <a:rPr lang="en-US" sz="2400" cap="none" spc="0" baseline="30000" dirty="0">
                <a:ln w="12700">
                  <a:solidFill>
                    <a:srgbClr val="002060"/>
                  </a:solidFill>
                  <a:prstDash val="solid"/>
                </a:ln>
                <a:solidFill>
                  <a:schemeClr val="accent5">
                    <a:lumMod val="50000"/>
                  </a:schemeClr>
                </a:solidFill>
                <a:effectLst>
                  <a:innerShdw blurRad="177800">
                    <a:schemeClr val="accent3">
                      <a:lumMod val="50000"/>
                    </a:schemeClr>
                  </a:innerShdw>
                </a:effectLst>
              </a:rPr>
              <a:t>rd</a:t>
            </a:r>
            <a:r>
              <a:rPr lang="en-US" sz="2400" cap="none" spc="0" dirty="0">
                <a:ln w="12700">
                  <a:solidFill>
                    <a:srgbClr val="002060"/>
                  </a:solidFill>
                  <a:prstDash val="solid"/>
                </a:ln>
                <a:solidFill>
                  <a:schemeClr val="accent5">
                    <a:lumMod val="50000"/>
                  </a:schemeClr>
                </a:solidFill>
                <a:effectLst>
                  <a:innerShdw blurRad="177800">
                    <a:schemeClr val="accent3">
                      <a:lumMod val="50000"/>
                    </a:schemeClr>
                  </a:innerShdw>
                </a:effectLst>
              </a:rPr>
              <a:t> party content?</a:t>
            </a:r>
          </a:p>
        </p:txBody>
      </p:sp>
    </p:spTree>
    <p:extLst>
      <p:ext uri="{BB962C8B-B14F-4D97-AF65-F5344CB8AC3E}">
        <p14:creationId xmlns:p14="http://schemas.microsoft.com/office/powerpoint/2010/main" val="8439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03364"/>
            <a:ext cx="8229600" cy="515700"/>
          </a:xfrm>
          <a:prstGeom prst="rect">
            <a:avLst/>
          </a:prstGeom>
        </p:spPr>
        <p:txBody>
          <a:bodyPr lIns="91425" tIns="91425" rIns="91425" bIns="91425" anchor="t" anchorCtr="0">
            <a:noAutofit/>
          </a:bodyPr>
          <a:lstStyle/>
          <a:p>
            <a:pPr lvl="0">
              <a:spcBef>
                <a:spcPts val="0"/>
              </a:spcBef>
              <a:buNone/>
            </a:pPr>
            <a:r>
              <a:rPr lang="en-TT" dirty="0"/>
              <a:t>Let’s Hear From You</a:t>
            </a:r>
            <a:endParaRPr lang="en" dirty="0"/>
          </a:p>
        </p:txBody>
      </p:sp>
      <p:pic>
        <p:nvPicPr>
          <p:cNvPr id="3" name="Picture 2">
            <a:extLst>
              <a:ext uri="{FF2B5EF4-FFF2-40B4-BE49-F238E27FC236}">
                <a16:creationId xmlns:a16="http://schemas.microsoft.com/office/drawing/2014/main" id="{29573CB9-795A-4DED-AD95-2B7640635F01}"/>
              </a:ext>
            </a:extLst>
          </p:cNvPr>
          <p:cNvPicPr>
            <a:picLocks noChangeAspect="1"/>
          </p:cNvPicPr>
          <p:nvPr/>
        </p:nvPicPr>
        <p:blipFill rotWithShape="1">
          <a:blip r:embed="rId3"/>
          <a:srcRect t="2667" b="2304"/>
          <a:stretch/>
        </p:blipFill>
        <p:spPr>
          <a:xfrm>
            <a:off x="1814658" y="1239116"/>
            <a:ext cx="5834547" cy="3186545"/>
          </a:xfrm>
          <a:prstGeom prst="rect">
            <a:avLst/>
          </a:prstGeom>
        </p:spPr>
      </p:pic>
      <p:sp>
        <p:nvSpPr>
          <p:cNvPr id="4" name="TextBox 3">
            <a:extLst>
              <a:ext uri="{FF2B5EF4-FFF2-40B4-BE49-F238E27FC236}">
                <a16:creationId xmlns:a16="http://schemas.microsoft.com/office/drawing/2014/main" id="{FB91E078-39C6-4A98-BD44-E9CD35B69877}"/>
              </a:ext>
            </a:extLst>
          </p:cNvPr>
          <p:cNvSpPr txBox="1"/>
          <p:nvPr/>
        </p:nvSpPr>
        <p:spPr>
          <a:xfrm rot="782890">
            <a:off x="5474766" y="2999209"/>
            <a:ext cx="1593958" cy="1015663"/>
          </a:xfrm>
          <a:prstGeom prst="rect">
            <a:avLst/>
          </a:prstGeom>
          <a:solidFill>
            <a:srgbClr val="D4F0FB"/>
          </a:solidFill>
        </p:spPr>
        <p:txBody>
          <a:bodyPr wrap="square" rtlCol="0">
            <a:spAutoFit/>
          </a:bodyPr>
          <a:lstStyle/>
          <a:p>
            <a:pPr algn="ctr"/>
            <a:r>
              <a:rPr lang="en-TT" sz="200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Any Questions?</a:t>
            </a:r>
          </a:p>
        </p:txBody>
      </p:sp>
    </p:spTree>
    <p:extLst>
      <p:ext uri="{BB962C8B-B14F-4D97-AF65-F5344CB8AC3E}">
        <p14:creationId xmlns:p14="http://schemas.microsoft.com/office/powerpoint/2010/main" val="2802759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03364"/>
            <a:ext cx="8229600" cy="515700"/>
          </a:xfrm>
          <a:prstGeom prst="rect">
            <a:avLst/>
          </a:prstGeom>
        </p:spPr>
        <p:txBody>
          <a:bodyPr lIns="91425" tIns="91425" rIns="91425" bIns="91425" anchor="t" anchorCtr="0">
            <a:noAutofit/>
          </a:bodyPr>
          <a:lstStyle/>
          <a:p>
            <a:pPr lvl="0">
              <a:spcBef>
                <a:spcPts val="0"/>
              </a:spcBef>
              <a:buNone/>
            </a:pPr>
            <a:r>
              <a:rPr lang="en"/>
              <a:t>Agenda</a:t>
            </a:r>
          </a:p>
        </p:txBody>
      </p:sp>
      <p:sp>
        <p:nvSpPr>
          <p:cNvPr id="62" name="Shape 62"/>
          <p:cNvSpPr txBox="1"/>
          <p:nvPr/>
        </p:nvSpPr>
        <p:spPr>
          <a:xfrm>
            <a:off x="1847850" y="875638"/>
            <a:ext cx="5448300" cy="965100"/>
          </a:xfrm>
          <a:prstGeom prst="rect">
            <a:avLst/>
          </a:prstGeom>
          <a:noFill/>
          <a:ln>
            <a:noFill/>
          </a:ln>
        </p:spPr>
        <p:txBody>
          <a:bodyPr lIns="91425" tIns="91425" rIns="91425" bIns="91425" anchor="t" anchorCtr="0">
            <a:noAutofit/>
          </a:bodyPr>
          <a:lstStyle/>
          <a:p>
            <a:pPr lvl="0" algn="ctr">
              <a:spcBef>
                <a:spcPts val="0"/>
              </a:spcBef>
              <a:buClr>
                <a:schemeClr val="dk1"/>
              </a:buClr>
              <a:buSzPct val="30555"/>
              <a:buFont typeface="Arial"/>
              <a:buNone/>
            </a:pPr>
            <a:r>
              <a:rPr lang="en" sz="3600" dirty="0">
                <a:solidFill>
                  <a:schemeClr val="tx1"/>
                </a:solidFill>
              </a:rPr>
              <a:t>Who are involved</a:t>
            </a:r>
          </a:p>
        </p:txBody>
      </p:sp>
      <p:sp>
        <p:nvSpPr>
          <p:cNvPr id="63" name="Shape 63"/>
          <p:cNvSpPr txBox="1"/>
          <p:nvPr/>
        </p:nvSpPr>
        <p:spPr>
          <a:xfrm>
            <a:off x="634950" y="1453554"/>
            <a:ext cx="7874100" cy="965100"/>
          </a:xfrm>
          <a:prstGeom prst="rect">
            <a:avLst/>
          </a:prstGeom>
          <a:noFill/>
          <a:ln>
            <a:noFill/>
          </a:ln>
        </p:spPr>
        <p:txBody>
          <a:bodyPr lIns="91425" tIns="91425" rIns="91425" bIns="91425" anchor="t" anchorCtr="0">
            <a:noAutofit/>
          </a:bodyPr>
          <a:lstStyle/>
          <a:p>
            <a:pPr lvl="0" algn="ctr"/>
            <a:r>
              <a:rPr lang="en-US" sz="3600" dirty="0">
                <a:solidFill>
                  <a:schemeClr val="dk1"/>
                </a:solidFill>
              </a:rPr>
              <a:t>What to Consider</a:t>
            </a:r>
            <a:endParaRPr lang="en" sz="3600" dirty="0">
              <a:solidFill>
                <a:schemeClr val="dk1"/>
              </a:solidFill>
            </a:endParaRPr>
          </a:p>
        </p:txBody>
      </p:sp>
      <p:sp>
        <p:nvSpPr>
          <p:cNvPr id="5" name="Shape 63">
            <a:extLst>
              <a:ext uri="{FF2B5EF4-FFF2-40B4-BE49-F238E27FC236}">
                <a16:creationId xmlns:a16="http://schemas.microsoft.com/office/drawing/2014/main" id="{4C9E25F6-5B3E-4D07-822A-BD4DE16EDBE3}"/>
              </a:ext>
            </a:extLst>
          </p:cNvPr>
          <p:cNvSpPr txBox="1"/>
          <p:nvPr/>
        </p:nvSpPr>
        <p:spPr>
          <a:xfrm>
            <a:off x="670789" y="2013877"/>
            <a:ext cx="7874100" cy="965100"/>
          </a:xfrm>
          <a:prstGeom prst="rect">
            <a:avLst/>
          </a:prstGeom>
          <a:noFill/>
          <a:ln>
            <a:noFill/>
          </a:ln>
        </p:spPr>
        <p:txBody>
          <a:bodyPr lIns="91425" tIns="91425" rIns="91425" bIns="91425" anchor="t" anchorCtr="0">
            <a:noAutofit/>
          </a:bodyPr>
          <a:lstStyle/>
          <a:p>
            <a:pPr lvl="0" algn="ctr"/>
            <a:r>
              <a:rPr lang="en-US" sz="3600" dirty="0"/>
              <a:t>Accessibility Throughout</a:t>
            </a:r>
            <a:endParaRPr lang="en" sz="3600" dirty="0">
              <a:solidFill>
                <a:schemeClr val="dk1"/>
              </a:solidFill>
            </a:endParaRPr>
          </a:p>
        </p:txBody>
      </p:sp>
      <p:sp>
        <p:nvSpPr>
          <p:cNvPr id="6" name="Shape 63">
            <a:extLst>
              <a:ext uri="{FF2B5EF4-FFF2-40B4-BE49-F238E27FC236}">
                <a16:creationId xmlns:a16="http://schemas.microsoft.com/office/drawing/2014/main" id="{D14FC8A0-6079-4B85-92CE-40401561A809}"/>
              </a:ext>
            </a:extLst>
          </p:cNvPr>
          <p:cNvSpPr txBox="1"/>
          <p:nvPr/>
        </p:nvSpPr>
        <p:spPr>
          <a:xfrm>
            <a:off x="634950" y="2707787"/>
            <a:ext cx="7874100" cy="965100"/>
          </a:xfrm>
          <a:prstGeom prst="rect">
            <a:avLst/>
          </a:prstGeom>
          <a:noFill/>
          <a:ln>
            <a:noFill/>
          </a:ln>
        </p:spPr>
        <p:txBody>
          <a:bodyPr lIns="91425" tIns="91425" rIns="91425" bIns="91425" anchor="t" anchorCtr="0">
            <a:noAutofit/>
          </a:bodyPr>
          <a:lstStyle/>
          <a:p>
            <a:pPr lvl="0" algn="ctr"/>
            <a:r>
              <a:rPr lang="en-TT" sz="3600" dirty="0"/>
              <a:t>Case Studies</a:t>
            </a:r>
            <a:endParaRPr lang="en" sz="3600" dirty="0">
              <a:solidFill>
                <a:schemeClr val="dk1"/>
              </a:solidFill>
            </a:endParaRPr>
          </a:p>
        </p:txBody>
      </p:sp>
      <p:sp>
        <p:nvSpPr>
          <p:cNvPr id="7" name="Shape 63">
            <a:extLst>
              <a:ext uri="{FF2B5EF4-FFF2-40B4-BE49-F238E27FC236}">
                <a16:creationId xmlns:a16="http://schemas.microsoft.com/office/drawing/2014/main" id="{3F26AC8C-5DC7-4DC7-9F00-89BDC885AB33}"/>
              </a:ext>
            </a:extLst>
          </p:cNvPr>
          <p:cNvSpPr txBox="1"/>
          <p:nvPr/>
        </p:nvSpPr>
        <p:spPr>
          <a:xfrm>
            <a:off x="744113" y="3291500"/>
            <a:ext cx="7874100" cy="965100"/>
          </a:xfrm>
          <a:prstGeom prst="rect">
            <a:avLst/>
          </a:prstGeom>
          <a:noFill/>
          <a:ln>
            <a:noFill/>
          </a:ln>
        </p:spPr>
        <p:txBody>
          <a:bodyPr lIns="91425" tIns="91425" rIns="91425" bIns="91425" anchor="t" anchorCtr="0">
            <a:noAutofit/>
          </a:bodyPr>
          <a:lstStyle/>
          <a:p>
            <a:pPr lvl="0" algn="ctr"/>
            <a:r>
              <a:rPr lang="en" sz="3600" dirty="0"/>
              <a:t>Partner Responsibilities</a:t>
            </a:r>
            <a:endParaRPr lang="en" sz="3600" dirty="0">
              <a:solidFill>
                <a:schemeClr val="dk1"/>
              </a:solidFill>
            </a:endParaRPr>
          </a:p>
        </p:txBody>
      </p:sp>
      <p:sp>
        <p:nvSpPr>
          <p:cNvPr id="10" name="Shape 63">
            <a:extLst>
              <a:ext uri="{FF2B5EF4-FFF2-40B4-BE49-F238E27FC236}">
                <a16:creationId xmlns:a16="http://schemas.microsoft.com/office/drawing/2014/main" id="{18523C36-D2DF-4EAF-9B9D-C3F68F230713}"/>
              </a:ext>
            </a:extLst>
          </p:cNvPr>
          <p:cNvSpPr txBox="1"/>
          <p:nvPr/>
        </p:nvSpPr>
        <p:spPr>
          <a:xfrm>
            <a:off x="634950" y="2007735"/>
            <a:ext cx="7874100" cy="965100"/>
          </a:xfrm>
          <a:prstGeom prst="rect">
            <a:avLst/>
          </a:prstGeom>
          <a:noFill/>
          <a:ln>
            <a:noFill/>
          </a:ln>
        </p:spPr>
        <p:txBody>
          <a:bodyPr lIns="91425" tIns="91425" rIns="91425" bIns="91425" anchor="t" anchorCtr="0">
            <a:noAutofit/>
          </a:bodyPr>
          <a:lstStyle/>
          <a:p>
            <a:pPr lvl="0" algn="ctr"/>
            <a:r>
              <a:rPr lang="en-TT" sz="6000" dirty="0">
                <a:solidFill>
                  <a:schemeClr val="accent2">
                    <a:lumMod val="75000"/>
                  </a:schemeClr>
                </a:solidFill>
              </a:rPr>
              <a:t>Q&amp;A</a:t>
            </a:r>
            <a:endParaRPr lang="en" sz="6000"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10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62"/>
                                        </p:tgtEl>
                                      </p:cBhvr>
                                    </p:animEffect>
                                    <p:set>
                                      <p:cBhvr>
                                        <p:cTn id="32" dur="1" fill="hold">
                                          <p:stCondLst>
                                            <p:cond delay="499"/>
                                          </p:stCondLst>
                                        </p:cTn>
                                        <p:tgtEl>
                                          <p:spTgt spid="62"/>
                                        </p:tgtEl>
                                        <p:attrNameLst>
                                          <p:attrName>style.visibility</p:attrName>
                                        </p:attrNameLst>
                                      </p:cBhvr>
                                      <p:to>
                                        <p:strVal val="hidden"/>
                                      </p:to>
                                    </p:set>
                                  </p:childTnLst>
                                </p:cTn>
                              </p:par>
                              <p:par>
                                <p:cTn id="33" presetID="9" presetClass="exit" presetSubtype="0" fill="hold" grpId="1" nodeType="withEffect">
                                  <p:stCondLst>
                                    <p:cond delay="0"/>
                                  </p:stCondLst>
                                  <p:childTnLst>
                                    <p:animEffect transition="out" filter="dissolve">
                                      <p:cBhvr>
                                        <p:cTn id="34" dur="500"/>
                                        <p:tgtEl>
                                          <p:spTgt spid="63"/>
                                        </p:tgtEl>
                                      </p:cBhvr>
                                    </p:animEffect>
                                    <p:set>
                                      <p:cBhvr>
                                        <p:cTn id="35" dur="1" fill="hold">
                                          <p:stCondLst>
                                            <p:cond delay="499"/>
                                          </p:stCondLst>
                                        </p:cTn>
                                        <p:tgtEl>
                                          <p:spTgt spid="63"/>
                                        </p:tgtEl>
                                        <p:attrNameLst>
                                          <p:attrName>style.visibility</p:attrName>
                                        </p:attrNameLst>
                                      </p:cBhvr>
                                      <p:to>
                                        <p:strVal val="hidden"/>
                                      </p:to>
                                    </p:set>
                                  </p:childTnLst>
                                </p:cTn>
                              </p:par>
                              <p:par>
                                <p:cTn id="36" presetID="9" presetClass="exit" presetSubtype="0" fill="hold" grpId="1" nodeType="withEffect">
                                  <p:stCondLst>
                                    <p:cond delay="0"/>
                                  </p:stCondLst>
                                  <p:childTnLst>
                                    <p:animEffect transition="out" filter="dissolv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par>
                                <p:cTn id="39" presetID="9" presetClass="exit" presetSubtype="0" fill="hold" grpId="1" nodeType="withEffect">
                                  <p:stCondLst>
                                    <p:cond delay="0"/>
                                  </p:stCondLst>
                                  <p:childTnLst>
                                    <p:animEffect transition="out" filter="dissolv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par>
                                <p:cTn id="42" presetID="9" presetClass="exit" presetSubtype="0" fill="hold" grpId="1" nodeType="withEffect">
                                  <p:stCondLst>
                                    <p:cond delay="0"/>
                                  </p:stCondLst>
                                  <p:childTnLst>
                                    <p:animEffect transition="out" filter="dissolve">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3" grpId="1"/>
      <p:bldP spid="5" grpId="0"/>
      <p:bldP spid="5" grpId="1"/>
      <p:bldP spid="6" grpId="0"/>
      <p:bldP spid="6" grpId="1"/>
      <p:bldP spid="7" grpId="0"/>
      <p:bldP spid="7" grpId="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03364"/>
            <a:ext cx="8229600" cy="515700"/>
          </a:xfrm>
          <a:prstGeom prst="rect">
            <a:avLst/>
          </a:prstGeom>
        </p:spPr>
        <p:txBody>
          <a:bodyPr lIns="91425" tIns="91425" rIns="91425" bIns="91425" anchor="t" anchorCtr="0">
            <a:noAutofit/>
          </a:bodyPr>
          <a:lstStyle/>
          <a:p>
            <a:pPr lvl="0"/>
            <a:r>
              <a:rPr lang="en" dirty="0"/>
              <a:t>Who are involved </a:t>
            </a:r>
          </a:p>
        </p:txBody>
      </p:sp>
      <p:pic>
        <p:nvPicPr>
          <p:cNvPr id="3" name="Picture 2">
            <a:extLst>
              <a:ext uri="{FF2B5EF4-FFF2-40B4-BE49-F238E27FC236}">
                <a16:creationId xmlns:a16="http://schemas.microsoft.com/office/drawing/2014/main" id="{33F51618-2573-4A25-8154-84F851CAA65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7175" l="9653" r="93822"/>
                    </a14:imgEffect>
                  </a14:imgLayer>
                </a14:imgProps>
              </a:ext>
            </a:extLst>
          </a:blip>
          <a:stretch>
            <a:fillRect/>
          </a:stretch>
        </p:blipFill>
        <p:spPr>
          <a:xfrm>
            <a:off x="3338512" y="1728787"/>
            <a:ext cx="2466975" cy="1685925"/>
          </a:xfrm>
          <a:prstGeom prst="rect">
            <a:avLst/>
          </a:prstGeom>
        </p:spPr>
      </p:pic>
      <p:sp>
        <p:nvSpPr>
          <p:cNvPr id="5" name="TextBox 4">
            <a:extLst>
              <a:ext uri="{FF2B5EF4-FFF2-40B4-BE49-F238E27FC236}">
                <a16:creationId xmlns:a16="http://schemas.microsoft.com/office/drawing/2014/main" id="{B38822E8-703D-4B30-B9DE-D9057F3131B5}"/>
              </a:ext>
            </a:extLst>
          </p:cNvPr>
          <p:cNvSpPr txBox="1"/>
          <p:nvPr/>
        </p:nvSpPr>
        <p:spPr>
          <a:xfrm>
            <a:off x="2129051" y="3414712"/>
            <a:ext cx="4640239" cy="646331"/>
          </a:xfrm>
          <a:prstGeom prst="rect">
            <a:avLst/>
          </a:prstGeom>
          <a:noFill/>
        </p:spPr>
        <p:txBody>
          <a:bodyPr wrap="square" rtlCol="0">
            <a:spAutoFit/>
          </a:bodyPr>
          <a:lstStyle/>
          <a:p>
            <a:pPr algn="ctr"/>
            <a:r>
              <a:rPr lang="en-TT" sz="3600" dirty="0">
                <a:solidFill>
                  <a:schemeClr val="accent2">
                    <a:lumMod val="50000"/>
                  </a:schemeClr>
                </a:solidFill>
              </a:rPr>
              <a:t>Legal Counsel</a:t>
            </a:r>
          </a:p>
        </p:txBody>
      </p:sp>
      <p:pic>
        <p:nvPicPr>
          <p:cNvPr id="6" name="Picture 5">
            <a:extLst>
              <a:ext uri="{FF2B5EF4-FFF2-40B4-BE49-F238E27FC236}">
                <a16:creationId xmlns:a16="http://schemas.microsoft.com/office/drawing/2014/main" id="{69079CB3-C5F1-448E-80EA-30056DEB2CE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62" b="98558" l="3057" r="99563"/>
                    </a14:imgEffect>
                  </a14:imgLayer>
                </a14:imgProps>
              </a:ext>
            </a:extLst>
          </a:blip>
          <a:stretch>
            <a:fillRect/>
          </a:stretch>
        </p:blipFill>
        <p:spPr>
          <a:xfrm>
            <a:off x="2524835" y="1078173"/>
            <a:ext cx="3751507" cy="3407482"/>
          </a:xfrm>
          <a:prstGeom prst="rect">
            <a:avLst/>
          </a:prstGeom>
        </p:spPr>
      </p:pic>
      <p:sp>
        <p:nvSpPr>
          <p:cNvPr id="7" name="TextBox 6">
            <a:extLst>
              <a:ext uri="{FF2B5EF4-FFF2-40B4-BE49-F238E27FC236}">
                <a16:creationId xmlns:a16="http://schemas.microsoft.com/office/drawing/2014/main" id="{34B88039-189A-4DC8-B7E6-A8E55F79D6EB}"/>
              </a:ext>
            </a:extLst>
          </p:cNvPr>
          <p:cNvSpPr txBox="1"/>
          <p:nvPr/>
        </p:nvSpPr>
        <p:spPr>
          <a:xfrm>
            <a:off x="3281471" y="2466880"/>
            <a:ext cx="2238233" cy="523220"/>
          </a:xfrm>
          <a:prstGeom prst="rect">
            <a:avLst/>
          </a:prstGeom>
          <a:solidFill>
            <a:srgbClr val="353F7D"/>
          </a:solidFill>
        </p:spPr>
        <p:txBody>
          <a:bodyPr wrap="square" rtlCol="0">
            <a:spAutoFit/>
          </a:bodyPr>
          <a:lstStyle/>
          <a:p>
            <a:r>
              <a:rPr lang="en-TT" sz="2800" dirty="0">
                <a:solidFill>
                  <a:schemeClr val="bg1"/>
                </a:solidFill>
              </a:rPr>
              <a:t>procurement</a:t>
            </a:r>
          </a:p>
        </p:txBody>
      </p:sp>
      <p:pic>
        <p:nvPicPr>
          <p:cNvPr id="8" name="Picture 7">
            <a:extLst>
              <a:ext uri="{FF2B5EF4-FFF2-40B4-BE49-F238E27FC236}">
                <a16:creationId xmlns:a16="http://schemas.microsoft.com/office/drawing/2014/main" id="{E1E81CB1-8C9A-4972-B115-EBAD9F48679B}"/>
              </a:ext>
            </a:extLst>
          </p:cNvPr>
          <p:cNvPicPr>
            <a:picLocks noChangeAspect="1"/>
          </p:cNvPicPr>
          <p:nvPr/>
        </p:nvPicPr>
        <p:blipFill>
          <a:blip r:embed="rId7"/>
          <a:stretch>
            <a:fillRect/>
          </a:stretch>
        </p:blipFill>
        <p:spPr>
          <a:xfrm>
            <a:off x="2353996" y="1513000"/>
            <a:ext cx="4101395" cy="2548043"/>
          </a:xfrm>
          <a:prstGeom prst="rect">
            <a:avLst/>
          </a:prstGeom>
        </p:spPr>
      </p:pic>
      <p:pic>
        <p:nvPicPr>
          <p:cNvPr id="2" name="Picture 1"/>
          <p:cNvPicPr>
            <a:picLocks noChangeAspect="1"/>
          </p:cNvPicPr>
          <p:nvPr/>
        </p:nvPicPr>
        <p:blipFill>
          <a:blip r:embed="rId8"/>
          <a:stretch>
            <a:fillRect/>
          </a:stretch>
        </p:blipFill>
        <p:spPr>
          <a:xfrm>
            <a:off x="2341578" y="952565"/>
            <a:ext cx="4419386" cy="3492912"/>
          </a:xfrm>
          <a:prstGeom prst="rect">
            <a:avLst/>
          </a:prstGeom>
        </p:spPr>
      </p:pic>
      <p:sp>
        <p:nvSpPr>
          <p:cNvPr id="4" name="TextBox 3"/>
          <p:cNvSpPr txBox="1"/>
          <p:nvPr/>
        </p:nvSpPr>
        <p:spPr>
          <a:xfrm>
            <a:off x="2524835" y="4148254"/>
            <a:ext cx="3930556" cy="646331"/>
          </a:xfrm>
          <a:prstGeom prst="rect">
            <a:avLst/>
          </a:prstGeom>
          <a:noFill/>
        </p:spPr>
        <p:txBody>
          <a:bodyPr wrap="square" rtlCol="0">
            <a:spAutoFit/>
          </a:bodyPr>
          <a:lstStyle/>
          <a:p>
            <a:pPr algn="ctr"/>
            <a:r>
              <a:rPr lang="en-US" sz="3600" dirty="0"/>
              <a:t>IT Team</a:t>
            </a:r>
          </a:p>
        </p:txBody>
      </p:sp>
      <p:pic>
        <p:nvPicPr>
          <p:cNvPr id="9" name="Picture 8"/>
          <p:cNvPicPr>
            <a:picLocks noChangeAspect="1"/>
          </p:cNvPicPr>
          <p:nvPr/>
        </p:nvPicPr>
        <p:blipFill>
          <a:blip r:embed="rId9"/>
          <a:stretch>
            <a:fillRect/>
          </a:stretch>
        </p:blipFill>
        <p:spPr>
          <a:xfrm>
            <a:off x="2647259" y="932394"/>
            <a:ext cx="3849479" cy="3699040"/>
          </a:xfrm>
          <a:prstGeom prst="rect">
            <a:avLst/>
          </a:prstGeom>
        </p:spPr>
      </p:pic>
      <p:pic>
        <p:nvPicPr>
          <p:cNvPr id="10" name="Picture 9"/>
          <p:cNvPicPr>
            <a:picLocks noChangeAspect="1"/>
          </p:cNvPicPr>
          <p:nvPr/>
        </p:nvPicPr>
        <p:blipFill>
          <a:blip r:embed="rId10"/>
          <a:stretch>
            <a:fillRect/>
          </a:stretch>
        </p:blipFill>
        <p:spPr>
          <a:xfrm>
            <a:off x="1528762" y="852487"/>
            <a:ext cx="6086475" cy="3438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par>
                                <p:cTn id="15" presetID="2" presetClass="exit" presetSubtype="4" fill="hold" nodeType="withEffect">
                                  <p:stCondLst>
                                    <p:cond delay="0"/>
                                  </p:stCondLst>
                                  <p:childTnLst>
                                    <p:anim calcmode="lin" valueType="num">
                                      <p:cBhvr additive="base">
                                        <p:cTn id="16" dur="500"/>
                                        <p:tgtEl>
                                          <p:spTgt spid="3"/>
                                        </p:tgtEl>
                                        <p:attrNameLst>
                                          <p:attrName>ppt_x</p:attrName>
                                        </p:attrNameLst>
                                      </p:cBhvr>
                                      <p:tavLst>
                                        <p:tav tm="0">
                                          <p:val>
                                            <p:strVal val="ppt_x"/>
                                          </p:val>
                                        </p:tav>
                                        <p:tav tm="100000">
                                          <p:val>
                                            <p:strVal val="ppt_x"/>
                                          </p:val>
                                        </p:tav>
                                      </p:tavLst>
                                    </p:anim>
                                    <p:anim calcmode="lin" valueType="num">
                                      <p:cBhvr additive="base">
                                        <p:cTn id="17" dur="500"/>
                                        <p:tgtEl>
                                          <p:spTgt spid="3"/>
                                        </p:tgtEl>
                                        <p:attrNameLst>
                                          <p:attrName>ppt_y</p:attrName>
                                        </p:attrNameLst>
                                      </p:cBhvr>
                                      <p:tavLst>
                                        <p:tav tm="0">
                                          <p:val>
                                            <p:strVal val="ppt_y"/>
                                          </p:val>
                                        </p:tav>
                                        <p:tav tm="100000">
                                          <p:val>
                                            <p:strVal val="1+ppt_h/2"/>
                                          </p:val>
                                        </p:tav>
                                      </p:tavLst>
                                    </p:anim>
                                    <p:set>
                                      <p:cBhvr>
                                        <p:cTn id="18" dur="1" fill="hold">
                                          <p:stCondLst>
                                            <p:cond delay="49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7"/>
                                        </p:tgtEl>
                                        <p:attrNameLst>
                                          <p:attrName>ppt_x</p:attrName>
                                        </p:attrNameLst>
                                      </p:cBhvr>
                                      <p:tavLst>
                                        <p:tav tm="0">
                                          <p:val>
                                            <p:strVal val="ppt_x"/>
                                          </p:val>
                                        </p:tav>
                                        <p:tav tm="100000">
                                          <p:val>
                                            <p:strVal val="ppt_x"/>
                                          </p:val>
                                        </p:tav>
                                      </p:tavLst>
                                    </p:anim>
                                    <p:anim calcmode="lin" valueType="num">
                                      <p:cBhvr additive="base">
                                        <p:cTn id="33" dur="500"/>
                                        <p:tgtEl>
                                          <p:spTgt spid="7"/>
                                        </p:tgtEl>
                                        <p:attrNameLst>
                                          <p:attrName>ppt_y</p:attrName>
                                        </p:attrNameLst>
                                      </p:cBhvr>
                                      <p:tavLst>
                                        <p:tav tm="0">
                                          <p:val>
                                            <p:strVal val="ppt_y"/>
                                          </p:val>
                                        </p:tav>
                                        <p:tav tm="100000">
                                          <p:val>
                                            <p:strVal val="1+ppt_h/2"/>
                                          </p:val>
                                        </p:tav>
                                      </p:tavLst>
                                    </p:anim>
                                    <p:set>
                                      <p:cBhvr>
                                        <p:cTn id="34" dur="1" fill="hold">
                                          <p:stCondLst>
                                            <p:cond delay="499"/>
                                          </p:stCondLst>
                                        </p:cTn>
                                        <p:tgtEl>
                                          <p:spTgt spid="7"/>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6"/>
                                        </p:tgtEl>
                                        <p:attrNameLst>
                                          <p:attrName>ppt_x</p:attrName>
                                        </p:attrNameLst>
                                      </p:cBhvr>
                                      <p:tavLst>
                                        <p:tav tm="0">
                                          <p:val>
                                            <p:strVal val="ppt_x"/>
                                          </p:val>
                                        </p:tav>
                                        <p:tav tm="100000">
                                          <p:val>
                                            <p:strVal val="ppt_x"/>
                                          </p:val>
                                        </p:tav>
                                      </p:tavLst>
                                    </p:anim>
                                    <p:anim calcmode="lin" valueType="num">
                                      <p:cBhvr additive="base">
                                        <p:cTn id="37" dur="500"/>
                                        <p:tgtEl>
                                          <p:spTgt spid="6"/>
                                        </p:tgtEl>
                                        <p:attrNameLst>
                                          <p:attrName>ppt_y</p:attrName>
                                        </p:attrNameLst>
                                      </p:cBhvr>
                                      <p:tavLst>
                                        <p:tav tm="0">
                                          <p:val>
                                            <p:strVal val="ppt_y"/>
                                          </p:val>
                                        </p:tav>
                                        <p:tav tm="100000">
                                          <p:val>
                                            <p:strVal val="1+ppt_h/2"/>
                                          </p:val>
                                        </p:tav>
                                      </p:tavLst>
                                    </p:anim>
                                    <p:set>
                                      <p:cBhvr>
                                        <p:cTn id="38" dur="1" fill="hold">
                                          <p:stCondLst>
                                            <p:cond delay="4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randombar(horizontal)">
                                      <p:cBhvr>
                                        <p:cTn id="51" dur="500"/>
                                        <p:tgtEl>
                                          <p:spTgt spid="2"/>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randombar(horizontal)">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xit" presetSubtype="10" fill="hold" nodeType="clickEffect">
                                  <p:stCondLst>
                                    <p:cond delay="0"/>
                                  </p:stCondLst>
                                  <p:childTnLst>
                                    <p:animEffect transition="out" filter="randombar(horizontal)">
                                      <p:cBhvr>
                                        <p:cTn id="58" dur="500"/>
                                        <p:tgtEl>
                                          <p:spTgt spid="2"/>
                                        </p:tgtEl>
                                      </p:cBhvr>
                                    </p:animEffect>
                                    <p:set>
                                      <p:cBhvr>
                                        <p:cTn id="59" dur="1" fill="hold">
                                          <p:stCondLst>
                                            <p:cond delay="499"/>
                                          </p:stCondLst>
                                        </p:cTn>
                                        <p:tgtEl>
                                          <p:spTgt spid="2"/>
                                        </p:tgtEl>
                                        <p:attrNameLst>
                                          <p:attrName>style.visibility</p:attrName>
                                        </p:attrNameLst>
                                      </p:cBhvr>
                                      <p:to>
                                        <p:strVal val="hidden"/>
                                      </p:to>
                                    </p:set>
                                  </p:childTnLst>
                                </p:cTn>
                              </p:par>
                              <p:par>
                                <p:cTn id="60" presetID="14" presetClass="exit" presetSubtype="10" fill="hold" grpId="1" nodeType="withEffect">
                                  <p:stCondLst>
                                    <p:cond delay="0"/>
                                  </p:stCondLst>
                                  <p:childTnLst>
                                    <p:animEffect transition="out" filter="randombar(horizontal)">
                                      <p:cBhvr>
                                        <p:cTn id="61" dur="500"/>
                                        <p:tgtEl>
                                          <p:spTgt spid="4"/>
                                        </p:tgtEl>
                                      </p:cBhvr>
                                    </p:animEffect>
                                    <p:set>
                                      <p:cBhvr>
                                        <p:cTn id="62" dur="1" fill="hold">
                                          <p:stCondLst>
                                            <p:cond delay="499"/>
                                          </p:stCondLst>
                                        </p:cTn>
                                        <p:tgtEl>
                                          <p:spTgt spid="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5" presetClass="entr" presetSubtype="0"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2000"/>
                                        <p:tgtEl>
                                          <p:spTgt spid="9"/>
                                        </p:tgtEl>
                                      </p:cBhvr>
                                    </p:animEffect>
                                    <p:anim calcmode="lin" valueType="num">
                                      <p:cBhvr>
                                        <p:cTn id="68" dur="2000" fill="hold"/>
                                        <p:tgtEl>
                                          <p:spTgt spid="9"/>
                                        </p:tgtEl>
                                        <p:attrNameLst>
                                          <p:attrName>ppt_w</p:attrName>
                                        </p:attrNameLst>
                                      </p:cBhvr>
                                      <p:tavLst>
                                        <p:tav tm="0" fmla="#ppt_w*sin(2.5*pi*$)">
                                          <p:val>
                                            <p:fltVal val="0"/>
                                          </p:val>
                                        </p:tav>
                                        <p:tav tm="100000">
                                          <p:val>
                                            <p:fltVal val="1"/>
                                          </p:val>
                                        </p:tav>
                                      </p:tavLst>
                                    </p:anim>
                                    <p:anim calcmode="lin" valueType="num">
                                      <p:cBhvr>
                                        <p:cTn id="6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45" presetClass="exit" presetSubtype="0" fill="hold" nodeType="clickEffect">
                                  <p:stCondLst>
                                    <p:cond delay="0"/>
                                  </p:stCondLst>
                                  <p:childTnLst>
                                    <p:animEffect transition="out" filter="fade">
                                      <p:cBhvr>
                                        <p:cTn id="73" dur="2000"/>
                                        <p:tgtEl>
                                          <p:spTgt spid="9"/>
                                        </p:tgtEl>
                                      </p:cBhvr>
                                    </p:animEffect>
                                    <p:anim calcmode="lin" valueType="num">
                                      <p:cBhvr>
                                        <p:cTn id="74" dur="20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5" dur="2000"/>
                                        <p:tgtEl>
                                          <p:spTgt spid="9"/>
                                        </p:tgtEl>
                                        <p:attrNameLst>
                                          <p:attrName>ppt_h</p:attrName>
                                        </p:attrNameLst>
                                      </p:cBhvr>
                                      <p:tavLst>
                                        <p:tav tm="0">
                                          <p:val>
                                            <p:strVal val="ppt_h"/>
                                          </p:val>
                                        </p:tav>
                                        <p:tav tm="100000">
                                          <p:val>
                                            <p:strVal val="ppt_h"/>
                                          </p:val>
                                        </p:tav>
                                      </p:tavLst>
                                    </p:anim>
                                    <p:set>
                                      <p:cBhvr>
                                        <p:cTn id="76" dur="1" fill="hold">
                                          <p:stCondLst>
                                            <p:cond delay="1999"/>
                                          </p:stCondLst>
                                        </p:cTn>
                                        <p:tgtEl>
                                          <p:spTgt spid="9"/>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animBg="1"/>
      <p:bldP spid="7" grpId="1" animBg="1"/>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13678"/>
            <a:ext cx="8229600" cy="515700"/>
          </a:xfrm>
          <a:prstGeom prst="rect">
            <a:avLst/>
          </a:prstGeom>
        </p:spPr>
        <p:txBody>
          <a:bodyPr lIns="91425" tIns="91425" rIns="91425" bIns="91425" anchor="t" anchorCtr="0">
            <a:noAutofit/>
          </a:bodyPr>
          <a:lstStyle/>
          <a:p>
            <a:pPr lvl="0">
              <a:spcBef>
                <a:spcPts val="0"/>
              </a:spcBef>
              <a:buNone/>
            </a:pPr>
            <a:r>
              <a:rPr lang="en"/>
              <a:t>What to Consider</a:t>
            </a:r>
          </a:p>
        </p:txBody>
      </p:sp>
      <p:pic>
        <p:nvPicPr>
          <p:cNvPr id="2" name="Picture 1"/>
          <p:cNvPicPr>
            <a:picLocks noChangeAspect="1"/>
          </p:cNvPicPr>
          <p:nvPr/>
        </p:nvPicPr>
        <p:blipFill rotWithShape="1">
          <a:blip r:embed="rId3"/>
          <a:srcRect r="48350"/>
          <a:stretch/>
        </p:blipFill>
        <p:spPr>
          <a:xfrm>
            <a:off x="1476375" y="1117771"/>
            <a:ext cx="3194479" cy="3441871"/>
          </a:xfrm>
          <a:prstGeom prst="rect">
            <a:avLst/>
          </a:prstGeom>
        </p:spPr>
      </p:pic>
      <p:sp>
        <p:nvSpPr>
          <p:cNvPr id="3" name="TextBox 2"/>
          <p:cNvSpPr txBox="1"/>
          <p:nvPr/>
        </p:nvSpPr>
        <p:spPr>
          <a:xfrm>
            <a:off x="3966519" y="3731741"/>
            <a:ext cx="210065" cy="369332"/>
          </a:xfrm>
          <a:prstGeom prst="rect">
            <a:avLst/>
          </a:prstGeom>
          <a:noFill/>
        </p:spPr>
        <p:txBody>
          <a:bodyPr wrap="square" rtlCol="0">
            <a:spAutoFit/>
          </a:bodyPr>
          <a:lstStyle/>
          <a:p>
            <a:r>
              <a:rPr lang="en-US" sz="1800" b="1" dirty="0">
                <a:solidFill>
                  <a:srgbClr val="353F7D"/>
                </a:solidFill>
              </a:rPr>
              <a:t>5</a:t>
            </a:r>
          </a:p>
        </p:txBody>
      </p:sp>
      <p:sp>
        <p:nvSpPr>
          <p:cNvPr id="4" name="TextBox 3"/>
          <p:cNvSpPr txBox="1"/>
          <p:nvPr/>
        </p:nvSpPr>
        <p:spPr>
          <a:xfrm>
            <a:off x="3657600" y="1117771"/>
            <a:ext cx="4621427" cy="307777"/>
          </a:xfrm>
          <a:prstGeom prst="rect">
            <a:avLst/>
          </a:prstGeom>
          <a:noFill/>
        </p:spPr>
        <p:txBody>
          <a:bodyPr wrap="square" rtlCol="0">
            <a:spAutoFit/>
          </a:bodyPr>
          <a:lstStyle/>
          <a:p>
            <a:r>
              <a:rPr lang="en-US" dirty="0"/>
              <a:t>Which Departments and/or Teams will be involved</a:t>
            </a:r>
          </a:p>
        </p:txBody>
      </p:sp>
      <p:sp>
        <p:nvSpPr>
          <p:cNvPr id="8" name="TextBox 7"/>
          <p:cNvSpPr txBox="1"/>
          <p:nvPr/>
        </p:nvSpPr>
        <p:spPr>
          <a:xfrm>
            <a:off x="3435178" y="1778088"/>
            <a:ext cx="4621427" cy="307777"/>
          </a:xfrm>
          <a:prstGeom prst="rect">
            <a:avLst/>
          </a:prstGeom>
          <a:noFill/>
        </p:spPr>
        <p:txBody>
          <a:bodyPr wrap="square" rtlCol="0">
            <a:spAutoFit/>
          </a:bodyPr>
          <a:lstStyle/>
          <a:p>
            <a:r>
              <a:rPr lang="en-US" dirty="0"/>
              <a:t>What will your Accessibility Policy be</a:t>
            </a:r>
          </a:p>
        </p:txBody>
      </p:sp>
      <p:sp>
        <p:nvSpPr>
          <p:cNvPr id="9" name="TextBox 8"/>
          <p:cNvSpPr txBox="1"/>
          <p:nvPr/>
        </p:nvSpPr>
        <p:spPr>
          <a:xfrm>
            <a:off x="3207770" y="2417298"/>
            <a:ext cx="4621427" cy="307777"/>
          </a:xfrm>
          <a:prstGeom prst="rect">
            <a:avLst/>
          </a:prstGeom>
          <a:noFill/>
        </p:spPr>
        <p:txBody>
          <a:bodyPr wrap="square" rtlCol="0">
            <a:spAutoFit/>
          </a:bodyPr>
          <a:lstStyle/>
          <a:p>
            <a:r>
              <a:rPr lang="en-US" dirty="0"/>
              <a:t>Who is your Audience</a:t>
            </a:r>
          </a:p>
        </p:txBody>
      </p:sp>
      <p:sp>
        <p:nvSpPr>
          <p:cNvPr id="10" name="TextBox 9"/>
          <p:cNvSpPr txBox="1"/>
          <p:nvPr/>
        </p:nvSpPr>
        <p:spPr>
          <a:xfrm>
            <a:off x="3992595" y="3030700"/>
            <a:ext cx="4621427" cy="307777"/>
          </a:xfrm>
          <a:prstGeom prst="rect">
            <a:avLst/>
          </a:prstGeom>
          <a:noFill/>
        </p:spPr>
        <p:txBody>
          <a:bodyPr wrap="square" rtlCol="0">
            <a:spAutoFit/>
          </a:bodyPr>
          <a:lstStyle/>
          <a:p>
            <a:r>
              <a:rPr lang="en-US" dirty="0"/>
              <a:t>Is the website going to be Static or Interactive</a:t>
            </a:r>
          </a:p>
        </p:txBody>
      </p:sp>
      <p:sp>
        <p:nvSpPr>
          <p:cNvPr id="11" name="TextBox 10"/>
          <p:cNvSpPr txBox="1"/>
          <p:nvPr/>
        </p:nvSpPr>
        <p:spPr>
          <a:xfrm>
            <a:off x="4522573" y="3795171"/>
            <a:ext cx="4621427" cy="307777"/>
          </a:xfrm>
          <a:prstGeom prst="rect">
            <a:avLst/>
          </a:prstGeom>
          <a:noFill/>
        </p:spPr>
        <p:txBody>
          <a:bodyPr wrap="square" rtlCol="0">
            <a:spAutoFit/>
          </a:bodyPr>
          <a:lstStyle/>
          <a:p>
            <a:r>
              <a:rPr lang="en-US" dirty="0"/>
              <a:t>What is the budget for Accessibility Specialist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03364"/>
            <a:ext cx="8229600" cy="515700"/>
          </a:xfrm>
          <a:prstGeom prst="rect">
            <a:avLst/>
          </a:prstGeom>
        </p:spPr>
        <p:txBody>
          <a:bodyPr lIns="91425" tIns="91425" rIns="91425" bIns="91425" anchor="t" anchorCtr="0">
            <a:noAutofit/>
          </a:bodyPr>
          <a:lstStyle/>
          <a:p>
            <a:pPr lvl="0">
              <a:spcBef>
                <a:spcPts val="0"/>
              </a:spcBef>
              <a:buNone/>
            </a:pPr>
            <a:r>
              <a:rPr lang="en-TT" dirty="0"/>
              <a:t>Accessibility Throughout</a:t>
            </a:r>
            <a:endParaRPr lang="en" dirty="0"/>
          </a:p>
        </p:txBody>
      </p:sp>
      <p:pic>
        <p:nvPicPr>
          <p:cNvPr id="3" name="Picture 2">
            <a:extLst>
              <a:ext uri="{FF2B5EF4-FFF2-40B4-BE49-F238E27FC236}">
                <a16:creationId xmlns:a16="http://schemas.microsoft.com/office/drawing/2014/main" id="{3395A06A-BCCA-44D5-8B8E-D4E420D5E458}"/>
              </a:ext>
            </a:extLst>
          </p:cNvPr>
          <p:cNvPicPr>
            <a:picLocks noChangeAspect="1"/>
          </p:cNvPicPr>
          <p:nvPr/>
        </p:nvPicPr>
        <p:blipFill>
          <a:blip r:embed="rId3"/>
          <a:stretch>
            <a:fillRect/>
          </a:stretch>
        </p:blipFill>
        <p:spPr>
          <a:xfrm>
            <a:off x="2617097" y="1100966"/>
            <a:ext cx="3724275" cy="3286125"/>
          </a:xfrm>
          <a:prstGeom prst="rect">
            <a:avLst/>
          </a:prstGeom>
        </p:spPr>
      </p:pic>
      <p:sp>
        <p:nvSpPr>
          <p:cNvPr id="4" name="TextBox 3">
            <a:extLst>
              <a:ext uri="{FF2B5EF4-FFF2-40B4-BE49-F238E27FC236}">
                <a16:creationId xmlns:a16="http://schemas.microsoft.com/office/drawing/2014/main" id="{CA017887-EEAB-4C03-8CC2-F37D196001B2}"/>
              </a:ext>
            </a:extLst>
          </p:cNvPr>
          <p:cNvSpPr txBox="1"/>
          <p:nvPr/>
        </p:nvSpPr>
        <p:spPr>
          <a:xfrm>
            <a:off x="2193028" y="746604"/>
            <a:ext cx="5506486" cy="3539430"/>
          </a:xfrm>
          <a:prstGeom prst="rect">
            <a:avLst/>
          </a:prstGeom>
          <a:noFill/>
        </p:spPr>
        <p:txBody>
          <a:bodyPr wrap="square" rtlCol="0">
            <a:spAutoFit/>
          </a:bodyPr>
          <a:lstStyle/>
          <a:p>
            <a:pPr marL="457200" indent="-457200">
              <a:lnSpc>
                <a:spcPct val="150000"/>
              </a:lnSpc>
              <a:buFont typeface="Wingdings" panose="05000000000000000000" pitchFamily="2" charset="2"/>
              <a:buChar char="v"/>
            </a:pPr>
            <a:r>
              <a:rPr lang="en-TT" sz="2800" dirty="0"/>
              <a:t>Labour Hours</a:t>
            </a:r>
          </a:p>
          <a:p>
            <a:pPr marL="457200" indent="-457200">
              <a:lnSpc>
                <a:spcPct val="150000"/>
              </a:lnSpc>
              <a:buFont typeface="Wingdings" panose="05000000000000000000" pitchFamily="2" charset="2"/>
              <a:buChar char="v"/>
            </a:pPr>
            <a:r>
              <a:rPr lang="en-TT" sz="2800" dirty="0"/>
              <a:t>Budget</a:t>
            </a:r>
          </a:p>
          <a:p>
            <a:pPr marL="457200" indent="-457200">
              <a:lnSpc>
                <a:spcPct val="150000"/>
              </a:lnSpc>
              <a:buFont typeface="Wingdings" panose="05000000000000000000" pitchFamily="2" charset="2"/>
              <a:buChar char="v"/>
            </a:pPr>
            <a:r>
              <a:rPr lang="en-TT" sz="2800" dirty="0"/>
              <a:t>Quality</a:t>
            </a:r>
          </a:p>
          <a:p>
            <a:pPr marL="457200" indent="-457200">
              <a:lnSpc>
                <a:spcPct val="150000"/>
              </a:lnSpc>
              <a:buFont typeface="Wingdings" panose="05000000000000000000" pitchFamily="2" charset="2"/>
              <a:buChar char="v"/>
            </a:pPr>
            <a:r>
              <a:rPr lang="en-TT" sz="2800" dirty="0"/>
              <a:t>Other Business Opportunities</a:t>
            </a:r>
          </a:p>
          <a:p>
            <a:pPr marL="457200" indent="-457200">
              <a:lnSpc>
                <a:spcPct val="150000"/>
              </a:lnSpc>
              <a:buFont typeface="Wingdings" panose="05000000000000000000" pitchFamily="2" charset="2"/>
              <a:buChar char="v"/>
            </a:pPr>
            <a:r>
              <a:rPr lang="en-TT" sz="2800" dirty="0"/>
              <a:t>Employee Morale</a:t>
            </a:r>
          </a:p>
          <a:p>
            <a:endParaRPr lang="en-TT" dirty="0"/>
          </a:p>
        </p:txBody>
      </p:sp>
    </p:spTree>
    <p:extLst>
      <p:ext uri="{BB962C8B-B14F-4D97-AF65-F5344CB8AC3E}">
        <p14:creationId xmlns:p14="http://schemas.microsoft.com/office/powerpoint/2010/main" val="147479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5" name="Shape 86">
            <a:extLst>
              <a:ext uri="{FF2B5EF4-FFF2-40B4-BE49-F238E27FC236}">
                <a16:creationId xmlns:a16="http://schemas.microsoft.com/office/drawing/2014/main" id="{7D1D1557-011E-48D5-8A72-5242696E1E8D}"/>
              </a:ext>
            </a:extLst>
          </p:cNvPr>
          <p:cNvSpPr txBox="1">
            <a:spLocks/>
          </p:cNvSpPr>
          <p:nvPr/>
        </p:nvSpPr>
        <p:spPr>
          <a:xfrm>
            <a:off x="457200" y="355764"/>
            <a:ext cx="8229600" cy="5157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274D"/>
              </a:buClr>
              <a:buFont typeface="Century Gothic"/>
              <a:buNone/>
              <a:defRPr sz="3600" b="1" i="0" u="none" strike="noStrike" cap="none">
                <a:solidFill>
                  <a:srgbClr val="00274D"/>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TT" dirty="0"/>
              <a:t>Our I-Plan</a:t>
            </a:r>
            <a:endParaRPr lang="en" dirty="0"/>
          </a:p>
        </p:txBody>
      </p:sp>
      <p:sp>
        <p:nvSpPr>
          <p:cNvPr id="4" name="TextBox 3">
            <a:extLst>
              <a:ext uri="{FF2B5EF4-FFF2-40B4-BE49-F238E27FC236}">
                <a16:creationId xmlns:a16="http://schemas.microsoft.com/office/drawing/2014/main" id="{F0F599D6-7BA8-4F29-9D2F-FBD37E8C7797}"/>
              </a:ext>
            </a:extLst>
          </p:cNvPr>
          <p:cNvSpPr txBox="1"/>
          <p:nvPr/>
        </p:nvSpPr>
        <p:spPr>
          <a:xfrm>
            <a:off x="0" y="2981739"/>
            <a:ext cx="795130" cy="397565"/>
          </a:xfrm>
          <a:prstGeom prst="rect">
            <a:avLst/>
          </a:prstGeom>
          <a:noFill/>
        </p:spPr>
        <p:txBody>
          <a:bodyPr wrap="square" rtlCol="0">
            <a:spAutoFit/>
          </a:bodyPr>
          <a:lstStyle/>
          <a:p>
            <a:endParaRPr lang="en-TT" dirty="0"/>
          </a:p>
        </p:txBody>
      </p:sp>
      <p:pic>
        <p:nvPicPr>
          <p:cNvPr id="7" name="Picture 6">
            <a:extLst>
              <a:ext uri="{FF2B5EF4-FFF2-40B4-BE49-F238E27FC236}">
                <a16:creationId xmlns:a16="http://schemas.microsoft.com/office/drawing/2014/main" id="{DA9CC3BF-B2F2-43F8-ACAD-48E83B8051A7}"/>
              </a:ext>
            </a:extLst>
          </p:cNvPr>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ackgroundRemoval t="1247" b="83791" l="0" r="85590"/>
                    </a14:imgEffect>
                  </a14:imgLayer>
                </a14:imgProps>
              </a:ext>
            </a:extLst>
          </a:blip>
          <a:srcRect r="12427" b="15095"/>
          <a:stretch/>
        </p:blipFill>
        <p:spPr>
          <a:xfrm>
            <a:off x="0" y="433386"/>
            <a:ext cx="9422297" cy="3935895"/>
          </a:xfrm>
          <a:prstGeom prst="rect">
            <a:avLst/>
          </a:prstGeom>
        </p:spPr>
      </p:pic>
      <p:sp>
        <p:nvSpPr>
          <p:cNvPr id="6" name="TextBox 5">
            <a:extLst>
              <a:ext uri="{FF2B5EF4-FFF2-40B4-BE49-F238E27FC236}">
                <a16:creationId xmlns:a16="http://schemas.microsoft.com/office/drawing/2014/main" id="{3BEEA86B-DB3A-4ECB-8709-C293D9CFE40C}"/>
              </a:ext>
            </a:extLst>
          </p:cNvPr>
          <p:cNvSpPr txBox="1"/>
          <p:nvPr/>
        </p:nvSpPr>
        <p:spPr>
          <a:xfrm>
            <a:off x="-59636" y="2765057"/>
            <a:ext cx="1139687" cy="338554"/>
          </a:xfrm>
          <a:prstGeom prst="rect">
            <a:avLst/>
          </a:prstGeom>
          <a:noFill/>
        </p:spPr>
        <p:txBody>
          <a:bodyPr wrap="square" rtlCol="0">
            <a:spAutoFit/>
          </a:bodyPr>
          <a:lstStyle/>
          <a:p>
            <a:r>
              <a:rPr lang="en-TT" sz="1600" b="1" dirty="0"/>
              <a:t>Inception</a:t>
            </a:r>
          </a:p>
        </p:txBody>
      </p:sp>
      <p:sp>
        <p:nvSpPr>
          <p:cNvPr id="9" name="TextBox 8">
            <a:extLst>
              <a:ext uri="{FF2B5EF4-FFF2-40B4-BE49-F238E27FC236}">
                <a16:creationId xmlns:a16="http://schemas.microsoft.com/office/drawing/2014/main" id="{3332F313-9E4F-494F-96EA-ED79D2380726}"/>
              </a:ext>
            </a:extLst>
          </p:cNvPr>
          <p:cNvSpPr txBox="1"/>
          <p:nvPr/>
        </p:nvSpPr>
        <p:spPr>
          <a:xfrm>
            <a:off x="689114" y="1310429"/>
            <a:ext cx="1345094" cy="338554"/>
          </a:xfrm>
          <a:prstGeom prst="rect">
            <a:avLst/>
          </a:prstGeom>
          <a:noFill/>
        </p:spPr>
        <p:txBody>
          <a:bodyPr wrap="square" rtlCol="0">
            <a:spAutoFit/>
          </a:bodyPr>
          <a:lstStyle/>
          <a:p>
            <a:r>
              <a:rPr lang="en-TT" sz="1600" b="1" dirty="0"/>
              <a:t>Elaboration</a:t>
            </a:r>
          </a:p>
        </p:txBody>
      </p:sp>
      <p:sp>
        <p:nvSpPr>
          <p:cNvPr id="10" name="TextBox 9">
            <a:extLst>
              <a:ext uri="{FF2B5EF4-FFF2-40B4-BE49-F238E27FC236}">
                <a16:creationId xmlns:a16="http://schemas.microsoft.com/office/drawing/2014/main" id="{0B9B3B7F-7699-4EEF-9861-9382C2D62027}"/>
              </a:ext>
            </a:extLst>
          </p:cNvPr>
          <p:cNvSpPr txBox="1"/>
          <p:nvPr/>
        </p:nvSpPr>
        <p:spPr>
          <a:xfrm>
            <a:off x="2544417" y="2121135"/>
            <a:ext cx="1470991" cy="338554"/>
          </a:xfrm>
          <a:prstGeom prst="rect">
            <a:avLst/>
          </a:prstGeom>
          <a:noFill/>
        </p:spPr>
        <p:txBody>
          <a:bodyPr wrap="square" rtlCol="0">
            <a:spAutoFit/>
          </a:bodyPr>
          <a:lstStyle/>
          <a:p>
            <a:r>
              <a:rPr lang="en-TT" sz="1600" b="1" dirty="0"/>
              <a:t>Construction</a:t>
            </a:r>
          </a:p>
        </p:txBody>
      </p:sp>
      <p:sp>
        <p:nvSpPr>
          <p:cNvPr id="11" name="TextBox 10">
            <a:extLst>
              <a:ext uri="{FF2B5EF4-FFF2-40B4-BE49-F238E27FC236}">
                <a16:creationId xmlns:a16="http://schemas.microsoft.com/office/drawing/2014/main" id="{02BADC81-3164-4F04-8D0C-D2F3E6916D01}"/>
              </a:ext>
            </a:extLst>
          </p:cNvPr>
          <p:cNvSpPr txBox="1"/>
          <p:nvPr/>
        </p:nvSpPr>
        <p:spPr>
          <a:xfrm>
            <a:off x="4757530" y="2595780"/>
            <a:ext cx="1219199" cy="338554"/>
          </a:xfrm>
          <a:prstGeom prst="rect">
            <a:avLst/>
          </a:prstGeom>
          <a:noFill/>
        </p:spPr>
        <p:txBody>
          <a:bodyPr wrap="square" rtlCol="0">
            <a:spAutoFit/>
          </a:bodyPr>
          <a:lstStyle/>
          <a:p>
            <a:r>
              <a:rPr lang="en-TT" sz="1600" b="1" dirty="0"/>
              <a:t>Transition</a:t>
            </a:r>
          </a:p>
        </p:txBody>
      </p:sp>
      <p:sp>
        <p:nvSpPr>
          <p:cNvPr id="12" name="TextBox 11">
            <a:extLst>
              <a:ext uri="{FF2B5EF4-FFF2-40B4-BE49-F238E27FC236}">
                <a16:creationId xmlns:a16="http://schemas.microsoft.com/office/drawing/2014/main" id="{B5DB72F5-E9C3-4583-9FCA-1E429F01FC41}"/>
              </a:ext>
            </a:extLst>
          </p:cNvPr>
          <p:cNvSpPr txBox="1"/>
          <p:nvPr/>
        </p:nvSpPr>
        <p:spPr>
          <a:xfrm>
            <a:off x="6771862" y="3180521"/>
            <a:ext cx="1285460" cy="338554"/>
          </a:xfrm>
          <a:prstGeom prst="rect">
            <a:avLst/>
          </a:prstGeom>
          <a:noFill/>
        </p:spPr>
        <p:txBody>
          <a:bodyPr wrap="square" rtlCol="0">
            <a:spAutoFit/>
          </a:bodyPr>
          <a:lstStyle/>
          <a:p>
            <a:r>
              <a:rPr lang="en-TT" sz="1600" b="1" dirty="0"/>
              <a:t>completion</a:t>
            </a:r>
          </a:p>
        </p:txBody>
      </p:sp>
      <p:sp>
        <p:nvSpPr>
          <p:cNvPr id="13" name="TextBox 12">
            <a:extLst>
              <a:ext uri="{FF2B5EF4-FFF2-40B4-BE49-F238E27FC236}">
                <a16:creationId xmlns:a16="http://schemas.microsoft.com/office/drawing/2014/main" id="{3FAC2596-344E-43B3-97D0-C4747DB5653F}"/>
              </a:ext>
            </a:extLst>
          </p:cNvPr>
          <p:cNvSpPr txBox="1"/>
          <p:nvPr/>
        </p:nvSpPr>
        <p:spPr>
          <a:xfrm>
            <a:off x="7331765" y="1648983"/>
            <a:ext cx="1451114" cy="338554"/>
          </a:xfrm>
          <a:prstGeom prst="rect">
            <a:avLst/>
          </a:prstGeom>
          <a:noFill/>
        </p:spPr>
        <p:txBody>
          <a:bodyPr wrap="square" rtlCol="0">
            <a:spAutoFit/>
          </a:bodyPr>
          <a:lstStyle/>
          <a:p>
            <a:r>
              <a:rPr lang="en-TT" sz="1600" b="1" dirty="0"/>
              <a:t>Preservation</a:t>
            </a:r>
          </a:p>
        </p:txBody>
      </p:sp>
    </p:spTree>
    <p:extLst>
      <p:ext uri="{BB962C8B-B14F-4D97-AF65-F5344CB8AC3E}">
        <p14:creationId xmlns:p14="http://schemas.microsoft.com/office/powerpoint/2010/main" val="1731594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03364"/>
            <a:ext cx="8229600" cy="515700"/>
          </a:xfrm>
          <a:prstGeom prst="rect">
            <a:avLst/>
          </a:prstGeom>
        </p:spPr>
        <p:txBody>
          <a:bodyPr lIns="91425" tIns="91425" rIns="91425" bIns="91425" anchor="t" anchorCtr="0">
            <a:noAutofit/>
          </a:bodyPr>
          <a:lstStyle/>
          <a:p>
            <a:pPr lvl="0">
              <a:spcBef>
                <a:spcPts val="0"/>
              </a:spcBef>
              <a:buNone/>
            </a:pPr>
            <a:r>
              <a:rPr lang="en-US" sz="3200" dirty="0"/>
              <a:t>Customer Case Study</a:t>
            </a:r>
            <a:endParaRPr lang="en" sz="3200" dirty="0"/>
          </a:p>
        </p:txBody>
      </p:sp>
      <p:pic>
        <p:nvPicPr>
          <p:cNvPr id="3" name="Picture 2" descr="A person pointing towards something to his left">
            <a:extLst>
              <a:ext uri="{FF2B5EF4-FFF2-40B4-BE49-F238E27FC236}">
                <a16:creationId xmlns:a16="http://schemas.microsoft.com/office/drawing/2014/main" id="{5E84E97B-F14C-4AD5-9C14-E34314B40BC7}"/>
              </a:ext>
            </a:extLst>
          </p:cNvPr>
          <p:cNvPicPr>
            <a:picLocks noChangeAspect="1"/>
          </p:cNvPicPr>
          <p:nvPr/>
        </p:nvPicPr>
        <p:blipFill>
          <a:blip r:embed="rId3"/>
          <a:stretch>
            <a:fillRect/>
          </a:stretch>
        </p:blipFill>
        <p:spPr>
          <a:xfrm>
            <a:off x="220465" y="1632821"/>
            <a:ext cx="3248068" cy="2516319"/>
          </a:xfrm>
          <a:prstGeom prst="rect">
            <a:avLst/>
          </a:prstGeom>
        </p:spPr>
      </p:pic>
      <p:pic>
        <p:nvPicPr>
          <p:cNvPr id="5" name="Picture 4" descr="A person ">
            <a:extLst>
              <a:ext uri="{FF2B5EF4-FFF2-40B4-BE49-F238E27FC236}">
                <a16:creationId xmlns:a16="http://schemas.microsoft.com/office/drawing/2014/main" id="{BF90D3F5-806F-4C62-8B6D-5538CC810F1E}"/>
              </a:ext>
            </a:extLst>
          </p:cNvPr>
          <p:cNvPicPr>
            <a:picLocks noChangeAspect="1"/>
          </p:cNvPicPr>
          <p:nvPr/>
        </p:nvPicPr>
        <p:blipFill>
          <a:blip r:embed="rId4"/>
          <a:stretch>
            <a:fillRect/>
          </a:stretch>
        </p:blipFill>
        <p:spPr>
          <a:xfrm>
            <a:off x="6978317" y="1632821"/>
            <a:ext cx="1875314" cy="2619375"/>
          </a:xfrm>
          <a:prstGeom prst="rect">
            <a:avLst/>
          </a:prstGeom>
        </p:spPr>
      </p:pic>
      <p:sp>
        <p:nvSpPr>
          <p:cNvPr id="6" name="Speech Bubble: Oval 5">
            <a:extLst>
              <a:ext uri="{FF2B5EF4-FFF2-40B4-BE49-F238E27FC236}">
                <a16:creationId xmlns:a16="http://schemas.microsoft.com/office/drawing/2014/main" id="{8C55563D-6B75-49B5-9D71-381C1ADEC90D}"/>
              </a:ext>
            </a:extLst>
          </p:cNvPr>
          <p:cNvSpPr/>
          <p:nvPr/>
        </p:nvSpPr>
        <p:spPr>
          <a:xfrm>
            <a:off x="3571661" y="797522"/>
            <a:ext cx="2664135" cy="972839"/>
          </a:xfrm>
          <a:prstGeom prst="wedgeEllipseCallout">
            <a:avLst>
              <a:gd name="adj1" fmla="val -74639"/>
              <a:gd name="adj2" fmla="val 1179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Functionality is paramount…NFRs can be tackled later</a:t>
            </a:r>
          </a:p>
        </p:txBody>
      </p:sp>
      <p:sp>
        <p:nvSpPr>
          <p:cNvPr id="7" name="Speech Bubble: Oval 6">
            <a:extLst>
              <a:ext uri="{FF2B5EF4-FFF2-40B4-BE49-F238E27FC236}">
                <a16:creationId xmlns:a16="http://schemas.microsoft.com/office/drawing/2014/main" id="{E04F5609-593A-4B73-B771-E815EA4C0FAD}"/>
              </a:ext>
            </a:extLst>
          </p:cNvPr>
          <p:cNvSpPr/>
          <p:nvPr/>
        </p:nvSpPr>
        <p:spPr>
          <a:xfrm>
            <a:off x="3630099" y="837054"/>
            <a:ext cx="3196963" cy="893774"/>
          </a:xfrm>
          <a:prstGeom prst="wedgeEllipseCallout">
            <a:avLst>
              <a:gd name="adj1" fmla="val 73050"/>
              <a:gd name="adj2" fmla="val 1175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But…it will be much more expensive to build accessibility in later</a:t>
            </a:r>
          </a:p>
        </p:txBody>
      </p:sp>
      <p:sp>
        <p:nvSpPr>
          <p:cNvPr id="2" name="Flowchart: Process 1">
            <a:extLst>
              <a:ext uri="{FF2B5EF4-FFF2-40B4-BE49-F238E27FC236}">
                <a16:creationId xmlns:a16="http://schemas.microsoft.com/office/drawing/2014/main" id="{8A8E559F-4BF4-4258-B8C6-D08675792CAC}"/>
              </a:ext>
            </a:extLst>
          </p:cNvPr>
          <p:cNvSpPr/>
          <p:nvPr/>
        </p:nvSpPr>
        <p:spPr>
          <a:xfrm>
            <a:off x="4300430" y="2086048"/>
            <a:ext cx="1856299" cy="412511"/>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Build Personas</a:t>
            </a:r>
          </a:p>
        </p:txBody>
      </p:sp>
      <p:sp>
        <p:nvSpPr>
          <p:cNvPr id="9" name="Flowchart: Process 8">
            <a:extLst>
              <a:ext uri="{FF2B5EF4-FFF2-40B4-BE49-F238E27FC236}">
                <a16:creationId xmlns:a16="http://schemas.microsoft.com/office/drawing/2014/main" id="{50776CF0-5CE3-430E-9C10-A9BB28705A61}"/>
              </a:ext>
            </a:extLst>
          </p:cNvPr>
          <p:cNvSpPr/>
          <p:nvPr/>
        </p:nvSpPr>
        <p:spPr>
          <a:xfrm>
            <a:off x="4300429" y="2085437"/>
            <a:ext cx="1856299" cy="412511"/>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Accessibility Policy</a:t>
            </a:r>
          </a:p>
        </p:txBody>
      </p:sp>
      <p:sp>
        <p:nvSpPr>
          <p:cNvPr id="11" name="Flowchart: Process 10">
            <a:extLst>
              <a:ext uri="{FF2B5EF4-FFF2-40B4-BE49-F238E27FC236}">
                <a16:creationId xmlns:a16="http://schemas.microsoft.com/office/drawing/2014/main" id="{FDAA45B9-49EA-4BE7-B2E8-96F22AA58B9F}"/>
              </a:ext>
            </a:extLst>
          </p:cNvPr>
          <p:cNvSpPr/>
          <p:nvPr/>
        </p:nvSpPr>
        <p:spPr>
          <a:xfrm>
            <a:off x="4307309" y="2085347"/>
            <a:ext cx="1856299" cy="412511"/>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Accessible Design</a:t>
            </a:r>
          </a:p>
        </p:txBody>
      </p:sp>
      <p:sp>
        <p:nvSpPr>
          <p:cNvPr id="12" name="Flowchart: Process 11">
            <a:extLst>
              <a:ext uri="{FF2B5EF4-FFF2-40B4-BE49-F238E27FC236}">
                <a16:creationId xmlns:a16="http://schemas.microsoft.com/office/drawing/2014/main" id="{6EA498C5-92AC-4636-A1F2-D1446E5B5AEF}"/>
              </a:ext>
            </a:extLst>
          </p:cNvPr>
          <p:cNvSpPr/>
          <p:nvPr/>
        </p:nvSpPr>
        <p:spPr>
          <a:xfrm>
            <a:off x="4300429" y="2085347"/>
            <a:ext cx="1856299" cy="412511"/>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Requirements</a:t>
            </a:r>
          </a:p>
        </p:txBody>
      </p:sp>
      <p:sp>
        <p:nvSpPr>
          <p:cNvPr id="13" name="Flowchart: Process 12">
            <a:extLst>
              <a:ext uri="{FF2B5EF4-FFF2-40B4-BE49-F238E27FC236}">
                <a16:creationId xmlns:a16="http://schemas.microsoft.com/office/drawing/2014/main" id="{0711F8D8-3E96-4E4C-A7FE-C9FD7F8B85C7}"/>
              </a:ext>
            </a:extLst>
          </p:cNvPr>
          <p:cNvSpPr/>
          <p:nvPr/>
        </p:nvSpPr>
        <p:spPr>
          <a:xfrm>
            <a:off x="4300429" y="2085347"/>
            <a:ext cx="1856299" cy="412511"/>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Automations</a:t>
            </a:r>
          </a:p>
        </p:txBody>
      </p:sp>
      <p:sp>
        <p:nvSpPr>
          <p:cNvPr id="14" name="Flowchart: Process 13">
            <a:extLst>
              <a:ext uri="{FF2B5EF4-FFF2-40B4-BE49-F238E27FC236}">
                <a16:creationId xmlns:a16="http://schemas.microsoft.com/office/drawing/2014/main" id="{1A166767-22C6-4D20-BBE2-B936DF726C30}"/>
              </a:ext>
            </a:extLst>
          </p:cNvPr>
          <p:cNvSpPr/>
          <p:nvPr/>
        </p:nvSpPr>
        <p:spPr>
          <a:xfrm>
            <a:off x="4307309" y="2085347"/>
            <a:ext cx="1856299" cy="412511"/>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Governance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1" presetClass="exit" presetSubtype="0" fill="hold" grpId="1" nodeType="withEffect">
                                  <p:stCondLst>
                                    <p:cond delay="0"/>
                                  </p:stCondLst>
                                  <p:childTnLst>
                                    <p:set>
                                      <p:cBhvr>
                                        <p:cTn id="25" dur="1" fill="hold">
                                          <p:stCondLst>
                                            <p:cond delay="0"/>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par>
                                <p:cTn id="30" presetID="1" presetClass="exit" presetSubtype="0" fill="hold" grpId="1" nodeType="withEffect">
                                  <p:stCondLst>
                                    <p:cond delay="0"/>
                                  </p:stCondLst>
                                  <p:childTnLst>
                                    <p:set>
                                      <p:cBhvr>
                                        <p:cTn id="31" dur="1" fill="hold">
                                          <p:stCondLst>
                                            <p:cond delay="0"/>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par>
                                <p:cTn id="36" presetID="1" presetClass="exit" presetSubtype="0" fill="hold" grpId="1" nodeType="withEffect">
                                  <p:stCondLst>
                                    <p:cond delay="0"/>
                                  </p:stCondLst>
                                  <p:childTnLst>
                                    <p:set>
                                      <p:cBhvr>
                                        <p:cTn id="37" dur="1" fill="hold">
                                          <p:stCondLst>
                                            <p:cond delay="0"/>
                                          </p:stCondLst>
                                        </p:cTn>
                                        <p:tgtEl>
                                          <p:spTgt spid="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1" presetClass="exit" presetSubtype="0" fill="hold" grpId="1" nodeType="withEffect">
                                  <p:stCondLst>
                                    <p:cond delay="0"/>
                                  </p:stCondLst>
                                  <p:childTnLst>
                                    <p:set>
                                      <p:cBhvr>
                                        <p:cTn id="43" dur="1" fill="hold">
                                          <p:stCondLst>
                                            <p:cond delay="0"/>
                                          </p:stCondLst>
                                        </p:cTn>
                                        <p:tgtEl>
                                          <p:spTgt spid="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par>
                                <p:cTn id="48" presetID="1" presetClass="exit" presetSubtype="0" fill="hold" grpId="1" nodeType="withEffect">
                                  <p:stCondLst>
                                    <p:cond delay="0"/>
                                  </p:stCondLst>
                                  <p:childTnLst>
                                    <p:set>
                                      <p:cBhvr>
                                        <p:cTn id="49" dur="1" fill="hold">
                                          <p:stCondLst>
                                            <p:cond delay="0"/>
                                          </p:stCondLst>
                                        </p:cTn>
                                        <p:tgtEl>
                                          <p:spTgt spid="11"/>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childTnLst>
                                </p:cTn>
                              </p:par>
                              <p:par>
                                <p:cTn id="54" presetID="1" presetClass="exit" presetSubtype="0" fill="hold" grpId="1" nodeType="withEffect">
                                  <p:stCondLst>
                                    <p:cond delay="0"/>
                                  </p:stCondLst>
                                  <p:childTnLst>
                                    <p:set>
                                      <p:cBhvr>
                                        <p:cTn id="55" dur="1" fill="hold">
                                          <p:stCondLst>
                                            <p:cond delay="0"/>
                                          </p:stCondLst>
                                        </p:cTn>
                                        <p:tgtEl>
                                          <p:spTgt spid="1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par>
                                <p:cTn id="60" presetID="1" presetClass="exit" presetSubtype="0" fill="hold" grpId="1" nodeType="withEffect">
                                  <p:stCondLst>
                                    <p:cond delay="0"/>
                                  </p:stCondLst>
                                  <p:childTnLst>
                                    <p:set>
                                      <p:cBhvr>
                                        <p:cTn id="61"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2" grpId="0" animBg="1"/>
      <p:bldP spid="2" grpId="1" animBg="1"/>
      <p:bldP spid="9" grpId="0" animBg="1"/>
      <p:bldP spid="9" grpId="1" animBg="1"/>
      <p:bldP spid="11" grpId="0" animBg="1"/>
      <p:bldP spid="11" grpId="1" animBg="1"/>
      <p:bldP spid="12" grpId="0" animBg="1"/>
      <p:bldP spid="12" grpId="1" animBg="1"/>
      <p:bldP spid="13" grpId="0" animBg="1"/>
      <p:bldP spid="13" grpId="1"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80">
            <a:extLst>
              <a:ext uri="{FF2B5EF4-FFF2-40B4-BE49-F238E27FC236}">
                <a16:creationId xmlns:a16="http://schemas.microsoft.com/office/drawing/2014/main" id="{627B6EB4-285C-484E-8A01-B3E34A04F202}"/>
              </a:ext>
            </a:extLst>
          </p:cNvPr>
          <p:cNvSpPr txBox="1">
            <a:spLocks noGrp="1"/>
          </p:cNvSpPr>
          <p:nvPr>
            <p:ph type="title"/>
          </p:nvPr>
        </p:nvSpPr>
        <p:spPr>
          <a:xfrm>
            <a:off x="457200" y="203364"/>
            <a:ext cx="8229600" cy="515700"/>
          </a:xfrm>
          <a:prstGeom prst="rect">
            <a:avLst/>
          </a:prstGeom>
        </p:spPr>
        <p:txBody>
          <a:bodyPr lIns="91425" tIns="91425" rIns="91425" bIns="91425" anchor="t" anchorCtr="0">
            <a:noAutofit/>
          </a:bodyPr>
          <a:lstStyle/>
          <a:p>
            <a:pPr lvl="0">
              <a:spcBef>
                <a:spcPts val="0"/>
              </a:spcBef>
              <a:buNone/>
            </a:pPr>
            <a:r>
              <a:rPr lang="en-US" sz="3200" dirty="0"/>
              <a:t>Customer Case Study</a:t>
            </a:r>
            <a:endParaRPr lang="en" sz="3200" dirty="0"/>
          </a:p>
        </p:txBody>
      </p:sp>
      <p:graphicFrame>
        <p:nvGraphicFramePr>
          <p:cNvPr id="7" name="Chart 6">
            <a:extLst>
              <a:ext uri="{FF2B5EF4-FFF2-40B4-BE49-F238E27FC236}">
                <a16:creationId xmlns:a16="http://schemas.microsoft.com/office/drawing/2014/main" id="{48CA7A8F-15DB-4855-BE37-F8CCD0BAFEDD}"/>
              </a:ext>
            </a:extLst>
          </p:cNvPr>
          <p:cNvGraphicFramePr>
            <a:graphicFrameLocks/>
          </p:cNvGraphicFramePr>
          <p:nvPr>
            <p:extLst>
              <p:ext uri="{D42A27DB-BD31-4B8C-83A1-F6EECF244321}">
                <p14:modId xmlns:p14="http://schemas.microsoft.com/office/powerpoint/2010/main" val="369466793"/>
              </p:ext>
            </p:extLst>
          </p:nvPr>
        </p:nvGraphicFramePr>
        <p:xfrm>
          <a:off x="4193382" y="135082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CDB1553B-5F66-4DB5-8337-50CC789236F2}"/>
              </a:ext>
            </a:extLst>
          </p:cNvPr>
          <p:cNvGraphicFramePr>
            <a:graphicFrameLocks/>
          </p:cNvGraphicFramePr>
          <p:nvPr>
            <p:extLst>
              <p:ext uri="{D42A27DB-BD31-4B8C-83A1-F6EECF244321}">
                <p14:modId xmlns:p14="http://schemas.microsoft.com/office/powerpoint/2010/main" val="1855879487"/>
              </p:ext>
            </p:extLst>
          </p:nvPr>
        </p:nvGraphicFramePr>
        <p:xfrm>
          <a:off x="4193382" y="1195007"/>
          <a:ext cx="4705350" cy="2872740"/>
        </p:xfrm>
        <a:graphic>
          <a:graphicData uri="http://schemas.openxmlformats.org/drawingml/2006/chart">
            <c:chart xmlns:c="http://schemas.openxmlformats.org/drawingml/2006/chart" xmlns:r="http://schemas.openxmlformats.org/officeDocument/2006/relationships" r:id="rId4"/>
          </a:graphicData>
        </a:graphic>
      </p:graphicFrame>
      <p:pic>
        <p:nvPicPr>
          <p:cNvPr id="2" name="Picture 1">
            <a:extLst>
              <a:ext uri="{FF2B5EF4-FFF2-40B4-BE49-F238E27FC236}">
                <a16:creationId xmlns:a16="http://schemas.microsoft.com/office/drawing/2014/main" id="{950B4F54-91B4-474E-BC6A-65DDD2FDD03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963" b="99068" l="1105" r="96501"/>
                    </a14:imgEffect>
                  </a14:imgLayer>
                </a14:imgProps>
              </a:ext>
            </a:extLst>
          </a:blip>
          <a:stretch>
            <a:fillRect/>
          </a:stretch>
        </p:blipFill>
        <p:spPr>
          <a:xfrm>
            <a:off x="-160891" y="679307"/>
            <a:ext cx="5172075" cy="4086225"/>
          </a:xfrm>
          <a:prstGeom prst="rect">
            <a:avLst/>
          </a:prstGeom>
        </p:spPr>
      </p:pic>
    </p:spTree>
    <p:extLst>
      <p:ext uri="{BB962C8B-B14F-4D97-AF65-F5344CB8AC3E}">
        <p14:creationId xmlns:p14="http://schemas.microsoft.com/office/powerpoint/2010/main" val="216541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1"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6" name="Shape 80">
            <a:extLst>
              <a:ext uri="{FF2B5EF4-FFF2-40B4-BE49-F238E27FC236}">
                <a16:creationId xmlns:a16="http://schemas.microsoft.com/office/drawing/2014/main" id="{8A5BB291-2BAA-4516-8875-BB9188FB19F7}"/>
              </a:ext>
            </a:extLst>
          </p:cNvPr>
          <p:cNvSpPr txBox="1">
            <a:spLocks noGrp="1"/>
          </p:cNvSpPr>
          <p:nvPr>
            <p:ph type="title"/>
          </p:nvPr>
        </p:nvSpPr>
        <p:spPr>
          <a:xfrm>
            <a:off x="457200" y="203364"/>
            <a:ext cx="8229600" cy="515700"/>
          </a:xfrm>
          <a:prstGeom prst="rect">
            <a:avLst/>
          </a:prstGeom>
        </p:spPr>
        <p:txBody>
          <a:bodyPr lIns="91425" tIns="91425" rIns="91425" bIns="91425" anchor="t" anchorCtr="0">
            <a:noAutofit/>
          </a:bodyPr>
          <a:lstStyle/>
          <a:p>
            <a:pPr lvl="0">
              <a:spcBef>
                <a:spcPts val="0"/>
              </a:spcBef>
              <a:buNone/>
            </a:pPr>
            <a:r>
              <a:rPr lang="en-US" dirty="0"/>
              <a:t>Customer Case Study</a:t>
            </a:r>
            <a:endParaRPr lang="en" dirty="0"/>
          </a:p>
        </p:txBody>
      </p:sp>
      <p:pic>
        <p:nvPicPr>
          <p:cNvPr id="3" name="Picture 2" descr="A person wearing a suit and tie">
            <a:extLst>
              <a:ext uri="{FF2B5EF4-FFF2-40B4-BE49-F238E27FC236}">
                <a16:creationId xmlns:a16="http://schemas.microsoft.com/office/drawing/2014/main" id="{A34AE1F4-1C43-4706-888D-535D2C566F4B}"/>
              </a:ext>
            </a:extLst>
          </p:cNvPr>
          <p:cNvPicPr>
            <a:picLocks noChangeAspect="1"/>
          </p:cNvPicPr>
          <p:nvPr/>
        </p:nvPicPr>
        <p:blipFill>
          <a:blip r:embed="rId3"/>
          <a:stretch>
            <a:fillRect/>
          </a:stretch>
        </p:blipFill>
        <p:spPr>
          <a:xfrm>
            <a:off x="262301" y="1202549"/>
            <a:ext cx="3269108" cy="3504255"/>
          </a:xfrm>
          <a:prstGeom prst="rect">
            <a:avLst/>
          </a:prstGeom>
        </p:spPr>
      </p:pic>
      <p:sp>
        <p:nvSpPr>
          <p:cNvPr id="7" name="Rectangle: Rounded Corners 6">
            <a:extLst>
              <a:ext uri="{FF2B5EF4-FFF2-40B4-BE49-F238E27FC236}">
                <a16:creationId xmlns:a16="http://schemas.microsoft.com/office/drawing/2014/main" id="{5F94FDAF-FBA5-44F8-8FA9-2A4C55729ED2}"/>
              </a:ext>
            </a:extLst>
          </p:cNvPr>
          <p:cNvSpPr/>
          <p:nvPr/>
        </p:nvSpPr>
        <p:spPr>
          <a:xfrm>
            <a:off x="3468533" y="1102607"/>
            <a:ext cx="2557570" cy="3457035"/>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u="sng" dirty="0"/>
              <a:t>Actions</a:t>
            </a:r>
          </a:p>
          <a:p>
            <a:pPr marL="342900" indent="-342900">
              <a:lnSpc>
                <a:spcPct val="150000"/>
              </a:lnSpc>
              <a:buFont typeface="+mj-lt"/>
              <a:buAutoNum type="arabicPeriod"/>
            </a:pPr>
            <a:r>
              <a:rPr lang="en-US" sz="1600" dirty="0"/>
              <a:t>Policy</a:t>
            </a:r>
          </a:p>
          <a:p>
            <a:pPr marL="342900" indent="-342900">
              <a:lnSpc>
                <a:spcPct val="150000"/>
              </a:lnSpc>
              <a:buFont typeface="+mj-lt"/>
              <a:buAutoNum type="arabicPeriod"/>
            </a:pPr>
            <a:r>
              <a:rPr lang="en-US" sz="1600" dirty="0"/>
              <a:t>Requirements</a:t>
            </a:r>
          </a:p>
          <a:p>
            <a:pPr marL="344488" indent="-344488">
              <a:lnSpc>
                <a:spcPct val="150000"/>
              </a:lnSpc>
              <a:buFont typeface="+mj-lt"/>
              <a:buAutoNum type="arabicPeriod"/>
            </a:pPr>
            <a:r>
              <a:rPr lang="en-US" sz="1600" dirty="0"/>
              <a:t>Automations</a:t>
            </a:r>
          </a:p>
          <a:p>
            <a:pPr marL="344488" indent="-344488">
              <a:lnSpc>
                <a:spcPct val="150000"/>
              </a:lnSpc>
              <a:buFont typeface="+mj-lt"/>
              <a:buAutoNum type="arabicPeriod"/>
            </a:pPr>
            <a:r>
              <a:rPr lang="en-US" sz="1600" dirty="0"/>
              <a:t>Metrics collection</a:t>
            </a:r>
          </a:p>
          <a:p>
            <a:pPr marL="342900" indent="-342900">
              <a:lnSpc>
                <a:spcPct val="150000"/>
              </a:lnSpc>
              <a:buFont typeface="+mj-lt"/>
              <a:buAutoNum type="arabicPeriod"/>
            </a:pPr>
            <a:r>
              <a:rPr lang="en-US" sz="1600" dirty="0"/>
              <a:t>Prod Monitoring</a:t>
            </a:r>
          </a:p>
          <a:p>
            <a:pPr marL="342900" indent="-342900">
              <a:lnSpc>
                <a:spcPct val="150000"/>
              </a:lnSpc>
              <a:buFont typeface="+mj-lt"/>
              <a:buAutoNum type="arabicPeriod"/>
            </a:pPr>
            <a:r>
              <a:rPr lang="en-US" sz="1600" dirty="0"/>
              <a:t>Establish Training</a:t>
            </a:r>
          </a:p>
          <a:p>
            <a:pPr marL="342900" indent="-342900">
              <a:lnSpc>
                <a:spcPct val="150000"/>
              </a:lnSpc>
              <a:buFont typeface="+mj-lt"/>
              <a:buAutoNum type="arabicPeriod"/>
            </a:pPr>
            <a:r>
              <a:rPr lang="en-US" sz="1600" dirty="0"/>
              <a:t>Legal Alliance</a:t>
            </a:r>
          </a:p>
          <a:p>
            <a:pPr marL="342900" indent="-342900">
              <a:lnSpc>
                <a:spcPct val="150000"/>
              </a:lnSpc>
              <a:buFont typeface="+mj-lt"/>
              <a:buAutoNum type="arabicPeriod"/>
            </a:pPr>
            <a:r>
              <a:rPr lang="en-US" sz="1600" dirty="0"/>
              <a:t>Work with Vendors</a:t>
            </a:r>
          </a:p>
          <a:p>
            <a:pPr marL="342900" indent="-342900">
              <a:buFont typeface="+mj-lt"/>
              <a:buAutoNum type="arabicPeriod"/>
            </a:pPr>
            <a:endParaRPr lang="en-US" dirty="0"/>
          </a:p>
        </p:txBody>
      </p:sp>
      <p:sp>
        <p:nvSpPr>
          <p:cNvPr id="2" name="Speech Bubble: Oval 1">
            <a:extLst>
              <a:ext uri="{FF2B5EF4-FFF2-40B4-BE49-F238E27FC236}">
                <a16:creationId xmlns:a16="http://schemas.microsoft.com/office/drawing/2014/main" id="{8348B80A-A6CB-4293-9BAC-2E5AE628A6D8}"/>
              </a:ext>
            </a:extLst>
          </p:cNvPr>
          <p:cNvSpPr/>
          <p:nvPr/>
        </p:nvSpPr>
        <p:spPr>
          <a:xfrm>
            <a:off x="6510803" y="4027730"/>
            <a:ext cx="2633197" cy="789501"/>
          </a:xfrm>
          <a:prstGeom prst="wedgeEllipseCallout">
            <a:avLst>
              <a:gd name="adj1" fmla="val -81159"/>
              <a:gd name="adj2" fmla="val -192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Provide new requirements…but is it really that easy?</a:t>
            </a:r>
          </a:p>
        </p:txBody>
      </p:sp>
      <p:sp>
        <p:nvSpPr>
          <p:cNvPr id="14" name="Speech Bubble: Oval 13">
            <a:extLst>
              <a:ext uri="{FF2B5EF4-FFF2-40B4-BE49-F238E27FC236}">
                <a16:creationId xmlns:a16="http://schemas.microsoft.com/office/drawing/2014/main" id="{0B057C2B-26BA-48CE-8543-69BDD2E31169}"/>
              </a:ext>
            </a:extLst>
          </p:cNvPr>
          <p:cNvSpPr/>
          <p:nvPr/>
        </p:nvSpPr>
        <p:spPr>
          <a:xfrm>
            <a:off x="6424861" y="3064056"/>
            <a:ext cx="2633197" cy="834178"/>
          </a:xfrm>
          <a:prstGeom prst="wedgeEllipseCallout">
            <a:avLst>
              <a:gd name="adj1" fmla="val -75676"/>
              <a:gd name="adj2" fmla="val 66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Identify owner, frequency and content</a:t>
            </a:r>
          </a:p>
        </p:txBody>
      </p:sp>
      <p:sp>
        <p:nvSpPr>
          <p:cNvPr id="15" name="Speech Bubble: Oval 14">
            <a:extLst>
              <a:ext uri="{FF2B5EF4-FFF2-40B4-BE49-F238E27FC236}">
                <a16:creationId xmlns:a16="http://schemas.microsoft.com/office/drawing/2014/main" id="{36F948CE-B91B-4B12-B34E-FA6984C1A591}"/>
              </a:ext>
            </a:extLst>
          </p:cNvPr>
          <p:cNvSpPr/>
          <p:nvPr/>
        </p:nvSpPr>
        <p:spPr>
          <a:xfrm>
            <a:off x="6662055" y="973353"/>
            <a:ext cx="1955994" cy="590913"/>
          </a:xfrm>
          <a:prstGeom prst="wedgeEllipseCallout">
            <a:avLst>
              <a:gd name="adj1" fmla="val -107030"/>
              <a:gd name="adj2" fmla="val 5346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WCAG Level AA</a:t>
            </a:r>
          </a:p>
        </p:txBody>
      </p:sp>
      <p:sp>
        <p:nvSpPr>
          <p:cNvPr id="16" name="Speech Bubble: Oval 15">
            <a:extLst>
              <a:ext uri="{FF2B5EF4-FFF2-40B4-BE49-F238E27FC236}">
                <a16:creationId xmlns:a16="http://schemas.microsoft.com/office/drawing/2014/main" id="{4E96BCAF-9678-46BE-88B6-BA34AA6D8BCA}"/>
              </a:ext>
            </a:extLst>
          </p:cNvPr>
          <p:cNvSpPr/>
          <p:nvPr/>
        </p:nvSpPr>
        <p:spPr>
          <a:xfrm>
            <a:off x="6290797" y="1360363"/>
            <a:ext cx="2588508" cy="784696"/>
          </a:xfrm>
          <a:prstGeom prst="wedgeEllipseCallout">
            <a:avLst>
              <a:gd name="adj1" fmla="val -78876"/>
              <a:gd name="adj2" fmla="val 381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Written for personas, and more than screenshots</a:t>
            </a:r>
          </a:p>
        </p:txBody>
      </p:sp>
      <p:sp>
        <p:nvSpPr>
          <p:cNvPr id="17" name="Speech Bubble: Oval 16">
            <a:extLst>
              <a:ext uri="{FF2B5EF4-FFF2-40B4-BE49-F238E27FC236}">
                <a16:creationId xmlns:a16="http://schemas.microsoft.com/office/drawing/2014/main" id="{DC6C4958-2496-4A23-8E86-D53C4D5E0D80}"/>
              </a:ext>
            </a:extLst>
          </p:cNvPr>
          <p:cNvSpPr/>
          <p:nvPr/>
        </p:nvSpPr>
        <p:spPr>
          <a:xfrm>
            <a:off x="6424861" y="1740934"/>
            <a:ext cx="2454444" cy="696279"/>
          </a:xfrm>
          <a:prstGeom prst="wedgeEllipseCallout">
            <a:avLst>
              <a:gd name="adj1" fmla="val -85459"/>
              <a:gd name="adj2" fmla="val 4652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Automate Unit and System Tests</a:t>
            </a:r>
          </a:p>
        </p:txBody>
      </p:sp>
      <p:sp>
        <p:nvSpPr>
          <p:cNvPr id="18" name="Speech Bubble: Oval 17">
            <a:extLst>
              <a:ext uri="{FF2B5EF4-FFF2-40B4-BE49-F238E27FC236}">
                <a16:creationId xmlns:a16="http://schemas.microsoft.com/office/drawing/2014/main" id="{C53DABED-432B-4B38-BBA4-62976B9FDE0E}"/>
              </a:ext>
            </a:extLst>
          </p:cNvPr>
          <p:cNvSpPr/>
          <p:nvPr/>
        </p:nvSpPr>
        <p:spPr>
          <a:xfrm>
            <a:off x="6424861" y="2054355"/>
            <a:ext cx="2454444" cy="696279"/>
          </a:xfrm>
          <a:prstGeom prst="wedgeEllipseCallout">
            <a:avLst>
              <a:gd name="adj1" fmla="val -80557"/>
              <a:gd name="adj2" fmla="val 5541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Entry and Exit Criteria per phase</a:t>
            </a:r>
          </a:p>
        </p:txBody>
      </p:sp>
      <p:sp>
        <p:nvSpPr>
          <p:cNvPr id="19" name="Speech Bubble: Oval 18">
            <a:extLst>
              <a:ext uri="{FF2B5EF4-FFF2-40B4-BE49-F238E27FC236}">
                <a16:creationId xmlns:a16="http://schemas.microsoft.com/office/drawing/2014/main" id="{1CBB33E8-472F-40AE-9D88-B3598008BDD8}"/>
              </a:ext>
            </a:extLst>
          </p:cNvPr>
          <p:cNvSpPr/>
          <p:nvPr/>
        </p:nvSpPr>
        <p:spPr>
          <a:xfrm>
            <a:off x="6424860" y="2481892"/>
            <a:ext cx="2454444" cy="696279"/>
          </a:xfrm>
          <a:prstGeom prst="wedgeEllipseCallout">
            <a:avLst>
              <a:gd name="adj1" fmla="val -85459"/>
              <a:gd name="adj2" fmla="val 4652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Auto Full Scans, Sample manual tests</a:t>
            </a:r>
          </a:p>
        </p:txBody>
      </p:sp>
      <p:sp>
        <p:nvSpPr>
          <p:cNvPr id="12" name="Speech Bubble: Oval 11">
            <a:extLst>
              <a:ext uri="{FF2B5EF4-FFF2-40B4-BE49-F238E27FC236}">
                <a16:creationId xmlns:a16="http://schemas.microsoft.com/office/drawing/2014/main" id="{2ECE4158-8DED-4650-ACF9-C45A2E179269}"/>
              </a:ext>
            </a:extLst>
          </p:cNvPr>
          <p:cNvSpPr/>
          <p:nvPr/>
        </p:nvSpPr>
        <p:spPr>
          <a:xfrm>
            <a:off x="6424861" y="3632979"/>
            <a:ext cx="2633197" cy="789501"/>
          </a:xfrm>
          <a:prstGeom prst="wedgeEllipseCallout">
            <a:avLst>
              <a:gd name="adj1" fmla="val -81159"/>
              <a:gd name="adj2" fmla="val -192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legal counsel established as a partner to business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1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12" grpId="0" animBg="1"/>
      <p:bldP spid="12" grpId="1" animBg="1"/>
    </p:bldLst>
  </p:timing>
</p:sld>
</file>

<file path=ppt/theme/theme1.xml><?xml version="1.0" encoding="utf-8"?>
<a:theme xmlns:a="http://schemas.openxmlformats.org/drawingml/2006/main" name="PPT Template 2016 - WIDESCREE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3789</TotalTime>
  <Words>1687</Words>
  <Application>Microsoft Office PowerPoint</Application>
  <PresentationFormat>On-screen Show (16:9)</PresentationFormat>
  <Paragraphs>241</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Century Gothic</vt:lpstr>
      <vt:lpstr>Arial</vt:lpstr>
      <vt:lpstr>Calibri</vt:lpstr>
      <vt:lpstr>Wingdings</vt:lpstr>
      <vt:lpstr>Arial Black</vt:lpstr>
      <vt:lpstr>PPT Template 2016 - WIDESCREEN</vt:lpstr>
      <vt:lpstr>The ‘I-Plan for Accessibility’</vt:lpstr>
      <vt:lpstr>Agenda</vt:lpstr>
      <vt:lpstr>Who are involved </vt:lpstr>
      <vt:lpstr>What to Consider</vt:lpstr>
      <vt:lpstr>Accessibility Throughout</vt:lpstr>
      <vt:lpstr>PowerPoint Presentation</vt:lpstr>
      <vt:lpstr>Customer Case Study</vt:lpstr>
      <vt:lpstr>Customer Case Study</vt:lpstr>
      <vt:lpstr>Customer Case Study</vt:lpstr>
      <vt:lpstr>Customer Case Study</vt:lpstr>
      <vt:lpstr>iPlan – fully incorporated</vt:lpstr>
      <vt:lpstr>I-Plan Benefits </vt:lpstr>
      <vt:lpstr>What’s Next</vt:lpstr>
      <vt:lpstr>Common FAQ’s</vt:lpstr>
      <vt:lpstr>Let’s Hear From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‘I-Plan for Accessibility</dc:title>
  <dc:creator>VOP</dc:creator>
  <cp:lastModifiedBy>Sachin Gupta</cp:lastModifiedBy>
  <cp:revision>201</cp:revision>
  <dcterms:modified xsi:type="dcterms:W3CDTF">2017-11-09T21:40:09Z</dcterms:modified>
</cp:coreProperties>
</file>