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659" r:id="rId3"/>
    <p:sldMasterId id="2147483672" r:id="rId4"/>
    <p:sldMasterId id="2147483682" r:id="rId5"/>
    <p:sldMasterId id="2147483699" r:id="rId6"/>
    <p:sldMasterId id="2147483707" r:id="rId7"/>
  </p:sldMasterIdLst>
  <p:sldIdLst>
    <p:sldId id="256" r:id="rId8"/>
    <p:sldId id="257" r:id="rId9"/>
    <p:sldId id="258" r:id="rId10"/>
    <p:sldId id="259" r:id="rId11"/>
    <p:sldId id="260" r:id="rId12"/>
    <p:sldId id="313" r:id="rId13"/>
    <p:sldId id="265" r:id="rId14"/>
    <p:sldId id="264" r:id="rId15"/>
    <p:sldId id="263" r:id="rId16"/>
    <p:sldId id="262" r:id="rId17"/>
    <p:sldId id="267" r:id="rId18"/>
    <p:sldId id="268" r:id="rId19"/>
    <p:sldId id="269" r:id="rId20"/>
    <p:sldId id="270" r:id="rId21"/>
    <p:sldId id="273" r:id="rId22"/>
    <p:sldId id="274" r:id="rId23"/>
    <p:sldId id="271" r:id="rId24"/>
    <p:sldId id="272" r:id="rId25"/>
    <p:sldId id="308" r:id="rId26"/>
    <p:sldId id="275" r:id="rId27"/>
    <p:sldId id="277" r:id="rId28"/>
    <p:sldId id="279" r:id="rId29"/>
    <p:sldId id="280" r:id="rId30"/>
    <p:sldId id="276" r:id="rId31"/>
    <p:sldId id="309" r:id="rId32"/>
    <p:sldId id="281" r:id="rId33"/>
    <p:sldId id="282" r:id="rId34"/>
    <p:sldId id="302" r:id="rId35"/>
    <p:sldId id="303" r:id="rId36"/>
    <p:sldId id="305" r:id="rId37"/>
    <p:sldId id="285" r:id="rId38"/>
    <p:sldId id="301" r:id="rId39"/>
    <p:sldId id="310" r:id="rId40"/>
    <p:sldId id="311" r:id="rId41"/>
    <p:sldId id="286" r:id="rId42"/>
    <p:sldId id="287" r:id="rId43"/>
    <p:sldId id="312" r:id="rId44"/>
    <p:sldId id="283" r:id="rId45"/>
    <p:sldId id="288" r:id="rId46"/>
    <p:sldId id="306" r:id="rId47"/>
    <p:sldId id="292" r:id="rId48"/>
    <p:sldId id="307" r:id="rId49"/>
    <p:sldId id="293" r:id="rId50"/>
    <p:sldId id="289" r:id="rId51"/>
    <p:sldId id="290" r:id="rId52"/>
    <p:sldId id="294" r:id="rId53"/>
    <p:sldId id="295" r:id="rId54"/>
    <p:sldId id="296" r:id="rId55"/>
    <p:sldId id="297" r:id="rId56"/>
    <p:sldId id="298" r:id="rId57"/>
    <p:sldId id="299" r:id="rId58"/>
    <p:sldId id="291" r:id="rId59"/>
    <p:sldId id="266" r:id="rId60"/>
    <p:sldId id="300" r:id="rId61"/>
    <p:sldId id="261"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673"/>
    <a:srgbClr val="102149"/>
    <a:srgbClr val="2C2F2F"/>
    <a:srgbClr val="2E3030"/>
    <a:srgbClr val="202222"/>
    <a:srgbClr val="15171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5972" autoAdjust="0"/>
  </p:normalViewPr>
  <p:slideViewPr>
    <p:cSldViewPr snapToGrid="0" snapToObjects="1">
      <p:cViewPr varScale="1">
        <p:scale>
          <a:sx n="142" d="100"/>
          <a:sy n="142" d="100"/>
        </p:scale>
        <p:origin x="114"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ue Title Slide with Subtitle Below">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799" y="1597819"/>
            <a:ext cx="6293419" cy="1403822"/>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590800" y="2740364"/>
            <a:ext cx="6293418" cy="874973"/>
          </a:xfrm>
          <a:prstGeom prst="rect">
            <a:avLst/>
          </a:prstGeom>
        </p:spPr>
        <p:txBody>
          <a:bodyPr/>
          <a:lstStyle>
            <a:lvl1pPr marL="0" indent="0" algn="l">
              <a:buNone/>
              <a:defRPr sz="1800" b="0" i="0" spc="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D1FFC5A-79FC-244A-8A39-2A6CB8B62659}"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C47A8-9DE4-B345-9E8D-8A2B5D3EE445}" type="slidenum">
              <a:rPr lang="en-US" smtClean="0"/>
              <a:t>‹#›</a:t>
            </a:fld>
            <a:endParaRPr lang="en-US"/>
          </a:p>
        </p:txBody>
      </p:sp>
    </p:spTree>
    <p:extLst>
      <p:ext uri="{BB962C8B-B14F-4D97-AF65-F5344CB8AC3E}">
        <p14:creationId xmlns:p14="http://schemas.microsoft.com/office/powerpoint/2010/main" val="395411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la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4947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Slant Title and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840" y="204789"/>
            <a:ext cx="6392748" cy="651956"/>
          </a:xfrm>
        </p:spPr>
        <p:txBody>
          <a:bodyPr anchor="ctr">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1076325"/>
            <a:ext cx="5254478" cy="3517900"/>
          </a:xfrm>
        </p:spPr>
        <p:txBody>
          <a:bodyPr/>
          <a:lstStyle>
            <a:lvl1pPr>
              <a:defRPr sz="2400"/>
            </a:lvl1pPr>
            <a:lvl2pPr marL="742950" indent="-285750">
              <a:buFont typeface="Arial"/>
              <a:buChar cha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4840" y="1076325"/>
            <a:ext cx="324067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397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ant 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841" y="3600450"/>
            <a:ext cx="8568226"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4841" y="1184859"/>
            <a:ext cx="8568226" cy="23616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4841" y="4025900"/>
            <a:ext cx="8568226"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txBox="1">
            <a:spLocks/>
          </p:cNvSpPr>
          <p:nvPr userDrawn="1"/>
        </p:nvSpPr>
        <p:spPr>
          <a:xfrm>
            <a:off x="224840" y="204789"/>
            <a:ext cx="6392748" cy="65195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bg1"/>
                </a:solidFill>
                <a:latin typeface="Arial"/>
                <a:ea typeface="+mj-ea"/>
                <a:cs typeface="Arial"/>
              </a:defRPr>
            </a:lvl1pPr>
          </a:lstStyle>
          <a:p>
            <a:r>
              <a:rPr lang="en-US" dirty="0"/>
              <a:t>Click to edit Master title style</a:t>
            </a:r>
          </a:p>
        </p:txBody>
      </p:sp>
    </p:spTree>
    <p:extLst>
      <p:ext uri="{BB962C8B-B14F-4D97-AF65-F5344CB8AC3E}">
        <p14:creationId xmlns:p14="http://schemas.microsoft.com/office/powerpoint/2010/main" val="51138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C74FBA-C209-664F-B339-5BADC6EA7747}"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B7361-AF66-594B-B5D9-C05A54FAAFB3}" type="slidenum">
              <a:rPr lang="en-US" smtClean="0"/>
              <a:t>‹#›</a:t>
            </a:fld>
            <a:endParaRPr lang="en-US"/>
          </a:p>
        </p:txBody>
      </p:sp>
    </p:spTree>
    <p:extLst>
      <p:ext uri="{BB962C8B-B14F-4D97-AF65-F5344CB8AC3E}">
        <p14:creationId xmlns:p14="http://schemas.microsoft.com/office/powerpoint/2010/main" val="374614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ar 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5841" y="1200150"/>
            <a:ext cx="4349959" cy="323547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351476" cy="323547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9C74FBA-C209-664F-B339-5BADC6EA7747}"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B7361-AF66-594B-B5D9-C05A54FAAFB3}" type="slidenum">
              <a:rPr lang="en-US" smtClean="0"/>
              <a:t>‹#›</a:t>
            </a:fld>
            <a:endParaRPr lang="en-US"/>
          </a:p>
        </p:txBody>
      </p:sp>
    </p:spTree>
    <p:extLst>
      <p:ext uri="{BB962C8B-B14F-4D97-AF65-F5344CB8AC3E}">
        <p14:creationId xmlns:p14="http://schemas.microsoft.com/office/powerpoint/2010/main" val="48756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Bar Title and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841" y="1150938"/>
            <a:ext cx="4351547"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841" y="1631950"/>
            <a:ext cx="4351547" cy="27915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354651"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354651" cy="27915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74FBA-C209-664F-B339-5BADC6EA7747}"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B7361-AF66-594B-B5D9-C05A54FAAFB3}" type="slidenum">
              <a:rPr lang="en-US" smtClean="0"/>
              <a:t>‹#›</a:t>
            </a:fld>
            <a:endParaRPr lang="en-US"/>
          </a:p>
        </p:txBody>
      </p:sp>
    </p:spTree>
    <p:extLst>
      <p:ext uri="{BB962C8B-B14F-4D97-AF65-F5344CB8AC3E}">
        <p14:creationId xmlns:p14="http://schemas.microsoft.com/office/powerpoint/2010/main" val="3434944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74FBA-C209-664F-B339-5BADC6EA7747}"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B7361-AF66-594B-B5D9-C05A54FAAFB3}" type="slidenum">
              <a:rPr lang="en-US" smtClean="0"/>
              <a:t>‹#›</a:t>
            </a:fld>
            <a:endParaRPr lang="en-US"/>
          </a:p>
        </p:txBody>
      </p:sp>
    </p:spTree>
    <p:extLst>
      <p:ext uri="{BB962C8B-B14F-4D97-AF65-F5344CB8AC3E}">
        <p14:creationId xmlns:p14="http://schemas.microsoft.com/office/powerpoint/2010/main" val="249010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 Title and 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54477"/>
            <a:ext cx="5424626" cy="3262918"/>
          </a:xfrm>
        </p:spPr>
        <p:txBody>
          <a:bodyPr/>
          <a:lstStyle>
            <a:lvl1pPr>
              <a:defRPr sz="2400">
                <a:solidFill>
                  <a:srgbClr val="2C2F2F"/>
                </a:solidFill>
              </a:defRPr>
            </a:lvl1pPr>
            <a:lvl2pPr>
              <a:defRPr sz="2000">
                <a:solidFill>
                  <a:srgbClr val="2C2F2F"/>
                </a:solidFill>
              </a:defRPr>
            </a:lvl2pPr>
            <a:lvl3pPr>
              <a:defRPr sz="1800">
                <a:solidFill>
                  <a:srgbClr val="2C2F2F"/>
                </a:solidFill>
              </a:defRPr>
            </a:lvl3pPr>
            <a:lvl4pPr>
              <a:defRPr sz="1600">
                <a:solidFill>
                  <a:srgbClr val="2C2F2F"/>
                </a:solidFill>
              </a:defRPr>
            </a:lvl4pPr>
            <a:lvl5pPr>
              <a:defRPr sz="1600">
                <a:solidFill>
                  <a:srgbClr val="2C2F2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5842" y="1154477"/>
            <a:ext cx="3319672" cy="3262918"/>
          </a:xfrm>
        </p:spPr>
        <p:txBody>
          <a:bodyPr/>
          <a:lstStyle>
            <a:lvl1pPr marL="0" indent="0">
              <a:buNone/>
              <a:defRPr sz="1400">
                <a:solidFill>
                  <a:srgbClr val="2C2F2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9C74FBA-C209-664F-B339-5BADC6EA7747}"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B7361-AF66-594B-B5D9-C05A54FAAFB3}" type="slidenum">
              <a:rPr lang="en-US" smtClean="0"/>
              <a:t>‹#›</a:t>
            </a:fld>
            <a:endParaRPr lang="en-US"/>
          </a:p>
        </p:txBody>
      </p:sp>
      <p:sp>
        <p:nvSpPr>
          <p:cNvPr id="8" name="Title 1"/>
          <p:cNvSpPr>
            <a:spLocks noGrp="1"/>
          </p:cNvSpPr>
          <p:nvPr>
            <p:ph type="title"/>
          </p:nvPr>
        </p:nvSpPr>
        <p:spPr>
          <a:xfrm>
            <a:off x="145841" y="133677"/>
            <a:ext cx="8853835" cy="704838"/>
          </a:xfrm>
        </p:spPr>
        <p:txBody>
          <a:bodyPr/>
          <a:lstStyle/>
          <a:p>
            <a:r>
              <a:rPr lang="en-US"/>
              <a:t>Click to edit Master title style</a:t>
            </a:r>
          </a:p>
        </p:txBody>
      </p:sp>
    </p:spTree>
    <p:extLst>
      <p:ext uri="{BB962C8B-B14F-4D97-AF65-F5344CB8AC3E}">
        <p14:creationId xmlns:p14="http://schemas.microsoft.com/office/powerpoint/2010/main" val="3083565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 Title an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5841" y="1111943"/>
            <a:ext cx="8853836" cy="2434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5841" y="3639642"/>
            <a:ext cx="8853836" cy="7777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C74FBA-C209-664F-B339-5BADC6EA7747}"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B7361-AF66-594B-B5D9-C05A54FAAFB3}" type="slidenum">
              <a:rPr lang="en-US" smtClean="0"/>
              <a:t>‹#›</a:t>
            </a:fld>
            <a:endParaRPr lang="en-US"/>
          </a:p>
        </p:txBody>
      </p:sp>
      <p:sp>
        <p:nvSpPr>
          <p:cNvPr id="8" name="Title 1"/>
          <p:cNvSpPr>
            <a:spLocks noGrp="1"/>
          </p:cNvSpPr>
          <p:nvPr>
            <p:ph type="title"/>
          </p:nvPr>
        </p:nvSpPr>
        <p:spPr>
          <a:xfrm>
            <a:off x="145841" y="133677"/>
            <a:ext cx="8853835" cy="704838"/>
          </a:xfrm>
        </p:spPr>
        <p:txBody>
          <a:bodyPr/>
          <a:lstStyle/>
          <a:p>
            <a:r>
              <a:rPr lang="en-US"/>
              <a:t>Click to edit Master title style</a:t>
            </a:r>
          </a:p>
        </p:txBody>
      </p:sp>
    </p:spTree>
    <p:extLst>
      <p:ext uri="{BB962C8B-B14F-4D97-AF65-F5344CB8AC3E}">
        <p14:creationId xmlns:p14="http://schemas.microsoft.com/office/powerpoint/2010/main" val="540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impl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226" y="206375"/>
            <a:ext cx="8811298" cy="857250"/>
          </a:xfrm>
        </p:spPr>
        <p:txBody>
          <a:bodyPr anchor="ctr">
            <a:normAutofit/>
          </a:bodyPr>
          <a:lstStyle>
            <a:lvl1pPr algn="l">
              <a:defRPr sz="2800" b="1" i="0">
                <a:solidFill>
                  <a:srgbClr val="043673"/>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76226" y="1200150"/>
            <a:ext cx="8811298" cy="3168635"/>
          </a:xfrm>
        </p:spPr>
        <p:txBody>
          <a:bodyPr/>
          <a:lstStyle>
            <a:lvl1pPr>
              <a:defRPr sz="2800">
                <a:solidFill>
                  <a:srgbClr val="2C2F2F"/>
                </a:solidFill>
              </a:defRPr>
            </a:lvl1pPr>
            <a:lvl2pPr>
              <a:defRPr sz="2400">
                <a:solidFill>
                  <a:srgbClr val="2C2F2F"/>
                </a:solidFill>
              </a:defRPr>
            </a:lvl2pPr>
            <a:lvl3pPr>
              <a:defRPr sz="2000">
                <a:solidFill>
                  <a:srgbClr val="2C2F2F"/>
                </a:solidFill>
              </a:defRPr>
            </a:lvl3pPr>
            <a:lvl4pPr>
              <a:defRPr sz="1800">
                <a:solidFill>
                  <a:srgbClr val="2C2F2F"/>
                </a:solidFill>
              </a:defRPr>
            </a:lvl4pPr>
            <a:lvl5pPr>
              <a:defRPr sz="1800">
                <a:solidFill>
                  <a:srgbClr val="2C2F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8DD8FE-10A9-5349-8985-23D47FA9216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3BAD0-D6AF-D24D-B6F0-5133C2BB05D3}" type="slidenum">
              <a:rPr lang="en-US" smtClean="0"/>
              <a:t>‹#›</a:t>
            </a:fld>
            <a:endParaRPr lang="en-US"/>
          </a:p>
        </p:txBody>
      </p:sp>
    </p:spTree>
    <p:extLst>
      <p:ext uri="{BB962C8B-B14F-4D97-AF65-F5344CB8AC3E}">
        <p14:creationId xmlns:p14="http://schemas.microsoft.com/office/powerpoint/2010/main" val="19027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lue Title Slide with Subtitle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85392" y="1628422"/>
            <a:ext cx="6471747" cy="1500820"/>
          </a:xfrm>
        </p:spPr>
        <p:txBody>
          <a:bodyPr anchor="ctr">
            <a:normAutofit/>
          </a:bodyPr>
          <a:lstStyle>
            <a:lvl1pPr algn="l">
              <a:defRPr sz="2800" b="1" cap="none"/>
            </a:lvl1pPr>
          </a:lstStyle>
          <a:p>
            <a:r>
              <a:rPr lang="en-US" dirty="0"/>
              <a:t>CLICK TO EDIT MASTER TITLE STYLE</a:t>
            </a:r>
          </a:p>
        </p:txBody>
      </p:sp>
      <p:sp>
        <p:nvSpPr>
          <p:cNvPr id="3" name="Text Placeholder 2"/>
          <p:cNvSpPr>
            <a:spLocks noGrp="1"/>
          </p:cNvSpPr>
          <p:nvPr>
            <p:ph type="body" idx="1"/>
          </p:nvPr>
        </p:nvSpPr>
        <p:spPr>
          <a:xfrm>
            <a:off x="2485393" y="1573735"/>
            <a:ext cx="6009319" cy="577238"/>
          </a:xfrm>
          <a:prstGeom prst="rect">
            <a:avLst/>
          </a:prstGeom>
        </p:spPr>
        <p:txBody>
          <a:bodyPr anchor="t"/>
          <a:lstStyle>
            <a:lvl1pPr marL="0" indent="0">
              <a:buNone/>
              <a:defRPr sz="1800" b="0" i="0">
                <a:solidFill>
                  <a:srgbClr val="FFFFFF"/>
                </a:solidFill>
                <a:latin typeface="+mn-lt"/>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D1FFC5A-79FC-244A-8A39-2A6CB8B62659}"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C47A8-9DE4-B345-9E8D-8A2B5D3EE445}" type="slidenum">
              <a:rPr lang="en-US" smtClean="0"/>
              <a:t>‹#›</a:t>
            </a:fld>
            <a:endParaRPr lang="en-US"/>
          </a:p>
        </p:txBody>
      </p:sp>
    </p:spTree>
    <p:extLst>
      <p:ext uri="{BB962C8B-B14F-4D97-AF65-F5344CB8AC3E}">
        <p14:creationId xmlns:p14="http://schemas.microsoft.com/office/powerpoint/2010/main" val="819278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Simple 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303" y="1200150"/>
            <a:ext cx="4313497" cy="318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357554" cy="318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DD8FE-10A9-5349-8985-23D47FA9216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BAD0-D6AF-D24D-B6F0-5133C2BB05D3}" type="slidenum">
              <a:rPr lang="en-US" smtClean="0"/>
              <a:t>‹#›</a:t>
            </a:fld>
            <a:endParaRPr lang="en-US"/>
          </a:p>
        </p:txBody>
      </p:sp>
    </p:spTree>
    <p:extLst>
      <p:ext uri="{BB962C8B-B14F-4D97-AF65-F5344CB8AC3E}">
        <p14:creationId xmlns:p14="http://schemas.microsoft.com/office/powerpoint/2010/main" val="1880211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imple Title and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303" y="1150938"/>
            <a:ext cx="431508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303" y="1631950"/>
            <a:ext cx="4315085" cy="27307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360729"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360729" cy="27307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DD8FE-10A9-5349-8985-23D47FA9216A}"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3BAD0-D6AF-D24D-B6F0-5133C2BB05D3}" type="slidenum">
              <a:rPr lang="en-US" smtClean="0"/>
              <a:t>‹#›</a:t>
            </a:fld>
            <a:endParaRPr lang="en-US"/>
          </a:p>
        </p:txBody>
      </p:sp>
    </p:spTree>
    <p:extLst>
      <p:ext uri="{BB962C8B-B14F-4D97-AF65-F5344CB8AC3E}">
        <p14:creationId xmlns:p14="http://schemas.microsoft.com/office/powerpoint/2010/main" val="111001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mpl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8DD8FE-10A9-5349-8985-23D47FA9216A}"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3BAD0-D6AF-D24D-B6F0-5133C2BB05D3}" type="slidenum">
              <a:rPr lang="en-US" smtClean="0"/>
              <a:t>‹#›</a:t>
            </a:fld>
            <a:endParaRPr lang="en-US"/>
          </a:p>
        </p:txBody>
      </p:sp>
    </p:spTree>
    <p:extLst>
      <p:ext uri="{BB962C8B-B14F-4D97-AF65-F5344CB8AC3E}">
        <p14:creationId xmlns:p14="http://schemas.microsoft.com/office/powerpoint/2010/main" val="1124726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Title and 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9163"/>
            <a:ext cx="5430704" cy="3159622"/>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82304" y="1209163"/>
            <a:ext cx="3283210" cy="3159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DD8FE-10A9-5349-8985-23D47FA9216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BAD0-D6AF-D24D-B6F0-5133C2BB05D3}" type="slidenum">
              <a:rPr lang="en-US" smtClean="0"/>
              <a:t>‹#›</a:t>
            </a:fld>
            <a:endParaRPr lang="en-US"/>
          </a:p>
        </p:txBody>
      </p:sp>
      <p:sp>
        <p:nvSpPr>
          <p:cNvPr id="8" name="Title 1"/>
          <p:cNvSpPr>
            <a:spLocks noGrp="1"/>
          </p:cNvSpPr>
          <p:nvPr>
            <p:ph type="title"/>
          </p:nvPr>
        </p:nvSpPr>
        <p:spPr>
          <a:xfrm>
            <a:off x="182303" y="206375"/>
            <a:ext cx="8823451" cy="857250"/>
          </a:xfrm>
        </p:spPr>
        <p:txBody>
          <a:bodyPr/>
          <a:lstStyle/>
          <a:p>
            <a:r>
              <a:rPr lang="en-US"/>
              <a:t>Click to edit Master title style</a:t>
            </a:r>
          </a:p>
        </p:txBody>
      </p:sp>
    </p:spTree>
    <p:extLst>
      <p:ext uri="{BB962C8B-B14F-4D97-AF65-F5344CB8AC3E}">
        <p14:creationId xmlns:p14="http://schemas.microsoft.com/office/powerpoint/2010/main" val="3773895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Simple 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840" y="3439128"/>
            <a:ext cx="8720146" cy="37672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4840" y="243049"/>
            <a:ext cx="8720146" cy="30988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4840" y="3815852"/>
            <a:ext cx="8720146" cy="619771"/>
          </a:xfrm>
        </p:spPr>
        <p:txBody>
          <a:bodyPr/>
          <a:lstStyle>
            <a:lvl1pPr marL="0" indent="0">
              <a:buNone/>
              <a:defRPr sz="1400">
                <a:solidFill>
                  <a:srgbClr val="2C2F2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98DD8FE-10A9-5349-8985-23D47FA9216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BAD0-D6AF-D24D-B6F0-5133C2BB05D3}" type="slidenum">
              <a:rPr lang="en-US" smtClean="0"/>
              <a:t>‹#›</a:t>
            </a:fld>
            <a:endParaRPr lang="en-US"/>
          </a:p>
        </p:txBody>
      </p:sp>
    </p:spTree>
    <p:extLst>
      <p:ext uri="{BB962C8B-B14F-4D97-AF65-F5344CB8AC3E}">
        <p14:creationId xmlns:p14="http://schemas.microsoft.com/office/powerpoint/2010/main" val="3134126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lue Impact Slide with Subheadin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7812"/>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343488"/>
            <a:ext cx="6400800" cy="1314450"/>
          </a:xfrm>
          <a:prstGeom prst="rect">
            <a:avLst/>
          </a:prstGeom>
        </p:spPr>
        <p:txBody>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81185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lue Imp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112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ue Impact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884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Impact Slide with Subheadin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577812"/>
            <a:ext cx="7772400" cy="1101725"/>
          </a:xfrm>
        </p:spPr>
        <p:txBody>
          <a:bodyPr/>
          <a:lstStyle/>
          <a:p>
            <a:r>
              <a:rPr lang="en-US"/>
              <a:t>Click to edit Master title style</a:t>
            </a:r>
          </a:p>
        </p:txBody>
      </p:sp>
      <p:sp>
        <p:nvSpPr>
          <p:cNvPr id="8" name="Subtitle 2"/>
          <p:cNvSpPr>
            <a:spLocks noGrp="1"/>
          </p:cNvSpPr>
          <p:nvPr>
            <p:ph type="subTitle" idx="1"/>
          </p:nvPr>
        </p:nvSpPr>
        <p:spPr>
          <a:xfrm>
            <a:off x="1371600" y="2343488"/>
            <a:ext cx="6400800" cy="1314450"/>
          </a:xfrm>
          <a:prstGeom prst="rect">
            <a:avLst/>
          </a:prstGeom>
        </p:spPr>
        <p:txBody>
          <a:bodyPr/>
          <a:lstStyle>
            <a:lvl1pPr marL="0" indent="0" algn="ctr">
              <a:buNone/>
              <a:defRPr sz="2800">
                <a:solidFill>
                  <a:srgbClr val="2C2F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02579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Impact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206375"/>
            <a:ext cx="8229600" cy="4587744"/>
          </a:xfrm>
        </p:spPr>
        <p:txBody>
          <a:bodyPr/>
          <a:lstStyle/>
          <a:p>
            <a:r>
              <a:rPr lang="en-US"/>
              <a:t>Click to edit Master title style</a:t>
            </a:r>
          </a:p>
        </p:txBody>
      </p:sp>
    </p:spTree>
    <p:extLst>
      <p:ext uri="{BB962C8B-B14F-4D97-AF65-F5344CB8AC3E}">
        <p14:creationId xmlns:p14="http://schemas.microsoft.com/office/powerpoint/2010/main" val="396552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ue Title Slide with No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D1FFC5A-79FC-244A-8A39-2A6CB8B62659}" type="datetimeFigureOut">
              <a:rPr lang="en-US" smtClean="0"/>
              <a:pPr/>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7C47A8-9DE4-B345-9E8D-8A2B5D3EE445}" type="slidenum">
              <a:rPr lang="en-US" smtClean="0"/>
              <a:t>‹#›</a:t>
            </a:fld>
            <a:endParaRPr lang="en-US"/>
          </a:p>
        </p:txBody>
      </p:sp>
    </p:spTree>
    <p:extLst>
      <p:ext uri="{BB962C8B-B14F-4D97-AF65-F5344CB8AC3E}">
        <p14:creationId xmlns:p14="http://schemas.microsoft.com/office/powerpoint/2010/main" val="1849620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Impact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35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itle Slide with Subtitle Below">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CB128D-EA64-FE47-B54E-0DD2CAB95B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CA4B5-EF04-FF44-909F-167530198BA3}" type="slidenum">
              <a:rPr lang="en-US" smtClean="0"/>
              <a:t>‹#›</a:t>
            </a:fld>
            <a:endParaRPr lang="en-US"/>
          </a:p>
        </p:txBody>
      </p:sp>
      <p:sp>
        <p:nvSpPr>
          <p:cNvPr id="7" name="Title 1"/>
          <p:cNvSpPr>
            <a:spLocks noGrp="1"/>
          </p:cNvSpPr>
          <p:nvPr>
            <p:ph type="ctrTitle" hasCustomPrompt="1"/>
          </p:nvPr>
        </p:nvSpPr>
        <p:spPr>
          <a:xfrm>
            <a:off x="2590799" y="1597819"/>
            <a:ext cx="6293419" cy="1403822"/>
          </a:xfrm>
        </p:spPr>
        <p:txBody>
          <a:bodyPr/>
          <a:lstStyle>
            <a:lvl1pPr algn="l">
              <a:defRPr/>
            </a:lvl1pPr>
          </a:lstStyle>
          <a:p>
            <a:r>
              <a:rPr lang="en-US" dirty="0"/>
              <a:t>CLICK TO EDIT MASTER TITLE STYLE</a:t>
            </a:r>
          </a:p>
        </p:txBody>
      </p:sp>
      <p:sp>
        <p:nvSpPr>
          <p:cNvPr id="8" name="Subtitle 2"/>
          <p:cNvSpPr>
            <a:spLocks noGrp="1"/>
          </p:cNvSpPr>
          <p:nvPr>
            <p:ph type="subTitle" idx="1"/>
          </p:nvPr>
        </p:nvSpPr>
        <p:spPr>
          <a:xfrm>
            <a:off x="2590800" y="2740364"/>
            <a:ext cx="6293418" cy="874973"/>
          </a:xfrm>
          <a:prstGeom prst="rect">
            <a:avLst/>
          </a:prstGeom>
        </p:spPr>
        <p:txBody>
          <a:bodyPr/>
          <a:lstStyle>
            <a:lvl1pPr marL="0" indent="0" algn="l">
              <a:buNone/>
              <a:defRPr sz="1800" b="0" i="0" spc="0">
                <a:solidFill>
                  <a:srgbClr val="2C2F2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772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itle Slide with Subtitle Abov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CB128D-EA64-FE47-B54E-0DD2CAB95B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CA4B5-EF04-FF44-909F-167530198BA3}" type="slidenum">
              <a:rPr lang="en-US" smtClean="0"/>
              <a:t>‹#›</a:t>
            </a:fld>
            <a:endParaRPr lang="en-US"/>
          </a:p>
        </p:txBody>
      </p:sp>
      <p:sp>
        <p:nvSpPr>
          <p:cNvPr id="7" name="Title 1"/>
          <p:cNvSpPr>
            <a:spLocks noGrp="1"/>
          </p:cNvSpPr>
          <p:nvPr>
            <p:ph type="title" hasCustomPrompt="1"/>
          </p:nvPr>
        </p:nvSpPr>
        <p:spPr>
          <a:xfrm>
            <a:off x="2485392" y="1628422"/>
            <a:ext cx="6471747" cy="1500820"/>
          </a:xfrm>
        </p:spPr>
        <p:txBody>
          <a:bodyPr anchor="ctr">
            <a:normAutofit/>
          </a:bodyPr>
          <a:lstStyle>
            <a:lvl1pPr algn="l">
              <a:defRPr sz="2800" b="1" cap="none"/>
            </a:lvl1pPr>
          </a:lstStyle>
          <a:p>
            <a:r>
              <a:rPr lang="en-US" dirty="0"/>
              <a:t>CLICK TO EDIT MASTER TITLE STYLE</a:t>
            </a:r>
          </a:p>
        </p:txBody>
      </p:sp>
      <p:sp>
        <p:nvSpPr>
          <p:cNvPr id="8" name="Text Placeholder 2"/>
          <p:cNvSpPr>
            <a:spLocks noGrp="1"/>
          </p:cNvSpPr>
          <p:nvPr>
            <p:ph type="body" idx="1"/>
          </p:nvPr>
        </p:nvSpPr>
        <p:spPr>
          <a:xfrm>
            <a:off x="2485393" y="1573735"/>
            <a:ext cx="6009319" cy="577238"/>
          </a:xfrm>
          <a:prstGeom prst="rect">
            <a:avLst/>
          </a:prstGeom>
        </p:spPr>
        <p:txBody>
          <a:bodyPr anchor="t"/>
          <a:lstStyle>
            <a:lvl1pPr marL="0" indent="0">
              <a:buNone/>
              <a:defRPr sz="1800" b="0" i="0">
                <a:solidFill>
                  <a:srgbClr val="2C2F2F"/>
                </a:solidFill>
                <a:latin typeface="+mn-lt"/>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0476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Title Slide with No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CB128D-EA64-FE47-B54E-0DD2CAB95B5E}"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CA4B5-EF04-FF44-909F-167530198BA3}" type="slidenum">
              <a:rPr lang="en-US" smtClean="0"/>
              <a:t>‹#›</a:t>
            </a:fld>
            <a:endParaRPr lang="en-US"/>
          </a:p>
        </p:txBody>
      </p:sp>
      <p:sp>
        <p:nvSpPr>
          <p:cNvPr id="6" name="Title 1"/>
          <p:cNvSpPr>
            <a:spLocks noGrp="1"/>
          </p:cNvSpPr>
          <p:nvPr>
            <p:ph type="title" hasCustomPrompt="1"/>
          </p:nvPr>
        </p:nvSpPr>
        <p:spPr>
          <a:xfrm>
            <a:off x="2590800" y="1762097"/>
            <a:ext cx="6293419" cy="1099791"/>
          </a:xfrm>
        </p:spPr>
        <p:txBody>
          <a:bodyPr/>
          <a:lstStyle/>
          <a:p>
            <a:r>
              <a:rPr lang="en-US" dirty="0"/>
              <a:t>CLICK TO EDIT MASTER TITLE STYLE</a:t>
            </a:r>
          </a:p>
        </p:txBody>
      </p:sp>
    </p:spTree>
    <p:extLst>
      <p:ext uri="{BB962C8B-B14F-4D97-AF65-F5344CB8AC3E}">
        <p14:creationId xmlns:p14="http://schemas.microsoft.com/office/powerpoint/2010/main" val="200458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lan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058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Slant 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400"/>
            </a:lvl1pPr>
            <a:lvl2pPr marL="742950" indent="-285750">
              <a:buFont typeface="Arial"/>
              <a:buChar cha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p:spPr>
        <p:txBody>
          <a:bodyPr/>
          <a:lstStyle>
            <a:lvl1pPr>
              <a:defRPr sz="2400"/>
            </a:lvl1pPr>
            <a:lvl2pPr marL="742950" indent="-285750">
              <a:buFont typeface="Arial"/>
              <a:buChar cha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36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6226" y="1150938"/>
            <a:ext cx="4321162"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6226" y="1631950"/>
            <a:ext cx="4321162" cy="3101407"/>
          </a:xfrm>
        </p:spPr>
        <p:txBody>
          <a:bodyPr/>
          <a:lstStyle>
            <a:lvl1pPr>
              <a:defRPr sz="2400"/>
            </a:lvl1pPr>
            <a:lvl2pPr marL="742950" indent="-285750">
              <a:buFont typeface="Arial"/>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299961"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299961" cy="3101407"/>
          </a:xfrm>
        </p:spPr>
        <p:txBody>
          <a:bodyPr/>
          <a:lstStyle>
            <a:lvl1pPr>
              <a:defRPr sz="2400"/>
            </a:lvl1pPr>
            <a:lvl2pPr marL="742950" indent="-285750">
              <a:buFont typeface="Arial"/>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8666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3.jp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1762097"/>
            <a:ext cx="6293419" cy="1099791"/>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FFFFFF"/>
                </a:solidFill>
              </a:defRPr>
            </a:lvl1pPr>
          </a:lstStyle>
          <a:p>
            <a:fld id="{0D1FFC5A-79FC-244A-8A39-2A6CB8B62659}" type="datetimeFigureOut">
              <a:rPr lang="en-US" smtClean="0"/>
              <a:pPr/>
              <a:t>11/13/2017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7C47A8-9DE4-B345-9E8D-8A2B5D3EE445}" type="slidenum">
              <a:rPr lang="en-US" smtClean="0"/>
              <a:t>‹#›</a:t>
            </a:fld>
            <a:endParaRPr lang="en-US"/>
          </a:p>
        </p:txBody>
      </p:sp>
      <p:cxnSp>
        <p:nvCxnSpPr>
          <p:cNvPr id="8" name="Straight Connector 7"/>
          <p:cNvCxnSpPr/>
          <p:nvPr userDrawn="1"/>
        </p:nvCxnSpPr>
        <p:spPr>
          <a:xfrm>
            <a:off x="2321319" y="1616268"/>
            <a:ext cx="0" cy="1391449"/>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AMAC Accessibility logo in whit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1" y="1470439"/>
            <a:ext cx="1474580" cy="1683107"/>
          </a:xfrm>
          <a:prstGeom prst="rect">
            <a:avLst/>
          </a:prstGeom>
        </p:spPr>
      </p:pic>
    </p:spTree>
    <p:extLst>
      <p:ext uri="{BB962C8B-B14F-4D97-AF65-F5344CB8AC3E}">
        <p14:creationId xmlns:p14="http://schemas.microsoft.com/office/powerpoint/2010/main" val="16075105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Lst>
  <p:txStyles>
    <p:titleStyle>
      <a:lvl1pPr algn="l" defTabSz="457200" rtl="0" eaLnBrk="1" latinLnBrk="0" hangingPunct="1">
        <a:spcBef>
          <a:spcPct val="0"/>
        </a:spcBef>
        <a:buNone/>
        <a:defRPr sz="28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FCB128D-EA64-FE47-B54E-0DD2CAB95B5E}" type="datetimeFigureOut">
              <a:rPr lang="en-US" smtClean="0"/>
              <a:t>11/13/2017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44CA4B5-EF04-FF44-909F-167530198BA3}" type="slidenum">
              <a:rPr lang="en-US" smtClean="0"/>
              <a:t>‹#›</a:t>
            </a:fld>
            <a:endParaRPr lang="en-US"/>
          </a:p>
        </p:txBody>
      </p:sp>
      <p:pic>
        <p:nvPicPr>
          <p:cNvPr id="8" name="Picture 7" descr="AMAC Accessibility logo in blue, yellow, and grey."/>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5186" y="1479554"/>
            <a:ext cx="1466595" cy="1673992"/>
          </a:xfrm>
          <a:prstGeom prst="rect">
            <a:avLst/>
          </a:prstGeom>
        </p:spPr>
      </p:pic>
      <p:cxnSp>
        <p:nvCxnSpPr>
          <p:cNvPr id="9" name="Straight Connector 8"/>
          <p:cNvCxnSpPr/>
          <p:nvPr userDrawn="1"/>
        </p:nvCxnSpPr>
        <p:spPr>
          <a:xfrm>
            <a:off x="2321319" y="1616268"/>
            <a:ext cx="0" cy="1391449"/>
          </a:xfrm>
          <a:prstGeom prst="line">
            <a:avLst/>
          </a:prstGeom>
          <a:ln w="3175">
            <a:solidFill>
              <a:srgbClr val="2C2F2F"/>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a:spLocks noGrp="1"/>
          </p:cNvSpPr>
          <p:nvPr>
            <p:ph type="title"/>
          </p:nvPr>
        </p:nvSpPr>
        <p:spPr>
          <a:xfrm>
            <a:off x="2590800" y="1762097"/>
            <a:ext cx="6293419" cy="10997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61380732"/>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8" r:id="rId3"/>
  </p:sldLayoutIdLst>
  <p:txStyles>
    <p:titleStyle>
      <a:lvl1pPr algn="l" defTabSz="457200" rtl="0" eaLnBrk="1" latinLnBrk="0" hangingPunct="1">
        <a:spcBef>
          <a:spcPct val="0"/>
        </a:spcBef>
        <a:buNone/>
        <a:defRPr sz="2800" b="1" i="0" kern="1200">
          <a:solidFill>
            <a:srgbClr val="2C2F2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226" y="109372"/>
            <a:ext cx="6514283" cy="7899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6226" y="1200150"/>
            <a:ext cx="8510574" cy="35514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99505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Lst>
  <p:txStyles>
    <p:titleStyle>
      <a:lvl1pPr algn="l" defTabSz="457200" rtl="0" eaLnBrk="1" latinLnBrk="0" hangingPunct="1">
        <a:spcBef>
          <a:spcPct val="0"/>
        </a:spcBef>
        <a:buNone/>
        <a:defRPr sz="2800" b="1" i="0"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rgbClr val="2C2F2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2C2F2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2C2F2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2C2F2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2C2F2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841" y="133677"/>
            <a:ext cx="8853835" cy="7048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5841" y="1200150"/>
            <a:ext cx="8853835" cy="32293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5841" y="4860957"/>
            <a:ext cx="2444959" cy="180943"/>
          </a:xfrm>
          <a:prstGeom prst="rect">
            <a:avLst/>
          </a:prstGeom>
        </p:spPr>
        <p:txBody>
          <a:bodyPr vert="horz" lIns="91440" tIns="45720" rIns="91440" bIns="45720" rtlCol="0" anchor="ctr"/>
          <a:lstStyle>
            <a:lvl1pPr algn="l">
              <a:defRPr sz="1000">
                <a:solidFill>
                  <a:srgbClr val="7F7F7F"/>
                </a:solidFill>
              </a:defRPr>
            </a:lvl1pPr>
          </a:lstStyle>
          <a:p>
            <a:fld id="{B9C74FBA-C209-664F-B339-5BADC6EA7747}" type="datetimeFigureOut">
              <a:rPr lang="en-US" smtClean="0"/>
              <a:pPr/>
              <a:t>11/13/2017</a:t>
            </a:fld>
            <a:endParaRPr lang="en-US" dirty="0"/>
          </a:p>
        </p:txBody>
      </p:sp>
      <p:sp>
        <p:nvSpPr>
          <p:cNvPr id="5" name="Footer Placeholder 4"/>
          <p:cNvSpPr>
            <a:spLocks noGrp="1"/>
          </p:cNvSpPr>
          <p:nvPr>
            <p:ph type="ftr" sz="quarter" idx="3"/>
          </p:nvPr>
        </p:nvSpPr>
        <p:spPr>
          <a:xfrm>
            <a:off x="2722388" y="4860957"/>
            <a:ext cx="2600852" cy="180943"/>
          </a:xfrm>
          <a:prstGeom prst="rect">
            <a:avLst/>
          </a:prstGeom>
        </p:spPr>
        <p:txBody>
          <a:bodyPr vert="horz" lIns="91440" tIns="45720" rIns="91440" bIns="45720" rtlCol="0" anchor="ct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5426544" y="4860957"/>
            <a:ext cx="1956716" cy="180943"/>
          </a:xfrm>
          <a:prstGeom prst="rect">
            <a:avLst/>
          </a:prstGeom>
        </p:spPr>
        <p:txBody>
          <a:bodyPr vert="horz" lIns="91440" tIns="45720" rIns="91440" bIns="45720" rtlCol="0" anchor="ctr"/>
          <a:lstStyle>
            <a:lvl1pPr algn="r">
              <a:defRPr sz="1000">
                <a:solidFill>
                  <a:schemeClr val="bg1">
                    <a:lumMod val="50000"/>
                  </a:schemeClr>
                </a:solidFill>
              </a:defRPr>
            </a:lvl1pPr>
          </a:lstStyle>
          <a:p>
            <a:fld id="{998B7361-AF66-594B-B5D9-C05A54FAAFB3}" type="slidenum">
              <a:rPr lang="en-US" smtClean="0"/>
              <a:pPr/>
              <a:t>‹#›</a:t>
            </a:fld>
            <a:endParaRPr lang="en-US" dirty="0"/>
          </a:p>
        </p:txBody>
      </p:sp>
    </p:spTree>
    <p:extLst>
      <p:ext uri="{BB962C8B-B14F-4D97-AF65-F5344CB8AC3E}">
        <p14:creationId xmlns:p14="http://schemas.microsoft.com/office/powerpoint/2010/main" val="3839641424"/>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81" r:id="rId6"/>
  </p:sldLayoutIdLst>
  <p:txStyles>
    <p:titleStyle>
      <a:lvl1pPr algn="l" defTabSz="457200" rtl="0" eaLnBrk="1" latinLnBrk="0" hangingPunct="1">
        <a:spcBef>
          <a:spcPct val="0"/>
        </a:spcBef>
        <a:buNone/>
        <a:defRPr sz="2800" b="1" i="0"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rgbClr val="2C2F2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2C2F2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2C2F2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2C2F2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2C2F2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303" y="206375"/>
            <a:ext cx="882345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2303" y="1200150"/>
            <a:ext cx="8823451" cy="31200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2303" y="4879185"/>
            <a:ext cx="2408497" cy="162715"/>
          </a:xfrm>
          <a:prstGeom prst="rect">
            <a:avLst/>
          </a:prstGeom>
        </p:spPr>
        <p:txBody>
          <a:bodyPr vert="horz" lIns="91440" tIns="45720" rIns="91440" bIns="45720" rtlCol="0" anchor="ctr"/>
          <a:lstStyle>
            <a:lvl1pPr algn="l">
              <a:defRPr sz="1000">
                <a:solidFill>
                  <a:schemeClr val="tx1">
                    <a:tint val="75000"/>
                  </a:schemeClr>
                </a:solidFill>
              </a:defRPr>
            </a:lvl1pPr>
          </a:lstStyle>
          <a:p>
            <a:fld id="{598DD8FE-10A9-5349-8985-23D47FA9216A}" type="datetimeFigureOut">
              <a:rPr lang="en-US" smtClean="0"/>
              <a:pPr/>
              <a:t>11/13/2017</a:t>
            </a:fld>
            <a:endParaRPr lang="en-US" dirty="0"/>
          </a:p>
        </p:txBody>
      </p:sp>
      <p:sp>
        <p:nvSpPr>
          <p:cNvPr id="5" name="Footer Placeholder 4"/>
          <p:cNvSpPr>
            <a:spLocks noGrp="1"/>
          </p:cNvSpPr>
          <p:nvPr>
            <p:ph type="ftr" sz="quarter" idx="3"/>
          </p:nvPr>
        </p:nvSpPr>
        <p:spPr>
          <a:xfrm>
            <a:off x="2704157" y="4879185"/>
            <a:ext cx="3315643" cy="162715"/>
          </a:xfrm>
          <a:prstGeom prst="rect">
            <a:avLst/>
          </a:prstGeom>
        </p:spPr>
        <p:txBody>
          <a:bodyPr vert="horz" lIns="91440" tIns="45720" rIns="91440" bIns="45720" rtlCol="0" anchor="ct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137525" y="4879185"/>
            <a:ext cx="1263965" cy="162715"/>
          </a:xfrm>
          <a:prstGeom prst="rect">
            <a:avLst/>
          </a:prstGeom>
        </p:spPr>
        <p:txBody>
          <a:bodyPr vert="horz" lIns="91440" tIns="45720" rIns="91440" bIns="45720" rtlCol="0" anchor="ctr"/>
          <a:lstStyle>
            <a:lvl1pPr algn="r">
              <a:defRPr sz="1000">
                <a:solidFill>
                  <a:schemeClr val="tx1">
                    <a:tint val="75000"/>
                  </a:schemeClr>
                </a:solidFill>
              </a:defRPr>
            </a:lvl1pPr>
          </a:lstStyle>
          <a:p>
            <a:fld id="{FEB3BAD0-D6AF-D24D-B6F0-5133C2BB05D3}" type="slidenum">
              <a:rPr lang="en-US" smtClean="0"/>
              <a:pPr/>
              <a:t>‹#›</a:t>
            </a:fld>
            <a:endParaRPr lang="en-US" dirty="0"/>
          </a:p>
        </p:txBody>
      </p:sp>
    </p:spTree>
    <p:extLst>
      <p:ext uri="{BB962C8B-B14F-4D97-AF65-F5344CB8AC3E}">
        <p14:creationId xmlns:p14="http://schemas.microsoft.com/office/powerpoint/2010/main" val="1137888023"/>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90" r:id="rId5"/>
    <p:sldLayoutId id="2147483691" r:id="rId6"/>
  </p:sldLayoutIdLst>
  <p:txStyles>
    <p:titleStyle>
      <a:lvl1pPr algn="l" defTabSz="457200" rtl="0" eaLnBrk="1" latinLnBrk="0" hangingPunct="1">
        <a:spcBef>
          <a:spcPct val="0"/>
        </a:spcBef>
        <a:buNone/>
        <a:defRPr sz="2800" b="1" i="0" kern="1200">
          <a:solidFill>
            <a:srgbClr val="043673"/>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rgbClr val="2C2F2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2C2F2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2C2F2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2C2F2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2C2F2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458774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73562865"/>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706" r:id="rId3"/>
  </p:sldLayoutIdLst>
  <p:txStyles>
    <p:titleStyle>
      <a:lvl1pPr algn="ctr"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6375"/>
            <a:ext cx="8229600" cy="458774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504817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457200" rtl="0" eaLnBrk="1" latinLnBrk="0" hangingPunct="1">
        <a:spcBef>
          <a:spcPct val="0"/>
        </a:spcBef>
        <a:buNone/>
        <a:defRPr sz="3600" b="1" i="0" kern="1200">
          <a:solidFill>
            <a:srgbClr val="04367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surveymonkey.com/r/abcolassistivetechstudent" TargetMode="External"/><Relationship Id="rId2" Type="http://schemas.openxmlformats.org/officeDocument/2006/relationships/hyperlink" Target="http://www.surveygizmo.com/s3/3922401/AHG2017"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access-board.gov/guidelines-and-standards/communications-and-it/about-the-section-508-standards/section-508-standards" TargetMode="External"/><Relationship Id="rId2" Type="http://schemas.openxmlformats.org/officeDocument/2006/relationships/hyperlink" Target="https://www.w3.org/WAI/intro/wca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www.plainlanguage.gov/plLaw/index.cfm"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799" y="1600183"/>
            <a:ext cx="6293419" cy="1479026"/>
          </a:xfrm>
        </p:spPr>
        <p:txBody>
          <a:bodyPr>
            <a:noAutofit/>
          </a:bodyPr>
          <a:lstStyle/>
          <a:p>
            <a:pPr algn="ctr"/>
            <a:r>
              <a:rPr lang="en-US" sz="2600" dirty="0"/>
              <a:t>Disability Services Research</a:t>
            </a:r>
            <a:br>
              <a:rPr lang="en-US" sz="2600" dirty="0"/>
            </a:br>
            <a:r>
              <a:rPr lang="en-US" sz="2600" dirty="0"/>
              <a:t> for </a:t>
            </a:r>
            <a:br>
              <a:rPr lang="en-US" sz="2600" dirty="0"/>
            </a:br>
            <a:r>
              <a:rPr lang="en-US" sz="2600" dirty="0"/>
              <a:t>Outcomes Monitoring and Outcomes Improvement</a:t>
            </a:r>
            <a:br>
              <a:rPr lang="en-US" sz="2600" dirty="0"/>
            </a:br>
            <a:r>
              <a:rPr lang="en-US" sz="2600" dirty="0"/>
              <a:t/>
            </a:r>
            <a:br>
              <a:rPr lang="en-US" sz="2600" dirty="0"/>
            </a:br>
            <a:r>
              <a:rPr lang="en-US" sz="2600" dirty="0"/>
              <a:t>Data = Dollars</a:t>
            </a:r>
          </a:p>
        </p:txBody>
      </p:sp>
      <p:sp>
        <p:nvSpPr>
          <p:cNvPr id="5" name="Text Placeholder 4"/>
          <p:cNvSpPr>
            <a:spLocks noGrp="1"/>
          </p:cNvSpPr>
          <p:nvPr>
            <p:ph type="subTitle" idx="1"/>
          </p:nvPr>
        </p:nvSpPr>
        <p:spPr>
          <a:xfrm>
            <a:off x="2590800" y="4054326"/>
            <a:ext cx="6293418" cy="1075486"/>
          </a:xfrm>
        </p:spPr>
        <p:txBody>
          <a:bodyPr anchor="t"/>
          <a:lstStyle/>
          <a:p>
            <a:pPr algn="ctr"/>
            <a:r>
              <a:rPr lang="en-US" dirty="0">
                <a:latin typeface="Arial "/>
              </a:rPr>
              <a:t>Sheryl Ballenger, PhD </a:t>
            </a:r>
          </a:p>
          <a:p>
            <a:pPr algn="ctr"/>
            <a:r>
              <a:rPr lang="en-US" dirty="0">
                <a:latin typeface="Arial "/>
              </a:rPr>
              <a:t>Zerrin Ondin, PhD</a:t>
            </a:r>
          </a:p>
          <a:p>
            <a:endParaRPr lang="en-US" dirty="0">
              <a:latin typeface="Arial "/>
            </a:endParaRPr>
          </a:p>
        </p:txBody>
      </p:sp>
    </p:spTree>
    <p:extLst>
      <p:ext uri="{BB962C8B-B14F-4D97-AF65-F5344CB8AC3E}">
        <p14:creationId xmlns:p14="http://schemas.microsoft.com/office/powerpoint/2010/main" val="244783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case?</a:t>
            </a:r>
          </a:p>
        </p:txBody>
      </p:sp>
      <p:sp>
        <p:nvSpPr>
          <p:cNvPr id="5" name="Content Placeholder 4"/>
          <p:cNvSpPr>
            <a:spLocks noGrp="1"/>
          </p:cNvSpPr>
          <p:nvPr>
            <p:ph idx="1"/>
          </p:nvPr>
        </p:nvSpPr>
        <p:spPr/>
        <p:txBody>
          <a:bodyPr vert="horz" lIns="91440" tIns="45720" rIns="91440" bIns="45720" rtlCol="0" anchor="t">
            <a:normAutofit/>
          </a:bodyPr>
          <a:lstStyle/>
          <a:p>
            <a:pPr>
              <a:lnSpc>
                <a:spcPct val="120000"/>
              </a:lnSpc>
            </a:pPr>
            <a:r>
              <a:rPr lang="en-US" sz="1800" dirty="0">
                <a:latin typeface="Arial" charset="0"/>
                <a:ea typeface="Arial" charset="0"/>
                <a:cs typeface="Arial" charset="0"/>
              </a:rPr>
              <a:t>Please think about what you want to work on throughout this session. </a:t>
            </a:r>
          </a:p>
          <a:p>
            <a:pPr>
              <a:lnSpc>
                <a:spcPct val="120000"/>
              </a:lnSpc>
            </a:pPr>
            <a:endParaRPr lang="en-US" sz="1800" dirty="0">
              <a:latin typeface="Arial" charset="0"/>
              <a:ea typeface="Arial" charset="0"/>
              <a:cs typeface="Arial" charset="0"/>
            </a:endParaRPr>
          </a:p>
          <a:p>
            <a:pPr marL="342900" indent="-342900">
              <a:lnSpc>
                <a:spcPct val="120000"/>
              </a:lnSpc>
              <a:buFont typeface="Arial" charset="0"/>
              <a:buChar char="•"/>
            </a:pPr>
            <a:r>
              <a:rPr lang="en-US" sz="1800" dirty="0">
                <a:latin typeface="Arial" charset="0"/>
                <a:ea typeface="Arial" charset="0"/>
                <a:cs typeface="Arial" charset="0"/>
              </a:rPr>
              <a:t>It might be something you are currently working on </a:t>
            </a:r>
          </a:p>
          <a:p>
            <a:pPr marL="342900" indent="-342900">
              <a:lnSpc>
                <a:spcPct val="120000"/>
              </a:lnSpc>
              <a:buFont typeface="Arial" charset="0"/>
              <a:buChar char="•"/>
            </a:pPr>
            <a:r>
              <a:rPr lang="en-US" sz="1800" dirty="0">
                <a:latin typeface="Arial" charset="0"/>
                <a:ea typeface="Arial" charset="0"/>
                <a:cs typeface="Arial" charset="0"/>
              </a:rPr>
              <a:t>It might be something you would like to do for your office  </a:t>
            </a:r>
          </a:p>
          <a:p>
            <a:pPr marL="342900" indent="-342900">
              <a:lnSpc>
                <a:spcPct val="120000"/>
              </a:lnSpc>
              <a:buFont typeface="Arial" charset="0"/>
              <a:buChar char="•"/>
            </a:pPr>
            <a:r>
              <a:rPr lang="en-US" sz="1800" dirty="0">
                <a:latin typeface="Arial" charset="0"/>
                <a:ea typeface="Arial" charset="0"/>
                <a:cs typeface="Arial" charset="0"/>
              </a:rPr>
              <a:t>You can work in groups </a:t>
            </a:r>
          </a:p>
          <a:p>
            <a:pPr>
              <a:lnSpc>
                <a:spcPct val="120000"/>
              </a:lnSpc>
            </a:pPr>
            <a:endParaRPr lang="en-US" sz="1800" dirty="0">
              <a:latin typeface="Arial" charset="0"/>
              <a:ea typeface="Arial" charset="0"/>
              <a:cs typeface="Arial" charset="0"/>
            </a:endParaRPr>
          </a:p>
          <a:p>
            <a:pPr>
              <a:lnSpc>
                <a:spcPct val="120000"/>
              </a:lnSpc>
            </a:pPr>
            <a:r>
              <a:rPr lang="en-US" sz="1800" dirty="0">
                <a:latin typeface="Arial" charset="0"/>
                <a:ea typeface="Arial" charset="0"/>
                <a:cs typeface="Arial" charset="0"/>
              </a:rPr>
              <a:t>You may work on John’s case.  </a:t>
            </a:r>
          </a:p>
        </p:txBody>
      </p:sp>
      <p:pic>
        <p:nvPicPr>
          <p:cNvPr id="3" name="Picture 3" descr="top-secret file folder">
            <a:extLst>
              <a:ext uri="{FF2B5EF4-FFF2-40B4-BE49-F238E27FC236}">
                <a16:creationId xmlns:a16="http://schemas.microsoft.com/office/drawing/2014/main" xmlns="" id="{F5ED66C1-D267-4B41-B25B-26074E501119}"/>
              </a:ext>
            </a:extLst>
          </p:cNvPr>
          <p:cNvPicPr>
            <a:picLocks noChangeAspect="1"/>
          </p:cNvPicPr>
          <p:nvPr/>
        </p:nvPicPr>
        <p:blipFill>
          <a:blip r:embed="rId2"/>
          <a:stretch>
            <a:fillRect/>
          </a:stretch>
        </p:blipFill>
        <p:spPr>
          <a:xfrm>
            <a:off x="4133850" y="2849952"/>
            <a:ext cx="2400300" cy="1905000"/>
          </a:xfrm>
          <a:prstGeom prst="rect">
            <a:avLst/>
          </a:prstGeom>
        </p:spPr>
      </p:pic>
    </p:spTree>
    <p:extLst>
      <p:ext uri="{BB962C8B-B14F-4D97-AF65-F5344CB8AC3E}">
        <p14:creationId xmlns:p14="http://schemas.microsoft.com/office/powerpoint/2010/main" val="43949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Research Questions</a:t>
            </a:r>
          </a:p>
        </p:txBody>
      </p:sp>
      <p:pic>
        <p:nvPicPr>
          <p:cNvPr id="4" name="Content Placeholder 5" descr="Woman saying, &quot;Say what?&quot;"/>
          <p:cNvPicPr>
            <a:picLocks noGrp="1" noChangeAspect="1"/>
          </p:cNvPicPr>
          <p:nvPr>
            <p:ph idx="1"/>
          </p:nvPr>
        </p:nvPicPr>
        <p:blipFill>
          <a:blip r:embed="rId2"/>
          <a:stretch>
            <a:fillRect/>
          </a:stretch>
        </p:blipFill>
        <p:spPr>
          <a:xfrm>
            <a:off x="1975945" y="1210953"/>
            <a:ext cx="5297213" cy="3289848"/>
          </a:xfrm>
          <a:prstGeom prst="rect">
            <a:avLst/>
          </a:prstGeom>
        </p:spPr>
      </p:pic>
    </p:spTree>
    <p:extLst>
      <p:ext uri="{BB962C8B-B14F-4D97-AF65-F5344CB8AC3E}">
        <p14:creationId xmlns:p14="http://schemas.microsoft.com/office/powerpoint/2010/main" val="49206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Research Question?</a:t>
            </a:r>
            <a:endParaRPr lang="en-US" b="0" dirty="0"/>
          </a:p>
        </p:txBody>
      </p:sp>
      <p:sp>
        <p:nvSpPr>
          <p:cNvPr id="5" name="Content Placeholder 4"/>
          <p:cNvSpPr>
            <a:spLocks noGrp="1"/>
          </p:cNvSpPr>
          <p:nvPr>
            <p:ph idx="1"/>
          </p:nvPr>
        </p:nvSpPr>
        <p:spPr/>
        <p:txBody>
          <a:bodyPr vert="horz" lIns="91440" tIns="45720" rIns="91440" bIns="45720" rtlCol="0" anchor="t">
            <a:normAutofit/>
          </a:bodyPr>
          <a:lstStyle/>
          <a:p>
            <a:r>
              <a:rPr lang="en-US" sz="1800" dirty="0">
                <a:latin typeface="arial"/>
                <a:cs typeface="arial"/>
              </a:rPr>
              <a:t>In order to find an answer, you must begin with a question.... </a:t>
            </a:r>
            <a:endParaRPr lang="en-US" sz="1800" dirty="0">
              <a:solidFill>
                <a:srgbClr val="000000"/>
              </a:solidFill>
              <a:latin typeface="arial"/>
              <a:cs typeface="arial"/>
            </a:endParaRPr>
          </a:p>
          <a:p>
            <a:r>
              <a:rPr lang="en-US" sz="1800" dirty="0">
                <a:latin typeface="arial"/>
                <a:cs typeface="arial"/>
              </a:rPr>
              <a:t>R</a:t>
            </a:r>
            <a:r>
              <a:rPr lang="en-US" sz="1800" dirty="0" smtClean="0">
                <a:latin typeface="arial"/>
                <a:cs typeface="arial"/>
              </a:rPr>
              <a:t>esearch </a:t>
            </a:r>
            <a:r>
              <a:rPr lang="en-US" sz="1800" dirty="0">
                <a:latin typeface="arial"/>
                <a:cs typeface="arial"/>
              </a:rPr>
              <a:t>question is the question your research project aims to answer. </a:t>
            </a:r>
            <a:endParaRPr lang="en-US" sz="1800" dirty="0">
              <a:solidFill>
                <a:schemeClr val="tx1"/>
              </a:solidFill>
              <a:latin typeface="arial"/>
              <a:cs typeface="arial"/>
            </a:endParaRPr>
          </a:p>
          <a:p>
            <a:endParaRPr lang="en-US" sz="1800" dirty="0">
              <a:latin typeface="arial"/>
              <a:cs typeface="arial"/>
            </a:endParaRPr>
          </a:p>
          <a:p>
            <a:endParaRPr lang="en-US" sz="1800" dirty="0">
              <a:latin typeface="arial"/>
              <a:cs typeface="arial"/>
            </a:endParaRPr>
          </a:p>
          <a:p>
            <a:pPr marL="285750" indent="-285750">
              <a:buChar char="•"/>
            </a:pPr>
            <a:r>
              <a:rPr lang="en-US" sz="1800" dirty="0">
                <a:latin typeface="arial"/>
                <a:cs typeface="arial"/>
              </a:rPr>
              <a:t>Research questions provide the key for planning and carrying out a successful research project. </a:t>
            </a:r>
          </a:p>
          <a:p>
            <a:pPr marL="285750" indent="-285750">
              <a:buChar char="•"/>
            </a:pPr>
            <a:r>
              <a:rPr lang="en-US" sz="1800" dirty="0">
                <a:latin typeface="arial"/>
                <a:cs typeface="arial"/>
              </a:rPr>
              <a:t>May begin broad and then refine until it is concise and measurable. "I want world peace" may become I want to know if students "Have a quiet study </a:t>
            </a:r>
            <a:r>
              <a:rPr lang="en-US" sz="1800" dirty="0" smtClean="0">
                <a:latin typeface="arial"/>
                <a:cs typeface="arial"/>
              </a:rPr>
              <a:t>place."</a:t>
            </a:r>
            <a:endParaRPr lang="en-US" sz="1800" dirty="0">
              <a:latin typeface="arial"/>
              <a:cs typeface="arial"/>
            </a:endParaRPr>
          </a:p>
        </p:txBody>
      </p:sp>
      <p:pic>
        <p:nvPicPr>
          <p:cNvPr id="3" name="Picture 3" descr="Old Testament Overview - Jonah"/>
          <p:cNvPicPr>
            <a:picLocks noChangeAspect="1"/>
          </p:cNvPicPr>
          <p:nvPr/>
        </p:nvPicPr>
        <p:blipFill>
          <a:blip r:embed="rId2"/>
          <a:stretch>
            <a:fillRect/>
          </a:stretch>
        </p:blipFill>
        <p:spPr>
          <a:xfrm>
            <a:off x="7515225" y="1104900"/>
            <a:ext cx="879821" cy="788988"/>
          </a:xfrm>
          <a:prstGeom prst="rect">
            <a:avLst/>
          </a:prstGeom>
        </p:spPr>
      </p:pic>
    </p:spTree>
    <p:extLst>
      <p:ext uri="{BB962C8B-B14F-4D97-AF65-F5344CB8AC3E}">
        <p14:creationId xmlns:p14="http://schemas.microsoft.com/office/powerpoint/2010/main" val="422172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 of Research Questions</a:t>
            </a:r>
          </a:p>
        </p:txBody>
      </p:sp>
      <p:sp>
        <p:nvSpPr>
          <p:cNvPr id="5" name="Content Placeholder 4"/>
          <p:cNvSpPr>
            <a:spLocks noGrp="1"/>
          </p:cNvSpPr>
          <p:nvPr>
            <p:ph idx="1"/>
          </p:nvPr>
        </p:nvSpPr>
        <p:spPr/>
        <p:txBody>
          <a:bodyPr vert="horz" lIns="91440" tIns="45720" rIns="91440" bIns="45720" rtlCol="0" anchor="t">
            <a:normAutofit lnSpcReduction="10000"/>
          </a:bodyPr>
          <a:lstStyle/>
          <a:p>
            <a:r>
              <a:rPr lang="en-US" sz="1800" dirty="0">
                <a:latin typeface="arial"/>
                <a:cs typeface="arial"/>
              </a:rPr>
              <a:t>The value of research questions</a:t>
            </a:r>
            <a:endParaRPr lang="en-US" sz="1800">
              <a:solidFill>
                <a:schemeClr val="tx1"/>
              </a:solidFill>
              <a:latin typeface="arial"/>
              <a:cs typeface="arial"/>
            </a:endParaRPr>
          </a:p>
          <a:p>
            <a:pPr marL="342900" indent="-342900">
              <a:buChar char="•"/>
            </a:pPr>
            <a:r>
              <a:rPr lang="en-US" sz="1800" b="1" i="1" dirty="0">
                <a:latin typeface="arial"/>
                <a:cs typeface="arial"/>
              </a:rPr>
              <a:t>Define the project</a:t>
            </a:r>
            <a:r>
              <a:rPr lang="en-US" sz="1800" i="1" dirty="0">
                <a:latin typeface="arial"/>
                <a:cs typeface="arial"/>
              </a:rPr>
              <a:t>:</a:t>
            </a:r>
            <a:r>
              <a:rPr lang="en-US" sz="1800" dirty="0">
                <a:latin typeface="arial"/>
                <a:cs typeface="arial"/>
              </a:rPr>
              <a:t> a good set of questions summarizes in a few sentences what your project is concerned with </a:t>
            </a:r>
            <a:endParaRPr sz="1800" dirty="0">
              <a:solidFill>
                <a:schemeClr val="tx1"/>
              </a:solidFill>
              <a:latin typeface="arial"/>
              <a:cs typeface="arial"/>
            </a:endParaRPr>
          </a:p>
          <a:p>
            <a:pPr marL="342900" indent="-342900">
              <a:buChar char="•"/>
            </a:pPr>
            <a:endParaRPr lang="en-US" sz="1800" dirty="0">
              <a:latin typeface="arial"/>
              <a:cs typeface="arial"/>
            </a:endParaRPr>
          </a:p>
          <a:p>
            <a:pPr marL="342900" indent="-342900">
              <a:buChar char="•"/>
            </a:pPr>
            <a:r>
              <a:rPr lang="en-US" sz="1800" b="1" i="1" dirty="0">
                <a:latin typeface="arial"/>
                <a:cs typeface="arial"/>
              </a:rPr>
              <a:t>Set boundaries</a:t>
            </a:r>
            <a:r>
              <a:rPr lang="en-US" sz="1800" i="1" dirty="0">
                <a:latin typeface="arial"/>
                <a:cs typeface="arial"/>
              </a:rPr>
              <a:t>:</a:t>
            </a:r>
            <a:r>
              <a:rPr lang="en-US" sz="1800" dirty="0">
                <a:latin typeface="arial"/>
                <a:cs typeface="arial"/>
              </a:rPr>
              <a:t> stops you from spending time on things not relevant to the questions </a:t>
            </a:r>
            <a:endParaRPr sz="1800" dirty="0">
              <a:solidFill>
                <a:schemeClr val="tx1"/>
              </a:solidFill>
              <a:latin typeface="arial"/>
              <a:cs typeface="arial"/>
            </a:endParaRPr>
          </a:p>
          <a:p>
            <a:pPr marL="342900" indent="-342900">
              <a:buChar char="•"/>
            </a:pPr>
            <a:endParaRPr lang="en-US" sz="1800" dirty="0">
              <a:latin typeface="arial"/>
              <a:cs typeface="arial"/>
            </a:endParaRPr>
          </a:p>
          <a:p>
            <a:pPr marL="342900" indent="-342900">
              <a:buChar char="•"/>
            </a:pPr>
            <a:r>
              <a:rPr lang="en-US" sz="1800" b="1" i="1" dirty="0">
                <a:latin typeface="arial"/>
                <a:cs typeface="arial"/>
              </a:rPr>
              <a:t>Give</a:t>
            </a:r>
            <a:r>
              <a:rPr lang="en-US" sz="1800" i="1" dirty="0">
                <a:latin typeface="arial"/>
                <a:cs typeface="arial"/>
              </a:rPr>
              <a:t> </a:t>
            </a:r>
            <a:r>
              <a:rPr lang="en-US" sz="1800" b="1" i="1" dirty="0">
                <a:latin typeface="arial"/>
                <a:cs typeface="arial"/>
              </a:rPr>
              <a:t>direction</a:t>
            </a:r>
            <a:r>
              <a:rPr lang="en-US" sz="1800" i="1" dirty="0">
                <a:latin typeface="arial"/>
                <a:cs typeface="arial"/>
              </a:rPr>
              <a:t>:</a:t>
            </a:r>
            <a:r>
              <a:rPr lang="en-US" sz="1800" dirty="0">
                <a:latin typeface="arial"/>
                <a:cs typeface="arial"/>
              </a:rPr>
              <a:t> helps you focus your efforts (searching literature, data gathering, method selection, analysis) </a:t>
            </a:r>
            <a:endParaRPr sz="1800" dirty="0">
              <a:solidFill>
                <a:schemeClr val="tx1"/>
              </a:solidFill>
              <a:latin typeface="arial"/>
              <a:cs typeface="arial"/>
            </a:endParaRPr>
          </a:p>
          <a:p>
            <a:pPr marL="342900" indent="-342900">
              <a:buChar char="•"/>
            </a:pPr>
            <a:endParaRPr lang="en-US" sz="1800" dirty="0">
              <a:latin typeface="arial"/>
              <a:cs typeface="arial"/>
            </a:endParaRPr>
          </a:p>
          <a:p>
            <a:pPr marL="342900" indent="-342900">
              <a:buChar char="•"/>
            </a:pPr>
            <a:r>
              <a:rPr lang="en-US" sz="1800" b="1" i="1" dirty="0">
                <a:latin typeface="arial"/>
                <a:cs typeface="arial"/>
              </a:rPr>
              <a:t>Define success:</a:t>
            </a:r>
            <a:r>
              <a:rPr lang="en-US" sz="1800" dirty="0">
                <a:latin typeface="arial"/>
                <a:cs typeface="arial"/>
              </a:rPr>
              <a:t> has your project resulted in credible answers to the research questions? </a:t>
            </a:r>
            <a:endParaRPr sz="1800" dirty="0">
              <a:solidFill>
                <a:schemeClr val="tx1"/>
              </a:solidFill>
              <a:latin typeface="arial"/>
              <a:cs typeface="arial"/>
            </a:endParaRPr>
          </a:p>
          <a:p>
            <a:endParaRPr lang="en-US" sz="1800" dirty="0"/>
          </a:p>
          <a:p>
            <a:endParaRPr lang="en-US" sz="1800" dirty="0"/>
          </a:p>
        </p:txBody>
      </p:sp>
    </p:spTree>
    <p:extLst>
      <p:ext uri="{BB962C8B-B14F-4D97-AF65-F5344CB8AC3E}">
        <p14:creationId xmlns:p14="http://schemas.microsoft.com/office/powerpoint/2010/main" val="64576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Write a Research Question</a:t>
            </a:r>
          </a:p>
        </p:txBody>
      </p:sp>
      <p:sp>
        <p:nvSpPr>
          <p:cNvPr id="5" name="Content Placeholder 4"/>
          <p:cNvSpPr>
            <a:spLocks noGrp="1"/>
          </p:cNvSpPr>
          <p:nvPr>
            <p:ph idx="1"/>
          </p:nvPr>
        </p:nvSpPr>
        <p:spPr/>
        <p:txBody>
          <a:bodyPr vert="horz" lIns="91440" tIns="45720" rIns="91440" bIns="45720" rtlCol="0" anchor="t">
            <a:normAutofit/>
          </a:bodyPr>
          <a:lstStyle/>
          <a:p>
            <a:r>
              <a:rPr lang="en-US" sz="1800" dirty="0">
                <a:latin typeface="arial"/>
                <a:cs typeface="arial"/>
              </a:rPr>
              <a:t>You have considerable freedom in writing your research </a:t>
            </a:r>
            <a:r>
              <a:rPr lang="en-US" sz="1800" dirty="0" smtClean="0">
                <a:latin typeface="arial"/>
                <a:cs typeface="arial"/>
              </a:rPr>
              <a:t>questions.</a:t>
            </a:r>
            <a:endParaRPr lang="en-US" sz="1800" dirty="0">
              <a:solidFill>
                <a:schemeClr val="tx1"/>
              </a:solidFill>
              <a:latin typeface="arial"/>
              <a:cs typeface="arial"/>
            </a:endParaRPr>
          </a:p>
          <a:p>
            <a:endParaRPr lang="en-US" sz="1800" dirty="0">
              <a:latin typeface="arial"/>
              <a:cs typeface="arial"/>
            </a:endParaRPr>
          </a:p>
          <a:p>
            <a:r>
              <a:rPr lang="en-US" sz="1800" dirty="0">
                <a:latin typeface="arial"/>
                <a:cs typeface="arial"/>
              </a:rPr>
              <a:t>It is always a good idea to remember three purposes of research:</a:t>
            </a:r>
          </a:p>
          <a:p>
            <a:pPr marL="342900" indent="-342900">
              <a:buAutoNum type="arabicPeriod"/>
            </a:pPr>
            <a:r>
              <a:rPr lang="en-US" sz="1800" dirty="0">
                <a:latin typeface="arial"/>
                <a:cs typeface="arial"/>
              </a:rPr>
              <a:t>to explore</a:t>
            </a:r>
          </a:p>
          <a:p>
            <a:pPr marL="342900" indent="-342900">
              <a:buAutoNum type="arabicPeriod"/>
            </a:pPr>
            <a:r>
              <a:rPr lang="en-US" sz="1800" dirty="0">
                <a:latin typeface="arial"/>
                <a:cs typeface="arial"/>
              </a:rPr>
              <a:t>to describe</a:t>
            </a:r>
          </a:p>
          <a:p>
            <a:pPr marL="342900" indent="-342900">
              <a:buAutoNum type="arabicPeriod"/>
            </a:pPr>
            <a:r>
              <a:rPr lang="en-US" sz="1800" dirty="0">
                <a:latin typeface="arial"/>
                <a:cs typeface="arial"/>
              </a:rPr>
              <a:t>to explain </a:t>
            </a:r>
            <a:endParaRPr dirty="0">
              <a:solidFill>
                <a:schemeClr val="tx1"/>
              </a:solidFill>
            </a:endParaRPr>
          </a:p>
          <a:p>
            <a:pPr algn="ctr"/>
            <a:r>
              <a:rPr lang="en-US" sz="1800" dirty="0">
                <a:latin typeface="arial"/>
                <a:cs typeface="arial"/>
              </a:rPr>
              <a:t>Pick one for your </a:t>
            </a:r>
            <a:r>
              <a:rPr lang="en-US" sz="1800" dirty="0" smtClean="0">
                <a:latin typeface="arial"/>
                <a:cs typeface="arial"/>
              </a:rPr>
              <a:t>case.</a:t>
            </a:r>
            <a:endParaRPr lang="en-US" sz="1800" dirty="0">
              <a:latin typeface="arial"/>
              <a:cs typeface="arial"/>
            </a:endParaRPr>
          </a:p>
          <a:p>
            <a:pPr marL="342900" indent="-342900">
              <a:buAutoNum type="arabicPeriod"/>
            </a:pPr>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61368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3" y="109538"/>
            <a:ext cx="7635289" cy="788987"/>
          </a:xfrm>
        </p:spPr>
        <p:txBody>
          <a:bodyPr>
            <a:normAutofit/>
          </a:bodyPr>
          <a:lstStyle/>
          <a:p>
            <a:r>
              <a:rPr lang="en-US" dirty="0"/>
              <a:t>Research Question Examples </a:t>
            </a:r>
          </a:p>
        </p:txBody>
      </p:sp>
      <p:sp>
        <p:nvSpPr>
          <p:cNvPr id="5" name="Content Placeholder 4"/>
          <p:cNvSpPr>
            <a:spLocks noGrp="1"/>
          </p:cNvSpPr>
          <p:nvPr>
            <p:ph idx="1"/>
          </p:nvPr>
        </p:nvSpPr>
        <p:spPr/>
        <p:txBody>
          <a:bodyPr vert="horz" lIns="91440" tIns="45720" rIns="91440" bIns="45720" rtlCol="0" anchor="t">
            <a:normAutofit/>
          </a:bodyPr>
          <a:lstStyle/>
          <a:p>
            <a:r>
              <a:rPr lang="en-US" sz="1800" i="1" dirty="0">
                <a:latin typeface="arial"/>
                <a:cs typeface="arial"/>
              </a:rPr>
              <a:t>Exploratory Study </a:t>
            </a:r>
          </a:p>
          <a:p>
            <a:r>
              <a:rPr lang="en-US" sz="1800" dirty="0">
                <a:latin typeface="arial"/>
                <a:cs typeface="arial"/>
              </a:rPr>
              <a:t>What are the experiences of students using </a:t>
            </a:r>
            <a:r>
              <a:rPr lang="en-US" sz="1800" dirty="0" smtClean="0">
                <a:latin typeface="arial"/>
                <a:cs typeface="arial"/>
              </a:rPr>
              <a:t>the Kurzweil </a:t>
            </a:r>
            <a:r>
              <a:rPr lang="en-US" sz="1800" dirty="0">
                <a:latin typeface="arial"/>
                <a:cs typeface="arial"/>
              </a:rPr>
              <a:t>reading tool?</a:t>
            </a:r>
          </a:p>
          <a:p>
            <a:endParaRPr lang="en-US" sz="1800" dirty="0">
              <a:latin typeface="arial"/>
              <a:cs typeface="arial"/>
            </a:endParaRPr>
          </a:p>
          <a:p>
            <a:r>
              <a:rPr lang="en-US" sz="1800" i="1" dirty="0">
                <a:latin typeface="arial"/>
                <a:cs typeface="arial"/>
              </a:rPr>
              <a:t>Descriptive Study</a:t>
            </a:r>
            <a:r>
              <a:rPr lang="en-US" sz="1800" dirty="0">
                <a:latin typeface="arial"/>
                <a:cs typeface="arial"/>
              </a:rPr>
              <a:t> </a:t>
            </a:r>
            <a:endParaRPr dirty="0">
              <a:solidFill>
                <a:srgbClr val="000000"/>
              </a:solidFill>
              <a:latin typeface="Calibri"/>
              <a:cs typeface="arial"/>
            </a:endParaRPr>
          </a:p>
          <a:p>
            <a:r>
              <a:rPr lang="en-US" sz="1800" dirty="0">
                <a:latin typeface="arial"/>
                <a:cs typeface="arial"/>
              </a:rPr>
              <a:t>What are students' views about the Kurzweil reading tool?</a:t>
            </a:r>
            <a:endParaRPr dirty="0">
              <a:solidFill>
                <a:schemeClr val="tx1"/>
              </a:solidFill>
            </a:endParaRPr>
          </a:p>
          <a:p>
            <a:r>
              <a:rPr lang="en-US" sz="1800" dirty="0">
                <a:latin typeface="arial"/>
                <a:cs typeface="arial"/>
              </a:rPr>
              <a:t>To what extent are teachers involved in and supportive of usage of </a:t>
            </a:r>
            <a:r>
              <a:rPr lang="en-US" sz="1800" dirty="0" smtClean="0">
                <a:latin typeface="arial"/>
                <a:cs typeface="arial"/>
              </a:rPr>
              <a:t>the Kurzweil </a:t>
            </a:r>
            <a:r>
              <a:rPr lang="en-US" sz="1800" dirty="0">
                <a:latin typeface="arial"/>
                <a:cs typeface="arial"/>
              </a:rPr>
              <a:t>reading tool?</a:t>
            </a:r>
          </a:p>
          <a:p>
            <a:endParaRPr lang="en-US" sz="1800" dirty="0">
              <a:latin typeface="arial"/>
              <a:cs typeface="arial"/>
            </a:endParaRPr>
          </a:p>
          <a:p>
            <a:r>
              <a:rPr lang="en-US" sz="1800" i="1" dirty="0">
                <a:latin typeface="arial"/>
                <a:cs typeface="arial"/>
              </a:rPr>
              <a:t>Explanatory Study </a:t>
            </a:r>
            <a:endParaRPr i="1" dirty="0">
              <a:solidFill>
                <a:srgbClr val="000000"/>
              </a:solidFill>
              <a:latin typeface="Calibri"/>
              <a:cs typeface="arial"/>
            </a:endParaRPr>
          </a:p>
          <a:p>
            <a:r>
              <a:rPr sz="1800" dirty="0">
                <a:solidFill>
                  <a:schemeClr val="tx1"/>
                </a:solidFill>
                <a:latin typeface="arial"/>
                <a:cs typeface="arial"/>
              </a:rPr>
              <a:t>Do students read better with </a:t>
            </a:r>
            <a:r>
              <a:rPr lang="en-US" sz="1800" dirty="0" smtClean="0">
                <a:solidFill>
                  <a:schemeClr val="tx1"/>
                </a:solidFill>
                <a:latin typeface="arial"/>
                <a:cs typeface="arial"/>
              </a:rPr>
              <a:t>the </a:t>
            </a:r>
            <a:r>
              <a:rPr sz="1800" dirty="0" smtClean="0">
                <a:solidFill>
                  <a:schemeClr val="tx1"/>
                </a:solidFill>
                <a:latin typeface="arial"/>
                <a:cs typeface="arial"/>
              </a:rPr>
              <a:t>Kurzweil </a:t>
            </a:r>
            <a:r>
              <a:rPr sz="1800" dirty="0">
                <a:solidFill>
                  <a:schemeClr val="tx1"/>
                </a:solidFill>
                <a:latin typeface="arial"/>
                <a:cs typeface="arial"/>
              </a:rPr>
              <a:t>reading tool?</a:t>
            </a:r>
          </a:p>
          <a:p>
            <a:pPr marL="285750" indent="-285750">
              <a:buChar char="•"/>
            </a:pPr>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379607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3" y="109538"/>
            <a:ext cx="7635289" cy="788987"/>
          </a:xfrm>
        </p:spPr>
        <p:txBody>
          <a:bodyPr>
            <a:normAutofit fontScale="90000"/>
          </a:bodyPr>
          <a:lstStyle/>
          <a:p>
            <a:r>
              <a:rPr lang="en-US" dirty="0"/>
              <a:t>Characteristics of Good Research Questions</a:t>
            </a:r>
          </a:p>
        </p:txBody>
      </p:sp>
      <p:sp>
        <p:nvSpPr>
          <p:cNvPr id="5" name="Content Placeholder 4"/>
          <p:cNvSpPr>
            <a:spLocks noGrp="1"/>
          </p:cNvSpPr>
          <p:nvPr>
            <p:ph idx="1"/>
          </p:nvPr>
        </p:nvSpPr>
        <p:spPr/>
        <p:txBody>
          <a:bodyPr vert="horz" lIns="91440" tIns="45720" rIns="91440" bIns="45720" rtlCol="0" anchor="t">
            <a:normAutofit/>
          </a:bodyPr>
          <a:lstStyle/>
          <a:p>
            <a:r>
              <a:rPr lang="en-US" sz="1800" dirty="0">
                <a:latin typeface="arial"/>
                <a:cs typeface="arial"/>
              </a:rPr>
              <a:t>Good research questions: </a:t>
            </a:r>
            <a:endParaRPr lang="en-US" sz="1800" dirty="0">
              <a:solidFill>
                <a:schemeClr val="tx1"/>
              </a:solidFill>
              <a:latin typeface="Calibri"/>
              <a:cs typeface="arial"/>
            </a:endParaRPr>
          </a:p>
          <a:p>
            <a:pPr marL="285750" indent="-285750">
              <a:buChar char="•"/>
            </a:pPr>
            <a:r>
              <a:rPr lang="en-US" sz="1800" dirty="0">
                <a:latin typeface="arial"/>
                <a:cs typeface="arial"/>
              </a:rPr>
              <a:t>are clear and unambiguous; </a:t>
            </a:r>
            <a:endParaRPr sz="1800" dirty="0">
              <a:solidFill>
                <a:srgbClr val="000000"/>
              </a:solidFill>
              <a:latin typeface="Calibri"/>
              <a:cs typeface="arial"/>
            </a:endParaRPr>
          </a:p>
          <a:p>
            <a:pPr marL="285750" indent="-285750">
              <a:buChar char="•"/>
            </a:pPr>
            <a:r>
              <a:rPr lang="en-US" sz="1800" dirty="0">
                <a:latin typeface="arial"/>
                <a:cs typeface="arial"/>
              </a:rPr>
              <a:t>show the purpose(s) of your project (to explore, describe, explain);</a:t>
            </a:r>
            <a:endParaRPr sz="1800" dirty="0">
              <a:solidFill>
                <a:schemeClr val="tx1"/>
              </a:solidFill>
            </a:endParaRPr>
          </a:p>
          <a:p>
            <a:pPr marL="285750" indent="-285750">
              <a:buChar char="•"/>
            </a:pPr>
            <a:r>
              <a:rPr lang="en-US" sz="1800" dirty="0">
                <a:latin typeface="arial"/>
                <a:cs typeface="arial"/>
              </a:rPr>
              <a:t>are answerable – and point to the type of data needed to provide answers; </a:t>
            </a:r>
            <a:endParaRPr sz="1800" dirty="0">
              <a:solidFill>
                <a:schemeClr val="tx1"/>
              </a:solidFill>
            </a:endParaRPr>
          </a:p>
          <a:p>
            <a:pPr marL="285750" indent="-285750">
              <a:buChar char="•"/>
            </a:pPr>
            <a:r>
              <a:rPr lang="en-US" sz="1800" dirty="0">
                <a:latin typeface="arial"/>
                <a:cs typeface="arial"/>
              </a:rPr>
              <a:t>are not trivial; </a:t>
            </a:r>
            <a:endParaRPr sz="1800" dirty="0">
              <a:solidFill>
                <a:schemeClr val="tx1"/>
              </a:solidFill>
            </a:endParaRPr>
          </a:p>
          <a:p>
            <a:pPr marL="285750" indent="-285750">
              <a:buChar char="•"/>
            </a:pPr>
            <a:r>
              <a:rPr lang="en-US" sz="1800" dirty="0">
                <a:latin typeface="arial"/>
                <a:cs typeface="arial"/>
              </a:rPr>
              <a:t>form a coherent interconnected set (they are not an apparently random collection</a:t>
            </a:r>
            <a:r>
              <a:rPr lang="en-US" sz="1800" dirty="0" smtClean="0">
                <a:latin typeface="arial"/>
                <a:cs typeface="arial"/>
              </a:rPr>
              <a:t>).</a:t>
            </a:r>
            <a:endParaRPr sz="1800" dirty="0">
              <a:solidFill>
                <a:schemeClr val="tx1"/>
              </a:solidFill>
            </a:endParaRPr>
          </a:p>
          <a:p>
            <a:pPr>
              <a:buChar char="•"/>
            </a:pPr>
            <a:endParaRPr sz="1800" dirty="0">
              <a:solidFill>
                <a:schemeClr val="tx1"/>
              </a:solidFill>
            </a:endParaRPr>
          </a:p>
          <a:p>
            <a:pPr marL="285750" indent="-285750">
              <a:buChar char="•"/>
            </a:pPr>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208805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John’s Research Questions</a:t>
            </a:r>
            <a:endParaRPr lang="en-US" dirty="0">
              <a:solidFill>
                <a:schemeClr val="tx1"/>
              </a:solidFill>
            </a:endParaRPr>
          </a:p>
        </p:txBody>
      </p:sp>
      <p:sp>
        <p:nvSpPr>
          <p:cNvPr id="5" name="Content Placeholder 4"/>
          <p:cNvSpPr>
            <a:spLocks noGrp="1"/>
          </p:cNvSpPr>
          <p:nvPr>
            <p:ph idx="1"/>
          </p:nvPr>
        </p:nvSpPr>
        <p:spPr>
          <a:xfrm>
            <a:off x="1807337" y="1200150"/>
            <a:ext cx="6879463" cy="3551238"/>
          </a:xfrm>
        </p:spPr>
        <p:txBody>
          <a:bodyPr vert="horz" lIns="91440" tIns="45720" rIns="91440" bIns="45720" rtlCol="0" anchor="t">
            <a:normAutofit/>
          </a:bodyPr>
          <a:lstStyle/>
          <a:p>
            <a:r>
              <a:rPr lang="is-IS" sz="1800" dirty="0" err="1">
                <a:latin typeface="arial"/>
                <a:cs typeface="arial"/>
              </a:rPr>
              <a:t>He</a:t>
            </a:r>
            <a:r>
              <a:rPr lang="is-IS" sz="1800" dirty="0">
                <a:latin typeface="arial"/>
                <a:cs typeface="arial"/>
              </a:rPr>
              <a:t> </a:t>
            </a:r>
            <a:r>
              <a:rPr lang="is-IS" sz="1800" dirty="0" err="1">
                <a:latin typeface="arial"/>
                <a:cs typeface="arial"/>
              </a:rPr>
              <a:t>wants</a:t>
            </a:r>
            <a:r>
              <a:rPr lang="is-IS" sz="1800" dirty="0">
                <a:latin typeface="arial"/>
                <a:cs typeface="arial"/>
              </a:rPr>
              <a:t> </a:t>
            </a:r>
            <a:r>
              <a:rPr lang="is-IS" sz="1800" dirty="0" err="1">
                <a:latin typeface="arial"/>
                <a:cs typeface="arial"/>
              </a:rPr>
              <a:t>to</a:t>
            </a:r>
            <a:r>
              <a:rPr lang="is-IS" sz="1800" dirty="0">
                <a:latin typeface="arial"/>
                <a:cs typeface="arial"/>
              </a:rPr>
              <a:t> </a:t>
            </a:r>
            <a:r>
              <a:rPr lang="is-IS" sz="1800" dirty="0" err="1">
                <a:latin typeface="arial"/>
                <a:cs typeface="arial"/>
              </a:rPr>
              <a:t>know</a:t>
            </a:r>
            <a:r>
              <a:rPr lang="is-IS" sz="1800" dirty="0">
                <a:latin typeface="arial"/>
                <a:cs typeface="arial"/>
              </a:rPr>
              <a:t>: </a:t>
            </a:r>
            <a:endParaRPr lang="en-US" sz="1800" dirty="0">
              <a:latin typeface="arial"/>
              <a:cs typeface="arial"/>
            </a:endParaRPr>
          </a:p>
          <a:p>
            <a:r>
              <a:rPr lang="en-US" sz="1800" b="1" i="1" dirty="0">
                <a:latin typeface="arial"/>
                <a:cs typeface="arial"/>
              </a:rPr>
              <a:t>W</a:t>
            </a:r>
            <a:r>
              <a:rPr lang="is-IS" sz="1800" b="1" i="1" dirty="0" err="1">
                <a:latin typeface="arial"/>
                <a:cs typeface="arial"/>
              </a:rPr>
              <a:t>hat</a:t>
            </a:r>
            <a:r>
              <a:rPr lang="is-IS" sz="1800" b="1" i="1" dirty="0">
                <a:latin typeface="arial"/>
                <a:cs typeface="arial"/>
              </a:rPr>
              <a:t> </a:t>
            </a:r>
            <a:r>
              <a:rPr lang="is-IS" sz="1800" b="1" i="1" dirty="0" err="1">
                <a:latin typeface="arial"/>
                <a:cs typeface="arial"/>
              </a:rPr>
              <a:t>accommodations</a:t>
            </a:r>
            <a:r>
              <a:rPr lang="is-IS" sz="1800" b="1" i="1" dirty="0">
                <a:latin typeface="arial"/>
                <a:cs typeface="arial"/>
              </a:rPr>
              <a:t> / AT are </a:t>
            </a:r>
            <a:r>
              <a:rPr lang="is-IS" sz="1800" b="1" i="1" dirty="0" err="1">
                <a:latin typeface="arial"/>
                <a:cs typeface="arial"/>
              </a:rPr>
              <a:t>his</a:t>
            </a:r>
            <a:r>
              <a:rPr lang="is-IS" sz="1800" b="1" i="1" dirty="0">
                <a:latin typeface="arial"/>
                <a:cs typeface="arial"/>
              </a:rPr>
              <a:t> </a:t>
            </a:r>
            <a:r>
              <a:rPr lang="is-IS" sz="1800" b="1" i="1" dirty="0" err="1">
                <a:latin typeface="arial"/>
                <a:cs typeface="arial"/>
              </a:rPr>
              <a:t>students</a:t>
            </a:r>
            <a:r>
              <a:rPr lang="is-IS" sz="1800" b="1" i="1" dirty="0">
                <a:latin typeface="arial"/>
                <a:cs typeface="arial"/>
              </a:rPr>
              <a:t> </a:t>
            </a:r>
            <a:r>
              <a:rPr lang="is-IS" sz="1800" b="1" i="1" dirty="0" err="1">
                <a:latin typeface="arial"/>
                <a:cs typeface="arial"/>
              </a:rPr>
              <a:t>really</a:t>
            </a:r>
            <a:r>
              <a:rPr lang="is-IS" sz="1800" b="1" i="1" dirty="0">
                <a:latin typeface="arial"/>
                <a:cs typeface="arial"/>
              </a:rPr>
              <a:t> </a:t>
            </a:r>
            <a:r>
              <a:rPr lang="is-IS" sz="1800" b="1" i="1" dirty="0" err="1">
                <a:latin typeface="arial"/>
                <a:cs typeface="arial"/>
              </a:rPr>
              <a:t>using</a:t>
            </a:r>
            <a:r>
              <a:rPr lang="is-IS" sz="1800" b="1" i="1" dirty="0">
                <a:latin typeface="arial"/>
                <a:cs typeface="arial"/>
              </a:rPr>
              <a:t>? </a:t>
            </a:r>
            <a:endParaRPr sz="1800" dirty="0">
              <a:solidFill>
                <a:schemeClr val="tx1"/>
              </a:solidFill>
              <a:latin typeface="arial"/>
              <a:cs typeface="arial"/>
            </a:endParaRPr>
          </a:p>
          <a:p>
            <a:endParaRPr lang="en-US" sz="1800" dirty="0">
              <a:latin typeface="arial"/>
              <a:cs typeface="arial"/>
            </a:endParaRPr>
          </a:p>
          <a:p>
            <a:r>
              <a:rPr lang="en-US" sz="1800" dirty="0">
                <a:latin typeface="arial"/>
                <a:cs typeface="arial"/>
              </a:rPr>
              <a:t>His research questions are: </a:t>
            </a:r>
          </a:p>
          <a:p>
            <a:pPr marL="285750" indent="-285750">
              <a:buChar char="•"/>
            </a:pPr>
            <a:r>
              <a:rPr lang="en-US" sz="1800" b="1" i="1" dirty="0">
                <a:latin typeface="arial"/>
                <a:cs typeface="arial"/>
              </a:rPr>
              <a:t>What are the accommodations students used actively this school year?</a:t>
            </a:r>
          </a:p>
          <a:p>
            <a:pPr marL="285750" indent="-285750">
              <a:buChar char="•"/>
            </a:pPr>
            <a:r>
              <a:rPr lang="en-US" sz="1800" b="1" i="1" dirty="0">
                <a:latin typeface="arial"/>
                <a:cs typeface="arial"/>
              </a:rPr>
              <a:t>What are the </a:t>
            </a:r>
            <a:r>
              <a:rPr lang="en-US" sz="1800" b="1" i="1" dirty="0" smtClean="0">
                <a:latin typeface="arial"/>
                <a:cs typeface="arial"/>
              </a:rPr>
              <a:t>AT tools </a:t>
            </a:r>
            <a:r>
              <a:rPr lang="en-US" sz="1800" b="1" i="1" dirty="0">
                <a:latin typeface="arial"/>
                <a:cs typeface="arial"/>
              </a:rPr>
              <a:t>students used actively this school year?</a:t>
            </a:r>
            <a:endParaRPr lang="en-US" b="1" i="1" dirty="0">
              <a:solidFill>
                <a:schemeClr val="tx1"/>
              </a:solidFill>
            </a:endParaRPr>
          </a:p>
          <a:p>
            <a:endParaRPr lang="en-US" sz="1800" dirty="0">
              <a:latin typeface="arial"/>
              <a:cs typeface="arial"/>
            </a:endParaRPr>
          </a:p>
          <a:p>
            <a:endParaRPr lang="en-US" sz="1800" dirty="0">
              <a:latin typeface="arial"/>
              <a:cs typeface="arial"/>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6" y="1905000"/>
            <a:ext cx="1609381" cy="1609381"/>
          </a:xfrm>
          <a:prstGeom prst="rect">
            <a:avLst/>
          </a:prstGeom>
        </p:spPr>
      </p:pic>
    </p:spTree>
    <p:extLst>
      <p:ext uri="{BB962C8B-B14F-4D97-AF65-F5344CB8AC3E}">
        <p14:creationId xmlns:p14="http://schemas.microsoft.com/office/powerpoint/2010/main" val="421327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Your Turn</a:t>
            </a:r>
          </a:p>
        </p:txBody>
      </p:sp>
      <p:sp>
        <p:nvSpPr>
          <p:cNvPr id="5" name="Content Placeholder 4"/>
          <p:cNvSpPr>
            <a:spLocks noGrp="1"/>
          </p:cNvSpPr>
          <p:nvPr>
            <p:ph idx="1"/>
          </p:nvPr>
        </p:nvSpPr>
        <p:spPr/>
        <p:txBody>
          <a:bodyPr vert="horz" lIns="91440" tIns="45720" rIns="91440" bIns="45720" rtlCol="0" anchor="t">
            <a:normAutofit lnSpcReduction="10000"/>
          </a:bodyPr>
          <a:lstStyle/>
          <a:p>
            <a:pPr algn="ctr"/>
            <a:endParaRPr lang="en-US" sz="1800" b="1" dirty="0">
              <a:latin typeface="Arial "/>
            </a:endParaRPr>
          </a:p>
          <a:p>
            <a:pPr algn="ctr"/>
            <a:endParaRPr lang="en-US" sz="1800" b="1" dirty="0">
              <a:latin typeface="Arial "/>
            </a:endParaRPr>
          </a:p>
          <a:p>
            <a:pPr algn="ctr"/>
            <a:endParaRPr lang="en-US" sz="1800" b="1" dirty="0">
              <a:latin typeface="Arial "/>
            </a:endParaRPr>
          </a:p>
          <a:p>
            <a:pPr algn="ctr"/>
            <a:endParaRPr lang="en-US" sz="1800" b="1" dirty="0">
              <a:latin typeface="Arial "/>
            </a:endParaRPr>
          </a:p>
          <a:p>
            <a:pPr algn="ctr"/>
            <a:endParaRPr lang="en-US" sz="1800" b="1" dirty="0">
              <a:latin typeface="Arial "/>
            </a:endParaRPr>
          </a:p>
          <a:p>
            <a:pPr algn="ctr"/>
            <a:endParaRPr lang="en-US" sz="1800" b="1" dirty="0">
              <a:latin typeface="Arial "/>
            </a:endParaRPr>
          </a:p>
          <a:p>
            <a:pPr algn="ctr"/>
            <a:endParaRPr lang="en-US" sz="1800" b="1" dirty="0">
              <a:latin typeface="Arial "/>
            </a:endParaRPr>
          </a:p>
          <a:p>
            <a:pPr algn="ctr"/>
            <a:endParaRPr lang="en-US" dirty="0">
              <a:solidFill>
                <a:schemeClr val="tx1"/>
              </a:solidFill>
            </a:endParaRPr>
          </a:p>
          <a:p>
            <a:pPr algn="ctr"/>
            <a:endParaRPr lang="en-US" sz="1800" b="1" dirty="0">
              <a:latin typeface="Arial "/>
            </a:endParaRPr>
          </a:p>
          <a:p>
            <a:r>
              <a:rPr lang="en-US" sz="1800" dirty="0">
                <a:latin typeface="Arial "/>
              </a:rPr>
              <a:t>Work individually or with your team and write a research question you want to answer with your research project then share it with us.</a:t>
            </a:r>
            <a:endParaRPr lang="en-US" sz="1800" dirty="0">
              <a:solidFill>
                <a:srgbClr val="000000"/>
              </a:solidFill>
              <a:latin typeface="Arial "/>
            </a:endParaRPr>
          </a:p>
          <a:p>
            <a:endParaRPr lang="en-US" sz="1800">
              <a:solidFill>
                <a:schemeClr val="tx1"/>
              </a:solidFill>
              <a:latin typeface="Arial "/>
            </a:endParaRPr>
          </a:p>
          <a:p>
            <a:endParaRPr lang="en-US" dirty="0"/>
          </a:p>
          <a:p>
            <a:endParaRPr lang="en-US" dirty="0"/>
          </a:p>
        </p:txBody>
      </p:sp>
      <p:pic>
        <p:nvPicPr>
          <p:cNvPr id="3" name="Picture 3" descr="Text reads &quot;Keep calm and formulate your research question.&quot;">
            <a:extLst>
              <a:ext uri="{FF2B5EF4-FFF2-40B4-BE49-F238E27FC236}">
                <a16:creationId xmlns:a16="http://schemas.microsoft.com/office/drawing/2014/main" xmlns="" id="{DD8F6F7E-46CB-40EB-B910-F208C2C1DC12}"/>
              </a:ext>
            </a:extLst>
          </p:cNvPr>
          <p:cNvPicPr>
            <a:picLocks noChangeAspect="1"/>
          </p:cNvPicPr>
          <p:nvPr/>
        </p:nvPicPr>
        <p:blipFill>
          <a:blip r:embed="rId2"/>
          <a:stretch>
            <a:fillRect/>
          </a:stretch>
        </p:blipFill>
        <p:spPr>
          <a:xfrm>
            <a:off x="2943225" y="1019175"/>
            <a:ext cx="2447925" cy="2857500"/>
          </a:xfrm>
          <a:prstGeom prst="rect">
            <a:avLst/>
          </a:prstGeom>
        </p:spPr>
      </p:pic>
    </p:spTree>
    <p:extLst>
      <p:ext uri="{BB962C8B-B14F-4D97-AF65-F5344CB8AC3E}">
        <p14:creationId xmlns:p14="http://schemas.microsoft.com/office/powerpoint/2010/main" val="39515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Boring alert</a:t>
            </a:r>
            <a:endParaRPr lang="en-US" dirty="0">
              <a:solidFill>
                <a:schemeClr val="tx1"/>
              </a:solidFill>
            </a:endParaRPr>
          </a:p>
        </p:txBody>
      </p:sp>
      <p:pic>
        <p:nvPicPr>
          <p:cNvPr id="3" name="Picture 3" descr="Three Hollywood actors yawning">
            <a:extLst>
              <a:ext uri="{FF2B5EF4-FFF2-40B4-BE49-F238E27FC236}">
                <a16:creationId xmlns:a16="http://schemas.microsoft.com/office/drawing/2014/main" xmlns="" id="{319E4443-E3F3-4B6C-B777-465283F0EEB2}"/>
              </a:ext>
            </a:extLst>
          </p:cNvPr>
          <p:cNvPicPr>
            <a:picLocks noGrp="1" noChangeAspect="1"/>
          </p:cNvPicPr>
          <p:nvPr>
            <p:ph idx="1"/>
          </p:nvPr>
        </p:nvPicPr>
        <p:blipFill>
          <a:blip r:embed="rId2"/>
          <a:stretch>
            <a:fillRect/>
          </a:stretch>
        </p:blipFill>
        <p:spPr>
          <a:xfrm>
            <a:off x="1589191" y="1200150"/>
            <a:ext cx="5684630" cy="3551238"/>
          </a:xfrm>
          <a:prstGeom prst="rect">
            <a:avLst/>
          </a:prstGeom>
        </p:spPr>
      </p:pic>
    </p:spTree>
    <p:extLst>
      <p:ext uri="{BB962C8B-B14F-4D97-AF65-F5344CB8AC3E}">
        <p14:creationId xmlns:p14="http://schemas.microsoft.com/office/powerpoint/2010/main" val="250299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AMAC Accessibility Solutions and Research Center </a:t>
            </a:r>
          </a:p>
        </p:txBody>
      </p:sp>
      <p:sp>
        <p:nvSpPr>
          <p:cNvPr id="5" name="Content Placeholder 4"/>
          <p:cNvSpPr>
            <a:spLocks noGrp="1"/>
          </p:cNvSpPr>
          <p:nvPr>
            <p:ph idx="1"/>
          </p:nvPr>
        </p:nvSpPr>
        <p:spPr>
          <a:xfrm>
            <a:off x="176227" y="1200150"/>
            <a:ext cx="4908240" cy="3551435"/>
          </a:xfrm>
        </p:spPr>
        <p:txBody>
          <a:bodyPr>
            <a:normAutofit/>
          </a:bodyPr>
          <a:lstStyle/>
          <a:p>
            <a:pPr marL="342900" indent="-342900">
              <a:spcAft>
                <a:spcPts val="600"/>
              </a:spcAft>
              <a:buFont typeface="Arial" charset="0"/>
              <a:buChar char="•"/>
            </a:pPr>
            <a:r>
              <a:rPr lang="en-US" sz="1800" dirty="0">
                <a:latin typeface="Arial" panose="020B0604020202020204" pitchFamily="34" charset="0"/>
                <a:cs typeface="Arial" panose="020B0604020202020204" pitchFamily="34" charset="0"/>
              </a:rPr>
              <a:t>Started 2005, </a:t>
            </a:r>
            <a:r>
              <a:rPr lang="en-US" sz="1800" b="1" dirty="0">
                <a:latin typeface="Arial" panose="020B0604020202020204" pitchFamily="34" charset="0"/>
                <a:cs typeface="Arial" panose="020B0604020202020204" pitchFamily="34" charset="0"/>
              </a:rPr>
              <a:t>social entrepreneurship </a:t>
            </a:r>
            <a:r>
              <a:rPr lang="en-US" sz="1800" dirty="0">
                <a:latin typeface="Arial" panose="020B0604020202020204" pitchFamily="34" charset="0"/>
                <a:cs typeface="Arial" panose="020B0604020202020204" pitchFamily="34" charset="0"/>
              </a:rPr>
              <a:t>initiative</a:t>
            </a:r>
          </a:p>
          <a:p>
            <a:pPr marL="342900" indent="-342900">
              <a:spcAft>
                <a:spcPts val="600"/>
              </a:spcAft>
              <a:buFont typeface="Arial" charset="0"/>
              <a:buChar char="•"/>
            </a:pPr>
            <a:r>
              <a:rPr lang="en-US" sz="1800" dirty="0">
                <a:latin typeface="Arial" panose="020B0604020202020204" pitchFamily="34" charset="0"/>
                <a:cs typeface="Arial" panose="020B0604020202020204" pitchFamily="34" charset="0"/>
              </a:rPr>
              <a:t>Complete, timely, efficient access </a:t>
            </a:r>
            <a:r>
              <a:rPr lang="en-US" sz="1800" dirty="0" smtClean="0">
                <a:latin typeface="Arial" panose="020B0604020202020204" pitchFamily="34" charset="0"/>
                <a:cs typeface="Arial" panose="020B0604020202020204" pitchFamily="34" charset="0"/>
              </a:rPr>
              <a:t>services and research </a:t>
            </a:r>
            <a:r>
              <a:rPr lang="en-US" sz="1800" dirty="0">
                <a:latin typeface="Arial" panose="020B0604020202020204" pitchFamily="34" charset="0"/>
                <a:cs typeface="Arial" panose="020B0604020202020204" pitchFamily="34" charset="0"/>
              </a:rPr>
              <a:t>for </a:t>
            </a:r>
            <a:r>
              <a:rPr lang="en-US" sz="1800" b="1" dirty="0">
                <a:latin typeface="Arial" panose="020B0604020202020204" pitchFamily="34" charset="0"/>
                <a:cs typeface="Arial" panose="020B0604020202020204" pitchFamily="34" charset="0"/>
              </a:rPr>
              <a:t>students with print-related disabilities</a:t>
            </a:r>
            <a:r>
              <a:rPr lang="en-US" sz="1800" dirty="0">
                <a:latin typeface="Arial" panose="020B0604020202020204" pitchFamily="34" charset="0"/>
                <a:cs typeface="Arial" panose="020B0604020202020204" pitchFamily="34" charset="0"/>
              </a:rPr>
              <a:t>.</a:t>
            </a:r>
          </a:p>
          <a:p>
            <a:pPr marL="342900" indent="-342900">
              <a:spcAft>
                <a:spcPts val="600"/>
              </a:spcAft>
              <a:buFont typeface="Arial" charset="0"/>
              <a:buChar char="•"/>
            </a:pPr>
            <a:r>
              <a:rPr lang="en-US" sz="1800" b="1" dirty="0">
                <a:latin typeface="Arial" panose="020B0604020202020204" pitchFamily="34" charset="0"/>
                <a:cs typeface="Arial" panose="020B0604020202020204" pitchFamily="34" charset="0"/>
              </a:rPr>
              <a:t>1-stop shop</a:t>
            </a:r>
            <a:r>
              <a:rPr lang="en-US" sz="1800" dirty="0">
                <a:latin typeface="Arial" panose="020B0604020202020204" pitchFamily="34" charset="0"/>
                <a:cs typeface="Arial" panose="020B0604020202020204" pitchFamily="34" charset="0"/>
              </a:rPr>
              <a:t>: economies of scale, competitive prices</a:t>
            </a:r>
          </a:p>
          <a:p>
            <a:pPr marL="342900" indent="-342900">
              <a:spcAft>
                <a:spcPts val="600"/>
              </a:spcAft>
              <a:buFont typeface="Arial" charset="0"/>
              <a:buChar char="•"/>
            </a:pPr>
            <a:r>
              <a:rPr lang="en-US" sz="1800" dirty="0">
                <a:latin typeface="Arial" panose="020B0604020202020204" pitchFamily="34" charset="0"/>
                <a:cs typeface="Arial" panose="020B0604020202020204" pitchFamily="34" charset="0"/>
              </a:rPr>
              <a:t>December 2015: </a:t>
            </a:r>
            <a:r>
              <a:rPr lang="en-US" sz="1800" b="1" dirty="0">
                <a:latin typeface="Arial" panose="020B0604020202020204" pitchFamily="34" charset="0"/>
                <a:cs typeface="Arial" panose="020B0604020202020204" pitchFamily="34" charset="0"/>
              </a:rPr>
              <a:t>UN Award for Leadership in Digital Accessibility </a:t>
            </a:r>
            <a:r>
              <a:rPr lang="en-US" sz="1800" dirty="0">
                <a:latin typeface="Arial" panose="020B0604020202020204" pitchFamily="34" charset="0"/>
                <a:cs typeface="Arial" panose="020B0604020202020204" pitchFamily="34" charset="0"/>
              </a:rPr>
              <a:t>for providing digital textbooks in accessible formats </a:t>
            </a:r>
            <a:r>
              <a:rPr lang="en-US" sz="1800" dirty="0" smtClean="0">
                <a:latin typeface="Arial" panose="020B0604020202020204" pitchFamily="34" charset="0"/>
                <a:cs typeface="Arial" panose="020B0604020202020204" pitchFamily="34" charset="0"/>
              </a:rPr>
              <a:t>for over </a:t>
            </a:r>
            <a:r>
              <a:rPr lang="en-US" sz="1800" dirty="0">
                <a:latin typeface="Arial" panose="020B0604020202020204" pitchFamily="34" charset="0"/>
                <a:cs typeface="Arial" panose="020B0604020202020204" pitchFamily="34" charset="0"/>
              </a:rPr>
              <a:t>a decade.</a:t>
            </a:r>
          </a:p>
        </p:txBody>
      </p:sp>
      <p:pic>
        <p:nvPicPr>
          <p:cNvPr id="6" name="Content Placeholder 5" descr="Aerial view of Georgia Tech campus and the Atlanta skyline in the background" title="Aerial view of Georgia Tech campus and Atlanta skylin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41414" y="1155889"/>
            <a:ext cx="3085533" cy="1749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erial view of Georgia Tech campus with the Tech Tower in the foreground and the Atlanta skyline in the background" title="Aerial view of Georgia Tech"/>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41414" y="3162271"/>
            <a:ext cx="3102460" cy="173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693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latin typeface="arial"/>
                <a:cs typeface="arial"/>
              </a:rPr>
              <a:t>Institutional Review Boards (IRBs) are responsible for reviewing the scientific, legal, and ethical merits of a human subjects research protocol before the research starts and while the research is ongoing. An IRB is a </a:t>
            </a:r>
            <a:r>
              <a:rPr lang="en-US" sz="1800" dirty="0" smtClean="0">
                <a:latin typeface="arial"/>
                <a:cs typeface="arial"/>
              </a:rPr>
              <a:t>federally-mandated </a:t>
            </a:r>
            <a:r>
              <a:rPr lang="en-US" sz="1800" dirty="0">
                <a:latin typeface="arial"/>
                <a:cs typeface="arial"/>
              </a:rPr>
              <a:t>panel that is charged with safeguarding the rights and welfare of human subjects in research. </a:t>
            </a:r>
            <a:endParaRPr lang="en-US" sz="1800" dirty="0" smtClean="0">
              <a:latin typeface="arial"/>
              <a:cs typeface="arial"/>
            </a:endParaRPr>
          </a:p>
          <a:p>
            <a:endParaRPr lang="en-US" sz="1800" dirty="0">
              <a:solidFill>
                <a:schemeClr val="tx1"/>
              </a:solidFill>
              <a:latin typeface="arial"/>
              <a:cs typeface="arial"/>
            </a:endParaRPr>
          </a:p>
          <a:p>
            <a:r>
              <a:rPr lang="en-US" sz="1800" dirty="0">
                <a:latin typeface="arial"/>
                <a:cs typeface="arial"/>
              </a:rPr>
              <a:t>IRB approval is required in advance for all research projects that include human subjects. IRB approval must be obtained before data collection procedures start. Before applying for IRB approval, please make sure that your project is a human research study. </a:t>
            </a:r>
            <a:endParaRPr sz="1800" dirty="0">
              <a:solidFill>
                <a:srgbClr val="000000"/>
              </a:solidFill>
              <a:latin typeface="arial"/>
              <a:cs typeface="arial"/>
            </a:endParaRPr>
          </a:p>
        </p:txBody>
      </p:sp>
    </p:spTree>
    <p:extLst>
      <p:ext uri="{BB962C8B-B14F-4D97-AF65-F5344CB8AC3E}">
        <p14:creationId xmlns:p14="http://schemas.microsoft.com/office/powerpoint/2010/main" val="95880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a:t>
            </a:r>
          </a:p>
        </p:txBody>
      </p:sp>
      <p:sp>
        <p:nvSpPr>
          <p:cNvPr id="3" name="Content Placeholder 2"/>
          <p:cNvSpPr>
            <a:spLocks noGrp="1"/>
          </p:cNvSpPr>
          <p:nvPr>
            <p:ph idx="1"/>
          </p:nvPr>
        </p:nvSpPr>
        <p:spPr/>
        <p:txBody>
          <a:bodyPr vert="horz" lIns="91440" tIns="45720" rIns="91440" bIns="45720" rtlCol="0" anchor="t">
            <a:normAutofit/>
          </a:bodyPr>
          <a:lstStyle/>
          <a:p>
            <a:r>
              <a:rPr lang="en-US" sz="1800" b="1" i="1" dirty="0">
                <a:latin typeface="Arial"/>
                <a:cs typeface="Arial"/>
              </a:rPr>
              <a:t>Research </a:t>
            </a:r>
            <a:r>
              <a:rPr lang="en-US" sz="1800" dirty="0">
                <a:latin typeface="Arial"/>
                <a:cs typeface="Arial"/>
              </a:rPr>
              <a:t>means a systematic investigation, including research development, </a:t>
            </a:r>
            <a:r>
              <a:rPr lang="en-US" sz="1800" dirty="0" smtClean="0">
                <a:latin typeface="Arial"/>
                <a:cs typeface="Arial"/>
              </a:rPr>
              <a:t>testing, </a:t>
            </a:r>
            <a:r>
              <a:rPr lang="en-US" sz="1800" dirty="0">
                <a:latin typeface="Arial"/>
                <a:cs typeface="Arial"/>
              </a:rPr>
              <a:t>and evaluation, designed to develop or contribute to generalizable knowledge. Activities which meet this definition constitute research for purposes of this policy, whether or not they are conducted or supported under a program which is considered research for other purposes. For example, some demonstration and service programs may include research activities.</a:t>
            </a:r>
            <a:endParaRPr lang="en-US" sz="1800" dirty="0">
              <a:solidFill>
                <a:schemeClr val="tx1"/>
              </a:solidFill>
              <a:latin typeface="Arial"/>
              <a:cs typeface="Arial"/>
            </a:endParaRPr>
          </a:p>
          <a:p>
            <a:endParaRPr lang="en-US" sz="1800" dirty="0">
              <a:latin typeface="Arial"/>
              <a:cs typeface="Arial"/>
            </a:endParaRPr>
          </a:p>
          <a:p>
            <a:r>
              <a:rPr lang="en-US" sz="1800" b="1" i="1" dirty="0">
                <a:latin typeface="Arial"/>
                <a:cs typeface="Arial"/>
              </a:rPr>
              <a:t>Human subject </a:t>
            </a:r>
            <a:r>
              <a:rPr lang="en-US" sz="1800" dirty="0">
                <a:latin typeface="Arial"/>
                <a:cs typeface="Arial"/>
              </a:rPr>
              <a:t>means a living individual about whom an investigator (whether professional or student) conducting research obtains</a:t>
            </a:r>
            <a:endParaRPr sz="1800" dirty="0">
              <a:solidFill>
                <a:schemeClr val="tx1"/>
              </a:solidFill>
              <a:latin typeface="Arial"/>
              <a:cs typeface="Arial"/>
            </a:endParaRPr>
          </a:p>
          <a:p>
            <a:r>
              <a:rPr lang="en-US" sz="1800" dirty="0">
                <a:latin typeface="Arial"/>
                <a:cs typeface="Arial"/>
              </a:rPr>
              <a:t>(1) Data through intervention or interaction with the individual, or</a:t>
            </a:r>
            <a:r>
              <a:rPr lang="en-US" sz="1800" dirty="0">
                <a:solidFill>
                  <a:schemeClr val="tx1"/>
                </a:solidFill>
                <a:latin typeface="+mn-ea"/>
                <a:cs typeface="+mn-ea"/>
              </a:rPr>
              <a:t/>
            </a:r>
            <a:br>
              <a:rPr lang="en-US" sz="1800" dirty="0">
                <a:solidFill>
                  <a:schemeClr val="tx1"/>
                </a:solidFill>
                <a:latin typeface="+mn-ea"/>
                <a:cs typeface="+mn-ea"/>
              </a:rPr>
            </a:br>
            <a:r>
              <a:rPr lang="en-US" sz="1800" dirty="0">
                <a:latin typeface="Arial"/>
                <a:cs typeface="Arial"/>
              </a:rPr>
              <a:t>(2) Identifiable private information.</a:t>
            </a:r>
            <a:endParaRPr sz="1800" dirty="0">
              <a:solidFill>
                <a:schemeClr val="tx1"/>
              </a:solidFill>
              <a:latin typeface="Arial"/>
              <a:cs typeface="Arial"/>
            </a:endParaRPr>
          </a:p>
          <a:p>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2195885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a:t>
            </a:r>
          </a:p>
        </p:txBody>
      </p:sp>
      <p:sp>
        <p:nvSpPr>
          <p:cNvPr id="3" name="Content Placeholder 2"/>
          <p:cNvSpPr>
            <a:spLocks noGrp="1"/>
          </p:cNvSpPr>
          <p:nvPr>
            <p:ph idx="1"/>
          </p:nvPr>
        </p:nvSpPr>
        <p:spPr>
          <a:xfrm>
            <a:off x="176226" y="1200150"/>
            <a:ext cx="8510574" cy="3551435"/>
          </a:xfrm>
        </p:spPr>
        <p:txBody>
          <a:bodyPr vert="horz" lIns="91440" tIns="45720" rIns="91440" bIns="45720" rtlCol="0" anchor="t">
            <a:normAutofit/>
          </a:bodyPr>
          <a:lstStyle/>
          <a:p>
            <a:endParaRPr lang="en-US" dirty="0"/>
          </a:p>
          <a:p>
            <a:endParaRPr lang="en-US" dirty="0"/>
          </a:p>
          <a:p>
            <a:endParaRPr lang="en-US" dirty="0"/>
          </a:p>
        </p:txBody>
      </p:sp>
      <p:pic>
        <p:nvPicPr>
          <p:cNvPr id="5" name="Picture 6" descr="What+Activities+Require+IRB+Review.jpg. TDecision tree visually displaying when IRB review will be required for an activity. "/>
          <p:cNvPicPr>
            <a:picLocks noChangeAspect="1"/>
          </p:cNvPicPr>
          <p:nvPr/>
        </p:nvPicPr>
        <p:blipFill>
          <a:blip r:embed="rId2"/>
          <a:stretch>
            <a:fillRect/>
          </a:stretch>
        </p:blipFill>
        <p:spPr>
          <a:xfrm>
            <a:off x="2057400" y="1028700"/>
            <a:ext cx="5274846" cy="3951494"/>
          </a:xfrm>
          <a:prstGeom prst="rect">
            <a:avLst/>
          </a:prstGeom>
        </p:spPr>
      </p:pic>
      <p:sp>
        <p:nvSpPr>
          <p:cNvPr id="4" name="Rectangle 3"/>
          <p:cNvSpPr/>
          <p:nvPr/>
        </p:nvSpPr>
        <p:spPr>
          <a:xfrm>
            <a:off x="6010275" y="4152900"/>
            <a:ext cx="995272" cy="2027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IRB Office</a:t>
            </a:r>
          </a:p>
        </p:txBody>
      </p:sp>
    </p:spTree>
    <p:extLst>
      <p:ext uri="{BB962C8B-B14F-4D97-AF65-F5344CB8AC3E}">
        <p14:creationId xmlns:p14="http://schemas.microsoft.com/office/powerpoint/2010/main" val="160940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 "to do" List </a:t>
            </a:r>
          </a:p>
        </p:txBody>
      </p:sp>
      <p:sp>
        <p:nvSpPr>
          <p:cNvPr id="3" name="Content Placeholder 2"/>
          <p:cNvSpPr>
            <a:spLocks noGrp="1"/>
          </p:cNvSpPr>
          <p:nvPr>
            <p:ph idx="1"/>
          </p:nvPr>
        </p:nvSpPr>
        <p:spPr>
          <a:xfrm>
            <a:off x="176226" y="1200150"/>
            <a:ext cx="8510574" cy="3551435"/>
          </a:xfrm>
        </p:spPr>
        <p:txBody>
          <a:bodyPr vert="horz" lIns="91440" tIns="45720" rIns="91440" bIns="45720" rtlCol="0" anchor="t">
            <a:normAutofit/>
          </a:bodyPr>
          <a:lstStyle/>
          <a:p>
            <a:endParaRPr lang="en-US" sz="1800" dirty="0">
              <a:latin typeface="Arial"/>
              <a:cs typeface="Arial"/>
            </a:endParaRPr>
          </a:p>
          <a:p>
            <a:pPr marL="342900" indent="-342900">
              <a:buAutoNum type="arabicPeriod"/>
            </a:pPr>
            <a:r>
              <a:rPr lang="en-US" sz="1800" dirty="0">
                <a:latin typeface="Arial"/>
                <a:cs typeface="Arial"/>
              </a:rPr>
              <a:t>Locate your institution's IRB website and review it </a:t>
            </a:r>
          </a:p>
          <a:p>
            <a:pPr marL="342900" indent="-342900">
              <a:buAutoNum type="arabicPeriod"/>
            </a:pPr>
            <a:r>
              <a:rPr lang="en-US" sz="1800" dirty="0">
                <a:latin typeface="Arial"/>
                <a:cs typeface="Arial"/>
              </a:rPr>
              <a:t>Learn how to get required human subjects training specific to your institution </a:t>
            </a:r>
          </a:p>
          <a:p>
            <a:pPr marL="342900" indent="-342900">
              <a:buAutoNum type="arabicPeriod"/>
            </a:pPr>
            <a:r>
              <a:rPr lang="en-US" sz="1800" dirty="0">
                <a:latin typeface="Arial"/>
                <a:cs typeface="Arial"/>
              </a:rPr>
              <a:t>Learn if there is any training opportunity to assist with IRB submission </a:t>
            </a:r>
            <a:endParaRPr dirty="0">
              <a:solidFill>
                <a:schemeClr val="tx1"/>
              </a:solidFill>
            </a:endParaRPr>
          </a:p>
          <a:p>
            <a:pPr marL="1085850" lvl="1" indent="-342900"/>
            <a:r>
              <a:rPr lang="en-US" sz="1800" dirty="0">
                <a:latin typeface="Arial"/>
                <a:cs typeface="Arial"/>
              </a:rPr>
              <a:t>Workshop </a:t>
            </a:r>
          </a:p>
          <a:p>
            <a:pPr marL="1085850" lvl="1" indent="-342900"/>
            <a:r>
              <a:rPr lang="en-US" sz="1800" dirty="0">
                <a:latin typeface="Arial"/>
                <a:cs typeface="Arial"/>
              </a:rPr>
              <a:t>One-on-one consultation </a:t>
            </a:r>
          </a:p>
          <a:p>
            <a:pPr marL="342900" indent="-342900">
              <a:buAutoNum type="arabicPeriod"/>
            </a:pPr>
            <a:r>
              <a:rPr lang="en-US" sz="1800" dirty="0">
                <a:latin typeface="Arial"/>
                <a:cs typeface="Arial"/>
              </a:rPr>
              <a:t>Write a summary of your research idea and ask them if it requires an IRB approval </a:t>
            </a:r>
          </a:p>
          <a:p>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87833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  Development </a:t>
            </a:r>
            <a:endParaRPr lang="en-US" dirty="0">
              <a:solidFill>
                <a:schemeClr val="tx1"/>
              </a:solidFill>
            </a:endParaRPr>
          </a:p>
        </p:txBody>
      </p:sp>
      <p:pic>
        <p:nvPicPr>
          <p:cNvPr id="4" name="Picture 4" descr="Response scale reads, strongly agree, agree (checked), disagree, strongly disagree. ">
            <a:extLst>
              <a:ext uri="{FF2B5EF4-FFF2-40B4-BE49-F238E27FC236}">
                <a16:creationId xmlns:a16="http://schemas.microsoft.com/office/drawing/2014/main" xmlns="" id="{28E9BBDD-28B2-466D-925A-099BEBAFECC3}"/>
              </a:ext>
            </a:extLst>
          </p:cNvPr>
          <p:cNvPicPr>
            <a:picLocks noGrp="1" noChangeAspect="1"/>
          </p:cNvPicPr>
          <p:nvPr>
            <p:ph idx="1"/>
          </p:nvPr>
        </p:nvPicPr>
        <p:blipFill>
          <a:blip r:embed="rId2"/>
          <a:stretch>
            <a:fillRect/>
          </a:stretch>
        </p:blipFill>
        <p:spPr>
          <a:xfrm>
            <a:off x="3121819" y="2104231"/>
            <a:ext cx="2619375" cy="1743075"/>
          </a:xfrm>
          <a:prstGeom prst="rect">
            <a:avLst/>
          </a:prstGeom>
        </p:spPr>
      </p:pic>
    </p:spTree>
    <p:extLst>
      <p:ext uri="{BB962C8B-B14F-4D97-AF65-F5344CB8AC3E}">
        <p14:creationId xmlns:p14="http://schemas.microsoft.com/office/powerpoint/2010/main" val="211334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&amp; Questionnaire Development </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latin typeface="Arial"/>
                <a:cs typeface="Arial"/>
              </a:rPr>
              <a:t>Typically, surveys gather data at a particular point in time with the intention of describing the nature of existing conditions, or identifying standards against which existing conditions can be compared, or determining the relationship that exist between specific events (Cohen, Manion &amp; Morrison, 2011).</a:t>
            </a:r>
            <a:endParaRPr lang="en-US" sz="1800" dirty="0">
              <a:solidFill>
                <a:schemeClr val="tx1"/>
              </a:solidFill>
              <a:latin typeface="Arial"/>
              <a:cs typeface="Arial"/>
            </a:endParaRPr>
          </a:p>
          <a:p>
            <a:endParaRPr lang="en-US" sz="1800" dirty="0">
              <a:latin typeface="Arial"/>
              <a:cs typeface="Arial"/>
            </a:endParaRPr>
          </a:p>
          <a:p>
            <a:r>
              <a:rPr lang="en-US" sz="1800" dirty="0">
                <a:latin typeface="Arial"/>
                <a:cs typeface="Arial"/>
              </a:rPr>
              <a:t>Examples of surveys are</a:t>
            </a:r>
            <a:endParaRPr sz="1800" dirty="0">
              <a:solidFill>
                <a:schemeClr val="tx1"/>
              </a:solidFill>
              <a:latin typeface="Arial"/>
              <a:cs typeface="Arial"/>
            </a:endParaRPr>
          </a:p>
          <a:p>
            <a:pPr marL="285750" indent="-285750">
              <a:buChar char="•"/>
            </a:pPr>
            <a:r>
              <a:rPr lang="en-US" sz="1800" dirty="0">
                <a:latin typeface="Arial"/>
                <a:cs typeface="Arial"/>
              </a:rPr>
              <a:t>Opinion </a:t>
            </a:r>
            <a:r>
              <a:rPr lang="en-US" sz="1800" dirty="0" smtClean="0">
                <a:latin typeface="Arial"/>
                <a:cs typeface="Arial"/>
              </a:rPr>
              <a:t>polls</a:t>
            </a:r>
            <a:r>
              <a:rPr lang="en-US" sz="1800" dirty="0">
                <a:latin typeface="Arial"/>
                <a:cs typeface="Arial"/>
              </a:rPr>
              <a:t> </a:t>
            </a:r>
            <a:endParaRPr sz="1800" dirty="0">
              <a:solidFill>
                <a:schemeClr val="tx1"/>
              </a:solidFill>
              <a:latin typeface="Arial"/>
              <a:cs typeface="Arial"/>
            </a:endParaRPr>
          </a:p>
          <a:p>
            <a:pPr marL="285750" indent="-285750">
              <a:buChar char="•"/>
            </a:pPr>
            <a:r>
              <a:rPr lang="en-US" sz="1800" dirty="0">
                <a:latin typeface="Arial"/>
                <a:cs typeface="Arial"/>
              </a:rPr>
              <a:t>Students’ preferences for particular courses</a:t>
            </a:r>
            <a:endParaRPr lang="en-US" sz="1800" dirty="0">
              <a:solidFill>
                <a:srgbClr val="000000"/>
              </a:solidFill>
              <a:latin typeface="Arial"/>
              <a:cs typeface="Arial"/>
            </a:endParaRPr>
          </a:p>
          <a:p>
            <a:pPr marL="285750" indent="-285750">
              <a:buChar char="•"/>
            </a:pPr>
            <a:r>
              <a:rPr lang="en-US" sz="1800" dirty="0">
                <a:solidFill>
                  <a:schemeClr val="tx1"/>
                </a:solidFill>
                <a:latin typeface="Arial"/>
                <a:cs typeface="Arial"/>
              </a:rPr>
              <a:t>Estimate of time spent while using Dragon Dictate</a:t>
            </a:r>
            <a:endParaRPr sz="1800" dirty="0">
              <a:solidFill>
                <a:schemeClr val="tx1"/>
              </a:solidFill>
              <a:latin typeface="Arial"/>
              <a:cs typeface="Arial"/>
            </a:endParaRPr>
          </a:p>
          <a:p>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86710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preliminary considerations</a:t>
            </a:r>
            <a:r>
              <a:rPr lang="en-US" dirty="0">
                <a:solidFill>
                  <a:srgbClr val="FFFFFF"/>
                </a:solidFill>
              </a:rPr>
              <a:t>*</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285750" indent="-285750">
              <a:buChar char="•"/>
            </a:pPr>
            <a:r>
              <a:rPr lang="en-US" sz="1800" dirty="0">
                <a:latin typeface="Arial"/>
                <a:cs typeface="Arial"/>
              </a:rPr>
              <a:t>Goal of your survey  </a:t>
            </a:r>
            <a:endParaRPr lang="en-US" sz="1800" dirty="0">
              <a:solidFill>
                <a:schemeClr val="tx1"/>
              </a:solidFill>
              <a:latin typeface="Arial"/>
              <a:cs typeface="Arial"/>
            </a:endParaRPr>
          </a:p>
          <a:p>
            <a:pPr marL="1028700" lvl="1"/>
            <a:r>
              <a:rPr lang="en-US" sz="1600" dirty="0">
                <a:latin typeface="Arial"/>
                <a:cs typeface="Arial"/>
              </a:rPr>
              <a:t>Purpose of your research </a:t>
            </a:r>
          </a:p>
          <a:p>
            <a:pPr marL="285750" indent="-285750">
              <a:buChar char="•"/>
            </a:pPr>
            <a:r>
              <a:rPr lang="en-US" sz="1800" dirty="0">
                <a:latin typeface="Arial"/>
                <a:cs typeface="Arial"/>
              </a:rPr>
              <a:t>Target population</a:t>
            </a:r>
            <a:endParaRPr sz="1800" dirty="0">
              <a:solidFill>
                <a:schemeClr val="tx1"/>
              </a:solidFill>
              <a:latin typeface="Arial"/>
              <a:cs typeface="Arial"/>
            </a:endParaRPr>
          </a:p>
          <a:p>
            <a:pPr marL="1028700" lvl="1"/>
            <a:r>
              <a:rPr lang="en-US" sz="1600" dirty="0">
                <a:latin typeface="Arial"/>
                <a:cs typeface="Arial"/>
              </a:rPr>
              <a:t>Who is going to fill out the survey </a:t>
            </a:r>
          </a:p>
          <a:p>
            <a:pPr marL="285750" indent="-285750">
              <a:buChar char="•"/>
            </a:pPr>
            <a:r>
              <a:rPr lang="en-US" sz="1800" dirty="0">
                <a:latin typeface="Arial"/>
                <a:cs typeface="Arial"/>
              </a:rPr>
              <a:t>Resources available </a:t>
            </a:r>
            <a:endParaRPr sz="1800" dirty="0">
              <a:solidFill>
                <a:schemeClr val="tx1"/>
              </a:solidFill>
              <a:latin typeface="Arial"/>
              <a:cs typeface="Arial"/>
            </a:endParaRPr>
          </a:p>
          <a:p>
            <a:pPr marL="1028700" lvl="1"/>
            <a:r>
              <a:rPr lang="en-US" sz="1600" dirty="0">
                <a:latin typeface="Arial"/>
                <a:cs typeface="Arial"/>
              </a:rPr>
              <a:t>Time, money, staff, tools </a:t>
            </a:r>
          </a:p>
          <a:p>
            <a:pPr marL="285750" indent="-285750">
              <a:buChar char="•"/>
            </a:pPr>
            <a:r>
              <a:rPr lang="en-US" sz="1800" dirty="0">
                <a:latin typeface="Arial"/>
                <a:cs typeface="Arial"/>
              </a:rPr>
              <a:t>Mode of data collection </a:t>
            </a:r>
            <a:endParaRPr sz="1800" dirty="0">
              <a:solidFill>
                <a:schemeClr val="tx1"/>
              </a:solidFill>
              <a:latin typeface="Arial"/>
              <a:cs typeface="Arial"/>
            </a:endParaRPr>
          </a:p>
          <a:p>
            <a:pPr marL="685800" lvl="2">
              <a:buChar char="○"/>
            </a:pPr>
            <a:r>
              <a:rPr lang="en-US" sz="1600" dirty="0">
                <a:latin typeface="Arial"/>
                <a:cs typeface="Arial"/>
              </a:rPr>
              <a:t>Researcher entering the </a:t>
            </a:r>
            <a:r>
              <a:rPr lang="en-US" sz="1600" dirty="0" smtClean="0">
                <a:latin typeface="Arial"/>
                <a:cs typeface="Arial"/>
              </a:rPr>
              <a:t>data, </a:t>
            </a:r>
            <a:r>
              <a:rPr lang="en-US" sz="1600" dirty="0">
                <a:latin typeface="Arial"/>
                <a:cs typeface="Arial"/>
              </a:rPr>
              <a:t>or </a:t>
            </a:r>
            <a:r>
              <a:rPr lang="en-US" sz="1600" dirty="0" smtClean="0">
                <a:latin typeface="Arial"/>
                <a:cs typeface="Arial"/>
              </a:rPr>
              <a:t>self-administered?</a:t>
            </a:r>
            <a:r>
              <a:rPr lang="en-US" sz="1600" dirty="0">
                <a:latin typeface="Arial"/>
                <a:cs typeface="Arial"/>
              </a:rPr>
              <a:t> </a:t>
            </a:r>
            <a:endParaRPr sz="1600" dirty="0">
              <a:solidFill>
                <a:schemeClr val="tx1"/>
              </a:solidFill>
              <a:latin typeface="Arial"/>
              <a:cs typeface="Arial"/>
            </a:endParaRPr>
          </a:p>
          <a:p>
            <a:pPr marL="685800" lvl="2">
              <a:buChar char="○"/>
            </a:pPr>
            <a:r>
              <a:rPr lang="en-US" sz="1600" dirty="0">
                <a:latin typeface="Arial"/>
                <a:cs typeface="Arial"/>
              </a:rPr>
              <a:t>Mail, telephone, internet, </a:t>
            </a:r>
            <a:r>
              <a:rPr lang="en-US" sz="1600" dirty="0" smtClean="0">
                <a:latin typeface="Arial"/>
                <a:cs typeface="Arial"/>
              </a:rPr>
              <a:t>face-to-face </a:t>
            </a:r>
            <a:r>
              <a:rPr lang="en-US" sz="1600" dirty="0">
                <a:latin typeface="Arial"/>
                <a:cs typeface="Arial"/>
              </a:rPr>
              <a:t>interviews, online?</a:t>
            </a:r>
            <a:endParaRPr sz="1600" dirty="0">
              <a:solidFill>
                <a:schemeClr val="tx1"/>
              </a:solidFill>
              <a:latin typeface="Arial"/>
              <a:cs typeface="Arial"/>
            </a:endParaRPr>
          </a:p>
          <a:p>
            <a:pPr marL="685800" lvl="2">
              <a:buChar char="○"/>
            </a:pPr>
            <a:endParaRPr lang="en-US" sz="1600" dirty="0">
              <a:latin typeface="Arial"/>
              <a:cs typeface="Arial"/>
            </a:endParaRPr>
          </a:p>
          <a:p>
            <a:pPr marL="457200" lvl="2" indent="0">
              <a:buNone/>
            </a:pPr>
            <a:r>
              <a:rPr lang="en-US" sz="1600" dirty="0">
                <a:latin typeface="Arial"/>
                <a:cs typeface="Arial"/>
              </a:rPr>
              <a:t>*Note: If IRB approval is required, you will need this info for completing the IRB form. </a:t>
            </a:r>
          </a:p>
          <a:p>
            <a:endParaRPr lang="en-US" sz="1800" dirty="0">
              <a:latin typeface="Arial"/>
              <a:cs typeface="Arial"/>
            </a:endParaRPr>
          </a:p>
        </p:txBody>
      </p:sp>
    </p:spTree>
    <p:extLst>
      <p:ext uri="{BB962C8B-B14F-4D97-AF65-F5344CB8AC3E}">
        <p14:creationId xmlns:p14="http://schemas.microsoft.com/office/powerpoint/2010/main" val="3599752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vert="horz" lIns="91440" tIns="45720" rIns="91440" bIns="45720" rtlCol="0" anchor="t">
            <a:normAutofit/>
          </a:bodyPr>
          <a:lstStyle/>
          <a:p>
            <a:pPr marL="285750" indent="-285750">
              <a:buChar char="•"/>
            </a:pPr>
            <a:r>
              <a:rPr lang="en-US" sz="1800" dirty="0">
                <a:latin typeface="Arial"/>
                <a:cs typeface="Arial"/>
              </a:rPr>
              <a:t>Poor sampling (respondents) </a:t>
            </a:r>
            <a:endParaRPr lang="en-US" sz="1800" dirty="0">
              <a:solidFill>
                <a:srgbClr val="000000"/>
              </a:solidFill>
              <a:latin typeface="Arial"/>
              <a:cs typeface="Arial"/>
            </a:endParaRPr>
          </a:p>
          <a:p>
            <a:pPr marL="1028700" lvl="1"/>
            <a:r>
              <a:rPr lang="en-US" sz="1600" dirty="0">
                <a:latin typeface="Arial"/>
                <a:cs typeface="Arial"/>
              </a:rPr>
              <a:t>Sending survey to people who are not likely to approximate the characteristics of the target </a:t>
            </a:r>
            <a:r>
              <a:rPr lang="en-US" sz="1600" dirty="0" smtClean="0">
                <a:latin typeface="Arial"/>
                <a:cs typeface="Arial"/>
              </a:rPr>
              <a:t>population</a:t>
            </a:r>
            <a:endParaRPr lang="en-US" sz="1600" dirty="0">
              <a:solidFill>
                <a:srgbClr val="000000"/>
              </a:solidFill>
              <a:latin typeface="Arial"/>
              <a:cs typeface="Arial"/>
            </a:endParaRPr>
          </a:p>
          <a:p>
            <a:pPr marL="285750" indent="-285750">
              <a:buChar char="•"/>
            </a:pPr>
            <a:r>
              <a:rPr lang="en-US" sz="1800" dirty="0">
                <a:latin typeface="Arial"/>
                <a:cs typeface="Arial"/>
              </a:rPr>
              <a:t>Poor question design and wording</a:t>
            </a:r>
          </a:p>
          <a:p>
            <a:pPr marL="1028700" lvl="1"/>
            <a:r>
              <a:rPr lang="en-US" sz="1600" dirty="0">
                <a:latin typeface="Arial"/>
                <a:cs typeface="Arial"/>
              </a:rPr>
              <a:t>Examples are provided in following slides </a:t>
            </a:r>
          </a:p>
          <a:p>
            <a:pPr marL="285750" indent="-285750">
              <a:buChar char="•"/>
            </a:pPr>
            <a:r>
              <a:rPr lang="en-US" sz="1800" dirty="0">
                <a:latin typeface="Arial"/>
                <a:cs typeface="Arial"/>
              </a:rPr>
              <a:t>Incorrect or biased responses</a:t>
            </a:r>
          </a:p>
          <a:p>
            <a:pPr marL="1028700" lvl="1"/>
            <a:r>
              <a:rPr lang="en-US" sz="1600" dirty="0">
                <a:latin typeface="Arial"/>
                <a:cs typeface="Arial"/>
              </a:rPr>
              <a:t>Due to poor question design and wording </a:t>
            </a:r>
          </a:p>
          <a:p>
            <a:pPr marL="285750" indent="-285750">
              <a:buChar char="•"/>
            </a:pPr>
            <a:r>
              <a:rPr lang="en-US" sz="1800" dirty="0">
                <a:latin typeface="Arial"/>
                <a:cs typeface="Arial"/>
              </a:rPr>
              <a:t>Low response or non-response</a:t>
            </a:r>
            <a:endParaRPr sz="1800" dirty="0">
              <a:solidFill>
                <a:schemeClr val="tx1"/>
              </a:solidFill>
              <a:latin typeface="Arial"/>
              <a:cs typeface="Arial"/>
            </a:endParaRPr>
          </a:p>
          <a:p>
            <a:pPr marL="1028700" lvl="1"/>
            <a:r>
              <a:rPr lang="en-US" sz="1600" dirty="0">
                <a:latin typeface="Arial"/>
                <a:cs typeface="Arial"/>
              </a:rPr>
              <a:t>Usually unavoidable </a:t>
            </a:r>
          </a:p>
          <a:p>
            <a:pPr marL="1028700" lvl="1"/>
            <a:r>
              <a:rPr lang="en-US" sz="1600" dirty="0">
                <a:latin typeface="Arial"/>
                <a:cs typeface="Arial"/>
              </a:rPr>
              <a:t>You may consider providing incentives </a:t>
            </a:r>
          </a:p>
          <a:p>
            <a:pPr marL="1028700" lvl="1"/>
            <a:r>
              <a:rPr lang="en-US" sz="1600" dirty="0">
                <a:latin typeface="Arial"/>
                <a:cs typeface="Arial"/>
              </a:rPr>
              <a:t>Sending reminders (up to 3) is a good idea </a:t>
            </a:r>
          </a:p>
          <a:p>
            <a:endParaRPr lang="en-US" sz="1800" dirty="0">
              <a:latin typeface="Arial"/>
              <a:cs typeface="Arial"/>
            </a:endParaRPr>
          </a:p>
        </p:txBody>
      </p:sp>
    </p:spTree>
    <p:extLst>
      <p:ext uri="{BB962C8B-B14F-4D97-AF65-F5344CB8AC3E}">
        <p14:creationId xmlns:p14="http://schemas.microsoft.com/office/powerpoint/2010/main" val="400142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Scale Options  </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Autofit/>
          </a:bodyPr>
          <a:lstStyle/>
          <a:p>
            <a:r>
              <a:rPr lang="en-US" sz="1800" b="1" i="1" dirty="0">
                <a:latin typeface="Arial"/>
                <a:cs typeface="Arial"/>
              </a:rPr>
              <a:t>Two major question types: </a:t>
            </a:r>
            <a:endParaRPr lang="en-US" sz="1800" i="1">
              <a:solidFill>
                <a:srgbClr val="000000"/>
              </a:solidFill>
              <a:latin typeface="Arial"/>
              <a:cs typeface="Arial"/>
            </a:endParaRPr>
          </a:p>
          <a:p>
            <a:r>
              <a:rPr lang="en-US" sz="1800" dirty="0">
                <a:latin typeface="Arial"/>
                <a:cs typeface="Arial"/>
              </a:rPr>
              <a:t>Closed and open-ended questions </a:t>
            </a:r>
            <a:endParaRPr lang="en-US" sz="1800" dirty="0">
              <a:solidFill>
                <a:schemeClr val="tx1"/>
              </a:solidFill>
              <a:latin typeface="Arial"/>
              <a:cs typeface="Arial"/>
            </a:endParaRPr>
          </a:p>
          <a:p>
            <a:endParaRPr lang="en-US" sz="1800" b="1" i="1" dirty="0">
              <a:latin typeface="Arial"/>
              <a:cs typeface="Arial"/>
            </a:endParaRPr>
          </a:p>
          <a:p>
            <a:r>
              <a:rPr lang="en-US" sz="1800" b="1" i="1" dirty="0">
                <a:latin typeface="Arial"/>
                <a:cs typeface="Arial"/>
              </a:rPr>
              <a:t>Scales of data </a:t>
            </a:r>
            <a:endParaRPr sz="1800" b="1" i="1" dirty="0">
              <a:solidFill>
                <a:schemeClr val="tx1"/>
              </a:solidFill>
              <a:latin typeface="Arial"/>
              <a:cs typeface="Arial"/>
            </a:endParaRPr>
          </a:p>
          <a:p>
            <a:pPr marL="342900" indent="-342900">
              <a:buAutoNum type="arabicPeriod"/>
            </a:pPr>
            <a:r>
              <a:rPr lang="en-US" sz="1800" dirty="0">
                <a:latin typeface="Arial"/>
                <a:cs typeface="Arial"/>
              </a:rPr>
              <a:t>Dichotomous </a:t>
            </a:r>
            <a:endParaRPr sz="1800" dirty="0">
              <a:solidFill>
                <a:schemeClr val="tx1"/>
              </a:solidFill>
              <a:latin typeface="Arial"/>
              <a:cs typeface="Arial"/>
            </a:endParaRPr>
          </a:p>
          <a:p>
            <a:pPr marL="342900" indent="-342900">
              <a:buAutoNum type="arabicPeriod"/>
            </a:pPr>
            <a:r>
              <a:rPr lang="en-US" sz="1800" dirty="0">
                <a:latin typeface="Arial"/>
                <a:cs typeface="Arial"/>
              </a:rPr>
              <a:t>Multiple choice </a:t>
            </a:r>
            <a:endParaRPr sz="1800" dirty="0">
              <a:solidFill>
                <a:schemeClr val="tx1"/>
              </a:solidFill>
              <a:latin typeface="Arial"/>
              <a:cs typeface="Arial"/>
            </a:endParaRPr>
          </a:p>
          <a:p>
            <a:pPr marL="342900" indent="-342900">
              <a:buAutoNum type="arabicPeriod"/>
            </a:pPr>
            <a:r>
              <a:rPr lang="en-US" sz="1800" dirty="0">
                <a:latin typeface="Arial"/>
                <a:cs typeface="Arial"/>
              </a:rPr>
              <a:t>Rating scales </a:t>
            </a:r>
          </a:p>
          <a:p>
            <a:pPr marL="342900" indent="-342900">
              <a:buAutoNum type="arabicPeriod"/>
            </a:pPr>
            <a:r>
              <a:rPr lang="en-US" sz="1800" dirty="0">
                <a:latin typeface="Arial"/>
                <a:cs typeface="Arial"/>
              </a:rPr>
              <a:t>Rank ordering </a:t>
            </a:r>
            <a:endParaRPr sz="1800" dirty="0">
              <a:solidFill>
                <a:schemeClr val="tx1"/>
              </a:solidFill>
              <a:latin typeface="Arial"/>
              <a:cs typeface="Arial"/>
            </a:endParaRPr>
          </a:p>
          <a:p>
            <a:pPr marL="342900" indent="-342900">
              <a:buAutoNum type="arabicPeriod"/>
            </a:pPr>
            <a:r>
              <a:rPr lang="en-US" sz="1800" dirty="0">
                <a:latin typeface="Arial"/>
                <a:cs typeface="Arial"/>
              </a:rPr>
              <a:t>Open-ended questions </a:t>
            </a:r>
            <a:endParaRPr sz="1800" dirty="0">
              <a:solidFill>
                <a:schemeClr val="tx1"/>
              </a:solidFill>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231261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Scale Options Explained  </a:t>
            </a:r>
            <a:endParaRPr lang="en-US" dirty="0">
              <a:solidFill>
                <a:srgbClr val="FFFFFF"/>
              </a:solidFill>
            </a:endParaRPr>
          </a:p>
        </p:txBody>
      </p:sp>
      <p:sp>
        <p:nvSpPr>
          <p:cNvPr id="3" name="Content Placeholder 2"/>
          <p:cNvSpPr>
            <a:spLocks noGrp="1"/>
          </p:cNvSpPr>
          <p:nvPr>
            <p:ph idx="1"/>
          </p:nvPr>
        </p:nvSpPr>
        <p:spPr/>
        <p:txBody>
          <a:bodyPr vert="horz" lIns="91440" tIns="45720" rIns="91440" bIns="45720" rtlCol="0" anchor="t">
            <a:noAutofit/>
          </a:bodyPr>
          <a:lstStyle/>
          <a:p>
            <a:pPr marL="342900" indent="-342900">
              <a:buAutoNum type="arabicPeriod"/>
            </a:pPr>
            <a:r>
              <a:rPr lang="en-US" sz="1800" b="1" dirty="0">
                <a:latin typeface="Arial"/>
                <a:cs typeface="Arial"/>
              </a:rPr>
              <a:t>Dichotomous </a:t>
            </a:r>
            <a:endParaRPr lang="en-US" sz="1800" b="1" dirty="0">
              <a:solidFill>
                <a:schemeClr val="tx1"/>
              </a:solidFill>
              <a:latin typeface="Arial"/>
              <a:cs typeface="Arial"/>
            </a:endParaRPr>
          </a:p>
          <a:p>
            <a:pPr marL="1085850" lvl="1" indent="-342900"/>
            <a:r>
              <a:rPr lang="en-US" sz="1600" dirty="0">
                <a:latin typeface="Arial"/>
                <a:cs typeface="Arial"/>
              </a:rPr>
              <a:t>Two answer options</a:t>
            </a:r>
          </a:p>
          <a:p>
            <a:pPr marL="1485900" lvl="2" indent="-342900"/>
            <a:r>
              <a:rPr lang="en-US" sz="1400" dirty="0">
                <a:latin typeface="Arial"/>
                <a:cs typeface="Arial"/>
              </a:rPr>
              <a:t>Are you a registered student?</a:t>
            </a:r>
          </a:p>
          <a:p>
            <a:pPr lvl="3"/>
            <a:r>
              <a:rPr lang="en-US" sz="1200" dirty="0">
                <a:latin typeface="Arial"/>
                <a:cs typeface="Arial"/>
              </a:rPr>
              <a:t>Yes / No </a:t>
            </a:r>
          </a:p>
          <a:p>
            <a:pPr marL="342900" indent="-342900">
              <a:buAutoNum type="arabicPeriod"/>
            </a:pPr>
            <a:r>
              <a:rPr lang="en-US" sz="1800" b="1" dirty="0">
                <a:latin typeface="Arial"/>
                <a:cs typeface="Arial"/>
              </a:rPr>
              <a:t>Multiple choice </a:t>
            </a:r>
            <a:endParaRPr sz="1800" b="1" dirty="0">
              <a:solidFill>
                <a:schemeClr val="tx1"/>
              </a:solidFill>
              <a:latin typeface="Arial"/>
              <a:cs typeface="Arial"/>
            </a:endParaRPr>
          </a:p>
          <a:p>
            <a:pPr marL="1085850" lvl="1" indent="-342900"/>
            <a:r>
              <a:rPr lang="en-US" sz="1600" dirty="0">
                <a:latin typeface="Arial"/>
                <a:cs typeface="Arial"/>
              </a:rPr>
              <a:t>More than two answer options </a:t>
            </a:r>
          </a:p>
          <a:p>
            <a:pPr marL="1485900" lvl="2" indent="-342900"/>
            <a:r>
              <a:rPr lang="en-US" sz="1400" dirty="0">
                <a:latin typeface="Arial"/>
                <a:cs typeface="Arial"/>
              </a:rPr>
              <a:t>Please check computer software you are using </a:t>
            </a:r>
            <a:endParaRPr lang="en-US" sz="1400" dirty="0">
              <a:solidFill>
                <a:schemeClr val="tx1"/>
              </a:solidFill>
            </a:endParaRPr>
          </a:p>
          <a:p>
            <a:pPr lvl="3"/>
            <a:r>
              <a:rPr lang="en-US" sz="1200" dirty="0">
                <a:latin typeface="Arial"/>
                <a:cs typeface="Arial"/>
              </a:rPr>
              <a:t>Word / Excel / PowerPoint / One Note </a:t>
            </a:r>
          </a:p>
          <a:p>
            <a:pPr marL="342900" indent="-342900">
              <a:buAutoNum type="arabicPeriod"/>
            </a:pPr>
            <a:r>
              <a:rPr lang="en-US" sz="1800" b="1" dirty="0">
                <a:latin typeface="Arial"/>
                <a:cs typeface="Arial"/>
              </a:rPr>
              <a:t>Rating scales</a:t>
            </a:r>
            <a:r>
              <a:rPr lang="en-US" sz="1800" dirty="0">
                <a:latin typeface="Arial"/>
                <a:cs typeface="Arial"/>
              </a:rPr>
              <a:t> </a:t>
            </a:r>
            <a:endParaRPr lang="en-US" sz="1800" dirty="0">
              <a:solidFill>
                <a:schemeClr val="tx1"/>
              </a:solidFill>
              <a:latin typeface="Arial"/>
              <a:cs typeface="Arial"/>
            </a:endParaRPr>
          </a:p>
          <a:p>
            <a:pPr marL="1085850" lvl="1" indent="-342900"/>
            <a:r>
              <a:rPr lang="en-US" sz="1600" dirty="0">
                <a:latin typeface="Arial"/>
                <a:cs typeface="Arial"/>
              </a:rPr>
              <a:t>Requires respondents to assign a value to the rated object</a:t>
            </a:r>
          </a:p>
          <a:p>
            <a:pPr marL="1485900" lvl="2" indent="-342900"/>
            <a:r>
              <a:rPr lang="en-US" sz="1400" dirty="0">
                <a:latin typeface="Arial"/>
                <a:cs typeface="Arial"/>
              </a:rPr>
              <a:t>How frequently do you use screen magnification </a:t>
            </a:r>
            <a:r>
              <a:rPr lang="en-US" sz="1400" dirty="0" smtClean="0">
                <a:latin typeface="Arial"/>
                <a:cs typeface="Arial"/>
              </a:rPr>
              <a:t>tool?</a:t>
            </a:r>
            <a:endParaRPr lang="en-US" sz="1400" dirty="0">
              <a:latin typeface="Arial"/>
              <a:cs typeface="Arial"/>
            </a:endParaRPr>
          </a:p>
          <a:p>
            <a:pPr lvl="3"/>
            <a:r>
              <a:rPr lang="en-US" sz="1200" dirty="0">
                <a:solidFill>
                  <a:schemeClr val="tx1"/>
                </a:solidFill>
                <a:latin typeface="Arial"/>
                <a:cs typeface="Arial"/>
              </a:rPr>
              <a:t>never / seldom / sometimes / often / always </a:t>
            </a:r>
          </a:p>
          <a:p>
            <a:pPr marL="342900" indent="-342900">
              <a:buAutoNum type="arabicPeriod"/>
            </a:pPr>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33265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4" name="Content Placeholder 4"/>
          <p:cNvSpPr>
            <a:spLocks noGrp="1"/>
          </p:cNvSpPr>
          <p:nvPr>
            <p:ph idx="1"/>
          </p:nvPr>
        </p:nvSpPr>
        <p:spPr>
          <a:xfrm>
            <a:off x="2379642" y="1200150"/>
            <a:ext cx="6307157" cy="3551435"/>
          </a:xfrm>
        </p:spPr>
        <p:txBody>
          <a:bodyPr>
            <a:noAutofit/>
          </a:bodyPr>
          <a:lstStyle/>
          <a:p>
            <a:pPr marL="0" indent="0">
              <a:lnSpc>
                <a:spcPct val="130000"/>
              </a:lnSpc>
              <a:buNone/>
            </a:pPr>
            <a:r>
              <a:rPr lang="en-US" sz="1800" b="1" i="1" dirty="0">
                <a:latin typeface="Arial" charset="0"/>
                <a:ea typeface="Arial" charset="0"/>
                <a:cs typeface="Arial" charset="0"/>
              </a:rPr>
              <a:t>Sheryl Ballenger, PhD</a:t>
            </a:r>
          </a:p>
          <a:p>
            <a:pPr>
              <a:lnSpc>
                <a:spcPct val="130000"/>
              </a:lnSpc>
            </a:pPr>
            <a:r>
              <a:rPr lang="en-US" sz="1800" dirty="0">
                <a:latin typeface="Arial" charset="0"/>
                <a:ea typeface="Arial" charset="0"/>
                <a:cs typeface="Arial" charset="0"/>
              </a:rPr>
              <a:t>Captioning and Described Media Services Manager</a:t>
            </a:r>
          </a:p>
          <a:p>
            <a:pPr>
              <a:lnSpc>
                <a:spcPct val="130000"/>
              </a:lnSpc>
            </a:pPr>
            <a:r>
              <a:rPr lang="en-US" sz="1800" dirty="0">
                <a:latin typeface="Arial" charset="0"/>
                <a:ea typeface="Arial" charset="0"/>
                <a:cs typeface="Arial" charset="0"/>
              </a:rPr>
              <a:t>AMAC Accessibility Solutions and Research Center</a:t>
            </a:r>
          </a:p>
          <a:p>
            <a:pPr>
              <a:lnSpc>
                <a:spcPct val="130000"/>
              </a:lnSpc>
            </a:pPr>
            <a:r>
              <a:rPr lang="en-US" sz="1800" dirty="0">
                <a:latin typeface="Arial" charset="0"/>
                <a:ea typeface="Arial" charset="0"/>
                <a:cs typeface="Arial" charset="0"/>
              </a:rPr>
              <a:t>College of Design, Georgia Tech </a:t>
            </a:r>
          </a:p>
          <a:p>
            <a:pPr>
              <a:lnSpc>
                <a:spcPct val="130000"/>
              </a:lnSpc>
            </a:pPr>
            <a:endParaRPr lang="en-US" sz="1800" dirty="0">
              <a:latin typeface="Arial" charset="0"/>
              <a:ea typeface="Arial" charset="0"/>
              <a:cs typeface="Arial" charset="0"/>
            </a:endParaRPr>
          </a:p>
          <a:p>
            <a:pPr>
              <a:lnSpc>
                <a:spcPct val="130000"/>
              </a:lnSpc>
            </a:pPr>
            <a:r>
              <a:rPr lang="en-US" sz="1800" b="1" i="1" dirty="0">
                <a:latin typeface="Arial" charset="0"/>
                <a:ea typeface="Arial" charset="0"/>
                <a:cs typeface="Arial" charset="0"/>
              </a:rPr>
              <a:t>Zerrin Ondin, PhD</a:t>
            </a:r>
          </a:p>
          <a:p>
            <a:pPr>
              <a:lnSpc>
                <a:spcPct val="130000"/>
              </a:lnSpc>
            </a:pPr>
            <a:r>
              <a:rPr lang="en-US" sz="1800" dirty="0">
                <a:latin typeface="Arial" charset="0"/>
                <a:ea typeface="Arial" charset="0"/>
                <a:cs typeface="Arial" charset="0"/>
              </a:rPr>
              <a:t>Research Scientist </a:t>
            </a:r>
          </a:p>
          <a:p>
            <a:pPr>
              <a:lnSpc>
                <a:spcPct val="130000"/>
              </a:lnSpc>
            </a:pPr>
            <a:r>
              <a:rPr lang="en-US" sz="1800" dirty="0">
                <a:latin typeface="Arial" charset="0"/>
                <a:ea typeface="Arial" charset="0"/>
                <a:cs typeface="Arial" charset="0"/>
              </a:rPr>
              <a:t>AMAC Accessibility Solutions and Research Center</a:t>
            </a:r>
          </a:p>
          <a:p>
            <a:pPr>
              <a:lnSpc>
                <a:spcPct val="130000"/>
              </a:lnSpc>
            </a:pPr>
            <a:r>
              <a:rPr lang="en-US" sz="1800" dirty="0">
                <a:latin typeface="Arial" charset="0"/>
                <a:ea typeface="Arial" charset="0"/>
                <a:cs typeface="Arial" charset="0"/>
              </a:rPr>
              <a:t>College of Design, Georgia Tech </a:t>
            </a:r>
          </a:p>
          <a:p>
            <a:pPr>
              <a:lnSpc>
                <a:spcPct val="130000"/>
              </a:lnSpc>
            </a:pPr>
            <a:endParaRPr lang="en-US" sz="1800" dirty="0">
              <a:latin typeface="Arial" charset="0"/>
              <a:ea typeface="Arial" charset="0"/>
              <a:cs typeface="Arial" charset="0"/>
            </a:endParaRPr>
          </a:p>
          <a:p>
            <a:pPr>
              <a:lnSpc>
                <a:spcPct val="130000"/>
              </a:lnSpc>
            </a:pPr>
            <a:endParaRPr lang="en-US" sz="1800" dirty="0">
              <a:latin typeface="Arial" charset="0"/>
              <a:ea typeface="Arial" charset="0"/>
              <a:cs typeface="Arial" charset="0"/>
            </a:endParaRPr>
          </a:p>
        </p:txBody>
      </p:sp>
      <p:pic>
        <p:nvPicPr>
          <p:cNvPr id="5" name="Picture 4" descr="Sheryl Ballenger head-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6" y="1200150"/>
            <a:ext cx="1542405" cy="1542405"/>
          </a:xfrm>
          <a:prstGeom prst="rect">
            <a:avLst/>
          </a:prstGeom>
        </p:spPr>
      </p:pic>
      <p:pic>
        <p:nvPicPr>
          <p:cNvPr id="6" name="Picture 5" descr="Zerrin Ondin head-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68" y="3043428"/>
            <a:ext cx="1598363" cy="1598363"/>
          </a:xfrm>
          <a:prstGeom prst="rect">
            <a:avLst/>
          </a:prstGeom>
        </p:spPr>
      </p:pic>
    </p:spTree>
    <p:extLst>
      <p:ext uri="{BB962C8B-B14F-4D97-AF65-F5344CB8AC3E}">
        <p14:creationId xmlns:p14="http://schemas.microsoft.com/office/powerpoint/2010/main" val="10805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Scale Options Explained  </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Autofit/>
          </a:bodyPr>
          <a:lstStyle/>
          <a:p>
            <a:pPr marL="1371600" lvl="3" indent="0"/>
            <a:endParaRPr lang="en-US" sz="1000" dirty="0">
              <a:solidFill>
                <a:srgbClr val="000000"/>
              </a:solidFill>
              <a:latin typeface="Arial"/>
              <a:cs typeface="Arial"/>
            </a:endParaRPr>
          </a:p>
          <a:p>
            <a:r>
              <a:rPr lang="en-US" sz="1800" b="1" dirty="0">
                <a:latin typeface="Arial"/>
                <a:cs typeface="Arial"/>
              </a:rPr>
              <a:t>4.</a:t>
            </a:r>
            <a:r>
              <a:rPr lang="en-US" sz="1800" dirty="0">
                <a:latin typeface="Arial"/>
                <a:cs typeface="Arial"/>
              </a:rPr>
              <a:t> </a:t>
            </a:r>
            <a:r>
              <a:rPr lang="en-US" sz="1800" b="1" dirty="0">
                <a:latin typeface="Arial"/>
                <a:cs typeface="Arial"/>
              </a:rPr>
              <a:t>Rank ordering </a:t>
            </a:r>
            <a:endParaRPr lang="en-US" sz="1800" b="1" dirty="0">
              <a:solidFill>
                <a:srgbClr val="000000"/>
              </a:solidFill>
              <a:latin typeface="Arial"/>
              <a:cs typeface="Arial"/>
            </a:endParaRPr>
          </a:p>
          <a:p>
            <a:pPr marL="1028700" lvl="1"/>
            <a:r>
              <a:rPr lang="en-US" sz="1600" dirty="0">
                <a:latin typeface="Arial"/>
                <a:cs typeface="Arial"/>
              </a:rPr>
              <a:t>Requires respondents to compare a list of different objects to one another </a:t>
            </a:r>
          </a:p>
          <a:p>
            <a:pPr marL="1428750" lvl="2"/>
            <a:r>
              <a:rPr lang="en-US" sz="1400" dirty="0">
                <a:latin typeface="Arial"/>
                <a:cs typeface="Arial"/>
              </a:rPr>
              <a:t>Please rank the following features in order of importance, where 1 is the most important to </a:t>
            </a:r>
            <a:r>
              <a:rPr lang="en-US" sz="1400" dirty="0" smtClean="0">
                <a:latin typeface="Arial"/>
                <a:cs typeface="Arial"/>
              </a:rPr>
              <a:t>you.</a:t>
            </a:r>
            <a:r>
              <a:rPr lang="en-US" sz="1400" dirty="0">
                <a:latin typeface="Arial"/>
                <a:cs typeface="Arial"/>
              </a:rPr>
              <a:t> </a:t>
            </a:r>
          </a:p>
          <a:p>
            <a:pPr lvl="3"/>
            <a:r>
              <a:rPr lang="en-US" sz="1200" dirty="0">
                <a:latin typeface="Arial"/>
                <a:cs typeface="Arial"/>
              </a:rPr>
              <a:t>Location / comfort / service / value for money </a:t>
            </a:r>
          </a:p>
          <a:p>
            <a:pPr marL="1371600" lvl="3" indent="0">
              <a:buNone/>
            </a:pPr>
            <a:endParaRPr lang="en-US" sz="1000" dirty="0">
              <a:latin typeface="Arial"/>
              <a:cs typeface="Arial"/>
            </a:endParaRPr>
          </a:p>
          <a:p>
            <a:pPr indent="0">
              <a:buNone/>
            </a:pPr>
            <a:r>
              <a:rPr lang="en-US" sz="1800" b="1" dirty="0">
                <a:latin typeface="Arial"/>
                <a:cs typeface="Arial"/>
              </a:rPr>
              <a:t>5. Open-ended questions </a:t>
            </a:r>
            <a:endParaRPr sz="1800" dirty="0">
              <a:solidFill>
                <a:schemeClr val="tx1"/>
              </a:solidFill>
              <a:latin typeface="Arial"/>
              <a:cs typeface="Arial"/>
            </a:endParaRPr>
          </a:p>
          <a:p>
            <a:pPr marL="1028700" lvl="1"/>
            <a:r>
              <a:rPr lang="en-US" sz="1600" dirty="0">
                <a:latin typeface="Arial"/>
                <a:cs typeface="Arial"/>
              </a:rPr>
              <a:t>Allows respondents to give free-form answer</a:t>
            </a:r>
            <a:endParaRPr lang="en-US" sz="1600" b="1" dirty="0">
              <a:latin typeface="Arial"/>
              <a:cs typeface="Arial"/>
            </a:endParaRPr>
          </a:p>
          <a:p>
            <a:pPr marL="1428750" lvl="2"/>
            <a:r>
              <a:rPr lang="en-US" sz="1400" dirty="0">
                <a:latin typeface="Arial"/>
                <a:cs typeface="Arial"/>
              </a:rPr>
              <a:t>Please describe your level of experience with screen readers.</a:t>
            </a:r>
          </a:p>
          <a:p>
            <a:pPr lvl="3"/>
            <a:r>
              <a:rPr lang="en-US" sz="1200" dirty="0">
                <a:latin typeface="Arial"/>
                <a:cs typeface="Arial"/>
              </a:rPr>
              <a:t>Empty space for respondents to write </a:t>
            </a:r>
          </a:p>
          <a:p>
            <a:endParaRPr lang="en-US" sz="1800" dirty="0">
              <a:latin typeface="Arial"/>
              <a:cs typeface="Arial"/>
            </a:endParaRPr>
          </a:p>
        </p:txBody>
      </p:sp>
    </p:spTree>
    <p:extLst>
      <p:ext uri="{BB962C8B-B14F-4D97-AF65-F5344CB8AC3E}">
        <p14:creationId xmlns:p14="http://schemas.microsoft.com/office/powerpoint/2010/main" val="2405100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 in Question Writing</a:t>
            </a:r>
            <a:endParaRPr lang="en-US" dirty="0">
              <a:solidFill>
                <a:schemeClr val="tx1"/>
              </a:solidFill>
            </a:endParaRPr>
          </a:p>
        </p:txBody>
      </p:sp>
      <p:sp>
        <p:nvSpPr>
          <p:cNvPr id="3" name="Content Placeholder 2"/>
          <p:cNvSpPr>
            <a:spLocks noGrp="1"/>
          </p:cNvSpPr>
          <p:nvPr>
            <p:ph idx="1"/>
          </p:nvPr>
        </p:nvSpPr>
        <p:spPr>
          <a:xfrm>
            <a:off x="176213" y="1200150"/>
            <a:ext cx="8510587" cy="3622006"/>
          </a:xfrm>
        </p:spPr>
        <p:txBody>
          <a:bodyPr vert="horz" lIns="91440" tIns="45720" rIns="91440" bIns="45720" rtlCol="0" anchor="t">
            <a:normAutofit fontScale="92500" lnSpcReduction="20000"/>
          </a:bodyPr>
          <a:lstStyle/>
          <a:p>
            <a:pPr marL="342900" indent="-342900">
              <a:lnSpc>
                <a:spcPct val="120000"/>
              </a:lnSpc>
              <a:buAutoNum type="arabicPeriod"/>
            </a:pPr>
            <a:r>
              <a:rPr lang="en-US" sz="1800" b="1" dirty="0">
                <a:latin typeface="Arial"/>
                <a:cs typeface="Arial"/>
              </a:rPr>
              <a:t>Leading question</a:t>
            </a:r>
            <a:r>
              <a:rPr lang="en-US" sz="1800" dirty="0">
                <a:latin typeface="Arial"/>
                <a:cs typeface="Arial"/>
              </a:rPr>
              <a:t> – </a:t>
            </a:r>
            <a:r>
              <a:rPr lang="en-US" sz="1800" i="1" dirty="0">
                <a:latin typeface="Arial"/>
                <a:cs typeface="Arial"/>
              </a:rPr>
              <a:t>forces respondents to answer in a particular way </a:t>
            </a:r>
            <a:endParaRPr lang="en-US" sz="1800" b="1" dirty="0">
              <a:latin typeface="Arial"/>
              <a:cs typeface="Arial"/>
            </a:endParaRPr>
          </a:p>
          <a:p>
            <a:pPr marL="1085850" lvl="1" indent="-342900">
              <a:lnSpc>
                <a:spcPct val="120000"/>
              </a:lnSpc>
            </a:pPr>
            <a:r>
              <a:rPr lang="en-US" sz="1600" dirty="0">
                <a:latin typeface="Arial"/>
                <a:cs typeface="Arial"/>
              </a:rPr>
              <a:t>Should concerned parents use infant car seats?</a:t>
            </a:r>
          </a:p>
          <a:p>
            <a:pPr marL="1085850" lvl="1" indent="-342900">
              <a:lnSpc>
                <a:spcPct val="120000"/>
              </a:lnSpc>
            </a:pPr>
            <a:r>
              <a:rPr lang="en-US" sz="1600" dirty="0">
                <a:latin typeface="Arial"/>
                <a:cs typeface="Arial"/>
              </a:rPr>
              <a:t>Do you think special car seats should be required for infant passengers?</a:t>
            </a:r>
          </a:p>
          <a:p>
            <a:pPr marL="342900" indent="-342900">
              <a:lnSpc>
                <a:spcPct val="120000"/>
              </a:lnSpc>
              <a:buAutoNum type="arabicPeriod"/>
            </a:pPr>
            <a:r>
              <a:rPr lang="en-US" sz="1800" b="1" dirty="0">
                <a:latin typeface="Arial"/>
                <a:cs typeface="Arial"/>
              </a:rPr>
              <a:t>Loaded question</a:t>
            </a:r>
            <a:r>
              <a:rPr lang="en-US" sz="1800" dirty="0">
                <a:latin typeface="Arial"/>
                <a:cs typeface="Arial"/>
              </a:rPr>
              <a:t> – </a:t>
            </a:r>
            <a:r>
              <a:rPr lang="en-US" sz="1800" i="1" dirty="0">
                <a:latin typeface="Arial"/>
                <a:cs typeface="Arial"/>
              </a:rPr>
              <a:t>forces respondents into an answer that doesn’t accurately reflect their opinion or situation</a:t>
            </a:r>
          </a:p>
          <a:p>
            <a:pPr marL="1085850" lvl="1" indent="-342900">
              <a:lnSpc>
                <a:spcPct val="120000"/>
              </a:lnSpc>
            </a:pPr>
            <a:r>
              <a:rPr lang="en-US" sz="1600" dirty="0">
                <a:latin typeface="Arial"/>
                <a:cs typeface="Arial"/>
              </a:rPr>
              <a:t>Where do you like to party?</a:t>
            </a:r>
          </a:p>
          <a:p>
            <a:pPr marL="1085850" lvl="1" indent="-342900">
              <a:lnSpc>
                <a:spcPct val="120000"/>
              </a:lnSpc>
            </a:pPr>
            <a:r>
              <a:rPr lang="en-US" sz="1600" dirty="0">
                <a:latin typeface="Arial"/>
                <a:cs typeface="Arial"/>
              </a:rPr>
              <a:t>What do you like to do on weekend evenings?</a:t>
            </a:r>
          </a:p>
          <a:p>
            <a:pPr marL="342900" indent="-342900">
              <a:lnSpc>
                <a:spcPct val="120000"/>
              </a:lnSpc>
              <a:buAutoNum type="arabicPeriod"/>
            </a:pPr>
            <a:r>
              <a:rPr lang="en-US" sz="1800" b="1" dirty="0">
                <a:latin typeface="Arial"/>
                <a:cs typeface="Arial"/>
              </a:rPr>
              <a:t>Double-Barreled question</a:t>
            </a:r>
            <a:r>
              <a:rPr lang="en-US" sz="1800" dirty="0">
                <a:latin typeface="Arial"/>
                <a:cs typeface="Arial"/>
              </a:rPr>
              <a:t> - </a:t>
            </a:r>
            <a:r>
              <a:rPr lang="en-US" sz="1800" i="1" dirty="0">
                <a:latin typeface="Arial"/>
                <a:cs typeface="Arial"/>
              </a:rPr>
              <a:t>force respondents to answer two questions at once</a:t>
            </a:r>
            <a:endParaRPr sz="1800" i="1" dirty="0">
              <a:solidFill>
                <a:schemeClr val="tx1"/>
              </a:solidFill>
              <a:latin typeface="Arial"/>
              <a:cs typeface="Arial"/>
            </a:endParaRPr>
          </a:p>
          <a:p>
            <a:pPr marL="1085850" lvl="1" indent="-342900">
              <a:lnSpc>
                <a:spcPct val="120000"/>
              </a:lnSpc>
            </a:pPr>
            <a:r>
              <a:rPr lang="en-US" sz="1600" dirty="0">
                <a:latin typeface="Arial"/>
                <a:cs typeface="Arial"/>
              </a:rPr>
              <a:t>How happy or unhappy are you with the rate of current school board funding and the common-core curriculum?</a:t>
            </a:r>
            <a:endParaRPr lang="en-US" sz="1600" i="1" dirty="0">
              <a:latin typeface="Arial"/>
              <a:cs typeface="Arial"/>
            </a:endParaRPr>
          </a:p>
          <a:p>
            <a:pPr marL="1085850" lvl="1" indent="-342900">
              <a:lnSpc>
                <a:spcPct val="120000"/>
              </a:lnSpc>
            </a:pPr>
            <a:r>
              <a:rPr lang="en-US" sz="1600" dirty="0">
                <a:latin typeface="Arial"/>
                <a:cs typeface="Arial"/>
              </a:rPr>
              <a:t>How happy or unhappy are you with the rate of current school board funding?</a:t>
            </a:r>
          </a:p>
          <a:p>
            <a:pPr marL="1085850" lvl="1" indent="-342900">
              <a:lnSpc>
                <a:spcPct val="120000"/>
              </a:lnSpc>
            </a:pPr>
            <a:r>
              <a:rPr lang="en-US" sz="1600" dirty="0">
                <a:latin typeface="Arial"/>
                <a:cs typeface="Arial"/>
              </a:rPr>
              <a:t>What do you think of the common core?</a:t>
            </a:r>
          </a:p>
        </p:txBody>
      </p:sp>
    </p:spTree>
    <p:extLst>
      <p:ext uri="{BB962C8B-B14F-4D97-AF65-F5344CB8AC3E}">
        <p14:creationId xmlns:p14="http://schemas.microsoft.com/office/powerpoint/2010/main" val="1017605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 in Question Writing</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pPr>
              <a:lnSpc>
                <a:spcPct val="120000"/>
              </a:lnSpc>
            </a:pPr>
            <a:r>
              <a:rPr lang="en-US" sz="1800" b="1" dirty="0">
                <a:latin typeface="arial"/>
                <a:cs typeface="arial"/>
              </a:rPr>
              <a:t>4. Absolute question</a:t>
            </a:r>
            <a:r>
              <a:rPr lang="en-US" sz="1800" dirty="0">
                <a:latin typeface="arial"/>
                <a:cs typeface="arial"/>
              </a:rPr>
              <a:t> – </a:t>
            </a:r>
            <a:r>
              <a:rPr lang="en-US" sz="1800" i="1" dirty="0">
                <a:latin typeface="arial"/>
                <a:cs typeface="arial"/>
              </a:rPr>
              <a:t>using yes/no answers can keep respondents from leaving unbiased feedback </a:t>
            </a:r>
          </a:p>
          <a:p>
            <a:pPr marL="1085850" lvl="1" indent="-342900">
              <a:lnSpc>
                <a:spcPct val="120000"/>
              </a:lnSpc>
              <a:buChar char="•"/>
            </a:pPr>
            <a:r>
              <a:rPr lang="en-US" sz="1600" dirty="0">
                <a:latin typeface="arial"/>
                <a:cs typeface="arial"/>
              </a:rPr>
              <a:t>Do you always eat breakfast? (Yes/No)</a:t>
            </a:r>
          </a:p>
          <a:p>
            <a:pPr marL="1085850" lvl="1" indent="-342900">
              <a:lnSpc>
                <a:spcPct val="120000"/>
              </a:lnSpc>
            </a:pPr>
            <a:r>
              <a:rPr lang="en-US" sz="1600" dirty="0">
                <a:latin typeface="arial"/>
                <a:cs typeface="arial"/>
              </a:rPr>
              <a:t>How many days a week do you usually eat breakfast? (Every day/ 5-6 days/ 3-4 days/ 1-2 days/ I usually don’t eat breakfast)</a:t>
            </a:r>
          </a:p>
          <a:p>
            <a:pPr>
              <a:lnSpc>
                <a:spcPct val="120000"/>
              </a:lnSpc>
            </a:pPr>
            <a:r>
              <a:rPr lang="en-US" sz="1800" b="1" dirty="0">
                <a:latin typeface="arial"/>
                <a:cs typeface="arial"/>
              </a:rPr>
              <a:t>5. Unclear question</a:t>
            </a:r>
            <a:r>
              <a:rPr lang="en-US" sz="1800" dirty="0">
                <a:latin typeface="arial"/>
                <a:cs typeface="arial"/>
              </a:rPr>
              <a:t> - </a:t>
            </a:r>
            <a:r>
              <a:rPr lang="en-US" sz="1800" i="1" dirty="0">
                <a:latin typeface="arial"/>
                <a:cs typeface="arial"/>
              </a:rPr>
              <a:t>using tech jargon and acronyms </a:t>
            </a:r>
            <a:endParaRPr lang="en-US" sz="1800" dirty="0">
              <a:latin typeface="arial"/>
              <a:cs typeface="arial"/>
            </a:endParaRPr>
          </a:p>
          <a:p>
            <a:pPr marL="1085850" lvl="1" indent="-342900">
              <a:lnSpc>
                <a:spcPct val="120000"/>
              </a:lnSpc>
              <a:buChar char="•"/>
            </a:pPr>
            <a:r>
              <a:rPr lang="en-US" sz="1600" dirty="0">
                <a:latin typeface="arial"/>
                <a:cs typeface="arial"/>
              </a:rPr>
              <a:t>Do you own a </a:t>
            </a:r>
            <a:r>
              <a:rPr lang="en-US" sz="1600" dirty="0" smtClean="0">
                <a:latin typeface="arial"/>
                <a:cs typeface="arial"/>
              </a:rPr>
              <a:t>tablet?</a:t>
            </a:r>
            <a:endParaRPr lang="en-US" sz="1600" dirty="0">
              <a:latin typeface="arial"/>
              <a:cs typeface="arial"/>
            </a:endParaRPr>
          </a:p>
          <a:p>
            <a:pPr marL="1085850" lvl="1" indent="-342900">
              <a:lnSpc>
                <a:spcPct val="120000"/>
              </a:lnSpc>
              <a:buChar char="•"/>
            </a:pPr>
            <a:r>
              <a:rPr lang="en-US" sz="1600" dirty="0">
                <a:latin typeface="arial"/>
                <a:cs typeface="arial"/>
              </a:rPr>
              <a:t>Do you own a </a:t>
            </a:r>
            <a:r>
              <a:rPr lang="en-US" sz="1600" dirty="0" smtClean="0">
                <a:latin typeface="arial"/>
                <a:cs typeface="arial"/>
              </a:rPr>
              <a:t>tablet (e.g</a:t>
            </a:r>
            <a:r>
              <a:rPr lang="en-US" sz="1600" dirty="0">
                <a:latin typeface="arial"/>
                <a:cs typeface="arial"/>
              </a:rPr>
              <a:t>. iPad, Android tablet</a:t>
            </a:r>
            <a:r>
              <a:rPr lang="en-US" sz="1600" dirty="0" smtClean="0">
                <a:latin typeface="arial"/>
                <a:cs typeface="arial"/>
              </a:rPr>
              <a:t>)? </a:t>
            </a:r>
            <a:r>
              <a:rPr lang="en-US" sz="1600" dirty="0">
                <a:latin typeface="arial"/>
                <a:cs typeface="arial"/>
              </a:rPr>
              <a:t> </a:t>
            </a:r>
            <a:endParaRPr lang="en-US" sz="1600" dirty="0">
              <a:solidFill>
                <a:schemeClr val="tx1"/>
              </a:solidFill>
              <a:latin typeface="arial"/>
              <a:cs typeface="arial"/>
            </a:endParaRPr>
          </a:p>
        </p:txBody>
      </p:sp>
    </p:spTree>
    <p:extLst>
      <p:ext uri="{BB962C8B-B14F-4D97-AF65-F5344CB8AC3E}">
        <p14:creationId xmlns:p14="http://schemas.microsoft.com/office/powerpoint/2010/main" val="1071488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for Question Writing</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pPr>
              <a:lnSpc>
                <a:spcPct val="120000"/>
              </a:lnSpc>
            </a:pPr>
            <a:r>
              <a:rPr lang="en-US" sz="1800" dirty="0">
                <a:latin typeface="arial"/>
                <a:cs typeface="arial"/>
              </a:rPr>
              <a:t>When creating questions keep in mind:</a:t>
            </a:r>
          </a:p>
          <a:p>
            <a:pPr>
              <a:lnSpc>
                <a:spcPct val="120000"/>
              </a:lnSpc>
            </a:pPr>
            <a:r>
              <a:rPr lang="en-US" sz="1800" dirty="0">
                <a:latin typeface="arial"/>
                <a:cs typeface="arial"/>
              </a:rPr>
              <a:t>Attempt to offer questions that do not require the respondent to contemplate their response very long. </a:t>
            </a:r>
          </a:p>
          <a:p>
            <a:pPr>
              <a:lnSpc>
                <a:spcPct val="120000"/>
              </a:lnSpc>
            </a:pPr>
            <a:endParaRPr lang="en-US" sz="1800" dirty="0">
              <a:latin typeface="arial"/>
              <a:cs typeface="arial"/>
            </a:endParaRPr>
          </a:p>
          <a:p>
            <a:pPr>
              <a:lnSpc>
                <a:spcPct val="120000"/>
              </a:lnSpc>
            </a:pPr>
            <a:r>
              <a:rPr lang="en-US" sz="1800" dirty="0">
                <a:latin typeface="arial"/>
                <a:cs typeface="arial"/>
              </a:rPr>
              <a:t>Your goal is to provide questions that respondents will be:</a:t>
            </a:r>
            <a:endParaRPr lang="en-US" dirty="0">
              <a:solidFill>
                <a:schemeClr val="tx1"/>
              </a:solidFill>
            </a:endParaRPr>
          </a:p>
          <a:p>
            <a:pPr>
              <a:lnSpc>
                <a:spcPct val="120000"/>
              </a:lnSpc>
            </a:pPr>
            <a:r>
              <a:rPr lang="en-US" sz="1800" b="1" dirty="0">
                <a:latin typeface="arial"/>
                <a:cs typeface="arial"/>
              </a:rPr>
              <a:t>1.</a:t>
            </a:r>
            <a:r>
              <a:rPr lang="en-US" sz="1800" dirty="0">
                <a:latin typeface="arial"/>
                <a:cs typeface="arial"/>
              </a:rPr>
              <a:t> willing to answer</a:t>
            </a:r>
          </a:p>
          <a:p>
            <a:pPr>
              <a:lnSpc>
                <a:spcPct val="120000"/>
              </a:lnSpc>
            </a:pPr>
            <a:r>
              <a:rPr lang="en-US" sz="1800" b="1" dirty="0">
                <a:latin typeface="arial"/>
                <a:cs typeface="arial"/>
              </a:rPr>
              <a:t>2.</a:t>
            </a:r>
            <a:r>
              <a:rPr lang="en-US" sz="1800" dirty="0">
                <a:latin typeface="arial"/>
                <a:cs typeface="arial"/>
              </a:rPr>
              <a:t> able to respond accurately</a:t>
            </a:r>
          </a:p>
          <a:p>
            <a:pPr>
              <a:lnSpc>
                <a:spcPct val="120000"/>
              </a:lnSpc>
            </a:pPr>
            <a:r>
              <a:rPr lang="en-US" sz="1800" b="1" dirty="0">
                <a:latin typeface="arial"/>
                <a:cs typeface="arial"/>
              </a:rPr>
              <a:t>3.</a:t>
            </a:r>
            <a:r>
              <a:rPr lang="en-US" sz="1800" dirty="0">
                <a:latin typeface="arial"/>
                <a:cs typeface="arial"/>
              </a:rPr>
              <a:t> interpret in the way you intend</a:t>
            </a:r>
          </a:p>
          <a:p>
            <a:pPr>
              <a:lnSpc>
                <a:spcPct val="120000"/>
              </a:lnSpc>
            </a:pPr>
            <a:endParaRPr lang="en-US" sz="1800" i="1" dirty="0">
              <a:latin typeface="arial"/>
              <a:cs typeface="arial"/>
            </a:endParaRPr>
          </a:p>
          <a:p>
            <a:pPr>
              <a:lnSpc>
                <a:spcPct val="120000"/>
              </a:lnSpc>
            </a:pPr>
            <a:endParaRPr lang="en-US" sz="1800" i="1" dirty="0">
              <a:latin typeface="arial"/>
              <a:cs typeface="arial"/>
            </a:endParaRPr>
          </a:p>
        </p:txBody>
      </p:sp>
    </p:spTree>
    <p:extLst>
      <p:ext uri="{BB962C8B-B14F-4D97-AF65-F5344CB8AC3E}">
        <p14:creationId xmlns:p14="http://schemas.microsoft.com/office/powerpoint/2010/main" val="222481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FD76D-D3F4-4B9A-8A4A-A8D6848FB02E}"/>
              </a:ext>
            </a:extLst>
          </p:cNvPr>
          <p:cNvSpPr>
            <a:spLocks noGrp="1"/>
          </p:cNvSpPr>
          <p:nvPr>
            <p:ph type="title"/>
          </p:nvPr>
        </p:nvSpPr>
        <p:spPr/>
        <p:txBody>
          <a:bodyPr/>
          <a:lstStyle/>
          <a:p>
            <a:r>
              <a:rPr lang="en-US" dirty="0"/>
              <a:t>Middle Response Dilemma </a:t>
            </a:r>
          </a:p>
        </p:txBody>
      </p:sp>
      <p:pic>
        <p:nvPicPr>
          <p:cNvPr id="5" name="Picture 5" descr="graph with neutral higher value than positive or negative.">
            <a:extLst>
              <a:ext uri="{FF2B5EF4-FFF2-40B4-BE49-F238E27FC236}">
                <a16:creationId xmlns:a16="http://schemas.microsoft.com/office/drawing/2014/main" xmlns="" id="{E52BC946-8BC2-4A52-89E2-C7AEC67BEBA4}"/>
              </a:ext>
            </a:extLst>
          </p:cNvPr>
          <p:cNvPicPr>
            <a:picLocks noGrp="1" noChangeAspect="1"/>
          </p:cNvPicPr>
          <p:nvPr>
            <p:ph sz="half" idx="1"/>
          </p:nvPr>
        </p:nvPicPr>
        <p:blipFill>
          <a:blip r:embed="rId2"/>
          <a:stretch>
            <a:fillRect/>
          </a:stretch>
        </p:blipFill>
        <p:spPr>
          <a:xfrm>
            <a:off x="333375" y="1679994"/>
            <a:ext cx="4038600" cy="2428875"/>
          </a:xfrm>
          <a:prstGeom prst="rect">
            <a:avLst/>
          </a:prstGeom>
        </p:spPr>
      </p:pic>
      <p:sp>
        <p:nvSpPr>
          <p:cNvPr id="4" name="Content Placeholder 3">
            <a:extLst>
              <a:ext uri="{FF2B5EF4-FFF2-40B4-BE49-F238E27FC236}">
                <a16:creationId xmlns:a16="http://schemas.microsoft.com/office/drawing/2014/main" xmlns="" id="{7F62F417-3B36-4666-80A9-3BF99C38BDA7}"/>
              </a:ext>
            </a:extLst>
          </p:cNvPr>
          <p:cNvSpPr>
            <a:spLocks noGrp="1"/>
          </p:cNvSpPr>
          <p:nvPr>
            <p:ph sz="half" idx="2"/>
          </p:nvPr>
        </p:nvSpPr>
        <p:spPr>
          <a:xfrm>
            <a:off x="4648200" y="1200150"/>
            <a:ext cx="4038600" cy="3394075"/>
          </a:xfrm>
        </p:spPr>
        <p:txBody>
          <a:bodyPr vert="horz" lIns="91440" tIns="45720" rIns="91440" bIns="45720" rtlCol="0" anchor="t">
            <a:normAutofit/>
          </a:bodyPr>
          <a:lstStyle/>
          <a:p>
            <a:r>
              <a:rPr lang="en-US" dirty="0"/>
              <a:t>When a range of options are offered, often respondents believe the middle response is the average- they may base their answer on average.</a:t>
            </a:r>
          </a:p>
          <a:p>
            <a:endParaRPr lang="en-US" dirty="0"/>
          </a:p>
          <a:p>
            <a:r>
              <a:rPr lang="en-US" dirty="0"/>
              <a:t>Guess answer C on multiple choice test.</a:t>
            </a:r>
          </a:p>
        </p:txBody>
      </p:sp>
    </p:spTree>
    <p:extLst>
      <p:ext uri="{BB962C8B-B14F-4D97-AF65-F5344CB8AC3E}">
        <p14:creationId xmlns:p14="http://schemas.microsoft.com/office/powerpoint/2010/main" val="53333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latin typeface="Arial "/>
              </a:rPr>
              <a:t>Let's work on below survey questions together. </a:t>
            </a:r>
          </a:p>
          <a:p>
            <a:endParaRPr lang="en-US" sz="1800" dirty="0">
              <a:latin typeface="Arial "/>
            </a:endParaRPr>
          </a:p>
          <a:p>
            <a:pPr>
              <a:lnSpc>
                <a:spcPct val="150000"/>
              </a:lnSpc>
            </a:pPr>
            <a:r>
              <a:rPr lang="en-US" sz="1800" b="1" dirty="0">
                <a:latin typeface="Arial "/>
              </a:rPr>
              <a:t>Q1. </a:t>
            </a:r>
            <a:r>
              <a:rPr lang="en-US" sz="1800" dirty="0">
                <a:latin typeface="Arial "/>
              </a:rPr>
              <a:t>Do you have any problem with your academic advisor?</a:t>
            </a:r>
          </a:p>
          <a:p>
            <a:pPr>
              <a:lnSpc>
                <a:spcPct val="150000"/>
              </a:lnSpc>
            </a:pPr>
            <a:r>
              <a:rPr lang="en-US" sz="1800" b="1" dirty="0">
                <a:latin typeface="Arial "/>
              </a:rPr>
              <a:t>Q2. </a:t>
            </a:r>
            <a:r>
              <a:rPr lang="en-US" sz="1800" dirty="0">
                <a:latin typeface="Arial "/>
              </a:rPr>
              <a:t>What is your experience using Kurzweil and </a:t>
            </a:r>
            <a:r>
              <a:rPr lang="en-US" sz="1800" dirty="0" err="1">
                <a:latin typeface="Arial "/>
              </a:rPr>
              <a:t>Livescribe</a:t>
            </a:r>
            <a:r>
              <a:rPr lang="en-US" sz="1800" dirty="0">
                <a:latin typeface="Arial "/>
              </a:rPr>
              <a:t>?</a:t>
            </a:r>
          </a:p>
          <a:p>
            <a:pPr>
              <a:lnSpc>
                <a:spcPct val="150000"/>
              </a:lnSpc>
            </a:pPr>
            <a:r>
              <a:rPr lang="en-US" sz="1800" b="1" dirty="0">
                <a:latin typeface="Arial "/>
              </a:rPr>
              <a:t>Q3. </a:t>
            </a:r>
            <a:r>
              <a:rPr lang="en-US" sz="1800" dirty="0">
                <a:latin typeface="Arial "/>
              </a:rPr>
              <a:t>Where do you go on campus when you feel stressed? </a:t>
            </a:r>
          </a:p>
          <a:p>
            <a:pPr>
              <a:lnSpc>
                <a:spcPct val="150000"/>
              </a:lnSpc>
            </a:pPr>
            <a:r>
              <a:rPr lang="en-US" sz="1800" b="1" dirty="0">
                <a:latin typeface="Arial "/>
              </a:rPr>
              <a:t>Q4.</a:t>
            </a:r>
            <a:r>
              <a:rPr lang="en-US" sz="1800" dirty="0">
                <a:latin typeface="Arial "/>
              </a:rPr>
              <a:t> How satisfied are you with </a:t>
            </a:r>
            <a:r>
              <a:rPr lang="en-US" sz="1800" dirty="0" smtClean="0">
                <a:latin typeface="Arial "/>
              </a:rPr>
              <a:t>the accommodations </a:t>
            </a:r>
            <a:r>
              <a:rPr lang="en-US" sz="1800" dirty="0">
                <a:latin typeface="Arial "/>
              </a:rPr>
              <a:t>provided to you this current semester?</a:t>
            </a:r>
          </a:p>
        </p:txBody>
      </p:sp>
    </p:spTree>
    <p:extLst>
      <p:ext uri="{BB962C8B-B14F-4D97-AF65-F5344CB8AC3E}">
        <p14:creationId xmlns:p14="http://schemas.microsoft.com/office/powerpoint/2010/main" val="2877677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FAQ</a:t>
            </a:r>
          </a:p>
        </p:txBody>
      </p:sp>
      <p:sp>
        <p:nvSpPr>
          <p:cNvPr id="3" name="Content Placeholder 2"/>
          <p:cNvSpPr>
            <a:spLocks noGrp="1"/>
          </p:cNvSpPr>
          <p:nvPr>
            <p:ph idx="1"/>
          </p:nvPr>
        </p:nvSpPr>
        <p:spPr/>
        <p:txBody>
          <a:bodyPr vert="horz" lIns="91440" tIns="45720" rIns="91440" bIns="45720" rtlCol="0" anchor="t">
            <a:normAutofit/>
          </a:bodyPr>
          <a:lstStyle/>
          <a:p>
            <a:pPr algn="ctr"/>
            <a:r>
              <a:rPr lang="en-US" sz="1800" b="1" dirty="0">
                <a:latin typeface="Arial"/>
                <a:cs typeface="Arial"/>
              </a:rPr>
              <a:t>How many questions </a:t>
            </a:r>
            <a:r>
              <a:rPr lang="en-US" sz="1800" b="1" dirty="0" smtClean="0">
                <a:latin typeface="Arial"/>
                <a:cs typeface="Arial"/>
              </a:rPr>
              <a:t>should I</a:t>
            </a:r>
            <a:r>
              <a:rPr lang="en-US" sz="1800" b="1" dirty="0" smtClean="0">
                <a:latin typeface="Arial"/>
                <a:cs typeface="Arial"/>
              </a:rPr>
              <a:t> ask?</a:t>
            </a:r>
            <a:endParaRPr lang="en-US" sz="1800" b="1" dirty="0">
              <a:latin typeface="Arial"/>
              <a:cs typeface="Arial"/>
            </a:endParaRPr>
          </a:p>
          <a:p>
            <a:pPr marL="342900" indent="-342900">
              <a:buChar char="•"/>
            </a:pPr>
            <a:r>
              <a:rPr lang="en-US" sz="1800" dirty="0">
                <a:latin typeface="Arial"/>
                <a:cs typeface="Arial"/>
              </a:rPr>
              <a:t>It depends on the purpose of your survey </a:t>
            </a:r>
          </a:p>
          <a:p>
            <a:pPr marL="342900" indent="-342900">
              <a:buChar char="•"/>
            </a:pPr>
            <a:r>
              <a:rPr lang="en-US" sz="1800" dirty="0">
                <a:latin typeface="Arial"/>
                <a:cs typeface="Arial"/>
              </a:rPr>
              <a:t>Always consider how long it will take to finish the survey </a:t>
            </a:r>
          </a:p>
          <a:p>
            <a:pPr marL="342900" indent="-342900">
              <a:buChar char="•"/>
            </a:pPr>
            <a:r>
              <a:rPr lang="en-US" sz="1800" dirty="0">
                <a:latin typeface="Arial"/>
                <a:cs typeface="Arial"/>
              </a:rPr>
              <a:t>Limit demographic questions if you are not going to use them</a:t>
            </a:r>
          </a:p>
          <a:p>
            <a:pPr marL="342900" indent="-342900">
              <a:buChar char="•"/>
            </a:pPr>
            <a:r>
              <a:rPr lang="en-US" sz="1800" dirty="0">
                <a:solidFill>
                  <a:schemeClr val="tx1"/>
                </a:solidFill>
                <a:latin typeface="Arial"/>
                <a:cs typeface="Arial"/>
              </a:rPr>
              <a:t>Too many open-ended questions on self-administered surveys may cause no-response </a:t>
            </a:r>
          </a:p>
          <a:p>
            <a:pPr marL="342900" indent="-342900">
              <a:buChar char="•"/>
            </a:pPr>
            <a:r>
              <a:rPr lang="en-US" sz="1800" i="1" u="sng" dirty="0">
                <a:latin typeface="Arial"/>
                <a:cs typeface="Arial"/>
              </a:rPr>
              <a:t>Less is more</a:t>
            </a:r>
            <a:r>
              <a:rPr lang="en-US" sz="1800" i="1" dirty="0">
                <a:latin typeface="Arial"/>
                <a:cs typeface="Arial"/>
              </a:rPr>
              <a:t> </a:t>
            </a:r>
          </a:p>
        </p:txBody>
      </p:sp>
    </p:spTree>
    <p:extLst>
      <p:ext uri="{BB962C8B-B14F-4D97-AF65-F5344CB8AC3E}">
        <p14:creationId xmlns:p14="http://schemas.microsoft.com/office/powerpoint/2010/main" val="1263201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Time to Begin!</a:t>
            </a:r>
          </a:p>
        </p:txBody>
      </p:sp>
      <p:pic>
        <p:nvPicPr>
          <p:cNvPr id="4" name="Picture 4" descr="Text states &quot;To begin, begin,&quot; a quote from Wordsworth.">
            <a:extLst>
              <a:ext uri="{FF2B5EF4-FFF2-40B4-BE49-F238E27FC236}">
                <a16:creationId xmlns:a16="http://schemas.microsoft.com/office/drawing/2014/main" xmlns="" id="{E72328AA-95B7-40A6-AD42-D43136965680}"/>
              </a:ext>
            </a:extLst>
          </p:cNvPr>
          <p:cNvPicPr>
            <a:picLocks noGrp="1" noChangeAspect="1"/>
          </p:cNvPicPr>
          <p:nvPr>
            <p:ph idx="1"/>
          </p:nvPr>
        </p:nvPicPr>
        <p:blipFill>
          <a:blip r:embed="rId2"/>
          <a:stretch>
            <a:fillRect/>
          </a:stretch>
        </p:blipFill>
        <p:spPr>
          <a:xfrm>
            <a:off x="2652556" y="1200150"/>
            <a:ext cx="3557900" cy="3551238"/>
          </a:xfrm>
          <a:prstGeom prst="rect">
            <a:avLst/>
          </a:prstGeom>
        </p:spPr>
      </p:pic>
    </p:spTree>
    <p:extLst>
      <p:ext uri="{BB962C8B-B14F-4D97-AF65-F5344CB8AC3E}">
        <p14:creationId xmlns:p14="http://schemas.microsoft.com/office/powerpoint/2010/main" val="1252843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Delivery and Recruitment</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latin typeface="Arial "/>
              </a:rPr>
              <a:t>First, choose a method to deliver your survey</a:t>
            </a:r>
          </a:p>
          <a:p>
            <a:pPr marL="342900" indent="-342900">
              <a:buChar char="•"/>
            </a:pPr>
            <a:r>
              <a:rPr lang="en-US" sz="1800" dirty="0">
                <a:latin typeface="Arial "/>
              </a:rPr>
              <a:t>Online</a:t>
            </a:r>
          </a:p>
          <a:p>
            <a:pPr marL="1085850" lvl="1" indent="-342900"/>
            <a:r>
              <a:rPr sz="1800" dirty="0">
                <a:solidFill>
                  <a:schemeClr val="tx1"/>
                </a:solidFill>
                <a:latin typeface="Arial "/>
              </a:rPr>
              <a:t>E-mail </a:t>
            </a:r>
          </a:p>
          <a:p>
            <a:pPr marL="1085850" lvl="1" indent="-342900"/>
            <a:r>
              <a:rPr sz="1800" dirty="0">
                <a:solidFill>
                  <a:srgbClr val="000000"/>
                </a:solidFill>
                <a:latin typeface="Arial "/>
              </a:rPr>
              <a:t>Online Survey Tool </a:t>
            </a:r>
            <a:r>
              <a:rPr sz="1800" dirty="0" smtClean="0">
                <a:solidFill>
                  <a:srgbClr val="000000"/>
                </a:solidFill>
                <a:latin typeface="Arial "/>
              </a:rPr>
              <a:t>(</a:t>
            </a:r>
            <a:r>
              <a:rPr lang="en-US" sz="1800" dirty="0" smtClean="0">
                <a:solidFill>
                  <a:srgbClr val="000000"/>
                </a:solidFill>
                <a:latin typeface="Arial "/>
              </a:rPr>
              <a:t>S</a:t>
            </a:r>
            <a:r>
              <a:rPr sz="1800" dirty="0" smtClean="0">
                <a:solidFill>
                  <a:srgbClr val="000000"/>
                </a:solidFill>
                <a:latin typeface="Arial "/>
              </a:rPr>
              <a:t>urvey </a:t>
            </a:r>
            <a:r>
              <a:rPr lang="en-US" sz="1800" dirty="0">
                <a:solidFill>
                  <a:srgbClr val="000000"/>
                </a:solidFill>
                <a:latin typeface="Arial "/>
              </a:rPr>
              <a:t>M</a:t>
            </a:r>
            <a:r>
              <a:rPr sz="1800" dirty="0" smtClean="0">
                <a:solidFill>
                  <a:srgbClr val="000000"/>
                </a:solidFill>
                <a:latin typeface="Arial "/>
              </a:rPr>
              <a:t>onkey</a:t>
            </a:r>
            <a:r>
              <a:rPr sz="1800" dirty="0">
                <a:solidFill>
                  <a:srgbClr val="000000"/>
                </a:solidFill>
                <a:latin typeface="Arial "/>
              </a:rPr>
              <a:t>, </a:t>
            </a:r>
            <a:r>
              <a:rPr lang="en-US" sz="1800" dirty="0" err="1">
                <a:solidFill>
                  <a:srgbClr val="000000"/>
                </a:solidFill>
                <a:latin typeface="Arial "/>
              </a:rPr>
              <a:t>S</a:t>
            </a:r>
            <a:r>
              <a:rPr sz="1800" dirty="0" err="1" smtClean="0">
                <a:solidFill>
                  <a:srgbClr val="000000"/>
                </a:solidFill>
                <a:latin typeface="Arial "/>
              </a:rPr>
              <a:t>urveygizmo</a:t>
            </a:r>
            <a:r>
              <a:rPr sz="1800" dirty="0">
                <a:solidFill>
                  <a:srgbClr val="000000"/>
                </a:solidFill>
                <a:latin typeface="Arial "/>
              </a:rPr>
              <a:t>, </a:t>
            </a:r>
            <a:r>
              <a:rPr lang="en-US" sz="1800" dirty="0">
                <a:solidFill>
                  <a:srgbClr val="000000"/>
                </a:solidFill>
                <a:latin typeface="Arial "/>
              </a:rPr>
              <a:t>Qualtrics</a:t>
            </a:r>
            <a:r>
              <a:rPr sz="1800" dirty="0">
                <a:solidFill>
                  <a:srgbClr val="000000"/>
                </a:solidFill>
                <a:latin typeface="Arial "/>
              </a:rPr>
              <a:t>)</a:t>
            </a:r>
          </a:p>
          <a:p>
            <a:pPr marL="342900" indent="-342900">
              <a:buChar char="•"/>
            </a:pPr>
            <a:r>
              <a:rPr lang="en-US" sz="1800" dirty="0">
                <a:latin typeface="Arial "/>
              </a:rPr>
              <a:t>By </a:t>
            </a:r>
            <a:r>
              <a:rPr lang="en-US" sz="1800" dirty="0" smtClean="0">
                <a:latin typeface="Arial "/>
              </a:rPr>
              <a:t>snail mail</a:t>
            </a:r>
            <a:endParaRPr lang="en-US" sz="1800" dirty="0">
              <a:latin typeface="Arial "/>
            </a:endParaRPr>
          </a:p>
          <a:p>
            <a:pPr marL="342900" indent="-342900">
              <a:buChar char="•"/>
            </a:pPr>
            <a:r>
              <a:rPr lang="en-US" sz="1800" dirty="0">
                <a:latin typeface="Arial "/>
              </a:rPr>
              <a:t>In-office handout </a:t>
            </a:r>
            <a:endParaRPr sz="1800" dirty="0">
              <a:solidFill>
                <a:schemeClr val="tx1"/>
              </a:solidFill>
              <a:latin typeface="Arial "/>
            </a:endParaRPr>
          </a:p>
        </p:txBody>
      </p:sp>
    </p:spTree>
    <p:extLst>
      <p:ext uri="{BB962C8B-B14F-4D97-AF65-F5344CB8AC3E}">
        <p14:creationId xmlns:p14="http://schemas.microsoft.com/office/powerpoint/2010/main" val="730764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Delivery and Recruitment</a:t>
            </a:r>
          </a:p>
        </p:txBody>
      </p:sp>
      <p:graphicFrame>
        <p:nvGraphicFramePr>
          <p:cNvPr id="4" name="Table 4"/>
          <p:cNvGraphicFramePr>
            <a:graphicFrameLocks noGrp="1"/>
          </p:cNvGraphicFramePr>
          <p:nvPr>
            <p:ph idx="1"/>
            <p:extLst>
              <p:ext uri="{D42A27DB-BD31-4B8C-83A1-F6EECF244321}">
                <p14:modId xmlns:p14="http://schemas.microsoft.com/office/powerpoint/2010/main" val="3385275169"/>
              </p:ext>
            </p:extLst>
          </p:nvPr>
        </p:nvGraphicFramePr>
        <p:xfrm>
          <a:off x="142931" y="1114425"/>
          <a:ext cx="8775163" cy="3906520"/>
        </p:xfrm>
        <a:graphic>
          <a:graphicData uri="http://schemas.openxmlformats.org/drawingml/2006/table">
            <a:tbl>
              <a:tblPr firstRow="1" bandRow="1">
                <a:tableStyleId>{5C22544A-7EE6-4342-B048-85BDC9FD1C3A}</a:tableStyleId>
              </a:tblPr>
              <a:tblGrid>
                <a:gridCol w="1626132">
                  <a:extLst>
                    <a:ext uri="{9D8B030D-6E8A-4147-A177-3AD203B41FA5}">
                      <a16:colId xmlns:a16="http://schemas.microsoft.com/office/drawing/2014/main" xmlns="" val="2052952645"/>
                    </a:ext>
                  </a:extLst>
                </a:gridCol>
                <a:gridCol w="3549727">
                  <a:extLst>
                    <a:ext uri="{9D8B030D-6E8A-4147-A177-3AD203B41FA5}">
                      <a16:colId xmlns:a16="http://schemas.microsoft.com/office/drawing/2014/main" xmlns="" val="2562613970"/>
                    </a:ext>
                  </a:extLst>
                </a:gridCol>
                <a:gridCol w="3599304">
                  <a:extLst>
                    <a:ext uri="{9D8B030D-6E8A-4147-A177-3AD203B41FA5}">
                      <a16:colId xmlns:a16="http://schemas.microsoft.com/office/drawing/2014/main" xmlns="" val="3796851989"/>
                    </a:ext>
                  </a:extLst>
                </a:gridCol>
              </a:tblGrid>
              <a:tr h="370840">
                <a:tc>
                  <a:txBody>
                    <a:bodyPr/>
                    <a:lstStyle/>
                    <a:p>
                      <a:pPr>
                        <a:buNone/>
                      </a:pPr>
                      <a:endParaRPr lang="en-US" sz="1600" dirty="0">
                        <a:latin typeface="Arial"/>
                      </a:endParaRPr>
                    </a:p>
                  </a:txBody>
                  <a:tcPr/>
                </a:tc>
                <a:tc>
                  <a:txBody>
                    <a:bodyPr/>
                    <a:lstStyle/>
                    <a:p>
                      <a:pPr>
                        <a:buNone/>
                      </a:pPr>
                      <a:r>
                        <a:rPr lang="en-US" sz="1600" dirty="0">
                          <a:latin typeface="Arial"/>
                        </a:rPr>
                        <a:t>Advantages</a:t>
                      </a:r>
                    </a:p>
                  </a:txBody>
                  <a:tcPr/>
                </a:tc>
                <a:tc>
                  <a:txBody>
                    <a:bodyPr/>
                    <a:lstStyle/>
                    <a:p>
                      <a:pPr>
                        <a:buNone/>
                      </a:pPr>
                      <a:r>
                        <a:rPr lang="en-US" sz="1600" dirty="0">
                          <a:latin typeface="Arial"/>
                        </a:rPr>
                        <a:t>Disadvantages</a:t>
                      </a:r>
                    </a:p>
                  </a:txBody>
                  <a:tcPr/>
                </a:tc>
                <a:extLst>
                  <a:ext uri="{0D108BD9-81ED-4DB2-BD59-A6C34878D82A}">
                    <a16:rowId xmlns:a16="http://schemas.microsoft.com/office/drawing/2014/main" xmlns="" val="463383725"/>
                  </a:ext>
                </a:extLst>
              </a:tr>
              <a:tr h="370840">
                <a:tc>
                  <a:txBody>
                    <a:bodyPr/>
                    <a:lstStyle/>
                    <a:p>
                      <a:pPr>
                        <a:buNone/>
                      </a:pPr>
                      <a:r>
                        <a:rPr lang="en-US" sz="1600" dirty="0">
                          <a:latin typeface="Arial"/>
                        </a:rPr>
                        <a:t>E-mail </a:t>
                      </a:r>
                    </a:p>
                  </a:txBody>
                  <a:tcPr/>
                </a:tc>
                <a:tc>
                  <a:txBody>
                    <a:bodyPr/>
                    <a:lstStyle/>
                    <a:p>
                      <a:pPr marL="285750" indent="-285750">
                        <a:buClr>
                          <a:srgbClr val="000000"/>
                        </a:buClr>
                        <a:buFont typeface="Arial"/>
                        <a:buChar char="•"/>
                      </a:pPr>
                      <a:r>
                        <a:rPr lang="en-US" sz="1600" dirty="0">
                          <a:latin typeface="Arial"/>
                        </a:rPr>
                        <a:t>Low cost </a:t>
                      </a:r>
                    </a:p>
                    <a:p>
                      <a:pPr marL="285750" lvl="0" indent="-285750">
                        <a:buClr>
                          <a:srgbClr val="000000"/>
                        </a:buClr>
                        <a:buFont typeface="Arial"/>
                        <a:buChar char="•"/>
                      </a:pPr>
                      <a:r>
                        <a:rPr lang="en-US" sz="1600" dirty="0">
                          <a:latin typeface="Arial"/>
                        </a:rPr>
                        <a:t>Potential </a:t>
                      </a:r>
                      <a:r>
                        <a:rPr lang="en-US" sz="1600" u="sng" dirty="0">
                          <a:latin typeface="Arial"/>
                        </a:rPr>
                        <a:t>high speed</a:t>
                      </a:r>
                      <a:r>
                        <a:rPr lang="en-US" sz="1600" dirty="0">
                          <a:latin typeface="Arial"/>
                        </a:rPr>
                        <a:t> of returns </a:t>
                      </a:r>
                    </a:p>
                  </a:txBody>
                  <a:tcPr/>
                </a:tc>
                <a:tc>
                  <a:txBody>
                    <a:bodyPr/>
                    <a:lstStyle/>
                    <a:p>
                      <a:pPr marL="285750" indent="-285750">
                        <a:buClr>
                          <a:srgbClr val="000000"/>
                        </a:buClr>
                        <a:buFont typeface="Arial"/>
                        <a:buChar char="•"/>
                      </a:pPr>
                      <a:r>
                        <a:rPr lang="en-US" sz="1600" dirty="0">
                          <a:latin typeface="Arial"/>
                        </a:rPr>
                        <a:t>Need for comprehensive email list </a:t>
                      </a:r>
                    </a:p>
                    <a:p>
                      <a:pPr marL="285750" lvl="0" indent="-285750">
                        <a:buClr>
                          <a:srgbClr val="000000"/>
                        </a:buClr>
                        <a:buFont typeface="Arial"/>
                        <a:buChar char="•"/>
                      </a:pPr>
                      <a:r>
                        <a:rPr lang="en-US" sz="1600" dirty="0">
                          <a:latin typeface="Arial"/>
                        </a:rPr>
                        <a:t>Potential risk of nonresponse </a:t>
                      </a:r>
                    </a:p>
                  </a:txBody>
                  <a:tcPr/>
                </a:tc>
                <a:extLst>
                  <a:ext uri="{0D108BD9-81ED-4DB2-BD59-A6C34878D82A}">
                    <a16:rowId xmlns:a16="http://schemas.microsoft.com/office/drawing/2014/main" xmlns="" val="1316629367"/>
                  </a:ext>
                </a:extLst>
              </a:tr>
              <a:tr h="370840">
                <a:tc>
                  <a:txBody>
                    <a:bodyPr/>
                    <a:lstStyle/>
                    <a:p>
                      <a:pPr>
                        <a:buNone/>
                      </a:pPr>
                      <a:r>
                        <a:rPr lang="en-US" sz="1600" dirty="0">
                          <a:latin typeface="Arial"/>
                        </a:rPr>
                        <a:t>Online Survey Tool</a:t>
                      </a:r>
                    </a:p>
                  </a:txBody>
                  <a:tcPr/>
                </a:tc>
                <a:tc>
                  <a:txBody>
                    <a:bodyPr/>
                    <a:lstStyle/>
                    <a:p>
                      <a:pPr marL="285750" indent="-285750">
                        <a:buClr>
                          <a:srgbClr val="000000"/>
                        </a:buClr>
                        <a:buFont typeface="Arial"/>
                        <a:buChar char="•"/>
                      </a:pPr>
                      <a:r>
                        <a:rPr lang="en-US" sz="1600" dirty="0">
                          <a:latin typeface="Arial"/>
                        </a:rPr>
                        <a:t>Easy to administer </a:t>
                      </a:r>
                    </a:p>
                    <a:p>
                      <a:pPr marL="285750" lvl="0" indent="-285750">
                        <a:buClr>
                          <a:srgbClr val="000000"/>
                        </a:buClr>
                        <a:buFont typeface="Arial"/>
                        <a:buChar char="•"/>
                      </a:pPr>
                      <a:r>
                        <a:rPr lang="en-US" sz="1600" b="0" i="0" u="none" strike="noStrike" noProof="0" dirty="0">
                          <a:solidFill>
                            <a:srgbClr val="000000"/>
                          </a:solidFill>
                          <a:latin typeface="Arial"/>
                        </a:rPr>
                        <a:t>Potential </a:t>
                      </a:r>
                      <a:r>
                        <a:rPr lang="en-US" sz="1600" b="0" i="0" u="sng" strike="noStrike" noProof="0" dirty="0">
                          <a:solidFill>
                            <a:srgbClr val="000000"/>
                          </a:solidFill>
                          <a:latin typeface="Arial"/>
                        </a:rPr>
                        <a:t>high speed</a:t>
                      </a:r>
                      <a:r>
                        <a:rPr lang="en-US" sz="1600" b="0" i="0" u="none" strike="noStrike" noProof="0" dirty="0">
                          <a:solidFill>
                            <a:srgbClr val="000000"/>
                          </a:solidFill>
                          <a:latin typeface="Arial"/>
                        </a:rPr>
                        <a:t> of returns </a:t>
                      </a:r>
                      <a:endParaRPr lang="en-US" sz="1600" dirty="0">
                        <a:latin typeface="Arial"/>
                      </a:endParaRPr>
                    </a:p>
                    <a:p>
                      <a:pPr marL="285750" lvl="0" indent="-285750">
                        <a:buClr>
                          <a:srgbClr val="000000"/>
                        </a:buClr>
                        <a:buFont typeface="Arial"/>
                        <a:buChar char="•"/>
                      </a:pPr>
                      <a:r>
                        <a:rPr lang="en-US" sz="1600" b="0" i="0" u="none" strike="noStrike" noProof="0" dirty="0">
                          <a:solidFill>
                            <a:srgbClr val="000000"/>
                          </a:solidFill>
                          <a:latin typeface="Arial"/>
                        </a:rPr>
                        <a:t>Question skip patterns </a:t>
                      </a:r>
                    </a:p>
                    <a:p>
                      <a:pPr marL="285750" lvl="0" indent="-285750">
                        <a:buClr>
                          <a:srgbClr val="000000"/>
                        </a:buClr>
                        <a:buFont typeface="Arial"/>
                        <a:buChar char="•"/>
                      </a:pPr>
                      <a:r>
                        <a:rPr lang="en-US" sz="1600" b="0" i="0" u="none" strike="noStrike" noProof="0" dirty="0">
                          <a:solidFill>
                            <a:srgbClr val="000000"/>
                          </a:solidFill>
                          <a:latin typeface="Arial"/>
                        </a:rPr>
                        <a:t>Data analysis tools </a:t>
                      </a:r>
                    </a:p>
                  </a:txBody>
                  <a:tcPr/>
                </a:tc>
                <a:tc>
                  <a:txBody>
                    <a:bodyPr/>
                    <a:lstStyle/>
                    <a:p>
                      <a:pPr marL="285750" lvl="0" indent="-285750">
                        <a:buChar char="•"/>
                      </a:pPr>
                      <a:r>
                        <a:rPr lang="en-US" sz="1600" b="0" i="0" u="none" strike="noStrike" noProof="0" dirty="0">
                          <a:solidFill>
                            <a:srgbClr val="000000"/>
                          </a:solidFill>
                          <a:latin typeface="Arial"/>
                        </a:rPr>
                        <a:t>Need for comprehensive email list </a:t>
                      </a:r>
                    </a:p>
                    <a:p>
                      <a:pPr marL="285750" lvl="0" indent="-285750">
                        <a:buChar char="•"/>
                      </a:pPr>
                      <a:r>
                        <a:rPr lang="en-US" sz="1600" b="0" i="0" u="none" strike="noStrike" noProof="0" dirty="0">
                          <a:solidFill>
                            <a:srgbClr val="000000"/>
                          </a:solidFill>
                          <a:latin typeface="Arial"/>
                        </a:rPr>
                        <a:t>Potential risk of nonresponse </a:t>
                      </a:r>
                    </a:p>
                    <a:p>
                      <a:pPr marL="285750" lvl="0" indent="-285750">
                        <a:buChar char="•"/>
                      </a:pPr>
                      <a:r>
                        <a:rPr lang="en-US" sz="1600" b="0" i="0" u="none" strike="noStrike" noProof="0" dirty="0">
                          <a:solidFill>
                            <a:srgbClr val="000000"/>
                          </a:solidFill>
                          <a:latin typeface="Arial"/>
                        </a:rPr>
                        <a:t>Price </a:t>
                      </a:r>
                    </a:p>
                  </a:txBody>
                  <a:tcPr/>
                </a:tc>
                <a:extLst>
                  <a:ext uri="{0D108BD9-81ED-4DB2-BD59-A6C34878D82A}">
                    <a16:rowId xmlns:a16="http://schemas.microsoft.com/office/drawing/2014/main" xmlns="" val="1747632331"/>
                  </a:ext>
                </a:extLst>
              </a:tr>
              <a:tr h="370839">
                <a:tc>
                  <a:txBody>
                    <a:bodyPr/>
                    <a:lstStyle/>
                    <a:p>
                      <a:pPr lvl="0">
                        <a:buNone/>
                      </a:pPr>
                      <a:r>
                        <a:rPr lang="en-US" sz="1600" dirty="0">
                          <a:latin typeface="Arial"/>
                        </a:rPr>
                        <a:t>Mail</a:t>
                      </a:r>
                    </a:p>
                  </a:txBody>
                  <a:tcPr/>
                </a:tc>
                <a:tc>
                  <a:txBody>
                    <a:bodyPr/>
                    <a:lstStyle/>
                    <a:p>
                      <a:pPr marL="285750" lvl="0" indent="-285750">
                        <a:buClr>
                          <a:srgbClr val="000000"/>
                        </a:buClr>
                        <a:buFont typeface="Arial"/>
                        <a:buChar char="•"/>
                      </a:pPr>
                      <a:r>
                        <a:rPr lang="en-US" sz="1600" dirty="0">
                          <a:latin typeface="Arial"/>
                        </a:rPr>
                        <a:t>Relatively low cost</a:t>
                      </a:r>
                    </a:p>
                    <a:p>
                      <a:pPr marL="285750" lvl="0" indent="-285750">
                        <a:buClr>
                          <a:srgbClr val="000000"/>
                        </a:buClr>
                        <a:buFont typeface="Arial"/>
                        <a:buChar char="•"/>
                      </a:pPr>
                      <a:r>
                        <a:rPr lang="en-US" sz="1600" dirty="0">
                          <a:latin typeface="Arial"/>
                        </a:rPr>
                        <a:t>Can be provided in alternative format if necessary (like Braille)</a:t>
                      </a:r>
                    </a:p>
                    <a:p>
                      <a:pPr marL="285750" lvl="0" indent="-285750">
                        <a:buClr>
                          <a:srgbClr val="000000"/>
                        </a:buClr>
                        <a:buFont typeface="Arial"/>
                        <a:buChar char="•"/>
                      </a:pPr>
                      <a:endParaRPr lang="en-US" sz="1600" dirty="0">
                        <a:latin typeface="Arial"/>
                      </a:endParaRPr>
                    </a:p>
                  </a:txBody>
                  <a:tcPr/>
                </a:tc>
                <a:tc>
                  <a:txBody>
                    <a:bodyPr/>
                    <a:lstStyle/>
                    <a:p>
                      <a:pPr marL="285750" lvl="0" indent="-285750">
                        <a:buClr>
                          <a:srgbClr val="000000"/>
                        </a:buClr>
                        <a:buFont typeface="Arial"/>
                        <a:buChar char="•"/>
                      </a:pPr>
                      <a:r>
                        <a:rPr lang="en-US" sz="1600" dirty="0">
                          <a:latin typeface="Arial"/>
                        </a:rPr>
                        <a:t>Response rates can be quite low </a:t>
                      </a:r>
                    </a:p>
                    <a:p>
                      <a:pPr marL="285750" lvl="0" indent="-285750">
                        <a:buClr>
                          <a:srgbClr val="000000"/>
                        </a:buClr>
                        <a:buFont typeface="Arial"/>
                        <a:buChar char="•"/>
                      </a:pPr>
                      <a:r>
                        <a:rPr lang="en-US" sz="1600" dirty="0">
                          <a:latin typeface="Arial"/>
                        </a:rPr>
                        <a:t>Need for accurate mailing addresses </a:t>
                      </a:r>
                    </a:p>
                  </a:txBody>
                  <a:tcPr/>
                </a:tc>
                <a:extLst>
                  <a:ext uri="{0D108BD9-81ED-4DB2-BD59-A6C34878D82A}">
                    <a16:rowId xmlns:a16="http://schemas.microsoft.com/office/drawing/2014/main" xmlns="" val="3877726447"/>
                  </a:ext>
                </a:extLst>
              </a:tr>
              <a:tr h="370838">
                <a:tc>
                  <a:txBody>
                    <a:bodyPr/>
                    <a:lstStyle/>
                    <a:p>
                      <a:pPr lvl="0" algn="l">
                        <a:buNone/>
                      </a:pPr>
                      <a:r>
                        <a:rPr lang="en-US" sz="1600" b="0" i="0" u="none" strike="noStrike" noProof="0" dirty="0">
                          <a:solidFill>
                            <a:srgbClr val="000000"/>
                          </a:solidFill>
                          <a:latin typeface="Arial"/>
                        </a:rPr>
                        <a:t>In-office handout </a:t>
                      </a:r>
                      <a:endParaRPr lang="en-US" sz="1600" dirty="0">
                        <a:latin typeface="Arial"/>
                      </a:endParaRPr>
                    </a:p>
                  </a:txBody>
                  <a:tcPr/>
                </a:tc>
                <a:tc>
                  <a:txBody>
                    <a:bodyPr/>
                    <a:lstStyle/>
                    <a:p>
                      <a:pPr marL="285750" lvl="0" indent="-285750">
                        <a:buClr>
                          <a:srgbClr val="000000"/>
                        </a:buClr>
                        <a:buFont typeface="Arial"/>
                        <a:buChar char="•"/>
                      </a:pPr>
                      <a:r>
                        <a:rPr lang="en-US" sz="1600" dirty="0">
                          <a:latin typeface="Arial"/>
                        </a:rPr>
                        <a:t>Low cost </a:t>
                      </a:r>
                    </a:p>
                    <a:p>
                      <a:pPr marL="285750" lvl="0" indent="-285750">
                        <a:buClr>
                          <a:srgbClr val="000000"/>
                        </a:buClr>
                        <a:buFont typeface="Arial"/>
                        <a:buChar char="•"/>
                      </a:pPr>
                      <a:r>
                        <a:rPr lang="en-US" sz="1600" dirty="0">
                          <a:latin typeface="Arial"/>
                        </a:rPr>
                        <a:t>High response rate</a:t>
                      </a:r>
                    </a:p>
                    <a:p>
                      <a:pPr marL="285750" lvl="0" indent="-285750">
                        <a:buClr>
                          <a:srgbClr val="000000"/>
                        </a:buClr>
                        <a:buFont typeface="Arial"/>
                        <a:buChar char="•"/>
                      </a:pPr>
                      <a:r>
                        <a:rPr lang="en-US" sz="1600" dirty="0">
                          <a:latin typeface="Arial"/>
                        </a:rPr>
                        <a:t>Presence of the data collector </a:t>
                      </a:r>
                    </a:p>
                  </a:txBody>
                  <a:tcPr/>
                </a:tc>
                <a:tc>
                  <a:txBody>
                    <a:bodyPr/>
                    <a:lstStyle/>
                    <a:p>
                      <a:pPr marL="285750" lvl="0" indent="-285750">
                        <a:buChar char="•"/>
                      </a:pPr>
                      <a:r>
                        <a:rPr lang="en-US" sz="1600" b="0" i="0" u="none" strike="noStrike" noProof="0" dirty="0">
                          <a:solidFill>
                            <a:srgbClr val="000000"/>
                          </a:solidFill>
                          <a:latin typeface="Arial"/>
                        </a:rPr>
                        <a:t>Presence of the data collector </a:t>
                      </a:r>
                    </a:p>
                    <a:p>
                      <a:pPr marL="285750" lvl="0" indent="-285750">
                        <a:buChar char="•"/>
                      </a:pPr>
                      <a:r>
                        <a:rPr lang="en-US" sz="1600" b="0" i="0" u="none" strike="noStrike" noProof="0" dirty="0">
                          <a:solidFill>
                            <a:srgbClr val="000000"/>
                          </a:solidFill>
                          <a:latin typeface="Arial"/>
                        </a:rPr>
                        <a:t>Respondent may feel rushed </a:t>
                      </a:r>
                    </a:p>
                    <a:p>
                      <a:pPr marL="0" lvl="0" indent="0">
                        <a:buNone/>
                      </a:pPr>
                      <a:endParaRPr lang="en-US" sz="1600" b="0" i="0" u="none" strike="noStrike" noProof="0" dirty="0">
                        <a:solidFill>
                          <a:srgbClr val="000000"/>
                        </a:solidFill>
                        <a:latin typeface="Arial"/>
                      </a:endParaRPr>
                    </a:p>
                  </a:txBody>
                  <a:tcPr/>
                </a:tc>
                <a:extLst>
                  <a:ext uri="{0D108BD9-81ED-4DB2-BD59-A6C34878D82A}">
                    <a16:rowId xmlns:a16="http://schemas.microsoft.com/office/drawing/2014/main" xmlns="" val="1513614201"/>
                  </a:ext>
                </a:extLst>
              </a:tr>
            </a:tbl>
          </a:graphicData>
        </a:graphic>
      </p:graphicFrame>
    </p:spTree>
    <p:extLst>
      <p:ext uri="{BB962C8B-B14F-4D97-AF65-F5344CB8AC3E}">
        <p14:creationId xmlns:p14="http://schemas.microsoft.com/office/powerpoint/2010/main" val="176253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you?</a:t>
            </a:r>
          </a:p>
        </p:txBody>
      </p:sp>
      <p:sp>
        <p:nvSpPr>
          <p:cNvPr id="4" name="Content Placeholder 3"/>
          <p:cNvSpPr>
            <a:spLocks noGrp="1"/>
          </p:cNvSpPr>
          <p:nvPr>
            <p:ph sz="half" idx="1"/>
          </p:nvPr>
        </p:nvSpPr>
        <p:spPr>
          <a:xfrm>
            <a:off x="296426" y="1190102"/>
            <a:ext cx="7249886" cy="3394075"/>
          </a:xfrm>
        </p:spPr>
        <p:txBody>
          <a:bodyPr>
            <a:normAutofit/>
          </a:bodyPr>
          <a:lstStyle/>
          <a:p>
            <a:pPr lvl="0"/>
            <a:r>
              <a:rPr lang="en-US" sz="1800" dirty="0">
                <a:latin typeface="Arial" charset="0"/>
                <a:ea typeface="Arial" charset="0"/>
                <a:cs typeface="Arial" charset="0"/>
              </a:rPr>
              <a:t>Now, it is your turn!</a:t>
            </a:r>
          </a:p>
          <a:p>
            <a:pPr lvl="0"/>
            <a:endParaRPr lang="en-US" sz="1800" dirty="0">
              <a:latin typeface="Arial" charset="0"/>
              <a:ea typeface="Arial" charset="0"/>
              <a:cs typeface="Arial" charset="0"/>
            </a:endParaRPr>
          </a:p>
          <a:p>
            <a:pPr marL="342900" lvl="0" indent="-342900">
              <a:spcAft>
                <a:spcPts val="600"/>
              </a:spcAft>
              <a:buFont typeface="Arial" charset="0"/>
              <a:buChar char="•"/>
            </a:pPr>
            <a:r>
              <a:rPr lang="en-US" sz="1800" dirty="0">
                <a:latin typeface="Arial" charset="0"/>
                <a:ea typeface="Arial" charset="0"/>
                <a:cs typeface="Arial" charset="0"/>
              </a:rPr>
              <a:t>Where do you work? </a:t>
            </a:r>
          </a:p>
          <a:p>
            <a:pPr marL="342900" lvl="0" indent="-342900">
              <a:spcAft>
                <a:spcPts val="600"/>
              </a:spcAft>
              <a:buFont typeface="Arial" charset="0"/>
              <a:buChar char="•"/>
            </a:pPr>
            <a:r>
              <a:rPr lang="en-US" sz="1800" dirty="0">
                <a:latin typeface="Arial" charset="0"/>
                <a:ea typeface="Arial" charset="0"/>
                <a:cs typeface="Arial" charset="0"/>
              </a:rPr>
              <a:t>What do you do?</a:t>
            </a:r>
          </a:p>
          <a:p>
            <a:pPr marL="342900" indent="-342900">
              <a:spcAft>
                <a:spcPts val="600"/>
              </a:spcAft>
              <a:buFont typeface="Arial" charset="0"/>
              <a:buChar char="•"/>
            </a:pPr>
            <a:r>
              <a:rPr lang="en-US" sz="1800" dirty="0">
                <a:latin typeface="Arial" charset="0"/>
                <a:ea typeface="Arial" charset="0"/>
                <a:cs typeface="Arial" charset="0"/>
              </a:rPr>
              <a:t>What do your administrators ask for?</a:t>
            </a:r>
          </a:p>
          <a:p>
            <a:pPr marL="342900" lvl="0" indent="-342900">
              <a:spcAft>
                <a:spcPts val="600"/>
              </a:spcAft>
              <a:buFont typeface="Arial" charset="0"/>
              <a:buChar char="•"/>
            </a:pPr>
            <a:r>
              <a:rPr lang="en-US" sz="1800" dirty="0">
                <a:latin typeface="Arial" charset="0"/>
                <a:ea typeface="Arial" charset="0"/>
                <a:cs typeface="Arial" charset="0"/>
              </a:rPr>
              <a:t>What is your experience in conducting research? </a:t>
            </a:r>
          </a:p>
          <a:p>
            <a:pPr marL="342900" indent="-342900">
              <a:spcAft>
                <a:spcPts val="600"/>
              </a:spcAft>
              <a:buFont typeface="Arial" charset="0"/>
              <a:buChar char="•"/>
            </a:pPr>
            <a:r>
              <a:rPr lang="en-US" sz="1800" dirty="0">
                <a:latin typeface="Arial" charset="0"/>
                <a:ea typeface="Arial" charset="0"/>
                <a:cs typeface="Arial" charset="0"/>
              </a:rPr>
              <a:t>What are you expecting to get out of this session? </a:t>
            </a:r>
          </a:p>
          <a:p>
            <a:pPr lvl="0"/>
            <a:endParaRPr lang="en-US" sz="1800" dirty="0">
              <a:latin typeface="Arial" charset="0"/>
              <a:ea typeface="Arial" charset="0"/>
              <a:cs typeface="Arial" charset="0"/>
            </a:endParaRPr>
          </a:p>
          <a:p>
            <a:endParaRPr lang="en-US" sz="1800" dirty="0">
              <a:latin typeface="Arial" charset="0"/>
              <a:ea typeface="Arial" charset="0"/>
              <a:cs typeface="Arial" charset="0"/>
            </a:endParaRPr>
          </a:p>
        </p:txBody>
      </p:sp>
    </p:spTree>
    <p:extLst>
      <p:ext uri="{BB962C8B-B14F-4D97-AF65-F5344CB8AC3E}">
        <p14:creationId xmlns:p14="http://schemas.microsoft.com/office/powerpoint/2010/main" val="4254871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Delivery and Recruitment</a:t>
            </a:r>
          </a:p>
        </p:txBody>
      </p:sp>
      <p:sp>
        <p:nvSpPr>
          <p:cNvPr id="6" name="TextBox 5"/>
          <p:cNvSpPr txBox="1"/>
          <p:nvPr/>
        </p:nvSpPr>
        <p:spPr>
          <a:xfrm>
            <a:off x="176213" y="1179626"/>
            <a:ext cx="8542337"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
              </a:rPr>
              <a:t>Telephone is not being used as it was in the </a:t>
            </a:r>
            <a:r>
              <a:rPr lang="en-US" dirty="0" smtClean="0">
                <a:latin typeface="Arial "/>
              </a:rPr>
              <a:t>past.</a:t>
            </a:r>
            <a:endParaRPr lang="en-US" dirty="0">
              <a:latin typeface="Arial "/>
            </a:endParaRPr>
          </a:p>
          <a:p>
            <a:pPr marL="742950" lvl="1" indent="-285750">
              <a:buFont typeface="Arial"/>
              <a:buChar char="•"/>
            </a:pPr>
            <a:r>
              <a:rPr lang="en-US" dirty="0">
                <a:latin typeface="Arial "/>
              </a:rPr>
              <a:t>Disruptive</a:t>
            </a:r>
          </a:p>
          <a:p>
            <a:pPr marL="742950" lvl="1" indent="-285750">
              <a:buFont typeface="Arial"/>
              <a:buChar char="•"/>
            </a:pPr>
            <a:r>
              <a:rPr dirty="0">
                <a:latin typeface="Arial "/>
              </a:rPr>
              <a:t>On researchers' </a:t>
            </a:r>
            <a:r>
              <a:rPr lang="en-US" dirty="0">
                <a:latin typeface="Arial "/>
              </a:rPr>
              <a:t>time, not</a:t>
            </a:r>
            <a:r>
              <a:rPr dirty="0">
                <a:latin typeface="Arial "/>
              </a:rPr>
              <a:t> the participants' </a:t>
            </a:r>
          </a:p>
          <a:p>
            <a:pPr marL="742950" lvl="1" indent="-285750">
              <a:buFont typeface="Arial"/>
              <a:buChar char="•"/>
            </a:pPr>
            <a:endParaRPr lang="en-US" dirty="0"/>
          </a:p>
        </p:txBody>
      </p:sp>
      <p:pic>
        <p:nvPicPr>
          <p:cNvPr id="3" name="Picture 3" descr="Image of a old telephone.">
            <a:extLst>
              <a:ext uri="{FF2B5EF4-FFF2-40B4-BE49-F238E27FC236}">
                <a16:creationId xmlns:a16="http://schemas.microsoft.com/office/drawing/2014/main" xmlns="" id="{88672F8B-935A-41D3-8BA2-59B0FFBFAA06}"/>
              </a:ext>
            </a:extLst>
          </p:cNvPr>
          <p:cNvPicPr>
            <a:picLocks noChangeAspect="1"/>
          </p:cNvPicPr>
          <p:nvPr/>
        </p:nvPicPr>
        <p:blipFill>
          <a:blip r:embed="rId2"/>
          <a:stretch>
            <a:fillRect/>
          </a:stretch>
        </p:blipFill>
        <p:spPr>
          <a:xfrm>
            <a:off x="2505345" y="2124075"/>
            <a:ext cx="3892206" cy="2765683"/>
          </a:xfrm>
          <a:prstGeom prst="rect">
            <a:avLst/>
          </a:prstGeom>
        </p:spPr>
      </p:pic>
    </p:spTree>
    <p:extLst>
      <p:ext uri="{BB962C8B-B14F-4D97-AF65-F5344CB8AC3E}">
        <p14:creationId xmlns:p14="http://schemas.microsoft.com/office/powerpoint/2010/main" val="183969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SurveyGizmo</a:t>
            </a:r>
            <a:r>
              <a:rPr lang="en-US" dirty="0" smtClean="0"/>
              <a:t> </a:t>
            </a:r>
            <a:r>
              <a:rPr lang="en-US" dirty="0"/>
              <a:t>&amp; Survey Monkey</a:t>
            </a:r>
          </a:p>
        </p:txBody>
      </p:sp>
      <p:pic>
        <p:nvPicPr>
          <p:cNvPr id="5" name="Picture 5" descr="Screen Shot 2017-10-04 at 1.50.01 PM.png"/>
          <p:cNvPicPr>
            <a:picLocks noGrp="1" noChangeAspect="1"/>
          </p:cNvPicPr>
          <p:nvPr>
            <p:ph sz="half" idx="1"/>
          </p:nvPr>
        </p:nvPicPr>
        <p:blipFill>
          <a:blip r:embed="rId2"/>
          <a:stretch>
            <a:fillRect/>
          </a:stretch>
        </p:blipFill>
        <p:spPr>
          <a:xfrm>
            <a:off x="456075" y="1246246"/>
            <a:ext cx="4039531" cy="3305175"/>
          </a:xfrm>
          <a:prstGeom prst="rect">
            <a:avLst/>
          </a:prstGeom>
        </p:spPr>
      </p:pic>
      <p:pic>
        <p:nvPicPr>
          <p:cNvPr id="7" name="Picture 7" descr="Screen Shot 2017-10-04 at 1.51.05 PM.png"/>
          <p:cNvPicPr>
            <a:picLocks noGrp="1" noChangeAspect="1"/>
          </p:cNvPicPr>
          <p:nvPr>
            <p:ph sz="half" idx="2"/>
          </p:nvPr>
        </p:nvPicPr>
        <p:blipFill>
          <a:blip r:embed="rId3"/>
          <a:stretch>
            <a:fillRect/>
          </a:stretch>
        </p:blipFill>
        <p:spPr>
          <a:xfrm>
            <a:off x="4647074" y="1789171"/>
            <a:ext cx="4039531" cy="2219325"/>
          </a:xfrm>
          <a:prstGeom prst="rect">
            <a:avLst/>
          </a:prstGeom>
        </p:spPr>
      </p:pic>
    </p:spTree>
    <p:extLst>
      <p:ext uri="{BB962C8B-B14F-4D97-AF65-F5344CB8AC3E}">
        <p14:creationId xmlns:p14="http://schemas.microsoft.com/office/powerpoint/2010/main" val="162738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07A7C-8E82-40D5-862A-7EA15A1EF841}"/>
              </a:ext>
            </a:extLst>
          </p:cNvPr>
          <p:cNvSpPr>
            <a:spLocks noGrp="1"/>
          </p:cNvSpPr>
          <p:nvPr>
            <p:ph type="title"/>
          </p:nvPr>
        </p:nvSpPr>
        <p:spPr/>
        <p:txBody>
          <a:bodyPr/>
          <a:lstStyle/>
          <a:p>
            <a:r>
              <a:rPr lang="en-US" dirty="0"/>
              <a:t>Please visit below links </a:t>
            </a:r>
          </a:p>
        </p:txBody>
      </p:sp>
      <p:sp>
        <p:nvSpPr>
          <p:cNvPr id="3" name="Content Placeholder 2">
            <a:extLst>
              <a:ext uri="{FF2B5EF4-FFF2-40B4-BE49-F238E27FC236}">
                <a16:creationId xmlns:a16="http://schemas.microsoft.com/office/drawing/2014/main" xmlns="" id="{0F37E944-E3F9-44F5-8975-98006D3A1D9E}"/>
              </a:ext>
            </a:extLst>
          </p:cNvPr>
          <p:cNvSpPr>
            <a:spLocks noGrp="1"/>
          </p:cNvSpPr>
          <p:nvPr>
            <p:ph idx="1"/>
          </p:nvPr>
        </p:nvSpPr>
        <p:spPr/>
        <p:txBody>
          <a:bodyPr vert="horz" lIns="91440" tIns="45720" rIns="91440" bIns="45720" rtlCol="0" anchor="t">
            <a:normAutofit/>
          </a:bodyPr>
          <a:lstStyle/>
          <a:p>
            <a:endParaRPr lang="en-US" dirty="0"/>
          </a:p>
          <a:p>
            <a:pPr algn="ctr"/>
            <a:r>
              <a:rPr lang="en-US" dirty="0">
                <a:latin typeface="Arial "/>
                <a:hlinkClick r:id="rId2"/>
              </a:rPr>
              <a:t>http://www.surveygizmo.com/s3/3922401/AHG2017</a:t>
            </a:r>
            <a:endParaRPr lang="en-US" dirty="0">
              <a:solidFill>
                <a:schemeClr val="tx1"/>
              </a:solidFill>
              <a:latin typeface="Arial "/>
            </a:endParaRPr>
          </a:p>
          <a:p>
            <a:pPr algn="ctr"/>
            <a:endParaRPr lang="en-US" dirty="0">
              <a:latin typeface="Arial "/>
            </a:endParaRPr>
          </a:p>
          <a:p>
            <a:pPr algn="ctr"/>
            <a:endParaRPr lang="en-US" dirty="0">
              <a:latin typeface="Arial "/>
            </a:endParaRPr>
          </a:p>
          <a:p>
            <a:pPr algn="ctr"/>
            <a:r>
              <a:rPr lang="en-US" dirty="0">
                <a:latin typeface="Arial "/>
                <a:hlinkClick r:id="rId3"/>
              </a:rPr>
              <a:t>https://www.surveymonkey.com/r/abcolassistivetechstudent</a:t>
            </a:r>
            <a:endParaRPr lang="en-US" dirty="0">
              <a:solidFill>
                <a:schemeClr val="tx1"/>
              </a:solidFill>
            </a:endParaRPr>
          </a:p>
          <a:p>
            <a:endParaRPr lang="en-US" dirty="0"/>
          </a:p>
        </p:txBody>
      </p:sp>
    </p:spTree>
    <p:extLst>
      <p:ext uri="{BB962C8B-B14F-4D97-AF65-F5344CB8AC3E}">
        <p14:creationId xmlns:p14="http://schemas.microsoft.com/office/powerpoint/2010/main" val="773602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of Surveys </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Char char="•"/>
            </a:pPr>
            <a:r>
              <a:rPr lang="en-US" sz="1800" dirty="0">
                <a:latin typeface="Arial "/>
              </a:rPr>
              <a:t>Provide multiple means of survey format </a:t>
            </a:r>
          </a:p>
          <a:p>
            <a:pPr marL="342900" indent="-342900">
              <a:buChar char="•"/>
            </a:pPr>
            <a:r>
              <a:rPr lang="en-US" sz="1800" dirty="0">
                <a:latin typeface="Arial "/>
              </a:rPr>
              <a:t>Online survey tool, do the evaluation in advance </a:t>
            </a:r>
          </a:p>
          <a:p>
            <a:pPr marL="1085850" lvl="1" indent="-342900"/>
            <a:r>
              <a:rPr lang="en-US" sz="1800" dirty="0">
                <a:latin typeface="Arial "/>
              </a:rPr>
              <a:t>Related guidelines </a:t>
            </a:r>
          </a:p>
          <a:p>
            <a:pPr marL="1485900" lvl="2" indent="-342900"/>
            <a:r>
              <a:rPr lang="en-US" dirty="0">
                <a:latin typeface="Arial "/>
                <a:hlinkClick r:id="rId2"/>
              </a:rPr>
              <a:t>https://www.w3.org/WAI/intro/wcag</a:t>
            </a:r>
            <a:r>
              <a:rPr lang="en-US" dirty="0">
                <a:latin typeface="Arial "/>
              </a:rPr>
              <a:t> (WCAG)</a:t>
            </a:r>
            <a:endParaRPr lang="en-US" dirty="0">
              <a:solidFill>
                <a:schemeClr val="tx1"/>
              </a:solidFill>
              <a:latin typeface="Arial "/>
            </a:endParaRPr>
          </a:p>
          <a:p>
            <a:pPr marL="1485900" lvl="2" indent="-342900"/>
            <a:endParaRPr lang="en-US" dirty="0">
              <a:latin typeface="Arial "/>
            </a:endParaRPr>
          </a:p>
          <a:p>
            <a:pPr marL="1485900" lvl="2" indent="-342900"/>
            <a:r>
              <a:rPr lang="en-US" dirty="0">
                <a:latin typeface="Arial "/>
                <a:hlinkClick r:id="rId3"/>
              </a:rPr>
              <a:t>https://www.access-board.gov/guidelines-and-standards/communications-and-it/about-the-section-508-standards/section-508-standards</a:t>
            </a:r>
            <a:r>
              <a:rPr lang="en-US" dirty="0">
                <a:latin typeface="Arial "/>
              </a:rPr>
              <a:t> (Section 508)</a:t>
            </a:r>
          </a:p>
          <a:p>
            <a:pPr marL="1085850" lvl="1" indent="-342900"/>
            <a:r>
              <a:rPr lang="en-US" sz="1800" dirty="0">
                <a:latin typeface="Arial "/>
              </a:rPr>
              <a:t>Online accessibility information for online survey tools might not be sufficient </a:t>
            </a:r>
            <a:r>
              <a:rPr lang="en-US" sz="1800" dirty="0" smtClean="0">
                <a:latin typeface="Arial "/>
              </a:rPr>
              <a:t>and/or necessarily accurate. Check first!</a:t>
            </a:r>
            <a:endParaRPr lang="en-US" sz="1800" dirty="0">
              <a:latin typeface="Arial "/>
            </a:endParaRPr>
          </a:p>
        </p:txBody>
      </p:sp>
    </p:spTree>
    <p:extLst>
      <p:ext uri="{BB962C8B-B14F-4D97-AF65-F5344CB8AC3E}">
        <p14:creationId xmlns:p14="http://schemas.microsoft.com/office/powerpoint/2010/main" val="3168640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Delivery and Recruitment</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latin typeface="Arial"/>
                <a:cs typeface="Arial"/>
              </a:rPr>
              <a:t>Who to send?</a:t>
            </a:r>
          </a:p>
          <a:p>
            <a:pPr marL="285750" indent="-285750">
              <a:buChar char="•"/>
            </a:pPr>
            <a:r>
              <a:rPr lang="en-US" sz="1800" dirty="0">
                <a:latin typeface="Arial"/>
                <a:cs typeface="Arial"/>
              </a:rPr>
              <a:t>Depends on the purpose of the survey </a:t>
            </a:r>
          </a:p>
          <a:p>
            <a:pPr marL="285750" indent="-285750">
              <a:buChar char="•"/>
            </a:pPr>
            <a:r>
              <a:rPr lang="en-US" sz="1800" dirty="0">
                <a:latin typeface="Arial"/>
                <a:cs typeface="Arial"/>
              </a:rPr>
              <a:t>Depends on any specific regulation your instruction may have for accessing students for data collection </a:t>
            </a:r>
          </a:p>
          <a:p>
            <a:pPr marL="285750" indent="-285750">
              <a:buChar char="•"/>
            </a:pPr>
            <a:r>
              <a:rPr lang="en-US" sz="1800" dirty="0">
                <a:latin typeface="Arial"/>
                <a:cs typeface="Arial"/>
              </a:rPr>
              <a:t>Generally speaking, send it to all students registered to your office (your population)</a:t>
            </a:r>
          </a:p>
          <a:p>
            <a:pPr marL="1085850" lvl="1" indent="-342900"/>
            <a:r>
              <a:rPr lang="en-US" sz="1600" dirty="0">
                <a:latin typeface="Arial"/>
                <a:cs typeface="Arial"/>
              </a:rPr>
              <a:t>Active vs inactive students </a:t>
            </a:r>
          </a:p>
        </p:txBody>
      </p:sp>
    </p:spTree>
    <p:extLst>
      <p:ext uri="{BB962C8B-B14F-4D97-AF65-F5344CB8AC3E}">
        <p14:creationId xmlns:p14="http://schemas.microsoft.com/office/powerpoint/2010/main" val="1205264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Data </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Char char="•"/>
            </a:pPr>
            <a:r>
              <a:rPr lang="en-US" sz="1800" dirty="0">
                <a:latin typeface="Arial "/>
              </a:rPr>
              <a:t>How did you collect the data? </a:t>
            </a:r>
          </a:p>
          <a:p>
            <a:pPr marL="1085850" lvl="1" indent="-342900"/>
            <a:r>
              <a:rPr lang="en-US" sz="1800" dirty="0">
                <a:latin typeface="Arial "/>
              </a:rPr>
              <a:t>via online survey tool </a:t>
            </a:r>
          </a:p>
          <a:p>
            <a:pPr marL="1485900" lvl="2" indent="-342900"/>
            <a:r>
              <a:rPr lang="en-US" dirty="0">
                <a:latin typeface="Arial "/>
              </a:rPr>
              <a:t>Use tool's "results" feature </a:t>
            </a:r>
          </a:p>
          <a:p>
            <a:pPr marL="1085850" lvl="1" indent="-342900"/>
            <a:r>
              <a:rPr lang="en-US" sz="1800" dirty="0">
                <a:latin typeface="Arial "/>
              </a:rPr>
              <a:t>via e-mail, mail, or in-office handout </a:t>
            </a:r>
          </a:p>
          <a:p>
            <a:pPr marL="1485900" lvl="2" indent="-342900"/>
            <a:r>
              <a:rPr lang="en-US" dirty="0">
                <a:solidFill>
                  <a:schemeClr val="tx1"/>
                </a:solidFill>
                <a:latin typeface="Arial "/>
              </a:rPr>
              <a:t>We suggest </a:t>
            </a:r>
            <a:r>
              <a:rPr lang="en-US" dirty="0" smtClean="0">
                <a:solidFill>
                  <a:schemeClr val="tx1"/>
                </a:solidFill>
                <a:latin typeface="Arial "/>
              </a:rPr>
              <a:t>that you </a:t>
            </a:r>
            <a:r>
              <a:rPr lang="en-US" dirty="0">
                <a:solidFill>
                  <a:schemeClr val="tx1"/>
                </a:solidFill>
                <a:latin typeface="Arial "/>
              </a:rPr>
              <a:t>enter all data </a:t>
            </a:r>
            <a:r>
              <a:rPr lang="en-US" dirty="0" smtClean="0">
                <a:solidFill>
                  <a:schemeClr val="tx1"/>
                </a:solidFill>
                <a:latin typeface="Arial "/>
              </a:rPr>
              <a:t>into </a:t>
            </a:r>
            <a:r>
              <a:rPr lang="en-US" dirty="0">
                <a:solidFill>
                  <a:schemeClr val="tx1"/>
                </a:solidFill>
                <a:latin typeface="Arial "/>
              </a:rPr>
              <a:t>Microsoft Excel </a:t>
            </a:r>
          </a:p>
          <a:p>
            <a:pPr lvl="1" indent="0">
              <a:buNone/>
            </a:pPr>
            <a:endParaRPr lang="en-US" dirty="0">
              <a:solidFill>
                <a:schemeClr val="tx1"/>
              </a:solidFill>
            </a:endParaRPr>
          </a:p>
        </p:txBody>
      </p:sp>
    </p:spTree>
    <p:extLst>
      <p:ext uri="{BB962C8B-B14F-4D97-AF65-F5344CB8AC3E}">
        <p14:creationId xmlns:p14="http://schemas.microsoft.com/office/powerpoint/2010/main" val="210666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Data </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Char char="•"/>
            </a:pPr>
            <a:r>
              <a:rPr lang="en-US" sz="1800" dirty="0">
                <a:latin typeface="Arial "/>
              </a:rPr>
              <a:t>What type of data analyzing you need to </a:t>
            </a:r>
            <a:r>
              <a:rPr lang="en-US" sz="1800" dirty="0" smtClean="0">
                <a:latin typeface="Arial "/>
              </a:rPr>
              <a:t>use:</a:t>
            </a:r>
            <a:r>
              <a:rPr lang="en-US" sz="1800" dirty="0">
                <a:latin typeface="Arial "/>
              </a:rPr>
              <a:t> </a:t>
            </a:r>
          </a:p>
          <a:p>
            <a:pPr marL="1085850" lvl="1" indent="-342900"/>
            <a:r>
              <a:rPr lang="en-US" sz="1800" dirty="0">
                <a:latin typeface="Arial "/>
              </a:rPr>
              <a:t>It depends on your research question(s) and survey questions </a:t>
            </a:r>
          </a:p>
          <a:p>
            <a:pPr marL="1085850" lvl="1" indent="-342900"/>
            <a:r>
              <a:rPr lang="en-US" sz="1800" dirty="0">
                <a:latin typeface="Arial "/>
              </a:rPr>
              <a:t>Most of the time descriptive statistics* is sufficient </a:t>
            </a:r>
          </a:p>
          <a:p>
            <a:pPr lvl="1" indent="0">
              <a:buNone/>
            </a:pPr>
            <a:endParaRPr lang="en-US" dirty="0">
              <a:solidFill>
                <a:schemeClr val="tx1"/>
              </a:solidFill>
            </a:endParaRPr>
          </a:p>
          <a:p>
            <a:pPr lvl="1" indent="0" algn="ctr">
              <a:buNone/>
            </a:pPr>
            <a:r>
              <a:rPr lang="en-US" sz="4400" dirty="0">
                <a:solidFill>
                  <a:schemeClr val="tx1"/>
                </a:solidFill>
              </a:rPr>
              <a:t>*Just describe in writing what the results show</a:t>
            </a:r>
          </a:p>
          <a:p>
            <a:pPr lvl="1" indent="0">
              <a:buNone/>
            </a:pPr>
            <a:endParaRPr lang="en-US" dirty="0">
              <a:solidFill>
                <a:schemeClr val="tx1"/>
              </a:solidFill>
            </a:endParaRPr>
          </a:p>
        </p:txBody>
      </p:sp>
    </p:spTree>
    <p:extLst>
      <p:ext uri="{BB962C8B-B14F-4D97-AF65-F5344CB8AC3E}">
        <p14:creationId xmlns:p14="http://schemas.microsoft.com/office/powerpoint/2010/main" val="2106470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Descriptive Statistics</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Char char="•"/>
            </a:pPr>
            <a:r>
              <a:rPr lang="en-US" sz="1800" dirty="0">
                <a:latin typeface="Arial "/>
              </a:rPr>
              <a:t>Descriptive statistics are used to describe the basic features of the data in a study. They provide simple summaries about the sample and the measures. Together with simple graphics analysis, they form the basis of virtually every quantitative analysis of data.</a:t>
            </a:r>
          </a:p>
          <a:p>
            <a:endParaRPr lang="en-US" sz="1800" dirty="0">
              <a:latin typeface="Arial "/>
            </a:endParaRPr>
          </a:p>
          <a:p>
            <a:pPr marL="342900" indent="-342900">
              <a:buChar char="•"/>
            </a:pPr>
            <a:r>
              <a:rPr lang="en-US" sz="1800" dirty="0">
                <a:latin typeface="Arial "/>
              </a:rPr>
              <a:t>With descriptive statistics you are simply describing what is or what the data shows.</a:t>
            </a:r>
            <a:endParaRPr lang="en-US" sz="1800" dirty="0">
              <a:solidFill>
                <a:schemeClr val="tx1"/>
              </a:solidFill>
              <a:latin typeface="Arial "/>
            </a:endParaRPr>
          </a:p>
          <a:p>
            <a:pPr lvl="1" indent="0">
              <a:buNone/>
            </a:pPr>
            <a:endParaRPr lang="en-US" dirty="0">
              <a:solidFill>
                <a:schemeClr val="tx1"/>
              </a:solidFill>
            </a:endParaRPr>
          </a:p>
        </p:txBody>
      </p:sp>
    </p:spTree>
    <p:extLst>
      <p:ext uri="{BB962C8B-B14F-4D97-AF65-F5344CB8AC3E}">
        <p14:creationId xmlns:p14="http://schemas.microsoft.com/office/powerpoint/2010/main" val="677501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Descriptive Statistics </a:t>
            </a:r>
          </a:p>
        </p:txBody>
      </p:sp>
      <p:sp>
        <p:nvSpPr>
          <p:cNvPr id="3" name="Content Placeholder 2"/>
          <p:cNvSpPr>
            <a:spLocks noGrp="1"/>
          </p:cNvSpPr>
          <p:nvPr>
            <p:ph idx="1"/>
          </p:nvPr>
        </p:nvSpPr>
        <p:spPr>
          <a:xfrm>
            <a:off x="176226" y="1200150"/>
            <a:ext cx="8510574" cy="3551435"/>
          </a:xfrm>
        </p:spPr>
        <p:txBody>
          <a:bodyPr vert="horz" lIns="91440" tIns="45720" rIns="91440" bIns="45720" rtlCol="0" anchor="t">
            <a:noAutofit/>
          </a:bodyPr>
          <a:lstStyle/>
          <a:p>
            <a:pPr marL="342900" indent="-342900">
              <a:buChar char="•"/>
            </a:pPr>
            <a:r>
              <a:rPr lang="en-US" sz="1800" dirty="0">
                <a:latin typeface="Arial "/>
              </a:rPr>
              <a:t>Measures of distribution  </a:t>
            </a:r>
          </a:p>
          <a:p>
            <a:pPr marL="1085850" lvl="1" indent="-342900"/>
            <a:r>
              <a:rPr lang="en-US" sz="1600" dirty="0">
                <a:latin typeface="Arial "/>
              </a:rPr>
              <a:t>The distribution is a summary of the frequency of individual values or ranges of values for a variable. The simplest distribution would list every value of a variable and the number of persons who had each value. Simple measure: </a:t>
            </a:r>
            <a:r>
              <a:rPr lang="en-US" sz="1600" b="1" i="1" dirty="0">
                <a:latin typeface="Arial "/>
              </a:rPr>
              <a:t>frequency distribution</a:t>
            </a:r>
            <a:r>
              <a:rPr lang="en-US" sz="1600" dirty="0">
                <a:latin typeface="Arial "/>
              </a:rPr>
              <a:t>. </a:t>
            </a:r>
          </a:p>
          <a:p>
            <a:pPr marL="342900" indent="-342900">
              <a:buChar char="•"/>
            </a:pPr>
            <a:r>
              <a:rPr lang="en-US" sz="1800" dirty="0">
                <a:latin typeface="Arial "/>
              </a:rPr>
              <a:t>Measures of central tendency  </a:t>
            </a:r>
          </a:p>
          <a:p>
            <a:pPr marL="1085850" lvl="1" indent="-342900"/>
            <a:r>
              <a:rPr lang="en-US" sz="1600" dirty="0">
                <a:latin typeface="Arial "/>
              </a:rPr>
              <a:t>The central tendency of a distribution is an estimate of the "center" of a distribution of values. There are three major types of estimates of central tendency: </a:t>
            </a:r>
            <a:r>
              <a:rPr lang="en-US" sz="1600" b="1" i="1" dirty="0">
                <a:latin typeface="Arial "/>
              </a:rPr>
              <a:t>mean, median, mode</a:t>
            </a:r>
            <a:r>
              <a:rPr lang="en-US" sz="1600" dirty="0">
                <a:latin typeface="Arial "/>
              </a:rPr>
              <a:t>.</a:t>
            </a:r>
          </a:p>
          <a:p>
            <a:pPr marL="342900" indent="-342900">
              <a:buChar char="•"/>
            </a:pPr>
            <a:r>
              <a:rPr lang="en-US" sz="1800" dirty="0">
                <a:latin typeface="Arial "/>
              </a:rPr>
              <a:t>Measures of dispersion </a:t>
            </a:r>
          </a:p>
          <a:p>
            <a:pPr marL="1085850" lvl="1" indent="-342900"/>
            <a:r>
              <a:rPr lang="en-US" sz="1600" dirty="0">
                <a:latin typeface="Arial "/>
              </a:rPr>
              <a:t>Dispersion refers to the spread of the values around the central tendency. There are two common measures of dispersion, the </a:t>
            </a:r>
            <a:r>
              <a:rPr lang="en-US" sz="1600" b="1" i="1" dirty="0">
                <a:latin typeface="Arial "/>
              </a:rPr>
              <a:t>range</a:t>
            </a:r>
            <a:r>
              <a:rPr lang="en-US" sz="1600" dirty="0">
                <a:latin typeface="Arial "/>
              </a:rPr>
              <a:t> and the </a:t>
            </a:r>
            <a:r>
              <a:rPr lang="en-US" sz="1600" b="1" i="1" dirty="0">
                <a:latin typeface="Arial "/>
              </a:rPr>
              <a:t>standard deviation.</a:t>
            </a:r>
          </a:p>
          <a:p>
            <a:pPr marL="342900" indent="-342900"/>
            <a:endParaRPr lang="en-US" dirty="0"/>
          </a:p>
          <a:p>
            <a:pPr marL="1085850" lvl="1" indent="-342900"/>
            <a:endParaRPr lang="en-US" dirty="0">
              <a:solidFill>
                <a:schemeClr val="tx1"/>
              </a:solidFill>
            </a:endParaRPr>
          </a:p>
          <a:p>
            <a:pPr lvl="1" indent="0">
              <a:buNone/>
            </a:pPr>
            <a:endParaRPr lang="en-US" dirty="0">
              <a:solidFill>
                <a:schemeClr val="tx1"/>
              </a:solidFill>
            </a:endParaRPr>
          </a:p>
        </p:txBody>
      </p:sp>
    </p:spTree>
    <p:extLst>
      <p:ext uri="{BB962C8B-B14F-4D97-AF65-F5344CB8AC3E}">
        <p14:creationId xmlns:p14="http://schemas.microsoft.com/office/powerpoint/2010/main" val="1621347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Distribution   </a:t>
            </a:r>
          </a:p>
        </p:txBody>
      </p:sp>
      <p:sp>
        <p:nvSpPr>
          <p:cNvPr id="3" name="Content Placeholder 2"/>
          <p:cNvSpPr>
            <a:spLocks noGrp="1"/>
          </p:cNvSpPr>
          <p:nvPr>
            <p:ph sz="half" idx="1"/>
          </p:nvPr>
        </p:nvSpPr>
        <p:spPr/>
        <p:txBody>
          <a:bodyPr vert="horz" lIns="91440" tIns="45720" rIns="91440" bIns="45720" rtlCol="0" anchor="t">
            <a:normAutofit/>
          </a:bodyPr>
          <a:lstStyle/>
          <a:p>
            <a:r>
              <a:rPr lang="en-US" sz="1800" dirty="0">
                <a:solidFill>
                  <a:schemeClr val="tx1"/>
                </a:solidFill>
                <a:latin typeface="Arial "/>
              </a:rPr>
              <a:t>Q1: </a:t>
            </a:r>
            <a:r>
              <a:rPr lang="en-US" sz="1800" dirty="0" err="1">
                <a:solidFill>
                  <a:schemeClr val="tx1"/>
                </a:solidFill>
                <a:latin typeface="Arial "/>
              </a:rPr>
              <a:t>Smartpen</a:t>
            </a:r>
            <a:r>
              <a:rPr lang="en-US" sz="1800" dirty="0">
                <a:solidFill>
                  <a:schemeClr val="tx1"/>
                </a:solidFill>
                <a:latin typeface="Arial "/>
              </a:rPr>
              <a:t> is helpful for my classes.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pPr marL="1085850" lvl="1" indent="-342900"/>
            <a:endParaRPr lang="en-US" dirty="0"/>
          </a:p>
          <a:p>
            <a:pPr marL="1085850" lvl="1" indent="-342900"/>
            <a:endParaRPr lang="en-US" dirty="0">
              <a:solidFill>
                <a:schemeClr val="tx1"/>
              </a:solidFill>
            </a:endParaRPr>
          </a:p>
          <a:p>
            <a:pPr lvl="1" indent="0">
              <a:buNone/>
            </a:pPr>
            <a:endParaRPr lang="en-US" dirty="0">
              <a:solidFill>
                <a:schemeClr val="tx1"/>
              </a:solidFill>
            </a:endParaRPr>
          </a:p>
        </p:txBody>
      </p:sp>
      <p:graphicFrame>
        <p:nvGraphicFramePr>
          <p:cNvPr id="8" name="Table 8">
            <a:extLst>
              <a:ext uri="{FF2B5EF4-FFF2-40B4-BE49-F238E27FC236}">
                <a16:creationId xmlns:a16="http://schemas.microsoft.com/office/drawing/2014/main" xmlns="" id="{5184CFC7-DCFF-4F66-BFB0-5BC198E578C7}"/>
              </a:ext>
            </a:extLst>
          </p:cNvPr>
          <p:cNvGraphicFramePr>
            <a:graphicFrameLocks noGrp="1"/>
          </p:cNvGraphicFramePr>
          <p:nvPr>
            <p:ph sz="half" idx="2"/>
            <p:extLst>
              <p:ext uri="{D42A27DB-BD31-4B8C-83A1-F6EECF244321}">
                <p14:modId xmlns:p14="http://schemas.microsoft.com/office/powerpoint/2010/main" val="669075962"/>
              </p:ext>
            </p:extLst>
          </p:nvPr>
        </p:nvGraphicFramePr>
        <p:xfrm>
          <a:off x="749030" y="2162175"/>
          <a:ext cx="2914650" cy="1875114"/>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xmlns="" val="1797654256"/>
                    </a:ext>
                  </a:extLst>
                </a:gridCol>
                <a:gridCol w="1047750">
                  <a:extLst>
                    <a:ext uri="{9D8B030D-6E8A-4147-A177-3AD203B41FA5}">
                      <a16:colId xmlns:a16="http://schemas.microsoft.com/office/drawing/2014/main" xmlns="" val="1367840910"/>
                    </a:ext>
                  </a:extLst>
                </a:gridCol>
              </a:tblGrid>
              <a:tr h="312519">
                <a:tc>
                  <a:txBody>
                    <a:bodyPr/>
                    <a:lstStyle/>
                    <a:p>
                      <a:pPr algn="l">
                        <a:buNone/>
                      </a:pPr>
                      <a:r>
                        <a:rPr lang="en-US" sz="1200" dirty="0">
                          <a:latin typeface="Arial"/>
                        </a:rPr>
                        <a:t>Degree of agreement  </a:t>
                      </a:r>
                    </a:p>
                  </a:txBody>
                  <a:tcPr/>
                </a:tc>
                <a:tc>
                  <a:txBody>
                    <a:bodyPr/>
                    <a:lstStyle/>
                    <a:p>
                      <a:pPr algn="ctr">
                        <a:buNone/>
                      </a:pPr>
                      <a:r>
                        <a:rPr lang="en-US" sz="1200" dirty="0">
                          <a:latin typeface="Arial"/>
                        </a:rPr>
                        <a:t>Frequency</a:t>
                      </a:r>
                    </a:p>
                  </a:txBody>
                  <a:tcPr/>
                </a:tc>
                <a:extLst>
                  <a:ext uri="{0D108BD9-81ED-4DB2-BD59-A6C34878D82A}">
                    <a16:rowId xmlns:a16="http://schemas.microsoft.com/office/drawing/2014/main" xmlns="" val="3708884259"/>
                  </a:ext>
                </a:extLst>
              </a:tr>
              <a:tr h="312519">
                <a:tc>
                  <a:txBody>
                    <a:bodyPr/>
                    <a:lstStyle/>
                    <a:p>
                      <a:pPr algn="l">
                        <a:buNone/>
                      </a:pPr>
                      <a:r>
                        <a:rPr lang="en-US" sz="1200" dirty="0">
                          <a:latin typeface="Arial"/>
                        </a:rPr>
                        <a:t>Strongly agree</a:t>
                      </a:r>
                    </a:p>
                  </a:txBody>
                  <a:tcPr/>
                </a:tc>
                <a:tc>
                  <a:txBody>
                    <a:bodyPr/>
                    <a:lstStyle/>
                    <a:p>
                      <a:pPr algn="ctr">
                        <a:buNone/>
                      </a:pPr>
                      <a:r>
                        <a:rPr lang="en-US" sz="1200" dirty="0">
                          <a:latin typeface="Arial"/>
                        </a:rPr>
                        <a:t>20</a:t>
                      </a:r>
                    </a:p>
                  </a:txBody>
                  <a:tcPr/>
                </a:tc>
                <a:extLst>
                  <a:ext uri="{0D108BD9-81ED-4DB2-BD59-A6C34878D82A}">
                    <a16:rowId xmlns:a16="http://schemas.microsoft.com/office/drawing/2014/main" xmlns="" val="284331471"/>
                  </a:ext>
                </a:extLst>
              </a:tr>
              <a:tr h="312519">
                <a:tc>
                  <a:txBody>
                    <a:bodyPr/>
                    <a:lstStyle/>
                    <a:p>
                      <a:pPr algn="l">
                        <a:buNone/>
                      </a:pPr>
                      <a:r>
                        <a:rPr lang="en-US" sz="1200" dirty="0">
                          <a:latin typeface="Arial"/>
                        </a:rPr>
                        <a:t>Somewhat agree</a:t>
                      </a:r>
                    </a:p>
                  </a:txBody>
                  <a:tcPr/>
                </a:tc>
                <a:tc>
                  <a:txBody>
                    <a:bodyPr/>
                    <a:lstStyle/>
                    <a:p>
                      <a:pPr algn="ctr">
                        <a:buNone/>
                      </a:pPr>
                      <a:r>
                        <a:rPr lang="en-US" sz="1200" dirty="0">
                          <a:latin typeface="Arial"/>
                        </a:rPr>
                        <a:t>15</a:t>
                      </a:r>
                    </a:p>
                  </a:txBody>
                  <a:tcPr/>
                </a:tc>
                <a:extLst>
                  <a:ext uri="{0D108BD9-81ED-4DB2-BD59-A6C34878D82A}">
                    <a16:rowId xmlns:a16="http://schemas.microsoft.com/office/drawing/2014/main" xmlns="" val="3497943257"/>
                  </a:ext>
                </a:extLst>
              </a:tr>
              <a:tr h="312519">
                <a:tc>
                  <a:txBody>
                    <a:bodyPr/>
                    <a:lstStyle/>
                    <a:p>
                      <a:pPr algn="l">
                        <a:buNone/>
                      </a:pPr>
                      <a:r>
                        <a:rPr lang="en-US" sz="1200" dirty="0">
                          <a:latin typeface="Arial"/>
                        </a:rPr>
                        <a:t>Not sure </a:t>
                      </a:r>
                    </a:p>
                  </a:txBody>
                  <a:tcPr/>
                </a:tc>
                <a:tc>
                  <a:txBody>
                    <a:bodyPr/>
                    <a:lstStyle/>
                    <a:p>
                      <a:pPr algn="ctr">
                        <a:buNone/>
                      </a:pPr>
                      <a:r>
                        <a:rPr lang="en-US" sz="1200" dirty="0">
                          <a:latin typeface="Arial"/>
                        </a:rPr>
                        <a:t>3</a:t>
                      </a:r>
                    </a:p>
                  </a:txBody>
                  <a:tcPr/>
                </a:tc>
                <a:extLst>
                  <a:ext uri="{0D108BD9-81ED-4DB2-BD59-A6C34878D82A}">
                    <a16:rowId xmlns:a16="http://schemas.microsoft.com/office/drawing/2014/main" xmlns="" val="1708820601"/>
                  </a:ext>
                </a:extLst>
              </a:tr>
              <a:tr h="312519">
                <a:tc>
                  <a:txBody>
                    <a:bodyPr/>
                    <a:lstStyle/>
                    <a:p>
                      <a:pPr algn="l">
                        <a:buNone/>
                      </a:pPr>
                      <a:r>
                        <a:rPr lang="en-US" sz="1200" dirty="0">
                          <a:latin typeface="Arial"/>
                        </a:rPr>
                        <a:t>Somewhat disagree</a:t>
                      </a:r>
                    </a:p>
                  </a:txBody>
                  <a:tcPr/>
                </a:tc>
                <a:tc>
                  <a:txBody>
                    <a:bodyPr/>
                    <a:lstStyle/>
                    <a:p>
                      <a:pPr algn="ctr">
                        <a:buNone/>
                      </a:pPr>
                      <a:r>
                        <a:rPr lang="en-US" sz="1200" dirty="0">
                          <a:latin typeface="Arial"/>
                        </a:rPr>
                        <a:t>10</a:t>
                      </a:r>
                    </a:p>
                  </a:txBody>
                  <a:tcPr/>
                </a:tc>
                <a:extLst>
                  <a:ext uri="{0D108BD9-81ED-4DB2-BD59-A6C34878D82A}">
                    <a16:rowId xmlns:a16="http://schemas.microsoft.com/office/drawing/2014/main" xmlns="" val="3581849049"/>
                  </a:ext>
                </a:extLst>
              </a:tr>
              <a:tr h="312519">
                <a:tc>
                  <a:txBody>
                    <a:bodyPr/>
                    <a:lstStyle/>
                    <a:p>
                      <a:pPr lvl="0" algn="l">
                        <a:buNone/>
                      </a:pPr>
                      <a:r>
                        <a:rPr lang="en-US" sz="1200" dirty="0">
                          <a:latin typeface="Arial"/>
                        </a:rPr>
                        <a:t>Strongly disagree</a:t>
                      </a:r>
                    </a:p>
                  </a:txBody>
                  <a:tcPr/>
                </a:tc>
                <a:tc>
                  <a:txBody>
                    <a:bodyPr/>
                    <a:lstStyle/>
                    <a:p>
                      <a:pPr lvl="0" algn="ctr">
                        <a:buNone/>
                      </a:pPr>
                      <a:r>
                        <a:rPr lang="en-US" sz="1200" dirty="0">
                          <a:latin typeface="Arial"/>
                        </a:rPr>
                        <a:t>5</a:t>
                      </a:r>
                    </a:p>
                  </a:txBody>
                  <a:tcPr/>
                </a:tc>
                <a:extLst>
                  <a:ext uri="{0D108BD9-81ED-4DB2-BD59-A6C34878D82A}">
                    <a16:rowId xmlns:a16="http://schemas.microsoft.com/office/drawing/2014/main" xmlns="" val="3135358739"/>
                  </a:ext>
                </a:extLst>
              </a:tr>
            </a:tbl>
          </a:graphicData>
        </a:graphic>
      </p:graphicFrame>
      <p:sp>
        <p:nvSpPr>
          <p:cNvPr id="4" name="TextBox 3">
            <a:extLst>
              <a:ext uri="{FF2B5EF4-FFF2-40B4-BE49-F238E27FC236}">
                <a16:creationId xmlns:a16="http://schemas.microsoft.com/office/drawing/2014/main" xmlns="" id="{A3C4D8C9-6924-494A-AA4B-46E8124C3D0E}"/>
              </a:ext>
            </a:extLst>
          </p:cNvPr>
          <p:cNvSpPr txBox="1"/>
          <p:nvPr/>
        </p:nvSpPr>
        <p:spPr>
          <a:xfrm>
            <a:off x="4525963" y="1200150"/>
            <a:ext cx="4038600"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
              </a:rPr>
              <a:t>Q2: How many hours you spend weekly for your assignments? </a:t>
            </a:r>
          </a:p>
          <a:p>
            <a:endParaRPr lang="en-US" dirty="0">
              <a:latin typeface="Arial "/>
            </a:endParaRPr>
          </a:p>
          <a:p>
            <a:endParaRPr lang="en-US" dirty="0">
              <a:latin typeface="Arial "/>
            </a:endParaRPr>
          </a:p>
          <a:p>
            <a:endParaRPr lang="en-US" dirty="0">
              <a:latin typeface="Arial "/>
            </a:endParaRPr>
          </a:p>
          <a:p>
            <a:endParaRPr lang="en-US" dirty="0">
              <a:latin typeface="Arial "/>
            </a:endParaRPr>
          </a:p>
          <a:p>
            <a:endParaRPr lang="en-US" dirty="0">
              <a:latin typeface="Arial "/>
            </a:endParaRPr>
          </a:p>
          <a:p>
            <a:endParaRPr lang="en-US" dirty="0">
              <a:latin typeface="Arial "/>
            </a:endParaRPr>
          </a:p>
          <a:p>
            <a:endParaRPr lang="en-US" dirty="0">
              <a:latin typeface="Arial "/>
            </a:endParaRPr>
          </a:p>
          <a:p>
            <a:endParaRPr lang="en-US" dirty="0">
              <a:latin typeface="Arial "/>
            </a:endParaRPr>
          </a:p>
          <a:p>
            <a:endParaRPr lang="en-US" dirty="0">
              <a:latin typeface="Arial "/>
            </a:endParaRPr>
          </a:p>
          <a:p>
            <a:endParaRPr lang="en-US" dirty="0">
              <a:latin typeface="Arial "/>
            </a:endParaRPr>
          </a:p>
        </p:txBody>
      </p:sp>
      <p:graphicFrame>
        <p:nvGraphicFramePr>
          <p:cNvPr id="5" name="Table 8">
            <a:extLst>
              <a:ext uri="{FF2B5EF4-FFF2-40B4-BE49-F238E27FC236}">
                <a16:creationId xmlns:a16="http://schemas.microsoft.com/office/drawing/2014/main" xmlns="" id="{4372488C-3D90-4DCA-A194-5A6E93DA357E}"/>
              </a:ext>
            </a:extLst>
          </p:cNvPr>
          <p:cNvGraphicFramePr>
            <a:graphicFrameLocks/>
          </p:cNvGraphicFramePr>
          <p:nvPr>
            <p:extLst>
              <p:ext uri="{D42A27DB-BD31-4B8C-83A1-F6EECF244321}">
                <p14:modId xmlns:p14="http://schemas.microsoft.com/office/powerpoint/2010/main" val="500168586"/>
              </p:ext>
            </p:extLst>
          </p:nvPr>
        </p:nvGraphicFramePr>
        <p:xfrm>
          <a:off x="4792318" y="2124075"/>
          <a:ext cx="2686050" cy="1875114"/>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xmlns="" val="1797654256"/>
                    </a:ext>
                  </a:extLst>
                </a:gridCol>
                <a:gridCol w="885825">
                  <a:extLst>
                    <a:ext uri="{9D8B030D-6E8A-4147-A177-3AD203B41FA5}">
                      <a16:colId xmlns:a16="http://schemas.microsoft.com/office/drawing/2014/main" xmlns="" val="1367840910"/>
                    </a:ext>
                  </a:extLst>
                </a:gridCol>
              </a:tblGrid>
              <a:tr h="312519">
                <a:tc>
                  <a:txBody>
                    <a:bodyPr/>
                    <a:lstStyle/>
                    <a:p>
                      <a:pPr algn="l">
                        <a:buNone/>
                      </a:pPr>
                      <a:r>
                        <a:rPr lang="en-US" sz="1200" dirty="0">
                          <a:latin typeface="Arial"/>
                        </a:rPr>
                        <a:t>Hours spent</a:t>
                      </a:r>
                    </a:p>
                  </a:txBody>
                  <a:tcPr/>
                </a:tc>
                <a:tc>
                  <a:txBody>
                    <a:bodyPr/>
                    <a:lstStyle/>
                    <a:p>
                      <a:pPr algn="ctr">
                        <a:buNone/>
                      </a:pPr>
                      <a:r>
                        <a:rPr lang="en-US" sz="1200" dirty="0">
                          <a:latin typeface="Arial"/>
                        </a:rPr>
                        <a:t>Number</a:t>
                      </a:r>
                    </a:p>
                  </a:txBody>
                  <a:tcPr/>
                </a:tc>
                <a:extLst>
                  <a:ext uri="{0D108BD9-81ED-4DB2-BD59-A6C34878D82A}">
                    <a16:rowId xmlns:a16="http://schemas.microsoft.com/office/drawing/2014/main" xmlns="" val="3708884259"/>
                  </a:ext>
                </a:extLst>
              </a:tr>
              <a:tr h="312519">
                <a:tc>
                  <a:txBody>
                    <a:bodyPr/>
                    <a:lstStyle/>
                    <a:p>
                      <a:pPr algn="l">
                        <a:buNone/>
                      </a:pPr>
                      <a:r>
                        <a:rPr lang="en-US" sz="1200" dirty="0">
                          <a:latin typeface="Arial"/>
                        </a:rPr>
                        <a:t>Less than 5 </a:t>
                      </a:r>
                    </a:p>
                  </a:txBody>
                  <a:tcPr/>
                </a:tc>
                <a:tc>
                  <a:txBody>
                    <a:bodyPr/>
                    <a:lstStyle/>
                    <a:p>
                      <a:pPr algn="ctr">
                        <a:buNone/>
                      </a:pPr>
                      <a:r>
                        <a:rPr lang="en-US" sz="1200" dirty="0">
                          <a:latin typeface="Arial"/>
                        </a:rPr>
                        <a:t>5</a:t>
                      </a:r>
                    </a:p>
                  </a:txBody>
                  <a:tcPr/>
                </a:tc>
                <a:extLst>
                  <a:ext uri="{0D108BD9-81ED-4DB2-BD59-A6C34878D82A}">
                    <a16:rowId xmlns:a16="http://schemas.microsoft.com/office/drawing/2014/main" xmlns="" val="284331471"/>
                  </a:ext>
                </a:extLst>
              </a:tr>
              <a:tr h="312519">
                <a:tc>
                  <a:txBody>
                    <a:bodyPr/>
                    <a:lstStyle/>
                    <a:p>
                      <a:pPr algn="l">
                        <a:buNone/>
                      </a:pPr>
                      <a:r>
                        <a:rPr lang="en-US" sz="1200" dirty="0">
                          <a:latin typeface="Arial"/>
                        </a:rPr>
                        <a:t>6-10</a:t>
                      </a:r>
                    </a:p>
                  </a:txBody>
                  <a:tcPr/>
                </a:tc>
                <a:tc>
                  <a:txBody>
                    <a:bodyPr/>
                    <a:lstStyle/>
                    <a:p>
                      <a:pPr algn="ctr">
                        <a:buNone/>
                      </a:pPr>
                      <a:r>
                        <a:rPr lang="en-US" sz="1200" dirty="0">
                          <a:latin typeface="Arial"/>
                        </a:rPr>
                        <a:t>5</a:t>
                      </a:r>
                    </a:p>
                  </a:txBody>
                  <a:tcPr/>
                </a:tc>
                <a:extLst>
                  <a:ext uri="{0D108BD9-81ED-4DB2-BD59-A6C34878D82A}">
                    <a16:rowId xmlns:a16="http://schemas.microsoft.com/office/drawing/2014/main" xmlns="" val="3497943257"/>
                  </a:ext>
                </a:extLst>
              </a:tr>
              <a:tr h="312519">
                <a:tc>
                  <a:txBody>
                    <a:bodyPr/>
                    <a:lstStyle/>
                    <a:p>
                      <a:pPr algn="l">
                        <a:buNone/>
                      </a:pPr>
                      <a:r>
                        <a:rPr lang="en-US" sz="1200" dirty="0">
                          <a:latin typeface="Arial"/>
                        </a:rPr>
                        <a:t>11-15</a:t>
                      </a:r>
                    </a:p>
                  </a:txBody>
                  <a:tcPr/>
                </a:tc>
                <a:tc>
                  <a:txBody>
                    <a:bodyPr/>
                    <a:lstStyle/>
                    <a:p>
                      <a:pPr algn="ctr">
                        <a:buNone/>
                      </a:pPr>
                      <a:r>
                        <a:rPr lang="en-US" sz="1200" dirty="0">
                          <a:latin typeface="Arial"/>
                        </a:rPr>
                        <a:t>20</a:t>
                      </a:r>
                    </a:p>
                  </a:txBody>
                  <a:tcPr/>
                </a:tc>
                <a:extLst>
                  <a:ext uri="{0D108BD9-81ED-4DB2-BD59-A6C34878D82A}">
                    <a16:rowId xmlns:a16="http://schemas.microsoft.com/office/drawing/2014/main" xmlns="" val="1708820601"/>
                  </a:ext>
                </a:extLst>
              </a:tr>
              <a:tr h="312519">
                <a:tc>
                  <a:txBody>
                    <a:bodyPr/>
                    <a:lstStyle/>
                    <a:p>
                      <a:pPr algn="l">
                        <a:buNone/>
                      </a:pPr>
                      <a:r>
                        <a:rPr lang="en-US" sz="1200" dirty="0">
                          <a:latin typeface="Arial"/>
                        </a:rPr>
                        <a:t>16-20</a:t>
                      </a:r>
                    </a:p>
                  </a:txBody>
                  <a:tcPr/>
                </a:tc>
                <a:tc>
                  <a:txBody>
                    <a:bodyPr/>
                    <a:lstStyle/>
                    <a:p>
                      <a:pPr algn="ctr">
                        <a:buNone/>
                      </a:pPr>
                      <a:r>
                        <a:rPr lang="en-US" sz="1200" dirty="0">
                          <a:latin typeface="Arial"/>
                        </a:rPr>
                        <a:t>8</a:t>
                      </a:r>
                    </a:p>
                  </a:txBody>
                  <a:tcPr/>
                </a:tc>
                <a:extLst>
                  <a:ext uri="{0D108BD9-81ED-4DB2-BD59-A6C34878D82A}">
                    <a16:rowId xmlns:a16="http://schemas.microsoft.com/office/drawing/2014/main" xmlns="" val="3581849049"/>
                  </a:ext>
                </a:extLst>
              </a:tr>
              <a:tr h="312519">
                <a:tc>
                  <a:txBody>
                    <a:bodyPr/>
                    <a:lstStyle/>
                    <a:p>
                      <a:pPr lvl="0" algn="l">
                        <a:buNone/>
                      </a:pPr>
                      <a:r>
                        <a:rPr lang="en-US" sz="1200" dirty="0">
                          <a:latin typeface="Arial"/>
                        </a:rPr>
                        <a:t>More than 20</a:t>
                      </a:r>
                    </a:p>
                  </a:txBody>
                  <a:tcPr/>
                </a:tc>
                <a:tc>
                  <a:txBody>
                    <a:bodyPr/>
                    <a:lstStyle/>
                    <a:p>
                      <a:pPr lvl="0" algn="ctr">
                        <a:buNone/>
                      </a:pPr>
                      <a:r>
                        <a:rPr lang="en-US" sz="1200" dirty="0">
                          <a:latin typeface="Arial"/>
                        </a:rPr>
                        <a:t>2</a:t>
                      </a:r>
                    </a:p>
                  </a:txBody>
                  <a:tcPr/>
                </a:tc>
                <a:extLst>
                  <a:ext uri="{0D108BD9-81ED-4DB2-BD59-A6C34878D82A}">
                    <a16:rowId xmlns:a16="http://schemas.microsoft.com/office/drawing/2014/main" xmlns="" val="3135358739"/>
                  </a:ext>
                </a:extLst>
              </a:tr>
            </a:tbl>
          </a:graphicData>
        </a:graphic>
      </p:graphicFrame>
    </p:spTree>
    <p:extLst>
      <p:ext uri="{BB962C8B-B14F-4D97-AF65-F5344CB8AC3E}">
        <p14:creationId xmlns:p14="http://schemas.microsoft.com/office/powerpoint/2010/main" val="178043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this session</a:t>
            </a:r>
          </a:p>
        </p:txBody>
      </p:sp>
      <p:sp>
        <p:nvSpPr>
          <p:cNvPr id="6" name="Content Placeholder 4"/>
          <p:cNvSpPr>
            <a:spLocks noGrp="1"/>
          </p:cNvSpPr>
          <p:nvPr>
            <p:ph idx="1"/>
          </p:nvPr>
        </p:nvSpPr>
        <p:spPr>
          <a:xfrm>
            <a:off x="176226" y="1200150"/>
            <a:ext cx="8510574" cy="3551435"/>
          </a:xfrm>
        </p:spPr>
        <p:txBody>
          <a:bodyPr vert="horz" lIns="91440" tIns="45720" rIns="91440" bIns="45720" rtlCol="0" anchor="t">
            <a:noAutofit/>
          </a:bodyPr>
          <a:lstStyle/>
          <a:p>
            <a:r>
              <a:rPr lang="en-US" sz="1800" dirty="0">
                <a:latin typeface="Arial" charset="0"/>
                <a:ea typeface="Arial" charset="0"/>
                <a:cs typeface="Arial" charset="0"/>
              </a:rPr>
              <a:t>This session will provide an </a:t>
            </a:r>
            <a:r>
              <a:rPr lang="en-US" sz="1800" b="1" dirty="0">
                <a:latin typeface="Arial" charset="0"/>
                <a:ea typeface="Arial" charset="0"/>
                <a:cs typeface="Arial" charset="0"/>
              </a:rPr>
              <a:t>overview of research methods</a:t>
            </a:r>
            <a:r>
              <a:rPr lang="en-US" sz="1800" dirty="0">
                <a:latin typeface="Arial" charset="0"/>
                <a:ea typeface="Arial" charset="0"/>
                <a:cs typeface="Arial" charset="0"/>
              </a:rPr>
              <a:t> applicable for disability service providers, assistive </a:t>
            </a:r>
            <a:r>
              <a:rPr lang="en-US" sz="1800" dirty="0" smtClean="0">
                <a:latin typeface="Arial" charset="0"/>
                <a:ea typeface="Arial" charset="0"/>
                <a:cs typeface="Arial" charset="0"/>
              </a:rPr>
              <a:t>technology, </a:t>
            </a:r>
            <a:r>
              <a:rPr lang="en-US" sz="1800" dirty="0">
                <a:latin typeface="Arial" charset="0"/>
                <a:ea typeface="Arial" charset="0"/>
                <a:cs typeface="Arial" charset="0"/>
              </a:rPr>
              <a:t>and accessibility </a:t>
            </a:r>
            <a:r>
              <a:rPr lang="en-US" sz="1800" dirty="0" smtClean="0">
                <a:latin typeface="Arial" charset="0"/>
                <a:ea typeface="Arial" charset="0"/>
                <a:cs typeface="Arial" charset="0"/>
              </a:rPr>
              <a:t>specialists </a:t>
            </a:r>
            <a:r>
              <a:rPr lang="en-US" sz="1800" dirty="0">
                <a:latin typeface="Arial" charset="0"/>
                <a:ea typeface="Arial" charset="0"/>
                <a:cs typeface="Arial" charset="0"/>
              </a:rPr>
              <a:t>to monitor and improve outcomes of the services they provide. </a:t>
            </a:r>
          </a:p>
          <a:p>
            <a:endParaRPr lang="en-US" sz="1800" b="1" dirty="0">
              <a:latin typeface="Arial" charset="0"/>
              <a:ea typeface="Arial" charset="0"/>
              <a:cs typeface="Arial" charset="0"/>
            </a:endParaRPr>
          </a:p>
          <a:p>
            <a:pPr marL="0" indent="0">
              <a:buNone/>
            </a:pPr>
            <a:r>
              <a:rPr lang="en-US" sz="1800" b="1" i="1" dirty="0">
                <a:latin typeface="Arial" charset="0"/>
                <a:ea typeface="Arial" charset="0"/>
                <a:cs typeface="Arial" charset="0"/>
              </a:rPr>
              <a:t>Upon attending this session, you will be able to:</a:t>
            </a:r>
            <a:endParaRPr lang="en-US" sz="1800" b="1" i="1" dirty="0">
              <a:solidFill>
                <a:srgbClr val="FF0000"/>
              </a:solidFill>
              <a:latin typeface="Arial" charset="0"/>
              <a:ea typeface="Arial" charset="0"/>
              <a:cs typeface="Arial" charset="0"/>
            </a:endParaRPr>
          </a:p>
          <a:p>
            <a:pPr marL="457200" indent="-457200">
              <a:buFont typeface="+mj-lt"/>
              <a:buAutoNum type="arabicPeriod"/>
            </a:pPr>
            <a:r>
              <a:rPr lang="en-US" sz="1800" dirty="0">
                <a:latin typeface="Arial" charset="0"/>
                <a:ea typeface="Arial" charset="0"/>
                <a:cs typeface="Arial" charset="0"/>
              </a:rPr>
              <a:t>Determine how to seek ideas for research projects that may benefit your services, students, and your institution  </a:t>
            </a:r>
          </a:p>
          <a:p>
            <a:pPr marL="457200" indent="-457200">
              <a:buFont typeface="+mj-lt"/>
              <a:buAutoNum type="arabicPeriod"/>
            </a:pPr>
            <a:r>
              <a:rPr lang="en-US" sz="1800" dirty="0">
                <a:solidFill>
                  <a:schemeClr val="tx1"/>
                </a:solidFill>
                <a:latin typeface="Arial" charset="0"/>
                <a:ea typeface="Arial" charset="0"/>
                <a:cs typeface="Arial" charset="0"/>
              </a:rPr>
              <a:t>Recognize ethics of studying people and when approval is needed from the Institutional Review Board and the steps to secure IRB approval </a:t>
            </a:r>
          </a:p>
          <a:p>
            <a:pPr marL="457200" lvl="0" indent="-457200">
              <a:buFont typeface="+mj-lt"/>
              <a:buAutoNum type="arabicPeriod"/>
            </a:pPr>
            <a:r>
              <a:rPr lang="en-US" sz="1800" dirty="0">
                <a:latin typeface="Arial" charset="0"/>
                <a:ea typeface="Arial" charset="0"/>
                <a:cs typeface="Arial" charset="0"/>
              </a:rPr>
              <a:t>Develop a survey to collect data  </a:t>
            </a:r>
          </a:p>
          <a:p>
            <a:pPr marL="457200" lvl="0" indent="-457200">
              <a:buFont typeface="+mj-lt"/>
              <a:buAutoNum type="arabicPeriod"/>
            </a:pPr>
            <a:r>
              <a:rPr lang="en-US" sz="1800" dirty="0">
                <a:latin typeface="Arial" charset="0"/>
                <a:ea typeface="Arial" charset="0"/>
                <a:cs typeface="Arial" charset="0"/>
              </a:rPr>
              <a:t>Analyze and report the data you collected  </a:t>
            </a:r>
          </a:p>
        </p:txBody>
      </p:sp>
    </p:spTree>
    <p:extLst>
      <p:ext uri="{BB962C8B-B14F-4D97-AF65-F5344CB8AC3E}">
        <p14:creationId xmlns:p14="http://schemas.microsoft.com/office/powerpoint/2010/main" val="2526463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Mode   </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1800" dirty="0">
                <a:latin typeface="Arial "/>
              </a:rPr>
              <a:t>Question: What is your age?</a:t>
            </a:r>
          </a:p>
          <a:p>
            <a:r>
              <a:rPr lang="en-US" sz="1800" dirty="0">
                <a:solidFill>
                  <a:schemeClr val="tx1"/>
                </a:solidFill>
                <a:latin typeface="Arial "/>
              </a:rPr>
              <a:t>Answers: 20, 18, 21, 18, 21, 19, 21, 22, 21</a:t>
            </a:r>
          </a:p>
          <a:p>
            <a:endParaRPr lang="en-US" sz="1800" dirty="0">
              <a:solidFill>
                <a:schemeClr val="tx1"/>
              </a:solidFill>
              <a:latin typeface="Arial "/>
            </a:endParaRPr>
          </a:p>
          <a:p>
            <a:r>
              <a:rPr lang="en-US" sz="1800" dirty="0">
                <a:solidFill>
                  <a:schemeClr val="tx1"/>
                </a:solidFill>
                <a:latin typeface="Arial "/>
              </a:rPr>
              <a:t>Mean=sum of all the answers / number of answers</a:t>
            </a:r>
          </a:p>
          <a:p>
            <a:r>
              <a:rPr lang="en-US" sz="1800" dirty="0">
                <a:solidFill>
                  <a:schemeClr val="tx1"/>
                </a:solidFill>
                <a:latin typeface="Arial "/>
              </a:rPr>
              <a:t>Mean=(20+18+21+18+21+19+21+22+21)/9= 20.1 </a:t>
            </a:r>
          </a:p>
          <a:p>
            <a:endParaRPr lang="en-US" sz="1800" dirty="0">
              <a:solidFill>
                <a:srgbClr val="000000"/>
              </a:solidFill>
              <a:latin typeface="Arial "/>
            </a:endParaRPr>
          </a:p>
          <a:p>
            <a:r>
              <a:rPr lang="en-US" sz="1800" dirty="0">
                <a:solidFill>
                  <a:srgbClr val="000000"/>
                </a:solidFill>
                <a:latin typeface="Arial "/>
              </a:rPr>
              <a:t>Median=median score </a:t>
            </a:r>
          </a:p>
          <a:p>
            <a:r>
              <a:rPr lang="en-US" sz="1800" dirty="0">
                <a:solidFill>
                  <a:srgbClr val="000000"/>
                </a:solidFill>
                <a:latin typeface="Arial "/>
              </a:rPr>
              <a:t>18, 18, 19, 20, </a:t>
            </a:r>
            <a:r>
              <a:rPr lang="en-US" sz="1800" b="1" dirty="0">
                <a:solidFill>
                  <a:srgbClr val="000000"/>
                </a:solidFill>
                <a:latin typeface="Arial "/>
              </a:rPr>
              <a:t>21</a:t>
            </a:r>
            <a:r>
              <a:rPr lang="en-US" sz="1800" dirty="0">
                <a:solidFill>
                  <a:srgbClr val="000000"/>
                </a:solidFill>
                <a:latin typeface="Arial "/>
              </a:rPr>
              <a:t>, 21, 21, 21, 22</a:t>
            </a:r>
          </a:p>
          <a:p>
            <a:endParaRPr lang="en-US" sz="1800" dirty="0">
              <a:solidFill>
                <a:srgbClr val="000000"/>
              </a:solidFill>
              <a:latin typeface="Arial "/>
            </a:endParaRPr>
          </a:p>
          <a:p>
            <a:r>
              <a:rPr lang="en-US" sz="1800" dirty="0">
                <a:solidFill>
                  <a:srgbClr val="000000"/>
                </a:solidFill>
                <a:latin typeface="Arial "/>
              </a:rPr>
              <a:t>Mode=the most frequent value in your data set</a:t>
            </a:r>
          </a:p>
          <a:p>
            <a:r>
              <a:rPr lang="en-US" sz="1800" dirty="0">
                <a:solidFill>
                  <a:srgbClr val="000000"/>
                </a:solidFill>
                <a:latin typeface="Arial "/>
              </a:rPr>
              <a:t>21</a:t>
            </a:r>
          </a:p>
          <a:p>
            <a:endParaRPr lang="en-US" dirty="0">
              <a:solidFill>
                <a:srgbClr val="000000"/>
              </a:solidFill>
            </a:endParaRPr>
          </a:p>
          <a:p>
            <a:endParaRPr lang="en-US" dirty="0">
              <a:solidFill>
                <a:srgbClr val="000000"/>
              </a:solidFill>
            </a:endParaRPr>
          </a:p>
          <a:p>
            <a:endParaRPr lang="en-US" dirty="0">
              <a:solidFill>
                <a:srgbClr val="000000"/>
              </a:solidFill>
            </a:endParaRPr>
          </a:p>
          <a:p>
            <a:pPr marL="1085850" lvl="1" indent="-342900"/>
            <a:endParaRPr lang="en-US" dirty="0"/>
          </a:p>
          <a:p>
            <a:pPr marL="1085850" lvl="1" indent="-342900"/>
            <a:endParaRPr lang="en-US" dirty="0">
              <a:solidFill>
                <a:schemeClr val="tx1"/>
              </a:solidFill>
            </a:endParaRPr>
          </a:p>
          <a:p>
            <a:pPr lvl="1" indent="0">
              <a:buNone/>
            </a:pPr>
            <a:endParaRPr lang="en-US" dirty="0">
              <a:solidFill>
                <a:schemeClr val="tx1"/>
              </a:solidFill>
            </a:endParaRPr>
          </a:p>
        </p:txBody>
      </p:sp>
    </p:spTree>
    <p:extLst>
      <p:ext uri="{BB962C8B-B14F-4D97-AF65-F5344CB8AC3E}">
        <p14:creationId xmlns:p14="http://schemas.microsoft.com/office/powerpoint/2010/main" val="1681727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latin typeface="Arial "/>
              </a:rPr>
              <a:t>Question: What is your age?</a:t>
            </a:r>
          </a:p>
          <a:p>
            <a:r>
              <a:rPr lang="en-US" sz="1800" dirty="0">
                <a:latin typeface="Arial "/>
              </a:rPr>
              <a:t>Answers: 20, 18, 21, 18, 21, 19, 21, 22, 21</a:t>
            </a:r>
          </a:p>
          <a:p>
            <a:endParaRPr lang="en-US" sz="1800" dirty="0">
              <a:latin typeface="Arial "/>
            </a:endParaRPr>
          </a:p>
          <a:p>
            <a:r>
              <a:rPr lang="en-US" sz="1800" dirty="0">
                <a:latin typeface="Arial "/>
              </a:rPr>
              <a:t>Range is the difference between the highest data value and the lowest data value </a:t>
            </a:r>
          </a:p>
          <a:p>
            <a:pPr indent="0">
              <a:buNone/>
            </a:pPr>
            <a:r>
              <a:rPr lang="en-US" sz="1800" dirty="0">
                <a:latin typeface="Arial "/>
              </a:rPr>
              <a:t>22-18=4</a:t>
            </a:r>
          </a:p>
          <a:p>
            <a:pPr indent="0">
              <a:buNone/>
            </a:pPr>
            <a:endParaRPr lang="en-US" sz="1800" dirty="0">
              <a:latin typeface="Arial "/>
            </a:endParaRPr>
          </a:p>
          <a:p>
            <a:pPr indent="0">
              <a:buNone/>
            </a:pPr>
            <a:endParaRPr lang="en-US" sz="1800" dirty="0">
              <a:latin typeface="Arial "/>
            </a:endParaRPr>
          </a:p>
          <a:p>
            <a:pPr lvl="1" indent="0">
              <a:buNone/>
            </a:pPr>
            <a:endParaRPr lang="en-US" dirty="0">
              <a:solidFill>
                <a:srgbClr val="000000"/>
              </a:solidFill>
            </a:endParaRPr>
          </a:p>
        </p:txBody>
      </p:sp>
      <p:pic>
        <p:nvPicPr>
          <p:cNvPr id="4" name="Picture 4">
            <a:extLst>
              <a:ext uri="{FF2B5EF4-FFF2-40B4-BE49-F238E27FC236}">
                <a16:creationId xmlns:a16="http://schemas.microsoft.com/office/drawing/2014/main" xmlns="" id="{CD0250AE-AC80-40F6-B085-77B607CFE9D2}"/>
              </a:ext>
            </a:extLst>
          </p:cNvPr>
          <p:cNvPicPr>
            <a:picLocks noChangeAspect="1"/>
          </p:cNvPicPr>
          <p:nvPr/>
        </p:nvPicPr>
        <p:blipFill>
          <a:blip r:embed="rId2"/>
          <a:stretch>
            <a:fillRect/>
          </a:stretch>
        </p:blipFill>
        <p:spPr>
          <a:xfrm>
            <a:off x="2684462" y="2871788"/>
            <a:ext cx="3833813" cy="1723559"/>
          </a:xfrm>
          <a:prstGeom prst="rect">
            <a:avLst/>
          </a:prstGeom>
        </p:spPr>
      </p:pic>
    </p:spTree>
    <p:extLst>
      <p:ext uri="{BB962C8B-B14F-4D97-AF65-F5344CB8AC3E}">
        <p14:creationId xmlns:p14="http://schemas.microsoft.com/office/powerpoint/2010/main" val="1015420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the Results </a:t>
            </a:r>
          </a:p>
        </p:txBody>
      </p:sp>
      <p:sp>
        <p:nvSpPr>
          <p:cNvPr id="3" name="Content Placeholder 2"/>
          <p:cNvSpPr>
            <a:spLocks noGrp="1"/>
          </p:cNvSpPr>
          <p:nvPr>
            <p:ph idx="1"/>
          </p:nvPr>
        </p:nvSpPr>
        <p:spPr>
          <a:xfrm>
            <a:off x="176213" y="1019175"/>
            <a:ext cx="8510587" cy="3927699"/>
          </a:xfrm>
        </p:spPr>
        <p:txBody>
          <a:bodyPr vert="horz" lIns="91440" tIns="45720" rIns="91440" bIns="45720" rtlCol="0" anchor="t">
            <a:noAutofit/>
          </a:bodyPr>
          <a:lstStyle/>
          <a:p>
            <a:r>
              <a:rPr lang="en-US" sz="1100" b="1" u="sng" dirty="0">
                <a:latin typeface="Arial "/>
              </a:rPr>
              <a:t>Outline for a research report</a:t>
            </a:r>
            <a:endParaRPr lang="en-US" u="sng"/>
          </a:p>
          <a:p>
            <a:r>
              <a:rPr lang="en-US" sz="1100" dirty="0">
                <a:latin typeface="Arial "/>
              </a:rPr>
              <a:t>1. Introduction </a:t>
            </a:r>
            <a:endParaRPr lang="en-US" sz="1100" dirty="0">
              <a:solidFill>
                <a:srgbClr val="000000"/>
              </a:solidFill>
              <a:latin typeface="Arial "/>
            </a:endParaRPr>
          </a:p>
          <a:p>
            <a:r>
              <a:rPr lang="en-US" sz="1100" dirty="0">
                <a:latin typeface="Arial "/>
              </a:rPr>
              <a:t>     1. Problem Statement (NM*)</a:t>
            </a:r>
            <a:endParaRPr lang="en-US" sz="1100" dirty="0">
              <a:solidFill>
                <a:srgbClr val="000000"/>
              </a:solidFill>
              <a:latin typeface="Arial "/>
            </a:endParaRPr>
          </a:p>
          <a:p>
            <a:r>
              <a:rPr lang="en-US" sz="1100" dirty="0">
                <a:latin typeface="Arial "/>
              </a:rPr>
              <a:t>     2. Purpose of the Study </a:t>
            </a:r>
            <a:endParaRPr lang="en-US" sz="1100" dirty="0">
              <a:solidFill>
                <a:srgbClr val="000000"/>
              </a:solidFill>
              <a:latin typeface="Arial "/>
            </a:endParaRPr>
          </a:p>
          <a:p>
            <a:r>
              <a:rPr lang="en-US" sz="1100" dirty="0">
                <a:latin typeface="Arial "/>
              </a:rPr>
              <a:t>     3. Research Questions </a:t>
            </a:r>
            <a:endParaRPr lang="en-US" sz="1100" dirty="0">
              <a:solidFill>
                <a:srgbClr val="000000"/>
              </a:solidFill>
              <a:latin typeface="Arial "/>
            </a:endParaRPr>
          </a:p>
          <a:p>
            <a:r>
              <a:rPr lang="en-US" sz="1100" dirty="0">
                <a:latin typeface="Arial "/>
              </a:rPr>
              <a:t>     4. Rationale for the Study / Significance of the Study (NM*)</a:t>
            </a:r>
            <a:endParaRPr lang="en-US" sz="1100" dirty="0">
              <a:solidFill>
                <a:schemeClr val="tx1"/>
              </a:solidFill>
              <a:latin typeface="Arial "/>
            </a:endParaRPr>
          </a:p>
          <a:p>
            <a:r>
              <a:rPr lang="en-US" sz="1100" dirty="0">
                <a:latin typeface="Arial "/>
              </a:rPr>
              <a:t>2. Literature Review (NM*)</a:t>
            </a:r>
            <a:endParaRPr lang="en-US" sz="1100" dirty="0">
              <a:solidFill>
                <a:schemeClr val="tx1"/>
              </a:solidFill>
              <a:latin typeface="Arial "/>
            </a:endParaRPr>
          </a:p>
          <a:p>
            <a:r>
              <a:rPr lang="en-US" sz="1100" dirty="0">
                <a:latin typeface="Arial "/>
              </a:rPr>
              <a:t>3. Methodology </a:t>
            </a:r>
            <a:endParaRPr lang="en-US" sz="1100" dirty="0">
              <a:solidFill>
                <a:srgbClr val="000000"/>
              </a:solidFill>
              <a:latin typeface="Arial "/>
            </a:endParaRPr>
          </a:p>
          <a:p>
            <a:r>
              <a:rPr lang="en-US" sz="1100" dirty="0">
                <a:latin typeface="Arial "/>
              </a:rPr>
              <a:t>     1. Research Design </a:t>
            </a:r>
            <a:endParaRPr lang="en-US" sz="1100" dirty="0">
              <a:solidFill>
                <a:srgbClr val="000000"/>
              </a:solidFill>
              <a:latin typeface="Arial "/>
            </a:endParaRPr>
          </a:p>
          <a:p>
            <a:r>
              <a:rPr lang="en-US" sz="1100" dirty="0">
                <a:latin typeface="Arial "/>
              </a:rPr>
              <a:t>     2. Participants </a:t>
            </a:r>
            <a:endParaRPr lang="en-US" sz="1100" dirty="0">
              <a:solidFill>
                <a:srgbClr val="000000"/>
              </a:solidFill>
              <a:latin typeface="Arial "/>
            </a:endParaRPr>
          </a:p>
          <a:p>
            <a:r>
              <a:rPr lang="en-US" sz="1100" dirty="0">
                <a:latin typeface="Arial "/>
              </a:rPr>
              <a:t>     3. Survey Development </a:t>
            </a:r>
            <a:endParaRPr lang="en-US" sz="1100" dirty="0">
              <a:solidFill>
                <a:srgbClr val="000000"/>
              </a:solidFill>
              <a:latin typeface="Arial "/>
            </a:endParaRPr>
          </a:p>
          <a:p>
            <a:r>
              <a:rPr lang="en-US" sz="1100" dirty="0">
                <a:latin typeface="Arial "/>
              </a:rPr>
              <a:t>     4. Data Collection </a:t>
            </a:r>
            <a:endParaRPr lang="en-US" sz="1100" dirty="0">
              <a:solidFill>
                <a:srgbClr val="000000"/>
              </a:solidFill>
              <a:latin typeface="Arial "/>
            </a:endParaRPr>
          </a:p>
          <a:p>
            <a:r>
              <a:rPr lang="en-US" sz="1100" dirty="0">
                <a:latin typeface="Arial "/>
              </a:rPr>
              <a:t>     5. Data Analysis </a:t>
            </a:r>
            <a:endParaRPr lang="en-US" sz="1100" dirty="0">
              <a:solidFill>
                <a:schemeClr val="tx1"/>
              </a:solidFill>
              <a:latin typeface="Arial "/>
            </a:endParaRPr>
          </a:p>
          <a:p>
            <a:r>
              <a:rPr lang="en-US" sz="1100" dirty="0">
                <a:latin typeface="Arial "/>
              </a:rPr>
              <a:t>4. Findings </a:t>
            </a:r>
            <a:endParaRPr lang="en-US" sz="1100" dirty="0">
              <a:solidFill>
                <a:schemeClr val="tx1"/>
              </a:solidFill>
              <a:latin typeface="Arial "/>
            </a:endParaRPr>
          </a:p>
          <a:p>
            <a:r>
              <a:rPr lang="en-US" sz="1100" dirty="0">
                <a:latin typeface="Arial "/>
              </a:rPr>
              <a:t>5. Summary, Discussion, and Conclusion</a:t>
            </a:r>
            <a:endParaRPr lang="en-US" sz="1100" dirty="0">
              <a:solidFill>
                <a:schemeClr val="tx1"/>
              </a:solidFill>
              <a:latin typeface="Arial "/>
            </a:endParaRPr>
          </a:p>
          <a:p>
            <a:r>
              <a:rPr lang="en-US" sz="1100" dirty="0">
                <a:latin typeface="Arial "/>
              </a:rPr>
              <a:t>6. References </a:t>
            </a:r>
          </a:p>
          <a:p>
            <a:r>
              <a:rPr lang="en-US" sz="1100" dirty="0">
                <a:latin typeface="Arial "/>
              </a:rPr>
              <a:t>7. Appendices </a:t>
            </a:r>
          </a:p>
          <a:p>
            <a:r>
              <a:rPr lang="en-US" sz="1100" dirty="0">
                <a:latin typeface="Arial "/>
              </a:rPr>
              <a:t>*NM: Not Mandatory </a:t>
            </a:r>
          </a:p>
          <a:p>
            <a:endParaRPr lang="en-US" dirty="0"/>
          </a:p>
          <a:p>
            <a:endParaRPr lang="en-US" dirty="0"/>
          </a:p>
        </p:txBody>
      </p:sp>
    </p:spTree>
    <p:extLst>
      <p:ext uri="{BB962C8B-B14F-4D97-AF65-F5344CB8AC3E}">
        <p14:creationId xmlns:p14="http://schemas.microsoft.com/office/powerpoint/2010/main" val="3828074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Life Terminology</a:t>
            </a:r>
          </a:p>
        </p:txBody>
      </p:sp>
      <p:sp>
        <p:nvSpPr>
          <p:cNvPr id="5" name="Content Placeholder 4"/>
          <p:cNvSpPr>
            <a:spLocks noGrp="1"/>
          </p:cNvSpPr>
          <p:nvPr>
            <p:ph idx="1"/>
          </p:nvPr>
        </p:nvSpPr>
        <p:spPr/>
        <p:txBody>
          <a:bodyPr vert="horz" lIns="91440" tIns="45720" rIns="91440" bIns="45720" rtlCol="0" anchor="t">
            <a:normAutofit/>
          </a:bodyPr>
          <a:lstStyle/>
          <a:p>
            <a:pPr>
              <a:lnSpc>
                <a:spcPct val="120000"/>
              </a:lnSpc>
            </a:pPr>
            <a:r>
              <a:rPr lang="en-US" sz="1800" dirty="0">
                <a:latin typeface="Arial "/>
                <a:ea typeface="Arial" charset="0"/>
                <a:cs typeface="Arial" charset="0"/>
              </a:rPr>
              <a:t>a.k.a. Plain language</a:t>
            </a:r>
          </a:p>
          <a:p>
            <a:pPr algn="ctr"/>
            <a:r>
              <a:rPr lang="en-US" sz="1800" dirty="0">
                <a:latin typeface="Arial "/>
                <a:cs typeface="Arial" charset="0"/>
              </a:rPr>
              <a:t>Plain Writing Act of 2010</a:t>
            </a:r>
            <a:endParaRPr sz="1800">
              <a:solidFill>
                <a:schemeClr val="tx1"/>
              </a:solidFill>
              <a:latin typeface="Arial "/>
            </a:endParaRPr>
          </a:p>
          <a:p>
            <a:pPr algn="ctr"/>
            <a:r>
              <a:rPr lang="en-US" sz="1800" dirty="0">
                <a:latin typeface="Arial "/>
                <a:cs typeface="Arial" charset="0"/>
                <a:hlinkClick r:id="rId2"/>
              </a:rPr>
              <a:t>http://www.plainlanguage.gov/plLaw/index.cfm</a:t>
            </a:r>
            <a:endParaRPr sz="1800">
              <a:solidFill>
                <a:schemeClr val="tx1"/>
              </a:solidFill>
              <a:latin typeface="Arial "/>
            </a:endParaRPr>
          </a:p>
          <a:p>
            <a:pPr marL="201295"/>
            <a:endParaRPr lang="en-US" sz="1800" dirty="0">
              <a:latin typeface="Arial "/>
              <a:cs typeface="Arial" charset="0"/>
            </a:endParaRPr>
          </a:p>
          <a:p>
            <a:pPr marL="201295"/>
            <a:endParaRPr lang="en-US" sz="1800" dirty="0">
              <a:latin typeface="Arial "/>
              <a:cs typeface="Arial" charset="0"/>
            </a:endParaRPr>
          </a:p>
          <a:p>
            <a:pPr marL="201295"/>
            <a:r>
              <a:rPr lang="en-US" sz="1800" dirty="0">
                <a:latin typeface="Arial "/>
                <a:cs typeface="Arial" charset="0"/>
              </a:rPr>
              <a:t>•Use common words. If you must use unfamiliar words, define them for the audience.</a:t>
            </a:r>
            <a:endParaRPr sz="1800">
              <a:solidFill>
                <a:schemeClr val="tx1"/>
              </a:solidFill>
              <a:latin typeface="Arial "/>
              <a:cs typeface="Arial"/>
            </a:endParaRPr>
          </a:p>
          <a:p>
            <a:pPr marL="201295"/>
            <a:r>
              <a:rPr lang="en-US" sz="1800" dirty="0">
                <a:latin typeface="Arial "/>
                <a:cs typeface="Arial" charset="0"/>
              </a:rPr>
              <a:t>•Avoid confusing words and phrases.</a:t>
            </a:r>
            <a:endParaRPr sz="1800">
              <a:solidFill>
                <a:schemeClr val="tx1"/>
              </a:solidFill>
              <a:latin typeface="Arial "/>
              <a:cs typeface="Arial"/>
            </a:endParaRPr>
          </a:p>
          <a:p>
            <a:pPr marL="201295"/>
            <a:r>
              <a:rPr lang="en-US" sz="1800" dirty="0">
                <a:latin typeface="Arial "/>
                <a:cs typeface="Arial" charset="0"/>
              </a:rPr>
              <a:t>•Avoid or explain acronyms, jargon, and idioms.</a:t>
            </a:r>
            <a:endParaRPr sz="1800">
              <a:solidFill>
                <a:schemeClr val="tx1"/>
              </a:solidFill>
              <a:latin typeface="Arial "/>
              <a:cs typeface="Arial"/>
            </a:endParaRPr>
          </a:p>
          <a:p>
            <a:pPr>
              <a:lnSpc>
                <a:spcPct val="120000"/>
              </a:lnSpc>
            </a:pPr>
            <a:endParaRPr lang="en-US" sz="1800" dirty="0">
              <a:latin typeface="Arial" charset="0"/>
              <a:ea typeface="Arial" charset="0"/>
              <a:cs typeface="Arial" charset="0"/>
            </a:endParaRPr>
          </a:p>
          <a:p>
            <a:pPr>
              <a:lnSpc>
                <a:spcPct val="120000"/>
              </a:lnSpc>
            </a:pPr>
            <a:endParaRPr lang="en-US" sz="1800" dirty="0">
              <a:latin typeface="Arial" charset="0"/>
              <a:ea typeface="Arial" charset="0"/>
              <a:cs typeface="Arial" charset="0"/>
            </a:endParaRPr>
          </a:p>
        </p:txBody>
      </p:sp>
    </p:spTree>
    <p:extLst>
      <p:ext uri="{BB962C8B-B14F-4D97-AF65-F5344CB8AC3E}">
        <p14:creationId xmlns:p14="http://schemas.microsoft.com/office/powerpoint/2010/main" val="438792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the Results </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Char char="•"/>
            </a:pPr>
            <a:r>
              <a:rPr lang="en-US" sz="1800" dirty="0">
                <a:latin typeface="Arial"/>
                <a:cs typeface="Arial"/>
              </a:rPr>
              <a:t>Everything depends on your purpose and your audience (to whom you will present this report)</a:t>
            </a:r>
          </a:p>
          <a:p>
            <a:pPr marL="342900" indent="-342900">
              <a:buChar char="•"/>
            </a:pPr>
            <a:r>
              <a:rPr lang="en-US" sz="1800" dirty="0">
                <a:latin typeface="Arial"/>
                <a:cs typeface="Arial"/>
              </a:rPr>
              <a:t>Usually 7-10 pages </a:t>
            </a:r>
            <a:endParaRPr lang="en-US" sz="1800" dirty="0">
              <a:solidFill>
                <a:schemeClr val="tx1"/>
              </a:solidFill>
              <a:latin typeface="Arial"/>
              <a:cs typeface="Arial"/>
            </a:endParaRPr>
          </a:p>
          <a:p>
            <a:pPr marL="342900" indent="-342900">
              <a:buChar char="•"/>
            </a:pPr>
            <a:r>
              <a:rPr lang="en-US" sz="1800" dirty="0">
                <a:latin typeface="Arial"/>
                <a:cs typeface="Arial"/>
              </a:rPr>
              <a:t>Include tables and graphs</a:t>
            </a:r>
          </a:p>
          <a:p>
            <a:pPr marL="342900" indent="-342900">
              <a:buChar char="•"/>
            </a:pPr>
            <a:r>
              <a:rPr lang="en-US" sz="1800" dirty="0">
                <a:latin typeface="Arial"/>
                <a:cs typeface="Arial"/>
              </a:rPr>
              <a:t>Explain tables and graphs shortly (one or two sentence)</a:t>
            </a:r>
          </a:p>
          <a:p>
            <a:pPr marL="342900" indent="-342900">
              <a:buChar char="•"/>
            </a:pPr>
            <a:r>
              <a:rPr lang="en-US" sz="1800" dirty="0">
                <a:latin typeface="Arial"/>
                <a:cs typeface="Arial"/>
              </a:rPr>
              <a:t>Make it accessible </a:t>
            </a:r>
          </a:p>
          <a:p>
            <a:pPr marL="1085850" lvl="1" indent="-342900"/>
            <a:r>
              <a:rPr lang="en-US" sz="1800" dirty="0">
                <a:latin typeface="Arial"/>
                <a:cs typeface="Arial"/>
              </a:rPr>
              <a:t>AMAC has a MOOC on ICT Accessibility </a:t>
            </a:r>
            <a:r>
              <a:rPr lang="en-US" sz="1800" dirty="0" smtClean="0">
                <a:latin typeface="Arial"/>
                <a:cs typeface="Arial"/>
              </a:rPr>
              <a:t>(</a:t>
            </a:r>
            <a:r>
              <a:rPr lang="en-US" sz="1800" dirty="0" err="1" smtClean="0">
                <a:latin typeface="Arial"/>
                <a:cs typeface="Arial"/>
              </a:rPr>
              <a:t>EdX</a:t>
            </a:r>
            <a:r>
              <a:rPr lang="en-US" sz="1800" dirty="0" smtClean="0">
                <a:latin typeface="Arial"/>
                <a:cs typeface="Arial"/>
              </a:rPr>
              <a:t> platform)</a:t>
            </a:r>
            <a:endParaRPr lang="en-US" sz="1800" dirty="0">
              <a:latin typeface="Arial"/>
              <a:cs typeface="Arial"/>
            </a:endParaRPr>
          </a:p>
          <a:p>
            <a:pPr marL="342900" indent="-342900">
              <a:buChar char="•"/>
            </a:pPr>
            <a:endParaRPr lang="en-US" dirty="0">
              <a:solidFill>
                <a:srgbClr val="000000"/>
              </a:solidFill>
            </a:endParaRPr>
          </a:p>
          <a:p>
            <a:endParaRPr lang="en-US" dirty="0"/>
          </a:p>
        </p:txBody>
      </p:sp>
    </p:spTree>
    <p:extLst>
      <p:ext uri="{BB962C8B-B14F-4D97-AF65-F5344CB8AC3E}">
        <p14:creationId xmlns:p14="http://schemas.microsoft.com/office/powerpoint/2010/main" val="189542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Q&amp;A</a:t>
            </a:r>
          </a:p>
        </p:txBody>
      </p:sp>
    </p:spTree>
    <p:extLst>
      <p:ext uri="{BB962C8B-B14F-4D97-AF65-F5344CB8AC3E}">
        <p14:creationId xmlns:p14="http://schemas.microsoft.com/office/powerpoint/2010/main" val="236204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4C1DE-1654-4057-A04D-FBDBB9A3FBD5}"/>
              </a:ext>
            </a:extLst>
          </p:cNvPr>
          <p:cNvSpPr>
            <a:spLocks noGrp="1"/>
          </p:cNvSpPr>
          <p:nvPr>
            <p:ph type="title"/>
          </p:nvPr>
        </p:nvSpPr>
        <p:spPr/>
        <p:txBody>
          <a:bodyPr/>
          <a:lstStyle/>
          <a:p>
            <a:r>
              <a:rPr lang="en-US" dirty="0"/>
              <a:t>Why wait? </a:t>
            </a:r>
          </a:p>
        </p:txBody>
      </p:sp>
      <p:sp>
        <p:nvSpPr>
          <p:cNvPr id="3" name="Content Placeholder 2">
            <a:extLst>
              <a:ext uri="{FF2B5EF4-FFF2-40B4-BE49-F238E27FC236}">
                <a16:creationId xmlns:a16="http://schemas.microsoft.com/office/drawing/2014/main" xmlns="" id="{297CD0C5-04ED-4826-A67C-FD000638DE7D}"/>
              </a:ext>
            </a:extLst>
          </p:cNvPr>
          <p:cNvSpPr>
            <a:spLocks noGrp="1"/>
          </p:cNvSpPr>
          <p:nvPr>
            <p:ph idx="1"/>
          </p:nvPr>
        </p:nvSpPr>
        <p:spPr/>
        <p:txBody>
          <a:bodyPr vert="horz" lIns="91440" tIns="45720" rIns="91440" bIns="45720" rtlCol="0" anchor="t">
            <a:normAutofit/>
          </a:bodyPr>
          <a:lstStyle/>
          <a:p>
            <a:pPr algn="ctr"/>
            <a:endParaRPr lang="en-US" b="1" dirty="0">
              <a:latin typeface="Arial"/>
              <a:cs typeface="Arial"/>
            </a:endParaRPr>
          </a:p>
          <a:p>
            <a:pPr algn="ctr"/>
            <a:endParaRPr lang="en-US" b="1" dirty="0">
              <a:latin typeface="Arial"/>
              <a:cs typeface="Arial"/>
            </a:endParaRPr>
          </a:p>
          <a:p>
            <a:pPr algn="ctr"/>
            <a:r>
              <a:rPr lang="en-US" b="1" dirty="0">
                <a:latin typeface="Arial"/>
                <a:cs typeface="Arial"/>
              </a:rPr>
              <a:t>Feel free to ask questions anytime...</a:t>
            </a:r>
            <a:endParaRPr lang="en-US" dirty="0"/>
          </a:p>
        </p:txBody>
      </p:sp>
      <p:pic>
        <p:nvPicPr>
          <p:cNvPr id="4" name="Picture 4">
            <a:extLst>
              <a:ext uri="{FF2B5EF4-FFF2-40B4-BE49-F238E27FC236}">
                <a16:creationId xmlns:a16="http://schemas.microsoft.com/office/drawing/2014/main" xmlns="" id="{83CEBE3D-36E2-4827-AC3F-E9E9805501AD}"/>
              </a:ext>
            </a:extLst>
          </p:cNvPr>
          <p:cNvPicPr>
            <a:picLocks noChangeAspect="1"/>
          </p:cNvPicPr>
          <p:nvPr/>
        </p:nvPicPr>
        <p:blipFill>
          <a:blip r:embed="rId2"/>
          <a:stretch>
            <a:fillRect/>
          </a:stretch>
        </p:blipFill>
        <p:spPr>
          <a:xfrm>
            <a:off x="3206254" y="2419350"/>
            <a:ext cx="2449522" cy="2446552"/>
          </a:xfrm>
          <a:prstGeom prst="rect">
            <a:avLst/>
          </a:prstGeom>
        </p:spPr>
      </p:pic>
    </p:spTree>
    <p:extLst>
      <p:ext uri="{BB962C8B-B14F-4D97-AF65-F5344CB8AC3E}">
        <p14:creationId xmlns:p14="http://schemas.microsoft.com/office/powerpoint/2010/main" val="124319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scene </a:t>
            </a:r>
          </a:p>
        </p:txBody>
      </p:sp>
      <p:sp>
        <p:nvSpPr>
          <p:cNvPr id="4" name="Content Placeholder 4"/>
          <p:cNvSpPr>
            <a:spLocks noGrp="1"/>
          </p:cNvSpPr>
          <p:nvPr>
            <p:ph idx="1"/>
          </p:nvPr>
        </p:nvSpPr>
        <p:spPr>
          <a:xfrm>
            <a:off x="176226" y="1200150"/>
            <a:ext cx="8510574" cy="3551435"/>
          </a:xfrm>
        </p:spPr>
        <p:txBody>
          <a:bodyPr>
            <a:normAutofit/>
          </a:bodyPr>
          <a:lstStyle/>
          <a:p>
            <a:pPr>
              <a:lnSpc>
                <a:spcPct val="130000"/>
              </a:lnSpc>
            </a:pPr>
            <a:r>
              <a:rPr lang="en-US" sz="1800" b="1" i="1" dirty="0">
                <a:latin typeface="Arial" charset="0"/>
                <a:ea typeface="Arial" charset="0"/>
                <a:cs typeface="Arial" charset="0"/>
              </a:rPr>
              <a:t>What Constitutes Research? </a:t>
            </a:r>
          </a:p>
          <a:p>
            <a:pPr marL="342900" indent="-342900">
              <a:lnSpc>
                <a:spcPct val="130000"/>
              </a:lnSpc>
              <a:buFont typeface="Arial" charset="0"/>
              <a:buChar char="•"/>
            </a:pPr>
            <a:r>
              <a:rPr lang="en-US" sz="1800" dirty="0">
                <a:latin typeface="Arial" charset="0"/>
                <a:ea typeface="Arial" charset="0"/>
                <a:cs typeface="Arial" charset="0"/>
              </a:rPr>
              <a:t>Questions get answers </a:t>
            </a:r>
          </a:p>
          <a:p>
            <a:pPr marL="342900" indent="-342900">
              <a:lnSpc>
                <a:spcPct val="130000"/>
              </a:lnSpc>
              <a:buFont typeface="Arial" charset="0"/>
              <a:buChar char="•"/>
            </a:pPr>
            <a:r>
              <a:rPr lang="en-US" sz="1800" dirty="0">
                <a:latin typeface="Arial" charset="0"/>
                <a:ea typeface="Arial" charset="0"/>
                <a:cs typeface="Arial" charset="0"/>
              </a:rPr>
              <a:t>Investigate systematically </a:t>
            </a:r>
          </a:p>
          <a:p>
            <a:pPr>
              <a:lnSpc>
                <a:spcPct val="130000"/>
              </a:lnSpc>
            </a:pPr>
            <a:endParaRPr lang="en-US" sz="1800" b="1" i="1" dirty="0">
              <a:latin typeface="Arial" charset="0"/>
              <a:ea typeface="Arial" charset="0"/>
              <a:cs typeface="Arial" charset="0"/>
            </a:endParaRPr>
          </a:p>
          <a:p>
            <a:pPr>
              <a:lnSpc>
                <a:spcPct val="130000"/>
              </a:lnSpc>
            </a:pPr>
            <a:r>
              <a:rPr lang="en-US" sz="1800" b="1" i="1" dirty="0">
                <a:latin typeface="Arial" charset="0"/>
                <a:ea typeface="Arial" charset="0"/>
                <a:cs typeface="Arial" charset="0"/>
              </a:rPr>
              <a:t>What is outcomes monitoring and outcomes improvement research?</a:t>
            </a:r>
          </a:p>
          <a:p>
            <a:pPr>
              <a:lnSpc>
                <a:spcPct val="130000"/>
              </a:lnSpc>
            </a:pPr>
            <a:r>
              <a:rPr lang="en-US" sz="1800" dirty="0">
                <a:latin typeface="Arial" charset="0"/>
                <a:ea typeface="Arial" charset="0"/>
                <a:cs typeface="Arial" charset="0"/>
              </a:rPr>
              <a:t>Outcome monitoring and improvement research generally includes service providers collecting data from students via surveys or interviews to investigate how efficient their services were and gathering suggestions. </a:t>
            </a:r>
          </a:p>
        </p:txBody>
      </p:sp>
      <p:pic>
        <p:nvPicPr>
          <p:cNvPr id="3" name="Picture 4" descr="Graphic of woman saying, &quot;But wait...There's more!&quot;">
            <a:extLst>
              <a:ext uri="{FF2B5EF4-FFF2-40B4-BE49-F238E27FC236}">
                <a16:creationId xmlns:a16="http://schemas.microsoft.com/office/drawing/2014/main" xmlns="" id="{B43EB627-6568-418A-9D9F-6C032FADAF47}"/>
              </a:ext>
            </a:extLst>
          </p:cNvPr>
          <p:cNvPicPr>
            <a:picLocks noChangeAspect="1"/>
          </p:cNvPicPr>
          <p:nvPr/>
        </p:nvPicPr>
        <p:blipFill>
          <a:blip r:embed="rId2"/>
          <a:stretch>
            <a:fillRect/>
          </a:stretch>
        </p:blipFill>
        <p:spPr>
          <a:xfrm>
            <a:off x="4829175" y="1085850"/>
            <a:ext cx="2466975" cy="1847850"/>
          </a:xfrm>
          <a:prstGeom prst="rect">
            <a:avLst/>
          </a:prstGeom>
        </p:spPr>
      </p:pic>
    </p:spTree>
    <p:extLst>
      <p:ext uri="{BB962C8B-B14F-4D97-AF65-F5344CB8AC3E}">
        <p14:creationId xmlns:p14="http://schemas.microsoft.com/office/powerpoint/2010/main" val="33888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Ethics</a:t>
            </a:r>
          </a:p>
        </p:txBody>
      </p:sp>
      <p:sp>
        <p:nvSpPr>
          <p:cNvPr id="5" name="Content Placeholder 4"/>
          <p:cNvSpPr>
            <a:spLocks noGrp="1"/>
          </p:cNvSpPr>
          <p:nvPr>
            <p:ph idx="1"/>
          </p:nvPr>
        </p:nvSpPr>
        <p:spPr>
          <a:xfrm>
            <a:off x="176213" y="1200150"/>
            <a:ext cx="8843140" cy="3551238"/>
          </a:xfrm>
        </p:spPr>
        <p:txBody>
          <a:bodyPr vert="horz" lIns="91440" tIns="45720" rIns="91440" bIns="45720" rtlCol="0" anchor="t">
            <a:normAutofit/>
          </a:bodyPr>
          <a:lstStyle/>
          <a:p>
            <a:pPr marL="342900" indent="-342900">
              <a:lnSpc>
                <a:spcPct val="120000"/>
              </a:lnSpc>
              <a:buFont typeface="Arial"/>
              <a:buChar char="•"/>
            </a:pPr>
            <a:r>
              <a:rPr lang="en-US" sz="1800" dirty="0">
                <a:latin typeface="Arial" charset="0"/>
                <a:ea typeface="Arial" charset="0"/>
                <a:cs typeface="Arial" charset="0"/>
              </a:rPr>
              <a:t>University cooperation with a for-profit company providing the service may only benefit one of these partners.</a:t>
            </a:r>
          </a:p>
          <a:p>
            <a:pPr marL="342900" indent="-342900">
              <a:lnSpc>
                <a:spcPct val="120000"/>
              </a:lnSpc>
              <a:buChar char="•"/>
            </a:pPr>
            <a:r>
              <a:rPr lang="en-US" sz="1800" dirty="0">
                <a:latin typeface="Arial" charset="0"/>
                <a:ea typeface="Arial" charset="0"/>
                <a:cs typeface="Arial" charset="0"/>
              </a:rPr>
              <a:t>Ensure research is answering gap question, not serving other purposes.</a:t>
            </a:r>
          </a:p>
          <a:p>
            <a:pPr marL="342900" indent="-342900">
              <a:lnSpc>
                <a:spcPct val="120000"/>
              </a:lnSpc>
              <a:buChar char="•"/>
            </a:pPr>
            <a:r>
              <a:rPr lang="en-US" sz="1800" dirty="0">
                <a:latin typeface="Arial" charset="0"/>
                <a:ea typeface="Arial" charset="0"/>
                <a:cs typeface="Arial" charset="0"/>
              </a:rPr>
              <a:t>Participants in research are volunteers and are permitted to </a:t>
            </a:r>
            <a:r>
              <a:rPr lang="en-US" sz="1800" b="1" dirty="0">
                <a:latin typeface="Arial" charset="0"/>
                <a:ea typeface="Arial" charset="0"/>
                <a:cs typeface="Arial" charset="0"/>
              </a:rPr>
              <a:t>not</a:t>
            </a:r>
            <a:r>
              <a:rPr lang="en-US" sz="1800" dirty="0">
                <a:latin typeface="Arial" charset="0"/>
                <a:ea typeface="Arial" charset="0"/>
                <a:cs typeface="Arial" charset="0"/>
              </a:rPr>
              <a:t> be a participant without retaliation. </a:t>
            </a:r>
          </a:p>
          <a:p>
            <a:pPr marL="342900" indent="-342900">
              <a:lnSpc>
                <a:spcPct val="120000"/>
              </a:lnSpc>
              <a:buChar char="•"/>
            </a:pPr>
            <a:r>
              <a:rPr lang="en-US" sz="1800" dirty="0">
                <a:solidFill>
                  <a:schemeClr val="tx1"/>
                </a:solidFill>
                <a:latin typeface="Arial"/>
                <a:cs typeface="Arial"/>
              </a:rPr>
              <a:t>Even in small sample sets, provide anonymity.</a:t>
            </a:r>
          </a:p>
          <a:p>
            <a:pPr marL="342900" indent="-342900">
              <a:lnSpc>
                <a:spcPct val="120000"/>
              </a:lnSpc>
              <a:buChar char="•"/>
            </a:pPr>
            <a:r>
              <a:rPr lang="en-US" sz="1800" dirty="0">
                <a:solidFill>
                  <a:srgbClr val="000000"/>
                </a:solidFill>
                <a:latin typeface="Arial"/>
                <a:ea typeface="Arial" charset="0"/>
                <a:cs typeface="Arial" charset="0"/>
              </a:rPr>
              <a:t>Take great care to be honest and readily admit uncertainty.  </a:t>
            </a:r>
            <a:endParaRPr lang="en-US" dirty="0">
              <a:solidFill>
                <a:srgbClr val="000000"/>
              </a:solidFill>
              <a:latin typeface="Calibri"/>
              <a:ea typeface="Arial" charset="0"/>
              <a:cs typeface="Arial" charset="0"/>
            </a:endParaRPr>
          </a:p>
          <a:p>
            <a:pPr algn="ctr">
              <a:lnSpc>
                <a:spcPct val="120000"/>
              </a:lnSpc>
            </a:pPr>
            <a:r>
              <a:rPr lang="en-US" sz="1800" i="1" dirty="0">
                <a:solidFill>
                  <a:srgbClr val="000000"/>
                </a:solidFill>
                <a:latin typeface="Arial"/>
                <a:ea typeface="Arial" charset="0"/>
                <a:cs typeface="Arial" charset="0"/>
              </a:rPr>
              <a:t>"...fakers and phonies who are attempting by what they </a:t>
            </a:r>
            <a:endParaRPr lang="en-US">
              <a:solidFill>
                <a:srgbClr val="000000"/>
              </a:solidFill>
              <a:latin typeface="Calibri"/>
              <a:ea typeface="Arial" charset="0"/>
              <a:cs typeface="Arial" charset="0"/>
            </a:endParaRPr>
          </a:p>
          <a:p>
            <a:pPr algn="ctr">
              <a:lnSpc>
                <a:spcPct val="120000"/>
              </a:lnSpc>
            </a:pPr>
            <a:r>
              <a:rPr lang="en-US" sz="1800" i="1" dirty="0">
                <a:solidFill>
                  <a:srgbClr val="000000"/>
                </a:solidFill>
                <a:latin typeface="Arial"/>
                <a:ea typeface="Arial" charset="0"/>
                <a:cs typeface="Arial" charset="0"/>
              </a:rPr>
              <a:t>say to manipulate...opinions."</a:t>
            </a:r>
            <a:r>
              <a:rPr lang="en-US" sz="1800" dirty="0">
                <a:solidFill>
                  <a:srgbClr val="000000"/>
                </a:solidFill>
                <a:latin typeface="Arial"/>
                <a:ea typeface="Arial" charset="0"/>
                <a:cs typeface="Arial" charset="0"/>
              </a:rPr>
              <a:t>  -H. Frankfort (2005)</a:t>
            </a:r>
            <a:endParaRPr lang="en-US">
              <a:solidFill>
                <a:schemeClr val="tx1"/>
              </a:solidFill>
            </a:endParaRPr>
          </a:p>
          <a:p>
            <a:pPr marL="342900" indent="-342900">
              <a:lnSpc>
                <a:spcPct val="120000"/>
              </a:lnSpc>
              <a:buChar char="•"/>
            </a:pPr>
            <a:endParaRPr lang="en-US">
              <a:solidFill>
                <a:srgbClr val="000000"/>
              </a:solidFill>
              <a:latin typeface="Calibri"/>
              <a:ea typeface="Arial" charset="0"/>
              <a:cs typeface="Arial" charset="0"/>
            </a:endParaRPr>
          </a:p>
          <a:p>
            <a:pPr marL="342900" indent="-342900">
              <a:lnSpc>
                <a:spcPct val="120000"/>
              </a:lnSpc>
              <a:buChar char="•"/>
            </a:pPr>
            <a:endParaRPr lang="en-US" sz="1800" dirty="0">
              <a:latin typeface="Arial" charset="0"/>
              <a:ea typeface="Arial" charset="0"/>
              <a:cs typeface="Arial" charset="0"/>
            </a:endParaRPr>
          </a:p>
          <a:p>
            <a:pPr>
              <a:lnSpc>
                <a:spcPct val="120000"/>
              </a:lnSpc>
            </a:pPr>
            <a:endParaRPr lang="en-US" sz="1800" dirty="0">
              <a:latin typeface="Arial" charset="0"/>
              <a:ea typeface="Arial" charset="0"/>
              <a:cs typeface="Arial" charset="0"/>
            </a:endParaRPr>
          </a:p>
        </p:txBody>
      </p:sp>
      <p:pic>
        <p:nvPicPr>
          <p:cNvPr id="4" name="Picture 5" descr="Graphic, &quot;Keep calm and be honest&quot;">
            <a:extLst>
              <a:ext uri="{FF2B5EF4-FFF2-40B4-BE49-F238E27FC236}">
                <a16:creationId xmlns:a16="http://schemas.microsoft.com/office/drawing/2014/main" xmlns="" id="{FF91D7C2-B134-41E0-A90D-0A41F360911D}"/>
              </a:ext>
            </a:extLst>
          </p:cNvPr>
          <p:cNvPicPr>
            <a:picLocks noChangeAspect="1"/>
          </p:cNvPicPr>
          <p:nvPr/>
        </p:nvPicPr>
        <p:blipFill>
          <a:blip r:embed="rId2"/>
          <a:stretch>
            <a:fillRect/>
          </a:stretch>
        </p:blipFill>
        <p:spPr>
          <a:xfrm>
            <a:off x="7419975" y="2733675"/>
            <a:ext cx="1766739" cy="2058632"/>
          </a:xfrm>
          <a:prstGeom prst="rect">
            <a:avLst/>
          </a:prstGeom>
        </p:spPr>
      </p:pic>
    </p:spTree>
    <p:extLst>
      <p:ext uri="{BB962C8B-B14F-4D97-AF65-F5344CB8AC3E}">
        <p14:creationId xmlns:p14="http://schemas.microsoft.com/office/powerpoint/2010/main" val="162259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case </a:t>
            </a:r>
          </a:p>
        </p:txBody>
      </p:sp>
      <p:sp>
        <p:nvSpPr>
          <p:cNvPr id="6" name="Content Placeholder 4"/>
          <p:cNvSpPr>
            <a:spLocks noGrp="1"/>
          </p:cNvSpPr>
          <p:nvPr>
            <p:ph idx="1"/>
          </p:nvPr>
        </p:nvSpPr>
        <p:spPr>
          <a:xfrm>
            <a:off x="2556360" y="1200150"/>
            <a:ext cx="6436911" cy="3663252"/>
          </a:xfrm>
        </p:spPr>
        <p:txBody>
          <a:bodyPr>
            <a:normAutofit lnSpcReduction="10000"/>
          </a:bodyPr>
          <a:lstStyle/>
          <a:p>
            <a:pPr>
              <a:lnSpc>
                <a:spcPct val="130000"/>
              </a:lnSpc>
            </a:pPr>
            <a:r>
              <a:rPr lang="en-US" sz="1800" dirty="0">
                <a:latin typeface="Arial" charset="0"/>
                <a:ea typeface="Arial" charset="0"/>
                <a:cs typeface="Arial" charset="0"/>
              </a:rPr>
              <a:t>John is working at: </a:t>
            </a:r>
          </a:p>
          <a:p>
            <a:pPr>
              <a:lnSpc>
                <a:spcPct val="130000"/>
              </a:lnSpc>
            </a:pPr>
            <a:r>
              <a:rPr lang="en-US" sz="1800" b="1" i="1" dirty="0">
                <a:latin typeface="Arial" charset="0"/>
                <a:ea typeface="Arial" charset="0"/>
                <a:cs typeface="Arial" charset="0"/>
              </a:rPr>
              <a:t>Georgia Tech </a:t>
            </a:r>
            <a:endParaRPr lang="is-IS" sz="1800" b="1" i="1" dirty="0">
              <a:latin typeface="Arial" charset="0"/>
              <a:ea typeface="Arial" charset="0"/>
              <a:cs typeface="Arial" charset="0"/>
            </a:endParaRPr>
          </a:p>
          <a:p>
            <a:pPr>
              <a:lnSpc>
                <a:spcPct val="130000"/>
              </a:lnSpc>
            </a:pPr>
            <a:endParaRPr lang="is-IS" sz="1800" dirty="0">
              <a:latin typeface="Arial" charset="0"/>
              <a:ea typeface="Arial" charset="0"/>
              <a:cs typeface="Arial" charset="0"/>
            </a:endParaRPr>
          </a:p>
          <a:p>
            <a:pPr>
              <a:lnSpc>
                <a:spcPct val="130000"/>
              </a:lnSpc>
            </a:pPr>
            <a:r>
              <a:rPr lang="is-IS" sz="1800" dirty="0">
                <a:latin typeface="Arial" charset="0"/>
                <a:ea typeface="Arial" charset="0"/>
                <a:cs typeface="Arial" charset="0"/>
              </a:rPr>
              <a:t>He is an: </a:t>
            </a:r>
          </a:p>
          <a:p>
            <a:pPr>
              <a:lnSpc>
                <a:spcPct val="130000"/>
              </a:lnSpc>
            </a:pPr>
            <a:r>
              <a:rPr lang="is-IS" sz="1800" b="1" i="1" dirty="0">
                <a:latin typeface="Arial" charset="0"/>
                <a:ea typeface="Arial" charset="0"/>
                <a:cs typeface="Arial" charset="0"/>
              </a:rPr>
              <a:t>Information Technology – Accessibility Manager</a:t>
            </a:r>
          </a:p>
          <a:p>
            <a:pPr>
              <a:lnSpc>
                <a:spcPct val="130000"/>
              </a:lnSpc>
            </a:pPr>
            <a:endParaRPr lang="is-IS" sz="1800" dirty="0">
              <a:latin typeface="Arial" charset="0"/>
              <a:ea typeface="Arial" charset="0"/>
              <a:cs typeface="Arial" charset="0"/>
            </a:endParaRPr>
          </a:p>
          <a:p>
            <a:pPr>
              <a:lnSpc>
                <a:spcPct val="130000"/>
              </a:lnSpc>
            </a:pPr>
            <a:r>
              <a:rPr lang="is-IS" sz="1800" dirty="0">
                <a:latin typeface="Arial" charset="0"/>
                <a:ea typeface="Arial" charset="0"/>
                <a:cs typeface="Arial" charset="0"/>
              </a:rPr>
              <a:t>He wants to know: </a:t>
            </a:r>
          </a:p>
          <a:p>
            <a:pPr>
              <a:lnSpc>
                <a:spcPct val="130000"/>
              </a:lnSpc>
            </a:pPr>
            <a:r>
              <a:rPr lang="en-US" sz="1800" b="1" i="1" dirty="0">
                <a:latin typeface="Arial" charset="0"/>
                <a:ea typeface="Arial" charset="0"/>
                <a:cs typeface="Arial" charset="0"/>
              </a:rPr>
              <a:t>W</a:t>
            </a:r>
            <a:r>
              <a:rPr lang="is-IS" sz="1800" b="1" i="1" dirty="0">
                <a:latin typeface="Arial" charset="0"/>
                <a:ea typeface="Arial" charset="0"/>
                <a:cs typeface="Arial" charset="0"/>
              </a:rPr>
              <a:t>hat accommodations / AT are his students really using? </a:t>
            </a:r>
            <a:endParaRPr lang="en-US" sz="1800" b="1" i="1" dirty="0">
              <a:latin typeface="Arial" charset="0"/>
              <a:ea typeface="Arial" charset="0"/>
              <a:cs typeface="Arial" charset="0"/>
            </a:endParaRPr>
          </a:p>
          <a:p>
            <a:pPr>
              <a:lnSpc>
                <a:spcPct val="130000"/>
              </a:lnSpc>
            </a:pPr>
            <a:endParaRPr lang="en-US" sz="1800" dirty="0">
              <a:latin typeface="Arial" charset="0"/>
              <a:ea typeface="Arial" charset="0"/>
              <a:cs typeface="Arial" charset="0"/>
            </a:endParaRPr>
          </a:p>
        </p:txBody>
      </p:sp>
      <p:pic>
        <p:nvPicPr>
          <p:cNvPr id="7" name="Picture 6" descr="John head-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94" y="1707613"/>
            <a:ext cx="1609381" cy="1609381"/>
          </a:xfrm>
          <a:prstGeom prst="rect">
            <a:avLst/>
          </a:prstGeom>
        </p:spPr>
      </p:pic>
      <p:sp>
        <p:nvSpPr>
          <p:cNvPr id="4" name="Rectangle 3"/>
          <p:cNvSpPr/>
          <p:nvPr/>
        </p:nvSpPr>
        <p:spPr>
          <a:xfrm>
            <a:off x="482294" y="1200150"/>
            <a:ext cx="1838965" cy="452432"/>
          </a:xfrm>
          <a:prstGeom prst="rect">
            <a:avLst/>
          </a:prstGeom>
        </p:spPr>
        <p:txBody>
          <a:bodyPr wrap="none">
            <a:spAutoFit/>
          </a:bodyPr>
          <a:lstStyle/>
          <a:p>
            <a:pPr>
              <a:lnSpc>
                <a:spcPct val="130000"/>
              </a:lnSpc>
            </a:pPr>
            <a:r>
              <a:rPr lang="en-US" b="1">
                <a:latin typeface="Arial" charset="0"/>
                <a:ea typeface="Arial" charset="0"/>
                <a:cs typeface="Arial" charset="0"/>
              </a:rPr>
              <a:t>Say hi to John!</a:t>
            </a:r>
            <a:endParaRPr lang="en-US" b="1" dirty="0">
              <a:latin typeface="Arial" charset="0"/>
              <a:ea typeface="Arial" charset="0"/>
              <a:cs typeface="Arial" charset="0"/>
            </a:endParaRPr>
          </a:p>
        </p:txBody>
      </p:sp>
    </p:spTree>
    <p:extLst>
      <p:ext uri="{BB962C8B-B14F-4D97-AF65-F5344CB8AC3E}">
        <p14:creationId xmlns:p14="http://schemas.microsoft.com/office/powerpoint/2010/main" val="176024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1417</TotalTime>
  <Words>1252</Words>
  <Application>Microsoft Office PowerPoint</Application>
  <PresentationFormat>On-screen Show (16:9)</PresentationFormat>
  <Paragraphs>448</Paragraphs>
  <Slides>55</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55</vt:i4>
      </vt:variant>
    </vt:vector>
  </HeadingPairs>
  <TitlesOfParts>
    <vt:vector size="67" baseType="lpstr">
      <vt:lpstr>Arial</vt:lpstr>
      <vt:lpstr>Arial</vt:lpstr>
      <vt:lpstr>Arial </vt:lpstr>
      <vt:lpstr>Calibri</vt:lpstr>
      <vt:lpstr>Open Sans</vt:lpstr>
      <vt:lpstr>Office Theme</vt:lpstr>
      <vt:lpstr>3_Custom Design</vt:lpstr>
      <vt:lpstr>Custom Design</vt:lpstr>
      <vt:lpstr>1_Custom Design</vt:lpstr>
      <vt:lpstr>2_Custom Design</vt:lpstr>
      <vt:lpstr>4_Custom Design</vt:lpstr>
      <vt:lpstr>5_Custom Design</vt:lpstr>
      <vt:lpstr>Disability Services Research  for  Outcomes Monitoring and Outcomes Improvement  Data = Dollars</vt:lpstr>
      <vt:lpstr>AMAC Accessibility Solutions and Research Center </vt:lpstr>
      <vt:lpstr>Who we are?</vt:lpstr>
      <vt:lpstr>Who are you?</vt:lpstr>
      <vt:lpstr>Objectives of this session</vt:lpstr>
      <vt:lpstr>Why wait? </vt:lpstr>
      <vt:lpstr>Defining the scene </vt:lpstr>
      <vt:lpstr>Research Ethics</vt:lpstr>
      <vt:lpstr>Introducing the case </vt:lpstr>
      <vt:lpstr>What is your case?</vt:lpstr>
      <vt:lpstr>Writing Research Questions</vt:lpstr>
      <vt:lpstr>What is a Research Question?</vt:lpstr>
      <vt:lpstr>The Value of Research Questions</vt:lpstr>
      <vt:lpstr>How to Write a Research Question</vt:lpstr>
      <vt:lpstr>Research Question Examples </vt:lpstr>
      <vt:lpstr>Characteristics of Good Research Questions</vt:lpstr>
      <vt:lpstr>John’s Research Questions</vt:lpstr>
      <vt:lpstr>Your Turn</vt:lpstr>
      <vt:lpstr>Boring alert</vt:lpstr>
      <vt:lpstr>IRB</vt:lpstr>
      <vt:lpstr>IRB</vt:lpstr>
      <vt:lpstr>IRB</vt:lpstr>
      <vt:lpstr>IRB "to do" List </vt:lpstr>
      <vt:lpstr>Survey  Development </vt:lpstr>
      <vt:lpstr>Survey &amp; Questionnaire Development </vt:lpstr>
      <vt:lpstr>Some preliminary considerations*</vt:lpstr>
      <vt:lpstr>Challenges</vt:lpstr>
      <vt:lpstr>Response Scale Options  </vt:lpstr>
      <vt:lpstr>Response Scale Options Explained  </vt:lpstr>
      <vt:lpstr>Response Scale Options Explained  </vt:lpstr>
      <vt:lpstr>Avoiding Pitfalls in Question Writing</vt:lpstr>
      <vt:lpstr>Avoiding Pitfalls in Question Writing</vt:lpstr>
      <vt:lpstr>Advice for Question Writing</vt:lpstr>
      <vt:lpstr>Middle Response Dilemma </vt:lpstr>
      <vt:lpstr>Activity </vt:lpstr>
      <vt:lpstr>The Most FAQ</vt:lpstr>
      <vt:lpstr>Time to Begin!</vt:lpstr>
      <vt:lpstr>Survey Delivery and Recruitment</vt:lpstr>
      <vt:lpstr>Survey Delivery and Recruitment</vt:lpstr>
      <vt:lpstr>Survey Delivery and Recruitment</vt:lpstr>
      <vt:lpstr>SurveyGizmo &amp; Survey Monkey</vt:lpstr>
      <vt:lpstr>Please visit below links </vt:lpstr>
      <vt:lpstr>Accessibility of Surveys </vt:lpstr>
      <vt:lpstr>Survey Delivery and Recruitment</vt:lpstr>
      <vt:lpstr>Analyzing the Data </vt:lpstr>
      <vt:lpstr>Analyzing the Data </vt:lpstr>
      <vt:lpstr>What is Descriptive Statistics</vt:lpstr>
      <vt:lpstr>Measures of Descriptive Statistics </vt:lpstr>
      <vt:lpstr>Frequency Distribution   </vt:lpstr>
      <vt:lpstr>Mean, Median, Mode   </vt:lpstr>
      <vt:lpstr>Range </vt:lpstr>
      <vt:lpstr>Presenting the Results </vt:lpstr>
      <vt:lpstr>Real Life Terminology</vt:lpstr>
      <vt:lpstr>Presenting the Results </vt:lpstr>
      <vt:lpstr>Q&amp;A</vt:lpstr>
    </vt:vector>
  </TitlesOfParts>
  <Company>AMAC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Bennett</dc:creator>
  <cp:lastModifiedBy>Fraser, Patrick R</cp:lastModifiedBy>
  <cp:revision>1476</cp:revision>
  <dcterms:created xsi:type="dcterms:W3CDTF">2017-05-11T18:19:51Z</dcterms:created>
  <dcterms:modified xsi:type="dcterms:W3CDTF">2017-11-13T22:06:21Z</dcterms:modified>
</cp:coreProperties>
</file>