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32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  <p15:guide id="3">
          <p15:clr>
            <a:srgbClr val="A4A3A4"/>
          </p15:clr>
        </p15:guide>
        <p15:guide id="4" orient="horz" pos="2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lthard, Sue" initials="C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0"/>
    <a:srgbClr val="FFFFFF"/>
    <a:srgbClr val="BBBBBB"/>
    <a:srgbClr val="504D49"/>
    <a:srgbClr val="505759"/>
    <a:srgbClr val="03873A"/>
    <a:srgbClr val="000000"/>
    <a:srgbClr val="003057"/>
    <a:srgbClr val="D3D5D6"/>
    <a:srgbClr val="D2D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30" autoAdjust="0"/>
    <p:restoredTop sz="85027" autoAdjust="0"/>
  </p:normalViewPr>
  <p:slideViewPr>
    <p:cSldViewPr snapToGrid="0" showGuides="1">
      <p:cViewPr>
        <p:scale>
          <a:sx n="100" d="100"/>
          <a:sy n="100" d="100"/>
        </p:scale>
        <p:origin x="976" y="216"/>
      </p:cViewPr>
      <p:guideLst>
        <p:guide orient="horz"/>
        <p:guide pos="5759"/>
        <p:guide/>
        <p:guide orient="horz" pos="2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-7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commentAuthors" Target="commentAuthor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849B4-7105-4D08-83A9-6BD2E46E6567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D0C52-4298-4CB9-8093-C29201020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8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423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2063261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107"/>
            <a:ext cx="1144800" cy="8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9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4470150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95449"/>
            <a:ext cx="451167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76925" y="0"/>
            <a:ext cx="32670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2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678238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1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4517775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4517775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6740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581400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2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75" y="418050"/>
            <a:ext cx="3520632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75" y="1695449"/>
            <a:ext cx="4986338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522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8" y="418050"/>
            <a:ext cx="6241801" cy="848775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400174"/>
            <a:ext cx="505276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048375" y="1447799"/>
            <a:ext cx="2562225" cy="4524375"/>
          </a:xfrm>
          <a:solidFill>
            <a:srgbClr val="BBBBBB"/>
          </a:solidFill>
        </p:spPr>
        <p:txBody>
          <a:bodyPr vert="horz" lIns="0" tIns="2700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5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575" y="2759845"/>
            <a:ext cx="6296400" cy="1338309"/>
          </a:xfrm>
        </p:spPr>
        <p:txBody>
          <a:bodyPr anchor="ctr" anchorCtr="0"/>
          <a:lstStyle>
            <a:lvl1pPr algn="ctr">
              <a:lnSpc>
                <a:spcPts val="4000"/>
              </a:lnSpc>
              <a:defRPr sz="340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" y="6375599"/>
            <a:ext cx="928499" cy="2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46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4">
    <p:bg>
      <p:bgPr>
        <a:solidFill>
          <a:srgbClr val="D2DB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000" y="2389031"/>
            <a:ext cx="6296400" cy="1644743"/>
          </a:xfrm>
        </p:spPr>
        <p:txBody>
          <a:bodyPr anchor="b" anchorCtr="0"/>
          <a:lstStyle>
            <a:lvl1pPr algn="ctr">
              <a:lnSpc>
                <a:spcPts val="3600"/>
              </a:lnSpc>
              <a:defRPr sz="3400" i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16075" y="4179105"/>
            <a:ext cx="6015038" cy="366713"/>
          </a:xfrm>
        </p:spPr>
        <p:txBody>
          <a:bodyPr/>
          <a:lstStyle>
            <a:lvl1pPr algn="ctr">
              <a:lnSpc>
                <a:spcPts val="1800"/>
              </a:lnSpc>
              <a:spcAft>
                <a:spcPts val="0"/>
              </a:spcAft>
              <a:defRPr sz="16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40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5956050" cy="5253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42925" y="1752601"/>
            <a:ext cx="4857750" cy="446722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" baseline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0575" y="1943100"/>
            <a:ext cx="4257675" cy="316230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1300" spc="0" baseline="0">
                <a:solidFill>
                  <a:srgbClr val="FFFFFF"/>
                </a:solidFill>
              </a:defRPr>
            </a:lvl1pPr>
            <a:lvl2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524500" y="3324225"/>
            <a:ext cx="3096621" cy="2895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524500" y="1752601"/>
            <a:ext cx="3096000" cy="1571624"/>
          </a:xfrm>
          <a:solidFill>
            <a:srgbClr val="BBBBBB"/>
          </a:solidFill>
        </p:spPr>
        <p:txBody>
          <a:bodyPr tIns="972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63790" y="3457574"/>
            <a:ext cx="2756310" cy="2390775"/>
          </a:xfrm>
        </p:spPr>
        <p:txBody>
          <a:bodyPr/>
          <a:lstStyle>
            <a:lvl1pPr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defRPr sz="900" b="1" cap="none" spc="0" baseline="0">
                <a:solidFill>
                  <a:schemeClr val="bg2"/>
                </a:solidFill>
              </a:defRPr>
            </a:lvl1pPr>
            <a:lvl2pPr marL="114300" indent="-114300"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900" spc="-20" baseline="0">
                <a:solidFill>
                  <a:schemeClr val="bg2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GB" smtClean="0"/>
              <a:t>Level 2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42925" y="1076325"/>
            <a:ext cx="4381500" cy="40005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smtClean="0"/>
              <a:t>Space for logo</a:t>
            </a: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675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0350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37715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  <a:endParaRPr lang="en-US" dirty="0" smtClean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smtClean="0"/>
              <a:t>Space for logo</a:t>
            </a: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063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9875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47240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chemeClr val="bg2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  <a:endParaRPr lang="en-US" dirty="0" smtClean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dirty="0" smtClean="0"/>
              <a:t>Space for logo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689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19775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6" y="0"/>
            <a:ext cx="4562474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881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39109" y="2669156"/>
            <a:ext cx="2602800" cy="468000"/>
          </a:xfrm>
          <a:prstGeom prst="rect">
            <a:avLst/>
          </a:prstGeom>
          <a:solidFill>
            <a:srgbClr val="03873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39109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4618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7419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GB" smtClean="0"/>
              <a:t>Third level</a:t>
            </a:r>
            <a:endParaRPr lang="en-US" smtClean="0"/>
          </a:p>
        </p:txBody>
      </p:sp>
      <p:sp>
        <p:nvSpPr>
          <p:cNvPr id="17" name="Rectangle 16"/>
          <p:cNvSpPr/>
          <p:nvPr userDrawn="1"/>
        </p:nvSpPr>
        <p:spPr>
          <a:xfrm>
            <a:off x="3290737" y="2669156"/>
            <a:ext cx="2602800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290737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476246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489047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GB" smtClean="0"/>
              <a:t>Third level</a:t>
            </a:r>
            <a:endParaRPr lang="en-US" smtClean="0"/>
          </a:p>
        </p:txBody>
      </p:sp>
      <p:sp>
        <p:nvSpPr>
          <p:cNvPr id="21" name="Rectangle 20"/>
          <p:cNvSpPr/>
          <p:nvPr userDrawn="1"/>
        </p:nvSpPr>
        <p:spPr>
          <a:xfrm>
            <a:off x="6023270" y="2669156"/>
            <a:ext cx="2602800" cy="46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023270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08779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1580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GB" smtClean="0"/>
              <a:t>Third level</a:t>
            </a:r>
            <a:endParaRPr lang="en-US" smtClean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745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with Image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5391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91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762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2823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60255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62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194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32823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1626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60255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419475" y="255008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rgbClr val="03873A"/>
                </a:solidFill>
              </a:defRPr>
            </a:lvl1pPr>
          </a:lstStyle>
          <a:p>
            <a:pPr lvl="0"/>
            <a:r>
              <a:rPr lang="en-US" dirty="0" smtClean="0"/>
              <a:t>Click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1626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09598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0968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2926" y="1704975"/>
            <a:ext cx="6059488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08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1159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2925" y="1809750"/>
            <a:ext cx="6496050" cy="3781425"/>
          </a:xfrm>
        </p:spPr>
        <p:txBody>
          <a:bodyPr/>
          <a:lstStyle>
            <a:lvl1pPr marL="238125" indent="-238125">
              <a:spcBef>
                <a:spcPts val="1134"/>
              </a:spcBef>
              <a:buFont typeface="+mj-lt"/>
              <a:buAutoNum type="arabicPeriod"/>
              <a:defRPr b="1">
                <a:solidFill>
                  <a:schemeClr val="tx2"/>
                </a:solidFill>
              </a:defRPr>
            </a:lvl1pPr>
            <a:lvl2pPr marL="428625" indent="-180975">
              <a:buFont typeface="Arial" panose="020B0604020202020204" pitchFamily="34" charset="0"/>
              <a:buChar char="‒"/>
              <a:defRPr>
                <a:solidFill>
                  <a:srgbClr val="000000"/>
                </a:solidFill>
              </a:defRPr>
            </a:lvl2pPr>
            <a:lvl3pPr marL="628650" indent="-209550"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04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7" y="417600"/>
            <a:ext cx="7726363" cy="1030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36613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Insert infographic or photographic image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30263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bg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36613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63888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300192" y="3924926"/>
            <a:ext cx="1984375" cy="408949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rgbClr val="03873A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58298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tx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713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rgbClr val="03873A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rgbClr val="00305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35376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Insert infographic or photographic image</a:t>
            </a:r>
            <a:endParaRPr lang="en-US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62808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Insert infographic or photographic image</a:t>
            </a: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941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12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98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re to Lear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3624" y="2728867"/>
            <a:ext cx="4656675" cy="985884"/>
          </a:xfrm>
        </p:spPr>
        <p:txBody>
          <a:bodyPr anchor="b" anchorCtr="0"/>
          <a:lstStyle>
            <a:lvl1pPr algn="ctr">
              <a:lnSpc>
                <a:spcPts val="4000"/>
              </a:lnSpc>
              <a:defRPr sz="340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43150" y="3829050"/>
            <a:ext cx="4743450" cy="638175"/>
          </a:xfrm>
        </p:spPr>
        <p:txBody>
          <a:bodyPr/>
          <a:lstStyle>
            <a:lvl1pPr algn="ctr">
              <a:lnSpc>
                <a:spcPts val="2100"/>
              </a:lnSpc>
              <a:defRPr>
                <a:solidFill>
                  <a:schemeClr val="bg2"/>
                </a:solidFill>
              </a:defRPr>
            </a:lvl1pPr>
            <a:lvl2pPr marL="0" indent="0" algn="ctr">
              <a:lnSpc>
                <a:spcPts val="2100"/>
              </a:lnSpc>
              <a:buNone/>
              <a:defRPr b="1">
                <a:solidFill>
                  <a:schemeClr val="bg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2597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4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1">
    <p:bg>
      <p:bgPr>
        <a:blipFill dpi="0" rotWithShape="1">
          <a:blip r:embed="rId2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73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30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2">
    <p:bg>
      <p:bgPr>
        <a:blipFill dpi="0" rotWithShape="1">
          <a:blip r:embed="rId2">
            <a:lum/>
          </a:blip>
          <a:srcRect/>
          <a:stretch>
            <a:fillRect l="-57000" r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803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3">
    <p:bg>
      <p:bgPr>
        <a:blipFill dpi="0" rotWithShape="1">
          <a:blip r:embed="rId2">
            <a:lum/>
          </a:blip>
          <a:srcRect/>
          <a:stretch>
            <a:fillRect l="-68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889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4">
    <p:bg>
      <p:bgPr>
        <a:blipFill dpi="0" rotWithShape="1">
          <a:blip r:embed="rId2">
            <a:lum/>
          </a:blip>
          <a:srcRect/>
          <a:stretch>
            <a:fillRect l="-54000" r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304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5"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484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6">
    <p:bg>
      <p:bgPr>
        <a:blipFill dpi="0" rotWithShape="1">
          <a:blip r:embed="rId2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1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 Option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7" y="417599"/>
            <a:ext cx="5983288" cy="90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899" y="1704975"/>
            <a:ext cx="6001130" cy="4285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GB" dirty="0"/>
          </a:p>
        </p:txBody>
      </p:sp>
      <p:pic>
        <p:nvPicPr>
          <p:cNvPr id="7" name="Picture 6" descr="Pearson logo" title="Pearson logo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9" y="6507916"/>
            <a:ext cx="703110" cy="21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36" r:id="rId3"/>
    <p:sldLayoutId id="2147483737" r:id="rId4"/>
    <p:sldLayoutId id="2147483738" r:id="rId5"/>
    <p:sldLayoutId id="2147483739" r:id="rId6"/>
    <p:sldLayoutId id="2147483667" r:id="rId7"/>
    <p:sldLayoutId id="2147483740" r:id="rId8"/>
    <p:sldLayoutId id="2147483718" r:id="rId9"/>
    <p:sldLayoutId id="2147483719" r:id="rId10"/>
    <p:sldLayoutId id="2147483720" r:id="rId11"/>
    <p:sldLayoutId id="2147483721" r:id="rId12"/>
    <p:sldLayoutId id="2147483728" r:id="rId13"/>
    <p:sldLayoutId id="2147483723" r:id="rId14"/>
    <p:sldLayoutId id="2147483676" r:id="rId15"/>
    <p:sldLayoutId id="2147483691" r:id="rId16"/>
    <p:sldLayoutId id="2147483729" r:id="rId17"/>
    <p:sldLayoutId id="2147483730" r:id="rId18"/>
    <p:sldLayoutId id="2147483726" r:id="rId19"/>
    <p:sldLayoutId id="2147483731" r:id="rId20"/>
    <p:sldLayoutId id="2147483732" r:id="rId21"/>
    <p:sldLayoutId id="2147483682" r:id="rId22"/>
    <p:sldLayoutId id="2147483695" r:id="rId23"/>
    <p:sldLayoutId id="2147483698" r:id="rId24"/>
    <p:sldLayoutId id="2147483694" r:id="rId25"/>
    <p:sldLayoutId id="2147483654" r:id="rId26"/>
    <p:sldLayoutId id="2147483727" r:id="rId27"/>
    <p:sldLayoutId id="2147483733" r:id="rId28"/>
    <p:sldLayoutId id="2147483663" r:id="rId29"/>
    <p:sldLayoutId id="2147483734" r:id="rId30"/>
    <p:sldLayoutId id="2147483735" r:id="rId3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Font typeface="Arial" pitchFamily="34" charset="0"/>
        <a:buNone/>
        <a:defRPr sz="1600" b="0" i="0" kern="1200">
          <a:solidFill>
            <a:schemeClr val="tx1"/>
          </a:solidFill>
          <a:latin typeface="+mn-lt"/>
          <a:ea typeface="Lato Medium" panose="020F0502020204030203" pitchFamily="34" charset="0"/>
          <a:cs typeface="Lato Medium" panose="020F0502020204030203" pitchFamily="34" charset="0"/>
        </a:defRPr>
      </a:lvl1pPr>
      <a:lvl2pPr marL="180975" indent="-180975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bg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2425" indent="-17145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‒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81050" indent="0" algn="l" defTabSz="914400" rtl="0" eaLnBrk="1" latinLnBrk="0" hangingPunct="1">
        <a:lnSpc>
          <a:spcPts val="1500"/>
        </a:lnSpc>
        <a:spcBef>
          <a:spcPts val="0"/>
        </a:spcBef>
        <a:spcAft>
          <a:spcPts val="850"/>
        </a:spcAft>
        <a:buClr>
          <a:schemeClr val="tx1"/>
        </a:buClr>
        <a:buFont typeface="Arial" pitchFamily="34" charset="0"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" y="264018"/>
            <a:ext cx="7688263" cy="774450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How do I know </a:t>
            </a: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know (I.T.) accessibility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?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82600" y="853761"/>
            <a:ext cx="6807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rial" charset="0"/>
                <a:ea typeface="Arial" charset="0"/>
                <a:cs typeface="Arial" charset="0"/>
              </a:rPr>
              <a:t>If hiring an internal specialist</a:t>
            </a:r>
            <a:r>
              <a:rPr lang="mr-IN" sz="1700" dirty="0" smtClean="0">
                <a:latin typeface="Arial" charset="0"/>
                <a:ea typeface="Arial" charset="0"/>
                <a:cs typeface="Arial" charset="0"/>
              </a:rPr>
              <a:t>…</a:t>
            </a:r>
            <a:endParaRPr lang="en-US" sz="1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3101" y="1234056"/>
            <a:ext cx="3721100" cy="424323"/>
          </a:xfrm>
          <a:prstGeom prst="rect">
            <a:avLst/>
          </a:prstGeom>
          <a:solidFill>
            <a:srgbClr val="03873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What should they know?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3101" y="1657427"/>
            <a:ext cx="3721100" cy="1828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28600" indent="-228600"/>
            <a:r>
              <a:rPr lang="en-US" sz="1400" b="1" dirty="0" smtClean="0">
                <a:solidFill>
                  <a:schemeClr val="tx1"/>
                </a:solidFill>
              </a:rPr>
              <a:t>Standards: </a:t>
            </a:r>
            <a:r>
              <a:rPr lang="en-US" sz="1400" dirty="0">
                <a:solidFill>
                  <a:schemeClr val="tx1"/>
                </a:solidFill>
              </a:rPr>
              <a:t>P</a:t>
            </a:r>
            <a:r>
              <a:rPr lang="en-US" sz="1400" dirty="0" smtClean="0">
                <a:solidFill>
                  <a:schemeClr val="tx1"/>
                </a:solidFill>
              </a:rPr>
              <a:t>rimarily </a:t>
            </a:r>
            <a:r>
              <a:rPr lang="en-US" sz="1400" dirty="0" smtClean="0">
                <a:solidFill>
                  <a:schemeClr val="tx1"/>
                </a:solidFill>
              </a:rPr>
              <a:t>WCAG (Web Content Accessibility Guidelines)</a:t>
            </a:r>
            <a:endParaRPr lang="en-US" sz="1400" dirty="0">
              <a:solidFill>
                <a:schemeClr val="tx1"/>
              </a:solidFill>
            </a:endParaRPr>
          </a:p>
          <a:p>
            <a:pPr marL="228600" indent="-228600"/>
            <a:r>
              <a:rPr lang="en-US" sz="1400" b="1" dirty="0">
                <a:solidFill>
                  <a:schemeClr val="tx1"/>
                </a:solidFill>
              </a:rPr>
              <a:t>People with </a:t>
            </a:r>
            <a:r>
              <a:rPr lang="en-US" sz="1400" b="1" dirty="0" smtClean="0">
                <a:solidFill>
                  <a:schemeClr val="tx1"/>
                </a:solidFill>
              </a:rPr>
              <a:t>disabilities: </a:t>
            </a:r>
            <a:r>
              <a:rPr lang="en-US" sz="1400" dirty="0" smtClean="0">
                <a:solidFill>
                  <a:schemeClr val="tx1"/>
                </a:solidFill>
              </a:rPr>
              <a:t>Through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personal connections and/or 1</a:t>
            </a:r>
            <a:r>
              <a:rPr lang="en-US" sz="1400" baseline="30000" dirty="0" smtClean="0">
                <a:solidFill>
                  <a:schemeClr val="tx1"/>
                </a:solidFill>
              </a:rPr>
              <a:t>st</a:t>
            </a:r>
            <a:r>
              <a:rPr lang="en-US" sz="1400" dirty="0" smtClean="0">
                <a:solidFill>
                  <a:schemeClr val="tx1"/>
                </a:solidFill>
              </a:rPr>
              <a:t> person accounts</a:t>
            </a:r>
            <a:endParaRPr lang="en-US" sz="1400" dirty="0">
              <a:solidFill>
                <a:schemeClr val="tx1"/>
              </a:solidFill>
            </a:endParaRPr>
          </a:p>
          <a:p>
            <a:pPr marL="228600" indent="-228600"/>
            <a:r>
              <a:rPr lang="en-US" sz="1400" b="1" dirty="0">
                <a:solidFill>
                  <a:schemeClr val="tx1"/>
                </a:solidFill>
              </a:rPr>
              <a:t>Assistive </a:t>
            </a:r>
            <a:r>
              <a:rPr lang="en-US" sz="1400" b="1" dirty="0" smtClean="0">
                <a:solidFill>
                  <a:schemeClr val="tx1"/>
                </a:solidFill>
              </a:rPr>
              <a:t>technology: </a:t>
            </a:r>
            <a:r>
              <a:rPr lang="en-US" sz="1400" dirty="0" smtClean="0">
                <a:solidFill>
                  <a:schemeClr val="tx1"/>
                </a:solidFill>
              </a:rPr>
              <a:t>What </a:t>
            </a:r>
            <a:r>
              <a:rPr lang="en-US" sz="1400" dirty="0">
                <a:solidFill>
                  <a:schemeClr val="tx1"/>
                </a:solidFill>
              </a:rPr>
              <a:t>they are, how they’re used, who uses </a:t>
            </a:r>
            <a:r>
              <a:rPr lang="en-US" sz="1400" dirty="0" smtClean="0">
                <a:solidFill>
                  <a:schemeClr val="tx1"/>
                </a:solidFill>
              </a:rPr>
              <a:t>them</a:t>
            </a:r>
            <a:endParaRPr lang="en-US" sz="1400" dirty="0">
              <a:solidFill>
                <a:schemeClr val="tx1"/>
              </a:solidFill>
            </a:endParaRPr>
          </a:p>
          <a:p>
            <a:pPr marL="228600" indent="-228600"/>
            <a:r>
              <a:rPr lang="en-US" sz="1400" b="1" dirty="0">
                <a:solidFill>
                  <a:schemeClr val="tx1"/>
                </a:solidFill>
              </a:rPr>
              <a:t>How to develop accessible </a:t>
            </a:r>
            <a:r>
              <a:rPr lang="en-US" sz="1400" b="1" dirty="0" smtClean="0">
                <a:solidFill>
                  <a:schemeClr val="tx1"/>
                </a:solidFill>
              </a:rPr>
              <a:t>content</a:t>
            </a:r>
            <a:r>
              <a:rPr lang="en-US" sz="1400" b="1" dirty="0" smtClean="0">
                <a:solidFill>
                  <a:schemeClr val="tx1"/>
                </a:solidFill>
              </a:rPr>
              <a:t>: </a:t>
            </a:r>
            <a:r>
              <a:rPr lang="en-US" sz="1400" dirty="0">
                <a:solidFill>
                  <a:schemeClr val="tx1"/>
                </a:solidFill>
              </a:rPr>
              <a:t>With outcomes verified by experts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5201" y="1241437"/>
            <a:ext cx="3721608" cy="424323"/>
          </a:xfrm>
          <a:prstGeom prst="rect">
            <a:avLst/>
          </a:prstGeom>
          <a:solidFill>
            <a:srgbClr val="005A7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How should they know it?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5201" y="1664808"/>
            <a:ext cx="3721608" cy="1828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79400" indent="-279400"/>
            <a:r>
              <a:rPr lang="en-US" sz="1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Trained in related </a:t>
            </a:r>
            <a:r>
              <a:rPr lang="en-US" sz="1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field: 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Such as DSS Office, a11y audit firm, IAAP 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Certification</a:t>
            </a:r>
          </a:p>
          <a:p>
            <a:pPr marL="279400" indent="-279400"/>
            <a:r>
              <a:rPr lang="en-US" sz="1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Active in social media &amp; </a:t>
            </a:r>
            <a:r>
              <a:rPr lang="en-US" sz="1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conferences: 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Such as AHEAD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CSUN, 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Twitter #A11y</a:t>
            </a:r>
          </a:p>
          <a:p>
            <a:pPr marL="279400" indent="-279400"/>
            <a:r>
              <a:rPr lang="en-US" sz="1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Use resources: 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WCAG &amp; WAI-ARIA sites, a11y audit firm blogs, </a:t>
            </a:r>
            <a:r>
              <a:rPr lang="en-US" sz="14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WebAIM.org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disability organization sites (e.g., NFB)</a:t>
            </a:r>
            <a:endParaRPr lang="en-US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600" y="3612436"/>
            <a:ext cx="6807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rial" charset="0"/>
                <a:ea typeface="Arial" charset="0"/>
                <a:cs typeface="Arial" charset="0"/>
              </a:rPr>
              <a:t>If hiring an outside vendor</a:t>
            </a:r>
            <a:r>
              <a:rPr lang="mr-IN" sz="1700" dirty="0" smtClean="0">
                <a:latin typeface="Arial" charset="0"/>
                <a:ea typeface="Arial" charset="0"/>
                <a:cs typeface="Arial" charset="0"/>
              </a:rPr>
              <a:t>…</a:t>
            </a:r>
            <a:endParaRPr lang="en-US" sz="1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3101" y="4012541"/>
            <a:ext cx="3721100" cy="424323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What do you need?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3101" y="4436863"/>
            <a:ext cx="3721100" cy="1828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28600" indent="-228600"/>
            <a:r>
              <a:rPr lang="en-US" sz="1400" b="1" dirty="0" smtClean="0">
                <a:solidFill>
                  <a:schemeClr val="tx1"/>
                </a:solidFill>
              </a:rPr>
              <a:t>Multimedia add-ons: </a:t>
            </a:r>
            <a:r>
              <a:rPr lang="en-US" sz="1400" i="1" u="sng" dirty="0">
                <a:solidFill>
                  <a:schemeClr val="tx1"/>
                </a:solidFill>
              </a:rPr>
              <a:t>A</a:t>
            </a:r>
            <a:r>
              <a:rPr lang="en-US" sz="1400" i="1" u="sng" dirty="0" smtClean="0">
                <a:solidFill>
                  <a:schemeClr val="tx1"/>
                </a:solidFill>
              </a:rPr>
              <a:t>lternative text</a:t>
            </a:r>
            <a:r>
              <a:rPr lang="en-US" sz="1400" i="1" dirty="0" smtClean="0">
                <a:solidFill>
                  <a:schemeClr val="tx1"/>
                </a:solidFill>
              </a:rPr>
              <a:t>:</a:t>
            </a:r>
            <a:r>
              <a:rPr lang="en-US" sz="1400" dirty="0" smtClean="0">
                <a:solidFill>
                  <a:schemeClr val="tx1"/>
                </a:solidFill>
              </a:rPr>
              <a:t> image description for screen readers, </a:t>
            </a:r>
            <a:r>
              <a:rPr lang="en-US" sz="1400" i="1" u="sng" dirty="0">
                <a:solidFill>
                  <a:schemeClr val="tx1"/>
                </a:solidFill>
              </a:rPr>
              <a:t>C</a:t>
            </a:r>
            <a:r>
              <a:rPr lang="en-US" sz="1400" i="1" u="sng" dirty="0" smtClean="0">
                <a:solidFill>
                  <a:schemeClr val="tx1"/>
                </a:solidFill>
              </a:rPr>
              <a:t>aptions</a:t>
            </a:r>
            <a:r>
              <a:rPr lang="en-US" sz="1400" i="1" dirty="0" smtClean="0">
                <a:solidFill>
                  <a:schemeClr val="tx1"/>
                </a:solidFill>
              </a:rPr>
              <a:t>: </a:t>
            </a:r>
            <a:r>
              <a:rPr lang="en-US" sz="1400" dirty="0">
                <a:solidFill>
                  <a:schemeClr val="tx1"/>
                </a:solidFill>
              </a:rPr>
              <a:t>on-screen text for audio narration, </a:t>
            </a:r>
            <a:r>
              <a:rPr lang="en-US" sz="1400" i="1" u="sng" dirty="0">
                <a:solidFill>
                  <a:schemeClr val="tx1"/>
                </a:solidFill>
              </a:rPr>
              <a:t>A</a:t>
            </a:r>
            <a:r>
              <a:rPr lang="en-US" sz="1400" i="1" u="sng" dirty="0" smtClean="0">
                <a:solidFill>
                  <a:schemeClr val="tx1"/>
                </a:solidFill>
              </a:rPr>
              <a:t>udio descriptions</a:t>
            </a:r>
            <a:r>
              <a:rPr lang="en-US" sz="1400" i="1" dirty="0" smtClean="0">
                <a:solidFill>
                  <a:schemeClr val="tx1"/>
                </a:solidFill>
              </a:rPr>
              <a:t>:</a:t>
            </a:r>
            <a:r>
              <a:rPr lang="en-US" sz="1400" dirty="0" smtClean="0">
                <a:solidFill>
                  <a:schemeClr val="tx1"/>
                </a:solidFill>
              </a:rPr>
              <a:t> separate audio track describing visual video scenes</a:t>
            </a:r>
          </a:p>
          <a:p>
            <a:pPr marL="228600" indent="-228600"/>
            <a:r>
              <a:rPr lang="en-US" sz="1400" b="1" dirty="0" smtClean="0">
                <a:solidFill>
                  <a:schemeClr val="tx1"/>
                </a:solidFill>
              </a:rPr>
              <a:t>Accessible software: </a:t>
            </a:r>
            <a:r>
              <a:rPr lang="en-US" sz="1400" dirty="0" smtClean="0">
                <a:solidFill>
                  <a:schemeClr val="tx1"/>
                </a:solidFill>
              </a:rPr>
              <a:t>User interface of a digital system that should meet some known guidelines such as WCAG</a:t>
            </a:r>
          </a:p>
        </p:txBody>
      </p:sp>
      <p:sp>
        <p:nvSpPr>
          <p:cNvPr id="9" name="Rectangle 8"/>
          <p:cNvSpPr/>
          <p:nvPr/>
        </p:nvSpPr>
        <p:spPr>
          <a:xfrm>
            <a:off x="4775201" y="4019922"/>
            <a:ext cx="3721608" cy="424323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How can you verify it?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75201" y="4444244"/>
            <a:ext cx="3721608" cy="1828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79400" indent="-279400"/>
            <a:r>
              <a:rPr lang="en-US" sz="1400" b="1" dirty="0" smtClean="0">
                <a:solidFill>
                  <a:schemeClr val="tx1"/>
                </a:solidFill>
              </a:rPr>
              <a:t>Check references: </a:t>
            </a:r>
            <a:r>
              <a:rPr lang="en-US" sz="1400" dirty="0" smtClean="0">
                <a:solidFill>
                  <a:schemeClr val="tx1"/>
                </a:solidFill>
              </a:rPr>
              <a:t>There should be happy customers willing to give testimony</a:t>
            </a:r>
          </a:p>
          <a:p>
            <a:pPr marL="279400" indent="-279400"/>
            <a:r>
              <a:rPr lang="en-US" sz="1400" b="1" dirty="0" smtClean="0">
                <a:solidFill>
                  <a:schemeClr val="tx1"/>
                </a:solidFill>
              </a:rPr>
              <a:t>Check the sample: </a:t>
            </a:r>
            <a:r>
              <a:rPr lang="en-US" sz="1400" dirty="0" smtClean="0">
                <a:solidFill>
                  <a:schemeClr val="tx1"/>
                </a:solidFill>
              </a:rPr>
              <a:t>E.g., </a:t>
            </a:r>
            <a:r>
              <a:rPr lang="en-US" sz="1400" dirty="0">
                <a:solidFill>
                  <a:schemeClr val="tx1"/>
                </a:solidFill>
              </a:rPr>
              <a:t>a</a:t>
            </a:r>
            <a:r>
              <a:rPr lang="en-US" sz="1400" dirty="0" smtClean="0">
                <a:solidFill>
                  <a:schemeClr val="tx1"/>
                </a:solidFill>
              </a:rPr>
              <a:t>lternative text doesn’t start with “Image of” or audio descriptions don’t include extra text like “on the screen”</a:t>
            </a:r>
          </a:p>
          <a:p>
            <a:pPr marL="279400" indent="-279400"/>
            <a:r>
              <a:rPr lang="en-US" sz="1400" b="1" dirty="0" smtClean="0">
                <a:solidFill>
                  <a:schemeClr val="tx1"/>
                </a:solidFill>
              </a:rPr>
              <a:t>“Kick the Tires”: </a:t>
            </a:r>
            <a:r>
              <a:rPr lang="en-US" sz="1400" dirty="0" smtClean="0">
                <a:solidFill>
                  <a:schemeClr val="tx1"/>
                </a:solidFill>
              </a:rPr>
              <a:t>Try sample software with keyboard and magnification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7664" y="6515100"/>
            <a:ext cx="71501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Michele A. Williams, PhD (mawilliams@pearson.com) | Mallory van </a:t>
            </a:r>
            <a:r>
              <a:rPr lang="en-US" sz="1200" dirty="0" err="1" smtClean="0">
                <a:solidFill>
                  <a:schemeClr val="tx2"/>
                </a:solidFill>
              </a:rPr>
              <a:t>Achterberg</a:t>
            </a:r>
            <a:r>
              <a:rPr lang="en-US" sz="1200" dirty="0" smtClean="0">
                <a:solidFill>
                  <a:schemeClr val="tx2"/>
                </a:solidFill>
              </a:rPr>
              <a:t> (</a:t>
            </a:r>
            <a:r>
              <a:rPr lang="en-US" sz="1200" dirty="0" err="1" smtClean="0">
                <a:solidFill>
                  <a:schemeClr val="tx2"/>
                </a:solidFill>
              </a:rPr>
              <a:t>mallory.va@pearson.com</a:t>
            </a:r>
            <a:r>
              <a:rPr lang="en-US" sz="1200" dirty="0" smtClean="0">
                <a:solidFill>
                  <a:schemeClr val="tx2"/>
                </a:solidFill>
              </a:rPr>
              <a:t>)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Pearson Rebran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18731</TotalTime>
  <Words>263</Words>
  <Application>Microsoft Macintosh PowerPoint</Application>
  <PresentationFormat>On-screen Show (4:3)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Lato Light</vt:lpstr>
      <vt:lpstr>Lato Medium</vt:lpstr>
      <vt:lpstr>Times New Roman</vt:lpstr>
      <vt:lpstr>Arial</vt:lpstr>
      <vt:lpstr>Pearson</vt:lpstr>
      <vt:lpstr>How do I know you know (I.T.) accessibility?</vt:lpstr>
    </vt:vector>
  </TitlesOfParts>
  <Company>Microsoft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Architecture &amp; Visual Identity</dc:title>
  <dc:creator>Coulthard, Sue</dc:creator>
  <cp:lastModifiedBy>Williams, Michele A</cp:lastModifiedBy>
  <cp:revision>280</cp:revision>
  <dcterms:created xsi:type="dcterms:W3CDTF">2015-06-15T13:50:26Z</dcterms:created>
  <dcterms:modified xsi:type="dcterms:W3CDTF">2017-10-16T19:53:07Z</dcterms:modified>
</cp:coreProperties>
</file>