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30"/>
  </p:notesMasterIdLst>
  <p:sldIdLst>
    <p:sldId id="262" r:id="rId5"/>
    <p:sldId id="281" r:id="rId6"/>
    <p:sldId id="263" r:id="rId7"/>
    <p:sldId id="278" r:id="rId8"/>
    <p:sldId id="279" r:id="rId9"/>
    <p:sldId id="293" r:id="rId10"/>
    <p:sldId id="264" r:id="rId11"/>
    <p:sldId id="266" r:id="rId12"/>
    <p:sldId id="267" r:id="rId13"/>
    <p:sldId id="268" r:id="rId14"/>
    <p:sldId id="269" r:id="rId15"/>
    <p:sldId id="271" r:id="rId16"/>
    <p:sldId id="272" r:id="rId17"/>
    <p:sldId id="284" r:id="rId18"/>
    <p:sldId id="273" r:id="rId19"/>
    <p:sldId id="274" r:id="rId20"/>
    <p:sldId id="282" r:id="rId21"/>
    <p:sldId id="294" r:id="rId22"/>
    <p:sldId id="295" r:id="rId23"/>
    <p:sldId id="287" r:id="rId24"/>
    <p:sldId id="288" r:id="rId25"/>
    <p:sldId id="289" r:id="rId26"/>
    <p:sldId id="290" r:id="rId27"/>
    <p:sldId id="291" r:id="rId28"/>
    <p:sldId id="29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9" autoAdjust="0"/>
    <p:restoredTop sz="91009" autoAdjust="0"/>
  </p:normalViewPr>
  <p:slideViewPr>
    <p:cSldViewPr snapToGrid="0">
      <p:cViewPr varScale="1">
        <p:scale>
          <a:sx n="40" d="100"/>
          <a:sy n="40" d="100"/>
        </p:scale>
        <p:origin x="24" y="52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39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3B9CFE-A6C1-4BAE-A3CF-73A35C0B5AB5}" type="doc">
      <dgm:prSet loTypeId="urn:microsoft.com/office/officeart/2005/8/layout/cycle4" loCatId="matrix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EA965870-32BC-4F07-B114-D290B41F8992}">
      <dgm:prSet phldrT="[Text]"/>
      <dgm:spPr/>
      <dgm:t>
        <a:bodyPr/>
        <a:lstStyle/>
        <a:p>
          <a:r>
            <a:rPr lang="en-US" dirty="0" smtClean="0"/>
            <a:t>Design</a:t>
          </a:r>
          <a:endParaRPr lang="en-US" dirty="0"/>
        </a:p>
      </dgm:t>
    </dgm:pt>
    <dgm:pt modelId="{67534BEE-2175-400B-9E27-F56E3FE881F5}" type="parTrans" cxnId="{ED2D3743-0A5B-4810-9330-8F922BB538B8}">
      <dgm:prSet/>
      <dgm:spPr/>
      <dgm:t>
        <a:bodyPr/>
        <a:lstStyle/>
        <a:p>
          <a:endParaRPr lang="en-US"/>
        </a:p>
      </dgm:t>
    </dgm:pt>
    <dgm:pt modelId="{A68E4ACD-EA09-42E2-90A3-FDE7EA0B0227}" type="sibTrans" cxnId="{ED2D3743-0A5B-4810-9330-8F922BB538B8}">
      <dgm:prSet/>
      <dgm:spPr/>
      <dgm:t>
        <a:bodyPr/>
        <a:lstStyle/>
        <a:p>
          <a:endParaRPr lang="en-US"/>
        </a:p>
      </dgm:t>
    </dgm:pt>
    <dgm:pt modelId="{7A43A41C-B09F-40DB-B233-428CD9426025}">
      <dgm:prSet phldrT="[Text]" custT="1"/>
      <dgm:spPr/>
      <dgm:t>
        <a:bodyPr/>
        <a:lstStyle/>
        <a:p>
          <a:r>
            <a:rPr lang="en-US" sz="1800" dirty="0" smtClean="0"/>
            <a:t>Graphic Designers</a:t>
          </a:r>
          <a:endParaRPr lang="en-US" sz="1800" dirty="0"/>
        </a:p>
      </dgm:t>
    </dgm:pt>
    <dgm:pt modelId="{BA79F3F7-8F28-4AC7-88D6-AD2132B7F774}" type="parTrans" cxnId="{864D2873-C953-46A4-AF46-090C6391CC7E}">
      <dgm:prSet/>
      <dgm:spPr/>
      <dgm:t>
        <a:bodyPr/>
        <a:lstStyle/>
        <a:p>
          <a:endParaRPr lang="en-US"/>
        </a:p>
      </dgm:t>
    </dgm:pt>
    <dgm:pt modelId="{B2DBA64C-B57E-4344-943F-14CDD2CD12AB}" type="sibTrans" cxnId="{864D2873-C953-46A4-AF46-090C6391CC7E}">
      <dgm:prSet/>
      <dgm:spPr/>
      <dgm:t>
        <a:bodyPr/>
        <a:lstStyle/>
        <a:p>
          <a:endParaRPr lang="en-US"/>
        </a:p>
      </dgm:t>
    </dgm:pt>
    <dgm:pt modelId="{6AFAE0C8-7685-44B1-B02B-F33AF7A89A35}">
      <dgm:prSet phldrT="[Text]"/>
      <dgm:spPr/>
      <dgm:t>
        <a:bodyPr/>
        <a:lstStyle/>
        <a:p>
          <a:r>
            <a:rPr lang="en-US" dirty="0" smtClean="0"/>
            <a:t>Development</a:t>
          </a:r>
          <a:endParaRPr lang="en-US" dirty="0"/>
        </a:p>
      </dgm:t>
    </dgm:pt>
    <dgm:pt modelId="{EF4C829A-55A3-4CAA-B082-3D0F93C9661E}" type="parTrans" cxnId="{12EB2118-1D8C-48C3-90B4-E312C1AA52F7}">
      <dgm:prSet/>
      <dgm:spPr/>
      <dgm:t>
        <a:bodyPr/>
        <a:lstStyle/>
        <a:p>
          <a:endParaRPr lang="en-US"/>
        </a:p>
      </dgm:t>
    </dgm:pt>
    <dgm:pt modelId="{1AA3C06A-6C6B-4F0C-9DAC-62A916C67582}" type="sibTrans" cxnId="{12EB2118-1D8C-48C3-90B4-E312C1AA52F7}">
      <dgm:prSet/>
      <dgm:spPr/>
      <dgm:t>
        <a:bodyPr/>
        <a:lstStyle/>
        <a:p>
          <a:endParaRPr lang="en-US"/>
        </a:p>
      </dgm:t>
    </dgm:pt>
    <dgm:pt modelId="{69F0AA00-27B0-458A-8699-D38163A4615E}">
      <dgm:prSet phldrT="[Text]" custT="1"/>
      <dgm:spPr/>
      <dgm:t>
        <a:bodyPr/>
        <a:lstStyle/>
        <a:p>
          <a:r>
            <a:rPr lang="en-US" sz="1800" dirty="0" smtClean="0"/>
            <a:t>Web Developers </a:t>
          </a:r>
          <a:endParaRPr lang="en-US" sz="1800" dirty="0"/>
        </a:p>
      </dgm:t>
    </dgm:pt>
    <dgm:pt modelId="{1BEE4F86-66F2-44B2-AC64-6F026ED4ABB6}" type="parTrans" cxnId="{D206BB71-0AF1-4CA6-8307-DF4E0B0C19F8}">
      <dgm:prSet/>
      <dgm:spPr/>
      <dgm:t>
        <a:bodyPr/>
        <a:lstStyle/>
        <a:p>
          <a:endParaRPr lang="en-US"/>
        </a:p>
      </dgm:t>
    </dgm:pt>
    <dgm:pt modelId="{723324F1-51EE-4E7C-857B-2AAD5B08773E}" type="sibTrans" cxnId="{D206BB71-0AF1-4CA6-8307-DF4E0B0C19F8}">
      <dgm:prSet/>
      <dgm:spPr/>
      <dgm:t>
        <a:bodyPr/>
        <a:lstStyle/>
        <a:p>
          <a:endParaRPr lang="en-US"/>
        </a:p>
      </dgm:t>
    </dgm:pt>
    <dgm:pt modelId="{4CB5C930-B053-4426-844C-2F18B84EBEE1}">
      <dgm:prSet phldrT="[Text]"/>
      <dgm:spPr/>
      <dgm:t>
        <a:bodyPr/>
        <a:lstStyle/>
        <a:p>
          <a:r>
            <a:rPr lang="en-US" dirty="0" smtClean="0"/>
            <a:t> Evaluation</a:t>
          </a:r>
          <a:endParaRPr lang="en-US" dirty="0"/>
        </a:p>
      </dgm:t>
    </dgm:pt>
    <dgm:pt modelId="{E35CFC71-EDF0-4EC4-B484-693DB78520CB}" type="parTrans" cxnId="{30842E2E-FD27-49F3-8745-10B5953CB90B}">
      <dgm:prSet/>
      <dgm:spPr/>
      <dgm:t>
        <a:bodyPr/>
        <a:lstStyle/>
        <a:p>
          <a:endParaRPr lang="en-US"/>
        </a:p>
      </dgm:t>
    </dgm:pt>
    <dgm:pt modelId="{EBB9A5A7-4922-41BE-9CF7-8AFA1B6AC6A7}" type="sibTrans" cxnId="{30842E2E-FD27-49F3-8745-10B5953CB90B}">
      <dgm:prSet/>
      <dgm:spPr/>
      <dgm:t>
        <a:bodyPr/>
        <a:lstStyle/>
        <a:p>
          <a:endParaRPr lang="en-US"/>
        </a:p>
      </dgm:t>
    </dgm:pt>
    <dgm:pt modelId="{B28B728A-AB1E-4145-BF78-5DDB9C7BC0B2}">
      <dgm:prSet phldrT="[Text]"/>
      <dgm:spPr/>
      <dgm:t>
        <a:bodyPr/>
        <a:lstStyle/>
        <a:p>
          <a:r>
            <a:rPr lang="en-US" dirty="0" smtClean="0"/>
            <a:t>Monitoring</a:t>
          </a:r>
          <a:endParaRPr lang="en-US" dirty="0"/>
        </a:p>
      </dgm:t>
    </dgm:pt>
    <dgm:pt modelId="{457E545F-91A6-495B-8290-55E83DD7C499}" type="parTrans" cxnId="{FC780D45-D4DE-42D1-835C-245AC34C6BB1}">
      <dgm:prSet/>
      <dgm:spPr/>
      <dgm:t>
        <a:bodyPr/>
        <a:lstStyle/>
        <a:p>
          <a:endParaRPr lang="en-US"/>
        </a:p>
      </dgm:t>
    </dgm:pt>
    <dgm:pt modelId="{137BDDA9-224C-4C19-8CE8-1E9A9695ACB5}" type="sibTrans" cxnId="{FC780D45-D4DE-42D1-835C-245AC34C6BB1}">
      <dgm:prSet/>
      <dgm:spPr/>
      <dgm:t>
        <a:bodyPr/>
        <a:lstStyle/>
        <a:p>
          <a:endParaRPr lang="en-US"/>
        </a:p>
      </dgm:t>
    </dgm:pt>
    <dgm:pt modelId="{11410C4D-CA64-47CD-A4E5-15AD91DFEE5A}">
      <dgm:prSet phldrT="[Text]" custT="1"/>
      <dgm:spPr/>
      <dgm:t>
        <a:bodyPr/>
        <a:lstStyle/>
        <a:p>
          <a:r>
            <a:rPr lang="en-US" sz="1800" dirty="0" smtClean="0"/>
            <a:t>Web Developers</a:t>
          </a:r>
          <a:endParaRPr lang="en-US" sz="1300" dirty="0"/>
        </a:p>
      </dgm:t>
    </dgm:pt>
    <dgm:pt modelId="{01CC3DE5-685A-4616-B2E2-FA51C47A745B}" type="parTrans" cxnId="{EE0FE2A1-80C5-4A81-9513-9467A0BBDEB7}">
      <dgm:prSet/>
      <dgm:spPr/>
      <dgm:t>
        <a:bodyPr/>
        <a:lstStyle/>
        <a:p>
          <a:endParaRPr lang="en-US"/>
        </a:p>
      </dgm:t>
    </dgm:pt>
    <dgm:pt modelId="{229C88AD-1A55-4529-B209-6C2D46BCEA41}" type="sibTrans" cxnId="{EE0FE2A1-80C5-4A81-9513-9467A0BBDEB7}">
      <dgm:prSet/>
      <dgm:spPr/>
      <dgm:t>
        <a:bodyPr/>
        <a:lstStyle/>
        <a:p>
          <a:endParaRPr lang="en-US"/>
        </a:p>
      </dgm:t>
    </dgm:pt>
    <dgm:pt modelId="{A987D998-E0DA-439E-98BA-C49BD1E83EE9}">
      <dgm:prSet phldrT="[Text]" custT="1"/>
      <dgm:spPr/>
      <dgm:t>
        <a:bodyPr/>
        <a:lstStyle/>
        <a:p>
          <a:r>
            <a:rPr lang="en-US" sz="1800" dirty="0" smtClean="0"/>
            <a:t>UX Designers</a:t>
          </a:r>
          <a:endParaRPr lang="en-US" sz="1800" dirty="0"/>
        </a:p>
      </dgm:t>
    </dgm:pt>
    <dgm:pt modelId="{A8C3BFC8-1CE8-47CE-BBEB-B715A70B92C4}" type="sibTrans" cxnId="{93C001A3-627B-43A6-B7AE-1739144E4078}">
      <dgm:prSet/>
      <dgm:spPr/>
      <dgm:t>
        <a:bodyPr/>
        <a:lstStyle/>
        <a:p>
          <a:endParaRPr lang="en-US"/>
        </a:p>
      </dgm:t>
    </dgm:pt>
    <dgm:pt modelId="{C6F0DCE9-847A-4847-8E1D-D834D2120C69}" type="parTrans" cxnId="{93C001A3-627B-43A6-B7AE-1739144E4078}">
      <dgm:prSet/>
      <dgm:spPr/>
      <dgm:t>
        <a:bodyPr/>
        <a:lstStyle/>
        <a:p>
          <a:endParaRPr lang="en-US"/>
        </a:p>
      </dgm:t>
    </dgm:pt>
    <dgm:pt modelId="{ECD36FB8-843D-4D98-AB3C-FA7C1E92064B}">
      <dgm:prSet phldrT="[Text]" custT="1"/>
      <dgm:spPr/>
      <dgm:t>
        <a:bodyPr/>
        <a:lstStyle/>
        <a:p>
          <a:r>
            <a:rPr lang="en-US" sz="1800" dirty="0" smtClean="0"/>
            <a:t>Web Architects</a:t>
          </a:r>
          <a:endParaRPr lang="en-US" sz="1800" dirty="0"/>
        </a:p>
      </dgm:t>
    </dgm:pt>
    <dgm:pt modelId="{37EFB867-A0CD-483B-86DB-111E2BCF2306}" type="parTrans" cxnId="{F3AB324B-FFD1-4FBD-A93C-D33FADDAE808}">
      <dgm:prSet/>
      <dgm:spPr/>
      <dgm:t>
        <a:bodyPr/>
        <a:lstStyle/>
        <a:p>
          <a:endParaRPr lang="en-US"/>
        </a:p>
      </dgm:t>
    </dgm:pt>
    <dgm:pt modelId="{2A8564DF-D9D3-4A01-AD23-0D37F9234F21}" type="sibTrans" cxnId="{F3AB324B-FFD1-4FBD-A93C-D33FADDAE808}">
      <dgm:prSet/>
      <dgm:spPr/>
      <dgm:t>
        <a:bodyPr/>
        <a:lstStyle/>
        <a:p>
          <a:endParaRPr lang="en-US"/>
        </a:p>
      </dgm:t>
    </dgm:pt>
    <dgm:pt modelId="{E2FDF6E0-58A5-4768-BB96-4232D0B5BB63}">
      <dgm:prSet phldrT="[Text]" custT="1"/>
      <dgm:spPr/>
      <dgm:t>
        <a:bodyPr/>
        <a:lstStyle/>
        <a:p>
          <a:r>
            <a:rPr lang="en-US" sz="1800" dirty="0" smtClean="0"/>
            <a:t>Website Contractors</a:t>
          </a:r>
          <a:endParaRPr lang="en-US" sz="1800" dirty="0"/>
        </a:p>
      </dgm:t>
    </dgm:pt>
    <dgm:pt modelId="{CCBFD7C1-9F94-481B-A214-6DB991BEBF71}" type="parTrans" cxnId="{53493171-D9EB-4B03-93BF-D2C5E69BD8D5}">
      <dgm:prSet/>
      <dgm:spPr/>
      <dgm:t>
        <a:bodyPr/>
        <a:lstStyle/>
        <a:p>
          <a:endParaRPr lang="en-US"/>
        </a:p>
      </dgm:t>
    </dgm:pt>
    <dgm:pt modelId="{739C4B6C-CDF8-4653-AA23-225D29CE3B09}" type="sibTrans" cxnId="{53493171-D9EB-4B03-93BF-D2C5E69BD8D5}">
      <dgm:prSet/>
      <dgm:spPr/>
      <dgm:t>
        <a:bodyPr/>
        <a:lstStyle/>
        <a:p>
          <a:endParaRPr lang="en-US"/>
        </a:p>
      </dgm:t>
    </dgm:pt>
    <dgm:pt modelId="{98B11BBE-3286-4518-B33C-E07280CE3047}">
      <dgm:prSet phldrT="[Text]" custT="1"/>
      <dgm:spPr/>
      <dgm:t>
        <a:bodyPr/>
        <a:lstStyle/>
        <a:p>
          <a:r>
            <a:rPr lang="en-US" sz="1800" dirty="0" smtClean="0"/>
            <a:t>Website Contractors</a:t>
          </a:r>
          <a:endParaRPr lang="en-US" sz="1800" dirty="0"/>
        </a:p>
      </dgm:t>
    </dgm:pt>
    <dgm:pt modelId="{97D116A4-3F50-4E90-9927-C80C0935DA3E}" type="parTrans" cxnId="{7C2DEA50-221C-4506-8C2A-08BB8CC7BE4D}">
      <dgm:prSet/>
      <dgm:spPr/>
      <dgm:t>
        <a:bodyPr/>
        <a:lstStyle/>
        <a:p>
          <a:endParaRPr lang="en-US"/>
        </a:p>
      </dgm:t>
    </dgm:pt>
    <dgm:pt modelId="{F9EE7D17-031D-4670-B67C-2137039312F9}" type="sibTrans" cxnId="{7C2DEA50-221C-4506-8C2A-08BB8CC7BE4D}">
      <dgm:prSet/>
      <dgm:spPr/>
      <dgm:t>
        <a:bodyPr/>
        <a:lstStyle/>
        <a:p>
          <a:endParaRPr lang="en-US"/>
        </a:p>
      </dgm:t>
    </dgm:pt>
    <dgm:pt modelId="{9318A34B-2C1D-475B-AF58-4D09EC6385E7}">
      <dgm:prSet phldrT="[Text]" custT="1"/>
      <dgm:spPr/>
      <dgm:t>
        <a:bodyPr/>
        <a:lstStyle/>
        <a:p>
          <a:r>
            <a:rPr lang="en-US" sz="1800" dirty="0" smtClean="0"/>
            <a:t>Web Developers</a:t>
          </a:r>
          <a:endParaRPr lang="en-US" sz="1800" dirty="0"/>
        </a:p>
      </dgm:t>
    </dgm:pt>
    <dgm:pt modelId="{63F512B1-661F-449F-8EC6-6E232F2FD555}" type="parTrans" cxnId="{0DD654B8-2A1B-446D-8364-30ACE05FCCD6}">
      <dgm:prSet/>
      <dgm:spPr/>
      <dgm:t>
        <a:bodyPr/>
        <a:lstStyle/>
        <a:p>
          <a:endParaRPr lang="en-US"/>
        </a:p>
      </dgm:t>
    </dgm:pt>
    <dgm:pt modelId="{AE292B90-5F1E-48EA-9CE3-027395626D57}" type="sibTrans" cxnId="{0DD654B8-2A1B-446D-8364-30ACE05FCCD6}">
      <dgm:prSet/>
      <dgm:spPr/>
      <dgm:t>
        <a:bodyPr/>
        <a:lstStyle/>
        <a:p>
          <a:endParaRPr lang="en-US"/>
        </a:p>
      </dgm:t>
    </dgm:pt>
    <dgm:pt modelId="{972306F8-B819-4A64-AB5D-AF9E4A5375C0}">
      <dgm:prSet phldrT="[Text]" custT="1"/>
      <dgm:spPr/>
      <dgm:t>
        <a:bodyPr/>
        <a:lstStyle/>
        <a:p>
          <a:r>
            <a:rPr lang="en-US" sz="1800" dirty="0" smtClean="0"/>
            <a:t>Web Developers</a:t>
          </a:r>
          <a:endParaRPr lang="en-US" sz="1800" dirty="0"/>
        </a:p>
      </dgm:t>
    </dgm:pt>
    <dgm:pt modelId="{477B293F-419A-4595-9228-F9A58BADD7A2}" type="parTrans" cxnId="{5678879F-17B9-44C7-83DA-239DD0AB8894}">
      <dgm:prSet/>
      <dgm:spPr/>
      <dgm:t>
        <a:bodyPr/>
        <a:lstStyle/>
        <a:p>
          <a:endParaRPr lang="en-US"/>
        </a:p>
      </dgm:t>
    </dgm:pt>
    <dgm:pt modelId="{EECFCAED-60C1-47F8-B90A-FC1E65D87901}" type="sibTrans" cxnId="{5678879F-17B9-44C7-83DA-239DD0AB8894}">
      <dgm:prSet/>
      <dgm:spPr/>
      <dgm:t>
        <a:bodyPr/>
        <a:lstStyle/>
        <a:p>
          <a:endParaRPr lang="en-US"/>
        </a:p>
      </dgm:t>
    </dgm:pt>
    <dgm:pt modelId="{D15F2E5B-C47E-4D16-936A-27E7306C9762}">
      <dgm:prSet custT="1"/>
      <dgm:spPr/>
      <dgm:t>
        <a:bodyPr/>
        <a:lstStyle/>
        <a:p>
          <a:r>
            <a:rPr lang="en-US" sz="1800" dirty="0" smtClean="0"/>
            <a:t>Web Content Creators</a:t>
          </a:r>
          <a:endParaRPr lang="en-US" sz="1800" dirty="0"/>
        </a:p>
      </dgm:t>
    </dgm:pt>
    <dgm:pt modelId="{9ABC7A6C-BEAD-4DF3-A7A9-53E579B30FC4}" type="parTrans" cxnId="{3E54F1D7-8411-4CAA-91E1-373B195E2300}">
      <dgm:prSet/>
      <dgm:spPr/>
      <dgm:t>
        <a:bodyPr/>
        <a:lstStyle/>
        <a:p>
          <a:endParaRPr lang="en-US"/>
        </a:p>
      </dgm:t>
    </dgm:pt>
    <dgm:pt modelId="{CE86CFE7-2629-4AED-B7D9-D766D8A34201}" type="sibTrans" cxnId="{3E54F1D7-8411-4CAA-91E1-373B195E2300}">
      <dgm:prSet/>
      <dgm:spPr/>
      <dgm:t>
        <a:bodyPr/>
        <a:lstStyle/>
        <a:p>
          <a:endParaRPr lang="en-US"/>
        </a:p>
      </dgm:t>
    </dgm:pt>
    <dgm:pt modelId="{9AABD7B3-95D0-4C97-844A-0EF194F6E768}">
      <dgm:prSet custT="1"/>
      <dgm:spPr/>
      <dgm:t>
        <a:bodyPr/>
        <a:lstStyle/>
        <a:p>
          <a:r>
            <a:rPr lang="en-US" sz="1800" dirty="0" smtClean="0"/>
            <a:t>Content Creators</a:t>
          </a:r>
          <a:endParaRPr lang="en-US" sz="1800" dirty="0"/>
        </a:p>
      </dgm:t>
    </dgm:pt>
    <dgm:pt modelId="{F5BF815E-0ED5-422C-94C3-CC96B6C53FDE}" type="parTrans" cxnId="{7666D744-0103-46EF-9CEE-FBEE36810938}">
      <dgm:prSet/>
      <dgm:spPr/>
      <dgm:t>
        <a:bodyPr/>
        <a:lstStyle/>
        <a:p>
          <a:endParaRPr lang="en-US"/>
        </a:p>
      </dgm:t>
    </dgm:pt>
    <dgm:pt modelId="{DEB79169-0EBD-4F5A-A061-9A0E598C14DC}" type="sibTrans" cxnId="{7666D744-0103-46EF-9CEE-FBEE36810938}">
      <dgm:prSet/>
      <dgm:spPr/>
      <dgm:t>
        <a:bodyPr/>
        <a:lstStyle/>
        <a:p>
          <a:endParaRPr lang="en-US"/>
        </a:p>
      </dgm:t>
    </dgm:pt>
    <dgm:pt modelId="{E27464F5-DC3F-461A-938C-781480CC0D06}">
      <dgm:prSet custT="1"/>
      <dgm:spPr/>
      <dgm:t>
        <a:bodyPr/>
        <a:lstStyle/>
        <a:p>
          <a:r>
            <a:rPr lang="en-US" sz="1800" dirty="0" smtClean="0"/>
            <a:t>UX Designers</a:t>
          </a:r>
          <a:endParaRPr lang="en-US" sz="1800" dirty="0"/>
        </a:p>
      </dgm:t>
    </dgm:pt>
    <dgm:pt modelId="{850F9197-A121-484F-BD6B-2C936BAA989D}" type="parTrans" cxnId="{89F3F70D-654D-439C-A789-13726F2C275A}">
      <dgm:prSet/>
      <dgm:spPr/>
      <dgm:t>
        <a:bodyPr/>
        <a:lstStyle/>
        <a:p>
          <a:endParaRPr lang="en-US"/>
        </a:p>
      </dgm:t>
    </dgm:pt>
    <dgm:pt modelId="{13B6AD46-84C0-4605-AE9E-44DEDD3F7758}" type="sibTrans" cxnId="{89F3F70D-654D-439C-A789-13726F2C275A}">
      <dgm:prSet/>
      <dgm:spPr/>
      <dgm:t>
        <a:bodyPr/>
        <a:lstStyle/>
        <a:p>
          <a:endParaRPr lang="en-US"/>
        </a:p>
      </dgm:t>
    </dgm:pt>
    <dgm:pt modelId="{F9626AD8-66F2-49FD-B423-2DBFF42CFEEC}">
      <dgm:prSet custT="1"/>
      <dgm:spPr/>
      <dgm:t>
        <a:bodyPr/>
        <a:lstStyle/>
        <a:p>
          <a:r>
            <a:rPr lang="en-US" sz="1800" dirty="0" smtClean="0"/>
            <a:t>Quality Assurance </a:t>
          </a:r>
          <a:endParaRPr lang="en-US" sz="1800" dirty="0"/>
        </a:p>
      </dgm:t>
    </dgm:pt>
    <dgm:pt modelId="{714E4E48-4044-45BA-A8BE-A5C1F8896048}" type="parTrans" cxnId="{3C8817D7-EB8D-4096-A564-17C912CF1C41}">
      <dgm:prSet/>
      <dgm:spPr/>
      <dgm:t>
        <a:bodyPr/>
        <a:lstStyle/>
        <a:p>
          <a:endParaRPr lang="en-US"/>
        </a:p>
      </dgm:t>
    </dgm:pt>
    <dgm:pt modelId="{C26AFFD8-6D0C-41E9-908F-4E4362223B22}" type="sibTrans" cxnId="{3C8817D7-EB8D-4096-A564-17C912CF1C41}">
      <dgm:prSet/>
      <dgm:spPr/>
      <dgm:t>
        <a:bodyPr/>
        <a:lstStyle/>
        <a:p>
          <a:endParaRPr lang="en-US"/>
        </a:p>
      </dgm:t>
    </dgm:pt>
    <dgm:pt modelId="{648ECE1E-A87A-484B-84DA-5F7633CE618F}">
      <dgm:prSet phldrT="[Text]"/>
      <dgm:spPr/>
      <dgm:t>
        <a:bodyPr/>
        <a:lstStyle/>
        <a:p>
          <a:endParaRPr lang="en-US" sz="1200" dirty="0"/>
        </a:p>
      </dgm:t>
    </dgm:pt>
    <dgm:pt modelId="{F6116F4C-1756-4CD8-9009-977EFA2FAC45}" type="parTrans" cxnId="{520E4F2D-E2CF-4C25-9AED-6774F3888D1A}">
      <dgm:prSet/>
      <dgm:spPr/>
      <dgm:t>
        <a:bodyPr/>
        <a:lstStyle/>
        <a:p>
          <a:endParaRPr lang="en-US"/>
        </a:p>
      </dgm:t>
    </dgm:pt>
    <dgm:pt modelId="{BD88E0FD-2D78-4A60-9867-835A7C303301}" type="sibTrans" cxnId="{520E4F2D-E2CF-4C25-9AED-6774F3888D1A}">
      <dgm:prSet/>
      <dgm:spPr/>
      <dgm:t>
        <a:bodyPr/>
        <a:lstStyle/>
        <a:p>
          <a:endParaRPr lang="en-US"/>
        </a:p>
      </dgm:t>
    </dgm:pt>
    <dgm:pt modelId="{77C9D59B-895A-4E3D-8BF0-8DA7BFB9698F}">
      <dgm:prSet custT="1"/>
      <dgm:spPr/>
      <dgm:t>
        <a:bodyPr/>
        <a:lstStyle/>
        <a:p>
          <a:r>
            <a:rPr lang="en-US" sz="1800" dirty="0" smtClean="0"/>
            <a:t>User testing</a:t>
          </a:r>
          <a:endParaRPr lang="en-US" sz="1800" dirty="0"/>
        </a:p>
      </dgm:t>
    </dgm:pt>
    <dgm:pt modelId="{9F1B5807-6881-4725-A773-5A4F347E4295}" type="parTrans" cxnId="{4C353DA5-E1B2-4C58-BBDE-7D60C6D96B60}">
      <dgm:prSet/>
      <dgm:spPr/>
      <dgm:t>
        <a:bodyPr/>
        <a:lstStyle/>
        <a:p>
          <a:endParaRPr lang="en-US"/>
        </a:p>
      </dgm:t>
    </dgm:pt>
    <dgm:pt modelId="{40856CD6-98AC-44D8-AD27-7FE68E9F5216}" type="sibTrans" cxnId="{4C353DA5-E1B2-4C58-BBDE-7D60C6D96B60}">
      <dgm:prSet/>
      <dgm:spPr/>
      <dgm:t>
        <a:bodyPr/>
        <a:lstStyle/>
        <a:p>
          <a:endParaRPr lang="en-US"/>
        </a:p>
      </dgm:t>
    </dgm:pt>
    <dgm:pt modelId="{2BFBA818-079E-4806-A323-B7AC99D3964A}" type="pres">
      <dgm:prSet presAssocID="{A63B9CFE-A6C1-4BAE-A3CF-73A35C0B5AB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73215A-12A6-4C3F-BD74-166F8BC4B230}" type="pres">
      <dgm:prSet presAssocID="{A63B9CFE-A6C1-4BAE-A3CF-73A35C0B5AB5}" presName="children" presStyleCnt="0"/>
      <dgm:spPr/>
    </dgm:pt>
    <dgm:pt modelId="{33472145-9438-4418-8C5A-3A94535F58EC}" type="pres">
      <dgm:prSet presAssocID="{A63B9CFE-A6C1-4BAE-A3CF-73A35C0B5AB5}" presName="child1group" presStyleCnt="0"/>
      <dgm:spPr/>
    </dgm:pt>
    <dgm:pt modelId="{8126D78D-3DC3-41CB-B6CD-F1EC5AFD892A}" type="pres">
      <dgm:prSet presAssocID="{A63B9CFE-A6C1-4BAE-A3CF-73A35C0B5AB5}" presName="child1" presStyleLbl="bgAcc1" presStyleIdx="0" presStyleCnt="4" custScaleX="124355" custScaleY="144578" custLinFactNeighborY="16614"/>
      <dgm:spPr/>
      <dgm:t>
        <a:bodyPr/>
        <a:lstStyle/>
        <a:p>
          <a:endParaRPr lang="en-US"/>
        </a:p>
      </dgm:t>
    </dgm:pt>
    <dgm:pt modelId="{4D5EAF81-9A67-4DD7-BA9F-1B0A2A3222AA}" type="pres">
      <dgm:prSet presAssocID="{A63B9CFE-A6C1-4BAE-A3CF-73A35C0B5AB5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7BA00-E172-4465-BD80-DC404E0740FC}" type="pres">
      <dgm:prSet presAssocID="{A63B9CFE-A6C1-4BAE-A3CF-73A35C0B5AB5}" presName="child2group" presStyleCnt="0"/>
      <dgm:spPr/>
    </dgm:pt>
    <dgm:pt modelId="{2AFADFF4-D009-4F92-ABA3-EA8639ECA99A}" type="pres">
      <dgm:prSet presAssocID="{A63B9CFE-A6C1-4BAE-A3CF-73A35C0B5AB5}" presName="child2" presStyleLbl="bgAcc1" presStyleIdx="1" presStyleCnt="4" custScaleX="102322" custScaleY="135082" custLinFactNeighborX="1834" custLinFactNeighborY="15336"/>
      <dgm:spPr/>
      <dgm:t>
        <a:bodyPr/>
        <a:lstStyle/>
        <a:p>
          <a:endParaRPr lang="en-US"/>
        </a:p>
      </dgm:t>
    </dgm:pt>
    <dgm:pt modelId="{22833D8E-E0CF-4730-9A8A-C24AD27B63B1}" type="pres">
      <dgm:prSet presAssocID="{A63B9CFE-A6C1-4BAE-A3CF-73A35C0B5AB5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95F5F-8107-45E7-80F2-8D16A56F12B7}" type="pres">
      <dgm:prSet presAssocID="{A63B9CFE-A6C1-4BAE-A3CF-73A35C0B5AB5}" presName="child3group" presStyleCnt="0"/>
      <dgm:spPr/>
    </dgm:pt>
    <dgm:pt modelId="{CC621904-8956-4437-8B42-653D4CD6A748}" type="pres">
      <dgm:prSet presAssocID="{A63B9CFE-A6C1-4BAE-A3CF-73A35C0B5AB5}" presName="child3" presStyleLbl="bgAcc1" presStyleIdx="2" presStyleCnt="4" custScaleX="120756" custScaleY="128731"/>
      <dgm:spPr/>
      <dgm:t>
        <a:bodyPr/>
        <a:lstStyle/>
        <a:p>
          <a:endParaRPr lang="en-US"/>
        </a:p>
      </dgm:t>
    </dgm:pt>
    <dgm:pt modelId="{AE30F604-C5C8-4284-A55C-9E8E5A918584}" type="pres">
      <dgm:prSet presAssocID="{A63B9CFE-A6C1-4BAE-A3CF-73A35C0B5AB5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94CE51-5C6A-4C61-A68E-6813CC28D838}" type="pres">
      <dgm:prSet presAssocID="{A63B9CFE-A6C1-4BAE-A3CF-73A35C0B5AB5}" presName="child4group" presStyleCnt="0"/>
      <dgm:spPr/>
    </dgm:pt>
    <dgm:pt modelId="{E8C4AE65-16F2-4EC9-B74E-4E8006E70109}" type="pres">
      <dgm:prSet presAssocID="{A63B9CFE-A6C1-4BAE-A3CF-73A35C0B5AB5}" presName="child4" presStyleLbl="bgAcc1" presStyleIdx="3" presStyleCnt="4" custScaleX="123740" custScaleY="110565"/>
      <dgm:spPr/>
      <dgm:t>
        <a:bodyPr/>
        <a:lstStyle/>
        <a:p>
          <a:endParaRPr lang="en-US"/>
        </a:p>
      </dgm:t>
    </dgm:pt>
    <dgm:pt modelId="{9C599A43-2698-4FA1-A6B4-706EECC7B27B}" type="pres">
      <dgm:prSet presAssocID="{A63B9CFE-A6C1-4BAE-A3CF-73A35C0B5AB5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4B0BC-4EBF-4438-9F3D-1D3A15DA4351}" type="pres">
      <dgm:prSet presAssocID="{A63B9CFE-A6C1-4BAE-A3CF-73A35C0B5AB5}" presName="childPlaceholder" presStyleCnt="0"/>
      <dgm:spPr/>
    </dgm:pt>
    <dgm:pt modelId="{4449E707-4EF2-4596-A511-B7C23BEE84FC}" type="pres">
      <dgm:prSet presAssocID="{A63B9CFE-A6C1-4BAE-A3CF-73A35C0B5AB5}" presName="circle" presStyleCnt="0"/>
      <dgm:spPr/>
    </dgm:pt>
    <dgm:pt modelId="{127E969C-D8A8-4A95-A613-304A34CBABAA}" type="pres">
      <dgm:prSet presAssocID="{A63B9CFE-A6C1-4BAE-A3CF-73A35C0B5AB5}" presName="quadrant1" presStyleLbl="node1" presStyleIdx="0" presStyleCnt="4" custLinFactNeighborX="-458" custLinFactNeighborY="52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FB99E2-04C9-4ACA-923F-FAB9863A44E2}" type="pres">
      <dgm:prSet presAssocID="{A63B9CFE-A6C1-4BAE-A3CF-73A35C0B5AB5}" presName="quadrant2" presStyleLbl="node1" presStyleIdx="1" presStyleCnt="4" custLinFactNeighborX="-3480" custLinFactNeighborY="553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5C429-B091-4CC6-A077-33782548FE47}" type="pres">
      <dgm:prSet presAssocID="{A63B9CFE-A6C1-4BAE-A3CF-73A35C0B5AB5}" presName="quadrant3" presStyleLbl="node1" presStyleIdx="2" presStyleCnt="4" custLinFactNeighborX="-338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CEF42-EA04-4BED-B855-1872808000E9}" type="pres">
      <dgm:prSet presAssocID="{A63B9CFE-A6C1-4BAE-A3CF-73A35C0B5AB5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24F9FB-6F11-4C6E-8B62-F83A24D92F41}" type="pres">
      <dgm:prSet presAssocID="{A63B9CFE-A6C1-4BAE-A3CF-73A35C0B5AB5}" presName="quadrantPlaceholder" presStyleCnt="0"/>
      <dgm:spPr/>
    </dgm:pt>
    <dgm:pt modelId="{E803FE96-EE6D-456E-9258-DCAB54E8FAD7}" type="pres">
      <dgm:prSet presAssocID="{A63B9CFE-A6C1-4BAE-A3CF-73A35C0B5AB5}" presName="center1" presStyleLbl="fgShp" presStyleIdx="0" presStyleCnt="2"/>
      <dgm:spPr>
        <a:solidFill>
          <a:srgbClr val="C00000"/>
        </a:solidFill>
      </dgm:spPr>
    </dgm:pt>
    <dgm:pt modelId="{555C14D2-C31D-43DB-A400-9A5CBE6A9F8C}" type="pres">
      <dgm:prSet presAssocID="{A63B9CFE-A6C1-4BAE-A3CF-73A35C0B5AB5}" presName="center2" presStyleLbl="fgShp" presStyleIdx="1" presStyleCnt="2"/>
      <dgm:spPr>
        <a:solidFill>
          <a:srgbClr val="C00000"/>
        </a:solidFill>
      </dgm:spPr>
    </dgm:pt>
  </dgm:ptLst>
  <dgm:cxnLst>
    <dgm:cxn modelId="{0DD654B8-2A1B-446D-8364-30ACE05FCCD6}" srcId="{4CB5C930-B053-4426-844C-2F18B84EBEE1}" destId="{9318A34B-2C1D-475B-AF58-4D09EC6385E7}" srcOrd="0" destOrd="0" parTransId="{63F512B1-661F-449F-8EC6-6E232F2FD555}" sibTransId="{AE292B90-5F1E-48EA-9CE3-027395626D57}"/>
    <dgm:cxn modelId="{CB89CA4C-74BE-4DAB-9D3D-AA58688C29B7}" type="presOf" srcId="{7A43A41C-B09F-40DB-B233-428CD9426025}" destId="{4D5EAF81-9A67-4DD7-BA9F-1B0A2A3222AA}" srcOrd="1" destOrd="1" presId="urn:microsoft.com/office/officeart/2005/8/layout/cycle4"/>
    <dgm:cxn modelId="{BF71F6DE-5C66-4099-A150-9AB24E5F6443}" type="presOf" srcId="{4CB5C930-B053-4426-844C-2F18B84EBEE1}" destId="{FB35C429-B091-4CC6-A077-33782548FE47}" srcOrd="0" destOrd="0" presId="urn:microsoft.com/office/officeart/2005/8/layout/cycle4"/>
    <dgm:cxn modelId="{2318E223-B7C9-4B5D-9232-FCA0F785CA2F}" type="presOf" srcId="{B28B728A-AB1E-4145-BF78-5DDB9C7BC0B2}" destId="{01ACEF42-EA04-4BED-B855-1872808000E9}" srcOrd="0" destOrd="0" presId="urn:microsoft.com/office/officeart/2005/8/layout/cycle4"/>
    <dgm:cxn modelId="{7666D744-0103-46EF-9CEE-FBEE36810938}" srcId="{4CB5C930-B053-4426-844C-2F18B84EBEE1}" destId="{9AABD7B3-95D0-4C97-844A-0EF194F6E768}" srcOrd="1" destOrd="0" parTransId="{F5BF815E-0ED5-422C-94C3-CC96B6C53FDE}" sibTransId="{DEB79169-0EBD-4F5A-A061-9A0E598C14DC}"/>
    <dgm:cxn modelId="{D175A754-0BD3-43AE-9554-DD41D4A47A41}" type="presOf" srcId="{98B11BBE-3286-4518-B33C-E07280CE3047}" destId="{22833D8E-E0CF-4730-9A8A-C24AD27B63B1}" srcOrd="1" destOrd="1" presId="urn:microsoft.com/office/officeart/2005/8/layout/cycle4"/>
    <dgm:cxn modelId="{F298EE24-4649-4CB9-A6D7-50E8FBF13185}" type="presOf" srcId="{77C9D59B-895A-4E3D-8BF0-8DA7BFB9698F}" destId="{CC621904-8956-4437-8B42-653D4CD6A748}" srcOrd="0" destOrd="4" presId="urn:microsoft.com/office/officeart/2005/8/layout/cycle4"/>
    <dgm:cxn modelId="{96EEC3F1-493F-4C5D-9899-734A5FAFE503}" type="presOf" srcId="{972306F8-B819-4A64-AB5D-AF9E4A5375C0}" destId="{8126D78D-3DC3-41CB-B6CD-F1EC5AFD892A}" srcOrd="0" destOrd="5" presId="urn:microsoft.com/office/officeart/2005/8/layout/cycle4"/>
    <dgm:cxn modelId="{6F87208F-7765-4842-9B4D-E896C764F0A2}" type="presOf" srcId="{E27464F5-DC3F-461A-938C-781480CC0D06}" destId="{AE30F604-C5C8-4284-A55C-9E8E5A918584}" srcOrd="1" destOrd="2" presId="urn:microsoft.com/office/officeart/2005/8/layout/cycle4"/>
    <dgm:cxn modelId="{5678879F-17B9-44C7-83DA-239DD0AB8894}" srcId="{EA965870-32BC-4F07-B114-D290B41F8992}" destId="{972306F8-B819-4A64-AB5D-AF9E4A5375C0}" srcOrd="5" destOrd="0" parTransId="{477B293F-419A-4595-9228-F9A58BADD7A2}" sibTransId="{EECFCAED-60C1-47F8-B90A-FC1E65D87901}"/>
    <dgm:cxn modelId="{12EF9363-B1CB-4F7E-A2A1-D8EAC7D083EA}" type="presOf" srcId="{11410C4D-CA64-47CD-A4E5-15AD91DFEE5A}" destId="{9C599A43-2698-4FA1-A6B4-706EECC7B27B}" srcOrd="1" destOrd="0" presId="urn:microsoft.com/office/officeart/2005/8/layout/cycle4"/>
    <dgm:cxn modelId="{787563E2-6DDA-4A9B-BB29-58C4C46890FC}" type="presOf" srcId="{77C9D59B-895A-4E3D-8BF0-8DA7BFB9698F}" destId="{AE30F604-C5C8-4284-A55C-9E8E5A918584}" srcOrd="1" destOrd="4" presId="urn:microsoft.com/office/officeart/2005/8/layout/cycle4"/>
    <dgm:cxn modelId="{7B329341-190D-41CE-8335-91F8E90B9EC1}" type="presOf" srcId="{11410C4D-CA64-47CD-A4E5-15AD91DFEE5A}" destId="{E8C4AE65-16F2-4EC9-B74E-4E8006E70109}" srcOrd="0" destOrd="0" presId="urn:microsoft.com/office/officeart/2005/8/layout/cycle4"/>
    <dgm:cxn modelId="{F6215E7A-53D9-477C-A788-8D92AD1A3372}" type="presOf" srcId="{ECD36FB8-843D-4D98-AB3C-FA7C1E92064B}" destId="{8126D78D-3DC3-41CB-B6CD-F1EC5AFD892A}" srcOrd="0" destOrd="3" presId="urn:microsoft.com/office/officeart/2005/8/layout/cycle4"/>
    <dgm:cxn modelId="{AE0FB1CD-314F-46F9-B962-749B687859AE}" type="presOf" srcId="{648ECE1E-A87A-484B-84DA-5F7633CE618F}" destId="{8126D78D-3DC3-41CB-B6CD-F1EC5AFD892A}" srcOrd="0" destOrd="0" presId="urn:microsoft.com/office/officeart/2005/8/layout/cycle4"/>
    <dgm:cxn modelId="{864D2873-C953-46A4-AF46-090C6391CC7E}" srcId="{EA965870-32BC-4F07-B114-D290B41F8992}" destId="{7A43A41C-B09F-40DB-B233-428CD9426025}" srcOrd="1" destOrd="0" parTransId="{BA79F3F7-8F28-4AC7-88D6-AD2132B7F774}" sibTransId="{B2DBA64C-B57E-4344-943F-14CDD2CD12AB}"/>
    <dgm:cxn modelId="{8017ED31-D878-4741-A34A-C487E98068D9}" type="presOf" srcId="{6AFAE0C8-7685-44B1-B02B-F33AF7A89A35}" destId="{9DFB99E2-04C9-4ACA-923F-FAB9863A44E2}" srcOrd="0" destOrd="0" presId="urn:microsoft.com/office/officeart/2005/8/layout/cycle4"/>
    <dgm:cxn modelId="{F3AB324B-FFD1-4FBD-A93C-D33FADDAE808}" srcId="{EA965870-32BC-4F07-B114-D290B41F8992}" destId="{ECD36FB8-843D-4D98-AB3C-FA7C1E92064B}" srcOrd="3" destOrd="0" parTransId="{37EFB867-A0CD-483B-86DB-111E2BCF2306}" sibTransId="{2A8564DF-D9D3-4A01-AD23-0D37F9234F21}"/>
    <dgm:cxn modelId="{EE0FE2A1-80C5-4A81-9513-9467A0BBDEB7}" srcId="{B28B728A-AB1E-4145-BF78-5DDB9C7BC0B2}" destId="{11410C4D-CA64-47CD-A4E5-15AD91DFEE5A}" srcOrd="0" destOrd="0" parTransId="{01CC3DE5-685A-4616-B2E2-FA51C47A745B}" sibTransId="{229C88AD-1A55-4529-B209-6C2D46BCEA41}"/>
    <dgm:cxn modelId="{30842E2E-FD27-49F3-8745-10B5953CB90B}" srcId="{A63B9CFE-A6C1-4BAE-A3CF-73A35C0B5AB5}" destId="{4CB5C930-B053-4426-844C-2F18B84EBEE1}" srcOrd="2" destOrd="0" parTransId="{E35CFC71-EDF0-4EC4-B484-693DB78520CB}" sibTransId="{EBB9A5A7-4922-41BE-9CF7-8AFA1B6AC6A7}"/>
    <dgm:cxn modelId="{2D9DC878-69C1-49C6-A7E1-851BAD4B4FE8}" type="presOf" srcId="{98B11BBE-3286-4518-B33C-E07280CE3047}" destId="{2AFADFF4-D009-4F92-ABA3-EA8639ECA99A}" srcOrd="0" destOrd="1" presId="urn:microsoft.com/office/officeart/2005/8/layout/cycle4"/>
    <dgm:cxn modelId="{7C2DEA50-221C-4506-8C2A-08BB8CC7BE4D}" srcId="{6AFAE0C8-7685-44B1-B02B-F33AF7A89A35}" destId="{98B11BBE-3286-4518-B33C-E07280CE3047}" srcOrd="1" destOrd="0" parTransId="{97D116A4-3F50-4E90-9927-C80C0935DA3E}" sibTransId="{F9EE7D17-031D-4670-B67C-2137039312F9}"/>
    <dgm:cxn modelId="{D33A42AB-C101-4388-AC49-19E61F06D786}" type="presOf" srcId="{A63B9CFE-A6C1-4BAE-A3CF-73A35C0B5AB5}" destId="{2BFBA818-079E-4806-A323-B7AC99D3964A}" srcOrd="0" destOrd="0" presId="urn:microsoft.com/office/officeart/2005/8/layout/cycle4"/>
    <dgm:cxn modelId="{0AA0DD5B-8200-4CF3-804E-5EEDD6E000A5}" type="presOf" srcId="{A987D998-E0DA-439E-98BA-C49BD1E83EE9}" destId="{4D5EAF81-9A67-4DD7-BA9F-1B0A2A3222AA}" srcOrd="1" destOrd="2" presId="urn:microsoft.com/office/officeart/2005/8/layout/cycle4"/>
    <dgm:cxn modelId="{C55B8FE1-DA96-4170-A26A-82770E5C00D8}" type="presOf" srcId="{E2FDF6E0-58A5-4768-BB96-4232D0B5BB63}" destId="{8126D78D-3DC3-41CB-B6CD-F1EC5AFD892A}" srcOrd="0" destOrd="4" presId="urn:microsoft.com/office/officeart/2005/8/layout/cycle4"/>
    <dgm:cxn modelId="{4C353DA5-E1B2-4C58-BBDE-7D60C6D96B60}" srcId="{4CB5C930-B053-4426-844C-2F18B84EBEE1}" destId="{77C9D59B-895A-4E3D-8BF0-8DA7BFB9698F}" srcOrd="4" destOrd="0" parTransId="{9F1B5807-6881-4725-A773-5A4F347E4295}" sibTransId="{40856CD6-98AC-44D8-AD27-7FE68E9F5216}"/>
    <dgm:cxn modelId="{89F3F70D-654D-439C-A789-13726F2C275A}" srcId="{4CB5C930-B053-4426-844C-2F18B84EBEE1}" destId="{E27464F5-DC3F-461A-938C-781480CC0D06}" srcOrd="2" destOrd="0" parTransId="{850F9197-A121-484F-BD6B-2C936BAA989D}" sibTransId="{13B6AD46-84C0-4605-AE9E-44DEDD3F7758}"/>
    <dgm:cxn modelId="{63B85C88-E08A-4559-87AE-D782E5DB4CB1}" type="presOf" srcId="{F9626AD8-66F2-49FD-B423-2DBFF42CFEEC}" destId="{AE30F604-C5C8-4284-A55C-9E8E5A918584}" srcOrd="1" destOrd="3" presId="urn:microsoft.com/office/officeart/2005/8/layout/cycle4"/>
    <dgm:cxn modelId="{2761401A-90D3-43F5-981C-D08714042A81}" type="presOf" srcId="{9318A34B-2C1D-475B-AF58-4D09EC6385E7}" destId="{CC621904-8956-4437-8B42-653D4CD6A748}" srcOrd="0" destOrd="0" presId="urn:microsoft.com/office/officeart/2005/8/layout/cycle4"/>
    <dgm:cxn modelId="{ED2D3743-0A5B-4810-9330-8F922BB538B8}" srcId="{A63B9CFE-A6C1-4BAE-A3CF-73A35C0B5AB5}" destId="{EA965870-32BC-4F07-B114-D290B41F8992}" srcOrd="0" destOrd="0" parTransId="{67534BEE-2175-400B-9E27-F56E3FE881F5}" sibTransId="{A68E4ACD-EA09-42E2-90A3-FDE7EA0B0227}"/>
    <dgm:cxn modelId="{59C09654-B84F-4E29-8C3E-C77D61FE3CE6}" type="presOf" srcId="{9AABD7B3-95D0-4C97-844A-0EF194F6E768}" destId="{CC621904-8956-4437-8B42-653D4CD6A748}" srcOrd="0" destOrd="1" presId="urn:microsoft.com/office/officeart/2005/8/layout/cycle4"/>
    <dgm:cxn modelId="{3BDAA972-7B8E-44AB-99CC-0B168F7C29A2}" type="presOf" srcId="{F9626AD8-66F2-49FD-B423-2DBFF42CFEEC}" destId="{CC621904-8956-4437-8B42-653D4CD6A748}" srcOrd="0" destOrd="3" presId="urn:microsoft.com/office/officeart/2005/8/layout/cycle4"/>
    <dgm:cxn modelId="{885DC800-6C99-4B19-9AA8-DF31DF94FE2A}" type="presOf" srcId="{69F0AA00-27B0-458A-8699-D38163A4615E}" destId="{22833D8E-E0CF-4730-9A8A-C24AD27B63B1}" srcOrd="1" destOrd="0" presId="urn:microsoft.com/office/officeart/2005/8/layout/cycle4"/>
    <dgm:cxn modelId="{6B0AD5EB-95CB-49D1-A500-1A927E334CE5}" type="presOf" srcId="{9AABD7B3-95D0-4C97-844A-0EF194F6E768}" destId="{AE30F604-C5C8-4284-A55C-9E8E5A918584}" srcOrd="1" destOrd="1" presId="urn:microsoft.com/office/officeart/2005/8/layout/cycle4"/>
    <dgm:cxn modelId="{93C001A3-627B-43A6-B7AE-1739144E4078}" srcId="{EA965870-32BC-4F07-B114-D290B41F8992}" destId="{A987D998-E0DA-439E-98BA-C49BD1E83EE9}" srcOrd="2" destOrd="0" parTransId="{C6F0DCE9-847A-4847-8E1D-D834D2120C69}" sibTransId="{A8C3BFC8-1CE8-47CE-BBEB-B715A70B92C4}"/>
    <dgm:cxn modelId="{FC780D45-D4DE-42D1-835C-245AC34C6BB1}" srcId="{A63B9CFE-A6C1-4BAE-A3CF-73A35C0B5AB5}" destId="{B28B728A-AB1E-4145-BF78-5DDB9C7BC0B2}" srcOrd="3" destOrd="0" parTransId="{457E545F-91A6-495B-8290-55E83DD7C499}" sibTransId="{137BDDA9-224C-4C19-8CE8-1E9A9695ACB5}"/>
    <dgm:cxn modelId="{ED9DEA74-AB24-4F6C-AA7F-1349D287B113}" type="presOf" srcId="{648ECE1E-A87A-484B-84DA-5F7633CE618F}" destId="{4D5EAF81-9A67-4DD7-BA9F-1B0A2A3222AA}" srcOrd="1" destOrd="0" presId="urn:microsoft.com/office/officeart/2005/8/layout/cycle4"/>
    <dgm:cxn modelId="{D206BB71-0AF1-4CA6-8307-DF4E0B0C19F8}" srcId="{6AFAE0C8-7685-44B1-B02B-F33AF7A89A35}" destId="{69F0AA00-27B0-458A-8699-D38163A4615E}" srcOrd="0" destOrd="0" parTransId="{1BEE4F86-66F2-44B2-AC64-6F026ED4ABB6}" sibTransId="{723324F1-51EE-4E7C-857B-2AAD5B08773E}"/>
    <dgm:cxn modelId="{92AAC693-0D5B-4F76-87CC-026F5E4083DD}" type="presOf" srcId="{E2FDF6E0-58A5-4768-BB96-4232D0B5BB63}" destId="{4D5EAF81-9A67-4DD7-BA9F-1B0A2A3222AA}" srcOrd="1" destOrd="4" presId="urn:microsoft.com/office/officeart/2005/8/layout/cycle4"/>
    <dgm:cxn modelId="{ECC71551-3F9E-4057-84B8-5738A2BB369D}" type="presOf" srcId="{972306F8-B819-4A64-AB5D-AF9E4A5375C0}" destId="{4D5EAF81-9A67-4DD7-BA9F-1B0A2A3222AA}" srcOrd="1" destOrd="5" presId="urn:microsoft.com/office/officeart/2005/8/layout/cycle4"/>
    <dgm:cxn modelId="{B9C59098-AF28-42EE-ADAB-3851F28888F4}" type="presOf" srcId="{69F0AA00-27B0-458A-8699-D38163A4615E}" destId="{2AFADFF4-D009-4F92-ABA3-EA8639ECA99A}" srcOrd="0" destOrd="0" presId="urn:microsoft.com/office/officeart/2005/8/layout/cycle4"/>
    <dgm:cxn modelId="{7566F0C9-6B8D-4477-99AA-F04C7630C47C}" type="presOf" srcId="{D15F2E5B-C47E-4D16-936A-27E7306C9762}" destId="{E8C4AE65-16F2-4EC9-B74E-4E8006E70109}" srcOrd="0" destOrd="1" presId="urn:microsoft.com/office/officeart/2005/8/layout/cycle4"/>
    <dgm:cxn modelId="{966E278E-2222-4231-AEC1-0E9D97CE6DD4}" type="presOf" srcId="{EA965870-32BC-4F07-B114-D290B41F8992}" destId="{127E969C-D8A8-4A95-A613-304A34CBABAA}" srcOrd="0" destOrd="0" presId="urn:microsoft.com/office/officeart/2005/8/layout/cycle4"/>
    <dgm:cxn modelId="{12EB2118-1D8C-48C3-90B4-E312C1AA52F7}" srcId="{A63B9CFE-A6C1-4BAE-A3CF-73A35C0B5AB5}" destId="{6AFAE0C8-7685-44B1-B02B-F33AF7A89A35}" srcOrd="1" destOrd="0" parTransId="{EF4C829A-55A3-4CAA-B082-3D0F93C9661E}" sibTransId="{1AA3C06A-6C6B-4F0C-9DAC-62A916C67582}"/>
    <dgm:cxn modelId="{3C8817D7-EB8D-4096-A564-17C912CF1C41}" srcId="{4CB5C930-B053-4426-844C-2F18B84EBEE1}" destId="{F9626AD8-66F2-49FD-B423-2DBFF42CFEEC}" srcOrd="3" destOrd="0" parTransId="{714E4E48-4044-45BA-A8BE-A5C1F8896048}" sibTransId="{C26AFFD8-6D0C-41E9-908F-4E4362223B22}"/>
    <dgm:cxn modelId="{114665EA-3246-4EDB-9817-4E2D9C0C369C}" type="presOf" srcId="{9318A34B-2C1D-475B-AF58-4D09EC6385E7}" destId="{AE30F604-C5C8-4284-A55C-9E8E5A918584}" srcOrd="1" destOrd="0" presId="urn:microsoft.com/office/officeart/2005/8/layout/cycle4"/>
    <dgm:cxn modelId="{34ED2FC4-B032-4C2B-BFD4-C282ED242742}" type="presOf" srcId="{7A43A41C-B09F-40DB-B233-428CD9426025}" destId="{8126D78D-3DC3-41CB-B6CD-F1EC5AFD892A}" srcOrd="0" destOrd="1" presId="urn:microsoft.com/office/officeart/2005/8/layout/cycle4"/>
    <dgm:cxn modelId="{6A456AE3-0C1D-4545-BA6C-2F18B5DFE6C6}" type="presOf" srcId="{E27464F5-DC3F-461A-938C-781480CC0D06}" destId="{CC621904-8956-4437-8B42-653D4CD6A748}" srcOrd="0" destOrd="2" presId="urn:microsoft.com/office/officeart/2005/8/layout/cycle4"/>
    <dgm:cxn modelId="{B8EACBC2-2754-4351-BCB0-BE48737F747E}" type="presOf" srcId="{ECD36FB8-843D-4D98-AB3C-FA7C1E92064B}" destId="{4D5EAF81-9A67-4DD7-BA9F-1B0A2A3222AA}" srcOrd="1" destOrd="3" presId="urn:microsoft.com/office/officeart/2005/8/layout/cycle4"/>
    <dgm:cxn modelId="{53493171-D9EB-4B03-93BF-D2C5E69BD8D5}" srcId="{EA965870-32BC-4F07-B114-D290B41F8992}" destId="{E2FDF6E0-58A5-4768-BB96-4232D0B5BB63}" srcOrd="4" destOrd="0" parTransId="{CCBFD7C1-9F94-481B-A214-6DB991BEBF71}" sibTransId="{739C4B6C-CDF8-4653-AA23-225D29CE3B09}"/>
    <dgm:cxn modelId="{CF0FD777-24F6-4B22-8879-A5FD3F66FB13}" type="presOf" srcId="{D15F2E5B-C47E-4D16-936A-27E7306C9762}" destId="{9C599A43-2698-4FA1-A6B4-706EECC7B27B}" srcOrd="1" destOrd="1" presId="urn:microsoft.com/office/officeart/2005/8/layout/cycle4"/>
    <dgm:cxn modelId="{3E54F1D7-8411-4CAA-91E1-373B195E2300}" srcId="{B28B728A-AB1E-4145-BF78-5DDB9C7BC0B2}" destId="{D15F2E5B-C47E-4D16-936A-27E7306C9762}" srcOrd="1" destOrd="0" parTransId="{9ABC7A6C-BEAD-4DF3-A7A9-53E579B30FC4}" sibTransId="{CE86CFE7-2629-4AED-B7D9-D766D8A34201}"/>
    <dgm:cxn modelId="{EDC1508A-6F6B-4AC0-B010-00F0D1F6E140}" type="presOf" srcId="{A987D998-E0DA-439E-98BA-C49BD1E83EE9}" destId="{8126D78D-3DC3-41CB-B6CD-F1EC5AFD892A}" srcOrd="0" destOrd="2" presId="urn:microsoft.com/office/officeart/2005/8/layout/cycle4"/>
    <dgm:cxn modelId="{520E4F2D-E2CF-4C25-9AED-6774F3888D1A}" srcId="{EA965870-32BC-4F07-B114-D290B41F8992}" destId="{648ECE1E-A87A-484B-84DA-5F7633CE618F}" srcOrd="0" destOrd="0" parTransId="{F6116F4C-1756-4CD8-9009-977EFA2FAC45}" sibTransId="{BD88E0FD-2D78-4A60-9867-835A7C303301}"/>
    <dgm:cxn modelId="{4C91140D-4BCD-457B-A83B-9A146E0F00EE}" type="presParOf" srcId="{2BFBA818-079E-4806-A323-B7AC99D3964A}" destId="{D173215A-12A6-4C3F-BD74-166F8BC4B230}" srcOrd="0" destOrd="0" presId="urn:microsoft.com/office/officeart/2005/8/layout/cycle4"/>
    <dgm:cxn modelId="{947701D2-0879-4B40-8E48-925303226E5C}" type="presParOf" srcId="{D173215A-12A6-4C3F-BD74-166F8BC4B230}" destId="{33472145-9438-4418-8C5A-3A94535F58EC}" srcOrd="0" destOrd="0" presId="urn:microsoft.com/office/officeart/2005/8/layout/cycle4"/>
    <dgm:cxn modelId="{1018E7D2-AA82-4185-9E6E-82C45DD11866}" type="presParOf" srcId="{33472145-9438-4418-8C5A-3A94535F58EC}" destId="{8126D78D-3DC3-41CB-B6CD-F1EC5AFD892A}" srcOrd="0" destOrd="0" presId="urn:microsoft.com/office/officeart/2005/8/layout/cycle4"/>
    <dgm:cxn modelId="{529C5921-A976-4BE4-BFD2-C7C100EDF0EC}" type="presParOf" srcId="{33472145-9438-4418-8C5A-3A94535F58EC}" destId="{4D5EAF81-9A67-4DD7-BA9F-1B0A2A3222AA}" srcOrd="1" destOrd="0" presId="urn:microsoft.com/office/officeart/2005/8/layout/cycle4"/>
    <dgm:cxn modelId="{56DACE15-3CB9-412B-B5F4-BFC0DABE7EBB}" type="presParOf" srcId="{D173215A-12A6-4C3F-BD74-166F8BC4B230}" destId="{EF17BA00-E172-4465-BD80-DC404E0740FC}" srcOrd="1" destOrd="0" presId="urn:microsoft.com/office/officeart/2005/8/layout/cycle4"/>
    <dgm:cxn modelId="{E10D1CA0-FE80-43D0-95F1-807E906DD4E9}" type="presParOf" srcId="{EF17BA00-E172-4465-BD80-DC404E0740FC}" destId="{2AFADFF4-D009-4F92-ABA3-EA8639ECA99A}" srcOrd="0" destOrd="0" presId="urn:microsoft.com/office/officeart/2005/8/layout/cycle4"/>
    <dgm:cxn modelId="{11EAB955-0A4A-4C65-A542-CE0C8AC567E8}" type="presParOf" srcId="{EF17BA00-E172-4465-BD80-DC404E0740FC}" destId="{22833D8E-E0CF-4730-9A8A-C24AD27B63B1}" srcOrd="1" destOrd="0" presId="urn:microsoft.com/office/officeart/2005/8/layout/cycle4"/>
    <dgm:cxn modelId="{8A5333A7-ACC9-421A-B313-7C131BF3DECD}" type="presParOf" srcId="{D173215A-12A6-4C3F-BD74-166F8BC4B230}" destId="{62295F5F-8107-45E7-80F2-8D16A56F12B7}" srcOrd="2" destOrd="0" presId="urn:microsoft.com/office/officeart/2005/8/layout/cycle4"/>
    <dgm:cxn modelId="{CEB063FB-2129-4947-8B66-E5D5D9363A60}" type="presParOf" srcId="{62295F5F-8107-45E7-80F2-8D16A56F12B7}" destId="{CC621904-8956-4437-8B42-653D4CD6A748}" srcOrd="0" destOrd="0" presId="urn:microsoft.com/office/officeart/2005/8/layout/cycle4"/>
    <dgm:cxn modelId="{59A92745-4E6F-44F0-829F-D60FABF1D24D}" type="presParOf" srcId="{62295F5F-8107-45E7-80F2-8D16A56F12B7}" destId="{AE30F604-C5C8-4284-A55C-9E8E5A918584}" srcOrd="1" destOrd="0" presId="urn:microsoft.com/office/officeart/2005/8/layout/cycle4"/>
    <dgm:cxn modelId="{D9AAD370-080D-4481-AA39-4F4F1EE094E3}" type="presParOf" srcId="{D173215A-12A6-4C3F-BD74-166F8BC4B230}" destId="{DC94CE51-5C6A-4C61-A68E-6813CC28D838}" srcOrd="3" destOrd="0" presId="urn:microsoft.com/office/officeart/2005/8/layout/cycle4"/>
    <dgm:cxn modelId="{871BEAAC-284A-4AC9-95E0-2FE0DE13961B}" type="presParOf" srcId="{DC94CE51-5C6A-4C61-A68E-6813CC28D838}" destId="{E8C4AE65-16F2-4EC9-B74E-4E8006E70109}" srcOrd="0" destOrd="0" presId="urn:microsoft.com/office/officeart/2005/8/layout/cycle4"/>
    <dgm:cxn modelId="{F1FE4684-269E-4F6F-B175-8662861E992D}" type="presParOf" srcId="{DC94CE51-5C6A-4C61-A68E-6813CC28D838}" destId="{9C599A43-2698-4FA1-A6B4-706EECC7B27B}" srcOrd="1" destOrd="0" presId="urn:microsoft.com/office/officeart/2005/8/layout/cycle4"/>
    <dgm:cxn modelId="{46FF4429-2870-4801-9C3A-5AC970E63CF8}" type="presParOf" srcId="{D173215A-12A6-4C3F-BD74-166F8BC4B230}" destId="{6224B0BC-4EBF-4438-9F3D-1D3A15DA4351}" srcOrd="4" destOrd="0" presId="urn:microsoft.com/office/officeart/2005/8/layout/cycle4"/>
    <dgm:cxn modelId="{B1293DBC-7A59-45E6-BC22-F8A5C634712B}" type="presParOf" srcId="{2BFBA818-079E-4806-A323-B7AC99D3964A}" destId="{4449E707-4EF2-4596-A511-B7C23BEE84FC}" srcOrd="1" destOrd="0" presId="urn:microsoft.com/office/officeart/2005/8/layout/cycle4"/>
    <dgm:cxn modelId="{2A86A1DE-4874-4AE7-A6CE-A3F4D0D3DBBB}" type="presParOf" srcId="{4449E707-4EF2-4596-A511-B7C23BEE84FC}" destId="{127E969C-D8A8-4A95-A613-304A34CBABAA}" srcOrd="0" destOrd="0" presId="urn:microsoft.com/office/officeart/2005/8/layout/cycle4"/>
    <dgm:cxn modelId="{71D86538-FDBA-477F-A5A2-1D2ACC7BBA04}" type="presParOf" srcId="{4449E707-4EF2-4596-A511-B7C23BEE84FC}" destId="{9DFB99E2-04C9-4ACA-923F-FAB9863A44E2}" srcOrd="1" destOrd="0" presId="urn:microsoft.com/office/officeart/2005/8/layout/cycle4"/>
    <dgm:cxn modelId="{AB4AF62E-9489-4DA3-81A7-BFCB889C3F06}" type="presParOf" srcId="{4449E707-4EF2-4596-A511-B7C23BEE84FC}" destId="{FB35C429-B091-4CC6-A077-33782548FE47}" srcOrd="2" destOrd="0" presId="urn:microsoft.com/office/officeart/2005/8/layout/cycle4"/>
    <dgm:cxn modelId="{E12F6939-067A-474C-9943-5CA0DF6967D2}" type="presParOf" srcId="{4449E707-4EF2-4596-A511-B7C23BEE84FC}" destId="{01ACEF42-EA04-4BED-B855-1872808000E9}" srcOrd="3" destOrd="0" presId="urn:microsoft.com/office/officeart/2005/8/layout/cycle4"/>
    <dgm:cxn modelId="{925E4C1B-3266-4A75-A6DD-31EDC1E901B3}" type="presParOf" srcId="{4449E707-4EF2-4596-A511-B7C23BEE84FC}" destId="{6824F9FB-6F11-4C6E-8B62-F83A24D92F41}" srcOrd="4" destOrd="0" presId="urn:microsoft.com/office/officeart/2005/8/layout/cycle4"/>
    <dgm:cxn modelId="{714FB8E3-65FC-4910-A4CC-3063442CBC4A}" type="presParOf" srcId="{2BFBA818-079E-4806-A323-B7AC99D3964A}" destId="{E803FE96-EE6D-456E-9258-DCAB54E8FAD7}" srcOrd="2" destOrd="0" presId="urn:microsoft.com/office/officeart/2005/8/layout/cycle4"/>
    <dgm:cxn modelId="{99C61563-8317-47DB-A267-4C52389DD7EF}" type="presParOf" srcId="{2BFBA818-079E-4806-A323-B7AC99D3964A}" destId="{555C14D2-C31D-43DB-A400-9A5CBE6A9F8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21904-8956-4437-8B42-653D4CD6A748}">
      <dsp:nvSpPr>
        <dsp:cNvPr id="0" name=""/>
        <dsp:cNvSpPr/>
      </dsp:nvSpPr>
      <dsp:spPr>
        <a:xfrm>
          <a:off x="4375443" y="3606832"/>
          <a:ext cx="3294711" cy="2275175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Web Developers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Content Creators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UX Designers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Quality Assurance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User testing</a:t>
          </a:r>
          <a:endParaRPr lang="en-US" sz="1800" kern="1200" dirty="0"/>
        </a:p>
      </dsp:txBody>
      <dsp:txXfrm>
        <a:off x="5413834" y="4225604"/>
        <a:ext cx="2206341" cy="1606425"/>
      </dsp:txXfrm>
    </dsp:sp>
    <dsp:sp modelId="{E8C4AE65-16F2-4EC9-B74E-4E8006E70109}">
      <dsp:nvSpPr>
        <dsp:cNvPr id="0" name=""/>
        <dsp:cNvSpPr/>
      </dsp:nvSpPr>
      <dsp:spPr>
        <a:xfrm>
          <a:off x="-116870" y="3767364"/>
          <a:ext cx="3376126" cy="1954111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Web Developers</a:t>
          </a:r>
          <a:endParaRPr lang="en-US" sz="1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Web Content Creators</a:t>
          </a:r>
          <a:endParaRPr lang="en-US" sz="1800" kern="1200" dirty="0"/>
        </a:p>
      </dsp:txBody>
      <dsp:txXfrm>
        <a:off x="-73945" y="4298817"/>
        <a:ext cx="2277438" cy="1379733"/>
      </dsp:txXfrm>
    </dsp:sp>
    <dsp:sp modelId="{2AFADFF4-D009-4F92-ABA3-EA8639ECA99A}">
      <dsp:nvSpPr>
        <dsp:cNvPr id="0" name=""/>
        <dsp:cNvSpPr/>
      </dsp:nvSpPr>
      <dsp:spPr>
        <a:xfrm>
          <a:off x="4676959" y="66058"/>
          <a:ext cx="2791757" cy="2387421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Web Developers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Website Contractors</a:t>
          </a:r>
          <a:endParaRPr lang="en-US" sz="1800" kern="1200" dirty="0"/>
        </a:p>
      </dsp:txBody>
      <dsp:txXfrm>
        <a:off x="5566930" y="118502"/>
        <a:ext cx="1849342" cy="1685678"/>
      </dsp:txXfrm>
    </dsp:sp>
    <dsp:sp modelId="{8126D78D-3DC3-41CB-B6CD-F1EC5AFD892A}">
      <dsp:nvSpPr>
        <dsp:cNvPr id="0" name=""/>
        <dsp:cNvSpPr/>
      </dsp:nvSpPr>
      <dsp:spPr>
        <a:xfrm>
          <a:off x="-125260" y="4729"/>
          <a:ext cx="3392906" cy="2555252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Graphic Designers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UX Designers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Web Architects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Website Contractors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Web Developers</a:t>
          </a:r>
          <a:endParaRPr lang="en-US" sz="1800" kern="1200" dirty="0"/>
        </a:p>
      </dsp:txBody>
      <dsp:txXfrm>
        <a:off x="-69129" y="60860"/>
        <a:ext cx="2262772" cy="1804177"/>
      </dsp:txXfrm>
    </dsp:sp>
    <dsp:sp modelId="{127E969C-D8A8-4A95-A613-304A34CBABAA}">
      <dsp:nvSpPr>
        <dsp:cNvPr id="0" name=""/>
        <dsp:cNvSpPr/>
      </dsp:nvSpPr>
      <dsp:spPr>
        <a:xfrm>
          <a:off x="1314767" y="475211"/>
          <a:ext cx="2391495" cy="2391495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Design</a:t>
          </a:r>
          <a:endParaRPr lang="en-US" sz="2000" kern="1200" dirty="0"/>
        </a:p>
      </dsp:txBody>
      <dsp:txXfrm>
        <a:off x="2015220" y="1175664"/>
        <a:ext cx="1691042" cy="1691042"/>
      </dsp:txXfrm>
    </dsp:sp>
    <dsp:sp modelId="{9DFB99E2-04C9-4ACA-923F-FAB9863A44E2}">
      <dsp:nvSpPr>
        <dsp:cNvPr id="0" name=""/>
        <dsp:cNvSpPr/>
      </dsp:nvSpPr>
      <dsp:spPr>
        <a:xfrm rot="5400000">
          <a:off x="3744453" y="482146"/>
          <a:ext cx="2391495" cy="2391495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Development</a:t>
          </a:r>
          <a:endParaRPr lang="en-US" sz="2000" kern="1200" dirty="0"/>
        </a:p>
      </dsp:txBody>
      <dsp:txXfrm rot="-5400000">
        <a:off x="3744453" y="1182599"/>
        <a:ext cx="1691042" cy="1691042"/>
      </dsp:txXfrm>
    </dsp:sp>
    <dsp:sp modelId="{FB35C429-B091-4CC6-A077-33782548FE47}">
      <dsp:nvSpPr>
        <dsp:cNvPr id="0" name=""/>
        <dsp:cNvSpPr/>
      </dsp:nvSpPr>
      <dsp:spPr>
        <a:xfrm rot="10800000">
          <a:off x="3746653" y="2851782"/>
          <a:ext cx="2391495" cy="2391495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Evaluation</a:t>
          </a:r>
          <a:endParaRPr lang="en-US" sz="2000" kern="1200" dirty="0"/>
        </a:p>
      </dsp:txBody>
      <dsp:txXfrm rot="10800000">
        <a:off x="3746653" y="2851782"/>
        <a:ext cx="1691042" cy="1691042"/>
      </dsp:txXfrm>
    </dsp:sp>
    <dsp:sp modelId="{01ACEF42-EA04-4BED-B855-1872808000E9}">
      <dsp:nvSpPr>
        <dsp:cNvPr id="0" name=""/>
        <dsp:cNvSpPr/>
      </dsp:nvSpPr>
      <dsp:spPr>
        <a:xfrm rot="16200000">
          <a:off x="1325720" y="2851782"/>
          <a:ext cx="2391495" cy="2391495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Monitoring</a:t>
          </a:r>
          <a:endParaRPr lang="en-US" sz="2000" kern="1200" dirty="0"/>
        </a:p>
      </dsp:txBody>
      <dsp:txXfrm rot="5400000">
        <a:off x="2026173" y="2851782"/>
        <a:ext cx="1691042" cy="1691042"/>
      </dsp:txXfrm>
    </dsp:sp>
    <dsp:sp modelId="{E803FE96-EE6D-456E-9258-DCAB54E8FAD7}">
      <dsp:nvSpPr>
        <dsp:cNvPr id="0" name=""/>
        <dsp:cNvSpPr/>
      </dsp:nvSpPr>
      <dsp:spPr>
        <a:xfrm>
          <a:off x="3359596" y="2299474"/>
          <a:ext cx="825701" cy="718000"/>
        </a:xfrm>
        <a:prstGeom prst="circularArrow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C14D2-C31D-43DB-A400-9A5CBE6A9F8C}">
      <dsp:nvSpPr>
        <dsp:cNvPr id="0" name=""/>
        <dsp:cNvSpPr/>
      </dsp:nvSpPr>
      <dsp:spPr>
        <a:xfrm rot="10800000">
          <a:off x="3359596" y="2575628"/>
          <a:ext cx="825701" cy="718000"/>
        </a:xfrm>
        <a:prstGeom prst="circularArrow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F1358-4671-45F6-B552-5B387556955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7B40F-4F85-44A5-B242-98C53C646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94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sun.edu/universaldesigncenter/web-accessibility-criteria-keyboard-accessibility" TargetMode="External"/><Relationship Id="rId3" Type="http://schemas.openxmlformats.org/officeDocument/2006/relationships/hyperlink" Target="http://webaim.org/techniques/keyboard/" TargetMode="External"/><Relationship Id="rId7" Type="http://schemas.openxmlformats.org/officeDocument/2006/relationships/hyperlink" Target="http://www.w3.org/TR/2010/NOTE-WCAG20-TECHS-20101014/G202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deque.com/blog/give-site-focus-tips-designing-usable-focus-indicators/" TargetMode="External"/><Relationship Id="rId5" Type="http://schemas.openxmlformats.org/officeDocument/2006/relationships/hyperlink" Target="http://www.w3.org/WAI/WCAG20/quickref/?currentsidebar=#col_overview&amp;showtechniques=247#navigation-mechanisms-focus-visible" TargetMode="External"/><Relationship Id="rId4" Type="http://schemas.openxmlformats.org/officeDocument/2006/relationships/hyperlink" Target="https://www.w3.org/WAI/WCAG20/quickref/?currentsidebar=#col_overview#keyboard-operation" TargetMode="External"/></Relationships>
</file>

<file path=ppt/notesSlides/_rels/notes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.org/TR/2008/REC-WCAG20-20081211/#cc5" TargetMode="External"/><Relationship Id="rId3" Type="http://schemas.openxmlformats.org/officeDocument/2006/relationships/hyperlink" Target="http://www.interactiveaccessibility.com/education/training/ex7.1.html" TargetMode="External"/><Relationship Id="rId7" Type="http://schemas.openxmlformats.org/officeDocument/2006/relationships/hyperlink" Target="http://www.w3.org/TR/2008/REC-WCAG20-20081211/#keyboard-operation-trapping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w3.org/TR/WCAG20-TECHS/F10" TargetMode="External"/><Relationship Id="rId5" Type="http://schemas.openxmlformats.org/officeDocument/2006/relationships/hyperlink" Target="http://www.csun.edu/universaldesigncenter/web-accessibility-criteria-keyboard-accessibility" TargetMode="External"/><Relationship Id="rId4" Type="http://schemas.openxmlformats.org/officeDocument/2006/relationships/hyperlink" Target="http://aduggin.github.io/accessibility-fails/keyboardtrap.html" TargetMode="Externa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un.edu/universaldesigncenter/web-accessibility-criteria-keyboard-accessibility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w3.org/TR/2008/NOTE-WCAG20-TECHS-20081211/F16.html" TargetMode="External"/><Relationship Id="rId5" Type="http://schemas.openxmlformats.org/officeDocument/2006/relationships/hyperlink" Target="http://www.csun.edu/universaldesigncenter/web-accessibility-criteria-screen-movement" TargetMode="External"/><Relationship Id="rId4" Type="http://schemas.openxmlformats.org/officeDocument/2006/relationships/hyperlink" Target="http://www.w3.org/TR/WCAG20-TECHS/G59.html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7B40F-4F85-44A5-B242-98C53C6464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645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7B40F-4F85-44A5-B242-98C53C6464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1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7B40F-4F85-44A5-B242-98C53C6464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79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7B40F-4F85-44A5-B242-98C53C6464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51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7B40F-4F85-44A5-B242-98C53C6464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53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7B40F-4F85-44A5-B242-98C53C6464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43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7B40F-4F85-44A5-B242-98C53C6464D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736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7B40F-4F85-44A5-B242-98C53C6464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391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Type of test=Keyboard Operable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--tab through, look for visual focus and consistent behavior as you tab through for menus etc.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 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Remember to check any video players on the site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Check</a:t>
            </a:r>
            <a:r>
              <a:rPr lang="en-US" sz="1200" baseline="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Point =</a:t>
            </a:r>
            <a:r>
              <a:rPr lang="en-US" sz="1200" dirty="0" smtClean="0">
                <a:effectLst/>
              </a:rPr>
              <a:t>G202 Keyboard Operable (WCAG 2)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G149 Visual Focus </a:t>
            </a:r>
          </a:p>
          <a:p>
            <a:pPr marL="0" marR="0" lvl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None/>
            </a:pPr>
            <a:r>
              <a:rPr lang="en-US" sz="1200" dirty="0" smtClean="0">
                <a:effectLst/>
              </a:rPr>
              <a:t>Resources =</a:t>
            </a:r>
            <a:r>
              <a:rPr lang="en-US" sz="1200" u="sng" dirty="0" err="1" smtClean="0">
                <a:effectLst/>
                <a:hlinkClick r:id="rId3"/>
              </a:rPr>
              <a:t>WebAIM</a:t>
            </a:r>
            <a:r>
              <a:rPr lang="en-US" sz="1200" u="sng" dirty="0" smtClean="0">
                <a:effectLst/>
                <a:hlinkClick r:id="rId3"/>
              </a:rPr>
              <a:t> Standard keyboard operability</a:t>
            </a:r>
            <a:endParaRPr lang="en-US" sz="1200" dirty="0" smtClean="0">
              <a:effectLst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 </a:t>
            </a:r>
          </a:p>
          <a:p>
            <a:pPr marL="0" marR="0" lvl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None/>
            </a:pPr>
            <a:r>
              <a:rPr lang="en-US" sz="1200" dirty="0" smtClean="0">
                <a:effectLst/>
              </a:rPr>
              <a:t>How to meet </a:t>
            </a:r>
            <a:r>
              <a:rPr lang="en-US" sz="1200" u="sng" dirty="0" smtClean="0">
                <a:effectLst/>
                <a:hlinkClick r:id="rId4"/>
              </a:rPr>
              <a:t>keyboard accessibility</a:t>
            </a:r>
            <a:endParaRPr lang="en-US" sz="1200" u="sng" dirty="0" smtClean="0">
              <a:effectLst/>
            </a:endParaRPr>
          </a:p>
          <a:p>
            <a:pPr marL="0" marR="0" lvl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None/>
            </a:pPr>
            <a:endParaRPr lang="en-US" sz="1200" dirty="0" smtClean="0">
              <a:effectLst/>
            </a:endParaRPr>
          </a:p>
          <a:p>
            <a:pPr marL="0" marR="0" lvl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None/>
            </a:pPr>
            <a:r>
              <a:rPr lang="en-US" sz="1200" u="sng" dirty="0" smtClean="0">
                <a:effectLst/>
                <a:hlinkClick r:id="rId5"/>
              </a:rPr>
              <a:t>W3C Visible Focus</a:t>
            </a:r>
            <a:r>
              <a:rPr lang="en-US" sz="1200" u="sng" dirty="0" smtClean="0">
                <a:effectLst/>
              </a:rPr>
              <a:t>   </a:t>
            </a:r>
          </a:p>
          <a:p>
            <a:pPr marL="0" marR="0" lvl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None/>
            </a:pPr>
            <a:endParaRPr lang="en-US" sz="1200" dirty="0" smtClean="0">
              <a:effectLst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Controlled visual Focus Example (not browser dependent): </a:t>
            </a:r>
            <a:endParaRPr lang="en-US" sz="1200" u="sng" dirty="0" smtClean="0">
              <a:effectLst/>
              <a:hlinkClick r:id="rId6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sng" dirty="0" err="1" smtClean="0">
                <a:effectLst/>
                <a:hlinkClick r:id="rId6"/>
              </a:rPr>
              <a:t>Deque</a:t>
            </a:r>
            <a:r>
              <a:rPr lang="en-US" sz="1200" u="sng" dirty="0" smtClean="0">
                <a:effectLst/>
                <a:hlinkClick r:id="rId6"/>
              </a:rPr>
              <a:t>: Designing usable focus indicators</a:t>
            </a:r>
            <a:endParaRPr lang="en-US" sz="1200" dirty="0" smtClean="0">
              <a:effectLst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none" strike="noStrike" dirty="0" smtClean="0">
                <a:effectLst/>
              </a:rPr>
              <a:t> </a:t>
            </a:r>
            <a:endParaRPr lang="en-US" sz="1200" dirty="0" smtClean="0">
              <a:effectLst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sng" dirty="0" smtClean="0">
                <a:effectLst/>
                <a:hlinkClick r:id="rId7"/>
              </a:rPr>
              <a:t>G202: Ensuring keyboard control for all functionality</a:t>
            </a:r>
            <a:endParaRPr lang="en-US" sz="1200" dirty="0" smtClean="0">
              <a:effectLst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sng" dirty="0" smtClean="0">
                <a:effectLst/>
              </a:rPr>
              <a:t>G90: Providing keyboard-triggered event handlers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effectLst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none" strike="noStrike" dirty="0" smtClean="0">
                <a:effectLst/>
              </a:rPr>
              <a:t>CSUN </a:t>
            </a:r>
            <a:r>
              <a:rPr lang="en-US" sz="1200" u="sng" dirty="0" smtClean="0">
                <a:effectLst/>
                <a:hlinkClick r:id="rId8"/>
              </a:rPr>
              <a:t>UDC Web criteria – Keyboard Accessibility </a:t>
            </a:r>
            <a:r>
              <a:rPr lang="en-US" sz="1200" u="sng" dirty="0" smtClean="0">
                <a:effectLst/>
              </a:rPr>
              <a:t> 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effectLst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Comments column</a:t>
            </a:r>
            <a:r>
              <a:rPr lang="en-US" sz="1200" baseline="0" dirty="0" smtClean="0">
                <a:effectLst/>
              </a:rPr>
              <a:t> 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aseline="0" dirty="0" smtClean="0">
                <a:effectLst/>
              </a:rPr>
              <a:t>F/P/NA column</a:t>
            </a:r>
            <a:endParaRPr lang="en-US" sz="1200" dirty="0" smtClean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7B40F-4F85-44A5-B242-98C53C6464D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509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Keyboard Traps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--Do you get stuck, i.e. in video player or somewhere in a form on a page? 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F10a Keyboard Traps (WCAG 2)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Related to G107 Unexpected behavior 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Problem examples: </a:t>
            </a:r>
            <a:r>
              <a:rPr lang="en-US" sz="1200" u="sng" dirty="0" smtClean="0">
                <a:effectLst/>
                <a:hlinkClick r:id="rId3"/>
              </a:rPr>
              <a:t>Interactive Accessibility - Training Example</a:t>
            </a:r>
            <a:endParaRPr lang="en-US" sz="1200" dirty="0" smtClean="0">
              <a:effectLst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none" strike="noStrike" dirty="0" smtClean="0">
                <a:effectLst/>
              </a:rPr>
              <a:t> </a:t>
            </a:r>
            <a:endParaRPr lang="en-US" sz="1200" dirty="0" smtClean="0">
              <a:effectLst/>
            </a:endParaRPr>
          </a:p>
          <a:p>
            <a:pPr marL="0" marR="0" lvl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None/>
            </a:pPr>
            <a:r>
              <a:rPr lang="en-US" sz="1200" dirty="0" smtClean="0">
                <a:effectLst/>
              </a:rPr>
              <a:t>Unexpected behavior example – and </a:t>
            </a:r>
            <a:r>
              <a:rPr lang="en-US" sz="1200" u="sng" dirty="0" smtClean="0">
                <a:effectLst/>
                <a:hlinkClick r:id="rId4"/>
              </a:rPr>
              <a:t>Keyboard Trap</a:t>
            </a:r>
            <a:r>
              <a:rPr lang="en-US" sz="1200" dirty="0" smtClean="0">
                <a:effectLst/>
              </a:rPr>
              <a:t>  -</a:t>
            </a:r>
          </a:p>
          <a:p>
            <a:pPr marL="0" marR="0" lvl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None/>
            </a:pPr>
            <a:r>
              <a:rPr lang="en-US" sz="1200" dirty="0" smtClean="0">
                <a:effectLst/>
              </a:rPr>
              <a:t>auto activate upon keyboarding into link without actually selecting it.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 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sng" dirty="0" smtClean="0">
                <a:effectLst/>
                <a:hlinkClick r:id="rId5"/>
              </a:rPr>
              <a:t>UDC Web criteria – Keyboard Traps</a:t>
            </a:r>
            <a:endParaRPr lang="en-US" sz="1200" dirty="0" smtClean="0">
              <a:effectLst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 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sng" dirty="0" smtClean="0">
                <a:effectLst/>
                <a:hlinkClick r:id="rId6"/>
              </a:rPr>
              <a:t>F10 Failure of Success Criterion 2.1.2</a:t>
            </a:r>
            <a:endParaRPr lang="en-US" sz="1200" dirty="0" smtClean="0">
              <a:effectLst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 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sng" dirty="0" smtClean="0">
                <a:effectLst/>
                <a:hlinkClick r:id="rId7"/>
              </a:rPr>
              <a:t>WCAG 2.0 No Keyboard trap</a:t>
            </a:r>
            <a:endParaRPr lang="en-US" sz="1200" dirty="0" smtClean="0">
              <a:effectLst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 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sng" dirty="0" smtClean="0">
                <a:effectLst/>
                <a:hlinkClick r:id="rId8"/>
              </a:rPr>
              <a:t>WCAG Non-Interference</a:t>
            </a:r>
            <a:endParaRPr lang="en-US" sz="1200" dirty="0" smtClean="0">
              <a:effectLst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7B40F-4F85-44A5-B242-98C53C6464D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590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Tab Order 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--Tabbing through the page, does it follow a logical order?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effectLst/>
              </a:rPr>
              <a:t>G59a Default Tab Order (WCAG 2)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I.E. toolbar plug in from Vision Australia can be used to expose the tab order using Structure, Tab Order Indicator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 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sng" dirty="0" smtClean="0">
                <a:effectLst/>
                <a:hlinkClick r:id="rId3"/>
              </a:rPr>
              <a:t>UDC Web Criteria Keyboard accessibility</a:t>
            </a:r>
            <a:r>
              <a:rPr lang="en-US" sz="1200" dirty="0" smtClean="0">
                <a:effectLst/>
              </a:rPr>
              <a:t>- example tab order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 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sng" dirty="0" smtClean="0">
                <a:effectLst/>
                <a:hlinkClick r:id="rId4"/>
              </a:rPr>
              <a:t>G59: Placing the interactive elements in an order that follows sequences and relationships within the content</a:t>
            </a:r>
            <a:endParaRPr lang="en-US" sz="1200" dirty="0" smtClean="0">
              <a:effectLst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Scrolling Content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--Pause, stop, navigate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effectLst/>
              </a:rPr>
              <a:t>F16 Failure of Success Criterion 2.2.2  mechanism to pause and restart the content. (WCAG 2)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sng" dirty="0" smtClean="0">
                <a:effectLst/>
                <a:hlinkClick r:id="rId5"/>
              </a:rPr>
              <a:t>UDC Web accessibility criteria- screen movement</a:t>
            </a:r>
            <a:endParaRPr lang="en-US" sz="1200" dirty="0" smtClean="0">
              <a:effectLst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</a:rPr>
              <a:t> 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sng" dirty="0" smtClean="0">
                <a:effectLst/>
                <a:hlinkClick r:id="rId6"/>
              </a:rPr>
              <a:t>WCAG F16 Scrolling Content</a:t>
            </a:r>
            <a:r>
              <a:rPr lang="en-US" sz="1200" dirty="0" smtClean="0">
                <a:effectLst/>
              </a:rPr>
              <a:t> 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7B40F-4F85-44A5-B242-98C53C6464D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27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jeff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7B40F-4F85-44A5-B242-98C53C6464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135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7B40F-4F85-44A5-B242-98C53C6464D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960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7B40F-4F85-44A5-B242-98C53C6464D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681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7B40F-4F85-44A5-B242-98C53C6464D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055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7B40F-4F85-44A5-B242-98C53C6464D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859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7B40F-4F85-44A5-B242-98C53C6464D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864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7B40F-4F85-44A5-B242-98C53C6464D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40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Getting traction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7B40F-4F85-44A5-B242-98C53C6464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61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April 2016 communication to campus presidents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7B40F-4F85-44A5-B242-98C53C6464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08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C28F9-3969-4BA4-9F96-14B0CB2F71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80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Quality Assurance -Web Accessibility/Universal Design – It’s a campus wide effort</a:t>
            </a:r>
          </a:p>
          <a:p>
            <a:r>
              <a:rPr lang="en-US" baseline="0" dirty="0" smtClean="0"/>
              <a:t>Executive </a:t>
            </a:r>
            <a:r>
              <a:rPr lang="en-US" baseline="0" dirty="0" smtClean="0"/>
              <a:t>Support – most important element – over sees the entire process; </a:t>
            </a:r>
            <a:r>
              <a:rPr lang="en-US" baseline="0" dirty="0" smtClean="0"/>
              <a:t>Appropriate </a:t>
            </a:r>
            <a:r>
              <a:rPr lang="en-US" baseline="0" dirty="0" smtClean="0"/>
              <a:t>personnel should be associated with each area of the web development process. Listed below are the areas and </a:t>
            </a:r>
          </a:p>
          <a:p>
            <a:r>
              <a:rPr lang="en-US" baseline="0" dirty="0" smtClean="0"/>
              <a:t>personnel recommendations:</a:t>
            </a:r>
          </a:p>
          <a:p>
            <a:pPr lvl="0"/>
            <a:r>
              <a:rPr lang="en-US" baseline="0" dirty="0" smtClean="0"/>
              <a:t>Design – personnel involved include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Graphic Designers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UX Designers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Web Architects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Website Contractors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Web Developers</a:t>
            </a:r>
          </a:p>
          <a:p>
            <a:r>
              <a:rPr lang="en-US" dirty="0" smtClean="0"/>
              <a:t>Development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Web Developers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Website Contractors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dirty="0" smtClean="0"/>
              <a:t>Evaluation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Web </a:t>
            </a:r>
            <a:r>
              <a:rPr lang="en-US" dirty="0" smtClean="0"/>
              <a:t>Developers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Content Creators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UX Designers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dirty="0" smtClean="0"/>
              <a:t>Monitoring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Web Developers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Content Creators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Accountability</a:t>
            </a:r>
            <a:r>
              <a:rPr lang="en-US" baseline="0" dirty="0" smtClean="0"/>
              <a:t> – a campus reporting process should be in place that informs </a:t>
            </a:r>
            <a:r>
              <a:rPr lang="en-US" baseline="0" dirty="0" smtClean="0"/>
              <a:t>executive </a:t>
            </a:r>
            <a:r>
              <a:rPr lang="en-US" baseline="0" dirty="0" smtClean="0"/>
              <a:t>as to the level and improvement of web accessibility over time.</a:t>
            </a:r>
            <a:endParaRPr lang="en-US" dirty="0" smtClean="0"/>
          </a:p>
          <a:p>
            <a:pPr marL="0" lv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lv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lv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7B40F-4F85-44A5-B242-98C53C6464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05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of screen shot of compliance sheriff  automated scanning selection of check points.</a:t>
            </a:r>
            <a:r>
              <a:rPr lang="en-US" baseline="0" dirty="0" smtClean="0"/>
              <a:t>  Cal State University offers customized checkpoints for </a:t>
            </a:r>
            <a:r>
              <a:rPr lang="en-US" baseline="0" dirty="0" err="1" smtClean="0"/>
              <a:t>systemwide</a:t>
            </a:r>
            <a:r>
              <a:rPr lang="en-US" baseline="0" dirty="0" smtClean="0"/>
              <a:t> consistency of audits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23179-4641-4044-9337-4D226C1352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35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Manual testing can be overwhelming if you don’t spot </a:t>
            </a:r>
            <a:r>
              <a:rPr lang="en-US" smtClean="0"/>
              <a:t>check the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7B40F-4F85-44A5-B242-98C53C6464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52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7B40F-4F85-44A5-B242-98C53C6464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76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teachingcommons.cdl.edu/access/index.html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teachingcommons.cdl.edu/access/index.html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teachingcommons.cdl.edu/access/index.html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teachingcommons.cdl.edu/access/index.html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ACB1-E494-487D-B15B-B1B015E6D3D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23A1-F049-4F01-B05B-B7099A45D2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alifornia State University, Accessible Technology Initiative" title="CSU Logo">
            <a:hlinkClick r:id="rId2"/>
          </p:cNvPr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464" y="272552"/>
            <a:ext cx="3479301" cy="66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783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ACB1-E494-487D-B15B-B1B015E6D3D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23A1-F049-4F01-B05B-B7099A45D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5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ACB1-E494-487D-B15B-B1B015E6D3D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23A1-F049-4F01-B05B-B7099A45D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5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ACB1-E494-487D-B15B-B1B015E6D3D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23A1-F049-4F01-B05B-B7099A45D2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alifornia State University, Accessible Technology Initiative" title="CSU logo">
            <a:hlinkClick r:id="rId2"/>
          </p:cNvPr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7857" y="6314121"/>
            <a:ext cx="3115945" cy="401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437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ACB1-E494-487D-B15B-B1B015E6D3D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23A1-F049-4F01-B05B-B7099A45D2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alifornia State University, Accessible Technology Initiative">
            <a:hlinkClick r:id="rId2"/>
          </p:cNvPr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7857" y="6314121"/>
            <a:ext cx="3115945" cy="401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553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ACB1-E494-487D-B15B-B1B015E6D3D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23A1-F049-4F01-B05B-B7099A45D2F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California State University, Accessible Technology Initiative">
            <a:hlinkClick r:id="rId2"/>
          </p:cNvPr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7857" y="6314121"/>
            <a:ext cx="3115945" cy="401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066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ACB1-E494-487D-B15B-B1B015E6D3D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23A1-F049-4F01-B05B-B7099A45D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1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ACB1-E494-487D-B15B-B1B015E6D3D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23A1-F049-4F01-B05B-B7099A45D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2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ACB1-E494-487D-B15B-B1B015E6D3D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23A1-F049-4F01-B05B-B7099A45D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5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ACB1-E494-487D-B15B-B1B015E6D3D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23A1-F049-4F01-B05B-B7099A45D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2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ACB1-E494-487D-B15B-B1B015E6D3D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23A1-F049-4F01-B05B-B7099A45D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0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AACB1-E494-487D-B15B-B1B015E6D3D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F23A1-F049-4F01-B05B-B7099A45D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8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ingcommons.cdl.edu/access/sites/OpenSourceTools.s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syou.calstate.edu/groups/ATI-CP/Shared%20Documents/CSU-ATI-Requirements-Revised-12-23-15.docx" TargetMode="External"/><Relationship Id="rId4" Type="http://schemas.openxmlformats.org/officeDocument/2006/relationships/hyperlink" Target="http://teachingcommons.cdl.edu/access/sites/ComplianceSheriff.shtml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sun.edu/universaldesigncenter/web-accessibility-criteria-keyboard-accessibility" TargetMode="External"/><Relationship Id="rId3" Type="http://schemas.openxmlformats.org/officeDocument/2006/relationships/hyperlink" Target="http://webaim.org/techniques/keyboard/" TargetMode="External"/><Relationship Id="rId7" Type="http://schemas.openxmlformats.org/officeDocument/2006/relationships/hyperlink" Target="http://www.w3.org/TR/2010/NOTE-WCAG20-TECHS-20101014/G202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eque.com/blog/give-site-focus-tips-designing-usable-focus-indicators/" TargetMode="External"/><Relationship Id="rId5" Type="http://schemas.openxmlformats.org/officeDocument/2006/relationships/hyperlink" Target="http://www.w3.org/WAI/WCAG20/quickref/?currentsidebar=#col_overview&amp;showtechniques=247#navigation-mechanisms-focus-visible" TargetMode="External"/><Relationship Id="rId4" Type="http://schemas.openxmlformats.org/officeDocument/2006/relationships/hyperlink" Target="https://www.w3.org/WAI/WCAG20/quickref/?currentsidebar=#col_overview#keyboard-operation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.org/TR/2008/REC-WCAG20-20081211/#cc5" TargetMode="External"/><Relationship Id="rId3" Type="http://schemas.openxmlformats.org/officeDocument/2006/relationships/hyperlink" Target="http://www.interactiveaccessibility.com/education/training/ex7.1.html" TargetMode="External"/><Relationship Id="rId7" Type="http://schemas.openxmlformats.org/officeDocument/2006/relationships/hyperlink" Target="http://www.w3.org/TR/2008/REC-WCAG20-20081211/#keyboard-operation-trappin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.org/TR/WCAG20-TECHS/F10" TargetMode="External"/><Relationship Id="rId5" Type="http://schemas.openxmlformats.org/officeDocument/2006/relationships/hyperlink" Target="http://www.csun.edu/universaldesigncenter/web-accessibility-criteria-keyboard-accessibility" TargetMode="External"/><Relationship Id="rId4" Type="http://schemas.openxmlformats.org/officeDocument/2006/relationships/hyperlink" Target="http://aduggin.github.io/accessibility-fails/keyboardtrap.htm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un.edu/universaldesigncenter/web-accessibility-criteria-keyboard-accessibility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.org/TR/2008/NOTE-WCAG20-TECHS-20081211/F16.html" TargetMode="External"/><Relationship Id="rId5" Type="http://schemas.openxmlformats.org/officeDocument/2006/relationships/hyperlink" Target="http://www.csun.edu/universaldesigncenter/web-accessibility-criteria-screen-movement" TargetMode="External"/><Relationship Id="rId4" Type="http://schemas.openxmlformats.org/officeDocument/2006/relationships/hyperlink" Target="http://www.w3.org/TR/WCAG20-TECHS/G59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ingcommons.cdl.edu/access/policy/index.s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achingcommons.cdl.edu/access/policy/goalsandsuccessindicators.s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26914"/>
            <a:ext cx="9144000" cy="2387600"/>
          </a:xfrm>
        </p:spPr>
        <p:txBody>
          <a:bodyPr>
            <a:normAutofit/>
          </a:bodyPr>
          <a:lstStyle/>
          <a:p>
            <a:r>
              <a:rPr lang="en-US" sz="3300" b="1" dirty="0"/>
              <a:t>Training program: simple manual evaluation of websites &amp; use of automated testing tools </a:t>
            </a:r>
            <a:br>
              <a:rPr lang="en-US" sz="3300" b="1" dirty="0"/>
            </a:br>
            <a:r>
              <a:rPr lang="en-US" sz="3300" b="1" dirty="0" smtClean="0"/>
              <a:t>— </a:t>
            </a:r>
            <a:r>
              <a:rPr lang="en-US" sz="3300" b="1" dirty="0"/>
              <a:t>a blended approach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4271934"/>
            <a:ext cx="4298066" cy="1655762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sz="10000" dirty="0"/>
              <a:t>Sue Cullen</a:t>
            </a:r>
          </a:p>
          <a:p>
            <a:pPr algn="l">
              <a:lnSpc>
                <a:spcPct val="120000"/>
              </a:lnSpc>
            </a:pPr>
            <a:r>
              <a:rPr lang="en-US" sz="10000" dirty="0"/>
              <a:t>Assistant Director</a:t>
            </a:r>
          </a:p>
          <a:p>
            <a:pPr algn="l">
              <a:lnSpc>
                <a:spcPct val="120000"/>
              </a:lnSpc>
            </a:pPr>
            <a:r>
              <a:rPr lang="en-US" sz="10000" dirty="0"/>
              <a:t>Accessible Technology Initiative</a:t>
            </a:r>
          </a:p>
          <a:p>
            <a:pPr algn="l">
              <a:lnSpc>
                <a:spcPct val="120000"/>
              </a:lnSpc>
            </a:pPr>
            <a:r>
              <a:rPr lang="en-US" sz="10000" dirty="0"/>
              <a:t>CSU Office of the Chancellor</a:t>
            </a:r>
          </a:p>
          <a:p>
            <a:pPr algn="l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7010400" y="4351322"/>
            <a:ext cx="5181600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2500" dirty="0"/>
              <a:t>Jeff Singleton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500" dirty="0"/>
              <a:t>Senior Accessibility Solutions Consultant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500" dirty="0"/>
              <a:t>Cryptzone, A </a:t>
            </a:r>
            <a:r>
              <a:rPr lang="en-US" sz="2500" dirty="0" err="1"/>
              <a:t>Cyxtera</a:t>
            </a:r>
            <a:r>
              <a:rPr lang="en-US" sz="2500" dirty="0"/>
              <a:t> Business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pic>
        <p:nvPicPr>
          <p:cNvPr id="1026" name="Picture 9" descr="By Cyxtera" title="Compliance Sheriff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50" y="261939"/>
            <a:ext cx="32226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475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Manual Testing Session Topics</a:t>
            </a:r>
            <a:r>
              <a:rPr lang="en-US" sz="3200" b="1" dirty="0"/>
              <a:t>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Session </a:t>
            </a:r>
            <a:r>
              <a:rPr lang="en-US" sz="3200" b="1" dirty="0"/>
              <a:t>1 (</a:t>
            </a:r>
            <a:r>
              <a:rPr lang="en-US" sz="3200" b="1" dirty="0" smtClean="0"/>
              <a:t>90mins)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600" b="1" dirty="0"/>
          </a:p>
          <a:p>
            <a:pPr lvl="0"/>
            <a:r>
              <a:rPr lang="en-US" sz="3600" dirty="0" smtClean="0"/>
              <a:t>Revision </a:t>
            </a:r>
            <a:r>
              <a:rPr lang="en-US" sz="3600" dirty="0"/>
              <a:t>Wizard and built in training resources </a:t>
            </a:r>
          </a:p>
          <a:p>
            <a:pPr lvl="0"/>
            <a:r>
              <a:rPr lang="en-US" sz="3600" dirty="0"/>
              <a:t>Provide Worksheet of Check Points</a:t>
            </a:r>
          </a:p>
          <a:p>
            <a:pPr lvl="0"/>
            <a:r>
              <a:rPr lang="en-US" sz="3600" dirty="0" smtClean="0"/>
              <a:t>Keyboard </a:t>
            </a:r>
            <a:r>
              <a:rPr lang="en-US" sz="3600" dirty="0"/>
              <a:t>accessibility</a:t>
            </a:r>
          </a:p>
          <a:p>
            <a:pPr lvl="0"/>
            <a:r>
              <a:rPr lang="en-US" sz="3600" dirty="0" smtClean="0"/>
              <a:t>Keyboard Traps</a:t>
            </a:r>
            <a:endParaRPr lang="en-US" sz="3600" dirty="0"/>
          </a:p>
          <a:p>
            <a:pPr lvl="0"/>
            <a:r>
              <a:rPr lang="en-US" sz="3600" dirty="0"/>
              <a:t>Video plays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54267"/>
            <a:ext cx="51816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600" dirty="0"/>
              <a:t>Keyboard Focus</a:t>
            </a:r>
          </a:p>
          <a:p>
            <a:pPr lvl="0"/>
            <a:r>
              <a:rPr lang="en-US" sz="3600" dirty="0"/>
              <a:t>Default Tab Order</a:t>
            </a:r>
          </a:p>
          <a:p>
            <a:pPr lvl="0"/>
            <a:r>
              <a:rPr lang="en-US" sz="3600" dirty="0"/>
              <a:t>Resize Text</a:t>
            </a:r>
          </a:p>
          <a:p>
            <a:pPr lvl="0"/>
            <a:r>
              <a:rPr lang="en-US" sz="3600" dirty="0"/>
              <a:t>Meaningful Link Text</a:t>
            </a:r>
          </a:p>
          <a:p>
            <a:pPr lvl="0"/>
            <a:r>
              <a:rPr lang="en-US" sz="3600" dirty="0"/>
              <a:t>Meaning conveyed by color alone</a:t>
            </a:r>
          </a:p>
          <a:p>
            <a:pPr lvl="0"/>
            <a:r>
              <a:rPr lang="en-US" sz="3600" dirty="0"/>
              <a:t>Use of Headers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5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Manual Testing Session </a:t>
            </a:r>
            <a:r>
              <a:rPr lang="en-US" sz="3300" dirty="0" smtClean="0"/>
              <a:t>Topics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Session II (90mins)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39788" y="2605091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Manual Testing Continued</a:t>
            </a:r>
          </a:p>
          <a:p>
            <a:pPr lvl="0"/>
            <a:r>
              <a:rPr lang="en-US" dirty="0"/>
              <a:t>Accessible Tables: Layout, Data Tables</a:t>
            </a:r>
          </a:p>
          <a:p>
            <a:pPr lvl="0"/>
            <a:r>
              <a:rPr lang="en-US" dirty="0"/>
              <a:t>Scrolling Content</a:t>
            </a:r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Session III (90mins)</a:t>
            </a:r>
            <a:endParaRPr lang="en-US" sz="30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172200" y="2619379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Worksheet of Check Points</a:t>
            </a:r>
          </a:p>
          <a:p>
            <a:pPr lvl="0"/>
            <a:r>
              <a:rPr lang="en-US" dirty="0"/>
              <a:t>Reviewing Visual Checkpoints and the Revision Wizard</a:t>
            </a:r>
          </a:p>
          <a:p>
            <a:pPr lvl="0"/>
            <a:r>
              <a:rPr lang="en-US" dirty="0"/>
              <a:t>Color Contrast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8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Session IV (90mins)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120" y="1027906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b="1" dirty="0" smtClean="0"/>
              <a:t>Topics:  </a:t>
            </a:r>
          </a:p>
          <a:p>
            <a:pPr lvl="0"/>
            <a:r>
              <a:rPr lang="en-US" dirty="0" smtClean="0"/>
              <a:t>Review Visual Checkpoints, Revision Wizard or  Worksheet</a:t>
            </a:r>
          </a:p>
          <a:p>
            <a:pPr lvl="0"/>
            <a:r>
              <a:rPr lang="en-US" dirty="0" smtClean="0"/>
              <a:t>Form Error message handling </a:t>
            </a:r>
          </a:p>
          <a:p>
            <a:pPr lvl="0"/>
            <a:r>
              <a:rPr lang="en-US" dirty="0" smtClean="0"/>
              <a:t>Alternative Text </a:t>
            </a:r>
          </a:p>
          <a:p>
            <a:pPr lvl="0"/>
            <a:r>
              <a:rPr lang="en-US" dirty="0" smtClean="0"/>
              <a:t>Captioning Multimedia</a:t>
            </a:r>
          </a:p>
          <a:p>
            <a:pPr lvl="0"/>
            <a:r>
              <a:rPr lang="en-US" dirty="0" smtClean="0"/>
              <a:t>Timed Response</a:t>
            </a:r>
          </a:p>
          <a:p>
            <a:pPr lvl="0"/>
            <a:r>
              <a:rPr lang="en-US" dirty="0" smtClean="0"/>
              <a:t>Language of the page</a:t>
            </a:r>
          </a:p>
          <a:p>
            <a:pPr lvl="0"/>
            <a:r>
              <a:rPr lang="en-US" dirty="0" smtClean="0"/>
              <a:t>Use of abbreviations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43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7505"/>
            <a:ext cx="10515600" cy="1325563"/>
          </a:xfrm>
        </p:spPr>
        <p:txBody>
          <a:bodyPr/>
          <a:lstStyle/>
          <a:p>
            <a:r>
              <a:rPr lang="en-US" dirty="0" smtClean="0"/>
              <a:t>Session V Future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Advanced topics such as scripting </a:t>
            </a:r>
          </a:p>
          <a:p>
            <a:r>
              <a:rPr lang="en-US" dirty="0" smtClean="0"/>
              <a:t>ARIA techniques</a:t>
            </a:r>
          </a:p>
          <a:p>
            <a:r>
              <a:rPr lang="en-US" dirty="0" smtClean="0"/>
              <a:t>Users Case Scenario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66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Design inclusive of accessibility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Accessibility testing uncovers usability problems</a:t>
            </a:r>
          </a:p>
          <a:p>
            <a:r>
              <a:rPr lang="en-US" dirty="0" smtClean="0"/>
              <a:t>During manual testing training</a:t>
            </a:r>
          </a:p>
          <a:p>
            <a:pPr lvl="1"/>
            <a:r>
              <a:rPr lang="en-US" dirty="0" smtClean="0"/>
              <a:t>Explored excessive scrolling</a:t>
            </a:r>
          </a:p>
          <a:p>
            <a:pPr lvl="1"/>
            <a:r>
              <a:rPr lang="en-US" dirty="0" smtClean="0"/>
              <a:t>Distracting moving elements</a:t>
            </a:r>
          </a:p>
          <a:p>
            <a:pPr lvl="1"/>
            <a:r>
              <a:rPr lang="en-US" dirty="0" smtClean="0"/>
              <a:t>Too many links</a:t>
            </a:r>
          </a:p>
          <a:p>
            <a:pPr lvl="1"/>
            <a:r>
              <a:rPr lang="en-US" dirty="0" smtClean="0"/>
              <a:t>Inconsistent navigation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6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Tools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b="1" u="sng" dirty="0" smtClean="0">
                <a:hlinkClick r:id="rId3"/>
              </a:rPr>
              <a:t>Open </a:t>
            </a:r>
            <a:r>
              <a:rPr lang="en-US" b="1" u="sng" dirty="0">
                <a:hlinkClick r:id="rId3"/>
              </a:rPr>
              <a:t>Source Evaluation Tools</a:t>
            </a:r>
            <a:endParaRPr lang="en-US" b="1" dirty="0"/>
          </a:p>
          <a:p>
            <a:r>
              <a:rPr lang="en-US" u="sng" dirty="0">
                <a:hlinkClick r:id="rId4"/>
              </a:rPr>
              <a:t>Compliance Sheriff CSU information</a:t>
            </a:r>
            <a:endParaRPr lang="en-US" dirty="0"/>
          </a:p>
          <a:p>
            <a:r>
              <a:rPr lang="en-US" dirty="0"/>
              <a:t>CSU login required to access </a:t>
            </a:r>
            <a:r>
              <a:rPr lang="en-US" u="sng" dirty="0">
                <a:hlinkClick r:id="rId5"/>
              </a:rPr>
              <a:t>CSU-ATI-Requirements-Revised-12-23-15.docx</a:t>
            </a:r>
            <a:r>
              <a:rPr lang="en-US" dirty="0"/>
              <a:t> via </a:t>
            </a:r>
            <a:r>
              <a:rPr lang="en-US" dirty="0" err="1"/>
              <a:t>CSYou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Important Note:  </a:t>
            </a:r>
            <a:r>
              <a:rPr lang="en-US" dirty="0"/>
              <a:t>Worksheet </a:t>
            </a:r>
            <a:r>
              <a:rPr lang="en-US" dirty="0" smtClean="0"/>
              <a:t>will grow to include more manual testing check points as the training is scaled. </a:t>
            </a:r>
            <a:r>
              <a:rPr lang="en-US" dirty="0"/>
              <a:t>Compliance Sheriff </a:t>
            </a:r>
            <a:r>
              <a:rPr lang="en-US" dirty="0" smtClean="0"/>
              <a:t>report include CSU Custom training </a:t>
            </a:r>
            <a:r>
              <a:rPr lang="en-US" dirty="0" smtClean="0"/>
              <a:t>content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71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Performance Manual Testing Worksheet 2017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Testing Information</a:t>
            </a:r>
          </a:p>
          <a:p>
            <a:r>
              <a:rPr lang="en-US" dirty="0" smtClean="0"/>
              <a:t>Evaluator Name:</a:t>
            </a:r>
          </a:p>
          <a:p>
            <a:r>
              <a:rPr lang="en-US" dirty="0" smtClean="0"/>
              <a:t>URL evaluated: </a:t>
            </a:r>
          </a:p>
          <a:p>
            <a:r>
              <a:rPr lang="en-US" dirty="0" smtClean="0"/>
              <a:t>Browser/Version used: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50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 descr="see slides notes for information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732983"/>
              </p:ext>
            </p:extLst>
          </p:nvPr>
        </p:nvGraphicFramePr>
        <p:xfrm>
          <a:off x="128583" y="542912"/>
          <a:ext cx="11920537" cy="6127279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2362813">
                  <a:extLst>
                    <a:ext uri="{9D8B030D-6E8A-4147-A177-3AD203B41FA5}">
                      <a16:colId xmlns:a16="http://schemas.microsoft.com/office/drawing/2014/main" val="3006581079"/>
                    </a:ext>
                  </a:extLst>
                </a:gridCol>
                <a:gridCol w="2880704">
                  <a:extLst>
                    <a:ext uri="{9D8B030D-6E8A-4147-A177-3AD203B41FA5}">
                      <a16:colId xmlns:a16="http://schemas.microsoft.com/office/drawing/2014/main" val="1017553990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159827221"/>
                    </a:ext>
                  </a:extLst>
                </a:gridCol>
                <a:gridCol w="1454212">
                  <a:extLst>
                    <a:ext uri="{9D8B030D-6E8A-4147-A177-3AD203B41FA5}">
                      <a16:colId xmlns:a16="http://schemas.microsoft.com/office/drawing/2014/main" val="1934493663"/>
                    </a:ext>
                  </a:extLst>
                </a:gridCol>
                <a:gridCol w="993708">
                  <a:extLst>
                    <a:ext uri="{9D8B030D-6E8A-4147-A177-3AD203B41FA5}">
                      <a16:colId xmlns:a16="http://schemas.microsoft.com/office/drawing/2014/main" val="2776139861"/>
                    </a:ext>
                  </a:extLst>
                </a:gridCol>
              </a:tblGrid>
              <a:tr h="3365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Type of test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22" marR="751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Check Point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22" marR="751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Resources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22" marR="751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Comments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22" marR="751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F/P/NA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22" marR="75122" marT="0" marB="0"/>
                </a:tc>
                <a:extLst>
                  <a:ext uri="{0D108BD9-81ED-4DB2-BD59-A6C34878D82A}">
                    <a16:rowId xmlns:a16="http://schemas.microsoft.com/office/drawing/2014/main" val="3547358509"/>
                  </a:ext>
                </a:extLst>
              </a:tr>
              <a:tr h="57070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Keyboard Operable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--tab through, look for visual focus and consistent behavior as you tab through for menus etc.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Remember to check any video players on the site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22" marR="751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G202 Keyboard Operable (WCAG 2)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G149 Visual Focus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22" marR="75122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2000" u="sng" dirty="0" err="1" smtClean="0">
                          <a:effectLst/>
                          <a:hlinkClick r:id="rId3"/>
                        </a:rPr>
                        <a:t>WebAIM</a:t>
                      </a:r>
                      <a:r>
                        <a:rPr lang="en-US" sz="2000" u="sng" dirty="0" smtClean="0">
                          <a:effectLst/>
                          <a:hlinkClick r:id="rId3"/>
                        </a:rPr>
                        <a:t> </a:t>
                      </a:r>
                      <a:r>
                        <a:rPr lang="en-US" sz="2000" u="sng" dirty="0">
                          <a:effectLst/>
                          <a:hlinkClick r:id="rId3"/>
                        </a:rPr>
                        <a:t>Standard keyboard operability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 smtClean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2000" dirty="0" smtClean="0">
                          <a:effectLst/>
                        </a:rPr>
                        <a:t>How to meet </a:t>
                      </a:r>
                      <a:r>
                        <a:rPr lang="en-US" sz="2000" u="sng" dirty="0" smtClean="0">
                          <a:effectLst/>
                          <a:hlinkClick r:id="rId4"/>
                        </a:rPr>
                        <a:t>keyboard accessibility</a:t>
                      </a:r>
                      <a:endParaRPr lang="en-US" sz="2000" u="sng" dirty="0" smtClean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2000" u="sng" dirty="0" smtClean="0">
                          <a:effectLst/>
                          <a:hlinkClick r:id="rId5"/>
                        </a:rPr>
                        <a:t>W3C </a:t>
                      </a:r>
                      <a:r>
                        <a:rPr lang="en-US" sz="2000" u="sng" dirty="0">
                          <a:effectLst/>
                          <a:hlinkClick r:id="rId5"/>
                        </a:rPr>
                        <a:t>Visible Focus</a:t>
                      </a:r>
                      <a:r>
                        <a:rPr lang="en-US" sz="2000" u="sng" dirty="0">
                          <a:effectLst/>
                        </a:rPr>
                        <a:t>   </a:t>
                      </a:r>
                      <a:endParaRPr lang="en-US" sz="2000" u="sng" dirty="0" smtClean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Controlled visual Focus Example (not browser dependent): </a:t>
                      </a:r>
                      <a:endParaRPr lang="en-US" sz="2000" u="sng" dirty="0" smtClean="0">
                        <a:effectLst/>
                        <a:hlinkClick r:id="rId6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 err="1" smtClean="0">
                          <a:effectLst/>
                          <a:hlinkClick r:id="rId6"/>
                        </a:rPr>
                        <a:t>Deque</a:t>
                      </a:r>
                      <a:r>
                        <a:rPr lang="en-US" sz="2000" u="sng" dirty="0">
                          <a:effectLst/>
                          <a:hlinkClick r:id="rId6"/>
                        </a:rPr>
                        <a:t>: Designing usable focus indicators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 smtClean="0">
                          <a:effectLst/>
                          <a:hlinkClick r:id="rId7"/>
                        </a:rPr>
                        <a:t>G202</a:t>
                      </a:r>
                      <a:r>
                        <a:rPr lang="en-US" sz="2000" u="sng" dirty="0">
                          <a:effectLst/>
                          <a:hlinkClick r:id="rId7"/>
                        </a:rPr>
                        <a:t>: Ensuring keyboard control for all functionality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G90: Providing keyboard-triggered event </a:t>
                      </a:r>
                      <a:r>
                        <a:rPr lang="en-US" sz="2000" u="sng" dirty="0" smtClean="0">
                          <a:effectLst/>
                        </a:rPr>
                        <a:t>handlers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dirty="0" smtClean="0">
                          <a:effectLst/>
                        </a:rPr>
                        <a:t>CSUN</a:t>
                      </a:r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r>
                        <a:rPr lang="en-US" sz="2000" u="sng" dirty="0" smtClean="0">
                          <a:effectLst/>
                          <a:hlinkClick r:id="rId8"/>
                        </a:rPr>
                        <a:t>UDC </a:t>
                      </a:r>
                      <a:r>
                        <a:rPr lang="en-US" sz="2000" u="sng" dirty="0">
                          <a:effectLst/>
                          <a:hlinkClick r:id="rId8"/>
                        </a:rPr>
                        <a:t>Web criteria – Keyboard Accessibility </a:t>
                      </a:r>
                      <a:r>
                        <a:rPr lang="en-US" sz="2000" u="sng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22" marR="751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22" marR="751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indent="4572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22" marR="75122" marT="0" marB="0"/>
                </a:tc>
                <a:extLst>
                  <a:ext uri="{0D108BD9-81ED-4DB2-BD59-A6C34878D82A}">
                    <a16:rowId xmlns:a16="http://schemas.microsoft.com/office/drawing/2014/main" val="3956708357"/>
                  </a:ext>
                </a:extLst>
              </a:tr>
            </a:tbl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520" y="-77799"/>
            <a:ext cx="10515600" cy="64928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Training Resources: Less is More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4894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643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Keyboard Traps</a:t>
            </a:r>
            <a:endParaRPr lang="en-US" sz="3000" dirty="0"/>
          </a:p>
        </p:txBody>
      </p:sp>
      <p:graphicFrame>
        <p:nvGraphicFramePr>
          <p:cNvPr id="4" name="Content Placeholder 3" descr="see slides notes for information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605515"/>
              </p:ext>
            </p:extLst>
          </p:nvPr>
        </p:nvGraphicFramePr>
        <p:xfrm>
          <a:off x="838200" y="1071564"/>
          <a:ext cx="11091864" cy="52181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98559">
                  <a:extLst>
                    <a:ext uri="{9D8B030D-6E8A-4147-A177-3AD203B41FA5}">
                      <a16:colId xmlns:a16="http://schemas.microsoft.com/office/drawing/2014/main" val="3393605912"/>
                    </a:ext>
                  </a:extLst>
                </a:gridCol>
                <a:gridCol w="2763966">
                  <a:extLst>
                    <a:ext uri="{9D8B030D-6E8A-4147-A177-3AD203B41FA5}">
                      <a16:colId xmlns:a16="http://schemas.microsoft.com/office/drawing/2014/main" val="457378836"/>
                    </a:ext>
                  </a:extLst>
                </a:gridCol>
                <a:gridCol w="3986213">
                  <a:extLst>
                    <a:ext uri="{9D8B030D-6E8A-4147-A177-3AD203B41FA5}">
                      <a16:colId xmlns:a16="http://schemas.microsoft.com/office/drawing/2014/main" val="726628101"/>
                    </a:ext>
                  </a:extLst>
                </a:gridCol>
                <a:gridCol w="1585912">
                  <a:extLst>
                    <a:ext uri="{9D8B030D-6E8A-4147-A177-3AD203B41FA5}">
                      <a16:colId xmlns:a16="http://schemas.microsoft.com/office/drawing/2014/main" val="2351087606"/>
                    </a:ext>
                  </a:extLst>
                </a:gridCol>
                <a:gridCol w="557214">
                  <a:extLst>
                    <a:ext uri="{9D8B030D-6E8A-4147-A177-3AD203B41FA5}">
                      <a16:colId xmlns:a16="http://schemas.microsoft.com/office/drawing/2014/main" val="23265294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Keyboard Traps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--Do you get stuck, i.e. in video player or somewhere in a form on a page?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F10a Keyboard Traps (WCAG 2)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Related to G107 Unexpected behavior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Problem </a:t>
                      </a:r>
                      <a:r>
                        <a:rPr lang="en-US" sz="2000" dirty="0">
                          <a:effectLst/>
                        </a:rPr>
                        <a:t>examples: </a:t>
                      </a:r>
                      <a:r>
                        <a:rPr lang="en-US" sz="2000" u="sng" dirty="0">
                          <a:effectLst/>
                          <a:hlinkClick r:id="rId3"/>
                        </a:rPr>
                        <a:t>Interactive Accessibility - Training Example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2000" dirty="0">
                          <a:effectLst/>
                        </a:rPr>
                        <a:t>Unexpected behavior example – and </a:t>
                      </a:r>
                      <a:r>
                        <a:rPr lang="en-US" sz="2000" u="sng" dirty="0">
                          <a:effectLst/>
                          <a:hlinkClick r:id="rId4"/>
                        </a:rPr>
                        <a:t>Keyboard Trap</a:t>
                      </a:r>
                      <a:r>
                        <a:rPr lang="en-US" sz="2000" dirty="0">
                          <a:effectLst/>
                        </a:rPr>
                        <a:t>  -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2000" dirty="0">
                          <a:effectLst/>
                        </a:rPr>
                        <a:t>auto activate upon keyboarding into link without actually selecting it.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  <a:hlinkClick r:id="rId5"/>
                        </a:rPr>
                        <a:t>UDC Web criteria – Keyboard Traps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  <a:hlinkClick r:id="rId6"/>
                        </a:rPr>
                        <a:t>F10 Failure of Success Criterion 2.1.2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  <a:hlinkClick r:id="rId7"/>
                        </a:rPr>
                        <a:t>WCAG 2.0 No Keyboard trap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  <a:hlinkClick r:id="rId8"/>
                        </a:rPr>
                        <a:t>WCAG Non-Interference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2712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2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083"/>
            <a:ext cx="10515600" cy="635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Tab Order</a:t>
            </a:r>
            <a:endParaRPr lang="en-US" sz="3000" dirty="0"/>
          </a:p>
        </p:txBody>
      </p:sp>
      <p:graphicFrame>
        <p:nvGraphicFramePr>
          <p:cNvPr id="4" name="Content Placeholder 3" descr="see slides notes for information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478827"/>
              </p:ext>
            </p:extLst>
          </p:nvPr>
        </p:nvGraphicFramePr>
        <p:xfrm>
          <a:off x="966790" y="733416"/>
          <a:ext cx="10515604" cy="58704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84336">
                  <a:extLst>
                    <a:ext uri="{9D8B030D-6E8A-4147-A177-3AD203B41FA5}">
                      <a16:colId xmlns:a16="http://schemas.microsoft.com/office/drawing/2014/main" val="4006283607"/>
                    </a:ext>
                  </a:extLst>
                </a:gridCol>
                <a:gridCol w="1992362">
                  <a:extLst>
                    <a:ext uri="{9D8B030D-6E8A-4147-A177-3AD203B41FA5}">
                      <a16:colId xmlns:a16="http://schemas.microsoft.com/office/drawing/2014/main" val="1159983627"/>
                    </a:ext>
                  </a:extLst>
                </a:gridCol>
                <a:gridCol w="5414962">
                  <a:extLst>
                    <a:ext uri="{9D8B030D-6E8A-4147-A177-3AD203B41FA5}">
                      <a16:colId xmlns:a16="http://schemas.microsoft.com/office/drawing/2014/main" val="3204155368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3440292491"/>
                    </a:ext>
                  </a:extLst>
                </a:gridCol>
                <a:gridCol w="381006">
                  <a:extLst>
                    <a:ext uri="{9D8B030D-6E8A-4147-A177-3AD203B41FA5}">
                      <a16:colId xmlns:a16="http://schemas.microsoft.com/office/drawing/2014/main" val="1114125727"/>
                    </a:ext>
                  </a:extLst>
                </a:gridCol>
              </a:tblGrid>
              <a:tr h="34528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Tab Order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--Tabbing through the page, does it follow a logical order?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G59a Default Tab Order (WCAG 2)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I.E. toolbar plug in from Vision Australia can be used to expose the tab order using Structure, Tab Order Indicator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  <a:hlinkClick r:id="rId3"/>
                        </a:rPr>
                        <a:t>UDC Web Criteria Keyboard accessibility</a:t>
                      </a:r>
                      <a:r>
                        <a:rPr lang="en-US" sz="2000" dirty="0">
                          <a:effectLst/>
                        </a:rPr>
                        <a:t>- example tab order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  <a:hlinkClick r:id="rId4"/>
                        </a:rPr>
                        <a:t>G59: Placing the interactive elements in an order that follows sequences and relationships within the content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4" marR="56474" marT="0" marB="0"/>
                </a:tc>
                <a:extLst>
                  <a:ext uri="{0D108BD9-81ED-4DB2-BD59-A6C34878D82A}">
                    <a16:rowId xmlns:a16="http://schemas.microsoft.com/office/drawing/2014/main" val="3029950054"/>
                  </a:ext>
                </a:extLst>
              </a:tr>
              <a:tr h="16798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Scrolling Content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--Pause, stop, navigate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F16 Failure of Success Criterion 2.2.2 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mechanism to pause and restart the content. (WCAG 2)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  <a:hlinkClick r:id="rId5"/>
                        </a:rPr>
                        <a:t>UDC Web accessibility criteria- screen movement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  <a:hlinkClick r:id="rId6"/>
                        </a:rPr>
                        <a:t>WCAG F16 Scrolling Content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4" marR="56474" marT="0" marB="0"/>
                </a:tc>
                <a:extLst>
                  <a:ext uri="{0D108BD9-81ED-4DB2-BD59-A6C34878D82A}">
                    <a16:rowId xmlns:a16="http://schemas.microsoft.com/office/drawing/2014/main" val="1620088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69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CSU and CS Partnership – Origin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License Compliance Sheriff tool proof of concept</a:t>
            </a:r>
          </a:p>
          <a:p>
            <a:r>
              <a:rPr lang="en-US" dirty="0" smtClean="0"/>
              <a:t>Customization of ruleset to meet organizational needs </a:t>
            </a:r>
          </a:p>
          <a:p>
            <a:pPr lvl="1"/>
            <a:r>
              <a:rPr lang="en-US" dirty="0" smtClean="0"/>
              <a:t>Mapping Section 508 to WCAG 2.0</a:t>
            </a:r>
          </a:p>
          <a:p>
            <a:r>
              <a:rPr lang="en-US" dirty="0" smtClean="0"/>
              <a:t>Roll out to campuses</a:t>
            </a:r>
          </a:p>
          <a:p>
            <a:pPr lvl="1"/>
            <a:r>
              <a:rPr lang="en-US" dirty="0" smtClean="0"/>
              <a:t>Training on tool and </a:t>
            </a:r>
            <a:r>
              <a:rPr lang="en-US" dirty="0" smtClean="0"/>
              <a:t>Customized Check </a:t>
            </a:r>
            <a:r>
              <a:rPr lang="en-US" dirty="0" smtClean="0"/>
              <a:t>Points</a:t>
            </a:r>
          </a:p>
          <a:p>
            <a:r>
              <a:rPr lang="en-US" dirty="0" smtClean="0"/>
              <a:t>Building overall business process for auditing web environment</a:t>
            </a:r>
          </a:p>
          <a:p>
            <a:pPr lvl="1"/>
            <a:r>
              <a:rPr lang="en-US" dirty="0" smtClean="0"/>
              <a:t>Consistent rule set</a:t>
            </a:r>
          </a:p>
          <a:p>
            <a:pPr lvl="1"/>
            <a:r>
              <a:rPr lang="en-US" dirty="0" smtClean="0"/>
              <a:t>Speaking the same language</a:t>
            </a:r>
          </a:p>
          <a:p>
            <a:r>
              <a:rPr lang="en-US" dirty="0" smtClean="0"/>
              <a:t>Refining and reporting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25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4571" y="150808"/>
            <a:ext cx="10515600" cy="13255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Scan Scores</a:t>
            </a:r>
            <a:endParaRPr lang="en-US" sz="3000" dirty="0"/>
          </a:p>
        </p:txBody>
      </p:sp>
      <p:pic>
        <p:nvPicPr>
          <p:cNvPr id="7" name="Picture 6" descr="Screen shot showing Compliance Sheriff scans on the Scan tab with a scan score of 75%.">
            <a:extLst>
              <a:ext uri="{FF2B5EF4-FFF2-40B4-BE49-F238E27FC236}">
                <a16:creationId xmlns:a16="http://schemas.microsoft.com/office/drawing/2014/main" id="{76D44EDE-5A7D-4454-8BE9-448C5403C5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571" y="1385058"/>
            <a:ext cx="11142857" cy="53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6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E516F-883D-4E21-9363-1B43CEEAC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Quick export of results</a:t>
            </a:r>
            <a:endParaRPr lang="en-US" sz="3000" dirty="0"/>
          </a:p>
        </p:txBody>
      </p:sp>
      <p:pic>
        <p:nvPicPr>
          <p:cNvPr id="4" name="Picture 3" descr="Screen shot showing the context menu for a scan with the Quick Export Results selected. ">
            <a:extLst>
              <a:ext uri="{FF2B5EF4-FFF2-40B4-BE49-F238E27FC236}">
                <a16:creationId xmlns:a16="http://schemas.microsoft.com/office/drawing/2014/main" id="{B67E1FA4-969F-436F-A94B-FC38300B70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081757"/>
            <a:ext cx="11152381" cy="53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39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E516F-883D-4E21-9363-1B43CEEAC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917"/>
            <a:ext cx="10448925" cy="357188"/>
          </a:xfrm>
        </p:spPr>
        <p:txBody>
          <a:bodyPr>
            <a:noAutofit/>
          </a:bodyPr>
          <a:lstStyle/>
          <a:p>
            <a:r>
              <a:rPr lang="en-US" sz="3000" dirty="0" smtClean="0"/>
              <a:t>CSV file export visual checks</a:t>
            </a:r>
            <a:endParaRPr lang="en-US" sz="3000" dirty="0"/>
          </a:p>
        </p:txBody>
      </p:sp>
      <p:pic>
        <p:nvPicPr>
          <p:cNvPr id="3" name="Picture 2" descr="Screen shot of exported scan results in a spreadsheet with Visual as a result. ">
            <a:extLst>
              <a:ext uri="{FF2B5EF4-FFF2-40B4-BE49-F238E27FC236}">
                <a16:creationId xmlns:a16="http://schemas.microsoft.com/office/drawing/2014/main" id="{CBBEFDFA-169E-4BB7-AFC9-5CB5635432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53104"/>
            <a:ext cx="9805988" cy="623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1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E516F-883D-4E21-9363-1B43CEEAC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6368"/>
            <a:ext cx="10515600" cy="662782"/>
          </a:xfrm>
        </p:spPr>
        <p:txBody>
          <a:bodyPr>
            <a:normAutofit/>
          </a:bodyPr>
          <a:lstStyle/>
          <a:p>
            <a:r>
              <a:rPr lang="en-US" sz="3000" dirty="0"/>
              <a:t>CSV file </a:t>
            </a:r>
            <a:r>
              <a:rPr lang="en-US" sz="3000" dirty="0" smtClean="0"/>
              <a:t>import of changed result</a:t>
            </a:r>
            <a:endParaRPr lang="en-US" sz="3000" dirty="0"/>
          </a:p>
        </p:txBody>
      </p:sp>
      <p:pic>
        <p:nvPicPr>
          <p:cNvPr id="3" name="Picture 2" descr="Screen shot of exported scan results in a spreadsheet with Visual results changed to Pass results. ">
            <a:extLst>
              <a:ext uri="{FF2B5EF4-FFF2-40B4-BE49-F238E27FC236}">
                <a16:creationId xmlns:a16="http://schemas.microsoft.com/office/drawing/2014/main" id="{C787F2C1-1D18-492F-AAAE-B1EC3C2084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402" y="819150"/>
            <a:ext cx="9193848" cy="615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41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E516F-883D-4E21-9363-1B43CEEAC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21" y="122238"/>
            <a:ext cx="10515600" cy="1325563"/>
          </a:xfrm>
        </p:spPr>
        <p:txBody>
          <a:bodyPr/>
          <a:lstStyle/>
          <a:p>
            <a:r>
              <a:rPr lang="en-US" dirty="0" smtClean="0"/>
              <a:t>Import Results</a:t>
            </a:r>
            <a:endParaRPr lang="en-US" dirty="0"/>
          </a:p>
        </p:txBody>
      </p:sp>
      <p:pic>
        <p:nvPicPr>
          <p:cNvPr id="3" name="Picture 2" descr="Screen shot showing the context menu for a scan with the Import Results selected. ">
            <a:extLst>
              <a:ext uri="{FF2B5EF4-FFF2-40B4-BE49-F238E27FC236}">
                <a16:creationId xmlns:a16="http://schemas.microsoft.com/office/drawing/2014/main" id="{5B00A89A-E3D8-4752-9EFD-CC3D2E42D0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21" y="1276683"/>
            <a:ext cx="11142857" cy="53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55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E516F-883D-4E21-9363-1B43CEEAC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and After import</a:t>
            </a:r>
            <a:endParaRPr lang="en-US" dirty="0"/>
          </a:p>
        </p:txBody>
      </p:sp>
      <p:pic>
        <p:nvPicPr>
          <p:cNvPr id="3" name="Picture 2" descr="Screen shot showing Compliance Sheriff scans on the Scan tab with a scan score of 75% and the updatesd can with 80%.">
            <a:extLst>
              <a:ext uri="{FF2B5EF4-FFF2-40B4-BE49-F238E27FC236}">
                <a16:creationId xmlns:a16="http://schemas.microsoft.com/office/drawing/2014/main" id="{D8B38E43-0E16-4DC4-AAD1-92849FBBBF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596" y="1295730"/>
            <a:ext cx="11142857" cy="52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32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594"/>
            <a:ext cx="10515600" cy="613832"/>
          </a:xfrm>
        </p:spPr>
        <p:txBody>
          <a:bodyPr>
            <a:noAutofit/>
          </a:bodyPr>
          <a:lstStyle/>
          <a:p>
            <a:r>
              <a:rPr lang="en-US" sz="3300" b="1" dirty="0" smtClean="0"/>
              <a:t>Accessible Technology Initiative (ATI) Background</a:t>
            </a:r>
            <a:r>
              <a:rPr lang="en-US" sz="3300" b="1" dirty="0"/>
              <a:t/>
            </a:r>
            <a:br>
              <a:rPr lang="en-US" sz="3300" b="1" dirty="0"/>
            </a:b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843" y="1271588"/>
            <a:ext cx="11201400" cy="55864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2005 Executive Order 926: The Board of Trustees Policy on Disability Support and Accommodations</a:t>
            </a:r>
          </a:p>
          <a:p>
            <a:r>
              <a:rPr lang="en-US" dirty="0"/>
              <a:t>2006 Coded Memo  “Access to Electronic and Information Technology for Persons with Disabilities”</a:t>
            </a:r>
          </a:p>
          <a:p>
            <a:r>
              <a:rPr lang="en-US" dirty="0" smtClean="0"/>
              <a:t>2007 </a:t>
            </a:r>
            <a:r>
              <a:rPr lang="en-US" dirty="0"/>
              <a:t>- 2013 Coded Memo updates</a:t>
            </a:r>
          </a:p>
          <a:p>
            <a:r>
              <a:rPr lang="en-US" dirty="0"/>
              <a:t>CSU internal business audit - resulted in new report requirements</a:t>
            </a:r>
          </a:p>
          <a:p>
            <a:r>
              <a:rPr lang="en-US" dirty="0"/>
              <a:t>2015  Coded Memo amended </a:t>
            </a:r>
            <a:r>
              <a:rPr lang="en-US" dirty="0" smtClean="0"/>
              <a:t>with </a:t>
            </a:r>
            <a:r>
              <a:rPr lang="en-US" dirty="0"/>
              <a:t>specific reporting </a:t>
            </a:r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Summary of ATI Reports to Campus Presidents</a:t>
            </a:r>
            <a:endParaRPr lang="en-US" dirty="0"/>
          </a:p>
          <a:p>
            <a:r>
              <a:rPr lang="en-US" b="1" dirty="0"/>
              <a:t>2016 Specific Web Strategies agreed upon </a:t>
            </a:r>
          </a:p>
          <a:p>
            <a:r>
              <a:rPr lang="en-US" b="1" dirty="0"/>
              <a:t>2017 Web Performance Reporting Requirements</a:t>
            </a:r>
          </a:p>
          <a:p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ATI Policy at the </a:t>
            </a:r>
            <a:r>
              <a:rPr lang="en-US" dirty="0" smtClean="0">
                <a:hlinkClick r:id="rId3"/>
              </a:rPr>
              <a:t>CSU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Goals </a:t>
            </a:r>
            <a:r>
              <a:rPr lang="en-US" dirty="0">
                <a:hlinkClick r:id="rId4"/>
              </a:rPr>
              <a:t>and Success Indicators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76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b="1" dirty="0" smtClean="0"/>
              <a:t>ATI </a:t>
            </a:r>
            <a:r>
              <a:rPr lang="en-US" sz="3300" b="1" dirty="0"/>
              <a:t>Specific Web Strategies agreed upon </a:t>
            </a:r>
            <a:r>
              <a:rPr lang="en-US" sz="3300" b="1" dirty="0" smtClean="0"/>
              <a:t>for implementation by </a:t>
            </a:r>
            <a:r>
              <a:rPr lang="en-US" sz="3300" b="1" dirty="0"/>
              <a:t>CSU Campuses </a:t>
            </a:r>
            <a:br>
              <a:rPr lang="en-US" sz="3300" b="1" dirty="0"/>
            </a:b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Each campus to designate and support a web accessibility coordinator </a:t>
            </a:r>
          </a:p>
          <a:p>
            <a:r>
              <a:rPr lang="en-US" dirty="0"/>
              <a:t>Web accessibility evaluation and remediation training  for web </a:t>
            </a:r>
            <a:r>
              <a:rPr lang="en-US" dirty="0" smtClean="0"/>
              <a:t>developer/ designers and related teams to web dev</a:t>
            </a:r>
            <a:endParaRPr lang="en-US" dirty="0"/>
          </a:p>
          <a:p>
            <a:r>
              <a:rPr lang="en-US" dirty="0"/>
              <a:t>Track Training Participation</a:t>
            </a:r>
          </a:p>
          <a:p>
            <a:pPr lvl="1"/>
            <a:r>
              <a:rPr lang="en-US" sz="2800" dirty="0"/>
              <a:t>Cryptzone training sessions </a:t>
            </a:r>
          </a:p>
          <a:p>
            <a:pPr lvl="1"/>
            <a:r>
              <a:rPr lang="en-US" sz="2800" dirty="0"/>
              <a:t>Cryptzone  Online Webinars </a:t>
            </a:r>
          </a:p>
          <a:p>
            <a:pPr lvl="1"/>
            <a:r>
              <a:rPr lang="en-US" sz="2800" dirty="0"/>
              <a:t>Multiple trainings provided by ATI </a:t>
            </a:r>
          </a:p>
          <a:p>
            <a:pPr lvl="1"/>
            <a:r>
              <a:rPr lang="en-US" sz="2800" dirty="0"/>
              <a:t>CSU ATI Web Community of Practice  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894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916" y="365125"/>
            <a:ext cx="5711190" cy="1325563"/>
          </a:xfrm>
        </p:spPr>
        <p:txBody>
          <a:bodyPr>
            <a:noAutofit/>
          </a:bodyPr>
          <a:lstStyle/>
          <a:p>
            <a:r>
              <a:rPr lang="en-US" sz="3600" dirty="0" smtClean="0"/>
              <a:t>Automated </a:t>
            </a:r>
            <a:r>
              <a:rPr lang="en-US" sz="3600" dirty="0"/>
              <a:t>Scan of system websites – Spot Check 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450" y="2116878"/>
            <a:ext cx="91249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Based on the automated evaluation criteria common failures included:</a:t>
            </a:r>
          </a:p>
          <a:p>
            <a:pPr lvl="1"/>
            <a:r>
              <a:rPr lang="en-US" dirty="0" smtClean="0"/>
              <a:t>Form Field Labeling </a:t>
            </a:r>
          </a:p>
          <a:p>
            <a:pPr lvl="1"/>
            <a:r>
              <a:rPr lang="en-US" dirty="0" smtClean="0"/>
              <a:t>Frame Labeling </a:t>
            </a:r>
          </a:p>
          <a:p>
            <a:pPr lvl="1"/>
            <a:r>
              <a:rPr lang="en-US" dirty="0" smtClean="0"/>
              <a:t>Proper Heading Order </a:t>
            </a:r>
          </a:p>
          <a:p>
            <a:pPr lvl="1"/>
            <a:r>
              <a:rPr lang="en-US" dirty="0" smtClean="0"/>
              <a:t>Color contrast </a:t>
            </a:r>
          </a:p>
          <a:p>
            <a:pPr lvl="1"/>
            <a:r>
              <a:rPr lang="en-US" dirty="0"/>
              <a:t>Alternative </a:t>
            </a:r>
            <a:r>
              <a:rPr lang="en-US" dirty="0" smtClean="0"/>
              <a:t>Text </a:t>
            </a:r>
          </a:p>
          <a:p>
            <a:pPr lvl="1"/>
            <a:r>
              <a:rPr lang="en-US" dirty="0"/>
              <a:t>Link text describes link </a:t>
            </a:r>
            <a:r>
              <a:rPr lang="en-US" dirty="0" smtClean="0"/>
              <a:t>purpose </a:t>
            </a:r>
          </a:p>
          <a:p>
            <a:r>
              <a:rPr lang="en-US" dirty="0" smtClean="0"/>
              <a:t>Interpretation needed of passes and failures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35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52650" y="-26764"/>
            <a:ext cx="7886700" cy="429633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Quality Assurance -Web Accessibility/Universal Design </a:t>
            </a:r>
            <a:r>
              <a:rPr lang="en-US" sz="1800" dirty="0"/>
              <a:t>– It’s a </a:t>
            </a:r>
            <a:r>
              <a:rPr lang="en-US" sz="1800" dirty="0" smtClean="0"/>
              <a:t>campus wide </a:t>
            </a:r>
            <a:r>
              <a:rPr lang="en-US" sz="1800" dirty="0"/>
              <a:t>effort</a:t>
            </a:r>
          </a:p>
        </p:txBody>
      </p:sp>
      <p:grpSp>
        <p:nvGrpSpPr>
          <p:cNvPr id="2" name="Group 1" descr="details are in the slide notes" title="web accessibility - it's a campuswide effort"/>
          <p:cNvGrpSpPr/>
          <p:nvPr/>
        </p:nvGrpSpPr>
        <p:grpSpPr>
          <a:xfrm>
            <a:off x="1603511" y="289061"/>
            <a:ext cx="8969071" cy="6401918"/>
            <a:chOff x="354145" y="908672"/>
            <a:chExt cx="8285654" cy="5704034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2209974778"/>
                </p:ext>
              </p:extLst>
            </p:nvPr>
          </p:nvGraphicFramePr>
          <p:xfrm>
            <a:off x="1059227" y="1199517"/>
            <a:ext cx="6969995" cy="498339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8" name="TextBox 7" descr="see lecture notes for informational text.  Graphic is a circle divided into four section Design / Development/ Evaluation/ Monitoring " title="Quality Assurance Web Accessibility UD graphic"/>
            <p:cNvSpPr txBox="1"/>
            <p:nvPr/>
          </p:nvSpPr>
          <p:spPr>
            <a:xfrm>
              <a:off x="354145" y="908672"/>
              <a:ext cx="8285653" cy="329071"/>
            </a:xfrm>
            <a:prstGeom prst="rect">
              <a:avLst/>
            </a:prstGeom>
            <a:solidFill>
              <a:srgbClr val="FF717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Executive Support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4146" y="6283635"/>
              <a:ext cx="8285653" cy="329071"/>
            </a:xfrm>
            <a:prstGeom prst="rect">
              <a:avLst/>
            </a:prstGeom>
            <a:solidFill>
              <a:srgbClr val="FF717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Accountability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41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2603"/>
            <a:ext cx="10515600" cy="1325563"/>
          </a:xfrm>
        </p:spPr>
        <p:txBody>
          <a:bodyPr/>
          <a:lstStyle/>
          <a:p>
            <a:r>
              <a:rPr lang="en-US" b="1" dirty="0" smtClean="0"/>
              <a:t>Web Performance Reporting</a:t>
            </a:r>
            <a:br>
              <a:rPr lang="en-US" b="1" dirty="0" smtClean="0"/>
            </a:br>
            <a:r>
              <a:rPr lang="en-US" b="1" dirty="0" smtClean="0"/>
              <a:t>Web Automated testing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838200" y="1905005"/>
            <a:ext cx="10515600" cy="4351337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Top </a:t>
            </a:r>
            <a:r>
              <a:rPr lang="en-US" dirty="0"/>
              <a:t>two levels of </a:t>
            </a:r>
            <a:r>
              <a:rPr lang="en-US" dirty="0" smtClean="0"/>
              <a:t>campus.edu </a:t>
            </a:r>
            <a:r>
              <a:rPr lang="en-US" dirty="0"/>
              <a:t>website public facing site </a:t>
            </a:r>
            <a:r>
              <a:rPr lang="en-US" dirty="0" smtClean="0"/>
              <a:t>encompass </a:t>
            </a:r>
            <a:r>
              <a:rPr lang="en-US" dirty="0"/>
              <a:t>the most viewed content </a:t>
            </a:r>
          </a:p>
          <a:p>
            <a:pPr lvl="1"/>
            <a:r>
              <a:rPr lang="en-US" sz="2800" dirty="0"/>
              <a:t>The audit scan should be 1,500 – 2,000 pages starting at the home page </a:t>
            </a:r>
          </a:p>
          <a:p>
            <a:pPr lvl="2"/>
            <a:r>
              <a:rPr lang="en-US" sz="2800" dirty="0"/>
              <a:t>Use the ATI Accessibility </a:t>
            </a:r>
            <a:r>
              <a:rPr lang="en-US" sz="2800" dirty="0" smtClean="0"/>
              <a:t>Checkpoints</a:t>
            </a:r>
            <a:endParaRPr lang="en-US" sz="2800" dirty="0"/>
          </a:p>
          <a:p>
            <a:pPr lvl="2"/>
            <a:r>
              <a:rPr lang="en-US" sz="2800" dirty="0"/>
              <a:t>Remediate accessibility failures from the scans.</a:t>
            </a:r>
          </a:p>
          <a:p>
            <a:pPr lvl="2"/>
            <a:r>
              <a:rPr lang="en-US" sz="2800" dirty="0"/>
              <a:t>ATI and Jeff Singleton can assist campuses that have questions about setting up this </a:t>
            </a:r>
            <a:r>
              <a:rPr lang="en-US" sz="2800" dirty="0" smtClean="0"/>
              <a:t>scan</a:t>
            </a:r>
            <a:endParaRPr lang="en-US" sz="2800" dirty="0"/>
          </a:p>
          <a:p>
            <a:pPr lvl="1"/>
            <a:r>
              <a:rPr lang="en-US" sz="2800" dirty="0" smtClean="0"/>
              <a:t>Scan monthly (</a:t>
            </a:r>
            <a:r>
              <a:rPr lang="en-US" sz="2800" dirty="0" err="1" smtClean="0"/>
              <a:t>systemwide</a:t>
            </a:r>
            <a:r>
              <a:rPr lang="en-US" sz="2800" dirty="0" smtClean="0"/>
              <a:t> designation of audit timeframe)</a:t>
            </a:r>
            <a:endParaRPr lang="en-US" sz="2800" dirty="0"/>
          </a:p>
        </p:txBody>
      </p:sp>
      <p:pic>
        <p:nvPicPr>
          <p:cNvPr id="1026" name="Picture 2" title="screen shot of customized check point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464" y="122238"/>
            <a:ext cx="3084336" cy="1325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5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2261"/>
            <a:ext cx="10515600" cy="1325563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Web Performance Report - Manual testing</a:t>
            </a:r>
            <a:br>
              <a:rPr lang="en-US" sz="3000" b="1" dirty="0" smtClean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4003"/>
            <a:ext cx="11194774" cy="50372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Manual </a:t>
            </a:r>
            <a:r>
              <a:rPr lang="en-US" dirty="0"/>
              <a:t>evaluation will include:</a:t>
            </a:r>
          </a:p>
          <a:p>
            <a:pPr lvl="0"/>
            <a:r>
              <a:rPr lang="en-US" dirty="0"/>
              <a:t>Campus Web Template</a:t>
            </a:r>
          </a:p>
          <a:p>
            <a:pPr lvl="0"/>
            <a:r>
              <a:rPr lang="en-US" dirty="0"/>
              <a:t>Top 5 visited pages (per campus analytics)</a:t>
            </a:r>
          </a:p>
          <a:p>
            <a:pPr lvl="0"/>
            <a:r>
              <a:rPr lang="en-US" dirty="0"/>
              <a:t>Scan each individual page using the CSU ATI Accessibility Check Points </a:t>
            </a:r>
          </a:p>
          <a:p>
            <a:pPr lvl="0"/>
            <a:r>
              <a:rPr lang="en-US" dirty="0"/>
              <a:t>Filter for Visual Checks </a:t>
            </a:r>
          </a:p>
          <a:p>
            <a:pPr lvl="0"/>
            <a:r>
              <a:rPr lang="en-US" dirty="0"/>
              <a:t>Conduct manual evaluation of Visual Checks </a:t>
            </a:r>
            <a:r>
              <a:rPr lang="en-US" dirty="0" err="1" smtClean="0"/>
              <a:t>curstomzied</a:t>
            </a:r>
            <a:r>
              <a:rPr lang="en-US" dirty="0" smtClean="0"/>
              <a:t> training </a:t>
            </a:r>
            <a:r>
              <a:rPr lang="en-US" dirty="0"/>
              <a:t>resources </a:t>
            </a:r>
            <a:r>
              <a:rPr lang="en-US" dirty="0" smtClean="0"/>
              <a:t>embedded  within Compliance Sheriff and Deputy</a:t>
            </a:r>
            <a:endParaRPr lang="en-US" dirty="0"/>
          </a:p>
          <a:p>
            <a:pPr lvl="0"/>
            <a:r>
              <a:rPr lang="en-US" dirty="0"/>
              <a:t>Record findings of </a:t>
            </a:r>
            <a:r>
              <a:rPr lang="en-US" dirty="0" smtClean="0"/>
              <a:t>visual check conducted by an individual </a:t>
            </a:r>
          </a:p>
          <a:p>
            <a:pPr lvl="1"/>
            <a:r>
              <a:rPr lang="en-US" dirty="0" smtClean="0"/>
              <a:t>We all still have jobs – machines have not totally replaced us </a:t>
            </a:r>
          </a:p>
          <a:p>
            <a:pPr lvl="1"/>
            <a:r>
              <a:rPr lang="en-US" dirty="0" smtClean="0"/>
              <a:t>Comment on findings (ex: Pass/Fail/Visual and why) </a:t>
            </a:r>
          </a:p>
          <a:p>
            <a:pPr lvl="1"/>
            <a:r>
              <a:rPr lang="en-US" dirty="0" smtClean="0"/>
              <a:t>Comments within Web Performance Manual Testing Worksheet or Compliance </a:t>
            </a:r>
            <a:r>
              <a:rPr lang="en-US" dirty="0"/>
              <a:t>Sheriff Revision </a:t>
            </a:r>
            <a:r>
              <a:rPr lang="en-US" dirty="0" smtClean="0"/>
              <a:t>Wizard</a:t>
            </a:r>
            <a:endParaRPr lang="en-US" dirty="0"/>
          </a:p>
          <a:p>
            <a:pPr lvl="0"/>
            <a:r>
              <a:rPr lang="en-US" dirty="0" smtClean="0"/>
              <a:t>If using the Revision Wizard  - save your work and comments periodically </a:t>
            </a:r>
            <a:r>
              <a:rPr lang="en-US" dirty="0"/>
              <a:t>as you would any </a:t>
            </a:r>
            <a:r>
              <a:rPr lang="en-US" dirty="0" smtClean="0"/>
              <a:t>document.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3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Prerequisite for Manual Testing Training: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Access to Compliance Sheriff </a:t>
            </a:r>
          </a:p>
          <a:p>
            <a:pPr lvl="0"/>
            <a:r>
              <a:rPr lang="en-US" dirty="0" smtClean="0"/>
              <a:t>Basic understanding of navigation within Compliance Sheriff</a:t>
            </a:r>
          </a:p>
          <a:p>
            <a:pPr lvl="0"/>
            <a:r>
              <a:rPr lang="en-US" dirty="0" smtClean="0"/>
              <a:t>Experience viewing Compliance Sheriff Report views </a:t>
            </a:r>
          </a:p>
          <a:p>
            <a:pPr lvl="0"/>
            <a:r>
              <a:rPr lang="en-US" dirty="0" smtClean="0"/>
              <a:t>Installation and use of WAVE toolbar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9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28B8E9F5EC6644ABCFEB44FBED96A8" ma:contentTypeVersion="0" ma:contentTypeDescription="Create a new document." ma:contentTypeScope="" ma:versionID="dbc6504b3da69d820019c8d07c3acbc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64422A-436E-4FDE-AE7F-B847B2BF2D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DB991DA-0800-4CF1-873F-8C5AC418D3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011CC1-02ED-4AFA-ADB7-E990207C05B1}">
  <ds:schemaRefs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4535</TotalTime>
  <Words>1137</Words>
  <Application>Microsoft Office PowerPoint</Application>
  <PresentationFormat>Widescreen</PresentationFormat>
  <Paragraphs>334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Office Theme</vt:lpstr>
      <vt:lpstr>Training program: simple manual evaluation of websites &amp; use of automated testing tools  — a blended approach </vt:lpstr>
      <vt:lpstr>CSU and CS Partnership – Origin  </vt:lpstr>
      <vt:lpstr>Accessible Technology Initiative (ATI) Background </vt:lpstr>
      <vt:lpstr>ATI Specific Web Strategies agreed upon for implementation by CSU Campuses  </vt:lpstr>
      <vt:lpstr>Automated Scan of system websites – Spot Check </vt:lpstr>
      <vt:lpstr>Quality Assurance -Web Accessibility/Universal Design – It’s a campus wide effort</vt:lpstr>
      <vt:lpstr>Web Performance Reporting Web Automated testing</vt:lpstr>
      <vt:lpstr>Web Performance Report - Manual testing </vt:lpstr>
      <vt:lpstr>Prerequisite for Manual Testing Training: </vt:lpstr>
      <vt:lpstr>Manual Testing Session Topics  Session 1 (90mins)</vt:lpstr>
      <vt:lpstr>Manual Testing Session Topics</vt:lpstr>
      <vt:lpstr>Session IV (90mins)  </vt:lpstr>
      <vt:lpstr>Session V Future Plan</vt:lpstr>
      <vt:lpstr>Universal Design inclusive of accessibility </vt:lpstr>
      <vt:lpstr>Tools </vt:lpstr>
      <vt:lpstr>Web Performance Manual Testing Worksheet 2017 </vt:lpstr>
      <vt:lpstr>Training Resources: Less is More</vt:lpstr>
      <vt:lpstr>Keyboard Traps</vt:lpstr>
      <vt:lpstr>Tab Order</vt:lpstr>
      <vt:lpstr>Scan Scores</vt:lpstr>
      <vt:lpstr>Quick export of results</vt:lpstr>
      <vt:lpstr>CSV file export visual checks</vt:lpstr>
      <vt:lpstr>CSV file import of changed result</vt:lpstr>
      <vt:lpstr>Import Results</vt:lpstr>
      <vt:lpstr>Before and After import</vt:lpstr>
    </vt:vector>
  </TitlesOfParts>
  <Company>CSU Office of the Chancellor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Cullen, Susan</dc:creator>
  <cp:lastModifiedBy>Cullen, Susan</cp:lastModifiedBy>
  <cp:revision>77</cp:revision>
  <dcterms:created xsi:type="dcterms:W3CDTF">2015-09-09T19:28:37Z</dcterms:created>
  <dcterms:modified xsi:type="dcterms:W3CDTF">2017-11-16T04:17:57Z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0x010100EF28B8E9F5EC6644ABCFEB44FBED96A8</vt:lpwstr>
  </property>
</Properties>
</file>