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33"/>
  </p:notesMasterIdLst>
  <p:handoutMasterIdLst>
    <p:handoutMasterId r:id="rId34"/>
  </p:handoutMasterIdLst>
  <p:sldIdLst>
    <p:sldId id="256" r:id="rId2"/>
    <p:sldId id="257" r:id="rId3"/>
    <p:sldId id="258" r:id="rId4"/>
    <p:sldId id="260" r:id="rId5"/>
    <p:sldId id="261" r:id="rId6"/>
    <p:sldId id="262" r:id="rId7"/>
    <p:sldId id="263" r:id="rId8"/>
    <p:sldId id="265" r:id="rId9"/>
    <p:sldId id="325" r:id="rId10"/>
    <p:sldId id="335" r:id="rId11"/>
    <p:sldId id="266" r:id="rId12"/>
    <p:sldId id="323" r:id="rId13"/>
    <p:sldId id="344" r:id="rId14"/>
    <p:sldId id="273" r:id="rId15"/>
    <p:sldId id="301" r:id="rId16"/>
    <p:sldId id="302" r:id="rId17"/>
    <p:sldId id="328" r:id="rId18"/>
    <p:sldId id="324" r:id="rId19"/>
    <p:sldId id="339" r:id="rId20"/>
    <p:sldId id="337" r:id="rId21"/>
    <p:sldId id="321" r:id="rId22"/>
    <p:sldId id="329" r:id="rId23"/>
    <p:sldId id="346" r:id="rId24"/>
    <p:sldId id="333" r:id="rId25"/>
    <p:sldId id="331" r:id="rId26"/>
    <p:sldId id="332" r:id="rId27"/>
    <p:sldId id="336" r:id="rId28"/>
    <p:sldId id="345" r:id="rId29"/>
    <p:sldId id="259" r:id="rId30"/>
    <p:sldId id="311" r:id="rId31"/>
    <p:sldId id="312" r:id="rId3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EAE76F"/>
    <a:srgbClr val="EEFF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F22C95-721F-4310-AAE0-7218B582E789}">
  <a:tblStyle styleId="{29F22C95-721F-4310-AAE0-7218B582E789}"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1FF847-D5DA-419C-BAEC-BD0C966AFE44}" styleName="Table_1">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43"/>
    <p:restoredTop sz="88131"/>
  </p:normalViewPr>
  <p:slideViewPr>
    <p:cSldViewPr snapToGrid="0" snapToObjects="1">
      <p:cViewPr>
        <p:scale>
          <a:sx n="120" d="100"/>
          <a:sy n="120" d="100"/>
        </p:scale>
        <p:origin x="328" y="-72"/>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BDFEFA-F895-8241-AD7B-A01AB2809C65}" type="doc">
      <dgm:prSet loTypeId="urn:microsoft.com/office/officeart/2005/8/layout/process4" loCatId="" qsTypeId="urn:microsoft.com/office/officeart/2005/8/quickstyle/simple1" qsCatId="simple" csTypeId="urn:microsoft.com/office/officeart/2005/8/colors/accent0_1" csCatId="mainScheme" phldr="1"/>
      <dgm:spPr/>
      <dgm:t>
        <a:bodyPr/>
        <a:lstStyle/>
        <a:p>
          <a:endParaRPr lang="en-US"/>
        </a:p>
      </dgm:t>
    </dgm:pt>
    <dgm:pt modelId="{73250CAC-BD44-BF41-B921-78F832A1645A}">
      <dgm:prSet phldrT="[Text]" custT="1"/>
      <dgm:spPr>
        <a:solidFill>
          <a:schemeClr val="accent2">
            <a:lumMod val="20000"/>
            <a:lumOff val="80000"/>
          </a:schemeClr>
        </a:solidFill>
      </dgm:spPr>
      <dgm:t>
        <a:bodyPr/>
        <a:lstStyle/>
        <a:p>
          <a:pPr algn="ctr"/>
          <a:r>
            <a:rPr lang="en-US" sz="1600"/>
            <a:t>Step 2. Initial Reply / Message to Learner</a:t>
          </a:r>
        </a:p>
      </dgm:t>
    </dgm:pt>
    <dgm:pt modelId="{600AB42C-9058-BD4D-BB49-40663BCC58AC}" type="parTrans" cxnId="{B689823B-1FE2-D640-B832-2DB9B9346A25}">
      <dgm:prSet/>
      <dgm:spPr/>
      <dgm:t>
        <a:bodyPr/>
        <a:lstStyle/>
        <a:p>
          <a:endParaRPr lang="en-US"/>
        </a:p>
      </dgm:t>
    </dgm:pt>
    <dgm:pt modelId="{78999459-86DB-9A47-AD9E-6DEA86BC8946}" type="sibTrans" cxnId="{B689823B-1FE2-D640-B832-2DB9B9346A25}">
      <dgm:prSet/>
      <dgm:spPr/>
      <dgm:t>
        <a:bodyPr/>
        <a:lstStyle/>
        <a:p>
          <a:endParaRPr lang="en-US"/>
        </a:p>
      </dgm:t>
    </dgm:pt>
    <dgm:pt modelId="{DA2B9F57-B3DF-864B-95B3-CEDFB63155B8}">
      <dgm:prSet phldrT="[Text]" custT="1"/>
      <dgm:spPr>
        <a:solidFill>
          <a:schemeClr val="accent2">
            <a:lumMod val="20000"/>
            <a:lumOff val="80000"/>
          </a:schemeClr>
        </a:solidFill>
      </dgm:spPr>
      <dgm:t>
        <a:bodyPr/>
        <a:lstStyle/>
        <a:p>
          <a:pPr algn="ctr"/>
          <a:r>
            <a:rPr lang="en-US" sz="1600"/>
            <a:t>Step 1. Request Received by EdX</a:t>
          </a:r>
          <a:r>
            <a:rPr lang="en-US" sz="1600" baseline="0"/>
            <a:t> </a:t>
          </a:r>
          <a:r>
            <a:rPr lang="en-US" sz="1600"/>
            <a:t>or MITx</a:t>
          </a:r>
        </a:p>
      </dgm:t>
    </dgm:pt>
    <dgm:pt modelId="{950BA45F-9EB4-2943-934C-2F5691E88147}" type="parTrans" cxnId="{930F4E8D-042D-EF4C-997C-F172CB39FD85}">
      <dgm:prSet/>
      <dgm:spPr/>
      <dgm:t>
        <a:bodyPr/>
        <a:lstStyle/>
        <a:p>
          <a:endParaRPr lang="en-US"/>
        </a:p>
      </dgm:t>
    </dgm:pt>
    <dgm:pt modelId="{FBB6CA88-81EC-404F-8198-B73C22585700}" type="sibTrans" cxnId="{930F4E8D-042D-EF4C-997C-F172CB39FD85}">
      <dgm:prSet/>
      <dgm:spPr/>
      <dgm:t>
        <a:bodyPr/>
        <a:lstStyle/>
        <a:p>
          <a:endParaRPr lang="en-US"/>
        </a:p>
      </dgm:t>
    </dgm:pt>
    <dgm:pt modelId="{48A0BDFB-5684-694D-9789-1A4A001EF89E}">
      <dgm:prSet phldrT="[Text]" custT="1"/>
      <dgm:spPr>
        <a:solidFill>
          <a:schemeClr val="accent2">
            <a:lumMod val="20000"/>
            <a:lumOff val="80000"/>
          </a:schemeClr>
        </a:solidFill>
      </dgm:spPr>
      <dgm:t>
        <a:bodyPr/>
        <a:lstStyle/>
        <a:p>
          <a:pPr algn="ctr"/>
          <a:r>
            <a:rPr lang="en-US" sz="1600"/>
            <a:t>Step 4. Response/ Solution Agreement</a:t>
          </a:r>
        </a:p>
      </dgm:t>
    </dgm:pt>
    <dgm:pt modelId="{78D7481E-7806-0341-982F-B5CD198D30B5}" type="parTrans" cxnId="{04907E77-1998-1042-B3A3-F4233E4DE050}">
      <dgm:prSet/>
      <dgm:spPr/>
      <dgm:t>
        <a:bodyPr/>
        <a:lstStyle/>
        <a:p>
          <a:endParaRPr lang="en-US"/>
        </a:p>
      </dgm:t>
    </dgm:pt>
    <dgm:pt modelId="{765C3D58-EF8C-C24C-99F7-38BDCAD43534}" type="sibTrans" cxnId="{04907E77-1998-1042-B3A3-F4233E4DE050}">
      <dgm:prSet/>
      <dgm:spPr/>
      <dgm:t>
        <a:bodyPr/>
        <a:lstStyle/>
        <a:p>
          <a:endParaRPr lang="en-US"/>
        </a:p>
      </dgm:t>
    </dgm:pt>
    <dgm:pt modelId="{6CA47C28-6AF4-004E-8E53-6E6E950D5515}">
      <dgm:prSet phldrT="[Text]" custT="1"/>
      <dgm:spPr>
        <a:solidFill>
          <a:schemeClr val="accent2">
            <a:lumMod val="20000"/>
            <a:lumOff val="80000"/>
          </a:schemeClr>
        </a:solidFill>
      </dgm:spPr>
      <dgm:t>
        <a:bodyPr/>
        <a:lstStyle/>
        <a:p>
          <a:pPr algn="ctr"/>
          <a:r>
            <a:rPr lang="en-US" sz="1600" baseline="0"/>
            <a:t>Step 0. Accessibility Information in Course</a:t>
          </a:r>
        </a:p>
      </dgm:t>
    </dgm:pt>
    <dgm:pt modelId="{BE213C56-440F-2B40-AA9E-133D4A47ADB9}" type="sibTrans" cxnId="{EA13F49B-0DC1-744C-90CE-B86752F5A3AF}">
      <dgm:prSet/>
      <dgm:spPr/>
      <dgm:t>
        <a:bodyPr/>
        <a:lstStyle/>
        <a:p>
          <a:endParaRPr lang="en-US"/>
        </a:p>
      </dgm:t>
    </dgm:pt>
    <dgm:pt modelId="{8F3FA9B9-8F31-A24D-843F-2EB204347255}" type="parTrans" cxnId="{EA13F49B-0DC1-744C-90CE-B86752F5A3AF}">
      <dgm:prSet/>
      <dgm:spPr/>
      <dgm:t>
        <a:bodyPr/>
        <a:lstStyle/>
        <a:p>
          <a:endParaRPr lang="en-US"/>
        </a:p>
      </dgm:t>
    </dgm:pt>
    <dgm:pt modelId="{2C0B3447-7EFE-C040-B12B-4C6808E16162}">
      <dgm:prSet phldrT="[Text]" custT="1"/>
      <dgm:spPr>
        <a:solidFill>
          <a:schemeClr val="accent2">
            <a:lumMod val="20000"/>
            <a:lumOff val="80000"/>
          </a:schemeClr>
        </a:solidFill>
      </dgm:spPr>
      <dgm:t>
        <a:bodyPr/>
        <a:lstStyle/>
        <a:p>
          <a:pPr algn="ctr"/>
          <a:r>
            <a:rPr lang="en-US" sz="1600"/>
            <a:t>Step 5. Inform Learner / Implement Solution</a:t>
          </a:r>
        </a:p>
      </dgm:t>
    </dgm:pt>
    <dgm:pt modelId="{83B61D15-D8E2-9346-A49F-9EFA6CA6AF96}" type="parTrans" cxnId="{C884C5F5-412E-B14F-BC0A-288B4678DAFB}">
      <dgm:prSet/>
      <dgm:spPr/>
      <dgm:t>
        <a:bodyPr/>
        <a:lstStyle/>
        <a:p>
          <a:endParaRPr lang="en-US"/>
        </a:p>
      </dgm:t>
    </dgm:pt>
    <dgm:pt modelId="{19B1BF44-41B3-3545-B3F4-A398691DD2D3}" type="sibTrans" cxnId="{C884C5F5-412E-B14F-BC0A-288B4678DAFB}">
      <dgm:prSet/>
      <dgm:spPr/>
      <dgm:t>
        <a:bodyPr/>
        <a:lstStyle/>
        <a:p>
          <a:endParaRPr lang="en-US"/>
        </a:p>
      </dgm:t>
    </dgm:pt>
    <dgm:pt modelId="{BD94DE67-62B5-6C4B-B139-3472E00C79D7}">
      <dgm:prSet phldrT="[Text]" custT="1"/>
      <dgm:spPr>
        <a:solidFill>
          <a:schemeClr val="accent2">
            <a:lumMod val="20000"/>
            <a:lumOff val="80000"/>
          </a:schemeClr>
        </a:solidFill>
      </dgm:spPr>
      <dgm:t>
        <a:bodyPr/>
        <a:lstStyle/>
        <a:p>
          <a:pPr algn="ctr"/>
          <a:r>
            <a:rPr lang="en-US" sz="1600"/>
            <a:t>Step 6. Documentation and Feedback</a:t>
          </a:r>
        </a:p>
      </dgm:t>
    </dgm:pt>
    <dgm:pt modelId="{6640F6B4-78D6-D149-A5C9-A47CF67474F3}" type="parTrans" cxnId="{8C54E48B-B6A0-BC47-8C5D-9E528C13ABB0}">
      <dgm:prSet/>
      <dgm:spPr/>
      <dgm:t>
        <a:bodyPr/>
        <a:lstStyle/>
        <a:p>
          <a:endParaRPr lang="en-US"/>
        </a:p>
      </dgm:t>
    </dgm:pt>
    <dgm:pt modelId="{32D0C77C-703F-3843-9A0D-9AED5751896A}" type="sibTrans" cxnId="{8C54E48B-B6A0-BC47-8C5D-9E528C13ABB0}">
      <dgm:prSet/>
      <dgm:spPr/>
      <dgm:t>
        <a:bodyPr/>
        <a:lstStyle/>
        <a:p>
          <a:endParaRPr lang="en-US"/>
        </a:p>
      </dgm:t>
    </dgm:pt>
    <dgm:pt modelId="{DBB590AC-7EC1-DC42-86E8-F7A5A6940C69}">
      <dgm:prSet phldrT="[Text]" custT="1"/>
      <dgm:spPr>
        <a:solidFill>
          <a:schemeClr val="accent2">
            <a:lumMod val="20000"/>
            <a:lumOff val="80000"/>
          </a:schemeClr>
        </a:solidFill>
      </dgm:spPr>
      <dgm:t>
        <a:bodyPr/>
        <a:lstStyle/>
        <a:p>
          <a:pPr algn="ctr"/>
          <a:r>
            <a:rPr lang="en-US" sz="1600"/>
            <a:t>Step 3. Intake and Assessment</a:t>
          </a:r>
        </a:p>
      </dgm:t>
    </dgm:pt>
    <dgm:pt modelId="{C18E5023-6A12-2244-A825-BE3AF56309CD}" type="sibTrans" cxnId="{41E44B9A-D6C0-4944-B7D0-049F361C64F6}">
      <dgm:prSet/>
      <dgm:spPr/>
      <dgm:t>
        <a:bodyPr/>
        <a:lstStyle/>
        <a:p>
          <a:endParaRPr lang="en-US"/>
        </a:p>
      </dgm:t>
    </dgm:pt>
    <dgm:pt modelId="{49C4B314-932E-F945-9899-9E1570FEFFD8}" type="parTrans" cxnId="{41E44B9A-D6C0-4944-B7D0-049F361C64F6}">
      <dgm:prSet/>
      <dgm:spPr/>
      <dgm:t>
        <a:bodyPr/>
        <a:lstStyle/>
        <a:p>
          <a:endParaRPr lang="en-US"/>
        </a:p>
      </dgm:t>
    </dgm:pt>
    <dgm:pt modelId="{FD744714-4BD5-ED43-92EC-D02D59825DF1}" type="pres">
      <dgm:prSet presAssocID="{71BDFEFA-F895-8241-AD7B-A01AB2809C65}" presName="Name0" presStyleCnt="0">
        <dgm:presLayoutVars>
          <dgm:dir/>
          <dgm:animLvl val="lvl"/>
          <dgm:resizeHandles val="exact"/>
        </dgm:presLayoutVars>
      </dgm:prSet>
      <dgm:spPr/>
      <dgm:t>
        <a:bodyPr/>
        <a:lstStyle/>
        <a:p>
          <a:endParaRPr lang="en-US"/>
        </a:p>
      </dgm:t>
    </dgm:pt>
    <dgm:pt modelId="{243F1793-5A83-7A4E-A7A6-0A338C0BF575}" type="pres">
      <dgm:prSet presAssocID="{BD94DE67-62B5-6C4B-B139-3472E00C79D7}" presName="boxAndChildren" presStyleCnt="0"/>
      <dgm:spPr/>
    </dgm:pt>
    <dgm:pt modelId="{803147D0-4314-9842-B174-CC1F0D45517B}" type="pres">
      <dgm:prSet presAssocID="{BD94DE67-62B5-6C4B-B139-3472E00C79D7}" presName="parentTextBox" presStyleLbl="node1" presStyleIdx="0" presStyleCnt="7" custScaleY="2000000"/>
      <dgm:spPr/>
      <dgm:t>
        <a:bodyPr/>
        <a:lstStyle/>
        <a:p>
          <a:endParaRPr lang="en-US"/>
        </a:p>
      </dgm:t>
    </dgm:pt>
    <dgm:pt modelId="{8D91409C-329D-AB4B-AEA4-19D3CDF95C55}" type="pres">
      <dgm:prSet presAssocID="{19B1BF44-41B3-3545-B3F4-A398691DD2D3}" presName="sp" presStyleCnt="0"/>
      <dgm:spPr/>
    </dgm:pt>
    <dgm:pt modelId="{B8CF203D-27DD-EC43-B229-8E6EE4D6B410}" type="pres">
      <dgm:prSet presAssocID="{2C0B3447-7EFE-C040-B12B-4C6808E16162}" presName="arrowAndChildren" presStyleCnt="0"/>
      <dgm:spPr/>
    </dgm:pt>
    <dgm:pt modelId="{814FC542-00C4-E148-B2E1-980EE1071D6F}" type="pres">
      <dgm:prSet presAssocID="{2C0B3447-7EFE-C040-B12B-4C6808E16162}" presName="parentTextArrow" presStyleLbl="node1" presStyleIdx="1" presStyleCnt="7" custScaleY="2000000"/>
      <dgm:spPr/>
      <dgm:t>
        <a:bodyPr/>
        <a:lstStyle/>
        <a:p>
          <a:endParaRPr lang="en-US"/>
        </a:p>
      </dgm:t>
    </dgm:pt>
    <dgm:pt modelId="{0B532706-5330-3C41-9527-10339BA392AC}" type="pres">
      <dgm:prSet presAssocID="{765C3D58-EF8C-C24C-99F7-38BDCAD43534}" presName="sp" presStyleCnt="0"/>
      <dgm:spPr/>
    </dgm:pt>
    <dgm:pt modelId="{3549191F-EF0D-3A41-B08E-DB93974C9823}" type="pres">
      <dgm:prSet presAssocID="{48A0BDFB-5684-694D-9789-1A4A001EF89E}" presName="arrowAndChildren" presStyleCnt="0"/>
      <dgm:spPr/>
    </dgm:pt>
    <dgm:pt modelId="{FF03DE60-A11D-0B41-A178-4408E094EA7C}" type="pres">
      <dgm:prSet presAssocID="{48A0BDFB-5684-694D-9789-1A4A001EF89E}" presName="parentTextArrow" presStyleLbl="node1" presStyleIdx="2" presStyleCnt="7" custScaleY="2000000"/>
      <dgm:spPr/>
      <dgm:t>
        <a:bodyPr/>
        <a:lstStyle/>
        <a:p>
          <a:endParaRPr lang="en-US"/>
        </a:p>
      </dgm:t>
    </dgm:pt>
    <dgm:pt modelId="{5EB67A37-DD7E-2740-A18D-B087AF8A9F31}" type="pres">
      <dgm:prSet presAssocID="{C18E5023-6A12-2244-A825-BE3AF56309CD}" presName="sp" presStyleCnt="0"/>
      <dgm:spPr/>
    </dgm:pt>
    <dgm:pt modelId="{1ABB2847-060E-B34B-8475-BBA6BCE84A74}" type="pres">
      <dgm:prSet presAssocID="{DBB590AC-7EC1-DC42-86E8-F7A5A6940C69}" presName="arrowAndChildren" presStyleCnt="0"/>
      <dgm:spPr/>
    </dgm:pt>
    <dgm:pt modelId="{5BD8BBF7-E044-BA4B-A719-534453C13F5A}" type="pres">
      <dgm:prSet presAssocID="{DBB590AC-7EC1-DC42-86E8-F7A5A6940C69}" presName="parentTextArrow" presStyleLbl="node1" presStyleIdx="3" presStyleCnt="7" custScaleY="2000000"/>
      <dgm:spPr/>
      <dgm:t>
        <a:bodyPr/>
        <a:lstStyle/>
        <a:p>
          <a:endParaRPr lang="en-US"/>
        </a:p>
      </dgm:t>
    </dgm:pt>
    <dgm:pt modelId="{7132DC3B-8556-C048-831A-B88401BB601D}" type="pres">
      <dgm:prSet presAssocID="{78999459-86DB-9A47-AD9E-6DEA86BC8946}" presName="sp" presStyleCnt="0"/>
      <dgm:spPr/>
    </dgm:pt>
    <dgm:pt modelId="{3C0E86FC-CC02-E541-B1AF-FCEFAC2FF381}" type="pres">
      <dgm:prSet presAssocID="{73250CAC-BD44-BF41-B921-78F832A1645A}" presName="arrowAndChildren" presStyleCnt="0"/>
      <dgm:spPr/>
    </dgm:pt>
    <dgm:pt modelId="{8B8B0BD2-A40A-D246-9F56-85D3A21FD98F}" type="pres">
      <dgm:prSet presAssocID="{73250CAC-BD44-BF41-B921-78F832A1645A}" presName="parentTextArrow" presStyleLbl="node1" presStyleIdx="4" presStyleCnt="7" custScaleY="2000000"/>
      <dgm:spPr/>
      <dgm:t>
        <a:bodyPr/>
        <a:lstStyle/>
        <a:p>
          <a:endParaRPr lang="en-US"/>
        </a:p>
      </dgm:t>
    </dgm:pt>
    <dgm:pt modelId="{B1CFA414-CDD6-9541-B967-2B66F6C9EEC0}" type="pres">
      <dgm:prSet presAssocID="{FBB6CA88-81EC-404F-8198-B73C22585700}" presName="sp" presStyleCnt="0"/>
      <dgm:spPr/>
    </dgm:pt>
    <dgm:pt modelId="{55FBD214-DC0E-CD42-84F6-0397B2C164C4}" type="pres">
      <dgm:prSet presAssocID="{DA2B9F57-B3DF-864B-95B3-CEDFB63155B8}" presName="arrowAndChildren" presStyleCnt="0"/>
      <dgm:spPr/>
    </dgm:pt>
    <dgm:pt modelId="{3CDE20B4-DD45-5241-8AA8-2C2BF2E88E44}" type="pres">
      <dgm:prSet presAssocID="{DA2B9F57-B3DF-864B-95B3-CEDFB63155B8}" presName="parentTextArrow" presStyleLbl="node1" presStyleIdx="5" presStyleCnt="7" custScaleY="2000000"/>
      <dgm:spPr/>
      <dgm:t>
        <a:bodyPr/>
        <a:lstStyle/>
        <a:p>
          <a:endParaRPr lang="en-US"/>
        </a:p>
      </dgm:t>
    </dgm:pt>
    <dgm:pt modelId="{44B50664-94B7-A342-ABA8-3E4795A68A82}" type="pres">
      <dgm:prSet presAssocID="{BE213C56-440F-2B40-AA9E-133D4A47ADB9}" presName="sp" presStyleCnt="0"/>
      <dgm:spPr/>
    </dgm:pt>
    <dgm:pt modelId="{ABF8F911-76A3-E54B-91A0-E5ECB56BFEFB}" type="pres">
      <dgm:prSet presAssocID="{6CA47C28-6AF4-004E-8E53-6E6E950D5515}" presName="arrowAndChildren" presStyleCnt="0"/>
      <dgm:spPr/>
    </dgm:pt>
    <dgm:pt modelId="{8623BEDB-78BC-A141-A77E-9D80DC3DBDBD}" type="pres">
      <dgm:prSet presAssocID="{6CA47C28-6AF4-004E-8E53-6E6E950D5515}" presName="parentTextArrow" presStyleLbl="node1" presStyleIdx="6" presStyleCnt="7" custScaleY="2000000"/>
      <dgm:spPr/>
      <dgm:t>
        <a:bodyPr/>
        <a:lstStyle/>
        <a:p>
          <a:endParaRPr lang="en-US"/>
        </a:p>
      </dgm:t>
    </dgm:pt>
  </dgm:ptLst>
  <dgm:cxnLst>
    <dgm:cxn modelId="{AF51F719-4A1C-9D49-8311-EB3ED0F5CFB6}" type="presOf" srcId="{2C0B3447-7EFE-C040-B12B-4C6808E16162}" destId="{814FC542-00C4-E148-B2E1-980EE1071D6F}" srcOrd="0" destOrd="0" presId="urn:microsoft.com/office/officeart/2005/8/layout/process4"/>
    <dgm:cxn modelId="{B689823B-1FE2-D640-B832-2DB9B9346A25}" srcId="{71BDFEFA-F895-8241-AD7B-A01AB2809C65}" destId="{73250CAC-BD44-BF41-B921-78F832A1645A}" srcOrd="2" destOrd="0" parTransId="{600AB42C-9058-BD4D-BB49-40663BCC58AC}" sibTransId="{78999459-86DB-9A47-AD9E-6DEA86BC8946}"/>
    <dgm:cxn modelId="{41E44B9A-D6C0-4944-B7D0-049F361C64F6}" srcId="{71BDFEFA-F895-8241-AD7B-A01AB2809C65}" destId="{DBB590AC-7EC1-DC42-86E8-F7A5A6940C69}" srcOrd="3" destOrd="0" parTransId="{49C4B314-932E-F945-9899-9E1570FEFFD8}" sibTransId="{C18E5023-6A12-2244-A825-BE3AF56309CD}"/>
    <dgm:cxn modelId="{2094D40D-55D9-A34F-A3D3-E9C3BBA65494}" type="presOf" srcId="{48A0BDFB-5684-694D-9789-1A4A001EF89E}" destId="{FF03DE60-A11D-0B41-A178-4408E094EA7C}" srcOrd="0" destOrd="0" presId="urn:microsoft.com/office/officeart/2005/8/layout/process4"/>
    <dgm:cxn modelId="{58E41696-F719-2C46-AA31-87CDCA898FA3}" type="presOf" srcId="{DBB590AC-7EC1-DC42-86E8-F7A5A6940C69}" destId="{5BD8BBF7-E044-BA4B-A719-534453C13F5A}" srcOrd="0" destOrd="0" presId="urn:microsoft.com/office/officeart/2005/8/layout/process4"/>
    <dgm:cxn modelId="{E764FC1F-1010-444D-9E76-7E03F15AC79D}" type="presOf" srcId="{6CA47C28-6AF4-004E-8E53-6E6E950D5515}" destId="{8623BEDB-78BC-A141-A77E-9D80DC3DBDBD}" srcOrd="0" destOrd="0" presId="urn:microsoft.com/office/officeart/2005/8/layout/process4"/>
    <dgm:cxn modelId="{D68D1EEB-7C68-5946-8CDF-C85B7A437C22}" type="presOf" srcId="{BD94DE67-62B5-6C4B-B139-3472E00C79D7}" destId="{803147D0-4314-9842-B174-CC1F0D45517B}" srcOrd="0" destOrd="0" presId="urn:microsoft.com/office/officeart/2005/8/layout/process4"/>
    <dgm:cxn modelId="{92F065D3-39F4-5746-800F-3DE297EAD6E8}" type="presOf" srcId="{71BDFEFA-F895-8241-AD7B-A01AB2809C65}" destId="{FD744714-4BD5-ED43-92EC-D02D59825DF1}" srcOrd="0" destOrd="0" presId="urn:microsoft.com/office/officeart/2005/8/layout/process4"/>
    <dgm:cxn modelId="{8C54E48B-B6A0-BC47-8C5D-9E528C13ABB0}" srcId="{71BDFEFA-F895-8241-AD7B-A01AB2809C65}" destId="{BD94DE67-62B5-6C4B-B139-3472E00C79D7}" srcOrd="6" destOrd="0" parTransId="{6640F6B4-78D6-D149-A5C9-A47CF67474F3}" sibTransId="{32D0C77C-703F-3843-9A0D-9AED5751896A}"/>
    <dgm:cxn modelId="{EA13F49B-0DC1-744C-90CE-B86752F5A3AF}" srcId="{71BDFEFA-F895-8241-AD7B-A01AB2809C65}" destId="{6CA47C28-6AF4-004E-8E53-6E6E950D5515}" srcOrd="0" destOrd="0" parTransId="{8F3FA9B9-8F31-A24D-843F-2EB204347255}" sibTransId="{BE213C56-440F-2B40-AA9E-133D4A47ADB9}"/>
    <dgm:cxn modelId="{04907E77-1998-1042-B3A3-F4233E4DE050}" srcId="{71BDFEFA-F895-8241-AD7B-A01AB2809C65}" destId="{48A0BDFB-5684-694D-9789-1A4A001EF89E}" srcOrd="4" destOrd="0" parTransId="{78D7481E-7806-0341-982F-B5CD198D30B5}" sibTransId="{765C3D58-EF8C-C24C-99F7-38BDCAD43534}"/>
    <dgm:cxn modelId="{C884C5F5-412E-B14F-BC0A-288B4678DAFB}" srcId="{71BDFEFA-F895-8241-AD7B-A01AB2809C65}" destId="{2C0B3447-7EFE-C040-B12B-4C6808E16162}" srcOrd="5" destOrd="0" parTransId="{83B61D15-D8E2-9346-A49F-9EFA6CA6AF96}" sibTransId="{19B1BF44-41B3-3545-B3F4-A398691DD2D3}"/>
    <dgm:cxn modelId="{67EC8582-8CA2-D446-A651-BC5E1058B915}" type="presOf" srcId="{DA2B9F57-B3DF-864B-95B3-CEDFB63155B8}" destId="{3CDE20B4-DD45-5241-8AA8-2C2BF2E88E44}" srcOrd="0" destOrd="0" presId="urn:microsoft.com/office/officeart/2005/8/layout/process4"/>
    <dgm:cxn modelId="{04F1A36F-70EF-5D42-863E-867E70B4E84C}" type="presOf" srcId="{73250CAC-BD44-BF41-B921-78F832A1645A}" destId="{8B8B0BD2-A40A-D246-9F56-85D3A21FD98F}" srcOrd="0" destOrd="0" presId="urn:microsoft.com/office/officeart/2005/8/layout/process4"/>
    <dgm:cxn modelId="{930F4E8D-042D-EF4C-997C-F172CB39FD85}" srcId="{71BDFEFA-F895-8241-AD7B-A01AB2809C65}" destId="{DA2B9F57-B3DF-864B-95B3-CEDFB63155B8}" srcOrd="1" destOrd="0" parTransId="{950BA45F-9EB4-2943-934C-2F5691E88147}" sibTransId="{FBB6CA88-81EC-404F-8198-B73C22585700}"/>
    <dgm:cxn modelId="{5EE20EB0-C10F-4E4A-965C-0B4A338A4B16}" type="presParOf" srcId="{FD744714-4BD5-ED43-92EC-D02D59825DF1}" destId="{243F1793-5A83-7A4E-A7A6-0A338C0BF575}" srcOrd="0" destOrd="0" presId="urn:microsoft.com/office/officeart/2005/8/layout/process4"/>
    <dgm:cxn modelId="{7D10E6EE-B4B9-D045-B85D-5BD7B5A41E25}" type="presParOf" srcId="{243F1793-5A83-7A4E-A7A6-0A338C0BF575}" destId="{803147D0-4314-9842-B174-CC1F0D45517B}" srcOrd="0" destOrd="0" presId="urn:microsoft.com/office/officeart/2005/8/layout/process4"/>
    <dgm:cxn modelId="{3EE6D9EE-806C-0646-8C6F-B936A2CAD911}" type="presParOf" srcId="{FD744714-4BD5-ED43-92EC-D02D59825DF1}" destId="{8D91409C-329D-AB4B-AEA4-19D3CDF95C55}" srcOrd="1" destOrd="0" presId="urn:microsoft.com/office/officeart/2005/8/layout/process4"/>
    <dgm:cxn modelId="{86F0910E-F5AB-364D-A11C-2E0D9CC3BB49}" type="presParOf" srcId="{FD744714-4BD5-ED43-92EC-D02D59825DF1}" destId="{B8CF203D-27DD-EC43-B229-8E6EE4D6B410}" srcOrd="2" destOrd="0" presId="urn:microsoft.com/office/officeart/2005/8/layout/process4"/>
    <dgm:cxn modelId="{100CDDB3-AC09-9D4D-9961-E09DE4790F8F}" type="presParOf" srcId="{B8CF203D-27DD-EC43-B229-8E6EE4D6B410}" destId="{814FC542-00C4-E148-B2E1-980EE1071D6F}" srcOrd="0" destOrd="0" presId="urn:microsoft.com/office/officeart/2005/8/layout/process4"/>
    <dgm:cxn modelId="{E1A88600-CC30-394E-BE95-D14B5DCAD098}" type="presParOf" srcId="{FD744714-4BD5-ED43-92EC-D02D59825DF1}" destId="{0B532706-5330-3C41-9527-10339BA392AC}" srcOrd="3" destOrd="0" presId="urn:microsoft.com/office/officeart/2005/8/layout/process4"/>
    <dgm:cxn modelId="{81A17B5B-504C-024F-88DE-BCE72BD11ACC}" type="presParOf" srcId="{FD744714-4BD5-ED43-92EC-D02D59825DF1}" destId="{3549191F-EF0D-3A41-B08E-DB93974C9823}" srcOrd="4" destOrd="0" presId="urn:microsoft.com/office/officeart/2005/8/layout/process4"/>
    <dgm:cxn modelId="{BAFBF9ED-D810-BA40-9C9D-12B271BD6A48}" type="presParOf" srcId="{3549191F-EF0D-3A41-B08E-DB93974C9823}" destId="{FF03DE60-A11D-0B41-A178-4408E094EA7C}" srcOrd="0" destOrd="0" presId="urn:microsoft.com/office/officeart/2005/8/layout/process4"/>
    <dgm:cxn modelId="{88FB1619-62A8-F543-BFBF-78A170AA62C7}" type="presParOf" srcId="{FD744714-4BD5-ED43-92EC-D02D59825DF1}" destId="{5EB67A37-DD7E-2740-A18D-B087AF8A9F31}" srcOrd="5" destOrd="0" presId="urn:microsoft.com/office/officeart/2005/8/layout/process4"/>
    <dgm:cxn modelId="{C9BE4083-98FA-5A4A-949E-D6BAB80886B8}" type="presParOf" srcId="{FD744714-4BD5-ED43-92EC-D02D59825DF1}" destId="{1ABB2847-060E-B34B-8475-BBA6BCE84A74}" srcOrd="6" destOrd="0" presId="urn:microsoft.com/office/officeart/2005/8/layout/process4"/>
    <dgm:cxn modelId="{66A8C129-861E-3943-BBF1-1837DCD0BBCF}" type="presParOf" srcId="{1ABB2847-060E-B34B-8475-BBA6BCE84A74}" destId="{5BD8BBF7-E044-BA4B-A719-534453C13F5A}" srcOrd="0" destOrd="0" presId="urn:microsoft.com/office/officeart/2005/8/layout/process4"/>
    <dgm:cxn modelId="{3B9D5B8D-6E34-4248-82AF-D2FB3FCFFC91}" type="presParOf" srcId="{FD744714-4BD5-ED43-92EC-D02D59825DF1}" destId="{7132DC3B-8556-C048-831A-B88401BB601D}" srcOrd="7" destOrd="0" presId="urn:microsoft.com/office/officeart/2005/8/layout/process4"/>
    <dgm:cxn modelId="{BB8FBF6B-3D21-AE47-B1E9-B16F455E9156}" type="presParOf" srcId="{FD744714-4BD5-ED43-92EC-D02D59825DF1}" destId="{3C0E86FC-CC02-E541-B1AF-FCEFAC2FF381}" srcOrd="8" destOrd="0" presId="urn:microsoft.com/office/officeart/2005/8/layout/process4"/>
    <dgm:cxn modelId="{DE5EE1A5-747A-3B43-A997-D715881AB2A8}" type="presParOf" srcId="{3C0E86FC-CC02-E541-B1AF-FCEFAC2FF381}" destId="{8B8B0BD2-A40A-D246-9F56-85D3A21FD98F}" srcOrd="0" destOrd="0" presId="urn:microsoft.com/office/officeart/2005/8/layout/process4"/>
    <dgm:cxn modelId="{20EB08D4-9AB5-4E4A-AD6D-212557A4DF76}" type="presParOf" srcId="{FD744714-4BD5-ED43-92EC-D02D59825DF1}" destId="{B1CFA414-CDD6-9541-B967-2B66F6C9EEC0}" srcOrd="9" destOrd="0" presId="urn:microsoft.com/office/officeart/2005/8/layout/process4"/>
    <dgm:cxn modelId="{EBDADD96-FA19-BA47-A484-37FC2D7A6418}" type="presParOf" srcId="{FD744714-4BD5-ED43-92EC-D02D59825DF1}" destId="{55FBD214-DC0E-CD42-84F6-0397B2C164C4}" srcOrd="10" destOrd="0" presId="urn:microsoft.com/office/officeart/2005/8/layout/process4"/>
    <dgm:cxn modelId="{86E4569D-9264-7947-A282-90AE1B52E67C}" type="presParOf" srcId="{55FBD214-DC0E-CD42-84F6-0397B2C164C4}" destId="{3CDE20B4-DD45-5241-8AA8-2C2BF2E88E44}" srcOrd="0" destOrd="0" presId="urn:microsoft.com/office/officeart/2005/8/layout/process4"/>
    <dgm:cxn modelId="{436EAF4E-35EA-6143-BF98-4EA7A1B148E2}" type="presParOf" srcId="{FD744714-4BD5-ED43-92EC-D02D59825DF1}" destId="{44B50664-94B7-A342-ABA8-3E4795A68A82}" srcOrd="11" destOrd="0" presId="urn:microsoft.com/office/officeart/2005/8/layout/process4"/>
    <dgm:cxn modelId="{8993FDB0-B2C3-7E4F-8AAA-09131C0E8FE5}" type="presParOf" srcId="{FD744714-4BD5-ED43-92EC-D02D59825DF1}" destId="{ABF8F911-76A3-E54B-91A0-E5ECB56BFEFB}" srcOrd="12" destOrd="0" presId="urn:microsoft.com/office/officeart/2005/8/layout/process4"/>
    <dgm:cxn modelId="{791931B3-8CF7-E247-A7B2-8945755137C4}" type="presParOf" srcId="{ABF8F911-76A3-E54B-91A0-E5ECB56BFEFB}" destId="{8623BEDB-78BC-A141-A77E-9D80DC3DBDB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147D0-4314-9842-B174-CC1F0D45517B}">
      <dsp:nvSpPr>
        <dsp:cNvPr id="0" name=""/>
        <dsp:cNvSpPr/>
      </dsp:nvSpPr>
      <dsp:spPr>
        <a:xfrm>
          <a:off x="0" y="3991532"/>
          <a:ext cx="6687879" cy="432744"/>
        </a:xfrm>
        <a:prstGeom prst="rect">
          <a:avLst/>
        </a:prstGeom>
        <a:solidFill>
          <a:schemeClr val="accent2">
            <a:lumMod val="20000"/>
            <a:lumOff val="8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a:t>Step 6. Documentation and Feedback</a:t>
          </a:r>
        </a:p>
      </dsp:txBody>
      <dsp:txXfrm>
        <a:off x="0" y="3991532"/>
        <a:ext cx="6687879" cy="432744"/>
      </dsp:txXfrm>
    </dsp:sp>
    <dsp:sp modelId="{814FC542-00C4-E148-B2E1-980EE1071D6F}">
      <dsp:nvSpPr>
        <dsp:cNvPr id="0" name=""/>
        <dsp:cNvSpPr/>
      </dsp:nvSpPr>
      <dsp:spPr>
        <a:xfrm rot="10800000">
          <a:off x="0" y="3326296"/>
          <a:ext cx="6687879" cy="665561"/>
        </a:xfrm>
        <a:prstGeom prst="upArrowCallout">
          <a:avLst/>
        </a:prstGeom>
        <a:solidFill>
          <a:schemeClr val="accent2">
            <a:lumMod val="20000"/>
            <a:lumOff val="8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a:t>Step 5. Inform Learner / Implement Solution</a:t>
          </a:r>
        </a:p>
      </dsp:txBody>
      <dsp:txXfrm rot="10800000">
        <a:off x="0" y="3326296"/>
        <a:ext cx="6687879" cy="432462"/>
      </dsp:txXfrm>
    </dsp:sp>
    <dsp:sp modelId="{FF03DE60-A11D-0B41-A178-4408E094EA7C}">
      <dsp:nvSpPr>
        <dsp:cNvPr id="0" name=""/>
        <dsp:cNvSpPr/>
      </dsp:nvSpPr>
      <dsp:spPr>
        <a:xfrm rot="10800000">
          <a:off x="0" y="2661059"/>
          <a:ext cx="6687879" cy="665561"/>
        </a:xfrm>
        <a:prstGeom prst="upArrowCallout">
          <a:avLst/>
        </a:prstGeom>
        <a:solidFill>
          <a:schemeClr val="accent2">
            <a:lumMod val="20000"/>
            <a:lumOff val="8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a:t>Step 4. Response/ Solution Agreement</a:t>
          </a:r>
        </a:p>
      </dsp:txBody>
      <dsp:txXfrm rot="10800000">
        <a:off x="0" y="2661059"/>
        <a:ext cx="6687879" cy="432462"/>
      </dsp:txXfrm>
    </dsp:sp>
    <dsp:sp modelId="{5BD8BBF7-E044-BA4B-A719-534453C13F5A}">
      <dsp:nvSpPr>
        <dsp:cNvPr id="0" name=""/>
        <dsp:cNvSpPr/>
      </dsp:nvSpPr>
      <dsp:spPr>
        <a:xfrm rot="10800000">
          <a:off x="0" y="1995823"/>
          <a:ext cx="6687879" cy="665561"/>
        </a:xfrm>
        <a:prstGeom prst="upArrowCallout">
          <a:avLst/>
        </a:prstGeom>
        <a:solidFill>
          <a:schemeClr val="accent2">
            <a:lumMod val="20000"/>
            <a:lumOff val="8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a:t>Step 3. Intake and Assessment</a:t>
          </a:r>
        </a:p>
      </dsp:txBody>
      <dsp:txXfrm rot="10800000">
        <a:off x="0" y="1995823"/>
        <a:ext cx="6687879" cy="432462"/>
      </dsp:txXfrm>
    </dsp:sp>
    <dsp:sp modelId="{8B8B0BD2-A40A-D246-9F56-85D3A21FD98F}">
      <dsp:nvSpPr>
        <dsp:cNvPr id="0" name=""/>
        <dsp:cNvSpPr/>
      </dsp:nvSpPr>
      <dsp:spPr>
        <a:xfrm rot="10800000">
          <a:off x="0" y="1330586"/>
          <a:ext cx="6687879" cy="665561"/>
        </a:xfrm>
        <a:prstGeom prst="upArrowCallout">
          <a:avLst/>
        </a:prstGeom>
        <a:solidFill>
          <a:schemeClr val="accent2">
            <a:lumMod val="20000"/>
            <a:lumOff val="8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a:t>Step 2. Initial Reply / Message to Learner</a:t>
          </a:r>
        </a:p>
      </dsp:txBody>
      <dsp:txXfrm rot="10800000">
        <a:off x="0" y="1330586"/>
        <a:ext cx="6687879" cy="432462"/>
      </dsp:txXfrm>
    </dsp:sp>
    <dsp:sp modelId="{3CDE20B4-DD45-5241-8AA8-2C2BF2E88E44}">
      <dsp:nvSpPr>
        <dsp:cNvPr id="0" name=""/>
        <dsp:cNvSpPr/>
      </dsp:nvSpPr>
      <dsp:spPr>
        <a:xfrm rot="10800000">
          <a:off x="0" y="665350"/>
          <a:ext cx="6687879" cy="665561"/>
        </a:xfrm>
        <a:prstGeom prst="upArrowCallout">
          <a:avLst/>
        </a:prstGeom>
        <a:solidFill>
          <a:schemeClr val="accent2">
            <a:lumMod val="20000"/>
            <a:lumOff val="8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a:t>Step 1. Request Received by EdX</a:t>
          </a:r>
          <a:r>
            <a:rPr lang="en-US" sz="1600" kern="1200" baseline="0"/>
            <a:t> </a:t>
          </a:r>
          <a:r>
            <a:rPr lang="en-US" sz="1600" kern="1200"/>
            <a:t>or MITx</a:t>
          </a:r>
        </a:p>
      </dsp:txBody>
      <dsp:txXfrm rot="10800000">
        <a:off x="0" y="665350"/>
        <a:ext cx="6687879" cy="432462"/>
      </dsp:txXfrm>
    </dsp:sp>
    <dsp:sp modelId="{8623BEDB-78BC-A141-A77E-9D80DC3DBDBD}">
      <dsp:nvSpPr>
        <dsp:cNvPr id="0" name=""/>
        <dsp:cNvSpPr/>
      </dsp:nvSpPr>
      <dsp:spPr>
        <a:xfrm rot="10800000">
          <a:off x="0" y="113"/>
          <a:ext cx="6687879" cy="665561"/>
        </a:xfrm>
        <a:prstGeom prst="upArrowCallout">
          <a:avLst/>
        </a:prstGeom>
        <a:solidFill>
          <a:schemeClr val="accent2">
            <a:lumMod val="20000"/>
            <a:lumOff val="8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baseline="0"/>
            <a:t>Step 0. Accessibility Information in Course</a:t>
          </a:r>
        </a:p>
      </dsp:txBody>
      <dsp:txXfrm rot="10800000">
        <a:off x="0" y="113"/>
        <a:ext cx="6687879" cy="43246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47DFED-9552-F540-A387-2E2FBAF46821}" type="datetimeFigureOut">
              <a:rPr lang="en-US" smtClean="0"/>
              <a:t>11/15/17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5BD57C-2B43-D44B-A586-97CC526EA578}" type="slidenum">
              <a:rPr lang="en-US" smtClean="0"/>
              <a:t>‹#›</a:t>
            </a:fld>
            <a:endParaRPr lang="en-US"/>
          </a:p>
        </p:txBody>
      </p:sp>
    </p:spTree>
    <p:extLst>
      <p:ext uri="{BB962C8B-B14F-4D97-AF65-F5344CB8AC3E}">
        <p14:creationId xmlns:p14="http://schemas.microsoft.com/office/powerpoint/2010/main" val="1235831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196675193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US" sz="1100" kern="1200" baseline="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131527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Clr>
                <a:schemeClr val="dk1"/>
              </a:buClr>
              <a:buSzPct val="61111"/>
              <a:buFont typeface="Arial"/>
              <a:buNone/>
            </a:pPr>
            <a:endParaRPr lang="en" sz="1400" dirty="0">
              <a:solidFill>
                <a:schemeClr val="dk1"/>
              </a:solidFill>
              <a:latin typeface="+mj-lt"/>
              <a:ea typeface="Open Sans"/>
              <a:cs typeface="Open Sans"/>
              <a:sym typeface="Open Sans"/>
            </a:endParaRPr>
          </a:p>
        </p:txBody>
      </p:sp>
    </p:spTree>
    <p:extLst>
      <p:ext uri="{BB962C8B-B14F-4D97-AF65-F5344CB8AC3E}">
        <p14:creationId xmlns:p14="http://schemas.microsoft.com/office/powerpoint/2010/main" val="1544899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279617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 dirty="0">
              <a:latin typeface="Gill Sans" charset="0"/>
            </a:endParaRPr>
          </a:p>
        </p:txBody>
      </p:sp>
    </p:spTree>
    <p:extLst>
      <p:ext uri="{BB962C8B-B14F-4D97-AF65-F5344CB8AC3E}">
        <p14:creationId xmlns:p14="http://schemas.microsoft.com/office/powerpoint/2010/main" val="466978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38100" lvl="0" indent="0" rtl="0">
              <a:spcBef>
                <a:spcPts val="600"/>
              </a:spcBef>
              <a:buClr>
                <a:schemeClr val="dk1"/>
              </a:buClr>
              <a:buSzPct val="100000"/>
              <a:buFont typeface="Open Sans"/>
              <a:buNone/>
            </a:pPr>
            <a:endParaRPr lang="en-US" sz="1100" dirty="0" smtClean="0">
              <a:solidFill>
                <a:schemeClr val="dk1"/>
              </a:solidFill>
              <a:latin typeface="+mn-lt"/>
              <a:ea typeface="Open Sans"/>
              <a:cs typeface="Open Sans"/>
              <a:sym typeface="Open Sans"/>
            </a:endParaRPr>
          </a:p>
        </p:txBody>
      </p:sp>
    </p:spTree>
    <p:extLst>
      <p:ext uri="{BB962C8B-B14F-4D97-AF65-F5344CB8AC3E}">
        <p14:creationId xmlns:p14="http://schemas.microsoft.com/office/powerpoint/2010/main" val="1945708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850879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en-US" sz="1100" kern="1200" baseline="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9D49086A-E020-1743-A7E3-EE80CAF7610C}" type="slidenum">
              <a:rPr lang="en-US" smtClean="0"/>
              <a:t>15</a:t>
            </a:fld>
            <a:endParaRPr lang="en-US"/>
          </a:p>
        </p:txBody>
      </p:sp>
    </p:spTree>
    <p:extLst>
      <p:ext uri="{BB962C8B-B14F-4D97-AF65-F5344CB8AC3E}">
        <p14:creationId xmlns:p14="http://schemas.microsoft.com/office/powerpoint/2010/main" val="1276988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endParaRPr lang="en-US"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9D49086A-E020-1743-A7E3-EE80CAF7610C}" type="slidenum">
              <a:rPr lang="en-US" smtClean="0"/>
              <a:t>16</a:t>
            </a:fld>
            <a:endParaRPr lang="en-US"/>
          </a:p>
        </p:txBody>
      </p:sp>
    </p:spTree>
    <p:extLst>
      <p:ext uri="{BB962C8B-B14F-4D97-AF65-F5344CB8AC3E}">
        <p14:creationId xmlns:p14="http://schemas.microsoft.com/office/powerpoint/2010/main" val="996267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Clr>
                <a:schemeClr val="dk1"/>
              </a:buClr>
              <a:buSzPct val="61111"/>
              <a:buFont typeface="Arial"/>
              <a:buNone/>
            </a:pPr>
            <a:endParaRPr lang="en-US" sz="1200" dirty="0" smtClean="0">
              <a:solidFill>
                <a:schemeClr val="dk1"/>
              </a:solidFill>
              <a:latin typeface="Open Sans" charset="0"/>
              <a:ea typeface="Open Sans" charset="0"/>
              <a:cs typeface="Open Sans" charset="0"/>
              <a:sym typeface="Open Sans"/>
            </a:endParaRPr>
          </a:p>
        </p:txBody>
      </p:sp>
    </p:spTree>
    <p:extLst>
      <p:ext uri="{BB962C8B-B14F-4D97-AF65-F5344CB8AC3E}">
        <p14:creationId xmlns:p14="http://schemas.microsoft.com/office/powerpoint/2010/main" val="971222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Clr>
                <a:schemeClr val="dk1"/>
              </a:buClr>
              <a:buSzPct val="61111"/>
              <a:buFont typeface="Arial"/>
              <a:buNone/>
            </a:pPr>
            <a:endParaRPr lang="en-US" sz="1200" baseline="0" dirty="0" smtClean="0">
              <a:solidFill>
                <a:schemeClr val="dk1"/>
              </a:solidFill>
              <a:latin typeface="+mn-lt"/>
              <a:ea typeface="Open Sans"/>
              <a:cs typeface="Open Sans"/>
              <a:sym typeface="Open Sans"/>
            </a:endParaRPr>
          </a:p>
        </p:txBody>
      </p:sp>
    </p:spTree>
    <p:extLst>
      <p:ext uri="{BB962C8B-B14F-4D97-AF65-F5344CB8AC3E}">
        <p14:creationId xmlns:p14="http://schemas.microsoft.com/office/powerpoint/2010/main" val="2123013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Clr>
                <a:schemeClr val="dk1"/>
              </a:buClr>
              <a:buSzPct val="61111"/>
              <a:buFont typeface="Arial"/>
              <a:buNone/>
            </a:pPr>
            <a:endParaRPr lang="en-US" sz="1200" baseline="0" dirty="0" smtClean="0">
              <a:solidFill>
                <a:schemeClr val="dk1"/>
              </a:solidFill>
              <a:latin typeface="+mn-lt"/>
              <a:ea typeface="Open Sans"/>
              <a:cs typeface="Open Sans"/>
              <a:sym typeface="Open Sans"/>
            </a:endParaRPr>
          </a:p>
        </p:txBody>
      </p:sp>
    </p:spTree>
    <p:extLst>
      <p:ext uri="{BB962C8B-B14F-4D97-AF65-F5344CB8AC3E}">
        <p14:creationId xmlns:p14="http://schemas.microsoft.com/office/powerpoint/2010/main" val="650816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FontTx/>
              <a:buNone/>
            </a:pPr>
            <a:endParaRPr lang="en-US" sz="1000" kern="1200" baseline="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612342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Clr>
                <a:schemeClr val="dk1"/>
              </a:buClr>
              <a:buSzPct val="61111"/>
              <a:buFont typeface="Arial"/>
              <a:buNone/>
            </a:pPr>
            <a:endParaRPr lang="en" sz="1200" dirty="0">
              <a:solidFill>
                <a:schemeClr val="dk1"/>
              </a:solidFill>
              <a:latin typeface="+mn-lt"/>
              <a:ea typeface="Open Sans"/>
              <a:cs typeface="Open Sans"/>
              <a:sym typeface="Open Sans"/>
            </a:endParaRPr>
          </a:p>
        </p:txBody>
      </p:sp>
    </p:spTree>
    <p:extLst>
      <p:ext uri="{BB962C8B-B14F-4D97-AF65-F5344CB8AC3E}">
        <p14:creationId xmlns:p14="http://schemas.microsoft.com/office/powerpoint/2010/main" val="818654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38100" lvl="0" indent="0" rtl="0">
              <a:spcBef>
                <a:spcPts val="600"/>
              </a:spcBef>
              <a:buClr>
                <a:schemeClr val="dk1"/>
              </a:buClr>
              <a:buSzPct val="100000"/>
              <a:buFont typeface="Open Sans"/>
              <a:buNone/>
            </a:pPr>
            <a:endParaRPr lang="en" sz="3000" dirty="0">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1773727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endParaRPr lang="en-US" sz="1200" kern="1200" baseline="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525227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61111"/>
              <a:buFont typeface="Arial"/>
              <a:buNone/>
              <a:tabLst/>
              <a:defRPr/>
            </a:pPr>
            <a:r>
              <a:rPr lang="en-US" sz="1800" dirty="0" smtClean="0">
                <a:solidFill>
                  <a:srgbClr val="3C3C3C"/>
                </a:solidFill>
                <a:latin typeface="Gill Sans" charset="0"/>
                <a:ea typeface="Gill Sans" charset="0"/>
                <a:cs typeface="Gill Sans" charset="0"/>
              </a:rPr>
              <a:t> </a:t>
            </a:r>
            <a:r>
              <a:rPr lang="en-US" sz="1800" i="1" dirty="0" smtClean="0">
                <a:solidFill>
                  <a:srgbClr val="3C3C3C"/>
                </a:solidFill>
                <a:latin typeface="Gill Sans" charset="0"/>
                <a:ea typeface="Gill Sans" charset="0"/>
                <a:cs typeface="Gill Sans" charset="0"/>
              </a:rPr>
              <a:t>“The MITx Commitment to Accessibility: </a:t>
            </a:r>
            <a:r>
              <a:rPr lang="en-US" sz="1800" dirty="0" smtClean="0">
                <a:solidFill>
                  <a:srgbClr val="3C3C3C"/>
                </a:solidFill>
                <a:latin typeface="Gill Sans" charset="0"/>
                <a:ea typeface="Gill Sans" charset="0"/>
                <a:cs typeface="Gill Sans" charset="0"/>
              </a:rPr>
              <a:t>If you have a disability-related request regarding accessing an MITx course, including exams, please contact us </a:t>
            </a:r>
            <a:r>
              <a:rPr lang="mr-IN" sz="1800" dirty="0" smtClean="0">
                <a:solidFill>
                  <a:srgbClr val="3C3C3C"/>
                </a:solidFill>
                <a:latin typeface="Gill Sans" charset="0"/>
                <a:ea typeface="Gill Sans" charset="0"/>
                <a:cs typeface="Gill Sans" charset="0"/>
              </a:rPr>
              <a:t>…</a:t>
            </a:r>
            <a:r>
              <a:rPr lang="en-US" sz="1800" dirty="0" smtClean="0">
                <a:solidFill>
                  <a:srgbClr val="3C3C3C"/>
                </a:solidFill>
                <a:latin typeface="Gill Sans" charset="0"/>
                <a:ea typeface="Gill Sans" charset="0"/>
                <a:cs typeface="Gill Sans" charset="0"/>
              </a:rPr>
              <a:t>”</a:t>
            </a:r>
          </a:p>
          <a:p>
            <a:pPr lvl="0" rtl="0">
              <a:spcBef>
                <a:spcPts val="0"/>
              </a:spcBef>
              <a:buClr>
                <a:schemeClr val="dk1"/>
              </a:buClr>
              <a:buSzPct val="61111"/>
              <a:buFont typeface="Arial"/>
              <a:buNone/>
            </a:pPr>
            <a:r>
              <a:rPr lang="en-US" sz="1800" dirty="0" smtClean="0">
                <a:solidFill>
                  <a:schemeClr val="dk1"/>
                </a:solidFill>
                <a:latin typeface="Open Sans"/>
                <a:ea typeface="Open Sans"/>
                <a:cs typeface="Open Sans"/>
                <a:sym typeface="Open Sans"/>
              </a:rPr>
              <a:t>Step 0. Accessibility Information in Course.</a:t>
            </a:r>
            <a:r>
              <a:rPr lang="en-US" sz="1800" baseline="0" dirty="0" smtClean="0">
                <a:solidFill>
                  <a:schemeClr val="dk1"/>
                </a:solidFill>
                <a:latin typeface="Open Sans"/>
                <a:ea typeface="Open Sans"/>
                <a:cs typeface="Open Sans"/>
                <a:sym typeface="Open Sans"/>
              </a:rPr>
              <a:t> Have a MITx commitment.</a:t>
            </a:r>
            <a:endParaRPr lang="en-US" sz="1800" dirty="0" smtClean="0">
              <a:solidFill>
                <a:schemeClr val="dk1"/>
              </a:solidFill>
              <a:latin typeface="Open Sans"/>
              <a:ea typeface="Open Sans"/>
              <a:cs typeface="Open Sans"/>
              <a:sym typeface="Open Sans"/>
            </a:endParaRPr>
          </a:p>
          <a:p>
            <a:pPr lvl="0" rtl="0">
              <a:spcBef>
                <a:spcPts val="0"/>
              </a:spcBef>
              <a:buClr>
                <a:schemeClr val="dk1"/>
              </a:buClr>
              <a:buSzPct val="61111"/>
              <a:buFont typeface="Arial"/>
              <a:buNone/>
            </a:pPr>
            <a:r>
              <a:rPr lang="en-US" sz="1800" dirty="0" smtClean="0">
                <a:solidFill>
                  <a:schemeClr val="dk1"/>
                </a:solidFill>
                <a:latin typeface="Open Sans"/>
                <a:ea typeface="Open Sans"/>
                <a:cs typeface="Open Sans"/>
                <a:sym typeface="Open Sans"/>
              </a:rPr>
              <a:t>Step 2. Initial Reply / Message to Learner</a:t>
            </a:r>
          </a:p>
          <a:p>
            <a:pPr lvl="0" rtl="0">
              <a:spcBef>
                <a:spcPts val="0"/>
              </a:spcBef>
              <a:buClr>
                <a:schemeClr val="dk1"/>
              </a:buClr>
              <a:buSzPct val="61111"/>
              <a:buFont typeface="Arial"/>
              <a:buNone/>
            </a:pPr>
            <a:r>
              <a:rPr lang="en-US" sz="1800" dirty="0" smtClean="0">
                <a:solidFill>
                  <a:schemeClr val="dk1"/>
                </a:solidFill>
                <a:latin typeface="Open Sans"/>
                <a:ea typeface="Open Sans"/>
                <a:cs typeface="Open Sans"/>
                <a:sym typeface="Open Sans"/>
              </a:rPr>
              <a:t>Step 3. Intake and Assessment</a:t>
            </a:r>
          </a:p>
          <a:p>
            <a:pPr lvl="0" rtl="0">
              <a:spcBef>
                <a:spcPts val="0"/>
              </a:spcBef>
              <a:buClr>
                <a:schemeClr val="dk1"/>
              </a:buClr>
              <a:buSzPct val="61111"/>
              <a:buFont typeface="Arial"/>
              <a:buNone/>
            </a:pPr>
            <a:r>
              <a:rPr lang="en-US" sz="1800" dirty="0" smtClean="0">
                <a:solidFill>
                  <a:schemeClr val="dk1"/>
                </a:solidFill>
                <a:latin typeface="Open Sans"/>
                <a:ea typeface="Open Sans"/>
                <a:cs typeface="Open Sans"/>
                <a:sym typeface="Open Sans"/>
              </a:rPr>
              <a:t>Step 4. Response/ Solution Agreement</a:t>
            </a:r>
          </a:p>
          <a:p>
            <a:pPr lvl="0" rtl="0">
              <a:spcBef>
                <a:spcPts val="0"/>
              </a:spcBef>
              <a:buClr>
                <a:schemeClr val="dk1"/>
              </a:buClr>
              <a:buSzPct val="61111"/>
              <a:buFont typeface="Arial"/>
              <a:buNone/>
            </a:pPr>
            <a:r>
              <a:rPr lang="en-US" sz="1800" dirty="0" smtClean="0">
                <a:solidFill>
                  <a:schemeClr val="dk1"/>
                </a:solidFill>
                <a:latin typeface="Open Sans"/>
                <a:ea typeface="Open Sans"/>
                <a:cs typeface="Open Sans"/>
                <a:sym typeface="Open Sans"/>
              </a:rPr>
              <a:t>Step 5. Inform Learner / Implement Solution</a:t>
            </a:r>
          </a:p>
          <a:p>
            <a:pPr lvl="0" rtl="0">
              <a:spcBef>
                <a:spcPts val="0"/>
              </a:spcBef>
              <a:buClr>
                <a:schemeClr val="dk1"/>
              </a:buClr>
              <a:buSzPct val="61111"/>
              <a:buFont typeface="Arial"/>
              <a:buNone/>
            </a:pPr>
            <a:r>
              <a:rPr lang="en-US" sz="1800" dirty="0" smtClean="0">
                <a:solidFill>
                  <a:schemeClr val="dk1"/>
                </a:solidFill>
                <a:latin typeface="Open Sans"/>
                <a:ea typeface="Open Sans"/>
                <a:cs typeface="Open Sans"/>
                <a:sym typeface="Open Sans"/>
              </a:rPr>
              <a:t>Step 6. Documentation and Feedback</a:t>
            </a:r>
            <a:endParaRPr lang="en-US" sz="1800" dirty="0">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1342673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8113434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Clr>
                <a:schemeClr val="dk1"/>
              </a:buClr>
              <a:buSzPct val="61111"/>
              <a:buFont typeface="Arial"/>
              <a:buNone/>
            </a:pPr>
            <a:endParaRPr lang="en" sz="1200" dirty="0">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8954212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Clr>
                <a:schemeClr val="dk1"/>
              </a:buClr>
              <a:buSzPct val="61111"/>
              <a:buFont typeface="Arial"/>
              <a:buNone/>
            </a:pPr>
            <a:endParaRPr lang="en" sz="1400" dirty="0">
              <a:solidFill>
                <a:schemeClr val="dk1"/>
              </a:solidFill>
              <a:latin typeface="+mn-lt"/>
              <a:ea typeface="Open Sans"/>
              <a:cs typeface="Open Sans"/>
              <a:sym typeface="Open Sans"/>
            </a:endParaRPr>
          </a:p>
        </p:txBody>
      </p:sp>
    </p:spTree>
    <p:extLst>
      <p:ext uri="{BB962C8B-B14F-4D97-AF65-F5344CB8AC3E}">
        <p14:creationId xmlns:p14="http://schemas.microsoft.com/office/powerpoint/2010/main" val="11926846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sz="1100" dirty="0"/>
          </a:p>
        </p:txBody>
      </p:sp>
    </p:spTree>
    <p:extLst>
      <p:ext uri="{BB962C8B-B14F-4D97-AF65-F5344CB8AC3E}">
        <p14:creationId xmlns:p14="http://schemas.microsoft.com/office/powerpoint/2010/main" val="19448789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38100" lvl="0" indent="0" rtl="0">
              <a:spcBef>
                <a:spcPts val="600"/>
              </a:spcBef>
              <a:buClr>
                <a:schemeClr val="dk1"/>
              </a:buClr>
              <a:buSzPct val="100000"/>
              <a:buFont typeface="Open Sans"/>
              <a:buNone/>
            </a:pPr>
            <a:endParaRPr lang="en" sz="3000" dirty="0">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18757681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lang="en" sz="1050" dirty="0">
              <a:solidFill>
                <a:srgbClr val="333333"/>
              </a:solidFill>
              <a:highlight>
                <a:srgbClr val="FFFFFF"/>
              </a:highlight>
            </a:endParaRPr>
          </a:p>
        </p:txBody>
      </p:sp>
    </p:spTree>
    <p:extLst>
      <p:ext uri="{BB962C8B-B14F-4D97-AF65-F5344CB8AC3E}">
        <p14:creationId xmlns:p14="http://schemas.microsoft.com/office/powerpoint/2010/main" val="1770384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indent="0">
              <a:buFontTx/>
              <a:buNone/>
            </a:pPr>
            <a:endParaRPr lang="en-US" sz="11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6969330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0" name="Shape 4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7096461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Shape 4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9" name="Shape 49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163164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lang="en-US" sz="1200" dirty="0" smtClean="0"/>
          </a:p>
        </p:txBody>
      </p:sp>
    </p:spTree>
    <p:extLst>
      <p:ext uri="{BB962C8B-B14F-4D97-AF65-F5344CB8AC3E}">
        <p14:creationId xmlns:p14="http://schemas.microsoft.com/office/powerpoint/2010/main" val="1467353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 sz="1400" dirty="0" smtClean="0">
              <a:solidFill>
                <a:schemeClr val="dk1"/>
              </a:solidFill>
              <a:latin typeface="+mj-lt"/>
            </a:endParaRPr>
          </a:p>
        </p:txBody>
      </p:sp>
    </p:spTree>
    <p:extLst>
      <p:ext uri="{BB962C8B-B14F-4D97-AF65-F5344CB8AC3E}">
        <p14:creationId xmlns:p14="http://schemas.microsoft.com/office/powerpoint/2010/main" val="115265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US" sz="1100" dirty="0" smtClean="0"/>
          </a:p>
        </p:txBody>
      </p:sp>
    </p:spTree>
    <p:extLst>
      <p:ext uri="{BB962C8B-B14F-4D97-AF65-F5344CB8AC3E}">
        <p14:creationId xmlns:p14="http://schemas.microsoft.com/office/powerpoint/2010/main" val="241177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Clr>
                <a:schemeClr val="dk1"/>
              </a:buClr>
              <a:buSzPct val="78571"/>
              <a:buFont typeface="Arial"/>
              <a:buNone/>
            </a:pPr>
            <a:endParaRPr lang="en-US" sz="1400" dirty="0" smtClean="0">
              <a:solidFill>
                <a:schemeClr val="dk1"/>
              </a:solidFill>
            </a:endParaRPr>
          </a:p>
        </p:txBody>
      </p:sp>
    </p:spTree>
    <p:extLst>
      <p:ext uri="{BB962C8B-B14F-4D97-AF65-F5344CB8AC3E}">
        <p14:creationId xmlns:p14="http://schemas.microsoft.com/office/powerpoint/2010/main" val="1160903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US" dirty="0" smtClean="0"/>
          </a:p>
        </p:txBody>
      </p:sp>
    </p:spTree>
    <p:extLst>
      <p:ext uri="{BB962C8B-B14F-4D97-AF65-F5344CB8AC3E}">
        <p14:creationId xmlns:p14="http://schemas.microsoft.com/office/powerpoint/2010/main" val="1130553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03783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FFE599"/>
        </a:solidFill>
        <a:effectLst/>
      </p:bgPr>
    </p:bg>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443450" y="3874950"/>
            <a:ext cx="6154500" cy="1584000"/>
          </a:xfrm>
          <a:prstGeom prst="rect">
            <a:avLst/>
          </a:prstGeom>
        </p:spPr>
        <p:txBody>
          <a:bodyPr wrap="square" lIns="91425" tIns="91425" rIns="91425" bIns="91425" anchor="b" anchorCtr="0"/>
          <a:lstStyle>
            <a:lvl1pPr lvl="0" rtl="0">
              <a:spcBef>
                <a:spcPts val="0"/>
              </a:spcBef>
              <a:buSzPct val="100000"/>
              <a:defRPr sz="5800"/>
            </a:lvl1pPr>
            <a:lvl2pPr lvl="1" algn="ctr" rtl="0">
              <a:spcBef>
                <a:spcPts val="0"/>
              </a:spcBef>
              <a:buSzPct val="100000"/>
              <a:defRPr sz="5800"/>
            </a:lvl2pPr>
            <a:lvl3pPr lvl="2" algn="ctr" rtl="0">
              <a:spcBef>
                <a:spcPts val="0"/>
              </a:spcBef>
              <a:buSzPct val="100000"/>
              <a:defRPr sz="5800"/>
            </a:lvl3pPr>
            <a:lvl4pPr lvl="3" algn="ctr" rtl="0">
              <a:spcBef>
                <a:spcPts val="0"/>
              </a:spcBef>
              <a:buSzPct val="100000"/>
              <a:defRPr sz="5800"/>
            </a:lvl4pPr>
            <a:lvl5pPr lvl="4" algn="ctr" rtl="0">
              <a:spcBef>
                <a:spcPts val="0"/>
              </a:spcBef>
              <a:buSzPct val="100000"/>
              <a:defRPr sz="5800"/>
            </a:lvl5pPr>
            <a:lvl6pPr lvl="5" algn="ctr" rtl="0">
              <a:spcBef>
                <a:spcPts val="0"/>
              </a:spcBef>
              <a:buSzPct val="100000"/>
              <a:defRPr sz="5800"/>
            </a:lvl6pPr>
            <a:lvl7pPr lvl="6" algn="ctr" rtl="0">
              <a:spcBef>
                <a:spcPts val="0"/>
              </a:spcBef>
              <a:buSzPct val="100000"/>
              <a:defRPr sz="5800"/>
            </a:lvl7pPr>
            <a:lvl8pPr lvl="7" algn="ctr" rtl="0">
              <a:spcBef>
                <a:spcPts val="0"/>
              </a:spcBef>
              <a:buSzPct val="100000"/>
              <a:defRPr sz="5800"/>
            </a:lvl8pPr>
            <a:lvl9pPr lvl="8" algn="ctr" rtl="0">
              <a:spcBef>
                <a:spcPts val="0"/>
              </a:spcBef>
              <a:buSzPct val="100000"/>
              <a:defRPr sz="5800"/>
            </a:lvl9pPr>
          </a:lstStyle>
          <a:p>
            <a:endParaRPr/>
          </a:p>
        </p:txBody>
      </p:sp>
      <p:sp>
        <p:nvSpPr>
          <p:cNvPr id="11" name="Shape 11"/>
          <p:cNvSpPr/>
          <p:nvPr/>
        </p:nvSpPr>
        <p:spPr>
          <a:xfrm>
            <a:off x="581050" y="5857225"/>
            <a:ext cx="6016800" cy="168300"/>
          </a:xfrm>
          <a:prstGeom prst="rect">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12" name="Shape 12"/>
          <p:cNvSpPr txBox="1">
            <a:spLocks noGrp="1"/>
          </p:cNvSpPr>
          <p:nvPr>
            <p:ph type="sldNum" idx="12"/>
          </p:nvPr>
        </p:nvSpPr>
        <p:spPr>
          <a:xfrm>
            <a:off x="8251984" y="6333134"/>
            <a:ext cx="548700" cy="525000"/>
          </a:xfrm>
          <a:prstGeom prst="rect">
            <a:avLst/>
          </a:prstGeom>
        </p:spPr>
        <p:txBody>
          <a:bodyPr wrap="square" lIns="91425" tIns="91425" rIns="91425" bIns="91425" anchor="t"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 Gold">
    <p:bg>
      <p:bgPr>
        <a:solidFill>
          <a:srgbClr val="ED9E46"/>
        </a:solidFill>
        <a:effectLst/>
      </p:bgPr>
    </p:bg>
    <p:spTree>
      <p:nvGrpSpPr>
        <p:cNvPr id="1" name="Shape 83"/>
        <p:cNvGrpSpPr/>
        <p:nvPr/>
      </p:nvGrpSpPr>
      <p:grpSpPr>
        <a:xfrm>
          <a:off x="0" y="0"/>
          <a:ext cx="0" cy="0"/>
          <a:chOff x="0" y="0"/>
          <a:chExt cx="0" cy="0"/>
        </a:xfrm>
      </p:grpSpPr>
      <p:sp>
        <p:nvSpPr>
          <p:cNvPr id="84" name="Shape 84"/>
          <p:cNvSpPr txBox="1">
            <a:spLocks noGrp="1"/>
          </p:cNvSpPr>
          <p:nvPr>
            <p:ph type="sldNum" idx="12"/>
          </p:nvPr>
        </p:nvSpPr>
        <p:spPr>
          <a:xfrm>
            <a:off x="8556784" y="6333134"/>
            <a:ext cx="548700" cy="525000"/>
          </a:xfrm>
          <a:prstGeom prst="rect">
            <a:avLst/>
          </a:prstGeom>
        </p:spPr>
        <p:txBody>
          <a:bodyPr wrap="square" lIns="91425" tIns="91425" rIns="91425" bIns="91425" anchor="t"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AB6E1BA6-9ED7-D347-9311-1D3A49F3F33D}" type="datetime1">
              <a:rPr lang="en-US" smtClean="0"/>
              <a:t>11/15/17</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000" smtClean="0">
                <a:solidFill>
                  <a:schemeClr val="dk1"/>
                </a:solidFill>
                <a:latin typeface="Roboto"/>
                <a:ea typeface="Roboto"/>
                <a:cs typeface="Roboto"/>
                <a:sym typeface="Roboto"/>
              </a:rPr>
              <a:pPr algn="r"/>
              <a:t>‹#›</a:t>
            </a:fld>
            <a:endParaRPr lang="en" sz="1000">
              <a:solidFill>
                <a:schemeClr val="dk1"/>
              </a:solidFill>
              <a:latin typeface="Roboto"/>
              <a:ea typeface="Roboto"/>
              <a:cs typeface="Roboto"/>
              <a:sym typeface="Roboto"/>
            </a:endParaRPr>
          </a:p>
        </p:txBody>
      </p:sp>
    </p:spTree>
    <p:extLst>
      <p:ext uri="{BB962C8B-B14F-4D97-AF65-F5344CB8AC3E}">
        <p14:creationId xmlns:p14="http://schemas.microsoft.com/office/powerpoint/2010/main" val="1075685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ree 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2556904"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dirty="0" smtClean="0"/>
              <a:t>Click to edit Master text styles</a:t>
            </a:r>
          </a:p>
        </p:txBody>
      </p:sp>
      <p:sp>
        <p:nvSpPr>
          <p:cNvPr id="4" name="Content Placeholder 3"/>
          <p:cNvSpPr>
            <a:spLocks noGrp="1"/>
          </p:cNvSpPr>
          <p:nvPr>
            <p:ph sz="half" idx="2"/>
          </p:nvPr>
        </p:nvSpPr>
        <p:spPr>
          <a:xfrm>
            <a:off x="457200" y="2174875"/>
            <a:ext cx="255690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3014105" y="1535113"/>
            <a:ext cx="2856082"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dirty="0" smtClean="0"/>
              <a:t>Click to edit Master text styles</a:t>
            </a:r>
          </a:p>
        </p:txBody>
      </p:sp>
      <p:sp>
        <p:nvSpPr>
          <p:cNvPr id="6" name="Content Placeholder 5"/>
          <p:cNvSpPr>
            <a:spLocks noGrp="1"/>
          </p:cNvSpPr>
          <p:nvPr>
            <p:ph sz="quarter" idx="4"/>
          </p:nvPr>
        </p:nvSpPr>
        <p:spPr>
          <a:xfrm>
            <a:off x="3014106" y="2174876"/>
            <a:ext cx="285608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lang="en-US" dirty="0"/>
          </a:p>
        </p:txBody>
      </p:sp>
      <p:sp>
        <p:nvSpPr>
          <p:cNvPr id="7" name="Date Placeholder 6"/>
          <p:cNvSpPr>
            <a:spLocks noGrp="1"/>
          </p:cNvSpPr>
          <p:nvPr>
            <p:ph type="dt" sz="half" idx="10"/>
          </p:nvPr>
        </p:nvSpPr>
        <p:spPr>
          <a:xfrm>
            <a:off x="457200" y="6356351"/>
            <a:ext cx="2133600" cy="365125"/>
          </a:xfrm>
          <a:prstGeom prst="rect">
            <a:avLst/>
          </a:prstGeom>
        </p:spPr>
        <p:txBody>
          <a:bodyPr/>
          <a:lstStyle/>
          <a:p>
            <a:fld id="{66F2AE43-5B0F-3F42-9F71-9056CD6BA08C}" type="datetime1">
              <a:rPr lang="en-US" smtClean="0"/>
              <a:t>11/15/17</a:t>
            </a:fld>
            <a:endParaRPr lang="en-US"/>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pPr algn="r"/>
            <a:fld id="{00000000-1234-1234-1234-123412341234}" type="slidenum">
              <a:rPr lang="en" sz="1000" smtClean="0">
                <a:solidFill>
                  <a:schemeClr val="dk1"/>
                </a:solidFill>
                <a:latin typeface="Roboto"/>
                <a:ea typeface="Roboto"/>
                <a:cs typeface="Roboto"/>
                <a:sym typeface="Roboto"/>
              </a:rPr>
              <a:pPr algn="r"/>
              <a:t>‹#›</a:t>
            </a:fld>
            <a:endParaRPr lang="en" sz="1000">
              <a:solidFill>
                <a:schemeClr val="dk1"/>
              </a:solidFill>
              <a:latin typeface="Roboto"/>
              <a:ea typeface="Roboto"/>
              <a:cs typeface="Roboto"/>
              <a:sym typeface="Roboto"/>
            </a:endParaRPr>
          </a:p>
        </p:txBody>
      </p:sp>
      <p:sp>
        <p:nvSpPr>
          <p:cNvPr id="10" name="Content Placeholder 5"/>
          <p:cNvSpPr>
            <a:spLocks noGrp="1"/>
          </p:cNvSpPr>
          <p:nvPr>
            <p:ph sz="quarter" idx="13"/>
          </p:nvPr>
        </p:nvSpPr>
        <p:spPr>
          <a:xfrm>
            <a:off x="5870188" y="2174876"/>
            <a:ext cx="285608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lang="en-US" dirty="0"/>
          </a:p>
        </p:txBody>
      </p:sp>
      <p:sp>
        <p:nvSpPr>
          <p:cNvPr id="12" name="Text Placeholder 4"/>
          <p:cNvSpPr>
            <a:spLocks noGrp="1"/>
          </p:cNvSpPr>
          <p:nvPr>
            <p:ph type="body" sz="quarter" idx="15"/>
          </p:nvPr>
        </p:nvSpPr>
        <p:spPr>
          <a:xfrm>
            <a:off x="5870188" y="1535113"/>
            <a:ext cx="2856082"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dirty="0" smtClean="0"/>
              <a:t>Click to edit Master text styles</a:t>
            </a:r>
          </a:p>
        </p:txBody>
      </p:sp>
    </p:spTree>
    <p:extLst>
      <p:ext uri="{BB962C8B-B14F-4D97-AF65-F5344CB8AC3E}">
        <p14:creationId xmlns:p14="http://schemas.microsoft.com/office/powerpoint/2010/main" val="391848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 1 column - Gold">
    <p:bg>
      <p:bgPr>
        <a:solidFill>
          <a:srgbClr val="ED9E46"/>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596826"/>
            <a:ext cx="8229600" cy="1429200"/>
          </a:xfrm>
          <a:prstGeom prst="rect">
            <a:avLst/>
          </a:prstGeom>
        </p:spPr>
        <p:txBody>
          <a:bodyPr wrap="square"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9" name="Shape 59"/>
          <p:cNvSpPr txBox="1">
            <a:spLocks noGrp="1"/>
          </p:cNvSpPr>
          <p:nvPr>
            <p:ph type="body" idx="1"/>
          </p:nvPr>
        </p:nvSpPr>
        <p:spPr>
          <a:xfrm>
            <a:off x="561950" y="2507725"/>
            <a:ext cx="8020200" cy="37536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0" name="Shape 60"/>
          <p:cNvSpPr/>
          <p:nvPr/>
        </p:nvSpPr>
        <p:spPr>
          <a:xfrm>
            <a:off x="0" y="1490900"/>
            <a:ext cx="412800" cy="344100"/>
          </a:xfrm>
          <a:prstGeom prst="rect">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61" name="Shape 61"/>
          <p:cNvSpPr txBox="1">
            <a:spLocks noGrp="1"/>
          </p:cNvSpPr>
          <p:nvPr>
            <p:ph type="sldNum" idx="12"/>
          </p:nvPr>
        </p:nvSpPr>
        <p:spPr>
          <a:xfrm>
            <a:off x="8556784" y="6333134"/>
            <a:ext cx="548700" cy="525000"/>
          </a:xfrm>
          <a:prstGeom prst="rect">
            <a:avLst/>
          </a:prstGeom>
        </p:spPr>
        <p:txBody>
          <a:bodyPr wrap="square" lIns="91425" tIns="91425" rIns="91425" bIns="91425" anchor="t" anchorCtr="0">
            <a:noAutofit/>
          </a:bodyPr>
          <a:lstStyle/>
          <a:p>
            <a:pPr lvl="0" rt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690990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 Teal">
    <p:bg>
      <p:bgPr>
        <a:solidFill>
          <a:srgbClr val="C9DAF8"/>
        </a:solidFill>
        <a:effectLst/>
      </p:bgPr>
    </p:bg>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565775" y="2111125"/>
            <a:ext cx="6009300" cy="1546500"/>
          </a:xfrm>
          <a:prstGeom prst="rect">
            <a:avLst/>
          </a:prstGeom>
        </p:spPr>
        <p:txBody>
          <a:bodyPr wrap="square" lIns="91425" tIns="91425" rIns="91425" bIns="91425" anchor="b" anchorCtr="0"/>
          <a:lstStyle>
            <a:lvl1pPr lvl="0" rtl="0">
              <a:spcBef>
                <a:spcPts val="0"/>
              </a:spcBef>
              <a:buSzPct val="100000"/>
              <a:defRPr sz="4800"/>
            </a:lvl1pPr>
            <a:lvl2pPr lvl="1" algn="ctr" rtl="0">
              <a:spcBef>
                <a:spcPts val="0"/>
              </a:spcBef>
              <a:buSzPct val="100000"/>
              <a:defRPr sz="4800"/>
            </a:lvl2pPr>
            <a:lvl3pPr lvl="2" algn="ctr" rtl="0">
              <a:spcBef>
                <a:spcPts val="0"/>
              </a:spcBef>
              <a:buSzPct val="100000"/>
              <a:defRPr sz="4800"/>
            </a:lvl3pPr>
            <a:lvl4pPr lvl="3" algn="ctr" rtl="0">
              <a:spcBef>
                <a:spcPts val="0"/>
              </a:spcBef>
              <a:buSzPct val="100000"/>
              <a:defRPr sz="4800"/>
            </a:lvl4pPr>
            <a:lvl5pPr lvl="4" algn="ctr" rtl="0">
              <a:spcBef>
                <a:spcPts val="0"/>
              </a:spcBef>
              <a:buSzPct val="100000"/>
              <a:defRPr sz="4800"/>
            </a:lvl5pPr>
            <a:lvl6pPr lvl="5" algn="ctr" rtl="0">
              <a:spcBef>
                <a:spcPts val="0"/>
              </a:spcBef>
              <a:buSzPct val="100000"/>
              <a:defRPr sz="4800"/>
            </a:lvl6pPr>
            <a:lvl7pPr lvl="6" algn="ctr" rtl="0">
              <a:spcBef>
                <a:spcPts val="0"/>
              </a:spcBef>
              <a:buSzPct val="100000"/>
              <a:defRPr sz="4800"/>
            </a:lvl7pPr>
            <a:lvl8pPr lvl="7" algn="ctr" rtl="0">
              <a:spcBef>
                <a:spcPts val="0"/>
              </a:spcBef>
              <a:buSzPct val="100000"/>
              <a:defRPr sz="4800"/>
            </a:lvl8pPr>
            <a:lvl9pPr lvl="8" algn="ctr" rtl="0">
              <a:spcBef>
                <a:spcPts val="0"/>
              </a:spcBef>
              <a:buSzPct val="100000"/>
              <a:defRPr sz="4800"/>
            </a:lvl9pPr>
          </a:lstStyle>
          <a:p>
            <a:endParaRPr dirty="0"/>
          </a:p>
        </p:txBody>
      </p:sp>
      <p:sp>
        <p:nvSpPr>
          <p:cNvPr id="15" name="Shape 15"/>
          <p:cNvSpPr txBox="1">
            <a:spLocks noGrp="1"/>
          </p:cNvSpPr>
          <p:nvPr>
            <p:ph type="subTitle" idx="1"/>
          </p:nvPr>
        </p:nvSpPr>
        <p:spPr>
          <a:xfrm>
            <a:off x="481675" y="4658725"/>
            <a:ext cx="6093600" cy="1092300"/>
          </a:xfrm>
          <a:prstGeom prst="rect">
            <a:avLst/>
          </a:prstGeom>
        </p:spPr>
        <p:txBody>
          <a:bodyPr wrap="square" lIns="91425" tIns="91425" rIns="91425" bIns="91425" anchor="t" anchorCtr="0"/>
          <a:lstStyle>
            <a:lvl1pPr lvl="0" rtl="0">
              <a:spcBef>
                <a:spcPts val="0"/>
              </a:spcBef>
              <a:buFont typeface="Montserrat"/>
              <a:buNone/>
              <a:defRPr>
                <a:latin typeface="Montserrat"/>
                <a:ea typeface="Montserrat"/>
                <a:cs typeface="Montserrat"/>
                <a:sym typeface="Montserrat"/>
              </a:defRPr>
            </a:lvl1pPr>
            <a:lvl2pPr lvl="1" rtl="0">
              <a:spcBef>
                <a:spcPts val="0"/>
              </a:spcBef>
              <a:buSzPct val="100000"/>
              <a:buFont typeface="Montserrat"/>
              <a:buNone/>
              <a:defRPr sz="3000">
                <a:latin typeface="Montserrat"/>
                <a:ea typeface="Montserrat"/>
                <a:cs typeface="Montserrat"/>
                <a:sym typeface="Montserrat"/>
              </a:defRPr>
            </a:lvl2pPr>
            <a:lvl3pPr lvl="2" rtl="0">
              <a:spcBef>
                <a:spcPts val="0"/>
              </a:spcBef>
              <a:buSzPct val="100000"/>
              <a:buFont typeface="Montserrat"/>
              <a:buNone/>
              <a:defRPr sz="3000">
                <a:latin typeface="Montserrat"/>
                <a:ea typeface="Montserrat"/>
                <a:cs typeface="Montserrat"/>
                <a:sym typeface="Montserrat"/>
              </a:defRPr>
            </a:lvl3pPr>
            <a:lvl4pPr lvl="3" rtl="0">
              <a:spcBef>
                <a:spcPts val="0"/>
              </a:spcBef>
              <a:buSzPct val="100000"/>
              <a:buFont typeface="Montserrat"/>
              <a:buNone/>
              <a:defRPr sz="3000">
                <a:latin typeface="Montserrat"/>
                <a:ea typeface="Montserrat"/>
                <a:cs typeface="Montserrat"/>
                <a:sym typeface="Montserrat"/>
              </a:defRPr>
            </a:lvl4pPr>
            <a:lvl5pPr lvl="4" rtl="0">
              <a:spcBef>
                <a:spcPts val="0"/>
              </a:spcBef>
              <a:buSzPct val="100000"/>
              <a:buFont typeface="Montserrat"/>
              <a:buNone/>
              <a:defRPr sz="3000">
                <a:latin typeface="Montserrat"/>
                <a:ea typeface="Montserrat"/>
                <a:cs typeface="Montserrat"/>
                <a:sym typeface="Montserrat"/>
              </a:defRPr>
            </a:lvl5pPr>
            <a:lvl6pPr lvl="5" rtl="0">
              <a:spcBef>
                <a:spcPts val="0"/>
              </a:spcBef>
              <a:buSzPct val="100000"/>
              <a:buFont typeface="Montserrat"/>
              <a:buNone/>
              <a:defRPr sz="3000">
                <a:latin typeface="Montserrat"/>
                <a:ea typeface="Montserrat"/>
                <a:cs typeface="Montserrat"/>
                <a:sym typeface="Montserrat"/>
              </a:defRPr>
            </a:lvl6pPr>
            <a:lvl7pPr lvl="6" rtl="0">
              <a:spcBef>
                <a:spcPts val="0"/>
              </a:spcBef>
              <a:buSzPct val="100000"/>
              <a:buFont typeface="Montserrat"/>
              <a:buNone/>
              <a:defRPr sz="3000">
                <a:latin typeface="Montserrat"/>
                <a:ea typeface="Montserrat"/>
                <a:cs typeface="Montserrat"/>
                <a:sym typeface="Montserrat"/>
              </a:defRPr>
            </a:lvl7pPr>
            <a:lvl8pPr lvl="7" rtl="0">
              <a:spcBef>
                <a:spcPts val="0"/>
              </a:spcBef>
              <a:buSzPct val="100000"/>
              <a:buFont typeface="Montserrat"/>
              <a:buNone/>
              <a:defRPr sz="3000">
                <a:latin typeface="Montserrat"/>
                <a:ea typeface="Montserrat"/>
                <a:cs typeface="Montserrat"/>
                <a:sym typeface="Montserrat"/>
              </a:defRPr>
            </a:lvl8pPr>
            <a:lvl9pPr lvl="8" rtl="0">
              <a:spcBef>
                <a:spcPts val="0"/>
              </a:spcBef>
              <a:buSzPct val="100000"/>
              <a:buFont typeface="Montserrat"/>
              <a:buNone/>
              <a:defRPr sz="3000">
                <a:latin typeface="Montserrat"/>
                <a:ea typeface="Montserrat"/>
                <a:cs typeface="Montserrat"/>
                <a:sym typeface="Montserrat"/>
              </a:defRPr>
            </a:lvl9pPr>
          </a:lstStyle>
          <a:p>
            <a:endParaRPr dirty="0"/>
          </a:p>
        </p:txBody>
      </p:sp>
      <p:sp>
        <p:nvSpPr>
          <p:cNvPr id="16" name="Shape 16"/>
          <p:cNvSpPr/>
          <p:nvPr/>
        </p:nvSpPr>
        <p:spPr>
          <a:xfrm>
            <a:off x="581050" y="4074025"/>
            <a:ext cx="6016800" cy="168300"/>
          </a:xfrm>
          <a:prstGeom prst="rect">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17" name="Shape 17"/>
          <p:cNvSpPr txBox="1">
            <a:spLocks noGrp="1"/>
          </p:cNvSpPr>
          <p:nvPr>
            <p:ph type="sldNum" idx="12"/>
          </p:nvPr>
        </p:nvSpPr>
        <p:spPr>
          <a:xfrm>
            <a:off x="8251984" y="6333134"/>
            <a:ext cx="548700" cy="525000"/>
          </a:xfrm>
          <a:prstGeom prst="rect">
            <a:avLst/>
          </a:prstGeom>
        </p:spPr>
        <p:txBody>
          <a:bodyPr wrap="square" lIns="91425" tIns="91425" rIns="91425" bIns="91425" anchor="t"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ubtitle - Gold">
    <p:bg>
      <p:bgPr>
        <a:solidFill>
          <a:srgbClr val="FFE599"/>
        </a:solidFill>
        <a:effectLst/>
      </p:bgPr>
    </p:bg>
    <p:spTree>
      <p:nvGrpSpPr>
        <p:cNvPr id="1" name="Shape 18"/>
        <p:cNvGrpSpPr/>
        <p:nvPr/>
      </p:nvGrpSpPr>
      <p:grpSpPr>
        <a:xfrm>
          <a:off x="0" y="0"/>
          <a:ext cx="0" cy="0"/>
          <a:chOff x="0" y="0"/>
          <a:chExt cx="0" cy="0"/>
        </a:xfrm>
      </p:grpSpPr>
      <p:sp>
        <p:nvSpPr>
          <p:cNvPr id="19" name="Shape 19"/>
          <p:cNvSpPr txBox="1">
            <a:spLocks noGrp="1"/>
          </p:cNvSpPr>
          <p:nvPr>
            <p:ph type="ctrTitle"/>
          </p:nvPr>
        </p:nvSpPr>
        <p:spPr>
          <a:xfrm>
            <a:off x="565775" y="2111125"/>
            <a:ext cx="6009300" cy="1546500"/>
          </a:xfrm>
          <a:prstGeom prst="rect">
            <a:avLst/>
          </a:prstGeom>
        </p:spPr>
        <p:txBody>
          <a:bodyPr wrap="square" lIns="91425" tIns="91425" rIns="91425" bIns="91425" anchor="b" anchorCtr="0"/>
          <a:lstStyle>
            <a:lvl1pPr lvl="0" rtl="0">
              <a:spcBef>
                <a:spcPts val="0"/>
              </a:spcBef>
              <a:buSzPct val="100000"/>
              <a:defRPr sz="4800"/>
            </a:lvl1pPr>
            <a:lvl2pPr lvl="1" algn="ctr" rtl="0">
              <a:spcBef>
                <a:spcPts val="0"/>
              </a:spcBef>
              <a:buSzPct val="100000"/>
              <a:defRPr sz="4800"/>
            </a:lvl2pPr>
            <a:lvl3pPr lvl="2" algn="ctr" rtl="0">
              <a:spcBef>
                <a:spcPts val="0"/>
              </a:spcBef>
              <a:buSzPct val="100000"/>
              <a:defRPr sz="4800"/>
            </a:lvl3pPr>
            <a:lvl4pPr lvl="3" algn="ctr" rtl="0">
              <a:spcBef>
                <a:spcPts val="0"/>
              </a:spcBef>
              <a:buSzPct val="100000"/>
              <a:defRPr sz="4800"/>
            </a:lvl4pPr>
            <a:lvl5pPr lvl="4" algn="ctr" rtl="0">
              <a:spcBef>
                <a:spcPts val="0"/>
              </a:spcBef>
              <a:buSzPct val="100000"/>
              <a:defRPr sz="4800"/>
            </a:lvl5pPr>
            <a:lvl6pPr lvl="5" algn="ctr" rtl="0">
              <a:spcBef>
                <a:spcPts val="0"/>
              </a:spcBef>
              <a:buSzPct val="100000"/>
              <a:defRPr sz="4800"/>
            </a:lvl6pPr>
            <a:lvl7pPr lvl="6" algn="ctr" rtl="0">
              <a:spcBef>
                <a:spcPts val="0"/>
              </a:spcBef>
              <a:buSzPct val="100000"/>
              <a:defRPr sz="4800"/>
            </a:lvl7pPr>
            <a:lvl8pPr lvl="7" algn="ctr" rtl="0">
              <a:spcBef>
                <a:spcPts val="0"/>
              </a:spcBef>
              <a:buSzPct val="100000"/>
              <a:defRPr sz="4800"/>
            </a:lvl8pPr>
            <a:lvl9pPr lvl="8" algn="ctr" rtl="0">
              <a:spcBef>
                <a:spcPts val="0"/>
              </a:spcBef>
              <a:buSzPct val="100000"/>
              <a:defRPr sz="4800"/>
            </a:lvl9pPr>
          </a:lstStyle>
          <a:p>
            <a:endParaRPr/>
          </a:p>
        </p:txBody>
      </p:sp>
      <p:sp>
        <p:nvSpPr>
          <p:cNvPr id="20" name="Shape 20"/>
          <p:cNvSpPr txBox="1">
            <a:spLocks noGrp="1"/>
          </p:cNvSpPr>
          <p:nvPr>
            <p:ph type="subTitle" idx="1"/>
          </p:nvPr>
        </p:nvSpPr>
        <p:spPr>
          <a:xfrm>
            <a:off x="481675" y="4658725"/>
            <a:ext cx="6093600" cy="1092300"/>
          </a:xfrm>
          <a:prstGeom prst="rect">
            <a:avLst/>
          </a:prstGeom>
        </p:spPr>
        <p:txBody>
          <a:bodyPr wrap="square" lIns="91425" tIns="91425" rIns="91425" bIns="91425" anchor="t" anchorCtr="0"/>
          <a:lstStyle>
            <a:lvl1pPr lvl="0" rtl="0">
              <a:spcBef>
                <a:spcPts val="0"/>
              </a:spcBef>
              <a:buFont typeface="Montserrat"/>
              <a:buNone/>
              <a:defRPr>
                <a:latin typeface="Montserrat"/>
                <a:ea typeface="Montserrat"/>
                <a:cs typeface="Montserrat"/>
                <a:sym typeface="Montserrat"/>
              </a:defRPr>
            </a:lvl1pPr>
            <a:lvl2pPr lvl="1" rtl="0">
              <a:spcBef>
                <a:spcPts val="0"/>
              </a:spcBef>
              <a:buSzPct val="100000"/>
              <a:buFont typeface="Montserrat"/>
              <a:buNone/>
              <a:defRPr sz="3000">
                <a:latin typeface="Montserrat"/>
                <a:ea typeface="Montserrat"/>
                <a:cs typeface="Montserrat"/>
                <a:sym typeface="Montserrat"/>
              </a:defRPr>
            </a:lvl2pPr>
            <a:lvl3pPr lvl="2" rtl="0">
              <a:spcBef>
                <a:spcPts val="0"/>
              </a:spcBef>
              <a:buSzPct val="100000"/>
              <a:buFont typeface="Montserrat"/>
              <a:buNone/>
              <a:defRPr sz="3000">
                <a:latin typeface="Montserrat"/>
                <a:ea typeface="Montserrat"/>
                <a:cs typeface="Montserrat"/>
                <a:sym typeface="Montserrat"/>
              </a:defRPr>
            </a:lvl3pPr>
            <a:lvl4pPr lvl="3" rtl="0">
              <a:spcBef>
                <a:spcPts val="0"/>
              </a:spcBef>
              <a:buSzPct val="100000"/>
              <a:buFont typeface="Montserrat"/>
              <a:buNone/>
              <a:defRPr sz="3000">
                <a:latin typeface="Montserrat"/>
                <a:ea typeface="Montserrat"/>
                <a:cs typeface="Montserrat"/>
                <a:sym typeface="Montserrat"/>
              </a:defRPr>
            </a:lvl4pPr>
            <a:lvl5pPr lvl="4" rtl="0">
              <a:spcBef>
                <a:spcPts val="0"/>
              </a:spcBef>
              <a:buSzPct val="100000"/>
              <a:buFont typeface="Montserrat"/>
              <a:buNone/>
              <a:defRPr sz="3000">
                <a:latin typeface="Montserrat"/>
                <a:ea typeface="Montserrat"/>
                <a:cs typeface="Montserrat"/>
                <a:sym typeface="Montserrat"/>
              </a:defRPr>
            </a:lvl5pPr>
            <a:lvl6pPr lvl="5" rtl="0">
              <a:spcBef>
                <a:spcPts val="0"/>
              </a:spcBef>
              <a:buSzPct val="100000"/>
              <a:buFont typeface="Montserrat"/>
              <a:buNone/>
              <a:defRPr sz="3000">
                <a:latin typeface="Montserrat"/>
                <a:ea typeface="Montserrat"/>
                <a:cs typeface="Montserrat"/>
                <a:sym typeface="Montserrat"/>
              </a:defRPr>
            </a:lvl6pPr>
            <a:lvl7pPr lvl="6" rtl="0">
              <a:spcBef>
                <a:spcPts val="0"/>
              </a:spcBef>
              <a:buSzPct val="100000"/>
              <a:buFont typeface="Montserrat"/>
              <a:buNone/>
              <a:defRPr sz="3000">
                <a:latin typeface="Montserrat"/>
                <a:ea typeface="Montserrat"/>
                <a:cs typeface="Montserrat"/>
                <a:sym typeface="Montserrat"/>
              </a:defRPr>
            </a:lvl7pPr>
            <a:lvl8pPr lvl="7" rtl="0">
              <a:spcBef>
                <a:spcPts val="0"/>
              </a:spcBef>
              <a:buSzPct val="100000"/>
              <a:buFont typeface="Montserrat"/>
              <a:buNone/>
              <a:defRPr sz="3000">
                <a:latin typeface="Montserrat"/>
                <a:ea typeface="Montserrat"/>
                <a:cs typeface="Montserrat"/>
                <a:sym typeface="Montserrat"/>
              </a:defRPr>
            </a:lvl8pPr>
            <a:lvl9pPr lvl="8" rtl="0">
              <a:spcBef>
                <a:spcPts val="0"/>
              </a:spcBef>
              <a:buSzPct val="100000"/>
              <a:buFont typeface="Montserrat"/>
              <a:buNone/>
              <a:defRPr sz="3000">
                <a:latin typeface="Montserrat"/>
                <a:ea typeface="Montserrat"/>
                <a:cs typeface="Montserrat"/>
                <a:sym typeface="Montserrat"/>
              </a:defRPr>
            </a:lvl9pPr>
          </a:lstStyle>
          <a:p>
            <a:endParaRPr/>
          </a:p>
        </p:txBody>
      </p:sp>
      <p:sp>
        <p:nvSpPr>
          <p:cNvPr id="21" name="Shape 21"/>
          <p:cNvSpPr/>
          <p:nvPr/>
        </p:nvSpPr>
        <p:spPr>
          <a:xfrm>
            <a:off x="581050" y="4074025"/>
            <a:ext cx="6016800" cy="168300"/>
          </a:xfrm>
          <a:prstGeom prst="rect">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22" name="Shape 22"/>
          <p:cNvSpPr txBox="1">
            <a:spLocks noGrp="1"/>
          </p:cNvSpPr>
          <p:nvPr>
            <p:ph type="sldNum" idx="12"/>
          </p:nvPr>
        </p:nvSpPr>
        <p:spPr>
          <a:xfrm>
            <a:off x="8556784" y="6333134"/>
            <a:ext cx="548700" cy="525000"/>
          </a:xfrm>
          <a:prstGeom prst="rect">
            <a:avLst/>
          </a:prstGeom>
        </p:spPr>
        <p:txBody>
          <a:bodyPr wrap="square" lIns="91425" tIns="91425" rIns="91425" bIns="91425" anchor="t"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Quote - Gold">
    <p:bg>
      <p:bgPr>
        <a:solidFill>
          <a:srgbClr val="B6D7A8"/>
        </a:solidFill>
        <a:effectLst/>
      </p:bgPr>
    </p:bg>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706975" y="2882400"/>
            <a:ext cx="6116400" cy="1093200"/>
          </a:xfrm>
          <a:prstGeom prst="rect">
            <a:avLst/>
          </a:prstGeom>
        </p:spPr>
        <p:txBody>
          <a:bodyPr wrap="square" lIns="91425" tIns="91425" rIns="91425" bIns="91425" anchor="t" anchorCtr="0"/>
          <a:lstStyle>
            <a:lvl1pPr lvl="0" algn="ctr" rtl="0">
              <a:spcBef>
                <a:spcPts val="0"/>
              </a:spcBef>
              <a:defRPr i="1"/>
            </a:lvl1pPr>
            <a:lvl2pPr lvl="1" algn="ctr" rtl="0">
              <a:spcBef>
                <a:spcPts val="0"/>
              </a:spcBef>
              <a:defRPr i="1"/>
            </a:lvl2pPr>
            <a:lvl3pPr lvl="2" algn="ctr" rtl="0">
              <a:spcBef>
                <a:spcPts val="0"/>
              </a:spcBef>
              <a:defRPr i="1"/>
            </a:lvl3pPr>
            <a:lvl4pPr lvl="3" algn="ctr" rtl="0">
              <a:spcBef>
                <a:spcPts val="0"/>
              </a:spcBef>
              <a:defRPr i="1"/>
            </a:lvl4pPr>
            <a:lvl5pPr lvl="4" algn="ctr" rtl="0">
              <a:spcBef>
                <a:spcPts val="0"/>
              </a:spcBef>
              <a:defRPr i="1"/>
            </a:lvl5pPr>
            <a:lvl6pPr lvl="5" algn="ctr" rtl="0">
              <a:spcBef>
                <a:spcPts val="0"/>
              </a:spcBef>
              <a:defRPr i="1"/>
            </a:lvl6pPr>
            <a:lvl7pPr lvl="6" algn="ctr" rtl="0">
              <a:spcBef>
                <a:spcPts val="0"/>
              </a:spcBef>
              <a:defRPr i="1"/>
            </a:lvl7pPr>
            <a:lvl8pPr lvl="7" algn="ctr" rtl="0">
              <a:spcBef>
                <a:spcPts val="0"/>
              </a:spcBef>
              <a:defRPr i="1"/>
            </a:lvl8pPr>
            <a:lvl9pPr lvl="8" algn="ctr" rtl="0">
              <a:spcBef>
                <a:spcPts val="0"/>
              </a:spcBef>
              <a:defRPr i="1"/>
            </a:lvl9pPr>
          </a:lstStyle>
          <a:p>
            <a:endParaRPr/>
          </a:p>
        </p:txBody>
      </p:sp>
      <p:sp>
        <p:nvSpPr>
          <p:cNvPr id="25" name="Shape 25"/>
          <p:cNvSpPr txBox="1"/>
          <p:nvPr/>
        </p:nvSpPr>
        <p:spPr>
          <a:xfrm>
            <a:off x="634450" y="770525"/>
            <a:ext cx="1957200" cy="950400"/>
          </a:xfrm>
          <a:prstGeom prst="rect">
            <a:avLst/>
          </a:prstGeom>
          <a:noFill/>
          <a:ln>
            <a:noFill/>
          </a:ln>
        </p:spPr>
        <p:txBody>
          <a:bodyPr wrap="square" lIns="91425" tIns="91425" rIns="91425" bIns="91425" anchor="t" anchorCtr="0">
            <a:noAutofit/>
          </a:bodyPr>
          <a:lstStyle/>
          <a:p>
            <a:pPr lvl="0" algn="ctr" rtl="0">
              <a:spcBef>
                <a:spcPts val="0"/>
              </a:spcBef>
              <a:buNone/>
            </a:pPr>
            <a:r>
              <a:rPr lang="en" sz="9600" b="1">
                <a:solidFill>
                  <a:srgbClr val="FFFFFF"/>
                </a:solidFill>
                <a:latin typeface="Times New Roman"/>
                <a:ea typeface="Times New Roman"/>
                <a:cs typeface="Times New Roman"/>
                <a:sym typeface="Times New Roman"/>
              </a:rPr>
              <a:t>“</a:t>
            </a:r>
          </a:p>
        </p:txBody>
      </p:sp>
      <p:sp>
        <p:nvSpPr>
          <p:cNvPr id="26" name="Shape 26"/>
          <p:cNvSpPr/>
          <p:nvPr/>
        </p:nvSpPr>
        <p:spPr>
          <a:xfrm>
            <a:off x="4273575" y="6087475"/>
            <a:ext cx="3996000" cy="168300"/>
          </a:xfrm>
          <a:prstGeom prst="rect">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27" name="Shape 27"/>
          <p:cNvSpPr/>
          <p:nvPr/>
        </p:nvSpPr>
        <p:spPr>
          <a:xfrm>
            <a:off x="634450" y="602225"/>
            <a:ext cx="3996000" cy="168300"/>
          </a:xfrm>
          <a:prstGeom prst="rect">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28" name="Shape 28"/>
          <p:cNvSpPr txBox="1">
            <a:spLocks noGrp="1"/>
          </p:cNvSpPr>
          <p:nvPr>
            <p:ph type="sldNum" idx="12"/>
          </p:nvPr>
        </p:nvSpPr>
        <p:spPr>
          <a:xfrm>
            <a:off x="8556784" y="6333134"/>
            <a:ext cx="548700" cy="525000"/>
          </a:xfrm>
          <a:prstGeom prst="rect">
            <a:avLst/>
          </a:prstGeom>
        </p:spPr>
        <p:txBody>
          <a:bodyPr wrap="square" lIns="91425" tIns="91425" rIns="91425" bIns="91425" anchor="t"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596826"/>
            <a:ext cx="8229600" cy="1429200"/>
          </a:xfrm>
          <a:prstGeom prst="rect">
            <a:avLst/>
          </a:prstGeom>
        </p:spPr>
        <p:txBody>
          <a:bodyPr wrap="square"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1" name="Shape 31"/>
          <p:cNvSpPr txBox="1">
            <a:spLocks noGrp="1"/>
          </p:cNvSpPr>
          <p:nvPr>
            <p:ph type="body" idx="1"/>
          </p:nvPr>
        </p:nvSpPr>
        <p:spPr>
          <a:xfrm>
            <a:off x="561950" y="2507725"/>
            <a:ext cx="8020200" cy="37536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2" name="Shape 32"/>
          <p:cNvSpPr/>
          <p:nvPr/>
        </p:nvSpPr>
        <p:spPr>
          <a:xfrm>
            <a:off x="0" y="1490900"/>
            <a:ext cx="412800" cy="344100"/>
          </a:xfrm>
          <a:prstGeom prst="rect">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33" name="Shape 33"/>
          <p:cNvSpPr txBox="1">
            <a:spLocks noGrp="1"/>
          </p:cNvSpPr>
          <p:nvPr>
            <p:ph type="sldNum" idx="12"/>
          </p:nvPr>
        </p:nvSpPr>
        <p:spPr>
          <a:xfrm>
            <a:off x="8251984" y="6333134"/>
            <a:ext cx="548700" cy="525000"/>
          </a:xfrm>
          <a:prstGeom prst="rect">
            <a:avLst/>
          </a:prstGeom>
        </p:spPr>
        <p:txBody>
          <a:bodyPr wrap="square" lIns="91425" tIns="91425" rIns="91425" bIns="91425" anchor="t"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596826"/>
            <a:ext cx="8229600" cy="1429200"/>
          </a:xfrm>
          <a:prstGeom prst="rect">
            <a:avLst/>
          </a:prstGeom>
        </p:spPr>
        <p:txBody>
          <a:bodyPr wrap="square"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6" name="Shape 36"/>
          <p:cNvSpPr txBox="1">
            <a:spLocks noGrp="1"/>
          </p:cNvSpPr>
          <p:nvPr>
            <p:ph type="body" idx="1"/>
          </p:nvPr>
        </p:nvSpPr>
        <p:spPr>
          <a:xfrm>
            <a:off x="457200" y="2469613"/>
            <a:ext cx="3561000" cy="4098300"/>
          </a:xfrm>
          <a:prstGeom prst="rect">
            <a:avLst/>
          </a:prstGeom>
        </p:spPr>
        <p:txBody>
          <a:bodyPr wrap="square" lIns="91425" tIns="91425" rIns="91425" bIns="91425" anchor="t" anchorCtr="0"/>
          <a:lstStyle>
            <a:lvl1pPr lvl="0" rtl="0">
              <a:lnSpc>
                <a:spcPct val="115000"/>
              </a:lnSpc>
              <a:spcBef>
                <a:spcPts val="0"/>
              </a:spcBef>
              <a:buSzPct val="100000"/>
              <a:defRPr sz="2400"/>
            </a:lvl1pPr>
            <a:lvl2pPr lvl="1" rtl="0">
              <a:lnSpc>
                <a:spcPct val="115000"/>
              </a:lnSpc>
              <a:spcBef>
                <a:spcPts val="0"/>
              </a:spcBef>
              <a:buSzPct val="100000"/>
              <a:defRPr sz="1800"/>
            </a:lvl2pPr>
            <a:lvl3pPr lvl="2" rtl="0">
              <a:lnSpc>
                <a:spcPct val="115000"/>
              </a:lnSpc>
              <a:spcBef>
                <a:spcPts val="0"/>
              </a:spcBef>
              <a:buSzPct val="100000"/>
              <a:defRPr sz="1800"/>
            </a:lvl3pPr>
            <a:lvl4pPr lvl="3" rtl="0">
              <a:lnSpc>
                <a:spcPct val="115000"/>
              </a:lnSpc>
              <a:spcBef>
                <a:spcPts val="0"/>
              </a:spcBef>
              <a:defRPr/>
            </a:lvl4pPr>
            <a:lvl5pPr lvl="4" rtl="0">
              <a:lnSpc>
                <a:spcPct val="115000"/>
              </a:lnSpc>
              <a:spcBef>
                <a:spcPts val="0"/>
              </a:spcBef>
              <a:defRPr/>
            </a:lvl5pPr>
            <a:lvl6pPr lvl="5" rtl="0">
              <a:lnSpc>
                <a:spcPct val="115000"/>
              </a:lnSpc>
              <a:spcBef>
                <a:spcPts val="0"/>
              </a:spcBef>
              <a:defRPr/>
            </a:lvl6pPr>
            <a:lvl7pPr lvl="6" rtl="0">
              <a:lnSpc>
                <a:spcPct val="115000"/>
              </a:lnSpc>
              <a:spcBef>
                <a:spcPts val="0"/>
              </a:spcBef>
              <a:defRPr/>
            </a:lvl7pPr>
            <a:lvl8pPr lvl="7" rtl="0">
              <a:lnSpc>
                <a:spcPct val="115000"/>
              </a:lnSpc>
              <a:spcBef>
                <a:spcPts val="0"/>
              </a:spcBef>
              <a:defRPr/>
            </a:lvl8pPr>
            <a:lvl9pPr lvl="8" rtl="0">
              <a:lnSpc>
                <a:spcPct val="115000"/>
              </a:lnSpc>
              <a:spcBef>
                <a:spcPts val="0"/>
              </a:spcBef>
              <a:defRPr/>
            </a:lvl9pPr>
          </a:lstStyle>
          <a:p>
            <a:endParaRPr/>
          </a:p>
        </p:txBody>
      </p:sp>
      <p:sp>
        <p:nvSpPr>
          <p:cNvPr id="37" name="Shape 37"/>
          <p:cNvSpPr txBox="1">
            <a:spLocks noGrp="1"/>
          </p:cNvSpPr>
          <p:nvPr>
            <p:ph type="body" idx="2"/>
          </p:nvPr>
        </p:nvSpPr>
        <p:spPr>
          <a:xfrm>
            <a:off x="5131069" y="2469500"/>
            <a:ext cx="3600000" cy="4098300"/>
          </a:xfrm>
          <a:prstGeom prst="rect">
            <a:avLst/>
          </a:prstGeom>
        </p:spPr>
        <p:txBody>
          <a:bodyPr wrap="square" lIns="91425" tIns="91425" rIns="91425" bIns="91425" anchor="t" anchorCtr="0"/>
          <a:lstStyle>
            <a:lvl1pPr lvl="0" rtl="0">
              <a:lnSpc>
                <a:spcPct val="115000"/>
              </a:lnSpc>
              <a:spcBef>
                <a:spcPts val="0"/>
              </a:spcBef>
              <a:buSzPct val="100000"/>
              <a:defRPr sz="2400"/>
            </a:lvl1pPr>
            <a:lvl2pPr lvl="1" rtl="0">
              <a:lnSpc>
                <a:spcPct val="115000"/>
              </a:lnSpc>
              <a:spcBef>
                <a:spcPts val="0"/>
              </a:spcBef>
              <a:buSzPct val="100000"/>
              <a:defRPr sz="1800"/>
            </a:lvl2pPr>
            <a:lvl3pPr lvl="2" rtl="0">
              <a:lnSpc>
                <a:spcPct val="115000"/>
              </a:lnSpc>
              <a:spcBef>
                <a:spcPts val="0"/>
              </a:spcBef>
              <a:buSzPct val="100000"/>
              <a:defRPr sz="1800"/>
            </a:lvl3pPr>
            <a:lvl4pPr lvl="3" rtl="0">
              <a:lnSpc>
                <a:spcPct val="115000"/>
              </a:lnSpc>
              <a:spcBef>
                <a:spcPts val="0"/>
              </a:spcBef>
              <a:defRPr/>
            </a:lvl4pPr>
            <a:lvl5pPr lvl="4" rtl="0">
              <a:lnSpc>
                <a:spcPct val="115000"/>
              </a:lnSpc>
              <a:spcBef>
                <a:spcPts val="0"/>
              </a:spcBef>
              <a:defRPr/>
            </a:lvl5pPr>
            <a:lvl6pPr lvl="5" rtl="0">
              <a:lnSpc>
                <a:spcPct val="115000"/>
              </a:lnSpc>
              <a:spcBef>
                <a:spcPts val="0"/>
              </a:spcBef>
              <a:defRPr/>
            </a:lvl6pPr>
            <a:lvl7pPr lvl="6" rtl="0">
              <a:lnSpc>
                <a:spcPct val="115000"/>
              </a:lnSpc>
              <a:spcBef>
                <a:spcPts val="0"/>
              </a:spcBef>
              <a:defRPr/>
            </a:lvl7pPr>
            <a:lvl8pPr lvl="7" rtl="0">
              <a:lnSpc>
                <a:spcPct val="115000"/>
              </a:lnSpc>
              <a:spcBef>
                <a:spcPts val="0"/>
              </a:spcBef>
              <a:defRPr/>
            </a:lvl8pPr>
            <a:lvl9pPr lvl="8" rtl="0">
              <a:lnSpc>
                <a:spcPct val="115000"/>
              </a:lnSpc>
              <a:spcBef>
                <a:spcPts val="0"/>
              </a:spcBef>
              <a:defRPr/>
            </a:lvl9pPr>
          </a:lstStyle>
          <a:p>
            <a:endParaRPr/>
          </a:p>
        </p:txBody>
      </p:sp>
      <p:sp>
        <p:nvSpPr>
          <p:cNvPr id="38" name="Shape 38"/>
          <p:cNvSpPr/>
          <p:nvPr/>
        </p:nvSpPr>
        <p:spPr>
          <a:xfrm>
            <a:off x="0" y="1490900"/>
            <a:ext cx="412800" cy="344100"/>
          </a:xfrm>
          <a:prstGeom prst="rect">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39" name="Shape 39"/>
          <p:cNvSpPr txBox="1">
            <a:spLocks noGrp="1"/>
          </p:cNvSpPr>
          <p:nvPr>
            <p:ph type="sldNum" idx="12"/>
          </p:nvPr>
        </p:nvSpPr>
        <p:spPr>
          <a:xfrm>
            <a:off x="8556784" y="6333134"/>
            <a:ext cx="548700" cy="525000"/>
          </a:xfrm>
          <a:prstGeom prst="rect">
            <a:avLst/>
          </a:prstGeom>
        </p:spPr>
        <p:txBody>
          <a:bodyPr wrap="square" lIns="91425" tIns="91425" rIns="91425" bIns="91425" anchor="t"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368225"/>
            <a:ext cx="8229600" cy="764100"/>
          </a:xfrm>
          <a:prstGeom prst="rect">
            <a:avLst/>
          </a:prstGeom>
        </p:spPr>
        <p:txBody>
          <a:bodyPr wrap="square" lIns="91425" tIns="91425" rIns="91425" bIns="91425" anchor="b"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49" name="Shape 49"/>
          <p:cNvSpPr/>
          <p:nvPr/>
        </p:nvSpPr>
        <p:spPr>
          <a:xfrm>
            <a:off x="2584275" y="6087475"/>
            <a:ext cx="3996000" cy="168300"/>
          </a:xfrm>
          <a:prstGeom prst="rect">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50" name="Shape 50"/>
          <p:cNvSpPr txBox="1">
            <a:spLocks noGrp="1"/>
          </p:cNvSpPr>
          <p:nvPr>
            <p:ph type="sldNum" idx="12"/>
          </p:nvPr>
        </p:nvSpPr>
        <p:spPr>
          <a:xfrm>
            <a:off x="8556784" y="6333134"/>
            <a:ext cx="548700" cy="525000"/>
          </a:xfrm>
          <a:prstGeom prst="rect">
            <a:avLst/>
          </a:prstGeom>
        </p:spPr>
        <p:txBody>
          <a:bodyPr wrap="square" lIns="91425" tIns="91425" rIns="91425" bIns="91425" anchor="t"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5"/>
        <p:cNvGrpSpPr/>
        <p:nvPr/>
      </p:nvGrpSpPr>
      <p:grpSpPr>
        <a:xfrm>
          <a:off x="0" y="0"/>
          <a:ext cx="0" cy="0"/>
          <a:chOff x="0" y="0"/>
          <a:chExt cx="0" cy="0"/>
        </a:xfrm>
      </p:grpSpPr>
      <p:sp>
        <p:nvSpPr>
          <p:cNvPr id="56" name="Shape 56"/>
          <p:cNvSpPr txBox="1">
            <a:spLocks noGrp="1"/>
          </p:cNvSpPr>
          <p:nvPr>
            <p:ph type="sldNum" idx="12"/>
          </p:nvPr>
        </p:nvSpPr>
        <p:spPr>
          <a:xfrm>
            <a:off x="8251984" y="6333134"/>
            <a:ext cx="548700" cy="525000"/>
          </a:xfrm>
          <a:prstGeom prst="rect">
            <a:avLst/>
          </a:prstGeom>
        </p:spPr>
        <p:txBody>
          <a:bodyPr wrap="square" lIns="91425" tIns="91425" rIns="91425" bIns="91425" anchor="t"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 Gold">
    <p:bg>
      <p:bgPr>
        <a:solidFill>
          <a:srgbClr val="ED9E46"/>
        </a:solidFill>
        <a:effectLst/>
      </p:bgPr>
    </p:bg>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588700" y="5875075"/>
            <a:ext cx="7966500" cy="371400"/>
          </a:xfrm>
          <a:prstGeom prst="rect">
            <a:avLst/>
          </a:prstGeom>
        </p:spPr>
        <p:txBody>
          <a:bodyPr wrap="square" lIns="91425" tIns="91425" rIns="91425" bIns="91425" anchor="t" anchorCtr="0"/>
          <a:lstStyle>
            <a:lvl1pPr lvl="0" algn="ctr" rtl="0">
              <a:spcBef>
                <a:spcPts val="360"/>
              </a:spcBef>
              <a:buSzPct val="100000"/>
              <a:buNone/>
              <a:defRPr sz="1800"/>
            </a:lvl1pPr>
          </a:lstStyle>
          <a:p>
            <a:endParaRPr/>
          </a:p>
        </p:txBody>
      </p:sp>
      <p:sp>
        <p:nvSpPr>
          <p:cNvPr id="81" name="Shape 81"/>
          <p:cNvSpPr/>
          <p:nvPr/>
        </p:nvSpPr>
        <p:spPr>
          <a:xfrm>
            <a:off x="2584275" y="602225"/>
            <a:ext cx="3996000" cy="168300"/>
          </a:xfrm>
          <a:prstGeom prst="rect">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82" name="Shape 82"/>
          <p:cNvSpPr txBox="1">
            <a:spLocks noGrp="1"/>
          </p:cNvSpPr>
          <p:nvPr>
            <p:ph type="sldNum" idx="12"/>
          </p:nvPr>
        </p:nvSpPr>
        <p:spPr>
          <a:xfrm>
            <a:off x="8556784" y="6333134"/>
            <a:ext cx="548700" cy="525000"/>
          </a:xfrm>
          <a:prstGeom prst="rect">
            <a:avLst/>
          </a:prstGeom>
        </p:spPr>
        <p:txBody>
          <a:bodyPr wrap="square" lIns="91425" tIns="91425" rIns="91425" bIns="91425" anchor="t"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E599"/>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596826"/>
            <a:ext cx="8229600" cy="1429200"/>
          </a:xfrm>
          <a:prstGeom prst="rect">
            <a:avLst/>
          </a:prstGeom>
          <a:noFill/>
          <a:ln>
            <a:noFill/>
          </a:ln>
        </p:spPr>
        <p:txBody>
          <a:bodyPr wrap="square" lIns="91425" tIns="91425" rIns="91425" bIns="91425" anchor="b" anchorCtr="0"/>
          <a:lstStyle>
            <a:lvl1pPr lvl="0" rtl="0">
              <a:spcBef>
                <a:spcPts val="0"/>
              </a:spcBef>
              <a:buSzPct val="100000"/>
              <a:buFont typeface="Open Sans"/>
              <a:buNone/>
              <a:defRPr sz="3600" b="1">
                <a:latin typeface="Open Sans"/>
                <a:ea typeface="Open Sans"/>
                <a:cs typeface="Open Sans"/>
                <a:sym typeface="Open Sans"/>
              </a:defRPr>
            </a:lvl1pPr>
            <a:lvl2pPr lvl="1" rtl="0">
              <a:spcBef>
                <a:spcPts val="0"/>
              </a:spcBef>
              <a:buClr>
                <a:srgbClr val="FFFFFF"/>
              </a:buClr>
              <a:buSzPct val="100000"/>
              <a:buFont typeface="Montserrat"/>
              <a:buNone/>
              <a:defRPr sz="3600" b="1">
                <a:solidFill>
                  <a:srgbClr val="FFFFFF"/>
                </a:solidFill>
                <a:latin typeface="Montserrat"/>
                <a:ea typeface="Montserrat"/>
                <a:cs typeface="Montserrat"/>
                <a:sym typeface="Montserrat"/>
              </a:defRPr>
            </a:lvl2pPr>
            <a:lvl3pPr lvl="2" rtl="0">
              <a:spcBef>
                <a:spcPts val="0"/>
              </a:spcBef>
              <a:buClr>
                <a:srgbClr val="FFFFFF"/>
              </a:buClr>
              <a:buSzPct val="100000"/>
              <a:buFont typeface="Montserrat"/>
              <a:buNone/>
              <a:defRPr sz="3600" b="1">
                <a:solidFill>
                  <a:srgbClr val="FFFFFF"/>
                </a:solidFill>
                <a:latin typeface="Montserrat"/>
                <a:ea typeface="Montserrat"/>
                <a:cs typeface="Montserrat"/>
                <a:sym typeface="Montserrat"/>
              </a:defRPr>
            </a:lvl3pPr>
            <a:lvl4pPr lvl="3" rtl="0">
              <a:spcBef>
                <a:spcPts val="0"/>
              </a:spcBef>
              <a:buClr>
                <a:srgbClr val="FFFFFF"/>
              </a:buClr>
              <a:buSzPct val="100000"/>
              <a:buFont typeface="Montserrat"/>
              <a:buNone/>
              <a:defRPr sz="3600" b="1">
                <a:solidFill>
                  <a:srgbClr val="FFFFFF"/>
                </a:solidFill>
                <a:latin typeface="Montserrat"/>
                <a:ea typeface="Montserrat"/>
                <a:cs typeface="Montserrat"/>
                <a:sym typeface="Montserrat"/>
              </a:defRPr>
            </a:lvl4pPr>
            <a:lvl5pPr lvl="4" rtl="0">
              <a:spcBef>
                <a:spcPts val="0"/>
              </a:spcBef>
              <a:buClr>
                <a:srgbClr val="FFFFFF"/>
              </a:buClr>
              <a:buSzPct val="100000"/>
              <a:buFont typeface="Montserrat"/>
              <a:buNone/>
              <a:defRPr sz="3600" b="1">
                <a:solidFill>
                  <a:srgbClr val="FFFFFF"/>
                </a:solidFill>
                <a:latin typeface="Montserrat"/>
                <a:ea typeface="Montserrat"/>
                <a:cs typeface="Montserrat"/>
                <a:sym typeface="Montserrat"/>
              </a:defRPr>
            </a:lvl5pPr>
            <a:lvl6pPr lvl="5" rtl="0">
              <a:spcBef>
                <a:spcPts val="0"/>
              </a:spcBef>
              <a:buClr>
                <a:srgbClr val="FFFFFF"/>
              </a:buClr>
              <a:buSzPct val="100000"/>
              <a:buFont typeface="Montserrat"/>
              <a:buNone/>
              <a:defRPr sz="3600" b="1">
                <a:solidFill>
                  <a:srgbClr val="FFFFFF"/>
                </a:solidFill>
                <a:latin typeface="Montserrat"/>
                <a:ea typeface="Montserrat"/>
                <a:cs typeface="Montserrat"/>
                <a:sym typeface="Montserrat"/>
              </a:defRPr>
            </a:lvl6pPr>
            <a:lvl7pPr lvl="6" rtl="0">
              <a:spcBef>
                <a:spcPts val="0"/>
              </a:spcBef>
              <a:buClr>
                <a:srgbClr val="FFFFFF"/>
              </a:buClr>
              <a:buSzPct val="100000"/>
              <a:buFont typeface="Montserrat"/>
              <a:buNone/>
              <a:defRPr sz="3600" b="1">
                <a:solidFill>
                  <a:srgbClr val="FFFFFF"/>
                </a:solidFill>
                <a:latin typeface="Montserrat"/>
                <a:ea typeface="Montserrat"/>
                <a:cs typeface="Montserrat"/>
                <a:sym typeface="Montserrat"/>
              </a:defRPr>
            </a:lvl7pPr>
            <a:lvl8pPr lvl="7" rtl="0">
              <a:spcBef>
                <a:spcPts val="0"/>
              </a:spcBef>
              <a:buClr>
                <a:srgbClr val="FFFFFF"/>
              </a:buClr>
              <a:buSzPct val="100000"/>
              <a:buFont typeface="Montserrat"/>
              <a:buNone/>
              <a:defRPr sz="3600" b="1">
                <a:solidFill>
                  <a:srgbClr val="FFFFFF"/>
                </a:solidFill>
                <a:latin typeface="Montserrat"/>
                <a:ea typeface="Montserrat"/>
                <a:cs typeface="Montserrat"/>
                <a:sym typeface="Montserrat"/>
              </a:defRPr>
            </a:lvl8pPr>
            <a:lvl9pPr lvl="8" rtl="0">
              <a:spcBef>
                <a:spcPts val="0"/>
              </a:spcBef>
              <a:buClr>
                <a:srgbClr val="FFFFFF"/>
              </a:buClr>
              <a:buSzPct val="100000"/>
              <a:buFont typeface="Montserrat"/>
              <a:buNone/>
              <a:defRPr sz="3600" b="1">
                <a:solidFill>
                  <a:srgbClr val="FFFFFF"/>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561950" y="2507725"/>
            <a:ext cx="8020200" cy="3753600"/>
          </a:xfrm>
          <a:prstGeom prst="rect">
            <a:avLst/>
          </a:prstGeom>
          <a:noFill/>
          <a:ln>
            <a:noFill/>
          </a:ln>
        </p:spPr>
        <p:txBody>
          <a:bodyPr wrap="square" lIns="91425" tIns="91425" rIns="91425" bIns="91425" anchor="t" anchorCtr="0"/>
          <a:lstStyle>
            <a:lvl1pPr lvl="0" rtl="0">
              <a:spcBef>
                <a:spcPts val="600"/>
              </a:spcBef>
              <a:buSzPct val="100000"/>
              <a:buFont typeface="Open Sans"/>
              <a:buChar char="○"/>
              <a:defRPr sz="3000">
                <a:latin typeface="Open Sans"/>
                <a:ea typeface="Open Sans"/>
                <a:cs typeface="Open Sans"/>
                <a:sym typeface="Open Sans"/>
              </a:defRPr>
            </a:lvl1pPr>
            <a:lvl2pPr lvl="1" rtl="0">
              <a:spcBef>
                <a:spcPts val="480"/>
              </a:spcBef>
              <a:buSzPct val="100000"/>
              <a:buFont typeface="Open Sans"/>
              <a:buChar char="●"/>
              <a:defRPr sz="2400">
                <a:latin typeface="Open Sans"/>
                <a:ea typeface="Open Sans"/>
                <a:cs typeface="Open Sans"/>
                <a:sym typeface="Open Sans"/>
              </a:defRPr>
            </a:lvl2pPr>
            <a:lvl3pPr lvl="2" rtl="0">
              <a:spcBef>
                <a:spcPts val="480"/>
              </a:spcBef>
              <a:buSzPct val="100000"/>
              <a:buFont typeface="Open Sans"/>
              <a:buChar char="■"/>
              <a:defRPr sz="2400">
                <a:latin typeface="Open Sans"/>
                <a:ea typeface="Open Sans"/>
                <a:cs typeface="Open Sans"/>
                <a:sym typeface="Open Sans"/>
              </a:defRPr>
            </a:lvl3pPr>
            <a:lvl4pPr lvl="3" rtl="0">
              <a:spcBef>
                <a:spcPts val="360"/>
              </a:spcBef>
              <a:buSzPct val="100000"/>
              <a:buFont typeface="Open Sans"/>
              <a:buChar char="●"/>
              <a:defRPr sz="1800">
                <a:latin typeface="Open Sans"/>
                <a:ea typeface="Open Sans"/>
                <a:cs typeface="Open Sans"/>
                <a:sym typeface="Open Sans"/>
              </a:defRPr>
            </a:lvl4pPr>
            <a:lvl5pPr lvl="4" rtl="0">
              <a:spcBef>
                <a:spcPts val="360"/>
              </a:spcBef>
              <a:buSzPct val="100000"/>
              <a:buFont typeface="Open Sans"/>
              <a:buChar char="○"/>
              <a:defRPr sz="1800">
                <a:latin typeface="Open Sans"/>
                <a:ea typeface="Open Sans"/>
                <a:cs typeface="Open Sans"/>
                <a:sym typeface="Open Sans"/>
              </a:defRPr>
            </a:lvl5pPr>
            <a:lvl6pPr lvl="5" rtl="0">
              <a:spcBef>
                <a:spcPts val="360"/>
              </a:spcBef>
              <a:buSzPct val="100000"/>
              <a:buFont typeface="Open Sans"/>
              <a:buChar char="■"/>
              <a:defRPr sz="1800">
                <a:latin typeface="Open Sans"/>
                <a:ea typeface="Open Sans"/>
                <a:cs typeface="Open Sans"/>
                <a:sym typeface="Open Sans"/>
              </a:defRPr>
            </a:lvl6pPr>
            <a:lvl7pPr lvl="6" rtl="0">
              <a:spcBef>
                <a:spcPts val="360"/>
              </a:spcBef>
              <a:buSzPct val="100000"/>
              <a:buFont typeface="Open Sans"/>
              <a:buChar char="●"/>
              <a:defRPr sz="1800">
                <a:latin typeface="Open Sans"/>
                <a:ea typeface="Open Sans"/>
                <a:cs typeface="Open Sans"/>
                <a:sym typeface="Open Sans"/>
              </a:defRPr>
            </a:lvl7pPr>
            <a:lvl8pPr lvl="7" rtl="0">
              <a:spcBef>
                <a:spcPts val="360"/>
              </a:spcBef>
              <a:buSzPct val="100000"/>
              <a:buFont typeface="Open Sans"/>
              <a:buChar char="○"/>
              <a:defRPr sz="1800">
                <a:latin typeface="Open Sans"/>
                <a:ea typeface="Open Sans"/>
                <a:cs typeface="Open Sans"/>
                <a:sym typeface="Open Sans"/>
              </a:defRPr>
            </a:lvl8pPr>
            <a:lvl9pPr lvl="8" rtl="0">
              <a:spcBef>
                <a:spcPts val="360"/>
              </a:spcBef>
              <a:buSzPct val="100000"/>
              <a:buFont typeface="Open Sans"/>
              <a:buChar char="■"/>
              <a:defRPr sz="1800">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556784" y="6333134"/>
            <a:ext cx="548700" cy="525000"/>
          </a:xfrm>
          <a:prstGeom prst="rect">
            <a:avLst/>
          </a:prstGeom>
          <a:noFill/>
          <a:ln>
            <a:noFill/>
          </a:ln>
        </p:spPr>
        <p:txBody>
          <a:bodyPr wrap="square" lIns="91425" tIns="91425" rIns="91425" bIns="91425" anchor="t" anchorCtr="0">
            <a:noAutofit/>
          </a:bodyPr>
          <a:lstStyle/>
          <a:p>
            <a:pPr lvl="0" algn="r" rtl="0">
              <a:spcBef>
                <a:spcPts val="0"/>
              </a:spcBef>
              <a:buNone/>
            </a:pPr>
            <a:fld id="{00000000-1234-1234-1234-123412341234}" type="slidenum">
              <a:rPr lang="en" sz="1300">
                <a:latin typeface="Open Sans"/>
                <a:ea typeface="Open Sans"/>
                <a:cs typeface="Open Sans"/>
                <a:sym typeface="Open Sans"/>
              </a:rPr>
              <a:t>‹#›</a:t>
            </a:fld>
            <a:endParaRPr lang="en" sz="1300">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7" r:id="rId8"/>
    <p:sldLayoutId id="2147483662" r:id="rId9"/>
    <p:sldLayoutId id="2147483663" r:id="rId10"/>
    <p:sldLayoutId id="2147483665" r:id="rId11"/>
    <p:sldLayoutId id="2147483666" r:id="rId12"/>
    <p:sldLayoutId id="2147483667" r:id="rId13"/>
  </p:sldLayoutIdLst>
  <p:transition>
    <p:push dir="r"/>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s://www.edx.org/course/just-money-banking-if-society-mattered-mitx-11-405x-0" TargetMode="External"/><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hyperlink" Target="mailto:maryz@mit.edu" TargetMode="External"/><Relationship Id="rId4" Type="http://schemas.openxmlformats.org/officeDocument/2006/relationships/image" Target="../media/image1.jpg"/><Relationship Id="rId5" Type="http://schemas.openxmlformats.org/officeDocument/2006/relationships/image" Target="../media/image2.png"/><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hyperlink" Target="https://blog.edx.org/using-python-develop-screen-reader-features-meet-bhargav" TargetMode="External"/><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hyperlink" Target="http://www.ncte.org/library/NCTEFiles/Resources/Journals/CCC/0683-feb2017/CCCC0683Teaching.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hyperlink" Target="mailto:maryz@mit.edu" TargetMode="External"/><Relationship Id="rId4" Type="http://schemas.openxmlformats.org/officeDocument/2006/relationships/image" Target="../media/image20.jpg"/><Relationship Id="rId1" Type="http://schemas.openxmlformats.org/officeDocument/2006/relationships/slideLayout" Target="../slideLayouts/slideLayout10.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hyperlink" Target="https://www.class-central.com/report/mooc-stats-2016" TargetMode="External"/><Relationship Id="rId4" Type="http://schemas.openxmlformats.org/officeDocument/2006/relationships/hyperlink" Target="http://www.wcvb.com/article/bargains-edx/13048356" TargetMode="External"/><Relationship Id="rId5" Type="http://schemas.openxmlformats.org/officeDocument/2006/relationships/hyperlink" Target="https://courses.edx.org/courses/course-v1:UTArlingtonX+LINK.OEx+3T2017/course/" TargetMode="External"/><Relationship Id="rId6" Type="http://schemas.openxmlformats.org/officeDocument/2006/relationships/hyperlink" Target="https://qz.com/1050869/the-college-lecture-is-dying-and-good-riddance/" TargetMode="External"/><Relationship Id="rId7" Type="http://schemas.openxmlformats.org/officeDocument/2006/relationships/hyperlink" Target="http://ow.ly/T8kg30coDVj" TargetMode="External"/><Relationship Id="rId8" Type="http://schemas.openxmlformats.org/officeDocument/2006/relationships/hyperlink" Target="https://www.edx.org/course/just-money-banking-if-society-mattered-mitx-11-405x-0" TargetMode="External"/><Relationship Id="rId9" Type="http://schemas.openxmlformats.org/officeDocument/2006/relationships/hyperlink" Target="https://blog.edx.org/using-python-develop-screen-reader-features-meet-bhargav" TargetMode="External"/><Relationship Id="rId10" Type="http://schemas.openxmlformats.org/officeDocument/2006/relationships/hyperlink" Target="http://www.ncte.org/library/NCTEFiles/Resources/Journals/CCC/0683-feb2017/CCCC0683Teaching.pdf" TargetMode="External"/><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s://www.class-central.com/report/mooc-stats-2016/" TargetMode="External"/><Relationship Id="rId4" Type="http://schemas.openxmlformats.org/officeDocument/2006/relationships/hyperlink" Target="http://www.wcvb.com/article/bargains-edx/13048356" TargetMode="External"/><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https://qz.com/1050869/the-college-lecture-is-dying-and-good-riddanc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Shape 88"/>
        <p:cNvGrpSpPr/>
        <p:nvPr/>
      </p:nvGrpSpPr>
      <p:grpSpPr>
        <a:xfrm>
          <a:off x="0" y="0"/>
          <a:ext cx="0" cy="0"/>
          <a:chOff x="0" y="0"/>
          <a:chExt cx="0" cy="0"/>
        </a:xfrm>
      </p:grpSpPr>
      <p:sp>
        <p:nvSpPr>
          <p:cNvPr id="89" name="Shape 89"/>
          <p:cNvSpPr txBox="1">
            <a:spLocks noGrp="1"/>
          </p:cNvSpPr>
          <p:nvPr>
            <p:ph type="sldNum" idx="12"/>
          </p:nvPr>
        </p:nvSpPr>
        <p:spPr>
          <a:xfrm>
            <a:off x="8251984" y="6333134"/>
            <a:ext cx="548700" cy="525000"/>
          </a:xfrm>
          <a:prstGeom prst="rect">
            <a:avLst/>
          </a:prstGeom>
        </p:spPr>
        <p:txBody>
          <a:bodyPr wrap="square" lIns="91425" tIns="91425" rIns="91425" bIns="91425" anchor="t" anchorCtr="0">
            <a:noAutofit/>
          </a:bodyPr>
          <a:lstStyle/>
          <a:p>
            <a:pPr lvl="0">
              <a:spcBef>
                <a:spcPts val="0"/>
              </a:spcBef>
              <a:buNone/>
            </a:pPr>
            <a:fld id="{00000000-1234-1234-1234-123412341234}" type="slidenum">
              <a:rPr lang="en"/>
              <a:t>1</a:t>
            </a:fld>
            <a:endParaRPr lang="en"/>
          </a:p>
        </p:txBody>
      </p:sp>
      <p:sp>
        <p:nvSpPr>
          <p:cNvPr id="90" name="Shape 90"/>
          <p:cNvSpPr txBox="1">
            <a:spLocks noGrp="1"/>
          </p:cNvSpPr>
          <p:nvPr>
            <p:ph type="ctrTitle"/>
          </p:nvPr>
        </p:nvSpPr>
        <p:spPr>
          <a:xfrm>
            <a:off x="565775" y="2111125"/>
            <a:ext cx="7900892" cy="1546500"/>
          </a:xfrm>
          <a:prstGeom prst="rect">
            <a:avLst/>
          </a:prstGeom>
        </p:spPr>
        <p:txBody>
          <a:bodyPr wrap="square" lIns="91425" tIns="91425" rIns="91425" bIns="91425" anchor="b" anchorCtr="0">
            <a:noAutofit/>
          </a:bodyPr>
          <a:lstStyle/>
          <a:p>
            <a:pPr lvl="0">
              <a:spcBef>
                <a:spcPts val="0"/>
              </a:spcBef>
              <a:buNone/>
            </a:pPr>
            <a:r>
              <a:rPr lang="en-US" dirty="0" smtClean="0">
                <a:latin typeface="+mj-lt"/>
                <a:ea typeface="Montserrat"/>
                <a:cs typeface="Montserrat"/>
                <a:sym typeface="Montserrat"/>
              </a:rPr>
              <a:t/>
            </a:r>
            <a:br>
              <a:rPr lang="en-US" dirty="0" smtClean="0">
                <a:latin typeface="+mj-lt"/>
                <a:ea typeface="Montserrat"/>
                <a:cs typeface="Montserrat"/>
                <a:sym typeface="Montserrat"/>
              </a:rPr>
            </a:br>
            <a:r>
              <a:rPr lang="en-US" dirty="0" smtClean="0">
                <a:latin typeface="+mj-lt"/>
                <a:ea typeface="Montserrat"/>
                <a:cs typeface="Montserrat"/>
                <a:sym typeface="Montserrat"/>
              </a:rPr>
              <a:t/>
            </a:r>
            <a:br>
              <a:rPr lang="en-US" dirty="0" smtClean="0">
                <a:latin typeface="+mj-lt"/>
                <a:ea typeface="Montserrat"/>
                <a:cs typeface="Montserrat"/>
                <a:sym typeface="Montserrat"/>
              </a:rPr>
            </a:br>
            <a:r>
              <a:rPr lang="en-US" dirty="0" smtClean="0">
                <a:latin typeface="+mj-lt"/>
                <a:ea typeface="Montserrat"/>
                <a:cs typeface="Montserrat"/>
                <a:sym typeface="Montserrat"/>
              </a:rPr>
              <a:t>Exploring Accessibility </a:t>
            </a:r>
            <a:br>
              <a:rPr lang="en-US" dirty="0" smtClean="0">
                <a:latin typeface="+mj-lt"/>
                <a:ea typeface="Montserrat"/>
                <a:cs typeface="Montserrat"/>
                <a:sym typeface="Montserrat"/>
              </a:rPr>
            </a:br>
            <a:r>
              <a:rPr lang="en-US" dirty="0" smtClean="0">
                <a:latin typeface="+mj-lt"/>
                <a:ea typeface="Montserrat"/>
                <a:cs typeface="Montserrat"/>
                <a:sym typeface="Montserrat"/>
              </a:rPr>
              <a:t>in Open Online Learning</a:t>
            </a:r>
            <a:endParaRPr lang="en" dirty="0">
              <a:latin typeface="+mj-lt"/>
              <a:ea typeface="Montserrat"/>
              <a:cs typeface="Montserrat"/>
              <a:sym typeface="Montserrat"/>
            </a:endParaRPr>
          </a:p>
        </p:txBody>
      </p:sp>
      <p:sp>
        <p:nvSpPr>
          <p:cNvPr id="91" name="Shape 91"/>
          <p:cNvSpPr txBox="1">
            <a:spLocks noGrp="1"/>
          </p:cNvSpPr>
          <p:nvPr>
            <p:ph type="subTitle" idx="1"/>
          </p:nvPr>
        </p:nvSpPr>
        <p:spPr>
          <a:xfrm>
            <a:off x="481675" y="4658725"/>
            <a:ext cx="6093600" cy="1092300"/>
          </a:xfrm>
          <a:prstGeom prst="rect">
            <a:avLst/>
          </a:prstGeom>
        </p:spPr>
        <p:txBody>
          <a:bodyPr wrap="square" lIns="91425" tIns="91425" rIns="91425" bIns="91425" anchor="t" anchorCtr="0">
            <a:noAutofit/>
          </a:bodyPr>
          <a:lstStyle/>
          <a:p>
            <a:pPr lvl="0">
              <a:spcBef>
                <a:spcPts val="0"/>
              </a:spcBef>
              <a:buNone/>
            </a:pPr>
            <a:r>
              <a:rPr lang="en" dirty="0">
                <a:latin typeface="Gill Sans MT" charset="0"/>
              </a:rPr>
              <a:t>Mary J. </a:t>
            </a:r>
            <a:r>
              <a:rPr lang="en" dirty="0" smtClean="0">
                <a:latin typeface="Gill Sans MT" charset="0"/>
              </a:rPr>
              <a:t>Ziegler</a:t>
            </a:r>
            <a:endParaRPr lang="en" dirty="0">
              <a:latin typeface="Gill Sans MT" charset="0"/>
            </a:endParaRPr>
          </a:p>
          <a:p>
            <a:pPr lvl="0">
              <a:spcBef>
                <a:spcPts val="0"/>
              </a:spcBef>
              <a:buNone/>
            </a:pPr>
            <a:r>
              <a:rPr lang="en" dirty="0">
                <a:latin typeface="Gill Sans MT" charset="0"/>
              </a:rPr>
              <a:t>November 15, 2017</a:t>
            </a:r>
          </a:p>
          <a:p>
            <a:pPr lvl="0">
              <a:spcBef>
                <a:spcPts val="0"/>
              </a:spcBef>
              <a:buNone/>
            </a:pPr>
            <a:r>
              <a:rPr lang="en" dirty="0">
                <a:latin typeface="Gill Sans MT" charset="0"/>
              </a:rPr>
              <a:t>Accessing Higher </a:t>
            </a:r>
            <a:r>
              <a:rPr lang="en" dirty="0" smtClean="0">
                <a:latin typeface="Gill Sans MT" charset="0"/>
              </a:rPr>
              <a:t>Ground</a:t>
            </a:r>
            <a:endParaRPr lang="en-US" dirty="0" smtClean="0">
              <a:latin typeface="Gill Sans MT" charset="0"/>
            </a:endParaRPr>
          </a:p>
        </p:txBody>
      </p:sp>
    </p:spTree>
  </p:cSld>
  <p:clrMapOvr>
    <a:masterClrMapping/>
  </p:clrMapOvr>
  <mc:AlternateContent xmlns:mc="http://schemas.openxmlformats.org/markup-compatibility/2006" xmlns:p14="http://schemas.microsoft.com/office/powerpoint/2010/main">
    <mc:Choice Requires="p14">
      <p:transition p14:dur="0" advTm="7402"/>
    </mc:Choice>
    <mc:Fallback xmlns="">
      <p:transition advTm="740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14670" y="421070"/>
            <a:ext cx="8475000" cy="1067488"/>
          </a:xfrm>
          <a:prstGeom prst="rect">
            <a:avLst/>
          </a:prstGeom>
        </p:spPr>
        <p:txBody>
          <a:bodyPr wrap="square" lIns="91425" tIns="91425" rIns="91425" bIns="91425" anchor="ctr" anchorCtr="0">
            <a:noAutofit/>
          </a:bodyPr>
          <a:lstStyle/>
          <a:p>
            <a:pPr lvl="0" rtl="0">
              <a:spcBef>
                <a:spcPts val="0"/>
              </a:spcBef>
              <a:buNone/>
            </a:pPr>
            <a:r>
              <a:rPr lang="en" dirty="0" smtClean="0">
                <a:latin typeface="Gill Sans MT" charset="0"/>
                <a:ea typeface="Montserrat"/>
                <a:cs typeface="Montserrat"/>
                <a:sym typeface="Montserrat"/>
              </a:rPr>
              <a:t>Contributors</a:t>
            </a:r>
            <a:r>
              <a:rPr lang="en-US" dirty="0">
                <a:latin typeface="Gill Sans MT" charset="0"/>
                <a:ea typeface="Montserrat"/>
                <a:cs typeface="Montserrat"/>
                <a:sym typeface="Montserrat"/>
              </a:rPr>
              <a:t> </a:t>
            </a:r>
            <a:r>
              <a:rPr lang="en-US" dirty="0" smtClean="0">
                <a:latin typeface="Gill Sans MT" charset="0"/>
                <a:ea typeface="Montserrat"/>
                <a:cs typeface="Montserrat"/>
                <a:sym typeface="Montserrat"/>
              </a:rPr>
              <a:t>to Open Online Learning</a:t>
            </a:r>
            <a:endParaRPr lang="en" dirty="0">
              <a:latin typeface="Gill Sans MT" charset="0"/>
              <a:ea typeface="Montserrat"/>
              <a:cs typeface="Montserrat"/>
              <a:sym typeface="Montserrat"/>
            </a:endParaRPr>
          </a:p>
        </p:txBody>
      </p:sp>
      <p:sp>
        <p:nvSpPr>
          <p:cNvPr id="171" name="Shape 171"/>
          <p:cNvSpPr txBox="1">
            <a:spLocks noGrp="1"/>
          </p:cNvSpPr>
          <p:nvPr>
            <p:ph type="sldNum" idx="12"/>
          </p:nvPr>
        </p:nvSpPr>
        <p:spPr>
          <a:xfrm>
            <a:off x="8251984" y="6333134"/>
            <a:ext cx="548700" cy="525000"/>
          </a:xfrm>
          <a:prstGeom prst="rect">
            <a:avLst/>
          </a:prstGeom>
        </p:spPr>
        <p:txBody>
          <a:bodyPr wrap="square" lIns="91425" tIns="91425" rIns="91425" bIns="91425" anchor="t" anchorCtr="0">
            <a:noAutofit/>
          </a:bodyPr>
          <a:lstStyle/>
          <a:p>
            <a:pPr lvl="0" rtl="0">
              <a:spcBef>
                <a:spcPts val="0"/>
              </a:spcBef>
              <a:buNone/>
            </a:pPr>
            <a:fld id="{00000000-1234-1234-1234-123412341234}" type="slidenum">
              <a:rPr lang="en"/>
              <a:t>10</a:t>
            </a:fld>
            <a:endParaRPr lang="en"/>
          </a:p>
        </p:txBody>
      </p:sp>
      <p:graphicFrame>
        <p:nvGraphicFramePr>
          <p:cNvPr id="172" name="Shape 172"/>
          <p:cNvGraphicFramePr/>
          <p:nvPr>
            <p:extLst>
              <p:ext uri="{D42A27DB-BD31-4B8C-83A1-F6EECF244321}">
                <p14:modId xmlns:p14="http://schemas.microsoft.com/office/powerpoint/2010/main" val="843587678"/>
              </p:ext>
            </p:extLst>
          </p:nvPr>
        </p:nvGraphicFramePr>
        <p:xfrm>
          <a:off x="874270" y="1360968"/>
          <a:ext cx="7555800" cy="4959885"/>
        </p:xfrm>
        <a:graphic>
          <a:graphicData uri="http://schemas.openxmlformats.org/drawingml/2006/table">
            <a:tbl>
              <a:tblPr>
                <a:noFill/>
                <a:tableStyleId>{29F22C95-721F-4310-AAE0-7218B582E789}</a:tableStyleId>
              </a:tblPr>
              <a:tblGrid>
                <a:gridCol w="3821275"/>
                <a:gridCol w="3734525"/>
              </a:tblGrid>
              <a:tr h="457199">
                <a:tc>
                  <a:txBody>
                    <a:bodyPr/>
                    <a:lstStyle/>
                    <a:p>
                      <a:pPr lvl="0" rtl="0">
                        <a:spcBef>
                          <a:spcPts val="0"/>
                        </a:spcBef>
                        <a:buNone/>
                      </a:pPr>
                      <a:r>
                        <a:rPr lang="en-US" sz="2000" baseline="0" dirty="0" smtClean="0">
                          <a:latin typeface="Gill Sans" charset="0"/>
                          <a:ea typeface="Open Sans"/>
                          <a:cs typeface="Open Sans"/>
                          <a:sym typeface="Open Sans"/>
                        </a:rPr>
                        <a:t>Contributor</a:t>
                      </a:r>
                      <a:endParaRPr lang="en" sz="2000" baseline="0" dirty="0">
                        <a:latin typeface="Gill Sans" charset="0"/>
                        <a:ea typeface="Open Sans"/>
                        <a:cs typeface="Open Sans"/>
                        <a:sym typeface="Open Sans"/>
                      </a:endParaRPr>
                    </a:p>
                  </a:txBody>
                  <a:tcPr marL="91425" marR="91425" marT="91425" marB="91425">
                    <a:solidFill>
                      <a:schemeClr val="accent2">
                        <a:lumMod val="20000"/>
                        <a:lumOff val="80000"/>
                      </a:schemeClr>
                    </a:solidFill>
                  </a:tcPr>
                </a:tc>
                <a:tc>
                  <a:txBody>
                    <a:bodyPr/>
                    <a:lstStyle/>
                    <a:p>
                      <a:pPr lvl="0" rtl="0">
                        <a:spcBef>
                          <a:spcPts val="0"/>
                        </a:spcBef>
                        <a:buNone/>
                      </a:pPr>
                      <a:r>
                        <a:rPr lang="en-US" sz="2000" baseline="0" dirty="0" smtClean="0">
                          <a:latin typeface="Gill Sans" charset="0"/>
                          <a:ea typeface="Open Sans"/>
                          <a:cs typeface="Open Sans"/>
                          <a:sym typeface="Open Sans"/>
                        </a:rPr>
                        <a:t>Role</a:t>
                      </a:r>
                      <a:endParaRPr lang="en" sz="2000" baseline="0" dirty="0">
                        <a:latin typeface="Gill Sans" charset="0"/>
                        <a:ea typeface="Open Sans"/>
                        <a:cs typeface="Open Sans"/>
                        <a:sym typeface="Open Sans"/>
                      </a:endParaRPr>
                    </a:p>
                  </a:txBody>
                  <a:tcPr marL="91425" marR="91425" marT="91425" marB="91425">
                    <a:solidFill>
                      <a:schemeClr val="accent2">
                        <a:lumMod val="20000"/>
                        <a:lumOff val="80000"/>
                      </a:schemeClr>
                    </a:solidFill>
                  </a:tcPr>
                </a:tc>
              </a:tr>
              <a:tr h="248997">
                <a:tc>
                  <a:txBody>
                    <a:bodyPr/>
                    <a:lstStyle/>
                    <a:p>
                      <a:pPr lvl="0" rtl="0">
                        <a:spcBef>
                          <a:spcPts val="0"/>
                        </a:spcBef>
                        <a:buNone/>
                      </a:pPr>
                      <a:r>
                        <a:rPr lang="en" sz="1800" baseline="0" dirty="0">
                          <a:latin typeface="Gill Sans " charset="0"/>
                          <a:ea typeface="Open Sans"/>
                          <a:cs typeface="Open Sans"/>
                          <a:sym typeface="Open Sans"/>
                        </a:rPr>
                        <a:t>Leaders</a:t>
                      </a:r>
                    </a:p>
                  </a:txBody>
                  <a:tcPr marL="91425" marR="91425" marT="91425" marB="91425">
                    <a:solidFill>
                      <a:srgbClr val="FFFFFF"/>
                    </a:solidFill>
                  </a:tcPr>
                </a:tc>
                <a:tc>
                  <a:txBody>
                    <a:bodyPr/>
                    <a:lstStyle/>
                    <a:p>
                      <a:pPr lvl="0" rtl="0">
                        <a:spcBef>
                          <a:spcPts val="0"/>
                        </a:spcBef>
                        <a:buNone/>
                      </a:pPr>
                      <a:r>
                        <a:rPr lang="en" sz="1800" baseline="0" dirty="0">
                          <a:latin typeface="Gill Sans " charset="0"/>
                          <a:ea typeface="Open Sans"/>
                          <a:cs typeface="Open Sans"/>
                          <a:sym typeface="Open Sans"/>
                        </a:rPr>
                        <a:t>Fund, set priorities</a:t>
                      </a:r>
                    </a:p>
                  </a:txBody>
                  <a:tcPr marL="91425" marR="91425" marT="91425" marB="91425">
                    <a:solidFill>
                      <a:srgbClr val="FFFFFF"/>
                    </a:solidFill>
                  </a:tcPr>
                </a:tc>
              </a:tr>
              <a:tr h="445250">
                <a:tc>
                  <a:txBody>
                    <a:bodyPr/>
                    <a:lstStyle/>
                    <a:p>
                      <a:pPr lvl="0" rtl="0">
                        <a:spcBef>
                          <a:spcPts val="0"/>
                        </a:spcBef>
                        <a:buClr>
                          <a:schemeClr val="dk1"/>
                        </a:buClr>
                        <a:buSzPct val="61111"/>
                        <a:buFont typeface="Arial"/>
                        <a:buNone/>
                      </a:pPr>
                      <a:r>
                        <a:rPr lang="en" sz="1800" baseline="0">
                          <a:solidFill>
                            <a:schemeClr val="dk1"/>
                          </a:solidFill>
                          <a:latin typeface="Gill Sans " charset="0"/>
                          <a:ea typeface="Open Sans"/>
                          <a:cs typeface="Open Sans"/>
                          <a:sym typeface="Open Sans"/>
                        </a:rPr>
                        <a:t>Instructors, faculty</a:t>
                      </a:r>
                    </a:p>
                  </a:txBody>
                  <a:tcPr marL="91425" marR="91425" marT="91425" marB="91425">
                    <a:solidFill>
                      <a:srgbClr val="FFFFFF"/>
                    </a:solidFill>
                  </a:tcPr>
                </a:tc>
                <a:tc>
                  <a:txBody>
                    <a:bodyPr/>
                    <a:lstStyle/>
                    <a:p>
                      <a:pPr lvl="0" rtl="0">
                        <a:spcBef>
                          <a:spcPts val="0"/>
                        </a:spcBef>
                        <a:buClr>
                          <a:schemeClr val="dk1"/>
                        </a:buClr>
                        <a:buSzPct val="61111"/>
                        <a:buFont typeface="Arial"/>
                        <a:buNone/>
                      </a:pPr>
                      <a:r>
                        <a:rPr lang="en" sz="1800" baseline="0">
                          <a:solidFill>
                            <a:schemeClr val="dk1"/>
                          </a:solidFill>
                          <a:latin typeface="Gill Sans " charset="0"/>
                          <a:ea typeface="Open Sans"/>
                          <a:cs typeface="Open Sans"/>
                          <a:sym typeface="Open Sans"/>
                        </a:rPr>
                        <a:t>Author content, teach</a:t>
                      </a:r>
                    </a:p>
                  </a:txBody>
                  <a:tcPr marL="91425" marR="91425" marT="91425" marB="91425">
                    <a:solidFill>
                      <a:srgbClr val="FFFFFF"/>
                    </a:solidFill>
                  </a:tcPr>
                </a:tc>
              </a:tr>
              <a:tr h="445250">
                <a:tc>
                  <a:txBody>
                    <a:bodyPr/>
                    <a:lstStyle/>
                    <a:p>
                      <a:pPr lvl="0" rtl="0">
                        <a:spcBef>
                          <a:spcPts val="0"/>
                        </a:spcBef>
                        <a:buNone/>
                      </a:pPr>
                      <a:r>
                        <a:rPr lang="en" sz="1800" baseline="0" dirty="0">
                          <a:latin typeface="Gill Sans " charset="0"/>
                          <a:ea typeface="Open Sans"/>
                          <a:cs typeface="Open Sans"/>
                          <a:sym typeface="Open Sans"/>
                        </a:rPr>
                        <a:t>Technology developers</a:t>
                      </a:r>
                    </a:p>
                  </a:txBody>
                  <a:tcPr marL="91425" marR="91425" marT="91425" marB="91425">
                    <a:solidFill>
                      <a:srgbClr val="FFFFFF"/>
                    </a:solidFill>
                  </a:tcPr>
                </a:tc>
                <a:tc>
                  <a:txBody>
                    <a:bodyPr/>
                    <a:lstStyle/>
                    <a:p>
                      <a:pPr lvl="0" rtl="0">
                        <a:spcBef>
                          <a:spcPts val="0"/>
                        </a:spcBef>
                        <a:buNone/>
                      </a:pPr>
                      <a:r>
                        <a:rPr lang="en" sz="1800" baseline="0" dirty="0">
                          <a:latin typeface="Gill Sans " charset="0"/>
                          <a:ea typeface="Open Sans"/>
                          <a:cs typeface="Open Sans"/>
                          <a:sym typeface="Open Sans"/>
                        </a:rPr>
                        <a:t>Develop learning </a:t>
                      </a:r>
                      <a:r>
                        <a:rPr lang="en-US" sz="1800" baseline="0" dirty="0" smtClean="0">
                          <a:latin typeface="Gill Sans " charset="0"/>
                          <a:ea typeface="Open Sans"/>
                          <a:cs typeface="Open Sans"/>
                          <a:sym typeface="Open Sans"/>
                        </a:rPr>
                        <a:t>platform</a:t>
                      </a:r>
                      <a:r>
                        <a:rPr lang="en" sz="1800" baseline="0" dirty="0" smtClean="0">
                          <a:latin typeface="Gill Sans " charset="0"/>
                          <a:ea typeface="Open Sans"/>
                          <a:cs typeface="Open Sans"/>
                          <a:sym typeface="Open Sans"/>
                        </a:rPr>
                        <a:t> </a:t>
                      </a:r>
                      <a:endParaRPr lang="en" sz="1800" baseline="0" dirty="0">
                        <a:latin typeface="Gill Sans " charset="0"/>
                        <a:ea typeface="Open Sans"/>
                        <a:cs typeface="Open Sans"/>
                        <a:sym typeface="Open Sans"/>
                      </a:endParaRPr>
                    </a:p>
                  </a:txBody>
                  <a:tcPr marL="91425" marR="91425" marT="91425" marB="91425">
                    <a:solidFill>
                      <a:srgbClr val="FFFFFF"/>
                    </a:solidFill>
                  </a:tcPr>
                </a:tc>
              </a:tr>
              <a:tr h="445250">
                <a:tc>
                  <a:txBody>
                    <a:bodyPr/>
                    <a:lstStyle/>
                    <a:p>
                      <a:pPr lvl="0" rtl="0">
                        <a:spcBef>
                          <a:spcPts val="0"/>
                        </a:spcBef>
                        <a:buNone/>
                      </a:pPr>
                      <a:r>
                        <a:rPr lang="en" sz="1800" baseline="0" dirty="0">
                          <a:latin typeface="Gill Sans " charset="0"/>
                          <a:ea typeface="Open Sans"/>
                          <a:cs typeface="Open Sans"/>
                          <a:sym typeface="Open Sans"/>
                        </a:rPr>
                        <a:t>Instructional designers</a:t>
                      </a:r>
                    </a:p>
                  </a:txBody>
                  <a:tcPr marL="91425" marR="91425" marT="91425" marB="91425">
                    <a:solidFill>
                      <a:srgbClr val="FFFFFF"/>
                    </a:solidFill>
                  </a:tcPr>
                </a:tc>
                <a:tc>
                  <a:txBody>
                    <a:bodyPr/>
                    <a:lstStyle/>
                    <a:p>
                      <a:pPr lvl="0" rtl="0">
                        <a:spcBef>
                          <a:spcPts val="0"/>
                        </a:spcBef>
                        <a:buNone/>
                      </a:pPr>
                      <a:r>
                        <a:rPr lang="en" sz="1800" baseline="0">
                          <a:latin typeface="Gill Sans " charset="0"/>
                          <a:ea typeface="Open Sans"/>
                          <a:cs typeface="Open Sans"/>
                          <a:sym typeface="Open Sans"/>
                        </a:rPr>
                        <a:t>Design content to fit technology</a:t>
                      </a:r>
                    </a:p>
                  </a:txBody>
                  <a:tcPr marL="91425" marR="91425" marT="91425" marB="91425">
                    <a:solidFill>
                      <a:srgbClr val="FFFFFF"/>
                    </a:solidFill>
                  </a:tcPr>
                </a:tc>
              </a:tr>
              <a:tr h="484575">
                <a:tc>
                  <a:txBody>
                    <a:bodyPr/>
                    <a:lstStyle/>
                    <a:p>
                      <a:pPr lvl="0" rtl="0">
                        <a:spcBef>
                          <a:spcPts val="0"/>
                        </a:spcBef>
                        <a:buNone/>
                      </a:pPr>
                      <a:r>
                        <a:rPr lang="en" sz="1800" baseline="0">
                          <a:latin typeface="Gill Sans " charset="0"/>
                          <a:ea typeface="Open Sans"/>
                          <a:cs typeface="Open Sans"/>
                          <a:sym typeface="Open Sans"/>
                        </a:rPr>
                        <a:t>Educational technologists</a:t>
                      </a:r>
                    </a:p>
                  </a:txBody>
                  <a:tcPr marL="91425" marR="91425" marT="91425" marB="91425">
                    <a:solidFill>
                      <a:srgbClr val="FFFFFF"/>
                    </a:solidFill>
                  </a:tcPr>
                </a:tc>
                <a:tc>
                  <a:txBody>
                    <a:bodyPr/>
                    <a:lstStyle/>
                    <a:p>
                      <a:pPr lvl="0" rtl="0">
                        <a:spcBef>
                          <a:spcPts val="0"/>
                        </a:spcBef>
                        <a:buNone/>
                      </a:pPr>
                      <a:r>
                        <a:rPr lang="en-US" sz="1800" baseline="0" dirty="0" smtClean="0">
                          <a:latin typeface="Gill Sans " charset="0"/>
                          <a:ea typeface="Open Sans"/>
                          <a:cs typeface="Open Sans"/>
                          <a:sym typeface="Open Sans"/>
                        </a:rPr>
                        <a:t>Make </a:t>
                      </a:r>
                      <a:r>
                        <a:rPr lang="en" sz="1800" baseline="0" dirty="0" smtClean="0">
                          <a:latin typeface="Gill Sans " charset="0"/>
                          <a:ea typeface="Open Sans"/>
                          <a:cs typeface="Open Sans"/>
                          <a:sym typeface="Open Sans"/>
                        </a:rPr>
                        <a:t>the </a:t>
                      </a:r>
                      <a:r>
                        <a:rPr lang="en" sz="1800" baseline="0" dirty="0">
                          <a:latin typeface="Gill Sans " charset="0"/>
                          <a:ea typeface="Open Sans"/>
                          <a:cs typeface="Open Sans"/>
                          <a:sym typeface="Open Sans"/>
                        </a:rPr>
                        <a:t>learning </a:t>
                      </a:r>
                      <a:r>
                        <a:rPr lang="en" sz="1800" baseline="0" dirty="0" smtClean="0">
                          <a:latin typeface="Gill Sans " charset="0"/>
                          <a:ea typeface="Open Sans"/>
                          <a:cs typeface="Open Sans"/>
                          <a:sym typeface="Open Sans"/>
                        </a:rPr>
                        <a:t>technology</a:t>
                      </a:r>
                      <a:r>
                        <a:rPr lang="en-US" sz="1800" baseline="0" dirty="0" smtClean="0">
                          <a:latin typeface="Gill Sans " charset="0"/>
                          <a:ea typeface="Open Sans"/>
                          <a:cs typeface="Open Sans"/>
                          <a:sym typeface="Open Sans"/>
                        </a:rPr>
                        <a:t> run</a:t>
                      </a:r>
                      <a:endParaRPr lang="en" sz="1800" baseline="0" dirty="0">
                        <a:latin typeface="Gill Sans " charset="0"/>
                        <a:ea typeface="Open Sans"/>
                        <a:cs typeface="Open Sans"/>
                        <a:sym typeface="Open Sans"/>
                      </a:endParaRPr>
                    </a:p>
                  </a:txBody>
                  <a:tcPr marL="91425" marR="91425" marT="91425" marB="91425">
                    <a:solidFill>
                      <a:srgbClr val="FFFFFF"/>
                    </a:solidFill>
                  </a:tcPr>
                </a:tc>
              </a:tr>
              <a:tr h="513150">
                <a:tc>
                  <a:txBody>
                    <a:bodyPr/>
                    <a:lstStyle/>
                    <a:p>
                      <a:pPr lvl="0" rtl="0">
                        <a:spcBef>
                          <a:spcPts val="0"/>
                        </a:spcBef>
                        <a:buNone/>
                      </a:pPr>
                      <a:r>
                        <a:rPr lang="en" sz="1800" baseline="0">
                          <a:latin typeface="Gill Sans " charset="0"/>
                          <a:ea typeface="Open Sans"/>
                          <a:cs typeface="Open Sans"/>
                          <a:sym typeface="Open Sans"/>
                        </a:rPr>
                        <a:t>External providers (OER, etc.)</a:t>
                      </a:r>
                    </a:p>
                  </a:txBody>
                  <a:tcPr marL="91425" marR="91425" marT="91425" marB="91425">
                    <a:solidFill>
                      <a:srgbClr val="FFFFFF"/>
                    </a:solidFill>
                  </a:tcPr>
                </a:tc>
                <a:tc>
                  <a:txBody>
                    <a:bodyPr/>
                    <a:lstStyle/>
                    <a:p>
                      <a:pPr lvl="0" rtl="0">
                        <a:spcBef>
                          <a:spcPts val="0"/>
                        </a:spcBef>
                        <a:buNone/>
                      </a:pPr>
                      <a:r>
                        <a:rPr lang="en" sz="1800" baseline="0" dirty="0">
                          <a:latin typeface="Gill Sans " charset="0"/>
                          <a:ea typeface="Open Sans"/>
                          <a:cs typeface="Open Sans"/>
                          <a:sym typeface="Open Sans"/>
                        </a:rPr>
                        <a:t>Provide outside </a:t>
                      </a:r>
                      <a:r>
                        <a:rPr lang="en" sz="1800" baseline="0" dirty="0" smtClean="0">
                          <a:latin typeface="Gill Sans " charset="0"/>
                          <a:ea typeface="Open Sans"/>
                          <a:cs typeface="Open Sans"/>
                          <a:sym typeface="Open Sans"/>
                        </a:rPr>
                        <a:t>curriculum</a:t>
                      </a:r>
                      <a:r>
                        <a:rPr lang="en-US" sz="1800" baseline="0" dirty="0" smtClean="0">
                          <a:latin typeface="Gill Sans " charset="0"/>
                          <a:ea typeface="Open Sans"/>
                          <a:cs typeface="Open Sans"/>
                          <a:sym typeface="Open Sans"/>
                        </a:rPr>
                        <a:t> &amp; testing</a:t>
                      </a:r>
                      <a:endParaRPr lang="en" sz="1800" baseline="0" dirty="0">
                        <a:latin typeface="Gill Sans " charset="0"/>
                        <a:ea typeface="Open Sans"/>
                        <a:cs typeface="Open Sans"/>
                        <a:sym typeface="Open Sans"/>
                      </a:endParaRPr>
                    </a:p>
                  </a:txBody>
                  <a:tcPr marL="91425" marR="91425" marT="91425" marB="91425">
                    <a:solidFill>
                      <a:srgbClr val="FFFFFF"/>
                    </a:solidFill>
                  </a:tcPr>
                </a:tc>
              </a:tr>
              <a:tr h="346226">
                <a:tc>
                  <a:txBody>
                    <a:bodyPr/>
                    <a:lstStyle/>
                    <a:p>
                      <a:pPr lvl="0" rtl="0">
                        <a:spcBef>
                          <a:spcPts val="0"/>
                        </a:spcBef>
                        <a:buClr>
                          <a:schemeClr val="dk1"/>
                        </a:buClr>
                        <a:buSzPct val="61111"/>
                        <a:buFont typeface="Arial"/>
                        <a:buNone/>
                      </a:pPr>
                      <a:r>
                        <a:rPr lang="en" sz="1800" baseline="0" dirty="0">
                          <a:solidFill>
                            <a:schemeClr val="dk1"/>
                          </a:solidFill>
                          <a:latin typeface="Gill Sans " charset="0"/>
                          <a:ea typeface="Open Sans"/>
                          <a:cs typeface="Open Sans"/>
                          <a:sym typeface="Open Sans"/>
                        </a:rPr>
                        <a:t>Digital learning &amp; data </a:t>
                      </a:r>
                      <a:r>
                        <a:rPr lang="en" sz="1800" baseline="0" dirty="0" smtClean="0">
                          <a:solidFill>
                            <a:schemeClr val="dk1"/>
                          </a:solidFill>
                          <a:latin typeface="Gill Sans " charset="0"/>
                          <a:ea typeface="Open Sans"/>
                          <a:cs typeface="Open Sans"/>
                          <a:sym typeface="Open Sans"/>
                        </a:rPr>
                        <a:t>scientists</a:t>
                      </a:r>
                      <a:endParaRPr lang="en" sz="1800" baseline="0" dirty="0">
                        <a:solidFill>
                          <a:schemeClr val="dk1"/>
                        </a:solidFill>
                        <a:latin typeface="Gill Sans " charset="0"/>
                        <a:ea typeface="Open Sans"/>
                        <a:cs typeface="Open Sans"/>
                        <a:sym typeface="Open Sans"/>
                      </a:endParaRPr>
                    </a:p>
                  </a:txBody>
                  <a:tcPr marL="91425" marR="91425" marT="91425" marB="91425">
                    <a:solidFill>
                      <a:srgbClr val="FFFFFF"/>
                    </a:solidFill>
                  </a:tcPr>
                </a:tc>
                <a:tc>
                  <a:txBody>
                    <a:bodyPr/>
                    <a:lstStyle/>
                    <a:p>
                      <a:pPr lvl="0" rtl="0">
                        <a:spcBef>
                          <a:spcPts val="0"/>
                        </a:spcBef>
                        <a:buClr>
                          <a:schemeClr val="dk1"/>
                        </a:buClr>
                        <a:buSzPct val="61111"/>
                        <a:buFont typeface="Arial"/>
                        <a:buNone/>
                      </a:pPr>
                      <a:r>
                        <a:rPr lang="en" sz="1800" baseline="0" dirty="0">
                          <a:solidFill>
                            <a:schemeClr val="dk1"/>
                          </a:solidFill>
                          <a:latin typeface="Gill Sans " charset="0"/>
                          <a:ea typeface="Open Sans"/>
                          <a:cs typeface="Open Sans"/>
                          <a:sym typeface="Open Sans"/>
                        </a:rPr>
                        <a:t>Analyze and study effectiveness</a:t>
                      </a:r>
                    </a:p>
                  </a:txBody>
                  <a:tcPr marL="91425" marR="91425" marT="91425" marB="91425">
                    <a:solidFill>
                      <a:srgbClr val="FFFFFF"/>
                    </a:solidFill>
                  </a:tcPr>
                </a:tc>
              </a:tr>
              <a:tr h="714925">
                <a:tc>
                  <a:txBody>
                    <a:bodyPr/>
                    <a:lstStyle/>
                    <a:p>
                      <a:pPr lvl="0" rtl="0">
                        <a:spcBef>
                          <a:spcPts val="0"/>
                        </a:spcBef>
                        <a:buNone/>
                      </a:pPr>
                      <a:r>
                        <a:rPr lang="en" sz="1800" b="1" baseline="0" dirty="0" err="1" smtClean="0">
                          <a:latin typeface="Gill Sans " charset="0"/>
                          <a:ea typeface="Open Sans"/>
                          <a:cs typeface="Open Sans"/>
                          <a:sym typeface="Open Sans"/>
                        </a:rPr>
                        <a:t>Accessibilit</a:t>
                      </a:r>
                      <a:r>
                        <a:rPr lang="en-US" sz="1800" b="1" baseline="0" dirty="0" smtClean="0">
                          <a:latin typeface="Gill Sans " charset="0"/>
                          <a:ea typeface="Open Sans"/>
                          <a:cs typeface="Open Sans"/>
                          <a:sym typeface="Open Sans"/>
                        </a:rPr>
                        <a:t>y, </a:t>
                      </a:r>
                      <a:r>
                        <a:rPr lang="en" sz="1800" b="1" baseline="0" dirty="0" smtClean="0">
                          <a:latin typeface="Gill Sans " charset="0"/>
                          <a:ea typeface="Open Sans"/>
                          <a:cs typeface="Open Sans"/>
                          <a:sym typeface="Open Sans"/>
                        </a:rPr>
                        <a:t>disability</a:t>
                      </a:r>
                      <a:r>
                        <a:rPr lang="en-US" sz="1800" b="0" baseline="0" dirty="0" smtClean="0">
                          <a:latin typeface="Gill Sans " charset="0"/>
                          <a:ea typeface="Open Sans"/>
                          <a:cs typeface="Open Sans"/>
                          <a:sym typeface="Open Sans"/>
                        </a:rPr>
                        <a:t>, UX,</a:t>
                      </a:r>
                      <a:r>
                        <a:rPr lang="en-US" sz="1800" baseline="0" dirty="0" smtClean="0">
                          <a:latin typeface="Gill Sans " charset="0"/>
                          <a:ea typeface="Open Sans"/>
                          <a:cs typeface="Open Sans"/>
                          <a:sym typeface="Open Sans"/>
                        </a:rPr>
                        <a:t> </a:t>
                      </a:r>
                      <a:r>
                        <a:rPr lang="en" sz="1800" baseline="0" dirty="0" smtClean="0">
                          <a:latin typeface="Gill Sans " charset="0"/>
                          <a:ea typeface="Open Sans"/>
                          <a:cs typeface="Open Sans"/>
                          <a:sym typeface="Open Sans"/>
                        </a:rPr>
                        <a:t>learner support</a:t>
                      </a:r>
                      <a:r>
                        <a:rPr lang="en-US" sz="1800" baseline="0" dirty="0" smtClean="0">
                          <a:latin typeface="Gill Sans " charset="0"/>
                          <a:ea typeface="Open Sans"/>
                          <a:cs typeface="Open Sans"/>
                          <a:sym typeface="Open Sans"/>
                        </a:rPr>
                        <a:t> specialists</a:t>
                      </a:r>
                      <a:endParaRPr lang="en" sz="1800" baseline="0" dirty="0">
                        <a:latin typeface="Gill Sans " charset="0"/>
                        <a:ea typeface="Open Sans"/>
                        <a:cs typeface="Open Sans"/>
                        <a:sym typeface="Open Sans"/>
                      </a:endParaRPr>
                    </a:p>
                  </a:txBody>
                  <a:tcPr marL="91425" marR="91425" marT="91425" marB="91425">
                    <a:solidFill>
                      <a:srgbClr val="FFFFFF"/>
                    </a:solidFill>
                  </a:tcPr>
                </a:tc>
                <a:tc>
                  <a:txBody>
                    <a:bodyPr/>
                    <a:lstStyle/>
                    <a:p>
                      <a:pPr lvl="0" rtl="0">
                        <a:spcBef>
                          <a:spcPts val="0"/>
                        </a:spcBef>
                        <a:buNone/>
                      </a:pPr>
                      <a:r>
                        <a:rPr lang="en" sz="1800" baseline="0" dirty="0">
                          <a:latin typeface="Gill Sans " charset="0"/>
                          <a:ea typeface="Open Sans"/>
                          <a:cs typeface="Open Sans"/>
                          <a:sym typeface="Open Sans"/>
                        </a:rPr>
                        <a:t>Contribute to </a:t>
                      </a:r>
                      <a:r>
                        <a:rPr lang="en" sz="1800" baseline="0" dirty="0" smtClean="0">
                          <a:latin typeface="Gill Sans " charset="0"/>
                          <a:ea typeface="Open Sans"/>
                          <a:cs typeface="Open Sans"/>
                          <a:sym typeface="Open Sans"/>
                        </a:rPr>
                        <a:t>improvements</a:t>
                      </a:r>
                      <a:r>
                        <a:rPr lang="en-US" sz="1800" baseline="0" dirty="0" smtClean="0">
                          <a:latin typeface="Gill Sans " charset="0"/>
                          <a:ea typeface="Open Sans"/>
                          <a:cs typeface="Open Sans"/>
                          <a:sym typeface="Open Sans"/>
                        </a:rPr>
                        <a:t> and s</a:t>
                      </a:r>
                      <a:r>
                        <a:rPr lang="en" sz="1800" baseline="0" dirty="0" err="1" smtClean="0">
                          <a:latin typeface="Gill Sans " charset="0"/>
                          <a:ea typeface="Open Sans"/>
                          <a:cs typeface="Open Sans"/>
                          <a:sym typeface="Open Sans"/>
                        </a:rPr>
                        <a:t>upport</a:t>
                      </a:r>
                      <a:r>
                        <a:rPr lang="en" sz="1800" baseline="0" dirty="0" smtClean="0">
                          <a:latin typeface="Gill Sans " charset="0"/>
                          <a:ea typeface="Open Sans"/>
                          <a:cs typeface="Open Sans"/>
                          <a:sym typeface="Open Sans"/>
                        </a:rPr>
                        <a:t> </a:t>
                      </a:r>
                      <a:r>
                        <a:rPr lang="en" sz="1800" baseline="0" dirty="0">
                          <a:latin typeface="Gill Sans " charset="0"/>
                          <a:ea typeface="Open Sans"/>
                          <a:cs typeface="Open Sans"/>
                          <a:sym typeface="Open Sans"/>
                        </a:rPr>
                        <a:t>learners</a:t>
                      </a:r>
                    </a:p>
                  </a:txBody>
                  <a:tcPr marL="91425" marR="91425" marT="91425" marB="91425">
                    <a:solidFill>
                      <a:srgbClr val="FFFFFF"/>
                    </a:solidFill>
                  </a:tcPr>
                </a:tc>
              </a:tr>
              <a:tr h="445250">
                <a:tc>
                  <a:txBody>
                    <a:bodyPr/>
                    <a:lstStyle/>
                    <a:p>
                      <a:pPr lvl="0" rtl="0">
                        <a:spcBef>
                          <a:spcPts val="0"/>
                        </a:spcBef>
                        <a:buNone/>
                      </a:pPr>
                      <a:r>
                        <a:rPr lang="en" sz="1800" baseline="0" dirty="0">
                          <a:latin typeface="Gill Sans " charset="0"/>
                          <a:ea typeface="Open Sans"/>
                          <a:cs typeface="Open Sans"/>
                          <a:sym typeface="Open Sans"/>
                        </a:rPr>
                        <a:t>Students and learners</a:t>
                      </a:r>
                    </a:p>
                  </a:txBody>
                  <a:tcPr marL="91425" marR="91425" marT="91425" marB="91425">
                    <a:solidFill>
                      <a:srgbClr val="FFFFFF"/>
                    </a:solidFill>
                  </a:tcPr>
                </a:tc>
                <a:tc>
                  <a:txBody>
                    <a:bodyPr/>
                    <a:lstStyle/>
                    <a:p>
                      <a:pPr lvl="0" rtl="0">
                        <a:spcBef>
                          <a:spcPts val="0"/>
                        </a:spcBef>
                        <a:buNone/>
                      </a:pPr>
                      <a:r>
                        <a:rPr lang="en" sz="1800" baseline="0" dirty="0">
                          <a:latin typeface="Gill Sans " charset="0"/>
                          <a:ea typeface="Open Sans"/>
                          <a:cs typeface="Open Sans"/>
                          <a:sym typeface="Open Sans"/>
                        </a:rPr>
                        <a:t>Learn and provide feedback</a:t>
                      </a:r>
                    </a:p>
                  </a:txBody>
                  <a:tcPr marL="91425" marR="91425" marT="91425" marB="91425">
                    <a:solidFill>
                      <a:srgbClr val="FFFFFF"/>
                    </a:solidFill>
                  </a:tcPr>
                </a:tc>
              </a:tr>
            </a:tbl>
          </a:graphicData>
        </a:graphic>
      </p:graphicFrame>
    </p:spTree>
    <p:extLst>
      <p:ext uri="{BB962C8B-B14F-4D97-AF65-F5344CB8AC3E}">
        <p14:creationId xmlns:p14="http://schemas.microsoft.com/office/powerpoint/2010/main" val="1099580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403501"/>
            <a:ext cx="8229600" cy="1429200"/>
          </a:xfrm>
          <a:prstGeom prst="rect">
            <a:avLst/>
          </a:prstGeom>
        </p:spPr>
        <p:txBody>
          <a:bodyPr wrap="square" lIns="91425" tIns="91425" rIns="91425" bIns="91425" anchor="ctr" anchorCtr="0">
            <a:noAutofit/>
          </a:bodyPr>
          <a:lstStyle/>
          <a:p>
            <a:pPr lvl="0" rtl="0">
              <a:spcBef>
                <a:spcPts val="0"/>
              </a:spcBef>
              <a:buNone/>
            </a:pPr>
            <a:r>
              <a:rPr lang="en" dirty="0" smtClean="0">
                <a:latin typeface="Gill Sans MT" charset="0"/>
                <a:ea typeface="Montserrat"/>
                <a:cs typeface="Montserrat"/>
                <a:sym typeface="Montserrat"/>
              </a:rPr>
              <a:t>Learner tasks and </a:t>
            </a:r>
            <a:r>
              <a:rPr lang="en-US" dirty="0" smtClean="0">
                <a:latin typeface="Gill Sans MT" charset="0"/>
                <a:ea typeface="Montserrat"/>
                <a:cs typeface="Montserrat"/>
                <a:sym typeface="Montserrat"/>
              </a:rPr>
              <a:t>online </a:t>
            </a:r>
            <a:r>
              <a:rPr lang="en" dirty="0" smtClean="0">
                <a:latin typeface="Gill Sans MT" charset="0"/>
                <a:ea typeface="Montserrat"/>
                <a:cs typeface="Montserrat"/>
                <a:sym typeface="Montserrat"/>
              </a:rPr>
              <a:t>technology</a:t>
            </a:r>
            <a:endParaRPr lang="en" dirty="0">
              <a:latin typeface="Gill Sans MT" charset="0"/>
              <a:ea typeface="Montserrat"/>
              <a:cs typeface="Montserrat"/>
              <a:sym typeface="Montserrat"/>
            </a:endParaRPr>
          </a:p>
        </p:txBody>
      </p:sp>
      <p:sp>
        <p:nvSpPr>
          <p:cNvPr id="164" name="Shape 164"/>
          <p:cNvSpPr txBox="1">
            <a:spLocks noGrp="1"/>
          </p:cNvSpPr>
          <p:nvPr>
            <p:ph type="sldNum" idx="12"/>
          </p:nvPr>
        </p:nvSpPr>
        <p:spPr>
          <a:xfrm>
            <a:off x="8251984" y="6333134"/>
            <a:ext cx="548700" cy="525000"/>
          </a:xfrm>
          <a:prstGeom prst="rect">
            <a:avLst/>
          </a:prstGeom>
        </p:spPr>
        <p:txBody>
          <a:bodyPr wrap="square" lIns="91425" tIns="91425" rIns="91425" bIns="91425" anchor="t" anchorCtr="0">
            <a:noAutofit/>
          </a:bodyPr>
          <a:lstStyle/>
          <a:p>
            <a:pPr lvl="0" rtl="0">
              <a:spcBef>
                <a:spcPts val="0"/>
              </a:spcBef>
              <a:buNone/>
            </a:pPr>
            <a:fld id="{00000000-1234-1234-1234-123412341234}" type="slidenum">
              <a:rPr lang="en"/>
              <a:t>11</a:t>
            </a:fld>
            <a:endParaRPr lang="en"/>
          </a:p>
        </p:txBody>
      </p:sp>
      <p:graphicFrame>
        <p:nvGraphicFramePr>
          <p:cNvPr id="165" name="Shape 165"/>
          <p:cNvGraphicFramePr/>
          <p:nvPr>
            <p:extLst>
              <p:ext uri="{D42A27DB-BD31-4B8C-83A1-F6EECF244321}">
                <p14:modId xmlns:p14="http://schemas.microsoft.com/office/powerpoint/2010/main" val="8071456"/>
              </p:ext>
            </p:extLst>
          </p:nvPr>
        </p:nvGraphicFramePr>
        <p:xfrm>
          <a:off x="584163" y="1963132"/>
          <a:ext cx="8229600" cy="4465550"/>
        </p:xfrm>
        <a:graphic>
          <a:graphicData uri="http://schemas.openxmlformats.org/drawingml/2006/table">
            <a:tbl>
              <a:tblPr>
                <a:noFill/>
                <a:tableStyleId>{29F22C95-721F-4310-AAE0-7218B582E789}</a:tableStyleId>
              </a:tblPr>
              <a:tblGrid>
                <a:gridCol w="3589575"/>
                <a:gridCol w="4640025"/>
              </a:tblGrid>
              <a:tr h="453775">
                <a:tc>
                  <a:txBody>
                    <a:bodyPr/>
                    <a:lstStyle/>
                    <a:p>
                      <a:pPr lvl="0" rtl="0">
                        <a:spcBef>
                          <a:spcPts val="0"/>
                        </a:spcBef>
                        <a:buNone/>
                      </a:pPr>
                      <a:r>
                        <a:rPr lang="en" sz="2000" baseline="0" dirty="0">
                          <a:latin typeface="Gill Sans" charset="0"/>
                          <a:ea typeface="Open Sans"/>
                          <a:cs typeface="Open Sans"/>
                          <a:sym typeface="Open Sans"/>
                        </a:rPr>
                        <a:t>Task </a:t>
                      </a:r>
                    </a:p>
                  </a:txBody>
                  <a:tcPr marL="91425" marR="91425" marT="91425" marB="91425">
                    <a:solidFill>
                      <a:schemeClr val="accent2">
                        <a:lumMod val="20000"/>
                        <a:lumOff val="80000"/>
                      </a:schemeClr>
                    </a:solidFill>
                  </a:tcPr>
                </a:tc>
                <a:tc>
                  <a:txBody>
                    <a:bodyPr/>
                    <a:lstStyle/>
                    <a:p>
                      <a:pPr lvl="0" rtl="0">
                        <a:spcBef>
                          <a:spcPts val="0"/>
                        </a:spcBef>
                        <a:buNone/>
                      </a:pPr>
                      <a:r>
                        <a:rPr lang="en" sz="2000" baseline="0" dirty="0">
                          <a:latin typeface="Gill Sans" charset="0"/>
                          <a:ea typeface="Open Sans"/>
                          <a:cs typeface="Open Sans"/>
                          <a:sym typeface="Open Sans"/>
                        </a:rPr>
                        <a:t>Technology</a:t>
                      </a:r>
                    </a:p>
                  </a:txBody>
                  <a:tcPr marL="91425" marR="91425" marT="91425" marB="91425">
                    <a:solidFill>
                      <a:schemeClr val="accent2">
                        <a:lumMod val="20000"/>
                        <a:lumOff val="80000"/>
                      </a:schemeClr>
                    </a:solidFill>
                  </a:tcPr>
                </a:tc>
              </a:tr>
              <a:tr h="647875">
                <a:tc>
                  <a:txBody>
                    <a:bodyPr/>
                    <a:lstStyle/>
                    <a:p>
                      <a:pPr lvl="0" rtl="0">
                        <a:spcBef>
                          <a:spcPts val="0"/>
                        </a:spcBef>
                        <a:buNone/>
                      </a:pPr>
                      <a:r>
                        <a:rPr lang="en" sz="2000" baseline="0" dirty="0">
                          <a:latin typeface="Gill Sans" charset="0"/>
                          <a:ea typeface="Open Sans"/>
                          <a:cs typeface="Open Sans"/>
                          <a:sym typeface="Open Sans"/>
                        </a:rPr>
                        <a:t>Watch, listen to lecture, demo</a:t>
                      </a:r>
                    </a:p>
                  </a:txBody>
                  <a:tcPr marL="91425" marR="91425" marT="91425" marB="91425">
                    <a:solidFill>
                      <a:srgbClr val="FFFFFF"/>
                    </a:solidFill>
                  </a:tcPr>
                </a:tc>
                <a:tc>
                  <a:txBody>
                    <a:bodyPr/>
                    <a:lstStyle/>
                    <a:p>
                      <a:pPr lvl="0" rtl="0">
                        <a:spcBef>
                          <a:spcPts val="0"/>
                        </a:spcBef>
                        <a:buNone/>
                      </a:pPr>
                      <a:r>
                        <a:rPr lang="en" sz="2000" baseline="0">
                          <a:latin typeface="Gill Sans" charset="0"/>
                          <a:ea typeface="Open Sans"/>
                          <a:cs typeface="Open Sans"/>
                          <a:sym typeface="Open Sans"/>
                        </a:rPr>
                        <a:t>Video, podcast, vodcast, animation</a:t>
                      </a:r>
                    </a:p>
                  </a:txBody>
                  <a:tcPr marL="91425" marR="91425" marT="91425" marB="91425">
                    <a:solidFill>
                      <a:srgbClr val="FFFFFF"/>
                    </a:solidFill>
                  </a:tcPr>
                </a:tc>
              </a:tr>
              <a:tr h="726825">
                <a:tc>
                  <a:txBody>
                    <a:bodyPr/>
                    <a:lstStyle/>
                    <a:p>
                      <a:pPr lvl="0" rtl="0">
                        <a:spcBef>
                          <a:spcPts val="0"/>
                        </a:spcBef>
                        <a:buNone/>
                      </a:pPr>
                      <a:r>
                        <a:rPr lang="en" sz="2000" baseline="0" dirty="0">
                          <a:latin typeface="Gill Sans" charset="0"/>
                          <a:ea typeface="Open Sans"/>
                          <a:cs typeface="Open Sans"/>
                          <a:sym typeface="Open Sans"/>
                        </a:rPr>
                        <a:t>Read, annotate, comment</a:t>
                      </a:r>
                    </a:p>
                  </a:txBody>
                  <a:tcPr marL="91425" marR="91425" marT="91425" marB="91425">
                    <a:solidFill>
                      <a:srgbClr val="FFFFFF"/>
                    </a:solidFill>
                  </a:tcPr>
                </a:tc>
                <a:tc>
                  <a:txBody>
                    <a:bodyPr/>
                    <a:lstStyle/>
                    <a:p>
                      <a:pPr lvl="0" rtl="0">
                        <a:spcBef>
                          <a:spcPts val="0"/>
                        </a:spcBef>
                        <a:buNone/>
                      </a:pPr>
                      <a:r>
                        <a:rPr lang="en" sz="2000" baseline="0">
                          <a:latin typeface="Gill Sans" charset="0"/>
                          <a:ea typeface="Open Sans"/>
                          <a:cs typeface="Open Sans"/>
                          <a:sym typeface="Open Sans"/>
                        </a:rPr>
                        <a:t>Web (html), e-books, PDF, annotation tools</a:t>
                      </a:r>
                    </a:p>
                  </a:txBody>
                  <a:tcPr marL="91425" marR="91425" marT="91425" marB="91425">
                    <a:solidFill>
                      <a:srgbClr val="FFFFFF"/>
                    </a:solidFill>
                  </a:tcPr>
                </a:tc>
              </a:tr>
              <a:tr h="647875">
                <a:tc>
                  <a:txBody>
                    <a:bodyPr/>
                    <a:lstStyle/>
                    <a:p>
                      <a:pPr lvl="0" rtl="0">
                        <a:spcBef>
                          <a:spcPts val="0"/>
                        </a:spcBef>
                        <a:buNone/>
                      </a:pPr>
                      <a:r>
                        <a:rPr lang="en" sz="2000" baseline="0" dirty="0">
                          <a:latin typeface="Gill Sans" charset="0"/>
                          <a:ea typeface="Open Sans"/>
                          <a:cs typeface="Open Sans"/>
                          <a:sym typeface="Open Sans"/>
                        </a:rPr>
                        <a:t>Communicate, discuss, share  </a:t>
                      </a:r>
                    </a:p>
                  </a:txBody>
                  <a:tcPr marL="91425" marR="91425" marT="91425" marB="91425">
                    <a:solidFill>
                      <a:srgbClr val="FFFFFF"/>
                    </a:solidFill>
                  </a:tcPr>
                </a:tc>
                <a:tc>
                  <a:txBody>
                    <a:bodyPr/>
                    <a:lstStyle/>
                    <a:p>
                      <a:pPr lvl="0" rtl="0">
                        <a:spcBef>
                          <a:spcPts val="0"/>
                        </a:spcBef>
                        <a:buNone/>
                      </a:pPr>
                      <a:r>
                        <a:rPr lang="en" sz="2000" baseline="0">
                          <a:latin typeface="Gill Sans" charset="0"/>
                          <a:ea typeface="Open Sans"/>
                          <a:cs typeface="Open Sans"/>
                          <a:sym typeface="Open Sans"/>
                        </a:rPr>
                        <a:t>Discussion, chat, conference, social media</a:t>
                      </a:r>
                    </a:p>
                  </a:txBody>
                  <a:tcPr marL="91425" marR="91425" marT="91425" marB="91425">
                    <a:solidFill>
                      <a:srgbClr val="FFFFFF"/>
                    </a:solidFill>
                  </a:tcPr>
                </a:tc>
              </a:tr>
              <a:tr h="1020600">
                <a:tc>
                  <a:txBody>
                    <a:bodyPr/>
                    <a:lstStyle/>
                    <a:p>
                      <a:pPr lvl="0" rtl="0">
                        <a:spcBef>
                          <a:spcPts val="0"/>
                        </a:spcBef>
                        <a:buNone/>
                      </a:pPr>
                      <a:r>
                        <a:rPr lang="en" sz="2000" baseline="0" dirty="0">
                          <a:latin typeface="Gill Sans" charset="0"/>
                          <a:ea typeface="Open Sans"/>
                          <a:cs typeface="Open Sans"/>
                          <a:sym typeface="Open Sans"/>
                        </a:rPr>
                        <a:t>Practice skills: write, draw, compute, code, play</a:t>
                      </a:r>
                    </a:p>
                  </a:txBody>
                  <a:tcPr marL="91425" marR="91425" marT="91425" marB="91425">
                    <a:solidFill>
                      <a:srgbClr val="FFFFFF"/>
                    </a:solidFill>
                  </a:tcPr>
                </a:tc>
                <a:tc>
                  <a:txBody>
                    <a:bodyPr/>
                    <a:lstStyle/>
                    <a:p>
                      <a:pPr lvl="0" rtl="0">
                        <a:spcBef>
                          <a:spcPts val="0"/>
                        </a:spcBef>
                        <a:buNone/>
                      </a:pPr>
                      <a:r>
                        <a:rPr lang="en" sz="2000" baseline="0">
                          <a:latin typeface="Gill Sans" charset="0"/>
                          <a:ea typeface="Open Sans"/>
                          <a:cs typeface="Open Sans"/>
                          <a:sym typeface="Open Sans"/>
                        </a:rPr>
                        <a:t>Open response, multiple choice, drag and drop, simulations, virtual environments, games, etc.</a:t>
                      </a:r>
                    </a:p>
                  </a:txBody>
                  <a:tcPr marL="91425" marR="91425" marT="91425" marB="91425">
                    <a:solidFill>
                      <a:srgbClr val="FFFFFF"/>
                    </a:solidFill>
                  </a:tcPr>
                </a:tc>
              </a:tr>
              <a:tr h="726825">
                <a:tc>
                  <a:txBody>
                    <a:bodyPr/>
                    <a:lstStyle/>
                    <a:p>
                      <a:pPr lvl="0" rtl="0">
                        <a:spcBef>
                          <a:spcPts val="0"/>
                        </a:spcBef>
                        <a:buNone/>
                      </a:pPr>
                      <a:r>
                        <a:rPr lang="en" sz="2000" baseline="0" dirty="0">
                          <a:latin typeface="Gill Sans" charset="0"/>
                          <a:ea typeface="Open Sans"/>
                          <a:cs typeface="Open Sans"/>
                          <a:sym typeface="Open Sans"/>
                        </a:rPr>
                        <a:t>Take a test: exam, quiz, problems </a:t>
                      </a:r>
                    </a:p>
                  </a:txBody>
                  <a:tcPr marL="91425" marR="91425" marT="91425" marB="91425">
                    <a:solidFill>
                      <a:srgbClr val="FFFFFF"/>
                    </a:solidFill>
                  </a:tcPr>
                </a:tc>
                <a:tc>
                  <a:txBody>
                    <a:bodyPr/>
                    <a:lstStyle/>
                    <a:p>
                      <a:pPr lvl="0" rtl="0">
                        <a:spcBef>
                          <a:spcPts val="0"/>
                        </a:spcBef>
                        <a:buNone/>
                      </a:pPr>
                      <a:r>
                        <a:rPr lang="en" sz="2000" baseline="0" dirty="0">
                          <a:latin typeface="Gill Sans" charset="0"/>
                          <a:ea typeface="Open Sans"/>
                          <a:cs typeface="Open Sans"/>
                          <a:sym typeface="Open Sans"/>
                        </a:rPr>
                        <a:t>Machine-, peer-, teacher-graded. </a:t>
                      </a:r>
                      <a:br>
                        <a:rPr lang="en" sz="2000" baseline="0" dirty="0">
                          <a:latin typeface="Gill Sans" charset="0"/>
                          <a:ea typeface="Open Sans"/>
                          <a:cs typeface="Open Sans"/>
                          <a:sym typeface="Open Sans"/>
                        </a:rPr>
                      </a:br>
                      <a:r>
                        <a:rPr lang="en" sz="2000" baseline="0" dirty="0">
                          <a:latin typeface="Gill Sans" charset="0"/>
                          <a:ea typeface="Open Sans"/>
                          <a:cs typeface="Open Sans"/>
                          <a:sym typeface="Open Sans"/>
                        </a:rPr>
                        <a:t>Timed or proctored.</a:t>
                      </a:r>
                    </a:p>
                  </a:txBody>
                  <a:tcPr marL="91425" marR="91425" marT="91425" marB="91425">
                    <a:solidFill>
                      <a:srgbClr val="FFFFFF"/>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57200" y="596826"/>
            <a:ext cx="8229600" cy="1429200"/>
          </a:xfrm>
          <a:prstGeom prst="rect">
            <a:avLst/>
          </a:prstGeom>
        </p:spPr>
        <p:txBody>
          <a:bodyPr wrap="square" lIns="91425" tIns="91425" rIns="91425" bIns="91425" anchor="b" anchorCtr="0">
            <a:noAutofit/>
          </a:bodyPr>
          <a:lstStyle/>
          <a:p>
            <a:pPr lvl="0" rtl="0">
              <a:spcBef>
                <a:spcPts val="0"/>
              </a:spcBef>
              <a:buNone/>
            </a:pPr>
            <a:r>
              <a:rPr lang="en" dirty="0">
                <a:latin typeface="Gill Sans MT" charset="0"/>
              </a:rPr>
              <a:t>How learners with disabilities access online </a:t>
            </a:r>
            <a:r>
              <a:rPr lang="en" dirty="0" smtClean="0">
                <a:latin typeface="Gill Sans MT" charset="0"/>
              </a:rPr>
              <a:t>content</a:t>
            </a:r>
            <a:r>
              <a:rPr lang="en-US" dirty="0">
                <a:latin typeface="Gill Sans MT" charset="0"/>
              </a:rPr>
              <a:t> </a:t>
            </a:r>
            <a:endParaRPr lang="en" dirty="0">
              <a:latin typeface="Gill Sans MT" charset="0"/>
            </a:endParaRPr>
          </a:p>
        </p:txBody>
      </p:sp>
      <p:sp>
        <p:nvSpPr>
          <p:cNvPr id="186" name="Shape 186"/>
          <p:cNvSpPr txBox="1">
            <a:spLocks noGrp="1"/>
          </p:cNvSpPr>
          <p:nvPr>
            <p:ph type="sldNum" idx="12"/>
          </p:nvPr>
        </p:nvSpPr>
        <p:spPr>
          <a:xfrm>
            <a:off x="8556784" y="6333134"/>
            <a:ext cx="548700" cy="525000"/>
          </a:xfrm>
          <a:prstGeom prst="rect">
            <a:avLst/>
          </a:prstGeom>
        </p:spPr>
        <p:txBody>
          <a:bodyPr wrap="square" lIns="91425" tIns="91425" rIns="91425" bIns="91425" anchor="t" anchorCtr="0">
            <a:noAutofit/>
          </a:bodyPr>
          <a:lstStyle/>
          <a:p>
            <a:pPr lvl="0" rtl="0">
              <a:spcBef>
                <a:spcPts val="0"/>
              </a:spcBef>
              <a:buNone/>
            </a:pPr>
            <a:fld id="{00000000-1234-1234-1234-123412341234}" type="slidenum">
              <a:rPr lang="en"/>
              <a:t>12</a:t>
            </a:fld>
            <a:endParaRPr lang="en"/>
          </a:p>
        </p:txBody>
      </p:sp>
      <p:pic>
        <p:nvPicPr>
          <p:cNvPr id="5" name="Picture 4" descr="Screenshot of Visual Chart showing how learners with disabilities access online content.  If unable to…  &#10;Hear&#10;See&#10;Move&#10;Decipher&#10;Speak&#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833" y="2914980"/>
            <a:ext cx="8458200" cy="3248803"/>
          </a:xfrm>
          <a:prstGeom prst="rect">
            <a:avLst/>
          </a:prstGeom>
          <a:ln>
            <a:solidFill>
              <a:schemeClr val="accent1">
                <a:shade val="95000"/>
                <a:satMod val="105000"/>
              </a:schemeClr>
            </a:solidFill>
          </a:ln>
        </p:spPr>
      </p:pic>
      <p:sp>
        <p:nvSpPr>
          <p:cNvPr id="13" name="TextBox 12"/>
          <p:cNvSpPr txBox="1"/>
          <p:nvPr/>
        </p:nvSpPr>
        <p:spPr>
          <a:xfrm>
            <a:off x="457200" y="2504237"/>
            <a:ext cx="7943850" cy="400110"/>
          </a:xfrm>
          <a:prstGeom prst="rect">
            <a:avLst/>
          </a:prstGeom>
          <a:noFill/>
        </p:spPr>
        <p:txBody>
          <a:bodyPr wrap="square" rtlCol="0">
            <a:spAutoFit/>
          </a:bodyPr>
          <a:lstStyle/>
          <a:p>
            <a:r>
              <a:rPr lang="en-US" sz="2000" dirty="0" smtClean="0">
                <a:latin typeface="Gill Sans" charset="0"/>
                <a:ea typeface="Gill Sans" charset="0"/>
                <a:cs typeface="Gill Sans" charset="0"/>
              </a:rPr>
              <a:t>Screenshot sample of educational</a:t>
            </a:r>
            <a:r>
              <a:rPr lang="en-US" sz="2000" dirty="0">
                <a:solidFill>
                  <a:schemeClr val="tx1"/>
                </a:solidFill>
                <a:latin typeface="Gill Sans" charset="0"/>
                <a:ea typeface="Gill Sans" charset="0"/>
                <a:cs typeface="Gill Sans" charset="0"/>
              </a:rPr>
              <a:t> </a:t>
            </a:r>
            <a:r>
              <a:rPr lang="en-US" sz="2000" dirty="0" smtClean="0">
                <a:solidFill>
                  <a:schemeClr val="tx1"/>
                </a:solidFill>
                <a:latin typeface="Gill Sans" charset="0"/>
                <a:ea typeface="Gill Sans" charset="0"/>
                <a:cs typeface="Gill Sans" charset="0"/>
              </a:rPr>
              <a:t>chart.</a:t>
            </a:r>
            <a:endParaRPr lang="en-US" sz="2000" dirty="0">
              <a:solidFill>
                <a:schemeClr val="tx1"/>
              </a:solidFill>
              <a:latin typeface="Gill Sans" charset="0"/>
              <a:ea typeface="Gill Sans" charset="0"/>
              <a:cs typeface="Gill Sans" charset="0"/>
            </a:endParaRPr>
          </a:p>
        </p:txBody>
      </p:sp>
    </p:spTree>
    <p:extLst>
      <p:ext uri="{BB962C8B-B14F-4D97-AF65-F5344CB8AC3E}">
        <p14:creationId xmlns:p14="http://schemas.microsoft.com/office/powerpoint/2010/main" val="1669895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206"/>
        <p:cNvGrpSpPr/>
        <p:nvPr/>
      </p:nvGrpSpPr>
      <p:grpSpPr>
        <a:xfrm>
          <a:off x="0" y="0"/>
          <a:ext cx="0" cy="0"/>
          <a:chOff x="0" y="0"/>
          <a:chExt cx="0" cy="0"/>
        </a:xfrm>
      </p:grpSpPr>
      <p:sp>
        <p:nvSpPr>
          <p:cNvPr id="208" name="Shape 208"/>
          <p:cNvSpPr txBox="1">
            <a:spLocks noGrp="1"/>
          </p:cNvSpPr>
          <p:nvPr>
            <p:ph type="sldNum" idx="12"/>
          </p:nvPr>
        </p:nvSpPr>
        <p:spPr>
          <a:xfrm>
            <a:off x="8251984" y="6333134"/>
            <a:ext cx="548700" cy="525000"/>
          </a:xfrm>
          <a:prstGeom prst="rect">
            <a:avLst/>
          </a:prstGeom>
        </p:spPr>
        <p:txBody>
          <a:bodyPr wrap="square" lIns="91425" tIns="91425" rIns="91425" bIns="91425" anchor="t" anchorCtr="0">
            <a:noAutofit/>
          </a:bodyPr>
          <a:lstStyle/>
          <a:p>
            <a:pPr lvl="0" rtl="0">
              <a:spcBef>
                <a:spcPts val="0"/>
              </a:spcBef>
              <a:buNone/>
            </a:pPr>
            <a:fld id="{00000000-1234-1234-1234-123412341234}" type="slidenum">
              <a:rPr lang="en"/>
              <a:t>13</a:t>
            </a:fld>
            <a:endParaRPr lang="en"/>
          </a:p>
        </p:txBody>
      </p:sp>
      <p:sp>
        <p:nvSpPr>
          <p:cNvPr id="209" name="Shape 209"/>
          <p:cNvSpPr txBox="1">
            <a:spLocks noGrp="1"/>
          </p:cNvSpPr>
          <p:nvPr>
            <p:ph type="title"/>
          </p:nvPr>
        </p:nvSpPr>
        <p:spPr>
          <a:xfrm>
            <a:off x="669850" y="596826"/>
            <a:ext cx="8474149" cy="1429200"/>
          </a:xfrm>
          <a:prstGeom prst="rect">
            <a:avLst/>
          </a:prstGeom>
        </p:spPr>
        <p:txBody>
          <a:bodyPr wrap="square" lIns="91425" tIns="91425" rIns="91425" bIns="91425" anchor="b" anchorCtr="0">
            <a:noAutofit/>
          </a:bodyPr>
          <a:lstStyle/>
          <a:p>
            <a:pPr lvl="0"/>
            <a:r>
              <a:rPr lang="en-US" dirty="0" smtClean="0">
                <a:latin typeface="Gill Sans" charset="0"/>
                <a:ea typeface="Gill Sans" charset="0"/>
                <a:cs typeface="Gill Sans" charset="0"/>
              </a:rPr>
              <a:t>Flexible access video example</a:t>
            </a:r>
            <a:br>
              <a:rPr lang="en-US" dirty="0" smtClean="0">
                <a:latin typeface="Gill Sans" charset="0"/>
                <a:ea typeface="Gill Sans" charset="0"/>
                <a:cs typeface="Gill Sans" charset="0"/>
              </a:rPr>
            </a:br>
            <a:endParaRPr lang="en" dirty="0">
              <a:latin typeface="Gill Sans" charset="0"/>
              <a:ea typeface="Gill Sans" charset="0"/>
              <a:cs typeface="Gill Sans" charset="0"/>
            </a:endParaRPr>
          </a:p>
        </p:txBody>
      </p:sp>
      <p:pic>
        <p:nvPicPr>
          <p:cNvPr id="6" name="Shape 232" descr="Screenshot of MITx MOOC showing 6 options for a video " title="Screenshot of MITx MOOC "/>
          <p:cNvPicPr preferRelativeResize="0"/>
          <p:nvPr/>
        </p:nvPicPr>
        <p:blipFill rotWithShape="1">
          <a:blip r:embed="rId3">
            <a:alphaModFix/>
          </a:blip>
          <a:srcRect t="28198" r="9008" b="576"/>
          <a:stretch/>
        </p:blipFill>
        <p:spPr>
          <a:xfrm>
            <a:off x="3291840" y="2031631"/>
            <a:ext cx="5352430" cy="4033564"/>
          </a:xfrm>
          <a:prstGeom prst="rect">
            <a:avLst/>
          </a:prstGeom>
          <a:noFill/>
          <a:ln>
            <a:noFill/>
          </a:ln>
        </p:spPr>
      </p:pic>
      <p:sp>
        <p:nvSpPr>
          <p:cNvPr id="12" name="Shape 241"/>
          <p:cNvSpPr txBox="1"/>
          <p:nvPr/>
        </p:nvSpPr>
        <p:spPr>
          <a:xfrm>
            <a:off x="4475275" y="4553375"/>
            <a:ext cx="351300" cy="306000"/>
          </a:xfrm>
          <a:prstGeom prst="rect">
            <a:avLst/>
          </a:prstGeom>
          <a:noFill/>
          <a:ln>
            <a:noFill/>
          </a:ln>
        </p:spPr>
        <p:txBody>
          <a:bodyPr wrap="square" lIns="91425" tIns="91425" rIns="91425" bIns="91425" anchor="t" anchorCtr="0">
            <a:noAutofit/>
          </a:bodyPr>
          <a:lstStyle/>
          <a:p>
            <a:r>
              <a:rPr lang="en"/>
              <a:t>6</a:t>
            </a:r>
          </a:p>
          <a:p>
            <a:endParaRPr/>
          </a:p>
        </p:txBody>
      </p:sp>
      <p:sp>
        <p:nvSpPr>
          <p:cNvPr id="2" name="Rectangle 1"/>
          <p:cNvSpPr/>
          <p:nvPr/>
        </p:nvSpPr>
        <p:spPr>
          <a:xfrm>
            <a:off x="499730" y="2026026"/>
            <a:ext cx="2792110" cy="4039169"/>
          </a:xfrm>
          <a:prstGeom prst="rect">
            <a:avLst/>
          </a:prstGeom>
          <a:solidFill>
            <a:schemeClr val="accent4">
              <a:lumMod val="20000"/>
              <a:lumOff val="80000"/>
            </a:schemeClr>
          </a:solidFill>
          <a:ln>
            <a:noFill/>
          </a:ln>
        </p:spPr>
        <p:txBody>
          <a:bodyPr wrap="square">
            <a:spAutoFit/>
          </a:bodyPr>
          <a:lstStyle/>
          <a:p>
            <a:pPr marL="457200" indent="-342900">
              <a:buSzPct val="100000"/>
              <a:buFont typeface="Arial" charset="0"/>
              <a:buChar char="•"/>
            </a:pPr>
            <a:r>
              <a:rPr lang="en" sz="2000" dirty="0">
                <a:latin typeface="Gill Sans" charset="0"/>
                <a:ea typeface="Gill Sans" charset="0"/>
                <a:cs typeface="Gill Sans" charset="0"/>
                <a:sym typeface="Roboto"/>
              </a:rPr>
              <a:t>Video </a:t>
            </a:r>
            <a:r>
              <a:rPr lang="en-US" sz="2000" dirty="0" smtClean="0">
                <a:latin typeface="Gill Sans" charset="0"/>
                <a:ea typeface="Gill Sans" charset="0"/>
                <a:cs typeface="Gill Sans" charset="0"/>
                <a:sym typeface="Roboto"/>
              </a:rPr>
              <a:t>(variable speed)</a:t>
            </a:r>
            <a:endParaRPr lang="en" sz="2000" dirty="0">
              <a:latin typeface="Gill Sans" charset="0"/>
              <a:ea typeface="Gill Sans" charset="0"/>
              <a:cs typeface="Gill Sans" charset="0"/>
              <a:sym typeface="Roboto"/>
            </a:endParaRPr>
          </a:p>
          <a:p>
            <a:pPr marL="457200" indent="-342900">
              <a:buSzPct val="100000"/>
              <a:buFont typeface="Arial" charset="0"/>
              <a:buChar char="•"/>
            </a:pPr>
            <a:r>
              <a:rPr lang="en" sz="2000" dirty="0" smtClean="0">
                <a:latin typeface="Gill Sans" charset="0"/>
                <a:ea typeface="Gill Sans" charset="0"/>
                <a:cs typeface="Gill Sans" charset="0"/>
                <a:sym typeface="Roboto"/>
              </a:rPr>
              <a:t>Audio</a:t>
            </a:r>
            <a:r>
              <a:rPr lang="en-US" sz="2000" dirty="0">
                <a:latin typeface="Gill Sans" charset="0"/>
                <a:ea typeface="Gill Sans" charset="0"/>
                <a:cs typeface="Gill Sans" charset="0"/>
                <a:sym typeface="Roboto"/>
              </a:rPr>
              <a:t> </a:t>
            </a:r>
            <a:r>
              <a:rPr lang="en-US" sz="2000" dirty="0" smtClean="0">
                <a:latin typeface="Gill Sans" charset="0"/>
                <a:ea typeface="Gill Sans" charset="0"/>
                <a:cs typeface="Gill Sans" charset="0"/>
                <a:sym typeface="Roboto"/>
              </a:rPr>
              <a:t>which describes visuals</a:t>
            </a:r>
          </a:p>
          <a:p>
            <a:pPr marL="457200" indent="-342900">
              <a:buSzPct val="100000"/>
              <a:buFont typeface="Arial" charset="0"/>
              <a:buChar char="•"/>
            </a:pPr>
            <a:r>
              <a:rPr lang="en" sz="2000" dirty="0" smtClean="0">
                <a:latin typeface="Gill Sans" charset="0"/>
                <a:ea typeface="Gill Sans" charset="0"/>
                <a:cs typeface="Gill Sans" charset="0"/>
                <a:sym typeface="Roboto"/>
              </a:rPr>
              <a:t>In-line captions</a:t>
            </a:r>
            <a:endParaRPr lang="en-US" sz="2000" dirty="0" smtClean="0">
              <a:latin typeface="Gill Sans" charset="0"/>
              <a:ea typeface="Gill Sans" charset="0"/>
              <a:cs typeface="Gill Sans" charset="0"/>
              <a:sym typeface="Roboto"/>
            </a:endParaRPr>
          </a:p>
          <a:p>
            <a:pPr marL="457200" indent="-342900">
              <a:buSzPct val="100000"/>
              <a:buFont typeface="Arial" charset="0"/>
              <a:buChar char="•"/>
            </a:pPr>
            <a:r>
              <a:rPr lang="en" sz="2000" dirty="0" smtClean="0">
                <a:latin typeface="Gill Sans" charset="0"/>
                <a:ea typeface="Gill Sans" charset="0"/>
                <a:cs typeface="Gill Sans" charset="0"/>
                <a:sym typeface="Roboto"/>
              </a:rPr>
              <a:t>Interactive </a:t>
            </a:r>
            <a:r>
              <a:rPr lang="en-US" sz="2000" dirty="0" smtClean="0">
                <a:latin typeface="Gill Sans" charset="0"/>
                <a:ea typeface="Gill Sans" charset="0"/>
                <a:cs typeface="Gill Sans" charset="0"/>
                <a:sym typeface="Roboto"/>
              </a:rPr>
              <a:t>transcript (searchable)</a:t>
            </a:r>
          </a:p>
          <a:p>
            <a:pPr marL="457200" indent="-342900">
              <a:buSzPct val="100000"/>
              <a:buFont typeface="Arial" charset="0"/>
              <a:buChar char="•"/>
            </a:pPr>
            <a:r>
              <a:rPr lang="en-US" sz="2000" dirty="0" smtClean="0">
                <a:latin typeface="Gill Sans" charset="0"/>
                <a:ea typeface="Gill Sans" charset="0"/>
                <a:cs typeface="Gill Sans" charset="0"/>
                <a:sym typeface="Roboto"/>
              </a:rPr>
              <a:t>T</a:t>
            </a:r>
            <a:r>
              <a:rPr lang="en" sz="2000" dirty="0" err="1" smtClean="0">
                <a:latin typeface="Gill Sans" charset="0"/>
                <a:ea typeface="Gill Sans" charset="0"/>
                <a:cs typeface="Gill Sans" charset="0"/>
                <a:sym typeface="Roboto"/>
              </a:rPr>
              <a:t>ranscript</a:t>
            </a:r>
            <a:r>
              <a:rPr lang="en-US" sz="2000" dirty="0" smtClean="0">
                <a:latin typeface="Gill Sans" charset="0"/>
                <a:ea typeface="Gill Sans" charset="0"/>
                <a:cs typeface="Gill Sans" charset="0"/>
                <a:sym typeface="Roboto"/>
              </a:rPr>
              <a:t> file </a:t>
            </a:r>
            <a:r>
              <a:rPr lang="en-US" sz="2000" dirty="0">
                <a:latin typeface="Gill Sans" charset="0"/>
                <a:ea typeface="Gill Sans" charset="0"/>
                <a:cs typeface="Gill Sans" charset="0"/>
                <a:sym typeface="Roboto"/>
              </a:rPr>
              <a:t/>
            </a:r>
            <a:br>
              <a:rPr lang="en-US" sz="2000" dirty="0">
                <a:latin typeface="Gill Sans" charset="0"/>
                <a:ea typeface="Gill Sans" charset="0"/>
                <a:cs typeface="Gill Sans" charset="0"/>
                <a:sym typeface="Roboto"/>
              </a:rPr>
            </a:br>
            <a:r>
              <a:rPr lang="en-US" sz="2000" dirty="0" smtClean="0">
                <a:latin typeface="Gill Sans" charset="0"/>
                <a:ea typeface="Gill Sans" charset="0"/>
                <a:cs typeface="Gill Sans" charset="0"/>
                <a:sym typeface="Roboto"/>
              </a:rPr>
              <a:t>(text or SRT format)</a:t>
            </a:r>
          </a:p>
          <a:p>
            <a:pPr marL="457200" indent="-342900">
              <a:buSzPct val="100000"/>
              <a:buFont typeface="Arial" charset="0"/>
              <a:buChar char="•"/>
            </a:pPr>
            <a:r>
              <a:rPr lang="en-US" sz="2000" dirty="0" smtClean="0">
                <a:latin typeface="Gill Sans" charset="0"/>
                <a:ea typeface="Gill Sans" charset="0"/>
                <a:cs typeface="Gill Sans" charset="0"/>
                <a:sym typeface="Roboto"/>
              </a:rPr>
              <a:t>Video file </a:t>
            </a:r>
          </a:p>
          <a:p>
            <a:pPr marL="457200" indent="-342900">
              <a:buSzPct val="100000"/>
              <a:buFont typeface="Arial" charset="0"/>
              <a:buChar char="•"/>
            </a:pPr>
            <a:r>
              <a:rPr lang="en" sz="2000" dirty="0" smtClean="0">
                <a:latin typeface="Gill Sans" charset="0"/>
                <a:ea typeface="Gill Sans" charset="0"/>
                <a:cs typeface="Gill Sans" charset="0"/>
                <a:sym typeface="Roboto"/>
              </a:rPr>
              <a:t>PDF </a:t>
            </a:r>
            <a:r>
              <a:rPr lang="en-US" sz="2000" dirty="0" smtClean="0">
                <a:latin typeface="Gill Sans" charset="0"/>
                <a:ea typeface="Gill Sans" charset="0"/>
                <a:cs typeface="Gill Sans" charset="0"/>
                <a:sym typeface="Roboto"/>
              </a:rPr>
              <a:t>file of </a:t>
            </a:r>
            <a:r>
              <a:rPr lang="en" sz="2000" dirty="0" smtClean="0">
                <a:latin typeface="Gill Sans" charset="0"/>
                <a:ea typeface="Gill Sans" charset="0"/>
                <a:cs typeface="Gill Sans" charset="0"/>
                <a:sym typeface="Roboto"/>
              </a:rPr>
              <a:t>graphic</a:t>
            </a:r>
            <a:endParaRPr lang="en" sz="2000" dirty="0">
              <a:latin typeface="Gill Sans" charset="0"/>
              <a:ea typeface="Gill Sans" charset="0"/>
              <a:cs typeface="Gill Sans" charset="0"/>
              <a:sym typeface="Roboto"/>
            </a:endParaRPr>
          </a:p>
          <a:p>
            <a:endParaRPr lang="en" dirty="0">
              <a:solidFill>
                <a:schemeClr val="tx1"/>
              </a:solidFill>
              <a:latin typeface="Gill Sans" charset="0"/>
              <a:ea typeface="Gill Sans" charset="0"/>
              <a:cs typeface="Gill Sans" charset="0"/>
              <a:sym typeface="Roboto"/>
            </a:endParaRPr>
          </a:p>
        </p:txBody>
      </p:sp>
      <p:sp>
        <p:nvSpPr>
          <p:cNvPr id="3" name="Rectangle 2"/>
          <p:cNvSpPr/>
          <p:nvPr/>
        </p:nvSpPr>
        <p:spPr>
          <a:xfrm>
            <a:off x="3291840" y="5987282"/>
            <a:ext cx="5234494" cy="261610"/>
          </a:xfrm>
          <a:prstGeom prst="rect">
            <a:avLst/>
          </a:prstGeom>
        </p:spPr>
        <p:txBody>
          <a:bodyPr wrap="square">
            <a:spAutoFit/>
          </a:bodyPr>
          <a:lstStyle/>
          <a:p>
            <a:r>
              <a:rPr lang="en" sz="1100" dirty="0">
                <a:solidFill>
                  <a:schemeClr val="tx1"/>
                </a:solidFill>
                <a:latin typeface="Gill Sans" charset="0"/>
                <a:ea typeface="Gill Sans" charset="0"/>
                <a:cs typeface="Gill Sans" charset="0"/>
                <a:sym typeface="Roboto"/>
              </a:rPr>
              <a:t>Screenshot taken from</a:t>
            </a:r>
            <a:r>
              <a:rPr lang="en-US" sz="1100" dirty="0">
                <a:solidFill>
                  <a:schemeClr val="tx1"/>
                </a:solidFill>
                <a:latin typeface="Gill Sans" charset="0"/>
                <a:ea typeface="Gill Sans" charset="0"/>
                <a:cs typeface="Gill Sans" charset="0"/>
                <a:sym typeface="Roboto"/>
              </a:rPr>
              <a:t> MITx course on edX: </a:t>
            </a:r>
            <a:r>
              <a:rPr lang="en-US" sz="1100" dirty="0">
                <a:solidFill>
                  <a:schemeClr val="tx1"/>
                </a:solidFill>
                <a:latin typeface="Gill Sans" charset="0"/>
                <a:ea typeface="Gill Sans" charset="0"/>
                <a:cs typeface="Gill Sans" charset="0"/>
                <a:sym typeface="Roboto"/>
                <a:hlinkClick r:id="rId4"/>
              </a:rPr>
              <a:t>Just Money: Banking as if Society Matters</a:t>
            </a:r>
            <a:endParaRPr lang="en" sz="1100" dirty="0">
              <a:solidFill>
                <a:schemeClr val="tx1"/>
              </a:solidFill>
              <a:highlight>
                <a:srgbClr val="FFFFFF"/>
              </a:highlight>
              <a:latin typeface="Gill Sans" charset="0"/>
              <a:ea typeface="Gill Sans" charset="0"/>
              <a:cs typeface="Gill Sans" charset="0"/>
              <a:sym typeface="Roboto"/>
            </a:endParaRPr>
          </a:p>
        </p:txBody>
      </p:sp>
    </p:spTree>
    <p:extLst>
      <p:ext uri="{BB962C8B-B14F-4D97-AF65-F5344CB8AC3E}">
        <p14:creationId xmlns:p14="http://schemas.microsoft.com/office/powerpoint/2010/main" val="1093726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Shape 215"/>
        <p:cNvGrpSpPr/>
        <p:nvPr/>
      </p:nvGrpSpPr>
      <p:grpSpPr>
        <a:xfrm>
          <a:off x="0" y="0"/>
          <a:ext cx="0" cy="0"/>
          <a:chOff x="0" y="0"/>
          <a:chExt cx="0" cy="0"/>
        </a:xfrm>
      </p:grpSpPr>
      <p:sp>
        <p:nvSpPr>
          <p:cNvPr id="216" name="Shape 216"/>
          <p:cNvSpPr txBox="1">
            <a:spLocks noGrp="1"/>
          </p:cNvSpPr>
          <p:nvPr>
            <p:ph type="ctrTitle"/>
          </p:nvPr>
        </p:nvSpPr>
        <p:spPr>
          <a:xfrm>
            <a:off x="532447" y="2558285"/>
            <a:ext cx="8728507" cy="1546500"/>
          </a:xfrm>
          <a:prstGeom prst="rect">
            <a:avLst/>
          </a:prstGeom>
        </p:spPr>
        <p:txBody>
          <a:bodyPr wrap="square" lIns="91425" tIns="91425" rIns="91425" bIns="91425" anchor="b" anchorCtr="0">
            <a:noAutofit/>
          </a:bodyPr>
          <a:lstStyle/>
          <a:p>
            <a:pPr lvl="0" rtl="0">
              <a:spcBef>
                <a:spcPts val="0"/>
              </a:spcBef>
              <a:buNone/>
            </a:pPr>
            <a:r>
              <a:rPr lang="en-US" sz="4000" dirty="0" smtClean="0">
                <a:latin typeface="Gill Sans MT" charset="0"/>
                <a:ea typeface="Montserrat"/>
                <a:cs typeface="Montserrat"/>
                <a:sym typeface="Montserrat"/>
              </a:rPr>
              <a:t>Accessibility </a:t>
            </a:r>
            <a:br>
              <a:rPr lang="en-US" sz="4000" dirty="0" smtClean="0">
                <a:latin typeface="Gill Sans MT" charset="0"/>
                <a:ea typeface="Montserrat"/>
                <a:cs typeface="Montserrat"/>
                <a:sym typeface="Montserrat"/>
              </a:rPr>
            </a:br>
            <a:r>
              <a:rPr lang="en-US" sz="4000" dirty="0" smtClean="0">
                <a:latin typeface="Gill Sans MT" charset="0"/>
                <a:ea typeface="Montserrat"/>
                <a:cs typeface="Montserrat"/>
                <a:sym typeface="Montserrat"/>
              </a:rPr>
              <a:t>Gardening: </a:t>
            </a:r>
            <a:br>
              <a:rPr lang="en-US" sz="4000" dirty="0" smtClean="0">
                <a:latin typeface="Gill Sans MT" charset="0"/>
                <a:ea typeface="Montserrat"/>
                <a:cs typeface="Montserrat"/>
                <a:sym typeface="Montserrat"/>
              </a:rPr>
            </a:br>
            <a:r>
              <a:rPr lang="en-US" sz="4000" dirty="0" smtClean="0">
                <a:latin typeface="Gill Sans MT" charset="0"/>
                <a:ea typeface="Montserrat"/>
                <a:cs typeface="Montserrat"/>
                <a:sym typeface="Montserrat"/>
              </a:rPr>
              <a:t>Planting Seeds in Open Learning</a:t>
            </a:r>
            <a:endParaRPr lang="en" sz="4000" dirty="0">
              <a:latin typeface="Gill Sans MT" charset="0"/>
              <a:ea typeface="Montserrat"/>
              <a:cs typeface="Montserrat"/>
              <a:sym typeface="Montserrat"/>
            </a:endParaRPr>
          </a:p>
        </p:txBody>
      </p:sp>
      <p:sp>
        <p:nvSpPr>
          <p:cNvPr id="217" name="Shape 217"/>
          <p:cNvSpPr txBox="1">
            <a:spLocks noGrp="1"/>
          </p:cNvSpPr>
          <p:nvPr>
            <p:ph type="subTitle" idx="1"/>
          </p:nvPr>
        </p:nvSpPr>
        <p:spPr>
          <a:xfrm>
            <a:off x="1363500" y="4658725"/>
            <a:ext cx="6735900" cy="1451100"/>
          </a:xfrm>
          <a:prstGeom prst="rect">
            <a:avLst/>
          </a:prstGeom>
        </p:spPr>
        <p:txBody>
          <a:bodyPr wrap="square" lIns="91425" tIns="91425" rIns="91425" bIns="91425" anchor="t" anchorCtr="0">
            <a:noAutofit/>
          </a:bodyPr>
          <a:lstStyle/>
          <a:p>
            <a:pPr lvl="0">
              <a:spcBef>
                <a:spcPts val="0"/>
              </a:spcBef>
              <a:buClr>
                <a:schemeClr val="dk1"/>
              </a:buClr>
              <a:buSzPct val="36666"/>
              <a:buFont typeface="Arial"/>
              <a:buNone/>
            </a:pPr>
            <a:r>
              <a:rPr lang="en-US" dirty="0" smtClean="0">
                <a:solidFill>
                  <a:schemeClr val="dk1"/>
                </a:solidFill>
                <a:latin typeface="Gill Sans" charset="0"/>
              </a:rPr>
              <a:t>Goals</a:t>
            </a:r>
          </a:p>
          <a:p>
            <a:pPr lvl="0">
              <a:spcBef>
                <a:spcPts val="0"/>
              </a:spcBef>
              <a:buClr>
                <a:schemeClr val="dk1"/>
              </a:buClr>
              <a:buSzPct val="36666"/>
              <a:buFont typeface="Arial"/>
              <a:buNone/>
            </a:pPr>
            <a:r>
              <a:rPr lang="en-US" dirty="0" smtClean="0">
                <a:solidFill>
                  <a:schemeClr val="dk1"/>
                </a:solidFill>
                <a:latin typeface="Gill Sans" charset="0"/>
              </a:rPr>
              <a:t>Strategies </a:t>
            </a:r>
            <a:endParaRPr lang="en" dirty="0">
              <a:solidFill>
                <a:schemeClr val="dk1"/>
              </a:solidFill>
              <a:latin typeface="Gill Sans" charset="0"/>
            </a:endParaRPr>
          </a:p>
          <a:p>
            <a:pPr lvl="0">
              <a:spcBef>
                <a:spcPts val="0"/>
              </a:spcBef>
              <a:buClr>
                <a:schemeClr val="dk1"/>
              </a:buClr>
              <a:buSzPct val="36666"/>
              <a:buFont typeface="Arial"/>
              <a:buNone/>
            </a:pPr>
            <a:r>
              <a:rPr lang="en-US" dirty="0" smtClean="0">
                <a:solidFill>
                  <a:schemeClr val="dk1"/>
                </a:solidFill>
                <a:latin typeface="Gill Sans" charset="0"/>
              </a:rPr>
              <a:t>Partners</a:t>
            </a:r>
            <a:endParaRPr lang="en" dirty="0">
              <a:solidFill>
                <a:schemeClr val="dk1"/>
              </a:solidFill>
              <a:latin typeface="Gill Sans" charset="0"/>
            </a:endParaRPr>
          </a:p>
        </p:txBody>
      </p:sp>
      <p:sp>
        <p:nvSpPr>
          <p:cNvPr id="218" name="Shape 218"/>
          <p:cNvSpPr txBox="1">
            <a:spLocks noGrp="1"/>
          </p:cNvSpPr>
          <p:nvPr>
            <p:ph type="sldNum" idx="12"/>
          </p:nvPr>
        </p:nvSpPr>
        <p:spPr>
          <a:xfrm>
            <a:off x="8251984" y="6333134"/>
            <a:ext cx="548700" cy="525000"/>
          </a:xfrm>
          <a:prstGeom prst="rect">
            <a:avLst/>
          </a:prstGeom>
        </p:spPr>
        <p:txBody>
          <a:bodyPr wrap="square" lIns="91425" tIns="91425" rIns="91425" bIns="91425" anchor="t" anchorCtr="0">
            <a:noAutofit/>
          </a:bodyPr>
          <a:lstStyle/>
          <a:p>
            <a:pPr lvl="0" rtl="0">
              <a:spcBef>
                <a:spcPts val="0"/>
              </a:spcBef>
              <a:buNone/>
            </a:pPr>
            <a:fld id="{00000000-1234-1234-1234-123412341234}" type="slidenum">
              <a:rPr lang="en"/>
              <a:t>14</a:t>
            </a:fld>
            <a:endParaRPr lang="en"/>
          </a:p>
        </p:txBody>
      </p:sp>
      <p:pic>
        <p:nvPicPr>
          <p:cNvPr id="3" name="Picture 2" descr="A field with many different colored flow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268" y="627321"/>
            <a:ext cx="3336281" cy="241359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2" name="Group 1"/>
          <p:cNvGrpSpPr/>
          <p:nvPr/>
        </p:nvGrpSpPr>
        <p:grpSpPr>
          <a:xfrm>
            <a:off x="648393" y="623455"/>
            <a:ext cx="7908390" cy="5552901"/>
            <a:chOff x="1559407" y="265725"/>
            <a:chExt cx="6511062" cy="4648200"/>
          </a:xfrm>
        </p:grpSpPr>
        <p:sp>
          <p:nvSpPr>
            <p:cNvPr id="5" name="Rectangle 4"/>
            <p:cNvSpPr/>
            <p:nvPr/>
          </p:nvSpPr>
          <p:spPr>
            <a:xfrm>
              <a:off x="1559407" y="1798008"/>
              <a:ext cx="6511062" cy="601317"/>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chemeClr val="tx1"/>
                  </a:solidFill>
                </a:rPr>
                <a:t>Accessibility Mission – </a:t>
              </a:r>
            </a:p>
            <a:p>
              <a:pPr algn="ctr"/>
              <a:r>
                <a:rPr lang="en-US" sz="1800" dirty="0">
                  <a:solidFill>
                    <a:schemeClr val="tx1"/>
                  </a:solidFill>
                </a:rPr>
                <a:t>Promote curriculum accessible to learners with disabilities </a:t>
              </a:r>
            </a:p>
          </p:txBody>
        </p:sp>
        <p:sp>
          <p:nvSpPr>
            <p:cNvPr id="6" name="Block Arc 5"/>
            <p:cNvSpPr>
              <a:spLocks noChangeAspect="1"/>
            </p:cNvSpPr>
            <p:nvPr/>
          </p:nvSpPr>
          <p:spPr>
            <a:xfrm>
              <a:off x="2227223" y="265725"/>
              <a:ext cx="5081246" cy="3416837"/>
            </a:xfrm>
            <a:prstGeom prst="blockArc">
              <a:avLst>
                <a:gd name="adj1" fmla="val 11181523"/>
                <a:gd name="adj2" fmla="val 21208264"/>
                <a:gd name="adj3" fmla="val 10608"/>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a:p>
              <a:pPr algn="ctr"/>
              <a:r>
                <a:rPr lang="en-US" sz="2000" dirty="0" smtClean="0">
                  <a:solidFill>
                    <a:schemeClr val="tx1"/>
                  </a:solidFill>
                </a:rPr>
                <a:t>Open </a:t>
              </a:r>
              <a:r>
                <a:rPr lang="en-US" sz="2000" dirty="0">
                  <a:solidFill>
                    <a:schemeClr val="tx1"/>
                  </a:solidFill>
                </a:rPr>
                <a:t>Learning</a:t>
              </a:r>
            </a:p>
          </p:txBody>
        </p:sp>
        <p:sp>
          <p:nvSpPr>
            <p:cNvPr id="7" name="Rectangle 6"/>
            <p:cNvSpPr/>
            <p:nvPr/>
          </p:nvSpPr>
          <p:spPr>
            <a:xfrm>
              <a:off x="2126869" y="2627925"/>
              <a:ext cx="1236429" cy="1676400"/>
            </a:xfrm>
            <a:prstGeom prst="rect">
              <a:avLst/>
            </a:prstGeom>
            <a:solidFill>
              <a:schemeClr val="accent2">
                <a:lumMod val="20000"/>
                <a:lumOff val="80000"/>
              </a:schemeClr>
            </a:solidFill>
            <a:ln/>
          </p:spPr>
          <p:style>
            <a:lnRef idx="1">
              <a:schemeClr val="accent1"/>
            </a:lnRef>
            <a:fillRef idx="3">
              <a:schemeClr val="accent1"/>
            </a:fillRef>
            <a:effectRef idx="2">
              <a:schemeClr val="accent1"/>
            </a:effectRef>
            <a:fontRef idx="minor">
              <a:schemeClr val="lt1"/>
            </a:fontRef>
          </p:style>
          <p:txBody>
            <a:bodyPr vert="horz" wrap="square" lIns="91440" rIns="91440" bIns="182880" anchor="t" anchorCtr="0">
              <a:normAutofit lnSpcReduction="10000"/>
            </a:bodyPr>
            <a:lstStyle/>
            <a:p>
              <a:endParaRPr lang="en-US" sz="1600" dirty="0">
                <a:solidFill>
                  <a:schemeClr val="tx1"/>
                </a:solidFill>
              </a:endParaRPr>
            </a:p>
            <a:p>
              <a:r>
                <a:rPr lang="en-US" sz="1900" dirty="0">
                  <a:solidFill>
                    <a:schemeClr val="tx1"/>
                  </a:solidFill>
                </a:rPr>
                <a:t>Design </a:t>
              </a:r>
            </a:p>
            <a:p>
              <a:r>
                <a:rPr lang="en-US" sz="1900" dirty="0">
                  <a:solidFill>
                    <a:schemeClr val="tx1"/>
                  </a:solidFill>
                </a:rPr>
                <a:t>and </a:t>
              </a:r>
            </a:p>
            <a:p>
              <a:r>
                <a:rPr lang="en-US" sz="1900" dirty="0">
                  <a:solidFill>
                    <a:schemeClr val="tx1"/>
                  </a:solidFill>
                </a:rPr>
                <a:t>Develop</a:t>
              </a:r>
            </a:p>
            <a:p>
              <a:endParaRPr lang="en-US" sz="1600" dirty="0">
                <a:solidFill>
                  <a:schemeClr val="tx1"/>
                </a:solidFill>
              </a:endParaRPr>
            </a:p>
            <a:p>
              <a:r>
                <a:rPr lang="en-US" sz="1600" dirty="0">
                  <a:solidFill>
                    <a:schemeClr val="tx1"/>
                  </a:solidFill>
                </a:rPr>
                <a:t>Guided by W3C WCAG</a:t>
              </a:r>
            </a:p>
          </p:txBody>
        </p:sp>
        <p:sp>
          <p:nvSpPr>
            <p:cNvPr id="19" name="Rectangle 18"/>
            <p:cNvSpPr/>
            <p:nvPr/>
          </p:nvSpPr>
          <p:spPr>
            <a:xfrm>
              <a:off x="1559407" y="4332899"/>
              <a:ext cx="6511062" cy="581026"/>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chemeClr val="tx1"/>
                  </a:solidFill>
                </a:rPr>
                <a:t>Foundation of International, National, </a:t>
              </a:r>
              <a:r>
                <a:rPr lang="en-US" sz="1800" dirty="0" smtClean="0">
                  <a:solidFill>
                    <a:schemeClr val="tx1"/>
                  </a:solidFill>
                </a:rPr>
                <a:t>and Local </a:t>
              </a:r>
              <a:endParaRPr lang="en-US" sz="1800" dirty="0">
                <a:solidFill>
                  <a:schemeClr val="tx1"/>
                </a:solidFill>
              </a:endParaRPr>
            </a:p>
            <a:p>
              <a:pPr algn="ctr"/>
              <a:r>
                <a:rPr lang="en-US" sz="1800" dirty="0" smtClean="0">
                  <a:solidFill>
                    <a:schemeClr val="tx1"/>
                  </a:solidFill>
                </a:rPr>
                <a:t>Guidelines and Policy</a:t>
              </a:r>
              <a:endParaRPr lang="en-US" sz="1800" dirty="0">
                <a:solidFill>
                  <a:schemeClr val="tx1"/>
                </a:solidFill>
              </a:endParaRPr>
            </a:p>
          </p:txBody>
        </p:sp>
        <p:sp>
          <p:nvSpPr>
            <p:cNvPr id="20" name="Rectangle 19"/>
            <p:cNvSpPr/>
            <p:nvPr/>
          </p:nvSpPr>
          <p:spPr>
            <a:xfrm>
              <a:off x="4184269" y="2627925"/>
              <a:ext cx="1219200" cy="1676400"/>
            </a:xfrm>
            <a:prstGeom prst="rect">
              <a:avLst/>
            </a:prstGeom>
            <a:solidFill>
              <a:schemeClr val="accent2">
                <a:lumMod val="20000"/>
                <a:lumOff val="80000"/>
              </a:schemeClr>
            </a:solidFill>
            <a:ln/>
          </p:spPr>
          <p:style>
            <a:lnRef idx="1">
              <a:schemeClr val="accent1"/>
            </a:lnRef>
            <a:fillRef idx="3">
              <a:schemeClr val="accent1"/>
            </a:fillRef>
            <a:effectRef idx="2">
              <a:schemeClr val="accent1"/>
            </a:effectRef>
            <a:fontRef idx="minor">
              <a:schemeClr val="lt1"/>
            </a:fontRef>
          </p:style>
          <p:txBody>
            <a:bodyPr vert="horz" wrap="square" lIns="91440" rIns="91440" bIns="182880" anchor="t" anchorCtr="0">
              <a:normAutofit lnSpcReduction="10000"/>
            </a:bodyPr>
            <a:lstStyle/>
            <a:p>
              <a:endParaRPr lang="en-US" sz="1900" dirty="0">
                <a:solidFill>
                  <a:schemeClr val="tx1"/>
                </a:solidFill>
              </a:endParaRPr>
            </a:p>
            <a:p>
              <a:r>
                <a:rPr lang="en-US" sz="1900" dirty="0">
                  <a:solidFill>
                    <a:schemeClr val="tx1"/>
                  </a:solidFill>
                </a:rPr>
                <a:t>Engage </a:t>
              </a:r>
            </a:p>
            <a:p>
              <a:r>
                <a:rPr lang="en-US" sz="1900" dirty="0">
                  <a:solidFill>
                    <a:schemeClr val="tx1"/>
                  </a:solidFill>
                </a:rPr>
                <a:t>with </a:t>
              </a:r>
            </a:p>
            <a:p>
              <a:r>
                <a:rPr lang="en-US" sz="1900" dirty="0">
                  <a:solidFill>
                    <a:schemeClr val="tx1"/>
                  </a:solidFill>
                </a:rPr>
                <a:t>Learners </a:t>
              </a:r>
              <a:endParaRPr lang="en-US" sz="1600" dirty="0">
                <a:solidFill>
                  <a:schemeClr val="tx1"/>
                </a:solidFill>
              </a:endParaRPr>
            </a:p>
            <a:p>
              <a:endParaRPr lang="en-US" sz="1500" dirty="0">
                <a:solidFill>
                  <a:schemeClr val="tx1"/>
                </a:solidFill>
              </a:endParaRPr>
            </a:p>
            <a:p>
              <a:r>
                <a:rPr lang="en-US" sz="1600" dirty="0">
                  <a:solidFill>
                    <a:schemeClr val="tx1"/>
                  </a:solidFill>
                </a:rPr>
                <a:t>Guided by </a:t>
              </a:r>
              <a:r>
                <a:rPr lang="en-US" sz="1600" dirty="0" smtClean="0">
                  <a:solidFill>
                    <a:schemeClr val="tx1"/>
                  </a:solidFill>
                </a:rPr>
                <a:t>ADA/504</a:t>
              </a:r>
              <a:endParaRPr lang="en-US" sz="1600" dirty="0">
                <a:solidFill>
                  <a:schemeClr val="tx1"/>
                </a:solidFill>
              </a:endParaRPr>
            </a:p>
            <a:p>
              <a:endParaRPr lang="en-US" sz="1200" dirty="0">
                <a:solidFill>
                  <a:schemeClr val="tx1"/>
                </a:solidFill>
              </a:endParaRPr>
            </a:p>
            <a:p>
              <a:endParaRPr lang="en-US" dirty="0">
                <a:solidFill>
                  <a:schemeClr val="tx1"/>
                </a:solidFill>
              </a:endParaRPr>
            </a:p>
          </p:txBody>
        </p:sp>
        <p:sp>
          <p:nvSpPr>
            <p:cNvPr id="21" name="Rectangle 20"/>
            <p:cNvSpPr/>
            <p:nvPr/>
          </p:nvSpPr>
          <p:spPr>
            <a:xfrm>
              <a:off x="6241669" y="2627925"/>
              <a:ext cx="1219200" cy="1676400"/>
            </a:xfrm>
            <a:prstGeom prst="rect">
              <a:avLst/>
            </a:prstGeom>
            <a:solidFill>
              <a:schemeClr val="accent2">
                <a:lumMod val="20000"/>
                <a:lumOff val="80000"/>
              </a:schemeClr>
            </a:solidFill>
            <a:ln/>
          </p:spPr>
          <p:style>
            <a:lnRef idx="1">
              <a:schemeClr val="accent1"/>
            </a:lnRef>
            <a:fillRef idx="3">
              <a:schemeClr val="accent1"/>
            </a:fillRef>
            <a:effectRef idx="2">
              <a:schemeClr val="accent1"/>
            </a:effectRef>
            <a:fontRef idx="minor">
              <a:schemeClr val="lt1"/>
            </a:fontRef>
          </p:style>
          <p:txBody>
            <a:bodyPr vert="horz" wrap="square" lIns="91440" rIns="91440" bIns="182880" anchor="t" anchorCtr="0">
              <a:normAutofit/>
            </a:bodyPr>
            <a:lstStyle/>
            <a:p>
              <a:endParaRPr lang="en-US" sz="1600" dirty="0">
                <a:solidFill>
                  <a:schemeClr val="tx1"/>
                </a:solidFill>
              </a:endParaRPr>
            </a:p>
            <a:p>
              <a:r>
                <a:rPr lang="en-US" sz="1800" dirty="0" smtClean="0">
                  <a:solidFill>
                    <a:schemeClr val="tx1"/>
                  </a:solidFill>
                </a:rPr>
                <a:t>Innovate for</a:t>
              </a:r>
            </a:p>
            <a:p>
              <a:r>
                <a:rPr lang="en-US" sz="1800" dirty="0" smtClean="0">
                  <a:solidFill>
                    <a:schemeClr val="tx1"/>
                  </a:solidFill>
                </a:rPr>
                <a:t>Inclusion</a:t>
              </a:r>
              <a:endParaRPr lang="en-US" sz="1800" dirty="0">
                <a:solidFill>
                  <a:schemeClr val="tx1"/>
                </a:solidFill>
              </a:endParaRPr>
            </a:p>
            <a:p>
              <a:endParaRPr lang="en-US" dirty="0">
                <a:solidFill>
                  <a:schemeClr val="tx1"/>
                </a:solidFill>
              </a:endParaRPr>
            </a:p>
            <a:p>
              <a:endParaRPr lang="en-US" sz="1600" dirty="0" smtClean="0">
                <a:solidFill>
                  <a:schemeClr val="tx1"/>
                </a:solidFill>
              </a:endParaRPr>
            </a:p>
            <a:p>
              <a:r>
                <a:rPr lang="en-US" sz="1600" dirty="0" smtClean="0">
                  <a:solidFill>
                    <a:schemeClr val="tx1"/>
                  </a:solidFill>
                </a:rPr>
                <a:t>Lead </a:t>
              </a:r>
              <a:r>
                <a:rPr lang="en-US" sz="1600" dirty="0">
                  <a:solidFill>
                    <a:schemeClr val="tx1"/>
                  </a:solidFill>
                </a:rPr>
                <a:t>with  Technology</a:t>
              </a:r>
            </a:p>
            <a:p>
              <a:endParaRPr lang="en-US" dirty="0">
                <a:solidFill>
                  <a:schemeClr val="tx1"/>
                </a:solidFill>
              </a:endParaRPr>
            </a:p>
            <a:p>
              <a:endParaRPr lang="en-US" dirty="0">
                <a:solidFill>
                  <a:schemeClr val="tx1"/>
                </a:solidFill>
              </a:endParaRPr>
            </a:p>
          </p:txBody>
        </p:sp>
      </p:grpSp>
      <p:sp>
        <p:nvSpPr>
          <p:cNvPr id="16" name="Slide Number Placeholder 15"/>
          <p:cNvSpPr>
            <a:spLocks noGrp="1"/>
          </p:cNvSpPr>
          <p:nvPr>
            <p:ph type="sldNum" sz="quarter" idx="12"/>
          </p:nvPr>
        </p:nvSpPr>
        <p:spPr/>
        <p:txBody>
          <a:bodyPr/>
          <a:lstStyle/>
          <a:p>
            <a:pPr algn="r"/>
            <a:fld id="{00000000-1234-1234-1234-123412341234}" type="slidenum">
              <a:rPr lang="en" sz="1000">
                <a:solidFill>
                  <a:schemeClr val="dk1"/>
                </a:solidFill>
                <a:latin typeface="Roboto"/>
                <a:ea typeface="Roboto"/>
                <a:cs typeface="Roboto"/>
                <a:sym typeface="Roboto"/>
              </a:rPr>
              <a:pPr algn="r"/>
              <a:t>15</a:t>
            </a:fld>
            <a:endParaRPr lang="en" sz="1000">
              <a:solidFill>
                <a:schemeClr val="dk1"/>
              </a:solidFill>
              <a:latin typeface="Roboto"/>
              <a:ea typeface="Roboto"/>
              <a:cs typeface="Roboto"/>
              <a:sym typeface="Roboto"/>
            </a:endParaRPr>
          </a:p>
        </p:txBody>
      </p:sp>
      <p:grpSp>
        <p:nvGrpSpPr>
          <p:cNvPr id="3" name="Group 2"/>
          <p:cNvGrpSpPr/>
          <p:nvPr/>
        </p:nvGrpSpPr>
        <p:grpSpPr>
          <a:xfrm>
            <a:off x="1877688" y="3220057"/>
            <a:ext cx="5335404" cy="227110"/>
            <a:chOff x="1877688" y="3220057"/>
            <a:chExt cx="5335404" cy="227110"/>
          </a:xfrm>
        </p:grpSpPr>
        <p:sp>
          <p:nvSpPr>
            <p:cNvPr id="14" name="Up Arrow 13"/>
            <p:cNvSpPr/>
            <p:nvPr/>
          </p:nvSpPr>
          <p:spPr>
            <a:xfrm>
              <a:off x="1877688" y="3220057"/>
              <a:ext cx="274320" cy="192975"/>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Up Arrow 24"/>
            <p:cNvSpPr/>
            <p:nvPr/>
          </p:nvSpPr>
          <p:spPr>
            <a:xfrm>
              <a:off x="4408230" y="3254192"/>
              <a:ext cx="274320" cy="192975"/>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Up Arrow 25"/>
            <p:cNvSpPr/>
            <p:nvPr/>
          </p:nvSpPr>
          <p:spPr>
            <a:xfrm>
              <a:off x="6938772" y="3236026"/>
              <a:ext cx="274320" cy="192975"/>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27731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553604"/>
          </a:xfrm>
        </p:spPr>
        <p:txBody>
          <a:bodyPr/>
          <a:lstStyle/>
          <a:p>
            <a:r>
              <a:rPr lang="en-US" sz="3200" smtClean="0">
                <a:solidFill>
                  <a:schemeClr val="tx1"/>
                </a:solidFill>
                <a:latin typeface="Gill Sans MT" charset="0"/>
              </a:rPr>
              <a:t>Design </a:t>
            </a:r>
            <a:r>
              <a:rPr lang="en-US" sz="3200" dirty="0">
                <a:solidFill>
                  <a:schemeClr val="tx1"/>
                </a:solidFill>
                <a:latin typeface="Gill Sans MT" charset="0"/>
              </a:rPr>
              <a:t>and Develop </a:t>
            </a:r>
            <a:r>
              <a:rPr lang="en-US" sz="3200" dirty="0" smtClean="0">
                <a:solidFill>
                  <a:schemeClr val="tx1"/>
                </a:solidFill>
                <a:latin typeface="Gill Sans MT" charset="0"/>
              </a:rPr>
              <a:t/>
            </a:r>
            <a:br>
              <a:rPr lang="en-US" sz="3200" dirty="0" smtClean="0">
                <a:solidFill>
                  <a:schemeClr val="tx1"/>
                </a:solidFill>
                <a:latin typeface="Gill Sans MT" charset="0"/>
              </a:rPr>
            </a:br>
            <a:r>
              <a:rPr lang="en-US" sz="3200" dirty="0">
                <a:solidFill>
                  <a:schemeClr val="tx1"/>
                </a:solidFill>
                <a:latin typeface="Gill Sans MT" charset="0"/>
              </a:rPr>
              <a:t>	</a:t>
            </a:r>
            <a:r>
              <a:rPr lang="en-US" sz="3200" dirty="0" smtClean="0">
                <a:solidFill>
                  <a:schemeClr val="tx1"/>
                </a:solidFill>
                <a:latin typeface="Gill Sans MT" charset="0"/>
              </a:rPr>
              <a:t>Accessible </a:t>
            </a:r>
            <a:r>
              <a:rPr lang="en-US" sz="3200" dirty="0">
                <a:solidFill>
                  <a:schemeClr val="tx1"/>
                </a:solidFill>
                <a:latin typeface="Gill Sans MT" charset="0"/>
              </a:rPr>
              <a:t>Curriculum</a:t>
            </a:r>
          </a:p>
        </p:txBody>
      </p:sp>
      <p:sp>
        <p:nvSpPr>
          <p:cNvPr id="3" name="Text Placeholder 2"/>
          <p:cNvSpPr>
            <a:spLocks noGrp="1"/>
          </p:cNvSpPr>
          <p:nvPr>
            <p:ph type="body" idx="1"/>
          </p:nvPr>
        </p:nvSpPr>
        <p:spPr>
          <a:xfrm>
            <a:off x="388714" y="2207785"/>
            <a:ext cx="2556904" cy="479822"/>
          </a:xfrm>
        </p:spPr>
        <p:txBody>
          <a:bodyPr>
            <a:normAutofit fontScale="92500" lnSpcReduction="10000"/>
          </a:bodyPr>
          <a:lstStyle/>
          <a:p>
            <a:r>
              <a:rPr lang="en-US" sz="2200" b="0" dirty="0">
                <a:latin typeface="Gill Sans" charset="0"/>
              </a:rPr>
              <a:t>Goal	</a:t>
            </a:r>
          </a:p>
        </p:txBody>
      </p:sp>
      <p:sp>
        <p:nvSpPr>
          <p:cNvPr id="4" name="Content Placeholder 3"/>
          <p:cNvSpPr>
            <a:spLocks noGrp="1"/>
          </p:cNvSpPr>
          <p:nvPr>
            <p:ph sz="half" idx="2"/>
          </p:nvPr>
        </p:nvSpPr>
        <p:spPr>
          <a:xfrm>
            <a:off x="401166" y="2731181"/>
            <a:ext cx="2556904" cy="2963466"/>
          </a:xfrm>
        </p:spPr>
        <p:txBody>
          <a:bodyPr>
            <a:normAutofit/>
          </a:bodyPr>
          <a:lstStyle/>
          <a:p>
            <a:pPr>
              <a:buNone/>
            </a:pPr>
            <a:r>
              <a:rPr lang="en-US" sz="1800" dirty="0">
                <a:latin typeface="Gill Sans" charset="0"/>
              </a:rPr>
              <a:t>Design and develop accessible digital learning course platforms, content, tools, assessments, </a:t>
            </a:r>
            <a:br>
              <a:rPr lang="en-US" sz="1800" dirty="0">
                <a:latin typeface="Gill Sans" charset="0"/>
              </a:rPr>
            </a:br>
            <a:r>
              <a:rPr lang="en-US" sz="1800" dirty="0">
                <a:latin typeface="Gill Sans" charset="0"/>
              </a:rPr>
              <a:t>discussion forums, and enhancements</a:t>
            </a:r>
            <a:endParaRPr lang="en-US" sz="2800" dirty="0">
              <a:latin typeface="Gill Sans" charset="0"/>
            </a:endParaRPr>
          </a:p>
          <a:p>
            <a:endParaRPr lang="en-US" dirty="0">
              <a:latin typeface="Gill Sans" charset="0"/>
            </a:endParaRPr>
          </a:p>
        </p:txBody>
      </p:sp>
      <p:sp>
        <p:nvSpPr>
          <p:cNvPr id="5" name="Text Placeholder 4"/>
          <p:cNvSpPr>
            <a:spLocks noGrp="1"/>
          </p:cNvSpPr>
          <p:nvPr>
            <p:ph type="body" sz="quarter" idx="3"/>
          </p:nvPr>
        </p:nvSpPr>
        <p:spPr>
          <a:xfrm>
            <a:off x="2971800" y="2187178"/>
            <a:ext cx="2856082" cy="479822"/>
          </a:xfrm>
        </p:spPr>
        <p:txBody>
          <a:bodyPr>
            <a:normAutofit fontScale="92500" lnSpcReduction="20000"/>
          </a:bodyPr>
          <a:lstStyle/>
          <a:p>
            <a:r>
              <a:rPr lang="en-US" b="0" dirty="0" smtClean="0">
                <a:latin typeface="Gill Sans" charset="0"/>
              </a:rPr>
              <a:t>Strategies</a:t>
            </a:r>
            <a:endParaRPr lang="en-US" b="0" dirty="0">
              <a:latin typeface="Gill Sans" charset="0"/>
            </a:endParaRPr>
          </a:p>
        </p:txBody>
      </p:sp>
      <p:sp>
        <p:nvSpPr>
          <p:cNvPr id="6" name="Content Placeholder 5"/>
          <p:cNvSpPr>
            <a:spLocks noGrp="1"/>
          </p:cNvSpPr>
          <p:nvPr>
            <p:ph sz="quarter" idx="4"/>
          </p:nvPr>
        </p:nvSpPr>
        <p:spPr>
          <a:xfrm>
            <a:off x="2895600" y="2731181"/>
            <a:ext cx="2932282" cy="2963466"/>
          </a:xfrm>
        </p:spPr>
        <p:txBody>
          <a:bodyPr>
            <a:noAutofit/>
          </a:bodyPr>
          <a:lstStyle/>
          <a:p>
            <a:pPr marL="285750" indent="-285750">
              <a:buFont typeface="Wingdings" charset="2"/>
              <a:buChar char="§"/>
            </a:pPr>
            <a:r>
              <a:rPr lang="en-US" sz="1800" dirty="0">
                <a:latin typeface="Gill Sans" charset="0"/>
              </a:rPr>
              <a:t>EdX platform accessibility collaboration </a:t>
            </a:r>
            <a:endParaRPr lang="en-US" sz="1800" dirty="0" smtClean="0">
              <a:latin typeface="Gill Sans" charset="0"/>
            </a:endParaRPr>
          </a:p>
          <a:p>
            <a:pPr>
              <a:buNone/>
            </a:pPr>
            <a:endParaRPr lang="en-US" sz="1800" dirty="0">
              <a:latin typeface="Gill Sans" charset="0"/>
            </a:endParaRPr>
          </a:p>
          <a:p>
            <a:pPr marL="285750" indent="-285750">
              <a:buFont typeface="Wingdings" charset="2"/>
              <a:buChar char="§"/>
            </a:pPr>
            <a:r>
              <a:rPr lang="en-US" sz="1800" dirty="0" smtClean="0">
                <a:latin typeface="Gill Sans" charset="0"/>
              </a:rPr>
              <a:t>Resources </a:t>
            </a:r>
            <a:r>
              <a:rPr lang="en-US" sz="1800" dirty="0">
                <a:latin typeface="Gill Sans" charset="0"/>
              </a:rPr>
              <a:t>and Guidance on how to apply W3C Web Content Accessibility </a:t>
            </a:r>
            <a:r>
              <a:rPr lang="en-US" sz="1800" dirty="0" smtClean="0">
                <a:latin typeface="Gill Sans" charset="0"/>
              </a:rPr>
              <a:t>Guidelines</a:t>
            </a:r>
          </a:p>
          <a:p>
            <a:pPr marL="285750" indent="-285750">
              <a:buFont typeface="Wingdings" charset="2"/>
              <a:buChar char="§"/>
            </a:pPr>
            <a:endParaRPr lang="en-US" sz="1800" dirty="0" smtClean="0">
              <a:latin typeface="Gill Sans" charset="0"/>
            </a:endParaRPr>
          </a:p>
          <a:p>
            <a:pPr marL="285750" indent="-285750">
              <a:buFont typeface="Wingdings" charset="2"/>
              <a:buChar char="§"/>
            </a:pPr>
            <a:r>
              <a:rPr lang="en-US" sz="1800" dirty="0" smtClean="0">
                <a:latin typeface="Gill Sans" charset="0"/>
              </a:rPr>
              <a:t>Feedback </a:t>
            </a:r>
            <a:r>
              <a:rPr lang="en-US" sz="1800" dirty="0">
                <a:latin typeface="Gill Sans" charset="0"/>
              </a:rPr>
              <a:t>loop </a:t>
            </a:r>
            <a:r>
              <a:rPr lang="en-US" sz="1800" dirty="0" smtClean="0">
                <a:latin typeface="Gill Sans" charset="0"/>
              </a:rPr>
              <a:t>learners </a:t>
            </a:r>
            <a:r>
              <a:rPr lang="en-US" sz="1800" dirty="0">
                <a:latin typeface="Gill Sans" charset="0"/>
              </a:rPr>
              <a:t>in courses</a:t>
            </a:r>
          </a:p>
        </p:txBody>
      </p:sp>
      <p:sp>
        <p:nvSpPr>
          <p:cNvPr id="7" name="Content Placeholder 6"/>
          <p:cNvSpPr>
            <a:spLocks noGrp="1"/>
          </p:cNvSpPr>
          <p:nvPr>
            <p:ph sz="quarter" idx="13"/>
          </p:nvPr>
        </p:nvSpPr>
        <p:spPr>
          <a:xfrm>
            <a:off x="5870188" y="2667000"/>
            <a:ext cx="2856082" cy="2963466"/>
          </a:xfrm>
        </p:spPr>
        <p:txBody>
          <a:bodyPr>
            <a:normAutofit/>
          </a:bodyPr>
          <a:lstStyle/>
          <a:p>
            <a:pPr marL="285750" indent="-285750">
              <a:buFont typeface="Wingdings" charset="2"/>
              <a:buChar char="§"/>
            </a:pPr>
            <a:r>
              <a:rPr lang="en-US" sz="1600" dirty="0">
                <a:latin typeface="Gill Sans" charset="0"/>
              </a:rPr>
              <a:t>EdX Accessibility</a:t>
            </a:r>
          </a:p>
          <a:p>
            <a:pPr marL="285750" indent="-285750">
              <a:buFont typeface="Wingdings" charset="2"/>
              <a:buChar char="§"/>
            </a:pPr>
            <a:r>
              <a:rPr lang="en-US" sz="1600" dirty="0">
                <a:latin typeface="Gill Sans" charset="0"/>
              </a:rPr>
              <a:t>MITx Educational Technologists</a:t>
            </a:r>
          </a:p>
          <a:p>
            <a:pPr marL="285750" indent="-285750">
              <a:buFont typeface="Wingdings" charset="2"/>
              <a:buChar char="§"/>
            </a:pPr>
            <a:r>
              <a:rPr lang="en-US" sz="1600" dirty="0">
                <a:latin typeface="Gill Sans" charset="0"/>
              </a:rPr>
              <a:t>Instructional Designers</a:t>
            </a:r>
          </a:p>
          <a:p>
            <a:pPr marL="285750" indent="-285750">
              <a:buFont typeface="Wingdings" charset="2"/>
              <a:buChar char="§"/>
            </a:pPr>
            <a:r>
              <a:rPr lang="en-US" sz="1600" dirty="0" smtClean="0">
                <a:latin typeface="Gill Sans" charset="0"/>
              </a:rPr>
              <a:t>MITx Engineers</a:t>
            </a:r>
            <a:endParaRPr lang="en-US" sz="1600" dirty="0">
              <a:latin typeface="Gill Sans" charset="0"/>
            </a:endParaRPr>
          </a:p>
          <a:p>
            <a:pPr marL="285750" indent="-285750">
              <a:buFont typeface="Wingdings" charset="2"/>
              <a:buChar char="§"/>
            </a:pPr>
            <a:r>
              <a:rPr lang="en-US" sz="1600" dirty="0" smtClean="0">
                <a:latin typeface="Gill Sans" charset="0"/>
              </a:rPr>
              <a:t>MITx </a:t>
            </a:r>
            <a:r>
              <a:rPr lang="en-US" sz="1600" dirty="0">
                <a:latin typeface="Gill Sans" charset="0"/>
              </a:rPr>
              <a:t>Course teams</a:t>
            </a:r>
          </a:p>
          <a:p>
            <a:pPr marL="285750" indent="-285750">
              <a:buFont typeface="Wingdings" charset="2"/>
              <a:buChar char="§"/>
            </a:pPr>
            <a:r>
              <a:rPr lang="en-US" sz="1600" dirty="0">
                <a:latin typeface="Gill Sans" charset="0"/>
              </a:rPr>
              <a:t>Faculty</a:t>
            </a:r>
          </a:p>
          <a:p>
            <a:endParaRPr lang="en-US" sz="1600" dirty="0">
              <a:latin typeface="Gill Sans" charset="0"/>
            </a:endParaRPr>
          </a:p>
        </p:txBody>
      </p:sp>
      <p:sp>
        <p:nvSpPr>
          <p:cNvPr id="8" name="Text Placeholder 7"/>
          <p:cNvSpPr>
            <a:spLocks noGrp="1"/>
          </p:cNvSpPr>
          <p:nvPr>
            <p:ph type="body" sz="quarter" idx="15"/>
          </p:nvPr>
        </p:nvSpPr>
        <p:spPr>
          <a:xfrm>
            <a:off x="5870188" y="2209800"/>
            <a:ext cx="2856082" cy="479822"/>
          </a:xfrm>
        </p:spPr>
        <p:txBody>
          <a:bodyPr/>
          <a:lstStyle/>
          <a:p>
            <a:r>
              <a:rPr lang="en-US" b="0" dirty="0" smtClean="0">
                <a:latin typeface="Gill Sans" charset="0"/>
              </a:rPr>
              <a:t>Partners</a:t>
            </a:r>
            <a:endParaRPr lang="en-US" b="0" dirty="0">
              <a:latin typeface="Gill Sans" charset="0"/>
            </a:endParaRPr>
          </a:p>
        </p:txBody>
      </p:sp>
      <p:sp>
        <p:nvSpPr>
          <p:cNvPr id="9" name="Slide Number Placeholder 8"/>
          <p:cNvSpPr>
            <a:spLocks noGrp="1"/>
          </p:cNvSpPr>
          <p:nvPr>
            <p:ph type="sldNum" sz="quarter" idx="12"/>
          </p:nvPr>
        </p:nvSpPr>
        <p:spPr/>
        <p:txBody>
          <a:bodyPr/>
          <a:lstStyle/>
          <a:p>
            <a:pPr algn="r"/>
            <a:fld id="{00000000-1234-1234-1234-123412341234}" type="slidenum">
              <a:rPr lang="en" sz="1000">
                <a:solidFill>
                  <a:schemeClr val="dk1"/>
                </a:solidFill>
                <a:latin typeface="Roboto"/>
                <a:ea typeface="Roboto"/>
                <a:cs typeface="Roboto"/>
                <a:sym typeface="Roboto"/>
              </a:rPr>
              <a:pPr algn="r"/>
              <a:t>16</a:t>
            </a:fld>
            <a:endParaRPr lang="en" sz="1000">
              <a:solidFill>
                <a:schemeClr val="dk1"/>
              </a:solidFill>
              <a:latin typeface="Roboto"/>
              <a:ea typeface="Roboto"/>
              <a:cs typeface="Roboto"/>
              <a:sym typeface="Roboto"/>
            </a:endParaRPr>
          </a:p>
        </p:txBody>
      </p:sp>
    </p:spTree>
    <p:extLst>
      <p:ext uri="{BB962C8B-B14F-4D97-AF65-F5344CB8AC3E}">
        <p14:creationId xmlns:p14="http://schemas.microsoft.com/office/powerpoint/2010/main" val="1618306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200" y="463600"/>
            <a:ext cx="8475000" cy="1640400"/>
          </a:xfrm>
          <a:prstGeom prst="rect">
            <a:avLst/>
          </a:prstGeom>
        </p:spPr>
        <p:txBody>
          <a:bodyPr wrap="square" lIns="91425" tIns="91425" rIns="91425" bIns="91425" anchor="ctr" anchorCtr="0">
            <a:noAutofit/>
          </a:bodyPr>
          <a:lstStyle/>
          <a:p>
            <a:pPr lvl="0" rtl="0">
              <a:spcBef>
                <a:spcPts val="0"/>
              </a:spcBef>
              <a:buNone/>
            </a:pPr>
            <a:r>
              <a:rPr lang="en-US" dirty="0" smtClean="0">
                <a:latin typeface="Gill Sans MT" charset="0"/>
                <a:ea typeface="Montserrat"/>
                <a:cs typeface="Montserrat"/>
                <a:sym typeface="Montserrat"/>
              </a:rPr>
              <a:t>EdX Platform Accessibility </a:t>
            </a:r>
            <a:endParaRPr lang="en" dirty="0">
              <a:latin typeface="Gill Sans MT" charset="0"/>
              <a:ea typeface="Montserrat"/>
              <a:cs typeface="Montserrat"/>
              <a:sym typeface="Montserrat"/>
            </a:endParaRPr>
          </a:p>
        </p:txBody>
      </p:sp>
      <p:sp>
        <p:nvSpPr>
          <p:cNvPr id="171" name="Shape 171"/>
          <p:cNvSpPr txBox="1">
            <a:spLocks noGrp="1"/>
          </p:cNvSpPr>
          <p:nvPr>
            <p:ph type="sldNum" idx="12"/>
          </p:nvPr>
        </p:nvSpPr>
        <p:spPr>
          <a:xfrm>
            <a:off x="8251984" y="6333134"/>
            <a:ext cx="548700" cy="525000"/>
          </a:xfrm>
          <a:prstGeom prst="rect">
            <a:avLst/>
          </a:prstGeom>
        </p:spPr>
        <p:txBody>
          <a:bodyPr wrap="square" lIns="91425" tIns="91425" rIns="91425" bIns="91425" anchor="t" anchorCtr="0">
            <a:noAutofit/>
          </a:bodyPr>
          <a:lstStyle/>
          <a:p>
            <a:pPr lvl="0" rtl="0">
              <a:spcBef>
                <a:spcPts val="0"/>
              </a:spcBef>
              <a:buNone/>
            </a:pPr>
            <a:fld id="{00000000-1234-1234-1234-123412341234}" type="slidenum">
              <a:rPr lang="en"/>
              <a:t>17</a:t>
            </a:fld>
            <a:endParaRPr lang="en"/>
          </a:p>
        </p:txBody>
      </p:sp>
      <p:pic>
        <p:nvPicPr>
          <p:cNvPr id="3" name="Picture 2" descr="Screenshot of edX Building and Running a Course site.  URL: https://edx.readthedocs.io/projects/edx-partner-course-staff/en/latest/accessibility/index.html"/>
          <p:cNvPicPr>
            <a:picLocks noChangeAspect="1"/>
          </p:cNvPicPr>
          <p:nvPr/>
        </p:nvPicPr>
        <p:blipFill rotWithShape="1">
          <a:blip r:embed="rId3">
            <a:extLst>
              <a:ext uri="{28A0092B-C50C-407E-A947-70E740481C1C}">
                <a14:useLocalDpi xmlns:a14="http://schemas.microsoft.com/office/drawing/2010/main" val="0"/>
              </a:ext>
            </a:extLst>
          </a:blip>
          <a:srcRect t="2" b="33525"/>
          <a:stretch/>
        </p:blipFill>
        <p:spPr>
          <a:xfrm>
            <a:off x="755345" y="3685664"/>
            <a:ext cx="5821167" cy="2743200"/>
          </a:xfrm>
          <a:prstGeom prst="rect">
            <a:avLst/>
          </a:prstGeom>
        </p:spPr>
      </p:pic>
      <p:pic>
        <p:nvPicPr>
          <p:cNvPr id="4" name="Picture 3" descr="https://www.edx.org/accessibilit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9010" y="2057506"/>
            <a:ext cx="5807324" cy="1540328"/>
          </a:xfrm>
          <a:prstGeom prst="rect">
            <a:avLst/>
          </a:prstGeom>
        </p:spPr>
      </p:pic>
      <p:sp>
        <p:nvSpPr>
          <p:cNvPr id="5" name="TextBox 4"/>
          <p:cNvSpPr txBox="1"/>
          <p:nvPr/>
        </p:nvSpPr>
        <p:spPr>
          <a:xfrm>
            <a:off x="755345" y="2116004"/>
            <a:ext cx="1963665" cy="1384995"/>
          </a:xfrm>
          <a:prstGeom prst="rect">
            <a:avLst/>
          </a:prstGeom>
          <a:noFill/>
        </p:spPr>
        <p:txBody>
          <a:bodyPr wrap="square" rtlCol="0">
            <a:spAutoFit/>
          </a:bodyPr>
          <a:lstStyle/>
          <a:p>
            <a:r>
              <a:rPr lang="en-US" sz="2800" dirty="0" smtClean="0">
                <a:latin typeface="Gill Sans" charset="0"/>
                <a:ea typeface="Gill Sans" charset="0"/>
                <a:cs typeface="Gill Sans" charset="0"/>
              </a:rPr>
              <a:t>Policy </a:t>
            </a:r>
          </a:p>
          <a:p>
            <a:endParaRPr lang="en-US" sz="2800" dirty="0">
              <a:latin typeface="Gill Sans" charset="0"/>
              <a:ea typeface="Gill Sans" charset="0"/>
              <a:cs typeface="Gill Sans" charset="0"/>
            </a:endParaRPr>
          </a:p>
          <a:p>
            <a:r>
              <a:rPr lang="en-US" sz="2800" dirty="0" smtClean="0">
                <a:latin typeface="Gill Sans" charset="0"/>
                <a:ea typeface="Gill Sans" charset="0"/>
                <a:cs typeface="Gill Sans" charset="0"/>
              </a:rPr>
              <a:t>Guidance</a:t>
            </a:r>
            <a:endParaRPr lang="en-US" sz="2800" dirty="0">
              <a:latin typeface="Gill Sans" charset="0"/>
              <a:ea typeface="Gill Sans" charset="0"/>
              <a:cs typeface="Gill Sans" charset="0"/>
            </a:endParaRPr>
          </a:p>
        </p:txBody>
      </p:sp>
    </p:spTree>
    <p:extLst>
      <p:ext uri="{BB962C8B-B14F-4D97-AF65-F5344CB8AC3E}">
        <p14:creationId xmlns:p14="http://schemas.microsoft.com/office/powerpoint/2010/main" val="1730489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200" y="463600"/>
            <a:ext cx="8475000" cy="1640400"/>
          </a:xfrm>
          <a:prstGeom prst="rect">
            <a:avLst/>
          </a:prstGeom>
        </p:spPr>
        <p:txBody>
          <a:bodyPr wrap="square" lIns="91425" tIns="91425" rIns="91425" bIns="91425" anchor="ctr" anchorCtr="0">
            <a:noAutofit/>
          </a:bodyPr>
          <a:lstStyle/>
          <a:p>
            <a:pPr lvl="0" rtl="0">
              <a:spcBef>
                <a:spcPts val="0"/>
              </a:spcBef>
              <a:buNone/>
            </a:pPr>
            <a:r>
              <a:rPr lang="en-US" dirty="0" smtClean="0">
                <a:latin typeface="Gill Sans MT" charset="0"/>
                <a:ea typeface="Montserrat"/>
                <a:cs typeface="Montserrat"/>
                <a:sym typeface="Montserrat"/>
              </a:rPr>
              <a:t>MITx Services Online</a:t>
            </a:r>
            <a:endParaRPr lang="en" dirty="0">
              <a:latin typeface="Gill Sans MT" charset="0"/>
              <a:ea typeface="Montserrat"/>
              <a:cs typeface="Montserrat"/>
              <a:sym typeface="Montserrat"/>
            </a:endParaRPr>
          </a:p>
        </p:txBody>
      </p:sp>
      <p:sp>
        <p:nvSpPr>
          <p:cNvPr id="171" name="Shape 171"/>
          <p:cNvSpPr txBox="1">
            <a:spLocks noGrp="1"/>
          </p:cNvSpPr>
          <p:nvPr>
            <p:ph type="sldNum" idx="12"/>
          </p:nvPr>
        </p:nvSpPr>
        <p:spPr>
          <a:xfrm>
            <a:off x="8251984" y="6333134"/>
            <a:ext cx="548700" cy="525000"/>
          </a:xfrm>
          <a:prstGeom prst="rect">
            <a:avLst/>
          </a:prstGeom>
        </p:spPr>
        <p:txBody>
          <a:bodyPr wrap="square" lIns="91425" tIns="91425" rIns="91425" bIns="91425" anchor="t" anchorCtr="0">
            <a:noAutofit/>
          </a:bodyPr>
          <a:lstStyle/>
          <a:p>
            <a:pPr lvl="0" rtl="0">
              <a:spcBef>
                <a:spcPts val="0"/>
              </a:spcBef>
              <a:buNone/>
            </a:pPr>
            <a:fld id="{00000000-1234-1234-1234-123412341234}" type="slidenum">
              <a:rPr lang="en"/>
              <a:t>18</a:t>
            </a:fld>
            <a:endParaRPr lang="en"/>
          </a:p>
        </p:txBody>
      </p:sp>
      <p:pic>
        <p:nvPicPr>
          <p:cNvPr id="2" name="Picture 1" descr="Screenshot of MITx Services Onlline training."/>
          <p:cNvPicPr>
            <a:picLocks noChangeAspect="1"/>
          </p:cNvPicPr>
          <p:nvPr/>
        </p:nvPicPr>
        <p:blipFill rotWithShape="1">
          <a:blip r:embed="rId3">
            <a:extLst>
              <a:ext uri="{28A0092B-C50C-407E-A947-70E740481C1C}">
                <a14:useLocalDpi xmlns:a14="http://schemas.microsoft.com/office/drawing/2010/main" val="0"/>
              </a:ext>
            </a:extLst>
          </a:blip>
          <a:srcRect l="176" t="-116" r="948" b="116"/>
          <a:stretch/>
        </p:blipFill>
        <p:spPr>
          <a:xfrm>
            <a:off x="640080" y="1737360"/>
            <a:ext cx="8046720" cy="4590436"/>
          </a:xfrm>
          <a:prstGeom prst="rect">
            <a:avLst/>
          </a:prstGeom>
        </p:spPr>
      </p:pic>
    </p:spTree>
    <p:extLst>
      <p:ext uri="{BB962C8B-B14F-4D97-AF65-F5344CB8AC3E}">
        <p14:creationId xmlns:p14="http://schemas.microsoft.com/office/powerpoint/2010/main" val="933637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200" y="463600"/>
            <a:ext cx="8475000" cy="1640400"/>
          </a:xfrm>
          <a:prstGeom prst="rect">
            <a:avLst/>
          </a:prstGeom>
        </p:spPr>
        <p:txBody>
          <a:bodyPr wrap="square" lIns="91425" tIns="91425" rIns="91425" bIns="91425" anchor="ctr" anchorCtr="0">
            <a:noAutofit/>
          </a:bodyPr>
          <a:lstStyle/>
          <a:p>
            <a:pPr lvl="0" rtl="0">
              <a:spcBef>
                <a:spcPts val="0"/>
              </a:spcBef>
              <a:buNone/>
            </a:pPr>
            <a:r>
              <a:rPr lang="en-US" dirty="0" smtClean="0">
                <a:latin typeface="Gill Sans MT" charset="0"/>
                <a:ea typeface="Montserrat"/>
                <a:cs typeface="Montserrat"/>
                <a:sym typeface="Montserrat"/>
              </a:rPr>
              <a:t>MITx Accessibility Resources</a:t>
            </a:r>
            <a:endParaRPr lang="en" dirty="0">
              <a:latin typeface="Gill Sans MT" charset="0"/>
              <a:ea typeface="Montserrat"/>
              <a:cs typeface="Montserrat"/>
              <a:sym typeface="Montserrat"/>
            </a:endParaRPr>
          </a:p>
        </p:txBody>
      </p:sp>
      <p:sp>
        <p:nvSpPr>
          <p:cNvPr id="171" name="Shape 171"/>
          <p:cNvSpPr txBox="1">
            <a:spLocks noGrp="1"/>
          </p:cNvSpPr>
          <p:nvPr>
            <p:ph type="sldNum" idx="12"/>
          </p:nvPr>
        </p:nvSpPr>
        <p:spPr>
          <a:xfrm>
            <a:off x="8251984" y="6333134"/>
            <a:ext cx="548700" cy="525000"/>
          </a:xfrm>
          <a:prstGeom prst="rect">
            <a:avLst/>
          </a:prstGeom>
        </p:spPr>
        <p:txBody>
          <a:bodyPr wrap="square" lIns="91425" tIns="91425" rIns="91425" bIns="91425" anchor="t" anchorCtr="0">
            <a:noAutofit/>
          </a:bodyPr>
          <a:lstStyle/>
          <a:p>
            <a:pPr lvl="0" rtl="0">
              <a:spcBef>
                <a:spcPts val="0"/>
              </a:spcBef>
              <a:buNone/>
            </a:pPr>
            <a:fld id="{00000000-1234-1234-1234-123412341234}" type="slidenum">
              <a:rPr lang="en"/>
              <a:t>19</a:t>
            </a:fld>
            <a:endParaRPr lang="en"/>
          </a:p>
        </p:txBody>
      </p:sp>
      <p:pic>
        <p:nvPicPr>
          <p:cNvPr id="3" name="Picture 2" descr="Screenshot of MITx Accessibility Resources (internal training si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531" y="1969678"/>
            <a:ext cx="5540153" cy="3857849"/>
          </a:xfrm>
          <a:prstGeom prst="rect">
            <a:avLst/>
          </a:prstGeom>
        </p:spPr>
      </p:pic>
      <p:sp>
        <p:nvSpPr>
          <p:cNvPr id="6" name="TextBox 5"/>
          <p:cNvSpPr txBox="1"/>
          <p:nvPr/>
        </p:nvSpPr>
        <p:spPr>
          <a:xfrm>
            <a:off x="595423" y="2262920"/>
            <a:ext cx="2665108" cy="3785652"/>
          </a:xfrm>
          <a:prstGeom prst="rect">
            <a:avLst/>
          </a:prstGeom>
          <a:noFill/>
        </p:spPr>
        <p:txBody>
          <a:bodyPr wrap="square" rtlCol="0">
            <a:spAutoFit/>
          </a:bodyPr>
          <a:lstStyle/>
          <a:p>
            <a:r>
              <a:rPr lang="en-US" sz="2400" dirty="0" smtClean="0">
                <a:latin typeface="Gill Sans" charset="0"/>
                <a:ea typeface="Gill Sans" charset="0"/>
                <a:cs typeface="Gill Sans" charset="0"/>
              </a:rPr>
              <a:t>Resource Links</a:t>
            </a:r>
          </a:p>
          <a:p>
            <a:endParaRPr lang="en-US" sz="2400" dirty="0">
              <a:latin typeface="Gill Sans" charset="0"/>
              <a:ea typeface="Gill Sans" charset="0"/>
              <a:cs typeface="Gill Sans" charset="0"/>
            </a:endParaRPr>
          </a:p>
          <a:p>
            <a:pPr marL="342900" indent="-342900">
              <a:buFont typeface="Arial" charset="0"/>
              <a:buChar char="•"/>
            </a:pPr>
            <a:r>
              <a:rPr lang="en-US" sz="2400" dirty="0" err="1" smtClean="0">
                <a:latin typeface="Gill Sans" charset="0"/>
                <a:ea typeface="Gill Sans" charset="0"/>
                <a:cs typeface="Gill Sans" charset="0"/>
              </a:rPr>
              <a:t>Edx</a:t>
            </a:r>
            <a:endParaRPr lang="en-US" sz="2400" dirty="0" smtClean="0">
              <a:latin typeface="Gill Sans" charset="0"/>
              <a:ea typeface="Gill Sans" charset="0"/>
              <a:cs typeface="Gill Sans" charset="0"/>
            </a:endParaRPr>
          </a:p>
          <a:p>
            <a:pPr marL="342900" indent="-342900">
              <a:buFont typeface="Arial" charset="0"/>
              <a:buChar char="•"/>
            </a:pPr>
            <a:r>
              <a:rPr lang="en-US" sz="2400" dirty="0" smtClean="0">
                <a:latin typeface="Gill Sans" charset="0"/>
                <a:ea typeface="Gill Sans" charset="0"/>
                <a:cs typeface="Gill Sans" charset="0"/>
              </a:rPr>
              <a:t>Guide to Content</a:t>
            </a:r>
          </a:p>
          <a:p>
            <a:pPr marL="342900" indent="-342900">
              <a:buFont typeface="Arial" charset="0"/>
              <a:buChar char="•"/>
            </a:pPr>
            <a:r>
              <a:rPr lang="en-US" sz="2400" dirty="0" smtClean="0">
                <a:latin typeface="Gill Sans" charset="0"/>
                <a:ea typeface="Gill Sans" charset="0"/>
                <a:cs typeface="Gill Sans" charset="0"/>
              </a:rPr>
              <a:t>Image Description</a:t>
            </a:r>
          </a:p>
          <a:p>
            <a:pPr marL="342900" indent="-342900">
              <a:buFont typeface="Arial" charset="0"/>
              <a:buChar char="•"/>
            </a:pPr>
            <a:r>
              <a:rPr lang="en-US" sz="2400" dirty="0" smtClean="0">
                <a:latin typeface="Gill Sans" charset="0"/>
                <a:ea typeface="Gill Sans" charset="0"/>
                <a:cs typeface="Gill Sans" charset="0"/>
              </a:rPr>
              <a:t>PDF</a:t>
            </a:r>
          </a:p>
          <a:p>
            <a:pPr marL="342900" indent="-342900">
              <a:buFont typeface="Arial" charset="0"/>
              <a:buChar char="•"/>
            </a:pPr>
            <a:r>
              <a:rPr lang="en-US" sz="2400" dirty="0" smtClean="0">
                <a:latin typeface="Gill Sans" charset="0"/>
                <a:ea typeface="Gill Sans" charset="0"/>
                <a:cs typeface="Gill Sans" charset="0"/>
              </a:rPr>
              <a:t>And more</a:t>
            </a:r>
            <a:r>
              <a:rPr lang="mr-IN" sz="2400" dirty="0" smtClean="0">
                <a:latin typeface="Gill Sans" charset="0"/>
                <a:ea typeface="Gill Sans" charset="0"/>
                <a:cs typeface="Gill Sans" charset="0"/>
              </a:rPr>
              <a:t>…</a:t>
            </a:r>
            <a:endParaRPr lang="en-US" sz="2400" dirty="0" smtClean="0">
              <a:latin typeface="Gill Sans" charset="0"/>
              <a:ea typeface="Gill Sans" charset="0"/>
              <a:cs typeface="Gill Sans" charset="0"/>
            </a:endParaRPr>
          </a:p>
          <a:p>
            <a:endParaRPr lang="en-US" sz="2400" dirty="0" smtClean="0">
              <a:latin typeface="Gill Sans" charset="0"/>
              <a:ea typeface="Gill Sans" charset="0"/>
              <a:cs typeface="Gill Sans" charset="0"/>
            </a:endParaRPr>
          </a:p>
        </p:txBody>
      </p:sp>
    </p:spTree>
    <p:extLst>
      <p:ext uri="{BB962C8B-B14F-4D97-AF65-F5344CB8AC3E}">
        <p14:creationId xmlns:p14="http://schemas.microsoft.com/office/powerpoint/2010/main" val="751983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96"/>
        <p:cNvGrpSpPr/>
        <p:nvPr/>
      </p:nvGrpSpPr>
      <p:grpSpPr>
        <a:xfrm>
          <a:off x="0" y="0"/>
          <a:ext cx="0" cy="0"/>
          <a:chOff x="0" y="0"/>
          <a:chExt cx="0" cy="0"/>
        </a:xfrm>
      </p:grpSpPr>
      <p:sp>
        <p:nvSpPr>
          <p:cNvPr id="97" name="Shape 97"/>
          <p:cNvSpPr txBox="1">
            <a:spLocks noGrp="1"/>
          </p:cNvSpPr>
          <p:nvPr>
            <p:ph type="ctrTitle" idx="4294967295"/>
          </p:nvPr>
        </p:nvSpPr>
        <p:spPr>
          <a:xfrm>
            <a:off x="768175" y="657975"/>
            <a:ext cx="7265100" cy="3688200"/>
          </a:xfrm>
          <a:prstGeom prst="rect">
            <a:avLst/>
          </a:prstGeom>
        </p:spPr>
        <p:txBody>
          <a:bodyPr wrap="square" lIns="91425" tIns="91425" rIns="91425" bIns="91425" anchor="b" anchorCtr="0">
            <a:noAutofit/>
          </a:bodyPr>
          <a:lstStyle/>
          <a:p>
            <a:pPr lvl="0">
              <a:spcBef>
                <a:spcPts val="0"/>
              </a:spcBef>
              <a:buNone/>
            </a:pPr>
            <a:r>
              <a:rPr lang="en" sz="4000" b="0" dirty="0">
                <a:latin typeface="Gill Sans MT Bold" charset="0"/>
                <a:ea typeface="Montserrat"/>
                <a:cs typeface="Montserrat"/>
                <a:sym typeface="Montserrat"/>
              </a:rPr>
              <a:t>Hi!  I’m </a:t>
            </a:r>
            <a:r>
              <a:rPr lang="en" sz="4000" b="0" dirty="0" smtClean="0">
                <a:latin typeface="Gill Sans MT Bold" charset="0"/>
                <a:ea typeface="Montserrat"/>
                <a:cs typeface="Montserrat"/>
                <a:sym typeface="Montserrat"/>
              </a:rPr>
              <a:t>Mary</a:t>
            </a:r>
            <a:r>
              <a:rPr lang="en-US" sz="4000" b="0" dirty="0" smtClean="0">
                <a:latin typeface="Gill Sans MT Bold" charset="0"/>
                <a:ea typeface="Montserrat"/>
                <a:cs typeface="Montserrat"/>
                <a:sym typeface="Montserrat"/>
              </a:rPr>
              <a:t>,</a:t>
            </a:r>
            <a:endParaRPr lang="en" sz="4000" b="0" dirty="0">
              <a:latin typeface="Gill Sans MT Bold" charset="0"/>
              <a:ea typeface="Montserrat"/>
              <a:cs typeface="Montserrat"/>
              <a:sym typeface="Montserrat"/>
            </a:endParaRPr>
          </a:p>
          <a:p>
            <a:pPr lvl="0">
              <a:spcBef>
                <a:spcPts val="0"/>
              </a:spcBef>
              <a:buNone/>
            </a:pPr>
            <a:r>
              <a:rPr lang="en-US" sz="4000" b="0" dirty="0">
                <a:latin typeface="Gill Sans MT Bold" charset="0"/>
                <a:ea typeface="Montserrat"/>
                <a:cs typeface="Montserrat"/>
                <a:sym typeface="Montserrat"/>
              </a:rPr>
              <a:t>y</a:t>
            </a:r>
            <a:r>
              <a:rPr lang="en" sz="4000" b="0" dirty="0" smtClean="0">
                <a:latin typeface="Gill Sans MT Bold" charset="0"/>
                <a:ea typeface="Montserrat"/>
                <a:cs typeface="Montserrat"/>
                <a:sym typeface="Montserrat"/>
              </a:rPr>
              <a:t>our </a:t>
            </a:r>
            <a:r>
              <a:rPr lang="en" sz="4000" b="0" dirty="0">
                <a:latin typeface="Gill Sans MT Bold" charset="0"/>
                <a:ea typeface="Montserrat"/>
                <a:cs typeface="Montserrat"/>
                <a:sym typeface="Montserrat"/>
              </a:rPr>
              <a:t>tour guide </a:t>
            </a:r>
            <a:r>
              <a:rPr lang="en-US" sz="4000" b="0" dirty="0" smtClean="0">
                <a:latin typeface="Gill Sans MT Bold" charset="0"/>
                <a:ea typeface="Montserrat"/>
                <a:cs typeface="Montserrat"/>
                <a:sym typeface="Montserrat"/>
              </a:rPr>
              <a:t/>
            </a:r>
            <a:br>
              <a:rPr lang="en-US" sz="4000" b="0" dirty="0" smtClean="0">
                <a:latin typeface="Gill Sans MT Bold" charset="0"/>
                <a:ea typeface="Montserrat"/>
                <a:cs typeface="Montserrat"/>
                <a:sym typeface="Montserrat"/>
              </a:rPr>
            </a:br>
            <a:r>
              <a:rPr lang="en" sz="4000" b="0" dirty="0" smtClean="0">
                <a:latin typeface="Gill Sans MT Bold" charset="0"/>
                <a:ea typeface="Montserrat"/>
                <a:cs typeface="Montserrat"/>
                <a:sym typeface="Montserrat"/>
              </a:rPr>
              <a:t>and</a:t>
            </a:r>
            <a:r>
              <a:rPr lang="en-US" sz="4000" b="0" dirty="0">
                <a:latin typeface="Gill Sans MT Bold" charset="0"/>
                <a:ea typeface="Montserrat"/>
                <a:cs typeface="Montserrat"/>
                <a:sym typeface="Montserrat"/>
              </a:rPr>
              <a:t> </a:t>
            </a:r>
            <a:r>
              <a:rPr lang="en" sz="4000" b="0" dirty="0" smtClean="0">
                <a:latin typeface="Gill Sans MT Bold" charset="0"/>
                <a:ea typeface="Montserrat"/>
                <a:cs typeface="Montserrat"/>
                <a:sym typeface="Montserrat"/>
              </a:rPr>
              <a:t>fellow </a:t>
            </a:r>
            <a:r>
              <a:rPr lang="en" sz="4000" b="0" dirty="0">
                <a:latin typeface="Gill Sans MT Bold" charset="0"/>
                <a:ea typeface="Montserrat"/>
                <a:cs typeface="Montserrat"/>
                <a:sym typeface="Montserrat"/>
              </a:rPr>
              <a:t>explorer </a:t>
            </a:r>
          </a:p>
          <a:p>
            <a:pPr lvl="0">
              <a:spcBef>
                <a:spcPts val="0"/>
              </a:spcBef>
              <a:buNone/>
            </a:pPr>
            <a:endParaRPr sz="4000" b="0" dirty="0">
              <a:latin typeface="Gill Sans MT Bold" charset="0"/>
              <a:ea typeface="Montserrat"/>
              <a:cs typeface="Montserrat"/>
              <a:sym typeface="Montserrat"/>
            </a:endParaRPr>
          </a:p>
          <a:p>
            <a:pPr lvl="0" rtl="0">
              <a:spcBef>
                <a:spcPts val="0"/>
              </a:spcBef>
              <a:buNone/>
            </a:pPr>
            <a:endParaRPr sz="4000" b="0" dirty="0">
              <a:latin typeface="Gill Sans MT Bold" charset="0"/>
              <a:ea typeface="Montserrat"/>
              <a:cs typeface="Montserrat"/>
              <a:sym typeface="Montserrat"/>
            </a:endParaRPr>
          </a:p>
        </p:txBody>
      </p:sp>
      <p:sp>
        <p:nvSpPr>
          <p:cNvPr id="98" name="Shape 98"/>
          <p:cNvSpPr txBox="1">
            <a:spLocks noGrp="1"/>
          </p:cNvSpPr>
          <p:nvPr>
            <p:ph type="body" idx="4294967295"/>
          </p:nvPr>
        </p:nvSpPr>
        <p:spPr>
          <a:xfrm>
            <a:off x="914400" y="3605950"/>
            <a:ext cx="7724375" cy="2430900"/>
          </a:xfrm>
          <a:prstGeom prst="rect">
            <a:avLst/>
          </a:prstGeom>
        </p:spPr>
        <p:txBody>
          <a:bodyPr wrap="square" lIns="91425" tIns="91425" rIns="91425" bIns="91425" anchor="t" anchorCtr="0">
            <a:noAutofit/>
          </a:bodyPr>
          <a:lstStyle/>
          <a:p>
            <a:pPr lvl="0">
              <a:spcBef>
                <a:spcPts val="0"/>
              </a:spcBef>
              <a:buNone/>
            </a:pPr>
            <a:r>
              <a:rPr lang="en-US" dirty="0" smtClean="0">
                <a:latin typeface="Gill Sans" charset="0"/>
                <a:ea typeface="Gill Sans" charset="0"/>
                <a:cs typeface="Gill Sans" charset="0"/>
              </a:rPr>
              <a:t>Mary Ziegler</a:t>
            </a:r>
          </a:p>
          <a:p>
            <a:pPr lvl="0">
              <a:spcBef>
                <a:spcPts val="0"/>
              </a:spcBef>
              <a:buNone/>
            </a:pPr>
            <a:r>
              <a:rPr lang="en-US" dirty="0" smtClean="0">
                <a:latin typeface="Gill Sans" charset="0"/>
                <a:ea typeface="Gill Sans" charset="0"/>
                <a:cs typeface="Gill Sans" charset="0"/>
              </a:rPr>
              <a:t>MITx Open Learning</a:t>
            </a:r>
            <a:endParaRPr lang="en-US" u="sng" dirty="0" smtClean="0">
              <a:solidFill>
                <a:schemeClr val="hlink"/>
              </a:solidFill>
              <a:latin typeface="Gill Sans" charset="0"/>
              <a:ea typeface="Montserrat"/>
              <a:cs typeface="Montserrat"/>
              <a:sym typeface="Montserrat"/>
              <a:hlinkClick r:id="rId3"/>
            </a:endParaRPr>
          </a:p>
          <a:p>
            <a:pPr lvl="0">
              <a:spcBef>
                <a:spcPts val="0"/>
              </a:spcBef>
              <a:buNone/>
            </a:pPr>
            <a:r>
              <a:rPr lang="en" u="sng" dirty="0" smtClean="0">
                <a:solidFill>
                  <a:schemeClr val="hlink"/>
                </a:solidFill>
                <a:latin typeface="Gill Sans" charset="0"/>
                <a:ea typeface="Montserrat"/>
                <a:cs typeface="Montserrat"/>
                <a:sym typeface="Montserrat"/>
                <a:hlinkClick r:id="rId3"/>
              </a:rPr>
              <a:t>maryz@mit.edu</a:t>
            </a:r>
            <a:endParaRPr lang="en" u="sng" dirty="0">
              <a:solidFill>
                <a:schemeClr val="hlink"/>
              </a:solidFill>
              <a:latin typeface="Gill Sans" charset="0"/>
              <a:ea typeface="Montserrat"/>
              <a:cs typeface="Montserrat"/>
              <a:sym typeface="Montserrat"/>
              <a:hlinkClick r:id="rId3"/>
            </a:endParaRPr>
          </a:p>
          <a:p>
            <a:pPr lvl="0">
              <a:spcBef>
                <a:spcPts val="0"/>
              </a:spcBef>
              <a:buNone/>
            </a:pPr>
            <a:r>
              <a:rPr lang="en" dirty="0">
                <a:latin typeface="Gill Sans" charset="0"/>
                <a:ea typeface="Montserrat"/>
                <a:cs typeface="Montserrat"/>
                <a:sym typeface="Montserrat"/>
              </a:rPr>
              <a:t>@</a:t>
            </a:r>
            <a:r>
              <a:rPr lang="en" dirty="0" err="1">
                <a:latin typeface="Gill Sans" charset="0"/>
                <a:ea typeface="Montserrat"/>
                <a:cs typeface="Montserrat"/>
                <a:sym typeface="Montserrat"/>
              </a:rPr>
              <a:t>youhavetime</a:t>
            </a:r>
            <a:endParaRPr lang="en" dirty="0">
              <a:latin typeface="Gill Sans" charset="0"/>
              <a:ea typeface="Montserrat"/>
              <a:cs typeface="Montserrat"/>
              <a:sym typeface="Montserrat"/>
            </a:endParaRPr>
          </a:p>
          <a:p>
            <a:pPr lvl="0">
              <a:spcBef>
                <a:spcPts val="0"/>
              </a:spcBef>
              <a:buNone/>
            </a:pPr>
            <a:endParaRPr dirty="0"/>
          </a:p>
          <a:p>
            <a:pPr lvl="0" rtl="0">
              <a:spcBef>
                <a:spcPts val="0"/>
              </a:spcBef>
              <a:buNone/>
            </a:pPr>
            <a:endParaRPr dirty="0">
              <a:solidFill>
                <a:srgbClr val="000000"/>
              </a:solidFill>
            </a:endParaRPr>
          </a:p>
          <a:p>
            <a:pPr lvl="0" rtl="0">
              <a:spcBef>
                <a:spcPts val="0"/>
              </a:spcBef>
              <a:buNone/>
            </a:pPr>
            <a:endParaRPr dirty="0">
              <a:solidFill>
                <a:srgbClr val="000000"/>
              </a:solidFill>
            </a:endParaRPr>
          </a:p>
          <a:p>
            <a:pPr lvl="0" rtl="0">
              <a:spcBef>
                <a:spcPts val="0"/>
              </a:spcBef>
              <a:buNone/>
            </a:pPr>
            <a:endParaRPr dirty="0">
              <a:solidFill>
                <a:srgbClr val="000000"/>
              </a:solidFill>
            </a:endParaRPr>
          </a:p>
          <a:p>
            <a:pPr lvl="0" rtl="0">
              <a:spcBef>
                <a:spcPts val="0"/>
              </a:spcBef>
              <a:buNone/>
            </a:pPr>
            <a:endParaRPr dirty="0">
              <a:solidFill>
                <a:srgbClr val="000000"/>
              </a:solidFill>
            </a:endParaRPr>
          </a:p>
        </p:txBody>
      </p:sp>
      <p:pic>
        <p:nvPicPr>
          <p:cNvPr id="99" name="Shape 99" descr="Mary and son watching partial solar eclipse at MIT" title="Photo"/>
          <p:cNvPicPr preferRelativeResize="0"/>
          <p:nvPr/>
        </p:nvPicPr>
        <p:blipFill rotWithShape="1">
          <a:blip r:embed="rId4">
            <a:alphaModFix/>
          </a:blip>
          <a:srcRect/>
          <a:stretch/>
        </p:blipFill>
        <p:spPr>
          <a:xfrm>
            <a:off x="5398675" y="3249850"/>
            <a:ext cx="3143102" cy="3143102"/>
          </a:xfrm>
          <a:prstGeom prst="rect">
            <a:avLst/>
          </a:prstGeom>
          <a:noFill/>
          <a:ln>
            <a:noFill/>
          </a:ln>
        </p:spPr>
      </p:pic>
      <p:sp>
        <p:nvSpPr>
          <p:cNvPr id="100" name="Shape 100"/>
          <p:cNvSpPr txBox="1">
            <a:spLocks noGrp="1"/>
          </p:cNvSpPr>
          <p:nvPr>
            <p:ph type="sldNum" idx="12"/>
          </p:nvPr>
        </p:nvSpPr>
        <p:spPr>
          <a:xfrm>
            <a:off x="8251984" y="6333134"/>
            <a:ext cx="548700" cy="525000"/>
          </a:xfrm>
          <a:prstGeom prst="rect">
            <a:avLst/>
          </a:prstGeom>
        </p:spPr>
        <p:txBody>
          <a:bodyPr wrap="square" lIns="91425" tIns="91425" rIns="91425" bIns="91425" anchor="t" anchorCtr="0">
            <a:noAutofit/>
          </a:bodyPr>
          <a:lstStyle/>
          <a:p>
            <a:pPr lvl="0" rtl="0">
              <a:spcBef>
                <a:spcPts val="0"/>
              </a:spcBef>
              <a:buNone/>
            </a:pPr>
            <a:fld id="{00000000-1234-1234-1234-123412341234}" type="slidenum">
              <a:rPr lang="en"/>
              <a:t>2</a:t>
            </a:fld>
            <a:endParaRPr lang="en"/>
          </a:p>
        </p:txBody>
      </p:sp>
      <p:pic>
        <p:nvPicPr>
          <p:cNvPr id="6" name="Picture 5" descr="Open-Learning-logo-revise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6251" y="1048302"/>
            <a:ext cx="2705733" cy="51087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659224" y="463600"/>
            <a:ext cx="8475000" cy="1640400"/>
          </a:xfrm>
          <a:prstGeom prst="rect">
            <a:avLst/>
          </a:prstGeom>
        </p:spPr>
        <p:txBody>
          <a:bodyPr wrap="square" lIns="91425" tIns="91425" rIns="91425" bIns="91425" anchor="ctr" anchorCtr="0">
            <a:noAutofit/>
          </a:bodyPr>
          <a:lstStyle/>
          <a:p>
            <a:pPr lvl="0" rtl="0">
              <a:spcBef>
                <a:spcPts val="0"/>
              </a:spcBef>
              <a:buNone/>
            </a:pPr>
            <a:r>
              <a:rPr lang="en-US" dirty="0" smtClean="0">
                <a:latin typeface="Gill Sans MT" charset="0"/>
                <a:ea typeface="Montserrat"/>
                <a:cs typeface="Montserrat"/>
                <a:sym typeface="Montserrat"/>
              </a:rPr>
              <a:t>MITx Course Accessibility Check</a:t>
            </a:r>
            <a:endParaRPr lang="en" dirty="0">
              <a:latin typeface="Gill Sans MT" charset="0"/>
              <a:ea typeface="Montserrat"/>
              <a:cs typeface="Montserrat"/>
              <a:sym typeface="Montserrat"/>
            </a:endParaRPr>
          </a:p>
        </p:txBody>
      </p:sp>
      <p:sp>
        <p:nvSpPr>
          <p:cNvPr id="171" name="Shape 171"/>
          <p:cNvSpPr txBox="1">
            <a:spLocks noGrp="1"/>
          </p:cNvSpPr>
          <p:nvPr>
            <p:ph type="sldNum" idx="12"/>
          </p:nvPr>
        </p:nvSpPr>
        <p:spPr>
          <a:xfrm>
            <a:off x="8251984" y="6333134"/>
            <a:ext cx="548700" cy="525000"/>
          </a:xfrm>
          <a:prstGeom prst="rect">
            <a:avLst/>
          </a:prstGeom>
        </p:spPr>
        <p:txBody>
          <a:bodyPr wrap="square" lIns="91425" tIns="91425" rIns="91425" bIns="91425" anchor="t" anchorCtr="0">
            <a:noAutofit/>
          </a:bodyPr>
          <a:lstStyle/>
          <a:p>
            <a:pPr lvl="0" rtl="0">
              <a:spcBef>
                <a:spcPts val="0"/>
              </a:spcBef>
              <a:buNone/>
            </a:pPr>
            <a:fld id="{00000000-1234-1234-1234-123412341234}" type="slidenum">
              <a:rPr lang="en"/>
              <a:t>20</a:t>
            </a:fld>
            <a:endParaRPr lang="en"/>
          </a:p>
        </p:txBody>
      </p:sp>
      <p:pic>
        <p:nvPicPr>
          <p:cNvPr id="3" name="Picture 2" descr="Screen shot of  MITx Course Accessibilty check repo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9605" y="1804767"/>
            <a:ext cx="5581996" cy="4528367"/>
          </a:xfrm>
          <a:prstGeom prst="rect">
            <a:avLst/>
          </a:prstGeom>
        </p:spPr>
      </p:pic>
      <p:sp>
        <p:nvSpPr>
          <p:cNvPr id="4" name="TextBox 3"/>
          <p:cNvSpPr txBox="1"/>
          <p:nvPr/>
        </p:nvSpPr>
        <p:spPr>
          <a:xfrm>
            <a:off x="574158" y="2104000"/>
            <a:ext cx="2509284" cy="3046988"/>
          </a:xfrm>
          <a:prstGeom prst="rect">
            <a:avLst/>
          </a:prstGeom>
          <a:noFill/>
        </p:spPr>
        <p:txBody>
          <a:bodyPr wrap="square" rtlCol="0">
            <a:spAutoFit/>
          </a:bodyPr>
          <a:lstStyle/>
          <a:p>
            <a:r>
              <a:rPr lang="en-US" sz="2400" dirty="0" smtClean="0">
                <a:latin typeface="Gill Sans" charset="0"/>
                <a:ea typeface="Gill Sans" charset="0"/>
                <a:cs typeface="Gill Sans" charset="0"/>
              </a:rPr>
              <a:t>Sample course content check</a:t>
            </a:r>
          </a:p>
          <a:p>
            <a:endParaRPr lang="en-US" sz="2400" dirty="0">
              <a:latin typeface="Gill Sans" charset="0"/>
              <a:ea typeface="Gill Sans" charset="0"/>
              <a:cs typeface="Gill Sans" charset="0"/>
            </a:endParaRPr>
          </a:p>
          <a:p>
            <a:pPr marL="342900" indent="-342900">
              <a:buFont typeface="Arial" charset="0"/>
              <a:buChar char="•"/>
            </a:pPr>
            <a:r>
              <a:rPr lang="en-US" sz="2000" dirty="0" smtClean="0">
                <a:latin typeface="Gill Sans" charset="0"/>
                <a:ea typeface="Gill Sans" charset="0"/>
                <a:cs typeface="Gill Sans" charset="0"/>
              </a:rPr>
              <a:t>Call out accessible</a:t>
            </a:r>
          </a:p>
          <a:p>
            <a:pPr marL="342900" indent="-342900">
              <a:buFont typeface="Arial" charset="0"/>
              <a:buChar char="•"/>
            </a:pPr>
            <a:endParaRPr lang="en-US" sz="2000" dirty="0">
              <a:latin typeface="Gill Sans" charset="0"/>
              <a:ea typeface="Gill Sans" charset="0"/>
              <a:cs typeface="Gill Sans" charset="0"/>
            </a:endParaRPr>
          </a:p>
          <a:p>
            <a:pPr marL="342900" indent="-342900">
              <a:buFont typeface="Arial" charset="0"/>
              <a:buChar char="•"/>
            </a:pPr>
            <a:r>
              <a:rPr lang="en-US" sz="2000" dirty="0" smtClean="0">
                <a:latin typeface="Gill Sans" charset="0"/>
                <a:ea typeface="Gill Sans" charset="0"/>
                <a:cs typeface="Gill Sans" charset="0"/>
              </a:rPr>
              <a:t>Suggest access improvements</a:t>
            </a:r>
          </a:p>
          <a:p>
            <a:pPr marL="342900" indent="-342900">
              <a:buFont typeface="Arial" charset="0"/>
              <a:buChar char="•"/>
            </a:pPr>
            <a:endParaRPr lang="en-US" sz="2000" dirty="0">
              <a:latin typeface="Gill Sans" charset="0"/>
              <a:ea typeface="Gill Sans" charset="0"/>
              <a:cs typeface="Gill Sans" charset="0"/>
            </a:endParaRPr>
          </a:p>
          <a:p>
            <a:pPr marL="342900" indent="-342900">
              <a:buFont typeface="Arial" charset="0"/>
              <a:buChar char="•"/>
            </a:pPr>
            <a:r>
              <a:rPr lang="en-US" sz="2000" dirty="0" smtClean="0">
                <a:latin typeface="Gill Sans" charset="0"/>
                <a:ea typeface="Gill Sans" charset="0"/>
                <a:cs typeface="Gill Sans" charset="0"/>
              </a:rPr>
              <a:t>Link to guidance</a:t>
            </a:r>
            <a:endParaRPr lang="en-US" sz="2000" dirty="0">
              <a:latin typeface="Gill Sans" charset="0"/>
              <a:ea typeface="Gill Sans" charset="0"/>
              <a:cs typeface="Gill Sans" charset="0"/>
            </a:endParaRPr>
          </a:p>
        </p:txBody>
      </p:sp>
    </p:spTree>
    <p:extLst>
      <p:ext uri="{BB962C8B-B14F-4D97-AF65-F5344CB8AC3E}">
        <p14:creationId xmlns:p14="http://schemas.microsoft.com/office/powerpoint/2010/main" val="1349333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206"/>
        <p:cNvGrpSpPr/>
        <p:nvPr/>
      </p:nvGrpSpPr>
      <p:grpSpPr>
        <a:xfrm>
          <a:off x="0" y="0"/>
          <a:ext cx="0" cy="0"/>
          <a:chOff x="0" y="0"/>
          <a:chExt cx="0" cy="0"/>
        </a:xfrm>
      </p:grpSpPr>
      <p:sp>
        <p:nvSpPr>
          <p:cNvPr id="208" name="Shape 208"/>
          <p:cNvSpPr txBox="1">
            <a:spLocks noGrp="1"/>
          </p:cNvSpPr>
          <p:nvPr>
            <p:ph type="sldNum" idx="12"/>
          </p:nvPr>
        </p:nvSpPr>
        <p:spPr>
          <a:xfrm>
            <a:off x="8251984" y="6333134"/>
            <a:ext cx="548700" cy="525000"/>
          </a:xfrm>
          <a:prstGeom prst="rect">
            <a:avLst/>
          </a:prstGeom>
        </p:spPr>
        <p:txBody>
          <a:bodyPr wrap="square" lIns="91425" tIns="91425" rIns="91425" bIns="91425" anchor="t" anchorCtr="0">
            <a:noAutofit/>
          </a:bodyPr>
          <a:lstStyle/>
          <a:p>
            <a:pPr lvl="0" rtl="0">
              <a:spcBef>
                <a:spcPts val="0"/>
              </a:spcBef>
              <a:buNone/>
            </a:pPr>
            <a:fld id="{00000000-1234-1234-1234-123412341234}" type="slidenum">
              <a:rPr lang="en"/>
              <a:t>21</a:t>
            </a:fld>
            <a:endParaRPr lang="en"/>
          </a:p>
        </p:txBody>
      </p:sp>
      <p:sp>
        <p:nvSpPr>
          <p:cNvPr id="209" name="Shape 209"/>
          <p:cNvSpPr txBox="1">
            <a:spLocks noGrp="1"/>
          </p:cNvSpPr>
          <p:nvPr>
            <p:ph type="title"/>
          </p:nvPr>
        </p:nvSpPr>
        <p:spPr>
          <a:xfrm>
            <a:off x="457200" y="596826"/>
            <a:ext cx="8229600" cy="1429200"/>
          </a:xfrm>
          <a:prstGeom prst="rect">
            <a:avLst/>
          </a:prstGeom>
        </p:spPr>
        <p:txBody>
          <a:bodyPr wrap="square" lIns="91425" tIns="91425" rIns="91425" bIns="91425" anchor="b" anchorCtr="0">
            <a:noAutofit/>
          </a:bodyPr>
          <a:lstStyle/>
          <a:p>
            <a:pPr lvl="0"/>
            <a:r>
              <a:rPr lang="en-US" dirty="0" smtClean="0">
                <a:latin typeface="+mj-lt"/>
                <a:ea typeface="Gill Sans" charset="0"/>
                <a:cs typeface="Gill Sans" charset="0"/>
              </a:rPr>
              <a:t>Tracking Course Accessibility</a:t>
            </a:r>
            <a:endParaRPr lang="en" dirty="0">
              <a:latin typeface="+mj-lt"/>
              <a:ea typeface="Gill Sans" charset="0"/>
              <a:cs typeface="Gill Sans" charset="0"/>
            </a:endParaRPr>
          </a:p>
        </p:txBody>
      </p:sp>
      <p:pic>
        <p:nvPicPr>
          <p:cNvPr id="4" name="Picture 3" descr="Screenshot of course database and the part on accessibili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2781" y="2178351"/>
            <a:ext cx="4339203" cy="4417283"/>
          </a:xfrm>
          <a:prstGeom prst="rect">
            <a:avLst/>
          </a:prstGeom>
        </p:spPr>
      </p:pic>
      <p:sp>
        <p:nvSpPr>
          <p:cNvPr id="9" name="TextBox 8"/>
          <p:cNvSpPr txBox="1"/>
          <p:nvPr/>
        </p:nvSpPr>
        <p:spPr>
          <a:xfrm>
            <a:off x="552894" y="2337916"/>
            <a:ext cx="3136604" cy="2677656"/>
          </a:xfrm>
          <a:prstGeom prst="rect">
            <a:avLst/>
          </a:prstGeom>
          <a:noFill/>
        </p:spPr>
        <p:txBody>
          <a:bodyPr wrap="square" rtlCol="0">
            <a:spAutoFit/>
          </a:bodyPr>
          <a:lstStyle/>
          <a:p>
            <a:r>
              <a:rPr lang="en-US" sz="2800" dirty="0" smtClean="0">
                <a:latin typeface="Gill Sans" charset="0"/>
                <a:ea typeface="Gill Sans" charset="0"/>
                <a:cs typeface="Gill Sans" charset="0"/>
              </a:rPr>
              <a:t>Course database includes sections on accessibility:</a:t>
            </a:r>
          </a:p>
          <a:p>
            <a:pPr marL="457200" indent="-457200">
              <a:buFont typeface="Arial" charset="0"/>
              <a:buChar char="•"/>
            </a:pPr>
            <a:r>
              <a:rPr lang="en-US" sz="2800" dirty="0" smtClean="0">
                <a:latin typeface="Gill Sans" charset="0"/>
                <a:ea typeface="Gill Sans" charset="0"/>
                <a:cs typeface="Gill Sans" charset="0"/>
              </a:rPr>
              <a:t>Status</a:t>
            </a:r>
          </a:p>
          <a:p>
            <a:pPr marL="457200" indent="-457200">
              <a:buFont typeface="Arial" charset="0"/>
              <a:buChar char="•"/>
            </a:pPr>
            <a:r>
              <a:rPr lang="en-US" sz="2800" dirty="0" smtClean="0">
                <a:latin typeface="Gill Sans" charset="0"/>
                <a:ea typeface="Gill Sans" charset="0"/>
                <a:cs typeface="Gill Sans" charset="0"/>
              </a:rPr>
              <a:t>Barriers</a:t>
            </a:r>
          </a:p>
          <a:p>
            <a:pPr marL="457200" indent="-457200">
              <a:buFont typeface="Arial" charset="0"/>
              <a:buChar char="•"/>
            </a:pPr>
            <a:r>
              <a:rPr lang="en-US" sz="2800" dirty="0" smtClean="0">
                <a:latin typeface="Gill Sans" charset="0"/>
                <a:ea typeface="Gill Sans" charset="0"/>
                <a:cs typeface="Gill Sans" charset="0"/>
              </a:rPr>
              <a:t>Requests</a:t>
            </a:r>
            <a:endParaRPr lang="en-US" sz="2800" dirty="0">
              <a:latin typeface="Gill Sans" charset="0"/>
              <a:ea typeface="Gill Sans" charset="0"/>
              <a:cs typeface="Gill Sans" charset="0"/>
            </a:endParaRPr>
          </a:p>
        </p:txBody>
      </p:sp>
    </p:spTree>
    <p:extLst>
      <p:ext uri="{BB962C8B-B14F-4D97-AF65-F5344CB8AC3E}">
        <p14:creationId xmlns:p14="http://schemas.microsoft.com/office/powerpoint/2010/main" val="594506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200" y="463600"/>
            <a:ext cx="8475000" cy="1640400"/>
          </a:xfrm>
          <a:prstGeom prst="rect">
            <a:avLst/>
          </a:prstGeom>
        </p:spPr>
        <p:txBody>
          <a:bodyPr wrap="square" lIns="91425" tIns="91425" rIns="91425" bIns="91425" anchor="ctr" anchorCtr="0">
            <a:noAutofit/>
          </a:bodyPr>
          <a:lstStyle/>
          <a:p>
            <a:pPr lvl="0"/>
            <a:r>
              <a:rPr lang="en-US" dirty="0">
                <a:solidFill>
                  <a:schemeClr val="tx1"/>
                </a:solidFill>
                <a:latin typeface="Gill Sans MT" charset="0"/>
              </a:rPr>
              <a:t>Engage with Learners with Disabilities</a:t>
            </a:r>
            <a:endParaRPr lang="en" dirty="0">
              <a:latin typeface="Gill Sans MT" charset="0"/>
              <a:ea typeface="Montserrat"/>
              <a:cs typeface="Montserrat"/>
              <a:sym typeface="Montserrat"/>
            </a:endParaRPr>
          </a:p>
        </p:txBody>
      </p:sp>
      <p:sp>
        <p:nvSpPr>
          <p:cNvPr id="171" name="Shape 171"/>
          <p:cNvSpPr txBox="1">
            <a:spLocks noGrp="1"/>
          </p:cNvSpPr>
          <p:nvPr>
            <p:ph type="sldNum" idx="12"/>
          </p:nvPr>
        </p:nvSpPr>
        <p:spPr>
          <a:xfrm>
            <a:off x="8251984" y="6333134"/>
            <a:ext cx="548700" cy="525000"/>
          </a:xfrm>
          <a:prstGeom prst="rect">
            <a:avLst/>
          </a:prstGeom>
        </p:spPr>
        <p:txBody>
          <a:bodyPr wrap="square" lIns="91425" tIns="91425" rIns="91425" bIns="91425" anchor="t" anchorCtr="0">
            <a:noAutofit/>
          </a:bodyPr>
          <a:lstStyle/>
          <a:p>
            <a:pPr lvl="0" rtl="0">
              <a:spcBef>
                <a:spcPts val="0"/>
              </a:spcBef>
              <a:buNone/>
            </a:pPr>
            <a:fld id="{00000000-1234-1234-1234-123412341234}" type="slidenum">
              <a:rPr lang="en"/>
              <a:t>22</a:t>
            </a:fld>
            <a:endParaRPr lang="en"/>
          </a:p>
        </p:txBody>
      </p:sp>
      <p:sp>
        <p:nvSpPr>
          <p:cNvPr id="6" name="Text Placeholder 2"/>
          <p:cNvSpPr>
            <a:spLocks noGrp="1"/>
          </p:cNvSpPr>
          <p:nvPr>
            <p:ph type="body" idx="1"/>
          </p:nvPr>
        </p:nvSpPr>
        <p:spPr>
          <a:xfrm>
            <a:off x="388714" y="2207785"/>
            <a:ext cx="2556904" cy="479822"/>
          </a:xfrm>
        </p:spPr>
        <p:txBody>
          <a:bodyPr>
            <a:normAutofit fontScale="92500" lnSpcReduction="10000"/>
          </a:bodyPr>
          <a:lstStyle/>
          <a:p>
            <a:pPr>
              <a:buNone/>
            </a:pPr>
            <a:r>
              <a:rPr lang="en-US" sz="2200" b="0" dirty="0" smtClean="0">
                <a:latin typeface="Gill Sans" charset="0"/>
              </a:rPr>
              <a:t>Goal</a:t>
            </a:r>
            <a:endParaRPr lang="en-US" sz="2200" b="0" dirty="0">
              <a:latin typeface="Gill Sans MT" charset="0"/>
            </a:endParaRPr>
          </a:p>
        </p:txBody>
      </p:sp>
      <p:sp>
        <p:nvSpPr>
          <p:cNvPr id="7" name="Content Placeholder 3"/>
          <p:cNvSpPr txBox="1">
            <a:spLocks/>
          </p:cNvSpPr>
          <p:nvPr/>
        </p:nvSpPr>
        <p:spPr>
          <a:xfrm>
            <a:off x="401166" y="2731181"/>
            <a:ext cx="2556904" cy="2963466"/>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800" dirty="0" smtClean="0">
                <a:latin typeface="Gill Sans" charset="0"/>
              </a:rPr>
              <a:t>Engage with learners with disabilities who request accommodation or report a barriers to access in support of commitment to accessibility and equal access</a:t>
            </a:r>
            <a:endParaRPr lang="en-US" sz="1800" dirty="0">
              <a:latin typeface="Gill Sans" charset="0"/>
            </a:endParaRPr>
          </a:p>
        </p:txBody>
      </p:sp>
      <p:sp>
        <p:nvSpPr>
          <p:cNvPr id="8" name="Text Placeholder 4"/>
          <p:cNvSpPr txBox="1">
            <a:spLocks/>
          </p:cNvSpPr>
          <p:nvPr/>
        </p:nvSpPr>
        <p:spPr>
          <a:xfrm>
            <a:off x="2971800" y="2187178"/>
            <a:ext cx="2856082" cy="47982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2000" dirty="0" smtClean="0">
                <a:latin typeface="Gill Sans" charset="0"/>
              </a:rPr>
              <a:t>Strategies</a:t>
            </a:r>
            <a:r>
              <a:rPr lang="en-US" dirty="0" smtClean="0">
                <a:latin typeface="Gill Sans MT " charset="0"/>
              </a:rPr>
              <a:t>	</a:t>
            </a:r>
            <a:endParaRPr lang="en-US" dirty="0">
              <a:latin typeface="Gill Sans MT " charset="0"/>
            </a:endParaRPr>
          </a:p>
        </p:txBody>
      </p:sp>
      <p:sp>
        <p:nvSpPr>
          <p:cNvPr id="9" name="Content Placeholder 5"/>
          <p:cNvSpPr txBox="1">
            <a:spLocks/>
          </p:cNvSpPr>
          <p:nvPr/>
        </p:nvSpPr>
        <p:spPr>
          <a:xfrm>
            <a:off x="2819400" y="2667000"/>
            <a:ext cx="3008482" cy="2963466"/>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85750" indent="-285750">
              <a:buFont typeface="Wingdings" charset="2"/>
              <a:buChar char="§"/>
            </a:pPr>
            <a:r>
              <a:rPr lang="en-US" sz="1800" dirty="0" smtClean="0">
                <a:latin typeface="Gill Sans" charset="0"/>
              </a:rPr>
              <a:t>Commitment statement</a:t>
            </a:r>
          </a:p>
          <a:p>
            <a:pPr marL="285750" indent="-285750">
              <a:buFont typeface="Wingdings" charset="2"/>
              <a:buChar char="§"/>
            </a:pPr>
            <a:r>
              <a:rPr lang="en-US" sz="1800" dirty="0" smtClean="0">
                <a:latin typeface="Gill Sans" charset="0"/>
              </a:rPr>
              <a:t>Process for learners to follow: individualized, confidential, timely resolution</a:t>
            </a:r>
          </a:p>
          <a:p>
            <a:pPr marL="285750" indent="-285750">
              <a:buFont typeface="Wingdings" charset="2"/>
              <a:buChar char="§"/>
            </a:pPr>
            <a:r>
              <a:rPr lang="en-US" sz="1800" dirty="0" smtClean="0">
                <a:latin typeface="Gill Sans" charset="0"/>
              </a:rPr>
              <a:t>Responsibilities: learner, course teams, accessibility</a:t>
            </a:r>
          </a:p>
          <a:p>
            <a:pPr marL="285750" indent="-285750">
              <a:buFont typeface="Wingdings" charset="2"/>
              <a:buChar char="§"/>
            </a:pPr>
            <a:r>
              <a:rPr lang="en-US" sz="1800" dirty="0" smtClean="0">
                <a:latin typeface="Gill Sans" charset="0"/>
              </a:rPr>
              <a:t>Balance ADA obligations, academic integrity, and technical feasibility</a:t>
            </a:r>
          </a:p>
          <a:p>
            <a:pPr lvl="1"/>
            <a:endParaRPr lang="en-US" sz="1200" dirty="0" smtClean="0">
              <a:latin typeface="Gill Sans" charset="0"/>
            </a:endParaRPr>
          </a:p>
          <a:p>
            <a:endParaRPr lang="en-US" sz="1600" dirty="0">
              <a:latin typeface="Gill Sans" charset="0"/>
            </a:endParaRPr>
          </a:p>
        </p:txBody>
      </p:sp>
      <p:sp>
        <p:nvSpPr>
          <p:cNvPr id="10" name="Content Placeholder 6"/>
          <p:cNvSpPr txBox="1">
            <a:spLocks/>
          </p:cNvSpPr>
          <p:nvPr/>
        </p:nvSpPr>
        <p:spPr>
          <a:xfrm>
            <a:off x="5983118" y="2667000"/>
            <a:ext cx="2856082" cy="334310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85750" indent="-285750">
              <a:buFont typeface="Wingdings" charset="2"/>
              <a:buChar char="§"/>
            </a:pPr>
            <a:r>
              <a:rPr lang="en-US" sz="1800" dirty="0" smtClean="0">
                <a:latin typeface="Gill Sans" charset="0"/>
              </a:rPr>
              <a:t>Learners (initiate)</a:t>
            </a:r>
          </a:p>
          <a:p>
            <a:pPr marL="285750" indent="-285750">
              <a:buFont typeface="Wingdings" charset="2"/>
              <a:buChar char="§"/>
            </a:pPr>
            <a:r>
              <a:rPr lang="en-US" sz="1800" dirty="0" smtClean="0">
                <a:latin typeface="Gill Sans" charset="0"/>
              </a:rPr>
              <a:t>MIT Student Disability Services</a:t>
            </a:r>
          </a:p>
          <a:p>
            <a:pPr marL="285750" indent="-285750">
              <a:buFont typeface="Wingdings" charset="2"/>
              <a:buChar char="§"/>
            </a:pPr>
            <a:r>
              <a:rPr lang="en-US" sz="1800" dirty="0" smtClean="0">
                <a:latin typeface="Gill Sans" charset="0"/>
              </a:rPr>
              <a:t>MITx Course teams</a:t>
            </a:r>
          </a:p>
          <a:p>
            <a:endParaRPr lang="en-US" sz="1800" dirty="0" smtClean="0">
              <a:latin typeface="Gill Sans" charset="0"/>
            </a:endParaRPr>
          </a:p>
          <a:p>
            <a:r>
              <a:rPr lang="en-US" sz="1800" dirty="0" smtClean="0">
                <a:latin typeface="Gill Sans" charset="0"/>
              </a:rPr>
              <a:t>As Needed</a:t>
            </a:r>
          </a:p>
          <a:p>
            <a:pPr marL="285750" indent="-285750">
              <a:buFont typeface="Wingdings" charset="2"/>
              <a:buChar char="§"/>
            </a:pPr>
            <a:r>
              <a:rPr lang="en-US" sz="1800" dirty="0" smtClean="0">
                <a:latin typeface="Gill Sans" charset="0"/>
              </a:rPr>
              <a:t>Platform/EdX</a:t>
            </a:r>
          </a:p>
          <a:p>
            <a:pPr marL="285750" indent="-285750">
              <a:buFont typeface="Wingdings" charset="2"/>
              <a:buChar char="§"/>
            </a:pPr>
            <a:r>
              <a:rPr lang="en-US" sz="1800" dirty="0" smtClean="0">
                <a:latin typeface="Gill Sans" charset="0"/>
              </a:rPr>
              <a:t>Ed Techs</a:t>
            </a:r>
          </a:p>
          <a:p>
            <a:pPr marL="285750" indent="-285750">
              <a:buFont typeface="Wingdings" charset="2"/>
              <a:buChar char="§"/>
            </a:pPr>
            <a:r>
              <a:rPr lang="en-US" sz="1800" dirty="0" smtClean="0">
                <a:latin typeface="Gill Sans" charset="0"/>
              </a:rPr>
              <a:t>Engineering</a:t>
            </a:r>
          </a:p>
          <a:p>
            <a:pPr marL="285750" indent="-285750">
              <a:buFont typeface="Wingdings" charset="2"/>
              <a:buChar char="§"/>
            </a:pPr>
            <a:r>
              <a:rPr lang="en-US" sz="1800" dirty="0" smtClean="0">
                <a:latin typeface="Gill Sans" charset="0"/>
              </a:rPr>
              <a:t>MIT Accessibility and Usability</a:t>
            </a:r>
            <a:endParaRPr lang="en-US" sz="1800" dirty="0">
              <a:latin typeface="Gill Sans" charset="0"/>
            </a:endParaRPr>
          </a:p>
        </p:txBody>
      </p:sp>
      <p:sp>
        <p:nvSpPr>
          <p:cNvPr id="11" name="Text Placeholder 7"/>
          <p:cNvSpPr txBox="1">
            <a:spLocks/>
          </p:cNvSpPr>
          <p:nvPr/>
        </p:nvSpPr>
        <p:spPr>
          <a:xfrm>
            <a:off x="5870188" y="2209800"/>
            <a:ext cx="2856082" cy="47982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2000" dirty="0" smtClean="0">
                <a:latin typeface="Gill Sans" charset="0"/>
              </a:rPr>
              <a:t>Partners</a:t>
            </a:r>
            <a:endParaRPr lang="en-US" sz="2000" dirty="0">
              <a:latin typeface="Gill Sans" charset="0"/>
            </a:endParaRPr>
          </a:p>
        </p:txBody>
      </p:sp>
      <p:sp>
        <p:nvSpPr>
          <p:cNvPr id="12" name="Slide Number Placeholder 8"/>
          <p:cNvSpPr txBox="1">
            <a:spLocks/>
          </p:cNvSpPr>
          <p:nvPr/>
        </p:nvSpPr>
        <p:spPr>
          <a:xfrm>
            <a:off x="8556784" y="6333134"/>
            <a:ext cx="548700" cy="52500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fld id="{00000000-1234-1234-1234-123412341234}" type="slidenum">
              <a:rPr lang="en" sz="1000" smtClean="0">
                <a:solidFill>
                  <a:schemeClr val="dk1"/>
                </a:solidFill>
                <a:latin typeface="Roboto"/>
                <a:ea typeface="Roboto"/>
                <a:cs typeface="Roboto"/>
                <a:sym typeface="Roboto"/>
              </a:rPr>
              <a:pPr algn="r"/>
              <a:t>22</a:t>
            </a:fld>
            <a:endParaRPr lang="en" sz="1000"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2004025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740228" y="463600"/>
            <a:ext cx="8191971" cy="1640400"/>
          </a:xfrm>
          <a:prstGeom prst="rect">
            <a:avLst/>
          </a:prstGeom>
        </p:spPr>
        <p:txBody>
          <a:bodyPr wrap="square" lIns="91425" tIns="91425" rIns="91425" bIns="91425" anchor="ctr" anchorCtr="0">
            <a:noAutofit/>
          </a:bodyPr>
          <a:lstStyle/>
          <a:p>
            <a:pPr lvl="0" rtl="0">
              <a:spcBef>
                <a:spcPts val="0"/>
              </a:spcBef>
              <a:buNone/>
            </a:pPr>
            <a:r>
              <a:rPr lang="en-US" dirty="0" smtClean="0">
                <a:latin typeface="Gill Sans MT" charset="0"/>
                <a:ea typeface="Montserrat"/>
                <a:cs typeface="Montserrat"/>
                <a:sym typeface="Montserrat"/>
              </a:rPr>
              <a:t/>
            </a:r>
            <a:br>
              <a:rPr lang="en-US" dirty="0" smtClean="0">
                <a:latin typeface="Gill Sans MT" charset="0"/>
                <a:ea typeface="Montserrat"/>
                <a:cs typeface="Montserrat"/>
                <a:sym typeface="Montserrat"/>
              </a:rPr>
            </a:br>
            <a:r>
              <a:rPr lang="en-US" dirty="0" smtClean="0">
                <a:latin typeface="Gill Sans MT" charset="0"/>
                <a:ea typeface="Montserrat"/>
                <a:cs typeface="Montserrat"/>
                <a:sym typeface="Montserrat"/>
              </a:rPr>
              <a:t>Process for Engaging Learners</a:t>
            </a:r>
            <a:endParaRPr lang="en" dirty="0">
              <a:latin typeface="Gill Sans MT" charset="0"/>
              <a:ea typeface="Montserrat"/>
              <a:cs typeface="Montserrat"/>
              <a:sym typeface="Montserrat"/>
            </a:endParaRPr>
          </a:p>
        </p:txBody>
      </p:sp>
      <p:sp>
        <p:nvSpPr>
          <p:cNvPr id="171" name="Shape 171"/>
          <p:cNvSpPr txBox="1">
            <a:spLocks noGrp="1"/>
          </p:cNvSpPr>
          <p:nvPr>
            <p:ph type="sldNum" idx="12"/>
          </p:nvPr>
        </p:nvSpPr>
        <p:spPr>
          <a:xfrm>
            <a:off x="8251984" y="6333134"/>
            <a:ext cx="548700" cy="525000"/>
          </a:xfrm>
          <a:prstGeom prst="rect">
            <a:avLst/>
          </a:prstGeom>
        </p:spPr>
        <p:txBody>
          <a:bodyPr wrap="square" lIns="91425" tIns="91425" rIns="91425" bIns="91425" anchor="t" anchorCtr="0">
            <a:noAutofit/>
          </a:bodyPr>
          <a:lstStyle/>
          <a:p>
            <a:pPr lvl="0" rtl="0">
              <a:spcBef>
                <a:spcPts val="0"/>
              </a:spcBef>
              <a:buNone/>
            </a:pPr>
            <a:fld id="{00000000-1234-1234-1234-123412341234}" type="slidenum">
              <a:rPr lang="en"/>
              <a:t>23</a:t>
            </a:fld>
            <a:endParaRPr lang="en"/>
          </a:p>
        </p:txBody>
      </p:sp>
      <p:graphicFrame>
        <p:nvGraphicFramePr>
          <p:cNvPr id="9" name="Diagram 8"/>
          <p:cNvGraphicFramePr/>
          <p:nvPr>
            <p:extLst>
              <p:ext uri="{D42A27DB-BD31-4B8C-83A1-F6EECF244321}">
                <p14:modId xmlns:p14="http://schemas.microsoft.com/office/powerpoint/2010/main" val="1745038766"/>
              </p:ext>
            </p:extLst>
          </p:nvPr>
        </p:nvGraphicFramePr>
        <p:xfrm>
          <a:off x="1041991" y="2104000"/>
          <a:ext cx="6687879" cy="44243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5788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574157" y="1874666"/>
            <a:ext cx="6517759" cy="4643091"/>
          </a:xfrm>
          <a:prstGeom prst="rect">
            <a:avLst/>
          </a:prstGeom>
        </p:spPr>
        <p:txBody>
          <a:bodyPr wrap="square" lIns="91425" tIns="91425" rIns="91425" bIns="91425" anchor="t" anchorCtr="0">
            <a:noAutofit/>
          </a:bodyPr>
          <a:lstStyle/>
          <a:p>
            <a:pPr marL="285750" indent="-285750">
              <a:buFont typeface="Arial" charset="0"/>
              <a:buChar char="•"/>
            </a:pPr>
            <a:r>
              <a:rPr lang="en-US" sz="2000" dirty="0">
                <a:solidFill>
                  <a:schemeClr val="dk1"/>
                </a:solidFill>
                <a:latin typeface="Gill Sans" charset="0"/>
              </a:rPr>
              <a:t>Confidentiality limits sharable </a:t>
            </a:r>
            <a:r>
              <a:rPr lang="en-US" sz="2000" dirty="0" smtClean="0">
                <a:solidFill>
                  <a:schemeClr val="dk1"/>
                </a:solidFill>
                <a:latin typeface="Gill Sans" charset="0"/>
              </a:rPr>
              <a:t>data</a:t>
            </a:r>
            <a:endParaRPr lang="en-US" sz="2000" dirty="0">
              <a:solidFill>
                <a:schemeClr val="dk1"/>
              </a:solidFill>
              <a:latin typeface="Gill Sans" charset="0"/>
            </a:endParaRPr>
          </a:p>
          <a:p>
            <a:pPr marL="285750" indent="-285750">
              <a:buFont typeface="Arial" charset="0"/>
              <a:buChar char="•"/>
            </a:pPr>
            <a:r>
              <a:rPr lang="en-US" sz="2000" dirty="0">
                <a:solidFill>
                  <a:schemeClr val="dk1"/>
                </a:solidFill>
                <a:latin typeface="Gill Sans" charset="0"/>
              </a:rPr>
              <a:t>L</a:t>
            </a:r>
            <a:r>
              <a:rPr lang="en-US" sz="2000" dirty="0" smtClean="0">
                <a:solidFill>
                  <a:schemeClr val="dk1"/>
                </a:solidFill>
                <a:latin typeface="Gill Sans" charset="0"/>
              </a:rPr>
              <a:t>earners </a:t>
            </a:r>
            <a:r>
              <a:rPr lang="en-US" sz="2000" dirty="0">
                <a:solidFill>
                  <a:schemeClr val="dk1"/>
                </a:solidFill>
                <a:latin typeface="Gill Sans" charset="0"/>
              </a:rPr>
              <a:t>express </a:t>
            </a:r>
            <a:r>
              <a:rPr lang="en-US" sz="2000" dirty="0" smtClean="0">
                <a:solidFill>
                  <a:schemeClr val="dk1"/>
                </a:solidFill>
                <a:latin typeface="Gill Sans" charset="0"/>
              </a:rPr>
              <a:t>gratitude and appreciation</a:t>
            </a:r>
          </a:p>
          <a:p>
            <a:pPr marL="285750" indent="-285750">
              <a:buFont typeface="Arial" charset="0"/>
              <a:buChar char="•"/>
            </a:pPr>
            <a:r>
              <a:rPr lang="en-US" sz="2000" dirty="0" smtClean="0">
                <a:solidFill>
                  <a:schemeClr val="dk1"/>
                </a:solidFill>
                <a:latin typeface="Gill Sans" charset="0"/>
              </a:rPr>
              <a:t>As exams are limited by time or process (proctoring) requests for exam accommodations increase</a:t>
            </a:r>
          </a:p>
          <a:p>
            <a:pPr marL="285750" indent="-285750">
              <a:buFont typeface="Arial" charset="0"/>
              <a:buChar char="•"/>
            </a:pPr>
            <a:r>
              <a:rPr lang="en-US" sz="2000" dirty="0" smtClean="0">
                <a:solidFill>
                  <a:schemeClr val="dk1"/>
                </a:solidFill>
                <a:latin typeface="Gill Sans" charset="0"/>
              </a:rPr>
              <a:t>Some learners share their stories: </a:t>
            </a:r>
            <a:r>
              <a:rPr lang="en" sz="2000" dirty="0" smtClean="0">
                <a:solidFill>
                  <a:schemeClr val="dk1"/>
                </a:solidFill>
                <a:latin typeface="Gill Sans" charset="0"/>
              </a:rPr>
              <a:t>“The </a:t>
            </a:r>
            <a:r>
              <a:rPr lang="en" sz="2000" dirty="0">
                <a:solidFill>
                  <a:schemeClr val="dk1"/>
                </a:solidFill>
                <a:latin typeface="Gill Sans" charset="0"/>
              </a:rPr>
              <a:t>accessibility of the </a:t>
            </a:r>
            <a:r>
              <a:rPr lang="en" sz="2000" dirty="0" smtClean="0">
                <a:solidFill>
                  <a:schemeClr val="dk1"/>
                </a:solidFill>
                <a:latin typeface="Gill Sans" charset="0"/>
              </a:rPr>
              <a:t>courses </a:t>
            </a:r>
            <a:r>
              <a:rPr lang="en" sz="2000" dirty="0">
                <a:solidFill>
                  <a:schemeClr val="dk1"/>
                </a:solidFill>
                <a:latin typeface="Gill Sans" charset="0"/>
              </a:rPr>
              <a:t>makes edX </a:t>
            </a:r>
            <a:r>
              <a:rPr lang="en" sz="2000" dirty="0" smtClean="0">
                <a:solidFill>
                  <a:schemeClr val="dk1"/>
                </a:solidFill>
                <a:latin typeface="Gill Sans" charset="0"/>
              </a:rPr>
              <a:t>the </a:t>
            </a:r>
            <a:r>
              <a:rPr lang="en" sz="2000" dirty="0">
                <a:solidFill>
                  <a:schemeClr val="dk1"/>
                </a:solidFill>
                <a:latin typeface="Gill Sans" charset="0"/>
              </a:rPr>
              <a:t>perfect platform </a:t>
            </a:r>
            <a:r>
              <a:rPr lang="en" sz="2000" dirty="0" smtClean="0">
                <a:solidFill>
                  <a:schemeClr val="dk1"/>
                </a:solidFill>
                <a:latin typeface="Gill Sans" charset="0"/>
              </a:rPr>
              <a:t>for </a:t>
            </a:r>
            <a:r>
              <a:rPr lang="en" sz="2000" dirty="0">
                <a:solidFill>
                  <a:schemeClr val="dk1"/>
                </a:solidFill>
                <a:latin typeface="Gill Sans" charset="0"/>
              </a:rPr>
              <a:t>me to learn </a:t>
            </a:r>
            <a:r>
              <a:rPr lang="en" sz="2000" dirty="0" smtClean="0">
                <a:solidFill>
                  <a:schemeClr val="dk1"/>
                </a:solidFill>
                <a:latin typeface="Gill Sans" charset="0"/>
              </a:rPr>
              <a:t>about </a:t>
            </a:r>
            <a:r>
              <a:rPr lang="en" sz="2000" dirty="0">
                <a:solidFill>
                  <a:schemeClr val="dk1"/>
                </a:solidFill>
                <a:latin typeface="Gill Sans" charset="0"/>
              </a:rPr>
              <a:t>my interests</a:t>
            </a:r>
            <a:r>
              <a:rPr lang="en" sz="2000" dirty="0" smtClean="0">
                <a:solidFill>
                  <a:schemeClr val="dk1"/>
                </a:solidFill>
                <a:latin typeface="Gill Sans" charset="0"/>
              </a:rPr>
              <a:t>.” </a:t>
            </a:r>
            <a:r>
              <a:rPr lang="en" sz="2000" u="sng" dirty="0" smtClean="0">
                <a:solidFill>
                  <a:schemeClr val="hlink"/>
                </a:solidFill>
                <a:latin typeface="Gill Sans" charset="0"/>
                <a:hlinkClick r:id="rId3"/>
              </a:rPr>
              <a:t>Bhargav</a:t>
            </a:r>
            <a:r>
              <a:rPr lang="en-US" sz="2000" u="sng" dirty="0" smtClean="0">
                <a:solidFill>
                  <a:schemeClr val="hlink"/>
                </a:solidFill>
                <a:latin typeface="Gill Sans" charset="0"/>
              </a:rPr>
              <a:t> on </a:t>
            </a:r>
            <a:r>
              <a:rPr lang="en-US" sz="2000" u="sng" dirty="0" err="1" smtClean="0">
                <a:solidFill>
                  <a:schemeClr val="hlink"/>
                </a:solidFill>
                <a:latin typeface="Gill Sans" charset="0"/>
              </a:rPr>
              <a:t>blog.edx.org</a:t>
            </a:r>
            <a:endParaRPr lang="en-US" sz="2000" u="sng" dirty="0" smtClean="0">
              <a:solidFill>
                <a:schemeClr val="hlink"/>
              </a:solidFill>
              <a:latin typeface="Gill Sans" charset="0"/>
            </a:endParaRPr>
          </a:p>
          <a:p>
            <a:pPr marL="285750" indent="-285750">
              <a:buFont typeface="Arial" charset="0"/>
              <a:buChar char="•"/>
            </a:pPr>
            <a:r>
              <a:rPr lang="en-US" sz="2000" dirty="0" smtClean="0">
                <a:solidFill>
                  <a:schemeClr val="tx1"/>
                </a:solidFill>
                <a:latin typeface="Gill Sans" charset="0"/>
              </a:rPr>
              <a:t>Organizations creating pipelines for learners with disabilities</a:t>
            </a:r>
          </a:p>
          <a:p>
            <a:pPr lvl="1">
              <a:buNone/>
            </a:pPr>
            <a:endParaRPr lang="en-US" sz="2000" dirty="0" smtClean="0">
              <a:solidFill>
                <a:schemeClr val="tx1"/>
              </a:solidFill>
              <a:latin typeface="Gill Sans" charset="0"/>
            </a:endParaRPr>
          </a:p>
          <a:p>
            <a:pPr marL="285750" indent="-285750">
              <a:buFont typeface="Arial" charset="0"/>
              <a:buChar char="•"/>
            </a:pPr>
            <a:endParaRPr lang="en-US" sz="1800" u="sng" dirty="0" smtClean="0">
              <a:solidFill>
                <a:schemeClr val="hlink"/>
              </a:solidFill>
              <a:latin typeface="Gill Sans" charset="0"/>
            </a:endParaRPr>
          </a:p>
          <a:p>
            <a:pPr marL="285750" indent="-285750">
              <a:buFont typeface="Arial" charset="0"/>
              <a:buChar char="•"/>
            </a:pPr>
            <a:endParaRPr lang="en-US" sz="1800" u="sng" dirty="0">
              <a:solidFill>
                <a:schemeClr val="hlink"/>
              </a:solidFill>
              <a:latin typeface="Gill Sans" charset="0"/>
            </a:endParaRPr>
          </a:p>
          <a:p>
            <a:pPr>
              <a:buNone/>
            </a:pPr>
            <a:endParaRPr lang="en" sz="1800" dirty="0" smtClean="0">
              <a:solidFill>
                <a:schemeClr val="hlink"/>
              </a:solidFill>
              <a:latin typeface="Gill Sans" charset="0"/>
            </a:endParaRPr>
          </a:p>
          <a:p>
            <a:pPr lvl="0" algn="l" rtl="0">
              <a:spcBef>
                <a:spcPts val="0"/>
              </a:spcBef>
              <a:buNone/>
            </a:pPr>
            <a:endParaRPr lang="en-US" dirty="0" smtClean="0">
              <a:solidFill>
                <a:schemeClr val="dk1"/>
              </a:solidFill>
              <a:latin typeface="Gill Sans" charset="0"/>
              <a:ea typeface="Montserrat"/>
              <a:cs typeface="Montserrat"/>
              <a:sym typeface="Montserrat"/>
            </a:endParaRPr>
          </a:p>
        </p:txBody>
      </p:sp>
      <p:sp>
        <p:nvSpPr>
          <p:cNvPr id="200" name="Shape 200"/>
          <p:cNvSpPr txBox="1">
            <a:spLocks noGrp="1"/>
          </p:cNvSpPr>
          <p:nvPr>
            <p:ph type="sldNum" idx="12"/>
          </p:nvPr>
        </p:nvSpPr>
        <p:spPr>
          <a:xfrm>
            <a:off x="8556784" y="6333134"/>
            <a:ext cx="548700" cy="525000"/>
          </a:xfrm>
          <a:prstGeom prst="rect">
            <a:avLst/>
          </a:prstGeom>
        </p:spPr>
        <p:txBody>
          <a:bodyPr wrap="square" lIns="91425" tIns="91425" rIns="91425" bIns="91425" anchor="t" anchorCtr="0">
            <a:noAutofit/>
          </a:bodyPr>
          <a:lstStyle/>
          <a:p>
            <a:pPr lvl="0" rtl="0">
              <a:spcBef>
                <a:spcPts val="0"/>
              </a:spcBef>
              <a:buNone/>
            </a:pPr>
            <a:fld id="{00000000-1234-1234-1234-123412341234}" type="slidenum">
              <a:rPr lang="en"/>
              <a:t>24</a:t>
            </a:fld>
            <a:endParaRPr lang="en"/>
          </a:p>
        </p:txBody>
      </p:sp>
      <p:sp>
        <p:nvSpPr>
          <p:cNvPr id="201" name="Shape 201"/>
          <p:cNvSpPr txBox="1">
            <a:spLocks noGrp="1"/>
          </p:cNvSpPr>
          <p:nvPr>
            <p:ph type="title"/>
          </p:nvPr>
        </p:nvSpPr>
        <p:spPr>
          <a:xfrm>
            <a:off x="574157" y="609876"/>
            <a:ext cx="8357191" cy="1303984"/>
          </a:xfrm>
          <a:prstGeom prst="rect">
            <a:avLst/>
          </a:prstGeom>
        </p:spPr>
        <p:txBody>
          <a:bodyPr wrap="square" lIns="91425" tIns="91425" rIns="91425" bIns="91425" anchor="b" anchorCtr="0">
            <a:noAutofit/>
          </a:bodyPr>
          <a:lstStyle/>
          <a:p>
            <a:pPr lvl="0">
              <a:spcBef>
                <a:spcPts val="0"/>
              </a:spcBef>
              <a:buNone/>
            </a:pPr>
            <a:r>
              <a:rPr lang="en-US" dirty="0" smtClean="0">
                <a:latin typeface="Gill Sans MT" charset="0"/>
              </a:rPr>
              <a:t>Learner data and stories</a:t>
            </a:r>
            <a:br>
              <a:rPr lang="en-US" dirty="0" smtClean="0">
                <a:latin typeface="Gill Sans MT" charset="0"/>
              </a:rPr>
            </a:br>
            <a:endParaRPr lang="en" dirty="0">
              <a:latin typeface="Gill Sans MT" charset="0"/>
            </a:endParaRPr>
          </a:p>
        </p:txBody>
      </p:sp>
      <p:pic>
        <p:nvPicPr>
          <p:cNvPr id="202" name="Shape 202" descr="Bhargav, an edx Learner"/>
          <p:cNvPicPr preferRelativeResize="0">
            <a:picLocks noChangeAspect="1"/>
          </p:cNvPicPr>
          <p:nvPr/>
        </p:nvPicPr>
        <p:blipFill>
          <a:blip r:embed="rId4">
            <a:alphaModFix/>
          </a:blip>
          <a:stretch>
            <a:fillRect/>
          </a:stretch>
        </p:blipFill>
        <p:spPr>
          <a:xfrm>
            <a:off x="6921795" y="3700015"/>
            <a:ext cx="1475499" cy="1588110"/>
          </a:xfrm>
          <a:prstGeom prst="rect">
            <a:avLst/>
          </a:prstGeom>
          <a:noFill/>
          <a:ln>
            <a:noFill/>
          </a:ln>
        </p:spPr>
      </p:pic>
      <p:pic>
        <p:nvPicPr>
          <p:cNvPr id="7" name="Shape 211" descr="Notice-Ability_Slogan-clear.png"/>
          <p:cNvPicPr preferRelativeResize="0">
            <a:picLocks noChangeAspect="1"/>
          </p:cNvPicPr>
          <p:nvPr/>
        </p:nvPicPr>
        <p:blipFill>
          <a:blip r:embed="rId5">
            <a:alphaModFix/>
          </a:blip>
          <a:stretch>
            <a:fillRect/>
          </a:stretch>
        </p:blipFill>
        <p:spPr>
          <a:xfrm>
            <a:off x="2178639" y="5442934"/>
            <a:ext cx="2903724" cy="827900"/>
          </a:xfrm>
          <a:prstGeom prst="rect">
            <a:avLst/>
          </a:prstGeom>
          <a:noFill/>
          <a:ln>
            <a:noFill/>
          </a:ln>
        </p:spPr>
      </p:pic>
      <p:pic>
        <p:nvPicPr>
          <p:cNvPr id="8" name="Shape 210" descr="VisionAidLogo150.png"/>
          <p:cNvPicPr preferRelativeResize="0"/>
          <p:nvPr/>
        </p:nvPicPr>
        <p:blipFill>
          <a:blip r:embed="rId6">
            <a:alphaModFix/>
          </a:blip>
          <a:stretch>
            <a:fillRect/>
          </a:stretch>
        </p:blipFill>
        <p:spPr>
          <a:xfrm>
            <a:off x="5493045" y="5426691"/>
            <a:ext cx="1428750" cy="952500"/>
          </a:xfrm>
          <a:prstGeom prst="rect">
            <a:avLst/>
          </a:prstGeom>
          <a:noFill/>
          <a:ln>
            <a:noFill/>
          </a:ln>
        </p:spPr>
      </p:pic>
    </p:spTree>
    <p:extLst>
      <p:ext uri="{BB962C8B-B14F-4D97-AF65-F5344CB8AC3E}">
        <p14:creationId xmlns:p14="http://schemas.microsoft.com/office/powerpoint/2010/main" val="340691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Shape 169"/>
        <p:cNvGrpSpPr/>
        <p:nvPr/>
      </p:nvGrpSpPr>
      <p:grpSpPr>
        <a:xfrm>
          <a:off x="0" y="0"/>
          <a:ext cx="0" cy="0"/>
          <a:chOff x="0" y="0"/>
          <a:chExt cx="0" cy="0"/>
        </a:xfrm>
      </p:grpSpPr>
      <p:sp>
        <p:nvSpPr>
          <p:cNvPr id="170" name="Shape 170"/>
          <p:cNvSpPr txBox="1">
            <a:spLocks noGrp="1"/>
          </p:cNvSpPr>
          <p:nvPr>
            <p:ph type="title"/>
          </p:nvPr>
        </p:nvSpPr>
        <p:spPr>
          <a:prstGeom prst="rect">
            <a:avLst/>
          </a:prstGeom>
        </p:spPr>
        <p:txBody>
          <a:bodyPr wrap="square" lIns="91425" tIns="91425" rIns="91425" bIns="91425" anchor="ctr" anchorCtr="0">
            <a:noAutofit/>
          </a:bodyPr>
          <a:lstStyle/>
          <a:p>
            <a:pPr lvl="0"/>
            <a:r>
              <a:rPr lang="en-US" dirty="0">
                <a:solidFill>
                  <a:schemeClr val="tx1"/>
                </a:solidFill>
                <a:latin typeface="Gill Sans MT" charset="0"/>
              </a:rPr>
              <a:t>Innovate for Inclusion</a:t>
            </a:r>
            <a:endParaRPr lang="en" dirty="0">
              <a:latin typeface="Gill Sans MT" charset="0"/>
              <a:ea typeface="Montserrat"/>
              <a:cs typeface="Montserrat"/>
              <a:sym typeface="Montserrat"/>
            </a:endParaRPr>
          </a:p>
        </p:txBody>
      </p:sp>
      <p:sp>
        <p:nvSpPr>
          <p:cNvPr id="4" name="Text Placeholder 2"/>
          <p:cNvSpPr>
            <a:spLocks noGrp="1"/>
          </p:cNvSpPr>
          <p:nvPr>
            <p:ph type="body" idx="1"/>
          </p:nvPr>
        </p:nvSpPr>
        <p:spPr/>
        <p:txBody>
          <a:bodyPr>
            <a:normAutofit/>
          </a:bodyPr>
          <a:lstStyle/>
          <a:p>
            <a:r>
              <a:rPr lang="en-US" sz="2200" b="0" dirty="0">
                <a:latin typeface="Gill Sans" charset="0"/>
              </a:rPr>
              <a:t>Goal</a:t>
            </a:r>
          </a:p>
        </p:txBody>
      </p:sp>
      <p:sp>
        <p:nvSpPr>
          <p:cNvPr id="2" name="Content Placeholder 1"/>
          <p:cNvSpPr>
            <a:spLocks noGrp="1"/>
          </p:cNvSpPr>
          <p:nvPr>
            <p:ph sz="half" idx="2"/>
          </p:nvPr>
        </p:nvSpPr>
        <p:spPr/>
        <p:txBody>
          <a:bodyPr/>
          <a:lstStyle/>
          <a:p>
            <a:pPr>
              <a:buNone/>
            </a:pPr>
            <a:r>
              <a:rPr lang="en-US" dirty="0">
                <a:latin typeface="Gill Sans" charset="0"/>
              </a:rPr>
              <a:t>Identify opportunities to </a:t>
            </a:r>
            <a:r>
              <a:rPr lang="en-US" dirty="0" smtClean="0">
                <a:latin typeface="Gill Sans" charset="0"/>
              </a:rPr>
              <a:t>integrate accessibility into innovations to increase access </a:t>
            </a:r>
            <a:r>
              <a:rPr lang="en-US" dirty="0">
                <a:latin typeface="Gill Sans" charset="0"/>
              </a:rPr>
              <a:t>and inclusion</a:t>
            </a:r>
            <a:endParaRPr lang="en-US" dirty="0"/>
          </a:p>
        </p:txBody>
      </p:sp>
      <p:sp>
        <p:nvSpPr>
          <p:cNvPr id="3" name="Text Placeholder 2"/>
          <p:cNvSpPr>
            <a:spLocks noGrp="1"/>
          </p:cNvSpPr>
          <p:nvPr>
            <p:ph type="body" sz="quarter" idx="3"/>
          </p:nvPr>
        </p:nvSpPr>
        <p:spPr/>
        <p:txBody>
          <a:bodyPr/>
          <a:lstStyle/>
          <a:p>
            <a:r>
              <a:rPr lang="en-US" b="0" dirty="0" smtClean="0">
                <a:latin typeface="Gill Sans" charset="0"/>
                <a:ea typeface="Gill Sans" charset="0"/>
                <a:cs typeface="Gill Sans" charset="0"/>
              </a:rPr>
              <a:t>Strategies	</a:t>
            </a:r>
            <a:endParaRPr lang="en-US" b="0" dirty="0">
              <a:latin typeface="Gill Sans" charset="0"/>
              <a:ea typeface="Gill Sans" charset="0"/>
              <a:cs typeface="Gill Sans" charset="0"/>
            </a:endParaRPr>
          </a:p>
        </p:txBody>
      </p:sp>
      <p:sp>
        <p:nvSpPr>
          <p:cNvPr id="8" name="Content Placeholder 7"/>
          <p:cNvSpPr>
            <a:spLocks noGrp="1"/>
          </p:cNvSpPr>
          <p:nvPr>
            <p:ph sz="quarter" idx="4"/>
          </p:nvPr>
        </p:nvSpPr>
        <p:spPr/>
        <p:txBody>
          <a:bodyPr/>
          <a:lstStyle/>
          <a:p>
            <a:pPr>
              <a:buNone/>
            </a:pPr>
            <a:r>
              <a:rPr lang="en-US" sz="2000" dirty="0">
                <a:solidFill>
                  <a:prstClr val="black"/>
                </a:solidFill>
                <a:latin typeface="Gill Sans" charset="0"/>
              </a:rPr>
              <a:t>Collaborate on projects with developers, research, industry, education, resource development to integrate accessibility</a:t>
            </a:r>
          </a:p>
        </p:txBody>
      </p:sp>
      <p:sp>
        <p:nvSpPr>
          <p:cNvPr id="171" name="Shape 171"/>
          <p:cNvSpPr txBox="1">
            <a:spLocks noGrp="1"/>
          </p:cNvSpPr>
          <p:nvPr>
            <p:ph type="sldNum" sz="quarter" idx="12"/>
          </p:nvPr>
        </p:nvSpPr>
        <p:spPr>
          <a:prstGeom prst="rect">
            <a:avLst/>
          </a:prstGeom>
        </p:spPr>
        <p:txBody>
          <a:bodyPr wrap="square" lIns="91425" tIns="91425" rIns="91425" bIns="91425" anchor="t" anchorCtr="0">
            <a:noAutofit/>
          </a:bodyPr>
          <a:lstStyle/>
          <a:p>
            <a:pPr lvl="0" rtl="0">
              <a:spcBef>
                <a:spcPts val="0"/>
              </a:spcBef>
              <a:buNone/>
            </a:pPr>
            <a:fld id="{00000000-1234-1234-1234-123412341234}" type="slidenum">
              <a:rPr lang="en"/>
              <a:t>25</a:t>
            </a:fld>
            <a:endParaRPr lang="en"/>
          </a:p>
        </p:txBody>
      </p:sp>
      <p:sp>
        <p:nvSpPr>
          <p:cNvPr id="9" name="Content Placeholder 8"/>
          <p:cNvSpPr>
            <a:spLocks noGrp="1"/>
          </p:cNvSpPr>
          <p:nvPr>
            <p:ph sz="quarter" idx="13"/>
          </p:nvPr>
        </p:nvSpPr>
        <p:spPr/>
        <p:txBody>
          <a:bodyPr/>
          <a:lstStyle/>
          <a:p>
            <a:pPr marL="285750" indent="-285750">
              <a:buFont typeface="Wingdings" charset="2"/>
              <a:buChar char="§"/>
            </a:pPr>
            <a:r>
              <a:rPr lang="en-US" sz="1800" dirty="0">
                <a:latin typeface="Gill Sans" charset="0"/>
              </a:rPr>
              <a:t>Open Learning leadership</a:t>
            </a:r>
          </a:p>
          <a:p>
            <a:pPr marL="285750" indent="-285750">
              <a:buFont typeface="Wingdings" charset="2"/>
              <a:buChar char="§"/>
            </a:pPr>
            <a:r>
              <a:rPr lang="en-US" sz="1800" dirty="0">
                <a:latin typeface="Gill Sans" charset="0"/>
              </a:rPr>
              <a:t>Platforms edX </a:t>
            </a:r>
          </a:p>
          <a:p>
            <a:pPr marL="285750" indent="-285750">
              <a:buFont typeface="Wingdings" charset="2"/>
              <a:buChar char="§"/>
            </a:pPr>
            <a:r>
              <a:rPr lang="en-US" sz="1800" dirty="0">
                <a:latin typeface="Gill Sans" charset="0"/>
              </a:rPr>
              <a:t>W3C Web Accessibility Initiative </a:t>
            </a:r>
          </a:p>
          <a:p>
            <a:pPr marL="285750" indent="-285750">
              <a:buFont typeface="Wingdings" charset="2"/>
              <a:buChar char="§"/>
            </a:pPr>
            <a:r>
              <a:rPr lang="en-US" sz="1800" dirty="0">
                <a:latin typeface="Gill Sans" charset="0"/>
              </a:rPr>
              <a:t>Engineering</a:t>
            </a:r>
          </a:p>
          <a:p>
            <a:pPr marL="285750" indent="-285750">
              <a:buFont typeface="Wingdings" charset="2"/>
              <a:buChar char="§"/>
            </a:pPr>
            <a:r>
              <a:rPr lang="en-US" sz="1800" dirty="0">
                <a:latin typeface="Gill Sans" charset="0"/>
              </a:rPr>
              <a:t>Educational Technologists</a:t>
            </a:r>
          </a:p>
          <a:p>
            <a:pPr marL="285750" indent="-285750">
              <a:buFont typeface="Wingdings" charset="2"/>
              <a:buChar char="§"/>
            </a:pPr>
            <a:r>
              <a:rPr lang="en-US" sz="1800" dirty="0">
                <a:latin typeface="Gill Sans" charset="0"/>
              </a:rPr>
              <a:t>Instructional Designers</a:t>
            </a:r>
          </a:p>
          <a:p>
            <a:pPr marL="285750" indent="-285750">
              <a:buFont typeface="Wingdings" charset="2"/>
              <a:buChar char="§"/>
            </a:pPr>
            <a:r>
              <a:rPr lang="en-US" sz="1800" dirty="0">
                <a:latin typeface="Gill Sans" charset="0"/>
              </a:rPr>
              <a:t>Learning Scientists </a:t>
            </a:r>
          </a:p>
          <a:p>
            <a:pPr marL="285750" indent="-285750">
              <a:buFont typeface="Wingdings" charset="2"/>
              <a:buChar char="§"/>
            </a:pPr>
            <a:r>
              <a:rPr lang="en-US" sz="1800" dirty="0">
                <a:latin typeface="Gill Sans" charset="0"/>
              </a:rPr>
              <a:t>Faculty</a:t>
            </a:r>
          </a:p>
          <a:p>
            <a:pPr marL="285750" indent="-285750">
              <a:buFont typeface="Wingdings" charset="2"/>
              <a:buChar char="§"/>
            </a:pPr>
            <a:r>
              <a:rPr lang="en-US" sz="1800" dirty="0">
                <a:latin typeface="Gill Sans" charset="0"/>
              </a:rPr>
              <a:t>Research and Industry</a:t>
            </a:r>
          </a:p>
        </p:txBody>
      </p:sp>
      <p:sp>
        <p:nvSpPr>
          <p:cNvPr id="10" name="Text Placeholder 9"/>
          <p:cNvSpPr>
            <a:spLocks noGrp="1"/>
          </p:cNvSpPr>
          <p:nvPr>
            <p:ph type="body" sz="quarter" idx="15"/>
          </p:nvPr>
        </p:nvSpPr>
        <p:spPr/>
        <p:txBody>
          <a:bodyPr/>
          <a:lstStyle/>
          <a:p>
            <a:r>
              <a:rPr lang="en-US" b="0" dirty="0" smtClean="0">
                <a:latin typeface="Gill Sans" charset="0"/>
                <a:ea typeface="Gill Sans" charset="0"/>
                <a:cs typeface="Gill Sans" charset="0"/>
              </a:rPr>
              <a:t>Partners</a:t>
            </a:r>
            <a:endParaRPr lang="en-US" b="0" dirty="0">
              <a:latin typeface="Gill Sans" charset="0"/>
              <a:ea typeface="Gill Sans" charset="0"/>
              <a:cs typeface="Gill Sans" charset="0"/>
            </a:endParaRPr>
          </a:p>
        </p:txBody>
      </p:sp>
      <p:sp>
        <p:nvSpPr>
          <p:cNvPr id="5" name="Content Placeholder 3"/>
          <p:cNvSpPr txBox="1">
            <a:spLocks/>
          </p:cNvSpPr>
          <p:nvPr/>
        </p:nvSpPr>
        <p:spPr>
          <a:xfrm>
            <a:off x="401166" y="2731181"/>
            <a:ext cx="2556904" cy="2963466"/>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en-US" dirty="0" smtClean="0">
              <a:latin typeface="Gill Sans" charset="0"/>
            </a:endParaRPr>
          </a:p>
        </p:txBody>
      </p:sp>
      <p:sp>
        <p:nvSpPr>
          <p:cNvPr id="6" name="Text Placeholder 4"/>
          <p:cNvSpPr txBox="1">
            <a:spLocks/>
          </p:cNvSpPr>
          <p:nvPr/>
        </p:nvSpPr>
        <p:spPr>
          <a:xfrm>
            <a:off x="2971800" y="2187178"/>
            <a:ext cx="2856082" cy="47982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dirty="0" smtClean="0">
                <a:latin typeface="Gill Sans" charset="0"/>
              </a:rPr>
              <a:t>	</a:t>
            </a:r>
            <a:endParaRPr lang="en-US" dirty="0">
              <a:latin typeface="Gill Sans" charset="0"/>
            </a:endParaRPr>
          </a:p>
        </p:txBody>
      </p:sp>
    </p:spTree>
    <p:extLst>
      <p:ext uri="{BB962C8B-B14F-4D97-AF65-F5344CB8AC3E}">
        <p14:creationId xmlns:p14="http://schemas.microsoft.com/office/powerpoint/2010/main" val="1961499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200" y="463600"/>
            <a:ext cx="8475000" cy="1640400"/>
          </a:xfrm>
          <a:prstGeom prst="rect">
            <a:avLst/>
          </a:prstGeom>
        </p:spPr>
        <p:txBody>
          <a:bodyPr wrap="square" lIns="91425" tIns="91425" rIns="91425" bIns="91425" anchor="ctr" anchorCtr="0">
            <a:noAutofit/>
          </a:bodyPr>
          <a:lstStyle/>
          <a:p>
            <a:pPr lvl="0" rtl="0">
              <a:spcBef>
                <a:spcPts val="0"/>
              </a:spcBef>
              <a:buNone/>
            </a:pPr>
            <a:r>
              <a:rPr lang="en-US" dirty="0" smtClean="0">
                <a:latin typeface="Gill Sans MT" charset="0"/>
                <a:ea typeface="Montserrat"/>
                <a:cs typeface="Montserrat"/>
                <a:sym typeface="Montserrat"/>
              </a:rPr>
              <a:t>Innovation Example</a:t>
            </a:r>
            <a:endParaRPr lang="en" dirty="0">
              <a:latin typeface="Gill Sans MT" charset="0"/>
              <a:ea typeface="Montserrat"/>
              <a:cs typeface="Montserrat"/>
              <a:sym typeface="Montserrat"/>
            </a:endParaRPr>
          </a:p>
        </p:txBody>
      </p:sp>
      <p:sp>
        <p:nvSpPr>
          <p:cNvPr id="171" name="Shape 171"/>
          <p:cNvSpPr txBox="1">
            <a:spLocks noGrp="1"/>
          </p:cNvSpPr>
          <p:nvPr>
            <p:ph type="sldNum" idx="12"/>
          </p:nvPr>
        </p:nvSpPr>
        <p:spPr>
          <a:xfrm>
            <a:off x="8251984" y="6333134"/>
            <a:ext cx="548700" cy="525000"/>
          </a:xfrm>
          <a:prstGeom prst="rect">
            <a:avLst/>
          </a:prstGeom>
        </p:spPr>
        <p:txBody>
          <a:bodyPr wrap="square" lIns="91425" tIns="91425" rIns="91425" bIns="91425" anchor="t" anchorCtr="0">
            <a:noAutofit/>
          </a:bodyPr>
          <a:lstStyle/>
          <a:p>
            <a:pPr lvl="0" rtl="0">
              <a:spcBef>
                <a:spcPts val="0"/>
              </a:spcBef>
              <a:buNone/>
            </a:pPr>
            <a:fld id="{00000000-1234-1234-1234-123412341234}" type="slidenum">
              <a:rPr lang="en"/>
              <a:t>26</a:t>
            </a:fld>
            <a:endParaRPr lang="en"/>
          </a:p>
        </p:txBody>
      </p:sp>
      <p:pic>
        <p:nvPicPr>
          <p:cNvPr id="4" name="Picture 3" descr="Screen shot of mathlet, a javascript applet based math simulator.  URL: http://mathlets.co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007" y="3009014"/>
            <a:ext cx="7737328" cy="3130529"/>
          </a:xfrm>
          <a:prstGeom prst="rect">
            <a:avLst/>
          </a:prstGeom>
        </p:spPr>
      </p:pic>
      <p:sp>
        <p:nvSpPr>
          <p:cNvPr id="6" name="TextBox 5"/>
          <p:cNvSpPr txBox="1"/>
          <p:nvPr/>
        </p:nvSpPr>
        <p:spPr>
          <a:xfrm>
            <a:off x="724404" y="2074420"/>
            <a:ext cx="8193269" cy="830997"/>
          </a:xfrm>
          <a:prstGeom prst="rect">
            <a:avLst/>
          </a:prstGeom>
          <a:noFill/>
        </p:spPr>
        <p:txBody>
          <a:bodyPr wrap="none" rtlCol="0">
            <a:spAutoFit/>
          </a:bodyPr>
          <a:lstStyle/>
          <a:p>
            <a:r>
              <a:rPr lang="en-US" sz="2400" dirty="0" smtClean="0">
                <a:latin typeface="Gill Sans" charset="0"/>
                <a:ea typeface="Gill Sans" charset="0"/>
                <a:cs typeface="Gill Sans" charset="0"/>
              </a:rPr>
              <a:t>MIT </a:t>
            </a:r>
            <a:r>
              <a:rPr lang="en-US" sz="2400" dirty="0" err="1" smtClean="0">
                <a:latin typeface="Gill Sans" charset="0"/>
                <a:ea typeface="Gill Sans" charset="0"/>
                <a:cs typeface="Gill Sans" charset="0"/>
              </a:rPr>
              <a:t>Mathlets</a:t>
            </a:r>
            <a:r>
              <a:rPr lang="en-US" sz="2400" dirty="0" smtClean="0">
                <a:latin typeface="Gill Sans" charset="0"/>
                <a:ea typeface="Gill Sans" charset="0"/>
                <a:cs typeface="Gill Sans" charset="0"/>
              </a:rPr>
              <a:t> </a:t>
            </a:r>
            <a:r>
              <a:rPr lang="mr-IN" sz="2400" dirty="0" smtClean="0">
                <a:latin typeface="Gill Sans" charset="0"/>
                <a:ea typeface="Gill Sans" charset="0"/>
                <a:cs typeface="Gill Sans" charset="0"/>
              </a:rPr>
              <a:t>–</a:t>
            </a:r>
            <a:r>
              <a:rPr lang="en-US" sz="2400" dirty="0" smtClean="0">
                <a:latin typeface="Gill Sans" charset="0"/>
                <a:ea typeface="Gill Sans" charset="0"/>
                <a:cs typeface="Gill Sans" charset="0"/>
              </a:rPr>
              <a:t> </a:t>
            </a:r>
            <a:r>
              <a:rPr lang="en-US" sz="2400" dirty="0" err="1" smtClean="0">
                <a:latin typeface="Gill Sans" charset="0"/>
                <a:ea typeface="Gill Sans" charset="0"/>
                <a:cs typeface="Gill Sans" charset="0"/>
              </a:rPr>
              <a:t>mathlets.org</a:t>
            </a:r>
            <a:r>
              <a:rPr lang="en-US" sz="2400" dirty="0" smtClean="0">
                <a:latin typeface="Gill Sans" charset="0"/>
                <a:ea typeface="Gill Sans" charset="0"/>
                <a:cs typeface="Gill Sans" charset="0"/>
              </a:rPr>
              <a:t> </a:t>
            </a:r>
          </a:p>
          <a:p>
            <a:r>
              <a:rPr lang="en-US" sz="2400" dirty="0" smtClean="0">
                <a:latin typeface="Gill Sans" charset="0"/>
                <a:ea typeface="Gill Sans" charset="0"/>
                <a:cs typeface="Gill Sans" charset="0"/>
              </a:rPr>
              <a:t>- Keyboard accessible simulations; screen reader access coming </a:t>
            </a:r>
          </a:p>
        </p:txBody>
      </p:sp>
    </p:spTree>
    <p:extLst>
      <p:ext uri="{BB962C8B-B14F-4D97-AF65-F5344CB8AC3E}">
        <p14:creationId xmlns:p14="http://schemas.microsoft.com/office/powerpoint/2010/main" val="427472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Shape 215"/>
        <p:cNvGrpSpPr/>
        <p:nvPr/>
      </p:nvGrpSpPr>
      <p:grpSpPr>
        <a:xfrm>
          <a:off x="0" y="0"/>
          <a:ext cx="0" cy="0"/>
          <a:chOff x="0" y="0"/>
          <a:chExt cx="0" cy="0"/>
        </a:xfrm>
      </p:grpSpPr>
      <p:sp>
        <p:nvSpPr>
          <p:cNvPr id="216" name="Shape 216"/>
          <p:cNvSpPr txBox="1">
            <a:spLocks noGrp="1"/>
          </p:cNvSpPr>
          <p:nvPr>
            <p:ph type="ctrTitle"/>
          </p:nvPr>
        </p:nvSpPr>
        <p:spPr>
          <a:xfrm>
            <a:off x="319800" y="2137050"/>
            <a:ext cx="8504400" cy="1546500"/>
          </a:xfrm>
          <a:prstGeom prst="rect">
            <a:avLst/>
          </a:prstGeom>
        </p:spPr>
        <p:txBody>
          <a:bodyPr wrap="square" lIns="91425" tIns="91425" rIns="91425" bIns="91425" anchor="b" anchorCtr="0">
            <a:noAutofit/>
          </a:bodyPr>
          <a:lstStyle/>
          <a:p>
            <a:pPr lvl="0" rtl="0">
              <a:spcBef>
                <a:spcPts val="0"/>
              </a:spcBef>
              <a:buNone/>
            </a:pPr>
            <a:r>
              <a:rPr lang="en-US" dirty="0">
                <a:latin typeface="Gill Sans MT" charset="0"/>
                <a:ea typeface="Montserrat"/>
                <a:cs typeface="Montserrat"/>
                <a:sym typeface="Montserrat"/>
              </a:rPr>
              <a:t>3</a:t>
            </a:r>
            <a:r>
              <a:rPr lang="en" dirty="0" smtClean="0">
                <a:solidFill>
                  <a:srgbClr val="000000"/>
                </a:solidFill>
                <a:latin typeface="Gill Sans MT" charset="0"/>
                <a:ea typeface="Montserrat"/>
                <a:cs typeface="Montserrat"/>
                <a:sym typeface="Montserrat"/>
              </a:rPr>
              <a:t>. </a:t>
            </a:r>
            <a:r>
              <a:rPr lang="en-US" dirty="0" smtClean="0">
                <a:latin typeface="Gill Sans MT" charset="0"/>
                <a:ea typeface="Montserrat"/>
                <a:cs typeface="Montserrat"/>
                <a:sym typeface="Montserrat"/>
              </a:rPr>
              <a:t>Future Gardens to Grow</a:t>
            </a:r>
            <a:endParaRPr lang="en" dirty="0">
              <a:latin typeface="Gill Sans MT" charset="0"/>
              <a:ea typeface="Montserrat"/>
              <a:cs typeface="Montserrat"/>
              <a:sym typeface="Montserrat"/>
            </a:endParaRPr>
          </a:p>
        </p:txBody>
      </p:sp>
      <p:sp>
        <p:nvSpPr>
          <p:cNvPr id="217" name="Shape 217"/>
          <p:cNvSpPr txBox="1">
            <a:spLocks noGrp="1"/>
          </p:cNvSpPr>
          <p:nvPr>
            <p:ph type="subTitle" idx="1"/>
          </p:nvPr>
        </p:nvSpPr>
        <p:spPr>
          <a:xfrm>
            <a:off x="1363500" y="4658725"/>
            <a:ext cx="6735900" cy="1451100"/>
          </a:xfrm>
          <a:prstGeom prst="rect">
            <a:avLst/>
          </a:prstGeom>
        </p:spPr>
        <p:txBody>
          <a:bodyPr wrap="square" lIns="91425" tIns="91425" rIns="91425" bIns="91425" anchor="t" anchorCtr="0">
            <a:noAutofit/>
          </a:bodyPr>
          <a:lstStyle/>
          <a:p>
            <a:pPr>
              <a:buClr>
                <a:schemeClr val="dk1"/>
              </a:buClr>
              <a:buSzPct val="36666"/>
            </a:pPr>
            <a:r>
              <a:rPr lang="en-US" dirty="0" smtClean="0">
                <a:solidFill>
                  <a:schemeClr val="dk1"/>
                </a:solidFill>
                <a:latin typeface="Gill Sans" charset="0"/>
              </a:rPr>
              <a:t>Acknowledge and share gaps </a:t>
            </a:r>
            <a:endParaRPr lang="en-US" dirty="0">
              <a:solidFill>
                <a:schemeClr val="dk1"/>
              </a:solidFill>
              <a:latin typeface="Gill Sans" charset="0"/>
            </a:endParaRPr>
          </a:p>
          <a:p>
            <a:pPr>
              <a:buClr>
                <a:schemeClr val="dk1"/>
              </a:buClr>
              <a:buSzPct val="36666"/>
            </a:pPr>
            <a:r>
              <a:rPr lang="en-US" dirty="0" smtClean="0">
                <a:solidFill>
                  <a:schemeClr val="dk1"/>
                </a:solidFill>
                <a:latin typeface="Gill Sans" charset="0"/>
              </a:rPr>
              <a:t>Define your field of progress</a:t>
            </a:r>
            <a:endParaRPr lang="en-US" dirty="0">
              <a:solidFill>
                <a:schemeClr val="dk1"/>
              </a:solidFill>
              <a:latin typeface="Gill Sans" charset="0"/>
            </a:endParaRPr>
          </a:p>
          <a:p>
            <a:pPr lvl="0">
              <a:spcBef>
                <a:spcPts val="0"/>
              </a:spcBef>
              <a:buClr>
                <a:schemeClr val="dk1"/>
              </a:buClr>
              <a:buSzPct val="36666"/>
              <a:buFont typeface="Arial"/>
              <a:buNone/>
            </a:pPr>
            <a:endParaRPr lang="en-US" dirty="0" smtClean="0">
              <a:solidFill>
                <a:schemeClr val="dk1"/>
              </a:solidFill>
              <a:latin typeface="Gill Sans" charset="0"/>
            </a:endParaRPr>
          </a:p>
        </p:txBody>
      </p:sp>
      <p:sp>
        <p:nvSpPr>
          <p:cNvPr id="218" name="Shape 218"/>
          <p:cNvSpPr txBox="1">
            <a:spLocks noGrp="1"/>
          </p:cNvSpPr>
          <p:nvPr>
            <p:ph type="sldNum" idx="12"/>
          </p:nvPr>
        </p:nvSpPr>
        <p:spPr>
          <a:xfrm>
            <a:off x="8251984" y="6333134"/>
            <a:ext cx="548700" cy="525000"/>
          </a:xfrm>
          <a:prstGeom prst="rect">
            <a:avLst/>
          </a:prstGeom>
        </p:spPr>
        <p:txBody>
          <a:bodyPr wrap="square" lIns="91425" tIns="91425" rIns="91425" bIns="91425" anchor="t" anchorCtr="0">
            <a:noAutofit/>
          </a:bodyPr>
          <a:lstStyle/>
          <a:p>
            <a:pPr lvl="0" rtl="0">
              <a:spcBef>
                <a:spcPts val="0"/>
              </a:spcBef>
              <a:buNone/>
            </a:pPr>
            <a:fld id="{00000000-1234-1234-1234-123412341234}" type="slidenum">
              <a:rPr lang="en"/>
              <a:t>27</a:t>
            </a:fld>
            <a:endParaRPr lang="en"/>
          </a:p>
        </p:txBody>
      </p:sp>
      <p:pic>
        <p:nvPicPr>
          <p:cNvPr id="2" name="Picture 1" descr="Boy smelling flowers in a gard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420" y="274306"/>
            <a:ext cx="3253564" cy="2440173"/>
          </a:xfrm>
          <a:prstGeom prst="rect">
            <a:avLst/>
          </a:prstGeom>
        </p:spPr>
      </p:pic>
    </p:spTree>
    <p:extLst>
      <p:ext uri="{BB962C8B-B14F-4D97-AF65-F5344CB8AC3E}">
        <p14:creationId xmlns:p14="http://schemas.microsoft.com/office/powerpoint/2010/main" val="1979960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206"/>
        <p:cNvGrpSpPr/>
        <p:nvPr/>
      </p:nvGrpSpPr>
      <p:grpSpPr>
        <a:xfrm>
          <a:off x="0" y="0"/>
          <a:ext cx="0" cy="0"/>
          <a:chOff x="0" y="0"/>
          <a:chExt cx="0" cy="0"/>
        </a:xfrm>
      </p:grpSpPr>
      <p:sp>
        <p:nvSpPr>
          <p:cNvPr id="208" name="Shape 208"/>
          <p:cNvSpPr txBox="1">
            <a:spLocks noGrp="1"/>
          </p:cNvSpPr>
          <p:nvPr>
            <p:ph type="sldNum" idx="12"/>
          </p:nvPr>
        </p:nvSpPr>
        <p:spPr>
          <a:xfrm>
            <a:off x="8251984" y="6333134"/>
            <a:ext cx="548700" cy="525000"/>
          </a:xfrm>
          <a:prstGeom prst="rect">
            <a:avLst/>
          </a:prstGeom>
        </p:spPr>
        <p:txBody>
          <a:bodyPr wrap="square" lIns="91425" tIns="91425" rIns="91425" bIns="91425" anchor="t" anchorCtr="0">
            <a:noAutofit/>
          </a:bodyPr>
          <a:lstStyle/>
          <a:p>
            <a:pPr lvl="0" rtl="0">
              <a:spcBef>
                <a:spcPts val="0"/>
              </a:spcBef>
              <a:buNone/>
            </a:pPr>
            <a:fld id="{00000000-1234-1234-1234-123412341234}" type="slidenum">
              <a:rPr lang="en"/>
              <a:t>28</a:t>
            </a:fld>
            <a:endParaRPr lang="en"/>
          </a:p>
        </p:txBody>
      </p:sp>
      <p:sp>
        <p:nvSpPr>
          <p:cNvPr id="209" name="Shape 209"/>
          <p:cNvSpPr txBox="1">
            <a:spLocks noGrp="1"/>
          </p:cNvSpPr>
          <p:nvPr>
            <p:ph type="title"/>
          </p:nvPr>
        </p:nvSpPr>
        <p:spPr>
          <a:xfrm>
            <a:off x="457200" y="596826"/>
            <a:ext cx="8229600" cy="1429200"/>
          </a:xfrm>
          <a:prstGeom prst="rect">
            <a:avLst/>
          </a:prstGeom>
        </p:spPr>
        <p:txBody>
          <a:bodyPr wrap="square" lIns="91425" tIns="91425" rIns="91425" bIns="91425" anchor="b" anchorCtr="0">
            <a:noAutofit/>
          </a:bodyPr>
          <a:lstStyle/>
          <a:p>
            <a:pPr lvl="0"/>
            <a:r>
              <a:rPr lang="en-US" dirty="0" smtClean="0">
                <a:latin typeface="+mn-lt"/>
                <a:ea typeface="Gill Sans" charset="0"/>
                <a:cs typeface="Gill Sans" charset="0"/>
              </a:rPr>
              <a:t>Recognize complexity of designing </a:t>
            </a:r>
            <a:r>
              <a:rPr lang="en-US" dirty="0">
                <a:latin typeface="+mn-lt"/>
                <a:ea typeface="Gill Sans" charset="0"/>
                <a:cs typeface="Gill Sans" charset="0"/>
              </a:rPr>
              <a:t>c</a:t>
            </a:r>
            <a:r>
              <a:rPr lang="en-US" dirty="0" smtClean="0">
                <a:latin typeface="+mn-lt"/>
                <a:ea typeface="Gill Sans" charset="0"/>
                <a:cs typeface="Gill Sans" charset="0"/>
              </a:rPr>
              <a:t>ontent for diverse learners</a:t>
            </a:r>
            <a:endParaRPr lang="en" dirty="0">
              <a:latin typeface="+mn-lt"/>
              <a:ea typeface="Gill Sans" charset="0"/>
              <a:cs typeface="Gill Sans" charset="0"/>
            </a:endParaRPr>
          </a:p>
        </p:txBody>
      </p:sp>
      <p:pic>
        <p:nvPicPr>
          <p:cNvPr id="8" name="Shape 267" descr="Graphic of 3 different stick people, with different colored heads, with a thought bubble of a concept above them and 3 different colored arrows leading the concept to their heads. " title="Graphic of 3 different stick people learning 1 concept"/>
          <p:cNvPicPr preferRelativeResize="0"/>
          <p:nvPr/>
        </p:nvPicPr>
        <p:blipFill>
          <a:blip r:embed="rId3">
            <a:alphaModFix/>
          </a:blip>
          <a:stretch>
            <a:fillRect/>
          </a:stretch>
        </p:blipFill>
        <p:spPr>
          <a:xfrm>
            <a:off x="5114665" y="2361463"/>
            <a:ext cx="3524048" cy="3535850"/>
          </a:xfrm>
          <a:prstGeom prst="rect">
            <a:avLst/>
          </a:prstGeom>
          <a:noFill/>
          <a:ln>
            <a:noFill/>
          </a:ln>
        </p:spPr>
      </p:pic>
      <p:sp>
        <p:nvSpPr>
          <p:cNvPr id="3" name="Rectangle 2"/>
          <p:cNvSpPr/>
          <p:nvPr/>
        </p:nvSpPr>
        <p:spPr>
          <a:xfrm>
            <a:off x="457200" y="2436617"/>
            <a:ext cx="4705552" cy="3385542"/>
          </a:xfrm>
          <a:prstGeom prst="rect">
            <a:avLst/>
          </a:prstGeom>
        </p:spPr>
        <p:txBody>
          <a:bodyPr wrap="square">
            <a:spAutoFit/>
          </a:bodyPr>
          <a:lstStyle/>
          <a:p>
            <a:r>
              <a:rPr lang="en-US" sz="2800" dirty="0" smtClean="0">
                <a:latin typeface="Gill Sans" charset="0"/>
                <a:ea typeface="Gill Sans" charset="0"/>
                <a:cs typeface="Gill Sans" charset="0"/>
              </a:rPr>
              <a:t>What is </a:t>
            </a:r>
            <a:r>
              <a:rPr lang="en" sz="2800" dirty="0" smtClean="0">
                <a:latin typeface="Gill Sans" charset="0"/>
                <a:ea typeface="Gill Sans" charset="0"/>
                <a:cs typeface="Gill Sans" charset="0"/>
              </a:rPr>
              <a:t>essential </a:t>
            </a:r>
            <a:r>
              <a:rPr lang="en" sz="2800" dirty="0">
                <a:latin typeface="Gill Sans" charset="0"/>
                <a:ea typeface="Gill Sans" charset="0"/>
                <a:cs typeface="Gill Sans" charset="0"/>
              </a:rPr>
              <a:t>to </a:t>
            </a:r>
            <a:r>
              <a:rPr lang="en-US" sz="2800" dirty="0" smtClean="0">
                <a:latin typeface="Gill Sans" charset="0"/>
                <a:ea typeface="Gill Sans" charset="0"/>
                <a:cs typeface="Gill Sans" charset="0"/>
              </a:rPr>
              <a:t>access to </a:t>
            </a:r>
            <a:r>
              <a:rPr lang="en" sz="2800" dirty="0" err="1" smtClean="0">
                <a:latin typeface="Gill Sans" charset="0"/>
                <a:ea typeface="Gill Sans" charset="0"/>
                <a:cs typeface="Gill Sans" charset="0"/>
              </a:rPr>
              <a:t>learnin</a:t>
            </a:r>
            <a:r>
              <a:rPr lang="en-US" sz="2800" dirty="0" smtClean="0">
                <a:latin typeface="Gill Sans" charset="0"/>
                <a:ea typeface="Gill Sans" charset="0"/>
                <a:cs typeface="Gill Sans" charset="0"/>
              </a:rPr>
              <a:t>g and demonstration of knowledge? </a:t>
            </a:r>
          </a:p>
          <a:p>
            <a:endParaRPr lang="en-US" sz="2800" dirty="0">
              <a:latin typeface="Gill Sans" charset="0"/>
              <a:ea typeface="Gill Sans" charset="0"/>
              <a:cs typeface="Gill Sans" charset="0"/>
            </a:endParaRPr>
          </a:p>
          <a:p>
            <a:r>
              <a:rPr lang="en-US" sz="2800" dirty="0" smtClean="0">
                <a:latin typeface="Gill Sans" charset="0"/>
                <a:ea typeface="Gill Sans" charset="0"/>
                <a:cs typeface="Gill Sans" charset="0"/>
              </a:rPr>
              <a:t>Partner with educators, technology experts, learners, and more</a:t>
            </a:r>
            <a:r>
              <a:rPr lang="mr-IN" sz="2800" dirty="0" smtClean="0">
                <a:latin typeface="Gill Sans" charset="0"/>
                <a:ea typeface="Gill Sans" charset="0"/>
                <a:cs typeface="Gill Sans" charset="0"/>
              </a:rPr>
              <a:t>…</a:t>
            </a:r>
            <a:endParaRPr lang="en-US" sz="2800" dirty="0" smtClean="0">
              <a:latin typeface="Gill Sans" charset="0"/>
              <a:ea typeface="Gill Sans" charset="0"/>
              <a:cs typeface="Gill Sans" charset="0"/>
            </a:endParaRPr>
          </a:p>
          <a:p>
            <a:endParaRPr lang="en" sz="1800" dirty="0">
              <a:latin typeface="Gill Sans" charset="0"/>
              <a:ea typeface="Gill Sans" charset="0"/>
              <a:cs typeface="Gill Sans" charset="0"/>
            </a:endParaRPr>
          </a:p>
        </p:txBody>
      </p:sp>
      <p:sp>
        <p:nvSpPr>
          <p:cNvPr id="2" name="TextBox 1"/>
          <p:cNvSpPr txBox="1"/>
          <p:nvPr/>
        </p:nvSpPr>
        <p:spPr>
          <a:xfrm>
            <a:off x="6876689" y="5651092"/>
            <a:ext cx="1810111" cy="246221"/>
          </a:xfrm>
          <a:prstGeom prst="rect">
            <a:avLst/>
          </a:prstGeom>
          <a:noFill/>
        </p:spPr>
        <p:txBody>
          <a:bodyPr wrap="none" rtlCol="0">
            <a:spAutoFit/>
          </a:bodyPr>
          <a:lstStyle/>
          <a:p>
            <a:r>
              <a:rPr lang="en-US" sz="1000" dirty="0" smtClean="0">
                <a:latin typeface="Gill Sans" charset="0"/>
                <a:ea typeface="Gill Sans" charset="0"/>
                <a:cs typeface="Gill Sans" charset="0"/>
              </a:rPr>
              <a:t>Graphic courtesy of </a:t>
            </a:r>
            <a:r>
              <a:rPr lang="en-US" sz="1000" dirty="0" err="1" smtClean="0">
                <a:latin typeface="Gill Sans" charset="0"/>
                <a:ea typeface="Gill Sans" charset="0"/>
                <a:cs typeface="Gill Sans" charset="0"/>
              </a:rPr>
              <a:t>grbcoolkid</a:t>
            </a:r>
            <a:endParaRPr lang="en-US" sz="1000" dirty="0">
              <a:latin typeface="Gill Sans" charset="0"/>
              <a:ea typeface="Gill Sans" charset="0"/>
              <a:cs typeface="Gill Sans" charset="0"/>
            </a:endParaRPr>
          </a:p>
        </p:txBody>
      </p:sp>
    </p:spTree>
    <p:extLst>
      <p:ext uri="{BB962C8B-B14F-4D97-AF65-F5344CB8AC3E}">
        <p14:creationId xmlns:p14="http://schemas.microsoft.com/office/powerpoint/2010/main" val="326955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47012" y="2507725"/>
            <a:ext cx="8020200" cy="3753600"/>
          </a:xfrm>
          <a:prstGeom prst="rect">
            <a:avLst/>
          </a:prstGeom>
        </p:spPr>
        <p:txBody>
          <a:bodyPr wrap="square" lIns="91425" tIns="91425" rIns="91425" bIns="91425" anchor="t" anchorCtr="0">
            <a:noAutofit/>
          </a:bodyPr>
          <a:lstStyle/>
          <a:p>
            <a:pPr lvl="0" algn="l" rtl="0">
              <a:spcBef>
                <a:spcPts val="0"/>
              </a:spcBef>
              <a:buNone/>
            </a:pPr>
            <a:r>
              <a:rPr lang="en" dirty="0">
                <a:latin typeface="Gill Sans" charset="0"/>
              </a:rPr>
              <a:t>“Accommodation is the most basic act and art of teaching. It is not the exception we sometimes make in spite of learning, but rather the adaptations we continually make to promote learning</a:t>
            </a:r>
            <a:r>
              <a:rPr lang="en" dirty="0" smtClean="0">
                <a:latin typeface="Gill Sans" charset="0"/>
              </a:rPr>
              <a:t>.”</a:t>
            </a:r>
            <a:endParaRPr lang="en-US" dirty="0" smtClean="0">
              <a:latin typeface="Gill Sans" charset="0"/>
            </a:endParaRPr>
          </a:p>
          <a:p>
            <a:pPr lvl="0" algn="l" rtl="0">
              <a:spcBef>
                <a:spcPts val="0"/>
              </a:spcBef>
              <a:buNone/>
            </a:pPr>
            <a:endParaRPr lang="en-US" sz="2400" u="sng" dirty="0">
              <a:solidFill>
                <a:schemeClr val="hlink"/>
              </a:solidFill>
              <a:latin typeface="Gill Sans" charset="0"/>
              <a:hlinkClick r:id="rId3"/>
            </a:endParaRPr>
          </a:p>
          <a:p>
            <a:pPr lvl="0" algn="l" rtl="0">
              <a:spcBef>
                <a:spcPts val="0"/>
              </a:spcBef>
              <a:buNone/>
            </a:pPr>
            <a:r>
              <a:rPr lang="en-US" sz="2400" u="sng" dirty="0" smtClean="0">
                <a:solidFill>
                  <a:schemeClr val="hlink"/>
                </a:solidFill>
                <a:latin typeface="Gill Sans" charset="0"/>
                <a:hlinkClick r:id="rId3"/>
              </a:rPr>
              <a:t>Teaching is Accommodation, </a:t>
            </a:r>
            <a:r>
              <a:rPr lang="en" sz="2400" u="sng" dirty="0" smtClean="0">
                <a:solidFill>
                  <a:schemeClr val="hlink"/>
                </a:solidFill>
                <a:latin typeface="Gill Sans" charset="0"/>
                <a:hlinkClick r:id="rId3"/>
              </a:rPr>
              <a:t>Anne-Marie </a:t>
            </a:r>
            <a:r>
              <a:rPr lang="en" sz="2400" u="sng" dirty="0">
                <a:solidFill>
                  <a:schemeClr val="hlink"/>
                </a:solidFill>
                <a:latin typeface="Gill Sans" charset="0"/>
                <a:hlinkClick r:id="rId3"/>
              </a:rPr>
              <a:t>Womack</a:t>
            </a:r>
          </a:p>
        </p:txBody>
      </p:sp>
      <p:sp>
        <p:nvSpPr>
          <p:cNvPr id="113" name="Shape 113"/>
          <p:cNvSpPr txBox="1">
            <a:spLocks noGrp="1"/>
          </p:cNvSpPr>
          <p:nvPr>
            <p:ph type="sldNum" idx="12"/>
          </p:nvPr>
        </p:nvSpPr>
        <p:spPr>
          <a:xfrm>
            <a:off x="8251984" y="6333134"/>
            <a:ext cx="548700" cy="525000"/>
          </a:xfrm>
          <a:prstGeom prst="rect">
            <a:avLst/>
          </a:prstGeom>
        </p:spPr>
        <p:txBody>
          <a:bodyPr wrap="square" lIns="91425" tIns="91425" rIns="91425" bIns="91425" anchor="t" anchorCtr="0">
            <a:noAutofit/>
          </a:bodyPr>
          <a:lstStyle/>
          <a:p>
            <a:pPr lvl="0" rtl="0">
              <a:spcBef>
                <a:spcPts val="0"/>
              </a:spcBef>
              <a:buNone/>
            </a:pPr>
            <a:fld id="{00000000-1234-1234-1234-123412341234}" type="slidenum">
              <a:rPr lang="en"/>
              <a:t>29</a:t>
            </a:fld>
            <a:endParaRPr lang="en"/>
          </a:p>
        </p:txBody>
      </p:sp>
      <p:sp>
        <p:nvSpPr>
          <p:cNvPr id="114" name="Shape 114"/>
          <p:cNvSpPr txBox="1">
            <a:spLocks noGrp="1"/>
          </p:cNvSpPr>
          <p:nvPr>
            <p:ph type="title"/>
          </p:nvPr>
        </p:nvSpPr>
        <p:spPr>
          <a:xfrm>
            <a:off x="584796" y="596826"/>
            <a:ext cx="8229600" cy="1429200"/>
          </a:xfrm>
          <a:prstGeom prst="rect">
            <a:avLst/>
          </a:prstGeom>
        </p:spPr>
        <p:txBody>
          <a:bodyPr wrap="square" lIns="91425" tIns="91425" rIns="91425" bIns="91425" anchor="b" anchorCtr="0">
            <a:noAutofit/>
          </a:bodyPr>
          <a:lstStyle/>
          <a:p>
            <a:pPr lvl="0">
              <a:spcBef>
                <a:spcPts val="0"/>
              </a:spcBef>
              <a:buNone/>
            </a:pPr>
            <a:r>
              <a:rPr lang="en-US" dirty="0" smtClean="0">
                <a:latin typeface="Gill Sans MT" charset="0"/>
                <a:ea typeface="Montserrat"/>
                <a:cs typeface="Montserrat"/>
                <a:sym typeface="Montserrat"/>
              </a:rPr>
              <a:t>Define </a:t>
            </a:r>
            <a:r>
              <a:rPr lang="en" dirty="0" smtClean="0">
                <a:latin typeface="Gill Sans MT" charset="0"/>
                <a:ea typeface="Montserrat"/>
                <a:cs typeface="Montserrat"/>
                <a:sym typeface="Montserrat"/>
              </a:rPr>
              <a:t>accommodation</a:t>
            </a:r>
            <a:r>
              <a:rPr lang="en-US" dirty="0" smtClean="0">
                <a:latin typeface="Gill Sans MT" charset="0"/>
                <a:ea typeface="Montserrat"/>
                <a:cs typeface="Montserrat"/>
                <a:sym typeface="Montserrat"/>
              </a:rPr>
              <a:t> broadly</a:t>
            </a:r>
            <a:endParaRPr lang="en" dirty="0">
              <a:latin typeface="Gill Sans MT" charset="0"/>
              <a:ea typeface="Montserrat"/>
              <a:cs typeface="Montserrat"/>
              <a:sym typeface="Montserra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04"/>
        <p:cNvGrpSpPr/>
        <p:nvPr/>
      </p:nvGrpSpPr>
      <p:grpSpPr>
        <a:xfrm>
          <a:off x="0" y="0"/>
          <a:ext cx="0" cy="0"/>
          <a:chOff x="0" y="0"/>
          <a:chExt cx="0" cy="0"/>
        </a:xfrm>
      </p:grpSpPr>
      <p:sp>
        <p:nvSpPr>
          <p:cNvPr id="105" name="Shape 105"/>
          <p:cNvSpPr txBox="1">
            <a:spLocks noGrp="1"/>
          </p:cNvSpPr>
          <p:nvPr>
            <p:ph type="sldNum" idx="12"/>
          </p:nvPr>
        </p:nvSpPr>
        <p:spPr>
          <a:xfrm>
            <a:off x="8556784" y="6333134"/>
            <a:ext cx="548700" cy="525000"/>
          </a:xfrm>
          <a:prstGeom prst="rect">
            <a:avLst/>
          </a:prstGeom>
        </p:spPr>
        <p:txBody>
          <a:bodyPr wrap="square" lIns="91425" tIns="91425" rIns="91425" bIns="91425" anchor="t" anchorCtr="0">
            <a:noAutofit/>
          </a:bodyPr>
          <a:lstStyle/>
          <a:p>
            <a:pPr lvl="0" rtl="0">
              <a:spcBef>
                <a:spcPts val="0"/>
              </a:spcBef>
              <a:buNone/>
            </a:pPr>
            <a:fld id="{00000000-1234-1234-1234-123412341234}" type="slidenum">
              <a:rPr lang="en"/>
              <a:t>3</a:t>
            </a:fld>
            <a:endParaRPr lang="en"/>
          </a:p>
        </p:txBody>
      </p:sp>
      <p:pic>
        <p:nvPicPr>
          <p:cNvPr id="106" name="Shape 106" descr="Poster showing words: MITx: Let's go Accessibilty!"/>
          <p:cNvPicPr preferRelativeResize="0"/>
          <p:nvPr/>
        </p:nvPicPr>
        <p:blipFill rotWithShape="1">
          <a:blip r:embed="rId3">
            <a:alphaModFix/>
          </a:blip>
          <a:srcRect t="2271" b="2271"/>
          <a:stretch/>
        </p:blipFill>
        <p:spPr>
          <a:xfrm>
            <a:off x="1266300" y="1460125"/>
            <a:ext cx="6497298" cy="4873000"/>
          </a:xfrm>
          <a:prstGeom prst="rect">
            <a:avLst/>
          </a:prstGeom>
          <a:noFill/>
          <a:ln>
            <a:noFill/>
          </a:ln>
        </p:spPr>
      </p:pic>
      <p:sp>
        <p:nvSpPr>
          <p:cNvPr id="107" name="Shape 107"/>
          <p:cNvSpPr txBox="1">
            <a:spLocks noGrp="1"/>
          </p:cNvSpPr>
          <p:nvPr>
            <p:ph type="title"/>
          </p:nvPr>
        </p:nvSpPr>
        <p:spPr>
          <a:xfrm>
            <a:off x="457200" y="490325"/>
            <a:ext cx="8229600" cy="764100"/>
          </a:xfrm>
          <a:prstGeom prst="rect">
            <a:avLst/>
          </a:prstGeom>
        </p:spPr>
        <p:txBody>
          <a:bodyPr wrap="square" lIns="91425" tIns="91425" rIns="91425" bIns="91425" anchor="b" anchorCtr="0">
            <a:noAutofit/>
          </a:bodyPr>
          <a:lstStyle/>
          <a:p>
            <a:pPr lvl="0" rtl="0">
              <a:spcBef>
                <a:spcPts val="600"/>
              </a:spcBef>
              <a:buNone/>
            </a:pPr>
            <a:r>
              <a:rPr lang="en" sz="4800" b="0" dirty="0">
                <a:solidFill>
                  <a:schemeClr val="dk1"/>
                </a:solidFill>
                <a:latin typeface="Gill Sans MT" charset="0"/>
                <a:ea typeface="Montserrat"/>
                <a:cs typeface="Montserrat"/>
                <a:sym typeface="Montserrat"/>
              </a:rPr>
              <a:t>Let’s Go Accessibility!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Shape 491"/>
        <p:cNvGrpSpPr/>
        <p:nvPr/>
      </p:nvGrpSpPr>
      <p:grpSpPr>
        <a:xfrm>
          <a:off x="0" y="0"/>
          <a:ext cx="0" cy="0"/>
          <a:chOff x="0" y="0"/>
          <a:chExt cx="0" cy="0"/>
        </a:xfrm>
      </p:grpSpPr>
      <p:sp>
        <p:nvSpPr>
          <p:cNvPr id="492" name="Shape 492"/>
          <p:cNvSpPr txBox="1">
            <a:spLocks noGrp="1"/>
          </p:cNvSpPr>
          <p:nvPr>
            <p:ph type="ctrTitle" idx="4294967295"/>
          </p:nvPr>
        </p:nvSpPr>
        <p:spPr>
          <a:xfrm>
            <a:off x="708645" y="1118890"/>
            <a:ext cx="7772400" cy="1546500"/>
          </a:xfrm>
          <a:prstGeom prst="rect">
            <a:avLst/>
          </a:prstGeom>
        </p:spPr>
        <p:txBody>
          <a:bodyPr wrap="square" lIns="91425" tIns="91425" rIns="91425" bIns="91425" anchor="b" anchorCtr="0">
            <a:noAutofit/>
          </a:bodyPr>
          <a:lstStyle/>
          <a:p>
            <a:pPr lvl="0" rtl="0">
              <a:spcBef>
                <a:spcPts val="0"/>
              </a:spcBef>
              <a:buNone/>
            </a:pPr>
            <a:r>
              <a:rPr lang="en" sz="5400" dirty="0">
                <a:latin typeface="+mj-lt"/>
              </a:rPr>
              <a:t>THANKS</a:t>
            </a:r>
            <a:r>
              <a:rPr lang="en" sz="5400" dirty="0" smtClean="0">
                <a:latin typeface="+mj-lt"/>
              </a:rPr>
              <a:t>!</a:t>
            </a:r>
            <a:r>
              <a:rPr lang="en-US" sz="5400" dirty="0" smtClean="0">
                <a:latin typeface="+mj-lt"/>
              </a:rPr>
              <a:t/>
            </a:r>
            <a:br>
              <a:rPr lang="en-US" sz="5400" dirty="0" smtClean="0">
                <a:latin typeface="+mj-lt"/>
              </a:rPr>
            </a:br>
            <a:endParaRPr lang="en" sz="5400" dirty="0">
              <a:latin typeface="+mj-lt"/>
            </a:endParaRPr>
          </a:p>
        </p:txBody>
      </p:sp>
      <p:sp>
        <p:nvSpPr>
          <p:cNvPr id="493" name="Shape 493"/>
          <p:cNvSpPr txBox="1">
            <a:spLocks noGrp="1"/>
          </p:cNvSpPr>
          <p:nvPr>
            <p:ph type="subTitle" idx="4294967295"/>
          </p:nvPr>
        </p:nvSpPr>
        <p:spPr>
          <a:xfrm>
            <a:off x="825604" y="1764462"/>
            <a:ext cx="8099584" cy="1914513"/>
          </a:xfrm>
          <a:prstGeom prst="rect">
            <a:avLst/>
          </a:prstGeom>
        </p:spPr>
        <p:txBody>
          <a:bodyPr wrap="square" lIns="91425" tIns="91425" rIns="91425" bIns="91425" anchor="t" anchorCtr="0">
            <a:noAutofit/>
          </a:bodyPr>
          <a:lstStyle/>
          <a:p>
            <a:pPr lvl="0" rtl="0">
              <a:spcBef>
                <a:spcPts val="0"/>
              </a:spcBef>
              <a:buNone/>
            </a:pPr>
            <a:r>
              <a:rPr lang="en-US" sz="4800" dirty="0" smtClean="0">
                <a:solidFill>
                  <a:schemeClr val="tx1"/>
                </a:solidFill>
                <a:latin typeface="+mn-lt"/>
                <a:ea typeface="Montserrat"/>
                <a:cs typeface="Montserrat"/>
                <a:sym typeface="Montserrat"/>
              </a:rPr>
              <a:t>Q</a:t>
            </a:r>
            <a:r>
              <a:rPr lang="en" sz="4800" dirty="0" err="1" smtClean="0">
                <a:solidFill>
                  <a:schemeClr val="tx1"/>
                </a:solidFill>
                <a:latin typeface="+mn-lt"/>
                <a:ea typeface="Montserrat"/>
                <a:cs typeface="Montserrat"/>
                <a:sym typeface="Montserrat"/>
              </a:rPr>
              <a:t>uestions</a:t>
            </a:r>
            <a:r>
              <a:rPr lang="en-US" sz="4800" dirty="0" smtClean="0">
                <a:solidFill>
                  <a:schemeClr val="tx1"/>
                </a:solidFill>
                <a:latin typeface="+mn-lt"/>
                <a:ea typeface="Montserrat"/>
                <a:cs typeface="Montserrat"/>
                <a:sym typeface="Montserrat"/>
              </a:rPr>
              <a:t>? </a:t>
            </a:r>
          </a:p>
          <a:p>
            <a:pPr lvl="0" rtl="0">
              <a:spcBef>
                <a:spcPts val="0"/>
              </a:spcBef>
              <a:buNone/>
            </a:pPr>
            <a:r>
              <a:rPr lang="en-US" sz="4800" dirty="0" smtClean="0">
                <a:solidFill>
                  <a:schemeClr val="tx1"/>
                </a:solidFill>
                <a:latin typeface="+mn-lt"/>
                <a:ea typeface="Montserrat"/>
                <a:cs typeface="Montserrat"/>
                <a:sym typeface="Montserrat"/>
              </a:rPr>
              <a:t>Ideas?</a:t>
            </a:r>
          </a:p>
        </p:txBody>
      </p:sp>
      <p:sp>
        <p:nvSpPr>
          <p:cNvPr id="494" name="Shape 494"/>
          <p:cNvSpPr txBox="1">
            <a:spLocks noGrp="1"/>
          </p:cNvSpPr>
          <p:nvPr>
            <p:ph type="body" idx="4294967295"/>
          </p:nvPr>
        </p:nvSpPr>
        <p:spPr>
          <a:xfrm>
            <a:off x="1016986" y="3826275"/>
            <a:ext cx="6829843" cy="2437500"/>
          </a:xfrm>
          <a:prstGeom prst="rect">
            <a:avLst/>
          </a:prstGeom>
        </p:spPr>
        <p:txBody>
          <a:bodyPr wrap="square" lIns="91425" tIns="91425" rIns="91425" bIns="91425" anchor="t" anchorCtr="0">
            <a:noAutofit/>
          </a:bodyPr>
          <a:lstStyle/>
          <a:p>
            <a:pPr lvl="0" rtl="0">
              <a:spcBef>
                <a:spcPts val="0"/>
              </a:spcBef>
              <a:buNone/>
            </a:pPr>
            <a:r>
              <a:rPr lang="en-US" dirty="0" smtClean="0">
                <a:latin typeface="+mn-lt"/>
              </a:rPr>
              <a:t>Mary J. Ziegler </a:t>
            </a:r>
          </a:p>
          <a:p>
            <a:pPr lvl="0" rtl="0">
              <a:spcBef>
                <a:spcPts val="0"/>
              </a:spcBef>
              <a:buNone/>
            </a:pPr>
            <a:r>
              <a:rPr lang="en-US" dirty="0" smtClean="0">
                <a:latin typeface="+mn-lt"/>
                <a:hlinkClick r:id="rId3"/>
              </a:rPr>
              <a:t>maryz@mit.edu</a:t>
            </a:r>
            <a:endParaRPr lang="en-US" dirty="0">
              <a:latin typeface="+mn-lt"/>
            </a:endParaRPr>
          </a:p>
          <a:p>
            <a:pPr lvl="0" rtl="0">
              <a:spcBef>
                <a:spcPts val="0"/>
              </a:spcBef>
              <a:buNone/>
            </a:pPr>
            <a:r>
              <a:rPr lang="en-US" dirty="0" smtClean="0">
                <a:latin typeface="+mn-lt"/>
              </a:rPr>
              <a:t>@</a:t>
            </a:r>
            <a:r>
              <a:rPr lang="en-US" dirty="0" err="1" smtClean="0">
                <a:latin typeface="+mn-lt"/>
              </a:rPr>
              <a:t>youhavetime</a:t>
            </a:r>
            <a:r>
              <a:rPr lang="en-US" dirty="0" smtClean="0">
                <a:latin typeface="+mn-lt"/>
              </a:rPr>
              <a:t> (twitter)</a:t>
            </a:r>
          </a:p>
          <a:p>
            <a:pPr lvl="0" rtl="0">
              <a:spcBef>
                <a:spcPts val="0"/>
              </a:spcBef>
              <a:buNone/>
            </a:pPr>
            <a:endParaRPr lang="en" dirty="0">
              <a:latin typeface="+mn-lt"/>
            </a:endParaRPr>
          </a:p>
        </p:txBody>
      </p:sp>
      <p:sp>
        <p:nvSpPr>
          <p:cNvPr id="495" name="Shape 495"/>
          <p:cNvSpPr/>
          <p:nvPr/>
        </p:nvSpPr>
        <p:spPr>
          <a:xfrm>
            <a:off x="581050" y="3363375"/>
            <a:ext cx="6016800" cy="168300"/>
          </a:xfrm>
          <a:prstGeom prst="rect">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496" name="Shape 496"/>
          <p:cNvSpPr txBox="1">
            <a:spLocks noGrp="1"/>
          </p:cNvSpPr>
          <p:nvPr>
            <p:ph type="sldNum" idx="12"/>
          </p:nvPr>
        </p:nvSpPr>
        <p:spPr>
          <a:xfrm>
            <a:off x="8556784" y="6333134"/>
            <a:ext cx="548700" cy="525000"/>
          </a:xfrm>
          <a:prstGeom prst="rect">
            <a:avLst/>
          </a:prstGeom>
        </p:spPr>
        <p:txBody>
          <a:bodyPr wrap="square" lIns="91425" tIns="91425" rIns="91425" bIns="91425" anchor="t" anchorCtr="0">
            <a:noAutofit/>
          </a:bodyPr>
          <a:lstStyle/>
          <a:p>
            <a:pPr lvl="0" rtl="0">
              <a:spcBef>
                <a:spcPts val="0"/>
              </a:spcBef>
              <a:buNone/>
            </a:pPr>
            <a:fld id="{00000000-1234-1234-1234-123412341234}" type="slidenum">
              <a:rPr lang="en"/>
              <a:t>30</a:t>
            </a:fld>
            <a:endParaRPr lang="en"/>
          </a:p>
        </p:txBody>
      </p:sp>
      <p:pic>
        <p:nvPicPr>
          <p:cNvPr id="6" name="Picture 5" descr="Mary Ziegl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8256" y="1066959"/>
            <a:ext cx="1947424" cy="1947424"/>
          </a:xfrm>
          <a:prstGeom prst="rect">
            <a:avLst/>
          </a:prstGeom>
        </p:spPr>
      </p:pic>
    </p:spTree>
    <p:extLst>
      <p:ext uri="{BB962C8B-B14F-4D97-AF65-F5344CB8AC3E}">
        <p14:creationId xmlns:p14="http://schemas.microsoft.com/office/powerpoint/2010/main" val="1216757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Shape 500"/>
        <p:cNvGrpSpPr/>
        <p:nvPr/>
      </p:nvGrpSpPr>
      <p:grpSpPr>
        <a:xfrm>
          <a:off x="0" y="0"/>
          <a:ext cx="0" cy="0"/>
          <a:chOff x="0" y="0"/>
          <a:chExt cx="0" cy="0"/>
        </a:xfrm>
      </p:grpSpPr>
      <p:sp>
        <p:nvSpPr>
          <p:cNvPr id="501" name="Shape 501"/>
          <p:cNvSpPr txBox="1">
            <a:spLocks noGrp="1"/>
          </p:cNvSpPr>
          <p:nvPr>
            <p:ph type="title"/>
          </p:nvPr>
        </p:nvSpPr>
        <p:spPr>
          <a:xfrm>
            <a:off x="467832" y="460521"/>
            <a:ext cx="8229600" cy="1146914"/>
          </a:xfrm>
          <a:prstGeom prst="rect">
            <a:avLst/>
          </a:prstGeom>
        </p:spPr>
        <p:txBody>
          <a:bodyPr wrap="square" lIns="91425" tIns="91425" rIns="91425" bIns="91425" anchor="b" anchorCtr="0">
            <a:noAutofit/>
          </a:bodyPr>
          <a:lstStyle/>
          <a:p>
            <a:pPr lvl="0" rtl="0">
              <a:spcBef>
                <a:spcPts val="0"/>
              </a:spcBef>
              <a:buNone/>
            </a:pPr>
            <a:r>
              <a:rPr lang="en-US" smtClean="0">
                <a:latin typeface="+mn-lt"/>
                <a:ea typeface="Gill Sans" charset="0"/>
                <a:cs typeface="Gill Sans" charset="0"/>
              </a:rPr>
              <a:t>References</a:t>
            </a:r>
            <a:br>
              <a:rPr lang="en-US" smtClean="0">
                <a:latin typeface="+mn-lt"/>
                <a:ea typeface="Gill Sans" charset="0"/>
                <a:cs typeface="Gill Sans" charset="0"/>
              </a:rPr>
            </a:br>
            <a:endParaRPr lang="en" dirty="0">
              <a:latin typeface="+mn-lt"/>
              <a:ea typeface="Gill Sans" charset="0"/>
              <a:cs typeface="Gill Sans" charset="0"/>
            </a:endParaRPr>
          </a:p>
        </p:txBody>
      </p:sp>
      <p:sp>
        <p:nvSpPr>
          <p:cNvPr id="502" name="Shape 502"/>
          <p:cNvSpPr txBox="1">
            <a:spLocks noGrp="1"/>
          </p:cNvSpPr>
          <p:nvPr>
            <p:ph type="body" idx="1"/>
          </p:nvPr>
        </p:nvSpPr>
        <p:spPr>
          <a:xfrm>
            <a:off x="561949" y="1105786"/>
            <a:ext cx="8348135" cy="5155540"/>
          </a:xfrm>
          <a:prstGeom prst="rect">
            <a:avLst/>
          </a:prstGeom>
        </p:spPr>
        <p:txBody>
          <a:bodyPr wrap="square" lIns="91425" tIns="91425" rIns="91425" bIns="91425" anchor="t" anchorCtr="0">
            <a:noAutofit/>
          </a:bodyPr>
          <a:lstStyle/>
          <a:p>
            <a:pPr marL="285750" indent="-285750">
              <a:buFont typeface="Courier New" charset="0"/>
              <a:buChar char="o"/>
            </a:pPr>
            <a:r>
              <a:rPr lang="en-US" sz="1600" dirty="0" smtClean="0">
                <a:solidFill>
                  <a:schemeClr val="tx1"/>
                </a:solidFill>
                <a:latin typeface="Gill Sans" charset="0"/>
                <a:ea typeface="Gill Sans" charset="0"/>
                <a:cs typeface="Gill Sans" charset="0"/>
              </a:rPr>
              <a:t>Class Central MOOC </a:t>
            </a:r>
            <a:r>
              <a:rPr lang="en-US" sz="1600" dirty="0">
                <a:solidFill>
                  <a:schemeClr val="tx1"/>
                </a:solidFill>
                <a:latin typeface="Gill Sans" charset="0"/>
                <a:ea typeface="Gill Sans" charset="0"/>
                <a:cs typeface="Gill Sans" charset="0"/>
              </a:rPr>
              <a:t>Stats  </a:t>
            </a:r>
            <a:br>
              <a:rPr lang="en-US" sz="1600" dirty="0">
                <a:solidFill>
                  <a:schemeClr val="tx1"/>
                </a:solidFill>
                <a:latin typeface="Gill Sans" charset="0"/>
                <a:ea typeface="Gill Sans" charset="0"/>
                <a:cs typeface="Gill Sans" charset="0"/>
              </a:rPr>
            </a:br>
            <a:r>
              <a:rPr lang="en-US" sz="1600" dirty="0" smtClean="0">
                <a:solidFill>
                  <a:schemeClr val="tx1"/>
                </a:solidFill>
                <a:latin typeface="Gill Sans" charset="0"/>
                <a:ea typeface="Gill Sans" charset="0"/>
                <a:cs typeface="Gill Sans" charset="0"/>
                <a:hlinkClick r:id="rId3"/>
              </a:rPr>
              <a:t>https</a:t>
            </a:r>
            <a:r>
              <a:rPr lang="en-US" sz="1600" dirty="0">
                <a:solidFill>
                  <a:schemeClr val="tx1"/>
                </a:solidFill>
                <a:latin typeface="Gill Sans" charset="0"/>
                <a:ea typeface="Gill Sans" charset="0"/>
                <a:cs typeface="Gill Sans" charset="0"/>
                <a:hlinkClick r:id="rId3"/>
              </a:rPr>
              <a:t>://</a:t>
            </a:r>
            <a:r>
              <a:rPr lang="en-US" sz="1600" dirty="0" smtClean="0">
                <a:solidFill>
                  <a:schemeClr val="tx1"/>
                </a:solidFill>
                <a:latin typeface="Gill Sans" charset="0"/>
                <a:ea typeface="Gill Sans" charset="0"/>
                <a:cs typeface="Gill Sans" charset="0"/>
                <a:hlinkClick r:id="rId3"/>
              </a:rPr>
              <a:t>www.class-central.com/report/mooc-stats-2016</a:t>
            </a:r>
            <a:endParaRPr lang="en-US" sz="1600" dirty="0" smtClean="0">
              <a:solidFill>
                <a:schemeClr val="tx1"/>
              </a:solidFill>
              <a:latin typeface="Gill Sans" charset="0"/>
              <a:ea typeface="Gill Sans" charset="0"/>
              <a:cs typeface="Gill Sans" charset="0"/>
            </a:endParaRPr>
          </a:p>
          <a:p>
            <a:pPr marL="285750" lvl="0" indent="-285750">
              <a:buFont typeface="Courier New" charset="0"/>
              <a:buChar char="o"/>
            </a:pPr>
            <a:r>
              <a:rPr lang="en-US" sz="1600" dirty="0" err="1" smtClean="0">
                <a:solidFill>
                  <a:schemeClr val="tx1"/>
                </a:solidFill>
                <a:latin typeface="Gill Sans" charset="0"/>
                <a:ea typeface="Gill Sans" charset="0"/>
                <a:cs typeface="Gill Sans" charset="0"/>
              </a:rPr>
              <a:t>Anant</a:t>
            </a:r>
            <a:r>
              <a:rPr lang="en-US" sz="1600" dirty="0" smtClean="0">
                <a:solidFill>
                  <a:schemeClr val="tx1"/>
                </a:solidFill>
                <a:latin typeface="Gill Sans" charset="0"/>
                <a:ea typeface="Gill Sans" charset="0"/>
                <a:cs typeface="Gill Sans" charset="0"/>
              </a:rPr>
              <a:t> </a:t>
            </a:r>
            <a:r>
              <a:rPr lang="en-US" sz="1600" dirty="0">
                <a:solidFill>
                  <a:schemeClr val="tx1"/>
                </a:solidFill>
                <a:latin typeface="Gill Sans" charset="0"/>
                <a:ea typeface="Gill Sans" charset="0"/>
                <a:cs typeface="Gill Sans" charset="0"/>
              </a:rPr>
              <a:t>Agarwal on edX </a:t>
            </a:r>
            <a:r>
              <a:rPr lang="en-US" sz="1600" dirty="0" smtClean="0">
                <a:solidFill>
                  <a:schemeClr val="tx1"/>
                </a:solidFill>
                <a:latin typeface="Gill Sans" charset="0"/>
                <a:ea typeface="Gill Sans" charset="0"/>
                <a:cs typeface="Gill Sans" charset="0"/>
              </a:rPr>
              <a:t>(</a:t>
            </a:r>
            <a:r>
              <a:rPr lang="en-US" sz="1600" dirty="0">
                <a:solidFill>
                  <a:schemeClr val="tx1"/>
                </a:solidFill>
                <a:latin typeface="Gill Sans" charset="0"/>
                <a:ea typeface="Gill Sans" charset="0"/>
                <a:cs typeface="Gill Sans" charset="0"/>
              </a:rPr>
              <a:t>video) </a:t>
            </a:r>
            <a:r>
              <a:rPr lang="en-US" sz="1600" dirty="0" smtClean="0">
                <a:solidFill>
                  <a:schemeClr val="tx1"/>
                </a:solidFill>
                <a:latin typeface="Gill Sans" charset="0"/>
                <a:ea typeface="Gill Sans" charset="0"/>
                <a:cs typeface="Gill Sans" charset="0"/>
              </a:rPr>
              <a:t/>
            </a:r>
            <a:br>
              <a:rPr lang="en-US" sz="1600" dirty="0" smtClean="0">
                <a:solidFill>
                  <a:schemeClr val="tx1"/>
                </a:solidFill>
                <a:latin typeface="Gill Sans" charset="0"/>
                <a:ea typeface="Gill Sans" charset="0"/>
                <a:cs typeface="Gill Sans" charset="0"/>
              </a:rPr>
            </a:br>
            <a:r>
              <a:rPr lang="en-US" sz="1600" dirty="0" smtClean="0">
                <a:solidFill>
                  <a:schemeClr val="tx1"/>
                </a:solidFill>
                <a:latin typeface="Gill Sans" charset="0"/>
                <a:ea typeface="Gill Sans" charset="0"/>
                <a:cs typeface="Gill Sans" charset="0"/>
                <a:hlinkClick r:id="rId4"/>
              </a:rPr>
              <a:t>http</a:t>
            </a:r>
            <a:r>
              <a:rPr lang="en-US" sz="1600" dirty="0">
                <a:solidFill>
                  <a:schemeClr val="tx1"/>
                </a:solidFill>
                <a:latin typeface="Gill Sans" charset="0"/>
                <a:ea typeface="Gill Sans" charset="0"/>
                <a:cs typeface="Gill Sans" charset="0"/>
                <a:hlinkClick r:id="rId4"/>
              </a:rPr>
              <a:t>://</a:t>
            </a:r>
            <a:r>
              <a:rPr lang="en-US" sz="1600" dirty="0" smtClean="0">
                <a:solidFill>
                  <a:schemeClr val="tx1"/>
                </a:solidFill>
                <a:latin typeface="Gill Sans" charset="0"/>
                <a:ea typeface="Gill Sans" charset="0"/>
                <a:cs typeface="Gill Sans" charset="0"/>
                <a:hlinkClick r:id="rId4"/>
              </a:rPr>
              <a:t>www.wcvb.com/article/bargains-edx/13048356</a:t>
            </a:r>
            <a:endParaRPr lang="en-US" sz="1600" dirty="0">
              <a:solidFill>
                <a:schemeClr val="tx1"/>
              </a:solidFill>
              <a:latin typeface="Gill Sans" charset="0"/>
              <a:ea typeface="Gill Sans" charset="0"/>
              <a:cs typeface="Gill Sans" charset="0"/>
            </a:endParaRPr>
          </a:p>
          <a:p>
            <a:pPr marL="285750" lvl="0" indent="-285750">
              <a:buFont typeface="Courier New" charset="0"/>
              <a:buChar char="o"/>
            </a:pPr>
            <a:r>
              <a:rPr lang="en-US" sz="1600" dirty="0" smtClean="0">
                <a:solidFill>
                  <a:schemeClr val="tx1"/>
                </a:solidFill>
                <a:latin typeface="Gill Sans" charset="0"/>
                <a:ea typeface="Gill Sans" charset="0"/>
                <a:cs typeface="Gill Sans" charset="0"/>
              </a:rPr>
              <a:t>David </a:t>
            </a:r>
            <a:r>
              <a:rPr lang="en-US" sz="1600" dirty="0">
                <a:solidFill>
                  <a:schemeClr val="tx1"/>
                </a:solidFill>
                <a:latin typeface="Gill Sans" charset="0"/>
                <a:ea typeface="Gill Sans" charset="0"/>
                <a:cs typeface="Gill Sans" charset="0"/>
              </a:rPr>
              <a:t>Wiley and George </a:t>
            </a:r>
            <a:r>
              <a:rPr lang="en-US" sz="1600" dirty="0" smtClean="0">
                <a:solidFill>
                  <a:schemeClr val="tx1"/>
                </a:solidFill>
                <a:latin typeface="Gill Sans" charset="0"/>
                <a:ea typeface="Gill Sans" charset="0"/>
                <a:cs typeface="Gill Sans" charset="0"/>
              </a:rPr>
              <a:t>Siemens, Introduction to Open Education MOOC </a:t>
            </a:r>
            <a:r>
              <a:rPr lang="en" sz="1600" u="sng" dirty="0" smtClean="0">
                <a:solidFill>
                  <a:schemeClr val="tx1"/>
                </a:solidFill>
                <a:latin typeface="Gill Sans" charset="0"/>
                <a:ea typeface="Gill Sans" charset="0"/>
                <a:cs typeface="Gill Sans" charset="0"/>
                <a:hlinkClick r:id="rId5"/>
              </a:rPr>
              <a:t>https</a:t>
            </a:r>
            <a:r>
              <a:rPr lang="en" sz="1600" u="sng" dirty="0">
                <a:solidFill>
                  <a:schemeClr val="tx1"/>
                </a:solidFill>
                <a:latin typeface="Gill Sans" charset="0"/>
                <a:ea typeface="Gill Sans" charset="0"/>
                <a:cs typeface="Gill Sans" charset="0"/>
                <a:hlinkClick r:id="rId5"/>
              </a:rPr>
              <a:t>://</a:t>
            </a:r>
            <a:r>
              <a:rPr lang="en" sz="1600" u="sng" dirty="0" smtClean="0">
                <a:solidFill>
                  <a:schemeClr val="tx1"/>
                </a:solidFill>
                <a:latin typeface="Gill Sans" charset="0"/>
                <a:ea typeface="Gill Sans" charset="0"/>
                <a:cs typeface="Gill Sans" charset="0"/>
                <a:hlinkClick r:id="rId5"/>
              </a:rPr>
              <a:t>courses.edx.org/courses/course-v1:UTArlingtonX+LINK.OEx+3T2017/course/</a:t>
            </a:r>
            <a:endParaRPr lang="en-US" sz="1600" u="sng" dirty="0" smtClean="0">
              <a:solidFill>
                <a:schemeClr val="tx1"/>
              </a:solidFill>
              <a:latin typeface="Gill Sans" charset="0"/>
              <a:ea typeface="Gill Sans" charset="0"/>
              <a:cs typeface="Gill Sans" charset="0"/>
            </a:endParaRPr>
          </a:p>
          <a:p>
            <a:pPr marL="285750" indent="-285750">
              <a:buFont typeface="Courier New" charset="0"/>
              <a:buChar char="o"/>
            </a:pPr>
            <a:r>
              <a:rPr lang="en-US" sz="1600" dirty="0">
                <a:solidFill>
                  <a:schemeClr val="tx1"/>
                </a:solidFill>
                <a:latin typeface="Gill Sans" charset="0"/>
                <a:ea typeface="Gill Sans" charset="0"/>
                <a:cs typeface="Gill Sans" charset="0"/>
              </a:rPr>
              <a:t>The Vanishing University series Quartz September 2017 </a:t>
            </a:r>
            <a:r>
              <a:rPr lang="en" sz="1600" dirty="0">
                <a:solidFill>
                  <a:schemeClr val="tx1"/>
                </a:solidFill>
                <a:latin typeface="Gill Sans" charset="0"/>
                <a:ea typeface="Gill Sans" charset="0"/>
                <a:cs typeface="Gill Sans" charset="0"/>
                <a:hlinkClick r:id="rId6"/>
              </a:rPr>
              <a:t>https://qz.com/1050869/the-college-lecture-is-dying-and-good-riddance</a:t>
            </a:r>
            <a:r>
              <a:rPr lang="en" sz="1600" dirty="0" smtClean="0">
                <a:solidFill>
                  <a:schemeClr val="tx1"/>
                </a:solidFill>
                <a:latin typeface="Gill Sans" charset="0"/>
                <a:ea typeface="Gill Sans" charset="0"/>
                <a:cs typeface="Gill Sans" charset="0"/>
                <a:hlinkClick r:id="rId6"/>
              </a:rPr>
              <a:t>/</a:t>
            </a:r>
            <a:endParaRPr lang="en-US" sz="1600" u="sng" dirty="0">
              <a:solidFill>
                <a:schemeClr val="tx1"/>
              </a:solidFill>
              <a:latin typeface="Gill Sans" charset="0"/>
              <a:ea typeface="Gill Sans" charset="0"/>
              <a:cs typeface="Gill Sans" charset="0"/>
            </a:endParaRPr>
          </a:p>
          <a:p>
            <a:pPr marL="285750" lvl="0" indent="-285750">
              <a:buFont typeface="Courier New" charset="0"/>
              <a:buChar char="o"/>
            </a:pPr>
            <a:r>
              <a:rPr lang="en-US" sz="1600" dirty="0" smtClean="0">
                <a:solidFill>
                  <a:schemeClr val="tx1"/>
                </a:solidFill>
                <a:latin typeface="Gill Sans" charset="0"/>
              </a:rPr>
              <a:t>“O</a:t>
            </a:r>
            <a:r>
              <a:rPr lang="en" sz="1600" dirty="0" err="1">
                <a:solidFill>
                  <a:schemeClr val="tx1"/>
                </a:solidFill>
                <a:latin typeface="Gill Sans" charset="0"/>
              </a:rPr>
              <a:t>nline</a:t>
            </a:r>
            <a:r>
              <a:rPr lang="en-US" sz="1600" dirty="0">
                <a:solidFill>
                  <a:schemeClr val="tx1"/>
                </a:solidFill>
                <a:latin typeface="Gill Sans" charset="0"/>
              </a:rPr>
              <a:t> </a:t>
            </a:r>
            <a:r>
              <a:rPr lang="en-US" sz="1600" dirty="0" smtClean="0">
                <a:solidFill>
                  <a:schemeClr val="tx1"/>
                </a:solidFill>
                <a:latin typeface="Gill Sans" charset="0"/>
              </a:rPr>
              <a:t>courses </a:t>
            </a:r>
            <a:r>
              <a:rPr lang="en" sz="1600" dirty="0">
                <a:solidFill>
                  <a:schemeClr val="tx1"/>
                </a:solidFill>
                <a:latin typeface="Gill Sans" charset="0"/>
              </a:rPr>
              <a:t>paved the way to </a:t>
            </a:r>
            <a:r>
              <a:rPr lang="en" sz="1600" dirty="0" smtClean="0">
                <a:solidFill>
                  <a:schemeClr val="tx1"/>
                </a:solidFill>
                <a:latin typeface="Gill Sans" charset="0"/>
              </a:rPr>
              <a:t>MIT</a:t>
            </a:r>
            <a:r>
              <a:rPr lang="en-US" sz="1600" dirty="0" smtClean="0">
                <a:solidFill>
                  <a:schemeClr val="tx1"/>
                </a:solidFill>
                <a:latin typeface="Gill Sans" charset="0"/>
              </a:rPr>
              <a:t> </a:t>
            </a:r>
            <a:r>
              <a:rPr lang="en" sz="1600" dirty="0" err="1" smtClean="0">
                <a:solidFill>
                  <a:schemeClr val="tx1"/>
                </a:solidFill>
                <a:latin typeface="Gill Sans" charset="0"/>
              </a:rPr>
              <a:t>graduatio</a:t>
            </a:r>
            <a:r>
              <a:rPr lang="en-US" sz="1600" dirty="0">
                <a:solidFill>
                  <a:schemeClr val="tx1"/>
                </a:solidFill>
                <a:latin typeface="Gill Sans" charset="0"/>
              </a:rPr>
              <a:t>n” MIT News June 6 2017 </a:t>
            </a:r>
            <a:r>
              <a:rPr lang="en-US" sz="1600" u="sng" dirty="0" smtClean="0">
                <a:solidFill>
                  <a:schemeClr val="tx1"/>
                </a:solidFill>
                <a:latin typeface="Gill Sans" charset="0"/>
                <a:ea typeface="Gill Sans" charset="0"/>
                <a:cs typeface="Gill Sans" charset="0"/>
                <a:hlinkClick r:id="rId7"/>
              </a:rPr>
              <a:t>http</a:t>
            </a:r>
            <a:r>
              <a:rPr lang="en-US" sz="1600" u="sng" dirty="0">
                <a:solidFill>
                  <a:schemeClr val="tx1"/>
                </a:solidFill>
                <a:latin typeface="Gill Sans" charset="0"/>
                <a:ea typeface="Gill Sans" charset="0"/>
                <a:cs typeface="Gill Sans" charset="0"/>
                <a:hlinkClick r:id="rId7"/>
              </a:rPr>
              <a:t>://</a:t>
            </a:r>
            <a:r>
              <a:rPr lang="en-US" sz="1600" u="sng" dirty="0" smtClean="0">
                <a:solidFill>
                  <a:schemeClr val="tx1"/>
                </a:solidFill>
                <a:latin typeface="Gill Sans" charset="0"/>
                <a:ea typeface="Gill Sans" charset="0"/>
                <a:cs typeface="Gill Sans" charset="0"/>
                <a:hlinkClick r:id="rId7"/>
              </a:rPr>
              <a:t>ow.ly/T8kg30coDVj</a:t>
            </a:r>
            <a:endParaRPr lang="en-US" sz="1600" u="sng" dirty="0" smtClean="0">
              <a:solidFill>
                <a:schemeClr val="tx1"/>
              </a:solidFill>
              <a:latin typeface="Gill Sans" charset="0"/>
              <a:ea typeface="Gill Sans" charset="0"/>
              <a:cs typeface="Gill Sans" charset="0"/>
            </a:endParaRPr>
          </a:p>
          <a:p>
            <a:pPr marL="285750" lvl="0" indent="-285750">
              <a:buFont typeface="Courier New" charset="0"/>
              <a:buChar char="o"/>
            </a:pPr>
            <a:r>
              <a:rPr lang="en-US" sz="1600" u="sng" dirty="0" smtClean="0">
                <a:solidFill>
                  <a:schemeClr val="tx1"/>
                </a:solidFill>
                <a:latin typeface="Gill Sans" charset="0"/>
                <a:ea typeface="Gill Sans" charset="0"/>
                <a:cs typeface="Gill Sans" charset="0"/>
              </a:rPr>
              <a:t>MITx Course Just Money </a:t>
            </a:r>
            <a:r>
              <a:rPr lang="en-US" sz="1600" u="sng" dirty="0">
                <a:solidFill>
                  <a:schemeClr val="tx1"/>
                </a:solidFill>
                <a:latin typeface="Gill Sans" charset="0"/>
                <a:ea typeface="Gill Sans" charset="0"/>
                <a:cs typeface="Gill Sans" charset="0"/>
              </a:rPr>
              <a:t/>
            </a:r>
            <a:br>
              <a:rPr lang="en-US" sz="1600" u="sng" dirty="0">
                <a:solidFill>
                  <a:schemeClr val="tx1"/>
                </a:solidFill>
                <a:latin typeface="Gill Sans" charset="0"/>
                <a:ea typeface="Gill Sans" charset="0"/>
                <a:cs typeface="Gill Sans" charset="0"/>
              </a:rPr>
            </a:br>
            <a:r>
              <a:rPr lang="en-US" sz="1600" u="sng" dirty="0" smtClean="0">
                <a:solidFill>
                  <a:schemeClr val="tx1"/>
                </a:solidFill>
                <a:latin typeface="Gill Sans" charset="0"/>
                <a:ea typeface="Gill Sans" charset="0"/>
                <a:cs typeface="Gill Sans" charset="0"/>
                <a:hlinkClick r:id="rId8"/>
              </a:rPr>
              <a:t>https</a:t>
            </a:r>
            <a:r>
              <a:rPr lang="en-US" sz="1600" u="sng" dirty="0">
                <a:solidFill>
                  <a:schemeClr val="tx1"/>
                </a:solidFill>
                <a:latin typeface="Gill Sans" charset="0"/>
                <a:ea typeface="Gill Sans" charset="0"/>
                <a:cs typeface="Gill Sans" charset="0"/>
                <a:hlinkClick r:id="rId8"/>
              </a:rPr>
              <a:t>://</a:t>
            </a:r>
            <a:r>
              <a:rPr lang="en-US" sz="1600" u="sng" dirty="0" smtClean="0">
                <a:solidFill>
                  <a:schemeClr val="tx1"/>
                </a:solidFill>
                <a:latin typeface="Gill Sans" charset="0"/>
                <a:ea typeface="Gill Sans" charset="0"/>
                <a:cs typeface="Gill Sans" charset="0"/>
                <a:hlinkClick r:id="rId8"/>
              </a:rPr>
              <a:t>www.edx.org/course/just-money-banking-if-society-mattered-mitx-11-405x-0</a:t>
            </a:r>
            <a:endParaRPr lang="en-US" sz="1600" u="sng" dirty="0" smtClean="0">
              <a:solidFill>
                <a:schemeClr val="tx1"/>
              </a:solidFill>
              <a:latin typeface="Gill Sans" charset="0"/>
              <a:ea typeface="Gill Sans" charset="0"/>
              <a:cs typeface="Gill Sans" charset="0"/>
            </a:endParaRPr>
          </a:p>
          <a:p>
            <a:pPr marL="285750" lvl="0" indent="-285750">
              <a:buFont typeface="Courier New" charset="0"/>
              <a:buChar char="o"/>
            </a:pPr>
            <a:r>
              <a:rPr lang="en-US" sz="1600" dirty="0" smtClean="0">
                <a:solidFill>
                  <a:schemeClr val="tx1"/>
                </a:solidFill>
                <a:latin typeface="Gill Sans" charset="0"/>
                <a:ea typeface="Gill Sans" charset="0"/>
                <a:cs typeface="Gill Sans" charset="0"/>
              </a:rPr>
              <a:t>Using Python to Develop Screen Reader Features </a:t>
            </a:r>
            <a:r>
              <a:rPr lang="mr-IN" sz="1600" dirty="0" smtClean="0">
                <a:solidFill>
                  <a:schemeClr val="tx1"/>
                </a:solidFill>
                <a:latin typeface="Gill Sans" charset="0"/>
                <a:ea typeface="Gill Sans" charset="0"/>
                <a:cs typeface="Gill Sans" charset="0"/>
              </a:rPr>
              <a:t>–</a:t>
            </a:r>
            <a:r>
              <a:rPr lang="en-US" sz="1600" dirty="0" smtClean="0">
                <a:solidFill>
                  <a:schemeClr val="tx1"/>
                </a:solidFill>
                <a:latin typeface="Gill Sans" charset="0"/>
                <a:ea typeface="Gill Sans" charset="0"/>
                <a:cs typeface="Gill Sans" charset="0"/>
              </a:rPr>
              <a:t> Meet </a:t>
            </a:r>
            <a:r>
              <a:rPr lang="en-US" sz="1600" dirty="0" err="1" smtClean="0">
                <a:solidFill>
                  <a:schemeClr val="tx1"/>
                </a:solidFill>
                <a:latin typeface="Gill Sans" charset="0"/>
                <a:ea typeface="Gill Sans" charset="0"/>
                <a:cs typeface="Gill Sans" charset="0"/>
              </a:rPr>
              <a:t>Bhargav</a:t>
            </a:r>
            <a:r>
              <a:rPr lang="en-US" sz="1600" dirty="0">
                <a:solidFill>
                  <a:schemeClr val="tx1"/>
                </a:solidFill>
                <a:latin typeface="Gill Sans" charset="0"/>
                <a:ea typeface="Gill Sans" charset="0"/>
                <a:cs typeface="Gill Sans" charset="0"/>
              </a:rPr>
              <a:t> </a:t>
            </a:r>
            <a:r>
              <a:rPr lang="en-US" sz="1600" u="sng" dirty="0" smtClean="0">
                <a:solidFill>
                  <a:schemeClr val="tx1"/>
                </a:solidFill>
                <a:latin typeface="Gill Sans" charset="0"/>
                <a:ea typeface="Gill Sans" charset="0"/>
                <a:cs typeface="Gill Sans" charset="0"/>
                <a:hlinkClick r:id="rId9"/>
              </a:rPr>
              <a:t>https</a:t>
            </a:r>
            <a:r>
              <a:rPr lang="en-US" sz="1600" u="sng" dirty="0">
                <a:solidFill>
                  <a:schemeClr val="tx1"/>
                </a:solidFill>
                <a:latin typeface="Gill Sans" charset="0"/>
                <a:ea typeface="Gill Sans" charset="0"/>
                <a:cs typeface="Gill Sans" charset="0"/>
                <a:hlinkClick r:id="rId9"/>
              </a:rPr>
              <a:t>://</a:t>
            </a:r>
            <a:r>
              <a:rPr lang="en-US" sz="1600" u="sng" dirty="0" smtClean="0">
                <a:solidFill>
                  <a:schemeClr val="tx1"/>
                </a:solidFill>
                <a:latin typeface="Gill Sans" charset="0"/>
                <a:ea typeface="Gill Sans" charset="0"/>
                <a:cs typeface="Gill Sans" charset="0"/>
                <a:hlinkClick r:id="rId9"/>
              </a:rPr>
              <a:t>blog.edx.org/using-python-develop-screen-reader-features-meet-bhargav</a:t>
            </a:r>
            <a:endParaRPr lang="en-US" sz="1600" u="sng" dirty="0" smtClean="0">
              <a:solidFill>
                <a:schemeClr val="tx1"/>
              </a:solidFill>
              <a:latin typeface="Gill Sans" charset="0"/>
              <a:ea typeface="Gill Sans" charset="0"/>
              <a:cs typeface="Gill Sans" charset="0"/>
            </a:endParaRPr>
          </a:p>
          <a:p>
            <a:pPr marL="285750" lvl="0" indent="-285750">
              <a:buFont typeface="Courier New" charset="0"/>
              <a:buChar char="o"/>
            </a:pPr>
            <a:r>
              <a:rPr lang="en-US" sz="1600" dirty="0" err="1" smtClean="0">
                <a:solidFill>
                  <a:schemeClr val="tx1"/>
                </a:solidFill>
                <a:latin typeface="Gill Sans" charset="0"/>
              </a:rPr>
              <a:t>VisionAid.org</a:t>
            </a:r>
            <a:endParaRPr lang="en-US" sz="1600" dirty="0" smtClean="0">
              <a:solidFill>
                <a:schemeClr val="tx1"/>
              </a:solidFill>
              <a:latin typeface="Gill Sans" charset="0"/>
            </a:endParaRPr>
          </a:p>
          <a:p>
            <a:pPr marL="285750" lvl="0" indent="-285750">
              <a:buFont typeface="Courier New" charset="0"/>
              <a:buChar char="o"/>
            </a:pPr>
            <a:r>
              <a:rPr lang="en-US" sz="1600" dirty="0" err="1" smtClean="0">
                <a:solidFill>
                  <a:schemeClr val="tx1"/>
                </a:solidFill>
                <a:latin typeface="Gill Sans" charset="0"/>
              </a:rPr>
              <a:t>NoticeAbility.org</a:t>
            </a:r>
            <a:endParaRPr lang="en-US" sz="1600" u="sng" dirty="0" smtClean="0">
              <a:solidFill>
                <a:schemeClr val="tx1"/>
              </a:solidFill>
              <a:latin typeface="Gill Sans" charset="0"/>
              <a:ea typeface="Gill Sans" charset="0"/>
              <a:cs typeface="Gill Sans" charset="0"/>
            </a:endParaRPr>
          </a:p>
          <a:p>
            <a:pPr marL="285750" lvl="0" indent="-285750">
              <a:buFont typeface="Courier New" charset="0"/>
              <a:buChar char="o"/>
            </a:pPr>
            <a:r>
              <a:rPr lang="en-US" sz="1600" dirty="0" smtClean="0">
                <a:solidFill>
                  <a:schemeClr val="tx1"/>
                </a:solidFill>
                <a:latin typeface="Gill Sans" charset="0"/>
                <a:ea typeface="Gill Sans" charset="0"/>
                <a:cs typeface="Gill Sans" charset="0"/>
              </a:rPr>
              <a:t>MIT </a:t>
            </a:r>
            <a:r>
              <a:rPr lang="en-US" sz="1600" dirty="0" err="1" smtClean="0">
                <a:solidFill>
                  <a:schemeClr val="tx1"/>
                </a:solidFill>
                <a:latin typeface="Gill Sans" charset="0"/>
                <a:ea typeface="Gill Sans" charset="0"/>
                <a:cs typeface="Gill Sans" charset="0"/>
              </a:rPr>
              <a:t>Mathlets</a:t>
            </a:r>
            <a:r>
              <a:rPr lang="en-US" sz="1600" dirty="0" smtClean="0">
                <a:solidFill>
                  <a:schemeClr val="tx1"/>
                </a:solidFill>
                <a:latin typeface="Gill Sans" charset="0"/>
                <a:ea typeface="Gill Sans" charset="0"/>
                <a:cs typeface="Gill Sans" charset="0"/>
              </a:rPr>
              <a:t> http://</a:t>
            </a:r>
            <a:r>
              <a:rPr lang="en-US" sz="1600" dirty="0" err="1" smtClean="0">
                <a:solidFill>
                  <a:schemeClr val="tx1"/>
                </a:solidFill>
                <a:latin typeface="Gill Sans" charset="0"/>
                <a:ea typeface="Gill Sans" charset="0"/>
                <a:cs typeface="Gill Sans" charset="0"/>
              </a:rPr>
              <a:t>mathlets.org</a:t>
            </a:r>
            <a:endParaRPr lang="en-US" sz="1600" dirty="0" smtClean="0">
              <a:solidFill>
                <a:schemeClr val="tx1"/>
              </a:solidFill>
              <a:latin typeface="Gill Sans" charset="0"/>
              <a:ea typeface="Gill Sans" charset="0"/>
              <a:cs typeface="Gill Sans" charset="0"/>
            </a:endParaRPr>
          </a:p>
          <a:p>
            <a:pPr marL="285750" lvl="0" indent="-285750">
              <a:buFont typeface="Courier New" charset="0"/>
              <a:buChar char="o"/>
            </a:pPr>
            <a:r>
              <a:rPr lang="en-US" sz="1600" dirty="0" smtClean="0">
                <a:solidFill>
                  <a:schemeClr val="tx1"/>
                </a:solidFill>
                <a:latin typeface="Gill Sans" charset="0"/>
                <a:ea typeface="Gill Sans" charset="0"/>
                <a:cs typeface="Gill Sans" charset="0"/>
              </a:rPr>
              <a:t>Anne-Marie </a:t>
            </a:r>
            <a:r>
              <a:rPr lang="en-US" sz="1600" dirty="0">
                <a:solidFill>
                  <a:schemeClr val="tx1"/>
                </a:solidFill>
                <a:latin typeface="Gill Sans" charset="0"/>
                <a:ea typeface="Gill Sans" charset="0"/>
                <a:cs typeface="Gill Sans" charset="0"/>
              </a:rPr>
              <a:t>Womack: “Teaching is Accommodation” </a:t>
            </a:r>
            <a:r>
              <a:rPr lang="en-US" sz="1600" dirty="0">
                <a:solidFill>
                  <a:schemeClr val="tx1"/>
                </a:solidFill>
                <a:latin typeface="Gill Sans" charset="0"/>
                <a:ea typeface="Gill Sans" charset="0"/>
                <a:cs typeface="Gill Sans" charset="0"/>
                <a:hlinkClick r:id="rId10"/>
              </a:rPr>
              <a:t>http://</a:t>
            </a:r>
            <a:r>
              <a:rPr lang="en-US" sz="1600" dirty="0" smtClean="0">
                <a:solidFill>
                  <a:schemeClr val="tx1"/>
                </a:solidFill>
                <a:latin typeface="Gill Sans" charset="0"/>
                <a:ea typeface="Gill Sans" charset="0"/>
                <a:cs typeface="Gill Sans" charset="0"/>
                <a:hlinkClick r:id="rId10"/>
              </a:rPr>
              <a:t>www.ncte.org/library/NCTEFiles/Resources/Journals/CCC/0683-feb2017/CCCC0683Teaching.pdf</a:t>
            </a:r>
            <a:endParaRPr lang="en-US" sz="1600" dirty="0" smtClean="0">
              <a:latin typeface="Gill Sans" charset="0"/>
              <a:ea typeface="Gill Sans" charset="0"/>
              <a:cs typeface="Gill Sans" charset="0"/>
            </a:endParaRPr>
          </a:p>
          <a:p>
            <a:pPr lvl="0" rtl="0">
              <a:spcBef>
                <a:spcPts val="0"/>
              </a:spcBef>
              <a:buNone/>
            </a:pPr>
            <a:endParaRPr lang="en-US" sz="1600" dirty="0" smtClean="0">
              <a:latin typeface="Gill Sans" charset="0"/>
              <a:ea typeface="Gill Sans" charset="0"/>
              <a:cs typeface="Gill Sans" charset="0"/>
            </a:endParaRPr>
          </a:p>
          <a:p>
            <a:pPr lvl="0" rtl="0">
              <a:spcBef>
                <a:spcPts val="0"/>
              </a:spcBef>
              <a:buNone/>
            </a:pPr>
            <a:endParaRPr lang="en" sz="1600" dirty="0">
              <a:latin typeface="Gill Sans" charset="0"/>
              <a:ea typeface="Gill Sans" charset="0"/>
              <a:cs typeface="Gill Sans" charset="0"/>
            </a:endParaRPr>
          </a:p>
        </p:txBody>
      </p:sp>
      <p:sp>
        <p:nvSpPr>
          <p:cNvPr id="503" name="Shape 503"/>
          <p:cNvSpPr txBox="1">
            <a:spLocks noGrp="1"/>
          </p:cNvSpPr>
          <p:nvPr>
            <p:ph type="sldNum" idx="12"/>
          </p:nvPr>
        </p:nvSpPr>
        <p:spPr>
          <a:xfrm>
            <a:off x="8556784" y="6333134"/>
            <a:ext cx="548700" cy="525000"/>
          </a:xfrm>
          <a:prstGeom prst="rect">
            <a:avLst/>
          </a:prstGeom>
        </p:spPr>
        <p:txBody>
          <a:bodyPr wrap="square" lIns="91425" tIns="91425" rIns="91425" bIns="91425" anchor="t" anchorCtr="0">
            <a:noAutofit/>
          </a:bodyPr>
          <a:lstStyle/>
          <a:p>
            <a:pPr lvl="0">
              <a:spcBef>
                <a:spcPts val="0"/>
              </a:spcBef>
              <a:buNone/>
            </a:pPr>
            <a:fld id="{00000000-1234-1234-1234-123412341234}" type="slidenum">
              <a:rPr lang="en"/>
              <a:t>31</a:t>
            </a:fld>
            <a:endParaRPr lang="en"/>
          </a:p>
        </p:txBody>
      </p:sp>
    </p:spTree>
    <p:extLst>
      <p:ext uri="{BB962C8B-B14F-4D97-AF65-F5344CB8AC3E}">
        <p14:creationId xmlns:p14="http://schemas.microsoft.com/office/powerpoint/2010/main" val="2036901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Shape 118"/>
        <p:cNvGrpSpPr/>
        <p:nvPr/>
      </p:nvGrpSpPr>
      <p:grpSpPr>
        <a:xfrm>
          <a:off x="0" y="0"/>
          <a:ext cx="0" cy="0"/>
          <a:chOff x="0" y="0"/>
          <a:chExt cx="0" cy="0"/>
        </a:xfrm>
      </p:grpSpPr>
      <p:sp>
        <p:nvSpPr>
          <p:cNvPr id="119" name="Shape 119"/>
          <p:cNvSpPr txBox="1">
            <a:spLocks noGrp="1"/>
          </p:cNvSpPr>
          <p:nvPr>
            <p:ph type="ctrTitle"/>
          </p:nvPr>
        </p:nvSpPr>
        <p:spPr>
          <a:xfrm>
            <a:off x="565775" y="2111125"/>
            <a:ext cx="8011200" cy="1546500"/>
          </a:xfrm>
          <a:prstGeom prst="rect">
            <a:avLst/>
          </a:prstGeom>
        </p:spPr>
        <p:txBody>
          <a:bodyPr wrap="square" lIns="91425" tIns="91425" rIns="91425" bIns="91425" anchor="b" anchorCtr="0">
            <a:noAutofit/>
          </a:bodyPr>
          <a:lstStyle/>
          <a:p>
            <a:pPr lvl="0" rtl="0">
              <a:spcBef>
                <a:spcPts val="0"/>
              </a:spcBef>
              <a:buNone/>
            </a:pPr>
            <a:endParaRPr b="0" dirty="0">
              <a:latin typeface="Montserrat"/>
              <a:ea typeface="Montserrat"/>
              <a:cs typeface="Montserrat"/>
              <a:sym typeface="Montserrat"/>
            </a:endParaRPr>
          </a:p>
          <a:p>
            <a:pPr marL="457200" lvl="0" indent="-533400" rtl="0">
              <a:spcBef>
                <a:spcPts val="0"/>
              </a:spcBef>
              <a:buFont typeface="Montserrat"/>
              <a:buAutoNum type="arabicPeriod"/>
            </a:pPr>
            <a:r>
              <a:rPr lang="en" dirty="0" smtClean="0">
                <a:latin typeface="Gill Sans MT" charset="0"/>
                <a:ea typeface="Montserrat"/>
                <a:cs typeface="Montserrat"/>
                <a:sym typeface="Montserrat"/>
              </a:rPr>
              <a:t>O</a:t>
            </a:r>
            <a:r>
              <a:rPr lang="en" dirty="0" smtClean="0">
                <a:solidFill>
                  <a:srgbClr val="000000"/>
                </a:solidFill>
                <a:latin typeface="Gill Sans MT" charset="0"/>
                <a:ea typeface="Montserrat"/>
                <a:cs typeface="Montserrat"/>
                <a:sym typeface="Montserrat"/>
              </a:rPr>
              <a:t>pen</a:t>
            </a:r>
            <a:r>
              <a:rPr lang="en-US" dirty="0" smtClean="0">
                <a:latin typeface="Gill Sans MT" charset="0"/>
                <a:ea typeface="Montserrat"/>
                <a:cs typeface="Montserrat"/>
                <a:sym typeface="Montserrat"/>
              </a:rPr>
              <a:t> and Online</a:t>
            </a:r>
            <a:r>
              <a:rPr lang="en" dirty="0" smtClean="0">
                <a:solidFill>
                  <a:srgbClr val="000000"/>
                </a:solidFill>
                <a:latin typeface="Gill Sans MT" charset="0"/>
                <a:ea typeface="Montserrat"/>
                <a:cs typeface="Montserrat"/>
                <a:sym typeface="Montserrat"/>
              </a:rPr>
              <a:t> </a:t>
            </a:r>
            <a:endParaRPr lang="en" dirty="0">
              <a:solidFill>
                <a:srgbClr val="000000"/>
              </a:solidFill>
              <a:latin typeface="Gill Sans MT" charset="0"/>
              <a:ea typeface="Montserrat"/>
              <a:cs typeface="Montserrat"/>
              <a:sym typeface="Montserrat"/>
            </a:endParaRPr>
          </a:p>
        </p:txBody>
      </p:sp>
      <p:sp>
        <p:nvSpPr>
          <p:cNvPr id="120" name="Shape 120"/>
          <p:cNvSpPr txBox="1">
            <a:spLocks noGrp="1"/>
          </p:cNvSpPr>
          <p:nvPr>
            <p:ph type="subTitle" idx="1"/>
          </p:nvPr>
        </p:nvSpPr>
        <p:spPr>
          <a:xfrm>
            <a:off x="1271318" y="4614423"/>
            <a:ext cx="6309300" cy="1565356"/>
          </a:xfrm>
          <a:prstGeom prst="rect">
            <a:avLst/>
          </a:prstGeom>
        </p:spPr>
        <p:txBody>
          <a:bodyPr wrap="square" lIns="91425" tIns="91425" rIns="91425" bIns="91425" anchor="t" anchorCtr="0">
            <a:noAutofit/>
          </a:bodyPr>
          <a:lstStyle/>
          <a:p>
            <a:r>
              <a:rPr lang="en-US" dirty="0" smtClean="0">
                <a:latin typeface="Gill Sans MT" charset="0"/>
              </a:rPr>
              <a:t>Global Reach</a:t>
            </a:r>
          </a:p>
          <a:p>
            <a:r>
              <a:rPr lang="en-US" dirty="0" smtClean="0">
                <a:latin typeface="Gill Sans MT" charset="0"/>
              </a:rPr>
              <a:t>New Forms and </a:t>
            </a:r>
            <a:r>
              <a:rPr lang="en" dirty="0" smtClean="0">
                <a:latin typeface="Gill Sans MT" charset="0"/>
              </a:rPr>
              <a:t>Opportunity</a:t>
            </a:r>
            <a:endParaRPr lang="en-US" dirty="0" smtClean="0">
              <a:latin typeface="Gill Sans MT" charset="0"/>
            </a:endParaRPr>
          </a:p>
          <a:p>
            <a:r>
              <a:rPr lang="en-US" dirty="0" smtClean="0">
                <a:latin typeface="Gill Sans MT" charset="0"/>
              </a:rPr>
              <a:t>Digital connection</a:t>
            </a:r>
            <a:endParaRPr dirty="0">
              <a:latin typeface="Gill Sans MT" charset="0"/>
            </a:endParaRPr>
          </a:p>
        </p:txBody>
      </p:sp>
      <p:sp>
        <p:nvSpPr>
          <p:cNvPr id="121" name="Shape 121"/>
          <p:cNvSpPr txBox="1">
            <a:spLocks noGrp="1"/>
          </p:cNvSpPr>
          <p:nvPr>
            <p:ph type="sldNum" idx="12"/>
          </p:nvPr>
        </p:nvSpPr>
        <p:spPr>
          <a:xfrm>
            <a:off x="8251984" y="6333134"/>
            <a:ext cx="548700" cy="525000"/>
          </a:xfrm>
          <a:prstGeom prst="rect">
            <a:avLst/>
          </a:prstGeom>
        </p:spPr>
        <p:txBody>
          <a:bodyPr wrap="square" lIns="91425" tIns="91425" rIns="91425" bIns="91425" anchor="t" anchorCtr="0">
            <a:noAutofit/>
          </a:bodyPr>
          <a:lstStyle/>
          <a:p>
            <a:pPr lvl="0" rtl="0">
              <a:spcBef>
                <a:spcPts val="0"/>
              </a:spcBef>
              <a:buNone/>
            </a:pPr>
            <a:fld id="{00000000-1234-1234-1234-123412341234}" type="slidenum">
              <a:rPr lang="en"/>
              <a:t>4</a:t>
            </a:fld>
            <a:endParaRPr lang="en"/>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712380" y="596826"/>
            <a:ext cx="7974419" cy="1429200"/>
          </a:xfrm>
          <a:prstGeom prst="rect">
            <a:avLst/>
          </a:prstGeom>
        </p:spPr>
        <p:txBody>
          <a:bodyPr wrap="square" lIns="91425" tIns="91425" rIns="91425" bIns="91425" anchor="b" anchorCtr="0">
            <a:noAutofit/>
          </a:bodyPr>
          <a:lstStyle/>
          <a:p>
            <a:pPr lvl="0">
              <a:spcBef>
                <a:spcPts val="0"/>
              </a:spcBef>
              <a:buNone/>
            </a:pPr>
            <a:r>
              <a:rPr lang="en-US" dirty="0" smtClean="0">
                <a:latin typeface="Gill Sans MT" charset="0"/>
              </a:rPr>
              <a:t>Global Reach</a:t>
            </a:r>
            <a:br>
              <a:rPr lang="en-US" dirty="0" smtClean="0">
                <a:latin typeface="Gill Sans MT" charset="0"/>
              </a:rPr>
            </a:br>
            <a:endParaRPr lang="en" dirty="0">
              <a:latin typeface="Gill Sans MT" charset="0"/>
            </a:endParaRPr>
          </a:p>
        </p:txBody>
      </p:sp>
      <p:sp>
        <p:nvSpPr>
          <p:cNvPr id="128" name="Shape 128"/>
          <p:cNvSpPr txBox="1">
            <a:spLocks noGrp="1"/>
          </p:cNvSpPr>
          <p:nvPr>
            <p:ph type="sldNum" idx="12"/>
          </p:nvPr>
        </p:nvSpPr>
        <p:spPr>
          <a:xfrm>
            <a:off x="8556784" y="6333134"/>
            <a:ext cx="548700" cy="525000"/>
          </a:xfrm>
          <a:prstGeom prst="rect">
            <a:avLst/>
          </a:prstGeom>
        </p:spPr>
        <p:txBody>
          <a:bodyPr wrap="square" lIns="91425" tIns="91425" rIns="91425" bIns="91425" anchor="t" anchorCtr="0">
            <a:noAutofit/>
          </a:bodyPr>
          <a:lstStyle/>
          <a:p>
            <a:pPr lvl="0">
              <a:spcBef>
                <a:spcPts val="0"/>
              </a:spcBef>
              <a:buNone/>
            </a:pPr>
            <a:fld id="{00000000-1234-1234-1234-123412341234}" type="slidenum">
              <a:rPr lang="en"/>
              <a:t>5</a:t>
            </a:fld>
            <a:endParaRPr lang="en"/>
          </a:p>
        </p:txBody>
      </p:sp>
      <p:sp>
        <p:nvSpPr>
          <p:cNvPr id="129" name="Shape 129"/>
          <p:cNvSpPr txBox="1">
            <a:spLocks noGrp="1"/>
          </p:cNvSpPr>
          <p:nvPr>
            <p:ph type="body" idx="2"/>
          </p:nvPr>
        </p:nvSpPr>
        <p:spPr>
          <a:xfrm>
            <a:off x="712381" y="1690578"/>
            <a:ext cx="7719237" cy="4359348"/>
          </a:xfrm>
          <a:prstGeom prst="rect">
            <a:avLst/>
          </a:prstGeom>
        </p:spPr>
        <p:txBody>
          <a:bodyPr wrap="square" lIns="91425" tIns="91425" rIns="91425" bIns="91425" anchor="t" anchorCtr="0">
            <a:noAutofit/>
          </a:bodyPr>
          <a:lstStyle/>
          <a:p>
            <a:pPr lvl="0">
              <a:buNone/>
            </a:pPr>
            <a:r>
              <a:rPr lang="en-US" dirty="0" smtClean="0">
                <a:latin typeface="Gill Sans MT" charset="0"/>
              </a:rPr>
              <a:t>2016 stats report on MOOCS by Class Central</a:t>
            </a:r>
          </a:p>
          <a:p>
            <a:pPr lvl="0">
              <a:buNone/>
            </a:pPr>
            <a:r>
              <a:rPr lang="en-US" dirty="0" smtClean="0">
                <a:latin typeface="Gill Sans MT" charset="0"/>
                <a:hlinkClick r:id="rId3"/>
              </a:rPr>
              <a:t>58 Million learners </a:t>
            </a:r>
            <a:endParaRPr lang="en-US" dirty="0">
              <a:latin typeface="Gill Sans MT" charset="0"/>
            </a:endParaRPr>
          </a:p>
          <a:p>
            <a:pPr lvl="0">
              <a:lnSpc>
                <a:spcPct val="100000"/>
              </a:lnSpc>
              <a:buClr>
                <a:schemeClr val="dk1"/>
              </a:buClr>
              <a:buSzPct val="45833"/>
              <a:buNone/>
            </a:pPr>
            <a:endParaRPr lang="en-US" dirty="0" smtClean="0">
              <a:solidFill>
                <a:schemeClr val="dk1"/>
              </a:solidFill>
              <a:latin typeface="Gill Sans" charset="0"/>
            </a:endParaRPr>
          </a:p>
          <a:p>
            <a:pPr lvl="0">
              <a:spcBef>
                <a:spcPts val="600"/>
              </a:spcBef>
              <a:buNone/>
            </a:pPr>
            <a:r>
              <a:rPr lang="en-US" dirty="0" smtClean="0">
                <a:solidFill>
                  <a:schemeClr val="dk1"/>
                </a:solidFill>
                <a:latin typeface="Gill Sans" charset="0"/>
              </a:rPr>
              <a:t>edX </a:t>
            </a:r>
            <a:r>
              <a:rPr lang="en-US" u="sng" dirty="0" smtClean="0">
                <a:solidFill>
                  <a:srgbClr val="FF5252"/>
                </a:solidFill>
                <a:latin typeface="Gill Sans" charset="0"/>
                <a:ea typeface="Gill Sans" charset="0"/>
                <a:cs typeface="Gill Sans" charset="0"/>
                <a:sym typeface="Montserrat"/>
                <a:hlinkClick r:id="rId4"/>
              </a:rPr>
              <a:t>News video on e</a:t>
            </a:r>
            <a:r>
              <a:rPr lang="en" u="sng" dirty="0" smtClean="0">
                <a:solidFill>
                  <a:srgbClr val="FF5252"/>
                </a:solidFill>
                <a:latin typeface="Gill Sans" charset="0"/>
                <a:ea typeface="Gill Sans" charset="0"/>
                <a:cs typeface="Gill Sans" charset="0"/>
                <a:sym typeface="Montserrat"/>
                <a:hlinkClick r:id="rId4"/>
              </a:rPr>
              <a:t>d</a:t>
            </a:r>
            <a:r>
              <a:rPr lang="en-US" u="sng" dirty="0" smtClean="0">
                <a:solidFill>
                  <a:srgbClr val="FF5252"/>
                </a:solidFill>
                <a:latin typeface="Gill Sans" charset="0"/>
                <a:ea typeface="Gill Sans" charset="0"/>
                <a:cs typeface="Gill Sans" charset="0"/>
                <a:sym typeface="Montserrat"/>
                <a:hlinkClick r:id="rId4"/>
              </a:rPr>
              <a:t>X October 17, 2017</a:t>
            </a:r>
            <a:r>
              <a:rPr lang="en" dirty="0" smtClean="0">
                <a:solidFill>
                  <a:srgbClr val="202729"/>
                </a:solidFill>
                <a:latin typeface="Gill Sans" charset="0"/>
                <a:ea typeface="Gill Sans" charset="0"/>
                <a:cs typeface="Gill Sans" charset="0"/>
                <a:sym typeface="Montserrat"/>
              </a:rPr>
              <a:t> </a:t>
            </a:r>
            <a:endParaRPr lang="en" dirty="0">
              <a:solidFill>
                <a:srgbClr val="202729"/>
              </a:solidFill>
              <a:latin typeface="Gill Sans" charset="0"/>
              <a:ea typeface="Gill Sans" charset="0"/>
              <a:cs typeface="Gill Sans" charset="0"/>
              <a:sym typeface="Montserrat"/>
            </a:endParaRPr>
          </a:p>
          <a:p>
            <a:pPr lvl="0">
              <a:spcBef>
                <a:spcPts val="600"/>
              </a:spcBef>
              <a:buNone/>
            </a:pPr>
            <a:r>
              <a:rPr lang="en-US" dirty="0">
                <a:solidFill>
                  <a:srgbClr val="202729"/>
                </a:solidFill>
                <a:latin typeface="Gill Sans" charset="0"/>
                <a:ea typeface="Gill Sans" charset="0"/>
                <a:cs typeface="Gill Sans" charset="0"/>
                <a:sym typeface="Montserrat"/>
              </a:rPr>
              <a:t>I</a:t>
            </a:r>
            <a:r>
              <a:rPr lang="en-US" dirty="0" smtClean="0">
                <a:solidFill>
                  <a:schemeClr val="dk1"/>
                </a:solidFill>
                <a:latin typeface="Gill Sans" charset="0"/>
                <a:ea typeface="Gill Sans" charset="0"/>
                <a:cs typeface="Gill Sans" charset="0"/>
              </a:rPr>
              <a:t>3 million learners, </a:t>
            </a:r>
            <a:r>
              <a:rPr lang="en-US" dirty="0" smtClean="0">
                <a:solidFill>
                  <a:schemeClr val="dk1"/>
                </a:solidFill>
                <a:latin typeface="Gill Sans" charset="0"/>
              </a:rPr>
              <a:t>Ages 7-95, All countries</a:t>
            </a:r>
          </a:p>
          <a:p>
            <a:pPr marL="76200" lvl="0">
              <a:lnSpc>
                <a:spcPct val="100000"/>
              </a:lnSpc>
              <a:buClr>
                <a:schemeClr val="dk1"/>
              </a:buClr>
              <a:buNone/>
            </a:pPr>
            <a:endParaRPr lang="en-US" dirty="0" smtClean="0">
              <a:solidFill>
                <a:schemeClr val="dk1"/>
              </a:solidFill>
              <a:latin typeface="Gill Sans" charset="0"/>
            </a:endParaRPr>
          </a:p>
          <a:p>
            <a:pPr marL="76200" lvl="0">
              <a:lnSpc>
                <a:spcPct val="100000"/>
              </a:lnSpc>
              <a:buClr>
                <a:schemeClr val="dk1"/>
              </a:buClr>
              <a:buNone/>
            </a:pPr>
            <a:r>
              <a:rPr lang="en-US" dirty="0" smtClean="0">
                <a:solidFill>
                  <a:schemeClr val="dk1"/>
                </a:solidFill>
                <a:latin typeface="Gill Sans" charset="0"/>
              </a:rPr>
              <a:t>MITx</a:t>
            </a:r>
          </a:p>
          <a:p>
            <a:pPr marL="76200">
              <a:lnSpc>
                <a:spcPct val="100000"/>
              </a:lnSpc>
              <a:buClr>
                <a:schemeClr val="dk1"/>
              </a:buClr>
              <a:buNone/>
            </a:pPr>
            <a:r>
              <a:rPr lang="en-US" dirty="0" smtClean="0">
                <a:solidFill>
                  <a:schemeClr val="dk1"/>
                </a:solidFill>
                <a:latin typeface="Gill Sans" charset="0"/>
              </a:rPr>
              <a:t>2.7 million active learners</a:t>
            </a:r>
          </a:p>
          <a:p>
            <a:pPr marL="76200">
              <a:lnSpc>
                <a:spcPct val="100000"/>
              </a:lnSpc>
              <a:buClr>
                <a:schemeClr val="dk1"/>
              </a:buClr>
              <a:buNone/>
            </a:pPr>
            <a:endParaRPr lang="en-US" dirty="0">
              <a:solidFill>
                <a:schemeClr val="dk1"/>
              </a:solidFill>
              <a:latin typeface="Gill Sans" charset="0"/>
            </a:endParaRPr>
          </a:p>
          <a:p>
            <a:pPr marL="76200">
              <a:lnSpc>
                <a:spcPct val="100000"/>
              </a:lnSpc>
              <a:buClr>
                <a:schemeClr val="dk1"/>
              </a:buClr>
              <a:buNone/>
            </a:pPr>
            <a:r>
              <a:rPr lang="en-US" dirty="0" smtClean="0">
                <a:solidFill>
                  <a:schemeClr val="dk1"/>
                </a:solidFill>
                <a:latin typeface="Gill Sans" charset="0"/>
              </a:rPr>
              <a:t>Learners with disabilities?</a:t>
            </a:r>
          </a:p>
          <a:p>
            <a:pPr marL="76200">
              <a:lnSpc>
                <a:spcPct val="100000"/>
              </a:lnSpc>
              <a:buClr>
                <a:schemeClr val="dk1"/>
              </a:buClr>
              <a:buNone/>
            </a:pPr>
            <a:r>
              <a:rPr lang="en-US" dirty="0" smtClean="0">
                <a:solidFill>
                  <a:schemeClr val="dk1"/>
                </a:solidFill>
                <a:latin typeface="Gill Sans" charset="0"/>
              </a:rPr>
              <a:t>Open University UK starting to gather stats</a:t>
            </a:r>
          </a:p>
          <a:p>
            <a:pPr marL="76200" lvl="0" rtl="0">
              <a:lnSpc>
                <a:spcPct val="100000"/>
              </a:lnSpc>
              <a:spcBef>
                <a:spcPts val="0"/>
              </a:spcBef>
              <a:buClr>
                <a:schemeClr val="dk1"/>
              </a:buClr>
              <a:buSzPct val="100000"/>
              <a:buNone/>
            </a:pPr>
            <a:endParaRPr lang="en-US" dirty="0" smtClean="0">
              <a:solidFill>
                <a:schemeClr val="dk1"/>
              </a:solidFill>
              <a:latin typeface="Gill San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561900" y="1777686"/>
            <a:ext cx="8020200" cy="4569951"/>
          </a:xfrm>
          <a:prstGeom prst="rect">
            <a:avLst/>
          </a:prstGeom>
        </p:spPr>
        <p:txBody>
          <a:bodyPr wrap="square" lIns="91425" tIns="91425" rIns="91425" bIns="91425" anchor="t" anchorCtr="0">
            <a:noAutofit/>
          </a:bodyPr>
          <a:lstStyle/>
          <a:p>
            <a:pPr marL="76200" lvl="0" algn="l" rtl="0">
              <a:spcBef>
                <a:spcPts val="0"/>
              </a:spcBef>
              <a:buSzPct val="100000"/>
              <a:buNone/>
            </a:pPr>
            <a:r>
              <a:rPr lang="en" sz="2400" dirty="0" smtClean="0">
                <a:latin typeface="Gill Sans" charset="0"/>
              </a:rPr>
              <a:t>“</a:t>
            </a:r>
            <a:r>
              <a:rPr lang="en" sz="2400" dirty="0">
                <a:latin typeface="Gill Sans" charset="0"/>
              </a:rPr>
              <a:t>Openness unlocks new forms of pedagogy, new ways of engaging, and interacting with one another</a:t>
            </a:r>
            <a:r>
              <a:rPr lang="en" sz="2400" dirty="0" smtClean="0">
                <a:latin typeface="Gill Sans" charset="0"/>
              </a:rPr>
              <a:t>.”</a:t>
            </a:r>
            <a:endParaRPr lang="en-US" sz="2400" dirty="0" smtClean="0">
              <a:latin typeface="Gill Sans" charset="0"/>
            </a:endParaRPr>
          </a:p>
          <a:p>
            <a:pPr marL="76200">
              <a:buNone/>
            </a:pPr>
            <a:r>
              <a:rPr lang="en-US" sz="2400" dirty="0" smtClean="0">
                <a:latin typeface="Gill Sans" charset="0"/>
              </a:rPr>
              <a:t>		</a:t>
            </a:r>
            <a:r>
              <a:rPr lang="en-US" sz="2000" dirty="0" smtClean="0">
                <a:latin typeface="Gill Sans" charset="0"/>
              </a:rPr>
              <a:t>David </a:t>
            </a:r>
            <a:r>
              <a:rPr lang="en-US" sz="2000" dirty="0">
                <a:latin typeface="Gill Sans" charset="0"/>
              </a:rPr>
              <a:t>Wiley </a:t>
            </a:r>
            <a:r>
              <a:rPr lang="en-US" sz="2000" u="sng" dirty="0">
                <a:solidFill>
                  <a:schemeClr val="hlink"/>
                </a:solidFill>
                <a:latin typeface="Gill Sans" charset="0"/>
              </a:rPr>
              <a:t>Introduction to Open Education</a:t>
            </a:r>
            <a:endParaRPr lang="en-US" sz="2400" dirty="0">
              <a:latin typeface="Gill Sans" charset="0"/>
            </a:endParaRPr>
          </a:p>
          <a:p>
            <a:pPr marL="76200">
              <a:buNone/>
            </a:pPr>
            <a:endParaRPr lang="en-US" sz="2400" dirty="0" smtClean="0">
              <a:latin typeface="Gill Sans" charset="0"/>
            </a:endParaRPr>
          </a:p>
          <a:p>
            <a:pPr marL="76200">
              <a:buNone/>
            </a:pPr>
            <a:r>
              <a:rPr lang="en" sz="2400" dirty="0" smtClean="0">
                <a:latin typeface="Gill Sans" charset="0"/>
              </a:rPr>
              <a:t>“Many students already learn differently. They’ve only known content that responds to them.</a:t>
            </a:r>
            <a:r>
              <a:rPr lang="en-US" sz="2400" dirty="0">
                <a:latin typeface="Gill Sans" charset="0"/>
              </a:rPr>
              <a:t>  </a:t>
            </a:r>
            <a:r>
              <a:rPr lang="en-US" sz="2400" dirty="0" smtClean="0">
                <a:solidFill>
                  <a:schemeClr val="dk1"/>
                </a:solidFill>
                <a:latin typeface="Gill Sans" charset="0"/>
                <a:ea typeface="Gill Sans" charset="0"/>
                <a:cs typeface="Gill Sans" charset="0"/>
              </a:rPr>
              <a:t>Online </a:t>
            </a:r>
            <a:r>
              <a:rPr lang="en-US" sz="2400" dirty="0">
                <a:solidFill>
                  <a:schemeClr val="dk1"/>
                </a:solidFill>
                <a:latin typeface="Gill Sans" charset="0"/>
                <a:ea typeface="Gill Sans" charset="0"/>
                <a:cs typeface="Gill Sans" charset="0"/>
              </a:rPr>
              <a:t>learning allows students to go back to lessons, again and again, to rewind and to pick up all the points they didn’t get the first time around.”</a:t>
            </a:r>
            <a:r>
              <a:rPr lang="en-US" sz="2000" dirty="0">
                <a:latin typeface="Gill Sans" charset="0"/>
              </a:rPr>
              <a:t> </a:t>
            </a:r>
          </a:p>
          <a:p>
            <a:pPr marL="76200" lvl="0">
              <a:buNone/>
            </a:pPr>
            <a:r>
              <a:rPr lang="en-US" sz="2400" dirty="0" smtClean="0">
                <a:latin typeface="Gill Sans" charset="0"/>
              </a:rPr>
              <a:t>	</a:t>
            </a:r>
            <a:r>
              <a:rPr lang="en-US" sz="2000" dirty="0" smtClean="0">
                <a:latin typeface="Gill Sans" charset="0"/>
              </a:rPr>
              <a:t>Allison </a:t>
            </a:r>
            <a:r>
              <a:rPr lang="en-US" sz="2000" dirty="0" err="1">
                <a:latin typeface="Gill Sans" charset="0"/>
              </a:rPr>
              <a:t>Schrager</a:t>
            </a:r>
            <a:r>
              <a:rPr lang="en-US" sz="2000" dirty="0">
                <a:latin typeface="Gill Sans" charset="0"/>
              </a:rPr>
              <a:t> and Amy Wong, </a:t>
            </a:r>
            <a:r>
              <a:rPr lang="en-US" sz="2000" dirty="0">
                <a:latin typeface="Gill Sans" charset="0"/>
                <a:hlinkClick r:id="rId3"/>
              </a:rPr>
              <a:t>The Vanishing </a:t>
            </a:r>
            <a:r>
              <a:rPr lang="en-US" sz="2000" dirty="0" smtClean="0">
                <a:latin typeface="Gill Sans" charset="0"/>
                <a:hlinkClick r:id="rId3"/>
              </a:rPr>
              <a:t>University</a:t>
            </a:r>
            <a:endParaRPr lang="en-US" sz="2000" dirty="0" smtClean="0">
              <a:latin typeface="Gill Sans" charset="0"/>
            </a:endParaRPr>
          </a:p>
          <a:p>
            <a:pPr marL="76200" lvl="0">
              <a:buNone/>
            </a:pPr>
            <a:endParaRPr lang="en-US" sz="2000" dirty="0">
              <a:latin typeface="Gill Sans" charset="0"/>
            </a:endParaRPr>
          </a:p>
          <a:p>
            <a:pPr marL="76200" lvl="0">
              <a:buNone/>
            </a:pPr>
            <a:endParaRPr lang="en-US" sz="2000" dirty="0">
              <a:latin typeface="Gill Sans" charset="0"/>
            </a:endParaRPr>
          </a:p>
        </p:txBody>
      </p:sp>
      <p:sp>
        <p:nvSpPr>
          <p:cNvPr id="136" name="Shape 136"/>
          <p:cNvSpPr txBox="1">
            <a:spLocks noGrp="1"/>
          </p:cNvSpPr>
          <p:nvPr>
            <p:ph type="sldNum" idx="12"/>
          </p:nvPr>
        </p:nvSpPr>
        <p:spPr>
          <a:xfrm>
            <a:off x="8307800" y="6261325"/>
            <a:ext cx="548700" cy="525000"/>
          </a:xfrm>
          <a:prstGeom prst="rect">
            <a:avLst/>
          </a:prstGeom>
        </p:spPr>
        <p:txBody>
          <a:bodyPr wrap="square" lIns="91425" tIns="91425" rIns="91425" bIns="91425" anchor="t" anchorCtr="0">
            <a:noAutofit/>
          </a:bodyPr>
          <a:lstStyle/>
          <a:p>
            <a:pPr lvl="0" rtl="0">
              <a:spcBef>
                <a:spcPts val="0"/>
              </a:spcBef>
              <a:buNone/>
            </a:pPr>
            <a:fld id="{00000000-1234-1234-1234-123412341234}" type="slidenum">
              <a:rPr lang="en"/>
              <a:t>6</a:t>
            </a:fld>
            <a:endParaRPr lang="en"/>
          </a:p>
        </p:txBody>
      </p:sp>
      <p:sp>
        <p:nvSpPr>
          <p:cNvPr id="137" name="Shape 137"/>
          <p:cNvSpPr txBox="1">
            <a:spLocks noGrp="1"/>
          </p:cNvSpPr>
          <p:nvPr>
            <p:ph type="title"/>
          </p:nvPr>
        </p:nvSpPr>
        <p:spPr>
          <a:xfrm>
            <a:off x="457200" y="596826"/>
            <a:ext cx="8229600" cy="1429200"/>
          </a:xfrm>
          <a:prstGeom prst="rect">
            <a:avLst/>
          </a:prstGeom>
        </p:spPr>
        <p:txBody>
          <a:bodyPr wrap="square" lIns="91425" tIns="91425" rIns="91425" bIns="91425" anchor="b" anchorCtr="0">
            <a:noAutofit/>
          </a:bodyPr>
          <a:lstStyle/>
          <a:p>
            <a:pPr lvl="0">
              <a:spcBef>
                <a:spcPts val="0"/>
              </a:spcBef>
              <a:buNone/>
            </a:pPr>
            <a:r>
              <a:rPr lang="en-US" dirty="0" smtClean="0">
                <a:latin typeface="Gill Sans MT" charset="0"/>
              </a:rPr>
              <a:t>New Forms of Learning</a:t>
            </a:r>
            <a:br>
              <a:rPr lang="en-US" dirty="0" smtClean="0">
                <a:latin typeface="Gill Sans MT" charset="0"/>
              </a:rPr>
            </a:br>
            <a:endParaRPr lang="en" dirty="0">
              <a:latin typeface="Gill Sans MT"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561950" y="1944199"/>
            <a:ext cx="7690034" cy="1979215"/>
          </a:xfrm>
          <a:prstGeom prst="rect">
            <a:avLst/>
          </a:prstGeom>
        </p:spPr>
        <p:txBody>
          <a:bodyPr wrap="square" lIns="91425" tIns="91425" rIns="91425" bIns="91425" anchor="t" anchorCtr="0">
            <a:noAutofit/>
          </a:bodyPr>
          <a:lstStyle/>
          <a:p>
            <a:pPr marL="457200" indent="-419100"/>
            <a:r>
              <a:rPr lang="en-US" dirty="0" smtClean="0">
                <a:latin typeface="Gill Sans" charset="0"/>
              </a:rPr>
              <a:t>R</a:t>
            </a:r>
            <a:r>
              <a:rPr lang="en" dirty="0" err="1" smtClean="0">
                <a:latin typeface="Gill Sans" charset="0"/>
              </a:rPr>
              <a:t>emoves</a:t>
            </a:r>
            <a:r>
              <a:rPr lang="en" dirty="0" smtClean="0">
                <a:latin typeface="Gill Sans" charset="0"/>
              </a:rPr>
              <a:t> physical barriers</a:t>
            </a:r>
            <a:endParaRPr lang="en-US" dirty="0" smtClean="0">
              <a:latin typeface="Gill Sans" charset="0"/>
            </a:endParaRPr>
          </a:p>
          <a:p>
            <a:pPr marL="457200" lvl="0" indent="-419100" algn="l" rtl="0">
              <a:spcBef>
                <a:spcPts val="0"/>
              </a:spcBef>
              <a:spcAft>
                <a:spcPts val="0"/>
              </a:spcAft>
            </a:pPr>
            <a:r>
              <a:rPr lang="en-US" dirty="0" smtClean="0">
                <a:latin typeface="Gill Sans" charset="0"/>
              </a:rPr>
              <a:t>Supports flexible learning styles</a:t>
            </a:r>
          </a:p>
          <a:p>
            <a:pPr marL="457200" lvl="0" indent="-419100" algn="l" rtl="0">
              <a:spcBef>
                <a:spcPts val="0"/>
              </a:spcBef>
              <a:spcAft>
                <a:spcPts val="0"/>
              </a:spcAft>
            </a:pPr>
            <a:r>
              <a:rPr lang="en-US" dirty="0" smtClean="0">
                <a:latin typeface="Gill Sans" charset="0"/>
              </a:rPr>
              <a:t>E</a:t>
            </a:r>
            <a:r>
              <a:rPr lang="en" dirty="0" err="1" smtClean="0">
                <a:latin typeface="Gill Sans" charset="0"/>
              </a:rPr>
              <a:t>ncourages</a:t>
            </a:r>
            <a:r>
              <a:rPr lang="en" dirty="0" smtClean="0">
                <a:latin typeface="Gill Sans" charset="0"/>
              </a:rPr>
              <a:t> </a:t>
            </a:r>
            <a:r>
              <a:rPr lang="en-US" dirty="0" smtClean="0">
                <a:latin typeface="Gill Sans" charset="0"/>
              </a:rPr>
              <a:t>social </a:t>
            </a:r>
            <a:r>
              <a:rPr lang="en" dirty="0" smtClean="0">
                <a:latin typeface="Gill Sans" charset="0"/>
              </a:rPr>
              <a:t>inclusion</a:t>
            </a:r>
            <a:r>
              <a:rPr lang="en-US" dirty="0" smtClean="0">
                <a:latin typeface="Gill Sans" charset="0"/>
              </a:rPr>
              <a:t> </a:t>
            </a:r>
          </a:p>
          <a:p>
            <a:pPr marL="457200" lvl="0" indent="-419100" algn="l" rtl="0">
              <a:spcBef>
                <a:spcPts val="0"/>
              </a:spcBef>
              <a:spcAft>
                <a:spcPts val="0"/>
              </a:spcAft>
            </a:pPr>
            <a:r>
              <a:rPr lang="en-US" dirty="0" smtClean="0">
                <a:latin typeface="Gill Sans" charset="0"/>
              </a:rPr>
              <a:t>Leads to </a:t>
            </a:r>
            <a:r>
              <a:rPr lang="en" dirty="0" smtClean="0">
                <a:latin typeface="Gill Sans" charset="0"/>
              </a:rPr>
              <a:t>future opportunities</a:t>
            </a:r>
            <a:r>
              <a:rPr lang="en-US" dirty="0" smtClean="0">
                <a:latin typeface="Gill Sans" charset="0"/>
              </a:rPr>
              <a:t> </a:t>
            </a:r>
            <a:r>
              <a:rPr lang="en" sz="2400" dirty="0">
                <a:latin typeface="Gill Sans" charset="0"/>
              </a:rPr>
              <a:t/>
            </a:r>
            <a:br>
              <a:rPr lang="en" sz="2400" dirty="0">
                <a:latin typeface="Gill Sans" charset="0"/>
              </a:rPr>
            </a:br>
            <a:endParaRPr lang="en" sz="2400" dirty="0">
              <a:latin typeface="Gill Sans" charset="0"/>
            </a:endParaRPr>
          </a:p>
          <a:p>
            <a:pPr lvl="0" algn="l" rtl="0">
              <a:spcBef>
                <a:spcPts val="0"/>
              </a:spcBef>
              <a:buNone/>
            </a:pPr>
            <a:endParaRPr sz="1950" dirty="0">
              <a:solidFill>
                <a:srgbClr val="222222"/>
              </a:solidFill>
              <a:highlight>
                <a:srgbClr val="FFFFFF"/>
              </a:highlight>
              <a:latin typeface="Gill Sans" charset="0"/>
              <a:ea typeface="Arial"/>
              <a:cs typeface="Arial"/>
              <a:sym typeface="Arial"/>
            </a:endParaRPr>
          </a:p>
          <a:p>
            <a:pPr lvl="0" algn="l" rtl="0">
              <a:spcBef>
                <a:spcPts val="0"/>
              </a:spcBef>
              <a:buNone/>
            </a:pPr>
            <a:endParaRPr sz="1950" dirty="0">
              <a:solidFill>
                <a:srgbClr val="222222"/>
              </a:solidFill>
              <a:highlight>
                <a:srgbClr val="FFFFFF"/>
              </a:highlight>
              <a:latin typeface="Gill Sans" charset="0"/>
              <a:ea typeface="Arial"/>
              <a:cs typeface="Arial"/>
              <a:sym typeface="Arial"/>
            </a:endParaRPr>
          </a:p>
          <a:p>
            <a:pPr lvl="0" algn="r" rtl="0">
              <a:spcBef>
                <a:spcPts val="0"/>
              </a:spcBef>
              <a:buClr>
                <a:schemeClr val="dk1"/>
              </a:buClr>
              <a:buSzPct val="45833"/>
              <a:buFont typeface="Arial"/>
              <a:buNone/>
            </a:pPr>
            <a:endParaRPr sz="2400" dirty="0">
              <a:latin typeface="Gill Sans" charset="0"/>
            </a:endParaRPr>
          </a:p>
        </p:txBody>
      </p:sp>
      <p:sp>
        <p:nvSpPr>
          <p:cNvPr id="143" name="Shape 143"/>
          <p:cNvSpPr txBox="1">
            <a:spLocks noGrp="1"/>
          </p:cNvSpPr>
          <p:nvPr>
            <p:ph type="sldNum" idx="12"/>
          </p:nvPr>
        </p:nvSpPr>
        <p:spPr>
          <a:xfrm>
            <a:off x="8251984" y="6333134"/>
            <a:ext cx="548700" cy="525000"/>
          </a:xfrm>
          <a:prstGeom prst="rect">
            <a:avLst/>
          </a:prstGeom>
        </p:spPr>
        <p:txBody>
          <a:bodyPr wrap="square" lIns="91425" tIns="91425" rIns="91425" bIns="91425" anchor="t" anchorCtr="0">
            <a:noAutofit/>
          </a:bodyPr>
          <a:lstStyle/>
          <a:p>
            <a:pPr lvl="0" rtl="0">
              <a:spcBef>
                <a:spcPts val="0"/>
              </a:spcBef>
              <a:buNone/>
            </a:pPr>
            <a:fld id="{00000000-1234-1234-1234-123412341234}" type="slidenum">
              <a:rPr lang="en"/>
              <a:t>7</a:t>
            </a:fld>
            <a:endParaRPr lang="en"/>
          </a:p>
        </p:txBody>
      </p:sp>
      <p:sp>
        <p:nvSpPr>
          <p:cNvPr id="144" name="Shape 144"/>
          <p:cNvSpPr txBox="1">
            <a:spLocks noGrp="1"/>
          </p:cNvSpPr>
          <p:nvPr>
            <p:ph type="title"/>
          </p:nvPr>
        </p:nvSpPr>
        <p:spPr>
          <a:xfrm>
            <a:off x="457200" y="596826"/>
            <a:ext cx="8229600" cy="1429200"/>
          </a:xfrm>
          <a:prstGeom prst="rect">
            <a:avLst/>
          </a:prstGeom>
        </p:spPr>
        <p:txBody>
          <a:bodyPr wrap="square" lIns="91425" tIns="91425" rIns="91425" bIns="91425" anchor="b" anchorCtr="0">
            <a:noAutofit/>
          </a:bodyPr>
          <a:lstStyle/>
          <a:p>
            <a:pPr lvl="0" rtl="0">
              <a:spcBef>
                <a:spcPts val="0"/>
              </a:spcBef>
              <a:buNone/>
            </a:pPr>
            <a:r>
              <a:rPr lang="en" dirty="0" smtClean="0">
                <a:latin typeface="Gill Sans MT" charset="0"/>
              </a:rPr>
              <a:t>O</a:t>
            </a:r>
            <a:r>
              <a:rPr lang="en-US" dirty="0" smtClean="0">
                <a:latin typeface="Gill Sans MT" charset="0"/>
              </a:rPr>
              <a:t>pen brings new </a:t>
            </a:r>
            <a:r>
              <a:rPr lang="en" dirty="0" smtClean="0">
                <a:latin typeface="Gill Sans MT" charset="0"/>
              </a:rPr>
              <a:t>opportunity</a:t>
            </a:r>
            <a:r>
              <a:rPr lang="en-US" dirty="0" smtClean="0">
                <a:latin typeface="Gill Sans MT" charset="0"/>
              </a:rPr>
              <a:t/>
            </a:r>
            <a:br>
              <a:rPr lang="en-US" dirty="0" smtClean="0">
                <a:latin typeface="Gill Sans MT" charset="0"/>
              </a:rPr>
            </a:br>
            <a:endParaRPr lang="en" dirty="0">
              <a:latin typeface="Gill Sans MT" charset="0"/>
            </a:endParaRPr>
          </a:p>
        </p:txBody>
      </p:sp>
      <p:grpSp>
        <p:nvGrpSpPr>
          <p:cNvPr id="6" name="Group 5"/>
          <p:cNvGrpSpPr/>
          <p:nvPr/>
        </p:nvGrpSpPr>
        <p:grpSpPr>
          <a:xfrm>
            <a:off x="2349804" y="4743622"/>
            <a:ext cx="5721427" cy="1396631"/>
            <a:chOff x="2317906" y="4807418"/>
            <a:chExt cx="5721427" cy="1396631"/>
          </a:xfrm>
        </p:grpSpPr>
        <p:pic>
          <p:nvPicPr>
            <p:cNvPr id="4" name="Picture 3" descr="photo of amol bhav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0402" y="4807418"/>
              <a:ext cx="1718931" cy="1396631"/>
            </a:xfrm>
            <a:prstGeom prst="rect">
              <a:avLst/>
            </a:prstGeom>
          </p:spPr>
        </p:pic>
        <p:sp>
          <p:nvSpPr>
            <p:cNvPr id="5" name="TextBox 4"/>
            <p:cNvSpPr txBox="1"/>
            <p:nvPr/>
          </p:nvSpPr>
          <p:spPr>
            <a:xfrm>
              <a:off x="2317906" y="4828684"/>
              <a:ext cx="3976576" cy="923330"/>
            </a:xfrm>
            <a:prstGeom prst="rect">
              <a:avLst/>
            </a:prstGeom>
            <a:noFill/>
          </p:spPr>
          <p:txBody>
            <a:bodyPr wrap="square" rtlCol="0">
              <a:spAutoFit/>
            </a:bodyPr>
            <a:lstStyle/>
            <a:p>
              <a:pPr marL="457200" lvl="0" indent="-419100"/>
              <a:r>
                <a:rPr lang="en-US" sz="1800" dirty="0" smtClean="0">
                  <a:latin typeface="Gill Sans" charset="0"/>
                  <a:ea typeface="Gill Sans" charset="0"/>
                  <a:cs typeface="Gill Sans" charset="0"/>
                </a:rPr>
                <a:t>MIT Alum </a:t>
              </a:r>
              <a:r>
                <a:rPr lang="en-US" sz="1800" dirty="0" err="1" smtClean="0">
                  <a:latin typeface="Gill Sans" charset="0"/>
                  <a:ea typeface="Gill Sans" charset="0"/>
                  <a:cs typeface="Gill Sans" charset="0"/>
                </a:rPr>
                <a:t>Amol</a:t>
              </a:r>
              <a:r>
                <a:rPr lang="en-US" sz="1800" dirty="0" smtClean="0">
                  <a:latin typeface="Gill Sans" charset="0"/>
                  <a:ea typeface="Gill Sans" charset="0"/>
                  <a:cs typeface="Gill Sans" charset="0"/>
                </a:rPr>
                <a:t> </a:t>
              </a:r>
              <a:r>
                <a:rPr lang="en-US" sz="1800" dirty="0" err="1" smtClean="0">
                  <a:latin typeface="Gill Sans" charset="0"/>
                  <a:ea typeface="Gill Sans" charset="0"/>
                  <a:cs typeface="Gill Sans" charset="0"/>
                </a:rPr>
                <a:t>Bhave’s</a:t>
              </a:r>
              <a:r>
                <a:rPr lang="en-US" sz="1800" dirty="0" smtClean="0">
                  <a:latin typeface="Gill Sans" charset="0"/>
                  <a:ea typeface="Gill Sans" charset="0"/>
                  <a:cs typeface="Gill Sans" charset="0"/>
                </a:rPr>
                <a:t> story of</a:t>
              </a:r>
            </a:p>
            <a:p>
              <a:pPr marL="457200" lvl="0" indent="-419100"/>
              <a:r>
                <a:rPr lang="en-US" sz="1800" dirty="0" err="1" smtClean="0">
                  <a:latin typeface="Gill Sans" charset="0"/>
                  <a:ea typeface="Gill Sans" charset="0"/>
                  <a:cs typeface="Gill Sans" charset="0"/>
                </a:rPr>
                <a:t>OpenCourseWare</a:t>
              </a:r>
              <a:r>
                <a:rPr lang="en-US" sz="1800" dirty="0" smtClean="0">
                  <a:latin typeface="Gill Sans" charset="0"/>
                  <a:ea typeface="Gill Sans" charset="0"/>
                  <a:cs typeface="Gill Sans" charset="0"/>
                </a:rPr>
                <a:t> and MITx leading</a:t>
              </a:r>
            </a:p>
            <a:p>
              <a:pPr marL="457200" lvl="0" indent="-419100"/>
              <a:r>
                <a:rPr lang="en-US" sz="1800" dirty="0" smtClean="0">
                  <a:latin typeface="Gill Sans" charset="0"/>
                  <a:ea typeface="Gill Sans" charset="0"/>
                  <a:cs typeface="Gill Sans" charset="0"/>
                </a:rPr>
                <a:t>him to apply to MIT</a:t>
              </a:r>
              <a:endParaRPr lang="en-US" sz="1800" dirty="0">
                <a:latin typeface="Gill Sans" charset="0"/>
                <a:ea typeface="Gill Sans" charset="0"/>
                <a:cs typeface="Gill Sans" charset="0"/>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834474" y="596826"/>
            <a:ext cx="7852325" cy="1429200"/>
          </a:xfrm>
          <a:prstGeom prst="rect">
            <a:avLst/>
          </a:prstGeom>
        </p:spPr>
        <p:txBody>
          <a:bodyPr wrap="square" lIns="91425" tIns="91425" rIns="91425" bIns="91425" anchor="b" anchorCtr="0">
            <a:noAutofit/>
          </a:bodyPr>
          <a:lstStyle/>
          <a:p>
            <a:pPr lvl="0" rtl="0">
              <a:spcBef>
                <a:spcPts val="0"/>
              </a:spcBef>
              <a:buNone/>
            </a:pPr>
            <a:r>
              <a:rPr lang="en-US" dirty="0" smtClean="0">
                <a:latin typeface="Gill Sans MT" charset="0"/>
                <a:ea typeface="Montserrat"/>
                <a:cs typeface="Montserrat"/>
                <a:sym typeface="Montserrat"/>
              </a:rPr>
              <a:t>How</a:t>
            </a:r>
            <a:r>
              <a:rPr lang="en" dirty="0" smtClean="0">
                <a:latin typeface="Gill Sans MT" charset="0"/>
                <a:ea typeface="Montserrat"/>
                <a:cs typeface="Montserrat"/>
                <a:sym typeface="Montserrat"/>
              </a:rPr>
              <a:t> </a:t>
            </a:r>
            <a:r>
              <a:rPr lang="en-US" dirty="0" smtClean="0">
                <a:latin typeface="Gill Sans MT" charset="0"/>
                <a:ea typeface="Montserrat"/>
                <a:cs typeface="Montserrat"/>
                <a:sym typeface="Montserrat"/>
              </a:rPr>
              <a:t>learners </a:t>
            </a:r>
            <a:r>
              <a:rPr lang="en" dirty="0" smtClean="0">
                <a:latin typeface="Gill Sans MT" charset="0"/>
                <a:ea typeface="Montserrat"/>
                <a:cs typeface="Montserrat"/>
                <a:sym typeface="Montserrat"/>
              </a:rPr>
              <a:t>connect </a:t>
            </a:r>
            <a:r>
              <a:rPr lang="en" dirty="0">
                <a:latin typeface="Gill Sans MT" charset="0"/>
                <a:ea typeface="Montserrat"/>
                <a:cs typeface="Montserrat"/>
                <a:sym typeface="Montserrat"/>
              </a:rPr>
              <a:t>to open online learning</a:t>
            </a:r>
          </a:p>
        </p:txBody>
      </p:sp>
      <p:sp>
        <p:nvSpPr>
          <p:cNvPr id="157" name="Shape 157"/>
          <p:cNvSpPr txBox="1">
            <a:spLocks noGrp="1"/>
          </p:cNvSpPr>
          <p:nvPr>
            <p:ph type="body" idx="1"/>
          </p:nvPr>
        </p:nvSpPr>
        <p:spPr>
          <a:xfrm>
            <a:off x="886886" y="2579027"/>
            <a:ext cx="7747500" cy="4124700"/>
          </a:xfrm>
          <a:prstGeom prst="rect">
            <a:avLst/>
          </a:prstGeom>
        </p:spPr>
        <p:txBody>
          <a:bodyPr wrap="square" lIns="91425" tIns="91425" rIns="91425" bIns="91425" anchor="t" anchorCtr="0">
            <a:noAutofit/>
          </a:bodyPr>
          <a:lstStyle/>
          <a:p>
            <a:pPr lvl="0">
              <a:spcBef>
                <a:spcPts val="0"/>
              </a:spcBef>
              <a:buNone/>
            </a:pPr>
            <a:r>
              <a:rPr lang="en" dirty="0">
                <a:solidFill>
                  <a:schemeClr val="dk1"/>
                </a:solidFill>
                <a:latin typeface="Gill Sans MT" charset="0"/>
              </a:rPr>
              <a:t>Internet </a:t>
            </a:r>
            <a:r>
              <a:rPr lang="en-US" dirty="0" smtClean="0">
                <a:solidFill>
                  <a:schemeClr val="dk1"/>
                </a:solidFill>
                <a:latin typeface="Gill Sans MT" charset="0"/>
              </a:rPr>
              <a:t>connection</a:t>
            </a:r>
            <a:endParaRPr lang="en" dirty="0">
              <a:solidFill>
                <a:schemeClr val="dk1"/>
              </a:solidFill>
              <a:latin typeface="Gill Sans MT" charset="0"/>
            </a:endParaRPr>
          </a:p>
          <a:p>
            <a:pPr lvl="0" indent="457200" rtl="0">
              <a:spcBef>
                <a:spcPts val="0"/>
              </a:spcBef>
              <a:buNone/>
            </a:pPr>
            <a:r>
              <a:rPr lang="en" dirty="0">
                <a:solidFill>
                  <a:schemeClr val="dk1"/>
                </a:solidFill>
                <a:latin typeface="Gill Sans MT" charset="0"/>
              </a:rPr>
              <a:t>→ </a:t>
            </a:r>
            <a:r>
              <a:rPr lang="en-US" dirty="0" smtClean="0">
                <a:solidFill>
                  <a:schemeClr val="dk1"/>
                </a:solidFill>
                <a:latin typeface="Gill Sans MT" charset="0"/>
              </a:rPr>
              <a:t>Learning Platform</a:t>
            </a:r>
            <a:endParaRPr lang="en" dirty="0">
              <a:solidFill>
                <a:schemeClr val="dk1"/>
              </a:solidFill>
              <a:latin typeface="Gill Sans MT" charset="0"/>
            </a:endParaRPr>
          </a:p>
          <a:p>
            <a:pPr marL="914400" lvl="0" indent="457200" rtl="0">
              <a:spcBef>
                <a:spcPts val="0"/>
              </a:spcBef>
              <a:buNone/>
            </a:pPr>
            <a:r>
              <a:rPr lang="en" dirty="0">
                <a:solidFill>
                  <a:schemeClr val="dk1"/>
                </a:solidFill>
                <a:latin typeface="Gill Sans MT" charset="0"/>
              </a:rPr>
              <a:t>→ Course </a:t>
            </a:r>
            <a:r>
              <a:rPr lang="en" dirty="0" smtClean="0">
                <a:solidFill>
                  <a:schemeClr val="dk1"/>
                </a:solidFill>
                <a:latin typeface="Gill Sans MT" charset="0"/>
              </a:rPr>
              <a:t>C</a:t>
            </a:r>
            <a:r>
              <a:rPr lang="en-US" dirty="0" err="1" smtClean="0">
                <a:solidFill>
                  <a:schemeClr val="dk1"/>
                </a:solidFill>
                <a:latin typeface="Gill Sans MT" charset="0"/>
              </a:rPr>
              <a:t>urriculum</a:t>
            </a:r>
            <a:endParaRPr lang="en" dirty="0">
              <a:solidFill>
                <a:schemeClr val="dk1"/>
              </a:solidFill>
              <a:latin typeface="Gill Sans MT" charset="0"/>
            </a:endParaRPr>
          </a:p>
          <a:p>
            <a:pPr marL="1828800" lvl="0" indent="457200" rtl="0">
              <a:spcBef>
                <a:spcPts val="0"/>
              </a:spcBef>
              <a:buNone/>
            </a:pPr>
            <a:r>
              <a:rPr lang="en" dirty="0">
                <a:solidFill>
                  <a:schemeClr val="dk1"/>
                </a:solidFill>
                <a:latin typeface="Gill Sans MT" charset="0"/>
              </a:rPr>
              <a:t>→ Learner </a:t>
            </a:r>
            <a:r>
              <a:rPr lang="en" dirty="0" smtClean="0">
                <a:solidFill>
                  <a:schemeClr val="dk1"/>
                </a:solidFill>
                <a:latin typeface="Gill Sans MT" charset="0"/>
              </a:rPr>
              <a:t>Technology</a:t>
            </a:r>
            <a:endParaRPr lang="en" dirty="0">
              <a:solidFill>
                <a:schemeClr val="dk1"/>
              </a:solidFill>
              <a:latin typeface="Gill Sans MT" charset="0"/>
            </a:endParaRPr>
          </a:p>
          <a:p>
            <a:pPr lvl="0" rtl="0">
              <a:spcBef>
                <a:spcPts val="0"/>
              </a:spcBef>
              <a:buNone/>
            </a:pPr>
            <a:endParaRPr sz="2400" dirty="0">
              <a:solidFill>
                <a:schemeClr val="dk1"/>
              </a:solidFill>
              <a:latin typeface="Gill Sans MT" charset="0"/>
            </a:endParaRPr>
          </a:p>
          <a:p>
            <a:pPr lvl="0" rtl="0">
              <a:spcBef>
                <a:spcPts val="0"/>
              </a:spcBef>
              <a:buNone/>
            </a:pPr>
            <a:r>
              <a:rPr lang="en" dirty="0" smtClean="0">
                <a:solidFill>
                  <a:schemeClr val="dk1"/>
                </a:solidFill>
                <a:latin typeface="Gill Sans MT" charset="0"/>
              </a:rPr>
              <a:t>All </a:t>
            </a:r>
            <a:r>
              <a:rPr lang="en" dirty="0">
                <a:solidFill>
                  <a:schemeClr val="dk1"/>
                </a:solidFill>
                <a:latin typeface="Gill Sans MT" charset="0"/>
              </a:rPr>
              <a:t>learners need </a:t>
            </a:r>
            <a:r>
              <a:rPr lang="en" dirty="0" smtClean="0">
                <a:solidFill>
                  <a:schemeClr val="dk1"/>
                </a:solidFill>
                <a:latin typeface="Gill Sans MT" charset="0"/>
              </a:rPr>
              <a:t>technology</a:t>
            </a:r>
            <a:r>
              <a:rPr lang="en-US" dirty="0" smtClean="0">
                <a:solidFill>
                  <a:schemeClr val="dk1"/>
                </a:solidFill>
                <a:latin typeface="Gill Sans MT" charset="0"/>
              </a:rPr>
              <a:t> to connect.  </a:t>
            </a:r>
          </a:p>
        </p:txBody>
      </p:sp>
      <p:sp>
        <p:nvSpPr>
          <p:cNvPr id="158" name="Shape 158"/>
          <p:cNvSpPr txBox="1">
            <a:spLocks noGrp="1"/>
          </p:cNvSpPr>
          <p:nvPr>
            <p:ph type="sldNum" idx="12"/>
          </p:nvPr>
        </p:nvSpPr>
        <p:spPr>
          <a:xfrm>
            <a:off x="8251984" y="6333134"/>
            <a:ext cx="548700" cy="525000"/>
          </a:xfrm>
          <a:prstGeom prst="rect">
            <a:avLst/>
          </a:prstGeom>
        </p:spPr>
        <p:txBody>
          <a:bodyPr wrap="square" lIns="91425" tIns="91425" rIns="91425" bIns="91425" anchor="t" anchorCtr="0">
            <a:noAutofit/>
          </a:bodyPr>
          <a:lstStyle/>
          <a:p>
            <a:pPr lvl="0" rtl="0">
              <a:spcBef>
                <a:spcPts val="0"/>
              </a:spcBef>
              <a:buNone/>
            </a:pPr>
            <a:fld id="{00000000-1234-1234-1234-123412341234}" type="slidenum">
              <a:rPr lang="en"/>
              <a:t>8</a:t>
            </a:fld>
            <a:endParaRPr lang="en"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Shape 148"/>
        <p:cNvGrpSpPr/>
        <p:nvPr/>
      </p:nvGrpSpPr>
      <p:grpSpPr>
        <a:xfrm>
          <a:off x="0" y="0"/>
          <a:ext cx="0" cy="0"/>
          <a:chOff x="0" y="0"/>
          <a:chExt cx="0" cy="0"/>
        </a:xfrm>
      </p:grpSpPr>
      <p:sp>
        <p:nvSpPr>
          <p:cNvPr id="149" name="Shape 149"/>
          <p:cNvSpPr txBox="1">
            <a:spLocks noGrp="1"/>
          </p:cNvSpPr>
          <p:nvPr>
            <p:ph type="ctrTitle"/>
          </p:nvPr>
        </p:nvSpPr>
        <p:spPr>
          <a:xfrm>
            <a:off x="574157" y="2111125"/>
            <a:ext cx="7966817" cy="1546500"/>
          </a:xfrm>
          <a:prstGeom prst="rect">
            <a:avLst/>
          </a:prstGeom>
        </p:spPr>
        <p:txBody>
          <a:bodyPr wrap="square" lIns="91425" tIns="91425" rIns="91425" bIns="91425" anchor="b" anchorCtr="0">
            <a:noAutofit/>
          </a:bodyPr>
          <a:lstStyle/>
          <a:p>
            <a:pPr lvl="0" rtl="0">
              <a:spcBef>
                <a:spcPts val="0"/>
              </a:spcBef>
              <a:buNone/>
            </a:pPr>
            <a:r>
              <a:rPr lang="en-US" dirty="0">
                <a:solidFill>
                  <a:schemeClr val="dk1"/>
                </a:solidFill>
                <a:latin typeface="Gill Sans MT" charset="0"/>
                <a:ea typeface="Montserrat"/>
                <a:cs typeface="Montserrat"/>
                <a:sym typeface="Montserrat"/>
              </a:rPr>
              <a:t>2</a:t>
            </a:r>
            <a:r>
              <a:rPr lang="en-US" dirty="0" smtClean="0">
                <a:solidFill>
                  <a:schemeClr val="dk1"/>
                </a:solidFill>
                <a:latin typeface="Gill Sans MT" charset="0"/>
                <a:ea typeface="Montserrat"/>
                <a:cs typeface="Montserrat"/>
                <a:sym typeface="Montserrat"/>
              </a:rPr>
              <a:t>. Learning Online</a:t>
            </a:r>
            <a:endParaRPr lang="en" dirty="0">
              <a:solidFill>
                <a:schemeClr val="dk1"/>
              </a:solidFill>
              <a:latin typeface="Gill Sans MT" charset="0"/>
              <a:ea typeface="Montserrat"/>
              <a:cs typeface="Montserrat"/>
              <a:sym typeface="Montserrat"/>
            </a:endParaRPr>
          </a:p>
        </p:txBody>
      </p:sp>
      <p:sp>
        <p:nvSpPr>
          <p:cNvPr id="150" name="Shape 150"/>
          <p:cNvSpPr txBox="1">
            <a:spLocks noGrp="1"/>
          </p:cNvSpPr>
          <p:nvPr>
            <p:ph type="subTitle" idx="1"/>
          </p:nvPr>
        </p:nvSpPr>
        <p:spPr>
          <a:xfrm>
            <a:off x="1363500" y="4658725"/>
            <a:ext cx="6414600" cy="1092300"/>
          </a:xfrm>
          <a:prstGeom prst="rect">
            <a:avLst/>
          </a:prstGeom>
        </p:spPr>
        <p:txBody>
          <a:bodyPr wrap="square" lIns="91425" tIns="91425" rIns="91425" bIns="91425" anchor="t" anchorCtr="0">
            <a:noAutofit/>
          </a:bodyPr>
          <a:lstStyle/>
          <a:p>
            <a:pPr lvl="0">
              <a:spcBef>
                <a:spcPts val="0"/>
              </a:spcBef>
              <a:buNone/>
            </a:pPr>
            <a:r>
              <a:rPr lang="en-US" dirty="0" smtClean="0">
                <a:latin typeface="Gill Sans" charset="0"/>
              </a:rPr>
              <a:t>Connecting learners to content and teachers</a:t>
            </a:r>
            <a:endParaRPr lang="en" dirty="0">
              <a:latin typeface="Gill Sans" charset="0"/>
            </a:endParaRPr>
          </a:p>
        </p:txBody>
      </p:sp>
      <p:sp>
        <p:nvSpPr>
          <p:cNvPr id="151" name="Shape 151"/>
          <p:cNvSpPr txBox="1">
            <a:spLocks noGrp="1"/>
          </p:cNvSpPr>
          <p:nvPr>
            <p:ph type="sldNum" idx="12"/>
          </p:nvPr>
        </p:nvSpPr>
        <p:spPr>
          <a:xfrm>
            <a:off x="8251984" y="6333134"/>
            <a:ext cx="548700" cy="525000"/>
          </a:xfrm>
          <a:prstGeom prst="rect">
            <a:avLst/>
          </a:prstGeom>
        </p:spPr>
        <p:txBody>
          <a:bodyPr wrap="square" lIns="91425" tIns="91425" rIns="91425" bIns="91425" anchor="t" anchorCtr="0">
            <a:noAutofit/>
          </a:bodyPr>
          <a:lstStyle/>
          <a:p>
            <a:pPr lvl="0">
              <a:spcBef>
                <a:spcPts val="0"/>
              </a:spcBef>
              <a:buNone/>
            </a:pPr>
            <a:fld id="{00000000-1234-1234-1234-123412341234}" type="slidenum">
              <a:rPr lang="en"/>
              <a:t>9</a:t>
            </a:fld>
            <a:endParaRPr lang="en"/>
          </a:p>
        </p:txBody>
      </p:sp>
    </p:spTree>
    <p:extLst>
      <p:ext uri="{BB962C8B-B14F-4D97-AF65-F5344CB8AC3E}">
        <p14:creationId xmlns:p14="http://schemas.microsoft.com/office/powerpoint/2010/main" val="1955963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MJZ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6873</TotalTime>
  <Words>1004</Words>
  <Application>Microsoft Macintosh PowerPoint</Application>
  <PresentationFormat>On-screen Show (4:3)</PresentationFormat>
  <Paragraphs>297</Paragraphs>
  <Slides>31</Slides>
  <Notes>31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31</vt:i4>
      </vt:variant>
    </vt:vector>
  </HeadingPairs>
  <TitlesOfParts>
    <vt:vector size="44" baseType="lpstr">
      <vt:lpstr>Courier New</vt:lpstr>
      <vt:lpstr>Gill Sans</vt:lpstr>
      <vt:lpstr>Gill Sans </vt:lpstr>
      <vt:lpstr>Gill Sans MT</vt:lpstr>
      <vt:lpstr>Gill Sans MT </vt:lpstr>
      <vt:lpstr>Gill Sans MT Bold</vt:lpstr>
      <vt:lpstr>Montserrat</vt:lpstr>
      <vt:lpstr>Open Sans</vt:lpstr>
      <vt:lpstr>Roboto</vt:lpstr>
      <vt:lpstr>Times New Roman</vt:lpstr>
      <vt:lpstr>Wingdings</vt:lpstr>
      <vt:lpstr>Arial</vt:lpstr>
      <vt:lpstr>MJZ template</vt:lpstr>
      <vt:lpstr>  Exploring Accessibility  in Open Online Learning</vt:lpstr>
      <vt:lpstr>Hi!  I’m Mary, your tour guide  and fellow explorer   </vt:lpstr>
      <vt:lpstr>Let’s Go Accessibility! </vt:lpstr>
      <vt:lpstr> Open and Online </vt:lpstr>
      <vt:lpstr>Global Reach </vt:lpstr>
      <vt:lpstr>New Forms of Learning </vt:lpstr>
      <vt:lpstr>Open brings new opportunity </vt:lpstr>
      <vt:lpstr>How learners connect to open online learning</vt:lpstr>
      <vt:lpstr>2. Learning Online</vt:lpstr>
      <vt:lpstr>Contributors to Open Online Learning</vt:lpstr>
      <vt:lpstr>Learner tasks and online technology</vt:lpstr>
      <vt:lpstr>How learners with disabilities access online content </vt:lpstr>
      <vt:lpstr>Flexible access video example </vt:lpstr>
      <vt:lpstr>Accessibility  Gardening:  Planting Seeds in Open Learning</vt:lpstr>
      <vt:lpstr>PowerPoint Presentation</vt:lpstr>
      <vt:lpstr>Design and Develop   Accessible Curriculum</vt:lpstr>
      <vt:lpstr>EdX Platform Accessibility </vt:lpstr>
      <vt:lpstr>MITx Services Online</vt:lpstr>
      <vt:lpstr>MITx Accessibility Resources</vt:lpstr>
      <vt:lpstr>MITx Course Accessibility Check</vt:lpstr>
      <vt:lpstr>Tracking Course Accessibility</vt:lpstr>
      <vt:lpstr>Engage with Learners with Disabilities</vt:lpstr>
      <vt:lpstr> Process for Engaging Learners</vt:lpstr>
      <vt:lpstr>Learner data and stories </vt:lpstr>
      <vt:lpstr>Innovate for Inclusion</vt:lpstr>
      <vt:lpstr>Innovation Example</vt:lpstr>
      <vt:lpstr>3. Future Gardens to Grow</vt:lpstr>
      <vt:lpstr>Recognize complexity of designing content for diverse learners</vt:lpstr>
      <vt:lpstr>Define accommodation broadly</vt:lpstr>
      <vt:lpstr>THANKS! </vt:lpstr>
      <vt:lpstr>References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Learning Accessibility in Open Education</dc:title>
  <cp:lastModifiedBy>Mary J. Ziegler</cp:lastModifiedBy>
  <cp:revision>143</cp:revision>
  <cp:lastPrinted>2017-11-15T05:38:16Z</cp:lastPrinted>
  <dcterms:modified xsi:type="dcterms:W3CDTF">2017-11-16T00:53:14Z</dcterms:modified>
</cp:coreProperties>
</file>