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8"/>
  </p:notesMasterIdLst>
  <p:handoutMasterIdLst>
    <p:handoutMasterId r:id="rId39"/>
  </p:handoutMasterIdLst>
  <p:sldIdLst>
    <p:sldId id="256" r:id="rId2"/>
    <p:sldId id="412" r:id="rId3"/>
    <p:sldId id="423" r:id="rId4"/>
    <p:sldId id="427" r:id="rId5"/>
    <p:sldId id="389" r:id="rId6"/>
    <p:sldId id="390" r:id="rId7"/>
    <p:sldId id="391" r:id="rId8"/>
    <p:sldId id="426" r:id="rId9"/>
    <p:sldId id="424" r:id="rId10"/>
    <p:sldId id="411" r:id="rId11"/>
    <p:sldId id="365" r:id="rId12"/>
    <p:sldId id="369" r:id="rId13"/>
    <p:sldId id="349" r:id="rId14"/>
    <p:sldId id="364" r:id="rId15"/>
    <p:sldId id="410" r:id="rId16"/>
    <p:sldId id="374" r:id="rId17"/>
    <p:sldId id="425" r:id="rId18"/>
    <p:sldId id="394" r:id="rId19"/>
    <p:sldId id="395" r:id="rId20"/>
    <p:sldId id="414" r:id="rId21"/>
    <p:sldId id="399" r:id="rId22"/>
    <p:sldId id="401" r:id="rId23"/>
    <p:sldId id="405" r:id="rId24"/>
    <p:sldId id="406" r:id="rId25"/>
    <p:sldId id="421" r:id="rId26"/>
    <p:sldId id="416" r:id="rId27"/>
    <p:sldId id="417" r:id="rId28"/>
    <p:sldId id="418" r:id="rId29"/>
    <p:sldId id="419" r:id="rId30"/>
    <p:sldId id="420" r:id="rId31"/>
    <p:sldId id="422" r:id="rId32"/>
    <p:sldId id="429" r:id="rId33"/>
    <p:sldId id="435" r:id="rId34"/>
    <p:sldId id="348" r:id="rId35"/>
    <p:sldId id="428" r:id="rId36"/>
    <p:sldId id="336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4"/>
    <a:srgbClr val="262626"/>
    <a:srgbClr val="AB904C"/>
    <a:srgbClr val="FFC907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9" autoAdjust="0"/>
    <p:restoredTop sz="64670" autoAdjust="0"/>
  </p:normalViewPr>
  <p:slideViewPr>
    <p:cSldViewPr>
      <p:cViewPr varScale="1">
        <p:scale>
          <a:sx n="44" d="100"/>
          <a:sy n="44" d="100"/>
        </p:scale>
        <p:origin x="1068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332"/>
    </p:cViewPr>
  </p:sorterViewPr>
  <p:notesViewPr>
    <p:cSldViewPr>
      <p:cViewPr>
        <p:scale>
          <a:sx n="100" d="100"/>
          <a:sy n="100" d="100"/>
        </p:scale>
        <p:origin x="-2320" y="344"/>
      </p:cViewPr>
      <p:guideLst>
        <p:guide orient="horz" pos="2929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University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Headcount: 61,161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c:rich>
      </c:tx>
      <c:layout>
        <c:manualLayout>
          <c:xMode val="edge"/>
          <c:yMode val="edge"/>
          <c:x val="0.23207555652765599"/>
          <c:y val="1.964222862626140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Headcount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3.22%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5B-47D2-BD8C-F56AA46F8E3A}"/>
                </c:ext>
              </c:extLst>
            </c:dLbl>
            <c:dLbl>
              <c:idx val="1"/>
              <c:layout>
                <c:manualLayout>
                  <c:x val="2.0324924662195001E-2"/>
                  <c:y val="-0.2527674220933749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96.78%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5B-47D2-BD8C-F56AA46F8E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Connected Students with SAS</c:v>
                </c:pt>
                <c:pt idx="1">
                  <c:v>Non-Connected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1388</c:v>
                </c:pt>
                <c:pt idx="1">
                  <c:v>60906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5B-47D2-BD8C-F56AA46F8E3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Course Sections: 7,160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Course Sections</c:v>
                </c:pt>
              </c:strCache>
            </c:strRef>
          </c:tx>
          <c:dLbls>
            <c:dLbl>
              <c:idx val="1"/>
              <c:layout>
                <c:manualLayout>
                  <c:x val="0.12834961602021999"/>
                  <c:y val="-8.72114951006006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F4-49C8-981C-3DB889CDAE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Connected Students with SAS</c:v>
                </c:pt>
                <c:pt idx="1">
                  <c:v>Non-Connected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2985</c:v>
                </c:pt>
                <c:pt idx="1">
                  <c:v>4175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4-49C8-981C-3DB889CDAE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Faculty: 2,100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University Headcount</c:v>
                </c:pt>
              </c:strCache>
            </c:strRef>
          </c:tx>
          <c:dLbls>
            <c:dLbl>
              <c:idx val="0"/>
              <c:layout>
                <c:manualLayout>
                  <c:x val="-0.12907826625838401"/>
                  <c:y val="-0.1048331592635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D7C-47C9-8925-182F411699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Faculty teaching courses with connected students</c:v>
                </c:pt>
                <c:pt idx="1">
                  <c:v>Faculty without connected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1498</c:v>
                </c:pt>
                <c:pt idx="1">
                  <c:v>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7C-47C9-8925-182F411699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3807" tIns="46903" rIns="93807" bIns="469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807" tIns="46903" rIns="93807" bIns="46903" rtlCol="0"/>
          <a:lstStyle>
            <a:lvl1pPr algn="r">
              <a:defRPr sz="1200"/>
            </a:lvl1pPr>
          </a:lstStyle>
          <a:p>
            <a:fld id="{21F5A017-14BD-B443-BE9D-D1B17A0D916D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3807" tIns="46903" rIns="93807" bIns="469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3807" tIns="46903" rIns="93807" bIns="46903" rtlCol="0" anchor="b"/>
          <a:lstStyle>
            <a:lvl1pPr algn="r">
              <a:defRPr sz="1200"/>
            </a:lvl1pPr>
          </a:lstStyle>
          <a:p>
            <a:fld id="{1E56C68E-5716-8C4C-876C-FB24169C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5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3807" tIns="46903" rIns="93807" bIns="469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807" tIns="46903" rIns="93807" bIns="46903" rtlCol="0"/>
          <a:lstStyle>
            <a:lvl1pPr algn="r">
              <a:defRPr sz="1200"/>
            </a:lvl1pPr>
          </a:lstStyle>
          <a:p>
            <a:fld id="{32A31A02-8466-4412-96D6-37BFB67F24B0}" type="datetimeFigureOut">
              <a:rPr lang="en-US" smtClean="0"/>
              <a:pPr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07" tIns="46903" rIns="93807" bIns="469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0"/>
            <a:ext cx="5608320" cy="4183380"/>
          </a:xfrm>
          <a:prstGeom prst="rect">
            <a:avLst/>
          </a:prstGeom>
        </p:spPr>
        <p:txBody>
          <a:bodyPr vert="horz" lIns="93807" tIns="46903" rIns="93807" bIns="469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3807" tIns="46903" rIns="93807" bIns="469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67"/>
            <a:ext cx="3037840" cy="464820"/>
          </a:xfrm>
          <a:prstGeom prst="rect">
            <a:avLst/>
          </a:prstGeom>
        </p:spPr>
        <p:txBody>
          <a:bodyPr vert="horz" lIns="93807" tIns="46903" rIns="93807" bIns="46903" rtlCol="0" anchor="b"/>
          <a:lstStyle>
            <a:lvl1pPr algn="r">
              <a:defRPr sz="1200"/>
            </a:lvl1pPr>
          </a:lstStyle>
          <a:p>
            <a:fld id="{E0590DE2-7335-478C-BEB1-88484369C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Nancy: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9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8585" marR="0" lvl="0" indent="-288585" algn="l" defTabSz="923472" rtl="0" eaLnBrk="1" fontAlgn="auto" latinLnBrk="0" hangingPunct="1">
              <a:lnSpc>
                <a:spcPct val="100000"/>
              </a:lnSpc>
              <a:spcBef>
                <a:spcPts val="606"/>
              </a:spcBef>
              <a:spcAft>
                <a:spcPts val="606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Kathleen</a:t>
            </a:r>
          </a:p>
          <a:p>
            <a:pPr marL="288585" indent="-288585" defTabSz="923472">
              <a:spcBef>
                <a:spcPts val="606"/>
              </a:spcBef>
              <a:spcAft>
                <a:spcPts val="606"/>
              </a:spcAft>
              <a:buFont typeface="Arial" pitchFamily="34" charset="0"/>
              <a:buChar char="•"/>
              <a:defRPr/>
            </a:pPr>
            <a:r>
              <a:rPr lang="en-US" baseline="0" dirty="0" smtClean="0"/>
              <a:t>Middle Pillar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1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Kathleen (John will discuss the last pillar – Immediate Need)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50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John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57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56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3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59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8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31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r>
              <a:rPr lang="en-US" baseline="0" dirty="0" smtClean="0"/>
              <a:t> online anthropology course,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04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8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37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Reduced clicks from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6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Around 6000 unique videos of </a:t>
            </a:r>
            <a:r>
              <a:rPr lang="en-US" dirty="0" err="1" smtClean="0"/>
              <a:t>Youtube</a:t>
            </a:r>
            <a:r>
              <a:rPr lang="en-US" dirty="0" smtClean="0"/>
              <a:t> videos in Canvas. 10% had </a:t>
            </a:r>
            <a:r>
              <a:rPr lang="en-US" dirty="0" err="1" smtClean="0"/>
              <a:t>english</a:t>
            </a:r>
            <a:r>
              <a:rPr lang="en-US" dirty="0" smtClean="0"/>
              <a:t> real captions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98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82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64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1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28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6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Predicting</a:t>
            </a:r>
            <a:r>
              <a:rPr lang="en-US" baseline="0" dirty="0" smtClean="0"/>
              <a:t> an 8% growth per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9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Nancy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5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Nancy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AA392-3436-4120-BDCD-308FB7A67B7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1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Nancy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20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Kathleen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3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Kathleen</a:t>
            </a:r>
          </a:p>
          <a:p>
            <a:r>
              <a:rPr lang="en-US" baseline="0" dirty="0" smtClean="0"/>
              <a:t>All students benefit from UDL; allows student accessibility services to concentrate on more targeted needs (for individuals); e.g., provide for a live </a:t>
            </a:r>
            <a:r>
              <a:rPr lang="en-US" baseline="0" dirty="0" err="1" smtClean="0"/>
              <a:t>captioner</a:t>
            </a:r>
            <a:r>
              <a:rPr lang="en-US" baseline="0" dirty="0" smtClean="0"/>
              <a:t> for a synchronous online presentation</a:t>
            </a:r>
          </a:p>
          <a:p>
            <a:r>
              <a:rPr lang="en-US" baseline="0" dirty="0" smtClean="0"/>
              <a:t>Captions: TV – largest percent of people using captions are ESOL; also benefits library, mobile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Kathleen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0DE2-7335-478C-BEB1-88484369C4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6477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69" y="6619722"/>
            <a:ext cx="3880608" cy="1681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410200"/>
            <a:ext cx="12192000" cy="0"/>
          </a:xfrm>
          <a:prstGeom prst="line">
            <a:avLst/>
          </a:prstGeom>
          <a:ln w="57150">
            <a:solidFill>
              <a:srgbClr val="FFC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69" y="6619722"/>
            <a:ext cx="3880608" cy="16816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69" y="6619722"/>
            <a:ext cx="3880608" cy="16816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69" y="6619722"/>
            <a:ext cx="3880608" cy="16816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64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549" y="6567986"/>
            <a:ext cx="735651" cy="281208"/>
          </a:xfrm>
        </p:spPr>
        <p:txBody>
          <a:bodyPr/>
          <a:lstStyle>
            <a:lvl1pPr algn="l">
              <a:defRPr/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69" y="6619722"/>
            <a:ext cx="3880608" cy="1681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76200">
            <a:solidFill>
              <a:srgbClr val="FFC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69" y="6619722"/>
            <a:ext cx="3880608" cy="16816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69" y="6619722"/>
            <a:ext cx="3880608" cy="16816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69" y="6619722"/>
            <a:ext cx="3880608" cy="16816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2109" y="365127"/>
            <a:ext cx="9462167" cy="142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sz="4400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42108" y="1939896"/>
            <a:ext cx="11296667" cy="405070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69" y="6619722"/>
            <a:ext cx="3880608" cy="16816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69" y="6619722"/>
            <a:ext cx="3880608" cy="16816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F182-A738-D344-AD4C-0014E2FCF0E4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69" y="6619722"/>
            <a:ext cx="3880608" cy="168167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67986"/>
            <a:ext cx="12192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7986"/>
            <a:ext cx="2552491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05F0F182-A738-D344-AD4C-0014E2FCF0E4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83820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406" y="6087032"/>
            <a:ext cx="761791" cy="770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69" y="6619722"/>
            <a:ext cx="3880608" cy="168167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57150">
            <a:solidFill>
              <a:srgbClr val="FFC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9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7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dl.ucf.edu/teach/accessibility/webcours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cdl.ucf.edu/services/instructional/instructional-desig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dl.ucf.edu/teach/professional-development/idl700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cdl.ucf.edu/udo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bleplayer/ableplay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dl.ucf.edu/initiatives/udoi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github.com/ucfopen/UDOIT/blob/master/README.md" TargetMode="External"/><Relationship Id="rId4" Type="http://schemas.openxmlformats.org/officeDocument/2006/relationships/hyperlink" Target="https://www.gnu.org/licenses/gpl-3.0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cdl.ucf.edu/initiatives/udoit/" TargetMode="External"/><Relationship Id="rId3" Type="http://schemas.openxmlformats.org/officeDocument/2006/relationships/hyperlink" Target="https://cdl.ucf.edu/wp-content/uploads/2017/02/Accessibility-Letter.pdf" TargetMode="External"/><Relationship Id="rId7" Type="http://schemas.openxmlformats.org/officeDocument/2006/relationships/hyperlink" Target="https://cdl.ucf.edu/teach/professional-development/faculty-seminar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.ucf.edu/teach-online/professional-development/faculty-seminars/" TargetMode="External"/><Relationship Id="rId5" Type="http://schemas.openxmlformats.org/officeDocument/2006/relationships/hyperlink" Target="https://cdl.ucf.edu/teach/accessibility/webcourses/" TargetMode="External"/><Relationship Id="rId4" Type="http://schemas.openxmlformats.org/officeDocument/2006/relationships/hyperlink" Target="http://teach.ucf.edu/resources/accessibility-tips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udloncampus.cast.org/home#.WT7ITGjys2w" TargetMode="External"/><Relationship Id="rId13" Type="http://schemas.openxmlformats.org/officeDocument/2006/relationships/hyperlink" Target="http://www.facultyfocus.com/articles/instructional-design/udl-a-systematic-approach-to-supporting-diverse-learners/" TargetMode="External"/><Relationship Id="rId3" Type="http://schemas.openxmlformats.org/officeDocument/2006/relationships/hyperlink" Target="http://www.washington.edu/doit/programs/center-universal-design-education/resources/universal-design-education-" TargetMode="External"/><Relationship Id="rId7" Type="http://schemas.openxmlformats.org/officeDocument/2006/relationships/hyperlink" Target="http://www.udlcenter.org/aboutudl/udlguidelines" TargetMode="External"/><Relationship Id="rId12" Type="http://schemas.openxmlformats.org/officeDocument/2006/relationships/hyperlink" Target="https://www.ncsu.edu/ncsu/design/cud/about_ud/udhistory.h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st.org/" TargetMode="External"/><Relationship Id="rId11" Type="http://schemas.openxmlformats.org/officeDocument/2006/relationships/hyperlink" Target="http://enact.sonoma.edu/content.php?pid=218878&amp;sid=2032318" TargetMode="External"/><Relationship Id="rId5" Type="http://schemas.openxmlformats.org/officeDocument/2006/relationships/hyperlink" Target="http://www.washington.edu/doit/Brochures/Academics/equal_access_udi.html" TargetMode="External"/><Relationship Id="rId10" Type="http://schemas.openxmlformats.org/officeDocument/2006/relationships/hyperlink" Target="http://enact.sonoma.edu/content.php?pid=218878&amp;sid=1850089" TargetMode="External"/><Relationship Id="rId4" Type="http://schemas.openxmlformats.org/officeDocument/2006/relationships/hyperlink" Target="http://www.washington.edu/doit/Brochures/Academics/ud_edu.html" TargetMode="External"/><Relationship Id="rId9" Type="http://schemas.openxmlformats.org/officeDocument/2006/relationships/hyperlink" Target="http://webaim.org/" TargetMode="External"/><Relationship Id="rId14" Type="http://schemas.openxmlformats.org/officeDocument/2006/relationships/hyperlink" Target="http://www.washington.edu/accessibility/requirements/example-policies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swenson@ucf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cob.bates@ucf.edu" TargetMode="External"/><Relationship Id="rId4" Type="http://schemas.openxmlformats.org/officeDocument/2006/relationships/hyperlink" Target="mailto:John.raible.@ucf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0" y="990600"/>
            <a:ext cx="12192000" cy="3733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It </a:t>
            </a: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Takes a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Village: Utilizing People, </a:t>
            </a: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Systems, and </a:t>
            </a:r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Technology to Scale Online </a:t>
            </a:r>
            <a:r>
              <a:rPr lang="en-US" sz="4000" b="1" dirty="0" smtClean="0">
                <a:latin typeface="Helvetica" charset="0"/>
                <a:ea typeface="Helvetica" charset="0"/>
                <a:cs typeface="Helvetica" charset="0"/>
              </a:rPr>
              <a:t>Course Accessibility</a:t>
            </a: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Accessibility</a:t>
            </a: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4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Systems, and Technology to Scale Online Course Accessibility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95600" y="3581400"/>
            <a:ext cx="6172200" cy="2743200"/>
          </a:xfrm>
        </p:spPr>
        <p:txBody>
          <a:bodyPr>
            <a:no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Nancy Swenson, M.A.</a:t>
            </a:r>
          </a:p>
          <a:p>
            <a:pPr algn="ctr"/>
            <a:r>
              <a:rPr lang="en-US" dirty="0" smtClean="0"/>
              <a:t>Associate Instructional Designer</a:t>
            </a:r>
          </a:p>
          <a:p>
            <a:pPr algn="ctr"/>
            <a:r>
              <a:rPr lang="en-US" dirty="0" smtClean="0"/>
              <a:t>University of Central Florida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2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Design for Learning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faculty to apply Universal Design for Learning (UDL) principles when developing new online courses</a:t>
            </a:r>
          </a:p>
          <a:p>
            <a:r>
              <a:rPr lang="en-US" dirty="0" smtClean="0"/>
              <a:t>Address the needs of diverse learners</a:t>
            </a:r>
          </a:p>
          <a:p>
            <a:r>
              <a:rPr lang="en-US" dirty="0" smtClean="0"/>
              <a:t>Less time spent retrofitting courses when accommodation requests are received</a:t>
            </a:r>
          </a:p>
          <a:p>
            <a:r>
              <a:rPr lang="en-US" dirty="0" smtClean="0"/>
              <a:t>All students benefit </a:t>
            </a:r>
            <a:r>
              <a:rPr lang="en-US" dirty="0"/>
              <a:t>(</a:t>
            </a:r>
            <a:r>
              <a:rPr lang="en-US" i="1" dirty="0"/>
              <a:t>e.g., </a:t>
            </a:r>
            <a:r>
              <a:rPr lang="en-US" dirty="0"/>
              <a:t>ESOL </a:t>
            </a:r>
            <a:r>
              <a:rPr lang="en-US" dirty="0" smtClean="0"/>
              <a:t>students</a:t>
            </a:r>
          </a:p>
          <a:p>
            <a:pPr marL="0" indent="0">
              <a:buNone/>
            </a:pPr>
            <a:r>
              <a:rPr lang="en-US" dirty="0" smtClean="0"/>
              <a:t>   benefit </a:t>
            </a:r>
            <a:r>
              <a:rPr lang="en-US" dirty="0"/>
              <a:t>from video captions)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7400" y="1752601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752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409" y="3942812"/>
            <a:ext cx="2746691" cy="23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58873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Integrate UDL in Professional Development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 UDL in IDL6543</a:t>
            </a:r>
          </a:p>
          <a:p>
            <a:pPr lvl="1"/>
            <a:r>
              <a:rPr lang="en-US" dirty="0" smtClean="0"/>
              <a:t>Addressed throughout the course</a:t>
            </a:r>
          </a:p>
          <a:p>
            <a:pPr lvl="1"/>
            <a:r>
              <a:rPr lang="en-US" dirty="0" smtClean="0"/>
              <a:t>Online module on accessibility and UDL</a:t>
            </a:r>
          </a:p>
          <a:p>
            <a:pPr lvl="1"/>
            <a:r>
              <a:rPr lang="en-US" dirty="0" smtClean="0">
                <a:hlinkClick r:id="rId3"/>
              </a:rPr>
              <a:t>Accessible Content Formatting Guidelines 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Instructional </a:t>
            </a:r>
            <a:r>
              <a:rPr lang="en-US" dirty="0">
                <a:hlinkClick r:id="rId4"/>
              </a:rPr>
              <a:t>design consultations</a:t>
            </a:r>
            <a:endParaRPr lang="en-US" dirty="0"/>
          </a:p>
          <a:p>
            <a:pPr lvl="1"/>
            <a:r>
              <a:rPr lang="en-US" dirty="0" smtClean="0"/>
              <a:t>Module and course rubrics</a:t>
            </a:r>
          </a:p>
          <a:p>
            <a:pPr lvl="1"/>
            <a:r>
              <a:rPr lang="en-US" dirty="0" smtClean="0"/>
              <a:t>Peer review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409" y="3942812"/>
            <a:ext cx="2746691" cy="23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Requests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Legacy courses and faculty </a:t>
            </a:r>
          </a:p>
          <a:p>
            <a:r>
              <a:rPr lang="en-US" dirty="0" smtClean="0"/>
              <a:t>Attended faculty development years ago</a:t>
            </a:r>
          </a:p>
          <a:p>
            <a:r>
              <a:rPr lang="en-US" dirty="0" smtClean="0"/>
              <a:t>Designing and developing courses for years</a:t>
            </a:r>
          </a:p>
          <a:p>
            <a:r>
              <a:rPr lang="en-US" dirty="0" smtClean="0"/>
              <a:t>Adding their own content 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Media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136" y="3935813"/>
            <a:ext cx="2689264" cy="23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Proactive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Faculty member requests course review for accessibility</a:t>
            </a:r>
          </a:p>
          <a:p>
            <a:r>
              <a:rPr lang="en-US" dirty="0" smtClean="0"/>
              <a:t>Instructional designer recommends course review for accessibility</a:t>
            </a:r>
          </a:p>
          <a:p>
            <a:pPr lvl="1"/>
            <a:r>
              <a:rPr lang="en-US" sz="2800" dirty="0" smtClean="0"/>
              <a:t>Run UDOIT</a:t>
            </a:r>
          </a:p>
          <a:p>
            <a:pPr lvl="1"/>
            <a:r>
              <a:rPr lang="en-US" sz="2800" dirty="0" smtClean="0"/>
              <a:t>Performed by usability checker</a:t>
            </a:r>
          </a:p>
          <a:p>
            <a:pPr lvl="1"/>
            <a:r>
              <a:rPr lang="en-US" sz="2800" dirty="0" smtClean="0"/>
              <a:t>Report provided to ID</a:t>
            </a:r>
          </a:p>
          <a:p>
            <a:pPr lvl="1"/>
            <a:r>
              <a:rPr lang="en-US" sz="2800" dirty="0" smtClean="0"/>
              <a:t>ID and faculty member develop strategy </a:t>
            </a:r>
          </a:p>
          <a:p>
            <a:r>
              <a:rPr lang="en-US" dirty="0" smtClean="0">
                <a:hlinkClick r:id="rId3"/>
              </a:rPr>
              <a:t>IDL7000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UDOIT</a:t>
            </a:r>
            <a:endParaRPr lang="en-US" dirty="0" smtClean="0"/>
          </a:p>
          <a:p>
            <a:r>
              <a:rPr lang="en-US" dirty="0" smtClean="0"/>
              <a:t>Quality Course Design Check </a:t>
            </a:r>
            <a:endParaRPr lang="en-US" dirty="0" smtClean="0"/>
          </a:p>
          <a:p>
            <a:pPr lvl="1"/>
            <a:r>
              <a:rPr lang="en-US" dirty="0" smtClean="0"/>
              <a:t>Quality, High Quality, Exemplary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136" y="3935813"/>
            <a:ext cx="2689264" cy="23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Immediate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213228"/>
          </a:xfrm>
        </p:spPr>
        <p:txBody>
          <a:bodyPr>
            <a:normAutofit/>
          </a:bodyPr>
          <a:lstStyle/>
          <a:p>
            <a:r>
              <a:rPr lang="en-US" dirty="0" smtClean="0"/>
              <a:t>Addresses student needs currently enrolled in a course</a:t>
            </a:r>
          </a:p>
          <a:p>
            <a:r>
              <a:rPr lang="en-US" dirty="0" smtClean="0"/>
              <a:t>Some course materials may not yet be accessible</a:t>
            </a:r>
          </a:p>
          <a:p>
            <a:r>
              <a:rPr lang="en-US" dirty="0" smtClean="0"/>
              <a:t>Developed workflow to address this specific need area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816962"/>
            <a:ext cx="2606040" cy="235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4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Immediate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CDL developed accommodation workflow </a:t>
            </a:r>
          </a:p>
          <a:p>
            <a:r>
              <a:rPr lang="en-US" dirty="0" smtClean="0"/>
              <a:t>Identified tasks and responsibilities of CDL, SAS, faculty</a:t>
            </a:r>
          </a:p>
          <a:p>
            <a:r>
              <a:rPr lang="en-US" dirty="0" smtClean="0"/>
              <a:t>Identified CDL teams that would make the accommodations </a:t>
            </a:r>
          </a:p>
          <a:p>
            <a:r>
              <a:rPr lang="en-US" dirty="0" smtClean="0"/>
              <a:t>Identified CDL point person to coordinate</a:t>
            </a:r>
            <a:br>
              <a:rPr lang="en-US" dirty="0" smtClean="0"/>
            </a:br>
            <a:r>
              <a:rPr lang="en-US" dirty="0" smtClean="0"/>
              <a:t>all efforts inside and outside the unit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575125"/>
            <a:ext cx="2841176" cy="26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401763"/>
          </a:xfrm>
        </p:spPr>
        <p:txBody>
          <a:bodyPr/>
          <a:lstStyle/>
          <a:p>
            <a:r>
              <a:rPr lang="en-US" dirty="0" smtClean="0"/>
              <a:t>Benefits of Online Course Accessibility Support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619625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/>
              <a:t>More efficient in meeting the needs of students with disabilities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800" dirty="0"/>
              <a:t>Improved Communication Across Campus </a:t>
            </a:r>
          </a:p>
          <a:p>
            <a:pPr lvl="1"/>
            <a:r>
              <a:rPr lang="en-US" dirty="0"/>
              <a:t>Regular meetings</a:t>
            </a:r>
          </a:p>
          <a:p>
            <a:pPr lvl="2"/>
            <a:r>
              <a:rPr lang="en-US" sz="2800" dirty="0"/>
              <a:t>Within CDL </a:t>
            </a:r>
          </a:p>
          <a:p>
            <a:pPr lvl="2"/>
            <a:r>
              <a:rPr lang="en-US" sz="2800" dirty="0"/>
              <a:t>All units who support faculty to discuss accessibility </a:t>
            </a:r>
          </a:p>
          <a:p>
            <a:pPr lvl="3"/>
            <a:r>
              <a:rPr lang="en-US" sz="2300" dirty="0"/>
              <a:t>SDS, CDL, Faculty Center for Teaching and Learning, and Office of Instructional Resources</a:t>
            </a:r>
          </a:p>
          <a:p>
            <a:pPr lvl="2"/>
            <a:endParaRPr lang="en-US" sz="2500" dirty="0"/>
          </a:p>
          <a:p>
            <a:r>
              <a:rPr lang="en-US" sz="3800" dirty="0"/>
              <a:t>Benefits of meetings</a:t>
            </a:r>
          </a:p>
          <a:p>
            <a:pPr lvl="1"/>
            <a:r>
              <a:rPr lang="en-US" sz="3200" dirty="0"/>
              <a:t>Identify potential problem areas</a:t>
            </a:r>
          </a:p>
          <a:p>
            <a:pPr lvl="1"/>
            <a:r>
              <a:rPr lang="en-US" sz="3200" dirty="0"/>
              <a:t>Improve processes</a:t>
            </a:r>
          </a:p>
          <a:p>
            <a:pPr lvl="1"/>
            <a:r>
              <a:rPr lang="en-US" sz="3200" dirty="0"/>
              <a:t>Increase efficiency</a:t>
            </a:r>
          </a:p>
          <a:p>
            <a:pPr lvl="3"/>
            <a:endParaRPr lang="en-US" dirty="0"/>
          </a:p>
          <a:p>
            <a:pPr marL="118872" indent="0">
              <a:buNone/>
            </a:pPr>
            <a:r>
              <a:rPr lang="en-US" sz="3800" dirty="0"/>
              <a:t>Increased Faculty Awareness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095571"/>
            <a:ext cx="2665619" cy="23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to Scale Online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Executive Information System (EIS)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ollection of accessibility statistics </a:t>
            </a:r>
          </a:p>
          <a:p>
            <a:r>
              <a:rPr lang="en-US" dirty="0" smtClean="0"/>
              <a:t>Google Docs (Forms B and D)</a:t>
            </a:r>
          </a:p>
          <a:p>
            <a:r>
              <a:rPr lang="en-US" dirty="0"/>
              <a:t>Created VAST</a:t>
            </a:r>
          </a:p>
          <a:p>
            <a:pPr lvl="1"/>
            <a:r>
              <a:rPr lang="en-US" dirty="0"/>
              <a:t>Video Accessibility Scanning Tool to check courses for media</a:t>
            </a:r>
          </a:p>
          <a:p>
            <a:r>
              <a:rPr lang="en-US" dirty="0" smtClean="0"/>
              <a:t>Use of 3PlayMedia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caption instructional videos created by CDL</a:t>
            </a:r>
          </a:p>
          <a:p>
            <a:r>
              <a:rPr lang="en-US" dirty="0" smtClean="0"/>
              <a:t>Development of Faculty Self-Service Tools</a:t>
            </a:r>
          </a:p>
          <a:p>
            <a:pPr lvl="1"/>
            <a:r>
              <a:rPr lang="en-US" dirty="0" smtClean="0"/>
              <a:t>UDOIT</a:t>
            </a:r>
          </a:p>
          <a:p>
            <a:pPr lvl="1"/>
            <a:r>
              <a:rPr lang="en-US" dirty="0" smtClean="0"/>
              <a:t>Quiz Extensions</a:t>
            </a:r>
          </a:p>
          <a:p>
            <a:pPr lvl="1"/>
            <a:r>
              <a:rPr lang="en-US" dirty="0" smtClean="0"/>
              <a:t>UCF </a:t>
            </a:r>
            <a:r>
              <a:rPr lang="en-US" dirty="0" err="1" smtClean="0"/>
              <a:t>AblePlayer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7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Executive Information System (EIS)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dirty="0" smtClean="0"/>
              <a:t>Add accessibility information to existing reporting system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dirty="0" smtClean="0"/>
              <a:t>SAS provided access to data</a:t>
            </a:r>
            <a:endParaRPr lang="en-US" dirty="0"/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dirty="0" smtClean="0"/>
              <a:t>Paired enrollment, faculty records, student disability/accommodation information</a:t>
            </a:r>
          </a:p>
          <a:p>
            <a:r>
              <a:rPr lang="en-US" dirty="0"/>
              <a:t>Ability to generate charts/graphs and track over time</a:t>
            </a:r>
          </a:p>
          <a:p>
            <a:r>
              <a:rPr lang="en-US" dirty="0"/>
              <a:t>Efficient and secure transfer of sensitive information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82880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Online Learning at </a:t>
            </a:r>
            <a:r>
              <a:rPr lang="en-US" dirty="0" smtClean="0"/>
              <a:t>UCF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Online Course Accessibility Support Model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People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Within Center for Distributed Learning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Collaborations </a:t>
            </a:r>
            <a:r>
              <a:rPr lang="en-US" dirty="0"/>
              <a:t>a</a:t>
            </a:r>
            <a:r>
              <a:rPr lang="en-US" dirty="0" smtClean="0"/>
              <a:t>cross campus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Systems </a:t>
            </a:r>
            <a:r>
              <a:rPr lang="en-US" dirty="0"/>
              <a:t>and Technology	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Executive Information System (EIS)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Google Docs (Form B and D)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UDOIT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Quiz Time Extensions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VAST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3Play Media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" y="762000"/>
            <a:ext cx="12111790" cy="53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VAST Media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Canvas only</a:t>
            </a:r>
          </a:p>
          <a:p>
            <a:r>
              <a:rPr lang="en-US" dirty="0" smtClean="0"/>
              <a:t>Python script scans courses of DHH students</a:t>
            </a:r>
          </a:p>
          <a:p>
            <a:r>
              <a:rPr lang="en-US" dirty="0" smtClean="0"/>
              <a:t>Identifies media in courses:</a:t>
            </a:r>
          </a:p>
          <a:p>
            <a:pPr lvl="1"/>
            <a:r>
              <a:rPr lang="en-US" dirty="0" smtClean="0"/>
              <a:t>External Video (YouTube/Vimeo)</a:t>
            </a:r>
          </a:p>
          <a:p>
            <a:pPr lvl="1"/>
            <a:r>
              <a:rPr lang="en-US" dirty="0" smtClean="0"/>
              <a:t>Media files uploaded (SWF, MP4, MP3,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URLS from customizable list.</a:t>
            </a:r>
          </a:p>
          <a:p>
            <a:r>
              <a:rPr lang="en-US" dirty="0" smtClean="0"/>
              <a:t>Provides location </a:t>
            </a:r>
          </a:p>
          <a:p>
            <a:pPr lvl="1"/>
            <a:r>
              <a:rPr lang="en-US" dirty="0" smtClean="0"/>
              <a:t>YouTube/Vimeo will check if captions are present via APIs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Captioning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Contracted with 3Play media to caption existing online course videos hosted on Vimeo. Paid by DL fee.</a:t>
            </a:r>
          </a:p>
          <a:p>
            <a:endParaRPr lang="en-US" smtClean="0"/>
          </a:p>
          <a:p>
            <a:r>
              <a:rPr lang="en-US" smtClean="0"/>
              <a:t>Used Vimeo API to check for captions, calculate length of video, download, and upload caption track</a:t>
            </a:r>
          </a:p>
          <a:p>
            <a:endParaRPr lang="en-US" smtClean="0"/>
          </a:p>
          <a:p>
            <a:r>
              <a:rPr lang="en-US" smtClean="0"/>
              <a:t>Bulk upload to 3play via FTP</a:t>
            </a:r>
          </a:p>
          <a:p>
            <a:endParaRPr lang="en-US" smtClean="0"/>
          </a:p>
          <a:p>
            <a:r>
              <a:rPr lang="en-US" smtClean="0"/>
              <a:t>Download text transcripts, captions in .SRT and .VTT</a:t>
            </a:r>
          </a:p>
          <a:p>
            <a:endParaRPr lang="en-US" smtClean="0"/>
          </a:p>
          <a:p>
            <a:r>
              <a:rPr lang="en-US" smtClean="0"/>
              <a:t>Upload captions to Vimeo via API.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5 students, 15 quizzes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Calculate “double time”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5-7 clicks per student, per quiz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Minimum 375-400 clicks to add all extensions to course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Quiz Extensions reduces to 7-10 clicks</a:t>
            </a:r>
          </a:p>
        </p:txBody>
      </p:sp>
    </p:spTree>
    <p:extLst>
      <p:ext uri="{BB962C8B-B14F-4D97-AF65-F5344CB8AC3E}">
        <p14:creationId xmlns:p14="http://schemas.microsoft.com/office/powerpoint/2010/main" val="6430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stop shop to add more time to all existing quizzes/tests</a:t>
            </a:r>
          </a:p>
          <a:p>
            <a:endParaRPr lang="en-US" dirty="0" smtClean="0"/>
          </a:p>
          <a:p>
            <a:r>
              <a:rPr lang="en-US" dirty="0" smtClean="0"/>
              <a:t>Custom LTI developed for Canvas</a:t>
            </a:r>
          </a:p>
          <a:p>
            <a:endParaRPr lang="en-US" dirty="0" smtClean="0"/>
          </a:p>
          <a:p>
            <a:r>
              <a:rPr lang="en-US" dirty="0" smtClean="0"/>
              <a:t>Pilot Spring 2016, launched Summer 2016</a:t>
            </a:r>
          </a:p>
          <a:p>
            <a:endParaRPr lang="en-US" dirty="0" smtClean="0"/>
          </a:p>
          <a:p>
            <a:r>
              <a:rPr lang="en-US" dirty="0" smtClean="0"/>
              <a:t>Overwhelming positive faculty response</a:t>
            </a:r>
          </a:p>
          <a:p>
            <a:endParaRPr lang="en-US" dirty="0"/>
          </a:p>
          <a:p>
            <a:r>
              <a:rPr lang="en-US" dirty="0" smtClean="0"/>
              <a:t>In process of open sourcing</a:t>
            </a:r>
          </a:p>
        </p:txBody>
      </p:sp>
    </p:spTree>
    <p:extLst>
      <p:ext uri="{BB962C8B-B14F-4D97-AF65-F5344CB8AC3E}">
        <p14:creationId xmlns:p14="http://schemas.microsoft.com/office/powerpoint/2010/main" val="13134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Extensions Stats Spring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 smtClean="0"/>
              <a:t>317 </a:t>
            </a:r>
            <a:r>
              <a:rPr lang="en-US" b="1" dirty="0"/>
              <a:t>courses</a:t>
            </a:r>
            <a:r>
              <a:rPr lang="en-US" dirty="0"/>
              <a:t> used Quiz Extensions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1115 </a:t>
            </a:r>
            <a:r>
              <a:rPr lang="en-US" b="1" dirty="0"/>
              <a:t>extensions</a:t>
            </a:r>
            <a:r>
              <a:rPr lang="en-US" dirty="0"/>
              <a:t> were provided to students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834 </a:t>
            </a:r>
            <a:r>
              <a:rPr lang="en-US" b="1" dirty="0"/>
              <a:t>unique students </a:t>
            </a:r>
            <a:r>
              <a:rPr lang="en-US" dirty="0"/>
              <a:t>had extensions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4285 </a:t>
            </a:r>
            <a:r>
              <a:rPr lang="en-US" b="1" dirty="0"/>
              <a:t>quizzes</a:t>
            </a:r>
            <a:r>
              <a:rPr lang="en-US" dirty="0"/>
              <a:t> had extra time applied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74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14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9601737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1905000" y="30480"/>
            <a:ext cx="82042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/>
          <a:stretch/>
        </p:blipFill>
        <p:spPr>
          <a:xfrm>
            <a:off x="2286000" y="30480"/>
            <a:ext cx="7786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for Distributed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agent for online learning</a:t>
            </a:r>
          </a:p>
          <a:p>
            <a:r>
              <a:rPr lang="en-US" dirty="0"/>
              <a:t>Support online and mix-mode courses at the university</a:t>
            </a:r>
          </a:p>
          <a:p>
            <a:r>
              <a:rPr lang="en-US" dirty="0"/>
              <a:t>Teams </a:t>
            </a:r>
          </a:p>
          <a:p>
            <a:pPr lvl="1"/>
            <a:r>
              <a:rPr lang="en-US" dirty="0"/>
              <a:t>Instructional Designers</a:t>
            </a:r>
          </a:p>
          <a:p>
            <a:pPr lvl="1"/>
            <a:r>
              <a:rPr lang="en-US" dirty="0"/>
              <a:t>Webcourses@UCF Support</a:t>
            </a:r>
          </a:p>
          <a:p>
            <a:pPr lvl="1"/>
            <a:r>
              <a:rPr lang="en-US" dirty="0" err="1"/>
              <a:t>Techrangers</a:t>
            </a:r>
            <a:endParaRPr lang="en-US" dirty="0"/>
          </a:p>
          <a:p>
            <a:pPr lvl="1"/>
            <a:r>
              <a:rPr lang="en-US" dirty="0"/>
              <a:t>Learning Systems &amp; Technology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600"/>
            <a:ext cx="12192000" cy="28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Media Embedder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Issue: providing captions for 3rd party YouTube videos</a:t>
            </a:r>
          </a:p>
          <a:p>
            <a:endParaRPr lang="en-US" dirty="0" smtClean="0"/>
          </a:p>
          <a:p>
            <a:r>
              <a:rPr lang="en-US" dirty="0" smtClean="0"/>
              <a:t>Solution: adapted open source video player player to work inside of LMS (Canvas, Blackboard, D2L, Moodle)</a:t>
            </a:r>
          </a:p>
          <a:p>
            <a:endParaRPr lang="en-US" dirty="0" smtClean="0"/>
          </a:p>
          <a:p>
            <a:r>
              <a:rPr lang="en-US" dirty="0" smtClean="0"/>
              <a:t>Creating an LTI to embed player in LMS</a:t>
            </a:r>
          </a:p>
          <a:p>
            <a:endParaRPr lang="en-US" dirty="0" smtClean="0"/>
          </a:p>
          <a:p>
            <a:r>
              <a:rPr lang="en-US" dirty="0" smtClean="0"/>
              <a:t>Caption file hosted in database and overlaid with video.</a:t>
            </a:r>
          </a:p>
          <a:p>
            <a:endParaRPr lang="en-US" dirty="0" smtClean="0"/>
          </a:p>
          <a:p>
            <a:r>
              <a:rPr lang="en-US" dirty="0" smtClean="0"/>
              <a:t>Based on Able Player: </a:t>
            </a:r>
            <a:r>
              <a:rPr lang="en-US" dirty="0" smtClean="0">
                <a:hlinkClick r:id="rId3"/>
              </a:rPr>
              <a:t>https://github.com/ableplayer/ableplayer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5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en-US" b="1" dirty="0" smtClean="0"/>
              <a:t>DO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Universal Design Online content Inspection Tool </a:t>
            </a:r>
            <a:r>
              <a:rPr lang="en-US" dirty="0"/>
              <a:t>(The ‘c’ is silent)</a:t>
            </a:r>
          </a:p>
          <a:p>
            <a:pPr lvl="1"/>
            <a:r>
              <a:rPr lang="en-US" dirty="0"/>
              <a:t>Scans course </a:t>
            </a:r>
            <a:r>
              <a:rPr lang="en-US" dirty="0" smtClean="0"/>
              <a:t>for common accessibility errors and </a:t>
            </a:r>
            <a:r>
              <a:rPr lang="en-US" dirty="0"/>
              <a:t>generates report</a:t>
            </a:r>
          </a:p>
          <a:p>
            <a:pPr lvl="1"/>
            <a:r>
              <a:rPr lang="en-US" dirty="0"/>
              <a:t>UFIXIT: </a:t>
            </a:r>
            <a:r>
              <a:rPr lang="en-US" dirty="0" smtClean="0"/>
              <a:t> Allows </a:t>
            </a:r>
            <a:r>
              <a:rPr lang="en-US" dirty="0"/>
              <a:t>faculty to fix most on the spot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ducates </a:t>
            </a:r>
            <a:r>
              <a:rPr lang="en-US" dirty="0"/>
              <a:t>faculty – links to authoritative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Released </a:t>
            </a:r>
            <a:r>
              <a:rPr lang="en-US" dirty="0"/>
              <a:t>open-source May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works for Instructure </a:t>
            </a:r>
            <a:r>
              <a:rPr lang="en-US" dirty="0" smtClean="0"/>
              <a:t>Canvas</a:t>
            </a:r>
          </a:p>
          <a:p>
            <a:pPr lvl="1"/>
            <a:r>
              <a:rPr lang="en-US" dirty="0" smtClean="0"/>
              <a:t>Open source </a:t>
            </a:r>
          </a:p>
          <a:p>
            <a:pPr lvl="2"/>
            <a:r>
              <a:rPr lang="en-US" dirty="0" smtClean="0">
                <a:hlinkClick r:id="rId4"/>
              </a:rPr>
              <a:t>GPLv3</a:t>
            </a:r>
            <a:r>
              <a:rPr lang="en-US" dirty="0" smtClean="0"/>
              <a:t> license</a:t>
            </a:r>
          </a:p>
          <a:p>
            <a:pPr lvl="2"/>
            <a:r>
              <a:rPr lang="en-US" dirty="0" smtClean="0">
                <a:hlinkClick r:id="rId5"/>
              </a:rPr>
              <a:t>GitHub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419600"/>
            <a:ext cx="3810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en-US" b="1" dirty="0" smtClean="0"/>
              <a:t>DO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check?</a:t>
            </a:r>
          </a:p>
          <a:p>
            <a:pPr lvl="1"/>
            <a:r>
              <a:rPr lang="en-US" dirty="0"/>
              <a:t>Use of headings in page structure</a:t>
            </a:r>
          </a:p>
          <a:p>
            <a:pPr lvl="1"/>
            <a:r>
              <a:rPr lang="en-US" dirty="0"/>
              <a:t>Alternative text for images</a:t>
            </a:r>
          </a:p>
          <a:p>
            <a:pPr lvl="1"/>
            <a:r>
              <a:rPr lang="en-US" dirty="0"/>
              <a:t>Table headers</a:t>
            </a:r>
          </a:p>
          <a:p>
            <a:pPr lvl="1"/>
            <a:r>
              <a:rPr lang="en-US" dirty="0"/>
              <a:t>Color contrast</a:t>
            </a:r>
          </a:p>
          <a:p>
            <a:pPr lvl="1"/>
            <a:r>
              <a:rPr lang="en-US" dirty="0"/>
              <a:t>Video captions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UCF Resources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10515600" cy="4351338"/>
          </a:xfrm>
        </p:spPr>
        <p:txBody>
          <a:bodyPr/>
          <a:lstStyle/>
          <a:p>
            <a:pPr lvl="1"/>
            <a:r>
              <a:rPr lang="en-US" sz="3200" dirty="0" smtClean="0">
                <a:hlinkClick r:id="rId3"/>
              </a:rPr>
              <a:t>UCF Provost letter</a:t>
            </a:r>
            <a:endParaRPr lang="en-US" sz="3200" dirty="0" smtClean="0">
              <a:hlinkClick r:id="rId4"/>
            </a:endParaRPr>
          </a:p>
          <a:p>
            <a:pPr lvl="1"/>
            <a:r>
              <a:rPr lang="en-US" sz="3200" dirty="0" smtClean="0">
                <a:hlinkClick r:id="rId5"/>
              </a:rPr>
              <a:t>Accessible Page Formatting Guidelines</a:t>
            </a:r>
            <a:endParaRPr lang="en-US" sz="3200" dirty="0" smtClean="0">
              <a:hlinkClick r:id="rId6"/>
            </a:endParaRPr>
          </a:p>
          <a:p>
            <a:pPr lvl="1"/>
            <a:r>
              <a:rPr lang="en-US" sz="3200" dirty="0" smtClean="0">
                <a:hlinkClick r:id="rId7"/>
              </a:rPr>
              <a:t>Faculty Seminars in Online Teaching </a:t>
            </a:r>
            <a:endParaRPr lang="en-US" sz="3200" dirty="0" smtClean="0"/>
          </a:p>
          <a:p>
            <a:pPr lvl="1"/>
            <a:r>
              <a:rPr lang="en-US" sz="3200" dirty="0" smtClean="0">
                <a:hlinkClick r:id="rId7"/>
              </a:rPr>
              <a:t>CDL's Professional Development Offerings</a:t>
            </a:r>
            <a:endParaRPr lang="en-US" sz="3200" dirty="0" smtClean="0"/>
          </a:p>
          <a:p>
            <a:pPr lvl="1"/>
            <a:r>
              <a:rPr lang="en-US" sz="3200" dirty="0" smtClean="0">
                <a:hlinkClick r:id="rId8"/>
              </a:rPr>
              <a:t>UDOIT</a:t>
            </a:r>
            <a:endParaRPr lang="en-US" sz="3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057400" y="1752601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7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90"/>
          </a:xfrm>
        </p:spPr>
        <p:txBody>
          <a:bodyPr/>
          <a:lstStyle/>
          <a:p>
            <a:r>
              <a:rPr lang="en-US" dirty="0" smtClean="0"/>
              <a:t>UDL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DO-IT &amp; The Center for Universal Design in Education</a:t>
            </a:r>
          </a:p>
          <a:p>
            <a:pPr lvl="1"/>
            <a:r>
              <a:rPr lang="en-US" dirty="0">
                <a:hlinkClick r:id="rId3"/>
              </a:rPr>
              <a:t>Universal Design in Education: An Online Tutorial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Universal Design in Education: Principles and Applications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Checklist for Inclusive Teaching</a:t>
            </a:r>
            <a:endParaRPr lang="en-US" dirty="0"/>
          </a:p>
          <a:p>
            <a:r>
              <a:rPr lang="en-US" dirty="0">
                <a:hlinkClick r:id="rId6"/>
              </a:rPr>
              <a:t>CAST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UDL Guidelines Version 2.0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UDL On Campus: Universal Design for Learning in Higher Education</a:t>
            </a:r>
            <a:endParaRPr lang="en-US" dirty="0"/>
          </a:p>
          <a:p>
            <a:r>
              <a:rPr lang="en-US" dirty="0" err="1">
                <a:hlinkClick r:id="rId9"/>
              </a:rPr>
              <a:t>WebAim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UDL: Universe: A Comprehensive Universal Design for Learning Faculty Guide</a:t>
            </a:r>
            <a:endParaRPr lang="en-US" dirty="0"/>
          </a:p>
          <a:p>
            <a:r>
              <a:rPr lang="en-US" dirty="0" err="1">
                <a:hlinkClick r:id="rId11"/>
              </a:rPr>
              <a:t>EnACT</a:t>
            </a:r>
            <a:r>
              <a:rPr lang="en-US" dirty="0">
                <a:hlinkClick r:id="rId11"/>
              </a:rPr>
              <a:t> UDL Syllabus Rubric</a:t>
            </a:r>
            <a:r>
              <a:rPr lang="en-US" dirty="0"/>
              <a:t> </a:t>
            </a:r>
          </a:p>
          <a:p>
            <a:r>
              <a:rPr lang="en-US" dirty="0">
                <a:hlinkClick r:id="rId12"/>
              </a:rPr>
              <a:t>UNC: Center for Universal Design</a:t>
            </a:r>
            <a:endParaRPr lang="en-US" dirty="0"/>
          </a:p>
          <a:p>
            <a:r>
              <a:rPr lang="en-US" dirty="0">
                <a:hlinkClick r:id="rId13"/>
              </a:rPr>
              <a:t>UDL: A Systematic Approach to Supporting Diverse Learners</a:t>
            </a:r>
            <a:endParaRPr lang="en-US" dirty="0"/>
          </a:p>
          <a:p>
            <a:r>
              <a:rPr lang="en-US" dirty="0">
                <a:hlinkClick r:id="rId14"/>
              </a:rPr>
              <a:t>IT Accessibility Policies in Higher Education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being 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486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Contact info: </a:t>
            </a:r>
          </a:p>
          <a:p>
            <a:pPr marL="457200" lvl="1" indent="0">
              <a:buNone/>
            </a:pPr>
            <a:r>
              <a:rPr lang="en-US" sz="2800" dirty="0" smtClean="0"/>
              <a:t>Nancy Swenson</a:t>
            </a:r>
          </a:p>
          <a:p>
            <a:pPr marL="457200" lvl="1" indent="0">
              <a:buNone/>
            </a:pPr>
            <a:r>
              <a:rPr lang="en-US" sz="2800" dirty="0" smtClean="0">
                <a:hlinkClick r:id="rId3"/>
              </a:rPr>
              <a:t>nancy.swenson@ucf.edu</a:t>
            </a:r>
            <a:endParaRPr lang="en-US" sz="28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2800" dirty="0" smtClean="0"/>
              <a:t>John Raible (EIS, Media Embedder, Quiz Extensions)</a:t>
            </a:r>
          </a:p>
          <a:p>
            <a:pPr marL="457200" lvl="1" indent="0">
              <a:buNone/>
            </a:pPr>
            <a:r>
              <a:rPr lang="en-US" sz="2800" dirty="0">
                <a:hlinkClick r:id="rId4"/>
              </a:rPr>
              <a:t>j</a:t>
            </a:r>
            <a:r>
              <a:rPr lang="en-US" sz="2800" dirty="0" smtClean="0">
                <a:hlinkClick r:id="rId4"/>
              </a:rPr>
              <a:t>ohn.raible.@ucf.edu</a:t>
            </a:r>
            <a:endParaRPr lang="en-US" sz="2800" dirty="0" smtClean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Jacob Bates (UDOIT)</a:t>
            </a:r>
          </a:p>
          <a:p>
            <a:pPr marL="457200" lvl="1" indent="0">
              <a:buNone/>
            </a:pPr>
            <a:r>
              <a:rPr lang="en-US" sz="2800" dirty="0">
                <a:hlinkClick r:id="rId5"/>
              </a:rPr>
              <a:t>j</a:t>
            </a:r>
            <a:r>
              <a:rPr lang="en-US" sz="2800" dirty="0" smtClean="0">
                <a:hlinkClick r:id="rId5"/>
              </a:rPr>
              <a:t>acob.bates@ucf.edu</a:t>
            </a:r>
            <a:endParaRPr lang="en-US" sz="2800" dirty="0" smtClean="0"/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86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81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Online Learning at UCF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71" y="1697723"/>
            <a:ext cx="10515600" cy="448627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Total University Headcount (Fall 2017)</a:t>
            </a:r>
            <a:r>
              <a:rPr lang="en-US" dirty="0" smtClean="0"/>
              <a:t>:</a:t>
            </a:r>
            <a:r>
              <a:rPr lang="en-US" dirty="0"/>
              <a:t> </a:t>
            </a:r>
            <a:r>
              <a:rPr lang="en-US" b="1" dirty="0" smtClean="0"/>
              <a:t>65,699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Academic Year </a:t>
            </a:r>
            <a:r>
              <a:rPr lang="en-US" b="1" dirty="0" smtClean="0"/>
              <a:t>2016-2017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42.2</a:t>
            </a:r>
            <a:r>
              <a:rPr lang="en-US" b="1" dirty="0"/>
              <a:t>% </a:t>
            </a:r>
            <a:r>
              <a:rPr lang="en-US" dirty="0"/>
              <a:t>total university SCH </a:t>
            </a:r>
            <a:r>
              <a:rPr lang="en-US" dirty="0" smtClean="0"/>
              <a:t>online/blended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32.5%</a:t>
            </a:r>
            <a:r>
              <a:rPr lang="en-US" dirty="0"/>
              <a:t> fully online SCH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81% </a:t>
            </a:r>
            <a:r>
              <a:rPr lang="en-US" dirty="0"/>
              <a:t>of all students took at least one online/blended course</a:t>
            </a:r>
          </a:p>
          <a:p>
            <a:pPr lvl="3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83.7% of all undergraduates</a:t>
            </a:r>
          </a:p>
          <a:p>
            <a:pPr lvl="3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62.8% of all graduate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students</a:t>
            </a:r>
          </a:p>
          <a:p>
            <a:pPr marL="1371600" lvl="3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b="1" dirty="0"/>
              <a:t>72% </a:t>
            </a:r>
            <a:r>
              <a:rPr lang="en-US" dirty="0"/>
              <a:t>of all students took at least one fully online course</a:t>
            </a:r>
          </a:p>
          <a:p>
            <a:pPr lvl="3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74.9% of all undergraduates</a:t>
            </a:r>
          </a:p>
          <a:p>
            <a:pPr lvl="3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52.6% of all 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40457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706563"/>
          </a:xfrm>
        </p:spPr>
        <p:txBody>
          <a:bodyPr/>
          <a:lstStyle/>
          <a:p>
            <a:r>
              <a:rPr lang="en-US" dirty="0"/>
              <a:t>UCF SAS Connected </a:t>
            </a:r>
            <a:r>
              <a:rPr lang="en-US" dirty="0" smtClean="0"/>
              <a:t>Stats Spring 2017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269634"/>
              </p:ext>
            </p:extLst>
          </p:nvPr>
        </p:nvGraphicFramePr>
        <p:xfrm>
          <a:off x="196596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94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UCF SAS Connected Stats Spring 2017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841311"/>
              </p:ext>
            </p:extLst>
          </p:nvPr>
        </p:nvGraphicFramePr>
        <p:xfrm>
          <a:off x="196596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31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UCF SAS Connected Stats Spring 2017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109212"/>
              </p:ext>
            </p:extLst>
          </p:nvPr>
        </p:nvGraphicFramePr>
        <p:xfrm>
          <a:off x="196596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35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523999"/>
          </a:xfrm>
        </p:spPr>
        <p:txBody>
          <a:bodyPr/>
          <a:lstStyle/>
          <a:p>
            <a:r>
              <a:rPr lang="en-US" dirty="0"/>
              <a:t>UCF SAS Connected </a:t>
            </a:r>
            <a:r>
              <a:rPr lang="en-US" dirty="0" smtClean="0"/>
              <a:t>Stats Fall 2016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69246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UCF Accessibility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institutional accessibility policy</a:t>
            </a:r>
          </a:p>
          <a:p>
            <a:pPr lvl="1"/>
            <a:r>
              <a:rPr lang="en-US" dirty="0"/>
              <a:t>Provost e-mail</a:t>
            </a:r>
          </a:p>
          <a:p>
            <a:pPr lvl="1"/>
            <a:r>
              <a:rPr lang="en-US" dirty="0"/>
              <a:t>Syllabus statement</a:t>
            </a:r>
          </a:p>
          <a:p>
            <a:r>
              <a:rPr lang="en-US" dirty="0"/>
              <a:t>Professional development is mandatory to teach </a:t>
            </a:r>
            <a:r>
              <a:rPr lang="en-US" dirty="0" smtClean="0"/>
              <a:t>online</a:t>
            </a:r>
          </a:p>
          <a:p>
            <a:r>
              <a:rPr lang="en-US" dirty="0" smtClean="0"/>
              <a:t>Faculty </a:t>
            </a:r>
            <a:r>
              <a:rPr lang="en-US" dirty="0"/>
              <a:t>are responsible for developing online course </a:t>
            </a:r>
            <a:r>
              <a:rPr lang="en-US" dirty="0" smtClean="0"/>
              <a:t>content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F-Bra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F-Brand-Standard-Size-Powerpoint_feb17.pptx" id="{4202D80B-7F6F-A445-8EE8-8F9B8D405F8F}" vid="{111D59F4-39A1-334D-B12C-7A808F9603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14646</TotalTime>
  <Words>1130</Words>
  <Application>Microsoft Office PowerPoint</Application>
  <PresentationFormat>Widescreen</PresentationFormat>
  <Paragraphs>309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Helvetica</vt:lpstr>
      <vt:lpstr>Helvetica Neue</vt:lpstr>
      <vt:lpstr>Helvetica Neue Medium</vt:lpstr>
      <vt:lpstr>UCF-Brand</vt:lpstr>
      <vt:lpstr>It Takes a Village: Utilizing People, Systems, and Technology to Scale Online Course Accessibility Accessibility, Systems, and Technology to Scale Online Course Accessibility</vt:lpstr>
      <vt:lpstr>Overview</vt:lpstr>
      <vt:lpstr>Center for Distributed Learning</vt:lpstr>
      <vt:lpstr>Online Learning at UCF </vt:lpstr>
      <vt:lpstr>UCF SAS Connected Stats Spring 2017</vt:lpstr>
      <vt:lpstr>UCF SAS Connected Stats Spring 2017</vt:lpstr>
      <vt:lpstr>UCF SAS Connected Stats Spring 2017</vt:lpstr>
      <vt:lpstr>UCF SAS Connected Stats Fall 2016</vt:lpstr>
      <vt:lpstr>UCF Accessibility Policy</vt:lpstr>
      <vt:lpstr>PowerPoint Presentation</vt:lpstr>
      <vt:lpstr>Universal Design for Learning</vt:lpstr>
      <vt:lpstr>Integrate UDL in Professional Development </vt:lpstr>
      <vt:lpstr>Proactive Requests</vt:lpstr>
      <vt:lpstr>Proactive Requests</vt:lpstr>
      <vt:lpstr>Immediate Need</vt:lpstr>
      <vt:lpstr>Immediate Need</vt:lpstr>
      <vt:lpstr>Benefits of Online Course Accessibility Support Model</vt:lpstr>
      <vt:lpstr>Technology to Scale Online Accessibility</vt:lpstr>
      <vt:lpstr>Executive Information System (EIS)</vt:lpstr>
      <vt:lpstr>PowerPoint Presentation</vt:lpstr>
      <vt:lpstr>VAST Media Scanner</vt:lpstr>
      <vt:lpstr>Captioning</vt:lpstr>
      <vt:lpstr>Quiz Extensions</vt:lpstr>
      <vt:lpstr>Quiz Extensions</vt:lpstr>
      <vt:lpstr>Quiz Extensions Stats Spring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Accessibility Media Embedder</vt:lpstr>
      <vt:lpstr>UDOIT</vt:lpstr>
      <vt:lpstr>UDOIT</vt:lpstr>
      <vt:lpstr>UCF Resources</vt:lpstr>
      <vt:lpstr>UDL Resources</vt:lpstr>
      <vt:lpstr>Thank you for being here!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UCF Parthenon</dc:title>
  <dc:subject/>
  <dc:creator>John Raible, Nancy Swenson, Kathleen Bastedo</dc:creator>
  <cp:keywords/>
  <dc:description/>
  <cp:lastModifiedBy>Nancy Swenson</cp:lastModifiedBy>
  <cp:revision>711</cp:revision>
  <cp:lastPrinted>2015-10-12T20:05:23Z</cp:lastPrinted>
  <dcterms:created xsi:type="dcterms:W3CDTF">2010-08-09T15:05:57Z</dcterms:created>
  <dcterms:modified xsi:type="dcterms:W3CDTF">2017-11-17T17:54:52Z</dcterms:modified>
  <cp:category/>
</cp:coreProperties>
</file>