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6" r:id="rId2"/>
    <p:sldMasterId id="2147483699" r:id="rId3"/>
    <p:sldMasterId id="2147483712" r:id="rId4"/>
    <p:sldMasterId id="2147483738" r:id="rId5"/>
  </p:sldMasterIdLst>
  <p:notesMasterIdLst>
    <p:notesMasterId r:id="rId39"/>
  </p:notesMasterIdLst>
  <p:handoutMasterIdLst>
    <p:handoutMasterId r:id="rId40"/>
  </p:handoutMasterIdLst>
  <p:sldIdLst>
    <p:sldId id="283" r:id="rId6"/>
    <p:sldId id="268" r:id="rId7"/>
    <p:sldId id="290" r:id="rId8"/>
    <p:sldId id="269" r:id="rId9"/>
    <p:sldId id="270" r:id="rId10"/>
    <p:sldId id="271" r:id="rId11"/>
    <p:sldId id="272" r:id="rId12"/>
    <p:sldId id="289" r:id="rId13"/>
    <p:sldId id="262" r:id="rId14"/>
    <p:sldId id="292" r:id="rId15"/>
    <p:sldId id="276" r:id="rId16"/>
    <p:sldId id="273" r:id="rId17"/>
    <p:sldId id="284" r:id="rId18"/>
    <p:sldId id="298" r:id="rId19"/>
    <p:sldId id="274" r:id="rId20"/>
    <p:sldId id="299" r:id="rId21"/>
    <p:sldId id="267" r:id="rId22"/>
    <p:sldId id="288" r:id="rId23"/>
    <p:sldId id="285" r:id="rId24"/>
    <p:sldId id="278" r:id="rId25"/>
    <p:sldId id="295" r:id="rId26"/>
    <p:sldId id="279" r:id="rId27"/>
    <p:sldId id="282" r:id="rId28"/>
    <p:sldId id="287" r:id="rId29"/>
    <p:sldId id="257" r:id="rId30"/>
    <p:sldId id="258" r:id="rId31"/>
    <p:sldId id="260" r:id="rId32"/>
    <p:sldId id="275" r:id="rId33"/>
    <p:sldId id="280" r:id="rId34"/>
    <p:sldId id="291" r:id="rId35"/>
    <p:sldId id="281" r:id="rId36"/>
    <p:sldId id="286" r:id="rId37"/>
    <p:sldId id="294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9" autoAdjust="0"/>
    <p:restoredTop sz="89433" autoAdjust="0"/>
  </p:normalViewPr>
  <p:slideViewPr>
    <p:cSldViewPr snapToGrid="0">
      <p:cViewPr varScale="1">
        <p:scale>
          <a:sx n="104" d="100"/>
          <a:sy n="104" d="100"/>
        </p:scale>
        <p:origin x="19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D0E0A-32EE-454D-9066-B19F88EA10F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B4F66-61EC-45B7-92EA-95CAFD49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6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792E43-7B83-422C-A7FA-A2749A087E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87E493-F65C-44ED-8635-CDF9F437F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33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5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84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09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Fluid is PeopleSoft’s native solution for accessibility and mobilization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5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5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3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85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11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--Student center content grouped into</a:t>
            </a:r>
            <a:r>
              <a:rPr lang="en-US" baseline="0" dirty="0" smtClean="0"/>
              <a:t> tiles by topic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--Example of student account/finances tile, showing the account summary and links from the student center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--Add classes example: Note grouping</a:t>
            </a:r>
            <a:r>
              <a:rPr lang="en-US" baseline="0" dirty="0" smtClean="0"/>
              <a:t> of content into collapsible sections, prominent step indication, and transformation of tabbed navigation to an expandable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E493-F65C-44ED-8635-CDF9F437F8E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3426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76079"/>
            <a:ext cx="6400800" cy="73392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94350" y="4073949"/>
            <a:ext cx="3321050" cy="417512"/>
          </a:xfrm>
        </p:spPr>
        <p:txBody>
          <a:bodyPr/>
          <a:lstStyle>
            <a:lvl1pPr marL="0" indent="0" algn="r">
              <a:buNone/>
              <a:defRPr lang="en-US" sz="32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269038" y="4748218"/>
            <a:ext cx="2646362" cy="433387"/>
          </a:xfrm>
        </p:spPr>
        <p:txBody>
          <a:bodyPr/>
          <a:lstStyle>
            <a:lvl1pPr marL="0" indent="0" algn="r">
              <a:buNone/>
              <a:defRPr lang="en-US" sz="24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1" y="5337544"/>
            <a:ext cx="4394791" cy="10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85C271-6504-4A3A-A3F6-6538BE2BE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4452867-EBF9-4F82-B8B6-E7189A552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50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9E1D-E29B-402D-AE7C-496D3867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3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3426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76079"/>
            <a:ext cx="6400800" cy="73392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94350" y="4073949"/>
            <a:ext cx="3321050" cy="417512"/>
          </a:xfrm>
        </p:spPr>
        <p:txBody>
          <a:bodyPr/>
          <a:lstStyle>
            <a:lvl1pPr marL="0" indent="0" algn="r">
              <a:buNone/>
              <a:defRPr lang="en-US" sz="32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269038" y="4748218"/>
            <a:ext cx="2646362" cy="433387"/>
          </a:xfrm>
        </p:spPr>
        <p:txBody>
          <a:bodyPr/>
          <a:lstStyle>
            <a:lvl1pPr marL="0" indent="0" algn="r">
              <a:buNone/>
              <a:defRPr lang="en-US" sz="24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1" y="5337544"/>
            <a:ext cx="4394791" cy="10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63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39875"/>
            <a:ext cx="8229600" cy="4275138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1C34F9-A6D6-43B3-A666-9794EAF1D9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58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92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CFAA59-3630-4B25-9C07-D185840906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0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A6151D-F050-44F7-AFBB-C387C4CA9F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48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1FE93A-0A9D-42B1-8399-03B508877B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12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95097B-4AEB-47A8-BCDF-5CAFBA7B00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0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39875"/>
            <a:ext cx="8229600" cy="4275138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1C34F9-A6D6-43B3-A666-9794EAF1D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65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E7BF83-93F7-4594-BC2C-E6764F0F25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47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72C528-AA62-4A23-94FE-98D076FDB5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75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85C271-6504-4A3A-A3F6-6538BE2BEC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4452867-EBF9-4F82-B8B6-E7189A552F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79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9E1D-E29B-402D-AE7C-496D38675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77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3426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76079"/>
            <a:ext cx="6400800" cy="73392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94350" y="4073949"/>
            <a:ext cx="3321050" cy="417512"/>
          </a:xfrm>
        </p:spPr>
        <p:txBody>
          <a:bodyPr/>
          <a:lstStyle>
            <a:lvl1pPr marL="0" indent="0" algn="r">
              <a:buNone/>
              <a:defRPr lang="en-US" sz="32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269038" y="4748218"/>
            <a:ext cx="2646362" cy="433387"/>
          </a:xfrm>
        </p:spPr>
        <p:txBody>
          <a:bodyPr/>
          <a:lstStyle>
            <a:lvl1pPr marL="0" indent="0" algn="r">
              <a:buNone/>
              <a:defRPr lang="en-US" sz="24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1" y="5337544"/>
            <a:ext cx="4394791" cy="10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0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39875"/>
            <a:ext cx="8229600" cy="4275138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1C34F9-A6D6-43B3-A666-9794EAF1D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75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D49781-0A8B-4898-ADA0-99B2868F8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3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CFAA59-3630-4B25-9C07-D18584090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631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A6151D-F050-44F7-AFBB-C387C4CA9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3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D49781-0A8B-4898-ADA0-99B2868F8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166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1FE93A-0A9D-42B1-8399-03B508877B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2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95097B-4AEB-47A8-BCDF-5CAFBA7B0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763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E7BF83-93F7-4594-BC2C-E6764F0F2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69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72C528-AA62-4A23-94FE-98D076FDB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394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85C271-6504-4A3A-A3F6-6538BE2BE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49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4452867-EBF9-4F82-B8B6-E7189A552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41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676D-A575-4515-8414-71A8B8754FE5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9E1D-E29B-402D-AE7C-496D3867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22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3426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76079"/>
            <a:ext cx="6400800" cy="73392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94350" y="4073949"/>
            <a:ext cx="3321050" cy="417512"/>
          </a:xfrm>
        </p:spPr>
        <p:txBody>
          <a:bodyPr/>
          <a:lstStyle>
            <a:lvl1pPr marL="0" indent="0" algn="r">
              <a:buNone/>
              <a:defRPr lang="en-US" sz="32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269038" y="4748218"/>
            <a:ext cx="2646362" cy="433387"/>
          </a:xfrm>
        </p:spPr>
        <p:txBody>
          <a:bodyPr/>
          <a:lstStyle>
            <a:lvl1pPr marL="0" indent="0" algn="r">
              <a:buNone/>
              <a:defRPr lang="en-US" sz="24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1" y="5337544"/>
            <a:ext cx="4394791" cy="10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623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39875"/>
            <a:ext cx="8229600" cy="4275138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1C34F9-A6D6-43B3-A666-9794EAF1D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889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D49781-0A8B-4898-ADA0-99B2868F8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6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CFAA59-3630-4B25-9C07-D18584090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444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CFAA59-3630-4B25-9C07-D18584090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894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A6151D-F050-44F7-AFBB-C387C4CA9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776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1FE93A-0A9D-42B1-8399-03B508877B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603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95097B-4AEB-47A8-BCDF-5CAFBA7B0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05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E7BF83-93F7-4594-BC2C-E6764F0F2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159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72C528-AA62-4A23-94FE-98D076FDB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3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85C271-6504-4A3A-A3F6-6538BE2BE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982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4452867-EBF9-4F82-B8B6-E7189A552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473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676D-A575-4515-8414-71A8B8754FE5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9E1D-E29B-402D-AE7C-496D3867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90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3426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76079"/>
            <a:ext cx="6400800" cy="73392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94350" y="4073949"/>
            <a:ext cx="3321050" cy="417512"/>
          </a:xfrm>
        </p:spPr>
        <p:txBody>
          <a:bodyPr/>
          <a:lstStyle>
            <a:lvl1pPr marL="0" indent="0" algn="r">
              <a:buNone/>
              <a:defRPr lang="en-US" sz="32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269038" y="4748218"/>
            <a:ext cx="2646362" cy="433387"/>
          </a:xfrm>
        </p:spPr>
        <p:txBody>
          <a:bodyPr/>
          <a:lstStyle>
            <a:lvl1pPr marL="0" indent="0" algn="r">
              <a:buNone/>
              <a:defRPr lang="en-US" sz="2400" b="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1" y="5337544"/>
            <a:ext cx="4394791" cy="10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A6151D-F050-44F7-AFBB-C387C4CA9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504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39875"/>
            <a:ext cx="8229600" cy="4275138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1C34F9-A6D6-43B3-A666-9794EAF1D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008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D49781-0A8B-4898-ADA0-99B2868F8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37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CFAA59-3630-4B25-9C07-D18584090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981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A6151D-F050-44F7-AFBB-C387C4CA9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124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1FE93A-0A9D-42B1-8399-03B508877B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36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95097B-4AEB-47A8-BCDF-5CAFBA7B0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32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E7BF83-93F7-4594-BC2C-E6764F0F2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627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72C528-AA62-4A23-94FE-98D076FDB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649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85C271-6504-4A3A-A3F6-6538BE2BE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860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4452867-EBF9-4F82-B8B6-E7189A552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9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1FE93A-0A9D-42B1-8399-03B508877B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73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676D-A575-4515-8414-71A8B8754FE5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9E1D-E29B-402D-AE7C-496D3867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95097B-4AEB-47A8-BCDF-5CAFBA7B0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8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E7BF83-93F7-4594-BC2C-E6764F0F2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1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178550"/>
            <a:ext cx="2168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72C528-AA62-4A23-94FE-98D076FDB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7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8A0BF1-C476-4719-86A5-A618B2608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8A0BF1-C476-4719-86A5-A618B26088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9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82932-9165-45A0-B16E-2E5D5507D346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8A0BF1-C476-4719-86A5-A618B2608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9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82932-9165-45A0-B16E-2E5D5507D346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8A0BF1-C476-4719-86A5-A618B2608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82932-9165-45A0-B16E-2E5D5507D346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8A0BF1-C476-4719-86A5-A618B2608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6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art.figel@cu.edu" TargetMode="External"/><Relationship Id="rId2" Type="http://schemas.openxmlformats.org/officeDocument/2006/relationships/hyperlink" Target="mailto:brad.baker@cu.edu" TargetMode="Externa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://www.colorado.edu/accessibility/aul" TargetMode="External"/><Relationship Id="rId5" Type="http://schemas.openxmlformats.org/officeDocument/2006/relationships/hyperlink" Target="http://www.greyheller.com/products/transform-peoplesoft-user-experience/" TargetMode="External"/><Relationship Id="rId4" Type="http://schemas.openxmlformats.org/officeDocument/2006/relationships/hyperlink" Target="mailto:jennifer.goncalves@greyheller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ctrTitle"/>
          </p:nvPr>
        </p:nvSpPr>
        <p:spPr>
          <a:xfrm>
            <a:off x="278296" y="1303426"/>
            <a:ext cx="8637104" cy="1470025"/>
          </a:xfrm>
        </p:spPr>
        <p:txBody>
          <a:bodyPr/>
          <a:lstStyle/>
          <a:p>
            <a:pPr eaLnBrk="1" hangingPunct="1"/>
            <a:r>
              <a:rPr lang="en-US" sz="4000" dirty="0"/>
              <a:t>Implementing GreyHeller PeopleMobile® in PeopleSoft Campus Solutions</a:t>
            </a:r>
            <a:endParaRPr lang="en-US" sz="4000" dirty="0" smtClean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Accessibility and Usability Project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5594350" y="4755405"/>
            <a:ext cx="3321050" cy="4175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eaLnBrk="1" hangingPunct="1">
              <a:buNone/>
            </a:pPr>
            <a:r>
              <a:rPr lang="en-US" sz="2800" dirty="0" smtClean="0"/>
              <a:t>11/15/2017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36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GreyHeller </a:t>
            </a:r>
            <a:r>
              <a:rPr lang="en-US" dirty="0" err="1" smtClean="0"/>
              <a:t>Peoplemobile</a:t>
            </a:r>
            <a:r>
              <a:rPr lang="en-US" dirty="0" smtClean="0"/>
              <a:t> at 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825626"/>
            <a:ext cx="8673484" cy="3962615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Why </a:t>
            </a:r>
            <a:r>
              <a:rPr lang="en-US" sz="2800" dirty="0"/>
              <a:t>PeopleMobile?</a:t>
            </a:r>
          </a:p>
          <a:p>
            <a:pPr lvl="1"/>
            <a:r>
              <a:rPr lang="en-US" sz="2400" dirty="0"/>
              <a:t>Rapid deployment of accessibility improvement for Campus </a:t>
            </a:r>
            <a:r>
              <a:rPr lang="en-US" sz="2400" dirty="0" smtClean="0"/>
              <a:t>Solutions</a:t>
            </a:r>
          </a:p>
          <a:p>
            <a:pPr lvl="1"/>
            <a:r>
              <a:rPr lang="en-US" sz="2400" dirty="0" smtClean="0"/>
              <a:t>Ability to completely transform the displayed content</a:t>
            </a:r>
          </a:p>
          <a:p>
            <a:pPr lvl="1"/>
            <a:r>
              <a:rPr lang="en-US" sz="2400" dirty="0" smtClean="0"/>
              <a:t>Existing use of GreyHeller ERP Firewall, a </a:t>
            </a:r>
            <a:r>
              <a:rPr lang="en-US" sz="2400" dirty="0" smtClean="0"/>
              <a:t>part of </a:t>
            </a:r>
            <a:r>
              <a:rPr lang="en-US" sz="2400" dirty="0" err="1" smtClean="0"/>
              <a:t>PeopleMobile</a:t>
            </a:r>
            <a:endParaRPr lang="en-US" sz="2400" dirty="0"/>
          </a:p>
          <a:p>
            <a:r>
              <a:rPr lang="en-US" sz="2800" dirty="0" smtClean="0"/>
              <a:t>Completed Proof of Concept from June – September 2016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PeopleMobile</a:t>
            </a:r>
            <a:r>
              <a:rPr lang="en-US" sz="2800" dirty="0" smtClean="0"/>
              <a:t> </a:t>
            </a:r>
            <a:r>
              <a:rPr lang="en-US" sz="2800" dirty="0"/>
              <a:t>implementation project began October 2016, completed May </a:t>
            </a:r>
            <a:r>
              <a:rPr lang="en-US" sz="2800" dirty="0" smtClean="0"/>
              <a:t>2017</a:t>
            </a:r>
          </a:p>
          <a:p>
            <a:pPr lvl="1"/>
            <a:r>
              <a:rPr lang="en-US" sz="2400" dirty="0" smtClean="0"/>
              <a:t>Ongoing improvements continue after project completion</a:t>
            </a: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08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GreyHeller PeopleMobile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1487805"/>
            <a:ext cx="8229600" cy="75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 smtClean="0"/>
              <a:t>Operates as web server </a:t>
            </a:r>
            <a:r>
              <a:rPr lang="en-US" sz="2000" dirty="0" err="1" smtClean="0"/>
              <a:t>addon</a:t>
            </a:r>
            <a:r>
              <a:rPr lang="en-US" sz="2000" dirty="0" smtClean="0"/>
              <a:t>, in conjunction with ERP Firewall to transform PeopleSoft HTML. ERP Firewall filters for self-service content.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9" y="2245134"/>
            <a:ext cx="8657162" cy="3702905"/>
          </a:xfrm>
        </p:spPr>
      </p:pic>
    </p:spTree>
    <p:extLst>
      <p:ext uri="{BB962C8B-B14F-4D97-AF65-F5344CB8AC3E}">
        <p14:creationId xmlns:p14="http://schemas.microsoft.com/office/powerpoint/2010/main" val="31296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GreyHeller </a:t>
            </a:r>
            <a:r>
              <a:rPr lang="en-US" dirty="0" err="1"/>
              <a:t>Peoplemobile</a:t>
            </a:r>
            <a:r>
              <a:rPr lang="en-US" dirty="0"/>
              <a:t> at 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9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Project process</a:t>
            </a:r>
          </a:p>
          <a:p>
            <a:pPr lvl="1"/>
            <a:r>
              <a:rPr lang="en-US" dirty="0" smtClean="0"/>
              <a:t>Identified self service use cases in four groups: </a:t>
            </a:r>
          </a:p>
          <a:p>
            <a:pPr lvl="2"/>
            <a:r>
              <a:rPr lang="en-US" dirty="0" smtClean="0"/>
              <a:t>Group1: Core functionality and Student Records enrollment</a:t>
            </a:r>
          </a:p>
          <a:p>
            <a:pPr lvl="2"/>
            <a:r>
              <a:rPr lang="en-US" dirty="0" smtClean="0"/>
              <a:t>Group2: Other Student Records functions</a:t>
            </a:r>
          </a:p>
          <a:p>
            <a:pPr lvl="2"/>
            <a:r>
              <a:rPr lang="en-US" dirty="0" smtClean="0"/>
              <a:t>Group3: Bio/Demo information</a:t>
            </a:r>
          </a:p>
          <a:p>
            <a:pPr lvl="2"/>
            <a:r>
              <a:rPr lang="en-US" dirty="0" smtClean="0"/>
              <a:t>Group4: Financial Aid and Student Financials</a:t>
            </a:r>
          </a:p>
          <a:p>
            <a:pPr lvl="1"/>
            <a:r>
              <a:rPr lang="en-US" dirty="0" smtClean="0"/>
              <a:t>Installed PeopleMobile in Campus Solutions</a:t>
            </a:r>
          </a:p>
          <a:p>
            <a:pPr lvl="1"/>
            <a:r>
              <a:rPr lang="en-US" dirty="0" smtClean="0"/>
              <a:t>GreyHeller staff implemented transformations for use case groups 1, 2 and 3</a:t>
            </a:r>
          </a:p>
          <a:p>
            <a:pPr lvl="1"/>
            <a:r>
              <a:rPr lang="en-US" dirty="0" smtClean="0"/>
              <a:t>CU Development staff implemented transformations for use case group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GreyHeller </a:t>
            </a:r>
            <a:r>
              <a:rPr lang="en-US" dirty="0" err="1"/>
              <a:t>Peoplemobile</a:t>
            </a:r>
            <a:r>
              <a:rPr lang="en-US" dirty="0"/>
              <a:t> at 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Project </a:t>
            </a:r>
            <a:r>
              <a:rPr lang="en-US" sz="2800" dirty="0" smtClean="0"/>
              <a:t>process, continued</a:t>
            </a:r>
          </a:p>
          <a:p>
            <a:pPr lvl="1"/>
            <a:r>
              <a:rPr lang="en-US" sz="2400" dirty="0" err="1"/>
              <a:t>GreyHeller’s</a:t>
            </a:r>
            <a:r>
              <a:rPr lang="en-US" sz="2400" dirty="0"/>
              <a:t> ERP Firewall product used to enable </a:t>
            </a:r>
            <a:r>
              <a:rPr lang="en-US" sz="2400" dirty="0" err="1"/>
              <a:t>Peoplemobile</a:t>
            </a:r>
            <a:r>
              <a:rPr lang="en-US" sz="2400" dirty="0"/>
              <a:t> in Self-service, </a:t>
            </a:r>
            <a:r>
              <a:rPr lang="en-US" sz="2400" dirty="0" smtClean="0"/>
              <a:t>not on </a:t>
            </a:r>
            <a:r>
              <a:rPr lang="en-US" sz="2400" dirty="0"/>
              <a:t>administrative pages</a:t>
            </a:r>
          </a:p>
          <a:p>
            <a:pPr lvl="1"/>
            <a:r>
              <a:rPr lang="en-US" sz="2400" dirty="0" smtClean="0"/>
              <a:t>Technical updates implemented:</a:t>
            </a:r>
          </a:p>
          <a:p>
            <a:pPr lvl="2"/>
            <a:r>
              <a:rPr lang="en-US" sz="2000" dirty="0" smtClean="0"/>
              <a:t>PeopleSoft Message Catalog changes to support new interface</a:t>
            </a:r>
          </a:p>
          <a:p>
            <a:pPr lvl="2"/>
            <a:r>
              <a:rPr lang="en-US" sz="2000" dirty="0" smtClean="0"/>
              <a:t>PeopleSoft Navigation Collections to customize tile navigation</a:t>
            </a:r>
          </a:p>
          <a:p>
            <a:pPr lvl="2"/>
            <a:r>
              <a:rPr lang="en-US" sz="2000" dirty="0" smtClean="0"/>
              <a:t>Some PeopleSoft page and </a:t>
            </a:r>
            <a:r>
              <a:rPr lang="en-US" sz="2000" dirty="0" err="1" smtClean="0"/>
              <a:t>PeopleCode</a:t>
            </a:r>
            <a:r>
              <a:rPr lang="en-US" sz="2000" dirty="0" smtClean="0"/>
              <a:t> changes to improve automatic transform (Perkins Loan pages)</a:t>
            </a:r>
          </a:p>
          <a:p>
            <a:pPr lvl="1"/>
            <a:r>
              <a:rPr lang="en-US" sz="2400" dirty="0" smtClean="0"/>
              <a:t>Accessibility improvements and technical fixes from the project included in future GreyHeller PeopleMobile builds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2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GreyHeller </a:t>
            </a:r>
            <a:r>
              <a:rPr lang="en-US" dirty="0" err="1"/>
              <a:t>Peoplemobile</a:t>
            </a:r>
            <a:r>
              <a:rPr lang="en-US" dirty="0"/>
              <a:t> at CU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457200" y="1302685"/>
            <a:ext cx="8229600" cy="75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dirty="0" smtClean="0"/>
              <a:t>Several teams were involved in the project, including:</a:t>
            </a:r>
          </a:p>
          <a:p>
            <a:pPr lvl="1" eaLnBrk="1" hangingPunct="1"/>
            <a:r>
              <a:rPr lang="en-US" sz="1800" dirty="0" smtClean="0"/>
              <a:t>CU-SIS domain experts, developers, Accessibility/Usability Lab and GreyHeller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279" y="2248271"/>
            <a:ext cx="3766921" cy="376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4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GreyHeller </a:t>
            </a:r>
            <a:r>
              <a:rPr lang="en-US" dirty="0" err="1"/>
              <a:t>Peoplemobile</a:t>
            </a:r>
            <a:r>
              <a:rPr lang="en-US" dirty="0"/>
              <a:t> at 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Functional </a:t>
            </a:r>
            <a:r>
              <a:rPr lang="en-US" sz="2800" dirty="0"/>
              <a:t>testing</a:t>
            </a:r>
            <a:endParaRPr lang="en-US" sz="2800" dirty="0" smtClean="0"/>
          </a:p>
          <a:p>
            <a:pPr lvl="1"/>
            <a:r>
              <a:rPr lang="en-US" sz="2400" dirty="0" smtClean="0"/>
              <a:t>CU-SIS Domain Experts within UIS and at CU campuses provided in-depth testing</a:t>
            </a:r>
          </a:p>
          <a:p>
            <a:r>
              <a:rPr lang="en-US" sz="2800" dirty="0" smtClean="0"/>
              <a:t>Development support</a:t>
            </a:r>
          </a:p>
          <a:p>
            <a:pPr lvl="1"/>
            <a:r>
              <a:rPr lang="en-US" sz="2400" dirty="0"/>
              <a:t>GreyHeller </a:t>
            </a:r>
            <a:r>
              <a:rPr lang="en-US" sz="2400" dirty="0" smtClean="0"/>
              <a:t>implemented PeopleMobile and primary use cases </a:t>
            </a:r>
          </a:p>
          <a:p>
            <a:pPr lvl="1"/>
            <a:r>
              <a:rPr lang="en-US" sz="2400" dirty="0" smtClean="0"/>
              <a:t>CU-SIS Developers provided unit testing, related development support and additional use case development</a:t>
            </a:r>
            <a:endParaRPr lang="en-US" sz="2400" dirty="0"/>
          </a:p>
          <a:p>
            <a:r>
              <a:rPr lang="en-US" sz="2800" dirty="0"/>
              <a:t>Level of Effort varied based on use case:</a:t>
            </a:r>
          </a:p>
          <a:p>
            <a:pPr lvl="1"/>
            <a:r>
              <a:rPr lang="en-US" sz="2400" dirty="0"/>
              <a:t>GreyHeller use cases deployed quickly, less CU work</a:t>
            </a:r>
          </a:p>
          <a:p>
            <a:pPr lvl="1"/>
            <a:r>
              <a:rPr lang="en-US" sz="2400" dirty="0" smtClean="0"/>
              <a:t>The CU-SIS supported use </a:t>
            </a:r>
            <a:r>
              <a:rPr lang="en-US" sz="2400" dirty="0"/>
              <a:t>cases took longer than </a:t>
            </a:r>
            <a:r>
              <a:rPr lang="en-US" sz="2400" dirty="0" smtClean="0"/>
              <a:t>anticipated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7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GreyHeller </a:t>
            </a:r>
            <a:r>
              <a:rPr lang="en-US" dirty="0" err="1"/>
              <a:t>Peoplemobile</a:t>
            </a:r>
            <a:r>
              <a:rPr lang="en-US" dirty="0"/>
              <a:t> at 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Accessibility testing</a:t>
            </a:r>
          </a:p>
          <a:p>
            <a:pPr lvl="1"/>
            <a:r>
              <a:rPr lang="en-US" sz="2400" dirty="0"/>
              <a:t>GreyHeller provided browser tool accessibility tests using: Chrome Add-On Axe, Chrome Add-On Audit, </a:t>
            </a:r>
            <a:r>
              <a:rPr lang="en-US" sz="2400" dirty="0" err="1"/>
              <a:t>FireFox</a:t>
            </a:r>
            <a:r>
              <a:rPr lang="en-US" sz="2400" dirty="0"/>
              <a:t> Add-On </a:t>
            </a:r>
            <a:r>
              <a:rPr lang="en-US" sz="2400" dirty="0" err="1"/>
              <a:t>AInspector</a:t>
            </a:r>
            <a:endParaRPr lang="en-US" sz="2400" dirty="0"/>
          </a:p>
          <a:p>
            <a:pPr lvl="1"/>
            <a:r>
              <a:rPr lang="en-US" sz="2400" dirty="0"/>
              <a:t>CU Boulder Accessibility and Usability Lab provided detailed testing of all use cases for usability in actual system use. Tools used in AUL testing:</a:t>
            </a:r>
          </a:p>
          <a:p>
            <a:pPr lvl="2"/>
            <a:r>
              <a:rPr lang="en-US" sz="2000" dirty="0"/>
              <a:t>Windows 10 with Windows Magnifier (200%) / Microsoft Edge</a:t>
            </a:r>
          </a:p>
          <a:p>
            <a:pPr lvl="2"/>
            <a:r>
              <a:rPr lang="en-US" sz="2000" dirty="0"/>
              <a:t>Windows 10 with NVDA / Mozilla Firefox</a:t>
            </a:r>
          </a:p>
          <a:p>
            <a:pPr lvl="2"/>
            <a:r>
              <a:rPr lang="en-US" sz="2000" dirty="0"/>
              <a:t>Windows 10 with JAWS 18 / Mozilla </a:t>
            </a:r>
            <a:r>
              <a:rPr lang="en-US" sz="2000" dirty="0" smtClean="0"/>
              <a:t>Firefox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GreyHeller </a:t>
            </a:r>
            <a:r>
              <a:rPr lang="en-US" dirty="0" err="1"/>
              <a:t>Peoplemobile</a:t>
            </a:r>
            <a:r>
              <a:rPr lang="en-US" dirty="0"/>
              <a:t> at 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51338"/>
          </a:xfrm>
        </p:spPr>
        <p:txBody>
          <a:bodyPr/>
          <a:lstStyle/>
          <a:p>
            <a:r>
              <a:rPr lang="en-US" sz="2800" dirty="0"/>
              <a:t>Accessibility testing: </a:t>
            </a:r>
          </a:p>
          <a:p>
            <a:pPr lvl="1"/>
            <a:r>
              <a:rPr lang="en-US" sz="2400" dirty="0"/>
              <a:t>Partnered with UCB Accessibility and Usability Lab (AUL) for independent evaluation </a:t>
            </a:r>
          </a:p>
          <a:p>
            <a:pPr lvl="1"/>
            <a:r>
              <a:rPr lang="en-US" sz="2400" dirty="0" smtClean="0"/>
              <a:t>Discovered new issues and added fixes to </a:t>
            </a:r>
            <a:r>
              <a:rPr lang="en-US" sz="2400" dirty="0"/>
              <a:t>PeopleMobile </a:t>
            </a:r>
          </a:p>
          <a:p>
            <a:pPr lvl="1"/>
            <a:r>
              <a:rPr lang="en-US" sz="2400" dirty="0"/>
              <a:t>Increased </a:t>
            </a:r>
            <a:r>
              <a:rPr lang="en-US" sz="2400" dirty="0" smtClean="0"/>
              <a:t>expertise screen </a:t>
            </a:r>
            <a:r>
              <a:rPr lang="en-US" sz="2400" dirty="0"/>
              <a:t>readers and accessibility </a:t>
            </a:r>
            <a:r>
              <a:rPr lang="en-US" sz="2400" dirty="0" smtClean="0"/>
              <a:t>tools</a:t>
            </a:r>
          </a:p>
          <a:p>
            <a:r>
              <a:rPr lang="en-US" sz="2800" dirty="0" smtClean="0"/>
              <a:t>Access to screen readers like JAWS and NVDA helps when developing accessibility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Accessibility Testing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Summary of accessibility testing process for the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D8974-0589-4D23-82B5-4ABA2F32C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Browser Tools Test Results</a:t>
            </a:r>
            <a:endParaRPr lang="en-US" dirty="0" smtClean="0"/>
          </a:p>
        </p:txBody>
      </p:sp>
      <p:sp>
        <p:nvSpPr>
          <p:cNvPr id="19459" name="Content Placeholder 4"/>
          <p:cNvSpPr>
            <a:spLocks noGrp="1"/>
          </p:cNvSpPr>
          <p:nvPr>
            <p:ph sz="half" idx="1"/>
          </p:nvPr>
        </p:nvSpPr>
        <p:spPr>
          <a:xfrm>
            <a:off x="457199" y="1462088"/>
            <a:ext cx="8067675" cy="757329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Sample of Browser Testing provided by GreyHeller for CU’s PeopleMobile </a:t>
            </a: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0DB9AA-01B1-47D8-8B08-13046FECC5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274899"/>
              </p:ext>
            </p:extLst>
          </p:nvPr>
        </p:nvGraphicFramePr>
        <p:xfrm>
          <a:off x="1636644" y="1881677"/>
          <a:ext cx="5870712" cy="2005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505">
                  <a:extLst>
                    <a:ext uri="{9D8B030D-6E8A-4147-A177-3AD203B41FA5}">
                      <a16:colId xmlns:a16="http://schemas.microsoft.com/office/drawing/2014/main" val="2058661197"/>
                    </a:ext>
                  </a:extLst>
                </a:gridCol>
                <a:gridCol w="1700368">
                  <a:extLst>
                    <a:ext uri="{9D8B030D-6E8A-4147-A177-3AD203B41FA5}">
                      <a16:colId xmlns:a16="http://schemas.microsoft.com/office/drawing/2014/main" val="3544400370"/>
                    </a:ext>
                  </a:extLst>
                </a:gridCol>
                <a:gridCol w="1531231">
                  <a:extLst>
                    <a:ext uri="{9D8B030D-6E8A-4147-A177-3AD203B41FA5}">
                      <a16:colId xmlns:a16="http://schemas.microsoft.com/office/drawing/2014/main" val="1147358662"/>
                    </a:ext>
                  </a:extLst>
                </a:gridCol>
                <a:gridCol w="1088608">
                  <a:extLst>
                    <a:ext uri="{9D8B030D-6E8A-4147-A177-3AD203B41FA5}">
                      <a16:colId xmlns:a16="http://schemas.microsoft.com/office/drawing/2014/main" val="1503859685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Self Service: Add Classes to Cart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214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Test Tool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Desktop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PeopleMobile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Improvement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7713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Chrome: Axe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7 violations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 violations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71.42%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9862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Chrome: Audit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4 severe violations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0 severe violations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3218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Chrome: Audit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violation warnings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violation warning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08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Chrome: Audit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16 passed tests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23 passed tests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+7 tests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6136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Firefox: AInspector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9 violations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violation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88.88%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904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Firefox: AInspector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 violation warnings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 violation warnings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33.33%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92773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Firefox: AInspector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17 passed tests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25 passed tests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+8 tests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554803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97247"/>
              </p:ext>
            </p:extLst>
          </p:nvPr>
        </p:nvGraphicFramePr>
        <p:xfrm>
          <a:off x="1636644" y="3932092"/>
          <a:ext cx="5870711" cy="2055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505">
                  <a:extLst>
                    <a:ext uri="{9D8B030D-6E8A-4147-A177-3AD203B41FA5}">
                      <a16:colId xmlns:a16="http://schemas.microsoft.com/office/drawing/2014/main" val="1562220562"/>
                    </a:ext>
                  </a:extLst>
                </a:gridCol>
                <a:gridCol w="1616765">
                  <a:extLst>
                    <a:ext uri="{9D8B030D-6E8A-4147-A177-3AD203B41FA5}">
                      <a16:colId xmlns:a16="http://schemas.microsoft.com/office/drawing/2014/main" val="2029774683"/>
                    </a:ext>
                  </a:extLst>
                </a:gridCol>
                <a:gridCol w="1585241">
                  <a:extLst>
                    <a:ext uri="{9D8B030D-6E8A-4147-A177-3AD203B41FA5}">
                      <a16:colId xmlns:a16="http://schemas.microsoft.com/office/drawing/2014/main" val="1262392619"/>
                    </a:ext>
                  </a:extLst>
                </a:gridCol>
                <a:gridCol w="1118200">
                  <a:extLst>
                    <a:ext uri="{9D8B030D-6E8A-4147-A177-3AD203B41FA5}">
                      <a16:colId xmlns:a16="http://schemas.microsoft.com/office/drawing/2014/main" val="2849345438"/>
                    </a:ext>
                  </a:extLst>
                </a:gridCol>
              </a:tblGrid>
              <a:tr h="27203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Self Service: Class Search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54444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Test Tool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Desktop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PeopleMobile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Improvement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4480579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Chrome: Axe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 violations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0 violations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8008181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Chrome: Audit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severe violations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0 severe violations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1326344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Chrome: Audit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violation warnings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violation warning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902131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Chrome: Audit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17 passed tests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 passed tests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+6 tests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4812924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Firefox: AInspector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 violations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violation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85.71%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600687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Firefox: AInspector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 violation warnings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 violation warnings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33.33%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3200011"/>
                  </a:ext>
                </a:extLst>
              </a:tr>
              <a:tr h="216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Firefox: AInspector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16 passed tests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25 passed tests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+9 tests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440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9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Overview of PeopleMobile project at CU</a:t>
            </a:r>
          </a:p>
          <a:p>
            <a:r>
              <a:rPr lang="en-US" dirty="0" smtClean="0"/>
              <a:t>Accessibility testing process / results</a:t>
            </a:r>
          </a:p>
          <a:p>
            <a:r>
              <a:rPr lang="en-US" dirty="0" smtClean="0"/>
              <a:t>Example screenshots</a:t>
            </a:r>
          </a:p>
          <a:p>
            <a:r>
              <a:rPr lang="en-US" dirty="0" smtClean="0"/>
              <a:t>Questions &amp; Answers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8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AUL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Testing spanned all use cases in student self-service</a:t>
            </a:r>
          </a:p>
          <a:p>
            <a:r>
              <a:rPr lang="en-US" sz="2400" dirty="0" smtClean="0"/>
              <a:t>Broad testing identified misconfigurations and page-specific issues that had not been reported previously</a:t>
            </a:r>
          </a:p>
          <a:p>
            <a:r>
              <a:rPr lang="en-US" sz="2400" dirty="0" smtClean="0"/>
              <a:t>Sample of AUL results and improvement in Student Records use cases:</a:t>
            </a:r>
          </a:p>
          <a:p>
            <a:pPr lvl="1"/>
            <a:r>
              <a:rPr lang="en-US" sz="2000" dirty="0" smtClean="0"/>
              <a:t>Severe issues (make system inaccessible): 2 issues, both fixed</a:t>
            </a:r>
          </a:p>
          <a:p>
            <a:pPr lvl="1"/>
            <a:r>
              <a:rPr lang="en-US" sz="2000" dirty="0" smtClean="0"/>
              <a:t>Significant issues (make system difficult to use): 17 issues, 6 fixed</a:t>
            </a:r>
          </a:p>
          <a:p>
            <a:pPr lvl="1"/>
            <a:r>
              <a:rPr lang="en-US" sz="2000" dirty="0" smtClean="0"/>
              <a:t>Usability issues (make system less intuitive to use): 12 issues, 6 fixed</a:t>
            </a:r>
          </a:p>
          <a:p>
            <a:r>
              <a:rPr lang="en-US" sz="2400" dirty="0" smtClean="0"/>
              <a:t>The above counts are after PeopleMobile, with fixes applied during the project, prior or after go-live</a:t>
            </a:r>
          </a:p>
          <a:p>
            <a:r>
              <a:rPr lang="en-US" sz="2400" dirty="0" smtClean="0"/>
              <a:t>Remediation is ongoing for remaining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AUL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Severe issues:</a:t>
            </a:r>
          </a:p>
          <a:p>
            <a:pPr lvl="1"/>
            <a:r>
              <a:rPr lang="en-US" dirty="0"/>
              <a:t>Collapsible/expandable sections: Lack of heading text, lack of current status: Expanded or collapsed</a:t>
            </a:r>
          </a:p>
          <a:p>
            <a:pPr lvl="1"/>
            <a:r>
              <a:rPr lang="en-US" dirty="0"/>
              <a:t>Date Picker: Original format as </a:t>
            </a:r>
            <a:r>
              <a:rPr lang="en-US" dirty="0" err="1"/>
              <a:t>javascript</a:t>
            </a:r>
            <a:r>
              <a:rPr lang="en-US" dirty="0"/>
              <a:t> popup, changed to browser </a:t>
            </a:r>
            <a:r>
              <a:rPr lang="en-US" dirty="0" smtClean="0"/>
              <a:t>native</a:t>
            </a:r>
          </a:p>
          <a:p>
            <a:r>
              <a:rPr lang="en-US" dirty="0" smtClean="0"/>
              <a:t>Other notable issues:</a:t>
            </a:r>
          </a:p>
          <a:p>
            <a:pPr lvl="1"/>
            <a:r>
              <a:rPr lang="en-US" dirty="0" smtClean="0"/>
              <a:t>Clickable read on static text throughout application</a:t>
            </a:r>
          </a:p>
          <a:p>
            <a:pPr lvl="1"/>
            <a:r>
              <a:rPr lang="en-US" dirty="0" smtClean="0"/>
              <a:t>Heading levels in page header vs page content</a:t>
            </a:r>
          </a:p>
          <a:p>
            <a:pPr lvl="1"/>
            <a:r>
              <a:rPr lang="en-US" dirty="0" smtClean="0"/>
              <a:t>Focus management and announcing content changes</a:t>
            </a:r>
            <a:endParaRPr lang="en-US" dirty="0"/>
          </a:p>
          <a:p>
            <a:r>
              <a:rPr lang="en-US" dirty="0" smtClean="0"/>
              <a:t>Functional issue tracking: </a:t>
            </a:r>
          </a:p>
          <a:p>
            <a:pPr lvl="1"/>
            <a:r>
              <a:rPr lang="en-US" dirty="0" smtClean="0"/>
              <a:t>149 total issues: 135 resolved and 14 outstanding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following AUL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Several system wide issues were discovered and improved after AUL test feedback:</a:t>
            </a:r>
          </a:p>
          <a:p>
            <a:pPr lvl="1"/>
            <a:r>
              <a:rPr lang="en-US" sz="2400" dirty="0" smtClean="0"/>
              <a:t>Color contrast improvements for gridlines, radio buttons, and other elements</a:t>
            </a:r>
          </a:p>
          <a:p>
            <a:pPr lvl="1"/>
            <a:r>
              <a:rPr lang="en-US" sz="2400" dirty="0" smtClean="0"/>
              <a:t>Date Picker control improvements: Using browser controls</a:t>
            </a:r>
          </a:p>
          <a:p>
            <a:pPr lvl="1"/>
            <a:r>
              <a:rPr lang="en-US" sz="2400" dirty="0" smtClean="0"/>
              <a:t>Collapsible section improvement</a:t>
            </a:r>
          </a:p>
          <a:p>
            <a:pPr lvl="1"/>
            <a:r>
              <a:rPr lang="en-US" sz="2400" dirty="0" smtClean="0"/>
              <a:t>Page alert text reading redundantly in screen reader</a:t>
            </a:r>
          </a:p>
          <a:p>
            <a:pPr lvl="1"/>
            <a:r>
              <a:rPr lang="en-US" sz="2400" dirty="0" smtClean="0"/>
              <a:t>Navigation role for the new navigation control</a:t>
            </a:r>
          </a:p>
          <a:p>
            <a:pPr lvl="1"/>
            <a:r>
              <a:rPr lang="en-US" sz="2400" dirty="0" smtClean="0"/>
              <a:t>Improvement to Weekly Schedule display</a:t>
            </a:r>
          </a:p>
          <a:p>
            <a:pPr lvl="1"/>
            <a:r>
              <a:rPr lang="en-US" sz="2400" dirty="0" smtClean="0"/>
              <a:t>Improvement to on page text, link labels, other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 from 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Remediation for AUL feedback continues, with some outstanding issues such as:</a:t>
            </a:r>
          </a:p>
          <a:p>
            <a:pPr lvl="1"/>
            <a:r>
              <a:rPr lang="en-US" dirty="0" smtClean="0"/>
              <a:t>Row headers on tables needed, challenging to add</a:t>
            </a:r>
          </a:p>
          <a:p>
            <a:pPr lvl="1"/>
            <a:r>
              <a:rPr lang="en-US" dirty="0" smtClean="0"/>
              <a:t>Understand screen </a:t>
            </a:r>
            <a:r>
              <a:rPr lang="en-US" smtClean="0"/>
              <a:t>reader announcement </a:t>
            </a:r>
            <a:r>
              <a:rPr lang="en-US" dirty="0" smtClean="0"/>
              <a:t>of page changes, and deploy improved page announcements</a:t>
            </a:r>
          </a:p>
          <a:p>
            <a:pPr lvl="1"/>
            <a:r>
              <a:rPr lang="en-US" dirty="0" smtClean="0"/>
              <a:t>Improve loading or waiting feedback/display</a:t>
            </a:r>
          </a:p>
          <a:p>
            <a:pPr lvl="1"/>
            <a:r>
              <a:rPr lang="en-US" dirty="0" smtClean="0"/>
              <a:t>Improve the progress bar to remove apparent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Screenshot samples of PeopleMobile transformations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D8974-0589-4D23-82B5-4ABA2F32C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Center Tiles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8652"/>
            <a:ext cx="4419600" cy="4718616"/>
          </a:xfrm>
          <a:ln w="127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269" y="2654681"/>
            <a:ext cx="7122322" cy="334855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311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Center Content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308652"/>
            <a:ext cx="4419600" cy="471861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42" y="1308652"/>
            <a:ext cx="5211925" cy="471861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304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Enrollment: Adding Classes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2"/>
          <a:stretch/>
        </p:blipFill>
        <p:spPr>
          <a:xfrm>
            <a:off x="457200" y="1606857"/>
            <a:ext cx="4444812" cy="4371097"/>
          </a:xfrm>
          <a:ln w="127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941" y="1353337"/>
            <a:ext cx="6436859" cy="459477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3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Improvement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2861" y="1562470"/>
            <a:ext cx="8575829" cy="4365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Original internal navigation was visual layout of table and </a:t>
            </a:r>
            <a:r>
              <a:rPr lang="en-US" sz="2400" dirty="0" smtClean="0"/>
              <a:t>images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PeopleMobile </a:t>
            </a:r>
            <a:r>
              <a:rPr lang="en-US" sz="2400" dirty="0"/>
              <a:t>transformation includes list of links in a </a:t>
            </a:r>
            <a:r>
              <a:rPr lang="en-US" sz="2400" dirty="0" smtClean="0"/>
              <a:t>list </a:t>
            </a:r>
            <a:r>
              <a:rPr lang="en-US" sz="2400" dirty="0"/>
              <a:t>with navigation ARIA role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466" y="2052235"/>
            <a:ext cx="7033334" cy="8566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54" y="3337302"/>
            <a:ext cx="2495238" cy="3019048"/>
          </a:xfr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321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Collapsible Sections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62088"/>
            <a:ext cx="8229600" cy="4518026"/>
          </a:xfrm>
        </p:spPr>
        <p:txBody>
          <a:bodyPr/>
          <a:lstStyle/>
          <a:p>
            <a:r>
              <a:rPr lang="en-US" sz="2400" dirty="0" smtClean="0"/>
              <a:t>In PeopleMobile, groups or sections on the page can be added to “collapsible sections”.</a:t>
            </a:r>
          </a:p>
          <a:p>
            <a:r>
              <a:rPr lang="en-US" sz="2400" dirty="0" smtClean="0"/>
              <a:t>Originally, there was no text indication of current status or the effect of clicking on the control, as identified by AUL.</a:t>
            </a:r>
          </a:p>
          <a:p>
            <a:r>
              <a:rPr lang="en-US" sz="2400" dirty="0" smtClean="0"/>
              <a:t>Improvement included hover text and aria-label indicating a click will collapse/expand. Tested in JAWS prior to rollout.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62" y="3889003"/>
            <a:ext cx="8295238" cy="195238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D8974-0589-4D23-82B5-4ABA2F32C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Summary of accessibility testing process for the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D8974-0589-4D23-82B5-4ABA2F32C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–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 aspects were challenging such as:</a:t>
            </a:r>
          </a:p>
          <a:p>
            <a:pPr lvl="1"/>
            <a:r>
              <a:rPr lang="en-US" sz="2400" dirty="0" smtClean="0"/>
              <a:t>Some issues required complex PeopleMobile page configuration logic</a:t>
            </a:r>
          </a:p>
          <a:p>
            <a:pPr lvl="1"/>
            <a:r>
              <a:rPr lang="en-US" sz="2400" dirty="0" smtClean="0"/>
              <a:t>Performance is slower due to transformation, work continues to improve performance</a:t>
            </a:r>
          </a:p>
          <a:p>
            <a:pPr lvl="1"/>
            <a:r>
              <a:rPr lang="en-US" sz="2400" dirty="0" smtClean="0"/>
              <a:t>Compatibility: encountered issues on certain devices and browsers</a:t>
            </a:r>
          </a:p>
          <a:p>
            <a:pPr lvl="1"/>
            <a:r>
              <a:rPr lang="en-US" sz="2400" dirty="0" smtClean="0"/>
              <a:t>Issues working with certain browsers and screen readers, older JAWS versions</a:t>
            </a:r>
          </a:p>
          <a:p>
            <a:pPr lvl="1"/>
            <a:r>
              <a:rPr lang="en-US" sz="2400" dirty="0" smtClean="0"/>
              <a:t>jQuery challenge for screen readers: Clickable issue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– 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208" y="1600200"/>
            <a:ext cx="8700116" cy="4379913"/>
          </a:xfrm>
        </p:spPr>
        <p:txBody>
          <a:bodyPr/>
          <a:lstStyle/>
          <a:p>
            <a:r>
              <a:rPr lang="en-US" sz="2800" dirty="0" smtClean="0"/>
              <a:t>Mobile Application:</a:t>
            </a:r>
          </a:p>
          <a:p>
            <a:pPr lvl="1"/>
            <a:r>
              <a:rPr lang="en-US" sz="2400" dirty="0" smtClean="0"/>
              <a:t>After PeopleMobile project deployment, the interface was included in CU’s Student Mobile Application</a:t>
            </a:r>
          </a:p>
          <a:p>
            <a:r>
              <a:rPr lang="en-US" sz="2800" dirty="0" smtClean="0"/>
              <a:t>Staff Training:</a:t>
            </a:r>
          </a:p>
          <a:p>
            <a:pPr lvl="1"/>
            <a:r>
              <a:rPr lang="en-US" sz="2400" dirty="0" smtClean="0"/>
              <a:t>Ongoing training for development staff to understand the transformation process and code</a:t>
            </a:r>
          </a:p>
          <a:p>
            <a:r>
              <a:rPr lang="en-US" sz="2800" dirty="0" smtClean="0"/>
              <a:t>Campus Solutions 9.2 and Fluid</a:t>
            </a:r>
          </a:p>
          <a:p>
            <a:pPr lvl="1"/>
            <a:r>
              <a:rPr lang="en-US" sz="2400" dirty="0" smtClean="0"/>
              <a:t>Currently working on the CS 9.2 upgrade, and evaluating deployment or transformation of Fluid UI pages. </a:t>
            </a:r>
            <a:endParaRPr lang="en-US" sz="2400" dirty="0"/>
          </a:p>
          <a:p>
            <a:pPr lvl="1"/>
            <a:r>
              <a:rPr lang="en-US" sz="2400" dirty="0" smtClean="0"/>
              <a:t>Consistent look and feel is a benefit of PeopleMobile in CS 9.2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5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9425" y="6070600"/>
            <a:ext cx="822325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Contact Information</a:t>
            </a:r>
          </a:p>
          <a:p>
            <a:pPr lvl="1" eaLnBrk="1" hangingPunct="1"/>
            <a:r>
              <a:rPr lang="en-US" sz="2400" dirty="0" smtClean="0"/>
              <a:t>Brad Baker: </a:t>
            </a:r>
            <a:r>
              <a:rPr lang="en-US" sz="2400" dirty="0" smtClean="0">
                <a:hlinkClick r:id="rId2"/>
              </a:rPr>
              <a:t>brad.baker@cu.edu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Art Figel: </a:t>
            </a:r>
            <a:r>
              <a:rPr lang="en-US" sz="2400" dirty="0" smtClean="0">
                <a:hlinkClick r:id="rId3"/>
              </a:rPr>
              <a:t>art.figel@cu.edu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/>
              <a:t>Jennifer </a:t>
            </a:r>
            <a:r>
              <a:rPr lang="en-US" sz="2400" dirty="0" err="1" smtClean="0"/>
              <a:t>Goncalves</a:t>
            </a:r>
            <a:r>
              <a:rPr lang="en-US" sz="2400" dirty="0"/>
              <a:t>: </a:t>
            </a:r>
            <a:r>
              <a:rPr lang="en-US" sz="2400" dirty="0" smtClean="0">
                <a:hlinkClick r:id="rId4"/>
              </a:rPr>
              <a:t>jennifer.goncalves@greyheller.com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dirty="0" smtClean="0">
                <a:hlinkClick r:id="rId5"/>
              </a:rPr>
              <a:t>GreyHeller PeopleMobile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6"/>
              </a:rPr>
              <a:t>CU Boulder AUL</a:t>
            </a:r>
            <a:endParaRPr lang="en-US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B191390B-24B8-40A4-A8B8-0337CDECED59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Colorado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0571" cy="4379913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CU is a four campus system with Boulder, Colorado Springs, Denver and Anschutz Medical Campus</a:t>
            </a:r>
          </a:p>
          <a:p>
            <a:r>
              <a:rPr lang="en-US" sz="3000" dirty="0" smtClean="0"/>
              <a:t>Aggregate enrollment over 64,000 students</a:t>
            </a:r>
          </a:p>
          <a:p>
            <a:r>
              <a:rPr lang="en-US" sz="3000" dirty="0" smtClean="0"/>
              <a:t>Nearly 32,000 faculty and staff</a:t>
            </a:r>
          </a:p>
          <a:p>
            <a:r>
              <a:rPr lang="en-US" sz="3000" dirty="0" smtClean="0"/>
              <a:t>Presenting today:</a:t>
            </a:r>
            <a:endParaRPr lang="en-US" dirty="0" smtClean="0"/>
          </a:p>
          <a:p>
            <a:pPr lvl="1"/>
            <a:r>
              <a:rPr lang="en-US" sz="2400" dirty="0" smtClean="0"/>
              <a:t>Art Figel, UIS Assistant </a:t>
            </a:r>
            <a:r>
              <a:rPr lang="en-US" sz="2400" dirty="0"/>
              <a:t>Director of Student </a:t>
            </a:r>
            <a:r>
              <a:rPr lang="en-US" sz="2400" dirty="0" smtClean="0"/>
              <a:t>Systems</a:t>
            </a:r>
          </a:p>
          <a:p>
            <a:pPr lvl="1"/>
            <a:r>
              <a:rPr lang="en-US" sz="2400" dirty="0" smtClean="0"/>
              <a:t>Brad Baker, UIS Assistant Dir of Student System Development</a:t>
            </a:r>
          </a:p>
          <a:p>
            <a:pPr lvl="1"/>
            <a:r>
              <a:rPr lang="en-US" sz="2400" dirty="0"/>
              <a:t>University Information Systems (UIS) within CU System office</a:t>
            </a:r>
          </a:p>
          <a:p>
            <a:pPr lvl="1"/>
            <a:r>
              <a:rPr lang="en-US" sz="2400" dirty="0" smtClean="0"/>
              <a:t>Jennifer </a:t>
            </a:r>
            <a:r>
              <a:rPr lang="en-US" sz="2400" dirty="0" err="1" smtClean="0"/>
              <a:t>Goncalves</a:t>
            </a:r>
            <a:r>
              <a:rPr lang="en-US" sz="2400" dirty="0" smtClean="0"/>
              <a:t>, GreyHeller, Senior Director of UX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PeopleSoft Campus Solutions at 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 Implemented PeopleSoft Campus Solutions as an enterprise student information system in 2010, currently on version 9.0. Commonly referred to as CU-SIS.</a:t>
            </a:r>
          </a:p>
          <a:p>
            <a:r>
              <a:rPr lang="en-US" sz="2400" dirty="0" smtClean="0"/>
              <a:t>Additional PeopleSoft applications in use at CU include Portal, HCM, FIN and CRM </a:t>
            </a:r>
          </a:p>
          <a:p>
            <a:r>
              <a:rPr lang="en-US" sz="2400" dirty="0" smtClean="0"/>
              <a:t>University Information Systems (UIS) maintains and supports CU’s enterprise PeopleSoft applications</a:t>
            </a:r>
          </a:p>
          <a:p>
            <a:r>
              <a:rPr lang="en-US" sz="2400" dirty="0" smtClean="0"/>
              <a:t>The Boulder Accessibility and Usability Lab (AUL) provides testing and evaluation of IT solutions, including Campus Solutions for usability and accessibility.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Solutions and 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 self service functions in Campus Solutions have several accessibility and usability challenges</a:t>
            </a:r>
          </a:p>
          <a:p>
            <a:r>
              <a:rPr lang="en-US" dirty="0" smtClean="0"/>
              <a:t>Challenges include a lack of Aria attributes, highly complex pages, visual navigation and layout</a:t>
            </a:r>
          </a:p>
          <a:p>
            <a:r>
              <a:rPr lang="en-US" dirty="0" smtClean="0"/>
              <a:t>In </a:t>
            </a:r>
            <a:r>
              <a:rPr lang="en-US" dirty="0"/>
              <a:t>2014, CU Boulder received a Department of Justice inquiry requesting information about possible ADA </a:t>
            </a:r>
            <a:r>
              <a:rPr lang="en-US" dirty="0" smtClean="0"/>
              <a:t>non-compliance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response, CU Boulder launched a project that resulted in organizational structure changes, new policies, better communication and remediation of issues. </a:t>
            </a:r>
            <a:endParaRPr lang="en-US" dirty="0" smtClean="0"/>
          </a:p>
          <a:p>
            <a:pPr lvl="1"/>
            <a:r>
              <a:rPr lang="en-US" dirty="0" smtClean="0"/>
              <a:t>CU </a:t>
            </a:r>
            <a:r>
              <a:rPr lang="en-US" dirty="0"/>
              <a:t>System (UIS) has been a partner in the evaluation of enterprise system accessibility and efforts to improve accessibility, including PeopleMobile.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4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Solutions and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261" cy="437991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Initial Campus Solutions accessibility remediation </a:t>
            </a:r>
            <a:r>
              <a:rPr lang="en-US" sz="3200" dirty="0" smtClean="0"/>
              <a:t>effort </a:t>
            </a:r>
            <a:endParaRPr lang="en-US" sz="3200" dirty="0"/>
          </a:p>
          <a:p>
            <a:pPr lvl="1"/>
            <a:r>
              <a:rPr lang="en-US" sz="2800" dirty="0"/>
              <a:t>External accessibility review by The </a:t>
            </a:r>
            <a:r>
              <a:rPr lang="en-US" sz="2800" dirty="0" err="1"/>
              <a:t>Paciello</a:t>
            </a:r>
            <a:r>
              <a:rPr lang="en-US" sz="2800" dirty="0"/>
              <a:t> </a:t>
            </a:r>
            <a:r>
              <a:rPr lang="en-US" sz="2800" dirty="0" smtClean="0"/>
              <a:t>Group from </a:t>
            </a:r>
            <a:r>
              <a:rPr lang="en-US" sz="2800" dirty="0"/>
              <a:t>January thru April 2015</a:t>
            </a:r>
          </a:p>
          <a:p>
            <a:pPr lvl="1"/>
            <a:r>
              <a:rPr lang="en-US" sz="2800" dirty="0"/>
              <a:t>Initial CS remediation </a:t>
            </a:r>
            <a:r>
              <a:rPr lang="en-US" sz="2800" dirty="0" smtClean="0"/>
              <a:t>project from </a:t>
            </a:r>
            <a:r>
              <a:rPr lang="en-US" sz="2800" dirty="0"/>
              <a:t>May 2015 thru May 2016</a:t>
            </a:r>
          </a:p>
          <a:p>
            <a:pPr lvl="1"/>
            <a:r>
              <a:rPr lang="en-US" sz="2800" dirty="0"/>
              <a:t>The initial project focused on PeopleSoft customization to mitigate accessibility </a:t>
            </a:r>
            <a:r>
              <a:rPr lang="en-US" sz="2800" dirty="0" smtClean="0"/>
              <a:t>issues</a:t>
            </a:r>
            <a:endParaRPr lang="en-US" sz="2800" dirty="0"/>
          </a:p>
          <a:p>
            <a:pPr lvl="1"/>
            <a:r>
              <a:rPr lang="en-US" sz="2800" dirty="0"/>
              <a:t>This was a challenging process due to automatically generated </a:t>
            </a:r>
            <a:r>
              <a:rPr lang="en-US" sz="2800" dirty="0" smtClean="0"/>
              <a:t>HTML</a:t>
            </a:r>
            <a:endParaRPr lang="en-US" sz="2800" dirty="0"/>
          </a:p>
          <a:p>
            <a:pPr lvl="1"/>
            <a:r>
              <a:rPr lang="en-US" sz="2800" dirty="0"/>
              <a:t>Multiple improvements deployed, but fundamental issues still remained</a:t>
            </a:r>
          </a:p>
          <a:p>
            <a:pPr lvl="2"/>
            <a:r>
              <a:rPr lang="en-US" sz="2400" dirty="0"/>
              <a:t>For example: complex page layout, lack of accessibility-focus on HTML, non-standard navigation remained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PeopleMobile AT CU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Overview of CU’s PeopleMobile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D8974-0589-4D23-82B5-4ABA2F32C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GreyHeller </a:t>
            </a:r>
            <a:r>
              <a:rPr lang="en-US" dirty="0" err="1" smtClean="0"/>
              <a:t>Peoplemobile</a:t>
            </a:r>
            <a:r>
              <a:rPr lang="en-US" dirty="0" smtClean="0"/>
              <a:t> at 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825626"/>
            <a:ext cx="8673484" cy="39626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Beginning June 2016, CU worked with GreyHeller to evaluate and prototype a unique accessibility solution: PeopleMobile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is PeopleMobile?</a:t>
            </a:r>
          </a:p>
          <a:p>
            <a:pPr lvl="1"/>
            <a:r>
              <a:rPr lang="en-US" sz="2400" dirty="0" smtClean="0"/>
              <a:t>PeopleSoft add-on providing user experience, accessibility and mobilization improvements</a:t>
            </a:r>
          </a:p>
          <a:p>
            <a:pPr lvl="1"/>
            <a:r>
              <a:rPr lang="en-US" sz="2400" dirty="0" smtClean="0"/>
              <a:t>Automatic transformation of PeopleSoft pages, includes configuration layer </a:t>
            </a:r>
          </a:p>
          <a:p>
            <a:pPr lvl="1"/>
            <a:r>
              <a:rPr lang="en-US" sz="2400" dirty="0" smtClean="0"/>
              <a:t>No rebuild of standard PS pages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D49781-0A8B-4898-ADA0-99B2868F8FF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39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1730</Words>
  <Application>Microsoft Office PowerPoint</Application>
  <PresentationFormat>On-screen Show (4:3)</PresentationFormat>
  <Paragraphs>290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1_Office Theme</vt:lpstr>
      <vt:lpstr>Office Theme</vt:lpstr>
      <vt:lpstr>2_Office Theme</vt:lpstr>
      <vt:lpstr>3_Office Theme</vt:lpstr>
      <vt:lpstr>5_Office Theme</vt:lpstr>
      <vt:lpstr>Implementing GreyHeller PeopleMobile® in PeopleSoft Campus Solutions</vt:lpstr>
      <vt:lpstr>Agenda</vt:lpstr>
      <vt:lpstr>Introduction</vt:lpstr>
      <vt:lpstr>University of Colorado</vt:lpstr>
      <vt:lpstr>PeopleSoft Campus Solutions at CU</vt:lpstr>
      <vt:lpstr>Campus Solutions and Accessibility</vt:lpstr>
      <vt:lpstr>Campus Solutions and Accessibility</vt:lpstr>
      <vt:lpstr>PeopleMobile AT CU </vt:lpstr>
      <vt:lpstr>GreyHeller Peoplemobile at CU</vt:lpstr>
      <vt:lpstr>GreyHeller Peoplemobile at CU</vt:lpstr>
      <vt:lpstr>GreyHeller PeopleMobile Architecture</vt:lpstr>
      <vt:lpstr>GreyHeller Peoplemobile at CU</vt:lpstr>
      <vt:lpstr>GreyHeller Peoplemobile at CU</vt:lpstr>
      <vt:lpstr>GreyHeller Peoplemobile at CU</vt:lpstr>
      <vt:lpstr>GreyHeller Peoplemobile at CU</vt:lpstr>
      <vt:lpstr>GreyHeller Peoplemobile at CU</vt:lpstr>
      <vt:lpstr>GreyHeller Peoplemobile at CU</vt:lpstr>
      <vt:lpstr>Accessibility Testing</vt:lpstr>
      <vt:lpstr>Browser Tools Test Results</vt:lpstr>
      <vt:lpstr>AUL Test Results</vt:lpstr>
      <vt:lpstr>AUL Test Results</vt:lpstr>
      <vt:lpstr>Improvement following AUL testing</vt:lpstr>
      <vt:lpstr>Outstanding Issues from AUL</vt:lpstr>
      <vt:lpstr>Examples </vt:lpstr>
      <vt:lpstr>Student Center Tiles</vt:lpstr>
      <vt:lpstr>Student Center Content</vt:lpstr>
      <vt:lpstr>Enrollment: Adding Classes</vt:lpstr>
      <vt:lpstr>Navigation Improvement</vt:lpstr>
      <vt:lpstr>Collapsible Sections</vt:lpstr>
      <vt:lpstr>Conclusion</vt:lpstr>
      <vt:lpstr>Current Status – Going Forward</vt:lpstr>
      <vt:lpstr>Current Status – Going Forward</vt:lpstr>
      <vt:lpstr>Questions?</vt:lpstr>
    </vt:vector>
  </TitlesOfParts>
  <Company>University of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Brad Baker</dc:creator>
  <cp:lastModifiedBy>Brad Baker</cp:lastModifiedBy>
  <cp:revision>194</cp:revision>
  <dcterms:created xsi:type="dcterms:W3CDTF">2017-07-19T01:04:03Z</dcterms:created>
  <dcterms:modified xsi:type="dcterms:W3CDTF">2017-11-14T21:58:09Z</dcterms:modified>
</cp:coreProperties>
</file>