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A843D7A-AE30-4ADE-AE66-EBEFB91AEA71}">
  <a:tblStyle styleId="{9A843D7A-AE30-4ADE-AE66-EBEFB91AEA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Screen shots from Ken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Key to say what each page type is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 squared 0.96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30% predictive power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 statistical difference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 and 2,3 are different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4 not different from ⅔ or 1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 difference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 difference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0.06 p value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15789"/>
              <a:buFont typeface="Arial"/>
              <a:buNone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</a:rPr>
              <a:t>class size of 30 means 67 sections of 1215 and 8 sections of 1216 in Fall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15789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Lizsping@vt.ed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Analysis of Website Compliance of Foundations in Engineering Courses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Liz Spingola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lizsping@vt.edu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Virginia Tech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Content in engineering classes 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Labs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Computer coding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Circuits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Free body diagrams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Formulas 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Videos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Graphs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Statistics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this Study 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reviewed 11 instructors 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 25 sections  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out of: 30 instructors in 75 sections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Canvas Website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77762"/>
            <a:ext cx="8130174" cy="41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63" y="283263"/>
            <a:ext cx="3571875" cy="38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125" y="521388"/>
            <a:ext cx="407670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04" y="0"/>
            <a:ext cx="859319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Working within Templates 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What are your school/company colors?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Flexibility with using Cms systems (content management systems such as Drupal)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Working within an LMS (learning management system)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2"/>
                </a:solidFill>
              </a:rPr>
              <a:t>Exercise!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algn="ctr">
              <a:spcBef>
                <a:spcPts val="0"/>
              </a:spcBef>
              <a:buNone/>
            </a:pPr>
            <a:r>
              <a:rPr lang="en" sz="3000"/>
              <a:t>Group the Variables with the probable items that could contribute to producing more or less errors</a:t>
            </a:r>
            <a:r>
              <a:rPr lang="en"/>
              <a:t>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What did you find?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Based on your experience and knowledge what demographic elements will influence compliance to the WCAG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115000" y="3274725"/>
            <a:ext cx="4952400" cy="1294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1= home     2 = assignments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 = pages   4 = </a:t>
            </a:r>
            <a:r>
              <a:rPr lang="en"/>
              <a:t>syllabus     5 = announcements </a:t>
            </a:r>
            <a:r>
              <a:rPr lang="en"/>
              <a:t>      				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100"/>
            <a:ext cx="3962475" cy="26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4175" y="115100"/>
            <a:ext cx="4739424" cy="31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607975"/>
            <a:ext cx="3803301" cy="25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575" y="1771650"/>
            <a:ext cx="527685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Digitally mediated courses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Not </a:t>
            </a:r>
            <a:r>
              <a:rPr lang="en" sz="2400"/>
              <a:t>totally online courses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Canvas</a:t>
            </a:r>
          </a:p>
          <a:p>
            <a:pPr indent="-342900" lvl="0" marL="457200">
              <a:spcBef>
                <a:spcPts val="0"/>
              </a:spcBef>
              <a:buSzPct val="75000"/>
            </a:pPr>
            <a:r>
              <a:rPr lang="en" sz="2400"/>
              <a:t>Not sole manner in presenting class materials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742950"/>
            <a:ext cx="5486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742950"/>
            <a:ext cx="5486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659" y="1195403"/>
            <a:ext cx="568611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56" y="1500650"/>
            <a:ext cx="2935250" cy="1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6125" y="1152463"/>
            <a:ext cx="4133850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013" y="252413"/>
            <a:ext cx="665797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742950"/>
            <a:ext cx="54864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800" y="742950"/>
            <a:ext cx="5486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742950"/>
            <a:ext cx="5486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742950"/>
            <a:ext cx="5486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742950"/>
            <a:ext cx="5486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742950"/>
            <a:ext cx="5486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257125" y="1585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/>
              <a:t>Higher education LMS market share 2013 (Dahlstrom, et al, 2014)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600" y="1152475"/>
            <a:ext cx="5780800" cy="38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Differences? 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are some </a:t>
            </a:r>
            <a:r>
              <a:rPr lang="en"/>
              <a:t>surprising</a:t>
            </a:r>
            <a:r>
              <a:rPr lang="en"/>
              <a:t> aspects of the information presented?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did you expect?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Criteria that were especially problematic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Links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Images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Relationships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Contrast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Can We Do About It? 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Training for both faculty and GTAs 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Encourage to use automated scanners 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Apps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UDOIT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Workshops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Continuing education classes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Creation of digital repositories of accessible engineering tools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Thanks!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800" u="sng">
                <a:solidFill>
                  <a:schemeClr val="hlink"/>
                </a:solidFill>
                <a:hlinkClick r:id="rId3"/>
              </a:rPr>
              <a:t>Lizsping@vt.edu</a:t>
            </a:r>
            <a:r>
              <a:rPr lang="en" sz="2800">
                <a:solidFill>
                  <a:schemeClr val="dk1"/>
                </a:solidFill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Any Questions?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257125" y="1994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Student recommendations for improving the LMS if building it from scratch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025" y="1331099"/>
            <a:ext cx="7689825" cy="34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WCAG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203025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AA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AAA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WCAG?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Guidelines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Legal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Compliance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Elements in the WCAG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504875" y="957300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94" name="Shape 94"/>
          <p:cNvGraphicFramePr/>
          <p:nvPr/>
        </p:nvGraphicFramePr>
        <p:xfrm>
          <a:off x="831750" y="111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{9A843D7A-AE30-4ADE-AE66-EBEFB91AEA71}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Non-text content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contrast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focus order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link purpose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labels or instructions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error identification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parsing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name, role, value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Info and Relationships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timing adjustable 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use of color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section headings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contrast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on input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images of text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Accessible Course Websites for Engineering 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Minimal completely compliant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Minimal literature about accessable engineering course websites</a:t>
            </a:r>
          </a:p>
          <a:p>
            <a:pPr indent="-419100" lvl="0" marL="457200">
              <a:spcBef>
                <a:spcPts val="0"/>
              </a:spcBef>
              <a:buSzPct val="100000"/>
            </a:pPr>
            <a:r>
              <a:rPr lang="en" sz="3000"/>
              <a:t>Difficulties with different formats of classes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1215/1216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Small classes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000"/>
              <a:t>One website per class</a:t>
            </a:r>
          </a:p>
          <a:p>
            <a:pPr indent="-419100" lvl="0" marL="457200">
              <a:spcBef>
                <a:spcPts val="0"/>
              </a:spcBef>
              <a:buSzPct val="100000"/>
            </a:pPr>
            <a:r>
              <a:rPr lang="en" sz="3000"/>
              <a:t>Instructors, Faculty, GTA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