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66" r:id="rId3"/>
  </p:sldMasterIdLst>
  <p:notesMasterIdLst>
    <p:notesMasterId r:id="rId26"/>
  </p:notesMasterIdLst>
  <p:handoutMasterIdLst>
    <p:handoutMasterId r:id="rId27"/>
  </p:handoutMasterIdLst>
  <p:sldIdLst>
    <p:sldId id="325" r:id="rId4"/>
    <p:sldId id="420" r:id="rId5"/>
    <p:sldId id="401" r:id="rId6"/>
    <p:sldId id="412" r:id="rId7"/>
    <p:sldId id="430" r:id="rId8"/>
    <p:sldId id="431" r:id="rId9"/>
    <p:sldId id="438" r:id="rId10"/>
    <p:sldId id="427" r:id="rId11"/>
    <p:sldId id="274" r:id="rId12"/>
    <p:sldId id="436" r:id="rId13"/>
    <p:sldId id="440" r:id="rId14"/>
    <p:sldId id="435" r:id="rId15"/>
    <p:sldId id="441" r:id="rId16"/>
    <p:sldId id="414" r:id="rId17"/>
    <p:sldId id="362" r:id="rId18"/>
    <p:sldId id="423" r:id="rId19"/>
    <p:sldId id="422" r:id="rId20"/>
    <p:sldId id="433" r:id="rId21"/>
    <p:sldId id="425" r:id="rId22"/>
    <p:sldId id="426" r:id="rId23"/>
    <p:sldId id="421" r:id="rId24"/>
    <p:sldId id="439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7" autoAdjust="0"/>
    <p:restoredTop sz="95050" autoAdjust="0"/>
  </p:normalViewPr>
  <p:slideViewPr>
    <p:cSldViewPr snapToObjects="1">
      <p:cViewPr varScale="1">
        <p:scale>
          <a:sx n="75" d="100"/>
          <a:sy n="75" d="100"/>
        </p:scale>
        <p:origin x="667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8FD006-2CE6-4077-8441-383B25650E98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3ADD07-E6EF-4743-A8CB-E7BCD1DBF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63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EF45715-31A3-45A7-BDEB-A8C3A56B16E4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F413796-A511-488C-BB76-7BBF3BF74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3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64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7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9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2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W_W 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407988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7863" y="6354763"/>
            <a:ext cx="2540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79463" y="4703763"/>
            <a:ext cx="16002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062244"/>
            <a:ext cx="6984606" cy="26415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716352"/>
            <a:ext cx="1600200" cy="139700"/>
          </a:xfrm>
          <a:prstGeom prst="rect">
            <a:avLst/>
          </a:prstGeom>
        </p:spPr>
      </p:pic>
      <p:pic>
        <p:nvPicPr>
          <p:cNvPr id="2" name="Picture 1" descr="W Logo_Purple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378987"/>
            <a:ext cx="1371600" cy="923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85800" y="1842045"/>
            <a:ext cx="6972300" cy="2641756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 smtClean="0"/>
              <a:t>TITLE HERE</a:t>
            </a:r>
            <a:br>
              <a:rPr lang="en-US" dirty="0" smtClean="0"/>
            </a:br>
            <a:r>
              <a:rPr lang="en-US" dirty="0" smtClean="0"/>
              <a:t>ENCODE NORMAL</a:t>
            </a:r>
            <a:br>
              <a:rPr lang="en-US" dirty="0" smtClean="0"/>
            </a:br>
            <a:r>
              <a:rPr lang="en-US" dirty="0" smtClean="0"/>
              <a:t>BLACK, 50 PT.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0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08D2-7178-4516-9470-009C01BC19A5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53D1-48C8-42DE-A4F0-87169A485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75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407988"/>
            <a:ext cx="1371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79463" y="4703763"/>
            <a:ext cx="16002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85800" y="1894008"/>
            <a:ext cx="7100643" cy="2641756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5800" y="371510"/>
            <a:ext cx="8229600" cy="991998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09"/>
            <a:ext cx="8229600" cy="992153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71509"/>
            <a:ext cx="8229600" cy="992153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7863" y="6354763"/>
            <a:ext cx="2540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09"/>
            <a:ext cx="8229600" cy="992153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7863" y="6354763"/>
            <a:ext cx="2540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09"/>
            <a:ext cx="8229600" cy="992153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7863" y="6354763"/>
            <a:ext cx="2540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09"/>
            <a:ext cx="8229600" cy="992153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9463" y="4687888"/>
            <a:ext cx="16002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07988"/>
            <a:ext cx="1371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85800" y="2046060"/>
            <a:ext cx="6972300" cy="2641756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10"/>
            <a:ext cx="8229600" cy="991998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09"/>
            <a:ext cx="8229600" cy="995965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10"/>
            <a:ext cx="8229600" cy="991998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0C8E-6172-4F9A-BE19-B7320B247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accent3"/>
            </a:gs>
            <a:gs pos="8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5" r:id="rId6"/>
    <p:sldLayoutId id="2147483696" r:id="rId7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0000">
              <a:schemeClr val="bg2"/>
            </a:gs>
            <a:gs pos="80000">
              <a:schemeClr val="accent5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of the University of Washington camp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8600"/>
            <a:ext cx="7569200" cy="1663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4800600"/>
            <a:ext cx="441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/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Sheryl </a:t>
            </a:r>
            <a:r>
              <a:rPr lang="en-US" sz="26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Burgstahler </a:t>
            </a:r>
          </a:p>
          <a:p>
            <a:pPr marL="230188" indent="-230188"/>
            <a:r>
              <a:rPr lang="en-US" sz="26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Director</a:t>
            </a:r>
            <a:endParaRPr lang="en-US" sz="2600" dirty="0" smtClean="0">
              <a:solidFill>
                <a:schemeClr val="accent4">
                  <a:lumMod val="10000"/>
                </a:schemeClr>
              </a:solidFill>
              <a:latin typeface="+mn-lt"/>
              <a:cs typeface="Source Sans Pro"/>
            </a:endParaRPr>
          </a:p>
          <a:p>
            <a:pPr marL="230188" indent="-230188"/>
            <a:r>
              <a:rPr lang="en-US" sz="26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Accessible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Technology </a:t>
            </a:r>
            <a:r>
              <a:rPr lang="en-US" sz="26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Services</a:t>
            </a:r>
          </a:p>
          <a:p>
            <a:pPr marL="230188" indent="-230188"/>
            <a:r>
              <a:rPr lang="en-US" sz="26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UW-IT</a:t>
            </a:r>
            <a:endParaRPr lang="en-US" sz="2600" dirty="0">
              <a:solidFill>
                <a:schemeClr val="accent4">
                  <a:lumMod val="10000"/>
                </a:schemeClr>
              </a:solidFill>
              <a:latin typeface="+mn-lt"/>
              <a:cs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851556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/>
            <a:r>
              <a:rPr lang="en-US" sz="26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Krista Greear </a:t>
            </a:r>
          </a:p>
          <a:p>
            <a:pPr marL="230188" indent="-230188"/>
            <a:r>
              <a:rPr lang="en-US" sz="26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Assistant Director </a:t>
            </a:r>
            <a:endParaRPr lang="en-US" sz="2600" dirty="0" smtClean="0">
              <a:solidFill>
                <a:schemeClr val="accent4">
                  <a:lumMod val="10000"/>
                </a:schemeClr>
              </a:solidFill>
              <a:latin typeface="+mn-lt"/>
              <a:cs typeface="Source Sans Pro"/>
            </a:endParaRPr>
          </a:p>
          <a:p>
            <a:pPr marL="230188" indent="-230188"/>
            <a:r>
              <a:rPr lang="en-US" sz="26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Disability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Resources for </a:t>
            </a:r>
            <a:r>
              <a:rPr lang="en-US" sz="26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Students</a:t>
            </a:r>
            <a:endParaRPr lang="en-US" sz="2600" dirty="0">
              <a:solidFill>
                <a:schemeClr val="accent4">
                  <a:lumMod val="10000"/>
                </a:schemeClr>
              </a:solidFill>
              <a:latin typeface="+mn-lt"/>
              <a:cs typeface="Source Sans Pro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3900" y="2209800"/>
            <a:ext cx="6972300" cy="2641756"/>
          </a:xfrm>
        </p:spPr>
        <p:txBody>
          <a:bodyPr/>
          <a:lstStyle/>
          <a:p>
            <a:r>
              <a:rPr lang="en-US" sz="4000" dirty="0"/>
              <a:t>Tips for </a:t>
            </a:r>
            <a:r>
              <a:rPr lang="en-US" sz="4000" dirty="0" smtClean="0"/>
              <a:t>Collaboration </a:t>
            </a:r>
            <a:r>
              <a:rPr lang="en-US" sz="4000" dirty="0"/>
              <a:t>B</a:t>
            </a:r>
            <a:r>
              <a:rPr lang="en-US" sz="4000" dirty="0" smtClean="0"/>
              <a:t>etween </a:t>
            </a:r>
            <a:r>
              <a:rPr lang="en-US" sz="4000" dirty="0"/>
              <a:t>D</a:t>
            </a:r>
            <a:r>
              <a:rPr lang="en-US" sz="4000" dirty="0" smtClean="0"/>
              <a:t>isability &amp; Technology </a:t>
            </a:r>
            <a:r>
              <a:rPr lang="en-US" sz="4000" dirty="0"/>
              <a:t>S</a:t>
            </a:r>
            <a:r>
              <a:rPr lang="en-US" sz="4000" dirty="0" smtClean="0"/>
              <a:t>ervices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29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1705" y="2156703"/>
            <a:ext cx="7646495" cy="4015497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+mn-lt"/>
                <a:ea typeface="ヒラギノ角ゴ Pro W3" charset="0"/>
                <a:cs typeface="Source Sans Pro"/>
              </a:rPr>
              <a:t>see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+mn-lt"/>
                <a:ea typeface="ヒラギノ角ゴ Pro W3" charset="0"/>
                <a:cs typeface="Source Sans Pro"/>
              </a:rPr>
              <a:t>hear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+mn-lt"/>
                <a:ea typeface="ヒラギノ角ゴ Pro W3" charset="0"/>
                <a:cs typeface="Source Sans Pro"/>
              </a:rPr>
              <a:t>walk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+mn-lt"/>
                <a:ea typeface="ヒラギノ角ゴ Pro W3" charset="0"/>
                <a:cs typeface="Source Sans Pro"/>
              </a:rPr>
              <a:t>read print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+mn-lt"/>
                <a:ea typeface="ヒラギノ角ゴ Pro W3" charset="0"/>
                <a:cs typeface="Source Sans Pro"/>
              </a:rPr>
              <a:t>write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+mn-lt"/>
                <a:ea typeface="ヒラギノ角ゴ Pro W3" charset="0"/>
                <a:cs typeface="Source Sans Pro"/>
              </a:rPr>
              <a:t>communicate verbally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+mn-lt"/>
                <a:ea typeface="ヒラギノ角ゴ Pro W3" charset="0"/>
                <a:cs typeface="Source Sans Pro"/>
              </a:rPr>
              <a:t>tune out distraction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+mn-lt"/>
                <a:ea typeface="ヒラギノ角ゴ Pro W3" charset="0"/>
                <a:cs typeface="Source Sans Pro"/>
              </a:rPr>
              <a:t>learn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+mn-lt"/>
                <a:ea typeface="ヒラギノ角ゴ Pro W3" charset="0"/>
                <a:cs typeface="Source Sans Pro"/>
              </a:rPr>
              <a:t>manage physical/mental health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2800" dirty="0" smtClean="0">
              <a:solidFill>
                <a:schemeClr val="accent4">
                  <a:lumMod val="10000"/>
                </a:schemeClr>
              </a:solidFill>
              <a:latin typeface="+mn-lt"/>
              <a:ea typeface="ヒラギノ角ゴ Pro W3" charset="0"/>
              <a:cs typeface="Source Sans Pro"/>
            </a:endParaRPr>
          </a:p>
        </p:txBody>
      </p:sp>
      <p:pic>
        <p:nvPicPr>
          <p:cNvPr id="6" name="Picture 3" descr="Image of a double-sided arrow with two ends labeled &quot;Able&quot; and &quot;Not able&quot;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97066"/>
            <a:ext cx="8783638" cy="154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ヒラギノ角ゴ Pro W3" charset="0"/>
                <a:cs typeface="Source Sans Pro"/>
              </a:rPr>
              <a:t>Consider</a:t>
            </a:r>
            <a:r>
              <a:rPr lang="en-US" sz="4000" b="1" dirty="0">
                <a:solidFill>
                  <a:srgbClr val="000090"/>
                </a:solidFill>
                <a:latin typeface="Source Sans Pro"/>
                <a:cs typeface="Source Sans Pro"/>
              </a:rPr>
              <a:t> </a:t>
            </a:r>
            <a:r>
              <a:rPr lang="en-US" b="1" dirty="0" smtClean="0">
                <a:cs typeface="Source Sans Pro"/>
              </a:rPr>
              <a:t>A</a:t>
            </a:r>
            <a:r>
              <a:rPr lang="en-US" b="1" dirty="0" smtClean="0">
                <a:ea typeface="ヒラギノ角ゴ Pro W3" charset="0"/>
                <a:cs typeface="Source Sans Pro"/>
              </a:rPr>
              <a:t>bility</a:t>
            </a:r>
            <a:r>
              <a:rPr lang="en-US" dirty="0" smtClean="0">
                <a:ea typeface="ヒラギノ角ゴ Pro W3" charset="0"/>
                <a:cs typeface="Source Sans Pro"/>
              </a:rPr>
              <a:t> </a:t>
            </a:r>
            <a:r>
              <a:rPr lang="en-US" dirty="0">
                <a:ea typeface="ヒラギノ角ゴ Pro W3" charset="0"/>
                <a:cs typeface="Source Sans Pro"/>
              </a:rPr>
              <a:t>on a </a:t>
            </a:r>
            <a:r>
              <a:rPr lang="en-US" dirty="0" smtClean="0">
                <a:ea typeface="ヒラギノ角ゴ Pro W3" charset="0"/>
                <a:cs typeface="Source Sans Pro"/>
              </a:rPr>
              <a:t>Continuum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 txBox="1">
            <a:spLocks/>
          </p:cNvSpPr>
          <p:nvPr/>
        </p:nvSpPr>
        <p:spPr>
          <a:xfrm>
            <a:off x="844154" y="4891088"/>
            <a:ext cx="3439715" cy="1204912"/>
          </a:xfrm>
        </p:spPr>
        <p:txBody>
          <a:bodyPr anchor="b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Both are important </a:t>
            </a:r>
          </a:p>
          <a:p>
            <a:pPr algn="ctr"/>
            <a:r>
              <a:rPr lang="en-US" sz="2800" dirty="0" smtClean="0"/>
              <a:t>in academia</a:t>
            </a:r>
            <a:endParaRPr lang="en-US" sz="2800" dirty="0"/>
          </a:p>
        </p:txBody>
      </p:sp>
      <p:pic>
        <p:nvPicPr>
          <p:cNvPr id="4104" name="Picture 8" descr="wheelchair ramp built into staircase so people can ride up or use the stair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867361" cy="43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9150" y="1143000"/>
            <a:ext cx="4133850" cy="823912"/>
          </a:xfrm>
        </p:spPr>
        <p:txBody>
          <a:bodyPr/>
          <a:lstStyle/>
          <a:p>
            <a:pPr algn="ctr"/>
            <a:r>
              <a:rPr lang="en-US" sz="2800" dirty="0" smtClean="0"/>
              <a:t>Universal/Inclusive Design</a:t>
            </a:r>
            <a:endParaRPr lang="en-US" sz="2800" dirty="0"/>
          </a:p>
        </p:txBody>
      </p:sp>
      <p:pic>
        <p:nvPicPr>
          <p:cNvPr id="4102" name="Picture 6" descr="wheelchair ramp over stai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54" y="1966912"/>
            <a:ext cx="3439715" cy="229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42" y="1157288"/>
            <a:ext cx="3868340" cy="823912"/>
          </a:xfrm>
        </p:spPr>
        <p:txBody>
          <a:bodyPr/>
          <a:lstStyle/>
          <a:p>
            <a:pPr algn="ctr"/>
            <a:r>
              <a:rPr lang="en-US" sz="2800" dirty="0" smtClean="0"/>
              <a:t>Accommodations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Approaches to Access</a:t>
            </a:r>
          </a:p>
        </p:txBody>
      </p:sp>
    </p:spTree>
    <p:extLst>
      <p:ext uri="{BB962C8B-B14F-4D97-AF65-F5344CB8AC3E}">
        <p14:creationId xmlns:p14="http://schemas.microsoft.com/office/powerpoint/2010/main" val="16763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4" y="1447801"/>
            <a:ext cx="8408495" cy="5181600"/>
          </a:xfrm>
        </p:spPr>
        <p:txBody>
          <a:bodyPr/>
          <a:lstStyle/>
          <a:p>
            <a:pPr marL="677863" indent="-457200"/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Avg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231,759 files/quarter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677863" indent="-457200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2,318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hours to convert (100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pgs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/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for non-STEM)</a:t>
            </a:r>
          </a:p>
          <a:p>
            <a:pPr marL="1077913" lvl="1" indent="-457200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290-8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days</a:t>
            </a:r>
          </a:p>
          <a:p>
            <a:pPr marL="677863" indent="-457200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23,176 hours to convert (10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pgs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/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hr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for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STEM and Braille)</a:t>
            </a:r>
          </a:p>
          <a:p>
            <a:pPr marL="1077913" lvl="1" indent="-457200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2,897-8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days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677863" indent="-457200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45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% of files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are PDFs</a:t>
            </a:r>
          </a:p>
          <a:p>
            <a:pPr marL="677863" indent="-457200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18%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of files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are Document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677863" indent="-457200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23%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of files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are Image/Presentation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20663" indent="0">
              <a:buNone/>
            </a:pPr>
            <a:r>
              <a:rPr lang="en-US" sz="26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*based on data from A11y from Win 17-Fall 17</a:t>
            </a:r>
            <a:endParaRPr lang="en-US" sz="2600" i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685800"/>
          </a:xfrm>
        </p:spPr>
        <p:txBody>
          <a:bodyPr/>
          <a:lstStyle/>
          <a:p>
            <a:r>
              <a:rPr lang="en-US" dirty="0" smtClean="0"/>
              <a:t>Creating Accessible Documents*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2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descr="Table showing the number of videos, hours and cost for Winter 2017, Spring 2017, Summer 2017 and Autumn 2017. &#10;&#10;Winter 2017 - 566 videos, 703 hours, $48,718 in cost. &#10;&#10;Spring 2017 - 547 videos, 554 hours, $47,935 in cost.&#10;&#10;Summer 2017 - 54 videos, 105 hours, $5,085 in cost.&#10;&#10;Autumn 2017 as of Nov 7th - 404 videos, 333 hours, $25,023 in cost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637343"/>
              </p:ext>
            </p:extLst>
          </p:nvPr>
        </p:nvGraphicFramePr>
        <p:xfrm>
          <a:off x="685800" y="2057400"/>
          <a:ext cx="80772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96926977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111001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0834495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4168354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11289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Winter 2017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Spring 2017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Summer 2017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Autumn 2017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180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Videos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566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547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404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41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Hours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703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554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333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459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$48,718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$47,935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$5,085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$25,023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31500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685800"/>
          </a:xfrm>
        </p:spPr>
        <p:txBody>
          <a:bodyPr/>
          <a:lstStyle/>
          <a:p>
            <a:r>
              <a:rPr lang="en-US" dirty="0" smtClean="0"/>
              <a:t>Creating Accessible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5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rge triangle with central triangle &quot;Universal Design&quot; and three triangles surrounding it, &quot;Accessible,&quot; &quot;Usable, &quot;Inclusive&quot;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9903" y="1066800"/>
            <a:ext cx="3906032" cy="39835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4903295" cy="401549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ヒラギノ角ゴ Pro W3" charset="0"/>
                <a:cs typeface="Source Sans Pro"/>
              </a:rPr>
              <a:t>“</a:t>
            </a: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+mn-lt"/>
                <a:ea typeface="ヒラギノ角ゴ Pro W3" charset="0"/>
                <a:cs typeface="Source Sans Pro"/>
              </a:rPr>
              <a:t>the design of products &amp; environments to be usable by all people, to the greatest extent possible, without the need for adaptation or specialized design</a:t>
            </a: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ヒラギノ角ゴ Pro W3" charset="0"/>
                <a:cs typeface="Source Sans Pro"/>
              </a:rPr>
              <a:t>.”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ja-JP" sz="2800" dirty="0" smtClean="0">
              <a:solidFill>
                <a:schemeClr val="accent4">
                  <a:lumMod val="10000"/>
                </a:schemeClr>
              </a:solidFill>
              <a:latin typeface="+mn-lt"/>
              <a:ea typeface="ヒラギノ角ゴ Pro W3" charset="0"/>
              <a:cs typeface="Source Sans Pro"/>
            </a:endParaRPr>
          </a:p>
          <a:p>
            <a:pPr marL="0" indent="0">
              <a:spcAft>
                <a:spcPts val="3000"/>
              </a:spcAft>
              <a:buNone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ヒラギノ角ゴ Pro W3" charset="0"/>
                <a:cs typeface="Source Sans Pro"/>
              </a:rPr>
              <a:t>The Center for Universal Design</a:t>
            </a:r>
            <a:r>
              <a:rPr lang="en-US" sz="2800" dirty="0">
                <a:latin typeface="+mn-lt"/>
                <a:cs typeface="Source Sans Pro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ヒラギノ角ゴ Pro W3" charset="0"/>
                <a:cs typeface="Source Sans Pro"/>
              </a:rPr>
              <a:t>www.design.ncsu.edu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ea typeface="ヒラギノ角ゴ Pro W3" charset="0"/>
                <a:cs typeface="Source Sans Pro"/>
              </a:rPr>
              <a:t>/cud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Design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cil checking box in a list"/>
          <p:cNvPicPr>
            <a:picLocks noChangeAspect="1"/>
          </p:cNvPicPr>
          <p:nvPr/>
        </p:nvPicPr>
        <p:blipFill rotWithShape="1">
          <a:blip r:embed="rId2"/>
          <a:srcRect b="9375"/>
          <a:stretch/>
        </p:blipFill>
        <p:spPr>
          <a:xfrm>
            <a:off x="5334000" y="4327695"/>
            <a:ext cx="3810000" cy="25303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1736725"/>
            <a:ext cx="8196210" cy="4015497"/>
          </a:xfrm>
        </p:spPr>
        <p:txBody>
          <a:bodyPr/>
          <a:lstStyle/>
          <a:p>
            <a:pPr marL="406400" indent="-3492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UW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vision to educate a diverse student 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body &amp; values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of diversity, excellence, collaboration, innovation, &amp; 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respect</a:t>
            </a:r>
          </a:p>
          <a:p>
            <a:pPr marL="406400" indent="-3492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DoJ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 &amp; OCR resolutions </a:t>
            </a:r>
          </a:p>
          <a:p>
            <a:pPr marL="406400" indent="-3492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2015 EDUCAUSE report “IT Accessibility </a:t>
            </a:r>
            <a:b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</a:b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Risk Statements &amp; Evidence”</a:t>
            </a:r>
          </a:p>
          <a:p>
            <a:pPr marL="406400" indent="-3492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Policy #188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782" y="508000"/>
            <a:ext cx="8229600" cy="995965"/>
          </a:xfrm>
        </p:spPr>
        <p:txBody>
          <a:bodyPr/>
          <a:lstStyle/>
          <a:p>
            <a:r>
              <a:rPr lang="en-US" sz="4000" dirty="0" smtClean="0"/>
              <a:t>UW’s IT </a:t>
            </a:r>
            <a:r>
              <a:rPr lang="en-US" sz="4000" dirty="0" smtClean="0"/>
              <a:t>Accessibility Efforts Guided By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8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1" indent="-2794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Policy #</a:t>
            </a:r>
            <a:r>
              <a:rPr lang="en-US" sz="320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188 Coordinator</a:t>
            </a:r>
          </a:p>
          <a:p>
            <a:pPr marL="342900" lvl="1" indent="-2794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IT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Accessibility 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Team, ATS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+mn-lt"/>
              <a:cs typeface="Source Sans Pro"/>
            </a:endParaRPr>
          </a:p>
          <a:p>
            <a:pPr marL="342900" lvl="1" indent="-2794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IT Accessibility Task Force</a:t>
            </a:r>
          </a:p>
          <a:p>
            <a:pPr marL="342900" lvl="1" indent="-279400" eaLnBrk="1" fontAlgn="auto" hangingPunct="1">
              <a:spcAft>
                <a:spcPts val="240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IT Accessibility 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Liaisons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+mn-lt"/>
              <a:cs typeface="Source Sans Pro"/>
            </a:endParaRPr>
          </a:p>
          <a:p>
            <a:pPr marL="342900" lvl="1" indent="-2794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+ (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statewide)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AccessibleIT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 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community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+mn-lt"/>
              <a:cs typeface="Source Sans Pro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Promote accessibility within context of UD, civil rights, &amp; inclusive campus culture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Build on current policies &amp; procedures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Undertake efforts that are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both reactive &amp; proactive; 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both top-down &amp; bottom-up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Charge a campus-wide IT Accessibility Task Force </a:t>
            </a:r>
            <a:endParaRPr lang="en-US" sz="2800" dirty="0" smtClean="0">
              <a:solidFill>
                <a:schemeClr val="accent4">
                  <a:lumMod val="10000"/>
                </a:schemeClr>
              </a:solidFill>
              <a:latin typeface="+mn-lt"/>
              <a:cs typeface="Helvetica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Enlist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IT Accessibility Liaisons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Develop IT accessibility policy, guidelines, checklists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Enhance uw.edu/accessibility website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71509"/>
            <a:ext cx="8382000" cy="995965"/>
          </a:xfrm>
        </p:spPr>
        <p:txBody>
          <a:bodyPr/>
          <a:lstStyle/>
          <a:p>
            <a:r>
              <a:rPr lang="en-US" dirty="0"/>
              <a:t>Collaboration</a:t>
            </a:r>
            <a:r>
              <a:rPr lang="en-US" sz="4000" dirty="0"/>
              <a:t> </a:t>
            </a:r>
            <a:r>
              <a:rPr lang="en-US" sz="4000" dirty="0" smtClean="0"/>
              <a:t>1 of 3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10086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Screen shot of the &quot;Accessible Technology at the UW&quot; webs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79" r="-10179"/>
          <a:stretch>
            <a:fillRect/>
          </a:stretch>
        </p:blipFill>
        <p:spPr>
          <a:xfrm>
            <a:off x="647700" y="1600200"/>
            <a:ext cx="8153400" cy="465497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71509"/>
            <a:ext cx="8382000" cy="995965"/>
          </a:xfrm>
        </p:spPr>
        <p:txBody>
          <a:bodyPr/>
          <a:lstStyle/>
          <a:p>
            <a:r>
              <a:rPr lang="en-US" dirty="0"/>
              <a:t>uw.edu/accessibility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367317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9304" y="1736725"/>
            <a:ext cx="8484695" cy="4015497"/>
          </a:xfrm>
        </p:spPr>
        <p:txBody>
          <a:bodyPr/>
          <a:lstStyle/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Contract with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SensusAccess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, 3PlayMedia; explore other software options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Use same tools (e.g., Adobe Acrobat)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Collaborate on a11y efforts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Caption videos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Share data</a:t>
            </a:r>
          </a:p>
          <a:p>
            <a:pPr marL="342900" lvl="1" indent="-279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Offer training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, consultation, captioning parties, capacity building institutes, &amp; other events</a:t>
            </a:r>
          </a:p>
          <a:p>
            <a:pPr marL="342900" lvl="1" indent="-279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Support multiple user groups (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accessibleweb@u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,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accessibleIT@u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, informal captioning group)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71509"/>
            <a:ext cx="8382000" cy="995965"/>
          </a:xfrm>
        </p:spPr>
        <p:txBody>
          <a:bodyPr/>
          <a:lstStyle/>
          <a:p>
            <a:r>
              <a:rPr lang="en-US" dirty="0"/>
              <a:t>Collaboration</a:t>
            </a:r>
            <a:r>
              <a:rPr lang="en-US" sz="4000" dirty="0"/>
              <a:t> </a:t>
            </a:r>
            <a:r>
              <a:rPr lang="en-US" sz="4000" dirty="0" smtClean="0"/>
              <a:t>2 of 3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7375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1600201"/>
            <a:ext cx="8626915" cy="4152022"/>
          </a:xfrm>
        </p:spPr>
        <p:txBody>
          <a:bodyPr/>
          <a:lstStyle/>
          <a:p>
            <a:pPr marL="292100" lvl="4" indent="0">
              <a:spcBef>
                <a:spcPts val="0"/>
              </a:spcBef>
              <a:buClr>
                <a:schemeClr val="tx1"/>
              </a:buClr>
              <a:buSzPct val="90000"/>
              <a:buNone/>
            </a:pPr>
            <a:r>
              <a:rPr lang="en-US" altLang="ja-JP" sz="2800" dirty="0">
                <a:solidFill>
                  <a:schemeClr val="tx1"/>
                </a:solidFill>
                <a:latin typeface="+mj-lt"/>
                <a:ea typeface="Encode Sans Normal Black"/>
                <a:cs typeface="Source Sans Pro"/>
              </a:rPr>
              <a:t>Accessible Technology Services (ATS), including</a:t>
            </a:r>
          </a:p>
          <a:p>
            <a:pPr marL="749300" lvl="5" indent="-457200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en-US" altLang="ja-JP" sz="2800" dirty="0" smtClean="0">
                <a:solidFill>
                  <a:srgbClr val="000000"/>
                </a:solidFill>
                <a:latin typeface="Calibri" panose="020F0502020204030204" pitchFamily="34" charset="0"/>
                <a:cs typeface="Helvetica"/>
              </a:rPr>
              <a:t>DO</a:t>
            </a:r>
            <a:r>
              <a:rPr lang="en-US" altLang="ja-JP" sz="2800" dirty="0">
                <a:solidFill>
                  <a:srgbClr val="000000"/>
                </a:solidFill>
                <a:latin typeface="Calibri" panose="020F0502020204030204" pitchFamily="34" charset="0"/>
                <a:cs typeface="Helvetica"/>
              </a:rPr>
              <a:t>-IT </a:t>
            </a:r>
            <a:r>
              <a:rPr lang="en-US" altLang="ja-JP" sz="2800" dirty="0" smtClean="0">
                <a:solidFill>
                  <a:srgbClr val="000000"/>
                </a:solidFill>
                <a:latin typeface="Calibri" panose="020F0502020204030204" pitchFamily="34" charset="0"/>
                <a:cs typeface="Helvetica"/>
              </a:rPr>
              <a:t>Center</a:t>
            </a:r>
            <a:endParaRPr lang="en-US" altLang="ja-JP" sz="2800" dirty="0" smtClean="0">
              <a:solidFill>
                <a:srgbClr val="000000"/>
              </a:solidFill>
              <a:cs typeface="Helvetica"/>
            </a:endParaRPr>
          </a:p>
          <a:p>
            <a:pPr marL="749300" lvl="5" indent="-457200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en-US" altLang="ja-JP" sz="2800" dirty="0">
                <a:solidFill>
                  <a:srgbClr val="000000"/>
                </a:solidFill>
                <a:cs typeface="Helvetica"/>
              </a:rPr>
              <a:t>Access Technology </a:t>
            </a:r>
            <a:r>
              <a:rPr lang="en-US" altLang="ja-JP" sz="2800" dirty="0" smtClean="0">
                <a:solidFill>
                  <a:srgbClr val="000000"/>
                </a:solidFill>
                <a:cs typeface="Helvetica"/>
              </a:rPr>
              <a:t>Center</a:t>
            </a:r>
          </a:p>
          <a:p>
            <a:pPr marL="749300" lvl="5" indent="-457200">
              <a:spcBef>
                <a:spcPts val="0"/>
              </a:spcBef>
              <a:buClr>
                <a:schemeClr val="tx2"/>
              </a:buClr>
              <a:buSzPct val="90000"/>
            </a:pPr>
            <a:endParaRPr lang="en-US" altLang="ja-JP" sz="2800" dirty="0">
              <a:solidFill>
                <a:srgbClr val="000000"/>
              </a:solidFill>
              <a:cs typeface="Helvetica"/>
            </a:endParaRPr>
          </a:p>
          <a:p>
            <a:pPr marL="292100" lvl="5" indent="0">
              <a:spcBef>
                <a:spcPts val="0"/>
              </a:spcBef>
              <a:buSzPct val="90000"/>
              <a:buNone/>
            </a:pPr>
            <a:r>
              <a:rPr lang="en-US" altLang="ja-JP" sz="2800" dirty="0">
                <a:latin typeface="+mj-lt"/>
                <a:ea typeface="Encode Sans Normal Black"/>
                <a:cs typeface="Source Sans Pro"/>
              </a:rPr>
              <a:t>Disability Resources for Students (DRS)</a:t>
            </a:r>
            <a:r>
              <a:rPr lang="en-US" altLang="ja-JP" sz="2800" dirty="0">
                <a:solidFill>
                  <a:srgbClr val="000000"/>
                </a:solidFill>
                <a:cs typeface="Helvetica"/>
              </a:rPr>
              <a:t/>
            </a:r>
            <a:br>
              <a:rPr lang="en-US" altLang="ja-JP" sz="2800" dirty="0">
                <a:solidFill>
                  <a:srgbClr val="000000"/>
                </a:solidFill>
                <a:cs typeface="Helvetica"/>
              </a:rPr>
            </a:br>
            <a:endParaRPr lang="en-US" altLang="ja-JP" sz="2800" dirty="0">
              <a:cs typeface="Helvetica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3200" dirty="0">
              <a:solidFill>
                <a:schemeClr val="tx1"/>
              </a:solidFill>
              <a:latin typeface="+mn-lt"/>
              <a:cs typeface="Source Sans Pro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UW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Test websites, PDFs &amp; help remediate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Swap knowledge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/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processes RE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PDF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accessibility, etc.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+mn-lt"/>
              <a:cs typeface="Helvetic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Brailling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+mn-lt"/>
              <a:cs typeface="Helvetic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Plan for collaborative space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Host UW &amp; state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-wide Capacity-Building Institutes, &amp; support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Community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of Practice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71509"/>
            <a:ext cx="8382000" cy="995965"/>
          </a:xfrm>
        </p:spPr>
        <p:txBody>
          <a:bodyPr/>
          <a:lstStyle/>
          <a:p>
            <a:r>
              <a:rPr lang="en-US" dirty="0"/>
              <a:t>Collaboration</a:t>
            </a:r>
            <a:r>
              <a:rPr lang="en-US" sz="4000" dirty="0"/>
              <a:t> </a:t>
            </a:r>
            <a:r>
              <a:rPr lang="en-US" sz="4000" dirty="0" smtClean="0"/>
              <a:t>3 of 3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37339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484695" cy="4015497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Engage both disability &amp; IT services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Adopt the same vision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Stay informed about what others are working 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Don’t be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overly concerned about redundancy &amp; unit boundaries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Gain administrator buy-in from both sides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Make service boundaries transparent to students &amp; other stakeholders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71509"/>
            <a:ext cx="8382000" cy="995965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 of hands rais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t="50390"/>
          <a:stretch/>
        </p:blipFill>
        <p:spPr bwMode="auto">
          <a:xfrm>
            <a:off x="3200400" y="4545687"/>
            <a:ext cx="5943600" cy="231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484695" cy="4015497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Sheryl Burgstahler,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sherylb@uw.edu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/>
            </a:r>
            <a:b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</a:b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Helvetica"/>
              </a:rPr>
              <a:t>Krista Greear, greeark@uw.edu 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71509"/>
            <a:ext cx="8382000" cy="995965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6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rvard building and brid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334" y="3962401"/>
            <a:ext cx="4687285" cy="29197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5105400"/>
          </a:xfrm>
        </p:spPr>
        <p:txBody>
          <a:bodyPr numCol="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U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of Cincinnati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Youngstown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State U. </a:t>
            </a:r>
            <a:endParaRPr lang="en-US" sz="2800" dirty="0">
              <a:solidFill>
                <a:schemeClr val="accent4">
                  <a:lumMod val="10000"/>
                </a:schemeClr>
              </a:solidFill>
              <a:cs typeface="Source Sans Pro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U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of Colorado-Boulder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U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of Montana-Missoula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UC Berkeley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South Carolina Technical College System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Louisiana Tech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U </a:t>
            </a:r>
            <a:endParaRPr lang="en-US" sz="2800" dirty="0">
              <a:solidFill>
                <a:schemeClr val="accent4">
                  <a:lumMod val="10000"/>
                </a:schemeClr>
              </a:solidFill>
              <a:cs typeface="Source Sans Pro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MIT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Florida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State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CSU Fullerton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Maricopa Community College District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California Community Colleges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Ohio State 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Harvard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cs typeface="Source Sans Pro"/>
              </a:rPr>
              <a:t>…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>
              <a:solidFill>
                <a:schemeClr val="accent4">
                  <a:lumMod val="10000"/>
                </a:schemeClr>
              </a:solidFill>
              <a:cs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 algn="l"/>
            <a:r>
              <a:rPr lang="en-US" dirty="0">
                <a:ea typeface="Encode Sans Normal Black"/>
                <a:cs typeface="Source Sans Pro"/>
              </a:rPr>
              <a:t>What do they have in common?</a:t>
            </a:r>
            <a:br>
              <a:rPr lang="en-US" dirty="0">
                <a:ea typeface="Encode Sans Normal Black"/>
                <a:cs typeface="Source Sans Pro"/>
              </a:rPr>
            </a:br>
            <a:r>
              <a:rPr lang="en-US" sz="2800" dirty="0" err="1">
                <a:ea typeface="Encode Sans Normal Black"/>
                <a:cs typeface="Source Sans Pro"/>
              </a:rPr>
              <a:t>www.uw.edu</a:t>
            </a:r>
            <a:r>
              <a:rPr lang="en-US" sz="2800" dirty="0">
                <a:ea typeface="Encode Sans Normal Black"/>
                <a:cs typeface="Source Sans Pro"/>
              </a:rPr>
              <a:t>/</a:t>
            </a:r>
            <a:r>
              <a:rPr lang="en-US" sz="2800" dirty="0" smtClean="0">
                <a:ea typeface="Encode Sans Normal Black"/>
                <a:cs typeface="Source Sans Pro"/>
              </a:rPr>
              <a:t>accessibility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of peole with different types of disabilitie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14"/>
          <a:stretch/>
        </p:blipFill>
        <p:spPr>
          <a:xfrm>
            <a:off x="4648200" y="4407000"/>
            <a:ext cx="3657600" cy="2374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Section 504 of the Rehabilitation Act of 1973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The Americans with Disabilities Act of 1990 &amp; its 2008 Amendments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State &amp; local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laws &amp;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policies (e.g., WA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Policy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#188)</a:t>
            </a:r>
            <a:endParaRPr lang="en-US" sz="2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/>
              <a:t>Legal Basis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2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w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7657"/>
            <a:ext cx="1470025" cy="9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4" y="1736725"/>
            <a:ext cx="8484695" cy="4015497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The University of Washington (UW) strives to ensure that people with disabilities have access to the same services </a:t>
            </a:r>
            <a:r>
              <a:rPr lang="en-US" sz="2600" i="1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and content 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that are available to people without disabilities, including services </a:t>
            </a:r>
            <a:r>
              <a:rPr lang="en-US" sz="2600" i="1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and content 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made available through the use of </a:t>
            </a:r>
            <a:r>
              <a:rPr lang="en-US" sz="2600" i="1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IT.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600" i="1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IT 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procured, developed, maintained, </a:t>
            </a:r>
            <a:r>
              <a:rPr lang="en-US" sz="2600" i="1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and used 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by the UW should provide substantially similar functionality, experience, </a:t>
            </a:r>
            <a:r>
              <a:rPr lang="en-US" sz="2600" i="1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and information 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access to individuals with disabilities as it provides to others. Examples of IT covered by this policy include web sites, software systems, electronic documents, videos, </a:t>
            </a:r>
            <a:r>
              <a:rPr lang="en-US" sz="2600" i="1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and electronic 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equipment such as information kiosks, telephones, </a:t>
            </a:r>
            <a:r>
              <a:rPr lang="en-US" sz="2600" i="1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and digital 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signs.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Policy – IT Accessibility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1600200"/>
            <a:ext cx="8458199" cy="401549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Accessibility Guidelines (WCAG) 2.0 Level AA,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Wide Web Consortium (W3C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UW’s IT Accessibility Guidelines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57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1600200"/>
            <a:ext cx="8458199" cy="4015497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Plan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Support for IT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Accessibility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and Policy Requirements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UW’s IT Accessibility </a:t>
            </a:r>
            <a:r>
              <a:rPr lang="en-US" sz="4000" dirty="0" smtClean="0"/>
              <a:t>Guidelines </a:t>
            </a:r>
            <a:r>
              <a:rPr lang="en-US" sz="4000" dirty="0" err="1" smtClean="0"/>
              <a:t>cont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53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of Washington state CI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105400"/>
            <a:ext cx="3612786" cy="10160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7798895" cy="401549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Establishes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the expectation for state agencies that people with disabilities have access to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and use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of information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and data and be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provided access to the same services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and content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that is available to persons without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disabilities.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 Policy #188 – IT Accessibility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Lucida Grande"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“Accessible” means a person with a disability is afforded the opportunity to acquire the same information, engage in the same interactions,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&amp;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enjoy the same services as a person without a disability in an equally effective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&amp;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equally integrated manner, with substantially equivalent ease of use. The person with a disability must be able to obtain the information as fully, equally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&amp;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independently as a person without a disability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Lucida Grande"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	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							-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DoJ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Source Sans Pro"/>
              </a:rPr>
              <a:t> OCR Resolutions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+mn-lt"/>
              <a:cs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Does “Accessible</a:t>
            </a:r>
            <a:r>
              <a:rPr lang="en-US" dirty="0" smtClean="0"/>
              <a:t>” </a:t>
            </a:r>
            <a:r>
              <a:rPr lang="en-US" dirty="0" smtClean="0"/>
              <a:t>Mean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AFF95AB46BD945AE51DE4471E1349B" ma:contentTypeVersion="8" ma:contentTypeDescription="Create a new document." ma:contentTypeScope="" ma:versionID="88041109be1f05e25e8b7adddec21193">
  <xsd:schema xmlns:xsd="http://www.w3.org/2001/XMLSchema" xmlns:xs="http://www.w3.org/2001/XMLSchema" xmlns:p="http://schemas.microsoft.com/office/2006/metadata/properties" xmlns:ns2="980e02c8-a204-4314-8c2c-b4f4925f53d7" targetNamespace="http://schemas.microsoft.com/office/2006/metadata/properties" ma:root="true" ma:fieldsID="334e85a1e0777a54edce8fc6127fea17" ns2:_="">
    <xsd:import namespace="980e02c8-a204-4314-8c2c-b4f4925f53d7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2:Organization" minOccurs="0"/>
                <xsd:element ref="ns2:Intended_x0020_For" minOccurs="0"/>
                <xsd:element ref="ns2:Date_x0020_Given_x002f_Found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e02c8-a204-4314-8c2c-b4f4925f53d7" elementFormDefault="qualified">
    <xsd:import namespace="http://schemas.microsoft.com/office/2006/documentManagement/types"/>
    <xsd:import namespace="http://schemas.microsoft.com/office/infopath/2007/PartnerControls"/>
    <xsd:element name="Category0" ma:index="2" nillable="true" ma:displayName="Category" ma:format="Dropdown" ma:internalName="Category0">
      <xsd:simpleType>
        <xsd:restriction base="dms:Choice">
          <xsd:enumeration value="Event"/>
          <xsd:enumeration value="Infographic"/>
          <xsd:enumeration value="Partnership Building"/>
          <xsd:enumeration value="Publication/Journal/Book/Report"/>
          <xsd:enumeration value="Marketing"/>
          <xsd:enumeration value="News"/>
          <xsd:enumeration value="Presentation"/>
          <xsd:enumeration value="Student Collaborations"/>
          <xsd:enumeration value="Webinar"/>
        </xsd:restriction>
      </xsd:simpleType>
    </xsd:element>
    <xsd:element name="Organization" ma:index="3" nillable="true" ma:displayName="Source" ma:format="Dropdown" ma:internalName="Organization">
      <xsd:simpleType>
        <xsd:restriction base="dms:Choice">
          <xsd:enumeration value="AbleNet"/>
          <xsd:enumeration value="ADA Network"/>
          <xsd:enumeration value="AHEAD"/>
          <xsd:enumeration value="Accessing Higher Ground (AHG)"/>
          <xsd:enumeration value="Chronicle of Higher Ed"/>
          <xsd:enumeration value="CSUN"/>
          <xsd:enumeration value="Disability Compliance in Higher Education"/>
          <xsd:enumeration value="Deque"/>
          <xsd:enumeration value="EDUCAUSE"/>
          <xsd:enumeration value="Inside Higher Ed"/>
          <xsd:enumeration value="Jane Jarrow"/>
          <xsd:enumeration value="Luke McGrath"/>
          <xsd:enumeration value="Other (not enough for separate option)"/>
          <xsd:enumeration value="NACUA"/>
          <xsd:enumeration value="NASPA"/>
          <xsd:enumeration value="Unknown"/>
          <xsd:enumeration value="UW AccessibleWebU"/>
          <xsd:enumeration value="UW DRS"/>
          <xsd:enumeration value="UW TechConnect"/>
          <xsd:enumeration value="UW Web Council"/>
          <xsd:enumeration value="Salome Heyward"/>
          <xsd:enumeration value="WAPED"/>
        </xsd:restriction>
      </xsd:simpleType>
    </xsd:element>
    <xsd:element name="Intended_x0020_For" ma:index="4" nillable="true" ma:displayName="Audience/Group" ma:format="Dropdown" ma:internalName="Intended_x0020_For">
      <xsd:simpleType>
        <xsd:restriction base="dms:Choice">
          <xsd:enumeration value="Administrators"/>
          <xsd:enumeration value="Conference/Symposium"/>
          <xsd:enumeration value="General"/>
          <xsd:enumeration value="Faculty"/>
          <xsd:enumeration value="Parents"/>
          <xsd:enumeration value="Staff"/>
          <xsd:enumeration value="Students"/>
          <xsd:enumeration value="Teaching Assistants (TAs)"/>
        </xsd:restriction>
      </xsd:simpleType>
    </xsd:element>
    <xsd:element name="Date_x0020_Given_x002f_Found" ma:index="5" nillable="true" ma:displayName="Year" ma:description="Year that the content was given, presented, shared or found." ma:format="Dropdown" ma:internalName="Date_x0020_Given_x002f_Found">
      <xsd:simpleType>
        <xsd:restriction base="dms:Choice">
          <xsd:enumeration value="1993"/>
          <xsd:enumeration value="1999"/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unknown"/>
        </xsd:restriction>
      </xsd:simpleType>
    </xsd:element>
    <xsd:element name="Category" ma:index="6" nillable="true" ma:displayName="Month" ma:description="Month that the content was given, presented, shared or found." ma:format="Dropdown" ma:internalName="Category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tended_x0020_For xmlns="980e02c8-a204-4314-8c2c-b4f4925f53d7" xsi:nil="true"/>
    <Category xmlns="980e02c8-a204-4314-8c2c-b4f4925f53d7" xsi:nil="true"/>
    <Organization xmlns="980e02c8-a204-4314-8c2c-b4f4925f53d7" xsi:nil="true"/>
    <Category0 xmlns="980e02c8-a204-4314-8c2c-b4f4925f53d7" xsi:nil="true"/>
    <Date_x0020_Given_x002f_Found xmlns="980e02c8-a204-4314-8c2c-b4f4925f53d7" xsi:nil="true"/>
  </documentManagement>
</p:properties>
</file>

<file path=customXml/itemProps1.xml><?xml version="1.0" encoding="utf-8"?>
<ds:datastoreItem xmlns:ds="http://schemas.openxmlformats.org/officeDocument/2006/customXml" ds:itemID="{6DBE05F0-29BB-41DD-8C16-967ABE335137}"/>
</file>

<file path=customXml/itemProps2.xml><?xml version="1.0" encoding="utf-8"?>
<ds:datastoreItem xmlns:ds="http://schemas.openxmlformats.org/officeDocument/2006/customXml" ds:itemID="{BF1A7557-3AD6-4A4D-92D9-0819BB37CA6D}"/>
</file>

<file path=customXml/itemProps3.xml><?xml version="1.0" encoding="utf-8"?>
<ds:datastoreItem xmlns:ds="http://schemas.openxmlformats.org/officeDocument/2006/customXml" ds:itemID="{524C21C1-D113-43B7-9725-0FBB783EC01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21910</TotalTime>
  <Words>850</Words>
  <Application>Microsoft Office PowerPoint</Application>
  <PresentationFormat>On-screen Show (4:3)</PresentationFormat>
  <Paragraphs>152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ＭＳ Ｐゴシック</vt:lpstr>
      <vt:lpstr>Arial</vt:lpstr>
      <vt:lpstr>Calibri</vt:lpstr>
      <vt:lpstr>Encode Sans Normal Black</vt:lpstr>
      <vt:lpstr>Helvetica</vt:lpstr>
      <vt:lpstr>Lucida Grande</vt:lpstr>
      <vt:lpstr>Open Sans Light</vt:lpstr>
      <vt:lpstr>Source Sans Pro</vt:lpstr>
      <vt:lpstr>Uni Sans Regular</vt:lpstr>
      <vt:lpstr>ヒラギノ角ゴ Pro W3</vt:lpstr>
      <vt:lpstr>Custom Design</vt:lpstr>
      <vt:lpstr>1_Custom Design</vt:lpstr>
      <vt:lpstr>2_Custom Design</vt:lpstr>
      <vt:lpstr>Tips for Collaboration Between Disability &amp; Technology Services</vt:lpstr>
      <vt:lpstr>Two UW Units</vt:lpstr>
      <vt:lpstr>What do they have in common? www.uw.edu/accessibility</vt:lpstr>
      <vt:lpstr>What is the Legal Basis?</vt:lpstr>
      <vt:lpstr>UW Policy – IT Accessibility</vt:lpstr>
      <vt:lpstr>UW’s IT Accessibility Guidelines</vt:lpstr>
      <vt:lpstr>UW’s IT Accessibility Guidelines cont</vt:lpstr>
      <vt:lpstr>WA Policy #188 – IT Accessibility</vt:lpstr>
      <vt:lpstr>What Does “Accessible” Mean?</vt:lpstr>
      <vt:lpstr>Consider Ability on a Continuum</vt:lpstr>
      <vt:lpstr>Approaches to Access</vt:lpstr>
      <vt:lpstr>Creating Accessible Documents*</vt:lpstr>
      <vt:lpstr>Creating Accessible Videos</vt:lpstr>
      <vt:lpstr>Universal Design </vt:lpstr>
      <vt:lpstr>UW’s IT Accessibility Efforts Guided By</vt:lpstr>
      <vt:lpstr>Leadership</vt:lpstr>
      <vt:lpstr>Collaboration 1 of 3</vt:lpstr>
      <vt:lpstr>uw.edu/accessibility</vt:lpstr>
      <vt:lpstr>Collaboration 2 of 3</vt:lpstr>
      <vt:lpstr>Collaboration 3 of 3</vt:lpstr>
      <vt:lpstr>Lessons Learned</vt:lpstr>
      <vt:lpstr>Q&amp;A</vt:lpstr>
    </vt:vector>
  </TitlesOfParts>
  <Manager/>
  <Company>University of Washington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UW-IT Accessibility Liaisons Meeting 2/2/17</dc:title>
  <dc:subject/>
  <dc:creator>Sheryl Burgstahler</dc:creator>
  <cp:keywords/>
  <dc:description/>
  <cp:lastModifiedBy>Krista Greear</cp:lastModifiedBy>
  <cp:revision>345</cp:revision>
  <cp:lastPrinted>2017-01-19T18:19:19Z</cp:lastPrinted>
  <dcterms:created xsi:type="dcterms:W3CDTF">2014-10-14T00:51:43Z</dcterms:created>
  <dcterms:modified xsi:type="dcterms:W3CDTF">2017-11-10T01:25:05Z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0x01010025AFF95AB46BD945AE51DE4471E1349B</vt:lpwstr>
  </property>
</Properties>
</file>