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83" r:id="rId3"/>
    <p:sldId id="329" r:id="rId4"/>
    <p:sldId id="330" r:id="rId5"/>
    <p:sldId id="316" r:id="rId6"/>
    <p:sldId id="332" r:id="rId7"/>
    <p:sldId id="317" r:id="rId8"/>
    <p:sldId id="318" r:id="rId9"/>
    <p:sldId id="337" r:id="rId10"/>
    <p:sldId id="338" r:id="rId11"/>
    <p:sldId id="319" r:id="rId12"/>
    <p:sldId id="325" r:id="rId13"/>
    <p:sldId id="321" r:id="rId14"/>
    <p:sldId id="322" r:id="rId15"/>
    <p:sldId id="323" r:id="rId16"/>
    <p:sldId id="324" r:id="rId17"/>
    <p:sldId id="326" r:id="rId18"/>
    <p:sldId id="320" r:id="rId19"/>
    <p:sldId id="327" r:id="rId20"/>
    <p:sldId id="333" r:id="rId21"/>
    <p:sldId id="334" r:id="rId22"/>
    <p:sldId id="336" r:id="rId23"/>
    <p:sldId id="331" r:id="rId24"/>
    <p:sldId id="335" r:id="rId25"/>
    <p:sldId id="314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638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CBBCF9-EF73-457B-B8EB-96DF7EBAF69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09ABBB-4897-4592-8606-764B4C05B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2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cs typeface="Arial" panose="020B0604020202020204" pitchFamily="34" charset="0"/>
            </a:endParaRPr>
          </a:p>
          <a:p>
            <a:r>
              <a:rPr lang="en-US" sz="1200" dirty="0">
                <a:cs typeface="Arial" panose="020B0604020202020204" pitchFamily="34" charset="0"/>
              </a:rPr>
              <a:t>EIT = </a:t>
            </a:r>
            <a:r>
              <a:rPr lang="en-US" sz="1200" dirty="0"/>
              <a:t>Electronic and Information Technology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34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View the contract language at:</a:t>
            </a:r>
          </a:p>
          <a:p>
            <a:r>
              <a:rPr lang="en-US" dirty="0"/>
              <a:t>http://www.purdue.edu/business/procurement/about/termsconditions.html#G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0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View the University of Illinois checklist at:</a:t>
            </a:r>
          </a:p>
          <a:p>
            <a:r>
              <a:rPr lang="en-US" dirty="0"/>
              <a:t>https://itaccessibility.illinois.edu/sites/itaccessibility.illinois.edu/files/Purchasing_Accessibility_Checklist.pdf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46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72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based on Section 508? Policy was submitted for approval in 2008 before WCAG 2.0 published.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43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View the standard at: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https://www.purdue.edu/policies/information-technology/s5.html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3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39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WCAG2ICT = Guidance on Applying WCAG 2.0 to Non-Web Information and Communications Technologies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http://www.w3.org/TR/wcag2ict/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90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11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you familiar with this </a:t>
            </a:r>
            <a:r>
              <a:rPr lang="en-US" dirty="0" err="1"/>
              <a:t>Educause</a:t>
            </a:r>
            <a:r>
              <a:rPr lang="en-US" dirty="0"/>
              <a:t> document?</a:t>
            </a:r>
          </a:p>
          <a:p>
            <a:endParaRPr lang="en-US" dirty="0"/>
          </a:p>
          <a:p>
            <a:r>
              <a:rPr lang="en-US" dirty="0"/>
              <a:t>It is available at:</a:t>
            </a:r>
          </a:p>
          <a:p>
            <a:r>
              <a:rPr lang="en-US" dirty="0"/>
              <a:t>https://library.educause.edu/resources/2015/7/it-accessibility-risk-statements-and-evidence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20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ABBB-4897-4592-8606-764B4C05BF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1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>
                <a:solidFill>
                  <a:srgbClr val="E3AE24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05600" y="6477000"/>
            <a:ext cx="2133600" cy="274320"/>
          </a:xfrm>
        </p:spPr>
        <p:txBody>
          <a:bodyPr/>
          <a:lstStyle/>
          <a:p>
            <a:fld id="{7B598149-895F-4E1F-96D2-3D3426FFDF10}" type="datetime1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43001" y="6477000"/>
            <a:ext cx="5507719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381000" y="6477000"/>
            <a:ext cx="733864" cy="274320"/>
          </a:xfrm>
        </p:spPr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2" descr="C:\Users\puscadmin\Pictures\PurdueSignature-Logos\Microsoft Office\White\Purdue-Sig-White-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01833"/>
            <a:ext cx="1447800" cy="43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F57E-785F-4C8C-8A68-4E0A454AD72C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2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399-4440-4561-A0E5-E4E5D47A4055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61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E10A-8E7F-4B18-82E7-1F1AB1DEB873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521EF98-1DD1-472A-8436-48B63F5CAA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534" y="6201833"/>
            <a:ext cx="1447533" cy="43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DE5B-FC9A-4B63-ADC2-8E1E81CAC89F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C:\Users\puscadmin\Pictures\PurdueSignature-Logos\Microsoft Office\White\Purdue-Sig-White-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01833"/>
            <a:ext cx="1447800" cy="43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374C-8846-432E-B55A-43AB9F4B0BB9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534" y="6201833"/>
            <a:ext cx="1447533" cy="43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9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98989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CA24-8410-4D91-86DB-E9B0630CFCF8}" type="datetime1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3A9-A471-4953-845F-269A1B14828C}" type="datetime1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0BE8-EBFA-4059-8ED1-B69817C9B6B8}" type="datetime1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2D3D-6F14-4B53-A016-9766E26B6436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F7C233-4153-49F9-8DAB-1FFF1DC8544C}" type="datetime1">
              <a:rPr lang="en-US" smtClean="0"/>
              <a:t>11/15/2017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2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3"/>
            <a:ext cx="8229600" cy="44732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7700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31513FA-59CE-462F-8774-9ADF0E8788EC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647700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352540"/>
            <a:ext cx="5052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21EF98-1DD1-472A-8436-48B63F5CAA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rgbClr val="E3AE24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cag2ic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due.edu/business/procurement/about/termsconditions.html#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taccessibility.illinois.edu/sites/itaccessibility.illinois.edu/files/Purchasing_Accessibility_Checklist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dabrus@purdue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rdue.edu/policies/information-technology/s5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442" y="914400"/>
            <a:ext cx="8077200" cy="1978152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From Web Policy to</a:t>
            </a:r>
            <a:br>
              <a:rPr lang="en-US" sz="6000" dirty="0"/>
            </a:br>
            <a:r>
              <a:rPr lang="en-US" sz="6000" dirty="0"/>
              <a:t>EIT Standard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4442" y="3276600"/>
            <a:ext cx="8077200" cy="87477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Our Experiences So Far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2" y="5388114"/>
            <a:ext cx="7762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Dean Brusnighan, Purdue University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dabrus@purdue.edu</a:t>
            </a:r>
          </a:p>
        </p:txBody>
      </p:sp>
    </p:spTree>
    <p:extLst>
      <p:ext uri="{BB962C8B-B14F-4D97-AF65-F5344CB8AC3E}">
        <p14:creationId xmlns:p14="http://schemas.microsoft.com/office/powerpoint/2010/main" val="1683213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77E86-A0DB-4045-895C-1C81E42D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covered items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EF8D2-266C-4B5D-BA47-B25C448D4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Software, Hardware, &amp; IT Systems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learning management, library systems, course or event registration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4D092-05D4-4A78-A711-CD523405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51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E83C5-AF09-4D1D-9F44-3AB7C4E3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3D345-A9F0-4273-856E-D0209F543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3"/>
            <a:ext cx="8305800" cy="432080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Web-based EIT: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Meet WCAG 2.0 Level AA</a:t>
            </a:r>
          </a:p>
          <a:p>
            <a:pPr>
              <a:lnSpc>
                <a:spcPct val="150000"/>
              </a:lnSpc>
            </a:pPr>
            <a:r>
              <a:rPr lang="en-US" dirty="0"/>
              <a:t>Non-Web EIT: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Follow </a:t>
            </a:r>
            <a:r>
              <a:rPr lang="en-US" dirty="0">
                <a:hlinkClick r:id="rId3"/>
              </a:rPr>
              <a:t>WCAG2ICT</a:t>
            </a:r>
            <a:r>
              <a:rPr lang="en-US" dirty="0"/>
              <a:t> Guidance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EC2FF-4137-4D4B-A186-E9430529C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3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13192" cy="1219200"/>
          </a:xfrm>
        </p:spPr>
        <p:txBody>
          <a:bodyPr>
            <a:normAutofit/>
          </a:bodyPr>
          <a:lstStyle/>
          <a:p>
            <a:r>
              <a:rPr lang="en-US" dirty="0"/>
              <a:t>Challenges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36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0C9A7-0C98-4C9A-B3D2-1EEDBE70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Accessibility Risk Statements</a:t>
            </a:r>
          </a:p>
        </p:txBody>
      </p:sp>
      <p:pic>
        <p:nvPicPr>
          <p:cNvPr id="6" name="Content Placeholder 5" descr="Educause IT Accessibility Risk Statements and Evidence cover page">
            <a:extLst>
              <a:ext uri="{FF2B5EF4-FFF2-40B4-BE49-F238E27FC236}">
                <a16:creationId xmlns:a16="http://schemas.microsoft.com/office/drawing/2014/main" id="{D0143F1C-0181-4A2C-A652-87931D6DA5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444" y="1774827"/>
            <a:ext cx="6549115" cy="43973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46119-E388-4DC7-BF1B-558691B4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99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1A5D-6DD0-4DCB-BC80-04E98EE9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Statement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58B7E-490A-48ED-B456-7B9C490B7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Failure to allocate sufficient resources and authority to coordinate and implement the Electronic and Information Technology (EIT) Accessibility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86F63-8C0E-4065-9A52-B835B069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22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64F9A-3288-49E0-9813-CE216241D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Biggest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DBF1-7686-41CC-8A50-0916D0C4C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Living out Risk Statement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CEDEC-6932-46AF-8F73-2C88645C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12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64F9A-3288-49E0-9813-CE216241D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DBF1-7686-41CC-8A50-0916D0C4C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lnSpc>
                <a:spcPct val="150000"/>
              </a:lnSpc>
              <a:buNone/>
            </a:pPr>
            <a:r>
              <a:rPr lang="en-US" dirty="0"/>
              <a:t>Standard published without</a:t>
            </a:r>
          </a:p>
          <a:p>
            <a:pPr>
              <a:lnSpc>
                <a:spcPct val="150000"/>
              </a:lnSpc>
            </a:pPr>
            <a:r>
              <a:rPr lang="en-US" dirty="0"/>
              <a:t>Implementation plan, or</a:t>
            </a:r>
          </a:p>
          <a:p>
            <a:pPr>
              <a:lnSpc>
                <a:spcPct val="150000"/>
              </a:lnSpc>
            </a:pPr>
            <a:r>
              <a:rPr lang="en-US" dirty="0"/>
              <a:t>Ongoing support strategy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CEDEC-6932-46AF-8F73-2C88645C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12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13192" cy="1219200"/>
          </a:xfrm>
        </p:spPr>
        <p:txBody>
          <a:bodyPr>
            <a:normAutofit/>
          </a:bodyPr>
          <a:lstStyle/>
          <a:p>
            <a:r>
              <a:rPr lang="en-US" dirty="0"/>
              <a:t>Successes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20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CD22-7F34-45C3-81A1-E4E7959E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Biggest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AC116-A716-4078-8C49-B2F4700C8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Procurement is all in!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Including </a:t>
            </a:r>
            <a:r>
              <a:rPr lang="en-US" dirty="0">
                <a:hlinkClick r:id="rId3"/>
              </a:rPr>
              <a:t>accessibility language in contracts</a:t>
            </a:r>
            <a:endParaRPr lang="en-US" dirty="0"/>
          </a:p>
          <a:p>
            <a:pPr lvl="2">
              <a:spcAft>
                <a:spcPts val="1200"/>
              </a:spcAft>
            </a:pPr>
            <a:r>
              <a:rPr lang="en-US" dirty="0"/>
              <a:t>Vendors are signing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Asking vendors accessibility questions before purchase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8FD45-F4D2-44F2-9803-A3185CF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04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5C73C-9B62-4E73-9870-CD1B17AF8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E893F-3F5B-4AE2-AD92-FC72F60BE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College Engineering hired web accessibility person</a:t>
            </a:r>
          </a:p>
          <a:p>
            <a:r>
              <a:rPr lang="en-US" dirty="0"/>
              <a:t>Anticipated announcement:</a:t>
            </a:r>
          </a:p>
          <a:p>
            <a:pPr lvl="1"/>
            <a:r>
              <a:rPr lang="en-US" dirty="0"/>
              <a:t>All “Video Express” videos will be professionally captioned, paid by central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97231-21B2-4905-B153-247D2C691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13192" cy="1219200"/>
          </a:xfrm>
        </p:spPr>
        <p:txBody>
          <a:bodyPr>
            <a:normAutofit/>
          </a:bodyPr>
          <a:lstStyle/>
          <a:p>
            <a:r>
              <a:rPr lang="en-US" dirty="0"/>
              <a:t>What questions do you have?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92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35F0-E33B-4E03-B350-7298B204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FCF0-FD7D-44A2-9073-179DE279A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What led to their support?</a:t>
            </a:r>
          </a:p>
          <a:p>
            <a:pPr>
              <a:lnSpc>
                <a:spcPct val="150000"/>
              </a:lnSpc>
            </a:pPr>
            <a:r>
              <a:rPr lang="en-US" dirty="0"/>
              <a:t>Meeting prior to standard being published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Were they aware standard was coming?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Answered questions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Provided resources &amp; example language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DFCF0-4FD9-4A30-B4A8-4E3BBC51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54BF2-4FAC-4145-8C5F-4695930D8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Language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01A06-9325-4EAF-9352-36679DAA0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Product/service conforms to WCAG 2.0 Level A and AA</a:t>
            </a:r>
          </a:p>
          <a:p>
            <a:pPr>
              <a:spcAft>
                <a:spcPts val="1200"/>
              </a:spcAft>
            </a:pPr>
            <a:r>
              <a:rPr lang="en-US" dirty="0"/>
              <a:t>Promptly respond to and resolve any accessibility complaint</a:t>
            </a:r>
          </a:p>
          <a:p>
            <a:pPr>
              <a:spcAft>
                <a:spcPts val="1200"/>
              </a:spcAft>
            </a:pPr>
            <a:r>
              <a:rPr lang="en-US" dirty="0"/>
              <a:t>Hold Purdue harmless from any accessibility claims resulting from company failure to conform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107AD-1A30-4EB8-81F0-BB3E6186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32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84E6C-57AC-4AD8-8F26-D4F97CC5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vendor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126F-8784-4970-9872-8C739A1F3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Adapted from the </a:t>
            </a:r>
            <a:r>
              <a:rPr lang="en-US" u="sng" dirty="0">
                <a:hlinkClick r:id="rId3"/>
              </a:rPr>
              <a:t>University of Illinois Minimal Functional Accessibility Checklist</a:t>
            </a:r>
            <a:endParaRPr lang="en-US" u="sng" dirty="0"/>
          </a:p>
          <a:p>
            <a:pPr>
              <a:spcAft>
                <a:spcPts val="1200"/>
              </a:spcAft>
            </a:pPr>
            <a:r>
              <a:rPr lang="en-US" dirty="0"/>
              <a:t>Available in my presentation resources on conference website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28319-049B-443E-9843-508839B5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19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41E1-8FBD-4B5D-A664-D46F322D4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62915-4242-4426-96E1-8CB792C8F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Units collaborating to create an implementation plan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Teaching and Learning Technologies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Center for Instructional Excellence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Disability Resource Center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Marketing and Media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ADA Coordinator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06FF3-3811-4ADD-8EB4-D2917EA8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80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71622-3573-498F-88A0-F899CB1A8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E1EF-83CF-4ADB-A943-0F08A9748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Identify unit to coordinate and implement the EIT Accessibility Policy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Provide unit with resources and authority</a:t>
            </a:r>
          </a:p>
          <a:p>
            <a:pPr>
              <a:spcAft>
                <a:spcPts val="1200"/>
              </a:spcAft>
            </a:pPr>
            <a:r>
              <a:rPr lang="en-US" dirty="0"/>
              <a:t>Create implementation plan before publishing policy</a:t>
            </a:r>
          </a:p>
          <a:p>
            <a:pPr>
              <a:spcAft>
                <a:spcPts val="1200"/>
              </a:spcAft>
            </a:pPr>
            <a:r>
              <a:rPr lang="en-US" dirty="0"/>
              <a:t>Work with Procurement staff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72E26-B23D-419F-BF72-3B50593A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52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/>
              <a:t>Dean Brusnighan</a:t>
            </a:r>
          </a:p>
          <a:p>
            <a:pPr>
              <a:spcAft>
                <a:spcPts val="2400"/>
              </a:spcAft>
            </a:pPr>
            <a:r>
              <a:rPr lang="en-US" dirty="0"/>
              <a:t>Purdue University</a:t>
            </a:r>
          </a:p>
          <a:p>
            <a:pPr>
              <a:spcAft>
                <a:spcPts val="2400"/>
              </a:spcAft>
            </a:pPr>
            <a:r>
              <a:rPr lang="en-US" dirty="0">
                <a:hlinkClick r:id="rId3"/>
              </a:rPr>
              <a:t>dabrus@purdue.edu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5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4D12D-44F5-4AAE-BF32-82F0FF0D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5FBD-F628-437A-BAE7-0C7ECE1A2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This all sounded so good as a proposal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Key ingredients of implementation plan &amp; support strategy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Wingdings" panose="05000000000000000000" pitchFamily="2" charset="2"/>
              </a:rPr>
              <a:t>Hasn’t worked out as I envisioned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Implementation Committee met 3 times then stopped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2A620-CECD-44C6-BB9F-0B0D940F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4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CB60-B6E4-4DE2-83EB-52C9D767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Road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46CB6-12BC-4AEC-AB89-27DC3035F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Previous Accessibility Policy</a:t>
            </a:r>
          </a:p>
          <a:p>
            <a:pPr>
              <a:lnSpc>
                <a:spcPct val="150000"/>
              </a:lnSpc>
            </a:pPr>
            <a:r>
              <a:rPr lang="en-US" dirty="0"/>
              <a:t>New Accessibility Standard</a:t>
            </a:r>
          </a:p>
          <a:p>
            <a:pPr>
              <a:lnSpc>
                <a:spcPct val="150000"/>
              </a:lnSpc>
            </a:pPr>
            <a:r>
              <a:rPr lang="en-US" dirty="0"/>
              <a:t>Challenges</a:t>
            </a:r>
          </a:p>
          <a:p>
            <a:pPr>
              <a:lnSpc>
                <a:spcPct val="150000"/>
              </a:lnSpc>
            </a:pPr>
            <a:r>
              <a:rPr lang="en-US" dirty="0"/>
              <a:t>Successes</a:t>
            </a:r>
          </a:p>
          <a:p>
            <a:pPr>
              <a:lnSpc>
                <a:spcPct val="150000"/>
              </a:lnSpc>
            </a:pPr>
            <a:r>
              <a:rPr lang="en-US" dirty="0"/>
              <a:t>Moving Forward</a:t>
            </a:r>
          </a:p>
          <a:p>
            <a:pPr>
              <a:lnSpc>
                <a:spcPct val="150000"/>
              </a:lnSpc>
            </a:pPr>
            <a:r>
              <a:rPr lang="en-US" dirty="0"/>
              <a:t>Questions/Discussion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09158-BCC9-4EB0-B457-B327B9B2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A2A8-AD98-4616-A800-33AE3E104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Accessibility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A5BB3-AE43-49D2-8418-607D5B0F8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Published 2010</a:t>
            </a:r>
          </a:p>
          <a:p>
            <a:pPr>
              <a:spcAft>
                <a:spcPts val="1200"/>
              </a:spcAft>
            </a:pPr>
            <a:r>
              <a:rPr lang="en-US" dirty="0"/>
              <a:t>Based on Section 508</a:t>
            </a:r>
          </a:p>
          <a:p>
            <a:pPr>
              <a:spcAft>
                <a:spcPts val="1200"/>
              </a:spcAft>
            </a:pPr>
            <a:r>
              <a:rPr lang="en-US" dirty="0"/>
              <a:t>Applied to all academic &amp; administrative websites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ABD22-3E84-4DDA-8E36-663D88F7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0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8197E-0AE1-4335-9834-6D9758CED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Sought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894A3-1F5B-48BF-A402-CE7E215E3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2014 – committee began work to update policy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Reference WCAG 2.0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Cover more than websites</a:t>
            </a:r>
          </a:p>
          <a:p>
            <a:pPr>
              <a:spcAft>
                <a:spcPts val="1200"/>
              </a:spcAft>
            </a:pPr>
            <a:r>
              <a:rPr lang="en-US" dirty="0"/>
              <a:t>2015 – draft submitted for approval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77540-0BFA-44F0-B24E-8F9F10AA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349A5-8573-4FC9-AB0C-0F5C256F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Accessibility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831BE-CEE1-4E60-90F8-AD8326764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u="sng" dirty="0">
                <a:hlinkClick r:id="rId3"/>
              </a:rPr>
              <a:t>Electronic Information, Communication and Technology Accessibility Standard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 dirty="0"/>
              <a:t>A standard is like a policy</a:t>
            </a:r>
          </a:p>
          <a:p>
            <a:pPr>
              <a:spcAft>
                <a:spcPts val="1800"/>
              </a:spcAft>
            </a:pPr>
            <a:r>
              <a:rPr lang="en-US" dirty="0"/>
              <a:t>Published June 2017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37B16-4B29-4E8C-8B19-BF4DBF4A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3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3164F-9BE6-48B6-8AA0-CACAC34C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Applies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F7D84-A386-4D71-B9FA-23B56738E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Web</a:t>
            </a:r>
          </a:p>
          <a:p>
            <a:pPr>
              <a:lnSpc>
                <a:spcPct val="150000"/>
              </a:lnSpc>
            </a:pPr>
            <a:r>
              <a:rPr lang="en-US" dirty="0"/>
              <a:t>Instructional 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Documents</a:t>
            </a:r>
          </a:p>
          <a:p>
            <a:pPr>
              <a:lnSpc>
                <a:spcPct val="150000"/>
              </a:lnSpc>
            </a:pPr>
            <a:r>
              <a:rPr lang="en-US" dirty="0"/>
              <a:t>Electronic Media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Software, Hardware and IT Systems</a:t>
            </a:r>
          </a:p>
          <a:p>
            <a:pPr>
              <a:lnSpc>
                <a:spcPct val="150000"/>
              </a:lnSpc>
            </a:pPr>
            <a:r>
              <a:rPr lang="en-US" dirty="0"/>
              <a:t>Procurement/Purchases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E4F9C-1141-4A88-8260-00B454D8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2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77E86-A0DB-4045-895C-1C81E42D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covered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EF8D2-266C-4B5D-BA47-B25C448D4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Instructional Materials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Electronic syllabi, textbooks, presentations and handouts</a:t>
            </a:r>
          </a:p>
          <a:p>
            <a:pPr>
              <a:spcAft>
                <a:spcPts val="1200"/>
              </a:spcAft>
            </a:pPr>
            <a:r>
              <a:rPr lang="en-US" dirty="0"/>
              <a:t>Documents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University produced, maintained or distributed electronic documents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4D092-05D4-4A78-A711-CD523405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F98-1DD1-472A-8436-48B63F5CAA4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2374</TotalTime>
  <Words>646</Words>
  <Application>Microsoft Office PowerPoint</Application>
  <PresentationFormat>On-screen Show (4:3)</PresentationFormat>
  <Paragraphs>150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From Web Policy to EIT Standard</vt:lpstr>
      <vt:lpstr>What questions do you have?</vt:lpstr>
      <vt:lpstr>Plans Change</vt:lpstr>
      <vt:lpstr>Today’s Road Map</vt:lpstr>
      <vt:lpstr>Previous Accessibility Policy</vt:lpstr>
      <vt:lpstr>Sought Improvements</vt:lpstr>
      <vt:lpstr>New Accessibility Standard</vt:lpstr>
      <vt:lpstr>Standard Applies to</vt:lpstr>
      <vt:lpstr>Examples of covered items</vt:lpstr>
      <vt:lpstr>Examples of covered items 2</vt:lpstr>
      <vt:lpstr>Minimum Requirements</vt:lpstr>
      <vt:lpstr>Challenges</vt:lpstr>
      <vt:lpstr>IT Accessibility Risk Statements</vt:lpstr>
      <vt:lpstr>Risk Statement #1</vt:lpstr>
      <vt:lpstr>Biggest Challenge</vt:lpstr>
      <vt:lpstr>Challenge 2</vt:lpstr>
      <vt:lpstr>Successes</vt:lpstr>
      <vt:lpstr>Biggest Success</vt:lpstr>
      <vt:lpstr>Other Successes</vt:lpstr>
      <vt:lpstr>Procurement Support</vt:lpstr>
      <vt:lpstr>Contract Language Highlights</vt:lpstr>
      <vt:lpstr>What are the vendor questions?</vt:lpstr>
      <vt:lpstr>Moving Forward</vt:lpstr>
      <vt:lpstr>Recommendations</vt:lpstr>
      <vt:lpstr>Contact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Brusnighan</dc:creator>
  <cp:lastModifiedBy>Dean Brusnighan</cp:lastModifiedBy>
  <cp:revision>252</cp:revision>
  <cp:lastPrinted>2016-09-20T22:26:19Z</cp:lastPrinted>
  <dcterms:created xsi:type="dcterms:W3CDTF">2016-04-26T20:31:57Z</dcterms:created>
  <dcterms:modified xsi:type="dcterms:W3CDTF">2017-11-16T01:26:53Z</dcterms:modified>
  <cp:contentStatus/>
</cp:coreProperties>
</file>