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71" r:id="rId5"/>
    <p:sldId id="259" r:id="rId6"/>
    <p:sldId id="260" r:id="rId7"/>
    <p:sldId id="261" r:id="rId8"/>
    <p:sldId id="262" r:id="rId9"/>
    <p:sldId id="263" r:id="rId10"/>
    <p:sldId id="264" r:id="rId11"/>
    <p:sldId id="265" r:id="rId12"/>
    <p:sldId id="272" r:id="rId13"/>
    <p:sldId id="273" r:id="rId14"/>
    <p:sldId id="276" r:id="rId15"/>
    <p:sldId id="275" r:id="rId16"/>
    <p:sldId id="266" r:id="rId17"/>
    <p:sldId id="269" r:id="rId18"/>
    <p:sldId id="27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3" autoAdjust="0"/>
    <p:restoredTop sz="74150" autoAdjust="0"/>
  </p:normalViewPr>
  <p:slideViewPr>
    <p:cSldViewPr snapToGrid="0">
      <p:cViewPr varScale="1">
        <p:scale>
          <a:sx n="54" d="100"/>
          <a:sy n="54" d="100"/>
        </p:scale>
        <p:origin x="654" y="72"/>
      </p:cViewPr>
      <p:guideLst/>
    </p:cSldViewPr>
  </p:slideViewPr>
  <p:notesTextViewPr>
    <p:cViewPr>
      <p:scale>
        <a:sx n="1" d="1"/>
        <a:sy n="1" d="1"/>
      </p:scale>
      <p:origin x="0" y="-576"/>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6D0ADA-09B2-4DE5-AF27-70AB1D960E24}" type="datetimeFigureOut">
              <a:rPr lang="en-US" smtClean="0"/>
              <a:t>11/15/2017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632CC7-69DE-4A22-B117-99EA251A6642}" type="slidenum">
              <a:rPr lang="en-US" smtClean="0"/>
              <a:t>‹#›</a:t>
            </a:fld>
            <a:endParaRPr lang="en-US"/>
          </a:p>
        </p:txBody>
      </p:sp>
    </p:spTree>
    <p:extLst>
      <p:ext uri="{BB962C8B-B14F-4D97-AF65-F5344CB8AC3E}">
        <p14:creationId xmlns:p14="http://schemas.microsoft.com/office/powerpoint/2010/main" val="1232301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632CC7-69DE-4A22-B117-99EA251A6642}" type="slidenum">
              <a:rPr lang="en-US" smtClean="0"/>
              <a:t>2</a:t>
            </a:fld>
            <a:endParaRPr lang="en-US"/>
          </a:p>
        </p:txBody>
      </p:sp>
    </p:spTree>
    <p:extLst>
      <p:ext uri="{BB962C8B-B14F-4D97-AF65-F5344CB8AC3E}">
        <p14:creationId xmlns:p14="http://schemas.microsoft.com/office/powerpoint/2010/main" val="32832346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smtClean="0">
                <a:solidFill>
                  <a:schemeClr val="tx1"/>
                </a:solidFill>
                <a:effectLst/>
                <a:latin typeface="+mn-lt"/>
                <a:ea typeface="+mn-ea"/>
                <a:cs typeface="+mn-cs"/>
              </a:rPr>
              <a:t>EndNote - free version</a:t>
            </a:r>
            <a:endParaRPr lang="en-US" b="0" dirty="0" smtClean="0">
              <a:effectLst/>
            </a:endParaRPr>
          </a:p>
          <a:p>
            <a:pPr rtl="0" fontAlgn="base"/>
            <a:r>
              <a:rPr lang="en-US" sz="1200" b="0" i="0" u="none" strike="noStrike" kern="1200" dirty="0" smtClean="0">
                <a:solidFill>
                  <a:schemeClr val="tx1"/>
                </a:solidFill>
                <a:effectLst/>
                <a:latin typeface="+mn-lt"/>
                <a:ea typeface="+mn-ea"/>
                <a:cs typeface="+mn-cs"/>
              </a:rPr>
              <a:t>EndNote has a collection database that is searchable filled with credible resources </a:t>
            </a:r>
          </a:p>
          <a:p>
            <a:pPr rtl="0"/>
            <a:r>
              <a:rPr lang="en-US" sz="1200" b="0" i="0" u="none" strike="noStrike" kern="1200" dirty="0" err="1" smtClean="0">
                <a:solidFill>
                  <a:schemeClr val="tx1"/>
                </a:solidFill>
                <a:effectLst/>
                <a:latin typeface="+mn-lt"/>
                <a:ea typeface="+mn-ea"/>
                <a:cs typeface="+mn-cs"/>
              </a:rPr>
              <a:t>Zotero</a:t>
            </a:r>
            <a:endParaRPr lang="en-US" b="0" dirty="0" smtClean="0">
              <a:effectLst/>
            </a:endParaRPr>
          </a:p>
          <a:p>
            <a:pPr rtl="0" fontAlgn="base"/>
            <a:r>
              <a:rPr lang="en-US" sz="1200" b="0" i="0" u="none" strike="noStrike" kern="1200" dirty="0" smtClean="0">
                <a:solidFill>
                  <a:schemeClr val="tx1"/>
                </a:solidFill>
                <a:effectLst/>
                <a:latin typeface="+mn-lt"/>
                <a:ea typeface="+mn-ea"/>
                <a:cs typeface="+mn-cs"/>
              </a:rPr>
              <a:t>Nothing exclusive to </a:t>
            </a:r>
            <a:r>
              <a:rPr lang="en-US" sz="1200" b="0" i="0" u="none" strike="noStrike" kern="1200" dirty="0" err="1" smtClean="0">
                <a:solidFill>
                  <a:schemeClr val="tx1"/>
                </a:solidFill>
                <a:effectLst/>
                <a:latin typeface="+mn-lt"/>
                <a:ea typeface="+mn-ea"/>
                <a:cs typeface="+mn-cs"/>
              </a:rPr>
              <a:t>Zotero</a:t>
            </a:r>
            <a:endParaRPr lang="en-US" sz="1200" b="0" i="0" u="none" strike="noStrike" kern="1200" dirty="0" smtClean="0">
              <a:solidFill>
                <a:schemeClr val="tx1"/>
              </a:solidFill>
              <a:effectLst/>
              <a:latin typeface="+mn-lt"/>
              <a:ea typeface="+mn-ea"/>
              <a:cs typeface="+mn-cs"/>
            </a:endParaRPr>
          </a:p>
          <a:p>
            <a:pPr rtl="0" fontAlgn="base"/>
            <a:r>
              <a:rPr lang="en-US" sz="1200" b="0" i="0" u="none" strike="noStrike" kern="1200" dirty="0" err="1" smtClean="0">
                <a:solidFill>
                  <a:schemeClr val="tx1"/>
                </a:solidFill>
                <a:effectLst/>
                <a:latin typeface="+mn-lt"/>
                <a:ea typeface="+mn-ea"/>
                <a:cs typeface="+mn-cs"/>
              </a:rPr>
              <a:t>Zotero</a:t>
            </a:r>
            <a:r>
              <a:rPr lang="en-US" sz="1200" b="0" i="0" u="none" strike="noStrike" kern="1200" dirty="0" smtClean="0">
                <a:solidFill>
                  <a:schemeClr val="tx1"/>
                </a:solidFill>
                <a:effectLst/>
                <a:latin typeface="+mn-lt"/>
                <a:ea typeface="+mn-ea"/>
                <a:cs typeface="+mn-cs"/>
              </a:rPr>
              <a:t> only allows for the end user to search for publications that they’ve imported</a:t>
            </a:r>
          </a:p>
          <a:p>
            <a:pPr rtl="0" fontAlgn="base"/>
            <a:r>
              <a:rPr lang="en-US" sz="1200" b="0" i="0" u="none" strike="noStrike" kern="1200" dirty="0" smtClean="0">
                <a:solidFill>
                  <a:schemeClr val="tx1"/>
                </a:solidFill>
                <a:effectLst/>
                <a:latin typeface="+mn-lt"/>
                <a:ea typeface="+mn-ea"/>
                <a:cs typeface="+mn-cs"/>
              </a:rPr>
              <a:t>*no way to know if you put in the wrong password. </a:t>
            </a:r>
          </a:p>
          <a:p>
            <a:pPr rtl="0"/>
            <a:r>
              <a:rPr lang="en-US" b="0" dirty="0" smtClean="0">
                <a:effectLst/>
              </a:rPr>
              <a:t/>
            </a:r>
            <a:br>
              <a:rPr lang="en-US" b="0" dirty="0" smtClean="0">
                <a:effectLst/>
              </a:rPr>
            </a:br>
            <a:r>
              <a:rPr lang="en-US" sz="1200" b="0" i="0" u="none" strike="noStrike" kern="1200" dirty="0" err="1" smtClean="0">
                <a:solidFill>
                  <a:schemeClr val="tx1"/>
                </a:solidFill>
                <a:effectLst/>
                <a:latin typeface="+mn-lt"/>
                <a:ea typeface="+mn-ea"/>
                <a:cs typeface="+mn-cs"/>
              </a:rPr>
              <a:t>Menedelay</a:t>
            </a:r>
            <a:r>
              <a:rPr lang="en-US" sz="1200" b="0" i="0" u="none" strike="noStrike" kern="1200" dirty="0" smtClean="0">
                <a:solidFill>
                  <a:schemeClr val="tx1"/>
                </a:solidFill>
                <a:effectLst/>
                <a:latin typeface="+mn-lt"/>
                <a:ea typeface="+mn-ea"/>
                <a:cs typeface="+mn-cs"/>
              </a:rPr>
              <a:t> </a:t>
            </a:r>
            <a:endParaRPr lang="en-US" b="0" dirty="0" smtClean="0">
              <a:effectLst/>
            </a:endParaRPr>
          </a:p>
          <a:p>
            <a:pPr rtl="0" fontAlgn="base"/>
            <a:r>
              <a:rPr lang="en-US" sz="1200" b="0" i="0" u="none" strike="noStrike" kern="1200" dirty="0" err="1" smtClean="0">
                <a:solidFill>
                  <a:schemeClr val="tx1"/>
                </a:solidFill>
                <a:effectLst/>
                <a:latin typeface="+mn-lt"/>
                <a:ea typeface="+mn-ea"/>
                <a:cs typeface="+mn-cs"/>
              </a:rPr>
              <a:t>Menedelay</a:t>
            </a:r>
            <a:r>
              <a:rPr lang="en-US" sz="1200" b="0" i="0" u="none" strike="noStrike" kern="1200" dirty="0" smtClean="0">
                <a:solidFill>
                  <a:schemeClr val="tx1"/>
                </a:solidFill>
                <a:effectLst/>
                <a:latin typeface="+mn-lt"/>
                <a:ea typeface="+mn-ea"/>
                <a:cs typeface="+mn-cs"/>
              </a:rPr>
              <a:t> allows for the ability to create folders </a:t>
            </a:r>
          </a:p>
          <a:p>
            <a:pPr rtl="0"/>
            <a:r>
              <a:rPr lang="en-US" b="0" dirty="0" smtClean="0">
                <a:effectLst/>
              </a:rPr>
              <a:t/>
            </a:r>
            <a:br>
              <a:rPr lang="en-US" b="0" dirty="0" smtClean="0">
                <a:effectLst/>
              </a:rPr>
            </a:br>
            <a:r>
              <a:rPr lang="en-US" sz="1200" b="0" i="0" u="none" strike="noStrike" kern="1200" dirty="0" err="1" smtClean="0">
                <a:solidFill>
                  <a:schemeClr val="tx1"/>
                </a:solidFill>
                <a:effectLst/>
                <a:latin typeface="+mn-lt"/>
                <a:ea typeface="+mn-ea"/>
                <a:cs typeface="+mn-cs"/>
              </a:rPr>
              <a:t>Refworks</a:t>
            </a:r>
            <a:r>
              <a:rPr lang="en-US" sz="1200" b="0" i="0" u="none" strike="noStrike" kern="1200" dirty="0" smtClean="0">
                <a:solidFill>
                  <a:schemeClr val="tx1"/>
                </a:solidFill>
                <a:effectLst/>
                <a:latin typeface="+mn-lt"/>
                <a:ea typeface="+mn-ea"/>
                <a:cs typeface="+mn-cs"/>
              </a:rPr>
              <a:t>: Free trial</a:t>
            </a:r>
          </a:p>
          <a:p>
            <a:pPr rtl="0"/>
            <a:r>
              <a:rPr lang="en-US" sz="1200" b="0" i="0" u="none" strike="noStrike" kern="1200" dirty="0" smtClean="0">
                <a:solidFill>
                  <a:schemeClr val="tx1"/>
                </a:solidFill>
                <a:effectLst/>
                <a:latin typeface="+mn-lt"/>
                <a:ea typeface="+mn-ea"/>
                <a:cs typeface="+mn-cs"/>
              </a:rPr>
              <a:t>Creates</a:t>
            </a:r>
            <a:r>
              <a:rPr lang="en-US" sz="1200" b="0" i="0" u="none" strike="noStrike" kern="1200" baseline="0" dirty="0" smtClean="0">
                <a:solidFill>
                  <a:schemeClr val="tx1"/>
                </a:solidFill>
                <a:effectLst/>
                <a:latin typeface="+mn-lt"/>
                <a:ea typeface="+mn-ea"/>
                <a:cs typeface="+mn-cs"/>
              </a:rPr>
              <a:t> bibliography in a new window, you would then have to copy and paste it into your word document/google document.  A lot of the features and functions were not read out loud by JAWS, making this software not the easiest to navigate using that technology. </a:t>
            </a:r>
            <a:endParaRPr lang="en-US" b="0" dirty="0" smtClean="0">
              <a:effectLst/>
            </a:endParaRPr>
          </a:p>
          <a:p>
            <a:r>
              <a:rPr lang="en-US" b="0" dirty="0" smtClean="0">
                <a:effectLst/>
              </a:rPr>
              <a:t/>
            </a:r>
            <a:br>
              <a:rPr lang="en-US" b="0" dirty="0" smtClean="0">
                <a:effectLst/>
              </a:rPr>
            </a:br>
            <a:endParaRPr lang="en-US" dirty="0"/>
          </a:p>
        </p:txBody>
      </p:sp>
      <p:sp>
        <p:nvSpPr>
          <p:cNvPr id="4" name="Slide Number Placeholder 3"/>
          <p:cNvSpPr>
            <a:spLocks noGrp="1"/>
          </p:cNvSpPr>
          <p:nvPr>
            <p:ph type="sldNum" sz="quarter" idx="10"/>
          </p:nvPr>
        </p:nvSpPr>
        <p:spPr/>
        <p:txBody>
          <a:bodyPr/>
          <a:lstStyle/>
          <a:p>
            <a:fld id="{C6632CC7-69DE-4A22-B117-99EA251A6642}" type="slidenum">
              <a:rPr lang="en-US" smtClean="0"/>
              <a:t>13</a:t>
            </a:fld>
            <a:endParaRPr lang="en-US"/>
          </a:p>
        </p:txBody>
      </p:sp>
    </p:spTree>
    <p:extLst>
      <p:ext uri="{BB962C8B-B14F-4D97-AF65-F5344CB8AC3E}">
        <p14:creationId xmlns:p14="http://schemas.microsoft.com/office/powerpoint/2010/main" val="38016336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smtClean="0">
                <a:solidFill>
                  <a:schemeClr val="tx1"/>
                </a:solidFill>
                <a:effectLst/>
                <a:latin typeface="+mn-lt"/>
                <a:ea typeface="+mn-ea"/>
                <a:cs typeface="+mn-cs"/>
              </a:rPr>
              <a:t>Topic Areas</a:t>
            </a:r>
            <a:endParaRPr lang="en-US" b="1" dirty="0" smtClean="0">
              <a:effectLst/>
            </a:endParaRPr>
          </a:p>
          <a:p>
            <a:pPr rtl="0" fontAlgn="base"/>
            <a:r>
              <a:rPr lang="en-US" b="0" dirty="0" smtClean="0">
                <a:effectLst/>
              </a:rPr>
              <a:t/>
            </a:r>
            <a:br>
              <a:rPr lang="en-US" b="0" dirty="0" smtClean="0">
                <a:effectLst/>
              </a:rPr>
            </a:br>
            <a:r>
              <a:rPr lang="en-US" sz="1200" b="0" i="0" u="none" strike="noStrike" kern="1200" dirty="0" smtClean="0">
                <a:solidFill>
                  <a:schemeClr val="tx1"/>
                </a:solidFill>
                <a:effectLst/>
                <a:latin typeface="+mn-lt"/>
                <a:ea typeface="+mn-ea"/>
                <a:cs typeface="+mn-cs"/>
              </a:rPr>
              <a:t>Main Search Page</a:t>
            </a:r>
          </a:p>
          <a:p>
            <a:pPr rtl="0" fontAlgn="base"/>
            <a:r>
              <a:rPr lang="en-US" sz="1200" b="0" i="0" u="none" strike="noStrike" kern="1200" dirty="0" smtClean="0">
                <a:solidFill>
                  <a:schemeClr val="tx1"/>
                </a:solidFill>
                <a:effectLst/>
                <a:latin typeface="+mn-lt"/>
                <a:ea typeface="+mn-ea"/>
                <a:cs typeface="+mn-cs"/>
              </a:rPr>
              <a:t>Finding Results</a:t>
            </a:r>
          </a:p>
          <a:p>
            <a:pPr rtl="0" fontAlgn="base"/>
            <a:r>
              <a:rPr lang="en-US" sz="1200" b="0" i="0" u="none" strike="noStrike" kern="1200" dirty="0" smtClean="0">
                <a:solidFill>
                  <a:schemeClr val="tx1"/>
                </a:solidFill>
                <a:effectLst/>
                <a:latin typeface="+mn-lt"/>
                <a:ea typeface="+mn-ea"/>
                <a:cs typeface="+mn-cs"/>
              </a:rPr>
              <a:t>Access Results</a:t>
            </a:r>
          </a:p>
          <a:p>
            <a:pPr rtl="0" fontAlgn="base"/>
            <a:r>
              <a:rPr lang="en-US" sz="1200" b="0" i="0" u="none" strike="noStrike" kern="1200" dirty="0" smtClean="0">
                <a:solidFill>
                  <a:schemeClr val="tx1"/>
                </a:solidFill>
                <a:effectLst/>
                <a:latin typeface="+mn-lt"/>
                <a:ea typeface="+mn-ea"/>
                <a:cs typeface="+mn-cs"/>
              </a:rPr>
              <a:t>Access HTML</a:t>
            </a:r>
          </a:p>
          <a:p>
            <a:pPr rtl="0" fontAlgn="base"/>
            <a:r>
              <a:rPr lang="en-US" sz="1200" b="0" i="0" u="none" strike="noStrike" kern="1200" dirty="0" smtClean="0">
                <a:solidFill>
                  <a:schemeClr val="tx1"/>
                </a:solidFill>
                <a:effectLst/>
                <a:latin typeface="+mn-lt"/>
                <a:ea typeface="+mn-ea"/>
                <a:cs typeface="+mn-cs"/>
              </a:rPr>
              <a:t>Accessible PDF</a:t>
            </a:r>
          </a:p>
          <a:p>
            <a:pPr rtl="0"/>
            <a:r>
              <a:rPr lang="en-US" b="0" dirty="0" smtClean="0">
                <a:effectLst/>
              </a:rPr>
              <a:t/>
            </a:r>
            <a:br>
              <a:rPr lang="en-US" b="0" dirty="0" smtClean="0">
                <a:effectLst/>
              </a:rPr>
            </a:br>
            <a:r>
              <a:rPr lang="en-US" sz="1200" b="0" i="0" u="none" strike="noStrike" kern="1200" dirty="0" smtClean="0">
                <a:solidFill>
                  <a:schemeClr val="tx1"/>
                </a:solidFill>
                <a:effectLst/>
                <a:latin typeface="+mn-lt"/>
                <a:ea typeface="+mn-ea"/>
                <a:cs typeface="+mn-cs"/>
              </a:rPr>
              <a:t>Basically, using basic JAWS commands to access each of the areas above.  If you find a PDF, check if you are able to navigate through it cleanly.  </a:t>
            </a:r>
            <a:endParaRPr lang="en-US" b="0" dirty="0" smtClean="0">
              <a:effectLst/>
            </a:endParaRPr>
          </a:p>
          <a:p>
            <a:r>
              <a:rPr lang="en-US" dirty="0" smtClean="0"/>
              <a:t/>
            </a:r>
            <a:br>
              <a:rPr lang="en-US" dirty="0" smtClean="0"/>
            </a:br>
            <a:r>
              <a:rPr lang="en-US" sz="1200" b="0" i="0" u="none" strike="noStrike" kern="1200" dirty="0" smtClean="0">
                <a:solidFill>
                  <a:schemeClr val="tx1"/>
                </a:solidFill>
                <a:effectLst/>
                <a:latin typeface="+mn-lt"/>
                <a:ea typeface="+mn-ea"/>
                <a:cs typeface="+mn-cs"/>
              </a:rPr>
              <a:t>Once JAWS is turned on it will talk to you (Ensure your speakers are turned on.  You may want to use a headset)</a:t>
            </a:r>
            <a:endParaRPr lang="en-US" b="0" dirty="0" smtClean="0">
              <a:effectLst/>
            </a:endParaRPr>
          </a:p>
          <a:p>
            <a:pPr rtl="0"/>
            <a:r>
              <a:rPr lang="en-US" sz="1200" b="0" i="0" u="none" strike="noStrike" kern="1200" dirty="0" smtClean="0">
                <a:solidFill>
                  <a:schemeClr val="tx1"/>
                </a:solidFill>
                <a:effectLst/>
                <a:latin typeface="+mn-lt"/>
                <a:ea typeface="+mn-ea"/>
                <a:cs typeface="+mn-cs"/>
              </a:rPr>
              <a:t>From this point forward you will need to only use the keyboard.  TAB will get you from link to link (areas on the page should highlight by changing color or have an outline for easy view of where you are)</a:t>
            </a:r>
            <a:endParaRPr lang="en-US" b="0" dirty="0" smtClean="0">
              <a:effectLst/>
            </a:endParaRPr>
          </a:p>
          <a:p>
            <a:pPr rtl="0"/>
            <a:r>
              <a:rPr lang="en-US" sz="1200" b="0" i="0" u="none" strike="noStrike" kern="1200" dirty="0" smtClean="0">
                <a:solidFill>
                  <a:schemeClr val="tx1"/>
                </a:solidFill>
                <a:effectLst/>
                <a:latin typeface="+mn-lt"/>
                <a:ea typeface="+mn-ea"/>
                <a:cs typeface="+mn-cs"/>
              </a:rPr>
              <a:t>Once you get to the form where you can search begin using the Library Database spreadsheet to test the most used to the least used. And Search.</a:t>
            </a:r>
            <a:endParaRPr lang="en-US" b="0" dirty="0" smtClean="0">
              <a:effectLst/>
            </a:endParaRPr>
          </a:p>
          <a:p>
            <a:pPr rtl="0"/>
            <a:r>
              <a:rPr lang="en-US" sz="1200" b="0" i="0" u="none" strike="noStrike" kern="1200" dirty="0" smtClean="0">
                <a:solidFill>
                  <a:schemeClr val="tx1"/>
                </a:solidFill>
                <a:effectLst/>
                <a:latin typeface="+mn-lt"/>
                <a:ea typeface="+mn-ea"/>
                <a:cs typeface="+mn-cs"/>
              </a:rPr>
              <a:t>Once information is brought up, following the instructions below to gain understanding of accessibility incorporated versus accessibility lacking. </a:t>
            </a:r>
            <a:endParaRPr lang="en-US" b="0" dirty="0" smtClean="0">
              <a:effectLst/>
            </a:endParaRPr>
          </a:p>
          <a:p>
            <a:pPr rtl="0"/>
            <a:r>
              <a:rPr lang="en-US" b="0" dirty="0" smtClean="0">
                <a:effectLst/>
              </a:rPr>
              <a:t/>
            </a:r>
            <a:br>
              <a:rPr lang="en-US" b="0" dirty="0" smtClean="0">
                <a:effectLst/>
              </a:rPr>
            </a:br>
            <a:r>
              <a:rPr lang="en-US" sz="1200" b="0" i="0" u="none" strike="noStrike" kern="1200" dirty="0" smtClean="0">
                <a:solidFill>
                  <a:schemeClr val="tx1"/>
                </a:solidFill>
                <a:effectLst/>
                <a:latin typeface="+mn-lt"/>
                <a:ea typeface="+mn-ea"/>
                <a:cs typeface="+mn-cs"/>
              </a:rPr>
              <a:t>Using JAWS and the keyboard only (no mouse) </a:t>
            </a:r>
            <a:endParaRPr lang="en-US" b="0" dirty="0" smtClean="0">
              <a:effectLst/>
            </a:endParaRPr>
          </a:p>
          <a:p>
            <a:pPr rtl="0" fontAlgn="base"/>
            <a:r>
              <a:rPr lang="en-US" sz="1200" b="0" i="0" u="none" strike="noStrike" kern="1200" dirty="0" smtClean="0">
                <a:solidFill>
                  <a:schemeClr val="tx1"/>
                </a:solidFill>
                <a:effectLst/>
                <a:latin typeface="+mn-lt"/>
                <a:ea typeface="+mn-ea"/>
                <a:cs typeface="+mn-cs"/>
              </a:rPr>
              <a:t>Insert + F7 pull up Links List</a:t>
            </a:r>
          </a:p>
          <a:p>
            <a:pPr rtl="0" fontAlgn="base"/>
            <a:r>
              <a:rPr lang="en-US" sz="1200" b="0" i="0" u="none" strike="noStrike" kern="1200" dirty="0" smtClean="0">
                <a:solidFill>
                  <a:schemeClr val="tx1"/>
                </a:solidFill>
                <a:effectLst/>
                <a:latin typeface="+mn-lt"/>
                <a:ea typeface="+mn-ea"/>
                <a:cs typeface="+mn-cs"/>
              </a:rPr>
              <a:t>Skip to content</a:t>
            </a:r>
          </a:p>
          <a:p>
            <a:pPr rtl="0" fontAlgn="base"/>
            <a:r>
              <a:rPr lang="en-US" sz="1200" b="0" i="0" u="none" strike="noStrike" kern="1200" dirty="0" smtClean="0">
                <a:solidFill>
                  <a:schemeClr val="tx1"/>
                </a:solidFill>
                <a:effectLst/>
                <a:latin typeface="+mn-lt"/>
                <a:ea typeface="+mn-ea"/>
                <a:cs typeface="+mn-cs"/>
              </a:rPr>
              <a:t>Insert + F6 for Headings</a:t>
            </a:r>
          </a:p>
          <a:p>
            <a:pPr rtl="0" fontAlgn="base"/>
            <a:r>
              <a:rPr lang="en-US" sz="1200" b="0" i="0" u="none" strike="noStrike" kern="1200" dirty="0" smtClean="0">
                <a:solidFill>
                  <a:schemeClr val="tx1"/>
                </a:solidFill>
                <a:effectLst/>
                <a:latin typeface="+mn-lt"/>
                <a:ea typeface="+mn-ea"/>
                <a:cs typeface="+mn-cs"/>
              </a:rPr>
              <a:t>CTRL + Home takes you to the top of page</a:t>
            </a:r>
          </a:p>
          <a:p>
            <a:pPr rtl="0" fontAlgn="base"/>
            <a:r>
              <a:rPr lang="en-US" sz="1200" b="0" i="0" u="none" strike="noStrike" kern="1200" dirty="0" smtClean="0">
                <a:solidFill>
                  <a:schemeClr val="tx1"/>
                </a:solidFill>
                <a:effectLst/>
                <a:latin typeface="+mn-lt"/>
                <a:ea typeface="+mn-ea"/>
                <a:cs typeface="+mn-cs"/>
              </a:rPr>
              <a:t>H is quick key for Headings</a:t>
            </a:r>
          </a:p>
          <a:p>
            <a:pPr rtl="0" fontAlgn="base"/>
            <a:r>
              <a:rPr lang="en-US" sz="1200" b="0" i="0" u="none" strike="noStrike" kern="1200" dirty="0" smtClean="0">
                <a:solidFill>
                  <a:schemeClr val="tx1"/>
                </a:solidFill>
                <a:effectLst/>
                <a:latin typeface="+mn-lt"/>
                <a:ea typeface="+mn-ea"/>
                <a:cs typeface="+mn-cs"/>
              </a:rPr>
              <a:t>Shift H takes you back through order</a:t>
            </a:r>
          </a:p>
          <a:p>
            <a:pPr rtl="0" fontAlgn="base"/>
            <a:r>
              <a:rPr lang="en-US" sz="1200" b="0" i="0" u="none" strike="noStrike" kern="1200" dirty="0" smtClean="0">
                <a:solidFill>
                  <a:schemeClr val="tx1"/>
                </a:solidFill>
                <a:effectLst/>
                <a:latin typeface="+mn-lt"/>
                <a:ea typeface="+mn-ea"/>
                <a:cs typeface="+mn-cs"/>
              </a:rPr>
              <a:t>L is quick key for bulleted list</a:t>
            </a:r>
          </a:p>
          <a:p>
            <a:pPr rtl="0" fontAlgn="base"/>
            <a:r>
              <a:rPr lang="en-US" sz="1200" b="0" i="0" u="none" strike="noStrike" kern="1200" dirty="0" smtClean="0">
                <a:solidFill>
                  <a:schemeClr val="tx1"/>
                </a:solidFill>
                <a:effectLst/>
                <a:latin typeface="+mn-lt"/>
                <a:ea typeface="+mn-ea"/>
                <a:cs typeface="+mn-cs"/>
              </a:rPr>
              <a:t>F is the quick key for Form fields</a:t>
            </a:r>
          </a:p>
          <a:p>
            <a:pPr rtl="0" fontAlgn="base"/>
            <a:r>
              <a:rPr lang="en-US" sz="1200" b="0" i="0" u="none" strike="noStrike" kern="1200" dirty="0" smtClean="0">
                <a:solidFill>
                  <a:schemeClr val="tx1"/>
                </a:solidFill>
                <a:effectLst/>
                <a:latin typeface="+mn-lt"/>
                <a:ea typeface="+mn-ea"/>
                <a:cs typeface="+mn-cs"/>
              </a:rPr>
              <a:t>Forms – Insert + F5</a:t>
            </a:r>
          </a:p>
          <a:p>
            <a:pPr rtl="0" fontAlgn="base"/>
            <a:r>
              <a:rPr lang="en-US" sz="1200" b="0" i="0" u="none" strike="noStrike" kern="1200" dirty="0" smtClean="0">
                <a:solidFill>
                  <a:schemeClr val="tx1"/>
                </a:solidFill>
                <a:effectLst/>
                <a:latin typeface="+mn-lt"/>
                <a:ea typeface="+mn-ea"/>
                <a:cs typeface="+mn-cs"/>
              </a:rPr>
              <a:t>Frames List -  Insert + F9 – Looking for how it is labeled</a:t>
            </a:r>
          </a:p>
          <a:p>
            <a:pPr rtl="0" fontAlgn="base"/>
            <a:r>
              <a:rPr lang="en-US" sz="1200" b="0" i="0" u="none" strike="noStrike" kern="1200" dirty="0" smtClean="0">
                <a:solidFill>
                  <a:schemeClr val="tx1"/>
                </a:solidFill>
                <a:effectLst/>
                <a:latin typeface="+mn-lt"/>
                <a:ea typeface="+mn-ea"/>
                <a:cs typeface="+mn-cs"/>
              </a:rPr>
              <a:t>Arrow keys - navigate line by line</a:t>
            </a:r>
          </a:p>
          <a:p>
            <a:pPr lvl="1" rtl="0" fontAlgn="base"/>
            <a:r>
              <a:rPr lang="en-US" sz="1200" b="0" i="0" u="none" strike="noStrike" kern="1200" dirty="0" smtClean="0">
                <a:solidFill>
                  <a:schemeClr val="tx1"/>
                </a:solidFill>
                <a:effectLst/>
                <a:latin typeface="+mn-lt"/>
                <a:ea typeface="+mn-ea"/>
                <a:cs typeface="+mn-cs"/>
              </a:rPr>
              <a:t>Arrow Up - navigate to the  previous line</a:t>
            </a:r>
          </a:p>
          <a:p>
            <a:pPr lvl="1" rtl="0" fontAlgn="base"/>
            <a:r>
              <a:rPr lang="en-US" sz="1200" b="0" i="0" u="none" strike="noStrike" kern="1200" dirty="0" smtClean="0">
                <a:solidFill>
                  <a:schemeClr val="tx1"/>
                </a:solidFill>
                <a:effectLst/>
                <a:latin typeface="+mn-lt"/>
                <a:ea typeface="+mn-ea"/>
                <a:cs typeface="+mn-cs"/>
              </a:rPr>
              <a:t>Arrow Down - navigate to the next line</a:t>
            </a:r>
          </a:p>
          <a:p>
            <a:pPr rtl="0" fontAlgn="base"/>
            <a:r>
              <a:rPr lang="en-US" sz="1200" b="0" i="0" u="none" strike="noStrike" kern="1200" dirty="0" smtClean="0">
                <a:solidFill>
                  <a:schemeClr val="tx1"/>
                </a:solidFill>
                <a:effectLst/>
                <a:latin typeface="+mn-lt"/>
                <a:ea typeface="+mn-ea"/>
                <a:cs typeface="+mn-cs"/>
              </a:rPr>
              <a:t>(rarely used but here for informational purposes) Virtual – Insert F3 </a:t>
            </a:r>
          </a:p>
          <a:p>
            <a:pPr rtl="0"/>
            <a:r>
              <a:rPr lang="en-US" b="0" dirty="0" smtClean="0">
                <a:effectLst/>
              </a:rPr>
              <a:t/>
            </a:r>
            <a:br>
              <a:rPr lang="en-US" b="0" dirty="0" smtClean="0">
                <a:effectLst/>
              </a:rPr>
            </a:br>
            <a:r>
              <a:rPr lang="en-US" sz="1200" b="0" i="0" u="none" strike="noStrike" kern="1200" dirty="0" smtClean="0">
                <a:solidFill>
                  <a:schemeClr val="tx1"/>
                </a:solidFill>
                <a:effectLst/>
                <a:latin typeface="+mn-lt"/>
                <a:ea typeface="+mn-ea"/>
                <a:cs typeface="+mn-cs"/>
              </a:rPr>
              <a:t>When you find a PDF (you can use a mouse now):</a:t>
            </a:r>
            <a:endParaRPr lang="en-US" b="0" dirty="0" smtClean="0">
              <a:effectLst/>
            </a:endParaRPr>
          </a:p>
          <a:p>
            <a:pPr rtl="0"/>
            <a:r>
              <a:rPr lang="en-US" b="0" dirty="0" smtClean="0">
                <a:effectLst/>
              </a:rPr>
              <a:t/>
            </a:r>
            <a:br>
              <a:rPr lang="en-US" b="0" dirty="0" smtClean="0">
                <a:effectLst/>
              </a:rPr>
            </a:br>
            <a:r>
              <a:rPr lang="en-US" sz="1200" b="0" i="0" u="none" strike="noStrike" kern="1200" dirty="0" smtClean="0">
                <a:solidFill>
                  <a:schemeClr val="tx1"/>
                </a:solidFill>
                <a:effectLst/>
                <a:latin typeface="+mn-lt"/>
                <a:ea typeface="+mn-ea"/>
                <a:cs typeface="+mn-cs"/>
              </a:rPr>
              <a:t>First double click on the PDF if it shows blue it's not accessible.  If it doesn't show blue use INSERT + down arrow to read.  An alternative to JAWS to check PDF documents it to use the built-in Read Out Loud feature or Read and Write Gold plug in.  </a:t>
            </a:r>
            <a:endParaRPr lang="en-US" b="0" dirty="0" smtClean="0">
              <a:effectLst/>
            </a:endParaRPr>
          </a:p>
          <a:p>
            <a:pPr rtl="0"/>
            <a:r>
              <a:rPr lang="en-US" sz="1200" b="0" i="0" u="none" strike="noStrike" kern="1200" dirty="0" smtClean="0">
                <a:solidFill>
                  <a:schemeClr val="tx1"/>
                </a:solidFill>
                <a:effectLst/>
                <a:latin typeface="+mn-lt"/>
                <a:ea typeface="+mn-ea"/>
                <a:cs typeface="+mn-cs"/>
              </a:rPr>
              <a:t>Check to see if the first few lines read in the order they should.  For example if it is columns does it read the second line of the first column or does it jump to the first line in the second column before going back to the first, etc. This will show whether or not reader or is correct.  If it skips, reading order isn't’ right and it isn’t accessible. </a:t>
            </a:r>
            <a:endParaRPr lang="en-US" b="0" dirty="0" smtClean="0">
              <a:effectLst/>
            </a:endParaRPr>
          </a:p>
          <a:p>
            <a:pPr rtl="0"/>
            <a:r>
              <a:rPr lang="en-US" b="0" dirty="0" smtClean="0">
                <a:effectLst/>
              </a:rPr>
              <a:t/>
            </a:r>
            <a:br>
              <a:rPr lang="en-US" b="0" dirty="0" smtClean="0">
                <a:effectLst/>
              </a:rPr>
            </a:br>
            <a:r>
              <a:rPr lang="en-US" sz="1200" b="0" i="0" u="none" strike="noStrike" kern="1200" dirty="0" smtClean="0">
                <a:solidFill>
                  <a:schemeClr val="tx1"/>
                </a:solidFill>
                <a:effectLst/>
                <a:latin typeface="+mn-lt"/>
                <a:ea typeface="+mn-ea"/>
                <a:cs typeface="+mn-cs"/>
              </a:rPr>
              <a:t>To use Adobe Reader built in:</a:t>
            </a:r>
            <a:endParaRPr lang="en-US" b="0" dirty="0" smtClean="0">
              <a:effectLst/>
            </a:endParaRPr>
          </a:p>
          <a:p>
            <a:pPr rtl="0" fontAlgn="base"/>
            <a:r>
              <a:rPr lang="en-US" b="0" dirty="0" smtClean="0">
                <a:effectLst/>
              </a:rPr>
              <a:t/>
            </a:r>
            <a:br>
              <a:rPr lang="en-US" b="0" dirty="0" smtClean="0">
                <a:effectLst/>
              </a:rPr>
            </a:br>
            <a:r>
              <a:rPr lang="en-US" sz="1200" b="0" i="0" u="none" strike="noStrike" kern="1200" dirty="0" smtClean="0">
                <a:solidFill>
                  <a:schemeClr val="tx1"/>
                </a:solidFill>
                <a:effectLst/>
                <a:latin typeface="+mn-lt"/>
                <a:ea typeface="+mn-ea"/>
                <a:cs typeface="+mn-cs"/>
              </a:rPr>
              <a:t>Activate Read Out Loud:  Shift + Ctrl + Y</a:t>
            </a:r>
          </a:p>
          <a:p>
            <a:pPr rtl="0" fontAlgn="base"/>
            <a:r>
              <a:rPr lang="en-US" sz="1200" b="0" i="0" u="none" strike="noStrike" kern="1200" dirty="0" smtClean="0">
                <a:solidFill>
                  <a:schemeClr val="tx1"/>
                </a:solidFill>
                <a:effectLst/>
                <a:latin typeface="+mn-lt"/>
                <a:ea typeface="+mn-ea"/>
                <a:cs typeface="+mn-cs"/>
              </a:rPr>
              <a:t>Read This Page Only:  Shift + Ctrl + V</a:t>
            </a:r>
          </a:p>
          <a:p>
            <a:pPr rtl="0" fontAlgn="base"/>
            <a:r>
              <a:rPr lang="en-US" sz="1200" b="0" i="0" u="none" strike="noStrike" kern="1200" dirty="0" smtClean="0">
                <a:solidFill>
                  <a:schemeClr val="tx1"/>
                </a:solidFill>
                <a:effectLst/>
                <a:latin typeface="+mn-lt"/>
                <a:ea typeface="+mn-ea"/>
                <a:cs typeface="+mn-cs"/>
              </a:rPr>
              <a:t>Read To End of Document:  Shift + Ctrl + B</a:t>
            </a:r>
          </a:p>
          <a:p>
            <a:pPr rtl="0" fontAlgn="base"/>
            <a:r>
              <a:rPr lang="en-US" sz="1200" b="0" i="0" u="none" strike="noStrike" kern="1200" dirty="0" smtClean="0">
                <a:solidFill>
                  <a:schemeClr val="tx1"/>
                </a:solidFill>
                <a:effectLst/>
                <a:latin typeface="+mn-lt"/>
                <a:ea typeface="+mn-ea"/>
                <a:cs typeface="+mn-cs"/>
              </a:rPr>
              <a:t>Pause/Resume:  Shift + Ctrl + C</a:t>
            </a:r>
          </a:p>
          <a:p>
            <a:pPr rtl="0" fontAlgn="base"/>
            <a:r>
              <a:rPr lang="en-US" sz="1200" b="0" i="0" u="none" strike="noStrike" kern="1200" dirty="0" smtClean="0">
                <a:solidFill>
                  <a:schemeClr val="tx1"/>
                </a:solidFill>
                <a:effectLst/>
                <a:latin typeface="+mn-lt"/>
                <a:ea typeface="+mn-ea"/>
                <a:cs typeface="+mn-cs"/>
              </a:rPr>
              <a:t>Stop:  Shift + Ctrl + E</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632CC7-69DE-4A22-B117-99EA251A664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526280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1" i="0" u="none" strike="noStrike" kern="1200" dirty="0" smtClean="0">
                <a:solidFill>
                  <a:schemeClr val="tx1"/>
                </a:solidFill>
                <a:effectLst/>
                <a:latin typeface="+mn-lt"/>
                <a:ea typeface="+mn-ea"/>
                <a:cs typeface="+mn-cs"/>
              </a:rPr>
              <a:t>Enhanced Features</a:t>
            </a:r>
            <a:br>
              <a:rPr lang="en-US" sz="1200" b="1"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Ask the vendor to turn on any enhanced features, such as: </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HTML (text) </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Closed Captioning (audio/video)  </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These are features that are free, but sometimes outside the box of what is typically submitted/offered to the purchaser. Request that the vendor provide you with a list of all enhanced features. The sharing of the list is a required part of submission for a vendor.</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
            </a:r>
            <a:br>
              <a:rPr lang="en-US" sz="1200" b="0" i="0" u="none" strike="noStrike" kern="1200" dirty="0" smtClean="0">
                <a:solidFill>
                  <a:schemeClr val="tx1"/>
                </a:solidFill>
                <a:effectLst/>
                <a:latin typeface="+mn-lt"/>
                <a:ea typeface="+mn-ea"/>
                <a:cs typeface="+mn-cs"/>
              </a:rPr>
            </a:br>
            <a:r>
              <a:rPr lang="en-US" sz="1200" b="1" i="0" u="none" strike="noStrike" kern="1200" dirty="0" smtClean="0">
                <a:solidFill>
                  <a:schemeClr val="tx1"/>
                </a:solidFill>
                <a:effectLst/>
                <a:latin typeface="+mn-lt"/>
                <a:ea typeface="+mn-ea"/>
                <a:cs typeface="+mn-cs"/>
              </a:rPr>
              <a:t>Considerations for Video/Audio</a:t>
            </a:r>
            <a:br>
              <a:rPr lang="en-US" sz="1200" b="1"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Is the multimedia captioned or have a transcript?  </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-If no, can the vendor provide a transcript or captioned video, at no charge, within 24-48 </a:t>
            </a:r>
            <a:r>
              <a:rPr lang="en-US" sz="1200" b="0" i="0" u="none" strike="noStrike" kern="1200" dirty="0" err="1" smtClean="0">
                <a:solidFill>
                  <a:schemeClr val="tx1"/>
                </a:solidFill>
                <a:effectLst/>
                <a:latin typeface="+mn-lt"/>
                <a:ea typeface="+mn-ea"/>
                <a:cs typeface="+mn-cs"/>
              </a:rPr>
              <a:t>hrs</a:t>
            </a:r>
            <a:r>
              <a:rPr lang="en-US" sz="1200" b="0" i="0" u="none" strike="noStrike" kern="1200" dirty="0" smtClean="0">
                <a:solidFill>
                  <a:schemeClr val="tx1"/>
                </a:solidFill>
                <a:effectLst/>
                <a:latin typeface="+mn-lt"/>
                <a:ea typeface="+mn-ea"/>
                <a:cs typeface="+mn-cs"/>
              </a:rPr>
              <a:t> upon request?  After captions are provided, vendor must update the video with an available transcript or captioned version for future use. </a:t>
            </a:r>
            <a:endParaRPr lang="en-US" b="0" dirty="0" smtClean="0">
              <a:effectLst/>
            </a:endParaRPr>
          </a:p>
          <a:p>
            <a:pPr rtl="0"/>
            <a:r>
              <a:rPr lang="en-US" sz="1200" b="0" i="0" u="none" strike="noStrike" kern="1200" dirty="0" smtClean="0">
                <a:solidFill>
                  <a:schemeClr val="tx1"/>
                </a:solidFill>
                <a:effectLst/>
                <a:latin typeface="+mn-lt"/>
                <a:ea typeface="+mn-ea"/>
                <a:cs typeface="+mn-cs"/>
              </a:rPr>
              <a:t>-If no, does Miami have the up front approval to caption copyrighted content from vendor?  </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If Miami has to caption vendor’s videos, Miami will be seeking discount based upon incurred costs of captioning in next renewal.</a:t>
            </a:r>
            <a:endParaRPr lang="en-US" b="0" dirty="0" smtClean="0">
              <a:effectLst/>
            </a:endParaRPr>
          </a:p>
          <a:p>
            <a:pPr rtl="0"/>
            <a:r>
              <a:rPr lang="en-US" b="0" dirty="0" smtClean="0">
                <a:effectLst/>
              </a:rPr>
              <a:t/>
            </a:r>
            <a:br>
              <a:rPr lang="en-US" b="0" dirty="0" smtClean="0">
                <a:effectLst/>
              </a:rPr>
            </a:br>
            <a:r>
              <a:rPr lang="en-US" sz="1200" b="0" i="0" u="none" strike="noStrike" kern="1200" dirty="0" smtClean="0">
                <a:solidFill>
                  <a:schemeClr val="tx1"/>
                </a:solidFill>
                <a:effectLst/>
                <a:latin typeface="+mn-lt"/>
                <a:ea typeface="+mn-ea"/>
                <a:cs typeface="+mn-cs"/>
              </a:rPr>
              <a:t>If vendor is unable to accommodate either of the above, then it would make it almost impossible to provide a student access in any way. Recommended to not move forward.  </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
            </a:r>
            <a:br>
              <a:rPr lang="en-US" sz="1200" b="0" i="0" u="none" strike="noStrike" kern="1200" dirty="0" smtClean="0">
                <a:solidFill>
                  <a:schemeClr val="tx1"/>
                </a:solidFill>
                <a:effectLst/>
                <a:latin typeface="+mn-lt"/>
                <a:ea typeface="+mn-ea"/>
                <a:cs typeface="+mn-cs"/>
              </a:rPr>
            </a:br>
            <a:endParaRPr lang="en-US" b="0" dirty="0" smtClean="0">
              <a:effectLst/>
            </a:endParaRPr>
          </a:p>
          <a:p>
            <a:r>
              <a:rPr lang="en-US" dirty="0" smtClean="0"/>
              <a:t/>
            </a:r>
            <a:br>
              <a:rPr lang="en-US" dirty="0" smtClean="0"/>
            </a:br>
            <a:endParaRPr lang="en-US" dirty="0" smtClean="0"/>
          </a:p>
          <a:p>
            <a:endParaRPr lang="en-US" dirty="0"/>
          </a:p>
        </p:txBody>
      </p:sp>
      <p:sp>
        <p:nvSpPr>
          <p:cNvPr id="4" name="Slide Number Placeholder 3"/>
          <p:cNvSpPr>
            <a:spLocks noGrp="1"/>
          </p:cNvSpPr>
          <p:nvPr>
            <p:ph type="sldNum" sz="quarter" idx="10"/>
          </p:nvPr>
        </p:nvSpPr>
        <p:spPr/>
        <p:txBody>
          <a:bodyPr/>
          <a:lstStyle/>
          <a:p>
            <a:fld id="{C6632CC7-69DE-4A22-B117-99EA251A6642}" type="slidenum">
              <a:rPr lang="en-US" smtClean="0"/>
              <a:t>15</a:t>
            </a:fld>
            <a:endParaRPr lang="en-US"/>
          </a:p>
        </p:txBody>
      </p:sp>
    </p:spTree>
    <p:extLst>
      <p:ext uri="{BB962C8B-B14F-4D97-AF65-F5344CB8AC3E}">
        <p14:creationId xmlns:p14="http://schemas.microsoft.com/office/powerpoint/2010/main" val="12515145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Database Title:</a:t>
            </a:r>
            <a:r>
              <a:rPr lang="en-US" baseline="0" dirty="0" smtClean="0"/>
              <a:t>  </a:t>
            </a:r>
            <a:r>
              <a:rPr lang="en-US" dirty="0" smtClean="0">
                <a:effectLst/>
              </a:rPr>
              <a:t>Marketing science (Providence, R.I. : Online);"Marketing science [electronic resource]"</a:t>
            </a:r>
          </a:p>
          <a:p>
            <a:endParaRPr lang="en-US" dirty="0"/>
          </a:p>
        </p:txBody>
      </p:sp>
      <p:sp>
        <p:nvSpPr>
          <p:cNvPr id="4" name="Slide Number Placeholder 3"/>
          <p:cNvSpPr>
            <a:spLocks noGrp="1"/>
          </p:cNvSpPr>
          <p:nvPr>
            <p:ph type="sldNum" sz="quarter" idx="10"/>
          </p:nvPr>
        </p:nvSpPr>
        <p:spPr/>
        <p:txBody>
          <a:bodyPr/>
          <a:lstStyle/>
          <a:p>
            <a:fld id="{C6632CC7-69DE-4A22-B117-99EA251A6642}" type="slidenum">
              <a:rPr lang="en-US" smtClean="0"/>
              <a:t>16</a:t>
            </a:fld>
            <a:endParaRPr lang="en-US"/>
          </a:p>
        </p:txBody>
      </p:sp>
    </p:spTree>
    <p:extLst>
      <p:ext uri="{BB962C8B-B14F-4D97-AF65-F5344CB8AC3E}">
        <p14:creationId xmlns:p14="http://schemas.microsoft.com/office/powerpoint/2010/main" val="11510767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632CC7-69DE-4A22-B117-99EA251A6642}" type="slidenum">
              <a:rPr lang="en-US" smtClean="0"/>
              <a:t>17</a:t>
            </a:fld>
            <a:endParaRPr lang="en-US"/>
          </a:p>
        </p:txBody>
      </p:sp>
    </p:spTree>
    <p:extLst>
      <p:ext uri="{BB962C8B-B14F-4D97-AF65-F5344CB8AC3E}">
        <p14:creationId xmlns:p14="http://schemas.microsoft.com/office/powerpoint/2010/main" val="435124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632CC7-69DE-4A22-B117-99EA251A6642}" type="slidenum">
              <a:rPr lang="en-US" smtClean="0"/>
              <a:t>3</a:t>
            </a:fld>
            <a:endParaRPr lang="en-US"/>
          </a:p>
        </p:txBody>
      </p:sp>
    </p:spTree>
    <p:extLst>
      <p:ext uri="{BB962C8B-B14F-4D97-AF65-F5344CB8AC3E}">
        <p14:creationId xmlns:p14="http://schemas.microsoft.com/office/powerpoint/2010/main" val="439351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632CC7-69DE-4A22-B117-99EA251A6642}" type="slidenum">
              <a:rPr lang="en-US" smtClean="0"/>
              <a:t>4</a:t>
            </a:fld>
            <a:endParaRPr lang="en-US"/>
          </a:p>
        </p:txBody>
      </p:sp>
    </p:spTree>
    <p:extLst>
      <p:ext uri="{BB962C8B-B14F-4D97-AF65-F5344CB8AC3E}">
        <p14:creationId xmlns:p14="http://schemas.microsoft.com/office/powerpoint/2010/main" val="1403350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632CC7-69DE-4A22-B117-99EA251A6642}" type="slidenum">
              <a:rPr lang="en-US" smtClean="0"/>
              <a:t>5</a:t>
            </a:fld>
            <a:endParaRPr lang="en-US"/>
          </a:p>
        </p:txBody>
      </p:sp>
    </p:spTree>
    <p:extLst>
      <p:ext uri="{BB962C8B-B14F-4D97-AF65-F5344CB8AC3E}">
        <p14:creationId xmlns:p14="http://schemas.microsoft.com/office/powerpoint/2010/main" val="78221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smtClean="0">
                <a:solidFill>
                  <a:schemeClr val="tx1"/>
                </a:solidFill>
                <a:effectLst/>
                <a:latin typeface="+mn-lt"/>
                <a:ea typeface="+mn-ea"/>
                <a:cs typeface="+mn-cs"/>
              </a:rPr>
              <a:t>Topic Areas</a:t>
            </a:r>
            <a:endParaRPr lang="en-US" b="1" dirty="0" smtClean="0">
              <a:effectLst/>
            </a:endParaRPr>
          </a:p>
          <a:p>
            <a:pPr rtl="0" fontAlgn="base"/>
            <a:r>
              <a:rPr lang="en-US" b="0" dirty="0" smtClean="0">
                <a:effectLst/>
              </a:rPr>
              <a:t/>
            </a:r>
            <a:br>
              <a:rPr lang="en-US" b="0" dirty="0" smtClean="0">
                <a:effectLst/>
              </a:rPr>
            </a:br>
            <a:r>
              <a:rPr lang="en-US" sz="1200" b="0" i="0" u="none" strike="noStrike" kern="1200" dirty="0" smtClean="0">
                <a:solidFill>
                  <a:schemeClr val="tx1"/>
                </a:solidFill>
                <a:effectLst/>
                <a:latin typeface="+mn-lt"/>
                <a:ea typeface="+mn-ea"/>
                <a:cs typeface="+mn-cs"/>
              </a:rPr>
              <a:t>Main Search Page</a:t>
            </a:r>
          </a:p>
          <a:p>
            <a:pPr rtl="0" fontAlgn="base"/>
            <a:r>
              <a:rPr lang="en-US" sz="1200" b="0" i="0" u="none" strike="noStrike" kern="1200" dirty="0" smtClean="0">
                <a:solidFill>
                  <a:schemeClr val="tx1"/>
                </a:solidFill>
                <a:effectLst/>
                <a:latin typeface="+mn-lt"/>
                <a:ea typeface="+mn-ea"/>
                <a:cs typeface="+mn-cs"/>
              </a:rPr>
              <a:t>Finding Results</a:t>
            </a:r>
          </a:p>
          <a:p>
            <a:pPr rtl="0" fontAlgn="base"/>
            <a:r>
              <a:rPr lang="en-US" sz="1200" b="0" i="0" u="none" strike="noStrike" kern="1200" dirty="0" smtClean="0">
                <a:solidFill>
                  <a:schemeClr val="tx1"/>
                </a:solidFill>
                <a:effectLst/>
                <a:latin typeface="+mn-lt"/>
                <a:ea typeface="+mn-ea"/>
                <a:cs typeface="+mn-cs"/>
              </a:rPr>
              <a:t>Access Results</a:t>
            </a:r>
          </a:p>
          <a:p>
            <a:pPr rtl="0" fontAlgn="base"/>
            <a:r>
              <a:rPr lang="en-US" sz="1200" b="0" i="0" u="none" strike="noStrike" kern="1200" dirty="0" smtClean="0">
                <a:solidFill>
                  <a:schemeClr val="tx1"/>
                </a:solidFill>
                <a:effectLst/>
                <a:latin typeface="+mn-lt"/>
                <a:ea typeface="+mn-ea"/>
                <a:cs typeface="+mn-cs"/>
              </a:rPr>
              <a:t>Access HTML</a:t>
            </a:r>
          </a:p>
          <a:p>
            <a:pPr rtl="0" fontAlgn="base"/>
            <a:r>
              <a:rPr lang="en-US" sz="1200" b="0" i="0" u="none" strike="noStrike" kern="1200" dirty="0" smtClean="0">
                <a:solidFill>
                  <a:schemeClr val="tx1"/>
                </a:solidFill>
                <a:effectLst/>
                <a:latin typeface="+mn-lt"/>
                <a:ea typeface="+mn-ea"/>
                <a:cs typeface="+mn-cs"/>
              </a:rPr>
              <a:t>Accessible PDF</a:t>
            </a:r>
          </a:p>
          <a:p>
            <a:pPr rtl="0"/>
            <a:r>
              <a:rPr lang="en-US" b="0" dirty="0" smtClean="0">
                <a:effectLst/>
              </a:rPr>
              <a:t/>
            </a:r>
            <a:br>
              <a:rPr lang="en-US" b="0" dirty="0" smtClean="0">
                <a:effectLst/>
              </a:rPr>
            </a:br>
            <a:r>
              <a:rPr lang="en-US" sz="1200" b="0" i="0" u="none" strike="noStrike" kern="1200" dirty="0" smtClean="0">
                <a:solidFill>
                  <a:schemeClr val="tx1"/>
                </a:solidFill>
                <a:effectLst/>
                <a:latin typeface="+mn-lt"/>
                <a:ea typeface="+mn-ea"/>
                <a:cs typeface="+mn-cs"/>
              </a:rPr>
              <a:t>Basically, using basic JAWS commands to access each of the areas above.  If you find a PDF, check if you are able to navigate through it cleanly.  </a:t>
            </a:r>
            <a:endParaRPr lang="en-US" b="0" dirty="0" smtClean="0">
              <a:effectLst/>
            </a:endParaRPr>
          </a:p>
          <a:p>
            <a:r>
              <a:rPr lang="en-US" dirty="0" smtClean="0"/>
              <a:t/>
            </a:r>
            <a:br>
              <a:rPr lang="en-US" dirty="0" smtClean="0"/>
            </a:br>
            <a:r>
              <a:rPr lang="en-US" sz="1200" b="0" i="0" u="none" strike="noStrike" kern="1200" dirty="0" smtClean="0">
                <a:solidFill>
                  <a:schemeClr val="tx1"/>
                </a:solidFill>
                <a:effectLst/>
                <a:latin typeface="+mn-lt"/>
                <a:ea typeface="+mn-ea"/>
                <a:cs typeface="+mn-cs"/>
              </a:rPr>
              <a:t>Once JAWS is turned on it will talk to you (Ensure your speakers are turned on.  You may want to use a headset)</a:t>
            </a:r>
            <a:endParaRPr lang="en-US" b="0" dirty="0" smtClean="0">
              <a:effectLst/>
            </a:endParaRPr>
          </a:p>
          <a:p>
            <a:pPr rtl="0"/>
            <a:r>
              <a:rPr lang="en-US" sz="1200" b="0" i="0" u="none" strike="noStrike" kern="1200" dirty="0" smtClean="0">
                <a:solidFill>
                  <a:schemeClr val="tx1"/>
                </a:solidFill>
                <a:effectLst/>
                <a:latin typeface="+mn-lt"/>
                <a:ea typeface="+mn-ea"/>
                <a:cs typeface="+mn-cs"/>
              </a:rPr>
              <a:t>From this point forward you will need to only use the keyboard.  TAB will get you from link to link (areas on the page should highlight by changing color or have an outline for easy view of where you are)</a:t>
            </a:r>
            <a:endParaRPr lang="en-US" b="0" dirty="0" smtClean="0">
              <a:effectLst/>
            </a:endParaRPr>
          </a:p>
          <a:p>
            <a:pPr rtl="0"/>
            <a:r>
              <a:rPr lang="en-US" sz="1200" b="0" i="0" u="none" strike="noStrike" kern="1200" dirty="0" smtClean="0">
                <a:solidFill>
                  <a:schemeClr val="tx1"/>
                </a:solidFill>
                <a:effectLst/>
                <a:latin typeface="+mn-lt"/>
                <a:ea typeface="+mn-ea"/>
                <a:cs typeface="+mn-cs"/>
              </a:rPr>
              <a:t>Once you get to the form where you can search begin using the Library Database spreadsheet to test the most used to the least used. And Search.</a:t>
            </a:r>
            <a:endParaRPr lang="en-US" b="0" dirty="0" smtClean="0">
              <a:effectLst/>
            </a:endParaRPr>
          </a:p>
          <a:p>
            <a:pPr rtl="0"/>
            <a:r>
              <a:rPr lang="en-US" sz="1200" b="0" i="0" u="none" strike="noStrike" kern="1200" dirty="0" smtClean="0">
                <a:solidFill>
                  <a:schemeClr val="tx1"/>
                </a:solidFill>
                <a:effectLst/>
                <a:latin typeface="+mn-lt"/>
                <a:ea typeface="+mn-ea"/>
                <a:cs typeface="+mn-cs"/>
              </a:rPr>
              <a:t>Once information is brought up, following the instructions below to gain understanding of accessibility incorporated versus accessibility lacking. </a:t>
            </a:r>
            <a:endParaRPr lang="en-US" b="0" dirty="0" smtClean="0">
              <a:effectLst/>
            </a:endParaRPr>
          </a:p>
          <a:p>
            <a:pPr rtl="0"/>
            <a:r>
              <a:rPr lang="en-US" b="0" dirty="0" smtClean="0">
                <a:effectLst/>
              </a:rPr>
              <a:t/>
            </a:r>
            <a:br>
              <a:rPr lang="en-US" b="0" dirty="0" smtClean="0">
                <a:effectLst/>
              </a:rPr>
            </a:br>
            <a:r>
              <a:rPr lang="en-US" sz="1200" b="0" i="0" u="none" strike="noStrike" kern="1200" dirty="0" smtClean="0">
                <a:solidFill>
                  <a:schemeClr val="tx1"/>
                </a:solidFill>
                <a:effectLst/>
                <a:latin typeface="+mn-lt"/>
                <a:ea typeface="+mn-ea"/>
                <a:cs typeface="+mn-cs"/>
              </a:rPr>
              <a:t>Using JAWS and the keyboard only (no mouse) </a:t>
            </a:r>
            <a:endParaRPr lang="en-US" b="0" dirty="0" smtClean="0">
              <a:effectLst/>
            </a:endParaRPr>
          </a:p>
          <a:p>
            <a:pPr rtl="0" fontAlgn="base"/>
            <a:r>
              <a:rPr lang="en-US" sz="1200" b="0" i="0" u="none" strike="noStrike" kern="1200" dirty="0" smtClean="0">
                <a:solidFill>
                  <a:schemeClr val="tx1"/>
                </a:solidFill>
                <a:effectLst/>
                <a:latin typeface="+mn-lt"/>
                <a:ea typeface="+mn-ea"/>
                <a:cs typeface="+mn-cs"/>
              </a:rPr>
              <a:t>Insert + F7 pull up Links List</a:t>
            </a:r>
          </a:p>
          <a:p>
            <a:pPr rtl="0" fontAlgn="base"/>
            <a:r>
              <a:rPr lang="en-US" sz="1200" b="0" i="0" u="none" strike="noStrike" kern="1200" dirty="0" smtClean="0">
                <a:solidFill>
                  <a:schemeClr val="tx1"/>
                </a:solidFill>
                <a:effectLst/>
                <a:latin typeface="+mn-lt"/>
                <a:ea typeface="+mn-ea"/>
                <a:cs typeface="+mn-cs"/>
              </a:rPr>
              <a:t>Skip to content</a:t>
            </a:r>
          </a:p>
          <a:p>
            <a:pPr rtl="0" fontAlgn="base"/>
            <a:r>
              <a:rPr lang="en-US" sz="1200" b="0" i="0" u="none" strike="noStrike" kern="1200" dirty="0" smtClean="0">
                <a:solidFill>
                  <a:schemeClr val="tx1"/>
                </a:solidFill>
                <a:effectLst/>
                <a:latin typeface="+mn-lt"/>
                <a:ea typeface="+mn-ea"/>
                <a:cs typeface="+mn-cs"/>
              </a:rPr>
              <a:t>Insert + F6 for Headings</a:t>
            </a:r>
          </a:p>
          <a:p>
            <a:pPr rtl="0" fontAlgn="base"/>
            <a:r>
              <a:rPr lang="en-US" sz="1200" b="0" i="0" u="none" strike="noStrike" kern="1200" dirty="0" smtClean="0">
                <a:solidFill>
                  <a:schemeClr val="tx1"/>
                </a:solidFill>
                <a:effectLst/>
                <a:latin typeface="+mn-lt"/>
                <a:ea typeface="+mn-ea"/>
                <a:cs typeface="+mn-cs"/>
              </a:rPr>
              <a:t>CTRL + Home takes you to the top of page</a:t>
            </a:r>
          </a:p>
          <a:p>
            <a:pPr rtl="0" fontAlgn="base"/>
            <a:r>
              <a:rPr lang="en-US" sz="1200" b="0" i="0" u="none" strike="noStrike" kern="1200" dirty="0" smtClean="0">
                <a:solidFill>
                  <a:schemeClr val="tx1"/>
                </a:solidFill>
                <a:effectLst/>
                <a:latin typeface="+mn-lt"/>
                <a:ea typeface="+mn-ea"/>
                <a:cs typeface="+mn-cs"/>
              </a:rPr>
              <a:t>H is quick key for Headings</a:t>
            </a:r>
          </a:p>
          <a:p>
            <a:pPr rtl="0" fontAlgn="base"/>
            <a:r>
              <a:rPr lang="en-US" sz="1200" b="0" i="0" u="none" strike="noStrike" kern="1200" dirty="0" smtClean="0">
                <a:solidFill>
                  <a:schemeClr val="tx1"/>
                </a:solidFill>
                <a:effectLst/>
                <a:latin typeface="+mn-lt"/>
                <a:ea typeface="+mn-ea"/>
                <a:cs typeface="+mn-cs"/>
              </a:rPr>
              <a:t>Shift H takes you back through order</a:t>
            </a:r>
          </a:p>
          <a:p>
            <a:pPr rtl="0" fontAlgn="base"/>
            <a:r>
              <a:rPr lang="en-US" sz="1200" b="0" i="0" u="none" strike="noStrike" kern="1200" dirty="0" smtClean="0">
                <a:solidFill>
                  <a:schemeClr val="tx1"/>
                </a:solidFill>
                <a:effectLst/>
                <a:latin typeface="+mn-lt"/>
                <a:ea typeface="+mn-ea"/>
                <a:cs typeface="+mn-cs"/>
              </a:rPr>
              <a:t>L is quick key for bulleted list</a:t>
            </a:r>
          </a:p>
          <a:p>
            <a:pPr rtl="0" fontAlgn="base"/>
            <a:r>
              <a:rPr lang="en-US" sz="1200" b="0" i="0" u="none" strike="noStrike" kern="1200" dirty="0" smtClean="0">
                <a:solidFill>
                  <a:schemeClr val="tx1"/>
                </a:solidFill>
                <a:effectLst/>
                <a:latin typeface="+mn-lt"/>
                <a:ea typeface="+mn-ea"/>
                <a:cs typeface="+mn-cs"/>
              </a:rPr>
              <a:t>F is the quick key for Form fields</a:t>
            </a:r>
          </a:p>
          <a:p>
            <a:pPr rtl="0" fontAlgn="base"/>
            <a:r>
              <a:rPr lang="en-US" sz="1200" b="0" i="0" u="none" strike="noStrike" kern="1200" dirty="0" smtClean="0">
                <a:solidFill>
                  <a:schemeClr val="tx1"/>
                </a:solidFill>
                <a:effectLst/>
                <a:latin typeface="+mn-lt"/>
                <a:ea typeface="+mn-ea"/>
                <a:cs typeface="+mn-cs"/>
              </a:rPr>
              <a:t>Forms – Insert + F5</a:t>
            </a:r>
          </a:p>
          <a:p>
            <a:pPr rtl="0" fontAlgn="base"/>
            <a:r>
              <a:rPr lang="en-US" sz="1200" b="0" i="0" u="none" strike="noStrike" kern="1200" dirty="0" smtClean="0">
                <a:solidFill>
                  <a:schemeClr val="tx1"/>
                </a:solidFill>
                <a:effectLst/>
                <a:latin typeface="+mn-lt"/>
                <a:ea typeface="+mn-ea"/>
                <a:cs typeface="+mn-cs"/>
              </a:rPr>
              <a:t>Frames List -  Insert + F9 – Looking for how it is labeled</a:t>
            </a:r>
          </a:p>
          <a:p>
            <a:pPr rtl="0" fontAlgn="base"/>
            <a:r>
              <a:rPr lang="en-US" sz="1200" b="0" i="0" u="none" strike="noStrike" kern="1200" dirty="0" smtClean="0">
                <a:solidFill>
                  <a:schemeClr val="tx1"/>
                </a:solidFill>
                <a:effectLst/>
                <a:latin typeface="+mn-lt"/>
                <a:ea typeface="+mn-ea"/>
                <a:cs typeface="+mn-cs"/>
              </a:rPr>
              <a:t>Arrow keys - navigate line by line</a:t>
            </a:r>
          </a:p>
          <a:p>
            <a:pPr lvl="1" rtl="0" fontAlgn="base"/>
            <a:r>
              <a:rPr lang="en-US" sz="1200" b="0" i="0" u="none" strike="noStrike" kern="1200" dirty="0" smtClean="0">
                <a:solidFill>
                  <a:schemeClr val="tx1"/>
                </a:solidFill>
                <a:effectLst/>
                <a:latin typeface="+mn-lt"/>
                <a:ea typeface="+mn-ea"/>
                <a:cs typeface="+mn-cs"/>
              </a:rPr>
              <a:t>Arrow Up - navigate to the  previous line</a:t>
            </a:r>
          </a:p>
          <a:p>
            <a:pPr lvl="1" rtl="0" fontAlgn="base"/>
            <a:r>
              <a:rPr lang="en-US" sz="1200" b="0" i="0" u="none" strike="noStrike" kern="1200" dirty="0" smtClean="0">
                <a:solidFill>
                  <a:schemeClr val="tx1"/>
                </a:solidFill>
                <a:effectLst/>
                <a:latin typeface="+mn-lt"/>
                <a:ea typeface="+mn-ea"/>
                <a:cs typeface="+mn-cs"/>
              </a:rPr>
              <a:t>Arrow Down - navigate to the next line</a:t>
            </a:r>
          </a:p>
          <a:p>
            <a:pPr rtl="0" fontAlgn="base"/>
            <a:r>
              <a:rPr lang="en-US" sz="1200" b="0" i="0" u="none" strike="noStrike" kern="1200" dirty="0" smtClean="0">
                <a:solidFill>
                  <a:schemeClr val="tx1"/>
                </a:solidFill>
                <a:effectLst/>
                <a:latin typeface="+mn-lt"/>
                <a:ea typeface="+mn-ea"/>
                <a:cs typeface="+mn-cs"/>
              </a:rPr>
              <a:t>(rarely used but here for informational purposes) Virtual – Insert F3 </a:t>
            </a:r>
          </a:p>
          <a:p>
            <a:pPr rtl="0"/>
            <a:r>
              <a:rPr lang="en-US" b="0" dirty="0" smtClean="0">
                <a:effectLst/>
              </a:rPr>
              <a:t/>
            </a:r>
            <a:br>
              <a:rPr lang="en-US" b="0" dirty="0" smtClean="0">
                <a:effectLst/>
              </a:rPr>
            </a:br>
            <a:r>
              <a:rPr lang="en-US" sz="1200" b="0" i="0" u="none" strike="noStrike" kern="1200" dirty="0" smtClean="0">
                <a:solidFill>
                  <a:schemeClr val="tx1"/>
                </a:solidFill>
                <a:effectLst/>
                <a:latin typeface="+mn-lt"/>
                <a:ea typeface="+mn-ea"/>
                <a:cs typeface="+mn-cs"/>
              </a:rPr>
              <a:t>When you find a PDF (you can use a mouse now):</a:t>
            </a:r>
            <a:endParaRPr lang="en-US" b="0" dirty="0" smtClean="0">
              <a:effectLst/>
            </a:endParaRPr>
          </a:p>
          <a:p>
            <a:pPr rtl="0"/>
            <a:r>
              <a:rPr lang="en-US" b="0" dirty="0" smtClean="0">
                <a:effectLst/>
              </a:rPr>
              <a:t/>
            </a:r>
            <a:br>
              <a:rPr lang="en-US" b="0" dirty="0" smtClean="0">
                <a:effectLst/>
              </a:rPr>
            </a:br>
            <a:r>
              <a:rPr lang="en-US" sz="1200" b="0" i="0" u="none" strike="noStrike" kern="1200" dirty="0" smtClean="0">
                <a:solidFill>
                  <a:schemeClr val="tx1"/>
                </a:solidFill>
                <a:effectLst/>
                <a:latin typeface="+mn-lt"/>
                <a:ea typeface="+mn-ea"/>
                <a:cs typeface="+mn-cs"/>
              </a:rPr>
              <a:t>First double click on the PDF if it shows blue it's not accessible.  If it doesn't show blue use INSERT + down arrow to read.  An alternative to JAWS to check PDF documents it to use the built-in Read Out Loud feature or Read and Write Gold plug in.  </a:t>
            </a:r>
            <a:endParaRPr lang="en-US" b="0" dirty="0" smtClean="0">
              <a:effectLst/>
            </a:endParaRPr>
          </a:p>
          <a:p>
            <a:pPr rtl="0"/>
            <a:r>
              <a:rPr lang="en-US" sz="1200" b="0" i="0" u="none" strike="noStrike" kern="1200" dirty="0" smtClean="0">
                <a:solidFill>
                  <a:schemeClr val="tx1"/>
                </a:solidFill>
                <a:effectLst/>
                <a:latin typeface="+mn-lt"/>
                <a:ea typeface="+mn-ea"/>
                <a:cs typeface="+mn-cs"/>
              </a:rPr>
              <a:t>Check to see if the first few lines read in the order they should.  For example if it is columns does it read the second line of the first column or does it jump to the first line in the second column before going back to the first, etc. This will show whether or not reader or is correct.  If it skips, reading order isn't’ right and it isn’t accessible. </a:t>
            </a:r>
            <a:endParaRPr lang="en-US" b="0" dirty="0" smtClean="0">
              <a:effectLst/>
            </a:endParaRPr>
          </a:p>
          <a:p>
            <a:pPr rtl="0"/>
            <a:r>
              <a:rPr lang="en-US" b="0" dirty="0" smtClean="0">
                <a:effectLst/>
              </a:rPr>
              <a:t/>
            </a:r>
            <a:br>
              <a:rPr lang="en-US" b="0" dirty="0" smtClean="0">
                <a:effectLst/>
              </a:rPr>
            </a:br>
            <a:r>
              <a:rPr lang="en-US" sz="1200" b="0" i="0" u="none" strike="noStrike" kern="1200" dirty="0" smtClean="0">
                <a:solidFill>
                  <a:schemeClr val="tx1"/>
                </a:solidFill>
                <a:effectLst/>
                <a:latin typeface="+mn-lt"/>
                <a:ea typeface="+mn-ea"/>
                <a:cs typeface="+mn-cs"/>
              </a:rPr>
              <a:t>To use Adobe Reader built in:</a:t>
            </a:r>
            <a:endParaRPr lang="en-US" b="0" dirty="0" smtClean="0">
              <a:effectLst/>
            </a:endParaRPr>
          </a:p>
          <a:p>
            <a:pPr rtl="0" fontAlgn="base"/>
            <a:r>
              <a:rPr lang="en-US" b="0" dirty="0" smtClean="0">
                <a:effectLst/>
              </a:rPr>
              <a:t/>
            </a:r>
            <a:br>
              <a:rPr lang="en-US" b="0" dirty="0" smtClean="0">
                <a:effectLst/>
              </a:rPr>
            </a:br>
            <a:r>
              <a:rPr lang="en-US" sz="1200" b="0" i="0" u="none" strike="noStrike" kern="1200" dirty="0" smtClean="0">
                <a:solidFill>
                  <a:schemeClr val="tx1"/>
                </a:solidFill>
                <a:effectLst/>
                <a:latin typeface="+mn-lt"/>
                <a:ea typeface="+mn-ea"/>
                <a:cs typeface="+mn-cs"/>
              </a:rPr>
              <a:t>Activate Read Out Loud:  Shift + Ctrl + Y</a:t>
            </a:r>
          </a:p>
          <a:p>
            <a:pPr rtl="0" fontAlgn="base"/>
            <a:r>
              <a:rPr lang="en-US" sz="1200" b="0" i="0" u="none" strike="noStrike" kern="1200" dirty="0" smtClean="0">
                <a:solidFill>
                  <a:schemeClr val="tx1"/>
                </a:solidFill>
                <a:effectLst/>
                <a:latin typeface="+mn-lt"/>
                <a:ea typeface="+mn-ea"/>
                <a:cs typeface="+mn-cs"/>
              </a:rPr>
              <a:t>Read This Page Only:  Shift + Ctrl + V</a:t>
            </a:r>
          </a:p>
          <a:p>
            <a:pPr rtl="0" fontAlgn="base"/>
            <a:r>
              <a:rPr lang="en-US" sz="1200" b="0" i="0" u="none" strike="noStrike" kern="1200" dirty="0" smtClean="0">
                <a:solidFill>
                  <a:schemeClr val="tx1"/>
                </a:solidFill>
                <a:effectLst/>
                <a:latin typeface="+mn-lt"/>
                <a:ea typeface="+mn-ea"/>
                <a:cs typeface="+mn-cs"/>
              </a:rPr>
              <a:t>Read To End of Document:  Shift + Ctrl + B</a:t>
            </a:r>
          </a:p>
          <a:p>
            <a:pPr rtl="0" fontAlgn="base"/>
            <a:r>
              <a:rPr lang="en-US" sz="1200" b="0" i="0" u="none" strike="noStrike" kern="1200" dirty="0" smtClean="0">
                <a:solidFill>
                  <a:schemeClr val="tx1"/>
                </a:solidFill>
                <a:effectLst/>
                <a:latin typeface="+mn-lt"/>
                <a:ea typeface="+mn-ea"/>
                <a:cs typeface="+mn-cs"/>
              </a:rPr>
              <a:t>Pause/Resume:  Shift + Ctrl + C</a:t>
            </a:r>
          </a:p>
          <a:p>
            <a:pPr rtl="0" fontAlgn="base"/>
            <a:r>
              <a:rPr lang="en-US" sz="1200" b="0" i="0" u="none" strike="noStrike" kern="1200" dirty="0" smtClean="0">
                <a:solidFill>
                  <a:schemeClr val="tx1"/>
                </a:solidFill>
                <a:effectLst/>
                <a:latin typeface="+mn-lt"/>
                <a:ea typeface="+mn-ea"/>
                <a:cs typeface="+mn-cs"/>
              </a:rPr>
              <a:t>Stop:  Shift + Ctrl + E</a:t>
            </a:r>
          </a:p>
          <a:p>
            <a:endParaRPr lang="en-US" dirty="0"/>
          </a:p>
        </p:txBody>
      </p:sp>
      <p:sp>
        <p:nvSpPr>
          <p:cNvPr id="4" name="Slide Number Placeholder 3"/>
          <p:cNvSpPr>
            <a:spLocks noGrp="1"/>
          </p:cNvSpPr>
          <p:nvPr>
            <p:ph type="sldNum" sz="quarter" idx="10"/>
          </p:nvPr>
        </p:nvSpPr>
        <p:spPr/>
        <p:txBody>
          <a:bodyPr/>
          <a:lstStyle/>
          <a:p>
            <a:fld id="{C6632CC7-69DE-4A22-B117-99EA251A6642}" type="slidenum">
              <a:rPr lang="en-US" smtClean="0"/>
              <a:t>6</a:t>
            </a:fld>
            <a:endParaRPr lang="en-US"/>
          </a:p>
        </p:txBody>
      </p:sp>
    </p:spTree>
    <p:extLst>
      <p:ext uri="{BB962C8B-B14F-4D97-AF65-F5344CB8AC3E}">
        <p14:creationId xmlns:p14="http://schemas.microsoft.com/office/powerpoint/2010/main" val="1237701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632CC7-69DE-4A22-B117-99EA251A6642}" type="slidenum">
              <a:rPr lang="en-US" smtClean="0"/>
              <a:t>7</a:t>
            </a:fld>
            <a:endParaRPr lang="en-US"/>
          </a:p>
        </p:txBody>
      </p:sp>
    </p:spTree>
    <p:extLst>
      <p:ext uri="{BB962C8B-B14F-4D97-AF65-F5344CB8AC3E}">
        <p14:creationId xmlns:p14="http://schemas.microsoft.com/office/powerpoint/2010/main" val="27810380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632CC7-69DE-4A22-B117-99EA251A6642}" type="slidenum">
              <a:rPr lang="en-US" smtClean="0"/>
              <a:t>8</a:t>
            </a:fld>
            <a:endParaRPr lang="en-US"/>
          </a:p>
        </p:txBody>
      </p:sp>
    </p:spTree>
    <p:extLst>
      <p:ext uri="{BB962C8B-B14F-4D97-AF65-F5344CB8AC3E}">
        <p14:creationId xmlns:p14="http://schemas.microsoft.com/office/powerpoint/2010/main" val="29622310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632CC7-69DE-4A22-B117-99EA251A6642}" type="slidenum">
              <a:rPr lang="en-US" smtClean="0"/>
              <a:t>9</a:t>
            </a:fld>
            <a:endParaRPr lang="en-US"/>
          </a:p>
        </p:txBody>
      </p:sp>
    </p:spTree>
    <p:extLst>
      <p:ext uri="{BB962C8B-B14F-4D97-AF65-F5344CB8AC3E}">
        <p14:creationId xmlns:p14="http://schemas.microsoft.com/office/powerpoint/2010/main" val="11778713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632CC7-69DE-4A22-B117-99EA251A6642}" type="slidenum">
              <a:rPr lang="en-US" smtClean="0"/>
              <a:t>10</a:t>
            </a:fld>
            <a:endParaRPr lang="en-US"/>
          </a:p>
        </p:txBody>
      </p:sp>
    </p:spTree>
    <p:extLst>
      <p:ext uri="{BB962C8B-B14F-4D97-AF65-F5344CB8AC3E}">
        <p14:creationId xmlns:p14="http://schemas.microsoft.com/office/powerpoint/2010/main" val="2772119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955716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89964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457200"/>
            <a:ext cx="2743200" cy="59610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457200"/>
            <a:ext cx="8026400" cy="596106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97648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8591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Tree>
    <p:extLst>
      <p:ext uri="{BB962C8B-B14F-4D97-AF65-F5344CB8AC3E}">
        <p14:creationId xmlns:p14="http://schemas.microsoft.com/office/powerpoint/2010/main" val="2501291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892300"/>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892300"/>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95630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6659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61526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4779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3757246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3037584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31" name="Picture 7" descr="keybrd2"/>
          <p:cNvPicPr>
            <a:picLocks noChangeAspect="1" noChangeArrowheads="1"/>
          </p:cNvPicPr>
          <p:nvPr/>
        </p:nvPicPr>
        <p:blipFill>
          <a:blip r:embed="rId13">
            <a:extLst>
              <a:ext uri="{28A0092B-C50C-407E-A947-70E740481C1C}">
                <a14:useLocalDpi xmlns:a14="http://schemas.microsoft.com/office/drawing/2010/main" val="0"/>
              </a:ext>
            </a:extLst>
          </a:blip>
          <a:srcRect t="3012" r="9639" b="10980"/>
          <a:stretch>
            <a:fillRect/>
          </a:stretch>
        </p:blipFill>
        <p:spPr bwMode="auto">
          <a:xfrm>
            <a:off x="6553200" y="4195764"/>
            <a:ext cx="5689600" cy="2674937"/>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609600" y="4572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892300"/>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extLst>
      <p:ext uri="{BB962C8B-B14F-4D97-AF65-F5344CB8AC3E}">
        <p14:creationId xmlns:p14="http://schemas.microsoft.com/office/powerpoint/2010/main" val="37993874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000" b="1">
          <a:solidFill>
            <a:srgbClr val="FF9900"/>
          </a:solidFill>
          <a:latin typeface="+mj-lt"/>
          <a:ea typeface="+mj-ea"/>
          <a:cs typeface="+mj-cs"/>
        </a:defRPr>
      </a:lvl1pPr>
      <a:lvl2pPr algn="l" rtl="0" eaLnBrk="1" fontAlgn="base" hangingPunct="1">
        <a:spcBef>
          <a:spcPct val="0"/>
        </a:spcBef>
        <a:spcAft>
          <a:spcPct val="0"/>
        </a:spcAft>
        <a:defRPr sz="4000" b="1">
          <a:solidFill>
            <a:srgbClr val="FF9900"/>
          </a:solidFill>
          <a:latin typeface="Arial Narrow" pitchFamily="34" charset="0"/>
        </a:defRPr>
      </a:lvl2pPr>
      <a:lvl3pPr algn="l" rtl="0" eaLnBrk="1" fontAlgn="base" hangingPunct="1">
        <a:spcBef>
          <a:spcPct val="0"/>
        </a:spcBef>
        <a:spcAft>
          <a:spcPct val="0"/>
        </a:spcAft>
        <a:defRPr sz="4000" b="1">
          <a:solidFill>
            <a:srgbClr val="FF9900"/>
          </a:solidFill>
          <a:latin typeface="Arial Narrow" pitchFamily="34" charset="0"/>
        </a:defRPr>
      </a:lvl3pPr>
      <a:lvl4pPr algn="l" rtl="0" eaLnBrk="1" fontAlgn="base" hangingPunct="1">
        <a:spcBef>
          <a:spcPct val="0"/>
        </a:spcBef>
        <a:spcAft>
          <a:spcPct val="0"/>
        </a:spcAft>
        <a:defRPr sz="4000" b="1">
          <a:solidFill>
            <a:srgbClr val="FF9900"/>
          </a:solidFill>
          <a:latin typeface="Arial Narrow" pitchFamily="34" charset="0"/>
        </a:defRPr>
      </a:lvl4pPr>
      <a:lvl5pPr algn="l" rtl="0" eaLnBrk="1" fontAlgn="base" hangingPunct="1">
        <a:spcBef>
          <a:spcPct val="0"/>
        </a:spcBef>
        <a:spcAft>
          <a:spcPct val="0"/>
        </a:spcAft>
        <a:defRPr sz="4000" b="1">
          <a:solidFill>
            <a:srgbClr val="FF9900"/>
          </a:solidFill>
          <a:latin typeface="Arial Narrow" pitchFamily="34" charset="0"/>
        </a:defRPr>
      </a:lvl5pPr>
      <a:lvl6pPr marL="457200" algn="l" rtl="0" eaLnBrk="1" fontAlgn="base" hangingPunct="1">
        <a:spcBef>
          <a:spcPct val="0"/>
        </a:spcBef>
        <a:spcAft>
          <a:spcPct val="0"/>
        </a:spcAft>
        <a:defRPr sz="4000" b="1">
          <a:solidFill>
            <a:srgbClr val="FF9900"/>
          </a:solidFill>
          <a:latin typeface="Arial Narrow" pitchFamily="34" charset="0"/>
        </a:defRPr>
      </a:lvl6pPr>
      <a:lvl7pPr marL="914400" algn="l" rtl="0" eaLnBrk="1" fontAlgn="base" hangingPunct="1">
        <a:spcBef>
          <a:spcPct val="0"/>
        </a:spcBef>
        <a:spcAft>
          <a:spcPct val="0"/>
        </a:spcAft>
        <a:defRPr sz="4000" b="1">
          <a:solidFill>
            <a:srgbClr val="FF9900"/>
          </a:solidFill>
          <a:latin typeface="Arial Narrow" pitchFamily="34" charset="0"/>
        </a:defRPr>
      </a:lvl7pPr>
      <a:lvl8pPr marL="1371600" algn="l" rtl="0" eaLnBrk="1" fontAlgn="base" hangingPunct="1">
        <a:spcBef>
          <a:spcPct val="0"/>
        </a:spcBef>
        <a:spcAft>
          <a:spcPct val="0"/>
        </a:spcAft>
        <a:defRPr sz="4000" b="1">
          <a:solidFill>
            <a:srgbClr val="FF9900"/>
          </a:solidFill>
          <a:latin typeface="Arial Narrow" pitchFamily="34" charset="0"/>
        </a:defRPr>
      </a:lvl8pPr>
      <a:lvl9pPr marL="1828800" algn="l" rtl="0" eaLnBrk="1" fontAlgn="base" hangingPunct="1">
        <a:spcBef>
          <a:spcPct val="0"/>
        </a:spcBef>
        <a:spcAft>
          <a:spcPct val="0"/>
        </a:spcAft>
        <a:defRPr sz="4000" b="1">
          <a:solidFill>
            <a:srgbClr val="FF9900"/>
          </a:solidFill>
          <a:latin typeface="Arial Narrow" pitchFamily="34" charset="0"/>
        </a:defRPr>
      </a:lvl9pPr>
    </p:titleStyle>
    <p:bodyStyle>
      <a:lvl1pPr marL="342900" indent="-342900" algn="l" rtl="0" eaLnBrk="1" fontAlgn="base" hangingPunct="1">
        <a:spcBef>
          <a:spcPct val="20000"/>
        </a:spcBef>
        <a:spcAft>
          <a:spcPct val="0"/>
        </a:spcAft>
        <a:buClr>
          <a:schemeClr val="bg1"/>
        </a:buClr>
        <a:buSzPct val="75000"/>
        <a:buFont typeface="Wingdings" pitchFamily="2" charset="2"/>
        <a:buChar char="§"/>
        <a:defRPr sz="2800">
          <a:solidFill>
            <a:schemeClr val="bg1"/>
          </a:solidFill>
          <a:latin typeface="+mn-lt"/>
          <a:ea typeface="+mn-ea"/>
          <a:cs typeface="+mn-cs"/>
        </a:defRPr>
      </a:lvl1pPr>
      <a:lvl2pPr marL="742950" indent="-285750" algn="l" rtl="0" eaLnBrk="1" fontAlgn="base" hangingPunct="1">
        <a:spcBef>
          <a:spcPct val="20000"/>
        </a:spcBef>
        <a:spcAft>
          <a:spcPct val="0"/>
        </a:spcAft>
        <a:buClr>
          <a:schemeClr val="bg1"/>
        </a:buClr>
        <a:buSzPct val="75000"/>
        <a:buFont typeface="Wingdings" pitchFamily="2" charset="2"/>
        <a:buChar char="§"/>
        <a:defRPr sz="2800">
          <a:solidFill>
            <a:schemeClr val="bg1"/>
          </a:solidFill>
          <a:latin typeface="+mn-lt"/>
        </a:defRPr>
      </a:lvl2pPr>
      <a:lvl3pPr marL="1143000" indent="-228600" algn="l" rtl="0" eaLnBrk="1" fontAlgn="base" hangingPunct="1">
        <a:spcBef>
          <a:spcPct val="20000"/>
        </a:spcBef>
        <a:spcAft>
          <a:spcPct val="0"/>
        </a:spcAft>
        <a:buClr>
          <a:schemeClr val="bg1"/>
        </a:buClr>
        <a:buSzPct val="75000"/>
        <a:buFont typeface="Wingdings" pitchFamily="2" charset="2"/>
        <a:buChar char="§"/>
        <a:defRPr sz="2800">
          <a:solidFill>
            <a:schemeClr val="bg1"/>
          </a:solidFill>
          <a:latin typeface="+mn-lt"/>
        </a:defRPr>
      </a:lvl3pPr>
      <a:lvl4pPr marL="1600200" indent="-228600" algn="l" rtl="0" eaLnBrk="1" fontAlgn="base" hangingPunct="1">
        <a:spcBef>
          <a:spcPct val="20000"/>
        </a:spcBef>
        <a:spcAft>
          <a:spcPct val="0"/>
        </a:spcAft>
        <a:buClr>
          <a:schemeClr val="bg1"/>
        </a:buClr>
        <a:buSzPct val="75000"/>
        <a:buFont typeface="Wingdings" pitchFamily="2" charset="2"/>
        <a:buChar char="§"/>
        <a:defRPr sz="2800">
          <a:solidFill>
            <a:schemeClr val="bg1"/>
          </a:solidFill>
          <a:latin typeface="+mn-lt"/>
        </a:defRPr>
      </a:lvl4pPr>
      <a:lvl5pPr marL="2057400" indent="-228600" algn="l" rtl="0" eaLnBrk="1" fontAlgn="base" hangingPunct="1">
        <a:spcBef>
          <a:spcPct val="20000"/>
        </a:spcBef>
        <a:spcAft>
          <a:spcPct val="0"/>
        </a:spcAft>
        <a:buClr>
          <a:schemeClr val="bg1"/>
        </a:buClr>
        <a:buSzPct val="75000"/>
        <a:buFont typeface="Wingdings" pitchFamily="2" charset="2"/>
        <a:buChar char="§"/>
        <a:defRPr sz="2800">
          <a:solidFill>
            <a:schemeClr val="bg1"/>
          </a:solidFill>
          <a:latin typeface="+mn-lt"/>
        </a:defRPr>
      </a:lvl5pPr>
      <a:lvl6pPr marL="2514600" indent="-228600" algn="l" rtl="0" eaLnBrk="1" fontAlgn="base" hangingPunct="1">
        <a:spcBef>
          <a:spcPct val="20000"/>
        </a:spcBef>
        <a:spcAft>
          <a:spcPct val="0"/>
        </a:spcAft>
        <a:buClr>
          <a:schemeClr val="bg1"/>
        </a:buClr>
        <a:buSzPct val="75000"/>
        <a:buFont typeface="Wingdings" pitchFamily="2" charset="2"/>
        <a:buChar char="§"/>
        <a:defRPr sz="2800">
          <a:solidFill>
            <a:schemeClr val="bg1"/>
          </a:solidFill>
          <a:latin typeface="+mn-lt"/>
        </a:defRPr>
      </a:lvl6pPr>
      <a:lvl7pPr marL="2971800" indent="-228600" algn="l" rtl="0" eaLnBrk="1" fontAlgn="base" hangingPunct="1">
        <a:spcBef>
          <a:spcPct val="20000"/>
        </a:spcBef>
        <a:spcAft>
          <a:spcPct val="0"/>
        </a:spcAft>
        <a:buClr>
          <a:schemeClr val="bg1"/>
        </a:buClr>
        <a:buSzPct val="75000"/>
        <a:buFont typeface="Wingdings" pitchFamily="2" charset="2"/>
        <a:buChar char="§"/>
        <a:defRPr sz="2800">
          <a:solidFill>
            <a:schemeClr val="bg1"/>
          </a:solidFill>
          <a:latin typeface="+mn-lt"/>
        </a:defRPr>
      </a:lvl7pPr>
      <a:lvl8pPr marL="3429000" indent="-228600" algn="l" rtl="0" eaLnBrk="1" fontAlgn="base" hangingPunct="1">
        <a:spcBef>
          <a:spcPct val="20000"/>
        </a:spcBef>
        <a:spcAft>
          <a:spcPct val="0"/>
        </a:spcAft>
        <a:buClr>
          <a:schemeClr val="bg1"/>
        </a:buClr>
        <a:buSzPct val="75000"/>
        <a:buFont typeface="Wingdings" pitchFamily="2" charset="2"/>
        <a:buChar char="§"/>
        <a:defRPr sz="2800">
          <a:solidFill>
            <a:schemeClr val="bg1"/>
          </a:solidFill>
          <a:latin typeface="+mn-lt"/>
        </a:defRPr>
      </a:lvl8pPr>
      <a:lvl9pPr marL="3886200" indent="-228600" algn="l" rtl="0" eaLnBrk="1" fontAlgn="base" hangingPunct="1">
        <a:spcBef>
          <a:spcPct val="20000"/>
        </a:spcBef>
        <a:spcAft>
          <a:spcPct val="0"/>
        </a:spcAft>
        <a:buClr>
          <a:schemeClr val="bg1"/>
        </a:buClr>
        <a:buSzPct val="75000"/>
        <a:buFont typeface="Wingdings" pitchFamily="2" charset="2"/>
        <a:buChar char="§"/>
        <a:defRPr sz="28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www.zotero.org/groups/169030/misq-accessibility" TargetMode="External"/><Relationship Id="rId3" Type="http://schemas.openxmlformats.org/officeDocument/2006/relationships/hyperlink" Target="http://www.ala.org/ascla/sites/ala.org.ascla/files/content/asclaprotools/accessibilitytipsheets/tipsheets/11-Assistive_Technol.pdf" TargetMode="External"/><Relationship Id="rId7" Type="http://schemas.openxmlformats.org/officeDocument/2006/relationships/hyperlink" Target="https://forums.zotero.org/discussion/15788/accessibility-for-the-blind"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endnote.com/support/ada-compliance" TargetMode="External"/><Relationship Id="rId5" Type="http://schemas.openxmlformats.org/officeDocument/2006/relationships/hyperlink" Target="http://www.ala.org/ascla/resources/tipsheets/trustees" TargetMode="External"/><Relationship Id="rId10" Type="http://schemas.openxmlformats.org/officeDocument/2006/relationships/hyperlink" Target="https://mendeley.uservoice.com/forums/4941-general/suggestions/1039263-improve-accessibility-support" TargetMode="External"/><Relationship Id="rId4" Type="http://schemas.openxmlformats.org/officeDocument/2006/relationships/hyperlink" Target="http://www.ala.org/ascla/sites/ala.org.ascla/files/content/asclaprotools/accessibilitytipsheets/tipsheets/14-Vision.pdf" TargetMode="External"/><Relationship Id="rId9" Type="http://schemas.openxmlformats.org/officeDocument/2006/relationships/hyperlink" Target="https://www.refworks.com/refworks/help/RefWorks_and_Accessibility.htm"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Zirklek@Miamioh.edu" TargetMode="External"/><Relationship Id="rId2" Type="http://schemas.openxmlformats.org/officeDocument/2006/relationships/hyperlink" Target="mailto:Louther@American.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a:t>Accessibility of Bibliography Software</a:t>
            </a:r>
            <a:br>
              <a:rPr lang="en-US" sz="4800" dirty="0"/>
            </a:br>
            <a:r>
              <a:rPr lang="en-US" sz="4800" b="0" dirty="0"/>
              <a:t/>
            </a:r>
            <a:br>
              <a:rPr lang="en-US" sz="4800" b="0" dirty="0"/>
            </a:br>
            <a:endParaRPr lang="en-US" sz="4800" dirty="0"/>
          </a:p>
        </p:txBody>
      </p:sp>
      <p:sp>
        <p:nvSpPr>
          <p:cNvPr id="3" name="Subtitle 2"/>
          <p:cNvSpPr>
            <a:spLocks noGrp="1"/>
          </p:cNvSpPr>
          <p:nvPr>
            <p:ph type="subTitle" idx="1"/>
          </p:nvPr>
        </p:nvSpPr>
        <p:spPr>
          <a:xfrm>
            <a:off x="405442" y="3886200"/>
            <a:ext cx="9980762" cy="1752600"/>
          </a:xfrm>
        </p:spPr>
        <p:txBody>
          <a:bodyPr/>
          <a:lstStyle/>
          <a:p>
            <a:pPr algn="l"/>
            <a:r>
              <a:rPr lang="en-US" dirty="0" smtClean="0"/>
              <a:t>Alisa </a:t>
            </a:r>
            <a:r>
              <a:rPr lang="en-US" dirty="0" err="1" smtClean="0"/>
              <a:t>Louther</a:t>
            </a:r>
            <a:r>
              <a:rPr lang="en-US" dirty="0" smtClean="0"/>
              <a:t>, Assistive Technology Specialist, American University</a:t>
            </a:r>
          </a:p>
          <a:p>
            <a:pPr algn="l"/>
            <a:r>
              <a:rPr lang="en-US" dirty="0" smtClean="0"/>
              <a:t>Kara Zirkle, Accessible Technology Specialist, Miami University</a:t>
            </a:r>
            <a:endParaRPr lang="en-US" dirty="0"/>
          </a:p>
        </p:txBody>
      </p:sp>
    </p:spTree>
    <p:extLst>
      <p:ext uri="{BB962C8B-B14F-4D97-AF65-F5344CB8AC3E}">
        <p14:creationId xmlns:p14="http://schemas.microsoft.com/office/powerpoint/2010/main" val="2865596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032" y="98385"/>
            <a:ext cx="10972800" cy="1143000"/>
          </a:xfrm>
        </p:spPr>
        <p:txBody>
          <a:bodyPr/>
          <a:lstStyle/>
          <a:p>
            <a:r>
              <a:rPr lang="en-US" dirty="0"/>
              <a:t>Bibliography Tools using </a:t>
            </a:r>
            <a:r>
              <a:rPr lang="en-US" dirty="0" smtClean="0"/>
              <a:t>NVDA</a:t>
            </a:r>
            <a:endParaRPr lang="en-US" dirty="0"/>
          </a:p>
        </p:txBody>
      </p:sp>
      <p:graphicFrame>
        <p:nvGraphicFramePr>
          <p:cNvPr id="4" name="Content Placeholder 5"/>
          <p:cNvGraphicFramePr>
            <a:graphicFrameLocks noGrp="1"/>
          </p:cNvGraphicFramePr>
          <p:nvPr>
            <p:ph idx="1"/>
            <p:extLst>
              <p:ext uri="{D42A27DB-BD31-4B8C-83A1-F6EECF244321}">
                <p14:modId xmlns:p14="http://schemas.microsoft.com/office/powerpoint/2010/main" val="3661516092"/>
              </p:ext>
            </p:extLst>
          </p:nvPr>
        </p:nvGraphicFramePr>
        <p:xfrm>
          <a:off x="300942" y="1403430"/>
          <a:ext cx="11620980" cy="4989775"/>
        </p:xfrm>
        <a:graphic>
          <a:graphicData uri="http://schemas.openxmlformats.org/drawingml/2006/table">
            <a:tbl>
              <a:tblPr firstRow="1" bandRow="1">
                <a:tableStyleId>{69C7853C-536D-4A76-A0AE-DD22124D55A5}</a:tableStyleId>
              </a:tblPr>
              <a:tblGrid>
                <a:gridCol w="1660140">
                  <a:extLst>
                    <a:ext uri="{9D8B030D-6E8A-4147-A177-3AD203B41FA5}">
                      <a16:colId xmlns:a16="http://schemas.microsoft.com/office/drawing/2014/main" val="629422800"/>
                    </a:ext>
                  </a:extLst>
                </a:gridCol>
                <a:gridCol w="1660140">
                  <a:extLst>
                    <a:ext uri="{9D8B030D-6E8A-4147-A177-3AD203B41FA5}">
                      <a16:colId xmlns:a16="http://schemas.microsoft.com/office/drawing/2014/main" val="2540005108"/>
                    </a:ext>
                  </a:extLst>
                </a:gridCol>
                <a:gridCol w="1660140">
                  <a:extLst>
                    <a:ext uri="{9D8B030D-6E8A-4147-A177-3AD203B41FA5}">
                      <a16:colId xmlns:a16="http://schemas.microsoft.com/office/drawing/2014/main" val="149556356"/>
                    </a:ext>
                  </a:extLst>
                </a:gridCol>
                <a:gridCol w="1660140">
                  <a:extLst>
                    <a:ext uri="{9D8B030D-6E8A-4147-A177-3AD203B41FA5}">
                      <a16:colId xmlns:a16="http://schemas.microsoft.com/office/drawing/2014/main" val="2320045475"/>
                    </a:ext>
                  </a:extLst>
                </a:gridCol>
                <a:gridCol w="1660140">
                  <a:extLst>
                    <a:ext uri="{9D8B030D-6E8A-4147-A177-3AD203B41FA5}">
                      <a16:colId xmlns:a16="http://schemas.microsoft.com/office/drawing/2014/main" val="106531429"/>
                    </a:ext>
                  </a:extLst>
                </a:gridCol>
                <a:gridCol w="1660140">
                  <a:extLst>
                    <a:ext uri="{9D8B030D-6E8A-4147-A177-3AD203B41FA5}">
                      <a16:colId xmlns:a16="http://schemas.microsoft.com/office/drawing/2014/main" val="4066196315"/>
                    </a:ext>
                  </a:extLst>
                </a:gridCol>
                <a:gridCol w="1660140">
                  <a:extLst>
                    <a:ext uri="{9D8B030D-6E8A-4147-A177-3AD203B41FA5}">
                      <a16:colId xmlns:a16="http://schemas.microsoft.com/office/drawing/2014/main" val="3199281887"/>
                    </a:ext>
                  </a:extLst>
                </a:gridCol>
              </a:tblGrid>
              <a:tr h="819277">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00"/>
                    </a:solidFill>
                  </a:tcPr>
                </a:tc>
                <a:tc>
                  <a:txBody>
                    <a:bodyPr/>
                    <a:lstStyle/>
                    <a:p>
                      <a:pPr algn="ctr" rtl="0" fontAlgn="t">
                        <a:spcBef>
                          <a:spcPts val="0"/>
                        </a:spcBef>
                        <a:spcAft>
                          <a:spcPts val="0"/>
                        </a:spcAft>
                      </a:pPr>
                      <a:r>
                        <a:rPr lang="en-US" sz="1800" b="1" i="0" u="none" strike="noStrike" dirty="0">
                          <a:solidFill>
                            <a:srgbClr val="000000"/>
                          </a:solidFill>
                          <a:effectLst/>
                          <a:latin typeface="Calibri" panose="020F0502020204030204" pitchFamily="34" charset="0"/>
                        </a:rPr>
                        <a:t>Is it keyboard navigable?</a:t>
                      </a:r>
                      <a:endParaRPr lang="en-US" sz="3200" b="1" dirty="0">
                        <a:effectLst/>
                        <a:latin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rtl="0" fontAlgn="t">
                        <a:spcBef>
                          <a:spcPts val="0"/>
                        </a:spcBef>
                        <a:spcAft>
                          <a:spcPts val="0"/>
                        </a:spcAft>
                      </a:pPr>
                      <a:r>
                        <a:rPr lang="en-US" sz="1800" b="1" i="0" u="none" strike="noStrike" dirty="0">
                          <a:solidFill>
                            <a:srgbClr val="000000"/>
                          </a:solidFill>
                          <a:effectLst/>
                          <a:latin typeface="Calibri" panose="020F0502020204030204" pitchFamily="34" charset="0"/>
                        </a:rPr>
                        <a:t>Is it easy to use?</a:t>
                      </a:r>
                      <a:endParaRPr lang="en-US" sz="3200" b="1" dirty="0">
                        <a:effectLst/>
                        <a:latin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rtl="0" fontAlgn="t">
                        <a:spcBef>
                          <a:spcPts val="0"/>
                        </a:spcBef>
                        <a:spcAft>
                          <a:spcPts val="0"/>
                        </a:spcAft>
                      </a:pPr>
                      <a:r>
                        <a:rPr lang="en-US" sz="1800" b="1" i="0" u="none" strike="noStrike" dirty="0">
                          <a:solidFill>
                            <a:srgbClr val="000000"/>
                          </a:solidFill>
                          <a:effectLst/>
                          <a:latin typeface="Calibri" panose="020F0502020204030204" pitchFamily="34" charset="0"/>
                        </a:rPr>
                        <a:t>Can you create/compile a reference page?</a:t>
                      </a:r>
                      <a:endParaRPr lang="en-US" sz="3200" b="1" dirty="0">
                        <a:effectLst/>
                        <a:latin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rtl="0" fontAlgn="t">
                        <a:spcBef>
                          <a:spcPts val="0"/>
                        </a:spcBef>
                        <a:spcAft>
                          <a:spcPts val="0"/>
                        </a:spcAft>
                      </a:pPr>
                      <a:r>
                        <a:rPr lang="en-US" sz="1800" b="1" i="0" u="none" strike="noStrike" dirty="0">
                          <a:solidFill>
                            <a:srgbClr val="000000"/>
                          </a:solidFill>
                          <a:effectLst/>
                          <a:latin typeface="Calibri" panose="020F0502020204030204" pitchFamily="34" charset="0"/>
                        </a:rPr>
                        <a:t>Is the reading order accurate?</a:t>
                      </a:r>
                      <a:endParaRPr lang="en-US" sz="3200" b="1" dirty="0">
                        <a:effectLst/>
                        <a:latin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rtl="0" fontAlgn="t">
                        <a:spcBef>
                          <a:spcPts val="0"/>
                        </a:spcBef>
                        <a:spcAft>
                          <a:spcPts val="0"/>
                        </a:spcAft>
                      </a:pPr>
                      <a:r>
                        <a:rPr lang="en-US" sz="1800" b="1" i="0" u="none" strike="noStrike" dirty="0">
                          <a:solidFill>
                            <a:srgbClr val="000000"/>
                          </a:solidFill>
                          <a:effectLst/>
                          <a:latin typeface="Calibri" panose="020F0502020204030204" pitchFamily="34" charset="0"/>
                        </a:rPr>
                        <a:t>Are all areas labeled correctly?</a:t>
                      </a:r>
                      <a:endParaRPr lang="en-US" sz="3200" b="1" dirty="0">
                        <a:effectLst/>
                        <a:latin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rtl="0" fontAlgn="t">
                        <a:spcBef>
                          <a:spcPts val="0"/>
                        </a:spcBef>
                        <a:spcAft>
                          <a:spcPts val="0"/>
                        </a:spcAft>
                      </a:pPr>
                      <a:r>
                        <a:rPr lang="en-US" sz="1800" b="1" i="0" u="none" strike="noStrike" dirty="0">
                          <a:solidFill>
                            <a:srgbClr val="000000"/>
                          </a:solidFill>
                          <a:effectLst/>
                          <a:latin typeface="Calibri" panose="020F0502020204030204" pitchFamily="34" charset="0"/>
                        </a:rPr>
                        <a:t>Can you format the resources properly?</a:t>
                      </a:r>
                      <a:endParaRPr lang="en-US" sz="3200" b="1" dirty="0">
                        <a:effectLst/>
                        <a:latin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extLst>
                  <a:ext uri="{0D108BD9-81ED-4DB2-BD59-A6C34878D82A}">
                    <a16:rowId xmlns:a16="http://schemas.microsoft.com/office/drawing/2014/main" val="1981610984"/>
                  </a:ext>
                </a:extLst>
              </a:tr>
              <a:tr h="753099">
                <a:tc>
                  <a:txBody>
                    <a:bodyPr/>
                    <a:lstStyle/>
                    <a:p>
                      <a:r>
                        <a:rPr lang="en-US" b="1" dirty="0" smtClean="0">
                          <a:latin typeface="Calibri" panose="020F0502020204030204" pitchFamily="34" charset="0"/>
                        </a:rPr>
                        <a:t>EndNote</a:t>
                      </a:r>
                      <a:endParaRPr lang="en-US" b="1"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b="0" i="0" u="none" strike="noStrike" dirty="0">
                          <a:solidFill>
                            <a:srgbClr val="000000"/>
                          </a:solidFill>
                          <a:effectLst/>
                          <a:latin typeface="+mn-lt"/>
                        </a:rPr>
                        <a:t>yes</a:t>
                      </a:r>
                      <a:endParaRPr lang="en-US" sz="1800"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b="0" i="0" u="none" strike="noStrike" dirty="0">
                          <a:solidFill>
                            <a:srgbClr val="000000"/>
                          </a:solidFill>
                          <a:effectLst/>
                          <a:latin typeface="+mn-lt"/>
                        </a:rPr>
                        <a:t>yes</a:t>
                      </a:r>
                      <a:endParaRPr lang="en-US" sz="1800"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b="0" i="0" u="none" strike="noStrike">
                          <a:solidFill>
                            <a:srgbClr val="000000"/>
                          </a:solidFill>
                          <a:effectLst/>
                          <a:latin typeface="+mn-lt"/>
                        </a:rPr>
                        <a:t>yes</a:t>
                      </a:r>
                      <a:endParaRPr lang="en-US" sz="18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b="0" i="0" u="none" strike="noStrike">
                          <a:solidFill>
                            <a:srgbClr val="000000"/>
                          </a:solidFill>
                          <a:effectLst/>
                          <a:latin typeface="+mn-lt"/>
                        </a:rPr>
                        <a:t>yes</a:t>
                      </a:r>
                      <a:endParaRPr lang="en-US" sz="18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b="0" i="0" u="none" strike="noStrike">
                          <a:solidFill>
                            <a:srgbClr val="000000"/>
                          </a:solidFill>
                          <a:effectLst/>
                          <a:latin typeface="+mn-lt"/>
                        </a:rPr>
                        <a:t>yes</a:t>
                      </a:r>
                      <a:endParaRPr lang="en-US" sz="18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b="0" i="0" u="none" strike="noStrike">
                          <a:solidFill>
                            <a:srgbClr val="000000"/>
                          </a:solidFill>
                          <a:effectLst/>
                          <a:latin typeface="+mn-lt"/>
                        </a:rPr>
                        <a:t>yes</a:t>
                      </a:r>
                      <a:endParaRPr lang="en-US" sz="18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4834736"/>
                  </a:ext>
                </a:extLst>
              </a:tr>
              <a:tr h="753099">
                <a:tc>
                  <a:txBody>
                    <a:bodyPr/>
                    <a:lstStyle/>
                    <a:p>
                      <a:r>
                        <a:rPr lang="en-US" b="1" dirty="0" smtClean="0">
                          <a:latin typeface="Calibri" panose="020F0502020204030204" pitchFamily="34" charset="0"/>
                        </a:rPr>
                        <a:t>Zotero</a:t>
                      </a:r>
                      <a:endParaRPr lang="en-US" b="1"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b="0" i="0" u="none" strike="noStrike" dirty="0">
                          <a:solidFill>
                            <a:srgbClr val="000000"/>
                          </a:solidFill>
                          <a:effectLst/>
                          <a:latin typeface="+mn-lt"/>
                        </a:rPr>
                        <a:t>no </a:t>
                      </a:r>
                      <a:endParaRPr lang="en-US" sz="1800"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b="0" i="0" u="none" strike="noStrike" dirty="0">
                          <a:solidFill>
                            <a:srgbClr val="000000"/>
                          </a:solidFill>
                          <a:effectLst/>
                          <a:latin typeface="+mn-lt"/>
                        </a:rPr>
                        <a:t>no</a:t>
                      </a:r>
                      <a:endParaRPr lang="en-US" sz="1800"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b="0" i="0" u="none" strike="noStrike" dirty="0">
                          <a:solidFill>
                            <a:srgbClr val="000000"/>
                          </a:solidFill>
                          <a:effectLst/>
                          <a:latin typeface="+mn-lt"/>
                        </a:rPr>
                        <a:t>yes</a:t>
                      </a:r>
                      <a:endParaRPr lang="en-US" sz="1800"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b="0" i="0" u="none" strike="noStrike" dirty="0">
                          <a:solidFill>
                            <a:srgbClr val="000000"/>
                          </a:solidFill>
                          <a:effectLst/>
                          <a:latin typeface="+mn-lt"/>
                        </a:rPr>
                        <a:t>yes</a:t>
                      </a:r>
                      <a:endParaRPr lang="en-US" sz="1800"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b="0" i="0" u="none" strike="noStrike" dirty="0">
                          <a:solidFill>
                            <a:srgbClr val="000000"/>
                          </a:solidFill>
                          <a:effectLst/>
                          <a:latin typeface="+mn-lt"/>
                        </a:rPr>
                        <a:t>no</a:t>
                      </a:r>
                      <a:endParaRPr lang="en-US" sz="1800"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b="0" i="0" u="none" strike="noStrike">
                          <a:solidFill>
                            <a:srgbClr val="000000"/>
                          </a:solidFill>
                          <a:effectLst/>
                          <a:latin typeface="+mn-lt"/>
                        </a:rPr>
                        <a:t>yes</a:t>
                      </a:r>
                      <a:endParaRPr lang="en-US" sz="18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241547"/>
                  </a:ext>
                </a:extLst>
              </a:tr>
              <a:tr h="753099">
                <a:tc>
                  <a:txBody>
                    <a:bodyPr/>
                    <a:lstStyle/>
                    <a:p>
                      <a:r>
                        <a:rPr lang="en-US" b="1" dirty="0" smtClean="0">
                          <a:latin typeface="Calibri" panose="020F0502020204030204" pitchFamily="34" charset="0"/>
                        </a:rPr>
                        <a:t>Mendelay</a:t>
                      </a:r>
                      <a:endParaRPr lang="en-US" b="1"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b="0" i="0" u="none" strike="noStrike">
                          <a:solidFill>
                            <a:srgbClr val="000000"/>
                          </a:solidFill>
                          <a:effectLst/>
                          <a:latin typeface="+mn-lt"/>
                        </a:rPr>
                        <a:t>yes</a:t>
                      </a:r>
                      <a:endParaRPr lang="en-US" sz="18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b="0" i="0" u="none" strike="noStrike">
                          <a:solidFill>
                            <a:srgbClr val="000000"/>
                          </a:solidFill>
                          <a:effectLst/>
                          <a:latin typeface="+mn-lt"/>
                        </a:rPr>
                        <a:t>yes</a:t>
                      </a:r>
                      <a:endParaRPr lang="en-US" sz="18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b="0" i="0" u="none" strike="noStrike">
                          <a:solidFill>
                            <a:srgbClr val="000000"/>
                          </a:solidFill>
                          <a:effectLst/>
                          <a:latin typeface="+mn-lt"/>
                        </a:rPr>
                        <a:t>yes</a:t>
                      </a:r>
                      <a:endParaRPr lang="en-US" sz="18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b="0" i="0" u="none" strike="noStrike">
                          <a:solidFill>
                            <a:srgbClr val="000000"/>
                          </a:solidFill>
                          <a:effectLst/>
                          <a:latin typeface="+mn-lt"/>
                        </a:rPr>
                        <a:t>yes</a:t>
                      </a:r>
                      <a:endParaRPr lang="en-US" sz="18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b="0" i="0" u="none" strike="noStrike" dirty="0">
                          <a:solidFill>
                            <a:srgbClr val="000000"/>
                          </a:solidFill>
                          <a:effectLst/>
                          <a:latin typeface="+mn-lt"/>
                        </a:rPr>
                        <a:t>yes</a:t>
                      </a:r>
                      <a:endParaRPr lang="en-US" sz="1800"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b="0" i="0" u="none" strike="noStrike" dirty="0">
                          <a:solidFill>
                            <a:srgbClr val="000000"/>
                          </a:solidFill>
                          <a:effectLst/>
                          <a:latin typeface="+mn-lt"/>
                        </a:rPr>
                        <a:t>yes</a:t>
                      </a:r>
                      <a:endParaRPr lang="en-US" sz="1800"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2026904"/>
                  </a:ext>
                </a:extLst>
              </a:tr>
              <a:tr h="753099">
                <a:tc>
                  <a:txBody>
                    <a:bodyPr/>
                    <a:lstStyle/>
                    <a:p>
                      <a:r>
                        <a:rPr lang="en-US" b="1" dirty="0" err="1" smtClean="0">
                          <a:latin typeface="Calibri" panose="020F0502020204030204" pitchFamily="34" charset="0"/>
                        </a:rPr>
                        <a:t>BibMe</a:t>
                      </a:r>
                      <a:endParaRPr lang="en-US" b="1"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b="0" i="0" u="none" strike="noStrike">
                          <a:solidFill>
                            <a:srgbClr val="000000"/>
                          </a:solidFill>
                          <a:effectLst/>
                          <a:latin typeface="+mn-lt"/>
                        </a:rPr>
                        <a:t>yes</a:t>
                      </a:r>
                      <a:endParaRPr lang="en-US" sz="18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b="0" i="0" u="none" strike="noStrike">
                          <a:solidFill>
                            <a:srgbClr val="000000"/>
                          </a:solidFill>
                          <a:effectLst/>
                          <a:latin typeface="+mn-lt"/>
                        </a:rPr>
                        <a:t>yes</a:t>
                      </a:r>
                      <a:endParaRPr lang="en-US" sz="18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b="0" i="0" u="none" strike="noStrike">
                          <a:solidFill>
                            <a:srgbClr val="000000"/>
                          </a:solidFill>
                          <a:effectLst/>
                          <a:latin typeface="+mn-lt"/>
                        </a:rPr>
                        <a:t>yes</a:t>
                      </a:r>
                      <a:endParaRPr lang="en-US" sz="18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b="0" i="0" u="none" strike="noStrike">
                          <a:solidFill>
                            <a:srgbClr val="000000"/>
                          </a:solidFill>
                          <a:effectLst/>
                          <a:latin typeface="+mn-lt"/>
                        </a:rPr>
                        <a:t>yes</a:t>
                      </a:r>
                      <a:endParaRPr lang="en-US" sz="18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b="0" i="0" u="none" strike="noStrike">
                          <a:solidFill>
                            <a:srgbClr val="000000"/>
                          </a:solidFill>
                          <a:effectLst/>
                          <a:latin typeface="+mn-lt"/>
                        </a:rPr>
                        <a:t>yes</a:t>
                      </a:r>
                      <a:endParaRPr lang="en-US" sz="18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b="0" i="0" u="none" strike="noStrike" dirty="0">
                          <a:solidFill>
                            <a:srgbClr val="000000"/>
                          </a:solidFill>
                          <a:effectLst/>
                          <a:latin typeface="+mn-lt"/>
                        </a:rPr>
                        <a:t>yes</a:t>
                      </a:r>
                      <a:endParaRPr lang="en-US" sz="1800"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3519052"/>
                  </a:ext>
                </a:extLst>
              </a:tr>
              <a:tr h="753099">
                <a:tc>
                  <a:txBody>
                    <a:bodyPr/>
                    <a:lstStyle/>
                    <a:p>
                      <a:r>
                        <a:rPr lang="en-US" b="1" dirty="0" smtClean="0">
                          <a:latin typeface="Calibri" panose="020F0502020204030204" pitchFamily="34" charset="0"/>
                        </a:rPr>
                        <a:t>RefWorks</a:t>
                      </a:r>
                      <a:endParaRPr lang="en-US" b="1"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Unable</a:t>
                      </a:r>
                      <a:r>
                        <a:rPr lang="en-US" baseline="0" dirty="0" smtClean="0"/>
                        <a:t> to download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Arial Narrow"/>
                          <a:ea typeface="+mn-ea"/>
                          <a:cs typeface="+mn-cs"/>
                        </a:rPr>
                        <a:t>Unable to download</a:t>
                      </a:r>
                      <a:endParaRPr kumimoji="0" lang="en-US" sz="1800" b="0" i="0" u="none" strike="noStrike" kern="1200" cap="none" spc="0" normalizeH="0" baseline="0" noProof="0" dirty="0">
                        <a:ln>
                          <a:noFill/>
                        </a:ln>
                        <a:solidFill>
                          <a:srgbClr val="000000"/>
                        </a:solidFill>
                        <a:effectLst/>
                        <a:uLnTx/>
                        <a:uFillTx/>
                        <a:latin typeface="Arial Narrow"/>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Arial Narrow"/>
                          <a:ea typeface="+mn-ea"/>
                          <a:cs typeface="+mn-cs"/>
                        </a:rPr>
                        <a:t>Unable to download</a:t>
                      </a:r>
                      <a:endParaRPr kumimoji="0" lang="en-US" sz="1800" b="0" i="0" u="none" strike="noStrike" kern="1200" cap="none" spc="0" normalizeH="0" baseline="0" noProof="0" dirty="0">
                        <a:ln>
                          <a:noFill/>
                        </a:ln>
                        <a:solidFill>
                          <a:srgbClr val="000000"/>
                        </a:solidFill>
                        <a:effectLst/>
                        <a:uLnTx/>
                        <a:uFillTx/>
                        <a:latin typeface="Arial Narrow"/>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Arial Narrow"/>
                          <a:ea typeface="+mn-ea"/>
                          <a:cs typeface="+mn-cs"/>
                        </a:rPr>
                        <a:t>Unable to download</a:t>
                      </a:r>
                      <a:endParaRPr kumimoji="0" lang="en-US" sz="1800" b="0" i="0" u="none" strike="noStrike" kern="1200" cap="none" spc="0" normalizeH="0" baseline="0" noProof="0" dirty="0">
                        <a:ln>
                          <a:noFill/>
                        </a:ln>
                        <a:solidFill>
                          <a:srgbClr val="000000"/>
                        </a:solidFill>
                        <a:effectLst/>
                        <a:uLnTx/>
                        <a:uFillTx/>
                        <a:latin typeface="Arial Narrow"/>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Arial Narrow"/>
                          <a:ea typeface="+mn-ea"/>
                          <a:cs typeface="+mn-cs"/>
                        </a:rPr>
                        <a:t>Unable to download</a:t>
                      </a:r>
                      <a:endParaRPr kumimoji="0" lang="en-US" sz="1800" b="0" i="0" u="none" strike="noStrike" kern="1200" cap="none" spc="0" normalizeH="0" baseline="0" noProof="0" dirty="0">
                        <a:ln>
                          <a:noFill/>
                        </a:ln>
                        <a:solidFill>
                          <a:srgbClr val="000000"/>
                        </a:solidFill>
                        <a:effectLst/>
                        <a:uLnTx/>
                        <a:uFillTx/>
                        <a:latin typeface="Arial Narrow"/>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Arial Narrow"/>
                          <a:ea typeface="+mn-ea"/>
                          <a:cs typeface="+mn-cs"/>
                        </a:rPr>
                        <a:t>Unable to download</a:t>
                      </a:r>
                      <a:endParaRPr kumimoji="0" lang="en-US" sz="1800" b="0" i="0" u="none" strike="noStrike" kern="1200" cap="none" spc="0" normalizeH="0" baseline="0" noProof="0" dirty="0">
                        <a:ln>
                          <a:noFill/>
                        </a:ln>
                        <a:solidFill>
                          <a:srgbClr val="000000"/>
                        </a:solidFill>
                        <a:effectLst/>
                        <a:uLnTx/>
                        <a:uFillTx/>
                        <a:latin typeface="Arial Narrow"/>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7069291"/>
                  </a:ext>
                </a:extLst>
              </a:tr>
            </a:tbl>
          </a:graphicData>
        </a:graphic>
      </p:graphicFrame>
    </p:spTree>
    <p:extLst>
      <p:ext uri="{BB962C8B-B14F-4D97-AF65-F5344CB8AC3E}">
        <p14:creationId xmlns:p14="http://schemas.microsoft.com/office/powerpoint/2010/main" val="32451637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Bibliography Tools using </a:t>
            </a:r>
            <a:r>
              <a:rPr lang="en-US" dirty="0" err="1" smtClean="0"/>
              <a:t>VoiceOver</a:t>
            </a:r>
            <a:endParaRPr lang="en-US" dirty="0"/>
          </a:p>
        </p:txBody>
      </p:sp>
      <p:graphicFrame>
        <p:nvGraphicFramePr>
          <p:cNvPr id="4" name="Content Placeholder 5"/>
          <p:cNvGraphicFramePr>
            <a:graphicFrameLocks noGrp="1"/>
          </p:cNvGraphicFramePr>
          <p:nvPr>
            <p:ph idx="1"/>
            <p:extLst>
              <p:ext uri="{D42A27DB-BD31-4B8C-83A1-F6EECF244321}">
                <p14:modId xmlns:p14="http://schemas.microsoft.com/office/powerpoint/2010/main" val="2812555637"/>
              </p:ext>
            </p:extLst>
          </p:nvPr>
        </p:nvGraphicFramePr>
        <p:xfrm>
          <a:off x="300942" y="1403430"/>
          <a:ext cx="11620980" cy="4989775"/>
        </p:xfrm>
        <a:graphic>
          <a:graphicData uri="http://schemas.openxmlformats.org/drawingml/2006/table">
            <a:tbl>
              <a:tblPr firstRow="1" bandRow="1">
                <a:tableStyleId>{69C7853C-536D-4A76-A0AE-DD22124D55A5}</a:tableStyleId>
              </a:tblPr>
              <a:tblGrid>
                <a:gridCol w="1660140">
                  <a:extLst>
                    <a:ext uri="{9D8B030D-6E8A-4147-A177-3AD203B41FA5}">
                      <a16:colId xmlns:a16="http://schemas.microsoft.com/office/drawing/2014/main" val="629422800"/>
                    </a:ext>
                  </a:extLst>
                </a:gridCol>
                <a:gridCol w="1660140">
                  <a:extLst>
                    <a:ext uri="{9D8B030D-6E8A-4147-A177-3AD203B41FA5}">
                      <a16:colId xmlns:a16="http://schemas.microsoft.com/office/drawing/2014/main" val="2540005108"/>
                    </a:ext>
                  </a:extLst>
                </a:gridCol>
                <a:gridCol w="1660140">
                  <a:extLst>
                    <a:ext uri="{9D8B030D-6E8A-4147-A177-3AD203B41FA5}">
                      <a16:colId xmlns:a16="http://schemas.microsoft.com/office/drawing/2014/main" val="149556356"/>
                    </a:ext>
                  </a:extLst>
                </a:gridCol>
                <a:gridCol w="1660140">
                  <a:extLst>
                    <a:ext uri="{9D8B030D-6E8A-4147-A177-3AD203B41FA5}">
                      <a16:colId xmlns:a16="http://schemas.microsoft.com/office/drawing/2014/main" val="2320045475"/>
                    </a:ext>
                  </a:extLst>
                </a:gridCol>
                <a:gridCol w="1660140">
                  <a:extLst>
                    <a:ext uri="{9D8B030D-6E8A-4147-A177-3AD203B41FA5}">
                      <a16:colId xmlns:a16="http://schemas.microsoft.com/office/drawing/2014/main" val="106531429"/>
                    </a:ext>
                  </a:extLst>
                </a:gridCol>
                <a:gridCol w="1660140">
                  <a:extLst>
                    <a:ext uri="{9D8B030D-6E8A-4147-A177-3AD203B41FA5}">
                      <a16:colId xmlns:a16="http://schemas.microsoft.com/office/drawing/2014/main" val="4066196315"/>
                    </a:ext>
                  </a:extLst>
                </a:gridCol>
                <a:gridCol w="1660140">
                  <a:extLst>
                    <a:ext uri="{9D8B030D-6E8A-4147-A177-3AD203B41FA5}">
                      <a16:colId xmlns:a16="http://schemas.microsoft.com/office/drawing/2014/main" val="3199281887"/>
                    </a:ext>
                  </a:extLst>
                </a:gridCol>
              </a:tblGrid>
              <a:tr h="819277">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00"/>
                    </a:solidFill>
                  </a:tcPr>
                </a:tc>
                <a:tc>
                  <a:txBody>
                    <a:bodyPr/>
                    <a:lstStyle/>
                    <a:p>
                      <a:pPr algn="ctr" rtl="0" fontAlgn="t">
                        <a:spcBef>
                          <a:spcPts val="0"/>
                        </a:spcBef>
                        <a:spcAft>
                          <a:spcPts val="0"/>
                        </a:spcAft>
                      </a:pPr>
                      <a:r>
                        <a:rPr lang="en-US" sz="1800" b="1" i="0" u="none" strike="noStrike" dirty="0">
                          <a:solidFill>
                            <a:srgbClr val="000000"/>
                          </a:solidFill>
                          <a:effectLst/>
                          <a:latin typeface="Calibri" panose="020F0502020204030204" pitchFamily="34" charset="0"/>
                        </a:rPr>
                        <a:t>Is it keyboard navigable?</a:t>
                      </a:r>
                      <a:endParaRPr lang="en-US" sz="3200" b="1" dirty="0">
                        <a:effectLst/>
                        <a:latin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rtl="0" fontAlgn="t">
                        <a:spcBef>
                          <a:spcPts val="0"/>
                        </a:spcBef>
                        <a:spcAft>
                          <a:spcPts val="0"/>
                        </a:spcAft>
                      </a:pPr>
                      <a:r>
                        <a:rPr lang="en-US" sz="1800" b="1" i="0" u="none" strike="noStrike" dirty="0">
                          <a:solidFill>
                            <a:srgbClr val="000000"/>
                          </a:solidFill>
                          <a:effectLst/>
                          <a:latin typeface="Calibri" panose="020F0502020204030204" pitchFamily="34" charset="0"/>
                        </a:rPr>
                        <a:t>Is it easy to use?</a:t>
                      </a:r>
                      <a:endParaRPr lang="en-US" sz="3200" b="1" dirty="0">
                        <a:effectLst/>
                        <a:latin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rtl="0" fontAlgn="t">
                        <a:spcBef>
                          <a:spcPts val="0"/>
                        </a:spcBef>
                        <a:spcAft>
                          <a:spcPts val="0"/>
                        </a:spcAft>
                      </a:pPr>
                      <a:r>
                        <a:rPr lang="en-US" sz="1800" b="1" i="0" u="none" strike="noStrike" dirty="0">
                          <a:solidFill>
                            <a:srgbClr val="000000"/>
                          </a:solidFill>
                          <a:effectLst/>
                          <a:latin typeface="Calibri" panose="020F0502020204030204" pitchFamily="34" charset="0"/>
                        </a:rPr>
                        <a:t>Can you create/compile a reference page?</a:t>
                      </a:r>
                      <a:endParaRPr lang="en-US" sz="3200" b="1" dirty="0">
                        <a:effectLst/>
                        <a:latin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rtl="0" fontAlgn="t">
                        <a:spcBef>
                          <a:spcPts val="0"/>
                        </a:spcBef>
                        <a:spcAft>
                          <a:spcPts val="0"/>
                        </a:spcAft>
                      </a:pPr>
                      <a:r>
                        <a:rPr lang="en-US" sz="1800" b="1" i="0" u="none" strike="noStrike" dirty="0">
                          <a:solidFill>
                            <a:srgbClr val="000000"/>
                          </a:solidFill>
                          <a:effectLst/>
                          <a:latin typeface="Calibri" panose="020F0502020204030204" pitchFamily="34" charset="0"/>
                        </a:rPr>
                        <a:t>Is the reading order accurate?</a:t>
                      </a:r>
                      <a:endParaRPr lang="en-US" sz="3200" b="1" dirty="0">
                        <a:effectLst/>
                        <a:latin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rtl="0" fontAlgn="t">
                        <a:spcBef>
                          <a:spcPts val="0"/>
                        </a:spcBef>
                        <a:spcAft>
                          <a:spcPts val="0"/>
                        </a:spcAft>
                      </a:pPr>
                      <a:r>
                        <a:rPr lang="en-US" sz="1800" b="1" i="0" u="none" strike="noStrike" dirty="0">
                          <a:solidFill>
                            <a:srgbClr val="000000"/>
                          </a:solidFill>
                          <a:effectLst/>
                          <a:latin typeface="Calibri" panose="020F0502020204030204" pitchFamily="34" charset="0"/>
                        </a:rPr>
                        <a:t>Are all areas labeled correctly?</a:t>
                      </a:r>
                      <a:endParaRPr lang="en-US" sz="3200" b="1" dirty="0">
                        <a:effectLst/>
                        <a:latin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rtl="0" fontAlgn="t">
                        <a:spcBef>
                          <a:spcPts val="0"/>
                        </a:spcBef>
                        <a:spcAft>
                          <a:spcPts val="0"/>
                        </a:spcAft>
                      </a:pPr>
                      <a:r>
                        <a:rPr lang="en-US" sz="1800" b="1" i="0" u="none" strike="noStrike" dirty="0">
                          <a:solidFill>
                            <a:srgbClr val="000000"/>
                          </a:solidFill>
                          <a:effectLst/>
                          <a:latin typeface="Calibri" panose="020F0502020204030204" pitchFamily="34" charset="0"/>
                        </a:rPr>
                        <a:t>Can you format the resources properly?</a:t>
                      </a:r>
                      <a:endParaRPr lang="en-US" sz="3200" b="1" dirty="0">
                        <a:effectLst/>
                        <a:latin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extLst>
                  <a:ext uri="{0D108BD9-81ED-4DB2-BD59-A6C34878D82A}">
                    <a16:rowId xmlns:a16="http://schemas.microsoft.com/office/drawing/2014/main" val="1981610984"/>
                  </a:ext>
                </a:extLst>
              </a:tr>
              <a:tr h="753099">
                <a:tc>
                  <a:txBody>
                    <a:bodyPr/>
                    <a:lstStyle/>
                    <a:p>
                      <a:r>
                        <a:rPr lang="en-US" b="1" dirty="0" smtClean="0">
                          <a:latin typeface="Calibri" panose="020F0502020204030204" pitchFamily="34" charset="0"/>
                        </a:rPr>
                        <a:t>EndNote</a:t>
                      </a:r>
                      <a:endParaRPr lang="en-US" b="1"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b="0" i="0" u="none" strike="noStrike" dirty="0">
                          <a:solidFill>
                            <a:srgbClr val="000000"/>
                          </a:solidFill>
                          <a:effectLst/>
                          <a:latin typeface="+mn-lt"/>
                        </a:rPr>
                        <a:t>Yes</a:t>
                      </a:r>
                      <a:endParaRPr lang="en-US" sz="1800"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b="0" i="0" u="none" strike="noStrike" dirty="0">
                          <a:solidFill>
                            <a:srgbClr val="000000"/>
                          </a:solidFill>
                          <a:effectLst/>
                          <a:latin typeface="+mn-lt"/>
                        </a:rPr>
                        <a:t>Yes</a:t>
                      </a:r>
                      <a:endParaRPr lang="en-US" sz="1800"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b="0" i="0" u="none" strike="noStrike" dirty="0">
                          <a:solidFill>
                            <a:srgbClr val="000000"/>
                          </a:solidFill>
                          <a:effectLst/>
                          <a:latin typeface="+mn-lt"/>
                        </a:rPr>
                        <a:t>Yes</a:t>
                      </a:r>
                      <a:endParaRPr lang="en-US" sz="1800"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b="0" i="0" u="none" strike="noStrike" dirty="0">
                          <a:solidFill>
                            <a:srgbClr val="000000"/>
                          </a:solidFill>
                          <a:effectLst/>
                          <a:latin typeface="+mn-lt"/>
                        </a:rPr>
                        <a:t>Yes</a:t>
                      </a:r>
                      <a:endParaRPr lang="en-US" sz="1800"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b="0" i="0" u="none" strike="noStrike" dirty="0">
                          <a:solidFill>
                            <a:srgbClr val="000000"/>
                          </a:solidFill>
                          <a:effectLst/>
                          <a:latin typeface="+mn-lt"/>
                        </a:rPr>
                        <a:t>Yes</a:t>
                      </a:r>
                      <a:endParaRPr lang="en-US" sz="1800"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b="0" i="0" u="none" strike="noStrike" dirty="0">
                          <a:solidFill>
                            <a:srgbClr val="000000"/>
                          </a:solidFill>
                          <a:effectLst/>
                          <a:latin typeface="+mn-lt"/>
                        </a:rPr>
                        <a:t>Yes</a:t>
                      </a:r>
                      <a:endParaRPr lang="en-US" sz="1800"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4834736"/>
                  </a:ext>
                </a:extLst>
              </a:tr>
              <a:tr h="753099">
                <a:tc>
                  <a:txBody>
                    <a:bodyPr/>
                    <a:lstStyle/>
                    <a:p>
                      <a:r>
                        <a:rPr lang="en-US" b="1" dirty="0" smtClean="0">
                          <a:latin typeface="Calibri" panose="020F0502020204030204" pitchFamily="34" charset="0"/>
                        </a:rPr>
                        <a:t>Zotero</a:t>
                      </a:r>
                      <a:endParaRPr lang="en-US" b="1"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dirty="0" smtClean="0">
                          <a:effectLst/>
                          <a:latin typeface="+mn-lt"/>
                        </a:rPr>
                        <a:t>Yes</a:t>
                      </a:r>
                      <a:endParaRPr lang="en-US" sz="1800"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dirty="0" smtClean="0">
                          <a:effectLst/>
                          <a:latin typeface="+mn-lt"/>
                        </a:rPr>
                        <a:t>No</a:t>
                      </a:r>
                      <a:endParaRPr lang="en-US" sz="1800"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dirty="0" smtClean="0">
                          <a:effectLst/>
                          <a:latin typeface="+mn-lt"/>
                        </a:rPr>
                        <a:t>Yes</a:t>
                      </a:r>
                      <a:endParaRPr lang="en-US" sz="1800"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dirty="0" smtClean="0">
                          <a:effectLst/>
                          <a:latin typeface="+mn-lt"/>
                        </a:rPr>
                        <a:t>Yes</a:t>
                      </a:r>
                      <a:endParaRPr lang="en-US" sz="1800"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dirty="0" smtClean="0">
                          <a:effectLst/>
                          <a:latin typeface="+mn-lt"/>
                        </a:rPr>
                        <a:t>Yes</a:t>
                      </a:r>
                      <a:endParaRPr lang="en-US" sz="1800"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dirty="0" smtClean="0">
                          <a:effectLst/>
                          <a:latin typeface="+mn-lt"/>
                        </a:rPr>
                        <a:t>Yes</a:t>
                      </a:r>
                    </a:p>
                    <a:p>
                      <a:pPr rtl="0" fontAlgn="t">
                        <a:spcBef>
                          <a:spcPts val="0"/>
                        </a:spcBef>
                        <a:spcAft>
                          <a:spcPts val="0"/>
                        </a:spcAft>
                      </a:pPr>
                      <a:endParaRPr lang="en-US" sz="1800"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241547"/>
                  </a:ext>
                </a:extLst>
              </a:tr>
              <a:tr h="753099">
                <a:tc>
                  <a:txBody>
                    <a:bodyPr/>
                    <a:lstStyle/>
                    <a:p>
                      <a:r>
                        <a:rPr lang="en-US" b="1" dirty="0" smtClean="0">
                          <a:latin typeface="Calibri" panose="020F0502020204030204" pitchFamily="34" charset="0"/>
                        </a:rPr>
                        <a:t>Mendelay</a:t>
                      </a:r>
                      <a:endParaRPr lang="en-US" b="1"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dirty="0" smtClean="0">
                          <a:effectLst/>
                          <a:latin typeface="+mn-lt"/>
                        </a:rPr>
                        <a:t>Yes</a:t>
                      </a:r>
                      <a:endParaRPr lang="en-US" sz="1800"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dirty="0" smtClean="0">
                          <a:effectLst/>
                          <a:latin typeface="+mn-lt"/>
                        </a:rPr>
                        <a:t>No</a:t>
                      </a:r>
                      <a:endParaRPr lang="en-US" sz="1800"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dirty="0" smtClean="0">
                          <a:effectLst/>
                          <a:latin typeface="+mn-lt"/>
                        </a:rPr>
                        <a:t>Yes</a:t>
                      </a:r>
                      <a:endParaRPr lang="en-US" sz="1800"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dirty="0" smtClean="0">
                          <a:effectLst/>
                          <a:latin typeface="+mn-lt"/>
                        </a:rPr>
                        <a:t>No</a:t>
                      </a:r>
                      <a:endParaRPr lang="en-US" sz="1800"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dirty="0" smtClean="0">
                          <a:effectLst/>
                          <a:latin typeface="+mn-lt"/>
                        </a:rPr>
                        <a:t>No</a:t>
                      </a:r>
                      <a:endParaRPr lang="en-US" sz="1800"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dirty="0" smtClean="0">
                          <a:effectLst/>
                          <a:latin typeface="+mn-lt"/>
                        </a:rPr>
                        <a:t>Yes</a:t>
                      </a:r>
                    </a:p>
                    <a:p>
                      <a:pPr rtl="0" fontAlgn="t">
                        <a:spcBef>
                          <a:spcPts val="0"/>
                        </a:spcBef>
                        <a:spcAft>
                          <a:spcPts val="0"/>
                        </a:spcAft>
                      </a:pPr>
                      <a:endParaRPr lang="en-US" sz="1800"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2026904"/>
                  </a:ext>
                </a:extLst>
              </a:tr>
              <a:tr h="753099">
                <a:tc>
                  <a:txBody>
                    <a:bodyPr/>
                    <a:lstStyle/>
                    <a:p>
                      <a:r>
                        <a:rPr lang="en-US" b="1" dirty="0" err="1" smtClean="0">
                          <a:latin typeface="Calibri" panose="020F0502020204030204" pitchFamily="34" charset="0"/>
                        </a:rPr>
                        <a:t>BibMe</a:t>
                      </a:r>
                      <a:endParaRPr lang="en-US" b="1"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dirty="0" smtClean="0">
                          <a:effectLst/>
                          <a:latin typeface="+mn-lt"/>
                        </a:rPr>
                        <a:t>Yes</a:t>
                      </a:r>
                      <a:endParaRPr lang="en-US" sz="1800"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dirty="0" smtClean="0">
                          <a:effectLst/>
                          <a:latin typeface="+mn-lt"/>
                        </a:rPr>
                        <a:t>Yes</a:t>
                      </a:r>
                      <a:endParaRPr lang="en-US" sz="1800"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dirty="0" smtClean="0">
                          <a:effectLst/>
                          <a:latin typeface="+mn-lt"/>
                        </a:rPr>
                        <a:t>Yes</a:t>
                      </a:r>
                      <a:endParaRPr lang="en-US" sz="1800"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dirty="0" smtClean="0">
                          <a:effectLst/>
                          <a:latin typeface="+mn-lt"/>
                        </a:rPr>
                        <a:t>Yes</a:t>
                      </a:r>
                      <a:endParaRPr lang="en-US" sz="1800"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dirty="0" smtClean="0">
                          <a:effectLst/>
                          <a:latin typeface="+mn-lt"/>
                        </a:rPr>
                        <a:t>Yes</a:t>
                      </a:r>
                      <a:endParaRPr lang="en-US" sz="1800"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dirty="0" smtClean="0">
                          <a:effectLst/>
                          <a:latin typeface="+mn-lt"/>
                        </a:rPr>
                        <a:t>Yes</a:t>
                      </a:r>
                      <a:endParaRPr lang="en-US" sz="1800"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3519052"/>
                  </a:ext>
                </a:extLst>
              </a:tr>
              <a:tr h="753099">
                <a:tc>
                  <a:txBody>
                    <a:bodyPr/>
                    <a:lstStyle/>
                    <a:p>
                      <a:r>
                        <a:rPr lang="en-US" b="1" dirty="0" smtClean="0">
                          <a:latin typeface="Calibri" panose="020F0502020204030204" pitchFamily="34" charset="0"/>
                        </a:rPr>
                        <a:t>RefWorks</a:t>
                      </a:r>
                      <a:endParaRPr lang="en-US" b="1"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b="0" i="0" u="none" strike="noStrike">
                          <a:solidFill>
                            <a:srgbClr val="000000"/>
                          </a:solidFill>
                          <a:effectLst/>
                          <a:latin typeface="+mn-lt"/>
                        </a:rPr>
                        <a:t>Yes</a:t>
                      </a:r>
                      <a:endParaRPr lang="en-US" sz="18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b="0" i="0" u="none" strike="noStrike">
                          <a:solidFill>
                            <a:srgbClr val="000000"/>
                          </a:solidFill>
                          <a:effectLst/>
                          <a:latin typeface="+mn-lt"/>
                        </a:rPr>
                        <a:t>Yes</a:t>
                      </a:r>
                      <a:endParaRPr lang="en-US" sz="18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b="0" i="0" u="none" strike="noStrike">
                          <a:solidFill>
                            <a:srgbClr val="000000"/>
                          </a:solidFill>
                          <a:effectLst/>
                          <a:latin typeface="+mn-lt"/>
                        </a:rPr>
                        <a:t>Yes</a:t>
                      </a:r>
                      <a:endParaRPr lang="en-US" sz="180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b="0" i="0" u="none" strike="noStrike" dirty="0">
                          <a:solidFill>
                            <a:srgbClr val="000000"/>
                          </a:solidFill>
                          <a:effectLst/>
                          <a:latin typeface="+mn-lt"/>
                        </a:rPr>
                        <a:t>Yes</a:t>
                      </a:r>
                      <a:endParaRPr lang="en-US" sz="1800"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b="0" i="0" u="none" strike="noStrike" dirty="0">
                          <a:solidFill>
                            <a:srgbClr val="000000"/>
                          </a:solidFill>
                          <a:effectLst/>
                          <a:latin typeface="+mn-lt"/>
                        </a:rPr>
                        <a:t>Yes</a:t>
                      </a:r>
                      <a:endParaRPr lang="en-US" sz="1800"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800" b="0" i="0" u="none" strike="noStrike" dirty="0">
                          <a:solidFill>
                            <a:srgbClr val="000000"/>
                          </a:solidFill>
                          <a:effectLst/>
                          <a:latin typeface="+mn-lt"/>
                        </a:rPr>
                        <a:t>Yes</a:t>
                      </a:r>
                      <a:endParaRPr lang="en-US" sz="1800" dirty="0">
                        <a:effectLst/>
                        <a:latin typeface="+mn-l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7069291"/>
                  </a:ext>
                </a:extLst>
              </a:tr>
            </a:tbl>
          </a:graphicData>
        </a:graphic>
      </p:graphicFrame>
    </p:spTree>
    <p:extLst>
      <p:ext uri="{BB962C8B-B14F-4D97-AF65-F5344CB8AC3E}">
        <p14:creationId xmlns:p14="http://schemas.microsoft.com/office/powerpoint/2010/main" val="2765041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3787"/>
            <a:ext cx="10972800" cy="1143000"/>
          </a:xfrm>
        </p:spPr>
        <p:txBody>
          <a:bodyPr/>
          <a:lstStyle/>
          <a:p>
            <a:r>
              <a:rPr lang="en-US" dirty="0" smtClean="0"/>
              <a:t>Overall Usability of Bibliography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30742712"/>
              </p:ext>
            </p:extLst>
          </p:nvPr>
        </p:nvGraphicFramePr>
        <p:xfrm>
          <a:off x="93785" y="1077473"/>
          <a:ext cx="11957538" cy="5586376"/>
        </p:xfrm>
        <a:graphic>
          <a:graphicData uri="http://schemas.openxmlformats.org/drawingml/2006/table">
            <a:tbl>
              <a:tblPr firstRow="1" bandRow="1">
                <a:tableStyleId>{F5AB1C69-6EDB-4FF4-983F-18BD219EF322}</a:tableStyleId>
              </a:tblPr>
              <a:tblGrid>
                <a:gridCol w="1992923">
                  <a:extLst>
                    <a:ext uri="{9D8B030D-6E8A-4147-A177-3AD203B41FA5}">
                      <a16:colId xmlns:a16="http://schemas.microsoft.com/office/drawing/2014/main" val="2643104016"/>
                    </a:ext>
                  </a:extLst>
                </a:gridCol>
                <a:gridCol w="1992923">
                  <a:extLst>
                    <a:ext uri="{9D8B030D-6E8A-4147-A177-3AD203B41FA5}">
                      <a16:colId xmlns:a16="http://schemas.microsoft.com/office/drawing/2014/main" val="3422675777"/>
                    </a:ext>
                  </a:extLst>
                </a:gridCol>
                <a:gridCol w="1992923">
                  <a:extLst>
                    <a:ext uri="{9D8B030D-6E8A-4147-A177-3AD203B41FA5}">
                      <a16:colId xmlns:a16="http://schemas.microsoft.com/office/drawing/2014/main" val="3262502268"/>
                    </a:ext>
                  </a:extLst>
                </a:gridCol>
                <a:gridCol w="1992923">
                  <a:extLst>
                    <a:ext uri="{9D8B030D-6E8A-4147-A177-3AD203B41FA5}">
                      <a16:colId xmlns:a16="http://schemas.microsoft.com/office/drawing/2014/main" val="2382467343"/>
                    </a:ext>
                  </a:extLst>
                </a:gridCol>
                <a:gridCol w="1992923">
                  <a:extLst>
                    <a:ext uri="{9D8B030D-6E8A-4147-A177-3AD203B41FA5}">
                      <a16:colId xmlns:a16="http://schemas.microsoft.com/office/drawing/2014/main" val="2774379644"/>
                    </a:ext>
                  </a:extLst>
                </a:gridCol>
                <a:gridCol w="1992923">
                  <a:extLst>
                    <a:ext uri="{9D8B030D-6E8A-4147-A177-3AD203B41FA5}">
                      <a16:colId xmlns:a16="http://schemas.microsoft.com/office/drawing/2014/main" val="3402704801"/>
                    </a:ext>
                  </a:extLst>
                </a:gridCol>
              </a:tblGrid>
              <a:tr h="554047">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a:r>
                        <a:rPr lang="en-US" dirty="0" smtClean="0">
                          <a:solidFill>
                            <a:schemeClr val="tx1"/>
                          </a:solidFill>
                        </a:rPr>
                        <a:t>EndNote</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a:r>
                        <a:rPr lang="en-US" dirty="0" smtClean="0">
                          <a:solidFill>
                            <a:schemeClr val="tx1"/>
                          </a:solidFill>
                        </a:rPr>
                        <a:t>RefWorks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a:r>
                        <a:rPr lang="en-US" smtClean="0">
                          <a:solidFill>
                            <a:schemeClr val="tx1"/>
                          </a:solidFill>
                        </a:rPr>
                        <a:t>BibMe</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a:r>
                        <a:rPr lang="en-US" dirty="0" smtClean="0">
                          <a:solidFill>
                            <a:schemeClr val="tx1"/>
                          </a:solidFill>
                        </a:rPr>
                        <a:t>Zotero</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a:r>
                        <a:rPr lang="en-US" dirty="0" err="1" smtClean="0">
                          <a:solidFill>
                            <a:schemeClr val="tx1"/>
                          </a:solidFill>
                        </a:rPr>
                        <a:t>Mendaley</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extLst>
                  <a:ext uri="{0D108BD9-81ED-4DB2-BD59-A6C34878D82A}">
                    <a16:rowId xmlns:a16="http://schemas.microsoft.com/office/drawing/2014/main" val="3718221910"/>
                  </a:ext>
                </a:extLst>
              </a:tr>
              <a:tr h="1760809">
                <a:tc>
                  <a:txBody>
                    <a:bodyPr/>
                    <a:lstStyle/>
                    <a:p>
                      <a:r>
                        <a:rPr lang="en-US" dirty="0" smtClean="0"/>
                        <a:t>JAWS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dirty="0">
                          <a:solidFill>
                            <a:srgbClr val="000000"/>
                          </a:solidFill>
                          <a:effectLst/>
                          <a:latin typeface="Arial" panose="020B0604020202020204" pitchFamily="34" charset="0"/>
                        </a:rPr>
                        <a:t>4 - there were no significant accessibility issues with the navigation and the overall performance, but the search function lacks any general responsiveness to inquiries that are not already in the database.  </a:t>
                      </a:r>
                      <a:endParaRPr lang="en-US" sz="1800" dirty="0">
                        <a:effectLs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100" dirty="0" smtClean="0">
                          <a:effectLst/>
                          <a:latin typeface="Arial" panose="020B0604020202020204" pitchFamily="34" charset="0"/>
                          <a:cs typeface="Arial" panose="020B0604020202020204" pitchFamily="34" charset="0"/>
                        </a:rPr>
                        <a:t>3-</a:t>
                      </a:r>
                      <a:r>
                        <a:rPr lang="en-US" sz="1100" baseline="0" dirty="0" smtClean="0">
                          <a:effectLst/>
                          <a:latin typeface="Arial" panose="020B0604020202020204" pitchFamily="34" charset="0"/>
                          <a:cs typeface="Arial" panose="020B0604020202020204" pitchFamily="34" charset="0"/>
                        </a:rPr>
                        <a:t> There was no alert for incorrect password, and to try to log in again. </a:t>
                      </a:r>
                    </a:p>
                    <a:p>
                      <a:pPr rtl="0" fontAlgn="t">
                        <a:spcBef>
                          <a:spcPts val="0"/>
                        </a:spcBef>
                        <a:spcAft>
                          <a:spcPts val="0"/>
                        </a:spcAft>
                      </a:pPr>
                      <a:endParaRPr lang="en-US" sz="1100" dirty="0">
                        <a:effectLst/>
                        <a:latin typeface="Arial" panose="020B0604020202020204" pitchFamily="34" charset="0"/>
                        <a:cs typeface="Arial" panose="020B060402020202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en-US" sz="1100" dirty="0" smtClean="0">
                          <a:effectLst/>
                          <a:latin typeface="Arial" panose="020B0604020202020204" pitchFamily="34" charset="0"/>
                          <a:cs typeface="Arial" panose="020B0604020202020204" pitchFamily="34" charset="0"/>
                        </a:rPr>
                        <a:t>1- there</a:t>
                      </a:r>
                      <a:r>
                        <a:rPr lang="en-US" sz="1100" baseline="0" dirty="0" smtClean="0">
                          <a:effectLst/>
                          <a:latin typeface="Arial" panose="020B0604020202020204" pitchFamily="34" charset="0"/>
                          <a:cs typeface="Arial" panose="020B0604020202020204" pitchFamily="34" charset="0"/>
                        </a:rPr>
                        <a:t> was no labels for any of the tabs on the page. Did alert for form fields to log in.</a:t>
                      </a:r>
                      <a:r>
                        <a:rPr lang="en-US" sz="1800" dirty="0">
                          <a:effectLst/>
                        </a:rPr>
                        <a:t/>
                      </a:r>
                      <a:br>
                        <a:rPr lang="en-US" sz="1800" dirty="0">
                          <a:effectLst/>
                        </a:rPr>
                      </a:br>
                      <a:r>
                        <a:rPr lang="en-US" sz="1100" dirty="0" smtClean="0">
                          <a:effectLst/>
                          <a:latin typeface="Arial" panose="020B0604020202020204" pitchFamily="34" charset="0"/>
                          <a:cs typeface="Arial" panose="020B0604020202020204" pitchFamily="34" charset="0"/>
                        </a:rPr>
                        <a:t>Also</a:t>
                      </a:r>
                      <a:r>
                        <a:rPr lang="en-US" sz="1100" baseline="0" dirty="0" smtClean="0">
                          <a:effectLst/>
                          <a:latin typeface="Arial" panose="020B0604020202020204" pitchFamily="34" charset="0"/>
                          <a:cs typeface="Arial" panose="020B0604020202020204" pitchFamily="34" charset="0"/>
                        </a:rPr>
                        <a:t> was not clear on how to add the citation that was created into your document. </a:t>
                      </a:r>
                      <a:endParaRPr lang="en-US" sz="1800" dirty="0" smtClean="0">
                        <a:effectLs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Arial" panose="020B0604020202020204" pitchFamily="34" charset="0"/>
                        </a:rPr>
                        <a:t>3 - there is not easy access to the general headings (File/Edit/Tool/Help)</a:t>
                      </a:r>
                      <a:endParaRPr lang="en-US" sz="1800">
                        <a:effectLst/>
                      </a:endParaRPr>
                    </a:p>
                    <a:p>
                      <a:pPr fontAlgn="t"/>
                      <a:r>
                        <a:rPr lang="en-US" sz="1800">
                          <a:effectLst/>
                        </a:rPr>
                        <a:t/>
                      </a:r>
                      <a:br>
                        <a:rPr lang="en-US" sz="1800">
                          <a:effectLst/>
                        </a:rPr>
                      </a:br>
                      <a:endParaRPr lang="en-US" sz="1800">
                        <a:effectLs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Arial" panose="020B0604020202020204" pitchFamily="34" charset="0"/>
                        </a:rPr>
                        <a:t>2 - the general responsiveness is lacking due to the fact that the labels are not properly being identified by the screen reader. </a:t>
                      </a:r>
                      <a:endParaRPr lang="en-US" sz="1800">
                        <a:effectLs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0117831"/>
                  </a:ext>
                </a:extLst>
              </a:tr>
              <a:tr h="1009429">
                <a:tc>
                  <a:txBody>
                    <a:bodyPr/>
                    <a:lstStyle/>
                    <a:p>
                      <a:r>
                        <a:rPr lang="en-US" dirty="0" smtClean="0"/>
                        <a:t>NVDA</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Arial" panose="020B0604020202020204" pitchFamily="34" charset="0"/>
                        </a:rPr>
                        <a:t>4 - most accessible of the bunch. The navigation performs well, but the search function doesn’t respond well using the screen reader when there are no results. </a:t>
                      </a:r>
                      <a:endParaRPr lang="en-US" sz="1800">
                        <a:effectLs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dirty="0">
                          <a:solidFill>
                            <a:srgbClr val="000000"/>
                          </a:solidFill>
                          <a:effectLst/>
                          <a:latin typeface="Arial" panose="020B0604020202020204" pitchFamily="34" charset="0"/>
                        </a:rPr>
                        <a:t>2 - the log-in process is not accessible due to a lack of form fields on the page. </a:t>
                      </a:r>
                      <a:endParaRPr lang="en-US" sz="1800" dirty="0">
                        <a:effectLs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en-US" sz="1800" dirty="0">
                          <a:effectLst/>
                        </a:rPr>
                        <a:t/>
                      </a:r>
                      <a:br>
                        <a:rPr lang="en-US" sz="1800" dirty="0">
                          <a:effectLst/>
                        </a:rPr>
                      </a:br>
                      <a:endParaRPr lang="en-US" sz="1800" dirty="0">
                        <a:effectLs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Arial" panose="020B0604020202020204" pitchFamily="34" charset="0"/>
                        </a:rPr>
                        <a:t>3 - there is not easy access to the general headings (File/Edit/Tool/Help) </a:t>
                      </a:r>
                      <a:endParaRPr lang="en-US" sz="1800">
                        <a:effectLs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Arial" panose="020B0604020202020204" pitchFamily="34" charset="0"/>
                        </a:rPr>
                        <a:t>3 - the navigation is tedious due to the improper labeling. </a:t>
                      </a:r>
                      <a:endParaRPr lang="en-US" sz="1800">
                        <a:effectLs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317598"/>
                  </a:ext>
                </a:extLst>
              </a:tr>
              <a:tr h="1878695">
                <a:tc>
                  <a:txBody>
                    <a:bodyPr/>
                    <a:lstStyle/>
                    <a:p>
                      <a:r>
                        <a:rPr lang="en-US" dirty="0" err="1" smtClean="0"/>
                        <a:t>VoiceOver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dirty="0">
                          <a:solidFill>
                            <a:srgbClr val="000000"/>
                          </a:solidFill>
                          <a:effectLst/>
                          <a:latin typeface="Arial" panose="020B0604020202020204" pitchFamily="34" charset="0"/>
                        </a:rPr>
                        <a:t>4 - this is the most accessible of the bunch. The navigation process flows rather seamlessly. The only issue is the search function is not the most effective for a user using a screen reader because there is no responsiveness in regards to why your search hasn’t yielded any results. </a:t>
                      </a:r>
                      <a:endParaRPr lang="en-US" sz="1800" dirty="0">
                        <a:effectLs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Arial" panose="020B0604020202020204" pitchFamily="34" charset="0"/>
                        </a:rPr>
                        <a:t>2- tedious to navigate to any pop up that provides further information. Also does not alert you if your search was failed. </a:t>
                      </a:r>
                      <a:endParaRPr lang="en-US" sz="1800">
                        <a:effectLs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a:solidFill>
                            <a:srgbClr val="000000"/>
                          </a:solidFill>
                          <a:effectLst/>
                          <a:latin typeface="Arial" panose="020B0604020202020204" pitchFamily="34" charset="0"/>
                        </a:rPr>
                        <a:t>5 - there were no issues of entry in regards to accessibility with BibMe. The navigation process was the best of all the other bibliography platforms and the responsiveness to all the basic functions of any web-based searchable site was in sync with the labeling on the site and the voiceover talk-back. </a:t>
                      </a:r>
                      <a:endParaRPr lang="en-US" sz="1800">
                        <a:effectLs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dirty="0">
                          <a:solidFill>
                            <a:srgbClr val="000000"/>
                          </a:solidFill>
                          <a:effectLst/>
                          <a:latin typeface="Arial" panose="020B0604020202020204" pitchFamily="34" charset="0"/>
                        </a:rPr>
                        <a:t>3 (if you can’t log in because of wrong password and no prompt )</a:t>
                      </a:r>
                      <a:endParaRPr lang="en-US" sz="1800" dirty="0">
                        <a:effectLs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t">
                        <a:spcBef>
                          <a:spcPts val="0"/>
                        </a:spcBef>
                        <a:spcAft>
                          <a:spcPts val="0"/>
                        </a:spcAft>
                      </a:pPr>
                      <a:r>
                        <a:rPr lang="en-US" sz="1100" b="0" i="0" u="none" strike="noStrike" dirty="0">
                          <a:solidFill>
                            <a:srgbClr val="000000"/>
                          </a:solidFill>
                          <a:effectLst/>
                          <a:latin typeface="Arial" panose="020B0604020202020204" pitchFamily="34" charset="0"/>
                        </a:rPr>
                        <a:t>3 - when navigating  by tabbing through the voice assistant identifies labels that otherwise are not visible on the page. This is most obvious when attempting to search the page. The labels don’t correctly sync with the voiceover directions. </a:t>
                      </a:r>
                      <a:endParaRPr lang="en-US" sz="1800" dirty="0">
                        <a:effectLst/>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6675466"/>
                  </a:ext>
                </a:extLst>
              </a:tr>
            </a:tbl>
          </a:graphicData>
        </a:graphic>
      </p:graphicFrame>
    </p:spTree>
    <p:extLst>
      <p:ext uri="{BB962C8B-B14F-4D97-AF65-F5344CB8AC3E}">
        <p14:creationId xmlns:p14="http://schemas.microsoft.com/office/powerpoint/2010/main" val="10837859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 and Con’s </a:t>
            </a:r>
            <a:endParaRPr lang="en-US" dirty="0"/>
          </a:p>
        </p:txBody>
      </p:sp>
      <p:sp>
        <p:nvSpPr>
          <p:cNvPr id="3" name="Content Placeholder 2"/>
          <p:cNvSpPr>
            <a:spLocks noGrp="1"/>
          </p:cNvSpPr>
          <p:nvPr>
            <p:ph idx="1"/>
          </p:nvPr>
        </p:nvSpPr>
        <p:spPr/>
        <p:txBody>
          <a:bodyPr/>
          <a:lstStyle/>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93491138"/>
              </p:ext>
            </p:extLst>
          </p:nvPr>
        </p:nvGraphicFramePr>
        <p:xfrm>
          <a:off x="293080" y="1600200"/>
          <a:ext cx="11547232" cy="4988169"/>
        </p:xfrm>
        <a:graphic>
          <a:graphicData uri="http://schemas.openxmlformats.org/drawingml/2006/table">
            <a:tbl>
              <a:tblPr firstRow="1" bandRow="1">
                <a:tableStyleId>{69C7853C-536D-4A76-A0AE-DD22124D55A5}</a:tableStyleId>
              </a:tblPr>
              <a:tblGrid>
                <a:gridCol w="1443404">
                  <a:extLst>
                    <a:ext uri="{9D8B030D-6E8A-4147-A177-3AD203B41FA5}">
                      <a16:colId xmlns:a16="http://schemas.microsoft.com/office/drawing/2014/main" val="705148861"/>
                    </a:ext>
                  </a:extLst>
                </a:gridCol>
                <a:gridCol w="1443404">
                  <a:extLst>
                    <a:ext uri="{9D8B030D-6E8A-4147-A177-3AD203B41FA5}">
                      <a16:colId xmlns:a16="http://schemas.microsoft.com/office/drawing/2014/main" val="3759425074"/>
                    </a:ext>
                  </a:extLst>
                </a:gridCol>
                <a:gridCol w="1443404">
                  <a:extLst>
                    <a:ext uri="{9D8B030D-6E8A-4147-A177-3AD203B41FA5}">
                      <a16:colId xmlns:a16="http://schemas.microsoft.com/office/drawing/2014/main" val="1425593140"/>
                    </a:ext>
                  </a:extLst>
                </a:gridCol>
                <a:gridCol w="1443404">
                  <a:extLst>
                    <a:ext uri="{9D8B030D-6E8A-4147-A177-3AD203B41FA5}">
                      <a16:colId xmlns:a16="http://schemas.microsoft.com/office/drawing/2014/main" val="2059572207"/>
                    </a:ext>
                  </a:extLst>
                </a:gridCol>
                <a:gridCol w="1443404">
                  <a:extLst>
                    <a:ext uri="{9D8B030D-6E8A-4147-A177-3AD203B41FA5}">
                      <a16:colId xmlns:a16="http://schemas.microsoft.com/office/drawing/2014/main" val="3630703629"/>
                    </a:ext>
                  </a:extLst>
                </a:gridCol>
                <a:gridCol w="1443404">
                  <a:extLst>
                    <a:ext uri="{9D8B030D-6E8A-4147-A177-3AD203B41FA5}">
                      <a16:colId xmlns:a16="http://schemas.microsoft.com/office/drawing/2014/main" val="3376714967"/>
                    </a:ext>
                  </a:extLst>
                </a:gridCol>
                <a:gridCol w="1443404">
                  <a:extLst>
                    <a:ext uri="{9D8B030D-6E8A-4147-A177-3AD203B41FA5}">
                      <a16:colId xmlns:a16="http://schemas.microsoft.com/office/drawing/2014/main" val="3723386182"/>
                    </a:ext>
                  </a:extLst>
                </a:gridCol>
                <a:gridCol w="1443404">
                  <a:extLst>
                    <a:ext uri="{9D8B030D-6E8A-4147-A177-3AD203B41FA5}">
                      <a16:colId xmlns:a16="http://schemas.microsoft.com/office/drawing/2014/main" val="3965900237"/>
                    </a:ext>
                  </a:extLst>
                </a:gridCol>
              </a:tblGrid>
              <a:tr h="1799037">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r>
                        <a:rPr lang="en-US" dirty="0" smtClean="0">
                          <a:solidFill>
                            <a:schemeClr val="tx1"/>
                          </a:solidFill>
                        </a:rPr>
                        <a:t>Create Reference</a:t>
                      </a:r>
                      <a:r>
                        <a:rPr lang="en-US" baseline="0" dirty="0" smtClean="0">
                          <a:solidFill>
                            <a:schemeClr val="tx1"/>
                          </a:solidFill>
                        </a:rPr>
                        <a:t> </a:t>
                      </a:r>
                      <a:r>
                        <a:rPr lang="en-US" baseline="0" dirty="0" err="1" smtClean="0">
                          <a:solidFill>
                            <a:schemeClr val="tx1"/>
                          </a:solidFill>
                        </a:rPr>
                        <a:t>Pag</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r>
                        <a:rPr lang="en-US" dirty="0" smtClean="0">
                          <a:solidFill>
                            <a:schemeClr val="tx1"/>
                          </a:solidFill>
                        </a:rPr>
                        <a:t>Organize </a:t>
                      </a:r>
                      <a:r>
                        <a:rPr lang="en-US" dirty="0" smtClean="0">
                          <a:solidFill>
                            <a:schemeClr val="tx1"/>
                          </a:solidFill>
                        </a:rPr>
                        <a:t>Resources</a:t>
                      </a: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r>
                        <a:rPr lang="en-US" dirty="0" smtClean="0">
                          <a:solidFill>
                            <a:schemeClr val="tx1"/>
                          </a:solidFill>
                        </a:rPr>
                        <a:t>Multiple Bibliography</a:t>
                      </a:r>
                      <a:r>
                        <a:rPr lang="en-US" baseline="0" dirty="0" smtClean="0">
                          <a:solidFill>
                            <a:schemeClr val="tx1"/>
                          </a:solidFill>
                        </a:rPr>
                        <a:t> Styles for formatting</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r>
                        <a:rPr lang="en-US" dirty="0" smtClean="0">
                          <a:solidFill>
                            <a:schemeClr val="tx1"/>
                          </a:solidFill>
                        </a:rPr>
                        <a:t>Search for any resource</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r>
                        <a:rPr lang="en-US" dirty="0" smtClean="0">
                          <a:solidFill>
                            <a:schemeClr val="tx1"/>
                          </a:solidFill>
                        </a:rPr>
                        <a:t>Search</a:t>
                      </a:r>
                      <a:r>
                        <a:rPr lang="en-US" baseline="0" dirty="0" smtClean="0">
                          <a:solidFill>
                            <a:schemeClr val="tx1"/>
                          </a:solidFill>
                        </a:rPr>
                        <a:t> Multiple Databases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r>
                        <a:rPr lang="en-US" dirty="0" smtClean="0">
                          <a:solidFill>
                            <a:schemeClr val="tx1"/>
                          </a:solidFill>
                        </a:rPr>
                        <a:t>Browser</a:t>
                      </a:r>
                      <a:r>
                        <a:rPr lang="en-US" baseline="0" dirty="0" smtClean="0">
                          <a:solidFill>
                            <a:schemeClr val="tx1"/>
                          </a:solidFill>
                        </a:rPr>
                        <a:t> add on</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r>
                        <a:rPr lang="en-US" dirty="0" smtClean="0">
                          <a:solidFill>
                            <a:schemeClr val="tx1"/>
                          </a:solidFill>
                        </a:rPr>
                        <a:t>Add</a:t>
                      </a:r>
                      <a:r>
                        <a:rPr lang="en-US" baseline="0" dirty="0" smtClean="0">
                          <a:solidFill>
                            <a:schemeClr val="tx1"/>
                          </a:solidFill>
                        </a:rPr>
                        <a:t> in for word</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824539904"/>
                  </a:ext>
                </a:extLst>
              </a:tr>
              <a:tr h="1164726">
                <a:tc>
                  <a:txBody>
                    <a:bodyPr/>
                    <a:lstStyle/>
                    <a:p>
                      <a:r>
                        <a:rPr lang="en-US" dirty="0" smtClean="0"/>
                        <a:t>Ref Works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354400"/>
                  </a:ext>
                </a:extLst>
              </a:tr>
              <a:tr h="674802">
                <a:tc>
                  <a:txBody>
                    <a:bodyPr/>
                    <a:lstStyle/>
                    <a:p>
                      <a:r>
                        <a:rPr lang="en-US" dirty="0" err="1" smtClean="0"/>
                        <a:t>BibMe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5037596"/>
                  </a:ext>
                </a:extLst>
              </a:tr>
              <a:tr h="674802">
                <a:tc>
                  <a:txBody>
                    <a:bodyPr/>
                    <a:lstStyle/>
                    <a:p>
                      <a:r>
                        <a:rPr lang="en-US" dirty="0" smtClean="0"/>
                        <a:t>Zotero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4381540"/>
                  </a:ext>
                </a:extLst>
              </a:tr>
              <a:tr h="674802">
                <a:tc>
                  <a:txBody>
                    <a:bodyPr/>
                    <a:lstStyle/>
                    <a:p>
                      <a:r>
                        <a:rPr lang="en-US" dirty="0" smtClean="0"/>
                        <a:t>End Note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6469451"/>
                  </a:ext>
                </a:extLst>
              </a:tr>
            </a:tbl>
          </a:graphicData>
        </a:graphic>
      </p:graphicFrame>
    </p:spTree>
    <p:extLst>
      <p:ext uri="{BB962C8B-B14F-4D97-AF65-F5344CB8AC3E}">
        <p14:creationId xmlns:p14="http://schemas.microsoft.com/office/powerpoint/2010/main" val="28636794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Library Procurement </a:t>
            </a:r>
          </a:p>
        </p:txBody>
      </p:sp>
      <p:sp>
        <p:nvSpPr>
          <p:cNvPr id="5" name="Content Placeholder 2"/>
          <p:cNvSpPr>
            <a:spLocks noGrp="1"/>
          </p:cNvSpPr>
          <p:nvPr>
            <p:ph idx="1"/>
          </p:nvPr>
        </p:nvSpPr>
        <p:spPr>
          <a:xfrm>
            <a:off x="609600" y="1600200"/>
            <a:ext cx="11301046" cy="4525963"/>
          </a:xfrm>
        </p:spPr>
        <p:txBody>
          <a:bodyPr/>
          <a:lstStyle/>
          <a:p>
            <a:r>
              <a:rPr lang="en-US" dirty="0" smtClean="0"/>
              <a:t>Process for procurement is not usually the same for the Library.  </a:t>
            </a:r>
          </a:p>
          <a:p>
            <a:pPr lvl="1"/>
            <a:r>
              <a:rPr lang="en-US" dirty="0" smtClean="0"/>
              <a:t>Do you know your Library Procurement Individual?</a:t>
            </a:r>
          </a:p>
          <a:p>
            <a:pPr marL="0" indent="0">
              <a:buNone/>
            </a:pPr>
            <a:endParaRPr lang="en-US" b="1" kern="1200" dirty="0" smtClean="0"/>
          </a:p>
          <a:p>
            <a:pPr marL="0" indent="0">
              <a:buNone/>
            </a:pPr>
            <a:r>
              <a:rPr lang="en-US" b="1" kern="1200" dirty="0" smtClean="0"/>
              <a:t>License Amendment</a:t>
            </a:r>
            <a:br>
              <a:rPr lang="en-US" b="1" kern="1200" dirty="0" smtClean="0"/>
            </a:br>
            <a:r>
              <a:rPr lang="en-US" kern="1200" dirty="0" smtClean="0"/>
              <a:t>Ask every vendor to append the following paragraph to the license agreement:</a:t>
            </a:r>
            <a:endParaRPr lang="en-US" dirty="0" smtClean="0"/>
          </a:p>
          <a:p>
            <a:r>
              <a:rPr lang="en-US" b="1" kern="1200" dirty="0" smtClean="0"/>
              <a:t>VPATs</a:t>
            </a:r>
            <a:r>
              <a:rPr lang="en-US" kern="1200" dirty="0" smtClean="0"/>
              <a:t/>
            </a:r>
            <a:br>
              <a:rPr lang="en-US" kern="1200" dirty="0" smtClean="0"/>
            </a:br>
            <a:r>
              <a:rPr lang="en-US" kern="1200" dirty="0" smtClean="0"/>
              <a:t>Ask vendors up front if they have a VPAT.  If they don't have a VPAT, they must create and </a:t>
            </a:r>
            <a:r>
              <a:rPr lang="en-US" kern="1200" dirty="0" err="1" smtClean="0"/>
              <a:t>and</a:t>
            </a:r>
            <a:r>
              <a:rPr lang="en-US" kern="1200" dirty="0" smtClean="0"/>
              <a:t> submit one to us within </a:t>
            </a:r>
            <a:r>
              <a:rPr lang="en-US" kern="1200" dirty="0" err="1" smtClean="0"/>
              <a:t>within</a:t>
            </a:r>
            <a:r>
              <a:rPr lang="en-US" kern="1200" dirty="0" smtClean="0"/>
              <a:t> 60 days of purchase or renewal (waiting more than 60 days may cause issue of blended purchases, and waiting too few days may cause vendors not to complete the request). If a vendor fails to meet the request, Miami may cancel the purchase or not renew.</a:t>
            </a:r>
            <a:br>
              <a:rPr lang="en-US" kern="1200" dirty="0" smtClean="0"/>
            </a:br>
            <a:r>
              <a:rPr lang="en-US" kern="1200" dirty="0" smtClean="0"/>
              <a:t/>
            </a:r>
            <a:br>
              <a:rPr lang="en-US" kern="1200" dirty="0" smtClean="0"/>
            </a:br>
            <a:endParaRPr lang="en-US" dirty="0" smtClean="0"/>
          </a:p>
          <a:p>
            <a:endParaRPr lang="en-US" dirty="0"/>
          </a:p>
        </p:txBody>
      </p:sp>
    </p:spTree>
    <p:extLst>
      <p:ext uri="{BB962C8B-B14F-4D97-AF65-F5344CB8AC3E}">
        <p14:creationId xmlns:p14="http://schemas.microsoft.com/office/powerpoint/2010/main" val="30593798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Questions to Ask Vendors</a:t>
            </a:r>
            <a:endParaRPr lang="en-US" dirty="0"/>
          </a:p>
        </p:txBody>
      </p:sp>
      <p:sp>
        <p:nvSpPr>
          <p:cNvPr id="3" name="Content Placeholder 2"/>
          <p:cNvSpPr>
            <a:spLocks noGrp="1"/>
          </p:cNvSpPr>
          <p:nvPr>
            <p:ph idx="1"/>
          </p:nvPr>
        </p:nvSpPr>
        <p:spPr>
          <a:xfrm>
            <a:off x="609600" y="1600200"/>
            <a:ext cx="9108831" cy="4525963"/>
          </a:xfrm>
        </p:spPr>
        <p:txBody>
          <a:bodyPr/>
          <a:lstStyle/>
          <a:p>
            <a:pPr marL="0" indent="0">
              <a:buNone/>
            </a:pPr>
            <a:r>
              <a:rPr lang="en-US" sz="2400" b="1" kern="1200" dirty="0"/>
              <a:t>Enhanced Features</a:t>
            </a:r>
            <a:br>
              <a:rPr lang="en-US" sz="2400" b="1" kern="1200" dirty="0"/>
            </a:br>
            <a:endParaRPr lang="en-US" sz="2400" b="1" kern="1200" dirty="0" smtClean="0"/>
          </a:p>
          <a:p>
            <a:r>
              <a:rPr lang="en-US" sz="2400" kern="1200" dirty="0" smtClean="0"/>
              <a:t>Ask </a:t>
            </a:r>
            <a:r>
              <a:rPr lang="en-US" sz="2400" kern="1200" dirty="0"/>
              <a:t>the vendor to turn on any enhanced features, such as: </a:t>
            </a:r>
            <a:br>
              <a:rPr lang="en-US" sz="2400" kern="1200" dirty="0"/>
            </a:br>
            <a:r>
              <a:rPr lang="en-US" sz="2400" kern="1200" dirty="0"/>
              <a:t>HTML (text) </a:t>
            </a:r>
            <a:br>
              <a:rPr lang="en-US" sz="2400" kern="1200" dirty="0"/>
            </a:br>
            <a:r>
              <a:rPr lang="en-US" sz="2400" kern="1200" dirty="0"/>
              <a:t>Closed Captioning (audio/video)  </a:t>
            </a:r>
            <a:br>
              <a:rPr lang="en-US" sz="2400" kern="1200" dirty="0"/>
            </a:br>
            <a:r>
              <a:rPr lang="en-US" sz="2400" kern="1200" dirty="0"/>
              <a:t>These are features that are free, but sometimes outside the box of what is typically submitted/offered to the purchaser. Request that the vendor provide you with a list of all enhanced features. The sharing of the list is a required part of submission for a vendor</a:t>
            </a:r>
            <a:r>
              <a:rPr lang="en-US" sz="2400" kern="1200" dirty="0" smtClean="0"/>
              <a:t>.</a:t>
            </a:r>
          </a:p>
          <a:p>
            <a:pPr marL="0" indent="0">
              <a:buNone/>
            </a:pPr>
            <a:endParaRPr lang="en-US" sz="2400" b="1" kern="1200" dirty="0" smtClean="0"/>
          </a:p>
          <a:p>
            <a:pPr marL="0" indent="0">
              <a:buNone/>
            </a:pPr>
            <a:r>
              <a:rPr lang="en-US" sz="2400" b="1" kern="1200" dirty="0" smtClean="0"/>
              <a:t>Considerations </a:t>
            </a:r>
            <a:r>
              <a:rPr lang="en-US" sz="2400" b="1" kern="1200" dirty="0"/>
              <a:t>for Video/Audio</a:t>
            </a:r>
            <a:br>
              <a:rPr lang="en-US" sz="2400" b="1" kern="1200" dirty="0"/>
            </a:br>
            <a:endParaRPr lang="en-US" sz="2400" b="1" kern="1200" dirty="0" smtClean="0"/>
          </a:p>
          <a:p>
            <a:r>
              <a:rPr lang="en-US" sz="2400" kern="1200" dirty="0" smtClean="0"/>
              <a:t>Is </a:t>
            </a:r>
            <a:r>
              <a:rPr lang="en-US" sz="2400" kern="1200" dirty="0"/>
              <a:t>the multimedia captioned or have a transcript?  </a:t>
            </a:r>
            <a:br>
              <a:rPr lang="en-US" sz="2400" kern="1200" dirty="0"/>
            </a:br>
            <a:endParaRPr lang="en-US" sz="2400" dirty="0"/>
          </a:p>
        </p:txBody>
      </p:sp>
    </p:spTree>
    <p:extLst>
      <p:ext uri="{BB962C8B-B14F-4D97-AF65-F5344CB8AC3E}">
        <p14:creationId xmlns:p14="http://schemas.microsoft.com/office/powerpoint/2010/main" val="34631205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Library Databases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73107276"/>
              </p:ext>
            </p:extLst>
          </p:nvPr>
        </p:nvGraphicFramePr>
        <p:xfrm>
          <a:off x="81024" y="1435261"/>
          <a:ext cx="12002946" cy="5373414"/>
        </p:xfrm>
        <a:graphic>
          <a:graphicData uri="http://schemas.openxmlformats.org/drawingml/2006/table">
            <a:tbl>
              <a:tblPr firstRow="1" bandRow="1">
                <a:tableStyleId>{F5AB1C69-6EDB-4FF4-983F-18BD219EF322}</a:tableStyleId>
              </a:tblPr>
              <a:tblGrid>
                <a:gridCol w="1000245">
                  <a:extLst>
                    <a:ext uri="{9D8B030D-6E8A-4147-A177-3AD203B41FA5}">
                      <a16:colId xmlns:a16="http://schemas.microsoft.com/office/drawing/2014/main" val="4222861428"/>
                    </a:ext>
                  </a:extLst>
                </a:gridCol>
                <a:gridCol w="1645523">
                  <a:extLst>
                    <a:ext uri="{9D8B030D-6E8A-4147-A177-3AD203B41FA5}">
                      <a16:colId xmlns:a16="http://schemas.microsoft.com/office/drawing/2014/main" val="3576224790"/>
                    </a:ext>
                  </a:extLst>
                </a:gridCol>
                <a:gridCol w="849596">
                  <a:extLst>
                    <a:ext uri="{9D8B030D-6E8A-4147-A177-3AD203B41FA5}">
                      <a16:colId xmlns:a16="http://schemas.microsoft.com/office/drawing/2014/main" val="2170913222"/>
                    </a:ext>
                  </a:extLst>
                </a:gridCol>
                <a:gridCol w="2281102">
                  <a:extLst>
                    <a:ext uri="{9D8B030D-6E8A-4147-A177-3AD203B41FA5}">
                      <a16:colId xmlns:a16="http://schemas.microsoft.com/office/drawing/2014/main" val="3322790283"/>
                    </a:ext>
                  </a:extLst>
                </a:gridCol>
                <a:gridCol w="721573">
                  <a:extLst>
                    <a:ext uri="{9D8B030D-6E8A-4147-A177-3AD203B41FA5}">
                      <a16:colId xmlns:a16="http://schemas.microsoft.com/office/drawing/2014/main" val="3236129258"/>
                    </a:ext>
                  </a:extLst>
                </a:gridCol>
                <a:gridCol w="791403">
                  <a:extLst>
                    <a:ext uri="{9D8B030D-6E8A-4147-A177-3AD203B41FA5}">
                      <a16:colId xmlns:a16="http://schemas.microsoft.com/office/drawing/2014/main" val="1887581359"/>
                    </a:ext>
                  </a:extLst>
                </a:gridCol>
                <a:gridCol w="744849">
                  <a:extLst>
                    <a:ext uri="{9D8B030D-6E8A-4147-A177-3AD203B41FA5}">
                      <a16:colId xmlns:a16="http://schemas.microsoft.com/office/drawing/2014/main" val="3563962337"/>
                    </a:ext>
                  </a:extLst>
                </a:gridCol>
                <a:gridCol w="779765">
                  <a:extLst>
                    <a:ext uri="{9D8B030D-6E8A-4147-A177-3AD203B41FA5}">
                      <a16:colId xmlns:a16="http://schemas.microsoft.com/office/drawing/2014/main" val="86713340"/>
                    </a:ext>
                  </a:extLst>
                </a:gridCol>
                <a:gridCol w="733211">
                  <a:extLst>
                    <a:ext uri="{9D8B030D-6E8A-4147-A177-3AD203B41FA5}">
                      <a16:colId xmlns:a16="http://schemas.microsoft.com/office/drawing/2014/main" val="3147610010"/>
                    </a:ext>
                  </a:extLst>
                </a:gridCol>
                <a:gridCol w="849596">
                  <a:extLst>
                    <a:ext uri="{9D8B030D-6E8A-4147-A177-3AD203B41FA5}">
                      <a16:colId xmlns:a16="http://schemas.microsoft.com/office/drawing/2014/main" val="2394881823"/>
                    </a:ext>
                  </a:extLst>
                </a:gridCol>
                <a:gridCol w="768125">
                  <a:extLst>
                    <a:ext uri="{9D8B030D-6E8A-4147-A177-3AD203B41FA5}">
                      <a16:colId xmlns:a16="http://schemas.microsoft.com/office/drawing/2014/main" val="2835620338"/>
                    </a:ext>
                  </a:extLst>
                </a:gridCol>
                <a:gridCol w="837958">
                  <a:extLst>
                    <a:ext uri="{9D8B030D-6E8A-4147-A177-3AD203B41FA5}">
                      <a16:colId xmlns:a16="http://schemas.microsoft.com/office/drawing/2014/main" val="1654818444"/>
                    </a:ext>
                  </a:extLst>
                </a:gridCol>
              </a:tblGrid>
              <a:tr h="781230">
                <a:tc>
                  <a:txBody>
                    <a:bodyPr/>
                    <a:lstStyle/>
                    <a:p>
                      <a:pPr algn="ctr" rtl="0" fontAlgn="b"/>
                      <a:r>
                        <a:rPr lang="en-US" sz="1400" b="1" dirty="0">
                          <a:solidFill>
                            <a:schemeClr val="tx1"/>
                          </a:solidFill>
                          <a:effectLst/>
                        </a:rPr>
                        <a:t>Vendor</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rtl="0" fontAlgn="b"/>
                      <a:r>
                        <a:rPr lang="en-US" sz="1400" b="1" dirty="0">
                          <a:solidFill>
                            <a:schemeClr val="tx1"/>
                          </a:solidFill>
                          <a:effectLst/>
                        </a:rPr>
                        <a:t>Database Title</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rtl="0" fontAlgn="b"/>
                      <a:r>
                        <a:rPr lang="en-US" sz="1400" b="1" dirty="0">
                          <a:solidFill>
                            <a:schemeClr val="tx1"/>
                          </a:solidFill>
                          <a:effectLst/>
                        </a:rPr>
                        <a:t>Resource Type</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rtl="0" fontAlgn="b"/>
                      <a:r>
                        <a:rPr lang="en-US" sz="1400" b="1" dirty="0">
                          <a:solidFill>
                            <a:schemeClr val="tx1"/>
                          </a:solidFill>
                          <a:effectLst/>
                        </a:rPr>
                        <a:t>Provider</a:t>
                      </a:r>
                      <a:br>
                        <a:rPr lang="en-US" sz="1400" b="1" dirty="0">
                          <a:solidFill>
                            <a:schemeClr val="tx1"/>
                          </a:solidFill>
                          <a:effectLst/>
                        </a:rPr>
                      </a:br>
                      <a:r>
                        <a:rPr lang="en-US" sz="1400" b="1" dirty="0">
                          <a:solidFill>
                            <a:schemeClr val="tx1"/>
                          </a:solidFill>
                          <a:effectLst/>
                        </a:rPr>
                        <a:t>(E-Journal Only)</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rtl="0" fontAlgn="b"/>
                      <a:r>
                        <a:rPr lang="en-US" sz="1400" b="1" dirty="0">
                          <a:solidFill>
                            <a:schemeClr val="tx1"/>
                          </a:solidFill>
                          <a:effectLst/>
                        </a:rPr>
                        <a:t>Tab Through</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rtl="0" fontAlgn="b"/>
                      <a:r>
                        <a:rPr lang="en-US" sz="1400" b="1" dirty="0">
                          <a:solidFill>
                            <a:schemeClr val="tx1"/>
                          </a:solidFill>
                          <a:effectLst/>
                        </a:rPr>
                        <a:t>Main Search Page</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rtl="0" fontAlgn="b"/>
                      <a:r>
                        <a:rPr lang="en-US" sz="1400" b="1" dirty="0">
                          <a:solidFill>
                            <a:schemeClr val="tx1"/>
                          </a:solidFill>
                          <a:effectLst/>
                        </a:rPr>
                        <a:t>Find Results</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rtl="0" fontAlgn="b"/>
                      <a:r>
                        <a:rPr lang="en-US" sz="1400" b="1" dirty="0">
                          <a:solidFill>
                            <a:schemeClr val="tx1"/>
                          </a:solidFill>
                          <a:effectLst/>
                        </a:rPr>
                        <a:t>Access Results</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rtl="0" fontAlgn="b"/>
                      <a:r>
                        <a:rPr lang="en-US" sz="1400" b="1" dirty="0">
                          <a:solidFill>
                            <a:schemeClr val="tx1"/>
                          </a:solidFill>
                          <a:effectLst/>
                        </a:rPr>
                        <a:t>HTML option?</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rtl="0" fontAlgn="b"/>
                      <a:r>
                        <a:rPr lang="en-US" sz="1400" b="1" dirty="0">
                          <a:solidFill>
                            <a:schemeClr val="tx1"/>
                          </a:solidFill>
                          <a:effectLst/>
                        </a:rPr>
                        <a:t>Searchable PDF (</a:t>
                      </a:r>
                      <a:r>
                        <a:rPr lang="en-US" sz="1400" b="1" dirty="0" err="1">
                          <a:solidFill>
                            <a:schemeClr val="tx1"/>
                          </a:solidFill>
                          <a:effectLst/>
                        </a:rPr>
                        <a:t>OCR'd</a:t>
                      </a:r>
                      <a:r>
                        <a:rPr lang="en-US" sz="1400" b="1" dirty="0">
                          <a:solidFill>
                            <a:schemeClr val="tx1"/>
                          </a:solidFill>
                          <a:effectLst/>
                        </a:rPr>
                        <a:t>)</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rtl="0" fontAlgn="b"/>
                      <a:r>
                        <a:rPr lang="en-US" sz="1400" b="1" dirty="0">
                          <a:solidFill>
                            <a:schemeClr val="tx1"/>
                          </a:solidFill>
                          <a:effectLst/>
                        </a:rPr>
                        <a:t>PDF tagged yes/no</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rtl="0" fontAlgn="b"/>
                      <a:r>
                        <a:rPr lang="en-US" sz="1400" b="1" dirty="0">
                          <a:solidFill>
                            <a:schemeClr val="tx1"/>
                          </a:solidFill>
                          <a:effectLst/>
                        </a:rPr>
                        <a:t>PDF Reading Order Accurate</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extLst>
                  <a:ext uri="{0D108BD9-81ED-4DB2-BD59-A6C34878D82A}">
                    <a16:rowId xmlns:a16="http://schemas.microsoft.com/office/drawing/2014/main" val="102364100"/>
                  </a:ext>
                </a:extLst>
              </a:tr>
              <a:tr h="753329">
                <a:tc>
                  <a:txBody>
                    <a:bodyPr/>
                    <a:lstStyle/>
                    <a:p>
                      <a:pPr rtl="0" fontAlgn="b"/>
                      <a:r>
                        <a:rPr lang="en-US">
                          <a:effectLst/>
                        </a:rPr>
                        <a:t>Ebsco</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dirty="0">
                          <a:effectLst/>
                        </a:rPr>
                        <a:t>Marketing </a:t>
                      </a:r>
                      <a:r>
                        <a:rPr lang="en-US" dirty="0" smtClean="0">
                          <a:effectLst/>
                        </a:rPr>
                        <a:t>science</a:t>
                      </a:r>
                      <a:endParaRPr lang="en-US" dirty="0">
                        <a:effectLst/>
                      </a:endParaRP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solidFill>
                            <a:srgbClr val="000000"/>
                          </a:solidFill>
                          <a:effectLst/>
                        </a:rPr>
                        <a:t>e-journal</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dirty="0">
                          <a:solidFill>
                            <a:srgbClr val="000000"/>
                          </a:solidFill>
                          <a:effectLst/>
                        </a:rPr>
                        <a:t>Business Source Premier</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effectLst/>
                        </a:rPr>
                        <a:t>Yes</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effectLst/>
                        </a:rPr>
                        <a:t>Yes</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effectLst/>
                        </a:rPr>
                        <a:t>Yes</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effectLst/>
                        </a:rPr>
                        <a:t>Yes</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effectLst/>
                        </a:rPr>
                        <a:t>No</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effectLst/>
                        </a:rPr>
                        <a:t>Yes</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effectLst/>
                        </a:rPr>
                        <a:t>No</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dirty="0">
                          <a:effectLst/>
                        </a:rPr>
                        <a:t>Yes</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2574246"/>
                  </a:ext>
                </a:extLst>
              </a:tr>
              <a:tr h="753329">
                <a:tc>
                  <a:txBody>
                    <a:bodyPr/>
                    <a:lstStyle/>
                    <a:p>
                      <a:pPr rtl="0" fontAlgn="b"/>
                      <a:r>
                        <a:rPr lang="en-US">
                          <a:effectLst/>
                        </a:rPr>
                        <a:t>Ebsco</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dirty="0">
                          <a:effectLst/>
                        </a:rPr>
                        <a:t>Marketing </a:t>
                      </a:r>
                      <a:r>
                        <a:rPr lang="en-US" dirty="0" smtClean="0">
                          <a:effectLst/>
                        </a:rPr>
                        <a:t>science</a:t>
                      </a:r>
                      <a:endParaRPr lang="en-US" dirty="0">
                        <a:effectLst/>
                      </a:endParaRP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solidFill>
                            <a:srgbClr val="000000"/>
                          </a:solidFill>
                          <a:effectLst/>
                        </a:rPr>
                        <a:t>e-journal</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solidFill>
                            <a:srgbClr val="000000"/>
                          </a:solidFill>
                          <a:effectLst/>
                        </a:rPr>
                        <a:t>Communication &amp; Mass Media Complete</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effectLst/>
                        </a:rPr>
                        <a:t>Yes</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effectLst/>
                        </a:rPr>
                        <a:t>Yes</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effectLst/>
                        </a:rPr>
                        <a:t>Yes</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effectLst/>
                        </a:rPr>
                        <a:t>Yes</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effectLst/>
                        </a:rPr>
                        <a:t>No</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effectLst/>
                        </a:rPr>
                        <a:t>Yes</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effectLst/>
                        </a:rPr>
                        <a:t>No</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effectLst/>
                        </a:rPr>
                        <a:t>Yes</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0611805"/>
                  </a:ext>
                </a:extLst>
              </a:tr>
              <a:tr h="753329">
                <a:tc>
                  <a:txBody>
                    <a:bodyPr/>
                    <a:lstStyle/>
                    <a:p>
                      <a:pPr rtl="0" fontAlgn="b"/>
                      <a:r>
                        <a:rPr lang="en-US">
                          <a:effectLst/>
                        </a:rPr>
                        <a:t>Ebsco</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dirty="0">
                          <a:effectLst/>
                        </a:rPr>
                        <a:t>Marketing </a:t>
                      </a:r>
                      <a:r>
                        <a:rPr lang="en-US" dirty="0" smtClean="0">
                          <a:effectLst/>
                        </a:rPr>
                        <a:t>science</a:t>
                      </a:r>
                      <a:endParaRPr lang="en-US" dirty="0">
                        <a:effectLst/>
                      </a:endParaRP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solidFill>
                            <a:srgbClr val="000000"/>
                          </a:solidFill>
                          <a:effectLst/>
                        </a:rPr>
                        <a:t>e-journal</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solidFill>
                            <a:srgbClr val="000000"/>
                          </a:solidFill>
                          <a:effectLst/>
                        </a:rPr>
                        <a:t>Entrepreneurial Studies Source</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effectLst/>
                        </a:rPr>
                        <a:t>Yes</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effectLst/>
                        </a:rPr>
                        <a:t>Yes</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effectLst/>
                        </a:rPr>
                        <a:t>Yes</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effectLst/>
                        </a:rPr>
                        <a:t>Yes</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effectLst/>
                        </a:rPr>
                        <a:t>No</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effectLst/>
                        </a:rPr>
                        <a:t>Yes</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effectLst/>
                        </a:rPr>
                        <a:t>No</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effectLst/>
                        </a:rPr>
                        <a:t>Yes</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6694541"/>
                  </a:ext>
                </a:extLst>
              </a:tr>
              <a:tr h="753329">
                <a:tc>
                  <a:txBody>
                    <a:bodyPr/>
                    <a:lstStyle/>
                    <a:p>
                      <a:pPr rtl="0" fontAlgn="b"/>
                      <a:r>
                        <a:rPr lang="en-US">
                          <a:effectLst/>
                        </a:rPr>
                        <a:t>Ebsco</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dirty="0">
                          <a:effectLst/>
                        </a:rPr>
                        <a:t>Marketing </a:t>
                      </a:r>
                      <a:r>
                        <a:rPr lang="en-US" dirty="0" smtClean="0">
                          <a:effectLst/>
                        </a:rPr>
                        <a:t>science</a:t>
                      </a:r>
                      <a:endParaRPr lang="en-US" dirty="0">
                        <a:effectLst/>
                      </a:endParaRP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solidFill>
                            <a:srgbClr val="000000"/>
                          </a:solidFill>
                          <a:effectLst/>
                        </a:rPr>
                        <a:t>e-journal</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solidFill>
                            <a:srgbClr val="000000"/>
                          </a:solidFill>
                          <a:effectLst/>
                        </a:rPr>
                        <a:t>INFORMS PubsOnline</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effectLst/>
                        </a:rPr>
                        <a:t>Yes</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effectLst/>
                        </a:rPr>
                        <a:t>Yes</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effectLst/>
                        </a:rPr>
                        <a:t>Yes</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effectLst/>
                        </a:rPr>
                        <a:t>Yes</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effectLst/>
                        </a:rPr>
                        <a:t>No</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effectLst/>
                        </a:rPr>
                        <a:t>Yes</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effectLst/>
                        </a:rPr>
                        <a:t>No</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dirty="0">
                          <a:effectLst/>
                        </a:rPr>
                        <a:t>Yes</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73160858"/>
                  </a:ext>
                </a:extLst>
              </a:tr>
              <a:tr h="753329">
                <a:tc>
                  <a:txBody>
                    <a:bodyPr/>
                    <a:lstStyle/>
                    <a:p>
                      <a:pPr rtl="0" fontAlgn="b"/>
                      <a:r>
                        <a:rPr lang="en-US">
                          <a:effectLst/>
                        </a:rPr>
                        <a:t>Ebsco</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dirty="0">
                          <a:effectLst/>
                        </a:rPr>
                        <a:t>Marketing </a:t>
                      </a:r>
                      <a:r>
                        <a:rPr lang="en-US" dirty="0" smtClean="0">
                          <a:effectLst/>
                        </a:rPr>
                        <a:t>science</a:t>
                      </a:r>
                      <a:endParaRPr lang="en-US" dirty="0">
                        <a:effectLst/>
                      </a:endParaRP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solidFill>
                            <a:srgbClr val="000000"/>
                          </a:solidFill>
                          <a:effectLst/>
                        </a:rPr>
                        <a:t>e-journal</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solidFill>
                            <a:srgbClr val="000000"/>
                          </a:solidFill>
                          <a:effectLst/>
                        </a:rPr>
                        <a:t>JSTOR Arts &amp; Sciences IV Archive Collection</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effectLst/>
                        </a:rPr>
                        <a:t>Yes</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effectLst/>
                        </a:rPr>
                        <a:t>Yes</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effectLst/>
                        </a:rPr>
                        <a:t>Yes</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effectLst/>
                        </a:rPr>
                        <a:t>Yes</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effectLst/>
                        </a:rPr>
                        <a:t>Yes</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effectLst/>
                        </a:rPr>
                        <a:t>Yes</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effectLst/>
                        </a:rPr>
                        <a:t>No</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effectLst/>
                        </a:rPr>
                        <a:t>Yes</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0142923"/>
                  </a:ext>
                </a:extLst>
              </a:tr>
              <a:tr h="753329">
                <a:tc>
                  <a:txBody>
                    <a:bodyPr/>
                    <a:lstStyle/>
                    <a:p>
                      <a:pPr rtl="0" fontAlgn="b"/>
                      <a:r>
                        <a:rPr lang="en-US">
                          <a:effectLst/>
                        </a:rPr>
                        <a:t>Ebsco</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dirty="0">
                          <a:effectLst/>
                        </a:rPr>
                        <a:t>Marketing </a:t>
                      </a:r>
                      <a:r>
                        <a:rPr lang="en-US" dirty="0" smtClean="0">
                          <a:effectLst/>
                        </a:rPr>
                        <a:t>science</a:t>
                      </a:r>
                      <a:endParaRPr lang="en-US" dirty="0">
                        <a:effectLst/>
                      </a:endParaRP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solidFill>
                            <a:srgbClr val="000000"/>
                          </a:solidFill>
                          <a:effectLst/>
                        </a:rPr>
                        <a:t>e-journal</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solidFill>
                            <a:srgbClr val="000000"/>
                          </a:solidFill>
                          <a:effectLst/>
                        </a:rPr>
                        <a:t>JSTOR Business I Archive Collection</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effectLst/>
                        </a:rPr>
                        <a:t>Yes</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effectLst/>
                        </a:rPr>
                        <a:t>Yes</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effectLst/>
                        </a:rPr>
                        <a:t>Yes</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effectLst/>
                        </a:rPr>
                        <a:t>Yes</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effectLst/>
                        </a:rPr>
                        <a:t>Yes</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effectLst/>
                        </a:rPr>
                        <a:t>Yes</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a:effectLst/>
                        </a:rPr>
                        <a:t>No</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fontAlgn="b"/>
                      <a:r>
                        <a:rPr lang="en-US" dirty="0">
                          <a:effectLst/>
                        </a:rPr>
                        <a:t>Yes</a:t>
                      </a:r>
                    </a:p>
                  </a:txBody>
                  <a:tcPr marL="22860" marR="228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9850753"/>
                  </a:ext>
                </a:extLst>
              </a:tr>
            </a:tbl>
          </a:graphicData>
        </a:graphic>
      </p:graphicFrame>
    </p:spTree>
    <p:extLst>
      <p:ext uri="{BB962C8B-B14F-4D97-AF65-F5344CB8AC3E}">
        <p14:creationId xmlns:p14="http://schemas.microsoft.com/office/powerpoint/2010/main" val="31813538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457200"/>
          </a:xfrm>
        </p:spPr>
        <p:txBody>
          <a:bodyPr/>
          <a:lstStyle/>
          <a:p>
            <a:r>
              <a:rPr lang="en-US" dirty="0" smtClean="0"/>
              <a:t>Resources</a:t>
            </a:r>
            <a:endParaRPr lang="en-US" dirty="0"/>
          </a:p>
        </p:txBody>
      </p:sp>
      <p:sp>
        <p:nvSpPr>
          <p:cNvPr id="3" name="Content Placeholder 2"/>
          <p:cNvSpPr>
            <a:spLocks noGrp="1"/>
          </p:cNvSpPr>
          <p:nvPr>
            <p:ph idx="1"/>
          </p:nvPr>
        </p:nvSpPr>
        <p:spPr>
          <a:xfrm>
            <a:off x="609600" y="1676400"/>
            <a:ext cx="10972800" cy="5503863"/>
          </a:xfrm>
        </p:spPr>
        <p:txBody>
          <a:bodyPr/>
          <a:lstStyle/>
          <a:p>
            <a:pPr marL="0" indent="0">
              <a:lnSpc>
                <a:spcPct val="150000"/>
              </a:lnSpc>
              <a:buNone/>
            </a:pPr>
            <a:r>
              <a:rPr lang="en-US" sz="2400" dirty="0" smtClean="0">
                <a:hlinkClick r:id="rId3"/>
              </a:rPr>
              <a:t>ASCLA Assistive Technology: What you Need to Know Library Accessibility Tip Sheet </a:t>
            </a:r>
            <a:endParaRPr lang="en-US" sz="2400" dirty="0" smtClean="0"/>
          </a:p>
          <a:p>
            <a:pPr marL="0" indent="0">
              <a:lnSpc>
                <a:spcPct val="150000"/>
              </a:lnSpc>
              <a:buNone/>
            </a:pPr>
            <a:r>
              <a:rPr lang="en-US" sz="2400" dirty="0" smtClean="0">
                <a:hlinkClick r:id="rId4"/>
              </a:rPr>
              <a:t>ASCLA Blindness and Low Vision: What you Need to Know Library Accessibility Tip Sheet 14</a:t>
            </a:r>
            <a:endParaRPr lang="en-US" sz="2400" dirty="0" smtClean="0"/>
          </a:p>
          <a:p>
            <a:pPr marL="0" indent="0">
              <a:lnSpc>
                <a:spcPct val="150000"/>
              </a:lnSpc>
              <a:buNone/>
            </a:pPr>
            <a:r>
              <a:rPr lang="en-US" sz="2400" dirty="0" smtClean="0">
                <a:hlinkClick r:id="rId5"/>
              </a:rPr>
              <a:t>Library Accessibility: What Trustees Need to Know</a:t>
            </a:r>
            <a:r>
              <a:rPr lang="en-US" sz="2400" dirty="0"/>
              <a:t/>
            </a:r>
            <a:br>
              <a:rPr lang="en-US" sz="2400" dirty="0"/>
            </a:br>
            <a:r>
              <a:rPr lang="en-US" sz="2400" dirty="0" smtClean="0">
                <a:hlinkClick r:id="rId6"/>
              </a:rPr>
              <a:t>EndNote</a:t>
            </a:r>
            <a:r>
              <a:rPr lang="en-US" sz="2400" dirty="0" smtClean="0"/>
              <a:t> </a:t>
            </a:r>
            <a:r>
              <a:rPr lang="en-US" sz="2400" dirty="0"/>
              <a:t> </a:t>
            </a:r>
            <a:br>
              <a:rPr lang="en-US" sz="2400" dirty="0"/>
            </a:br>
            <a:r>
              <a:rPr lang="en-US" sz="2400" dirty="0" smtClean="0">
                <a:hlinkClick r:id="rId7"/>
              </a:rPr>
              <a:t>Zotero Forum</a:t>
            </a:r>
            <a:r>
              <a:rPr lang="en-US" sz="2400" dirty="0" smtClean="0"/>
              <a:t> and </a:t>
            </a:r>
            <a:r>
              <a:rPr lang="en-US" sz="2400" dirty="0" smtClean="0">
                <a:hlinkClick r:id="rId8"/>
              </a:rPr>
              <a:t>Zotero Group</a:t>
            </a:r>
            <a:r>
              <a:rPr lang="en-US" sz="2400" dirty="0" smtClean="0"/>
              <a:t/>
            </a:r>
            <a:br>
              <a:rPr lang="en-US" sz="2400" dirty="0" smtClean="0"/>
            </a:br>
            <a:r>
              <a:rPr lang="en-US" sz="2400" dirty="0" smtClean="0">
                <a:hlinkClick r:id="rId9"/>
              </a:rPr>
              <a:t>RefWorks</a:t>
            </a:r>
            <a:r>
              <a:rPr lang="en-US" sz="2400" dirty="0" smtClean="0"/>
              <a:t/>
            </a:r>
            <a:br>
              <a:rPr lang="en-US" sz="2400" dirty="0" smtClean="0"/>
            </a:br>
            <a:r>
              <a:rPr lang="en-US" sz="2400" dirty="0" smtClean="0">
                <a:hlinkClick r:id="rId10"/>
              </a:rPr>
              <a:t>Mendelay</a:t>
            </a:r>
            <a:endParaRPr lang="en-US" sz="2400" dirty="0" smtClean="0"/>
          </a:p>
        </p:txBody>
      </p:sp>
    </p:spTree>
    <p:extLst>
      <p:ext uri="{BB962C8B-B14F-4D97-AF65-F5344CB8AC3E}">
        <p14:creationId xmlns:p14="http://schemas.microsoft.com/office/powerpoint/2010/main" val="17521994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Alisa </a:t>
            </a:r>
            <a:r>
              <a:rPr lang="en-US" dirty="0" err="1" smtClean="0"/>
              <a:t>Louther</a:t>
            </a:r>
            <a:endParaRPr lang="en-US" dirty="0" smtClean="0"/>
          </a:p>
          <a:p>
            <a:pPr marL="0" indent="0">
              <a:buNone/>
            </a:pPr>
            <a:r>
              <a:rPr lang="en-US" dirty="0" smtClean="0"/>
              <a:t>Email: </a:t>
            </a:r>
            <a:r>
              <a:rPr lang="en-US" dirty="0" smtClean="0">
                <a:hlinkClick r:id="rId2"/>
              </a:rPr>
              <a:t>Louther@American.edu</a:t>
            </a:r>
            <a:endParaRPr lang="en-US" dirty="0" smtClean="0"/>
          </a:p>
          <a:p>
            <a:pPr marL="0" indent="0">
              <a:buNone/>
            </a:pPr>
            <a:r>
              <a:rPr lang="en-US" dirty="0" smtClean="0"/>
              <a:t>Phone: 202-885-3407</a:t>
            </a:r>
          </a:p>
          <a:p>
            <a:pPr marL="0" indent="0">
              <a:buNone/>
            </a:pPr>
            <a:endParaRPr lang="en-US" dirty="0"/>
          </a:p>
          <a:p>
            <a:r>
              <a:rPr lang="en-US" dirty="0" smtClean="0"/>
              <a:t>Kara Zirkle</a:t>
            </a:r>
          </a:p>
          <a:p>
            <a:pPr marL="0" indent="0">
              <a:buNone/>
            </a:pPr>
            <a:r>
              <a:rPr lang="en-US" dirty="0" smtClean="0"/>
              <a:t>Email: </a:t>
            </a:r>
            <a:r>
              <a:rPr lang="en-US" dirty="0" smtClean="0">
                <a:hlinkClick r:id="rId3"/>
              </a:rPr>
              <a:t>Zirklek@Miamioh.edu</a:t>
            </a:r>
            <a:endParaRPr lang="en-US" dirty="0" smtClean="0"/>
          </a:p>
          <a:p>
            <a:pPr marL="0" indent="0">
              <a:buNone/>
            </a:pPr>
            <a:r>
              <a:rPr lang="en-US" dirty="0" smtClean="0"/>
              <a:t>Phone: 513-529-9006</a:t>
            </a:r>
          </a:p>
          <a:p>
            <a:pPr marL="0" indent="0">
              <a:buNone/>
            </a:pPr>
            <a:r>
              <a:rPr lang="en-US" dirty="0" smtClean="0"/>
              <a:t>Twitter: @</a:t>
            </a:r>
            <a:r>
              <a:rPr lang="en-US" dirty="0" err="1" smtClean="0"/>
              <a:t>AccessMU</a:t>
            </a:r>
            <a:endParaRPr lang="en-US" dirty="0"/>
          </a:p>
        </p:txBody>
      </p:sp>
    </p:spTree>
    <p:extLst>
      <p:ext uri="{BB962C8B-B14F-4D97-AF65-F5344CB8AC3E}">
        <p14:creationId xmlns:p14="http://schemas.microsoft.com/office/powerpoint/2010/main" val="20904642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Agenda</a:t>
            </a:r>
            <a:endParaRPr lang="en-US" dirty="0"/>
          </a:p>
        </p:txBody>
      </p:sp>
      <p:sp>
        <p:nvSpPr>
          <p:cNvPr id="3" name="Content Placeholder 2"/>
          <p:cNvSpPr>
            <a:spLocks noGrp="1"/>
          </p:cNvSpPr>
          <p:nvPr>
            <p:ph idx="1"/>
          </p:nvPr>
        </p:nvSpPr>
        <p:spPr/>
        <p:txBody>
          <a:bodyPr/>
          <a:lstStyle/>
          <a:p>
            <a:r>
              <a:rPr lang="en-US" dirty="0" smtClean="0"/>
              <a:t>Discussion of accessibility around the Library</a:t>
            </a:r>
          </a:p>
          <a:p>
            <a:r>
              <a:rPr lang="en-US" dirty="0" smtClean="0"/>
              <a:t>Methodology of Testing</a:t>
            </a:r>
          </a:p>
          <a:p>
            <a:r>
              <a:rPr lang="en-US" dirty="0" smtClean="0"/>
              <a:t>Review of Various Bibliography Software</a:t>
            </a:r>
          </a:p>
          <a:p>
            <a:r>
              <a:rPr lang="en-US" dirty="0" smtClean="0"/>
              <a:t>Pros and Con’s of Bibliography Software</a:t>
            </a:r>
          </a:p>
          <a:p>
            <a:r>
              <a:rPr lang="en-US" dirty="0" smtClean="0"/>
              <a:t>Discussion of Library Databases</a:t>
            </a:r>
          </a:p>
          <a:p>
            <a:r>
              <a:rPr lang="en-US" dirty="0" smtClean="0"/>
              <a:t>Procurement in the Library</a:t>
            </a:r>
          </a:p>
          <a:p>
            <a:r>
              <a:rPr lang="en-US" dirty="0" smtClean="0"/>
              <a:t>Questions</a:t>
            </a:r>
            <a:endParaRPr lang="en-US" dirty="0"/>
          </a:p>
        </p:txBody>
      </p:sp>
    </p:spTree>
    <p:extLst>
      <p:ext uri="{BB962C8B-B14F-4D97-AF65-F5344CB8AC3E}">
        <p14:creationId xmlns:p14="http://schemas.microsoft.com/office/powerpoint/2010/main" val="2163661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Accessibility in the Library	</a:t>
            </a:r>
            <a:endParaRPr lang="en-US" dirty="0"/>
          </a:p>
        </p:txBody>
      </p:sp>
      <p:sp>
        <p:nvSpPr>
          <p:cNvPr id="3" name="Content Placeholder 2"/>
          <p:cNvSpPr>
            <a:spLocks noGrp="1"/>
          </p:cNvSpPr>
          <p:nvPr>
            <p:ph idx="1"/>
          </p:nvPr>
        </p:nvSpPr>
        <p:spPr>
          <a:xfrm>
            <a:off x="609600" y="1475611"/>
            <a:ext cx="10972800" cy="5110384"/>
          </a:xfrm>
        </p:spPr>
        <p:txBody>
          <a:bodyPr/>
          <a:lstStyle/>
          <a:p>
            <a:r>
              <a:rPr lang="en-US" dirty="0" smtClean="0"/>
              <a:t>Basic Access</a:t>
            </a:r>
          </a:p>
          <a:p>
            <a:r>
              <a:rPr lang="en-US" dirty="0" smtClean="0"/>
              <a:t>Accessible work stations</a:t>
            </a:r>
          </a:p>
          <a:p>
            <a:pPr lvl="1"/>
            <a:r>
              <a:rPr lang="en-US" dirty="0" smtClean="0"/>
              <a:t>What types of AT should you have?</a:t>
            </a:r>
          </a:p>
          <a:p>
            <a:pPr lvl="1"/>
            <a:r>
              <a:rPr lang="en-US" dirty="0" smtClean="0"/>
              <a:t>User access/ login </a:t>
            </a:r>
          </a:p>
          <a:p>
            <a:pPr lvl="1"/>
            <a:endParaRPr lang="en-US" dirty="0" smtClean="0"/>
          </a:p>
          <a:p>
            <a:r>
              <a:rPr lang="en-US" dirty="0" smtClean="0"/>
              <a:t>Library Software</a:t>
            </a:r>
          </a:p>
          <a:p>
            <a:pPr lvl="1"/>
            <a:r>
              <a:rPr lang="en-US" dirty="0" smtClean="0"/>
              <a:t>Bibliography </a:t>
            </a:r>
          </a:p>
          <a:p>
            <a:pPr lvl="1"/>
            <a:r>
              <a:rPr lang="en-US" dirty="0" smtClean="0"/>
              <a:t>Databases </a:t>
            </a:r>
          </a:p>
          <a:p>
            <a:pPr marL="457200" lvl="1" indent="0">
              <a:buNone/>
            </a:pPr>
            <a:endParaRPr lang="en-US" dirty="0" smtClean="0"/>
          </a:p>
        </p:txBody>
      </p:sp>
    </p:spTree>
    <p:extLst>
      <p:ext uri="{BB962C8B-B14F-4D97-AF65-F5344CB8AC3E}">
        <p14:creationId xmlns:p14="http://schemas.microsoft.com/office/powerpoint/2010/main" val="19061931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Accessibility in the Library Continued</a:t>
            </a:r>
            <a:endParaRPr lang="en-US" dirty="0"/>
          </a:p>
        </p:txBody>
      </p:sp>
      <p:sp>
        <p:nvSpPr>
          <p:cNvPr id="3" name="Content Placeholder 2"/>
          <p:cNvSpPr>
            <a:spLocks noGrp="1"/>
          </p:cNvSpPr>
          <p:nvPr>
            <p:ph idx="1"/>
          </p:nvPr>
        </p:nvSpPr>
        <p:spPr/>
        <p:txBody>
          <a:bodyPr/>
          <a:lstStyle/>
          <a:p>
            <a:r>
              <a:rPr lang="en-US" dirty="0"/>
              <a:t>Textbook Loan/Check Out </a:t>
            </a:r>
          </a:p>
          <a:p>
            <a:pPr lvl="1"/>
            <a:r>
              <a:rPr lang="en-US" dirty="0" smtClean="0"/>
              <a:t>General Scanning Options </a:t>
            </a:r>
            <a:r>
              <a:rPr lang="en-US" dirty="0" err="1" smtClean="0"/>
              <a:t>v.s</a:t>
            </a:r>
            <a:r>
              <a:rPr lang="en-US" dirty="0" smtClean="0"/>
              <a:t> Alternative tex</a:t>
            </a:r>
            <a:r>
              <a:rPr lang="en-US" dirty="0"/>
              <a:t>t</a:t>
            </a:r>
          </a:p>
          <a:p>
            <a:r>
              <a:rPr lang="en-US" dirty="0"/>
              <a:t>Technology Check Out </a:t>
            </a:r>
            <a:endParaRPr lang="en-US" dirty="0" smtClean="0"/>
          </a:p>
          <a:p>
            <a:pPr lvl="1"/>
            <a:r>
              <a:rPr lang="en-US" dirty="0" smtClean="0"/>
              <a:t>Accommodations</a:t>
            </a:r>
          </a:p>
          <a:p>
            <a:pPr lvl="1"/>
            <a:r>
              <a:rPr lang="en-US" dirty="0" smtClean="0"/>
              <a:t>General Library check out </a:t>
            </a:r>
            <a:endParaRPr lang="en-US" dirty="0"/>
          </a:p>
          <a:p>
            <a:endParaRPr lang="en-US" dirty="0"/>
          </a:p>
        </p:txBody>
      </p:sp>
    </p:spTree>
    <p:extLst>
      <p:ext uri="{BB962C8B-B14F-4D97-AF65-F5344CB8AC3E}">
        <p14:creationId xmlns:p14="http://schemas.microsoft.com/office/powerpoint/2010/main" val="7564323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of Testing</a:t>
            </a:r>
            <a:endParaRPr lang="en-US" dirty="0"/>
          </a:p>
        </p:txBody>
      </p:sp>
      <p:sp>
        <p:nvSpPr>
          <p:cNvPr id="3" name="Content Placeholder 2"/>
          <p:cNvSpPr>
            <a:spLocks noGrp="1"/>
          </p:cNvSpPr>
          <p:nvPr>
            <p:ph idx="1"/>
          </p:nvPr>
        </p:nvSpPr>
        <p:spPr>
          <a:xfrm>
            <a:off x="609600" y="1668013"/>
            <a:ext cx="10972800" cy="4525963"/>
          </a:xfrm>
        </p:spPr>
        <p:txBody>
          <a:bodyPr/>
          <a:lstStyle/>
          <a:p>
            <a:pPr marL="0" indent="0">
              <a:buNone/>
            </a:pPr>
            <a:r>
              <a:rPr lang="en-US" dirty="0" smtClean="0"/>
              <a:t>Software</a:t>
            </a:r>
            <a:endParaRPr lang="en-US" b="1" dirty="0"/>
          </a:p>
          <a:p>
            <a:r>
              <a:rPr lang="en-US" dirty="0" smtClean="0"/>
              <a:t>JAWS </a:t>
            </a:r>
            <a:r>
              <a:rPr lang="en-US" dirty="0"/>
              <a:t>17.0</a:t>
            </a:r>
          </a:p>
          <a:p>
            <a:r>
              <a:rPr lang="en-US" dirty="0"/>
              <a:t>NVDA</a:t>
            </a:r>
          </a:p>
          <a:p>
            <a:r>
              <a:rPr lang="en-US" dirty="0" err="1"/>
              <a:t>VoiceOver</a:t>
            </a:r>
            <a:endParaRPr lang="en-US" dirty="0"/>
          </a:p>
          <a:p>
            <a:r>
              <a:rPr lang="en-US" dirty="0"/>
              <a:t>Adobe PDF Reader / Adobe Acrobat </a:t>
            </a:r>
            <a:r>
              <a:rPr lang="en-US" dirty="0" smtClean="0"/>
              <a:t>Pro or </a:t>
            </a:r>
            <a:r>
              <a:rPr lang="en-US" dirty="0"/>
              <a:t>PAC (PDF Accessibility Checker</a:t>
            </a:r>
            <a:r>
              <a:rPr lang="en-US" dirty="0" smtClean="0"/>
              <a:t>)</a:t>
            </a:r>
          </a:p>
          <a:p>
            <a:r>
              <a:rPr lang="en-US" dirty="0" smtClean="0"/>
              <a:t>Chrome Browser Add-Ins</a:t>
            </a:r>
            <a:endParaRPr lang="en-US" dirty="0"/>
          </a:p>
          <a:p>
            <a:endParaRPr lang="en-US" dirty="0"/>
          </a:p>
        </p:txBody>
      </p:sp>
    </p:spTree>
    <p:extLst>
      <p:ext uri="{BB962C8B-B14F-4D97-AF65-F5344CB8AC3E}">
        <p14:creationId xmlns:p14="http://schemas.microsoft.com/office/powerpoint/2010/main" val="27073136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Steps 1 of 3</a:t>
            </a:r>
            <a:endParaRPr lang="en-US" dirty="0"/>
          </a:p>
        </p:txBody>
      </p:sp>
      <p:sp>
        <p:nvSpPr>
          <p:cNvPr id="3" name="Content Placeholder 2"/>
          <p:cNvSpPr>
            <a:spLocks noGrp="1"/>
          </p:cNvSpPr>
          <p:nvPr>
            <p:ph idx="1"/>
          </p:nvPr>
        </p:nvSpPr>
        <p:spPr>
          <a:xfrm>
            <a:off x="316302" y="1529990"/>
            <a:ext cx="10972800" cy="4918435"/>
          </a:xfrm>
        </p:spPr>
        <p:txBody>
          <a:bodyPr/>
          <a:lstStyle/>
          <a:p>
            <a:pPr marL="514350" indent="-514350">
              <a:buFont typeface="+mj-lt"/>
              <a:buAutoNum type="arabicPeriod"/>
            </a:pPr>
            <a:r>
              <a:rPr lang="en-US" dirty="0"/>
              <a:t>Run application </a:t>
            </a:r>
            <a:r>
              <a:rPr lang="en-US" dirty="0" smtClean="0"/>
              <a:t>“Screen Reader” (JAWS, NVDA or </a:t>
            </a:r>
            <a:r>
              <a:rPr lang="en-US" dirty="0" err="1" smtClean="0"/>
              <a:t>VoiceOver</a:t>
            </a:r>
            <a:r>
              <a:rPr lang="en-US" dirty="0" smtClean="0"/>
              <a:t>)</a:t>
            </a:r>
            <a:endParaRPr lang="en-US" dirty="0"/>
          </a:p>
          <a:p>
            <a:pPr marL="514350" indent="-514350">
              <a:buFont typeface="+mj-lt"/>
              <a:buAutoNum type="arabicPeriod"/>
            </a:pPr>
            <a:r>
              <a:rPr lang="en-US" dirty="0"/>
              <a:t>Open chrome</a:t>
            </a:r>
          </a:p>
          <a:p>
            <a:pPr marL="514350" indent="-514350">
              <a:buFont typeface="+mj-lt"/>
              <a:buAutoNum type="arabicPeriod"/>
            </a:pPr>
            <a:r>
              <a:rPr lang="en-US" dirty="0"/>
              <a:t>Search on </a:t>
            </a:r>
            <a:r>
              <a:rPr lang="en-US" dirty="0" smtClean="0"/>
              <a:t>University Library Database or Open Bibliography Software</a:t>
            </a:r>
            <a:endParaRPr lang="en-US" dirty="0"/>
          </a:p>
          <a:p>
            <a:pPr marL="857250" lvl="1" indent="-457200"/>
            <a:r>
              <a:rPr lang="en-US" dirty="0" smtClean="0"/>
              <a:t>	If Databases - Click </a:t>
            </a:r>
            <a:r>
              <a:rPr lang="en-US" dirty="0"/>
              <a:t>database/e-journal website link on the result page</a:t>
            </a:r>
          </a:p>
          <a:p>
            <a:pPr marL="514350" indent="-514350">
              <a:buFont typeface="+mj-lt"/>
              <a:buAutoNum type="arabicPeriod"/>
            </a:pPr>
            <a:r>
              <a:rPr lang="en-US" dirty="0"/>
              <a:t>Follow instruction of </a:t>
            </a:r>
            <a:r>
              <a:rPr lang="en-US" dirty="0" smtClean="0"/>
              <a:t>“Screen Reader” to </a:t>
            </a:r>
            <a:r>
              <a:rPr lang="en-US" dirty="0"/>
              <a:t>test whether the website can be “tab through” and put result in the “tab through” column.</a:t>
            </a:r>
          </a:p>
          <a:p>
            <a:pPr marL="514350" indent="-514350">
              <a:buFont typeface="+mj-lt"/>
              <a:buAutoNum type="arabicPeriod"/>
            </a:pPr>
            <a:r>
              <a:rPr lang="en-US" dirty="0"/>
              <a:t>If the page contains a search box and can be access without using mouse, put “Yes” in the “Main Search Page” column.</a:t>
            </a:r>
          </a:p>
          <a:p>
            <a:endParaRPr lang="en-US" dirty="0"/>
          </a:p>
        </p:txBody>
      </p:sp>
    </p:spTree>
    <p:extLst>
      <p:ext uri="{BB962C8B-B14F-4D97-AF65-F5344CB8AC3E}">
        <p14:creationId xmlns:p14="http://schemas.microsoft.com/office/powerpoint/2010/main" val="32536361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Steps 2 of 3</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6"/>
            </a:pPr>
            <a:r>
              <a:rPr lang="en-US" dirty="0"/>
              <a:t>Column “Find Results”: Try to search something and see if it returns some results. </a:t>
            </a:r>
          </a:p>
          <a:p>
            <a:pPr marL="514350" indent="-514350">
              <a:buFont typeface="+mj-lt"/>
              <a:buAutoNum type="arabicPeriod" startAt="6"/>
            </a:pPr>
            <a:r>
              <a:rPr lang="en-US" dirty="0"/>
              <a:t>Column “Access Results”: Try to access result using keyboard only</a:t>
            </a:r>
          </a:p>
          <a:p>
            <a:pPr marL="514350" indent="-514350">
              <a:buFont typeface="+mj-lt"/>
              <a:buAutoNum type="arabicPeriod" startAt="6"/>
            </a:pPr>
            <a:r>
              <a:rPr lang="en-US" dirty="0"/>
              <a:t>Column “Html Option”: If those documents has HTML version.</a:t>
            </a:r>
          </a:p>
          <a:p>
            <a:pPr marL="514350" indent="-514350">
              <a:buFont typeface="+mj-lt"/>
              <a:buAutoNum type="arabicPeriod" startAt="6"/>
            </a:pPr>
            <a:r>
              <a:rPr lang="en-US" dirty="0"/>
              <a:t>Column “Searchable PDF (</a:t>
            </a:r>
            <a:r>
              <a:rPr lang="en-US" dirty="0" err="1"/>
              <a:t>OCR'd</a:t>
            </a:r>
            <a:r>
              <a:rPr lang="en-US" dirty="0"/>
              <a:t>)”: if those document does not has PDF version, put “No” in the cell. Open document in pdf reader, if you cannot select/highlight text using mouse, put “No” in the cell.</a:t>
            </a:r>
          </a:p>
          <a:p>
            <a:pPr marL="514350" indent="-514350">
              <a:buFont typeface="+mj-lt"/>
              <a:buAutoNum type="arabicPeriod" startAt="6"/>
            </a:pPr>
            <a:r>
              <a:rPr lang="en-US" dirty="0"/>
              <a:t>Column “PDF tagged yes/no” : if result of step 10 is “No”, put “No” for this task. Using PAC to check those documents. If you get result like “no tag at all” or “exception …...”, put “No” in the cell.</a:t>
            </a:r>
          </a:p>
          <a:p>
            <a:pPr marL="514350" indent="-514350">
              <a:buFont typeface="+mj-lt"/>
              <a:buAutoNum type="arabicPeriod" startAt="6"/>
            </a:pPr>
            <a:endParaRPr lang="en-US" dirty="0"/>
          </a:p>
        </p:txBody>
      </p:sp>
    </p:spTree>
    <p:extLst>
      <p:ext uri="{BB962C8B-B14F-4D97-AF65-F5344CB8AC3E}">
        <p14:creationId xmlns:p14="http://schemas.microsoft.com/office/powerpoint/2010/main" val="31092590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Steps 3 of 3</a:t>
            </a:r>
            <a:endParaRPr lang="en-US" dirty="0"/>
          </a:p>
        </p:txBody>
      </p:sp>
      <p:sp>
        <p:nvSpPr>
          <p:cNvPr id="3" name="Content Placeholder 2"/>
          <p:cNvSpPr>
            <a:spLocks noGrp="1"/>
          </p:cNvSpPr>
          <p:nvPr>
            <p:ph idx="1"/>
          </p:nvPr>
        </p:nvSpPr>
        <p:spPr>
          <a:xfrm>
            <a:off x="409575" y="1600200"/>
            <a:ext cx="7915275" cy="4818063"/>
          </a:xfrm>
        </p:spPr>
        <p:txBody>
          <a:bodyPr/>
          <a:lstStyle/>
          <a:p>
            <a:pPr marL="514350" indent="-514350">
              <a:buFont typeface="+mj-lt"/>
              <a:buAutoNum type="arabicPeriod" startAt="11"/>
            </a:pPr>
            <a:r>
              <a:rPr lang="en-US" dirty="0"/>
              <a:t>Column “PDF Reading Order Accurate”: if result of step 10 is “No”, put “No” for this task. Otherwise using adobe pdf reader build-in reader functionality to check whether it can accurately read those document. (Actually, you only need to listen about one to two lines</a:t>
            </a:r>
            <a:r>
              <a:rPr lang="en-US" dirty="0" smtClean="0"/>
              <a:t>)</a:t>
            </a:r>
          </a:p>
          <a:p>
            <a:pPr marL="514350" indent="-514350">
              <a:buFont typeface="+mj-lt"/>
              <a:buAutoNum type="arabicPeriod" startAt="11"/>
            </a:pPr>
            <a:r>
              <a:rPr lang="en-US" dirty="0" smtClean="0"/>
              <a:t>Column </a:t>
            </a:r>
            <a:r>
              <a:rPr lang="en-US" dirty="0"/>
              <a:t>“Video Databases - Do videos have captions?”: only need to be answered if it is a video/audio database.</a:t>
            </a:r>
          </a:p>
          <a:p>
            <a:pPr marL="514350" indent="-514350">
              <a:buFont typeface="+mj-lt"/>
              <a:buAutoNum type="arabicPeriod" startAt="11"/>
            </a:pPr>
            <a:r>
              <a:rPr lang="en-US" dirty="0"/>
              <a:t>Column “Is video player keyboard accessible?”: only need to be answered if it is a video/audio database.</a:t>
            </a:r>
          </a:p>
          <a:p>
            <a:pPr marL="0" indent="0">
              <a:buNone/>
            </a:pPr>
            <a:endParaRPr lang="en-US" dirty="0"/>
          </a:p>
        </p:txBody>
      </p:sp>
      <p:pic>
        <p:nvPicPr>
          <p:cNvPr id="1028" name="Picture 4" descr="https://lh3.googleusercontent.com/FdWDVd-re6SzjISeEFjho5EVKjZhjdif8zN5GJxORq5gZnVO49CvpmOilmkbziLMj_m9oLiFaJP5TZS1oIUX162nv9UVgCuwRpYuURdSlW844UHJXKN6PyFJ4ENR1DryvjH_8ET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35975" y="1695450"/>
            <a:ext cx="3594626" cy="2981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85678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 Tools using JAWS v. 17</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79478534"/>
              </p:ext>
            </p:extLst>
          </p:nvPr>
        </p:nvGraphicFramePr>
        <p:xfrm>
          <a:off x="609600" y="1600198"/>
          <a:ext cx="10972801" cy="4989775"/>
        </p:xfrm>
        <a:graphic>
          <a:graphicData uri="http://schemas.openxmlformats.org/drawingml/2006/table">
            <a:tbl>
              <a:tblPr firstRow="1" bandRow="1">
                <a:tableStyleId>{69C7853C-536D-4A76-A0AE-DD22124D55A5}</a:tableStyleId>
              </a:tblPr>
              <a:tblGrid>
                <a:gridCol w="1567543">
                  <a:extLst>
                    <a:ext uri="{9D8B030D-6E8A-4147-A177-3AD203B41FA5}">
                      <a16:colId xmlns:a16="http://schemas.microsoft.com/office/drawing/2014/main" val="629422800"/>
                    </a:ext>
                  </a:extLst>
                </a:gridCol>
                <a:gridCol w="1567543">
                  <a:extLst>
                    <a:ext uri="{9D8B030D-6E8A-4147-A177-3AD203B41FA5}">
                      <a16:colId xmlns:a16="http://schemas.microsoft.com/office/drawing/2014/main" val="2540005108"/>
                    </a:ext>
                  </a:extLst>
                </a:gridCol>
                <a:gridCol w="1567543">
                  <a:extLst>
                    <a:ext uri="{9D8B030D-6E8A-4147-A177-3AD203B41FA5}">
                      <a16:colId xmlns:a16="http://schemas.microsoft.com/office/drawing/2014/main" val="149556356"/>
                    </a:ext>
                  </a:extLst>
                </a:gridCol>
                <a:gridCol w="1567543">
                  <a:extLst>
                    <a:ext uri="{9D8B030D-6E8A-4147-A177-3AD203B41FA5}">
                      <a16:colId xmlns:a16="http://schemas.microsoft.com/office/drawing/2014/main" val="2320045475"/>
                    </a:ext>
                  </a:extLst>
                </a:gridCol>
                <a:gridCol w="1567543">
                  <a:extLst>
                    <a:ext uri="{9D8B030D-6E8A-4147-A177-3AD203B41FA5}">
                      <a16:colId xmlns:a16="http://schemas.microsoft.com/office/drawing/2014/main" val="106531429"/>
                    </a:ext>
                  </a:extLst>
                </a:gridCol>
                <a:gridCol w="1567543">
                  <a:extLst>
                    <a:ext uri="{9D8B030D-6E8A-4147-A177-3AD203B41FA5}">
                      <a16:colId xmlns:a16="http://schemas.microsoft.com/office/drawing/2014/main" val="4066196315"/>
                    </a:ext>
                  </a:extLst>
                </a:gridCol>
                <a:gridCol w="1567543">
                  <a:extLst>
                    <a:ext uri="{9D8B030D-6E8A-4147-A177-3AD203B41FA5}">
                      <a16:colId xmlns:a16="http://schemas.microsoft.com/office/drawing/2014/main" val="3199281887"/>
                    </a:ext>
                  </a:extLst>
                </a:gridCol>
              </a:tblGrid>
              <a:tr h="819277">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00"/>
                    </a:solidFill>
                  </a:tcPr>
                </a:tc>
                <a:tc>
                  <a:txBody>
                    <a:bodyPr/>
                    <a:lstStyle/>
                    <a:p>
                      <a:pPr algn="ctr" rtl="0" fontAlgn="t">
                        <a:spcBef>
                          <a:spcPts val="0"/>
                        </a:spcBef>
                        <a:spcAft>
                          <a:spcPts val="0"/>
                        </a:spcAft>
                      </a:pPr>
                      <a:r>
                        <a:rPr lang="en-US" sz="1800" b="1" i="0" u="none" strike="noStrike" dirty="0">
                          <a:solidFill>
                            <a:srgbClr val="000000"/>
                          </a:solidFill>
                          <a:effectLst/>
                          <a:latin typeface="Calibri" panose="020F0502020204030204" pitchFamily="34" charset="0"/>
                        </a:rPr>
                        <a:t>Is it keyboard navigable?</a:t>
                      </a:r>
                      <a:endParaRPr lang="en-US" sz="3200" b="1" dirty="0">
                        <a:effectLst/>
                        <a:latin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rtl="0" fontAlgn="t">
                        <a:spcBef>
                          <a:spcPts val="0"/>
                        </a:spcBef>
                        <a:spcAft>
                          <a:spcPts val="0"/>
                        </a:spcAft>
                      </a:pPr>
                      <a:r>
                        <a:rPr lang="en-US" sz="1800" b="1" i="0" u="none" strike="noStrike" dirty="0">
                          <a:solidFill>
                            <a:srgbClr val="000000"/>
                          </a:solidFill>
                          <a:effectLst/>
                          <a:latin typeface="Calibri" panose="020F0502020204030204" pitchFamily="34" charset="0"/>
                        </a:rPr>
                        <a:t>Is it easy to use?</a:t>
                      </a:r>
                      <a:endParaRPr lang="en-US" sz="3200" b="1" dirty="0">
                        <a:effectLst/>
                        <a:latin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rtl="0" fontAlgn="t">
                        <a:spcBef>
                          <a:spcPts val="0"/>
                        </a:spcBef>
                        <a:spcAft>
                          <a:spcPts val="0"/>
                        </a:spcAft>
                      </a:pPr>
                      <a:r>
                        <a:rPr lang="en-US" sz="1800" b="1" i="0" u="none" strike="noStrike" dirty="0">
                          <a:solidFill>
                            <a:srgbClr val="000000"/>
                          </a:solidFill>
                          <a:effectLst/>
                          <a:latin typeface="Calibri" panose="020F0502020204030204" pitchFamily="34" charset="0"/>
                        </a:rPr>
                        <a:t>Can you create/compile a reference page?</a:t>
                      </a:r>
                      <a:endParaRPr lang="en-US" sz="3200" b="1" dirty="0">
                        <a:effectLst/>
                        <a:latin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rtl="0" fontAlgn="t">
                        <a:spcBef>
                          <a:spcPts val="0"/>
                        </a:spcBef>
                        <a:spcAft>
                          <a:spcPts val="0"/>
                        </a:spcAft>
                      </a:pPr>
                      <a:r>
                        <a:rPr lang="en-US" sz="1800" b="1" i="0" u="none" strike="noStrike" dirty="0">
                          <a:solidFill>
                            <a:srgbClr val="000000"/>
                          </a:solidFill>
                          <a:effectLst/>
                          <a:latin typeface="Calibri" panose="020F0502020204030204" pitchFamily="34" charset="0"/>
                        </a:rPr>
                        <a:t>Is the reading order accurate?</a:t>
                      </a:r>
                      <a:endParaRPr lang="en-US" sz="3200" b="1" dirty="0">
                        <a:effectLst/>
                        <a:latin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rtl="0" fontAlgn="t">
                        <a:spcBef>
                          <a:spcPts val="0"/>
                        </a:spcBef>
                        <a:spcAft>
                          <a:spcPts val="0"/>
                        </a:spcAft>
                      </a:pPr>
                      <a:r>
                        <a:rPr lang="en-US" sz="1800" b="1" i="0" u="none" strike="noStrike" dirty="0">
                          <a:solidFill>
                            <a:srgbClr val="000000"/>
                          </a:solidFill>
                          <a:effectLst/>
                          <a:latin typeface="Calibri" panose="020F0502020204030204" pitchFamily="34" charset="0"/>
                        </a:rPr>
                        <a:t>Are all areas labeled correctly?</a:t>
                      </a:r>
                      <a:endParaRPr lang="en-US" sz="3200" b="1" dirty="0">
                        <a:effectLst/>
                        <a:latin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rtl="0" fontAlgn="t">
                        <a:spcBef>
                          <a:spcPts val="0"/>
                        </a:spcBef>
                        <a:spcAft>
                          <a:spcPts val="0"/>
                        </a:spcAft>
                      </a:pPr>
                      <a:r>
                        <a:rPr lang="en-US" sz="1800" b="1" i="0" u="none" strike="noStrike" dirty="0">
                          <a:solidFill>
                            <a:srgbClr val="000000"/>
                          </a:solidFill>
                          <a:effectLst/>
                          <a:latin typeface="Calibri" panose="020F0502020204030204" pitchFamily="34" charset="0"/>
                        </a:rPr>
                        <a:t>Can you format the resources properly?</a:t>
                      </a:r>
                      <a:endParaRPr lang="en-US" sz="3200" b="1" dirty="0">
                        <a:effectLst/>
                        <a:latin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extLst>
                  <a:ext uri="{0D108BD9-81ED-4DB2-BD59-A6C34878D82A}">
                    <a16:rowId xmlns:a16="http://schemas.microsoft.com/office/drawing/2014/main" val="1981610984"/>
                  </a:ext>
                </a:extLst>
              </a:tr>
              <a:tr h="753099">
                <a:tc>
                  <a:txBody>
                    <a:bodyPr/>
                    <a:lstStyle/>
                    <a:p>
                      <a:r>
                        <a:rPr lang="en-US" b="1" dirty="0" smtClean="0">
                          <a:latin typeface="Calibri" panose="020F0502020204030204" pitchFamily="34" charset="0"/>
                        </a:rPr>
                        <a:t>EndNote</a:t>
                      </a:r>
                      <a:endParaRPr lang="en-US" b="1"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Calibri" panose="020F0502020204030204" pitchFamily="34" charset="0"/>
                        </a:rPr>
                        <a:t>yes</a:t>
                      </a:r>
                      <a:endParaRPr lang="en-US" sz="3200" dirty="0">
                        <a:effectLst/>
                        <a:latin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Calibri" panose="020F0502020204030204" pitchFamily="34" charset="0"/>
                        </a:rPr>
                        <a:t>yes</a:t>
                      </a:r>
                      <a:endParaRPr lang="en-US" sz="3200" dirty="0">
                        <a:effectLst/>
                        <a:latin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Calibri" panose="020F0502020204030204" pitchFamily="34" charset="0"/>
                        </a:rPr>
                        <a:t>yes</a:t>
                      </a:r>
                      <a:endParaRPr lang="en-US" sz="3200" dirty="0">
                        <a:effectLst/>
                        <a:latin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Calibri" panose="020F0502020204030204" pitchFamily="34" charset="0"/>
                        </a:rPr>
                        <a:t>yes</a:t>
                      </a:r>
                      <a:endParaRPr lang="en-US" sz="3200">
                        <a:effectLst/>
                        <a:latin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Calibri" panose="020F0502020204030204" pitchFamily="34" charset="0"/>
                        </a:rPr>
                        <a:t>yes</a:t>
                      </a:r>
                      <a:endParaRPr lang="en-US" sz="3200" dirty="0">
                        <a:effectLst/>
                        <a:latin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Calibri" panose="020F0502020204030204" pitchFamily="34" charset="0"/>
                        </a:rPr>
                        <a:t>yes</a:t>
                      </a:r>
                      <a:endParaRPr lang="en-US" sz="3200">
                        <a:effectLst/>
                        <a:latin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4834736"/>
                  </a:ext>
                </a:extLst>
              </a:tr>
              <a:tr h="753099">
                <a:tc>
                  <a:txBody>
                    <a:bodyPr/>
                    <a:lstStyle/>
                    <a:p>
                      <a:r>
                        <a:rPr lang="en-US" b="1" dirty="0" smtClean="0">
                          <a:latin typeface="Calibri" panose="020F0502020204030204" pitchFamily="34" charset="0"/>
                        </a:rPr>
                        <a:t>Zotero</a:t>
                      </a:r>
                      <a:endParaRPr lang="en-US" b="1"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Calibri" panose="020F0502020204030204" pitchFamily="34" charset="0"/>
                        </a:rPr>
                        <a:t>no</a:t>
                      </a:r>
                      <a:endParaRPr lang="en-US" sz="3200">
                        <a:effectLst/>
                        <a:latin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Calibri" panose="020F0502020204030204" pitchFamily="34" charset="0"/>
                        </a:rPr>
                        <a:t>no</a:t>
                      </a:r>
                      <a:endParaRPr lang="en-US" sz="3200" dirty="0">
                        <a:effectLst/>
                        <a:latin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Calibri" panose="020F0502020204030204" pitchFamily="34" charset="0"/>
                        </a:rPr>
                        <a:t>yes</a:t>
                      </a:r>
                      <a:endParaRPr lang="en-US" sz="3200">
                        <a:effectLst/>
                        <a:latin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Calibri" panose="020F0502020204030204" pitchFamily="34" charset="0"/>
                        </a:rPr>
                        <a:t>yes</a:t>
                      </a:r>
                      <a:endParaRPr lang="en-US" sz="3200" dirty="0">
                        <a:effectLst/>
                        <a:latin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Calibri" panose="020F0502020204030204" pitchFamily="34" charset="0"/>
                        </a:rPr>
                        <a:t>no</a:t>
                      </a:r>
                      <a:endParaRPr lang="en-US" sz="3200" dirty="0">
                        <a:effectLst/>
                        <a:latin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Calibri" panose="020F0502020204030204" pitchFamily="34" charset="0"/>
                        </a:rPr>
                        <a:t>yes</a:t>
                      </a:r>
                      <a:endParaRPr lang="en-US" sz="3200">
                        <a:effectLst/>
                        <a:latin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241547"/>
                  </a:ext>
                </a:extLst>
              </a:tr>
              <a:tr h="753099">
                <a:tc>
                  <a:txBody>
                    <a:bodyPr/>
                    <a:lstStyle/>
                    <a:p>
                      <a:r>
                        <a:rPr lang="en-US" b="1" dirty="0" smtClean="0">
                          <a:latin typeface="Calibri" panose="020F0502020204030204" pitchFamily="34" charset="0"/>
                        </a:rPr>
                        <a:t>Mendelay</a:t>
                      </a:r>
                      <a:endParaRPr lang="en-US" b="1"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Calibri" panose="020F0502020204030204" pitchFamily="34" charset="0"/>
                        </a:rPr>
                        <a:t>yes</a:t>
                      </a:r>
                      <a:endParaRPr lang="en-US" sz="3200">
                        <a:effectLst/>
                        <a:latin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Calibri" panose="020F0502020204030204" pitchFamily="34" charset="0"/>
                        </a:rPr>
                        <a:t>yes</a:t>
                      </a:r>
                      <a:endParaRPr lang="en-US" sz="3200">
                        <a:effectLst/>
                        <a:latin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Calibri" panose="020F0502020204030204" pitchFamily="34" charset="0"/>
                        </a:rPr>
                        <a:t>yes</a:t>
                      </a:r>
                      <a:endParaRPr lang="en-US" sz="3200">
                        <a:effectLst/>
                        <a:latin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Calibri" panose="020F0502020204030204" pitchFamily="34" charset="0"/>
                        </a:rPr>
                        <a:t>yes</a:t>
                      </a:r>
                      <a:endParaRPr lang="en-US" sz="3200">
                        <a:effectLst/>
                        <a:latin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Calibri" panose="020F0502020204030204" pitchFamily="34" charset="0"/>
                        </a:rPr>
                        <a:t>yes</a:t>
                      </a:r>
                      <a:endParaRPr lang="en-US" sz="3200" dirty="0">
                        <a:effectLst/>
                        <a:latin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Calibri" panose="020F0502020204030204" pitchFamily="34" charset="0"/>
                        </a:rPr>
                        <a:t>yes</a:t>
                      </a:r>
                      <a:endParaRPr lang="en-US" sz="3200">
                        <a:effectLst/>
                        <a:latin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2026904"/>
                  </a:ext>
                </a:extLst>
              </a:tr>
              <a:tr h="753099">
                <a:tc>
                  <a:txBody>
                    <a:bodyPr/>
                    <a:lstStyle/>
                    <a:p>
                      <a:r>
                        <a:rPr lang="en-US" b="1" dirty="0" err="1" smtClean="0">
                          <a:latin typeface="Calibri" panose="020F0502020204030204" pitchFamily="34" charset="0"/>
                        </a:rPr>
                        <a:t>BibMe</a:t>
                      </a:r>
                      <a:endParaRPr lang="en-US" b="1"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Calibri" panose="020F0502020204030204" pitchFamily="34" charset="0"/>
                        </a:rPr>
                        <a:t>yes</a:t>
                      </a:r>
                      <a:endParaRPr lang="en-US" sz="3200">
                        <a:effectLst/>
                        <a:latin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Calibri" panose="020F0502020204030204" pitchFamily="34" charset="0"/>
                        </a:rPr>
                        <a:t>yes</a:t>
                      </a:r>
                      <a:endParaRPr lang="en-US" sz="3200">
                        <a:effectLst/>
                        <a:latin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Calibri" panose="020F0502020204030204" pitchFamily="34" charset="0"/>
                        </a:rPr>
                        <a:t>yes</a:t>
                      </a:r>
                      <a:endParaRPr lang="en-US" sz="3200">
                        <a:effectLst/>
                        <a:latin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00"/>
                          </a:solidFill>
                          <a:effectLst/>
                          <a:latin typeface="Calibri" panose="020F0502020204030204" pitchFamily="34" charset="0"/>
                        </a:rPr>
                        <a:t>yes</a:t>
                      </a:r>
                      <a:endParaRPr lang="en-US" sz="3200">
                        <a:effectLst/>
                        <a:latin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Calibri" panose="020F0502020204030204" pitchFamily="34" charset="0"/>
                        </a:rPr>
                        <a:t>yes</a:t>
                      </a:r>
                      <a:endParaRPr lang="en-US" sz="3200" dirty="0">
                        <a:effectLst/>
                        <a:latin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00"/>
                          </a:solidFill>
                          <a:effectLst/>
                          <a:latin typeface="Calibri" panose="020F0502020204030204" pitchFamily="34" charset="0"/>
                        </a:rPr>
                        <a:t>yes</a:t>
                      </a:r>
                      <a:endParaRPr lang="en-US" sz="3200" dirty="0">
                        <a:effectLst/>
                        <a:latin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3519052"/>
                  </a:ext>
                </a:extLst>
              </a:tr>
              <a:tr h="753099">
                <a:tc>
                  <a:txBody>
                    <a:bodyPr/>
                    <a:lstStyle/>
                    <a:p>
                      <a:r>
                        <a:rPr lang="en-US" b="1" dirty="0" smtClean="0">
                          <a:latin typeface="Calibri" panose="020F0502020204030204" pitchFamily="34" charset="0"/>
                        </a:rPr>
                        <a:t>RefWorks with v.16</a:t>
                      </a:r>
                      <a:endParaRPr lang="en-US" b="1"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Arial Narrow"/>
                          <a:ea typeface="+mn-ea"/>
                          <a:cs typeface="+mn-cs"/>
                        </a:rPr>
                        <a:t>No</a:t>
                      </a:r>
                      <a:endParaRPr kumimoji="0" lang="en-US" sz="1800" b="0" i="0" u="none" strike="noStrike" kern="1200" cap="none" spc="0" normalizeH="0" baseline="0" noProof="0" dirty="0">
                        <a:ln>
                          <a:noFill/>
                        </a:ln>
                        <a:solidFill>
                          <a:srgbClr val="000000"/>
                        </a:solidFill>
                        <a:effectLst/>
                        <a:uLnTx/>
                        <a:uFillTx/>
                        <a:latin typeface="Arial Narrow"/>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Arial Narrow"/>
                          <a:ea typeface="+mn-ea"/>
                          <a:cs typeface="+mn-cs"/>
                        </a:rPr>
                        <a:t>Yes</a:t>
                      </a:r>
                      <a:endParaRPr kumimoji="0" lang="en-US" sz="1800" b="0" i="0" u="none" strike="noStrike" kern="1200" cap="none" spc="0" normalizeH="0" baseline="0" noProof="0" dirty="0">
                        <a:ln>
                          <a:noFill/>
                        </a:ln>
                        <a:solidFill>
                          <a:srgbClr val="000000"/>
                        </a:solidFill>
                        <a:effectLst/>
                        <a:uLnTx/>
                        <a:uFillTx/>
                        <a:latin typeface="Arial Narrow"/>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Arial Narrow"/>
                          <a:ea typeface="+mn-ea"/>
                          <a:cs typeface="+mn-cs"/>
                        </a:rPr>
                        <a:t>Yes</a:t>
                      </a:r>
                      <a:endParaRPr kumimoji="0" lang="en-US" sz="1800" b="0" i="0" u="none" strike="noStrike" kern="1200" cap="none" spc="0" normalizeH="0" baseline="0" noProof="0" dirty="0">
                        <a:ln>
                          <a:noFill/>
                        </a:ln>
                        <a:solidFill>
                          <a:srgbClr val="000000"/>
                        </a:solidFill>
                        <a:effectLst/>
                        <a:uLnTx/>
                        <a:uFillTx/>
                        <a:latin typeface="Arial Narrow"/>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Arial Narrow"/>
                          <a:ea typeface="+mn-ea"/>
                          <a:cs typeface="+mn-cs"/>
                        </a:rPr>
                        <a:t>No</a:t>
                      </a:r>
                      <a:endParaRPr kumimoji="0" lang="en-US" sz="1800" b="0" i="0" u="none" strike="noStrike" kern="1200" cap="none" spc="0" normalizeH="0" baseline="0" noProof="0" dirty="0">
                        <a:ln>
                          <a:noFill/>
                        </a:ln>
                        <a:solidFill>
                          <a:srgbClr val="000000"/>
                        </a:solidFill>
                        <a:effectLst/>
                        <a:uLnTx/>
                        <a:uFillTx/>
                        <a:latin typeface="Arial Narrow"/>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Arial Narrow"/>
                          <a:ea typeface="+mn-ea"/>
                          <a:cs typeface="+mn-cs"/>
                        </a:rPr>
                        <a:t>yes</a:t>
                      </a:r>
                      <a:endParaRPr kumimoji="0" lang="en-US" sz="1800" b="0" i="0" u="none" strike="noStrike" kern="1200" cap="none" spc="0" normalizeH="0" baseline="0" noProof="0" dirty="0">
                        <a:ln>
                          <a:noFill/>
                        </a:ln>
                        <a:solidFill>
                          <a:srgbClr val="000000"/>
                        </a:solidFill>
                        <a:effectLst/>
                        <a:uLnTx/>
                        <a:uFillTx/>
                        <a:latin typeface="Arial Narrow"/>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7069291"/>
                  </a:ext>
                </a:extLst>
              </a:tr>
            </a:tbl>
          </a:graphicData>
        </a:graphic>
      </p:graphicFrame>
    </p:spTree>
    <p:extLst>
      <p:ext uri="{BB962C8B-B14F-4D97-AF65-F5344CB8AC3E}">
        <p14:creationId xmlns:p14="http://schemas.microsoft.com/office/powerpoint/2010/main" val="4057328959"/>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uter them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computer theme" id="{8C761D78-7F92-453E-8208-36C13D364D24}" vid="{E4658BD4-5ADB-41C4-9FF8-44A164C77EF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computer theme</Template>
  <TotalTime>716</TotalTime>
  <Words>1361</Words>
  <Application>Microsoft Office PowerPoint</Application>
  <PresentationFormat>Widescreen</PresentationFormat>
  <Paragraphs>447</Paragraphs>
  <Slides>18</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Arial Narrow</vt:lpstr>
      <vt:lpstr>Calibri</vt:lpstr>
      <vt:lpstr>Wingdings</vt:lpstr>
      <vt:lpstr>computer theme</vt:lpstr>
      <vt:lpstr>Accessibility of Bibliography Software  </vt:lpstr>
      <vt:lpstr>Today’s Agenda</vt:lpstr>
      <vt:lpstr>Accessibility in the Library </vt:lpstr>
      <vt:lpstr>Accessibility in the Library Continued</vt:lpstr>
      <vt:lpstr>Methodology of Testing</vt:lpstr>
      <vt:lpstr>Testing Steps 1 of 3</vt:lpstr>
      <vt:lpstr>Testing Steps 2 of 3</vt:lpstr>
      <vt:lpstr>Testing Steps 3 of 3</vt:lpstr>
      <vt:lpstr>Bibliography Tools using JAWS v. 17</vt:lpstr>
      <vt:lpstr>Bibliography Tools using NVDA</vt:lpstr>
      <vt:lpstr>Bibliography Tools using VoiceOver</vt:lpstr>
      <vt:lpstr>Overall Usability of Bibliography</vt:lpstr>
      <vt:lpstr>Pro’s and Con’s </vt:lpstr>
      <vt:lpstr>Library Procurement </vt:lpstr>
      <vt:lpstr>Other Questions to Ask Vendors</vt:lpstr>
      <vt:lpstr>Library Databases</vt:lpstr>
      <vt:lpstr>Resources</vt:lpstr>
      <vt:lpstr>Questions?</vt:lpstr>
    </vt:vector>
  </TitlesOfParts>
  <Company>Miami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of Bibliography Software</dc:title>
  <dc:creator>Kara Zirkle</dc:creator>
  <cp:lastModifiedBy>Alisa Louther</cp:lastModifiedBy>
  <cp:revision>28</cp:revision>
  <dcterms:created xsi:type="dcterms:W3CDTF">2017-11-10T14:34:11Z</dcterms:created>
  <dcterms:modified xsi:type="dcterms:W3CDTF">2017-11-15T17:10:03Z</dcterms:modified>
</cp:coreProperties>
</file>