
<file path=[Content_Types].xml><?xml version="1.0" encoding="utf-8"?>
<Types xmlns="http://schemas.openxmlformats.org/package/2006/content-types">
  <Default Extension="bin" ContentType="audio/unknown"/>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Lst>
  <p:notesMasterIdLst>
    <p:notesMasterId r:id="rId108"/>
  </p:notesMasterIdLst>
  <p:handoutMasterIdLst>
    <p:handoutMasterId r:id="rId109"/>
  </p:handoutMasterIdLst>
  <p:sldIdLst>
    <p:sldId id="256" r:id="rId2"/>
    <p:sldId id="257" r:id="rId3"/>
    <p:sldId id="360" r:id="rId4"/>
    <p:sldId id="359" r:id="rId5"/>
    <p:sldId id="361" r:id="rId6"/>
    <p:sldId id="258" r:id="rId7"/>
    <p:sldId id="362" r:id="rId8"/>
    <p:sldId id="363" r:id="rId9"/>
    <p:sldId id="268" r:id="rId10"/>
    <p:sldId id="364" r:id="rId11"/>
    <p:sldId id="267" r:id="rId12"/>
    <p:sldId id="269" r:id="rId13"/>
    <p:sldId id="270" r:id="rId14"/>
    <p:sldId id="271" r:id="rId15"/>
    <p:sldId id="272" r:id="rId16"/>
    <p:sldId id="273" r:id="rId17"/>
    <p:sldId id="274" r:id="rId18"/>
    <p:sldId id="259" r:id="rId19"/>
    <p:sldId id="277" r:id="rId20"/>
    <p:sldId id="278" r:id="rId21"/>
    <p:sldId id="279" r:id="rId22"/>
    <p:sldId id="280" r:id="rId23"/>
    <p:sldId id="276" r:id="rId24"/>
    <p:sldId id="281" r:id="rId25"/>
    <p:sldId id="282" r:id="rId26"/>
    <p:sldId id="288" r:id="rId27"/>
    <p:sldId id="283" r:id="rId28"/>
    <p:sldId id="286" r:id="rId29"/>
    <p:sldId id="287" r:id="rId30"/>
    <p:sldId id="284" r:id="rId31"/>
    <p:sldId id="285" r:id="rId32"/>
    <p:sldId id="289" r:id="rId33"/>
    <p:sldId id="290" r:id="rId34"/>
    <p:sldId id="293" r:id="rId35"/>
    <p:sldId id="294" r:id="rId36"/>
    <p:sldId id="297" r:id="rId37"/>
    <p:sldId id="358" r:id="rId38"/>
    <p:sldId id="291" r:id="rId39"/>
    <p:sldId id="296" r:id="rId40"/>
    <p:sldId id="275" r:id="rId41"/>
    <p:sldId id="262" r:id="rId42"/>
    <p:sldId id="299" r:id="rId43"/>
    <p:sldId id="300" r:id="rId44"/>
    <p:sldId id="323" r:id="rId45"/>
    <p:sldId id="301" r:id="rId46"/>
    <p:sldId id="326" r:id="rId47"/>
    <p:sldId id="302" r:id="rId48"/>
    <p:sldId id="304" r:id="rId49"/>
    <p:sldId id="366" r:id="rId50"/>
    <p:sldId id="306"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261" r:id="rId67"/>
    <p:sldId id="368" r:id="rId68"/>
    <p:sldId id="369" r:id="rId69"/>
    <p:sldId id="260" r:id="rId70"/>
    <p:sldId id="298" r:id="rId71"/>
    <p:sldId id="325" r:id="rId72"/>
    <p:sldId id="345" r:id="rId73"/>
    <p:sldId id="344" r:id="rId74"/>
    <p:sldId id="264" r:id="rId75"/>
    <p:sldId id="370" r:id="rId76"/>
    <p:sldId id="371" r:id="rId77"/>
    <p:sldId id="372" r:id="rId78"/>
    <p:sldId id="373" r:id="rId79"/>
    <p:sldId id="374" r:id="rId80"/>
    <p:sldId id="327" r:id="rId81"/>
    <p:sldId id="329" r:id="rId82"/>
    <p:sldId id="330" r:id="rId83"/>
    <p:sldId id="331" r:id="rId84"/>
    <p:sldId id="333" r:id="rId85"/>
    <p:sldId id="328" r:id="rId86"/>
    <p:sldId id="332" r:id="rId87"/>
    <p:sldId id="334" r:id="rId88"/>
    <p:sldId id="335" r:id="rId89"/>
    <p:sldId id="336" r:id="rId90"/>
    <p:sldId id="337" r:id="rId91"/>
    <p:sldId id="338" r:id="rId92"/>
    <p:sldId id="339" r:id="rId93"/>
    <p:sldId id="340" r:id="rId94"/>
    <p:sldId id="341" r:id="rId95"/>
    <p:sldId id="342" r:id="rId96"/>
    <p:sldId id="375" r:id="rId97"/>
    <p:sldId id="365" r:id="rId98"/>
    <p:sldId id="349" r:id="rId99"/>
    <p:sldId id="376" r:id="rId100"/>
    <p:sldId id="377" r:id="rId101"/>
    <p:sldId id="378" r:id="rId102"/>
    <p:sldId id="351" r:id="rId103"/>
    <p:sldId id="379" r:id="rId104"/>
    <p:sldId id="380" r:id="rId105"/>
    <p:sldId id="381" r:id="rId106"/>
    <p:sldId id="357" r:id="rId107"/>
  </p:sldIdLst>
  <p:sldSz cx="9144000" cy="6858000" type="screen4x3"/>
  <p:notesSz cx="7010400" cy="9296400"/>
  <p:defaultTextStyle>
    <a:defPPr>
      <a:defRPr lang="en-US"/>
    </a:defPPr>
    <a:lvl1pPr algn="ctr" rtl="0" fontAlgn="base" hangingPunct="0">
      <a:spcBef>
        <a:spcPct val="0"/>
      </a:spcBef>
      <a:spcAft>
        <a:spcPct val="0"/>
      </a:spcAft>
      <a:defRPr sz="2400" kern="1200">
        <a:solidFill>
          <a:srgbClr val="000000"/>
        </a:solidFill>
        <a:latin typeface="Calibri" pitchFamily="34" charset="0"/>
        <a:ea typeface="Calibri" pitchFamily="34" charset="0"/>
        <a:cs typeface="Calibri" pitchFamily="34" charset="0"/>
        <a:sym typeface="Calibri" pitchFamily="34" charset="0"/>
      </a:defRPr>
    </a:lvl1pPr>
    <a:lvl2pPr marL="457200" algn="ctr" rtl="0" fontAlgn="base" hangingPunct="0">
      <a:spcBef>
        <a:spcPct val="0"/>
      </a:spcBef>
      <a:spcAft>
        <a:spcPct val="0"/>
      </a:spcAft>
      <a:defRPr sz="2400" kern="1200">
        <a:solidFill>
          <a:srgbClr val="000000"/>
        </a:solidFill>
        <a:latin typeface="Calibri" pitchFamily="34" charset="0"/>
        <a:ea typeface="Calibri" pitchFamily="34" charset="0"/>
        <a:cs typeface="Calibri" pitchFamily="34" charset="0"/>
        <a:sym typeface="Calibri" pitchFamily="34" charset="0"/>
      </a:defRPr>
    </a:lvl2pPr>
    <a:lvl3pPr marL="914400" algn="ctr" rtl="0" fontAlgn="base" hangingPunct="0">
      <a:spcBef>
        <a:spcPct val="0"/>
      </a:spcBef>
      <a:spcAft>
        <a:spcPct val="0"/>
      </a:spcAft>
      <a:defRPr sz="2400" kern="1200">
        <a:solidFill>
          <a:srgbClr val="000000"/>
        </a:solidFill>
        <a:latin typeface="Calibri" pitchFamily="34" charset="0"/>
        <a:ea typeface="Calibri" pitchFamily="34" charset="0"/>
        <a:cs typeface="Calibri" pitchFamily="34" charset="0"/>
        <a:sym typeface="Calibri" pitchFamily="34" charset="0"/>
      </a:defRPr>
    </a:lvl3pPr>
    <a:lvl4pPr marL="1371600" algn="ctr" rtl="0" fontAlgn="base" hangingPunct="0">
      <a:spcBef>
        <a:spcPct val="0"/>
      </a:spcBef>
      <a:spcAft>
        <a:spcPct val="0"/>
      </a:spcAft>
      <a:defRPr sz="2400" kern="1200">
        <a:solidFill>
          <a:srgbClr val="000000"/>
        </a:solidFill>
        <a:latin typeface="Calibri" pitchFamily="34" charset="0"/>
        <a:ea typeface="Calibri" pitchFamily="34" charset="0"/>
        <a:cs typeface="Calibri" pitchFamily="34" charset="0"/>
        <a:sym typeface="Calibri" pitchFamily="34" charset="0"/>
      </a:defRPr>
    </a:lvl4pPr>
    <a:lvl5pPr marL="1828800" algn="ctr" rtl="0" fontAlgn="base" hangingPunct="0">
      <a:spcBef>
        <a:spcPct val="0"/>
      </a:spcBef>
      <a:spcAft>
        <a:spcPct val="0"/>
      </a:spcAft>
      <a:defRPr sz="2400" kern="1200">
        <a:solidFill>
          <a:srgbClr val="000000"/>
        </a:solidFill>
        <a:latin typeface="Calibri" pitchFamily="34" charset="0"/>
        <a:ea typeface="Calibri" pitchFamily="34" charset="0"/>
        <a:cs typeface="Calibri" pitchFamily="34" charset="0"/>
        <a:sym typeface="Calibri" pitchFamily="34" charset="0"/>
      </a:defRPr>
    </a:lvl5pPr>
    <a:lvl6pPr marL="2286000" algn="l" defTabSz="914400" rtl="0" eaLnBrk="1" latinLnBrk="0" hangingPunct="1">
      <a:defRPr sz="2400" kern="1200">
        <a:solidFill>
          <a:srgbClr val="000000"/>
        </a:solidFill>
        <a:latin typeface="Calibri" pitchFamily="34" charset="0"/>
        <a:ea typeface="Calibri" pitchFamily="34" charset="0"/>
        <a:cs typeface="Calibri" pitchFamily="34" charset="0"/>
        <a:sym typeface="Calibri" pitchFamily="34" charset="0"/>
      </a:defRPr>
    </a:lvl6pPr>
    <a:lvl7pPr marL="2743200" algn="l" defTabSz="914400" rtl="0" eaLnBrk="1" latinLnBrk="0" hangingPunct="1">
      <a:defRPr sz="2400" kern="1200">
        <a:solidFill>
          <a:srgbClr val="000000"/>
        </a:solidFill>
        <a:latin typeface="Calibri" pitchFamily="34" charset="0"/>
        <a:ea typeface="Calibri" pitchFamily="34" charset="0"/>
        <a:cs typeface="Calibri" pitchFamily="34" charset="0"/>
        <a:sym typeface="Calibri" pitchFamily="34" charset="0"/>
      </a:defRPr>
    </a:lvl7pPr>
    <a:lvl8pPr marL="3200400" algn="l" defTabSz="914400" rtl="0" eaLnBrk="1" latinLnBrk="0" hangingPunct="1">
      <a:defRPr sz="2400" kern="1200">
        <a:solidFill>
          <a:srgbClr val="000000"/>
        </a:solidFill>
        <a:latin typeface="Calibri" pitchFamily="34" charset="0"/>
        <a:ea typeface="Calibri" pitchFamily="34" charset="0"/>
        <a:cs typeface="Calibri" pitchFamily="34" charset="0"/>
        <a:sym typeface="Calibri" pitchFamily="34" charset="0"/>
      </a:defRPr>
    </a:lvl8pPr>
    <a:lvl9pPr marL="3657600" algn="l" defTabSz="914400" rtl="0" eaLnBrk="1" latinLnBrk="0" hangingPunct="1">
      <a:defRPr sz="2400" kern="1200">
        <a:solidFill>
          <a:srgbClr val="000000"/>
        </a:solidFill>
        <a:latin typeface="Calibri" pitchFamily="34" charset="0"/>
        <a:ea typeface="Calibri" pitchFamily="34" charset="0"/>
        <a:cs typeface="Calibri" pitchFamily="34" charset="0"/>
        <a:sym typeface="Calibri" pitchFamily="34" charset="0"/>
      </a:defRPr>
    </a:lvl9pPr>
  </p:defaultTextStyle>
  <p:extLst>
    <p:ext uri="{521415D9-36F7-43E2-AB2F-B90AF26B5E84}">
      <p14:sectionLst xmlns:p14="http://schemas.microsoft.com/office/powerpoint/2010/main">
        <p14:section name="Welcome" id="{8AF1CC68-8902-4C83-AA35-64E56423DD21}">
          <p14:sldIdLst>
            <p14:sldId id="256"/>
            <p14:sldId id="257"/>
            <p14:sldId id="360"/>
            <p14:sldId id="359"/>
            <p14:sldId id="361"/>
          </p14:sldIdLst>
        </p14:section>
        <p14:section name="Accessibility Made Conscious" id="{2A93A34C-DEA1-44CB-8DEE-C4DFBE00585B}">
          <p14:sldIdLst>
            <p14:sldId id="258"/>
            <p14:sldId id="362"/>
            <p14:sldId id="363"/>
            <p14:sldId id="268"/>
            <p14:sldId id="364"/>
            <p14:sldId id="267"/>
            <p14:sldId id="269"/>
            <p14:sldId id="270"/>
            <p14:sldId id="271"/>
            <p14:sldId id="272"/>
            <p14:sldId id="273"/>
            <p14:sldId id="274"/>
          </p14:sldIdLst>
        </p14:section>
        <p14:section name="Built-in AT" id="{85301366-34AA-4FCF-BD43-CCD262FB2C35}">
          <p14:sldIdLst>
            <p14:sldId id="259"/>
            <p14:sldId id="277"/>
            <p14:sldId id="278"/>
            <p14:sldId id="279"/>
            <p14:sldId id="280"/>
            <p14:sldId id="276"/>
            <p14:sldId id="281"/>
            <p14:sldId id="282"/>
            <p14:sldId id="288"/>
            <p14:sldId id="283"/>
            <p14:sldId id="286"/>
            <p14:sldId id="287"/>
            <p14:sldId id="284"/>
            <p14:sldId id="285"/>
            <p14:sldId id="289"/>
            <p14:sldId id="290"/>
            <p14:sldId id="293"/>
            <p14:sldId id="294"/>
            <p14:sldId id="297"/>
            <p14:sldId id="358"/>
            <p14:sldId id="291"/>
            <p14:sldId id="296"/>
            <p14:sldId id="275"/>
          </p14:sldIdLst>
        </p14:section>
        <p14:section name="Accessible Documents by Design" id="{0676555D-5AA2-4C97-991E-37554AD874BF}">
          <p14:sldIdLst>
            <p14:sldId id="262"/>
            <p14:sldId id="299"/>
            <p14:sldId id="300"/>
            <p14:sldId id="323"/>
            <p14:sldId id="301"/>
            <p14:sldId id="326"/>
            <p14:sldId id="302"/>
            <p14:sldId id="304"/>
            <p14:sldId id="366"/>
            <p14:sldId id="306"/>
            <p14:sldId id="308"/>
            <p14:sldId id="309"/>
            <p14:sldId id="310"/>
            <p14:sldId id="311"/>
            <p14:sldId id="312"/>
            <p14:sldId id="313"/>
            <p14:sldId id="314"/>
            <p14:sldId id="315"/>
            <p14:sldId id="316"/>
            <p14:sldId id="317"/>
            <p14:sldId id="318"/>
            <p14:sldId id="319"/>
            <p14:sldId id="320"/>
            <p14:sldId id="321"/>
            <p14:sldId id="322"/>
            <p14:sldId id="261"/>
          </p14:sldIdLst>
        </p14:section>
        <p14:section name="Practice" id="{16493769-30C4-4961-A7DF-E4A48ADAB4A1}">
          <p14:sldIdLst>
            <p14:sldId id="368"/>
            <p14:sldId id="369"/>
          </p14:sldIdLst>
        </p14:section>
        <p14:section name="Accessibility in Canvas" id="{F67510D5-1B51-41B9-90A5-EBE178231248}">
          <p14:sldIdLst>
            <p14:sldId id="260"/>
            <p14:sldId id="298"/>
            <p14:sldId id="325"/>
            <p14:sldId id="345"/>
            <p14:sldId id="344"/>
          </p14:sldIdLst>
        </p14:section>
        <p14:section name="Captioning" id="{D705DBFC-0A6F-40C7-8A1E-E21960D832F8}">
          <p14:sldIdLst>
            <p14:sldId id="264"/>
            <p14:sldId id="370"/>
            <p14:sldId id="371"/>
            <p14:sldId id="372"/>
            <p14:sldId id="373"/>
            <p14:sldId id="374"/>
            <p14:sldId id="327"/>
            <p14:sldId id="329"/>
            <p14:sldId id="330"/>
            <p14:sldId id="331"/>
            <p14:sldId id="333"/>
            <p14:sldId id="328"/>
            <p14:sldId id="332"/>
            <p14:sldId id="334"/>
            <p14:sldId id="335"/>
            <p14:sldId id="336"/>
            <p14:sldId id="337"/>
            <p14:sldId id="338"/>
            <p14:sldId id="339"/>
            <p14:sldId id="340"/>
            <p14:sldId id="341"/>
            <p14:sldId id="342"/>
          </p14:sldIdLst>
        </p14:section>
        <p14:section name="Accessibility and Instruction" id="{F96B4B01-7CB3-45C0-AA6E-A59F8C40A94D}">
          <p14:sldIdLst>
            <p14:sldId id="375"/>
            <p14:sldId id="365"/>
            <p14:sldId id="349"/>
            <p14:sldId id="376"/>
            <p14:sldId id="377"/>
            <p14:sldId id="378"/>
            <p14:sldId id="351"/>
            <p14:sldId id="379"/>
            <p14:sldId id="380"/>
            <p14:sldId id="381"/>
            <p14:sldId id="3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85679" autoAdjust="0"/>
  </p:normalViewPr>
  <p:slideViewPr>
    <p:cSldViewPr>
      <p:cViewPr varScale="1">
        <p:scale>
          <a:sx n="104" d="100"/>
          <a:sy n="104" d="100"/>
        </p:scale>
        <p:origin x="758" y="86"/>
      </p:cViewPr>
      <p:guideLst>
        <p:guide orient="horz" pos="2160"/>
        <p:guide pos="2880"/>
      </p:guideLst>
    </p:cSldViewPr>
  </p:slideViewPr>
  <p:outlineViewPr>
    <p:cViewPr>
      <p:scale>
        <a:sx n="33" d="100"/>
        <a:sy n="33" d="100"/>
      </p:scale>
      <p:origin x="0" y="-31614"/>
    </p:cViewPr>
  </p:outlineViewPr>
  <p:notesTextViewPr>
    <p:cViewPr>
      <p:scale>
        <a:sx n="1" d="1"/>
        <a:sy n="1" d="1"/>
      </p:scale>
      <p:origin x="0" y="0"/>
    </p:cViewPr>
  </p:notesTextViewPr>
  <p:sorterViewPr>
    <p:cViewPr>
      <p:scale>
        <a:sx n="200" d="100"/>
        <a:sy n="200" d="100"/>
      </p:scale>
      <p:origin x="0" y="-56250"/>
    </p:cViewPr>
  </p:sorterViewPr>
  <p:notesViewPr>
    <p:cSldViewPr snapToGrid="0" snapToObjects="1">
      <p:cViewPr varScale="1">
        <p:scale>
          <a:sx n="87" d="100"/>
          <a:sy n="87" d="100"/>
        </p:scale>
        <p:origin x="3834" y="96"/>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er, Christa" userId="c6ba93ce-8ae2-464d-aa2c-039929f6652a" providerId="ADAL" clId="{2B00EBDC-5706-4405-9BBA-AE48AC6FE455}"/>
    <pc:docChg chg="custSel modSld">
      <pc:chgData name="Miller, Christa" userId="c6ba93ce-8ae2-464d-aa2c-039929f6652a" providerId="ADAL" clId="{2B00EBDC-5706-4405-9BBA-AE48AC6FE455}" dt="2017-09-22T15:36:10.799" v="1962"/>
      <pc:docMkLst>
        <pc:docMk/>
      </pc:docMkLst>
      <pc:sldChg chg="addSp modSp">
        <pc:chgData name="Miller, Christa" userId="c6ba93ce-8ae2-464d-aa2c-039929f6652a" providerId="ADAL" clId="{2B00EBDC-5706-4405-9BBA-AE48AC6FE455}" dt="2017-09-22T15:26:43.124" v="1911" actId="1038"/>
        <pc:sldMkLst>
          <pc:docMk/>
          <pc:sldMk cId="1803361214" sldId="256"/>
        </pc:sldMkLst>
        <pc:spChg chg="mod">
          <ac:chgData name="Miller, Christa" userId="c6ba93ce-8ae2-464d-aa2c-039929f6652a" providerId="ADAL" clId="{2B00EBDC-5706-4405-9BBA-AE48AC6FE455}" dt="2017-09-22T15:26:43.124" v="1911" actId="1038"/>
          <ac:spMkLst>
            <pc:docMk/>
            <pc:sldMk cId="1803361214" sldId="256"/>
            <ac:spMk id="2" creationId="{00000000-0000-0000-0000-000000000000}"/>
          </ac:spMkLst>
        </pc:spChg>
        <pc:picChg chg="add mod">
          <ac:chgData name="Miller, Christa" userId="c6ba93ce-8ae2-464d-aa2c-039929f6652a" providerId="ADAL" clId="{2B00EBDC-5706-4405-9BBA-AE48AC6FE455}" dt="2017-09-22T14:32:22.287" v="91" actId="962"/>
          <ac:picMkLst>
            <pc:docMk/>
            <pc:sldMk cId="1803361214" sldId="256"/>
            <ac:picMk id="6" creationId="{8109B5DE-8867-4C73-B943-BD9023ADA721}"/>
          </ac:picMkLst>
        </pc:picChg>
      </pc:sldChg>
      <pc:sldChg chg="modSp">
        <pc:chgData name="Miller, Christa" userId="c6ba93ce-8ae2-464d-aa2c-039929f6652a" providerId="ADAL" clId="{2B00EBDC-5706-4405-9BBA-AE48AC6FE455}" dt="2017-09-22T15:26:59.736" v="1912"/>
        <pc:sldMkLst>
          <pc:docMk/>
          <pc:sldMk cId="1736618371" sldId="257"/>
        </pc:sldMkLst>
        <pc:spChg chg="ord">
          <ac:chgData name="Miller, Christa" userId="c6ba93ce-8ae2-464d-aa2c-039929f6652a" providerId="ADAL" clId="{2B00EBDC-5706-4405-9BBA-AE48AC6FE455}" dt="2017-09-22T15:26:59.736" v="1912"/>
          <ac:spMkLst>
            <pc:docMk/>
            <pc:sldMk cId="1736618371" sldId="257"/>
            <ac:spMk id="5" creationId="{00000000-0000-0000-0000-000000000000}"/>
          </ac:spMkLst>
        </pc:spChg>
        <pc:graphicFrameChg chg="mod">
          <ac:chgData name="Miller, Christa" userId="c6ba93ce-8ae2-464d-aa2c-039929f6652a" providerId="ADAL" clId="{2B00EBDC-5706-4405-9BBA-AE48AC6FE455}" dt="2017-09-22T14:34:40.199" v="410" actId="962"/>
          <ac:graphicFrameMkLst>
            <pc:docMk/>
            <pc:sldMk cId="1736618371" sldId="257"/>
            <ac:graphicFrameMk id="6" creationId="{00000000-0000-0000-0000-000000000000}"/>
          </ac:graphicFrameMkLst>
        </pc:graphicFrameChg>
      </pc:sldChg>
      <pc:sldChg chg="modSp">
        <pc:chgData name="Miller, Christa" userId="c6ba93ce-8ae2-464d-aa2c-039929f6652a" providerId="ADAL" clId="{2B00EBDC-5706-4405-9BBA-AE48AC6FE455}" dt="2017-09-22T14:36:33.540" v="757" actId="962"/>
        <pc:sldMkLst>
          <pc:docMk/>
          <pc:sldMk cId="1412124856" sldId="258"/>
        </pc:sldMkLst>
        <pc:picChg chg="mod">
          <ac:chgData name="Miller, Christa" userId="c6ba93ce-8ae2-464d-aa2c-039929f6652a" providerId="ADAL" clId="{2B00EBDC-5706-4405-9BBA-AE48AC6FE455}" dt="2017-09-22T14:36:33.540" v="757" actId="962"/>
          <ac:picMkLst>
            <pc:docMk/>
            <pc:sldMk cId="1412124856" sldId="258"/>
            <ac:picMk id="7" creationId="{00000000-0000-0000-0000-000000000000}"/>
          </ac:picMkLst>
        </pc:picChg>
      </pc:sldChg>
      <pc:sldChg chg="modSp">
        <pc:chgData name="Miller, Christa" userId="c6ba93ce-8ae2-464d-aa2c-039929f6652a" providerId="ADAL" clId="{2B00EBDC-5706-4405-9BBA-AE48AC6FE455}" dt="2017-09-22T15:28:53.227" v="1926"/>
        <pc:sldMkLst>
          <pc:docMk/>
          <pc:sldMk cId="2186158878" sldId="259"/>
        </pc:sldMkLst>
        <pc:spChg chg="ord">
          <ac:chgData name="Miller, Christa" userId="c6ba93ce-8ae2-464d-aa2c-039929f6652a" providerId="ADAL" clId="{2B00EBDC-5706-4405-9BBA-AE48AC6FE455}" dt="2017-09-22T15:28:46.594" v="1925"/>
          <ac:spMkLst>
            <pc:docMk/>
            <pc:sldMk cId="2186158878" sldId="259"/>
            <ac:spMk id="4" creationId="{00000000-0000-0000-0000-000000000000}"/>
          </ac:spMkLst>
        </pc:spChg>
        <pc:picChg chg="mod ord">
          <ac:chgData name="Miller, Christa" userId="c6ba93ce-8ae2-464d-aa2c-039929f6652a" providerId="ADAL" clId="{2B00EBDC-5706-4405-9BBA-AE48AC6FE455}" dt="2017-09-22T15:28:53.227" v="1926"/>
          <ac:picMkLst>
            <pc:docMk/>
            <pc:sldMk cId="2186158878" sldId="259"/>
            <ac:picMk id="7" creationId="{00000000-0000-0000-0000-000000000000}"/>
          </ac:picMkLst>
        </pc:picChg>
      </pc:sldChg>
      <pc:sldChg chg="modSp">
        <pc:chgData name="Miller, Christa" userId="c6ba93ce-8ae2-464d-aa2c-039929f6652a" providerId="ADAL" clId="{2B00EBDC-5706-4405-9BBA-AE48AC6FE455}" dt="2017-09-22T15:15:12.590" v="1136" actId="962"/>
        <pc:sldMkLst>
          <pc:docMk/>
          <pc:sldMk cId="1745374551" sldId="261"/>
        </pc:sldMkLst>
        <pc:spChg chg="mod">
          <ac:chgData name="Miller, Christa" userId="c6ba93ce-8ae2-464d-aa2c-039929f6652a" providerId="ADAL" clId="{2B00EBDC-5706-4405-9BBA-AE48AC6FE455}" dt="2017-09-22T15:15:12.590" v="1136" actId="962"/>
          <ac:spMkLst>
            <pc:docMk/>
            <pc:sldMk cId="1745374551" sldId="261"/>
            <ac:spMk id="7" creationId="{00000000-0000-0000-0000-000000000000}"/>
          </ac:spMkLst>
        </pc:spChg>
      </pc:sldChg>
      <pc:sldChg chg="modSp">
        <pc:chgData name="Miller, Christa" userId="c6ba93ce-8ae2-464d-aa2c-039929f6652a" providerId="ADAL" clId="{2B00EBDC-5706-4405-9BBA-AE48AC6FE455}" dt="2017-09-22T14:38:21.109" v="1025" actId="962"/>
        <pc:sldMkLst>
          <pc:docMk/>
          <pc:sldMk cId="951285644" sldId="262"/>
        </pc:sldMkLst>
        <pc:picChg chg="mod">
          <ac:chgData name="Miller, Christa" userId="c6ba93ce-8ae2-464d-aa2c-039929f6652a" providerId="ADAL" clId="{2B00EBDC-5706-4405-9BBA-AE48AC6FE455}" dt="2017-09-22T14:38:21.109" v="1025" actId="962"/>
          <ac:picMkLst>
            <pc:docMk/>
            <pc:sldMk cId="951285644" sldId="262"/>
            <ac:picMk id="2052" creationId="{00000000-0000-0000-0000-000000000000}"/>
          </ac:picMkLst>
        </pc:picChg>
      </pc:sldChg>
      <pc:sldChg chg="modSp">
        <pc:chgData name="Miller, Christa" userId="c6ba93ce-8ae2-464d-aa2c-039929f6652a" providerId="ADAL" clId="{2B00EBDC-5706-4405-9BBA-AE48AC6FE455}" dt="2017-09-22T15:18:33.686" v="1395" actId="962"/>
        <pc:sldMkLst>
          <pc:docMk/>
          <pc:sldMk cId="2194339487" sldId="264"/>
        </pc:sldMkLst>
        <pc:picChg chg="mod">
          <ac:chgData name="Miller, Christa" userId="c6ba93ce-8ae2-464d-aa2c-039929f6652a" providerId="ADAL" clId="{2B00EBDC-5706-4405-9BBA-AE48AC6FE455}" dt="2017-09-22T15:18:33.686" v="1395" actId="962"/>
          <ac:picMkLst>
            <pc:docMk/>
            <pc:sldMk cId="2194339487" sldId="264"/>
            <ac:picMk id="4099" creationId="{00000000-0000-0000-0000-000000000000}"/>
          </ac:picMkLst>
        </pc:picChg>
      </pc:sldChg>
      <pc:sldChg chg="modSp">
        <pc:chgData name="Miller, Christa" userId="c6ba93ce-8ae2-464d-aa2c-039929f6652a" providerId="ADAL" clId="{2B00EBDC-5706-4405-9BBA-AE48AC6FE455}" dt="2017-09-22T14:37:06.428" v="836" actId="962"/>
        <pc:sldMkLst>
          <pc:docMk/>
          <pc:sldMk cId="4065529866" sldId="267"/>
        </pc:sldMkLst>
        <pc:picChg chg="mod">
          <ac:chgData name="Miller, Christa" userId="c6ba93ce-8ae2-464d-aa2c-039929f6652a" providerId="ADAL" clId="{2B00EBDC-5706-4405-9BBA-AE48AC6FE455}" dt="2017-09-22T14:37:06.428" v="836" actId="962"/>
          <ac:picMkLst>
            <pc:docMk/>
            <pc:sldMk cId="4065529866" sldId="267"/>
            <ac:picMk id="7" creationId="{00000000-0000-0000-0000-000000000000}"/>
          </ac:picMkLst>
        </pc:picChg>
      </pc:sldChg>
      <pc:sldChg chg="modSp">
        <pc:chgData name="Miller, Christa" userId="c6ba93ce-8ae2-464d-aa2c-039929f6652a" providerId="ADAL" clId="{2B00EBDC-5706-4405-9BBA-AE48AC6FE455}" dt="2017-09-22T15:28:01.236" v="1920"/>
        <pc:sldMkLst>
          <pc:docMk/>
          <pc:sldMk cId="3851960983" sldId="270"/>
        </pc:sldMkLst>
        <pc:picChg chg="ord">
          <ac:chgData name="Miller, Christa" userId="c6ba93ce-8ae2-464d-aa2c-039929f6652a" providerId="ADAL" clId="{2B00EBDC-5706-4405-9BBA-AE48AC6FE455}" dt="2017-09-22T15:28:01.236" v="1920"/>
          <ac:picMkLst>
            <pc:docMk/>
            <pc:sldMk cId="3851960983" sldId="270"/>
            <ac:picMk id="6" creationId="{00000000-0000-0000-0000-000000000000}"/>
          </ac:picMkLst>
        </pc:picChg>
      </pc:sldChg>
      <pc:sldChg chg="modSp">
        <pc:chgData name="Miller, Christa" userId="c6ba93ce-8ae2-464d-aa2c-039929f6652a" providerId="ADAL" clId="{2B00EBDC-5706-4405-9BBA-AE48AC6FE455}" dt="2017-09-22T15:28:09.563" v="1921"/>
        <pc:sldMkLst>
          <pc:docMk/>
          <pc:sldMk cId="3017990620" sldId="271"/>
        </pc:sldMkLst>
        <pc:spChg chg="ord">
          <ac:chgData name="Miller, Christa" userId="c6ba93ce-8ae2-464d-aa2c-039929f6652a" providerId="ADAL" clId="{2B00EBDC-5706-4405-9BBA-AE48AC6FE455}" dt="2017-09-22T15:28:09.563" v="1921"/>
          <ac:spMkLst>
            <pc:docMk/>
            <pc:sldMk cId="3017990620" sldId="271"/>
            <ac:spMk id="4" creationId="{00000000-0000-0000-0000-000000000000}"/>
          </ac:spMkLst>
        </pc:spChg>
      </pc:sldChg>
      <pc:sldChg chg="modSp">
        <pc:chgData name="Miller, Christa" userId="c6ba93ce-8ae2-464d-aa2c-039929f6652a" providerId="ADAL" clId="{2B00EBDC-5706-4405-9BBA-AE48AC6FE455}" dt="2017-09-22T15:28:25.251" v="1922"/>
        <pc:sldMkLst>
          <pc:docMk/>
          <pc:sldMk cId="660870789" sldId="272"/>
        </pc:sldMkLst>
        <pc:spChg chg="ord">
          <ac:chgData name="Miller, Christa" userId="c6ba93ce-8ae2-464d-aa2c-039929f6652a" providerId="ADAL" clId="{2B00EBDC-5706-4405-9BBA-AE48AC6FE455}" dt="2017-09-22T15:28:25.251" v="1922"/>
          <ac:spMkLst>
            <pc:docMk/>
            <pc:sldMk cId="660870789" sldId="272"/>
            <ac:spMk id="3" creationId="{00000000-0000-0000-0000-000000000000}"/>
          </ac:spMkLst>
        </pc:spChg>
      </pc:sldChg>
      <pc:sldChg chg="modSp">
        <pc:chgData name="Miller, Christa" userId="c6ba93ce-8ae2-464d-aa2c-039929f6652a" providerId="ADAL" clId="{2B00EBDC-5706-4405-9BBA-AE48AC6FE455}" dt="2017-09-22T15:28:35.882" v="1923"/>
        <pc:sldMkLst>
          <pc:docMk/>
          <pc:sldMk cId="578988499" sldId="273"/>
        </pc:sldMkLst>
        <pc:spChg chg="ord">
          <ac:chgData name="Miller, Christa" userId="c6ba93ce-8ae2-464d-aa2c-039929f6652a" providerId="ADAL" clId="{2B00EBDC-5706-4405-9BBA-AE48AC6FE455}" dt="2017-09-22T15:28:35.882" v="1923"/>
          <ac:spMkLst>
            <pc:docMk/>
            <pc:sldMk cId="578988499" sldId="273"/>
            <ac:spMk id="2" creationId="{00000000-0000-0000-0000-000000000000}"/>
          </ac:spMkLst>
        </pc:spChg>
      </pc:sldChg>
      <pc:sldChg chg="modSp">
        <pc:chgData name="Miller, Christa" userId="c6ba93ce-8ae2-464d-aa2c-039929f6652a" providerId="ADAL" clId="{2B00EBDC-5706-4405-9BBA-AE48AC6FE455}" dt="2017-09-22T15:24:44.612" v="1858" actId="20577"/>
        <pc:sldMkLst>
          <pc:docMk/>
          <pc:sldMk cId="1898987303" sldId="275"/>
        </pc:sldMkLst>
        <pc:spChg chg="mod">
          <ac:chgData name="Miller, Christa" userId="c6ba93ce-8ae2-464d-aa2c-039929f6652a" providerId="ADAL" clId="{2B00EBDC-5706-4405-9BBA-AE48AC6FE455}" dt="2017-09-22T15:24:44.612" v="1858" actId="20577"/>
          <ac:spMkLst>
            <pc:docMk/>
            <pc:sldMk cId="1898987303" sldId="275"/>
            <ac:spMk id="2" creationId="{00000000-0000-0000-0000-000000000000}"/>
          </ac:spMkLst>
        </pc:spChg>
      </pc:sldChg>
      <pc:sldChg chg="modSp">
        <pc:chgData name="Miller, Christa" userId="c6ba93ce-8ae2-464d-aa2c-039929f6652a" providerId="ADAL" clId="{2B00EBDC-5706-4405-9BBA-AE48AC6FE455}" dt="2017-09-22T15:29:22.552" v="1937" actId="1036"/>
        <pc:sldMkLst>
          <pc:docMk/>
          <pc:sldMk cId="4154968877" sldId="278"/>
        </pc:sldMkLst>
        <pc:spChg chg="ord">
          <ac:chgData name="Miller, Christa" userId="c6ba93ce-8ae2-464d-aa2c-039929f6652a" providerId="ADAL" clId="{2B00EBDC-5706-4405-9BBA-AE48AC6FE455}" dt="2017-09-22T15:28:59.657" v="1928"/>
          <ac:spMkLst>
            <pc:docMk/>
            <pc:sldMk cId="4154968877" sldId="278"/>
            <ac:spMk id="2" creationId="{00000000-0000-0000-0000-000000000000}"/>
          </ac:spMkLst>
        </pc:spChg>
        <pc:spChg chg="mod">
          <ac:chgData name="Miller, Christa" userId="c6ba93ce-8ae2-464d-aa2c-039929f6652a" providerId="ADAL" clId="{2B00EBDC-5706-4405-9BBA-AE48AC6FE455}" dt="2017-09-22T15:29:22.552" v="1937" actId="1036"/>
          <ac:spMkLst>
            <pc:docMk/>
            <pc:sldMk cId="4154968877" sldId="278"/>
            <ac:spMk id="3" creationId="{00000000-0000-0000-0000-000000000000}"/>
          </ac:spMkLst>
        </pc:spChg>
        <pc:spChg chg="ord">
          <ac:chgData name="Miller, Christa" userId="c6ba93ce-8ae2-464d-aa2c-039929f6652a" providerId="ADAL" clId="{2B00EBDC-5706-4405-9BBA-AE48AC6FE455}" dt="2017-09-22T15:29:06.897" v="1933"/>
          <ac:spMkLst>
            <pc:docMk/>
            <pc:sldMk cId="4154968877" sldId="278"/>
            <ac:spMk id="5" creationId="{00000000-0000-0000-0000-000000000000}"/>
          </ac:spMkLst>
        </pc:spChg>
        <pc:spChg chg="mod">
          <ac:chgData name="Miller, Christa" userId="c6ba93ce-8ae2-464d-aa2c-039929f6652a" providerId="ADAL" clId="{2B00EBDC-5706-4405-9BBA-AE48AC6FE455}" dt="2017-09-22T15:29:22.552" v="1937" actId="1036"/>
          <ac:spMkLst>
            <pc:docMk/>
            <pc:sldMk cId="4154968877" sldId="278"/>
            <ac:spMk id="8" creationId="{00000000-0000-0000-0000-000000000000}"/>
          </ac:spMkLst>
        </pc:spChg>
      </pc:sldChg>
      <pc:sldChg chg="modSp">
        <pc:chgData name="Miller, Christa" userId="c6ba93ce-8ae2-464d-aa2c-039929f6652a" providerId="ADAL" clId="{2B00EBDC-5706-4405-9BBA-AE48AC6FE455}" dt="2017-09-22T15:35:25.103" v="1943"/>
        <pc:sldMkLst>
          <pc:docMk/>
          <pc:sldMk cId="4180304916" sldId="279"/>
        </pc:sldMkLst>
        <pc:spChg chg="ord">
          <ac:chgData name="Miller, Christa" userId="c6ba93ce-8ae2-464d-aa2c-039929f6652a" providerId="ADAL" clId="{2B00EBDC-5706-4405-9BBA-AE48AC6FE455}" dt="2017-09-22T15:35:25.103" v="1943"/>
          <ac:spMkLst>
            <pc:docMk/>
            <pc:sldMk cId="4180304916" sldId="279"/>
            <ac:spMk id="5" creationId="{00000000-0000-0000-0000-000000000000}"/>
          </ac:spMkLst>
        </pc:spChg>
      </pc:sldChg>
      <pc:sldChg chg="modSp">
        <pc:chgData name="Miller, Christa" userId="c6ba93ce-8ae2-464d-aa2c-039929f6652a" providerId="ADAL" clId="{2B00EBDC-5706-4405-9BBA-AE48AC6FE455}" dt="2017-09-22T15:35:32.109" v="1947"/>
        <pc:sldMkLst>
          <pc:docMk/>
          <pc:sldMk cId="2784803554" sldId="280"/>
        </pc:sldMkLst>
        <pc:spChg chg="mod">
          <ac:chgData name="Miller, Christa" userId="c6ba93ce-8ae2-464d-aa2c-039929f6652a" providerId="ADAL" clId="{2B00EBDC-5706-4405-9BBA-AE48AC6FE455}" dt="2017-09-22T14:37:45.222" v="917" actId="962"/>
          <ac:spMkLst>
            <pc:docMk/>
            <pc:sldMk cId="2784803554" sldId="280"/>
            <ac:spMk id="2" creationId="{00000000-0000-0000-0000-000000000000}"/>
          </ac:spMkLst>
        </pc:spChg>
        <pc:spChg chg="ord">
          <ac:chgData name="Miller, Christa" userId="c6ba93ce-8ae2-464d-aa2c-039929f6652a" providerId="ADAL" clId="{2B00EBDC-5706-4405-9BBA-AE48AC6FE455}" dt="2017-09-22T15:35:32.109" v="1947"/>
          <ac:spMkLst>
            <pc:docMk/>
            <pc:sldMk cId="2784803554" sldId="280"/>
            <ac:spMk id="4" creationId="{00000000-0000-0000-0000-000000000000}"/>
          </ac:spMkLst>
        </pc:spChg>
      </pc:sldChg>
      <pc:sldChg chg="modSp">
        <pc:chgData name="Miller, Christa" userId="c6ba93ce-8ae2-464d-aa2c-039929f6652a" providerId="ADAL" clId="{2B00EBDC-5706-4405-9BBA-AE48AC6FE455}" dt="2017-09-22T15:35:47.657" v="1953"/>
        <pc:sldMkLst>
          <pc:docMk/>
          <pc:sldMk cId="755082795" sldId="284"/>
        </pc:sldMkLst>
        <pc:spChg chg="ord">
          <ac:chgData name="Miller, Christa" userId="c6ba93ce-8ae2-464d-aa2c-039929f6652a" providerId="ADAL" clId="{2B00EBDC-5706-4405-9BBA-AE48AC6FE455}" dt="2017-09-22T15:35:47.657" v="1953"/>
          <ac:spMkLst>
            <pc:docMk/>
            <pc:sldMk cId="755082795" sldId="284"/>
            <ac:spMk id="5" creationId="{00000000-0000-0000-0000-000000000000}"/>
          </ac:spMkLst>
        </pc:spChg>
      </pc:sldChg>
      <pc:sldChg chg="modSp">
        <pc:chgData name="Miller, Christa" userId="c6ba93ce-8ae2-464d-aa2c-039929f6652a" providerId="ADAL" clId="{2B00EBDC-5706-4405-9BBA-AE48AC6FE455}" dt="2017-09-22T15:35:36.753" v="1949"/>
        <pc:sldMkLst>
          <pc:docMk/>
          <pc:sldMk cId="1105057017" sldId="286"/>
        </pc:sldMkLst>
        <pc:spChg chg="ord">
          <ac:chgData name="Miller, Christa" userId="c6ba93ce-8ae2-464d-aa2c-039929f6652a" providerId="ADAL" clId="{2B00EBDC-5706-4405-9BBA-AE48AC6FE455}" dt="2017-09-22T15:35:36.753" v="1949"/>
          <ac:spMkLst>
            <pc:docMk/>
            <pc:sldMk cId="1105057017" sldId="286"/>
            <ac:spMk id="5" creationId="{00000000-0000-0000-0000-000000000000}"/>
          </ac:spMkLst>
        </pc:spChg>
      </pc:sldChg>
      <pc:sldChg chg="modSp">
        <pc:chgData name="Miller, Christa" userId="c6ba93ce-8ae2-464d-aa2c-039929f6652a" providerId="ADAL" clId="{2B00EBDC-5706-4405-9BBA-AE48AC6FE455}" dt="2017-09-22T15:35:40.507" v="1950"/>
        <pc:sldMkLst>
          <pc:docMk/>
          <pc:sldMk cId="1838629241" sldId="287"/>
        </pc:sldMkLst>
        <pc:spChg chg="ord">
          <ac:chgData name="Miller, Christa" userId="c6ba93ce-8ae2-464d-aa2c-039929f6652a" providerId="ADAL" clId="{2B00EBDC-5706-4405-9BBA-AE48AC6FE455}" dt="2017-09-22T15:35:40.507" v="1950"/>
          <ac:spMkLst>
            <pc:docMk/>
            <pc:sldMk cId="1838629241" sldId="287"/>
            <ac:spMk id="5" creationId="{00000000-0000-0000-0000-000000000000}"/>
          </ac:spMkLst>
        </pc:spChg>
      </pc:sldChg>
      <pc:sldChg chg="modSp">
        <pc:chgData name="Miller, Christa" userId="c6ba93ce-8ae2-464d-aa2c-039929f6652a" providerId="ADAL" clId="{2B00EBDC-5706-4405-9BBA-AE48AC6FE455}" dt="2017-09-22T15:35:58.140" v="1954"/>
        <pc:sldMkLst>
          <pc:docMk/>
          <pc:sldMk cId="957914772" sldId="291"/>
        </pc:sldMkLst>
        <pc:spChg chg="ord">
          <ac:chgData name="Miller, Christa" userId="c6ba93ce-8ae2-464d-aa2c-039929f6652a" providerId="ADAL" clId="{2B00EBDC-5706-4405-9BBA-AE48AC6FE455}" dt="2017-09-22T15:35:58.140" v="1954"/>
          <ac:spMkLst>
            <pc:docMk/>
            <pc:sldMk cId="957914772" sldId="291"/>
            <ac:spMk id="5" creationId="{00000000-0000-0000-0000-000000000000}"/>
          </ac:spMkLst>
        </pc:spChg>
      </pc:sldChg>
      <pc:sldChg chg="modSp">
        <pc:chgData name="Miller, Christa" userId="c6ba93ce-8ae2-464d-aa2c-039929f6652a" providerId="ADAL" clId="{2B00EBDC-5706-4405-9BBA-AE48AC6FE455}" dt="2017-09-22T15:17:53.543" v="1362" actId="962"/>
        <pc:sldMkLst>
          <pc:docMk/>
          <pc:sldMk cId="42923901" sldId="298"/>
        </pc:sldMkLst>
        <pc:picChg chg="mod">
          <ac:chgData name="Miller, Christa" userId="c6ba93ce-8ae2-464d-aa2c-039929f6652a" providerId="ADAL" clId="{2B00EBDC-5706-4405-9BBA-AE48AC6FE455}" dt="2017-09-22T15:17:53.543" v="1362" actId="962"/>
          <ac:picMkLst>
            <pc:docMk/>
            <pc:sldMk cId="42923901" sldId="298"/>
            <ac:picMk id="7" creationId="{00000000-0000-0000-0000-000000000000}"/>
          </ac:picMkLst>
        </pc:picChg>
      </pc:sldChg>
      <pc:sldChg chg="modSp">
        <pc:chgData name="Miller, Christa" userId="c6ba93ce-8ae2-464d-aa2c-039929f6652a" providerId="ADAL" clId="{2B00EBDC-5706-4405-9BBA-AE48AC6FE455}" dt="2017-09-22T15:36:10.799" v="1962"/>
        <pc:sldMkLst>
          <pc:docMk/>
          <pc:sldMk cId="3840424392" sldId="299"/>
        </pc:sldMkLst>
        <pc:spChg chg="ord">
          <ac:chgData name="Miller, Christa" userId="c6ba93ce-8ae2-464d-aa2c-039929f6652a" providerId="ADAL" clId="{2B00EBDC-5706-4405-9BBA-AE48AC6FE455}" dt="2017-09-22T15:36:10.799" v="1962"/>
          <ac:spMkLst>
            <pc:docMk/>
            <pc:sldMk cId="3840424392" sldId="299"/>
            <ac:spMk id="5" creationId="{00000000-0000-0000-0000-000000000000}"/>
          </ac:spMkLst>
        </pc:spChg>
      </pc:sldChg>
      <pc:sldChg chg="modSp">
        <pc:chgData name="Miller, Christa" userId="c6ba93ce-8ae2-464d-aa2c-039929f6652a" providerId="ADAL" clId="{2B00EBDC-5706-4405-9BBA-AE48AC6FE455}" dt="2017-09-22T15:14:52.355" v="1096" actId="962"/>
        <pc:sldMkLst>
          <pc:docMk/>
          <pc:sldMk cId="1085547339" sldId="309"/>
        </pc:sldMkLst>
        <pc:spChg chg="mod">
          <ac:chgData name="Miller, Christa" userId="c6ba93ce-8ae2-464d-aa2c-039929f6652a" providerId="ADAL" clId="{2B00EBDC-5706-4405-9BBA-AE48AC6FE455}" dt="2017-09-22T15:14:52.355" v="1096" actId="962"/>
          <ac:spMkLst>
            <pc:docMk/>
            <pc:sldMk cId="1085547339" sldId="309"/>
            <ac:spMk id="7" creationId="{00000000-0000-0000-0000-000000000000}"/>
          </ac:spMkLst>
        </pc:spChg>
      </pc:sldChg>
      <pc:sldChg chg="modSp">
        <pc:chgData name="Miller, Christa" userId="c6ba93ce-8ae2-464d-aa2c-039929f6652a" providerId="ADAL" clId="{2B00EBDC-5706-4405-9BBA-AE48AC6FE455}" dt="2017-09-22T15:26:18.847" v="1907" actId="20577"/>
        <pc:sldMkLst>
          <pc:docMk/>
          <pc:sldMk cId="1892394170" sldId="314"/>
        </pc:sldMkLst>
        <pc:spChg chg="mod">
          <ac:chgData name="Miller, Christa" userId="c6ba93ce-8ae2-464d-aa2c-039929f6652a" providerId="ADAL" clId="{2B00EBDC-5706-4405-9BBA-AE48AC6FE455}" dt="2017-09-22T15:26:18.847" v="1907" actId="20577"/>
          <ac:spMkLst>
            <pc:docMk/>
            <pc:sldMk cId="1892394170" sldId="314"/>
            <ac:spMk id="2" creationId="{00000000-0000-0000-0000-000000000000}"/>
          </ac:spMkLst>
        </pc:spChg>
      </pc:sldChg>
      <pc:sldChg chg="modSp">
        <pc:chgData name="Miller, Christa" userId="c6ba93ce-8ae2-464d-aa2c-039929f6652a" providerId="ADAL" clId="{2B00EBDC-5706-4405-9BBA-AE48AC6FE455}" dt="2017-09-22T15:25:12.950" v="1869" actId="20577"/>
        <pc:sldMkLst>
          <pc:docMk/>
          <pc:sldMk cId="1602818091" sldId="322"/>
        </pc:sldMkLst>
        <pc:spChg chg="mod">
          <ac:chgData name="Miller, Christa" userId="c6ba93ce-8ae2-464d-aa2c-039929f6652a" providerId="ADAL" clId="{2B00EBDC-5706-4405-9BBA-AE48AC6FE455}" dt="2017-09-22T15:25:12.950" v="1869" actId="20577"/>
          <ac:spMkLst>
            <pc:docMk/>
            <pc:sldMk cId="1602818091" sldId="322"/>
            <ac:spMk id="2" creationId="{00000000-0000-0000-0000-000000000000}"/>
          </ac:spMkLst>
        </pc:spChg>
      </pc:sldChg>
      <pc:sldChg chg="modSp">
        <pc:chgData name="Miller, Christa" userId="c6ba93ce-8ae2-464d-aa2c-039929f6652a" providerId="ADAL" clId="{2B00EBDC-5706-4405-9BBA-AE48AC6FE455}" dt="2017-09-22T15:25:56.591" v="1903" actId="20577"/>
        <pc:sldMkLst>
          <pc:docMk/>
          <pc:sldMk cId="353459000" sldId="325"/>
        </pc:sldMkLst>
        <pc:spChg chg="mod">
          <ac:chgData name="Miller, Christa" userId="c6ba93ce-8ae2-464d-aa2c-039929f6652a" providerId="ADAL" clId="{2B00EBDC-5706-4405-9BBA-AE48AC6FE455}" dt="2017-09-22T15:25:56.591" v="1903" actId="20577"/>
          <ac:spMkLst>
            <pc:docMk/>
            <pc:sldMk cId="353459000" sldId="325"/>
            <ac:spMk id="2" creationId="{00000000-0000-0000-0000-000000000000}"/>
          </ac:spMkLst>
        </pc:spChg>
      </pc:sldChg>
      <pc:sldChg chg="modSp">
        <pc:chgData name="Miller, Christa" userId="c6ba93ce-8ae2-464d-aa2c-039929f6652a" providerId="ADAL" clId="{2B00EBDC-5706-4405-9BBA-AE48AC6FE455}" dt="2017-09-22T15:21:54.351" v="1685" actId="962"/>
        <pc:sldMkLst>
          <pc:docMk/>
          <pc:sldMk cId="128736789" sldId="328"/>
        </pc:sldMkLst>
        <pc:picChg chg="mod">
          <ac:chgData name="Miller, Christa" userId="c6ba93ce-8ae2-464d-aa2c-039929f6652a" providerId="ADAL" clId="{2B00EBDC-5706-4405-9BBA-AE48AC6FE455}" dt="2017-09-22T15:21:54.351" v="1685" actId="962"/>
          <ac:picMkLst>
            <pc:docMk/>
            <pc:sldMk cId="128736789" sldId="328"/>
            <ac:picMk id="7175" creationId="{00000000-0000-0000-0000-000000000000}"/>
          </ac:picMkLst>
        </pc:picChg>
      </pc:sldChg>
      <pc:sldChg chg="modSp">
        <pc:chgData name="Miller, Christa" userId="c6ba93ce-8ae2-464d-aa2c-039929f6652a" providerId="ADAL" clId="{2B00EBDC-5706-4405-9BBA-AE48AC6FE455}" dt="2017-09-22T15:21:19.812" v="1627" actId="962"/>
        <pc:sldMkLst>
          <pc:docMk/>
          <pc:sldMk cId="2373916023" sldId="333"/>
        </pc:sldMkLst>
        <pc:cxnChg chg="mod">
          <ac:chgData name="Miller, Christa" userId="c6ba93ce-8ae2-464d-aa2c-039929f6652a" providerId="ADAL" clId="{2B00EBDC-5706-4405-9BBA-AE48AC6FE455}" dt="2017-09-22T15:21:19.812" v="1627" actId="962"/>
          <ac:cxnSpMkLst>
            <pc:docMk/>
            <pc:sldMk cId="2373916023" sldId="333"/>
            <ac:cxnSpMk id="9" creationId="{00000000-0000-0000-0000-000000000000}"/>
          </ac:cxnSpMkLst>
        </pc:cxnChg>
      </pc:sldChg>
      <pc:sldChg chg="modSp">
        <pc:chgData name="Miller, Christa" userId="c6ba93ce-8ae2-464d-aa2c-039929f6652a" providerId="ADAL" clId="{2B00EBDC-5706-4405-9BBA-AE48AC6FE455}" dt="2017-09-22T15:22:19.770" v="1732" actId="962"/>
        <pc:sldMkLst>
          <pc:docMk/>
          <pc:sldMk cId="3828487703" sldId="334"/>
        </pc:sldMkLst>
        <pc:picChg chg="mod">
          <ac:chgData name="Miller, Christa" userId="c6ba93ce-8ae2-464d-aa2c-039929f6652a" providerId="ADAL" clId="{2B00EBDC-5706-4405-9BBA-AE48AC6FE455}" dt="2017-09-22T15:22:19.770" v="1732" actId="962"/>
          <ac:picMkLst>
            <pc:docMk/>
            <pc:sldMk cId="3828487703" sldId="334"/>
            <ac:picMk id="13319" creationId="{00000000-0000-0000-0000-000000000000}"/>
          </ac:picMkLst>
        </pc:picChg>
      </pc:sldChg>
      <pc:sldChg chg="modSp">
        <pc:chgData name="Miller, Christa" userId="c6ba93ce-8ae2-464d-aa2c-039929f6652a" providerId="ADAL" clId="{2B00EBDC-5706-4405-9BBA-AE48AC6FE455}" dt="2017-09-22T15:25:25.203" v="1881" actId="20577"/>
        <pc:sldMkLst>
          <pc:docMk/>
          <pc:sldMk cId="2007897685" sldId="342"/>
        </pc:sldMkLst>
        <pc:spChg chg="mod">
          <ac:chgData name="Miller, Christa" userId="c6ba93ce-8ae2-464d-aa2c-039929f6652a" providerId="ADAL" clId="{2B00EBDC-5706-4405-9BBA-AE48AC6FE455}" dt="2017-09-22T15:25:25.203" v="1881" actId="20577"/>
          <ac:spMkLst>
            <pc:docMk/>
            <pc:sldMk cId="2007897685" sldId="342"/>
            <ac:spMk id="21506" creationId="{00000000-0000-0000-0000-000000000000}"/>
          </ac:spMkLst>
        </pc:spChg>
      </pc:sldChg>
      <pc:sldChg chg="modSp">
        <pc:chgData name="Miller, Christa" userId="c6ba93ce-8ae2-464d-aa2c-039929f6652a" providerId="ADAL" clId="{2B00EBDC-5706-4405-9BBA-AE48AC6FE455}" dt="2017-09-22T15:23:43.295" v="1837" actId="20577"/>
        <pc:sldMkLst>
          <pc:docMk/>
          <pc:sldMk cId="3277902771" sldId="344"/>
        </pc:sldMkLst>
        <pc:spChg chg="mod">
          <ac:chgData name="Miller, Christa" userId="c6ba93ce-8ae2-464d-aa2c-039929f6652a" providerId="ADAL" clId="{2B00EBDC-5706-4405-9BBA-AE48AC6FE455}" dt="2017-09-22T15:23:43.295" v="1837" actId="20577"/>
          <ac:spMkLst>
            <pc:docMk/>
            <pc:sldMk cId="3277902771" sldId="344"/>
            <ac:spMk id="3" creationId="{00000000-0000-0000-0000-000000000000}"/>
          </ac:spMkLst>
        </pc:spChg>
      </pc:sldChg>
      <pc:sldChg chg="modSp">
        <pc:chgData name="Miller, Christa" userId="c6ba93ce-8ae2-464d-aa2c-039929f6652a" providerId="ADAL" clId="{2B00EBDC-5706-4405-9BBA-AE48AC6FE455}" dt="2017-09-22T15:23:29.424" v="1835" actId="962"/>
        <pc:sldMkLst>
          <pc:docMk/>
          <pc:sldMk cId="3745150559" sldId="357"/>
        </pc:sldMkLst>
        <pc:picChg chg="mod">
          <ac:chgData name="Miller, Christa" userId="c6ba93ce-8ae2-464d-aa2c-039929f6652a" providerId="ADAL" clId="{2B00EBDC-5706-4405-9BBA-AE48AC6FE455}" dt="2017-09-22T15:23:29.424" v="1835" actId="962"/>
          <ac:picMkLst>
            <pc:docMk/>
            <pc:sldMk cId="3745150559" sldId="357"/>
            <ac:picMk id="11266" creationId="{00000000-0000-0000-0000-000000000000}"/>
          </ac:picMkLst>
        </pc:picChg>
      </pc:sldChg>
      <pc:sldChg chg="modSp">
        <pc:chgData name="Miller, Christa" userId="c6ba93ce-8ae2-464d-aa2c-039929f6652a" providerId="ADAL" clId="{2B00EBDC-5706-4405-9BBA-AE48AC6FE455}" dt="2017-09-22T14:38:07.022" v="989" actId="962"/>
        <pc:sldMkLst>
          <pc:docMk/>
          <pc:sldMk cId="937732111" sldId="358"/>
        </pc:sldMkLst>
        <pc:picChg chg="mod">
          <ac:chgData name="Miller, Christa" userId="c6ba93ce-8ae2-464d-aa2c-039929f6652a" providerId="ADAL" clId="{2B00EBDC-5706-4405-9BBA-AE48AC6FE455}" dt="2017-09-22T14:38:07.022" v="989" actId="962"/>
          <ac:picMkLst>
            <pc:docMk/>
            <pc:sldMk cId="937732111" sldId="358"/>
            <ac:picMk id="3" creationId="{00000000-0000-0000-0000-000000000000}"/>
          </ac:picMkLst>
        </pc:picChg>
      </pc:sldChg>
      <pc:sldChg chg="modSp">
        <pc:chgData name="Miller, Christa" userId="c6ba93ce-8ae2-464d-aa2c-039929f6652a" providerId="ADAL" clId="{2B00EBDC-5706-4405-9BBA-AE48AC6FE455}" dt="2017-09-22T15:27:16.303" v="1914"/>
        <pc:sldMkLst>
          <pc:docMk/>
          <pc:sldMk cId="122385266" sldId="359"/>
        </pc:sldMkLst>
        <pc:spChg chg="ord">
          <ac:chgData name="Miller, Christa" userId="c6ba93ce-8ae2-464d-aa2c-039929f6652a" providerId="ADAL" clId="{2B00EBDC-5706-4405-9BBA-AE48AC6FE455}" dt="2017-09-22T15:27:16.303" v="1914"/>
          <ac:spMkLst>
            <pc:docMk/>
            <pc:sldMk cId="122385266" sldId="359"/>
            <ac:spMk id="5" creationId="{00000000-0000-0000-0000-000000000000}"/>
          </ac:spMkLst>
        </pc:spChg>
      </pc:sldChg>
      <pc:sldChg chg="modSp">
        <pc:chgData name="Miller, Christa" userId="c6ba93ce-8ae2-464d-aa2c-039929f6652a" providerId="ADAL" clId="{2B00EBDC-5706-4405-9BBA-AE48AC6FE455}" dt="2017-09-22T15:27:08.428" v="1913"/>
        <pc:sldMkLst>
          <pc:docMk/>
          <pc:sldMk cId="4270709667" sldId="360"/>
        </pc:sldMkLst>
        <pc:spChg chg="ord">
          <ac:chgData name="Miller, Christa" userId="c6ba93ce-8ae2-464d-aa2c-039929f6652a" providerId="ADAL" clId="{2B00EBDC-5706-4405-9BBA-AE48AC6FE455}" dt="2017-09-22T15:27:08.428" v="1913"/>
          <ac:spMkLst>
            <pc:docMk/>
            <pc:sldMk cId="4270709667" sldId="360"/>
            <ac:spMk id="5" creationId="{00000000-0000-0000-0000-000000000000}"/>
          </ac:spMkLst>
        </pc:spChg>
        <pc:graphicFrameChg chg="mod">
          <ac:chgData name="Miller, Christa" userId="c6ba93ce-8ae2-464d-aa2c-039929f6652a" providerId="ADAL" clId="{2B00EBDC-5706-4405-9BBA-AE48AC6FE455}" dt="2017-09-22T14:35:33.847" v="572" actId="962"/>
          <ac:graphicFrameMkLst>
            <pc:docMk/>
            <pc:sldMk cId="4270709667" sldId="360"/>
            <ac:graphicFrameMk id="6" creationId="{00000000-0000-0000-0000-000000000000}"/>
          </ac:graphicFrameMkLst>
        </pc:graphicFrameChg>
      </pc:sldChg>
      <pc:sldChg chg="modSp">
        <pc:chgData name="Miller, Christa" userId="c6ba93ce-8ae2-464d-aa2c-039929f6652a" providerId="ADAL" clId="{2B00EBDC-5706-4405-9BBA-AE48AC6FE455}" dt="2017-09-22T15:27:32.128" v="1919"/>
        <pc:sldMkLst>
          <pc:docMk/>
          <pc:sldMk cId="1954882047" sldId="361"/>
        </pc:sldMkLst>
        <pc:spChg chg="ord">
          <ac:chgData name="Miller, Christa" userId="c6ba93ce-8ae2-464d-aa2c-039929f6652a" providerId="ADAL" clId="{2B00EBDC-5706-4405-9BBA-AE48AC6FE455}" dt="2017-09-22T15:27:32.128" v="1919"/>
          <ac:spMkLst>
            <pc:docMk/>
            <pc:sldMk cId="1954882047" sldId="361"/>
            <ac:spMk id="4" creationId="{00000000-0000-0000-0000-000000000000}"/>
          </ac:spMkLst>
        </pc:spChg>
      </pc:sldChg>
      <pc:sldChg chg="modSp">
        <pc:chgData name="Miller, Christa" userId="c6ba93ce-8ae2-464d-aa2c-039929f6652a" providerId="ADAL" clId="{2B00EBDC-5706-4405-9BBA-AE48AC6FE455}" dt="2017-09-22T15:24:31.913" v="1857" actId="20577"/>
        <pc:sldMkLst>
          <pc:docMk/>
          <pc:sldMk cId="3867865285" sldId="364"/>
        </pc:sldMkLst>
        <pc:spChg chg="mod">
          <ac:chgData name="Miller, Christa" userId="c6ba93ce-8ae2-464d-aa2c-039929f6652a" providerId="ADAL" clId="{2B00EBDC-5706-4405-9BBA-AE48AC6FE455}" dt="2017-09-22T15:24:31.913" v="1857" actId="20577"/>
          <ac:spMkLst>
            <pc:docMk/>
            <pc:sldMk cId="3867865285" sldId="364"/>
            <ac:spMk id="2" creationId="{00000000-0000-0000-0000-000000000000}"/>
          </ac:spMkLst>
        </pc:spChg>
      </pc:sldChg>
      <pc:sldChg chg="addSp delSp modSp">
        <pc:chgData name="Miller, Christa" userId="c6ba93ce-8ae2-464d-aa2c-039929f6652a" providerId="ADAL" clId="{2B00EBDC-5706-4405-9BBA-AE48AC6FE455}" dt="2017-09-22T15:22:39.760" v="1771" actId="478"/>
        <pc:sldMkLst>
          <pc:docMk/>
          <pc:sldMk cId="1785255040" sldId="365"/>
        </pc:sldMkLst>
        <pc:spChg chg="add mod">
          <ac:chgData name="Miller, Christa" userId="c6ba93ce-8ae2-464d-aa2c-039929f6652a" providerId="ADAL" clId="{2B00EBDC-5706-4405-9BBA-AE48AC6FE455}" dt="2017-09-22T15:22:39.760" v="1771" actId="478"/>
          <ac:spMkLst>
            <pc:docMk/>
            <pc:sldMk cId="1785255040" sldId="365"/>
            <ac:spMk id="4" creationId="{1CFBE56C-276F-4322-BBD1-B4C98E371957}"/>
          </ac:spMkLst>
        </pc:spChg>
        <pc:picChg chg="del mod">
          <ac:chgData name="Miller, Christa" userId="c6ba93ce-8ae2-464d-aa2c-039929f6652a" providerId="ADAL" clId="{2B00EBDC-5706-4405-9BBA-AE48AC6FE455}" dt="2017-09-22T15:22:39.760" v="1771" actId="478"/>
          <ac:picMkLst>
            <pc:docMk/>
            <pc:sldMk cId="1785255040" sldId="365"/>
            <ac:picMk id="7" creationId="{00000000-0000-0000-0000-000000000000}"/>
          </ac:picMkLst>
        </pc:picChg>
      </pc:sldChg>
      <pc:sldChg chg="modSp">
        <pc:chgData name="Miller, Christa" userId="c6ba93ce-8ae2-464d-aa2c-039929f6652a" providerId="ADAL" clId="{2B00EBDC-5706-4405-9BBA-AE48AC6FE455}" dt="2017-09-22T15:16:05.515" v="1236" actId="962"/>
        <pc:sldMkLst>
          <pc:docMk/>
          <pc:sldMk cId="1210296008" sldId="368"/>
        </pc:sldMkLst>
        <pc:picChg chg="mod">
          <ac:chgData name="Miller, Christa" userId="c6ba93ce-8ae2-464d-aa2c-039929f6652a" providerId="ADAL" clId="{2B00EBDC-5706-4405-9BBA-AE48AC6FE455}" dt="2017-09-22T15:16:05.515" v="1236" actId="962"/>
          <ac:picMkLst>
            <pc:docMk/>
            <pc:sldMk cId="1210296008" sldId="368"/>
            <ac:picMk id="6" creationId="{00000000-0000-0000-0000-000000000000}"/>
          </ac:picMkLst>
        </pc:picChg>
      </pc:sldChg>
      <pc:sldChg chg="modSp">
        <pc:chgData name="Miller, Christa" userId="c6ba93ce-8ae2-464d-aa2c-039929f6652a" providerId="ADAL" clId="{2B00EBDC-5706-4405-9BBA-AE48AC6FE455}" dt="2017-09-22T15:17:15.455" v="1361" actId="962"/>
        <pc:sldMkLst>
          <pc:docMk/>
          <pc:sldMk cId="2488217863" sldId="369"/>
        </pc:sldMkLst>
        <pc:picChg chg="mod">
          <ac:chgData name="Miller, Christa" userId="c6ba93ce-8ae2-464d-aa2c-039929f6652a" providerId="ADAL" clId="{2B00EBDC-5706-4405-9BBA-AE48AC6FE455}" dt="2017-09-22T15:17:15.455" v="1361" actId="962"/>
          <ac:picMkLst>
            <pc:docMk/>
            <pc:sldMk cId="2488217863" sldId="369"/>
            <ac:picMk id="7" creationId="{00000000-0000-0000-0000-000000000000}"/>
          </ac:picMkLst>
        </pc:picChg>
      </pc:sldChg>
      <pc:sldChg chg="modSp">
        <pc:chgData name="Miller, Christa" userId="c6ba93ce-8ae2-464d-aa2c-039929f6652a" providerId="ADAL" clId="{2B00EBDC-5706-4405-9BBA-AE48AC6FE455}" dt="2017-09-22T15:19:54.041" v="1459" actId="962"/>
        <pc:sldMkLst>
          <pc:docMk/>
          <pc:sldMk cId="578528856" sldId="371"/>
        </pc:sldMkLst>
        <pc:picChg chg="mod">
          <ac:chgData name="Miller, Christa" userId="c6ba93ce-8ae2-464d-aa2c-039929f6652a" providerId="ADAL" clId="{2B00EBDC-5706-4405-9BBA-AE48AC6FE455}" dt="2017-09-22T15:19:54.041" v="1459" actId="962"/>
          <ac:picMkLst>
            <pc:docMk/>
            <pc:sldMk cId="578528856" sldId="371"/>
            <ac:picMk id="11" creationId="{00000000-0000-0000-0000-000000000000}"/>
          </ac:picMkLst>
        </pc:picChg>
      </pc:sldChg>
      <pc:sldChg chg="modSp">
        <pc:chgData name="Miller, Christa" userId="c6ba93ce-8ae2-464d-aa2c-039929f6652a" providerId="ADAL" clId="{2B00EBDC-5706-4405-9BBA-AE48AC6FE455}" dt="2017-09-22T15:20:50.365" v="1576" actId="962"/>
        <pc:sldMkLst>
          <pc:docMk/>
          <pc:sldMk cId="3726704725" sldId="373"/>
        </pc:sldMkLst>
        <pc:picChg chg="mod">
          <ac:chgData name="Miller, Christa" userId="c6ba93ce-8ae2-464d-aa2c-039929f6652a" providerId="ADAL" clId="{2B00EBDC-5706-4405-9BBA-AE48AC6FE455}" dt="2017-09-22T15:20:18.993" v="1508" actId="962"/>
          <ac:picMkLst>
            <pc:docMk/>
            <pc:sldMk cId="3726704725" sldId="373"/>
            <ac:picMk id="18" creationId="{00000000-0000-0000-0000-000000000000}"/>
          </ac:picMkLst>
        </pc:picChg>
        <pc:picChg chg="mod">
          <ac:chgData name="Miller, Christa" userId="c6ba93ce-8ae2-464d-aa2c-039929f6652a" providerId="ADAL" clId="{2B00EBDC-5706-4405-9BBA-AE48AC6FE455}" dt="2017-09-22T15:20:50.365" v="1576" actId="962"/>
          <ac:picMkLst>
            <pc:docMk/>
            <pc:sldMk cId="3726704725" sldId="373"/>
            <ac:picMk id="20" creationId="{00000000-0000-0000-0000-000000000000}"/>
          </ac:picMkLst>
        </pc:picChg>
      </pc:sldChg>
      <pc:sldChg chg="modSp">
        <pc:chgData name="Miller, Christa" userId="c6ba93ce-8ae2-464d-aa2c-039929f6652a" providerId="ADAL" clId="{2B00EBDC-5706-4405-9BBA-AE48AC6FE455}" dt="2017-09-22T15:25:37.039" v="1895" actId="20577"/>
        <pc:sldMkLst>
          <pc:docMk/>
          <pc:sldMk cId="1476402555" sldId="381"/>
        </pc:sldMkLst>
        <pc:spChg chg="mod">
          <ac:chgData name="Miller, Christa" userId="c6ba93ce-8ae2-464d-aa2c-039929f6652a" providerId="ADAL" clId="{2B00EBDC-5706-4405-9BBA-AE48AC6FE455}" dt="2017-09-22T15:25:37.039" v="1895" actId="20577"/>
          <ac:spMkLst>
            <pc:docMk/>
            <pc:sldMk cId="1476402555" sldId="381"/>
            <ac:spMk id="2150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D6EEE161-3858-41E5-8F7D-9BEF886CDDD6}" type="datetimeFigureOut">
              <a:rPr lang="en-US" smtClean="0"/>
              <a:t>9/22/2017</a:t>
            </a:fld>
            <a:endParaRPr lang="en-US" dirty="0"/>
          </a:p>
        </p:txBody>
      </p:sp>
      <p:sp>
        <p:nvSpPr>
          <p:cNvPr id="4" name="Footer Placeholder 3"/>
          <p:cNvSpPr>
            <a:spLocks noGrp="1"/>
          </p:cNvSpPr>
          <p:nvPr>
            <p:ph type="ftr" sz="quarter" idx="2"/>
          </p:nvPr>
        </p:nvSpPr>
        <p:spPr>
          <a:xfrm>
            <a:off x="1" y="8829969"/>
            <a:ext cx="3037840" cy="46643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9"/>
            <a:ext cx="3037840" cy="466433"/>
          </a:xfrm>
          <a:prstGeom prst="rect">
            <a:avLst/>
          </a:prstGeom>
        </p:spPr>
        <p:txBody>
          <a:bodyPr vert="horz" lIns="91440" tIns="45720" rIns="91440" bIns="45720" rtlCol="0" anchor="b"/>
          <a:lstStyle>
            <a:lvl1pPr algn="r">
              <a:defRPr sz="1200"/>
            </a:lvl1pPr>
          </a:lstStyle>
          <a:p>
            <a:fld id="{23950EA8-E484-4B11-AF76-EE56F689E64F}" type="slidenum">
              <a:rPr lang="en-US" smtClean="0"/>
              <a:t>‹#›</a:t>
            </a:fld>
            <a:endParaRPr lang="en-US" dirty="0"/>
          </a:p>
        </p:txBody>
      </p:sp>
    </p:spTree>
    <p:extLst>
      <p:ext uri="{BB962C8B-B14F-4D97-AF65-F5344CB8AC3E}">
        <p14:creationId xmlns:p14="http://schemas.microsoft.com/office/powerpoint/2010/main" val="30931512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Grp="1" noRot="1" noChangeAspect="1"/>
          </p:cNvSpPr>
          <p:nvPr>
            <p:ph type="sldImg"/>
          </p:nvPr>
        </p:nvSpPr>
        <p:spPr bwMode="auto">
          <a:xfrm>
            <a:off x="1181100" y="696913"/>
            <a:ext cx="4648200" cy="348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4" name="Rectangle 2"/>
          <p:cNvSpPr>
            <a:spLocks noGrp="1"/>
          </p:cNvSpPr>
          <p:nvPr>
            <p:ph type="body" sz="quarter" idx="1"/>
          </p:nvPr>
        </p:nvSpPr>
        <p:spPr bwMode="auto">
          <a:xfrm>
            <a:off x="934721" y="4415790"/>
            <a:ext cx="5140960" cy="4183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sym typeface="Avenir Roman" charset="0"/>
              </a:rPr>
              <a:t>Click to edit Master text styles</a:t>
            </a:r>
          </a:p>
          <a:p>
            <a:pPr lvl="1"/>
            <a:r>
              <a:rPr lang="en-US" altLang="en-US" noProof="0">
                <a:sym typeface="Avenir Roman" charset="0"/>
              </a:rPr>
              <a:t>Second level</a:t>
            </a:r>
          </a:p>
          <a:p>
            <a:pPr lvl="2"/>
            <a:r>
              <a:rPr lang="en-US" altLang="en-US" noProof="0">
                <a:sym typeface="Avenir Roman" charset="0"/>
              </a:rPr>
              <a:t>Third level</a:t>
            </a:r>
          </a:p>
          <a:p>
            <a:pPr lvl="3"/>
            <a:r>
              <a:rPr lang="en-US" altLang="en-US" noProof="0">
                <a:sym typeface="Avenir Roman" charset="0"/>
              </a:rPr>
              <a:t>Fourth level</a:t>
            </a:r>
          </a:p>
          <a:p>
            <a:pPr lvl="4"/>
            <a:r>
              <a:rPr lang="en-US" altLang="en-US" noProof="0">
                <a:sym typeface="Avenir Roman" charset="0"/>
              </a:rPr>
              <a:t>Fifth level</a:t>
            </a:r>
          </a:p>
        </p:txBody>
      </p:sp>
    </p:spTree>
    <p:extLst>
      <p:ext uri="{BB962C8B-B14F-4D97-AF65-F5344CB8AC3E}">
        <p14:creationId xmlns:p14="http://schemas.microsoft.com/office/powerpoint/2010/main" val="4280915700"/>
      </p:ext>
    </p:extLst>
  </p:cSld>
  <p:clrMap bg1="lt1" tx1="dk1" bg2="lt2" tx2="dk2" accent1="accent1" accent2="accent2" accent3="accent3" accent4="accent4" accent5="accent5" accent6="accent6" hlink="hlink" folHlink="folHlink"/>
  <p:hf hdr="0" ftr="0" dt="0"/>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1pPr>
    <a:lvl2pPr indent="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indent="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indent="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indent="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is licensed under the Creative Commons Attribution-</a:t>
            </a:r>
            <a:r>
              <a:rPr lang="en-US" dirty="0" err="1"/>
              <a:t>ShareAlike</a:t>
            </a:r>
            <a:r>
              <a:rPr lang="en-US" dirty="0"/>
              <a:t> 4.0 International License. To view a copy of this license, visit http://creativecommons.org/licenses/by-sa/4.0/.</a:t>
            </a:r>
          </a:p>
        </p:txBody>
      </p:sp>
    </p:spTree>
    <p:extLst>
      <p:ext uri="{BB962C8B-B14F-4D97-AF65-F5344CB8AC3E}">
        <p14:creationId xmlns:p14="http://schemas.microsoft.com/office/powerpoint/2010/main" val="3025998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think of accessibility as a bridge.</a:t>
            </a:r>
            <a:r>
              <a:rPr lang="en-US" baseline="0" dirty="0"/>
              <a:t> On the one side we have a person who wants to interact with some course material. Accessibility is the bridge between that anchored by the Assistive Technologies used by the participant and the design of accessible instructional materials on the other.</a:t>
            </a:r>
            <a:endParaRPr lang="en-US" dirty="0"/>
          </a:p>
        </p:txBody>
      </p:sp>
    </p:spTree>
    <p:extLst>
      <p:ext uri="{BB962C8B-B14F-4D97-AF65-F5344CB8AC3E}">
        <p14:creationId xmlns:p14="http://schemas.microsoft.com/office/powerpoint/2010/main" val="1970213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practical</a:t>
            </a:r>
            <a:r>
              <a:rPr lang="en-US" baseline="0" dirty="0"/>
              <a:t> terms we will look at what AT is built into the Apple and Microsoft operating systems. After lunch we will look in depth at how to build the necessary structures into our course materials so that it can be accessed via Assistive Technologies.</a:t>
            </a:r>
            <a:endParaRPr lang="en-US" dirty="0"/>
          </a:p>
        </p:txBody>
      </p:sp>
    </p:spTree>
    <p:extLst>
      <p:ext uri="{BB962C8B-B14F-4D97-AF65-F5344CB8AC3E}">
        <p14:creationId xmlns:p14="http://schemas.microsoft.com/office/powerpoint/2010/main" val="1970213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The AT features of the operating</a:t>
            </a:r>
            <a:r>
              <a:rPr lang="en-US" sz="2400" baseline="0" dirty="0"/>
              <a:t> system can be found in </a:t>
            </a:r>
            <a:r>
              <a:rPr lang="en-US" sz="2400" dirty="0"/>
              <a:t>Systems Preferences for OS X and the Ease of Access center on Windows.</a:t>
            </a:r>
          </a:p>
          <a:p>
            <a:endParaRPr lang="en-US" dirty="0"/>
          </a:p>
        </p:txBody>
      </p:sp>
    </p:spTree>
    <p:extLst>
      <p:ext uri="{BB962C8B-B14F-4D97-AF65-F5344CB8AC3E}">
        <p14:creationId xmlns:p14="http://schemas.microsoft.com/office/powerpoint/2010/main" val="2652291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Windows go to the start menu</a:t>
            </a:r>
            <a:r>
              <a:rPr lang="en-US" baseline="0" dirty="0"/>
              <a:t> and begin typing Speech then select it from the options. The window shown in the screen capture will appear. Choose the Start Speech Recognition icon to begin.</a:t>
            </a:r>
          </a:p>
          <a:p>
            <a:endParaRPr lang="en-US" baseline="0" dirty="0"/>
          </a:p>
          <a:p>
            <a:r>
              <a:rPr lang="en-US" baseline="0" dirty="0"/>
              <a:t>For OSX, open system preferences and open “Dictation and Speech”. Make sure you enable Enhanced Dictation to get the best recognition speed and avoid sending any Personally Identifiable Information to Apple.</a:t>
            </a:r>
          </a:p>
        </p:txBody>
      </p:sp>
    </p:spTree>
    <p:extLst>
      <p:ext uri="{BB962C8B-B14F-4D97-AF65-F5344CB8AC3E}">
        <p14:creationId xmlns:p14="http://schemas.microsoft.com/office/powerpoint/2010/main" val="3858057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dirty="0"/>
              <a:t>In the Speech Properties you can change the voice used and the speech rate. MS</a:t>
            </a:r>
            <a:r>
              <a:rPr lang="en-US" baseline="0" dirty="0"/>
              <a:t> Office 2013/2010 Guide </a:t>
            </a:r>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a:t>https://support.office.com/en-us/article/Using-the-Speak-text-to-speech-feature-459E7704-A76D-4FE2-AB48-189D6B83333C</a:t>
            </a:r>
            <a:endParaRPr lang="en-US" dirty="0"/>
          </a:p>
          <a:p>
            <a:endParaRPr lang="en-US" dirty="0"/>
          </a:p>
        </p:txBody>
      </p:sp>
    </p:spTree>
    <p:extLst>
      <p:ext uri="{BB962C8B-B14F-4D97-AF65-F5344CB8AC3E}">
        <p14:creationId xmlns:p14="http://schemas.microsoft.com/office/powerpoint/2010/main" val="2858419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things BIGGER</a:t>
            </a:r>
          </a:p>
        </p:txBody>
      </p:sp>
    </p:spTree>
    <p:extLst>
      <p:ext uri="{BB962C8B-B14F-4D97-AF65-F5344CB8AC3E}">
        <p14:creationId xmlns:p14="http://schemas.microsoft.com/office/powerpoint/2010/main" val="1089993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5054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3859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dirty="0"/>
              <a:t>Exploring</a:t>
            </a:r>
            <a:r>
              <a:rPr lang="en-US" baseline="0" dirty="0"/>
              <a:t> Built-In Accessibility</a:t>
            </a:r>
          </a:p>
          <a:p>
            <a:pPr marL="0" marR="0" indent="0" algn="l" defTabSz="457200" rtl="0" eaLnBrk="0" fontAlgn="base" latinLnBrk="0" hangingPunct="0">
              <a:lnSpc>
                <a:spcPct val="125000"/>
              </a:lnSpc>
              <a:spcBef>
                <a:spcPct val="0"/>
              </a:spcBef>
              <a:spcAft>
                <a:spcPct val="0"/>
              </a:spcAft>
              <a:buClrTx/>
              <a:buSzTx/>
              <a:buFontTx/>
              <a:buNone/>
              <a:tabLst/>
              <a:defRPr/>
            </a:pPr>
            <a:r>
              <a:rPr lang="en-US" dirty="0"/>
              <a:t>Accessible Documents by Design</a:t>
            </a:r>
          </a:p>
          <a:p>
            <a:pPr marL="0" marR="0" indent="0" algn="l" defTabSz="457200" rtl="0" eaLnBrk="0" fontAlgn="base" latinLnBrk="0" hangingPunct="0">
              <a:lnSpc>
                <a:spcPct val="125000"/>
              </a:lnSpc>
              <a:spcBef>
                <a:spcPct val="0"/>
              </a:spcBef>
              <a:spcAft>
                <a:spcPct val="0"/>
              </a:spcAft>
              <a:buClrTx/>
              <a:buSzTx/>
              <a:buFontTx/>
              <a:buNone/>
              <a:tabLst/>
              <a:defRPr/>
            </a:pPr>
            <a:r>
              <a:rPr lang="en-US" dirty="0"/>
              <a:t>Accessibility in the flipped classroom</a:t>
            </a:r>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a:p>
          <a:p>
            <a:pPr marL="0" marR="0" indent="0" algn="l" defTabSz="457200" rtl="0" eaLnBrk="0" fontAlgn="base" latinLnBrk="0" hangingPunct="0">
              <a:lnSpc>
                <a:spcPct val="125000"/>
              </a:lnSpc>
              <a:spcBef>
                <a:spcPct val="0"/>
              </a:spcBef>
              <a:spcAft>
                <a:spcPct val="0"/>
              </a:spcAft>
              <a:buClrTx/>
              <a:buSzTx/>
              <a:buFontTx/>
              <a:buNone/>
              <a:tabLst/>
              <a:defRPr/>
            </a:pPr>
            <a:r>
              <a:rPr lang="en-US" dirty="0"/>
              <a:t>Speech Recognition or Video Captioning</a:t>
            </a:r>
          </a:p>
        </p:txBody>
      </p:sp>
    </p:spTree>
    <p:extLst>
      <p:ext uri="{BB962C8B-B14F-4D97-AF65-F5344CB8AC3E}">
        <p14:creationId xmlns:p14="http://schemas.microsoft.com/office/powerpoint/2010/main" val="3245423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workshop will focus on the accessibility tools</a:t>
            </a:r>
          </a:p>
          <a:p>
            <a:r>
              <a:rPr lang="en-US" dirty="0"/>
              <a:t>The next workshop</a:t>
            </a:r>
            <a:r>
              <a:rPr lang="en-US" baseline="0" dirty="0"/>
              <a:t> will focus on making instruction materials accessible</a:t>
            </a:r>
            <a:endParaRPr lang="en-US" dirty="0"/>
          </a:p>
        </p:txBody>
      </p:sp>
    </p:spTree>
    <p:extLst>
      <p:ext uri="{BB962C8B-B14F-4D97-AF65-F5344CB8AC3E}">
        <p14:creationId xmlns:p14="http://schemas.microsoft.com/office/powerpoint/2010/main" val="197021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785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how to add Accessibility Checker to Quick Toolbar</a:t>
            </a:r>
          </a:p>
          <a:p>
            <a:r>
              <a:rPr lang="en-US" dirty="0"/>
              <a:t>Under</a:t>
            </a:r>
            <a:r>
              <a:rPr lang="en-US" baseline="0" dirty="0"/>
              <a:t> REVIEW in Mac 2016</a:t>
            </a:r>
            <a:endParaRPr lang="en-US" dirty="0"/>
          </a:p>
        </p:txBody>
      </p:sp>
    </p:spTree>
    <p:extLst>
      <p:ext uri="{BB962C8B-B14F-4D97-AF65-F5344CB8AC3E}">
        <p14:creationId xmlns:p14="http://schemas.microsoft.com/office/powerpoint/2010/main" val="2722428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 Pane does not exist in</a:t>
            </a:r>
            <a:r>
              <a:rPr lang="en-US" baseline="0" dirty="0"/>
              <a:t> Mac 2011, but you can use the Style Box</a:t>
            </a:r>
            <a:endParaRPr lang="en-US" dirty="0"/>
          </a:p>
        </p:txBody>
      </p:sp>
    </p:spTree>
    <p:extLst>
      <p:ext uri="{BB962C8B-B14F-4D97-AF65-F5344CB8AC3E}">
        <p14:creationId xmlns:p14="http://schemas.microsoft.com/office/powerpoint/2010/main" val="2121354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Char char="Ø"/>
            </a:pPr>
            <a:r>
              <a:rPr lang="en-US" sz="2800" b="0" i="0" u="none" strike="noStrike" kern="1600" baseline="0" dirty="0">
                <a:solidFill>
                  <a:srgbClr val="000000"/>
                </a:solidFill>
                <a:latin typeface="Avenir Roman" charset="0"/>
                <a:ea typeface="Avenir Roman" charset="0"/>
                <a:cs typeface="Avenir Roman" charset="0"/>
                <a:sym typeface="Avenir Roman" charset="0"/>
              </a:rPr>
              <a:t>Benefits: </a:t>
            </a:r>
          </a:p>
          <a:p>
            <a:pPr lvl="2">
              <a:buFont typeface="Arial" panose="020B0604020202020204" pitchFamily="34" charset="0"/>
              <a:buChar char="•"/>
            </a:pPr>
            <a:r>
              <a:rPr lang="en-US" sz="2800" kern="1600" dirty="0">
                <a:solidFill>
                  <a:srgbClr val="000000"/>
                </a:solidFill>
                <a:latin typeface="Avenir Roman" charset="0"/>
                <a:ea typeface="Avenir Roman" charset="0"/>
                <a:cs typeface="Avenir Roman" charset="0"/>
                <a:sym typeface="Avenir Roman" charset="0"/>
              </a:rPr>
              <a:t>Users of screen readers</a:t>
            </a:r>
          </a:p>
          <a:p>
            <a:pPr lvl="2">
              <a:buFont typeface="Arial" panose="020B0604020202020204" pitchFamily="34" charset="0"/>
              <a:buChar char="•"/>
            </a:pPr>
            <a:r>
              <a:rPr lang="en-US" sz="2800" b="0" i="0" u="none" strike="noStrike" kern="1600" baseline="0" dirty="0">
                <a:solidFill>
                  <a:srgbClr val="000000"/>
                </a:solidFill>
                <a:latin typeface="Avenir Roman" charset="0"/>
                <a:ea typeface="Avenir Roman" charset="0"/>
                <a:cs typeface="Avenir Roman" charset="0"/>
                <a:sym typeface="Avenir Roman" charset="0"/>
              </a:rPr>
              <a:t>Helps make PDF files accessible</a:t>
            </a:r>
          </a:p>
          <a:p>
            <a:pPr lvl="2">
              <a:buFont typeface="Arial" panose="020B0604020202020204" pitchFamily="34" charset="0"/>
              <a:buChar char="•"/>
            </a:pPr>
            <a:r>
              <a:rPr lang="en-US" sz="2800" kern="1600" dirty="0">
                <a:solidFill>
                  <a:srgbClr val="000000"/>
                </a:solidFill>
                <a:latin typeface="Avenir Roman" charset="0"/>
                <a:ea typeface="Avenir Roman" charset="0"/>
                <a:cs typeface="Avenir Roman" charset="0"/>
                <a:sym typeface="Avenir Roman" charset="0"/>
              </a:rPr>
              <a:t>Used in creating table of contents</a:t>
            </a:r>
            <a:endParaRPr lang="en-US" sz="2800" b="0" i="0" u="none" strike="noStrike" kern="1600" baseline="0" dirty="0">
              <a:solidFill>
                <a:srgbClr val="000000"/>
              </a:solidFill>
              <a:latin typeface="Avenir Roman" charset="0"/>
              <a:ea typeface="Avenir Roman" charset="0"/>
              <a:cs typeface="Avenir Roman" charset="0"/>
              <a:sym typeface="Avenir Roman" charset="0"/>
            </a:endParaRPr>
          </a:p>
          <a:p>
            <a:endParaRPr lang="en-US" dirty="0"/>
          </a:p>
        </p:txBody>
      </p:sp>
    </p:spTree>
    <p:extLst>
      <p:ext uri="{BB962C8B-B14F-4D97-AF65-F5344CB8AC3E}">
        <p14:creationId xmlns:p14="http://schemas.microsoft.com/office/powerpoint/2010/main" val="744216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print to PDF</a:t>
            </a:r>
          </a:p>
        </p:txBody>
      </p:sp>
    </p:spTree>
    <p:extLst>
      <p:ext uri="{BB962C8B-B14F-4D97-AF65-F5344CB8AC3E}">
        <p14:creationId xmlns:p14="http://schemas.microsoft.com/office/powerpoint/2010/main" val="2794146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kern="1600" dirty="0"/>
              <a:t>Benefits: </a:t>
            </a:r>
          </a:p>
          <a:p>
            <a:pPr lvl="2">
              <a:buFont typeface="Wingdings" panose="05000000000000000000" pitchFamily="2" charset="2"/>
              <a:buChar char="Ø"/>
            </a:pPr>
            <a:r>
              <a:rPr lang="en-US" sz="2400" kern="1600" dirty="0"/>
              <a:t>Users of screen readers</a:t>
            </a:r>
          </a:p>
          <a:p>
            <a:pPr lvl="2">
              <a:buFont typeface="Wingdings" panose="05000000000000000000" pitchFamily="2" charset="2"/>
              <a:buChar char="Ø"/>
            </a:pPr>
            <a:r>
              <a:rPr lang="en-US" sz="2400" kern="1600" dirty="0"/>
              <a:t>Useful for documentation</a:t>
            </a:r>
          </a:p>
        </p:txBody>
      </p:sp>
    </p:spTree>
    <p:extLst>
      <p:ext uri="{BB962C8B-B14F-4D97-AF65-F5344CB8AC3E}">
        <p14:creationId xmlns:p14="http://schemas.microsoft.com/office/powerpoint/2010/main" val="2316913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Bulleted or</a:t>
            </a:r>
            <a:r>
              <a:rPr lang="en-US" baseline="0" dirty="0"/>
              <a:t> numbered lists</a:t>
            </a:r>
            <a:endParaRPr lang="en-US" dirty="0"/>
          </a:p>
        </p:txBody>
      </p:sp>
    </p:spTree>
    <p:extLst>
      <p:ext uri="{BB962C8B-B14F-4D97-AF65-F5344CB8AC3E}">
        <p14:creationId xmlns:p14="http://schemas.microsoft.com/office/powerpoint/2010/main" val="1651134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Bulleted or</a:t>
            </a:r>
            <a:r>
              <a:rPr lang="en-US" baseline="0" dirty="0"/>
              <a:t> numbered lists</a:t>
            </a:r>
            <a:endParaRPr lang="en-US" dirty="0"/>
          </a:p>
        </p:txBody>
      </p:sp>
    </p:spTree>
    <p:extLst>
      <p:ext uri="{BB962C8B-B14F-4D97-AF65-F5344CB8AC3E}">
        <p14:creationId xmlns:p14="http://schemas.microsoft.com/office/powerpoint/2010/main" val="3136730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2253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6634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8561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a word cloud created from the responses of previous participants. </a:t>
            </a:r>
            <a:r>
              <a:rPr lang="en-US" dirty="0"/>
              <a:t>The most frequently</a:t>
            </a:r>
            <a:r>
              <a:rPr lang="en-US" baseline="0" dirty="0"/>
              <a:t> used words are need, can, needs, and everyone. That probably sums up the reason for accessibility nicely. Everyone needs it and it can be done.</a:t>
            </a:r>
            <a:endParaRPr lang="en-US" dirty="0"/>
          </a:p>
        </p:txBody>
      </p:sp>
    </p:spTree>
    <p:extLst>
      <p:ext uri="{BB962C8B-B14F-4D97-AF65-F5344CB8AC3E}">
        <p14:creationId xmlns:p14="http://schemas.microsoft.com/office/powerpoint/2010/main" val="3469649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print to PDF</a:t>
            </a:r>
          </a:p>
        </p:txBody>
      </p:sp>
    </p:spTree>
    <p:extLst>
      <p:ext uri="{BB962C8B-B14F-4D97-AF65-F5344CB8AC3E}">
        <p14:creationId xmlns:p14="http://schemas.microsoft.com/office/powerpoint/2010/main" val="3142904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0224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reading</a:t>
            </a:r>
            <a:r>
              <a:rPr lang="en-US" baseline="0" dirty="0"/>
              <a:t> order</a:t>
            </a:r>
            <a:endParaRPr lang="en-US" dirty="0"/>
          </a:p>
        </p:txBody>
      </p:sp>
    </p:spTree>
    <p:extLst>
      <p:ext uri="{BB962C8B-B14F-4D97-AF65-F5344CB8AC3E}">
        <p14:creationId xmlns:p14="http://schemas.microsoft.com/office/powerpoint/2010/main" val="876285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a:t>
            </a:r>
            <a:r>
              <a:rPr lang="en-US" i="1" dirty="0" err="1"/>
              <a:t>powerpoint</a:t>
            </a:r>
            <a:r>
              <a:rPr lang="en-US" i="1" baseline="0" dirty="0"/>
              <a:t> </a:t>
            </a:r>
            <a:r>
              <a:rPr lang="en-US" dirty="0"/>
              <a:t>Show the Accessibility Checker</a:t>
            </a:r>
            <a:r>
              <a:rPr lang="en-US" baseline="0" dirty="0"/>
              <a:t> and the Selection Pane</a:t>
            </a:r>
            <a:endParaRPr lang="en-US" dirty="0"/>
          </a:p>
        </p:txBody>
      </p:sp>
    </p:spTree>
    <p:extLst>
      <p:ext uri="{BB962C8B-B14F-4D97-AF65-F5344CB8AC3E}">
        <p14:creationId xmlns:p14="http://schemas.microsoft.com/office/powerpoint/2010/main" val="2985896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a:t>
            </a:r>
            <a:endParaRPr lang="en-US" dirty="0"/>
          </a:p>
        </p:txBody>
      </p:sp>
    </p:spTree>
    <p:extLst>
      <p:ext uri="{BB962C8B-B14F-4D97-AF65-F5344CB8AC3E}">
        <p14:creationId xmlns:p14="http://schemas.microsoft.com/office/powerpoint/2010/main" val="3234829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699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9245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dirty="0"/>
              <a:t>Accessible Documents by Design</a:t>
            </a:r>
          </a:p>
          <a:p>
            <a:pPr marL="0" marR="0" indent="0" algn="l" defTabSz="457200" rtl="0" eaLnBrk="0" fontAlgn="base" latinLnBrk="0" hangingPunct="0">
              <a:lnSpc>
                <a:spcPct val="125000"/>
              </a:lnSpc>
              <a:spcBef>
                <a:spcPct val="0"/>
              </a:spcBef>
              <a:spcAft>
                <a:spcPct val="0"/>
              </a:spcAft>
              <a:buClrTx/>
              <a:buSzTx/>
              <a:buFontTx/>
              <a:buNone/>
              <a:tabLst/>
              <a:defRPr/>
            </a:pPr>
            <a:r>
              <a:rPr lang="en-US" dirty="0"/>
              <a:t>Accessibility in the flipped classroom</a:t>
            </a:r>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a:p>
          <a:p>
            <a:pPr marL="0" marR="0" indent="0" algn="l" defTabSz="457200" rtl="0" eaLnBrk="0" fontAlgn="base" latinLnBrk="0" hangingPunct="0">
              <a:lnSpc>
                <a:spcPct val="125000"/>
              </a:lnSpc>
              <a:spcBef>
                <a:spcPct val="0"/>
              </a:spcBef>
              <a:spcAft>
                <a:spcPct val="0"/>
              </a:spcAft>
              <a:buClrTx/>
              <a:buSzTx/>
              <a:buFontTx/>
              <a:buNone/>
              <a:tabLst/>
              <a:defRPr/>
            </a:pPr>
            <a:r>
              <a:rPr lang="en-US" dirty="0"/>
              <a:t>Speech Recognition or Video Captioning</a:t>
            </a:r>
          </a:p>
        </p:txBody>
      </p:sp>
    </p:spTree>
    <p:extLst>
      <p:ext uri="{BB962C8B-B14F-4D97-AF65-F5344CB8AC3E}">
        <p14:creationId xmlns:p14="http://schemas.microsoft.com/office/powerpoint/2010/main" val="3245423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8331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name some kinds of multimedia.</a:t>
            </a:r>
          </a:p>
        </p:txBody>
      </p:sp>
    </p:spTree>
    <p:extLst>
      <p:ext uri="{BB962C8B-B14F-4D97-AF65-F5344CB8AC3E}">
        <p14:creationId xmlns:p14="http://schemas.microsoft.com/office/powerpoint/2010/main" val="1584655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established a working definition of “accessible” let’s apply</a:t>
            </a:r>
            <a:r>
              <a:rPr lang="en-US" baseline="0" dirty="0"/>
              <a:t> it to our daily activities. What tools technology based or otherwise do we rely on daily that make life easier.</a:t>
            </a:r>
          </a:p>
          <a:p>
            <a:endParaRPr lang="en-US" baseline="0" dirty="0"/>
          </a:p>
          <a:p>
            <a:r>
              <a:rPr lang="en-US" baseline="0" dirty="0"/>
              <a:t>-email: (share Norm Coombs story about deaf student)</a:t>
            </a:r>
          </a:p>
          <a:p>
            <a:r>
              <a:rPr lang="en-US" baseline="0" dirty="0"/>
              <a:t>-smart phones: great navigation aids for those with visual impairments</a:t>
            </a:r>
          </a:p>
          <a:p>
            <a:r>
              <a:rPr lang="en-US" baseline="0" dirty="0"/>
              <a:t>-Automatic doors: provide access for wheelchairs, scooters, strollers, etc..</a:t>
            </a:r>
          </a:p>
          <a:p>
            <a:endParaRPr lang="en-US" baseline="0" dirty="0"/>
          </a:p>
          <a:p>
            <a:r>
              <a:rPr lang="en-US" baseline="0" dirty="0"/>
              <a:t>Next let’s share some examples of tools we use in our daily activities that frustrate us or make life more difficult.</a:t>
            </a:r>
          </a:p>
          <a:p>
            <a:endParaRPr lang="en-US" baseline="0" dirty="0"/>
          </a:p>
          <a:p>
            <a:r>
              <a:rPr lang="en-US" baseline="0" dirty="0"/>
              <a:t>-email: Gmail search feature and auto-hide feature</a:t>
            </a:r>
          </a:p>
          <a:p>
            <a:endParaRPr lang="en-US" dirty="0"/>
          </a:p>
        </p:txBody>
      </p:sp>
    </p:spTree>
    <p:extLst>
      <p:ext uri="{BB962C8B-B14F-4D97-AF65-F5344CB8AC3E}">
        <p14:creationId xmlns:p14="http://schemas.microsoft.com/office/powerpoint/2010/main" val="887286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Reactive design means to renovate, recreate, or accommodate afterwards. When it comes to multimedia the cost in time, effort and resources for remediation exceeds the time, effort, and resources required for proactive design. </a:t>
            </a:r>
          </a:p>
        </p:txBody>
      </p:sp>
    </p:spTree>
    <p:extLst>
      <p:ext uri="{BB962C8B-B14F-4D97-AF65-F5344CB8AC3E}">
        <p14:creationId xmlns:p14="http://schemas.microsoft.com/office/powerpoint/2010/main" val="29501659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accessibility in particular is a hot topic both here at VT and in the US nationally. </a:t>
            </a:r>
          </a:p>
        </p:txBody>
      </p:sp>
    </p:spTree>
    <p:extLst>
      <p:ext uri="{BB962C8B-B14F-4D97-AF65-F5344CB8AC3E}">
        <p14:creationId xmlns:p14="http://schemas.microsoft.com/office/powerpoint/2010/main" val="6546530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lstStyle/>
          <a:p>
            <a:pPr>
              <a:defRPr/>
            </a:pPr>
            <a:r>
              <a:rPr lang="en-US" dirty="0">
                <a:sym typeface="Avenir Roman" charset="0"/>
              </a:rPr>
              <a:t>If you are sitting in this workshop it is likely that you are already in support of- or at least prepared to caption a video. But just in case, I think it’s important of all of to be on the same page about the motivation behind creating closed captioning. And here it is:</a:t>
            </a:r>
          </a:p>
          <a:p>
            <a:pPr>
              <a:defRPr/>
            </a:pPr>
            <a:endParaRPr lang="en-US" dirty="0">
              <a:sym typeface="Avenir Roman" charset="0"/>
            </a:endParaRPr>
          </a:p>
          <a:p>
            <a:pPr fontAlgn="ctr">
              <a:defRPr/>
            </a:pPr>
            <a:r>
              <a:rPr lang="en-US" b="1" dirty="0">
                <a:sym typeface="Avenir Roman" charset="0"/>
              </a:rPr>
              <a:t>Who</a:t>
            </a:r>
            <a:r>
              <a:rPr lang="en-US" dirty="0">
                <a:sym typeface="Avenir Roman" charset="0"/>
              </a:rPr>
              <a:t> should create captions? Everyone who creates video content. And if the creator does not self-caption, they should use one of the available methods for obtaining captions.</a:t>
            </a:r>
          </a:p>
          <a:p>
            <a:pPr fontAlgn="ctr">
              <a:defRPr/>
            </a:pPr>
            <a:r>
              <a:rPr lang="en-US" b="1" dirty="0">
                <a:sym typeface="Avenir Roman" charset="0"/>
              </a:rPr>
              <a:t>What</a:t>
            </a:r>
            <a:r>
              <a:rPr lang="en-US" dirty="0">
                <a:sym typeface="Avenir Roman" charset="0"/>
              </a:rPr>
              <a:t> should we be doing? Making quality captions and more broadly making accessible video content</a:t>
            </a:r>
          </a:p>
          <a:p>
            <a:pPr fontAlgn="ctr">
              <a:defRPr/>
            </a:pPr>
            <a:r>
              <a:rPr lang="en-US" b="1" dirty="0">
                <a:sym typeface="Avenir Roman" charset="0"/>
              </a:rPr>
              <a:t>Where </a:t>
            </a:r>
            <a:r>
              <a:rPr lang="en-US" dirty="0">
                <a:sym typeface="Avenir Roman" charset="0"/>
              </a:rPr>
              <a:t>should we put captions? On every video we create and at every location where that video is published</a:t>
            </a:r>
          </a:p>
          <a:p>
            <a:pPr fontAlgn="ctr">
              <a:defRPr/>
            </a:pPr>
            <a:r>
              <a:rPr lang="en-US" b="1" dirty="0">
                <a:sym typeface="Avenir Roman" charset="0"/>
              </a:rPr>
              <a:t>When</a:t>
            </a:r>
            <a:r>
              <a:rPr lang="en-US" dirty="0">
                <a:sym typeface="Avenir Roman" charset="0"/>
              </a:rPr>
              <a:t> do we create captions? Creating a script before hand is by far the most efficient way to caption, but for anyone who prefers an unscripted performance there is technology that can make creating a post-production script easier.</a:t>
            </a:r>
          </a:p>
          <a:p>
            <a:pPr fontAlgn="ctr">
              <a:defRPr/>
            </a:pPr>
            <a:r>
              <a:rPr lang="en-US" b="1" dirty="0">
                <a:sym typeface="Avenir Roman" charset="0"/>
              </a:rPr>
              <a:t>Why</a:t>
            </a:r>
            <a:r>
              <a:rPr lang="en-US" dirty="0">
                <a:sym typeface="Avenir Roman" charset="0"/>
              </a:rPr>
              <a:t> I’ve summarized the why into 4 broad reasons, but the best list I’ve seen comes from 3PlayMedia and their list reads:</a:t>
            </a:r>
          </a:p>
          <a:p>
            <a:pPr marL="457200" indent="-457200">
              <a:buFontTx/>
              <a:buAutoNum type="arabicPeriod"/>
              <a:defRPr/>
            </a:pPr>
            <a:r>
              <a:rPr lang="en-US" dirty="0">
                <a:sym typeface="Avenir Roman" charset="0"/>
              </a:rPr>
              <a:t>Accessibility to Deaf or Hard of Hearing Viewers </a:t>
            </a:r>
          </a:p>
          <a:p>
            <a:pPr marL="457200" indent="-457200">
              <a:buFontTx/>
              <a:buAutoNum type="arabicPeriod"/>
              <a:defRPr/>
            </a:pPr>
            <a:r>
              <a:rPr lang="en-US" dirty="0">
                <a:sym typeface="Avenir Roman" charset="0"/>
              </a:rPr>
              <a:t>Protection against disability discrimination lawsuits</a:t>
            </a:r>
          </a:p>
          <a:p>
            <a:pPr marL="457200" indent="-457200">
              <a:buFontTx/>
              <a:buAutoNum type="arabicPeriod"/>
              <a:defRPr/>
            </a:pPr>
            <a:r>
              <a:rPr lang="en-US" dirty="0">
                <a:sym typeface="Avenir Roman" charset="0"/>
              </a:rPr>
              <a:t>Better comprehension</a:t>
            </a:r>
          </a:p>
          <a:p>
            <a:pPr marL="457200" indent="-457200">
              <a:buFontTx/>
              <a:buAutoNum type="arabicPeriod"/>
              <a:defRPr/>
            </a:pPr>
            <a:r>
              <a:rPr lang="en-US" dirty="0" err="1">
                <a:sym typeface="Avenir Roman" charset="0"/>
              </a:rPr>
              <a:t>Viewability</a:t>
            </a:r>
            <a:r>
              <a:rPr lang="en-US" dirty="0">
                <a:sym typeface="Avenir Roman" charset="0"/>
              </a:rPr>
              <a:t> in sound-sensitive environments</a:t>
            </a:r>
          </a:p>
          <a:p>
            <a:pPr marL="457200" indent="-457200">
              <a:buFontTx/>
              <a:buAutoNum type="arabicPeriod"/>
              <a:defRPr/>
            </a:pPr>
            <a:r>
              <a:rPr lang="en-US" dirty="0">
                <a:sym typeface="Avenir Roman" charset="0"/>
              </a:rPr>
              <a:t>Increased search engine optimization</a:t>
            </a:r>
          </a:p>
          <a:p>
            <a:pPr marL="457200" indent="-457200">
              <a:buFontTx/>
              <a:buAutoNum type="arabicPeriod"/>
              <a:defRPr/>
            </a:pPr>
            <a:r>
              <a:rPr lang="en-US" dirty="0">
                <a:sym typeface="Avenir Roman" charset="0"/>
              </a:rPr>
              <a:t>Better Video searching and User experience</a:t>
            </a:r>
          </a:p>
          <a:p>
            <a:pPr marL="457200" indent="-457200">
              <a:buFontTx/>
              <a:buAutoNum type="arabicPeriod"/>
              <a:defRPr/>
            </a:pPr>
            <a:r>
              <a:rPr lang="en-US" dirty="0">
                <a:sym typeface="Avenir Roman" charset="0"/>
              </a:rPr>
              <a:t>Creating derivative content</a:t>
            </a:r>
          </a:p>
          <a:p>
            <a:pPr marL="457200" indent="-457200">
              <a:buFontTx/>
              <a:buAutoNum type="arabicPeriod"/>
              <a:defRPr/>
            </a:pPr>
            <a:r>
              <a:rPr lang="en-US" dirty="0">
                <a:sym typeface="Avenir Roman" charset="0"/>
              </a:rPr>
              <a:t>Translation into foreign languages</a:t>
            </a:r>
          </a:p>
          <a:p>
            <a:pPr>
              <a:defRPr/>
            </a:pPr>
            <a:endParaRPr lang="en-US" dirty="0">
              <a:sym typeface="Avenir Roman" charset="0"/>
            </a:endParaRPr>
          </a:p>
          <a:p>
            <a:pPr fontAlgn="ctr">
              <a:defRPr/>
            </a:pPr>
            <a:r>
              <a:rPr lang="en-US" b="1" dirty="0">
                <a:sym typeface="Avenir Roman" charset="0"/>
              </a:rPr>
              <a:t>HOW </a:t>
            </a:r>
            <a:r>
              <a:rPr lang="en-US" dirty="0">
                <a:sym typeface="Avenir Roman" charset="0"/>
              </a:rPr>
              <a:t>This is where we will spend the majority of our time today, but what tools you use depends on what was used to create the video and where the video is published.</a:t>
            </a:r>
          </a:p>
          <a:p>
            <a:pPr>
              <a:defRPr/>
            </a:pPr>
            <a:endParaRPr lang="en-US" dirty="0">
              <a:sym typeface="Avenir Roman" charset="0"/>
            </a:endParaRPr>
          </a:p>
        </p:txBody>
      </p:sp>
    </p:spTree>
    <p:extLst>
      <p:ext uri="{BB962C8B-B14F-4D97-AF65-F5344CB8AC3E}">
        <p14:creationId xmlns:p14="http://schemas.microsoft.com/office/powerpoint/2010/main" val="547342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p:sp>
      <p:sp>
        <p:nvSpPr>
          <p:cNvPr id="28675"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venir Roman"/>
                <a:ea typeface="Avenir Roman"/>
                <a:cs typeface="Avenir Roman"/>
              </a:rPr>
              <a:t>The best captioning guide I have seen comes from the Described and Captioned Media Program.</a:t>
            </a:r>
          </a:p>
          <a:p>
            <a:r>
              <a:rPr lang="en-US" altLang="en-US" dirty="0">
                <a:latin typeface="Avenir Roman"/>
                <a:ea typeface="Avenir Roman"/>
                <a:cs typeface="Avenir Roman"/>
              </a:rPr>
              <a:t>You can use the HTML version at www.captioningkey.org</a:t>
            </a:r>
          </a:p>
          <a:p>
            <a:endParaRPr lang="en-US" altLang="en-US" dirty="0">
              <a:latin typeface="Avenir Roman"/>
              <a:ea typeface="Avenir Roman"/>
              <a:cs typeface="Avenir Roman"/>
            </a:endParaRPr>
          </a:p>
          <a:p>
            <a:r>
              <a:rPr lang="en-US" altLang="en-US" dirty="0">
                <a:latin typeface="Avenir Roman"/>
                <a:ea typeface="Avenir Roman"/>
                <a:cs typeface="Avenir Roman"/>
              </a:rPr>
              <a:t>In order to achieve a quality output, the captions must meet these 5 basic properties</a:t>
            </a:r>
          </a:p>
          <a:p>
            <a:endParaRPr lang="en-US" altLang="en-US" dirty="0">
              <a:latin typeface="Avenir Roman"/>
              <a:ea typeface="Avenir Roman"/>
              <a:cs typeface="Avenir Roman"/>
            </a:endParaRPr>
          </a:p>
          <a:p>
            <a:r>
              <a:rPr lang="en-US" altLang="en-US" b="1" dirty="0">
                <a:latin typeface="Avenir Roman"/>
                <a:ea typeface="Avenir Roman"/>
                <a:cs typeface="Avenir Roman"/>
              </a:rPr>
              <a:t>Accurate</a:t>
            </a:r>
            <a:r>
              <a:rPr lang="en-US" altLang="en-US" dirty="0">
                <a:latin typeface="Avenir Roman"/>
                <a:ea typeface="Avenir Roman"/>
                <a:cs typeface="Avenir Roman"/>
              </a:rPr>
              <a:t> meaning without errors</a:t>
            </a:r>
          </a:p>
          <a:p>
            <a:endParaRPr lang="en-US" altLang="en-US" dirty="0">
              <a:latin typeface="Avenir Roman"/>
              <a:ea typeface="Avenir Roman"/>
              <a:cs typeface="Avenir Roman"/>
            </a:endParaRPr>
          </a:p>
          <a:p>
            <a:r>
              <a:rPr lang="en-US" altLang="en-US" b="1" dirty="0">
                <a:latin typeface="Avenir Roman"/>
                <a:ea typeface="Avenir Roman"/>
                <a:cs typeface="Avenir Roman"/>
              </a:rPr>
              <a:t>Consistent</a:t>
            </a:r>
            <a:r>
              <a:rPr lang="en-US" altLang="en-US" dirty="0">
                <a:latin typeface="Avenir Roman"/>
                <a:ea typeface="Avenir Roman"/>
                <a:cs typeface="Avenir Roman"/>
              </a:rPr>
              <a:t> meaning that there should be no changes in font, size, color, format</a:t>
            </a:r>
          </a:p>
          <a:p>
            <a:endParaRPr lang="en-US" altLang="en-US" dirty="0">
              <a:latin typeface="Avenir Roman"/>
              <a:ea typeface="Avenir Roman"/>
              <a:cs typeface="Avenir Roman"/>
            </a:endParaRPr>
          </a:p>
          <a:p>
            <a:r>
              <a:rPr lang="en-US" altLang="en-US" b="1" dirty="0">
                <a:latin typeface="Avenir Roman"/>
                <a:ea typeface="Avenir Roman"/>
                <a:cs typeface="Avenir Roman"/>
              </a:rPr>
              <a:t>Clear</a:t>
            </a:r>
            <a:r>
              <a:rPr lang="en-US" altLang="en-US" dirty="0">
                <a:latin typeface="Avenir Roman"/>
                <a:ea typeface="Avenir Roman"/>
                <a:cs typeface="Avenir Roman"/>
              </a:rPr>
              <a:t> ALL the audio, including sounds, music and speaker changes must be recorded</a:t>
            </a:r>
          </a:p>
          <a:p>
            <a:endParaRPr lang="en-US" altLang="en-US" dirty="0">
              <a:latin typeface="Avenir Roman"/>
              <a:ea typeface="Avenir Roman"/>
              <a:cs typeface="Avenir Roman"/>
            </a:endParaRPr>
          </a:p>
          <a:p>
            <a:r>
              <a:rPr lang="en-US" altLang="en-US" b="1" dirty="0">
                <a:latin typeface="Avenir Roman"/>
                <a:ea typeface="Avenir Roman"/>
                <a:cs typeface="Avenir Roman"/>
              </a:rPr>
              <a:t>Readable</a:t>
            </a:r>
            <a:r>
              <a:rPr lang="en-US" altLang="en-US" dirty="0">
                <a:latin typeface="Avenir Roman"/>
                <a:ea typeface="Avenir Roman"/>
                <a:cs typeface="Avenir Roman"/>
              </a:rPr>
              <a:t> Put it up for long enough and don’t overload it</a:t>
            </a:r>
          </a:p>
          <a:p>
            <a:endParaRPr lang="en-US" altLang="en-US" dirty="0">
              <a:latin typeface="Avenir Roman"/>
              <a:ea typeface="Avenir Roman"/>
              <a:cs typeface="Avenir Roman"/>
            </a:endParaRPr>
          </a:p>
          <a:p>
            <a:r>
              <a:rPr lang="en-US" altLang="en-US" b="1" dirty="0">
                <a:latin typeface="Avenir Roman"/>
                <a:ea typeface="Avenir Roman"/>
                <a:cs typeface="Avenir Roman"/>
              </a:rPr>
              <a:t>Equal</a:t>
            </a:r>
            <a:r>
              <a:rPr lang="en-US" altLang="en-US" dirty="0">
                <a:latin typeface="Avenir Roman"/>
                <a:ea typeface="Avenir Roman"/>
                <a:cs typeface="Avenir Roman"/>
              </a:rPr>
              <a:t> Wherever an adjustment is needed to maintain the proper timing or length of a caption, carefully choose alternatives so that the meaning and intention are kept.</a:t>
            </a:r>
            <a:endParaRPr lang="en-US" altLang="en-US" b="1" dirty="0">
              <a:latin typeface="Avenir Roman"/>
              <a:ea typeface="Avenir Roman"/>
              <a:cs typeface="Avenir Roman"/>
            </a:endParaRPr>
          </a:p>
        </p:txBody>
      </p:sp>
    </p:spTree>
    <p:extLst>
      <p:ext uri="{BB962C8B-B14F-4D97-AF65-F5344CB8AC3E}">
        <p14:creationId xmlns:p14="http://schemas.microsoft.com/office/powerpoint/2010/main" val="10275339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p:sp>
      <p:sp>
        <p:nvSpPr>
          <p:cNvPr id="29699"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venir Roman"/>
                <a:ea typeface="Avenir Roman"/>
                <a:cs typeface="Avenir Roman"/>
              </a:rPr>
              <a:t>Here is my summary of the Captioning Must Haves. Essentially, without following these 6 rules the captions may not be useable.</a:t>
            </a:r>
          </a:p>
          <a:p>
            <a:endParaRPr lang="en-US" altLang="en-US">
              <a:latin typeface="Avenir Roman"/>
              <a:ea typeface="Avenir Roman"/>
              <a:cs typeface="Avenir Roman"/>
            </a:endParaRPr>
          </a:p>
          <a:p>
            <a:r>
              <a:rPr lang="en-US" altLang="en-US">
                <a:latin typeface="Avenir Roman"/>
                <a:ea typeface="Avenir Roman"/>
                <a:cs typeface="Avenir Roman"/>
              </a:rPr>
              <a:t>Remember however that these are just the basics, it is always good to go back to the Captioning Key by DCMP and make sure that there are no special situations that need to be considered.</a:t>
            </a:r>
          </a:p>
        </p:txBody>
      </p:sp>
    </p:spTree>
    <p:extLst>
      <p:ext uri="{BB962C8B-B14F-4D97-AF65-F5344CB8AC3E}">
        <p14:creationId xmlns:p14="http://schemas.microsoft.com/office/powerpoint/2010/main" val="429483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p:sp>
      <p:sp>
        <p:nvSpPr>
          <p:cNvPr id="30723"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venir Roman"/>
                <a:ea typeface="Avenir Roman"/>
                <a:cs typeface="Avenir Roman"/>
              </a:rPr>
              <a:t>Creating captions can be a time consuming process but it becomes easier with practice.</a:t>
            </a:r>
          </a:p>
          <a:p>
            <a:endParaRPr lang="en-US" altLang="en-US" dirty="0">
              <a:latin typeface="Avenir Roman"/>
              <a:ea typeface="Avenir Roman"/>
              <a:cs typeface="Avenir Roman"/>
            </a:endParaRPr>
          </a:p>
          <a:p>
            <a:r>
              <a:rPr lang="en-US" altLang="en-US" dirty="0">
                <a:latin typeface="Avenir Roman"/>
                <a:ea typeface="Avenir Roman"/>
                <a:cs typeface="Avenir Roman"/>
              </a:rPr>
              <a:t>The script is the basis for your captions. The best practice for creating captions both DIY and pay-for is to have a script ahead of time.</a:t>
            </a:r>
          </a:p>
          <a:p>
            <a:endParaRPr lang="en-US" altLang="en-US" dirty="0">
              <a:latin typeface="Avenir Roman"/>
              <a:ea typeface="Avenir Roman"/>
              <a:cs typeface="Avenir Roman"/>
            </a:endParaRPr>
          </a:p>
          <a:p>
            <a:r>
              <a:rPr lang="en-US" altLang="en-US" dirty="0">
                <a:latin typeface="Avenir Roman"/>
                <a:ea typeface="Avenir Roman"/>
                <a:cs typeface="Avenir Roman"/>
              </a:rPr>
              <a:t>For retroactively creating closed-captions, whether you use technology to assist or undergraduate volunteers is entirely up to you. </a:t>
            </a:r>
          </a:p>
        </p:txBody>
      </p:sp>
    </p:spTree>
    <p:extLst>
      <p:ext uri="{BB962C8B-B14F-4D97-AF65-F5344CB8AC3E}">
        <p14:creationId xmlns:p14="http://schemas.microsoft.com/office/powerpoint/2010/main" val="2686061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p:sp>
      <p:sp>
        <p:nvSpPr>
          <p:cNvPr id="31747"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venir Roman"/>
                <a:ea typeface="Avenir Roman"/>
                <a:cs typeface="Avenir Roman"/>
              </a:rPr>
              <a:t>So in order to create captions you need software. Here are some of the robust tools that are used heavily in higher education.</a:t>
            </a:r>
          </a:p>
          <a:p>
            <a:endParaRPr lang="en-US" altLang="en-US">
              <a:latin typeface="Avenir Roman"/>
              <a:ea typeface="Avenir Roman"/>
              <a:cs typeface="Avenir Roman"/>
            </a:endParaRPr>
          </a:p>
          <a:p>
            <a:r>
              <a:rPr lang="en-US" altLang="en-US">
                <a:latin typeface="Avenir Roman"/>
                <a:ea typeface="Avenir Roman"/>
                <a:cs typeface="Avenir Roman"/>
              </a:rPr>
              <a:t>Camtasia, by TechSmith is a screen capture tool that allows the user to create videos of live demonstrations and presentations. It has a tool integrated that allows you to create, upload, or export captions. Be aware that if you choose to use Camtasia, you may find that you have to play a few tricks on it to separate the captions for upload to some video players.</a:t>
            </a:r>
          </a:p>
          <a:p>
            <a:endParaRPr lang="en-US" altLang="en-US">
              <a:latin typeface="Avenir Roman"/>
              <a:ea typeface="Avenir Roman"/>
              <a:cs typeface="Avenir Roman"/>
            </a:endParaRPr>
          </a:p>
          <a:p>
            <a:r>
              <a:rPr lang="en-US" altLang="en-US">
                <a:latin typeface="Avenir Roman"/>
                <a:ea typeface="Avenir Roman"/>
                <a:cs typeface="Avenir Roman"/>
              </a:rPr>
              <a:t>MacCaption and MovieCaptioner are not video editing tools. They only create captions. They take video and text and then combine and sync to created either embedded captions or standalone caption files. </a:t>
            </a:r>
          </a:p>
        </p:txBody>
      </p:sp>
    </p:spTree>
    <p:extLst>
      <p:ext uri="{BB962C8B-B14F-4D97-AF65-F5344CB8AC3E}">
        <p14:creationId xmlns:p14="http://schemas.microsoft.com/office/powerpoint/2010/main" val="3867888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p:sp>
      <p:sp>
        <p:nvSpPr>
          <p:cNvPr id="32771"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venir Roman"/>
                <a:ea typeface="Avenir Roman"/>
                <a:cs typeface="Avenir Roman"/>
              </a:rPr>
              <a:t>Let’s pause here to get everyone’s workspace set up. </a:t>
            </a:r>
          </a:p>
          <a:p>
            <a:endParaRPr lang="en-US" altLang="en-US">
              <a:latin typeface="Avenir Roman"/>
              <a:ea typeface="Avenir Roman"/>
              <a:cs typeface="Avenir Roman"/>
            </a:endParaRPr>
          </a:p>
          <a:p>
            <a:r>
              <a:rPr lang="en-US" altLang="en-US">
                <a:latin typeface="Avenir Roman"/>
                <a:ea typeface="Avenir Roman"/>
                <a:cs typeface="Avenir Roman"/>
              </a:rPr>
              <a:t>If you did not bring a video today, navigate to the Virginia tech athletics YouTube channel. Open a new tab or new browser window and navigate to amara.org. Amara does require registration before using, but it is free.</a:t>
            </a:r>
          </a:p>
          <a:p>
            <a:endParaRPr lang="en-US" altLang="en-US">
              <a:latin typeface="Avenir Roman"/>
              <a:ea typeface="Avenir Roman"/>
              <a:cs typeface="Avenir Roman"/>
            </a:endParaRPr>
          </a:p>
          <a:p>
            <a:r>
              <a:rPr lang="en-US" altLang="en-US">
                <a:latin typeface="Avenir Roman"/>
                <a:ea typeface="Avenir Roman"/>
                <a:cs typeface="Avenir Roman"/>
              </a:rPr>
              <a:t>If you brought a video and script, open them now.</a:t>
            </a:r>
          </a:p>
          <a:p>
            <a:endParaRPr lang="en-US" altLang="en-US">
              <a:latin typeface="Avenir Roman"/>
              <a:ea typeface="Avenir Roman"/>
              <a:cs typeface="Avenir Roman"/>
            </a:endParaRPr>
          </a:p>
          <a:p>
            <a:r>
              <a:rPr lang="en-US" altLang="en-US">
                <a:latin typeface="Avenir Roman"/>
                <a:ea typeface="Avenir Roman"/>
                <a:cs typeface="Avenir Roman"/>
              </a:rPr>
              <a:t>What video editors are people using? Does everyone have access to a captioning tool?</a:t>
            </a:r>
          </a:p>
        </p:txBody>
      </p:sp>
    </p:spTree>
    <p:extLst>
      <p:ext uri="{BB962C8B-B14F-4D97-AF65-F5344CB8AC3E}">
        <p14:creationId xmlns:p14="http://schemas.microsoft.com/office/powerpoint/2010/main" val="29246262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p:sp>
      <p:sp>
        <p:nvSpPr>
          <p:cNvPr id="33795"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venir Roman"/>
              <a:ea typeface="Avenir Roman"/>
              <a:cs typeface="Avenir Roman"/>
            </a:endParaRPr>
          </a:p>
        </p:txBody>
      </p:sp>
    </p:spTree>
    <p:extLst>
      <p:ext uri="{BB962C8B-B14F-4D97-AF65-F5344CB8AC3E}">
        <p14:creationId xmlns:p14="http://schemas.microsoft.com/office/powerpoint/2010/main" val="8852144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p:sp>
      <p:sp>
        <p:nvSpPr>
          <p:cNvPr id="34819"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venir Roman"/>
                <a:ea typeface="Avenir Roman"/>
                <a:cs typeface="Avenir Roman"/>
              </a:rPr>
              <a:t>A little tip: additional line breaks are created using Shift+Enter for many captioning tools</a:t>
            </a:r>
          </a:p>
        </p:txBody>
      </p:sp>
    </p:spTree>
    <p:extLst>
      <p:ext uri="{BB962C8B-B14F-4D97-AF65-F5344CB8AC3E}">
        <p14:creationId xmlns:p14="http://schemas.microsoft.com/office/powerpoint/2010/main" val="2687124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 Why of learning</a:t>
            </a:r>
          </a:p>
          <a:p>
            <a:r>
              <a:rPr lang="en-US" dirty="0"/>
              <a:t>Representation = What of learning</a:t>
            </a:r>
          </a:p>
          <a:p>
            <a:r>
              <a:rPr lang="en-US" dirty="0"/>
              <a:t>Action and Expression =</a:t>
            </a:r>
            <a:r>
              <a:rPr lang="en-US" baseline="0" dirty="0"/>
              <a:t> How of learning</a:t>
            </a:r>
          </a:p>
          <a:p>
            <a:endParaRPr lang="en-US" baseline="0" dirty="0"/>
          </a:p>
          <a:p>
            <a:r>
              <a:rPr lang="en-US" baseline="0" dirty="0"/>
              <a:t>Source: CAST.org UDL concepts</a:t>
            </a:r>
            <a:endParaRPr lang="en-US" dirty="0"/>
          </a:p>
        </p:txBody>
      </p:sp>
    </p:spTree>
    <p:extLst>
      <p:ext uri="{BB962C8B-B14F-4D97-AF65-F5344CB8AC3E}">
        <p14:creationId xmlns:p14="http://schemas.microsoft.com/office/powerpoint/2010/main" val="11721672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p:sp>
      <p:sp>
        <p:nvSpPr>
          <p:cNvPr id="35843"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venir Roman"/>
                <a:ea typeface="Avenir Roman"/>
                <a:cs typeface="Avenir Roman"/>
              </a:rPr>
              <a:t>Exploring Built-In Accessibility</a:t>
            </a:r>
          </a:p>
          <a:p>
            <a:r>
              <a:rPr lang="en-US" altLang="en-US">
                <a:latin typeface="Avenir Roman"/>
                <a:ea typeface="Avenir Roman"/>
                <a:cs typeface="Avenir Roman"/>
              </a:rPr>
              <a:t>Accessible Documents by Design</a:t>
            </a:r>
          </a:p>
          <a:p>
            <a:r>
              <a:rPr lang="en-US" altLang="en-US">
                <a:latin typeface="Avenir Roman"/>
                <a:ea typeface="Avenir Roman"/>
                <a:cs typeface="Avenir Roman"/>
              </a:rPr>
              <a:t>Accessibility in the flipped classroom</a:t>
            </a:r>
          </a:p>
          <a:p>
            <a:endParaRPr lang="en-US" altLang="en-US">
              <a:latin typeface="Avenir Roman"/>
              <a:ea typeface="Avenir Roman"/>
              <a:cs typeface="Avenir Roman"/>
            </a:endParaRPr>
          </a:p>
          <a:p>
            <a:r>
              <a:rPr lang="en-US" altLang="en-US">
                <a:latin typeface="Avenir Roman"/>
                <a:ea typeface="Avenir Roman"/>
                <a:cs typeface="Avenir Roman"/>
              </a:rPr>
              <a:t>Voice Recognition or Video Captioning</a:t>
            </a:r>
          </a:p>
        </p:txBody>
      </p:sp>
    </p:spTree>
    <p:extLst>
      <p:ext uri="{BB962C8B-B14F-4D97-AF65-F5344CB8AC3E}">
        <p14:creationId xmlns:p14="http://schemas.microsoft.com/office/powerpoint/2010/main" val="37060790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session on Maintaining Accessibility in the Modern</a:t>
            </a:r>
            <a:r>
              <a:rPr lang="en-US" baseline="0" dirty="0"/>
              <a:t> Classroom and thank you for attending. My name is Christa Miller and I’m from Virginia Tech, which is tucked into the beautiful Blue Ridge mountains of Southwest Virginia. </a:t>
            </a:r>
            <a:endParaRPr lang="en-US" dirty="0"/>
          </a:p>
        </p:txBody>
      </p:sp>
    </p:spTree>
    <p:extLst>
      <p:ext uri="{BB962C8B-B14F-4D97-AF65-F5344CB8AC3E}">
        <p14:creationId xmlns:p14="http://schemas.microsoft.com/office/powerpoint/2010/main" val="28141019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map of instructional tools survey results. Shows that taking is the most frequently used tool. Word Documents, Excel documents, and videos come in second. PDF documents in third.</a:t>
            </a:r>
          </a:p>
          <a:p>
            <a:endParaRPr lang="en-US" dirty="0"/>
          </a:p>
          <a:p>
            <a:r>
              <a:rPr lang="en-US" dirty="0"/>
              <a:t>Other Category Includes:</a:t>
            </a:r>
          </a:p>
          <a:p>
            <a:r>
              <a:rPr lang="en-US" sz="2400" b="0" i="0" u="none" strike="noStrike" kern="1200" dirty="0">
                <a:solidFill>
                  <a:srgbClr val="000000"/>
                </a:solidFill>
                <a:effectLst/>
                <a:latin typeface="Avenir Roman" charset="0"/>
                <a:ea typeface="Avenir Roman" charset="0"/>
                <a:cs typeface="Avenir Roman" charset="0"/>
                <a:sym typeface="Avenir Roman" charset="0"/>
              </a:rPr>
              <a:t>crayons, clay, craft supplies</a:t>
            </a:r>
            <a:r>
              <a:rPr lang="en-US" dirty="0"/>
              <a:t> </a:t>
            </a:r>
          </a:p>
          <a:p>
            <a:r>
              <a:rPr lang="en-US" sz="2400" b="0" i="0" u="none" strike="noStrike" kern="1200" dirty="0">
                <a:solidFill>
                  <a:srgbClr val="000000"/>
                </a:solidFill>
                <a:effectLst/>
                <a:latin typeface="Avenir Roman" charset="0"/>
                <a:ea typeface="Avenir Roman" charset="0"/>
                <a:cs typeface="Avenir Roman" charset="0"/>
                <a:sym typeface="Avenir Roman" charset="0"/>
              </a:rPr>
              <a:t>student phones, cameras and computers, sketchbooks, ...</a:t>
            </a:r>
            <a:r>
              <a:rPr lang="en-US" dirty="0"/>
              <a:t> </a:t>
            </a:r>
          </a:p>
          <a:p>
            <a:r>
              <a:rPr lang="en-US" sz="2400" b="0" i="0" u="none" strike="noStrike" kern="1200" dirty="0">
                <a:solidFill>
                  <a:srgbClr val="000000"/>
                </a:solidFill>
                <a:effectLst/>
                <a:latin typeface="Avenir Roman" charset="0"/>
                <a:ea typeface="Avenir Roman" charset="0"/>
                <a:cs typeface="Avenir Roman" charset="0"/>
                <a:sym typeface="Avenir Roman" charset="0"/>
              </a:rPr>
              <a:t>typed outlines</a:t>
            </a:r>
            <a:r>
              <a:rPr lang="en-US" dirty="0"/>
              <a:t> </a:t>
            </a:r>
          </a:p>
          <a:p>
            <a:r>
              <a:rPr lang="en-US" sz="2400" b="0" i="0" u="none" strike="noStrike" kern="1200" dirty="0">
                <a:solidFill>
                  <a:srgbClr val="000000"/>
                </a:solidFill>
                <a:effectLst/>
                <a:latin typeface="Avenir Roman" charset="0"/>
                <a:ea typeface="Avenir Roman" charset="0"/>
                <a:cs typeface="Avenir Roman" charset="0"/>
                <a:sym typeface="Avenir Roman" charset="0"/>
              </a:rPr>
              <a:t>Camtasia</a:t>
            </a:r>
            <a:r>
              <a:rPr lang="en-US" dirty="0"/>
              <a:t> </a:t>
            </a:r>
          </a:p>
          <a:p>
            <a:r>
              <a:rPr lang="en-US" sz="2400" b="0" i="0" u="none" strike="noStrike" kern="1200" dirty="0">
                <a:solidFill>
                  <a:srgbClr val="000000"/>
                </a:solidFill>
                <a:effectLst/>
                <a:latin typeface="Avenir Roman" charset="0"/>
                <a:ea typeface="Avenir Roman" charset="0"/>
                <a:cs typeface="Avenir Roman" charset="0"/>
                <a:sym typeface="Avenir Roman" charset="0"/>
              </a:rPr>
              <a:t>Student Presentations</a:t>
            </a:r>
            <a:r>
              <a:rPr lang="en-US" dirty="0"/>
              <a:t> </a:t>
            </a:r>
          </a:p>
          <a:p>
            <a:r>
              <a:rPr lang="en-US" sz="2400" b="0" i="0" u="none" strike="noStrike" kern="1200" dirty="0">
                <a:solidFill>
                  <a:srgbClr val="000000"/>
                </a:solidFill>
                <a:effectLst/>
                <a:latin typeface="Avenir Roman" charset="0"/>
                <a:ea typeface="Avenir Roman" charset="0"/>
                <a:cs typeface="Avenir Roman" charset="0"/>
                <a:sym typeface="Avenir Roman" charset="0"/>
              </a:rPr>
              <a:t>Dropbox</a:t>
            </a:r>
            <a:r>
              <a:rPr lang="en-US" dirty="0"/>
              <a:t> </a:t>
            </a:r>
          </a:p>
          <a:p>
            <a:endParaRPr lang="en-US" dirty="0"/>
          </a:p>
        </p:txBody>
      </p:sp>
    </p:spTree>
    <p:extLst>
      <p:ext uri="{BB962C8B-B14F-4D97-AF65-F5344CB8AC3E}">
        <p14:creationId xmlns:p14="http://schemas.microsoft.com/office/powerpoint/2010/main" val="25140578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mean to be accessible? (</a:t>
            </a:r>
            <a:r>
              <a:rPr lang="en-US" i="1" dirty="0"/>
              <a:t>Accessibility Made Conscious</a:t>
            </a:r>
            <a:r>
              <a:rPr lang="en-US" dirty="0"/>
              <a:t>) --Available to…</a:t>
            </a:r>
          </a:p>
          <a:p>
            <a:endParaRPr lang="en-US" dirty="0"/>
          </a:p>
          <a:p>
            <a:r>
              <a:rPr lang="en-US" dirty="0"/>
              <a:t>What technology is at our disposal to either check the accessibility of our materials or make their creation easier? (</a:t>
            </a:r>
            <a:r>
              <a:rPr lang="en-US" i="1" dirty="0"/>
              <a:t>Built-In Accessibility</a:t>
            </a:r>
            <a:r>
              <a:rPr lang="en-US" dirty="0"/>
              <a:t> and </a:t>
            </a:r>
            <a:r>
              <a:rPr lang="en-US" i="1" dirty="0"/>
              <a:t>Accessible Documents</a:t>
            </a:r>
            <a:r>
              <a:rPr lang="en-US" dirty="0"/>
              <a:t>)</a:t>
            </a:r>
          </a:p>
          <a:p>
            <a:endParaRPr lang="en-US" dirty="0"/>
          </a:p>
          <a:p>
            <a:r>
              <a:rPr lang="en-US" dirty="0"/>
              <a:t>What does Universal Design for Learning (UDL) tell us to bear in mind? </a:t>
            </a:r>
            <a:r>
              <a:rPr lang="en-US" i="1" dirty="0"/>
              <a:t>Representation, Engagement,</a:t>
            </a:r>
            <a:r>
              <a:rPr lang="en-US" i="1" baseline="0" dirty="0"/>
              <a:t> Action and Expression.</a:t>
            </a:r>
            <a:endParaRPr lang="en-US" i="1" dirty="0"/>
          </a:p>
          <a:p>
            <a:endParaRPr lang="en-US" dirty="0"/>
          </a:p>
        </p:txBody>
      </p:sp>
    </p:spTree>
    <p:extLst>
      <p:ext uri="{BB962C8B-B14F-4D97-AF65-F5344CB8AC3E}">
        <p14:creationId xmlns:p14="http://schemas.microsoft.com/office/powerpoint/2010/main" val="24556797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feel confident that</a:t>
            </a:r>
            <a:r>
              <a:rPr lang="en-US" baseline="0" dirty="0"/>
              <a:t> there are many more approaches we could add to this list. [read aloud].</a:t>
            </a:r>
          </a:p>
          <a:p>
            <a:endParaRPr lang="en-US" baseline="0" dirty="0"/>
          </a:p>
          <a:p>
            <a:r>
              <a:rPr lang="en-US" baseline="0" dirty="0"/>
              <a:t>And what may you ask yourself is an instructional approach exactly?</a:t>
            </a:r>
          </a:p>
          <a:p>
            <a:endParaRPr lang="en-US" baseline="0" dirty="0"/>
          </a:p>
          <a:p>
            <a:r>
              <a:rPr lang="en-US" baseline="0" dirty="0"/>
              <a:t>Given that we are looking at this list with our accessibility glasses on, I think it is fair to state that these different types of learning scenarios have at least 1 thing in common. Each approach is simply one method of delivering content knowledge employing a set of strategies that lead to achieving learning objectives. The approaches listed here may be used together or separately. For example, two instructors implementing the same approach may not use any of the same activities or assessments, while two instructors using different approaches may use many of the same activities and assessments. We are in somewhat grey territory here. This is actually good news for us. It means that rather than trying to become an expert on all the variations of instruction and all of the technologies employed we can focus our attention on the set of strategies they have in common to address barriers.</a:t>
            </a:r>
            <a:endParaRPr lang="en-US" dirty="0"/>
          </a:p>
        </p:txBody>
      </p:sp>
    </p:spTree>
    <p:extLst>
      <p:ext uri="{BB962C8B-B14F-4D97-AF65-F5344CB8AC3E}">
        <p14:creationId xmlns:p14="http://schemas.microsoft.com/office/powerpoint/2010/main" val="8986102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To make any of those</a:t>
            </a:r>
            <a:r>
              <a:rPr lang="en-US" b="0" baseline="0" dirty="0"/>
              <a:t> approaches accessible we have to consider the people, technology and the ideas that are being integrated. I’ve tried to indicate that rather than tackling the accessibility of a particular approach we can focus on the instructional strategies instead. The figure I’ve included here comes from a school in Saskatchewan Canada. I’ve provided a larger and clearer version in the handouts. From this graphic I want to highlight that the various learning activities, for example direct instruction which includes lectures, simulations, drills and practice these activities in many cases are not themselves “new”. A professor might say, “I’m using Team-based learning. How do I make it accessible?” And the appropriate response to that is, “what kind of strategies are you employing?”</a:t>
            </a:r>
          </a:p>
          <a:p>
            <a:pPr marL="0" indent="0">
              <a:buNone/>
            </a:pPr>
            <a:endParaRPr lang="en-US" b="0" baseline="0" dirty="0"/>
          </a:p>
          <a:p>
            <a:pPr marL="0" marR="0" indent="0" algn="l" defTabSz="457200" rtl="0" eaLnBrk="0" fontAlgn="base" latinLnBrk="0" hangingPunct="0">
              <a:lnSpc>
                <a:spcPct val="125000"/>
              </a:lnSpc>
              <a:spcBef>
                <a:spcPct val="0"/>
              </a:spcBef>
              <a:spcAft>
                <a:spcPct val="0"/>
              </a:spcAft>
              <a:buClrTx/>
              <a:buSzTx/>
              <a:buFontTx/>
              <a:buNone/>
              <a:tabLst/>
              <a:defRPr/>
            </a:pPr>
            <a:r>
              <a:rPr lang="en-US" b="0" baseline="0" dirty="0"/>
              <a:t>Take a moment and look at the handout I’ve provided. The list of activities is somewhat extensive. Notice that </a:t>
            </a:r>
            <a:r>
              <a:rPr lang="en-US" sz="2400" kern="1200" dirty="0">
                <a:solidFill>
                  <a:srgbClr val="000000"/>
                </a:solidFill>
                <a:effectLst/>
                <a:latin typeface="Avenir Roman" charset="0"/>
                <a:ea typeface="Avenir Roman" charset="0"/>
                <a:cs typeface="Avenir Roman" charset="0"/>
                <a:sym typeface="Avenir Roman" charset="0"/>
              </a:rPr>
              <a:t>students are still being asked to express their learning through speaking, reading, writing, arithmetic, and creative expression. History and personal experience remind us, however, that empowering students with disabilities to succeed in these tasks corresponds to how the learning environment and learning experience are designed.</a:t>
            </a:r>
          </a:p>
          <a:p>
            <a:pPr marL="0" indent="0">
              <a:buNone/>
            </a:pPr>
            <a:endParaRPr lang="en-US" b="0" dirty="0"/>
          </a:p>
          <a:p>
            <a:pPr marL="0" indent="0">
              <a:buNone/>
            </a:pPr>
            <a:endParaRPr lang="en-US" b="1" dirty="0"/>
          </a:p>
          <a:p>
            <a:endParaRPr lang="en-US" dirty="0"/>
          </a:p>
        </p:txBody>
      </p:sp>
    </p:spTree>
    <p:extLst>
      <p:ext uri="{BB962C8B-B14F-4D97-AF65-F5344CB8AC3E}">
        <p14:creationId xmlns:p14="http://schemas.microsoft.com/office/powerpoint/2010/main" val="26935433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sz="2400" kern="1200" dirty="0">
                <a:solidFill>
                  <a:srgbClr val="000000"/>
                </a:solidFill>
                <a:effectLst/>
                <a:latin typeface="Avenir Roman" charset="0"/>
                <a:ea typeface="Avenir Roman" charset="0"/>
                <a:cs typeface="Avenir Roman" charset="0"/>
                <a:sym typeface="Avenir Roman" charset="0"/>
              </a:rPr>
              <a:t>The big question then becomes, “how?” As instructors make choices about activities, resources, and technologies, they can use UDL to make sure that activities provide opportunities for students to engage with content in a variety of ways. For example, students may engage through independent reading, through small group problem solving, and through a field trip. When choosing resources to include the instructor can represent content in a variety of ways. For example, students might encounter content through watching a short video, through reading a selected text or research article, and through watching demonstrations. When choosing technologies to incorporate instructors provide multiple means for students to act out and express their knowledge and mastery. For example, students may express knowledge through a short quiz at the beginning of class made available through the Learning Management System (LMS), submitting typewritten reading reflections as homework, and completing group projects.</a:t>
            </a:r>
          </a:p>
          <a:p>
            <a:pPr marL="0" marR="0" indent="0" algn="l" defTabSz="457200" rtl="0" eaLnBrk="0" fontAlgn="base" latinLnBrk="0" hangingPunct="0">
              <a:lnSpc>
                <a:spcPct val="125000"/>
              </a:lnSpc>
              <a:spcBef>
                <a:spcPct val="0"/>
              </a:spcBef>
              <a:spcAft>
                <a:spcPct val="0"/>
              </a:spcAft>
              <a:buClrTx/>
              <a:buSzTx/>
              <a:buFontTx/>
              <a:buNone/>
              <a:tabLst/>
              <a:defRPr/>
            </a:pPr>
            <a:endParaRPr lang="en-US" sz="2400" kern="1200" dirty="0">
              <a:solidFill>
                <a:srgbClr val="000000"/>
              </a:solidFill>
              <a:effectLst/>
              <a:latin typeface="Avenir Roman" charset="0"/>
              <a:ea typeface="Avenir Roman" charset="0"/>
              <a:cs typeface="Avenir Roman" charset="0"/>
              <a:sym typeface="Avenir Roman" charset="0"/>
            </a:endParaRPr>
          </a:p>
          <a:p>
            <a:pPr marL="0" marR="0" indent="0" algn="l" defTabSz="457200" rtl="0" eaLnBrk="0" fontAlgn="base" latinLnBrk="0" hangingPunct="0">
              <a:lnSpc>
                <a:spcPct val="125000"/>
              </a:lnSpc>
              <a:spcBef>
                <a:spcPct val="0"/>
              </a:spcBef>
              <a:spcAft>
                <a:spcPct val="0"/>
              </a:spcAft>
              <a:buClrTx/>
              <a:buSzTx/>
              <a:buFontTx/>
              <a:buNone/>
              <a:tabLst/>
              <a:defRPr/>
            </a:pPr>
            <a:r>
              <a:rPr lang="en-US" sz="2400" kern="1200" dirty="0">
                <a:solidFill>
                  <a:srgbClr val="000000"/>
                </a:solidFill>
                <a:effectLst/>
                <a:latin typeface="Avenir Roman" charset="0"/>
                <a:ea typeface="Avenir Roman" charset="0"/>
                <a:cs typeface="Avenir Roman" charset="0"/>
                <a:sym typeface="Avenir Roman" charset="0"/>
              </a:rPr>
              <a:t>In no way do I mean for the idealized environment I’ve described to be either a free-for-all or an impossible goal. We must resist the temptation when using UDL to overwhelm students with too many options and we must not assume that accommodations will become irrelevant. The middle ground between these extremes is instruction that is both structured and flexible. What would structured-flexibility look like in a course where one of these instructional approaches is in place?</a:t>
            </a:r>
          </a:p>
          <a:p>
            <a:pPr marL="0" marR="0" indent="0" algn="l" defTabSz="457200" rtl="0" eaLnBrk="0" fontAlgn="base" latinLnBrk="0" hangingPunct="0">
              <a:lnSpc>
                <a:spcPct val="125000"/>
              </a:lnSpc>
              <a:spcBef>
                <a:spcPct val="0"/>
              </a:spcBef>
              <a:spcAft>
                <a:spcPct val="0"/>
              </a:spcAft>
              <a:buClrTx/>
              <a:buSzTx/>
              <a:buFontTx/>
              <a:buNone/>
              <a:tabLst/>
              <a:defRPr/>
            </a:pPr>
            <a:endParaRPr lang="en-US" sz="2400" kern="1200" dirty="0">
              <a:solidFill>
                <a:srgbClr val="000000"/>
              </a:solidFill>
              <a:effectLst/>
              <a:latin typeface="Avenir Roman" charset="0"/>
              <a:ea typeface="Avenir Roman" charset="0"/>
              <a:cs typeface="Avenir Roman" charset="0"/>
              <a:sym typeface="Avenir Roman" charset="0"/>
            </a:endParaRPr>
          </a:p>
          <a:p>
            <a:endParaRPr lang="en-US" dirty="0"/>
          </a:p>
        </p:txBody>
      </p:sp>
    </p:spTree>
    <p:extLst>
      <p:ext uri="{BB962C8B-B14F-4D97-AF65-F5344CB8AC3E}">
        <p14:creationId xmlns:p14="http://schemas.microsoft.com/office/powerpoint/2010/main" val="5464859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a:t>
            </a:r>
            <a:r>
              <a:rPr lang="en-US" baseline="0" dirty="0"/>
              <a:t> activity.</a:t>
            </a:r>
          </a:p>
          <a:p>
            <a:endParaRPr lang="en-US" baseline="0" dirty="0"/>
          </a:p>
          <a:p>
            <a:r>
              <a:rPr lang="en-US" baseline="0" dirty="0"/>
              <a:t>Break into groups. Each group will have a member representing a hypothetical barrier to communication. Create 3 learning objectives in collaboration for a class on “_____”. </a:t>
            </a:r>
            <a:endParaRPr lang="en-US" dirty="0"/>
          </a:p>
        </p:txBody>
      </p:sp>
    </p:spTree>
    <p:extLst>
      <p:ext uri="{BB962C8B-B14F-4D97-AF65-F5344CB8AC3E}">
        <p14:creationId xmlns:p14="http://schemas.microsoft.com/office/powerpoint/2010/main" val="10034836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some examples</a:t>
            </a:r>
          </a:p>
          <a:p>
            <a:endParaRPr lang="en-US" dirty="0"/>
          </a:p>
        </p:txBody>
      </p:sp>
    </p:spTree>
    <p:extLst>
      <p:ext uri="{BB962C8B-B14F-4D97-AF65-F5344CB8AC3E}">
        <p14:creationId xmlns:p14="http://schemas.microsoft.com/office/powerpoint/2010/main" val="1412831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3852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Skip</a:t>
            </a:r>
            <a:r>
              <a:rPr lang="en-US" sz="2800" baseline="0" dirty="0"/>
              <a:t> Stahl</a:t>
            </a:r>
          </a:p>
          <a:p>
            <a:r>
              <a:rPr lang="en-US" sz="2800" dirty="0"/>
              <a:t>Senior Policy Analyst; Co-Director, National Center on Accessible Educational Materials, CAST</a:t>
            </a:r>
          </a:p>
          <a:p>
            <a:endParaRPr lang="en-US" sz="2800" dirty="0"/>
          </a:p>
          <a:p>
            <a:pPr marL="0" marR="0" indent="0" algn="l" defTabSz="457200" rtl="0" eaLnBrk="0" fontAlgn="base" latinLnBrk="0" hangingPunct="0">
              <a:lnSpc>
                <a:spcPct val="125000"/>
              </a:lnSpc>
              <a:spcBef>
                <a:spcPct val="0"/>
              </a:spcBef>
              <a:spcAft>
                <a:spcPct val="0"/>
              </a:spcAft>
              <a:buClrTx/>
              <a:buSzTx/>
              <a:buFontTx/>
              <a:buNone/>
              <a:tabLst/>
              <a:defRPr/>
            </a:pPr>
            <a:r>
              <a:rPr lang="en-US" sz="2800" dirty="0"/>
              <a:t>CAST = Center for Applied Special Technology</a:t>
            </a:r>
          </a:p>
          <a:p>
            <a:endParaRPr lang="en-US" sz="2800" dirty="0"/>
          </a:p>
        </p:txBody>
      </p:sp>
    </p:spTree>
    <p:extLst>
      <p:ext uri="{BB962C8B-B14F-4D97-AF65-F5344CB8AC3E}">
        <p14:creationId xmlns:p14="http://schemas.microsoft.com/office/powerpoint/2010/main" val="3450971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p:sp>
      <p:sp>
        <p:nvSpPr>
          <p:cNvPr id="35843"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venir Roman"/>
              <a:ea typeface="Avenir Roman"/>
              <a:cs typeface="Avenir Roman"/>
            </a:endParaRPr>
          </a:p>
        </p:txBody>
      </p:sp>
    </p:spTree>
    <p:extLst>
      <p:ext uri="{BB962C8B-B14F-4D97-AF65-F5344CB8AC3E}">
        <p14:creationId xmlns:p14="http://schemas.microsoft.com/office/powerpoint/2010/main" val="622571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Accessibility</a:t>
            </a:r>
            <a:r>
              <a:rPr lang="en-US" baseline="0" dirty="0"/>
              <a:t> if it is not already part of your professional practice needs to become part of it. </a:t>
            </a:r>
          </a:p>
          <a:p>
            <a:endParaRPr lang="en-US" baseline="0" dirty="0"/>
          </a:p>
          <a:p>
            <a:r>
              <a:rPr lang="en-US" baseline="0" dirty="0"/>
              <a:t>Just by being here today you’ve taken the first step towards having an accessible classroom.</a:t>
            </a:r>
          </a:p>
          <a:p>
            <a:endParaRPr lang="en-US" baseline="0" dirty="0"/>
          </a:p>
          <a:p>
            <a:r>
              <a:rPr lang="en-US" baseline="0" dirty="0"/>
              <a:t>And how do we know it’s accessible is probably the question blooming in your mind…</a:t>
            </a:r>
          </a:p>
          <a:p>
            <a:endParaRPr lang="en-US" baseline="0" dirty="0"/>
          </a:p>
          <a:p>
            <a:r>
              <a:rPr lang="en-US" baseline="0" dirty="0"/>
              <a:t>Well we can </a:t>
            </a:r>
          </a:p>
          <a:p>
            <a:r>
              <a:rPr lang="en-US" baseline="0" dirty="0"/>
              <a:t>-Test it ourselves</a:t>
            </a:r>
          </a:p>
          <a:p>
            <a:r>
              <a:rPr lang="en-US" baseline="0" dirty="0"/>
              <a:t>-find someone to test it</a:t>
            </a:r>
          </a:p>
          <a:p>
            <a:r>
              <a:rPr lang="en-US" baseline="0" dirty="0"/>
              <a:t>-Or learn enough about AT to understand how what we create is used by people who use assistive technologies. </a:t>
            </a:r>
            <a:endParaRPr lang="en-US" dirty="0"/>
          </a:p>
        </p:txBody>
      </p:sp>
    </p:spTree>
    <p:extLst>
      <p:ext uri="{BB962C8B-B14F-4D97-AF65-F5344CB8AC3E}">
        <p14:creationId xmlns:p14="http://schemas.microsoft.com/office/powerpoint/2010/main" val="2719444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dirty="0"/>
              <a:t>Exploring</a:t>
            </a:r>
            <a:r>
              <a:rPr lang="en-US" baseline="0" dirty="0"/>
              <a:t> Built-In Accessibility</a:t>
            </a:r>
          </a:p>
          <a:p>
            <a:pPr marL="0" marR="0" indent="0" algn="l" defTabSz="457200" rtl="0" eaLnBrk="0" fontAlgn="base" latinLnBrk="0" hangingPunct="0">
              <a:lnSpc>
                <a:spcPct val="125000"/>
              </a:lnSpc>
              <a:spcBef>
                <a:spcPct val="0"/>
              </a:spcBef>
              <a:spcAft>
                <a:spcPct val="0"/>
              </a:spcAft>
              <a:buClrTx/>
              <a:buSzTx/>
              <a:buFontTx/>
              <a:buNone/>
              <a:tabLst/>
              <a:defRPr/>
            </a:pPr>
            <a:r>
              <a:rPr lang="en-US" dirty="0"/>
              <a:t>Accessible Documents by Design</a:t>
            </a:r>
          </a:p>
          <a:p>
            <a:pPr marL="0" marR="0" indent="0" algn="l" defTabSz="457200" rtl="0" eaLnBrk="0" fontAlgn="base" latinLnBrk="0" hangingPunct="0">
              <a:lnSpc>
                <a:spcPct val="125000"/>
              </a:lnSpc>
              <a:spcBef>
                <a:spcPct val="0"/>
              </a:spcBef>
              <a:spcAft>
                <a:spcPct val="0"/>
              </a:spcAft>
              <a:buClrTx/>
              <a:buSzTx/>
              <a:buFontTx/>
              <a:buNone/>
              <a:tabLst/>
              <a:defRPr/>
            </a:pPr>
            <a:r>
              <a:rPr lang="en-US" dirty="0"/>
              <a:t>Accessibility in the flipped classroom</a:t>
            </a:r>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a:p>
          <a:p>
            <a:pPr marL="0" marR="0" indent="0" algn="l" defTabSz="457200" rtl="0" eaLnBrk="0" fontAlgn="base" latinLnBrk="0" hangingPunct="0">
              <a:lnSpc>
                <a:spcPct val="125000"/>
              </a:lnSpc>
              <a:spcBef>
                <a:spcPct val="0"/>
              </a:spcBef>
              <a:spcAft>
                <a:spcPct val="0"/>
              </a:spcAft>
              <a:buClrTx/>
              <a:buSzTx/>
              <a:buFontTx/>
              <a:buNone/>
              <a:tabLst/>
              <a:defRPr/>
            </a:pPr>
            <a:r>
              <a:rPr lang="en-US" dirty="0"/>
              <a:t>Voice Recognition or Video Captioning</a:t>
            </a:r>
          </a:p>
        </p:txBody>
      </p:sp>
    </p:spTree>
    <p:extLst>
      <p:ext uri="{BB962C8B-B14F-4D97-AF65-F5344CB8AC3E}">
        <p14:creationId xmlns:p14="http://schemas.microsoft.com/office/powerpoint/2010/main" val="3245423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Closed Captions and Audio Descriptions</a:t>
            </a:r>
            <a:r>
              <a:rPr lang="en-US" baseline="0" dirty="0"/>
              <a:t> do not technically fall into the definition I have given. But they are essential the access of digital video and/or audio materials.</a:t>
            </a:r>
            <a:endParaRPr lang="en-US" dirty="0"/>
          </a:p>
        </p:txBody>
      </p:sp>
    </p:spTree>
    <p:extLst>
      <p:ext uri="{BB962C8B-B14F-4D97-AF65-F5344CB8AC3E}">
        <p14:creationId xmlns:p14="http://schemas.microsoft.com/office/powerpoint/2010/main" val="40655042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bin"/><Relationship Id="rId4" Type="http://schemas.openxmlformats.org/officeDocument/2006/relationships/audio" Target="../media/audio1.bin"/></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3">
            <a:alphaModFix amt="50000"/>
            <a:lum/>
          </a:blip>
          <a:srcRect/>
          <a:stretch>
            <a:fillRect l="-6000" r="-6000" b="6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p:cNvSpPr>
          <p:nvPr>
            <p:ph type="sldNum" sz="quarter" idx="10"/>
          </p:nvPr>
        </p:nvSpPr>
        <p:spPr>
          <a:ln/>
        </p:spPr>
        <p:txBody>
          <a:bodyPr/>
          <a:lstStyle>
            <a:lvl1pPr>
              <a:defRPr/>
            </a:lvl1pPr>
          </a:lstStyle>
          <a:p>
            <a:pPr>
              <a:defRPr/>
            </a:pPr>
            <a:fld id="{2F472D98-76DC-4E6C-834F-F591CF72D257}" type="slidenum">
              <a:rPr lang="en-US" altLang="en-US"/>
              <a:pPr>
                <a:defRPr/>
              </a:pPr>
              <a:t>‹#›</a:t>
            </a:fld>
            <a:endParaRPr lang="en-US" altLang="en-US" dirty="0"/>
          </a:p>
        </p:txBody>
      </p:sp>
    </p:spTree>
    <p:extLst>
      <p:ext uri="{BB962C8B-B14F-4D97-AF65-F5344CB8AC3E}">
        <p14:creationId xmlns:p14="http://schemas.microsoft.com/office/powerpoint/2010/main" val="105707732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riter"/>
          </p:stSnd>
        </p:sndAc>
      </p:transition>
    </mc:Choice>
    <mc:Fallback xmlns="">
      <p:transition xmlns:p14="http://schemas.microsoft.com/office/powerpoint/2010/main" spd="slow">
        <p:sndAc>
          <p:stSnd>
            <p:snd r:embed="rId4" name="Typewriter"/>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sldNum" sz="quarter" idx="10"/>
          </p:nvPr>
        </p:nvSpPr>
        <p:spPr>
          <a:ln/>
        </p:spPr>
        <p:txBody>
          <a:bodyPr/>
          <a:lstStyle>
            <a:lvl1pPr>
              <a:defRPr>
                <a:solidFill>
                  <a:schemeClr val="bg1"/>
                </a:solidFill>
              </a:defRPr>
            </a:lvl1pPr>
          </a:lstStyle>
          <a:p>
            <a:pPr>
              <a:defRPr/>
            </a:pPr>
            <a:fld id="{86CB4D69-A9DF-4E5D-B7A7-D5EA95FF3BBE}" type="slidenum">
              <a:rPr lang="en-US" altLang="en-US" smtClean="0"/>
              <a:pPr>
                <a:defRPr/>
              </a:pPr>
              <a:t>‹#›</a:t>
            </a:fld>
            <a:endParaRPr lang="en-US" altLang="en-US" dirty="0"/>
          </a:p>
        </p:txBody>
      </p:sp>
    </p:spTree>
    <p:extLst>
      <p:ext uri="{BB962C8B-B14F-4D97-AF65-F5344CB8AC3E}">
        <p14:creationId xmlns:p14="http://schemas.microsoft.com/office/powerpoint/2010/main" val="115271638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riter"/>
          </p:stSnd>
        </p:sndAc>
      </p:transition>
    </mc:Choice>
    <mc:Fallback xmlns="">
      <p:transition xmlns:p14="http://schemas.microsoft.com/office/powerpoint/2010/main" spd="slow">
        <p:sndAc>
          <p:stSnd>
            <p:snd r:embed="rId3" name="Typewriter"/>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p:cNvSpPr>
          <p:nvPr>
            <p:ph type="sldNum" sz="quarter" idx="10"/>
          </p:nvPr>
        </p:nvSpPr>
        <p:spPr>
          <a:ln/>
        </p:spPr>
        <p:txBody>
          <a:bodyPr/>
          <a:lstStyle>
            <a:lvl1pPr>
              <a:defRPr/>
            </a:lvl1pPr>
          </a:lstStyle>
          <a:p>
            <a:pPr>
              <a:defRPr/>
            </a:pPr>
            <a:fld id="{330BB691-B90F-4835-8DB4-DA21A15BE88B}" type="slidenum">
              <a:rPr lang="en-US" altLang="en-US"/>
              <a:pPr>
                <a:defRPr/>
              </a:pPr>
              <a:t>‹#›</a:t>
            </a:fld>
            <a:endParaRPr lang="en-US" altLang="en-US" dirty="0"/>
          </a:p>
        </p:txBody>
      </p:sp>
    </p:spTree>
    <p:extLst>
      <p:ext uri="{BB962C8B-B14F-4D97-AF65-F5344CB8AC3E}">
        <p14:creationId xmlns:p14="http://schemas.microsoft.com/office/powerpoint/2010/main" val="256627341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riter"/>
          </p:stSnd>
        </p:sndAc>
      </p:transition>
    </mc:Choice>
    <mc:Fallback xmlns="">
      <p:transition xmlns:p14="http://schemas.microsoft.com/office/powerpoint/2010/main" spd="slow">
        <p:sndAc>
          <p:stSnd>
            <p:snd r:embed="rId3" name="Typewriter"/>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493838"/>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5694" y="2209801"/>
            <a:ext cx="2743200" cy="26881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5" name="Text Placeholder 4"/>
          <p:cNvSpPr>
            <a:spLocks noGrp="1"/>
          </p:cNvSpPr>
          <p:nvPr>
            <p:ph type="body" sz="quarter" idx="3"/>
          </p:nvPr>
        </p:nvSpPr>
        <p:spPr>
          <a:xfrm>
            <a:off x="4645025" y="1493838"/>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3"/>
          <p:cNvSpPr>
            <a:spLocks noGrp="1"/>
          </p:cNvSpPr>
          <p:nvPr>
            <p:ph type="sldNum" sz="quarter" idx="10"/>
          </p:nvPr>
        </p:nvSpPr>
        <p:spPr>
          <a:ln/>
        </p:spPr>
        <p:txBody>
          <a:bodyPr/>
          <a:lstStyle>
            <a:lvl1pPr>
              <a:defRPr/>
            </a:lvl1pPr>
          </a:lstStyle>
          <a:p>
            <a:pPr>
              <a:defRPr/>
            </a:pPr>
            <a:fld id="{BE2C9799-E0CA-45D5-B20E-DDE3716B5673}" type="slidenum">
              <a:rPr lang="en-US" altLang="en-US"/>
              <a:pPr>
                <a:defRPr/>
              </a:pPr>
              <a:t>‹#›</a:t>
            </a:fld>
            <a:endParaRPr lang="en-US" altLang="en-US" dirty="0"/>
          </a:p>
        </p:txBody>
      </p:sp>
      <p:sp>
        <p:nvSpPr>
          <p:cNvPr id="9" name="Content Placeholder 3"/>
          <p:cNvSpPr>
            <a:spLocks noGrp="1"/>
          </p:cNvSpPr>
          <p:nvPr>
            <p:ph sz="half" idx="12"/>
          </p:nvPr>
        </p:nvSpPr>
        <p:spPr>
          <a:xfrm>
            <a:off x="228600" y="4953000"/>
            <a:ext cx="8686800" cy="1066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0" name="Content Placeholder 3"/>
          <p:cNvSpPr>
            <a:spLocks noGrp="1"/>
          </p:cNvSpPr>
          <p:nvPr>
            <p:ph sz="half" idx="13"/>
          </p:nvPr>
        </p:nvSpPr>
        <p:spPr>
          <a:xfrm>
            <a:off x="5294312" y="2209801"/>
            <a:ext cx="2743200" cy="26881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135469575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riter"/>
          </p:stSnd>
        </p:sndAc>
      </p:transition>
    </mc:Choice>
    <mc:Fallback xmlns="">
      <p:transition xmlns:p14="http://schemas.microsoft.com/office/powerpoint/2010/main" spd="slow">
        <p:sndAc>
          <p:stSnd>
            <p:snd r:embed="rId3" name="Typewriter"/>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3008313" cy="914400"/>
          </a:xfrm>
        </p:spPr>
        <p:style>
          <a:lnRef idx="2">
            <a:schemeClr val="accent6"/>
          </a:lnRef>
          <a:fillRef idx="1">
            <a:schemeClr val="lt1"/>
          </a:fillRef>
          <a:effectRef idx="0">
            <a:schemeClr val="accent6"/>
          </a:effectRef>
          <a:fontRef idx="none"/>
        </p:style>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p:cNvSpPr>
          <p:nvPr>
            <p:ph type="sldNum" sz="quarter" idx="10"/>
          </p:nvPr>
        </p:nvSpPr>
        <p:spPr>
          <a:ln/>
        </p:spPr>
        <p:txBody>
          <a:bodyPr/>
          <a:lstStyle>
            <a:lvl1pPr>
              <a:defRPr/>
            </a:lvl1pPr>
          </a:lstStyle>
          <a:p>
            <a:pPr>
              <a:defRPr/>
            </a:pPr>
            <a:fld id="{F46D4C3B-1352-4DE9-95E7-70226E716939}" type="slidenum">
              <a:rPr lang="en-US" altLang="en-US"/>
              <a:pPr>
                <a:defRPr/>
              </a:pPr>
              <a:t>‹#›</a:t>
            </a:fld>
            <a:endParaRPr lang="en-US" altLang="en-US" dirty="0"/>
          </a:p>
        </p:txBody>
      </p:sp>
    </p:spTree>
    <p:extLst>
      <p:ext uri="{BB962C8B-B14F-4D97-AF65-F5344CB8AC3E}">
        <p14:creationId xmlns:p14="http://schemas.microsoft.com/office/powerpoint/2010/main" val="185447279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riter"/>
          </p:stSnd>
        </p:sndAc>
      </p:transition>
    </mc:Choice>
    <mc:Fallback xmlns="">
      <p:transition xmlns:p14="http://schemas.microsoft.com/office/powerpoint/2010/main" spd="slow">
        <p:sndAc>
          <p:stSnd>
            <p:snd r:embed="rId3" name="Typewriter"/>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sym typeface="Calibri" pitchFamily="34" charset="0"/>
              </a:rPr>
              <a:t>Click icon to add picture</a:t>
            </a:r>
            <a:endParaRPr lang="en-US" noProof="0" dirty="0">
              <a:sym typeface="Calibri" pitchFamily="34"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p:cNvSpPr>
          <p:nvPr>
            <p:ph type="sldNum" sz="quarter" idx="10"/>
          </p:nvPr>
        </p:nvSpPr>
        <p:spPr>
          <a:ln/>
        </p:spPr>
        <p:txBody>
          <a:bodyPr/>
          <a:lstStyle>
            <a:lvl1pPr>
              <a:defRPr/>
            </a:lvl1pPr>
          </a:lstStyle>
          <a:p>
            <a:pPr>
              <a:defRPr/>
            </a:pPr>
            <a:fld id="{6DA8B61D-E62D-4935-97BA-8224EFDD1782}" type="slidenum">
              <a:rPr lang="en-US" altLang="en-US"/>
              <a:pPr>
                <a:defRPr/>
              </a:pPr>
              <a:t>‹#›</a:t>
            </a:fld>
            <a:endParaRPr lang="en-US" altLang="en-US" dirty="0"/>
          </a:p>
        </p:txBody>
      </p:sp>
    </p:spTree>
    <p:extLst>
      <p:ext uri="{BB962C8B-B14F-4D97-AF65-F5344CB8AC3E}">
        <p14:creationId xmlns:p14="http://schemas.microsoft.com/office/powerpoint/2010/main" val="294510820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riter"/>
          </p:stSnd>
        </p:sndAc>
      </p:transition>
    </mc:Choice>
    <mc:Fallback xmlns="">
      <p:transition xmlns:p14="http://schemas.microsoft.com/office/powerpoint/2010/main" spd="slow">
        <p:sndAc>
          <p:stSnd>
            <p:snd r:embed="rId3" name="Typewriter"/>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p:cNvSpPr>
          <p:nvPr>
            <p:ph type="sldNum" sz="quarter" idx="10"/>
          </p:nvPr>
        </p:nvSpPr>
        <p:spPr>
          <a:ln/>
        </p:spPr>
        <p:txBody>
          <a:bodyPr/>
          <a:lstStyle>
            <a:lvl1pPr>
              <a:defRPr/>
            </a:lvl1pPr>
          </a:lstStyle>
          <a:p>
            <a:pPr>
              <a:defRPr/>
            </a:pPr>
            <a:fld id="{330BB691-B90F-4835-8DB4-DA21A15BE88B}" type="slidenum">
              <a:rPr lang="en-US" altLang="en-US"/>
              <a:pPr>
                <a:defRPr/>
              </a:pPr>
              <a:t>‹#›</a:t>
            </a:fld>
            <a:endParaRPr lang="en-US" altLang="en-US" dirty="0"/>
          </a:p>
        </p:txBody>
      </p:sp>
      <p:sp>
        <p:nvSpPr>
          <p:cNvPr id="10" name="Text Placeholder 9"/>
          <p:cNvSpPr>
            <a:spLocks noGrp="1"/>
          </p:cNvSpPr>
          <p:nvPr>
            <p:ph type="body" sz="quarter" idx="11" hasCustomPrompt="1"/>
          </p:nvPr>
        </p:nvSpPr>
        <p:spPr>
          <a:xfrm>
            <a:off x="457200" y="5410200"/>
            <a:ext cx="4038600" cy="609600"/>
          </a:xfrm>
        </p:spPr>
        <p:txBody>
          <a:bodyPr/>
          <a:lstStyle>
            <a:lvl1pPr marL="0" indent="0">
              <a:buNone/>
              <a:defRPr sz="1800">
                <a:latin typeface="Consolas" panose="020B0609020204030204" pitchFamily="49" charset="0"/>
                <a:cs typeface="Consolas" panose="020B0609020204030204" pitchFamily="49"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Caption</a:t>
            </a:r>
          </a:p>
        </p:txBody>
      </p:sp>
      <p:sp>
        <p:nvSpPr>
          <p:cNvPr id="11" name="Text Placeholder 9"/>
          <p:cNvSpPr>
            <a:spLocks noGrp="1"/>
          </p:cNvSpPr>
          <p:nvPr>
            <p:ph type="body" sz="quarter" idx="12" hasCustomPrompt="1"/>
          </p:nvPr>
        </p:nvSpPr>
        <p:spPr>
          <a:xfrm>
            <a:off x="4648200" y="5410200"/>
            <a:ext cx="4038600" cy="609600"/>
          </a:xfrm>
        </p:spPr>
        <p:txBody>
          <a:bodyPr/>
          <a:lstStyle>
            <a:lvl1pPr marL="0" indent="0">
              <a:buNone/>
              <a:defRPr sz="1800">
                <a:latin typeface="Consolas" panose="020B0609020204030204" pitchFamily="49" charset="0"/>
                <a:cs typeface="Consolas" panose="020B0609020204030204" pitchFamily="49"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Caption</a:t>
            </a:r>
          </a:p>
        </p:txBody>
      </p:sp>
    </p:spTree>
    <p:extLst>
      <p:ext uri="{BB962C8B-B14F-4D97-AF65-F5344CB8AC3E}">
        <p14:creationId xmlns:p14="http://schemas.microsoft.com/office/powerpoint/2010/main" val="141892816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riter"/>
          </p:stSnd>
        </p:sndAc>
      </p:transition>
    </mc:Choice>
    <mc:Fallback xmlns="">
      <p:transition spd="slow">
        <p:sndAc>
          <p:stSnd>
            <p:snd r:embed="rId3" name="Typewriter"/>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p:cNvSpPr>
          <p:nvPr>
            <p:ph type="sldNum" sz="quarter" idx="10"/>
          </p:nvPr>
        </p:nvSpPr>
        <p:spPr>
          <a:ln/>
        </p:spPr>
        <p:txBody>
          <a:bodyPr/>
          <a:lstStyle>
            <a:lvl1pPr>
              <a:defRPr/>
            </a:lvl1pPr>
          </a:lstStyle>
          <a:p>
            <a:pPr>
              <a:defRPr/>
            </a:pPr>
            <a:fld id="{9B1340CC-1088-413E-B910-5BC1DB75FEDA}" type="slidenum">
              <a:rPr lang="en-US" altLang="en-US"/>
              <a:pPr>
                <a:defRPr/>
              </a:pPr>
              <a:t>‹#›</a:t>
            </a:fld>
            <a:endParaRPr lang="en-US" altLang="en-US"/>
          </a:p>
        </p:txBody>
      </p:sp>
    </p:spTree>
    <p:extLst>
      <p:ext uri="{BB962C8B-B14F-4D97-AF65-F5344CB8AC3E}">
        <p14:creationId xmlns:p14="http://schemas.microsoft.com/office/powerpoint/2010/main" val="3511950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audio" Target="../media/audio1.bin"/><Relationship Id="rId10" Type="http://schemas.openxmlformats.org/officeDocument/2006/relationships/audio" Target="../media/audio1.bin"/><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accent3">
            <a:lumMod val="95000"/>
            <a:alpha val="10000"/>
          </a:schemeClr>
        </a:solidFill>
        <a:effectLst/>
      </p:bgPr>
    </p:bg>
    <p:spTree>
      <p:nvGrpSpPr>
        <p:cNvPr id="1" name=""/>
        <p:cNvGrpSpPr/>
        <p:nvPr/>
      </p:nvGrpSpPr>
      <p:grpSpPr>
        <a:xfrm>
          <a:off x="0" y="0"/>
          <a:ext cx="0" cy="0"/>
          <a:chOff x="0" y="0"/>
          <a:chExt cx="0" cy="0"/>
        </a:xfrm>
      </p:grpSpPr>
      <p:sp>
        <p:nvSpPr>
          <p:cNvPr id="9" name="Rectangle 8"/>
          <p:cNvSpPr/>
          <p:nvPr/>
        </p:nvSpPr>
        <p:spPr>
          <a:xfrm>
            <a:off x="-6350" y="6686549"/>
            <a:ext cx="9150350" cy="67173"/>
          </a:xfrm>
          <a:prstGeom prst="rect">
            <a:avLst/>
          </a:prstGeom>
          <a:solidFill>
            <a:srgbClr val="EE68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350" y="6096000"/>
            <a:ext cx="9150350" cy="590550"/>
          </a:xfrm>
          <a:prstGeom prst="rect">
            <a:avLst/>
          </a:prstGeom>
          <a:solidFill>
            <a:srgbClr val="7F2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6" name="Rectangle 1"/>
          <p:cNvSpPr>
            <a:spLocks noGrp="1"/>
          </p:cNvSpPr>
          <p:nvPr>
            <p:ph type="title"/>
          </p:nvPr>
        </p:nvSpPr>
        <p:spPr bwMode="auto">
          <a:xfrm>
            <a:off x="457200" y="274036"/>
            <a:ext cx="8229600" cy="1326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Calibri" pitchFamily="34" charset="0"/>
              </a:rPr>
              <a:t>Click to edit Master title style</a:t>
            </a:r>
            <a:endParaRPr lang="en-US" altLang="en-US" dirty="0">
              <a:sym typeface="Calibri" pitchFamily="34" charset="0"/>
            </a:endParaRPr>
          </a:p>
        </p:txBody>
      </p:sp>
      <p:sp>
        <p:nvSpPr>
          <p:cNvPr id="1027" name="Rectangle 2"/>
          <p:cNvSpPr>
            <a:spLocks noGrp="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Calibri" pitchFamily="34" charset="0"/>
              </a:rPr>
              <a:t>Click to edit Master text styles</a:t>
            </a:r>
          </a:p>
          <a:p>
            <a:pPr lvl="1"/>
            <a:r>
              <a:rPr lang="en-US" altLang="en-US">
                <a:sym typeface="Calibri" pitchFamily="34" charset="0"/>
              </a:rPr>
              <a:t>Second level</a:t>
            </a:r>
          </a:p>
          <a:p>
            <a:pPr lvl="2"/>
            <a:r>
              <a:rPr lang="en-US" altLang="en-US">
                <a:sym typeface="Calibri" pitchFamily="34" charset="0"/>
              </a:rPr>
              <a:t>Third level</a:t>
            </a:r>
          </a:p>
          <a:p>
            <a:pPr lvl="3"/>
            <a:r>
              <a:rPr lang="en-US" altLang="en-US">
                <a:sym typeface="Calibri" pitchFamily="34" charset="0"/>
              </a:rPr>
              <a:t>Fourth level</a:t>
            </a:r>
          </a:p>
          <a:p>
            <a:pPr lvl="4"/>
            <a:r>
              <a:rPr lang="en-US" altLang="en-US">
                <a:sym typeface="Calibri" pitchFamily="34" charset="0"/>
              </a:rPr>
              <a:t>Fifth level</a:t>
            </a:r>
            <a:endParaRPr lang="en-US" altLang="en-US" dirty="0">
              <a:sym typeface="Calibri" pitchFamily="34" charset="0"/>
            </a:endParaRPr>
          </a:p>
        </p:txBody>
      </p:sp>
      <p:sp>
        <p:nvSpPr>
          <p:cNvPr id="10" name="Rectangle 9"/>
          <p:cNvSpPr/>
          <p:nvPr/>
        </p:nvSpPr>
        <p:spPr>
          <a:xfrm>
            <a:off x="-6350" y="99289"/>
            <a:ext cx="9150350" cy="174747"/>
          </a:xfrm>
          <a:prstGeom prst="rect">
            <a:avLst/>
          </a:prstGeom>
          <a:solidFill>
            <a:srgbClr val="7F2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VT_white_cmyk_invt®.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 y="6236662"/>
            <a:ext cx="1479448" cy="319881"/>
          </a:xfrm>
          <a:prstGeom prst="rect">
            <a:avLst/>
          </a:prstGeom>
        </p:spPr>
      </p:pic>
      <p:sp>
        <p:nvSpPr>
          <p:cNvPr id="2" name="Rectangle 3"/>
          <p:cNvSpPr>
            <a:spLocks noGrp="1"/>
          </p:cNvSpPr>
          <p:nvPr>
            <p:ph type="sldNum" sz="quarter" idx="2"/>
          </p:nvPr>
        </p:nvSpPr>
        <p:spPr bwMode="auto">
          <a:xfrm>
            <a:off x="6553200" y="6403975"/>
            <a:ext cx="2133600" cy="26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lvl1pPr algn="r">
              <a:defRPr sz="1600" b="1" smtClean="0">
                <a:solidFill>
                  <a:schemeClr val="bg1"/>
                </a:solidFill>
              </a:defRPr>
            </a:lvl1pPr>
          </a:lstStyle>
          <a:p>
            <a:pPr>
              <a:defRPr/>
            </a:pPr>
            <a:fld id="{E784B53C-0508-4A22-8AF3-8AED09EC3702}"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52" r:id="rId1"/>
    <p:sldLayoutId id="2147483651" r:id="rId2"/>
    <p:sldLayoutId id="2147483653" r:id="rId3"/>
    <p:sldLayoutId id="2147483654" r:id="rId4"/>
    <p:sldLayoutId id="2147483657" r:id="rId5"/>
    <p:sldLayoutId id="2147483658" r:id="rId6"/>
    <p:sldLayoutId id="2147483659" r:id="rId7"/>
    <p:sldLayoutId id="2147483660" r:id="rId8"/>
  </p:sldLayoutIdLst>
  <mc:AlternateContent xmlns:mc="http://schemas.openxmlformats.org/markup-compatibility/2006" xmlns:p14="http://schemas.microsoft.com/office/powerpoint/2010/main">
    <mc:Choice Requires="p14">
      <p:transition spd="slow" p14:dur="2000">
        <p:sndAc>
          <p:stSnd>
            <p:snd r:embed="rId10" name="Typewriter"/>
          </p:stSnd>
        </p:sndAc>
      </p:transition>
    </mc:Choice>
    <mc:Fallback xmlns="">
      <p:transition xmlns:p14="http://schemas.microsoft.com/office/powerpoint/2010/main" spd="slow">
        <p:sndAc>
          <p:stSnd>
            <p:snd r:embed="rId15" name="Typewriter"/>
          </p:stSnd>
        </p:sndAc>
      </p:transition>
    </mc:Fallback>
  </mc:AlternateContent>
  <p:hf hdr="0" ftr="0" dt="0"/>
  <p:txStyles>
    <p:titleStyle>
      <a:lvl1pPr algn="ctr" rtl="0" eaLnBrk="1" fontAlgn="base" hangingPunct="1">
        <a:spcBef>
          <a:spcPct val="0"/>
        </a:spcBef>
        <a:spcAft>
          <a:spcPct val="0"/>
        </a:spcAft>
        <a:defRPr sz="4000">
          <a:solidFill>
            <a:srgbClr val="000000"/>
          </a:solidFill>
          <a:latin typeface="+mj-lt"/>
          <a:ea typeface="+mj-ea"/>
          <a:cs typeface="+mj-cs"/>
          <a:sym typeface="Calibri" pitchFamily="34" charset="0"/>
        </a:defRPr>
      </a:lvl1pPr>
      <a:lvl2pPr algn="ctr" rtl="0" eaLnBrk="1" fontAlgn="base" hangingPunct="1">
        <a:spcBef>
          <a:spcPct val="0"/>
        </a:spcBef>
        <a:spcAft>
          <a:spcPct val="0"/>
        </a:spcAft>
        <a:defRPr sz="4400">
          <a:solidFill>
            <a:srgbClr val="000000"/>
          </a:solidFill>
          <a:latin typeface="Calibri" pitchFamily="34" charset="0"/>
          <a:ea typeface="Calibri" pitchFamily="34" charset="0"/>
          <a:cs typeface="Calibri" pitchFamily="34" charset="0"/>
          <a:sym typeface="Calibri" pitchFamily="34" charset="0"/>
        </a:defRPr>
      </a:lvl2pPr>
      <a:lvl3pPr algn="ctr" rtl="0" eaLnBrk="1" fontAlgn="base" hangingPunct="1">
        <a:spcBef>
          <a:spcPct val="0"/>
        </a:spcBef>
        <a:spcAft>
          <a:spcPct val="0"/>
        </a:spcAft>
        <a:defRPr sz="4400">
          <a:solidFill>
            <a:srgbClr val="000000"/>
          </a:solidFill>
          <a:latin typeface="Calibri" pitchFamily="34" charset="0"/>
          <a:ea typeface="Calibri" pitchFamily="34" charset="0"/>
          <a:cs typeface="Calibri" pitchFamily="34" charset="0"/>
          <a:sym typeface="Calibri" pitchFamily="34" charset="0"/>
        </a:defRPr>
      </a:lvl3pPr>
      <a:lvl4pPr algn="ctr" rtl="0" eaLnBrk="1" fontAlgn="base" hangingPunct="1">
        <a:spcBef>
          <a:spcPct val="0"/>
        </a:spcBef>
        <a:spcAft>
          <a:spcPct val="0"/>
        </a:spcAft>
        <a:defRPr sz="4400">
          <a:solidFill>
            <a:srgbClr val="000000"/>
          </a:solidFill>
          <a:latin typeface="Calibri" pitchFamily="34" charset="0"/>
          <a:ea typeface="Calibri" pitchFamily="34" charset="0"/>
          <a:cs typeface="Calibri" pitchFamily="34" charset="0"/>
          <a:sym typeface="Calibri" pitchFamily="34" charset="0"/>
        </a:defRPr>
      </a:lvl4pPr>
      <a:lvl5pPr algn="ctr" rtl="0" eaLnBrk="1" fontAlgn="base" hangingPunct="1">
        <a:spcBef>
          <a:spcPct val="0"/>
        </a:spcBef>
        <a:spcAft>
          <a:spcPct val="0"/>
        </a:spcAft>
        <a:defRPr sz="4400">
          <a:solidFill>
            <a:srgbClr val="000000"/>
          </a:solidFill>
          <a:latin typeface="Calibri" pitchFamily="34" charset="0"/>
          <a:ea typeface="Calibri" pitchFamily="34" charset="0"/>
          <a:cs typeface="Calibri" pitchFamily="34" charset="0"/>
          <a:sym typeface="Calibri" pitchFamily="34" charset="0"/>
        </a:defRPr>
      </a:lvl5pPr>
      <a:lvl6pPr marL="457200" algn="ctr" rtl="0" eaLnBrk="1" fontAlgn="base" hangingPunct="1">
        <a:spcBef>
          <a:spcPct val="0"/>
        </a:spcBef>
        <a:spcAft>
          <a:spcPct val="0"/>
        </a:spcAft>
        <a:defRPr sz="4400">
          <a:solidFill>
            <a:srgbClr val="000000"/>
          </a:solidFill>
          <a:latin typeface="Calibri" pitchFamily="34" charset="0"/>
          <a:ea typeface="Calibri" pitchFamily="34" charset="0"/>
          <a:cs typeface="Calibri" pitchFamily="34" charset="0"/>
          <a:sym typeface="Calibri" pitchFamily="34" charset="0"/>
        </a:defRPr>
      </a:lvl6pPr>
      <a:lvl7pPr marL="914400" algn="ctr" rtl="0" eaLnBrk="1" fontAlgn="base" hangingPunct="1">
        <a:spcBef>
          <a:spcPct val="0"/>
        </a:spcBef>
        <a:spcAft>
          <a:spcPct val="0"/>
        </a:spcAft>
        <a:defRPr sz="4400">
          <a:solidFill>
            <a:srgbClr val="000000"/>
          </a:solidFill>
          <a:latin typeface="Calibri" pitchFamily="34" charset="0"/>
          <a:ea typeface="Calibri" pitchFamily="34" charset="0"/>
          <a:cs typeface="Calibri" pitchFamily="34" charset="0"/>
          <a:sym typeface="Calibri" pitchFamily="34" charset="0"/>
        </a:defRPr>
      </a:lvl7pPr>
      <a:lvl8pPr marL="1371600" algn="ctr" rtl="0" eaLnBrk="1" fontAlgn="base" hangingPunct="1">
        <a:spcBef>
          <a:spcPct val="0"/>
        </a:spcBef>
        <a:spcAft>
          <a:spcPct val="0"/>
        </a:spcAft>
        <a:defRPr sz="4400">
          <a:solidFill>
            <a:srgbClr val="000000"/>
          </a:solidFill>
          <a:latin typeface="Calibri" pitchFamily="34" charset="0"/>
          <a:ea typeface="Calibri" pitchFamily="34" charset="0"/>
          <a:cs typeface="Calibri" pitchFamily="34" charset="0"/>
          <a:sym typeface="Calibri" pitchFamily="34" charset="0"/>
        </a:defRPr>
      </a:lvl8pPr>
      <a:lvl9pPr marL="1828800" algn="ctr" rtl="0" eaLnBrk="1" fontAlgn="base" hangingPunct="1">
        <a:spcBef>
          <a:spcPct val="0"/>
        </a:spcBef>
        <a:spcAft>
          <a:spcPct val="0"/>
        </a:spcAft>
        <a:defRPr sz="4400">
          <a:solidFill>
            <a:srgbClr val="000000"/>
          </a:solidFill>
          <a:latin typeface="Calibri" pitchFamily="34" charset="0"/>
          <a:ea typeface="Calibri" pitchFamily="34" charset="0"/>
          <a:cs typeface="Calibri" pitchFamily="34" charset="0"/>
          <a:sym typeface="Calibri" pitchFamily="34" charset="0"/>
        </a:defRPr>
      </a:lvl9pPr>
    </p:titleStyle>
    <p:bodyStyle>
      <a:lvl1pPr marL="342900" indent="-342900" algn="l" rtl="0" eaLnBrk="1" fontAlgn="base" hangingPunct="1">
        <a:spcBef>
          <a:spcPts val="700"/>
        </a:spcBef>
        <a:spcAft>
          <a:spcPct val="0"/>
        </a:spcAft>
        <a:buSzPct val="100000"/>
        <a:buFont typeface="Arial" pitchFamily="34" charset="0"/>
        <a:buChar char="•"/>
        <a:defRPr sz="3200">
          <a:solidFill>
            <a:srgbClr val="000000"/>
          </a:solidFill>
          <a:latin typeface="+mn-lt"/>
          <a:ea typeface="+mn-ea"/>
          <a:cs typeface="+mn-cs"/>
          <a:sym typeface="Calibri" pitchFamily="34" charset="0"/>
        </a:defRPr>
      </a:lvl1pPr>
      <a:lvl2pPr marL="782638" indent="-325438" algn="l" rtl="0" eaLnBrk="1" fontAlgn="base" hangingPunct="1">
        <a:spcBef>
          <a:spcPts val="700"/>
        </a:spcBef>
        <a:spcAft>
          <a:spcPct val="0"/>
        </a:spcAft>
        <a:buSzPct val="100000"/>
        <a:buFont typeface="Arial" pitchFamily="34" charset="0"/>
        <a:buChar char="–"/>
        <a:defRPr sz="3200">
          <a:solidFill>
            <a:srgbClr val="000000"/>
          </a:solidFill>
          <a:latin typeface="+mn-lt"/>
          <a:ea typeface="+mn-ea"/>
          <a:cs typeface="+mn-cs"/>
          <a:sym typeface="Calibri" pitchFamily="34" charset="0"/>
        </a:defRPr>
      </a:lvl2pPr>
      <a:lvl3pPr marL="1219200" indent="-304800" algn="l" rtl="0" eaLnBrk="1" fontAlgn="base" hangingPunct="1">
        <a:spcBef>
          <a:spcPts val="700"/>
        </a:spcBef>
        <a:spcAft>
          <a:spcPct val="0"/>
        </a:spcAft>
        <a:buSzPct val="100000"/>
        <a:buFont typeface="Arial" pitchFamily="34" charset="0"/>
        <a:buChar char="•"/>
        <a:defRPr sz="3200">
          <a:solidFill>
            <a:srgbClr val="000000"/>
          </a:solidFill>
          <a:latin typeface="+mn-lt"/>
          <a:ea typeface="+mn-ea"/>
          <a:cs typeface="+mn-cs"/>
          <a:sym typeface="Calibri" pitchFamily="34" charset="0"/>
        </a:defRPr>
      </a:lvl3pPr>
      <a:lvl4pPr marL="1736725" indent="-365125" algn="l" rtl="0" eaLnBrk="1" fontAlgn="base" hangingPunct="1">
        <a:spcBef>
          <a:spcPts val="700"/>
        </a:spcBef>
        <a:spcAft>
          <a:spcPct val="0"/>
        </a:spcAft>
        <a:buSzPct val="100000"/>
        <a:buFont typeface="Arial" pitchFamily="34" charset="0"/>
        <a:buChar char="–"/>
        <a:defRPr sz="3200">
          <a:solidFill>
            <a:srgbClr val="000000"/>
          </a:solidFill>
          <a:latin typeface="+mn-lt"/>
          <a:ea typeface="+mn-ea"/>
          <a:cs typeface="+mn-cs"/>
          <a:sym typeface="Calibri" pitchFamily="34" charset="0"/>
        </a:defRPr>
      </a:lvl4pPr>
      <a:lvl5pPr marL="2193925" indent="-365125" algn="l" rtl="0" eaLnBrk="1" fontAlgn="base" hangingPunct="1">
        <a:spcBef>
          <a:spcPts val="700"/>
        </a:spcBef>
        <a:spcAft>
          <a:spcPct val="0"/>
        </a:spcAft>
        <a:buSzPct val="100000"/>
        <a:buFont typeface="Arial" pitchFamily="34" charset="0"/>
        <a:buChar char="»"/>
        <a:defRPr sz="3200">
          <a:solidFill>
            <a:srgbClr val="000000"/>
          </a:solidFill>
          <a:latin typeface="+mn-lt"/>
          <a:ea typeface="+mn-ea"/>
          <a:cs typeface="+mn-cs"/>
          <a:sym typeface="Calibri" pitchFamily="34" charset="0"/>
        </a:defRPr>
      </a:lvl5pPr>
      <a:lvl6pPr marL="2651125" indent="-365125" algn="l" rtl="0" eaLnBrk="1" fontAlgn="base" hangingPunct="1">
        <a:spcBef>
          <a:spcPts val="700"/>
        </a:spcBef>
        <a:spcAft>
          <a:spcPct val="0"/>
        </a:spcAft>
        <a:buSzPct val="100000"/>
        <a:buFont typeface="Arial" pitchFamily="34" charset="0"/>
        <a:buChar char="»"/>
        <a:defRPr sz="3200">
          <a:solidFill>
            <a:srgbClr val="000000"/>
          </a:solidFill>
          <a:latin typeface="+mn-lt"/>
          <a:ea typeface="+mn-ea"/>
          <a:cs typeface="+mn-cs"/>
          <a:sym typeface="Calibri" pitchFamily="34" charset="0"/>
        </a:defRPr>
      </a:lvl6pPr>
      <a:lvl7pPr marL="3108325" indent="-365125" algn="l" rtl="0" eaLnBrk="1" fontAlgn="base" hangingPunct="1">
        <a:spcBef>
          <a:spcPts val="700"/>
        </a:spcBef>
        <a:spcAft>
          <a:spcPct val="0"/>
        </a:spcAft>
        <a:buSzPct val="100000"/>
        <a:buFont typeface="Arial" pitchFamily="34" charset="0"/>
        <a:buChar char="»"/>
        <a:defRPr sz="3200">
          <a:solidFill>
            <a:srgbClr val="000000"/>
          </a:solidFill>
          <a:latin typeface="+mn-lt"/>
          <a:ea typeface="+mn-ea"/>
          <a:cs typeface="+mn-cs"/>
          <a:sym typeface="Calibri" pitchFamily="34" charset="0"/>
        </a:defRPr>
      </a:lvl7pPr>
      <a:lvl8pPr marL="3565525" indent="-365125" algn="l" rtl="0" eaLnBrk="1" fontAlgn="base" hangingPunct="1">
        <a:spcBef>
          <a:spcPts val="700"/>
        </a:spcBef>
        <a:spcAft>
          <a:spcPct val="0"/>
        </a:spcAft>
        <a:buSzPct val="100000"/>
        <a:buFont typeface="Arial" pitchFamily="34" charset="0"/>
        <a:buChar char="»"/>
        <a:defRPr sz="3200">
          <a:solidFill>
            <a:srgbClr val="000000"/>
          </a:solidFill>
          <a:latin typeface="+mn-lt"/>
          <a:ea typeface="+mn-ea"/>
          <a:cs typeface="+mn-cs"/>
          <a:sym typeface="Calibri" pitchFamily="34" charset="0"/>
        </a:defRPr>
      </a:lvl8pPr>
      <a:lvl9pPr marL="4022725" indent="-365125" algn="l" rtl="0" eaLnBrk="1" fontAlgn="base" hangingPunct="1">
        <a:spcBef>
          <a:spcPts val="700"/>
        </a:spcBef>
        <a:spcAft>
          <a:spcPct val="0"/>
        </a:spcAft>
        <a:buSzPct val="100000"/>
        <a:buFont typeface="Arial" pitchFamily="34" charset="0"/>
        <a:buChar char="»"/>
        <a:defRPr sz="3200">
          <a:solidFill>
            <a:srgbClr val="000000"/>
          </a:solidFill>
          <a:latin typeface="+mn-lt"/>
          <a:ea typeface="+mn-ea"/>
          <a:cs typeface="+mn-cs"/>
          <a:sym typeface="Calibri"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mailto:brackett@vt.edu" TargetMode="External"/><Relationship Id="rId4" Type="http://schemas.openxmlformats.org/officeDocument/2006/relationships/hyperlink" Target="mailto:christa.miller@vt.ed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merriam-webster.com/dictionary/accessible" TargetMode="External"/><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audio" Target="../media/audio1.bin"/><Relationship Id="rId4" Type="http://schemas.openxmlformats.org/officeDocument/2006/relationships/hyperlink" Target="https://material.google.com/usability/accessibility.html" TargetMode="External"/></Relationships>
</file>

<file path=ppt/slides/_rels/slide10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106.jpg"/></Relationships>
</file>

<file path=ppt/slides/_rels/slide10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10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hyperlink" Target="https://teachonline.asu.edu/objectives-builder/" TargetMode="External"/></Relationships>
</file>

<file path=ppt/slides/_rels/slide10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10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10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106.xml.rels><?xml version="1.0" encoding="UTF-8" standalone="yes"?>
<Relationships xmlns="http://schemas.openxmlformats.org/package/2006/relationships"><Relationship Id="rId3" Type="http://schemas.openxmlformats.org/officeDocument/2006/relationships/hyperlink" Target="mailto:christa.miller@vt.edu" TargetMode="External"/><Relationship Id="rId2" Type="http://schemas.openxmlformats.org/officeDocument/2006/relationships/audio" Target="../media/audio1.bin"/><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image" Target="../media/image10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12.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audio" Target="../media/audio1.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audio" Target="../media/audio1.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bin"/><Relationship Id="rId5" Type="http://schemas.openxmlformats.org/officeDocument/2006/relationships/image" Target="../media/image17.png"/><Relationship Id="rId4" Type="http://schemas.openxmlformats.org/officeDocument/2006/relationships/hyperlink" Target="https://youtu.be/O_MCvjkd8Jc"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virginiatech.qualtrics.com/SE/?SID=SV_e9EEec8FGx8Hc57" TargetMode="External"/><Relationship Id="rId2" Type="http://schemas.openxmlformats.org/officeDocument/2006/relationships/audio" Target="../media/audio1.bin"/><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1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1.bin"/><Relationship Id="rId1" Type="http://schemas.openxmlformats.org/officeDocument/2006/relationships/slideLayout" Target="../slideLayouts/slideLayout3.xml"/><Relationship Id="rId6" Type="http://schemas.openxmlformats.org/officeDocument/2006/relationships/audio" Target="../media/audio1.bin"/><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2.xml.rels><?xml version="1.0" encoding="UTF-8" standalone="yes"?>
<Relationships xmlns="http://schemas.openxmlformats.org/package/2006/relationships"><Relationship Id="rId3" Type="http://schemas.openxmlformats.org/officeDocument/2006/relationships/hyperlink" Target="http://ecologyofeducation.net/wsite/ideas-on-universal-design-for-learning/" TargetMode="External"/><Relationship Id="rId2" Type="http://schemas.openxmlformats.org/officeDocument/2006/relationships/audio" Target="../media/audio1.bin"/><Relationship Id="rId1" Type="http://schemas.openxmlformats.org/officeDocument/2006/relationships/slideLayout" Target="../slideLayouts/slideLayout5.xml"/><Relationship Id="rId5" Type="http://schemas.openxmlformats.org/officeDocument/2006/relationships/audio" Target="../media/audio1.bin"/><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1.bin"/><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bin"/><Relationship Id="rId7"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jpg"/><Relationship Id="rId11" Type="http://schemas.openxmlformats.org/officeDocument/2006/relationships/audio" Target="../media/audio1.bin"/><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audio" Target="../media/audio1.bin"/><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audio" Target="../media/audio1.bin"/><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hyperlink" Target="https://support.microsoft.com/en-us/help/22798/windows-10-narrator-get-started" TargetMode="External"/><Relationship Id="rId7" Type="http://schemas.openxmlformats.org/officeDocument/2006/relationships/audio" Target="../media/audio1.bin"/><Relationship Id="rId2" Type="http://schemas.openxmlformats.org/officeDocument/2006/relationships/audio" Target="../media/audio1.bin"/><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www.apple.com/voiceover/info/guide/" TargetMode="External"/></Relationships>
</file>

<file path=ppt/slides/_rels/slide2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audio" Target="../media/audio1.bin"/><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2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audio" Target="../media/audio1.bin"/><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audio" Target="../media/audio1.bin"/><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audio" Target="../media/audio1.bin"/><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hyperlink" Target="http://ecologyofeducation.net/wsite/ideas-on-universal-design-for-learning/" TargetMode="External"/><Relationship Id="rId2" Type="http://schemas.openxmlformats.org/officeDocument/2006/relationships/audio" Target="../media/audio1.bin"/><Relationship Id="rId1" Type="http://schemas.openxmlformats.org/officeDocument/2006/relationships/slideLayout" Target="../slideLayouts/slideLayout5.xml"/><Relationship Id="rId5" Type="http://schemas.openxmlformats.org/officeDocument/2006/relationships/audio" Target="../media/audio1.bin"/><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audio" Target="../media/audio1.bin"/><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bin"/><Relationship Id="rId1" Type="http://schemas.openxmlformats.org/officeDocument/2006/relationships/slideLayout" Target="../slideLayouts/slideLayout7.xml"/><Relationship Id="rId4" Type="http://schemas.openxmlformats.org/officeDocument/2006/relationships/audio" Target="../media/audio1.bin"/></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V2cBTlLCKjU" TargetMode="External"/><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3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peDy2st2XpQ&amp;feature=youtu.be" TargetMode="External"/><Relationship Id="rId2" Type="http://schemas.openxmlformats.org/officeDocument/2006/relationships/audio" Target="../media/audio1.bin"/><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bin"/><Relationship Id="rId1" Type="http://schemas.openxmlformats.org/officeDocument/2006/relationships/slideLayout" Target="../slideLayouts/slideLayout5.xml"/><Relationship Id="rId4" Type="http://schemas.openxmlformats.org/officeDocument/2006/relationships/audio" Target="../media/audio1.bin"/></Relationships>
</file>

<file path=ppt/slides/_rels/slide4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4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bin"/><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1.jpg"/><Relationship Id="rId11" Type="http://schemas.openxmlformats.org/officeDocument/2006/relationships/audio" Target="../media/audio1.bin"/><Relationship Id="rId5" Type="http://schemas.openxmlformats.org/officeDocument/2006/relationships/image" Target="../media/image20.jp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43.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4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1.bin"/><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audio" Target="../media/audio1.bin"/><Relationship Id="rId5" Type="http://schemas.openxmlformats.org/officeDocument/2006/relationships/image" Target="../media/image55.jpe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4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audio" Target="../media/audio1.bin"/><Relationship Id="rId5" Type="http://schemas.openxmlformats.org/officeDocument/2006/relationships/image" Target="../media/image59.jpe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audio" Target="../media/audio1.bin"/><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1.bin"/><Relationship Id="rId5" Type="http://schemas.openxmlformats.org/officeDocument/2006/relationships/image" Target="../media/image7.emf"/><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audio" Target="../media/audio1.bin"/><Relationship Id="rId5" Type="http://schemas.openxmlformats.org/officeDocument/2006/relationships/image" Target="../media/image59.jpe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8" Type="http://schemas.openxmlformats.org/officeDocument/2006/relationships/audio" Target="../media/audio1.bin"/><Relationship Id="rId3" Type="http://schemas.openxmlformats.org/officeDocument/2006/relationships/audio" Target="../media/audio1.bin"/><Relationship Id="rId7" Type="http://schemas.openxmlformats.org/officeDocument/2006/relationships/image" Target="../media/image66.gi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audio" Target="../media/audio1.bin"/><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audio" Target="../media/audio1.bin"/><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6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6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6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6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1.bin"/><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hyperlink" Target="http://www.olcs.lt.vt.edu/lynda/" TargetMode="External"/><Relationship Id="rId3" Type="http://schemas.openxmlformats.org/officeDocument/2006/relationships/audio" Target="../media/audio1.bin"/><Relationship Id="rId7" Type="http://schemas.openxmlformats.org/officeDocument/2006/relationships/hyperlink" Target="https://www.youtube.com/watch?v=5lYdLp7tikk&amp;feature=youtu.be"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diagramcenter.org/making-images-accessible.html" TargetMode="External"/><Relationship Id="rId5" Type="http://schemas.openxmlformats.org/officeDocument/2006/relationships/hyperlink" Target="http://ncam.wgbh.org/experience_learn/educational_media/accessible-assessments/image-description-resources" TargetMode="External"/><Relationship Id="rId4" Type="http://schemas.openxmlformats.org/officeDocument/2006/relationships/hyperlink" Target="http://ncdae.org/resources/cheatsheets" TargetMode="External"/><Relationship Id="rId9" Type="http://schemas.openxmlformats.org/officeDocument/2006/relationships/audio" Target="../media/audio1.bin"/></Relationships>
</file>

<file path=ppt/slides/_rels/slide6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audio" Target="../media/audio1.bin"/><Relationship Id="rId1" Type="http://schemas.openxmlformats.org/officeDocument/2006/relationships/slideLayout" Target="../slideLayouts/slideLayout6.xml"/><Relationship Id="rId4" Type="http://schemas.openxmlformats.org/officeDocument/2006/relationships/audio" Target="../media/audio1.bin"/></Relationships>
</file>

<file path=ppt/slides/_rels/slide6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6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audio" Target="../media/audio1.bin"/><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hyperlink" Target="https://www.youtube.com/watch?v=tFIVCwGA4gs" TargetMode="External"/></Relationships>
</file>

<file path=ppt/slides/_rels/slide7.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3.xml"/><Relationship Id="rId6" Type="http://schemas.openxmlformats.org/officeDocument/2006/relationships/audio" Target="../media/audio1.bin"/></Relationships>
</file>

<file path=ppt/slides/_rels/slide7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audio" Target="../media/audio1.bin"/><Relationship Id="rId1" Type="http://schemas.openxmlformats.org/officeDocument/2006/relationships/slideLayout" Target="../slideLayouts/slideLayout5.xml"/><Relationship Id="rId4" Type="http://schemas.openxmlformats.org/officeDocument/2006/relationships/audio" Target="../media/audio1.bin"/></Relationships>
</file>

<file path=ppt/slides/_rels/slide7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audio" Target="../media/audio1.bin"/></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73.xml.rels><?xml version="1.0" encoding="UTF-8" standalone="yes"?>
<Relationships xmlns="http://schemas.openxmlformats.org/package/2006/relationships"><Relationship Id="rId3" Type="http://schemas.openxmlformats.org/officeDocument/2006/relationships/hyperlink" Target="https://community.canvaslms.com/docs/DOC-2060" TargetMode="External"/><Relationship Id="rId2" Type="http://schemas.openxmlformats.org/officeDocument/2006/relationships/audio" Target="../media/audio1.bin"/><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hyperlink" Target="https://community.canvaslms.com/docs/DOC-6504"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audio" Target="../media/audio1.bin"/><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79.jpeg"/></Relationships>
</file>

<file path=ppt/slides/_rels/slide7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7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7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audio" Target="../media/audio1.bin"/><Relationship Id="rId5" Type="http://schemas.openxmlformats.org/officeDocument/2006/relationships/image" Target="../media/image82.jpeg"/><Relationship Id="rId4" Type="http://schemas.openxmlformats.org/officeDocument/2006/relationships/image" Target="../media/image81.png"/></Relationships>
</file>

<file path=ppt/slides/_rels/slide7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audio" Target="../media/audio1.bin"/><Relationship Id="rId5" Type="http://schemas.openxmlformats.org/officeDocument/2006/relationships/image" Target="../media/image84.png"/><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8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audio" Target="../media/audio1.bin"/><Relationship Id="rId5" Type="http://schemas.openxmlformats.org/officeDocument/2006/relationships/image" Target="../media/image85.png"/><Relationship Id="rId4" Type="http://schemas.openxmlformats.org/officeDocument/2006/relationships/hyperlink" Target="http://www.captioningkey.org/" TargetMode="External"/></Relationships>
</file>

<file path=ppt/slides/_rels/slide8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8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audio" Target="../media/audio1.bin"/><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audio" Target="../media/audio1.bin"/><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8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image" Target="../media/image88.png"/></Relationships>
</file>

<file path=ppt/slides/_rels/slide8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1.bin"/><Relationship Id="rId7"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audio" Target="../media/audio1.bin"/></Relationships>
</file>

<file path=ppt/slides/_rels/slide8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audio" Target="../media/audio1.bin"/><Relationship Id="rId5" Type="http://schemas.openxmlformats.org/officeDocument/2006/relationships/image" Target="../media/image98.png"/><Relationship Id="rId4" Type="http://schemas.openxmlformats.org/officeDocument/2006/relationships/image" Target="../media/image97.png"/></Relationships>
</file>

<file path=ppt/slides/_rels/slide8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merriam-webster.com/dictionary/accessible" TargetMode="External"/><Relationship Id="rId2" Type="http://schemas.openxmlformats.org/officeDocument/2006/relationships/audio" Target="../media/audio1.bin"/><Relationship Id="rId1" Type="http://schemas.openxmlformats.org/officeDocument/2006/relationships/slideLayout" Target="../slideLayouts/slideLayout4.xml"/><Relationship Id="rId4" Type="http://schemas.openxmlformats.org/officeDocument/2006/relationships/audio" Target="../media/audio1.bin"/></Relationships>
</file>

<file path=ppt/slides/_rels/slide9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audio" Target="../media/audio1.bin"/><Relationship Id="rId5" Type="http://schemas.openxmlformats.org/officeDocument/2006/relationships/image" Target="../media/image100.png"/><Relationship Id="rId4" Type="http://schemas.openxmlformats.org/officeDocument/2006/relationships/image" Target="../media/image99.png"/></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9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102.png"/></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audio" Target="../media/audio1.bin"/><Relationship Id="rId1" Type="http://schemas.openxmlformats.org/officeDocument/2006/relationships/slideLayout" Target="../slideLayouts/slideLayout3.xml"/><Relationship Id="rId4" Type="http://schemas.openxmlformats.org/officeDocument/2006/relationships/audio" Target="../media/audio1.bin"/></Relationships>
</file>

<file path=ppt/slides/_rels/slide9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9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104.png"/></Relationships>
</file>

<file path=ppt/slides/_rels/slide9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audio" Target="../media/audio1.bin"/></Relationships>
</file>

<file path=ppt/slides/_rels/slide9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9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audio" Target="../media/audio1.bin"/><Relationship Id="rId4" Type="http://schemas.openxmlformats.org/officeDocument/2006/relationships/image" Target="../media/image10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81525"/>
            <a:ext cx="7772400" cy="1362075"/>
          </a:xfrm>
        </p:spPr>
        <p:txBody>
          <a:bodyPr/>
          <a:lstStyle/>
          <a:p>
            <a:r>
              <a:rPr lang="en-US" cap="none" dirty="0"/>
              <a:t>Universal design in the Inclusive Classroom</a:t>
            </a:r>
          </a:p>
        </p:txBody>
      </p:sp>
      <p:sp>
        <p:nvSpPr>
          <p:cNvPr id="3" name="Text Placeholder 2"/>
          <p:cNvSpPr>
            <a:spLocks noGrp="1"/>
          </p:cNvSpPr>
          <p:nvPr>
            <p:ph type="body" idx="1"/>
          </p:nvPr>
        </p:nvSpPr>
        <p:spPr>
          <a:xfrm>
            <a:off x="722313" y="2906713"/>
            <a:ext cx="7772400" cy="1500187"/>
          </a:xfrm>
        </p:spPr>
        <p:txBody>
          <a:bodyPr/>
          <a:lstStyle/>
          <a:p>
            <a:pPr algn="ctr"/>
            <a:r>
              <a:rPr lang="en-US" dirty="0"/>
              <a:t>NLI Summer Track May 31, June 1, 2017</a:t>
            </a:r>
          </a:p>
          <a:p>
            <a:r>
              <a:rPr lang="en-US" dirty="0"/>
              <a:t>Christa Miller, </a:t>
            </a:r>
            <a:r>
              <a:rPr lang="en-US" dirty="0">
                <a:hlinkClick r:id="rId4"/>
              </a:rPr>
              <a:t>christa.miller@vt.edu</a:t>
            </a:r>
            <a:r>
              <a:rPr lang="en-US" dirty="0"/>
              <a:t> </a:t>
            </a:r>
            <a:r>
              <a:rPr lang="en-US" i="1" dirty="0"/>
              <a:t>Assistive Technologies</a:t>
            </a:r>
          </a:p>
          <a:p>
            <a:r>
              <a:rPr lang="en-US" dirty="0"/>
              <a:t>Hal Brackett, </a:t>
            </a:r>
            <a:r>
              <a:rPr lang="en-US" dirty="0">
                <a:hlinkClick r:id="rId5"/>
              </a:rPr>
              <a:t>brackett@vt.edu</a:t>
            </a:r>
            <a:r>
              <a:rPr lang="en-US" dirty="0"/>
              <a:t> </a:t>
            </a:r>
            <a:r>
              <a:rPr lang="en-US" i="1" dirty="0"/>
              <a:t>Assistive Technologies</a:t>
            </a:r>
          </a:p>
          <a:p>
            <a:r>
              <a:rPr lang="en-US" sz="1800" dirty="0"/>
              <a:t>TLOS: Technology-enhanced Learning and Online Strategies</a:t>
            </a:r>
          </a:p>
        </p:txBody>
      </p:sp>
      <p:sp>
        <p:nvSpPr>
          <p:cNvPr id="4" name="Slide Number Placeholder 3"/>
          <p:cNvSpPr>
            <a:spLocks noGrp="1"/>
          </p:cNvSpPr>
          <p:nvPr>
            <p:ph type="sldNum" sz="quarter" idx="10"/>
          </p:nvPr>
        </p:nvSpPr>
        <p:spPr/>
        <p:txBody>
          <a:bodyPr/>
          <a:lstStyle/>
          <a:p>
            <a:pPr>
              <a:defRPr/>
            </a:pPr>
            <a:fld id="{2F472D98-76DC-4E6C-834F-F591CF72D257}" type="slidenum">
              <a:rPr lang="en-US" altLang="en-US" smtClean="0"/>
              <a:pPr>
                <a:defRPr/>
              </a:pPr>
              <a:t>1</a:t>
            </a:fld>
            <a:endParaRPr lang="en-US" altLang="en-US" dirty="0"/>
          </a:p>
        </p:txBody>
      </p:sp>
      <p:pic>
        <p:nvPicPr>
          <p:cNvPr id="6" name="Picture 5" descr="Creative Commons licensed BY, Share Alike">
            <a:extLst>
              <a:ext uri="{FF2B5EF4-FFF2-40B4-BE49-F238E27FC236}">
                <a16:creationId xmlns:a16="http://schemas.microsoft.com/office/drawing/2014/main" id="{8109B5DE-8867-4C73-B943-BD9023ADA7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5800" y="6103937"/>
            <a:ext cx="838200" cy="295275"/>
          </a:xfrm>
          <a:prstGeom prst="rect">
            <a:avLst/>
          </a:prstGeom>
        </p:spPr>
      </p:pic>
    </p:spTree>
    <p:extLst>
      <p:ext uri="{BB962C8B-B14F-4D97-AF65-F5344CB8AC3E}">
        <p14:creationId xmlns:p14="http://schemas.microsoft.com/office/powerpoint/2010/main" val="180336121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7" name="Typewriter"/>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BE2C9799-E0CA-45D5-B20E-DDE3716B5673}" type="slidenum">
              <a:rPr lang="en-US" altLang="en-US" smtClean="0"/>
              <a:pPr>
                <a:defRPr/>
              </a:pPr>
              <a:t>10</a:t>
            </a:fld>
            <a:endParaRPr lang="en-US" altLang="en-US" dirty="0"/>
          </a:p>
        </p:txBody>
      </p:sp>
      <p:sp>
        <p:nvSpPr>
          <p:cNvPr id="2" name="Title 1"/>
          <p:cNvSpPr>
            <a:spLocks noGrp="1"/>
          </p:cNvSpPr>
          <p:nvPr>
            <p:ph type="title"/>
          </p:nvPr>
        </p:nvSpPr>
        <p:spPr>
          <a:xfrm>
            <a:off x="457200" y="92075"/>
            <a:ext cx="8229600" cy="822325"/>
          </a:xfrm>
        </p:spPr>
        <p:txBody>
          <a:bodyPr/>
          <a:lstStyle/>
          <a:p>
            <a:r>
              <a:rPr lang="en-US" dirty="0"/>
              <a:t>More Definitions of </a:t>
            </a:r>
            <a:r>
              <a:rPr lang="en-US" b="1" dirty="0"/>
              <a:t>Accessible</a:t>
            </a:r>
          </a:p>
        </p:txBody>
      </p:sp>
      <p:sp>
        <p:nvSpPr>
          <p:cNvPr id="5" name="Content Placeholder 4"/>
          <p:cNvSpPr>
            <a:spLocks noGrp="1"/>
          </p:cNvSpPr>
          <p:nvPr>
            <p:ph idx="1"/>
          </p:nvPr>
        </p:nvSpPr>
        <p:spPr>
          <a:xfrm>
            <a:off x="838200" y="914400"/>
            <a:ext cx="8229600" cy="5638800"/>
          </a:xfrm>
        </p:spPr>
        <p:txBody>
          <a:bodyPr/>
          <a:lstStyle/>
          <a:p>
            <a:pPr marL="228600" indent="0">
              <a:buNone/>
            </a:pPr>
            <a:r>
              <a:rPr lang="en-US" sz="2400" b="1" dirty="0"/>
              <a:t>Accessible</a:t>
            </a:r>
            <a:r>
              <a:rPr lang="en-US" sz="2400" dirty="0"/>
              <a:t> (n., v., adj.)</a:t>
            </a:r>
          </a:p>
          <a:p>
            <a:pPr marL="685800" indent="-457200"/>
            <a:r>
              <a:rPr lang="en-US" sz="2400" dirty="0"/>
              <a:t>Webster: able to be reached, approached, used, obtained; easy to appreciate or understand. </a:t>
            </a:r>
            <a:r>
              <a:rPr lang="en-US" sz="1800" dirty="0">
                <a:hlinkClick r:id="rId3"/>
              </a:rPr>
              <a:t>Merriam-Webster.com</a:t>
            </a:r>
            <a:r>
              <a:rPr lang="en-US" sz="1800" dirty="0"/>
              <a:t> As of October 2016</a:t>
            </a:r>
            <a:endParaRPr lang="en-US" sz="2400" dirty="0"/>
          </a:p>
          <a:p>
            <a:pPr marL="685800" indent="-457200"/>
            <a:r>
              <a:rPr lang="en-US" sz="2400" dirty="0"/>
              <a:t>Tim Berners-Lee, W3C: The power of the web is in its universality. Access by everyone regardless of disability is an essential aspect.</a:t>
            </a:r>
          </a:p>
          <a:p>
            <a:pPr marL="685800" indent="-457200"/>
            <a:r>
              <a:rPr lang="en-US" sz="2400" dirty="0"/>
              <a:t>Google Material Design: Accessible design allows users of all abilities to navigate, understand, and use your UI successfully.</a:t>
            </a:r>
          </a:p>
          <a:p>
            <a:pPr marL="668338" lvl="1" indent="0">
              <a:buNone/>
            </a:pPr>
            <a:r>
              <a:rPr lang="en-US" sz="1800" dirty="0">
                <a:hlinkClick r:id="rId4"/>
              </a:rPr>
              <a:t>Google Material Design</a:t>
            </a:r>
            <a:r>
              <a:rPr lang="en-US" sz="1800" dirty="0"/>
              <a:t> Retrieved August 29, 2016</a:t>
            </a:r>
          </a:p>
        </p:txBody>
      </p:sp>
    </p:spTree>
    <p:extLst>
      <p:ext uri="{BB962C8B-B14F-4D97-AF65-F5344CB8AC3E}">
        <p14:creationId xmlns:p14="http://schemas.microsoft.com/office/powerpoint/2010/main" val="386786528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6" name="Typewriter"/>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100</a:t>
            </a:fld>
            <a:endParaRPr lang="en-US" altLang="en-US" dirty="0"/>
          </a:p>
        </p:txBody>
      </p:sp>
      <p:sp>
        <p:nvSpPr>
          <p:cNvPr id="5" name="Title 4"/>
          <p:cNvSpPr>
            <a:spLocks noGrp="1"/>
          </p:cNvSpPr>
          <p:nvPr>
            <p:ph type="title"/>
          </p:nvPr>
        </p:nvSpPr>
        <p:spPr/>
        <p:txBody>
          <a:bodyPr/>
          <a:lstStyle/>
          <a:p>
            <a:r>
              <a:rPr lang="en-US" dirty="0"/>
              <a:t>Making an approach accessible:</a:t>
            </a:r>
          </a:p>
        </p:txBody>
      </p:sp>
      <p:pic>
        <p:nvPicPr>
          <p:cNvPr id="3" name="Content Placeholder 2" descr="5 circles arranged in a circle. Edges of circles cross over each other. in the middle of the circles it says interaction skills."/>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57200" y="1921103"/>
            <a:ext cx="4038600" cy="4006394"/>
          </a:xfrm>
        </p:spPr>
      </p:pic>
      <p:sp>
        <p:nvSpPr>
          <p:cNvPr id="7" name="Content Placeholder 6"/>
          <p:cNvSpPr>
            <a:spLocks noGrp="1"/>
          </p:cNvSpPr>
          <p:nvPr>
            <p:ph sz="half" idx="2"/>
          </p:nvPr>
        </p:nvSpPr>
        <p:spPr>
          <a:xfrm>
            <a:off x="4648200" y="1371600"/>
            <a:ext cx="4038600" cy="4876800"/>
          </a:xfrm>
        </p:spPr>
        <p:txBody>
          <a:bodyPr/>
          <a:lstStyle/>
          <a:p>
            <a:pPr marL="0" indent="0" algn="ctr">
              <a:buNone/>
            </a:pPr>
            <a:r>
              <a:rPr lang="en-US" sz="2400" dirty="0"/>
              <a:t>Requires the integration </a:t>
            </a:r>
            <a:br>
              <a:rPr lang="en-US" sz="2400" dirty="0"/>
            </a:br>
            <a:r>
              <a:rPr lang="en-US" sz="2400" dirty="0"/>
              <a:t>of Instruction, People, </a:t>
            </a:r>
            <a:br>
              <a:rPr lang="en-US" sz="2400" dirty="0"/>
            </a:br>
            <a:r>
              <a:rPr lang="en-US" sz="2400" dirty="0"/>
              <a:t>&amp; Technology</a:t>
            </a:r>
          </a:p>
          <a:p>
            <a:r>
              <a:rPr lang="en-US" sz="2400" dirty="0"/>
              <a:t>Instructional Strategies</a:t>
            </a:r>
          </a:p>
          <a:p>
            <a:pPr lvl="1"/>
            <a:r>
              <a:rPr lang="en-US" dirty="0"/>
              <a:t>Direct Instruction</a:t>
            </a:r>
          </a:p>
          <a:p>
            <a:pPr lvl="1"/>
            <a:r>
              <a:rPr lang="en-US" dirty="0"/>
              <a:t>Indirect Instruction</a:t>
            </a:r>
          </a:p>
          <a:p>
            <a:pPr lvl="1"/>
            <a:r>
              <a:rPr lang="en-US" dirty="0"/>
              <a:t>Experiential Learning</a:t>
            </a:r>
          </a:p>
          <a:p>
            <a:pPr lvl="1"/>
            <a:r>
              <a:rPr lang="en-US" dirty="0"/>
              <a:t>Interactive Instruction</a:t>
            </a:r>
          </a:p>
          <a:p>
            <a:pPr lvl="1"/>
            <a:r>
              <a:rPr lang="en-US" dirty="0"/>
              <a:t>Independent Study</a:t>
            </a:r>
          </a:p>
        </p:txBody>
      </p:sp>
    </p:spTree>
    <p:extLst>
      <p:ext uri="{BB962C8B-B14F-4D97-AF65-F5344CB8AC3E}">
        <p14:creationId xmlns:p14="http://schemas.microsoft.com/office/powerpoint/2010/main" val="245117464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5" name="Typewriter"/>
          </p:stSnd>
        </p:sndAc>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101</a:t>
            </a:fld>
            <a:endParaRPr lang="en-US" altLang="en-US" dirty="0"/>
          </a:p>
        </p:txBody>
      </p:sp>
      <p:sp>
        <p:nvSpPr>
          <p:cNvPr id="2" name="Title 1"/>
          <p:cNvSpPr>
            <a:spLocks noGrp="1"/>
          </p:cNvSpPr>
          <p:nvPr>
            <p:ph type="title"/>
          </p:nvPr>
        </p:nvSpPr>
        <p:spPr/>
        <p:txBody>
          <a:bodyPr/>
          <a:lstStyle/>
          <a:p>
            <a:r>
              <a:rPr lang="en-US" dirty="0"/>
              <a:t>Using UDL to power the instructional method</a:t>
            </a:r>
          </a:p>
        </p:txBody>
      </p:sp>
      <p:sp>
        <p:nvSpPr>
          <p:cNvPr id="3" name="Content Placeholder 2"/>
          <p:cNvSpPr>
            <a:spLocks noGrp="1"/>
          </p:cNvSpPr>
          <p:nvPr>
            <p:ph sz="half" idx="1"/>
          </p:nvPr>
        </p:nvSpPr>
        <p:spPr/>
        <p:txBody>
          <a:bodyPr/>
          <a:lstStyle/>
          <a:p>
            <a:pPr marL="0" indent="0">
              <a:buNone/>
            </a:pPr>
            <a:r>
              <a:rPr lang="en-US" sz="2400" b="1" dirty="0">
                <a:solidFill>
                  <a:srgbClr val="660000"/>
                </a:solidFill>
              </a:rPr>
              <a:t>Informs an instructor’s choice of:</a:t>
            </a:r>
          </a:p>
          <a:p>
            <a:r>
              <a:rPr lang="en-US" b="1" dirty="0"/>
              <a:t>Activities</a:t>
            </a:r>
            <a:r>
              <a:rPr lang="en-US" dirty="0"/>
              <a:t> to require</a:t>
            </a:r>
          </a:p>
          <a:p>
            <a:r>
              <a:rPr lang="en-US" b="1" dirty="0"/>
              <a:t>Resources</a:t>
            </a:r>
            <a:r>
              <a:rPr lang="en-US" dirty="0"/>
              <a:t> to provide</a:t>
            </a:r>
          </a:p>
          <a:p>
            <a:r>
              <a:rPr lang="en-US" b="1" dirty="0"/>
              <a:t>Technology</a:t>
            </a:r>
            <a:r>
              <a:rPr lang="en-US" dirty="0"/>
              <a:t> to utilize</a:t>
            </a:r>
          </a:p>
        </p:txBody>
      </p:sp>
      <p:sp>
        <p:nvSpPr>
          <p:cNvPr id="4" name="Content Placeholder 3"/>
          <p:cNvSpPr>
            <a:spLocks noGrp="1"/>
          </p:cNvSpPr>
          <p:nvPr>
            <p:ph sz="half" idx="2"/>
          </p:nvPr>
        </p:nvSpPr>
        <p:spPr>
          <a:xfrm>
            <a:off x="4648200" y="1600200"/>
            <a:ext cx="4495800" cy="4419600"/>
          </a:xfrm>
        </p:spPr>
        <p:txBody>
          <a:bodyPr/>
          <a:lstStyle/>
          <a:p>
            <a:r>
              <a:rPr lang="en-US" dirty="0"/>
              <a:t>Examples:</a:t>
            </a:r>
          </a:p>
          <a:p>
            <a:pPr lvl="1"/>
            <a:r>
              <a:rPr lang="en-US" dirty="0"/>
              <a:t>Watching Videos with captions/transcripts</a:t>
            </a:r>
          </a:p>
          <a:p>
            <a:pPr lvl="1"/>
            <a:r>
              <a:rPr lang="en-US" dirty="0"/>
              <a:t>In-class small group problem-solving</a:t>
            </a:r>
          </a:p>
          <a:p>
            <a:pPr lvl="1"/>
            <a:r>
              <a:rPr lang="en-US" dirty="0"/>
              <a:t>Using digital study guide with customizable text</a:t>
            </a:r>
          </a:p>
          <a:p>
            <a:pPr lvl="1"/>
            <a:r>
              <a:rPr lang="en-US" dirty="0"/>
              <a:t>Submitting typed reading summaries through an LMS</a:t>
            </a:r>
          </a:p>
        </p:txBody>
      </p:sp>
      <p:sp>
        <p:nvSpPr>
          <p:cNvPr id="6" name="TextBox 5"/>
          <p:cNvSpPr txBox="1"/>
          <p:nvPr/>
        </p:nvSpPr>
        <p:spPr>
          <a:xfrm>
            <a:off x="508348" y="5388114"/>
            <a:ext cx="4343400"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000" dirty="0"/>
              <a:t>Goal:</a:t>
            </a:r>
          </a:p>
          <a:p>
            <a:r>
              <a:rPr lang="en-US" sz="2000" dirty="0"/>
              <a:t>Structured and Flexible Design</a:t>
            </a:r>
          </a:p>
        </p:txBody>
      </p:sp>
    </p:spTree>
    <p:extLst>
      <p:ext uri="{BB962C8B-B14F-4D97-AF65-F5344CB8AC3E}">
        <p14:creationId xmlns:p14="http://schemas.microsoft.com/office/powerpoint/2010/main" val="357778407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4" name="Typewriter"/>
          </p:stSnd>
        </p:sndAc>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Establish Learning Objectives</a:t>
            </a:r>
          </a:p>
        </p:txBody>
      </p:sp>
      <p:sp>
        <p:nvSpPr>
          <p:cNvPr id="3" name="Content Placeholder 2"/>
          <p:cNvSpPr>
            <a:spLocks noGrp="1"/>
          </p:cNvSpPr>
          <p:nvPr>
            <p:ph idx="1"/>
          </p:nvPr>
        </p:nvSpPr>
        <p:spPr>
          <a:xfrm>
            <a:off x="457200" y="1447800"/>
            <a:ext cx="8229600" cy="5257800"/>
          </a:xfrm>
        </p:spPr>
        <p:txBody>
          <a:bodyPr/>
          <a:lstStyle/>
          <a:p>
            <a:r>
              <a:rPr lang="en-US" b="1" dirty="0"/>
              <a:t>Ask “What do my students need to be successful?”</a:t>
            </a:r>
          </a:p>
          <a:p>
            <a:r>
              <a:rPr lang="en-US" sz="2800" dirty="0"/>
              <a:t>Learning Objectives help guide the in- and out-of-class activities.</a:t>
            </a:r>
          </a:p>
          <a:p>
            <a:r>
              <a:rPr lang="en-US" sz="2800" dirty="0"/>
              <a:t>Use action verbs as much as possible</a:t>
            </a:r>
          </a:p>
          <a:p>
            <a:pPr lvl="1"/>
            <a:r>
              <a:rPr lang="en-US" sz="2800" dirty="0"/>
              <a:t>Describe, Develop, Define, Discuss</a:t>
            </a:r>
          </a:p>
          <a:p>
            <a:pPr lvl="1"/>
            <a:r>
              <a:rPr lang="en-US" sz="2800" dirty="0"/>
              <a:t>Identify, List, Measure, Review, State</a:t>
            </a:r>
          </a:p>
          <a:p>
            <a:pPr lvl="1"/>
            <a:r>
              <a:rPr lang="en-US" sz="2800" dirty="0"/>
              <a:t>Explain, Express, Practice, Use, Apply</a:t>
            </a:r>
          </a:p>
          <a:p>
            <a:pPr marL="17462" indent="0">
              <a:buNone/>
            </a:pPr>
            <a:r>
              <a:rPr lang="en-US" dirty="0">
                <a:hlinkClick r:id="rId4"/>
              </a:rPr>
              <a:t>ASU Objectives Builder</a:t>
            </a:r>
            <a:r>
              <a:rPr lang="en-US" dirty="0"/>
              <a:t> </a:t>
            </a:r>
          </a:p>
        </p:txBody>
      </p:sp>
    </p:spTree>
    <p:extLst>
      <p:ext uri="{BB962C8B-B14F-4D97-AF65-F5344CB8AC3E}">
        <p14:creationId xmlns:p14="http://schemas.microsoft.com/office/powerpoint/2010/main" val="199004524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5" name="Typewriter"/>
          </p:stSnd>
        </p:sndAc>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for Social Sciences,</a:t>
            </a:r>
            <a:br>
              <a:rPr lang="en-US" dirty="0"/>
            </a:br>
            <a:r>
              <a:rPr lang="en-US" dirty="0"/>
              <a:t>Fully Online</a:t>
            </a:r>
          </a:p>
        </p:txBody>
      </p:sp>
      <p:sp>
        <p:nvSpPr>
          <p:cNvPr id="5" name="Content Placeholder 4"/>
          <p:cNvSpPr>
            <a:spLocks noGrp="1"/>
          </p:cNvSpPr>
          <p:nvPr>
            <p:ph sz="half" idx="1"/>
          </p:nvPr>
        </p:nvSpPr>
        <p:spPr>
          <a:xfrm>
            <a:off x="152400" y="1600200"/>
            <a:ext cx="4343400" cy="4419600"/>
          </a:xfrm>
        </p:spPr>
        <p:txBody>
          <a:bodyPr/>
          <a:lstStyle/>
          <a:p>
            <a:r>
              <a:rPr lang="en-US" dirty="0">
                <a:latin typeface="Arial" panose="020B0604020202020204" pitchFamily="34" charset="0"/>
                <a:cs typeface="Arial" panose="020B0604020202020204" pitchFamily="34" charset="0"/>
              </a:rPr>
              <a:t>Enrollment: 130 per semester</a:t>
            </a:r>
          </a:p>
          <a:p>
            <a:r>
              <a:rPr lang="en-US" sz="2400" dirty="0">
                <a:latin typeface="Arial" panose="020B0604020202020204" pitchFamily="34" charset="0"/>
                <a:cs typeface="Arial" panose="020B0604020202020204" pitchFamily="34" charset="0"/>
              </a:rPr>
              <a:t>Activities</a:t>
            </a:r>
          </a:p>
          <a:p>
            <a:pPr lvl="1"/>
            <a:r>
              <a:rPr lang="en-US" dirty="0">
                <a:latin typeface="Arial" panose="020B0604020202020204" pitchFamily="34" charset="0"/>
                <a:cs typeface="Arial" panose="020B0604020202020204" pitchFamily="34" charset="0"/>
              </a:rPr>
              <a:t>10 to 20 min videos</a:t>
            </a:r>
          </a:p>
          <a:p>
            <a:pPr lvl="1"/>
            <a:r>
              <a:rPr lang="en-US" dirty="0">
                <a:latin typeface="Arial" panose="020B0604020202020204" pitchFamily="34" charset="0"/>
                <a:cs typeface="Arial" panose="020B0604020202020204" pitchFamily="34" charset="0"/>
              </a:rPr>
              <a:t>Individual statistical exercises</a:t>
            </a:r>
          </a:p>
          <a:p>
            <a:pPr lvl="1"/>
            <a:r>
              <a:rPr lang="en-US" dirty="0">
                <a:latin typeface="Arial" panose="020B0604020202020204" pitchFamily="34" charset="0"/>
                <a:cs typeface="Arial" panose="020B0604020202020204" pitchFamily="34" charset="0"/>
              </a:rPr>
              <a:t>Small group discussions</a:t>
            </a:r>
          </a:p>
          <a:p>
            <a:pPr lvl="1"/>
            <a:r>
              <a:rPr lang="en-US" dirty="0">
                <a:latin typeface="Arial" panose="020B0604020202020204" pitchFamily="34" charset="0"/>
                <a:cs typeface="Arial" panose="020B0604020202020204" pitchFamily="34" charset="0"/>
              </a:rPr>
              <a:t>Weekly quiz assessments</a:t>
            </a:r>
          </a:p>
          <a:p>
            <a:pPr lvl="1"/>
            <a:r>
              <a:rPr lang="en-US" dirty="0">
                <a:latin typeface="Arial" panose="020B0604020202020204" pitchFamily="34" charset="0"/>
                <a:cs typeface="Arial" panose="020B0604020202020204" pitchFamily="34" charset="0"/>
              </a:rPr>
              <a:t>1 final exam</a:t>
            </a:r>
          </a:p>
        </p:txBody>
      </p:sp>
      <p:sp>
        <p:nvSpPr>
          <p:cNvPr id="6" name="Content Placeholder 5"/>
          <p:cNvSpPr>
            <a:spLocks noGrp="1"/>
          </p:cNvSpPr>
          <p:nvPr>
            <p:ph sz="half" idx="2"/>
          </p:nvPr>
        </p:nvSpPr>
        <p:spPr>
          <a:xfrm>
            <a:off x="4648200" y="1600200"/>
            <a:ext cx="4343400" cy="4419600"/>
          </a:xfrm>
        </p:spPr>
        <p:txBody>
          <a:bodyPr/>
          <a:lstStyle/>
          <a:p>
            <a:r>
              <a:rPr lang="en-US" sz="2400" dirty="0">
                <a:latin typeface="Arial" panose="020B0604020202020204" pitchFamily="34" charset="0"/>
                <a:cs typeface="Arial" panose="020B0604020202020204" pitchFamily="34" charset="0"/>
              </a:rPr>
              <a:t>Resources</a:t>
            </a:r>
          </a:p>
          <a:p>
            <a:pPr lvl="1"/>
            <a:r>
              <a:rPr lang="en-US" dirty="0">
                <a:latin typeface="Arial" panose="020B0604020202020204" pitchFamily="34" charset="0"/>
                <a:cs typeface="Arial" panose="020B0604020202020204" pitchFamily="34" charset="0"/>
              </a:rPr>
              <a:t>Closed Captioned Videos</a:t>
            </a:r>
          </a:p>
          <a:p>
            <a:pPr lvl="1"/>
            <a:r>
              <a:rPr lang="en-US" dirty="0">
                <a:latin typeface="Arial" panose="020B0604020202020204" pitchFamily="34" charset="0"/>
                <a:cs typeface="Arial" panose="020B0604020202020204" pitchFamily="34" charset="0"/>
              </a:rPr>
              <a:t>PowerPoint Slides</a:t>
            </a:r>
          </a:p>
          <a:p>
            <a:pPr lvl="1"/>
            <a:r>
              <a:rPr lang="en-US" dirty="0">
                <a:latin typeface="Arial" panose="020B0604020202020204" pitchFamily="34" charset="0"/>
                <a:cs typeface="Arial" panose="020B0604020202020204" pitchFamily="34" charset="0"/>
              </a:rPr>
              <a:t>Excel Data Tables</a:t>
            </a:r>
          </a:p>
          <a:p>
            <a:pPr lvl="1"/>
            <a:r>
              <a:rPr lang="en-US" dirty="0">
                <a:latin typeface="Arial" panose="020B0604020202020204" pitchFamily="34" charset="0"/>
                <a:cs typeface="Arial" panose="020B0604020202020204" pitchFamily="34" charset="0"/>
              </a:rPr>
              <a:t>Physical textbook</a:t>
            </a:r>
          </a:p>
          <a:p>
            <a:r>
              <a:rPr lang="en-US" sz="2400" dirty="0">
                <a:latin typeface="Arial" panose="020B0604020202020204" pitchFamily="34" charset="0"/>
                <a:cs typeface="Arial" panose="020B0604020202020204" pitchFamily="34" charset="0"/>
              </a:rPr>
              <a:t>Technology</a:t>
            </a:r>
          </a:p>
          <a:p>
            <a:pPr lvl="1"/>
            <a:r>
              <a:rPr lang="en-US" dirty="0">
                <a:latin typeface="Arial" panose="020B0604020202020204" pitchFamily="34" charset="0"/>
                <a:cs typeface="Arial" panose="020B0604020202020204" pitchFamily="34" charset="0"/>
              </a:rPr>
              <a:t>LMS hosted videos</a:t>
            </a:r>
          </a:p>
          <a:p>
            <a:pPr lvl="1"/>
            <a:r>
              <a:rPr lang="en-US" dirty="0">
                <a:latin typeface="Arial" panose="020B0604020202020204" pitchFamily="34" charset="0"/>
                <a:cs typeface="Arial" panose="020B0604020202020204" pitchFamily="34" charset="0"/>
              </a:rPr>
              <a:t>LMS hosted file repository</a:t>
            </a:r>
          </a:p>
          <a:p>
            <a:pPr lvl="1"/>
            <a:r>
              <a:rPr lang="en-US" dirty="0">
                <a:latin typeface="Arial" panose="020B0604020202020204" pitchFamily="34" charset="0"/>
                <a:cs typeface="Arial" panose="020B0604020202020204" pitchFamily="34" charset="0"/>
              </a:rPr>
              <a:t>Gmail </a:t>
            </a:r>
          </a:p>
          <a:p>
            <a:pPr lvl="1"/>
            <a:r>
              <a:rPr lang="en-US" dirty="0">
                <a:latin typeface="Arial" panose="020B0604020202020204" pitchFamily="34" charset="0"/>
                <a:cs typeface="Arial" panose="020B0604020202020204" pitchFamily="34" charset="0"/>
              </a:rPr>
              <a:t>JMP statistical software</a:t>
            </a:r>
          </a:p>
        </p:txBody>
      </p:sp>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103</a:t>
            </a:fld>
            <a:endParaRPr lang="en-US" altLang="en-US" dirty="0"/>
          </a:p>
        </p:txBody>
      </p:sp>
    </p:spTree>
    <p:extLst>
      <p:ext uri="{BB962C8B-B14F-4D97-AF65-F5344CB8AC3E}">
        <p14:creationId xmlns:p14="http://schemas.microsoft.com/office/powerpoint/2010/main" val="3263146989"/>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4" name="Typewriter"/>
          </p:stSnd>
        </p:sndAc>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Pre-Vet Anatomy, Team-Based</a:t>
            </a:r>
          </a:p>
        </p:txBody>
      </p:sp>
      <p:sp>
        <p:nvSpPr>
          <p:cNvPr id="3" name="Content Placeholder 2"/>
          <p:cNvSpPr>
            <a:spLocks noGrp="1"/>
          </p:cNvSpPr>
          <p:nvPr>
            <p:ph sz="half" idx="1"/>
          </p:nvPr>
        </p:nvSpPr>
        <p:spPr>
          <a:xfrm>
            <a:off x="152400" y="1600200"/>
            <a:ext cx="4343400" cy="4419600"/>
          </a:xfrm>
        </p:spPr>
        <p:txBody>
          <a:bodyPr/>
          <a:lstStyle/>
          <a:p>
            <a:r>
              <a:rPr lang="en-US" dirty="0"/>
              <a:t>Enrollment: 500 per semester</a:t>
            </a:r>
          </a:p>
          <a:p>
            <a:r>
              <a:rPr lang="en-US" dirty="0"/>
              <a:t>Activities</a:t>
            </a:r>
          </a:p>
          <a:p>
            <a:pPr lvl="1"/>
            <a:r>
              <a:rPr lang="en-US" dirty="0"/>
              <a:t>Reading assignments with physical or </a:t>
            </a:r>
            <a:r>
              <a:rPr lang="en-US" dirty="0" err="1"/>
              <a:t>ebook</a:t>
            </a:r>
            <a:endParaRPr lang="en-US" dirty="0"/>
          </a:p>
          <a:p>
            <a:pPr lvl="1"/>
            <a:r>
              <a:rPr lang="en-US" dirty="0"/>
              <a:t>Individual quizzes</a:t>
            </a:r>
          </a:p>
          <a:p>
            <a:pPr lvl="1"/>
            <a:r>
              <a:rPr lang="en-US" dirty="0"/>
              <a:t>Team quizzes</a:t>
            </a:r>
          </a:p>
          <a:p>
            <a:pPr lvl="1"/>
            <a:r>
              <a:rPr lang="en-US" dirty="0"/>
              <a:t>Team test &amp; Team final</a:t>
            </a:r>
          </a:p>
          <a:p>
            <a:pPr lvl="1"/>
            <a:r>
              <a:rPr lang="en-US" dirty="0"/>
              <a:t>Peer review</a:t>
            </a:r>
          </a:p>
          <a:p>
            <a:pPr lvl="1"/>
            <a:endParaRPr lang="en-US" dirty="0"/>
          </a:p>
        </p:txBody>
      </p:sp>
      <p:sp>
        <p:nvSpPr>
          <p:cNvPr id="4" name="Content Placeholder 3"/>
          <p:cNvSpPr>
            <a:spLocks noGrp="1"/>
          </p:cNvSpPr>
          <p:nvPr>
            <p:ph sz="half" idx="2"/>
          </p:nvPr>
        </p:nvSpPr>
        <p:spPr>
          <a:xfrm>
            <a:off x="4648200" y="1600200"/>
            <a:ext cx="4343400" cy="4419600"/>
          </a:xfrm>
        </p:spPr>
        <p:txBody>
          <a:bodyPr/>
          <a:lstStyle/>
          <a:p>
            <a:r>
              <a:rPr lang="en-US" dirty="0"/>
              <a:t>Resources</a:t>
            </a:r>
          </a:p>
          <a:p>
            <a:pPr lvl="1"/>
            <a:r>
              <a:rPr lang="en-US" dirty="0"/>
              <a:t>Digital reading guides</a:t>
            </a:r>
          </a:p>
          <a:p>
            <a:pPr lvl="1"/>
            <a:r>
              <a:rPr lang="en-US" dirty="0"/>
              <a:t>Textbook reading</a:t>
            </a:r>
          </a:p>
          <a:p>
            <a:pPr lvl="1"/>
            <a:r>
              <a:rPr lang="en-US" dirty="0"/>
              <a:t>Captioned videos</a:t>
            </a:r>
          </a:p>
          <a:p>
            <a:r>
              <a:rPr lang="en-US" dirty="0"/>
              <a:t>Technology</a:t>
            </a:r>
          </a:p>
          <a:p>
            <a:pPr lvl="1"/>
            <a:r>
              <a:rPr lang="en-US" dirty="0"/>
              <a:t>LMS file repository</a:t>
            </a:r>
          </a:p>
          <a:p>
            <a:pPr lvl="1"/>
            <a:r>
              <a:rPr lang="en-US" dirty="0"/>
              <a:t>Learning </a:t>
            </a:r>
            <a:r>
              <a:rPr lang="en-US" dirty="0" err="1"/>
              <a:t>Catalytics</a:t>
            </a:r>
            <a:endParaRPr lang="en-US" dirty="0"/>
          </a:p>
          <a:p>
            <a:pPr lvl="1"/>
            <a:r>
              <a:rPr lang="en-US" dirty="0"/>
              <a:t>IFAT</a:t>
            </a:r>
          </a:p>
          <a:p>
            <a:pPr lvl="1"/>
            <a:r>
              <a:rPr lang="en-US" dirty="0"/>
              <a:t>Paper tests</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104</a:t>
            </a:fld>
            <a:endParaRPr lang="en-US" altLang="en-US" dirty="0"/>
          </a:p>
        </p:txBody>
      </p:sp>
    </p:spTree>
    <p:extLst>
      <p:ext uri="{BB962C8B-B14F-4D97-AF65-F5344CB8AC3E}">
        <p14:creationId xmlns:p14="http://schemas.microsoft.com/office/powerpoint/2010/main" val="2845748681"/>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4" name="Typewriter"/>
          </p:stSnd>
        </p:sndAc>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a:t>End-of-course Conclusions</a:t>
            </a:r>
          </a:p>
        </p:txBody>
      </p:sp>
      <p:sp>
        <p:nvSpPr>
          <p:cNvPr id="3" name="Content Placeholder 2"/>
          <p:cNvSpPr>
            <a:spLocks noGrp="1"/>
          </p:cNvSpPr>
          <p:nvPr>
            <p:ph idx="1"/>
          </p:nvPr>
        </p:nvSpPr>
        <p:spPr>
          <a:xfrm>
            <a:off x="457200" y="1447800"/>
            <a:ext cx="8229600" cy="4724400"/>
          </a:xfrm>
        </p:spPr>
        <p:txBody>
          <a:bodyPr/>
          <a:lstStyle/>
          <a:p>
            <a:pPr>
              <a:defRPr/>
            </a:pPr>
            <a:r>
              <a:rPr lang="en-US" dirty="0"/>
              <a:t>The </a:t>
            </a:r>
            <a:r>
              <a:rPr lang="en-US" b="1" dirty="0"/>
              <a:t>implementation</a:t>
            </a:r>
            <a:r>
              <a:rPr lang="en-US" dirty="0"/>
              <a:t> of an instructional approach is what creates access barriers</a:t>
            </a:r>
          </a:p>
          <a:p>
            <a:pPr>
              <a:defRPr/>
            </a:pPr>
            <a:r>
              <a:rPr lang="en-US" dirty="0"/>
              <a:t>UDL lets an instructor create a </a:t>
            </a:r>
            <a:r>
              <a:rPr lang="en-US" b="1" dirty="0"/>
              <a:t>structured</a:t>
            </a:r>
            <a:r>
              <a:rPr lang="en-US" dirty="0"/>
              <a:t> yet </a:t>
            </a:r>
            <a:r>
              <a:rPr lang="en-US" b="1" dirty="0"/>
              <a:t>flexible</a:t>
            </a:r>
            <a:r>
              <a:rPr lang="en-US" dirty="0"/>
              <a:t> learning environment.</a:t>
            </a:r>
          </a:p>
          <a:p>
            <a:pPr>
              <a:defRPr/>
            </a:pPr>
            <a:r>
              <a:rPr lang="en-US" dirty="0"/>
              <a:t>Activities, Resources and Technology can be chosen so they support accessibility.</a:t>
            </a:r>
          </a:p>
        </p:txBody>
      </p:sp>
      <p:sp>
        <p:nvSpPr>
          <p:cNvPr id="21508" name="Slide Number Placeholder 3"/>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C11C44FE-8E77-4CAB-B810-0CC4699C5989}" type="slidenum">
              <a:rPr lang="en-US" altLang="en-US" sz="1600">
                <a:solidFill>
                  <a:schemeClr val="tx1"/>
                </a:solidFill>
              </a:rPr>
              <a:pPr algn="r" eaLnBrk="1"/>
              <a:t>105</a:t>
            </a:fld>
            <a:endParaRPr lang="en-US" altLang="en-US" sz="1600">
              <a:solidFill>
                <a:schemeClr val="tx1"/>
              </a:solidFill>
            </a:endParaRPr>
          </a:p>
        </p:txBody>
      </p:sp>
    </p:spTree>
    <p:extLst>
      <p:ext uri="{BB962C8B-B14F-4D97-AF65-F5344CB8AC3E}">
        <p14:creationId xmlns:p14="http://schemas.microsoft.com/office/powerpoint/2010/main" val="147640255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4" name="Typewriter"/>
          </p:stSnd>
        </p:sndAc>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Provide Feedback</a:t>
            </a:r>
          </a:p>
        </p:txBody>
      </p:sp>
      <p:sp>
        <p:nvSpPr>
          <p:cNvPr id="3" name="Content Placeholder 2"/>
          <p:cNvSpPr>
            <a:spLocks noGrp="1"/>
          </p:cNvSpPr>
          <p:nvPr>
            <p:ph idx="1"/>
          </p:nvPr>
        </p:nvSpPr>
        <p:spPr>
          <a:xfrm>
            <a:off x="457200" y="1447800"/>
            <a:ext cx="8229600" cy="2286000"/>
          </a:xfrm>
        </p:spPr>
        <p:txBody>
          <a:bodyPr/>
          <a:lstStyle/>
          <a:p>
            <a:r>
              <a:rPr lang="en-US" dirty="0"/>
              <a:t>Please use the iPad mini and QR code to fill out a quick feedback survey for NLI.</a:t>
            </a:r>
          </a:p>
          <a:p>
            <a:pPr marL="0" indent="0" algn="ctr">
              <a:buNone/>
            </a:pPr>
            <a:r>
              <a:rPr lang="en-US" sz="2000" dirty="0"/>
              <a:t>Christa Miller </a:t>
            </a:r>
            <a:r>
              <a:rPr lang="en-US" sz="2000" dirty="0">
                <a:hlinkClick r:id="rId3"/>
              </a:rPr>
              <a:t>christa.miller@vt.edu</a:t>
            </a:r>
            <a:r>
              <a:rPr lang="en-US" sz="2000" dirty="0"/>
              <a:t> </a:t>
            </a:r>
          </a:p>
        </p:txBody>
      </p:sp>
      <p:pic>
        <p:nvPicPr>
          <p:cNvPr id="11266" name="Picture 2" descr="badge reading congratulations&#10;&#10;" title="http://cdn1.hubspot.com/hub/217316/badge-congra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448050"/>
            <a:ext cx="2667000" cy="266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15055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5" name="Typewriter"/>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am I? &amp; What’s next? </a:t>
            </a:r>
          </a:p>
        </p:txBody>
      </p:sp>
      <p:sp>
        <p:nvSpPr>
          <p:cNvPr id="3" name="Content Placeholder 2"/>
          <p:cNvSpPr>
            <a:spLocks noGrp="1"/>
          </p:cNvSpPr>
          <p:nvPr>
            <p:ph sz="half" idx="1"/>
          </p:nvPr>
        </p:nvSpPr>
        <p:spPr>
          <a:xfrm>
            <a:off x="457200" y="1600200"/>
            <a:ext cx="8153400" cy="2362200"/>
          </a:xfrm>
        </p:spPr>
        <p:txBody>
          <a:bodyPr/>
          <a:lstStyle/>
          <a:p>
            <a:pPr marL="0" indent="0">
              <a:buNone/>
            </a:pPr>
            <a:r>
              <a:rPr lang="en-US" sz="3200" dirty="0"/>
              <a:t>Feelings may be:</a:t>
            </a:r>
          </a:p>
          <a:p>
            <a:r>
              <a:rPr lang="en-US" sz="3200" dirty="0"/>
              <a:t>Positive, neutral, or negative</a:t>
            </a:r>
          </a:p>
          <a:p>
            <a:r>
              <a:rPr lang="en-US" sz="3200" dirty="0"/>
              <a:t>Indicates where you are on the continuum</a:t>
            </a:r>
          </a:p>
        </p:txBody>
      </p:sp>
      <p:pic>
        <p:nvPicPr>
          <p:cNvPr id="7" name="Content Placeholder 6" descr="timeline showing from left to right, motivation, knowledge, skills, practice."/>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12798" y="3887857"/>
            <a:ext cx="7416802" cy="2055743"/>
          </a:xfrm>
        </p:spPr>
      </p:pic>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11</a:t>
            </a:fld>
            <a:endParaRPr lang="en-US" altLang="en-US" dirty="0"/>
          </a:p>
        </p:txBody>
      </p:sp>
    </p:spTree>
    <p:extLst>
      <p:ext uri="{BB962C8B-B14F-4D97-AF65-F5344CB8AC3E}">
        <p14:creationId xmlns:p14="http://schemas.microsoft.com/office/powerpoint/2010/main" val="406552986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Day-to-day accessibility</a:t>
            </a:r>
          </a:p>
        </p:txBody>
      </p:sp>
      <p:sp>
        <p:nvSpPr>
          <p:cNvPr id="8" name="Content Placeholder 7"/>
          <p:cNvSpPr>
            <a:spLocks noGrp="1"/>
          </p:cNvSpPr>
          <p:nvPr>
            <p:ph idx="1"/>
          </p:nvPr>
        </p:nvSpPr>
        <p:spPr>
          <a:xfrm>
            <a:off x="228600" y="1295400"/>
            <a:ext cx="7696200" cy="2895600"/>
          </a:xfrm>
        </p:spPr>
        <p:txBody>
          <a:bodyPr>
            <a:normAutofit fontScale="92500" lnSpcReduction="10000"/>
          </a:bodyPr>
          <a:lstStyle/>
          <a:p>
            <a:pPr marL="0" indent="0">
              <a:buNone/>
            </a:pPr>
            <a:r>
              <a:rPr lang="en-US" dirty="0"/>
              <a:t>Apply our definition to our daily activities</a:t>
            </a:r>
          </a:p>
          <a:p>
            <a:pPr lvl="1"/>
            <a:r>
              <a:rPr lang="en-US" dirty="0"/>
              <a:t>Online or offline tool(s) that you rely on as part of your daily routine</a:t>
            </a:r>
          </a:p>
          <a:p>
            <a:pPr lvl="1"/>
            <a:r>
              <a:rPr lang="en-US" dirty="0"/>
              <a:t>1 tool that makes life easier</a:t>
            </a:r>
          </a:p>
          <a:p>
            <a:pPr lvl="1"/>
            <a:r>
              <a:rPr lang="en-US" dirty="0"/>
              <a:t>1 tool that makes life harder</a:t>
            </a:r>
          </a:p>
        </p:txBody>
      </p:sp>
      <p:pic>
        <p:nvPicPr>
          <p:cNvPr id="2" name="Picture 1" descr="man texting while bicycl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4057313"/>
            <a:ext cx="2743201" cy="1920776"/>
          </a:xfrm>
          <a:prstGeom prst="rect">
            <a:avLst/>
          </a:prstGeom>
        </p:spPr>
      </p:pic>
      <p:pic>
        <p:nvPicPr>
          <p:cNvPr id="5" name="Picture 4" descr="automatic doors and manual doors"/>
          <p:cNvPicPr>
            <a:picLocks noChangeAspect="1"/>
          </p:cNvPicPr>
          <p:nvPr/>
        </p:nvPicPr>
        <p:blipFill rotWithShape="1">
          <a:blip r:embed="rId5">
            <a:extLst>
              <a:ext uri="{28A0092B-C50C-407E-A947-70E740481C1C}">
                <a14:useLocalDpi xmlns:a14="http://schemas.microsoft.com/office/drawing/2010/main" val="0"/>
              </a:ext>
            </a:extLst>
          </a:blip>
          <a:srcRect t="12742" b="9590"/>
          <a:stretch/>
        </p:blipFill>
        <p:spPr>
          <a:xfrm>
            <a:off x="2133600" y="4114211"/>
            <a:ext cx="3352800" cy="1953047"/>
          </a:xfrm>
          <a:prstGeom prst="rect">
            <a:avLst/>
          </a:prstGeom>
        </p:spPr>
      </p:pic>
      <p:pic>
        <p:nvPicPr>
          <p:cNvPr id="6" name="Picture 5" descr="universal remote contro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6760" y="411663"/>
            <a:ext cx="1197240" cy="3296003"/>
          </a:xfrm>
          <a:prstGeom prst="rect">
            <a:avLst/>
          </a:prstGeom>
        </p:spPr>
      </p:pic>
      <p:sp>
        <p:nvSpPr>
          <p:cNvPr id="3" name="Slide Number Placeholder 2"/>
          <p:cNvSpPr>
            <a:spLocks noGrp="1"/>
          </p:cNvSpPr>
          <p:nvPr>
            <p:ph type="sldNum" sz="quarter" idx="10"/>
          </p:nvPr>
        </p:nvSpPr>
        <p:spPr/>
        <p:txBody>
          <a:bodyPr/>
          <a:lstStyle/>
          <a:p>
            <a:pPr>
              <a:defRPr/>
            </a:pPr>
            <a:fld id="{86CB4D69-A9DF-4E5D-B7A7-D5EA95FF3BBE}" type="slidenum">
              <a:rPr lang="en-US" altLang="en-US" smtClean="0"/>
              <a:pPr>
                <a:defRPr/>
              </a:pPr>
              <a:t>12</a:t>
            </a:fld>
            <a:endParaRPr lang="en-US" altLang="en-US" dirty="0"/>
          </a:p>
        </p:txBody>
      </p:sp>
    </p:spTree>
    <p:extLst>
      <p:ext uri="{BB962C8B-B14F-4D97-AF65-F5344CB8AC3E}">
        <p14:creationId xmlns:p14="http://schemas.microsoft.com/office/powerpoint/2010/main" val="429488905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7" name="Typewriter"/>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a:t>
            </a:r>
          </a:p>
        </p:txBody>
      </p:sp>
      <p:sp>
        <p:nvSpPr>
          <p:cNvPr id="3" name="Content Placeholder 2"/>
          <p:cNvSpPr>
            <a:spLocks noGrp="1"/>
          </p:cNvSpPr>
          <p:nvPr>
            <p:ph idx="1"/>
          </p:nvPr>
        </p:nvSpPr>
        <p:spPr>
          <a:xfrm>
            <a:off x="333375" y="1152298"/>
            <a:ext cx="8229600" cy="4867502"/>
          </a:xfrm>
        </p:spPr>
        <p:txBody>
          <a:bodyPr>
            <a:normAutofit fontScale="92500" lnSpcReduction="10000"/>
          </a:bodyPr>
          <a:lstStyle/>
          <a:p>
            <a:pPr marL="0" indent="0">
              <a:buNone/>
            </a:pPr>
            <a:r>
              <a:rPr lang="en-US" dirty="0"/>
              <a:t>Our definition aligns with the basic principles of </a:t>
            </a:r>
            <a:r>
              <a:rPr lang="en-US" i="1" dirty="0"/>
              <a:t>Universal Design for Learning</a:t>
            </a:r>
            <a:r>
              <a:rPr lang="en-US" dirty="0"/>
              <a:t>.</a:t>
            </a:r>
          </a:p>
          <a:p>
            <a:pPr lvl="1">
              <a:spcBef>
                <a:spcPts val="0"/>
              </a:spcBef>
              <a:spcAft>
                <a:spcPts val="1800"/>
              </a:spcAft>
            </a:pPr>
            <a:r>
              <a:rPr lang="en-US" b="1" dirty="0"/>
              <a:t>Engagement</a:t>
            </a:r>
            <a:r>
              <a:rPr lang="en-US" dirty="0"/>
              <a:t>: </a:t>
            </a:r>
            <a:r>
              <a:rPr lang="en-US" sz="2800" dirty="0">
                <a:latin typeface="Berlin Sans FB" panose="020E0602020502020306" pitchFamily="34" charset="0"/>
              </a:rPr>
              <a:t>stimulate interest and motivation for learning.</a:t>
            </a:r>
          </a:p>
          <a:p>
            <a:pPr lvl="1">
              <a:spcBef>
                <a:spcPts val="0"/>
              </a:spcBef>
              <a:spcAft>
                <a:spcPts val="1800"/>
              </a:spcAft>
            </a:pPr>
            <a:r>
              <a:rPr lang="en-US" b="1" dirty="0"/>
              <a:t>Representation</a:t>
            </a:r>
            <a:r>
              <a:rPr lang="en-US" dirty="0"/>
              <a:t>: </a:t>
            </a:r>
            <a:r>
              <a:rPr lang="en-US" sz="2800" dirty="0">
                <a:latin typeface="Berlin Sans FB" panose="020E0602020502020306" pitchFamily="34" charset="0"/>
              </a:rPr>
              <a:t>present information </a:t>
            </a:r>
            <a:br>
              <a:rPr lang="en-US" sz="2800" dirty="0">
                <a:latin typeface="Berlin Sans FB" panose="020E0602020502020306" pitchFamily="34" charset="0"/>
              </a:rPr>
            </a:br>
            <a:r>
              <a:rPr lang="en-US" sz="2800" dirty="0">
                <a:latin typeface="Berlin Sans FB" panose="020E0602020502020306" pitchFamily="34" charset="0"/>
              </a:rPr>
              <a:t>and content in different ways.</a:t>
            </a:r>
            <a:endParaRPr lang="en-US" dirty="0">
              <a:latin typeface="Berlin Sans FB" panose="020E0602020502020306" pitchFamily="34" charset="0"/>
            </a:endParaRPr>
          </a:p>
          <a:p>
            <a:pPr lvl="1">
              <a:spcBef>
                <a:spcPts val="0"/>
              </a:spcBef>
              <a:spcAft>
                <a:spcPts val="1800"/>
              </a:spcAft>
            </a:pPr>
            <a:r>
              <a:rPr lang="en-US" b="1" dirty="0"/>
              <a:t>Action and Expression</a:t>
            </a:r>
            <a:r>
              <a:rPr lang="en-US" dirty="0"/>
              <a:t>: </a:t>
            </a:r>
            <a:r>
              <a:rPr lang="en-US" sz="2800" dirty="0">
                <a:latin typeface="Berlin Sans FB" panose="020E0602020502020306" pitchFamily="34" charset="0"/>
              </a:rPr>
              <a:t>differentiate the ways that students can express what they know.</a:t>
            </a:r>
          </a:p>
          <a:p>
            <a:pPr marL="17462" indent="0">
              <a:spcBef>
                <a:spcPts val="0"/>
              </a:spcBef>
              <a:spcAft>
                <a:spcPts val="1800"/>
              </a:spcAft>
              <a:buNone/>
            </a:pPr>
            <a:r>
              <a:rPr lang="en-US" sz="2400" dirty="0"/>
              <a:t>Source: CAST.org UDL Concepts </a:t>
            </a:r>
          </a:p>
        </p:txBody>
      </p:sp>
      <p:pic>
        <p:nvPicPr>
          <p:cNvPr id="4" name="Picture 3" descr="human brain with memory center of brain highligh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2286000"/>
            <a:ext cx="914893" cy="829122"/>
          </a:xfrm>
          <a:prstGeom prst="rect">
            <a:avLst/>
          </a:prstGeom>
        </p:spPr>
      </p:pic>
      <p:pic>
        <p:nvPicPr>
          <p:cNvPr id="6" name="Picture 5" descr="human brain with occipital portion highligh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38" y="3581400"/>
            <a:ext cx="903562" cy="843767"/>
          </a:xfrm>
          <a:prstGeom prst="rect">
            <a:avLst/>
          </a:prstGeom>
        </p:spPr>
      </p:pic>
      <p:pic>
        <p:nvPicPr>
          <p:cNvPr id="5" name="Picture 4" descr="human brain with frontal portion highligh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4953000"/>
            <a:ext cx="1032453" cy="895804"/>
          </a:xfrm>
          <a:prstGeom prst="rect">
            <a:avLst/>
          </a:prstGeom>
        </p:spPr>
      </p:pic>
      <p:sp>
        <p:nvSpPr>
          <p:cNvPr id="7" name="Slide Number Placeholder 6"/>
          <p:cNvSpPr>
            <a:spLocks noGrp="1"/>
          </p:cNvSpPr>
          <p:nvPr>
            <p:ph type="sldNum" sz="quarter" idx="10"/>
          </p:nvPr>
        </p:nvSpPr>
        <p:spPr/>
        <p:txBody>
          <a:bodyPr/>
          <a:lstStyle/>
          <a:p>
            <a:pPr>
              <a:defRPr/>
            </a:pPr>
            <a:fld id="{86CB4D69-A9DF-4E5D-B7A7-D5EA95FF3BBE}" type="slidenum">
              <a:rPr lang="en-US" altLang="en-US" smtClean="0"/>
              <a:pPr>
                <a:defRPr/>
              </a:pPr>
              <a:t>13</a:t>
            </a:fld>
            <a:endParaRPr lang="en-US" altLang="en-US" dirty="0"/>
          </a:p>
        </p:txBody>
      </p:sp>
    </p:spTree>
    <p:extLst>
      <p:ext uri="{BB962C8B-B14F-4D97-AF65-F5344CB8AC3E}">
        <p14:creationId xmlns:p14="http://schemas.microsoft.com/office/powerpoint/2010/main" val="385196098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7" name="Typewriter"/>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Universal Design for Learning</a:t>
            </a:r>
          </a:p>
        </p:txBody>
      </p:sp>
      <p:sp>
        <p:nvSpPr>
          <p:cNvPr id="3" name="Content Placeholder 2"/>
          <p:cNvSpPr>
            <a:spLocks noGrp="1"/>
          </p:cNvSpPr>
          <p:nvPr>
            <p:ph idx="1"/>
          </p:nvPr>
        </p:nvSpPr>
        <p:spPr>
          <a:xfrm>
            <a:off x="381000" y="1371600"/>
            <a:ext cx="8534400" cy="3200400"/>
          </a:xfrm>
        </p:spPr>
        <p:txBody>
          <a:bodyPr/>
          <a:lstStyle/>
          <a:p>
            <a:r>
              <a:rPr lang="en-US" dirty="0"/>
              <a:t>Universal Design for Learning helps achieve accessibility in the classroom. </a:t>
            </a:r>
          </a:p>
          <a:p>
            <a:r>
              <a:rPr lang="en-US" dirty="0">
                <a:hlinkClick r:id="rId4" tooltip="Skip Stahl video on UDL and Accesibility"/>
              </a:rPr>
              <a:t>UDL and </a:t>
            </a:r>
            <a:r>
              <a:rPr lang="en-US" dirty="0" err="1">
                <a:hlinkClick r:id="rId4" tooltip="Skip Stahl video on UDL and Accesibility"/>
              </a:rPr>
              <a:t>Accessibilty</a:t>
            </a:r>
            <a:r>
              <a:rPr lang="en-US" dirty="0">
                <a:hlinkClick r:id="rId4" tooltip="Skip Stahl video on UDL and Accesibility"/>
              </a:rPr>
              <a:t> Intersection</a:t>
            </a:r>
            <a:r>
              <a:rPr lang="en-US" dirty="0"/>
              <a:t> (</a:t>
            </a:r>
            <a:r>
              <a:rPr lang="en-US" i="1" dirty="0"/>
              <a:t>UDL on Campus</a:t>
            </a:r>
            <a:r>
              <a:rPr lang="en-US" dirty="0"/>
              <a:t> by Cast.org)</a:t>
            </a:r>
          </a:p>
          <a:p>
            <a:pPr marL="0" indent="0">
              <a:buNone/>
            </a:pPr>
            <a:r>
              <a:rPr lang="en-US" sz="2000" dirty="0"/>
              <a:t>(CAST = Center for Applied Special Technology)</a:t>
            </a:r>
          </a:p>
        </p:txBody>
      </p:sp>
      <p:pic>
        <p:nvPicPr>
          <p:cNvPr id="5" name="Picture 4" descr="universal design for learning with tricolored (purple, blue, green) thumbprint to match color coding of UDL principles: representation, engagement, action and expressi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4610100"/>
            <a:ext cx="2743200" cy="1371600"/>
          </a:xfrm>
          <a:prstGeom prst="rect">
            <a:avLst/>
          </a:prstGeom>
        </p:spPr>
      </p:pic>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14</a:t>
            </a:fld>
            <a:endParaRPr lang="en-US" altLang="en-US" dirty="0"/>
          </a:p>
        </p:txBody>
      </p:sp>
    </p:spTree>
    <p:extLst>
      <p:ext uri="{BB962C8B-B14F-4D97-AF65-F5344CB8AC3E}">
        <p14:creationId xmlns:p14="http://schemas.microsoft.com/office/powerpoint/2010/main" val="301799062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6" name="Typewriter"/>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Bringing </a:t>
            </a:r>
            <a:r>
              <a:rPr lang="en-US" b="1" dirty="0"/>
              <a:t>accessibility</a:t>
            </a:r>
            <a:r>
              <a:rPr lang="en-US" dirty="0"/>
              <a:t> </a:t>
            </a:r>
            <a:br>
              <a:rPr lang="en-US" dirty="0"/>
            </a:br>
            <a:r>
              <a:rPr lang="en-US" dirty="0"/>
              <a:t>into the classroom</a:t>
            </a:r>
          </a:p>
        </p:txBody>
      </p:sp>
      <p:sp>
        <p:nvSpPr>
          <p:cNvPr id="4" name="Content Placeholder 3"/>
          <p:cNvSpPr>
            <a:spLocks noGrp="1"/>
          </p:cNvSpPr>
          <p:nvPr>
            <p:ph sz="half"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List tools/materials that  our clients (e.g., students) use.</a:t>
            </a:r>
          </a:p>
        </p:txBody>
      </p:sp>
      <p:sp>
        <p:nvSpPr>
          <p:cNvPr id="5" name="Content Placeholder 4"/>
          <p:cNvSpPr>
            <a:spLocks noGrp="1"/>
          </p:cNvSpPr>
          <p:nvPr>
            <p:ph sz="half" idx="2"/>
          </p:nvPr>
        </p:nvSpPr>
        <p:spPr>
          <a:xfrm>
            <a:off x="4648200" y="1600200"/>
            <a:ext cx="4038600" cy="1219200"/>
          </a:xfrm>
        </p:spPr>
        <p:txBody>
          <a:bodyPr/>
          <a:lstStyle/>
          <a:p>
            <a:pPr marL="0" indent="0" algn="ctr">
              <a:buNone/>
            </a:pPr>
            <a:r>
              <a:rPr lang="en-US" dirty="0">
                <a:hlinkClick r:id="rId3"/>
              </a:rPr>
              <a:t>I</a:t>
            </a:r>
            <a:r>
              <a:rPr lang="en-US" sz="3200" dirty="0">
                <a:hlinkClick r:id="rId3"/>
              </a:rPr>
              <a:t>nstructional Tools Survey</a:t>
            </a:r>
            <a:endParaRPr lang="en-US" sz="3200" dirty="0"/>
          </a:p>
        </p:txBody>
      </p:sp>
      <p:pic>
        <p:nvPicPr>
          <p:cNvPr id="5122" name="Picture 2" descr="cloud of educational tool icons showing everything from email, to music, to twitter, to face-to-face convers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857982"/>
            <a:ext cx="2468880"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330BB691-B90F-4835-8DB4-DA21A15BE88B}" type="slidenum">
              <a:rPr lang="en-US" altLang="en-US" smtClean="0"/>
              <a:pPr>
                <a:defRPr/>
              </a:pPr>
              <a:t>15</a:t>
            </a:fld>
            <a:endParaRPr lang="en-US" altLang="en-US" dirty="0"/>
          </a:p>
        </p:txBody>
      </p:sp>
    </p:spTree>
    <p:extLst>
      <p:ext uri="{BB962C8B-B14F-4D97-AF65-F5344CB8AC3E}">
        <p14:creationId xmlns:p14="http://schemas.microsoft.com/office/powerpoint/2010/main" val="66087078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5" name="Typewriter"/>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8229600" cy="1295400"/>
          </a:xfrm>
        </p:spPr>
        <p:txBody>
          <a:bodyPr/>
          <a:lstStyle/>
          <a:p>
            <a:r>
              <a:rPr lang="en-US" dirty="0"/>
              <a:t>Accessibility Is Not Accidental</a:t>
            </a:r>
          </a:p>
        </p:txBody>
      </p:sp>
      <p:sp>
        <p:nvSpPr>
          <p:cNvPr id="6" name="Content Placeholder 5"/>
          <p:cNvSpPr>
            <a:spLocks noGrp="1"/>
          </p:cNvSpPr>
          <p:nvPr>
            <p:ph idx="1"/>
          </p:nvPr>
        </p:nvSpPr>
        <p:spPr>
          <a:xfrm>
            <a:off x="457200" y="1600200"/>
            <a:ext cx="8229600" cy="4419600"/>
          </a:xfrm>
        </p:spPr>
        <p:txBody>
          <a:bodyPr/>
          <a:lstStyle/>
          <a:p>
            <a:r>
              <a:rPr lang="en-US" dirty="0"/>
              <a:t>Each element of the previous list has to be accessible. You can:</a:t>
            </a:r>
          </a:p>
          <a:p>
            <a:pPr lvl="1"/>
            <a:r>
              <a:rPr lang="en-US" dirty="0"/>
              <a:t>Test it yourself</a:t>
            </a:r>
          </a:p>
          <a:p>
            <a:pPr lvl="1"/>
            <a:r>
              <a:rPr lang="en-US" dirty="0"/>
              <a:t>Find someone else to test it</a:t>
            </a:r>
          </a:p>
          <a:p>
            <a:pPr lvl="1"/>
            <a:r>
              <a:rPr lang="en-US" b="1" dirty="0"/>
              <a:t>Learn about Assistive Technologies </a:t>
            </a:r>
            <a:r>
              <a:rPr lang="en-US" dirty="0"/>
              <a:t>and their interactions to create accessible material by design.</a:t>
            </a:r>
          </a:p>
        </p:txBody>
      </p:sp>
      <p:sp>
        <p:nvSpPr>
          <p:cNvPr id="3" name="Rectangle 2" descr="Decorative Element"/>
          <p:cNvSpPr/>
          <p:nvPr/>
        </p:nvSpPr>
        <p:spPr bwMode="auto">
          <a:xfrm>
            <a:off x="457200" y="3810000"/>
            <a:ext cx="8229600" cy="2057400"/>
          </a:xfrm>
          <a:prstGeom prst="rect">
            <a:avLst/>
          </a:prstGeom>
          <a:noFill/>
          <a:ln w="3810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ea typeface="Calibri" pitchFamily="34" charset="0"/>
              <a:cs typeface="Calibri" pitchFamily="34" charset="0"/>
              <a:sym typeface="Calibri" pitchFamily="34" charset="0"/>
            </a:endParaRPr>
          </a:p>
        </p:txBody>
      </p:sp>
      <p:sp>
        <p:nvSpPr>
          <p:cNvPr id="2" name="Slide Number Placeholder 1"/>
          <p:cNvSpPr>
            <a:spLocks noGrp="1"/>
          </p:cNvSpPr>
          <p:nvPr>
            <p:ph type="sldNum" sz="quarter" idx="10"/>
          </p:nvPr>
        </p:nvSpPr>
        <p:spPr/>
        <p:txBody>
          <a:bodyPr/>
          <a:lstStyle/>
          <a:p>
            <a:pPr>
              <a:defRPr/>
            </a:pPr>
            <a:fld id="{86CB4D69-A9DF-4E5D-B7A7-D5EA95FF3BBE}" type="slidenum">
              <a:rPr lang="en-US" altLang="en-US" smtClean="0"/>
              <a:pPr>
                <a:defRPr/>
              </a:pPr>
              <a:t>16</a:t>
            </a:fld>
            <a:endParaRPr lang="en-US" altLang="en-US" dirty="0"/>
          </a:p>
        </p:txBody>
      </p:sp>
    </p:spTree>
    <p:extLst>
      <p:ext uri="{BB962C8B-B14F-4D97-AF65-F5344CB8AC3E}">
        <p14:creationId xmlns:p14="http://schemas.microsoft.com/office/powerpoint/2010/main" val="578988499"/>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4" name="Typewriter"/>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609599"/>
          </a:xfrm>
        </p:spPr>
        <p:txBody>
          <a:bodyPr/>
          <a:lstStyle/>
          <a:p>
            <a:r>
              <a:rPr lang="en-US" dirty="0"/>
              <a:t>Conclusions</a:t>
            </a:r>
          </a:p>
        </p:txBody>
      </p:sp>
      <p:sp>
        <p:nvSpPr>
          <p:cNvPr id="3" name="Content Placeholder 2"/>
          <p:cNvSpPr>
            <a:spLocks noGrp="1"/>
          </p:cNvSpPr>
          <p:nvPr>
            <p:ph idx="1"/>
          </p:nvPr>
        </p:nvSpPr>
        <p:spPr>
          <a:xfrm>
            <a:off x="457200" y="1066799"/>
            <a:ext cx="8229600" cy="4953001"/>
          </a:xfrm>
        </p:spPr>
        <p:txBody>
          <a:bodyPr/>
          <a:lstStyle/>
          <a:p>
            <a:pPr marL="0" indent="0" algn="ctr" fontAlgn="ctr">
              <a:spcBef>
                <a:spcPts val="0"/>
              </a:spcBef>
              <a:buNone/>
            </a:pPr>
            <a:r>
              <a:rPr lang="en-US" sz="2800" dirty="0">
                <a:latin typeface="Charter Black"/>
                <a:cs typeface="Charter Black"/>
              </a:rPr>
              <a:t>“For people without disabilities, </a:t>
            </a:r>
          </a:p>
          <a:p>
            <a:pPr marL="0" indent="0" algn="ctr" fontAlgn="ctr">
              <a:spcBef>
                <a:spcPts val="0"/>
              </a:spcBef>
              <a:buNone/>
            </a:pPr>
            <a:r>
              <a:rPr lang="en-US" sz="2800" dirty="0">
                <a:latin typeface="Charter Black"/>
                <a:cs typeface="Charter Black"/>
              </a:rPr>
              <a:t>assistive technologies make things easier; </a:t>
            </a:r>
          </a:p>
          <a:p>
            <a:pPr marL="0" indent="0" algn="ctr" fontAlgn="ctr">
              <a:spcBef>
                <a:spcPts val="0"/>
              </a:spcBef>
              <a:buNone/>
            </a:pPr>
            <a:r>
              <a:rPr lang="en-US" sz="2800" dirty="0">
                <a:latin typeface="Charter Black"/>
                <a:cs typeface="Charter Black"/>
              </a:rPr>
              <a:t>for people with disabilities, assistive technologies make things possible” </a:t>
            </a:r>
          </a:p>
          <a:p>
            <a:pPr marL="0" indent="0" algn="ctr" fontAlgn="ctr">
              <a:spcBef>
                <a:spcPts val="0"/>
              </a:spcBef>
              <a:buNone/>
            </a:pPr>
            <a:r>
              <a:rPr lang="en-US" sz="2800" dirty="0">
                <a:latin typeface="Charter Black"/>
                <a:cs typeface="Charter Black"/>
              </a:rPr>
              <a:t>–Anonymous</a:t>
            </a:r>
          </a:p>
          <a:p>
            <a:r>
              <a:rPr lang="en-US" dirty="0"/>
              <a:t>Coming up…</a:t>
            </a:r>
          </a:p>
          <a:p>
            <a:pPr lvl="1"/>
            <a:r>
              <a:rPr lang="en-US" dirty="0"/>
              <a:t>Exploring Built-In Assistive Technologies</a:t>
            </a:r>
          </a:p>
        </p:txBody>
      </p:sp>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17</a:t>
            </a:fld>
            <a:endParaRPr lang="en-US" altLang="en-US" dirty="0"/>
          </a:p>
        </p:txBody>
      </p:sp>
    </p:spTree>
    <p:extLst>
      <p:ext uri="{BB962C8B-B14F-4D97-AF65-F5344CB8AC3E}">
        <p14:creationId xmlns:p14="http://schemas.microsoft.com/office/powerpoint/2010/main" val="256341944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4" name="Typewriter"/>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Built-in Assistive Technologies</a:t>
            </a:r>
          </a:p>
        </p:txBody>
      </p:sp>
      <p:sp>
        <p:nvSpPr>
          <p:cNvPr id="6" name="Content Placeholder 5"/>
          <p:cNvSpPr>
            <a:spLocks noGrp="1"/>
          </p:cNvSpPr>
          <p:nvPr>
            <p:ph sz="half" idx="2"/>
          </p:nvPr>
        </p:nvSpPr>
        <p:spPr/>
        <p:txBody>
          <a:bodyPr/>
          <a:lstStyle/>
          <a:p>
            <a:pPr marL="0" indent="0" algn="ctr">
              <a:buNone/>
            </a:pPr>
            <a:r>
              <a:rPr lang="en-US" b="1" dirty="0"/>
              <a:t>Objective:</a:t>
            </a:r>
          </a:p>
          <a:p>
            <a:r>
              <a:rPr lang="en-US" dirty="0"/>
              <a:t>List 3 built-in accessibility features of one operating system and describe how they work</a:t>
            </a:r>
          </a:p>
          <a:p>
            <a:endParaRPr lang="en-US" dirty="0"/>
          </a:p>
        </p:txBody>
      </p:sp>
      <p:pic>
        <p:nvPicPr>
          <p:cNvPr id="7" name="Content Placeholder 6" descr="full keyboard lit up in blu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3400" y="1676400"/>
            <a:ext cx="3657600" cy="2438400"/>
          </a:xfrm>
        </p:spPr>
      </p:pic>
      <p:pic>
        <p:nvPicPr>
          <p:cNvPr id="8" name="Picture 7" descr="Accessiblity logo from OSX system preferen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4191000"/>
            <a:ext cx="1543050" cy="1543050"/>
          </a:xfrm>
          <a:prstGeom prst="rect">
            <a:avLst/>
          </a:prstGeom>
        </p:spPr>
      </p:pic>
      <p:pic>
        <p:nvPicPr>
          <p:cNvPr id="9" name="Picture 8" descr="Ease of access logo from Windows operating system in control pane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4312428"/>
            <a:ext cx="1421622" cy="1421622"/>
          </a:xfrm>
          <a:prstGeom prst="rect">
            <a:avLst/>
          </a:prstGeom>
        </p:spPr>
      </p:pic>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18</a:t>
            </a:fld>
            <a:endParaRPr lang="en-US" altLang="en-US" dirty="0"/>
          </a:p>
        </p:txBody>
      </p:sp>
    </p:spTree>
    <p:extLst>
      <p:ext uri="{BB962C8B-B14F-4D97-AF65-F5344CB8AC3E}">
        <p14:creationId xmlns:p14="http://schemas.microsoft.com/office/powerpoint/2010/main" val="218615887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6" name="Typewriter"/>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Assistive Technology?</a:t>
            </a:r>
          </a:p>
        </p:txBody>
      </p:sp>
      <p:sp>
        <p:nvSpPr>
          <p:cNvPr id="3" name="Content Placeholder 2"/>
          <p:cNvSpPr>
            <a:spLocks noGrp="1"/>
          </p:cNvSpPr>
          <p:nvPr>
            <p:ph idx="1"/>
          </p:nvPr>
        </p:nvSpPr>
        <p:spPr>
          <a:xfrm>
            <a:off x="381000" y="1295400"/>
            <a:ext cx="8458200" cy="4724400"/>
          </a:xfrm>
        </p:spPr>
        <p:txBody>
          <a:bodyPr/>
          <a:lstStyle/>
          <a:p>
            <a:pPr marL="0" indent="0">
              <a:spcBef>
                <a:spcPts val="0"/>
              </a:spcBef>
              <a:buNone/>
            </a:pPr>
            <a:r>
              <a:rPr lang="en-US" sz="2800" dirty="0"/>
              <a:t>Assistive Technologies are software or hardware that improve one’s ability to actively participate in life.</a:t>
            </a:r>
          </a:p>
          <a:p>
            <a:pPr>
              <a:spcBef>
                <a:spcPts val="1200"/>
              </a:spcBef>
            </a:pPr>
            <a:r>
              <a:rPr lang="en-US" dirty="0"/>
              <a:t>Speech Recognition</a:t>
            </a:r>
          </a:p>
          <a:p>
            <a:pPr>
              <a:spcBef>
                <a:spcPts val="600"/>
              </a:spcBef>
            </a:pPr>
            <a:r>
              <a:rPr lang="en-US" dirty="0"/>
              <a:t>Screen Reading, Text-to-Speech</a:t>
            </a:r>
          </a:p>
          <a:p>
            <a:pPr>
              <a:spcBef>
                <a:spcPts val="600"/>
              </a:spcBef>
            </a:pPr>
            <a:r>
              <a:rPr lang="en-US" dirty="0"/>
              <a:t>Magnification, Visual Enhancements</a:t>
            </a:r>
          </a:p>
          <a:p>
            <a:pPr>
              <a:spcBef>
                <a:spcPts val="600"/>
              </a:spcBef>
            </a:pPr>
            <a:r>
              <a:rPr lang="en-US" dirty="0"/>
              <a:t>On-screen Keyboard, Word Prediction</a:t>
            </a:r>
          </a:p>
          <a:p>
            <a:pPr>
              <a:spcBef>
                <a:spcPts val="600"/>
              </a:spcBef>
            </a:pPr>
            <a:r>
              <a:rPr lang="en-US" dirty="0"/>
              <a:t>[Closed Captions &amp; Audio Descriptions]</a:t>
            </a:r>
          </a:p>
        </p:txBody>
      </p:sp>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19</a:t>
            </a:fld>
            <a:endParaRPr lang="en-US" altLang="en-US" dirty="0"/>
          </a:p>
        </p:txBody>
      </p:sp>
    </p:spTree>
    <p:extLst>
      <p:ext uri="{BB962C8B-B14F-4D97-AF65-F5344CB8AC3E}">
        <p14:creationId xmlns:p14="http://schemas.microsoft.com/office/powerpoint/2010/main" val="421195112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4" name="Typewriter"/>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Day 1</a:t>
            </a:r>
          </a:p>
        </p:txBody>
      </p:sp>
      <p:graphicFrame>
        <p:nvGraphicFramePr>
          <p:cNvPr id="6" name="Content Placeholder 5" descr="Topic and time:&#10;Accessibility Made Conscious from 8:30 to 9:30,&#10;Assistive Technologies from 9:30 to 10:30,&#10;Accessible Documents from 10:45 to noon&#10;Lunch provided in Torg 1100 from 12 to 1&#10;Instructional Materials in Practice from 1 to 2:30&#10;Canvas and UDOIT from 2:30 to 3&#10;Multimedia from 3:15 to 4:30"/>
          <p:cNvGraphicFramePr>
            <a:graphicFrameLocks noGrp="1"/>
          </p:cNvGraphicFramePr>
          <p:nvPr>
            <p:ph idx="1"/>
            <p:extLst>
              <p:ext uri="{D42A27DB-BD31-4B8C-83A1-F6EECF244321}">
                <p14:modId xmlns:p14="http://schemas.microsoft.com/office/powerpoint/2010/main" val="1523190850"/>
              </p:ext>
            </p:extLst>
          </p:nvPr>
        </p:nvGraphicFramePr>
        <p:xfrm>
          <a:off x="3657600" y="685800"/>
          <a:ext cx="5340350" cy="5191125"/>
        </p:xfrm>
        <a:graphic>
          <a:graphicData uri="http://schemas.openxmlformats.org/drawingml/2006/table">
            <a:tbl>
              <a:tblPr firstRow="1" bandRow="1">
                <a:tableStyleId>{EB9631B5-78F2-41C9-869B-9F39066F8104}</a:tableStyleId>
              </a:tblPr>
              <a:tblGrid>
                <a:gridCol w="3429000">
                  <a:extLst>
                    <a:ext uri="{9D8B030D-6E8A-4147-A177-3AD203B41FA5}">
                      <a16:colId xmlns:a16="http://schemas.microsoft.com/office/drawing/2014/main" val="20000"/>
                    </a:ext>
                  </a:extLst>
                </a:gridCol>
                <a:gridCol w="1911350">
                  <a:extLst>
                    <a:ext uri="{9D8B030D-6E8A-4147-A177-3AD203B41FA5}">
                      <a16:colId xmlns:a16="http://schemas.microsoft.com/office/drawing/2014/main" val="20001"/>
                    </a:ext>
                  </a:extLst>
                </a:gridCol>
              </a:tblGrid>
              <a:tr h="457200">
                <a:tc>
                  <a:txBody>
                    <a:bodyPr/>
                    <a:lstStyle/>
                    <a:p>
                      <a:r>
                        <a:rPr lang="en-US" dirty="0"/>
                        <a:t>Topic</a:t>
                      </a:r>
                    </a:p>
                  </a:txBody>
                  <a:tcPr/>
                </a:tc>
                <a:tc>
                  <a:txBody>
                    <a:bodyPr/>
                    <a:lstStyle/>
                    <a:p>
                      <a:r>
                        <a:rPr lang="en-US" dirty="0"/>
                        <a:t>Time</a:t>
                      </a:r>
                    </a:p>
                  </a:txBody>
                  <a:tcPr/>
                </a:tc>
                <a:extLst>
                  <a:ext uri="{0D108BD9-81ED-4DB2-BD59-A6C34878D82A}">
                    <a16:rowId xmlns:a16="http://schemas.microsoft.com/office/drawing/2014/main" val="10000"/>
                  </a:ext>
                </a:extLst>
              </a:tr>
              <a:tr h="676275">
                <a:tc>
                  <a:txBody>
                    <a:bodyPr/>
                    <a:lstStyle/>
                    <a:p>
                      <a:r>
                        <a:rPr lang="en-US" dirty="0"/>
                        <a:t>Accessibility Made Conscious</a:t>
                      </a:r>
                    </a:p>
                  </a:txBody>
                  <a:tcPr/>
                </a:tc>
                <a:tc>
                  <a:txBody>
                    <a:bodyPr/>
                    <a:lstStyle/>
                    <a:p>
                      <a:r>
                        <a:rPr lang="en-US" dirty="0"/>
                        <a:t>8:30-9:30</a:t>
                      </a:r>
                    </a:p>
                  </a:txBody>
                  <a:tcPr/>
                </a:tc>
                <a:extLst>
                  <a:ext uri="{0D108BD9-81ED-4DB2-BD59-A6C34878D82A}">
                    <a16:rowId xmlns:a16="http://schemas.microsoft.com/office/drawing/2014/main" val="10001"/>
                  </a:ext>
                </a:extLst>
              </a:tr>
              <a:tr h="676275">
                <a:tc>
                  <a:txBody>
                    <a:bodyPr/>
                    <a:lstStyle/>
                    <a:p>
                      <a:r>
                        <a:rPr lang="en-US" dirty="0"/>
                        <a:t>Assistive</a:t>
                      </a:r>
                      <a:r>
                        <a:rPr lang="en-US" baseline="0" dirty="0"/>
                        <a:t> </a:t>
                      </a:r>
                      <a:r>
                        <a:rPr lang="en-US" dirty="0"/>
                        <a:t>Technologies</a:t>
                      </a:r>
                    </a:p>
                  </a:txBody>
                  <a:tcPr/>
                </a:tc>
                <a:tc>
                  <a:txBody>
                    <a:bodyPr/>
                    <a:lstStyle/>
                    <a:p>
                      <a:r>
                        <a:rPr lang="en-US" dirty="0"/>
                        <a:t>9:30-10:30</a:t>
                      </a:r>
                    </a:p>
                  </a:txBody>
                  <a:tcPr/>
                </a:tc>
                <a:extLst>
                  <a:ext uri="{0D108BD9-81ED-4DB2-BD59-A6C34878D82A}">
                    <a16:rowId xmlns:a16="http://schemas.microsoft.com/office/drawing/2014/main" val="10002"/>
                  </a:ext>
                </a:extLst>
              </a:tr>
              <a:tr h="676275">
                <a:tc>
                  <a:txBody>
                    <a:bodyPr/>
                    <a:lstStyle/>
                    <a:p>
                      <a:r>
                        <a:rPr lang="en-US" dirty="0"/>
                        <a:t>Accessible Documents</a:t>
                      </a:r>
                    </a:p>
                  </a:txBody>
                  <a:tcPr/>
                </a:tc>
                <a:tc>
                  <a:txBody>
                    <a:bodyPr/>
                    <a:lstStyle/>
                    <a:p>
                      <a:r>
                        <a:rPr lang="en-US" dirty="0"/>
                        <a:t>10:45-12:00</a:t>
                      </a:r>
                    </a:p>
                  </a:txBody>
                  <a:tcPr/>
                </a:tc>
                <a:extLst>
                  <a:ext uri="{0D108BD9-81ED-4DB2-BD59-A6C34878D82A}">
                    <a16:rowId xmlns:a16="http://schemas.microsoft.com/office/drawing/2014/main" val="10003"/>
                  </a:ext>
                </a:extLst>
              </a:tr>
              <a:tr h="676275">
                <a:tc>
                  <a:txBody>
                    <a:bodyPr/>
                    <a:lstStyle/>
                    <a:p>
                      <a:r>
                        <a:rPr lang="en-US" b="1" dirty="0"/>
                        <a:t>Lunch provided in </a:t>
                      </a:r>
                      <a:br>
                        <a:rPr lang="en-US" b="1" dirty="0"/>
                      </a:br>
                      <a:r>
                        <a:rPr lang="en-US" b="1" dirty="0" err="1"/>
                        <a:t>Torg</a:t>
                      </a:r>
                      <a:r>
                        <a:rPr lang="en-US" b="1" dirty="0"/>
                        <a:t> 1100</a:t>
                      </a:r>
                    </a:p>
                  </a:txBody>
                  <a:tcPr/>
                </a:tc>
                <a:tc>
                  <a:txBody>
                    <a:bodyPr/>
                    <a:lstStyle/>
                    <a:p>
                      <a:r>
                        <a:rPr lang="en-US" dirty="0"/>
                        <a:t>12:00-1:00</a:t>
                      </a:r>
                    </a:p>
                  </a:txBody>
                  <a:tcPr/>
                </a:tc>
                <a:extLst>
                  <a:ext uri="{0D108BD9-81ED-4DB2-BD59-A6C34878D82A}">
                    <a16:rowId xmlns:a16="http://schemas.microsoft.com/office/drawing/2014/main" val="10004"/>
                  </a:ext>
                </a:extLst>
              </a:tr>
              <a:tr h="676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Instructional Materials</a:t>
                      </a:r>
                      <a:r>
                        <a:rPr lang="en-US" baseline="0" dirty="0"/>
                        <a:t> in Practice</a:t>
                      </a:r>
                      <a:endParaRPr lang="en-US" dirty="0"/>
                    </a:p>
                  </a:txBody>
                  <a:tcPr/>
                </a:tc>
                <a:tc>
                  <a:txBody>
                    <a:bodyPr/>
                    <a:lstStyle/>
                    <a:p>
                      <a:r>
                        <a:rPr lang="en-US" dirty="0"/>
                        <a:t>1:00-2:30</a:t>
                      </a:r>
                    </a:p>
                  </a:txBody>
                  <a:tcPr/>
                </a:tc>
                <a:extLst>
                  <a:ext uri="{0D108BD9-81ED-4DB2-BD59-A6C34878D82A}">
                    <a16:rowId xmlns:a16="http://schemas.microsoft.com/office/drawing/2014/main" val="10005"/>
                  </a:ext>
                </a:extLst>
              </a:tr>
              <a:tr h="676275">
                <a:tc>
                  <a:txBody>
                    <a:bodyPr/>
                    <a:lstStyle/>
                    <a:p>
                      <a:r>
                        <a:rPr lang="en-US" dirty="0"/>
                        <a:t>Canvas and UDOIT</a:t>
                      </a:r>
                    </a:p>
                  </a:txBody>
                  <a:tcPr/>
                </a:tc>
                <a:tc>
                  <a:txBody>
                    <a:bodyPr/>
                    <a:lstStyle/>
                    <a:p>
                      <a:r>
                        <a:rPr lang="en-US" dirty="0"/>
                        <a:t>2:30-3:00</a:t>
                      </a:r>
                    </a:p>
                  </a:txBody>
                  <a:tcPr/>
                </a:tc>
                <a:extLst>
                  <a:ext uri="{0D108BD9-81ED-4DB2-BD59-A6C34878D82A}">
                    <a16:rowId xmlns:a16="http://schemas.microsoft.com/office/drawing/2014/main" val="10006"/>
                  </a:ext>
                </a:extLst>
              </a:tr>
              <a:tr h="676275">
                <a:tc>
                  <a:txBody>
                    <a:bodyPr/>
                    <a:lstStyle/>
                    <a:p>
                      <a:r>
                        <a:rPr lang="en-US" dirty="0"/>
                        <a:t>Multimedia</a:t>
                      </a:r>
                    </a:p>
                  </a:txBody>
                  <a:tcPr/>
                </a:tc>
                <a:tc>
                  <a:txBody>
                    <a:bodyPr/>
                    <a:lstStyle/>
                    <a:p>
                      <a:r>
                        <a:rPr lang="en-US" dirty="0"/>
                        <a:t>3:15-4:30</a:t>
                      </a:r>
                    </a:p>
                  </a:txBody>
                  <a:tcPr/>
                </a:tc>
                <a:extLst>
                  <a:ext uri="{0D108BD9-81ED-4DB2-BD59-A6C34878D82A}">
                    <a16:rowId xmlns:a16="http://schemas.microsoft.com/office/drawing/2014/main" val="10007"/>
                  </a:ext>
                </a:extLst>
              </a:tr>
            </a:tbl>
          </a:graphicData>
        </a:graphic>
      </p:graphicFrame>
      <p:sp>
        <p:nvSpPr>
          <p:cNvPr id="4" name="Text Placeholder 3"/>
          <p:cNvSpPr>
            <a:spLocks noGrp="1"/>
          </p:cNvSpPr>
          <p:nvPr>
            <p:ph type="body" sz="half" idx="2"/>
          </p:nvPr>
        </p:nvSpPr>
        <p:spPr>
          <a:xfrm>
            <a:off x="457200" y="5363900"/>
            <a:ext cx="3008313" cy="609601"/>
          </a:xfrm>
        </p:spPr>
        <p:txBody>
          <a:bodyPr/>
          <a:lstStyle/>
          <a:p>
            <a:r>
              <a:rPr lang="en-US" dirty="0"/>
              <a:t>Image Credit: </a:t>
            </a:r>
            <a:r>
              <a:rPr lang="en-US" dirty="0">
                <a:hlinkClick r:id="rId3"/>
              </a:rPr>
              <a:t>EcologyofEducation.net</a:t>
            </a:r>
            <a:endParaRPr lang="en-US" dirty="0"/>
          </a:p>
        </p:txBody>
      </p:sp>
      <p:pic>
        <p:nvPicPr>
          <p:cNvPr id="7" name="Picture 6" descr="Brain made of multicolored gea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2362200"/>
            <a:ext cx="3556000" cy="2667000"/>
          </a:xfrm>
          <a:prstGeom prst="rect">
            <a:avLst/>
          </a:prstGeom>
        </p:spPr>
      </p:pic>
      <p:sp>
        <p:nvSpPr>
          <p:cNvPr id="5" name="Slide Number Placeholder 4"/>
          <p:cNvSpPr>
            <a:spLocks noGrp="1"/>
          </p:cNvSpPr>
          <p:nvPr>
            <p:ph type="sldNum" sz="quarter" idx="10"/>
          </p:nvPr>
        </p:nvSpPr>
        <p:spPr/>
        <p:txBody>
          <a:bodyPr/>
          <a:lstStyle/>
          <a:p>
            <a:pPr>
              <a:defRPr/>
            </a:pPr>
            <a:fld id="{F46D4C3B-1352-4DE9-95E7-70226E716939}" type="slidenum">
              <a:rPr lang="en-US" altLang="en-US" smtClean="0"/>
              <a:pPr>
                <a:defRPr/>
              </a:pPr>
              <a:t>2</a:t>
            </a:fld>
            <a:endParaRPr lang="en-US" altLang="en-US" dirty="0"/>
          </a:p>
        </p:txBody>
      </p:sp>
    </p:spTree>
    <p:extLst>
      <p:ext uri="{BB962C8B-B14F-4D97-AF65-F5344CB8AC3E}">
        <p14:creationId xmlns:p14="http://schemas.microsoft.com/office/powerpoint/2010/main" val="173661837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5" name="Typewriter"/>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981200"/>
          </a:xfrm>
        </p:spPr>
        <p:txBody>
          <a:bodyPr/>
          <a:lstStyle/>
          <a:p>
            <a:r>
              <a:rPr lang="en-US" dirty="0"/>
              <a:t>Think of accessibility as</a:t>
            </a:r>
            <a:br>
              <a:rPr lang="en-US" dirty="0"/>
            </a:br>
            <a:r>
              <a:rPr lang="en-US" b="1" dirty="0"/>
              <a:t>A Bridge</a:t>
            </a:r>
            <a:endParaRPr lang="en-US" i="1" dirty="0"/>
          </a:p>
        </p:txBody>
      </p:sp>
      <p:pic>
        <p:nvPicPr>
          <p:cNvPr id="6" name="Content Placeholder 5" descr="Left side of bridge"/>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33400" y="2814935"/>
            <a:ext cx="3505834" cy="2028757"/>
          </a:xfrm>
        </p:spPr>
      </p:pic>
      <p:pic>
        <p:nvPicPr>
          <p:cNvPr id="7" name="Content Placeholder 6" descr="Right side of bridge"/>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361646" y="2814935"/>
            <a:ext cx="3477554" cy="2057400"/>
          </a:xfrm>
        </p:spPr>
      </p:pic>
      <p:sp>
        <p:nvSpPr>
          <p:cNvPr id="3" name="TextBox 2"/>
          <p:cNvSpPr txBox="1"/>
          <p:nvPr/>
        </p:nvSpPr>
        <p:spPr>
          <a:xfrm>
            <a:off x="762000" y="4872335"/>
            <a:ext cx="3429000" cy="461665"/>
          </a:xfrm>
          <a:prstGeom prst="rect">
            <a:avLst/>
          </a:prstGeom>
          <a:noFill/>
        </p:spPr>
        <p:txBody>
          <a:bodyPr wrap="square" rtlCol="0">
            <a:spAutoFit/>
          </a:bodyPr>
          <a:lstStyle/>
          <a:p>
            <a:r>
              <a:rPr lang="en-US" dirty="0"/>
              <a:t>Person wants to interact…</a:t>
            </a:r>
          </a:p>
        </p:txBody>
      </p:sp>
      <p:sp>
        <p:nvSpPr>
          <p:cNvPr id="8" name="TextBox 7"/>
          <p:cNvSpPr txBox="1"/>
          <p:nvPr/>
        </p:nvSpPr>
        <p:spPr>
          <a:xfrm>
            <a:off x="5334000" y="4872335"/>
            <a:ext cx="3733800" cy="461665"/>
          </a:xfrm>
          <a:prstGeom prst="rect">
            <a:avLst/>
          </a:prstGeom>
          <a:noFill/>
        </p:spPr>
        <p:txBody>
          <a:bodyPr wrap="square" rtlCol="0">
            <a:spAutoFit/>
          </a:bodyPr>
          <a:lstStyle/>
          <a:p>
            <a:r>
              <a:rPr lang="en-US" dirty="0"/>
              <a:t>…with some course material</a:t>
            </a:r>
          </a:p>
        </p:txBody>
      </p:sp>
      <p:sp>
        <p:nvSpPr>
          <p:cNvPr id="9" name="TextBox 8"/>
          <p:cNvSpPr txBox="1"/>
          <p:nvPr/>
        </p:nvSpPr>
        <p:spPr>
          <a:xfrm>
            <a:off x="685800" y="5405735"/>
            <a:ext cx="3429000" cy="461665"/>
          </a:xfrm>
          <a:prstGeom prst="rect">
            <a:avLst/>
          </a:prstGeom>
          <a:noFill/>
        </p:spPr>
        <p:txBody>
          <a:bodyPr wrap="square" rtlCol="0">
            <a:spAutoFit/>
          </a:bodyPr>
          <a:lstStyle/>
          <a:p>
            <a:r>
              <a:rPr lang="en-US" dirty="0"/>
              <a:t>Assistive Technologies</a:t>
            </a:r>
          </a:p>
        </p:txBody>
      </p:sp>
      <p:sp>
        <p:nvSpPr>
          <p:cNvPr id="10" name="TextBox 9"/>
          <p:cNvSpPr txBox="1"/>
          <p:nvPr/>
        </p:nvSpPr>
        <p:spPr>
          <a:xfrm>
            <a:off x="5410200" y="5405735"/>
            <a:ext cx="3429000" cy="461665"/>
          </a:xfrm>
          <a:prstGeom prst="rect">
            <a:avLst/>
          </a:prstGeom>
          <a:noFill/>
        </p:spPr>
        <p:txBody>
          <a:bodyPr wrap="square" rtlCol="0">
            <a:spAutoFit/>
          </a:bodyPr>
          <a:lstStyle/>
          <a:p>
            <a:r>
              <a:rPr lang="en-US" dirty="0"/>
              <a:t>Accessible Materials</a:t>
            </a:r>
          </a:p>
        </p:txBody>
      </p:sp>
      <p:sp>
        <p:nvSpPr>
          <p:cNvPr id="4" name="TextBox 3"/>
          <p:cNvSpPr txBox="1"/>
          <p:nvPr/>
        </p:nvSpPr>
        <p:spPr>
          <a:xfrm>
            <a:off x="2743200" y="2057400"/>
            <a:ext cx="3810000" cy="707886"/>
          </a:xfrm>
          <a:prstGeom prst="rect">
            <a:avLst/>
          </a:prstGeom>
          <a:noFill/>
        </p:spPr>
        <p:txBody>
          <a:bodyPr wrap="square" rtlCol="0">
            <a:spAutoFit/>
          </a:bodyPr>
          <a:lstStyle/>
          <a:p>
            <a:r>
              <a:rPr lang="en-US" sz="4000" dirty="0">
                <a:solidFill>
                  <a:schemeClr val="accent6"/>
                </a:solidFill>
                <a:effectLst>
                  <a:outerShdw blurRad="38100" dist="38100" dir="2700000" algn="tl">
                    <a:srgbClr val="000000">
                      <a:alpha val="43137"/>
                    </a:srgbClr>
                  </a:outerShdw>
                </a:effectLst>
                <a:latin typeface="+mj-lt"/>
              </a:rPr>
              <a:t>Accessibility</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20</a:t>
            </a:fld>
            <a:endParaRPr lang="en-US" altLang="en-US" dirty="0"/>
          </a:p>
        </p:txBody>
      </p:sp>
    </p:spTree>
    <p:extLst>
      <p:ext uri="{BB962C8B-B14F-4D97-AF65-F5344CB8AC3E}">
        <p14:creationId xmlns:p14="http://schemas.microsoft.com/office/powerpoint/2010/main" val="415496887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6" name="Typewriter"/>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4.35708E-6 L 0.08333 -0.00347 " pathEditMode="relative" rAng="0" ptsTypes="AA">
                                      <p:cBhvr>
                                        <p:cTn id="16" dur="2000" fill="hold"/>
                                        <p:tgtEl>
                                          <p:spTgt spid="6"/>
                                        </p:tgtEl>
                                        <p:attrNameLst>
                                          <p:attrName>ppt_x</p:attrName>
                                          <p:attrName>ppt_y</p:attrName>
                                        </p:attrNameLst>
                                      </p:cBhvr>
                                      <p:rCtr x="4167" y="-185"/>
                                    </p:animMotion>
                                  </p:childTnLst>
                                </p:cTn>
                              </p:par>
                              <p:par>
                                <p:cTn id="17" presetID="42" presetClass="path" presetSubtype="0" accel="50000" decel="50000" fill="hold" nodeType="withEffect">
                                  <p:stCondLst>
                                    <p:cond delay="0"/>
                                  </p:stCondLst>
                                  <p:childTnLst>
                                    <p:animMotion origin="layout" path="M 1.11111E-6 2.95097E-6 L -0.05972 -0.00555 " pathEditMode="relative" rAng="0" ptsTypes="AA">
                                      <p:cBhvr>
                                        <p:cTn id="18" dur="2000" fill="hold"/>
                                        <p:tgtEl>
                                          <p:spTgt spid="7"/>
                                        </p:tgtEl>
                                        <p:attrNameLst>
                                          <p:attrName>ppt_x</p:attrName>
                                          <p:attrName>ppt_y</p:attrName>
                                        </p:attrNameLst>
                                      </p:cBhvr>
                                      <p:rCtr x="-2986" y="-278"/>
                                    </p:animMotion>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600200"/>
          </a:xfrm>
        </p:spPr>
        <p:txBody>
          <a:bodyPr/>
          <a:lstStyle/>
          <a:p>
            <a:r>
              <a:rPr lang="en-US" dirty="0"/>
              <a:t>When accessibility is in place AT can be used effectively </a:t>
            </a:r>
            <a:endParaRPr lang="en-US" i="1" dirty="0"/>
          </a:p>
        </p:txBody>
      </p:sp>
      <p:pic>
        <p:nvPicPr>
          <p:cNvPr id="6" name="Content Placeholder 5" descr="Left side of bridge"/>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142366" y="2814935"/>
            <a:ext cx="3505834" cy="2028757"/>
          </a:xfrm>
        </p:spPr>
      </p:pic>
      <p:pic>
        <p:nvPicPr>
          <p:cNvPr id="7" name="Content Placeholder 6" descr="Right side of bridge"/>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648200" y="2814935"/>
            <a:ext cx="3477554" cy="2057400"/>
          </a:xfrm>
        </p:spPr>
      </p:pic>
      <p:sp>
        <p:nvSpPr>
          <p:cNvPr id="4" name="TextBox 3"/>
          <p:cNvSpPr txBox="1"/>
          <p:nvPr/>
        </p:nvSpPr>
        <p:spPr>
          <a:xfrm>
            <a:off x="2743200" y="2057400"/>
            <a:ext cx="3810000" cy="707886"/>
          </a:xfrm>
          <a:prstGeom prst="rect">
            <a:avLst/>
          </a:prstGeom>
          <a:noFill/>
        </p:spPr>
        <p:txBody>
          <a:bodyPr wrap="square" rtlCol="0">
            <a:spAutoFit/>
          </a:bodyPr>
          <a:lstStyle/>
          <a:p>
            <a:r>
              <a:rPr lang="en-US" sz="4000" dirty="0">
                <a:solidFill>
                  <a:schemeClr val="accent6"/>
                </a:solidFill>
                <a:effectLst>
                  <a:outerShdw blurRad="38100" dist="38100" dir="2700000" algn="tl">
                    <a:srgbClr val="000000">
                      <a:alpha val="43137"/>
                    </a:srgbClr>
                  </a:outerShdw>
                </a:effectLst>
                <a:latin typeface="+mj-lt"/>
              </a:rPr>
              <a:t>Accessibility</a:t>
            </a:r>
          </a:p>
        </p:txBody>
      </p:sp>
      <p:pic>
        <p:nvPicPr>
          <p:cNvPr id="11" name="Picture 10" descr="Accessiblity logo from OSX system preference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093" y="4715035"/>
            <a:ext cx="1077845" cy="1077845"/>
          </a:xfrm>
          <a:prstGeom prst="rect">
            <a:avLst/>
          </a:prstGeom>
        </p:spPr>
      </p:pic>
      <p:pic>
        <p:nvPicPr>
          <p:cNvPr id="12" name="Picture 11" descr="Ease of access logo from Windows operating system in control panel"/>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600" y="4343400"/>
            <a:ext cx="1170229" cy="1170229"/>
          </a:xfrm>
          <a:prstGeom prst="rect">
            <a:avLst/>
          </a:prstGeom>
        </p:spPr>
      </p:pic>
      <p:pic>
        <p:nvPicPr>
          <p:cNvPr id="13" name="Picture 2" descr="Word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0" y="4343400"/>
            <a:ext cx="1054896" cy="10548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crobat ico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3012" y="4500438"/>
            <a:ext cx="1240696" cy="1240696"/>
          </a:xfrm>
          <a:prstGeom prst="rect">
            <a:avLst/>
          </a:prstGeom>
        </p:spPr>
      </p:pic>
      <p:pic>
        <p:nvPicPr>
          <p:cNvPr id="15" name="Picture 14" descr="PowerPoint Ico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8566" y="5120786"/>
            <a:ext cx="878122" cy="862125"/>
          </a:xfrm>
          <a:prstGeom prst="rect">
            <a:avLst/>
          </a:prstGeom>
        </p:spPr>
      </p:pic>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21</a:t>
            </a:fld>
            <a:endParaRPr lang="en-US" altLang="en-US" dirty="0"/>
          </a:p>
        </p:txBody>
      </p:sp>
    </p:spTree>
    <p:extLst>
      <p:ext uri="{BB962C8B-B14F-4D97-AF65-F5344CB8AC3E}">
        <p14:creationId xmlns:p14="http://schemas.microsoft.com/office/powerpoint/2010/main" val="418030491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11" name="Typewriter"/>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Ease of Access or</a:t>
            </a:r>
            <a:br>
              <a:rPr lang="en-US" dirty="0"/>
            </a:br>
            <a:r>
              <a:rPr lang="en-US" dirty="0"/>
              <a:t>System Preferences</a:t>
            </a:r>
          </a:p>
        </p:txBody>
      </p:sp>
      <p:pic>
        <p:nvPicPr>
          <p:cNvPr id="8" name="Content Placeholder 7" descr="Windows 7 Ease of Access Center"/>
          <p:cNvPicPr>
            <a:picLocks noGrp="1" noChangeAspect="1"/>
          </p:cNvPicPr>
          <p:nvPr>
            <p:ph sz="half" idx="1"/>
          </p:nvPr>
        </p:nvPicPr>
        <p:blipFill>
          <a:blip r:embed="rId4"/>
          <a:stretch>
            <a:fillRect/>
          </a:stretch>
        </p:blipFill>
        <p:spPr>
          <a:xfrm>
            <a:off x="762000" y="1620440"/>
            <a:ext cx="3733800" cy="3408759"/>
          </a:xfrm>
          <a:prstGeom prst="rect">
            <a:avLst/>
          </a:prstGeom>
        </p:spPr>
      </p:pic>
      <p:pic>
        <p:nvPicPr>
          <p:cNvPr id="9" name="Content Placeholder 8" descr="OS X System Properties"/>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648200" y="1634580"/>
            <a:ext cx="4038600" cy="3665039"/>
          </a:xfrm>
          <a:prstGeom prst="rect">
            <a:avLst/>
          </a:prstGeom>
          <a:ln w="3175">
            <a:solidFill>
              <a:schemeClr val="tx1"/>
            </a:solidFill>
          </a:ln>
        </p:spPr>
      </p:pic>
      <p:sp>
        <p:nvSpPr>
          <p:cNvPr id="15" name="Text Placeholder 14"/>
          <p:cNvSpPr>
            <a:spLocks noGrp="1"/>
          </p:cNvSpPr>
          <p:nvPr>
            <p:ph type="body" sz="quarter" idx="11"/>
          </p:nvPr>
        </p:nvSpPr>
        <p:spPr>
          <a:xfrm>
            <a:off x="114300" y="4953000"/>
            <a:ext cx="2438400" cy="1143000"/>
          </a:xfrm>
        </p:spPr>
        <p:txBody>
          <a:bodyPr/>
          <a:lstStyle/>
          <a:p>
            <a:pPr>
              <a:spcBef>
                <a:spcPts val="0"/>
              </a:spcBef>
            </a:pPr>
            <a:r>
              <a:rPr lang="en-US" b="1" dirty="0"/>
              <a:t>Windows</a:t>
            </a:r>
          </a:p>
          <a:p>
            <a:pPr>
              <a:spcBef>
                <a:spcPts val="0"/>
              </a:spcBef>
            </a:pPr>
            <a:r>
              <a:rPr lang="en-US" dirty="0"/>
              <a:t>Control Panel/Settings &gt;&gt; Ease of Access</a:t>
            </a:r>
          </a:p>
        </p:txBody>
      </p:sp>
      <p:sp>
        <p:nvSpPr>
          <p:cNvPr id="16" name="Text Placeholder 15"/>
          <p:cNvSpPr>
            <a:spLocks noGrp="1"/>
          </p:cNvSpPr>
          <p:nvPr>
            <p:ph type="body" sz="quarter" idx="12"/>
          </p:nvPr>
        </p:nvSpPr>
        <p:spPr>
          <a:xfrm>
            <a:off x="4662844" y="5214454"/>
            <a:ext cx="3947756" cy="881546"/>
          </a:xfrm>
        </p:spPr>
        <p:txBody>
          <a:bodyPr/>
          <a:lstStyle/>
          <a:p>
            <a:pPr algn="ctr">
              <a:spcBef>
                <a:spcPts val="0"/>
              </a:spcBef>
            </a:pPr>
            <a:r>
              <a:rPr lang="en-US" b="1" dirty="0"/>
              <a:t>OS X</a:t>
            </a:r>
          </a:p>
          <a:p>
            <a:pPr algn="ctr">
              <a:spcBef>
                <a:spcPts val="0"/>
              </a:spcBef>
            </a:pPr>
            <a:r>
              <a:rPr lang="en-US" dirty="0"/>
              <a:t>Systems Preferences &gt;&gt; Accessibility</a:t>
            </a:r>
          </a:p>
        </p:txBody>
      </p:sp>
      <p:pic>
        <p:nvPicPr>
          <p:cNvPr id="10" name="Picture 9" descr="Windows 8.1 Ease of Access Cente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9638" y="3048000"/>
            <a:ext cx="2448562" cy="2530982"/>
          </a:xfrm>
          <a:prstGeom prst="rect">
            <a:avLst/>
          </a:prstGeom>
        </p:spPr>
      </p:pic>
      <p:sp>
        <p:nvSpPr>
          <p:cNvPr id="2" name="Oval 1" descr="red circle over the accessiblity icon in OS X"/>
          <p:cNvSpPr/>
          <p:nvPr/>
        </p:nvSpPr>
        <p:spPr bwMode="auto">
          <a:xfrm>
            <a:off x="8077200" y="4038600"/>
            <a:ext cx="609600" cy="609600"/>
          </a:xfrm>
          <a:prstGeom prst="ellipse">
            <a:avLst/>
          </a:prstGeom>
          <a:noFill/>
          <a:ln w="41275" cap="flat" cmpd="sng" algn="ctr">
            <a:solidFill>
              <a:srgbClr val="FF0000"/>
            </a:solidFill>
            <a:prstDash val="solid"/>
            <a:bevel/>
            <a:headEnd type="none" w="med" len="med"/>
            <a:tailEnd type="none" w="med" len="med"/>
          </a:ln>
          <a:effectLst>
            <a:outerShdw blurRad="38100" dist="23000" dir="5400000" algn="ctr" rotWithShape="0">
              <a:srgbClr val="000000">
                <a:alpha val="34999"/>
              </a:srgbClr>
            </a:outerShdw>
          </a:effectLst>
        </p:spPr>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ea typeface="Calibri" pitchFamily="34" charset="0"/>
              <a:cs typeface="Calibri" pitchFamily="34" charset="0"/>
              <a:sym typeface="Calibri" pitchFamily="34" charset="0"/>
            </a:endParaRPr>
          </a:p>
        </p:txBody>
      </p:sp>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22</a:t>
            </a:fld>
            <a:endParaRPr lang="en-US" altLang="en-US" dirty="0"/>
          </a:p>
        </p:txBody>
      </p:sp>
    </p:spTree>
    <p:extLst>
      <p:ext uri="{BB962C8B-B14F-4D97-AF65-F5344CB8AC3E}">
        <p14:creationId xmlns:p14="http://schemas.microsoft.com/office/powerpoint/2010/main" val="278480355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7" name="Typewriter"/>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Speech Recognition &amp; Dictation</a:t>
            </a:r>
          </a:p>
        </p:txBody>
      </p:sp>
      <p:pic>
        <p:nvPicPr>
          <p:cNvPr id="6" name="Content Placeholder 5" descr="Speech Recognition wizard"/>
          <p:cNvPicPr>
            <a:picLocks noGrp="1" noChangeAspect="1"/>
          </p:cNvPicPr>
          <p:nvPr>
            <p:ph sz="half" idx="1"/>
          </p:nvPr>
        </p:nvPicPr>
        <p:blipFill>
          <a:blip r:embed="rId4"/>
          <a:stretch>
            <a:fillRect/>
          </a:stretch>
        </p:blipFill>
        <p:spPr>
          <a:xfrm>
            <a:off x="17622" y="1295400"/>
            <a:ext cx="4630578" cy="2819400"/>
          </a:xfrm>
          <a:prstGeom prst="rect">
            <a:avLst/>
          </a:prstGeom>
        </p:spPr>
      </p:pic>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23</a:t>
            </a:fld>
            <a:endParaRPr lang="en-US" altLang="en-US" dirty="0"/>
          </a:p>
        </p:txBody>
      </p:sp>
      <p:sp>
        <p:nvSpPr>
          <p:cNvPr id="8" name="Text Placeholder 7"/>
          <p:cNvSpPr>
            <a:spLocks noGrp="1"/>
          </p:cNvSpPr>
          <p:nvPr>
            <p:ph type="body" sz="quarter" idx="11"/>
          </p:nvPr>
        </p:nvSpPr>
        <p:spPr>
          <a:xfrm>
            <a:off x="457200" y="5181600"/>
            <a:ext cx="4038600" cy="838200"/>
          </a:xfrm>
        </p:spPr>
        <p:txBody>
          <a:bodyPr/>
          <a:lstStyle/>
          <a:p>
            <a:r>
              <a:rPr lang="en-US" dirty="0"/>
              <a:t>Start &gt;&gt; type </a:t>
            </a:r>
            <a:r>
              <a:rPr lang="en-US" b="1" dirty="0"/>
              <a:t>Speech</a:t>
            </a:r>
            <a:r>
              <a:rPr lang="en-US" dirty="0"/>
              <a:t>, Enter</a:t>
            </a:r>
          </a:p>
        </p:txBody>
      </p:sp>
      <p:sp>
        <p:nvSpPr>
          <p:cNvPr id="9" name="Text Placeholder 8"/>
          <p:cNvSpPr>
            <a:spLocks noGrp="1"/>
          </p:cNvSpPr>
          <p:nvPr>
            <p:ph type="body" sz="quarter" idx="12"/>
          </p:nvPr>
        </p:nvSpPr>
        <p:spPr>
          <a:xfrm>
            <a:off x="4648200" y="5105400"/>
            <a:ext cx="4038600" cy="914400"/>
          </a:xfrm>
        </p:spPr>
        <p:txBody>
          <a:bodyPr/>
          <a:lstStyle/>
          <a:p>
            <a:r>
              <a:rPr lang="en-US" dirty="0"/>
              <a:t>System Preferences &gt;&gt; </a:t>
            </a:r>
            <a:r>
              <a:rPr lang="en-US" b="1" dirty="0"/>
              <a:t>Dictation &amp; Speech</a:t>
            </a:r>
          </a:p>
          <a:p>
            <a:endParaRPr lang="en-US" dirty="0"/>
          </a:p>
        </p:txBody>
      </p:sp>
      <p:pic>
        <p:nvPicPr>
          <p:cNvPr id="10" name="Content Placeholder 7" descr="System Properties, Dictation settings"/>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805" t="1494" r="559" b="1953"/>
          <a:stretch/>
        </p:blipFill>
        <p:spPr>
          <a:xfrm>
            <a:off x="4367752" y="1981200"/>
            <a:ext cx="4700048" cy="3124200"/>
          </a:xfrm>
        </p:spPr>
      </p:pic>
    </p:spTree>
    <p:extLst>
      <p:ext uri="{BB962C8B-B14F-4D97-AF65-F5344CB8AC3E}">
        <p14:creationId xmlns:p14="http://schemas.microsoft.com/office/powerpoint/2010/main" val="300463549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6" name="Typewriter"/>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274036"/>
            <a:ext cx="5257800" cy="1326164"/>
          </a:xfrm>
        </p:spPr>
        <p:txBody>
          <a:bodyPr/>
          <a:lstStyle/>
          <a:p>
            <a:r>
              <a:rPr lang="en-US" dirty="0"/>
              <a:t>Screen Reading</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24</a:t>
            </a:fld>
            <a:endParaRPr lang="en-US" altLang="en-US" dirty="0"/>
          </a:p>
        </p:txBody>
      </p:sp>
      <p:sp>
        <p:nvSpPr>
          <p:cNvPr id="6" name="Text Placeholder 5"/>
          <p:cNvSpPr>
            <a:spLocks noGrp="1"/>
          </p:cNvSpPr>
          <p:nvPr>
            <p:ph type="body" sz="quarter" idx="11"/>
          </p:nvPr>
        </p:nvSpPr>
        <p:spPr>
          <a:xfrm>
            <a:off x="152400" y="4419600"/>
            <a:ext cx="4038600" cy="1600200"/>
          </a:xfrm>
        </p:spPr>
        <p:txBody>
          <a:bodyPr/>
          <a:lstStyle/>
          <a:p>
            <a:r>
              <a:rPr lang="en-US" dirty="0"/>
              <a:t>Activate </a:t>
            </a:r>
            <a:r>
              <a:rPr lang="en-US" b="1" dirty="0"/>
              <a:t>Narrator</a:t>
            </a:r>
            <a:br>
              <a:rPr lang="en-US" dirty="0"/>
            </a:br>
            <a:r>
              <a:rPr lang="en-US" dirty="0"/>
              <a:t>Ease of Access &gt;&gt; Make the computer easier to see &gt;&gt; Turn on Narrator. </a:t>
            </a:r>
            <a:r>
              <a:rPr lang="en-US" b="1" dirty="0"/>
              <a:t>Windows </a:t>
            </a:r>
            <a:r>
              <a:rPr lang="en-US" b="1" dirty="0" err="1"/>
              <a:t>Key+Enter</a:t>
            </a:r>
            <a:endParaRPr lang="en-US" b="1" dirty="0"/>
          </a:p>
          <a:p>
            <a:r>
              <a:rPr lang="en-US" dirty="0">
                <a:hlinkClick r:id="rId3"/>
              </a:rPr>
              <a:t>Win8 Narrator Guide</a:t>
            </a:r>
            <a:endParaRPr lang="en-US" dirty="0"/>
          </a:p>
        </p:txBody>
      </p:sp>
      <p:sp>
        <p:nvSpPr>
          <p:cNvPr id="7" name="Text Placeholder 6"/>
          <p:cNvSpPr>
            <a:spLocks noGrp="1"/>
          </p:cNvSpPr>
          <p:nvPr>
            <p:ph type="body" sz="quarter" idx="12"/>
          </p:nvPr>
        </p:nvSpPr>
        <p:spPr>
          <a:xfrm>
            <a:off x="4648200" y="4800600"/>
            <a:ext cx="4038600" cy="1219200"/>
          </a:xfrm>
        </p:spPr>
        <p:txBody>
          <a:bodyPr/>
          <a:lstStyle/>
          <a:p>
            <a:r>
              <a:rPr lang="en-US" dirty="0"/>
              <a:t>Activate </a:t>
            </a:r>
            <a:r>
              <a:rPr lang="en-US" b="1" dirty="0" err="1"/>
              <a:t>VoiceOver</a:t>
            </a:r>
            <a:r>
              <a:rPr lang="en-US" dirty="0"/>
              <a:t> using </a:t>
            </a:r>
            <a:r>
              <a:rPr lang="en-US" b="1" dirty="0"/>
              <a:t>Command+F5</a:t>
            </a:r>
            <a:r>
              <a:rPr lang="en-US" dirty="0"/>
              <a:t>. </a:t>
            </a:r>
          </a:p>
          <a:p>
            <a:r>
              <a:rPr lang="en-US" dirty="0">
                <a:hlinkClick r:id="rId4"/>
              </a:rPr>
              <a:t>OSX </a:t>
            </a:r>
            <a:r>
              <a:rPr lang="en-US" dirty="0" err="1">
                <a:hlinkClick r:id="rId4"/>
              </a:rPr>
              <a:t>VoiceOver</a:t>
            </a:r>
            <a:r>
              <a:rPr lang="en-US" dirty="0">
                <a:hlinkClick r:id="rId4"/>
              </a:rPr>
              <a:t> Guide</a:t>
            </a:r>
            <a:endParaRPr lang="en-US" dirty="0"/>
          </a:p>
        </p:txBody>
      </p:sp>
      <p:pic>
        <p:nvPicPr>
          <p:cNvPr id="8" name="Content Placeholder 5" descr="VoiceOver screen from OS X System Preferences, Accessibility"/>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337458" y="1600200"/>
            <a:ext cx="4690844" cy="3048000"/>
          </a:xfrm>
        </p:spPr>
      </p:pic>
      <p:pic>
        <p:nvPicPr>
          <p:cNvPr id="9" name="Content Placeholder 5" descr="Windows 8.1 Narrator settings"/>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52400" y="609600"/>
            <a:ext cx="3653675" cy="3733800"/>
          </a:xfrm>
        </p:spPr>
      </p:pic>
    </p:spTree>
    <p:extLst>
      <p:ext uri="{BB962C8B-B14F-4D97-AF65-F5344CB8AC3E}">
        <p14:creationId xmlns:p14="http://schemas.microsoft.com/office/powerpoint/2010/main" val="411761818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spd="slow">
        <p:sndAc>
          <p:stSnd>
            <p:snd r:embed="rId7" name="Typewriter"/>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274036"/>
            <a:ext cx="5257800" cy="1326164"/>
          </a:xfrm>
        </p:spPr>
        <p:txBody>
          <a:bodyPr/>
          <a:lstStyle/>
          <a:p>
            <a:r>
              <a:rPr lang="en-US" dirty="0"/>
              <a:t>Text-to-Speech</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25</a:t>
            </a:fld>
            <a:endParaRPr lang="en-US" altLang="en-US" dirty="0"/>
          </a:p>
        </p:txBody>
      </p:sp>
      <p:sp>
        <p:nvSpPr>
          <p:cNvPr id="6" name="Text Placeholder 5"/>
          <p:cNvSpPr>
            <a:spLocks noGrp="1"/>
          </p:cNvSpPr>
          <p:nvPr>
            <p:ph type="body" sz="quarter" idx="11"/>
          </p:nvPr>
        </p:nvSpPr>
        <p:spPr>
          <a:xfrm>
            <a:off x="152400" y="4724400"/>
            <a:ext cx="4038600" cy="1371600"/>
          </a:xfrm>
        </p:spPr>
        <p:txBody>
          <a:bodyPr/>
          <a:lstStyle/>
          <a:p>
            <a:r>
              <a:rPr lang="en-US" dirty="0"/>
              <a:t>Adjust </a:t>
            </a:r>
            <a:r>
              <a:rPr lang="en-US" b="1" dirty="0"/>
              <a:t>Text-to-Speech</a:t>
            </a:r>
            <a:r>
              <a:rPr lang="en-US" dirty="0"/>
              <a:t> settings</a:t>
            </a:r>
            <a:endParaRPr lang="en-US" b="1" dirty="0"/>
          </a:p>
          <a:p>
            <a:r>
              <a:rPr lang="en-US" dirty="0"/>
              <a:t>From </a:t>
            </a:r>
            <a:r>
              <a:rPr lang="en-US" b="1" dirty="0"/>
              <a:t>Speech</a:t>
            </a:r>
            <a:r>
              <a:rPr lang="en-US" dirty="0"/>
              <a:t> &gt;&gt; Advanced Speech Options</a:t>
            </a:r>
          </a:p>
          <a:p>
            <a:r>
              <a:rPr lang="en-US" dirty="0"/>
              <a:t>Then enable </a:t>
            </a:r>
            <a:r>
              <a:rPr lang="en-US" b="1" dirty="0"/>
              <a:t>Speak</a:t>
            </a:r>
            <a:r>
              <a:rPr lang="en-US" dirty="0"/>
              <a:t> in MS Office</a:t>
            </a:r>
            <a:endParaRPr lang="en-US" b="1" dirty="0"/>
          </a:p>
        </p:txBody>
      </p:sp>
      <p:sp>
        <p:nvSpPr>
          <p:cNvPr id="7" name="Text Placeholder 6"/>
          <p:cNvSpPr>
            <a:spLocks noGrp="1"/>
          </p:cNvSpPr>
          <p:nvPr>
            <p:ph type="body" sz="quarter" idx="12"/>
          </p:nvPr>
        </p:nvSpPr>
        <p:spPr>
          <a:xfrm>
            <a:off x="4648200" y="4724400"/>
            <a:ext cx="4038600" cy="1295400"/>
          </a:xfrm>
        </p:spPr>
        <p:txBody>
          <a:bodyPr/>
          <a:lstStyle/>
          <a:p>
            <a:r>
              <a:rPr lang="en-US" dirty="0"/>
              <a:t>Activate </a:t>
            </a:r>
            <a:r>
              <a:rPr lang="en-US" b="1" dirty="0"/>
              <a:t>Text-to-Speech</a:t>
            </a:r>
          </a:p>
          <a:p>
            <a:r>
              <a:rPr lang="en-US" dirty="0"/>
              <a:t>System preferences &gt;&gt; Dictation &amp; Speech</a:t>
            </a:r>
          </a:p>
          <a:p>
            <a:r>
              <a:rPr lang="en-US" dirty="0"/>
              <a:t>Set preferred key combo</a:t>
            </a:r>
          </a:p>
        </p:txBody>
      </p:sp>
      <p:pic>
        <p:nvPicPr>
          <p:cNvPr id="8" name="Content Placeholder 2" descr="Text-to-Speech setting in the Speech Properties control panel"/>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57200" y="457199"/>
            <a:ext cx="3076426" cy="4038601"/>
          </a:xfrm>
        </p:spPr>
      </p:pic>
      <p:pic>
        <p:nvPicPr>
          <p:cNvPr id="9" name="Content Placeholder 16" descr="Dictation &amp; Speech, Text-to-Speech settings"/>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343400" y="1447800"/>
            <a:ext cx="4495800" cy="2849189"/>
          </a:xfrm>
          <a:ln w="12700">
            <a:solidFill>
              <a:schemeClr val="tx1"/>
            </a:solidFill>
          </a:ln>
        </p:spPr>
      </p:pic>
    </p:spTree>
    <p:extLst>
      <p:ext uri="{BB962C8B-B14F-4D97-AF65-F5344CB8AC3E}">
        <p14:creationId xmlns:p14="http://schemas.microsoft.com/office/powerpoint/2010/main" val="190931705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6" name="Typewriter"/>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Enhancements</a:t>
            </a:r>
          </a:p>
        </p:txBody>
      </p:sp>
      <p:sp>
        <p:nvSpPr>
          <p:cNvPr id="5" name="Content Placeholder 4"/>
          <p:cNvSpPr>
            <a:spLocks noGrp="1"/>
          </p:cNvSpPr>
          <p:nvPr>
            <p:ph sz="half" idx="1"/>
          </p:nvPr>
        </p:nvSpPr>
        <p:spPr/>
        <p:txBody>
          <a:bodyPr/>
          <a:lstStyle/>
          <a:p>
            <a:pPr>
              <a:lnSpc>
                <a:spcPct val="300000"/>
              </a:lnSpc>
            </a:pPr>
            <a:r>
              <a:rPr lang="en-US" dirty="0"/>
              <a:t>Display Options</a:t>
            </a:r>
          </a:p>
          <a:p>
            <a:pPr>
              <a:lnSpc>
                <a:spcPct val="300000"/>
              </a:lnSpc>
            </a:pPr>
            <a:r>
              <a:rPr lang="en-US" dirty="0"/>
              <a:t>Contrast</a:t>
            </a:r>
          </a:p>
          <a:p>
            <a:pPr>
              <a:lnSpc>
                <a:spcPct val="300000"/>
              </a:lnSpc>
            </a:pPr>
            <a:r>
              <a:rPr lang="en-US" dirty="0"/>
              <a:t>Magnification</a:t>
            </a:r>
          </a:p>
        </p:txBody>
      </p:sp>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26</a:t>
            </a:fld>
            <a:endParaRPr lang="en-US" altLang="en-US" dirty="0"/>
          </a:p>
        </p:txBody>
      </p:sp>
      <p:pic>
        <p:nvPicPr>
          <p:cNvPr id="1026" name="Picture 2" descr="Magnifying glass hovering over laptop to illustrate visual enhancements to the operating syste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308083"/>
            <a:ext cx="4038600" cy="300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75551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Display</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27</a:t>
            </a:fld>
            <a:endParaRPr lang="en-US" altLang="en-US" dirty="0"/>
          </a:p>
        </p:txBody>
      </p:sp>
      <p:sp>
        <p:nvSpPr>
          <p:cNvPr id="6" name="Text Placeholder 5"/>
          <p:cNvSpPr>
            <a:spLocks noGrp="1"/>
          </p:cNvSpPr>
          <p:nvPr>
            <p:ph type="body" sz="quarter" idx="11"/>
          </p:nvPr>
        </p:nvSpPr>
        <p:spPr/>
        <p:txBody>
          <a:bodyPr/>
          <a:lstStyle/>
          <a:p>
            <a:r>
              <a:rPr lang="en-US" dirty="0"/>
              <a:t>Control Panel &gt;&gt; Display</a:t>
            </a:r>
          </a:p>
        </p:txBody>
      </p:sp>
      <p:sp>
        <p:nvSpPr>
          <p:cNvPr id="7" name="Text Placeholder 6"/>
          <p:cNvSpPr>
            <a:spLocks noGrp="1"/>
          </p:cNvSpPr>
          <p:nvPr>
            <p:ph type="body" sz="quarter" idx="12"/>
          </p:nvPr>
        </p:nvSpPr>
        <p:spPr/>
        <p:txBody>
          <a:bodyPr/>
          <a:lstStyle/>
          <a:p>
            <a:r>
              <a:rPr lang="en-US" dirty="0"/>
              <a:t>System Preferences &gt;&gt; Display</a:t>
            </a:r>
          </a:p>
        </p:txBody>
      </p:sp>
      <p:pic>
        <p:nvPicPr>
          <p:cNvPr id="8" name="Picture 2" descr="Windows Display Control Panel"/>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57200" y="2160640"/>
            <a:ext cx="4038600" cy="2612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Content Placeholder 7" descr="Display settings from OS X System Preferences"/>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648200" y="2085583"/>
            <a:ext cx="4038600" cy="2763034"/>
          </a:xfrm>
          <a:ln w="3175">
            <a:solidFill>
              <a:schemeClr val="tx1"/>
            </a:solidFill>
          </a:ln>
        </p:spPr>
      </p:pic>
    </p:spTree>
    <p:extLst>
      <p:ext uri="{BB962C8B-B14F-4D97-AF65-F5344CB8AC3E}">
        <p14:creationId xmlns:p14="http://schemas.microsoft.com/office/powerpoint/2010/main" val="49006781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6" name="Typewriter"/>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Contrast, Windows</a:t>
            </a:r>
          </a:p>
        </p:txBody>
      </p:sp>
      <p:sp>
        <p:nvSpPr>
          <p:cNvPr id="8" name="Text Placeholder 7"/>
          <p:cNvSpPr>
            <a:spLocks noGrp="1"/>
          </p:cNvSpPr>
          <p:nvPr>
            <p:ph sz="half" idx="2"/>
          </p:nvPr>
        </p:nvSpPr>
        <p:spPr>
          <a:xfrm>
            <a:off x="4648200" y="1371600"/>
            <a:ext cx="4038600" cy="4648200"/>
          </a:xfrm>
        </p:spPr>
        <p:txBody>
          <a:bodyPr/>
          <a:lstStyle/>
          <a:p>
            <a:r>
              <a:rPr lang="en-US" dirty="0"/>
              <a:t>Windows 8.1 :</a:t>
            </a:r>
          </a:p>
          <a:p>
            <a:pPr marL="0" indent="0">
              <a:buNone/>
            </a:pPr>
            <a:r>
              <a:rPr lang="en-US" dirty="0">
                <a:latin typeface="Consolas" panose="020B0609020204030204" pitchFamily="49" charset="0"/>
                <a:cs typeface="Consolas" panose="020B0609020204030204" pitchFamily="49" charset="0"/>
              </a:rPr>
              <a:t>Ease of Access Center &gt;&gt; “Set up High Contrast” </a:t>
            </a:r>
          </a:p>
          <a:p>
            <a:pPr marL="0" indent="0" algn="ctr">
              <a:buNone/>
            </a:pPr>
            <a:r>
              <a:rPr lang="en-US" dirty="0"/>
              <a:t>or </a:t>
            </a:r>
          </a:p>
          <a:p>
            <a:r>
              <a:rPr lang="en-US" dirty="0"/>
              <a:t>Windows 8.1/10</a:t>
            </a:r>
          </a:p>
          <a:p>
            <a:pPr marL="0" indent="0">
              <a:buNone/>
            </a:pPr>
            <a:r>
              <a:rPr lang="en-US" dirty="0"/>
              <a:t>From the </a:t>
            </a:r>
            <a:r>
              <a:rPr lang="en-US" dirty="0">
                <a:latin typeface="Consolas" panose="020B0609020204030204" pitchFamily="49" charset="0"/>
                <a:cs typeface="Consolas" panose="020B0609020204030204" pitchFamily="49" charset="0"/>
              </a:rPr>
              <a:t>PC Setting &gt;&gt; Ease of Access &gt;&gt; “High contrast” to select a theme</a:t>
            </a:r>
          </a:p>
          <a:p>
            <a:pPr>
              <a:spcBef>
                <a:spcPts val="0"/>
              </a:spcBef>
            </a:pPr>
            <a:endParaRPr lang="en-US" dirty="0"/>
          </a:p>
        </p:txBody>
      </p:sp>
      <p:pic>
        <p:nvPicPr>
          <p:cNvPr id="13" name="Content Placeholder 12" descr="Personalization screen"/>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228600" y="1233141"/>
            <a:ext cx="3670881" cy="3110259"/>
          </a:xfrm>
          <a:prstGeom prst="rect">
            <a:avLst/>
          </a:prstGeom>
        </p:spPr>
      </p:pic>
      <p:pic>
        <p:nvPicPr>
          <p:cNvPr id="10" name="Picture 9" descr="Ease of Access screen in Windows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471287"/>
            <a:ext cx="3544646" cy="2396113"/>
          </a:xfrm>
          <a:prstGeom prst="rect">
            <a:avLst/>
          </a:prstGeom>
          <a:ln w="3175">
            <a:solidFill>
              <a:schemeClr val="tx1"/>
            </a:solidFill>
          </a:ln>
        </p:spPr>
      </p:pic>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28</a:t>
            </a:fld>
            <a:endParaRPr lang="en-US" altLang="en-US" dirty="0"/>
          </a:p>
        </p:txBody>
      </p:sp>
    </p:spTree>
    <p:extLst>
      <p:ext uri="{BB962C8B-B14F-4D97-AF65-F5344CB8AC3E}">
        <p14:creationId xmlns:p14="http://schemas.microsoft.com/office/powerpoint/2010/main" val="110505701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6" name="Typewriter"/>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Contrast, OS X</a:t>
            </a:r>
          </a:p>
        </p:txBody>
      </p:sp>
      <p:pic>
        <p:nvPicPr>
          <p:cNvPr id="6" name="Content Placeholder 5" descr="Display screen from OS X System Preferences, Accessibility"/>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8600" y="2514600"/>
            <a:ext cx="5830461" cy="3438924"/>
          </a:xfrm>
          <a:prstGeom prst="rect">
            <a:avLst/>
          </a:prstGeom>
          <a:ln w="3175">
            <a:solidFill>
              <a:schemeClr val="tx1"/>
            </a:solidFill>
          </a:ln>
        </p:spPr>
      </p:pic>
      <p:sp>
        <p:nvSpPr>
          <p:cNvPr id="8" name="Text Placeholder 7"/>
          <p:cNvSpPr>
            <a:spLocks noGrp="1"/>
          </p:cNvSpPr>
          <p:nvPr>
            <p:ph sz="half" idx="2"/>
          </p:nvPr>
        </p:nvSpPr>
        <p:spPr>
          <a:xfrm>
            <a:off x="3733800" y="1447800"/>
            <a:ext cx="4953000" cy="4572000"/>
          </a:xfrm>
        </p:spPr>
        <p:txBody>
          <a:bodyPr/>
          <a:lstStyle/>
          <a:p>
            <a:pPr marL="0" indent="0">
              <a:buNone/>
            </a:pPr>
            <a:r>
              <a:rPr lang="en-US" dirty="0">
                <a:latin typeface="Consolas" panose="020B0609020204030204" pitchFamily="49" charset="0"/>
                <a:cs typeface="Consolas" panose="020B0609020204030204" pitchFamily="49" charset="0"/>
              </a:rPr>
              <a:t>System Preferences &gt;&gt; Accessibility &gt;&gt; Display </a:t>
            </a:r>
          </a:p>
        </p:txBody>
      </p:sp>
      <p:pic>
        <p:nvPicPr>
          <p:cNvPr id="9" name="Picture 8" descr="Accessiblity logo from OSX system preferen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838200"/>
            <a:ext cx="1543050" cy="1543050"/>
          </a:xfrm>
          <a:prstGeom prst="rect">
            <a:avLst/>
          </a:prstGeom>
        </p:spPr>
      </p:pic>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29</a:t>
            </a:fld>
            <a:endParaRPr lang="en-US" altLang="en-US" dirty="0"/>
          </a:p>
        </p:txBody>
      </p:sp>
    </p:spTree>
    <p:extLst>
      <p:ext uri="{BB962C8B-B14F-4D97-AF65-F5344CB8AC3E}">
        <p14:creationId xmlns:p14="http://schemas.microsoft.com/office/powerpoint/2010/main" val="183862924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5" name="Typewriter"/>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Day 2</a:t>
            </a:r>
          </a:p>
        </p:txBody>
      </p:sp>
      <p:graphicFrame>
        <p:nvGraphicFramePr>
          <p:cNvPr id="6" name="Content Placeholder 5" descr="topic and time&#10;Speech recognition or PDF accessibility from 8:30 to 9:30&#10;Exercise from homework from 9:30 to 10:30&#10;The inclusive classroom from 10:45 to 12:30"/>
          <p:cNvGraphicFramePr>
            <a:graphicFrameLocks noGrp="1"/>
          </p:cNvGraphicFramePr>
          <p:nvPr>
            <p:ph idx="1"/>
            <p:extLst>
              <p:ext uri="{D42A27DB-BD31-4B8C-83A1-F6EECF244321}">
                <p14:modId xmlns:p14="http://schemas.microsoft.com/office/powerpoint/2010/main" val="4144532562"/>
              </p:ext>
            </p:extLst>
          </p:nvPr>
        </p:nvGraphicFramePr>
        <p:xfrm>
          <a:off x="3657600" y="685800"/>
          <a:ext cx="5340350" cy="2486025"/>
        </p:xfrm>
        <a:graphic>
          <a:graphicData uri="http://schemas.openxmlformats.org/drawingml/2006/table">
            <a:tbl>
              <a:tblPr firstRow="1" bandRow="1">
                <a:tableStyleId>{EB9631B5-78F2-41C9-869B-9F39066F8104}</a:tableStyleId>
              </a:tblPr>
              <a:tblGrid>
                <a:gridCol w="3429000">
                  <a:extLst>
                    <a:ext uri="{9D8B030D-6E8A-4147-A177-3AD203B41FA5}">
                      <a16:colId xmlns:a16="http://schemas.microsoft.com/office/drawing/2014/main" val="20000"/>
                    </a:ext>
                  </a:extLst>
                </a:gridCol>
                <a:gridCol w="1911350">
                  <a:extLst>
                    <a:ext uri="{9D8B030D-6E8A-4147-A177-3AD203B41FA5}">
                      <a16:colId xmlns:a16="http://schemas.microsoft.com/office/drawing/2014/main" val="20001"/>
                    </a:ext>
                  </a:extLst>
                </a:gridCol>
              </a:tblGrid>
              <a:tr h="457200">
                <a:tc>
                  <a:txBody>
                    <a:bodyPr/>
                    <a:lstStyle/>
                    <a:p>
                      <a:r>
                        <a:rPr lang="en-US" dirty="0"/>
                        <a:t>Topic</a:t>
                      </a:r>
                    </a:p>
                  </a:txBody>
                  <a:tcPr/>
                </a:tc>
                <a:tc>
                  <a:txBody>
                    <a:bodyPr/>
                    <a:lstStyle/>
                    <a:p>
                      <a:r>
                        <a:rPr lang="en-US" dirty="0"/>
                        <a:t>Time</a:t>
                      </a:r>
                    </a:p>
                  </a:txBody>
                  <a:tcPr/>
                </a:tc>
                <a:extLst>
                  <a:ext uri="{0D108BD9-81ED-4DB2-BD59-A6C34878D82A}">
                    <a16:rowId xmlns:a16="http://schemas.microsoft.com/office/drawing/2014/main" val="10000"/>
                  </a:ext>
                </a:extLst>
              </a:tr>
              <a:tr h="676275">
                <a:tc>
                  <a:txBody>
                    <a:bodyPr/>
                    <a:lstStyle/>
                    <a:p>
                      <a:r>
                        <a:rPr lang="en-US" dirty="0"/>
                        <a:t>Speech Recognition or PDF Accessibility</a:t>
                      </a:r>
                    </a:p>
                  </a:txBody>
                  <a:tcPr/>
                </a:tc>
                <a:tc>
                  <a:txBody>
                    <a:bodyPr/>
                    <a:lstStyle/>
                    <a:p>
                      <a:r>
                        <a:rPr lang="en-US" dirty="0"/>
                        <a:t>8:30-9:30</a:t>
                      </a:r>
                    </a:p>
                  </a:txBody>
                  <a:tcPr/>
                </a:tc>
                <a:extLst>
                  <a:ext uri="{0D108BD9-81ED-4DB2-BD59-A6C34878D82A}">
                    <a16:rowId xmlns:a16="http://schemas.microsoft.com/office/drawing/2014/main" val="10001"/>
                  </a:ext>
                </a:extLst>
              </a:tr>
              <a:tr h="676275">
                <a:tc>
                  <a:txBody>
                    <a:bodyPr/>
                    <a:lstStyle/>
                    <a:p>
                      <a:r>
                        <a:rPr lang="en-US" dirty="0"/>
                        <a:t>Exercise (from homework)</a:t>
                      </a:r>
                    </a:p>
                  </a:txBody>
                  <a:tcPr/>
                </a:tc>
                <a:tc>
                  <a:txBody>
                    <a:bodyPr/>
                    <a:lstStyle/>
                    <a:p>
                      <a:r>
                        <a:rPr lang="en-US" dirty="0"/>
                        <a:t>9:30-10:30</a:t>
                      </a:r>
                    </a:p>
                  </a:txBody>
                  <a:tcPr/>
                </a:tc>
                <a:extLst>
                  <a:ext uri="{0D108BD9-81ED-4DB2-BD59-A6C34878D82A}">
                    <a16:rowId xmlns:a16="http://schemas.microsoft.com/office/drawing/2014/main" val="10002"/>
                  </a:ext>
                </a:extLst>
              </a:tr>
              <a:tr h="676275">
                <a:tc>
                  <a:txBody>
                    <a:bodyPr/>
                    <a:lstStyle/>
                    <a:p>
                      <a:r>
                        <a:rPr lang="en-US" dirty="0"/>
                        <a:t>The</a:t>
                      </a:r>
                      <a:r>
                        <a:rPr lang="en-US" baseline="0" dirty="0"/>
                        <a:t> Inclusive Classroom</a:t>
                      </a:r>
                      <a:endParaRPr lang="en-US" dirty="0"/>
                    </a:p>
                  </a:txBody>
                  <a:tcPr/>
                </a:tc>
                <a:tc>
                  <a:txBody>
                    <a:bodyPr/>
                    <a:lstStyle/>
                    <a:p>
                      <a:r>
                        <a:rPr lang="en-US" dirty="0"/>
                        <a:t>10:45-12:30</a:t>
                      </a:r>
                    </a:p>
                  </a:txBody>
                  <a:tcPr/>
                </a:tc>
                <a:extLst>
                  <a:ext uri="{0D108BD9-81ED-4DB2-BD59-A6C34878D82A}">
                    <a16:rowId xmlns:a16="http://schemas.microsoft.com/office/drawing/2014/main" val="10003"/>
                  </a:ext>
                </a:extLst>
              </a:tr>
            </a:tbl>
          </a:graphicData>
        </a:graphic>
      </p:graphicFrame>
      <p:sp>
        <p:nvSpPr>
          <p:cNvPr id="4" name="Text Placeholder 3"/>
          <p:cNvSpPr>
            <a:spLocks noGrp="1"/>
          </p:cNvSpPr>
          <p:nvPr>
            <p:ph type="body" sz="half" idx="2"/>
          </p:nvPr>
        </p:nvSpPr>
        <p:spPr>
          <a:xfrm>
            <a:off x="457200" y="5363900"/>
            <a:ext cx="3008313" cy="609601"/>
          </a:xfrm>
        </p:spPr>
        <p:txBody>
          <a:bodyPr/>
          <a:lstStyle/>
          <a:p>
            <a:r>
              <a:rPr lang="en-US" dirty="0"/>
              <a:t>Image Credit: </a:t>
            </a:r>
            <a:r>
              <a:rPr lang="en-US" dirty="0">
                <a:hlinkClick r:id="rId3"/>
              </a:rPr>
              <a:t>EcologyofEducation.net</a:t>
            </a:r>
            <a:endParaRPr lang="en-US" dirty="0"/>
          </a:p>
        </p:txBody>
      </p:sp>
      <p:pic>
        <p:nvPicPr>
          <p:cNvPr id="7" name="Picture 6" descr="Brain made of multicolored gea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2362200"/>
            <a:ext cx="3556000" cy="2667000"/>
          </a:xfrm>
          <a:prstGeom prst="rect">
            <a:avLst/>
          </a:prstGeom>
        </p:spPr>
      </p:pic>
      <p:sp>
        <p:nvSpPr>
          <p:cNvPr id="5" name="Slide Number Placeholder 4"/>
          <p:cNvSpPr>
            <a:spLocks noGrp="1"/>
          </p:cNvSpPr>
          <p:nvPr>
            <p:ph type="sldNum" sz="quarter" idx="10"/>
          </p:nvPr>
        </p:nvSpPr>
        <p:spPr/>
        <p:txBody>
          <a:bodyPr/>
          <a:lstStyle/>
          <a:p>
            <a:pPr>
              <a:defRPr/>
            </a:pPr>
            <a:fld id="{F46D4C3B-1352-4DE9-95E7-70226E716939}" type="slidenum">
              <a:rPr lang="en-US" altLang="en-US" smtClean="0"/>
              <a:pPr>
                <a:defRPr/>
              </a:pPr>
              <a:t>3</a:t>
            </a:fld>
            <a:endParaRPr lang="en-US" altLang="en-US" dirty="0"/>
          </a:p>
        </p:txBody>
      </p:sp>
    </p:spTree>
    <p:extLst>
      <p:ext uri="{BB962C8B-B14F-4D97-AF65-F5344CB8AC3E}">
        <p14:creationId xmlns:p14="http://schemas.microsoft.com/office/powerpoint/2010/main" val="427070966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5" name="Typewriter"/>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Magnification, Windows</a:t>
            </a:r>
          </a:p>
        </p:txBody>
      </p:sp>
      <p:sp>
        <p:nvSpPr>
          <p:cNvPr id="4" name="Content Placeholder 3"/>
          <p:cNvSpPr>
            <a:spLocks noGrp="1"/>
          </p:cNvSpPr>
          <p:nvPr>
            <p:ph sz="half" idx="2"/>
          </p:nvPr>
        </p:nvSpPr>
        <p:spPr>
          <a:xfrm>
            <a:off x="4343400" y="1447801"/>
            <a:ext cx="4572000" cy="4724400"/>
          </a:xfrm>
        </p:spPr>
        <p:txBody>
          <a:bodyPr>
            <a:normAutofit/>
          </a:bodyPr>
          <a:lstStyle/>
          <a:p>
            <a:r>
              <a:rPr lang="en-US" sz="3200" dirty="0">
                <a:latin typeface="Consolas" panose="020B0609020204030204" pitchFamily="49" charset="0"/>
                <a:cs typeface="Consolas" panose="020B0609020204030204" pitchFamily="49" charset="0"/>
              </a:rPr>
              <a:t>Windows Key &gt;&gt; Ease of Access &gt;&gt; Magnifier </a:t>
            </a:r>
            <a:r>
              <a:rPr lang="en-US" sz="3200" dirty="0"/>
              <a:t>(Windows 8.1, 10)</a:t>
            </a:r>
          </a:p>
          <a:p>
            <a:pPr marL="0" indent="0">
              <a:buNone/>
            </a:pPr>
            <a:r>
              <a:rPr lang="en-US" sz="2400" dirty="0"/>
              <a:t>Zoom in: </a:t>
            </a:r>
            <a:r>
              <a:rPr lang="en-US" sz="2400" b="1" dirty="0"/>
              <a:t>Windows Key +</a:t>
            </a:r>
          </a:p>
          <a:p>
            <a:pPr marL="0" indent="0">
              <a:buNone/>
            </a:pPr>
            <a:r>
              <a:rPr lang="en-US" sz="2400" dirty="0"/>
              <a:t>Zoom out: </a:t>
            </a:r>
            <a:r>
              <a:rPr lang="en-US" sz="2400" b="1" dirty="0"/>
              <a:t>Windows Key -</a:t>
            </a:r>
          </a:p>
        </p:txBody>
      </p:sp>
      <p:pic>
        <p:nvPicPr>
          <p:cNvPr id="6" name="Content Placeholder 5" descr="Windows Magnifier toolba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04800" y="3198159"/>
            <a:ext cx="3810000" cy="1232646"/>
          </a:xfrm>
          <a:prstGeom prst="rect">
            <a:avLst/>
          </a:prstGeom>
        </p:spPr>
      </p:pic>
      <p:pic>
        <p:nvPicPr>
          <p:cNvPr id="7" name="Picture 6" descr="Windows Magnifier magnifying glas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4876800"/>
            <a:ext cx="1724266" cy="857370"/>
          </a:xfrm>
          <a:prstGeom prst="rect">
            <a:avLst/>
          </a:prstGeom>
        </p:spPr>
      </p:pic>
      <p:pic>
        <p:nvPicPr>
          <p:cNvPr id="8" name="Picture 7" descr="windows maginfier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1371600"/>
            <a:ext cx="1524000" cy="1524000"/>
          </a:xfrm>
          <a:prstGeom prst="rect">
            <a:avLst/>
          </a:prstGeom>
        </p:spPr>
      </p:pic>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30</a:t>
            </a:fld>
            <a:endParaRPr lang="en-US" altLang="en-US" dirty="0"/>
          </a:p>
        </p:txBody>
      </p:sp>
    </p:spTree>
    <p:extLst>
      <p:ext uri="{BB962C8B-B14F-4D97-AF65-F5344CB8AC3E}">
        <p14:creationId xmlns:p14="http://schemas.microsoft.com/office/powerpoint/2010/main" val="75508279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7" name="Typewriter"/>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Magnification, OS X</a:t>
            </a:r>
          </a:p>
        </p:txBody>
      </p:sp>
      <p:sp>
        <p:nvSpPr>
          <p:cNvPr id="4" name="Content Placeholder 3"/>
          <p:cNvSpPr>
            <a:spLocks noGrp="1"/>
          </p:cNvSpPr>
          <p:nvPr>
            <p:ph sz="half" idx="2"/>
          </p:nvPr>
        </p:nvSpPr>
        <p:spPr>
          <a:xfrm>
            <a:off x="4114800" y="1533924"/>
            <a:ext cx="4419600" cy="4495800"/>
          </a:xfrm>
        </p:spPr>
        <p:txBody>
          <a:bodyPr/>
          <a:lstStyle/>
          <a:p>
            <a:pPr marL="0" indent="0">
              <a:buNone/>
            </a:pPr>
            <a:r>
              <a:rPr lang="en-US" dirty="0">
                <a:latin typeface="Consolas" panose="020B0609020204030204" pitchFamily="49" charset="0"/>
                <a:cs typeface="Consolas" panose="020B0609020204030204" pitchFamily="49" charset="0"/>
              </a:rPr>
              <a:t>System Preferences &gt;&gt; Accessibility &gt;&gt; Zoom</a:t>
            </a:r>
          </a:p>
          <a:p>
            <a:pPr marL="2286000" lvl="5" indent="0">
              <a:buNone/>
            </a:pPr>
            <a:r>
              <a:rPr lang="en-US" sz="2000" b="1" dirty="0"/>
              <a:t>Zoom in: </a:t>
            </a:r>
            <a:r>
              <a:rPr lang="en-US" sz="2000" dirty="0" err="1"/>
              <a:t>Shift+CMD</a:t>
            </a:r>
            <a:r>
              <a:rPr lang="en-US" sz="2000" dirty="0"/>
              <a:t>+=</a:t>
            </a:r>
          </a:p>
          <a:p>
            <a:pPr marL="2286000" lvl="5" indent="0">
              <a:buNone/>
            </a:pPr>
            <a:r>
              <a:rPr lang="en-US" sz="3200" b="1" dirty="0"/>
              <a:t>⌥</a:t>
            </a:r>
            <a:r>
              <a:rPr lang="en-US" sz="2000" b="1" dirty="0"/>
              <a:t>⌘=</a:t>
            </a:r>
          </a:p>
          <a:p>
            <a:pPr marL="2286000" lvl="5" indent="0">
              <a:buNone/>
            </a:pPr>
            <a:r>
              <a:rPr lang="en-US" sz="2000" b="1" dirty="0"/>
              <a:t>Zoom out: </a:t>
            </a:r>
            <a:r>
              <a:rPr lang="en-US" sz="2000" dirty="0" err="1"/>
              <a:t>Shift+CMD</a:t>
            </a:r>
            <a:r>
              <a:rPr lang="en-US" sz="2000" dirty="0"/>
              <a:t>+-</a:t>
            </a:r>
          </a:p>
          <a:p>
            <a:pPr marL="2286000" lvl="5" indent="0">
              <a:buNone/>
            </a:pPr>
            <a:r>
              <a:rPr lang="en-US" sz="3200" b="1" dirty="0"/>
              <a:t>⌥</a:t>
            </a:r>
            <a:r>
              <a:rPr lang="en-US" sz="2000" b="1" dirty="0"/>
              <a:t>⌘-</a:t>
            </a:r>
          </a:p>
          <a:p>
            <a:pPr lvl="4"/>
            <a:endParaRPr lang="en-US" dirty="0"/>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31</a:t>
            </a:fld>
            <a:endParaRPr lang="en-US" altLang="en-US" dirty="0"/>
          </a:p>
        </p:txBody>
      </p:sp>
      <p:pic>
        <p:nvPicPr>
          <p:cNvPr id="6" name="Content Placeholder 5" descr="Zoom screen from OS X System Preferences, Accessibility"/>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04800" y="2590800"/>
            <a:ext cx="5830461" cy="3438924"/>
          </a:xfrm>
          <a:prstGeom prst="rect">
            <a:avLst/>
          </a:prstGeom>
          <a:ln w="3175">
            <a:solidFill>
              <a:schemeClr val="tx1"/>
            </a:solidFill>
          </a:ln>
        </p:spPr>
      </p:pic>
    </p:spTree>
    <p:extLst>
      <p:ext uri="{BB962C8B-B14F-4D97-AF65-F5344CB8AC3E}">
        <p14:creationId xmlns:p14="http://schemas.microsoft.com/office/powerpoint/2010/main" val="356707814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On-Screen-Keyboard Windows</a:t>
            </a:r>
          </a:p>
        </p:txBody>
      </p:sp>
      <p:sp>
        <p:nvSpPr>
          <p:cNvPr id="4" name="Content Placeholder 3"/>
          <p:cNvSpPr>
            <a:spLocks noGrp="1"/>
          </p:cNvSpPr>
          <p:nvPr>
            <p:ph sz="half" idx="2"/>
          </p:nvPr>
        </p:nvSpPr>
        <p:spPr>
          <a:xfrm>
            <a:off x="457200" y="3810000"/>
            <a:ext cx="8229600" cy="2209800"/>
          </a:xfrm>
        </p:spPr>
        <p:txBody>
          <a:bodyPr/>
          <a:lstStyle/>
          <a:p>
            <a:pPr marL="0" indent="0">
              <a:buNone/>
            </a:pPr>
            <a:r>
              <a:rPr lang="en-US" dirty="0">
                <a:latin typeface="Consolas" panose="020B0609020204030204" pitchFamily="49" charset="0"/>
                <a:cs typeface="Consolas" panose="020B0609020204030204" pitchFamily="49" charset="0"/>
              </a:rPr>
              <a:t>Windows key &gt;&gt; Type “</a:t>
            </a:r>
            <a:r>
              <a:rPr lang="en-US" dirty="0" err="1">
                <a:latin typeface="Consolas" panose="020B0609020204030204" pitchFamily="49" charset="0"/>
                <a:cs typeface="Consolas" panose="020B0609020204030204" pitchFamily="49" charset="0"/>
              </a:rPr>
              <a:t>osk</a:t>
            </a:r>
            <a:r>
              <a:rPr lang="en-US" dirty="0">
                <a:latin typeface="Consolas" panose="020B0609020204030204" pitchFamily="49" charset="0"/>
                <a:cs typeface="Consolas" panose="020B0609020204030204" pitchFamily="49" charset="0"/>
              </a:rPr>
              <a:t>”, Enter</a:t>
            </a:r>
            <a:r>
              <a:rPr lang="en-US" dirty="0"/>
              <a:t> (Windows 8.1, 10)</a:t>
            </a:r>
          </a:p>
          <a:p>
            <a:pPr marL="0" indent="0">
              <a:buNone/>
            </a:pPr>
            <a:r>
              <a:rPr lang="en-US" dirty="0"/>
              <a:t>Words predicted will appear as you type</a:t>
            </a:r>
          </a:p>
          <a:p>
            <a:endParaRPr lang="en-US" dirty="0"/>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32</a:t>
            </a:fld>
            <a:endParaRPr lang="en-US" altLang="en-US" dirty="0"/>
          </a:p>
        </p:txBody>
      </p:sp>
      <p:pic>
        <p:nvPicPr>
          <p:cNvPr id="6" name="Content Placeholder 9" descr="On-screen keyboard"/>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1371600"/>
            <a:ext cx="7620000" cy="2190438"/>
          </a:xfrm>
        </p:spPr>
      </p:pic>
    </p:spTree>
    <p:extLst>
      <p:ext uri="{BB962C8B-B14F-4D97-AF65-F5344CB8AC3E}">
        <p14:creationId xmlns:p14="http://schemas.microsoft.com/office/powerpoint/2010/main" val="428426254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On-Screen-Keyboard, OS X</a:t>
            </a:r>
          </a:p>
        </p:txBody>
      </p:sp>
      <p:pic>
        <p:nvPicPr>
          <p:cNvPr id="8" name="Content Placeholder 7" descr="Accessibility, Keyboard settings"/>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2400" y="2033978"/>
            <a:ext cx="5105400" cy="3328597"/>
          </a:xfrm>
          <a:ln>
            <a:solidFill>
              <a:schemeClr val="tx1"/>
            </a:solidFill>
          </a:ln>
        </p:spPr>
      </p:pic>
      <p:sp>
        <p:nvSpPr>
          <p:cNvPr id="4" name="Content Placeholder 3"/>
          <p:cNvSpPr>
            <a:spLocks noGrp="1"/>
          </p:cNvSpPr>
          <p:nvPr>
            <p:ph sz="half" idx="2"/>
          </p:nvPr>
        </p:nvSpPr>
        <p:spPr>
          <a:xfrm>
            <a:off x="5410200" y="1997867"/>
            <a:ext cx="3657600" cy="3336133"/>
          </a:xfrm>
        </p:spPr>
        <p:txBody>
          <a:bodyPr/>
          <a:lstStyle/>
          <a:p>
            <a:pPr marL="0" indent="0">
              <a:buNone/>
            </a:pPr>
            <a:r>
              <a:rPr lang="en-US" dirty="0">
                <a:latin typeface="Consolas" panose="020B0609020204030204" pitchFamily="49" charset="0"/>
                <a:cs typeface="Consolas" panose="020B0609020204030204" pitchFamily="49" charset="0"/>
              </a:rPr>
              <a:t>System </a:t>
            </a:r>
            <a:r>
              <a:rPr lang="en-US" dirty="0" err="1">
                <a:latin typeface="Consolas" panose="020B0609020204030204" pitchFamily="49" charset="0"/>
                <a:cs typeface="Consolas" panose="020B0609020204030204" pitchFamily="49" charset="0"/>
              </a:rPr>
              <a:t>Prefs</a:t>
            </a:r>
            <a:r>
              <a:rPr lang="en-US" dirty="0">
                <a:latin typeface="Consolas" panose="020B0609020204030204" pitchFamily="49" charset="0"/>
                <a:cs typeface="Consolas" panose="020B0609020204030204" pitchFamily="49" charset="0"/>
              </a:rPr>
              <a:t> &gt;&gt; Keyboard</a:t>
            </a:r>
          </a:p>
          <a:p>
            <a:r>
              <a:rPr lang="en-US" dirty="0"/>
              <a:t>Input Sources</a:t>
            </a:r>
          </a:p>
          <a:p>
            <a:pPr>
              <a:buFont typeface="Wingdings" panose="05000000000000000000" pitchFamily="2" charset="2"/>
              <a:buChar char="ü"/>
            </a:pPr>
            <a:r>
              <a:rPr lang="en-US" dirty="0"/>
              <a:t>Show Input menu in menu bar</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33</a:t>
            </a:fld>
            <a:endParaRPr lang="en-US" altLang="en-US" dirty="0"/>
          </a:p>
        </p:txBody>
      </p:sp>
    </p:spTree>
    <p:extLst>
      <p:ext uri="{BB962C8B-B14F-4D97-AF65-F5344CB8AC3E}">
        <p14:creationId xmlns:p14="http://schemas.microsoft.com/office/powerpoint/2010/main" val="205941355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spd="slow">
        <p:sndAc>
          <p:stSnd>
            <p:snd r:embed="rId4" name="Typewriter"/>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Closed Captions and Audio Descriptions?</a:t>
            </a:r>
          </a:p>
        </p:txBody>
      </p:sp>
      <p:sp>
        <p:nvSpPr>
          <p:cNvPr id="3" name="Content Placeholder 2"/>
          <p:cNvSpPr>
            <a:spLocks noGrp="1"/>
          </p:cNvSpPr>
          <p:nvPr>
            <p:ph idx="1"/>
          </p:nvPr>
        </p:nvSpPr>
        <p:spPr/>
        <p:txBody>
          <a:bodyPr/>
          <a:lstStyle/>
          <a:p>
            <a:r>
              <a:rPr lang="en-US" dirty="0"/>
              <a:t>Closed Captions: the audio portion of a video or audio recording written out and can turn on and off.</a:t>
            </a:r>
          </a:p>
          <a:p>
            <a:r>
              <a:rPr lang="en-US" dirty="0">
                <a:hlinkClick r:id="rId3"/>
              </a:rPr>
              <a:t>Dear YouTube: HEAR ME OUT by Tyler Oakley </a:t>
            </a:r>
            <a:endParaRPr lang="en-US" dirty="0"/>
          </a:p>
          <a:p>
            <a:r>
              <a:rPr lang="en-US" dirty="0"/>
              <a:t>Audio Descriptions are all the visual elements of a video described in words.</a:t>
            </a:r>
          </a:p>
          <a:p>
            <a:endParaRPr lang="en-US" dirty="0"/>
          </a:p>
        </p:txBody>
      </p:sp>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34</a:t>
            </a:fld>
            <a:endParaRPr lang="en-US" altLang="en-US" dirty="0"/>
          </a:p>
        </p:txBody>
      </p:sp>
    </p:spTree>
    <p:extLst>
      <p:ext uri="{BB962C8B-B14F-4D97-AF65-F5344CB8AC3E}">
        <p14:creationId xmlns:p14="http://schemas.microsoft.com/office/powerpoint/2010/main" val="36906583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Captions, Windows</a:t>
            </a:r>
          </a:p>
        </p:txBody>
      </p:sp>
      <p:pic>
        <p:nvPicPr>
          <p:cNvPr id="6" name="Content Placeholder 5" descr="Windows Media Player closed caption settings: Play, Lyrics-captions-and-cubtitles, On if availabl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05000" y="1371600"/>
            <a:ext cx="4791030" cy="2743200"/>
          </a:xfrm>
          <a:ln w="15875">
            <a:solidFill>
              <a:schemeClr val="tx1"/>
            </a:solidFill>
          </a:ln>
        </p:spPr>
      </p:pic>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35</a:t>
            </a:fld>
            <a:endParaRPr lang="en-US" altLang="en-US" dirty="0"/>
          </a:p>
        </p:txBody>
      </p:sp>
      <p:sp>
        <p:nvSpPr>
          <p:cNvPr id="7" name="Content Placeholder 2"/>
          <p:cNvSpPr>
            <a:spLocks noGrp="1"/>
          </p:cNvSpPr>
          <p:nvPr>
            <p:ph sz="half" idx="1"/>
          </p:nvPr>
        </p:nvSpPr>
        <p:spPr>
          <a:xfrm>
            <a:off x="457200" y="4191000"/>
            <a:ext cx="8305800" cy="1524000"/>
          </a:xfrm>
        </p:spPr>
        <p:txBody>
          <a:bodyPr/>
          <a:lstStyle/>
          <a:p>
            <a:pPr marL="0" indent="0">
              <a:buNone/>
            </a:pPr>
            <a:r>
              <a:rPr lang="en-US" dirty="0"/>
              <a:t>Available in Windows Media Player </a:t>
            </a:r>
          </a:p>
          <a:p>
            <a:pPr marL="0" indent="0">
              <a:buNone/>
            </a:pPr>
            <a:r>
              <a:rPr lang="en-US" dirty="0">
                <a:latin typeface="Consolas" panose="020B0609020204030204" pitchFamily="49" charset="0"/>
                <a:cs typeface="Consolas" panose="020B0609020204030204" pitchFamily="49" charset="0"/>
              </a:rPr>
              <a:t>Alt &gt;&gt; Play &gt;&gt; Lyrics, captions, and subtitles &gt;&gt; O</a:t>
            </a:r>
            <a:r>
              <a:rPr lang="en-US" u="sng" dirty="0">
                <a:latin typeface="Consolas" panose="020B0609020204030204" pitchFamily="49" charset="0"/>
                <a:cs typeface="Consolas" panose="020B0609020204030204" pitchFamily="49" charset="0"/>
              </a:rPr>
              <a:t>n</a:t>
            </a:r>
            <a:r>
              <a:rPr lang="en-US" dirty="0">
                <a:latin typeface="Consolas" panose="020B0609020204030204" pitchFamily="49" charset="0"/>
                <a:cs typeface="Consolas" panose="020B0609020204030204" pitchFamily="49" charset="0"/>
              </a:rPr>
              <a:t> if available</a:t>
            </a:r>
          </a:p>
        </p:txBody>
      </p:sp>
    </p:spTree>
    <p:extLst>
      <p:ext uri="{BB962C8B-B14F-4D97-AF65-F5344CB8AC3E}">
        <p14:creationId xmlns:p14="http://schemas.microsoft.com/office/powerpoint/2010/main" val="395543199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Captions, OS X</a:t>
            </a:r>
          </a:p>
        </p:txBody>
      </p:sp>
      <p:pic>
        <p:nvPicPr>
          <p:cNvPr id="13" name="Content Placeholder 12" descr="System Preferences, Accessibility, Captions settings"/>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438400" y="1371600"/>
            <a:ext cx="4846616" cy="2858632"/>
          </a:xfrm>
          <a:ln w="15875">
            <a:solidFill>
              <a:schemeClr val="tx1"/>
            </a:solidFill>
          </a:ln>
        </p:spPr>
      </p:pic>
      <p:sp>
        <p:nvSpPr>
          <p:cNvPr id="4" name="Content Placeholder 3"/>
          <p:cNvSpPr>
            <a:spLocks noGrp="1"/>
          </p:cNvSpPr>
          <p:nvPr>
            <p:ph sz="half" idx="2"/>
          </p:nvPr>
        </p:nvSpPr>
        <p:spPr>
          <a:xfrm>
            <a:off x="838201" y="4343400"/>
            <a:ext cx="7620000" cy="1681599"/>
          </a:xfrm>
        </p:spPr>
        <p:txBody>
          <a:bodyPr/>
          <a:lstStyle/>
          <a:p>
            <a:pPr marL="0" indent="0">
              <a:buNone/>
            </a:pPr>
            <a:r>
              <a:rPr lang="en-US" dirty="0"/>
              <a:t>To turn on Closed Captions:</a:t>
            </a:r>
          </a:p>
          <a:p>
            <a:pPr marL="0" indent="0">
              <a:buNone/>
            </a:pPr>
            <a:r>
              <a:rPr lang="en-US" dirty="0">
                <a:latin typeface="Consolas" panose="020B0609020204030204" pitchFamily="49" charset="0"/>
                <a:cs typeface="Consolas" panose="020B0609020204030204" pitchFamily="49" charset="0"/>
              </a:rPr>
              <a:t>System Preferences &gt;&gt; Accessibility &gt;&gt; Captions</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36</a:t>
            </a:fld>
            <a:endParaRPr lang="en-US" altLang="en-US" dirty="0"/>
          </a:p>
        </p:txBody>
      </p:sp>
    </p:spTree>
    <p:extLst>
      <p:ext uri="{BB962C8B-B14F-4D97-AF65-F5344CB8AC3E}">
        <p14:creationId xmlns:p14="http://schemas.microsoft.com/office/powerpoint/2010/main" val="393288606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Audio/Video Descriptions</a:t>
            </a:r>
          </a:p>
        </p:txBody>
      </p:sp>
      <p:sp>
        <p:nvSpPr>
          <p:cNvPr id="4" name="Content Placeholder 3"/>
          <p:cNvSpPr>
            <a:spLocks noGrp="1"/>
          </p:cNvSpPr>
          <p:nvPr>
            <p:ph sz="half" idx="2"/>
          </p:nvPr>
        </p:nvSpPr>
        <p:spPr>
          <a:xfrm>
            <a:off x="533399" y="4953000"/>
            <a:ext cx="8229600" cy="685800"/>
          </a:xfrm>
        </p:spPr>
        <p:txBody>
          <a:bodyPr/>
          <a:lstStyle/>
          <a:p>
            <a:pPr marL="0" indent="0" algn="ctr">
              <a:buNone/>
            </a:pPr>
            <a:r>
              <a:rPr lang="en-US" dirty="0">
                <a:hlinkClick r:id="rId3"/>
              </a:rPr>
              <a:t>Self-Driving Car Test: Steve Mahan</a:t>
            </a:r>
            <a:r>
              <a:rPr lang="en-US" dirty="0"/>
              <a:t> </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37</a:t>
            </a:fld>
            <a:endParaRPr lang="en-US" altLang="en-US" dirty="0"/>
          </a:p>
        </p:txBody>
      </p:sp>
      <p:pic>
        <p:nvPicPr>
          <p:cNvPr id="3" name="Picture 2" descr="screen capture of steve mahan riding in the self-driving car"/>
          <p:cNvPicPr>
            <a:picLocks noChangeAspect="1"/>
          </p:cNvPicPr>
          <p:nvPr/>
        </p:nvPicPr>
        <p:blipFill>
          <a:blip r:embed="rId4"/>
          <a:stretch>
            <a:fillRect/>
          </a:stretch>
        </p:blipFill>
        <p:spPr>
          <a:xfrm>
            <a:off x="2159793" y="1752600"/>
            <a:ext cx="4976813" cy="2629029"/>
          </a:xfrm>
          <a:prstGeom prst="rect">
            <a:avLst/>
          </a:prstGeom>
        </p:spPr>
      </p:pic>
    </p:spTree>
    <p:extLst>
      <p:ext uri="{BB962C8B-B14F-4D97-AF65-F5344CB8AC3E}">
        <p14:creationId xmlns:p14="http://schemas.microsoft.com/office/powerpoint/2010/main" val="93773211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5" name="Typewriter"/>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9532"/>
            <a:ext cx="7972425" cy="1234467"/>
          </a:xfrm>
        </p:spPr>
        <p:txBody>
          <a:bodyPr/>
          <a:lstStyle/>
          <a:p>
            <a:r>
              <a:rPr lang="en-US" dirty="0"/>
              <a:t>Audio Descriptions, Windows</a:t>
            </a:r>
          </a:p>
        </p:txBody>
      </p:sp>
      <p:sp>
        <p:nvSpPr>
          <p:cNvPr id="4" name="Content Placeholder 3"/>
          <p:cNvSpPr>
            <a:spLocks noGrp="1"/>
          </p:cNvSpPr>
          <p:nvPr>
            <p:ph sz="half" idx="2"/>
          </p:nvPr>
        </p:nvSpPr>
        <p:spPr>
          <a:xfrm>
            <a:off x="5638220" y="2152809"/>
            <a:ext cx="3505780" cy="4385309"/>
          </a:xfrm>
        </p:spPr>
        <p:txBody>
          <a:bodyPr/>
          <a:lstStyle/>
          <a:p>
            <a:pPr marL="0" indent="0">
              <a:buNone/>
            </a:pPr>
            <a:r>
              <a:rPr lang="en-US" sz="2600" dirty="0">
                <a:latin typeface="Consolas" panose="020B0609020204030204" pitchFamily="49" charset="0"/>
                <a:cs typeface="Consolas" panose="020B0609020204030204" pitchFamily="49" charset="0"/>
              </a:rPr>
              <a:t>Ease of Access Center &gt;&gt; Make the computer easier to use</a:t>
            </a:r>
          </a:p>
          <a:p>
            <a:pPr marL="0" indent="0">
              <a:buNone/>
            </a:pPr>
            <a:r>
              <a:rPr lang="en-US" sz="2600" dirty="0"/>
              <a:t>Check “Turn on Audio Description”</a:t>
            </a:r>
          </a:p>
        </p:txBody>
      </p:sp>
      <p:grpSp>
        <p:nvGrpSpPr>
          <p:cNvPr id="8" name="Group 7" descr="Checked box Turn on Audio Description, Ease of Access Center, Make the computer easier to see"/>
          <p:cNvGrpSpPr/>
          <p:nvPr/>
        </p:nvGrpSpPr>
        <p:grpSpPr>
          <a:xfrm>
            <a:off x="228601" y="2209800"/>
            <a:ext cx="5257800" cy="3572035"/>
            <a:chOff x="152400" y="1524000"/>
            <a:chExt cx="5409621" cy="3629025"/>
          </a:xfrm>
        </p:grpSpPr>
        <p:pic>
          <p:nvPicPr>
            <p:cNvPr id="9" name="Picture 8" descr="Windows Audio Description checkbox"/>
            <p:cNvPicPr>
              <a:picLocks noChangeAspect="1"/>
            </p:cNvPicPr>
            <p:nvPr/>
          </p:nvPicPr>
          <p:blipFill>
            <a:blip r:embed="rId3"/>
            <a:stretch>
              <a:fillRect/>
            </a:stretch>
          </p:blipFill>
          <p:spPr>
            <a:xfrm>
              <a:off x="152400" y="1524000"/>
              <a:ext cx="5409621" cy="3629025"/>
            </a:xfrm>
            <a:prstGeom prst="rect">
              <a:avLst/>
            </a:prstGeom>
            <a:ln w="15875">
              <a:solidFill>
                <a:schemeClr val="tx1"/>
              </a:solidFill>
            </a:ln>
          </p:spPr>
        </p:pic>
        <p:sp>
          <p:nvSpPr>
            <p:cNvPr id="10" name="Rounded Rectangle 9"/>
            <p:cNvSpPr/>
            <p:nvPr/>
          </p:nvSpPr>
          <p:spPr bwMode="auto">
            <a:xfrm>
              <a:off x="1600200" y="4629150"/>
              <a:ext cx="3276600" cy="419100"/>
            </a:xfrm>
            <a:prstGeom prst="roundRect">
              <a:avLst/>
            </a:prstGeom>
            <a:noFill/>
            <a:ln w="25400" cap="flat" cmpd="sng" algn="ctr">
              <a:solidFill>
                <a:srgbClr val="990033"/>
              </a:solidFill>
              <a:prstDash val="solid"/>
              <a:bevel/>
              <a:headEnd type="none" w="med" len="med"/>
              <a:tailEnd type="none" w="med" len="med"/>
            </a:ln>
            <a:effectLst>
              <a:outerShdw blurRad="38100" dist="23000" dir="5400000" algn="ctr" rotWithShape="0">
                <a:srgbClr val="000000">
                  <a:alpha val="34999"/>
                </a:srgbClr>
              </a:outerShdw>
            </a:effectLst>
          </p:spPr>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ea typeface="Calibri" pitchFamily="34" charset="0"/>
                <a:cs typeface="Calibri" pitchFamily="34" charset="0"/>
                <a:sym typeface="Calibri" pitchFamily="34" charset="0"/>
              </a:endParaRPr>
            </a:p>
          </p:txBody>
        </p:sp>
      </p:gr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38</a:t>
            </a:fld>
            <a:endParaRPr lang="en-US" altLang="en-US" dirty="0"/>
          </a:p>
        </p:txBody>
      </p:sp>
    </p:spTree>
    <p:extLst>
      <p:ext uri="{BB962C8B-B14F-4D97-AF65-F5344CB8AC3E}">
        <p14:creationId xmlns:p14="http://schemas.microsoft.com/office/powerpoint/2010/main" val="95791477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 Descriptions, OS X</a:t>
            </a:r>
          </a:p>
        </p:txBody>
      </p:sp>
      <p:pic>
        <p:nvPicPr>
          <p:cNvPr id="8" name="Content Placeholder 7" descr="Accessibility, Descriptions settings"/>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8033" y="1752600"/>
            <a:ext cx="5411255" cy="3505200"/>
          </a:xfrm>
          <a:ln>
            <a:solidFill>
              <a:schemeClr val="tx1"/>
            </a:solidFill>
          </a:ln>
        </p:spPr>
      </p:pic>
      <p:sp>
        <p:nvSpPr>
          <p:cNvPr id="4" name="Content Placeholder 3"/>
          <p:cNvSpPr>
            <a:spLocks noGrp="1"/>
          </p:cNvSpPr>
          <p:nvPr>
            <p:ph sz="half" idx="2"/>
          </p:nvPr>
        </p:nvSpPr>
        <p:spPr>
          <a:xfrm>
            <a:off x="5715000" y="1676400"/>
            <a:ext cx="3429000" cy="4267200"/>
          </a:xfrm>
        </p:spPr>
        <p:txBody>
          <a:bodyPr/>
          <a:lstStyle/>
          <a:p>
            <a:pPr marL="0" indent="0">
              <a:buNone/>
            </a:pPr>
            <a:r>
              <a:rPr lang="en-US" dirty="0">
                <a:latin typeface="Consolas" panose="020B0609020204030204" pitchFamily="49" charset="0"/>
                <a:cs typeface="Consolas" panose="020B0609020204030204" pitchFamily="49" charset="0"/>
              </a:rPr>
              <a:t>Accessibility &gt;&gt; Descriptions</a:t>
            </a:r>
          </a:p>
          <a:p>
            <a:pPr marL="0" indent="0">
              <a:buNone/>
            </a:pPr>
            <a:endParaRPr lang="en-US" dirty="0"/>
          </a:p>
          <a:p>
            <a:pPr marL="0" indent="0">
              <a:buNone/>
            </a:pPr>
            <a:r>
              <a:rPr lang="en-US" dirty="0"/>
              <a:t>Check “Play video descriptions when available”</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39</a:t>
            </a:fld>
            <a:endParaRPr lang="en-US" altLang="en-US" dirty="0"/>
          </a:p>
        </p:txBody>
      </p:sp>
    </p:spTree>
    <p:extLst>
      <p:ext uri="{BB962C8B-B14F-4D97-AF65-F5344CB8AC3E}">
        <p14:creationId xmlns:p14="http://schemas.microsoft.com/office/powerpoint/2010/main" val="31066371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a:xfrm>
            <a:off x="3810000" y="685800"/>
            <a:ext cx="4648200" cy="2667000"/>
          </a:xfrm>
        </p:spPr>
        <p:txBody>
          <a:bodyPr/>
          <a:lstStyle/>
          <a:p>
            <a:r>
              <a:rPr lang="en-US" dirty="0"/>
              <a:t>Name</a:t>
            </a:r>
          </a:p>
          <a:p>
            <a:r>
              <a:rPr lang="en-US" dirty="0"/>
              <a:t>Department</a:t>
            </a:r>
          </a:p>
          <a:p>
            <a:r>
              <a:rPr lang="en-US" dirty="0"/>
              <a:t>Favorite morning beverage</a:t>
            </a:r>
          </a:p>
        </p:txBody>
      </p:sp>
      <p:pic>
        <p:nvPicPr>
          <p:cNvPr id="1026" name="img14439" descr="272dced8-7af6-47e2-b050-a4a81fc0eb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88253"/>
            <a:ext cx="200977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pPr>
              <a:defRPr/>
            </a:pPr>
            <a:fld id="{F46D4C3B-1352-4DE9-95E7-70226E716939}" type="slidenum">
              <a:rPr lang="en-US" altLang="en-US" smtClean="0"/>
              <a:pPr>
                <a:defRPr/>
              </a:pPr>
              <a:t>4</a:t>
            </a:fld>
            <a:endParaRPr lang="en-US" altLang="en-US" dirty="0"/>
          </a:p>
        </p:txBody>
      </p:sp>
    </p:spTree>
    <p:extLst>
      <p:ext uri="{BB962C8B-B14F-4D97-AF65-F5344CB8AC3E}">
        <p14:creationId xmlns:p14="http://schemas.microsoft.com/office/powerpoint/2010/main" val="12238526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609599"/>
          </a:xfrm>
        </p:spPr>
        <p:txBody>
          <a:bodyPr/>
          <a:lstStyle/>
          <a:p>
            <a:r>
              <a:rPr lang="en-US" dirty="0"/>
              <a:t>Conclusion</a:t>
            </a:r>
          </a:p>
        </p:txBody>
      </p:sp>
      <p:sp>
        <p:nvSpPr>
          <p:cNvPr id="3" name="Content Placeholder 2"/>
          <p:cNvSpPr>
            <a:spLocks noGrp="1"/>
          </p:cNvSpPr>
          <p:nvPr>
            <p:ph idx="1"/>
          </p:nvPr>
        </p:nvSpPr>
        <p:spPr>
          <a:xfrm>
            <a:off x="457200" y="1066799"/>
            <a:ext cx="8229600" cy="4953001"/>
          </a:xfrm>
        </p:spPr>
        <p:txBody>
          <a:bodyPr/>
          <a:lstStyle/>
          <a:p>
            <a:pPr marL="0" indent="0" algn="ctr" fontAlgn="ctr">
              <a:spcBef>
                <a:spcPts val="0"/>
              </a:spcBef>
              <a:buNone/>
            </a:pPr>
            <a:r>
              <a:rPr lang="en-US" sz="2800" dirty="0">
                <a:latin typeface="Charter Black"/>
              </a:rPr>
              <a:t>“Usability issues affect everyone, </a:t>
            </a:r>
          </a:p>
          <a:p>
            <a:pPr marL="0" indent="0" algn="ctr" fontAlgn="ctr">
              <a:spcBef>
                <a:spcPts val="0"/>
              </a:spcBef>
              <a:buNone/>
            </a:pPr>
            <a:r>
              <a:rPr lang="en-US" sz="2800" dirty="0">
                <a:latin typeface="Charter Black"/>
              </a:rPr>
              <a:t>but it tends to affect people with disabilities</a:t>
            </a:r>
          </a:p>
          <a:p>
            <a:pPr marL="0" indent="0" algn="ctr" fontAlgn="ctr">
              <a:spcBef>
                <a:spcPts val="0"/>
              </a:spcBef>
              <a:buNone/>
            </a:pPr>
            <a:r>
              <a:rPr lang="en-US" sz="2800" dirty="0">
                <a:latin typeface="Charter Black"/>
              </a:rPr>
              <a:t>much more dramatically.” </a:t>
            </a:r>
          </a:p>
          <a:p>
            <a:pPr marL="0" indent="0" algn="ctr" fontAlgn="ctr">
              <a:spcBef>
                <a:spcPts val="0"/>
              </a:spcBef>
              <a:buNone/>
            </a:pPr>
            <a:r>
              <a:rPr lang="en-US" sz="2800" dirty="0">
                <a:latin typeface="Charter Black"/>
              </a:rPr>
              <a:t>-- Derek Featherstone, Simply Accessible, Inc.</a:t>
            </a:r>
          </a:p>
          <a:p>
            <a:r>
              <a:rPr lang="en-US" dirty="0"/>
              <a:t>Coming up…</a:t>
            </a:r>
          </a:p>
          <a:p>
            <a:pPr lvl="1"/>
            <a:r>
              <a:rPr lang="en-US" dirty="0"/>
              <a:t>Accessible Documents by Design</a:t>
            </a:r>
          </a:p>
        </p:txBody>
      </p:sp>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40</a:t>
            </a:fld>
            <a:endParaRPr lang="en-US" altLang="en-US" dirty="0"/>
          </a:p>
        </p:txBody>
      </p:sp>
    </p:spTree>
    <p:extLst>
      <p:ext uri="{BB962C8B-B14F-4D97-AF65-F5344CB8AC3E}">
        <p14:creationId xmlns:p14="http://schemas.microsoft.com/office/powerpoint/2010/main" val="189898730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4" name="Typewriter"/>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Accessible Documents by Design</a:t>
            </a:r>
          </a:p>
        </p:txBody>
      </p:sp>
      <p:sp>
        <p:nvSpPr>
          <p:cNvPr id="4" name="Content Placeholder 3"/>
          <p:cNvSpPr>
            <a:spLocks noGrp="1"/>
          </p:cNvSpPr>
          <p:nvPr>
            <p:ph sz="half" idx="2"/>
          </p:nvPr>
        </p:nvSpPr>
        <p:spPr/>
        <p:txBody>
          <a:bodyPr/>
          <a:lstStyle/>
          <a:p>
            <a:pPr marL="0" indent="0" algn="ctr">
              <a:buNone/>
            </a:pPr>
            <a:r>
              <a:rPr lang="en-US" b="1" dirty="0"/>
              <a:t>Objectives:</a:t>
            </a:r>
          </a:p>
          <a:p>
            <a:r>
              <a:rPr lang="en-US" dirty="0"/>
              <a:t>Demonstrate ability to create accessible documents</a:t>
            </a:r>
          </a:p>
          <a:p>
            <a:r>
              <a:rPr lang="en-US" dirty="0"/>
              <a:t>Demonstrate ability to use Accessibility Checkers</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41</a:t>
            </a:fld>
            <a:endParaRPr lang="en-US" altLang="en-US" dirty="0"/>
          </a:p>
        </p:txBody>
      </p:sp>
      <p:pic>
        <p:nvPicPr>
          <p:cNvPr id="2052" name="Picture 4" descr="stack of documents in file folder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69619" y="2133599"/>
            <a:ext cx="3495041" cy="327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28564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2286000"/>
          </a:xfrm>
        </p:spPr>
        <p:txBody>
          <a:bodyPr numCol="1"/>
          <a:lstStyle/>
          <a:p>
            <a:pPr marL="115888"/>
            <a:r>
              <a:rPr lang="en-US" b="1" dirty="0"/>
              <a:t>Remember the “Bridge”</a:t>
            </a:r>
            <a:br>
              <a:rPr lang="en-US" dirty="0"/>
            </a:br>
            <a:r>
              <a:rPr lang="en-US" sz="3200" i="1" dirty="0"/>
              <a:t>Assistive Technologies on one side,</a:t>
            </a:r>
            <a:br>
              <a:rPr lang="en-US" sz="3200" i="1" dirty="0"/>
            </a:br>
            <a:r>
              <a:rPr lang="en-US" sz="3200" i="1" dirty="0"/>
              <a:t> Accessible Material on the other side</a:t>
            </a:r>
          </a:p>
        </p:txBody>
      </p:sp>
      <p:pic>
        <p:nvPicPr>
          <p:cNvPr id="6" name="Content Placeholder 5" descr="Left side of bridge"/>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33400" y="3048000"/>
            <a:ext cx="3505834" cy="2028757"/>
          </a:xfrm>
        </p:spPr>
      </p:pic>
      <p:pic>
        <p:nvPicPr>
          <p:cNvPr id="8" name="Picture 7" descr="Accessiblity logo from OSX system preferenc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2458" y="4863277"/>
            <a:ext cx="1077845" cy="1077845"/>
          </a:xfrm>
          <a:prstGeom prst="rect">
            <a:avLst/>
          </a:prstGeom>
        </p:spPr>
      </p:pic>
      <p:pic>
        <p:nvPicPr>
          <p:cNvPr id="9" name="Picture 8" descr="Ease of access logo from Windows operating system in control pane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0965" y="4491642"/>
            <a:ext cx="1170229" cy="1170229"/>
          </a:xfrm>
          <a:prstGeom prst="rect">
            <a:avLst/>
          </a:prstGeom>
        </p:spPr>
      </p:pic>
      <p:pic>
        <p:nvPicPr>
          <p:cNvPr id="7" name="Content Placeholder 6" descr="Right side of bridge"/>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5410200" y="3048000"/>
            <a:ext cx="3477554" cy="2057400"/>
          </a:xfrm>
        </p:spPr>
      </p:pic>
      <p:pic>
        <p:nvPicPr>
          <p:cNvPr id="5122" name="Picture 2" descr="Word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5512" y="4491642"/>
            <a:ext cx="1054896" cy="10548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crobat ico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34524" y="4648680"/>
            <a:ext cx="1240696" cy="1240696"/>
          </a:xfrm>
          <a:prstGeom prst="rect">
            <a:avLst/>
          </a:prstGeom>
        </p:spPr>
      </p:pic>
      <p:pic>
        <p:nvPicPr>
          <p:cNvPr id="10" name="Picture 9" descr="PowerPoint Ico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80078" y="5269028"/>
            <a:ext cx="878122" cy="862125"/>
          </a:xfrm>
          <a:prstGeom prst="rect">
            <a:avLst/>
          </a:prstGeom>
        </p:spPr>
      </p:pic>
      <p:sp>
        <p:nvSpPr>
          <p:cNvPr id="5" name="Slide Number Placeholder 4"/>
          <p:cNvSpPr>
            <a:spLocks noGrp="1"/>
          </p:cNvSpPr>
          <p:nvPr>
            <p:ph type="sldNum" sz="quarter" idx="10"/>
          </p:nvPr>
        </p:nvSpPr>
        <p:spPr>
          <a:xfrm>
            <a:off x="6553200" y="6284912"/>
            <a:ext cx="2133600" cy="268288"/>
          </a:xfrm>
        </p:spPr>
        <p:txBody>
          <a:bodyPr/>
          <a:lstStyle/>
          <a:p>
            <a:pPr>
              <a:defRPr/>
            </a:pPr>
            <a:fld id="{330BB691-B90F-4835-8DB4-DA21A15BE88B}" type="slidenum">
              <a:rPr lang="en-US" altLang="en-US" smtClean="0"/>
              <a:pPr>
                <a:defRPr/>
              </a:pPr>
              <a:t>42</a:t>
            </a:fld>
            <a:endParaRPr lang="en-US" altLang="en-US" dirty="0"/>
          </a:p>
        </p:txBody>
      </p:sp>
    </p:spTree>
    <p:extLst>
      <p:ext uri="{BB962C8B-B14F-4D97-AF65-F5344CB8AC3E}">
        <p14:creationId xmlns:p14="http://schemas.microsoft.com/office/powerpoint/2010/main" val="384042439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11" name="Typewriter"/>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43</a:t>
            </a:fld>
            <a:endParaRPr lang="en-US" altLang="en-US" dirty="0"/>
          </a:p>
        </p:txBody>
      </p:sp>
      <p:sp>
        <p:nvSpPr>
          <p:cNvPr id="2" name="Title 1"/>
          <p:cNvSpPr>
            <a:spLocks noGrp="1"/>
          </p:cNvSpPr>
          <p:nvPr>
            <p:ph type="title"/>
          </p:nvPr>
        </p:nvSpPr>
        <p:spPr/>
        <p:txBody>
          <a:bodyPr/>
          <a:lstStyle/>
          <a:p>
            <a:r>
              <a:rPr lang="en-US" dirty="0"/>
              <a:t>Working Document</a:t>
            </a:r>
          </a:p>
        </p:txBody>
      </p:sp>
      <p:sp>
        <p:nvSpPr>
          <p:cNvPr id="3" name="Content Placeholder 2"/>
          <p:cNvSpPr>
            <a:spLocks noGrp="1"/>
          </p:cNvSpPr>
          <p:nvPr>
            <p:ph sz="half" idx="1"/>
          </p:nvPr>
        </p:nvSpPr>
        <p:spPr>
          <a:xfrm>
            <a:off x="457200" y="1600200"/>
            <a:ext cx="8001000" cy="2438400"/>
          </a:xfrm>
        </p:spPr>
        <p:txBody>
          <a:bodyPr/>
          <a:lstStyle/>
          <a:p>
            <a:pPr marL="0" indent="0">
              <a:buNone/>
            </a:pPr>
            <a:r>
              <a:rPr lang="en-US" dirty="0"/>
              <a:t>Open a document that you update regularly, such as a syllabus or yearly report</a:t>
            </a:r>
            <a:endParaRPr lang="en-US" i="1" dirty="0"/>
          </a:p>
        </p:txBody>
      </p:sp>
    </p:spTree>
    <p:extLst>
      <p:ext uri="{BB962C8B-B14F-4D97-AF65-F5344CB8AC3E}">
        <p14:creationId xmlns:p14="http://schemas.microsoft.com/office/powerpoint/2010/main" val="274919535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Best Practices</a:t>
            </a:r>
          </a:p>
        </p:txBody>
      </p:sp>
      <p:sp>
        <p:nvSpPr>
          <p:cNvPr id="3" name="Content Placeholder 2"/>
          <p:cNvSpPr>
            <a:spLocks noGrp="1"/>
          </p:cNvSpPr>
          <p:nvPr>
            <p:ph idx="1"/>
          </p:nvPr>
        </p:nvSpPr>
        <p:spPr>
          <a:xfrm>
            <a:off x="4114800" y="1089817"/>
            <a:ext cx="4648200" cy="4701383"/>
          </a:xfrm>
        </p:spPr>
        <p:txBody>
          <a:bodyPr/>
          <a:lstStyle/>
          <a:p>
            <a:pPr marL="566738" indent="-566738">
              <a:buFont typeface="Wingdings" panose="05000000000000000000" pitchFamily="2" charset="2"/>
              <a:buChar char="q"/>
            </a:pPr>
            <a:r>
              <a:rPr lang="en-US" dirty="0"/>
              <a:t>Headings</a:t>
            </a:r>
          </a:p>
          <a:p>
            <a:pPr marL="566738" indent="-566738">
              <a:buFont typeface="Wingdings" panose="05000000000000000000" pitchFamily="2" charset="2"/>
              <a:buChar char="q"/>
            </a:pPr>
            <a:r>
              <a:rPr lang="en-US" dirty="0"/>
              <a:t>Alternative Text for images</a:t>
            </a:r>
          </a:p>
          <a:p>
            <a:pPr marL="566738" indent="-566738">
              <a:buFont typeface="Wingdings" panose="05000000000000000000" pitchFamily="2" charset="2"/>
              <a:buChar char="q"/>
            </a:pPr>
            <a:r>
              <a:rPr lang="en-US" dirty="0"/>
              <a:t>True Document Structures</a:t>
            </a:r>
          </a:p>
          <a:p>
            <a:pPr marL="566738" indent="-566738">
              <a:buFont typeface="Wingdings" panose="05000000000000000000" pitchFamily="2" charset="2"/>
              <a:buChar char="q"/>
            </a:pPr>
            <a:r>
              <a:rPr lang="en-US" dirty="0"/>
              <a:t>Table Heading row labeled</a:t>
            </a:r>
          </a:p>
          <a:p>
            <a:pPr marL="566738" indent="-566738">
              <a:buFont typeface="Wingdings" panose="05000000000000000000" pitchFamily="2" charset="2"/>
              <a:buChar char="q"/>
            </a:pPr>
            <a:r>
              <a:rPr lang="en-US" dirty="0"/>
              <a:t>Tag Reading Order</a:t>
            </a:r>
          </a:p>
        </p:txBody>
      </p:sp>
      <p:sp>
        <p:nvSpPr>
          <p:cNvPr id="4" name="Text Placeholder 3"/>
          <p:cNvSpPr>
            <a:spLocks noGrp="1"/>
          </p:cNvSpPr>
          <p:nvPr>
            <p:ph type="body" sz="half" idx="2"/>
          </p:nvPr>
        </p:nvSpPr>
        <p:spPr>
          <a:xfrm>
            <a:off x="457200" y="1523999"/>
            <a:ext cx="3276600" cy="4572001"/>
          </a:xfrm>
        </p:spPr>
        <p:txBody>
          <a:bodyPr/>
          <a:lstStyle/>
          <a:p>
            <a:pPr indent="173038"/>
            <a:r>
              <a:rPr lang="en-US" sz="2000" dirty="0"/>
              <a:t>Minimally we need to be able to check all boxes to be confident in the accessibility of our documents. </a:t>
            </a:r>
          </a:p>
          <a:p>
            <a:pPr indent="231775"/>
            <a:r>
              <a:rPr lang="en-US" sz="2000" dirty="0"/>
              <a:t>Assuming Best Practices for Style are also used:</a:t>
            </a:r>
          </a:p>
          <a:p>
            <a:pPr marL="342900" marR="0" lvl="0" indent="-342900">
              <a:lnSpc>
                <a:spcPct val="107000"/>
              </a:lnSpc>
              <a:spcBef>
                <a:spcPts val="0"/>
              </a:spcBef>
              <a:spcAft>
                <a:spcPts val="0"/>
              </a:spcAft>
              <a:buFont typeface="Symbol"/>
              <a:buChar char=""/>
            </a:pPr>
            <a:r>
              <a:rPr lang="en-US" sz="1800" dirty="0">
                <a:latin typeface="Calibri"/>
                <a:ea typeface="Calibri"/>
                <a:cs typeface="Times New Roman"/>
              </a:rPr>
              <a:t>Use San Serif fonts:</a:t>
            </a:r>
            <a:br>
              <a:rPr lang="en-US" sz="1800" dirty="0">
                <a:latin typeface="Calibri"/>
                <a:ea typeface="Calibri"/>
                <a:cs typeface="Times New Roman"/>
              </a:rPr>
            </a:br>
            <a:r>
              <a:rPr lang="en-US" sz="2000" dirty="0">
                <a:latin typeface="Arial"/>
                <a:ea typeface="Calibri"/>
                <a:cs typeface="Times New Roman"/>
              </a:rPr>
              <a:t>Arial</a:t>
            </a:r>
            <a:r>
              <a:rPr lang="en-US" sz="1800" dirty="0">
                <a:latin typeface="Calibri"/>
                <a:ea typeface="Calibri"/>
                <a:cs typeface="Times New Roman"/>
              </a:rPr>
              <a:t>, </a:t>
            </a:r>
            <a:r>
              <a:rPr lang="en-US" sz="2000" dirty="0">
                <a:latin typeface="Calibri"/>
                <a:ea typeface="Calibri"/>
                <a:cs typeface="Times New Roman"/>
              </a:rPr>
              <a:t>Calibri</a:t>
            </a:r>
            <a:r>
              <a:rPr lang="en-US" sz="1800" dirty="0">
                <a:latin typeface="Calibri"/>
                <a:ea typeface="Calibri"/>
                <a:cs typeface="Times New Roman"/>
              </a:rPr>
              <a:t>, </a:t>
            </a:r>
            <a:r>
              <a:rPr lang="en-US" sz="2000" dirty="0">
                <a:latin typeface="Vrinda"/>
                <a:ea typeface="Calibri"/>
                <a:cs typeface="Times New Roman"/>
              </a:rPr>
              <a:t>Verdana</a:t>
            </a:r>
            <a:r>
              <a:rPr lang="en-US" sz="2000" b="1" dirty="0">
                <a:latin typeface="Calibri"/>
                <a:ea typeface="Calibri"/>
                <a:cs typeface="Vrinda"/>
              </a:rPr>
              <a:t>…</a:t>
            </a:r>
            <a:endParaRPr lang="en-US" sz="1600" dirty="0">
              <a:latin typeface="Calibri"/>
              <a:ea typeface="Calibri"/>
              <a:cs typeface="Times New Roman"/>
            </a:endParaRPr>
          </a:p>
          <a:p>
            <a:pPr marL="342900" marR="0" lvl="0" indent="-342900">
              <a:lnSpc>
                <a:spcPct val="107000"/>
              </a:lnSpc>
              <a:spcBef>
                <a:spcPts val="0"/>
              </a:spcBef>
              <a:spcAft>
                <a:spcPts val="0"/>
              </a:spcAft>
              <a:buFont typeface="Symbol"/>
              <a:buChar char=""/>
            </a:pPr>
            <a:r>
              <a:rPr lang="en-US" sz="1800" dirty="0">
                <a:latin typeface="Calibri"/>
                <a:ea typeface="Calibri"/>
                <a:cs typeface="Times New Roman"/>
              </a:rPr>
              <a:t>Use 12 </a:t>
            </a:r>
            <a:r>
              <a:rPr lang="en-US" sz="1800" dirty="0" err="1">
                <a:latin typeface="Calibri"/>
                <a:ea typeface="Calibri"/>
                <a:cs typeface="Times New Roman"/>
              </a:rPr>
              <a:t>pt</a:t>
            </a:r>
            <a:r>
              <a:rPr lang="en-US" sz="1800" dirty="0">
                <a:latin typeface="Calibri"/>
                <a:ea typeface="Calibri"/>
                <a:cs typeface="Times New Roman"/>
              </a:rPr>
              <a:t> font minimum</a:t>
            </a:r>
          </a:p>
          <a:p>
            <a:pPr marL="342900" marR="0" lvl="0" indent="-342900">
              <a:lnSpc>
                <a:spcPct val="107000"/>
              </a:lnSpc>
              <a:spcBef>
                <a:spcPts val="0"/>
              </a:spcBef>
              <a:spcAft>
                <a:spcPts val="0"/>
              </a:spcAft>
              <a:buFont typeface="Symbol"/>
              <a:buChar char=""/>
            </a:pPr>
            <a:r>
              <a:rPr lang="en-US" sz="1800" dirty="0">
                <a:latin typeface="Calibri"/>
                <a:ea typeface="Calibri"/>
                <a:cs typeface="Times New Roman"/>
              </a:rPr>
              <a:t>18 </a:t>
            </a:r>
            <a:r>
              <a:rPr lang="en-US" sz="1800" dirty="0" err="1">
                <a:latin typeface="Calibri"/>
                <a:ea typeface="Calibri"/>
                <a:cs typeface="Times New Roman"/>
              </a:rPr>
              <a:t>pt</a:t>
            </a:r>
            <a:r>
              <a:rPr lang="en-US" sz="1800" dirty="0">
                <a:latin typeface="Calibri"/>
                <a:ea typeface="Calibri"/>
                <a:cs typeface="Times New Roman"/>
              </a:rPr>
              <a:t> font for screen captures</a:t>
            </a:r>
            <a:endParaRPr lang="en-US" sz="1600" dirty="0">
              <a:latin typeface="Calibri"/>
              <a:ea typeface="Calibri"/>
              <a:cs typeface="Times New Roman"/>
            </a:endParaRPr>
          </a:p>
          <a:p>
            <a:pPr marL="342900" marR="0" lvl="0" indent="-342900">
              <a:lnSpc>
                <a:spcPct val="107000"/>
              </a:lnSpc>
              <a:spcBef>
                <a:spcPts val="0"/>
              </a:spcBef>
              <a:spcAft>
                <a:spcPts val="0"/>
              </a:spcAft>
              <a:buFont typeface="Symbol"/>
              <a:buChar char=""/>
            </a:pPr>
            <a:r>
              <a:rPr lang="en-US" sz="1800" dirty="0">
                <a:latin typeface="Calibri"/>
                <a:ea typeface="Calibri"/>
                <a:cs typeface="Times New Roman"/>
              </a:rPr>
              <a:t>Use whitespace</a:t>
            </a:r>
            <a:endParaRPr lang="en-US" sz="1600" dirty="0">
              <a:latin typeface="Calibri"/>
              <a:ea typeface="Calibri"/>
              <a:cs typeface="Times New Roman"/>
            </a:endParaRPr>
          </a:p>
          <a:p>
            <a:pPr marL="342900" marR="0" lvl="0" indent="-342900">
              <a:lnSpc>
                <a:spcPct val="107000"/>
              </a:lnSpc>
              <a:spcBef>
                <a:spcPts val="0"/>
              </a:spcBef>
              <a:spcAft>
                <a:spcPts val="800"/>
              </a:spcAft>
              <a:buFont typeface="Symbol"/>
              <a:buChar char=""/>
            </a:pPr>
            <a:r>
              <a:rPr lang="en-US" sz="1800" dirty="0">
                <a:latin typeface="Calibri"/>
                <a:ea typeface="Calibri"/>
                <a:cs typeface="Times New Roman"/>
              </a:rPr>
              <a:t>Use good color contrast</a:t>
            </a:r>
            <a:endParaRPr lang="en-US" sz="1600" dirty="0">
              <a:latin typeface="Calibri"/>
              <a:ea typeface="Calibri"/>
              <a:cs typeface="Times New Roman"/>
            </a:endParaRPr>
          </a:p>
          <a:p>
            <a:pPr marL="285750" indent="-285750">
              <a:buFont typeface="Arial" panose="020B0604020202020204" pitchFamily="34" charset="0"/>
              <a:buChar char="•"/>
            </a:pPr>
            <a:endParaRPr lang="en-US" sz="1800" dirty="0"/>
          </a:p>
        </p:txBody>
      </p:sp>
      <p:sp>
        <p:nvSpPr>
          <p:cNvPr id="5" name="Slide Number Placeholder 4"/>
          <p:cNvSpPr>
            <a:spLocks noGrp="1"/>
          </p:cNvSpPr>
          <p:nvPr>
            <p:ph type="sldNum" sz="quarter" idx="10"/>
          </p:nvPr>
        </p:nvSpPr>
        <p:spPr/>
        <p:txBody>
          <a:bodyPr/>
          <a:lstStyle/>
          <a:p>
            <a:pPr>
              <a:defRPr/>
            </a:pPr>
            <a:fld id="{F46D4C3B-1352-4DE9-95E7-70226E716939}" type="slidenum">
              <a:rPr lang="en-US" altLang="en-US" smtClean="0"/>
              <a:pPr>
                <a:defRPr/>
              </a:pPr>
              <a:t>44</a:t>
            </a:fld>
            <a:endParaRPr lang="en-US" altLang="en-US" dirty="0"/>
          </a:p>
        </p:txBody>
      </p:sp>
    </p:spTree>
    <p:extLst>
      <p:ext uri="{BB962C8B-B14F-4D97-AF65-F5344CB8AC3E}">
        <p14:creationId xmlns:p14="http://schemas.microsoft.com/office/powerpoint/2010/main" val="380257241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3" name="Typewriter"/>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the Accessibility Checker</a:t>
            </a:r>
          </a:p>
        </p:txBody>
      </p:sp>
      <p:pic>
        <p:nvPicPr>
          <p:cNvPr id="6" name="Content Placeholder 5" descr="Identifying the accessibility checkerin file, check for issues"/>
          <p:cNvPicPr>
            <a:picLocks noGrp="1" noChangeAspect="1"/>
          </p:cNvPicPr>
          <p:nvPr>
            <p:ph sz="half" idx="2"/>
          </p:nvPr>
        </p:nvPicPr>
        <p:blipFill>
          <a:blip r:embed="rId4"/>
          <a:stretch>
            <a:fillRect/>
          </a:stretch>
        </p:blipFill>
        <p:spPr>
          <a:xfrm>
            <a:off x="4858220" y="1600200"/>
            <a:ext cx="3618559" cy="3733800"/>
          </a:xfrm>
          <a:prstGeom prst="rect">
            <a:avLst/>
          </a:prstGeom>
          <a:noFill/>
          <a:ln>
            <a:solidFill>
              <a:srgbClr val="002060"/>
            </a:solidFill>
          </a:ln>
        </p:spPr>
      </p:pic>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45</a:t>
            </a:fld>
            <a:endParaRPr lang="en-US" altLang="en-US" dirty="0"/>
          </a:p>
        </p:txBody>
      </p:sp>
      <p:sp>
        <p:nvSpPr>
          <p:cNvPr id="4" name="Text Placeholder 3"/>
          <p:cNvSpPr>
            <a:spLocks noGrp="1"/>
          </p:cNvSpPr>
          <p:nvPr>
            <p:ph type="body" sz="quarter" idx="11"/>
          </p:nvPr>
        </p:nvSpPr>
        <p:spPr/>
        <p:txBody>
          <a:bodyPr/>
          <a:lstStyle/>
          <a:p>
            <a:r>
              <a:rPr lang="en-US" dirty="0"/>
              <a:t>Accessibility Checker in Word 2013</a:t>
            </a:r>
          </a:p>
          <a:p>
            <a:endParaRPr lang="en-US" dirty="0"/>
          </a:p>
        </p:txBody>
      </p:sp>
      <p:sp>
        <p:nvSpPr>
          <p:cNvPr id="7" name="Text Placeholder 6"/>
          <p:cNvSpPr>
            <a:spLocks noGrp="1"/>
          </p:cNvSpPr>
          <p:nvPr>
            <p:ph type="body" sz="quarter" idx="12"/>
          </p:nvPr>
        </p:nvSpPr>
        <p:spPr/>
        <p:txBody>
          <a:bodyPr/>
          <a:lstStyle/>
          <a:p>
            <a:r>
              <a:rPr lang="en-US" dirty="0"/>
              <a:t>Accessibility Checker in Word 2016</a:t>
            </a:r>
          </a:p>
        </p:txBody>
      </p:sp>
      <p:sp>
        <p:nvSpPr>
          <p:cNvPr id="8" name="Rounded Rectangle 7" descr="Identifying the accessibility checker in MS Office &gt;&gt; file &gt;&gt; check for issues"/>
          <p:cNvSpPr/>
          <p:nvPr/>
        </p:nvSpPr>
        <p:spPr bwMode="auto">
          <a:xfrm>
            <a:off x="5638800" y="4572000"/>
            <a:ext cx="1981200" cy="381000"/>
          </a:xfrm>
          <a:prstGeom prst="roundRect">
            <a:avLst/>
          </a:prstGeom>
          <a:noFill/>
          <a:ln w="25400" cap="flat" cmpd="sng" algn="ctr">
            <a:solidFill>
              <a:schemeClr val="accent2"/>
            </a:solidFill>
            <a:prstDash val="solid"/>
            <a:bevel/>
            <a:headEnd type="none" w="med" len="med"/>
            <a:tailEnd type="none" w="med" len="med"/>
          </a:ln>
          <a:effectLst>
            <a:outerShdw blurRad="38100" dist="23000" dir="5400000" algn="ctr" rotWithShape="0">
              <a:srgbClr val="000000">
                <a:alpha val="34999"/>
              </a:srgbClr>
            </a:outerShdw>
          </a:effectLst>
        </p:spPr>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ea typeface="Calibri" pitchFamily="34" charset="0"/>
              <a:cs typeface="Calibri" pitchFamily="34" charset="0"/>
              <a:sym typeface="Calibri" pitchFamily="34" charset="0"/>
            </a:endParaRPr>
          </a:p>
        </p:txBody>
      </p:sp>
      <p:pic>
        <p:nvPicPr>
          <p:cNvPr id="10" name="Picture 2" descr="Screenshot of the Check Accessibility menu"/>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704127" y="1600200"/>
            <a:ext cx="3544746"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17640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6" name="Typewriter"/>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036"/>
            <a:ext cx="8229600" cy="1859564"/>
          </a:xfrm>
        </p:spPr>
        <p:txBody>
          <a:bodyPr/>
          <a:lstStyle/>
          <a:p>
            <a:pPr lvl="1"/>
            <a:r>
              <a:rPr lang="en-US" dirty="0">
                <a:cs typeface="Consolas" panose="020B0609020204030204" pitchFamily="49" charset="0"/>
              </a:rPr>
              <a:t>Run The Accessibility Checker on </a:t>
            </a:r>
            <a:r>
              <a:rPr lang="en-US" dirty="0">
                <a:latin typeface="Consolas" panose="020B0609020204030204" pitchFamily="49" charset="0"/>
                <a:cs typeface="Consolas" panose="020B0609020204030204" pitchFamily="49" charset="0"/>
              </a:rPr>
              <a:t>Your Document</a:t>
            </a:r>
            <a:endParaRPr lang="en-US" dirty="0"/>
          </a:p>
        </p:txBody>
      </p:sp>
      <p:sp>
        <p:nvSpPr>
          <p:cNvPr id="3" name="Content Placeholder 2"/>
          <p:cNvSpPr>
            <a:spLocks noGrp="1"/>
          </p:cNvSpPr>
          <p:nvPr>
            <p:ph sz="half" idx="1"/>
          </p:nvPr>
        </p:nvSpPr>
        <p:spPr>
          <a:xfrm>
            <a:off x="457200" y="1982787"/>
            <a:ext cx="8001000" cy="1524000"/>
          </a:xfrm>
        </p:spPr>
        <p:txBody>
          <a:bodyPr/>
          <a:lstStyle/>
          <a:p>
            <a:pPr marL="457200" lvl="1" indent="-457200">
              <a:lnSpc>
                <a:spcPct val="200000"/>
              </a:lnSpc>
              <a:buFont typeface="Wingdings" panose="05000000000000000000" pitchFamily="2" charset="2"/>
              <a:buChar char="§"/>
            </a:pPr>
            <a:r>
              <a:rPr lang="en-US" sz="2800" dirty="0">
                <a:cs typeface="Consolas" panose="020B0609020204030204" pitchFamily="49" charset="0"/>
              </a:rPr>
              <a:t>What Errors did you find?</a:t>
            </a:r>
          </a:p>
        </p:txBody>
      </p:sp>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46</a:t>
            </a:fld>
            <a:endParaRPr lang="en-US" altLang="en-US" dirty="0"/>
          </a:p>
        </p:txBody>
      </p:sp>
      <p:pic>
        <p:nvPicPr>
          <p:cNvPr id="7" name="Picture 2" descr="green round button labeled &quot;GO&quo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048000" y="3124200"/>
            <a:ext cx="2979420" cy="221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23372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47</a:t>
            </a:fld>
            <a:endParaRPr lang="en-US" altLang="en-US" dirty="0"/>
          </a:p>
        </p:txBody>
      </p:sp>
      <p:sp>
        <p:nvSpPr>
          <p:cNvPr id="2" name="Title 1"/>
          <p:cNvSpPr>
            <a:spLocks noGrp="1"/>
          </p:cNvSpPr>
          <p:nvPr>
            <p:ph type="title"/>
          </p:nvPr>
        </p:nvSpPr>
        <p:spPr/>
        <p:txBody>
          <a:bodyPr/>
          <a:lstStyle/>
          <a:p>
            <a:r>
              <a:rPr lang="en-US" dirty="0"/>
              <a:t>Enable the Area Pane</a:t>
            </a:r>
          </a:p>
        </p:txBody>
      </p:sp>
      <p:sp>
        <p:nvSpPr>
          <p:cNvPr id="3" name="Content Placeholder 2"/>
          <p:cNvSpPr>
            <a:spLocks noGrp="1"/>
          </p:cNvSpPr>
          <p:nvPr>
            <p:ph sz="half" idx="1"/>
          </p:nvPr>
        </p:nvSpPr>
        <p:spPr>
          <a:xfrm>
            <a:off x="152400" y="3810000"/>
            <a:ext cx="8915400" cy="2310950"/>
          </a:xfrm>
        </p:spPr>
        <p:txBody>
          <a:bodyPr/>
          <a:lstStyle/>
          <a:p>
            <a:pPr>
              <a:spcBef>
                <a:spcPts val="0"/>
              </a:spcBef>
            </a:pPr>
            <a:r>
              <a:rPr lang="en-US" dirty="0"/>
              <a:t>Turn Area Pane on to make styles visible in Draft and Outline views</a:t>
            </a:r>
          </a:p>
          <a:p>
            <a:r>
              <a:rPr lang="en-US" sz="2400" dirty="0">
                <a:latin typeface="Consolas" panose="020B0609020204030204" pitchFamily="49" charset="0"/>
                <a:cs typeface="Consolas" panose="020B0609020204030204" pitchFamily="49" charset="0"/>
              </a:rPr>
              <a:t>Win: File &gt;&gt; Options &gt;&gt; Advanced &gt;&gt; Display (2013, 2016)</a:t>
            </a:r>
          </a:p>
          <a:p>
            <a:r>
              <a:rPr lang="en-US" sz="2400" dirty="0">
                <a:latin typeface="Consolas" panose="020B0609020204030204" pitchFamily="49" charset="0"/>
                <a:cs typeface="Consolas" panose="020B0609020204030204" pitchFamily="49" charset="0"/>
              </a:rPr>
              <a:t>Mac: Home &gt;&gt; Styles Pane (2011, 2016)</a:t>
            </a:r>
          </a:p>
          <a:p>
            <a:endParaRPr lang="en-US" dirty="0"/>
          </a:p>
          <a:p>
            <a:endParaRPr lang="en-US" dirty="0"/>
          </a:p>
        </p:txBody>
      </p:sp>
      <p:pic>
        <p:nvPicPr>
          <p:cNvPr id="7" name="Picture 6" descr="Screen clip of the Word Options, Advanced, Display preferences"/>
          <p:cNvPicPr>
            <a:picLocks noChangeAspect="1"/>
          </p:cNvPicPr>
          <p:nvPr/>
        </p:nvPicPr>
        <p:blipFill>
          <a:blip r:embed="rId4"/>
          <a:stretch>
            <a:fillRect/>
          </a:stretch>
        </p:blipFill>
        <p:spPr>
          <a:xfrm>
            <a:off x="1083468" y="1360189"/>
            <a:ext cx="6977063" cy="1916411"/>
          </a:xfrm>
          <a:prstGeom prst="rect">
            <a:avLst/>
          </a:prstGeom>
        </p:spPr>
      </p:pic>
    </p:spTree>
    <p:extLst>
      <p:ext uri="{BB962C8B-B14F-4D97-AF65-F5344CB8AC3E}">
        <p14:creationId xmlns:p14="http://schemas.microsoft.com/office/powerpoint/2010/main" val="2382232441"/>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5" name="Typewriter"/>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48</a:t>
            </a:fld>
            <a:endParaRPr lang="en-US" altLang="en-US" dirty="0"/>
          </a:p>
        </p:txBody>
      </p:sp>
      <p:sp>
        <p:nvSpPr>
          <p:cNvPr id="2" name="Title 1"/>
          <p:cNvSpPr>
            <a:spLocks noGrp="1"/>
          </p:cNvSpPr>
          <p:nvPr>
            <p:ph type="title"/>
          </p:nvPr>
        </p:nvSpPr>
        <p:spPr/>
        <p:txBody>
          <a:bodyPr/>
          <a:lstStyle/>
          <a:p>
            <a:r>
              <a:rPr lang="en-US" dirty="0"/>
              <a:t>Headings</a:t>
            </a:r>
          </a:p>
        </p:txBody>
      </p:sp>
      <p:sp>
        <p:nvSpPr>
          <p:cNvPr id="3" name="Content Placeholder 2"/>
          <p:cNvSpPr>
            <a:spLocks noGrp="1"/>
          </p:cNvSpPr>
          <p:nvPr>
            <p:ph sz="half" idx="1"/>
          </p:nvPr>
        </p:nvSpPr>
        <p:spPr>
          <a:xfrm>
            <a:off x="987782" y="2971800"/>
            <a:ext cx="7181882" cy="2362200"/>
          </a:xfrm>
        </p:spPr>
        <p:txBody>
          <a:bodyPr/>
          <a:lstStyle/>
          <a:p>
            <a:r>
              <a:rPr lang="en-US" dirty="0"/>
              <a:t>Select text, apply style</a:t>
            </a:r>
          </a:p>
          <a:p>
            <a:r>
              <a:rPr lang="en-US" dirty="0"/>
              <a:t>Create your own style (Right-click on style and select “Modify…”) </a:t>
            </a:r>
          </a:p>
          <a:p>
            <a:pPr lvl="1">
              <a:buFont typeface="Wingdings" panose="05000000000000000000" pitchFamily="2" charset="2"/>
              <a:buChar char="Ø"/>
            </a:pPr>
            <a:r>
              <a:rPr lang="en-US" dirty="0"/>
              <a:t>Insert Headings in: </a:t>
            </a:r>
            <a:r>
              <a:rPr lang="en-US" dirty="0">
                <a:latin typeface="Consolas" panose="020B0609020204030204" pitchFamily="49" charset="0"/>
                <a:cs typeface="Consolas" panose="020B0609020204030204" pitchFamily="49" charset="0"/>
              </a:rPr>
              <a:t>your document</a:t>
            </a:r>
          </a:p>
        </p:txBody>
      </p:sp>
      <p:pic>
        <p:nvPicPr>
          <p:cNvPr id="6" name="Content Placeholder 5" descr="Home ribbon indicating the Heading 1 style"/>
          <p:cNvPicPr>
            <a:picLocks noGrp="1" noChangeAspect="1"/>
          </p:cNvPicPr>
          <p:nvPr>
            <p:ph sz="half" idx="2"/>
          </p:nvPr>
        </p:nvPicPr>
        <p:blipFill>
          <a:blip r:embed="rId4"/>
          <a:stretch>
            <a:fillRect/>
          </a:stretch>
        </p:blipFill>
        <p:spPr>
          <a:xfrm>
            <a:off x="974335" y="1400103"/>
            <a:ext cx="7195329" cy="1266897"/>
          </a:xfrm>
          <a:prstGeom prst="rect">
            <a:avLst/>
          </a:prstGeom>
        </p:spPr>
      </p:pic>
      <p:sp>
        <p:nvSpPr>
          <p:cNvPr id="4" name="Rectangle 3" descr="heading 1 highlight"/>
          <p:cNvSpPr/>
          <p:nvPr/>
        </p:nvSpPr>
        <p:spPr bwMode="auto">
          <a:xfrm>
            <a:off x="6324600" y="1948702"/>
            <a:ext cx="533400" cy="419100"/>
          </a:xfrm>
          <a:prstGeom prst="rect">
            <a:avLst/>
          </a:prstGeom>
          <a:noFill/>
          <a:ln w="25400" cap="flat" cmpd="sng" algn="ctr">
            <a:solidFill>
              <a:srgbClr val="4F81BD"/>
            </a:solidFill>
            <a:prstDash val="solid"/>
            <a:bevel/>
            <a:headEnd type="none" w="med" len="med"/>
            <a:tailEnd type="none" w="med" len="med"/>
          </a:ln>
          <a:effectLst>
            <a:outerShdw blurRad="38100" dist="23000" dir="5400000" algn="ctr" rotWithShape="0">
              <a:srgbClr val="000000">
                <a:alpha val="34999"/>
              </a:srgbClr>
            </a:outerShdw>
          </a:effectLst>
        </p:spPr>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ea typeface="Calibri" pitchFamily="34" charset="0"/>
              <a:cs typeface="Calibri" pitchFamily="34" charset="0"/>
              <a:sym typeface="Calibri" pitchFamily="34" charset="0"/>
            </a:endParaRPr>
          </a:p>
        </p:txBody>
      </p:sp>
      <p:pic>
        <p:nvPicPr>
          <p:cNvPr id="2050" name="Picture 2" descr="green round button labeled &quot;GO&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848073"/>
            <a:ext cx="1445588" cy="1075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47258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6" name="Typewriter"/>
          </p:stSnd>
        </p:sndAc>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49</a:t>
            </a:fld>
            <a:endParaRPr lang="en-US" altLang="en-US" dirty="0"/>
          </a:p>
        </p:txBody>
      </p:sp>
      <p:sp>
        <p:nvSpPr>
          <p:cNvPr id="2" name="Title 1"/>
          <p:cNvSpPr>
            <a:spLocks noGrp="1"/>
          </p:cNvSpPr>
          <p:nvPr>
            <p:ph type="title"/>
          </p:nvPr>
        </p:nvSpPr>
        <p:spPr/>
        <p:txBody>
          <a:bodyPr/>
          <a:lstStyle/>
          <a:p>
            <a:r>
              <a:rPr lang="en-US" dirty="0"/>
              <a:t>When exporting to PDF maintain the structure</a:t>
            </a:r>
          </a:p>
        </p:txBody>
      </p:sp>
      <p:sp>
        <p:nvSpPr>
          <p:cNvPr id="3" name="Content Placeholder 2"/>
          <p:cNvSpPr>
            <a:spLocks noGrp="1"/>
          </p:cNvSpPr>
          <p:nvPr>
            <p:ph sz="half" idx="1"/>
          </p:nvPr>
        </p:nvSpPr>
        <p:spPr>
          <a:xfrm>
            <a:off x="457200" y="1600200"/>
            <a:ext cx="8077200" cy="1676400"/>
          </a:xfrm>
        </p:spPr>
        <p:txBody>
          <a:bodyPr/>
          <a:lstStyle/>
          <a:p>
            <a:r>
              <a:rPr lang="en-US" dirty="0"/>
              <a:t>Windows: </a:t>
            </a:r>
            <a:r>
              <a:rPr lang="en-US" dirty="0">
                <a:latin typeface="Consolas" panose="020B0609020204030204" pitchFamily="49" charset="0"/>
                <a:cs typeface="Consolas" panose="020B0609020204030204" pitchFamily="49" charset="0"/>
              </a:rPr>
              <a:t>Export to PDF </a:t>
            </a:r>
            <a:r>
              <a:rPr lang="en-US" dirty="0"/>
              <a:t>(2013, 2016)</a:t>
            </a:r>
          </a:p>
          <a:p>
            <a:r>
              <a:rPr lang="en-US" dirty="0"/>
              <a:t>Mac: </a:t>
            </a:r>
            <a:r>
              <a:rPr lang="en-US" dirty="0">
                <a:latin typeface="Consolas" panose="020B0609020204030204" pitchFamily="49" charset="0"/>
                <a:cs typeface="Consolas" panose="020B0609020204030204" pitchFamily="49" charset="0"/>
              </a:rPr>
              <a:t>Save as PDF </a:t>
            </a:r>
            <a:r>
              <a:rPr lang="en-US" dirty="0"/>
              <a:t>(2011, 2016)</a:t>
            </a:r>
          </a:p>
        </p:txBody>
      </p:sp>
      <p:pic>
        <p:nvPicPr>
          <p:cNvPr id="6" name="Picture 5" descr="file, export, create PDF/XPS Document"/>
          <p:cNvPicPr>
            <a:picLocks noChangeAspect="1"/>
          </p:cNvPicPr>
          <p:nvPr/>
        </p:nvPicPr>
        <p:blipFill rotWithShape="1">
          <a:blip r:embed="rId4"/>
          <a:srcRect l="1400" r="-1400"/>
          <a:stretch/>
        </p:blipFill>
        <p:spPr>
          <a:xfrm>
            <a:off x="1143000" y="3200400"/>
            <a:ext cx="5510213" cy="2618923"/>
          </a:xfrm>
          <a:prstGeom prst="rect">
            <a:avLst/>
          </a:prstGeom>
          <a:ln>
            <a:solidFill>
              <a:schemeClr val="tx1"/>
            </a:solidFill>
          </a:ln>
        </p:spPr>
      </p:pic>
      <p:pic>
        <p:nvPicPr>
          <p:cNvPr id="7" name="Picture 6" descr="Options for save/export as PDF"/>
          <p:cNvPicPr>
            <a:picLocks noChangeAspect="1"/>
          </p:cNvPicPr>
          <p:nvPr/>
        </p:nvPicPr>
        <p:blipFill>
          <a:blip r:embed="rId5"/>
          <a:stretch>
            <a:fillRect/>
          </a:stretch>
        </p:blipFill>
        <p:spPr>
          <a:xfrm>
            <a:off x="6858000" y="2743200"/>
            <a:ext cx="2076949" cy="3133025"/>
          </a:xfrm>
          <a:prstGeom prst="rect">
            <a:avLst/>
          </a:prstGeom>
        </p:spPr>
      </p:pic>
      <p:sp>
        <p:nvSpPr>
          <p:cNvPr id="4" name="Rounded Rectangle 3" descr="Red highlight around create bookmarks"/>
          <p:cNvSpPr/>
          <p:nvPr/>
        </p:nvSpPr>
        <p:spPr bwMode="auto">
          <a:xfrm>
            <a:off x="6858000" y="4216400"/>
            <a:ext cx="1447800" cy="431800"/>
          </a:xfrm>
          <a:prstGeom prst="roundRect">
            <a:avLst/>
          </a:prstGeom>
          <a:noFill/>
          <a:ln w="25400" cap="flat" cmpd="sng" algn="ctr">
            <a:solidFill>
              <a:srgbClr val="FF0000"/>
            </a:solidFill>
            <a:prstDash val="solid"/>
            <a:bevel/>
            <a:headEnd type="none" w="med" len="med"/>
            <a:tailEnd type="none" w="med" len="med"/>
          </a:ln>
          <a:effectLst>
            <a:outerShdw blurRad="38100" dist="23000" dir="5400000" algn="ctr" rotWithShape="0">
              <a:srgbClr val="000000">
                <a:alpha val="34999"/>
              </a:srgbClr>
            </a:outerShdw>
          </a:effectLst>
        </p:spPr>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ea typeface="Calibri" pitchFamily="34" charset="0"/>
              <a:cs typeface="Calibri" pitchFamily="34" charset="0"/>
              <a:sym typeface="Calibri" pitchFamily="34" charset="0"/>
            </a:endParaRPr>
          </a:p>
        </p:txBody>
      </p:sp>
    </p:spTree>
    <p:extLst>
      <p:ext uri="{BB962C8B-B14F-4D97-AF65-F5344CB8AC3E}">
        <p14:creationId xmlns:p14="http://schemas.microsoft.com/office/powerpoint/2010/main" val="34242066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7" name="Typewriter"/>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75"/>
            <a:ext cx="8229600" cy="1050925"/>
          </a:xfrm>
        </p:spPr>
        <p:txBody>
          <a:bodyPr/>
          <a:lstStyle/>
          <a:p>
            <a:r>
              <a:rPr lang="en-US" dirty="0"/>
              <a:t>About Assistive Technologies</a:t>
            </a:r>
          </a:p>
        </p:txBody>
      </p:sp>
      <p:sp>
        <p:nvSpPr>
          <p:cNvPr id="3" name="Content Placeholder 2"/>
          <p:cNvSpPr>
            <a:spLocks noGrp="1"/>
          </p:cNvSpPr>
          <p:nvPr>
            <p:ph sz="half" idx="1"/>
          </p:nvPr>
        </p:nvSpPr>
        <p:spPr>
          <a:xfrm>
            <a:off x="228600" y="990600"/>
            <a:ext cx="5562600" cy="5257800"/>
          </a:xfrm>
        </p:spPr>
        <p:txBody>
          <a:bodyPr/>
          <a:lstStyle/>
          <a:p>
            <a:r>
              <a:rPr lang="en-US" sz="2400" dirty="0"/>
              <a:t>Provide </a:t>
            </a:r>
            <a:r>
              <a:rPr lang="en-US" sz="2400" b="1" dirty="0"/>
              <a:t>accommodations</a:t>
            </a:r>
            <a:r>
              <a:rPr lang="en-US" sz="2400" dirty="0"/>
              <a:t> to students and employees (through SSD and HR)</a:t>
            </a:r>
          </a:p>
          <a:p>
            <a:pPr lvl="1"/>
            <a:r>
              <a:rPr lang="en-US" dirty="0"/>
              <a:t>Such as: Text-to-Speech, Voice Recognition, Braille, Captioning, Magnification, etc..</a:t>
            </a:r>
          </a:p>
          <a:p>
            <a:r>
              <a:rPr lang="en-US" sz="2400" dirty="0"/>
              <a:t>Provide </a:t>
            </a:r>
            <a:r>
              <a:rPr lang="en-US" sz="2400" b="1" dirty="0"/>
              <a:t>consultations</a:t>
            </a:r>
            <a:r>
              <a:rPr lang="en-US" sz="2400" dirty="0"/>
              <a:t> on: Web Accessibility, Research, Captioning, Universal Design for Learning</a:t>
            </a:r>
          </a:p>
          <a:p>
            <a:r>
              <a:rPr lang="en-US" sz="2400" b="1" dirty="0"/>
              <a:t>Training</a:t>
            </a:r>
            <a:r>
              <a:rPr lang="en-US" sz="2400" dirty="0"/>
              <a:t> on Assistive Technology</a:t>
            </a:r>
          </a:p>
        </p:txBody>
      </p:sp>
      <p:pic>
        <p:nvPicPr>
          <p:cNvPr id="6" name="Content Placeholder 5" descr="Torgersen Hall Bridge"/>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72200" y="1219200"/>
            <a:ext cx="2851469" cy="4294382"/>
          </a:xfrm>
        </p:spPr>
      </p:pic>
      <p:pic>
        <p:nvPicPr>
          <p:cNvPr id="7" name="Picture 6" descr="orange arrow indicating where the AT Lab is located."/>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267200"/>
            <a:ext cx="2834640" cy="744242"/>
          </a:xfrm>
          <a:prstGeom prst="rect">
            <a:avLst/>
          </a:prstGeom>
          <a:noFill/>
          <a:ln>
            <a:noFill/>
          </a:ln>
        </p:spPr>
      </p:pic>
      <p:sp>
        <p:nvSpPr>
          <p:cNvPr id="8" name="TextBox 7" descr="Assistive Technoloies Lab 1180 Torgersen Hall"/>
          <p:cNvSpPr txBox="1"/>
          <p:nvPr/>
        </p:nvSpPr>
        <p:spPr>
          <a:xfrm>
            <a:off x="5791200" y="4343400"/>
            <a:ext cx="2590800" cy="584775"/>
          </a:xfrm>
          <a:prstGeom prst="rect">
            <a:avLst/>
          </a:prstGeom>
          <a:noFill/>
        </p:spPr>
        <p:txBody>
          <a:bodyPr wrap="square" rtlCol="0">
            <a:spAutoFit/>
          </a:bodyPr>
          <a:lstStyle/>
          <a:p>
            <a:r>
              <a:rPr lang="en-US" sz="1600" b="1" dirty="0">
                <a:solidFill>
                  <a:schemeClr val="bg1">
                    <a:lumMod val="95000"/>
                  </a:schemeClr>
                </a:solidFill>
              </a:rPr>
              <a:t>Assistive Technologies Lab </a:t>
            </a:r>
          </a:p>
          <a:p>
            <a:r>
              <a:rPr lang="en-US" sz="1600" b="1" dirty="0">
                <a:solidFill>
                  <a:schemeClr val="bg1">
                    <a:lumMod val="95000"/>
                  </a:schemeClr>
                </a:solidFill>
              </a:rPr>
              <a:t>1180 Torgersen Hall</a:t>
            </a:r>
          </a:p>
        </p:txBody>
      </p:sp>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5</a:t>
            </a:fld>
            <a:endParaRPr lang="en-US" altLang="en-US" dirty="0"/>
          </a:p>
        </p:txBody>
      </p:sp>
    </p:spTree>
    <p:extLst>
      <p:ext uri="{BB962C8B-B14F-4D97-AF65-F5344CB8AC3E}">
        <p14:creationId xmlns:p14="http://schemas.microsoft.com/office/powerpoint/2010/main" val="195488204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6" name="Typewriter"/>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036"/>
            <a:ext cx="8229600" cy="868964"/>
          </a:xfrm>
        </p:spPr>
        <p:txBody>
          <a:bodyPr/>
          <a:lstStyle/>
          <a:p>
            <a:r>
              <a:rPr lang="en-US" dirty="0"/>
              <a:t>Alternative Text</a:t>
            </a:r>
          </a:p>
        </p:txBody>
      </p:sp>
      <p:pic>
        <p:nvPicPr>
          <p:cNvPr id="6" name="Content Placeholder 5" descr="graphic with Format Pictures setting window open to the alt Text tab"/>
          <p:cNvPicPr>
            <a:picLocks noGrp="1" noChangeAspect="1"/>
          </p:cNvPicPr>
          <p:nvPr>
            <p:ph sz="half" idx="1"/>
          </p:nvPr>
        </p:nvPicPr>
        <p:blipFill>
          <a:blip r:embed="rId4"/>
          <a:stretch>
            <a:fillRect/>
          </a:stretch>
        </p:blipFill>
        <p:spPr>
          <a:xfrm>
            <a:off x="2133600" y="1143000"/>
            <a:ext cx="4648200" cy="2512541"/>
          </a:xfrm>
          <a:prstGeom prst="rect">
            <a:avLst/>
          </a:prstGeom>
        </p:spPr>
      </p:pic>
      <p:sp>
        <p:nvSpPr>
          <p:cNvPr id="4" name="Content Placeholder 3"/>
          <p:cNvSpPr>
            <a:spLocks noGrp="1"/>
          </p:cNvSpPr>
          <p:nvPr>
            <p:ph sz="half" idx="2"/>
          </p:nvPr>
        </p:nvSpPr>
        <p:spPr>
          <a:xfrm flipH="1">
            <a:off x="457200" y="3810000"/>
            <a:ext cx="8305800" cy="1828800"/>
          </a:xfrm>
        </p:spPr>
        <p:txBody>
          <a:bodyPr/>
          <a:lstStyle/>
          <a:p>
            <a:pPr>
              <a:spcBef>
                <a:spcPts val="0"/>
              </a:spcBef>
            </a:pPr>
            <a:r>
              <a:rPr lang="en-US" dirty="0"/>
              <a:t>Right-click on image, pick </a:t>
            </a:r>
            <a:r>
              <a:rPr lang="en-US" dirty="0">
                <a:latin typeface="Consolas" panose="020B0609020204030204" pitchFamily="49" charset="0"/>
                <a:cs typeface="Consolas" panose="020B0609020204030204" pitchFamily="49" charset="0"/>
              </a:rPr>
              <a:t>Format Picture</a:t>
            </a:r>
            <a:r>
              <a:rPr lang="en-US" dirty="0"/>
              <a:t>… select </a:t>
            </a:r>
            <a:r>
              <a:rPr lang="en-US" dirty="0">
                <a:latin typeface="Consolas" panose="020B0609020204030204" pitchFamily="49" charset="0"/>
                <a:cs typeface="Consolas" panose="020B0609020204030204" pitchFamily="49" charset="0"/>
              </a:rPr>
              <a:t>Alt Text </a:t>
            </a:r>
            <a:r>
              <a:rPr lang="en-US" dirty="0"/>
              <a:t>tab</a:t>
            </a:r>
          </a:p>
          <a:p>
            <a:pPr>
              <a:spcBef>
                <a:spcPts val="0"/>
              </a:spcBef>
            </a:pPr>
            <a:r>
              <a:rPr lang="en-US" dirty="0"/>
              <a:t>Enter alternative text in edit box labeled Description or Alternative Text</a:t>
            </a:r>
          </a:p>
          <a:p>
            <a:endParaRPr lang="en-US" dirty="0"/>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50</a:t>
            </a:fld>
            <a:endParaRPr lang="en-US" altLang="en-US" dirty="0"/>
          </a:p>
        </p:txBody>
      </p:sp>
      <p:pic>
        <p:nvPicPr>
          <p:cNvPr id="7" name="Picture 2" descr="green round button labeled &quot;GO&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5181600"/>
            <a:ext cx="1445588" cy="1075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40609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6" name="Typewriter"/>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51</a:t>
            </a:fld>
            <a:endParaRPr lang="en-US" altLang="en-US" dirty="0"/>
          </a:p>
        </p:txBody>
      </p:sp>
      <p:sp>
        <p:nvSpPr>
          <p:cNvPr id="2" name="Title 1"/>
          <p:cNvSpPr>
            <a:spLocks noGrp="1"/>
          </p:cNvSpPr>
          <p:nvPr>
            <p:ph type="title"/>
          </p:nvPr>
        </p:nvSpPr>
        <p:spPr/>
        <p:txBody>
          <a:bodyPr/>
          <a:lstStyle/>
          <a:p>
            <a:r>
              <a:rPr lang="en-US" dirty="0"/>
              <a:t>Document Structures</a:t>
            </a:r>
          </a:p>
        </p:txBody>
      </p:sp>
      <p:sp>
        <p:nvSpPr>
          <p:cNvPr id="3" name="Content Placeholder 2"/>
          <p:cNvSpPr>
            <a:spLocks noGrp="1"/>
          </p:cNvSpPr>
          <p:nvPr>
            <p:ph sz="half" idx="1"/>
          </p:nvPr>
        </p:nvSpPr>
        <p:spPr>
          <a:xfrm>
            <a:off x="457200" y="1600200"/>
            <a:ext cx="5867400" cy="1600200"/>
          </a:xfrm>
        </p:spPr>
        <p:txBody>
          <a:bodyPr/>
          <a:lstStyle/>
          <a:p>
            <a:r>
              <a:rPr lang="en-US" dirty="0"/>
              <a:t>Lists, Numbered or Bulleted</a:t>
            </a:r>
          </a:p>
          <a:p>
            <a:r>
              <a:rPr lang="en-US" dirty="0"/>
              <a:t>Columns</a:t>
            </a:r>
          </a:p>
          <a:p>
            <a:r>
              <a:rPr lang="en-US" dirty="0"/>
              <a:t>Tables</a:t>
            </a:r>
          </a:p>
        </p:txBody>
      </p:sp>
      <p:pic>
        <p:nvPicPr>
          <p:cNvPr id="10" name="Picture 9" descr="bulleted lis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1066800"/>
            <a:ext cx="1523759" cy="1523759"/>
          </a:xfrm>
          <a:prstGeom prst="rect">
            <a:avLst/>
          </a:prstGeom>
          <a:ln>
            <a:noFill/>
          </a:ln>
        </p:spPr>
      </p:pic>
      <p:pic>
        <p:nvPicPr>
          <p:cNvPr id="11" name="Picture 10" descr="numbered lis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0167" y="1711085"/>
            <a:ext cx="1531233" cy="1593478"/>
          </a:xfrm>
          <a:prstGeom prst="rect">
            <a:avLst/>
          </a:prstGeom>
          <a:ln>
            <a:noFill/>
          </a:ln>
        </p:spPr>
      </p:pic>
      <p:pic>
        <p:nvPicPr>
          <p:cNvPr id="13" name="Picture 12" descr="two columns of text"/>
          <p:cNvPicPr>
            <a:picLocks noChangeAspect="1"/>
          </p:cNvPicPr>
          <p:nvPr/>
        </p:nvPicPr>
        <p:blipFill>
          <a:blip r:embed="rId6"/>
          <a:stretch>
            <a:fillRect/>
          </a:stretch>
        </p:blipFill>
        <p:spPr>
          <a:xfrm>
            <a:off x="5334000" y="3464103"/>
            <a:ext cx="2685809" cy="2067541"/>
          </a:xfrm>
          <a:prstGeom prst="rect">
            <a:avLst/>
          </a:prstGeom>
          <a:ln>
            <a:solidFill>
              <a:srgbClr val="000066"/>
            </a:solidFill>
          </a:ln>
        </p:spPr>
      </p:pic>
      <p:pic>
        <p:nvPicPr>
          <p:cNvPr id="6148" name="Picture 4" descr="monthly budget sample tab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3441145"/>
            <a:ext cx="3752035" cy="204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11446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8" name="Typewriter"/>
          </p:stSnd>
        </p:sndAc>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Structures -Lists</a:t>
            </a:r>
          </a:p>
        </p:txBody>
      </p:sp>
      <p:sp>
        <p:nvSpPr>
          <p:cNvPr id="3" name="Content Placeholder 2"/>
          <p:cNvSpPr>
            <a:spLocks noGrp="1"/>
          </p:cNvSpPr>
          <p:nvPr>
            <p:ph sz="half" idx="1"/>
          </p:nvPr>
        </p:nvSpPr>
        <p:spPr>
          <a:xfrm>
            <a:off x="1029249" y="1676400"/>
            <a:ext cx="7391400" cy="1066800"/>
          </a:xfrm>
        </p:spPr>
        <p:txBody>
          <a:bodyPr/>
          <a:lstStyle/>
          <a:p>
            <a:pPr marL="0" indent="0">
              <a:buNone/>
            </a:pPr>
            <a:r>
              <a:rPr lang="en-US" dirty="0"/>
              <a:t>Apply the numbered lists and bulleted lists from the Home ribbon</a:t>
            </a:r>
          </a:p>
        </p:txBody>
      </p:sp>
      <p:pic>
        <p:nvPicPr>
          <p:cNvPr id="6" name="Content Placeholder 5" descr="Home ribbon hightlighting the numering formatting feature&#10;"/>
          <p:cNvPicPr>
            <a:picLocks noGrp="1" noChangeAspect="1"/>
          </p:cNvPicPr>
          <p:nvPr>
            <p:ph sz="half" idx="2"/>
          </p:nvPr>
        </p:nvPicPr>
        <p:blipFill>
          <a:blip r:embed="rId4"/>
          <a:stretch>
            <a:fillRect/>
          </a:stretch>
        </p:blipFill>
        <p:spPr>
          <a:xfrm>
            <a:off x="1029249" y="3048000"/>
            <a:ext cx="6933102" cy="2160592"/>
          </a:xfrm>
          <a:prstGeom prst="rect">
            <a:avLst/>
          </a:prstGeom>
        </p:spPr>
      </p:pic>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52</a:t>
            </a:fld>
            <a:endParaRPr lang="en-US" altLang="en-US" dirty="0"/>
          </a:p>
        </p:txBody>
      </p:sp>
      <p:sp>
        <p:nvSpPr>
          <p:cNvPr id="7" name="Oval 6" descr="red oval highlighting the numbered and bulleted lists feature"/>
          <p:cNvSpPr/>
          <p:nvPr/>
        </p:nvSpPr>
        <p:spPr bwMode="auto">
          <a:xfrm>
            <a:off x="5029200" y="3276599"/>
            <a:ext cx="1066800" cy="472283"/>
          </a:xfrm>
          <a:prstGeom prst="ellipse">
            <a:avLst/>
          </a:prstGeom>
          <a:noFill/>
          <a:ln w="25400" cap="flat" cmpd="sng" algn="ctr">
            <a:solidFill>
              <a:srgbClr val="FF0000"/>
            </a:solidFill>
            <a:prstDash val="solid"/>
            <a:bevel/>
            <a:headEnd type="none" w="med" len="med"/>
            <a:tailEnd type="none" w="med" len="med"/>
          </a:ln>
          <a:effectLst>
            <a:outerShdw blurRad="38100" dist="23000" dir="5400000" algn="ctr" rotWithShape="0">
              <a:srgbClr val="000000">
                <a:alpha val="34999"/>
              </a:srgbClr>
            </a:outerShdw>
          </a:effectLst>
        </p:spPr>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ea typeface="Calibri" pitchFamily="34" charset="0"/>
              <a:cs typeface="Calibri" pitchFamily="34" charset="0"/>
              <a:sym typeface="Calibri" pitchFamily="34" charset="0"/>
            </a:endParaRPr>
          </a:p>
        </p:txBody>
      </p:sp>
    </p:spTree>
    <p:extLst>
      <p:ext uri="{BB962C8B-B14F-4D97-AF65-F5344CB8AC3E}">
        <p14:creationId xmlns:p14="http://schemas.microsoft.com/office/powerpoint/2010/main" val="1085547339"/>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5" name="Typewriter"/>
          </p:st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53</a:t>
            </a:fld>
            <a:endParaRPr lang="en-US" altLang="en-US" dirty="0"/>
          </a:p>
        </p:txBody>
      </p:sp>
      <p:sp>
        <p:nvSpPr>
          <p:cNvPr id="2" name="Title 1"/>
          <p:cNvSpPr>
            <a:spLocks noGrp="1"/>
          </p:cNvSpPr>
          <p:nvPr>
            <p:ph type="title"/>
          </p:nvPr>
        </p:nvSpPr>
        <p:spPr/>
        <p:txBody>
          <a:bodyPr/>
          <a:lstStyle/>
          <a:p>
            <a:r>
              <a:rPr lang="en-US" dirty="0"/>
              <a:t>Document Structures -Columns</a:t>
            </a:r>
          </a:p>
        </p:txBody>
      </p:sp>
      <p:sp>
        <p:nvSpPr>
          <p:cNvPr id="3" name="Content Placeholder 2"/>
          <p:cNvSpPr>
            <a:spLocks noGrp="1"/>
          </p:cNvSpPr>
          <p:nvPr>
            <p:ph sz="half" idx="1"/>
          </p:nvPr>
        </p:nvSpPr>
        <p:spPr>
          <a:xfrm>
            <a:off x="685800" y="1429109"/>
            <a:ext cx="7772400" cy="1295400"/>
          </a:xfrm>
        </p:spPr>
        <p:txBody>
          <a:bodyPr/>
          <a:lstStyle/>
          <a:p>
            <a:pPr marL="0" indent="0">
              <a:buNone/>
            </a:pPr>
            <a:r>
              <a:rPr lang="en-US" dirty="0"/>
              <a:t>Establish columns by clicking on the columns dropdown in the Page Layout ribbon</a:t>
            </a:r>
          </a:p>
        </p:txBody>
      </p:sp>
      <p:pic>
        <p:nvPicPr>
          <p:cNvPr id="7" name="Picture 6" descr="Page Layout ribbon indicating the columns feature"/>
          <p:cNvPicPr>
            <a:picLocks noChangeAspect="1"/>
          </p:cNvPicPr>
          <p:nvPr/>
        </p:nvPicPr>
        <p:blipFill rotWithShape="1">
          <a:blip r:embed="rId4"/>
          <a:srcRect l="1794" r="-1794"/>
          <a:stretch/>
        </p:blipFill>
        <p:spPr>
          <a:xfrm>
            <a:off x="2423160" y="2758385"/>
            <a:ext cx="4457700" cy="2606316"/>
          </a:xfrm>
          <a:prstGeom prst="rect">
            <a:avLst/>
          </a:prstGeom>
        </p:spPr>
      </p:pic>
    </p:spTree>
    <p:extLst>
      <p:ext uri="{BB962C8B-B14F-4D97-AF65-F5344CB8AC3E}">
        <p14:creationId xmlns:p14="http://schemas.microsoft.com/office/powerpoint/2010/main" val="236015151"/>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5" name="Typewriter"/>
          </p:stSnd>
        </p:sndAc>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54</a:t>
            </a:fld>
            <a:endParaRPr lang="en-US" altLang="en-US" dirty="0"/>
          </a:p>
        </p:txBody>
      </p:sp>
      <p:sp>
        <p:nvSpPr>
          <p:cNvPr id="2" name="Title 1"/>
          <p:cNvSpPr>
            <a:spLocks noGrp="1"/>
          </p:cNvSpPr>
          <p:nvPr>
            <p:ph type="title"/>
          </p:nvPr>
        </p:nvSpPr>
        <p:spPr>
          <a:xfrm>
            <a:off x="228600" y="29322"/>
            <a:ext cx="8229600" cy="1508125"/>
          </a:xfrm>
        </p:spPr>
        <p:txBody>
          <a:bodyPr/>
          <a:lstStyle/>
          <a:p>
            <a:r>
              <a:rPr lang="en-US" dirty="0"/>
              <a:t>Document Structures -Tables</a:t>
            </a:r>
          </a:p>
        </p:txBody>
      </p:sp>
      <p:sp>
        <p:nvSpPr>
          <p:cNvPr id="3" name="Content Placeholder 2"/>
          <p:cNvSpPr>
            <a:spLocks noGrp="1"/>
          </p:cNvSpPr>
          <p:nvPr>
            <p:ph sz="half" idx="1"/>
          </p:nvPr>
        </p:nvSpPr>
        <p:spPr>
          <a:xfrm>
            <a:off x="762000" y="1295400"/>
            <a:ext cx="7391400" cy="1143000"/>
          </a:xfrm>
        </p:spPr>
        <p:txBody>
          <a:bodyPr/>
          <a:lstStyle/>
          <a:p>
            <a:pPr marL="0" indent="0">
              <a:buNone/>
            </a:pPr>
            <a:r>
              <a:rPr lang="en-US" dirty="0"/>
              <a:t>Create tables by clicking on the Table dropdown in the Insert ribbon</a:t>
            </a:r>
          </a:p>
          <a:p>
            <a:endParaRPr lang="en-US" dirty="0"/>
          </a:p>
        </p:txBody>
      </p:sp>
      <p:pic>
        <p:nvPicPr>
          <p:cNvPr id="8" name="Picture 7" descr="Insert ribbon indicating the add a table feature"/>
          <p:cNvPicPr>
            <a:picLocks noChangeAspect="1"/>
          </p:cNvPicPr>
          <p:nvPr/>
        </p:nvPicPr>
        <p:blipFill>
          <a:blip r:embed="rId4"/>
          <a:stretch>
            <a:fillRect/>
          </a:stretch>
        </p:blipFill>
        <p:spPr>
          <a:xfrm>
            <a:off x="2486253" y="2971800"/>
            <a:ext cx="3676198" cy="2100685"/>
          </a:xfrm>
          <a:prstGeom prst="rect">
            <a:avLst/>
          </a:prstGeom>
        </p:spPr>
      </p:pic>
    </p:spTree>
    <p:extLst>
      <p:ext uri="{BB962C8B-B14F-4D97-AF65-F5344CB8AC3E}">
        <p14:creationId xmlns:p14="http://schemas.microsoft.com/office/powerpoint/2010/main" val="34014712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5" name="Typewriter"/>
          </p:stSnd>
        </p:sndAc>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55</a:t>
            </a:fld>
            <a:endParaRPr lang="en-US" altLang="en-US" dirty="0"/>
          </a:p>
        </p:txBody>
      </p:sp>
      <p:sp>
        <p:nvSpPr>
          <p:cNvPr id="2" name="Title 1"/>
          <p:cNvSpPr>
            <a:spLocks noGrp="1"/>
          </p:cNvSpPr>
          <p:nvPr>
            <p:ph type="title"/>
          </p:nvPr>
        </p:nvSpPr>
        <p:spPr>
          <a:xfrm>
            <a:off x="152400" y="92075"/>
            <a:ext cx="8534400" cy="1508125"/>
          </a:xfrm>
        </p:spPr>
        <p:txBody>
          <a:bodyPr/>
          <a:lstStyle/>
          <a:p>
            <a:r>
              <a:rPr lang="en-US" dirty="0"/>
              <a:t>Document Structures –Tables (</a:t>
            </a:r>
            <a:r>
              <a:rPr lang="en-US" dirty="0" err="1"/>
              <a:t>con’t</a:t>
            </a:r>
            <a:r>
              <a:rPr lang="en-US" dirty="0"/>
              <a:t>)</a:t>
            </a:r>
          </a:p>
        </p:txBody>
      </p:sp>
      <p:sp>
        <p:nvSpPr>
          <p:cNvPr id="3" name="Content Placeholder 2"/>
          <p:cNvSpPr>
            <a:spLocks noGrp="1"/>
          </p:cNvSpPr>
          <p:nvPr>
            <p:ph sz="half" idx="1"/>
          </p:nvPr>
        </p:nvSpPr>
        <p:spPr>
          <a:xfrm>
            <a:off x="152400" y="1600200"/>
            <a:ext cx="8534400" cy="2362200"/>
          </a:xfrm>
        </p:spPr>
        <p:txBody>
          <a:bodyPr/>
          <a:lstStyle/>
          <a:p>
            <a:r>
              <a:rPr lang="en-US" dirty="0"/>
              <a:t>Assign headers to table columns</a:t>
            </a:r>
          </a:p>
          <a:p>
            <a:r>
              <a:rPr lang="en-US" dirty="0"/>
              <a:t>Right-click on table crosshairs,    select Table Properties</a:t>
            </a:r>
          </a:p>
          <a:p>
            <a:r>
              <a:rPr lang="en-US" dirty="0"/>
              <a:t>Select row tab and put a checkmark in </a:t>
            </a:r>
            <a:r>
              <a:rPr lang="en-US" dirty="0">
                <a:latin typeface="Consolas" panose="020B0609020204030204" pitchFamily="49" charset="0"/>
                <a:cs typeface="Consolas" panose="020B0609020204030204" pitchFamily="49" charset="0"/>
              </a:rPr>
              <a:t>Repeat as header row at top of each page </a:t>
            </a:r>
          </a:p>
        </p:txBody>
      </p:sp>
      <p:pic>
        <p:nvPicPr>
          <p:cNvPr id="9" name="Content Placeholder 8" descr="Table showing table properties settings window"/>
          <p:cNvPicPr>
            <a:picLocks noGrp="1" noChangeAspect="1"/>
          </p:cNvPicPr>
          <p:nvPr>
            <p:ph sz="half" idx="2"/>
          </p:nvPr>
        </p:nvPicPr>
        <p:blipFill>
          <a:blip r:embed="rId4"/>
          <a:stretch>
            <a:fillRect/>
          </a:stretch>
        </p:blipFill>
        <p:spPr>
          <a:xfrm>
            <a:off x="1600200" y="4064922"/>
            <a:ext cx="5334000" cy="2299050"/>
          </a:xfrm>
          <a:prstGeom prst="rect">
            <a:avLst/>
          </a:prstGeom>
        </p:spPr>
      </p:pic>
      <p:sp>
        <p:nvSpPr>
          <p:cNvPr id="10" name="Rectangle 9" descr="red square highlight indicator"/>
          <p:cNvSpPr/>
          <p:nvPr/>
        </p:nvSpPr>
        <p:spPr bwMode="auto">
          <a:xfrm>
            <a:off x="6248400" y="2306172"/>
            <a:ext cx="152400" cy="152400"/>
          </a:xfrm>
          <a:prstGeom prst="rect">
            <a:avLst/>
          </a:prstGeom>
          <a:noFill/>
          <a:ln w="25400" cap="flat" cmpd="sng" algn="ctr">
            <a:solidFill>
              <a:srgbClr val="FF0000"/>
            </a:solidFill>
            <a:prstDash val="solid"/>
            <a:bevel/>
            <a:headEnd type="none" w="med" len="med"/>
            <a:tailEnd type="none" w="med" len="med"/>
          </a:ln>
          <a:effectLst>
            <a:outerShdw blurRad="38100" dist="23000" dir="5400000" algn="ctr" rotWithShape="0">
              <a:srgbClr val="000000">
                <a:alpha val="34999"/>
              </a:srgbClr>
            </a:outerShdw>
          </a:effectLst>
        </p:spPr>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ea typeface="Calibri" pitchFamily="34" charset="0"/>
              <a:cs typeface="Calibri" pitchFamily="34" charset="0"/>
              <a:sym typeface="Calibri" pitchFamily="34" charset="0"/>
            </a:endParaRPr>
          </a:p>
        </p:txBody>
      </p:sp>
      <p:sp>
        <p:nvSpPr>
          <p:cNvPr id="11" name="Rectangle 10" descr="red square indicting where to find table properties &#10;"/>
          <p:cNvSpPr/>
          <p:nvPr/>
        </p:nvSpPr>
        <p:spPr bwMode="auto">
          <a:xfrm>
            <a:off x="1752600" y="4308815"/>
            <a:ext cx="152400" cy="152400"/>
          </a:xfrm>
          <a:prstGeom prst="rect">
            <a:avLst/>
          </a:prstGeom>
          <a:noFill/>
          <a:ln w="25400" cap="flat" cmpd="sng" algn="ctr">
            <a:solidFill>
              <a:srgbClr val="FF0000"/>
            </a:solidFill>
            <a:prstDash val="solid"/>
            <a:bevel/>
            <a:headEnd type="none" w="med" len="med"/>
            <a:tailEnd type="none" w="med" len="med"/>
          </a:ln>
          <a:effectLst>
            <a:outerShdw blurRad="38100" dist="23000" dir="5400000" algn="ctr" rotWithShape="0">
              <a:srgbClr val="000000">
                <a:alpha val="34999"/>
              </a:srgbClr>
            </a:outerShdw>
          </a:effectLst>
        </p:spPr>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ea typeface="Calibri" pitchFamily="34" charset="0"/>
              <a:cs typeface="Calibri" pitchFamily="34" charset="0"/>
              <a:sym typeface="Calibri" pitchFamily="34" charset="0"/>
            </a:endParaRPr>
          </a:p>
        </p:txBody>
      </p:sp>
      <p:sp>
        <p:nvSpPr>
          <p:cNvPr id="15" name="Oval 14" descr="Green oval  highlight indicator "/>
          <p:cNvSpPr/>
          <p:nvPr/>
        </p:nvSpPr>
        <p:spPr bwMode="auto">
          <a:xfrm>
            <a:off x="7620000" y="3202664"/>
            <a:ext cx="228600" cy="152400"/>
          </a:xfrm>
          <a:prstGeom prst="ellipse">
            <a:avLst/>
          </a:prstGeom>
          <a:noFill/>
          <a:ln w="25400" cap="flat" cmpd="sng" algn="ctr">
            <a:solidFill>
              <a:srgbClr val="92D050"/>
            </a:solidFill>
            <a:prstDash val="solid"/>
            <a:bevel/>
            <a:headEnd type="none" w="med" len="med"/>
            <a:tailEnd type="none" w="med" len="med"/>
          </a:ln>
          <a:effectLst>
            <a:outerShdw blurRad="38100" dist="23000" dir="5400000" algn="ctr" rotWithShape="0">
              <a:srgbClr val="000000">
                <a:alpha val="34999"/>
              </a:srgbClr>
            </a:outerShdw>
          </a:effectLst>
        </p:spPr>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ea typeface="Calibri" pitchFamily="34" charset="0"/>
              <a:cs typeface="Calibri" pitchFamily="34" charset="0"/>
              <a:sym typeface="Calibri" pitchFamily="34" charset="0"/>
            </a:endParaRPr>
          </a:p>
        </p:txBody>
      </p:sp>
      <p:sp>
        <p:nvSpPr>
          <p:cNvPr id="12" name="Oval 11" descr="green oval indicating where to select Repeat as header row at top of each page"/>
          <p:cNvSpPr/>
          <p:nvPr/>
        </p:nvSpPr>
        <p:spPr bwMode="auto">
          <a:xfrm>
            <a:off x="4876800" y="4899871"/>
            <a:ext cx="228600" cy="152400"/>
          </a:xfrm>
          <a:prstGeom prst="ellipse">
            <a:avLst/>
          </a:prstGeom>
          <a:noFill/>
          <a:ln w="25400" cap="flat" cmpd="sng" algn="ctr">
            <a:solidFill>
              <a:srgbClr val="92D050"/>
            </a:solidFill>
            <a:prstDash val="solid"/>
            <a:bevel/>
            <a:headEnd type="none" w="med" len="med"/>
            <a:tailEnd type="none" w="med" len="med"/>
          </a:ln>
          <a:effectLst>
            <a:outerShdw blurRad="38100" dist="23000" dir="5400000" algn="ctr" rotWithShape="0">
              <a:srgbClr val="000000">
                <a:alpha val="34999"/>
              </a:srgbClr>
            </a:outerShdw>
          </a:effectLst>
        </p:spPr>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ea typeface="Calibri" pitchFamily="34" charset="0"/>
              <a:cs typeface="Calibri" pitchFamily="34" charset="0"/>
              <a:sym typeface="Calibri" pitchFamily="34" charset="0"/>
            </a:endParaRPr>
          </a:p>
        </p:txBody>
      </p:sp>
    </p:spTree>
    <p:extLst>
      <p:ext uri="{BB962C8B-B14F-4D97-AF65-F5344CB8AC3E}">
        <p14:creationId xmlns:p14="http://schemas.microsoft.com/office/powerpoint/2010/main" val="253321915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5" name="Typewriter"/>
          </p:stSnd>
        </p:sndAc>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752600"/>
          </a:xfrm>
        </p:spPr>
        <p:txBody>
          <a:bodyPr/>
          <a:lstStyle/>
          <a:p>
            <a:r>
              <a:rPr lang="en-US" dirty="0"/>
              <a:t>Finish making changes to your document and rerun the Accessibility Checker.</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56</a:t>
            </a:fld>
            <a:endParaRPr lang="en-US" altLang="en-US" dirty="0"/>
          </a:p>
        </p:txBody>
      </p:sp>
      <p:pic>
        <p:nvPicPr>
          <p:cNvPr id="1026" name="Picture 2" descr="two people worki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19200" y="2376488"/>
            <a:ext cx="3171825" cy="2333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reen round button labeled &quot;GO&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400300"/>
            <a:ext cx="3071564"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99121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5" name="Typewriter"/>
          </p:stSnd>
        </p:sndAc>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57</a:t>
            </a:fld>
            <a:endParaRPr lang="en-US" altLang="en-US" dirty="0"/>
          </a:p>
        </p:txBody>
      </p:sp>
      <p:sp>
        <p:nvSpPr>
          <p:cNvPr id="2" name="Title 1"/>
          <p:cNvSpPr>
            <a:spLocks noGrp="1"/>
          </p:cNvSpPr>
          <p:nvPr>
            <p:ph type="title"/>
          </p:nvPr>
        </p:nvSpPr>
        <p:spPr/>
        <p:txBody>
          <a:bodyPr/>
          <a:lstStyle/>
          <a:p>
            <a:r>
              <a:rPr lang="en-US" dirty="0"/>
              <a:t>For PDF maintain the structure</a:t>
            </a:r>
          </a:p>
        </p:txBody>
      </p:sp>
      <p:sp>
        <p:nvSpPr>
          <p:cNvPr id="3" name="Content Placeholder 2"/>
          <p:cNvSpPr>
            <a:spLocks noGrp="1"/>
          </p:cNvSpPr>
          <p:nvPr>
            <p:ph sz="half" idx="1"/>
          </p:nvPr>
        </p:nvSpPr>
        <p:spPr>
          <a:xfrm>
            <a:off x="457200" y="1600200"/>
            <a:ext cx="8077200" cy="1676400"/>
          </a:xfrm>
        </p:spPr>
        <p:txBody>
          <a:bodyPr/>
          <a:lstStyle/>
          <a:p>
            <a:r>
              <a:rPr lang="en-US" dirty="0"/>
              <a:t>Windows: </a:t>
            </a:r>
            <a:r>
              <a:rPr lang="en-US" dirty="0">
                <a:latin typeface="Consolas" panose="020B0609020204030204" pitchFamily="49" charset="0"/>
                <a:cs typeface="Consolas" panose="020B0609020204030204" pitchFamily="49" charset="0"/>
              </a:rPr>
              <a:t>Export to PDF </a:t>
            </a:r>
            <a:r>
              <a:rPr lang="en-US" dirty="0"/>
              <a:t>(2013, 2016)</a:t>
            </a:r>
          </a:p>
          <a:p>
            <a:r>
              <a:rPr lang="en-US" dirty="0"/>
              <a:t>Mac: </a:t>
            </a:r>
            <a:r>
              <a:rPr lang="en-US" dirty="0">
                <a:latin typeface="Consolas" panose="020B0609020204030204" pitchFamily="49" charset="0"/>
                <a:cs typeface="Consolas" panose="020B0609020204030204" pitchFamily="49" charset="0"/>
              </a:rPr>
              <a:t>Save as PDF </a:t>
            </a:r>
            <a:r>
              <a:rPr lang="en-US" dirty="0"/>
              <a:t>(2011, 2016)</a:t>
            </a:r>
          </a:p>
        </p:txBody>
      </p:sp>
      <p:pic>
        <p:nvPicPr>
          <p:cNvPr id="6" name="Picture 5" descr="file, export, create PDF/XPS Document"/>
          <p:cNvPicPr>
            <a:picLocks noChangeAspect="1"/>
          </p:cNvPicPr>
          <p:nvPr/>
        </p:nvPicPr>
        <p:blipFill rotWithShape="1">
          <a:blip r:embed="rId4"/>
          <a:srcRect l="1400" r="-1400"/>
          <a:stretch/>
        </p:blipFill>
        <p:spPr>
          <a:xfrm>
            <a:off x="1143000" y="3200400"/>
            <a:ext cx="5510213" cy="2618923"/>
          </a:xfrm>
          <a:prstGeom prst="rect">
            <a:avLst/>
          </a:prstGeom>
          <a:ln>
            <a:solidFill>
              <a:schemeClr val="tx1"/>
            </a:solidFill>
          </a:ln>
        </p:spPr>
      </p:pic>
      <p:pic>
        <p:nvPicPr>
          <p:cNvPr id="7" name="Picture 6" descr="Options for save/export as PDF"/>
          <p:cNvPicPr>
            <a:picLocks noChangeAspect="1"/>
          </p:cNvPicPr>
          <p:nvPr/>
        </p:nvPicPr>
        <p:blipFill>
          <a:blip r:embed="rId5"/>
          <a:stretch>
            <a:fillRect/>
          </a:stretch>
        </p:blipFill>
        <p:spPr>
          <a:xfrm>
            <a:off x="6858000" y="2743200"/>
            <a:ext cx="2076949" cy="3133025"/>
          </a:xfrm>
          <a:prstGeom prst="rect">
            <a:avLst/>
          </a:prstGeom>
        </p:spPr>
      </p:pic>
      <p:sp>
        <p:nvSpPr>
          <p:cNvPr id="4" name="Rounded Rectangle 3" descr="Red highlight around create bookmarks"/>
          <p:cNvSpPr/>
          <p:nvPr/>
        </p:nvSpPr>
        <p:spPr bwMode="auto">
          <a:xfrm>
            <a:off x="6858000" y="4216400"/>
            <a:ext cx="1447800" cy="431800"/>
          </a:xfrm>
          <a:prstGeom prst="roundRect">
            <a:avLst/>
          </a:prstGeom>
          <a:noFill/>
          <a:ln w="25400" cap="flat" cmpd="sng" algn="ctr">
            <a:solidFill>
              <a:srgbClr val="FF0000"/>
            </a:solidFill>
            <a:prstDash val="solid"/>
            <a:bevel/>
            <a:headEnd type="none" w="med" len="med"/>
            <a:tailEnd type="none" w="med" len="med"/>
          </a:ln>
          <a:effectLst>
            <a:outerShdw blurRad="38100" dist="23000" dir="5400000" algn="ctr" rotWithShape="0">
              <a:srgbClr val="000000">
                <a:alpha val="34999"/>
              </a:srgbClr>
            </a:outerShdw>
          </a:effectLst>
        </p:spPr>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ea typeface="Calibri" pitchFamily="34" charset="0"/>
              <a:cs typeface="Calibri" pitchFamily="34" charset="0"/>
              <a:sym typeface="Calibri" pitchFamily="34" charset="0"/>
            </a:endParaRPr>
          </a:p>
        </p:txBody>
      </p:sp>
      <p:pic>
        <p:nvPicPr>
          <p:cNvPr id="8" name="Picture 2" descr="green round button labeled &quot;GO&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5302915"/>
            <a:ext cx="990600" cy="73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39417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7" name="Typewriter"/>
          </p:stSnd>
        </p:sndAc>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resulting document with Acrobat Reader/Professional</a:t>
            </a:r>
          </a:p>
        </p:txBody>
      </p:sp>
      <p:sp>
        <p:nvSpPr>
          <p:cNvPr id="3" name="Content Placeholder 2"/>
          <p:cNvSpPr>
            <a:spLocks noGrp="1"/>
          </p:cNvSpPr>
          <p:nvPr>
            <p:ph sz="half" idx="1"/>
          </p:nvPr>
        </p:nvSpPr>
        <p:spPr/>
        <p:txBody>
          <a:bodyPr/>
          <a:lstStyle/>
          <a:p>
            <a:r>
              <a:rPr lang="en-US" dirty="0"/>
              <a:t>Acrobat Reader</a:t>
            </a:r>
          </a:p>
          <a:p>
            <a:pPr lvl="1"/>
            <a:r>
              <a:rPr lang="en-US" dirty="0"/>
              <a:t>Check accessibility by looking at bookmarks</a:t>
            </a:r>
          </a:p>
          <a:p>
            <a:pPr lvl="1"/>
            <a:r>
              <a:rPr lang="en-US" dirty="0"/>
              <a:t>Check reading order by Read Out Loud (</a:t>
            </a:r>
            <a:r>
              <a:rPr lang="en-US" dirty="0">
                <a:latin typeface="Consolas" panose="020B0609020204030204" pitchFamily="49" charset="0"/>
                <a:cs typeface="Consolas" panose="020B0609020204030204" pitchFamily="49" charset="0"/>
              </a:rPr>
              <a:t>View &gt;&gt; Read Out Loud</a:t>
            </a:r>
            <a:r>
              <a:rPr lang="en-US" dirty="0"/>
              <a:t>) Use the down arrow key to move through document</a:t>
            </a:r>
          </a:p>
        </p:txBody>
      </p:sp>
      <p:sp>
        <p:nvSpPr>
          <p:cNvPr id="4" name="Content Placeholder 3"/>
          <p:cNvSpPr>
            <a:spLocks noGrp="1"/>
          </p:cNvSpPr>
          <p:nvPr>
            <p:ph sz="half" idx="2"/>
          </p:nvPr>
        </p:nvSpPr>
        <p:spPr/>
        <p:txBody>
          <a:bodyPr/>
          <a:lstStyle/>
          <a:p>
            <a:r>
              <a:rPr lang="en-US" dirty="0"/>
              <a:t>Acrobat Professional</a:t>
            </a:r>
          </a:p>
          <a:p>
            <a:pPr lvl="1"/>
            <a:r>
              <a:rPr lang="en-US" dirty="0">
                <a:solidFill>
                  <a:srgbClr val="FF0000"/>
                </a:solidFill>
              </a:rPr>
              <a:t>Accessibility Checker</a:t>
            </a:r>
          </a:p>
          <a:p>
            <a:pPr lvl="1"/>
            <a:r>
              <a:rPr lang="en-US" dirty="0">
                <a:solidFill>
                  <a:srgbClr val="FF0000"/>
                </a:solidFill>
              </a:rPr>
              <a:t>Action Wizard  &gt;&gt; Make Accessible</a:t>
            </a:r>
          </a:p>
          <a:p>
            <a:pPr lvl="1"/>
            <a:r>
              <a:rPr lang="en-US" dirty="0">
                <a:solidFill>
                  <a:srgbClr val="FF0000"/>
                </a:solidFill>
              </a:rPr>
              <a:t>Demo…</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58</a:t>
            </a:fld>
            <a:endParaRPr lang="en-US" altLang="en-US" dirty="0"/>
          </a:p>
        </p:txBody>
      </p:sp>
      <p:pic>
        <p:nvPicPr>
          <p:cNvPr id="6" name="Picture 2" descr="green round button labeled &quot;GO&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302915"/>
            <a:ext cx="990600" cy="73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74941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5" name="Typewriter"/>
          </p:stSnd>
        </p:sndAc>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PowerPoint</a:t>
            </a:r>
          </a:p>
        </p:txBody>
      </p:sp>
      <p:sp>
        <p:nvSpPr>
          <p:cNvPr id="3" name="Content Placeholder 2"/>
          <p:cNvSpPr>
            <a:spLocks noGrp="1"/>
          </p:cNvSpPr>
          <p:nvPr>
            <p:ph sz="half" idx="1"/>
          </p:nvPr>
        </p:nvSpPr>
        <p:spPr/>
        <p:txBody>
          <a:bodyPr/>
          <a:lstStyle/>
          <a:p>
            <a:pPr marL="0" indent="0">
              <a:buNone/>
            </a:pPr>
            <a:r>
              <a:rPr lang="en-US" dirty="0"/>
              <a:t>Follow same steps as in Word</a:t>
            </a:r>
          </a:p>
          <a:p>
            <a:pPr lvl="1"/>
            <a:r>
              <a:rPr lang="en-US" dirty="0"/>
              <a:t>Headings</a:t>
            </a:r>
          </a:p>
          <a:p>
            <a:pPr lvl="1"/>
            <a:r>
              <a:rPr lang="en-US" dirty="0"/>
              <a:t>Alternative Text for images</a:t>
            </a:r>
          </a:p>
          <a:p>
            <a:pPr lvl="1"/>
            <a:r>
              <a:rPr lang="en-US" dirty="0"/>
              <a:t>Document Structures </a:t>
            </a:r>
          </a:p>
          <a:p>
            <a:pPr lvl="1"/>
            <a:r>
              <a:rPr lang="en-US" dirty="0"/>
              <a:t>Accessibility Checker</a:t>
            </a:r>
          </a:p>
          <a:p>
            <a:endParaRPr lang="en-US" dirty="0"/>
          </a:p>
        </p:txBody>
      </p:sp>
      <p:sp>
        <p:nvSpPr>
          <p:cNvPr id="4" name="Content Placeholder 3"/>
          <p:cNvSpPr>
            <a:spLocks noGrp="1"/>
          </p:cNvSpPr>
          <p:nvPr>
            <p:ph sz="half" idx="2"/>
          </p:nvPr>
        </p:nvSpPr>
        <p:spPr/>
        <p:txBody>
          <a:bodyPr/>
          <a:lstStyle/>
          <a:p>
            <a:pPr marL="0" indent="0">
              <a:buNone/>
            </a:pPr>
            <a:r>
              <a:rPr lang="en-US" dirty="0"/>
              <a:t>Additional topics:</a:t>
            </a:r>
          </a:p>
          <a:p>
            <a:pPr lvl="1"/>
            <a:r>
              <a:rPr lang="en-US" sz="2800" dirty="0"/>
              <a:t>Reading order</a:t>
            </a:r>
          </a:p>
          <a:p>
            <a:pPr lvl="1"/>
            <a:r>
              <a:rPr lang="en-US" sz="2800" dirty="0"/>
              <a:t>Text boxes</a:t>
            </a:r>
          </a:p>
          <a:p>
            <a:pPr lvl="1"/>
            <a:r>
              <a:rPr lang="en-US" sz="2800" dirty="0"/>
              <a:t>Tables</a:t>
            </a:r>
          </a:p>
          <a:p>
            <a:pPr lvl="1"/>
            <a:r>
              <a:rPr lang="en-US" sz="2800" dirty="0"/>
              <a:t>Transitions</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59</a:t>
            </a:fld>
            <a:endParaRPr lang="en-US" altLang="en-US" dirty="0"/>
          </a:p>
        </p:txBody>
      </p:sp>
      <p:pic>
        <p:nvPicPr>
          <p:cNvPr id="6" name="Picture 5" descr="PowerPoint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457200"/>
            <a:ext cx="878122" cy="862125"/>
          </a:xfrm>
          <a:prstGeom prst="rect">
            <a:avLst/>
          </a:prstGeom>
        </p:spPr>
      </p:pic>
    </p:spTree>
    <p:extLst>
      <p:ext uri="{BB962C8B-B14F-4D97-AF65-F5344CB8AC3E}">
        <p14:creationId xmlns:p14="http://schemas.microsoft.com/office/powerpoint/2010/main" val="72541318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5" name="Typewriter"/>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 Made Conscious</a:t>
            </a:r>
          </a:p>
        </p:txBody>
      </p:sp>
      <p:pic>
        <p:nvPicPr>
          <p:cNvPr id="7" name="Content Placeholder 6" descr="four squares shown in a 2 by 2 grid. from top left clockwise. blue square with eye, red square with ear, green square with brain, yellow square with hand"/>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33500" y="2750820"/>
            <a:ext cx="2286000" cy="2118360"/>
          </a:xfrm>
        </p:spPr>
      </p:pic>
      <p:sp>
        <p:nvSpPr>
          <p:cNvPr id="6" name="Content Placeholder 5"/>
          <p:cNvSpPr>
            <a:spLocks noGrp="1"/>
          </p:cNvSpPr>
          <p:nvPr>
            <p:ph sz="half" idx="2"/>
          </p:nvPr>
        </p:nvSpPr>
        <p:spPr/>
        <p:txBody>
          <a:bodyPr/>
          <a:lstStyle/>
          <a:p>
            <a:pPr marL="0" indent="0" algn="ctr" fontAlgn="ctr">
              <a:buNone/>
            </a:pPr>
            <a:r>
              <a:rPr lang="en-US" b="1" dirty="0"/>
              <a:t>Objectives</a:t>
            </a:r>
            <a:r>
              <a:rPr lang="en-US" dirty="0"/>
              <a:t>:</a:t>
            </a:r>
          </a:p>
          <a:p>
            <a:pPr fontAlgn="ctr"/>
            <a:r>
              <a:rPr lang="en-US" dirty="0"/>
              <a:t>Identify at least 1 pre-existing belief about accessibility </a:t>
            </a:r>
          </a:p>
          <a:p>
            <a:pPr fontAlgn="ctr"/>
            <a:r>
              <a:rPr lang="en-US" dirty="0"/>
              <a:t>Identify 3 positive outcomes of accessibility by design</a:t>
            </a:r>
            <a:endParaRPr lang="en-US" sz="2400" dirty="0"/>
          </a:p>
        </p:txBody>
      </p:sp>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6</a:t>
            </a:fld>
            <a:endParaRPr lang="en-US" altLang="en-US" dirty="0"/>
          </a:p>
        </p:txBody>
      </p:sp>
    </p:spTree>
    <p:extLst>
      <p:ext uri="{BB962C8B-B14F-4D97-AF65-F5344CB8AC3E}">
        <p14:creationId xmlns:p14="http://schemas.microsoft.com/office/powerpoint/2010/main" val="141212485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60</a:t>
            </a:fld>
            <a:endParaRPr lang="en-US" altLang="en-US" dirty="0"/>
          </a:p>
        </p:txBody>
      </p:sp>
      <p:sp>
        <p:nvSpPr>
          <p:cNvPr id="2" name="Title 1"/>
          <p:cNvSpPr>
            <a:spLocks noGrp="1"/>
          </p:cNvSpPr>
          <p:nvPr>
            <p:ph type="title"/>
          </p:nvPr>
        </p:nvSpPr>
        <p:spPr/>
        <p:txBody>
          <a:bodyPr/>
          <a:lstStyle/>
          <a:p>
            <a:r>
              <a:rPr lang="en-US" dirty="0"/>
              <a:t>Accessibility Checker in PowerPoint</a:t>
            </a:r>
          </a:p>
        </p:txBody>
      </p:sp>
      <p:sp>
        <p:nvSpPr>
          <p:cNvPr id="3" name="Content Placeholder 2"/>
          <p:cNvSpPr>
            <a:spLocks noGrp="1"/>
          </p:cNvSpPr>
          <p:nvPr>
            <p:ph sz="half" idx="1"/>
          </p:nvPr>
        </p:nvSpPr>
        <p:spPr>
          <a:xfrm>
            <a:off x="457200" y="1752600"/>
            <a:ext cx="5257800" cy="5105400"/>
          </a:xfrm>
        </p:spPr>
        <p:txBody>
          <a:bodyPr/>
          <a:lstStyle/>
          <a:p>
            <a:r>
              <a:rPr lang="en-US" dirty="0"/>
              <a:t>Located in the same location as in Word</a:t>
            </a:r>
          </a:p>
          <a:p>
            <a:r>
              <a:rPr lang="en-US" dirty="0"/>
              <a:t>Open the Selection Pane to check for reading order (Home ribbon, Arrange, Selection Pane)</a:t>
            </a:r>
          </a:p>
        </p:txBody>
      </p:sp>
      <p:pic>
        <p:nvPicPr>
          <p:cNvPr id="6" name="Content Placeholder 5" descr="From the Home ribbon: Arrange, Selection Pan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24600" y="1368953"/>
            <a:ext cx="1676400" cy="4439570"/>
          </a:xfrm>
        </p:spPr>
      </p:pic>
    </p:spTree>
    <p:extLst>
      <p:ext uri="{BB962C8B-B14F-4D97-AF65-F5344CB8AC3E}">
        <p14:creationId xmlns:p14="http://schemas.microsoft.com/office/powerpoint/2010/main" val="267581665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5" name="Typewriter"/>
          </p:stSnd>
        </p:sndAc>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61</a:t>
            </a:fld>
            <a:endParaRPr lang="en-US" altLang="en-US" dirty="0"/>
          </a:p>
        </p:txBody>
      </p:sp>
      <p:sp>
        <p:nvSpPr>
          <p:cNvPr id="2" name="Title 1"/>
          <p:cNvSpPr>
            <a:spLocks noGrp="1"/>
          </p:cNvSpPr>
          <p:nvPr>
            <p:ph type="title"/>
          </p:nvPr>
        </p:nvSpPr>
        <p:spPr/>
        <p:txBody>
          <a:bodyPr/>
          <a:lstStyle/>
          <a:p>
            <a:r>
              <a:rPr lang="en-US" dirty="0"/>
              <a:t>Text Boxes</a:t>
            </a:r>
          </a:p>
        </p:txBody>
      </p:sp>
      <p:sp>
        <p:nvSpPr>
          <p:cNvPr id="3" name="Content Placeholder 2"/>
          <p:cNvSpPr>
            <a:spLocks noGrp="1"/>
          </p:cNvSpPr>
          <p:nvPr>
            <p:ph sz="half" idx="1"/>
          </p:nvPr>
        </p:nvSpPr>
        <p:spPr>
          <a:xfrm>
            <a:off x="685800" y="1371600"/>
            <a:ext cx="7772400" cy="3200400"/>
          </a:xfrm>
        </p:spPr>
        <p:txBody>
          <a:bodyPr/>
          <a:lstStyle/>
          <a:p>
            <a:r>
              <a:rPr lang="en-US" dirty="0"/>
              <a:t>Text boxes are not read by screen readers when </a:t>
            </a:r>
            <a:r>
              <a:rPr lang="en-US" b="1" dirty="0"/>
              <a:t>Reading Order </a:t>
            </a:r>
            <a:r>
              <a:rPr lang="en-US" dirty="0"/>
              <a:t>is not specified in </a:t>
            </a:r>
            <a:r>
              <a:rPr lang="en-US" dirty="0">
                <a:latin typeface="Consolas" panose="020B0609020204030204" pitchFamily="49" charset="0"/>
                <a:cs typeface="Consolas" panose="020B0609020204030204" pitchFamily="49" charset="0"/>
              </a:rPr>
              <a:t>Arrange</a:t>
            </a:r>
          </a:p>
          <a:p>
            <a:r>
              <a:rPr lang="en-US" dirty="0"/>
              <a:t>Text box content not included in search</a:t>
            </a:r>
          </a:p>
          <a:p>
            <a:r>
              <a:rPr lang="en-US" dirty="0"/>
              <a:t>Use Outline View to double check what Computer (…Assistive Technologies) see</a:t>
            </a:r>
          </a:p>
        </p:txBody>
      </p:sp>
      <p:sp>
        <p:nvSpPr>
          <p:cNvPr id="6" name="TextBox 5"/>
          <p:cNvSpPr txBox="1"/>
          <p:nvPr/>
        </p:nvSpPr>
        <p:spPr>
          <a:xfrm>
            <a:off x="2895600" y="4724400"/>
            <a:ext cx="3657600" cy="830997"/>
          </a:xfrm>
          <a:prstGeom prst="rect">
            <a:avLst/>
          </a:prstGeom>
          <a:noFill/>
          <a:ln>
            <a:solidFill>
              <a:schemeClr val="tx1"/>
            </a:solidFill>
          </a:ln>
        </p:spPr>
        <p:txBody>
          <a:bodyPr wrap="square" rtlCol="0">
            <a:spAutoFit/>
          </a:bodyPr>
          <a:lstStyle/>
          <a:p>
            <a:r>
              <a:rPr lang="en-US" dirty="0">
                <a:solidFill>
                  <a:srgbClr val="FF0000"/>
                </a:solidFill>
              </a:rPr>
              <a:t>This is really important!</a:t>
            </a:r>
          </a:p>
          <a:p>
            <a:r>
              <a:rPr lang="en-US" dirty="0">
                <a:solidFill>
                  <a:srgbClr val="FF0000"/>
                </a:solidFill>
              </a:rPr>
              <a:t>It will be on the final!</a:t>
            </a:r>
          </a:p>
        </p:txBody>
      </p:sp>
    </p:spTree>
    <p:extLst>
      <p:ext uri="{BB962C8B-B14F-4D97-AF65-F5344CB8AC3E}">
        <p14:creationId xmlns:p14="http://schemas.microsoft.com/office/powerpoint/2010/main" val="2239295339"/>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4" name="Typewriter"/>
          </p:stSnd>
        </p:sndAc>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62</a:t>
            </a:fld>
            <a:endParaRPr lang="en-US" altLang="en-US" dirty="0"/>
          </a:p>
        </p:txBody>
      </p:sp>
      <p:sp>
        <p:nvSpPr>
          <p:cNvPr id="2" name="Title 1"/>
          <p:cNvSpPr>
            <a:spLocks noGrp="1"/>
          </p:cNvSpPr>
          <p:nvPr>
            <p:ph type="title"/>
          </p:nvPr>
        </p:nvSpPr>
        <p:spPr/>
        <p:txBody>
          <a:bodyPr/>
          <a:lstStyle/>
          <a:p>
            <a:r>
              <a:rPr lang="en-US" dirty="0"/>
              <a:t>Tables</a:t>
            </a:r>
          </a:p>
        </p:txBody>
      </p:sp>
      <p:sp>
        <p:nvSpPr>
          <p:cNvPr id="3" name="Content Placeholder 2"/>
          <p:cNvSpPr>
            <a:spLocks noGrp="1"/>
          </p:cNvSpPr>
          <p:nvPr>
            <p:ph sz="half" idx="1"/>
          </p:nvPr>
        </p:nvSpPr>
        <p:spPr>
          <a:xfrm>
            <a:off x="762000" y="1533206"/>
            <a:ext cx="7543800" cy="1514794"/>
          </a:xfrm>
        </p:spPr>
        <p:txBody>
          <a:bodyPr/>
          <a:lstStyle/>
          <a:p>
            <a:r>
              <a:rPr lang="en-US" dirty="0"/>
              <a:t>When possible, avoid using tables in PowerPoint</a:t>
            </a:r>
          </a:p>
          <a:p>
            <a:r>
              <a:rPr lang="en-US" dirty="0"/>
              <a:t>For small tables, add alternative text</a:t>
            </a:r>
          </a:p>
        </p:txBody>
      </p:sp>
      <p:graphicFrame>
        <p:nvGraphicFramePr>
          <p:cNvPr id="7" name="Table 6" descr="Demonstration table"/>
          <p:cNvGraphicFramePr>
            <a:graphicFrameLocks noGrp="1"/>
          </p:cNvGraphicFramePr>
          <p:nvPr>
            <p:extLst>
              <p:ext uri="{D42A27DB-BD31-4B8C-83A1-F6EECF244321}">
                <p14:modId xmlns:p14="http://schemas.microsoft.com/office/powerpoint/2010/main" val="550015419"/>
              </p:ext>
            </p:extLst>
          </p:nvPr>
        </p:nvGraphicFramePr>
        <p:xfrm>
          <a:off x="1890656" y="3599815"/>
          <a:ext cx="5029200" cy="173736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640080">
                <a:tc>
                  <a:txBody>
                    <a:bodyPr/>
                    <a:lstStyle/>
                    <a:p>
                      <a:r>
                        <a:rPr lang="en-US" dirty="0"/>
                        <a:t>Attendee</a:t>
                      </a:r>
                    </a:p>
                  </a:txBody>
                  <a:tcPr/>
                </a:tc>
                <a:tc>
                  <a:txBody>
                    <a:bodyPr/>
                    <a:lstStyle/>
                    <a:p>
                      <a:r>
                        <a:rPr lang="en-US" dirty="0"/>
                        <a:t>Number of</a:t>
                      </a:r>
                      <a:r>
                        <a:rPr lang="en-US" baseline="0" dirty="0"/>
                        <a:t> Donuts Eaten</a:t>
                      </a:r>
                      <a:endParaRPr lang="en-US" dirty="0"/>
                    </a:p>
                  </a:txBody>
                  <a:tcPr/>
                </a:tc>
                <a:extLst>
                  <a:ext uri="{0D108BD9-81ED-4DB2-BD59-A6C34878D82A}">
                    <a16:rowId xmlns:a16="http://schemas.microsoft.com/office/drawing/2014/main" val="10000"/>
                  </a:ext>
                </a:extLst>
              </a:tr>
              <a:tr h="365760">
                <a:tc>
                  <a:txBody>
                    <a:bodyPr/>
                    <a:lstStyle/>
                    <a:p>
                      <a:r>
                        <a:rPr lang="en-US" dirty="0"/>
                        <a:t>Bob</a:t>
                      </a:r>
                    </a:p>
                  </a:txBody>
                  <a:tcPr/>
                </a:tc>
                <a:tc>
                  <a:txBody>
                    <a:bodyPr/>
                    <a:lstStyle/>
                    <a:p>
                      <a:r>
                        <a:rPr lang="en-US" dirty="0"/>
                        <a:t>3</a:t>
                      </a:r>
                    </a:p>
                  </a:txBody>
                  <a:tcPr/>
                </a:tc>
                <a:extLst>
                  <a:ext uri="{0D108BD9-81ED-4DB2-BD59-A6C34878D82A}">
                    <a16:rowId xmlns:a16="http://schemas.microsoft.com/office/drawing/2014/main" val="10001"/>
                  </a:ext>
                </a:extLst>
              </a:tr>
              <a:tr h="365760">
                <a:tc>
                  <a:txBody>
                    <a:bodyPr/>
                    <a:lstStyle/>
                    <a:p>
                      <a:r>
                        <a:rPr lang="en-US" dirty="0"/>
                        <a:t>Lisa</a:t>
                      </a:r>
                    </a:p>
                  </a:txBody>
                  <a:tcPr/>
                </a:tc>
                <a:tc>
                  <a:txBody>
                    <a:bodyPr/>
                    <a:lstStyle/>
                    <a:p>
                      <a:r>
                        <a:rPr lang="en-US" dirty="0"/>
                        <a:t>1</a:t>
                      </a:r>
                    </a:p>
                  </a:txBody>
                  <a:tcPr/>
                </a:tc>
                <a:extLst>
                  <a:ext uri="{0D108BD9-81ED-4DB2-BD59-A6C34878D82A}">
                    <a16:rowId xmlns:a16="http://schemas.microsoft.com/office/drawing/2014/main" val="10002"/>
                  </a:ext>
                </a:extLst>
              </a:tr>
              <a:tr h="365760">
                <a:tc>
                  <a:txBody>
                    <a:bodyPr/>
                    <a:lstStyle/>
                    <a:p>
                      <a:r>
                        <a:rPr lang="en-US" dirty="0"/>
                        <a:t>Jerry</a:t>
                      </a:r>
                    </a:p>
                  </a:txBody>
                  <a:tcPr/>
                </a:tc>
                <a:tc>
                  <a:txBody>
                    <a:bodyPr/>
                    <a:lstStyle/>
                    <a:p>
                      <a:r>
                        <a:rPr lang="en-US" dirty="0"/>
                        <a:t>4</a:t>
                      </a:r>
                    </a:p>
                  </a:txBody>
                  <a:tcPr/>
                </a:tc>
                <a:extLst>
                  <a:ext uri="{0D108BD9-81ED-4DB2-BD59-A6C34878D82A}">
                    <a16:rowId xmlns:a16="http://schemas.microsoft.com/office/drawing/2014/main" val="10003"/>
                  </a:ext>
                </a:extLst>
              </a:tr>
            </a:tbl>
          </a:graphicData>
        </a:graphic>
      </p:graphicFrame>
      <p:grpSp>
        <p:nvGrpSpPr>
          <p:cNvPr id="17" name="Group 16" descr="red box crossing out table"/>
          <p:cNvGrpSpPr/>
          <p:nvPr/>
        </p:nvGrpSpPr>
        <p:grpSpPr>
          <a:xfrm>
            <a:off x="1890656" y="3599815"/>
            <a:ext cx="5029200" cy="1737360"/>
            <a:chOff x="1890656" y="3599815"/>
            <a:chExt cx="5029200" cy="1737360"/>
          </a:xfrm>
        </p:grpSpPr>
        <p:cxnSp>
          <p:nvCxnSpPr>
            <p:cNvPr id="9" name="Straight Connector 8"/>
            <p:cNvCxnSpPr/>
            <p:nvPr/>
          </p:nvCxnSpPr>
          <p:spPr bwMode="auto">
            <a:xfrm>
              <a:off x="1890656" y="3599815"/>
              <a:ext cx="5029200" cy="1737360"/>
            </a:xfrm>
            <a:prstGeom prst="line">
              <a:avLst/>
            </a:prstGeom>
            <a:solidFill>
              <a:srgbClr val="FFFFFF"/>
            </a:solidFill>
            <a:ln w="63500" cap="flat" cmpd="sng" algn="ctr">
              <a:solidFill>
                <a:srgbClr val="FF0000"/>
              </a:solidFill>
              <a:prstDash val="solid"/>
              <a:bevel/>
              <a:headEnd type="none" w="med" len="med"/>
              <a:tailEnd type="none" w="med" len="med"/>
            </a:ln>
            <a:effectLst>
              <a:outerShdw blurRad="38100" dist="23000" dir="5400000" algn="ctr" rotWithShape="0">
                <a:srgbClr val="000000">
                  <a:alpha val="34999"/>
                </a:srgbClr>
              </a:outerShdw>
            </a:effectLst>
          </p:spPr>
        </p:cxnSp>
        <p:cxnSp>
          <p:nvCxnSpPr>
            <p:cNvPr id="11" name="Straight Connector 10"/>
            <p:cNvCxnSpPr/>
            <p:nvPr/>
          </p:nvCxnSpPr>
          <p:spPr bwMode="auto">
            <a:xfrm flipH="1">
              <a:off x="1890656" y="3599815"/>
              <a:ext cx="5029200" cy="1657985"/>
            </a:xfrm>
            <a:prstGeom prst="line">
              <a:avLst/>
            </a:prstGeom>
            <a:solidFill>
              <a:srgbClr val="FFFFFF"/>
            </a:solidFill>
            <a:ln w="63500" cap="flat" cmpd="sng" algn="ctr">
              <a:solidFill>
                <a:srgbClr val="FF0000"/>
              </a:solidFill>
              <a:prstDash val="solid"/>
              <a:bevel/>
              <a:headEnd type="none" w="med" len="med"/>
              <a:tailEnd type="none" w="med" len="med"/>
            </a:ln>
            <a:effectLst>
              <a:outerShdw blurRad="38100" dist="23000" dir="5400000" algn="ctr" rotWithShape="0">
                <a:srgbClr val="000000">
                  <a:alpha val="34999"/>
                </a:srgbClr>
              </a:outerShdw>
            </a:effectLst>
          </p:spPr>
        </p:cxnSp>
        <p:sp>
          <p:nvSpPr>
            <p:cNvPr id="13" name="Rectangle 12"/>
            <p:cNvSpPr/>
            <p:nvPr/>
          </p:nvSpPr>
          <p:spPr bwMode="auto">
            <a:xfrm>
              <a:off x="1890656" y="3599815"/>
              <a:ext cx="5029200" cy="1737360"/>
            </a:xfrm>
            <a:prstGeom prst="rect">
              <a:avLst/>
            </a:prstGeom>
            <a:noFill/>
            <a:ln w="63500" cap="flat" cmpd="sng" algn="ctr">
              <a:solidFill>
                <a:srgbClr val="FF0000"/>
              </a:solidFill>
              <a:prstDash val="solid"/>
              <a:bevel/>
              <a:headEnd type="none" w="med" len="med"/>
              <a:tailEnd type="none" w="med" len="med"/>
            </a:ln>
            <a:effectLst>
              <a:outerShdw blurRad="38100" dist="23000" dir="5400000" algn="ctr" rotWithShape="0">
                <a:srgbClr val="000000">
                  <a:alpha val="34999"/>
                </a:srgbClr>
              </a:outerShdw>
            </a:effectLst>
          </p:spPr>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ea typeface="Calibri" pitchFamily="34" charset="0"/>
                <a:cs typeface="Calibri" pitchFamily="34" charset="0"/>
                <a:sym typeface="Calibri" pitchFamily="34" charset="0"/>
              </a:endParaRPr>
            </a:p>
          </p:txBody>
        </p:sp>
      </p:grpSp>
    </p:spTree>
    <p:extLst>
      <p:ext uri="{BB962C8B-B14F-4D97-AF65-F5344CB8AC3E}">
        <p14:creationId xmlns:p14="http://schemas.microsoft.com/office/powerpoint/2010/main" val="28176293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4" name="Typewriter"/>
          </p:stSnd>
        </p:sndAc>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Transitions Best Practices</a:t>
            </a:r>
          </a:p>
        </p:txBody>
      </p:sp>
      <p:sp>
        <p:nvSpPr>
          <p:cNvPr id="3" name="Content Placeholder 2"/>
          <p:cNvSpPr>
            <a:spLocks noGrp="1"/>
          </p:cNvSpPr>
          <p:nvPr>
            <p:ph sz="half" idx="1"/>
          </p:nvPr>
        </p:nvSpPr>
        <p:spPr>
          <a:xfrm>
            <a:off x="457200" y="1600200"/>
            <a:ext cx="7924800" cy="4495800"/>
          </a:xfrm>
        </p:spPr>
        <p:txBody>
          <a:bodyPr/>
          <a:lstStyle/>
          <a:p>
            <a:r>
              <a:rPr lang="en-US" dirty="0"/>
              <a:t>Use simple transitions</a:t>
            </a:r>
          </a:p>
          <a:p>
            <a:pPr lvl="1"/>
            <a:r>
              <a:rPr lang="en-US" dirty="0"/>
              <a:t>Note: Some transitions cause screen readers to re-read slides</a:t>
            </a:r>
          </a:p>
          <a:p>
            <a:r>
              <a:rPr lang="en-US" dirty="0"/>
              <a:t>Use a subtle sound to indicate slide change</a:t>
            </a:r>
          </a:p>
          <a:p>
            <a:r>
              <a:rPr lang="en-US" dirty="0"/>
              <a:t>Avoid automatic slide transitions</a:t>
            </a:r>
          </a:p>
          <a:p>
            <a:r>
              <a:rPr lang="en-US" dirty="0"/>
              <a:t>Exporting slides to PDF sometimes makes several slides out of one slide</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63</a:t>
            </a:fld>
            <a:endParaRPr lang="en-US" altLang="en-US" dirty="0"/>
          </a:p>
        </p:txBody>
      </p:sp>
    </p:spTree>
    <p:extLst>
      <p:ext uri="{BB962C8B-B14F-4D97-AF65-F5344CB8AC3E}">
        <p14:creationId xmlns:p14="http://schemas.microsoft.com/office/powerpoint/2010/main" val="384925687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3" name="Typewriter"/>
          </p:stSnd>
        </p:sndAc>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64</a:t>
            </a:fld>
            <a:endParaRPr lang="en-US" altLang="en-US" dirty="0"/>
          </a:p>
        </p:txBody>
      </p:sp>
      <p:sp>
        <p:nvSpPr>
          <p:cNvPr id="2" name="Title 1"/>
          <p:cNvSpPr>
            <a:spLocks noGrp="1"/>
          </p:cNvSpPr>
          <p:nvPr>
            <p:ph type="title"/>
          </p:nvPr>
        </p:nvSpPr>
        <p:spPr>
          <a:xfrm>
            <a:off x="457200" y="112713"/>
            <a:ext cx="8229600" cy="927100"/>
          </a:xfrm>
        </p:spPr>
        <p:txBody>
          <a:bodyPr/>
          <a:lstStyle/>
          <a:p>
            <a:r>
              <a:rPr lang="en-US" dirty="0"/>
              <a:t>External Resources</a:t>
            </a:r>
          </a:p>
        </p:txBody>
      </p:sp>
      <p:sp>
        <p:nvSpPr>
          <p:cNvPr id="3" name="Content Placeholder 2"/>
          <p:cNvSpPr>
            <a:spLocks noGrp="1"/>
          </p:cNvSpPr>
          <p:nvPr>
            <p:ph sz="half" idx="1"/>
          </p:nvPr>
        </p:nvSpPr>
        <p:spPr>
          <a:xfrm>
            <a:off x="457200" y="1039813"/>
            <a:ext cx="8382000" cy="4979987"/>
          </a:xfrm>
        </p:spPr>
        <p:txBody>
          <a:bodyPr/>
          <a:lstStyle/>
          <a:p>
            <a:r>
              <a:rPr lang="en-US" sz="2400" b="1" dirty="0"/>
              <a:t>The National Center on Disability and Access to Education (NCDAE) </a:t>
            </a:r>
            <a:r>
              <a:rPr lang="en-US" sz="2400" dirty="0">
                <a:hlinkClick r:id="rId4"/>
              </a:rPr>
              <a:t>NCDAE </a:t>
            </a:r>
            <a:r>
              <a:rPr lang="en-US" sz="2400" dirty="0" err="1">
                <a:hlinkClick r:id="rId4"/>
              </a:rPr>
              <a:t>Cheatsheets</a:t>
            </a:r>
            <a:r>
              <a:rPr lang="en-US" sz="2400" dirty="0"/>
              <a:t> </a:t>
            </a:r>
          </a:p>
          <a:p>
            <a:r>
              <a:rPr lang="en-US" sz="2400" b="1" dirty="0"/>
              <a:t>National Center for Accessible Media (NCAM)  </a:t>
            </a:r>
            <a:r>
              <a:rPr lang="en-US" sz="2400" dirty="0">
                <a:hlinkClick r:id="rId5"/>
              </a:rPr>
              <a:t>NCAM Image Descriptions</a:t>
            </a:r>
            <a:endParaRPr lang="en-US" sz="2400" dirty="0"/>
          </a:p>
          <a:p>
            <a:r>
              <a:rPr lang="en-US" sz="2400" b="1" dirty="0"/>
              <a:t>Diagram Center</a:t>
            </a:r>
            <a:r>
              <a:rPr lang="en-US" sz="2400" dirty="0"/>
              <a:t> </a:t>
            </a:r>
            <a:r>
              <a:rPr lang="en-US" sz="2400" dirty="0">
                <a:hlinkClick r:id="rId6"/>
              </a:rPr>
              <a:t>Making Accessible Images</a:t>
            </a:r>
            <a:r>
              <a:rPr lang="en-US" sz="2400" dirty="0"/>
              <a:t> </a:t>
            </a:r>
          </a:p>
          <a:p>
            <a:r>
              <a:rPr lang="en-US" sz="2400" b="1" dirty="0"/>
              <a:t>A good video on marking up a PDF file: </a:t>
            </a:r>
            <a:r>
              <a:rPr lang="en-US" sz="2400" dirty="0">
                <a:hlinkClick r:id="rId7"/>
              </a:rPr>
              <a:t> Tagging a PDF file by Paul </a:t>
            </a:r>
            <a:r>
              <a:rPr lang="en-US" sz="2400" dirty="0" err="1">
                <a:hlinkClick r:id="rId7"/>
              </a:rPr>
              <a:t>Bohman</a:t>
            </a:r>
            <a:r>
              <a:rPr lang="en-US" sz="2400" dirty="0"/>
              <a:t> </a:t>
            </a:r>
          </a:p>
          <a:p>
            <a:r>
              <a:rPr lang="en-US" sz="2400" b="1" dirty="0"/>
              <a:t>Lynda.com</a:t>
            </a:r>
            <a:r>
              <a:rPr lang="en-US" sz="2400" dirty="0"/>
              <a:t> </a:t>
            </a:r>
            <a:r>
              <a:rPr lang="en-US" sz="2400" dirty="0">
                <a:hlinkClick r:id="rId8"/>
              </a:rPr>
              <a:t>Lynda.com Sign In</a:t>
            </a:r>
            <a:r>
              <a:rPr lang="en-US" sz="2400" dirty="0"/>
              <a:t> </a:t>
            </a:r>
          </a:p>
          <a:p>
            <a:pPr lvl="1"/>
            <a:r>
              <a:rPr lang="en-US" sz="2000" dirty="0"/>
              <a:t>Advanced Accessible PDFs (with Acrobat Pro XI) (2.5 </a:t>
            </a:r>
            <a:r>
              <a:rPr lang="en-US" sz="2000" dirty="0" err="1"/>
              <a:t>hrs</a:t>
            </a:r>
            <a:r>
              <a:rPr lang="en-US" sz="2000" dirty="0"/>
              <a:t>)</a:t>
            </a:r>
          </a:p>
          <a:p>
            <a:pPr lvl="1"/>
            <a:r>
              <a:rPr lang="en-US" sz="2000" dirty="0"/>
              <a:t>Creating Accessible PDFs with Acrobat DC (5 </a:t>
            </a:r>
            <a:r>
              <a:rPr lang="en-US" sz="2000" dirty="0" err="1"/>
              <a:t>hrs</a:t>
            </a:r>
            <a:r>
              <a:rPr lang="en-US" sz="2000" dirty="0"/>
              <a:t>)</a:t>
            </a:r>
          </a:p>
          <a:p>
            <a:pPr lvl="1"/>
            <a:r>
              <a:rPr lang="en-US" sz="2000" dirty="0"/>
              <a:t>Creating Accessible PDFs (with InDesign) (4 </a:t>
            </a:r>
            <a:r>
              <a:rPr lang="en-US" sz="2000" dirty="0" err="1"/>
              <a:t>hrs</a:t>
            </a:r>
            <a:r>
              <a:rPr lang="en-US" sz="2000" dirty="0"/>
              <a:t>)</a:t>
            </a:r>
          </a:p>
          <a:p>
            <a:pPr lvl="1"/>
            <a:endParaRPr lang="en-US" sz="2000" dirty="0"/>
          </a:p>
        </p:txBody>
      </p:sp>
    </p:spTree>
    <p:extLst>
      <p:ext uri="{BB962C8B-B14F-4D97-AF65-F5344CB8AC3E}">
        <p14:creationId xmlns:p14="http://schemas.microsoft.com/office/powerpoint/2010/main" val="31172939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9" name="Typewriter"/>
          </p:stSnd>
        </p:sndAc>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609599"/>
          </a:xfrm>
        </p:spPr>
        <p:txBody>
          <a:bodyPr/>
          <a:lstStyle/>
          <a:p>
            <a:r>
              <a:rPr lang="en-US" dirty="0"/>
              <a:t>Documents Conclusion</a:t>
            </a:r>
          </a:p>
        </p:txBody>
      </p:sp>
      <p:sp>
        <p:nvSpPr>
          <p:cNvPr id="3" name="Content Placeholder 2"/>
          <p:cNvSpPr>
            <a:spLocks noGrp="1"/>
          </p:cNvSpPr>
          <p:nvPr>
            <p:ph idx="1"/>
          </p:nvPr>
        </p:nvSpPr>
        <p:spPr>
          <a:xfrm>
            <a:off x="457200" y="990600"/>
            <a:ext cx="8305800" cy="5029201"/>
          </a:xfrm>
        </p:spPr>
        <p:txBody>
          <a:bodyPr/>
          <a:lstStyle/>
          <a:p>
            <a:pPr marL="0" indent="0" algn="ctr" fontAlgn="ctr">
              <a:spcBef>
                <a:spcPts val="0"/>
              </a:spcBef>
              <a:buNone/>
            </a:pPr>
            <a:r>
              <a:rPr lang="en-US" sz="2800" dirty="0">
                <a:latin typeface="Charter Black"/>
              </a:rPr>
              <a:t>“Remember: Digital does not mean Accessible” </a:t>
            </a:r>
          </a:p>
          <a:p>
            <a:pPr marL="0" indent="0" algn="ctr" fontAlgn="ctr">
              <a:spcBef>
                <a:spcPts val="0"/>
              </a:spcBef>
              <a:buNone/>
            </a:pPr>
            <a:r>
              <a:rPr lang="en-US" sz="2800" dirty="0">
                <a:latin typeface="Charter Black"/>
              </a:rPr>
              <a:t>-- Portland State University</a:t>
            </a:r>
          </a:p>
          <a:p>
            <a:pPr marL="0" indent="0" algn="ctr" fontAlgn="ctr">
              <a:spcBef>
                <a:spcPts val="0"/>
              </a:spcBef>
              <a:buNone/>
            </a:pPr>
            <a:r>
              <a:rPr lang="en-US" sz="2800" dirty="0">
                <a:latin typeface="Charter Black"/>
              </a:rPr>
              <a:t>Office of Academic Innovation</a:t>
            </a:r>
          </a:p>
          <a:p>
            <a:pPr marL="0" indent="0" algn="ctr" fontAlgn="ctr">
              <a:spcBef>
                <a:spcPts val="0"/>
              </a:spcBef>
              <a:buNone/>
            </a:pPr>
            <a:r>
              <a:rPr lang="en-US" sz="1600" dirty="0">
                <a:latin typeface="Charter Black"/>
              </a:rPr>
              <a:t>www.pdx.edu/oia/content</a:t>
            </a:r>
          </a:p>
          <a:p>
            <a:pPr>
              <a:spcBef>
                <a:spcPts val="0"/>
              </a:spcBef>
            </a:pPr>
            <a:endParaRPr lang="en-US" dirty="0"/>
          </a:p>
          <a:p>
            <a:pPr>
              <a:spcBef>
                <a:spcPts val="0"/>
              </a:spcBef>
            </a:pPr>
            <a:r>
              <a:rPr lang="en-US" dirty="0"/>
              <a:t>Accessible documents are less work to create than to repair later.</a:t>
            </a:r>
          </a:p>
          <a:p>
            <a:pPr>
              <a:spcBef>
                <a:spcPts val="0"/>
              </a:spcBef>
            </a:pPr>
            <a:r>
              <a:rPr lang="en-US" dirty="0"/>
              <a:t>Coming up next….</a:t>
            </a:r>
          </a:p>
          <a:p>
            <a:pPr lvl="1">
              <a:spcBef>
                <a:spcPts val="0"/>
              </a:spcBef>
            </a:pPr>
            <a:r>
              <a:rPr lang="en-US" dirty="0"/>
              <a:t>Instructional Materials in Practice</a:t>
            </a:r>
          </a:p>
        </p:txBody>
      </p:sp>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65</a:t>
            </a:fld>
            <a:endParaRPr lang="en-US" altLang="en-US" dirty="0"/>
          </a:p>
        </p:txBody>
      </p:sp>
    </p:spTree>
    <p:extLst>
      <p:ext uri="{BB962C8B-B14F-4D97-AF65-F5344CB8AC3E}">
        <p14:creationId xmlns:p14="http://schemas.microsoft.com/office/powerpoint/2010/main" val="1602818091"/>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4" name="Typewriter"/>
          </p:stSnd>
        </p:sndAc>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Lunch</a:t>
            </a:r>
          </a:p>
        </p:txBody>
      </p:sp>
      <p:sp>
        <p:nvSpPr>
          <p:cNvPr id="7" name="Picture Placeholder 6" descr="panini sandwich with green salad"/>
          <p:cNvSpPr>
            <a:spLocks noGrp="1"/>
          </p:cNvSpPr>
          <p:nvPr>
            <p:ph type="pic" idx="1"/>
          </p:nvPr>
        </p:nvSpPr>
        <p:spPr/>
      </p:sp>
      <p:sp>
        <p:nvSpPr>
          <p:cNvPr id="8" name="Text Placeholder 7"/>
          <p:cNvSpPr>
            <a:spLocks noGrp="1"/>
          </p:cNvSpPr>
          <p:nvPr>
            <p:ph type="body" sz="half" idx="2"/>
          </p:nvPr>
        </p:nvSpPr>
        <p:spPr>
          <a:xfrm>
            <a:off x="1792288" y="5367338"/>
            <a:ext cx="5486400" cy="652462"/>
          </a:xfrm>
        </p:spPr>
        <p:txBody>
          <a:bodyPr/>
          <a:lstStyle/>
          <a:p>
            <a:r>
              <a:rPr lang="en-US" dirty="0"/>
              <a:t>Time for a break. Enjoy some lunch in 1100 </a:t>
            </a:r>
            <a:r>
              <a:rPr lang="en-US" dirty="0" err="1"/>
              <a:t>Torgerson</a:t>
            </a:r>
            <a:r>
              <a:rPr lang="en-US" dirty="0"/>
              <a:t> we’ll be back at 1pm.</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66</a:t>
            </a:fld>
            <a:endParaRPr lang="en-US" altLang="en-US" dirty="0"/>
          </a:p>
        </p:txBody>
      </p:sp>
      <p:pic>
        <p:nvPicPr>
          <p:cNvPr id="1027" name="Picture 3" descr="grilled panini sandwich with arugula sa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09600"/>
            <a:ext cx="5588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37455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Instructional Materials in Practice</a:t>
            </a:r>
          </a:p>
        </p:txBody>
      </p:sp>
      <p:pic>
        <p:nvPicPr>
          <p:cNvPr id="6" name="Content Placeholder 5" descr="black rectangle with blue text. in all caps, reads: KEEP CALM AND MAKE IT ACCESSIBL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900964"/>
            <a:ext cx="3276600" cy="3818072"/>
          </a:xfrm>
        </p:spPr>
      </p:pic>
      <p:sp>
        <p:nvSpPr>
          <p:cNvPr id="4" name="Content Placeholder 3"/>
          <p:cNvSpPr>
            <a:spLocks noGrp="1"/>
          </p:cNvSpPr>
          <p:nvPr>
            <p:ph sz="half" idx="2"/>
          </p:nvPr>
        </p:nvSpPr>
        <p:spPr/>
        <p:txBody>
          <a:bodyPr/>
          <a:lstStyle/>
          <a:p>
            <a:pPr marL="0" indent="0" algn="ctr">
              <a:buNone/>
            </a:pPr>
            <a:r>
              <a:rPr lang="en-US" b="1" dirty="0"/>
              <a:t>Objective:</a:t>
            </a:r>
          </a:p>
          <a:p>
            <a:r>
              <a:rPr lang="en-US" dirty="0"/>
              <a:t>Practice creating accessible documents</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67</a:t>
            </a:fld>
            <a:endParaRPr lang="en-US" altLang="en-US" dirty="0"/>
          </a:p>
        </p:txBody>
      </p:sp>
    </p:spTree>
    <p:extLst>
      <p:ext uri="{BB962C8B-B14F-4D97-AF65-F5344CB8AC3E}">
        <p14:creationId xmlns:p14="http://schemas.microsoft.com/office/powerpoint/2010/main" val="121029600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Here to There… </a:t>
            </a:r>
          </a:p>
        </p:txBody>
      </p:sp>
      <p:sp>
        <p:nvSpPr>
          <p:cNvPr id="3" name="Content Placeholder 2"/>
          <p:cNvSpPr>
            <a:spLocks noGrp="1"/>
          </p:cNvSpPr>
          <p:nvPr>
            <p:ph sz="half" idx="1"/>
          </p:nvPr>
        </p:nvSpPr>
        <p:spPr>
          <a:xfrm>
            <a:off x="457200" y="1600200"/>
            <a:ext cx="8153400" cy="2362200"/>
          </a:xfrm>
        </p:spPr>
        <p:txBody>
          <a:bodyPr/>
          <a:lstStyle/>
          <a:p>
            <a:r>
              <a:rPr lang="en-US" sz="3200" dirty="0"/>
              <a:t>At this point we will take some time to practice designing or correcting documents for accessibility.</a:t>
            </a:r>
          </a:p>
        </p:txBody>
      </p:sp>
      <p:pic>
        <p:nvPicPr>
          <p:cNvPr id="7" name="Content Placeholder 6" descr="timeline from left to right reads, motivation, knowledge, skills, practice. Skills and Practice are circled. "/>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5800" y="3581400"/>
            <a:ext cx="7416802" cy="2055743"/>
          </a:xfrm>
        </p:spPr>
      </p:pic>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68</a:t>
            </a:fld>
            <a:endParaRPr lang="en-US" altLang="en-US" dirty="0"/>
          </a:p>
        </p:txBody>
      </p:sp>
      <p:sp>
        <p:nvSpPr>
          <p:cNvPr id="4" name="Freeform 3" descr="Disgning accessible instructional materials takes skill and practice."/>
          <p:cNvSpPr/>
          <p:nvPr/>
        </p:nvSpPr>
        <p:spPr bwMode="auto">
          <a:xfrm>
            <a:off x="3958542" y="3240911"/>
            <a:ext cx="4606724" cy="2511707"/>
          </a:xfrm>
          <a:custGeom>
            <a:avLst/>
            <a:gdLst>
              <a:gd name="connsiteX0" fmla="*/ 138896 w 4606724"/>
              <a:gd name="connsiteY0" fmla="*/ 2361236 h 2511707"/>
              <a:gd name="connsiteX1" fmla="*/ 196769 w 4606724"/>
              <a:gd name="connsiteY1" fmla="*/ 2372811 h 2511707"/>
              <a:gd name="connsiteX2" fmla="*/ 231493 w 4606724"/>
              <a:gd name="connsiteY2" fmla="*/ 2384385 h 2511707"/>
              <a:gd name="connsiteX3" fmla="*/ 555585 w 4606724"/>
              <a:gd name="connsiteY3" fmla="*/ 2407535 h 2511707"/>
              <a:gd name="connsiteX4" fmla="*/ 833377 w 4606724"/>
              <a:gd name="connsiteY4" fmla="*/ 2442259 h 2511707"/>
              <a:gd name="connsiteX5" fmla="*/ 1215342 w 4606724"/>
              <a:gd name="connsiteY5" fmla="*/ 2465408 h 2511707"/>
              <a:gd name="connsiteX6" fmla="*/ 1284790 w 4606724"/>
              <a:gd name="connsiteY6" fmla="*/ 2476983 h 2511707"/>
              <a:gd name="connsiteX7" fmla="*/ 1666754 w 4606724"/>
              <a:gd name="connsiteY7" fmla="*/ 2511707 h 2511707"/>
              <a:gd name="connsiteX8" fmla="*/ 2592729 w 4606724"/>
              <a:gd name="connsiteY8" fmla="*/ 2500132 h 2511707"/>
              <a:gd name="connsiteX9" fmla="*/ 2731625 w 4606724"/>
              <a:gd name="connsiteY9" fmla="*/ 2476983 h 2511707"/>
              <a:gd name="connsiteX10" fmla="*/ 2905245 w 4606724"/>
              <a:gd name="connsiteY10" fmla="*/ 2453833 h 2511707"/>
              <a:gd name="connsiteX11" fmla="*/ 2974693 w 4606724"/>
              <a:gd name="connsiteY11" fmla="*/ 2442259 h 2511707"/>
              <a:gd name="connsiteX12" fmla="*/ 3078866 w 4606724"/>
              <a:gd name="connsiteY12" fmla="*/ 2419109 h 2511707"/>
              <a:gd name="connsiteX13" fmla="*/ 3148314 w 4606724"/>
              <a:gd name="connsiteY13" fmla="*/ 2395960 h 2511707"/>
              <a:gd name="connsiteX14" fmla="*/ 3171463 w 4606724"/>
              <a:gd name="connsiteY14" fmla="*/ 2361236 h 2511707"/>
              <a:gd name="connsiteX15" fmla="*/ 3240911 w 4606724"/>
              <a:gd name="connsiteY15" fmla="*/ 2326512 h 2511707"/>
              <a:gd name="connsiteX16" fmla="*/ 3379807 w 4606724"/>
              <a:gd name="connsiteY16" fmla="*/ 2233914 h 2511707"/>
              <a:gd name="connsiteX17" fmla="*/ 3402957 w 4606724"/>
              <a:gd name="connsiteY17" fmla="*/ 2210765 h 2511707"/>
              <a:gd name="connsiteX18" fmla="*/ 3449255 w 4606724"/>
              <a:gd name="connsiteY18" fmla="*/ 2199190 h 2511707"/>
              <a:gd name="connsiteX19" fmla="*/ 3483980 w 4606724"/>
              <a:gd name="connsiteY19" fmla="*/ 2187616 h 2511707"/>
              <a:gd name="connsiteX20" fmla="*/ 3518704 w 4606724"/>
              <a:gd name="connsiteY20" fmla="*/ 2164466 h 2511707"/>
              <a:gd name="connsiteX21" fmla="*/ 3553428 w 4606724"/>
              <a:gd name="connsiteY21" fmla="*/ 2152892 h 2511707"/>
              <a:gd name="connsiteX22" fmla="*/ 3576577 w 4606724"/>
              <a:gd name="connsiteY22" fmla="*/ 2129742 h 2511707"/>
              <a:gd name="connsiteX23" fmla="*/ 3611301 w 4606724"/>
              <a:gd name="connsiteY23" fmla="*/ 2106593 h 2511707"/>
              <a:gd name="connsiteX24" fmla="*/ 3669174 w 4606724"/>
              <a:gd name="connsiteY24" fmla="*/ 2060294 h 2511707"/>
              <a:gd name="connsiteX25" fmla="*/ 3738623 w 4606724"/>
              <a:gd name="connsiteY25" fmla="*/ 2037145 h 2511707"/>
              <a:gd name="connsiteX26" fmla="*/ 3773347 w 4606724"/>
              <a:gd name="connsiteY26" fmla="*/ 2025570 h 2511707"/>
              <a:gd name="connsiteX27" fmla="*/ 3808071 w 4606724"/>
              <a:gd name="connsiteY27" fmla="*/ 2002421 h 2511707"/>
              <a:gd name="connsiteX28" fmla="*/ 3854369 w 4606724"/>
              <a:gd name="connsiteY28" fmla="*/ 1979271 h 2511707"/>
              <a:gd name="connsiteX29" fmla="*/ 3877519 w 4606724"/>
              <a:gd name="connsiteY29" fmla="*/ 1956122 h 2511707"/>
              <a:gd name="connsiteX30" fmla="*/ 3912243 w 4606724"/>
              <a:gd name="connsiteY30" fmla="*/ 1932973 h 2511707"/>
              <a:gd name="connsiteX31" fmla="*/ 3958542 w 4606724"/>
              <a:gd name="connsiteY31" fmla="*/ 1886674 h 2511707"/>
              <a:gd name="connsiteX32" fmla="*/ 4016415 w 4606724"/>
              <a:gd name="connsiteY32" fmla="*/ 1828800 h 2511707"/>
              <a:gd name="connsiteX33" fmla="*/ 4039564 w 4606724"/>
              <a:gd name="connsiteY33" fmla="*/ 1794076 h 2511707"/>
              <a:gd name="connsiteX34" fmla="*/ 4062714 w 4606724"/>
              <a:gd name="connsiteY34" fmla="*/ 1770927 h 2511707"/>
              <a:gd name="connsiteX35" fmla="*/ 4109012 w 4606724"/>
              <a:gd name="connsiteY35" fmla="*/ 1666755 h 2511707"/>
              <a:gd name="connsiteX36" fmla="*/ 4155311 w 4606724"/>
              <a:gd name="connsiteY36" fmla="*/ 1608881 h 2511707"/>
              <a:gd name="connsiteX37" fmla="*/ 4178461 w 4606724"/>
              <a:gd name="connsiteY37" fmla="*/ 1539433 h 2511707"/>
              <a:gd name="connsiteX38" fmla="*/ 4201610 w 4606724"/>
              <a:gd name="connsiteY38" fmla="*/ 1504709 h 2511707"/>
              <a:gd name="connsiteX39" fmla="*/ 4224759 w 4606724"/>
              <a:gd name="connsiteY39" fmla="*/ 1435261 h 2511707"/>
              <a:gd name="connsiteX40" fmla="*/ 4271058 w 4606724"/>
              <a:gd name="connsiteY40" fmla="*/ 1365813 h 2511707"/>
              <a:gd name="connsiteX41" fmla="*/ 4340506 w 4606724"/>
              <a:gd name="connsiteY41" fmla="*/ 1261641 h 2511707"/>
              <a:gd name="connsiteX42" fmla="*/ 4363655 w 4606724"/>
              <a:gd name="connsiteY42" fmla="*/ 1226917 h 2511707"/>
              <a:gd name="connsiteX43" fmla="*/ 4375230 w 4606724"/>
              <a:gd name="connsiteY43" fmla="*/ 1192193 h 2511707"/>
              <a:gd name="connsiteX44" fmla="*/ 4398380 w 4606724"/>
              <a:gd name="connsiteY44" fmla="*/ 1169043 h 2511707"/>
              <a:gd name="connsiteX45" fmla="*/ 4409954 w 4606724"/>
              <a:gd name="connsiteY45" fmla="*/ 1134319 h 2511707"/>
              <a:gd name="connsiteX46" fmla="*/ 4421529 w 4606724"/>
              <a:gd name="connsiteY46" fmla="*/ 1088021 h 2511707"/>
              <a:gd name="connsiteX47" fmla="*/ 4444678 w 4606724"/>
              <a:gd name="connsiteY47" fmla="*/ 1064871 h 2511707"/>
              <a:gd name="connsiteX48" fmla="*/ 4467828 w 4606724"/>
              <a:gd name="connsiteY48" fmla="*/ 1030147 h 2511707"/>
              <a:gd name="connsiteX49" fmla="*/ 4502552 w 4606724"/>
              <a:gd name="connsiteY49" fmla="*/ 960699 h 2511707"/>
              <a:gd name="connsiteX50" fmla="*/ 4514126 w 4606724"/>
              <a:gd name="connsiteY50" fmla="*/ 925975 h 2511707"/>
              <a:gd name="connsiteX51" fmla="*/ 4537276 w 4606724"/>
              <a:gd name="connsiteY51" fmla="*/ 879676 h 2511707"/>
              <a:gd name="connsiteX52" fmla="*/ 4583574 w 4606724"/>
              <a:gd name="connsiteY52" fmla="*/ 717631 h 2511707"/>
              <a:gd name="connsiteX53" fmla="*/ 4606724 w 4606724"/>
              <a:gd name="connsiteY53" fmla="*/ 682907 h 2511707"/>
              <a:gd name="connsiteX54" fmla="*/ 4595149 w 4606724"/>
              <a:gd name="connsiteY54" fmla="*/ 370390 h 2511707"/>
              <a:gd name="connsiteX55" fmla="*/ 4560425 w 4606724"/>
              <a:gd name="connsiteY55" fmla="*/ 300942 h 2511707"/>
              <a:gd name="connsiteX56" fmla="*/ 4537276 w 4606724"/>
              <a:gd name="connsiteY56" fmla="*/ 231494 h 2511707"/>
              <a:gd name="connsiteX57" fmla="*/ 4525701 w 4606724"/>
              <a:gd name="connsiteY57" fmla="*/ 196770 h 2511707"/>
              <a:gd name="connsiteX58" fmla="*/ 4502552 w 4606724"/>
              <a:gd name="connsiteY58" fmla="*/ 162046 h 2511707"/>
              <a:gd name="connsiteX59" fmla="*/ 4467828 w 4606724"/>
              <a:gd name="connsiteY59" fmla="*/ 92598 h 2511707"/>
              <a:gd name="connsiteX60" fmla="*/ 4386805 w 4606724"/>
              <a:gd name="connsiteY60" fmla="*/ 57874 h 2511707"/>
              <a:gd name="connsiteX61" fmla="*/ 4317357 w 4606724"/>
              <a:gd name="connsiteY61" fmla="*/ 34724 h 2511707"/>
              <a:gd name="connsiteX62" fmla="*/ 4282633 w 4606724"/>
              <a:gd name="connsiteY62" fmla="*/ 23150 h 2511707"/>
              <a:gd name="connsiteX63" fmla="*/ 4166886 w 4606724"/>
              <a:gd name="connsiteY63" fmla="*/ 0 h 2511707"/>
              <a:gd name="connsiteX64" fmla="*/ 3865944 w 4606724"/>
              <a:gd name="connsiteY64" fmla="*/ 11575 h 2511707"/>
              <a:gd name="connsiteX65" fmla="*/ 2858947 w 4606724"/>
              <a:gd name="connsiteY65" fmla="*/ 23150 h 2511707"/>
              <a:gd name="connsiteX66" fmla="*/ 2789499 w 4606724"/>
              <a:gd name="connsiteY66" fmla="*/ 46299 h 2511707"/>
              <a:gd name="connsiteX67" fmla="*/ 2696901 w 4606724"/>
              <a:gd name="connsiteY67" fmla="*/ 69448 h 2511707"/>
              <a:gd name="connsiteX68" fmla="*/ 2581154 w 4606724"/>
              <a:gd name="connsiteY68" fmla="*/ 92598 h 2511707"/>
              <a:gd name="connsiteX69" fmla="*/ 2500131 w 4606724"/>
              <a:gd name="connsiteY69" fmla="*/ 127322 h 2511707"/>
              <a:gd name="connsiteX70" fmla="*/ 2442258 w 4606724"/>
              <a:gd name="connsiteY70" fmla="*/ 138897 h 2511707"/>
              <a:gd name="connsiteX71" fmla="*/ 2407534 w 4606724"/>
              <a:gd name="connsiteY71" fmla="*/ 150471 h 2511707"/>
              <a:gd name="connsiteX72" fmla="*/ 2257063 w 4606724"/>
              <a:gd name="connsiteY72" fmla="*/ 173621 h 2511707"/>
              <a:gd name="connsiteX73" fmla="*/ 2210764 w 4606724"/>
              <a:gd name="connsiteY73" fmla="*/ 196770 h 2511707"/>
              <a:gd name="connsiteX74" fmla="*/ 2095017 w 4606724"/>
              <a:gd name="connsiteY74" fmla="*/ 231494 h 2511707"/>
              <a:gd name="connsiteX75" fmla="*/ 1990845 w 4606724"/>
              <a:gd name="connsiteY75" fmla="*/ 266218 h 2511707"/>
              <a:gd name="connsiteX76" fmla="*/ 1956121 w 4606724"/>
              <a:gd name="connsiteY76" fmla="*/ 289367 h 2511707"/>
              <a:gd name="connsiteX77" fmla="*/ 1851949 w 4606724"/>
              <a:gd name="connsiteY77" fmla="*/ 324092 h 2511707"/>
              <a:gd name="connsiteX78" fmla="*/ 1817225 w 4606724"/>
              <a:gd name="connsiteY78" fmla="*/ 347241 h 2511707"/>
              <a:gd name="connsiteX79" fmla="*/ 1794076 w 4606724"/>
              <a:gd name="connsiteY79" fmla="*/ 381965 h 2511707"/>
              <a:gd name="connsiteX80" fmla="*/ 1701478 w 4606724"/>
              <a:gd name="connsiteY80" fmla="*/ 451413 h 2511707"/>
              <a:gd name="connsiteX81" fmla="*/ 1666754 w 4606724"/>
              <a:gd name="connsiteY81" fmla="*/ 474562 h 2511707"/>
              <a:gd name="connsiteX82" fmla="*/ 1643605 w 4606724"/>
              <a:gd name="connsiteY82" fmla="*/ 509286 h 2511707"/>
              <a:gd name="connsiteX83" fmla="*/ 1585731 w 4606724"/>
              <a:gd name="connsiteY83" fmla="*/ 555585 h 2511707"/>
              <a:gd name="connsiteX84" fmla="*/ 1539433 w 4606724"/>
              <a:gd name="connsiteY84" fmla="*/ 567160 h 2511707"/>
              <a:gd name="connsiteX85" fmla="*/ 1493134 w 4606724"/>
              <a:gd name="connsiteY85" fmla="*/ 613459 h 2511707"/>
              <a:gd name="connsiteX86" fmla="*/ 1458410 w 4606724"/>
              <a:gd name="connsiteY86" fmla="*/ 625033 h 2511707"/>
              <a:gd name="connsiteX87" fmla="*/ 1342663 w 4606724"/>
              <a:gd name="connsiteY87" fmla="*/ 659757 h 2511707"/>
              <a:gd name="connsiteX88" fmla="*/ 1226916 w 4606724"/>
              <a:gd name="connsiteY88" fmla="*/ 775504 h 2511707"/>
              <a:gd name="connsiteX89" fmla="*/ 1157468 w 4606724"/>
              <a:gd name="connsiteY89" fmla="*/ 844952 h 2511707"/>
              <a:gd name="connsiteX90" fmla="*/ 1122744 w 4606724"/>
              <a:gd name="connsiteY90" fmla="*/ 891251 h 2511707"/>
              <a:gd name="connsiteX91" fmla="*/ 1088020 w 4606724"/>
              <a:gd name="connsiteY91" fmla="*/ 914400 h 2511707"/>
              <a:gd name="connsiteX92" fmla="*/ 995423 w 4606724"/>
              <a:gd name="connsiteY92" fmla="*/ 1006998 h 2511707"/>
              <a:gd name="connsiteX93" fmla="*/ 960699 w 4606724"/>
              <a:gd name="connsiteY93" fmla="*/ 1064871 h 2511707"/>
              <a:gd name="connsiteX94" fmla="*/ 925974 w 4606724"/>
              <a:gd name="connsiteY94" fmla="*/ 1099595 h 2511707"/>
              <a:gd name="connsiteX95" fmla="*/ 879676 w 4606724"/>
              <a:gd name="connsiteY95" fmla="*/ 1192193 h 2511707"/>
              <a:gd name="connsiteX96" fmla="*/ 810228 w 4606724"/>
              <a:gd name="connsiteY96" fmla="*/ 1215342 h 2511707"/>
              <a:gd name="connsiteX97" fmla="*/ 775504 w 4606724"/>
              <a:gd name="connsiteY97" fmla="*/ 1226917 h 2511707"/>
              <a:gd name="connsiteX98" fmla="*/ 752354 w 4606724"/>
              <a:gd name="connsiteY98" fmla="*/ 1250066 h 2511707"/>
              <a:gd name="connsiteX99" fmla="*/ 682906 w 4606724"/>
              <a:gd name="connsiteY99" fmla="*/ 1273216 h 2511707"/>
              <a:gd name="connsiteX100" fmla="*/ 636607 w 4606724"/>
              <a:gd name="connsiteY100" fmla="*/ 1296365 h 2511707"/>
              <a:gd name="connsiteX101" fmla="*/ 567159 w 4606724"/>
              <a:gd name="connsiteY101" fmla="*/ 1354238 h 2511707"/>
              <a:gd name="connsiteX102" fmla="*/ 520861 w 4606724"/>
              <a:gd name="connsiteY102" fmla="*/ 1365813 h 2511707"/>
              <a:gd name="connsiteX103" fmla="*/ 474562 w 4606724"/>
              <a:gd name="connsiteY103" fmla="*/ 1412112 h 2511707"/>
              <a:gd name="connsiteX104" fmla="*/ 451412 w 4606724"/>
              <a:gd name="connsiteY104" fmla="*/ 1435261 h 2511707"/>
              <a:gd name="connsiteX105" fmla="*/ 381964 w 4606724"/>
              <a:gd name="connsiteY105" fmla="*/ 1481560 h 2511707"/>
              <a:gd name="connsiteX106" fmla="*/ 347240 w 4606724"/>
              <a:gd name="connsiteY106" fmla="*/ 1504709 h 2511707"/>
              <a:gd name="connsiteX107" fmla="*/ 324091 w 4606724"/>
              <a:gd name="connsiteY107" fmla="*/ 1527859 h 2511707"/>
              <a:gd name="connsiteX108" fmla="*/ 289367 w 4606724"/>
              <a:gd name="connsiteY108" fmla="*/ 1539433 h 2511707"/>
              <a:gd name="connsiteX109" fmla="*/ 208344 w 4606724"/>
              <a:gd name="connsiteY109" fmla="*/ 1632031 h 2511707"/>
              <a:gd name="connsiteX110" fmla="*/ 162045 w 4606724"/>
              <a:gd name="connsiteY110" fmla="*/ 1736203 h 2511707"/>
              <a:gd name="connsiteX111" fmla="*/ 127321 w 4606724"/>
              <a:gd name="connsiteY111" fmla="*/ 1805651 h 2511707"/>
              <a:gd name="connsiteX112" fmla="*/ 57873 w 4606724"/>
              <a:gd name="connsiteY112" fmla="*/ 1828800 h 2511707"/>
              <a:gd name="connsiteX113" fmla="*/ 34724 w 4606724"/>
              <a:gd name="connsiteY113" fmla="*/ 1909823 h 2511707"/>
              <a:gd name="connsiteX114" fmla="*/ 23149 w 4606724"/>
              <a:gd name="connsiteY114" fmla="*/ 1944547 h 2511707"/>
              <a:gd name="connsiteX115" fmla="*/ 11574 w 4606724"/>
              <a:gd name="connsiteY115" fmla="*/ 2071869 h 2511707"/>
              <a:gd name="connsiteX116" fmla="*/ 0 w 4606724"/>
              <a:gd name="connsiteY116" fmla="*/ 2106593 h 2511707"/>
              <a:gd name="connsiteX117" fmla="*/ 11574 w 4606724"/>
              <a:gd name="connsiteY117" fmla="*/ 2210765 h 2511707"/>
              <a:gd name="connsiteX118" fmla="*/ 46299 w 4606724"/>
              <a:gd name="connsiteY118" fmla="*/ 2314937 h 2511707"/>
              <a:gd name="connsiteX119" fmla="*/ 81023 w 4606724"/>
              <a:gd name="connsiteY119" fmla="*/ 2338086 h 2511707"/>
              <a:gd name="connsiteX120" fmla="*/ 138896 w 4606724"/>
              <a:gd name="connsiteY120" fmla="*/ 2361236 h 251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606724" h="2511707">
                <a:moveTo>
                  <a:pt x="138896" y="2361236"/>
                </a:moveTo>
                <a:cubicBezTo>
                  <a:pt x="158187" y="2367023"/>
                  <a:pt x="177683" y="2368040"/>
                  <a:pt x="196769" y="2372811"/>
                </a:cubicBezTo>
                <a:cubicBezTo>
                  <a:pt x="208605" y="2375770"/>
                  <a:pt x="219349" y="2383210"/>
                  <a:pt x="231493" y="2384385"/>
                </a:cubicBezTo>
                <a:cubicBezTo>
                  <a:pt x="339295" y="2394817"/>
                  <a:pt x="447554" y="2399818"/>
                  <a:pt x="555585" y="2407535"/>
                </a:cubicBezTo>
                <a:cubicBezTo>
                  <a:pt x="820355" y="2426448"/>
                  <a:pt x="537292" y="2409361"/>
                  <a:pt x="833377" y="2442259"/>
                </a:cubicBezTo>
                <a:cubicBezTo>
                  <a:pt x="908977" y="2450659"/>
                  <a:pt x="1157784" y="2462379"/>
                  <a:pt x="1215342" y="2465408"/>
                </a:cubicBezTo>
                <a:cubicBezTo>
                  <a:pt x="1238491" y="2469266"/>
                  <a:pt x="1261476" y="2474293"/>
                  <a:pt x="1284790" y="2476983"/>
                </a:cubicBezTo>
                <a:cubicBezTo>
                  <a:pt x="1453703" y="2496473"/>
                  <a:pt x="1512027" y="2499805"/>
                  <a:pt x="1666754" y="2511707"/>
                </a:cubicBezTo>
                <a:cubicBezTo>
                  <a:pt x="1975412" y="2507849"/>
                  <a:pt x="2284211" y="2510192"/>
                  <a:pt x="2592729" y="2500132"/>
                </a:cubicBezTo>
                <a:cubicBezTo>
                  <a:pt x="2639641" y="2498602"/>
                  <a:pt x="2685262" y="2484303"/>
                  <a:pt x="2731625" y="2476983"/>
                </a:cubicBezTo>
                <a:cubicBezTo>
                  <a:pt x="2856247" y="2457306"/>
                  <a:pt x="2770976" y="2473014"/>
                  <a:pt x="2905245" y="2453833"/>
                </a:cubicBezTo>
                <a:cubicBezTo>
                  <a:pt x="2928478" y="2450514"/>
                  <a:pt x="2951544" y="2446117"/>
                  <a:pt x="2974693" y="2442259"/>
                </a:cubicBezTo>
                <a:cubicBezTo>
                  <a:pt x="3074035" y="2409144"/>
                  <a:pt x="2915914" y="2459847"/>
                  <a:pt x="3078866" y="2419109"/>
                </a:cubicBezTo>
                <a:cubicBezTo>
                  <a:pt x="3102539" y="2413191"/>
                  <a:pt x="3148314" y="2395960"/>
                  <a:pt x="3148314" y="2395960"/>
                </a:cubicBezTo>
                <a:cubicBezTo>
                  <a:pt x="3156030" y="2384385"/>
                  <a:pt x="3161627" y="2371073"/>
                  <a:pt x="3171463" y="2361236"/>
                </a:cubicBezTo>
                <a:cubicBezTo>
                  <a:pt x="3193902" y="2338797"/>
                  <a:pt x="3212667" y="2335926"/>
                  <a:pt x="3240911" y="2326512"/>
                </a:cubicBezTo>
                <a:cubicBezTo>
                  <a:pt x="3327614" y="2239809"/>
                  <a:pt x="3279301" y="2267417"/>
                  <a:pt x="3379807" y="2233914"/>
                </a:cubicBezTo>
                <a:cubicBezTo>
                  <a:pt x="3387524" y="2226198"/>
                  <a:pt x="3393196" y="2215645"/>
                  <a:pt x="3402957" y="2210765"/>
                </a:cubicBezTo>
                <a:cubicBezTo>
                  <a:pt x="3417185" y="2203651"/>
                  <a:pt x="3433959" y="2203560"/>
                  <a:pt x="3449255" y="2199190"/>
                </a:cubicBezTo>
                <a:cubicBezTo>
                  <a:pt x="3460987" y="2195838"/>
                  <a:pt x="3472405" y="2191474"/>
                  <a:pt x="3483980" y="2187616"/>
                </a:cubicBezTo>
                <a:cubicBezTo>
                  <a:pt x="3495555" y="2179899"/>
                  <a:pt x="3506261" y="2170687"/>
                  <a:pt x="3518704" y="2164466"/>
                </a:cubicBezTo>
                <a:cubicBezTo>
                  <a:pt x="3529617" y="2159010"/>
                  <a:pt x="3542966" y="2159169"/>
                  <a:pt x="3553428" y="2152892"/>
                </a:cubicBezTo>
                <a:cubicBezTo>
                  <a:pt x="3562786" y="2147277"/>
                  <a:pt x="3568056" y="2136559"/>
                  <a:pt x="3576577" y="2129742"/>
                </a:cubicBezTo>
                <a:cubicBezTo>
                  <a:pt x="3587440" y="2121052"/>
                  <a:pt x="3600438" y="2115283"/>
                  <a:pt x="3611301" y="2106593"/>
                </a:cubicBezTo>
                <a:cubicBezTo>
                  <a:pt x="3641367" y="2082540"/>
                  <a:pt x="3629092" y="2078108"/>
                  <a:pt x="3669174" y="2060294"/>
                </a:cubicBezTo>
                <a:cubicBezTo>
                  <a:pt x="3691473" y="2050384"/>
                  <a:pt x="3715473" y="2044861"/>
                  <a:pt x="3738623" y="2037145"/>
                </a:cubicBezTo>
                <a:cubicBezTo>
                  <a:pt x="3750198" y="2033287"/>
                  <a:pt x="3763195" y="2032338"/>
                  <a:pt x="3773347" y="2025570"/>
                </a:cubicBezTo>
                <a:cubicBezTo>
                  <a:pt x="3784922" y="2017854"/>
                  <a:pt x="3795993" y="2009323"/>
                  <a:pt x="3808071" y="2002421"/>
                </a:cubicBezTo>
                <a:cubicBezTo>
                  <a:pt x="3823052" y="1993860"/>
                  <a:pt x="3840013" y="1988842"/>
                  <a:pt x="3854369" y="1979271"/>
                </a:cubicBezTo>
                <a:cubicBezTo>
                  <a:pt x="3863449" y="1973218"/>
                  <a:pt x="3868997" y="1962939"/>
                  <a:pt x="3877519" y="1956122"/>
                </a:cubicBezTo>
                <a:cubicBezTo>
                  <a:pt x="3888382" y="1947432"/>
                  <a:pt x="3901681" y="1942026"/>
                  <a:pt x="3912243" y="1932973"/>
                </a:cubicBezTo>
                <a:cubicBezTo>
                  <a:pt x="3928814" y="1918769"/>
                  <a:pt x="3943109" y="1902107"/>
                  <a:pt x="3958542" y="1886674"/>
                </a:cubicBezTo>
                <a:lnTo>
                  <a:pt x="4016415" y="1828800"/>
                </a:lnTo>
                <a:cubicBezTo>
                  <a:pt x="4026252" y="1818963"/>
                  <a:pt x="4030874" y="1804939"/>
                  <a:pt x="4039564" y="1794076"/>
                </a:cubicBezTo>
                <a:cubicBezTo>
                  <a:pt x="4046381" y="1785555"/>
                  <a:pt x="4054997" y="1778643"/>
                  <a:pt x="4062714" y="1770927"/>
                </a:cubicBezTo>
                <a:cubicBezTo>
                  <a:pt x="4081069" y="1715862"/>
                  <a:pt x="4077568" y="1706060"/>
                  <a:pt x="4109012" y="1666755"/>
                </a:cubicBezTo>
                <a:cubicBezTo>
                  <a:pt x="4133064" y="1636690"/>
                  <a:pt x="4137497" y="1648962"/>
                  <a:pt x="4155311" y="1608881"/>
                </a:cubicBezTo>
                <a:cubicBezTo>
                  <a:pt x="4165221" y="1586583"/>
                  <a:pt x="4170744" y="1562582"/>
                  <a:pt x="4178461" y="1539433"/>
                </a:cubicBezTo>
                <a:cubicBezTo>
                  <a:pt x="4182860" y="1526236"/>
                  <a:pt x="4195960" y="1517421"/>
                  <a:pt x="4201610" y="1504709"/>
                </a:cubicBezTo>
                <a:cubicBezTo>
                  <a:pt x="4211520" y="1482411"/>
                  <a:pt x="4217043" y="1458410"/>
                  <a:pt x="4224759" y="1435261"/>
                </a:cubicBezTo>
                <a:cubicBezTo>
                  <a:pt x="4233557" y="1408867"/>
                  <a:pt x="4255625" y="1388962"/>
                  <a:pt x="4271058" y="1365813"/>
                </a:cubicBezTo>
                <a:lnTo>
                  <a:pt x="4340506" y="1261641"/>
                </a:lnTo>
                <a:cubicBezTo>
                  <a:pt x="4348222" y="1250066"/>
                  <a:pt x="4359256" y="1240114"/>
                  <a:pt x="4363655" y="1226917"/>
                </a:cubicBezTo>
                <a:cubicBezTo>
                  <a:pt x="4367513" y="1215342"/>
                  <a:pt x="4368953" y="1202655"/>
                  <a:pt x="4375230" y="1192193"/>
                </a:cubicBezTo>
                <a:cubicBezTo>
                  <a:pt x="4380845" y="1182835"/>
                  <a:pt x="4390663" y="1176760"/>
                  <a:pt x="4398380" y="1169043"/>
                </a:cubicBezTo>
                <a:cubicBezTo>
                  <a:pt x="4402238" y="1157468"/>
                  <a:pt x="4406602" y="1146050"/>
                  <a:pt x="4409954" y="1134319"/>
                </a:cubicBezTo>
                <a:cubicBezTo>
                  <a:pt x="4414324" y="1119023"/>
                  <a:pt x="4414415" y="1102249"/>
                  <a:pt x="4421529" y="1088021"/>
                </a:cubicBezTo>
                <a:cubicBezTo>
                  <a:pt x="4426409" y="1078260"/>
                  <a:pt x="4437861" y="1073392"/>
                  <a:pt x="4444678" y="1064871"/>
                </a:cubicBezTo>
                <a:cubicBezTo>
                  <a:pt x="4453368" y="1054008"/>
                  <a:pt x="4460111" y="1041722"/>
                  <a:pt x="4467828" y="1030147"/>
                </a:cubicBezTo>
                <a:cubicBezTo>
                  <a:pt x="4496919" y="942868"/>
                  <a:pt x="4457676" y="1050450"/>
                  <a:pt x="4502552" y="960699"/>
                </a:cubicBezTo>
                <a:cubicBezTo>
                  <a:pt x="4508008" y="949786"/>
                  <a:pt x="4509320" y="937189"/>
                  <a:pt x="4514126" y="925975"/>
                </a:cubicBezTo>
                <a:cubicBezTo>
                  <a:pt x="4520923" y="910115"/>
                  <a:pt x="4530868" y="895697"/>
                  <a:pt x="4537276" y="879676"/>
                </a:cubicBezTo>
                <a:cubicBezTo>
                  <a:pt x="4559415" y="824328"/>
                  <a:pt x="4568941" y="776163"/>
                  <a:pt x="4583574" y="717631"/>
                </a:cubicBezTo>
                <a:cubicBezTo>
                  <a:pt x="4586948" y="704135"/>
                  <a:pt x="4599007" y="694482"/>
                  <a:pt x="4606724" y="682907"/>
                </a:cubicBezTo>
                <a:cubicBezTo>
                  <a:pt x="4602866" y="578735"/>
                  <a:pt x="4602083" y="474403"/>
                  <a:pt x="4595149" y="370390"/>
                </a:cubicBezTo>
                <a:cubicBezTo>
                  <a:pt x="4592666" y="333145"/>
                  <a:pt x="4574960" y="333645"/>
                  <a:pt x="4560425" y="300942"/>
                </a:cubicBezTo>
                <a:cubicBezTo>
                  <a:pt x="4550515" y="278644"/>
                  <a:pt x="4544992" y="254643"/>
                  <a:pt x="4537276" y="231494"/>
                </a:cubicBezTo>
                <a:cubicBezTo>
                  <a:pt x="4533418" y="219919"/>
                  <a:pt x="4532469" y="206922"/>
                  <a:pt x="4525701" y="196770"/>
                </a:cubicBezTo>
                <a:cubicBezTo>
                  <a:pt x="4517985" y="185195"/>
                  <a:pt x="4508773" y="174488"/>
                  <a:pt x="4502552" y="162046"/>
                </a:cubicBezTo>
                <a:cubicBezTo>
                  <a:pt x="4483725" y="124391"/>
                  <a:pt x="4500998" y="125768"/>
                  <a:pt x="4467828" y="92598"/>
                </a:cubicBezTo>
                <a:cubicBezTo>
                  <a:pt x="4438969" y="63739"/>
                  <a:pt x="4424757" y="69259"/>
                  <a:pt x="4386805" y="57874"/>
                </a:cubicBezTo>
                <a:cubicBezTo>
                  <a:pt x="4363432" y="50862"/>
                  <a:pt x="4340506" y="42440"/>
                  <a:pt x="4317357" y="34724"/>
                </a:cubicBezTo>
                <a:lnTo>
                  <a:pt x="4282633" y="23150"/>
                </a:lnTo>
                <a:cubicBezTo>
                  <a:pt x="4245305" y="10708"/>
                  <a:pt x="4205468" y="7717"/>
                  <a:pt x="4166886" y="0"/>
                </a:cubicBezTo>
                <a:cubicBezTo>
                  <a:pt x="4066572" y="3858"/>
                  <a:pt x="3966316" y="9798"/>
                  <a:pt x="3865944" y="11575"/>
                </a:cubicBezTo>
                <a:cubicBezTo>
                  <a:pt x="3530309" y="17516"/>
                  <a:pt x="3194460" y="12327"/>
                  <a:pt x="2858947" y="23150"/>
                </a:cubicBezTo>
                <a:cubicBezTo>
                  <a:pt x="2834558" y="23937"/>
                  <a:pt x="2812648" y="38583"/>
                  <a:pt x="2789499" y="46299"/>
                </a:cubicBezTo>
                <a:cubicBezTo>
                  <a:pt x="2759316" y="56360"/>
                  <a:pt x="2727767" y="61732"/>
                  <a:pt x="2696901" y="69448"/>
                </a:cubicBezTo>
                <a:cubicBezTo>
                  <a:pt x="2512357" y="115584"/>
                  <a:pt x="2836654" y="35819"/>
                  <a:pt x="2581154" y="92598"/>
                </a:cubicBezTo>
                <a:cubicBezTo>
                  <a:pt x="2520477" y="106082"/>
                  <a:pt x="2570897" y="103733"/>
                  <a:pt x="2500131" y="127322"/>
                </a:cubicBezTo>
                <a:cubicBezTo>
                  <a:pt x="2481467" y="133543"/>
                  <a:pt x="2461344" y="134126"/>
                  <a:pt x="2442258" y="138897"/>
                </a:cubicBezTo>
                <a:cubicBezTo>
                  <a:pt x="2430422" y="141856"/>
                  <a:pt x="2419370" y="147512"/>
                  <a:pt x="2407534" y="150471"/>
                </a:cubicBezTo>
                <a:cubicBezTo>
                  <a:pt x="2354504" y="163728"/>
                  <a:pt x="2313296" y="166592"/>
                  <a:pt x="2257063" y="173621"/>
                </a:cubicBezTo>
                <a:cubicBezTo>
                  <a:pt x="2241630" y="181337"/>
                  <a:pt x="2226784" y="190362"/>
                  <a:pt x="2210764" y="196770"/>
                </a:cubicBezTo>
                <a:cubicBezTo>
                  <a:pt x="2128924" y="229506"/>
                  <a:pt x="2163229" y="211030"/>
                  <a:pt x="2095017" y="231494"/>
                </a:cubicBezTo>
                <a:cubicBezTo>
                  <a:pt x="2094982" y="231504"/>
                  <a:pt x="2008224" y="260425"/>
                  <a:pt x="1990845" y="266218"/>
                </a:cubicBezTo>
                <a:cubicBezTo>
                  <a:pt x="1977648" y="270617"/>
                  <a:pt x="1968833" y="283717"/>
                  <a:pt x="1956121" y="289367"/>
                </a:cubicBezTo>
                <a:lnTo>
                  <a:pt x="1851949" y="324092"/>
                </a:lnTo>
                <a:cubicBezTo>
                  <a:pt x="1838752" y="328491"/>
                  <a:pt x="1828800" y="339525"/>
                  <a:pt x="1817225" y="347241"/>
                </a:cubicBezTo>
                <a:cubicBezTo>
                  <a:pt x="1809509" y="358816"/>
                  <a:pt x="1802766" y="371102"/>
                  <a:pt x="1794076" y="381965"/>
                </a:cubicBezTo>
                <a:cubicBezTo>
                  <a:pt x="1769608" y="412549"/>
                  <a:pt x="1733208" y="430260"/>
                  <a:pt x="1701478" y="451413"/>
                </a:cubicBezTo>
                <a:lnTo>
                  <a:pt x="1666754" y="474562"/>
                </a:lnTo>
                <a:cubicBezTo>
                  <a:pt x="1659038" y="486137"/>
                  <a:pt x="1652295" y="498423"/>
                  <a:pt x="1643605" y="509286"/>
                </a:cubicBezTo>
                <a:cubicBezTo>
                  <a:pt x="1630618" y="525520"/>
                  <a:pt x="1604042" y="547738"/>
                  <a:pt x="1585731" y="555585"/>
                </a:cubicBezTo>
                <a:cubicBezTo>
                  <a:pt x="1571110" y="561851"/>
                  <a:pt x="1554866" y="563302"/>
                  <a:pt x="1539433" y="567160"/>
                </a:cubicBezTo>
                <a:cubicBezTo>
                  <a:pt x="1524000" y="582593"/>
                  <a:pt x="1510894" y="600773"/>
                  <a:pt x="1493134" y="613459"/>
                </a:cubicBezTo>
                <a:cubicBezTo>
                  <a:pt x="1483206" y="620550"/>
                  <a:pt x="1469624" y="620227"/>
                  <a:pt x="1458410" y="625033"/>
                </a:cubicBezTo>
                <a:cubicBezTo>
                  <a:pt x="1372766" y="661738"/>
                  <a:pt x="1454095" y="641186"/>
                  <a:pt x="1342663" y="659757"/>
                </a:cubicBezTo>
                <a:cubicBezTo>
                  <a:pt x="1250066" y="721489"/>
                  <a:pt x="1288648" y="682907"/>
                  <a:pt x="1226916" y="775504"/>
                </a:cubicBezTo>
                <a:cubicBezTo>
                  <a:pt x="1208756" y="802744"/>
                  <a:pt x="1177111" y="818761"/>
                  <a:pt x="1157468" y="844952"/>
                </a:cubicBezTo>
                <a:cubicBezTo>
                  <a:pt x="1145893" y="860385"/>
                  <a:pt x="1136385" y="877610"/>
                  <a:pt x="1122744" y="891251"/>
                </a:cubicBezTo>
                <a:cubicBezTo>
                  <a:pt x="1112907" y="901088"/>
                  <a:pt x="1098313" y="905042"/>
                  <a:pt x="1088020" y="914400"/>
                </a:cubicBezTo>
                <a:cubicBezTo>
                  <a:pt x="1055721" y="943763"/>
                  <a:pt x="1026289" y="976132"/>
                  <a:pt x="995423" y="1006998"/>
                </a:cubicBezTo>
                <a:cubicBezTo>
                  <a:pt x="979515" y="1022906"/>
                  <a:pt x="974197" y="1046874"/>
                  <a:pt x="960699" y="1064871"/>
                </a:cubicBezTo>
                <a:cubicBezTo>
                  <a:pt x="950877" y="1077966"/>
                  <a:pt x="937549" y="1088020"/>
                  <a:pt x="925974" y="1099595"/>
                </a:cubicBezTo>
                <a:cubicBezTo>
                  <a:pt x="917444" y="1125186"/>
                  <a:pt x="911998" y="1176032"/>
                  <a:pt x="879676" y="1192193"/>
                </a:cubicBezTo>
                <a:cubicBezTo>
                  <a:pt x="857851" y="1203106"/>
                  <a:pt x="833377" y="1207626"/>
                  <a:pt x="810228" y="1215342"/>
                </a:cubicBezTo>
                <a:lnTo>
                  <a:pt x="775504" y="1226917"/>
                </a:lnTo>
                <a:cubicBezTo>
                  <a:pt x="767787" y="1234633"/>
                  <a:pt x="762115" y="1245186"/>
                  <a:pt x="752354" y="1250066"/>
                </a:cubicBezTo>
                <a:cubicBezTo>
                  <a:pt x="730529" y="1260979"/>
                  <a:pt x="706055" y="1265499"/>
                  <a:pt x="682906" y="1273216"/>
                </a:cubicBezTo>
                <a:cubicBezTo>
                  <a:pt x="666537" y="1278673"/>
                  <a:pt x="652040" y="1288649"/>
                  <a:pt x="636607" y="1296365"/>
                </a:cubicBezTo>
                <a:cubicBezTo>
                  <a:pt x="615748" y="1317224"/>
                  <a:pt x="595361" y="1342151"/>
                  <a:pt x="567159" y="1354238"/>
                </a:cubicBezTo>
                <a:cubicBezTo>
                  <a:pt x="552538" y="1360504"/>
                  <a:pt x="536294" y="1361955"/>
                  <a:pt x="520861" y="1365813"/>
                </a:cubicBezTo>
                <a:lnTo>
                  <a:pt x="474562" y="1412112"/>
                </a:lnTo>
                <a:cubicBezTo>
                  <a:pt x="466845" y="1419828"/>
                  <a:pt x="460492" y="1429208"/>
                  <a:pt x="451412" y="1435261"/>
                </a:cubicBezTo>
                <a:lnTo>
                  <a:pt x="381964" y="1481560"/>
                </a:lnTo>
                <a:cubicBezTo>
                  <a:pt x="370389" y="1489276"/>
                  <a:pt x="357076" y="1494872"/>
                  <a:pt x="347240" y="1504709"/>
                </a:cubicBezTo>
                <a:cubicBezTo>
                  <a:pt x="339524" y="1512426"/>
                  <a:pt x="333449" y="1522244"/>
                  <a:pt x="324091" y="1527859"/>
                </a:cubicBezTo>
                <a:cubicBezTo>
                  <a:pt x="313629" y="1534136"/>
                  <a:pt x="300942" y="1535575"/>
                  <a:pt x="289367" y="1539433"/>
                </a:cubicBezTo>
                <a:cubicBezTo>
                  <a:pt x="266703" y="1562097"/>
                  <a:pt x="223657" y="1597576"/>
                  <a:pt x="208344" y="1632031"/>
                </a:cubicBezTo>
                <a:cubicBezTo>
                  <a:pt x="153250" y="1755994"/>
                  <a:pt x="214434" y="1657621"/>
                  <a:pt x="162045" y="1736203"/>
                </a:cubicBezTo>
                <a:cubicBezTo>
                  <a:pt x="154987" y="1764437"/>
                  <a:pt x="156806" y="1790909"/>
                  <a:pt x="127321" y="1805651"/>
                </a:cubicBezTo>
                <a:cubicBezTo>
                  <a:pt x="105496" y="1816563"/>
                  <a:pt x="57873" y="1828800"/>
                  <a:pt x="57873" y="1828800"/>
                </a:cubicBezTo>
                <a:cubicBezTo>
                  <a:pt x="30116" y="1912076"/>
                  <a:pt x="63800" y="1808060"/>
                  <a:pt x="34724" y="1909823"/>
                </a:cubicBezTo>
                <a:cubicBezTo>
                  <a:pt x="31372" y="1921554"/>
                  <a:pt x="27007" y="1932972"/>
                  <a:pt x="23149" y="1944547"/>
                </a:cubicBezTo>
                <a:cubicBezTo>
                  <a:pt x="19291" y="1986988"/>
                  <a:pt x="17601" y="2029682"/>
                  <a:pt x="11574" y="2071869"/>
                </a:cubicBezTo>
                <a:cubicBezTo>
                  <a:pt x="9849" y="2083947"/>
                  <a:pt x="0" y="2094392"/>
                  <a:pt x="0" y="2106593"/>
                </a:cubicBezTo>
                <a:cubicBezTo>
                  <a:pt x="0" y="2141531"/>
                  <a:pt x="4722" y="2176506"/>
                  <a:pt x="11574" y="2210765"/>
                </a:cubicBezTo>
                <a:lnTo>
                  <a:pt x="46299" y="2314937"/>
                </a:lnTo>
                <a:cubicBezTo>
                  <a:pt x="50698" y="2328134"/>
                  <a:pt x="68311" y="2332436"/>
                  <a:pt x="81023" y="2338086"/>
                </a:cubicBezTo>
                <a:cubicBezTo>
                  <a:pt x="141346" y="2364896"/>
                  <a:pt x="119605" y="2355449"/>
                  <a:pt x="138896" y="2361236"/>
                </a:cubicBezTo>
                <a:close/>
              </a:path>
            </a:pathLst>
          </a:custGeom>
          <a:noFill/>
          <a:ln w="76200" cap="flat" cmpd="sng" algn="ctr">
            <a:solidFill>
              <a:srgbClr val="4F81BD"/>
            </a:solidFill>
            <a:prstDash val="solid"/>
            <a:bevel/>
            <a:headEnd type="none" w="med" len="med"/>
            <a:tailEnd type="none" w="med" len="med"/>
          </a:ln>
          <a:effectLst>
            <a:outerShdw blurRad="38100" dist="23000" dir="5400000" algn="ctr" rotWithShape="0">
              <a:srgbClr val="000000">
                <a:alpha val="34999"/>
              </a:srgbClr>
            </a:outerShdw>
          </a:effectLst>
        </p:spPr>
        <p:txBody>
          <a:bodyPr vert="horz" wrap="square" lIns="45720" tIns="45720" rIns="45720" bIns="45720" numCol="1" rtlCol="0" anchor="ctr"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Calibri" pitchFamily="34" charset="0"/>
              <a:ea typeface="Calibri" pitchFamily="34" charset="0"/>
              <a:cs typeface="Calibri" pitchFamily="34" charset="0"/>
              <a:sym typeface="Calibri" pitchFamily="34" charset="0"/>
            </a:endParaRPr>
          </a:p>
        </p:txBody>
      </p:sp>
    </p:spTree>
    <p:extLst>
      <p:ext uri="{BB962C8B-B14F-4D97-AF65-F5344CB8AC3E}">
        <p14:creationId xmlns:p14="http://schemas.microsoft.com/office/powerpoint/2010/main" val="248821786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 and Canvas</a:t>
            </a:r>
          </a:p>
        </p:txBody>
      </p:sp>
      <p:pic>
        <p:nvPicPr>
          <p:cNvPr id="6" name="Content Placeholder 5" descr="Red starburst in shape of circle. Text below reads, &quot;Canvas&quot;. Canvas LMS logo"/>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25780" y="1371600"/>
            <a:ext cx="3901440" cy="3901440"/>
          </a:xfrm>
        </p:spPr>
      </p:pic>
      <p:sp>
        <p:nvSpPr>
          <p:cNvPr id="4" name="Content Placeholder 3"/>
          <p:cNvSpPr>
            <a:spLocks noGrp="1"/>
          </p:cNvSpPr>
          <p:nvPr>
            <p:ph sz="half" idx="2"/>
          </p:nvPr>
        </p:nvSpPr>
        <p:spPr>
          <a:xfrm>
            <a:off x="4572000" y="1600200"/>
            <a:ext cx="4267200" cy="4419600"/>
          </a:xfrm>
        </p:spPr>
        <p:txBody>
          <a:bodyPr/>
          <a:lstStyle/>
          <a:p>
            <a:pPr marL="0" indent="0" algn="ctr">
              <a:buNone/>
            </a:pPr>
            <a:r>
              <a:rPr lang="en-US" b="1" dirty="0"/>
              <a:t>Objectives:</a:t>
            </a:r>
          </a:p>
          <a:p>
            <a:r>
              <a:rPr lang="en-US" dirty="0"/>
              <a:t>Identify formatting structures available in Canvas</a:t>
            </a:r>
          </a:p>
          <a:p>
            <a:r>
              <a:rPr lang="en-US" dirty="0"/>
              <a:t>Implement the formatting structures necessary to achieve accessibility by design</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69</a:t>
            </a:fld>
            <a:endParaRPr lang="en-US" altLang="en-US" dirty="0"/>
          </a:p>
        </p:txBody>
      </p:sp>
      <p:sp>
        <p:nvSpPr>
          <p:cNvPr id="3" name="TextBox 2"/>
          <p:cNvSpPr txBox="1"/>
          <p:nvPr/>
        </p:nvSpPr>
        <p:spPr>
          <a:xfrm>
            <a:off x="304800" y="5181600"/>
            <a:ext cx="4191000" cy="830997"/>
          </a:xfrm>
          <a:prstGeom prst="rect">
            <a:avLst/>
          </a:prstGeom>
          <a:noFill/>
        </p:spPr>
        <p:txBody>
          <a:bodyPr wrap="square" rtlCol="0">
            <a:spAutoFit/>
          </a:bodyPr>
          <a:lstStyle/>
          <a:p>
            <a:r>
              <a:rPr lang="en-US" dirty="0">
                <a:hlinkClick r:id="rId4"/>
              </a:rPr>
              <a:t>Instructure is Committed to Accessibility</a:t>
            </a:r>
            <a:r>
              <a:rPr lang="en-US" dirty="0"/>
              <a:t> </a:t>
            </a:r>
          </a:p>
        </p:txBody>
      </p:sp>
    </p:spTree>
    <p:extLst>
      <p:ext uri="{BB962C8B-B14F-4D97-AF65-F5344CB8AC3E}">
        <p14:creationId xmlns:p14="http://schemas.microsoft.com/office/powerpoint/2010/main" val="5350327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5" name="Typewriter"/>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a phrase…</a:t>
            </a:r>
          </a:p>
        </p:txBody>
      </p:sp>
      <p:sp>
        <p:nvSpPr>
          <p:cNvPr id="3" name="Content Placeholder 2"/>
          <p:cNvSpPr>
            <a:spLocks noGrp="1"/>
          </p:cNvSpPr>
          <p:nvPr>
            <p:ph sz="half" idx="1"/>
          </p:nvPr>
        </p:nvSpPr>
        <p:spPr>
          <a:xfrm>
            <a:off x="533400" y="1600200"/>
            <a:ext cx="4038600" cy="4419600"/>
          </a:xfrm>
        </p:spPr>
        <p:txBody>
          <a:bodyPr/>
          <a:lstStyle/>
          <a:p>
            <a:r>
              <a:rPr lang="en-US" sz="2400" dirty="0"/>
              <a:t>A sidewalk is accessible when it…</a:t>
            </a:r>
          </a:p>
          <a:p>
            <a:r>
              <a:rPr lang="en-US" sz="2400" dirty="0"/>
              <a:t>A door is accessible when it… </a:t>
            </a:r>
          </a:p>
          <a:p>
            <a:r>
              <a:rPr lang="en-US" sz="2400" dirty="0"/>
              <a:t>A TV news report is accessible when it…</a:t>
            </a:r>
          </a:p>
          <a:p>
            <a:r>
              <a:rPr lang="en-US" sz="2400" dirty="0"/>
              <a:t>A room sign is accessible when it has…</a:t>
            </a:r>
          </a:p>
          <a:p>
            <a:r>
              <a:rPr lang="en-US" sz="2400" dirty="0"/>
              <a:t>An eBook is accessible…</a:t>
            </a:r>
          </a:p>
          <a:p>
            <a:endParaRPr lang="en-US" sz="2400" dirty="0"/>
          </a:p>
        </p:txBody>
      </p:sp>
      <p:sp>
        <p:nvSpPr>
          <p:cNvPr id="4" name="Text Placeholder 3"/>
          <p:cNvSpPr>
            <a:spLocks noGrp="1"/>
          </p:cNvSpPr>
          <p:nvPr>
            <p:ph sz="half" idx="2"/>
          </p:nvPr>
        </p:nvSpPr>
        <p:spPr>
          <a:xfrm>
            <a:off x="4648200" y="1622213"/>
            <a:ext cx="4038600" cy="4168987"/>
          </a:xfrm>
        </p:spPr>
        <p:txBody>
          <a:bodyPr/>
          <a:lstStyle/>
          <a:p>
            <a:pPr>
              <a:spcAft>
                <a:spcPts val="2400"/>
              </a:spcAft>
            </a:pPr>
            <a:r>
              <a:rPr lang="en-US" sz="2400" dirty="0"/>
              <a:t>Has a Ramp or cutout</a:t>
            </a:r>
          </a:p>
          <a:p>
            <a:pPr>
              <a:spcAft>
                <a:spcPts val="2400"/>
              </a:spcAft>
            </a:pPr>
            <a:r>
              <a:rPr lang="en-US" sz="2400" dirty="0"/>
              <a:t>Has automatic doors</a:t>
            </a:r>
          </a:p>
          <a:p>
            <a:pPr>
              <a:spcAft>
                <a:spcPts val="2400"/>
              </a:spcAft>
            </a:pPr>
            <a:r>
              <a:rPr lang="en-US" sz="2400" dirty="0"/>
              <a:t>Has Close Captions or Subtitles</a:t>
            </a:r>
          </a:p>
          <a:p>
            <a:pPr>
              <a:spcAft>
                <a:spcPts val="2400"/>
              </a:spcAft>
            </a:pPr>
            <a:r>
              <a:rPr lang="en-US" sz="2400" dirty="0"/>
              <a:t>Has Braille</a:t>
            </a:r>
          </a:p>
          <a:p>
            <a:pPr>
              <a:spcAft>
                <a:spcPts val="2400"/>
              </a:spcAft>
            </a:pPr>
            <a:r>
              <a:rPr lang="en-US" sz="2400" dirty="0"/>
              <a:t>Has user preferences enabled</a:t>
            </a:r>
          </a:p>
        </p:txBody>
      </p:sp>
      <p:sp>
        <p:nvSpPr>
          <p:cNvPr id="5" name="Slide Number Placeholder 4"/>
          <p:cNvSpPr>
            <a:spLocks noGrp="1"/>
          </p:cNvSpPr>
          <p:nvPr>
            <p:ph type="sldNum" sz="quarter" idx="10"/>
          </p:nvPr>
        </p:nvSpPr>
        <p:spPr/>
        <p:txBody>
          <a:bodyPr/>
          <a:lstStyle/>
          <a:p>
            <a:pPr>
              <a:defRPr/>
            </a:pPr>
            <a:fld id="{F46D4C3B-1352-4DE9-95E7-70226E716939}" type="slidenum">
              <a:rPr lang="en-US" altLang="en-US" smtClean="0"/>
              <a:pPr>
                <a:defRPr/>
              </a:pPr>
              <a:t>7</a:t>
            </a:fld>
            <a:endParaRPr lang="en-US" altLang="en-US" dirty="0"/>
          </a:p>
        </p:txBody>
      </p:sp>
    </p:spTree>
    <p:extLst>
      <p:ext uri="{BB962C8B-B14F-4D97-AF65-F5344CB8AC3E}">
        <p14:creationId xmlns:p14="http://schemas.microsoft.com/office/powerpoint/2010/main" val="240230088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6" name="Typewriter"/>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I need Accessibility?</a:t>
            </a:r>
          </a:p>
        </p:txBody>
      </p:sp>
      <p:sp>
        <p:nvSpPr>
          <p:cNvPr id="3" name="Content Placeholder 2"/>
          <p:cNvSpPr>
            <a:spLocks noGrp="1"/>
          </p:cNvSpPr>
          <p:nvPr>
            <p:ph idx="1"/>
          </p:nvPr>
        </p:nvSpPr>
        <p:spPr>
          <a:xfrm>
            <a:off x="3575050" y="685799"/>
            <a:ext cx="5111750" cy="4800601"/>
          </a:xfrm>
        </p:spPr>
        <p:txBody>
          <a:bodyPr/>
          <a:lstStyle/>
          <a:p>
            <a:pPr>
              <a:lnSpc>
                <a:spcPct val="250000"/>
              </a:lnSpc>
            </a:pPr>
            <a:r>
              <a:rPr lang="en-US" b="1" dirty="0"/>
              <a:t>Rich Text Editor</a:t>
            </a:r>
          </a:p>
          <a:p>
            <a:pPr>
              <a:lnSpc>
                <a:spcPct val="250000"/>
              </a:lnSpc>
            </a:pPr>
            <a:r>
              <a:rPr lang="en-US" dirty="0"/>
              <a:t>Document Uploads</a:t>
            </a:r>
          </a:p>
          <a:p>
            <a:pPr>
              <a:lnSpc>
                <a:spcPct val="250000"/>
              </a:lnSpc>
            </a:pPr>
            <a:r>
              <a:rPr lang="en-US" b="1" dirty="0"/>
              <a:t>Using Multimedia</a:t>
            </a:r>
          </a:p>
        </p:txBody>
      </p:sp>
      <p:sp>
        <p:nvSpPr>
          <p:cNvPr id="4" name="Text Placeholder 3"/>
          <p:cNvSpPr>
            <a:spLocks noGrp="1"/>
          </p:cNvSpPr>
          <p:nvPr>
            <p:ph type="body" sz="half" idx="2"/>
          </p:nvPr>
        </p:nvSpPr>
        <p:spPr>
          <a:noFill/>
        </p:spPr>
        <p:txBody>
          <a:bodyPr/>
          <a:lstStyle/>
          <a:p>
            <a:endParaRPr lang="en-US" dirty="0"/>
          </a:p>
        </p:txBody>
      </p:sp>
      <p:sp>
        <p:nvSpPr>
          <p:cNvPr id="5" name="Slide Number Placeholder 4"/>
          <p:cNvSpPr>
            <a:spLocks noGrp="1"/>
          </p:cNvSpPr>
          <p:nvPr>
            <p:ph type="sldNum" sz="quarter" idx="10"/>
          </p:nvPr>
        </p:nvSpPr>
        <p:spPr/>
        <p:txBody>
          <a:bodyPr/>
          <a:lstStyle/>
          <a:p>
            <a:pPr>
              <a:defRPr/>
            </a:pPr>
            <a:fld id="{F46D4C3B-1352-4DE9-95E7-70226E716939}" type="slidenum">
              <a:rPr lang="en-US" altLang="en-US" smtClean="0"/>
              <a:pPr>
                <a:defRPr/>
              </a:pPr>
              <a:t>70</a:t>
            </a:fld>
            <a:endParaRPr lang="en-US" altLang="en-US" dirty="0"/>
          </a:p>
        </p:txBody>
      </p:sp>
      <p:pic>
        <p:nvPicPr>
          <p:cNvPr id="7" name="Content Placeholder 5" descr="Black rectangle with blue text. In all caps reads: keep calm and make it accessibl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9368" y="1905000"/>
            <a:ext cx="2949632" cy="3437071"/>
          </a:xfrm>
        </p:spPr>
      </p:pic>
    </p:spTree>
    <p:extLst>
      <p:ext uri="{BB962C8B-B14F-4D97-AF65-F5344CB8AC3E}">
        <p14:creationId xmlns:p14="http://schemas.microsoft.com/office/powerpoint/2010/main" val="4292390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Online Practices</a:t>
            </a:r>
          </a:p>
        </p:txBody>
      </p:sp>
      <p:sp>
        <p:nvSpPr>
          <p:cNvPr id="3" name="Content Placeholder 2"/>
          <p:cNvSpPr>
            <a:spLocks noGrp="1"/>
          </p:cNvSpPr>
          <p:nvPr>
            <p:ph idx="1"/>
          </p:nvPr>
        </p:nvSpPr>
        <p:spPr>
          <a:xfrm>
            <a:off x="4038600" y="1219200"/>
            <a:ext cx="4648200" cy="4906963"/>
          </a:xfrm>
        </p:spPr>
        <p:txBody>
          <a:bodyPr/>
          <a:lstStyle/>
          <a:p>
            <a:pPr marL="566738" indent="-566738">
              <a:buFont typeface="Wingdings" panose="05000000000000000000" pitchFamily="2" charset="2"/>
              <a:buChar char="q"/>
            </a:pPr>
            <a:r>
              <a:rPr lang="en-US" dirty="0"/>
              <a:t>Alternative Text for images</a:t>
            </a:r>
          </a:p>
          <a:p>
            <a:pPr marL="566738" indent="-566738">
              <a:buFont typeface="Wingdings" panose="05000000000000000000" pitchFamily="2" charset="2"/>
              <a:buChar char="q"/>
            </a:pPr>
            <a:r>
              <a:rPr lang="en-US" dirty="0"/>
              <a:t>Headings</a:t>
            </a:r>
          </a:p>
          <a:p>
            <a:pPr marL="566738" indent="-566738">
              <a:buFont typeface="Wingdings" panose="05000000000000000000" pitchFamily="2" charset="2"/>
              <a:buChar char="q"/>
            </a:pPr>
            <a:r>
              <a:rPr lang="en-US" dirty="0"/>
              <a:t>True Document Structures (lists, columns, etc.)</a:t>
            </a:r>
          </a:p>
          <a:p>
            <a:pPr marL="566738" indent="-566738">
              <a:buFont typeface="Wingdings" panose="05000000000000000000" pitchFamily="2" charset="2"/>
              <a:buChar char="q"/>
            </a:pPr>
            <a:r>
              <a:rPr lang="en-US" dirty="0"/>
              <a:t>Create and sync closed captions</a:t>
            </a:r>
          </a:p>
        </p:txBody>
      </p:sp>
      <p:sp>
        <p:nvSpPr>
          <p:cNvPr id="4" name="Text Placeholder 3"/>
          <p:cNvSpPr>
            <a:spLocks noGrp="1"/>
          </p:cNvSpPr>
          <p:nvPr>
            <p:ph type="body" sz="half" idx="2"/>
          </p:nvPr>
        </p:nvSpPr>
        <p:spPr>
          <a:xfrm>
            <a:off x="457200" y="1523999"/>
            <a:ext cx="3276600" cy="4419601"/>
          </a:xfrm>
        </p:spPr>
        <p:txBody>
          <a:bodyPr/>
          <a:lstStyle/>
          <a:p>
            <a:pPr indent="173038"/>
            <a:r>
              <a:rPr lang="en-US" sz="1800" dirty="0"/>
              <a:t>Minimally we need to be able to check all boxes to be confident in the accessibility of our documents. </a:t>
            </a:r>
          </a:p>
          <a:p>
            <a:pPr indent="231775"/>
            <a:r>
              <a:rPr lang="en-US" sz="1800" dirty="0"/>
              <a:t>Assuming Best Practices for Style are also used:</a:t>
            </a:r>
          </a:p>
          <a:p>
            <a:pPr marL="342900" marR="0" lvl="0" indent="-342900">
              <a:lnSpc>
                <a:spcPct val="107000"/>
              </a:lnSpc>
              <a:spcBef>
                <a:spcPts val="0"/>
              </a:spcBef>
              <a:spcAft>
                <a:spcPts val="0"/>
              </a:spcAft>
              <a:buFont typeface="Symbol"/>
              <a:buChar char=""/>
            </a:pPr>
            <a:r>
              <a:rPr lang="en-US" sz="1800" dirty="0">
                <a:latin typeface="Calibri"/>
                <a:ea typeface="Calibri"/>
                <a:cs typeface="Times New Roman"/>
              </a:rPr>
              <a:t>Use San Serif fonts:</a:t>
            </a:r>
            <a:br>
              <a:rPr lang="en-US" sz="1800" dirty="0">
                <a:latin typeface="Calibri"/>
                <a:ea typeface="Calibri"/>
                <a:cs typeface="Times New Roman"/>
              </a:rPr>
            </a:br>
            <a:r>
              <a:rPr lang="en-US" sz="2000" dirty="0">
                <a:latin typeface="Arial"/>
                <a:ea typeface="Calibri"/>
                <a:cs typeface="Times New Roman"/>
              </a:rPr>
              <a:t>Arial</a:t>
            </a:r>
            <a:r>
              <a:rPr lang="en-US" sz="2000" dirty="0">
                <a:latin typeface="Calibri"/>
                <a:ea typeface="Calibri"/>
                <a:cs typeface="Times New Roman"/>
              </a:rPr>
              <a:t>, Calibri, </a:t>
            </a:r>
            <a:r>
              <a:rPr lang="en-US" sz="2000" dirty="0">
                <a:latin typeface="+mj-lt"/>
                <a:ea typeface="Calibri"/>
                <a:cs typeface="Vrinda" panose="020B0502040204020203" pitchFamily="34" charset="0"/>
              </a:rPr>
              <a:t>Verdana</a:t>
            </a:r>
            <a:r>
              <a:rPr lang="en-US" sz="1800" dirty="0">
                <a:latin typeface="Vrinda" panose="020B0502040204020203" pitchFamily="34" charset="0"/>
                <a:ea typeface="Calibri"/>
                <a:cs typeface="Vrinda" panose="020B0502040204020203" pitchFamily="34" charset="0"/>
              </a:rPr>
              <a:t>…</a:t>
            </a:r>
            <a:endParaRPr lang="en-US" sz="1800" dirty="0">
              <a:latin typeface="Calibri"/>
              <a:ea typeface="Calibri"/>
              <a:cs typeface="Times New Roman"/>
            </a:endParaRPr>
          </a:p>
          <a:p>
            <a:pPr marL="342900" marR="0" lvl="0" indent="-342900">
              <a:lnSpc>
                <a:spcPct val="107000"/>
              </a:lnSpc>
              <a:spcBef>
                <a:spcPts val="0"/>
              </a:spcBef>
              <a:spcAft>
                <a:spcPts val="0"/>
              </a:spcAft>
              <a:buFont typeface="Symbol"/>
              <a:buChar char=""/>
            </a:pPr>
            <a:r>
              <a:rPr lang="en-US" sz="1800" dirty="0">
                <a:latin typeface="Calibri"/>
                <a:ea typeface="Calibri"/>
                <a:cs typeface="Times New Roman"/>
              </a:rPr>
              <a:t>Use 12 </a:t>
            </a:r>
            <a:r>
              <a:rPr lang="en-US" sz="1800" dirty="0" err="1">
                <a:latin typeface="Calibri"/>
                <a:ea typeface="Calibri"/>
                <a:cs typeface="Times New Roman"/>
              </a:rPr>
              <a:t>pt</a:t>
            </a:r>
            <a:r>
              <a:rPr lang="en-US" sz="1800" dirty="0">
                <a:latin typeface="Calibri"/>
                <a:ea typeface="Calibri"/>
                <a:cs typeface="Times New Roman"/>
              </a:rPr>
              <a:t> font minimum</a:t>
            </a:r>
          </a:p>
          <a:p>
            <a:pPr marL="342900" marR="0" lvl="0" indent="-342900">
              <a:lnSpc>
                <a:spcPct val="107000"/>
              </a:lnSpc>
              <a:spcBef>
                <a:spcPts val="0"/>
              </a:spcBef>
              <a:spcAft>
                <a:spcPts val="0"/>
              </a:spcAft>
              <a:buFont typeface="Symbol"/>
              <a:buChar char=""/>
            </a:pPr>
            <a:r>
              <a:rPr lang="en-US" sz="1800" dirty="0">
                <a:latin typeface="Calibri"/>
                <a:ea typeface="Calibri"/>
                <a:cs typeface="Times New Roman"/>
              </a:rPr>
              <a:t>Use 18 </a:t>
            </a:r>
            <a:r>
              <a:rPr lang="en-US" sz="1800" dirty="0" err="1">
                <a:latin typeface="Calibri"/>
                <a:ea typeface="Calibri"/>
                <a:cs typeface="Times New Roman"/>
              </a:rPr>
              <a:t>pt</a:t>
            </a:r>
            <a:r>
              <a:rPr lang="en-US" sz="1800" dirty="0">
                <a:latin typeface="Calibri"/>
                <a:ea typeface="Calibri"/>
                <a:cs typeface="Times New Roman"/>
              </a:rPr>
              <a:t> font on screen capture</a:t>
            </a:r>
          </a:p>
          <a:p>
            <a:pPr marL="342900" marR="0" lvl="0" indent="-342900">
              <a:lnSpc>
                <a:spcPct val="107000"/>
              </a:lnSpc>
              <a:spcBef>
                <a:spcPts val="0"/>
              </a:spcBef>
              <a:spcAft>
                <a:spcPts val="0"/>
              </a:spcAft>
              <a:buFont typeface="Symbol"/>
              <a:buChar char=""/>
            </a:pPr>
            <a:r>
              <a:rPr lang="en-US" sz="1800" dirty="0">
                <a:latin typeface="Calibri"/>
                <a:ea typeface="Calibri"/>
                <a:cs typeface="Times New Roman"/>
              </a:rPr>
              <a:t>Use whitespace</a:t>
            </a:r>
          </a:p>
          <a:p>
            <a:pPr marL="342900" marR="0" lvl="0" indent="-342900">
              <a:lnSpc>
                <a:spcPct val="107000"/>
              </a:lnSpc>
              <a:spcBef>
                <a:spcPts val="0"/>
              </a:spcBef>
              <a:spcAft>
                <a:spcPts val="800"/>
              </a:spcAft>
              <a:buFont typeface="Symbol"/>
              <a:buChar char=""/>
            </a:pPr>
            <a:r>
              <a:rPr lang="en-US" sz="1800" dirty="0">
                <a:latin typeface="Calibri"/>
                <a:ea typeface="Calibri"/>
                <a:cs typeface="Times New Roman"/>
              </a:rPr>
              <a:t>Use good color contrast</a:t>
            </a:r>
          </a:p>
        </p:txBody>
      </p:sp>
      <p:sp>
        <p:nvSpPr>
          <p:cNvPr id="5" name="Slide Number Placeholder 4"/>
          <p:cNvSpPr>
            <a:spLocks noGrp="1"/>
          </p:cNvSpPr>
          <p:nvPr>
            <p:ph type="sldNum" sz="quarter" idx="10"/>
          </p:nvPr>
        </p:nvSpPr>
        <p:spPr/>
        <p:txBody>
          <a:bodyPr/>
          <a:lstStyle/>
          <a:p>
            <a:pPr>
              <a:defRPr/>
            </a:pPr>
            <a:fld id="{F46D4C3B-1352-4DE9-95E7-70226E716939}" type="slidenum">
              <a:rPr lang="en-US" altLang="en-US" smtClean="0"/>
              <a:pPr>
                <a:defRPr/>
              </a:pPr>
              <a:t>71</a:t>
            </a:fld>
            <a:endParaRPr lang="en-US" altLang="en-US" dirty="0"/>
          </a:p>
        </p:txBody>
      </p:sp>
    </p:spTree>
    <p:extLst>
      <p:ext uri="{BB962C8B-B14F-4D97-AF65-F5344CB8AC3E}">
        <p14:creationId xmlns:p14="http://schemas.microsoft.com/office/powerpoint/2010/main" val="35345900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4" name="Typewriter"/>
          </p:stSnd>
        </p:sndAc>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with Real Document</a:t>
            </a:r>
          </a:p>
        </p:txBody>
      </p:sp>
      <p:sp>
        <p:nvSpPr>
          <p:cNvPr id="3" name="Content Placeholder 2"/>
          <p:cNvSpPr>
            <a:spLocks noGrp="1"/>
          </p:cNvSpPr>
          <p:nvPr>
            <p:ph sz="half" idx="1"/>
          </p:nvPr>
        </p:nvSpPr>
        <p:spPr/>
        <p:txBody>
          <a:bodyPr/>
          <a:lstStyle/>
          <a:p>
            <a:r>
              <a:rPr lang="en-US" dirty="0"/>
              <a:t>Using a syllabus or another document that you can copy and paste, put it into a content page and begin adding the checklist of accessibility to-dos</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72</a:t>
            </a:fld>
            <a:endParaRPr lang="en-US" altLang="en-US" dirty="0"/>
          </a:p>
        </p:txBody>
      </p:sp>
      <p:pic>
        <p:nvPicPr>
          <p:cNvPr id="5122" name="Picture 2" descr="rectangle containing check boxes. Pencil has checked 1 box"/>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3033346"/>
            <a:ext cx="4038600" cy="1553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35417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Canvas Specific Resources</a:t>
            </a:r>
          </a:p>
        </p:txBody>
      </p:sp>
      <p:sp>
        <p:nvSpPr>
          <p:cNvPr id="3" name="Content Placeholder 2"/>
          <p:cNvSpPr>
            <a:spLocks noGrp="1"/>
          </p:cNvSpPr>
          <p:nvPr>
            <p:ph idx="1"/>
          </p:nvPr>
        </p:nvSpPr>
        <p:spPr/>
        <p:txBody>
          <a:bodyPr/>
          <a:lstStyle/>
          <a:p>
            <a:pPr marL="457200" lvl="1" indent="0">
              <a:buNone/>
            </a:pPr>
            <a:r>
              <a:rPr lang="en-US" dirty="0"/>
              <a:t>From Instructure</a:t>
            </a:r>
          </a:p>
          <a:p>
            <a:pPr marL="457200" lvl="1" indent="0">
              <a:buNone/>
            </a:pPr>
            <a:r>
              <a:rPr lang="en-US" u="sng" dirty="0">
                <a:hlinkClick r:id="rId3" tooltip="Canvas LMS accessibility guide"/>
              </a:rPr>
              <a:t>https://community.canvaslms.com/</a:t>
            </a:r>
            <a:br>
              <a:rPr lang="en-US" u="sng" dirty="0">
                <a:hlinkClick r:id="rId3" tooltip="Canvas LMS accessibility guide"/>
              </a:rPr>
            </a:br>
            <a:r>
              <a:rPr lang="en-US" u="sng" dirty="0">
                <a:hlinkClick r:id="rId3" tooltip="Canvas LMS accessibility guide"/>
              </a:rPr>
              <a:t>docs/DOC-2060</a:t>
            </a:r>
            <a:endParaRPr lang="en-US" u="sng" dirty="0"/>
          </a:p>
          <a:p>
            <a:pPr lvl="1"/>
            <a:endParaRPr lang="en-US" u="sng" dirty="0"/>
          </a:p>
          <a:p>
            <a:pPr marL="457200" lvl="1" indent="0">
              <a:buNone/>
            </a:pPr>
            <a:r>
              <a:rPr lang="en-US" dirty="0"/>
              <a:t>UDOIT (Universal Design Online content Inspection Tool)</a:t>
            </a:r>
          </a:p>
          <a:p>
            <a:pPr marL="457200" lvl="1" indent="0">
              <a:buNone/>
            </a:pPr>
            <a:r>
              <a:rPr lang="en-US" dirty="0">
                <a:hlinkClick r:id="rId4"/>
              </a:rPr>
              <a:t>https://community.canvaslms.com/</a:t>
            </a:r>
            <a:br>
              <a:rPr lang="en-US" dirty="0">
                <a:hlinkClick r:id="rId4"/>
              </a:rPr>
            </a:br>
            <a:r>
              <a:rPr lang="en-US" dirty="0">
                <a:hlinkClick r:id="rId4"/>
              </a:rPr>
              <a:t>docs/DOC-6504</a:t>
            </a: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73</a:t>
            </a:fld>
            <a:endParaRPr lang="en-US" altLang="en-US" dirty="0"/>
          </a:p>
        </p:txBody>
      </p:sp>
    </p:spTree>
    <p:extLst>
      <p:ext uri="{BB962C8B-B14F-4D97-AF65-F5344CB8AC3E}">
        <p14:creationId xmlns:p14="http://schemas.microsoft.com/office/powerpoint/2010/main" val="327790277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5" name="Typewriter"/>
          </p:stSnd>
        </p:sndAc>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Multimedia and Accessibility</a:t>
            </a:r>
          </a:p>
        </p:txBody>
      </p:sp>
      <p:sp>
        <p:nvSpPr>
          <p:cNvPr id="4" name="Content Placeholder 3"/>
          <p:cNvSpPr>
            <a:spLocks noGrp="1"/>
          </p:cNvSpPr>
          <p:nvPr>
            <p:ph sz="half" idx="2"/>
          </p:nvPr>
        </p:nvSpPr>
        <p:spPr/>
        <p:txBody>
          <a:bodyPr/>
          <a:lstStyle/>
          <a:p>
            <a:pPr marL="0" indent="0" algn="ctr">
              <a:buNone/>
            </a:pPr>
            <a:r>
              <a:rPr lang="en-US" b="1" dirty="0"/>
              <a:t>Objectives:</a:t>
            </a:r>
          </a:p>
          <a:p>
            <a:r>
              <a:rPr lang="en-US" dirty="0"/>
              <a:t>Know the 6 basic rules for captioning</a:t>
            </a:r>
          </a:p>
          <a:p>
            <a:r>
              <a:rPr lang="en-US" dirty="0"/>
              <a:t>Create a video with Closed Captions</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74</a:t>
            </a:fld>
            <a:endParaRPr lang="en-US" altLang="en-US" dirty="0"/>
          </a:p>
        </p:txBody>
      </p:sp>
      <p:pic>
        <p:nvPicPr>
          <p:cNvPr id="4099" name="Picture 3" descr="Closed captioning symbol&#10;" title="C:\Users\hixsoncr\AppData\Local\Microsoft\Windows\Temporary Internet Files\IE\J003J8Y0\798px-Closed_captioning_symbol.svg[1].pn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524002"/>
            <a:ext cx="3048000" cy="22917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artoon of the word &quot;words&quot; creating a bridge between two peo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886200"/>
            <a:ext cx="3429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33948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5" name="Typewriter"/>
          </p:stSnd>
        </p:sndAc>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Counts as Multimedia?</a:t>
            </a:r>
          </a:p>
        </p:txBody>
      </p:sp>
      <p:sp>
        <p:nvSpPr>
          <p:cNvPr id="3" name="Content Placeholder 2"/>
          <p:cNvSpPr>
            <a:spLocks noGrp="1"/>
          </p:cNvSpPr>
          <p:nvPr>
            <p:ph sz="half" idx="1"/>
          </p:nvPr>
        </p:nvSpPr>
        <p:spPr/>
        <p:txBody>
          <a:bodyPr/>
          <a:lstStyle/>
          <a:p>
            <a:r>
              <a:rPr lang="en-US" dirty="0"/>
              <a:t>Images</a:t>
            </a:r>
          </a:p>
          <a:p>
            <a:r>
              <a:rPr lang="en-US" dirty="0"/>
              <a:t>Graphs</a:t>
            </a:r>
          </a:p>
          <a:p>
            <a:r>
              <a:rPr lang="en-US" dirty="0"/>
              <a:t>Charts</a:t>
            </a:r>
          </a:p>
          <a:p>
            <a:r>
              <a:rPr lang="en-US" dirty="0"/>
              <a:t>Movies</a:t>
            </a:r>
          </a:p>
          <a:p>
            <a:r>
              <a:rPr lang="en-US" dirty="0"/>
              <a:t>Animations</a:t>
            </a:r>
          </a:p>
          <a:p>
            <a:r>
              <a:rPr lang="en-US" dirty="0"/>
              <a:t>Audio Recordings</a:t>
            </a:r>
          </a:p>
        </p:txBody>
      </p:sp>
      <p:sp>
        <p:nvSpPr>
          <p:cNvPr id="4" name="Content Placeholder 3"/>
          <p:cNvSpPr>
            <a:spLocks noGrp="1"/>
          </p:cNvSpPr>
          <p:nvPr>
            <p:ph sz="half" idx="2"/>
          </p:nvPr>
        </p:nvSpPr>
        <p:spPr>
          <a:xfrm>
            <a:off x="4648200" y="1600200"/>
            <a:ext cx="4038600" cy="3048000"/>
          </a:xfrm>
          <a:ln>
            <a:solidFill>
              <a:srgbClr val="990033"/>
            </a:solidFill>
          </a:ln>
        </p:spPr>
        <p:txBody>
          <a:bodyPr anchor="ctr"/>
          <a:lstStyle/>
          <a:p>
            <a:pPr marL="0" indent="0" algn="ctr">
              <a:buNone/>
            </a:pPr>
            <a:r>
              <a:rPr lang="en-US" dirty="0"/>
              <a:t>Still or Moving Visual</a:t>
            </a:r>
          </a:p>
          <a:p>
            <a:pPr marL="0" indent="0" algn="ctr">
              <a:buNone/>
            </a:pPr>
            <a:r>
              <a:rPr lang="en-US" dirty="0"/>
              <a:t>Auditory Component</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75</a:t>
            </a:fld>
            <a:endParaRPr lang="en-US" altLang="en-US" dirty="0"/>
          </a:p>
        </p:txBody>
      </p:sp>
    </p:spTree>
    <p:extLst>
      <p:ext uri="{BB962C8B-B14F-4D97-AF65-F5344CB8AC3E}">
        <p14:creationId xmlns:p14="http://schemas.microsoft.com/office/powerpoint/2010/main" val="218288142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4" name="Typewriter"/>
          </p:stSnd>
        </p:sndAc>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Text Alternative Goal</a:t>
            </a:r>
          </a:p>
        </p:txBody>
      </p:sp>
      <p:sp>
        <p:nvSpPr>
          <p:cNvPr id="3" name="Content Placeholder 2"/>
          <p:cNvSpPr>
            <a:spLocks noGrp="1"/>
          </p:cNvSpPr>
          <p:nvPr>
            <p:ph sz="half" idx="1"/>
          </p:nvPr>
        </p:nvSpPr>
        <p:spPr>
          <a:xfrm>
            <a:off x="457200" y="3657600"/>
            <a:ext cx="4038600" cy="2362200"/>
          </a:xfrm>
        </p:spPr>
        <p:txBody>
          <a:bodyPr/>
          <a:lstStyle/>
          <a:p>
            <a:pPr marL="0" indent="0" algn="ctr">
              <a:buNone/>
            </a:pPr>
            <a:r>
              <a:rPr lang="en-US" b="1" dirty="0"/>
              <a:t>“more than one” </a:t>
            </a:r>
            <a:br>
              <a:rPr lang="en-US" dirty="0"/>
            </a:br>
            <a:endParaRPr lang="en-US" dirty="0"/>
          </a:p>
          <a:p>
            <a:r>
              <a:rPr lang="en-US" dirty="0"/>
              <a:t>What text alternatives exist:</a:t>
            </a:r>
          </a:p>
        </p:txBody>
      </p:sp>
      <p:sp>
        <p:nvSpPr>
          <p:cNvPr id="4" name="Content Placeholder 3"/>
          <p:cNvSpPr>
            <a:spLocks noGrp="1"/>
          </p:cNvSpPr>
          <p:nvPr>
            <p:ph sz="half" idx="2"/>
          </p:nvPr>
        </p:nvSpPr>
        <p:spPr/>
        <p:txBody>
          <a:bodyPr/>
          <a:lstStyle/>
          <a:p>
            <a:r>
              <a:rPr lang="en-US" dirty="0"/>
              <a:t>Images</a:t>
            </a:r>
          </a:p>
          <a:p>
            <a:pPr lvl="1"/>
            <a:r>
              <a:rPr lang="en-US" dirty="0"/>
              <a:t>Alt Tags</a:t>
            </a:r>
          </a:p>
          <a:p>
            <a:r>
              <a:rPr lang="en-US" dirty="0"/>
              <a:t>Graphs/Charts</a:t>
            </a:r>
          </a:p>
          <a:p>
            <a:pPr lvl="1"/>
            <a:r>
              <a:rPr lang="en-US" dirty="0"/>
              <a:t>Long Descriptions</a:t>
            </a:r>
          </a:p>
          <a:p>
            <a:pPr lvl="1"/>
            <a:r>
              <a:rPr lang="en-US" dirty="0"/>
              <a:t>In-line text</a:t>
            </a:r>
          </a:p>
          <a:p>
            <a:r>
              <a:rPr lang="en-US" dirty="0"/>
              <a:t>Movies</a:t>
            </a:r>
          </a:p>
          <a:p>
            <a:pPr lvl="1"/>
            <a:r>
              <a:rPr lang="en-US" dirty="0"/>
              <a:t>Closed Captions</a:t>
            </a:r>
          </a:p>
          <a:p>
            <a:r>
              <a:rPr lang="en-US" dirty="0"/>
              <a:t>Audio Recordings</a:t>
            </a:r>
          </a:p>
          <a:p>
            <a:pPr lvl="1"/>
            <a:r>
              <a:rPr lang="en-US" dirty="0"/>
              <a:t>Transcripts</a:t>
            </a:r>
          </a:p>
          <a:p>
            <a:endParaRPr lang="en-US" dirty="0"/>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76</a:t>
            </a:fld>
            <a:endParaRPr lang="en-US" altLang="en-US" dirty="0"/>
          </a:p>
        </p:txBody>
      </p:sp>
      <p:pic>
        <p:nvPicPr>
          <p:cNvPr id="11" name="Picture 10" descr="a hand hovers over an ipad. iPad displays words in bubbles"/>
          <p:cNvPicPr>
            <a:picLocks noChangeAspect="1"/>
          </p:cNvPicPr>
          <p:nvPr/>
        </p:nvPicPr>
        <p:blipFill rotWithShape="1">
          <a:blip r:embed="rId3">
            <a:extLst>
              <a:ext uri="{28A0092B-C50C-407E-A947-70E740481C1C}">
                <a14:useLocalDpi xmlns:a14="http://schemas.microsoft.com/office/drawing/2010/main" val="0"/>
              </a:ext>
            </a:extLst>
          </a:blip>
          <a:srcRect l="13333"/>
          <a:stretch/>
        </p:blipFill>
        <p:spPr>
          <a:xfrm>
            <a:off x="457200" y="1371600"/>
            <a:ext cx="3962400" cy="2257778"/>
          </a:xfrm>
          <a:prstGeom prst="rect">
            <a:avLst/>
          </a:prstGeom>
        </p:spPr>
      </p:pic>
    </p:spTree>
    <p:extLst>
      <p:ext uri="{BB962C8B-B14F-4D97-AF65-F5344CB8AC3E}">
        <p14:creationId xmlns:p14="http://schemas.microsoft.com/office/powerpoint/2010/main" val="57852885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Two Methods: </a:t>
            </a:r>
          </a:p>
        </p:txBody>
      </p:sp>
      <p:sp>
        <p:nvSpPr>
          <p:cNvPr id="3" name="Text Placeholder 2"/>
          <p:cNvSpPr>
            <a:spLocks noGrp="1"/>
          </p:cNvSpPr>
          <p:nvPr>
            <p:ph type="body" idx="1"/>
          </p:nvPr>
        </p:nvSpPr>
        <p:spPr/>
        <p:txBody>
          <a:bodyPr/>
          <a:lstStyle/>
          <a:p>
            <a:pPr algn="ctr"/>
            <a:r>
              <a:rPr lang="en-US" sz="3200" dirty="0"/>
              <a:t>Proactive</a:t>
            </a:r>
          </a:p>
        </p:txBody>
      </p:sp>
      <p:sp>
        <p:nvSpPr>
          <p:cNvPr id="5" name="Text Placeholder 4"/>
          <p:cNvSpPr>
            <a:spLocks noGrp="1"/>
          </p:cNvSpPr>
          <p:nvPr>
            <p:ph type="body" sz="quarter" idx="3"/>
          </p:nvPr>
        </p:nvSpPr>
        <p:spPr/>
        <p:txBody>
          <a:bodyPr/>
          <a:lstStyle/>
          <a:p>
            <a:pPr algn="ctr"/>
            <a:r>
              <a:rPr lang="en-US" sz="3200" dirty="0"/>
              <a:t>Reactive</a:t>
            </a:r>
            <a:endParaRPr lang="en-US" dirty="0"/>
          </a:p>
        </p:txBody>
      </p:sp>
      <p:sp>
        <p:nvSpPr>
          <p:cNvPr id="6" name="Slide Number Placeholder 5"/>
          <p:cNvSpPr>
            <a:spLocks noGrp="1"/>
          </p:cNvSpPr>
          <p:nvPr>
            <p:ph type="sldNum" sz="quarter" idx="10"/>
          </p:nvPr>
        </p:nvSpPr>
        <p:spPr/>
        <p:txBody>
          <a:bodyPr/>
          <a:lstStyle/>
          <a:p>
            <a:pPr>
              <a:defRPr/>
            </a:pPr>
            <a:fld id="{BE2C9799-E0CA-45D5-B20E-DDE3716B5673}" type="slidenum">
              <a:rPr lang="en-US" altLang="en-US" smtClean="0"/>
              <a:pPr>
                <a:defRPr/>
              </a:pPr>
              <a:t>77</a:t>
            </a:fld>
            <a:endParaRPr lang="en-US" altLang="en-US" dirty="0"/>
          </a:p>
        </p:txBody>
      </p:sp>
      <p:sp>
        <p:nvSpPr>
          <p:cNvPr id="7" name="Content Placeholder 6"/>
          <p:cNvSpPr>
            <a:spLocks noGrp="1"/>
          </p:cNvSpPr>
          <p:nvPr>
            <p:ph sz="half" idx="12"/>
          </p:nvPr>
        </p:nvSpPr>
        <p:spPr/>
        <p:txBody>
          <a:bodyPr/>
          <a:lstStyle/>
          <a:p>
            <a:r>
              <a:rPr lang="en-US" dirty="0"/>
              <a:t>Multimedia is an important element for </a:t>
            </a:r>
            <a:r>
              <a:rPr lang="en-US" b="1" dirty="0"/>
              <a:t>proactive accessibility design</a:t>
            </a:r>
          </a:p>
        </p:txBody>
      </p:sp>
      <p:pic>
        <p:nvPicPr>
          <p:cNvPr id="1028" name="Picture 4" descr="Image representing the question Proactive or Reactiv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1134269" y="2209800"/>
            <a:ext cx="2687638" cy="26876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Grp="1" noChangeAspect="1" noChangeArrowheads="1"/>
          </p:cNvPicPr>
          <p:nvPr>
            <p:ph sz="half" idx="13"/>
          </p:nvPr>
        </p:nvPicPr>
        <p:blipFill>
          <a:blip r:embed="rId5">
            <a:extLst>
              <a:ext uri="{28A0092B-C50C-407E-A947-70E740481C1C}">
                <a14:useLocalDpi xmlns:a14="http://schemas.microsoft.com/office/drawing/2010/main" val="0"/>
              </a:ext>
            </a:extLst>
          </a:blip>
          <a:srcRect/>
          <a:stretch>
            <a:fillRect/>
          </a:stretch>
        </p:blipFill>
        <p:spPr bwMode="auto">
          <a:xfrm>
            <a:off x="4876800" y="2209404"/>
            <a:ext cx="3581399"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4409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6" name="Typewriter"/>
          </p:stSnd>
        </p:sndAc>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541338"/>
          </a:xfrm>
        </p:spPr>
        <p:txBody>
          <a:bodyPr/>
          <a:lstStyle/>
          <a:p>
            <a:r>
              <a:rPr lang="en-US" dirty="0"/>
              <a:t>Video Accessibility</a:t>
            </a:r>
          </a:p>
        </p:txBody>
      </p:sp>
      <p:sp>
        <p:nvSpPr>
          <p:cNvPr id="12" name="Text Placeholder 11"/>
          <p:cNvSpPr>
            <a:spLocks noGrp="1"/>
          </p:cNvSpPr>
          <p:nvPr>
            <p:ph type="body" idx="1"/>
          </p:nvPr>
        </p:nvSpPr>
        <p:spPr>
          <a:xfrm>
            <a:off x="457200" y="873126"/>
            <a:ext cx="4040188" cy="639762"/>
          </a:xfrm>
        </p:spPr>
        <p:txBody>
          <a:bodyPr/>
          <a:lstStyle/>
          <a:p>
            <a:pPr algn="ctr"/>
            <a:r>
              <a:rPr lang="en-US" sz="2800" dirty="0"/>
              <a:t>Closed Captions</a:t>
            </a:r>
          </a:p>
        </p:txBody>
      </p:sp>
      <p:pic>
        <p:nvPicPr>
          <p:cNvPr id="18" name="Content Placeholder 17" descr="screenshot of you tube closed captioning edito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30825" y="1455738"/>
            <a:ext cx="3892938" cy="3327929"/>
          </a:xfrm>
        </p:spPr>
      </p:pic>
      <p:sp>
        <p:nvSpPr>
          <p:cNvPr id="14" name="Text Placeholder 13"/>
          <p:cNvSpPr>
            <a:spLocks noGrp="1"/>
          </p:cNvSpPr>
          <p:nvPr>
            <p:ph type="body" sz="quarter" idx="3"/>
          </p:nvPr>
        </p:nvSpPr>
        <p:spPr>
          <a:xfrm>
            <a:off x="4873624" y="815976"/>
            <a:ext cx="4041775" cy="639762"/>
          </a:xfrm>
        </p:spPr>
        <p:txBody>
          <a:bodyPr/>
          <a:lstStyle/>
          <a:p>
            <a:pPr algn="ctr"/>
            <a:r>
              <a:rPr lang="en-US" sz="2800" dirty="0"/>
              <a:t>Transcripts</a:t>
            </a:r>
          </a:p>
        </p:txBody>
      </p:sp>
      <p:sp>
        <p:nvSpPr>
          <p:cNvPr id="6" name="Slide Number Placeholder 5"/>
          <p:cNvSpPr>
            <a:spLocks noGrp="1"/>
          </p:cNvSpPr>
          <p:nvPr>
            <p:ph type="sldNum" sz="quarter" idx="10"/>
          </p:nvPr>
        </p:nvSpPr>
        <p:spPr/>
        <p:txBody>
          <a:bodyPr/>
          <a:lstStyle/>
          <a:p>
            <a:pPr>
              <a:defRPr/>
            </a:pPr>
            <a:fld id="{BE2C9799-E0CA-45D5-B20E-DDE3716B5673}" type="slidenum">
              <a:rPr lang="en-US" altLang="en-US" smtClean="0"/>
              <a:pPr>
                <a:defRPr/>
              </a:pPr>
              <a:t>78</a:t>
            </a:fld>
            <a:endParaRPr lang="en-US" altLang="en-US" dirty="0"/>
          </a:p>
        </p:txBody>
      </p:sp>
      <p:sp>
        <p:nvSpPr>
          <p:cNvPr id="15" name="Content Placeholder 14"/>
          <p:cNvSpPr>
            <a:spLocks noGrp="1"/>
          </p:cNvSpPr>
          <p:nvPr>
            <p:ph sz="half" idx="12"/>
          </p:nvPr>
        </p:nvSpPr>
        <p:spPr>
          <a:xfrm>
            <a:off x="228600" y="4876800"/>
            <a:ext cx="8686800" cy="1295400"/>
          </a:xfrm>
        </p:spPr>
        <p:txBody>
          <a:bodyPr>
            <a:normAutofit fontScale="92500"/>
          </a:bodyPr>
          <a:lstStyle/>
          <a:p>
            <a:r>
              <a:rPr lang="en-US" dirty="0"/>
              <a:t>Ex. Closed Captions support students with hearing loss &amp; ADD.</a:t>
            </a:r>
          </a:p>
          <a:p>
            <a:r>
              <a:rPr lang="en-US" dirty="0"/>
              <a:t>Ex. Transcripts support students with print disabilities</a:t>
            </a:r>
          </a:p>
        </p:txBody>
      </p:sp>
      <p:pic>
        <p:nvPicPr>
          <p:cNvPr id="20" name="Content Placeholder 19" descr="screen shot of pbs.org showing a video and downloadable transcript"/>
          <p:cNvPicPr>
            <a:picLocks noGrp="1" noChangeAspect="1"/>
          </p:cNvPicPr>
          <p:nvPr>
            <p:ph sz="half" idx="13"/>
          </p:nvPr>
        </p:nvPicPr>
        <p:blipFill>
          <a:blip r:embed="rId5" cstate="print">
            <a:extLst>
              <a:ext uri="{28A0092B-C50C-407E-A947-70E740481C1C}">
                <a14:useLocalDpi xmlns:a14="http://schemas.microsoft.com/office/drawing/2010/main" val="0"/>
              </a:ext>
            </a:extLst>
          </a:blip>
          <a:stretch>
            <a:fillRect/>
          </a:stretch>
        </p:blipFill>
        <p:spPr>
          <a:xfrm>
            <a:off x="5083967" y="1455738"/>
            <a:ext cx="3621087" cy="3340038"/>
          </a:xfrm>
        </p:spPr>
      </p:pic>
    </p:spTree>
    <p:extLst>
      <p:ext uri="{BB962C8B-B14F-4D97-AF65-F5344CB8AC3E}">
        <p14:creationId xmlns:p14="http://schemas.microsoft.com/office/powerpoint/2010/main" val="372670472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6" name="Typewriter"/>
          </p:stSnd>
        </p:sndAc>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 Pair, Share</a:t>
            </a:r>
          </a:p>
        </p:txBody>
      </p:sp>
      <p:sp>
        <p:nvSpPr>
          <p:cNvPr id="3" name="Content Placeholder 2"/>
          <p:cNvSpPr>
            <a:spLocks noGrp="1"/>
          </p:cNvSpPr>
          <p:nvPr>
            <p:ph idx="1"/>
          </p:nvPr>
        </p:nvSpPr>
        <p:spPr/>
        <p:txBody>
          <a:bodyPr/>
          <a:lstStyle/>
          <a:p>
            <a:r>
              <a:rPr lang="en-US" dirty="0"/>
              <a:t>In groups of 2-3 pick one of the following questions to answer.</a:t>
            </a:r>
          </a:p>
          <a:p>
            <a:pPr lvl="1"/>
            <a:r>
              <a:rPr lang="en-US" dirty="0"/>
              <a:t>Who needs captions?</a:t>
            </a:r>
          </a:p>
          <a:p>
            <a:pPr lvl="1"/>
            <a:r>
              <a:rPr lang="en-US" dirty="0"/>
              <a:t>When should there be captions?</a:t>
            </a:r>
          </a:p>
          <a:p>
            <a:pPr lvl="1"/>
            <a:r>
              <a:rPr lang="en-US" dirty="0"/>
              <a:t>Why should we do it?</a:t>
            </a:r>
          </a:p>
          <a:p>
            <a:pPr lvl="1"/>
            <a:endParaRPr lang="en-US" dirty="0"/>
          </a:p>
        </p:txBody>
      </p:sp>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79</a:t>
            </a:fld>
            <a:endParaRPr lang="en-US" altLang="en-US" dirty="0"/>
          </a:p>
        </p:txBody>
      </p:sp>
    </p:spTree>
    <p:extLst>
      <p:ext uri="{BB962C8B-B14F-4D97-AF65-F5344CB8AC3E}">
        <p14:creationId xmlns:p14="http://schemas.microsoft.com/office/powerpoint/2010/main" val="130510243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spd="slow">
        <p:sndAc>
          <p:stSnd>
            <p:snd r:embed="rId3" name="Typewriter"/>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6CB4D69-A9DF-4E5D-B7A7-D5EA95FF3BBE}" type="slidenum">
              <a:rPr lang="en-US" altLang="en-US" smtClean="0"/>
              <a:pPr>
                <a:defRPr/>
              </a:pPr>
              <a:t>8</a:t>
            </a:fld>
            <a:endParaRPr lang="en-US" altLang="en-US" dirty="0"/>
          </a:p>
        </p:txBody>
      </p:sp>
      <p:sp>
        <p:nvSpPr>
          <p:cNvPr id="2" name="Title 1"/>
          <p:cNvSpPr>
            <a:spLocks noGrp="1"/>
          </p:cNvSpPr>
          <p:nvPr>
            <p:ph type="title"/>
          </p:nvPr>
        </p:nvSpPr>
        <p:spPr/>
        <p:txBody>
          <a:bodyPr/>
          <a:lstStyle/>
          <a:p>
            <a:r>
              <a:rPr lang="en-US" dirty="0"/>
              <a:t>Implications for Learning Spaces</a:t>
            </a:r>
          </a:p>
        </p:txBody>
      </p:sp>
      <p:sp>
        <p:nvSpPr>
          <p:cNvPr id="3" name="Content Placeholder 2"/>
          <p:cNvSpPr>
            <a:spLocks noGrp="1"/>
          </p:cNvSpPr>
          <p:nvPr>
            <p:ph sz="half" idx="2"/>
          </p:nvPr>
        </p:nvSpPr>
        <p:spPr/>
        <p:txBody>
          <a:bodyPr/>
          <a:lstStyle/>
          <a:p>
            <a:pPr>
              <a:spcAft>
                <a:spcPts val="2400"/>
              </a:spcAft>
            </a:pPr>
            <a:r>
              <a:rPr lang="en-US" dirty="0"/>
              <a:t>What are the </a:t>
            </a:r>
            <a:r>
              <a:rPr lang="en-US" b="1" dirty="0"/>
              <a:t>digital equivalents</a:t>
            </a:r>
            <a:r>
              <a:rPr lang="en-US" dirty="0"/>
              <a:t> of ramps, automatic doors, etc. for our digital learning spaces?</a:t>
            </a:r>
          </a:p>
          <a:p>
            <a:r>
              <a:rPr lang="en-US" dirty="0"/>
              <a:t>How do we define</a:t>
            </a:r>
          </a:p>
          <a:p>
            <a:pPr marL="0" indent="0" algn="ctr">
              <a:buNone/>
            </a:pPr>
            <a:r>
              <a:rPr lang="en-US" dirty="0">
                <a:latin typeface="Adobe Gothic Std B" panose="020B0800000000000000" pitchFamily="34" charset="-128"/>
                <a:ea typeface="Adobe Gothic Std B" panose="020B0800000000000000" pitchFamily="34" charset="-128"/>
              </a:rPr>
              <a:t>Accessible?</a:t>
            </a:r>
          </a:p>
        </p:txBody>
      </p:sp>
      <p:pic>
        <p:nvPicPr>
          <p:cNvPr id="5" name="Content Placeholder 4" descr="Word cloud of previous responses to The Reaction Factor survey. Most frequent words are need, can, needs, and everyone."/>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13208" t="943" r="13208" b="943"/>
          <a:stretch/>
        </p:blipFill>
        <p:spPr>
          <a:xfrm>
            <a:off x="457200" y="1828800"/>
            <a:ext cx="3886200" cy="3886201"/>
          </a:xfrm>
        </p:spPr>
      </p:pic>
    </p:spTree>
    <p:extLst>
      <p:ext uri="{BB962C8B-B14F-4D97-AF65-F5344CB8AC3E}">
        <p14:creationId xmlns:p14="http://schemas.microsoft.com/office/powerpoint/2010/main" val="258008840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5" name="Typewriter"/>
          </p:stSnd>
        </p:sndAc>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5 W’s for Video Text Alternative</a:t>
            </a:r>
          </a:p>
        </p:txBody>
      </p:sp>
      <p:sp>
        <p:nvSpPr>
          <p:cNvPr id="3" name="Content Placeholder 2"/>
          <p:cNvSpPr>
            <a:spLocks noGrp="1"/>
          </p:cNvSpPr>
          <p:nvPr>
            <p:ph idx="1"/>
          </p:nvPr>
        </p:nvSpPr>
        <p:spPr>
          <a:xfrm>
            <a:off x="457200" y="1295400"/>
            <a:ext cx="8229600" cy="4800600"/>
          </a:xfrm>
        </p:spPr>
        <p:txBody>
          <a:bodyPr>
            <a:normAutofit fontScale="92500" lnSpcReduction="20000"/>
          </a:bodyPr>
          <a:lstStyle/>
          <a:p>
            <a:pPr fontAlgn="ctr">
              <a:lnSpc>
                <a:spcPct val="124000"/>
              </a:lnSpc>
              <a:defRPr/>
            </a:pPr>
            <a:r>
              <a:rPr lang="en-US" b="1" dirty="0"/>
              <a:t>Who:</a:t>
            </a:r>
            <a:r>
              <a:rPr lang="en-US" sz="2800" dirty="0"/>
              <a:t> Everyone who creates video content</a:t>
            </a:r>
          </a:p>
          <a:p>
            <a:pPr fontAlgn="ctr">
              <a:lnSpc>
                <a:spcPct val="124000"/>
              </a:lnSpc>
              <a:defRPr/>
            </a:pPr>
            <a:r>
              <a:rPr lang="en-US" b="1" dirty="0"/>
              <a:t>What:</a:t>
            </a:r>
            <a:r>
              <a:rPr lang="en-US" sz="2800" dirty="0"/>
              <a:t> to make quality video content</a:t>
            </a:r>
          </a:p>
          <a:p>
            <a:pPr fontAlgn="ctr">
              <a:lnSpc>
                <a:spcPct val="124000"/>
              </a:lnSpc>
              <a:defRPr/>
            </a:pPr>
            <a:r>
              <a:rPr lang="en-US" b="1" dirty="0"/>
              <a:t>Where:</a:t>
            </a:r>
            <a:r>
              <a:rPr lang="en-US" sz="2800" dirty="0"/>
              <a:t> On every video we create; at every location where that video is published</a:t>
            </a:r>
          </a:p>
          <a:p>
            <a:pPr fontAlgn="ctr">
              <a:lnSpc>
                <a:spcPct val="124000"/>
              </a:lnSpc>
              <a:defRPr/>
            </a:pPr>
            <a:r>
              <a:rPr lang="en-US" b="1" dirty="0"/>
              <a:t>When:</a:t>
            </a:r>
            <a:r>
              <a:rPr lang="en-US" sz="2800" dirty="0"/>
              <a:t> Pre-script or Post-production script</a:t>
            </a:r>
          </a:p>
          <a:p>
            <a:pPr fontAlgn="ctr">
              <a:lnSpc>
                <a:spcPct val="124000"/>
              </a:lnSpc>
              <a:defRPr/>
            </a:pPr>
            <a:r>
              <a:rPr lang="en-US" b="1" dirty="0"/>
              <a:t>Why: </a:t>
            </a:r>
            <a:r>
              <a:rPr lang="en-US" sz="2800" dirty="0"/>
              <a:t>Law, Increase User Base, Increase Retention, Environment</a:t>
            </a:r>
          </a:p>
          <a:p>
            <a:pPr fontAlgn="ctr">
              <a:lnSpc>
                <a:spcPct val="124000"/>
              </a:lnSpc>
              <a:defRPr/>
            </a:pPr>
            <a:r>
              <a:rPr lang="en-US" b="1" dirty="0"/>
              <a:t>HOW: </a:t>
            </a:r>
            <a:r>
              <a:rPr lang="en-US" sz="2800" dirty="0"/>
              <a:t>it depends on where the video </a:t>
            </a:r>
            <a:r>
              <a:rPr lang="en-US" sz="2800" b="1" dirty="0"/>
              <a:t>comes from</a:t>
            </a:r>
            <a:r>
              <a:rPr lang="en-US" sz="2800" dirty="0"/>
              <a:t> and </a:t>
            </a:r>
            <a:r>
              <a:rPr lang="en-US" sz="2800" b="1" dirty="0"/>
              <a:t>goes to</a:t>
            </a:r>
            <a:r>
              <a:rPr lang="en-US" sz="2800" dirty="0"/>
              <a:t>.</a:t>
            </a:r>
          </a:p>
        </p:txBody>
      </p:sp>
      <p:sp>
        <p:nvSpPr>
          <p:cNvPr id="6148" name="Slide Number Placeholder 4"/>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2820DE75-8497-49DA-A17B-CE2564CDE80D}" type="slidenum">
              <a:rPr lang="en-US" altLang="en-US" sz="1600">
                <a:solidFill>
                  <a:schemeClr val="tx1"/>
                </a:solidFill>
              </a:rPr>
              <a:pPr algn="r" eaLnBrk="1"/>
              <a:t>80</a:t>
            </a:fld>
            <a:endParaRPr lang="en-US" altLang="en-US" sz="1600">
              <a:solidFill>
                <a:schemeClr val="tx1"/>
              </a:solidFill>
            </a:endParaRPr>
          </a:p>
        </p:txBody>
      </p:sp>
    </p:spTree>
    <p:extLst>
      <p:ext uri="{BB962C8B-B14F-4D97-AF65-F5344CB8AC3E}">
        <p14:creationId xmlns:p14="http://schemas.microsoft.com/office/powerpoint/2010/main" val="195202695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4" name="Typewriter"/>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a:t>Basic Rules</a:t>
            </a:r>
          </a:p>
        </p:txBody>
      </p:sp>
      <p:sp>
        <p:nvSpPr>
          <p:cNvPr id="3" name="Content Placeholder 2" descr="captionging key guidelines"/>
          <p:cNvSpPr>
            <a:spLocks noGrp="1"/>
          </p:cNvSpPr>
          <p:nvPr>
            <p:ph sz="half" idx="1"/>
          </p:nvPr>
        </p:nvSpPr>
        <p:spPr>
          <a:xfrm>
            <a:off x="457200" y="1600200"/>
            <a:ext cx="4038600" cy="4495800"/>
          </a:xfrm>
        </p:spPr>
        <p:txBody>
          <a:bodyPr/>
          <a:lstStyle/>
          <a:p>
            <a:pPr marL="0" indent="0" algn="ctr">
              <a:buFont typeface="Arial" pitchFamily="34" charset="0"/>
              <a:buNone/>
              <a:defRPr/>
            </a:pPr>
            <a:r>
              <a:rPr lang="en-US" sz="2400" dirty="0">
                <a:hlinkClick r:id="rId4"/>
              </a:rPr>
              <a:t>www.captioningkey.org</a:t>
            </a:r>
            <a:endParaRPr lang="en-US" sz="2400" dirty="0"/>
          </a:p>
          <a:p>
            <a:pPr marL="514350" indent="-514350">
              <a:spcBef>
                <a:spcPts val="0"/>
              </a:spcBef>
              <a:buFont typeface="+mj-lt"/>
              <a:buAutoNum type="arabicPeriod"/>
              <a:defRPr/>
            </a:pPr>
            <a:r>
              <a:rPr lang="en-US" sz="2400" b="1" dirty="0">
                <a:latin typeface="Myriad Pro" pitchFamily="34" charset="0"/>
              </a:rPr>
              <a:t>Accurate</a:t>
            </a:r>
          </a:p>
          <a:p>
            <a:pPr lvl="1">
              <a:spcBef>
                <a:spcPts val="0"/>
              </a:spcBef>
              <a:defRPr/>
            </a:pPr>
            <a:r>
              <a:rPr lang="en-US" sz="2000" dirty="0"/>
              <a:t>Errorless transcription</a:t>
            </a:r>
          </a:p>
          <a:p>
            <a:pPr marL="514350" indent="-514350">
              <a:spcBef>
                <a:spcPts val="0"/>
              </a:spcBef>
              <a:buFont typeface="+mj-lt"/>
              <a:buAutoNum type="arabicPeriod"/>
              <a:defRPr/>
            </a:pPr>
            <a:r>
              <a:rPr lang="en-US" sz="2400" b="1" dirty="0">
                <a:latin typeface="Myriad Pro" pitchFamily="34" charset="0"/>
              </a:rPr>
              <a:t>Consistent</a:t>
            </a:r>
          </a:p>
          <a:p>
            <a:pPr lvl="1">
              <a:spcBef>
                <a:spcPts val="0"/>
              </a:spcBef>
              <a:defRPr/>
            </a:pPr>
            <a:r>
              <a:rPr lang="en-US" sz="2000" dirty="0"/>
              <a:t>Uniform style/formatting</a:t>
            </a:r>
          </a:p>
          <a:p>
            <a:pPr marL="514350" indent="-514350">
              <a:spcBef>
                <a:spcPts val="0"/>
              </a:spcBef>
              <a:buFont typeface="+mj-lt"/>
              <a:buAutoNum type="arabicPeriod"/>
              <a:defRPr/>
            </a:pPr>
            <a:r>
              <a:rPr lang="en-US" sz="2400" b="1" dirty="0">
                <a:latin typeface="Myriad Pro" pitchFamily="34" charset="0"/>
              </a:rPr>
              <a:t>Clear</a:t>
            </a:r>
          </a:p>
          <a:p>
            <a:pPr marL="800100" lvl="1" indent="-360363">
              <a:spcBef>
                <a:spcPts val="0"/>
              </a:spcBef>
              <a:defRPr/>
            </a:pPr>
            <a:r>
              <a:rPr lang="en-US" sz="2000" dirty="0"/>
              <a:t>ALL audio recorded</a:t>
            </a:r>
          </a:p>
          <a:p>
            <a:pPr marL="514350" indent="-514350">
              <a:spcBef>
                <a:spcPts val="0"/>
              </a:spcBef>
              <a:buFont typeface="+mj-lt"/>
              <a:buAutoNum type="arabicPeriod"/>
              <a:defRPr/>
            </a:pPr>
            <a:r>
              <a:rPr lang="en-US" sz="2400" b="1" dirty="0">
                <a:latin typeface="Myriad Pro" pitchFamily="34" charset="0"/>
              </a:rPr>
              <a:t>Readable</a:t>
            </a:r>
          </a:p>
          <a:p>
            <a:pPr lvl="1">
              <a:spcBef>
                <a:spcPts val="0"/>
              </a:spcBef>
              <a:defRPr/>
            </a:pPr>
            <a:r>
              <a:rPr lang="en-US" sz="2000" dirty="0"/>
              <a:t>Enough display time</a:t>
            </a:r>
          </a:p>
          <a:p>
            <a:pPr marL="514350" indent="-514350">
              <a:spcBef>
                <a:spcPts val="0"/>
              </a:spcBef>
              <a:buFont typeface="+mj-lt"/>
              <a:buAutoNum type="arabicPeriod"/>
              <a:defRPr/>
            </a:pPr>
            <a:r>
              <a:rPr lang="en-US" sz="2400" b="1" dirty="0">
                <a:latin typeface="Myriad Pro" pitchFamily="34" charset="0"/>
              </a:rPr>
              <a:t>Equal</a:t>
            </a:r>
          </a:p>
          <a:p>
            <a:pPr marL="800100" lvl="1" indent="-360363">
              <a:spcBef>
                <a:spcPts val="0"/>
              </a:spcBef>
              <a:defRPr/>
            </a:pPr>
            <a:r>
              <a:rPr lang="en-US" sz="2000" dirty="0"/>
              <a:t>Meaning/intention kept</a:t>
            </a:r>
          </a:p>
        </p:txBody>
      </p:sp>
      <p:pic>
        <p:nvPicPr>
          <p:cNvPr id="8196" name="Content Placeholder 5" descr="captioning key logo, capital letter C and skeleton key with banner streaming from key end. www.captioningkey.org"/>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48200" y="1752600"/>
            <a:ext cx="4038600" cy="1770063"/>
          </a:xfrm>
        </p:spPr>
      </p:pic>
      <p:sp>
        <p:nvSpPr>
          <p:cNvPr id="4" name="TextBox 3"/>
          <p:cNvSpPr txBox="1"/>
          <p:nvPr/>
        </p:nvSpPr>
        <p:spPr>
          <a:xfrm>
            <a:off x="4800600" y="3962400"/>
            <a:ext cx="3810000" cy="1323439"/>
          </a:xfrm>
          <a:prstGeom prst="rect">
            <a:avLst/>
          </a:prstGeom>
          <a:noFill/>
        </p:spPr>
        <p:style>
          <a:lnRef idx="2">
            <a:schemeClr val="accent6"/>
          </a:lnRef>
          <a:fillRef idx="1">
            <a:schemeClr val="lt1"/>
          </a:fillRef>
          <a:effectRef idx="0">
            <a:schemeClr val="accent6"/>
          </a:effectRef>
          <a:fontRef idx="minor">
            <a:schemeClr val="dk1"/>
          </a:fontRef>
        </p:style>
        <p:txBody>
          <a:bodyPr>
            <a:spAutoFit/>
          </a:bodyPr>
          <a:lstStyle/>
          <a:p>
            <a:pPr hangingPunct="0">
              <a:defRPr/>
            </a:pPr>
            <a:r>
              <a:rPr lang="en-US" sz="2000" dirty="0"/>
              <a:t>Note: Be aware that when captioning for the first time it takes ~10 minutes to caption 1 minute of video.</a:t>
            </a:r>
          </a:p>
        </p:txBody>
      </p:sp>
      <p:sp>
        <p:nvSpPr>
          <p:cNvPr id="8198" name="Slide Number Placeholder 4"/>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8F9E6F17-7B1E-444D-B1E5-55932BDE074A}" type="slidenum">
              <a:rPr lang="en-US" altLang="en-US" sz="1600">
                <a:solidFill>
                  <a:schemeClr val="tx1"/>
                </a:solidFill>
              </a:rPr>
              <a:pPr algn="r" eaLnBrk="1"/>
              <a:t>81</a:t>
            </a:fld>
            <a:endParaRPr lang="en-US" altLang="en-US" sz="1600">
              <a:solidFill>
                <a:schemeClr val="tx1"/>
              </a:solidFill>
            </a:endParaRPr>
          </a:p>
        </p:txBody>
      </p:sp>
    </p:spTree>
    <p:extLst>
      <p:ext uri="{BB962C8B-B14F-4D97-AF65-F5344CB8AC3E}">
        <p14:creationId xmlns:p14="http://schemas.microsoft.com/office/powerpoint/2010/main" val="397372023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6" name="Typewriter"/>
          </p:stSnd>
        </p:sndAc>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a:t>Captioning Must Haves</a:t>
            </a:r>
          </a:p>
        </p:txBody>
      </p:sp>
      <p:sp>
        <p:nvSpPr>
          <p:cNvPr id="9219" name="Content Placeholder 2"/>
          <p:cNvSpPr>
            <a:spLocks noGrp="1"/>
          </p:cNvSpPr>
          <p:nvPr>
            <p:ph sz="half" idx="1"/>
          </p:nvPr>
        </p:nvSpPr>
        <p:spPr>
          <a:xfrm>
            <a:off x="457200" y="1600200"/>
            <a:ext cx="4419600" cy="4495800"/>
          </a:xfrm>
        </p:spPr>
        <p:txBody>
          <a:bodyPr/>
          <a:lstStyle/>
          <a:p>
            <a:pPr>
              <a:spcBef>
                <a:spcPct val="0"/>
              </a:spcBef>
            </a:pPr>
            <a:r>
              <a:rPr lang="en-US" altLang="en-US" sz="2400" dirty="0"/>
              <a:t>Identify all </a:t>
            </a:r>
            <a:r>
              <a:rPr lang="en-US" altLang="en-US" sz="2400" b="1" dirty="0"/>
              <a:t>speakers</a:t>
            </a:r>
            <a:r>
              <a:rPr lang="en-US" altLang="en-US" sz="2400" dirty="0"/>
              <a:t> ( )</a:t>
            </a:r>
          </a:p>
          <a:p>
            <a:pPr>
              <a:spcBef>
                <a:spcPct val="0"/>
              </a:spcBef>
            </a:pPr>
            <a:r>
              <a:rPr lang="en-US" altLang="en-US" sz="2400" dirty="0"/>
              <a:t>Identify all </a:t>
            </a:r>
            <a:r>
              <a:rPr lang="en-US" altLang="en-US" sz="2400" b="1" dirty="0"/>
              <a:t>non-speech</a:t>
            </a:r>
            <a:r>
              <a:rPr lang="en-US" altLang="en-US" sz="2400" dirty="0"/>
              <a:t> audio [ ]</a:t>
            </a:r>
          </a:p>
          <a:p>
            <a:pPr>
              <a:spcBef>
                <a:spcPct val="0"/>
              </a:spcBef>
            </a:pPr>
            <a:r>
              <a:rPr lang="en-US" altLang="en-US" sz="2400" dirty="0"/>
              <a:t>Display time </a:t>
            </a:r>
            <a:r>
              <a:rPr lang="en-US" altLang="en-US" sz="2400" b="1" dirty="0"/>
              <a:t>2 to 5 sec</a:t>
            </a:r>
          </a:p>
          <a:p>
            <a:pPr>
              <a:spcBef>
                <a:spcPct val="0"/>
              </a:spcBef>
            </a:pPr>
            <a:r>
              <a:rPr lang="en-US" altLang="en-US" sz="2400" b="1" dirty="0"/>
              <a:t>32 characters </a:t>
            </a:r>
            <a:r>
              <a:rPr lang="en-US" altLang="en-US" sz="2400" dirty="0"/>
              <a:t>per line (48 max)</a:t>
            </a:r>
          </a:p>
          <a:p>
            <a:pPr>
              <a:spcBef>
                <a:spcPct val="0"/>
              </a:spcBef>
            </a:pPr>
            <a:r>
              <a:rPr lang="en-US" altLang="en-US" sz="2400" dirty="0"/>
              <a:t>No more than </a:t>
            </a:r>
            <a:r>
              <a:rPr lang="en-US" altLang="en-US" sz="2400" b="1" dirty="0"/>
              <a:t>2 lines per caption</a:t>
            </a:r>
          </a:p>
          <a:p>
            <a:pPr>
              <a:spcBef>
                <a:spcPct val="0"/>
              </a:spcBef>
            </a:pPr>
            <a:r>
              <a:rPr lang="en-US" altLang="en-US" sz="2400" dirty="0"/>
              <a:t>Avoid </a:t>
            </a:r>
            <a:r>
              <a:rPr lang="en-US" altLang="en-US" sz="2400" b="1" dirty="0"/>
              <a:t>line breaks </a:t>
            </a:r>
            <a:r>
              <a:rPr lang="en-US" altLang="en-US" sz="2400" dirty="0"/>
              <a:t>in phrases and descriptions</a:t>
            </a:r>
          </a:p>
        </p:txBody>
      </p:sp>
      <p:sp>
        <p:nvSpPr>
          <p:cNvPr id="4" name="Content Placeholder 3"/>
          <p:cNvSpPr>
            <a:spLocks noGrp="1"/>
          </p:cNvSpPr>
          <p:nvPr>
            <p:ph sz="half" idx="2"/>
          </p:nvPr>
        </p:nvSpPr>
        <p:spPr>
          <a:xfrm>
            <a:off x="5029200" y="2667000"/>
            <a:ext cx="3886200" cy="1333500"/>
          </a:xfrm>
          <a:noFill/>
          <a:extLst>
            <a:ext uri="{909E8E84-426E-40DD-AFC4-6F175D3DCCD1}">
              <a14:hiddenFill xmlns:a14="http://schemas.microsoft.com/office/drawing/2010/main">
                <a:solidFill>
                  <a:srgbClr val="FFFFFF"/>
                </a:solidFill>
              </a14:hiddenFill>
            </a:ext>
          </a:extLst>
        </p:spPr>
        <p:style>
          <a:lnRef idx="2">
            <a:schemeClr val="accent6"/>
          </a:lnRef>
          <a:fillRef idx="1">
            <a:schemeClr val="lt1"/>
          </a:fillRef>
          <a:effectRef idx="0">
            <a:schemeClr val="accent6"/>
          </a:effectRef>
          <a:fontRef idx="minor">
            <a:schemeClr val="dk1"/>
          </a:fontRef>
        </p:style>
        <p:txBody>
          <a:bodyPr anchor="ctr"/>
          <a:lstStyle/>
          <a:p>
            <a:pPr marL="114300" indent="0">
              <a:buFont typeface="Arial" pitchFamily="34" charset="0"/>
              <a:buNone/>
              <a:defRPr/>
            </a:pPr>
            <a:r>
              <a:rPr lang="en-US" sz="2000" dirty="0"/>
              <a:t>These are just the basics, for more details always go back to the manual</a:t>
            </a:r>
          </a:p>
        </p:txBody>
      </p:sp>
      <p:sp>
        <p:nvSpPr>
          <p:cNvPr id="9221" name="Slide Number Placeholder 4"/>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122A33AC-B0D7-40A4-821E-58A3309BB87F}" type="slidenum">
              <a:rPr lang="en-US" altLang="en-US" sz="1600">
                <a:solidFill>
                  <a:schemeClr val="tx1"/>
                </a:solidFill>
              </a:rPr>
              <a:pPr algn="r" eaLnBrk="1"/>
              <a:t>82</a:t>
            </a:fld>
            <a:endParaRPr lang="en-US" altLang="en-US" sz="1600">
              <a:solidFill>
                <a:schemeClr val="tx1"/>
              </a:solidFill>
            </a:endParaRPr>
          </a:p>
        </p:txBody>
      </p:sp>
    </p:spTree>
    <p:extLst>
      <p:ext uri="{BB962C8B-B14F-4D97-AF65-F5344CB8AC3E}">
        <p14:creationId xmlns:p14="http://schemas.microsoft.com/office/powerpoint/2010/main" val="372206266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4" name="Typewriter"/>
          </p:stSnd>
        </p:sndAc>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a:t>Try an Example</a:t>
            </a:r>
          </a:p>
        </p:txBody>
      </p:sp>
      <p:sp>
        <p:nvSpPr>
          <p:cNvPr id="10243" name="Content Placeholder 6"/>
          <p:cNvSpPr>
            <a:spLocks noGrp="1"/>
          </p:cNvSpPr>
          <p:nvPr>
            <p:ph idx="1"/>
          </p:nvPr>
        </p:nvSpPr>
        <p:spPr/>
        <p:txBody>
          <a:bodyPr/>
          <a:lstStyle/>
          <a:p>
            <a:r>
              <a:rPr lang="en-US" altLang="en-US"/>
              <a:t>Record yourself with your webcam (~15 sec)</a:t>
            </a:r>
          </a:p>
          <a:p>
            <a:r>
              <a:rPr lang="en-US" altLang="en-US"/>
              <a:t>Transcribe the words to text</a:t>
            </a:r>
          </a:p>
        </p:txBody>
      </p:sp>
      <p:sp>
        <p:nvSpPr>
          <p:cNvPr id="10244" name="Slide Number Placeholder 4"/>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3029EA13-2D94-415B-A945-D76F94B5D1F6}" type="slidenum">
              <a:rPr lang="en-US" altLang="en-US" sz="1600">
                <a:solidFill>
                  <a:schemeClr val="tx1"/>
                </a:solidFill>
              </a:rPr>
              <a:pPr algn="r" eaLnBrk="1"/>
              <a:t>83</a:t>
            </a:fld>
            <a:endParaRPr lang="en-US" altLang="en-US" sz="1600">
              <a:solidFill>
                <a:schemeClr val="tx1"/>
              </a:solidFill>
            </a:endParaRPr>
          </a:p>
        </p:txBody>
      </p:sp>
    </p:spTree>
    <p:extLst>
      <p:ext uri="{BB962C8B-B14F-4D97-AF65-F5344CB8AC3E}">
        <p14:creationId xmlns:p14="http://schemas.microsoft.com/office/powerpoint/2010/main" val="110936092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3" name="Typewriter"/>
          </p:stSnd>
        </p:sndAc>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a:t>Techniques</a:t>
            </a:r>
            <a:endParaRPr lang="en-US" altLang="en-US" b="1" dirty="0"/>
          </a:p>
        </p:txBody>
      </p:sp>
      <p:sp>
        <p:nvSpPr>
          <p:cNvPr id="12291" name="Content Placeholder 2"/>
          <p:cNvSpPr>
            <a:spLocks noGrp="1"/>
          </p:cNvSpPr>
          <p:nvPr>
            <p:ph sz="half" idx="1"/>
          </p:nvPr>
        </p:nvSpPr>
        <p:spPr>
          <a:xfrm>
            <a:off x="457200" y="1600200"/>
            <a:ext cx="7010400" cy="2133600"/>
          </a:xfrm>
        </p:spPr>
        <p:txBody>
          <a:bodyPr/>
          <a:lstStyle/>
          <a:p>
            <a:r>
              <a:rPr lang="en-US" altLang="en-US"/>
              <a:t>Whenever possible, choose a video that is already captioned or has subtitles.</a:t>
            </a:r>
          </a:p>
          <a:p>
            <a:endParaRPr lang="en-US" altLang="en-US"/>
          </a:p>
        </p:txBody>
      </p:sp>
      <p:pic>
        <p:nvPicPr>
          <p:cNvPr id="12292" name="Content Placeholder 6" descr="Closed caption symbol highlighted on web page snip of Kahn Acadamy video on statistical ANOVA"/>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1000" y="3048000"/>
            <a:ext cx="8407400" cy="1755775"/>
          </a:xfrm>
        </p:spPr>
      </p:pic>
      <p:sp>
        <p:nvSpPr>
          <p:cNvPr id="12293" name="Slide Number Placeholder 3"/>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08B84FD2-558F-4BFE-B61D-360FE6AA7193}" type="slidenum">
              <a:rPr lang="en-US" altLang="en-US" sz="1600">
                <a:solidFill>
                  <a:schemeClr val="tx1"/>
                </a:solidFill>
              </a:rPr>
              <a:pPr algn="r" eaLnBrk="1"/>
              <a:t>84</a:t>
            </a:fld>
            <a:endParaRPr lang="en-US" altLang="en-US" sz="1600">
              <a:solidFill>
                <a:schemeClr val="tx1"/>
              </a:solidFill>
            </a:endParaRPr>
          </a:p>
        </p:txBody>
      </p:sp>
      <p:pic>
        <p:nvPicPr>
          <p:cNvPr id="12294" name="Picture 2" descr="icon of square film strip with perferated edg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8917" y="381000"/>
            <a:ext cx="107888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descr="red arrow pointing at boxed closed caption symbol"/>
          <p:cNvCxnSpPr/>
          <p:nvPr/>
        </p:nvCxnSpPr>
        <p:spPr bwMode="auto">
          <a:xfrm flipV="1">
            <a:off x="2133600" y="4800600"/>
            <a:ext cx="1143000" cy="990600"/>
          </a:xfrm>
          <a:prstGeom prst="straightConnector1">
            <a:avLst/>
          </a:prstGeom>
          <a:solidFill>
            <a:srgbClr val="FFFFFF"/>
          </a:solidFill>
          <a:ln w="76200" cap="flat" cmpd="sng" algn="ctr">
            <a:solidFill>
              <a:srgbClr val="990033"/>
            </a:solidFill>
            <a:prstDash val="solid"/>
            <a:bevel/>
            <a:headEnd type="none" w="med" len="med"/>
            <a:tailEnd type="arrow"/>
          </a:ln>
          <a:effectLst>
            <a:outerShdw blurRad="38100" dist="23000" dir="5400000" algn="ctr" rotWithShape="0">
              <a:srgbClr val="000000">
                <a:alpha val="34999"/>
              </a:srgbClr>
            </a:outerShdw>
          </a:effectLst>
        </p:spPr>
      </p:cxnSp>
    </p:spTree>
    <p:extLst>
      <p:ext uri="{BB962C8B-B14F-4D97-AF65-F5344CB8AC3E}">
        <p14:creationId xmlns:p14="http://schemas.microsoft.com/office/powerpoint/2010/main" val="237391602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5" name="Typewriter"/>
          </p:stSnd>
        </p:sndAc>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The 4 Steps of Captioning</a:t>
            </a:r>
          </a:p>
        </p:txBody>
      </p:sp>
      <p:sp>
        <p:nvSpPr>
          <p:cNvPr id="7171" name="Content Placeholder 2"/>
          <p:cNvSpPr>
            <a:spLocks noGrp="1"/>
          </p:cNvSpPr>
          <p:nvPr>
            <p:ph idx="1"/>
          </p:nvPr>
        </p:nvSpPr>
        <p:spPr/>
        <p:txBody>
          <a:bodyPr/>
          <a:lstStyle/>
          <a:p>
            <a:r>
              <a:rPr lang="en-US" altLang="en-US"/>
              <a:t>Create a Script/transcript</a:t>
            </a:r>
          </a:p>
          <a:p>
            <a:r>
              <a:rPr lang="en-US" altLang="en-US"/>
              <a:t>Combine video and transcript</a:t>
            </a:r>
          </a:p>
          <a:p>
            <a:r>
              <a:rPr lang="en-US" altLang="en-US"/>
              <a:t>Chunk the transcript into captions</a:t>
            </a:r>
          </a:p>
          <a:p>
            <a:r>
              <a:rPr lang="en-US" altLang="en-US"/>
              <a:t>Proofread and sync</a:t>
            </a:r>
          </a:p>
          <a:p>
            <a:endParaRPr lang="en-US" altLang="en-US"/>
          </a:p>
        </p:txBody>
      </p:sp>
      <p:sp>
        <p:nvSpPr>
          <p:cNvPr id="7172" name="Slide Number Placeholder 3"/>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F035FE5E-530A-4B2D-821C-C7405EE53A8C}" type="slidenum">
              <a:rPr lang="en-US" altLang="en-US" sz="1600">
                <a:solidFill>
                  <a:schemeClr val="tx1"/>
                </a:solidFill>
              </a:rPr>
              <a:pPr algn="r" eaLnBrk="1"/>
              <a:t>85</a:t>
            </a:fld>
            <a:endParaRPr lang="en-US" altLang="en-US" sz="1600">
              <a:solidFill>
                <a:schemeClr val="tx1"/>
              </a:solidFill>
            </a:endParaRPr>
          </a:p>
        </p:txBody>
      </p:sp>
      <p:pic>
        <p:nvPicPr>
          <p:cNvPr id="5" name="Picture 3" descr="Scroll line drawing&#10;" title="C:\Users\hixsoncr\AppData\Local\Microsoft\Windows\Temporary Internet Files\IE\EB36G9D4\scrollicon[1].png"/>
          <p:cNvPicPr>
            <a:picLocks noChangeAspect="1" noChangeArrowheads="1"/>
          </p:cNvPicPr>
          <p:nvPr/>
        </p:nvPicPr>
        <p:blipFill>
          <a:blip r:embed="rId3"/>
          <a:srcRect/>
          <a:stretch>
            <a:fillRect/>
          </a:stretch>
        </p:blipFill>
        <p:spPr bwMode="auto">
          <a:xfrm>
            <a:off x="685800" y="4343400"/>
            <a:ext cx="111918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2" descr="icon of square film strip with perferated ed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75" y="4343400"/>
            <a:ext cx="1492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3" descr="a black circle containing two curly braces" title="C:\Users\hixsoncr\AppData\Local\Microsoft\Windows\Temporary Internet Files\IE\J003J8Y0\Parseic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343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4" descr="The sync icon: two arrows arranged in a circle with the arrow head pointing to the tail of the second arr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4343400"/>
            <a:ext cx="1028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3678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spd="slow">
        <p:sndAc>
          <p:stSnd>
            <p:snd r:embed="rId7" name="Typewriter"/>
          </p:stSnd>
        </p:sndAc>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Techniques for: </a:t>
            </a:r>
            <a:r>
              <a:rPr lang="en-US" altLang="en-US" b="1"/>
              <a:t>The Script</a:t>
            </a:r>
          </a:p>
        </p:txBody>
      </p:sp>
      <p:sp>
        <p:nvSpPr>
          <p:cNvPr id="11267" name="Content Placeholder 2"/>
          <p:cNvSpPr>
            <a:spLocks noGrp="1"/>
          </p:cNvSpPr>
          <p:nvPr>
            <p:ph idx="1"/>
          </p:nvPr>
        </p:nvSpPr>
        <p:spPr/>
        <p:txBody>
          <a:bodyPr/>
          <a:lstStyle/>
          <a:p>
            <a:r>
              <a:rPr lang="en-US" altLang="en-US" dirty="0"/>
              <a:t>Having a script ahead of time will go a long way towards reducing the time it takes to create captions.</a:t>
            </a:r>
          </a:p>
          <a:p>
            <a:pPr lvl="1"/>
            <a:r>
              <a:rPr lang="en-US" altLang="en-US" dirty="0"/>
              <a:t>Use Speech Recognition</a:t>
            </a:r>
          </a:p>
          <a:p>
            <a:pPr lvl="1"/>
            <a:r>
              <a:rPr lang="en-US" altLang="en-US" dirty="0"/>
              <a:t>Offer Student volunteer Incentive</a:t>
            </a:r>
          </a:p>
          <a:p>
            <a:pPr lvl="1"/>
            <a:r>
              <a:rPr lang="en-US" altLang="en-US" dirty="0"/>
              <a:t>Write it longhand</a:t>
            </a:r>
          </a:p>
          <a:p>
            <a:pPr lvl="1"/>
            <a:r>
              <a:rPr lang="en-US" altLang="en-US" dirty="0"/>
              <a:t>Use post-production Speech-to-Text</a:t>
            </a:r>
          </a:p>
          <a:p>
            <a:pPr lvl="1"/>
            <a:endParaRPr lang="en-US" altLang="en-US" dirty="0"/>
          </a:p>
        </p:txBody>
      </p:sp>
      <p:sp>
        <p:nvSpPr>
          <p:cNvPr id="11268" name="Slide Number Placeholder 4"/>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F625C48F-AF15-46F2-A6F8-BDB91058F90D}" type="slidenum">
              <a:rPr lang="en-US" altLang="en-US" sz="1600">
                <a:solidFill>
                  <a:schemeClr val="tx1"/>
                </a:solidFill>
              </a:rPr>
              <a:pPr algn="r" eaLnBrk="1"/>
              <a:t>86</a:t>
            </a:fld>
            <a:endParaRPr lang="en-US" altLang="en-US" sz="1600">
              <a:solidFill>
                <a:schemeClr val="tx1"/>
              </a:solidFill>
            </a:endParaRPr>
          </a:p>
        </p:txBody>
      </p:sp>
      <p:pic>
        <p:nvPicPr>
          <p:cNvPr id="6" name="Picture 3" descr="Scroll line drawing&#10;" title="C:\Users\hixsoncr\AppData\Local\Microsoft\Windows\Temporary Internet Files\IE\EB36G9D4\scrollicon[1].png"/>
          <p:cNvPicPr>
            <a:picLocks noChangeAspect="1" noChangeArrowheads="1"/>
          </p:cNvPicPr>
          <p:nvPr/>
        </p:nvPicPr>
        <p:blipFill>
          <a:blip r:embed="rId4"/>
          <a:srcRect/>
          <a:stretch>
            <a:fillRect/>
          </a:stretch>
        </p:blipFill>
        <p:spPr bwMode="auto">
          <a:xfrm>
            <a:off x="8121120" y="533400"/>
            <a:ext cx="87048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07661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5" name="Typewriter"/>
          </p:stSnd>
        </p:sndAc>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a:t>Techniques for: </a:t>
            </a:r>
            <a:r>
              <a:rPr lang="en-US" altLang="en-US" b="1"/>
              <a:t>Creation</a:t>
            </a:r>
          </a:p>
        </p:txBody>
      </p:sp>
      <p:sp>
        <p:nvSpPr>
          <p:cNvPr id="13315" name="Content Placeholder 2" descr="Logo for Movie Captioner software"/>
          <p:cNvSpPr>
            <a:spLocks noGrp="1"/>
          </p:cNvSpPr>
          <p:nvPr>
            <p:ph idx="1"/>
          </p:nvPr>
        </p:nvSpPr>
        <p:spPr/>
        <p:txBody>
          <a:bodyPr/>
          <a:lstStyle/>
          <a:p>
            <a:pPr>
              <a:lnSpc>
                <a:spcPct val="200000"/>
              </a:lnSpc>
              <a:spcBef>
                <a:spcPts val="500"/>
              </a:spcBef>
            </a:pPr>
            <a:r>
              <a:rPr lang="en-US" altLang="en-US" i="1" dirty="0"/>
              <a:t>Camtasia</a:t>
            </a:r>
            <a:r>
              <a:rPr lang="en-US" altLang="en-US" dirty="0"/>
              <a:t> by </a:t>
            </a:r>
            <a:r>
              <a:rPr lang="en-US" altLang="en-US" dirty="0" err="1"/>
              <a:t>TechSmith</a:t>
            </a:r>
            <a:endParaRPr lang="en-US" altLang="en-US" dirty="0"/>
          </a:p>
          <a:p>
            <a:pPr>
              <a:lnSpc>
                <a:spcPct val="200000"/>
              </a:lnSpc>
              <a:spcBef>
                <a:spcPts val="500"/>
              </a:spcBef>
            </a:pPr>
            <a:r>
              <a:rPr lang="en-US" altLang="en-US" i="1" dirty="0"/>
              <a:t>MovieCaptioner</a:t>
            </a:r>
            <a:r>
              <a:rPr lang="en-US" altLang="en-US" dirty="0"/>
              <a:t> by </a:t>
            </a:r>
            <a:r>
              <a:rPr lang="en-US" altLang="en-US" dirty="0" err="1"/>
              <a:t>SynchriMedia</a:t>
            </a:r>
            <a:endParaRPr lang="en-US" altLang="en-US" dirty="0"/>
          </a:p>
          <a:p>
            <a:pPr>
              <a:lnSpc>
                <a:spcPct val="200000"/>
              </a:lnSpc>
              <a:spcBef>
                <a:spcPts val="500"/>
              </a:spcBef>
            </a:pPr>
            <a:r>
              <a:rPr lang="en-US" altLang="en-US" i="1" dirty="0"/>
              <a:t>YouTube</a:t>
            </a:r>
            <a:r>
              <a:rPr lang="en-US" altLang="en-US" dirty="0"/>
              <a:t> by Google</a:t>
            </a:r>
          </a:p>
          <a:p>
            <a:pPr>
              <a:lnSpc>
                <a:spcPct val="200000"/>
              </a:lnSpc>
              <a:spcBef>
                <a:spcPts val="500"/>
              </a:spcBef>
            </a:pPr>
            <a:r>
              <a:rPr lang="en-US" altLang="en-US" i="1" dirty="0"/>
              <a:t>Amara</a:t>
            </a:r>
          </a:p>
          <a:p>
            <a:pPr>
              <a:lnSpc>
                <a:spcPct val="250000"/>
              </a:lnSpc>
            </a:pPr>
            <a:endParaRPr lang="en-US" altLang="en-US" dirty="0"/>
          </a:p>
          <a:p>
            <a:endParaRPr lang="en-US" altLang="en-US" dirty="0"/>
          </a:p>
        </p:txBody>
      </p:sp>
      <p:sp>
        <p:nvSpPr>
          <p:cNvPr id="13316" name="Slide Number Placeholder 4"/>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11DFCD57-A214-4149-9398-DBFEA7AE253B}" type="slidenum">
              <a:rPr lang="en-US" altLang="en-US" sz="1600">
                <a:solidFill>
                  <a:schemeClr val="tx1"/>
                </a:solidFill>
              </a:rPr>
              <a:pPr algn="r" eaLnBrk="1"/>
              <a:t>87</a:t>
            </a:fld>
            <a:endParaRPr lang="en-US" altLang="en-US" sz="1600">
              <a:solidFill>
                <a:schemeClr val="tx1"/>
              </a:solidFill>
            </a:endParaRPr>
          </a:p>
        </p:txBody>
      </p:sp>
      <p:pic>
        <p:nvPicPr>
          <p:cNvPr id="8" name="Picture 7" descr="Logo for Camtasia Studio 8" title="www.techsmith.com"/>
          <p:cNvPicPr>
            <a:picLocks noChangeAspect="1"/>
          </p:cNvPicPr>
          <p:nvPr/>
        </p:nvPicPr>
        <p:blipFill>
          <a:blip r:embed="rId4"/>
          <a:stretch>
            <a:fillRect/>
          </a:stretch>
        </p:blipFill>
        <p:spPr>
          <a:xfrm>
            <a:off x="5946775" y="1220788"/>
            <a:ext cx="1216025" cy="1216025"/>
          </a:xfrm>
          <a:prstGeom prst="rect">
            <a:avLst/>
          </a:prstGeom>
        </p:spPr>
      </p:pic>
      <p:pic>
        <p:nvPicPr>
          <p:cNvPr id="7" name="Picture 6" descr="logo for Movie Captioner software" title="http://www.synchrimedia.com/"/>
          <p:cNvPicPr>
            <a:picLocks noChangeAspect="1"/>
          </p:cNvPicPr>
          <p:nvPr/>
        </p:nvPicPr>
        <p:blipFill>
          <a:blip r:embed="rId5"/>
          <a:stretch>
            <a:fillRect/>
          </a:stretch>
        </p:blipFill>
        <p:spPr>
          <a:xfrm>
            <a:off x="7696200" y="2436813"/>
            <a:ext cx="1219200" cy="1219200"/>
          </a:xfrm>
          <a:prstGeom prst="rect">
            <a:avLst/>
          </a:prstGeom>
        </p:spPr>
      </p:pic>
      <p:pic>
        <p:nvPicPr>
          <p:cNvPr id="13319" name="Picture 3" descr="a black circle with curly braces inside" title="C:\Users\hixsoncr\AppData\Local\Microsoft\Windows\Temporary Internet Files\IE\J003J8Y0\Parseicon[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1000" y="3810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2" descr="YouTube company logo, You in bold text and Tube inside a red bubble"/>
          <p:cNvPicPr>
            <a:picLocks noChangeAspect="1" noChangeArrowheads="1"/>
          </p:cNvPicPr>
          <p:nvPr/>
        </p:nvPicPr>
        <p:blipFill>
          <a:blip r:embed="rId7">
            <a:extLst>
              <a:ext uri="{28A0092B-C50C-407E-A947-70E740481C1C}">
                <a14:useLocalDpi xmlns:a14="http://schemas.microsoft.com/office/drawing/2010/main" val="0"/>
              </a:ext>
            </a:extLst>
          </a:blip>
          <a:srcRect l="8023" r="6027"/>
          <a:stretch>
            <a:fillRect/>
          </a:stretch>
        </p:blipFill>
        <p:spPr bwMode="auto">
          <a:xfrm>
            <a:off x="5273675" y="3810000"/>
            <a:ext cx="2346325" cy="121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1" name="Picture 3" descr="Amara company logo, green dooughnu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800600"/>
            <a:ext cx="24574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848770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9" name="Typewriter"/>
          </p:stSnd>
        </p:sndAc>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a:t>Setup your captioning workspace</a:t>
            </a:r>
          </a:p>
        </p:txBody>
      </p:sp>
      <p:sp>
        <p:nvSpPr>
          <p:cNvPr id="14339" name="TextBox 8"/>
          <p:cNvSpPr txBox="1">
            <a:spLocks noChangeArrowheads="1"/>
          </p:cNvSpPr>
          <p:nvPr/>
        </p:nvSpPr>
        <p:spPr bwMode="auto">
          <a:xfrm>
            <a:off x="457200" y="1579562"/>
            <a:ext cx="403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eaLnBrk="1"/>
            <a:r>
              <a:rPr lang="en-US" altLang="en-US"/>
              <a:t>Practice creating captions using your short self-capture</a:t>
            </a:r>
          </a:p>
        </p:txBody>
      </p:sp>
      <p:sp>
        <p:nvSpPr>
          <p:cNvPr id="14340" name="TextBox 9"/>
          <p:cNvSpPr txBox="1">
            <a:spLocks noChangeArrowheads="1"/>
          </p:cNvSpPr>
          <p:nvPr/>
        </p:nvSpPr>
        <p:spPr bwMode="auto">
          <a:xfrm>
            <a:off x="4648200" y="1579562"/>
            <a:ext cx="403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eaLnBrk="1"/>
            <a:r>
              <a:rPr lang="en-US" altLang="en-US" dirty="0"/>
              <a:t>Amara.org will let you caption content from the web!</a:t>
            </a:r>
          </a:p>
        </p:txBody>
      </p:sp>
      <p:pic>
        <p:nvPicPr>
          <p:cNvPr id="14341" name="Content Placeholder 6" descr="Amara.org video upload link screen capture"/>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4648200" y="2633663"/>
            <a:ext cx="4038600" cy="3081337"/>
          </a:xfrm>
        </p:spPr>
      </p:pic>
      <p:sp>
        <p:nvSpPr>
          <p:cNvPr id="14342" name="Slide Number Placeholder 4"/>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373D10AE-0CE7-4BF2-8D7B-05CA9385BAC9}" type="slidenum">
              <a:rPr lang="en-US" altLang="en-US" sz="1600">
                <a:solidFill>
                  <a:schemeClr val="tx1"/>
                </a:solidFill>
              </a:rPr>
              <a:pPr algn="r" eaLnBrk="1"/>
              <a:t>88</a:t>
            </a:fld>
            <a:endParaRPr lang="en-US" altLang="en-US" sz="1600">
              <a:solidFill>
                <a:schemeClr val="tx1"/>
              </a:solidFill>
            </a:endParaRPr>
          </a:p>
        </p:txBody>
      </p:sp>
      <p:pic>
        <p:nvPicPr>
          <p:cNvPr id="14343" name="Content Placeholder 7" descr="web cam snap shot of Christa Miller wearing headset"/>
          <p:cNvPicPr>
            <a:picLocks noGrp="1" noChangeAspect="1"/>
          </p:cNvPicPr>
          <p:nvPr>
            <p:ph sz="half" idx="1"/>
          </p:nvPr>
        </p:nvPicPr>
        <p:blipFill>
          <a:blip r:embed="rId5">
            <a:extLst>
              <a:ext uri="{28A0092B-C50C-407E-A947-70E740481C1C}">
                <a14:useLocalDpi xmlns:a14="http://schemas.microsoft.com/office/drawing/2010/main" val="0"/>
              </a:ext>
            </a:extLst>
          </a:blip>
          <a:srcRect l="7401" t="7401"/>
          <a:stretch>
            <a:fillRect/>
          </a:stretch>
        </p:blipFill>
        <p:spPr>
          <a:xfrm>
            <a:off x="606425" y="2895600"/>
            <a:ext cx="3740150" cy="2103438"/>
          </a:xfrm>
        </p:spPr>
      </p:pic>
    </p:spTree>
    <p:extLst>
      <p:ext uri="{BB962C8B-B14F-4D97-AF65-F5344CB8AC3E}">
        <p14:creationId xmlns:p14="http://schemas.microsoft.com/office/powerpoint/2010/main" val="215856791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6" name="Typewriter"/>
          </p:stSnd>
        </p:sndAc>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a:t>How to create captions</a:t>
            </a:r>
          </a:p>
        </p:txBody>
      </p:sp>
      <p:sp>
        <p:nvSpPr>
          <p:cNvPr id="15363" name="Content Placeholder 2"/>
          <p:cNvSpPr>
            <a:spLocks noGrp="1"/>
          </p:cNvSpPr>
          <p:nvPr>
            <p:ph idx="1"/>
          </p:nvPr>
        </p:nvSpPr>
        <p:spPr>
          <a:xfrm>
            <a:off x="457200" y="1447800"/>
            <a:ext cx="8229600" cy="4419600"/>
          </a:xfrm>
        </p:spPr>
        <p:txBody>
          <a:bodyPr/>
          <a:lstStyle/>
          <a:p>
            <a:pPr marL="0" indent="0">
              <a:buFont typeface="Arial" pitchFamily="34" charset="0"/>
              <a:buNone/>
            </a:pPr>
            <a:r>
              <a:rPr lang="en-US" altLang="en-US" dirty="0"/>
              <a:t>No matter what editing tool you use there are 4 primary steps to creating captions</a:t>
            </a:r>
          </a:p>
          <a:p>
            <a:pPr marL="971550" lvl="1" indent="-514350">
              <a:buFont typeface="Calibri" pitchFamily="34" charset="0"/>
              <a:buAutoNum type="arabicPeriod"/>
            </a:pPr>
            <a:r>
              <a:rPr lang="en-US" altLang="en-US" sz="2400" dirty="0"/>
              <a:t>Open the video in an editor or captioning tool.</a:t>
            </a:r>
          </a:p>
          <a:p>
            <a:pPr marL="971550" lvl="1" indent="-514350">
              <a:buFont typeface="Calibri" pitchFamily="34" charset="0"/>
              <a:buAutoNum type="arabicPeriod"/>
            </a:pPr>
            <a:r>
              <a:rPr lang="en-US" altLang="en-US" sz="2400" b="1" dirty="0"/>
              <a:t>Add/Create the transcript</a:t>
            </a:r>
          </a:p>
          <a:p>
            <a:pPr marL="971550" lvl="1" indent="-514350">
              <a:buFont typeface="Calibri" pitchFamily="34" charset="0"/>
              <a:buAutoNum type="arabicPeriod"/>
            </a:pPr>
            <a:r>
              <a:rPr lang="en-US" altLang="en-US" sz="2400" b="1" dirty="0"/>
              <a:t>Proofread the transcript</a:t>
            </a:r>
          </a:p>
          <a:p>
            <a:pPr marL="971550" lvl="1" indent="-514350">
              <a:buFont typeface="Calibri" pitchFamily="34" charset="0"/>
              <a:buAutoNum type="arabicPeriod"/>
            </a:pPr>
            <a:r>
              <a:rPr lang="en-US" altLang="en-US" sz="2400" b="1" dirty="0"/>
              <a:t>Sync the script with audio</a:t>
            </a:r>
          </a:p>
          <a:p>
            <a:pPr marL="971550" lvl="1" indent="-514350">
              <a:buFont typeface="Calibri" pitchFamily="34" charset="0"/>
              <a:buAutoNum type="arabicPeriod"/>
            </a:pPr>
            <a:r>
              <a:rPr lang="en-US" altLang="en-US" sz="2400" b="1" dirty="0"/>
              <a:t>Export captions</a:t>
            </a:r>
          </a:p>
          <a:p>
            <a:pPr marL="971550" lvl="1" indent="-514350">
              <a:buFont typeface="Calibri" pitchFamily="34" charset="0"/>
              <a:buAutoNum type="arabicPeriod"/>
            </a:pPr>
            <a:r>
              <a:rPr lang="en-US" altLang="en-US" sz="2400" dirty="0"/>
              <a:t>Upload video and captions</a:t>
            </a:r>
          </a:p>
        </p:txBody>
      </p:sp>
      <p:sp>
        <p:nvSpPr>
          <p:cNvPr id="15365" name="Slide Number Placeholder 3"/>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F4BCE667-E428-4C5A-8404-2DE676C18C11}" type="slidenum">
              <a:rPr lang="en-US" altLang="en-US" sz="1600">
                <a:solidFill>
                  <a:schemeClr val="tx1"/>
                </a:solidFill>
              </a:rPr>
              <a:pPr algn="r" eaLnBrk="1"/>
              <a:t>89</a:t>
            </a:fld>
            <a:endParaRPr lang="en-US" altLang="en-US" sz="1600">
              <a:solidFill>
                <a:schemeClr val="tx1"/>
              </a:solidFill>
            </a:endParaRPr>
          </a:p>
        </p:txBody>
      </p:sp>
    </p:spTree>
    <p:extLst>
      <p:ext uri="{BB962C8B-B14F-4D97-AF65-F5344CB8AC3E}">
        <p14:creationId xmlns:p14="http://schemas.microsoft.com/office/powerpoint/2010/main" val="219186126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spd="slow">
        <p:sndAc>
          <p:stSnd>
            <p:snd r:embed="rId3" name="Typewriter"/>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t>
            </a:r>
            <a:r>
              <a:rPr lang="en-US" b="1" dirty="0"/>
              <a:t>Accessible</a:t>
            </a:r>
          </a:p>
        </p:txBody>
      </p:sp>
      <p:sp>
        <p:nvSpPr>
          <p:cNvPr id="4" name="Text Placeholder 3"/>
          <p:cNvSpPr>
            <a:spLocks noGrp="1"/>
          </p:cNvSpPr>
          <p:nvPr>
            <p:ph type="body" idx="1"/>
          </p:nvPr>
        </p:nvSpPr>
        <p:spPr>
          <a:ln w="38100">
            <a:solidFill>
              <a:srgbClr val="990033"/>
            </a:solidFill>
          </a:ln>
        </p:spPr>
        <p:txBody>
          <a:bodyPr anchor="ctr"/>
          <a:lstStyle/>
          <a:p>
            <a:pPr algn="ctr">
              <a:spcBef>
                <a:spcPts val="0"/>
              </a:spcBef>
              <a:spcAft>
                <a:spcPts val="600"/>
              </a:spcAft>
            </a:pPr>
            <a:r>
              <a:rPr lang="en-US" dirty="0"/>
              <a:t>Group Definition</a:t>
            </a:r>
          </a:p>
        </p:txBody>
      </p:sp>
      <p:sp>
        <p:nvSpPr>
          <p:cNvPr id="5" name="Content Placeholder 4"/>
          <p:cNvSpPr>
            <a:spLocks noGrp="1"/>
          </p:cNvSpPr>
          <p:nvPr>
            <p:ph sz="half" idx="2"/>
          </p:nvPr>
        </p:nvSpPr>
        <p:spPr>
          <a:xfrm>
            <a:off x="457200" y="2209800"/>
            <a:ext cx="4038600" cy="3810000"/>
          </a:xfrm>
        </p:spPr>
        <p:txBody>
          <a:bodyPr/>
          <a:lstStyle/>
          <a:p>
            <a:pPr marL="228600" indent="0">
              <a:buNone/>
            </a:pPr>
            <a:r>
              <a:rPr lang="en-US" sz="3200" b="1" dirty="0"/>
              <a:t>Accessible</a:t>
            </a:r>
            <a:r>
              <a:rPr lang="en-US" sz="3200" dirty="0"/>
              <a:t> (n., v., adj.)</a:t>
            </a:r>
          </a:p>
          <a:p>
            <a:pPr marL="0" indent="0">
              <a:buNone/>
            </a:pPr>
            <a:endParaRPr lang="en-US" dirty="0"/>
          </a:p>
        </p:txBody>
      </p:sp>
      <p:sp>
        <p:nvSpPr>
          <p:cNvPr id="6" name="Text Placeholder 5"/>
          <p:cNvSpPr>
            <a:spLocks noGrp="1"/>
          </p:cNvSpPr>
          <p:nvPr>
            <p:ph type="body" sz="quarter" idx="3"/>
          </p:nvPr>
        </p:nvSpPr>
        <p:spPr>
          <a:ln w="38100">
            <a:solidFill>
              <a:srgbClr val="990033"/>
            </a:solidFill>
          </a:ln>
        </p:spPr>
        <p:txBody>
          <a:bodyPr anchor="ctr"/>
          <a:lstStyle/>
          <a:p>
            <a:pPr algn="ctr">
              <a:spcBef>
                <a:spcPts val="0"/>
              </a:spcBef>
              <a:spcAft>
                <a:spcPts val="600"/>
              </a:spcAft>
            </a:pPr>
            <a:r>
              <a:rPr lang="en-US" dirty="0"/>
              <a:t>Webster’s Definition</a:t>
            </a:r>
          </a:p>
        </p:txBody>
      </p:sp>
      <p:sp>
        <p:nvSpPr>
          <p:cNvPr id="7" name="Content Placeholder 6"/>
          <p:cNvSpPr>
            <a:spLocks noGrp="1"/>
          </p:cNvSpPr>
          <p:nvPr>
            <p:ph sz="quarter" idx="4294967295"/>
          </p:nvPr>
        </p:nvSpPr>
        <p:spPr>
          <a:xfrm>
            <a:off x="4645026" y="2209800"/>
            <a:ext cx="4498974" cy="4073525"/>
          </a:xfrm>
        </p:spPr>
        <p:txBody>
          <a:bodyPr>
            <a:normAutofit fontScale="92500" lnSpcReduction="10000"/>
          </a:bodyPr>
          <a:lstStyle/>
          <a:p>
            <a:pPr marL="228600" indent="0">
              <a:buNone/>
            </a:pPr>
            <a:r>
              <a:rPr lang="en-US" b="1" dirty="0"/>
              <a:t>Accessible</a:t>
            </a:r>
            <a:r>
              <a:rPr lang="en-US" dirty="0"/>
              <a:t> (</a:t>
            </a:r>
            <a:r>
              <a:rPr lang="en-US" dirty="0" err="1"/>
              <a:t>adj</a:t>
            </a:r>
            <a:r>
              <a:rPr lang="en-US" dirty="0"/>
              <a:t>)</a:t>
            </a:r>
          </a:p>
          <a:p>
            <a:pPr marL="457200" indent="-228600">
              <a:spcBef>
                <a:spcPts val="100"/>
              </a:spcBef>
              <a:buNone/>
            </a:pPr>
            <a:r>
              <a:rPr lang="en-US" dirty="0"/>
              <a:t>1: able to be reached or approached</a:t>
            </a:r>
          </a:p>
          <a:p>
            <a:pPr marL="457200" indent="-228600">
              <a:spcBef>
                <a:spcPts val="100"/>
              </a:spcBef>
              <a:buNone/>
            </a:pPr>
            <a:r>
              <a:rPr lang="en-US" dirty="0"/>
              <a:t>2: able to be used or obtained</a:t>
            </a:r>
          </a:p>
          <a:p>
            <a:pPr marL="457200" indent="-228600">
              <a:spcBef>
                <a:spcPts val="100"/>
              </a:spcBef>
              <a:buNone/>
            </a:pPr>
            <a:r>
              <a:rPr lang="en-US" dirty="0"/>
              <a:t>3: easy to appreciate or understand</a:t>
            </a:r>
          </a:p>
          <a:p>
            <a:pPr marL="228600" indent="0">
              <a:buNone/>
            </a:pPr>
            <a:r>
              <a:rPr lang="en-US" sz="2000" dirty="0">
                <a:hlinkClick r:id="rId3"/>
              </a:rPr>
              <a:t>Merriam-Webster.com</a:t>
            </a:r>
            <a:r>
              <a:rPr lang="en-US" sz="2000" dirty="0"/>
              <a:t> </a:t>
            </a:r>
          </a:p>
          <a:p>
            <a:pPr marL="228600" indent="0">
              <a:buNone/>
            </a:pPr>
            <a:r>
              <a:rPr lang="en-US" sz="2000" dirty="0"/>
              <a:t>Found August 25, 2015</a:t>
            </a:r>
            <a:endParaRPr lang="en-US" dirty="0"/>
          </a:p>
        </p:txBody>
      </p:sp>
      <p:sp>
        <p:nvSpPr>
          <p:cNvPr id="3" name="Slide Number Placeholder 2"/>
          <p:cNvSpPr>
            <a:spLocks noGrp="1"/>
          </p:cNvSpPr>
          <p:nvPr>
            <p:ph type="sldNum" sz="quarter" idx="10"/>
          </p:nvPr>
        </p:nvSpPr>
        <p:spPr/>
        <p:txBody>
          <a:bodyPr/>
          <a:lstStyle/>
          <a:p>
            <a:pPr>
              <a:defRPr/>
            </a:pPr>
            <a:fld id="{BE2C9799-E0CA-45D5-B20E-DDE3716B5673}" type="slidenum">
              <a:rPr lang="en-US" altLang="en-US" smtClean="0"/>
              <a:pPr>
                <a:defRPr/>
              </a:pPr>
              <a:t>9</a:t>
            </a:fld>
            <a:endParaRPr lang="en-US" altLang="en-US" dirty="0"/>
          </a:p>
        </p:txBody>
      </p:sp>
    </p:spTree>
    <p:extLst>
      <p:ext uri="{BB962C8B-B14F-4D97-AF65-F5344CB8AC3E}">
        <p14:creationId xmlns:p14="http://schemas.microsoft.com/office/powerpoint/2010/main" val="91190406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xmlns:p14="http://schemas.microsoft.com/office/powerpoint/2010/main" spd="slow">
        <p:sndAc>
          <p:stSnd>
            <p:snd r:embed="rId4" name="Typewriter"/>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a:t>Find your caption editor</a:t>
            </a:r>
          </a:p>
        </p:txBody>
      </p:sp>
      <p:sp>
        <p:nvSpPr>
          <p:cNvPr id="16387" name="Content Placeholder 2"/>
          <p:cNvSpPr>
            <a:spLocks noGrp="1"/>
          </p:cNvSpPr>
          <p:nvPr>
            <p:ph sz="half" idx="1"/>
          </p:nvPr>
        </p:nvSpPr>
        <p:spPr>
          <a:xfrm>
            <a:off x="228600" y="1600200"/>
            <a:ext cx="3733800" cy="4419600"/>
          </a:xfrm>
        </p:spPr>
        <p:txBody>
          <a:bodyPr/>
          <a:lstStyle/>
          <a:p>
            <a:r>
              <a:rPr lang="en-US" altLang="en-US" sz="2400" dirty="0"/>
              <a:t>This step completely depends on the tool used.</a:t>
            </a:r>
          </a:p>
          <a:p>
            <a:r>
              <a:rPr lang="en-US" altLang="en-US" sz="2400" dirty="0"/>
              <a:t>Creating a plain text (*.txt) document is a highly compatible format for a script</a:t>
            </a:r>
          </a:p>
          <a:p>
            <a:r>
              <a:rPr lang="en-US" altLang="en-US" sz="2400" dirty="0"/>
              <a:t>Find your captioning workspace</a:t>
            </a:r>
          </a:p>
        </p:txBody>
      </p:sp>
      <p:pic>
        <p:nvPicPr>
          <p:cNvPr id="16388" name="Content Placeholder 5" descr="amara video import screen"/>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962400" y="1447800"/>
            <a:ext cx="3581400" cy="2914650"/>
          </a:xfrm>
        </p:spPr>
      </p:pic>
      <p:sp>
        <p:nvSpPr>
          <p:cNvPr id="7" name="Oval 6" descr="oval highlighting add captions link within the Amara captioning interface."/>
          <p:cNvSpPr/>
          <p:nvPr/>
        </p:nvSpPr>
        <p:spPr bwMode="auto">
          <a:xfrm>
            <a:off x="4114800" y="2971800"/>
            <a:ext cx="768350" cy="381000"/>
          </a:xfrm>
          <a:prstGeom prst="ellipse">
            <a:avLst/>
          </a:prstGeom>
          <a:noFill/>
          <a:ln w="38100" cap="flat" cmpd="sng" algn="ctr">
            <a:solidFill>
              <a:srgbClr val="FF0000"/>
            </a:solidFill>
            <a:prstDash val="solid"/>
            <a:bevel/>
            <a:headEnd type="none" w="med" len="med"/>
            <a:tailEnd type="none" w="med" len="med"/>
          </a:ln>
          <a:effectLst>
            <a:outerShdw blurRad="38100" dist="23000" dir="5400000" algn="ctr" rotWithShape="0">
              <a:srgbClr val="000000">
                <a:alpha val="34999"/>
              </a:srgbClr>
            </a:outerShdw>
          </a:effectLst>
        </p:spPr>
        <p:txBody>
          <a:bodyPr lIns="45720" rIns="45720" anchor="ctr">
            <a:spAutoFit/>
          </a:bodyPr>
          <a:lstStyle/>
          <a:p>
            <a:pPr algn="ctr" hangingPunct="0">
              <a:defRPr/>
            </a:pPr>
            <a:endParaRPr lang="en-US"/>
          </a:p>
        </p:txBody>
      </p:sp>
      <p:pic>
        <p:nvPicPr>
          <p:cNvPr id="16390" name="Picture 2" descr="amara captioning worksp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150" y="3352800"/>
            <a:ext cx="4232275" cy="328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1" name="Slide Number Placeholder 3"/>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0B59AB62-5CBE-4A6A-9AFE-D5A682A23EF1}" type="slidenum">
              <a:rPr lang="en-US" altLang="en-US" sz="1600">
                <a:solidFill>
                  <a:schemeClr val="tx1"/>
                </a:solidFill>
              </a:rPr>
              <a:pPr algn="r" eaLnBrk="1"/>
              <a:t>90</a:t>
            </a:fld>
            <a:endParaRPr lang="en-US" altLang="en-US" sz="1600">
              <a:solidFill>
                <a:schemeClr val="tx1"/>
              </a:solidFill>
            </a:endParaRPr>
          </a:p>
        </p:txBody>
      </p:sp>
    </p:spTree>
    <p:extLst>
      <p:ext uri="{BB962C8B-B14F-4D97-AF65-F5344CB8AC3E}">
        <p14:creationId xmlns:p14="http://schemas.microsoft.com/office/powerpoint/2010/main" val="4184178329"/>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6" name="Typewriter"/>
          </p:stSnd>
        </p:sndAc>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a:t>Import your script text</a:t>
            </a:r>
          </a:p>
        </p:txBody>
      </p:sp>
      <p:sp>
        <p:nvSpPr>
          <p:cNvPr id="17411" name="Content Placeholder 2"/>
          <p:cNvSpPr>
            <a:spLocks noGrp="1"/>
          </p:cNvSpPr>
          <p:nvPr>
            <p:ph sz="half" idx="1"/>
          </p:nvPr>
        </p:nvSpPr>
        <p:spPr>
          <a:xfrm>
            <a:off x="457200" y="1905000"/>
            <a:ext cx="3505200" cy="3505200"/>
          </a:xfrm>
        </p:spPr>
        <p:txBody>
          <a:bodyPr/>
          <a:lstStyle/>
          <a:p>
            <a:pPr marL="0" indent="0">
              <a:buNone/>
            </a:pPr>
            <a:r>
              <a:rPr lang="en-US" altLang="en-US" sz="2400" dirty="0"/>
              <a:t>Depending on the tool you may be able to import your script, copy and paste, or use a speech-to-text tool</a:t>
            </a:r>
          </a:p>
        </p:txBody>
      </p:sp>
      <p:pic>
        <p:nvPicPr>
          <p:cNvPr id="17412" name="Content Placeholder 5" descr="YouTubes caption creation and import options"/>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962400" y="1600200"/>
            <a:ext cx="5018088" cy="4191000"/>
          </a:xfrm>
        </p:spPr>
      </p:pic>
      <p:sp>
        <p:nvSpPr>
          <p:cNvPr id="17413" name="Slide Number Placeholder 4"/>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CC3C8E44-697C-422F-8FD8-BA656E1244B8}" type="slidenum">
              <a:rPr lang="en-US" altLang="en-US" sz="1600">
                <a:solidFill>
                  <a:schemeClr val="tx1"/>
                </a:solidFill>
              </a:rPr>
              <a:pPr algn="r" eaLnBrk="1"/>
              <a:t>91</a:t>
            </a:fld>
            <a:endParaRPr lang="en-US" altLang="en-US" sz="1600">
              <a:solidFill>
                <a:schemeClr val="tx1"/>
              </a:solidFill>
            </a:endParaRPr>
          </a:p>
        </p:txBody>
      </p:sp>
    </p:spTree>
    <p:extLst>
      <p:ext uri="{BB962C8B-B14F-4D97-AF65-F5344CB8AC3E}">
        <p14:creationId xmlns:p14="http://schemas.microsoft.com/office/powerpoint/2010/main" val="271126761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spd="slow">
        <p:sndAc>
          <p:stSnd>
            <p:snd r:embed="rId4" name="Typewriter"/>
          </p:stSnd>
        </p:sndAc>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a:t>Proofread Transcript</a:t>
            </a:r>
          </a:p>
        </p:txBody>
      </p:sp>
      <p:pic>
        <p:nvPicPr>
          <p:cNvPr id="18435" name="Content Placeholder 6" descr="Screen capture of the YouTube caption syncing interface"/>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638300" y="1143000"/>
            <a:ext cx="5867400" cy="3084513"/>
          </a:xfrm>
        </p:spPr>
      </p:pic>
      <p:sp>
        <p:nvSpPr>
          <p:cNvPr id="18436" name="Content Placeholder 5"/>
          <p:cNvSpPr>
            <a:spLocks noGrp="1"/>
          </p:cNvSpPr>
          <p:nvPr>
            <p:ph sz="half" idx="2"/>
          </p:nvPr>
        </p:nvSpPr>
        <p:spPr>
          <a:xfrm>
            <a:off x="228600" y="4191000"/>
            <a:ext cx="8686800" cy="1981200"/>
          </a:xfrm>
        </p:spPr>
        <p:txBody>
          <a:bodyPr/>
          <a:lstStyle/>
          <a:p>
            <a:pPr>
              <a:spcBef>
                <a:spcPct val="0"/>
              </a:spcBef>
            </a:pPr>
            <a:r>
              <a:rPr lang="en-US" altLang="en-US" sz="2400" dirty="0"/>
              <a:t>Whether you had a pre-production script or created one post-production you definitely want to proofread the script while listening to the video and check for errors. </a:t>
            </a:r>
          </a:p>
          <a:p>
            <a:pPr>
              <a:spcBef>
                <a:spcPct val="0"/>
              </a:spcBef>
            </a:pPr>
            <a:r>
              <a:rPr lang="en-US" altLang="en-US" sz="2400" dirty="0"/>
              <a:t>Do this </a:t>
            </a:r>
            <a:r>
              <a:rPr lang="en-US" altLang="en-US" sz="2400" b="1" dirty="0"/>
              <a:t>during</a:t>
            </a:r>
            <a:r>
              <a:rPr lang="en-US" altLang="en-US" sz="2400" dirty="0"/>
              <a:t> and </a:t>
            </a:r>
            <a:r>
              <a:rPr lang="en-US" altLang="en-US" sz="2400" b="1" dirty="0"/>
              <a:t>after</a:t>
            </a:r>
            <a:r>
              <a:rPr lang="en-US" altLang="en-US" sz="2400" dirty="0"/>
              <a:t> sync-</a:t>
            </a:r>
            <a:r>
              <a:rPr lang="en-US" altLang="en-US" sz="2400" dirty="0" err="1"/>
              <a:t>ing</a:t>
            </a:r>
            <a:endParaRPr lang="en-US" altLang="en-US" sz="2400" dirty="0"/>
          </a:p>
        </p:txBody>
      </p:sp>
      <p:sp>
        <p:nvSpPr>
          <p:cNvPr id="18437" name="Slide Number Placeholder 3"/>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2272F37D-0EAB-4907-912D-CD0D68310F69}" type="slidenum">
              <a:rPr lang="en-US" altLang="en-US" sz="1600">
                <a:solidFill>
                  <a:schemeClr val="tx1"/>
                </a:solidFill>
              </a:rPr>
              <a:pPr algn="r" eaLnBrk="1"/>
              <a:t>92</a:t>
            </a:fld>
            <a:endParaRPr lang="en-US" altLang="en-US" sz="1600">
              <a:solidFill>
                <a:schemeClr val="tx1"/>
              </a:solidFill>
            </a:endParaRPr>
          </a:p>
        </p:txBody>
      </p:sp>
    </p:spTree>
    <p:extLst>
      <p:ext uri="{BB962C8B-B14F-4D97-AF65-F5344CB8AC3E}">
        <p14:creationId xmlns:p14="http://schemas.microsoft.com/office/powerpoint/2010/main" val="37280725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5" name="Typewriter"/>
          </p:stSnd>
        </p:sndAc>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b="1"/>
              <a:t>Sync</a:t>
            </a:r>
            <a:r>
              <a:rPr lang="en-US" altLang="en-US"/>
              <a:t> Transcript</a:t>
            </a:r>
          </a:p>
        </p:txBody>
      </p:sp>
      <p:sp>
        <p:nvSpPr>
          <p:cNvPr id="19459" name="Content Placeholder 2"/>
          <p:cNvSpPr>
            <a:spLocks noGrp="1"/>
          </p:cNvSpPr>
          <p:nvPr>
            <p:ph idx="1"/>
          </p:nvPr>
        </p:nvSpPr>
        <p:spPr>
          <a:xfrm>
            <a:off x="457200" y="1371600"/>
            <a:ext cx="8229600" cy="5257800"/>
          </a:xfrm>
        </p:spPr>
        <p:txBody>
          <a:bodyPr/>
          <a:lstStyle/>
          <a:p>
            <a:r>
              <a:rPr lang="en-US" altLang="en-US" dirty="0"/>
              <a:t>After the transcript is imported or created it is time to sync.</a:t>
            </a:r>
          </a:p>
          <a:p>
            <a:r>
              <a:rPr lang="en-US" altLang="en-US" dirty="0"/>
              <a:t>Go to the beginning and press play.</a:t>
            </a:r>
          </a:p>
          <a:p>
            <a:r>
              <a:rPr lang="en-US" altLang="en-US" dirty="0"/>
              <a:t>Check transcript for errors</a:t>
            </a:r>
          </a:p>
          <a:p>
            <a:r>
              <a:rPr lang="en-US" altLang="en-US" dirty="0"/>
              <a:t>Fix timing issues</a:t>
            </a:r>
          </a:p>
          <a:p>
            <a:pPr lvl="1"/>
            <a:r>
              <a:rPr lang="en-US" altLang="en-US" dirty="0"/>
              <a:t>Remember 2-5 seconds long</a:t>
            </a:r>
          </a:p>
          <a:p>
            <a:pPr lvl="1"/>
            <a:r>
              <a:rPr lang="en-US" altLang="en-US" dirty="0"/>
              <a:t>35 (42 max) characters per line</a:t>
            </a:r>
          </a:p>
          <a:p>
            <a:pPr lvl="1"/>
            <a:r>
              <a:rPr lang="en-US" altLang="en-US" dirty="0"/>
              <a:t>2 lines per caption</a:t>
            </a:r>
          </a:p>
        </p:txBody>
      </p:sp>
      <p:sp>
        <p:nvSpPr>
          <p:cNvPr id="19460" name="Slide Number Placeholder 3"/>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EF348E00-45BB-4BE2-BF02-6981477486CA}" type="slidenum">
              <a:rPr lang="en-US" altLang="en-US" sz="1600">
                <a:solidFill>
                  <a:schemeClr val="tx1"/>
                </a:solidFill>
              </a:rPr>
              <a:pPr algn="r" eaLnBrk="1"/>
              <a:t>93</a:t>
            </a:fld>
            <a:endParaRPr lang="en-US" altLang="en-US" sz="1600">
              <a:solidFill>
                <a:schemeClr val="tx1"/>
              </a:solidFill>
            </a:endParaRPr>
          </a:p>
        </p:txBody>
      </p:sp>
      <p:pic>
        <p:nvPicPr>
          <p:cNvPr id="19461" name="Picture 4" descr="The sync icon: two arrows arranged in a circle with the arrow head pointing to the tail of the second 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1950" y="152400"/>
            <a:ext cx="1028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40687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spd="slow">
        <p:sndAc>
          <p:stSnd>
            <p:snd r:embed="rId4" name="Typewriter"/>
          </p:stSnd>
        </p:sndAc>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Captions and Video players</a:t>
            </a:r>
          </a:p>
        </p:txBody>
      </p:sp>
      <p:sp>
        <p:nvSpPr>
          <p:cNvPr id="20483" name="Content Placeholder 2"/>
          <p:cNvSpPr>
            <a:spLocks noGrp="1"/>
          </p:cNvSpPr>
          <p:nvPr>
            <p:ph sz="half" idx="1"/>
          </p:nvPr>
        </p:nvSpPr>
        <p:spPr>
          <a:xfrm>
            <a:off x="228600" y="1447800"/>
            <a:ext cx="3810000" cy="4648200"/>
          </a:xfrm>
        </p:spPr>
        <p:txBody>
          <a:bodyPr/>
          <a:lstStyle/>
          <a:p>
            <a:r>
              <a:rPr lang="en-US" altLang="en-US" dirty="0"/>
              <a:t>When captions are complete:</a:t>
            </a:r>
          </a:p>
          <a:p>
            <a:pPr lvl="1"/>
            <a:r>
              <a:rPr lang="en-US" altLang="en-US" dirty="0"/>
              <a:t>Export a copy for later upload and backup</a:t>
            </a:r>
          </a:p>
          <a:p>
            <a:pPr lvl="1"/>
            <a:r>
              <a:rPr lang="en-US" altLang="en-US" b="1" dirty="0"/>
              <a:t>*.</a:t>
            </a:r>
            <a:r>
              <a:rPr lang="en-US" altLang="en-US" b="1" dirty="0" err="1"/>
              <a:t>srt</a:t>
            </a:r>
            <a:r>
              <a:rPr lang="en-US" altLang="en-US" b="1" dirty="0"/>
              <a:t> </a:t>
            </a:r>
            <a:r>
              <a:rPr lang="en-US" altLang="en-US" dirty="0"/>
              <a:t>is widely used and </a:t>
            </a:r>
            <a:r>
              <a:rPr lang="en-US" altLang="en-US" b="1" dirty="0"/>
              <a:t>*.</a:t>
            </a:r>
            <a:r>
              <a:rPr lang="en-US" altLang="en-US" b="1" dirty="0" err="1"/>
              <a:t>vtt</a:t>
            </a:r>
            <a:r>
              <a:rPr lang="en-US" altLang="en-US" b="1" dirty="0"/>
              <a:t> </a:t>
            </a:r>
            <a:r>
              <a:rPr lang="en-US" altLang="en-US" dirty="0"/>
              <a:t>for many web players</a:t>
            </a:r>
          </a:p>
          <a:p>
            <a:r>
              <a:rPr lang="en-US" altLang="en-US" dirty="0"/>
              <a:t>Let the video render before adding captions</a:t>
            </a:r>
          </a:p>
        </p:txBody>
      </p:sp>
      <p:pic>
        <p:nvPicPr>
          <p:cNvPr id="20484" name="Content Placeholder 5" descr="screen capture of Canvas add captions interface"/>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91000" y="1676400"/>
            <a:ext cx="4822825" cy="3200400"/>
          </a:xfrm>
        </p:spPr>
      </p:pic>
      <p:sp>
        <p:nvSpPr>
          <p:cNvPr id="20485" name="Slide Number Placeholder 3"/>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A17CE7AB-55B5-4BCF-8B4F-D3341315767E}" type="slidenum">
              <a:rPr lang="en-US" altLang="en-US" sz="1600">
                <a:solidFill>
                  <a:schemeClr val="tx1"/>
                </a:solidFill>
              </a:rPr>
              <a:pPr algn="r" eaLnBrk="1"/>
              <a:t>94</a:t>
            </a:fld>
            <a:endParaRPr lang="en-US" altLang="en-US" sz="1600">
              <a:solidFill>
                <a:schemeClr val="tx1"/>
              </a:solidFill>
            </a:endParaRPr>
          </a:p>
        </p:txBody>
      </p:sp>
    </p:spTree>
    <p:extLst>
      <p:ext uri="{BB962C8B-B14F-4D97-AF65-F5344CB8AC3E}">
        <p14:creationId xmlns:p14="http://schemas.microsoft.com/office/powerpoint/2010/main" val="294544454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riter"/>
          </p:stSnd>
        </p:sndAc>
      </p:transition>
    </mc:Choice>
    <mc:Fallback xmlns="">
      <p:transition spd="slow">
        <p:sndAc>
          <p:stSnd>
            <p:snd r:embed="rId4" name="Typewriter"/>
          </p:stSnd>
        </p:sndAc>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381000"/>
            <a:ext cx="8229600" cy="609600"/>
          </a:xfrm>
        </p:spPr>
        <p:txBody>
          <a:bodyPr/>
          <a:lstStyle/>
          <a:p>
            <a:r>
              <a:rPr lang="en-US" altLang="en-US" dirty="0"/>
              <a:t>Captioning Conclusion</a:t>
            </a:r>
          </a:p>
        </p:txBody>
      </p:sp>
      <p:sp>
        <p:nvSpPr>
          <p:cNvPr id="3" name="Content Placeholder 2"/>
          <p:cNvSpPr>
            <a:spLocks noGrp="1"/>
          </p:cNvSpPr>
          <p:nvPr>
            <p:ph idx="1"/>
          </p:nvPr>
        </p:nvSpPr>
        <p:spPr>
          <a:xfrm>
            <a:off x="457200" y="1066800"/>
            <a:ext cx="8229600" cy="5029200"/>
          </a:xfrm>
        </p:spPr>
        <p:txBody>
          <a:bodyPr/>
          <a:lstStyle/>
          <a:p>
            <a:pPr marL="0" indent="0" algn="ctr" fontAlgn="ctr">
              <a:spcBef>
                <a:spcPts val="600"/>
              </a:spcBef>
              <a:buFont typeface="Arial" pitchFamily="34" charset="0"/>
              <a:buNone/>
              <a:defRPr/>
            </a:pPr>
            <a:r>
              <a:rPr lang="en-US" sz="2800" dirty="0">
                <a:latin typeface="Charter Black"/>
                <a:cs typeface="Charter Black"/>
              </a:rPr>
              <a:t>“Part of creating an optimal user experience </a:t>
            </a:r>
          </a:p>
          <a:p>
            <a:pPr marL="0" indent="0" algn="ctr" fontAlgn="ctr">
              <a:spcBef>
                <a:spcPts val="600"/>
              </a:spcBef>
              <a:buFont typeface="Arial" pitchFamily="34" charset="0"/>
              <a:buNone/>
              <a:defRPr/>
            </a:pPr>
            <a:r>
              <a:rPr lang="en-US" sz="2800" dirty="0">
                <a:latin typeface="Charter Black"/>
                <a:cs typeface="Charter Black"/>
              </a:rPr>
              <a:t>means adding closed captions and </a:t>
            </a:r>
          </a:p>
          <a:p>
            <a:pPr marL="0" indent="0" algn="ctr" fontAlgn="ctr">
              <a:spcBef>
                <a:spcPts val="600"/>
              </a:spcBef>
              <a:buFont typeface="Arial" pitchFamily="34" charset="0"/>
              <a:buNone/>
              <a:defRPr/>
            </a:pPr>
            <a:r>
              <a:rPr lang="en-US" sz="2800" dirty="0">
                <a:latin typeface="Charter Black"/>
                <a:cs typeface="Charter Black"/>
              </a:rPr>
              <a:t>multilingual subtitles to your videos.” </a:t>
            </a:r>
          </a:p>
          <a:p>
            <a:pPr marL="0" indent="0" algn="ctr" fontAlgn="ctr">
              <a:spcBef>
                <a:spcPts val="600"/>
              </a:spcBef>
              <a:buFont typeface="Arial" pitchFamily="34" charset="0"/>
              <a:buNone/>
              <a:defRPr/>
            </a:pPr>
            <a:r>
              <a:rPr lang="en-US" sz="2800" dirty="0">
                <a:latin typeface="Charter Black"/>
                <a:cs typeface="Charter Black"/>
              </a:rPr>
              <a:t>– Emily Griffin, 3PlayMedia </a:t>
            </a:r>
          </a:p>
          <a:p>
            <a:pPr marL="0" indent="0" algn="ctr" fontAlgn="ctr">
              <a:spcBef>
                <a:spcPts val="600"/>
              </a:spcBef>
              <a:buFont typeface="Arial" pitchFamily="34" charset="0"/>
              <a:buNone/>
              <a:defRPr/>
            </a:pPr>
            <a:endParaRPr lang="en-US" sz="2800" dirty="0">
              <a:latin typeface="Charter Black"/>
              <a:cs typeface="Charter Black"/>
            </a:endParaRPr>
          </a:p>
          <a:p>
            <a:pPr>
              <a:defRPr/>
            </a:pPr>
            <a:r>
              <a:rPr lang="en-US" dirty="0"/>
              <a:t>Coming up…</a:t>
            </a:r>
          </a:p>
          <a:p>
            <a:pPr lvl="1">
              <a:defRPr/>
            </a:pPr>
            <a:r>
              <a:rPr lang="en-US" dirty="0"/>
              <a:t>Accessibility and Instructional Approaches</a:t>
            </a:r>
          </a:p>
        </p:txBody>
      </p:sp>
      <p:sp>
        <p:nvSpPr>
          <p:cNvPr id="21508" name="Slide Number Placeholder 3"/>
          <p:cNvSpPr>
            <a:spLocks noGrp="1"/>
          </p:cNvSpPr>
          <p:nvPr>
            <p:ph type="sldNum" sz="quarter" idx="10"/>
          </p:nvPr>
        </p:nvSpPr>
        <p:spPr>
          <a:noFill/>
          <a:extLst>
            <a:ext uri="{91240B29-F687-4F45-9708-019B960494DF}">
              <a14:hiddenLine xmlns:a14="http://schemas.microsoft.com/office/drawing/2010/main" w="12700">
                <a:solidFill>
                  <a:srgbClr val="000000"/>
                </a:solidFill>
                <a:miter lim="0"/>
                <a:headEnd/>
                <a:tailEnd/>
              </a14:hiddenLine>
            </a:ext>
          </a:extLst>
        </p:spPr>
        <p:txBody>
          <a:bodyPr/>
          <a:lstStyle>
            <a:lvl1pPr algn="ctr" eaLnBrk="0" hangingPunct="0">
              <a:defRPr sz="2400">
                <a:solidFill>
                  <a:srgbClr val="000000"/>
                </a:solidFill>
                <a:latin typeface="Calibri" pitchFamily="34" charset="0"/>
                <a:ea typeface="Calibri" pitchFamily="34" charset="0"/>
                <a:cs typeface="Calibri" pitchFamily="34" charset="0"/>
                <a:sym typeface="Calibri" pitchFamily="34" charset="0"/>
              </a:defRPr>
            </a:lvl1pPr>
            <a:lvl2pPr marL="742950" indent="-285750" algn="ctr" eaLnBrk="0" hangingPunct="0">
              <a:defRPr sz="2400">
                <a:solidFill>
                  <a:srgbClr val="000000"/>
                </a:solidFill>
                <a:latin typeface="Calibri" pitchFamily="34" charset="0"/>
                <a:ea typeface="Calibri" pitchFamily="34" charset="0"/>
                <a:cs typeface="Calibri" pitchFamily="34" charset="0"/>
                <a:sym typeface="Calibri" pitchFamily="34" charset="0"/>
              </a:defRPr>
            </a:lvl2pPr>
            <a:lvl3pPr marL="11430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3pPr>
            <a:lvl4pPr marL="16002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4pPr>
            <a:lvl5pPr marL="2057400" indent="-228600" algn="ctr" eaLnBrk="0" hangingPunct="0">
              <a:defRPr sz="2400">
                <a:solidFill>
                  <a:srgbClr val="000000"/>
                </a:solidFill>
                <a:latin typeface="Calibri" pitchFamily="34" charset="0"/>
                <a:ea typeface="Calibri" pitchFamily="34" charset="0"/>
                <a:cs typeface="Calibri" pitchFamily="34" charset="0"/>
                <a:sym typeface="Calibri" pitchFamily="34" charset="0"/>
              </a:defRPr>
            </a:lvl5pPr>
            <a:lvl6pPr marL="25146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6pPr>
            <a:lvl7pPr marL="29718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7pPr>
            <a:lvl8pPr marL="34290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8pPr>
            <a:lvl9pPr marL="3886200" indent="-228600" algn="ctr" eaLnBrk="0" fontAlgn="base" hangingPunct="0">
              <a:spcBef>
                <a:spcPct val="0"/>
              </a:spcBef>
              <a:spcAft>
                <a:spcPct val="0"/>
              </a:spcAft>
              <a:defRPr sz="2400">
                <a:solidFill>
                  <a:srgbClr val="000000"/>
                </a:solidFill>
                <a:latin typeface="Calibri" pitchFamily="34" charset="0"/>
                <a:ea typeface="Calibri" pitchFamily="34" charset="0"/>
                <a:cs typeface="Calibri" pitchFamily="34" charset="0"/>
                <a:sym typeface="Calibri" pitchFamily="34" charset="0"/>
              </a:defRPr>
            </a:lvl9pPr>
          </a:lstStyle>
          <a:p>
            <a:pPr algn="r" eaLnBrk="1"/>
            <a:fld id="{C11C44FE-8E77-4CAB-B810-0CC4699C5989}" type="slidenum">
              <a:rPr lang="en-US" altLang="en-US" sz="1600">
                <a:solidFill>
                  <a:schemeClr val="tx1"/>
                </a:solidFill>
              </a:rPr>
              <a:pPr algn="r" eaLnBrk="1"/>
              <a:t>95</a:t>
            </a:fld>
            <a:endParaRPr lang="en-US" altLang="en-US" sz="1600">
              <a:solidFill>
                <a:schemeClr val="tx1"/>
              </a:solidFill>
            </a:endParaRPr>
          </a:p>
        </p:txBody>
      </p:sp>
    </p:spTree>
    <p:extLst>
      <p:ext uri="{BB962C8B-B14F-4D97-AF65-F5344CB8AC3E}">
        <p14:creationId xmlns:p14="http://schemas.microsoft.com/office/powerpoint/2010/main" val="200789768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4" name="Typewriter"/>
          </p:stSnd>
        </p:sndAc>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Maintaining Accessibility</a:t>
            </a:r>
            <a:br>
              <a:rPr lang="en-US" dirty="0"/>
            </a:br>
            <a:r>
              <a:rPr lang="en-US" dirty="0"/>
              <a:t>in the Modern Classroom</a:t>
            </a:r>
          </a:p>
        </p:txBody>
      </p:sp>
      <p:sp>
        <p:nvSpPr>
          <p:cNvPr id="4" name="Content Placeholder 3"/>
          <p:cNvSpPr>
            <a:spLocks noGrp="1"/>
          </p:cNvSpPr>
          <p:nvPr>
            <p:ph sz="half" idx="1"/>
          </p:nvPr>
        </p:nvSpPr>
        <p:spPr/>
        <p:txBody>
          <a:bodyPr/>
          <a:lstStyle/>
          <a:p>
            <a:endParaRPr lang="en-US" sz="2800" dirty="0"/>
          </a:p>
        </p:txBody>
      </p:sp>
      <p:sp>
        <p:nvSpPr>
          <p:cNvPr id="7" name="Content Placeholder 6"/>
          <p:cNvSpPr>
            <a:spLocks noGrp="1"/>
          </p:cNvSpPr>
          <p:nvPr>
            <p:ph sz="half" idx="2"/>
          </p:nvPr>
        </p:nvSpPr>
        <p:spPr/>
        <p:txBody>
          <a:bodyPr/>
          <a:lstStyle/>
          <a:p>
            <a:pPr fontAlgn="ctr"/>
            <a:r>
              <a:rPr lang="en-US" dirty="0"/>
              <a:t>UDL is one strategy to remove access barriers</a:t>
            </a:r>
          </a:p>
          <a:p>
            <a:pPr fontAlgn="ctr"/>
            <a:r>
              <a:rPr lang="en-US" dirty="0"/>
              <a:t>Current approaches can improve the experience for students with disabilities</a:t>
            </a:r>
          </a:p>
          <a:p>
            <a:endParaRPr lang="en-US" dirty="0"/>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96</a:t>
            </a:fld>
            <a:endParaRPr lang="en-US" altLang="en-US" dirty="0"/>
          </a:p>
        </p:txBody>
      </p:sp>
      <p:pic>
        <p:nvPicPr>
          <p:cNvPr id="8" name="Picture 7" descr="shown from above 8 people in a circle creating a human knot by grasping two different people's hands across the circ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230" y="2007880"/>
            <a:ext cx="3906370" cy="3302564"/>
          </a:xfrm>
          <a:prstGeom prst="rect">
            <a:avLst/>
          </a:prstGeom>
        </p:spPr>
      </p:pic>
    </p:spTree>
    <p:extLst>
      <p:ext uri="{BB962C8B-B14F-4D97-AF65-F5344CB8AC3E}">
        <p14:creationId xmlns:p14="http://schemas.microsoft.com/office/powerpoint/2010/main" val="2690104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5" name="Typewriter"/>
          </p:stSnd>
        </p:sndAc>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from Tools Survey</a:t>
            </a:r>
          </a:p>
        </p:txBody>
      </p:sp>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97</a:t>
            </a:fld>
            <a:endParaRPr lang="en-US" altLang="en-US" dirty="0"/>
          </a:p>
        </p:txBody>
      </p:sp>
      <p:sp>
        <p:nvSpPr>
          <p:cNvPr id="4" name="Content Placeholder 3">
            <a:extLst>
              <a:ext uri="{FF2B5EF4-FFF2-40B4-BE49-F238E27FC236}">
                <a16:creationId xmlns:a16="http://schemas.microsoft.com/office/drawing/2014/main" id="{1CFBE56C-276F-4322-BBD1-B4C98E37195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8525504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5" name="Typewriter"/>
          </p:stSnd>
        </p:sndAc>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Review</a:t>
            </a:r>
          </a:p>
        </p:txBody>
      </p:sp>
      <p:sp>
        <p:nvSpPr>
          <p:cNvPr id="3" name="Content Placeholder 2"/>
          <p:cNvSpPr>
            <a:spLocks noGrp="1"/>
          </p:cNvSpPr>
          <p:nvPr>
            <p:ph idx="1"/>
          </p:nvPr>
        </p:nvSpPr>
        <p:spPr>
          <a:xfrm>
            <a:off x="457200" y="1295400"/>
            <a:ext cx="8229600" cy="4724400"/>
          </a:xfrm>
        </p:spPr>
        <p:txBody>
          <a:bodyPr>
            <a:normAutofit fontScale="92500"/>
          </a:bodyPr>
          <a:lstStyle/>
          <a:p>
            <a:r>
              <a:rPr lang="en-US" dirty="0"/>
              <a:t>What does it mean to be accessible? </a:t>
            </a:r>
          </a:p>
          <a:p>
            <a:pPr lvl="1"/>
            <a:r>
              <a:rPr lang="en-US" dirty="0">
                <a:solidFill>
                  <a:srgbClr val="000090"/>
                </a:solidFill>
              </a:rPr>
              <a:t>______________</a:t>
            </a:r>
          </a:p>
          <a:p>
            <a:r>
              <a:rPr lang="en-US" dirty="0"/>
              <a:t>What technology is at our disposal to either check the accessibility of our materials or make their creation easier? </a:t>
            </a:r>
          </a:p>
          <a:p>
            <a:pPr lvl="1"/>
            <a:r>
              <a:rPr lang="en-US" dirty="0">
                <a:solidFill>
                  <a:srgbClr val="000090"/>
                </a:solidFill>
              </a:rPr>
              <a:t>______________</a:t>
            </a:r>
          </a:p>
          <a:p>
            <a:r>
              <a:rPr lang="en-US" dirty="0"/>
              <a:t>What are the 3 aspects of Universal Design for Learning (UDL)?</a:t>
            </a:r>
          </a:p>
          <a:p>
            <a:pPr lvl="1"/>
            <a:r>
              <a:rPr lang="en-US" dirty="0">
                <a:solidFill>
                  <a:srgbClr val="000090"/>
                </a:solidFill>
              </a:rPr>
              <a:t>______________</a:t>
            </a:r>
          </a:p>
        </p:txBody>
      </p:sp>
    </p:spTree>
    <p:extLst>
      <p:ext uri="{BB962C8B-B14F-4D97-AF65-F5344CB8AC3E}">
        <p14:creationId xmlns:p14="http://schemas.microsoft.com/office/powerpoint/2010/main" val="131629603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xmlns:p14="http://schemas.microsoft.com/office/powerpoint/2010/main" spd="slow">
        <p:sndAc>
          <p:stSnd>
            <p:snd r:embed="rId4" name="Typewriter"/>
          </p:stSnd>
        </p:sndAc>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330BB691-B90F-4835-8DB4-DA21A15BE88B}" type="slidenum">
              <a:rPr lang="en-US" altLang="en-US" smtClean="0"/>
              <a:pPr>
                <a:defRPr/>
              </a:pPr>
              <a:t>99</a:t>
            </a:fld>
            <a:endParaRPr lang="en-US" altLang="en-US" dirty="0"/>
          </a:p>
        </p:txBody>
      </p:sp>
      <p:sp>
        <p:nvSpPr>
          <p:cNvPr id="2" name="Title 1"/>
          <p:cNvSpPr>
            <a:spLocks noGrp="1"/>
          </p:cNvSpPr>
          <p:nvPr>
            <p:ph type="title"/>
          </p:nvPr>
        </p:nvSpPr>
        <p:spPr/>
        <p:txBody>
          <a:bodyPr/>
          <a:lstStyle/>
          <a:p>
            <a:r>
              <a:rPr lang="en-US" dirty="0"/>
              <a:t>What is an instructional approach?</a:t>
            </a:r>
          </a:p>
        </p:txBody>
      </p:sp>
      <p:sp>
        <p:nvSpPr>
          <p:cNvPr id="3" name="Content Placeholder 2"/>
          <p:cNvSpPr>
            <a:spLocks noGrp="1"/>
          </p:cNvSpPr>
          <p:nvPr>
            <p:ph sz="half" idx="1"/>
          </p:nvPr>
        </p:nvSpPr>
        <p:spPr>
          <a:xfrm>
            <a:off x="685800" y="1371600"/>
            <a:ext cx="4038600" cy="4724400"/>
          </a:xfrm>
        </p:spPr>
        <p:txBody>
          <a:bodyPr/>
          <a:lstStyle/>
          <a:p>
            <a:pPr>
              <a:spcBef>
                <a:spcPts val="1200"/>
              </a:spcBef>
            </a:pPr>
            <a:r>
              <a:rPr lang="en-US" sz="2400" dirty="0"/>
              <a:t>Active Learning</a:t>
            </a:r>
          </a:p>
          <a:p>
            <a:pPr>
              <a:spcBef>
                <a:spcPts val="1200"/>
              </a:spcBef>
            </a:pPr>
            <a:r>
              <a:rPr lang="en-US" sz="2400" dirty="0"/>
              <a:t>Blended Learning</a:t>
            </a:r>
          </a:p>
          <a:p>
            <a:pPr>
              <a:spcBef>
                <a:spcPts val="1200"/>
              </a:spcBef>
            </a:pPr>
            <a:r>
              <a:rPr lang="en-US" sz="2400" dirty="0"/>
              <a:t>Hybrid Learning</a:t>
            </a:r>
          </a:p>
          <a:p>
            <a:pPr>
              <a:spcBef>
                <a:spcPts val="1200"/>
              </a:spcBef>
            </a:pPr>
            <a:r>
              <a:rPr lang="en-US" sz="2400" dirty="0"/>
              <a:t>Fully Online Learning</a:t>
            </a:r>
          </a:p>
          <a:p>
            <a:pPr>
              <a:spcBef>
                <a:spcPts val="1200"/>
              </a:spcBef>
            </a:pPr>
            <a:r>
              <a:rPr lang="en-US" sz="2400" dirty="0"/>
              <a:t>Problem-based learning</a:t>
            </a:r>
          </a:p>
          <a:p>
            <a:pPr>
              <a:spcBef>
                <a:spcPts val="1200"/>
              </a:spcBef>
            </a:pPr>
            <a:r>
              <a:rPr lang="en-US" sz="2400" dirty="0"/>
              <a:t>Project-Based Learning</a:t>
            </a:r>
          </a:p>
          <a:p>
            <a:pPr>
              <a:spcBef>
                <a:spcPts val="1200"/>
              </a:spcBef>
            </a:pPr>
            <a:r>
              <a:rPr lang="en-US" sz="2400" dirty="0"/>
              <a:t>Team-Based Learning</a:t>
            </a:r>
          </a:p>
        </p:txBody>
      </p:sp>
      <p:sp>
        <p:nvSpPr>
          <p:cNvPr id="9" name="TextBox 8"/>
          <p:cNvSpPr txBox="1"/>
          <p:nvPr/>
        </p:nvSpPr>
        <p:spPr>
          <a:xfrm>
            <a:off x="4800600" y="3873260"/>
            <a:ext cx="3886200"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a:t>n. A method for delivering content that relies on a set of strategies to achieve a learning objective</a:t>
            </a:r>
          </a:p>
        </p:txBody>
      </p:sp>
      <p:pic>
        <p:nvPicPr>
          <p:cNvPr id="6" name="Content Placeholder 5" descr="lined, spiral bound notebook with pen resting ontop of a keyboard."/>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372100" y="1371600"/>
            <a:ext cx="2743200" cy="2057400"/>
          </a:xfrm>
        </p:spPr>
      </p:pic>
      <p:sp>
        <p:nvSpPr>
          <p:cNvPr id="8" name="TextBox 7"/>
          <p:cNvSpPr txBox="1"/>
          <p:nvPr/>
        </p:nvSpPr>
        <p:spPr>
          <a:xfrm>
            <a:off x="5372100" y="3429000"/>
            <a:ext cx="2743200" cy="276999"/>
          </a:xfrm>
          <a:prstGeom prst="rect">
            <a:avLst/>
          </a:prstGeom>
          <a:solidFill>
            <a:schemeClr val="tx1"/>
          </a:solidFill>
        </p:spPr>
        <p:txBody>
          <a:bodyPr wrap="square" rtlCol="0">
            <a:spAutoFit/>
          </a:bodyPr>
          <a:lstStyle/>
          <a:p>
            <a:r>
              <a:rPr lang="en-US" sz="600" dirty="0">
                <a:solidFill>
                  <a:schemeClr val="bg1"/>
                </a:solidFill>
              </a:rPr>
              <a:t>Writing Tools by </a:t>
            </a:r>
            <a:r>
              <a:rPr lang="en-US" sz="600" dirty="0" err="1">
                <a:solidFill>
                  <a:schemeClr val="bg1"/>
                </a:solidFill>
              </a:rPr>
              <a:t>peteoshea</a:t>
            </a:r>
            <a:r>
              <a:rPr lang="en-US" sz="600" dirty="0">
                <a:solidFill>
                  <a:schemeClr val="bg1"/>
                </a:solidFill>
              </a:rPr>
              <a:t>. http://www.mywritingblog.com/</a:t>
            </a:r>
            <a:br>
              <a:rPr lang="en-US" sz="600" dirty="0">
                <a:solidFill>
                  <a:schemeClr val="bg1"/>
                </a:solidFill>
              </a:rPr>
            </a:br>
            <a:r>
              <a:rPr lang="en-US" sz="600" dirty="0">
                <a:solidFill>
                  <a:schemeClr val="bg1"/>
                </a:solidFill>
              </a:rPr>
              <a:t>2014_10_01_archive.html CC BY 2.0 </a:t>
            </a:r>
          </a:p>
        </p:txBody>
      </p:sp>
    </p:spTree>
    <p:extLst>
      <p:ext uri="{BB962C8B-B14F-4D97-AF65-F5344CB8AC3E}">
        <p14:creationId xmlns:p14="http://schemas.microsoft.com/office/powerpoint/2010/main" val="3326741719"/>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ypewriter"/>
          </p:stSnd>
        </p:sndAc>
      </p:transition>
    </mc:Choice>
    <mc:Fallback xmlns="">
      <p:transition spd="slow">
        <p:sndAc>
          <p:stSnd>
            <p:snd r:embed="rId5" name="Typewriter"/>
          </p:stSnd>
        </p:sndAc>
      </p:transition>
    </mc:Fallback>
  </mc:AlternateContent>
</p:sld>
</file>

<file path=ppt/theme/theme1.xml><?xml version="1.0" encoding="utf-8"?>
<a:theme xmlns:a="http://schemas.openxmlformats.org/drawingml/2006/main" name="AccessibleClassroomSeries">
  <a:themeElements>
    <a:clrScheme name="Custom 1">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3E48F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4F81BD"/>
          </a:solidFill>
          <a:prstDash val="solid"/>
          <a:bevel/>
          <a:headEnd type="none" w="med" len="med"/>
          <a:tailEnd type="none" w="med" len="med"/>
        </a:ln>
        <a:effectLst>
          <a:outerShdw blurRad="38100" dist="23000" dir="5400000" algn="ctr" rotWithShape="0">
            <a:srgbClr val="000000">
              <a:alpha val="34999"/>
            </a:srgbClr>
          </a:outerShdw>
        </a:effectLst>
      </a:spPr>
      <a:bodyPr vert="horz" wrap="square" lIns="45720" tIns="45720" rIns="45720" bIns="45720" numCol="1" anchor="ctr" anchorCtr="0" compatLnSpc="1">
        <a:prstTxWarp prst="textNoShape">
          <a:avLst/>
        </a:prstTxWarp>
        <a:spAutoFit/>
      </a:bodyPr>
      <a:lstStyle>
        <a:defPPr marL="0" marR="0" indent="0" algn="ctr"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Calibri" pitchFamily="34" charset="0"/>
            <a:ea typeface="Calibri" pitchFamily="34" charset="0"/>
            <a:cs typeface="Calibri" pitchFamily="34" charset="0"/>
            <a:sym typeface="Calibri"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rgbClr val="4F81BD"/>
          </a:solidFill>
          <a:prstDash val="solid"/>
          <a:bevel/>
          <a:headEnd type="none" w="med" len="med"/>
          <a:tailEnd type="none" w="med" len="med"/>
        </a:ln>
        <a:effectLst>
          <a:outerShdw blurRad="38100" dist="23000" dir="5400000" algn="ctr" rotWithShape="0">
            <a:srgbClr val="000000">
              <a:alpha val="34999"/>
            </a:srgbClr>
          </a:outerShdw>
        </a:effectLst>
      </a:spPr>
      <a:bodyPr vert="horz" wrap="square" lIns="45720" tIns="45720" rIns="45720" bIns="45720" numCol="1" anchor="ctr" anchorCtr="0" compatLnSpc="1">
        <a:prstTxWarp prst="textNoShape">
          <a:avLst/>
        </a:prstTxWarp>
        <a:spAutoFit/>
      </a:bodyPr>
      <a:lstStyle>
        <a:defPPr marL="0" marR="0" indent="0" algn="ctr"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Calibri" pitchFamily="34" charset="0"/>
            <a:ea typeface="Calibri" pitchFamily="34" charset="0"/>
            <a:cs typeface="Calibri" pitchFamily="34" charset="0"/>
            <a:sym typeface="Calibri" pitchFamily="34" charset="0"/>
          </a:defRPr>
        </a:defPPr>
      </a:lst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AccessibleClassroomSeries</Template>
  <TotalTime>6212</TotalTime>
  <Words>5691</Words>
  <Application>Microsoft Office PowerPoint</Application>
  <PresentationFormat>On-screen Show (4:3)</PresentationFormat>
  <Paragraphs>855</Paragraphs>
  <Slides>106</Slides>
  <Notes>60</Notes>
  <HiddenSlides>12</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106</vt:i4>
      </vt:variant>
    </vt:vector>
  </HeadingPairs>
  <TitlesOfParts>
    <vt:vector size="120" baseType="lpstr">
      <vt:lpstr>Adobe Gothic Std B</vt:lpstr>
      <vt:lpstr>Arial</vt:lpstr>
      <vt:lpstr>Avenir Roman</vt:lpstr>
      <vt:lpstr>Berlin Sans FB</vt:lpstr>
      <vt:lpstr>Calibri</vt:lpstr>
      <vt:lpstr>Charter Black</vt:lpstr>
      <vt:lpstr>Consolas</vt:lpstr>
      <vt:lpstr>Myriad Pro</vt:lpstr>
      <vt:lpstr>Symbol</vt:lpstr>
      <vt:lpstr>Times New Roman</vt:lpstr>
      <vt:lpstr>Verdana</vt:lpstr>
      <vt:lpstr>Vrinda</vt:lpstr>
      <vt:lpstr>Wingdings</vt:lpstr>
      <vt:lpstr>AccessibleClassroomSeries</vt:lpstr>
      <vt:lpstr>Universal design in the Inclusive Classroom</vt:lpstr>
      <vt:lpstr>Agenda Day 1</vt:lpstr>
      <vt:lpstr>Agenda Day 2</vt:lpstr>
      <vt:lpstr>Introductions</vt:lpstr>
      <vt:lpstr>About Assistive Technologies</vt:lpstr>
      <vt:lpstr>Accessibility Made Conscious</vt:lpstr>
      <vt:lpstr>Complete a phrase…</vt:lpstr>
      <vt:lpstr>Implications for Learning Spaces</vt:lpstr>
      <vt:lpstr>Defining Accessible</vt:lpstr>
      <vt:lpstr>More Definitions of Accessible</vt:lpstr>
      <vt:lpstr>Where am I? &amp; What’s next? </vt:lpstr>
      <vt:lpstr>Day-to-day accessibility</vt:lpstr>
      <vt:lpstr>Basic Principles</vt:lpstr>
      <vt:lpstr>Universal Design for Learning</vt:lpstr>
      <vt:lpstr>Bringing accessibility  into the classroom</vt:lpstr>
      <vt:lpstr>Accessibility Is Not Accidental</vt:lpstr>
      <vt:lpstr>Conclusions</vt:lpstr>
      <vt:lpstr>Exploring Built-in Assistive Technologies</vt:lpstr>
      <vt:lpstr>What is Assistive Technology?</vt:lpstr>
      <vt:lpstr>Think of accessibility as A Bridge</vt:lpstr>
      <vt:lpstr>When accessibility is in place AT can be used effectively </vt:lpstr>
      <vt:lpstr>Ease of Access or System Preferences</vt:lpstr>
      <vt:lpstr>Speech Recognition &amp; Dictation</vt:lpstr>
      <vt:lpstr>Screen Reading</vt:lpstr>
      <vt:lpstr>Text-to-Speech</vt:lpstr>
      <vt:lpstr>Visual Enhancements</vt:lpstr>
      <vt:lpstr>Display</vt:lpstr>
      <vt:lpstr>Contrast, Windows</vt:lpstr>
      <vt:lpstr>Contrast, OS X</vt:lpstr>
      <vt:lpstr>Magnification, Windows</vt:lpstr>
      <vt:lpstr>Magnification, OS X</vt:lpstr>
      <vt:lpstr>On-Screen-Keyboard Windows</vt:lpstr>
      <vt:lpstr>On-Screen-Keyboard, OS X</vt:lpstr>
      <vt:lpstr>What are Closed Captions and Audio Descriptions?</vt:lpstr>
      <vt:lpstr>Captions, Windows</vt:lpstr>
      <vt:lpstr>Captions, OS X</vt:lpstr>
      <vt:lpstr>Audio/Video Descriptions</vt:lpstr>
      <vt:lpstr>Audio Descriptions, Windows</vt:lpstr>
      <vt:lpstr>Audio Descriptions, OS X</vt:lpstr>
      <vt:lpstr>Conclusion</vt:lpstr>
      <vt:lpstr>Accessible Documents by Design</vt:lpstr>
      <vt:lpstr>Remember the “Bridge” Assistive Technologies on one side,  Accessible Material on the other side</vt:lpstr>
      <vt:lpstr>Working Document</vt:lpstr>
      <vt:lpstr>Best Practices</vt:lpstr>
      <vt:lpstr>Find the Accessibility Checker</vt:lpstr>
      <vt:lpstr>Run The Accessibility Checker on Your Document</vt:lpstr>
      <vt:lpstr>Enable the Area Pane</vt:lpstr>
      <vt:lpstr>Headings</vt:lpstr>
      <vt:lpstr>When exporting to PDF maintain the structure</vt:lpstr>
      <vt:lpstr>Alternative Text</vt:lpstr>
      <vt:lpstr>Document Structures</vt:lpstr>
      <vt:lpstr>Document Structures -Lists</vt:lpstr>
      <vt:lpstr>Document Structures -Columns</vt:lpstr>
      <vt:lpstr>Document Structures -Tables</vt:lpstr>
      <vt:lpstr>Document Structures –Tables (con’t)</vt:lpstr>
      <vt:lpstr>Finish making changes to your document and rerun the Accessibility Checker.</vt:lpstr>
      <vt:lpstr>For PDF maintain the structure</vt:lpstr>
      <vt:lpstr>Open resulting document with Acrobat Reader/Professional</vt:lpstr>
      <vt:lpstr>PowerPoint</vt:lpstr>
      <vt:lpstr>Accessibility Checker in PowerPoint</vt:lpstr>
      <vt:lpstr>Text Boxes</vt:lpstr>
      <vt:lpstr>Tables</vt:lpstr>
      <vt:lpstr>Transitions Best Practices</vt:lpstr>
      <vt:lpstr>External Resources</vt:lpstr>
      <vt:lpstr>Documents Conclusion</vt:lpstr>
      <vt:lpstr>Lunch</vt:lpstr>
      <vt:lpstr>Instructional Materials in Practice</vt:lpstr>
      <vt:lpstr>From Here to There… </vt:lpstr>
      <vt:lpstr>Accessibility and Canvas</vt:lpstr>
      <vt:lpstr>Where do I need Accessibility?</vt:lpstr>
      <vt:lpstr>Online Practices</vt:lpstr>
      <vt:lpstr>Practice with Real Document</vt:lpstr>
      <vt:lpstr>Canvas Specific Resources</vt:lpstr>
      <vt:lpstr>Multimedia and Accessibility</vt:lpstr>
      <vt:lpstr>What Counts as Multimedia?</vt:lpstr>
      <vt:lpstr>The Text Alternative Goal</vt:lpstr>
      <vt:lpstr>Two Methods: </vt:lpstr>
      <vt:lpstr>Video Accessibility</vt:lpstr>
      <vt:lpstr>Think, Pair, Share</vt:lpstr>
      <vt:lpstr>5 W’s for Video Text Alternative</vt:lpstr>
      <vt:lpstr>Basic Rules</vt:lpstr>
      <vt:lpstr>Captioning Must Haves</vt:lpstr>
      <vt:lpstr>Try an Example</vt:lpstr>
      <vt:lpstr>Techniques</vt:lpstr>
      <vt:lpstr>The 4 Steps of Captioning</vt:lpstr>
      <vt:lpstr>Techniques for: The Script</vt:lpstr>
      <vt:lpstr>Techniques for: Creation</vt:lpstr>
      <vt:lpstr>Setup your captioning workspace</vt:lpstr>
      <vt:lpstr>How to create captions</vt:lpstr>
      <vt:lpstr>Find your caption editor</vt:lpstr>
      <vt:lpstr>Import your script text</vt:lpstr>
      <vt:lpstr>Proofread Transcript</vt:lpstr>
      <vt:lpstr>Sync Transcript</vt:lpstr>
      <vt:lpstr>Captions and Video players</vt:lpstr>
      <vt:lpstr>Captioning Conclusion</vt:lpstr>
      <vt:lpstr>Maintaining Accessibility in the Modern Classroom</vt:lpstr>
      <vt:lpstr>Results from Tools Survey</vt:lpstr>
      <vt:lpstr>Step 1: Review</vt:lpstr>
      <vt:lpstr>What is an instructional approach?</vt:lpstr>
      <vt:lpstr>Making an approach accessible:</vt:lpstr>
      <vt:lpstr>Using UDL to power the instructional method</vt:lpstr>
      <vt:lpstr>Establish Learning Objectives</vt:lpstr>
      <vt:lpstr>Statistics for Social Sciences, Fully Online</vt:lpstr>
      <vt:lpstr>Pre-Vet Anatomy, Team-Based</vt:lpstr>
      <vt:lpstr>End-of-course Conclusions</vt:lpstr>
      <vt:lpstr>Please Provide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Accessibiltiy in the Classroom</dc:title>
  <dc:creator>hixsoncr</dc:creator>
  <cp:lastModifiedBy>Miller, Christa</cp:lastModifiedBy>
  <cp:revision>116</cp:revision>
  <cp:lastPrinted>2017-05-25T18:45:24Z</cp:lastPrinted>
  <dcterms:created xsi:type="dcterms:W3CDTF">2016-05-11T17:59:05Z</dcterms:created>
  <dcterms:modified xsi:type="dcterms:W3CDTF">2017-09-22T15:36:18Z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