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33"/>
  </p:notesMasterIdLst>
  <p:sldIdLst>
    <p:sldId id="256" r:id="rId2"/>
    <p:sldId id="257" r:id="rId3"/>
    <p:sldId id="258" r:id="rId4"/>
    <p:sldId id="280" r:id="rId5"/>
    <p:sldId id="282" r:id="rId6"/>
    <p:sldId id="277" r:id="rId7"/>
    <p:sldId id="279" r:id="rId8"/>
    <p:sldId id="260" r:id="rId9"/>
    <p:sldId id="261" r:id="rId10"/>
    <p:sldId id="268" r:id="rId11"/>
    <p:sldId id="294" r:id="rId12"/>
    <p:sldId id="262" r:id="rId13"/>
    <p:sldId id="263" r:id="rId14"/>
    <p:sldId id="264" r:id="rId15"/>
    <p:sldId id="265" r:id="rId16"/>
    <p:sldId id="266" r:id="rId17"/>
    <p:sldId id="267" r:id="rId18"/>
    <p:sldId id="293" r:id="rId19"/>
    <p:sldId id="270" r:id="rId20"/>
    <p:sldId id="291" r:id="rId21"/>
    <p:sldId id="292" r:id="rId22"/>
    <p:sldId id="281" r:id="rId23"/>
    <p:sldId id="290" r:id="rId24"/>
    <p:sldId id="283" r:id="rId25"/>
    <p:sldId id="269" r:id="rId26"/>
    <p:sldId id="284" r:id="rId27"/>
    <p:sldId id="297" r:id="rId28"/>
    <p:sldId id="298" r:id="rId29"/>
    <p:sldId id="289" r:id="rId30"/>
    <p:sldId id="296" r:id="rId31"/>
    <p:sldId id="29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63" autoAdjust="0"/>
    <p:restoredTop sz="74953" autoAdjust="0"/>
  </p:normalViewPr>
  <p:slideViewPr>
    <p:cSldViewPr snapToGrid="0">
      <p:cViewPr varScale="1">
        <p:scale>
          <a:sx n="65" d="100"/>
          <a:sy n="65" d="100"/>
        </p:scale>
        <p:origin x="1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\\scooter.chhs.colostate.edu\ot_share$\ATRC\_Research\COPM_Demographics_survey%20data%20project%20(created%20by%20Matt%20M)\Paper%202\Dis%20&amp;%20Rehab-AT\figures_Tables_mast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\\scooter.chhs.colostate.edu\ot_share$\ATRC\_Research\COPM_Demographics_survey%20data%20project%20(created%20by%20Matt%20M)\Paper%202\Dis%20&amp;%20Rehab-AT\figures_Tables_mas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'performance by dx group'!$D$4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'performance by dx group'!$K$5:$K$10</c:f>
                <c:numCache>
                  <c:formatCode>General</c:formatCode>
                  <c:ptCount val="6"/>
                  <c:pt idx="0">
                    <c:v>0.129903085936878</c:v>
                  </c:pt>
                  <c:pt idx="1">
                    <c:v>0.314192891920447</c:v>
                  </c:pt>
                  <c:pt idx="2">
                    <c:v>0.527513057106243</c:v>
                  </c:pt>
                  <c:pt idx="3">
                    <c:v>0.321744391581811</c:v>
                  </c:pt>
                  <c:pt idx="4">
                    <c:v>0.24000310017839</c:v>
                  </c:pt>
                  <c:pt idx="5">
                    <c:v>0.555541830862685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'performance by dx group'!$C$5:$C$10</c:f>
              <c:strCache>
                <c:ptCount val="6"/>
                <c:pt idx="0">
                  <c:v>Learning disability</c:v>
                </c:pt>
                <c:pt idx="1">
                  <c:v>Mood disorder</c:v>
                </c:pt>
                <c:pt idx="2">
                  <c:v>Visual deficit</c:v>
                </c:pt>
                <c:pt idx="3">
                  <c:v>CNS damage</c:v>
                </c:pt>
                <c:pt idx="4">
                  <c:v>Mental/behavioral disorder</c:v>
                </c:pt>
                <c:pt idx="5">
                  <c:v>Mobility deficit/pain</c:v>
                </c:pt>
              </c:strCache>
            </c:strRef>
          </c:cat>
          <c:val>
            <c:numRef>
              <c:f>'performance by dx group'!$D$5:$D$10</c:f>
              <c:numCache>
                <c:formatCode>###0.00</c:formatCode>
                <c:ptCount val="6"/>
                <c:pt idx="0">
                  <c:v>6.467469879518068</c:v>
                </c:pt>
                <c:pt idx="1">
                  <c:v>5.437199999999998</c:v>
                </c:pt>
                <c:pt idx="2">
                  <c:v>6.70388888888889</c:v>
                </c:pt>
                <c:pt idx="3">
                  <c:v>5.967391304347827</c:v>
                </c:pt>
                <c:pt idx="4">
                  <c:v>6.677499999999997</c:v>
                </c:pt>
                <c:pt idx="5">
                  <c:v>5.93846153846154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60-47FF-B2D4-DB47CF010CE2}"/>
            </c:ext>
          </c:extLst>
        </c:ser>
        <c:ser>
          <c:idx val="1"/>
          <c:order val="1"/>
          <c:tx>
            <c:strRef>
              <c:f>'performance by dx group'!$E$4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'performance by dx group'!$L$5:$L$10</c:f>
                <c:numCache>
                  <c:formatCode>General</c:formatCode>
                  <c:ptCount val="6"/>
                  <c:pt idx="0">
                    <c:v>0.121641567333785</c:v>
                  </c:pt>
                  <c:pt idx="1">
                    <c:v>0.266588321824744</c:v>
                  </c:pt>
                  <c:pt idx="2">
                    <c:v>0.356269707630558</c:v>
                  </c:pt>
                  <c:pt idx="3">
                    <c:v>0.232226977992311</c:v>
                  </c:pt>
                  <c:pt idx="4">
                    <c:v>0.195451236251088</c:v>
                  </c:pt>
                  <c:pt idx="5">
                    <c:v>0.304818470245426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'performance by dx group'!$C$5:$C$10</c:f>
              <c:strCache>
                <c:ptCount val="6"/>
                <c:pt idx="0">
                  <c:v>Learning disability</c:v>
                </c:pt>
                <c:pt idx="1">
                  <c:v>Mood disorder</c:v>
                </c:pt>
                <c:pt idx="2">
                  <c:v>Visual deficit</c:v>
                </c:pt>
                <c:pt idx="3">
                  <c:v>CNS damage</c:v>
                </c:pt>
                <c:pt idx="4">
                  <c:v>Mental/behavioral disorder</c:v>
                </c:pt>
                <c:pt idx="5">
                  <c:v>Mobility deficit/pain</c:v>
                </c:pt>
              </c:strCache>
            </c:strRef>
          </c:cat>
          <c:val>
            <c:numRef>
              <c:f>'performance by dx group'!$E$5:$E$10</c:f>
              <c:numCache>
                <c:formatCode>###0.00</c:formatCode>
                <c:ptCount val="6"/>
                <c:pt idx="0">
                  <c:v>7.213734939759035</c:v>
                </c:pt>
                <c:pt idx="1">
                  <c:v>6.643999999999996</c:v>
                </c:pt>
                <c:pt idx="2">
                  <c:v>7.833333333333332</c:v>
                </c:pt>
                <c:pt idx="3">
                  <c:v>7.378695652173912</c:v>
                </c:pt>
                <c:pt idx="4">
                  <c:v>7.484642857142855</c:v>
                </c:pt>
                <c:pt idx="5">
                  <c:v>7.502307692307692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60-47FF-B2D4-DB47CF010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1570327376"/>
        <c:axId val="1570330688"/>
      </c:barChart>
      <c:catAx>
        <c:axId val="157032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0330688"/>
        <c:crosses val="autoZero"/>
        <c:auto val="1"/>
        <c:lblAlgn val="ctr"/>
        <c:lblOffset val="100"/>
        <c:noMultiLvlLbl val="0"/>
      </c:catAx>
      <c:valAx>
        <c:axId val="1570330688"/>
        <c:scaling>
          <c:orientation val="minMax"/>
          <c:max val="10.0"/>
          <c:min val="4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COPM Performance rating (1-10)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0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032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'satisfaction by dx group'!$D$4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'satisfaction by dx group'!$K$5:$K$10</c:f>
                <c:numCache>
                  <c:formatCode>General</c:formatCode>
                  <c:ptCount val="6"/>
                  <c:pt idx="0">
                    <c:v>0.179908451082151</c:v>
                  </c:pt>
                  <c:pt idx="1">
                    <c:v>0.323165592227886</c:v>
                  </c:pt>
                  <c:pt idx="2">
                    <c:v>0.513876081804729</c:v>
                  </c:pt>
                  <c:pt idx="3">
                    <c:v>0.411313205496714</c:v>
                  </c:pt>
                  <c:pt idx="4">
                    <c:v>0.30212775300909</c:v>
                  </c:pt>
                  <c:pt idx="5">
                    <c:v>0.587643977070286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'satisfaction by dx group'!$C$5:$C$10</c:f>
              <c:strCache>
                <c:ptCount val="6"/>
                <c:pt idx="0">
                  <c:v>Learning disability</c:v>
                </c:pt>
                <c:pt idx="1">
                  <c:v>Mood disorder</c:v>
                </c:pt>
                <c:pt idx="2">
                  <c:v>Visual deficit</c:v>
                </c:pt>
                <c:pt idx="3">
                  <c:v>CNS damage</c:v>
                </c:pt>
                <c:pt idx="4">
                  <c:v>Mental/behavioral disorder</c:v>
                </c:pt>
                <c:pt idx="5">
                  <c:v>Mobility deficit/pain</c:v>
                </c:pt>
              </c:strCache>
            </c:strRef>
          </c:cat>
          <c:val>
            <c:numRef>
              <c:f>'satisfaction by dx group'!$D$5:$D$10</c:f>
              <c:numCache>
                <c:formatCode>###0.00</c:formatCode>
                <c:ptCount val="6"/>
                <c:pt idx="0">
                  <c:v>6.056097560975608</c:v>
                </c:pt>
                <c:pt idx="1">
                  <c:v>4.655999999999996</c:v>
                </c:pt>
                <c:pt idx="2">
                  <c:v>6.916666666666667</c:v>
                </c:pt>
                <c:pt idx="3">
                  <c:v>5.573913043478262</c:v>
                </c:pt>
                <c:pt idx="4">
                  <c:v>5.957142857142855</c:v>
                </c:pt>
                <c:pt idx="5">
                  <c:v>5.23846153846154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BD-488F-A10A-90319073C378}"/>
            </c:ext>
          </c:extLst>
        </c:ser>
        <c:ser>
          <c:idx val="1"/>
          <c:order val="1"/>
          <c:tx>
            <c:strRef>
              <c:f>'satisfaction by dx group'!$E$4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'satisfaction by dx group'!$L$5:$L$10</c:f>
                <c:numCache>
                  <c:formatCode>General</c:formatCode>
                  <c:ptCount val="6"/>
                  <c:pt idx="0">
                    <c:v>0.16482825052559</c:v>
                  </c:pt>
                  <c:pt idx="1">
                    <c:v>0.349223901434786</c:v>
                  </c:pt>
                  <c:pt idx="2">
                    <c:v>0.373544135941131</c:v>
                  </c:pt>
                  <c:pt idx="3">
                    <c:v>0.29670818150729</c:v>
                  </c:pt>
                  <c:pt idx="4">
                    <c:v>0.220049254089274</c:v>
                  </c:pt>
                  <c:pt idx="5">
                    <c:v>0.411124882048087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'satisfaction by dx group'!$C$5:$C$10</c:f>
              <c:strCache>
                <c:ptCount val="6"/>
                <c:pt idx="0">
                  <c:v>Learning disability</c:v>
                </c:pt>
                <c:pt idx="1">
                  <c:v>Mood disorder</c:v>
                </c:pt>
                <c:pt idx="2">
                  <c:v>Visual deficit</c:v>
                </c:pt>
                <c:pt idx="3">
                  <c:v>CNS damage</c:v>
                </c:pt>
                <c:pt idx="4">
                  <c:v>Mental/behavioral disorder</c:v>
                </c:pt>
                <c:pt idx="5">
                  <c:v>Mobility deficit/pain</c:v>
                </c:pt>
              </c:strCache>
            </c:strRef>
          </c:cat>
          <c:val>
            <c:numRef>
              <c:f>'satisfaction by dx group'!$E$5:$E$10</c:f>
              <c:numCache>
                <c:formatCode>###0.00</c:formatCode>
                <c:ptCount val="6"/>
                <c:pt idx="0">
                  <c:v>7.109756097560976</c:v>
                </c:pt>
                <c:pt idx="1">
                  <c:v>6.132000000000001</c:v>
                </c:pt>
                <c:pt idx="2">
                  <c:v>7.811111111111113</c:v>
                </c:pt>
                <c:pt idx="3">
                  <c:v>7.28695652173913</c:v>
                </c:pt>
                <c:pt idx="4">
                  <c:v>7.260714285714287</c:v>
                </c:pt>
                <c:pt idx="5">
                  <c:v>7.569230769230769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BD-488F-A10A-90319073C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1570512960"/>
        <c:axId val="1570284800"/>
      </c:barChart>
      <c:catAx>
        <c:axId val="157051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70284800"/>
        <c:crosses val="autoZero"/>
        <c:auto val="1"/>
        <c:lblAlgn val="ctr"/>
        <c:lblOffset val="100"/>
        <c:noMultiLvlLbl val="0"/>
      </c:catAx>
      <c:valAx>
        <c:axId val="1570284800"/>
        <c:scaling>
          <c:orientation val="minMax"/>
          <c:max val="10.0"/>
          <c:min val="4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COPM Satisfaction rating (1-10)
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##0.00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7051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B01C0-906E-4534-82B2-DE7258275C52}" type="doc">
      <dgm:prSet loTypeId="urn:microsoft.com/office/officeart/2005/8/layout/radial1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786D4B-A458-4442-BE96-74B0B31F6F24}">
      <dgm:prSet phldrT="[Text]"/>
      <dgm:spPr/>
      <dgm:t>
        <a:bodyPr/>
        <a:lstStyle/>
        <a:p>
          <a:r>
            <a:rPr lang="en-US" dirty="0" smtClean="0"/>
            <a:t>Student</a:t>
          </a:r>
          <a:endParaRPr lang="en-US" dirty="0"/>
        </a:p>
      </dgm:t>
    </dgm:pt>
    <dgm:pt modelId="{4F0EBBF5-D2E1-43DF-8AC8-090028025951}" type="parTrans" cxnId="{C936A61E-4B8B-4BC5-8860-6910EC7FA3DF}">
      <dgm:prSet/>
      <dgm:spPr/>
      <dgm:t>
        <a:bodyPr/>
        <a:lstStyle/>
        <a:p>
          <a:endParaRPr lang="en-US"/>
        </a:p>
      </dgm:t>
    </dgm:pt>
    <dgm:pt modelId="{122FB273-CC3F-46CD-97A9-FC0B87E12E0F}" type="sibTrans" cxnId="{C936A61E-4B8B-4BC5-8860-6910EC7FA3DF}">
      <dgm:prSet/>
      <dgm:spPr/>
      <dgm:t>
        <a:bodyPr/>
        <a:lstStyle/>
        <a:p>
          <a:endParaRPr lang="en-US"/>
        </a:p>
      </dgm:t>
    </dgm:pt>
    <dgm:pt modelId="{98EDA52A-1C77-4C25-90A3-3D153F9C0042}">
      <dgm:prSet phldrT="[Text]"/>
      <dgm:spPr/>
      <dgm:t>
        <a:bodyPr/>
        <a:lstStyle/>
        <a:p>
          <a:r>
            <a:rPr lang="en-US" dirty="0" smtClean="0"/>
            <a:t>Reading</a:t>
          </a:r>
          <a:endParaRPr lang="en-US" dirty="0"/>
        </a:p>
      </dgm:t>
    </dgm:pt>
    <dgm:pt modelId="{8643CA3B-6A33-43FC-AEA1-DAE341E7F913}" type="parTrans" cxnId="{F2BB676B-40D0-4D74-BCD1-11E1FC336BFF}">
      <dgm:prSet/>
      <dgm:spPr/>
      <dgm:t>
        <a:bodyPr/>
        <a:lstStyle/>
        <a:p>
          <a:endParaRPr lang="en-US"/>
        </a:p>
      </dgm:t>
    </dgm:pt>
    <dgm:pt modelId="{CB16C683-5C88-40B4-9071-310E128D466D}" type="sibTrans" cxnId="{F2BB676B-40D0-4D74-BCD1-11E1FC336BFF}">
      <dgm:prSet/>
      <dgm:spPr/>
      <dgm:t>
        <a:bodyPr/>
        <a:lstStyle/>
        <a:p>
          <a:endParaRPr lang="en-US"/>
        </a:p>
      </dgm:t>
    </dgm:pt>
    <dgm:pt modelId="{F2CC1BB4-D08B-4156-85D4-B98A08077E70}">
      <dgm:prSet phldrT="[Text]"/>
      <dgm:spPr/>
      <dgm:t>
        <a:bodyPr/>
        <a:lstStyle/>
        <a:p>
          <a:r>
            <a:rPr lang="en-US" dirty="0" smtClean="0"/>
            <a:t>Note-taking</a:t>
          </a:r>
          <a:endParaRPr lang="en-US" dirty="0"/>
        </a:p>
      </dgm:t>
    </dgm:pt>
    <dgm:pt modelId="{20B13259-5896-48AE-A4B8-AB32F70A7DEA}" type="parTrans" cxnId="{3A05C406-3160-4FFD-B0C1-F6418E212837}">
      <dgm:prSet/>
      <dgm:spPr/>
      <dgm:t>
        <a:bodyPr/>
        <a:lstStyle/>
        <a:p>
          <a:endParaRPr lang="en-US"/>
        </a:p>
      </dgm:t>
    </dgm:pt>
    <dgm:pt modelId="{1145E091-E095-4874-B672-71EA54E7385C}" type="sibTrans" cxnId="{3A05C406-3160-4FFD-B0C1-F6418E212837}">
      <dgm:prSet/>
      <dgm:spPr/>
      <dgm:t>
        <a:bodyPr/>
        <a:lstStyle/>
        <a:p>
          <a:endParaRPr lang="en-US"/>
        </a:p>
      </dgm:t>
    </dgm:pt>
    <dgm:pt modelId="{E85E5E98-611F-4290-BB74-E4A74DC427A1}">
      <dgm:prSet phldrT="[Text]"/>
      <dgm:spPr/>
      <dgm:t>
        <a:bodyPr/>
        <a:lstStyle/>
        <a:p>
          <a:r>
            <a:rPr lang="en-US" dirty="0" smtClean="0"/>
            <a:t>Studying</a:t>
          </a:r>
          <a:endParaRPr lang="en-US" dirty="0"/>
        </a:p>
      </dgm:t>
    </dgm:pt>
    <dgm:pt modelId="{9B301A1F-3C96-41B8-9657-2A1C2AD1D9E1}" type="parTrans" cxnId="{903CE697-0ED7-4C66-818E-CC078B3EEB74}">
      <dgm:prSet/>
      <dgm:spPr/>
      <dgm:t>
        <a:bodyPr/>
        <a:lstStyle/>
        <a:p>
          <a:endParaRPr lang="en-US"/>
        </a:p>
      </dgm:t>
    </dgm:pt>
    <dgm:pt modelId="{9824EA74-9FD3-4684-9FAD-6C672F0AE6C7}" type="sibTrans" cxnId="{903CE697-0ED7-4C66-818E-CC078B3EEB74}">
      <dgm:prSet/>
      <dgm:spPr/>
      <dgm:t>
        <a:bodyPr/>
        <a:lstStyle/>
        <a:p>
          <a:endParaRPr lang="en-US"/>
        </a:p>
      </dgm:t>
    </dgm:pt>
    <dgm:pt modelId="{73E21A6A-EFD3-446B-A03B-BD1535FE2270}">
      <dgm:prSet phldrT="[Text]"/>
      <dgm:spPr/>
      <dgm:t>
        <a:bodyPr/>
        <a:lstStyle/>
        <a:p>
          <a:r>
            <a:rPr lang="en-US" dirty="0" smtClean="0"/>
            <a:t>Test-taking</a:t>
          </a:r>
          <a:endParaRPr lang="en-US" dirty="0"/>
        </a:p>
      </dgm:t>
    </dgm:pt>
    <dgm:pt modelId="{C09BA3C7-1019-4792-AD77-9A56B44082F2}" type="parTrans" cxnId="{660CB18D-E27B-43A2-9057-6803B74A3F49}">
      <dgm:prSet/>
      <dgm:spPr/>
      <dgm:t>
        <a:bodyPr/>
        <a:lstStyle/>
        <a:p>
          <a:endParaRPr lang="en-US"/>
        </a:p>
      </dgm:t>
    </dgm:pt>
    <dgm:pt modelId="{506CCF42-2D5D-4DA3-8838-56AB88124ADB}" type="sibTrans" cxnId="{660CB18D-E27B-43A2-9057-6803B74A3F49}">
      <dgm:prSet/>
      <dgm:spPr/>
      <dgm:t>
        <a:bodyPr/>
        <a:lstStyle/>
        <a:p>
          <a:endParaRPr lang="en-US"/>
        </a:p>
      </dgm:t>
    </dgm:pt>
    <dgm:pt modelId="{0D788918-E3F6-40E5-9B52-677221F53037}">
      <dgm:prSet/>
      <dgm:spPr/>
      <dgm:t>
        <a:bodyPr/>
        <a:lstStyle/>
        <a:p>
          <a:r>
            <a:rPr lang="en-US" dirty="0" smtClean="0"/>
            <a:t>Writing</a:t>
          </a:r>
          <a:endParaRPr lang="en-US" dirty="0"/>
        </a:p>
      </dgm:t>
    </dgm:pt>
    <dgm:pt modelId="{90ADD26E-D564-4268-88FF-AF33F361D828}" type="parTrans" cxnId="{8D385D04-152A-4BD6-83E1-78FBA874DDFA}">
      <dgm:prSet/>
      <dgm:spPr/>
      <dgm:t>
        <a:bodyPr/>
        <a:lstStyle/>
        <a:p>
          <a:endParaRPr lang="en-US"/>
        </a:p>
      </dgm:t>
    </dgm:pt>
    <dgm:pt modelId="{29E23E90-9D7E-4BB5-B58E-81187B48B462}" type="sibTrans" cxnId="{8D385D04-152A-4BD6-83E1-78FBA874DDFA}">
      <dgm:prSet/>
      <dgm:spPr/>
      <dgm:t>
        <a:bodyPr/>
        <a:lstStyle/>
        <a:p>
          <a:endParaRPr lang="en-US"/>
        </a:p>
      </dgm:t>
    </dgm:pt>
    <dgm:pt modelId="{BF5C18D5-72D7-4F57-B404-7835A670E583}" type="pres">
      <dgm:prSet presAssocID="{EFDB01C0-906E-4534-82B2-DE7258275C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5EC304-DC6A-4CAD-B77D-6F1963FC2E27}" type="pres">
      <dgm:prSet presAssocID="{39786D4B-A458-4442-BE96-74B0B31F6F24}" presName="centerShape" presStyleLbl="node0" presStyleIdx="0" presStyleCnt="1"/>
      <dgm:spPr/>
      <dgm:t>
        <a:bodyPr/>
        <a:lstStyle/>
        <a:p>
          <a:endParaRPr lang="en-US"/>
        </a:p>
      </dgm:t>
    </dgm:pt>
    <dgm:pt modelId="{FFDB853E-0733-4A74-BFD0-02258A1C805C}" type="pres">
      <dgm:prSet presAssocID="{8643CA3B-6A33-43FC-AEA1-DAE341E7F913}" presName="Name9" presStyleLbl="parChTrans1D2" presStyleIdx="0" presStyleCnt="5"/>
      <dgm:spPr/>
      <dgm:t>
        <a:bodyPr/>
        <a:lstStyle/>
        <a:p>
          <a:endParaRPr lang="en-US"/>
        </a:p>
      </dgm:t>
    </dgm:pt>
    <dgm:pt modelId="{9E62A2DF-19CA-4786-A3FC-FF3DF31E786E}" type="pres">
      <dgm:prSet presAssocID="{8643CA3B-6A33-43FC-AEA1-DAE341E7F91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F6B6DEFA-CCB4-4361-8FE3-D15F5E555049}" type="pres">
      <dgm:prSet presAssocID="{98EDA52A-1C77-4C25-90A3-3D153F9C00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A94E0-C0FA-4A89-9A5F-B63607D9A17E}" type="pres">
      <dgm:prSet presAssocID="{90ADD26E-D564-4268-88FF-AF33F361D828}" presName="Name9" presStyleLbl="parChTrans1D2" presStyleIdx="1" presStyleCnt="5"/>
      <dgm:spPr/>
      <dgm:t>
        <a:bodyPr/>
        <a:lstStyle/>
        <a:p>
          <a:endParaRPr lang="en-US"/>
        </a:p>
      </dgm:t>
    </dgm:pt>
    <dgm:pt modelId="{B31C70AF-A788-464A-8247-B381153288B4}" type="pres">
      <dgm:prSet presAssocID="{90ADD26E-D564-4268-88FF-AF33F361D82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6F027FC5-1FDF-4AD5-BA18-B4C7FC5933B6}" type="pres">
      <dgm:prSet presAssocID="{0D788918-E3F6-40E5-9B52-677221F5303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3BCD4-C1C9-4FE1-803A-725F5C2F2A32}" type="pres">
      <dgm:prSet presAssocID="{20B13259-5896-48AE-A4B8-AB32F70A7DEA}" presName="Name9" presStyleLbl="parChTrans1D2" presStyleIdx="2" presStyleCnt="5"/>
      <dgm:spPr/>
      <dgm:t>
        <a:bodyPr/>
        <a:lstStyle/>
        <a:p>
          <a:endParaRPr lang="en-US"/>
        </a:p>
      </dgm:t>
    </dgm:pt>
    <dgm:pt modelId="{86D53C60-29CE-461E-AA7A-CC6405938EE5}" type="pres">
      <dgm:prSet presAssocID="{20B13259-5896-48AE-A4B8-AB32F70A7DE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7A509520-6A26-4AA8-B078-F8977FF6EA86}" type="pres">
      <dgm:prSet presAssocID="{F2CC1BB4-D08B-4156-85D4-B98A08077E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554BF-2CCD-46A9-924E-33379B8E3CC4}" type="pres">
      <dgm:prSet presAssocID="{9B301A1F-3C96-41B8-9657-2A1C2AD1D9E1}" presName="Name9" presStyleLbl="parChTrans1D2" presStyleIdx="3" presStyleCnt="5"/>
      <dgm:spPr/>
      <dgm:t>
        <a:bodyPr/>
        <a:lstStyle/>
        <a:p>
          <a:endParaRPr lang="en-US"/>
        </a:p>
      </dgm:t>
    </dgm:pt>
    <dgm:pt modelId="{FFDCA3B8-42E3-4E4D-8C68-6C99D9FE0F14}" type="pres">
      <dgm:prSet presAssocID="{9B301A1F-3C96-41B8-9657-2A1C2AD1D9E1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C62A3A0-780C-44CE-A51A-E71BF5A4679C}" type="pres">
      <dgm:prSet presAssocID="{E85E5E98-611F-4290-BB74-E4A74DC427A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911F1-8D2E-4AB7-B2C6-3EEF4CBBF236}" type="pres">
      <dgm:prSet presAssocID="{C09BA3C7-1019-4792-AD77-9A56B44082F2}" presName="Name9" presStyleLbl="parChTrans1D2" presStyleIdx="4" presStyleCnt="5"/>
      <dgm:spPr/>
      <dgm:t>
        <a:bodyPr/>
        <a:lstStyle/>
        <a:p>
          <a:endParaRPr lang="en-US"/>
        </a:p>
      </dgm:t>
    </dgm:pt>
    <dgm:pt modelId="{05B1A2EE-2D22-49DD-A8E9-A0F80EFB7727}" type="pres">
      <dgm:prSet presAssocID="{C09BA3C7-1019-4792-AD77-9A56B44082F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85685217-6ACD-4881-AB1F-5FC4980CB5AE}" type="pres">
      <dgm:prSet presAssocID="{73E21A6A-EFD3-446B-A03B-BD1535FE227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686BB8-9A3E-45A1-A8DC-EDD657C73906}" type="presOf" srcId="{39786D4B-A458-4442-BE96-74B0B31F6F24}" destId="{075EC304-DC6A-4CAD-B77D-6F1963FC2E27}" srcOrd="0" destOrd="0" presId="urn:microsoft.com/office/officeart/2005/8/layout/radial1"/>
    <dgm:cxn modelId="{69A5E627-038C-4B54-80C8-8C6DF24D32AD}" type="presOf" srcId="{0D788918-E3F6-40E5-9B52-677221F53037}" destId="{6F027FC5-1FDF-4AD5-BA18-B4C7FC5933B6}" srcOrd="0" destOrd="0" presId="urn:microsoft.com/office/officeart/2005/8/layout/radial1"/>
    <dgm:cxn modelId="{F2BB676B-40D0-4D74-BCD1-11E1FC336BFF}" srcId="{39786D4B-A458-4442-BE96-74B0B31F6F24}" destId="{98EDA52A-1C77-4C25-90A3-3D153F9C0042}" srcOrd="0" destOrd="0" parTransId="{8643CA3B-6A33-43FC-AEA1-DAE341E7F913}" sibTransId="{CB16C683-5C88-40B4-9071-310E128D466D}"/>
    <dgm:cxn modelId="{E627D98F-D78B-4A61-AE79-8C4FE7FC1ECB}" type="presOf" srcId="{8643CA3B-6A33-43FC-AEA1-DAE341E7F913}" destId="{FFDB853E-0733-4A74-BFD0-02258A1C805C}" srcOrd="0" destOrd="0" presId="urn:microsoft.com/office/officeart/2005/8/layout/radial1"/>
    <dgm:cxn modelId="{6D25E4C4-05A4-42D7-B3F6-D99C9FF5E349}" type="presOf" srcId="{EFDB01C0-906E-4534-82B2-DE7258275C52}" destId="{BF5C18D5-72D7-4F57-B404-7835A670E583}" srcOrd="0" destOrd="0" presId="urn:microsoft.com/office/officeart/2005/8/layout/radial1"/>
    <dgm:cxn modelId="{DD53B47E-B891-4E5E-A260-DE7F51BA2043}" type="presOf" srcId="{90ADD26E-D564-4268-88FF-AF33F361D828}" destId="{B31C70AF-A788-464A-8247-B381153288B4}" srcOrd="1" destOrd="0" presId="urn:microsoft.com/office/officeart/2005/8/layout/radial1"/>
    <dgm:cxn modelId="{660CB18D-E27B-43A2-9057-6803B74A3F49}" srcId="{39786D4B-A458-4442-BE96-74B0B31F6F24}" destId="{73E21A6A-EFD3-446B-A03B-BD1535FE2270}" srcOrd="4" destOrd="0" parTransId="{C09BA3C7-1019-4792-AD77-9A56B44082F2}" sibTransId="{506CCF42-2D5D-4DA3-8838-56AB88124ADB}"/>
    <dgm:cxn modelId="{24ABF43F-E541-44C0-AC9F-380A753B83C9}" type="presOf" srcId="{C09BA3C7-1019-4792-AD77-9A56B44082F2}" destId="{05B1A2EE-2D22-49DD-A8E9-A0F80EFB7727}" srcOrd="1" destOrd="0" presId="urn:microsoft.com/office/officeart/2005/8/layout/radial1"/>
    <dgm:cxn modelId="{37711FC8-2B39-4B57-BC92-51B1778CFE54}" type="presOf" srcId="{73E21A6A-EFD3-446B-A03B-BD1535FE2270}" destId="{85685217-6ACD-4881-AB1F-5FC4980CB5AE}" srcOrd="0" destOrd="0" presId="urn:microsoft.com/office/officeart/2005/8/layout/radial1"/>
    <dgm:cxn modelId="{955652DA-FF20-40F0-BC20-98DC6611AC4F}" type="presOf" srcId="{C09BA3C7-1019-4792-AD77-9A56B44082F2}" destId="{BD4911F1-8D2E-4AB7-B2C6-3EEF4CBBF236}" srcOrd="0" destOrd="0" presId="urn:microsoft.com/office/officeart/2005/8/layout/radial1"/>
    <dgm:cxn modelId="{EB70DBDA-ED1B-4FAB-9ED2-D783A52B2A14}" type="presOf" srcId="{20B13259-5896-48AE-A4B8-AB32F70A7DEA}" destId="{00B3BCD4-C1C9-4FE1-803A-725F5C2F2A32}" srcOrd="0" destOrd="0" presId="urn:microsoft.com/office/officeart/2005/8/layout/radial1"/>
    <dgm:cxn modelId="{E6214211-EF06-4634-8B51-E0684B1F0F91}" type="presOf" srcId="{98EDA52A-1C77-4C25-90A3-3D153F9C0042}" destId="{F6B6DEFA-CCB4-4361-8FE3-D15F5E555049}" srcOrd="0" destOrd="0" presId="urn:microsoft.com/office/officeart/2005/8/layout/radial1"/>
    <dgm:cxn modelId="{C936A61E-4B8B-4BC5-8860-6910EC7FA3DF}" srcId="{EFDB01C0-906E-4534-82B2-DE7258275C52}" destId="{39786D4B-A458-4442-BE96-74B0B31F6F24}" srcOrd="0" destOrd="0" parTransId="{4F0EBBF5-D2E1-43DF-8AC8-090028025951}" sibTransId="{122FB273-CC3F-46CD-97A9-FC0B87E12E0F}"/>
    <dgm:cxn modelId="{95C01717-E027-4DDC-A010-0B03F8A5BD37}" type="presOf" srcId="{9B301A1F-3C96-41B8-9657-2A1C2AD1D9E1}" destId="{AA6554BF-2CCD-46A9-924E-33379B8E3CC4}" srcOrd="0" destOrd="0" presId="urn:microsoft.com/office/officeart/2005/8/layout/radial1"/>
    <dgm:cxn modelId="{903CE697-0ED7-4C66-818E-CC078B3EEB74}" srcId="{39786D4B-A458-4442-BE96-74B0B31F6F24}" destId="{E85E5E98-611F-4290-BB74-E4A74DC427A1}" srcOrd="3" destOrd="0" parTransId="{9B301A1F-3C96-41B8-9657-2A1C2AD1D9E1}" sibTransId="{9824EA74-9FD3-4684-9FAD-6C672F0AE6C7}"/>
    <dgm:cxn modelId="{3A05C406-3160-4FFD-B0C1-F6418E212837}" srcId="{39786D4B-A458-4442-BE96-74B0B31F6F24}" destId="{F2CC1BB4-D08B-4156-85D4-B98A08077E70}" srcOrd="2" destOrd="0" parTransId="{20B13259-5896-48AE-A4B8-AB32F70A7DEA}" sibTransId="{1145E091-E095-4874-B672-71EA54E7385C}"/>
    <dgm:cxn modelId="{8D385D04-152A-4BD6-83E1-78FBA874DDFA}" srcId="{39786D4B-A458-4442-BE96-74B0B31F6F24}" destId="{0D788918-E3F6-40E5-9B52-677221F53037}" srcOrd="1" destOrd="0" parTransId="{90ADD26E-D564-4268-88FF-AF33F361D828}" sibTransId="{29E23E90-9D7E-4BB5-B58E-81187B48B462}"/>
    <dgm:cxn modelId="{871AE6E0-0059-4FAE-A655-1912C7222347}" type="presOf" srcId="{9B301A1F-3C96-41B8-9657-2A1C2AD1D9E1}" destId="{FFDCA3B8-42E3-4E4D-8C68-6C99D9FE0F14}" srcOrd="1" destOrd="0" presId="urn:microsoft.com/office/officeart/2005/8/layout/radial1"/>
    <dgm:cxn modelId="{8FA72A25-5057-41FB-B052-2A20580989FD}" type="presOf" srcId="{E85E5E98-611F-4290-BB74-E4A74DC427A1}" destId="{EC62A3A0-780C-44CE-A51A-E71BF5A4679C}" srcOrd="0" destOrd="0" presId="urn:microsoft.com/office/officeart/2005/8/layout/radial1"/>
    <dgm:cxn modelId="{7649CD19-4BB2-4F03-B5D7-0E34B78B6FC9}" type="presOf" srcId="{90ADD26E-D564-4268-88FF-AF33F361D828}" destId="{EE4A94E0-C0FA-4A89-9A5F-B63607D9A17E}" srcOrd="0" destOrd="0" presId="urn:microsoft.com/office/officeart/2005/8/layout/radial1"/>
    <dgm:cxn modelId="{157E4287-12AF-4F92-804D-24B1C92E0B2E}" type="presOf" srcId="{8643CA3B-6A33-43FC-AEA1-DAE341E7F913}" destId="{9E62A2DF-19CA-4786-A3FC-FF3DF31E786E}" srcOrd="1" destOrd="0" presId="urn:microsoft.com/office/officeart/2005/8/layout/radial1"/>
    <dgm:cxn modelId="{A6EDFB95-643A-473B-BFD9-CC410F971FB1}" type="presOf" srcId="{20B13259-5896-48AE-A4B8-AB32F70A7DEA}" destId="{86D53C60-29CE-461E-AA7A-CC6405938EE5}" srcOrd="1" destOrd="0" presId="urn:microsoft.com/office/officeart/2005/8/layout/radial1"/>
    <dgm:cxn modelId="{3985AB88-859C-4E81-AF23-69AE8DEBD312}" type="presOf" srcId="{F2CC1BB4-D08B-4156-85D4-B98A08077E70}" destId="{7A509520-6A26-4AA8-B078-F8977FF6EA86}" srcOrd="0" destOrd="0" presId="urn:microsoft.com/office/officeart/2005/8/layout/radial1"/>
    <dgm:cxn modelId="{6984D747-5CAB-4734-8239-55D97A977EFF}" type="presParOf" srcId="{BF5C18D5-72D7-4F57-B404-7835A670E583}" destId="{075EC304-DC6A-4CAD-B77D-6F1963FC2E27}" srcOrd="0" destOrd="0" presId="urn:microsoft.com/office/officeart/2005/8/layout/radial1"/>
    <dgm:cxn modelId="{288D4DC2-3353-4625-B853-B15214E508E4}" type="presParOf" srcId="{BF5C18D5-72D7-4F57-B404-7835A670E583}" destId="{FFDB853E-0733-4A74-BFD0-02258A1C805C}" srcOrd="1" destOrd="0" presId="urn:microsoft.com/office/officeart/2005/8/layout/radial1"/>
    <dgm:cxn modelId="{9DB30A84-E97A-4EE8-B622-B8007645923C}" type="presParOf" srcId="{FFDB853E-0733-4A74-BFD0-02258A1C805C}" destId="{9E62A2DF-19CA-4786-A3FC-FF3DF31E786E}" srcOrd="0" destOrd="0" presId="urn:microsoft.com/office/officeart/2005/8/layout/radial1"/>
    <dgm:cxn modelId="{299BDF39-F374-4458-98EA-1489F0F8DE21}" type="presParOf" srcId="{BF5C18D5-72D7-4F57-B404-7835A670E583}" destId="{F6B6DEFA-CCB4-4361-8FE3-D15F5E555049}" srcOrd="2" destOrd="0" presId="urn:microsoft.com/office/officeart/2005/8/layout/radial1"/>
    <dgm:cxn modelId="{1951CC4D-CA15-4DDE-813D-BEC85A2C3925}" type="presParOf" srcId="{BF5C18D5-72D7-4F57-B404-7835A670E583}" destId="{EE4A94E0-C0FA-4A89-9A5F-B63607D9A17E}" srcOrd="3" destOrd="0" presId="urn:microsoft.com/office/officeart/2005/8/layout/radial1"/>
    <dgm:cxn modelId="{0BC67BEC-692D-4BF9-8CE9-AD4881BFB58F}" type="presParOf" srcId="{EE4A94E0-C0FA-4A89-9A5F-B63607D9A17E}" destId="{B31C70AF-A788-464A-8247-B381153288B4}" srcOrd="0" destOrd="0" presId="urn:microsoft.com/office/officeart/2005/8/layout/radial1"/>
    <dgm:cxn modelId="{37A4786C-AC17-4695-913D-14F2C3F63775}" type="presParOf" srcId="{BF5C18D5-72D7-4F57-B404-7835A670E583}" destId="{6F027FC5-1FDF-4AD5-BA18-B4C7FC5933B6}" srcOrd="4" destOrd="0" presId="urn:microsoft.com/office/officeart/2005/8/layout/radial1"/>
    <dgm:cxn modelId="{25CA042A-F338-4DBB-BE04-5F90692F2F7F}" type="presParOf" srcId="{BF5C18D5-72D7-4F57-B404-7835A670E583}" destId="{00B3BCD4-C1C9-4FE1-803A-725F5C2F2A32}" srcOrd="5" destOrd="0" presId="urn:microsoft.com/office/officeart/2005/8/layout/radial1"/>
    <dgm:cxn modelId="{CED46CAE-93FB-4974-BA30-CBF6E09D1E09}" type="presParOf" srcId="{00B3BCD4-C1C9-4FE1-803A-725F5C2F2A32}" destId="{86D53C60-29CE-461E-AA7A-CC6405938EE5}" srcOrd="0" destOrd="0" presId="urn:microsoft.com/office/officeart/2005/8/layout/radial1"/>
    <dgm:cxn modelId="{73472B57-A11A-4B08-AF7B-0AADB75FC313}" type="presParOf" srcId="{BF5C18D5-72D7-4F57-B404-7835A670E583}" destId="{7A509520-6A26-4AA8-B078-F8977FF6EA86}" srcOrd="6" destOrd="0" presId="urn:microsoft.com/office/officeart/2005/8/layout/radial1"/>
    <dgm:cxn modelId="{02B3708A-2095-4FE3-A3E5-D4BF6A464BB4}" type="presParOf" srcId="{BF5C18D5-72D7-4F57-B404-7835A670E583}" destId="{AA6554BF-2CCD-46A9-924E-33379B8E3CC4}" srcOrd="7" destOrd="0" presId="urn:microsoft.com/office/officeart/2005/8/layout/radial1"/>
    <dgm:cxn modelId="{E4047B31-23BC-4F98-B9E4-A3A52E09BFFF}" type="presParOf" srcId="{AA6554BF-2CCD-46A9-924E-33379B8E3CC4}" destId="{FFDCA3B8-42E3-4E4D-8C68-6C99D9FE0F14}" srcOrd="0" destOrd="0" presId="urn:microsoft.com/office/officeart/2005/8/layout/radial1"/>
    <dgm:cxn modelId="{F5D871F7-9F32-4721-9484-6699103192A7}" type="presParOf" srcId="{BF5C18D5-72D7-4F57-B404-7835A670E583}" destId="{EC62A3A0-780C-44CE-A51A-E71BF5A4679C}" srcOrd="8" destOrd="0" presId="urn:microsoft.com/office/officeart/2005/8/layout/radial1"/>
    <dgm:cxn modelId="{E5EBABF4-5E8C-4101-96A3-CB899B3FDFEE}" type="presParOf" srcId="{BF5C18D5-72D7-4F57-B404-7835A670E583}" destId="{BD4911F1-8D2E-4AB7-B2C6-3EEF4CBBF236}" srcOrd="9" destOrd="0" presId="urn:microsoft.com/office/officeart/2005/8/layout/radial1"/>
    <dgm:cxn modelId="{4FD6E879-A2DB-44B8-B30F-1CE3E3CB2A9F}" type="presParOf" srcId="{BD4911F1-8D2E-4AB7-B2C6-3EEF4CBBF236}" destId="{05B1A2EE-2D22-49DD-A8E9-A0F80EFB7727}" srcOrd="0" destOrd="0" presId="urn:microsoft.com/office/officeart/2005/8/layout/radial1"/>
    <dgm:cxn modelId="{55D70E0E-5400-472C-84B5-148CEC55C928}" type="presParOf" srcId="{BF5C18D5-72D7-4F57-B404-7835A670E583}" destId="{85685217-6ACD-4881-AB1F-5FC4980CB5A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EC304-DC6A-4CAD-B77D-6F1963FC2E27}">
      <dsp:nvSpPr>
        <dsp:cNvPr id="0" name=""/>
        <dsp:cNvSpPr/>
      </dsp:nvSpPr>
      <dsp:spPr>
        <a:xfrm>
          <a:off x="3464532" y="1893229"/>
          <a:ext cx="1452934" cy="14529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Student</a:t>
          </a:r>
          <a:endParaRPr lang="en-US" sz="2100" kern="1200" dirty="0"/>
        </a:p>
      </dsp:txBody>
      <dsp:txXfrm>
        <a:off x="3677309" y="2106006"/>
        <a:ext cx="1027380" cy="1027380"/>
      </dsp:txXfrm>
    </dsp:sp>
    <dsp:sp modelId="{FFDB853E-0733-4A74-BFD0-02258A1C805C}">
      <dsp:nvSpPr>
        <dsp:cNvPr id="0" name=""/>
        <dsp:cNvSpPr/>
      </dsp:nvSpPr>
      <dsp:spPr>
        <a:xfrm rot="16200000">
          <a:off x="3972345" y="1658975"/>
          <a:ext cx="437307" cy="31201"/>
        </a:xfrm>
        <a:custGeom>
          <a:avLst/>
          <a:gdLst/>
          <a:ahLst/>
          <a:cxnLst/>
          <a:rect l="0" t="0" r="0" b="0"/>
          <a:pathLst>
            <a:path>
              <a:moveTo>
                <a:pt x="0" y="15600"/>
              </a:moveTo>
              <a:lnTo>
                <a:pt x="437307" y="156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0066" y="1663642"/>
        <a:ext cx="21865" cy="21865"/>
      </dsp:txXfrm>
    </dsp:sp>
    <dsp:sp modelId="{F6B6DEFA-CCB4-4361-8FE3-D15F5E555049}">
      <dsp:nvSpPr>
        <dsp:cNvPr id="0" name=""/>
        <dsp:cNvSpPr/>
      </dsp:nvSpPr>
      <dsp:spPr>
        <a:xfrm>
          <a:off x="3464532" y="2987"/>
          <a:ext cx="1452934" cy="14529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Reading</a:t>
          </a:r>
          <a:endParaRPr lang="en-US" sz="1900" kern="1200" dirty="0"/>
        </a:p>
      </dsp:txBody>
      <dsp:txXfrm>
        <a:off x="3677309" y="215764"/>
        <a:ext cx="1027380" cy="1027380"/>
      </dsp:txXfrm>
    </dsp:sp>
    <dsp:sp modelId="{EE4A94E0-C0FA-4A89-9A5F-B63607D9A17E}">
      <dsp:nvSpPr>
        <dsp:cNvPr id="0" name=""/>
        <dsp:cNvSpPr/>
      </dsp:nvSpPr>
      <dsp:spPr>
        <a:xfrm rot="20520000">
          <a:off x="4871209" y="2312037"/>
          <a:ext cx="437307" cy="31201"/>
        </a:xfrm>
        <a:custGeom>
          <a:avLst/>
          <a:gdLst/>
          <a:ahLst/>
          <a:cxnLst/>
          <a:rect l="0" t="0" r="0" b="0"/>
          <a:pathLst>
            <a:path>
              <a:moveTo>
                <a:pt x="0" y="15600"/>
              </a:moveTo>
              <a:lnTo>
                <a:pt x="437307" y="156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78930" y="2316705"/>
        <a:ext cx="21865" cy="21865"/>
      </dsp:txXfrm>
    </dsp:sp>
    <dsp:sp modelId="{6F027FC5-1FDF-4AD5-BA18-B4C7FC5933B6}">
      <dsp:nvSpPr>
        <dsp:cNvPr id="0" name=""/>
        <dsp:cNvSpPr/>
      </dsp:nvSpPr>
      <dsp:spPr>
        <a:xfrm>
          <a:off x="5262259" y="1309112"/>
          <a:ext cx="1452934" cy="1452934"/>
        </a:xfrm>
        <a:prstGeom prst="ellipse">
          <a:avLst/>
        </a:prstGeom>
        <a:solidFill>
          <a:schemeClr val="accent5">
            <a:hueOff val="581886"/>
            <a:satOff val="1939"/>
            <a:lumOff val="2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Writing</a:t>
          </a:r>
          <a:endParaRPr lang="en-US" sz="1900" kern="1200" dirty="0"/>
        </a:p>
      </dsp:txBody>
      <dsp:txXfrm>
        <a:off x="5475036" y="1521889"/>
        <a:ext cx="1027380" cy="1027380"/>
      </dsp:txXfrm>
    </dsp:sp>
    <dsp:sp modelId="{00B3BCD4-C1C9-4FE1-803A-725F5C2F2A32}">
      <dsp:nvSpPr>
        <dsp:cNvPr id="0" name=""/>
        <dsp:cNvSpPr/>
      </dsp:nvSpPr>
      <dsp:spPr>
        <a:xfrm rot="3240000">
          <a:off x="4527873" y="3368714"/>
          <a:ext cx="437307" cy="31201"/>
        </a:xfrm>
        <a:custGeom>
          <a:avLst/>
          <a:gdLst/>
          <a:ahLst/>
          <a:cxnLst/>
          <a:rect l="0" t="0" r="0" b="0"/>
          <a:pathLst>
            <a:path>
              <a:moveTo>
                <a:pt x="0" y="15600"/>
              </a:moveTo>
              <a:lnTo>
                <a:pt x="437307" y="156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35594" y="3373382"/>
        <a:ext cx="21865" cy="21865"/>
      </dsp:txXfrm>
    </dsp:sp>
    <dsp:sp modelId="{7A509520-6A26-4AA8-B078-F8977FF6EA86}">
      <dsp:nvSpPr>
        <dsp:cNvPr id="0" name=""/>
        <dsp:cNvSpPr/>
      </dsp:nvSpPr>
      <dsp:spPr>
        <a:xfrm>
          <a:off x="4575588" y="3422467"/>
          <a:ext cx="1452934" cy="1452934"/>
        </a:xfrm>
        <a:prstGeom prst="ellipse">
          <a:avLst/>
        </a:prstGeom>
        <a:solidFill>
          <a:schemeClr val="accent5">
            <a:hueOff val="1163773"/>
            <a:satOff val="3877"/>
            <a:lumOff val="4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Note-taking</a:t>
          </a:r>
          <a:endParaRPr lang="en-US" sz="1900" kern="1200" dirty="0"/>
        </a:p>
      </dsp:txBody>
      <dsp:txXfrm>
        <a:off x="4788365" y="3635244"/>
        <a:ext cx="1027380" cy="1027380"/>
      </dsp:txXfrm>
    </dsp:sp>
    <dsp:sp modelId="{AA6554BF-2CCD-46A9-924E-33379B8E3CC4}">
      <dsp:nvSpPr>
        <dsp:cNvPr id="0" name=""/>
        <dsp:cNvSpPr/>
      </dsp:nvSpPr>
      <dsp:spPr>
        <a:xfrm rot="7560000">
          <a:off x="3416817" y="3368714"/>
          <a:ext cx="437307" cy="31201"/>
        </a:xfrm>
        <a:custGeom>
          <a:avLst/>
          <a:gdLst/>
          <a:ahLst/>
          <a:cxnLst/>
          <a:rect l="0" t="0" r="0" b="0"/>
          <a:pathLst>
            <a:path>
              <a:moveTo>
                <a:pt x="0" y="15600"/>
              </a:moveTo>
              <a:lnTo>
                <a:pt x="437307" y="156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24538" y="3373382"/>
        <a:ext cx="21865" cy="21865"/>
      </dsp:txXfrm>
    </dsp:sp>
    <dsp:sp modelId="{EC62A3A0-780C-44CE-A51A-E71BF5A4679C}">
      <dsp:nvSpPr>
        <dsp:cNvPr id="0" name=""/>
        <dsp:cNvSpPr/>
      </dsp:nvSpPr>
      <dsp:spPr>
        <a:xfrm>
          <a:off x="2353476" y="3422467"/>
          <a:ext cx="1452934" cy="1452934"/>
        </a:xfrm>
        <a:prstGeom prst="ellipse">
          <a:avLst/>
        </a:prstGeom>
        <a:solidFill>
          <a:schemeClr val="accent5">
            <a:hueOff val="1745659"/>
            <a:satOff val="5816"/>
            <a:lumOff val="66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Studying</a:t>
          </a:r>
          <a:endParaRPr lang="en-US" sz="1900" kern="1200" dirty="0"/>
        </a:p>
      </dsp:txBody>
      <dsp:txXfrm>
        <a:off x="2566253" y="3635244"/>
        <a:ext cx="1027380" cy="1027380"/>
      </dsp:txXfrm>
    </dsp:sp>
    <dsp:sp modelId="{BD4911F1-8D2E-4AB7-B2C6-3EEF4CBBF236}">
      <dsp:nvSpPr>
        <dsp:cNvPr id="0" name=""/>
        <dsp:cNvSpPr/>
      </dsp:nvSpPr>
      <dsp:spPr>
        <a:xfrm rot="11880000">
          <a:off x="3073482" y="2312037"/>
          <a:ext cx="437307" cy="31201"/>
        </a:xfrm>
        <a:custGeom>
          <a:avLst/>
          <a:gdLst/>
          <a:ahLst/>
          <a:cxnLst/>
          <a:rect l="0" t="0" r="0" b="0"/>
          <a:pathLst>
            <a:path>
              <a:moveTo>
                <a:pt x="0" y="15600"/>
              </a:moveTo>
              <a:lnTo>
                <a:pt x="437307" y="156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81203" y="2316705"/>
        <a:ext cx="21865" cy="21865"/>
      </dsp:txXfrm>
    </dsp:sp>
    <dsp:sp modelId="{85685217-6ACD-4881-AB1F-5FC4980CB5AE}">
      <dsp:nvSpPr>
        <dsp:cNvPr id="0" name=""/>
        <dsp:cNvSpPr/>
      </dsp:nvSpPr>
      <dsp:spPr>
        <a:xfrm>
          <a:off x="1666805" y="1309112"/>
          <a:ext cx="1452934" cy="1452934"/>
        </a:xfrm>
        <a:prstGeom prst="ellipse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Test-taking</a:t>
          </a:r>
          <a:endParaRPr lang="en-US" sz="1900" kern="1200" dirty="0"/>
        </a:p>
      </dsp:txBody>
      <dsp:txXfrm>
        <a:off x="1879582" y="1521889"/>
        <a:ext cx="1027380" cy="1027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109CE-96C6-4EC6-AC31-D83A0D69CB29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C8A1A-1D5F-4312-802C-581F5A3D5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7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</a:t>
            </a:r>
            <a:r>
              <a:rPr lang="en-US" baseline="0" dirty="0" smtClean="0"/>
              <a:t> begin</a:t>
            </a:r>
          </a:p>
          <a:p>
            <a:r>
              <a:rPr lang="en-US" baseline="0" dirty="0" smtClean="0"/>
              <a:t>Intro</a:t>
            </a:r>
          </a:p>
          <a:p>
            <a:r>
              <a:rPr lang="en-US" baseline="0" dirty="0" smtClean="0"/>
              <a:t>Discuss our ideas, experiences, and other info on how AT and mainstream tech can help support students with mental health considerations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12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Anna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66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Anna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72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 begin: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No clear cut list for AT and mental health – it takes creativity and thinking outside the box – we learn a lot from what student figure to help their academic success and the creative way they find to implement 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Discuss common areas that are affected by mental health concerns and ideas on how to address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With in the different areas, keep in mind that there might be overlap – some of the tech can help more than one area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20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Tech that tracks</a:t>
            </a:r>
            <a:r>
              <a:rPr lang="en-US" baseline="0" dirty="0" smtClean="0"/>
              <a:t> progress so students cans see how they are improving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Flashcards – Study Blue - </a:t>
            </a:r>
            <a:r>
              <a:rPr lang="en-US" dirty="0" smtClean="0"/>
              <a:t>Reach your goals with effective</a:t>
            </a:r>
            <a:br>
              <a:rPr lang="en-US" dirty="0" smtClean="0"/>
            </a:br>
            <a:r>
              <a:rPr lang="en-US" dirty="0" smtClean="0"/>
              <a:t>study modes and progress tracking.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Grammarly</a:t>
            </a:r>
            <a:r>
              <a:rPr lang="en-US" baseline="0" dirty="0" smtClean="0"/>
              <a:t> – weekly progress reports – looks at productivity, accuracy, vocabulary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Pomodoro - Forest</a:t>
            </a:r>
          </a:p>
          <a:p>
            <a:pPr marL="628650" lvl="1" indent="-171450">
              <a:buFont typeface="Arial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/>
              <a:t>Creating audio files of textbooks or listening to audio book – working out, commuting, cooking dinner, </a:t>
            </a:r>
            <a:r>
              <a:rPr lang="en-US" baseline="0" dirty="0" err="1" smtClean="0"/>
              <a:t>etc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74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Pomodoro</a:t>
            </a:r>
            <a:r>
              <a:rPr lang="en-US" baseline="0" dirty="0" smtClean="0"/>
              <a:t> – in addition to being motivating, can help with focus and being more productive – by following timer and taking breaks when you’re supposed to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Website blocker or way to time out distracting website such as FB, YouTube, Netflix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Example – Stay </a:t>
            </a:r>
            <a:r>
              <a:rPr lang="en-US" baseline="0" dirty="0" err="1" smtClean="0"/>
              <a:t>Focusd</a:t>
            </a:r>
            <a:r>
              <a:rPr lang="en-US" baseline="0" dirty="0" smtClean="0"/>
              <a:t> – chrome extension, also Forest – specify white or blacklist website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Others for other browsers, apps</a:t>
            </a:r>
          </a:p>
          <a:p>
            <a:r>
              <a:rPr lang="en-US" baseline="0" dirty="0" smtClean="0"/>
              <a:t>	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Literacy support to help with distractibility –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Read &amp; Write or Kurzweil – simultaneous text to speech and highlighting, or annotation tools (highlights, sticky notes, audio notes) to help keep engaged, or screen masking to block out surrounding text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Speed reading – Rapid Reader or </a:t>
            </a:r>
            <a:r>
              <a:rPr lang="en-US" baseline="0" dirty="0" err="1" smtClean="0"/>
              <a:t>Spreeder</a:t>
            </a:r>
            <a:r>
              <a:rPr lang="en-US" baseline="0" dirty="0" smtClean="0"/>
              <a:t>, flash reader </a:t>
            </a:r>
            <a:r>
              <a:rPr lang="en-US" baseline="0" dirty="0" err="1" smtClean="0"/>
              <a:t>ios</a:t>
            </a:r>
            <a:r>
              <a:rPr lang="en-US" baseline="0" dirty="0" smtClean="0"/>
              <a:t> app – might be less distracted by surrounding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5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with mental health considerations may struggle with memory</a:t>
            </a:r>
            <a:r>
              <a:rPr lang="en-US" baseline="0" dirty="0" smtClean="0"/>
              <a:t> , whether it is in the classroom or keeping track of tasks and assignments they need to complete </a:t>
            </a:r>
          </a:p>
          <a:p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Recording options to support recall and ability to review material at a later time, might reduce anxiety in class because they know the content is being recording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Notes and to do lists apps/tech – keep projects, lists, etc. all in one place – google keep, </a:t>
            </a:r>
            <a:r>
              <a:rPr lang="en-US" baseline="0" dirty="0" err="1" smtClean="0"/>
              <a:t>evernote</a:t>
            </a:r>
            <a:r>
              <a:rPr lang="en-US" baseline="0" dirty="0" smtClean="0"/>
              <a:t>, color note, </a:t>
            </a:r>
            <a:r>
              <a:rPr lang="en-US" baseline="0" dirty="0" err="1" smtClean="0"/>
              <a:t>wunderlist</a:t>
            </a:r>
            <a:r>
              <a:rPr lang="en-US" baseline="0" dirty="0" smtClean="0"/>
              <a:t>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Shannon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3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Anna begin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95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77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Anna case</a:t>
            </a:r>
            <a:r>
              <a:rPr lang="en-US" baseline="0" dirty="0" smtClean="0"/>
              <a:t>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62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AT services</a:t>
            </a:r>
            <a:r>
              <a:rPr lang="en-US" baseline="0" dirty="0" smtClean="0"/>
              <a:t> to students and employees with disabilities, and consultation regarding accessibly and UD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35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Anna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03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 begin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78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Kurzweil</a:t>
            </a:r>
            <a:r>
              <a:rPr lang="en-US" baseline="0" dirty="0" smtClean="0"/>
              <a:t> audio files – viewed as “podcasts” , easier to implement – already enjoys podcasts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6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 </a:t>
            </a:r>
            <a:r>
              <a:rPr lang="en-US" dirty="0" smtClean="0"/>
              <a:t>continue</a:t>
            </a:r>
          </a:p>
          <a:p>
            <a:r>
              <a:rPr lang="en-US" dirty="0" smtClean="0"/>
              <a:t>Research</a:t>
            </a:r>
            <a:r>
              <a:rPr lang="en-US" baseline="0" dirty="0" smtClean="0"/>
              <a:t> finding to verify the benefits of AT services: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retrospective study of data collected over a 5-year period,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were 455 college student-clients seen at the ATRC.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94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an outcome measure, the COPM assesses changes in the client’s perception of her/his performance and satisfaction over time. The evaluation is conducted as a semi- structured interview where a client first identifies activities she or he wants, needs or is expected to perform, and rates the importance of each activity from 1 (not important at all) to 10 (extremely important). Next, the client rates her/his performance on each activity from 1 (not at all able) to 10 (able to perform extremely well). Finally, the client rates satisfaction from 1 (not at all satisfied) to 10 (extremely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B75355-A43B-404C-B901-D40182436FE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96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 were</a:t>
                </a:r>
                <a:r>
                  <a:rPr lang="en-US" baseline="0" dirty="0" smtClean="0"/>
                  <a:t> significant differences in the positive change scores when diagnosis was entered as a factor.  This greatest changes were seen for those with a mood disorder compared to LD, visual, mental/</a:t>
                </a:r>
                <a:r>
                  <a:rPr lang="en-US" baseline="0" dirty="0" err="1" smtClean="0"/>
                  <a:t>beh</a:t>
                </a:r>
                <a:r>
                  <a:rPr lang="en-US" baseline="0" dirty="0" smtClean="0"/>
                  <a:t>.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 other performance post-hoc comparisons reached significance. </a:t>
                </a:r>
                <a:endParaRPr lang="en-US" dirty="0" smtClean="0"/>
              </a:p>
              <a:p>
                <a:endParaRPr lang="en-US" sz="1200" kern="1200" dirty="0" smtClean="0">
                  <a:solidFill>
                    <a:schemeClr val="tx1"/>
                  </a:solidFill>
                  <a:effectLst/>
                  <a:latin typeface="Calibri" pitchFamily="34" charset="0"/>
                  <a:ea typeface="+mn-ea"/>
                  <a:cs typeface="+mn-cs"/>
                </a:endParaRPr>
              </a:p>
              <a:p>
                <a:endParaRPr lang="en-US" sz="1200" kern="1200" dirty="0" smtClean="0">
                  <a:solidFill>
                    <a:schemeClr val="tx1"/>
                  </a:solidFill>
                  <a:effectLst/>
                  <a:latin typeface="Calibri" pitchFamily="34" charset="0"/>
                  <a:ea typeface="+mn-ea"/>
                  <a:cs typeface="+mn-cs"/>
                </a:endParaRP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From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Manuscript: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When comparing COPM performance total scores across diagnostic groups (Figure 2), the analyzes revealed main effects of time (F5,1841⁄4147.72, p &lt; 0.001, g2p1⁄40.45) and group (F5,1841⁄42.85, p1⁄40.017, g2p1⁄40.072), and a significant group-by-time interaction (F5,1841⁄42.61, p 1⁄4 0.027, g2p1⁄40.066). Post-hoc comparisons revealed that the increase in performance pre- to post-change was significantly greater for students with a mood disorder (e.g., major depression or bipolar disorder) [24] ("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xchg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1⁄41.21 ± 1.20) to those with a learning disability ("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xchg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1⁄40.75 ± 0.89; p 1⁄4 0.05), those with a mental/behavioral dis- order ("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xchg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1⁄40.81 ± 1.11, p 1⁄4 0.026), and those with visual deficit </a:t>
                </a:r>
                <a:endParaRPr lang="en-US" dirty="0" smtClean="0"/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("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xchg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1⁄41.13 ± 1.23, p 1⁄4 0.016). No other performance post-hoc comparisons reached significance. 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When comparing COPM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Performance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scores diagnostic groups, we found main effects of time (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F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5,184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=147.72,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&lt;.001,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𝜂_𝑝^2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 = .45) and group (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F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5,184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=2.85,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=.017,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𝜂_𝑝^2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 = .072), and a significant group-by-time interaction (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F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=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5,184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=2.61,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=.027,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𝜂_𝑝^2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=.066) for COPM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Performance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scores.  Post-hoc comparisons revealed that the increase in pre- to post change of the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Performance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 score was significantly greater for students with a mental-emotional impairment (a*) compared to those with learning disability (LD; a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*), those with visual deficit (a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*), and those with attention deficit disorder/ attention deficit hyperactivity disorder/autism spectrum disorder (ADD/ADHD/ASD; a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*).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B75355-A43B-404C-B901-D40182436FE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00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kern="1200" dirty="0" smtClean="0">
                  <a:solidFill>
                    <a:schemeClr val="tx1"/>
                  </a:solidFill>
                  <a:effectLst/>
                  <a:latin typeface="Calibri" pitchFamily="34" charset="0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From manuscript - Results of the analysis comparing COPM satisfaction total scores across diagnostic groups (Figure 3), revealed main effects of time (F1,1831⁄4145.88, p &lt; 0.001, g2p1⁄40.44) and group (F5,1831⁄44.18, p1⁄40.001, g2p1⁄40.103), and a significant group-by-time interaction (F5,1831⁄42.65, p1⁄40.025, g2p1⁄40.067). Post- hoc comparisons revealed that the increase in satisfaction pre- to post-change was significantly greater for students with a mood disorder ("xchg1⁄41.48±1.60) compared to those with a learning dis- ability ("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xchg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1⁄41.05 ± 1.29, p 1⁄4 0.006), those with a mental/behavioral disorder ("xchg1⁄41.30±1.31, p1⁄40.035), and those with visual deficit ("xchg1⁄40.89±1.21, p&lt;0.001). No other satisfaction post-hoc comparisons reached significance. 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sz="1200" kern="1200" dirty="0" smtClean="0">
                  <a:solidFill>
                    <a:schemeClr val="tx1"/>
                  </a:solidFill>
                  <a:effectLst/>
                  <a:latin typeface="Calibri" pitchFamily="34" charset="0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When comparing COPM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Satisfaction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 scores across diagnostic groups, we found main effects of time (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F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1,183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=145.88,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&lt;.001,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𝜂_𝑝^2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 = .44) and group (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F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5,183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=4.18,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=.001,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𝜂_𝑝^2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 = .103), and a significant group-by-time interaction (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F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=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5,183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=2.65,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=.025,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𝜂_𝑝^2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=.067).  Post-hoc comparisons revealed that the increase in pre- to post change of the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Satisfaction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 score was significantly greater for students with a mental-emotional impairment (a*) compared to those with learning disability (LD; a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*), those with visual deficit (a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*), and those with attention deficit disorder/ attention deficit hyperactivity disorder/autism spectrum disorder (ADD/ADHD/ASD; a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Calibri" pitchFamily="34" charset="0"/>
                    <a:ea typeface="+mn-ea"/>
                    <a:cs typeface="+mn-cs"/>
                  </a:rPr>
                  <a:t>*).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B75355-A43B-404C-B901-D40182436FE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349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were</a:t>
            </a:r>
            <a:r>
              <a:rPr lang="en-US" baseline="0" dirty="0" smtClean="0"/>
              <a:t> significant differences in the positive change scores when diagnosis was entered as a factor.  This greatest changes were seen for those with a mood disorder. 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Discussion</a:t>
            </a:r>
            <a:r>
              <a:rPr lang="en-US" sz="1200" baseline="0" dirty="0" smtClean="0"/>
              <a:t> – why:  We theorized: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aseline="0" dirty="0" smtClean="0"/>
              <a:t>Mental health – new dx in college – first time receiving AT accommodations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aseline="0" dirty="0" smtClean="0"/>
              <a:t>Therapeutic use of self –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Two-thirds of students who are struggling do not seek treatment,” according to American</a:t>
            </a:r>
            <a:r>
              <a:rPr lang="en-US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College Health Association</a:t>
            </a:r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 http://</a:t>
            </a:r>
            <a:r>
              <a:rPr lang="en-US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www.acha.org</a:t>
            </a:r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/ACHA/Resources/Topics/</a:t>
            </a:r>
            <a:r>
              <a:rPr lang="en-US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MentalHealth.aspx</a:t>
            </a:r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I'm wondering if one of the greatest gifts of AT in treating mental health is that clients don't even 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realize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they're receiving treatment for mental health -- which can be a scary, stigmatized thing to receive treatment for. I get the sense that some of your clients might shy away from Real Counseling, but find it, incidentally, in your office -- in a less scary, less stigmatized way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B75355-A43B-404C-B901-D40182436FE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57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B75355-A43B-404C-B901-D40182436FE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772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Shannon</a:t>
            </a:r>
            <a:r>
              <a:rPr lang="en-US" baseline="0" dirty="0"/>
              <a:t> end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Stats</a:t>
            </a:r>
            <a:r>
              <a:rPr lang="en-US" baseline="0" dirty="0" smtClean="0"/>
              <a:t> and background info on what we mean by MH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How these conditions/consideration</a:t>
            </a:r>
            <a:r>
              <a:rPr lang="en-US" baseline="0" dirty="0" smtClean="0"/>
              <a:t>s may impact academics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Approaches and implementation that we have found to be beneficial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Ideas on how tech can help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Real life case studies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Brief overview of one of our research studies that has informative info impact of AT services for those with mental health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39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World Health Organization, National Alliance on Mental Illness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illness 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ranging in impact from no or mild impairment to significantly disabling impairment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Anxiety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disorder –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ptsd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specific phobias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8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Stats</a:t>
            </a:r>
            <a:r>
              <a:rPr lang="en-US" baseline="0" dirty="0" smtClean="0"/>
              <a:t> according to American psychological association, And National alliance on mental illness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Additional</a:t>
            </a:r>
            <a:r>
              <a:rPr lang="en-US" baseline="0" dirty="0" smtClean="0"/>
              <a:t> - </a:t>
            </a:r>
            <a:r>
              <a:rPr lang="en-US" dirty="0" smtClean="0"/>
              <a:t>95% of college counseling center directors surveyed said the number of students with significant psychological problems is a growing concern in their center or on campus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75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CampusMHAP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guidelines for best practices for mental health and behavioral health issues in higher education institutions. A comprehensive mental health action plan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one area that is looked at 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risk factors and build protective factors for all students,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1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 end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33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Anna begin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www.nimh.nih.gov</a:t>
            </a:r>
            <a:r>
              <a:rPr lang="en-US" dirty="0" smtClean="0"/>
              <a:t>/health/statistics/prevalence/</a:t>
            </a:r>
            <a:r>
              <a:rPr lang="en-US" dirty="0" err="1" smtClean="0"/>
              <a:t>index.shtml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8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r>
              <a:rPr lang="en-US" baseline="0" dirty="0" smtClean="0"/>
              <a:t> needed</a:t>
            </a:r>
            <a:endParaRPr lang="en-US" dirty="0" smtClean="0"/>
          </a:p>
          <a:p>
            <a:r>
              <a:rPr lang="en-US" dirty="0" smtClean="0"/>
              <a:t>Maybe</a:t>
            </a:r>
            <a:r>
              <a:rPr lang="en-US" baseline="0" dirty="0" smtClean="0"/>
              <a:t> simplify lists</a:t>
            </a:r>
          </a:p>
          <a:p>
            <a:r>
              <a:rPr lang="en-US" baseline="0" dirty="0" smtClean="0"/>
              <a:t>Ask audience – what tasks might be impacted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A1A-1D5F-4312-802C-581F5A3D57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3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450F2AF-D6AD-4DFD-9D99-8BBAB37F576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09CB73F-AC0F-484D-AFA1-619BCC5C7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8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F2AF-D6AD-4DFD-9D99-8BBAB37F576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B73F-AC0F-484D-AFA1-619BCC5C7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8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50F2AF-D6AD-4DFD-9D99-8BBAB37F576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CB73F-AC0F-484D-AFA1-619BCC5C7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9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50F2AF-D6AD-4DFD-9D99-8BBAB37F576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CB73F-AC0F-484D-AFA1-619BCC5C78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2318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50F2AF-D6AD-4DFD-9D99-8BBAB37F576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CB73F-AC0F-484D-AFA1-619BCC5C7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7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F2AF-D6AD-4DFD-9D99-8BBAB37F576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B73F-AC0F-484D-AFA1-619BCC5C7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5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F2AF-D6AD-4DFD-9D99-8BBAB37F576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B73F-AC0F-484D-AFA1-619BCC5C7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47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F2AF-D6AD-4DFD-9D99-8BBAB37F576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B73F-AC0F-484D-AFA1-619BCC5C7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72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50F2AF-D6AD-4DFD-9D99-8BBAB37F576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CB73F-AC0F-484D-AFA1-619BCC5C7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2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F2AF-D6AD-4DFD-9D99-8BBAB37F576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B73F-AC0F-484D-AFA1-619BCC5C7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7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50F2AF-D6AD-4DFD-9D99-8BBAB37F576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CB73F-AC0F-484D-AFA1-619BCC5C7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F2AF-D6AD-4DFD-9D99-8BBAB37F576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B73F-AC0F-484D-AFA1-619BCC5C7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6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F2AF-D6AD-4DFD-9D99-8BBAB37F576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B73F-AC0F-484D-AFA1-619BCC5C7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1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F2AF-D6AD-4DFD-9D99-8BBAB37F576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B73F-AC0F-484D-AFA1-619BCC5C7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3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F2AF-D6AD-4DFD-9D99-8BBAB37F576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B73F-AC0F-484D-AFA1-619BCC5C7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5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F2AF-D6AD-4DFD-9D99-8BBAB37F576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B73F-AC0F-484D-AFA1-619BCC5C7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7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F2AF-D6AD-4DFD-9D99-8BBAB37F576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B73F-AC0F-484D-AFA1-619BCC5C7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9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0F2AF-D6AD-4DFD-9D99-8BBAB37F576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CB73F-AC0F-484D-AFA1-619BCC5C7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91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hannon.lavey@colostate.edu" TargetMode="External"/><Relationship Id="rId4" Type="http://schemas.openxmlformats.org/officeDocument/2006/relationships/hyperlink" Target="mailto:Anna.walker@colostate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dfoundation.org/wp-content/uploads/2016/07/campus-mental-health-action-planning-jed-guide.pdf" TargetMode="External"/><Relationship Id="rId4" Type="http://schemas.openxmlformats.org/officeDocument/2006/relationships/hyperlink" Target="http://www.who.int/mediacentre/factsheets/fs369/en/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10.1080/17483107.2016.1277794" TargetMode="External"/><Relationship Id="rId7" Type="http://schemas.openxmlformats.org/officeDocument/2006/relationships/hyperlink" Target="https://www.nami.org/Learn-More/Mental-Health-By-the-Numbers" TargetMode="External"/><Relationship Id="rId8" Type="http://schemas.openxmlformats.org/officeDocument/2006/relationships/hyperlink" Target="http://files.cmcglobal.com/Monograph_2012_AUCCCD_Public.pdf" TargetMode="External"/><Relationship Id="rId9" Type="http://schemas.openxmlformats.org/officeDocument/2006/relationships/hyperlink" Target="https://www.nami.org/namioncampus" TargetMode="External"/><Relationship Id="rId10" Type="http://schemas.openxmlformats.org/officeDocument/2006/relationships/hyperlink" Target="https://www.nimh.nih.gov/health/statistics/prevalence/index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Assistive Technology and Mental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909" y="3952834"/>
            <a:ext cx="9725891" cy="1379187"/>
          </a:xfrm>
        </p:spPr>
        <p:txBody>
          <a:bodyPr>
            <a:normAutofit/>
          </a:bodyPr>
          <a:lstStyle/>
          <a:p>
            <a:r>
              <a:rPr lang="en-US" dirty="0" smtClean="0"/>
              <a:t>Shannon Lavey, MS, OTR/L</a:t>
            </a:r>
          </a:p>
          <a:p>
            <a:r>
              <a:rPr lang="en-US" dirty="0" smtClean="0"/>
              <a:t>Anna Walker, MOT, OTR/L</a:t>
            </a:r>
          </a:p>
          <a:p>
            <a:r>
              <a:rPr lang="en-US" dirty="0" smtClean="0"/>
              <a:t>Accessing Higher Ground Conference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and implementation: the intake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Intake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5293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Therapeutic use of self</a:t>
            </a:r>
          </a:p>
          <a:p>
            <a:pPr lvl="1"/>
            <a:r>
              <a:rPr lang="en-US" dirty="0"/>
              <a:t>Build rapport and support network</a:t>
            </a:r>
          </a:p>
          <a:p>
            <a:r>
              <a:rPr lang="en-US" dirty="0"/>
              <a:t>Meaningful context and tasks</a:t>
            </a:r>
          </a:p>
          <a:p>
            <a:pPr lvl="1"/>
            <a:r>
              <a:rPr lang="en-US" dirty="0"/>
              <a:t>Preference on technology</a:t>
            </a:r>
          </a:p>
          <a:p>
            <a:pPr lvl="1"/>
            <a:r>
              <a:rPr lang="en-US" dirty="0"/>
              <a:t>What tasks?</a:t>
            </a:r>
          </a:p>
          <a:p>
            <a:pPr lvl="1"/>
            <a:r>
              <a:rPr lang="en-US" dirty="0"/>
              <a:t>Environment </a:t>
            </a:r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Brief occupational profile</a:t>
            </a:r>
          </a:p>
          <a:p>
            <a:pPr lvl="1"/>
            <a:r>
              <a:rPr lang="en-US" dirty="0" smtClean="0"/>
              <a:t>Disability, accommodation, AT history</a:t>
            </a:r>
          </a:p>
          <a:p>
            <a:pPr lvl="1"/>
            <a:r>
              <a:rPr lang="en-US" dirty="0" smtClean="0"/>
              <a:t>Task specific exploration: barriers/strategies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and Implementation: the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760029" cy="4024125"/>
          </a:xfrm>
        </p:spPr>
        <p:txBody>
          <a:bodyPr/>
          <a:lstStyle/>
          <a:p>
            <a:r>
              <a:rPr lang="en-US" dirty="0"/>
              <a:t>Provide AT that supports self-efficacy and builds confidence in academic abilities</a:t>
            </a:r>
          </a:p>
          <a:p>
            <a:r>
              <a:rPr lang="en-US" dirty="0"/>
              <a:t>Ongoing support</a:t>
            </a:r>
          </a:p>
          <a:p>
            <a:r>
              <a:rPr lang="en-US" dirty="0"/>
              <a:t>Adjust as needed</a:t>
            </a:r>
          </a:p>
          <a:p>
            <a:r>
              <a:rPr lang="en-US" dirty="0"/>
              <a:t>Refer to other resources as needed</a:t>
            </a:r>
          </a:p>
          <a:p>
            <a:pPr lvl="1"/>
            <a:r>
              <a:rPr lang="en-US" dirty="0"/>
              <a:t>Counseling</a:t>
            </a:r>
          </a:p>
          <a:p>
            <a:pPr lvl="1"/>
            <a:r>
              <a:rPr lang="en-US" dirty="0"/>
              <a:t>Mindfulness and stress management 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technology can help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that tracks progress</a:t>
            </a:r>
          </a:p>
          <a:p>
            <a:pPr lvl="1"/>
            <a:r>
              <a:rPr lang="en-US" dirty="0" smtClean="0"/>
              <a:t>Flashcards</a:t>
            </a:r>
          </a:p>
          <a:p>
            <a:pPr lvl="1"/>
            <a:r>
              <a:rPr lang="en-US" dirty="0" smtClean="0"/>
              <a:t>Spelling and grammar</a:t>
            </a:r>
          </a:p>
          <a:p>
            <a:pPr lvl="1"/>
            <a:r>
              <a:rPr lang="en-US" dirty="0" smtClean="0"/>
              <a:t>Pomodoro </a:t>
            </a:r>
            <a:r>
              <a:rPr lang="en-US" dirty="0"/>
              <a:t>technique </a:t>
            </a:r>
          </a:p>
          <a:p>
            <a:r>
              <a:rPr lang="en-US" dirty="0" smtClean="0"/>
              <a:t>Using tools when doing other activities</a:t>
            </a:r>
          </a:p>
          <a:p>
            <a:pPr lvl="1"/>
            <a:r>
              <a:rPr lang="en-US" dirty="0" smtClean="0"/>
              <a:t>Listen to textbooks when working out, commuting </a:t>
            </a:r>
          </a:p>
          <a:p>
            <a:endParaRPr lang="en-US" dirty="0"/>
          </a:p>
        </p:txBody>
      </p:sp>
      <p:pic>
        <p:nvPicPr>
          <p:cNvPr id="5" name="Picture 4" descr="Forest App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003" y="3612646"/>
            <a:ext cx="3998830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0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076" y="2057401"/>
            <a:ext cx="4413325" cy="4024125"/>
          </a:xfrm>
        </p:spPr>
        <p:txBody>
          <a:bodyPr/>
          <a:lstStyle/>
          <a:p>
            <a:r>
              <a:rPr lang="en-US" dirty="0" err="1" smtClean="0"/>
              <a:t>Pomodoro</a:t>
            </a:r>
            <a:r>
              <a:rPr lang="en-US" dirty="0" smtClean="0"/>
              <a:t> technique </a:t>
            </a:r>
          </a:p>
          <a:p>
            <a:r>
              <a:rPr lang="en-US" dirty="0" smtClean="0"/>
              <a:t>Website blockers and timers</a:t>
            </a:r>
          </a:p>
          <a:p>
            <a:r>
              <a:rPr lang="en-US" dirty="0" smtClean="0"/>
              <a:t>Literacy support software to help with distractibility </a:t>
            </a:r>
          </a:p>
          <a:p>
            <a:pPr lvl="1"/>
            <a:r>
              <a:rPr lang="en-US" dirty="0" smtClean="0"/>
              <a:t>Text-to-speech </a:t>
            </a:r>
          </a:p>
          <a:p>
            <a:pPr lvl="1"/>
            <a:r>
              <a:rPr lang="en-US" dirty="0" smtClean="0"/>
              <a:t>Annotation tools</a:t>
            </a:r>
          </a:p>
          <a:p>
            <a:pPr lvl="1"/>
            <a:r>
              <a:rPr lang="en-US" dirty="0" smtClean="0"/>
              <a:t>Speed reading </a:t>
            </a:r>
            <a:endParaRPr lang="en-US" dirty="0"/>
          </a:p>
        </p:txBody>
      </p:sp>
      <p:pic>
        <p:nvPicPr>
          <p:cNvPr id="4" name="Picture 3" descr="StayFocused action box:&#10;&quot;Block this entire site&quot;&#10;&quot;Allow this site&quot;&#10;&quot;Block a custom URL/Allow a custom URL:&#10;&quot;want to block or allow multiple sites at once? click here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166" y="2057401"/>
            <a:ext cx="4197275" cy="39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Recording options</a:t>
            </a:r>
          </a:p>
          <a:p>
            <a:pPr lvl="1"/>
            <a:r>
              <a:rPr lang="en-US" dirty="0" smtClean="0"/>
              <a:t>Recorders</a:t>
            </a:r>
          </a:p>
          <a:p>
            <a:pPr lvl="1"/>
            <a:r>
              <a:rPr lang="en-US" dirty="0" smtClean="0"/>
              <a:t>Livescribe pen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pps</a:t>
            </a:r>
          </a:p>
          <a:p>
            <a:r>
              <a:rPr lang="en-US" dirty="0"/>
              <a:t>To-do List apps</a:t>
            </a:r>
          </a:p>
          <a:p>
            <a:r>
              <a:rPr lang="en-US" dirty="0"/>
              <a:t>Note apps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 descr="Google Keep a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833" y="1973180"/>
            <a:ext cx="1996924" cy="355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Calendars</a:t>
            </a:r>
          </a:p>
          <a:p>
            <a:pPr lvl="1"/>
            <a:r>
              <a:rPr lang="en-US" dirty="0" smtClean="0"/>
              <a:t>Scheduling to support mental health</a:t>
            </a:r>
          </a:p>
          <a:p>
            <a:r>
              <a:rPr lang="en-US" dirty="0" smtClean="0"/>
              <a:t>Time blocking</a:t>
            </a:r>
          </a:p>
          <a:p>
            <a:r>
              <a:rPr lang="en-US" dirty="0" smtClean="0"/>
              <a:t>Multiple reminders </a:t>
            </a:r>
          </a:p>
          <a:p>
            <a:pPr lvl="1"/>
            <a:r>
              <a:rPr lang="en-US" dirty="0" smtClean="0"/>
              <a:t>Apps with positive reminders</a:t>
            </a:r>
          </a:p>
          <a:p>
            <a:r>
              <a:rPr lang="en-US" dirty="0" smtClean="0"/>
              <a:t>Thought organization</a:t>
            </a:r>
          </a:p>
          <a:p>
            <a:pPr lvl="1"/>
            <a:r>
              <a:rPr lang="en-US" dirty="0" smtClean="0"/>
              <a:t>Mind mapping</a:t>
            </a:r>
          </a:p>
          <a:p>
            <a:r>
              <a:rPr lang="en-US" dirty="0" smtClean="0"/>
              <a:t>Dictation software to get racing thoughts out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The Glass Menagerie Mind Ma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18088" y="2057400"/>
            <a:ext cx="3902456" cy="33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Mindfulness apps</a:t>
            </a:r>
          </a:p>
          <a:p>
            <a:pPr lvl="1"/>
            <a:r>
              <a:rPr lang="en-US" dirty="0" smtClean="0"/>
              <a:t>Guided meditation</a:t>
            </a:r>
          </a:p>
          <a:p>
            <a:pPr lvl="1"/>
            <a:r>
              <a:rPr lang="en-US" dirty="0" smtClean="0"/>
              <a:t>Breathing techniques</a:t>
            </a:r>
          </a:p>
          <a:p>
            <a:pPr lvl="1"/>
            <a:r>
              <a:rPr lang="en-US" dirty="0" smtClean="0"/>
              <a:t>Stress management</a:t>
            </a:r>
          </a:p>
          <a:p>
            <a:r>
              <a:rPr lang="en-US" dirty="0" smtClean="0"/>
              <a:t>Mood tracking apps</a:t>
            </a:r>
          </a:p>
          <a:p>
            <a:pPr lvl="1"/>
            <a:r>
              <a:rPr lang="en-US" dirty="0" smtClean="0"/>
              <a:t> track stress levels and mood</a:t>
            </a:r>
          </a:p>
          <a:p>
            <a:r>
              <a:rPr lang="en-US" dirty="0" smtClean="0"/>
              <a:t>Sleep apps</a:t>
            </a:r>
          </a:p>
          <a:p>
            <a:r>
              <a:rPr lang="en-US" dirty="0" smtClean="0"/>
              <a:t>Exercise tracking apps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Person practicing yoga on the beac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84" y="2839453"/>
            <a:ext cx="4045656" cy="211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- Julie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768327" cy="4024125"/>
          </a:xfrm>
        </p:spPr>
        <p:txBody>
          <a:bodyPr/>
          <a:lstStyle/>
          <a:p>
            <a:r>
              <a:rPr lang="en-US" dirty="0" smtClean="0"/>
              <a:t>Biology Major</a:t>
            </a:r>
          </a:p>
          <a:p>
            <a:r>
              <a:rPr lang="en-US" dirty="0" smtClean="0"/>
              <a:t>Junior</a:t>
            </a:r>
          </a:p>
          <a:p>
            <a:r>
              <a:rPr lang="en-US" dirty="0" smtClean="0"/>
              <a:t>Recently diagnosed with OCD and has a history of anxiety</a:t>
            </a:r>
          </a:p>
          <a:p>
            <a:r>
              <a:rPr lang="en-US" dirty="0" smtClean="0"/>
              <a:t>Is a great student but is feeling overwhelmed and experiencing trouble completing all student tasks within an intense program</a:t>
            </a:r>
          </a:p>
          <a:p>
            <a:endParaRPr lang="en-US" dirty="0"/>
          </a:p>
        </p:txBody>
      </p:sp>
      <p:pic>
        <p:nvPicPr>
          <p:cNvPr id="5" name="Picture 4" descr="pencil sketched drawing of girl with multi colored smears covering face/head.  Text reads &quot;Over Thinking&quot;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055" y="1855692"/>
            <a:ext cx="3843561" cy="421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Housed in the Department of Occupational Therapy at Colorado State University</a:t>
            </a:r>
          </a:p>
          <a:p>
            <a:endParaRPr lang="en-US" dirty="0" smtClean="0"/>
          </a:p>
          <a:p>
            <a:r>
              <a:rPr lang="en-US" dirty="0"/>
              <a:t>Our staff: Occupational </a:t>
            </a:r>
            <a:r>
              <a:rPr lang="en-US" dirty="0" smtClean="0"/>
              <a:t>Therapists (OT), </a:t>
            </a:r>
            <a:r>
              <a:rPr lang="en-US" dirty="0"/>
              <a:t>OT graduate students, AT IT </a:t>
            </a:r>
            <a:r>
              <a:rPr lang="en-US" dirty="0" smtClean="0"/>
              <a:t>Coordinator and assistant 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ATRC provides direct AT services and consultation on campus</a:t>
            </a:r>
          </a:p>
          <a:p>
            <a:endParaRPr lang="en-US" dirty="0" smtClean="0"/>
          </a:p>
        </p:txBody>
      </p:sp>
      <p:pic>
        <p:nvPicPr>
          <p:cNvPr id="5" name="Content Placeholder 4" descr="ATRC Staff Pictur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8274" y="2193925"/>
            <a:ext cx="5121852" cy="4024313"/>
          </a:xfrm>
          <a:prstGeom prst="rect">
            <a:avLst/>
          </a:prstGeom>
        </p:spPr>
      </p:pic>
      <p:pic>
        <p:nvPicPr>
          <p:cNvPr id="1028" name="Picture 4" descr="Colorado State Universit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74" y="764373"/>
            <a:ext cx="2338886" cy="10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Julie’s performance skills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7584" y="1574388"/>
            <a:ext cx="5079991" cy="823912"/>
          </a:xfrm>
        </p:spPr>
        <p:txBody>
          <a:bodyPr/>
          <a:lstStyle/>
          <a:p>
            <a:r>
              <a:rPr lang="en-US" dirty="0" smtClean="0"/>
              <a:t>Academic 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57053" y="2739199"/>
            <a:ext cx="4789842" cy="35370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Reading</a:t>
            </a:r>
          </a:p>
          <a:p>
            <a:pPr lvl="1"/>
            <a:r>
              <a:rPr lang="en-US" sz="1500" dirty="0" smtClean="0"/>
              <a:t>skips over words, “zones out” after a sentence or two</a:t>
            </a:r>
          </a:p>
          <a:p>
            <a:r>
              <a:rPr lang="en-US" dirty="0" smtClean="0"/>
              <a:t>Note taking</a:t>
            </a:r>
          </a:p>
          <a:p>
            <a:pPr lvl="1"/>
            <a:r>
              <a:rPr lang="en-US" sz="1500" dirty="0" smtClean="0"/>
              <a:t>everything seems equally important, forgets information if she doesn't get everything down</a:t>
            </a:r>
          </a:p>
          <a:p>
            <a:r>
              <a:rPr lang="en-US" dirty="0" smtClean="0"/>
              <a:t>Writing</a:t>
            </a:r>
          </a:p>
          <a:p>
            <a:pPr lvl="1"/>
            <a:r>
              <a:rPr lang="en-US" sz="1500" dirty="0" smtClean="0"/>
              <a:t>creative writer, but sometimes struggles with organizing thoughts</a:t>
            </a:r>
          </a:p>
          <a:p>
            <a:r>
              <a:rPr lang="en-US" dirty="0" smtClean="0"/>
              <a:t>Studying</a:t>
            </a:r>
          </a:p>
          <a:p>
            <a:pPr lvl="1"/>
            <a:r>
              <a:rPr lang="en-US" sz="1500" dirty="0" smtClean="0"/>
              <a:t>not sure how else to quiz self</a:t>
            </a:r>
          </a:p>
          <a:p>
            <a:r>
              <a:rPr lang="en-US" dirty="0" smtClean="0"/>
              <a:t>Excessive study time</a:t>
            </a:r>
          </a:p>
          <a:p>
            <a:pPr lvl="1"/>
            <a:r>
              <a:rPr lang="en-US" sz="1400" dirty="0" smtClean="0"/>
              <a:t>due to particular preferences in organization, reading and writing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00800" y="1915287"/>
            <a:ext cx="5105400" cy="8239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Academic Strategies and Preferences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00800" y="2852966"/>
            <a:ext cx="5334000" cy="3086019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Audio books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Type notes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PC laptop &amp; iPad pro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Prefers tools on iPad pro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07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Julie’s Technology supports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Voice Dream Reader</a:t>
            </a:r>
          </a:p>
          <a:p>
            <a:pPr lvl="1" algn="just"/>
            <a:r>
              <a:rPr lang="en-US" dirty="0" smtClean="0"/>
              <a:t>Accessed books on iPad pro</a:t>
            </a:r>
          </a:p>
          <a:p>
            <a:pPr lvl="1" algn="just"/>
            <a:r>
              <a:rPr lang="en-US" dirty="0" smtClean="0"/>
              <a:t>Listened to audio and highlighted important pieces</a:t>
            </a:r>
          </a:p>
          <a:p>
            <a:pPr lvl="1" algn="just"/>
            <a:r>
              <a:rPr lang="en-US" dirty="0" smtClean="0"/>
              <a:t>Screen masking with spotlight (help with focus and words jumping)</a:t>
            </a:r>
          </a:p>
          <a:p>
            <a:pPr algn="just"/>
            <a:r>
              <a:rPr lang="en-US" dirty="0" smtClean="0"/>
              <a:t>Notability</a:t>
            </a:r>
          </a:p>
          <a:p>
            <a:pPr lvl="1" algn="just"/>
            <a:r>
              <a:rPr lang="en-US" dirty="0" smtClean="0"/>
              <a:t>Color coded organization</a:t>
            </a:r>
          </a:p>
          <a:p>
            <a:pPr lvl="1" algn="just"/>
            <a:r>
              <a:rPr lang="en-US" dirty="0" smtClean="0"/>
              <a:t>Record feature </a:t>
            </a:r>
          </a:p>
          <a:p>
            <a:pPr algn="just"/>
            <a:r>
              <a:rPr lang="en-US" dirty="0" err="1" smtClean="0"/>
              <a:t>Mindview</a:t>
            </a:r>
            <a:endParaRPr lang="en-US" dirty="0" smtClean="0"/>
          </a:p>
          <a:p>
            <a:pPr lvl="1" algn="just"/>
            <a:r>
              <a:rPr lang="en-US" dirty="0" smtClean="0"/>
              <a:t>Idea organization with easy exporting</a:t>
            </a:r>
            <a:endParaRPr lang="en-US" dirty="0"/>
          </a:p>
          <a:p>
            <a:pPr algn="just"/>
            <a:r>
              <a:rPr lang="en-US" dirty="0" smtClean="0"/>
              <a:t>Quizlet</a:t>
            </a:r>
          </a:p>
          <a:p>
            <a:pPr lvl="1" algn="just"/>
            <a:r>
              <a:rPr lang="en-US" dirty="0" smtClean="0"/>
              <a:t>Diagram feature</a:t>
            </a:r>
          </a:p>
          <a:p>
            <a:pPr lvl="1" algn="just"/>
            <a:r>
              <a:rPr lang="en-US" dirty="0" smtClean="0"/>
              <a:t>Alternative self-quizzing features</a:t>
            </a:r>
            <a:endParaRPr lang="en-US" dirty="0"/>
          </a:p>
          <a:p>
            <a:pPr algn="just"/>
            <a:r>
              <a:rPr lang="en-US" dirty="0" smtClean="0"/>
              <a:t>Other supports: </a:t>
            </a:r>
          </a:p>
          <a:p>
            <a:pPr lvl="1" algn="just"/>
            <a:r>
              <a:rPr lang="en-US" dirty="0" smtClean="0"/>
              <a:t>Reduced course load, extended test time, counseling, routine exercise</a:t>
            </a:r>
          </a:p>
        </p:txBody>
      </p:sp>
      <p:pic>
        <p:nvPicPr>
          <p:cNvPr id="5" name="Content Placeholder 4" descr="Notability app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296" y="1939068"/>
            <a:ext cx="3735593" cy="2636132"/>
          </a:xfrm>
        </p:spPr>
      </p:pic>
    </p:spTree>
    <p:extLst>
      <p:ext uri="{BB962C8B-B14F-4D97-AF65-F5344CB8AC3E}">
        <p14:creationId xmlns:p14="http://schemas.microsoft.com/office/powerpoint/2010/main" val="13340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- 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Forestry Major</a:t>
            </a:r>
          </a:p>
          <a:p>
            <a:r>
              <a:rPr lang="en-US" dirty="0" smtClean="0"/>
              <a:t>Veteran - 15 years in the Army</a:t>
            </a:r>
          </a:p>
          <a:p>
            <a:r>
              <a:rPr lang="en-US" dirty="0" smtClean="0"/>
              <a:t>Father of 3 children – commutes over an hour to see family</a:t>
            </a:r>
          </a:p>
          <a:p>
            <a:r>
              <a:rPr lang="en-US" dirty="0" smtClean="0"/>
              <a:t>Diagnosed with PTSD, depression, orthopedic injuries</a:t>
            </a:r>
          </a:p>
        </p:txBody>
      </p:sp>
      <p:sp>
        <p:nvSpPr>
          <p:cNvPr id="4" name="Content Placeholder 3" descr="US Army log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descr="US Army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057401"/>
            <a:ext cx="3710022" cy="36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Dan’s performance skills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7584" y="1771121"/>
            <a:ext cx="5079991" cy="823912"/>
          </a:xfrm>
        </p:spPr>
        <p:txBody>
          <a:bodyPr/>
          <a:lstStyle/>
          <a:p>
            <a:r>
              <a:rPr lang="en-US" dirty="0" smtClean="0"/>
              <a:t>Academic 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2759388"/>
            <a:ext cx="5311775" cy="308601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Reading </a:t>
            </a:r>
          </a:p>
          <a:p>
            <a:pPr lvl="1"/>
            <a:r>
              <a:rPr lang="en-US" dirty="0" smtClean="0"/>
              <a:t>can’t </a:t>
            </a:r>
            <a:r>
              <a:rPr lang="en-US" dirty="0"/>
              <a:t>keep up, slow speed, low comprehension, falls </a:t>
            </a:r>
            <a:r>
              <a:rPr lang="en-US" dirty="0" smtClean="0"/>
              <a:t>asleep</a:t>
            </a:r>
          </a:p>
          <a:p>
            <a:r>
              <a:rPr lang="en-US" dirty="0" smtClean="0"/>
              <a:t>Note taking</a:t>
            </a:r>
          </a:p>
          <a:p>
            <a:pPr lvl="1"/>
            <a:r>
              <a:rPr lang="en-US" dirty="0" smtClean="0"/>
              <a:t>difficulty with recall and focus, falls behind</a:t>
            </a:r>
          </a:p>
          <a:p>
            <a:r>
              <a:rPr lang="en-US" dirty="0" smtClean="0"/>
              <a:t>Time management/organization </a:t>
            </a:r>
          </a:p>
          <a:p>
            <a:pPr lvl="1"/>
            <a:r>
              <a:rPr lang="en-US" dirty="0" smtClean="0"/>
              <a:t>Busy family life, misses appointments, forgets notes to self</a:t>
            </a:r>
          </a:p>
          <a:p>
            <a:r>
              <a:rPr lang="en-US" dirty="0" smtClean="0"/>
              <a:t>Large lecture halls and crowds</a:t>
            </a:r>
          </a:p>
          <a:p>
            <a:pPr lvl="1"/>
            <a:r>
              <a:rPr lang="en-US" dirty="0" smtClean="0"/>
              <a:t>triggers PTSD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00800" y="1915287"/>
            <a:ext cx="5105400" cy="8239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Academic Strategies and Preferences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Listens to Podcasts while he walks</a:t>
            </a:r>
          </a:p>
          <a:p>
            <a:r>
              <a:rPr lang="en-US" dirty="0" smtClean="0"/>
              <a:t>Prefers to handwrite notes in class</a:t>
            </a:r>
          </a:p>
          <a:p>
            <a:r>
              <a:rPr lang="en-US" dirty="0" smtClean="0"/>
              <a:t>Windows laptop and iPhone</a:t>
            </a:r>
          </a:p>
          <a:p>
            <a:r>
              <a:rPr lang="en-US" dirty="0" smtClean="0"/>
              <a:t>Connected with VA psychiatrist and campus resources for Veterans </a:t>
            </a:r>
          </a:p>
        </p:txBody>
      </p:sp>
    </p:spTree>
    <p:extLst>
      <p:ext uri="{BB962C8B-B14F-4D97-AF65-F5344CB8AC3E}">
        <p14:creationId xmlns:p14="http://schemas.microsoft.com/office/powerpoint/2010/main" val="18800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35773"/>
            <a:ext cx="8610600" cy="1293028"/>
          </a:xfrm>
        </p:spPr>
        <p:txBody>
          <a:bodyPr/>
          <a:lstStyle/>
          <a:p>
            <a:r>
              <a:rPr lang="en-US" dirty="0" smtClean="0"/>
              <a:t>Dan’s Technology supports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8124"/>
            <a:ext cx="10820400" cy="45833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</a:t>
            </a:r>
            <a:r>
              <a:rPr lang="en-US" dirty="0" smtClean="0"/>
              <a:t>urzweil to create audio files of readings</a:t>
            </a:r>
          </a:p>
          <a:p>
            <a:pPr lvl="1"/>
            <a:r>
              <a:rPr lang="en-US" dirty="0" smtClean="0"/>
              <a:t>Listened to audio on walks and during commuting</a:t>
            </a:r>
          </a:p>
          <a:p>
            <a:pPr lvl="1"/>
            <a:r>
              <a:rPr lang="en-US" dirty="0" smtClean="0"/>
              <a:t>Used different voices for variety </a:t>
            </a:r>
          </a:p>
          <a:p>
            <a:r>
              <a:rPr lang="en-US" dirty="0" smtClean="0"/>
              <a:t>Livescribe Pen – funded by VA</a:t>
            </a:r>
          </a:p>
          <a:p>
            <a:pPr lvl="1"/>
            <a:r>
              <a:rPr lang="en-US" dirty="0" smtClean="0"/>
              <a:t>Helped with focus in class</a:t>
            </a:r>
          </a:p>
          <a:p>
            <a:pPr lvl="1"/>
            <a:r>
              <a:rPr lang="en-US" dirty="0" smtClean="0"/>
              <a:t>Studied by reviewing notes</a:t>
            </a:r>
          </a:p>
          <a:p>
            <a:r>
              <a:rPr lang="en-US" dirty="0" smtClean="0"/>
              <a:t>Google Calendar – shared with family</a:t>
            </a:r>
          </a:p>
          <a:p>
            <a:pPr lvl="1"/>
            <a:r>
              <a:rPr lang="en-US" dirty="0" smtClean="0"/>
              <a:t>Imported Canvas schedule</a:t>
            </a:r>
          </a:p>
          <a:p>
            <a:pPr lvl="1"/>
            <a:r>
              <a:rPr lang="en-US" dirty="0" smtClean="0"/>
              <a:t>Color coding</a:t>
            </a:r>
          </a:p>
          <a:p>
            <a:pPr lvl="1"/>
            <a:r>
              <a:rPr lang="en-US" dirty="0" smtClean="0"/>
              <a:t>Multiple alerts</a:t>
            </a:r>
          </a:p>
          <a:p>
            <a:r>
              <a:rPr lang="en-US" dirty="0" smtClean="0"/>
              <a:t>Evernote </a:t>
            </a:r>
            <a:r>
              <a:rPr lang="en-US" dirty="0"/>
              <a:t>-</a:t>
            </a:r>
            <a:r>
              <a:rPr lang="en-US" dirty="0" smtClean="0"/>
              <a:t> do lists and notes</a:t>
            </a:r>
          </a:p>
          <a:p>
            <a:r>
              <a:rPr lang="en-US" dirty="0" smtClean="0"/>
              <a:t>Apps to help manage PTSD</a:t>
            </a:r>
          </a:p>
          <a:p>
            <a:pPr lvl="1"/>
            <a:r>
              <a:rPr lang="en-US" dirty="0" smtClean="0"/>
              <a:t>Calm</a:t>
            </a:r>
          </a:p>
          <a:p>
            <a:pPr lvl="1"/>
            <a:r>
              <a:rPr lang="en-US" dirty="0" smtClean="0"/>
              <a:t>Headspace</a:t>
            </a:r>
          </a:p>
          <a:p>
            <a:pPr lvl="1"/>
            <a:r>
              <a:rPr lang="en-US" dirty="0" smtClean="0"/>
              <a:t>Relax Melodies</a:t>
            </a:r>
          </a:p>
          <a:p>
            <a:r>
              <a:rPr lang="en-US" dirty="0" smtClean="0"/>
              <a:t>AT Rooms in campus library</a:t>
            </a:r>
          </a:p>
        </p:txBody>
      </p:sp>
      <p:pic>
        <p:nvPicPr>
          <p:cNvPr id="5" name="Picture 4" descr="Image depicting a Podca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366" y="2744746"/>
            <a:ext cx="4245891" cy="20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ATRC’s Research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3335" cmpd="sng">
                  <a:noFill/>
                  <a:prstDash val="solid"/>
                </a:ln>
              </a:rPr>
              <a:t>ATRC use of </a:t>
            </a:r>
            <a:r>
              <a:rPr lang="en-US" dirty="0" smtClean="0">
                <a:ln w="13335" cmpd="sng">
                  <a:noFill/>
                  <a:prstDash val="solid"/>
                </a:ln>
                <a:solidFill>
                  <a:schemeClr val="tx1"/>
                </a:solidFill>
              </a:rPr>
              <a:t>COPM</a:t>
            </a:r>
            <a:endParaRPr lang="en-US" dirty="0">
              <a:ln w="13335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1845734"/>
            <a:ext cx="8686799" cy="5164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Focuses </a:t>
            </a:r>
            <a:r>
              <a:rPr lang="en-US" dirty="0" smtClean="0"/>
              <a:t>areas </a:t>
            </a:r>
            <a:r>
              <a:rPr lang="en-US" dirty="0"/>
              <a:t>of </a:t>
            </a:r>
            <a:r>
              <a:rPr lang="en-US" i="1" dirty="0" smtClean="0"/>
              <a:t>occupation</a:t>
            </a:r>
            <a:r>
              <a:rPr lang="en-US" dirty="0" smtClean="0"/>
              <a:t> </a:t>
            </a:r>
            <a:r>
              <a:rPr lang="en-US" dirty="0"/>
              <a:t>on academic skills in postsecondary education</a:t>
            </a:r>
          </a:p>
          <a:p>
            <a:endParaRPr lang="en-US" dirty="0"/>
          </a:p>
        </p:txBody>
      </p:sp>
      <p:graphicFrame>
        <p:nvGraphicFramePr>
          <p:cNvPr id="5" name="Content Placeholder 4" descr="a basic radial.  At center is the &quot;student&quot;.  The areas of occupation are pictured as stemming from this and include:&#10;1. Reading&#10;2. Writing&#10;3. Note-taking&#10;4. Studying&#10;5. Test-taking "/>
          <p:cNvGraphicFramePr>
            <a:graphicFrameLocks/>
          </p:cNvGraphicFramePr>
          <p:nvPr>
            <p:extLst/>
          </p:nvPr>
        </p:nvGraphicFramePr>
        <p:xfrm>
          <a:off x="333377" y="1371601"/>
          <a:ext cx="8381999" cy="4878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15201" y="2895601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How do you rate your </a:t>
            </a:r>
            <a:r>
              <a:rPr lang="en-US" u="sng" dirty="0">
                <a:solidFill>
                  <a:schemeClr val="accent3"/>
                </a:solidFill>
              </a:rPr>
              <a:t>performance</a:t>
            </a:r>
            <a:r>
              <a:rPr lang="en-US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1" y="3980597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How </a:t>
            </a:r>
            <a:r>
              <a:rPr lang="en-US" u="sng" dirty="0">
                <a:solidFill>
                  <a:schemeClr val="accent2"/>
                </a:solidFill>
              </a:rPr>
              <a:t>satisfied</a:t>
            </a:r>
            <a:r>
              <a:rPr lang="en-US" dirty="0">
                <a:solidFill>
                  <a:schemeClr val="accent2"/>
                </a:solidFill>
              </a:rPr>
              <a:t> are you with this task?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09549" y="606532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(Roll &amp; Malcolm,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838201"/>
            <a:ext cx="7543800" cy="899161"/>
          </a:xfrm>
        </p:spPr>
        <p:txBody>
          <a:bodyPr/>
          <a:lstStyle/>
          <a:p>
            <a:r>
              <a:rPr lang="en-US" dirty="0" smtClean="0"/>
              <a:t>COPM Performance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905000" y="1828801"/>
          <a:ext cx="8458200" cy="4228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6248400" y="2427655"/>
            <a:ext cx="990600" cy="1915745"/>
          </a:xfrm>
          <a:prstGeom prst="rect">
            <a:avLst/>
          </a:pr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14096" y="2471128"/>
            <a:ext cx="990600" cy="1915745"/>
          </a:xfrm>
          <a:prstGeom prst="rect">
            <a:avLst/>
          </a:pr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584591">
            <a:off x="6106083" y="4191900"/>
            <a:ext cx="338262" cy="1915745"/>
          </a:xfrm>
          <a:prstGeom prst="rect">
            <a:avLst/>
          </a:pr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584591">
            <a:off x="8238410" y="4225133"/>
            <a:ext cx="338262" cy="1915745"/>
          </a:xfrm>
          <a:prstGeom prst="rect">
            <a:avLst/>
          </a:pr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05200" y="5334000"/>
            <a:ext cx="762000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35471" y="5258594"/>
            <a:ext cx="762000" cy="754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68031" y="6019668"/>
            <a:ext cx="762000" cy="754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98729" y="5514975"/>
            <a:ext cx="762000" cy="754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09549" y="606532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(Roll &amp; Malcolm,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9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COPM Satisfaction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828800" y="1905000"/>
          <a:ext cx="8534400" cy="4212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6248400" y="2427655"/>
            <a:ext cx="990600" cy="1915745"/>
          </a:xfrm>
          <a:prstGeom prst="rect">
            <a:avLst/>
          </a:pr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14096" y="2471128"/>
            <a:ext cx="990600" cy="1915745"/>
          </a:xfrm>
          <a:prstGeom prst="rect">
            <a:avLst/>
          </a:pr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2584591">
            <a:off x="6106083" y="4191900"/>
            <a:ext cx="338262" cy="1915745"/>
          </a:xfrm>
          <a:prstGeom prst="rect">
            <a:avLst/>
          </a:pr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2584591">
            <a:off x="8238410" y="4225133"/>
            <a:ext cx="338262" cy="1915745"/>
          </a:xfrm>
          <a:prstGeom prst="rect">
            <a:avLst/>
          </a:pr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15642" y="5363766"/>
            <a:ext cx="762000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35471" y="5258594"/>
            <a:ext cx="762000" cy="754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18860" y="6041930"/>
            <a:ext cx="762000" cy="754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94934" y="5572919"/>
            <a:ext cx="762000" cy="754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109549" y="606532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(Roll &amp; Malcolm,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29539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Significantly different changes in </a:t>
            </a:r>
            <a:r>
              <a:rPr lang="en-US" sz="3200" dirty="0" smtClean="0">
                <a:solidFill>
                  <a:schemeClr val="accent3"/>
                </a:solidFill>
              </a:rPr>
              <a:t>performance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chemeClr val="accent2"/>
                </a:solidFill>
              </a:rPr>
              <a:t>satisfaction</a:t>
            </a:r>
            <a:r>
              <a:rPr lang="en-US" sz="3200" dirty="0" smtClean="0"/>
              <a:t> ratings between groups (</a:t>
            </a:r>
            <a:r>
              <a:rPr lang="en-US" sz="3200" i="1" dirty="0" smtClean="0"/>
              <a:t>p</a:t>
            </a:r>
            <a:r>
              <a:rPr lang="en-US" sz="3200" dirty="0" smtClean="0"/>
              <a:t>&lt;.02) 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b="1" dirty="0" smtClean="0"/>
              <a:t>Greatest change seen for those with mood disorders (</a:t>
            </a:r>
            <a:r>
              <a:rPr lang="en-US" sz="3200" b="1" i="1" dirty="0" smtClean="0"/>
              <a:t>p</a:t>
            </a:r>
            <a:r>
              <a:rPr lang="en-US" sz="3200" b="1" dirty="0" smtClean="0"/>
              <a:t>&lt;.05)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Why?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>
              <a:lnSpc>
                <a:spcPct val="100000"/>
              </a:lnSpc>
            </a:pPr>
            <a:endParaRPr lang="en-US" sz="105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109549" y="606532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(Roll &amp; Malcolm,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Mental Health Statistics </a:t>
            </a:r>
          </a:p>
          <a:p>
            <a:r>
              <a:rPr lang="en-US" dirty="0" smtClean="0"/>
              <a:t>Impact </a:t>
            </a:r>
            <a:r>
              <a:rPr lang="en-US" dirty="0"/>
              <a:t>o</a:t>
            </a:r>
            <a:r>
              <a:rPr lang="en-US" dirty="0" smtClean="0"/>
              <a:t>n Academic </a:t>
            </a:r>
            <a:r>
              <a:rPr lang="en-US" dirty="0"/>
              <a:t>S</a:t>
            </a:r>
            <a:r>
              <a:rPr lang="en-US" dirty="0" smtClean="0"/>
              <a:t>uccess</a:t>
            </a:r>
          </a:p>
          <a:p>
            <a:r>
              <a:rPr lang="en-US" dirty="0"/>
              <a:t>Approaches a</a:t>
            </a:r>
            <a:r>
              <a:rPr lang="en-US" dirty="0" smtClean="0"/>
              <a:t>nd </a:t>
            </a:r>
            <a:r>
              <a:rPr lang="en-US" dirty="0"/>
              <a:t>Implementation</a:t>
            </a:r>
          </a:p>
          <a:p>
            <a:r>
              <a:rPr lang="en-US" dirty="0" smtClean="0"/>
              <a:t>How Technology Can Help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ATRC’s research</a:t>
            </a:r>
            <a:endParaRPr lang="en-US" dirty="0"/>
          </a:p>
        </p:txBody>
      </p:sp>
      <p:pic>
        <p:nvPicPr>
          <p:cNvPr id="5" name="Picture 4" descr="Mark on a check b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256" y="2782389"/>
            <a:ext cx="2679614" cy="23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3335" cmpd="sng">
                  <a:noFill/>
                  <a:prstDash val="solid"/>
                </a:ln>
                <a:solidFill>
                  <a:schemeClr val="tx1"/>
                </a:solidFill>
              </a:rPr>
              <a:t>Thank You!</a:t>
            </a:r>
            <a:endParaRPr lang="en-US" dirty="0">
              <a:ln w="13335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9300" dirty="0" smtClean="0"/>
              <a:t>Questions</a:t>
            </a:r>
            <a:r>
              <a:rPr lang="en-US" sz="9300" dirty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9000" dirty="0"/>
              <a:t>Contact Info:</a:t>
            </a:r>
          </a:p>
          <a:p>
            <a:r>
              <a:rPr lang="en-US" sz="6200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Shannon.lavey@colostate.edu</a:t>
            </a:r>
            <a:r>
              <a:rPr lang="en-US" sz="6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6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6200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Anna.walker@colostate.edu</a:t>
            </a:r>
            <a:r>
              <a:rPr lang="en-US" sz="6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62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r>
              <a:rPr lang="en-US" sz="5000" dirty="0"/>
              <a:t>Slide show </a:t>
            </a:r>
            <a:r>
              <a:rPr lang="en-US" sz="5000" dirty="0" smtClean="0"/>
              <a:t>will be available </a:t>
            </a:r>
            <a:r>
              <a:rPr lang="en-US" sz="5000" dirty="0"/>
              <a:t>on the </a:t>
            </a:r>
            <a:r>
              <a:rPr lang="en-US" sz="5000" dirty="0">
                <a:hlinkClick r:id=""/>
              </a:rPr>
              <a:t>ATRC Website </a:t>
            </a:r>
          </a:p>
          <a:p>
            <a:pPr marL="0" indent="0">
              <a:buNone/>
            </a:pPr>
            <a:r>
              <a:rPr lang="en-US" sz="5000" dirty="0">
                <a:hlinkClick r:id=""/>
              </a:rPr>
              <a:t>(http://atrc.colostate.edu/presentations.aspx)</a:t>
            </a:r>
            <a:endParaRPr lang="en-US" sz="50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9044"/>
            <a:ext cx="10820400" cy="4429642"/>
          </a:xfrm>
        </p:spPr>
        <p:txBody>
          <a:bodyPr>
            <a:noAutofit/>
          </a:bodyPr>
          <a:lstStyle/>
          <a:p>
            <a:r>
              <a:rPr lang="en-US" sz="1200" dirty="0"/>
              <a:t>“A guide to campus mental health action planning.” (2016, July). Retrieved from JED Foundation website: </a:t>
            </a:r>
            <a:r>
              <a:rPr lang="en-US" sz="1200" i="1" dirty="0">
                <a:hlinkClick r:id="rId3"/>
              </a:rPr>
              <a:t>https://www.jedfoundation.org/wp-content/uploads/2016/07/campus-mental-health-action-planning-jed-guide.pdf</a:t>
            </a:r>
            <a:r>
              <a:rPr lang="en-US" sz="1200" i="1" dirty="0"/>
              <a:t> </a:t>
            </a:r>
          </a:p>
          <a:p>
            <a:r>
              <a:rPr lang="en-US" sz="1200" dirty="0"/>
              <a:t>“Depression” (2017, February). Retrieved from World Health Organization website:  </a:t>
            </a:r>
            <a:r>
              <a:rPr lang="en-US" sz="1200" dirty="0">
                <a:hlinkClick r:id="rId4"/>
              </a:rPr>
              <a:t>http://www.who.int/mediacentre/factsheets/fs369/en/</a:t>
            </a:r>
            <a:endParaRPr lang="en-US" sz="1200" dirty="0"/>
          </a:p>
          <a:p>
            <a:r>
              <a:rPr lang="en-US" sz="1200" dirty="0"/>
              <a:t>Fletcher, M., &amp; Cliff, A., (2013, April). </a:t>
            </a:r>
            <a:r>
              <a:rPr lang="en-US" sz="1200" i="1" dirty="0"/>
              <a:t>Recommended AT for students with mental health disorders in higher education</a:t>
            </a:r>
            <a:r>
              <a:rPr lang="en-US" sz="1200" dirty="0"/>
              <a:t>. </a:t>
            </a:r>
            <a:r>
              <a:rPr lang="en-US" sz="1200" dirty="0">
                <a:ln w="13335" cmpd="sng">
                  <a:noFill/>
                  <a:prstDash val="solid"/>
                </a:ln>
                <a:cs typeface="Arial" panose="020B0604020202020204" pitchFamily="34" charset="0"/>
              </a:rPr>
              <a:t>Presentation at Colorado State University, Fort Collins, CO. </a:t>
            </a:r>
            <a:endParaRPr lang="en-US" sz="1200" dirty="0"/>
          </a:p>
          <a:p>
            <a:r>
              <a:rPr lang="en-US" sz="1200" dirty="0" err="1"/>
              <a:t>Harniss</a:t>
            </a:r>
            <a:r>
              <a:rPr lang="en-US" sz="1200" dirty="0"/>
              <a:t>, M., &amp; Kelley, M. Assistive technology for supporting people with mental health conditions: Part 1 [PowerPoint slides]. Retrieved from </a:t>
            </a:r>
            <a:r>
              <a:rPr lang="en-US" sz="1200" dirty="0">
                <a:hlinkClick r:id="rId5" invalidUrl="https://www.explorevr.org/sites/explorevr.org/files/files/AT MH Part 1 FINAL.pdf"/>
              </a:rPr>
              <a:t>https://www.explorevr.org/sites/explorevr.org/files/files/AT%20MH%20Part%201%20FINAL.pdf</a:t>
            </a:r>
            <a:r>
              <a:rPr lang="en-US" sz="1200" dirty="0"/>
              <a:t> </a:t>
            </a:r>
          </a:p>
          <a:p>
            <a:r>
              <a:rPr lang="en-US" sz="1200" dirty="0"/>
              <a:t>Malcolm, M. P., &amp; Roll, M. C. (2017). Assistive technology outcomes in post- secondary students with disabilities: the influence of diagnosis, gender, and class-level, disability and rehabilitation. </a:t>
            </a:r>
            <a:r>
              <a:rPr lang="en-US" sz="1200" i="1" dirty="0"/>
              <a:t>Assistive Technology</a:t>
            </a:r>
            <a:r>
              <a:rPr lang="en-US" sz="1200" dirty="0"/>
              <a:t>, </a:t>
            </a:r>
            <a:r>
              <a:rPr lang="en-US" sz="1200" i="1" dirty="0"/>
              <a:t>12</a:t>
            </a:r>
            <a:r>
              <a:rPr lang="en-US" sz="1200" dirty="0"/>
              <a:t>(8), 857-867. DOI: </a:t>
            </a:r>
            <a:r>
              <a:rPr lang="en-US" sz="1200" dirty="0">
                <a:hlinkClick r:id="rId6" action="ppaction://hlinkfile"/>
              </a:rPr>
              <a:t>10.1080/17483107.2016.1277794</a:t>
            </a:r>
            <a:r>
              <a:rPr lang="en-US" sz="1200" dirty="0"/>
              <a:t> </a:t>
            </a:r>
          </a:p>
          <a:p>
            <a:r>
              <a:rPr lang="en-US" sz="1200" dirty="0"/>
              <a:t>“Mental health by the numbers” (</a:t>
            </a:r>
            <a:r>
              <a:rPr lang="en-US" sz="1200" dirty="0" err="1"/>
              <a:t>n.d.</a:t>
            </a:r>
            <a:r>
              <a:rPr lang="en-US" sz="1200" dirty="0"/>
              <a:t>). Retrieved from National Alliance on Mental Illness website: </a:t>
            </a:r>
            <a:r>
              <a:rPr lang="en-US" sz="1200" dirty="0">
                <a:hlinkClick r:id="rId7"/>
              </a:rPr>
              <a:t>https://www.nami.org/Learn-More/Mental-Health-By-the-Numbers</a:t>
            </a:r>
            <a:r>
              <a:rPr lang="en-US" sz="1200" dirty="0"/>
              <a:t>  </a:t>
            </a:r>
          </a:p>
          <a:p>
            <a:r>
              <a:rPr lang="en-US" sz="1200" dirty="0" err="1"/>
              <a:t>Mistler</a:t>
            </a:r>
            <a:r>
              <a:rPr lang="en-US" sz="1200" dirty="0"/>
              <a:t>, B. J., </a:t>
            </a:r>
            <a:r>
              <a:rPr lang="en-US" sz="1200" dirty="0" err="1"/>
              <a:t>Reetz</a:t>
            </a:r>
            <a:r>
              <a:rPr lang="en-US" sz="1200" dirty="0"/>
              <a:t>, D. R., </a:t>
            </a:r>
            <a:r>
              <a:rPr lang="en-US" sz="1200" dirty="0" err="1"/>
              <a:t>Krylowicz</a:t>
            </a:r>
            <a:r>
              <a:rPr lang="en-US" sz="1200" dirty="0"/>
              <a:t>, B., &amp; Barr, V. (2012). </a:t>
            </a:r>
            <a:r>
              <a:rPr lang="en-US" sz="1200" i="1" dirty="0"/>
              <a:t>The Association for University and College Counseling Center Directors annual survey </a:t>
            </a:r>
            <a:r>
              <a:rPr lang="en-US" sz="1200" dirty="0"/>
              <a:t>Retrieved from American Psychological Association website: </a:t>
            </a:r>
            <a:r>
              <a:rPr lang="en-US" sz="1200" dirty="0">
                <a:hlinkClick r:id="rId8"/>
              </a:rPr>
              <a:t>http://files.cmcglobal.com/Monograph_2012_AUCCCD_Public.pdf</a:t>
            </a:r>
            <a:r>
              <a:rPr lang="en-US" sz="1200" dirty="0"/>
              <a:t> </a:t>
            </a:r>
          </a:p>
          <a:p>
            <a:r>
              <a:rPr lang="en-US" sz="1200" dirty="0"/>
              <a:t>“NAMI on campus: Because mental health matters.” (</a:t>
            </a:r>
            <a:r>
              <a:rPr lang="en-US" sz="1200" dirty="0" err="1"/>
              <a:t>n.d.</a:t>
            </a:r>
            <a:r>
              <a:rPr lang="en-US" sz="1200" dirty="0"/>
              <a:t>) Retrieved from National Alliance on Mental Illness website: </a:t>
            </a:r>
            <a:r>
              <a:rPr lang="en-US" sz="1200" dirty="0">
                <a:hlinkClick r:id="rId9"/>
              </a:rPr>
              <a:t>https://www.nami.org/namioncampus</a:t>
            </a:r>
            <a:r>
              <a:rPr lang="en-US" sz="1200" dirty="0"/>
              <a:t> </a:t>
            </a:r>
          </a:p>
          <a:p>
            <a:r>
              <a:rPr lang="en-US" sz="1200" dirty="0">
                <a:ln w="13335" cmpd="sng">
                  <a:noFill/>
                  <a:prstDash val="solid"/>
                </a:ln>
                <a:cs typeface="Arial" panose="020B0604020202020204" pitchFamily="34" charset="0"/>
              </a:rPr>
              <a:t>Roll, M. C., &amp; Malcolm, M. P. (2017, November). </a:t>
            </a:r>
            <a:r>
              <a:rPr lang="en-US" sz="1200" i="1" dirty="0">
                <a:ln w="13335" cmpd="sng">
                  <a:noFill/>
                  <a:prstDash val="solid"/>
                </a:ln>
                <a:cs typeface="Arial" panose="020B0604020202020204" pitchFamily="34" charset="0"/>
              </a:rPr>
              <a:t>Assistive technology outcomes in post-secondary students with disabilities: The influence of diagnosis, gender, and class-level</a:t>
            </a:r>
            <a:r>
              <a:rPr lang="en-US" sz="1200" dirty="0">
                <a:ln w="13335" cmpd="sng">
                  <a:noFill/>
                  <a:prstDash val="solid"/>
                </a:ln>
                <a:cs typeface="Arial" panose="020B0604020202020204" pitchFamily="34" charset="0"/>
              </a:rPr>
              <a:t>. Paper presented at annual Accessing Higher Ground Conference, Westminster, CO.</a:t>
            </a:r>
          </a:p>
          <a:p>
            <a:r>
              <a:rPr lang="en-US" sz="1200" dirty="0"/>
              <a:t>“What is prevalence?” (</a:t>
            </a:r>
            <a:r>
              <a:rPr lang="en-US" sz="1200" dirty="0" err="1"/>
              <a:t>n.d.</a:t>
            </a:r>
            <a:r>
              <a:rPr lang="en-US" sz="1200" dirty="0"/>
              <a:t>). Retrieved from National Alliance on Mental Illness website: </a:t>
            </a:r>
            <a:r>
              <a:rPr lang="en-US" sz="1200" dirty="0">
                <a:hlinkClick r:id="rId10"/>
              </a:rPr>
              <a:t>https://www.nimh.nih.gov/health/statistics/prevalence/index.shtml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2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80" y="1828801"/>
            <a:ext cx="8828172" cy="3600237"/>
          </a:xfrm>
        </p:spPr>
        <p:txBody>
          <a:bodyPr>
            <a:normAutofit/>
          </a:bodyPr>
          <a:lstStyle/>
          <a:p>
            <a:r>
              <a:rPr lang="en-US" dirty="0" smtClean="0"/>
              <a:t>In 2015, nearly </a:t>
            </a:r>
            <a:r>
              <a:rPr lang="en-US" dirty="0"/>
              <a:t>1 in 5 </a:t>
            </a:r>
            <a:r>
              <a:rPr lang="en-US" dirty="0" smtClean="0"/>
              <a:t>US </a:t>
            </a:r>
            <a:r>
              <a:rPr lang="en-US" dirty="0"/>
              <a:t>adults aged 18 or older </a:t>
            </a:r>
            <a:r>
              <a:rPr lang="en-US" dirty="0" smtClean="0"/>
              <a:t>experienced mental illness in a given year</a:t>
            </a:r>
          </a:p>
          <a:p>
            <a:r>
              <a:rPr lang="en-US" dirty="0"/>
              <a:t>Nearly 10 million American adults (1 in 25) have serious functional impairment due to a mental illness.</a:t>
            </a:r>
          </a:p>
          <a:p>
            <a:pPr lvl="0"/>
            <a:r>
              <a:rPr lang="en-US" dirty="0"/>
              <a:t>18.1% (42 million) of American adults live with anxiety disorders.</a:t>
            </a:r>
          </a:p>
          <a:p>
            <a:r>
              <a:rPr lang="en-US" dirty="0"/>
              <a:t>Depression is the #1 cause of disability worldwide, and is a </a:t>
            </a:r>
            <a:r>
              <a:rPr lang="en-US" dirty="0" smtClean="0"/>
              <a:t>major contributor </a:t>
            </a:r>
            <a:r>
              <a:rPr lang="en-US" dirty="0"/>
              <a:t>to the global burden of disease.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00417" y="6124134"/>
            <a:ext cx="809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(“Mental health by the numbers</a:t>
            </a:r>
            <a:r>
              <a:rPr lang="en-US" dirty="0" smtClean="0"/>
              <a:t>.”, </a:t>
            </a:r>
            <a:r>
              <a:rPr lang="en-US" dirty="0" err="1"/>
              <a:t>n.d.</a:t>
            </a:r>
            <a:r>
              <a:rPr lang="en-US" dirty="0"/>
              <a:t> ; “Depression</a:t>
            </a:r>
            <a:r>
              <a:rPr lang="en-US" dirty="0" smtClean="0"/>
              <a:t>.”, </a:t>
            </a:r>
            <a:r>
              <a:rPr lang="en-US" dirty="0"/>
              <a:t>2017, February)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how does this relate to the college population we serve?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61259"/>
            <a:ext cx="10820400" cy="401905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75% of lifetime cases of mental health conditions begin by age 24</a:t>
            </a:r>
          </a:p>
          <a:p>
            <a:pPr lvl="0"/>
            <a:r>
              <a:rPr lang="en-US" dirty="0"/>
              <a:t>1 in 4 young adults between the ages of 18 and 24 have a diagnosable mental illness</a:t>
            </a:r>
          </a:p>
          <a:p>
            <a:r>
              <a:rPr lang="en-US" dirty="0"/>
              <a:t>More than 25% of college students have been diagnosed or treated by a professional for a mental health condition within the past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Anxiety </a:t>
            </a:r>
            <a:r>
              <a:rPr lang="en-US" dirty="0"/>
              <a:t>is the top presenting concern among college students (</a:t>
            </a:r>
            <a:r>
              <a:rPr lang="en-US" dirty="0" smtClean="0"/>
              <a:t>41.6 %), </a:t>
            </a:r>
            <a:r>
              <a:rPr lang="en-US" dirty="0"/>
              <a:t>followed by depression (</a:t>
            </a:r>
            <a:r>
              <a:rPr lang="en-US" dirty="0" smtClean="0"/>
              <a:t>36.4 %) </a:t>
            </a:r>
            <a:r>
              <a:rPr lang="en-US" dirty="0"/>
              <a:t>and relationship problems (35.8 %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(“</a:t>
            </a:r>
            <a:r>
              <a:rPr lang="en-US" dirty="0"/>
              <a:t>NAMI on campus: Because mental health matters</a:t>
            </a:r>
            <a:r>
              <a:rPr lang="en-US" dirty="0" smtClean="0"/>
              <a:t>.”, </a:t>
            </a:r>
            <a:r>
              <a:rPr lang="en-US" dirty="0" err="1"/>
              <a:t>n.d.</a:t>
            </a:r>
            <a:r>
              <a:rPr lang="en-US" dirty="0"/>
              <a:t> ; “</a:t>
            </a:r>
            <a:r>
              <a:rPr lang="en-US" i="1" dirty="0"/>
              <a:t>The Association for 	</a:t>
            </a:r>
            <a:r>
              <a:rPr lang="en-US" i="1" dirty="0" smtClean="0"/>
              <a:t>University </a:t>
            </a:r>
            <a:r>
              <a:rPr lang="en-US" i="1" dirty="0"/>
              <a:t>and College Counseling Center Directors annual survey</a:t>
            </a:r>
            <a:r>
              <a:rPr lang="en-US" i="1" dirty="0" smtClean="0"/>
              <a:t>.”, 2012</a:t>
            </a:r>
            <a:r>
              <a:rPr lang="en-US" i="1" dirty="0"/>
              <a:t>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253" y="317547"/>
            <a:ext cx="9011366" cy="63509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Risk Factors Relevant to College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116" y="1126782"/>
            <a:ext cx="9080835" cy="499881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Individual and Family-Related Determinants</a:t>
            </a:r>
          </a:p>
          <a:p>
            <a:pPr lvl="1"/>
            <a:r>
              <a:rPr lang="en-US" dirty="0"/>
              <a:t>Academic failure</a:t>
            </a:r>
          </a:p>
          <a:p>
            <a:pPr lvl="1"/>
            <a:r>
              <a:rPr lang="en-US" dirty="0"/>
              <a:t>Emotional immaturity</a:t>
            </a:r>
          </a:p>
          <a:p>
            <a:pPr lvl="1"/>
            <a:r>
              <a:rPr lang="en-US" dirty="0"/>
              <a:t>Excessive substance abuse</a:t>
            </a:r>
          </a:p>
          <a:p>
            <a:pPr lvl="1"/>
            <a:r>
              <a:rPr lang="en-US" dirty="0"/>
              <a:t>Loneliness</a:t>
            </a:r>
          </a:p>
          <a:p>
            <a:pPr lvl="1"/>
            <a:r>
              <a:rPr lang="en-US" dirty="0"/>
              <a:t>Family conflict</a:t>
            </a:r>
          </a:p>
          <a:p>
            <a:pPr lvl="1"/>
            <a:r>
              <a:rPr lang="en-US" dirty="0"/>
              <a:t>Personal loss</a:t>
            </a:r>
          </a:p>
          <a:p>
            <a:pPr lvl="1"/>
            <a:r>
              <a:rPr lang="en-US" dirty="0"/>
              <a:t>Poor work skills and habits</a:t>
            </a:r>
          </a:p>
          <a:p>
            <a:pPr lvl="1"/>
            <a:r>
              <a:rPr lang="en-US" dirty="0"/>
              <a:t>Social incompetence</a:t>
            </a:r>
          </a:p>
          <a:p>
            <a:pPr lvl="1"/>
            <a:r>
              <a:rPr lang="en-US" dirty="0"/>
              <a:t>Stressful life events</a:t>
            </a:r>
          </a:p>
          <a:p>
            <a:r>
              <a:rPr lang="en-US" b="1" dirty="0">
                <a:solidFill>
                  <a:srgbClr val="FF6600"/>
                </a:solidFill>
              </a:rPr>
              <a:t>Social and Environmental Determinants</a:t>
            </a:r>
          </a:p>
          <a:p>
            <a:pPr lvl="1"/>
            <a:r>
              <a:rPr lang="en-US" dirty="0"/>
              <a:t>Access to drugs and alcohol</a:t>
            </a:r>
          </a:p>
          <a:p>
            <a:pPr lvl="1"/>
            <a:r>
              <a:rPr lang="en-US" dirty="0"/>
              <a:t>Isolation and alienation</a:t>
            </a:r>
          </a:p>
          <a:p>
            <a:pPr lvl="1"/>
            <a:r>
              <a:rPr lang="en-US" dirty="0"/>
              <a:t>Peer rejection</a:t>
            </a:r>
          </a:p>
          <a:p>
            <a:pPr lvl="1"/>
            <a:r>
              <a:rPr lang="en-US" dirty="0"/>
              <a:t>Work stress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02667" y="6168438"/>
            <a:ext cx="755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smtClean="0"/>
              <a:t>“A </a:t>
            </a:r>
            <a:r>
              <a:rPr lang="en-US" i="1" dirty="0"/>
              <a:t>Guide to Campus Mental Health Action </a:t>
            </a:r>
            <a:r>
              <a:rPr lang="en-US" i="1"/>
              <a:t>Planning</a:t>
            </a:r>
            <a:r>
              <a:rPr lang="en-US" i="1" smtClean="0"/>
              <a:t>.”, </a:t>
            </a:r>
            <a:r>
              <a:rPr lang="en-US" i="1" dirty="0"/>
              <a:t>July, </a:t>
            </a:r>
            <a:r>
              <a:rPr lang="en-US" i="1" dirty="0" smtClean="0"/>
              <a:t>2016</a:t>
            </a:r>
            <a:r>
              <a:rPr lang="en-U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58" y="217104"/>
            <a:ext cx="9627571" cy="766269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Protective Factors Relevant to College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1084441"/>
            <a:ext cx="8828655" cy="454218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Individual and Family-Related Determinants</a:t>
            </a:r>
          </a:p>
          <a:p>
            <a:pPr lvl="1"/>
            <a:r>
              <a:rPr lang="en-US" dirty="0" smtClean="0"/>
              <a:t>Ability to cope with stress</a:t>
            </a:r>
          </a:p>
          <a:p>
            <a:pPr lvl="1"/>
            <a:r>
              <a:rPr lang="en-US" dirty="0" smtClean="0"/>
              <a:t>Adaptability</a:t>
            </a:r>
          </a:p>
          <a:p>
            <a:pPr lvl="1"/>
            <a:r>
              <a:rPr lang="en-US" dirty="0" smtClean="0"/>
              <a:t>Autonomy</a:t>
            </a:r>
          </a:p>
          <a:p>
            <a:pPr lvl="1"/>
            <a:r>
              <a:rPr lang="en-US" dirty="0" smtClean="0"/>
              <a:t>Exercise</a:t>
            </a:r>
          </a:p>
          <a:p>
            <a:pPr lvl="1"/>
            <a:r>
              <a:rPr lang="en-US" dirty="0" smtClean="0"/>
              <a:t>Feelings of mastery and control</a:t>
            </a:r>
          </a:p>
          <a:p>
            <a:pPr lvl="1"/>
            <a:r>
              <a:rPr lang="en-US" dirty="0" smtClean="0"/>
              <a:t>Problem-solving skills</a:t>
            </a:r>
          </a:p>
          <a:p>
            <a:pPr lvl="1"/>
            <a:r>
              <a:rPr lang="en-US" dirty="0" smtClean="0"/>
              <a:t>Self-esteem</a:t>
            </a:r>
          </a:p>
          <a:p>
            <a:pPr lvl="1"/>
            <a:r>
              <a:rPr lang="en-US" dirty="0" smtClean="0"/>
              <a:t>Social conflict management skills</a:t>
            </a:r>
          </a:p>
          <a:p>
            <a:pPr lvl="1"/>
            <a:r>
              <a:rPr lang="en-US" dirty="0" smtClean="0"/>
              <a:t>Stress management</a:t>
            </a:r>
          </a:p>
          <a:p>
            <a:pPr lvl="1"/>
            <a:r>
              <a:rPr lang="en-US" dirty="0" smtClean="0"/>
              <a:t>Social support of family and friends</a:t>
            </a:r>
            <a:endParaRPr lang="en-US" dirty="0"/>
          </a:p>
          <a:p>
            <a:r>
              <a:rPr lang="en-US" b="1" dirty="0" smtClean="0">
                <a:solidFill>
                  <a:srgbClr val="FF6600"/>
                </a:solidFill>
              </a:rPr>
              <a:t>Social </a:t>
            </a:r>
            <a:r>
              <a:rPr lang="en-US" b="1" dirty="0">
                <a:solidFill>
                  <a:srgbClr val="FF6600"/>
                </a:solidFill>
              </a:rPr>
              <a:t>and Environmental Determinants</a:t>
            </a:r>
          </a:p>
          <a:p>
            <a:pPr lvl="1"/>
            <a:r>
              <a:rPr lang="en-US" dirty="0" smtClean="0"/>
              <a:t>Positive interpersonal interactions</a:t>
            </a:r>
          </a:p>
          <a:p>
            <a:pPr lvl="1"/>
            <a:r>
              <a:rPr lang="en-US" dirty="0" smtClean="0"/>
              <a:t>Social participation</a:t>
            </a:r>
          </a:p>
          <a:p>
            <a:pPr lvl="1"/>
            <a:r>
              <a:rPr lang="en-US" dirty="0" smtClean="0"/>
              <a:t>Social support and community networks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50267" y="6085835"/>
            <a:ext cx="766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(“A Guide to Campus Mental Health Action </a:t>
            </a:r>
            <a:r>
              <a:rPr lang="en-US" i="1"/>
              <a:t>Planning</a:t>
            </a:r>
            <a:r>
              <a:rPr lang="en-US" i="1" smtClean="0"/>
              <a:t>.”, </a:t>
            </a:r>
            <a:r>
              <a:rPr lang="en-US" i="1"/>
              <a:t>July, 2016</a:t>
            </a:r>
            <a:r>
              <a:rPr lang="en-US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Mental Health Considerations?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2194560"/>
            <a:ext cx="10892589" cy="4524292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dirty="0"/>
              <a:t>A</a:t>
            </a:r>
            <a:r>
              <a:rPr lang="en-US" sz="4300" dirty="0" smtClean="0"/>
              <a:t> broad range of conditions:</a:t>
            </a:r>
          </a:p>
          <a:p>
            <a:r>
              <a:rPr lang="en-US" sz="2600" dirty="0" smtClean="0"/>
              <a:t>Anxiety Disorders</a:t>
            </a:r>
          </a:p>
          <a:p>
            <a:r>
              <a:rPr lang="en-US" sz="2600" dirty="0" smtClean="0"/>
              <a:t>Bipolar Disorder </a:t>
            </a:r>
          </a:p>
          <a:p>
            <a:r>
              <a:rPr lang="en-US" sz="2600" dirty="0" smtClean="0"/>
              <a:t>Depression</a:t>
            </a:r>
          </a:p>
          <a:p>
            <a:r>
              <a:rPr lang="en-US" sz="2600" dirty="0" smtClean="0"/>
              <a:t>Eating Disorders</a:t>
            </a:r>
          </a:p>
          <a:p>
            <a:r>
              <a:rPr lang="en-US" sz="2600" dirty="0" smtClean="0"/>
              <a:t>Obsessive-Compulsive Disorder (OCD)</a:t>
            </a:r>
          </a:p>
          <a:p>
            <a:r>
              <a:rPr lang="en-US" sz="2600" dirty="0" smtClean="0"/>
              <a:t>Personality Disorders</a:t>
            </a:r>
          </a:p>
          <a:p>
            <a:r>
              <a:rPr lang="en-US" sz="2600" dirty="0" smtClean="0"/>
              <a:t>Post-Traumatic Stress Disorder (PTSD)</a:t>
            </a:r>
          </a:p>
          <a:p>
            <a:r>
              <a:rPr lang="en-US" sz="2600" dirty="0" smtClean="0"/>
              <a:t>Schizophrenia</a:t>
            </a:r>
          </a:p>
          <a:p>
            <a:r>
              <a:rPr lang="en-US" sz="2600" dirty="0" smtClean="0"/>
              <a:t>Social Phobia (Social Anxiety Disorder) </a:t>
            </a:r>
          </a:p>
          <a:p>
            <a:r>
              <a:rPr lang="en-US" sz="2600" dirty="0" smtClean="0"/>
              <a:t>Sleep </a:t>
            </a:r>
            <a:r>
              <a:rPr lang="en-US" sz="2600" dirty="0" smtClean="0"/>
              <a:t>Disorders</a:t>
            </a:r>
            <a:endParaRPr lang="en-US" sz="1900" dirty="0" smtClean="0"/>
          </a:p>
          <a:p>
            <a:endParaRPr lang="en-US" sz="2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07895" y="6162260"/>
            <a:ext cx="343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(“What is prevalence?”, </a:t>
            </a:r>
            <a:r>
              <a:rPr lang="en-US" dirty="0" err="1"/>
              <a:t>n.d.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55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sz="2400" dirty="0"/>
              <a:t>Depressed mood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Anhedonia (don’t find pleasure in things)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Altered sleep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Change in psychomotor behavior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Fatigue/loss of energy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Feelings of worthlessness </a:t>
            </a:r>
            <a:r>
              <a:rPr lang="en-US" sz="2400" dirty="0" smtClean="0"/>
              <a:t>or </a:t>
            </a:r>
            <a:r>
              <a:rPr lang="en-US" sz="2400" dirty="0"/>
              <a:t>guilt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Impaired cognition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Thoughts of death or suicide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 err="1"/>
              <a:t>Avolition</a:t>
            </a:r>
            <a:endParaRPr lang="en-US" sz="24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Racing thoughts or Ideas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Distractibility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Excessive Goal-directed activity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Medication side-effects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Attention</a:t>
            </a:r>
          </a:p>
          <a:p>
            <a:r>
              <a:rPr lang="en-US" dirty="0"/>
              <a:t>Reduced recall (memory)</a:t>
            </a:r>
          </a:p>
          <a:p>
            <a:r>
              <a:rPr lang="en-US" dirty="0"/>
              <a:t>Impaired ability to make associations</a:t>
            </a:r>
          </a:p>
          <a:p>
            <a:r>
              <a:rPr lang="en-US" dirty="0"/>
              <a:t>Time management</a:t>
            </a:r>
          </a:p>
          <a:p>
            <a:r>
              <a:rPr lang="en-US" dirty="0"/>
              <a:t>Problem solving</a:t>
            </a:r>
          </a:p>
          <a:p>
            <a:r>
              <a:rPr lang="en-US" dirty="0"/>
              <a:t>Decision making</a:t>
            </a:r>
          </a:p>
          <a:p>
            <a:r>
              <a:rPr lang="en-US" dirty="0"/>
              <a:t>Emotional regulation problems</a:t>
            </a:r>
          </a:p>
          <a:p>
            <a:r>
              <a:rPr lang="en-US" dirty="0"/>
              <a:t>Muscle aches</a:t>
            </a:r>
          </a:p>
          <a:p>
            <a:r>
              <a:rPr lang="en-US" dirty="0"/>
              <a:t>Obsessions &amp; Compulsions </a:t>
            </a:r>
          </a:p>
          <a:p>
            <a:r>
              <a:rPr lang="en-US" dirty="0"/>
              <a:t>Recurrent &amp; Intrusive thoughts </a:t>
            </a:r>
          </a:p>
          <a:p>
            <a:r>
              <a:rPr lang="en-US" dirty="0"/>
              <a:t>Excessive </a:t>
            </a:r>
            <a:r>
              <a:rPr lang="en-US" dirty="0" smtClean="0"/>
              <a:t>Worry</a:t>
            </a:r>
          </a:p>
          <a:p>
            <a:r>
              <a:rPr lang="en-US" dirty="0" smtClean="0"/>
              <a:t>Isolation </a:t>
            </a:r>
          </a:p>
          <a:p>
            <a:r>
              <a:rPr lang="en-US" dirty="0" smtClean="0"/>
              <a:t>Other areas?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713" y="65001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5083</TotalTime>
  <Words>2717</Words>
  <Application>Microsoft Macintosh PowerPoint</Application>
  <PresentationFormat>Widescreen</PresentationFormat>
  <Paragraphs>400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Century Gothic</vt:lpstr>
      <vt:lpstr>Arial</vt:lpstr>
      <vt:lpstr>Vapor Trail</vt:lpstr>
      <vt:lpstr>Assistive Technology and Mental health</vt:lpstr>
      <vt:lpstr>About Us</vt:lpstr>
      <vt:lpstr>Agenda</vt:lpstr>
      <vt:lpstr>Mental Health Statistics</vt:lpstr>
      <vt:lpstr>But how does this relate to the college population we serve?</vt:lpstr>
      <vt:lpstr>Risk Factors Relevant to College Students</vt:lpstr>
      <vt:lpstr>Protective Factors Relevant to College Students</vt:lpstr>
      <vt:lpstr>What do we Mean by Mental Health Considerations?</vt:lpstr>
      <vt:lpstr>Impact</vt:lpstr>
      <vt:lpstr>Approach and implementation: the intake</vt:lpstr>
      <vt:lpstr>Approach and Implementation: the intervention</vt:lpstr>
      <vt:lpstr>How technology can help</vt:lpstr>
      <vt:lpstr>Motivation</vt:lpstr>
      <vt:lpstr>focus</vt:lpstr>
      <vt:lpstr>memory</vt:lpstr>
      <vt:lpstr>organization</vt:lpstr>
      <vt:lpstr>SELF management</vt:lpstr>
      <vt:lpstr>Case Studies</vt:lpstr>
      <vt:lpstr>Case Study - Julie</vt:lpstr>
      <vt:lpstr>Julie’s performance skills</vt:lpstr>
      <vt:lpstr>Julie’s Technology supports </vt:lpstr>
      <vt:lpstr>Case study - Dan</vt:lpstr>
      <vt:lpstr>Dan’s performance skills</vt:lpstr>
      <vt:lpstr>Dan’s Technology supports </vt:lpstr>
      <vt:lpstr>ATRC’s Research findings</vt:lpstr>
      <vt:lpstr>ATRC use of COPM</vt:lpstr>
      <vt:lpstr>COPM Performance</vt:lpstr>
      <vt:lpstr>COPM Satisfaction</vt:lpstr>
      <vt:lpstr>Results</vt:lpstr>
      <vt:lpstr>Thank You!</vt:lpstr>
      <vt:lpstr>References </vt:lpstr>
    </vt:vector>
  </TitlesOfParts>
  <Company>Colorado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Assistive Technology and Mental health</dc:title>
  <dc:creator>Lavey,Shannon</dc:creator>
  <cp:lastModifiedBy>Lavey,Shannon</cp:lastModifiedBy>
  <cp:revision>131</cp:revision>
  <dcterms:created xsi:type="dcterms:W3CDTF">2017-10-26T16:04:51Z</dcterms:created>
  <dcterms:modified xsi:type="dcterms:W3CDTF">2017-11-15T06:21:57Z</dcterms:modified>
</cp:coreProperties>
</file>