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2.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handoutMasterIdLst>
    <p:handoutMasterId r:id="rId53"/>
  </p:handoutMasterIdLst>
  <p:sldIdLst>
    <p:sldId id="1141" r:id="rId2"/>
    <p:sldId id="1251" r:id="rId3"/>
    <p:sldId id="1195" r:id="rId4"/>
    <p:sldId id="1196" r:id="rId5"/>
    <p:sldId id="1250" r:id="rId6"/>
    <p:sldId id="1269" r:id="rId7"/>
    <p:sldId id="1271" r:id="rId8"/>
    <p:sldId id="1270" r:id="rId9"/>
    <p:sldId id="1272" r:id="rId10"/>
    <p:sldId id="1273" r:id="rId11"/>
    <p:sldId id="1274" r:id="rId12"/>
    <p:sldId id="1279" r:id="rId13"/>
    <p:sldId id="1282" r:id="rId14"/>
    <p:sldId id="1280" r:id="rId15"/>
    <p:sldId id="1275" r:id="rId16"/>
    <p:sldId id="1260" r:id="rId17"/>
    <p:sldId id="1209" r:id="rId18"/>
    <p:sldId id="1284" r:id="rId19"/>
    <p:sldId id="1285" r:id="rId20"/>
    <p:sldId id="1257" r:id="rId21"/>
    <p:sldId id="1286" r:id="rId22"/>
    <p:sldId id="1264" r:id="rId23"/>
    <p:sldId id="1265" r:id="rId24"/>
    <p:sldId id="1267" r:id="rId25"/>
    <p:sldId id="1268" r:id="rId26"/>
    <p:sldId id="1287" r:id="rId27"/>
    <p:sldId id="1266" r:id="rId28"/>
    <p:sldId id="1293" r:id="rId29"/>
    <p:sldId id="1294" r:id="rId30"/>
    <p:sldId id="1295" r:id="rId31"/>
    <p:sldId id="1255" r:id="rId32"/>
    <p:sldId id="1296" r:id="rId33"/>
    <p:sldId id="1305" r:id="rId34"/>
    <p:sldId id="1298" r:id="rId35"/>
    <p:sldId id="1299" r:id="rId36"/>
    <p:sldId id="1300" r:id="rId37"/>
    <p:sldId id="1301" r:id="rId38"/>
    <p:sldId id="1306" r:id="rId39"/>
    <p:sldId id="1303" r:id="rId40"/>
    <p:sldId id="1304" r:id="rId41"/>
    <p:sldId id="1307" r:id="rId42"/>
    <p:sldId id="1309" r:id="rId43"/>
    <p:sldId id="1276" r:id="rId44"/>
    <p:sldId id="1231" r:id="rId45"/>
    <p:sldId id="1288" r:id="rId46"/>
    <p:sldId id="1289" r:id="rId47"/>
    <p:sldId id="1290" r:id="rId48"/>
    <p:sldId id="1308" r:id="rId49"/>
    <p:sldId id="1292" r:id="rId50"/>
    <p:sldId id="1190" r:id="rId5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776">
          <p15:clr>
            <a:srgbClr val="A4A3A4"/>
          </p15:clr>
        </p15:guide>
        <p15:guide id="4" pos="628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Wilson" initials="JNW" lastIdx="1" clrIdx="0">
    <p:extLst/>
  </p:cmAuthor>
  <p:cmAuthor id="2" name="Jordan Wilson" initials="JNW [2]" lastIdx="1" clrIdx="1">
    <p:extLst/>
  </p:cmAuthor>
  <p:cmAuthor id="3" name="Jordan Wilson" initials="JNW [3]" lastIdx="1" clrIdx="2">
    <p:extLst/>
  </p:cmAuthor>
  <p:cmAuthor id="4" name="Jordan Wilson" initials="JNW [2] [2]" lastIdx="1" clrIdx="3">
    <p:extLst/>
  </p:cmAuthor>
  <p:cmAuthor id="5" name="Jordan Wilson" initials="JNW [2] [2] [2]" lastIdx="1" clrIdx="4">
    <p:extLst/>
  </p:cmAuthor>
  <p:cmAuthor id="6" name="Jordan Wilson" initials="JNW [2] [2] [2] [2]" lastIdx="1" clrIdx="5">
    <p:extLst/>
  </p:cmAuthor>
  <p:cmAuthor id="7" name="Jordan Wilson" initials="JNW [2] [2] [2] [3]" lastIdx="1" clrIdx="6">
    <p:extLst/>
  </p:cmAuthor>
  <p:cmAuthor id="8" name="Jordan Wilson" initials="JNW [2] [2] [2] [3] [2]" lastIdx="1" clrIdx="7">
    <p:extLst/>
  </p:cmAuthor>
  <p:cmAuthor id="9" name="Jordan Wilson" initials="JNW [2] [2] [3]" lastIdx="1" clrIdx="8">
    <p:extLst/>
  </p:cmAuthor>
  <p:cmAuthor id="10" name="Jordan Wilson" initials="JNW [2] [2] [2] [3] [3]" lastIdx="1" clrIdx="9">
    <p:extLst/>
  </p:cmAuthor>
  <p:cmAuthor id="11" name="Jordan Wilson" initials="JNW [2] [2] [2] [3] [3] [2]" lastIdx="1" clrIdx="10">
    <p:extLst/>
  </p:cmAuthor>
  <p:cmAuthor id="12" name="Jordan Wilson" initials="JNW [2] [2] [4]" lastIdx="1" clrIdx="11">
    <p:extLst/>
  </p:cmAuthor>
  <p:cmAuthor id="13" name="Jordan Wilson" initials="JNW [2] [2] [3] [2]" lastIdx="1" clrIdx="12">
    <p:extLst/>
  </p:cmAuthor>
  <p:cmAuthor id="14" name="Jordan Wilson" initials="JNW [2] [2] [3] [3]" lastIdx="1" clrIdx="13">
    <p:extLst/>
  </p:cmAuthor>
  <p:cmAuthor id="15" name="Jordan Wilson" initials="JNW [2] [2] [3] [3] [2]" lastIdx="1" clrIdx="14">
    <p:extLst/>
  </p:cmAuthor>
  <p:cmAuthor id="16" name="Jordan Wilson" initials="JNW [2] [2] [3] [3] [2] [2]" lastIdx="1" clrIdx="15">
    <p:extLst/>
  </p:cmAuthor>
  <p:cmAuthor id="17" name="Jordan Wilson" initials="JNW [2] [2] [3] [3] [2] [3]" lastIdx="1" clrIdx="16">
    <p:extLst/>
  </p:cmAuthor>
  <p:cmAuthor id="18" name="Jordan Wilson" initials="JNW [2] [2] [3] [3] [2] [4]" lastIdx="1" clrIdx="17">
    <p:extLst/>
  </p:cmAuthor>
  <p:cmAuthor id="19" name="Jordan Wilson" initials="JNW [2] [2] [3] [3] [2] [5]" lastIdx="1" clrIdx="18">
    <p:extLst/>
  </p:cmAuthor>
  <p:cmAuthor id="20" name="Jordan Wilson" initials="JNW [2] [2] [3] [3] [2] [2] [2]" lastIdx="1" clrIdx="1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1223"/>
    <a:srgbClr val="FFF203"/>
    <a:srgbClr val="FFFF00"/>
    <a:srgbClr val="FFFFFF"/>
    <a:srgbClr val="131313"/>
    <a:srgbClr val="ED9126"/>
    <a:srgbClr val="666666"/>
    <a:srgbClr val="D8D8D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9" autoAdjust="0"/>
    <p:restoredTop sz="75760" autoAdjust="0"/>
  </p:normalViewPr>
  <p:slideViewPr>
    <p:cSldViewPr>
      <p:cViewPr>
        <p:scale>
          <a:sx n="125" d="100"/>
          <a:sy n="125" d="100"/>
        </p:scale>
        <p:origin x="-1696" y="-1512"/>
      </p:cViewPr>
      <p:guideLst>
        <p:guide orient="horz" pos="2160"/>
        <p:guide pos="3840"/>
        <p:guide orient="horz" pos="1776"/>
        <p:guide pos="628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96"/>
    </p:cViewPr>
  </p:sorterViewPr>
  <p:notesViewPr>
    <p:cSldViewPr snapToObjects="1">
      <p:cViewPr varScale="1">
        <p:scale>
          <a:sx n="123" d="100"/>
          <a:sy n="123" d="100"/>
        </p:scale>
        <p:origin x="491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6" dt="2017-10-29T13:41:30.600" idx="1">
    <p:pos x="10" y="10"/>
    <p:text>Please add a photo to this page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6" dt="2017-10-29T13:41:30.600" idx="1">
    <p:pos x="10" y="10"/>
    <p:text>Please add a photo to this page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7" dt="2017-10-29T13:41:30.600" idx="1">
    <p:pos x="10" y="10"/>
    <p:text>Please add a photo to this page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77C01F-8864-4173-B959-23483233F9D7}" type="doc">
      <dgm:prSet loTypeId="urn:microsoft.com/office/officeart/2005/8/layout/chevron1" loCatId="process" qsTypeId="urn:microsoft.com/office/officeart/2005/8/quickstyle/simple1" qsCatId="simple" csTypeId="urn:microsoft.com/office/officeart/2005/8/colors/accent4_2" csCatId="accent4" phldr="1"/>
      <dgm:spPr/>
    </dgm:pt>
    <dgm:pt modelId="{5FB94EC4-959D-4EBE-A4DB-60AF3554C1AA}">
      <dgm:prSet phldrT="[Text]" custT="1"/>
      <dgm:spPr>
        <a:solidFill>
          <a:schemeClr val="tx1"/>
        </a:solidFill>
        <a:ln>
          <a:solidFill>
            <a:schemeClr val="accent1"/>
          </a:solidFill>
        </a:ln>
      </dgm:spPr>
      <dgm:t>
        <a:bodyPr lIns="91440" tIns="91440" rIns="91440" bIns="91440"/>
        <a:lstStyle/>
        <a:p>
          <a:pPr>
            <a:lnSpc>
              <a:spcPct val="100000"/>
            </a:lnSpc>
            <a:spcBef>
              <a:spcPts val="0"/>
            </a:spcBef>
            <a:spcAft>
              <a:spcPts val="0"/>
            </a:spcAft>
          </a:pPr>
          <a:r>
            <a:rPr lang="en-US" sz="1800" b="0" dirty="0" smtClean="0">
              <a:solidFill>
                <a:schemeClr val="bg1"/>
              </a:solidFill>
            </a:rPr>
            <a:t>Strategy</a:t>
          </a:r>
          <a:endParaRPr lang="en-US" sz="1800" b="0" dirty="0">
            <a:solidFill>
              <a:schemeClr val="bg1"/>
            </a:solidFill>
          </a:endParaRPr>
        </a:p>
      </dgm:t>
    </dgm:pt>
    <dgm:pt modelId="{D0C7E5EC-26EB-40B2-A5B9-B907FCB03633}" type="parTrans" cxnId="{45C7027E-3AC0-43F5-905A-47C57FD9C1C2}">
      <dgm:prSet/>
      <dgm:spPr/>
      <dgm:t>
        <a:bodyPr/>
        <a:lstStyle/>
        <a:p>
          <a:pPr>
            <a:lnSpc>
              <a:spcPct val="100000"/>
            </a:lnSpc>
            <a:spcBef>
              <a:spcPts val="0"/>
            </a:spcBef>
            <a:spcAft>
              <a:spcPts val="0"/>
            </a:spcAft>
          </a:pPr>
          <a:endParaRPr lang="en-US" b="1"/>
        </a:p>
      </dgm:t>
    </dgm:pt>
    <dgm:pt modelId="{1D4EA1A1-C3F2-40C2-9C9E-EB1E9F01DD8B}" type="sibTrans" cxnId="{45C7027E-3AC0-43F5-905A-47C57FD9C1C2}">
      <dgm:prSet/>
      <dgm:spPr/>
      <dgm:t>
        <a:bodyPr/>
        <a:lstStyle/>
        <a:p>
          <a:pPr>
            <a:lnSpc>
              <a:spcPct val="100000"/>
            </a:lnSpc>
            <a:spcBef>
              <a:spcPts val="0"/>
            </a:spcBef>
            <a:spcAft>
              <a:spcPts val="0"/>
            </a:spcAft>
          </a:pPr>
          <a:endParaRPr lang="en-US" b="1"/>
        </a:p>
      </dgm:t>
    </dgm:pt>
    <dgm:pt modelId="{6A469B49-8602-4DFB-A050-F56A67644C42}">
      <dgm:prSet phldrT="[Text]" custT="1"/>
      <dgm:spPr>
        <a:solidFill>
          <a:schemeClr val="tx1"/>
        </a:solidFill>
        <a:ln>
          <a:solidFill>
            <a:schemeClr val="accent1"/>
          </a:solidFill>
        </a:ln>
      </dgm:spPr>
      <dgm:t>
        <a:bodyPr lIns="91440" tIns="91440" rIns="91440" bIns="91440"/>
        <a:lstStyle/>
        <a:p>
          <a:pPr>
            <a:lnSpc>
              <a:spcPct val="100000"/>
            </a:lnSpc>
            <a:spcBef>
              <a:spcPts val="0"/>
            </a:spcBef>
            <a:spcAft>
              <a:spcPts val="0"/>
            </a:spcAft>
          </a:pPr>
          <a:r>
            <a:rPr lang="en-US" sz="1800" b="0" dirty="0" smtClean="0">
              <a:solidFill>
                <a:schemeClr val="bg1"/>
              </a:solidFill>
            </a:rPr>
            <a:t>UX &amp; Design</a:t>
          </a:r>
          <a:endParaRPr lang="en-US" sz="1800" b="0" dirty="0">
            <a:solidFill>
              <a:schemeClr val="bg1"/>
            </a:solidFill>
          </a:endParaRPr>
        </a:p>
      </dgm:t>
    </dgm:pt>
    <dgm:pt modelId="{7F42445A-E1D6-496B-B095-4C08604DA93F}" type="parTrans" cxnId="{23AA2153-2B7F-4FB1-92E0-D4E4F0D0FBC6}">
      <dgm:prSet/>
      <dgm:spPr/>
      <dgm:t>
        <a:bodyPr/>
        <a:lstStyle/>
        <a:p>
          <a:pPr>
            <a:lnSpc>
              <a:spcPct val="100000"/>
            </a:lnSpc>
            <a:spcBef>
              <a:spcPts val="0"/>
            </a:spcBef>
            <a:spcAft>
              <a:spcPts val="0"/>
            </a:spcAft>
          </a:pPr>
          <a:endParaRPr lang="en-US" b="1"/>
        </a:p>
      </dgm:t>
    </dgm:pt>
    <dgm:pt modelId="{1B3D9EAC-8CB4-4E0E-B364-D98F99E413DA}" type="sibTrans" cxnId="{23AA2153-2B7F-4FB1-92E0-D4E4F0D0FBC6}">
      <dgm:prSet/>
      <dgm:spPr/>
      <dgm:t>
        <a:bodyPr/>
        <a:lstStyle/>
        <a:p>
          <a:pPr>
            <a:lnSpc>
              <a:spcPct val="100000"/>
            </a:lnSpc>
            <a:spcBef>
              <a:spcPts val="0"/>
            </a:spcBef>
            <a:spcAft>
              <a:spcPts val="0"/>
            </a:spcAft>
          </a:pPr>
          <a:endParaRPr lang="en-US" b="1"/>
        </a:p>
      </dgm:t>
    </dgm:pt>
    <dgm:pt modelId="{03EE2A03-F02C-4217-BEDE-7DDF6F99D6CF}">
      <dgm:prSet phldrT="[Text]" custT="1"/>
      <dgm:spPr>
        <a:solidFill>
          <a:schemeClr val="tx1"/>
        </a:solidFill>
        <a:ln>
          <a:solidFill>
            <a:schemeClr val="accent1"/>
          </a:solidFill>
        </a:ln>
      </dgm:spPr>
      <dgm:t>
        <a:bodyPr lIns="91440" tIns="91440" rIns="91440" bIns="91440"/>
        <a:lstStyle/>
        <a:p>
          <a:pPr>
            <a:lnSpc>
              <a:spcPct val="100000"/>
            </a:lnSpc>
            <a:spcBef>
              <a:spcPts val="0"/>
            </a:spcBef>
            <a:spcAft>
              <a:spcPts val="0"/>
            </a:spcAft>
          </a:pPr>
          <a:r>
            <a:rPr lang="en-US" sz="1800" b="0" dirty="0" smtClean="0"/>
            <a:t>Development</a:t>
          </a:r>
          <a:endParaRPr lang="en-US" sz="1800" b="0" dirty="0"/>
        </a:p>
      </dgm:t>
    </dgm:pt>
    <dgm:pt modelId="{994FF77E-CBC5-4226-A5A0-45E7380FEC48}" type="parTrans" cxnId="{CAB48558-CE7B-4236-9AE7-1A51114D9594}">
      <dgm:prSet/>
      <dgm:spPr/>
      <dgm:t>
        <a:bodyPr/>
        <a:lstStyle/>
        <a:p>
          <a:pPr>
            <a:lnSpc>
              <a:spcPct val="100000"/>
            </a:lnSpc>
            <a:spcBef>
              <a:spcPts val="0"/>
            </a:spcBef>
            <a:spcAft>
              <a:spcPts val="0"/>
            </a:spcAft>
          </a:pPr>
          <a:endParaRPr lang="en-US" b="1"/>
        </a:p>
      </dgm:t>
    </dgm:pt>
    <dgm:pt modelId="{39F393D4-5D74-4854-85F2-D417F7D3F047}" type="sibTrans" cxnId="{CAB48558-CE7B-4236-9AE7-1A51114D9594}">
      <dgm:prSet/>
      <dgm:spPr/>
      <dgm:t>
        <a:bodyPr/>
        <a:lstStyle/>
        <a:p>
          <a:pPr>
            <a:lnSpc>
              <a:spcPct val="100000"/>
            </a:lnSpc>
            <a:spcBef>
              <a:spcPts val="0"/>
            </a:spcBef>
            <a:spcAft>
              <a:spcPts val="0"/>
            </a:spcAft>
          </a:pPr>
          <a:endParaRPr lang="en-US" b="1"/>
        </a:p>
      </dgm:t>
    </dgm:pt>
    <dgm:pt modelId="{6D8E55E8-2E92-40B2-8400-D8B892A556BA}">
      <dgm:prSet phldrT="[Text]" custT="1"/>
      <dgm:spPr>
        <a:solidFill>
          <a:schemeClr val="tx1"/>
        </a:solidFill>
        <a:ln>
          <a:solidFill>
            <a:schemeClr val="accent1"/>
          </a:solidFill>
        </a:ln>
      </dgm:spPr>
      <dgm:t>
        <a:bodyPr lIns="91440" tIns="91440" rIns="91440" bIns="91440"/>
        <a:lstStyle/>
        <a:p>
          <a:pPr>
            <a:lnSpc>
              <a:spcPct val="100000"/>
            </a:lnSpc>
            <a:spcAft>
              <a:spcPts val="0"/>
            </a:spcAft>
          </a:pPr>
          <a:r>
            <a:rPr lang="en-US" sz="1800" b="0" dirty="0" smtClean="0"/>
            <a:t>Training</a:t>
          </a:r>
          <a:endParaRPr lang="en-US" sz="1800" b="0" dirty="0"/>
        </a:p>
      </dgm:t>
    </dgm:pt>
    <dgm:pt modelId="{50B07CC7-E636-40D5-831A-32632B129DFC}" type="parTrans" cxnId="{1F20ACCD-5065-4790-B0FB-D7F72B07577A}">
      <dgm:prSet/>
      <dgm:spPr/>
      <dgm:t>
        <a:bodyPr/>
        <a:lstStyle/>
        <a:p>
          <a:endParaRPr lang="en-US"/>
        </a:p>
      </dgm:t>
    </dgm:pt>
    <dgm:pt modelId="{E3BFA23C-16CA-4155-8CD0-9ABAFE770124}" type="sibTrans" cxnId="{1F20ACCD-5065-4790-B0FB-D7F72B07577A}">
      <dgm:prSet/>
      <dgm:spPr/>
      <dgm:t>
        <a:bodyPr/>
        <a:lstStyle/>
        <a:p>
          <a:endParaRPr lang="en-US"/>
        </a:p>
      </dgm:t>
    </dgm:pt>
    <dgm:pt modelId="{3BD05438-C4C9-41AF-9E79-E7E29A285CF2}">
      <dgm:prSet phldrT="[Text]" custT="1"/>
      <dgm:spPr>
        <a:solidFill>
          <a:schemeClr val="tx1"/>
        </a:solidFill>
        <a:ln>
          <a:solidFill>
            <a:schemeClr val="accent1"/>
          </a:solidFill>
        </a:ln>
      </dgm:spPr>
      <dgm:t>
        <a:bodyPr lIns="91440" tIns="91440" rIns="91440" bIns="91440"/>
        <a:lstStyle/>
        <a:p>
          <a:r>
            <a:rPr lang="en-US" sz="1800" b="0" dirty="0" smtClean="0">
              <a:solidFill>
                <a:schemeClr val="bg1"/>
              </a:solidFill>
            </a:rPr>
            <a:t>Testing</a:t>
          </a:r>
          <a:endParaRPr lang="en-US" sz="1800" b="0" dirty="0">
            <a:solidFill>
              <a:schemeClr val="bg1"/>
            </a:solidFill>
          </a:endParaRPr>
        </a:p>
      </dgm:t>
    </dgm:pt>
    <dgm:pt modelId="{A4ED0344-3ADA-4710-A2C8-EE4A5B0A2289}" type="parTrans" cxnId="{9B7FEC4A-626E-4DE0-AC5B-6CE6C902A2DD}">
      <dgm:prSet/>
      <dgm:spPr/>
      <dgm:t>
        <a:bodyPr/>
        <a:lstStyle/>
        <a:p>
          <a:endParaRPr lang="en-US"/>
        </a:p>
      </dgm:t>
    </dgm:pt>
    <dgm:pt modelId="{87F0A3B2-71B5-4134-8608-64FFCF27BD1A}" type="sibTrans" cxnId="{9B7FEC4A-626E-4DE0-AC5B-6CE6C902A2DD}">
      <dgm:prSet/>
      <dgm:spPr/>
      <dgm:t>
        <a:bodyPr/>
        <a:lstStyle/>
        <a:p>
          <a:endParaRPr lang="en-US"/>
        </a:p>
      </dgm:t>
    </dgm:pt>
    <dgm:pt modelId="{7C0C12EB-6D3C-4EDE-B993-9559649EA7C7}" type="pres">
      <dgm:prSet presAssocID="{CE77C01F-8864-4173-B959-23483233F9D7}" presName="Name0" presStyleCnt="0">
        <dgm:presLayoutVars>
          <dgm:dir/>
          <dgm:animLvl val="lvl"/>
          <dgm:resizeHandles val="exact"/>
        </dgm:presLayoutVars>
      </dgm:prSet>
      <dgm:spPr/>
    </dgm:pt>
    <dgm:pt modelId="{A2ED2227-9EE3-4E5C-BCA1-B101DB715467}" type="pres">
      <dgm:prSet presAssocID="{5FB94EC4-959D-4EBE-A4DB-60AF3554C1AA}" presName="parTxOnly" presStyleLbl="node1" presStyleIdx="0" presStyleCnt="5" custScaleX="57734" custScaleY="68302">
        <dgm:presLayoutVars>
          <dgm:chMax val="0"/>
          <dgm:chPref val="0"/>
          <dgm:bulletEnabled val="1"/>
        </dgm:presLayoutVars>
      </dgm:prSet>
      <dgm:spPr/>
      <dgm:t>
        <a:bodyPr/>
        <a:lstStyle/>
        <a:p>
          <a:endParaRPr lang="en-US"/>
        </a:p>
      </dgm:t>
    </dgm:pt>
    <dgm:pt modelId="{F0AB628D-445D-4A95-A4F8-9537A1C3AB15}" type="pres">
      <dgm:prSet presAssocID="{1D4EA1A1-C3F2-40C2-9C9E-EB1E9F01DD8B}" presName="parTxOnlySpace" presStyleCnt="0"/>
      <dgm:spPr/>
    </dgm:pt>
    <dgm:pt modelId="{46009247-D406-40B8-AA6B-022446F55782}" type="pres">
      <dgm:prSet presAssocID="{6A469B49-8602-4DFB-A050-F56A67644C42}" presName="parTxOnly" presStyleLbl="node1" presStyleIdx="1" presStyleCnt="5" custScaleX="68302" custScaleY="68302">
        <dgm:presLayoutVars>
          <dgm:chMax val="0"/>
          <dgm:chPref val="0"/>
          <dgm:bulletEnabled val="1"/>
        </dgm:presLayoutVars>
      </dgm:prSet>
      <dgm:spPr/>
      <dgm:t>
        <a:bodyPr/>
        <a:lstStyle/>
        <a:p>
          <a:endParaRPr lang="en-US"/>
        </a:p>
      </dgm:t>
    </dgm:pt>
    <dgm:pt modelId="{3C187FDC-6871-4614-AE4A-F5A92BB8BF89}" type="pres">
      <dgm:prSet presAssocID="{1B3D9EAC-8CB4-4E0E-B364-D98F99E413DA}" presName="parTxOnlySpace" presStyleCnt="0"/>
      <dgm:spPr/>
    </dgm:pt>
    <dgm:pt modelId="{18D2C090-B172-409A-8DE7-CD859885D41A}" type="pres">
      <dgm:prSet presAssocID="{03EE2A03-F02C-4217-BEDE-7DDF6F99D6CF}" presName="parTxOnly" presStyleLbl="node1" presStyleIdx="2" presStyleCnt="5" custScaleX="68302" custScaleY="68302" custLinFactNeighborX="2707">
        <dgm:presLayoutVars>
          <dgm:chMax val="0"/>
          <dgm:chPref val="0"/>
          <dgm:bulletEnabled val="1"/>
        </dgm:presLayoutVars>
      </dgm:prSet>
      <dgm:spPr/>
      <dgm:t>
        <a:bodyPr/>
        <a:lstStyle/>
        <a:p>
          <a:endParaRPr lang="en-US"/>
        </a:p>
      </dgm:t>
    </dgm:pt>
    <dgm:pt modelId="{F205336C-0340-4560-A486-3041198FC625}" type="pres">
      <dgm:prSet presAssocID="{39F393D4-5D74-4854-85F2-D417F7D3F047}" presName="parTxOnlySpace" presStyleCnt="0"/>
      <dgm:spPr/>
    </dgm:pt>
    <dgm:pt modelId="{B5B8D81E-9B22-48ED-96B2-B6F29977EEE5}" type="pres">
      <dgm:prSet presAssocID="{3BD05438-C4C9-41AF-9E79-E7E29A285CF2}" presName="parTxOnly" presStyleLbl="node1" presStyleIdx="3" presStyleCnt="5" custScaleX="56665" custScaleY="68302">
        <dgm:presLayoutVars>
          <dgm:chMax val="0"/>
          <dgm:chPref val="0"/>
          <dgm:bulletEnabled val="1"/>
        </dgm:presLayoutVars>
      </dgm:prSet>
      <dgm:spPr/>
      <dgm:t>
        <a:bodyPr/>
        <a:lstStyle/>
        <a:p>
          <a:endParaRPr lang="en-US"/>
        </a:p>
      </dgm:t>
    </dgm:pt>
    <dgm:pt modelId="{5015F7AF-78E1-475C-BE30-03F7A29E8A00}" type="pres">
      <dgm:prSet presAssocID="{87F0A3B2-71B5-4134-8608-64FFCF27BD1A}" presName="parTxOnlySpace" presStyleCnt="0"/>
      <dgm:spPr/>
    </dgm:pt>
    <dgm:pt modelId="{52059DBC-964F-474E-BD18-3903E8176740}" type="pres">
      <dgm:prSet presAssocID="{6D8E55E8-2E92-40B2-8400-D8B892A556BA}" presName="parTxOnly" presStyleLbl="node1" presStyleIdx="4" presStyleCnt="5" custScaleX="60804" custScaleY="68302">
        <dgm:presLayoutVars>
          <dgm:chMax val="0"/>
          <dgm:chPref val="0"/>
          <dgm:bulletEnabled val="1"/>
        </dgm:presLayoutVars>
      </dgm:prSet>
      <dgm:spPr/>
      <dgm:t>
        <a:bodyPr/>
        <a:lstStyle/>
        <a:p>
          <a:endParaRPr lang="en-US"/>
        </a:p>
      </dgm:t>
    </dgm:pt>
  </dgm:ptLst>
  <dgm:cxnLst>
    <dgm:cxn modelId="{CAB48558-CE7B-4236-9AE7-1A51114D9594}" srcId="{CE77C01F-8864-4173-B959-23483233F9D7}" destId="{03EE2A03-F02C-4217-BEDE-7DDF6F99D6CF}" srcOrd="2" destOrd="0" parTransId="{994FF77E-CBC5-4226-A5A0-45E7380FEC48}" sibTransId="{39F393D4-5D74-4854-85F2-D417F7D3F047}"/>
    <dgm:cxn modelId="{69E237B8-5175-554E-B1F7-329CD11EAE78}" type="presOf" srcId="{5FB94EC4-959D-4EBE-A4DB-60AF3554C1AA}" destId="{A2ED2227-9EE3-4E5C-BCA1-B101DB715467}" srcOrd="0" destOrd="0" presId="urn:microsoft.com/office/officeart/2005/8/layout/chevron1"/>
    <dgm:cxn modelId="{E53B0FDC-0928-5443-90ED-5B87FDF603DE}" type="presOf" srcId="{6A469B49-8602-4DFB-A050-F56A67644C42}" destId="{46009247-D406-40B8-AA6B-022446F55782}" srcOrd="0" destOrd="0" presId="urn:microsoft.com/office/officeart/2005/8/layout/chevron1"/>
    <dgm:cxn modelId="{45C7027E-3AC0-43F5-905A-47C57FD9C1C2}" srcId="{CE77C01F-8864-4173-B959-23483233F9D7}" destId="{5FB94EC4-959D-4EBE-A4DB-60AF3554C1AA}" srcOrd="0" destOrd="0" parTransId="{D0C7E5EC-26EB-40B2-A5B9-B907FCB03633}" sibTransId="{1D4EA1A1-C3F2-40C2-9C9E-EB1E9F01DD8B}"/>
    <dgm:cxn modelId="{23AA2153-2B7F-4FB1-92E0-D4E4F0D0FBC6}" srcId="{CE77C01F-8864-4173-B959-23483233F9D7}" destId="{6A469B49-8602-4DFB-A050-F56A67644C42}" srcOrd="1" destOrd="0" parTransId="{7F42445A-E1D6-496B-B095-4C08604DA93F}" sibTransId="{1B3D9EAC-8CB4-4E0E-B364-D98F99E413DA}"/>
    <dgm:cxn modelId="{8D70D8F0-3CC7-154A-88D2-77E63D8D6419}" type="presOf" srcId="{CE77C01F-8864-4173-B959-23483233F9D7}" destId="{7C0C12EB-6D3C-4EDE-B993-9559649EA7C7}" srcOrd="0" destOrd="0" presId="urn:microsoft.com/office/officeart/2005/8/layout/chevron1"/>
    <dgm:cxn modelId="{9B7FEC4A-626E-4DE0-AC5B-6CE6C902A2DD}" srcId="{CE77C01F-8864-4173-B959-23483233F9D7}" destId="{3BD05438-C4C9-41AF-9E79-E7E29A285CF2}" srcOrd="3" destOrd="0" parTransId="{A4ED0344-3ADA-4710-A2C8-EE4A5B0A2289}" sibTransId="{87F0A3B2-71B5-4134-8608-64FFCF27BD1A}"/>
    <dgm:cxn modelId="{4AAD7C60-42C1-844B-8E1B-DB4748302A5A}" type="presOf" srcId="{03EE2A03-F02C-4217-BEDE-7DDF6F99D6CF}" destId="{18D2C090-B172-409A-8DE7-CD859885D41A}" srcOrd="0" destOrd="0" presId="urn:microsoft.com/office/officeart/2005/8/layout/chevron1"/>
    <dgm:cxn modelId="{19CD35FD-2C11-FD45-8682-D43956BE50E5}" type="presOf" srcId="{6D8E55E8-2E92-40B2-8400-D8B892A556BA}" destId="{52059DBC-964F-474E-BD18-3903E8176740}" srcOrd="0" destOrd="0" presId="urn:microsoft.com/office/officeart/2005/8/layout/chevron1"/>
    <dgm:cxn modelId="{A6C1F104-0F95-FE41-A562-F910B4A7A60F}" type="presOf" srcId="{3BD05438-C4C9-41AF-9E79-E7E29A285CF2}" destId="{B5B8D81E-9B22-48ED-96B2-B6F29977EEE5}" srcOrd="0" destOrd="0" presId="urn:microsoft.com/office/officeart/2005/8/layout/chevron1"/>
    <dgm:cxn modelId="{1F20ACCD-5065-4790-B0FB-D7F72B07577A}" srcId="{CE77C01F-8864-4173-B959-23483233F9D7}" destId="{6D8E55E8-2E92-40B2-8400-D8B892A556BA}" srcOrd="4" destOrd="0" parTransId="{50B07CC7-E636-40D5-831A-32632B129DFC}" sibTransId="{E3BFA23C-16CA-4155-8CD0-9ABAFE770124}"/>
    <dgm:cxn modelId="{8BDABD7F-A96F-234B-9C81-D36291A58F68}" type="presParOf" srcId="{7C0C12EB-6D3C-4EDE-B993-9559649EA7C7}" destId="{A2ED2227-9EE3-4E5C-BCA1-B101DB715467}" srcOrd="0" destOrd="0" presId="urn:microsoft.com/office/officeart/2005/8/layout/chevron1"/>
    <dgm:cxn modelId="{4A185386-06D0-0A48-A93F-E9D032F84DB0}" type="presParOf" srcId="{7C0C12EB-6D3C-4EDE-B993-9559649EA7C7}" destId="{F0AB628D-445D-4A95-A4F8-9537A1C3AB15}" srcOrd="1" destOrd="0" presId="urn:microsoft.com/office/officeart/2005/8/layout/chevron1"/>
    <dgm:cxn modelId="{FB67DF0C-B96D-1845-A817-1252B07447DA}" type="presParOf" srcId="{7C0C12EB-6D3C-4EDE-B993-9559649EA7C7}" destId="{46009247-D406-40B8-AA6B-022446F55782}" srcOrd="2" destOrd="0" presId="urn:microsoft.com/office/officeart/2005/8/layout/chevron1"/>
    <dgm:cxn modelId="{4E81AC46-F04D-B940-964C-CC93583DDECA}" type="presParOf" srcId="{7C0C12EB-6D3C-4EDE-B993-9559649EA7C7}" destId="{3C187FDC-6871-4614-AE4A-F5A92BB8BF89}" srcOrd="3" destOrd="0" presId="urn:microsoft.com/office/officeart/2005/8/layout/chevron1"/>
    <dgm:cxn modelId="{0DFDF678-2BCC-644D-9ED0-7EFB92972680}" type="presParOf" srcId="{7C0C12EB-6D3C-4EDE-B993-9559649EA7C7}" destId="{18D2C090-B172-409A-8DE7-CD859885D41A}" srcOrd="4" destOrd="0" presId="urn:microsoft.com/office/officeart/2005/8/layout/chevron1"/>
    <dgm:cxn modelId="{74EC5FCA-E9F9-3D44-858A-8EFF6626773B}" type="presParOf" srcId="{7C0C12EB-6D3C-4EDE-B993-9559649EA7C7}" destId="{F205336C-0340-4560-A486-3041198FC625}" srcOrd="5" destOrd="0" presId="urn:microsoft.com/office/officeart/2005/8/layout/chevron1"/>
    <dgm:cxn modelId="{FCF0EE35-FCC2-1D48-98A1-A5F5ADB2E868}" type="presParOf" srcId="{7C0C12EB-6D3C-4EDE-B993-9559649EA7C7}" destId="{B5B8D81E-9B22-48ED-96B2-B6F29977EEE5}" srcOrd="6" destOrd="0" presId="urn:microsoft.com/office/officeart/2005/8/layout/chevron1"/>
    <dgm:cxn modelId="{33987F41-8CA0-734F-94E0-ACB8985FDB2C}" type="presParOf" srcId="{7C0C12EB-6D3C-4EDE-B993-9559649EA7C7}" destId="{5015F7AF-78E1-475C-BE30-03F7A29E8A00}" srcOrd="7" destOrd="0" presId="urn:microsoft.com/office/officeart/2005/8/layout/chevron1"/>
    <dgm:cxn modelId="{B1D6F028-F74F-6942-9166-26F31CF0E7DD}" type="presParOf" srcId="{7C0C12EB-6D3C-4EDE-B993-9559649EA7C7}" destId="{52059DBC-964F-474E-BD18-3903E8176740}"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77C01F-8864-4173-B959-23483233F9D7}" type="doc">
      <dgm:prSet loTypeId="urn:microsoft.com/office/officeart/2005/8/layout/chevron1" loCatId="process" qsTypeId="urn:microsoft.com/office/officeart/2005/8/quickstyle/simple1" qsCatId="simple" csTypeId="urn:microsoft.com/office/officeart/2005/8/colors/accent4_2" csCatId="accent4" phldr="1"/>
      <dgm:spPr/>
    </dgm:pt>
    <dgm:pt modelId="{5FB94EC4-959D-4EBE-A4DB-60AF3554C1AA}">
      <dgm:prSet phldrT="[Text]" custT="1"/>
      <dgm:spPr>
        <a:solidFill>
          <a:schemeClr val="tx1"/>
        </a:solidFill>
        <a:ln>
          <a:solidFill>
            <a:schemeClr val="accent1"/>
          </a:solidFill>
        </a:ln>
      </dgm:spPr>
      <dgm:t>
        <a:bodyPr lIns="91440" tIns="91440" rIns="91440" bIns="91440"/>
        <a:lstStyle/>
        <a:p>
          <a:pPr>
            <a:lnSpc>
              <a:spcPct val="100000"/>
            </a:lnSpc>
            <a:spcBef>
              <a:spcPts val="0"/>
            </a:spcBef>
            <a:spcAft>
              <a:spcPts val="0"/>
            </a:spcAft>
          </a:pPr>
          <a:r>
            <a:rPr lang="en-US" sz="1800" b="0" dirty="0" smtClean="0">
              <a:solidFill>
                <a:schemeClr val="bg1"/>
              </a:solidFill>
            </a:rPr>
            <a:t>Strategy</a:t>
          </a:r>
          <a:endParaRPr lang="en-US" sz="1800" b="0" dirty="0">
            <a:solidFill>
              <a:schemeClr val="bg1"/>
            </a:solidFill>
          </a:endParaRPr>
        </a:p>
      </dgm:t>
    </dgm:pt>
    <dgm:pt modelId="{D0C7E5EC-26EB-40B2-A5B9-B907FCB03633}" type="parTrans" cxnId="{45C7027E-3AC0-43F5-905A-47C57FD9C1C2}">
      <dgm:prSet/>
      <dgm:spPr/>
      <dgm:t>
        <a:bodyPr/>
        <a:lstStyle/>
        <a:p>
          <a:pPr>
            <a:lnSpc>
              <a:spcPct val="100000"/>
            </a:lnSpc>
            <a:spcBef>
              <a:spcPts val="0"/>
            </a:spcBef>
            <a:spcAft>
              <a:spcPts val="0"/>
            </a:spcAft>
          </a:pPr>
          <a:endParaRPr lang="en-US" b="1"/>
        </a:p>
      </dgm:t>
    </dgm:pt>
    <dgm:pt modelId="{1D4EA1A1-C3F2-40C2-9C9E-EB1E9F01DD8B}" type="sibTrans" cxnId="{45C7027E-3AC0-43F5-905A-47C57FD9C1C2}">
      <dgm:prSet/>
      <dgm:spPr/>
      <dgm:t>
        <a:bodyPr/>
        <a:lstStyle/>
        <a:p>
          <a:pPr>
            <a:lnSpc>
              <a:spcPct val="100000"/>
            </a:lnSpc>
            <a:spcBef>
              <a:spcPts val="0"/>
            </a:spcBef>
            <a:spcAft>
              <a:spcPts val="0"/>
            </a:spcAft>
          </a:pPr>
          <a:endParaRPr lang="en-US" b="1"/>
        </a:p>
      </dgm:t>
    </dgm:pt>
    <dgm:pt modelId="{6A469B49-8602-4DFB-A050-F56A67644C42}">
      <dgm:prSet phldrT="[Text]" custT="1"/>
      <dgm:spPr>
        <a:solidFill>
          <a:schemeClr val="tx1"/>
        </a:solidFill>
        <a:ln>
          <a:solidFill>
            <a:schemeClr val="accent1"/>
          </a:solidFill>
        </a:ln>
      </dgm:spPr>
      <dgm:t>
        <a:bodyPr lIns="91440" tIns="91440" rIns="91440" bIns="91440"/>
        <a:lstStyle/>
        <a:p>
          <a:pPr>
            <a:lnSpc>
              <a:spcPct val="100000"/>
            </a:lnSpc>
            <a:spcBef>
              <a:spcPts val="0"/>
            </a:spcBef>
            <a:spcAft>
              <a:spcPts val="0"/>
            </a:spcAft>
          </a:pPr>
          <a:r>
            <a:rPr lang="en-US" sz="1800" b="0" dirty="0" smtClean="0">
              <a:solidFill>
                <a:schemeClr val="bg1"/>
              </a:solidFill>
            </a:rPr>
            <a:t>UX &amp; Design</a:t>
          </a:r>
          <a:endParaRPr lang="en-US" sz="1800" b="0" dirty="0">
            <a:solidFill>
              <a:schemeClr val="bg1"/>
            </a:solidFill>
          </a:endParaRPr>
        </a:p>
      </dgm:t>
    </dgm:pt>
    <dgm:pt modelId="{7F42445A-E1D6-496B-B095-4C08604DA93F}" type="parTrans" cxnId="{23AA2153-2B7F-4FB1-92E0-D4E4F0D0FBC6}">
      <dgm:prSet/>
      <dgm:spPr/>
      <dgm:t>
        <a:bodyPr/>
        <a:lstStyle/>
        <a:p>
          <a:pPr>
            <a:lnSpc>
              <a:spcPct val="100000"/>
            </a:lnSpc>
            <a:spcBef>
              <a:spcPts val="0"/>
            </a:spcBef>
            <a:spcAft>
              <a:spcPts val="0"/>
            </a:spcAft>
          </a:pPr>
          <a:endParaRPr lang="en-US" b="1"/>
        </a:p>
      </dgm:t>
    </dgm:pt>
    <dgm:pt modelId="{1B3D9EAC-8CB4-4E0E-B364-D98F99E413DA}" type="sibTrans" cxnId="{23AA2153-2B7F-4FB1-92E0-D4E4F0D0FBC6}">
      <dgm:prSet/>
      <dgm:spPr/>
      <dgm:t>
        <a:bodyPr/>
        <a:lstStyle/>
        <a:p>
          <a:pPr>
            <a:lnSpc>
              <a:spcPct val="100000"/>
            </a:lnSpc>
            <a:spcBef>
              <a:spcPts val="0"/>
            </a:spcBef>
            <a:spcAft>
              <a:spcPts val="0"/>
            </a:spcAft>
          </a:pPr>
          <a:endParaRPr lang="en-US" b="1"/>
        </a:p>
      </dgm:t>
    </dgm:pt>
    <dgm:pt modelId="{03EE2A03-F02C-4217-BEDE-7DDF6F99D6CF}">
      <dgm:prSet phldrT="[Text]" custT="1"/>
      <dgm:spPr>
        <a:solidFill>
          <a:schemeClr val="tx1"/>
        </a:solidFill>
        <a:ln>
          <a:solidFill>
            <a:schemeClr val="accent1"/>
          </a:solidFill>
        </a:ln>
      </dgm:spPr>
      <dgm:t>
        <a:bodyPr lIns="91440" tIns="91440" rIns="91440" bIns="91440"/>
        <a:lstStyle/>
        <a:p>
          <a:pPr>
            <a:lnSpc>
              <a:spcPct val="100000"/>
            </a:lnSpc>
            <a:spcBef>
              <a:spcPts val="0"/>
            </a:spcBef>
            <a:spcAft>
              <a:spcPts val="0"/>
            </a:spcAft>
          </a:pPr>
          <a:r>
            <a:rPr lang="en-US" sz="1800" b="0" dirty="0" smtClean="0"/>
            <a:t>Development</a:t>
          </a:r>
          <a:endParaRPr lang="en-US" sz="1800" b="0" dirty="0"/>
        </a:p>
      </dgm:t>
    </dgm:pt>
    <dgm:pt modelId="{994FF77E-CBC5-4226-A5A0-45E7380FEC48}" type="parTrans" cxnId="{CAB48558-CE7B-4236-9AE7-1A51114D9594}">
      <dgm:prSet/>
      <dgm:spPr/>
      <dgm:t>
        <a:bodyPr/>
        <a:lstStyle/>
        <a:p>
          <a:pPr>
            <a:lnSpc>
              <a:spcPct val="100000"/>
            </a:lnSpc>
            <a:spcBef>
              <a:spcPts val="0"/>
            </a:spcBef>
            <a:spcAft>
              <a:spcPts val="0"/>
            </a:spcAft>
          </a:pPr>
          <a:endParaRPr lang="en-US" b="1"/>
        </a:p>
      </dgm:t>
    </dgm:pt>
    <dgm:pt modelId="{39F393D4-5D74-4854-85F2-D417F7D3F047}" type="sibTrans" cxnId="{CAB48558-CE7B-4236-9AE7-1A51114D9594}">
      <dgm:prSet/>
      <dgm:spPr/>
      <dgm:t>
        <a:bodyPr/>
        <a:lstStyle/>
        <a:p>
          <a:pPr>
            <a:lnSpc>
              <a:spcPct val="100000"/>
            </a:lnSpc>
            <a:spcBef>
              <a:spcPts val="0"/>
            </a:spcBef>
            <a:spcAft>
              <a:spcPts val="0"/>
            </a:spcAft>
          </a:pPr>
          <a:endParaRPr lang="en-US" b="1"/>
        </a:p>
      </dgm:t>
    </dgm:pt>
    <dgm:pt modelId="{6D8E55E8-2E92-40B2-8400-D8B892A556BA}">
      <dgm:prSet phldrT="[Text]" custT="1"/>
      <dgm:spPr>
        <a:solidFill>
          <a:schemeClr val="tx1"/>
        </a:solidFill>
        <a:ln>
          <a:solidFill>
            <a:schemeClr val="accent1"/>
          </a:solidFill>
        </a:ln>
      </dgm:spPr>
      <dgm:t>
        <a:bodyPr lIns="91440" tIns="91440" rIns="91440" bIns="91440"/>
        <a:lstStyle/>
        <a:p>
          <a:pPr>
            <a:lnSpc>
              <a:spcPct val="100000"/>
            </a:lnSpc>
            <a:spcAft>
              <a:spcPts val="0"/>
            </a:spcAft>
          </a:pPr>
          <a:r>
            <a:rPr lang="en-US" sz="1800" b="0" dirty="0" smtClean="0"/>
            <a:t>Training</a:t>
          </a:r>
          <a:endParaRPr lang="en-US" sz="1800" b="0" dirty="0"/>
        </a:p>
      </dgm:t>
    </dgm:pt>
    <dgm:pt modelId="{50B07CC7-E636-40D5-831A-32632B129DFC}" type="parTrans" cxnId="{1F20ACCD-5065-4790-B0FB-D7F72B07577A}">
      <dgm:prSet/>
      <dgm:spPr/>
      <dgm:t>
        <a:bodyPr/>
        <a:lstStyle/>
        <a:p>
          <a:endParaRPr lang="en-US"/>
        </a:p>
      </dgm:t>
    </dgm:pt>
    <dgm:pt modelId="{E3BFA23C-16CA-4155-8CD0-9ABAFE770124}" type="sibTrans" cxnId="{1F20ACCD-5065-4790-B0FB-D7F72B07577A}">
      <dgm:prSet/>
      <dgm:spPr/>
      <dgm:t>
        <a:bodyPr/>
        <a:lstStyle/>
        <a:p>
          <a:endParaRPr lang="en-US"/>
        </a:p>
      </dgm:t>
    </dgm:pt>
    <dgm:pt modelId="{3BD05438-C4C9-41AF-9E79-E7E29A285CF2}">
      <dgm:prSet phldrT="[Text]" custT="1"/>
      <dgm:spPr>
        <a:solidFill>
          <a:schemeClr val="tx1"/>
        </a:solidFill>
        <a:ln>
          <a:solidFill>
            <a:schemeClr val="accent1"/>
          </a:solidFill>
        </a:ln>
      </dgm:spPr>
      <dgm:t>
        <a:bodyPr lIns="91440" tIns="91440" rIns="91440" bIns="91440"/>
        <a:lstStyle/>
        <a:p>
          <a:r>
            <a:rPr lang="en-US" sz="1800" b="0" dirty="0" smtClean="0">
              <a:solidFill>
                <a:schemeClr val="bg1"/>
              </a:solidFill>
            </a:rPr>
            <a:t>Testing</a:t>
          </a:r>
          <a:endParaRPr lang="en-US" sz="1800" b="0" dirty="0">
            <a:solidFill>
              <a:schemeClr val="bg1"/>
            </a:solidFill>
          </a:endParaRPr>
        </a:p>
      </dgm:t>
    </dgm:pt>
    <dgm:pt modelId="{A4ED0344-3ADA-4710-A2C8-EE4A5B0A2289}" type="parTrans" cxnId="{9B7FEC4A-626E-4DE0-AC5B-6CE6C902A2DD}">
      <dgm:prSet/>
      <dgm:spPr/>
      <dgm:t>
        <a:bodyPr/>
        <a:lstStyle/>
        <a:p>
          <a:endParaRPr lang="en-US"/>
        </a:p>
      </dgm:t>
    </dgm:pt>
    <dgm:pt modelId="{87F0A3B2-71B5-4134-8608-64FFCF27BD1A}" type="sibTrans" cxnId="{9B7FEC4A-626E-4DE0-AC5B-6CE6C902A2DD}">
      <dgm:prSet/>
      <dgm:spPr/>
      <dgm:t>
        <a:bodyPr/>
        <a:lstStyle/>
        <a:p>
          <a:endParaRPr lang="en-US"/>
        </a:p>
      </dgm:t>
    </dgm:pt>
    <dgm:pt modelId="{7C0C12EB-6D3C-4EDE-B993-9559649EA7C7}" type="pres">
      <dgm:prSet presAssocID="{CE77C01F-8864-4173-B959-23483233F9D7}" presName="Name0" presStyleCnt="0">
        <dgm:presLayoutVars>
          <dgm:dir/>
          <dgm:animLvl val="lvl"/>
          <dgm:resizeHandles val="exact"/>
        </dgm:presLayoutVars>
      </dgm:prSet>
      <dgm:spPr/>
    </dgm:pt>
    <dgm:pt modelId="{A2ED2227-9EE3-4E5C-BCA1-B101DB715467}" type="pres">
      <dgm:prSet presAssocID="{5FB94EC4-959D-4EBE-A4DB-60AF3554C1AA}" presName="parTxOnly" presStyleLbl="node1" presStyleIdx="0" presStyleCnt="5" custScaleX="57734" custScaleY="68302">
        <dgm:presLayoutVars>
          <dgm:chMax val="0"/>
          <dgm:chPref val="0"/>
          <dgm:bulletEnabled val="1"/>
        </dgm:presLayoutVars>
      </dgm:prSet>
      <dgm:spPr/>
      <dgm:t>
        <a:bodyPr/>
        <a:lstStyle/>
        <a:p>
          <a:endParaRPr lang="en-US"/>
        </a:p>
      </dgm:t>
    </dgm:pt>
    <dgm:pt modelId="{F0AB628D-445D-4A95-A4F8-9537A1C3AB15}" type="pres">
      <dgm:prSet presAssocID="{1D4EA1A1-C3F2-40C2-9C9E-EB1E9F01DD8B}" presName="parTxOnlySpace" presStyleCnt="0"/>
      <dgm:spPr/>
    </dgm:pt>
    <dgm:pt modelId="{46009247-D406-40B8-AA6B-022446F55782}" type="pres">
      <dgm:prSet presAssocID="{6A469B49-8602-4DFB-A050-F56A67644C42}" presName="parTxOnly" presStyleLbl="node1" presStyleIdx="1" presStyleCnt="5" custScaleX="68302" custScaleY="68302">
        <dgm:presLayoutVars>
          <dgm:chMax val="0"/>
          <dgm:chPref val="0"/>
          <dgm:bulletEnabled val="1"/>
        </dgm:presLayoutVars>
      </dgm:prSet>
      <dgm:spPr/>
      <dgm:t>
        <a:bodyPr/>
        <a:lstStyle/>
        <a:p>
          <a:endParaRPr lang="en-US"/>
        </a:p>
      </dgm:t>
    </dgm:pt>
    <dgm:pt modelId="{3C187FDC-6871-4614-AE4A-F5A92BB8BF89}" type="pres">
      <dgm:prSet presAssocID="{1B3D9EAC-8CB4-4E0E-B364-D98F99E413DA}" presName="parTxOnlySpace" presStyleCnt="0"/>
      <dgm:spPr/>
    </dgm:pt>
    <dgm:pt modelId="{18D2C090-B172-409A-8DE7-CD859885D41A}" type="pres">
      <dgm:prSet presAssocID="{03EE2A03-F02C-4217-BEDE-7DDF6F99D6CF}" presName="parTxOnly" presStyleLbl="node1" presStyleIdx="2" presStyleCnt="5" custScaleX="68302" custScaleY="68302" custLinFactNeighborX="2707">
        <dgm:presLayoutVars>
          <dgm:chMax val="0"/>
          <dgm:chPref val="0"/>
          <dgm:bulletEnabled val="1"/>
        </dgm:presLayoutVars>
      </dgm:prSet>
      <dgm:spPr/>
      <dgm:t>
        <a:bodyPr/>
        <a:lstStyle/>
        <a:p>
          <a:endParaRPr lang="en-US"/>
        </a:p>
      </dgm:t>
    </dgm:pt>
    <dgm:pt modelId="{F205336C-0340-4560-A486-3041198FC625}" type="pres">
      <dgm:prSet presAssocID="{39F393D4-5D74-4854-85F2-D417F7D3F047}" presName="parTxOnlySpace" presStyleCnt="0"/>
      <dgm:spPr/>
    </dgm:pt>
    <dgm:pt modelId="{B5B8D81E-9B22-48ED-96B2-B6F29977EEE5}" type="pres">
      <dgm:prSet presAssocID="{3BD05438-C4C9-41AF-9E79-E7E29A285CF2}" presName="parTxOnly" presStyleLbl="node1" presStyleIdx="3" presStyleCnt="5" custScaleX="56665" custScaleY="68302">
        <dgm:presLayoutVars>
          <dgm:chMax val="0"/>
          <dgm:chPref val="0"/>
          <dgm:bulletEnabled val="1"/>
        </dgm:presLayoutVars>
      </dgm:prSet>
      <dgm:spPr/>
      <dgm:t>
        <a:bodyPr/>
        <a:lstStyle/>
        <a:p>
          <a:endParaRPr lang="en-US"/>
        </a:p>
      </dgm:t>
    </dgm:pt>
    <dgm:pt modelId="{5015F7AF-78E1-475C-BE30-03F7A29E8A00}" type="pres">
      <dgm:prSet presAssocID="{87F0A3B2-71B5-4134-8608-64FFCF27BD1A}" presName="parTxOnlySpace" presStyleCnt="0"/>
      <dgm:spPr/>
    </dgm:pt>
    <dgm:pt modelId="{52059DBC-964F-474E-BD18-3903E8176740}" type="pres">
      <dgm:prSet presAssocID="{6D8E55E8-2E92-40B2-8400-D8B892A556BA}" presName="parTxOnly" presStyleLbl="node1" presStyleIdx="4" presStyleCnt="5" custScaleX="60804" custScaleY="68302">
        <dgm:presLayoutVars>
          <dgm:chMax val="0"/>
          <dgm:chPref val="0"/>
          <dgm:bulletEnabled val="1"/>
        </dgm:presLayoutVars>
      </dgm:prSet>
      <dgm:spPr/>
      <dgm:t>
        <a:bodyPr/>
        <a:lstStyle/>
        <a:p>
          <a:endParaRPr lang="en-US"/>
        </a:p>
      </dgm:t>
    </dgm:pt>
  </dgm:ptLst>
  <dgm:cxnLst>
    <dgm:cxn modelId="{CAB48558-CE7B-4236-9AE7-1A51114D9594}" srcId="{CE77C01F-8864-4173-B959-23483233F9D7}" destId="{03EE2A03-F02C-4217-BEDE-7DDF6F99D6CF}" srcOrd="2" destOrd="0" parTransId="{994FF77E-CBC5-4226-A5A0-45E7380FEC48}" sibTransId="{39F393D4-5D74-4854-85F2-D417F7D3F047}"/>
    <dgm:cxn modelId="{6F190E07-0A7C-DE47-81E1-9ABC5DC50210}" type="presOf" srcId="{03EE2A03-F02C-4217-BEDE-7DDF6F99D6CF}" destId="{18D2C090-B172-409A-8DE7-CD859885D41A}" srcOrd="0" destOrd="0" presId="urn:microsoft.com/office/officeart/2005/8/layout/chevron1"/>
    <dgm:cxn modelId="{1E35A675-3016-C64A-B53E-9B9756616851}" type="presOf" srcId="{CE77C01F-8864-4173-B959-23483233F9D7}" destId="{7C0C12EB-6D3C-4EDE-B993-9559649EA7C7}" srcOrd="0" destOrd="0" presId="urn:microsoft.com/office/officeart/2005/8/layout/chevron1"/>
    <dgm:cxn modelId="{B0CB64AD-611D-2741-AA1F-1ED46F7D889E}" type="presOf" srcId="{6D8E55E8-2E92-40B2-8400-D8B892A556BA}" destId="{52059DBC-964F-474E-BD18-3903E8176740}" srcOrd="0" destOrd="0" presId="urn:microsoft.com/office/officeart/2005/8/layout/chevron1"/>
    <dgm:cxn modelId="{45C7027E-3AC0-43F5-905A-47C57FD9C1C2}" srcId="{CE77C01F-8864-4173-B959-23483233F9D7}" destId="{5FB94EC4-959D-4EBE-A4DB-60AF3554C1AA}" srcOrd="0" destOrd="0" parTransId="{D0C7E5EC-26EB-40B2-A5B9-B907FCB03633}" sibTransId="{1D4EA1A1-C3F2-40C2-9C9E-EB1E9F01DD8B}"/>
    <dgm:cxn modelId="{009D4202-8F85-3F47-AA99-E53A6DEE87E4}" type="presOf" srcId="{6A469B49-8602-4DFB-A050-F56A67644C42}" destId="{46009247-D406-40B8-AA6B-022446F55782}" srcOrd="0" destOrd="0" presId="urn:microsoft.com/office/officeart/2005/8/layout/chevron1"/>
    <dgm:cxn modelId="{23AA2153-2B7F-4FB1-92E0-D4E4F0D0FBC6}" srcId="{CE77C01F-8864-4173-B959-23483233F9D7}" destId="{6A469B49-8602-4DFB-A050-F56A67644C42}" srcOrd="1" destOrd="0" parTransId="{7F42445A-E1D6-496B-B095-4C08604DA93F}" sibTransId="{1B3D9EAC-8CB4-4E0E-B364-D98F99E413DA}"/>
    <dgm:cxn modelId="{9B7FEC4A-626E-4DE0-AC5B-6CE6C902A2DD}" srcId="{CE77C01F-8864-4173-B959-23483233F9D7}" destId="{3BD05438-C4C9-41AF-9E79-E7E29A285CF2}" srcOrd="3" destOrd="0" parTransId="{A4ED0344-3ADA-4710-A2C8-EE4A5B0A2289}" sibTransId="{87F0A3B2-71B5-4134-8608-64FFCF27BD1A}"/>
    <dgm:cxn modelId="{DFF22492-E9CA-2D4D-8A78-AB928714A0BE}" type="presOf" srcId="{3BD05438-C4C9-41AF-9E79-E7E29A285CF2}" destId="{B5B8D81E-9B22-48ED-96B2-B6F29977EEE5}" srcOrd="0" destOrd="0" presId="urn:microsoft.com/office/officeart/2005/8/layout/chevron1"/>
    <dgm:cxn modelId="{3403AB09-ED60-7445-A4A6-9C78CAD12C56}" type="presOf" srcId="{5FB94EC4-959D-4EBE-A4DB-60AF3554C1AA}" destId="{A2ED2227-9EE3-4E5C-BCA1-B101DB715467}" srcOrd="0" destOrd="0" presId="urn:microsoft.com/office/officeart/2005/8/layout/chevron1"/>
    <dgm:cxn modelId="{1F20ACCD-5065-4790-B0FB-D7F72B07577A}" srcId="{CE77C01F-8864-4173-B959-23483233F9D7}" destId="{6D8E55E8-2E92-40B2-8400-D8B892A556BA}" srcOrd="4" destOrd="0" parTransId="{50B07CC7-E636-40D5-831A-32632B129DFC}" sibTransId="{E3BFA23C-16CA-4155-8CD0-9ABAFE770124}"/>
    <dgm:cxn modelId="{13E6ECA3-CCFD-3C4A-9E38-F157BF6C21E7}" type="presParOf" srcId="{7C0C12EB-6D3C-4EDE-B993-9559649EA7C7}" destId="{A2ED2227-9EE3-4E5C-BCA1-B101DB715467}" srcOrd="0" destOrd="0" presId="urn:microsoft.com/office/officeart/2005/8/layout/chevron1"/>
    <dgm:cxn modelId="{6DB99281-4CF9-3540-9FE3-D5FDFE6591CC}" type="presParOf" srcId="{7C0C12EB-6D3C-4EDE-B993-9559649EA7C7}" destId="{F0AB628D-445D-4A95-A4F8-9537A1C3AB15}" srcOrd="1" destOrd="0" presId="urn:microsoft.com/office/officeart/2005/8/layout/chevron1"/>
    <dgm:cxn modelId="{48BA3291-9B90-4C4F-B1CF-2521387F8AA4}" type="presParOf" srcId="{7C0C12EB-6D3C-4EDE-B993-9559649EA7C7}" destId="{46009247-D406-40B8-AA6B-022446F55782}" srcOrd="2" destOrd="0" presId="urn:microsoft.com/office/officeart/2005/8/layout/chevron1"/>
    <dgm:cxn modelId="{85F51A23-1C3C-784C-BD08-EC9282E8812E}" type="presParOf" srcId="{7C0C12EB-6D3C-4EDE-B993-9559649EA7C7}" destId="{3C187FDC-6871-4614-AE4A-F5A92BB8BF89}" srcOrd="3" destOrd="0" presId="urn:microsoft.com/office/officeart/2005/8/layout/chevron1"/>
    <dgm:cxn modelId="{7A6B1012-51EA-E14E-A0B3-A87579437E4F}" type="presParOf" srcId="{7C0C12EB-6D3C-4EDE-B993-9559649EA7C7}" destId="{18D2C090-B172-409A-8DE7-CD859885D41A}" srcOrd="4" destOrd="0" presId="urn:microsoft.com/office/officeart/2005/8/layout/chevron1"/>
    <dgm:cxn modelId="{B29DEE5A-481C-6C4B-9DEA-7E4BB3791FAF}" type="presParOf" srcId="{7C0C12EB-6D3C-4EDE-B993-9559649EA7C7}" destId="{F205336C-0340-4560-A486-3041198FC625}" srcOrd="5" destOrd="0" presId="urn:microsoft.com/office/officeart/2005/8/layout/chevron1"/>
    <dgm:cxn modelId="{835BAE3D-AC62-6948-8A4D-2911270AFB96}" type="presParOf" srcId="{7C0C12EB-6D3C-4EDE-B993-9559649EA7C7}" destId="{B5B8D81E-9B22-48ED-96B2-B6F29977EEE5}" srcOrd="6" destOrd="0" presId="urn:microsoft.com/office/officeart/2005/8/layout/chevron1"/>
    <dgm:cxn modelId="{3830C894-6BC2-7540-9178-0277F604CE06}" type="presParOf" srcId="{7C0C12EB-6D3C-4EDE-B993-9559649EA7C7}" destId="{5015F7AF-78E1-475C-BE30-03F7A29E8A00}" srcOrd="7" destOrd="0" presId="urn:microsoft.com/office/officeart/2005/8/layout/chevron1"/>
    <dgm:cxn modelId="{D3290511-82AC-BC4E-A164-3993114E68F9}" type="presParOf" srcId="{7C0C12EB-6D3C-4EDE-B993-9559649EA7C7}" destId="{52059DBC-964F-474E-BD18-3903E8176740}"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77C01F-8864-4173-B959-23483233F9D7}" type="doc">
      <dgm:prSet loTypeId="urn:microsoft.com/office/officeart/2005/8/layout/chevron1" loCatId="process" qsTypeId="urn:microsoft.com/office/officeart/2005/8/quickstyle/simple1" qsCatId="simple" csTypeId="urn:microsoft.com/office/officeart/2005/8/colors/accent4_2" csCatId="accent4" phldr="1"/>
      <dgm:spPr/>
    </dgm:pt>
    <dgm:pt modelId="{5FB94EC4-959D-4EBE-A4DB-60AF3554C1AA}">
      <dgm:prSet phldrT="[Text]" custT="1"/>
      <dgm:spPr>
        <a:solidFill>
          <a:schemeClr val="bg2"/>
        </a:solidFill>
      </dgm:spPr>
      <dgm:t>
        <a:bodyPr lIns="91440" tIns="91440" rIns="91440" bIns="91440"/>
        <a:lstStyle/>
        <a:p>
          <a:pPr>
            <a:lnSpc>
              <a:spcPct val="100000"/>
            </a:lnSpc>
            <a:spcBef>
              <a:spcPts val="0"/>
            </a:spcBef>
            <a:spcAft>
              <a:spcPts val="0"/>
            </a:spcAft>
          </a:pPr>
          <a:r>
            <a:rPr lang="en-US" sz="1800" b="1" dirty="0" smtClean="0">
              <a:solidFill>
                <a:schemeClr val="tx1"/>
              </a:solidFill>
            </a:rPr>
            <a:t>Plan</a:t>
          </a:r>
          <a:endParaRPr lang="en-US" sz="1800" b="1" dirty="0">
            <a:solidFill>
              <a:schemeClr val="tx1"/>
            </a:solidFill>
          </a:endParaRPr>
        </a:p>
      </dgm:t>
    </dgm:pt>
    <dgm:pt modelId="{D0C7E5EC-26EB-40B2-A5B9-B907FCB03633}" type="parTrans" cxnId="{45C7027E-3AC0-43F5-905A-47C57FD9C1C2}">
      <dgm:prSet/>
      <dgm:spPr/>
      <dgm:t>
        <a:bodyPr/>
        <a:lstStyle/>
        <a:p>
          <a:pPr>
            <a:lnSpc>
              <a:spcPct val="100000"/>
            </a:lnSpc>
            <a:spcBef>
              <a:spcPts val="0"/>
            </a:spcBef>
            <a:spcAft>
              <a:spcPts val="0"/>
            </a:spcAft>
          </a:pPr>
          <a:endParaRPr lang="en-US" b="1"/>
        </a:p>
      </dgm:t>
    </dgm:pt>
    <dgm:pt modelId="{1D4EA1A1-C3F2-40C2-9C9E-EB1E9F01DD8B}" type="sibTrans" cxnId="{45C7027E-3AC0-43F5-905A-47C57FD9C1C2}">
      <dgm:prSet/>
      <dgm:spPr/>
      <dgm:t>
        <a:bodyPr/>
        <a:lstStyle/>
        <a:p>
          <a:pPr>
            <a:lnSpc>
              <a:spcPct val="100000"/>
            </a:lnSpc>
            <a:spcBef>
              <a:spcPts val="0"/>
            </a:spcBef>
            <a:spcAft>
              <a:spcPts val="0"/>
            </a:spcAft>
          </a:pPr>
          <a:endParaRPr lang="en-US" b="1"/>
        </a:p>
      </dgm:t>
    </dgm:pt>
    <dgm:pt modelId="{6A469B49-8602-4DFB-A050-F56A67644C42}">
      <dgm:prSet phldrT="[Text]" custT="1"/>
      <dgm:spPr>
        <a:solidFill>
          <a:schemeClr val="tx1"/>
        </a:solidFill>
      </dgm:spPr>
      <dgm:t>
        <a:bodyPr lIns="91440" tIns="91440" rIns="91440" bIns="91440"/>
        <a:lstStyle/>
        <a:p>
          <a:pPr>
            <a:lnSpc>
              <a:spcPct val="100000"/>
            </a:lnSpc>
            <a:spcBef>
              <a:spcPts val="0"/>
            </a:spcBef>
            <a:spcAft>
              <a:spcPts val="0"/>
            </a:spcAft>
          </a:pPr>
          <a:r>
            <a:rPr lang="en-US" sz="1800" b="0" dirty="0" smtClean="0">
              <a:solidFill>
                <a:schemeClr val="bg1"/>
              </a:solidFill>
            </a:rPr>
            <a:t>Design</a:t>
          </a:r>
          <a:endParaRPr lang="en-US" sz="1800" b="0" dirty="0">
            <a:solidFill>
              <a:schemeClr val="bg1"/>
            </a:solidFill>
          </a:endParaRPr>
        </a:p>
      </dgm:t>
    </dgm:pt>
    <dgm:pt modelId="{7F42445A-E1D6-496B-B095-4C08604DA93F}" type="parTrans" cxnId="{23AA2153-2B7F-4FB1-92E0-D4E4F0D0FBC6}">
      <dgm:prSet/>
      <dgm:spPr/>
      <dgm:t>
        <a:bodyPr/>
        <a:lstStyle/>
        <a:p>
          <a:pPr>
            <a:lnSpc>
              <a:spcPct val="100000"/>
            </a:lnSpc>
            <a:spcBef>
              <a:spcPts val="0"/>
            </a:spcBef>
            <a:spcAft>
              <a:spcPts val="0"/>
            </a:spcAft>
          </a:pPr>
          <a:endParaRPr lang="en-US" b="1"/>
        </a:p>
      </dgm:t>
    </dgm:pt>
    <dgm:pt modelId="{1B3D9EAC-8CB4-4E0E-B364-D98F99E413DA}" type="sibTrans" cxnId="{23AA2153-2B7F-4FB1-92E0-D4E4F0D0FBC6}">
      <dgm:prSet/>
      <dgm:spPr/>
      <dgm:t>
        <a:bodyPr/>
        <a:lstStyle/>
        <a:p>
          <a:pPr>
            <a:lnSpc>
              <a:spcPct val="100000"/>
            </a:lnSpc>
            <a:spcBef>
              <a:spcPts val="0"/>
            </a:spcBef>
            <a:spcAft>
              <a:spcPts val="0"/>
            </a:spcAft>
          </a:pPr>
          <a:endParaRPr lang="en-US" b="1"/>
        </a:p>
      </dgm:t>
    </dgm:pt>
    <dgm:pt modelId="{03EE2A03-F02C-4217-BEDE-7DDF6F99D6CF}">
      <dgm:prSet phldrT="[Text]" custT="1"/>
      <dgm:spPr>
        <a:solidFill>
          <a:schemeClr val="tx1"/>
        </a:solidFill>
      </dgm:spPr>
      <dgm:t>
        <a:bodyPr lIns="91440" tIns="91440" rIns="91440" bIns="91440"/>
        <a:lstStyle/>
        <a:p>
          <a:pPr>
            <a:lnSpc>
              <a:spcPct val="100000"/>
            </a:lnSpc>
            <a:spcBef>
              <a:spcPts val="0"/>
            </a:spcBef>
            <a:spcAft>
              <a:spcPts val="0"/>
            </a:spcAft>
          </a:pPr>
          <a:r>
            <a:rPr lang="en-US" sz="1800" b="0" dirty="0" smtClean="0"/>
            <a:t>Develop</a:t>
          </a:r>
          <a:endParaRPr lang="en-US" sz="1800" b="0" dirty="0"/>
        </a:p>
      </dgm:t>
    </dgm:pt>
    <dgm:pt modelId="{994FF77E-CBC5-4226-A5A0-45E7380FEC48}" type="parTrans" cxnId="{CAB48558-CE7B-4236-9AE7-1A51114D9594}">
      <dgm:prSet/>
      <dgm:spPr/>
      <dgm:t>
        <a:bodyPr/>
        <a:lstStyle/>
        <a:p>
          <a:pPr>
            <a:lnSpc>
              <a:spcPct val="100000"/>
            </a:lnSpc>
            <a:spcBef>
              <a:spcPts val="0"/>
            </a:spcBef>
            <a:spcAft>
              <a:spcPts val="0"/>
            </a:spcAft>
          </a:pPr>
          <a:endParaRPr lang="en-US" b="1"/>
        </a:p>
      </dgm:t>
    </dgm:pt>
    <dgm:pt modelId="{39F393D4-5D74-4854-85F2-D417F7D3F047}" type="sibTrans" cxnId="{CAB48558-CE7B-4236-9AE7-1A51114D9594}">
      <dgm:prSet/>
      <dgm:spPr/>
      <dgm:t>
        <a:bodyPr/>
        <a:lstStyle/>
        <a:p>
          <a:pPr>
            <a:lnSpc>
              <a:spcPct val="100000"/>
            </a:lnSpc>
            <a:spcBef>
              <a:spcPts val="0"/>
            </a:spcBef>
            <a:spcAft>
              <a:spcPts val="0"/>
            </a:spcAft>
          </a:pPr>
          <a:endParaRPr lang="en-US" b="1"/>
        </a:p>
      </dgm:t>
    </dgm:pt>
    <dgm:pt modelId="{6D8E55E8-2E92-40B2-8400-D8B892A556BA}">
      <dgm:prSet phldrT="[Text]" custT="1"/>
      <dgm:spPr>
        <a:solidFill>
          <a:schemeClr val="tx1"/>
        </a:solidFill>
      </dgm:spPr>
      <dgm:t>
        <a:bodyPr lIns="91440" tIns="91440" rIns="91440" bIns="91440"/>
        <a:lstStyle/>
        <a:p>
          <a:pPr>
            <a:lnSpc>
              <a:spcPct val="100000"/>
            </a:lnSpc>
            <a:spcAft>
              <a:spcPts val="0"/>
            </a:spcAft>
          </a:pPr>
          <a:r>
            <a:rPr lang="en-US" sz="1800" b="0" dirty="0" smtClean="0"/>
            <a:t>Train &amp; Maintain</a:t>
          </a:r>
          <a:endParaRPr lang="en-US" sz="1800" b="0" dirty="0"/>
        </a:p>
      </dgm:t>
    </dgm:pt>
    <dgm:pt modelId="{50B07CC7-E636-40D5-831A-32632B129DFC}" type="parTrans" cxnId="{1F20ACCD-5065-4790-B0FB-D7F72B07577A}">
      <dgm:prSet/>
      <dgm:spPr/>
      <dgm:t>
        <a:bodyPr/>
        <a:lstStyle/>
        <a:p>
          <a:endParaRPr lang="en-US"/>
        </a:p>
      </dgm:t>
    </dgm:pt>
    <dgm:pt modelId="{E3BFA23C-16CA-4155-8CD0-9ABAFE770124}" type="sibTrans" cxnId="{1F20ACCD-5065-4790-B0FB-D7F72B07577A}">
      <dgm:prSet/>
      <dgm:spPr/>
      <dgm:t>
        <a:bodyPr/>
        <a:lstStyle/>
        <a:p>
          <a:endParaRPr lang="en-US"/>
        </a:p>
      </dgm:t>
    </dgm:pt>
    <dgm:pt modelId="{3BD05438-C4C9-41AF-9E79-E7E29A285CF2}">
      <dgm:prSet phldrT="[Text]" custT="1"/>
      <dgm:spPr>
        <a:solidFill>
          <a:schemeClr val="tx1"/>
        </a:solidFill>
      </dgm:spPr>
      <dgm:t>
        <a:bodyPr lIns="91440" tIns="91440" rIns="91440" bIns="91440"/>
        <a:lstStyle/>
        <a:p>
          <a:r>
            <a:rPr lang="en-US" sz="1800" b="0" dirty="0" smtClean="0">
              <a:solidFill>
                <a:schemeClr val="bg1"/>
              </a:solidFill>
            </a:rPr>
            <a:t>Test</a:t>
          </a:r>
          <a:endParaRPr lang="en-US" sz="1800" b="0" dirty="0">
            <a:solidFill>
              <a:schemeClr val="bg1"/>
            </a:solidFill>
          </a:endParaRPr>
        </a:p>
      </dgm:t>
    </dgm:pt>
    <dgm:pt modelId="{A4ED0344-3ADA-4710-A2C8-EE4A5B0A2289}" type="parTrans" cxnId="{9B7FEC4A-626E-4DE0-AC5B-6CE6C902A2DD}">
      <dgm:prSet/>
      <dgm:spPr/>
      <dgm:t>
        <a:bodyPr/>
        <a:lstStyle/>
        <a:p>
          <a:endParaRPr lang="en-US"/>
        </a:p>
      </dgm:t>
    </dgm:pt>
    <dgm:pt modelId="{87F0A3B2-71B5-4134-8608-64FFCF27BD1A}" type="sibTrans" cxnId="{9B7FEC4A-626E-4DE0-AC5B-6CE6C902A2DD}">
      <dgm:prSet/>
      <dgm:spPr/>
      <dgm:t>
        <a:bodyPr/>
        <a:lstStyle/>
        <a:p>
          <a:endParaRPr lang="en-US"/>
        </a:p>
      </dgm:t>
    </dgm:pt>
    <dgm:pt modelId="{7C0C12EB-6D3C-4EDE-B993-9559649EA7C7}" type="pres">
      <dgm:prSet presAssocID="{CE77C01F-8864-4173-B959-23483233F9D7}" presName="Name0" presStyleCnt="0">
        <dgm:presLayoutVars>
          <dgm:dir/>
          <dgm:animLvl val="lvl"/>
          <dgm:resizeHandles val="exact"/>
        </dgm:presLayoutVars>
      </dgm:prSet>
      <dgm:spPr/>
    </dgm:pt>
    <dgm:pt modelId="{A2ED2227-9EE3-4E5C-BCA1-B101DB715467}" type="pres">
      <dgm:prSet presAssocID="{5FB94EC4-959D-4EBE-A4DB-60AF3554C1AA}" presName="parTxOnly" presStyleLbl="node1" presStyleIdx="0" presStyleCnt="5" custScaleX="68302" custScaleY="68302">
        <dgm:presLayoutVars>
          <dgm:chMax val="0"/>
          <dgm:chPref val="0"/>
          <dgm:bulletEnabled val="1"/>
        </dgm:presLayoutVars>
      </dgm:prSet>
      <dgm:spPr/>
      <dgm:t>
        <a:bodyPr/>
        <a:lstStyle/>
        <a:p>
          <a:endParaRPr lang="en-US"/>
        </a:p>
      </dgm:t>
    </dgm:pt>
    <dgm:pt modelId="{F0AB628D-445D-4A95-A4F8-9537A1C3AB15}" type="pres">
      <dgm:prSet presAssocID="{1D4EA1A1-C3F2-40C2-9C9E-EB1E9F01DD8B}" presName="parTxOnlySpace" presStyleCnt="0"/>
      <dgm:spPr/>
    </dgm:pt>
    <dgm:pt modelId="{46009247-D406-40B8-AA6B-022446F55782}" type="pres">
      <dgm:prSet presAssocID="{6A469B49-8602-4DFB-A050-F56A67644C42}" presName="parTxOnly" presStyleLbl="node1" presStyleIdx="1" presStyleCnt="5" custScaleX="68302" custScaleY="68302">
        <dgm:presLayoutVars>
          <dgm:chMax val="0"/>
          <dgm:chPref val="0"/>
          <dgm:bulletEnabled val="1"/>
        </dgm:presLayoutVars>
      </dgm:prSet>
      <dgm:spPr/>
      <dgm:t>
        <a:bodyPr/>
        <a:lstStyle/>
        <a:p>
          <a:endParaRPr lang="en-US"/>
        </a:p>
      </dgm:t>
    </dgm:pt>
    <dgm:pt modelId="{3C187FDC-6871-4614-AE4A-F5A92BB8BF89}" type="pres">
      <dgm:prSet presAssocID="{1B3D9EAC-8CB4-4E0E-B364-D98F99E413DA}" presName="parTxOnlySpace" presStyleCnt="0"/>
      <dgm:spPr/>
    </dgm:pt>
    <dgm:pt modelId="{18D2C090-B172-409A-8DE7-CD859885D41A}" type="pres">
      <dgm:prSet presAssocID="{03EE2A03-F02C-4217-BEDE-7DDF6F99D6CF}" presName="parTxOnly" presStyleLbl="node1" presStyleIdx="2" presStyleCnt="5" custScaleX="68302" custScaleY="68302" custLinFactNeighborX="2707">
        <dgm:presLayoutVars>
          <dgm:chMax val="0"/>
          <dgm:chPref val="0"/>
          <dgm:bulletEnabled val="1"/>
        </dgm:presLayoutVars>
      </dgm:prSet>
      <dgm:spPr/>
      <dgm:t>
        <a:bodyPr/>
        <a:lstStyle/>
        <a:p>
          <a:endParaRPr lang="en-US"/>
        </a:p>
      </dgm:t>
    </dgm:pt>
    <dgm:pt modelId="{F205336C-0340-4560-A486-3041198FC625}" type="pres">
      <dgm:prSet presAssocID="{39F393D4-5D74-4854-85F2-D417F7D3F047}" presName="parTxOnlySpace" presStyleCnt="0"/>
      <dgm:spPr/>
    </dgm:pt>
    <dgm:pt modelId="{B5B8D81E-9B22-48ED-96B2-B6F29977EEE5}" type="pres">
      <dgm:prSet presAssocID="{3BD05438-C4C9-41AF-9E79-E7E29A285CF2}" presName="parTxOnly" presStyleLbl="node1" presStyleIdx="3" presStyleCnt="5" custScaleX="68302" custScaleY="68302">
        <dgm:presLayoutVars>
          <dgm:chMax val="0"/>
          <dgm:chPref val="0"/>
          <dgm:bulletEnabled val="1"/>
        </dgm:presLayoutVars>
      </dgm:prSet>
      <dgm:spPr/>
      <dgm:t>
        <a:bodyPr/>
        <a:lstStyle/>
        <a:p>
          <a:endParaRPr lang="en-US"/>
        </a:p>
      </dgm:t>
    </dgm:pt>
    <dgm:pt modelId="{5015F7AF-78E1-475C-BE30-03F7A29E8A00}" type="pres">
      <dgm:prSet presAssocID="{87F0A3B2-71B5-4134-8608-64FFCF27BD1A}" presName="parTxOnlySpace" presStyleCnt="0"/>
      <dgm:spPr/>
    </dgm:pt>
    <dgm:pt modelId="{52059DBC-964F-474E-BD18-3903E8176740}" type="pres">
      <dgm:prSet presAssocID="{6D8E55E8-2E92-40B2-8400-D8B892A556BA}" presName="parTxOnly" presStyleLbl="node1" presStyleIdx="4" presStyleCnt="5" custScaleX="89169" custScaleY="68302">
        <dgm:presLayoutVars>
          <dgm:chMax val="0"/>
          <dgm:chPref val="0"/>
          <dgm:bulletEnabled val="1"/>
        </dgm:presLayoutVars>
      </dgm:prSet>
      <dgm:spPr/>
      <dgm:t>
        <a:bodyPr/>
        <a:lstStyle/>
        <a:p>
          <a:endParaRPr lang="en-US"/>
        </a:p>
      </dgm:t>
    </dgm:pt>
  </dgm:ptLst>
  <dgm:cxnLst>
    <dgm:cxn modelId="{06270E14-FBE0-6E4E-84E7-193C30EEFFC8}" type="presOf" srcId="{3BD05438-C4C9-41AF-9E79-E7E29A285CF2}" destId="{B5B8D81E-9B22-48ED-96B2-B6F29977EEE5}" srcOrd="0" destOrd="0" presId="urn:microsoft.com/office/officeart/2005/8/layout/chevron1"/>
    <dgm:cxn modelId="{45C7027E-3AC0-43F5-905A-47C57FD9C1C2}" srcId="{CE77C01F-8864-4173-B959-23483233F9D7}" destId="{5FB94EC4-959D-4EBE-A4DB-60AF3554C1AA}" srcOrd="0" destOrd="0" parTransId="{D0C7E5EC-26EB-40B2-A5B9-B907FCB03633}" sibTransId="{1D4EA1A1-C3F2-40C2-9C9E-EB1E9F01DD8B}"/>
    <dgm:cxn modelId="{B1C62D5B-64CB-214F-A03C-450DD3651897}" type="presOf" srcId="{5FB94EC4-959D-4EBE-A4DB-60AF3554C1AA}" destId="{A2ED2227-9EE3-4E5C-BCA1-B101DB715467}" srcOrd="0" destOrd="0" presId="urn:microsoft.com/office/officeart/2005/8/layout/chevron1"/>
    <dgm:cxn modelId="{9B7FEC4A-626E-4DE0-AC5B-6CE6C902A2DD}" srcId="{CE77C01F-8864-4173-B959-23483233F9D7}" destId="{3BD05438-C4C9-41AF-9E79-E7E29A285CF2}" srcOrd="3" destOrd="0" parTransId="{A4ED0344-3ADA-4710-A2C8-EE4A5B0A2289}" sibTransId="{87F0A3B2-71B5-4134-8608-64FFCF27BD1A}"/>
    <dgm:cxn modelId="{807FA2D8-AA36-9749-A95D-9EB8109DC996}" type="presOf" srcId="{6D8E55E8-2E92-40B2-8400-D8B892A556BA}" destId="{52059DBC-964F-474E-BD18-3903E8176740}" srcOrd="0" destOrd="0" presId="urn:microsoft.com/office/officeart/2005/8/layout/chevron1"/>
    <dgm:cxn modelId="{1F20ACCD-5065-4790-B0FB-D7F72B07577A}" srcId="{CE77C01F-8864-4173-B959-23483233F9D7}" destId="{6D8E55E8-2E92-40B2-8400-D8B892A556BA}" srcOrd="4" destOrd="0" parTransId="{50B07CC7-E636-40D5-831A-32632B129DFC}" sibTransId="{E3BFA23C-16CA-4155-8CD0-9ABAFE770124}"/>
    <dgm:cxn modelId="{F3CAF262-06AA-D146-864B-CEE2CCDF0C80}" type="presOf" srcId="{6A469B49-8602-4DFB-A050-F56A67644C42}" destId="{46009247-D406-40B8-AA6B-022446F55782}" srcOrd="0" destOrd="0" presId="urn:microsoft.com/office/officeart/2005/8/layout/chevron1"/>
    <dgm:cxn modelId="{A53CF5CF-CF06-C747-B04C-CA1B3B24BFD1}" type="presOf" srcId="{03EE2A03-F02C-4217-BEDE-7DDF6F99D6CF}" destId="{18D2C090-B172-409A-8DE7-CD859885D41A}" srcOrd="0" destOrd="0" presId="urn:microsoft.com/office/officeart/2005/8/layout/chevron1"/>
    <dgm:cxn modelId="{CAB48558-CE7B-4236-9AE7-1A51114D9594}" srcId="{CE77C01F-8864-4173-B959-23483233F9D7}" destId="{03EE2A03-F02C-4217-BEDE-7DDF6F99D6CF}" srcOrd="2" destOrd="0" parTransId="{994FF77E-CBC5-4226-A5A0-45E7380FEC48}" sibTransId="{39F393D4-5D74-4854-85F2-D417F7D3F047}"/>
    <dgm:cxn modelId="{7A4A3227-76B5-1944-A757-25C526F310E8}" type="presOf" srcId="{CE77C01F-8864-4173-B959-23483233F9D7}" destId="{7C0C12EB-6D3C-4EDE-B993-9559649EA7C7}" srcOrd="0" destOrd="0" presId="urn:microsoft.com/office/officeart/2005/8/layout/chevron1"/>
    <dgm:cxn modelId="{23AA2153-2B7F-4FB1-92E0-D4E4F0D0FBC6}" srcId="{CE77C01F-8864-4173-B959-23483233F9D7}" destId="{6A469B49-8602-4DFB-A050-F56A67644C42}" srcOrd="1" destOrd="0" parTransId="{7F42445A-E1D6-496B-B095-4C08604DA93F}" sibTransId="{1B3D9EAC-8CB4-4E0E-B364-D98F99E413DA}"/>
    <dgm:cxn modelId="{EED0452E-8021-4847-998C-B5DA2086E027}" type="presParOf" srcId="{7C0C12EB-6D3C-4EDE-B993-9559649EA7C7}" destId="{A2ED2227-9EE3-4E5C-BCA1-B101DB715467}" srcOrd="0" destOrd="0" presId="urn:microsoft.com/office/officeart/2005/8/layout/chevron1"/>
    <dgm:cxn modelId="{FF4ED448-C392-4E49-AD33-4B4BC4785B76}" type="presParOf" srcId="{7C0C12EB-6D3C-4EDE-B993-9559649EA7C7}" destId="{F0AB628D-445D-4A95-A4F8-9537A1C3AB15}" srcOrd="1" destOrd="0" presId="urn:microsoft.com/office/officeart/2005/8/layout/chevron1"/>
    <dgm:cxn modelId="{B04D0BD9-0A59-A949-8E27-239B2FEC05AB}" type="presParOf" srcId="{7C0C12EB-6D3C-4EDE-B993-9559649EA7C7}" destId="{46009247-D406-40B8-AA6B-022446F55782}" srcOrd="2" destOrd="0" presId="urn:microsoft.com/office/officeart/2005/8/layout/chevron1"/>
    <dgm:cxn modelId="{DD689723-35BA-DF4C-98BD-78D0F9F3C1C5}" type="presParOf" srcId="{7C0C12EB-6D3C-4EDE-B993-9559649EA7C7}" destId="{3C187FDC-6871-4614-AE4A-F5A92BB8BF89}" srcOrd="3" destOrd="0" presId="urn:microsoft.com/office/officeart/2005/8/layout/chevron1"/>
    <dgm:cxn modelId="{2CAD05D8-7CBD-EA4D-B58E-1C5E4B9EC940}" type="presParOf" srcId="{7C0C12EB-6D3C-4EDE-B993-9559649EA7C7}" destId="{18D2C090-B172-409A-8DE7-CD859885D41A}" srcOrd="4" destOrd="0" presId="urn:microsoft.com/office/officeart/2005/8/layout/chevron1"/>
    <dgm:cxn modelId="{050D907E-623C-A741-9CA1-9B4E2FA14BA3}" type="presParOf" srcId="{7C0C12EB-6D3C-4EDE-B993-9559649EA7C7}" destId="{F205336C-0340-4560-A486-3041198FC625}" srcOrd="5" destOrd="0" presId="urn:microsoft.com/office/officeart/2005/8/layout/chevron1"/>
    <dgm:cxn modelId="{6F468958-EA51-EA46-BB7A-A33AC9D05E9D}" type="presParOf" srcId="{7C0C12EB-6D3C-4EDE-B993-9559649EA7C7}" destId="{B5B8D81E-9B22-48ED-96B2-B6F29977EEE5}" srcOrd="6" destOrd="0" presId="urn:microsoft.com/office/officeart/2005/8/layout/chevron1"/>
    <dgm:cxn modelId="{C3D366DB-CC60-AF48-A80D-B681B9E4353D}" type="presParOf" srcId="{7C0C12EB-6D3C-4EDE-B993-9559649EA7C7}" destId="{5015F7AF-78E1-475C-BE30-03F7A29E8A00}" srcOrd="7" destOrd="0" presId="urn:microsoft.com/office/officeart/2005/8/layout/chevron1"/>
    <dgm:cxn modelId="{742683D7-4BC1-FC4B-A309-041259612138}" type="presParOf" srcId="{7C0C12EB-6D3C-4EDE-B993-9559649EA7C7}" destId="{52059DBC-964F-474E-BD18-3903E8176740}"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D2227-9EE3-4E5C-BCA1-B101DB715467}">
      <dsp:nvSpPr>
        <dsp:cNvPr id="0" name=""/>
        <dsp:cNvSpPr/>
      </dsp:nvSpPr>
      <dsp:spPr>
        <a:xfrm>
          <a:off x="3506" y="611726"/>
          <a:ext cx="2357707"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solidFill>
                <a:schemeClr val="bg1"/>
              </a:solidFill>
            </a:rPr>
            <a:t>Strategy</a:t>
          </a:r>
          <a:endParaRPr lang="en-US" sz="1800" b="0" kern="1200" dirty="0">
            <a:solidFill>
              <a:schemeClr val="bg1"/>
            </a:solidFill>
          </a:endParaRPr>
        </a:p>
      </dsp:txBody>
      <dsp:txXfrm>
        <a:off x="561362" y="611726"/>
        <a:ext cx="1241996" cy="1115711"/>
      </dsp:txXfrm>
    </dsp:sp>
    <dsp:sp modelId="{46009247-D406-40B8-AA6B-022446F55782}">
      <dsp:nvSpPr>
        <dsp:cNvPr id="0" name=""/>
        <dsp:cNvSpPr/>
      </dsp:nvSpPr>
      <dsp:spPr>
        <a:xfrm>
          <a:off x="1952840" y="611726"/>
          <a:ext cx="2789277"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solidFill>
                <a:schemeClr val="bg1"/>
              </a:solidFill>
            </a:rPr>
            <a:t>UX &amp; Design</a:t>
          </a:r>
          <a:endParaRPr lang="en-US" sz="1800" b="0" kern="1200" dirty="0">
            <a:solidFill>
              <a:schemeClr val="bg1"/>
            </a:solidFill>
          </a:endParaRPr>
        </a:p>
      </dsp:txBody>
      <dsp:txXfrm>
        <a:off x="2510696" y="611726"/>
        <a:ext cx="1673566" cy="1115711"/>
      </dsp:txXfrm>
    </dsp:sp>
    <dsp:sp modelId="{18D2C090-B172-409A-8DE7-CD859885D41A}">
      <dsp:nvSpPr>
        <dsp:cNvPr id="0" name=""/>
        <dsp:cNvSpPr/>
      </dsp:nvSpPr>
      <dsp:spPr>
        <a:xfrm>
          <a:off x="4344798" y="611726"/>
          <a:ext cx="2789277"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t>Development</a:t>
          </a:r>
          <a:endParaRPr lang="en-US" sz="1800" b="0" kern="1200" dirty="0"/>
        </a:p>
      </dsp:txBody>
      <dsp:txXfrm>
        <a:off x="4902654" y="611726"/>
        <a:ext cx="1673566" cy="1115711"/>
      </dsp:txXfrm>
    </dsp:sp>
    <dsp:sp modelId="{B5B8D81E-9B22-48ED-96B2-B6F29977EEE5}">
      <dsp:nvSpPr>
        <dsp:cNvPr id="0" name=""/>
        <dsp:cNvSpPr/>
      </dsp:nvSpPr>
      <dsp:spPr>
        <a:xfrm>
          <a:off x="6714647" y="611726"/>
          <a:ext cx="2314052"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rPr>
            <a:t>Testing</a:t>
          </a:r>
          <a:endParaRPr lang="en-US" sz="1800" b="0" kern="1200" dirty="0">
            <a:solidFill>
              <a:schemeClr val="bg1"/>
            </a:solidFill>
          </a:endParaRPr>
        </a:p>
      </dsp:txBody>
      <dsp:txXfrm>
        <a:off x="7272503" y="611726"/>
        <a:ext cx="1198341" cy="1115711"/>
      </dsp:txXfrm>
    </dsp:sp>
    <dsp:sp modelId="{52059DBC-964F-474E-BD18-3903E8176740}">
      <dsp:nvSpPr>
        <dsp:cNvPr id="0" name=""/>
        <dsp:cNvSpPr/>
      </dsp:nvSpPr>
      <dsp:spPr>
        <a:xfrm>
          <a:off x="8620326" y="611726"/>
          <a:ext cx="2483078"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t>Training</a:t>
          </a:r>
          <a:endParaRPr lang="en-US" sz="1800" b="0" kern="1200" dirty="0"/>
        </a:p>
      </dsp:txBody>
      <dsp:txXfrm>
        <a:off x="9178182" y="611726"/>
        <a:ext cx="1367367" cy="1115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D2227-9EE3-4E5C-BCA1-B101DB715467}">
      <dsp:nvSpPr>
        <dsp:cNvPr id="0" name=""/>
        <dsp:cNvSpPr/>
      </dsp:nvSpPr>
      <dsp:spPr>
        <a:xfrm>
          <a:off x="3506" y="611726"/>
          <a:ext cx="2357707"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solidFill>
                <a:schemeClr val="bg1"/>
              </a:solidFill>
            </a:rPr>
            <a:t>Strategy</a:t>
          </a:r>
          <a:endParaRPr lang="en-US" sz="1800" b="0" kern="1200" dirty="0">
            <a:solidFill>
              <a:schemeClr val="bg1"/>
            </a:solidFill>
          </a:endParaRPr>
        </a:p>
      </dsp:txBody>
      <dsp:txXfrm>
        <a:off x="561362" y="611726"/>
        <a:ext cx="1241996" cy="1115711"/>
      </dsp:txXfrm>
    </dsp:sp>
    <dsp:sp modelId="{46009247-D406-40B8-AA6B-022446F55782}">
      <dsp:nvSpPr>
        <dsp:cNvPr id="0" name=""/>
        <dsp:cNvSpPr/>
      </dsp:nvSpPr>
      <dsp:spPr>
        <a:xfrm>
          <a:off x="1952840" y="611726"/>
          <a:ext cx="2789277"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solidFill>
                <a:schemeClr val="bg1"/>
              </a:solidFill>
            </a:rPr>
            <a:t>UX &amp; Design</a:t>
          </a:r>
          <a:endParaRPr lang="en-US" sz="1800" b="0" kern="1200" dirty="0">
            <a:solidFill>
              <a:schemeClr val="bg1"/>
            </a:solidFill>
          </a:endParaRPr>
        </a:p>
      </dsp:txBody>
      <dsp:txXfrm>
        <a:off x="2510696" y="611726"/>
        <a:ext cx="1673566" cy="1115711"/>
      </dsp:txXfrm>
    </dsp:sp>
    <dsp:sp modelId="{18D2C090-B172-409A-8DE7-CD859885D41A}">
      <dsp:nvSpPr>
        <dsp:cNvPr id="0" name=""/>
        <dsp:cNvSpPr/>
      </dsp:nvSpPr>
      <dsp:spPr>
        <a:xfrm>
          <a:off x="4344798" y="611726"/>
          <a:ext cx="2789277"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t>Development</a:t>
          </a:r>
          <a:endParaRPr lang="en-US" sz="1800" b="0" kern="1200" dirty="0"/>
        </a:p>
      </dsp:txBody>
      <dsp:txXfrm>
        <a:off x="4902654" y="611726"/>
        <a:ext cx="1673566" cy="1115711"/>
      </dsp:txXfrm>
    </dsp:sp>
    <dsp:sp modelId="{B5B8D81E-9B22-48ED-96B2-B6F29977EEE5}">
      <dsp:nvSpPr>
        <dsp:cNvPr id="0" name=""/>
        <dsp:cNvSpPr/>
      </dsp:nvSpPr>
      <dsp:spPr>
        <a:xfrm>
          <a:off x="6714647" y="611726"/>
          <a:ext cx="2314052"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rPr>
            <a:t>Testing</a:t>
          </a:r>
          <a:endParaRPr lang="en-US" sz="1800" b="0" kern="1200" dirty="0">
            <a:solidFill>
              <a:schemeClr val="bg1"/>
            </a:solidFill>
          </a:endParaRPr>
        </a:p>
      </dsp:txBody>
      <dsp:txXfrm>
        <a:off x="7272503" y="611726"/>
        <a:ext cx="1198341" cy="1115711"/>
      </dsp:txXfrm>
    </dsp:sp>
    <dsp:sp modelId="{52059DBC-964F-474E-BD18-3903E8176740}">
      <dsp:nvSpPr>
        <dsp:cNvPr id="0" name=""/>
        <dsp:cNvSpPr/>
      </dsp:nvSpPr>
      <dsp:spPr>
        <a:xfrm>
          <a:off x="8620326" y="611726"/>
          <a:ext cx="2483078" cy="1115711"/>
        </a:xfrm>
        <a:prstGeom prst="chevron">
          <a:avLst/>
        </a:prstGeom>
        <a:solidFill>
          <a:schemeClr val="tx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t>Training</a:t>
          </a:r>
          <a:endParaRPr lang="en-US" sz="1800" b="0" kern="1200" dirty="0"/>
        </a:p>
      </dsp:txBody>
      <dsp:txXfrm>
        <a:off x="9178182" y="611726"/>
        <a:ext cx="1367367" cy="11157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D2227-9EE3-4E5C-BCA1-B101DB715467}">
      <dsp:nvSpPr>
        <dsp:cNvPr id="0" name=""/>
        <dsp:cNvSpPr/>
      </dsp:nvSpPr>
      <dsp:spPr>
        <a:xfrm>
          <a:off x="2456" y="717578"/>
          <a:ext cx="2352179" cy="940871"/>
        </a:xfrm>
        <a:prstGeom prst="chevron">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1" kern="1200" dirty="0" smtClean="0">
              <a:solidFill>
                <a:schemeClr val="tx1"/>
              </a:solidFill>
            </a:rPr>
            <a:t>Plan</a:t>
          </a:r>
          <a:endParaRPr lang="en-US" sz="1800" b="1" kern="1200" dirty="0">
            <a:solidFill>
              <a:schemeClr val="tx1"/>
            </a:solidFill>
          </a:endParaRPr>
        </a:p>
      </dsp:txBody>
      <dsp:txXfrm>
        <a:off x="472892" y="717578"/>
        <a:ext cx="1411308" cy="940871"/>
      </dsp:txXfrm>
    </dsp:sp>
    <dsp:sp modelId="{46009247-D406-40B8-AA6B-022446F55782}">
      <dsp:nvSpPr>
        <dsp:cNvPr id="0" name=""/>
        <dsp:cNvSpPr/>
      </dsp:nvSpPr>
      <dsp:spPr>
        <a:xfrm>
          <a:off x="2010257" y="717578"/>
          <a:ext cx="2352179" cy="940871"/>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solidFill>
                <a:schemeClr val="bg1"/>
              </a:solidFill>
            </a:rPr>
            <a:t>Design</a:t>
          </a:r>
          <a:endParaRPr lang="en-US" sz="1800" b="0" kern="1200" dirty="0">
            <a:solidFill>
              <a:schemeClr val="bg1"/>
            </a:solidFill>
          </a:endParaRPr>
        </a:p>
      </dsp:txBody>
      <dsp:txXfrm>
        <a:off x="2480693" y="717578"/>
        <a:ext cx="1411308" cy="940871"/>
      </dsp:txXfrm>
    </dsp:sp>
    <dsp:sp modelId="{18D2C090-B172-409A-8DE7-CD859885D41A}">
      <dsp:nvSpPr>
        <dsp:cNvPr id="0" name=""/>
        <dsp:cNvSpPr/>
      </dsp:nvSpPr>
      <dsp:spPr>
        <a:xfrm>
          <a:off x="4027380" y="717578"/>
          <a:ext cx="2352179" cy="940871"/>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t>Develop</a:t>
          </a:r>
          <a:endParaRPr lang="en-US" sz="1800" b="0" kern="1200" dirty="0"/>
        </a:p>
      </dsp:txBody>
      <dsp:txXfrm>
        <a:off x="4497816" y="717578"/>
        <a:ext cx="1411308" cy="940871"/>
      </dsp:txXfrm>
    </dsp:sp>
    <dsp:sp modelId="{B5B8D81E-9B22-48ED-96B2-B6F29977EEE5}">
      <dsp:nvSpPr>
        <dsp:cNvPr id="0" name=""/>
        <dsp:cNvSpPr/>
      </dsp:nvSpPr>
      <dsp:spPr>
        <a:xfrm>
          <a:off x="6025858" y="717578"/>
          <a:ext cx="2352179" cy="940871"/>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rPr>
            <a:t>Test</a:t>
          </a:r>
          <a:endParaRPr lang="en-US" sz="1800" b="0" kern="1200" dirty="0">
            <a:solidFill>
              <a:schemeClr val="bg1"/>
            </a:solidFill>
          </a:endParaRPr>
        </a:p>
      </dsp:txBody>
      <dsp:txXfrm>
        <a:off x="6496294" y="717578"/>
        <a:ext cx="1411308" cy="940871"/>
      </dsp:txXfrm>
    </dsp:sp>
    <dsp:sp modelId="{52059DBC-964F-474E-BD18-3903E8176740}">
      <dsp:nvSpPr>
        <dsp:cNvPr id="0" name=""/>
        <dsp:cNvSpPr/>
      </dsp:nvSpPr>
      <dsp:spPr>
        <a:xfrm>
          <a:off x="8033658" y="717578"/>
          <a:ext cx="3070796" cy="940871"/>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800100">
            <a:lnSpc>
              <a:spcPct val="100000"/>
            </a:lnSpc>
            <a:spcBef>
              <a:spcPct val="0"/>
            </a:spcBef>
            <a:spcAft>
              <a:spcPts val="0"/>
            </a:spcAft>
          </a:pPr>
          <a:r>
            <a:rPr lang="en-US" sz="1800" b="0" kern="1200" dirty="0" smtClean="0"/>
            <a:t>Train &amp; Maintain</a:t>
          </a:r>
          <a:endParaRPr lang="en-US" sz="1800" b="0" kern="1200" dirty="0"/>
        </a:p>
      </dsp:txBody>
      <dsp:txXfrm>
        <a:off x="8504094" y="717578"/>
        <a:ext cx="2129925" cy="94087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1.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5C83DA1-2C69-F147-83AC-1CBA4E22AF04}" type="datetimeFigureOut">
              <a:rPr lang="en-US" sz="1100">
                <a:solidFill>
                  <a:srgbClr val="7F7F7F"/>
                </a:solidFill>
                <a:latin typeface="Arial"/>
              </a:rPr>
              <a:pPr/>
              <a:t>11/16/17</a:t>
            </a:fld>
            <a:endParaRPr lang="en-US" sz="1100" dirty="0">
              <a:solidFill>
                <a:srgbClr val="7F7F7F"/>
              </a:solidFill>
              <a:latin typeface="Arial"/>
            </a:endParaRPr>
          </a:p>
        </p:txBody>
      </p:sp>
      <p:sp>
        <p:nvSpPr>
          <p:cNvPr id="4" name="Footer Placeholder 3"/>
          <p:cNvSpPr>
            <a:spLocks noGrp="1"/>
          </p:cNvSpPr>
          <p:nvPr>
            <p:ph type="ftr" sz="quarter" idx="2"/>
          </p:nvPr>
        </p:nvSpPr>
        <p:spPr>
          <a:xfrm>
            <a:off x="0" y="8829966"/>
            <a:ext cx="5608320" cy="242632"/>
          </a:xfrm>
          <a:prstGeom prst="rect">
            <a:avLst/>
          </a:prstGeom>
        </p:spPr>
        <p:txBody>
          <a:bodyPr vert="horz" lIns="93177" tIns="46589" rIns="93177" bIns="46589" rtlCol="0" anchor="b"/>
          <a:lstStyle>
            <a:lvl1pPr algn="l">
              <a:defRPr sz="1200"/>
            </a:lvl1pPr>
          </a:lstStyle>
          <a:p>
            <a:endParaRPr lang="en-US" sz="1100" dirty="0">
              <a:solidFill>
                <a:srgbClr val="7F7F7F"/>
              </a:solidFill>
              <a:latin typeface="Arial"/>
            </a:endParaRPr>
          </a:p>
        </p:txBody>
      </p:sp>
      <p:sp>
        <p:nvSpPr>
          <p:cNvPr id="5" name="Slide Number Placeholder 4"/>
          <p:cNvSpPr>
            <a:spLocks noGrp="1"/>
          </p:cNvSpPr>
          <p:nvPr>
            <p:ph type="sldNum" sz="quarter" idx="3"/>
          </p:nvPr>
        </p:nvSpPr>
        <p:spPr>
          <a:xfrm>
            <a:off x="6110300" y="8831580"/>
            <a:ext cx="898478" cy="241018"/>
          </a:xfrm>
          <a:prstGeom prst="rect">
            <a:avLst/>
          </a:prstGeom>
        </p:spPr>
        <p:txBody>
          <a:bodyPr vert="horz" lIns="93177" tIns="46589" rIns="93177" bIns="46589" rtlCol="0" anchor="b"/>
          <a:lstStyle>
            <a:lvl1pPr algn="r">
              <a:defRPr sz="1200"/>
            </a:lvl1pPr>
          </a:lstStyle>
          <a:p>
            <a:fld id="{9A4770DF-2EAF-E648-A7D7-B683176BC1D3}" type="slidenum">
              <a:rPr lang="en-US" sz="1100">
                <a:solidFill>
                  <a:srgbClr val="7F7F7F"/>
                </a:solidFill>
                <a:latin typeface="Arial"/>
              </a:rPr>
              <a:pPr/>
              <a:t>‹#›</a:t>
            </a:fld>
            <a:endParaRPr lang="en-US" sz="1100" dirty="0">
              <a:solidFill>
                <a:srgbClr val="7F7F7F"/>
              </a:solidFill>
              <a:latin typeface="Arial"/>
            </a:endParaRPr>
          </a:p>
        </p:txBody>
      </p:sp>
      <p:pic>
        <p:nvPicPr>
          <p:cNvPr id="6" name="Picture 5" descr="primacy_titlelogo_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155787" y="132480"/>
            <a:ext cx="837061" cy="177400"/>
          </a:xfrm>
          <a:prstGeom prst="rect">
            <a:avLst/>
          </a:prstGeom>
        </p:spPr>
      </p:pic>
    </p:spTree>
    <p:extLst>
      <p:ext uri="{BB962C8B-B14F-4D97-AF65-F5344CB8AC3E}">
        <p14:creationId xmlns:p14="http://schemas.microsoft.com/office/powerpoint/2010/main" val="3270525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100">
                <a:solidFill>
                  <a:schemeClr val="bg1">
                    <a:lumMod val="50000"/>
                  </a:schemeClr>
                </a:solidFill>
                <a:latin typeface="Arial"/>
              </a:defRPr>
            </a:lvl1pPr>
          </a:lstStyle>
          <a:p>
            <a:fld id="{3992C08F-D122-2F4C-8B44-6C7095E63B0F}" type="datetimeFigureOut">
              <a:rPr lang="en-US" smtClean="0"/>
              <a:pPr/>
              <a:t>11/16/17</a:t>
            </a:fld>
            <a:endParaRPr lang="en-US" dirty="0"/>
          </a:p>
        </p:txBody>
      </p:sp>
      <p:sp>
        <p:nvSpPr>
          <p:cNvPr id="4" name="Slide Image Placeholder 3"/>
          <p:cNvSpPr>
            <a:spLocks noGrp="1" noRot="1" noChangeAspect="1"/>
          </p:cNvSpPr>
          <p:nvPr>
            <p:ph type="sldImg" idx="2"/>
          </p:nvPr>
        </p:nvSpPr>
        <p:spPr>
          <a:xfrm>
            <a:off x="819150" y="619125"/>
            <a:ext cx="5372100" cy="30226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311574" y="3873500"/>
            <a:ext cx="6387253" cy="472567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6075680" cy="234023"/>
          </a:xfrm>
          <a:prstGeom prst="rect">
            <a:avLst/>
          </a:prstGeom>
        </p:spPr>
        <p:txBody>
          <a:bodyPr vert="horz" lIns="93177" tIns="46589" rIns="93177" bIns="46589" rtlCol="0" anchor="b"/>
          <a:lstStyle>
            <a:lvl1pPr algn="l">
              <a:defRPr sz="1100">
                <a:solidFill>
                  <a:schemeClr val="bg1">
                    <a:lumMod val="50000"/>
                  </a:schemeClr>
                </a:solidFill>
                <a:latin typeface="Arial"/>
              </a:defRPr>
            </a:lvl1pPr>
          </a:lstStyle>
          <a:p>
            <a:endParaRPr lang="en-US" dirty="0"/>
          </a:p>
        </p:txBody>
      </p:sp>
      <p:sp>
        <p:nvSpPr>
          <p:cNvPr id="7" name="Slide Number Placeholder 6"/>
          <p:cNvSpPr>
            <a:spLocks noGrp="1"/>
          </p:cNvSpPr>
          <p:nvPr>
            <p:ph type="sldNum" sz="quarter" idx="5"/>
          </p:nvPr>
        </p:nvSpPr>
        <p:spPr>
          <a:xfrm>
            <a:off x="6309359" y="8829967"/>
            <a:ext cx="699418" cy="234023"/>
          </a:xfrm>
          <a:prstGeom prst="rect">
            <a:avLst/>
          </a:prstGeom>
        </p:spPr>
        <p:txBody>
          <a:bodyPr vert="horz" lIns="93177" tIns="46589" rIns="93177" bIns="46589" rtlCol="0" anchor="b"/>
          <a:lstStyle>
            <a:lvl1pPr algn="r">
              <a:defRPr sz="1100">
                <a:solidFill>
                  <a:schemeClr val="bg1">
                    <a:lumMod val="50000"/>
                  </a:schemeClr>
                </a:solidFill>
                <a:latin typeface="Arial"/>
              </a:defRPr>
            </a:lvl1pPr>
          </a:lstStyle>
          <a:p>
            <a:fld id="{AF869E54-090C-7642-A3F9-A3BB7A252EFC}" type="slidenum">
              <a:rPr lang="en-US" smtClean="0"/>
              <a:pPr/>
              <a:t>‹#›</a:t>
            </a:fld>
            <a:endParaRPr lang="en-US" dirty="0"/>
          </a:p>
        </p:txBody>
      </p:sp>
      <p:pic>
        <p:nvPicPr>
          <p:cNvPr id="8" name="Picture 7" descr="primacy_titlelogo_K.png"/>
          <p:cNvPicPr>
            <a:picLocks noChangeAspect="1"/>
          </p:cNvPicPr>
          <p:nvPr/>
        </p:nvPicPr>
        <p:blipFill>
          <a:blip r:embed="rId2"/>
          <a:stretch>
            <a:fillRect/>
          </a:stretch>
        </p:blipFill>
        <p:spPr bwMode="gray">
          <a:xfrm>
            <a:off x="155787" y="132480"/>
            <a:ext cx="837061" cy="177400"/>
          </a:xfrm>
          <a:prstGeom prst="rect">
            <a:avLst/>
          </a:prstGeom>
        </p:spPr>
      </p:pic>
    </p:spTree>
    <p:extLst>
      <p:ext uri="{BB962C8B-B14F-4D97-AF65-F5344CB8AC3E}">
        <p14:creationId xmlns:p14="http://schemas.microsoft.com/office/powerpoint/2010/main" val="131765468"/>
      </p:ext>
    </p:extLst>
  </p:cSld>
  <p:clrMap bg1="lt1" tx1="dk1" bg2="lt2" tx2="dk2" accent1="accent1" accent2="accent2" accent3="accent3" accent4="accent4" accent5="accent5" accent6="accent6" hlink="hlink" folHlink="folHlink"/>
  <p:hf hdr="0" ftr="0" dt="0"/>
  <p:notesStyle>
    <a:lvl1pPr marL="117475" indent="-117475" algn="l" defTabSz="457200" rtl="0" eaLnBrk="1" latinLnBrk="0" hangingPunct="1">
      <a:spcBef>
        <a:spcPts val="1200"/>
      </a:spcBef>
      <a:buFont typeface="Arial"/>
      <a:buChar char="•"/>
      <a:defRPr sz="1200" kern="1200">
        <a:solidFill>
          <a:schemeClr val="tx1"/>
        </a:solidFill>
        <a:latin typeface="Arial"/>
        <a:ea typeface="+mn-ea"/>
        <a:cs typeface="+mn-cs"/>
      </a:defRPr>
    </a:lvl1pPr>
    <a:lvl2pPr marL="398463" indent="-117475" algn="l" defTabSz="457200" rtl="0" eaLnBrk="1" latinLnBrk="0" hangingPunct="1">
      <a:spcBef>
        <a:spcPts val="600"/>
      </a:spcBef>
      <a:buFont typeface="Arial"/>
      <a:buChar char="•"/>
      <a:defRPr sz="1200" kern="1200">
        <a:solidFill>
          <a:schemeClr val="tx1"/>
        </a:solidFill>
        <a:latin typeface="Arial"/>
        <a:ea typeface="+mn-ea"/>
        <a:cs typeface="+mn-cs"/>
      </a:defRPr>
    </a:lvl2pPr>
    <a:lvl3pPr marL="635000" indent="-117475" algn="l" defTabSz="457200" rtl="0" eaLnBrk="1" latinLnBrk="0" hangingPunct="1">
      <a:spcBef>
        <a:spcPts val="600"/>
      </a:spcBef>
      <a:buFont typeface="Arial"/>
      <a:buChar char="•"/>
      <a:defRPr sz="1100" kern="1200">
        <a:solidFill>
          <a:schemeClr val="tx1"/>
        </a:solidFill>
        <a:latin typeface="Arial"/>
        <a:ea typeface="+mn-ea"/>
        <a:cs typeface="+mn-cs"/>
      </a:defRPr>
    </a:lvl3pPr>
    <a:lvl4pPr marL="857250" indent="-119063" algn="l" defTabSz="457200" rtl="0" eaLnBrk="1" latinLnBrk="0" hangingPunct="1">
      <a:spcBef>
        <a:spcPts val="600"/>
      </a:spcBef>
      <a:buFont typeface="Arial"/>
      <a:buChar char="•"/>
      <a:defRPr sz="1100" kern="1200">
        <a:solidFill>
          <a:schemeClr val="tx1"/>
        </a:solidFill>
        <a:latin typeface="Arial"/>
        <a:ea typeface="+mn-ea"/>
        <a:cs typeface="+mn-cs"/>
      </a:defRPr>
    </a:lvl4pPr>
    <a:lvl5pPr marL="1033463" indent="-117475" algn="l" defTabSz="457200" rtl="0" eaLnBrk="1" latinLnBrk="0" hangingPunct="1">
      <a:spcBef>
        <a:spcPts val="600"/>
      </a:spcBef>
      <a:buFont typeface="Arial"/>
      <a:buChar char="•"/>
      <a:defRPr sz="11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615950"/>
            <a:ext cx="5334000" cy="3001963"/>
          </a:xfrm>
        </p:spPr>
      </p:sp>
      <p:sp>
        <p:nvSpPr>
          <p:cNvPr id="3" name="Notes Placeholder 2"/>
          <p:cNvSpPr>
            <a:spLocks noGrp="1"/>
          </p:cNvSpPr>
          <p:nvPr>
            <p:ph type="body" idx="1"/>
          </p:nvPr>
        </p:nvSpPr>
        <p:spPr/>
        <p:txBody>
          <a:bodyPr/>
          <a:lstStyle/>
          <a:p>
            <a:r>
              <a:rPr lang="en-US" dirty="0" smtClean="0"/>
              <a:t>Primacy</a:t>
            </a:r>
            <a:r>
              <a:rPr lang="en-US" baseline="0" dirty="0" smtClean="0"/>
              <a:t> (Image of Agency building)</a:t>
            </a:r>
          </a:p>
          <a:p>
            <a:r>
              <a:rPr lang="en-US" dirty="0" smtClean="0"/>
              <a:t>Title: Accessible Website Procurement</a:t>
            </a:r>
            <a:br>
              <a:rPr lang="en-US" dirty="0" smtClean="0"/>
            </a:br>
            <a:r>
              <a:rPr lang="en-US" dirty="0" smtClean="0"/>
              <a:t>Successfully Engaging an Agency Partner</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a:t>
            </a:fld>
            <a:endParaRPr lang="en-US" dirty="0"/>
          </a:p>
        </p:txBody>
      </p:sp>
    </p:spTree>
    <p:extLst>
      <p:ext uri="{BB962C8B-B14F-4D97-AF65-F5344CB8AC3E}">
        <p14:creationId xmlns:p14="http://schemas.microsoft.com/office/powerpoint/2010/main" val="99625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make</a:t>
            </a:r>
            <a:r>
              <a:rPr lang="en-US" baseline="0" dirty="0" smtClean="0"/>
              <a:t> these accessible</a:t>
            </a:r>
            <a:endParaRPr lang="en-US" dirty="0" smtClean="0"/>
          </a:p>
          <a:p>
            <a:r>
              <a:rPr lang="en-US" dirty="0" smtClean="0"/>
              <a:t>University</a:t>
            </a:r>
            <a:r>
              <a:rPr lang="en-US" baseline="0" dirty="0" smtClean="0"/>
              <a:t> Website (Regis University, Colorado)</a:t>
            </a:r>
          </a:p>
          <a:p>
            <a:r>
              <a:rPr lang="en-US" baseline="0" dirty="0" smtClean="0"/>
              <a:t>Sometimes to get here, you don’t have the skills or resources in-house</a:t>
            </a:r>
          </a:p>
          <a:p>
            <a:r>
              <a:rPr lang="en-US" baseline="0" dirty="0" smtClean="0"/>
              <a:t>So you turn to a 3</a:t>
            </a:r>
            <a:r>
              <a:rPr lang="en-US" baseline="30000" dirty="0" smtClean="0"/>
              <a:t>rd</a:t>
            </a:r>
            <a:r>
              <a:rPr lang="en-US" baseline="0" dirty="0" smtClean="0"/>
              <a:t> party partner</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10</a:t>
            </a:fld>
            <a:endParaRPr lang="en-US" dirty="0"/>
          </a:p>
        </p:txBody>
      </p:sp>
    </p:spTree>
    <p:extLst>
      <p:ext uri="{BB962C8B-B14F-4D97-AF65-F5344CB8AC3E}">
        <p14:creationId xmlns:p14="http://schemas.microsoft.com/office/powerpoint/2010/main" val="1961651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partnering with folks like this</a:t>
            </a:r>
            <a:r>
              <a:rPr lang="is-IS" dirty="0" smtClean="0"/>
              <a:t>…</a:t>
            </a:r>
            <a:endParaRPr lang="en-US" dirty="0" smtClean="0"/>
          </a:p>
          <a:p>
            <a:r>
              <a:rPr lang="en-US" dirty="0" smtClean="0"/>
              <a:t>Ad agency</a:t>
            </a:r>
            <a:r>
              <a:rPr lang="en-US" baseline="0" dirty="0" smtClean="0"/>
              <a:t> office w/ open concept, modern, creative environment, people working on couches, at desks and at a bar</a:t>
            </a:r>
          </a:p>
        </p:txBody>
      </p:sp>
      <p:sp>
        <p:nvSpPr>
          <p:cNvPr id="4" name="Slide Number Placeholder 3"/>
          <p:cNvSpPr>
            <a:spLocks noGrp="1"/>
          </p:cNvSpPr>
          <p:nvPr>
            <p:ph type="sldNum" sz="quarter" idx="10"/>
          </p:nvPr>
        </p:nvSpPr>
        <p:spPr/>
        <p:txBody>
          <a:bodyPr/>
          <a:lstStyle/>
          <a:p>
            <a:fld id="{AF869E54-090C-7642-A3F9-A3BB7A252EFC}" type="slidenum">
              <a:rPr lang="en-US" smtClean="0"/>
              <a:pPr/>
              <a:t>11</a:t>
            </a:fld>
            <a:endParaRPr lang="en-US" dirty="0"/>
          </a:p>
        </p:txBody>
      </p:sp>
    </p:spTree>
    <p:extLst>
      <p:ext uri="{BB962C8B-B14F-4D97-AF65-F5344CB8AC3E}">
        <p14:creationId xmlns:p14="http://schemas.microsoft.com/office/powerpoint/2010/main" val="186772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6387">
              <a:spcBef>
                <a:spcPts val="1224"/>
              </a:spcBef>
              <a:defRPr/>
            </a:pP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12</a:t>
            </a:fld>
            <a:endParaRPr lang="en-US" dirty="0"/>
          </a:p>
        </p:txBody>
      </p:sp>
    </p:spTree>
    <p:extLst>
      <p:ext uri="{BB962C8B-B14F-4D97-AF65-F5344CB8AC3E}">
        <p14:creationId xmlns:p14="http://schemas.microsoft.com/office/powerpoint/2010/main" val="17954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6387">
              <a:spcBef>
                <a:spcPts val="1224"/>
              </a:spcBef>
              <a:defRPr/>
            </a:pPr>
            <a:r>
              <a:rPr lang="en-US" sz="2200" dirty="0" smtClean="0"/>
              <a:t>My</a:t>
            </a:r>
            <a:r>
              <a:rPr lang="en-US" sz="2200" baseline="0" dirty="0" smtClean="0"/>
              <a:t> first impression of accessibility was quite a shock. The assumption was that you built your own website, you had designer/developers on staff </a:t>
            </a:r>
          </a:p>
          <a:p>
            <a:pPr marL="0" lvl="1" defTabSz="466387">
              <a:spcBef>
                <a:spcPts val="1224"/>
              </a:spcBef>
              <a:defRPr/>
            </a:pPr>
            <a:r>
              <a:rPr lang="en-US" sz="2200" baseline="0" dirty="0" smtClean="0"/>
              <a:t>In reality most major websites outsource some portion of strategy, IA, design, front and backend development and even testing.</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13</a:t>
            </a:fld>
            <a:endParaRPr lang="en-US" dirty="0"/>
          </a:p>
        </p:txBody>
      </p:sp>
    </p:spTree>
    <p:extLst>
      <p:ext uri="{BB962C8B-B14F-4D97-AF65-F5344CB8AC3E}">
        <p14:creationId xmlns:p14="http://schemas.microsoft.com/office/powerpoint/2010/main" val="40338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Table of WCAG 2.0</a:t>
            </a:r>
            <a:r>
              <a:rPr lang="en-US" baseline="0" dirty="0" smtClean="0"/>
              <a:t> Guidelines comparing what is included in ‘Best practices’ with what is included in WCAG 2.0 A and AA</a:t>
            </a:r>
            <a:endParaRPr lang="en-US" dirty="0" smtClean="0"/>
          </a:p>
          <a:p>
            <a:r>
              <a:rPr lang="en-US" dirty="0" smtClean="0"/>
              <a:t>I put this up here to make a point</a:t>
            </a:r>
            <a:r>
              <a:rPr lang="en-US" baseline="0" dirty="0" smtClean="0"/>
              <a:t> of perception – ‘best practices’ is my own phrasing for what web developers learn in college</a:t>
            </a:r>
          </a:p>
          <a:p>
            <a:r>
              <a:rPr lang="en-US" baseline="0" dirty="0" smtClean="0"/>
              <a:t>There is often a perception problem</a:t>
            </a:r>
          </a:p>
          <a:p>
            <a:r>
              <a:rPr lang="en-US" baseline="0" dirty="0" smtClean="0"/>
              <a:t>Accessibility is</a:t>
            </a:r>
            <a:r>
              <a:rPr lang="is-IS" baseline="0" dirty="0" smtClean="0"/>
              <a:t>…</a:t>
            </a:r>
          </a:p>
          <a:p>
            <a:r>
              <a:rPr lang="is-IS" baseline="0" dirty="0" smtClean="0"/>
              <a:t>Alt text – oh yeah we include alt text attributes</a:t>
            </a:r>
          </a:p>
          <a:p>
            <a:r>
              <a:rPr lang="is-IS" baseline="0" dirty="0" smtClean="0"/>
              <a:t>Good semantics – definitely, our code parses... we know how to code HTML really well – you’re not going to find any invalid code, unclosed divs</a:t>
            </a:r>
          </a:p>
          <a:p>
            <a:r>
              <a:rPr lang="is-IS" baseline="0" dirty="0" smtClean="0"/>
              <a:t>Strong CSS</a:t>
            </a:r>
          </a:p>
          <a:p>
            <a:r>
              <a:rPr lang="is-IS" baseline="0" dirty="0" smtClean="0"/>
              <a:t>We never put text in images</a:t>
            </a:r>
          </a:p>
          <a:p>
            <a:r>
              <a:rPr lang="is-IS" baseline="0" dirty="0" smtClean="0"/>
              <a:t>Keyboard – yes you’ll be able to tab through forms</a:t>
            </a:r>
          </a:p>
          <a:p>
            <a:r>
              <a:rPr lang="is-IS" baseline="0" dirty="0" smtClean="0"/>
              <a:t>Page titles – we love SEO</a:t>
            </a:r>
          </a:p>
          <a:p>
            <a:r>
              <a:rPr lang="is-IS" baseline="0" dirty="0" smtClean="0"/>
              <a:t>Good color – our designers know all about color contrast</a:t>
            </a:r>
          </a:p>
          <a:p>
            <a:r>
              <a:rPr lang="is-IS" baseline="0" dirty="0" smtClean="0"/>
              <a:t>We’ll even put in a skip-nav</a:t>
            </a:r>
          </a:p>
          <a:p>
            <a:r>
              <a:rPr lang="is-IS" baseline="0" dirty="0" smtClean="0"/>
              <a:t>Meet and certify that the </a:t>
            </a:r>
          </a:p>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14</a:t>
            </a:fld>
            <a:endParaRPr lang="en-US" dirty="0"/>
          </a:p>
        </p:txBody>
      </p:sp>
    </p:spTree>
    <p:extLst>
      <p:ext uri="{BB962C8B-B14F-4D97-AF65-F5344CB8AC3E}">
        <p14:creationId xmlns:p14="http://schemas.microsoft.com/office/powerpoint/2010/main" val="208506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A few questions before we continue</a:t>
            </a:r>
          </a:p>
          <a:p>
            <a:r>
              <a:rPr lang="en-US" baseline="0" dirty="0" smtClean="0"/>
              <a:t>Show of hands</a:t>
            </a:r>
            <a:r>
              <a:rPr lang="is-IS" baseline="0" dirty="0" smtClean="0"/>
              <a:t>…</a:t>
            </a:r>
          </a:p>
          <a:p>
            <a:r>
              <a:rPr lang="is-IS" baseline="0" dirty="0" smtClean="0"/>
              <a:t>I’m going to guess that all of you are here in part because at some point in the future you expect to work with an 3rd party partner...</a:t>
            </a:r>
            <a:endParaRPr lang="en-US" baseline="0" dirty="0" smtClean="0"/>
          </a:p>
          <a:p>
            <a:r>
              <a:rPr lang="en-US" baseline="0" dirty="0" smtClean="0"/>
              <a:t>How many of you have worked with an 3</a:t>
            </a:r>
            <a:r>
              <a:rPr lang="en-US" baseline="30000" dirty="0" smtClean="0"/>
              <a:t>rd</a:t>
            </a:r>
            <a:r>
              <a:rPr lang="en-US" baseline="0" dirty="0" smtClean="0"/>
              <a:t> party partner on a project in the past?</a:t>
            </a:r>
          </a:p>
          <a:p>
            <a:pPr marL="117475" marR="0" indent="-117475" algn="l" defTabSz="457200" rtl="0" eaLnBrk="1" fontAlgn="auto" latinLnBrk="0" hangingPunct="1">
              <a:lnSpc>
                <a:spcPct val="100000"/>
              </a:lnSpc>
              <a:spcBef>
                <a:spcPts val="1200"/>
              </a:spcBef>
              <a:spcAft>
                <a:spcPts val="0"/>
              </a:spcAft>
              <a:buClrTx/>
              <a:buSzTx/>
              <a:buFont typeface="Arial"/>
              <a:buChar char="•"/>
              <a:tabLst/>
              <a:defRPr/>
            </a:pPr>
            <a:r>
              <a:rPr lang="en-US" baseline="0" dirty="0" smtClean="0"/>
              <a:t>How many of you are currently working with a 3</a:t>
            </a:r>
            <a:r>
              <a:rPr lang="en-US" baseline="30000" dirty="0" smtClean="0"/>
              <a:t>rd</a:t>
            </a:r>
            <a:r>
              <a:rPr lang="en-US" baseline="0" dirty="0" smtClean="0"/>
              <a:t> party partner on a project?</a:t>
            </a:r>
          </a:p>
          <a:p>
            <a:r>
              <a:rPr lang="en-US" baseline="0" dirty="0" smtClean="0"/>
              <a:t>Would any of you characterize your partner as a ‘Digital/Interactive Agency’? A creative shop?</a:t>
            </a:r>
          </a:p>
          <a:p>
            <a:r>
              <a:rPr lang="en-US" baseline="0" dirty="0" smtClean="0"/>
              <a:t>Marketing site? Intranet site? Other software?</a:t>
            </a:r>
          </a:p>
          <a:p>
            <a:r>
              <a:rPr lang="en-US" baseline="0" dirty="0" smtClean="0"/>
              <a:t>Would any of you characterize your experience(s) as hugely successful?</a:t>
            </a:r>
          </a:p>
          <a:p>
            <a:r>
              <a:rPr lang="en-US" baseline="0" dirty="0" smtClean="0"/>
              <a:t>Would any of you characterize your experience as trying? Difficult?</a:t>
            </a:r>
          </a:p>
          <a:p>
            <a:r>
              <a:rPr lang="en-US" baseline="0" dirty="0" smtClean="0"/>
              <a:t>Were any of you successful in meeting WCAG 2.0 AA?</a:t>
            </a:r>
          </a:p>
          <a:p>
            <a:r>
              <a:rPr lang="en-US" baseline="0" dirty="0" smtClean="0"/>
              <a:t>Did it take longer than the original timeframe? Did everything go as planned? How much did you have to babysit a11y?</a:t>
            </a:r>
          </a:p>
          <a:p>
            <a:r>
              <a:rPr lang="en-US" baseline="0" dirty="0" smtClean="0"/>
              <a:t>Probably some diversity</a:t>
            </a:r>
            <a:r>
              <a:rPr lang="is-IS" baseline="0" dirty="0" smtClean="0"/>
              <a:t>… big and small, multiple vs none, successful vs unsuccessful</a:t>
            </a:r>
          </a:p>
          <a:p>
            <a:r>
              <a:rPr lang="is-IS" baseline="0" dirty="0" smtClean="0"/>
              <a:t>The goal then of this presentation is that each of you can go into your next engagement with a better roadmap on how to guide a11y through this process.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15</a:t>
            </a:fld>
            <a:endParaRPr lang="en-US" dirty="0"/>
          </a:p>
        </p:txBody>
      </p:sp>
    </p:spTree>
    <p:extLst>
      <p:ext uri="{BB962C8B-B14F-4D97-AF65-F5344CB8AC3E}">
        <p14:creationId xmlns:p14="http://schemas.microsoft.com/office/powerpoint/2010/main" val="2092271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basic stuff,</a:t>
            </a:r>
            <a:r>
              <a:rPr lang="en-US" baseline="0" dirty="0" smtClean="0"/>
              <a:t> but you would be surprised how often these basic business rules are broken and how much that affects the project</a:t>
            </a:r>
          </a:p>
          <a:p>
            <a:r>
              <a:rPr lang="en-US" baseline="0" dirty="0" smtClean="0"/>
              <a:t>Choosing the cheapest vendor has a cost</a:t>
            </a:r>
          </a:p>
          <a:p>
            <a:r>
              <a:rPr lang="en-US" dirty="0" smtClean="0"/>
              <a:t>Be</a:t>
            </a:r>
            <a:r>
              <a:rPr lang="en-US" baseline="0" dirty="0" smtClean="0"/>
              <a:t> clear about requirements</a:t>
            </a:r>
          </a:p>
          <a:p>
            <a:r>
              <a:rPr lang="en-US" baseline="0" dirty="0" smtClean="0"/>
              <a:t>Be realistic about unknowns and roadblocks</a:t>
            </a:r>
          </a:p>
          <a:p>
            <a:r>
              <a:rPr lang="en-US" baseline="0" dirty="0" smtClean="0"/>
              <a:t>You selected a partner for a reason – utilize their experience</a:t>
            </a:r>
          </a:p>
          <a:p>
            <a:r>
              <a:rPr lang="en-US" baseline="0" dirty="0" smtClean="0"/>
              <a:t>Understand their goals and motivations – revenue, awards, simplicity, interest</a:t>
            </a:r>
          </a:p>
          <a:p>
            <a:r>
              <a:rPr lang="en-US" baseline="0" dirty="0" smtClean="0"/>
              <a:t>Have a united front – make decisions as a team and stick to them </a:t>
            </a:r>
          </a:p>
          <a:p>
            <a:r>
              <a:rPr lang="en-US" baseline="0" dirty="0" smtClean="0"/>
              <a:t>You have responsibilities – content, decisions, approvals, requirements </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16</a:t>
            </a:fld>
            <a:endParaRPr lang="en-US" dirty="0"/>
          </a:p>
        </p:txBody>
      </p:sp>
    </p:spTree>
    <p:extLst>
      <p:ext uri="{BB962C8B-B14F-4D97-AF65-F5344CB8AC3E}">
        <p14:creationId xmlns:p14="http://schemas.microsoft.com/office/powerpoint/2010/main" val="1201175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Procurement Lifecycle title slide</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17</a:t>
            </a:fld>
            <a:endParaRPr lang="en-US" dirty="0"/>
          </a:p>
        </p:txBody>
      </p:sp>
    </p:spTree>
    <p:extLst>
      <p:ext uri="{BB962C8B-B14F-4D97-AF65-F5344CB8AC3E}">
        <p14:creationId xmlns:p14="http://schemas.microsoft.com/office/powerpoint/2010/main" val="870605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6387">
              <a:spcBef>
                <a:spcPts val="1224"/>
              </a:spcBef>
              <a:defRPr/>
            </a:pPr>
            <a:endParaRPr lang="en-US" sz="2200" dirty="0"/>
          </a:p>
          <a:p>
            <a:pPr defTabSz="466387">
              <a:spcBef>
                <a:spcPts val="1224"/>
              </a:spcBef>
              <a:defRPr/>
            </a:pPr>
            <a:r>
              <a:rPr lang="en-US" dirty="0" smtClean="0"/>
              <a:t>3 columns</a:t>
            </a:r>
            <a:r>
              <a:rPr lang="en-US" baseline="0" dirty="0" smtClean="0"/>
              <a:t> with headings: Step, Vendor and Higher Ed Institution</a:t>
            </a:r>
          </a:p>
          <a:p>
            <a:pPr defTabSz="466387">
              <a:spcBef>
                <a:spcPts val="1224"/>
              </a:spcBef>
              <a:defRPr/>
            </a:pPr>
            <a:r>
              <a:rPr lang="en-US" baseline="0" dirty="0" smtClean="0"/>
              <a:t>Each step in the far left column is related in the other two where responsibilities lie. </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18</a:t>
            </a:fld>
            <a:endParaRPr lang="en-US" dirty="0"/>
          </a:p>
        </p:txBody>
      </p:sp>
    </p:spTree>
    <p:extLst>
      <p:ext uri="{BB962C8B-B14F-4D97-AF65-F5344CB8AC3E}">
        <p14:creationId xmlns:p14="http://schemas.microsoft.com/office/powerpoint/2010/main" val="546895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 – engagement title</a:t>
            </a:r>
            <a:r>
              <a:rPr lang="en-US" baseline="0" dirty="0" smtClean="0"/>
              <a:t> slide</a:t>
            </a:r>
          </a:p>
          <a:p>
            <a:r>
              <a:rPr lang="en-US" baseline="0" dirty="0" smtClean="0"/>
              <a:t>Get your house in order</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19</a:t>
            </a:fld>
            <a:endParaRPr lang="en-US" dirty="0"/>
          </a:p>
        </p:txBody>
      </p:sp>
    </p:spTree>
    <p:extLst>
      <p:ext uri="{BB962C8B-B14F-4D97-AF65-F5344CB8AC3E}">
        <p14:creationId xmlns:p14="http://schemas.microsoft.com/office/powerpoint/2010/main" val="136304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117475" algn="l" defTabSz="457200" rtl="0" eaLnBrk="1" fontAlgn="auto" latinLnBrk="0" hangingPunct="1">
              <a:lnSpc>
                <a:spcPct val="100000"/>
              </a:lnSpc>
              <a:spcBef>
                <a:spcPts val="1200"/>
              </a:spcBef>
              <a:spcAft>
                <a:spcPts val="0"/>
              </a:spcAft>
              <a:buClrTx/>
              <a:buSzTx/>
              <a:buFont typeface="Arial"/>
              <a:buNone/>
              <a:tabLst/>
              <a:defRPr/>
            </a:pPr>
            <a:r>
              <a:rPr lang="en-US" sz="1200" b="1" dirty="0" smtClean="0"/>
              <a:t>Note</a:t>
            </a:r>
            <a:r>
              <a:rPr lang="en-US" sz="1200" dirty="0" smtClean="0"/>
              <a:t> – reading slides aloud</a:t>
            </a:r>
          </a:p>
          <a:p>
            <a:pPr marL="117475" marR="0" lvl="0" indent="-117475" algn="l" defTabSz="457200" rtl="0" eaLnBrk="1" fontAlgn="auto" latinLnBrk="0" hangingPunct="1">
              <a:lnSpc>
                <a:spcPct val="100000"/>
              </a:lnSpc>
              <a:spcBef>
                <a:spcPts val="1200"/>
              </a:spcBef>
              <a:spcAft>
                <a:spcPts val="0"/>
              </a:spcAft>
              <a:buClrTx/>
              <a:buSzTx/>
              <a:buFont typeface="Arial"/>
              <a:buNone/>
              <a:tabLst/>
              <a:defRPr/>
            </a:pP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a:t>
            </a:fld>
            <a:endParaRPr lang="en-US" dirty="0"/>
          </a:p>
        </p:txBody>
      </p:sp>
    </p:spTree>
    <p:extLst>
      <p:ext uri="{BB962C8B-B14F-4D97-AF65-F5344CB8AC3E}">
        <p14:creationId xmlns:p14="http://schemas.microsoft.com/office/powerpoint/2010/main" val="21395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could</a:t>
            </a:r>
            <a:r>
              <a:rPr lang="en-US" baseline="0" dirty="0" smtClean="0"/>
              <a:t> be a presentation on its own</a:t>
            </a:r>
          </a:p>
          <a:p>
            <a:r>
              <a:rPr lang="en-US" baseline="0" dirty="0" smtClean="0"/>
              <a:t>Not the goal of this particular presentation, but you won’t be successful if you aren’t doing some of this</a:t>
            </a:r>
          </a:p>
          <a:p>
            <a:r>
              <a:rPr lang="en-US" baseline="0" dirty="0" smtClean="0"/>
              <a:t>Start having these conversations as a team – you’re here – so its on </a:t>
            </a:r>
            <a:r>
              <a:rPr lang="en-US" i="1" baseline="0" dirty="0" smtClean="0"/>
              <a:t>your</a:t>
            </a:r>
            <a:r>
              <a:rPr lang="en-US" baseline="0" dirty="0" smtClean="0"/>
              <a:t> mind but that often doesn’t extend to the rest of your institution</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20</a:t>
            </a:fld>
            <a:endParaRPr lang="en-US" dirty="0"/>
          </a:p>
        </p:txBody>
      </p:sp>
    </p:spTree>
    <p:extLst>
      <p:ext uri="{BB962C8B-B14F-4D97-AF65-F5344CB8AC3E}">
        <p14:creationId xmlns:p14="http://schemas.microsoft.com/office/powerpoint/2010/main" val="2112550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Modern cartoon</a:t>
            </a:r>
            <a:r>
              <a:rPr lang="en-US" baseline="0" dirty="0" smtClean="0"/>
              <a:t> version of the ‘tree swing’ project management satire – based on black and white drawings originally made in </a:t>
            </a:r>
            <a:r>
              <a:rPr lang="en-US" dirty="0" smtClean="0"/>
              <a:t>March 1973 </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21</a:t>
            </a:fld>
            <a:endParaRPr lang="en-US" dirty="0"/>
          </a:p>
        </p:txBody>
      </p:sp>
    </p:spTree>
    <p:extLst>
      <p:ext uri="{BB962C8B-B14F-4D97-AF65-F5344CB8AC3E}">
        <p14:creationId xmlns:p14="http://schemas.microsoft.com/office/powerpoint/2010/main" val="209465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Exacting language – we’re not looking for accessibility – we’re looking for demonstrable WCAG 2.0 AA Compliance</a:t>
            </a:r>
          </a:p>
          <a:p>
            <a:r>
              <a:rPr lang="en-US" baseline="0" dirty="0" smtClean="0"/>
              <a:t>Projects that have similar objectives and scope would be best</a:t>
            </a:r>
          </a:p>
          <a:p>
            <a:r>
              <a:rPr lang="en-US" baseline="0" dirty="0" smtClean="0"/>
              <a:t>Familiarity with WCAG as a compliance goal</a:t>
            </a:r>
          </a:p>
          <a:p>
            <a:r>
              <a:rPr lang="en-US" baseline="0" dirty="0" smtClean="0"/>
              <a:t>Process integration –can they demonstrate a11y expertise in Strategy, Information Architecture, Design, Development (f/b) and Testing?</a:t>
            </a:r>
          </a:p>
          <a:p>
            <a:r>
              <a:rPr lang="en-US" baseline="0" dirty="0" smtClean="0"/>
              <a:t>Description of their testing methodology, programmatic vs manual, toolset and AT expertise</a:t>
            </a:r>
          </a:p>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22</a:t>
            </a:fld>
            <a:endParaRPr lang="en-US" dirty="0"/>
          </a:p>
        </p:txBody>
      </p:sp>
    </p:spTree>
    <p:extLst>
      <p:ext uri="{BB962C8B-B14F-4D97-AF65-F5344CB8AC3E}">
        <p14:creationId xmlns:p14="http://schemas.microsoft.com/office/powerpoint/2010/main" val="987898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at least one a11y related question</a:t>
            </a:r>
            <a:r>
              <a:rPr lang="en-US" baseline="0" dirty="0" smtClean="0"/>
              <a:t> in follow ups unless its clear that a11y is a core competency</a:t>
            </a:r>
          </a:p>
          <a:p>
            <a:r>
              <a:rPr lang="en-US" baseline="0" dirty="0" smtClean="0"/>
              <a:t>Evaluate the maturity of their methodology and internal training and culture of a11y, how integrated? What are the gaps? Can they be patched by you or a 3</a:t>
            </a:r>
            <a:r>
              <a:rPr lang="en-US" baseline="30000" dirty="0" smtClean="0"/>
              <a:t>rd</a:t>
            </a:r>
            <a:r>
              <a:rPr lang="en-US" baseline="0" dirty="0" smtClean="0"/>
              <a:t> party? Ask them if they have any plans to bridge those deficiencies</a:t>
            </a:r>
          </a:p>
          <a:p>
            <a:r>
              <a:rPr lang="en-US" baseline="0" dirty="0" smtClean="0"/>
              <a:t>Do they walk the walk? How does their own website perform?</a:t>
            </a:r>
          </a:p>
          <a:p>
            <a:r>
              <a:rPr lang="en-US" baseline="0" dirty="0" smtClean="0"/>
              <a:t>How strong is the compliance? Are there any glaring issues? Do they have a reasonable explanation?</a:t>
            </a:r>
          </a:p>
          <a:p>
            <a:r>
              <a:rPr lang="en-US" baseline="0" dirty="0" smtClean="0"/>
              <a:t>Do they have PDF experience? Video player? E-mail &amp; messaging?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23</a:t>
            </a:fld>
            <a:endParaRPr lang="en-US" dirty="0"/>
          </a:p>
        </p:txBody>
      </p:sp>
    </p:spTree>
    <p:extLst>
      <p:ext uri="{BB962C8B-B14F-4D97-AF65-F5344CB8AC3E}">
        <p14:creationId xmlns:p14="http://schemas.microsoft.com/office/powerpoint/2010/main" val="520062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you’re acquiring a highly templatized site that includes software such as off-the-shelf components, WordPress or Drupal templates </a:t>
            </a:r>
          </a:p>
          <a:p>
            <a:r>
              <a:rPr lang="en-US" baseline="0" dirty="0" smtClean="0"/>
              <a:t>If you’re purchasing student-facing or prospect facing tools that include off-the-she</a:t>
            </a:r>
          </a:p>
          <a:p>
            <a:r>
              <a:rPr lang="en-US" baseline="0" dirty="0" smtClean="0"/>
              <a:t>VPATs are the same thing still, just filled out to WCAG instead of the old 508 standards</a:t>
            </a:r>
          </a:p>
          <a:p>
            <a:r>
              <a:rPr lang="en-US" baseline="0" dirty="0" smtClean="0"/>
              <a:t>You have some leeway if they demonstrate honest intent to comply and can provide clear details and timelines in writing</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24</a:t>
            </a:fld>
            <a:endParaRPr lang="en-US" dirty="0"/>
          </a:p>
        </p:txBody>
      </p:sp>
    </p:spTree>
    <p:extLst>
      <p:ext uri="{BB962C8B-B14F-4D97-AF65-F5344CB8AC3E}">
        <p14:creationId xmlns:p14="http://schemas.microsoft.com/office/powerpoint/2010/main" val="1971077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A11y</a:t>
            </a:r>
            <a:r>
              <a:rPr lang="en-US" baseline="0" dirty="0" smtClean="0"/>
              <a:t> may well be limited as a deciding factor, so in choosing finalists you’re largely looking to eliminate candidates who cannot fulfill the </a:t>
            </a:r>
            <a:r>
              <a:rPr lang="en-US" baseline="0" dirty="0" err="1" smtClean="0"/>
              <a:t>reqs</a:t>
            </a:r>
            <a:r>
              <a:rPr lang="en-US" baseline="0" dirty="0" smtClean="0"/>
              <a:t> and then rate those that qualify so that you can potentially help influence a deadlock between contenders</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25</a:t>
            </a:fld>
            <a:endParaRPr lang="en-US" dirty="0"/>
          </a:p>
        </p:txBody>
      </p:sp>
    </p:spTree>
    <p:extLst>
      <p:ext uri="{BB962C8B-B14F-4D97-AF65-F5344CB8AC3E}">
        <p14:creationId xmlns:p14="http://schemas.microsoft.com/office/powerpoint/2010/main" val="1781728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look through the 5 main tasks</a:t>
            </a:r>
            <a:r>
              <a:rPr lang="en-US" baseline="0" dirty="0" smtClean="0"/>
              <a:t> of the SOW – objectives, scope, schedule, price and assumptions </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26</a:t>
            </a:fld>
            <a:endParaRPr lang="en-US" dirty="0"/>
          </a:p>
        </p:txBody>
      </p:sp>
    </p:spTree>
    <p:extLst>
      <p:ext uri="{BB962C8B-B14F-4D97-AF65-F5344CB8AC3E}">
        <p14:creationId xmlns:p14="http://schemas.microsoft.com/office/powerpoint/2010/main" val="1306137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Compliance standard</a:t>
            </a:r>
            <a:r>
              <a:rPr lang="en-US" baseline="0" dirty="0" smtClean="0"/>
              <a:t> is nearly always WCAG 2.0 A and AA – 2.1?</a:t>
            </a:r>
          </a:p>
          <a:p>
            <a:r>
              <a:rPr lang="en-US" baseline="0" dirty="0" smtClean="0"/>
              <a:t>Content – who owns what portions of content for the project – typically most of this is not included, and you are responsible for all of it</a:t>
            </a:r>
          </a:p>
          <a:p>
            <a:r>
              <a:rPr lang="en-US" baseline="0" dirty="0" smtClean="0"/>
              <a:t>Sometimes you ask the vendor to help scrub existing content, sometimes they are responsible for creating videos, writing pages, creating e-mail templates etc.</a:t>
            </a:r>
          </a:p>
          <a:p>
            <a:r>
              <a:rPr lang="en-US" baseline="0" dirty="0" smtClean="0"/>
              <a:t>Assessment – How will the vendor test their work to ensure compliance? Do you retain the right to test? Whose word is final?</a:t>
            </a:r>
          </a:p>
          <a:p>
            <a:r>
              <a:rPr lang="en-US" baseline="0" dirty="0" smtClean="0"/>
              <a:t>Training – do they offer training? Document accessibility? Content Author Training, Intro to WCAG, Basics of A11y? Webinars vs On-site?</a:t>
            </a:r>
          </a:p>
          <a:p>
            <a:r>
              <a:rPr lang="en-US" baseline="0" dirty="0" smtClean="0"/>
              <a:t>Is there a budget for maintenance post launch? We recommend having the vendor re-audit the site at a 6 month interval post launch to help your team ensure compliance is being maintained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27</a:t>
            </a:fld>
            <a:endParaRPr lang="en-US" dirty="0"/>
          </a:p>
        </p:txBody>
      </p:sp>
    </p:spTree>
    <p:extLst>
      <p:ext uri="{BB962C8B-B14F-4D97-AF65-F5344CB8AC3E}">
        <p14:creationId xmlns:p14="http://schemas.microsoft.com/office/powerpoint/2010/main" val="534113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indent="-117475" algn="l" defTabSz="457200" rtl="0" eaLnBrk="1" fontAlgn="auto" latinLnBrk="0" hangingPunct="1">
              <a:lnSpc>
                <a:spcPct val="100000"/>
              </a:lnSpc>
              <a:spcBef>
                <a:spcPts val="1200"/>
              </a:spcBef>
              <a:spcAft>
                <a:spcPts val="0"/>
              </a:spcAft>
              <a:buClrTx/>
              <a:buSzTx/>
              <a:buFont typeface="Arial"/>
              <a:buChar char="•"/>
              <a:tabLst/>
              <a:defRPr/>
            </a:pPr>
            <a:r>
              <a:rPr lang="en-US" baseline="0" dirty="0" smtClean="0"/>
              <a:t>Asset types – will the vendor be responsible for any PDFs, e-mails, messaging that will be hosted as part of the site or as part of the experience?</a:t>
            </a:r>
          </a:p>
          <a:p>
            <a:pPr marL="117475" marR="0" indent="-117475" algn="l" defTabSz="457200" rtl="0" eaLnBrk="1" fontAlgn="auto" latinLnBrk="0" hangingPunct="1">
              <a:lnSpc>
                <a:spcPct val="100000"/>
              </a:lnSpc>
              <a:spcBef>
                <a:spcPts val="1200"/>
              </a:spcBef>
              <a:spcAft>
                <a:spcPts val="0"/>
              </a:spcAft>
              <a:buClrTx/>
              <a:buSzTx/>
              <a:buFont typeface="Arial"/>
              <a:buChar char="•"/>
              <a:tabLst/>
              <a:defRPr/>
            </a:pPr>
            <a:r>
              <a:rPr lang="en-US" baseline="0" dirty="0" smtClean="0"/>
              <a:t>3</a:t>
            </a:r>
            <a:r>
              <a:rPr lang="en-US" baseline="30000" dirty="0" smtClean="0"/>
              <a:t>rd</a:t>
            </a:r>
            <a:r>
              <a:rPr lang="en-US" baseline="0" dirty="0" smtClean="0"/>
              <a:t> Party functionality – Don’t expect 3</a:t>
            </a:r>
            <a:r>
              <a:rPr lang="en-US" baseline="30000" dirty="0" smtClean="0"/>
              <a:t>rd</a:t>
            </a:r>
            <a:r>
              <a:rPr lang="en-US" baseline="0" dirty="0" smtClean="0"/>
              <a:t> party functionality outside of the scope to be included – will that be included in any assessment of the project? Can the project be deemed accessible if all dependencies are not in scope?</a:t>
            </a:r>
          </a:p>
          <a:p>
            <a:pPr marL="117475" marR="0" indent="-117475" algn="l" defTabSz="457200" rtl="0" eaLnBrk="1" fontAlgn="auto" latinLnBrk="0" hangingPunct="1">
              <a:lnSpc>
                <a:spcPct val="100000"/>
              </a:lnSpc>
              <a:spcBef>
                <a:spcPts val="1200"/>
              </a:spcBef>
              <a:spcAft>
                <a:spcPts val="0"/>
              </a:spcAft>
              <a:buClrTx/>
              <a:buSzTx/>
              <a:buFont typeface="Arial"/>
              <a:buChar char="•"/>
              <a:tabLst/>
              <a:defRPr/>
            </a:pPr>
            <a:r>
              <a:rPr lang="en-US" baseline="0" dirty="0" smtClean="0"/>
              <a:t>What project dependencies exist that the vendor must integrate with but which may introduce a11y violations outside of their control? What are you doing about it?</a:t>
            </a:r>
          </a:p>
          <a:p>
            <a:pPr marL="117475" marR="0" indent="-117475" algn="l" defTabSz="457200" rtl="0" eaLnBrk="1" fontAlgn="auto" latinLnBrk="0" hangingPunct="1">
              <a:lnSpc>
                <a:spcPct val="100000"/>
              </a:lnSpc>
              <a:spcBef>
                <a:spcPts val="1200"/>
              </a:spcBef>
              <a:spcAft>
                <a:spcPts val="0"/>
              </a:spcAft>
              <a:buClrTx/>
              <a:buSzTx/>
              <a:buFont typeface="Arial"/>
              <a:buChar char="•"/>
              <a:tabLst/>
              <a:defRPr/>
            </a:pPr>
            <a:r>
              <a:rPr lang="en-US" baseline="0" dirty="0" smtClean="0"/>
              <a:t>How will the vendor be held responsible for 3</a:t>
            </a:r>
            <a:r>
              <a:rPr lang="en-US" baseline="30000" dirty="0" smtClean="0"/>
              <a:t>rd</a:t>
            </a:r>
            <a:r>
              <a:rPr lang="en-US" baseline="0" dirty="0" smtClean="0"/>
              <a:t> party dependencies that they introduce – many frameworks, libraries and plugins are common in use. The vendor should assume responsibility for the a11y of any tools they introduce or recommend. If a tool cannot be made compliant it should not be used.</a:t>
            </a:r>
          </a:p>
          <a:p>
            <a:pPr marL="117475" marR="0" indent="-117475" algn="l" defTabSz="457200" rtl="0" eaLnBrk="1" fontAlgn="auto" latinLnBrk="0" hangingPunct="1">
              <a:lnSpc>
                <a:spcPct val="100000"/>
              </a:lnSpc>
              <a:spcBef>
                <a:spcPts val="1200"/>
              </a:spcBef>
              <a:spcAft>
                <a:spcPts val="0"/>
              </a:spcAft>
              <a:buClrTx/>
              <a:buSzTx/>
              <a:buFont typeface="Arial"/>
              <a:buChar char="•"/>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28</a:t>
            </a:fld>
            <a:endParaRPr lang="en-US" dirty="0"/>
          </a:p>
        </p:txBody>
      </p:sp>
    </p:spTree>
    <p:extLst>
      <p:ext uri="{BB962C8B-B14F-4D97-AF65-F5344CB8AC3E}">
        <p14:creationId xmlns:p14="http://schemas.microsoft.com/office/powerpoint/2010/main" val="948688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dates – what happens if key dates are</a:t>
            </a:r>
            <a:r>
              <a:rPr lang="en-US" baseline="0" dirty="0" smtClean="0"/>
              <a:t> missed? Launch day? Do you have time to verify compliance within the timeline? Is there enough time to remediate issues between compliance testing and release? Remediation and acceptance? </a:t>
            </a:r>
          </a:p>
          <a:p>
            <a:r>
              <a:rPr lang="en-US" baseline="0" dirty="0" smtClean="0"/>
              <a:t>Typically content lags the process as it must be implemented into the CMS last after pages are built and integrated into the CMS. We recommend initially testing the templates prior to CMS integration. This provides a very strong understanding of compliance of the core functionality, but doesn’t provide a final test of the launch day site.</a:t>
            </a:r>
          </a:p>
          <a:p>
            <a:r>
              <a:rPr lang="en-US" baseline="0" dirty="0" smtClean="0"/>
              <a:t>If you’re partnering with a 3</a:t>
            </a:r>
            <a:r>
              <a:rPr lang="en-US" baseline="30000" dirty="0" smtClean="0"/>
              <a:t>rd</a:t>
            </a:r>
            <a:r>
              <a:rPr lang="en-US" baseline="0" dirty="0" smtClean="0"/>
              <a:t> party for ‘validation’ or ‘certification’ how much time do they need?</a:t>
            </a:r>
          </a:p>
          <a:p>
            <a:r>
              <a:rPr lang="en-US" baseline="0" dirty="0" smtClean="0"/>
              <a:t>We recommend another testing phase at launch – when all pages are built and all content is entered. This is the last, largest and final test – but it should be faster since most of the template issues have been previously tested and remediated</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29</a:t>
            </a:fld>
            <a:endParaRPr lang="en-US" dirty="0"/>
          </a:p>
        </p:txBody>
      </p:sp>
    </p:spTree>
    <p:extLst>
      <p:ext uri="{BB962C8B-B14F-4D97-AF65-F5344CB8AC3E}">
        <p14:creationId xmlns:p14="http://schemas.microsoft.com/office/powerpoint/2010/main" val="76960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9950" y="625475"/>
            <a:ext cx="5426075" cy="30527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a:t>
            </a:fld>
            <a:endParaRPr lang="en-US" dirty="0"/>
          </a:p>
        </p:txBody>
      </p:sp>
    </p:spTree>
    <p:extLst>
      <p:ext uri="{BB962C8B-B14F-4D97-AF65-F5344CB8AC3E}">
        <p14:creationId xmlns:p14="http://schemas.microsoft.com/office/powerpoint/2010/main" val="1429146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ask for a separate</a:t>
            </a:r>
            <a:r>
              <a:rPr lang="en-US" baseline="0" dirty="0" smtClean="0"/>
              <a:t> line item because it prevents lip service to a11y from being obfuscated – seeing the a11y budget isolates it. It also makes them budget and scope the work seriously. They know you’re serious. You know they’re being reasonable. </a:t>
            </a:r>
          </a:p>
          <a:p>
            <a:r>
              <a:rPr lang="en-US" baseline="0" dirty="0" smtClean="0"/>
              <a:t>Personas, Content Development, User Testing, Training, Post launch maintenance are highlighted in the list – these are typically options that vary greatly between clients</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30</a:t>
            </a:fld>
            <a:endParaRPr lang="en-US" dirty="0"/>
          </a:p>
        </p:txBody>
      </p:sp>
    </p:spTree>
    <p:extLst>
      <p:ext uri="{BB962C8B-B14F-4D97-AF65-F5344CB8AC3E}">
        <p14:creationId xmlns:p14="http://schemas.microsoft.com/office/powerpoint/2010/main" val="738498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31</a:t>
            </a:fld>
            <a:endParaRPr lang="en-US" dirty="0"/>
          </a:p>
        </p:txBody>
      </p:sp>
    </p:spTree>
    <p:extLst>
      <p:ext uri="{BB962C8B-B14F-4D97-AF65-F5344CB8AC3E}">
        <p14:creationId xmlns:p14="http://schemas.microsoft.com/office/powerpoint/2010/main" val="716936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32</a:t>
            </a:fld>
            <a:endParaRPr lang="en-US" dirty="0"/>
          </a:p>
        </p:txBody>
      </p:sp>
    </p:spTree>
    <p:extLst>
      <p:ext uri="{BB962C8B-B14F-4D97-AF65-F5344CB8AC3E}">
        <p14:creationId xmlns:p14="http://schemas.microsoft.com/office/powerpoint/2010/main" val="1124423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similar to RWD</a:t>
            </a:r>
            <a:endParaRPr lang="en-US" dirty="0"/>
          </a:p>
        </p:txBody>
      </p:sp>
      <p:sp>
        <p:nvSpPr>
          <p:cNvPr id="4" name="Slide Number Placeholder 3"/>
          <p:cNvSpPr>
            <a:spLocks noGrp="1"/>
          </p:cNvSpPr>
          <p:nvPr>
            <p:ph type="sldNum" sz="quarter" idx="10"/>
          </p:nvPr>
        </p:nvSpPr>
        <p:spPr/>
        <p:txBody>
          <a:bodyPr/>
          <a:lstStyle/>
          <a:p>
            <a:fld id="{DDB2207F-9B33-EA4F-A541-4F1620CE2CC4}" type="slidenum">
              <a:rPr lang="en-US" smtClean="0"/>
              <a:t>33</a:t>
            </a:fld>
            <a:endParaRPr lang="en-US"/>
          </a:p>
        </p:txBody>
      </p:sp>
    </p:spTree>
    <p:extLst>
      <p:ext uri="{BB962C8B-B14F-4D97-AF65-F5344CB8AC3E}">
        <p14:creationId xmlns:p14="http://schemas.microsoft.com/office/powerpoint/2010/main" val="1771141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34</a:t>
            </a:fld>
            <a:endParaRPr lang="en-US" dirty="0"/>
          </a:p>
        </p:txBody>
      </p:sp>
    </p:spTree>
    <p:extLst>
      <p:ext uri="{BB962C8B-B14F-4D97-AF65-F5344CB8AC3E}">
        <p14:creationId xmlns:p14="http://schemas.microsoft.com/office/powerpoint/2010/main" val="801359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35</a:t>
            </a:fld>
            <a:endParaRPr lang="en-US" dirty="0"/>
          </a:p>
        </p:txBody>
      </p:sp>
    </p:spTree>
    <p:extLst>
      <p:ext uri="{BB962C8B-B14F-4D97-AF65-F5344CB8AC3E}">
        <p14:creationId xmlns:p14="http://schemas.microsoft.com/office/powerpoint/2010/main" val="529901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36</a:t>
            </a:fld>
            <a:endParaRPr lang="en-US" dirty="0"/>
          </a:p>
        </p:txBody>
      </p:sp>
    </p:spTree>
    <p:extLst>
      <p:ext uri="{BB962C8B-B14F-4D97-AF65-F5344CB8AC3E}">
        <p14:creationId xmlns:p14="http://schemas.microsoft.com/office/powerpoint/2010/main" val="1972164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37</a:t>
            </a:fld>
            <a:endParaRPr lang="en-US" dirty="0"/>
          </a:p>
        </p:txBody>
      </p:sp>
    </p:spTree>
    <p:extLst>
      <p:ext uri="{BB962C8B-B14F-4D97-AF65-F5344CB8AC3E}">
        <p14:creationId xmlns:p14="http://schemas.microsoft.com/office/powerpoint/2010/main" val="289789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38</a:t>
            </a:fld>
            <a:endParaRPr lang="en-US" dirty="0"/>
          </a:p>
        </p:txBody>
      </p:sp>
    </p:spTree>
    <p:extLst>
      <p:ext uri="{BB962C8B-B14F-4D97-AF65-F5344CB8AC3E}">
        <p14:creationId xmlns:p14="http://schemas.microsoft.com/office/powerpoint/2010/main" val="387360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39</a:t>
            </a:fld>
            <a:endParaRPr lang="en-US" dirty="0"/>
          </a:p>
        </p:txBody>
      </p:sp>
    </p:spTree>
    <p:extLst>
      <p:ext uri="{BB962C8B-B14F-4D97-AF65-F5344CB8AC3E}">
        <p14:creationId xmlns:p14="http://schemas.microsoft.com/office/powerpoint/2010/main" val="102160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a:t>
            </a:r>
            <a:r>
              <a:rPr lang="en-US" baseline="0" dirty="0" smtClean="0"/>
              <a:t> of our industry verticals – Consumer, Education, Financial Services, Healthcare and Manufacturing</a:t>
            </a:r>
          </a:p>
          <a:p>
            <a:r>
              <a:rPr lang="en-US" baseline="0" dirty="0" smtClean="0"/>
              <a:t>Under Education we have done WCAG compliance website redesigns for Gonzaga, Yale Law School, MIT, Regis University and others</a:t>
            </a:r>
          </a:p>
        </p:txBody>
      </p:sp>
      <p:sp>
        <p:nvSpPr>
          <p:cNvPr id="4" name="Slide Number Placeholder 3"/>
          <p:cNvSpPr>
            <a:spLocks noGrp="1"/>
          </p:cNvSpPr>
          <p:nvPr>
            <p:ph type="sldNum" sz="quarter" idx="10"/>
          </p:nvPr>
        </p:nvSpPr>
        <p:spPr/>
        <p:txBody>
          <a:bodyPr/>
          <a:lstStyle/>
          <a:p>
            <a:fld id="{AF869E54-090C-7642-A3F9-A3BB7A252EFC}" type="slidenum">
              <a:rPr lang="en-US" smtClean="0"/>
              <a:pPr/>
              <a:t>4</a:t>
            </a:fld>
            <a:endParaRPr lang="en-US" dirty="0"/>
          </a:p>
        </p:txBody>
      </p:sp>
    </p:spTree>
    <p:extLst>
      <p:ext uri="{BB962C8B-B14F-4D97-AF65-F5344CB8AC3E}">
        <p14:creationId xmlns:p14="http://schemas.microsoft.com/office/powerpoint/2010/main" val="3891793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40</a:t>
            </a:fld>
            <a:endParaRPr lang="en-US" dirty="0"/>
          </a:p>
        </p:txBody>
      </p:sp>
    </p:spTree>
    <p:extLst>
      <p:ext uri="{BB962C8B-B14F-4D97-AF65-F5344CB8AC3E}">
        <p14:creationId xmlns:p14="http://schemas.microsoft.com/office/powerpoint/2010/main" val="1390524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41</a:t>
            </a:fld>
            <a:endParaRPr lang="en-US" dirty="0"/>
          </a:p>
        </p:txBody>
      </p:sp>
    </p:spTree>
    <p:extLst>
      <p:ext uri="{BB962C8B-B14F-4D97-AF65-F5344CB8AC3E}">
        <p14:creationId xmlns:p14="http://schemas.microsoft.com/office/powerpoint/2010/main" val="808481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42</a:t>
            </a:fld>
            <a:endParaRPr lang="en-US" dirty="0"/>
          </a:p>
        </p:txBody>
      </p:sp>
    </p:spTree>
    <p:extLst>
      <p:ext uri="{BB962C8B-B14F-4D97-AF65-F5344CB8AC3E}">
        <p14:creationId xmlns:p14="http://schemas.microsoft.com/office/powerpoint/2010/main" val="1649122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43</a:t>
            </a:fld>
            <a:endParaRPr lang="en-US" dirty="0"/>
          </a:p>
        </p:txBody>
      </p:sp>
    </p:spTree>
    <p:extLst>
      <p:ext uri="{BB962C8B-B14F-4D97-AF65-F5344CB8AC3E}">
        <p14:creationId xmlns:p14="http://schemas.microsoft.com/office/powerpoint/2010/main" val="2117139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 – Canadian Legal</a:t>
            </a:r>
            <a:r>
              <a:rPr lang="en-US" baseline="0" dirty="0" smtClean="0"/>
              <a:t> Compliance</a:t>
            </a:r>
          </a:p>
          <a:p>
            <a:r>
              <a:rPr lang="en-US" baseline="0" dirty="0" smtClean="0"/>
              <a:t>Training Materials – Helping clients train their design and development teams</a:t>
            </a:r>
          </a:p>
          <a:p>
            <a:r>
              <a:rPr lang="en-US" baseline="0" dirty="0" smtClean="0"/>
              <a:t>Keyboard-only – Can the site be used without a mouse?</a:t>
            </a:r>
          </a:p>
          <a:p>
            <a:r>
              <a:rPr lang="en-US" baseline="0" dirty="0" smtClean="0"/>
              <a:t>Design reviews – Does the design foster accessibility?</a:t>
            </a:r>
            <a:endParaRPr lang="en-US" dirty="0"/>
          </a:p>
        </p:txBody>
      </p:sp>
      <p:sp>
        <p:nvSpPr>
          <p:cNvPr id="4" name="Slide Number Placeholder 3"/>
          <p:cNvSpPr>
            <a:spLocks noGrp="1"/>
          </p:cNvSpPr>
          <p:nvPr>
            <p:ph type="sldNum" sz="quarter" idx="10"/>
          </p:nvPr>
        </p:nvSpPr>
        <p:spPr/>
        <p:txBody>
          <a:bodyPr/>
          <a:lstStyle/>
          <a:p>
            <a:fld id="{DDB2207F-9B33-EA4F-A541-4F1620CE2CC4}" type="slidenum">
              <a:rPr lang="en-US" smtClean="0"/>
              <a:t>47</a:t>
            </a:fld>
            <a:endParaRPr lang="en-US"/>
          </a:p>
        </p:txBody>
      </p:sp>
    </p:spTree>
    <p:extLst>
      <p:ext uri="{BB962C8B-B14F-4D97-AF65-F5344CB8AC3E}">
        <p14:creationId xmlns:p14="http://schemas.microsoft.com/office/powerpoint/2010/main" val="1940030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similar to RWD</a:t>
            </a:r>
            <a:endParaRPr lang="en-US" dirty="0"/>
          </a:p>
        </p:txBody>
      </p:sp>
      <p:sp>
        <p:nvSpPr>
          <p:cNvPr id="4" name="Slide Number Placeholder 3"/>
          <p:cNvSpPr>
            <a:spLocks noGrp="1"/>
          </p:cNvSpPr>
          <p:nvPr>
            <p:ph type="sldNum" sz="quarter" idx="10"/>
          </p:nvPr>
        </p:nvSpPr>
        <p:spPr/>
        <p:txBody>
          <a:bodyPr/>
          <a:lstStyle/>
          <a:p>
            <a:fld id="{DDB2207F-9B33-EA4F-A541-4F1620CE2CC4}" type="slidenum">
              <a:rPr lang="en-US" smtClean="0"/>
              <a:t>48</a:t>
            </a:fld>
            <a:endParaRPr lang="en-US"/>
          </a:p>
        </p:txBody>
      </p:sp>
    </p:spTree>
    <p:extLst>
      <p:ext uri="{BB962C8B-B14F-4D97-AF65-F5344CB8AC3E}">
        <p14:creationId xmlns:p14="http://schemas.microsoft.com/office/powerpoint/2010/main" val="21759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scale because of templatization there’s a bit of a</a:t>
            </a:r>
            <a:r>
              <a:rPr lang="en-US" baseline="0" dirty="0" smtClean="0"/>
              <a:t> drop off on cost as a percentage</a:t>
            </a:r>
            <a:endParaRPr lang="en-US" dirty="0"/>
          </a:p>
        </p:txBody>
      </p:sp>
      <p:sp>
        <p:nvSpPr>
          <p:cNvPr id="4" name="Slide Number Placeholder 3"/>
          <p:cNvSpPr>
            <a:spLocks noGrp="1"/>
          </p:cNvSpPr>
          <p:nvPr>
            <p:ph type="sldNum" sz="quarter" idx="10"/>
          </p:nvPr>
        </p:nvSpPr>
        <p:spPr/>
        <p:txBody>
          <a:bodyPr/>
          <a:lstStyle/>
          <a:p>
            <a:fld id="{DDB2207F-9B33-EA4F-A541-4F1620CE2CC4}" type="slidenum">
              <a:rPr lang="en-US" smtClean="0"/>
              <a:t>49</a:t>
            </a:fld>
            <a:endParaRPr lang="en-US"/>
          </a:p>
        </p:txBody>
      </p:sp>
    </p:spTree>
    <p:extLst>
      <p:ext uri="{BB962C8B-B14F-4D97-AF65-F5344CB8AC3E}">
        <p14:creationId xmlns:p14="http://schemas.microsoft.com/office/powerpoint/2010/main" val="1020369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F869E54-090C-7642-A3F9-A3BB7A252EFC}" type="slidenum">
              <a:rPr lang="en-US" smtClean="0"/>
              <a:pPr/>
              <a:t>5</a:t>
            </a:fld>
            <a:endParaRPr lang="en-US" dirty="0"/>
          </a:p>
        </p:txBody>
      </p:sp>
    </p:spTree>
    <p:extLst>
      <p:ext uri="{BB962C8B-B14F-4D97-AF65-F5344CB8AC3E}">
        <p14:creationId xmlns:p14="http://schemas.microsoft.com/office/powerpoint/2010/main" val="147529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wrapped stacks</a:t>
            </a:r>
            <a:r>
              <a:rPr lang="en-US" baseline="0" dirty="0" smtClean="0"/>
              <a:t> </a:t>
            </a:r>
            <a:r>
              <a:rPr lang="en-US" dirty="0" smtClean="0"/>
              <a:t>of crisp</a:t>
            </a:r>
            <a:r>
              <a:rPr lang="en-US" baseline="0" dirty="0" smtClean="0"/>
              <a:t> </a:t>
            </a:r>
            <a:r>
              <a:rPr lang="en-US" dirty="0" smtClean="0"/>
              <a:t>$100 bills </a:t>
            </a:r>
          </a:p>
          <a:p>
            <a:r>
              <a:rPr lang="en-US" dirty="0" smtClean="0"/>
              <a:t>How do</a:t>
            </a:r>
            <a:r>
              <a:rPr lang="en-US" baseline="0" dirty="0" smtClean="0"/>
              <a:t> we get from this</a:t>
            </a:r>
          </a:p>
          <a:p>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6</a:t>
            </a:fld>
            <a:endParaRPr lang="en-US" dirty="0"/>
          </a:p>
        </p:txBody>
      </p:sp>
    </p:spTree>
    <p:extLst>
      <p:ext uri="{BB962C8B-B14F-4D97-AF65-F5344CB8AC3E}">
        <p14:creationId xmlns:p14="http://schemas.microsoft.com/office/powerpoint/2010/main" val="160268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this</a:t>
            </a:r>
          </a:p>
          <a:p>
            <a:r>
              <a:rPr lang="en-US" dirty="0" smtClean="0"/>
              <a:t>Deaf students, students being taught to talk through touch (George</a:t>
            </a:r>
            <a:r>
              <a:rPr lang="en-US" baseline="0" dirty="0" smtClean="0"/>
              <a:t> Brown College)</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7</a:t>
            </a:fld>
            <a:endParaRPr lang="en-US" dirty="0"/>
          </a:p>
        </p:txBody>
      </p:sp>
    </p:spTree>
    <p:extLst>
      <p:ext uri="{BB962C8B-B14F-4D97-AF65-F5344CB8AC3E}">
        <p14:creationId xmlns:p14="http://schemas.microsoft.com/office/powerpoint/2010/main" val="2066195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a:t>
            </a:r>
          </a:p>
          <a:p>
            <a:r>
              <a:rPr lang="en-US" dirty="0" smtClean="0"/>
              <a:t>Graduation</a:t>
            </a:r>
            <a:r>
              <a:rPr lang="en-US" baseline="0" dirty="0" smtClean="0"/>
              <a:t> ceremony with blind student walking in cap and gown</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8</a:t>
            </a:fld>
            <a:endParaRPr lang="en-US" dirty="0"/>
          </a:p>
        </p:txBody>
      </p:sp>
    </p:spTree>
    <p:extLst>
      <p:ext uri="{BB962C8B-B14F-4D97-AF65-F5344CB8AC3E}">
        <p14:creationId xmlns:p14="http://schemas.microsoft.com/office/powerpoint/2010/main" val="1109344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using this</a:t>
            </a:r>
            <a:endParaRPr lang="en-US" dirty="0" smtClean="0"/>
          </a:p>
          <a:p>
            <a:r>
              <a:rPr lang="en-US" dirty="0" smtClean="0"/>
              <a:t>W3C’s WCAG 2.0 AA Standard</a:t>
            </a:r>
            <a:endParaRPr lang="en-US" dirty="0"/>
          </a:p>
        </p:txBody>
      </p:sp>
      <p:sp>
        <p:nvSpPr>
          <p:cNvPr id="4" name="Slide Number Placeholder 3"/>
          <p:cNvSpPr>
            <a:spLocks noGrp="1"/>
          </p:cNvSpPr>
          <p:nvPr>
            <p:ph type="sldNum" sz="quarter" idx="10"/>
          </p:nvPr>
        </p:nvSpPr>
        <p:spPr/>
        <p:txBody>
          <a:bodyPr/>
          <a:lstStyle/>
          <a:p>
            <a:fld id="{AF869E54-090C-7642-A3F9-A3BB7A252EFC}" type="slidenum">
              <a:rPr lang="en-US" smtClean="0"/>
              <a:pPr/>
              <a:t>9</a:t>
            </a:fld>
            <a:endParaRPr lang="en-US" dirty="0"/>
          </a:p>
        </p:txBody>
      </p:sp>
    </p:spTree>
    <p:extLst>
      <p:ext uri="{BB962C8B-B14F-4D97-AF65-F5344CB8AC3E}">
        <p14:creationId xmlns:p14="http://schemas.microsoft.com/office/powerpoint/2010/main" val="48220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413760" y="4745736"/>
            <a:ext cx="8778240" cy="320040"/>
          </a:xfrm>
          <a:solidFill>
            <a:schemeClr val="bg2"/>
          </a:solidFill>
          <a:ln>
            <a:noFill/>
          </a:ln>
          <a:effectLst/>
        </p:spPr>
        <p:txBody>
          <a:bodyPr wrap="square" lIns="91440" tIns="18288" rIns="91440" bIns="18288" anchor="ctr" anchorCtr="0"/>
          <a:lstStyle>
            <a:lvl1pPr>
              <a:lnSpc>
                <a:spcPct val="100000"/>
              </a:lnSpc>
              <a:defRPr sz="2000" spc="0"/>
            </a:lvl1pPr>
          </a:lstStyle>
          <a:p>
            <a:r>
              <a:rPr lang="en-US" dirty="0" smtClean="0"/>
              <a:t>CLICK TO EDIT MASTER TITLE STYLE</a:t>
            </a:r>
            <a:endParaRPr lang="en-US" dirty="0"/>
          </a:p>
        </p:txBody>
      </p:sp>
      <p:sp>
        <p:nvSpPr>
          <p:cNvPr id="3" name="Subtitle 2"/>
          <p:cNvSpPr>
            <a:spLocks noGrp="1"/>
          </p:cNvSpPr>
          <p:nvPr>
            <p:ph type="subTitle" idx="1"/>
          </p:nvPr>
        </p:nvSpPr>
        <p:spPr bwMode="gray">
          <a:xfrm>
            <a:off x="3413760" y="5212080"/>
            <a:ext cx="8778240" cy="365760"/>
          </a:xfrm>
        </p:spPr>
        <p:txBody>
          <a:bodyPr lIns="91440">
            <a:noAutofit/>
          </a:bodyPr>
          <a:lstStyle>
            <a:lvl1pPr marL="0" indent="0" algn="l">
              <a:spcBef>
                <a:spcPts val="600"/>
              </a:spcBef>
              <a:buNone/>
              <a:defRPr sz="20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1"/>
          <p:cNvSpPr>
            <a:spLocks noGrp="1"/>
          </p:cNvSpPr>
          <p:nvPr>
            <p:ph type="body" sz="quarter" idx="10"/>
          </p:nvPr>
        </p:nvSpPr>
        <p:spPr>
          <a:xfrm>
            <a:off x="3413759" y="5577839"/>
            <a:ext cx="4754880" cy="457200"/>
          </a:xfrm>
        </p:spPr>
        <p:txBody>
          <a:bodyPr lIns="91440"/>
          <a:lstStyle>
            <a:lvl1pPr marL="0" indent="0">
              <a:buNone/>
              <a:defRPr sz="1400"/>
            </a:lvl1pPr>
          </a:lstStyle>
          <a:p>
            <a:pPr lvl="0"/>
            <a:r>
              <a:rPr lang="en-US" smtClean="0"/>
              <a:t>Click to edit Master text styles</a:t>
            </a:r>
          </a:p>
        </p:txBody>
      </p:sp>
      <p:pic>
        <p:nvPicPr>
          <p:cNvPr id="10" name="Picture 9" descr="Primacy-Super-Graphic-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13865" y="-134421"/>
            <a:ext cx="1280508" cy="1280508"/>
          </a:xfrm>
          <a:prstGeom prst="rect">
            <a:avLst/>
          </a:prstGeom>
        </p:spPr>
      </p:pic>
      <p:pic>
        <p:nvPicPr>
          <p:cNvPr id="13" name="Picture 12" descr="primacy_titlelogo_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1383792" y="4736592"/>
            <a:ext cx="1645920" cy="35071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Black">
    <p:bg>
      <p:bgPr>
        <a:solidFill>
          <a:schemeClr val="tx1"/>
        </a:solid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extLst>
      <p:ext uri="{BB962C8B-B14F-4D97-AF65-F5344CB8AC3E}">
        <p14:creationId xmlns:p14="http://schemas.microsoft.com/office/powerpoint/2010/main" val="17860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 Statement / Bol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41972"/>
            <a:ext cx="5791200" cy="1362075"/>
          </a:xfrm>
        </p:spPr>
        <p:txBody>
          <a:bodyPr rIns="182880" anchor="t" anchorCtr="0">
            <a:noAutofit/>
          </a:bodyPr>
          <a:lstStyle>
            <a:lvl1pPr algn="l">
              <a:defRPr sz="3200" b="1" cap="none"/>
            </a:lvl1pPr>
          </a:lstStyle>
          <a:p>
            <a:r>
              <a:rPr lang="en-US" dirty="0" smtClean="0"/>
              <a:t>Click To Edit Simple Statement to Go With Bold Image</a:t>
            </a:r>
            <a:endParaRPr lang="en-US" dirty="0"/>
          </a:p>
        </p:txBody>
      </p:sp>
      <p:sp>
        <p:nvSpPr>
          <p:cNvPr id="7"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view Forma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smtClean="0"/>
              <a:t>Click to Edit Master Title Style</a:t>
            </a:r>
            <a:endParaRPr lang="en-US" dirty="0"/>
          </a:p>
        </p:txBody>
      </p:sp>
      <p:sp>
        <p:nvSpPr>
          <p:cNvPr id="3" name="Content Placeholder 2"/>
          <p:cNvSpPr>
            <a:spLocks noGrp="1"/>
          </p:cNvSpPr>
          <p:nvPr>
            <p:ph idx="1"/>
          </p:nvPr>
        </p:nvSpPr>
        <p:spPr bwMode="gray">
          <a:xfrm>
            <a:off x="609603" y="2054880"/>
            <a:ext cx="5120640" cy="4223520"/>
          </a:xfrm>
        </p:spPr>
        <p:txBody>
          <a:bodyPr>
            <a:noAutofit/>
          </a:bodyPr>
          <a:lstStyle>
            <a:lvl1pPr marL="0" indent="0">
              <a:spcBef>
                <a:spcPts val="1800"/>
              </a:spcBef>
              <a:buNone/>
              <a:defRPr sz="1600"/>
            </a:lvl1pPr>
            <a:lvl2pPr marL="457200" indent="-228600">
              <a:spcBef>
                <a:spcPts val="600"/>
              </a:spcBef>
              <a:buSzPct val="125000"/>
              <a:buFont typeface="Wingdings" charset="2"/>
              <a:buChar char="§"/>
              <a:defRPr sz="1400"/>
            </a:lvl2pPr>
            <a:lvl3pPr>
              <a:defRPr sz="1100"/>
            </a:lvl3pPr>
            <a:lvl4pPr>
              <a:defRPr sz="1050"/>
            </a:lvl4pPr>
            <a:lvl5pPr>
              <a:defRPr sz="1050"/>
            </a:lvl5pPr>
          </a:lstStyle>
          <a:p>
            <a:pPr lvl="0"/>
            <a:r>
              <a:rPr lang="en-US" smtClean="0"/>
              <a:t>Click to edit Master text styles</a:t>
            </a:r>
          </a:p>
          <a:p>
            <a:pPr lvl="1"/>
            <a:r>
              <a:rPr lang="en-US" smtClean="0"/>
              <a:t>Second level</a:t>
            </a:r>
          </a:p>
        </p:txBody>
      </p:sp>
      <p:sp>
        <p:nvSpPr>
          <p:cNvPr id="9" name="Text Placeholder 8"/>
          <p:cNvSpPr>
            <a:spLocks noGrp="1"/>
          </p:cNvSpPr>
          <p:nvPr>
            <p:ph type="body" sz="quarter" idx="13" hasCustomPrompt="1"/>
          </p:nvPr>
        </p:nvSpPr>
        <p:spPr bwMode="gray">
          <a:xfrm>
            <a:off x="609603" y="1352880"/>
            <a:ext cx="5730240" cy="673100"/>
          </a:xfrm>
        </p:spPr>
        <p:txBody>
          <a:bodyPr>
            <a:noAutofit/>
          </a:bodyPr>
          <a:lstStyle>
            <a:lvl1pPr marL="0" indent="0">
              <a:spcBef>
                <a:spcPts val="600"/>
              </a:spcBef>
              <a:buNone/>
              <a:defRPr sz="1600" b="1"/>
            </a:lvl1pPr>
          </a:lstStyle>
          <a:p>
            <a:pPr lvl="0"/>
            <a:r>
              <a:rPr lang="en-US" dirty="0" smtClean="0"/>
              <a:t>Click to edit Subhead text</a:t>
            </a:r>
          </a:p>
        </p:txBody>
      </p:sp>
      <p:sp>
        <p:nvSpPr>
          <p:cNvPr id="10"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1"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view Format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777240"/>
            <a:ext cx="5730240" cy="1362456"/>
          </a:xfrm>
        </p:spPr>
        <p:txBody>
          <a:bodyPr/>
          <a:lstStyle/>
          <a:p>
            <a:r>
              <a:rPr lang="en-US" dirty="0" smtClean="0"/>
              <a:t>Click to Edit Master Title Style</a:t>
            </a:r>
            <a:endParaRPr lang="en-US" dirty="0"/>
          </a:p>
        </p:txBody>
      </p:sp>
      <p:sp>
        <p:nvSpPr>
          <p:cNvPr id="3" name="Content Placeholder 2"/>
          <p:cNvSpPr>
            <a:spLocks noGrp="1"/>
          </p:cNvSpPr>
          <p:nvPr>
            <p:ph idx="1"/>
          </p:nvPr>
        </p:nvSpPr>
        <p:spPr bwMode="gray">
          <a:xfrm>
            <a:off x="609603" y="3657600"/>
            <a:ext cx="5730240" cy="2560320"/>
          </a:xfrm>
        </p:spPr>
        <p:txBody>
          <a:bodyPr>
            <a:noAutofit/>
          </a:bodyPr>
          <a:lstStyle>
            <a:lvl1pPr marL="0" indent="0">
              <a:spcBef>
                <a:spcPts val="1800"/>
              </a:spcBef>
              <a:buNone/>
              <a:defRPr sz="1600"/>
            </a:lvl1pPr>
            <a:lvl2pPr marL="457200" indent="-228600">
              <a:spcBef>
                <a:spcPts val="600"/>
              </a:spcBef>
              <a:buSzPct val="125000"/>
              <a:buFont typeface="Wingdings" charset="2"/>
              <a:buChar char="§"/>
              <a:defRPr sz="1400"/>
            </a:lvl2pPr>
            <a:lvl3pPr>
              <a:defRPr sz="1100"/>
            </a:lvl3pPr>
            <a:lvl4pPr>
              <a:defRPr sz="1050"/>
            </a:lvl4pPr>
            <a:lvl5pPr>
              <a:defRPr sz="1050"/>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1"/>
          </p:nvPr>
        </p:nvSpPr>
        <p:spPr/>
        <p:txBody>
          <a:bodyPr/>
          <a:lstStyle/>
          <a:p>
            <a:r>
              <a:rPr lang="en-US" smtClean="0"/>
              <a:t>© 2017 Primacy / Proprietary &amp; Confidential </a:t>
            </a:r>
            <a:endParaRPr lang="en-US" dirty="0"/>
          </a:p>
        </p:txBody>
      </p:sp>
      <p:sp>
        <p:nvSpPr>
          <p:cNvPr id="6" name="Slide Number Placeholder 5"/>
          <p:cNvSpPr>
            <a:spLocks noGrp="1"/>
          </p:cNvSpPr>
          <p:nvPr>
            <p:ph type="sldNum" sz="quarter" idx="12"/>
          </p:nvPr>
        </p:nvSpPr>
        <p:spPr/>
        <p:txBody>
          <a:bodyPr/>
          <a:lstStyle/>
          <a:p>
            <a:fld id="{1623716F-FADF-DA4D-98C6-7C1E7D6D8D1C}" type="slidenum">
              <a:rPr lang="en-US" smtClean="0"/>
              <a:pPr/>
              <a:t>‹#›</a:t>
            </a:fld>
            <a:endParaRPr lang="en-US"/>
          </a:p>
        </p:txBody>
      </p:sp>
      <p:sp>
        <p:nvSpPr>
          <p:cNvPr id="9" name="Text Placeholder 8"/>
          <p:cNvSpPr>
            <a:spLocks noGrp="1"/>
          </p:cNvSpPr>
          <p:nvPr>
            <p:ph type="body" sz="quarter" idx="13" hasCustomPrompt="1"/>
          </p:nvPr>
        </p:nvSpPr>
        <p:spPr bwMode="gray">
          <a:xfrm>
            <a:off x="609603" y="2788920"/>
            <a:ext cx="5730240" cy="673100"/>
          </a:xfrm>
        </p:spPr>
        <p:txBody>
          <a:bodyPr anchor="b" anchorCtr="0">
            <a:noAutofit/>
          </a:bodyPr>
          <a:lstStyle>
            <a:lvl1pPr marL="0" indent="0">
              <a:spcBef>
                <a:spcPts val="600"/>
              </a:spcBef>
              <a:buNone/>
              <a:defRPr sz="1600" b="1"/>
            </a:lvl1pPr>
          </a:lstStyle>
          <a:p>
            <a:pPr lvl="0"/>
            <a:r>
              <a:rPr lang="en-US" dirty="0" smtClean="0"/>
              <a:t>Click to edit Subhead text</a:t>
            </a:r>
          </a:p>
        </p:txBody>
      </p:sp>
    </p:spTree>
    <p:extLst>
      <p:ext uri="{BB962C8B-B14F-4D97-AF65-F5344CB8AC3E}">
        <p14:creationId xmlns:p14="http://schemas.microsoft.com/office/powerpoint/2010/main" val="29586351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with Intro Copy +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15" y="182880"/>
            <a:ext cx="5486371" cy="1143000"/>
          </a:xfrm>
        </p:spPr>
        <p:txBody>
          <a:bodyPr rIns="182880" anchor="t" anchorCtr="0">
            <a:noAutofit/>
          </a:bodyPr>
          <a:lstStyle>
            <a:lvl1pPr algn="l">
              <a:defRPr sz="3200" b="1" cap="none">
                <a:solidFill>
                  <a:srgbClr val="000000"/>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a:xfrm>
            <a:off x="4472233" y="6534851"/>
            <a:ext cx="6749188" cy="190821"/>
          </a:xfrm>
        </p:spPr>
        <p:txBody>
          <a:bodyPr/>
          <a:lstStyle/>
          <a:p>
            <a:r>
              <a:rPr lang="en-US" smtClean="0"/>
              <a:t>© 2017 Primacy / Proprietary &amp; Confidential </a:t>
            </a:r>
            <a:endParaRPr lang="en-US" dirty="0"/>
          </a:p>
        </p:txBody>
      </p:sp>
      <p:sp>
        <p:nvSpPr>
          <p:cNvPr id="6" name="Slide Number Placeholder 5"/>
          <p:cNvSpPr>
            <a:spLocks noGrp="1"/>
          </p:cNvSpPr>
          <p:nvPr>
            <p:ph type="sldNum" sz="quarter" idx="12"/>
          </p:nvPr>
        </p:nvSpPr>
        <p:spPr>
          <a:xfrm>
            <a:off x="11219301" y="6534850"/>
            <a:ext cx="698032" cy="192024"/>
          </a:xfrm>
        </p:spPr>
        <p:txBody>
          <a:bodyPr/>
          <a:lstStyle/>
          <a:p>
            <a:fld id="{1623716F-FADF-DA4D-98C6-7C1E7D6D8D1C}" type="slidenum">
              <a:rPr lang="en-US" smtClean="0"/>
              <a:pPr/>
              <a:t>‹#›</a:t>
            </a:fld>
            <a:endParaRPr lang="en-US"/>
          </a:p>
        </p:txBody>
      </p:sp>
      <p:sp>
        <p:nvSpPr>
          <p:cNvPr id="11" name="Text Placeholder 10"/>
          <p:cNvSpPr>
            <a:spLocks noGrp="1"/>
          </p:cNvSpPr>
          <p:nvPr>
            <p:ph type="body" sz="quarter" idx="13"/>
          </p:nvPr>
        </p:nvSpPr>
        <p:spPr bwMode="gray">
          <a:xfrm>
            <a:off x="6441771" y="1691640"/>
            <a:ext cx="5242560" cy="3136900"/>
          </a:xfrm>
        </p:spPr>
        <p:txBody>
          <a:bodyPr>
            <a:normAutofit/>
          </a:bodyPr>
          <a:lstStyle>
            <a:lvl1pPr marL="0" indent="0">
              <a:spcAft>
                <a:spcPts val="1800"/>
              </a:spcAft>
              <a:buNone/>
              <a:defRPr sz="1600">
                <a:solidFill>
                  <a:schemeClr val="tx1"/>
                </a:solidFill>
              </a:defRPr>
            </a:lvl1pPr>
            <a:lvl2pPr marL="228600" indent="-228600">
              <a:spcBef>
                <a:spcPts val="1200"/>
              </a:spcBef>
              <a:buSzPct val="125000"/>
              <a:buFont typeface="Wingdings" charset="2"/>
              <a:buChar char="§"/>
              <a:defRPr sz="1600">
                <a:solidFill>
                  <a:schemeClr val="tx1"/>
                </a:solidFill>
              </a:defRPr>
            </a:lvl2pPr>
            <a:lvl3pPr marL="228600" indent="-228600">
              <a:spcBef>
                <a:spcPts val="1200"/>
              </a:spcBef>
              <a:buClrTx/>
              <a:buSzPct val="100000"/>
              <a:buFont typeface="+mj-lt"/>
              <a:buAutoNum type="arabicPeriod"/>
              <a:defRPr sz="1600">
                <a:solidFill>
                  <a:schemeClr val="tx1"/>
                </a:solidFill>
              </a:defRPr>
            </a:lvl3pPr>
            <a:lvl4pPr marL="571500" indent="-165100">
              <a:spcBef>
                <a:spcPts val="600"/>
              </a:spcBef>
              <a:buSzPct val="125000"/>
              <a:buFont typeface="Wingdings" charset="2"/>
              <a:buChar char="§"/>
              <a:defRPr sz="1400">
                <a:solidFill>
                  <a:schemeClr val="tx1"/>
                </a:solidFill>
              </a:defRPr>
            </a:lvl4pPr>
            <a:lvl5pPr>
              <a:defRPr sz="1050">
                <a:solidFill>
                  <a:srgbClr val="FFF20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3855406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About Us Pag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182880"/>
            <a:ext cx="6925733" cy="1143000"/>
          </a:xfrm>
        </p:spPr>
        <p:txBody>
          <a:body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p>
            <a:r>
              <a:rPr lang="en-US" smtClean="0"/>
              <a:t>© 2017 Primacy / Proprietary &amp; Confidential </a:t>
            </a:r>
            <a:endParaRPr lang="en-US" dirty="0"/>
          </a:p>
        </p:txBody>
      </p:sp>
      <p:sp>
        <p:nvSpPr>
          <p:cNvPr id="6" name="Slide Number Placeholder 5"/>
          <p:cNvSpPr>
            <a:spLocks noGrp="1"/>
          </p:cNvSpPr>
          <p:nvPr>
            <p:ph type="sldNum" sz="quarter" idx="12"/>
          </p:nvPr>
        </p:nvSpPr>
        <p:spPr/>
        <p:txBody>
          <a:bodyPr/>
          <a:lstStyle/>
          <a:p>
            <a:fld id="{1623716F-FADF-DA4D-98C6-7C1E7D6D8D1C}" type="slidenum">
              <a:rPr lang="en-US" smtClean="0"/>
              <a:pPr/>
              <a:t>‹#›</a:t>
            </a:fld>
            <a:endParaRPr lang="en-US"/>
          </a:p>
        </p:txBody>
      </p:sp>
      <p:sp>
        <p:nvSpPr>
          <p:cNvPr id="3" name="Content Placeholder 2"/>
          <p:cNvSpPr>
            <a:spLocks noGrp="1"/>
          </p:cNvSpPr>
          <p:nvPr>
            <p:ph idx="1"/>
          </p:nvPr>
        </p:nvSpPr>
        <p:spPr bwMode="gray">
          <a:xfrm>
            <a:off x="5120640" y="1463041"/>
            <a:ext cx="6583680" cy="4525963"/>
          </a:xfrm>
        </p:spPr>
        <p:txBody>
          <a:bodyPr rIns="182880"/>
          <a:lstStyle>
            <a:lvl1pPr marL="635000" indent="-177800">
              <a:spcBef>
                <a:spcPts val="1000"/>
              </a:spcBef>
              <a:buFont typeface="Wingdings" charset="2"/>
              <a:buChar char="§"/>
              <a:defRPr sz="1400" i="0">
                <a:latin typeface="+mn-lt"/>
              </a:defRPr>
            </a:lvl1pPr>
            <a:lvl2pPr marL="0" indent="0">
              <a:spcBef>
                <a:spcPts val="1600"/>
              </a:spcBef>
              <a:spcAft>
                <a:spcPts val="400"/>
              </a:spcAft>
              <a:buSzPct val="110000"/>
              <a:buFont typeface="Wingdings" charset="2"/>
              <a:buNone/>
              <a:defRPr sz="1600" b="0" i="1">
                <a:latin typeface="Georgia"/>
                <a:cs typeface="Georgia"/>
              </a:defRPr>
            </a:lvl2pPr>
            <a:lvl3pPr marL="914400" indent="0">
              <a:buNone/>
              <a:defRPr sz="1400" b="0" i="1">
                <a:latin typeface="Georgia"/>
              </a:defRPr>
            </a:lvl3pPr>
            <a:lvl4pPr marL="914400" indent="0">
              <a:spcBef>
                <a:spcPts val="2400"/>
              </a:spcBef>
              <a:spcAft>
                <a:spcPts val="1200"/>
              </a:spcAft>
              <a:buNone/>
              <a:defRPr sz="1800" b="1" i="1">
                <a:latin typeface="Georgia"/>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4040006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cialty Pag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182880"/>
            <a:ext cx="6925733" cy="1143000"/>
          </a:xfrm>
        </p:spPr>
        <p:txBody>
          <a:body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p>
            <a:r>
              <a:rPr lang="en-US" smtClean="0"/>
              <a:t>© 2017 Primacy / Proprietary &amp; Confidential </a:t>
            </a:r>
            <a:endParaRPr lang="en-US" dirty="0"/>
          </a:p>
        </p:txBody>
      </p:sp>
      <p:sp>
        <p:nvSpPr>
          <p:cNvPr id="6" name="Slide Number Placeholder 5"/>
          <p:cNvSpPr>
            <a:spLocks noGrp="1"/>
          </p:cNvSpPr>
          <p:nvPr>
            <p:ph type="sldNum" sz="quarter" idx="12"/>
          </p:nvPr>
        </p:nvSpPr>
        <p:spPr/>
        <p:txBody>
          <a:bodyPr/>
          <a:lstStyle/>
          <a:p>
            <a:fld id="{1623716F-FADF-DA4D-98C6-7C1E7D6D8D1C}" type="slidenum">
              <a:rPr lang="en-US" smtClean="0"/>
              <a:pPr/>
              <a:t>‹#›</a:t>
            </a:fld>
            <a:endParaRPr lang="en-US"/>
          </a:p>
        </p:txBody>
      </p:sp>
      <p:sp>
        <p:nvSpPr>
          <p:cNvPr id="3" name="Content Placeholder 2"/>
          <p:cNvSpPr>
            <a:spLocks noGrp="1"/>
          </p:cNvSpPr>
          <p:nvPr>
            <p:ph idx="1"/>
          </p:nvPr>
        </p:nvSpPr>
        <p:spPr bwMode="gray">
          <a:xfrm>
            <a:off x="6096000" y="1828800"/>
            <a:ext cx="5730240" cy="4023360"/>
          </a:xfrm>
        </p:spPr>
        <p:txBody>
          <a:bodyPr rIns="182880"/>
          <a:lstStyle>
            <a:lvl1pPr marL="177800" indent="-177800">
              <a:spcBef>
                <a:spcPts val="1000"/>
              </a:spcBef>
              <a:buFont typeface="Wingdings" charset="2"/>
              <a:buChar char="§"/>
              <a:defRPr sz="1400" i="0">
                <a:latin typeface="+mn-lt"/>
              </a:defRPr>
            </a:lvl1pPr>
            <a:lvl2pPr marL="287338" indent="-109538">
              <a:spcBef>
                <a:spcPts val="1800"/>
              </a:spcBef>
              <a:spcAft>
                <a:spcPts val="800"/>
              </a:spcAft>
              <a:buSzPct val="110000"/>
              <a:buFont typeface="Wingdings" charset="2"/>
              <a:buNone/>
              <a:defRPr sz="1800" b="1" i="1">
                <a:latin typeface="Georgia"/>
                <a:cs typeface="Georgia"/>
              </a:defRPr>
            </a:lvl2pPr>
            <a:lvl3pPr marL="341313" indent="0">
              <a:buNone/>
              <a:defRPr sz="1400" b="0" i="1">
                <a:latin typeface="Georgia"/>
              </a:defRPr>
            </a:lvl3pPr>
            <a:lvl4pPr marL="627063" indent="-163513">
              <a:spcBef>
                <a:spcPts val="600"/>
              </a:spcBef>
              <a:spcAft>
                <a:spcPts val="0"/>
              </a:spcAft>
              <a:buSzPct val="125000"/>
              <a:buFont typeface="Wingdings" pitchFamily="2" charset="2"/>
              <a:buChar char="§"/>
              <a:defRPr sz="1400" b="0" i="0">
                <a:latin typeface="+mn-l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609600" y="1828800"/>
            <a:ext cx="5120640" cy="338554"/>
          </a:xfrm>
          <a:solidFill>
            <a:schemeClr val="bg2"/>
          </a:solidFill>
        </p:spPr>
        <p:txBody>
          <a:bodyPr lIns="91440">
            <a:spAutoFit/>
          </a:bodyPr>
          <a:lstStyle>
            <a:lvl1pPr marL="0" indent="0">
              <a:spcAft>
                <a:spcPts val="600"/>
              </a:spcAft>
              <a:buNone/>
              <a:defRPr sz="1600" i="1">
                <a:latin typeface="Georgia" pitchFamily="18" charset="0"/>
              </a:defRPr>
            </a:lvl1pPr>
            <a:lvl2pPr marL="342900" indent="0">
              <a:buNone/>
              <a:defRPr sz="1100" i="1">
                <a:latin typeface="Georgia" pitchFamily="18" charset="0"/>
              </a:defRPr>
            </a:lvl2pPr>
            <a:lvl3pPr marL="685800" indent="0">
              <a:buNone/>
              <a:defRPr sz="1050" i="1">
                <a:latin typeface="Georgia" pitchFamily="18" charset="0"/>
              </a:defRPr>
            </a:lvl3pPr>
            <a:lvl4pPr marL="977900" indent="0">
              <a:buNone/>
              <a:defRPr sz="1000" i="1">
                <a:latin typeface="Georgia" pitchFamily="18" charset="0"/>
              </a:defRPr>
            </a:lvl4pPr>
            <a:lvl5pPr marL="1257300" indent="0">
              <a:buNone/>
              <a:defRPr sz="1000" i="1">
                <a:latin typeface="Georgia" pitchFamily="18" charset="0"/>
              </a:defRPr>
            </a:lvl5pPr>
          </a:lstStyle>
          <a:p>
            <a:pPr lvl="0"/>
            <a:r>
              <a:rPr lang="en-US" smtClean="0"/>
              <a:t>Click to edit Master text styles</a:t>
            </a:r>
          </a:p>
        </p:txBody>
      </p:sp>
    </p:spTree>
    <p:extLst>
      <p:ext uri="{BB962C8B-B14F-4D97-AF65-F5344CB8AC3E}">
        <p14:creationId xmlns:p14="http://schemas.microsoft.com/office/powerpoint/2010/main" val="2951777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ustry Experience Vertical">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09603" y="1350797"/>
            <a:ext cx="4998720" cy="4958563"/>
          </a:xfrm>
        </p:spPr>
        <p:txBody>
          <a:bodyPr>
            <a:noAutofit/>
          </a:bodyPr>
          <a:lstStyle>
            <a:lvl1pPr marL="0" indent="0">
              <a:spcBef>
                <a:spcPts val="600"/>
              </a:spcBef>
              <a:spcAft>
                <a:spcPts val="1200"/>
              </a:spcAft>
              <a:buFont typeface="Wingdings" pitchFamily="2" charset="2"/>
              <a:buNone/>
              <a:defRPr sz="1600" b="0" i="1">
                <a:latin typeface="Georgia" pitchFamily="18" charset="0"/>
              </a:defRPr>
            </a:lvl1pPr>
            <a:lvl2pPr marL="231775" indent="-231775">
              <a:spcBef>
                <a:spcPts val="600"/>
              </a:spcBef>
              <a:buSzPct val="125000"/>
              <a:buFont typeface="Wingdings" pitchFamily="2" charset="2"/>
              <a:buChar char="§"/>
              <a:defRPr sz="1400"/>
            </a:lvl2pPr>
            <a:lvl3pPr marL="573088" indent="-231775">
              <a:buSzPct val="100000"/>
              <a:buFont typeface="Arial" pitchFamily="34" charset="0"/>
              <a:buChar cha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p:txBody>
      </p:sp>
      <p:sp>
        <p:nvSpPr>
          <p:cNvPr id="7" name="Table Placeholder 6"/>
          <p:cNvSpPr>
            <a:spLocks noGrp="1"/>
          </p:cNvSpPr>
          <p:nvPr>
            <p:ph type="tbl" sz="quarter" idx="13"/>
          </p:nvPr>
        </p:nvSpPr>
        <p:spPr>
          <a:xfrm>
            <a:off x="6113419" y="182880"/>
            <a:ext cx="5712821" cy="6126480"/>
          </a:xfrm>
        </p:spPr>
        <p:txBody>
          <a:bodyPr lIns="91440" rIns="91440" anchor="ctr" anchorCtr="0"/>
          <a:lstStyle/>
          <a:p>
            <a:r>
              <a:rPr lang="en-US" dirty="0" smtClean="0"/>
              <a:t>Click icon to add table</a:t>
            </a:r>
            <a:endParaRPr lang="en-US" dirty="0"/>
          </a:p>
        </p:txBody>
      </p:sp>
      <p:sp>
        <p:nvSpPr>
          <p:cNvPr id="10"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1"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
        <p:nvSpPr>
          <p:cNvPr id="8" name="Title 1"/>
          <p:cNvSpPr>
            <a:spLocks noGrp="1"/>
          </p:cNvSpPr>
          <p:nvPr>
            <p:ph type="title" hasCustomPrompt="1"/>
          </p:nvPr>
        </p:nvSpPr>
        <p:spPr>
          <a:xfrm>
            <a:off x="609600" y="182880"/>
            <a:ext cx="10972800" cy="1143000"/>
          </a:xfrm>
        </p:spPr>
        <p:txBody>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715678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ward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2013120"/>
            <a:ext cx="5730240" cy="4279680"/>
          </a:xfrm>
        </p:spPr>
        <p:txBody>
          <a:bodyPr>
            <a:noAutofit/>
          </a:bodyPr>
          <a:lstStyle>
            <a:lvl1pPr marL="0" indent="0">
              <a:spcBef>
                <a:spcPts val="2400"/>
              </a:spcBef>
              <a:buNone/>
              <a:defRPr sz="1600" b="0" i="1">
                <a:latin typeface="Georgia"/>
                <a:cs typeface="Georgia"/>
              </a:defRPr>
            </a:lvl1pPr>
            <a:lvl2pPr marL="342900" indent="0">
              <a:spcBef>
                <a:spcPts val="600"/>
              </a:spcBef>
              <a:buNone/>
              <a:defRPr sz="1400"/>
            </a:lvl2pPr>
            <a:lvl3pPr marL="571500" indent="-228600">
              <a:spcBef>
                <a:spcPts val="600"/>
              </a:spcBef>
              <a:defRPr sz="1400"/>
            </a:lvl3pPr>
            <a:lvl4pPr marL="914400" indent="-165100">
              <a:spcBef>
                <a:spcPts val="500"/>
              </a:spcBef>
              <a:defRPr/>
            </a:lvl4pPr>
            <a:lvl5pPr marL="1206500" indent="-177800">
              <a:defRPr/>
            </a:lvl5pPr>
          </a:lstStyle>
          <a:p>
            <a:pPr lvl="0"/>
            <a:r>
              <a:rPr lang="en-US" smtClean="0"/>
              <a:t>Click to edit Master text styles</a:t>
            </a:r>
          </a:p>
          <a:p>
            <a:pPr lvl="1"/>
            <a:r>
              <a:rPr lang="en-US" smtClean="0"/>
              <a:t>Second level</a:t>
            </a:r>
          </a:p>
          <a:p>
            <a:pPr lvl="2"/>
            <a:r>
              <a:rPr lang="en-US" smtClean="0"/>
              <a:t>Third level</a:t>
            </a:r>
          </a:p>
        </p:txBody>
      </p:sp>
      <p:sp>
        <p:nvSpPr>
          <p:cNvPr id="8" name="Text Placeholder 7"/>
          <p:cNvSpPr>
            <a:spLocks noGrp="1"/>
          </p:cNvSpPr>
          <p:nvPr>
            <p:ph type="body" sz="quarter" idx="13" hasCustomPrompt="1"/>
          </p:nvPr>
        </p:nvSpPr>
        <p:spPr>
          <a:xfrm>
            <a:off x="609600" y="1352880"/>
            <a:ext cx="5730240" cy="640080"/>
          </a:xfrm>
        </p:spPr>
        <p:txBody>
          <a:bodyPr/>
          <a:lstStyle>
            <a:lvl1pPr marL="0" indent="0">
              <a:buNone/>
              <a:defRPr sz="1600" b="1"/>
            </a:lvl1pPr>
          </a:lstStyle>
          <a:p>
            <a:pPr lvl="0"/>
            <a:r>
              <a:rPr lang="en-US" dirty="0" smtClean="0"/>
              <a:t>Click to edit Subhead text</a:t>
            </a:r>
          </a:p>
        </p:txBody>
      </p:sp>
      <p:sp>
        <p:nvSpPr>
          <p:cNvPr id="10"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1"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extLst>
      <p:ext uri="{BB962C8B-B14F-4D97-AF65-F5344CB8AC3E}">
        <p14:creationId xmlns:p14="http://schemas.microsoft.com/office/powerpoint/2010/main" val="1110871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Section Divi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487680" y="2948686"/>
            <a:ext cx="1121664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Do not enter text in yellow bar – </a:t>
            </a:r>
            <a:br>
              <a:rPr lang="en-US" dirty="0" smtClean="0"/>
            </a:br>
            <a:r>
              <a:rPr lang="en-US" dirty="0" smtClean="0"/>
              <a:t>use for highlight effect ONLY</a:t>
            </a:r>
          </a:p>
        </p:txBody>
      </p:sp>
      <p:sp>
        <p:nvSpPr>
          <p:cNvPr id="2" name="Title 1"/>
          <p:cNvSpPr>
            <a:spLocks noGrp="1"/>
          </p:cNvSpPr>
          <p:nvPr>
            <p:ph type="title" hasCustomPrompt="1"/>
          </p:nvPr>
        </p:nvSpPr>
        <p:spPr>
          <a:xfrm>
            <a:off x="609604" y="2541972"/>
            <a:ext cx="10607040" cy="1362075"/>
          </a:xfrm>
        </p:spPr>
        <p:txBody>
          <a:bodyPr anchor="ctr" anchorCtr="0">
            <a:noAutofit/>
          </a:bodyPr>
          <a:lstStyle>
            <a:lvl1pPr algn="l">
              <a:lnSpc>
                <a:spcPct val="100000"/>
              </a:lnSpc>
              <a:defRPr sz="4000" b="1" cap="all"/>
            </a:lvl1pPr>
          </a:lstStyle>
          <a:p>
            <a:r>
              <a:rPr lang="en-US" dirty="0" smtClean="0"/>
              <a:t>edit main divider title</a:t>
            </a:r>
            <a:endParaRPr lang="en-US" dirty="0"/>
          </a:p>
        </p:txBody>
      </p:sp>
      <p:sp>
        <p:nvSpPr>
          <p:cNvPr id="9"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0"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itch Cover Page">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3413760" y="5212080"/>
            <a:ext cx="8778240" cy="365760"/>
          </a:xfrm>
        </p:spPr>
        <p:txBody>
          <a:bodyPr lIns="91440">
            <a:noAutofit/>
          </a:bodyPr>
          <a:lstStyle>
            <a:lvl1pPr marL="0" indent="0" algn="l">
              <a:spcBef>
                <a:spcPts val="600"/>
              </a:spcBef>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p:nvPr>
        </p:nvSpPr>
        <p:spPr>
          <a:xfrm>
            <a:off x="3413760" y="5577840"/>
            <a:ext cx="4754880" cy="457200"/>
          </a:xfrm>
        </p:spPr>
        <p:txBody>
          <a:bodyPr lIns="91440"/>
          <a:lstStyle>
            <a:lvl1pPr marL="0" indent="0">
              <a:buNone/>
              <a:defRPr sz="1400">
                <a:solidFill>
                  <a:schemeClr val="bg1"/>
                </a:solidFill>
              </a:defRPr>
            </a:lvl1pPr>
            <a:lvl2pPr marL="342900" indent="0">
              <a:buNone/>
              <a:defRPr>
                <a:solidFill>
                  <a:schemeClr val="bg1"/>
                </a:solidFill>
              </a:defRPr>
            </a:lvl2pPr>
            <a:lvl3pPr marL="685800" indent="0">
              <a:buNone/>
              <a:defRPr>
                <a:solidFill>
                  <a:schemeClr val="bg1"/>
                </a:solidFill>
              </a:defRPr>
            </a:lvl3pPr>
            <a:lvl4pPr marL="977900" indent="0">
              <a:buNone/>
              <a:defRPr>
                <a:solidFill>
                  <a:schemeClr val="bg1"/>
                </a:solidFill>
              </a:defRPr>
            </a:lvl4pPr>
            <a:lvl5pPr marL="1257300" indent="0">
              <a:buNone/>
              <a:defRPr>
                <a:solidFill>
                  <a:schemeClr val="bg1"/>
                </a:solidFill>
              </a:defRPr>
            </a:lvl5pPr>
          </a:lstStyle>
          <a:p>
            <a:pPr lvl="0"/>
            <a:r>
              <a:rPr lang="en-US" smtClean="0"/>
              <a:t>Click to edit Master text styles</a:t>
            </a:r>
          </a:p>
        </p:txBody>
      </p:sp>
      <p:sp>
        <p:nvSpPr>
          <p:cNvPr id="10" name="Title 1"/>
          <p:cNvSpPr>
            <a:spLocks noGrp="1"/>
          </p:cNvSpPr>
          <p:nvPr>
            <p:ph type="ctrTitle" hasCustomPrompt="1"/>
          </p:nvPr>
        </p:nvSpPr>
        <p:spPr bwMode="gray">
          <a:xfrm>
            <a:off x="3413760" y="4745736"/>
            <a:ext cx="8778240" cy="320040"/>
          </a:xfrm>
          <a:solidFill>
            <a:schemeClr val="bg2"/>
          </a:solidFill>
          <a:ln>
            <a:noFill/>
          </a:ln>
          <a:effectLst/>
        </p:spPr>
        <p:txBody>
          <a:bodyPr wrap="square" lIns="91440" tIns="18288" rIns="91440" bIns="18288" anchor="ctr" anchorCtr="0"/>
          <a:lstStyle>
            <a:lvl1pPr>
              <a:lnSpc>
                <a:spcPct val="100000"/>
              </a:lnSpc>
              <a:defRPr sz="2000" spc="0"/>
            </a:lvl1pPr>
          </a:lstStyle>
          <a:p>
            <a:r>
              <a:rPr lang="en-US" dirty="0" smtClean="0"/>
              <a:t>CLICK TO EDIT MASTER TITLE STYLE</a:t>
            </a:r>
            <a:endParaRPr lang="en-US" dirty="0"/>
          </a:p>
        </p:txBody>
      </p:sp>
      <p:pic>
        <p:nvPicPr>
          <p:cNvPr id="14" name="Picture 13" descr="primacy_titlelogo_W.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2638" y="4736592"/>
            <a:ext cx="1645920" cy="350712"/>
          </a:xfrm>
          <a:prstGeom prst="rect">
            <a:avLst/>
          </a:prstGeom>
        </p:spPr>
      </p:pic>
      <p:pic>
        <p:nvPicPr>
          <p:cNvPr id="17" name="Picture 16" descr="Primacy-Super-Graphic-Yellow.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13982" y="-134421"/>
            <a:ext cx="1280160" cy="128016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Section Divider - 2 Lines">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487680" y="2648124"/>
            <a:ext cx="1121664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Do not enter text in yellow bar – </a:t>
            </a:r>
            <a:br>
              <a:rPr lang="en-US" dirty="0" smtClean="0"/>
            </a:br>
            <a:r>
              <a:rPr lang="en-US" dirty="0" smtClean="0"/>
              <a:t>use for highlight effect ONLY</a:t>
            </a:r>
          </a:p>
        </p:txBody>
      </p:sp>
      <p:sp>
        <p:nvSpPr>
          <p:cNvPr id="12" name="Content Placeholder 10"/>
          <p:cNvSpPr>
            <a:spLocks noGrp="1"/>
          </p:cNvSpPr>
          <p:nvPr>
            <p:ph sz="quarter" idx="14" hasCustomPrompt="1"/>
          </p:nvPr>
        </p:nvSpPr>
        <p:spPr>
          <a:xfrm>
            <a:off x="487681" y="3268483"/>
            <a:ext cx="1121664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Resize width of bar to text width and enter </a:t>
            </a:r>
            <a:br>
              <a:rPr lang="en-US" dirty="0" smtClean="0"/>
            </a:br>
            <a:r>
              <a:rPr lang="en-US" dirty="0" smtClean="0"/>
              <a:t>a space here to delete this prompt text</a:t>
            </a:r>
          </a:p>
        </p:txBody>
      </p:sp>
      <p:sp>
        <p:nvSpPr>
          <p:cNvPr id="2" name="Title 1"/>
          <p:cNvSpPr>
            <a:spLocks noGrp="1"/>
          </p:cNvSpPr>
          <p:nvPr>
            <p:ph type="title" hasCustomPrompt="1"/>
          </p:nvPr>
        </p:nvSpPr>
        <p:spPr>
          <a:xfrm>
            <a:off x="609604" y="2541972"/>
            <a:ext cx="9089405" cy="1362075"/>
          </a:xfrm>
        </p:spPr>
        <p:txBody>
          <a:bodyPr anchor="ctr" anchorCtr="0">
            <a:noAutofit/>
          </a:bodyPr>
          <a:lstStyle>
            <a:lvl1pPr algn="l">
              <a:lnSpc>
                <a:spcPct val="100000"/>
              </a:lnSpc>
              <a:defRPr sz="4000" b="1" cap="all"/>
            </a:lvl1pPr>
          </a:lstStyle>
          <a:p>
            <a:r>
              <a:rPr lang="en-US" dirty="0" smtClean="0"/>
              <a:t>edit main divider title and resize bar width </a:t>
            </a:r>
            <a:endParaRPr lang="en-US" dirty="0"/>
          </a:p>
        </p:txBody>
      </p:sp>
      <p:sp>
        <p:nvSpPr>
          <p:cNvPr id="9"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0"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extLst>
      <p:ext uri="{BB962C8B-B14F-4D97-AF65-F5344CB8AC3E}">
        <p14:creationId xmlns:p14="http://schemas.microsoft.com/office/powerpoint/2010/main" val="1125711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Section Divider - 3 Lines">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10"/>
          <p:cNvSpPr>
            <a:spLocks noGrp="1"/>
          </p:cNvSpPr>
          <p:nvPr>
            <p:ph sz="quarter" idx="15" hasCustomPrompt="1"/>
          </p:nvPr>
        </p:nvSpPr>
        <p:spPr>
          <a:xfrm>
            <a:off x="487681" y="3563758"/>
            <a:ext cx="1121664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Resize width of bar to text width and enter </a:t>
            </a:r>
            <a:br>
              <a:rPr lang="en-US" dirty="0" smtClean="0"/>
            </a:br>
            <a:r>
              <a:rPr lang="en-US" dirty="0" smtClean="0"/>
              <a:t>a space here to delete this prompt text</a:t>
            </a:r>
          </a:p>
        </p:txBody>
      </p:sp>
      <p:sp>
        <p:nvSpPr>
          <p:cNvPr id="11" name="Content Placeholder 10"/>
          <p:cNvSpPr>
            <a:spLocks noGrp="1"/>
          </p:cNvSpPr>
          <p:nvPr>
            <p:ph sz="quarter" idx="13" hasCustomPrompt="1"/>
          </p:nvPr>
        </p:nvSpPr>
        <p:spPr>
          <a:xfrm>
            <a:off x="487680" y="2338563"/>
            <a:ext cx="1121664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Do not enter text in yellow bar – </a:t>
            </a:r>
            <a:br>
              <a:rPr lang="en-US" dirty="0" smtClean="0"/>
            </a:br>
            <a:r>
              <a:rPr lang="en-US" dirty="0" smtClean="0"/>
              <a:t>use for highlight effect ONLY</a:t>
            </a:r>
          </a:p>
        </p:txBody>
      </p:sp>
      <p:sp>
        <p:nvSpPr>
          <p:cNvPr id="12" name="Content Placeholder 10"/>
          <p:cNvSpPr>
            <a:spLocks noGrp="1"/>
          </p:cNvSpPr>
          <p:nvPr>
            <p:ph sz="quarter" idx="14" hasCustomPrompt="1"/>
          </p:nvPr>
        </p:nvSpPr>
        <p:spPr>
          <a:xfrm>
            <a:off x="487681" y="2951160"/>
            <a:ext cx="1121664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Resize width of bar to text width and enter </a:t>
            </a:r>
            <a:br>
              <a:rPr lang="en-US" dirty="0" smtClean="0"/>
            </a:br>
            <a:r>
              <a:rPr lang="en-US" dirty="0" smtClean="0"/>
              <a:t>a space here to delete this prompt text</a:t>
            </a:r>
          </a:p>
        </p:txBody>
      </p:sp>
      <p:sp>
        <p:nvSpPr>
          <p:cNvPr id="2" name="Title 1"/>
          <p:cNvSpPr>
            <a:spLocks noGrp="1"/>
          </p:cNvSpPr>
          <p:nvPr>
            <p:ph type="title" hasCustomPrompt="1"/>
          </p:nvPr>
        </p:nvSpPr>
        <p:spPr>
          <a:xfrm>
            <a:off x="609604" y="2541972"/>
            <a:ext cx="8521696" cy="1362075"/>
          </a:xfrm>
        </p:spPr>
        <p:txBody>
          <a:bodyPr anchor="ctr" anchorCtr="0">
            <a:noAutofit/>
          </a:bodyPr>
          <a:lstStyle>
            <a:lvl1pPr algn="l">
              <a:lnSpc>
                <a:spcPct val="100000"/>
              </a:lnSpc>
              <a:defRPr sz="4000" b="1" cap="all"/>
            </a:lvl1pPr>
          </a:lstStyle>
          <a:p>
            <a:r>
              <a:rPr lang="en-US" dirty="0" smtClean="0"/>
              <a:t>edit main divider title and resize bar width as appropriate</a:t>
            </a:r>
            <a:endParaRPr lang="en-US" dirty="0"/>
          </a:p>
        </p:txBody>
      </p:sp>
      <p:sp>
        <p:nvSpPr>
          <p:cNvPr id="8"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9"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extLst>
      <p:ext uri="{BB962C8B-B14F-4D97-AF65-F5344CB8AC3E}">
        <p14:creationId xmlns:p14="http://schemas.microsoft.com/office/powerpoint/2010/main" val="3366103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Section Divider with Image + Text">
    <p:bg bwMode="gray">
      <p:bgPr>
        <a:solidFill>
          <a:schemeClr val="tx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6"/>
          </p:nvPr>
        </p:nvSpPr>
        <p:spPr>
          <a:xfrm>
            <a:off x="0" y="0"/>
            <a:ext cx="7802880" cy="6446520"/>
          </a:xfrm>
        </p:spPr>
        <p:txBody>
          <a:bodyPr/>
          <a:lstStyle>
            <a:lvl1pPr marL="0" indent="0">
              <a:buNone/>
              <a:defRPr/>
            </a:lvl1pPr>
          </a:lstStyle>
          <a:p>
            <a:r>
              <a:rPr lang="en-US" dirty="0" smtClean="0"/>
              <a:t>Click icon to add picture</a:t>
            </a:r>
            <a:endParaRPr lang="en-US" dirty="0"/>
          </a:p>
        </p:txBody>
      </p:sp>
      <p:sp>
        <p:nvSpPr>
          <p:cNvPr id="11" name="Content Placeholder 10"/>
          <p:cNvSpPr>
            <a:spLocks noGrp="1"/>
          </p:cNvSpPr>
          <p:nvPr>
            <p:ph sz="quarter" idx="13" hasCustomPrompt="1"/>
          </p:nvPr>
        </p:nvSpPr>
        <p:spPr>
          <a:xfrm>
            <a:off x="4179733" y="2648124"/>
            <a:ext cx="650046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Do not enter text in yellow bar – </a:t>
            </a:r>
            <a:br>
              <a:rPr lang="en-US" dirty="0" smtClean="0"/>
            </a:br>
            <a:r>
              <a:rPr lang="en-US" dirty="0" smtClean="0"/>
              <a:t>use for highlight effect ONLY</a:t>
            </a:r>
          </a:p>
        </p:txBody>
      </p:sp>
      <p:sp>
        <p:nvSpPr>
          <p:cNvPr id="12" name="Content Placeholder 10"/>
          <p:cNvSpPr>
            <a:spLocks noGrp="1"/>
          </p:cNvSpPr>
          <p:nvPr>
            <p:ph sz="quarter" idx="14" hasCustomPrompt="1"/>
          </p:nvPr>
        </p:nvSpPr>
        <p:spPr>
          <a:xfrm>
            <a:off x="4179732" y="3268483"/>
            <a:ext cx="6500461"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Resize width of bar to text width and enter </a:t>
            </a:r>
            <a:br>
              <a:rPr lang="en-US" dirty="0" smtClean="0"/>
            </a:br>
            <a:r>
              <a:rPr lang="en-US" dirty="0" smtClean="0"/>
              <a:t>a space here to delete this prompt text</a:t>
            </a:r>
          </a:p>
        </p:txBody>
      </p:sp>
      <p:sp>
        <p:nvSpPr>
          <p:cNvPr id="2" name="Title 1"/>
          <p:cNvSpPr>
            <a:spLocks noGrp="1"/>
          </p:cNvSpPr>
          <p:nvPr>
            <p:ph type="title" hasCustomPrompt="1"/>
          </p:nvPr>
        </p:nvSpPr>
        <p:spPr>
          <a:xfrm>
            <a:off x="4267200" y="2541972"/>
            <a:ext cx="6957848" cy="1362075"/>
          </a:xfrm>
        </p:spPr>
        <p:txBody>
          <a:bodyPr anchor="ctr" anchorCtr="0">
            <a:noAutofit/>
          </a:bodyPr>
          <a:lstStyle>
            <a:lvl1pPr algn="l">
              <a:lnSpc>
                <a:spcPct val="100000"/>
              </a:lnSpc>
              <a:defRPr sz="4000" b="1" cap="all" baseline="0"/>
            </a:lvl1pPr>
          </a:lstStyle>
          <a:p>
            <a:r>
              <a:rPr lang="en-US" dirty="0" smtClean="0"/>
              <a:t>edit sub-section title HERE</a:t>
            </a:r>
            <a:endParaRPr lang="en-US" dirty="0"/>
          </a:p>
        </p:txBody>
      </p:sp>
      <p:sp>
        <p:nvSpPr>
          <p:cNvPr id="9" name="Text Placeholder 8"/>
          <p:cNvSpPr>
            <a:spLocks noGrp="1"/>
          </p:cNvSpPr>
          <p:nvPr>
            <p:ph type="body" sz="quarter" idx="15" hasCustomPrompt="1"/>
          </p:nvPr>
        </p:nvSpPr>
        <p:spPr>
          <a:xfrm>
            <a:off x="8046720" y="4203700"/>
            <a:ext cx="3654213" cy="1714500"/>
          </a:xfrm>
        </p:spPr>
        <p:txBody>
          <a:bodyPr/>
          <a:lstStyle>
            <a:lvl1pPr marL="0" indent="0">
              <a:buNone/>
              <a:defRPr sz="16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sub-section supplemental copy</a:t>
            </a:r>
          </a:p>
        </p:txBody>
      </p:sp>
      <p:sp>
        <p:nvSpPr>
          <p:cNvPr id="10"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3"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ection Divider with Image + Text Horizontal">
    <p:bg bwMode="gray">
      <p:bgPr>
        <a:solidFill>
          <a:schemeClr val="tx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6"/>
          </p:nvPr>
        </p:nvSpPr>
        <p:spPr>
          <a:xfrm>
            <a:off x="0" y="0"/>
            <a:ext cx="12192000" cy="4663440"/>
          </a:xfrm>
        </p:spPr>
        <p:txBody>
          <a:bodyPr/>
          <a:lstStyle>
            <a:lvl1pPr marL="0" indent="0">
              <a:buNone/>
              <a:defRPr/>
            </a:lvl1pPr>
          </a:lstStyle>
          <a:p>
            <a:r>
              <a:rPr lang="en-US" smtClean="0"/>
              <a:t>Click icon to add picture</a:t>
            </a:r>
            <a:endParaRPr lang="en-US"/>
          </a:p>
        </p:txBody>
      </p:sp>
      <p:sp>
        <p:nvSpPr>
          <p:cNvPr id="11" name="Content Placeholder 10"/>
          <p:cNvSpPr>
            <a:spLocks noGrp="1"/>
          </p:cNvSpPr>
          <p:nvPr>
            <p:ph sz="quarter" idx="13" hasCustomPrompt="1"/>
          </p:nvPr>
        </p:nvSpPr>
        <p:spPr>
          <a:xfrm>
            <a:off x="487680" y="3767240"/>
            <a:ext cx="1121664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Do not enter text in yellow bar – </a:t>
            </a:r>
            <a:br>
              <a:rPr lang="en-US" dirty="0" smtClean="0"/>
            </a:br>
            <a:r>
              <a:rPr lang="en-US" dirty="0" smtClean="0"/>
              <a:t>use for highlight effect ONLY</a:t>
            </a:r>
          </a:p>
        </p:txBody>
      </p:sp>
      <p:sp>
        <p:nvSpPr>
          <p:cNvPr id="12" name="Content Placeholder 10"/>
          <p:cNvSpPr>
            <a:spLocks noGrp="1"/>
          </p:cNvSpPr>
          <p:nvPr>
            <p:ph sz="quarter" idx="14" hasCustomPrompt="1"/>
          </p:nvPr>
        </p:nvSpPr>
        <p:spPr>
          <a:xfrm>
            <a:off x="487680" y="4387599"/>
            <a:ext cx="11216640"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Resize width of bar to text width and enter </a:t>
            </a:r>
            <a:br>
              <a:rPr lang="en-US" dirty="0" smtClean="0"/>
            </a:br>
            <a:r>
              <a:rPr lang="en-US" dirty="0" smtClean="0"/>
              <a:t>a space here to delete this prompt text</a:t>
            </a:r>
          </a:p>
        </p:txBody>
      </p:sp>
      <p:sp>
        <p:nvSpPr>
          <p:cNvPr id="2" name="Title 1"/>
          <p:cNvSpPr>
            <a:spLocks noGrp="1"/>
          </p:cNvSpPr>
          <p:nvPr>
            <p:ph type="title" hasCustomPrompt="1"/>
          </p:nvPr>
        </p:nvSpPr>
        <p:spPr>
          <a:xfrm>
            <a:off x="609600" y="3661086"/>
            <a:ext cx="8290560" cy="1362075"/>
          </a:xfrm>
        </p:spPr>
        <p:txBody>
          <a:bodyPr anchor="ctr" anchorCtr="0">
            <a:noAutofit/>
          </a:bodyPr>
          <a:lstStyle>
            <a:lvl1pPr algn="l">
              <a:lnSpc>
                <a:spcPct val="100000"/>
              </a:lnSpc>
              <a:defRPr sz="4000" b="1" cap="all" baseline="0"/>
            </a:lvl1pPr>
          </a:lstStyle>
          <a:p>
            <a:r>
              <a:rPr lang="en-US" dirty="0" smtClean="0"/>
              <a:t>edit </a:t>
            </a:r>
            <a:r>
              <a:rPr lang="en-US" dirty="0" err="1" smtClean="0"/>
              <a:t>horiz</a:t>
            </a:r>
            <a:r>
              <a:rPr lang="en-US" dirty="0" smtClean="0"/>
              <a:t> sub-section w/ image + Text title</a:t>
            </a:r>
            <a:endParaRPr lang="en-US" dirty="0"/>
          </a:p>
        </p:txBody>
      </p:sp>
      <p:sp>
        <p:nvSpPr>
          <p:cNvPr id="5" name="Footer Placeholder 4"/>
          <p:cNvSpPr>
            <a:spLocks noGrp="1"/>
          </p:cNvSpPr>
          <p:nvPr>
            <p:ph type="ftr" sz="quarter" idx="11"/>
          </p:nvPr>
        </p:nvSpPr>
        <p:spPr>
          <a:xfrm>
            <a:off x="4472233" y="6534851"/>
            <a:ext cx="6749188" cy="190821"/>
          </a:xfrm>
        </p:spPr>
        <p:txBody>
          <a:bodyPr/>
          <a:lstStyle/>
          <a:p>
            <a:r>
              <a:rPr lang="en-US" smtClean="0"/>
              <a:t>© 2017 Primacy / Proprietary &amp; Confidential </a:t>
            </a:r>
            <a:endParaRPr lang="en-US" dirty="0"/>
          </a:p>
        </p:txBody>
      </p:sp>
      <p:sp>
        <p:nvSpPr>
          <p:cNvPr id="6" name="Slide Number Placeholder 5"/>
          <p:cNvSpPr>
            <a:spLocks noGrp="1"/>
          </p:cNvSpPr>
          <p:nvPr>
            <p:ph type="sldNum" sz="quarter" idx="12"/>
          </p:nvPr>
        </p:nvSpPr>
        <p:spPr/>
        <p:txBody>
          <a:bodyPr/>
          <a:lstStyle/>
          <a:p>
            <a:fld id="{1623716F-FADF-DA4D-98C6-7C1E7D6D8D1C}" type="slidenum">
              <a:rPr lang="en-US" smtClean="0"/>
              <a:pPr/>
              <a:t>‹#›</a:t>
            </a:fld>
            <a:endParaRPr lang="en-US"/>
          </a:p>
        </p:txBody>
      </p:sp>
      <p:sp>
        <p:nvSpPr>
          <p:cNvPr id="8" name="Text Placeholder 7"/>
          <p:cNvSpPr>
            <a:spLocks noGrp="1"/>
          </p:cNvSpPr>
          <p:nvPr>
            <p:ph type="body" sz="quarter" idx="17"/>
          </p:nvPr>
        </p:nvSpPr>
        <p:spPr>
          <a:xfrm>
            <a:off x="4472232" y="5166361"/>
            <a:ext cx="6949440" cy="1213997"/>
          </a:xfrm>
        </p:spPr>
        <p:txBody>
          <a:bodyPr/>
          <a:lstStyle>
            <a:lvl1pPr marL="0" indent="0">
              <a:buNone/>
              <a:defRPr b="1">
                <a:solidFill>
                  <a:schemeClr val="bg1"/>
                </a:solidFill>
              </a:defRPr>
            </a:lvl1pPr>
            <a:lvl2pPr marL="0" indent="0">
              <a:buNone/>
              <a:defRPr sz="1400" i="1">
                <a:solidFill>
                  <a:schemeClr val="bg1"/>
                </a:solidFill>
                <a:latin typeface="Georgia" pitchFamily="18" charset="0"/>
              </a:defRPr>
            </a:lvl2pPr>
            <a:lvl3pPr marL="231775" indent="0">
              <a:buNone/>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5326734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Section Divider">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487680" y="3625585"/>
            <a:ext cx="8857488"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Do not enter text in yellow bar – </a:t>
            </a:r>
            <a:br>
              <a:rPr lang="en-US" dirty="0" smtClean="0"/>
            </a:br>
            <a:r>
              <a:rPr lang="en-US" dirty="0" smtClean="0"/>
              <a:t>use for highlight effect ONLY</a:t>
            </a:r>
          </a:p>
        </p:txBody>
      </p:sp>
      <p:sp>
        <p:nvSpPr>
          <p:cNvPr id="12" name="Content Placeholder 10"/>
          <p:cNvSpPr>
            <a:spLocks noGrp="1"/>
          </p:cNvSpPr>
          <p:nvPr>
            <p:ph sz="quarter" idx="14" hasCustomPrompt="1"/>
          </p:nvPr>
        </p:nvSpPr>
        <p:spPr>
          <a:xfrm>
            <a:off x="487680" y="4245944"/>
            <a:ext cx="8857488" cy="548640"/>
          </a:xfrm>
          <a:solidFill>
            <a:schemeClr val="bg2"/>
          </a:solidFill>
        </p:spPr>
        <p:txBody>
          <a:bodyPr anchor="ctr" anchorCtr="0"/>
          <a:lstStyle>
            <a:lvl1pPr marL="0" indent="0" algn="r">
              <a:spcBef>
                <a:spcPts val="0"/>
              </a:spcBef>
              <a:buNone/>
              <a:defRPr sz="1000" baseline="0">
                <a:solidFill>
                  <a:srgbClr val="FF0000"/>
                </a:solidFill>
              </a:defRPr>
            </a:lvl1pPr>
          </a:lstStyle>
          <a:p>
            <a:pPr lvl="0"/>
            <a:r>
              <a:rPr lang="en-US" dirty="0" smtClean="0"/>
              <a:t>Resize width of yellow bar to text width</a:t>
            </a:r>
            <a:br>
              <a:rPr lang="en-US" dirty="0" smtClean="0"/>
            </a:br>
            <a:r>
              <a:rPr lang="en-US" dirty="0" smtClean="0"/>
              <a:t>and delete this prompt text</a:t>
            </a:r>
          </a:p>
        </p:txBody>
      </p:sp>
      <p:sp>
        <p:nvSpPr>
          <p:cNvPr id="2" name="Title 1"/>
          <p:cNvSpPr>
            <a:spLocks noGrp="1"/>
          </p:cNvSpPr>
          <p:nvPr>
            <p:ph type="title" hasCustomPrompt="1"/>
          </p:nvPr>
        </p:nvSpPr>
        <p:spPr>
          <a:xfrm>
            <a:off x="609599" y="3520443"/>
            <a:ext cx="9017876" cy="1362075"/>
          </a:xfrm>
        </p:spPr>
        <p:txBody>
          <a:bodyPr anchor="ctr" anchorCtr="0">
            <a:noAutofit/>
          </a:bodyPr>
          <a:lstStyle>
            <a:lvl1pPr algn="l">
              <a:lnSpc>
                <a:spcPct val="100000"/>
              </a:lnSpc>
              <a:defRPr sz="4000" b="1" cap="all" baseline="0"/>
            </a:lvl1pPr>
          </a:lstStyle>
          <a:p>
            <a:r>
              <a:rPr lang="en-US" dirty="0" smtClean="0"/>
              <a:t>edit case study</a:t>
            </a:r>
            <a:br>
              <a:rPr lang="en-US" dirty="0" smtClean="0"/>
            </a:br>
            <a:r>
              <a:rPr lang="en-US" dirty="0" smtClean="0"/>
              <a:t> divider title</a:t>
            </a:r>
            <a:endParaRPr lang="en-US" dirty="0"/>
          </a:p>
        </p:txBody>
      </p:sp>
      <p:sp>
        <p:nvSpPr>
          <p:cNvPr id="7"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182880"/>
            <a:ext cx="10972800" cy="1143000"/>
          </a:xfrm>
        </p:spPr>
        <p:txBody>
          <a:bodyPr/>
          <a:lstStyle>
            <a:lvl1pPr>
              <a:defRPr baseline="0"/>
            </a:lvl1pPr>
          </a:lstStyle>
          <a:p>
            <a:r>
              <a:rPr lang="en-US" dirty="0" smtClean="0"/>
              <a:t>Click to Edit Case Study Title</a:t>
            </a:r>
            <a:endParaRPr lang="en-US" dirty="0"/>
          </a:p>
        </p:txBody>
      </p:sp>
      <p:sp>
        <p:nvSpPr>
          <p:cNvPr id="7" name="Text Placeholder 6"/>
          <p:cNvSpPr>
            <a:spLocks noGrp="1"/>
          </p:cNvSpPr>
          <p:nvPr>
            <p:ph type="body" sz="quarter" idx="13" hasCustomPrompt="1"/>
          </p:nvPr>
        </p:nvSpPr>
        <p:spPr>
          <a:xfrm>
            <a:off x="6949440" y="2286000"/>
            <a:ext cx="4876800" cy="2743200"/>
          </a:xfrm>
        </p:spPr>
        <p:txBody>
          <a:bodyPr/>
          <a:lstStyle>
            <a:lvl1pPr marL="0" indent="0">
              <a:buNone/>
              <a:defRPr b="0" i="1">
                <a:latin typeface="Georgia"/>
                <a:cs typeface="Georgia"/>
              </a:defRPr>
            </a:lvl1pPr>
            <a:lvl2pPr marL="0" indent="0">
              <a:spcBef>
                <a:spcPts val="1600"/>
              </a:spcBef>
              <a:buNone/>
              <a:defRPr sz="1500"/>
            </a:lvl2pPr>
            <a:lvl3pPr marL="406400" indent="-169863">
              <a:defRPr sz="1400"/>
            </a:lvl3pPr>
          </a:lstStyle>
          <a:p>
            <a:pPr lvl="0"/>
            <a:r>
              <a:rPr lang="en-US" dirty="0" smtClean="0"/>
              <a:t>Click to edit Case Study Headline 1</a:t>
            </a:r>
          </a:p>
          <a:p>
            <a:pPr lvl="1"/>
            <a:r>
              <a:rPr lang="en-US" dirty="0" smtClean="0"/>
              <a:t>Text level 2 supporting copy</a:t>
            </a:r>
          </a:p>
          <a:p>
            <a:pPr lvl="2"/>
            <a:r>
              <a:rPr lang="en-US" dirty="0" smtClean="0"/>
              <a:t>Text level 3 bulleted (use only if needed)</a:t>
            </a:r>
          </a:p>
        </p:txBody>
      </p:sp>
      <p:sp>
        <p:nvSpPr>
          <p:cNvPr id="6"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Solution">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182880"/>
            <a:ext cx="10972800" cy="1143000"/>
          </a:xfrm>
        </p:spPr>
        <p:txBody>
          <a:bodyPr/>
          <a:lstStyle>
            <a:lvl1pPr>
              <a:defRPr>
                <a:solidFill>
                  <a:schemeClr val="bg1"/>
                </a:solidFill>
              </a:defRPr>
            </a:lvl1pPr>
          </a:lstStyle>
          <a:p>
            <a:r>
              <a:rPr lang="en-US" dirty="0" smtClean="0"/>
              <a:t>Click to Edit Case Study Title</a:t>
            </a:r>
            <a:endParaRPr lang="en-US" dirty="0"/>
          </a:p>
        </p:txBody>
      </p:sp>
      <p:sp>
        <p:nvSpPr>
          <p:cNvPr id="7" name="Text Placeholder 6"/>
          <p:cNvSpPr>
            <a:spLocks noGrp="1"/>
          </p:cNvSpPr>
          <p:nvPr>
            <p:ph type="body" sz="quarter" idx="13" hasCustomPrompt="1"/>
          </p:nvPr>
        </p:nvSpPr>
        <p:spPr>
          <a:xfrm>
            <a:off x="609599" y="2286000"/>
            <a:ext cx="4876800" cy="2743200"/>
          </a:xfrm>
        </p:spPr>
        <p:txBody>
          <a:bodyPr/>
          <a:lstStyle>
            <a:lvl1pPr marL="0" indent="0">
              <a:buNone/>
              <a:defRPr b="0" i="1" baseline="0">
                <a:solidFill>
                  <a:schemeClr val="bg1"/>
                </a:solidFill>
                <a:latin typeface="Georgia"/>
                <a:cs typeface="Georgia"/>
              </a:defRPr>
            </a:lvl1pPr>
            <a:lvl2pPr marL="0" indent="0">
              <a:spcBef>
                <a:spcPts val="1600"/>
              </a:spcBef>
              <a:buNone/>
              <a:defRPr sz="1500" baseline="0">
                <a:solidFill>
                  <a:schemeClr val="bg1"/>
                </a:solidFill>
              </a:defRPr>
            </a:lvl2pPr>
            <a:lvl3pPr marL="406400" indent="-169863">
              <a:defRPr sz="1400">
                <a:solidFill>
                  <a:schemeClr val="bg1"/>
                </a:solidFill>
              </a:defRPr>
            </a:lvl3pPr>
          </a:lstStyle>
          <a:p>
            <a:pPr lvl="0"/>
            <a:r>
              <a:rPr lang="en-US" dirty="0" smtClean="0"/>
              <a:t>Click to edit Case Study Headline 1</a:t>
            </a:r>
          </a:p>
          <a:p>
            <a:pPr lvl="1"/>
            <a:r>
              <a:rPr lang="en-US" dirty="0" smtClean="0"/>
              <a:t>Text level 2 supporting copy</a:t>
            </a:r>
          </a:p>
          <a:p>
            <a:pPr lvl="2"/>
            <a:r>
              <a:rPr lang="en-US" dirty="0" smtClean="0"/>
              <a:t>Text level 3 bulleted (use only if needed)</a:t>
            </a:r>
          </a:p>
        </p:txBody>
      </p:sp>
      <p:sp>
        <p:nvSpPr>
          <p:cNvPr id="6"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Data Takeaway with Text">
    <p:bg bwMode="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182880"/>
            <a:ext cx="10972800" cy="1143000"/>
          </a:xfrm>
        </p:spPr>
        <p:txBody>
          <a:bodyPr/>
          <a:lstStyle/>
          <a:p>
            <a:r>
              <a:rPr lang="en-US" dirty="0" smtClean="0"/>
              <a:t>Click to Edit Case Study Title</a:t>
            </a:r>
            <a:endParaRPr lang="en-US" dirty="0"/>
          </a:p>
        </p:txBody>
      </p:sp>
      <p:sp>
        <p:nvSpPr>
          <p:cNvPr id="4" name="Footer Placeholder 3"/>
          <p:cNvSpPr>
            <a:spLocks noGrp="1"/>
          </p:cNvSpPr>
          <p:nvPr>
            <p:ph type="ftr" sz="quarter" idx="11"/>
          </p:nvPr>
        </p:nvSpPr>
        <p:spPr/>
        <p:txBody>
          <a:bodyPr/>
          <a:lstStyle/>
          <a:p>
            <a:r>
              <a:rPr lang="en-US" smtClean="0"/>
              <a:t>© 2017 Primacy / Proprietary &amp; Confidential </a:t>
            </a:r>
            <a:endParaRPr lang="en-US" dirty="0"/>
          </a:p>
        </p:txBody>
      </p:sp>
      <p:sp>
        <p:nvSpPr>
          <p:cNvPr id="5" name="Slide Number Placeholder 4"/>
          <p:cNvSpPr>
            <a:spLocks noGrp="1"/>
          </p:cNvSpPr>
          <p:nvPr>
            <p:ph type="sldNum" sz="quarter" idx="12"/>
          </p:nvPr>
        </p:nvSpPr>
        <p:spPr/>
        <p:txBody>
          <a:bodyPr/>
          <a:lstStyle/>
          <a:p>
            <a:fld id="{1623716F-FADF-DA4D-98C6-7C1E7D6D8D1C}" type="slidenum">
              <a:rPr lang="en-US" smtClean="0"/>
              <a:pPr/>
              <a:t>‹#›</a:t>
            </a:fld>
            <a:endParaRPr lang="en-US" dirty="0"/>
          </a:p>
        </p:txBody>
      </p:sp>
      <p:sp>
        <p:nvSpPr>
          <p:cNvPr id="7" name="Text Placeholder 6"/>
          <p:cNvSpPr>
            <a:spLocks noGrp="1"/>
          </p:cNvSpPr>
          <p:nvPr>
            <p:ph type="body" sz="quarter" idx="13" hasCustomPrompt="1"/>
          </p:nvPr>
        </p:nvSpPr>
        <p:spPr>
          <a:xfrm>
            <a:off x="609601" y="2057400"/>
            <a:ext cx="4244623" cy="2193544"/>
          </a:xfrm>
        </p:spPr>
        <p:txBody>
          <a:bodyPr/>
          <a:lstStyle>
            <a:lvl1pPr marL="0" indent="0">
              <a:buNone/>
              <a:defRPr b="0" i="1" baseline="0">
                <a:latin typeface="Georgia"/>
                <a:cs typeface="Georgia"/>
              </a:defRPr>
            </a:lvl1pPr>
            <a:lvl2pPr marL="0" indent="0">
              <a:spcBef>
                <a:spcPts val="1600"/>
              </a:spcBef>
              <a:buNone/>
              <a:defRPr sz="1500"/>
            </a:lvl2pPr>
            <a:lvl3pPr marL="406400" indent="-169863">
              <a:defRPr/>
            </a:lvl3pPr>
          </a:lstStyle>
          <a:p>
            <a:pPr lvl="0"/>
            <a:r>
              <a:rPr lang="en-US" dirty="0" smtClean="0"/>
              <a:t>Click to edit Case Study Headline 1</a:t>
            </a:r>
          </a:p>
          <a:p>
            <a:pPr lvl="1"/>
            <a:r>
              <a:rPr lang="en-US" dirty="0" smtClean="0"/>
              <a:t>Text level 2 supporting copy </a:t>
            </a:r>
          </a:p>
        </p:txBody>
      </p:sp>
      <p:sp>
        <p:nvSpPr>
          <p:cNvPr id="9" name="Table Placeholder 8"/>
          <p:cNvSpPr>
            <a:spLocks noGrp="1"/>
          </p:cNvSpPr>
          <p:nvPr>
            <p:ph type="tbl" sz="quarter" idx="14"/>
          </p:nvPr>
        </p:nvSpPr>
        <p:spPr>
          <a:xfrm>
            <a:off x="5192184" y="2651760"/>
            <a:ext cx="6400800" cy="3200400"/>
          </a:xfrm>
        </p:spPr>
        <p:txBody>
          <a:bodyPr/>
          <a:lstStyle/>
          <a:p>
            <a:r>
              <a:rPr lang="en-US" smtClean="0"/>
              <a:t>Click icon to add table</a:t>
            </a:r>
            <a:endParaRPr lang="en-US"/>
          </a:p>
        </p:txBody>
      </p:sp>
    </p:spTree>
    <p:extLst>
      <p:ext uri="{BB962C8B-B14F-4D97-AF65-F5344CB8AC3E}">
        <p14:creationId xmlns:p14="http://schemas.microsoft.com/office/powerpoint/2010/main" val="19931208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reenshot + Tex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777240"/>
            <a:ext cx="3779520" cy="1362456"/>
          </a:xfrm>
        </p:spPr>
        <p:txBody>
          <a:bodyPr/>
          <a:lstStyle>
            <a:lvl1pPr>
              <a:defRPr/>
            </a:lvl1pPr>
          </a:lstStyle>
          <a:p>
            <a:r>
              <a:rPr lang="en-US" dirty="0" smtClean="0"/>
              <a:t>Click to Edit Screenshot Title</a:t>
            </a:r>
            <a:endParaRPr lang="en-US" dirty="0"/>
          </a:p>
        </p:txBody>
      </p:sp>
      <p:sp>
        <p:nvSpPr>
          <p:cNvPr id="3" name="Content Placeholder 2"/>
          <p:cNvSpPr>
            <a:spLocks noGrp="1"/>
          </p:cNvSpPr>
          <p:nvPr>
            <p:ph idx="1"/>
          </p:nvPr>
        </p:nvSpPr>
        <p:spPr bwMode="gray">
          <a:xfrm>
            <a:off x="609603" y="2560320"/>
            <a:ext cx="3657600" cy="3657600"/>
          </a:xfrm>
        </p:spPr>
        <p:txBody>
          <a:bodyPr>
            <a:noAutofit/>
          </a:bodyPr>
          <a:lstStyle>
            <a:lvl1pPr marL="0" indent="0">
              <a:spcBef>
                <a:spcPts val="1200"/>
              </a:spcBef>
              <a:spcAft>
                <a:spcPts val="0"/>
              </a:spcAft>
              <a:buFont typeface="Wingdings" pitchFamily="2" charset="2"/>
              <a:buNone/>
              <a:defRPr sz="1600" b="0"/>
            </a:lvl1pPr>
            <a:lvl2pPr marL="231775" indent="-231775">
              <a:spcBef>
                <a:spcPts val="1000"/>
              </a:spcBef>
              <a:buSzPct val="125000"/>
              <a:buFont typeface="Wingdings" pitchFamily="2" charset="2"/>
              <a:buChar char="§"/>
              <a:defRPr sz="1400"/>
            </a:lvl2pPr>
            <a:lvl3pPr marL="573088" indent="-231775">
              <a:buSzPct val="100000"/>
              <a:buFont typeface="Arial" pitchFamily="34" charset="0"/>
              <a:buChar cha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extLst>
      <p:ext uri="{BB962C8B-B14F-4D97-AF65-F5344CB8AC3E}">
        <p14:creationId xmlns:p14="http://schemas.microsoft.com/office/powerpoint/2010/main" val="1899702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 Text 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182880"/>
            <a:ext cx="10972800" cy="1143000"/>
          </a:xfrm>
        </p:spPr>
        <p:txBody>
          <a:bodyPr/>
          <a:lstStyle>
            <a:lvl1pPr>
              <a:defRPr/>
            </a:lvl1pPr>
          </a:lstStyle>
          <a:p>
            <a:r>
              <a:rPr lang="en-US" dirty="0" smtClean="0"/>
              <a:t>Click to Edit Chart Page Title</a:t>
            </a:r>
            <a:endParaRPr lang="en-US" dirty="0"/>
          </a:p>
        </p:txBody>
      </p:sp>
      <p:sp>
        <p:nvSpPr>
          <p:cNvPr id="4" name="Footer Placeholder 3"/>
          <p:cNvSpPr>
            <a:spLocks noGrp="1"/>
          </p:cNvSpPr>
          <p:nvPr>
            <p:ph type="ftr" sz="quarter" idx="11"/>
          </p:nvPr>
        </p:nvSpPr>
        <p:spPr/>
        <p:txBody>
          <a:bodyPr/>
          <a:lstStyle/>
          <a:p>
            <a:r>
              <a:rPr lang="en-US" smtClean="0"/>
              <a:t>© 2017 Primacy / Proprietary &amp; Confidential </a:t>
            </a:r>
            <a:endParaRPr lang="en-US" dirty="0"/>
          </a:p>
        </p:txBody>
      </p:sp>
      <p:sp>
        <p:nvSpPr>
          <p:cNvPr id="5" name="Slide Number Placeholder 4"/>
          <p:cNvSpPr>
            <a:spLocks noGrp="1"/>
          </p:cNvSpPr>
          <p:nvPr>
            <p:ph type="sldNum" sz="quarter" idx="12"/>
          </p:nvPr>
        </p:nvSpPr>
        <p:spPr/>
        <p:txBody>
          <a:bodyPr/>
          <a:lstStyle/>
          <a:p>
            <a:fld id="{1623716F-FADF-DA4D-98C6-7C1E7D6D8D1C}" type="slidenum">
              <a:rPr lang="en-US" smtClean="0"/>
              <a:pPr/>
              <a:t>‹#›</a:t>
            </a:fld>
            <a:endParaRPr lang="en-US" dirty="0"/>
          </a:p>
        </p:txBody>
      </p:sp>
      <p:sp>
        <p:nvSpPr>
          <p:cNvPr id="7" name="Text Placeholder 6"/>
          <p:cNvSpPr>
            <a:spLocks noGrp="1"/>
          </p:cNvSpPr>
          <p:nvPr>
            <p:ph type="body" sz="quarter" idx="13" hasCustomPrompt="1"/>
          </p:nvPr>
        </p:nvSpPr>
        <p:spPr>
          <a:xfrm>
            <a:off x="609599" y="2286000"/>
            <a:ext cx="4876800" cy="2743200"/>
          </a:xfrm>
        </p:spPr>
        <p:txBody>
          <a:bodyPr/>
          <a:lstStyle>
            <a:lvl1pPr marL="0" indent="0">
              <a:buNone/>
              <a:defRPr b="0" i="1" baseline="0">
                <a:latin typeface="Georgia"/>
                <a:cs typeface="Georgia"/>
              </a:defRPr>
            </a:lvl1pPr>
            <a:lvl2pPr marL="0" indent="0">
              <a:spcBef>
                <a:spcPts val="1600"/>
              </a:spcBef>
              <a:buNone/>
              <a:defRPr sz="1500"/>
            </a:lvl2pPr>
            <a:lvl3pPr marL="406400" indent="-169863">
              <a:defRPr sz="1400" baseline="0"/>
            </a:lvl3pPr>
          </a:lstStyle>
          <a:p>
            <a:pPr lvl="0"/>
            <a:r>
              <a:rPr lang="en-US" dirty="0" smtClean="0"/>
              <a:t>Click to edit Headline 1</a:t>
            </a:r>
          </a:p>
          <a:p>
            <a:pPr lvl="1"/>
            <a:r>
              <a:rPr lang="en-US" dirty="0" smtClean="0"/>
              <a:t>Text level 2 supporting copy</a:t>
            </a:r>
          </a:p>
          <a:p>
            <a:pPr lvl="2"/>
            <a:r>
              <a:rPr lang="en-US" dirty="0" smtClean="0"/>
              <a:t>Text level 3 bulleted (use only if necessary)</a:t>
            </a:r>
          </a:p>
        </p:txBody>
      </p:sp>
    </p:spTree>
    <p:extLst>
      <p:ext uri="{BB962C8B-B14F-4D97-AF65-F5344CB8AC3E}">
        <p14:creationId xmlns:p14="http://schemas.microsoft.com/office/powerpoint/2010/main" val="14716812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tch Cover White SuperGraphic">
    <p:bg bwMode="gray">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3413760" y="5212080"/>
            <a:ext cx="8778240" cy="365760"/>
          </a:xfrm>
        </p:spPr>
        <p:txBody>
          <a:bodyPr lIns="91440">
            <a:noAutofit/>
          </a:bodyPr>
          <a:lstStyle>
            <a:lvl1pPr marL="0" indent="0" algn="l">
              <a:spcBef>
                <a:spcPts val="600"/>
              </a:spcBef>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p:nvPr>
        </p:nvSpPr>
        <p:spPr>
          <a:xfrm>
            <a:off x="3413760" y="5577840"/>
            <a:ext cx="4754880" cy="457200"/>
          </a:xfrm>
        </p:spPr>
        <p:txBody>
          <a:bodyPr lIns="91440"/>
          <a:lstStyle>
            <a:lvl1pPr marL="0" indent="0">
              <a:buNone/>
              <a:defRPr sz="1400">
                <a:solidFill>
                  <a:schemeClr val="bg1"/>
                </a:solidFill>
              </a:defRPr>
            </a:lvl1pPr>
            <a:lvl2pPr marL="342900" indent="0">
              <a:buNone/>
              <a:defRPr>
                <a:solidFill>
                  <a:schemeClr val="bg1"/>
                </a:solidFill>
              </a:defRPr>
            </a:lvl2pPr>
            <a:lvl3pPr marL="685800" indent="0">
              <a:buNone/>
              <a:defRPr>
                <a:solidFill>
                  <a:schemeClr val="bg1"/>
                </a:solidFill>
              </a:defRPr>
            </a:lvl3pPr>
            <a:lvl4pPr marL="977900" indent="0">
              <a:buNone/>
              <a:defRPr>
                <a:solidFill>
                  <a:schemeClr val="bg1"/>
                </a:solidFill>
              </a:defRPr>
            </a:lvl4pPr>
            <a:lvl5pPr marL="1257300" indent="0">
              <a:buNone/>
              <a:defRPr>
                <a:solidFill>
                  <a:schemeClr val="bg1"/>
                </a:solidFill>
              </a:defRPr>
            </a:lvl5pPr>
          </a:lstStyle>
          <a:p>
            <a:pPr lvl="0"/>
            <a:r>
              <a:rPr lang="en-US" smtClean="0"/>
              <a:t>Click to edit Master text styles</a:t>
            </a:r>
          </a:p>
        </p:txBody>
      </p:sp>
      <p:sp>
        <p:nvSpPr>
          <p:cNvPr id="10" name="Title 1"/>
          <p:cNvSpPr>
            <a:spLocks noGrp="1"/>
          </p:cNvSpPr>
          <p:nvPr>
            <p:ph type="ctrTitle" hasCustomPrompt="1"/>
          </p:nvPr>
        </p:nvSpPr>
        <p:spPr bwMode="gray">
          <a:xfrm>
            <a:off x="3413760" y="4745736"/>
            <a:ext cx="8778240" cy="320040"/>
          </a:xfrm>
          <a:solidFill>
            <a:schemeClr val="bg2"/>
          </a:solidFill>
          <a:ln>
            <a:noFill/>
          </a:ln>
          <a:effectLst/>
        </p:spPr>
        <p:txBody>
          <a:bodyPr wrap="square" lIns="91440" tIns="18288" rIns="91440" bIns="18288" anchor="ctr" anchorCtr="0"/>
          <a:lstStyle>
            <a:lvl1pPr>
              <a:lnSpc>
                <a:spcPct val="100000"/>
              </a:lnSpc>
              <a:defRPr sz="2000" spc="0"/>
            </a:lvl1pPr>
          </a:lstStyle>
          <a:p>
            <a:r>
              <a:rPr lang="en-US" dirty="0" smtClean="0"/>
              <a:t>CLICK TO EDIT MASTER TITLE STYLE</a:t>
            </a:r>
            <a:endParaRPr lang="en-US" dirty="0"/>
          </a:p>
        </p:txBody>
      </p:sp>
      <p:pic>
        <p:nvPicPr>
          <p:cNvPr id="12" name="Picture 11" descr="primacy_titlelogo_W.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2638" y="4736592"/>
            <a:ext cx="1645920" cy="350712"/>
          </a:xfrm>
          <a:prstGeom prst="rect">
            <a:avLst/>
          </a:prstGeom>
        </p:spPr>
      </p:pic>
      <p:pic>
        <p:nvPicPr>
          <p:cNvPr id="15" name="Picture 14" descr="Primacy-Super-Graphic-Yellow.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13983" y="-134421"/>
            <a:ext cx="1280160" cy="1280160"/>
          </a:xfrm>
          <a:prstGeom prst="rect">
            <a:avLst/>
          </a:prstGeom>
        </p:spPr>
      </p:pic>
    </p:spTree>
    <p:extLst>
      <p:ext uri="{BB962C8B-B14F-4D97-AF65-F5344CB8AC3E}">
        <p14:creationId xmlns:p14="http://schemas.microsoft.com/office/powerpoint/2010/main" val="738310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 Tex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182880"/>
            <a:ext cx="10972800" cy="1143000"/>
          </a:xfrm>
        </p:spPr>
        <p:txBody>
          <a:bodyPr/>
          <a:lstStyle>
            <a:lvl1pPr>
              <a:defRPr baseline="0"/>
            </a:lvl1pPr>
          </a:lstStyle>
          <a:p>
            <a:r>
              <a:rPr lang="en-US" dirty="0" smtClean="0"/>
              <a:t>Click to Edit Chart Page Title</a:t>
            </a:r>
            <a:endParaRPr lang="en-US" dirty="0"/>
          </a:p>
        </p:txBody>
      </p:sp>
      <p:sp>
        <p:nvSpPr>
          <p:cNvPr id="4" name="Footer Placeholder 3"/>
          <p:cNvSpPr>
            <a:spLocks noGrp="1"/>
          </p:cNvSpPr>
          <p:nvPr>
            <p:ph type="ftr" sz="quarter" idx="11"/>
          </p:nvPr>
        </p:nvSpPr>
        <p:spPr/>
        <p:txBody>
          <a:bodyPr/>
          <a:lstStyle/>
          <a:p>
            <a:r>
              <a:rPr lang="en-US" smtClean="0"/>
              <a:t>© 2017 Primacy / Proprietary &amp; Confidential </a:t>
            </a:r>
            <a:endParaRPr lang="en-US" dirty="0"/>
          </a:p>
        </p:txBody>
      </p:sp>
      <p:sp>
        <p:nvSpPr>
          <p:cNvPr id="5" name="Slide Number Placeholder 4"/>
          <p:cNvSpPr>
            <a:spLocks noGrp="1"/>
          </p:cNvSpPr>
          <p:nvPr>
            <p:ph type="sldNum" sz="quarter" idx="12"/>
          </p:nvPr>
        </p:nvSpPr>
        <p:spPr/>
        <p:txBody>
          <a:bodyPr/>
          <a:lstStyle/>
          <a:p>
            <a:fld id="{1623716F-FADF-DA4D-98C6-7C1E7D6D8D1C}" type="slidenum">
              <a:rPr lang="en-US" smtClean="0"/>
              <a:pPr/>
              <a:t>‹#›</a:t>
            </a:fld>
            <a:endParaRPr lang="en-US" dirty="0"/>
          </a:p>
        </p:txBody>
      </p:sp>
      <p:sp>
        <p:nvSpPr>
          <p:cNvPr id="7" name="Text Placeholder 6"/>
          <p:cNvSpPr>
            <a:spLocks noGrp="1"/>
          </p:cNvSpPr>
          <p:nvPr>
            <p:ph type="body" sz="quarter" idx="13" hasCustomPrompt="1"/>
          </p:nvPr>
        </p:nvSpPr>
        <p:spPr>
          <a:xfrm>
            <a:off x="6949440" y="2286000"/>
            <a:ext cx="4876800" cy="2743200"/>
          </a:xfrm>
        </p:spPr>
        <p:txBody>
          <a:bodyPr/>
          <a:lstStyle>
            <a:lvl1pPr marL="0" indent="0">
              <a:buNone/>
              <a:defRPr b="0" i="1">
                <a:latin typeface="Georgia"/>
                <a:cs typeface="Georgia"/>
              </a:defRPr>
            </a:lvl1pPr>
            <a:lvl2pPr marL="0" indent="0">
              <a:spcBef>
                <a:spcPts val="1600"/>
              </a:spcBef>
              <a:buNone/>
              <a:defRPr sz="1500"/>
            </a:lvl2pPr>
            <a:lvl3pPr marL="406400" indent="-169863">
              <a:defRPr sz="1400"/>
            </a:lvl3pPr>
          </a:lstStyle>
          <a:p>
            <a:pPr lvl="0"/>
            <a:r>
              <a:rPr lang="en-US" dirty="0" smtClean="0"/>
              <a:t>Click to edit Headline 1</a:t>
            </a:r>
          </a:p>
          <a:p>
            <a:pPr lvl="1"/>
            <a:r>
              <a:rPr lang="en-US" dirty="0" smtClean="0"/>
              <a:t>Text level 2 supporting copy</a:t>
            </a:r>
          </a:p>
          <a:p>
            <a:pPr lvl="2"/>
            <a:r>
              <a:rPr lang="en-US" dirty="0" smtClean="0"/>
              <a:t>Text level 3 bulleted (use only if needed)</a:t>
            </a:r>
          </a:p>
        </p:txBody>
      </p:sp>
    </p:spTree>
    <p:extLst>
      <p:ext uri="{BB962C8B-B14F-4D97-AF65-F5344CB8AC3E}">
        <p14:creationId xmlns:p14="http://schemas.microsoft.com/office/powerpoint/2010/main" val="29455803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pendix Divider">
    <p:bg bwMode="auto">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914401"/>
            <a:ext cx="7559040" cy="1323439"/>
          </a:xfrm>
        </p:spPr>
        <p:txBody>
          <a:bodyPr anchor="t" anchorCtr="0">
            <a:noAutofit/>
          </a:bodyPr>
          <a:lstStyle>
            <a:lvl1pPr algn="l">
              <a:defRPr sz="4000" b="1" cap="all">
                <a:solidFill>
                  <a:schemeClr val="bg1"/>
                </a:solidFill>
              </a:defRPr>
            </a:lvl1pPr>
          </a:lstStyle>
          <a:p>
            <a:r>
              <a:rPr lang="en-US" dirty="0" smtClean="0"/>
              <a:t>Click to edit appendix title</a:t>
            </a:r>
            <a:endParaRPr lang="en-US" dirty="0"/>
          </a:p>
        </p:txBody>
      </p:sp>
      <p:sp>
        <p:nvSpPr>
          <p:cNvPr id="5" name="Footer Placeholder 4"/>
          <p:cNvSpPr>
            <a:spLocks noGrp="1"/>
          </p:cNvSpPr>
          <p:nvPr>
            <p:ph type="ftr" sz="quarter" idx="11"/>
          </p:nvPr>
        </p:nvSpPr>
        <p:spPr/>
        <p:txBody>
          <a:bodyPr/>
          <a:lstStyle/>
          <a:p>
            <a:r>
              <a:rPr lang="en-US" smtClean="0"/>
              <a:t>© 2017 Primacy / Proprietary &amp; Confidential </a:t>
            </a:r>
            <a:endParaRPr lang="en-US" dirty="0"/>
          </a:p>
        </p:txBody>
      </p:sp>
      <p:sp>
        <p:nvSpPr>
          <p:cNvPr id="6" name="Slide Number Placeholder 5"/>
          <p:cNvSpPr>
            <a:spLocks noGrp="1"/>
          </p:cNvSpPr>
          <p:nvPr>
            <p:ph type="sldNum" sz="quarter" idx="12"/>
          </p:nvPr>
        </p:nvSpPr>
        <p:spPr/>
        <p:txBody>
          <a:bodyPr/>
          <a:lstStyle/>
          <a:p>
            <a:fld id="{1623716F-FADF-DA4D-98C6-7C1E7D6D8D1C}" type="slidenum">
              <a:rPr lang="en-US" smtClean="0"/>
              <a:pPr/>
              <a:t>‹#›</a:t>
            </a:fld>
            <a:endParaRPr lang="en-US"/>
          </a:p>
        </p:txBody>
      </p:sp>
      <p:sp>
        <p:nvSpPr>
          <p:cNvPr id="8" name="Content Placeholder 7"/>
          <p:cNvSpPr>
            <a:spLocks noGrp="1"/>
          </p:cNvSpPr>
          <p:nvPr>
            <p:ph sz="quarter" idx="13" hasCustomPrompt="1"/>
          </p:nvPr>
        </p:nvSpPr>
        <p:spPr bwMode="gray">
          <a:xfrm>
            <a:off x="4023360" y="2514600"/>
            <a:ext cx="7802880" cy="2743200"/>
          </a:xfrm>
        </p:spPr>
        <p:txBody>
          <a:bodyPr/>
          <a:lstStyle>
            <a:lvl1pPr marL="0" indent="0">
              <a:spcBef>
                <a:spcPts val="1200"/>
              </a:spcBef>
              <a:buNone/>
              <a:defRPr lang="en-US" sz="1600" kern="1200" baseline="0" dirty="0" smtClean="0">
                <a:solidFill>
                  <a:schemeClr val="accent4"/>
                </a:solidFill>
                <a:latin typeface="Arial"/>
                <a:ea typeface="+mn-ea"/>
                <a:cs typeface="+mn-cs"/>
              </a:defRPr>
            </a:lvl1pPr>
            <a:lvl2pPr marL="406400" indent="-177800">
              <a:spcBef>
                <a:spcPts val="600"/>
              </a:spcBef>
              <a:buSzPct val="110000"/>
              <a:buFont typeface="Arial"/>
              <a:buNone/>
              <a:defRPr sz="1400"/>
            </a:lvl2pPr>
          </a:lstStyle>
          <a:p>
            <a:pPr lvl="0"/>
            <a:r>
              <a:rPr lang="en-US" dirty="0" smtClean="0"/>
              <a:t>Click To Edit Supplemental Appendix Text</a:t>
            </a:r>
          </a:p>
        </p:txBody>
      </p:sp>
    </p:spTree>
    <p:extLst>
      <p:ext uri="{BB962C8B-B14F-4D97-AF65-F5344CB8AC3E}">
        <p14:creationId xmlns:p14="http://schemas.microsoft.com/office/powerpoint/2010/main" val="21862225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c with Callou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82880"/>
            <a:ext cx="10972800" cy="1143000"/>
          </a:xfrm>
        </p:spPr>
        <p:txBody>
          <a:bodyPr/>
          <a:lstStyle/>
          <a:p>
            <a:r>
              <a:rPr lang="en-US" dirty="0" smtClean="0"/>
              <a:t>Click to Edit Graphic with Callout Title</a:t>
            </a:r>
            <a:endParaRPr lang="en-US" dirty="0"/>
          </a:p>
        </p:txBody>
      </p:sp>
      <p:sp>
        <p:nvSpPr>
          <p:cNvPr id="4" name="Footer Placeholder 3"/>
          <p:cNvSpPr>
            <a:spLocks noGrp="1"/>
          </p:cNvSpPr>
          <p:nvPr>
            <p:ph type="ftr" sz="quarter" idx="11"/>
          </p:nvPr>
        </p:nvSpPr>
        <p:spPr/>
        <p:txBody>
          <a:bodyPr/>
          <a:lstStyle/>
          <a:p>
            <a:r>
              <a:rPr lang="en-US" smtClean="0"/>
              <a:t>© 2017 Primacy / Proprietary &amp; Confidential </a:t>
            </a:r>
            <a:endParaRPr lang="en-US" dirty="0"/>
          </a:p>
        </p:txBody>
      </p:sp>
      <p:sp>
        <p:nvSpPr>
          <p:cNvPr id="5" name="Slide Number Placeholder 4"/>
          <p:cNvSpPr>
            <a:spLocks noGrp="1"/>
          </p:cNvSpPr>
          <p:nvPr>
            <p:ph type="sldNum" sz="quarter" idx="12"/>
          </p:nvPr>
        </p:nvSpPr>
        <p:spPr/>
        <p:txBody>
          <a:bodyPr/>
          <a:lstStyle/>
          <a:p>
            <a:fld id="{1623716F-FADF-DA4D-98C6-7C1E7D6D8D1C}" type="slidenum">
              <a:rPr lang="en-US" smtClean="0"/>
              <a:pPr/>
              <a:t>‹#›</a:t>
            </a:fld>
            <a:endParaRPr lang="en-US" dirty="0"/>
          </a:p>
        </p:txBody>
      </p:sp>
      <p:sp>
        <p:nvSpPr>
          <p:cNvPr id="7" name="Content Placeholder 6"/>
          <p:cNvSpPr>
            <a:spLocks noGrp="1"/>
          </p:cNvSpPr>
          <p:nvPr>
            <p:ph sz="quarter" idx="13" hasCustomPrompt="1"/>
          </p:nvPr>
        </p:nvSpPr>
        <p:spPr>
          <a:xfrm>
            <a:off x="609600" y="3848100"/>
            <a:ext cx="4141216" cy="2286000"/>
          </a:xfrm>
          <a:prstGeom prst="wedgeRectCallout">
            <a:avLst>
              <a:gd name="adj1" fmla="val -19993"/>
              <a:gd name="adj2" fmla="val -66389"/>
            </a:avLst>
          </a:prstGeom>
          <a:solidFill>
            <a:schemeClr val="bg2"/>
          </a:solidFill>
          <a:ln>
            <a:noFill/>
          </a:ln>
        </p:spPr>
        <p:txBody>
          <a:bodyPr lIns="182880" tIns="137160" rIns="182880"/>
          <a:lstStyle>
            <a:lvl1pPr marL="0" indent="0">
              <a:buNone/>
              <a:defRPr sz="1600" i="1" baseline="0">
                <a:latin typeface="Georgia"/>
                <a:cs typeface="Georgia"/>
              </a:defRPr>
            </a:lvl1pPr>
            <a:lvl2pPr marL="0" indent="0">
              <a:spcBef>
                <a:spcPts val="900"/>
              </a:spcBef>
              <a:buNone/>
              <a:defRPr sz="1400"/>
            </a:lvl2pPr>
            <a:lvl3pPr marL="342900" indent="-165100">
              <a:spcBef>
                <a:spcPts val="200"/>
              </a:spcBef>
              <a:buClrTx/>
              <a:defRPr sz="1400"/>
            </a:lvl3pPr>
          </a:lstStyle>
          <a:p>
            <a:pPr lvl="0"/>
            <a:r>
              <a:rPr lang="en-US" dirty="0" smtClean="0"/>
              <a:t>Click to edit callout headline 1</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2979856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Overview Exam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54480"/>
            <a:ext cx="10972800" cy="338554"/>
          </a:xfrm>
        </p:spPr>
        <p:txBody>
          <a:bodyPr anchor="t" anchorCtr="0">
            <a:spAutoFit/>
          </a:bodyPr>
          <a:lstStyle>
            <a:lvl1pPr marL="0" indent="0">
              <a:buNone/>
              <a:defRPr sz="1600" b="0" i="0">
                <a:solidFill>
                  <a:schemeClr val="tx1"/>
                </a:solidFill>
                <a:latin typeface="+mn-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bwMode="gray">
          <a:xfrm>
            <a:off x="609600" y="2743200"/>
            <a:ext cx="5242560" cy="669414"/>
          </a:xfrm>
          <a:effectLst/>
        </p:spPr>
        <p:txBody>
          <a:bodyPr bIns="45720">
            <a:spAutoFit/>
          </a:bodyPr>
          <a:lstStyle>
            <a:lvl1pPr marL="171450" indent="-171450">
              <a:spcBef>
                <a:spcPts val="1200"/>
              </a:spcBef>
              <a:buFont typeface="Wingdings" pitchFamily="2" charset="2"/>
              <a:buChar char="§"/>
              <a:defRPr sz="1600" b="0" i="0">
                <a:solidFill>
                  <a:schemeClr val="accent2"/>
                </a:solidFill>
                <a:latin typeface="+mn-lt"/>
                <a:cs typeface="Georgia"/>
              </a:defRPr>
            </a:lvl1pPr>
            <a:lvl2pPr marL="400050" indent="-171450">
              <a:buSzPct val="100000"/>
              <a:buFont typeface="Arial" pitchFamily="34" charset="0"/>
              <a:buChar cha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8" name="Footer Placeholder 7"/>
          <p:cNvSpPr>
            <a:spLocks noGrp="1"/>
          </p:cNvSpPr>
          <p:nvPr>
            <p:ph type="ftr" sz="quarter" idx="11"/>
          </p:nvPr>
        </p:nvSpPr>
        <p:spPr/>
        <p:txBody>
          <a:bodyPr/>
          <a:lstStyle/>
          <a:p>
            <a:r>
              <a:rPr lang="en-US" smtClean="0"/>
              <a:t>© 2017 Primacy / Proprietary &amp; Confidential </a:t>
            </a:r>
            <a:endParaRPr lang="en-US" dirty="0"/>
          </a:p>
        </p:txBody>
      </p:sp>
      <p:sp>
        <p:nvSpPr>
          <p:cNvPr id="9" name="Slide Number Placeholder 8"/>
          <p:cNvSpPr>
            <a:spLocks noGrp="1"/>
          </p:cNvSpPr>
          <p:nvPr>
            <p:ph type="sldNum" sz="quarter" idx="12"/>
          </p:nvPr>
        </p:nvSpPr>
        <p:spPr/>
        <p:txBody>
          <a:bodyPr/>
          <a:lstStyle/>
          <a:p>
            <a:fld id="{1623716F-FADF-DA4D-98C6-7C1E7D6D8D1C}" type="slidenum">
              <a:rPr lang="en-US" smtClean="0"/>
              <a:pPr/>
              <a:t>‹#›</a:t>
            </a:fld>
            <a:endParaRPr lang="en-US"/>
          </a:p>
        </p:txBody>
      </p:sp>
      <p:sp>
        <p:nvSpPr>
          <p:cNvPr id="13" name="Content Placeholder 12"/>
          <p:cNvSpPr>
            <a:spLocks noGrp="1"/>
          </p:cNvSpPr>
          <p:nvPr>
            <p:ph sz="quarter" idx="14"/>
          </p:nvPr>
        </p:nvSpPr>
        <p:spPr>
          <a:xfrm>
            <a:off x="6350000" y="2743200"/>
            <a:ext cx="5232400" cy="669414"/>
          </a:xfrm>
          <a:effectLst/>
        </p:spPr>
        <p:txBody>
          <a:bodyPr bIns="45720">
            <a:spAutoFit/>
          </a:bodyPr>
          <a:lstStyle>
            <a:lvl1pPr marL="171450" indent="-171450">
              <a:spcBef>
                <a:spcPts val="1200"/>
              </a:spcBef>
              <a:buFont typeface="Wingdings" pitchFamily="2" charset="2"/>
              <a:buChar char="§"/>
              <a:defRPr sz="1600" b="0" i="0">
                <a:solidFill>
                  <a:schemeClr val="accent2"/>
                </a:solidFill>
                <a:latin typeface="+mn-lt"/>
                <a:cs typeface="Georgia"/>
              </a:defRPr>
            </a:lvl1pPr>
            <a:lvl2pPr marL="400050" indent="-171450">
              <a:buSzPct val="100000"/>
              <a:buFont typeface="Arial" pitchFamily="34" charset="0"/>
              <a:buChar char="–"/>
              <a:defRPr sz="1400"/>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2545808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bwMode="gray">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623716F-FADF-DA4D-98C6-7C1E7D6D8D1C}" type="slidenum">
              <a:rPr lang="en-US" smtClean="0"/>
              <a:pPr/>
              <a:t>‹#›</a:t>
            </a:fld>
            <a:endParaRPr lang="en-US" dirty="0"/>
          </a:p>
        </p:txBody>
      </p:sp>
      <p:sp>
        <p:nvSpPr>
          <p:cNvPr id="4" name="Footer Placeholder 3"/>
          <p:cNvSpPr>
            <a:spLocks noGrp="1"/>
          </p:cNvSpPr>
          <p:nvPr>
            <p:ph type="ftr" sz="quarter" idx="11"/>
          </p:nvPr>
        </p:nvSpPr>
        <p:spPr/>
        <p:txBody>
          <a:bodyPr/>
          <a:lstStyle/>
          <a:p>
            <a:r>
              <a:rPr lang="en-US" smtClean="0"/>
              <a:t>© 2017 Primacy / Proprietary &amp; Confidential </a:t>
            </a:r>
            <a:endParaRPr lang="en-US" dirty="0"/>
          </a:p>
        </p:txBody>
      </p:sp>
      <p:sp>
        <p:nvSpPr>
          <p:cNvPr id="5" name="Title 4"/>
          <p:cNvSpPr>
            <a:spLocks noGrp="1"/>
          </p:cNvSpPr>
          <p:nvPr>
            <p:ph type="title" hasCustomPrompt="1"/>
          </p:nvPr>
        </p:nvSpPr>
        <p:spPr bwMode="gray"/>
        <p:txBody>
          <a:bodyPr/>
          <a:lstStyle>
            <a:lvl1pPr>
              <a:defRPr>
                <a:solidFill>
                  <a:schemeClr val="bg1"/>
                </a:solidFill>
              </a:defRPr>
            </a:lvl1pPr>
          </a:lstStyle>
          <a:p>
            <a:r>
              <a:rPr lang="en-US" dirty="0" smtClean="0"/>
              <a:t>Click To Edit Video Title</a:t>
            </a:r>
            <a:endParaRPr lang="en-US" dirty="0"/>
          </a:p>
        </p:txBody>
      </p:sp>
    </p:spTree>
    <p:extLst>
      <p:ext uri="{BB962C8B-B14F-4D97-AF65-F5344CB8AC3E}">
        <p14:creationId xmlns:p14="http://schemas.microsoft.com/office/powerpoint/2010/main" val="37068782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bg bwMode="auto">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914403"/>
            <a:ext cx="7559040" cy="1323439"/>
          </a:xfrm>
        </p:spPr>
        <p:txBody>
          <a:bodyPr anchor="t" anchorCtr="0">
            <a:noAutofit/>
          </a:bodyPr>
          <a:lstStyle>
            <a:lvl1pPr algn="l">
              <a:defRPr sz="4000" b="1" cap="all" baseline="0">
                <a:solidFill>
                  <a:schemeClr val="bg1"/>
                </a:solidFill>
              </a:defRPr>
            </a:lvl1pPr>
          </a:lstStyle>
          <a:p>
            <a:r>
              <a:rPr lang="en-US" dirty="0" smtClean="0"/>
              <a:t>Click to edit thank you title</a:t>
            </a:r>
            <a:endParaRPr lang="en-US" dirty="0"/>
          </a:p>
        </p:txBody>
      </p:sp>
      <p:sp>
        <p:nvSpPr>
          <p:cNvPr id="7"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10200" y="2743200"/>
            <a:ext cx="1371600" cy="1371600"/>
          </a:xfrm>
          <a:prstGeom prst="rect">
            <a:avLst/>
          </a:prstGeom>
        </p:spPr>
      </p:pic>
    </p:spTree>
    <p:extLst>
      <p:ext uri="{BB962C8B-B14F-4D97-AF65-F5344CB8AC3E}">
        <p14:creationId xmlns:p14="http://schemas.microsoft.com/office/powerpoint/2010/main" val="313949888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hank You">
    <p:bg bwMode="auto">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09600" y="914403"/>
            <a:ext cx="7559040" cy="1323439"/>
          </a:xfrm>
        </p:spPr>
        <p:txBody>
          <a:bodyPr anchor="b" anchorCtr="0">
            <a:noAutofit/>
          </a:bodyPr>
          <a:lstStyle>
            <a:lvl1pPr algn="l">
              <a:defRPr sz="4000" b="1" cap="all" baseline="0">
                <a:solidFill>
                  <a:schemeClr val="bg1"/>
                </a:solidFill>
              </a:defRPr>
            </a:lvl1pPr>
          </a:lstStyle>
          <a:p>
            <a:r>
              <a:rPr lang="en-US" dirty="0" smtClean="0"/>
              <a:t>Click to edit thank you title</a:t>
            </a:r>
            <a:endParaRPr lang="en-US" dirty="0"/>
          </a:p>
        </p:txBody>
      </p:sp>
      <p:sp>
        <p:nvSpPr>
          <p:cNvPr id="7"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extLst>
      <p:ext uri="{BB962C8B-B14F-4D97-AF65-F5344CB8AC3E}">
        <p14:creationId xmlns:p14="http://schemas.microsoft.com/office/powerpoint/2010/main" val="141707299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ouble Headline Subhead Three Colum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049738" y="548640"/>
            <a:ext cx="10087357" cy="1107996"/>
          </a:xfrm>
          <a:prstGeom prst="rect">
            <a:avLst/>
          </a:prstGeom>
        </p:spPr>
        <p:txBody>
          <a:bodyPr wrap="square" lIns="0" tIns="0" rIns="0" bIns="0" anchor="t" anchorCtr="0">
            <a:spAutoFit/>
          </a:bodyPr>
          <a:lstStyle>
            <a:lvl1pPr marL="0" indent="0" algn="ctr">
              <a:buNone/>
              <a:defRPr sz="4000" b="1">
                <a:solidFill>
                  <a:schemeClr val="tx2"/>
                </a:solidFill>
              </a:defRPr>
            </a:lvl1pPr>
            <a:lvl2pPr marL="457200" indent="0">
              <a:buNone/>
              <a:defRPr sz="4000" b="1">
                <a:solidFill>
                  <a:schemeClr val="tx2"/>
                </a:solidFill>
              </a:defRPr>
            </a:lvl2pPr>
            <a:lvl3pPr marL="914400" indent="0">
              <a:buNone/>
              <a:defRPr sz="4000" b="1">
                <a:solidFill>
                  <a:schemeClr val="tx2"/>
                </a:solidFill>
              </a:defRPr>
            </a:lvl3pPr>
            <a:lvl4pPr marL="1371600" indent="0">
              <a:buNone/>
              <a:defRPr sz="4000" b="1">
                <a:solidFill>
                  <a:schemeClr val="tx2"/>
                </a:solidFill>
              </a:defRPr>
            </a:lvl4pPr>
            <a:lvl5pPr marL="1828800" indent="0">
              <a:buNone/>
              <a:defRPr sz="4000" b="1">
                <a:solidFill>
                  <a:schemeClr val="tx2"/>
                </a:solidFill>
              </a:defRPr>
            </a:lvl5pPr>
          </a:lstStyle>
          <a:p>
            <a:pPr lvl="0"/>
            <a:r>
              <a:rPr lang="en-US" dirty="0" smtClean="0"/>
              <a:t>Click To Edit Master Text Styles Example of a Double Headline</a:t>
            </a:r>
          </a:p>
        </p:txBody>
      </p:sp>
      <p:sp>
        <p:nvSpPr>
          <p:cNvPr id="10" name="Text Placeholder 24"/>
          <p:cNvSpPr>
            <a:spLocks noGrp="1"/>
          </p:cNvSpPr>
          <p:nvPr>
            <p:ph type="body" sz="quarter" idx="17" hasCustomPrompt="1"/>
          </p:nvPr>
        </p:nvSpPr>
        <p:spPr>
          <a:xfrm>
            <a:off x="4312919" y="2590200"/>
            <a:ext cx="3566160" cy="3586425"/>
          </a:xfrm>
          <a:prstGeom prst="rect">
            <a:avLst/>
          </a:prstGeom>
        </p:spPr>
        <p:txBody>
          <a:bodyPr vert="horz" wrap="square"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Pct val="100000"/>
              <a:buFont typeface="Arial" charset="0"/>
              <a:buNone/>
              <a:tabLst/>
              <a:defRPr sz="1600" b="0" spc="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nec</a:t>
            </a:r>
            <a:r>
              <a:rPr lang="en-US" dirty="0" smtClean="0"/>
              <a:t> </a:t>
            </a:r>
            <a:r>
              <a:rPr lang="en-US" dirty="0" err="1" smtClean="0"/>
              <a:t>odio</a:t>
            </a:r>
            <a:r>
              <a:rPr lang="en-US" dirty="0" smtClean="0"/>
              <a:t>. </a:t>
            </a:r>
            <a:r>
              <a:rPr lang="en-US" dirty="0" err="1" smtClean="0"/>
              <a:t>Praesent</a:t>
            </a:r>
            <a:r>
              <a:rPr lang="en-US" dirty="0" smtClean="0"/>
              <a:t> libero. </a:t>
            </a:r>
            <a:r>
              <a:rPr lang="en-US" dirty="0" err="1" smtClean="0"/>
              <a:t>Sed</a:t>
            </a:r>
            <a:r>
              <a:rPr lang="en-US" dirty="0" smtClean="0"/>
              <a:t> cursus ante </a:t>
            </a:r>
            <a:r>
              <a:rPr lang="en-US" dirty="0" err="1" smtClean="0"/>
              <a:t>dapibus</a:t>
            </a:r>
            <a:r>
              <a:rPr lang="en-US" dirty="0" smtClean="0"/>
              <a:t> diam. </a:t>
            </a:r>
            <a:r>
              <a:rPr lang="en-US" dirty="0" err="1" smtClean="0"/>
              <a:t>Sed</a:t>
            </a:r>
            <a:r>
              <a:rPr lang="en-US" dirty="0" smtClean="0"/>
              <a:t> nisi. </a:t>
            </a:r>
            <a:r>
              <a:rPr lang="en-US" dirty="0" err="1" smtClean="0"/>
              <a:t>Nulla</a:t>
            </a:r>
            <a:r>
              <a:rPr lang="en-US" dirty="0" smtClean="0"/>
              <a:t> </a:t>
            </a:r>
            <a:r>
              <a:rPr lang="en-US" dirty="0" err="1" smtClean="0"/>
              <a:t>quis</a:t>
            </a:r>
            <a:r>
              <a:rPr lang="en-US" dirty="0" smtClean="0"/>
              <a:t> </a:t>
            </a:r>
            <a:r>
              <a:rPr lang="en-US" dirty="0" err="1" smtClean="0"/>
              <a:t>sem</a:t>
            </a:r>
            <a:r>
              <a:rPr lang="en-US" dirty="0" smtClean="0"/>
              <a:t> at </a:t>
            </a:r>
            <a:r>
              <a:rPr lang="en-US" dirty="0" err="1" smtClean="0"/>
              <a:t>nibh</a:t>
            </a:r>
            <a:r>
              <a:rPr lang="en-US" dirty="0" smtClean="0"/>
              <a:t> </a:t>
            </a:r>
            <a:r>
              <a:rPr lang="en-US" dirty="0" err="1" smtClean="0"/>
              <a:t>elementum</a:t>
            </a:r>
            <a:r>
              <a:rPr lang="en-US" dirty="0" smtClean="0"/>
              <a:t> </a:t>
            </a:r>
            <a:r>
              <a:rPr lang="en-US" dirty="0" err="1" smtClean="0"/>
              <a:t>imperdiet</a:t>
            </a:r>
            <a:r>
              <a:rPr lang="en-US" dirty="0" smtClean="0"/>
              <a:t>. </a:t>
            </a:r>
            <a:r>
              <a:rPr lang="en-US" dirty="0" err="1" smtClean="0"/>
              <a:t>Duis</a:t>
            </a:r>
            <a:r>
              <a:rPr lang="en-US" dirty="0" smtClean="0"/>
              <a:t> </a:t>
            </a:r>
            <a:r>
              <a:rPr lang="en-US" dirty="0" err="1" smtClean="0"/>
              <a:t>sagittis</a:t>
            </a:r>
            <a:r>
              <a:rPr lang="en-US" dirty="0" smtClean="0"/>
              <a:t> ipsum. </a:t>
            </a:r>
            <a:r>
              <a:rPr lang="en-US" dirty="0" err="1" smtClean="0"/>
              <a:t>Praesent</a:t>
            </a:r>
            <a:r>
              <a:rPr lang="en-US" dirty="0" smtClean="0"/>
              <a:t> </a:t>
            </a:r>
            <a:r>
              <a:rPr lang="en-US" dirty="0" err="1" smtClean="0"/>
              <a:t>mauris</a:t>
            </a:r>
            <a:r>
              <a:rPr lang="en-US" dirty="0" smtClean="0"/>
              <a:t>. </a:t>
            </a:r>
            <a:r>
              <a:rPr lang="en-US" dirty="0" err="1" smtClean="0"/>
              <a:t>Fusce</a:t>
            </a:r>
            <a:r>
              <a:rPr lang="en-US" dirty="0" smtClean="0"/>
              <a:t> </a:t>
            </a:r>
            <a:r>
              <a:rPr lang="en-US" dirty="0" err="1" smtClean="0"/>
              <a:t>nec</a:t>
            </a:r>
            <a:r>
              <a:rPr lang="en-US" dirty="0" smtClean="0"/>
              <a:t> </a:t>
            </a:r>
            <a:r>
              <a:rPr lang="en-US" dirty="0" err="1" smtClean="0"/>
              <a:t>tellus</a:t>
            </a:r>
            <a:r>
              <a:rPr lang="en-US" dirty="0" smtClean="0"/>
              <a:t> </a:t>
            </a:r>
            <a:r>
              <a:rPr lang="en-US" dirty="0" err="1" smtClean="0"/>
              <a:t>sed</a:t>
            </a:r>
            <a:r>
              <a:rPr lang="en-US" dirty="0" smtClean="0"/>
              <a:t> </a:t>
            </a:r>
            <a:r>
              <a:rPr lang="en-US" dirty="0" err="1" smtClean="0"/>
              <a:t>augue</a:t>
            </a:r>
            <a:r>
              <a:rPr lang="en-US" dirty="0" smtClean="0"/>
              <a:t> semper porta. </a:t>
            </a:r>
            <a:r>
              <a:rPr lang="en-US" dirty="0" err="1" smtClean="0"/>
              <a:t>Mauris</a:t>
            </a:r>
            <a:r>
              <a:rPr lang="en-US" dirty="0" smtClean="0"/>
              <a:t> </a:t>
            </a:r>
            <a:r>
              <a:rPr lang="en-US" dirty="0" err="1" smtClean="0"/>
              <a:t>massa</a:t>
            </a:r>
            <a:r>
              <a:rPr lang="en-US" dirty="0" smtClean="0"/>
              <a:t>. </a:t>
            </a:r>
            <a:r>
              <a:rPr lang="en-US" dirty="0" err="1" smtClean="0"/>
              <a:t>Vestibulum</a:t>
            </a:r>
            <a:r>
              <a:rPr lang="en-US" dirty="0" smtClean="0"/>
              <a:t> </a:t>
            </a:r>
            <a:r>
              <a:rPr lang="en-US" dirty="0" err="1" smtClean="0"/>
              <a:t>lacinia</a:t>
            </a:r>
            <a:r>
              <a:rPr lang="en-US" dirty="0" smtClean="0"/>
              <a:t> </a:t>
            </a:r>
            <a:r>
              <a:rPr lang="en-US" dirty="0" err="1" smtClean="0"/>
              <a:t>arcu</a:t>
            </a:r>
            <a:r>
              <a:rPr lang="en-US" dirty="0" smtClean="0"/>
              <a:t> </a:t>
            </a:r>
            <a:r>
              <a:rPr lang="en-US" dirty="0" err="1" smtClean="0"/>
              <a:t>eget</a:t>
            </a:r>
            <a:r>
              <a:rPr lang="en-US" dirty="0" smtClean="0"/>
              <a:t> </a:t>
            </a:r>
            <a:r>
              <a:rPr lang="en-US" dirty="0" err="1" smtClean="0"/>
              <a:t>nulla</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 per </a:t>
            </a:r>
            <a:r>
              <a:rPr lang="en-US" dirty="0" err="1" smtClean="0"/>
              <a:t>conubia</a:t>
            </a:r>
            <a:r>
              <a:rPr lang="en-US" dirty="0" smtClean="0"/>
              <a:t> nostra, per </a:t>
            </a:r>
            <a:r>
              <a:rPr lang="en-US" dirty="0" err="1" smtClean="0"/>
              <a:t>inceptos</a:t>
            </a:r>
            <a:r>
              <a:rPr lang="en-US" dirty="0" smtClean="0"/>
              <a:t> </a:t>
            </a:r>
            <a:r>
              <a:rPr lang="en-US" dirty="0" err="1" smtClean="0"/>
              <a:t>himenaeos</a:t>
            </a:r>
            <a:r>
              <a:rPr lang="en-US" dirty="0" smtClean="0"/>
              <a:t>. </a:t>
            </a:r>
            <a:r>
              <a:rPr lang="en-US" dirty="0" err="1" smtClean="0"/>
              <a:t>Curabitur</a:t>
            </a:r>
            <a:r>
              <a:rPr lang="en-US" dirty="0" smtClean="0"/>
              <a:t> </a:t>
            </a:r>
            <a:r>
              <a:rPr lang="en-US" dirty="0" err="1" smtClean="0"/>
              <a:t>sodales</a:t>
            </a:r>
            <a:r>
              <a:rPr lang="en-US" dirty="0" smtClean="0"/>
              <a:t> ligula in libero.</a:t>
            </a:r>
          </a:p>
        </p:txBody>
      </p:sp>
      <p:sp>
        <p:nvSpPr>
          <p:cNvPr id="16" name="Text Placeholder 24"/>
          <p:cNvSpPr>
            <a:spLocks noGrp="1"/>
          </p:cNvSpPr>
          <p:nvPr>
            <p:ph type="body" sz="quarter" idx="20" hasCustomPrompt="1"/>
          </p:nvPr>
        </p:nvSpPr>
        <p:spPr>
          <a:xfrm>
            <a:off x="8077198" y="2590198"/>
            <a:ext cx="3566160" cy="3586427"/>
          </a:xfrm>
          <a:prstGeom prst="rect">
            <a:avLst/>
          </a:prstGeom>
        </p:spPr>
        <p:txBody>
          <a:bodyPr vert="horz" wrap="square" lIns="0" tIns="0" rIns="0" bIns="0" anchor="t" anchorCtr="0">
            <a:noAutofit/>
          </a:bodyPr>
          <a:lstStyle>
            <a:lvl1pPr marL="0" indent="0">
              <a:lnSpc>
                <a:spcPct val="100000"/>
              </a:lnSpc>
              <a:spcBef>
                <a:spcPts val="0"/>
              </a:spcBef>
              <a:buSzPct val="100000"/>
              <a:buFont typeface="Arial" charset="0"/>
              <a:buNone/>
              <a:defRPr sz="1600" b="0" spc="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nec</a:t>
            </a:r>
            <a:r>
              <a:rPr lang="en-US" dirty="0" smtClean="0"/>
              <a:t> </a:t>
            </a:r>
            <a:r>
              <a:rPr lang="en-US" dirty="0" err="1" smtClean="0"/>
              <a:t>odio</a:t>
            </a:r>
            <a:r>
              <a:rPr lang="en-US" dirty="0" smtClean="0"/>
              <a:t>. </a:t>
            </a:r>
            <a:r>
              <a:rPr lang="en-US" dirty="0" err="1" smtClean="0"/>
              <a:t>Praesent</a:t>
            </a:r>
            <a:r>
              <a:rPr lang="en-US" dirty="0" smtClean="0"/>
              <a:t> libero. </a:t>
            </a:r>
            <a:r>
              <a:rPr lang="en-US" dirty="0" err="1" smtClean="0"/>
              <a:t>Sed</a:t>
            </a:r>
            <a:r>
              <a:rPr lang="en-US" dirty="0" smtClean="0"/>
              <a:t> cursus ante </a:t>
            </a:r>
            <a:r>
              <a:rPr lang="en-US" dirty="0" err="1" smtClean="0"/>
              <a:t>dapibus</a:t>
            </a:r>
            <a:r>
              <a:rPr lang="en-US" dirty="0" smtClean="0"/>
              <a:t> diam. </a:t>
            </a:r>
            <a:r>
              <a:rPr lang="en-US" dirty="0" err="1" smtClean="0"/>
              <a:t>Sed</a:t>
            </a:r>
            <a:r>
              <a:rPr lang="en-US" dirty="0" smtClean="0"/>
              <a:t> nisi. </a:t>
            </a:r>
            <a:r>
              <a:rPr lang="en-US" dirty="0" err="1" smtClean="0"/>
              <a:t>Nulla</a:t>
            </a:r>
            <a:r>
              <a:rPr lang="en-US" dirty="0" smtClean="0"/>
              <a:t> </a:t>
            </a:r>
            <a:r>
              <a:rPr lang="en-US" dirty="0" err="1" smtClean="0"/>
              <a:t>quis</a:t>
            </a:r>
            <a:r>
              <a:rPr lang="en-US" dirty="0" smtClean="0"/>
              <a:t> </a:t>
            </a:r>
            <a:r>
              <a:rPr lang="en-US" dirty="0" err="1" smtClean="0"/>
              <a:t>sem</a:t>
            </a:r>
            <a:r>
              <a:rPr lang="en-US" dirty="0" smtClean="0"/>
              <a:t> at </a:t>
            </a:r>
            <a:r>
              <a:rPr lang="en-US" dirty="0" err="1" smtClean="0"/>
              <a:t>nibh</a:t>
            </a:r>
            <a:r>
              <a:rPr lang="en-US" dirty="0" smtClean="0"/>
              <a:t> </a:t>
            </a:r>
            <a:r>
              <a:rPr lang="en-US" dirty="0" err="1" smtClean="0"/>
              <a:t>elementum</a:t>
            </a:r>
            <a:r>
              <a:rPr lang="en-US" dirty="0" smtClean="0"/>
              <a:t> </a:t>
            </a:r>
            <a:r>
              <a:rPr lang="en-US" dirty="0" err="1" smtClean="0"/>
              <a:t>imperdiet</a:t>
            </a:r>
            <a:r>
              <a:rPr lang="en-US" dirty="0" smtClean="0"/>
              <a:t>. </a:t>
            </a:r>
            <a:r>
              <a:rPr lang="en-US" dirty="0" err="1" smtClean="0"/>
              <a:t>Duis</a:t>
            </a:r>
            <a:r>
              <a:rPr lang="en-US" dirty="0" smtClean="0"/>
              <a:t> </a:t>
            </a:r>
            <a:r>
              <a:rPr lang="en-US" dirty="0" err="1" smtClean="0"/>
              <a:t>sagittis</a:t>
            </a:r>
            <a:r>
              <a:rPr lang="en-US" dirty="0" smtClean="0"/>
              <a:t> ipsum. </a:t>
            </a:r>
            <a:r>
              <a:rPr lang="en-US" dirty="0" err="1" smtClean="0"/>
              <a:t>Praesent</a:t>
            </a:r>
            <a:r>
              <a:rPr lang="en-US" dirty="0" smtClean="0"/>
              <a:t> </a:t>
            </a:r>
            <a:r>
              <a:rPr lang="en-US" dirty="0" err="1" smtClean="0"/>
              <a:t>mauris</a:t>
            </a:r>
            <a:r>
              <a:rPr lang="en-US" dirty="0" smtClean="0"/>
              <a:t>. </a:t>
            </a:r>
            <a:r>
              <a:rPr lang="en-US" dirty="0" err="1" smtClean="0"/>
              <a:t>Fusce</a:t>
            </a:r>
            <a:r>
              <a:rPr lang="en-US" dirty="0" smtClean="0"/>
              <a:t> </a:t>
            </a:r>
            <a:r>
              <a:rPr lang="en-US" dirty="0" err="1" smtClean="0"/>
              <a:t>nec</a:t>
            </a:r>
            <a:r>
              <a:rPr lang="en-US" dirty="0" smtClean="0"/>
              <a:t> </a:t>
            </a:r>
            <a:r>
              <a:rPr lang="en-US" dirty="0" err="1" smtClean="0"/>
              <a:t>tellus</a:t>
            </a:r>
            <a:r>
              <a:rPr lang="en-US" dirty="0" smtClean="0"/>
              <a:t> </a:t>
            </a:r>
            <a:r>
              <a:rPr lang="en-US" dirty="0" err="1" smtClean="0"/>
              <a:t>sed</a:t>
            </a:r>
            <a:r>
              <a:rPr lang="en-US" dirty="0" smtClean="0"/>
              <a:t> </a:t>
            </a:r>
            <a:r>
              <a:rPr lang="en-US" dirty="0" err="1" smtClean="0"/>
              <a:t>augue</a:t>
            </a:r>
            <a:r>
              <a:rPr lang="en-US" dirty="0" smtClean="0"/>
              <a:t> semper porta. </a:t>
            </a:r>
            <a:r>
              <a:rPr lang="en-US" dirty="0" err="1" smtClean="0"/>
              <a:t>Mauris</a:t>
            </a:r>
            <a:r>
              <a:rPr lang="en-US" dirty="0" smtClean="0"/>
              <a:t> </a:t>
            </a:r>
            <a:r>
              <a:rPr lang="en-US" dirty="0" err="1" smtClean="0"/>
              <a:t>massa</a:t>
            </a:r>
            <a:r>
              <a:rPr lang="en-US" dirty="0" smtClean="0"/>
              <a:t>. </a:t>
            </a:r>
            <a:r>
              <a:rPr lang="en-US" dirty="0" err="1" smtClean="0"/>
              <a:t>Vestibulum</a:t>
            </a:r>
            <a:r>
              <a:rPr lang="en-US" dirty="0" smtClean="0"/>
              <a:t> </a:t>
            </a:r>
            <a:r>
              <a:rPr lang="en-US" dirty="0" err="1" smtClean="0"/>
              <a:t>lacinia</a:t>
            </a:r>
            <a:r>
              <a:rPr lang="en-US" dirty="0" smtClean="0"/>
              <a:t> </a:t>
            </a:r>
            <a:r>
              <a:rPr lang="en-US" dirty="0" err="1" smtClean="0"/>
              <a:t>arcu</a:t>
            </a:r>
            <a:r>
              <a:rPr lang="en-US" dirty="0" smtClean="0"/>
              <a:t> </a:t>
            </a:r>
            <a:r>
              <a:rPr lang="en-US" dirty="0" err="1" smtClean="0"/>
              <a:t>eget</a:t>
            </a:r>
            <a:r>
              <a:rPr lang="en-US" dirty="0" smtClean="0"/>
              <a:t> </a:t>
            </a:r>
            <a:r>
              <a:rPr lang="en-US" dirty="0" err="1" smtClean="0"/>
              <a:t>nulla</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 per </a:t>
            </a:r>
            <a:r>
              <a:rPr lang="en-US" dirty="0" err="1" smtClean="0"/>
              <a:t>conubia</a:t>
            </a:r>
            <a:r>
              <a:rPr lang="en-US" dirty="0" smtClean="0"/>
              <a:t> nostra, per </a:t>
            </a:r>
            <a:r>
              <a:rPr lang="en-US" dirty="0" err="1" smtClean="0"/>
              <a:t>inceptos</a:t>
            </a:r>
            <a:r>
              <a:rPr lang="en-US" dirty="0" smtClean="0"/>
              <a:t> </a:t>
            </a:r>
            <a:r>
              <a:rPr lang="en-US" dirty="0" err="1" smtClean="0"/>
              <a:t>himenaeos</a:t>
            </a:r>
            <a:r>
              <a:rPr lang="en-US" dirty="0" smtClean="0"/>
              <a:t>. </a:t>
            </a:r>
            <a:r>
              <a:rPr lang="en-US" dirty="0" err="1" smtClean="0"/>
              <a:t>Curabitur</a:t>
            </a:r>
            <a:r>
              <a:rPr lang="en-US" dirty="0" smtClean="0"/>
              <a:t> </a:t>
            </a:r>
            <a:r>
              <a:rPr lang="en-US" dirty="0" err="1" smtClean="0"/>
              <a:t>sodales</a:t>
            </a:r>
            <a:r>
              <a:rPr lang="en-US" dirty="0" smtClean="0"/>
              <a:t> ligula in libero.</a:t>
            </a:r>
          </a:p>
        </p:txBody>
      </p:sp>
      <p:sp>
        <p:nvSpPr>
          <p:cNvPr id="19" name="Text Placeholder 24"/>
          <p:cNvSpPr>
            <a:spLocks noGrp="1"/>
          </p:cNvSpPr>
          <p:nvPr>
            <p:ph type="body" sz="quarter" idx="21" hasCustomPrompt="1"/>
          </p:nvPr>
        </p:nvSpPr>
        <p:spPr>
          <a:xfrm>
            <a:off x="548641" y="2087604"/>
            <a:ext cx="3566160" cy="387798"/>
          </a:xfrm>
          <a:prstGeom prst="rect">
            <a:avLst/>
          </a:prstGeom>
        </p:spPr>
        <p:txBody>
          <a:bodyPr wrap="square" lIns="0" tIns="0" rIns="0" bIns="0">
            <a:spAutoFit/>
          </a:bodyPr>
          <a:lstStyle>
            <a:lvl1pPr marL="0" indent="0">
              <a:buNone/>
              <a:defRPr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Subhead Headline</a:t>
            </a:r>
          </a:p>
        </p:txBody>
      </p:sp>
      <p:sp>
        <p:nvSpPr>
          <p:cNvPr id="20" name="Text Placeholder 24"/>
          <p:cNvSpPr>
            <a:spLocks noGrp="1"/>
          </p:cNvSpPr>
          <p:nvPr>
            <p:ph type="body" sz="quarter" idx="16" hasCustomPrompt="1"/>
          </p:nvPr>
        </p:nvSpPr>
        <p:spPr>
          <a:xfrm>
            <a:off x="4312920" y="2087604"/>
            <a:ext cx="3566160" cy="387798"/>
          </a:xfrm>
          <a:prstGeom prst="rect">
            <a:avLst/>
          </a:prstGeom>
        </p:spPr>
        <p:txBody>
          <a:bodyPr wrap="square" lIns="0" tIns="0" rIns="0" bIns="0">
            <a:spAutoFit/>
          </a:bodyPr>
          <a:lstStyle>
            <a:lvl1pPr marL="0" indent="0">
              <a:buNone/>
              <a:defRPr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Subhead Headline</a:t>
            </a:r>
          </a:p>
        </p:txBody>
      </p:sp>
      <p:sp>
        <p:nvSpPr>
          <p:cNvPr id="21" name="Text Placeholder 24"/>
          <p:cNvSpPr>
            <a:spLocks noGrp="1"/>
          </p:cNvSpPr>
          <p:nvPr>
            <p:ph type="body" sz="quarter" idx="22" hasCustomPrompt="1"/>
          </p:nvPr>
        </p:nvSpPr>
        <p:spPr>
          <a:xfrm>
            <a:off x="8077198" y="2087604"/>
            <a:ext cx="3566160" cy="387798"/>
          </a:xfrm>
          <a:prstGeom prst="rect">
            <a:avLst/>
          </a:prstGeom>
        </p:spPr>
        <p:txBody>
          <a:bodyPr wrap="square" lIns="0" tIns="0" rIns="0" bIns="0">
            <a:spAutoFit/>
          </a:bodyPr>
          <a:lstStyle>
            <a:lvl1pPr marL="0" indent="0">
              <a:buNone/>
              <a:defRPr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Subhead Headline</a:t>
            </a:r>
          </a:p>
        </p:txBody>
      </p:sp>
      <p:sp>
        <p:nvSpPr>
          <p:cNvPr id="22" name="Text Placeholder 24"/>
          <p:cNvSpPr>
            <a:spLocks noGrp="1"/>
          </p:cNvSpPr>
          <p:nvPr>
            <p:ph type="body" sz="quarter" idx="13" hasCustomPrompt="1"/>
          </p:nvPr>
        </p:nvSpPr>
        <p:spPr>
          <a:xfrm>
            <a:off x="548640" y="2590201"/>
            <a:ext cx="3566160" cy="3586425"/>
          </a:xfrm>
          <a:prstGeom prst="rect">
            <a:avLst/>
          </a:prstGeom>
        </p:spPr>
        <p:txBody>
          <a:bodyPr vert="horz" wrap="square" lIns="0" tIns="0" rIns="0" bIns="0" anchor="t" anchorCtr="0">
            <a:noAutofit/>
          </a:bodyPr>
          <a:lstStyle>
            <a:lvl1pPr marL="0" indent="0">
              <a:lnSpc>
                <a:spcPct val="100000"/>
              </a:lnSpc>
              <a:spcBef>
                <a:spcPts val="0"/>
              </a:spcBef>
              <a:buSzPct val="100000"/>
              <a:buFont typeface="Arial" charset="0"/>
              <a:buNone/>
              <a:defRPr sz="1600" b="0" spc="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nec</a:t>
            </a:r>
            <a:r>
              <a:rPr lang="en-US" dirty="0" smtClean="0"/>
              <a:t> </a:t>
            </a:r>
            <a:r>
              <a:rPr lang="en-US" dirty="0" err="1" smtClean="0"/>
              <a:t>odio</a:t>
            </a:r>
            <a:r>
              <a:rPr lang="en-US" dirty="0" smtClean="0"/>
              <a:t>. </a:t>
            </a:r>
            <a:r>
              <a:rPr lang="en-US" dirty="0" err="1" smtClean="0"/>
              <a:t>Praesent</a:t>
            </a:r>
            <a:r>
              <a:rPr lang="en-US" dirty="0" smtClean="0"/>
              <a:t> libero. </a:t>
            </a:r>
            <a:r>
              <a:rPr lang="en-US" dirty="0" err="1" smtClean="0"/>
              <a:t>Sed</a:t>
            </a:r>
            <a:r>
              <a:rPr lang="en-US" dirty="0" smtClean="0"/>
              <a:t> cursus ante </a:t>
            </a:r>
            <a:r>
              <a:rPr lang="en-US" dirty="0" err="1" smtClean="0"/>
              <a:t>dapibus</a:t>
            </a:r>
            <a:r>
              <a:rPr lang="en-US" dirty="0" smtClean="0"/>
              <a:t> diam. </a:t>
            </a:r>
            <a:r>
              <a:rPr lang="en-US" dirty="0" err="1" smtClean="0"/>
              <a:t>Sed</a:t>
            </a:r>
            <a:r>
              <a:rPr lang="en-US" dirty="0" smtClean="0"/>
              <a:t> nisi. </a:t>
            </a:r>
            <a:r>
              <a:rPr lang="en-US" dirty="0" err="1" smtClean="0"/>
              <a:t>Nulla</a:t>
            </a:r>
            <a:r>
              <a:rPr lang="en-US" dirty="0" smtClean="0"/>
              <a:t> </a:t>
            </a:r>
            <a:r>
              <a:rPr lang="en-US" dirty="0" err="1" smtClean="0"/>
              <a:t>quis</a:t>
            </a:r>
            <a:r>
              <a:rPr lang="en-US" dirty="0" smtClean="0"/>
              <a:t> </a:t>
            </a:r>
            <a:r>
              <a:rPr lang="en-US" dirty="0" err="1" smtClean="0"/>
              <a:t>sem</a:t>
            </a:r>
            <a:r>
              <a:rPr lang="en-US" dirty="0" smtClean="0"/>
              <a:t> at </a:t>
            </a:r>
            <a:r>
              <a:rPr lang="en-US" dirty="0" err="1" smtClean="0"/>
              <a:t>nibh</a:t>
            </a:r>
            <a:r>
              <a:rPr lang="en-US" dirty="0" smtClean="0"/>
              <a:t> </a:t>
            </a:r>
            <a:r>
              <a:rPr lang="en-US" dirty="0" err="1" smtClean="0"/>
              <a:t>elementum</a:t>
            </a:r>
            <a:r>
              <a:rPr lang="en-US" dirty="0" smtClean="0"/>
              <a:t> </a:t>
            </a:r>
            <a:r>
              <a:rPr lang="en-US" dirty="0" err="1" smtClean="0"/>
              <a:t>imperdiet</a:t>
            </a:r>
            <a:r>
              <a:rPr lang="en-US" dirty="0" smtClean="0"/>
              <a:t>. </a:t>
            </a:r>
            <a:r>
              <a:rPr lang="en-US" dirty="0" err="1" smtClean="0"/>
              <a:t>Duis</a:t>
            </a:r>
            <a:r>
              <a:rPr lang="en-US" dirty="0" smtClean="0"/>
              <a:t> </a:t>
            </a:r>
            <a:r>
              <a:rPr lang="en-US" dirty="0" err="1" smtClean="0"/>
              <a:t>sagittis</a:t>
            </a:r>
            <a:r>
              <a:rPr lang="en-US" dirty="0" smtClean="0"/>
              <a:t> ipsum. </a:t>
            </a:r>
            <a:r>
              <a:rPr lang="en-US" dirty="0" err="1" smtClean="0"/>
              <a:t>Praesent</a:t>
            </a:r>
            <a:r>
              <a:rPr lang="en-US" dirty="0" smtClean="0"/>
              <a:t> </a:t>
            </a:r>
            <a:r>
              <a:rPr lang="en-US" dirty="0" err="1" smtClean="0"/>
              <a:t>mauris</a:t>
            </a:r>
            <a:r>
              <a:rPr lang="en-US" dirty="0" smtClean="0"/>
              <a:t>. </a:t>
            </a:r>
            <a:r>
              <a:rPr lang="en-US" dirty="0" err="1" smtClean="0"/>
              <a:t>Fusce</a:t>
            </a:r>
            <a:r>
              <a:rPr lang="en-US" dirty="0" smtClean="0"/>
              <a:t> </a:t>
            </a:r>
            <a:r>
              <a:rPr lang="en-US" dirty="0" err="1" smtClean="0"/>
              <a:t>nec</a:t>
            </a:r>
            <a:r>
              <a:rPr lang="en-US" dirty="0" smtClean="0"/>
              <a:t> </a:t>
            </a:r>
            <a:r>
              <a:rPr lang="en-US" dirty="0" err="1" smtClean="0"/>
              <a:t>tellus</a:t>
            </a:r>
            <a:r>
              <a:rPr lang="en-US" dirty="0" smtClean="0"/>
              <a:t> </a:t>
            </a:r>
            <a:r>
              <a:rPr lang="en-US" dirty="0" err="1" smtClean="0"/>
              <a:t>sed</a:t>
            </a:r>
            <a:r>
              <a:rPr lang="en-US" dirty="0" smtClean="0"/>
              <a:t> </a:t>
            </a:r>
            <a:r>
              <a:rPr lang="en-US" dirty="0" err="1" smtClean="0"/>
              <a:t>augue</a:t>
            </a:r>
            <a:r>
              <a:rPr lang="en-US" dirty="0" smtClean="0"/>
              <a:t> semper porta. </a:t>
            </a:r>
            <a:r>
              <a:rPr lang="en-US" dirty="0" err="1" smtClean="0"/>
              <a:t>Mauris</a:t>
            </a:r>
            <a:r>
              <a:rPr lang="en-US" dirty="0" smtClean="0"/>
              <a:t> </a:t>
            </a:r>
            <a:r>
              <a:rPr lang="en-US" dirty="0" err="1" smtClean="0"/>
              <a:t>massa</a:t>
            </a:r>
            <a:r>
              <a:rPr lang="en-US" dirty="0" smtClean="0"/>
              <a:t>. </a:t>
            </a:r>
            <a:r>
              <a:rPr lang="en-US" dirty="0" err="1" smtClean="0"/>
              <a:t>Vestibulum</a:t>
            </a:r>
            <a:r>
              <a:rPr lang="en-US" dirty="0" smtClean="0"/>
              <a:t> </a:t>
            </a:r>
            <a:r>
              <a:rPr lang="en-US" dirty="0" err="1" smtClean="0"/>
              <a:t>lacinia</a:t>
            </a:r>
            <a:r>
              <a:rPr lang="en-US" dirty="0" smtClean="0"/>
              <a:t> </a:t>
            </a:r>
            <a:r>
              <a:rPr lang="en-US" dirty="0" err="1" smtClean="0"/>
              <a:t>arcu</a:t>
            </a:r>
            <a:r>
              <a:rPr lang="en-US" dirty="0" smtClean="0"/>
              <a:t> </a:t>
            </a:r>
            <a:r>
              <a:rPr lang="en-US" dirty="0" err="1" smtClean="0"/>
              <a:t>eget</a:t>
            </a:r>
            <a:r>
              <a:rPr lang="en-US" dirty="0" smtClean="0"/>
              <a:t> </a:t>
            </a:r>
            <a:r>
              <a:rPr lang="en-US" dirty="0" err="1" smtClean="0"/>
              <a:t>nulla</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 per </a:t>
            </a:r>
            <a:r>
              <a:rPr lang="en-US" dirty="0" err="1" smtClean="0"/>
              <a:t>conubia</a:t>
            </a:r>
            <a:r>
              <a:rPr lang="en-US" dirty="0" smtClean="0"/>
              <a:t> nostra, per </a:t>
            </a:r>
            <a:r>
              <a:rPr lang="en-US" dirty="0" err="1" smtClean="0"/>
              <a:t>inceptos</a:t>
            </a:r>
            <a:r>
              <a:rPr lang="en-US" dirty="0" smtClean="0"/>
              <a:t> </a:t>
            </a:r>
            <a:r>
              <a:rPr lang="en-US" dirty="0" err="1" smtClean="0"/>
              <a:t>himenaeos</a:t>
            </a:r>
            <a:r>
              <a:rPr lang="en-US" dirty="0" smtClean="0"/>
              <a:t>. </a:t>
            </a:r>
            <a:r>
              <a:rPr lang="en-US" dirty="0" err="1" smtClean="0"/>
              <a:t>Curabitur</a:t>
            </a:r>
            <a:r>
              <a:rPr lang="en-US" dirty="0" smtClean="0"/>
              <a:t> </a:t>
            </a:r>
            <a:r>
              <a:rPr lang="en-US" dirty="0" err="1" smtClean="0"/>
              <a:t>sodales</a:t>
            </a:r>
            <a:r>
              <a:rPr lang="en-US" dirty="0" smtClean="0"/>
              <a:t> ligula in libero.</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8640" y="6469624"/>
            <a:ext cx="643802" cy="124353"/>
          </a:xfrm>
          <a:prstGeom prst="rect">
            <a:avLst/>
          </a:prstGeom>
        </p:spPr>
      </p:pic>
      <p:sp>
        <p:nvSpPr>
          <p:cNvPr id="14" name="Slide Number Placeholder 5"/>
          <p:cNvSpPr>
            <a:spLocks noGrp="1"/>
          </p:cNvSpPr>
          <p:nvPr>
            <p:ph type="sldNum" sz="quarter" idx="4"/>
          </p:nvPr>
        </p:nvSpPr>
        <p:spPr>
          <a:xfrm>
            <a:off x="11012557" y="6469623"/>
            <a:ext cx="627755" cy="99605"/>
          </a:xfrm>
          <a:prstGeom prst="rect">
            <a:avLst/>
          </a:prstGeom>
        </p:spPr>
        <p:txBody>
          <a:bodyPr vert="horz" lIns="0" tIns="0" rIns="0" bIns="0" rtlCol="0" anchor="ctr"/>
          <a:lstStyle>
            <a:lvl1pPr algn="r">
              <a:defRPr sz="700">
                <a:solidFill>
                  <a:schemeClr val="tx2"/>
                </a:solidFill>
              </a:defRPr>
            </a:lvl1pPr>
          </a:lstStyle>
          <a:p>
            <a:fld id="{94771D9B-6E24-3842-B2E1-D3190CFD6054}" type="slidenum">
              <a:rPr lang="en-US" smtClean="0"/>
              <a:pPr/>
              <a:t>‹#›</a:t>
            </a:fld>
            <a:endParaRPr lang="en-US" dirty="0"/>
          </a:p>
        </p:txBody>
      </p:sp>
      <p:sp>
        <p:nvSpPr>
          <p:cNvPr id="15" name="TextBox 14"/>
          <p:cNvSpPr txBox="1"/>
          <p:nvPr userDrawn="1"/>
        </p:nvSpPr>
        <p:spPr>
          <a:xfrm>
            <a:off x="1293448" y="6461506"/>
            <a:ext cx="2735139" cy="107722"/>
          </a:xfrm>
          <a:prstGeom prst="rect">
            <a:avLst/>
          </a:prstGeom>
          <a:noFill/>
        </p:spPr>
        <p:txBody>
          <a:bodyPr wrap="square" lIns="0" tIns="0" rIns="0" bIns="0" rtlCol="0">
            <a:spAutoFit/>
          </a:bodyPr>
          <a:lstStyle/>
          <a:p>
            <a:r>
              <a:rPr lang="en-US" sz="700" dirty="0" smtClean="0">
                <a:solidFill>
                  <a:schemeClr val="tx2"/>
                </a:solidFill>
              </a:rPr>
              <a:t>©</a:t>
            </a:r>
            <a:r>
              <a:rPr lang="en-US" sz="700" baseline="0" dirty="0" smtClean="0">
                <a:solidFill>
                  <a:schemeClr val="tx2"/>
                </a:solidFill>
              </a:rPr>
              <a:t> </a:t>
            </a:r>
            <a:r>
              <a:rPr lang="en-US" sz="700" dirty="0" smtClean="0">
                <a:solidFill>
                  <a:schemeClr val="tx2"/>
                </a:solidFill>
              </a:rPr>
              <a:t>2017 Primacy | Proprietary</a:t>
            </a:r>
            <a:r>
              <a:rPr lang="en-US" sz="700" baseline="0" dirty="0" smtClean="0">
                <a:solidFill>
                  <a:schemeClr val="tx2"/>
                </a:solidFill>
              </a:rPr>
              <a:t> &amp; Confidential</a:t>
            </a:r>
            <a:endParaRPr lang="en-US" sz="700" dirty="0">
              <a:solidFill>
                <a:schemeClr val="tx2"/>
              </a:solidFill>
            </a:endParaRPr>
          </a:p>
        </p:txBody>
      </p:sp>
    </p:spTree>
    <p:extLst>
      <p:ext uri="{BB962C8B-B14F-4D97-AF65-F5344CB8AC3E}">
        <p14:creationId xmlns:p14="http://schemas.microsoft.com/office/powerpoint/2010/main" val="114304921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ingle Headline Subhead Three Column">
    <p:spTree>
      <p:nvGrpSpPr>
        <p:cNvPr id="1" name=""/>
        <p:cNvGrpSpPr/>
        <p:nvPr/>
      </p:nvGrpSpPr>
      <p:grpSpPr>
        <a:xfrm>
          <a:off x="0" y="0"/>
          <a:ext cx="0" cy="0"/>
          <a:chOff x="0" y="0"/>
          <a:chExt cx="0" cy="0"/>
        </a:xfrm>
      </p:grpSpPr>
      <p:sp>
        <p:nvSpPr>
          <p:cNvPr id="42" name="Text Placeholder 24"/>
          <p:cNvSpPr>
            <a:spLocks noGrp="1"/>
          </p:cNvSpPr>
          <p:nvPr>
            <p:ph type="body" sz="quarter" idx="22" hasCustomPrompt="1"/>
          </p:nvPr>
        </p:nvSpPr>
        <p:spPr>
          <a:xfrm>
            <a:off x="9015980" y="3002689"/>
            <a:ext cx="2624328" cy="3179835"/>
          </a:xfrm>
          <a:prstGeom prst="rect">
            <a:avLst/>
          </a:prstGeom>
        </p:spPr>
        <p:txBody>
          <a:bodyPr vert="horz" wrap="square" lIns="0" tIns="0" rIns="0" bIns="0" anchor="t" anchorCtr="0">
            <a:noAutofit/>
          </a:bodyPr>
          <a:lstStyle>
            <a:lvl1pPr marL="0" indent="0">
              <a:lnSpc>
                <a:spcPct val="100000"/>
              </a:lnSpc>
              <a:spcBef>
                <a:spcPts val="0"/>
              </a:spcBef>
              <a:buSzPct val="100000"/>
              <a:buFont typeface="Arial" charset="0"/>
              <a:buNone/>
              <a:defRPr sz="1600" b="0" spc="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nec</a:t>
            </a:r>
            <a:r>
              <a:rPr lang="en-US" dirty="0" smtClean="0"/>
              <a:t> </a:t>
            </a:r>
            <a:r>
              <a:rPr lang="en-US" dirty="0" err="1" smtClean="0"/>
              <a:t>odio</a:t>
            </a:r>
            <a:r>
              <a:rPr lang="en-US" dirty="0" smtClean="0"/>
              <a:t>. </a:t>
            </a:r>
            <a:r>
              <a:rPr lang="en-US" dirty="0" err="1" smtClean="0"/>
              <a:t>Praesent</a:t>
            </a:r>
            <a:r>
              <a:rPr lang="en-US" dirty="0" smtClean="0"/>
              <a:t> libero. </a:t>
            </a:r>
            <a:r>
              <a:rPr lang="en-US" dirty="0" err="1" smtClean="0"/>
              <a:t>Sed</a:t>
            </a:r>
            <a:r>
              <a:rPr lang="en-US" dirty="0" smtClean="0"/>
              <a:t> cursus ante </a:t>
            </a:r>
            <a:r>
              <a:rPr lang="en-US" dirty="0" err="1" smtClean="0"/>
              <a:t>dapibus</a:t>
            </a:r>
            <a:r>
              <a:rPr lang="en-US" dirty="0" smtClean="0"/>
              <a:t> diam. </a:t>
            </a:r>
            <a:r>
              <a:rPr lang="en-US" dirty="0" err="1" smtClean="0"/>
              <a:t>Sed</a:t>
            </a:r>
            <a:r>
              <a:rPr lang="en-US" dirty="0" smtClean="0"/>
              <a:t> nisi. </a:t>
            </a:r>
            <a:r>
              <a:rPr lang="en-US" dirty="0" err="1" smtClean="0"/>
              <a:t>Nulla</a:t>
            </a:r>
            <a:r>
              <a:rPr lang="en-US" dirty="0" smtClean="0"/>
              <a:t> </a:t>
            </a:r>
            <a:r>
              <a:rPr lang="en-US" dirty="0" err="1" smtClean="0"/>
              <a:t>quis</a:t>
            </a:r>
            <a:r>
              <a:rPr lang="en-US" dirty="0" smtClean="0"/>
              <a:t> </a:t>
            </a:r>
            <a:r>
              <a:rPr lang="en-US" dirty="0" err="1" smtClean="0"/>
              <a:t>sem</a:t>
            </a:r>
            <a:r>
              <a:rPr lang="en-US" dirty="0" smtClean="0"/>
              <a:t> at </a:t>
            </a:r>
            <a:r>
              <a:rPr lang="en-US" dirty="0" err="1" smtClean="0"/>
              <a:t>nibh</a:t>
            </a:r>
            <a:r>
              <a:rPr lang="en-US" dirty="0" smtClean="0"/>
              <a:t> </a:t>
            </a:r>
            <a:r>
              <a:rPr lang="en-US" dirty="0" err="1" smtClean="0"/>
              <a:t>elementum</a:t>
            </a:r>
            <a:r>
              <a:rPr lang="en-US" dirty="0" smtClean="0"/>
              <a:t> </a:t>
            </a:r>
            <a:r>
              <a:rPr lang="en-US" dirty="0" err="1" smtClean="0"/>
              <a:t>imperdiet</a:t>
            </a:r>
            <a:r>
              <a:rPr lang="en-US" dirty="0" smtClean="0"/>
              <a:t>. </a:t>
            </a:r>
            <a:r>
              <a:rPr lang="en-US" dirty="0" err="1" smtClean="0"/>
              <a:t>Duis</a:t>
            </a:r>
            <a:r>
              <a:rPr lang="en-US" dirty="0" smtClean="0"/>
              <a:t> </a:t>
            </a:r>
            <a:r>
              <a:rPr lang="en-US" dirty="0" err="1" smtClean="0"/>
              <a:t>sagittis</a:t>
            </a:r>
            <a:r>
              <a:rPr lang="en-US" dirty="0" smtClean="0"/>
              <a:t> ipsum. </a:t>
            </a:r>
            <a:r>
              <a:rPr lang="en-US" dirty="0" err="1" smtClean="0"/>
              <a:t>Praesent</a:t>
            </a:r>
            <a:r>
              <a:rPr lang="en-US" dirty="0" smtClean="0"/>
              <a:t> </a:t>
            </a:r>
            <a:r>
              <a:rPr lang="en-US" dirty="0" err="1" smtClean="0"/>
              <a:t>mauris</a:t>
            </a:r>
            <a:r>
              <a:rPr lang="en-US" dirty="0" smtClean="0"/>
              <a:t>. </a:t>
            </a:r>
            <a:r>
              <a:rPr lang="en-US" dirty="0" err="1" smtClean="0"/>
              <a:t>Fusce</a:t>
            </a:r>
            <a:r>
              <a:rPr lang="en-US" dirty="0" smtClean="0"/>
              <a:t> </a:t>
            </a:r>
            <a:r>
              <a:rPr lang="en-US" dirty="0" err="1" smtClean="0"/>
              <a:t>nec</a:t>
            </a:r>
            <a:r>
              <a:rPr lang="en-US" dirty="0" smtClean="0"/>
              <a:t> </a:t>
            </a:r>
            <a:r>
              <a:rPr lang="en-US" dirty="0" err="1" smtClean="0"/>
              <a:t>tellus</a:t>
            </a:r>
            <a:r>
              <a:rPr lang="en-US" dirty="0" smtClean="0"/>
              <a:t> </a:t>
            </a:r>
            <a:r>
              <a:rPr lang="en-US" dirty="0" err="1" smtClean="0"/>
              <a:t>sed</a:t>
            </a:r>
            <a:r>
              <a:rPr lang="en-US" dirty="0" smtClean="0"/>
              <a:t> </a:t>
            </a:r>
            <a:r>
              <a:rPr lang="en-US" dirty="0" err="1" smtClean="0"/>
              <a:t>augue</a:t>
            </a:r>
            <a:r>
              <a:rPr lang="en-US" dirty="0" smtClean="0"/>
              <a:t> semper porta. </a:t>
            </a:r>
            <a:r>
              <a:rPr lang="en-US" dirty="0" err="1" smtClean="0"/>
              <a:t>Mauris</a:t>
            </a:r>
            <a:r>
              <a:rPr lang="en-US" dirty="0" smtClean="0"/>
              <a:t> </a:t>
            </a:r>
            <a:r>
              <a:rPr lang="en-US" dirty="0" err="1" smtClean="0"/>
              <a:t>massa</a:t>
            </a:r>
            <a:r>
              <a:rPr lang="en-US" dirty="0" smtClean="0"/>
              <a:t>. </a:t>
            </a:r>
            <a:r>
              <a:rPr lang="en-US" dirty="0" err="1" smtClean="0"/>
              <a:t>Vestibulum</a:t>
            </a:r>
            <a:r>
              <a:rPr lang="en-US" dirty="0" smtClean="0"/>
              <a:t> </a:t>
            </a:r>
            <a:r>
              <a:rPr lang="en-US" dirty="0" err="1" smtClean="0"/>
              <a:t>lacinia</a:t>
            </a:r>
            <a:r>
              <a:rPr lang="en-US" dirty="0" smtClean="0"/>
              <a:t> </a:t>
            </a:r>
            <a:r>
              <a:rPr lang="en-US" dirty="0" err="1" smtClean="0"/>
              <a:t>arcu</a:t>
            </a:r>
            <a:r>
              <a:rPr lang="en-US" dirty="0" smtClean="0"/>
              <a:t> </a:t>
            </a:r>
            <a:r>
              <a:rPr lang="en-US" dirty="0" err="1" smtClean="0"/>
              <a:t>eget</a:t>
            </a:r>
            <a:r>
              <a:rPr lang="en-US" dirty="0" smtClean="0"/>
              <a:t> </a:t>
            </a:r>
            <a:r>
              <a:rPr lang="en-US" dirty="0" err="1" smtClean="0"/>
              <a:t>nulla</a:t>
            </a:r>
            <a:r>
              <a:rPr lang="en-US" dirty="0" smtClean="0"/>
              <a:t>. </a:t>
            </a:r>
          </a:p>
        </p:txBody>
      </p:sp>
      <p:sp>
        <p:nvSpPr>
          <p:cNvPr id="21" name="Text Placeholder 24"/>
          <p:cNvSpPr>
            <a:spLocks noGrp="1"/>
          </p:cNvSpPr>
          <p:nvPr>
            <p:ph type="body" sz="quarter" idx="17" hasCustomPrompt="1"/>
          </p:nvPr>
        </p:nvSpPr>
        <p:spPr>
          <a:xfrm>
            <a:off x="3371087" y="3003587"/>
            <a:ext cx="2624328" cy="3178937"/>
          </a:xfrm>
          <a:prstGeom prst="rect">
            <a:avLst/>
          </a:prstGeom>
        </p:spPr>
        <p:txBody>
          <a:bodyPr vert="horz" wrap="square"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Pct val="100000"/>
              <a:buFont typeface="Arial" charset="0"/>
              <a:buNone/>
              <a:tabLst/>
              <a:defRPr sz="1600" b="0" spc="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nec</a:t>
            </a:r>
            <a:r>
              <a:rPr lang="en-US" dirty="0" smtClean="0"/>
              <a:t> </a:t>
            </a:r>
            <a:r>
              <a:rPr lang="en-US" dirty="0" err="1" smtClean="0"/>
              <a:t>odio</a:t>
            </a:r>
            <a:r>
              <a:rPr lang="en-US" dirty="0" smtClean="0"/>
              <a:t>. </a:t>
            </a:r>
            <a:r>
              <a:rPr lang="en-US" dirty="0" err="1" smtClean="0"/>
              <a:t>Praesent</a:t>
            </a:r>
            <a:r>
              <a:rPr lang="en-US" dirty="0" smtClean="0"/>
              <a:t> libero. </a:t>
            </a:r>
            <a:r>
              <a:rPr lang="en-US" dirty="0" err="1" smtClean="0"/>
              <a:t>Sed</a:t>
            </a:r>
            <a:r>
              <a:rPr lang="en-US" dirty="0" smtClean="0"/>
              <a:t> cursus ante </a:t>
            </a:r>
            <a:r>
              <a:rPr lang="en-US" dirty="0" err="1" smtClean="0"/>
              <a:t>dapibus</a:t>
            </a:r>
            <a:r>
              <a:rPr lang="en-US" dirty="0" smtClean="0"/>
              <a:t> diam. </a:t>
            </a:r>
            <a:r>
              <a:rPr lang="en-US" dirty="0" err="1" smtClean="0"/>
              <a:t>Sed</a:t>
            </a:r>
            <a:r>
              <a:rPr lang="en-US" dirty="0" smtClean="0"/>
              <a:t> nisi. </a:t>
            </a:r>
            <a:r>
              <a:rPr lang="en-US" dirty="0" err="1" smtClean="0"/>
              <a:t>Nulla</a:t>
            </a:r>
            <a:r>
              <a:rPr lang="en-US" dirty="0" smtClean="0"/>
              <a:t> </a:t>
            </a:r>
            <a:r>
              <a:rPr lang="en-US" dirty="0" err="1" smtClean="0"/>
              <a:t>quis</a:t>
            </a:r>
            <a:r>
              <a:rPr lang="en-US" dirty="0" smtClean="0"/>
              <a:t> </a:t>
            </a:r>
            <a:r>
              <a:rPr lang="en-US" dirty="0" err="1" smtClean="0"/>
              <a:t>sem</a:t>
            </a:r>
            <a:r>
              <a:rPr lang="en-US" dirty="0" smtClean="0"/>
              <a:t> at </a:t>
            </a:r>
            <a:r>
              <a:rPr lang="en-US" dirty="0" err="1" smtClean="0"/>
              <a:t>nibh</a:t>
            </a:r>
            <a:r>
              <a:rPr lang="en-US" dirty="0" smtClean="0"/>
              <a:t> </a:t>
            </a:r>
            <a:r>
              <a:rPr lang="en-US" dirty="0" err="1" smtClean="0"/>
              <a:t>elementum</a:t>
            </a:r>
            <a:r>
              <a:rPr lang="en-US" dirty="0" smtClean="0"/>
              <a:t> </a:t>
            </a:r>
            <a:r>
              <a:rPr lang="en-US" dirty="0" err="1" smtClean="0"/>
              <a:t>imperdiet</a:t>
            </a:r>
            <a:r>
              <a:rPr lang="en-US" dirty="0" smtClean="0"/>
              <a:t>. </a:t>
            </a:r>
            <a:r>
              <a:rPr lang="en-US" dirty="0" err="1" smtClean="0"/>
              <a:t>Duis</a:t>
            </a:r>
            <a:r>
              <a:rPr lang="en-US" dirty="0" smtClean="0"/>
              <a:t> </a:t>
            </a:r>
            <a:r>
              <a:rPr lang="en-US" dirty="0" err="1" smtClean="0"/>
              <a:t>sagittis</a:t>
            </a:r>
            <a:r>
              <a:rPr lang="en-US" dirty="0" smtClean="0"/>
              <a:t> ipsum. </a:t>
            </a:r>
            <a:r>
              <a:rPr lang="en-US" dirty="0" err="1" smtClean="0"/>
              <a:t>Praesent</a:t>
            </a:r>
            <a:r>
              <a:rPr lang="en-US" dirty="0" smtClean="0"/>
              <a:t> </a:t>
            </a:r>
            <a:r>
              <a:rPr lang="en-US" dirty="0" err="1" smtClean="0"/>
              <a:t>mauris</a:t>
            </a:r>
            <a:r>
              <a:rPr lang="en-US" dirty="0" smtClean="0"/>
              <a:t>. </a:t>
            </a:r>
            <a:r>
              <a:rPr lang="en-US" dirty="0" err="1" smtClean="0"/>
              <a:t>Fusce</a:t>
            </a:r>
            <a:r>
              <a:rPr lang="en-US" dirty="0" smtClean="0"/>
              <a:t> </a:t>
            </a:r>
            <a:r>
              <a:rPr lang="en-US" dirty="0" err="1" smtClean="0"/>
              <a:t>nec</a:t>
            </a:r>
            <a:r>
              <a:rPr lang="en-US" dirty="0" smtClean="0"/>
              <a:t> </a:t>
            </a:r>
            <a:r>
              <a:rPr lang="en-US" dirty="0" err="1" smtClean="0"/>
              <a:t>tellus</a:t>
            </a:r>
            <a:r>
              <a:rPr lang="en-US" dirty="0" smtClean="0"/>
              <a:t> </a:t>
            </a:r>
            <a:r>
              <a:rPr lang="en-US" dirty="0" err="1" smtClean="0"/>
              <a:t>sed</a:t>
            </a:r>
            <a:r>
              <a:rPr lang="en-US" dirty="0" smtClean="0"/>
              <a:t> </a:t>
            </a:r>
            <a:r>
              <a:rPr lang="en-US" dirty="0" err="1" smtClean="0"/>
              <a:t>augue</a:t>
            </a:r>
            <a:r>
              <a:rPr lang="en-US" dirty="0" smtClean="0"/>
              <a:t> semper porta. </a:t>
            </a:r>
            <a:r>
              <a:rPr lang="en-US" dirty="0" err="1" smtClean="0"/>
              <a:t>Mauris</a:t>
            </a:r>
            <a:r>
              <a:rPr lang="en-US" dirty="0" smtClean="0"/>
              <a:t> </a:t>
            </a:r>
            <a:r>
              <a:rPr lang="en-US" dirty="0" err="1" smtClean="0"/>
              <a:t>massa</a:t>
            </a:r>
            <a:r>
              <a:rPr lang="en-US" dirty="0" smtClean="0"/>
              <a:t>. </a:t>
            </a:r>
            <a:r>
              <a:rPr lang="en-US" dirty="0" err="1" smtClean="0"/>
              <a:t>Vestibulum</a:t>
            </a:r>
            <a:r>
              <a:rPr lang="en-US" dirty="0" smtClean="0"/>
              <a:t> </a:t>
            </a:r>
            <a:r>
              <a:rPr lang="en-US" dirty="0" err="1" smtClean="0"/>
              <a:t>lacinia</a:t>
            </a:r>
            <a:r>
              <a:rPr lang="en-US" dirty="0" smtClean="0"/>
              <a:t> </a:t>
            </a:r>
            <a:r>
              <a:rPr lang="en-US" dirty="0" err="1" smtClean="0"/>
              <a:t>arcu</a:t>
            </a:r>
            <a:r>
              <a:rPr lang="en-US" dirty="0" smtClean="0"/>
              <a:t> </a:t>
            </a:r>
            <a:r>
              <a:rPr lang="en-US" dirty="0" err="1" smtClean="0"/>
              <a:t>eget</a:t>
            </a:r>
            <a:r>
              <a:rPr lang="en-US" dirty="0" smtClean="0"/>
              <a:t> </a:t>
            </a:r>
            <a:r>
              <a:rPr lang="en-US" dirty="0" err="1" smtClean="0"/>
              <a:t>nulla</a:t>
            </a:r>
            <a:r>
              <a:rPr lang="en-US" dirty="0" smtClean="0"/>
              <a:t>.</a:t>
            </a:r>
          </a:p>
        </p:txBody>
      </p:sp>
      <p:sp>
        <p:nvSpPr>
          <p:cNvPr id="30" name="Text Placeholder 24"/>
          <p:cNvSpPr>
            <a:spLocks noGrp="1"/>
          </p:cNvSpPr>
          <p:nvPr>
            <p:ph type="body" sz="quarter" idx="11" hasCustomPrompt="1"/>
          </p:nvPr>
        </p:nvSpPr>
        <p:spPr>
          <a:xfrm>
            <a:off x="548641" y="2087603"/>
            <a:ext cx="2624327" cy="775597"/>
          </a:xfrm>
          <a:prstGeom prst="rect">
            <a:avLst/>
          </a:prstGeom>
        </p:spPr>
        <p:txBody>
          <a:bodyPr wrap="square" lIns="0" tIns="0" rIns="0" bIns="0">
            <a:spAutoFit/>
          </a:bodyPr>
          <a:lstStyle>
            <a:lvl1pPr marL="0" indent="0">
              <a:buNone/>
              <a:defRPr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Subhead Headline</a:t>
            </a:r>
          </a:p>
        </p:txBody>
      </p:sp>
      <p:sp>
        <p:nvSpPr>
          <p:cNvPr id="32" name="Text Placeholder 24"/>
          <p:cNvSpPr>
            <a:spLocks noGrp="1"/>
          </p:cNvSpPr>
          <p:nvPr>
            <p:ph type="body" sz="quarter" idx="18" hasCustomPrompt="1"/>
          </p:nvPr>
        </p:nvSpPr>
        <p:spPr>
          <a:xfrm>
            <a:off x="3371088" y="2088500"/>
            <a:ext cx="2624328" cy="775597"/>
          </a:xfrm>
          <a:prstGeom prst="rect">
            <a:avLst/>
          </a:prstGeom>
        </p:spPr>
        <p:txBody>
          <a:bodyPr wrap="square" lIns="0" tIns="0" rIns="0" bIns="0">
            <a:spAutoFit/>
          </a:bodyPr>
          <a:lstStyle>
            <a:lvl1pPr marL="0" indent="0">
              <a:buNone/>
              <a:defRPr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Subhead Headline</a:t>
            </a:r>
          </a:p>
        </p:txBody>
      </p:sp>
      <p:sp>
        <p:nvSpPr>
          <p:cNvPr id="33" name="Text Placeholder 24"/>
          <p:cNvSpPr>
            <a:spLocks noGrp="1"/>
          </p:cNvSpPr>
          <p:nvPr>
            <p:ph type="body" sz="quarter" idx="13" hasCustomPrompt="1"/>
          </p:nvPr>
        </p:nvSpPr>
        <p:spPr>
          <a:xfrm>
            <a:off x="548640" y="3002689"/>
            <a:ext cx="2624328" cy="3179835"/>
          </a:xfrm>
          <a:prstGeom prst="rect">
            <a:avLst/>
          </a:prstGeom>
        </p:spPr>
        <p:txBody>
          <a:bodyPr vert="horz" wrap="square" lIns="0" tIns="0" rIns="0" bIns="0" anchor="t" anchorCtr="0">
            <a:noAutofit/>
          </a:bodyPr>
          <a:lstStyle>
            <a:lvl1pPr marL="0" indent="0">
              <a:lnSpc>
                <a:spcPct val="100000"/>
              </a:lnSpc>
              <a:spcBef>
                <a:spcPts val="0"/>
              </a:spcBef>
              <a:buSzPct val="100000"/>
              <a:buFont typeface="Arial" charset="0"/>
              <a:buNone/>
              <a:defRPr sz="1600" b="0" spc="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nec</a:t>
            </a:r>
            <a:r>
              <a:rPr lang="en-US" dirty="0" smtClean="0"/>
              <a:t> </a:t>
            </a:r>
            <a:r>
              <a:rPr lang="en-US" dirty="0" err="1" smtClean="0"/>
              <a:t>odio</a:t>
            </a:r>
            <a:r>
              <a:rPr lang="en-US" dirty="0" smtClean="0"/>
              <a:t>. </a:t>
            </a:r>
            <a:r>
              <a:rPr lang="en-US" dirty="0" err="1" smtClean="0"/>
              <a:t>Praesent</a:t>
            </a:r>
            <a:r>
              <a:rPr lang="en-US" dirty="0" smtClean="0"/>
              <a:t> libero. </a:t>
            </a:r>
            <a:r>
              <a:rPr lang="en-US" dirty="0" err="1" smtClean="0"/>
              <a:t>Sed</a:t>
            </a:r>
            <a:r>
              <a:rPr lang="en-US" dirty="0" smtClean="0"/>
              <a:t> cursus ante </a:t>
            </a:r>
            <a:r>
              <a:rPr lang="en-US" dirty="0" err="1" smtClean="0"/>
              <a:t>dapibus</a:t>
            </a:r>
            <a:r>
              <a:rPr lang="en-US" dirty="0" smtClean="0"/>
              <a:t> diam. </a:t>
            </a:r>
            <a:r>
              <a:rPr lang="en-US" dirty="0" err="1" smtClean="0"/>
              <a:t>Sed</a:t>
            </a:r>
            <a:r>
              <a:rPr lang="en-US" dirty="0" smtClean="0"/>
              <a:t> nisi. </a:t>
            </a:r>
            <a:r>
              <a:rPr lang="en-US" dirty="0" err="1" smtClean="0"/>
              <a:t>Nulla</a:t>
            </a:r>
            <a:r>
              <a:rPr lang="en-US" dirty="0" smtClean="0"/>
              <a:t> </a:t>
            </a:r>
            <a:r>
              <a:rPr lang="en-US" dirty="0" err="1" smtClean="0"/>
              <a:t>quis</a:t>
            </a:r>
            <a:r>
              <a:rPr lang="en-US" dirty="0" smtClean="0"/>
              <a:t> </a:t>
            </a:r>
            <a:r>
              <a:rPr lang="en-US" dirty="0" err="1" smtClean="0"/>
              <a:t>sem</a:t>
            </a:r>
            <a:r>
              <a:rPr lang="en-US" dirty="0" smtClean="0"/>
              <a:t> at </a:t>
            </a:r>
            <a:r>
              <a:rPr lang="en-US" dirty="0" err="1" smtClean="0"/>
              <a:t>nibh</a:t>
            </a:r>
            <a:r>
              <a:rPr lang="en-US" dirty="0" smtClean="0"/>
              <a:t> </a:t>
            </a:r>
            <a:r>
              <a:rPr lang="en-US" dirty="0" err="1" smtClean="0"/>
              <a:t>elementum</a:t>
            </a:r>
            <a:r>
              <a:rPr lang="en-US" dirty="0" smtClean="0"/>
              <a:t> </a:t>
            </a:r>
            <a:r>
              <a:rPr lang="en-US" dirty="0" err="1" smtClean="0"/>
              <a:t>imperdiet</a:t>
            </a:r>
            <a:r>
              <a:rPr lang="en-US" dirty="0" smtClean="0"/>
              <a:t>. </a:t>
            </a:r>
            <a:r>
              <a:rPr lang="en-US" dirty="0" err="1" smtClean="0"/>
              <a:t>Duis</a:t>
            </a:r>
            <a:r>
              <a:rPr lang="en-US" dirty="0" smtClean="0"/>
              <a:t> </a:t>
            </a:r>
            <a:r>
              <a:rPr lang="en-US" dirty="0" err="1" smtClean="0"/>
              <a:t>sagittis</a:t>
            </a:r>
            <a:r>
              <a:rPr lang="en-US" dirty="0" smtClean="0"/>
              <a:t> ipsum. </a:t>
            </a:r>
            <a:r>
              <a:rPr lang="en-US" dirty="0" err="1" smtClean="0"/>
              <a:t>Praesent</a:t>
            </a:r>
            <a:r>
              <a:rPr lang="en-US" dirty="0" smtClean="0"/>
              <a:t> </a:t>
            </a:r>
            <a:r>
              <a:rPr lang="en-US" dirty="0" err="1" smtClean="0"/>
              <a:t>mauris</a:t>
            </a:r>
            <a:r>
              <a:rPr lang="en-US" dirty="0" smtClean="0"/>
              <a:t>. </a:t>
            </a:r>
            <a:r>
              <a:rPr lang="en-US" dirty="0" err="1" smtClean="0"/>
              <a:t>Fusce</a:t>
            </a:r>
            <a:r>
              <a:rPr lang="en-US" dirty="0" smtClean="0"/>
              <a:t> </a:t>
            </a:r>
            <a:r>
              <a:rPr lang="en-US" dirty="0" err="1" smtClean="0"/>
              <a:t>nec</a:t>
            </a:r>
            <a:r>
              <a:rPr lang="en-US" dirty="0" smtClean="0"/>
              <a:t> </a:t>
            </a:r>
            <a:r>
              <a:rPr lang="en-US" dirty="0" err="1" smtClean="0"/>
              <a:t>tellus</a:t>
            </a:r>
            <a:r>
              <a:rPr lang="en-US" dirty="0" smtClean="0"/>
              <a:t> </a:t>
            </a:r>
            <a:r>
              <a:rPr lang="en-US" dirty="0" err="1" smtClean="0"/>
              <a:t>sed</a:t>
            </a:r>
            <a:r>
              <a:rPr lang="en-US" dirty="0" smtClean="0"/>
              <a:t> </a:t>
            </a:r>
            <a:r>
              <a:rPr lang="en-US" dirty="0" err="1" smtClean="0"/>
              <a:t>augue</a:t>
            </a:r>
            <a:r>
              <a:rPr lang="en-US" dirty="0" smtClean="0"/>
              <a:t> semper porta. </a:t>
            </a:r>
            <a:r>
              <a:rPr lang="en-US" dirty="0" err="1" smtClean="0"/>
              <a:t>Mauris</a:t>
            </a:r>
            <a:r>
              <a:rPr lang="en-US" dirty="0" smtClean="0"/>
              <a:t> </a:t>
            </a:r>
            <a:r>
              <a:rPr lang="en-US" dirty="0" err="1" smtClean="0"/>
              <a:t>massa</a:t>
            </a:r>
            <a:r>
              <a:rPr lang="en-US" dirty="0" smtClean="0"/>
              <a:t>. </a:t>
            </a:r>
            <a:r>
              <a:rPr lang="en-US" dirty="0" err="1" smtClean="0"/>
              <a:t>Vestibulum</a:t>
            </a:r>
            <a:r>
              <a:rPr lang="en-US" dirty="0" smtClean="0"/>
              <a:t> </a:t>
            </a:r>
            <a:r>
              <a:rPr lang="en-US" dirty="0" err="1" smtClean="0"/>
              <a:t>lacinia</a:t>
            </a:r>
            <a:r>
              <a:rPr lang="en-US" dirty="0" smtClean="0"/>
              <a:t> </a:t>
            </a:r>
            <a:r>
              <a:rPr lang="en-US" dirty="0" err="1" smtClean="0"/>
              <a:t>arcu</a:t>
            </a:r>
            <a:r>
              <a:rPr lang="en-US" dirty="0" smtClean="0"/>
              <a:t> </a:t>
            </a:r>
            <a:r>
              <a:rPr lang="en-US" dirty="0" err="1" smtClean="0"/>
              <a:t>eget</a:t>
            </a:r>
            <a:r>
              <a:rPr lang="en-US" dirty="0" smtClean="0"/>
              <a:t> </a:t>
            </a:r>
            <a:r>
              <a:rPr lang="en-US" dirty="0" err="1" smtClean="0"/>
              <a:t>nulla</a:t>
            </a:r>
            <a:r>
              <a:rPr lang="en-US" dirty="0" smtClean="0"/>
              <a:t>. </a:t>
            </a:r>
          </a:p>
        </p:txBody>
      </p:sp>
      <p:sp>
        <p:nvSpPr>
          <p:cNvPr id="9" name="Text Placeholder 24"/>
          <p:cNvSpPr>
            <a:spLocks noGrp="1"/>
          </p:cNvSpPr>
          <p:nvPr>
            <p:ph type="body" sz="quarter" idx="19" hasCustomPrompt="1"/>
          </p:nvPr>
        </p:nvSpPr>
        <p:spPr>
          <a:xfrm>
            <a:off x="6193534" y="2087603"/>
            <a:ext cx="2624328" cy="775597"/>
          </a:xfrm>
          <a:prstGeom prst="rect">
            <a:avLst/>
          </a:prstGeom>
        </p:spPr>
        <p:txBody>
          <a:bodyPr wrap="square" lIns="0" tIns="0" rIns="0" bIns="0">
            <a:spAutoFit/>
          </a:bodyPr>
          <a:lstStyle>
            <a:lvl1pPr marL="0" indent="0">
              <a:buNone/>
              <a:defRPr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Subhead Headline</a:t>
            </a:r>
          </a:p>
        </p:txBody>
      </p:sp>
      <p:sp>
        <p:nvSpPr>
          <p:cNvPr id="10" name="Text Placeholder 24"/>
          <p:cNvSpPr>
            <a:spLocks noGrp="1"/>
          </p:cNvSpPr>
          <p:nvPr>
            <p:ph type="body" sz="quarter" idx="20" hasCustomPrompt="1"/>
          </p:nvPr>
        </p:nvSpPr>
        <p:spPr>
          <a:xfrm>
            <a:off x="6193534" y="3002689"/>
            <a:ext cx="2624328" cy="3179835"/>
          </a:xfrm>
          <a:prstGeom prst="rect">
            <a:avLst/>
          </a:prstGeom>
        </p:spPr>
        <p:txBody>
          <a:bodyPr vert="horz" wrap="square" lIns="0" tIns="0" rIns="0" bIns="0" anchor="t" anchorCtr="0">
            <a:noAutofit/>
          </a:bodyPr>
          <a:lstStyle>
            <a:lvl1pPr marL="0" indent="0">
              <a:lnSpc>
                <a:spcPct val="100000"/>
              </a:lnSpc>
              <a:spcBef>
                <a:spcPts val="0"/>
              </a:spcBef>
              <a:buSzPct val="100000"/>
              <a:buFont typeface="Arial" charset="0"/>
              <a:buNone/>
              <a:defRPr sz="1600" b="0" spc="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nec</a:t>
            </a:r>
            <a:r>
              <a:rPr lang="en-US" dirty="0" smtClean="0"/>
              <a:t> </a:t>
            </a:r>
            <a:r>
              <a:rPr lang="en-US" dirty="0" err="1" smtClean="0"/>
              <a:t>odio</a:t>
            </a:r>
            <a:r>
              <a:rPr lang="en-US" dirty="0" smtClean="0"/>
              <a:t>. </a:t>
            </a:r>
            <a:r>
              <a:rPr lang="en-US" dirty="0" err="1" smtClean="0"/>
              <a:t>Praesent</a:t>
            </a:r>
            <a:r>
              <a:rPr lang="en-US" dirty="0" smtClean="0"/>
              <a:t> libero. </a:t>
            </a:r>
            <a:r>
              <a:rPr lang="en-US" dirty="0" err="1" smtClean="0"/>
              <a:t>Sed</a:t>
            </a:r>
            <a:r>
              <a:rPr lang="en-US" dirty="0" smtClean="0"/>
              <a:t> cursus ante </a:t>
            </a:r>
            <a:r>
              <a:rPr lang="en-US" dirty="0" err="1" smtClean="0"/>
              <a:t>dapibus</a:t>
            </a:r>
            <a:r>
              <a:rPr lang="en-US" dirty="0" smtClean="0"/>
              <a:t> diam. </a:t>
            </a:r>
            <a:r>
              <a:rPr lang="en-US" dirty="0" err="1" smtClean="0"/>
              <a:t>Sed</a:t>
            </a:r>
            <a:r>
              <a:rPr lang="en-US" dirty="0" smtClean="0"/>
              <a:t> nisi. </a:t>
            </a:r>
            <a:r>
              <a:rPr lang="en-US" dirty="0" err="1" smtClean="0"/>
              <a:t>Nulla</a:t>
            </a:r>
            <a:r>
              <a:rPr lang="en-US" dirty="0" smtClean="0"/>
              <a:t> </a:t>
            </a:r>
            <a:r>
              <a:rPr lang="en-US" dirty="0" err="1" smtClean="0"/>
              <a:t>quis</a:t>
            </a:r>
            <a:r>
              <a:rPr lang="en-US" dirty="0" smtClean="0"/>
              <a:t> </a:t>
            </a:r>
            <a:r>
              <a:rPr lang="en-US" dirty="0" err="1" smtClean="0"/>
              <a:t>sem</a:t>
            </a:r>
            <a:r>
              <a:rPr lang="en-US" dirty="0" smtClean="0"/>
              <a:t> at </a:t>
            </a:r>
            <a:r>
              <a:rPr lang="en-US" dirty="0" err="1" smtClean="0"/>
              <a:t>nibh</a:t>
            </a:r>
            <a:r>
              <a:rPr lang="en-US" dirty="0" smtClean="0"/>
              <a:t> </a:t>
            </a:r>
            <a:r>
              <a:rPr lang="en-US" dirty="0" err="1" smtClean="0"/>
              <a:t>elementum</a:t>
            </a:r>
            <a:r>
              <a:rPr lang="en-US" dirty="0" smtClean="0"/>
              <a:t> </a:t>
            </a:r>
            <a:r>
              <a:rPr lang="en-US" dirty="0" err="1" smtClean="0"/>
              <a:t>imperdiet</a:t>
            </a:r>
            <a:r>
              <a:rPr lang="en-US" dirty="0" smtClean="0"/>
              <a:t>. </a:t>
            </a:r>
            <a:r>
              <a:rPr lang="en-US" dirty="0" err="1" smtClean="0"/>
              <a:t>Duis</a:t>
            </a:r>
            <a:r>
              <a:rPr lang="en-US" dirty="0" smtClean="0"/>
              <a:t> </a:t>
            </a:r>
            <a:r>
              <a:rPr lang="en-US" dirty="0" err="1" smtClean="0"/>
              <a:t>sagittis</a:t>
            </a:r>
            <a:r>
              <a:rPr lang="en-US" dirty="0" smtClean="0"/>
              <a:t> ipsum. </a:t>
            </a:r>
            <a:r>
              <a:rPr lang="en-US" dirty="0" err="1" smtClean="0"/>
              <a:t>Praesent</a:t>
            </a:r>
            <a:r>
              <a:rPr lang="en-US" dirty="0" smtClean="0"/>
              <a:t> </a:t>
            </a:r>
            <a:r>
              <a:rPr lang="en-US" dirty="0" err="1" smtClean="0"/>
              <a:t>mauris</a:t>
            </a:r>
            <a:r>
              <a:rPr lang="en-US" dirty="0" smtClean="0"/>
              <a:t>. </a:t>
            </a:r>
            <a:r>
              <a:rPr lang="en-US" dirty="0" err="1" smtClean="0"/>
              <a:t>Fusce</a:t>
            </a:r>
            <a:r>
              <a:rPr lang="en-US" dirty="0" smtClean="0"/>
              <a:t> </a:t>
            </a:r>
            <a:r>
              <a:rPr lang="en-US" dirty="0" err="1" smtClean="0"/>
              <a:t>nec</a:t>
            </a:r>
            <a:r>
              <a:rPr lang="en-US" dirty="0" smtClean="0"/>
              <a:t> </a:t>
            </a:r>
            <a:r>
              <a:rPr lang="en-US" dirty="0" err="1" smtClean="0"/>
              <a:t>tellus</a:t>
            </a:r>
            <a:r>
              <a:rPr lang="en-US" dirty="0" smtClean="0"/>
              <a:t> </a:t>
            </a:r>
            <a:r>
              <a:rPr lang="en-US" dirty="0" err="1" smtClean="0"/>
              <a:t>sed</a:t>
            </a:r>
            <a:r>
              <a:rPr lang="en-US" dirty="0" smtClean="0"/>
              <a:t> </a:t>
            </a:r>
            <a:r>
              <a:rPr lang="en-US" dirty="0" err="1" smtClean="0"/>
              <a:t>augue</a:t>
            </a:r>
            <a:r>
              <a:rPr lang="en-US" dirty="0" smtClean="0"/>
              <a:t> semper porta. </a:t>
            </a:r>
            <a:r>
              <a:rPr lang="en-US" dirty="0" err="1" smtClean="0"/>
              <a:t>Mauris</a:t>
            </a:r>
            <a:r>
              <a:rPr lang="en-US" dirty="0" smtClean="0"/>
              <a:t> </a:t>
            </a:r>
            <a:r>
              <a:rPr lang="en-US" dirty="0" err="1" smtClean="0"/>
              <a:t>massa</a:t>
            </a:r>
            <a:r>
              <a:rPr lang="en-US" dirty="0" smtClean="0"/>
              <a:t>. </a:t>
            </a:r>
            <a:r>
              <a:rPr lang="en-US" dirty="0" err="1" smtClean="0"/>
              <a:t>Vestibulum</a:t>
            </a:r>
            <a:r>
              <a:rPr lang="en-US" dirty="0" smtClean="0"/>
              <a:t> </a:t>
            </a:r>
            <a:r>
              <a:rPr lang="en-US" dirty="0" err="1" smtClean="0"/>
              <a:t>lacinia</a:t>
            </a:r>
            <a:r>
              <a:rPr lang="en-US" dirty="0" smtClean="0"/>
              <a:t> </a:t>
            </a:r>
            <a:r>
              <a:rPr lang="en-US" dirty="0" err="1" smtClean="0"/>
              <a:t>arcu</a:t>
            </a:r>
            <a:r>
              <a:rPr lang="en-US" dirty="0" smtClean="0"/>
              <a:t> </a:t>
            </a:r>
            <a:r>
              <a:rPr lang="en-US" dirty="0" err="1" smtClean="0"/>
              <a:t>eget</a:t>
            </a:r>
            <a:r>
              <a:rPr lang="en-US" dirty="0" smtClean="0"/>
              <a:t> </a:t>
            </a:r>
            <a:r>
              <a:rPr lang="en-US" dirty="0" err="1" smtClean="0"/>
              <a:t>nulla</a:t>
            </a:r>
            <a:r>
              <a:rPr lang="en-US" dirty="0" smtClean="0"/>
              <a:t>. </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8640" y="6469624"/>
            <a:ext cx="643802" cy="124353"/>
          </a:xfrm>
          <a:prstGeom prst="rect">
            <a:avLst/>
          </a:prstGeom>
        </p:spPr>
      </p:pic>
      <p:sp>
        <p:nvSpPr>
          <p:cNvPr id="13" name="Slide Number Placeholder 5"/>
          <p:cNvSpPr>
            <a:spLocks noGrp="1"/>
          </p:cNvSpPr>
          <p:nvPr>
            <p:ph type="sldNum" sz="quarter" idx="4"/>
          </p:nvPr>
        </p:nvSpPr>
        <p:spPr>
          <a:xfrm>
            <a:off x="11012557" y="6469623"/>
            <a:ext cx="627755" cy="99605"/>
          </a:xfrm>
          <a:prstGeom prst="rect">
            <a:avLst/>
          </a:prstGeom>
        </p:spPr>
        <p:txBody>
          <a:bodyPr vert="horz" lIns="0" tIns="0" rIns="0" bIns="0" rtlCol="0" anchor="ctr"/>
          <a:lstStyle>
            <a:lvl1pPr algn="r">
              <a:defRPr sz="700">
                <a:solidFill>
                  <a:schemeClr val="tx2"/>
                </a:solidFill>
              </a:defRPr>
            </a:lvl1pPr>
          </a:lstStyle>
          <a:p>
            <a:fld id="{94771D9B-6E24-3842-B2E1-D3190CFD6054}" type="slidenum">
              <a:rPr lang="en-US" smtClean="0"/>
              <a:pPr/>
              <a:t>‹#›</a:t>
            </a:fld>
            <a:endParaRPr lang="en-US" dirty="0"/>
          </a:p>
        </p:txBody>
      </p:sp>
      <p:sp>
        <p:nvSpPr>
          <p:cNvPr id="17" name="TextBox 16"/>
          <p:cNvSpPr txBox="1"/>
          <p:nvPr userDrawn="1"/>
        </p:nvSpPr>
        <p:spPr>
          <a:xfrm>
            <a:off x="1293448" y="6461506"/>
            <a:ext cx="2735139" cy="107722"/>
          </a:xfrm>
          <a:prstGeom prst="rect">
            <a:avLst/>
          </a:prstGeom>
          <a:noFill/>
        </p:spPr>
        <p:txBody>
          <a:bodyPr wrap="square" lIns="0" tIns="0" rIns="0" bIns="0" rtlCol="0">
            <a:spAutoFit/>
          </a:bodyPr>
          <a:lstStyle/>
          <a:p>
            <a:r>
              <a:rPr lang="en-US" sz="700" dirty="0" smtClean="0">
                <a:solidFill>
                  <a:schemeClr val="tx2"/>
                </a:solidFill>
              </a:rPr>
              <a:t>©</a:t>
            </a:r>
            <a:r>
              <a:rPr lang="en-US" sz="700" baseline="0" dirty="0" smtClean="0">
                <a:solidFill>
                  <a:schemeClr val="tx2"/>
                </a:solidFill>
              </a:rPr>
              <a:t> </a:t>
            </a:r>
            <a:r>
              <a:rPr lang="en-US" sz="700" dirty="0" smtClean="0">
                <a:solidFill>
                  <a:schemeClr val="tx2"/>
                </a:solidFill>
              </a:rPr>
              <a:t>2017 Primacy | Proprietary</a:t>
            </a:r>
            <a:r>
              <a:rPr lang="en-US" sz="700" baseline="0" dirty="0" smtClean="0">
                <a:solidFill>
                  <a:schemeClr val="tx2"/>
                </a:solidFill>
              </a:rPr>
              <a:t> &amp; Confidential</a:t>
            </a:r>
            <a:endParaRPr lang="en-US" sz="700" dirty="0">
              <a:solidFill>
                <a:schemeClr val="tx2"/>
              </a:solidFill>
            </a:endParaRPr>
          </a:p>
        </p:txBody>
      </p:sp>
      <p:sp>
        <p:nvSpPr>
          <p:cNvPr id="41" name="Text Placeholder 24"/>
          <p:cNvSpPr>
            <a:spLocks noGrp="1"/>
          </p:cNvSpPr>
          <p:nvPr>
            <p:ph type="body" sz="quarter" idx="21" hasCustomPrompt="1"/>
          </p:nvPr>
        </p:nvSpPr>
        <p:spPr>
          <a:xfrm>
            <a:off x="9015980" y="2087603"/>
            <a:ext cx="2624328" cy="775597"/>
          </a:xfrm>
          <a:prstGeom prst="rect">
            <a:avLst/>
          </a:prstGeom>
        </p:spPr>
        <p:txBody>
          <a:bodyPr wrap="square" lIns="0" tIns="0" rIns="0" bIns="0">
            <a:spAutoFit/>
          </a:bodyPr>
          <a:lstStyle>
            <a:lvl1pPr marL="0" indent="0">
              <a:buNone/>
              <a:defRPr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smtClean="0"/>
              <a:t>Subhead Headline</a:t>
            </a:r>
          </a:p>
        </p:txBody>
      </p:sp>
      <p:sp>
        <p:nvSpPr>
          <p:cNvPr id="14" name="Text Placeholder 7"/>
          <p:cNvSpPr>
            <a:spLocks noGrp="1"/>
          </p:cNvSpPr>
          <p:nvPr>
            <p:ph type="body" sz="quarter" idx="10" hasCustomPrompt="1"/>
          </p:nvPr>
        </p:nvSpPr>
        <p:spPr>
          <a:xfrm>
            <a:off x="1049738" y="548640"/>
            <a:ext cx="10087357" cy="1107996"/>
          </a:xfrm>
          <a:prstGeom prst="rect">
            <a:avLst/>
          </a:prstGeom>
        </p:spPr>
        <p:txBody>
          <a:bodyPr wrap="square" lIns="0" tIns="0" rIns="0" bIns="0" anchor="t" anchorCtr="0">
            <a:spAutoFit/>
          </a:bodyPr>
          <a:lstStyle>
            <a:lvl1pPr marL="0" indent="0" algn="ctr">
              <a:buNone/>
              <a:defRPr sz="4000" b="1">
                <a:solidFill>
                  <a:schemeClr val="tx2"/>
                </a:solidFill>
              </a:defRPr>
            </a:lvl1pPr>
            <a:lvl2pPr marL="457200" indent="0">
              <a:buNone/>
              <a:defRPr sz="4000" b="1">
                <a:solidFill>
                  <a:schemeClr val="tx2"/>
                </a:solidFill>
              </a:defRPr>
            </a:lvl2pPr>
            <a:lvl3pPr marL="914400" indent="0">
              <a:buNone/>
              <a:defRPr sz="4000" b="1">
                <a:solidFill>
                  <a:schemeClr val="tx2"/>
                </a:solidFill>
              </a:defRPr>
            </a:lvl3pPr>
            <a:lvl4pPr marL="1371600" indent="0">
              <a:buNone/>
              <a:defRPr sz="4000" b="1">
                <a:solidFill>
                  <a:schemeClr val="tx2"/>
                </a:solidFill>
              </a:defRPr>
            </a:lvl4pPr>
            <a:lvl5pPr marL="1828800" indent="0">
              <a:buNone/>
              <a:defRPr sz="4000" b="1">
                <a:solidFill>
                  <a:schemeClr val="tx2"/>
                </a:solidFill>
              </a:defRPr>
            </a:lvl5pPr>
          </a:lstStyle>
          <a:p>
            <a:pPr lvl="0"/>
            <a:r>
              <a:rPr lang="en-US" dirty="0" smtClean="0"/>
              <a:t>Click To Edit Master Text Styles Example of a Double Headline</a:t>
            </a:r>
          </a:p>
        </p:txBody>
      </p:sp>
    </p:spTree>
    <p:extLst>
      <p:ext uri="{BB962C8B-B14F-4D97-AF65-F5344CB8AC3E}">
        <p14:creationId xmlns:p14="http://schemas.microsoft.com/office/powerpoint/2010/main" val="25348648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KeyPoints 5 Up">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1066800" y="548640"/>
            <a:ext cx="10058400" cy="553998"/>
          </a:xfrm>
          <a:prstGeom prst="rect">
            <a:avLst/>
          </a:prstGeom>
        </p:spPr>
        <p:txBody>
          <a:bodyPr wrap="square" lIns="0" tIns="0" rIns="0" bIns="0" anchor="t" anchorCtr="0">
            <a:spAutoFit/>
          </a:bodyPr>
          <a:lstStyle>
            <a:lvl1pPr marL="0" indent="0" algn="ctr">
              <a:buNone/>
              <a:defRPr sz="4000" b="1">
                <a:solidFill>
                  <a:schemeClr val="tx2"/>
                </a:solidFill>
              </a:defRPr>
            </a:lvl1pPr>
            <a:lvl2pPr marL="457200" indent="0">
              <a:buNone/>
              <a:defRPr sz="4000" b="1">
                <a:solidFill>
                  <a:schemeClr val="tx2"/>
                </a:solidFill>
              </a:defRPr>
            </a:lvl2pPr>
            <a:lvl3pPr marL="914400" indent="0">
              <a:buNone/>
              <a:defRPr sz="4000" b="1">
                <a:solidFill>
                  <a:schemeClr val="tx2"/>
                </a:solidFill>
              </a:defRPr>
            </a:lvl3pPr>
            <a:lvl4pPr marL="1371600" indent="0">
              <a:buNone/>
              <a:defRPr sz="4000" b="1">
                <a:solidFill>
                  <a:schemeClr val="tx2"/>
                </a:solidFill>
              </a:defRPr>
            </a:lvl4pPr>
            <a:lvl5pPr marL="1828800" indent="0">
              <a:buNone/>
              <a:defRPr sz="4000" b="1">
                <a:solidFill>
                  <a:schemeClr val="tx2"/>
                </a:solidFill>
              </a:defRPr>
            </a:lvl5pPr>
          </a:lstStyle>
          <a:p>
            <a:pPr lvl="0"/>
            <a:r>
              <a:rPr lang="en-US" dirty="0" smtClean="0"/>
              <a:t>Click To Edit Master Text Styles</a:t>
            </a:r>
          </a:p>
        </p:txBody>
      </p:sp>
      <p:sp>
        <p:nvSpPr>
          <p:cNvPr id="7" name="Rectangle 6"/>
          <p:cNvSpPr/>
          <p:nvPr userDrawn="1"/>
        </p:nvSpPr>
        <p:spPr>
          <a:xfrm>
            <a:off x="3545" y="2532837"/>
            <a:ext cx="12192000" cy="4334256"/>
          </a:xfrm>
          <a:prstGeom prst="rect">
            <a:avLst/>
          </a:prstGeom>
          <a:solidFill>
            <a:srgbClr val="FFF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spAutoFit/>
          </a:bodyPr>
          <a:lstStyle/>
          <a:p>
            <a:pPr algn="ctr"/>
            <a:endParaRPr lang="en-US" sz="1400" dirty="0" smtClean="0">
              <a:solidFill>
                <a:srgbClr val="000000"/>
              </a:solidFill>
              <a:cs typeface="Georgia"/>
            </a:endParaRPr>
          </a:p>
        </p:txBody>
      </p:sp>
      <p:sp>
        <p:nvSpPr>
          <p:cNvPr id="17" name="Text Placeholder 15"/>
          <p:cNvSpPr>
            <a:spLocks noGrp="1"/>
          </p:cNvSpPr>
          <p:nvPr>
            <p:ph type="body" sz="quarter" idx="15" hasCustomPrompt="1"/>
          </p:nvPr>
        </p:nvSpPr>
        <p:spPr>
          <a:xfrm>
            <a:off x="548640" y="3524741"/>
            <a:ext cx="2057400" cy="274320"/>
          </a:xfrm>
          <a:prstGeom prst="rect">
            <a:avLst/>
          </a:prstGeom>
        </p:spPr>
        <p:txBody>
          <a:bodyPr wrap="square">
            <a:spAutoFit/>
          </a:bodyPr>
          <a:lstStyle>
            <a:lvl1pPr marL="0" indent="0" algn="ctr">
              <a:lnSpc>
                <a:spcPts val="1400"/>
              </a:lnSpc>
              <a:buNone/>
              <a:defRPr sz="1400" b="0" cap="none" baseline="0">
                <a:solidFill>
                  <a:schemeClr val="tx2"/>
                </a:solidFill>
                <a:latin typeface="Arial" charset="0"/>
              </a:defRPr>
            </a:lvl1pPr>
            <a:lvl2pPr marL="457200" indent="0">
              <a:buNone/>
              <a:defRPr sz="1600" b="1">
                <a:solidFill>
                  <a:schemeClr val="tx2"/>
                </a:solidFill>
              </a:defRPr>
            </a:lvl2pPr>
            <a:lvl3pPr marL="914400" indent="0">
              <a:buNone/>
              <a:defRPr sz="1600" b="1">
                <a:solidFill>
                  <a:schemeClr val="tx2"/>
                </a:solidFill>
              </a:defRPr>
            </a:lvl3pPr>
            <a:lvl4pPr marL="1371600" indent="0">
              <a:buNone/>
              <a:defRPr sz="1600" b="1">
                <a:solidFill>
                  <a:schemeClr val="tx2"/>
                </a:solidFill>
              </a:defRPr>
            </a:lvl4pPr>
            <a:lvl5pPr marL="1828800" indent="0">
              <a:buNone/>
              <a:defRPr sz="1600" b="1">
                <a:solidFill>
                  <a:schemeClr val="tx2"/>
                </a:solidFill>
              </a:defRPr>
            </a:lvl5pPr>
          </a:lstStyle>
          <a:p>
            <a:pPr lvl="0"/>
            <a:r>
              <a:rPr lang="en-US" dirty="0" smtClean="0"/>
              <a:t>Body Copy</a:t>
            </a:r>
            <a:endParaRPr lang="en-US" dirty="0"/>
          </a:p>
        </p:txBody>
      </p:sp>
      <p:sp>
        <p:nvSpPr>
          <p:cNvPr id="32" name="Text Placeholder 15"/>
          <p:cNvSpPr>
            <a:spLocks noGrp="1"/>
          </p:cNvSpPr>
          <p:nvPr>
            <p:ph type="body" sz="quarter" idx="34" hasCustomPrompt="1"/>
          </p:nvPr>
        </p:nvSpPr>
        <p:spPr>
          <a:xfrm>
            <a:off x="2819401" y="3525537"/>
            <a:ext cx="2057400" cy="274320"/>
          </a:xfrm>
          <a:prstGeom prst="rect">
            <a:avLst/>
          </a:prstGeom>
        </p:spPr>
        <p:txBody>
          <a:bodyPr wrap="square">
            <a:spAutoFit/>
          </a:bodyPr>
          <a:lstStyle>
            <a:lvl1pPr marL="0" indent="0" algn="ctr">
              <a:lnSpc>
                <a:spcPts val="1400"/>
              </a:lnSpc>
              <a:buNone/>
              <a:defRPr sz="1400" b="0" cap="none" baseline="0">
                <a:solidFill>
                  <a:schemeClr val="tx2"/>
                </a:solidFill>
                <a:latin typeface="Arial" charset="0"/>
              </a:defRPr>
            </a:lvl1pPr>
            <a:lvl2pPr marL="457200" indent="0">
              <a:buNone/>
              <a:defRPr sz="1600" b="1">
                <a:solidFill>
                  <a:schemeClr val="tx2"/>
                </a:solidFill>
              </a:defRPr>
            </a:lvl2pPr>
            <a:lvl3pPr marL="914400" indent="0">
              <a:buNone/>
              <a:defRPr sz="1600" b="1">
                <a:solidFill>
                  <a:schemeClr val="tx2"/>
                </a:solidFill>
              </a:defRPr>
            </a:lvl3pPr>
            <a:lvl4pPr marL="1371600" indent="0">
              <a:buNone/>
              <a:defRPr sz="1600" b="1">
                <a:solidFill>
                  <a:schemeClr val="tx2"/>
                </a:solidFill>
              </a:defRPr>
            </a:lvl4pPr>
            <a:lvl5pPr marL="1828800" indent="0">
              <a:buNone/>
              <a:defRPr sz="1600" b="1">
                <a:solidFill>
                  <a:schemeClr val="tx2"/>
                </a:solidFill>
              </a:defRPr>
            </a:lvl5pPr>
          </a:lstStyle>
          <a:p>
            <a:pPr lvl="0"/>
            <a:r>
              <a:rPr lang="en-US" dirty="0" smtClean="0"/>
              <a:t>Body Copy</a:t>
            </a:r>
            <a:endParaRPr lang="en-US" dirty="0"/>
          </a:p>
        </p:txBody>
      </p:sp>
      <p:sp>
        <p:nvSpPr>
          <p:cNvPr id="34" name="Text Placeholder 15"/>
          <p:cNvSpPr>
            <a:spLocks noGrp="1"/>
          </p:cNvSpPr>
          <p:nvPr>
            <p:ph type="body" sz="quarter" idx="36" hasCustomPrompt="1"/>
          </p:nvPr>
        </p:nvSpPr>
        <p:spPr>
          <a:xfrm>
            <a:off x="5067300" y="3526333"/>
            <a:ext cx="2057400" cy="274320"/>
          </a:xfrm>
          <a:prstGeom prst="rect">
            <a:avLst/>
          </a:prstGeom>
        </p:spPr>
        <p:txBody>
          <a:bodyPr wrap="square">
            <a:spAutoFit/>
          </a:bodyPr>
          <a:lstStyle>
            <a:lvl1pPr marL="0" indent="0" algn="ctr">
              <a:lnSpc>
                <a:spcPts val="1400"/>
              </a:lnSpc>
              <a:buNone/>
              <a:defRPr sz="1400" b="0" cap="none" baseline="0">
                <a:solidFill>
                  <a:schemeClr val="tx2"/>
                </a:solidFill>
                <a:latin typeface="Arial" charset="0"/>
              </a:defRPr>
            </a:lvl1pPr>
            <a:lvl2pPr marL="457200" indent="0">
              <a:buNone/>
              <a:defRPr sz="1600" b="1">
                <a:solidFill>
                  <a:schemeClr val="tx2"/>
                </a:solidFill>
              </a:defRPr>
            </a:lvl2pPr>
            <a:lvl3pPr marL="914400" indent="0">
              <a:buNone/>
              <a:defRPr sz="1600" b="1">
                <a:solidFill>
                  <a:schemeClr val="tx2"/>
                </a:solidFill>
              </a:defRPr>
            </a:lvl3pPr>
            <a:lvl4pPr marL="1371600" indent="0">
              <a:buNone/>
              <a:defRPr sz="1600" b="1">
                <a:solidFill>
                  <a:schemeClr val="tx2"/>
                </a:solidFill>
              </a:defRPr>
            </a:lvl4pPr>
            <a:lvl5pPr marL="1828800" indent="0">
              <a:buNone/>
              <a:defRPr sz="1600" b="1">
                <a:solidFill>
                  <a:schemeClr val="tx2"/>
                </a:solidFill>
              </a:defRPr>
            </a:lvl5pPr>
          </a:lstStyle>
          <a:p>
            <a:pPr lvl="0"/>
            <a:r>
              <a:rPr lang="en-US" dirty="0" smtClean="0"/>
              <a:t>Body Copy</a:t>
            </a:r>
            <a:endParaRPr lang="en-US" dirty="0"/>
          </a:p>
        </p:txBody>
      </p:sp>
      <p:sp>
        <p:nvSpPr>
          <p:cNvPr id="36" name="Text Placeholder 15"/>
          <p:cNvSpPr>
            <a:spLocks noGrp="1"/>
          </p:cNvSpPr>
          <p:nvPr>
            <p:ph type="body" sz="quarter" idx="38" hasCustomPrompt="1"/>
          </p:nvPr>
        </p:nvSpPr>
        <p:spPr>
          <a:xfrm>
            <a:off x="7338061" y="3525537"/>
            <a:ext cx="2057400" cy="274320"/>
          </a:xfrm>
          <a:prstGeom prst="rect">
            <a:avLst/>
          </a:prstGeom>
        </p:spPr>
        <p:txBody>
          <a:bodyPr wrap="square">
            <a:spAutoFit/>
          </a:bodyPr>
          <a:lstStyle>
            <a:lvl1pPr marL="0" indent="0" algn="ctr">
              <a:lnSpc>
                <a:spcPts val="1400"/>
              </a:lnSpc>
              <a:buNone/>
              <a:defRPr sz="1400" b="0" cap="none" baseline="0">
                <a:solidFill>
                  <a:schemeClr val="tx2"/>
                </a:solidFill>
                <a:latin typeface="Arial" charset="0"/>
              </a:defRPr>
            </a:lvl1pPr>
            <a:lvl2pPr marL="457200" indent="0">
              <a:buNone/>
              <a:defRPr sz="1600" b="1">
                <a:solidFill>
                  <a:schemeClr val="tx2"/>
                </a:solidFill>
              </a:defRPr>
            </a:lvl2pPr>
            <a:lvl3pPr marL="914400" indent="0">
              <a:buNone/>
              <a:defRPr sz="1600" b="1">
                <a:solidFill>
                  <a:schemeClr val="tx2"/>
                </a:solidFill>
              </a:defRPr>
            </a:lvl3pPr>
            <a:lvl4pPr marL="1371600" indent="0">
              <a:buNone/>
              <a:defRPr sz="1600" b="1">
                <a:solidFill>
                  <a:schemeClr val="tx2"/>
                </a:solidFill>
              </a:defRPr>
            </a:lvl4pPr>
            <a:lvl5pPr marL="1828800" indent="0">
              <a:buNone/>
              <a:defRPr sz="1600" b="1">
                <a:solidFill>
                  <a:schemeClr val="tx2"/>
                </a:solidFill>
              </a:defRPr>
            </a:lvl5pPr>
          </a:lstStyle>
          <a:p>
            <a:pPr lvl="0"/>
            <a:r>
              <a:rPr lang="en-US" dirty="0" smtClean="0"/>
              <a:t>Body Copy</a:t>
            </a:r>
            <a:endParaRPr lang="en-US" dirty="0"/>
          </a:p>
        </p:txBody>
      </p:sp>
      <p:sp>
        <p:nvSpPr>
          <p:cNvPr id="38" name="Text Placeholder 15"/>
          <p:cNvSpPr>
            <a:spLocks noGrp="1"/>
          </p:cNvSpPr>
          <p:nvPr>
            <p:ph type="body" sz="quarter" idx="40" hasCustomPrompt="1"/>
          </p:nvPr>
        </p:nvSpPr>
        <p:spPr>
          <a:xfrm>
            <a:off x="9608822" y="3524741"/>
            <a:ext cx="2057400" cy="274320"/>
          </a:xfrm>
          <a:prstGeom prst="rect">
            <a:avLst/>
          </a:prstGeom>
        </p:spPr>
        <p:txBody>
          <a:bodyPr wrap="square">
            <a:spAutoFit/>
          </a:bodyPr>
          <a:lstStyle>
            <a:lvl1pPr marL="0" indent="0" algn="ctr">
              <a:lnSpc>
                <a:spcPts val="1400"/>
              </a:lnSpc>
              <a:buNone/>
              <a:defRPr sz="1400" b="0" cap="none" baseline="0">
                <a:solidFill>
                  <a:schemeClr val="tx2"/>
                </a:solidFill>
                <a:latin typeface="Arial" charset="0"/>
              </a:defRPr>
            </a:lvl1pPr>
            <a:lvl2pPr marL="457200" indent="0">
              <a:buNone/>
              <a:defRPr sz="1600" b="1">
                <a:solidFill>
                  <a:schemeClr val="tx2"/>
                </a:solidFill>
              </a:defRPr>
            </a:lvl2pPr>
            <a:lvl3pPr marL="914400" indent="0">
              <a:buNone/>
              <a:defRPr sz="1600" b="1">
                <a:solidFill>
                  <a:schemeClr val="tx2"/>
                </a:solidFill>
              </a:defRPr>
            </a:lvl3pPr>
            <a:lvl4pPr marL="1371600" indent="0">
              <a:buNone/>
              <a:defRPr sz="1600" b="1">
                <a:solidFill>
                  <a:schemeClr val="tx2"/>
                </a:solidFill>
              </a:defRPr>
            </a:lvl4pPr>
            <a:lvl5pPr marL="1828800" indent="0">
              <a:buNone/>
              <a:defRPr sz="1600" b="1">
                <a:solidFill>
                  <a:schemeClr val="tx2"/>
                </a:solidFill>
              </a:defRPr>
            </a:lvl5pPr>
          </a:lstStyle>
          <a:p>
            <a:pPr lvl="0"/>
            <a:r>
              <a:rPr lang="en-US" dirty="0" smtClean="0"/>
              <a:t>Body Copy</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8640" y="6469624"/>
            <a:ext cx="643802" cy="124353"/>
          </a:xfrm>
          <a:prstGeom prst="rect">
            <a:avLst/>
          </a:prstGeom>
        </p:spPr>
      </p:pic>
      <p:sp>
        <p:nvSpPr>
          <p:cNvPr id="24" name="Slide Number Placeholder 5"/>
          <p:cNvSpPr>
            <a:spLocks noGrp="1"/>
          </p:cNvSpPr>
          <p:nvPr>
            <p:ph type="sldNum" sz="quarter" idx="4"/>
          </p:nvPr>
        </p:nvSpPr>
        <p:spPr>
          <a:xfrm>
            <a:off x="11012557" y="6469623"/>
            <a:ext cx="627755" cy="99605"/>
          </a:xfrm>
          <a:prstGeom prst="rect">
            <a:avLst/>
          </a:prstGeom>
        </p:spPr>
        <p:txBody>
          <a:bodyPr vert="horz" lIns="0" tIns="0" rIns="0" bIns="0" rtlCol="0" anchor="ctr"/>
          <a:lstStyle>
            <a:lvl1pPr algn="r">
              <a:defRPr sz="700">
                <a:solidFill>
                  <a:schemeClr val="tx2"/>
                </a:solidFill>
              </a:defRPr>
            </a:lvl1pPr>
          </a:lstStyle>
          <a:p>
            <a:fld id="{94771D9B-6E24-3842-B2E1-D3190CFD6054}" type="slidenum">
              <a:rPr lang="en-US" smtClean="0"/>
              <a:pPr/>
              <a:t>‹#›</a:t>
            </a:fld>
            <a:endParaRPr lang="en-US" dirty="0"/>
          </a:p>
        </p:txBody>
      </p:sp>
      <p:sp>
        <p:nvSpPr>
          <p:cNvPr id="26" name="TextBox 25"/>
          <p:cNvSpPr txBox="1"/>
          <p:nvPr userDrawn="1"/>
        </p:nvSpPr>
        <p:spPr>
          <a:xfrm>
            <a:off x="1293448" y="6461506"/>
            <a:ext cx="2735139" cy="107722"/>
          </a:xfrm>
          <a:prstGeom prst="rect">
            <a:avLst/>
          </a:prstGeom>
          <a:noFill/>
        </p:spPr>
        <p:txBody>
          <a:bodyPr wrap="square" lIns="0" tIns="0" rIns="0" bIns="0" rtlCol="0">
            <a:spAutoFit/>
          </a:bodyPr>
          <a:lstStyle/>
          <a:p>
            <a:r>
              <a:rPr lang="en-US" sz="700" dirty="0" smtClean="0">
                <a:solidFill>
                  <a:schemeClr val="tx2"/>
                </a:solidFill>
              </a:rPr>
              <a:t>©</a:t>
            </a:r>
            <a:r>
              <a:rPr lang="en-US" sz="700" baseline="0" dirty="0" smtClean="0">
                <a:solidFill>
                  <a:schemeClr val="tx2"/>
                </a:solidFill>
              </a:rPr>
              <a:t> </a:t>
            </a:r>
            <a:r>
              <a:rPr lang="en-US" sz="700" dirty="0" smtClean="0">
                <a:solidFill>
                  <a:schemeClr val="tx2"/>
                </a:solidFill>
              </a:rPr>
              <a:t>2017 Primacy | Proprietary</a:t>
            </a:r>
            <a:r>
              <a:rPr lang="en-US" sz="700" baseline="0" dirty="0" smtClean="0">
                <a:solidFill>
                  <a:schemeClr val="tx2"/>
                </a:solidFill>
              </a:rPr>
              <a:t> &amp; Confidential</a:t>
            </a:r>
            <a:endParaRPr lang="en-US" sz="700" dirty="0">
              <a:solidFill>
                <a:schemeClr val="tx2"/>
              </a:solidFill>
            </a:endParaRPr>
          </a:p>
        </p:txBody>
      </p:sp>
    </p:spTree>
    <p:extLst>
      <p:ext uri="{BB962C8B-B14F-4D97-AF65-F5344CB8AC3E}">
        <p14:creationId xmlns:p14="http://schemas.microsoft.com/office/powerpoint/2010/main" val="8428547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gray">
      <p:bgPr>
        <a:solidFill>
          <a:schemeClr val="bg2"/>
        </a:solidFill>
        <a:effectLst/>
      </p:bgPr>
    </p:bg>
    <p:spTree>
      <p:nvGrpSpPr>
        <p:cNvPr id="1" name=""/>
        <p:cNvGrpSpPr/>
        <p:nvPr/>
      </p:nvGrpSpPr>
      <p:grpSpPr>
        <a:xfrm>
          <a:off x="0" y="0"/>
          <a:ext cx="0" cy="0"/>
          <a:chOff x="0" y="0"/>
          <a:chExt cx="0" cy="0"/>
        </a:xfrm>
      </p:grpSpPr>
      <p:sp>
        <p:nvSpPr>
          <p:cNvPr id="4" name="Table Placeholder 3"/>
          <p:cNvSpPr>
            <a:spLocks noGrp="1"/>
          </p:cNvSpPr>
          <p:nvPr>
            <p:ph type="tbl" sz="quarter" idx="14"/>
          </p:nvPr>
        </p:nvSpPr>
        <p:spPr>
          <a:xfrm>
            <a:off x="609600" y="2514600"/>
            <a:ext cx="10485120" cy="3232150"/>
          </a:xfrm>
        </p:spPr>
        <p:txBody>
          <a:bodyPr anchor="ctr" anchorCtr="0"/>
          <a:lstStyle>
            <a:lvl1pPr>
              <a:defRPr sz="1600"/>
            </a:lvl1pPr>
          </a:lstStyle>
          <a:p>
            <a:r>
              <a:rPr lang="en-US" smtClean="0"/>
              <a:t>Click icon to add table</a:t>
            </a:r>
            <a:endParaRPr lang="en-US"/>
          </a:p>
        </p:txBody>
      </p:sp>
      <p:sp>
        <p:nvSpPr>
          <p:cNvPr id="2" name="Title 1"/>
          <p:cNvSpPr>
            <a:spLocks noGrp="1"/>
          </p:cNvSpPr>
          <p:nvPr>
            <p:ph type="title" hasCustomPrompt="1"/>
          </p:nvPr>
        </p:nvSpPr>
        <p:spPr>
          <a:xfrm>
            <a:off x="609600" y="914400"/>
            <a:ext cx="7559040" cy="1280160"/>
          </a:xfrm>
        </p:spPr>
        <p:txBody>
          <a:bodyPr anchor="t" anchorCtr="0">
            <a:noAutofit/>
          </a:bodyPr>
          <a:lstStyle>
            <a:lvl1pPr algn="l">
              <a:defRPr sz="4000" b="1" cap="all"/>
            </a:lvl1pPr>
          </a:lstStyle>
          <a:p>
            <a:r>
              <a:rPr lang="en-US" dirty="0" smtClean="0"/>
              <a:t>Click to edit agenda title</a:t>
            </a:r>
            <a:endParaRPr lang="en-US" dirty="0"/>
          </a:p>
        </p:txBody>
      </p:sp>
      <p:sp>
        <p:nvSpPr>
          <p:cNvPr id="5" name="Footer Placeholder 4"/>
          <p:cNvSpPr>
            <a:spLocks noGrp="1"/>
          </p:cNvSpPr>
          <p:nvPr>
            <p:ph type="ftr" sz="quarter" idx="11"/>
          </p:nvPr>
        </p:nvSpPr>
        <p:spPr/>
        <p:txBody>
          <a:bodyPr/>
          <a:lstStyle/>
          <a:p>
            <a:r>
              <a:rPr lang="en-US" smtClean="0"/>
              <a:t>© 2017 Primacy / Proprietary &amp; Confidential </a:t>
            </a:r>
            <a:endParaRPr lang="en-US" dirty="0"/>
          </a:p>
        </p:txBody>
      </p:sp>
      <p:sp>
        <p:nvSpPr>
          <p:cNvPr id="6" name="Slide Number Placeholder 5"/>
          <p:cNvSpPr>
            <a:spLocks noGrp="1"/>
          </p:cNvSpPr>
          <p:nvPr>
            <p:ph type="sldNum" sz="quarter" idx="12"/>
          </p:nvPr>
        </p:nvSpPr>
        <p:spPr/>
        <p:txBody>
          <a:bodyPr/>
          <a:lstStyle/>
          <a:p>
            <a:fld id="{1623716F-FADF-DA4D-98C6-7C1E7D6D8D1C}" type="slidenum">
              <a:rPr lang="en-US" smtClean="0"/>
              <a:pPr/>
              <a:t>‹#›</a:t>
            </a:fld>
            <a:endParaRPr lang="en-US"/>
          </a:p>
        </p:txBody>
      </p:sp>
    </p:spTree>
    <p:extLst>
      <p:ext uri="{BB962C8B-B14F-4D97-AF65-F5344CB8AC3E}">
        <p14:creationId xmlns:p14="http://schemas.microsoft.com/office/powerpoint/2010/main" val="250214685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ouble Headline Blank">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1066800" y="548640"/>
            <a:ext cx="10058400" cy="1107996"/>
          </a:xfrm>
          <a:prstGeom prst="rect">
            <a:avLst/>
          </a:prstGeom>
        </p:spPr>
        <p:txBody>
          <a:bodyPr wrap="square" lIns="0" tIns="0" rIns="0" bIns="0" anchor="t" anchorCtr="0">
            <a:spAutoFit/>
          </a:bodyPr>
          <a:lstStyle>
            <a:lvl1pPr marL="0" indent="0" algn="ctr">
              <a:buNone/>
              <a:defRPr sz="4000" b="1" spc="0">
                <a:solidFill>
                  <a:schemeClr val="tx2"/>
                </a:solidFill>
              </a:defRPr>
            </a:lvl1pPr>
            <a:lvl2pPr marL="457200" indent="0">
              <a:buNone/>
              <a:defRPr sz="4000" b="1">
                <a:solidFill>
                  <a:schemeClr val="tx2"/>
                </a:solidFill>
              </a:defRPr>
            </a:lvl2pPr>
            <a:lvl3pPr marL="914400" indent="0">
              <a:buNone/>
              <a:defRPr sz="4000" b="1">
                <a:solidFill>
                  <a:schemeClr val="tx2"/>
                </a:solidFill>
              </a:defRPr>
            </a:lvl3pPr>
            <a:lvl4pPr marL="1371600" indent="0">
              <a:buNone/>
              <a:defRPr sz="4000" b="1">
                <a:solidFill>
                  <a:schemeClr val="tx2"/>
                </a:solidFill>
              </a:defRPr>
            </a:lvl4pPr>
            <a:lvl5pPr marL="1828800" indent="0">
              <a:buNone/>
              <a:defRPr sz="4000" b="1">
                <a:solidFill>
                  <a:schemeClr val="tx2"/>
                </a:solidFill>
              </a:defRPr>
            </a:lvl5pPr>
          </a:lstStyle>
          <a:p>
            <a:pPr lvl="0"/>
            <a:r>
              <a:rPr lang="en-US" dirty="0" smtClean="0"/>
              <a:t>Click To Edit Master Text Styles Example of a Double Headline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8640" y="6469624"/>
            <a:ext cx="643802" cy="124353"/>
          </a:xfrm>
          <a:prstGeom prst="rect">
            <a:avLst/>
          </a:prstGeom>
        </p:spPr>
      </p:pic>
      <p:sp>
        <p:nvSpPr>
          <p:cNvPr id="8" name="Slide Number Placeholder 5"/>
          <p:cNvSpPr>
            <a:spLocks noGrp="1"/>
          </p:cNvSpPr>
          <p:nvPr>
            <p:ph type="sldNum" sz="quarter" idx="4"/>
          </p:nvPr>
        </p:nvSpPr>
        <p:spPr>
          <a:xfrm>
            <a:off x="11012557" y="6469623"/>
            <a:ext cx="627755" cy="99605"/>
          </a:xfrm>
          <a:prstGeom prst="rect">
            <a:avLst/>
          </a:prstGeom>
        </p:spPr>
        <p:txBody>
          <a:bodyPr vert="horz" lIns="0" tIns="0" rIns="0" bIns="0" rtlCol="0" anchor="ctr"/>
          <a:lstStyle>
            <a:lvl1pPr algn="r">
              <a:defRPr sz="700">
                <a:solidFill>
                  <a:schemeClr val="tx2"/>
                </a:solidFill>
              </a:defRPr>
            </a:lvl1pPr>
          </a:lstStyle>
          <a:p>
            <a:fld id="{94771D9B-6E24-3842-B2E1-D3190CFD6054}" type="slidenum">
              <a:rPr lang="en-US" smtClean="0"/>
              <a:pPr/>
              <a:t>‹#›</a:t>
            </a:fld>
            <a:endParaRPr lang="en-US" dirty="0"/>
          </a:p>
        </p:txBody>
      </p:sp>
      <p:sp>
        <p:nvSpPr>
          <p:cNvPr id="9" name="TextBox 8"/>
          <p:cNvSpPr txBox="1"/>
          <p:nvPr userDrawn="1"/>
        </p:nvSpPr>
        <p:spPr>
          <a:xfrm>
            <a:off x="1293448" y="6461506"/>
            <a:ext cx="2735139" cy="107722"/>
          </a:xfrm>
          <a:prstGeom prst="rect">
            <a:avLst/>
          </a:prstGeom>
          <a:noFill/>
        </p:spPr>
        <p:txBody>
          <a:bodyPr wrap="square" lIns="0" tIns="0" rIns="0" bIns="0" rtlCol="0">
            <a:spAutoFit/>
          </a:bodyPr>
          <a:lstStyle/>
          <a:p>
            <a:r>
              <a:rPr lang="en-US" sz="700" dirty="0" smtClean="0">
                <a:solidFill>
                  <a:schemeClr val="tx2"/>
                </a:solidFill>
              </a:rPr>
              <a:t>©</a:t>
            </a:r>
            <a:r>
              <a:rPr lang="en-US" sz="700" baseline="0" dirty="0" smtClean="0">
                <a:solidFill>
                  <a:schemeClr val="tx2"/>
                </a:solidFill>
              </a:rPr>
              <a:t> </a:t>
            </a:r>
            <a:r>
              <a:rPr lang="en-US" sz="700" dirty="0" smtClean="0">
                <a:solidFill>
                  <a:schemeClr val="tx2"/>
                </a:solidFill>
              </a:rPr>
              <a:t>2017 Primacy | Proprietary</a:t>
            </a:r>
            <a:r>
              <a:rPr lang="en-US" sz="700" baseline="0" dirty="0" smtClean="0">
                <a:solidFill>
                  <a:schemeClr val="tx2"/>
                </a:solidFill>
              </a:rPr>
              <a:t> &amp; Confidential</a:t>
            </a:r>
            <a:endParaRPr lang="en-US" sz="700" dirty="0">
              <a:solidFill>
                <a:schemeClr val="tx2"/>
              </a:solidFill>
            </a:endParaRPr>
          </a:p>
        </p:txBody>
      </p:sp>
    </p:spTree>
    <p:extLst>
      <p:ext uri="{BB962C8B-B14F-4D97-AF65-F5344CB8AC3E}">
        <p14:creationId xmlns:p14="http://schemas.microsoft.com/office/powerpoint/2010/main" val="8718176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353240"/>
            <a:ext cx="9296400" cy="493956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0"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ized text page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2013120"/>
            <a:ext cx="9296400" cy="4272480"/>
          </a:xfrm>
        </p:spPr>
        <p:txBody>
          <a:bodyPr>
            <a:noAutofit/>
          </a:bodyPr>
          <a:lstStyle>
            <a:lvl1pPr marL="0" indent="0">
              <a:spcBef>
                <a:spcPts val="2200"/>
              </a:spcBef>
              <a:buNone/>
              <a:defRPr sz="1600" b="0" i="1">
                <a:latin typeface="Georgia"/>
                <a:cs typeface="Georgia"/>
              </a:defRPr>
            </a:lvl1pPr>
            <a:lvl2pPr marL="342900" indent="0">
              <a:spcBef>
                <a:spcPts val="1600"/>
              </a:spcBef>
              <a:buNone/>
              <a:defRPr sz="1400"/>
            </a:lvl2pPr>
            <a:lvl3pPr marL="571500" indent="-228600">
              <a:spcBef>
                <a:spcPts val="800"/>
              </a:spcBef>
              <a:defRPr sz="1400"/>
            </a:lvl3pPr>
            <a:lvl4pPr marL="914400" indent="-165100">
              <a:spcBef>
                <a:spcPts val="500"/>
              </a:spcBef>
              <a:defRPr sz="1400"/>
            </a:lvl4pPr>
            <a:lvl5pPr marL="1206500" indent="-17780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hasCustomPrompt="1"/>
          </p:nvPr>
        </p:nvSpPr>
        <p:spPr>
          <a:xfrm>
            <a:off x="609600" y="1352880"/>
            <a:ext cx="8535077" cy="640080"/>
          </a:xfrm>
        </p:spPr>
        <p:txBody>
          <a:bodyPr/>
          <a:lstStyle>
            <a:lvl1pPr marL="0" indent="0">
              <a:buNone/>
              <a:defRPr sz="1600" b="1"/>
            </a:lvl1pPr>
          </a:lstStyle>
          <a:p>
            <a:pPr lvl="0"/>
            <a:r>
              <a:rPr lang="en-US" dirty="0" smtClean="0"/>
              <a:t>Click to edit Subhead text</a:t>
            </a:r>
          </a:p>
        </p:txBody>
      </p:sp>
      <p:sp>
        <p:nvSpPr>
          <p:cNvPr id="10"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1"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8"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9"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82880"/>
            <a:ext cx="10972800" cy="1143000"/>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bwMode="gray">
          <a:xfrm>
            <a:off x="609600" y="1353240"/>
            <a:ext cx="5242560" cy="4932360"/>
          </a:xfrm>
        </p:spPr>
        <p:txBody>
          <a:bodyPr>
            <a:noAutofit/>
          </a:bodyPr>
          <a:lstStyle>
            <a:lvl1pPr marL="0" indent="0">
              <a:buNone/>
              <a:defRPr sz="1800" i="1">
                <a:latin typeface="Georgia" pitchFamily="18" charset="0"/>
              </a:defRPr>
            </a:lvl1pPr>
            <a:lvl2pPr marL="231775" indent="-231775">
              <a:spcBef>
                <a:spcPts val="1200"/>
              </a:spcBef>
              <a:buSzPct val="125000"/>
              <a:buFont typeface="Wingdings" pitchFamily="2" charset="2"/>
              <a:buChar char="§"/>
              <a:defRPr sz="1600"/>
            </a:lvl2pPr>
            <a:lvl3pPr marL="463550" indent="-176213">
              <a:buSzPct val="100000"/>
              <a:buFont typeface="Arial" pitchFamily="34" charset="0"/>
              <a:buChar char="–"/>
              <a:defRPr sz="1400"/>
            </a:lvl3pPr>
            <a:lvl4pPr marL="736600" indent="-163513">
              <a:buSzPct val="125000"/>
              <a:buFont typeface="Wingdings" pitchFamily="2" charset="2"/>
              <a:buChar char="§"/>
              <a:defRPr sz="1400"/>
            </a:lvl4pPr>
            <a:lvl5pPr marL="968375" indent="-163513">
              <a:buSzPct val="100000"/>
              <a:buFont typeface="Arial" pitchFamily="34" charset="0"/>
              <a:buChar cha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gray">
          <a:xfrm>
            <a:off x="6339840" y="1353240"/>
            <a:ext cx="5242560" cy="4932360"/>
          </a:xfrm>
        </p:spPr>
        <p:txBody>
          <a:bodyPr>
            <a:noAutofit/>
          </a:bodyPr>
          <a:lstStyle>
            <a:lvl1pPr marL="0" indent="0">
              <a:buNone/>
              <a:defRPr sz="1800" i="1">
                <a:latin typeface="Georgia" pitchFamily="18" charset="0"/>
              </a:defRPr>
            </a:lvl1pPr>
            <a:lvl2pPr marL="231775" indent="-231775">
              <a:spcBef>
                <a:spcPts val="1200"/>
              </a:spcBef>
              <a:buSzPct val="125000"/>
              <a:buFont typeface="Wingdings" pitchFamily="2" charset="2"/>
              <a:buChar char="§"/>
              <a:defRPr sz="1600"/>
            </a:lvl2pPr>
            <a:lvl3pPr marL="463550" indent="-176213">
              <a:buSzPct val="100000"/>
              <a:buFont typeface="Arial" pitchFamily="34" charset="0"/>
              <a:buChar char="–"/>
              <a:defRPr sz="1400"/>
            </a:lvl3pPr>
            <a:lvl4pPr marL="736600" indent="-163513">
              <a:buSzPct val="125000"/>
              <a:buFont typeface="Wingdings" pitchFamily="2" charset="2"/>
              <a:buChar char="§"/>
              <a:defRPr sz="1400"/>
            </a:lvl4pPr>
            <a:lvl5pPr marL="968375" indent="-163513">
              <a:buSzPct val="100000"/>
              <a:buFont typeface="Arial" pitchFamily="34" charset="0"/>
              <a:buChar cha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1"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8"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theme" Target="../theme/theme1.xml"/><Relationship Id="rId4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2880"/>
            <a:ext cx="10972800" cy="1143000"/>
          </a:xfrm>
          <a:prstGeom prst="rect">
            <a:avLst/>
          </a:prstGeom>
        </p:spPr>
        <p:txBody>
          <a:bodyPr vert="horz" lIns="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609600" y="1353240"/>
            <a:ext cx="9296400" cy="4962222"/>
          </a:xfrm>
          <a:prstGeom prst="rect">
            <a:avLst/>
          </a:prstGeom>
        </p:spPr>
        <p:txBody>
          <a:bodyPr vert="horz" lIns="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0" y="6447795"/>
            <a:ext cx="12192000" cy="41020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pic>
        <p:nvPicPr>
          <p:cNvPr id="6" name="Picture 5"/>
          <p:cNvPicPr>
            <a:picLocks noChangeAspect="1"/>
          </p:cNvPicPr>
          <p:nvPr userDrawn="1"/>
        </p:nvPicPr>
        <p:blipFill>
          <a:blip r:embed="rId42" cstate="print">
            <a:extLst>
              <a:ext uri="{28A0092B-C50C-407E-A947-70E740481C1C}">
                <a14:useLocalDpi xmlns:a14="http://schemas.microsoft.com/office/drawing/2010/main"/>
              </a:ext>
            </a:extLst>
          </a:blip>
          <a:stretch>
            <a:fillRect/>
          </a:stretch>
        </p:blipFill>
        <p:spPr>
          <a:xfrm>
            <a:off x="561659" y="6513305"/>
            <a:ext cx="1167493" cy="279987"/>
          </a:xfrm>
          <a:prstGeom prst="rect">
            <a:avLst/>
          </a:prstGeom>
        </p:spPr>
      </p:pic>
      <p:sp>
        <p:nvSpPr>
          <p:cNvPr id="8" name="Footer Placeholder 4"/>
          <p:cNvSpPr>
            <a:spLocks noGrp="1"/>
          </p:cNvSpPr>
          <p:nvPr>
            <p:ph type="ftr" sz="quarter" idx="3"/>
          </p:nvPr>
        </p:nvSpPr>
        <p:spPr>
          <a:xfrm>
            <a:off x="5943600" y="6534850"/>
            <a:ext cx="5516915" cy="190821"/>
          </a:xfrm>
          <a:prstGeom prst="rect">
            <a:avLst/>
          </a:prstGeom>
        </p:spPr>
        <p:txBody>
          <a:bodyPr anchor="ctr"/>
          <a:lstStyle>
            <a:lvl1pPr algn="r">
              <a:defRPr sz="1000">
                <a:solidFill>
                  <a:schemeClr val="bg1"/>
                </a:solidFill>
              </a:defRPr>
            </a:lvl1pPr>
          </a:lstStyle>
          <a:p>
            <a:r>
              <a:rPr lang="en-US" smtClean="0"/>
              <a:t>© 2017 Primacy / Proprietary &amp; Confidential </a:t>
            </a:r>
            <a:endParaRPr lang="en-US" dirty="0"/>
          </a:p>
        </p:txBody>
      </p:sp>
      <p:sp>
        <p:nvSpPr>
          <p:cNvPr id="10" name="Slide Number Placeholder 4"/>
          <p:cNvSpPr>
            <a:spLocks noGrp="1"/>
          </p:cNvSpPr>
          <p:nvPr>
            <p:ph type="sldNum" sz="quarter" idx="4"/>
          </p:nvPr>
        </p:nvSpPr>
        <p:spPr>
          <a:xfrm>
            <a:off x="11482758" y="6534850"/>
            <a:ext cx="523524" cy="190821"/>
          </a:xfrm>
          <a:prstGeom prst="rect">
            <a:avLst/>
          </a:prstGeom>
        </p:spPr>
        <p:txBody>
          <a:bodyPr anchor="ctr"/>
          <a:lstStyle>
            <a:lvl1pPr algn="l">
              <a:defRPr sz="1000">
                <a:solidFill>
                  <a:schemeClr val="bg1"/>
                </a:solidFill>
              </a:defRPr>
            </a:lvl1pPr>
          </a:lstStyle>
          <a:p>
            <a:fld id="{1623716F-FADF-DA4D-98C6-7C1E7D6D8D1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98" r:id="rId3"/>
    <p:sldLayoutId id="2147483820" r:id="rId4"/>
    <p:sldLayoutId id="2147483651" r:id="rId5"/>
    <p:sldLayoutId id="2147483652" r:id="rId6"/>
    <p:sldLayoutId id="2147483679" r:id="rId7"/>
    <p:sldLayoutId id="2147483676" r:id="rId8"/>
    <p:sldLayoutId id="2147483680" r:id="rId9"/>
    <p:sldLayoutId id="2147483837" r:id="rId10"/>
    <p:sldLayoutId id="2147483669" r:id="rId11"/>
    <p:sldLayoutId id="2147483654" r:id="rId12"/>
    <p:sldLayoutId id="2147483821" r:id="rId13"/>
    <p:sldLayoutId id="2147483824" r:id="rId14"/>
    <p:sldLayoutId id="2147483825" r:id="rId15"/>
    <p:sldLayoutId id="2147483826" r:id="rId16"/>
    <p:sldLayoutId id="2147483692" r:id="rId17"/>
    <p:sldLayoutId id="2147483695" r:id="rId18"/>
    <p:sldLayoutId id="2147483658" r:id="rId19"/>
    <p:sldLayoutId id="2147483685" r:id="rId20"/>
    <p:sldLayoutId id="2147483690" r:id="rId21"/>
    <p:sldLayoutId id="2147483660" r:id="rId22"/>
    <p:sldLayoutId id="2147483828" r:id="rId23"/>
    <p:sldLayoutId id="2147483663" r:id="rId24"/>
    <p:sldLayoutId id="2147483665" r:id="rId25"/>
    <p:sldLayoutId id="2147483666" r:id="rId26"/>
    <p:sldLayoutId id="2147483829" r:id="rId27"/>
    <p:sldLayoutId id="2147483694" r:id="rId28"/>
    <p:sldLayoutId id="2147483830" r:id="rId29"/>
    <p:sldLayoutId id="2147483831" r:id="rId30"/>
    <p:sldLayoutId id="2147483832" r:id="rId31"/>
    <p:sldLayoutId id="2147483833" r:id="rId32"/>
    <p:sldLayoutId id="2147483834" r:id="rId33"/>
    <p:sldLayoutId id="2147483835" r:id="rId34"/>
    <p:sldLayoutId id="2147483836" r:id="rId35"/>
    <p:sldLayoutId id="2147483838" r:id="rId36"/>
    <p:sldLayoutId id="2147483839" r:id="rId37"/>
    <p:sldLayoutId id="2147483840" r:id="rId38"/>
    <p:sldLayoutId id="2147483841" r:id="rId39"/>
    <p:sldLayoutId id="2147483842" r:id="rId40"/>
  </p:sldLayoutIdLst>
  <p:hf hdr="0" dt="0"/>
  <p:txStyles>
    <p:titleStyle>
      <a:lvl1pPr algn="l" defTabSz="457200" rtl="0" eaLnBrk="1" latinLnBrk="0" hangingPunct="1">
        <a:lnSpc>
          <a:spcPct val="90000"/>
        </a:lnSpc>
        <a:spcBef>
          <a:spcPct val="0"/>
        </a:spcBef>
        <a:buNone/>
        <a:defRPr sz="3200" b="1" kern="1200" spc="-150">
          <a:solidFill>
            <a:schemeClr val="tx1"/>
          </a:solidFill>
          <a:latin typeface="Arial"/>
          <a:ea typeface="+mj-ea"/>
          <a:cs typeface="+mj-cs"/>
        </a:defRPr>
      </a:lvl1pPr>
    </p:titleStyle>
    <p:body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50.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5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5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5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comments" Target="../comments/commen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image" Target="../media/image57.tiff"/><Relationship Id="rId5" Type="http://schemas.openxmlformats.org/officeDocument/2006/relationships/image" Target="../media/image58.tiff"/><Relationship Id="rId6" Type="http://schemas.openxmlformats.org/officeDocument/2006/relationships/image" Target="../media/image59.tiff"/><Relationship Id="rId7" Type="http://schemas.openxmlformats.org/officeDocument/2006/relationships/image" Target="../media/image60.tiff"/><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9" Type="http://schemas.openxmlformats.org/officeDocument/2006/relationships/image" Target="../media/image23.jpeg"/><Relationship Id="rId20" Type="http://schemas.openxmlformats.org/officeDocument/2006/relationships/image" Target="../media/image34.png"/><Relationship Id="rId21" Type="http://schemas.openxmlformats.org/officeDocument/2006/relationships/image" Target="../media/image35.jpeg"/><Relationship Id="rId22" Type="http://schemas.openxmlformats.org/officeDocument/2006/relationships/image" Target="../media/image36.jpeg"/><Relationship Id="rId23" Type="http://schemas.openxmlformats.org/officeDocument/2006/relationships/image" Target="../media/image37.tiff"/><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jpeg"/><Relationship Id="rId13" Type="http://schemas.openxmlformats.org/officeDocument/2006/relationships/image" Target="../media/image27.jpe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g"/><Relationship Id="rId6" Type="http://schemas.openxmlformats.org/officeDocument/2006/relationships/image" Target="../media/image20.jpeg"/><Relationship Id="rId7" Type="http://schemas.openxmlformats.org/officeDocument/2006/relationships/image" Target="../media/image21.png"/><Relationship Id="rId8"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1.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9.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40.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1" Type="http://schemas.openxmlformats.org/officeDocument/2006/relationships/image" Target="../media/image42.tiff"/><Relationship Id="rId12" Type="http://schemas.openxmlformats.org/officeDocument/2006/relationships/image" Target="../media/image43.tiff"/><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8.png"/><Relationship Id="rId7" Type="http://schemas.openxmlformats.org/officeDocument/2006/relationships/image" Target="../media/image38.tiff"/><Relationship Id="rId8" Type="http://schemas.openxmlformats.org/officeDocument/2006/relationships/image" Target="../media/image39.tiff"/><Relationship Id="rId9" Type="http://schemas.openxmlformats.org/officeDocument/2006/relationships/image" Target="../media/image40.tiff"/><Relationship Id="rId10" Type="http://schemas.openxmlformats.org/officeDocument/2006/relationships/image" Target="../media/image41.tiff"/></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hyperlink" Target="mailto:Andy.Berling@theprimacy.com" TargetMode="External"/><Relationship Id="rId1" Type="http://schemas.openxmlformats.org/officeDocument/2006/relationships/slideLayout" Target="../slideLayouts/slideLayout36.xml"/><Relationship Id="rId2"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3760" y="4745736"/>
            <a:ext cx="8778240" cy="664464"/>
          </a:xfrm>
        </p:spPr>
        <p:txBody>
          <a:bodyPr/>
          <a:lstStyle/>
          <a:p>
            <a:r>
              <a:rPr lang="en-US" dirty="0" smtClean="0"/>
              <a:t>ACCESSIBLE WEBSITE PROCUREMENT</a:t>
            </a:r>
            <a:br>
              <a:rPr lang="en-US" dirty="0" smtClean="0"/>
            </a:br>
            <a:r>
              <a:rPr lang="en-US" dirty="0" smtClean="0"/>
              <a:t>Successfully Engaging an Agency Partner</a:t>
            </a:r>
            <a:endParaRPr lang="en-US" dirty="0"/>
          </a:p>
        </p:txBody>
      </p:sp>
    </p:spTree>
    <p:extLst>
      <p:ext uri="{BB962C8B-B14F-4D97-AF65-F5344CB8AC3E}">
        <p14:creationId xmlns:p14="http://schemas.microsoft.com/office/powerpoint/2010/main" val="914274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10</a:t>
            </a:fld>
            <a:endParaRPr lang="en-US"/>
          </a:p>
        </p:txBody>
      </p:sp>
      <p:sp>
        <p:nvSpPr>
          <p:cNvPr id="6" name="Footer Placeholder 2"/>
          <p:cNvSpPr>
            <a:spLocks noGrp="1"/>
          </p:cNvSpPr>
          <p:nvPr>
            <p:ph type="ftr" sz="quarter" idx="4294967295"/>
          </p:nvPr>
        </p:nvSpPr>
        <p:spPr>
          <a:xfrm>
            <a:off x="7381501" y="6534851"/>
            <a:ext cx="4288565" cy="190821"/>
          </a:xfrm>
          <a:prstGeom prst="rect">
            <a:avLst/>
          </a:prstGeom>
        </p:spPr>
        <p:txBody>
          <a:bodyPr/>
          <a:lstStyle/>
          <a:p>
            <a:r>
              <a:rPr lang="en-US" dirty="0" smtClean="0"/>
              <a:t>Accessible Website Procurement</a:t>
            </a:r>
          </a:p>
        </p:txBody>
      </p:sp>
      <p:pic>
        <p:nvPicPr>
          <p:cNvPr id="5" name="Picture 4" descr="To make these accessible - image of the modern Regis University website." title="Websit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2600" y="381000"/>
            <a:ext cx="7473374" cy="6858000"/>
          </a:xfrm>
          <a:prstGeom prst="rect">
            <a:avLst/>
          </a:prstGeom>
          <a:scene3d>
            <a:camera prst="perspectiveContrastingLeftFacing"/>
            <a:lightRig rig="threePt" dir="t"/>
          </a:scene3d>
        </p:spPr>
      </p:pic>
    </p:spTree>
    <p:extLst>
      <p:ext uri="{BB962C8B-B14F-4D97-AF65-F5344CB8AC3E}">
        <p14:creationId xmlns:p14="http://schemas.microsoft.com/office/powerpoint/2010/main" val="1562015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938476" y="6534851"/>
            <a:ext cx="523524" cy="190821"/>
          </a:xfrm>
          <a:prstGeom prst="rect">
            <a:avLst/>
          </a:prstGeom>
        </p:spPr>
        <p:txBody>
          <a:bodyPr/>
          <a:lstStyle/>
          <a:p>
            <a:fld id="{1623716F-FADF-DA4D-98C6-7C1E7D6D8D1C}" type="slidenum">
              <a:rPr lang="en-US" smtClean="0"/>
              <a:pPr/>
              <a:t>11</a:t>
            </a:fld>
            <a:endParaRPr lang="en-US"/>
          </a:p>
        </p:txBody>
      </p:sp>
      <p:sp>
        <p:nvSpPr>
          <p:cNvPr id="6" name="Footer Placeholder 2"/>
          <p:cNvSpPr>
            <a:spLocks noGrp="1"/>
          </p:cNvSpPr>
          <p:nvPr>
            <p:ph type="ftr" sz="quarter" idx="4294967295"/>
          </p:nvPr>
        </p:nvSpPr>
        <p:spPr>
          <a:xfrm>
            <a:off x="5651501" y="6534851"/>
            <a:ext cx="4288565" cy="190821"/>
          </a:xfrm>
          <a:prstGeom prst="rect">
            <a:avLst/>
          </a:prstGeom>
        </p:spPr>
        <p:txBody>
          <a:bodyPr/>
          <a:lstStyle/>
          <a:p>
            <a:r>
              <a:rPr lang="en-US" smtClean="0"/>
              <a:t>Accessible Website Procurement</a:t>
            </a:r>
            <a:endParaRPr lang="en-US" dirty="0" smtClean="0"/>
          </a:p>
        </p:txBody>
      </p:sp>
      <p:pic>
        <p:nvPicPr>
          <p:cNvPr id="2" name="Picture 1" descr="... by partnering with people like this. Photo of a modern Ad agency office w/ open concept, modern, creative environment, people working on couches, at desks and at a bar&#13;" title="Modern Ad Agency"/>
          <p:cNvPicPr>
            <a:picLocks noChangeAspect="1"/>
          </p:cNvPicPr>
          <p:nvPr/>
        </p:nvPicPr>
        <p:blipFill>
          <a:blip r:embed="rId3"/>
          <a:stretch>
            <a:fillRect/>
          </a:stretch>
        </p:blipFill>
        <p:spPr>
          <a:xfrm>
            <a:off x="0" y="-630936"/>
            <a:ext cx="12191999" cy="8119872"/>
          </a:xfrm>
          <a:prstGeom prst="rect">
            <a:avLst/>
          </a:prstGeom>
        </p:spPr>
      </p:pic>
    </p:spTree>
    <p:extLst>
      <p:ext uri="{BB962C8B-B14F-4D97-AF65-F5344CB8AC3E}">
        <p14:creationId xmlns:p14="http://schemas.microsoft.com/office/powerpoint/2010/main" val="518131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12</a:t>
            </a:fld>
            <a:endParaRPr lang="en-US" dirty="0"/>
          </a:p>
        </p:txBody>
      </p:sp>
      <p:sp>
        <p:nvSpPr>
          <p:cNvPr id="9" name="Content Placeholder 6"/>
          <p:cNvSpPr>
            <a:spLocks noGrp="1"/>
          </p:cNvSpPr>
          <p:nvPr>
            <p:ph idx="1"/>
          </p:nvPr>
        </p:nvSpPr>
        <p:spPr>
          <a:xfrm>
            <a:off x="1958105" y="1201422"/>
            <a:ext cx="8786095" cy="4968954"/>
          </a:xfrm>
        </p:spPr>
        <p:txBody>
          <a:bodyPr/>
          <a:lstStyle/>
          <a:p>
            <a:pPr marL="0" indent="0">
              <a:buNone/>
            </a:pPr>
            <a:r>
              <a:rPr lang="en-US" sz="2400" dirty="0"/>
              <a:t>While the requirements may be spelled out in the RFP, only a handful of </a:t>
            </a:r>
            <a:r>
              <a:rPr lang="en-US" sz="2400" dirty="0" smtClean="0"/>
              <a:t>projects make </a:t>
            </a:r>
            <a:r>
              <a:rPr lang="en-US" sz="2400" dirty="0"/>
              <a:t>it to Launch Day with true accessibility compliance. </a:t>
            </a:r>
            <a:endParaRPr lang="en-US" sz="2400" dirty="0" smtClean="0"/>
          </a:p>
          <a:p>
            <a:pPr marL="0" indent="0">
              <a:buNone/>
            </a:pPr>
            <a:r>
              <a:rPr lang="en-US" sz="2400" dirty="0" smtClean="0"/>
              <a:t>Instead </a:t>
            </a:r>
            <a:r>
              <a:rPr lang="en-US" sz="2400" dirty="0"/>
              <a:t>most </a:t>
            </a:r>
            <a:r>
              <a:rPr lang="en-US" sz="2400" dirty="0" smtClean="0"/>
              <a:t>interactive agencies </a:t>
            </a:r>
            <a:r>
              <a:rPr lang="en-US" sz="2400" dirty="0"/>
              <a:t>provide “Best Practice” accessibility. The big difference between built-in “Best Practice” accessibility and actual accessibility compliance is testing and </a:t>
            </a:r>
            <a:r>
              <a:rPr lang="en-US" sz="2400" dirty="0" smtClean="0"/>
              <a:t>remediation to a standard. </a:t>
            </a:r>
          </a:p>
          <a:p>
            <a:pPr marL="0" indent="0">
              <a:buNone/>
            </a:pPr>
            <a:r>
              <a:rPr lang="en-US" sz="2400" dirty="0" smtClean="0"/>
              <a:t>There’s </a:t>
            </a:r>
            <a:r>
              <a:rPr lang="en-US" sz="2400" dirty="0"/>
              <a:t>no path to compliance that doesn’t include testing and remediating against your chosen standard</a:t>
            </a:r>
            <a:r>
              <a:rPr lang="en-US" sz="2400" dirty="0" smtClean="0"/>
              <a:t>.</a:t>
            </a:r>
          </a:p>
          <a:p>
            <a:pPr marL="0" indent="0">
              <a:buNone/>
            </a:pPr>
            <a:endParaRPr lang="en-US" sz="2400" dirty="0"/>
          </a:p>
        </p:txBody>
      </p:sp>
      <p:sp>
        <p:nvSpPr>
          <p:cNvPr id="5" name="Title 5"/>
          <p:cNvSpPr>
            <a:spLocks noGrp="1"/>
          </p:cNvSpPr>
          <p:nvPr>
            <p:ph type="title"/>
          </p:nvPr>
        </p:nvSpPr>
        <p:spPr>
          <a:xfrm>
            <a:off x="1958105" y="374348"/>
            <a:ext cx="8229600" cy="1673466"/>
          </a:xfrm>
        </p:spPr>
        <p:txBody>
          <a:bodyPr/>
          <a:lstStyle/>
          <a:p>
            <a:r>
              <a:rPr lang="en-US" dirty="0" smtClean="0"/>
              <a:t>Synopsis</a:t>
            </a:r>
            <a:endParaRPr lang="en-US" dirty="0"/>
          </a:p>
        </p:txBody>
      </p:sp>
    </p:spTree>
    <p:extLst>
      <p:ext uri="{BB962C8B-B14F-4D97-AF65-F5344CB8AC3E}">
        <p14:creationId xmlns:p14="http://schemas.microsoft.com/office/powerpoint/2010/main" val="1812856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13</a:t>
            </a:fld>
            <a:endParaRPr lang="en-US"/>
          </a:p>
        </p:txBody>
      </p:sp>
      <p:sp>
        <p:nvSpPr>
          <p:cNvPr id="5" name="Title 5"/>
          <p:cNvSpPr>
            <a:spLocks noGrp="1"/>
          </p:cNvSpPr>
          <p:nvPr>
            <p:ph type="title"/>
          </p:nvPr>
        </p:nvSpPr>
        <p:spPr>
          <a:xfrm>
            <a:off x="2232400" y="2819400"/>
            <a:ext cx="8229600" cy="1673466"/>
          </a:xfrm>
        </p:spPr>
        <p:txBody>
          <a:bodyPr/>
          <a:lstStyle/>
          <a:p>
            <a:r>
              <a:rPr lang="en-US" dirty="0" smtClean="0"/>
              <a:t>A significant portion of </a:t>
            </a:r>
            <a:r>
              <a:rPr lang="en-US" smtClean="0"/>
              <a:t>major redesigns </a:t>
            </a:r>
            <a:r>
              <a:rPr lang="en-US" dirty="0" smtClean="0"/>
              <a:t>are not done in-house</a:t>
            </a:r>
            <a:endParaRPr lang="en-US" dirty="0"/>
          </a:p>
        </p:txBody>
      </p:sp>
    </p:spTree>
    <p:extLst>
      <p:ext uri="{BB962C8B-B14F-4D97-AF65-F5344CB8AC3E}">
        <p14:creationId xmlns:p14="http://schemas.microsoft.com/office/powerpoint/2010/main" val="2709031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565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9938476" y="6534851"/>
            <a:ext cx="523524" cy="190821"/>
          </a:xfrm>
          <a:prstGeom prst="rect">
            <a:avLst/>
          </a:prstGeom>
        </p:spPr>
        <p:txBody>
          <a:bodyPr/>
          <a:lstStyle/>
          <a:p>
            <a:fld id="{1623716F-FADF-DA4D-98C6-7C1E7D6D8D1C}" type="slidenum">
              <a:rPr lang="en-US" smtClean="0"/>
              <a:pPr/>
              <a:t>14</a:t>
            </a:fld>
            <a:endParaRPr lang="en-US"/>
          </a:p>
        </p:txBody>
      </p:sp>
      <p:graphicFrame>
        <p:nvGraphicFramePr>
          <p:cNvPr id="7" name="Object 6" descr="Chart compares 'Best Practice development techniques' to WCAG 2.0 A and AA. The first column has many yellow 'partial compliance' rows and red 'no compliance rows. While the A column is largely green and the AA column is fully green. " title="Large image of chart"/>
          <p:cNvGraphicFramePr>
            <a:graphicFrameLocks noChangeAspect="1"/>
          </p:cNvGraphicFramePr>
          <p:nvPr>
            <p:extLst>
              <p:ext uri="{D42A27DB-BD31-4B8C-83A1-F6EECF244321}">
                <p14:modId xmlns:p14="http://schemas.microsoft.com/office/powerpoint/2010/main" val="1343480324"/>
              </p:ext>
            </p:extLst>
          </p:nvPr>
        </p:nvGraphicFramePr>
        <p:xfrm>
          <a:off x="1741714" y="1524000"/>
          <a:ext cx="8636432" cy="10994164"/>
        </p:xfrm>
        <a:graphic>
          <a:graphicData uri="http://schemas.openxmlformats.org/presentationml/2006/ole">
            <mc:AlternateContent xmlns:mc="http://schemas.openxmlformats.org/markup-compatibility/2006">
              <mc:Choice xmlns:v="urn:schemas-microsoft-com:vml" Requires="v">
                <p:oleObj spid="_x0000_s1068" name="Document" r:id="rId5" imgW="6553200" imgH="8343900" progId="Word.Document.12">
                  <p:embed/>
                </p:oleObj>
              </mc:Choice>
              <mc:Fallback>
                <p:oleObj name="Document" r:id="rId5" imgW="6553200" imgH="8343900" progId="Word.Document.12">
                  <p:embed/>
                  <p:pic>
                    <p:nvPicPr>
                      <p:cNvPr id="0" name=""/>
                      <p:cNvPicPr/>
                      <p:nvPr/>
                    </p:nvPicPr>
                    <p:blipFill>
                      <a:blip r:embed="rId6"/>
                      <a:stretch>
                        <a:fillRect/>
                      </a:stretch>
                    </p:blipFill>
                    <p:spPr>
                      <a:xfrm>
                        <a:off x="1741714" y="1524000"/>
                        <a:ext cx="8636432" cy="10994164"/>
                      </a:xfrm>
                      <a:prstGeom prst="rect">
                        <a:avLst/>
                      </a:prstGeom>
                    </p:spPr>
                  </p:pic>
                </p:oleObj>
              </mc:Fallback>
            </mc:AlternateContent>
          </a:graphicData>
        </a:graphic>
      </p:graphicFrame>
      <p:sp>
        <p:nvSpPr>
          <p:cNvPr id="13" name="Rectangle 12"/>
          <p:cNvSpPr/>
          <p:nvPr/>
        </p:nvSpPr>
        <p:spPr>
          <a:xfrm>
            <a:off x="1524000" y="589969"/>
            <a:ext cx="9144000" cy="3077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spAutoFit/>
          </a:bodyPr>
          <a:lstStyle/>
          <a:p>
            <a:pPr algn="ctr"/>
            <a:endParaRPr lang="en-US" sz="1400" dirty="0">
              <a:solidFill>
                <a:srgbClr val="000000"/>
              </a:solidFill>
              <a:cs typeface="Georgia"/>
            </a:endParaRPr>
          </a:p>
        </p:txBody>
      </p:sp>
      <p:sp>
        <p:nvSpPr>
          <p:cNvPr id="2" name="Rectangle 1"/>
          <p:cNvSpPr/>
          <p:nvPr/>
        </p:nvSpPr>
        <p:spPr>
          <a:xfrm>
            <a:off x="0" y="0"/>
            <a:ext cx="12192000" cy="8977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spAutoFit/>
          </a:bodyPr>
          <a:lstStyle/>
          <a:p>
            <a:pPr algn="ctr"/>
            <a:endParaRPr lang="en-US" sz="1400" dirty="0" smtClean="0">
              <a:solidFill>
                <a:srgbClr val="000000"/>
              </a:solidFill>
              <a:cs typeface="Georgia"/>
            </a:endParaRPr>
          </a:p>
        </p:txBody>
      </p:sp>
      <p:sp>
        <p:nvSpPr>
          <p:cNvPr id="10" name="Title 5"/>
          <p:cNvSpPr txBox="1">
            <a:spLocks/>
          </p:cNvSpPr>
          <p:nvPr/>
        </p:nvSpPr>
        <p:spPr>
          <a:xfrm>
            <a:off x="1958105" y="374348"/>
            <a:ext cx="8229600" cy="1673466"/>
          </a:xfrm>
          <a:prstGeom prst="rect">
            <a:avLst/>
          </a:prstGeom>
        </p:spPr>
        <p:txBody>
          <a:bodyPr vert="horz" lIns="0" tIns="45720" rIns="91440" bIns="45720" rtlCol="0" anchor="t" anchorCtr="0">
            <a:noAutofit/>
          </a:bodyPr>
          <a:lstStyle>
            <a:lvl1pPr algn="l" defTabSz="457200" rtl="0" eaLnBrk="1" latinLnBrk="0" hangingPunct="1">
              <a:lnSpc>
                <a:spcPct val="90000"/>
              </a:lnSpc>
              <a:spcBef>
                <a:spcPct val="0"/>
              </a:spcBef>
              <a:buNone/>
              <a:defRPr sz="3200" b="1" kern="1200" spc="-150">
                <a:solidFill>
                  <a:schemeClr val="tx1"/>
                </a:solidFill>
                <a:latin typeface="Arial"/>
                <a:ea typeface="+mj-ea"/>
                <a:cs typeface="+mj-cs"/>
              </a:defRPr>
            </a:lvl1pPr>
          </a:lstStyle>
          <a:p>
            <a:r>
              <a:rPr lang="en-US" dirty="0" smtClean="0"/>
              <a:t>A perception problem</a:t>
            </a:r>
            <a:endParaRPr lang="en-US" dirty="0"/>
          </a:p>
        </p:txBody>
      </p:sp>
      <p:sp>
        <p:nvSpPr>
          <p:cNvPr id="9" name="Rectangle 8"/>
          <p:cNvSpPr/>
          <p:nvPr/>
        </p:nvSpPr>
        <p:spPr>
          <a:xfrm>
            <a:off x="2133600" y="6477000"/>
            <a:ext cx="10233895" cy="44887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spAutoFit/>
          </a:bodyPr>
          <a:lstStyle/>
          <a:p>
            <a:pPr algn="ctr"/>
            <a:endParaRPr lang="en-US" sz="1400" dirty="0" smtClean="0">
              <a:solidFill>
                <a:srgbClr val="000000"/>
              </a:solidFill>
              <a:cs typeface="Georgia"/>
            </a:endParaRPr>
          </a:p>
        </p:txBody>
      </p:sp>
      <p:sp>
        <p:nvSpPr>
          <p:cNvPr id="11" name="Footer Placeholder 2"/>
          <p:cNvSpPr>
            <a:spLocks noGrp="1"/>
          </p:cNvSpPr>
          <p:nvPr>
            <p:ph type="ftr" sz="quarter" idx="3"/>
          </p:nvPr>
        </p:nvSpPr>
        <p:spPr>
          <a:xfrm>
            <a:off x="6129318" y="6534850"/>
            <a:ext cx="5516915" cy="190821"/>
          </a:xfrm>
        </p:spPr>
        <p:txBody>
          <a:bodyPr/>
          <a:lstStyle/>
          <a:p>
            <a:r>
              <a:rPr lang="en-US" dirty="0"/>
              <a:t>Accessible Website </a:t>
            </a:r>
            <a:r>
              <a:rPr lang="en-US" dirty="0" smtClean="0"/>
              <a:t>Procurement</a:t>
            </a:r>
            <a:endParaRPr lang="en-US" dirty="0"/>
          </a:p>
        </p:txBody>
      </p:sp>
      <p:sp>
        <p:nvSpPr>
          <p:cNvPr id="12" name="Slide Number Placeholder 3"/>
          <p:cNvSpPr>
            <a:spLocks noGrp="1"/>
          </p:cNvSpPr>
          <p:nvPr>
            <p:ph type="sldNum" sz="quarter" idx="4"/>
          </p:nvPr>
        </p:nvSpPr>
        <p:spPr>
          <a:xfrm>
            <a:off x="11668476" y="6534850"/>
            <a:ext cx="523524" cy="190821"/>
          </a:xfrm>
        </p:spPr>
        <p:txBody>
          <a:bodyPr/>
          <a:lstStyle/>
          <a:p>
            <a:r>
              <a:rPr lang="en-US" dirty="0" smtClean="0"/>
              <a:t>14</a:t>
            </a:r>
            <a:endParaRPr lang="en-US" dirty="0"/>
          </a:p>
        </p:txBody>
      </p:sp>
    </p:spTree>
    <p:extLst>
      <p:ext uri="{BB962C8B-B14F-4D97-AF65-F5344CB8AC3E}">
        <p14:creationId xmlns:p14="http://schemas.microsoft.com/office/powerpoint/2010/main" val="4482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1.11111E-6 L 3.05556E-6 -0.85185 " pathEditMode="relative" rAng="0" ptsTypes="AA">
                                      <p:cBhvr>
                                        <p:cTn id="6" dur="7000" fill="hold"/>
                                        <p:tgtEl>
                                          <p:spTgt spid="7"/>
                                        </p:tgtEl>
                                        <p:attrNameLst>
                                          <p:attrName>ppt_x</p:attrName>
                                          <p:attrName>ppt_y</p:attrName>
                                        </p:attrNameLst>
                                      </p:cBhvr>
                                      <p:rCtr x="0" y="-4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15</a:t>
            </a:fld>
            <a:endParaRPr lang="en-US"/>
          </a:p>
        </p:txBody>
      </p:sp>
      <p:sp>
        <p:nvSpPr>
          <p:cNvPr id="6" name="Footer Placeholder 2"/>
          <p:cNvSpPr>
            <a:spLocks noGrp="1"/>
          </p:cNvSpPr>
          <p:nvPr>
            <p:ph type="ftr" sz="quarter" idx="4294967295"/>
          </p:nvPr>
        </p:nvSpPr>
        <p:spPr>
          <a:xfrm>
            <a:off x="7381501" y="6534851"/>
            <a:ext cx="4288565" cy="190821"/>
          </a:xfrm>
          <a:prstGeom prst="rect">
            <a:avLst/>
          </a:prstGeom>
        </p:spPr>
        <p:txBody>
          <a:bodyPr/>
          <a:lstStyle/>
          <a:p>
            <a:r>
              <a:rPr lang="en-US" smtClean="0"/>
              <a:t>Accessible Website Procurement</a:t>
            </a:r>
            <a:endParaRPr lang="en-US" dirty="0" smtClean="0"/>
          </a:p>
        </p:txBody>
      </p:sp>
      <p:pic>
        <p:nvPicPr>
          <p:cNvPr id="5" name="Picture 4" descr="Multiple question mark cards " title="Questions"/>
          <p:cNvPicPr>
            <a:picLocks noChangeAspect="1"/>
          </p:cNvPicPr>
          <p:nvPr/>
        </p:nvPicPr>
        <p:blipFill>
          <a:blip r:embed="rId3"/>
          <a:stretch>
            <a:fillRect/>
          </a:stretch>
        </p:blipFill>
        <p:spPr>
          <a:xfrm>
            <a:off x="-457200" y="0"/>
            <a:ext cx="13944599" cy="6469143"/>
          </a:xfrm>
          <a:prstGeom prst="rect">
            <a:avLst/>
          </a:prstGeom>
        </p:spPr>
      </p:pic>
    </p:spTree>
    <p:extLst>
      <p:ext uri="{BB962C8B-B14F-4D97-AF65-F5344CB8AC3E}">
        <p14:creationId xmlns:p14="http://schemas.microsoft.com/office/powerpoint/2010/main" val="806500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4" y="374348"/>
            <a:ext cx="8938495" cy="1673466"/>
          </a:xfrm>
        </p:spPr>
        <p:txBody>
          <a:bodyPr/>
          <a:lstStyle/>
          <a:p>
            <a:r>
              <a:rPr lang="en-US" dirty="0" smtClean="0"/>
              <a:t>Before we start</a:t>
            </a:r>
            <a:r>
              <a:rPr lang="is-IS" dirty="0" smtClean="0"/>
              <a:t>… </a:t>
            </a:r>
            <a:br>
              <a:rPr lang="is-IS" dirty="0" smtClean="0"/>
            </a:br>
            <a:r>
              <a:rPr lang="en-US" dirty="0"/>
              <a:t>t</a:t>
            </a:r>
            <a:r>
              <a:rPr lang="en-US" dirty="0" smtClean="0"/>
              <a:t>he basics of successful B2B relationships apply</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16</a:t>
            </a:fld>
            <a:endParaRPr lang="en-US"/>
          </a:p>
        </p:txBody>
      </p:sp>
      <p:sp>
        <p:nvSpPr>
          <p:cNvPr id="10" name="Content Placeholder 6"/>
          <p:cNvSpPr txBox="1">
            <a:spLocks/>
          </p:cNvSpPr>
          <p:nvPr/>
        </p:nvSpPr>
        <p:spPr bwMode="gray">
          <a:xfrm>
            <a:off x="1959428" y="1752600"/>
            <a:ext cx="9165771" cy="434340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Do your homework during the RFP and selection process</a:t>
            </a:r>
          </a:p>
          <a:p>
            <a:r>
              <a:rPr lang="en-US" sz="2400" dirty="0" smtClean="0"/>
              <a:t>Clearly communicate requirements and success criteria</a:t>
            </a:r>
          </a:p>
          <a:p>
            <a:r>
              <a:rPr lang="en-US" sz="2400" dirty="0"/>
              <a:t>Trust your partner’s </a:t>
            </a:r>
            <a:r>
              <a:rPr lang="en-US" sz="2400" dirty="0" smtClean="0"/>
              <a:t>expertise</a:t>
            </a:r>
          </a:p>
          <a:p>
            <a:r>
              <a:rPr lang="en-US" sz="2400" dirty="0" smtClean="0"/>
              <a:t>Designate a main point of contact</a:t>
            </a:r>
          </a:p>
          <a:p>
            <a:pPr marL="228600" lvl="1">
              <a:spcBef>
                <a:spcPts val="1800"/>
              </a:spcBef>
              <a:buSzPct val="125000"/>
              <a:buFont typeface="Wingdings" charset="2"/>
              <a:buChar char="§"/>
            </a:pPr>
            <a:r>
              <a:rPr lang="en-US" sz="2400" dirty="0" smtClean="0"/>
              <a:t>Consolidate </a:t>
            </a:r>
            <a:r>
              <a:rPr lang="en-US" sz="2400" dirty="0"/>
              <a:t>feedback in a timely </a:t>
            </a:r>
            <a:r>
              <a:rPr lang="en-US" sz="2400" dirty="0" smtClean="0"/>
              <a:t>manner</a:t>
            </a:r>
            <a:endParaRPr lang="en-US" sz="2400" dirty="0"/>
          </a:p>
          <a:p>
            <a:r>
              <a:rPr lang="en-US" sz="2400" dirty="0" smtClean="0"/>
              <a:t>Uphold your responsibilities</a:t>
            </a:r>
          </a:p>
          <a:p>
            <a:endParaRPr lang="en-US" sz="2400" dirty="0" smtClean="0"/>
          </a:p>
          <a:p>
            <a:endParaRPr lang="en-US" sz="2000" dirty="0" smtClean="0"/>
          </a:p>
        </p:txBody>
      </p:sp>
    </p:spTree>
    <p:extLst>
      <p:ext uri="{BB962C8B-B14F-4D97-AF65-F5344CB8AC3E}">
        <p14:creationId xmlns:p14="http://schemas.microsoft.com/office/powerpoint/2010/main" val="488676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87680" y="3505201"/>
            <a:ext cx="6979920" cy="669024"/>
          </a:xfrm>
        </p:spPr>
        <p:txBody>
          <a:bodyPr/>
          <a:lstStyle/>
          <a:p>
            <a:r>
              <a:rPr lang="en-US" smtClean="0"/>
              <a:t> </a:t>
            </a:r>
            <a:endParaRPr lang="en-US" dirty="0"/>
          </a:p>
        </p:txBody>
      </p:sp>
      <p:sp>
        <p:nvSpPr>
          <p:cNvPr id="7" name="Title 6"/>
          <p:cNvSpPr>
            <a:spLocks noGrp="1"/>
          </p:cNvSpPr>
          <p:nvPr>
            <p:ph type="title"/>
          </p:nvPr>
        </p:nvSpPr>
        <p:spPr>
          <a:xfrm>
            <a:off x="609599" y="3499482"/>
            <a:ext cx="8229601" cy="1377318"/>
          </a:xfrm>
        </p:spPr>
        <p:txBody>
          <a:bodyPr/>
          <a:lstStyle/>
          <a:p>
            <a:r>
              <a:rPr lang="en-US" dirty="0" smtClean="0"/>
              <a:t>Procurement lifecycle</a:t>
            </a:r>
            <a:br>
              <a:rPr lang="en-US" dirty="0" smtClean="0"/>
            </a:br>
            <a:endParaRPr lang="en-US" dirty="0"/>
          </a:p>
        </p:txBody>
      </p:sp>
      <p:sp>
        <p:nvSpPr>
          <p:cNvPr id="2" name="Footer Placeholder 1"/>
          <p:cNvSpPr>
            <a:spLocks noGrp="1"/>
          </p:cNvSpPr>
          <p:nvPr>
            <p:ph type="ftr" sz="quarter" idx="3"/>
          </p:nvPr>
        </p:nvSpPr>
        <p:spPr/>
        <p:txBody>
          <a:bodyPr/>
          <a:lstStyle/>
          <a:p>
            <a:r>
              <a:rPr lang="en-US" smtClean="0"/>
              <a:t>© 2017 Primacy / Proprietary &amp; Confidential </a:t>
            </a:r>
            <a:endParaRPr lang="en-US" dirty="0"/>
          </a:p>
        </p:txBody>
      </p:sp>
      <p:sp>
        <p:nvSpPr>
          <p:cNvPr id="5" name="Slide Number Placeholder 4"/>
          <p:cNvSpPr>
            <a:spLocks noGrp="1"/>
          </p:cNvSpPr>
          <p:nvPr>
            <p:ph type="sldNum" sz="quarter" idx="4"/>
          </p:nvPr>
        </p:nvSpPr>
        <p:spPr>
          <a:prstGeom prst="rect">
            <a:avLst/>
          </a:prstGeom>
        </p:spPr>
        <p:txBody>
          <a:bodyPr/>
          <a:lstStyle/>
          <a:p>
            <a:fld id="{1623716F-FADF-DA4D-98C6-7C1E7D6D8D1C}" type="slidenum">
              <a:rPr lang="en-US" smtClean="0"/>
              <a:pPr/>
              <a:t>17</a:t>
            </a:fld>
            <a:endParaRPr lang="en-US" dirty="0"/>
          </a:p>
        </p:txBody>
      </p:sp>
    </p:spTree>
    <p:extLst>
      <p:ext uri="{BB962C8B-B14F-4D97-AF65-F5344CB8AC3E}">
        <p14:creationId xmlns:p14="http://schemas.microsoft.com/office/powerpoint/2010/main" val="652007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18</a:t>
            </a:fld>
            <a:endParaRPr lang="en-US"/>
          </a:p>
        </p:txBody>
      </p:sp>
      <p:sp>
        <p:nvSpPr>
          <p:cNvPr id="6" name="Title 5"/>
          <p:cNvSpPr txBox="1">
            <a:spLocks/>
          </p:cNvSpPr>
          <p:nvPr/>
        </p:nvSpPr>
        <p:spPr>
          <a:xfrm>
            <a:off x="762000" y="320041"/>
            <a:ext cx="10591800" cy="579120"/>
          </a:xfrm>
          <a:prstGeom prst="rect">
            <a:avLst/>
          </a:prstGeom>
        </p:spPr>
        <p:txBody>
          <a:bodyPr vert="horz" lIns="0" tIns="45720" rIns="91440" bIns="45720" rtlCol="0" anchor="b" anchorCtr="0">
            <a:noAutofit/>
          </a:bodyPr>
          <a:lstStyle>
            <a:lvl1pPr algn="l" defTabSz="457200" rtl="0" eaLnBrk="1" latinLnBrk="0" hangingPunct="1">
              <a:lnSpc>
                <a:spcPct val="90000"/>
              </a:lnSpc>
              <a:spcBef>
                <a:spcPct val="0"/>
              </a:spcBef>
              <a:buNone/>
              <a:defRPr sz="3600" b="1" kern="1200" spc="-150">
                <a:solidFill>
                  <a:schemeClr val="tx1"/>
                </a:solidFill>
                <a:latin typeface="Arial"/>
                <a:ea typeface="+mj-ea"/>
                <a:cs typeface="+mj-cs"/>
              </a:defRPr>
            </a:lvl1pPr>
          </a:lstStyle>
          <a:p>
            <a:pPr algn="ctr"/>
            <a:r>
              <a:rPr lang="en-US" smtClean="0"/>
              <a:t>Lifecycle </a:t>
            </a:r>
            <a:r>
              <a:rPr lang="en-US" dirty="0" smtClean="0"/>
              <a:t>Responsibilities</a:t>
            </a:r>
            <a:endParaRPr lang="en-US" dirty="0"/>
          </a:p>
        </p:txBody>
      </p:sp>
      <p:sp>
        <p:nvSpPr>
          <p:cNvPr id="7" name="Footer Placeholder 2"/>
          <p:cNvSpPr>
            <a:spLocks noGrp="1"/>
          </p:cNvSpPr>
          <p:nvPr>
            <p:ph type="ftr" sz="quarter" idx="4294967295"/>
          </p:nvPr>
        </p:nvSpPr>
        <p:spPr>
          <a:xfrm>
            <a:off x="7381501" y="6534851"/>
            <a:ext cx="4288565" cy="190821"/>
          </a:xfrm>
          <a:prstGeom prst="rect">
            <a:avLst/>
          </a:prstGeom>
        </p:spPr>
        <p:txBody>
          <a:bodyPr/>
          <a:lstStyle/>
          <a:p>
            <a:r>
              <a:rPr lang="en-US" smtClean="0"/>
              <a:t>Accessible Website Procurement</a:t>
            </a:r>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1015126003"/>
              </p:ext>
            </p:extLst>
          </p:nvPr>
        </p:nvGraphicFramePr>
        <p:xfrm>
          <a:off x="533400" y="1304928"/>
          <a:ext cx="11075505" cy="5095872"/>
        </p:xfrm>
        <a:graphic>
          <a:graphicData uri="http://schemas.openxmlformats.org/drawingml/2006/table">
            <a:tbl>
              <a:tblPr firstRow="1" bandRow="1">
                <a:tableStyleId>{93296810-A885-4BE3-A3E7-6D5BEEA58F35}</a:tableStyleId>
              </a:tblPr>
              <a:tblGrid>
                <a:gridCol w="3691835"/>
                <a:gridCol w="3691835"/>
                <a:gridCol w="3691835"/>
              </a:tblGrid>
              <a:tr h="566208">
                <a:tc>
                  <a:txBody>
                    <a:bodyPr/>
                    <a:lstStyle/>
                    <a:p>
                      <a:r>
                        <a:rPr lang="en-US" u="sng" dirty="0" smtClean="0">
                          <a:solidFill>
                            <a:schemeClr val="tx1"/>
                          </a:solidFill>
                        </a:rPr>
                        <a:t>Step</a:t>
                      </a:r>
                      <a:endParaRPr lang="en-US" u="sng"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u="sng" dirty="0" smtClean="0">
                          <a:solidFill>
                            <a:schemeClr val="tx1"/>
                          </a:solidFill>
                        </a:rPr>
                        <a:t>Vendor</a:t>
                      </a:r>
                      <a:endParaRPr lang="en-US" u="sng"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u="sng" dirty="0" smtClean="0">
                          <a:solidFill>
                            <a:srgbClr val="921223"/>
                          </a:solidFill>
                        </a:rPr>
                        <a:t>Higher Ed Institution</a:t>
                      </a:r>
                      <a:endParaRPr lang="en-US" u="sng" dirty="0">
                        <a:solidFill>
                          <a:srgbClr val="92122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66208">
                <a:tc>
                  <a:txBody>
                    <a:bodyPr/>
                    <a:lstStyle/>
                    <a:p>
                      <a:r>
                        <a:rPr lang="en-US" dirty="0" smtClean="0">
                          <a:solidFill>
                            <a:schemeClr val="tx1"/>
                          </a:solidFill>
                        </a:rPr>
                        <a:t>Pre-engagement</a:t>
                      </a:r>
                      <a:endParaRPr 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a:t>
                      </a:r>
                      <a:endParaRPr 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dirty="0" smtClean="0">
                          <a:solidFill>
                            <a:srgbClr val="921223"/>
                          </a:solidFill>
                        </a:rPr>
                        <a:t>Procurement / Policy / Awareness</a:t>
                      </a:r>
                      <a:endParaRPr lang="en-US" dirty="0">
                        <a:solidFill>
                          <a:srgbClr val="92122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66208">
                <a:tc>
                  <a:txBody>
                    <a:bodyPr/>
                    <a:lstStyle/>
                    <a:p>
                      <a:r>
                        <a:rPr lang="en-US" dirty="0" smtClean="0">
                          <a:solidFill>
                            <a:schemeClr val="tx1"/>
                          </a:solidFill>
                        </a:rPr>
                        <a:t>RFP</a:t>
                      </a:r>
                      <a:endParaRPr lang="en-US"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RFP</a:t>
                      </a:r>
                      <a:r>
                        <a:rPr lang="en-US" baseline="0" dirty="0" smtClean="0">
                          <a:solidFill>
                            <a:schemeClr val="tx1"/>
                          </a:solidFill>
                        </a:rPr>
                        <a:t> Response</a:t>
                      </a:r>
                      <a:endParaRPr lang="en-US"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dirty="0" smtClean="0">
                          <a:solidFill>
                            <a:srgbClr val="921223"/>
                          </a:solidFill>
                        </a:rPr>
                        <a:t>RFP language + RFP assessment</a:t>
                      </a:r>
                      <a:endParaRPr lang="en-US" dirty="0">
                        <a:solidFill>
                          <a:srgbClr val="92122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66208">
                <a:tc>
                  <a:txBody>
                    <a:bodyPr/>
                    <a:lstStyle/>
                    <a:p>
                      <a:r>
                        <a:rPr lang="en-US" dirty="0" smtClean="0">
                          <a:solidFill>
                            <a:schemeClr val="tx1"/>
                          </a:solidFill>
                        </a:rPr>
                        <a:t>SOW</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SOW language</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rgbClr val="921223"/>
                          </a:solidFill>
                        </a:rPr>
                        <a:t>SOW language</a:t>
                      </a:r>
                      <a:endParaRPr lang="en-US" dirty="0">
                        <a:solidFill>
                          <a:srgbClr val="92122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6208">
                <a:tc>
                  <a:txBody>
                    <a:bodyPr/>
                    <a:lstStyle/>
                    <a:p>
                      <a:r>
                        <a:rPr lang="en-US" dirty="0" smtClean="0">
                          <a:solidFill>
                            <a:schemeClr val="tx1"/>
                          </a:solidFill>
                        </a:rPr>
                        <a:t>Requirements</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Digital Strategy</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rgbClr val="921223"/>
                          </a:solidFill>
                        </a:rPr>
                        <a:t>Requirements</a:t>
                      </a:r>
                      <a:endParaRPr lang="en-US" dirty="0">
                        <a:solidFill>
                          <a:srgbClr val="92122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6208">
                <a:tc>
                  <a:txBody>
                    <a:bodyPr/>
                    <a:lstStyle/>
                    <a:p>
                      <a:r>
                        <a:rPr lang="en-US" dirty="0" smtClean="0">
                          <a:solidFill>
                            <a:schemeClr val="tx1"/>
                          </a:solidFill>
                        </a:rPr>
                        <a:t>IA &amp; Design</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IA and Design</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rgbClr val="921223"/>
                          </a:solidFill>
                        </a:rPr>
                        <a:t>Approvals</a:t>
                      </a:r>
                      <a:endParaRPr lang="en-US" dirty="0">
                        <a:solidFill>
                          <a:srgbClr val="92122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6208">
                <a:tc>
                  <a:txBody>
                    <a:bodyPr/>
                    <a:lstStyle/>
                    <a:p>
                      <a:r>
                        <a:rPr lang="en-US" dirty="0" smtClean="0">
                          <a:solidFill>
                            <a:schemeClr val="tx1"/>
                          </a:solidFill>
                        </a:rPr>
                        <a:t>Development</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Development</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rgbClr val="921223"/>
                          </a:solidFill>
                        </a:rPr>
                        <a:t>Content Development</a:t>
                      </a:r>
                      <a:endParaRPr lang="en-US" dirty="0">
                        <a:solidFill>
                          <a:srgbClr val="92122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6208">
                <a:tc>
                  <a:txBody>
                    <a:bodyPr/>
                    <a:lstStyle/>
                    <a:p>
                      <a:r>
                        <a:rPr lang="en-US" dirty="0" smtClean="0">
                          <a:solidFill>
                            <a:schemeClr val="tx1"/>
                          </a:solidFill>
                        </a:rPr>
                        <a:t>Testing</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Testing</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rgbClr val="921223"/>
                          </a:solidFill>
                        </a:rPr>
                        <a:t>Spot</a:t>
                      </a:r>
                      <a:r>
                        <a:rPr lang="en-US" baseline="0" dirty="0" smtClean="0">
                          <a:solidFill>
                            <a:srgbClr val="921223"/>
                          </a:solidFill>
                        </a:rPr>
                        <a:t> checks</a:t>
                      </a:r>
                      <a:endParaRPr lang="en-US" dirty="0">
                        <a:solidFill>
                          <a:srgbClr val="92122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6208">
                <a:tc>
                  <a:txBody>
                    <a:bodyPr/>
                    <a:lstStyle/>
                    <a:p>
                      <a:r>
                        <a:rPr lang="en-US" dirty="0" smtClean="0">
                          <a:solidFill>
                            <a:schemeClr val="tx1"/>
                          </a:solidFill>
                        </a:rPr>
                        <a:t>Post-engagement</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a:t>
                      </a: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smtClean="0">
                          <a:solidFill>
                            <a:srgbClr val="921223"/>
                          </a:solidFill>
                        </a:rPr>
                        <a:t>Maintenance + Ownership</a:t>
                      </a:r>
                      <a:endParaRPr lang="en-US" dirty="0">
                        <a:solidFill>
                          <a:srgbClr val="92122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442719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tte of an individual in meditation pose against a serent backdrop of the sea at sunset" title="Zen yoga pose"/>
          <p:cNvPicPr>
            <a:picLocks noChangeAspect="1"/>
          </p:cNvPicPr>
          <p:nvPr/>
        </p:nvPicPr>
        <p:blipFill>
          <a:blip r:embed="rId3"/>
          <a:stretch>
            <a:fillRect/>
          </a:stretch>
        </p:blipFill>
        <p:spPr>
          <a:xfrm>
            <a:off x="3312" y="0"/>
            <a:ext cx="12188687" cy="7106100"/>
          </a:xfrm>
          <a:prstGeom prst="rect">
            <a:avLst/>
          </a:prstGeom>
        </p:spPr>
      </p:pic>
      <p:sp>
        <p:nvSpPr>
          <p:cNvPr id="6" name="Title 5"/>
          <p:cNvSpPr>
            <a:spLocks noGrp="1"/>
          </p:cNvSpPr>
          <p:nvPr>
            <p:ph type="title"/>
          </p:nvPr>
        </p:nvSpPr>
        <p:spPr>
          <a:xfrm>
            <a:off x="858078" y="874312"/>
            <a:ext cx="8229600" cy="1673466"/>
          </a:xfrm>
        </p:spPr>
        <p:txBody>
          <a:bodyPr/>
          <a:lstStyle/>
          <a:p>
            <a:r>
              <a:rPr lang="en-US" sz="2800" dirty="0" smtClean="0"/>
              <a:t>Get your house in order</a:t>
            </a:r>
            <a:endParaRPr lang="en-US" sz="2800" dirty="0"/>
          </a:p>
        </p:txBody>
      </p:sp>
      <p:sp>
        <p:nvSpPr>
          <p:cNvPr id="8" name="Title 5"/>
          <p:cNvSpPr txBox="1">
            <a:spLocks/>
          </p:cNvSpPr>
          <p:nvPr/>
        </p:nvSpPr>
        <p:spPr>
          <a:xfrm>
            <a:off x="858078" y="318383"/>
            <a:ext cx="10591800" cy="579120"/>
          </a:xfrm>
          <a:prstGeom prst="rect">
            <a:avLst/>
          </a:prstGeom>
        </p:spPr>
        <p:txBody>
          <a:bodyPr vert="horz" lIns="0" tIns="45720" rIns="91440" bIns="45720" rtlCol="0" anchor="b" anchorCtr="0">
            <a:noAutofit/>
          </a:bodyPr>
          <a:lstStyle>
            <a:lvl1pPr algn="l" defTabSz="457200" rtl="0" eaLnBrk="1" latinLnBrk="0" hangingPunct="1">
              <a:lnSpc>
                <a:spcPct val="90000"/>
              </a:lnSpc>
              <a:spcBef>
                <a:spcPct val="0"/>
              </a:spcBef>
              <a:buNone/>
              <a:defRPr sz="3600" b="1" kern="1200" spc="-150">
                <a:solidFill>
                  <a:schemeClr val="tx1"/>
                </a:solidFill>
                <a:latin typeface="Arial"/>
                <a:ea typeface="+mj-ea"/>
                <a:cs typeface="+mj-cs"/>
              </a:defRPr>
            </a:lvl1pPr>
          </a:lstStyle>
          <a:p>
            <a:r>
              <a:rPr lang="en-US" dirty="0" smtClean="0"/>
              <a:t>Pre - engagement</a:t>
            </a:r>
            <a:endParaRPr lang="en-US" dirty="0"/>
          </a:p>
        </p:txBody>
      </p:sp>
    </p:spTree>
    <p:extLst>
      <p:ext uri="{BB962C8B-B14F-4D97-AF65-F5344CB8AC3E}">
        <p14:creationId xmlns:p14="http://schemas.microsoft.com/office/powerpoint/2010/main" val="14519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Jordan Wilson</a:t>
            </a:r>
            <a:endParaRPr lang="en-US" dirty="0"/>
          </a:p>
        </p:txBody>
      </p:sp>
      <p:sp>
        <p:nvSpPr>
          <p:cNvPr id="10" name="Content Placeholder 6"/>
          <p:cNvSpPr txBox="1">
            <a:spLocks/>
          </p:cNvSpPr>
          <p:nvPr/>
        </p:nvSpPr>
        <p:spPr bwMode="gray">
          <a:xfrm>
            <a:off x="1945405" y="1211081"/>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Director of Creative Technology - Primacy</a:t>
            </a:r>
          </a:p>
          <a:p>
            <a:pPr marL="0" indent="0">
              <a:buNone/>
            </a:pPr>
            <a:r>
              <a:rPr lang="en-US" sz="2400" dirty="0" smtClean="0"/>
              <a:t>20 years of </a:t>
            </a:r>
            <a:r>
              <a:rPr lang="en-US" sz="2400" dirty="0"/>
              <a:t>i</a:t>
            </a:r>
            <a:r>
              <a:rPr lang="en-US" sz="2400" dirty="0" smtClean="0"/>
              <a:t>nteractive </a:t>
            </a:r>
            <a:r>
              <a:rPr lang="en-US" sz="2400" dirty="0"/>
              <a:t>a</a:t>
            </a:r>
            <a:r>
              <a:rPr lang="en-US" sz="2400" dirty="0" smtClean="0"/>
              <a:t>gency experience</a:t>
            </a:r>
            <a:endParaRPr lang="en-US" sz="2400" dirty="0"/>
          </a:p>
          <a:p>
            <a:pPr lvl="1"/>
            <a:r>
              <a:rPr lang="en-US" sz="2200" i="1" dirty="0" err="1" smtClean="0"/>
              <a:t>Modemmedia</a:t>
            </a:r>
            <a:r>
              <a:rPr lang="en-US" sz="2200" i="1" dirty="0" smtClean="0"/>
              <a:t> - (built the first commercial website)</a:t>
            </a:r>
          </a:p>
          <a:p>
            <a:pPr lvl="1"/>
            <a:r>
              <a:rPr lang="en-US" sz="2200" i="1" dirty="0" smtClean="0"/>
              <a:t>Startup Land</a:t>
            </a:r>
            <a:endParaRPr lang="en-US" sz="2200" i="1" dirty="0"/>
          </a:p>
          <a:p>
            <a:pPr lvl="1"/>
            <a:r>
              <a:rPr lang="en-US" sz="2200" i="1" dirty="0" err="1" smtClean="0"/>
              <a:t>FCBi</a:t>
            </a:r>
            <a:endParaRPr lang="en-US" sz="2200" i="1" dirty="0" smtClean="0"/>
          </a:p>
          <a:p>
            <a:pPr lvl="1"/>
            <a:r>
              <a:rPr lang="en-US" sz="2200" i="1" dirty="0" err="1" smtClean="0"/>
              <a:t>Digitas</a:t>
            </a:r>
            <a:r>
              <a:rPr lang="en-US" sz="2200" i="1" dirty="0" smtClean="0"/>
              <a:t> – the largest interactive firm</a:t>
            </a:r>
          </a:p>
          <a:p>
            <a:pPr marL="0" indent="0">
              <a:buNone/>
            </a:pPr>
            <a:r>
              <a:rPr lang="en-US" sz="2400" dirty="0" smtClean="0"/>
              <a:t>6 years - Agency Accessibility Lead - Primacy</a:t>
            </a:r>
          </a:p>
          <a:p>
            <a:pPr marL="0" indent="0">
              <a:buNone/>
            </a:pPr>
            <a:r>
              <a:rPr lang="en-US" sz="2400" dirty="0" smtClean="0"/>
              <a:t>3 years - Healthcare Accessibility SME - Aetna</a:t>
            </a:r>
          </a:p>
          <a:p>
            <a:pPr marL="0" indent="0">
              <a:buNone/>
            </a:pPr>
            <a:endParaRPr lang="en-US" sz="2400" b="1" dirty="0" smtClean="0"/>
          </a:p>
        </p:txBody>
      </p:sp>
      <p:sp>
        <p:nvSpPr>
          <p:cNvPr id="11" name="Footer Placeholder 2"/>
          <p:cNvSpPr>
            <a:spLocks noGrp="1"/>
          </p:cNvSpPr>
          <p:nvPr>
            <p:ph type="ftr" sz="quarter" idx="3"/>
          </p:nvPr>
        </p:nvSpPr>
        <p:spPr>
          <a:xfrm>
            <a:off x="5943600" y="6534850"/>
            <a:ext cx="5516915" cy="190821"/>
          </a:xfrm>
        </p:spPr>
        <p:txBody>
          <a:bodyPr/>
          <a:lstStyle/>
          <a:p>
            <a:r>
              <a:rPr lang="en-US" dirty="0"/>
              <a:t>Accessible Website Procurement</a:t>
            </a:r>
          </a:p>
        </p:txBody>
      </p:sp>
      <p:sp>
        <p:nvSpPr>
          <p:cNvPr id="12" name="Slide Number Placeholder 3"/>
          <p:cNvSpPr>
            <a:spLocks noGrp="1"/>
          </p:cNvSpPr>
          <p:nvPr>
            <p:ph type="sldNum" sz="quarter" idx="4"/>
          </p:nvPr>
        </p:nvSpPr>
        <p:spPr>
          <a:xfrm>
            <a:off x="11482758" y="6534850"/>
            <a:ext cx="523524" cy="190821"/>
          </a:xfrm>
        </p:spPr>
        <p:txBody>
          <a:bodyPr/>
          <a:lstStyle/>
          <a:p>
            <a:r>
              <a:rPr lang="en-US" dirty="0"/>
              <a:t>2</a:t>
            </a:r>
          </a:p>
        </p:txBody>
      </p:sp>
    </p:spTree>
    <p:extLst>
      <p:ext uri="{BB962C8B-B14F-4D97-AF65-F5344CB8AC3E}">
        <p14:creationId xmlns:p14="http://schemas.microsoft.com/office/powerpoint/2010/main" val="467279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25224" y="4071076"/>
            <a:ext cx="2266776" cy="2266776"/>
          </a:xfrm>
          <a:prstGeom prst="rect">
            <a:avLst/>
          </a:prstGeom>
        </p:spPr>
      </p:pic>
      <p:sp>
        <p:nvSpPr>
          <p:cNvPr id="6" name="Title 5"/>
          <p:cNvSpPr>
            <a:spLocks noGrp="1"/>
          </p:cNvSpPr>
          <p:nvPr>
            <p:ph type="title"/>
          </p:nvPr>
        </p:nvSpPr>
        <p:spPr>
          <a:xfrm>
            <a:off x="1958105" y="374348"/>
            <a:ext cx="8229600" cy="1673466"/>
          </a:xfrm>
        </p:spPr>
        <p:txBody>
          <a:bodyPr/>
          <a:lstStyle/>
          <a:p>
            <a:r>
              <a:rPr lang="en-US" dirty="0" smtClean="0"/>
              <a:t>Internal policy and housekeeping</a:t>
            </a:r>
            <a:endParaRPr lang="en-US" dirty="0"/>
          </a:p>
        </p:txBody>
      </p:sp>
      <p:sp>
        <p:nvSpPr>
          <p:cNvPr id="3" name="Footer Placeholder 2"/>
          <p:cNvSpPr>
            <a:spLocks noGrp="1"/>
          </p:cNvSpPr>
          <p:nvPr>
            <p:ph type="ftr" sz="quarter" idx="4294967295"/>
          </p:nvPr>
        </p:nvSpPr>
        <p:spPr>
          <a:xfrm>
            <a:off x="565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9938476" y="6534851"/>
            <a:ext cx="523524" cy="190821"/>
          </a:xfrm>
          <a:prstGeom prst="rect">
            <a:avLst/>
          </a:prstGeom>
        </p:spPr>
        <p:txBody>
          <a:bodyPr/>
          <a:lstStyle/>
          <a:p>
            <a:fld id="{1623716F-FADF-DA4D-98C6-7C1E7D6D8D1C}" type="slidenum">
              <a:rPr lang="en-US" smtClean="0"/>
              <a:pPr/>
              <a:t>20</a:t>
            </a:fld>
            <a:endParaRPr lang="en-US"/>
          </a:p>
        </p:txBody>
      </p:sp>
      <p:sp>
        <p:nvSpPr>
          <p:cNvPr id="10" name="Content Placeholder 6"/>
          <p:cNvSpPr txBox="1">
            <a:spLocks/>
          </p:cNvSpPr>
          <p:nvPr/>
        </p:nvSpPr>
        <p:spPr bwMode="gray">
          <a:xfrm>
            <a:off x="1959428" y="1691640"/>
            <a:ext cx="9775372" cy="46329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u="sng" dirty="0" smtClean="0"/>
              <a:t>Commit as an organization to a standard – WCAG 2.0 AA</a:t>
            </a:r>
          </a:p>
          <a:p>
            <a:r>
              <a:rPr lang="en-US" sz="2400" dirty="0" smtClean="0"/>
              <a:t>Involve legal oversight, coordinate w/ physical a11y leads</a:t>
            </a:r>
          </a:p>
          <a:p>
            <a:r>
              <a:rPr lang="en-US" sz="2400" dirty="0" smtClean="0"/>
              <a:t>Budget for a11y</a:t>
            </a:r>
          </a:p>
          <a:p>
            <a:r>
              <a:rPr lang="en-US" sz="2400" dirty="0"/>
              <a:t>Think holistically – your users </a:t>
            </a:r>
            <a:r>
              <a:rPr lang="en-US" sz="2400" dirty="0" smtClean="0"/>
              <a:t>do</a:t>
            </a:r>
          </a:p>
          <a:p>
            <a:r>
              <a:rPr lang="en-US" sz="2400" dirty="0" smtClean="0"/>
              <a:t>Catalog existing assets and evaluate risk</a:t>
            </a:r>
          </a:p>
          <a:p>
            <a:r>
              <a:rPr lang="en-US" sz="2400" dirty="0" smtClean="0"/>
              <a:t>Train your team on accessibility awareness, appoint leads</a:t>
            </a:r>
          </a:p>
          <a:p>
            <a:r>
              <a:rPr lang="en-US" sz="2400" dirty="0" smtClean="0"/>
              <a:t>Contract a11y resources, whether internal or 3rd party</a:t>
            </a:r>
          </a:p>
        </p:txBody>
      </p:sp>
    </p:spTree>
    <p:extLst>
      <p:ext uri="{BB962C8B-B14F-4D97-AF65-F5344CB8AC3E}">
        <p14:creationId xmlns:p14="http://schemas.microsoft.com/office/powerpoint/2010/main" val="1694270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21</a:t>
            </a:fld>
            <a:endParaRPr lang="en-US"/>
          </a:p>
        </p:txBody>
      </p:sp>
      <p:pic>
        <p:nvPicPr>
          <p:cNvPr id="9" name="Picture 8"/>
          <p:cNvPicPr>
            <a:picLocks noChangeAspect="1"/>
          </p:cNvPicPr>
          <p:nvPr/>
        </p:nvPicPr>
        <p:blipFill>
          <a:blip r:embed="rId3"/>
          <a:stretch>
            <a:fillRect/>
          </a:stretch>
        </p:blipFill>
        <p:spPr>
          <a:xfrm>
            <a:off x="2971800" y="0"/>
            <a:ext cx="8534400" cy="6400800"/>
          </a:xfrm>
          <a:prstGeom prst="rect">
            <a:avLst/>
          </a:prstGeom>
        </p:spPr>
      </p:pic>
      <p:sp>
        <p:nvSpPr>
          <p:cNvPr id="5" name="Title 5"/>
          <p:cNvSpPr>
            <a:spLocks noGrp="1"/>
          </p:cNvSpPr>
          <p:nvPr>
            <p:ph type="title"/>
          </p:nvPr>
        </p:nvSpPr>
        <p:spPr>
          <a:xfrm>
            <a:off x="858078" y="874312"/>
            <a:ext cx="8229600" cy="1673466"/>
          </a:xfrm>
        </p:spPr>
        <p:txBody>
          <a:bodyPr/>
          <a:lstStyle/>
          <a:p>
            <a:r>
              <a:rPr lang="en-US" sz="2800" dirty="0" smtClean="0"/>
              <a:t>Clear</a:t>
            </a:r>
            <a:br>
              <a:rPr lang="en-US" sz="2800" dirty="0" smtClean="0"/>
            </a:br>
            <a:r>
              <a:rPr lang="en-US" sz="2800" dirty="0" smtClean="0"/>
              <a:t>expectations</a:t>
            </a:r>
            <a:br>
              <a:rPr lang="en-US" sz="2800" dirty="0" smtClean="0"/>
            </a:br>
            <a:r>
              <a:rPr lang="en-US" sz="2800" dirty="0" smtClean="0"/>
              <a:t>and </a:t>
            </a:r>
            <a:br>
              <a:rPr lang="en-US" sz="2800" dirty="0" smtClean="0"/>
            </a:br>
            <a:r>
              <a:rPr lang="en-US" sz="2800" dirty="0" smtClean="0"/>
              <a:t>answers</a:t>
            </a:r>
            <a:endParaRPr lang="en-US" sz="2800" dirty="0"/>
          </a:p>
        </p:txBody>
      </p:sp>
      <p:sp>
        <p:nvSpPr>
          <p:cNvPr id="6" name="Title 5"/>
          <p:cNvSpPr txBox="1">
            <a:spLocks/>
          </p:cNvSpPr>
          <p:nvPr/>
        </p:nvSpPr>
        <p:spPr>
          <a:xfrm>
            <a:off x="858078" y="318383"/>
            <a:ext cx="10591800" cy="579120"/>
          </a:xfrm>
          <a:prstGeom prst="rect">
            <a:avLst/>
          </a:prstGeom>
        </p:spPr>
        <p:txBody>
          <a:bodyPr vert="horz" lIns="0" tIns="45720" rIns="91440" bIns="45720" rtlCol="0" anchor="b" anchorCtr="0">
            <a:noAutofit/>
          </a:bodyPr>
          <a:lstStyle>
            <a:lvl1pPr algn="l" defTabSz="457200" rtl="0" eaLnBrk="1" latinLnBrk="0" hangingPunct="1">
              <a:lnSpc>
                <a:spcPct val="90000"/>
              </a:lnSpc>
              <a:spcBef>
                <a:spcPct val="0"/>
              </a:spcBef>
              <a:buNone/>
              <a:defRPr sz="3600" b="1" kern="1200" spc="-150">
                <a:solidFill>
                  <a:schemeClr val="tx1"/>
                </a:solidFill>
                <a:latin typeface="Arial"/>
                <a:ea typeface="+mj-ea"/>
                <a:cs typeface="+mj-cs"/>
              </a:defRPr>
            </a:lvl1pPr>
          </a:lstStyle>
          <a:p>
            <a:r>
              <a:rPr lang="en-US" dirty="0" smtClean="0"/>
              <a:t>RFP</a:t>
            </a:r>
            <a:endParaRPr lang="en-US" dirty="0"/>
          </a:p>
        </p:txBody>
      </p:sp>
    </p:spTree>
    <p:extLst>
      <p:ext uri="{BB962C8B-B14F-4D97-AF65-F5344CB8AC3E}">
        <p14:creationId xmlns:p14="http://schemas.microsoft.com/office/powerpoint/2010/main" val="2015761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RFP Language</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22</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Use exacting language that refers to </a:t>
            </a:r>
            <a:r>
              <a:rPr lang="en-US" sz="2400" dirty="0" smtClean="0"/>
              <a:t>the chosen standard</a:t>
            </a:r>
          </a:p>
          <a:p>
            <a:r>
              <a:rPr lang="en-US" sz="2400" dirty="0" smtClean="0"/>
              <a:t>Get examples </a:t>
            </a:r>
            <a:r>
              <a:rPr lang="en-US" sz="2400" dirty="0"/>
              <a:t>of </a:t>
            </a:r>
            <a:r>
              <a:rPr lang="en-US" sz="2400" dirty="0" smtClean="0"/>
              <a:t>previously compliant projects</a:t>
            </a:r>
          </a:p>
          <a:p>
            <a:r>
              <a:rPr lang="en-US" sz="2400" dirty="0" smtClean="0"/>
              <a:t>Ask for details of their WCAG 2.0 AA compliance expertise</a:t>
            </a:r>
          </a:p>
          <a:p>
            <a:r>
              <a:rPr lang="en-US" sz="2400" dirty="0"/>
              <a:t>Understand capabilities in-house for testing and </a:t>
            </a:r>
            <a:r>
              <a:rPr lang="en-US" sz="2400" i="1" dirty="0"/>
              <a:t>verification</a:t>
            </a:r>
          </a:p>
          <a:p>
            <a:r>
              <a:rPr lang="en-US" sz="2400" b="1" dirty="0" smtClean="0"/>
              <a:t>How is a11y integrated into their overall process?</a:t>
            </a:r>
          </a:p>
        </p:txBody>
      </p:sp>
    </p:spTree>
    <p:extLst>
      <p:ext uri="{BB962C8B-B14F-4D97-AF65-F5344CB8AC3E}">
        <p14:creationId xmlns:p14="http://schemas.microsoft.com/office/powerpoint/2010/main" val="533895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RFP Review and Q&amp;A</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23</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Underscore the importance of accessibility during Q&amp;A</a:t>
            </a:r>
          </a:p>
          <a:p>
            <a:r>
              <a:rPr lang="en-US" sz="2400" dirty="0" smtClean="0"/>
              <a:t>Evaluate a11y expertise </a:t>
            </a:r>
            <a:r>
              <a:rPr lang="en-US" dirty="0" smtClean="0"/>
              <a:t>– how complete is the methodology for testing, do they provide accessibility personas, design reviews? </a:t>
            </a:r>
          </a:p>
          <a:p>
            <a:r>
              <a:rPr lang="en-US" sz="2400" dirty="0" smtClean="0"/>
              <a:t>Evaluate a11y process </a:t>
            </a:r>
            <a:r>
              <a:rPr lang="en-US" dirty="0" smtClean="0"/>
              <a:t>– is it thorough? Is it integrated throughout the project lifecycle from Strategy to Testing?</a:t>
            </a:r>
          </a:p>
          <a:p>
            <a:r>
              <a:rPr lang="en-US" sz="2400" dirty="0" smtClean="0"/>
              <a:t>Evaluate existing projects - </a:t>
            </a:r>
            <a:r>
              <a:rPr lang="en-US" dirty="0" smtClean="0"/>
              <a:t>do a 5 minute “spot check” using a screen reader and keyboard testing and bring questions to the table</a:t>
            </a:r>
          </a:p>
          <a:p>
            <a:r>
              <a:rPr lang="en-US" sz="2400" dirty="0" smtClean="0"/>
              <a:t>Discuss important asset types </a:t>
            </a:r>
            <a:r>
              <a:rPr lang="en-US" dirty="0" smtClean="0"/>
              <a:t>– if they will be producing PDFs or Video ask about past experience</a:t>
            </a:r>
          </a:p>
          <a:p>
            <a:endParaRPr lang="en-US" sz="2000" dirty="0"/>
          </a:p>
        </p:txBody>
      </p:sp>
    </p:spTree>
    <p:extLst>
      <p:ext uri="{BB962C8B-B14F-4D97-AF65-F5344CB8AC3E}">
        <p14:creationId xmlns:p14="http://schemas.microsoft.com/office/powerpoint/2010/main" val="635191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Notes for RFPs that include software</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24</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Ask for a </a:t>
            </a:r>
            <a:r>
              <a:rPr lang="en-US" sz="2400" dirty="0"/>
              <a:t>VPAT if one is </a:t>
            </a:r>
            <a:r>
              <a:rPr lang="en-US" sz="2400" dirty="0" smtClean="0"/>
              <a:t>available</a:t>
            </a:r>
          </a:p>
          <a:p>
            <a:pPr lvl="1"/>
            <a:r>
              <a:rPr lang="en-US" dirty="0" smtClean="0"/>
              <a:t>You </a:t>
            </a:r>
            <a:r>
              <a:rPr lang="en-US" dirty="0"/>
              <a:t>may be able to find one by doing an online </a:t>
            </a:r>
            <a:r>
              <a:rPr lang="en-US" dirty="0" smtClean="0"/>
              <a:t>search</a:t>
            </a:r>
          </a:p>
          <a:p>
            <a:pPr lvl="2"/>
            <a:r>
              <a:rPr lang="en-US" dirty="0" smtClean="0"/>
              <a:t>Caution </a:t>
            </a:r>
            <a:r>
              <a:rPr lang="en-US" dirty="0"/>
              <a:t>- Don’t rely on it fully.  If a VPAT says the site satisfies all requirements with no comments that </a:t>
            </a:r>
            <a:r>
              <a:rPr lang="en-US" dirty="0" smtClean="0"/>
              <a:t>may be </a:t>
            </a:r>
            <a:r>
              <a:rPr lang="en-US" dirty="0"/>
              <a:t>a red </a:t>
            </a:r>
            <a:r>
              <a:rPr lang="en-US" dirty="0" smtClean="0"/>
              <a:t>flag, do a spot check</a:t>
            </a:r>
          </a:p>
          <a:p>
            <a:pPr lvl="1"/>
            <a:r>
              <a:rPr lang="en-US" dirty="0" smtClean="0"/>
              <a:t>Request a WCAG 2.0 VPAT if the existing VPAT uses 508</a:t>
            </a:r>
          </a:p>
          <a:p>
            <a:r>
              <a:rPr lang="en-US" sz="2400" dirty="0" smtClean="0"/>
              <a:t>Ask </a:t>
            </a:r>
            <a:r>
              <a:rPr lang="en-US" sz="2400" dirty="0"/>
              <a:t>if they have had a third party independent review</a:t>
            </a:r>
            <a:r>
              <a:rPr lang="en-US" dirty="0"/>
              <a:t> </a:t>
            </a:r>
            <a:endParaRPr lang="en-US" dirty="0" smtClean="0"/>
          </a:p>
          <a:p>
            <a:pPr lvl="1"/>
            <a:r>
              <a:rPr lang="en-US" dirty="0" smtClean="0"/>
              <a:t>When </a:t>
            </a:r>
            <a:r>
              <a:rPr lang="en-US" dirty="0"/>
              <a:t>was the last one</a:t>
            </a:r>
            <a:r>
              <a:rPr lang="en-US" dirty="0" smtClean="0"/>
              <a:t>?</a:t>
            </a:r>
            <a:endParaRPr lang="en-US" dirty="0"/>
          </a:p>
          <a:p>
            <a:pPr lvl="2"/>
            <a:r>
              <a:rPr lang="en-US" dirty="0" smtClean="0"/>
              <a:t>Caution </a:t>
            </a:r>
            <a:r>
              <a:rPr lang="en-US" dirty="0"/>
              <a:t>– not all third party reviewers are created </a:t>
            </a:r>
            <a:r>
              <a:rPr lang="en-US" dirty="0" smtClean="0"/>
              <a:t>equal</a:t>
            </a:r>
          </a:p>
          <a:p>
            <a:r>
              <a:rPr lang="en-US" sz="2400" dirty="0" smtClean="0"/>
              <a:t>If compliance is incomplete, ask about planning</a:t>
            </a:r>
            <a:endParaRPr lang="en-US" dirty="0"/>
          </a:p>
          <a:p>
            <a:pPr lvl="1"/>
            <a:r>
              <a:rPr lang="en-US" dirty="0" smtClean="0"/>
              <a:t>Accessibility is a process for us all – does their remediation line up with your own timeline?</a:t>
            </a:r>
            <a:endParaRPr lang="en-US" dirty="0"/>
          </a:p>
        </p:txBody>
      </p:sp>
    </p:spTree>
    <p:extLst>
      <p:ext uri="{BB962C8B-B14F-4D97-AF65-F5344CB8AC3E}">
        <p14:creationId xmlns:p14="http://schemas.microsoft.com/office/powerpoint/2010/main" val="667859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Choosing the finalists</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25</a:t>
            </a:fld>
            <a:endParaRPr lang="en-US" dirty="0"/>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Eliminate responses which cannot fulfill compliance</a:t>
            </a:r>
          </a:p>
          <a:p>
            <a:r>
              <a:rPr lang="en-US" sz="2400" dirty="0" smtClean="0"/>
              <a:t>Compare Apples to Apples</a:t>
            </a:r>
          </a:p>
          <a:p>
            <a:pPr lvl="1"/>
            <a:r>
              <a:rPr lang="en-US" dirty="0"/>
              <a:t>Make sure competing RFP responses are providing equivalent services. </a:t>
            </a:r>
            <a:endParaRPr lang="en-US" dirty="0" smtClean="0"/>
          </a:p>
          <a:p>
            <a:pPr lvl="1"/>
            <a:r>
              <a:rPr lang="en-US" dirty="0" smtClean="0"/>
              <a:t>Do </a:t>
            </a:r>
            <a:r>
              <a:rPr lang="en-US" dirty="0"/>
              <a:t>they provide equal levels of testing? </a:t>
            </a:r>
            <a:endParaRPr lang="en-US" dirty="0" smtClean="0"/>
          </a:p>
          <a:p>
            <a:pPr lvl="1"/>
            <a:r>
              <a:rPr lang="en-US" dirty="0" smtClean="0"/>
              <a:t>Is a11y training available? </a:t>
            </a:r>
          </a:p>
          <a:p>
            <a:pPr lvl="1"/>
            <a:r>
              <a:rPr lang="en-US" dirty="0" smtClean="0"/>
              <a:t>Are </a:t>
            </a:r>
            <a:r>
              <a:rPr lang="en-US" dirty="0"/>
              <a:t>the warranty periods equivalent? </a:t>
            </a:r>
            <a:endParaRPr lang="en-US" dirty="0" smtClean="0"/>
          </a:p>
          <a:p>
            <a:pPr lvl="1"/>
            <a:r>
              <a:rPr lang="en-US" dirty="0" smtClean="0"/>
              <a:t>Lower </a:t>
            </a:r>
            <a:r>
              <a:rPr lang="en-US" dirty="0"/>
              <a:t>pricing quickly becomes higher pricing when revisions are needed because the effort fell short of the requirements</a:t>
            </a:r>
            <a:r>
              <a:rPr lang="en-US" dirty="0" smtClean="0"/>
              <a:t>.</a:t>
            </a:r>
          </a:p>
          <a:p>
            <a:r>
              <a:rPr lang="en-US" sz="2400" dirty="0" smtClean="0"/>
              <a:t>Rate the contenders on a11y from top to bottom</a:t>
            </a:r>
          </a:p>
          <a:p>
            <a:pPr lvl="1"/>
            <a:r>
              <a:rPr lang="en-US" dirty="0" smtClean="0"/>
              <a:t>A11y is probably not the deciding factor, but you want to influence a close choice</a:t>
            </a:r>
          </a:p>
          <a:p>
            <a:r>
              <a:rPr lang="en-US" sz="2400" dirty="0"/>
              <a:t>Be wary of those who ‘include’ accessibility at no cost</a:t>
            </a:r>
          </a:p>
          <a:p>
            <a:r>
              <a:rPr lang="en-US" dirty="0" smtClean="0"/>
              <a:t>`</a:t>
            </a:r>
            <a:endParaRPr lang="en-US" dirty="0"/>
          </a:p>
        </p:txBody>
      </p:sp>
    </p:spTree>
    <p:extLst>
      <p:ext uri="{BB962C8B-B14F-4D97-AF65-F5344CB8AC3E}">
        <p14:creationId xmlns:p14="http://schemas.microsoft.com/office/powerpoint/2010/main" val="600512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8078" y="874312"/>
            <a:ext cx="8229600" cy="1673466"/>
          </a:xfrm>
        </p:spPr>
        <p:txBody>
          <a:bodyPr/>
          <a:lstStyle/>
          <a:p>
            <a:r>
              <a:rPr lang="en-US" sz="2800" dirty="0" smtClean="0"/>
              <a:t>Agreeing to terms</a:t>
            </a:r>
            <a:endParaRPr lang="en-US" sz="2800" dirty="0"/>
          </a:p>
        </p:txBody>
      </p:sp>
      <p:sp>
        <p:nvSpPr>
          <p:cNvPr id="8" name="Title 5"/>
          <p:cNvSpPr txBox="1">
            <a:spLocks/>
          </p:cNvSpPr>
          <p:nvPr/>
        </p:nvSpPr>
        <p:spPr>
          <a:xfrm>
            <a:off x="858078" y="318383"/>
            <a:ext cx="10591800" cy="579120"/>
          </a:xfrm>
          <a:prstGeom prst="rect">
            <a:avLst/>
          </a:prstGeom>
        </p:spPr>
        <p:txBody>
          <a:bodyPr vert="horz" lIns="0" tIns="45720" rIns="91440" bIns="45720" rtlCol="0" anchor="b" anchorCtr="0">
            <a:noAutofit/>
          </a:bodyPr>
          <a:lstStyle>
            <a:lvl1pPr algn="l" defTabSz="457200" rtl="0" eaLnBrk="1" latinLnBrk="0" hangingPunct="1">
              <a:lnSpc>
                <a:spcPct val="90000"/>
              </a:lnSpc>
              <a:spcBef>
                <a:spcPct val="0"/>
              </a:spcBef>
              <a:buNone/>
              <a:defRPr sz="3600" b="1" kern="1200" spc="-150">
                <a:solidFill>
                  <a:schemeClr val="tx1"/>
                </a:solidFill>
                <a:latin typeface="Arial"/>
                <a:ea typeface="+mj-ea"/>
                <a:cs typeface="+mj-cs"/>
              </a:defRPr>
            </a:lvl1pPr>
          </a:lstStyle>
          <a:p>
            <a:r>
              <a:rPr lang="en-US" dirty="0" smtClean="0"/>
              <a:t>Statement of Work</a:t>
            </a:r>
            <a:endParaRPr lang="en-US" dirty="0"/>
          </a:p>
        </p:txBody>
      </p:sp>
      <p:pic>
        <p:nvPicPr>
          <p:cNvPr id="2" name="Picture 1" descr="Photo of a baby in a highchair eating cereal w/ a play phone to his ear. Meme text reads: &quot;Tell Ian I'm not signing the agreement until he gives me my nose back&quot;"/>
          <p:cNvPicPr>
            <a:picLocks noChangeAspect="1"/>
          </p:cNvPicPr>
          <p:nvPr/>
        </p:nvPicPr>
        <p:blipFill>
          <a:blip r:embed="rId3"/>
          <a:stretch>
            <a:fillRect/>
          </a:stretch>
        </p:blipFill>
        <p:spPr>
          <a:xfrm>
            <a:off x="5116443" y="1453432"/>
            <a:ext cx="6350000" cy="4610100"/>
          </a:xfrm>
          <a:prstGeom prst="rect">
            <a:avLst/>
          </a:prstGeom>
        </p:spPr>
      </p:pic>
    </p:spTree>
    <p:extLst>
      <p:ext uri="{BB962C8B-B14F-4D97-AF65-F5344CB8AC3E}">
        <p14:creationId xmlns:p14="http://schemas.microsoft.com/office/powerpoint/2010/main" val="1445703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Statement of Work - Objectives</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27</a:t>
            </a:fld>
            <a:endParaRPr lang="en-US" dirty="0"/>
          </a:p>
        </p:txBody>
      </p:sp>
      <p:sp>
        <p:nvSpPr>
          <p:cNvPr id="10" name="Content Placeholder 6"/>
          <p:cNvSpPr txBox="1">
            <a:spLocks/>
          </p:cNvSpPr>
          <p:nvPr/>
        </p:nvSpPr>
        <p:spPr bwMode="gray">
          <a:xfrm>
            <a:off x="1959428" y="1676400"/>
            <a:ext cx="9546771" cy="441960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Declare the compliance standard</a:t>
            </a:r>
          </a:p>
          <a:p>
            <a:pPr lvl="1"/>
            <a:r>
              <a:rPr lang="en-US" sz="2200" dirty="0" smtClean="0"/>
              <a:t>How will compliance be assessed?</a:t>
            </a:r>
          </a:p>
          <a:p>
            <a:r>
              <a:rPr lang="en-US" sz="2400" dirty="0" smtClean="0"/>
              <a:t>Certification requirements</a:t>
            </a:r>
          </a:p>
          <a:p>
            <a:r>
              <a:rPr lang="en-US" sz="2400" dirty="0"/>
              <a:t>Content development</a:t>
            </a:r>
          </a:p>
          <a:p>
            <a:pPr lvl="1"/>
            <a:r>
              <a:rPr lang="en-US" sz="2200" dirty="0" smtClean="0"/>
              <a:t>Creation, Migration, Scrubbing of existing content</a:t>
            </a:r>
            <a:endParaRPr lang="en-US" sz="2400" dirty="0" smtClean="0"/>
          </a:p>
          <a:p>
            <a:r>
              <a:rPr lang="en-US" sz="2400" dirty="0" smtClean="0"/>
              <a:t>Is training included?</a:t>
            </a:r>
          </a:p>
          <a:p>
            <a:pPr lvl="1"/>
            <a:r>
              <a:rPr lang="en-US" sz="2200" dirty="0" smtClean="0"/>
              <a:t>Content Author training, Handoff and maintenance training</a:t>
            </a:r>
          </a:p>
          <a:p>
            <a:r>
              <a:rPr lang="en-US" sz="2400" dirty="0" smtClean="0"/>
              <a:t>Maintenance contract after launch?</a:t>
            </a:r>
          </a:p>
          <a:p>
            <a:pPr lvl="1"/>
            <a:r>
              <a:rPr lang="en-US" sz="2200" dirty="0" smtClean="0"/>
              <a:t>6 month interval, spot check and remediation </a:t>
            </a:r>
          </a:p>
          <a:p>
            <a:endParaRPr lang="en-US" sz="2000" dirty="0"/>
          </a:p>
        </p:txBody>
      </p:sp>
    </p:spTree>
    <p:extLst>
      <p:ext uri="{BB962C8B-B14F-4D97-AF65-F5344CB8AC3E}">
        <p14:creationId xmlns:p14="http://schemas.microsoft.com/office/powerpoint/2010/main" val="20625462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Statement of Work - Scope</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28</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Extent of compliance beyond the core project. Which </a:t>
            </a:r>
            <a:r>
              <a:rPr lang="en-US" sz="2400" dirty="0"/>
              <a:t>asset types are included?</a:t>
            </a:r>
          </a:p>
          <a:p>
            <a:pPr lvl="1"/>
            <a:r>
              <a:rPr lang="en-US" sz="2200" dirty="0"/>
              <a:t>PDF, e-mails, messaging, video, content, </a:t>
            </a:r>
            <a:r>
              <a:rPr lang="en-US" sz="2200" b="1" dirty="0"/>
              <a:t>web</a:t>
            </a:r>
            <a:r>
              <a:rPr lang="en-US" sz="2200" dirty="0"/>
              <a:t>, </a:t>
            </a:r>
            <a:r>
              <a:rPr lang="en-US" sz="2200" dirty="0" smtClean="0"/>
              <a:t>mobile</a:t>
            </a:r>
          </a:p>
          <a:p>
            <a:r>
              <a:rPr lang="en-US" sz="2400" dirty="0" smtClean="0"/>
              <a:t>Accessibility of 3</a:t>
            </a:r>
            <a:r>
              <a:rPr lang="en-US" sz="2400" baseline="30000" dirty="0" smtClean="0"/>
              <a:t>rd</a:t>
            </a:r>
            <a:r>
              <a:rPr lang="en-US" sz="2400" dirty="0" smtClean="0"/>
              <a:t> party functionality</a:t>
            </a:r>
          </a:p>
          <a:p>
            <a:r>
              <a:rPr lang="en-US" sz="2400" dirty="0"/>
              <a:t>Dependencies outside of the vendor’s control</a:t>
            </a:r>
          </a:p>
          <a:p>
            <a:pPr lvl="1"/>
            <a:r>
              <a:rPr lang="en-US" sz="2200" dirty="0"/>
              <a:t>Rules for required 3</a:t>
            </a:r>
            <a:r>
              <a:rPr lang="en-US" sz="2200" baseline="30000" dirty="0"/>
              <a:t>rd</a:t>
            </a:r>
            <a:r>
              <a:rPr lang="en-US" sz="2200" dirty="0"/>
              <a:t> party tools / data / content</a:t>
            </a:r>
          </a:p>
          <a:p>
            <a:r>
              <a:rPr lang="en-US" sz="2400" dirty="0"/>
              <a:t>Dependencies </a:t>
            </a:r>
            <a:r>
              <a:rPr lang="en-US" sz="2400" dirty="0" smtClean="0"/>
              <a:t>within the </a:t>
            </a:r>
            <a:r>
              <a:rPr lang="en-US" sz="2400" dirty="0"/>
              <a:t>vendor’s control</a:t>
            </a:r>
          </a:p>
          <a:p>
            <a:pPr lvl="1"/>
            <a:r>
              <a:rPr lang="en-US" sz="2200" dirty="0"/>
              <a:t>Rules for plugins, components, libraries and </a:t>
            </a:r>
            <a:r>
              <a:rPr lang="en-US" sz="2200" dirty="0" smtClean="0"/>
              <a:t>frameworks</a:t>
            </a:r>
          </a:p>
          <a:p>
            <a:endParaRPr lang="en-US" sz="2000" dirty="0"/>
          </a:p>
        </p:txBody>
      </p:sp>
    </p:spTree>
    <p:extLst>
      <p:ext uri="{BB962C8B-B14F-4D97-AF65-F5344CB8AC3E}">
        <p14:creationId xmlns:p14="http://schemas.microsoft.com/office/powerpoint/2010/main" val="286268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Statement of Work - Schedule</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29</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How does compliance align with key dates?</a:t>
            </a:r>
          </a:p>
          <a:p>
            <a:r>
              <a:rPr lang="en-US" sz="2400" dirty="0" smtClean="0"/>
              <a:t>How are </a:t>
            </a:r>
            <a:r>
              <a:rPr lang="en-US" sz="2400" i="1" dirty="0" smtClean="0"/>
              <a:t>your</a:t>
            </a:r>
            <a:r>
              <a:rPr lang="en-US" sz="2400" dirty="0" smtClean="0"/>
              <a:t> compliance responsibilities aligned to key dates and approval?</a:t>
            </a:r>
          </a:p>
          <a:p>
            <a:pPr lvl="1"/>
            <a:r>
              <a:rPr lang="en-US" sz="2200" dirty="0" smtClean="0"/>
              <a:t>If the project is complete, but content isn’t ready – who is responsible for testing the final launch?</a:t>
            </a:r>
          </a:p>
          <a:p>
            <a:r>
              <a:rPr lang="en-US" sz="2400" dirty="0" smtClean="0"/>
              <a:t>When will compliance be tested? Complete?</a:t>
            </a:r>
          </a:p>
          <a:p>
            <a:pPr lvl="1"/>
            <a:r>
              <a:rPr lang="en-US" sz="2000" dirty="0" smtClean="0"/>
              <a:t>Template creation</a:t>
            </a:r>
          </a:p>
          <a:p>
            <a:pPr lvl="1"/>
            <a:r>
              <a:rPr lang="en-US" sz="2000" dirty="0" smtClean="0"/>
              <a:t>CMS integration</a:t>
            </a:r>
          </a:p>
          <a:p>
            <a:pPr lvl="1"/>
            <a:r>
              <a:rPr lang="en-US" sz="2000" dirty="0" smtClean="0"/>
              <a:t>Content completion and launch</a:t>
            </a:r>
          </a:p>
          <a:p>
            <a:pPr lvl="2"/>
            <a:r>
              <a:rPr lang="en-US" sz="1800" dirty="0" smtClean="0"/>
              <a:t>Are Forms functionality or content?</a:t>
            </a:r>
            <a:endParaRPr lang="en-US" sz="1800" dirty="0"/>
          </a:p>
        </p:txBody>
      </p:sp>
    </p:spTree>
    <p:extLst>
      <p:ext uri="{BB962C8B-B14F-4D97-AF65-F5344CB8AC3E}">
        <p14:creationId xmlns:p14="http://schemas.microsoft.com/office/powerpoint/2010/main" val="319223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41" name="Rectangle 40"/>
          <p:cNvSpPr/>
          <p:nvPr/>
        </p:nvSpPr>
        <p:spPr>
          <a:xfrm>
            <a:off x="762000" y="1429987"/>
            <a:ext cx="10676214" cy="176467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noAutofit/>
          </a:bodyPr>
          <a:lstStyle/>
          <a:p>
            <a:pPr algn="ctr"/>
            <a:endParaRPr lang="en-US" sz="1050" dirty="0">
              <a:solidFill>
                <a:srgbClr val="000000"/>
              </a:solidFill>
              <a:cs typeface="Georgia"/>
            </a:endParaRPr>
          </a:p>
        </p:txBody>
      </p:sp>
      <p:sp>
        <p:nvSpPr>
          <p:cNvPr id="44" name="Rectangle 43"/>
          <p:cNvSpPr/>
          <p:nvPr/>
        </p:nvSpPr>
        <p:spPr>
          <a:xfrm>
            <a:off x="762000" y="2775015"/>
            <a:ext cx="10676214" cy="354958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noAutofit/>
          </a:bodyPr>
          <a:lstStyle/>
          <a:p>
            <a:pPr algn="ctr"/>
            <a:endParaRPr lang="en-US" sz="1050" dirty="0">
              <a:solidFill>
                <a:srgbClr val="000000"/>
              </a:solidFill>
              <a:cs typeface="Georgia"/>
            </a:endParaRPr>
          </a:p>
        </p:txBody>
      </p:sp>
      <p:graphicFrame>
        <p:nvGraphicFramePr>
          <p:cNvPr id="47" name="Table Placeholder 11"/>
          <p:cNvGraphicFramePr>
            <a:graphicFrameLocks/>
          </p:cNvGraphicFramePr>
          <p:nvPr>
            <p:extLst/>
          </p:nvPr>
        </p:nvGraphicFramePr>
        <p:xfrm>
          <a:off x="761999" y="1676400"/>
          <a:ext cx="10676215" cy="728596"/>
        </p:xfrm>
        <a:graphic>
          <a:graphicData uri="http://schemas.openxmlformats.org/drawingml/2006/table">
            <a:tbl>
              <a:tblPr firstRow="1" bandRow="1">
                <a:tableStyleId>{E8B1032C-EA38-4F05-BA0D-38AFFFC7BED3}</a:tableStyleId>
              </a:tblPr>
              <a:tblGrid>
                <a:gridCol w="2144879"/>
                <a:gridCol w="2144879"/>
                <a:gridCol w="2144879"/>
                <a:gridCol w="2144879"/>
                <a:gridCol w="2096699"/>
              </a:tblGrid>
              <a:tr h="374904">
                <a:tc gridSpan="5">
                  <a:txBody>
                    <a:bodyPr/>
                    <a:lstStyle/>
                    <a:p>
                      <a:pPr algn="ctr">
                        <a:spcAft>
                          <a:spcPts val="600"/>
                        </a:spcAft>
                      </a:pPr>
                      <a:endParaRPr lang="en-US" sz="2000" b="1" dirty="0" smtClean="0"/>
                    </a:p>
                  </a:txBody>
                  <a:tcPr marL="89977" marR="89977" marT="44989" marB="44989" anchor="ctr">
                    <a:lnL w="12700" cmpd="sng">
                      <a:noFill/>
                    </a:lnL>
                    <a:lnR w="12700" cmpd="sng">
                      <a:noFill/>
                    </a:lnR>
                    <a:lnT w="254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30008">
                <a:tc>
                  <a:txBody>
                    <a:bodyPr/>
                    <a:lstStyle/>
                    <a:p>
                      <a:pPr algn="ctr"/>
                      <a:endParaRPr lang="en-US" sz="1600" b="1" dirty="0"/>
                    </a:p>
                  </a:txBody>
                  <a:tcPr marL="89977" marR="89977" marT="44989" marB="44989"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600" b="1" dirty="0"/>
                    </a:p>
                  </a:txBody>
                  <a:tcPr marL="89977" marR="89977" marT="44989" marB="44989"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600" b="1" dirty="0"/>
                    </a:p>
                  </a:txBody>
                  <a:tcPr marL="89977" marR="89977" marT="44989" marB="44989"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600" b="1" dirty="0"/>
                    </a:p>
                  </a:txBody>
                  <a:tcPr marL="89977" marR="89977" marT="44989" marB="44989"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600" b="1" dirty="0"/>
                    </a:p>
                  </a:txBody>
                  <a:tcPr marL="89977" marR="89977" marT="44989" marB="44989"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aphicFrame>
        <p:nvGraphicFramePr>
          <p:cNvPr id="48" name="Table Placeholder 12"/>
          <p:cNvGraphicFramePr>
            <a:graphicFrameLocks/>
          </p:cNvGraphicFramePr>
          <p:nvPr>
            <p:extLst/>
          </p:nvPr>
        </p:nvGraphicFramePr>
        <p:xfrm>
          <a:off x="1024140" y="2102369"/>
          <a:ext cx="10253460" cy="4089472"/>
        </p:xfrm>
        <a:graphic>
          <a:graphicData uri="http://schemas.openxmlformats.org/drawingml/2006/table">
            <a:tbl>
              <a:tblPr firstRow="1" bandRow="1">
                <a:tableStyleId>{E8B1032C-EA38-4F05-BA0D-38AFFFC7BED3}</a:tableStyleId>
              </a:tblPr>
              <a:tblGrid>
                <a:gridCol w="2563365"/>
                <a:gridCol w="2563365"/>
                <a:gridCol w="2563365"/>
                <a:gridCol w="2563365"/>
              </a:tblGrid>
              <a:tr h="381413">
                <a:tc>
                  <a:txBody>
                    <a:bodyPr/>
                    <a:lstStyle/>
                    <a:p>
                      <a:r>
                        <a:rPr lang="en-US" sz="2000" b="1" dirty="0" smtClean="0"/>
                        <a:t>Strategy</a:t>
                      </a:r>
                      <a:endParaRPr lang="en-US" sz="2000" b="1" dirty="0"/>
                    </a:p>
                  </a:txBody>
                  <a:tcPr marL="89977" marR="89977" marT="44989" marB="44989"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r>
                        <a:rPr lang="en-US" sz="2000" b="1" dirty="0" smtClean="0"/>
                        <a:t>Marketing</a:t>
                      </a:r>
                      <a:endParaRPr lang="en-US" sz="2000" b="1" dirty="0"/>
                    </a:p>
                  </a:txBody>
                  <a:tcPr marL="89977" marR="89977" marT="44989" marB="44989"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r>
                        <a:rPr lang="en-US" sz="2000" b="1" dirty="0" smtClean="0"/>
                        <a:t>Creative</a:t>
                      </a:r>
                      <a:endParaRPr lang="en-US" sz="2000" b="1" dirty="0"/>
                    </a:p>
                  </a:txBody>
                  <a:tcPr marL="89977" marR="89977" marT="44989" marB="44989"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r>
                        <a:rPr lang="en-US" sz="2000" b="1" dirty="0" smtClean="0"/>
                        <a:t>Technology</a:t>
                      </a:r>
                    </a:p>
                  </a:txBody>
                  <a:tcPr marL="89977" marR="89977" marT="44989" marB="44989" anchor="b">
                    <a:lnL w="28575" cap="flat" cmpd="sng" algn="ctr">
                      <a:solidFill>
                        <a:schemeClr val="bg1"/>
                      </a:solidFill>
                      <a:prstDash val="solid"/>
                      <a:round/>
                      <a:headEnd type="none" w="med" len="med"/>
                      <a:tailEnd type="none" w="med" len="med"/>
                    </a:lnL>
                    <a:lnR w="12700" cmpd="sng">
                      <a:noFill/>
                    </a:lnR>
                    <a:lnT w="25400" cmpd="sng">
                      <a:noFill/>
                    </a:lnT>
                    <a:lnB w="12700" cmpd="sng">
                      <a:noFill/>
                    </a:lnB>
                    <a:lnTlToBr w="12700" cmpd="sng">
                      <a:noFill/>
                      <a:prstDash val="solid"/>
                    </a:lnTlToBr>
                    <a:lnBlToTr w="12700" cmpd="sng">
                      <a:noFill/>
                      <a:prstDash val="solid"/>
                    </a:lnBlToTr>
                    <a:noFill/>
                  </a:tcPr>
                </a:tc>
              </a:tr>
              <a:tr h="3694694">
                <a:tc>
                  <a:txBody>
                    <a:bodyPr/>
                    <a:lstStyle/>
                    <a:p>
                      <a:pPr>
                        <a:lnSpc>
                          <a:spcPct val="100000"/>
                        </a:lnSpc>
                        <a:spcBef>
                          <a:spcPts val="900"/>
                        </a:spcBef>
                      </a:pPr>
                      <a:r>
                        <a:rPr lang="en-US" sz="1600" b="0" i="1" dirty="0" smtClean="0">
                          <a:latin typeface="Georgia"/>
                          <a:cs typeface="Georgia"/>
                        </a:rPr>
                        <a:t>Brand</a:t>
                      </a:r>
                      <a:endParaRPr lang="en-US" sz="1600" b="0" i="1" baseline="0" dirty="0" smtClean="0">
                        <a:latin typeface="Georgia"/>
                        <a:cs typeface="Georgia"/>
                      </a:endParaRPr>
                    </a:p>
                    <a:p>
                      <a:pPr>
                        <a:lnSpc>
                          <a:spcPct val="100000"/>
                        </a:lnSpc>
                        <a:spcBef>
                          <a:spcPts val="900"/>
                        </a:spcBef>
                      </a:pPr>
                      <a:r>
                        <a:rPr lang="en-US" sz="1600" b="0" i="1" dirty="0" smtClean="0">
                          <a:latin typeface="Georgia"/>
                          <a:cs typeface="Georgia"/>
                        </a:rPr>
                        <a:t>Integrated Marketing</a:t>
                      </a:r>
                    </a:p>
                    <a:p>
                      <a:pPr marL="0" marR="0" indent="0" algn="l" defTabSz="457200" rtl="0" eaLnBrk="1" fontAlgn="auto" latinLnBrk="0" hangingPunct="1">
                        <a:lnSpc>
                          <a:spcPct val="100000"/>
                        </a:lnSpc>
                        <a:spcBef>
                          <a:spcPts val="900"/>
                        </a:spcBef>
                        <a:spcAft>
                          <a:spcPts val="0"/>
                        </a:spcAft>
                        <a:buClrTx/>
                        <a:buSzTx/>
                        <a:buFontTx/>
                        <a:buNone/>
                        <a:tabLst/>
                        <a:defRPr/>
                      </a:pPr>
                      <a:r>
                        <a:rPr lang="en-US" sz="1600" b="0" i="1" dirty="0" smtClean="0">
                          <a:latin typeface="Georgia"/>
                          <a:cs typeface="Georgia"/>
                        </a:rPr>
                        <a:t>Content</a:t>
                      </a:r>
                    </a:p>
                    <a:p>
                      <a:pPr marL="0" marR="0" indent="0" algn="l" defTabSz="457200" rtl="0" eaLnBrk="1" fontAlgn="auto" latinLnBrk="0" hangingPunct="1">
                        <a:lnSpc>
                          <a:spcPct val="100000"/>
                        </a:lnSpc>
                        <a:spcBef>
                          <a:spcPts val="900"/>
                        </a:spcBef>
                        <a:spcAft>
                          <a:spcPts val="0"/>
                        </a:spcAft>
                        <a:buClrTx/>
                        <a:buSzTx/>
                        <a:buFontTx/>
                        <a:buNone/>
                        <a:tabLst/>
                        <a:defRPr/>
                      </a:pPr>
                      <a:r>
                        <a:rPr lang="en-US" sz="1600" b="0" i="1" dirty="0" smtClean="0">
                          <a:latin typeface="Georgia"/>
                          <a:cs typeface="Georgia"/>
                        </a:rPr>
                        <a:t>Digital</a:t>
                      </a:r>
                    </a:p>
                    <a:p>
                      <a:pPr marL="0" marR="0" indent="0" algn="l" defTabSz="457200" rtl="0" eaLnBrk="1" fontAlgn="auto" latinLnBrk="0" hangingPunct="1">
                        <a:lnSpc>
                          <a:spcPct val="100000"/>
                        </a:lnSpc>
                        <a:spcBef>
                          <a:spcPts val="900"/>
                        </a:spcBef>
                        <a:spcAft>
                          <a:spcPts val="0"/>
                        </a:spcAft>
                        <a:buClrTx/>
                        <a:buSzTx/>
                        <a:buFontTx/>
                        <a:buNone/>
                        <a:tabLst/>
                        <a:defRPr/>
                      </a:pPr>
                      <a:r>
                        <a:rPr lang="en-US" sz="1600" b="0" i="1" dirty="0" smtClean="0">
                          <a:latin typeface="Georgia"/>
                          <a:cs typeface="Georgia"/>
                        </a:rPr>
                        <a:t>Research / VOC</a:t>
                      </a:r>
                    </a:p>
                    <a:p>
                      <a:pPr marL="0" marR="0" indent="0" algn="l" defTabSz="457200" rtl="0" eaLnBrk="1" fontAlgn="auto" latinLnBrk="0" hangingPunct="1">
                        <a:lnSpc>
                          <a:spcPct val="100000"/>
                        </a:lnSpc>
                        <a:spcBef>
                          <a:spcPts val="900"/>
                        </a:spcBef>
                        <a:spcAft>
                          <a:spcPts val="0"/>
                        </a:spcAft>
                        <a:buClrTx/>
                        <a:buSzTx/>
                        <a:buFontTx/>
                        <a:buNone/>
                        <a:tabLst/>
                        <a:defRPr/>
                      </a:pPr>
                      <a:r>
                        <a:rPr lang="en-US" sz="1600" b="0" i="1" dirty="0" smtClean="0">
                          <a:latin typeface="Georgia"/>
                          <a:cs typeface="Georgia"/>
                        </a:rPr>
                        <a:t>Personas </a:t>
                      </a:r>
                      <a:r>
                        <a:rPr lang="en-US" sz="1600" b="0" i="1" baseline="0" dirty="0" smtClean="0">
                          <a:latin typeface="Georgia"/>
                          <a:cs typeface="Georgia"/>
                        </a:rPr>
                        <a:t>/ </a:t>
                      </a:r>
                      <a:r>
                        <a:rPr lang="en-US" sz="1600" b="0" i="1" dirty="0" smtClean="0">
                          <a:latin typeface="Georgia"/>
                          <a:cs typeface="Georgia"/>
                        </a:rPr>
                        <a:t>Journey Maps</a:t>
                      </a:r>
                    </a:p>
                  </a:txBody>
                  <a:tcPr marL="89977" marR="89977" marT="134966" marB="44989">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0000"/>
                        </a:lnSpc>
                        <a:spcBef>
                          <a:spcPts val="900"/>
                        </a:spcBef>
                      </a:pPr>
                      <a:r>
                        <a:rPr lang="en-US" sz="1600" b="0" i="1" baseline="0" dirty="0" smtClean="0">
                          <a:latin typeface="Georgia"/>
                          <a:cs typeface="Georgia"/>
                        </a:rPr>
                        <a:t>Marketing Automation</a:t>
                      </a:r>
                    </a:p>
                    <a:p>
                      <a:pPr>
                        <a:lnSpc>
                          <a:spcPct val="100000"/>
                        </a:lnSpc>
                        <a:spcBef>
                          <a:spcPts val="900"/>
                        </a:spcBef>
                      </a:pPr>
                      <a:r>
                        <a:rPr lang="en-US" sz="1600" b="0" i="1" baseline="0" dirty="0" smtClean="0">
                          <a:latin typeface="Georgia"/>
                          <a:cs typeface="Georgia"/>
                        </a:rPr>
                        <a:t>CRM</a:t>
                      </a:r>
                    </a:p>
                    <a:p>
                      <a:pPr>
                        <a:lnSpc>
                          <a:spcPct val="100000"/>
                        </a:lnSpc>
                        <a:spcBef>
                          <a:spcPts val="900"/>
                        </a:spcBef>
                      </a:pPr>
                      <a:r>
                        <a:rPr lang="en-US" sz="1600" b="0" i="1" baseline="0" dirty="0" smtClean="0">
                          <a:latin typeface="Georgia"/>
                          <a:cs typeface="Georgia"/>
                        </a:rPr>
                        <a:t>Analytics</a:t>
                      </a:r>
                    </a:p>
                    <a:p>
                      <a:pPr>
                        <a:lnSpc>
                          <a:spcPct val="100000"/>
                        </a:lnSpc>
                        <a:spcBef>
                          <a:spcPts val="900"/>
                        </a:spcBef>
                      </a:pPr>
                      <a:r>
                        <a:rPr lang="en-US" sz="1600" b="0" i="1" baseline="0" dirty="0" smtClean="0">
                          <a:latin typeface="Georgia"/>
                          <a:cs typeface="Georgia"/>
                        </a:rPr>
                        <a:t>Email Marketing</a:t>
                      </a:r>
                    </a:p>
                    <a:p>
                      <a:pPr>
                        <a:lnSpc>
                          <a:spcPct val="100000"/>
                        </a:lnSpc>
                        <a:spcBef>
                          <a:spcPts val="900"/>
                        </a:spcBef>
                      </a:pPr>
                      <a:r>
                        <a:rPr lang="en-US" sz="1600" b="0" i="1" baseline="0" dirty="0" smtClean="0">
                          <a:latin typeface="Georgia"/>
                          <a:cs typeface="Georgia"/>
                        </a:rPr>
                        <a:t>Content Marketing</a:t>
                      </a:r>
                    </a:p>
                    <a:p>
                      <a:pPr>
                        <a:lnSpc>
                          <a:spcPct val="100000"/>
                        </a:lnSpc>
                        <a:spcBef>
                          <a:spcPts val="900"/>
                        </a:spcBef>
                      </a:pPr>
                      <a:r>
                        <a:rPr lang="en-US" sz="1600" b="0" i="1" dirty="0" smtClean="0">
                          <a:latin typeface="Georgia"/>
                          <a:cs typeface="Georgia"/>
                        </a:rPr>
                        <a:t>Social Media</a:t>
                      </a:r>
                    </a:p>
                    <a:p>
                      <a:pPr>
                        <a:lnSpc>
                          <a:spcPct val="100000"/>
                        </a:lnSpc>
                        <a:spcBef>
                          <a:spcPts val="900"/>
                        </a:spcBef>
                      </a:pPr>
                      <a:r>
                        <a:rPr lang="en-US" sz="1600" b="0" i="1" dirty="0" smtClean="0">
                          <a:latin typeface="Georgia"/>
                          <a:cs typeface="Georgia"/>
                        </a:rPr>
                        <a:t>SEO/SEM</a:t>
                      </a:r>
                    </a:p>
                    <a:p>
                      <a:pPr>
                        <a:lnSpc>
                          <a:spcPct val="100000"/>
                        </a:lnSpc>
                        <a:spcBef>
                          <a:spcPts val="900"/>
                        </a:spcBef>
                      </a:pPr>
                      <a:r>
                        <a:rPr lang="en-US" sz="1600" b="0" i="1" baseline="0" dirty="0" smtClean="0">
                          <a:latin typeface="Georgia"/>
                          <a:cs typeface="Georgia"/>
                        </a:rPr>
                        <a:t>Events</a:t>
                      </a:r>
                    </a:p>
                    <a:p>
                      <a:pPr marL="0" marR="0" indent="0" algn="l" defTabSz="457200" rtl="0" eaLnBrk="1" fontAlgn="auto" latinLnBrk="0" hangingPunct="1">
                        <a:lnSpc>
                          <a:spcPct val="100000"/>
                        </a:lnSpc>
                        <a:spcBef>
                          <a:spcPts val="900"/>
                        </a:spcBef>
                        <a:spcAft>
                          <a:spcPts val="0"/>
                        </a:spcAft>
                        <a:buClrTx/>
                        <a:buSzTx/>
                        <a:buFontTx/>
                        <a:buNone/>
                        <a:tabLst/>
                        <a:defRPr/>
                      </a:pPr>
                      <a:r>
                        <a:rPr lang="en-US" sz="1600" b="0" i="1" dirty="0" smtClean="0">
                          <a:latin typeface="Georgia"/>
                          <a:cs typeface="Georgia"/>
                        </a:rPr>
                        <a:t>Media Planning, Buying</a:t>
                      </a:r>
                    </a:p>
                    <a:p>
                      <a:pPr>
                        <a:lnSpc>
                          <a:spcPct val="100000"/>
                        </a:lnSpc>
                        <a:spcBef>
                          <a:spcPts val="900"/>
                        </a:spcBef>
                      </a:pPr>
                      <a:endParaRPr lang="en-US" sz="1100" b="0" i="1" dirty="0" smtClean="0">
                        <a:latin typeface="Georgia"/>
                        <a:cs typeface="Georgia"/>
                      </a:endParaRPr>
                    </a:p>
                  </a:txBody>
                  <a:tcPr marL="89977" marR="89977" marT="134966" marB="44989">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0000"/>
                        </a:lnSpc>
                        <a:spcBef>
                          <a:spcPts val="900"/>
                        </a:spcBef>
                      </a:pPr>
                      <a:r>
                        <a:rPr lang="en-US" sz="1600" b="0" i="1" dirty="0" smtClean="0">
                          <a:latin typeface="Georgia"/>
                          <a:cs typeface="Georgia"/>
                        </a:rPr>
                        <a:t>Brand Identity</a:t>
                      </a:r>
                    </a:p>
                    <a:p>
                      <a:pPr>
                        <a:lnSpc>
                          <a:spcPct val="100000"/>
                        </a:lnSpc>
                        <a:spcBef>
                          <a:spcPts val="900"/>
                        </a:spcBef>
                      </a:pPr>
                      <a:r>
                        <a:rPr lang="en-US" sz="1600" b="0" i="1" dirty="0" smtClean="0">
                          <a:latin typeface="Georgia"/>
                          <a:cs typeface="Georgia"/>
                        </a:rPr>
                        <a:t>User Experience</a:t>
                      </a:r>
                    </a:p>
                    <a:p>
                      <a:pPr>
                        <a:lnSpc>
                          <a:spcPct val="100000"/>
                        </a:lnSpc>
                        <a:spcBef>
                          <a:spcPts val="900"/>
                        </a:spcBef>
                      </a:pPr>
                      <a:r>
                        <a:rPr lang="en-US" sz="1600" b="0" i="1" dirty="0" smtClean="0">
                          <a:latin typeface="Georgia"/>
                          <a:cs typeface="Georgia"/>
                        </a:rPr>
                        <a:t>Content Development</a:t>
                      </a:r>
                    </a:p>
                    <a:p>
                      <a:pPr>
                        <a:lnSpc>
                          <a:spcPct val="100000"/>
                        </a:lnSpc>
                        <a:spcBef>
                          <a:spcPts val="900"/>
                        </a:spcBef>
                      </a:pPr>
                      <a:r>
                        <a:rPr lang="en-US" sz="1600" b="0" i="1" dirty="0" smtClean="0">
                          <a:latin typeface="Georgia"/>
                          <a:cs typeface="Georgia"/>
                        </a:rPr>
                        <a:t>Marketing Assets</a:t>
                      </a:r>
                    </a:p>
                    <a:p>
                      <a:pPr>
                        <a:lnSpc>
                          <a:spcPct val="100000"/>
                        </a:lnSpc>
                        <a:spcBef>
                          <a:spcPts val="900"/>
                        </a:spcBef>
                      </a:pPr>
                      <a:r>
                        <a:rPr lang="en-US" sz="1600" b="0" i="1" dirty="0" smtClean="0">
                          <a:latin typeface="Georgia"/>
                          <a:cs typeface="Georgia"/>
                        </a:rPr>
                        <a:t>Sales</a:t>
                      </a:r>
                      <a:r>
                        <a:rPr lang="en-US" sz="1600" b="0" i="1" baseline="0" dirty="0" smtClean="0">
                          <a:latin typeface="Georgia"/>
                          <a:cs typeface="Georgia"/>
                        </a:rPr>
                        <a:t> Enablement</a:t>
                      </a:r>
                    </a:p>
                    <a:p>
                      <a:pPr>
                        <a:lnSpc>
                          <a:spcPct val="100000"/>
                        </a:lnSpc>
                        <a:spcBef>
                          <a:spcPts val="900"/>
                        </a:spcBef>
                      </a:pPr>
                      <a:r>
                        <a:rPr lang="en-US" sz="1600" b="0" i="1" dirty="0" smtClean="0">
                          <a:latin typeface="Georgia"/>
                          <a:cs typeface="Georgia"/>
                        </a:rPr>
                        <a:t>Video</a:t>
                      </a:r>
                      <a:r>
                        <a:rPr lang="en-US" sz="1600" b="0" i="1" baseline="0" dirty="0" smtClean="0">
                          <a:latin typeface="Georgia"/>
                          <a:cs typeface="Georgia"/>
                        </a:rPr>
                        <a:t> /</a:t>
                      </a:r>
                      <a:r>
                        <a:rPr lang="en-US" sz="1600" b="0" i="1" dirty="0" smtClean="0">
                          <a:latin typeface="Georgia"/>
                          <a:cs typeface="Georgia"/>
                        </a:rPr>
                        <a:t> Motion Graphics</a:t>
                      </a:r>
                    </a:p>
                    <a:p>
                      <a:pPr>
                        <a:lnSpc>
                          <a:spcPct val="100000"/>
                        </a:lnSpc>
                        <a:spcBef>
                          <a:spcPts val="900"/>
                        </a:spcBef>
                      </a:pPr>
                      <a:r>
                        <a:rPr lang="en-US" sz="1600" b="0" i="1" baseline="0" dirty="0" smtClean="0">
                          <a:latin typeface="Georgia"/>
                          <a:cs typeface="Georgia"/>
                        </a:rPr>
                        <a:t>Virtual Reality</a:t>
                      </a:r>
                    </a:p>
                    <a:p>
                      <a:pPr>
                        <a:lnSpc>
                          <a:spcPct val="100000"/>
                        </a:lnSpc>
                        <a:spcBef>
                          <a:spcPts val="900"/>
                        </a:spcBef>
                      </a:pPr>
                      <a:r>
                        <a:rPr lang="en-US" sz="1600" b="0" i="1" baseline="0" dirty="0" smtClean="0">
                          <a:latin typeface="Georgia"/>
                          <a:cs typeface="Georgia"/>
                        </a:rPr>
                        <a:t>Visual Design</a:t>
                      </a:r>
                    </a:p>
                    <a:p>
                      <a:pPr>
                        <a:lnSpc>
                          <a:spcPct val="100000"/>
                        </a:lnSpc>
                        <a:spcBef>
                          <a:spcPts val="900"/>
                        </a:spcBef>
                      </a:pPr>
                      <a:endParaRPr lang="en-US" sz="1100" b="0" i="1" baseline="0" dirty="0" smtClean="0">
                        <a:latin typeface="Georgia"/>
                        <a:cs typeface="Georgia"/>
                      </a:endParaRPr>
                    </a:p>
                    <a:p>
                      <a:pPr>
                        <a:lnSpc>
                          <a:spcPct val="100000"/>
                        </a:lnSpc>
                        <a:spcBef>
                          <a:spcPts val="900"/>
                        </a:spcBef>
                      </a:pPr>
                      <a:endParaRPr lang="en-US" sz="1100" b="0" i="1" dirty="0">
                        <a:latin typeface="Georgia"/>
                        <a:cs typeface="Georgia"/>
                      </a:endParaRPr>
                    </a:p>
                  </a:txBody>
                  <a:tcPr marL="89977" marR="89977" marT="134966" marB="44989">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90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Georgia"/>
                          <a:cs typeface="Georgia"/>
                        </a:rPr>
                        <a:t>Websites, CMS,     Intranets, Portals, </a:t>
                      </a:r>
                      <a:r>
                        <a:rPr kumimoji="0" lang="en-US" sz="1600" b="0" i="1" u="none" strike="noStrike" kern="1200" cap="none" spc="0" normalizeH="0" baseline="0" noProof="0" dirty="0" err="1" smtClean="0">
                          <a:ln>
                            <a:noFill/>
                          </a:ln>
                          <a:solidFill>
                            <a:prstClr val="black"/>
                          </a:solidFill>
                          <a:effectLst/>
                          <a:uLnTx/>
                          <a:uFillTx/>
                          <a:latin typeface="Georgia"/>
                          <a:cs typeface="Georgia"/>
                        </a:rPr>
                        <a:t>eCommerce</a:t>
                      </a:r>
                      <a:endParaRPr kumimoji="0" lang="en-US" sz="1600" b="0" i="1" u="none" strike="noStrike" kern="1200" cap="none" spc="0" normalizeH="0" baseline="0" noProof="0" dirty="0" smtClean="0">
                        <a:ln>
                          <a:noFill/>
                        </a:ln>
                        <a:solidFill>
                          <a:prstClr val="black"/>
                        </a:solidFill>
                        <a:effectLst/>
                        <a:uLnTx/>
                        <a:uFillTx/>
                        <a:latin typeface="Georgia"/>
                        <a:cs typeface="Georgia"/>
                      </a:endParaRPr>
                    </a:p>
                    <a:p>
                      <a:pPr marL="0" marR="0" lvl="0" indent="0" algn="l" defTabSz="457200" rtl="0" eaLnBrk="1" fontAlgn="auto" latinLnBrk="0" hangingPunct="1">
                        <a:lnSpc>
                          <a:spcPct val="100000"/>
                        </a:lnSpc>
                        <a:spcBef>
                          <a:spcPts val="90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Georgia"/>
                          <a:cs typeface="Georgia"/>
                        </a:rPr>
                        <a:t>Emerging Technology</a:t>
                      </a:r>
                    </a:p>
                    <a:p>
                      <a:pPr marL="0" marR="0" lvl="0" indent="0" algn="l" defTabSz="457200" rtl="0" eaLnBrk="1" fontAlgn="auto" latinLnBrk="0" hangingPunct="1">
                        <a:lnSpc>
                          <a:spcPct val="100000"/>
                        </a:lnSpc>
                        <a:spcBef>
                          <a:spcPts val="90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Georgia"/>
                          <a:cs typeface="Georgia"/>
                        </a:rPr>
                        <a:t>Mobile Applications</a:t>
                      </a:r>
                    </a:p>
                    <a:p>
                      <a:pPr marL="0" marR="0" lvl="0" indent="0" algn="l" defTabSz="457200" rtl="0" eaLnBrk="1" fontAlgn="auto" latinLnBrk="0" hangingPunct="1">
                        <a:lnSpc>
                          <a:spcPct val="100000"/>
                        </a:lnSpc>
                        <a:spcBef>
                          <a:spcPts val="90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Georgia"/>
                          <a:cs typeface="Georgia"/>
                        </a:rPr>
                        <a:t>Database Development</a:t>
                      </a:r>
                    </a:p>
                    <a:p>
                      <a:pPr marL="0" marR="0" lvl="0" indent="0" algn="l" defTabSz="457200" rtl="0" eaLnBrk="1" fontAlgn="auto" latinLnBrk="0" hangingPunct="1">
                        <a:lnSpc>
                          <a:spcPct val="100000"/>
                        </a:lnSpc>
                        <a:spcBef>
                          <a:spcPts val="90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Georgia"/>
                          <a:cs typeface="Georgia"/>
                        </a:rPr>
                        <a:t>Quality Assurance </a:t>
                      </a:r>
                    </a:p>
                    <a:p>
                      <a:pPr marL="0" marR="0" lvl="0" indent="0" algn="l" defTabSz="457200" rtl="0" eaLnBrk="1" fontAlgn="auto" latinLnBrk="0" hangingPunct="1">
                        <a:lnSpc>
                          <a:spcPct val="100000"/>
                        </a:lnSpc>
                        <a:spcBef>
                          <a:spcPts val="90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Georgia"/>
                          <a:cs typeface="Georgia"/>
                        </a:rPr>
                        <a:t>Accessibility</a:t>
                      </a:r>
                    </a:p>
                    <a:p>
                      <a:pPr marL="0" marR="0" lvl="0" indent="0" algn="l" defTabSz="457200" rtl="0" eaLnBrk="1" fontAlgn="auto" latinLnBrk="0" hangingPunct="1">
                        <a:lnSpc>
                          <a:spcPct val="100000"/>
                        </a:lnSpc>
                        <a:spcBef>
                          <a:spcPts val="90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Georgia"/>
                          <a:cs typeface="Georgia"/>
                        </a:rPr>
                        <a:t>Enterprise Hosting</a:t>
                      </a:r>
                    </a:p>
                  </a:txBody>
                  <a:tcPr marL="89977" marR="89977" marT="134966" marB="44989">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49" name="Rectangle 48"/>
          <p:cNvSpPr/>
          <p:nvPr/>
        </p:nvSpPr>
        <p:spPr>
          <a:xfrm>
            <a:off x="1024140" y="1259885"/>
            <a:ext cx="3175292" cy="43858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34290" rIns="137160" bIns="34290" numCol="1" spcCol="0" rtlCol="0" fromWordArt="0" anchor="ctr" anchorCtr="0" forceAA="0" compatLnSpc="1">
            <a:prstTxWarp prst="textNoShape">
              <a:avLst/>
            </a:prstTxWarp>
            <a:spAutoFit/>
          </a:bodyPr>
          <a:lstStyle/>
          <a:p>
            <a:r>
              <a:rPr lang="en-US" sz="2400" i="1" dirty="0">
                <a:solidFill>
                  <a:srgbClr val="000000"/>
                </a:solidFill>
                <a:latin typeface="Georgia" pitchFamily="18" charset="0"/>
                <a:cs typeface="Georgia"/>
              </a:rPr>
              <a:t>Services &amp; Solutions</a:t>
            </a:r>
          </a:p>
        </p:txBody>
      </p:sp>
      <p:sp>
        <p:nvSpPr>
          <p:cNvPr id="50" name="TextBox 49"/>
          <p:cNvSpPr txBox="1"/>
          <p:nvPr/>
        </p:nvSpPr>
        <p:spPr>
          <a:xfrm>
            <a:off x="4732833" y="1504890"/>
            <a:ext cx="3953967" cy="400110"/>
          </a:xfrm>
          <a:prstGeom prst="rect">
            <a:avLst/>
          </a:prstGeom>
          <a:noFill/>
        </p:spPr>
        <p:txBody>
          <a:bodyPr wrap="none" lIns="0" rtlCol="0">
            <a:spAutoFit/>
          </a:bodyPr>
          <a:lstStyle/>
          <a:p>
            <a:pPr algn="ctr">
              <a:spcAft>
                <a:spcPts val="600"/>
              </a:spcAft>
            </a:pPr>
            <a:r>
              <a:rPr lang="en-US" sz="2000" b="1" dirty="0"/>
              <a:t>Account &amp; Project Management</a:t>
            </a:r>
          </a:p>
        </p:txBody>
      </p:sp>
      <p:pic>
        <p:nvPicPr>
          <p:cNvPr id="51" name="pasted-image.pdf"/>
          <p:cNvPicPr/>
          <p:nvPr/>
        </p:nvPicPr>
        <p:blipFill>
          <a:blip r:embed="rId3">
            <a:extLst/>
          </a:blip>
          <a:srcRect/>
          <a:stretch>
            <a:fillRect/>
          </a:stretch>
        </p:blipFill>
        <p:spPr>
          <a:xfrm>
            <a:off x="7703084" y="2174314"/>
            <a:ext cx="347599" cy="348156"/>
          </a:xfrm>
          <a:prstGeom prst="rect">
            <a:avLst/>
          </a:prstGeom>
          <a:ln w="12700" cap="flat">
            <a:noFill/>
            <a:miter lim="400000"/>
          </a:ln>
          <a:effectLst/>
        </p:spPr>
      </p:pic>
      <p:pic>
        <p:nvPicPr>
          <p:cNvPr id="52" name="pasted-image.pdf"/>
          <p:cNvPicPr/>
          <p:nvPr/>
        </p:nvPicPr>
        <p:blipFill>
          <a:blip r:embed="rId4">
            <a:extLst/>
          </a:blip>
          <a:stretch>
            <a:fillRect/>
          </a:stretch>
        </p:blipFill>
        <p:spPr>
          <a:xfrm>
            <a:off x="10579926" y="2148234"/>
            <a:ext cx="445632" cy="267567"/>
          </a:xfrm>
          <a:prstGeom prst="rect">
            <a:avLst/>
          </a:prstGeom>
          <a:ln w="12700" cap="flat">
            <a:noFill/>
            <a:miter lim="400000"/>
          </a:ln>
          <a:effectLst/>
        </p:spPr>
      </p:pic>
      <p:pic>
        <p:nvPicPr>
          <p:cNvPr id="53" name="pasted-image.pdf"/>
          <p:cNvPicPr/>
          <p:nvPr/>
        </p:nvPicPr>
        <p:blipFill>
          <a:blip r:embed="rId5">
            <a:extLst/>
          </a:blip>
          <a:stretch>
            <a:fillRect/>
          </a:stretch>
        </p:blipFill>
        <p:spPr>
          <a:xfrm>
            <a:off x="5435280" y="2201665"/>
            <a:ext cx="360852" cy="363100"/>
          </a:xfrm>
          <a:prstGeom prst="rect">
            <a:avLst/>
          </a:prstGeom>
          <a:ln w="12700" cap="flat">
            <a:noFill/>
            <a:miter lim="400000"/>
          </a:ln>
          <a:effectLst/>
        </p:spPr>
      </p:pic>
      <p:pic>
        <p:nvPicPr>
          <p:cNvPr id="54" name="pasted-image.pdf"/>
          <p:cNvPicPr/>
          <p:nvPr/>
        </p:nvPicPr>
        <p:blipFill>
          <a:blip r:embed="rId6">
            <a:extLst/>
          </a:blip>
          <a:stretch>
            <a:fillRect/>
          </a:stretch>
        </p:blipFill>
        <p:spPr>
          <a:xfrm>
            <a:off x="9220201" y="1546220"/>
            <a:ext cx="280425" cy="293947"/>
          </a:xfrm>
          <a:prstGeom prst="rect">
            <a:avLst/>
          </a:prstGeom>
          <a:ln w="12700" cap="flat">
            <a:noFill/>
            <a:miter lim="400000"/>
          </a:ln>
          <a:effectLst/>
        </p:spPr>
      </p:pic>
      <p:pic>
        <p:nvPicPr>
          <p:cNvPr id="55" name="pasted-image.pdf"/>
          <p:cNvPicPr/>
          <p:nvPr/>
        </p:nvPicPr>
        <p:blipFill>
          <a:blip r:embed="rId7">
            <a:extLst/>
          </a:blip>
          <a:stretch>
            <a:fillRect/>
          </a:stretch>
        </p:blipFill>
        <p:spPr>
          <a:xfrm>
            <a:off x="2478317" y="2177651"/>
            <a:ext cx="311138" cy="366906"/>
          </a:xfrm>
          <a:prstGeom prst="rect">
            <a:avLst/>
          </a:prstGeom>
          <a:ln w="12700" cap="flat">
            <a:noFill/>
            <a:miter lim="400000"/>
          </a:ln>
          <a:effectLst/>
        </p:spPr>
      </p:pic>
      <p:sp>
        <p:nvSpPr>
          <p:cNvPr id="22" name="Footer Placeholder 2"/>
          <p:cNvSpPr>
            <a:spLocks noGrp="1"/>
          </p:cNvSpPr>
          <p:nvPr>
            <p:ph type="ftr" sz="quarter" idx="3"/>
          </p:nvPr>
        </p:nvSpPr>
        <p:spPr>
          <a:xfrm>
            <a:off x="5943600" y="6534850"/>
            <a:ext cx="5516915" cy="190821"/>
          </a:xfrm>
        </p:spPr>
        <p:txBody>
          <a:bodyPr/>
          <a:lstStyle/>
          <a:p>
            <a:r>
              <a:rPr lang="en-US" dirty="0"/>
              <a:t>Accessible Website Procurement</a:t>
            </a:r>
          </a:p>
        </p:txBody>
      </p:sp>
      <p:sp>
        <p:nvSpPr>
          <p:cNvPr id="23" name="Slide Number Placeholder 3"/>
          <p:cNvSpPr>
            <a:spLocks noGrp="1"/>
          </p:cNvSpPr>
          <p:nvPr>
            <p:ph type="sldNum" sz="quarter" idx="4"/>
          </p:nvPr>
        </p:nvSpPr>
        <p:spPr>
          <a:xfrm>
            <a:off x="11482758" y="6534850"/>
            <a:ext cx="523524" cy="190821"/>
          </a:xfrm>
        </p:spPr>
        <p:txBody>
          <a:bodyPr/>
          <a:lstStyle/>
          <a:p>
            <a:r>
              <a:rPr lang="en-US" dirty="0" smtClean="0"/>
              <a:t>3</a:t>
            </a:r>
            <a:endParaRPr lang="en-US" dirty="0"/>
          </a:p>
        </p:txBody>
      </p:sp>
    </p:spTree>
    <p:extLst>
      <p:ext uri="{BB962C8B-B14F-4D97-AF65-F5344CB8AC3E}">
        <p14:creationId xmlns:p14="http://schemas.microsoft.com/office/powerpoint/2010/main" val="4284677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Statement of Work - Price</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30</a:t>
            </a:fld>
            <a:endParaRPr lang="en-US"/>
          </a:p>
        </p:txBody>
      </p:sp>
      <p:sp>
        <p:nvSpPr>
          <p:cNvPr id="10" name="Content Placeholder 6"/>
          <p:cNvSpPr txBox="1">
            <a:spLocks/>
          </p:cNvSpPr>
          <p:nvPr/>
        </p:nvSpPr>
        <p:spPr bwMode="gray">
          <a:xfrm>
            <a:off x="1959429" y="1691640"/>
            <a:ext cx="8228276" cy="30327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Ask for a separate line item for accessibility</a:t>
            </a:r>
          </a:p>
          <a:p>
            <a:pPr lvl="1"/>
            <a:r>
              <a:rPr lang="en-US" sz="2200" dirty="0" smtClean="0"/>
              <a:t>It should be enough to accomplish your objectives</a:t>
            </a:r>
            <a:endParaRPr lang="en-US" sz="2200" dirty="0"/>
          </a:p>
          <a:p>
            <a:pPr lvl="1"/>
            <a:endParaRPr lang="en-US" sz="2200" dirty="0" smtClean="0"/>
          </a:p>
          <a:p>
            <a:pPr lvl="1"/>
            <a:endParaRPr lang="en-US" sz="2200" dirty="0"/>
          </a:p>
          <a:p>
            <a:pPr lvl="1"/>
            <a:endParaRPr lang="en-US" sz="2200" dirty="0" smtClean="0"/>
          </a:p>
          <a:p>
            <a:endParaRPr lang="en-US" sz="2400" dirty="0" smtClean="0"/>
          </a:p>
        </p:txBody>
      </p:sp>
      <p:sp>
        <p:nvSpPr>
          <p:cNvPr id="2" name="TextBox 1"/>
          <p:cNvSpPr txBox="1"/>
          <p:nvPr/>
        </p:nvSpPr>
        <p:spPr>
          <a:xfrm>
            <a:off x="1958105" y="2829342"/>
            <a:ext cx="3689472" cy="2123658"/>
          </a:xfrm>
          <a:prstGeom prst="rect">
            <a:avLst/>
          </a:prstGeom>
          <a:noFill/>
        </p:spPr>
        <p:txBody>
          <a:bodyPr wrap="none" lIns="0" rtlCol="0">
            <a:spAutoFit/>
          </a:bodyPr>
          <a:lstStyle/>
          <a:p>
            <a:pPr marL="1200150" lvl="2" indent="-285750">
              <a:buFont typeface="Arial" charset="0"/>
              <a:buChar char="•"/>
            </a:pPr>
            <a:r>
              <a:rPr lang="en-US" b="1" dirty="0"/>
              <a:t>Personas</a:t>
            </a:r>
          </a:p>
          <a:p>
            <a:pPr marL="1200150" lvl="2" indent="-285750">
              <a:buFont typeface="Arial" charset="0"/>
              <a:buChar char="•"/>
            </a:pPr>
            <a:r>
              <a:rPr lang="en-US" dirty="0"/>
              <a:t>Wireframes</a:t>
            </a:r>
          </a:p>
          <a:p>
            <a:pPr marL="1200150" lvl="2" indent="-285750">
              <a:buFont typeface="Arial" charset="0"/>
              <a:buChar char="•"/>
            </a:pPr>
            <a:r>
              <a:rPr lang="en-US" dirty="0" smtClean="0"/>
              <a:t>Design</a:t>
            </a:r>
          </a:p>
          <a:p>
            <a:pPr marL="1200150" lvl="2" indent="-285750">
              <a:buFont typeface="Arial" charset="0"/>
              <a:buChar char="•"/>
            </a:pPr>
            <a:r>
              <a:rPr lang="en-US" b="1" dirty="0" smtClean="0"/>
              <a:t>Content Development</a:t>
            </a:r>
            <a:endParaRPr lang="en-US" b="1" dirty="0"/>
          </a:p>
          <a:p>
            <a:pPr marL="1200150" lvl="2" indent="-285750">
              <a:buFont typeface="Arial" charset="0"/>
              <a:buChar char="•"/>
            </a:pPr>
            <a:r>
              <a:rPr lang="en-US" dirty="0"/>
              <a:t>Development</a:t>
            </a:r>
          </a:p>
          <a:p>
            <a:pPr marL="1200150" lvl="2" indent="-285750">
              <a:buFont typeface="Arial" charset="0"/>
              <a:buChar char="•"/>
            </a:pPr>
            <a:r>
              <a:rPr lang="en-US" b="1" dirty="0"/>
              <a:t>User Testing</a:t>
            </a:r>
          </a:p>
          <a:p>
            <a:pPr marL="285750" indent="-285750">
              <a:spcBef>
                <a:spcPts val="1200"/>
              </a:spcBef>
              <a:buFont typeface="Arial" charset="0"/>
              <a:buChar char="•"/>
            </a:pPr>
            <a:endParaRPr lang="en-US" sz="1400" dirty="0" smtClean="0">
              <a:cs typeface="Georgia"/>
            </a:endParaRPr>
          </a:p>
        </p:txBody>
      </p:sp>
      <p:sp>
        <p:nvSpPr>
          <p:cNvPr id="7" name="TextBox 6"/>
          <p:cNvSpPr txBox="1"/>
          <p:nvPr/>
        </p:nvSpPr>
        <p:spPr>
          <a:xfrm>
            <a:off x="5029200" y="2829342"/>
            <a:ext cx="4087016" cy="1477328"/>
          </a:xfrm>
          <a:prstGeom prst="rect">
            <a:avLst/>
          </a:prstGeom>
          <a:noFill/>
        </p:spPr>
        <p:txBody>
          <a:bodyPr wrap="none" lIns="0" rtlCol="0">
            <a:spAutoFit/>
          </a:bodyPr>
          <a:lstStyle/>
          <a:p>
            <a:pPr marL="1200150" lvl="2" indent="-285750">
              <a:buFont typeface="Arial" charset="0"/>
              <a:buChar char="•"/>
            </a:pPr>
            <a:r>
              <a:rPr lang="en-US" dirty="0"/>
              <a:t>CMS Integration</a:t>
            </a:r>
          </a:p>
          <a:p>
            <a:pPr marL="1200150" lvl="2" indent="-285750">
              <a:buFont typeface="Arial" charset="0"/>
              <a:buChar char="•"/>
            </a:pPr>
            <a:r>
              <a:rPr lang="en-US" dirty="0"/>
              <a:t>Testing</a:t>
            </a:r>
          </a:p>
          <a:p>
            <a:pPr marL="1200150" lvl="2" indent="-285750">
              <a:buFont typeface="Arial" charset="0"/>
              <a:buChar char="•"/>
            </a:pPr>
            <a:r>
              <a:rPr lang="en-US" dirty="0"/>
              <a:t>Remediation</a:t>
            </a:r>
          </a:p>
          <a:p>
            <a:pPr marL="1200150" lvl="2" indent="-285750">
              <a:buFont typeface="Arial" charset="0"/>
              <a:buChar char="•"/>
            </a:pPr>
            <a:r>
              <a:rPr lang="en-US" b="1" dirty="0"/>
              <a:t>Training</a:t>
            </a:r>
          </a:p>
          <a:p>
            <a:pPr marL="1200150" lvl="2" indent="-285750">
              <a:buFont typeface="Arial" charset="0"/>
              <a:buChar char="•"/>
            </a:pPr>
            <a:r>
              <a:rPr lang="en-US" b="1" dirty="0"/>
              <a:t>Post launch maintenance</a:t>
            </a:r>
          </a:p>
        </p:txBody>
      </p:sp>
      <p:sp>
        <p:nvSpPr>
          <p:cNvPr id="8" name="Content Placeholder 6"/>
          <p:cNvSpPr txBox="1">
            <a:spLocks/>
          </p:cNvSpPr>
          <p:nvPr/>
        </p:nvSpPr>
        <p:spPr bwMode="gray">
          <a:xfrm>
            <a:off x="1959429" y="4800600"/>
            <a:ext cx="8228276" cy="30327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A pool of hours for maintenance</a:t>
            </a:r>
          </a:p>
          <a:p>
            <a:r>
              <a:rPr lang="en-US" sz="2400" dirty="0"/>
              <a:t>Coordination / cost of 3</a:t>
            </a:r>
            <a:r>
              <a:rPr lang="en-US" sz="2400" baseline="30000" dirty="0"/>
              <a:t>rd</a:t>
            </a:r>
            <a:r>
              <a:rPr lang="en-US" sz="2400" dirty="0"/>
              <a:t> party ‘certification’</a:t>
            </a:r>
          </a:p>
        </p:txBody>
      </p:sp>
    </p:spTree>
    <p:extLst>
      <p:ext uri="{BB962C8B-B14F-4D97-AF65-F5344CB8AC3E}">
        <p14:creationId xmlns:p14="http://schemas.microsoft.com/office/powerpoint/2010/main" val="1030662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Budget Capacity</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31</a:t>
            </a:fld>
            <a:endParaRPr lang="en-US"/>
          </a:p>
        </p:txBody>
      </p:sp>
      <p:sp>
        <p:nvSpPr>
          <p:cNvPr id="10" name="Content Placeholder 6"/>
          <p:cNvSpPr txBox="1">
            <a:spLocks/>
          </p:cNvSpPr>
          <p:nvPr/>
        </p:nvSpPr>
        <p:spPr bwMode="gray">
          <a:xfrm>
            <a:off x="1945405" y="1221967"/>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Budget for Accessibility </a:t>
            </a:r>
          </a:p>
          <a:p>
            <a:pPr lvl="1"/>
            <a:r>
              <a:rPr lang="en-US" dirty="0" smtClean="0"/>
              <a:t>Much like Responsive Web Design, Accessibility Compliance for NEW projects is best budgeted as a percentage of the overall project </a:t>
            </a:r>
          </a:p>
          <a:p>
            <a:pPr lvl="1"/>
            <a:r>
              <a:rPr lang="en-US" dirty="0" smtClean="0"/>
              <a:t>Most accessibility projects range between 5% and 10% of the overall project cost</a:t>
            </a:r>
          </a:p>
        </p:txBody>
      </p:sp>
      <p:grpSp>
        <p:nvGrpSpPr>
          <p:cNvPr id="5" name="Group 4" descr="Line graph labelled Small in the left top, Large in the left bottom, Informational (Marketing) on the bottom left, and Functional (intranet) on the bottom right. There is a line that starts at the bottom left and rises to the top right. The line indicates that the percent cost starts at about 5% in the bottom left and ends at about 10% in the top right. " title="Chart of cost"/>
          <p:cNvGrpSpPr/>
          <p:nvPr/>
        </p:nvGrpSpPr>
        <p:grpSpPr>
          <a:xfrm>
            <a:off x="3912924" y="3097764"/>
            <a:ext cx="3707076" cy="3216656"/>
            <a:chOff x="3912924" y="3097764"/>
            <a:chExt cx="3707076" cy="3216656"/>
          </a:xfrm>
        </p:grpSpPr>
        <p:sp>
          <p:nvSpPr>
            <p:cNvPr id="2" name="Rectangle 1"/>
            <p:cNvSpPr/>
            <p:nvPr/>
          </p:nvSpPr>
          <p:spPr>
            <a:xfrm>
              <a:off x="4419600" y="3124200"/>
              <a:ext cx="3124200" cy="2667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spAutoFit/>
            </a:bodyPr>
            <a:lstStyle/>
            <a:p>
              <a:pPr algn="ctr"/>
              <a:endParaRPr lang="en-US" sz="1400" dirty="0" smtClean="0">
                <a:solidFill>
                  <a:srgbClr val="000000"/>
                </a:solidFill>
                <a:cs typeface="Georgia"/>
              </a:endParaRPr>
            </a:p>
          </p:txBody>
        </p:sp>
        <p:cxnSp>
          <p:nvCxnSpPr>
            <p:cNvPr id="7" name="Straight Connector 6"/>
            <p:cNvCxnSpPr/>
            <p:nvPr/>
          </p:nvCxnSpPr>
          <p:spPr>
            <a:xfrm flipV="1">
              <a:off x="4572000" y="3276600"/>
              <a:ext cx="2819400" cy="2349727"/>
            </a:xfrm>
            <a:prstGeom prst="line">
              <a:avLst/>
            </a:prstGeom>
            <a:ln w="12700"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912924" y="5395494"/>
              <a:ext cx="609600" cy="307777"/>
            </a:xfrm>
            <a:prstGeom prst="rect">
              <a:avLst/>
            </a:prstGeom>
            <a:noFill/>
          </p:spPr>
          <p:txBody>
            <a:bodyPr wrap="square" lIns="0" rtlCol="0">
              <a:spAutoFit/>
            </a:bodyPr>
            <a:lstStyle/>
            <a:p>
              <a:pPr>
                <a:spcBef>
                  <a:spcPts val="1200"/>
                </a:spcBef>
              </a:pPr>
              <a:r>
                <a:rPr lang="en-US" sz="1400" smtClean="0">
                  <a:cs typeface="Georgia"/>
                </a:rPr>
                <a:t>Large</a:t>
              </a:r>
              <a:endParaRPr lang="en-US" sz="1400" dirty="0" smtClean="0">
                <a:cs typeface="Georgia"/>
              </a:endParaRPr>
            </a:p>
          </p:txBody>
        </p:sp>
        <p:sp>
          <p:nvSpPr>
            <p:cNvPr id="11" name="TextBox 10"/>
            <p:cNvSpPr txBox="1"/>
            <p:nvPr/>
          </p:nvSpPr>
          <p:spPr>
            <a:xfrm>
              <a:off x="3912924" y="3097764"/>
              <a:ext cx="609600" cy="307777"/>
            </a:xfrm>
            <a:prstGeom prst="rect">
              <a:avLst/>
            </a:prstGeom>
            <a:noFill/>
          </p:spPr>
          <p:txBody>
            <a:bodyPr wrap="square" lIns="0" rtlCol="0">
              <a:spAutoFit/>
            </a:bodyPr>
            <a:lstStyle/>
            <a:p>
              <a:pPr>
                <a:spcBef>
                  <a:spcPts val="1200"/>
                </a:spcBef>
              </a:pPr>
              <a:r>
                <a:rPr lang="en-US" sz="1400" dirty="0" smtClean="0">
                  <a:cs typeface="Georgia"/>
                </a:rPr>
                <a:t>Small</a:t>
              </a:r>
            </a:p>
          </p:txBody>
        </p:sp>
        <p:sp>
          <p:nvSpPr>
            <p:cNvPr id="12" name="TextBox 11"/>
            <p:cNvSpPr txBox="1"/>
            <p:nvPr/>
          </p:nvSpPr>
          <p:spPr>
            <a:xfrm>
              <a:off x="4495800" y="5791200"/>
              <a:ext cx="1219200" cy="523220"/>
            </a:xfrm>
            <a:prstGeom prst="rect">
              <a:avLst/>
            </a:prstGeom>
            <a:noFill/>
          </p:spPr>
          <p:txBody>
            <a:bodyPr wrap="square" lIns="0" rtlCol="0">
              <a:spAutoFit/>
            </a:bodyPr>
            <a:lstStyle/>
            <a:p>
              <a:pPr>
                <a:spcBef>
                  <a:spcPts val="1200"/>
                </a:spcBef>
              </a:pPr>
              <a:r>
                <a:rPr lang="en-US" sz="1400" dirty="0" smtClean="0">
                  <a:cs typeface="Georgia"/>
                </a:rPr>
                <a:t>Informational (Marketing)</a:t>
              </a:r>
            </a:p>
          </p:txBody>
        </p:sp>
        <p:sp>
          <p:nvSpPr>
            <p:cNvPr id="13" name="TextBox 12"/>
            <p:cNvSpPr txBox="1"/>
            <p:nvPr/>
          </p:nvSpPr>
          <p:spPr>
            <a:xfrm>
              <a:off x="6705600" y="5791200"/>
              <a:ext cx="914400" cy="523220"/>
            </a:xfrm>
            <a:prstGeom prst="rect">
              <a:avLst/>
            </a:prstGeom>
            <a:noFill/>
          </p:spPr>
          <p:txBody>
            <a:bodyPr wrap="square" lIns="0" rtlCol="0">
              <a:spAutoFit/>
            </a:bodyPr>
            <a:lstStyle/>
            <a:p>
              <a:pPr>
                <a:spcBef>
                  <a:spcPts val="1200"/>
                </a:spcBef>
              </a:pPr>
              <a:r>
                <a:rPr lang="en-US" sz="1400" dirty="0" smtClean="0">
                  <a:cs typeface="Georgia"/>
                </a:rPr>
                <a:t>Functional</a:t>
              </a:r>
            </a:p>
            <a:p>
              <a:r>
                <a:rPr lang="en-US" sz="1400" dirty="0" smtClean="0">
                  <a:cs typeface="Georgia"/>
                </a:rPr>
                <a:t>(Intranet)</a:t>
              </a:r>
            </a:p>
          </p:txBody>
        </p:sp>
        <p:sp>
          <p:nvSpPr>
            <p:cNvPr id="14" name="TextBox 13"/>
            <p:cNvSpPr txBox="1"/>
            <p:nvPr/>
          </p:nvSpPr>
          <p:spPr>
            <a:xfrm>
              <a:off x="4495800" y="5483423"/>
              <a:ext cx="457200" cy="307777"/>
            </a:xfrm>
            <a:prstGeom prst="rect">
              <a:avLst/>
            </a:prstGeom>
            <a:noFill/>
          </p:spPr>
          <p:txBody>
            <a:bodyPr wrap="square" lIns="0" rtlCol="0">
              <a:spAutoFit/>
            </a:bodyPr>
            <a:lstStyle/>
            <a:p>
              <a:pPr>
                <a:spcBef>
                  <a:spcPts val="1200"/>
                </a:spcBef>
              </a:pPr>
              <a:r>
                <a:rPr lang="en-US" sz="1400" dirty="0" smtClean="0">
                  <a:cs typeface="Georgia"/>
                </a:rPr>
                <a:t>5%</a:t>
              </a:r>
            </a:p>
          </p:txBody>
        </p:sp>
        <p:sp>
          <p:nvSpPr>
            <p:cNvPr id="15" name="TextBox 14"/>
            <p:cNvSpPr txBox="1"/>
            <p:nvPr/>
          </p:nvSpPr>
          <p:spPr>
            <a:xfrm>
              <a:off x="7162800" y="3097765"/>
              <a:ext cx="457200" cy="307777"/>
            </a:xfrm>
            <a:prstGeom prst="rect">
              <a:avLst/>
            </a:prstGeom>
            <a:noFill/>
          </p:spPr>
          <p:txBody>
            <a:bodyPr wrap="square" lIns="0" rtlCol="0">
              <a:spAutoFit/>
            </a:bodyPr>
            <a:lstStyle/>
            <a:p>
              <a:pPr>
                <a:spcBef>
                  <a:spcPts val="1200"/>
                </a:spcBef>
              </a:pPr>
              <a:r>
                <a:rPr lang="en-US" sz="1400" smtClean="0">
                  <a:cs typeface="Georgia"/>
                </a:rPr>
                <a:t>10%</a:t>
              </a:r>
              <a:endParaRPr lang="en-US" sz="1400" dirty="0" smtClean="0">
                <a:cs typeface="Georgia"/>
              </a:endParaRPr>
            </a:p>
          </p:txBody>
        </p:sp>
      </p:grpSp>
      <p:sp>
        <p:nvSpPr>
          <p:cNvPr id="9" name="TextBox 8"/>
          <p:cNvSpPr txBox="1"/>
          <p:nvPr/>
        </p:nvSpPr>
        <p:spPr>
          <a:xfrm>
            <a:off x="8534400" y="3276600"/>
            <a:ext cx="2791533" cy="1046440"/>
          </a:xfrm>
          <a:prstGeom prst="rect">
            <a:avLst/>
          </a:prstGeom>
          <a:noFill/>
        </p:spPr>
        <p:txBody>
          <a:bodyPr wrap="none" lIns="0" rtlCol="0">
            <a:spAutoFit/>
          </a:bodyPr>
          <a:lstStyle/>
          <a:p>
            <a:pPr>
              <a:spcBef>
                <a:spcPts val="1200"/>
              </a:spcBef>
            </a:pPr>
            <a:r>
              <a:rPr lang="en-US" sz="1400" dirty="0" smtClean="0">
                <a:cs typeface="Georgia"/>
              </a:rPr>
              <a:t>Examples:</a:t>
            </a:r>
          </a:p>
          <a:p>
            <a:pPr>
              <a:spcBef>
                <a:spcPts val="1200"/>
              </a:spcBef>
            </a:pPr>
            <a:r>
              <a:rPr lang="en-US" sz="1400" dirty="0" smtClean="0">
                <a:cs typeface="Georgia"/>
              </a:rPr>
              <a:t>$400k Higher Ed Project</a:t>
            </a:r>
          </a:p>
          <a:p>
            <a:pPr>
              <a:spcBef>
                <a:spcPts val="1200"/>
              </a:spcBef>
            </a:pPr>
            <a:r>
              <a:rPr lang="en-US" sz="1400" dirty="0" smtClean="0">
                <a:cs typeface="Georgia"/>
              </a:rPr>
              <a:t>$37k Accessibility Budget (9.25%)</a:t>
            </a:r>
          </a:p>
        </p:txBody>
      </p:sp>
      <p:sp>
        <p:nvSpPr>
          <p:cNvPr id="16" name="TextBox 15"/>
          <p:cNvSpPr txBox="1"/>
          <p:nvPr/>
        </p:nvSpPr>
        <p:spPr>
          <a:xfrm>
            <a:off x="8534400" y="4755646"/>
            <a:ext cx="2692147" cy="677108"/>
          </a:xfrm>
          <a:prstGeom prst="rect">
            <a:avLst/>
          </a:prstGeom>
          <a:noFill/>
        </p:spPr>
        <p:txBody>
          <a:bodyPr wrap="none" lIns="0" rtlCol="0">
            <a:spAutoFit/>
          </a:bodyPr>
          <a:lstStyle/>
          <a:p>
            <a:pPr>
              <a:spcBef>
                <a:spcPts val="1200"/>
              </a:spcBef>
            </a:pPr>
            <a:r>
              <a:rPr lang="en-US" sz="1400" dirty="0" smtClean="0">
                <a:cs typeface="Georgia"/>
              </a:rPr>
              <a:t>$1.5m Hospital Project</a:t>
            </a:r>
          </a:p>
          <a:p>
            <a:pPr>
              <a:spcBef>
                <a:spcPts val="1200"/>
              </a:spcBef>
            </a:pPr>
            <a:r>
              <a:rPr lang="en-US" sz="1400" dirty="0" smtClean="0">
                <a:cs typeface="Georgia"/>
              </a:rPr>
              <a:t>$94k Accessibility Budget (6.2%)</a:t>
            </a:r>
          </a:p>
        </p:txBody>
      </p:sp>
    </p:spTree>
    <p:extLst>
      <p:ext uri="{BB962C8B-B14F-4D97-AF65-F5344CB8AC3E}">
        <p14:creationId xmlns:p14="http://schemas.microsoft.com/office/powerpoint/2010/main" val="1212354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Statement of Work - Assumptions</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32</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Will you need 3</a:t>
            </a:r>
            <a:r>
              <a:rPr lang="en-US" sz="2400" baseline="30000" dirty="0" smtClean="0"/>
              <a:t>rd</a:t>
            </a:r>
            <a:r>
              <a:rPr lang="en-US" sz="2400" dirty="0" smtClean="0"/>
              <a:t> Party ‘certification’?</a:t>
            </a:r>
          </a:p>
          <a:p>
            <a:r>
              <a:rPr lang="en-US" sz="2400" dirty="0" smtClean="0"/>
              <a:t>What happens if compliance is not met?</a:t>
            </a:r>
          </a:p>
          <a:p>
            <a:r>
              <a:rPr lang="en-US" sz="2400" dirty="0" smtClean="0"/>
              <a:t>How will external dependency liabilities be handled?</a:t>
            </a:r>
          </a:p>
          <a:p>
            <a:r>
              <a:rPr lang="en-US" sz="2400" dirty="0" smtClean="0"/>
              <a:t>Rules for student generated content</a:t>
            </a:r>
          </a:p>
          <a:p>
            <a:r>
              <a:rPr lang="en-US" sz="2400" dirty="0" smtClean="0"/>
              <a:t>Who is responsible for what content?</a:t>
            </a:r>
          </a:p>
          <a:p>
            <a:r>
              <a:rPr lang="en-US" sz="2400" dirty="0" smtClean="0"/>
              <a:t>Warranty Period for remediation?</a:t>
            </a:r>
          </a:p>
          <a:p>
            <a:pPr lvl="1"/>
            <a:r>
              <a:rPr lang="en-US" sz="2200" dirty="0" smtClean="0"/>
              <a:t>For software?</a:t>
            </a:r>
            <a:endParaRPr lang="en-US" sz="2200" dirty="0"/>
          </a:p>
        </p:txBody>
      </p:sp>
    </p:spTree>
    <p:extLst>
      <p:ext uri="{BB962C8B-B14F-4D97-AF65-F5344CB8AC3E}">
        <p14:creationId xmlns:p14="http://schemas.microsoft.com/office/powerpoint/2010/main" val="732973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6800" y="548640"/>
            <a:ext cx="10058400" cy="615553"/>
          </a:xfrm>
        </p:spPr>
        <p:txBody>
          <a:bodyPr/>
          <a:lstStyle/>
          <a:p>
            <a:r>
              <a:rPr lang="en-US" dirty="0" smtClean="0"/>
              <a:t>Project Lifecycle</a:t>
            </a:r>
            <a:endParaRPr lang="en-US" b="0" dirty="0"/>
          </a:p>
        </p:txBody>
      </p:sp>
      <p:sp>
        <p:nvSpPr>
          <p:cNvPr id="9" name="Text Placeholder 8"/>
          <p:cNvSpPr>
            <a:spLocks noGrp="1"/>
          </p:cNvSpPr>
          <p:nvPr>
            <p:ph type="body" sz="quarter" idx="15"/>
          </p:nvPr>
        </p:nvSpPr>
        <p:spPr>
          <a:xfrm>
            <a:off x="548640" y="3524741"/>
            <a:ext cx="2080262" cy="2210862"/>
          </a:xfrm>
        </p:spPr>
        <p:txBody>
          <a:bodyPr/>
          <a:lstStyle/>
          <a:p>
            <a:pPr>
              <a:lnSpc>
                <a:spcPct val="100000"/>
              </a:lnSpc>
            </a:pPr>
            <a:r>
              <a:rPr lang="en-US" sz="1600" b="1" dirty="0" smtClean="0"/>
              <a:t>Disability </a:t>
            </a:r>
            <a:r>
              <a:rPr lang="en-US" sz="1600" b="1" dirty="0"/>
              <a:t>p</a:t>
            </a:r>
            <a:r>
              <a:rPr lang="en-US" sz="1600" b="1" dirty="0" smtClean="0"/>
              <a:t>ersonas</a:t>
            </a:r>
            <a:endParaRPr lang="en-US" sz="1600" b="1" dirty="0"/>
          </a:p>
          <a:p>
            <a:pPr>
              <a:lnSpc>
                <a:spcPct val="100000"/>
              </a:lnSpc>
            </a:pPr>
            <a:r>
              <a:rPr lang="en-US" sz="1600" dirty="0"/>
              <a:t>Planning</a:t>
            </a:r>
          </a:p>
          <a:p>
            <a:pPr>
              <a:lnSpc>
                <a:spcPct val="100000"/>
              </a:lnSpc>
            </a:pPr>
            <a:r>
              <a:rPr lang="en-US" sz="1600" dirty="0"/>
              <a:t>Key demographics</a:t>
            </a:r>
          </a:p>
          <a:p>
            <a:pPr>
              <a:lnSpc>
                <a:spcPct val="100000"/>
              </a:lnSpc>
            </a:pPr>
            <a:r>
              <a:rPr lang="en-US" sz="1600" dirty="0"/>
              <a:t>User </a:t>
            </a:r>
            <a:r>
              <a:rPr lang="en-US" sz="1600" dirty="0" smtClean="0"/>
              <a:t>testing</a:t>
            </a:r>
            <a:endParaRPr lang="en-US" sz="1600" dirty="0"/>
          </a:p>
          <a:p>
            <a:pPr>
              <a:lnSpc>
                <a:spcPct val="100000"/>
              </a:lnSpc>
            </a:pPr>
            <a:r>
              <a:rPr lang="en-US" sz="1600" dirty="0"/>
              <a:t>Journey </a:t>
            </a:r>
            <a:r>
              <a:rPr lang="en-US" sz="1600" dirty="0" smtClean="0"/>
              <a:t>mapping</a:t>
            </a:r>
            <a:endParaRPr lang="en-US" sz="1600" dirty="0"/>
          </a:p>
          <a:p>
            <a:pPr>
              <a:lnSpc>
                <a:spcPct val="100000"/>
              </a:lnSpc>
            </a:pPr>
            <a:r>
              <a:rPr lang="en-US" sz="1600" dirty="0"/>
              <a:t>Content strategy</a:t>
            </a:r>
          </a:p>
        </p:txBody>
      </p:sp>
      <p:sp>
        <p:nvSpPr>
          <p:cNvPr id="12" name="Text Placeholder 11"/>
          <p:cNvSpPr>
            <a:spLocks noGrp="1"/>
          </p:cNvSpPr>
          <p:nvPr>
            <p:ph type="body" sz="quarter" idx="34"/>
          </p:nvPr>
        </p:nvSpPr>
        <p:spPr>
          <a:xfrm>
            <a:off x="2819401" y="3525537"/>
            <a:ext cx="2057400" cy="2723823"/>
          </a:xfrm>
        </p:spPr>
        <p:txBody>
          <a:bodyPr/>
          <a:lstStyle/>
          <a:p>
            <a:pPr>
              <a:lnSpc>
                <a:spcPct val="100000"/>
              </a:lnSpc>
            </a:pPr>
            <a:r>
              <a:rPr lang="en-US" sz="1600" dirty="0"/>
              <a:t>User-centric design</a:t>
            </a:r>
          </a:p>
          <a:p>
            <a:pPr>
              <a:lnSpc>
                <a:spcPct val="100000"/>
              </a:lnSpc>
            </a:pPr>
            <a:r>
              <a:rPr lang="en-US" sz="1600" dirty="0" smtClean="0"/>
              <a:t>Heading structure</a:t>
            </a:r>
            <a:endParaRPr lang="en-US" sz="1600" dirty="0"/>
          </a:p>
          <a:p>
            <a:pPr>
              <a:lnSpc>
                <a:spcPct val="100000"/>
              </a:lnSpc>
            </a:pPr>
            <a:r>
              <a:rPr lang="en-US" sz="1600" dirty="0" smtClean="0"/>
              <a:t>Reading order</a:t>
            </a:r>
            <a:endParaRPr lang="en-US" sz="1600" dirty="0"/>
          </a:p>
          <a:p>
            <a:pPr>
              <a:lnSpc>
                <a:spcPct val="100000"/>
              </a:lnSpc>
            </a:pPr>
            <a:r>
              <a:rPr lang="en-US" sz="1600" dirty="0" smtClean="0"/>
              <a:t>Wireframes</a:t>
            </a:r>
            <a:endParaRPr lang="en-US" sz="1600" dirty="0"/>
          </a:p>
          <a:p>
            <a:pPr>
              <a:lnSpc>
                <a:spcPct val="100000"/>
              </a:lnSpc>
            </a:pPr>
            <a:r>
              <a:rPr lang="en-US" sz="1600" dirty="0"/>
              <a:t>Color </a:t>
            </a:r>
            <a:r>
              <a:rPr lang="en-US" sz="1600" dirty="0" smtClean="0"/>
              <a:t>palette</a:t>
            </a:r>
            <a:endParaRPr lang="en-US" sz="1600" dirty="0"/>
          </a:p>
          <a:p>
            <a:pPr>
              <a:lnSpc>
                <a:spcPct val="100000"/>
              </a:lnSpc>
            </a:pPr>
            <a:r>
              <a:rPr lang="en-US" sz="1600" b="1" dirty="0"/>
              <a:t>Reviewed for a11y</a:t>
            </a:r>
          </a:p>
        </p:txBody>
      </p:sp>
      <p:sp>
        <p:nvSpPr>
          <p:cNvPr id="15" name="Text Placeholder 14"/>
          <p:cNvSpPr>
            <a:spLocks noGrp="1"/>
          </p:cNvSpPr>
          <p:nvPr>
            <p:ph type="body" sz="quarter" idx="36"/>
          </p:nvPr>
        </p:nvSpPr>
        <p:spPr>
          <a:xfrm>
            <a:off x="5067300" y="3526333"/>
            <a:ext cx="2057400" cy="2328843"/>
          </a:xfrm>
        </p:spPr>
        <p:txBody>
          <a:bodyPr/>
          <a:lstStyle/>
          <a:p>
            <a:pPr>
              <a:lnSpc>
                <a:spcPct val="100000"/>
              </a:lnSpc>
              <a:buClr>
                <a:srgbClr val="000000">
                  <a:lumMod val="50000"/>
                  <a:lumOff val="50000"/>
                </a:srgbClr>
              </a:buClr>
            </a:pPr>
            <a:r>
              <a:rPr lang="en-US" sz="1600" dirty="0">
                <a:solidFill>
                  <a:prstClr val="black"/>
                </a:solidFill>
              </a:rPr>
              <a:t>Standards-based semantics</a:t>
            </a:r>
          </a:p>
          <a:p>
            <a:pPr>
              <a:lnSpc>
                <a:spcPct val="100000"/>
              </a:lnSpc>
              <a:buClr>
                <a:srgbClr val="000000">
                  <a:lumMod val="50000"/>
                  <a:lumOff val="50000"/>
                </a:srgbClr>
              </a:buClr>
            </a:pPr>
            <a:r>
              <a:rPr lang="en-US" sz="1600" b="1" dirty="0">
                <a:solidFill>
                  <a:prstClr val="black"/>
                </a:solidFill>
              </a:rPr>
              <a:t>Highly customized solutions</a:t>
            </a:r>
          </a:p>
          <a:p>
            <a:pPr>
              <a:lnSpc>
                <a:spcPct val="100000"/>
              </a:lnSpc>
              <a:buClr>
                <a:srgbClr val="000000">
                  <a:lumMod val="50000"/>
                  <a:lumOff val="50000"/>
                </a:srgbClr>
              </a:buClr>
            </a:pPr>
            <a:r>
              <a:rPr lang="en-US" sz="1600" dirty="0">
                <a:solidFill>
                  <a:prstClr val="black"/>
                </a:solidFill>
              </a:rPr>
              <a:t>ARIA enhancement</a:t>
            </a:r>
          </a:p>
          <a:p>
            <a:pPr>
              <a:lnSpc>
                <a:spcPct val="100000"/>
              </a:lnSpc>
              <a:buClr>
                <a:srgbClr val="000000">
                  <a:lumMod val="50000"/>
                  <a:lumOff val="50000"/>
                </a:srgbClr>
              </a:buClr>
            </a:pPr>
            <a:r>
              <a:rPr lang="en-US" sz="1600" dirty="0">
                <a:solidFill>
                  <a:prstClr val="black"/>
                </a:solidFill>
              </a:rPr>
              <a:t>CMS i</a:t>
            </a:r>
            <a:r>
              <a:rPr lang="en-US" sz="1600" dirty="0" smtClean="0">
                <a:solidFill>
                  <a:prstClr val="black"/>
                </a:solidFill>
              </a:rPr>
              <a:t>ntegration</a:t>
            </a:r>
            <a:endParaRPr lang="en-US" sz="1600" dirty="0">
              <a:solidFill>
                <a:prstClr val="black"/>
              </a:solidFill>
            </a:endParaRPr>
          </a:p>
          <a:p>
            <a:pPr>
              <a:lnSpc>
                <a:spcPct val="100000"/>
              </a:lnSpc>
              <a:buClr>
                <a:srgbClr val="000000">
                  <a:lumMod val="50000"/>
                  <a:lumOff val="50000"/>
                </a:srgbClr>
              </a:buClr>
            </a:pPr>
            <a:r>
              <a:rPr lang="en-US" sz="1600" dirty="0">
                <a:solidFill>
                  <a:prstClr val="black"/>
                </a:solidFill>
              </a:rPr>
              <a:t>Technology agnostic</a:t>
            </a:r>
          </a:p>
        </p:txBody>
      </p:sp>
      <p:sp>
        <p:nvSpPr>
          <p:cNvPr id="21" name="Text Placeholder 20"/>
          <p:cNvSpPr>
            <a:spLocks noGrp="1"/>
          </p:cNvSpPr>
          <p:nvPr>
            <p:ph type="body" sz="quarter" idx="38"/>
          </p:nvPr>
        </p:nvSpPr>
        <p:spPr>
          <a:xfrm>
            <a:off x="7338061" y="3525537"/>
            <a:ext cx="2057400" cy="2457083"/>
          </a:xfrm>
        </p:spPr>
        <p:txBody>
          <a:bodyPr/>
          <a:lstStyle/>
          <a:p>
            <a:pPr>
              <a:lnSpc>
                <a:spcPct val="100000"/>
              </a:lnSpc>
            </a:pPr>
            <a:r>
              <a:rPr lang="en-US" sz="1600" dirty="0" smtClean="0"/>
              <a:t>Design Audits</a:t>
            </a:r>
            <a:endParaRPr lang="en-US" sz="1600" dirty="0"/>
          </a:p>
          <a:p>
            <a:pPr>
              <a:lnSpc>
                <a:spcPct val="100000"/>
              </a:lnSpc>
            </a:pPr>
            <a:r>
              <a:rPr lang="en-US" sz="1600" dirty="0" smtClean="0"/>
              <a:t>Automated </a:t>
            </a:r>
            <a:r>
              <a:rPr lang="en-US" sz="1600" dirty="0"/>
              <a:t>testing</a:t>
            </a:r>
          </a:p>
          <a:p>
            <a:pPr>
              <a:lnSpc>
                <a:spcPct val="100000"/>
              </a:lnSpc>
            </a:pPr>
            <a:r>
              <a:rPr lang="en-US" sz="1600" b="1" dirty="0" smtClean="0"/>
              <a:t>Manual </a:t>
            </a:r>
            <a:r>
              <a:rPr lang="en-US" sz="1600" b="1" dirty="0"/>
              <a:t>AT </a:t>
            </a:r>
            <a:r>
              <a:rPr lang="en-US" sz="1600" b="1" dirty="0" smtClean="0"/>
              <a:t>testing</a:t>
            </a:r>
            <a:endParaRPr lang="en-US" sz="1600" b="1" dirty="0"/>
          </a:p>
          <a:p>
            <a:pPr>
              <a:lnSpc>
                <a:spcPct val="100000"/>
              </a:lnSpc>
            </a:pPr>
            <a:r>
              <a:rPr lang="en-US" sz="1600" dirty="0"/>
              <a:t>Mobile testing</a:t>
            </a:r>
          </a:p>
          <a:p>
            <a:pPr>
              <a:lnSpc>
                <a:spcPct val="100000"/>
              </a:lnSpc>
            </a:pPr>
            <a:r>
              <a:rPr lang="en-US" sz="1600" dirty="0"/>
              <a:t>Best Practice </a:t>
            </a:r>
            <a:r>
              <a:rPr lang="en-US" sz="1600" dirty="0" smtClean="0"/>
              <a:t>solutions</a:t>
            </a:r>
            <a:endParaRPr lang="en-US" sz="1600" dirty="0"/>
          </a:p>
          <a:p>
            <a:pPr>
              <a:lnSpc>
                <a:spcPct val="100000"/>
              </a:lnSpc>
              <a:buClr>
                <a:srgbClr val="000000">
                  <a:lumMod val="50000"/>
                  <a:lumOff val="50000"/>
                </a:srgbClr>
              </a:buClr>
            </a:pPr>
            <a:endParaRPr lang="en-US" sz="1600" dirty="0">
              <a:solidFill>
                <a:prstClr val="black"/>
              </a:solidFill>
            </a:endParaRPr>
          </a:p>
        </p:txBody>
      </p:sp>
      <p:sp>
        <p:nvSpPr>
          <p:cNvPr id="37" name="Text Placeholder 36"/>
          <p:cNvSpPr>
            <a:spLocks noGrp="1"/>
          </p:cNvSpPr>
          <p:nvPr>
            <p:ph type="body" sz="quarter" idx="40"/>
          </p:nvPr>
        </p:nvSpPr>
        <p:spPr>
          <a:xfrm>
            <a:off x="9608822" y="3524741"/>
            <a:ext cx="2057400" cy="2575064"/>
          </a:xfrm>
        </p:spPr>
        <p:txBody>
          <a:bodyPr/>
          <a:lstStyle/>
          <a:p>
            <a:pPr>
              <a:lnSpc>
                <a:spcPct val="100000"/>
              </a:lnSpc>
            </a:pPr>
            <a:r>
              <a:rPr lang="en-US" sz="1600" dirty="0"/>
              <a:t>Awareness</a:t>
            </a:r>
          </a:p>
          <a:p>
            <a:pPr>
              <a:lnSpc>
                <a:spcPct val="100000"/>
              </a:lnSpc>
            </a:pPr>
            <a:r>
              <a:rPr lang="en-US" sz="1600" dirty="0" smtClean="0"/>
              <a:t>Accessibility </a:t>
            </a:r>
            <a:r>
              <a:rPr lang="en-US" sz="1600" dirty="0"/>
              <a:t>as a core competency</a:t>
            </a:r>
          </a:p>
          <a:p>
            <a:pPr>
              <a:lnSpc>
                <a:spcPct val="100000"/>
              </a:lnSpc>
            </a:pPr>
            <a:r>
              <a:rPr lang="en-US" sz="1600" b="1" dirty="0" smtClean="0"/>
              <a:t>Content </a:t>
            </a:r>
            <a:r>
              <a:rPr lang="en-US" sz="1600" b="1" dirty="0"/>
              <a:t>author training</a:t>
            </a:r>
          </a:p>
          <a:p>
            <a:pPr>
              <a:lnSpc>
                <a:spcPct val="100000"/>
              </a:lnSpc>
            </a:pPr>
            <a:r>
              <a:rPr lang="en-US" sz="1600" dirty="0" smtClean="0"/>
              <a:t>Understanding WCAG</a:t>
            </a:r>
            <a:endParaRPr lang="en-US" sz="1600" dirty="0"/>
          </a:p>
          <a:p>
            <a:pPr>
              <a:lnSpc>
                <a:spcPct val="100000"/>
              </a:lnSpc>
            </a:pPr>
            <a:endParaRPr lang="en-US" sz="1600" dirty="0"/>
          </a:p>
        </p:txBody>
      </p:sp>
      <p:sp>
        <p:nvSpPr>
          <p:cNvPr id="3" name="Slide Number Placeholder 2"/>
          <p:cNvSpPr>
            <a:spLocks noGrp="1"/>
          </p:cNvSpPr>
          <p:nvPr>
            <p:ph type="sldNum" sz="quarter" idx="4"/>
          </p:nvPr>
        </p:nvSpPr>
        <p:spPr/>
        <p:txBody>
          <a:bodyPr/>
          <a:lstStyle/>
          <a:p>
            <a:fld id="{94771D9B-6E24-3842-B2E1-D3190CFD6054}" type="slidenum">
              <a:rPr lang="en-US" smtClean="0"/>
              <a:pPr/>
              <a:t>33</a:t>
            </a:fld>
            <a:endParaRPr lang="en-US" dirty="0"/>
          </a:p>
        </p:txBody>
      </p:sp>
      <p:graphicFrame>
        <p:nvGraphicFramePr>
          <p:cNvPr id="20" name="Diagram 19"/>
          <p:cNvGraphicFramePr/>
          <p:nvPr>
            <p:extLst/>
          </p:nvPr>
        </p:nvGraphicFramePr>
        <p:xfrm>
          <a:off x="533400" y="1350335"/>
          <a:ext cx="11106912" cy="2339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421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P spid="12" grpId="0"/>
      <p:bldP spid="15" grpId="0"/>
      <p:bldP spid="21"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Strategy</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34</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Do personas include disabilities?</a:t>
            </a:r>
          </a:p>
          <a:p>
            <a:r>
              <a:rPr lang="en-US" sz="2400" dirty="0" smtClean="0"/>
              <a:t>Does </a:t>
            </a:r>
            <a:r>
              <a:rPr lang="en-US" sz="2400" dirty="0"/>
              <a:t>your student population over-index </a:t>
            </a:r>
            <a:r>
              <a:rPr lang="en-US" sz="2400" dirty="0" smtClean="0"/>
              <a:t>in certain populations?</a:t>
            </a:r>
          </a:p>
          <a:p>
            <a:r>
              <a:rPr lang="en-US" sz="2400" dirty="0" smtClean="0"/>
              <a:t>Can you include assistive technology users in stakeholder interviews?</a:t>
            </a:r>
          </a:p>
          <a:p>
            <a:r>
              <a:rPr lang="en-US" sz="2400" dirty="0" smtClean="0"/>
              <a:t>**Start with basic compliance, add bonus features in secondary phases</a:t>
            </a:r>
          </a:p>
          <a:p>
            <a:r>
              <a:rPr lang="en-US" sz="2400" dirty="0" smtClean="0"/>
              <a:t>Thoughtfully consider expert advice</a:t>
            </a:r>
          </a:p>
          <a:p>
            <a:r>
              <a:rPr lang="en-US" sz="2400" dirty="0" smtClean="0"/>
              <a:t>Take responsibility for important decisions</a:t>
            </a:r>
          </a:p>
        </p:txBody>
      </p:sp>
    </p:spTree>
    <p:extLst>
      <p:ext uri="{BB962C8B-B14F-4D97-AF65-F5344CB8AC3E}">
        <p14:creationId xmlns:p14="http://schemas.microsoft.com/office/powerpoint/2010/main" val="14932049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Information architecture and </a:t>
            </a:r>
            <a:r>
              <a:rPr lang="en-US" dirty="0"/>
              <a:t>D</a:t>
            </a:r>
            <a:r>
              <a:rPr lang="en-US" dirty="0" smtClean="0"/>
              <a:t>esign</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35</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***Highlighting the importance of accessibility during wireframe and design will have the single most important influence on achieving compliance</a:t>
            </a:r>
          </a:p>
          <a:p>
            <a:r>
              <a:rPr lang="en-US" sz="2400" dirty="0"/>
              <a:t>Point out areas of concern</a:t>
            </a:r>
          </a:p>
          <a:p>
            <a:r>
              <a:rPr lang="en-US" sz="2400" dirty="0" smtClean="0"/>
              <a:t>Strong heading structure</a:t>
            </a:r>
          </a:p>
          <a:p>
            <a:r>
              <a:rPr lang="en-US" sz="2400" dirty="0" smtClean="0"/>
              <a:t>One page, one task</a:t>
            </a:r>
          </a:p>
          <a:p>
            <a:r>
              <a:rPr lang="en-US" sz="2400" dirty="0" smtClean="0"/>
              <a:t>User-first design + Inclusive design</a:t>
            </a:r>
          </a:p>
          <a:p>
            <a:r>
              <a:rPr lang="en-US" sz="2400" dirty="0" smtClean="0"/>
              <a:t>*Ask accessibility questions or for a demonstration of accessible aspects of the design</a:t>
            </a:r>
          </a:p>
          <a:p>
            <a:endParaRPr lang="en-US" sz="2400" dirty="0" smtClean="0"/>
          </a:p>
        </p:txBody>
      </p:sp>
    </p:spTree>
    <p:extLst>
      <p:ext uri="{BB962C8B-B14F-4D97-AF65-F5344CB8AC3E}">
        <p14:creationId xmlns:p14="http://schemas.microsoft.com/office/powerpoint/2010/main" val="918081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Development</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36</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Facilitate relationships and communication between in-house teams and the vendor’s developers</a:t>
            </a:r>
          </a:p>
          <a:p>
            <a:r>
              <a:rPr lang="en-US" sz="2400" dirty="0" smtClean="0"/>
              <a:t>Avoid us vs them mentality here – involve technology in the selection process</a:t>
            </a:r>
          </a:p>
          <a:p>
            <a:r>
              <a:rPr lang="en-US" sz="2400" dirty="0" smtClean="0"/>
              <a:t>Educate internal developers on the importance of a11y</a:t>
            </a:r>
          </a:p>
          <a:p>
            <a:r>
              <a:rPr lang="en-US" sz="2400" dirty="0" smtClean="0"/>
              <a:t>Face-to-face kickoffs are highly recommended</a:t>
            </a:r>
          </a:p>
          <a:p>
            <a:r>
              <a:rPr lang="en-US" sz="2400" dirty="0" smtClean="0"/>
              <a:t>Provide any internal development standards </a:t>
            </a:r>
          </a:p>
          <a:p>
            <a:r>
              <a:rPr lang="en-US" sz="2400" b="1" dirty="0" smtClean="0"/>
              <a:t>**</a:t>
            </a:r>
            <a:r>
              <a:rPr lang="en-US" sz="2400" dirty="0" smtClean="0"/>
              <a:t>Ensure hand-off includes sufficient training of a11y features and techniques</a:t>
            </a:r>
          </a:p>
          <a:p>
            <a:endParaRPr lang="en-US" sz="2400" dirty="0"/>
          </a:p>
          <a:p>
            <a:endParaRPr lang="en-US" sz="2400" dirty="0" smtClean="0"/>
          </a:p>
        </p:txBody>
      </p:sp>
    </p:spTree>
    <p:extLst>
      <p:ext uri="{BB962C8B-B14F-4D97-AF65-F5344CB8AC3E}">
        <p14:creationId xmlns:p14="http://schemas.microsoft.com/office/powerpoint/2010/main" val="8301318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smtClean="0"/>
              <a:t>Testing</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37</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We recommend:</a:t>
            </a:r>
          </a:p>
          <a:p>
            <a:pPr lvl="1"/>
            <a:r>
              <a:rPr lang="en-US" sz="2200" dirty="0" smtClean="0"/>
              <a:t>Programmatic</a:t>
            </a:r>
          </a:p>
          <a:p>
            <a:pPr lvl="1"/>
            <a:r>
              <a:rPr lang="en-US" sz="2200" dirty="0" smtClean="0"/>
              <a:t>Visual inspection</a:t>
            </a:r>
          </a:p>
          <a:p>
            <a:pPr lvl="1"/>
            <a:r>
              <a:rPr lang="en-US" sz="2200" dirty="0" smtClean="0"/>
              <a:t>Keyboard only</a:t>
            </a:r>
          </a:p>
          <a:p>
            <a:pPr lvl="1"/>
            <a:r>
              <a:rPr lang="en-US" sz="2200" dirty="0" smtClean="0"/>
              <a:t>Keyboard + Screen Reader manual testing</a:t>
            </a:r>
          </a:p>
          <a:p>
            <a:pPr lvl="1"/>
            <a:r>
              <a:rPr lang="en-US" sz="2200" dirty="0" smtClean="0"/>
              <a:t>Mobile/Tablet/Desktop</a:t>
            </a:r>
          </a:p>
          <a:p>
            <a:r>
              <a:rPr lang="en-US" sz="2400" dirty="0" smtClean="0"/>
              <a:t>Test at the template level</a:t>
            </a:r>
          </a:p>
          <a:p>
            <a:r>
              <a:rPr lang="en-US" sz="2400" dirty="0" smtClean="0"/>
              <a:t>Consider working with an a11y consultancy for 3</a:t>
            </a:r>
            <a:r>
              <a:rPr lang="en-US" sz="2400" baseline="30000" dirty="0" smtClean="0"/>
              <a:t>rd</a:t>
            </a:r>
            <a:r>
              <a:rPr lang="en-US" sz="2400" dirty="0" smtClean="0"/>
              <a:t> party approval or validation using more complex AT</a:t>
            </a:r>
          </a:p>
        </p:txBody>
      </p:sp>
    </p:spTree>
    <p:extLst>
      <p:ext uri="{BB962C8B-B14F-4D97-AF65-F5344CB8AC3E}">
        <p14:creationId xmlns:p14="http://schemas.microsoft.com/office/powerpoint/2010/main" val="1437082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Certification vs Verification</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38</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Certification – a respected organization provides an official attestation of compliance</a:t>
            </a:r>
          </a:p>
          <a:p>
            <a:pPr lvl="1"/>
            <a:r>
              <a:rPr lang="en-US" sz="2000" dirty="0" smtClean="0"/>
              <a:t>Available as an option, but not required</a:t>
            </a:r>
          </a:p>
          <a:p>
            <a:pPr lvl="1"/>
            <a:r>
              <a:rPr lang="en-US" sz="2000" dirty="0" smtClean="0"/>
              <a:t>Only a moment in time, invalid the next time you update content</a:t>
            </a:r>
          </a:p>
          <a:p>
            <a:pPr lvl="1"/>
            <a:r>
              <a:rPr lang="en-US" sz="2000" dirty="0" smtClean="0"/>
              <a:t>Not widely requested</a:t>
            </a:r>
          </a:p>
          <a:p>
            <a:r>
              <a:rPr lang="en-US" sz="2200" dirty="0" smtClean="0"/>
              <a:t>Verification – a professional services firm with a strong industry reputation validates the effort and scores your site / effort</a:t>
            </a:r>
          </a:p>
          <a:p>
            <a:pPr lvl="1"/>
            <a:endParaRPr lang="en-US" sz="2000" dirty="0" smtClean="0"/>
          </a:p>
        </p:txBody>
      </p:sp>
      <p:pic>
        <p:nvPicPr>
          <p:cNvPr id="2" name="Picture 1"/>
          <p:cNvPicPr>
            <a:picLocks noChangeAspect="1"/>
          </p:cNvPicPr>
          <p:nvPr/>
        </p:nvPicPr>
        <p:blipFill>
          <a:blip r:embed="rId3"/>
          <a:stretch>
            <a:fillRect/>
          </a:stretch>
        </p:blipFill>
        <p:spPr>
          <a:xfrm>
            <a:off x="394569" y="5191879"/>
            <a:ext cx="2939457" cy="778664"/>
          </a:xfrm>
          <a:prstGeom prst="rect">
            <a:avLst/>
          </a:prstGeom>
        </p:spPr>
      </p:pic>
      <p:pic>
        <p:nvPicPr>
          <p:cNvPr id="7" name="Picture 6"/>
          <p:cNvPicPr>
            <a:picLocks noChangeAspect="1"/>
          </p:cNvPicPr>
          <p:nvPr/>
        </p:nvPicPr>
        <p:blipFill>
          <a:blip r:embed="rId4"/>
          <a:stretch>
            <a:fillRect/>
          </a:stretch>
        </p:blipFill>
        <p:spPr>
          <a:xfrm>
            <a:off x="3576706" y="4790467"/>
            <a:ext cx="1357625" cy="1357625"/>
          </a:xfrm>
          <a:prstGeom prst="rect">
            <a:avLst/>
          </a:prstGeom>
        </p:spPr>
      </p:pic>
      <p:pic>
        <p:nvPicPr>
          <p:cNvPr id="8" name="Picture 7"/>
          <p:cNvPicPr>
            <a:picLocks noChangeAspect="1"/>
          </p:cNvPicPr>
          <p:nvPr/>
        </p:nvPicPr>
        <p:blipFill>
          <a:blip r:embed="rId5"/>
          <a:stretch>
            <a:fillRect/>
          </a:stretch>
        </p:blipFill>
        <p:spPr>
          <a:xfrm>
            <a:off x="9938476" y="5042068"/>
            <a:ext cx="1832822" cy="717855"/>
          </a:xfrm>
          <a:prstGeom prst="rect">
            <a:avLst/>
          </a:prstGeom>
        </p:spPr>
      </p:pic>
      <p:pic>
        <p:nvPicPr>
          <p:cNvPr id="9" name="Picture 8"/>
          <p:cNvPicPr>
            <a:picLocks noChangeAspect="1"/>
          </p:cNvPicPr>
          <p:nvPr/>
        </p:nvPicPr>
        <p:blipFill>
          <a:blip r:embed="rId6"/>
          <a:stretch>
            <a:fillRect/>
          </a:stretch>
        </p:blipFill>
        <p:spPr>
          <a:xfrm>
            <a:off x="7315200" y="4772338"/>
            <a:ext cx="2435195" cy="1393882"/>
          </a:xfrm>
          <a:prstGeom prst="rect">
            <a:avLst/>
          </a:prstGeom>
        </p:spPr>
      </p:pic>
      <p:pic>
        <p:nvPicPr>
          <p:cNvPr id="12" name="Picture 11"/>
          <p:cNvPicPr>
            <a:picLocks noChangeAspect="1"/>
          </p:cNvPicPr>
          <p:nvPr/>
        </p:nvPicPr>
        <p:blipFill>
          <a:blip r:embed="rId7"/>
          <a:stretch>
            <a:fillRect/>
          </a:stretch>
        </p:blipFill>
        <p:spPr>
          <a:xfrm>
            <a:off x="5177011" y="4734110"/>
            <a:ext cx="2029329" cy="1521997"/>
          </a:xfrm>
          <a:prstGeom prst="rect">
            <a:avLst/>
          </a:prstGeom>
        </p:spPr>
      </p:pic>
    </p:spTree>
    <p:extLst>
      <p:ext uri="{BB962C8B-B14F-4D97-AF65-F5344CB8AC3E}">
        <p14:creationId xmlns:p14="http://schemas.microsoft.com/office/powerpoint/2010/main" val="15882435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CMS Integration</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39</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Ask about the a11y of key CMS features</a:t>
            </a:r>
          </a:p>
          <a:p>
            <a:pPr lvl="1"/>
            <a:r>
              <a:rPr lang="en-US" sz="2200" dirty="0" smtClean="0"/>
              <a:t>Personalization</a:t>
            </a:r>
          </a:p>
          <a:p>
            <a:pPr lvl="1"/>
            <a:r>
              <a:rPr lang="en-US" sz="2200" dirty="0" smtClean="0"/>
              <a:t>Form creation tools</a:t>
            </a:r>
          </a:p>
          <a:p>
            <a:pPr lvl="1"/>
            <a:r>
              <a:rPr lang="en-US" sz="2200" dirty="0" smtClean="0"/>
              <a:t>Asset management</a:t>
            </a:r>
          </a:p>
          <a:p>
            <a:pPr lvl="1"/>
            <a:r>
              <a:rPr lang="en-US" sz="2200" dirty="0" smtClean="0"/>
              <a:t>Messaging</a:t>
            </a:r>
            <a:endParaRPr lang="en-US" sz="2200" dirty="0"/>
          </a:p>
          <a:p>
            <a:r>
              <a:rPr lang="en-US" sz="2400" dirty="0" smtClean="0"/>
              <a:t>Ask for a VPAT for the CMS interface itself</a:t>
            </a:r>
          </a:p>
          <a:p>
            <a:pPr lvl="1"/>
            <a:r>
              <a:rPr lang="en-US" sz="2200" dirty="0" smtClean="0"/>
              <a:t>Especially important for Higher Ed w/ student editors</a:t>
            </a:r>
          </a:p>
          <a:p>
            <a:r>
              <a:rPr lang="en-US" sz="2400" dirty="0" smtClean="0"/>
              <a:t>Training for content authors for maintaining compliance</a:t>
            </a:r>
          </a:p>
          <a:p>
            <a:pPr lvl="1"/>
            <a:r>
              <a:rPr lang="en-US" sz="2200" dirty="0" smtClean="0"/>
              <a:t>Heading, Form Errors, Video, Link text etc.</a:t>
            </a:r>
          </a:p>
        </p:txBody>
      </p:sp>
    </p:spTree>
    <p:extLst>
      <p:ext uri="{BB962C8B-B14F-4D97-AF65-F5344CB8AC3E}">
        <p14:creationId xmlns:p14="http://schemas.microsoft.com/office/powerpoint/2010/main" val="1775980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5"/>
          <p:cNvGraphicFramePr>
            <a:graphicFrameLocks noGrp="1"/>
          </p:cNvGraphicFramePr>
          <p:nvPr>
            <p:ph idx="1"/>
            <p:extLst/>
          </p:nvPr>
        </p:nvGraphicFramePr>
        <p:xfrm>
          <a:off x="198718" y="1702328"/>
          <a:ext cx="11524565" cy="4681520"/>
        </p:xfrm>
        <a:graphic>
          <a:graphicData uri="http://schemas.openxmlformats.org/drawingml/2006/table">
            <a:tbl>
              <a:tblPr firstRow="1" bandRow="1">
                <a:tableStyleId>{5C22544A-7EE6-4342-B048-85BDC9FD1C3A}</a:tableStyleId>
              </a:tblPr>
              <a:tblGrid>
                <a:gridCol w="2304913"/>
                <a:gridCol w="2304913"/>
                <a:gridCol w="2304913"/>
                <a:gridCol w="2304913"/>
                <a:gridCol w="2304913"/>
              </a:tblGrid>
              <a:tr h="1170380">
                <a:tc>
                  <a:txBody>
                    <a:bodyPr/>
                    <a:lstStyle/>
                    <a:p>
                      <a:endParaRPr lang="en-US" sz="1800" kern="1200" dirty="0">
                        <a:solidFill>
                          <a:schemeClr val="dk1"/>
                        </a:solidFill>
                        <a:latin typeface="+mn-lt"/>
                        <a:ea typeface="+mn-ea"/>
                        <a:cs typeface="+mn-cs"/>
                      </a:endParaRPr>
                    </a:p>
                  </a:txBody>
                  <a:tcPr>
                    <a:lnR w="12700" cap="flat" cmpd="sng" algn="ctr">
                      <a:solidFill>
                        <a:schemeClr val="accent4"/>
                      </a:solidFill>
                      <a:prstDash val="sysDot"/>
                      <a:round/>
                      <a:headEnd type="none" w="med" len="med"/>
                      <a:tailEnd type="none" w="med" len="med"/>
                    </a:lnR>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B w="12700" cap="flat" cmpd="sng" algn="ctr">
                      <a:solidFill>
                        <a:schemeClr val="accent4"/>
                      </a:solidFill>
                      <a:prstDash val="sysDot"/>
                      <a:round/>
                      <a:headEnd type="none" w="med" len="med"/>
                      <a:tailEnd type="none" w="med" len="med"/>
                    </a:lnB>
                    <a:noFill/>
                  </a:tcPr>
                </a:tc>
              </a:tr>
              <a:tr h="1170380">
                <a:tc>
                  <a:txBody>
                    <a:bodyPr/>
                    <a:lstStyle/>
                    <a:p>
                      <a:endParaRPr lang="en-US" sz="1800" kern="1200" dirty="0">
                        <a:solidFill>
                          <a:schemeClr val="dk1"/>
                        </a:solidFill>
                        <a:latin typeface="+mn-lt"/>
                        <a:ea typeface="+mn-ea"/>
                        <a:cs typeface="+mn-cs"/>
                      </a:endParaRPr>
                    </a:p>
                  </a:txBody>
                  <a:tcPr>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r>
              <a:tr h="1170380">
                <a:tc>
                  <a:txBody>
                    <a:bodyPr/>
                    <a:lstStyle/>
                    <a:p>
                      <a:endParaRPr lang="en-US" dirty="0"/>
                    </a:p>
                  </a:txBody>
                  <a:tcPr>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T w="12700" cap="flat" cmpd="sng" algn="ctr">
                      <a:solidFill>
                        <a:schemeClr val="accent4"/>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r>
              <a:tr h="1170380">
                <a:tc>
                  <a:txBody>
                    <a:bodyPr/>
                    <a:lstStyle/>
                    <a:p>
                      <a:endParaRPr lang="en-US" dirty="0"/>
                    </a:p>
                  </a:txBody>
                  <a:tcPr>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R w="12700" cap="flat" cmpd="sng" algn="ctr">
                      <a:solidFill>
                        <a:schemeClr val="accent4"/>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endParaRPr lang="en-US" dirty="0"/>
                    </a:p>
                  </a:txBody>
                  <a:tcPr>
                    <a:lnL w="12700" cap="flat" cmpd="sng" algn="ctr">
                      <a:solidFill>
                        <a:schemeClr val="accent4"/>
                      </a:solidFill>
                      <a:prstDash val="sysDot"/>
                      <a:round/>
                      <a:headEnd type="none" w="med" len="med"/>
                      <a:tailEnd type="none" w="med" len="med"/>
                    </a:lnL>
                    <a:lnT w="12700" cap="flat" cmpd="sng" algn="ctr">
                      <a:solidFill>
                        <a:schemeClr val="accent4"/>
                      </a:solidFill>
                      <a:prstDash val="sysDot"/>
                      <a:round/>
                      <a:headEnd type="none" w="med" len="med"/>
                      <a:tailEnd type="none" w="med" len="med"/>
                    </a:lnT>
                    <a:lnB w="12700" cap="flat" cmpd="sng" algn="ctr">
                      <a:noFill/>
                      <a:prstDash val="sysDot"/>
                      <a:round/>
                      <a:headEnd type="none" w="med" len="med"/>
                      <a:tailEnd type="none" w="med" len="med"/>
                    </a:lnB>
                    <a:noFill/>
                  </a:tcPr>
                </a:tc>
              </a:tr>
            </a:tbl>
          </a:graphicData>
        </a:graphic>
      </p:graphicFrame>
      <p:sp>
        <p:nvSpPr>
          <p:cNvPr id="2" name="Title 1"/>
          <p:cNvSpPr>
            <a:spLocks noGrp="1"/>
          </p:cNvSpPr>
          <p:nvPr>
            <p:ph type="title"/>
          </p:nvPr>
        </p:nvSpPr>
        <p:spPr/>
        <p:txBody>
          <a:bodyPr/>
          <a:lstStyle/>
          <a:p>
            <a:r>
              <a:rPr lang="en-US" dirty="0"/>
              <a:t>Industry Alignment</a:t>
            </a:r>
            <a:br>
              <a:rPr lang="en-US" dirty="0"/>
            </a:br>
            <a:endParaRPr lang="en-US" dirty="0"/>
          </a:p>
        </p:txBody>
      </p:sp>
      <p:sp>
        <p:nvSpPr>
          <p:cNvPr id="8" name="TextBox 7" descr="5 columns of logos of clients from various industry verticals, consumer, education, financial services, healthcare and manufacturing"/>
          <p:cNvSpPr txBox="1"/>
          <p:nvPr/>
        </p:nvSpPr>
        <p:spPr>
          <a:xfrm>
            <a:off x="400939" y="1140551"/>
            <a:ext cx="11697276" cy="369332"/>
          </a:xfrm>
          <a:prstGeom prst="rect">
            <a:avLst/>
          </a:prstGeom>
          <a:noFill/>
        </p:spPr>
        <p:txBody>
          <a:bodyPr wrap="square" lIns="0" rtlCol="0">
            <a:spAutoFit/>
          </a:bodyPr>
          <a:lstStyle/>
          <a:p>
            <a:pPr>
              <a:spcBef>
                <a:spcPts val="1200"/>
              </a:spcBef>
            </a:pPr>
            <a:r>
              <a:rPr lang="en-US" i="1" dirty="0">
                <a:latin typeface="Georgia" panose="02040502050405020303" pitchFamily="18" charset="0"/>
                <a:cs typeface="Georgia"/>
              </a:rPr>
              <a:t> </a:t>
            </a:r>
            <a:r>
              <a:rPr lang="en-US" i="1" dirty="0" smtClean="0">
                <a:latin typeface="Georgia" panose="02040502050405020303" pitchFamily="18" charset="0"/>
                <a:cs typeface="Georgia"/>
              </a:rPr>
              <a:t>        Consumer                    </a:t>
            </a:r>
            <a:r>
              <a:rPr lang="en-US" i="1" dirty="0">
                <a:latin typeface="Georgia" panose="02040502050405020303" pitchFamily="18" charset="0"/>
                <a:cs typeface="Georgia"/>
              </a:rPr>
              <a:t>Education          </a:t>
            </a:r>
            <a:r>
              <a:rPr lang="en-US" i="1" dirty="0" smtClean="0">
                <a:latin typeface="Georgia" panose="02040502050405020303" pitchFamily="18" charset="0"/>
                <a:cs typeface="Georgia"/>
              </a:rPr>
              <a:t>      Financial Services               Healthcare                Manufacturing</a:t>
            </a:r>
            <a:endParaRPr lang="en-US" i="1" dirty="0">
              <a:latin typeface="Georgia" panose="02040502050405020303" pitchFamily="18" charset="0"/>
              <a:cs typeface="Georgia"/>
            </a:endParaRPr>
          </a:p>
        </p:txBody>
      </p:sp>
      <p:pic>
        <p:nvPicPr>
          <p:cNvPr id="71" name="Picture 4" descr="zicam logo"/>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9600" y="3237710"/>
            <a:ext cx="1587294" cy="419890"/>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8" descr="timex 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5382" y="4252715"/>
            <a:ext cx="1047943" cy="678081"/>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34" descr="victorinox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2889" y="5313807"/>
            <a:ext cx="1792929" cy="946971"/>
          </a:xfrm>
          <a:prstGeom prst="rect">
            <a:avLst/>
          </a:prstGeom>
        </p:spPr>
      </p:pic>
      <p:pic>
        <p:nvPicPr>
          <p:cNvPr id="23" name="Picture 22" descr="Cannondale logo"/>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0939" y="2209800"/>
            <a:ext cx="1979602" cy="209025"/>
          </a:xfrm>
          <a:prstGeom prst="rect">
            <a:avLst/>
          </a:prstGeom>
        </p:spPr>
      </p:pic>
      <p:pic>
        <p:nvPicPr>
          <p:cNvPr id="27" name="Picture 26" descr="Gonzaga University Logo - checked as an accessibility client"/>
          <p:cNvPicPr>
            <a:picLocks noChangeAspect="1"/>
          </p:cNvPicPr>
          <p:nvPr/>
        </p:nvPicPr>
        <p:blipFill>
          <a:blip r:embed="rId7"/>
          <a:stretch>
            <a:fillRect/>
          </a:stretch>
        </p:blipFill>
        <p:spPr>
          <a:xfrm>
            <a:off x="2732950" y="1951761"/>
            <a:ext cx="1921876" cy="663579"/>
          </a:xfrm>
          <a:prstGeom prst="rect">
            <a:avLst/>
          </a:prstGeom>
        </p:spPr>
      </p:pic>
      <p:pic>
        <p:nvPicPr>
          <p:cNvPr id="28" name="Picture 27" descr="regis university logo - checked as an accessibility client"/>
          <p:cNvPicPr>
            <a:picLocks noChangeAspect="1"/>
          </p:cNvPicPr>
          <p:nvPr/>
        </p:nvPicPr>
        <p:blipFill rotWithShape="1">
          <a:blip r:embed="rId8" cstate="print">
            <a:extLst>
              <a:ext uri="{28A0092B-C50C-407E-A947-70E740481C1C}">
                <a14:useLocalDpi xmlns:a14="http://schemas.microsoft.com/office/drawing/2010/main"/>
              </a:ext>
            </a:extLst>
          </a:blip>
          <a:srcRect l="3526" r="3649"/>
          <a:stretch/>
        </p:blipFill>
        <p:spPr>
          <a:xfrm>
            <a:off x="2663528" y="5525617"/>
            <a:ext cx="2070138" cy="442017"/>
          </a:xfrm>
          <a:prstGeom prst="rect">
            <a:avLst/>
          </a:prstGeom>
        </p:spPr>
      </p:pic>
      <p:pic>
        <p:nvPicPr>
          <p:cNvPr id="29" name="Picture 28" descr="MIT logo - checked as an accessibility client"/>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17118" y="4291213"/>
            <a:ext cx="2070536" cy="637089"/>
          </a:xfrm>
          <a:prstGeom prst="rect">
            <a:avLst/>
          </a:prstGeom>
        </p:spPr>
      </p:pic>
      <p:pic>
        <p:nvPicPr>
          <p:cNvPr id="32" name="Picture 4" descr="The Hartford Logo - checked as an accessibility client"/>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5409952" y="1767837"/>
            <a:ext cx="1049196" cy="1031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 name="Picture 5" descr="massmutual logo"/>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4953000" y="5597534"/>
            <a:ext cx="2038394" cy="4984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Picture 36" descr="tiaa cref logo - checked as an accessibility client"/>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32340" y="3209473"/>
            <a:ext cx="1623367" cy="467530"/>
          </a:xfrm>
          <a:prstGeom prst="rect">
            <a:avLst/>
          </a:prstGeom>
        </p:spPr>
      </p:pic>
      <p:pic>
        <p:nvPicPr>
          <p:cNvPr id="38" name="Picture 37" descr="chubb logo"/>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13963" y="4296852"/>
            <a:ext cx="853372" cy="715274"/>
          </a:xfrm>
          <a:prstGeom prst="rect">
            <a:avLst/>
          </a:prstGeom>
        </p:spPr>
      </p:pic>
      <p:pic>
        <p:nvPicPr>
          <p:cNvPr id="39" name="Picture 38" descr="yale law school - checked as an accessibility client"/>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637913" y="3308767"/>
            <a:ext cx="2028945" cy="404139"/>
          </a:xfrm>
          <a:prstGeom prst="rect">
            <a:avLst/>
          </a:prstGeom>
        </p:spPr>
      </p:pic>
      <p:pic>
        <p:nvPicPr>
          <p:cNvPr id="40" name="Picture 2" descr="Yale New Haven Health logo - checked as an accessibility client"/>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256289" y="2186320"/>
            <a:ext cx="1981200" cy="32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24" descr="Dana-Farber Cancer Institute logo"/>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302238" y="3243244"/>
            <a:ext cx="1969428" cy="35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descr="tufts medical center logo - checked as an accessibility client"/>
          <p:cNvPicPr>
            <a:picLocks noChangeAspect="1"/>
          </p:cNvPicPr>
          <p:nvPr/>
        </p:nvPicPr>
        <p:blipFill>
          <a:blip r:embed="rId17"/>
          <a:stretch>
            <a:fillRect/>
          </a:stretch>
        </p:blipFill>
        <p:spPr>
          <a:xfrm>
            <a:off x="7308918" y="5511703"/>
            <a:ext cx="1956069" cy="466934"/>
          </a:xfrm>
          <a:prstGeom prst="rect">
            <a:avLst/>
          </a:prstGeom>
        </p:spPr>
      </p:pic>
      <p:pic>
        <p:nvPicPr>
          <p:cNvPr id="43" name="Picture 42" descr="aetna logo - checked as an accessibility client"/>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391400" y="4337175"/>
            <a:ext cx="1710978" cy="484345"/>
          </a:xfrm>
          <a:prstGeom prst="rect">
            <a:avLst/>
          </a:prstGeom>
        </p:spPr>
      </p:pic>
      <p:pic>
        <p:nvPicPr>
          <p:cNvPr id="44" name="Picture 43" descr="Stanley Black and Decker logo"/>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584459" y="3248950"/>
            <a:ext cx="2104956" cy="332450"/>
          </a:xfrm>
          <a:prstGeom prst="rect">
            <a:avLst/>
          </a:prstGeom>
        </p:spPr>
      </p:pic>
      <p:pic>
        <p:nvPicPr>
          <p:cNvPr id="45" name="Picture 44" descr="Otis logo"/>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9888510" y="3954032"/>
            <a:ext cx="1203276" cy="993696"/>
          </a:xfrm>
          <a:prstGeom prst="rect">
            <a:avLst/>
          </a:prstGeom>
        </p:spPr>
      </p:pic>
      <p:pic>
        <p:nvPicPr>
          <p:cNvPr id="46" name="Picture 45" descr="Sikorsky logo"/>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9555013" y="1828800"/>
            <a:ext cx="2134401" cy="932306"/>
          </a:xfrm>
          <a:prstGeom prst="rect">
            <a:avLst/>
          </a:prstGeom>
        </p:spPr>
      </p:pic>
      <p:pic>
        <p:nvPicPr>
          <p:cNvPr id="47" name="Picture 46" descr="hubbell logo"/>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9817726" y="5467731"/>
            <a:ext cx="1511527" cy="675533"/>
          </a:xfrm>
          <a:prstGeom prst="rect">
            <a:avLst/>
          </a:prstGeom>
        </p:spPr>
      </p:pic>
      <p:pic>
        <p:nvPicPr>
          <p:cNvPr id="7" name="Picture 6"/>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595158" y="1789583"/>
            <a:ext cx="297921" cy="267752"/>
          </a:xfrm>
          <a:prstGeom prst="rect">
            <a:avLst/>
          </a:prstGeom>
        </p:spPr>
      </p:pic>
      <p:pic>
        <p:nvPicPr>
          <p:cNvPr id="30" name="Picture 29"/>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595158" y="3084983"/>
            <a:ext cx="297921" cy="267752"/>
          </a:xfrm>
          <a:prstGeom prst="rect">
            <a:avLst/>
          </a:prstGeom>
        </p:spPr>
      </p:pic>
      <p:pic>
        <p:nvPicPr>
          <p:cNvPr id="31" name="Picture 30"/>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595158" y="4124886"/>
            <a:ext cx="297921" cy="267752"/>
          </a:xfrm>
          <a:prstGeom prst="rect">
            <a:avLst/>
          </a:prstGeom>
        </p:spPr>
      </p:pic>
      <p:pic>
        <p:nvPicPr>
          <p:cNvPr id="34" name="Picture 3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595158" y="5294848"/>
            <a:ext cx="297921" cy="267752"/>
          </a:xfrm>
          <a:prstGeom prst="rect">
            <a:avLst/>
          </a:prstGeom>
        </p:spPr>
      </p:pic>
      <p:pic>
        <p:nvPicPr>
          <p:cNvPr id="36" name="Picture 35"/>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160279" y="5294848"/>
            <a:ext cx="297921" cy="267752"/>
          </a:xfrm>
          <a:prstGeom prst="rect">
            <a:avLst/>
          </a:prstGeom>
        </p:spPr>
      </p:pic>
      <p:pic>
        <p:nvPicPr>
          <p:cNvPr id="48" name="Picture 47"/>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160279" y="4085547"/>
            <a:ext cx="297921" cy="267752"/>
          </a:xfrm>
          <a:prstGeom prst="rect">
            <a:avLst/>
          </a:prstGeom>
        </p:spPr>
      </p:pic>
      <p:pic>
        <p:nvPicPr>
          <p:cNvPr id="49" name="Picture 48"/>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160279" y="1818092"/>
            <a:ext cx="297921" cy="267752"/>
          </a:xfrm>
          <a:prstGeom prst="rect">
            <a:avLst/>
          </a:prstGeom>
        </p:spPr>
      </p:pic>
      <p:pic>
        <p:nvPicPr>
          <p:cNvPr id="50" name="Picture 49"/>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562600" y="1818092"/>
            <a:ext cx="297921" cy="267752"/>
          </a:xfrm>
          <a:prstGeom prst="rect">
            <a:avLst/>
          </a:prstGeom>
        </p:spPr>
      </p:pic>
      <p:pic>
        <p:nvPicPr>
          <p:cNvPr id="51" name="Picture 50"/>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801518" y="3006941"/>
            <a:ext cx="297921" cy="267752"/>
          </a:xfrm>
          <a:prstGeom prst="rect">
            <a:avLst/>
          </a:prstGeom>
        </p:spPr>
      </p:pic>
      <p:sp>
        <p:nvSpPr>
          <p:cNvPr id="53" name="Footer Placeholder 2"/>
          <p:cNvSpPr>
            <a:spLocks noGrp="1"/>
          </p:cNvSpPr>
          <p:nvPr>
            <p:ph type="ftr" sz="quarter" idx="3"/>
          </p:nvPr>
        </p:nvSpPr>
        <p:spPr>
          <a:xfrm>
            <a:off x="5943600" y="6534850"/>
            <a:ext cx="5516915" cy="190821"/>
          </a:xfrm>
        </p:spPr>
        <p:txBody>
          <a:bodyPr/>
          <a:lstStyle/>
          <a:p>
            <a:r>
              <a:rPr lang="en-US" dirty="0"/>
              <a:t>Accessible Website Procurement</a:t>
            </a:r>
          </a:p>
        </p:txBody>
      </p:sp>
      <p:sp>
        <p:nvSpPr>
          <p:cNvPr id="54" name="Slide Number Placeholder 3"/>
          <p:cNvSpPr>
            <a:spLocks noGrp="1"/>
          </p:cNvSpPr>
          <p:nvPr>
            <p:ph type="sldNum" sz="quarter" idx="4"/>
          </p:nvPr>
        </p:nvSpPr>
        <p:spPr>
          <a:xfrm>
            <a:off x="11482758" y="6534850"/>
            <a:ext cx="523524" cy="190821"/>
          </a:xfrm>
        </p:spPr>
        <p:txBody>
          <a:bodyPr/>
          <a:lstStyle/>
          <a:p>
            <a:r>
              <a:rPr lang="en-US" dirty="0" smtClean="0"/>
              <a:t>4</a:t>
            </a:r>
            <a:endParaRPr lang="en-US" dirty="0"/>
          </a:p>
        </p:txBody>
      </p:sp>
    </p:spTree>
    <p:extLst>
      <p:ext uri="{BB962C8B-B14F-4D97-AF65-F5344CB8AC3E}">
        <p14:creationId xmlns:p14="http://schemas.microsoft.com/office/powerpoint/2010/main" val="34473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Content</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40</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This is your #1 a11y responsibility</a:t>
            </a:r>
          </a:p>
          <a:p>
            <a:r>
              <a:rPr lang="en-US" sz="2400" dirty="0" smtClean="0"/>
              <a:t>A site with 100% functional and design compliance will still fail without accessible content</a:t>
            </a:r>
          </a:p>
          <a:p>
            <a:r>
              <a:rPr lang="en-US" sz="2400" dirty="0" smtClean="0"/>
              <a:t>Start early – train key content authors</a:t>
            </a:r>
          </a:p>
          <a:p>
            <a:pPr lvl="1"/>
            <a:r>
              <a:rPr lang="en-US" sz="2200" dirty="0" smtClean="0"/>
              <a:t>Video leads, </a:t>
            </a:r>
            <a:r>
              <a:rPr lang="en-US" sz="2200" dirty="0"/>
              <a:t>s</a:t>
            </a:r>
            <a:r>
              <a:rPr lang="en-US" sz="2200" dirty="0" smtClean="0"/>
              <a:t>ocial leads, document creators, writers, site admins, migration team, student contributors</a:t>
            </a:r>
          </a:p>
          <a:p>
            <a:r>
              <a:rPr lang="en-US" sz="2400" dirty="0" smtClean="0"/>
              <a:t>Scrub existing content including:</a:t>
            </a:r>
          </a:p>
          <a:p>
            <a:pPr lvl="1"/>
            <a:r>
              <a:rPr lang="en-US" sz="2000" dirty="0" smtClean="0"/>
              <a:t>Tables, Lists, Links, Alternative Text, Videos, Audio, Charts, Graphs</a:t>
            </a:r>
          </a:p>
          <a:p>
            <a:r>
              <a:rPr lang="en-US" sz="2200" dirty="0" smtClean="0"/>
              <a:t>Ask for assistance with key screens</a:t>
            </a:r>
          </a:p>
        </p:txBody>
      </p:sp>
    </p:spTree>
    <p:extLst>
      <p:ext uri="{BB962C8B-B14F-4D97-AF65-F5344CB8AC3E}">
        <p14:creationId xmlns:p14="http://schemas.microsoft.com/office/powerpoint/2010/main" val="20742245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VPAT?</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41</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 VPAT is your document – </a:t>
            </a:r>
            <a:r>
              <a:rPr lang="en-US" sz="2400" u="sng" dirty="0" smtClean="0"/>
              <a:t>its your institution’s public attestation of a11y compliance</a:t>
            </a:r>
            <a:r>
              <a:rPr lang="en-US" sz="2400" dirty="0" smtClean="0"/>
              <a:t>. Asking a vendor to fill out a VPAT on the site they build for you (you own it) isn’t going to hold any water if you own the site.</a:t>
            </a:r>
          </a:p>
          <a:p>
            <a:r>
              <a:rPr lang="en-US" sz="2400" dirty="0" smtClean="0"/>
              <a:t>VPAT requests make sense when the vendor is providing software which they own and you are licensing</a:t>
            </a:r>
          </a:p>
          <a:p>
            <a:r>
              <a:rPr lang="en-US" sz="2400" dirty="0" smtClean="0"/>
              <a:t>You can still request they complete a certification of their effort</a:t>
            </a:r>
          </a:p>
          <a:p>
            <a:pPr lvl="1"/>
            <a:r>
              <a:rPr lang="en-US" sz="2200" dirty="0" smtClean="0"/>
              <a:t>That can look a lot like a VPAT</a:t>
            </a:r>
          </a:p>
          <a:p>
            <a:pPr lvl="1"/>
            <a:r>
              <a:rPr lang="en-US" sz="2200" dirty="0"/>
              <a:t>Y</a:t>
            </a:r>
            <a:r>
              <a:rPr lang="en-US" sz="2200" dirty="0" smtClean="0"/>
              <a:t>ou should own creating your VPAT</a:t>
            </a:r>
            <a:endParaRPr lang="en-US" sz="2000" dirty="0" smtClean="0"/>
          </a:p>
        </p:txBody>
      </p:sp>
    </p:spTree>
    <p:extLst>
      <p:ext uri="{BB962C8B-B14F-4D97-AF65-F5344CB8AC3E}">
        <p14:creationId xmlns:p14="http://schemas.microsoft.com/office/powerpoint/2010/main" val="1694064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8105" y="374348"/>
            <a:ext cx="8229600" cy="1673466"/>
          </a:xfrm>
        </p:spPr>
        <p:txBody>
          <a:bodyPr/>
          <a:lstStyle/>
          <a:p>
            <a:r>
              <a:rPr lang="en-US" dirty="0" smtClean="0"/>
              <a:t>Maintenance</a:t>
            </a:r>
            <a:endParaRPr lang="en-US" dirty="0"/>
          </a:p>
        </p:txBody>
      </p:sp>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dirty="0"/>
              <a:t>Accessible Website Procurement</a:t>
            </a:r>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42</a:t>
            </a:fld>
            <a:endParaRPr lang="en-US"/>
          </a:p>
        </p:txBody>
      </p:sp>
      <p:sp>
        <p:nvSpPr>
          <p:cNvPr id="10" name="Content Placeholder 6"/>
          <p:cNvSpPr txBox="1">
            <a:spLocks/>
          </p:cNvSpPr>
          <p:nvPr/>
        </p:nvSpPr>
        <p:spPr bwMode="gray">
          <a:xfrm>
            <a:off x="1959429" y="1691640"/>
            <a:ext cx="8255000" cy="4404360"/>
          </a:xfrm>
          <a:prstGeom prst="rect">
            <a:avLst/>
          </a:prstGeom>
        </p:spPr>
        <p:txBody>
          <a:bodyPr vert="horz" lIns="0" tIns="45720" rIns="91440" bIns="45720" rtlCol="0">
            <a:noAutofit/>
          </a:bodyPr>
          <a:lstStyle>
            <a:lvl1pPr marL="228600" indent="-228600" algn="l" defTabSz="457200" rtl="0" eaLnBrk="1" latinLnBrk="0" hangingPunct="1">
              <a:spcBef>
                <a:spcPts val="1800"/>
              </a:spcBef>
              <a:buClr>
                <a:schemeClr val="accent4"/>
              </a:buClr>
              <a:buSzPct val="125000"/>
              <a:buFont typeface="Wingdings" charset="2"/>
              <a:buChar char="§"/>
              <a:defRPr sz="1800" kern="1200">
                <a:solidFill>
                  <a:schemeClr val="tx1"/>
                </a:solidFill>
                <a:latin typeface="Arial"/>
                <a:ea typeface="+mn-ea"/>
                <a:cs typeface="+mn-cs"/>
              </a:defRPr>
            </a:lvl1pPr>
            <a:lvl2pPr marL="571500" indent="-228600" algn="l" defTabSz="457200" rtl="0" eaLnBrk="1" latinLnBrk="0" hangingPunct="1">
              <a:spcBef>
                <a:spcPts val="900"/>
              </a:spcBef>
              <a:buClr>
                <a:schemeClr val="accent4"/>
              </a:buClr>
              <a:buFont typeface="Arial"/>
              <a:buChar char="–"/>
              <a:defRPr sz="1600" kern="1200">
                <a:solidFill>
                  <a:schemeClr val="tx1"/>
                </a:solidFill>
                <a:latin typeface="Arial"/>
                <a:ea typeface="+mn-ea"/>
                <a:cs typeface="+mn-cs"/>
              </a:defRPr>
            </a:lvl2pPr>
            <a:lvl3pPr marL="863600" indent="-177800" algn="l" defTabSz="457200" rtl="0" eaLnBrk="1" latinLnBrk="0" hangingPunct="1">
              <a:spcBef>
                <a:spcPts val="600"/>
              </a:spcBef>
              <a:buClr>
                <a:schemeClr val="accent4"/>
              </a:buClr>
              <a:buSzPct val="125000"/>
              <a:buFont typeface="Wingdings" charset="2"/>
              <a:buChar char="§"/>
              <a:defRPr sz="1400" kern="1200">
                <a:solidFill>
                  <a:schemeClr val="tx1"/>
                </a:solidFill>
                <a:latin typeface="Arial"/>
                <a:ea typeface="+mn-ea"/>
                <a:cs typeface="+mn-cs"/>
              </a:defRPr>
            </a:lvl3pPr>
            <a:lvl4pPr marL="1143000" indent="-165100" algn="l" defTabSz="457200" rtl="0" eaLnBrk="1" latinLnBrk="0" hangingPunct="1">
              <a:spcBef>
                <a:spcPts val="300"/>
              </a:spcBef>
              <a:buClr>
                <a:schemeClr val="accent4"/>
              </a:buClr>
              <a:buFont typeface="Arial"/>
              <a:buChar char="–"/>
              <a:defRPr sz="1400" kern="1200">
                <a:solidFill>
                  <a:schemeClr val="tx1"/>
                </a:solidFill>
                <a:latin typeface="Arial"/>
                <a:ea typeface="+mn-ea"/>
                <a:cs typeface="+mn-cs"/>
              </a:defRPr>
            </a:lvl4pPr>
            <a:lvl5pPr marL="1435100" indent="-177800" algn="l" defTabSz="457200" rtl="0" eaLnBrk="1" latinLnBrk="0" hangingPunct="1">
              <a:spcBef>
                <a:spcPts val="300"/>
              </a:spcBef>
              <a:buClr>
                <a:schemeClr val="accent4"/>
              </a:buClr>
              <a:buSzPct val="125000"/>
              <a:buFont typeface="Wingdings" charset="2"/>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Accessibility is an iterative process, not a point in time</a:t>
            </a:r>
          </a:p>
          <a:p>
            <a:r>
              <a:rPr lang="en-US" sz="2400" dirty="0" smtClean="0"/>
              <a:t>Once handoff is complete you are responsible for maintaining compliance </a:t>
            </a:r>
          </a:p>
          <a:p>
            <a:pPr lvl="1"/>
            <a:r>
              <a:rPr lang="en-US" sz="2000" dirty="0" smtClean="0"/>
              <a:t>Content edits</a:t>
            </a:r>
          </a:p>
          <a:p>
            <a:pPr lvl="1"/>
            <a:r>
              <a:rPr lang="en-US" sz="2000" dirty="0" smtClean="0"/>
              <a:t>New features</a:t>
            </a:r>
          </a:p>
          <a:p>
            <a:r>
              <a:rPr lang="en-US" sz="2200" dirty="0" smtClean="0"/>
              <a:t>Consider adding a bucket of hours for maintenance checkups every 6mos to a year</a:t>
            </a:r>
          </a:p>
        </p:txBody>
      </p:sp>
    </p:spTree>
    <p:extLst>
      <p:ext uri="{BB962C8B-B14F-4D97-AF65-F5344CB8AC3E}">
        <p14:creationId xmlns:p14="http://schemas.microsoft.com/office/powerpoint/2010/main" val="21376154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678375" y="6534851"/>
            <a:ext cx="523524" cy="190821"/>
          </a:xfrm>
          <a:prstGeom prst="rect">
            <a:avLst/>
          </a:prstGeom>
        </p:spPr>
        <p:txBody>
          <a:bodyPr/>
          <a:lstStyle/>
          <a:p>
            <a:fld id="{1623716F-FADF-DA4D-98C6-7C1E7D6D8D1C}" type="slidenum">
              <a:rPr lang="en-US" smtClean="0"/>
              <a:pPr/>
              <a:t>43</a:t>
            </a:fld>
            <a:endParaRPr lang="en-US"/>
          </a:p>
        </p:txBody>
      </p:sp>
      <p:sp>
        <p:nvSpPr>
          <p:cNvPr id="6" name="Footer Placeholder 2"/>
          <p:cNvSpPr>
            <a:spLocks noGrp="1"/>
          </p:cNvSpPr>
          <p:nvPr>
            <p:ph type="ftr" sz="quarter" idx="4294967295"/>
          </p:nvPr>
        </p:nvSpPr>
        <p:spPr>
          <a:xfrm>
            <a:off x="7391400" y="6534851"/>
            <a:ext cx="4288565" cy="190821"/>
          </a:xfrm>
          <a:prstGeom prst="rect">
            <a:avLst/>
          </a:prstGeom>
        </p:spPr>
        <p:txBody>
          <a:bodyPr/>
          <a:lstStyle/>
          <a:p>
            <a:r>
              <a:rPr lang="en-US" dirty="0" smtClean="0"/>
              <a:t>Accessible Website Procurement</a:t>
            </a:r>
          </a:p>
        </p:txBody>
      </p:sp>
      <p:pic>
        <p:nvPicPr>
          <p:cNvPr id="3" name="Picture 2" descr="Hands raised for questions"/>
          <p:cNvPicPr>
            <a:picLocks noChangeAspect="1"/>
          </p:cNvPicPr>
          <p:nvPr/>
        </p:nvPicPr>
        <p:blipFill>
          <a:blip r:embed="rId3"/>
          <a:stretch>
            <a:fillRect/>
          </a:stretch>
        </p:blipFill>
        <p:spPr>
          <a:xfrm>
            <a:off x="2590800" y="3048000"/>
            <a:ext cx="6985000" cy="3390900"/>
          </a:xfrm>
          <a:prstGeom prst="rect">
            <a:avLst/>
          </a:prstGeom>
        </p:spPr>
      </p:pic>
    </p:spTree>
    <p:extLst>
      <p:ext uri="{BB962C8B-B14F-4D97-AF65-F5344CB8AC3E}">
        <p14:creationId xmlns:p14="http://schemas.microsoft.com/office/powerpoint/2010/main" val="6407950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87680" y="3625585"/>
            <a:ext cx="6903720" cy="548640"/>
          </a:xfrm>
        </p:spPr>
        <p:txBody>
          <a:bodyPr/>
          <a:lstStyle/>
          <a:p>
            <a:r>
              <a:rPr lang="en-US" smtClean="0"/>
              <a:t> </a:t>
            </a:r>
            <a:endParaRPr lang="en-US" dirty="0"/>
          </a:p>
        </p:txBody>
      </p:sp>
      <p:sp>
        <p:nvSpPr>
          <p:cNvPr id="7" name="Title 6"/>
          <p:cNvSpPr>
            <a:spLocks noGrp="1"/>
          </p:cNvSpPr>
          <p:nvPr>
            <p:ph type="title"/>
          </p:nvPr>
        </p:nvSpPr>
        <p:spPr>
          <a:xfrm>
            <a:off x="609599" y="3352800"/>
            <a:ext cx="7543801" cy="1127757"/>
          </a:xfrm>
        </p:spPr>
        <p:txBody>
          <a:bodyPr/>
          <a:lstStyle/>
          <a:p>
            <a:r>
              <a:rPr lang="en-US" dirty="0" smtClean="0"/>
              <a:t>ACCESSIBILITY At PRIMACY </a:t>
            </a:r>
            <a:endParaRPr lang="en-US" dirty="0"/>
          </a:p>
        </p:txBody>
      </p:sp>
      <p:sp>
        <p:nvSpPr>
          <p:cNvPr id="2" name="Footer Placeholder 1"/>
          <p:cNvSpPr>
            <a:spLocks noGrp="1"/>
          </p:cNvSpPr>
          <p:nvPr>
            <p:ph type="ftr" sz="quarter" idx="3"/>
          </p:nvPr>
        </p:nvSpPr>
        <p:spPr/>
        <p:txBody>
          <a:bodyPr/>
          <a:lstStyle/>
          <a:p>
            <a:r>
              <a:rPr lang="en-US" smtClean="0"/>
              <a:t>© 2017 Primacy / Proprietary &amp; Confidential </a:t>
            </a:r>
            <a:endParaRPr lang="en-US" dirty="0"/>
          </a:p>
        </p:txBody>
      </p:sp>
      <p:sp>
        <p:nvSpPr>
          <p:cNvPr id="5" name="Slide Number Placeholder 4"/>
          <p:cNvSpPr>
            <a:spLocks noGrp="1"/>
          </p:cNvSpPr>
          <p:nvPr>
            <p:ph type="sldNum" sz="quarter" idx="4"/>
          </p:nvPr>
        </p:nvSpPr>
        <p:spPr>
          <a:prstGeom prst="rect">
            <a:avLst/>
          </a:prstGeom>
        </p:spPr>
        <p:txBody>
          <a:bodyPr/>
          <a:lstStyle/>
          <a:p>
            <a:fld id="{1623716F-FADF-DA4D-98C6-7C1E7D6D8D1C}" type="slidenum">
              <a:rPr lang="en-US" smtClean="0"/>
              <a:pPr/>
              <a:t>44</a:t>
            </a:fld>
            <a:endParaRPr lang="en-US" dirty="0"/>
          </a:p>
        </p:txBody>
      </p:sp>
    </p:spTree>
    <p:extLst>
      <p:ext uri="{BB962C8B-B14F-4D97-AF65-F5344CB8AC3E}">
        <p14:creationId xmlns:p14="http://schemas.microsoft.com/office/powerpoint/2010/main" val="16588895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548640"/>
            <a:ext cx="10603695" cy="553998"/>
          </a:xfrm>
        </p:spPr>
        <p:txBody>
          <a:bodyPr/>
          <a:lstStyle/>
          <a:p>
            <a:pPr algn="l"/>
            <a:r>
              <a:rPr lang="en-US" dirty="0" smtClean="0">
                <a:solidFill>
                  <a:srgbClr val="000000"/>
                </a:solidFill>
                <a:cs typeface="Georgia"/>
              </a:rPr>
              <a:t>Primacy’s A11Y Service Offerings</a:t>
            </a:r>
            <a:endParaRPr lang="en-US" dirty="0">
              <a:solidFill>
                <a:srgbClr val="000000"/>
              </a:solidFill>
              <a:cs typeface="Georgia"/>
            </a:endParaRPr>
          </a:p>
        </p:txBody>
      </p:sp>
      <p:sp>
        <p:nvSpPr>
          <p:cNvPr id="12" name="Text Placeholder 11"/>
          <p:cNvSpPr>
            <a:spLocks noGrp="1"/>
          </p:cNvSpPr>
          <p:nvPr>
            <p:ph type="body" sz="quarter" idx="17"/>
          </p:nvPr>
        </p:nvSpPr>
        <p:spPr>
          <a:xfrm>
            <a:off x="4312919" y="3429000"/>
            <a:ext cx="3421381" cy="2747625"/>
          </a:xfrm>
        </p:spPr>
        <p:txBody>
          <a:bodyPr/>
          <a:lstStyle/>
          <a:p>
            <a:r>
              <a:rPr lang="en-US" dirty="0"/>
              <a:t>Provides an in-depth assessment of the current site to identify areas of non-compliance, as well as recommendations for remediation.</a:t>
            </a:r>
          </a:p>
          <a:p>
            <a:endParaRPr lang="en-US" dirty="0"/>
          </a:p>
        </p:txBody>
      </p:sp>
      <p:sp>
        <p:nvSpPr>
          <p:cNvPr id="13" name="Text Placeholder 12"/>
          <p:cNvSpPr>
            <a:spLocks noGrp="1"/>
          </p:cNvSpPr>
          <p:nvPr>
            <p:ph type="body" sz="quarter" idx="20"/>
          </p:nvPr>
        </p:nvSpPr>
        <p:spPr>
          <a:xfrm>
            <a:off x="8077198" y="3429000"/>
            <a:ext cx="3267742" cy="2747625"/>
          </a:xfrm>
        </p:spPr>
        <p:txBody>
          <a:bodyPr anchor="t"/>
          <a:lstStyle/>
          <a:p>
            <a:r>
              <a:rPr lang="en-US" dirty="0">
                <a:solidFill>
                  <a:schemeClr val="tx1"/>
                </a:solidFill>
                <a:cs typeface="Georgia"/>
              </a:rPr>
              <a:t>Using a baseline accessibility audit as a guide, revisions may include: content, functionality, UI, and design to conform to a specified standard. A final audit will be conducted to demonstrate compliance.</a:t>
            </a:r>
          </a:p>
          <a:p>
            <a:endParaRPr lang="en-US" dirty="0" smtClean="0">
              <a:solidFill>
                <a:schemeClr val="tx1"/>
              </a:solidFill>
              <a:cs typeface="Georgia"/>
            </a:endParaRPr>
          </a:p>
        </p:txBody>
      </p:sp>
      <p:sp>
        <p:nvSpPr>
          <p:cNvPr id="14" name="Text Placeholder 13"/>
          <p:cNvSpPr>
            <a:spLocks noGrp="1"/>
          </p:cNvSpPr>
          <p:nvPr>
            <p:ph type="body" sz="quarter" idx="21"/>
          </p:nvPr>
        </p:nvSpPr>
        <p:spPr>
          <a:xfrm>
            <a:off x="533400" y="2746397"/>
            <a:ext cx="3581400" cy="387798"/>
          </a:xfrm>
        </p:spPr>
        <p:txBody>
          <a:bodyPr/>
          <a:lstStyle/>
          <a:p>
            <a:r>
              <a:rPr lang="en-US" smtClean="0">
                <a:solidFill>
                  <a:schemeClr val="tx1"/>
                </a:solidFill>
                <a:cs typeface="Georgia"/>
              </a:rPr>
              <a:t>Site Redesign Compliance</a:t>
            </a:r>
            <a:endParaRPr lang="en-US" dirty="0" smtClean="0">
              <a:solidFill>
                <a:schemeClr val="tx1"/>
              </a:solidFill>
              <a:cs typeface="Georgia"/>
            </a:endParaRPr>
          </a:p>
        </p:txBody>
      </p:sp>
      <p:sp>
        <p:nvSpPr>
          <p:cNvPr id="11" name="Text Placeholder 10"/>
          <p:cNvSpPr>
            <a:spLocks noGrp="1"/>
          </p:cNvSpPr>
          <p:nvPr>
            <p:ph type="body" sz="quarter" idx="16"/>
          </p:nvPr>
        </p:nvSpPr>
        <p:spPr>
          <a:xfrm>
            <a:off x="4312919" y="2747602"/>
            <a:ext cx="3566160" cy="387798"/>
          </a:xfrm>
        </p:spPr>
        <p:txBody>
          <a:bodyPr/>
          <a:lstStyle/>
          <a:p>
            <a:r>
              <a:rPr lang="en-US" dirty="0" smtClean="0">
                <a:solidFill>
                  <a:schemeClr val="tx1"/>
                </a:solidFill>
                <a:cs typeface="Georgia"/>
              </a:rPr>
              <a:t>Compliance Audit</a:t>
            </a:r>
            <a:endParaRPr lang="en-US" dirty="0">
              <a:solidFill>
                <a:schemeClr val="tx1"/>
              </a:solidFill>
              <a:cs typeface="Georgia"/>
            </a:endParaRPr>
          </a:p>
        </p:txBody>
      </p:sp>
      <p:sp>
        <p:nvSpPr>
          <p:cNvPr id="18" name="Text Placeholder 17"/>
          <p:cNvSpPr>
            <a:spLocks noGrp="1"/>
          </p:cNvSpPr>
          <p:nvPr>
            <p:ph type="body" sz="quarter" idx="22"/>
          </p:nvPr>
        </p:nvSpPr>
        <p:spPr>
          <a:xfrm>
            <a:off x="8077198" y="2746397"/>
            <a:ext cx="3566160" cy="387798"/>
          </a:xfrm>
        </p:spPr>
        <p:txBody>
          <a:bodyPr/>
          <a:lstStyle/>
          <a:p>
            <a:r>
              <a:rPr lang="en-US" dirty="0" smtClean="0">
                <a:solidFill>
                  <a:schemeClr val="tx1"/>
                </a:solidFill>
                <a:cs typeface="Georgia"/>
              </a:rPr>
              <a:t>Remediation</a:t>
            </a:r>
            <a:endParaRPr lang="en-US" dirty="0">
              <a:solidFill>
                <a:schemeClr val="tx1"/>
              </a:solidFill>
              <a:cs typeface="Georgia"/>
            </a:endParaRPr>
          </a:p>
        </p:txBody>
      </p:sp>
      <p:sp>
        <p:nvSpPr>
          <p:cNvPr id="10" name="Text Placeholder 9"/>
          <p:cNvSpPr>
            <a:spLocks noGrp="1"/>
          </p:cNvSpPr>
          <p:nvPr>
            <p:ph type="body" sz="quarter" idx="13"/>
          </p:nvPr>
        </p:nvSpPr>
        <p:spPr>
          <a:xfrm>
            <a:off x="548640" y="3429000"/>
            <a:ext cx="3566160" cy="2747626"/>
          </a:xfrm>
        </p:spPr>
        <p:txBody>
          <a:bodyPr/>
          <a:lstStyle/>
          <a:p>
            <a:r>
              <a:rPr lang="en-US" dirty="0"/>
              <a:t>Primacy will complete accessibility compliance to a specified standard (most commonly WCAG 2.0 level AA) to all aspects of a site build.</a:t>
            </a:r>
          </a:p>
          <a:p>
            <a:endParaRPr lang="en-US" dirty="0"/>
          </a:p>
        </p:txBody>
      </p:sp>
      <p:sp>
        <p:nvSpPr>
          <p:cNvPr id="9" name="Slide Number Placeholder 8"/>
          <p:cNvSpPr>
            <a:spLocks noGrp="1"/>
          </p:cNvSpPr>
          <p:nvPr>
            <p:ph type="sldNum" sz="quarter" idx="4"/>
          </p:nvPr>
        </p:nvSpPr>
        <p:spPr/>
        <p:txBody>
          <a:bodyPr/>
          <a:lstStyle/>
          <a:p>
            <a:fld id="{94771D9B-6E24-3842-B2E1-D3190CFD6054}" type="slidenum">
              <a:rPr lang="en-US" smtClean="0"/>
              <a:pPr/>
              <a:t>45</a:t>
            </a:fld>
            <a:endParaRPr lang="en-US" dirty="0"/>
          </a:p>
        </p:txBody>
      </p:sp>
    </p:spTree>
    <p:extLst>
      <p:ext uri="{BB962C8B-B14F-4D97-AF65-F5344CB8AC3E}">
        <p14:creationId xmlns:p14="http://schemas.microsoft.com/office/powerpoint/2010/main" val="19868836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548640"/>
            <a:ext cx="10603695" cy="553998"/>
          </a:xfrm>
        </p:spPr>
        <p:txBody>
          <a:bodyPr/>
          <a:lstStyle/>
          <a:p>
            <a:pPr algn="l"/>
            <a:r>
              <a:rPr lang="en-US" dirty="0" smtClean="0">
                <a:solidFill>
                  <a:srgbClr val="000000"/>
                </a:solidFill>
                <a:cs typeface="Georgia"/>
              </a:rPr>
              <a:t>Primacy’s A11Y Service Offerings</a:t>
            </a:r>
            <a:endParaRPr lang="en-US" dirty="0">
              <a:solidFill>
                <a:srgbClr val="000000"/>
              </a:solidFill>
              <a:cs typeface="Georgia"/>
            </a:endParaRPr>
          </a:p>
        </p:txBody>
      </p:sp>
      <p:sp>
        <p:nvSpPr>
          <p:cNvPr id="12" name="Text Placeholder 11"/>
          <p:cNvSpPr>
            <a:spLocks noGrp="1"/>
          </p:cNvSpPr>
          <p:nvPr>
            <p:ph type="body" sz="quarter" idx="17"/>
          </p:nvPr>
        </p:nvSpPr>
        <p:spPr>
          <a:xfrm>
            <a:off x="4312920" y="3429000"/>
            <a:ext cx="3172402" cy="2747625"/>
          </a:xfrm>
        </p:spPr>
        <p:txBody>
          <a:bodyPr/>
          <a:lstStyle/>
          <a:p>
            <a:r>
              <a:rPr lang="en-US" dirty="0"/>
              <a:t>Primacy will recommend and work with a 3rd party certification partner to acquire a high-level review of ADA compliance as an additional step on top of a separate audit and remediation.</a:t>
            </a:r>
          </a:p>
        </p:txBody>
      </p:sp>
      <p:sp>
        <p:nvSpPr>
          <p:cNvPr id="13" name="Text Placeholder 12"/>
          <p:cNvSpPr>
            <a:spLocks noGrp="1"/>
          </p:cNvSpPr>
          <p:nvPr>
            <p:ph type="body" sz="quarter" idx="20"/>
          </p:nvPr>
        </p:nvSpPr>
        <p:spPr>
          <a:xfrm>
            <a:off x="8077198" y="3429000"/>
            <a:ext cx="3566160" cy="2747625"/>
          </a:xfrm>
        </p:spPr>
        <p:txBody>
          <a:bodyPr anchor="t"/>
          <a:lstStyle/>
          <a:p>
            <a:r>
              <a:rPr lang="en-US" dirty="0">
                <a:solidFill>
                  <a:schemeClr val="tx1"/>
                </a:solidFill>
                <a:cs typeface="Georgia"/>
              </a:rPr>
              <a:t>Assistance in developing a VPAT for 508/ADA contract qualifications. Provides a common, straightforward and standardized public declaration of web accessibility compliance. </a:t>
            </a:r>
          </a:p>
        </p:txBody>
      </p:sp>
      <p:sp>
        <p:nvSpPr>
          <p:cNvPr id="14" name="Text Placeholder 13"/>
          <p:cNvSpPr>
            <a:spLocks noGrp="1"/>
          </p:cNvSpPr>
          <p:nvPr>
            <p:ph type="body" sz="quarter" idx="21"/>
          </p:nvPr>
        </p:nvSpPr>
        <p:spPr>
          <a:xfrm>
            <a:off x="548641" y="2744658"/>
            <a:ext cx="3566160" cy="387798"/>
          </a:xfrm>
        </p:spPr>
        <p:txBody>
          <a:bodyPr/>
          <a:lstStyle/>
          <a:p>
            <a:r>
              <a:rPr lang="en-US" dirty="0" smtClean="0">
                <a:solidFill>
                  <a:schemeClr val="tx1"/>
                </a:solidFill>
                <a:cs typeface="Georgia"/>
              </a:rPr>
              <a:t>Training</a:t>
            </a:r>
            <a:endParaRPr lang="en-US" dirty="0">
              <a:solidFill>
                <a:schemeClr val="tx1"/>
              </a:solidFill>
              <a:cs typeface="Georgia"/>
            </a:endParaRPr>
          </a:p>
        </p:txBody>
      </p:sp>
      <p:sp>
        <p:nvSpPr>
          <p:cNvPr id="11" name="Text Placeholder 10"/>
          <p:cNvSpPr>
            <a:spLocks noGrp="1"/>
          </p:cNvSpPr>
          <p:nvPr>
            <p:ph type="body" sz="quarter" idx="16"/>
          </p:nvPr>
        </p:nvSpPr>
        <p:spPr>
          <a:xfrm>
            <a:off x="4312919" y="2744658"/>
            <a:ext cx="3535681" cy="331098"/>
          </a:xfrm>
        </p:spPr>
        <p:txBody>
          <a:bodyPr/>
          <a:lstStyle/>
          <a:p>
            <a:r>
              <a:rPr lang="en-US" dirty="0" smtClean="0">
                <a:solidFill>
                  <a:schemeClr val="tx1"/>
                </a:solidFill>
                <a:cs typeface="Georgia"/>
              </a:rPr>
              <a:t>3rd Party Certification</a:t>
            </a:r>
          </a:p>
          <a:p>
            <a:endParaRPr lang="en-US" dirty="0">
              <a:solidFill>
                <a:schemeClr val="tx1"/>
              </a:solidFill>
              <a:cs typeface="Georgia"/>
            </a:endParaRPr>
          </a:p>
        </p:txBody>
      </p:sp>
      <p:sp>
        <p:nvSpPr>
          <p:cNvPr id="18" name="Text Placeholder 17"/>
          <p:cNvSpPr>
            <a:spLocks noGrp="1"/>
          </p:cNvSpPr>
          <p:nvPr>
            <p:ph type="body" sz="quarter" idx="22"/>
          </p:nvPr>
        </p:nvSpPr>
        <p:spPr>
          <a:xfrm>
            <a:off x="8077198" y="2744658"/>
            <a:ext cx="3566160" cy="357395"/>
          </a:xfrm>
        </p:spPr>
        <p:txBody>
          <a:bodyPr/>
          <a:lstStyle/>
          <a:p>
            <a:r>
              <a:rPr lang="en-US" dirty="0" smtClean="0">
                <a:solidFill>
                  <a:schemeClr val="tx1"/>
                </a:solidFill>
                <a:cs typeface="Georgia"/>
              </a:rPr>
              <a:t>VPAT Creation</a:t>
            </a:r>
          </a:p>
          <a:p>
            <a:endParaRPr lang="en-US" dirty="0">
              <a:solidFill>
                <a:schemeClr val="tx1"/>
              </a:solidFill>
              <a:cs typeface="Georgia"/>
            </a:endParaRPr>
          </a:p>
        </p:txBody>
      </p:sp>
      <p:sp>
        <p:nvSpPr>
          <p:cNvPr id="10" name="Text Placeholder 9"/>
          <p:cNvSpPr>
            <a:spLocks noGrp="1"/>
          </p:cNvSpPr>
          <p:nvPr>
            <p:ph type="body" sz="quarter" idx="13"/>
          </p:nvPr>
        </p:nvSpPr>
        <p:spPr>
          <a:xfrm>
            <a:off x="548640" y="3429000"/>
            <a:ext cx="3566160" cy="2747626"/>
          </a:xfrm>
        </p:spPr>
        <p:txBody>
          <a:bodyPr/>
          <a:lstStyle/>
          <a:p>
            <a:r>
              <a:rPr lang="en-US" dirty="0"/>
              <a:t>Primacy provides a variety of A11y training including Understanding the A11y Landscape, Content Author Training, Development, Testing and many </a:t>
            </a:r>
            <a:r>
              <a:rPr lang="en-US" dirty="0" smtClean="0"/>
              <a:t>others.</a:t>
            </a:r>
            <a:endParaRPr lang="en-US" dirty="0"/>
          </a:p>
        </p:txBody>
      </p:sp>
      <p:sp>
        <p:nvSpPr>
          <p:cNvPr id="9" name="Slide Number Placeholder 8"/>
          <p:cNvSpPr>
            <a:spLocks noGrp="1"/>
          </p:cNvSpPr>
          <p:nvPr>
            <p:ph type="sldNum" sz="quarter" idx="4"/>
          </p:nvPr>
        </p:nvSpPr>
        <p:spPr/>
        <p:txBody>
          <a:bodyPr/>
          <a:lstStyle/>
          <a:p>
            <a:fld id="{94771D9B-6E24-3842-B2E1-D3190CFD6054}" type="slidenum">
              <a:rPr lang="en-US" smtClean="0"/>
              <a:pPr/>
              <a:t>46</a:t>
            </a:fld>
            <a:endParaRPr lang="en-US" dirty="0"/>
          </a:p>
        </p:txBody>
      </p:sp>
    </p:spTree>
    <p:extLst>
      <p:ext uri="{BB962C8B-B14F-4D97-AF65-F5344CB8AC3E}">
        <p14:creationId xmlns:p14="http://schemas.microsoft.com/office/powerpoint/2010/main" val="1831140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22"/>
          </p:nvPr>
        </p:nvSpPr>
        <p:spPr/>
        <p:txBody>
          <a:bodyPr/>
          <a:lstStyle/>
          <a:p>
            <a:pPr>
              <a:spcAft>
                <a:spcPts val="600"/>
              </a:spcAft>
            </a:pPr>
            <a:r>
              <a:rPr lang="en-US" dirty="0" smtClean="0"/>
              <a:t>Audits</a:t>
            </a:r>
            <a:endParaRPr lang="en-US" dirty="0"/>
          </a:p>
          <a:p>
            <a:pPr>
              <a:spcAft>
                <a:spcPts val="600"/>
              </a:spcAft>
            </a:pPr>
            <a:r>
              <a:rPr lang="en-US" i="1" dirty="0" smtClean="0">
                <a:solidFill>
                  <a:schemeClr val="accent2">
                    <a:lumMod val="50000"/>
                  </a:schemeClr>
                </a:solidFill>
              </a:rPr>
              <a:t>Design reviews</a:t>
            </a:r>
          </a:p>
          <a:p>
            <a:pPr>
              <a:spcAft>
                <a:spcPts val="600"/>
              </a:spcAft>
            </a:pPr>
            <a:r>
              <a:rPr lang="en-US" dirty="0" smtClean="0"/>
              <a:t>Compliant development</a:t>
            </a:r>
          </a:p>
          <a:p>
            <a:pPr>
              <a:spcAft>
                <a:spcPts val="600"/>
              </a:spcAft>
            </a:pPr>
            <a:r>
              <a:rPr lang="en-US" dirty="0" smtClean="0"/>
              <a:t>Remediation testing</a:t>
            </a:r>
          </a:p>
          <a:p>
            <a:pPr>
              <a:spcAft>
                <a:spcPts val="600"/>
              </a:spcAft>
            </a:pPr>
            <a:r>
              <a:rPr lang="en-US" dirty="0" smtClean="0"/>
              <a:t>Webinar training</a:t>
            </a:r>
          </a:p>
          <a:p>
            <a:pPr>
              <a:spcAft>
                <a:spcPts val="600"/>
              </a:spcAft>
            </a:pPr>
            <a:r>
              <a:rPr lang="en-US" dirty="0" smtClean="0"/>
              <a:t>Content remediation</a:t>
            </a:r>
            <a:endParaRPr lang="en-US" dirty="0"/>
          </a:p>
          <a:p>
            <a:pPr>
              <a:spcAft>
                <a:spcPts val="600"/>
              </a:spcAft>
            </a:pPr>
            <a:r>
              <a:rPr lang="en-US" dirty="0"/>
              <a:t>Training documentation </a:t>
            </a:r>
            <a:endParaRPr lang="en-US" dirty="0" smtClean="0"/>
          </a:p>
          <a:p>
            <a:pPr>
              <a:spcAft>
                <a:spcPts val="600"/>
              </a:spcAft>
            </a:pPr>
            <a:r>
              <a:rPr lang="en-US" dirty="0" smtClean="0"/>
              <a:t>AT user testing</a:t>
            </a:r>
          </a:p>
          <a:p>
            <a:pPr>
              <a:spcAft>
                <a:spcPts val="600"/>
              </a:spcAft>
            </a:pPr>
            <a:endParaRPr lang="en-US" dirty="0"/>
          </a:p>
          <a:p>
            <a:pPr>
              <a:spcAft>
                <a:spcPts val="600"/>
              </a:spcAft>
            </a:pPr>
            <a:endParaRPr lang="en-US" dirty="0"/>
          </a:p>
        </p:txBody>
      </p:sp>
      <p:sp>
        <p:nvSpPr>
          <p:cNvPr id="22" name="Text Placeholder 21"/>
          <p:cNvSpPr>
            <a:spLocks noGrp="1"/>
          </p:cNvSpPr>
          <p:nvPr>
            <p:ph type="body" sz="quarter" idx="17"/>
          </p:nvPr>
        </p:nvSpPr>
        <p:spPr/>
        <p:txBody>
          <a:bodyPr/>
          <a:lstStyle/>
          <a:p>
            <a:pPr>
              <a:spcAft>
                <a:spcPts val="600"/>
              </a:spcAft>
            </a:pPr>
            <a:r>
              <a:rPr lang="en-US" i="1" dirty="0">
                <a:solidFill>
                  <a:schemeClr val="accent2">
                    <a:lumMod val="50000"/>
                  </a:schemeClr>
                </a:solidFill>
              </a:rPr>
              <a:t>Training materials</a:t>
            </a:r>
          </a:p>
          <a:p>
            <a:pPr>
              <a:spcAft>
                <a:spcPts val="600"/>
              </a:spcAft>
            </a:pPr>
            <a:r>
              <a:rPr lang="en-US" dirty="0"/>
              <a:t>Policy development</a:t>
            </a:r>
          </a:p>
          <a:p>
            <a:pPr>
              <a:spcAft>
                <a:spcPts val="600"/>
              </a:spcAft>
            </a:pPr>
            <a:r>
              <a:rPr lang="en-US" dirty="0"/>
              <a:t>Procurement</a:t>
            </a:r>
          </a:p>
          <a:p>
            <a:pPr>
              <a:spcAft>
                <a:spcPts val="600"/>
              </a:spcAft>
            </a:pPr>
            <a:r>
              <a:rPr lang="en-US" dirty="0"/>
              <a:t>Communication strategy</a:t>
            </a:r>
          </a:p>
          <a:p>
            <a:pPr>
              <a:spcAft>
                <a:spcPts val="600"/>
              </a:spcAft>
            </a:pPr>
            <a:r>
              <a:rPr lang="en-US" dirty="0"/>
              <a:t>Process refinement</a:t>
            </a:r>
          </a:p>
          <a:p>
            <a:pPr>
              <a:spcAft>
                <a:spcPts val="600"/>
              </a:spcAft>
            </a:pPr>
            <a:r>
              <a:rPr lang="en-US" dirty="0"/>
              <a:t>Training curriculum</a:t>
            </a:r>
          </a:p>
          <a:p>
            <a:pPr>
              <a:spcAft>
                <a:spcPts val="600"/>
              </a:spcAft>
            </a:pPr>
            <a:r>
              <a:rPr lang="en-US" dirty="0"/>
              <a:t>VPAT </a:t>
            </a:r>
            <a:r>
              <a:rPr lang="en-US" dirty="0" smtClean="0"/>
              <a:t>assistance</a:t>
            </a:r>
            <a:endParaRPr lang="en-US" dirty="0"/>
          </a:p>
        </p:txBody>
      </p:sp>
      <p:sp>
        <p:nvSpPr>
          <p:cNvPr id="20" name="Text Placeholder 19"/>
          <p:cNvSpPr>
            <a:spLocks noGrp="1"/>
          </p:cNvSpPr>
          <p:nvPr>
            <p:ph type="body" sz="quarter" idx="11"/>
          </p:nvPr>
        </p:nvSpPr>
        <p:spPr>
          <a:xfrm>
            <a:off x="548641" y="2362200"/>
            <a:ext cx="2624327" cy="276999"/>
          </a:xfrm>
        </p:spPr>
        <p:txBody>
          <a:bodyPr/>
          <a:lstStyle/>
          <a:p>
            <a:r>
              <a:rPr lang="en-US" smtClean="0"/>
              <a:t>Engaged </a:t>
            </a:r>
            <a:r>
              <a:rPr lang="en-US" dirty="0" smtClean="0"/>
              <a:t>Clients</a:t>
            </a:r>
            <a:endParaRPr lang="en-US" dirty="0"/>
          </a:p>
        </p:txBody>
      </p:sp>
      <p:sp>
        <p:nvSpPr>
          <p:cNvPr id="23" name="Text Placeholder 22"/>
          <p:cNvSpPr>
            <a:spLocks noGrp="1"/>
          </p:cNvSpPr>
          <p:nvPr>
            <p:ph type="body" sz="quarter" idx="18"/>
          </p:nvPr>
        </p:nvSpPr>
        <p:spPr/>
        <p:txBody>
          <a:bodyPr/>
          <a:lstStyle/>
          <a:p>
            <a:r>
              <a:rPr lang="en-US" dirty="0" smtClean="0"/>
              <a:t/>
            </a:r>
            <a:br>
              <a:rPr lang="en-US" dirty="0" smtClean="0"/>
            </a:br>
            <a:r>
              <a:rPr lang="en-US" dirty="0" smtClean="0"/>
              <a:t>Consulting</a:t>
            </a:r>
            <a:endParaRPr lang="en-US" dirty="0"/>
          </a:p>
        </p:txBody>
      </p:sp>
      <p:sp>
        <p:nvSpPr>
          <p:cNvPr id="21" name="Text Placeholder 20"/>
          <p:cNvSpPr>
            <a:spLocks noGrp="1"/>
          </p:cNvSpPr>
          <p:nvPr>
            <p:ph type="body" sz="quarter" idx="13"/>
          </p:nvPr>
        </p:nvSpPr>
        <p:spPr/>
        <p:txBody>
          <a:bodyPr/>
          <a:lstStyle/>
          <a:p>
            <a:pPr>
              <a:spcAft>
                <a:spcPts val="600"/>
              </a:spcAft>
            </a:pPr>
            <a:r>
              <a:rPr lang="en-US" dirty="0"/>
              <a:t>Aetna</a:t>
            </a:r>
          </a:p>
          <a:p>
            <a:pPr>
              <a:spcAft>
                <a:spcPts val="600"/>
              </a:spcAft>
            </a:pPr>
            <a:r>
              <a:rPr lang="en-US" dirty="0"/>
              <a:t>TIAA CREF</a:t>
            </a:r>
          </a:p>
          <a:p>
            <a:pPr>
              <a:spcAft>
                <a:spcPts val="600"/>
              </a:spcAft>
            </a:pPr>
            <a:r>
              <a:rPr lang="en-US" dirty="0"/>
              <a:t>Yale New Haven Hospital</a:t>
            </a:r>
          </a:p>
          <a:p>
            <a:pPr>
              <a:spcAft>
                <a:spcPts val="600"/>
              </a:spcAft>
            </a:pPr>
            <a:r>
              <a:rPr lang="en-US" dirty="0"/>
              <a:t>Tufts Medical Center</a:t>
            </a:r>
          </a:p>
          <a:p>
            <a:pPr>
              <a:spcAft>
                <a:spcPts val="600"/>
              </a:spcAft>
            </a:pPr>
            <a:r>
              <a:rPr lang="en-US" dirty="0"/>
              <a:t>Regis University</a:t>
            </a:r>
          </a:p>
          <a:p>
            <a:pPr>
              <a:spcAft>
                <a:spcPts val="600"/>
              </a:spcAft>
            </a:pPr>
            <a:r>
              <a:rPr lang="en-US" dirty="0"/>
              <a:t>SCAN Health</a:t>
            </a:r>
          </a:p>
          <a:p>
            <a:pPr>
              <a:spcAft>
                <a:spcPts val="600"/>
              </a:spcAft>
            </a:pPr>
            <a:r>
              <a:rPr lang="en-US" i="1" dirty="0" err="1">
                <a:solidFill>
                  <a:schemeClr val="accent2">
                    <a:lumMod val="50000"/>
                  </a:schemeClr>
                </a:solidFill>
              </a:rPr>
              <a:t>Boehringer</a:t>
            </a:r>
            <a:r>
              <a:rPr lang="en-US" i="1" dirty="0">
                <a:solidFill>
                  <a:schemeClr val="accent2">
                    <a:lumMod val="50000"/>
                  </a:schemeClr>
                </a:solidFill>
              </a:rPr>
              <a:t> </a:t>
            </a:r>
            <a:r>
              <a:rPr lang="en-US" i="1" dirty="0" err="1">
                <a:solidFill>
                  <a:schemeClr val="accent2">
                    <a:lumMod val="50000"/>
                  </a:schemeClr>
                </a:solidFill>
              </a:rPr>
              <a:t>Ingleheim</a:t>
            </a:r>
            <a:endParaRPr lang="en-US" i="1" dirty="0">
              <a:solidFill>
                <a:schemeClr val="accent2">
                  <a:lumMod val="50000"/>
                </a:schemeClr>
              </a:solidFill>
            </a:endParaRPr>
          </a:p>
          <a:p>
            <a:pPr>
              <a:spcAft>
                <a:spcPts val="600"/>
              </a:spcAft>
            </a:pPr>
            <a:r>
              <a:rPr lang="en-US" dirty="0"/>
              <a:t>Gonzaga</a:t>
            </a:r>
          </a:p>
          <a:p>
            <a:pPr>
              <a:spcAft>
                <a:spcPts val="600"/>
              </a:spcAft>
            </a:pPr>
            <a:r>
              <a:rPr lang="en-US" dirty="0" smtClean="0"/>
              <a:t>MIT</a:t>
            </a:r>
            <a:endParaRPr lang="en-US" dirty="0"/>
          </a:p>
        </p:txBody>
      </p:sp>
      <p:sp>
        <p:nvSpPr>
          <p:cNvPr id="24" name="Text Placeholder 23"/>
          <p:cNvSpPr>
            <a:spLocks noGrp="1"/>
          </p:cNvSpPr>
          <p:nvPr>
            <p:ph type="body" sz="quarter" idx="19"/>
          </p:nvPr>
        </p:nvSpPr>
        <p:spPr/>
        <p:txBody>
          <a:bodyPr/>
          <a:lstStyle/>
          <a:p>
            <a:r>
              <a:rPr lang="en-US" dirty="0" smtClean="0"/>
              <a:t/>
            </a:r>
            <a:br>
              <a:rPr lang="en-US" dirty="0" smtClean="0"/>
            </a:br>
            <a:r>
              <a:rPr lang="en-US" dirty="0" smtClean="0"/>
              <a:t>Testing</a:t>
            </a:r>
            <a:endParaRPr lang="en-US" dirty="0"/>
          </a:p>
        </p:txBody>
      </p:sp>
      <p:sp>
        <p:nvSpPr>
          <p:cNvPr id="25" name="Text Placeholder 24"/>
          <p:cNvSpPr>
            <a:spLocks noGrp="1"/>
          </p:cNvSpPr>
          <p:nvPr>
            <p:ph type="body" sz="quarter" idx="20"/>
          </p:nvPr>
        </p:nvSpPr>
        <p:spPr/>
        <p:txBody>
          <a:bodyPr/>
          <a:lstStyle/>
          <a:p>
            <a:pPr>
              <a:spcAft>
                <a:spcPts val="600"/>
              </a:spcAft>
            </a:pPr>
            <a:r>
              <a:rPr lang="en-US" dirty="0"/>
              <a:t>UX / Design </a:t>
            </a:r>
            <a:r>
              <a:rPr lang="en-US" dirty="0" smtClean="0"/>
              <a:t>prototypes</a:t>
            </a:r>
            <a:endParaRPr lang="en-US" dirty="0"/>
          </a:p>
          <a:p>
            <a:pPr>
              <a:spcAft>
                <a:spcPts val="600"/>
              </a:spcAft>
            </a:pPr>
            <a:r>
              <a:rPr lang="en-US" dirty="0"/>
              <a:t>AMP / Alchemy</a:t>
            </a:r>
          </a:p>
          <a:p>
            <a:pPr>
              <a:spcAft>
                <a:spcPts val="600"/>
              </a:spcAft>
            </a:pPr>
            <a:r>
              <a:rPr lang="en-US" dirty="0"/>
              <a:t>JAWS</a:t>
            </a:r>
          </a:p>
          <a:p>
            <a:pPr>
              <a:spcAft>
                <a:spcPts val="600"/>
              </a:spcAft>
            </a:pPr>
            <a:r>
              <a:rPr lang="en-US" dirty="0"/>
              <a:t>NVDA</a:t>
            </a:r>
          </a:p>
          <a:p>
            <a:pPr>
              <a:spcAft>
                <a:spcPts val="600"/>
              </a:spcAft>
            </a:pPr>
            <a:r>
              <a:rPr lang="en-US" dirty="0" smtClean="0"/>
              <a:t>VoiceOver for OSX</a:t>
            </a:r>
            <a:endParaRPr lang="en-US" dirty="0"/>
          </a:p>
          <a:p>
            <a:pPr>
              <a:spcAft>
                <a:spcPts val="600"/>
              </a:spcAft>
            </a:pPr>
            <a:r>
              <a:rPr lang="en-US" dirty="0"/>
              <a:t>Android </a:t>
            </a:r>
            <a:r>
              <a:rPr lang="en-US" dirty="0" err="1"/>
              <a:t>TalkBack</a:t>
            </a:r>
            <a:endParaRPr lang="en-US" dirty="0"/>
          </a:p>
          <a:p>
            <a:pPr>
              <a:spcAft>
                <a:spcPts val="600"/>
              </a:spcAft>
            </a:pPr>
            <a:r>
              <a:rPr lang="en-US" dirty="0" err="1"/>
              <a:t>VoiceOver</a:t>
            </a:r>
            <a:r>
              <a:rPr lang="en-US" dirty="0"/>
              <a:t> for iOS</a:t>
            </a:r>
          </a:p>
          <a:p>
            <a:pPr>
              <a:spcAft>
                <a:spcPts val="600"/>
              </a:spcAft>
            </a:pPr>
            <a:r>
              <a:rPr lang="en-US" i="1" dirty="0">
                <a:solidFill>
                  <a:schemeClr val="accent2">
                    <a:lumMod val="50000"/>
                  </a:schemeClr>
                </a:solidFill>
              </a:rPr>
              <a:t>Keyboard-only</a:t>
            </a:r>
          </a:p>
          <a:p>
            <a:pPr>
              <a:spcAft>
                <a:spcPts val="600"/>
              </a:spcAft>
            </a:pPr>
            <a:r>
              <a:rPr lang="en-US" dirty="0"/>
              <a:t>Functional testing</a:t>
            </a:r>
          </a:p>
          <a:p>
            <a:pPr>
              <a:spcAft>
                <a:spcPts val="600"/>
              </a:spcAft>
            </a:pPr>
            <a:endParaRPr lang="en-US" dirty="0"/>
          </a:p>
        </p:txBody>
      </p:sp>
      <p:sp>
        <p:nvSpPr>
          <p:cNvPr id="9" name="Slide Number Placeholder 8"/>
          <p:cNvSpPr>
            <a:spLocks noGrp="1"/>
          </p:cNvSpPr>
          <p:nvPr>
            <p:ph type="sldNum" sz="quarter" idx="4"/>
          </p:nvPr>
        </p:nvSpPr>
        <p:spPr/>
        <p:txBody>
          <a:bodyPr/>
          <a:lstStyle/>
          <a:p>
            <a:fld id="{94771D9B-6E24-3842-B2E1-D3190CFD6054}" type="slidenum">
              <a:rPr lang="en-US" smtClean="0"/>
              <a:pPr/>
              <a:t>47</a:t>
            </a:fld>
            <a:endParaRPr lang="en-US" dirty="0"/>
          </a:p>
        </p:txBody>
      </p:sp>
      <p:sp>
        <p:nvSpPr>
          <p:cNvPr id="26" name="Text Placeholder 25"/>
          <p:cNvSpPr>
            <a:spLocks noGrp="1"/>
          </p:cNvSpPr>
          <p:nvPr>
            <p:ph type="body" sz="quarter" idx="21"/>
          </p:nvPr>
        </p:nvSpPr>
        <p:spPr/>
        <p:txBody>
          <a:bodyPr/>
          <a:lstStyle/>
          <a:p>
            <a:r>
              <a:rPr lang="en-US" smtClean="0"/>
              <a:t/>
            </a:r>
            <a:br>
              <a:rPr lang="en-US" smtClean="0"/>
            </a:br>
            <a:r>
              <a:rPr lang="en-US" smtClean="0"/>
              <a:t>Solutions</a:t>
            </a:r>
            <a:endParaRPr lang="en-US" dirty="0"/>
          </a:p>
        </p:txBody>
      </p:sp>
      <p:sp>
        <p:nvSpPr>
          <p:cNvPr id="11" name="Text Placeholder 10"/>
          <p:cNvSpPr>
            <a:spLocks noGrp="1"/>
          </p:cNvSpPr>
          <p:nvPr>
            <p:ph type="body" sz="quarter" idx="10"/>
          </p:nvPr>
        </p:nvSpPr>
        <p:spPr>
          <a:xfrm>
            <a:off x="533400" y="548640"/>
            <a:ext cx="10603695" cy="553998"/>
          </a:xfrm>
        </p:spPr>
        <p:txBody>
          <a:bodyPr/>
          <a:lstStyle/>
          <a:p>
            <a:r>
              <a:rPr lang="en-US" dirty="0"/>
              <a:t>Accessibility Chops</a:t>
            </a:r>
          </a:p>
        </p:txBody>
      </p:sp>
      <p:sp>
        <p:nvSpPr>
          <p:cNvPr id="28" name="TextBox 27"/>
          <p:cNvSpPr txBox="1"/>
          <p:nvPr/>
        </p:nvSpPr>
        <p:spPr>
          <a:xfrm>
            <a:off x="533400" y="1574722"/>
            <a:ext cx="11106907" cy="369332"/>
          </a:xfrm>
          <a:prstGeom prst="rect">
            <a:avLst/>
          </a:prstGeom>
          <a:solidFill>
            <a:schemeClr val="accent2"/>
          </a:solidFill>
        </p:spPr>
        <p:txBody>
          <a:bodyPr wrap="square" rtlCol="0">
            <a:spAutoFit/>
          </a:bodyPr>
          <a:lstStyle/>
          <a:p>
            <a:pPr algn="ctr"/>
            <a:r>
              <a:rPr lang="en-US" b="1" dirty="0" smtClean="0">
                <a:solidFill>
                  <a:srgbClr val="FFF203"/>
                </a:solidFill>
                <a:cs typeface="Georgia"/>
              </a:rPr>
              <a:t>A11Y RELATED EXPERIENCE AND SOLUTIONS</a:t>
            </a:r>
            <a:endParaRPr lang="en-US" b="1" dirty="0">
              <a:solidFill>
                <a:srgbClr val="FFF203"/>
              </a:solidFill>
              <a:cs typeface="Georgia"/>
            </a:endParaRPr>
          </a:p>
        </p:txBody>
      </p:sp>
    </p:spTree>
    <p:extLst>
      <p:ext uri="{BB962C8B-B14F-4D97-AF65-F5344CB8AC3E}">
        <p14:creationId xmlns:p14="http://schemas.microsoft.com/office/powerpoint/2010/main" val="18871973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6800" y="548640"/>
            <a:ext cx="10058400" cy="615553"/>
          </a:xfrm>
        </p:spPr>
        <p:txBody>
          <a:bodyPr/>
          <a:lstStyle/>
          <a:p>
            <a:r>
              <a:rPr lang="en-US" dirty="0" smtClean="0"/>
              <a:t>Project Lifecycle</a:t>
            </a:r>
            <a:endParaRPr lang="en-US" b="0" dirty="0"/>
          </a:p>
        </p:txBody>
      </p:sp>
      <p:sp>
        <p:nvSpPr>
          <p:cNvPr id="9" name="Text Placeholder 8"/>
          <p:cNvSpPr>
            <a:spLocks noGrp="1"/>
          </p:cNvSpPr>
          <p:nvPr>
            <p:ph type="body" sz="quarter" idx="15"/>
          </p:nvPr>
        </p:nvSpPr>
        <p:spPr>
          <a:xfrm>
            <a:off x="548640" y="3524741"/>
            <a:ext cx="2080262" cy="2210862"/>
          </a:xfrm>
        </p:spPr>
        <p:txBody>
          <a:bodyPr/>
          <a:lstStyle/>
          <a:p>
            <a:pPr>
              <a:lnSpc>
                <a:spcPct val="100000"/>
              </a:lnSpc>
            </a:pPr>
            <a:r>
              <a:rPr lang="en-US" sz="1600" b="1" dirty="0" smtClean="0"/>
              <a:t>Disability </a:t>
            </a:r>
            <a:r>
              <a:rPr lang="en-US" sz="1600" b="1" dirty="0"/>
              <a:t>p</a:t>
            </a:r>
            <a:r>
              <a:rPr lang="en-US" sz="1600" b="1" dirty="0" smtClean="0"/>
              <a:t>ersonas</a:t>
            </a:r>
            <a:endParaRPr lang="en-US" sz="1600" b="1" dirty="0"/>
          </a:p>
          <a:p>
            <a:pPr>
              <a:lnSpc>
                <a:spcPct val="100000"/>
              </a:lnSpc>
            </a:pPr>
            <a:r>
              <a:rPr lang="en-US" sz="1600" dirty="0"/>
              <a:t>Planning</a:t>
            </a:r>
          </a:p>
          <a:p>
            <a:pPr>
              <a:lnSpc>
                <a:spcPct val="100000"/>
              </a:lnSpc>
            </a:pPr>
            <a:r>
              <a:rPr lang="en-US" sz="1600" dirty="0"/>
              <a:t>Key demographics</a:t>
            </a:r>
          </a:p>
          <a:p>
            <a:pPr>
              <a:lnSpc>
                <a:spcPct val="100000"/>
              </a:lnSpc>
            </a:pPr>
            <a:r>
              <a:rPr lang="en-US" sz="1600" dirty="0"/>
              <a:t>User </a:t>
            </a:r>
            <a:r>
              <a:rPr lang="en-US" sz="1600" dirty="0" smtClean="0"/>
              <a:t>testing</a:t>
            </a:r>
            <a:endParaRPr lang="en-US" sz="1600" dirty="0"/>
          </a:p>
          <a:p>
            <a:pPr>
              <a:lnSpc>
                <a:spcPct val="100000"/>
              </a:lnSpc>
            </a:pPr>
            <a:r>
              <a:rPr lang="en-US" sz="1600" dirty="0"/>
              <a:t>Journey </a:t>
            </a:r>
            <a:r>
              <a:rPr lang="en-US" sz="1600" dirty="0" smtClean="0"/>
              <a:t>mapping</a:t>
            </a:r>
            <a:endParaRPr lang="en-US" sz="1600" dirty="0"/>
          </a:p>
          <a:p>
            <a:pPr>
              <a:lnSpc>
                <a:spcPct val="100000"/>
              </a:lnSpc>
            </a:pPr>
            <a:r>
              <a:rPr lang="en-US" sz="1600" dirty="0"/>
              <a:t>Content strategy</a:t>
            </a:r>
          </a:p>
        </p:txBody>
      </p:sp>
      <p:sp>
        <p:nvSpPr>
          <p:cNvPr id="12" name="Text Placeholder 11"/>
          <p:cNvSpPr>
            <a:spLocks noGrp="1"/>
          </p:cNvSpPr>
          <p:nvPr>
            <p:ph type="body" sz="quarter" idx="34"/>
          </p:nvPr>
        </p:nvSpPr>
        <p:spPr>
          <a:xfrm>
            <a:off x="2819401" y="3525537"/>
            <a:ext cx="2057400" cy="2723823"/>
          </a:xfrm>
        </p:spPr>
        <p:txBody>
          <a:bodyPr/>
          <a:lstStyle/>
          <a:p>
            <a:pPr>
              <a:lnSpc>
                <a:spcPct val="100000"/>
              </a:lnSpc>
            </a:pPr>
            <a:r>
              <a:rPr lang="en-US" sz="1600" dirty="0"/>
              <a:t>User-centric design</a:t>
            </a:r>
          </a:p>
          <a:p>
            <a:pPr>
              <a:lnSpc>
                <a:spcPct val="100000"/>
              </a:lnSpc>
            </a:pPr>
            <a:r>
              <a:rPr lang="en-US" sz="1600" dirty="0" smtClean="0"/>
              <a:t>Heading structure</a:t>
            </a:r>
            <a:endParaRPr lang="en-US" sz="1600" dirty="0"/>
          </a:p>
          <a:p>
            <a:pPr>
              <a:lnSpc>
                <a:spcPct val="100000"/>
              </a:lnSpc>
            </a:pPr>
            <a:r>
              <a:rPr lang="en-US" sz="1600" dirty="0" smtClean="0"/>
              <a:t>Reading order</a:t>
            </a:r>
            <a:endParaRPr lang="en-US" sz="1600" dirty="0"/>
          </a:p>
          <a:p>
            <a:pPr>
              <a:lnSpc>
                <a:spcPct val="100000"/>
              </a:lnSpc>
            </a:pPr>
            <a:r>
              <a:rPr lang="en-US" sz="1600" dirty="0" smtClean="0"/>
              <a:t>Wireframes</a:t>
            </a:r>
            <a:endParaRPr lang="en-US" sz="1600" dirty="0"/>
          </a:p>
          <a:p>
            <a:pPr>
              <a:lnSpc>
                <a:spcPct val="100000"/>
              </a:lnSpc>
            </a:pPr>
            <a:r>
              <a:rPr lang="en-US" sz="1600" dirty="0"/>
              <a:t>Color </a:t>
            </a:r>
            <a:r>
              <a:rPr lang="en-US" sz="1600" dirty="0" smtClean="0"/>
              <a:t>palette</a:t>
            </a:r>
            <a:endParaRPr lang="en-US" sz="1600" dirty="0"/>
          </a:p>
          <a:p>
            <a:pPr>
              <a:lnSpc>
                <a:spcPct val="100000"/>
              </a:lnSpc>
            </a:pPr>
            <a:r>
              <a:rPr lang="en-US" sz="1600" b="1" dirty="0"/>
              <a:t>Reviewed for a11y</a:t>
            </a:r>
          </a:p>
        </p:txBody>
      </p:sp>
      <p:sp>
        <p:nvSpPr>
          <p:cNvPr id="15" name="Text Placeholder 14"/>
          <p:cNvSpPr>
            <a:spLocks noGrp="1"/>
          </p:cNvSpPr>
          <p:nvPr>
            <p:ph type="body" sz="quarter" idx="36"/>
          </p:nvPr>
        </p:nvSpPr>
        <p:spPr>
          <a:xfrm>
            <a:off x="5067300" y="3526333"/>
            <a:ext cx="2057400" cy="2328843"/>
          </a:xfrm>
        </p:spPr>
        <p:txBody>
          <a:bodyPr/>
          <a:lstStyle/>
          <a:p>
            <a:pPr>
              <a:lnSpc>
                <a:spcPct val="100000"/>
              </a:lnSpc>
              <a:buClr>
                <a:srgbClr val="000000">
                  <a:lumMod val="50000"/>
                  <a:lumOff val="50000"/>
                </a:srgbClr>
              </a:buClr>
            </a:pPr>
            <a:r>
              <a:rPr lang="en-US" sz="1600" dirty="0">
                <a:solidFill>
                  <a:prstClr val="black"/>
                </a:solidFill>
              </a:rPr>
              <a:t>Standards-based semantics</a:t>
            </a:r>
          </a:p>
          <a:p>
            <a:pPr>
              <a:lnSpc>
                <a:spcPct val="100000"/>
              </a:lnSpc>
              <a:buClr>
                <a:srgbClr val="000000">
                  <a:lumMod val="50000"/>
                  <a:lumOff val="50000"/>
                </a:srgbClr>
              </a:buClr>
            </a:pPr>
            <a:r>
              <a:rPr lang="en-US" sz="1600" b="1" dirty="0">
                <a:solidFill>
                  <a:prstClr val="black"/>
                </a:solidFill>
              </a:rPr>
              <a:t>Highly customized solutions</a:t>
            </a:r>
          </a:p>
          <a:p>
            <a:pPr>
              <a:lnSpc>
                <a:spcPct val="100000"/>
              </a:lnSpc>
              <a:buClr>
                <a:srgbClr val="000000">
                  <a:lumMod val="50000"/>
                  <a:lumOff val="50000"/>
                </a:srgbClr>
              </a:buClr>
            </a:pPr>
            <a:r>
              <a:rPr lang="en-US" sz="1600" dirty="0">
                <a:solidFill>
                  <a:prstClr val="black"/>
                </a:solidFill>
              </a:rPr>
              <a:t>ARIA enhancement</a:t>
            </a:r>
          </a:p>
          <a:p>
            <a:pPr>
              <a:lnSpc>
                <a:spcPct val="100000"/>
              </a:lnSpc>
              <a:buClr>
                <a:srgbClr val="000000">
                  <a:lumMod val="50000"/>
                  <a:lumOff val="50000"/>
                </a:srgbClr>
              </a:buClr>
            </a:pPr>
            <a:r>
              <a:rPr lang="en-US" sz="1600" dirty="0">
                <a:solidFill>
                  <a:prstClr val="black"/>
                </a:solidFill>
              </a:rPr>
              <a:t>CMS i</a:t>
            </a:r>
            <a:r>
              <a:rPr lang="en-US" sz="1600" dirty="0" smtClean="0">
                <a:solidFill>
                  <a:prstClr val="black"/>
                </a:solidFill>
              </a:rPr>
              <a:t>ntegration</a:t>
            </a:r>
            <a:endParaRPr lang="en-US" sz="1600" dirty="0">
              <a:solidFill>
                <a:prstClr val="black"/>
              </a:solidFill>
            </a:endParaRPr>
          </a:p>
          <a:p>
            <a:pPr>
              <a:lnSpc>
                <a:spcPct val="100000"/>
              </a:lnSpc>
              <a:buClr>
                <a:srgbClr val="000000">
                  <a:lumMod val="50000"/>
                  <a:lumOff val="50000"/>
                </a:srgbClr>
              </a:buClr>
            </a:pPr>
            <a:r>
              <a:rPr lang="en-US" sz="1600" dirty="0">
                <a:solidFill>
                  <a:prstClr val="black"/>
                </a:solidFill>
              </a:rPr>
              <a:t>Technology agnostic</a:t>
            </a:r>
          </a:p>
        </p:txBody>
      </p:sp>
      <p:sp>
        <p:nvSpPr>
          <p:cNvPr id="21" name="Text Placeholder 20"/>
          <p:cNvSpPr>
            <a:spLocks noGrp="1"/>
          </p:cNvSpPr>
          <p:nvPr>
            <p:ph type="body" sz="quarter" idx="38"/>
          </p:nvPr>
        </p:nvSpPr>
        <p:spPr>
          <a:xfrm>
            <a:off x="7338061" y="3525537"/>
            <a:ext cx="2057400" cy="2457083"/>
          </a:xfrm>
        </p:spPr>
        <p:txBody>
          <a:bodyPr/>
          <a:lstStyle/>
          <a:p>
            <a:pPr>
              <a:lnSpc>
                <a:spcPct val="100000"/>
              </a:lnSpc>
            </a:pPr>
            <a:r>
              <a:rPr lang="en-US" sz="1600" dirty="0" smtClean="0"/>
              <a:t>Design Audits</a:t>
            </a:r>
            <a:endParaRPr lang="en-US" sz="1600" dirty="0"/>
          </a:p>
          <a:p>
            <a:pPr>
              <a:lnSpc>
                <a:spcPct val="100000"/>
              </a:lnSpc>
            </a:pPr>
            <a:r>
              <a:rPr lang="en-US" sz="1600" dirty="0" smtClean="0"/>
              <a:t>Automated </a:t>
            </a:r>
            <a:r>
              <a:rPr lang="en-US" sz="1600" dirty="0"/>
              <a:t>testing</a:t>
            </a:r>
          </a:p>
          <a:p>
            <a:pPr>
              <a:lnSpc>
                <a:spcPct val="100000"/>
              </a:lnSpc>
            </a:pPr>
            <a:r>
              <a:rPr lang="en-US" sz="1600" b="1" dirty="0" smtClean="0"/>
              <a:t>Manual </a:t>
            </a:r>
            <a:r>
              <a:rPr lang="en-US" sz="1600" b="1" dirty="0"/>
              <a:t>AT </a:t>
            </a:r>
            <a:r>
              <a:rPr lang="en-US" sz="1600" b="1" dirty="0" smtClean="0"/>
              <a:t>testing</a:t>
            </a:r>
            <a:endParaRPr lang="en-US" sz="1600" b="1" dirty="0"/>
          </a:p>
          <a:p>
            <a:pPr>
              <a:lnSpc>
                <a:spcPct val="100000"/>
              </a:lnSpc>
            </a:pPr>
            <a:r>
              <a:rPr lang="en-US" sz="1600" dirty="0"/>
              <a:t>Mobile testing</a:t>
            </a:r>
          </a:p>
          <a:p>
            <a:pPr>
              <a:lnSpc>
                <a:spcPct val="100000"/>
              </a:lnSpc>
            </a:pPr>
            <a:r>
              <a:rPr lang="en-US" sz="1600" dirty="0"/>
              <a:t>Best Practice </a:t>
            </a:r>
            <a:r>
              <a:rPr lang="en-US" sz="1600" dirty="0" smtClean="0"/>
              <a:t>solutions</a:t>
            </a:r>
            <a:endParaRPr lang="en-US" sz="1600" dirty="0"/>
          </a:p>
          <a:p>
            <a:pPr>
              <a:lnSpc>
                <a:spcPct val="100000"/>
              </a:lnSpc>
              <a:buClr>
                <a:srgbClr val="000000">
                  <a:lumMod val="50000"/>
                  <a:lumOff val="50000"/>
                </a:srgbClr>
              </a:buClr>
            </a:pPr>
            <a:endParaRPr lang="en-US" sz="1600" dirty="0">
              <a:solidFill>
                <a:prstClr val="black"/>
              </a:solidFill>
            </a:endParaRPr>
          </a:p>
        </p:txBody>
      </p:sp>
      <p:sp>
        <p:nvSpPr>
          <p:cNvPr id="37" name="Text Placeholder 36"/>
          <p:cNvSpPr>
            <a:spLocks noGrp="1"/>
          </p:cNvSpPr>
          <p:nvPr>
            <p:ph type="body" sz="quarter" idx="40"/>
          </p:nvPr>
        </p:nvSpPr>
        <p:spPr>
          <a:xfrm>
            <a:off x="9608822" y="3524741"/>
            <a:ext cx="2057400" cy="2575064"/>
          </a:xfrm>
        </p:spPr>
        <p:txBody>
          <a:bodyPr/>
          <a:lstStyle/>
          <a:p>
            <a:pPr>
              <a:lnSpc>
                <a:spcPct val="100000"/>
              </a:lnSpc>
            </a:pPr>
            <a:r>
              <a:rPr lang="en-US" sz="1600" dirty="0"/>
              <a:t>Awareness</a:t>
            </a:r>
          </a:p>
          <a:p>
            <a:pPr>
              <a:lnSpc>
                <a:spcPct val="100000"/>
              </a:lnSpc>
            </a:pPr>
            <a:r>
              <a:rPr lang="en-US" sz="1600" dirty="0" smtClean="0"/>
              <a:t>Accessibility </a:t>
            </a:r>
            <a:r>
              <a:rPr lang="en-US" sz="1600" dirty="0"/>
              <a:t>as a core competency</a:t>
            </a:r>
          </a:p>
          <a:p>
            <a:pPr>
              <a:lnSpc>
                <a:spcPct val="100000"/>
              </a:lnSpc>
            </a:pPr>
            <a:r>
              <a:rPr lang="en-US" sz="1600" b="1" dirty="0" smtClean="0"/>
              <a:t>Content </a:t>
            </a:r>
            <a:r>
              <a:rPr lang="en-US" sz="1600" b="1" dirty="0"/>
              <a:t>author training</a:t>
            </a:r>
          </a:p>
          <a:p>
            <a:pPr>
              <a:lnSpc>
                <a:spcPct val="100000"/>
              </a:lnSpc>
            </a:pPr>
            <a:r>
              <a:rPr lang="en-US" sz="1600" dirty="0" smtClean="0"/>
              <a:t>Understanding WCAG</a:t>
            </a:r>
            <a:endParaRPr lang="en-US" sz="1600" dirty="0"/>
          </a:p>
          <a:p>
            <a:pPr>
              <a:lnSpc>
                <a:spcPct val="100000"/>
              </a:lnSpc>
            </a:pPr>
            <a:endParaRPr lang="en-US" sz="1600" dirty="0"/>
          </a:p>
        </p:txBody>
      </p:sp>
      <p:sp>
        <p:nvSpPr>
          <p:cNvPr id="3" name="Slide Number Placeholder 2"/>
          <p:cNvSpPr>
            <a:spLocks noGrp="1"/>
          </p:cNvSpPr>
          <p:nvPr>
            <p:ph type="sldNum" sz="quarter" idx="4"/>
          </p:nvPr>
        </p:nvSpPr>
        <p:spPr/>
        <p:txBody>
          <a:bodyPr/>
          <a:lstStyle/>
          <a:p>
            <a:fld id="{94771D9B-6E24-3842-B2E1-D3190CFD6054}" type="slidenum">
              <a:rPr lang="en-US" smtClean="0"/>
              <a:pPr/>
              <a:t>48</a:t>
            </a:fld>
            <a:endParaRPr lang="en-US" dirty="0"/>
          </a:p>
        </p:txBody>
      </p:sp>
      <p:graphicFrame>
        <p:nvGraphicFramePr>
          <p:cNvPr id="20" name="Diagram 19"/>
          <p:cNvGraphicFramePr/>
          <p:nvPr>
            <p:extLst/>
          </p:nvPr>
        </p:nvGraphicFramePr>
        <p:xfrm>
          <a:off x="533400" y="1350335"/>
          <a:ext cx="11106912" cy="2339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487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1"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66800" y="548640"/>
            <a:ext cx="10058400" cy="553998"/>
          </a:xfrm>
        </p:spPr>
        <p:txBody>
          <a:bodyPr/>
          <a:lstStyle/>
          <a:p>
            <a:r>
              <a:rPr lang="en-US" dirty="0"/>
              <a:t>Site </a:t>
            </a:r>
            <a:r>
              <a:rPr lang="en-US" dirty="0" smtClean="0"/>
              <a:t>Redesign Process</a:t>
            </a:r>
            <a:endParaRPr lang="en-US" dirty="0"/>
          </a:p>
        </p:txBody>
      </p:sp>
      <p:sp>
        <p:nvSpPr>
          <p:cNvPr id="3" name="Slide Number Placeholder 2"/>
          <p:cNvSpPr>
            <a:spLocks noGrp="1"/>
          </p:cNvSpPr>
          <p:nvPr>
            <p:ph type="sldNum" sz="quarter" idx="4"/>
          </p:nvPr>
        </p:nvSpPr>
        <p:spPr/>
        <p:txBody>
          <a:bodyPr/>
          <a:lstStyle/>
          <a:p>
            <a:fld id="{94771D9B-6E24-3842-B2E1-D3190CFD6054}" type="slidenum">
              <a:rPr lang="en-US" smtClean="0"/>
              <a:pPr/>
              <a:t>49</a:t>
            </a:fld>
            <a:endParaRPr lang="en-US" dirty="0"/>
          </a:p>
        </p:txBody>
      </p:sp>
      <p:graphicFrame>
        <p:nvGraphicFramePr>
          <p:cNvPr id="4" name="Diagram 3"/>
          <p:cNvGraphicFramePr/>
          <p:nvPr>
            <p:extLst>
              <p:ext uri="{D42A27DB-BD31-4B8C-83A1-F6EECF244321}">
                <p14:modId xmlns:p14="http://schemas.microsoft.com/office/powerpoint/2010/main" val="150612955"/>
              </p:ext>
            </p:extLst>
          </p:nvPr>
        </p:nvGraphicFramePr>
        <p:xfrm>
          <a:off x="533400" y="2075656"/>
          <a:ext cx="11106912" cy="2376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22"/>
          <p:cNvSpPr txBox="1">
            <a:spLocks/>
          </p:cNvSpPr>
          <p:nvPr/>
        </p:nvSpPr>
        <p:spPr>
          <a:xfrm>
            <a:off x="533400" y="3975510"/>
            <a:ext cx="11350627" cy="47617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i="1" dirty="0" smtClean="0"/>
              <a:t>For a redesign, accessibility typically adds 5-10% cost and effort to the overall project</a:t>
            </a:r>
          </a:p>
          <a:p>
            <a:pPr marL="0" indent="0">
              <a:buNone/>
            </a:pPr>
            <a:r>
              <a:rPr lang="en-US" sz="1600" i="1" dirty="0" smtClean="0"/>
              <a:t>  5% - Simpler, templatized, informational sites</a:t>
            </a:r>
          </a:p>
          <a:p>
            <a:pPr marL="0" indent="0">
              <a:buNone/>
            </a:pPr>
            <a:r>
              <a:rPr lang="en-US" sz="1600" i="1" dirty="0" smtClean="0"/>
              <a:t>10% – Complex, heavily interactive sites</a:t>
            </a:r>
          </a:p>
          <a:p>
            <a:pPr marL="0" indent="0">
              <a:buNone/>
            </a:pPr>
            <a:r>
              <a:rPr lang="en-US" sz="1600" i="1" dirty="0" smtClean="0"/>
              <a:t>Cost percentages decrease at scale</a:t>
            </a:r>
            <a:endParaRPr lang="en-US" sz="1600" i="1" dirty="0"/>
          </a:p>
        </p:txBody>
      </p:sp>
    </p:spTree>
    <p:extLst>
      <p:ext uri="{BB962C8B-B14F-4D97-AF65-F5344CB8AC3E}">
        <p14:creationId xmlns:p14="http://schemas.microsoft.com/office/powerpoint/2010/main" val="358975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Ed</a:t>
            </a:r>
            <a:r>
              <a:rPr lang="en-US" dirty="0"/>
              <a:t/>
            </a:r>
            <a:br>
              <a:rPr lang="en-US" dirty="0"/>
            </a:br>
            <a:endParaRPr lang="en-US" dirty="0"/>
          </a:p>
        </p:txBody>
      </p:sp>
      <p:pic>
        <p:nvPicPr>
          <p:cNvPr id="27" name="Picture 26" title="Gonzaga University"/>
          <p:cNvPicPr>
            <a:picLocks noChangeAspect="1"/>
          </p:cNvPicPr>
          <p:nvPr/>
        </p:nvPicPr>
        <p:blipFill>
          <a:blip r:embed="rId3"/>
          <a:stretch>
            <a:fillRect/>
          </a:stretch>
        </p:blipFill>
        <p:spPr>
          <a:xfrm>
            <a:off x="1796325" y="1371600"/>
            <a:ext cx="1921876" cy="663579"/>
          </a:xfrm>
          <a:prstGeom prst="rect">
            <a:avLst/>
          </a:prstGeom>
        </p:spPr>
      </p:pic>
      <p:pic>
        <p:nvPicPr>
          <p:cNvPr id="28" name="Picture 27" title="Regis University"/>
          <p:cNvPicPr>
            <a:picLocks noChangeAspect="1"/>
          </p:cNvPicPr>
          <p:nvPr/>
        </p:nvPicPr>
        <p:blipFill rotWithShape="1">
          <a:blip r:embed="rId4" cstate="print">
            <a:extLst>
              <a:ext uri="{28A0092B-C50C-407E-A947-70E740481C1C}">
                <a14:useLocalDpi xmlns:a14="http://schemas.microsoft.com/office/drawing/2010/main"/>
              </a:ext>
            </a:extLst>
          </a:blip>
          <a:srcRect l="3526" r="3649"/>
          <a:stretch/>
        </p:blipFill>
        <p:spPr>
          <a:xfrm>
            <a:off x="7924800" y="3790119"/>
            <a:ext cx="2968112" cy="633753"/>
          </a:xfrm>
          <a:prstGeom prst="rect">
            <a:avLst/>
          </a:prstGeom>
        </p:spPr>
      </p:pic>
      <p:pic>
        <p:nvPicPr>
          <p:cNvPr id="29" name="Picture 28" title="MIT"/>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59697" y="3790119"/>
            <a:ext cx="2070536" cy="637089"/>
          </a:xfrm>
          <a:prstGeom prst="rect">
            <a:avLst/>
          </a:prstGeom>
        </p:spPr>
      </p:pic>
      <p:pic>
        <p:nvPicPr>
          <p:cNvPr id="39" name="Picture 38" title="Yale Law School"/>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1288" y="2728606"/>
            <a:ext cx="2028945" cy="404139"/>
          </a:xfrm>
          <a:prstGeom prst="rect">
            <a:avLst/>
          </a:prstGeom>
        </p:spPr>
      </p:pic>
      <p:sp>
        <p:nvSpPr>
          <p:cNvPr id="3" name="Footer Placeholder 2"/>
          <p:cNvSpPr>
            <a:spLocks noGrp="1"/>
          </p:cNvSpPr>
          <p:nvPr>
            <p:ph type="ftr" sz="quarter" idx="3"/>
          </p:nvPr>
        </p:nvSpPr>
        <p:spPr/>
        <p:txBody>
          <a:bodyPr/>
          <a:lstStyle/>
          <a:p>
            <a:r>
              <a:rPr lang="en-US" dirty="0"/>
              <a:t>Accessible Website Procurement</a:t>
            </a:r>
          </a:p>
        </p:txBody>
      </p:sp>
      <p:sp>
        <p:nvSpPr>
          <p:cNvPr id="4" name="Slide Number Placeholder 3"/>
          <p:cNvSpPr>
            <a:spLocks noGrp="1"/>
          </p:cNvSpPr>
          <p:nvPr>
            <p:ph type="sldNum" sz="quarter" idx="4"/>
          </p:nvPr>
        </p:nvSpPr>
        <p:spPr/>
        <p:txBody>
          <a:bodyPr/>
          <a:lstStyle/>
          <a:p>
            <a:fld id="{1623716F-FADF-DA4D-98C6-7C1E7D6D8D1C}" type="slidenum">
              <a:rPr lang="en-US" smtClean="0"/>
              <a:pPr/>
              <a:t>5</a:t>
            </a:fld>
            <a:endParaRPr lang="en-US" dirty="0"/>
          </a:p>
        </p:txBody>
      </p:sp>
      <p:pic>
        <p:nvPicPr>
          <p:cNvPr id="9" name="Picture 8" title="Emmanuel College"/>
          <p:cNvPicPr>
            <a:picLocks noChangeAspect="1"/>
          </p:cNvPicPr>
          <p:nvPr/>
        </p:nvPicPr>
        <p:blipFill>
          <a:blip r:embed="rId7"/>
          <a:stretch>
            <a:fillRect/>
          </a:stretch>
        </p:blipFill>
        <p:spPr>
          <a:xfrm>
            <a:off x="4533772" y="2564374"/>
            <a:ext cx="3231660" cy="732601"/>
          </a:xfrm>
          <a:prstGeom prst="rect">
            <a:avLst/>
          </a:prstGeom>
        </p:spPr>
      </p:pic>
      <p:pic>
        <p:nvPicPr>
          <p:cNvPr id="10" name="Picture 9" title="Monmouth Universit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14925" y="3879173"/>
            <a:ext cx="1962150" cy="458982"/>
          </a:xfrm>
          <a:prstGeom prst="rect">
            <a:avLst/>
          </a:prstGeom>
        </p:spPr>
      </p:pic>
      <p:pic>
        <p:nvPicPr>
          <p:cNvPr id="11" name="Picture 10" title="Smith College"/>
          <p:cNvPicPr>
            <a:picLocks noChangeAspect="1"/>
          </p:cNvPicPr>
          <p:nvPr/>
        </p:nvPicPr>
        <p:blipFill>
          <a:blip r:embed="rId9"/>
          <a:stretch>
            <a:fillRect/>
          </a:stretch>
        </p:blipFill>
        <p:spPr>
          <a:xfrm>
            <a:off x="4809752" y="1530591"/>
            <a:ext cx="2679700" cy="454507"/>
          </a:xfrm>
          <a:prstGeom prst="rect">
            <a:avLst/>
          </a:prstGeom>
        </p:spPr>
      </p:pic>
      <p:pic>
        <p:nvPicPr>
          <p:cNvPr id="12" name="Picture 11" title="Peirce College"/>
          <p:cNvPicPr>
            <a:picLocks noChangeAspect="1"/>
          </p:cNvPicPr>
          <p:nvPr/>
        </p:nvPicPr>
        <p:blipFill>
          <a:blip r:embed="rId10"/>
          <a:stretch>
            <a:fillRect/>
          </a:stretch>
        </p:blipFill>
        <p:spPr>
          <a:xfrm>
            <a:off x="5448300" y="4881406"/>
            <a:ext cx="990600" cy="950976"/>
          </a:xfrm>
          <a:prstGeom prst="rect">
            <a:avLst/>
          </a:prstGeom>
        </p:spPr>
      </p:pic>
      <p:pic>
        <p:nvPicPr>
          <p:cNvPr id="14" name="Picture 13" title="NC State University"/>
          <p:cNvPicPr>
            <a:picLocks noChangeAspect="1"/>
          </p:cNvPicPr>
          <p:nvPr/>
        </p:nvPicPr>
        <p:blipFill>
          <a:blip r:embed="rId11"/>
          <a:stretch>
            <a:fillRect/>
          </a:stretch>
        </p:blipFill>
        <p:spPr>
          <a:xfrm>
            <a:off x="8608911" y="2497746"/>
            <a:ext cx="1663700" cy="912351"/>
          </a:xfrm>
          <a:prstGeom prst="rect">
            <a:avLst/>
          </a:prstGeom>
        </p:spPr>
      </p:pic>
      <p:pic>
        <p:nvPicPr>
          <p:cNvPr id="15" name="Picture 14" title="Saint Michael's College"/>
          <p:cNvPicPr>
            <a:picLocks noChangeAspect="1"/>
          </p:cNvPicPr>
          <p:nvPr/>
        </p:nvPicPr>
        <p:blipFill>
          <a:blip r:embed="rId12"/>
          <a:stretch>
            <a:fillRect/>
          </a:stretch>
        </p:blipFill>
        <p:spPr>
          <a:xfrm>
            <a:off x="8335861" y="1530591"/>
            <a:ext cx="2209800" cy="491067"/>
          </a:xfrm>
          <a:prstGeom prst="rect">
            <a:avLst/>
          </a:prstGeom>
        </p:spPr>
      </p:pic>
    </p:spTree>
    <p:extLst>
      <p:ext uri="{BB962C8B-B14F-4D97-AF65-F5344CB8AC3E}">
        <p14:creationId xmlns:p14="http://schemas.microsoft.com/office/powerpoint/2010/main" val="1489922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623212"/>
            <a:ext cx="3352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609600" y="914403"/>
            <a:ext cx="3352800" cy="1323439"/>
          </a:xfrm>
        </p:spPr>
        <p:txBody>
          <a:bodyPr/>
          <a:lstStyle/>
          <a:p>
            <a:r>
              <a:rPr lang="en-US" dirty="0" smtClean="0">
                <a:solidFill>
                  <a:schemeClr val="tx1"/>
                </a:solidFill>
              </a:rPr>
              <a:t>Thank you! </a:t>
            </a:r>
            <a:endParaRPr lang="en-US" dirty="0">
              <a:solidFill>
                <a:schemeClr val="tx1"/>
              </a:solidFill>
            </a:endParaRPr>
          </a:p>
        </p:txBody>
      </p:sp>
      <p:sp>
        <p:nvSpPr>
          <p:cNvPr id="2" name="Footer Placeholder 1"/>
          <p:cNvSpPr>
            <a:spLocks noGrp="1"/>
          </p:cNvSpPr>
          <p:nvPr>
            <p:ph type="ftr" sz="quarter" idx="3"/>
          </p:nvPr>
        </p:nvSpPr>
        <p:spPr/>
        <p:txBody>
          <a:bodyPr/>
          <a:lstStyle/>
          <a:p>
            <a:r>
              <a:rPr lang="en-US" smtClean="0"/>
              <a:t>© 2017 Primacy / Proprietary &amp; Confidential </a:t>
            </a:r>
            <a:endParaRPr lang="en-US" dirty="0"/>
          </a:p>
        </p:txBody>
      </p:sp>
      <p:sp>
        <p:nvSpPr>
          <p:cNvPr id="3" name="Slide Number Placeholder 2"/>
          <p:cNvSpPr>
            <a:spLocks noGrp="1"/>
          </p:cNvSpPr>
          <p:nvPr>
            <p:ph type="sldNum" sz="quarter" idx="4"/>
          </p:nvPr>
        </p:nvSpPr>
        <p:spPr>
          <a:prstGeom prst="rect">
            <a:avLst/>
          </a:prstGeom>
        </p:spPr>
        <p:txBody>
          <a:bodyPr/>
          <a:lstStyle/>
          <a:p>
            <a:fld id="{1623716F-FADF-DA4D-98C6-7C1E7D6D8D1C}" type="slidenum">
              <a:rPr lang="en-US" smtClean="0">
                <a:solidFill>
                  <a:srgbClr val="FFFFFF"/>
                </a:solidFill>
              </a:rPr>
              <a:pPr/>
              <a:t>50</a:t>
            </a:fld>
            <a:endParaRPr lang="en-US" dirty="0">
              <a:solidFill>
                <a:srgbClr val="FFFFFF"/>
              </a:solidFill>
            </a:endParaRPr>
          </a:p>
        </p:txBody>
      </p:sp>
      <p:sp>
        <p:nvSpPr>
          <p:cNvPr id="6" name="Rectangle 5"/>
          <p:cNvSpPr/>
          <p:nvPr/>
        </p:nvSpPr>
        <p:spPr>
          <a:xfrm>
            <a:off x="3505200" y="4816694"/>
            <a:ext cx="4883876" cy="669706"/>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spAutoFit/>
          </a:bodyPr>
          <a:lstStyle/>
          <a:p>
            <a:pPr algn="ctr"/>
            <a:endParaRPr lang="en-US" sz="1400" dirty="0">
              <a:solidFill>
                <a:srgbClr val="000000"/>
              </a:solidFill>
              <a:cs typeface="Georgia"/>
            </a:endParaRPr>
          </a:p>
        </p:txBody>
      </p:sp>
      <p:sp>
        <p:nvSpPr>
          <p:cNvPr id="7" name="TextBox 6"/>
          <p:cNvSpPr txBox="1"/>
          <p:nvPr/>
        </p:nvSpPr>
        <p:spPr>
          <a:xfrm>
            <a:off x="3707674" y="4862105"/>
            <a:ext cx="4776652" cy="584775"/>
          </a:xfrm>
          <a:prstGeom prst="rect">
            <a:avLst/>
          </a:prstGeom>
          <a:noFill/>
        </p:spPr>
        <p:txBody>
          <a:bodyPr wrap="square" lIns="0" rtlCol="0">
            <a:spAutoFit/>
          </a:bodyPr>
          <a:lstStyle/>
          <a:p>
            <a:pPr>
              <a:spcBef>
                <a:spcPts val="1200"/>
              </a:spcBef>
            </a:pPr>
            <a:r>
              <a:rPr lang="en-US" sz="1600" dirty="0">
                <a:solidFill>
                  <a:srgbClr val="FFFFFF"/>
                </a:solidFill>
                <a:cs typeface="Georgia"/>
              </a:rPr>
              <a:t>For more information, please contact Andy Berling </a:t>
            </a:r>
            <a:r>
              <a:rPr lang="en-US" sz="1600" dirty="0">
                <a:solidFill>
                  <a:srgbClr val="FFFFFF"/>
                </a:solidFill>
                <a:cs typeface="Georgia"/>
                <a:hlinkClick r:id="rId4"/>
              </a:rPr>
              <a:t>Andy.Berling@theprimacy.com</a:t>
            </a:r>
            <a:r>
              <a:rPr lang="en-US" sz="1600" dirty="0">
                <a:solidFill>
                  <a:srgbClr val="FFFFFF"/>
                </a:solidFill>
                <a:cs typeface="Georgia"/>
              </a:rPr>
              <a:t> or 860.404.3314</a:t>
            </a:r>
          </a:p>
        </p:txBody>
      </p:sp>
    </p:spTree>
    <p:extLst>
      <p:ext uri="{BB962C8B-B14F-4D97-AF65-F5344CB8AC3E}">
        <p14:creationId xmlns:p14="http://schemas.microsoft.com/office/powerpoint/2010/main" val="655462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565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9938476" y="6534851"/>
            <a:ext cx="523524" cy="190821"/>
          </a:xfrm>
          <a:prstGeom prst="rect">
            <a:avLst/>
          </a:prstGeom>
        </p:spPr>
        <p:txBody>
          <a:bodyPr/>
          <a:lstStyle/>
          <a:p>
            <a:fld id="{1623716F-FADF-DA4D-98C6-7C1E7D6D8D1C}" type="slidenum">
              <a:rPr lang="en-US" smtClean="0"/>
              <a:pPr/>
              <a:t>6</a:t>
            </a:fld>
            <a:endParaRPr lang="en-US"/>
          </a:p>
        </p:txBody>
      </p:sp>
      <p:pic>
        <p:nvPicPr>
          <p:cNvPr id="2" name="Picture 1" descr="Large wrapped stacks of crisp $100 bills &#13;How do we get from this..." title="Money"/>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46720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565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9938476" y="6534851"/>
            <a:ext cx="523524" cy="190821"/>
          </a:xfrm>
          <a:prstGeom prst="rect">
            <a:avLst/>
          </a:prstGeom>
        </p:spPr>
        <p:txBody>
          <a:bodyPr/>
          <a:lstStyle/>
          <a:p>
            <a:fld id="{1623716F-FADF-DA4D-98C6-7C1E7D6D8D1C}" type="slidenum">
              <a:rPr lang="en-US" smtClean="0"/>
              <a:pPr/>
              <a:t>7</a:t>
            </a:fld>
            <a:endParaRPr lang="en-US"/>
          </a:p>
        </p:txBody>
      </p:sp>
      <p:pic>
        <p:nvPicPr>
          <p:cNvPr id="5" name="Picture 4" descr="(from previous slide) To this: Students being taught to sign through touch (George Brown College)&#13;" title="Students signing"/>
          <p:cNvPicPr>
            <a:picLocks noChangeAspect="1"/>
          </p:cNvPicPr>
          <p:nvPr/>
        </p:nvPicPr>
        <p:blipFill>
          <a:blip r:embed="rId3"/>
          <a:stretch>
            <a:fillRect/>
          </a:stretch>
        </p:blipFill>
        <p:spPr>
          <a:xfrm>
            <a:off x="-21772" y="-304800"/>
            <a:ext cx="12202886" cy="8640000"/>
          </a:xfrm>
          <a:prstGeom prst="rect">
            <a:avLst/>
          </a:prstGeom>
        </p:spPr>
      </p:pic>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5651501" y="6534851"/>
            <a:ext cx="4288565" cy="190821"/>
          </a:xfrm>
          <a:prstGeom prst="rect">
            <a:avLst/>
          </a:prstGeom>
        </p:spPr>
        <p:txBody>
          <a:bodyPr/>
          <a:lstStyle/>
          <a:p>
            <a:r>
              <a:rPr lang="en-US" dirty="0"/>
              <a:t>An Introduction to Accessibility</a:t>
            </a:r>
          </a:p>
        </p:txBody>
      </p:sp>
      <p:sp>
        <p:nvSpPr>
          <p:cNvPr id="4" name="Slide Number Placeholder 3"/>
          <p:cNvSpPr>
            <a:spLocks noGrp="1"/>
          </p:cNvSpPr>
          <p:nvPr>
            <p:ph type="sldNum" sz="quarter" idx="4294967295"/>
          </p:nvPr>
        </p:nvSpPr>
        <p:spPr>
          <a:xfrm>
            <a:off x="9938476" y="6534851"/>
            <a:ext cx="523524" cy="190821"/>
          </a:xfrm>
          <a:prstGeom prst="rect">
            <a:avLst/>
          </a:prstGeom>
        </p:spPr>
        <p:txBody>
          <a:bodyPr/>
          <a:lstStyle/>
          <a:p>
            <a:fld id="{1623716F-FADF-DA4D-98C6-7C1E7D6D8D1C}" type="slidenum">
              <a:rPr lang="en-US" smtClean="0"/>
              <a:pPr/>
              <a:t>8</a:t>
            </a:fld>
            <a:endParaRPr lang="en-US"/>
          </a:p>
        </p:txBody>
      </p:sp>
      <p:pic>
        <p:nvPicPr>
          <p:cNvPr id="5" name="Picture 4" descr="(from previous slide) or even to this: Students graduating in cap and gown, front and center is a blind graduate and in the background another graduate in a motorized chair." title="Graduate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4462"/>
            <a:ext cx="12192000" cy="8126924"/>
          </a:xfrm>
          <a:prstGeom prst="rect">
            <a:avLst/>
          </a:prstGeom>
        </p:spPr>
      </p:pic>
    </p:spTree>
    <p:extLst>
      <p:ext uri="{BB962C8B-B14F-4D97-AF65-F5344CB8AC3E}">
        <p14:creationId xmlns:p14="http://schemas.microsoft.com/office/powerpoint/2010/main" val="5097531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7381501" y="6534851"/>
            <a:ext cx="4288565" cy="190821"/>
          </a:xfrm>
          <a:prstGeom prst="rect">
            <a:avLst/>
          </a:prstGeom>
        </p:spPr>
        <p:txBody>
          <a:bodyPr/>
          <a:lstStyle/>
          <a:p>
            <a:r>
              <a:rPr lang="en-US" smtClean="0"/>
              <a:t>Accessible Website Procurement</a:t>
            </a:r>
            <a:endParaRPr lang="en-US" dirty="0" smtClean="0"/>
          </a:p>
        </p:txBody>
      </p:sp>
      <p:sp>
        <p:nvSpPr>
          <p:cNvPr id="4" name="Slide Number Placeholder 3"/>
          <p:cNvSpPr>
            <a:spLocks noGrp="1"/>
          </p:cNvSpPr>
          <p:nvPr>
            <p:ph type="sldNum" sz="quarter" idx="4294967295"/>
          </p:nvPr>
        </p:nvSpPr>
        <p:spPr>
          <a:xfrm>
            <a:off x="11668476" y="6534851"/>
            <a:ext cx="523524" cy="190821"/>
          </a:xfrm>
          <a:prstGeom prst="rect">
            <a:avLst/>
          </a:prstGeom>
        </p:spPr>
        <p:txBody>
          <a:bodyPr/>
          <a:lstStyle/>
          <a:p>
            <a:fld id="{1623716F-FADF-DA4D-98C6-7C1E7D6D8D1C}" type="slidenum">
              <a:rPr lang="en-US" smtClean="0"/>
              <a:pPr/>
              <a:t>9</a:t>
            </a:fld>
            <a:endParaRPr lang="en-US"/>
          </a:p>
        </p:txBody>
      </p:sp>
      <p:pic>
        <p:nvPicPr>
          <p:cNvPr id="2" name="Picture 1" descr="... by using the W3C's WCAG 2.0 standard" title="Compliance logo"/>
          <p:cNvPicPr>
            <a:picLocks noChangeAspect="1"/>
          </p:cNvPicPr>
          <p:nvPr/>
        </p:nvPicPr>
        <p:blipFill>
          <a:blip r:embed="rId3"/>
          <a:stretch>
            <a:fillRect/>
          </a:stretch>
        </p:blipFill>
        <p:spPr>
          <a:xfrm>
            <a:off x="4191000" y="2051050"/>
            <a:ext cx="3810000" cy="2755900"/>
          </a:xfrm>
          <a:prstGeom prst="rect">
            <a:avLst/>
          </a:prstGeom>
        </p:spPr>
      </p:pic>
    </p:spTree>
    <p:extLst>
      <p:ext uri="{BB962C8B-B14F-4D97-AF65-F5344CB8AC3E}">
        <p14:creationId xmlns:p14="http://schemas.microsoft.com/office/powerpoint/2010/main" val="112085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imacy101">
  <a:themeElements>
    <a:clrScheme name="Custom 13">
      <a:dk1>
        <a:sysClr val="windowText" lastClr="000000"/>
      </a:dk1>
      <a:lt1>
        <a:srgbClr val="FFFFFF"/>
      </a:lt1>
      <a:dk2>
        <a:srgbClr val="000000"/>
      </a:dk2>
      <a:lt2>
        <a:srgbClr val="FFF203"/>
      </a:lt2>
      <a:accent1>
        <a:srgbClr val="000000"/>
      </a:accent1>
      <a:accent2>
        <a:srgbClr val="333333"/>
      </a:accent2>
      <a:accent3>
        <a:srgbClr val="666666"/>
      </a:accent3>
      <a:accent4>
        <a:srgbClr val="999999"/>
      </a:accent4>
      <a:accent5>
        <a:srgbClr val="CCCCCC"/>
      </a:accent5>
      <a:accent6>
        <a:srgbClr val="F0F0F0"/>
      </a:accent6>
      <a:hlink>
        <a:srgbClr val="999999"/>
      </a:hlink>
      <a:folHlink>
        <a:srgbClr val="FFF20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182880" tIns="45720" rIns="182880" bIns="45720" numCol="1" spcCol="0" rtlCol="0" fromWordArt="0" anchor="ctr" anchorCtr="0" forceAA="0" compatLnSpc="1">
        <a:prstTxWarp prst="textNoShape">
          <a:avLst/>
        </a:prstTxWarp>
        <a:spAutoFit/>
      </a:bodyPr>
      <a:lstStyle>
        <a:defPPr algn="ctr">
          <a:defRPr sz="1400" dirty="0" smtClean="0">
            <a:solidFill>
              <a:srgbClr val="000000"/>
            </a:solidFill>
            <a:cs typeface="Georgia"/>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accent4"/>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tlCol="0">
        <a:spAutoFit/>
      </a:bodyPr>
      <a:lstStyle>
        <a:defPPr>
          <a:spcBef>
            <a:spcPts val="1200"/>
          </a:spcBef>
          <a:defRPr sz="1400" dirty="0" smtClean="0">
            <a:cs typeface="Georgia"/>
          </a:defRPr>
        </a:defPPr>
      </a:lstStyle>
    </a:txDef>
  </a:objectDefaults>
  <a:extraClrSchemeLst/>
  <a:extLst>
    <a:ext uri="{05A4C25C-085E-4340-85A3-A5531E510DB2}">
      <thm15:themeFamily xmlns:thm15="http://schemas.microsoft.com/office/thememl/2012/main" name="Site analytics_12112014.pptx" id="{B0924602-1BB7-491F-AD3A-3BC92ACC0C73}" vid="{6653CF26-FC96-43A8-94F1-0CC27B4A3E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zPrimacy101_16.9</Template>
  <TotalTime>30465</TotalTime>
  <Words>3953</Words>
  <Application>Microsoft Macintosh PowerPoint</Application>
  <PresentationFormat>Widescreen</PresentationFormat>
  <Paragraphs>648</Paragraphs>
  <Slides>50</Slides>
  <Notes>46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5" baseType="lpstr">
      <vt:lpstr>Georgia</vt:lpstr>
      <vt:lpstr>Wingdings</vt:lpstr>
      <vt:lpstr>Arial</vt:lpstr>
      <vt:lpstr>Primacy101</vt:lpstr>
      <vt:lpstr>Document</vt:lpstr>
      <vt:lpstr>ACCESSIBLE WEBSITE PROCUREMENT Successfully Engaging an Agency Partner</vt:lpstr>
      <vt:lpstr>Jordan Wilson</vt:lpstr>
      <vt:lpstr>Who We Are</vt:lpstr>
      <vt:lpstr>Industry Alignment </vt:lpstr>
      <vt:lpstr>Higher Ed </vt:lpstr>
      <vt:lpstr>PowerPoint Presentation</vt:lpstr>
      <vt:lpstr>PowerPoint Presentation</vt:lpstr>
      <vt:lpstr>PowerPoint Presentation</vt:lpstr>
      <vt:lpstr>PowerPoint Presentation</vt:lpstr>
      <vt:lpstr>PowerPoint Presentation</vt:lpstr>
      <vt:lpstr>PowerPoint Presentation</vt:lpstr>
      <vt:lpstr>Synopsis</vt:lpstr>
      <vt:lpstr>A significant portion of major redesigns are not done in-house</vt:lpstr>
      <vt:lpstr>PowerPoint Presentation</vt:lpstr>
      <vt:lpstr>PowerPoint Presentation</vt:lpstr>
      <vt:lpstr>Before we start…  the basics of successful B2B relationships apply</vt:lpstr>
      <vt:lpstr>Procurement lifecycle </vt:lpstr>
      <vt:lpstr>PowerPoint Presentation</vt:lpstr>
      <vt:lpstr>Get your house in order</vt:lpstr>
      <vt:lpstr>Internal policy and housekeeping</vt:lpstr>
      <vt:lpstr>Clear expectations and  answers</vt:lpstr>
      <vt:lpstr>RFP Language</vt:lpstr>
      <vt:lpstr>RFP Review and Q&amp;A</vt:lpstr>
      <vt:lpstr>Notes for RFPs that include software</vt:lpstr>
      <vt:lpstr>Choosing the finalists</vt:lpstr>
      <vt:lpstr>Agreeing to terms</vt:lpstr>
      <vt:lpstr>Statement of Work - Objectives</vt:lpstr>
      <vt:lpstr>Statement of Work - Scope</vt:lpstr>
      <vt:lpstr>Statement of Work - Schedule</vt:lpstr>
      <vt:lpstr>Statement of Work - Price</vt:lpstr>
      <vt:lpstr>Budget Capacity</vt:lpstr>
      <vt:lpstr>Statement of Work - Assumptions</vt:lpstr>
      <vt:lpstr>PowerPoint Presentation</vt:lpstr>
      <vt:lpstr>Strategy</vt:lpstr>
      <vt:lpstr>Information architecture and Design</vt:lpstr>
      <vt:lpstr>Development</vt:lpstr>
      <vt:lpstr>Testing</vt:lpstr>
      <vt:lpstr>Certification vs Verification</vt:lpstr>
      <vt:lpstr>CMS Integration</vt:lpstr>
      <vt:lpstr>Content</vt:lpstr>
      <vt:lpstr>VPAT?</vt:lpstr>
      <vt:lpstr>Maintenance</vt:lpstr>
      <vt:lpstr>PowerPoint Presentation</vt:lpstr>
      <vt:lpstr>ACCESSIBILITY At PRIMACY </vt:lpstr>
      <vt:lpstr>PowerPoint Presentation</vt:lpstr>
      <vt:lpstr>PowerPoint Presentation</vt:lpstr>
      <vt:lpstr>PowerPoint Presentation</vt:lpstr>
      <vt:lpstr>PowerPoint Presentation</vt:lpstr>
      <vt:lpstr>PowerPoint Presentation</vt:lpstr>
      <vt:lpstr>Thank you! </vt:lpstr>
    </vt:vector>
  </TitlesOfParts>
  <Company>Primacy</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Berling</dc:creator>
  <cp:lastModifiedBy>Jordan Wilson</cp:lastModifiedBy>
  <cp:revision>453</cp:revision>
  <cp:lastPrinted>2016-05-02T20:53:01Z</cp:lastPrinted>
  <dcterms:created xsi:type="dcterms:W3CDTF">2016-02-17T14:53:57Z</dcterms:created>
  <dcterms:modified xsi:type="dcterms:W3CDTF">2017-11-16T07:19:22Z</dcterms:modified>
</cp:coreProperties>
</file>