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62" r:id="rId1"/>
    <p:sldMasterId id="2147483671" r:id="rId2"/>
  </p:sldMasterIdLst>
  <p:notesMasterIdLst>
    <p:notesMasterId r:id="rId35"/>
  </p:notesMasterIdLst>
  <p:sldIdLst>
    <p:sldId id="376" r:id="rId3"/>
    <p:sldId id="377" r:id="rId4"/>
    <p:sldId id="378" r:id="rId5"/>
    <p:sldId id="380" r:id="rId6"/>
    <p:sldId id="381" r:id="rId7"/>
    <p:sldId id="382" r:id="rId8"/>
    <p:sldId id="383" r:id="rId9"/>
    <p:sldId id="384" r:id="rId10"/>
    <p:sldId id="386" r:id="rId11"/>
    <p:sldId id="379" r:id="rId12"/>
    <p:sldId id="387" r:id="rId13"/>
    <p:sldId id="390" r:id="rId14"/>
    <p:sldId id="388" r:id="rId15"/>
    <p:sldId id="389" r:id="rId16"/>
    <p:sldId id="391" r:id="rId17"/>
    <p:sldId id="393" r:id="rId18"/>
    <p:sldId id="395" r:id="rId19"/>
    <p:sldId id="398" r:id="rId20"/>
    <p:sldId id="394" r:id="rId21"/>
    <p:sldId id="397" r:id="rId22"/>
    <p:sldId id="396" r:id="rId23"/>
    <p:sldId id="392" r:id="rId24"/>
    <p:sldId id="399" r:id="rId25"/>
    <p:sldId id="400" r:id="rId26"/>
    <p:sldId id="401" r:id="rId27"/>
    <p:sldId id="402" r:id="rId28"/>
    <p:sldId id="403" r:id="rId29"/>
    <p:sldId id="404" r:id="rId30"/>
    <p:sldId id="405" r:id="rId31"/>
    <p:sldId id="406" r:id="rId32"/>
    <p:sldId id="407" r:id="rId33"/>
    <p:sldId id="40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4B70FF"/>
    <a:srgbClr val="552C9F"/>
    <a:srgbClr val="5DD345"/>
    <a:srgbClr val="22232F"/>
    <a:srgbClr val="005493"/>
    <a:srgbClr val="F072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89"/>
    <p:restoredTop sz="91304"/>
  </p:normalViewPr>
  <p:slideViewPr>
    <p:cSldViewPr snapToGrid="0" snapToObjects="1" showGuides="1">
      <p:cViewPr varScale="1">
        <p:scale>
          <a:sx n="107" d="100"/>
          <a:sy n="107" d="100"/>
        </p:scale>
        <p:origin x="760" y="168"/>
      </p:cViewPr>
      <p:guideLst>
        <p:guide orient="horz" pos="2136"/>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CA1C46-6C05-3A40-A8E2-011B5C66D4D6}" type="datetimeFigureOut">
              <a:rPr lang="en-US" smtClean="0"/>
              <a:t>11/16/17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04204D-A129-834B-B1A3-84C093EE0EB0}" type="slidenum">
              <a:rPr lang="en-US" smtClean="0"/>
              <a:t>‹#›</a:t>
            </a:fld>
            <a:endParaRPr lang="en-US"/>
          </a:p>
        </p:txBody>
      </p:sp>
    </p:spTree>
    <p:extLst>
      <p:ext uri="{BB962C8B-B14F-4D97-AF65-F5344CB8AC3E}">
        <p14:creationId xmlns:p14="http://schemas.microsoft.com/office/powerpoint/2010/main" val="1471526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04204D-A129-834B-B1A3-84C093EE0EB0}"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841234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04204D-A129-834B-B1A3-84C093EE0EB0}"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848682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04204D-A129-834B-B1A3-84C093EE0EB0}"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640687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04204D-A129-834B-B1A3-84C093EE0EB0}"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069176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04204D-A129-834B-B1A3-84C093EE0EB0}"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94585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04204D-A129-834B-B1A3-84C093EE0EB0}"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493505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04204D-A129-834B-B1A3-84C093EE0EB0}"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537027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04204D-A129-834B-B1A3-84C093EE0EB0}"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866997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04204D-A129-834B-B1A3-84C093EE0EB0}"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600401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04204D-A129-834B-B1A3-84C093EE0EB0}"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450277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04204D-A129-834B-B1A3-84C093EE0EB0}"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382951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04204D-A129-834B-B1A3-84C093EE0EB0}"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4770137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04204D-A129-834B-B1A3-84C093EE0EB0}"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646004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04204D-A129-834B-B1A3-84C093EE0EB0}"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624519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04204D-A129-834B-B1A3-84C093EE0EB0}"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24303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04204D-A129-834B-B1A3-84C093EE0EB0}"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7675166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04204D-A129-834B-B1A3-84C093EE0EB0}"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6679440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04204D-A129-834B-B1A3-84C093EE0EB0}"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567584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04204D-A129-834B-B1A3-84C093EE0EB0}"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387084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04204D-A129-834B-B1A3-84C093EE0EB0}"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861893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04204D-A129-834B-B1A3-84C093EE0EB0}"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56943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04204D-A129-834B-B1A3-84C093EE0EB0}"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655010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04204D-A129-834B-B1A3-84C093EE0EB0}"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562997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04204D-A129-834B-B1A3-84C093EE0EB0}"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76293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04204D-A129-834B-B1A3-84C093EE0EB0}"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816731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04204D-A129-834B-B1A3-84C093EE0EB0}"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666190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Footer ipsum lorem</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2" name="Title 1"/>
          <p:cNvSpPr>
            <a:spLocks noGrp="1"/>
          </p:cNvSpPr>
          <p:nvPr>
            <p:ph type="ctrTitle" hasCustomPrompt="1"/>
          </p:nvPr>
        </p:nvSpPr>
        <p:spPr>
          <a:xfrm>
            <a:off x="4779818" y="1122363"/>
            <a:ext cx="5888182" cy="2387600"/>
          </a:xfrm>
        </p:spPr>
        <p:txBody>
          <a:bodyPr anchor="b">
            <a:normAutofit/>
          </a:bodyPr>
          <a:lstStyle>
            <a:lvl1pPr algn="ctr">
              <a:defRPr sz="5400" b="1" i="0">
                <a:solidFill>
                  <a:srgbClr val="22232F"/>
                </a:solidFill>
                <a:latin typeface="Arial Black" charset="0"/>
                <a:ea typeface="Arial Black" charset="0"/>
                <a:cs typeface="Arial Black" charset="0"/>
              </a:defRPr>
            </a:lvl1pPr>
          </a:lstStyle>
          <a:p>
            <a:r>
              <a:rPr lang="en-US" dirty="0"/>
              <a:t>CLICK TO EDIT MASTER TITLE STYLE</a:t>
            </a:r>
          </a:p>
        </p:txBody>
      </p:sp>
      <p:sp>
        <p:nvSpPr>
          <p:cNvPr id="3" name="Subtitle 2"/>
          <p:cNvSpPr>
            <a:spLocks noGrp="1"/>
          </p:cNvSpPr>
          <p:nvPr>
            <p:ph type="subTitle" idx="1"/>
          </p:nvPr>
        </p:nvSpPr>
        <p:spPr>
          <a:xfrm>
            <a:off x="4779818" y="3602038"/>
            <a:ext cx="5888182" cy="1655762"/>
          </a:xfrm>
        </p:spPr>
        <p:txBody>
          <a:bodyPr/>
          <a:lstStyle>
            <a:lvl1pPr marL="0" indent="0" algn="ctr">
              <a:buNone/>
              <a:defRPr sz="2400" b="0" i="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4779818" y="6356349"/>
            <a:ext cx="2743200" cy="365125"/>
          </a:xfrm>
          <a:prstGeom prst="rect">
            <a:avLst/>
          </a:prstGeom>
        </p:spPr>
        <p:txBody>
          <a:bodyPr/>
          <a:lstStyle>
            <a:lvl1pPr>
              <a:defRPr b="0" i="0">
                <a:latin typeface="Arial" charset="0"/>
                <a:ea typeface="Arial" charset="0"/>
                <a:cs typeface="Arial" charset="0"/>
              </a:defRPr>
            </a:lvl1pPr>
          </a:lstStyle>
          <a:p>
            <a:endParaRPr lang="en-US" dirty="0">
              <a:solidFill>
                <a:prstClr val="black"/>
              </a:solidFill>
            </a:endParaRPr>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637198"/>
          </a:xfrm>
        </p:spPr>
        <p:txBody>
          <a:bodyPr>
            <a:noAutofit/>
          </a:bodyPr>
          <a:lstStyle>
            <a:lvl1pPr>
              <a:defRPr sz="3600" b="1" i="0">
                <a:solidFill>
                  <a:srgbClr val="22232F"/>
                </a:solidFill>
                <a:latin typeface="Arial Black" charset="0"/>
                <a:ea typeface="Arial Black" charset="0"/>
                <a:cs typeface="Arial Black" charset="0"/>
              </a:defRPr>
            </a:lvl1pPr>
          </a:lstStyle>
          <a:p>
            <a:r>
              <a:rPr lang="en-US" dirty="0" smtClean="0"/>
              <a:t>CLICK TO EDIT MASTER TITLE STYLE</a:t>
            </a:r>
            <a:endParaRPr lang="en-US" dirty="0"/>
          </a:p>
        </p:txBody>
      </p:sp>
      <p:sp>
        <p:nvSpPr>
          <p:cNvPr id="10" name="Subtitle 2"/>
          <p:cNvSpPr>
            <a:spLocks noGrp="1"/>
          </p:cNvSpPr>
          <p:nvPr>
            <p:ph type="subTitle" idx="10"/>
          </p:nvPr>
        </p:nvSpPr>
        <p:spPr>
          <a:xfrm>
            <a:off x="838200" y="1107373"/>
            <a:ext cx="10515600" cy="369276"/>
          </a:xfrm>
        </p:spPr>
        <p:txBody>
          <a:bodyPr anchor="ctr"/>
          <a:lstStyle>
            <a:lvl1pPr marL="0" indent="0" algn="l">
              <a:buNone/>
              <a:defRPr sz="2400" b="0" i="1">
                <a:solidFill>
                  <a:srgbClr val="22232F"/>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05535" y="6302169"/>
            <a:ext cx="1048265" cy="419306"/>
          </a:xfrm>
          <a:prstGeom prst="rect">
            <a:avLst/>
          </a:prstGeom>
        </p:spPr>
      </p:pic>
      <p:sp>
        <p:nvSpPr>
          <p:cNvPr id="9" name="Rectangle 8"/>
          <p:cNvSpPr/>
          <p:nvPr userDrawn="1"/>
        </p:nvSpPr>
        <p:spPr>
          <a:xfrm>
            <a:off x="718037" y="1474175"/>
            <a:ext cx="10755926" cy="45719"/>
          </a:xfrm>
          <a:prstGeom prst="rect">
            <a:avLst/>
          </a:prstGeom>
          <a:solidFill>
            <a:srgbClr val="5DD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p:cNvSpPr>
            <a:spLocks noGrp="1"/>
          </p:cNvSpPr>
          <p:nvPr>
            <p:ph type="ftr" sz="quarter" idx="3"/>
          </p:nvPr>
        </p:nvSpPr>
        <p:spPr>
          <a:xfrm>
            <a:off x="3703617" y="6356350"/>
            <a:ext cx="4784766"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Arial" charset="0"/>
                <a:cs typeface="Arial" charset="0"/>
              </a:defRPr>
            </a:lvl1pPr>
          </a:lstStyle>
          <a:p>
            <a:r>
              <a:rPr lang="en-US" dirty="0">
                <a:solidFill>
                  <a:prstClr val="black">
                    <a:tint val="75000"/>
                  </a:prstClr>
                </a:solidFill>
              </a:rPr>
              <a:t>levelaccess.com   </a:t>
            </a:r>
            <a:r>
              <a:rPr lang="en-US" b="1" dirty="0">
                <a:solidFill>
                  <a:prstClr val="black">
                    <a:tint val="75000"/>
                  </a:prstClr>
                </a:solidFill>
              </a:rPr>
              <a:t> </a:t>
            </a:r>
            <a:r>
              <a:rPr lang="en-US" b="1" dirty="0">
                <a:solidFill>
                  <a:srgbClr val="00D81A"/>
                </a:solidFill>
              </a:rPr>
              <a:t>| </a:t>
            </a:r>
            <a:r>
              <a:rPr lang="en-US" b="1" dirty="0">
                <a:solidFill>
                  <a:prstClr val="black">
                    <a:tint val="75000"/>
                  </a:prstClr>
                </a:solidFill>
              </a:rPr>
              <a:t>   </a:t>
            </a:r>
            <a:r>
              <a:rPr lang="en-US" dirty="0">
                <a:solidFill>
                  <a:prstClr val="black">
                    <a:tint val="75000"/>
                  </a:prstClr>
                </a:solidFill>
              </a:rPr>
              <a:t>(</a:t>
            </a:r>
            <a:r>
              <a:rPr lang="de-DE" dirty="0">
                <a:solidFill>
                  <a:prstClr val="black">
                    <a:tint val="75000"/>
                  </a:prstClr>
                </a:solidFill>
              </a:rPr>
              <a:t>800) 899-9659    </a:t>
            </a:r>
            <a:r>
              <a:rPr lang="en-US" b="1" dirty="0">
                <a:solidFill>
                  <a:srgbClr val="00D81A"/>
                </a:solidFill>
              </a:rPr>
              <a:t>|</a:t>
            </a:r>
            <a:r>
              <a:rPr lang="en-US" dirty="0">
                <a:solidFill>
                  <a:prstClr val="black">
                    <a:tint val="75000"/>
                  </a:prstClr>
                </a:solidFill>
              </a:rPr>
              <a:t>    info@levelaccess.com</a:t>
            </a:r>
          </a:p>
        </p:txBody>
      </p:sp>
      <p:sp>
        <p:nvSpPr>
          <p:cNvPr id="13"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r>
              <a:rPr lang="en-US" dirty="0">
                <a:solidFill>
                  <a:prstClr val="black">
                    <a:tint val="75000"/>
                  </a:prstClr>
                </a:solidFill>
              </a:rPr>
              <a:t>Page </a:t>
            </a:r>
            <a:fld id="{2030EA8A-DA75-3443-B9EE-A63E33F4F2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20526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Two Column Content">
    <p:spTree>
      <p:nvGrpSpPr>
        <p:cNvPr id="1" name=""/>
        <p:cNvGrpSpPr/>
        <p:nvPr/>
      </p:nvGrpSpPr>
      <p:grpSpPr>
        <a:xfrm>
          <a:off x="0" y="0"/>
          <a:ext cx="0" cy="0"/>
          <a:chOff x="0" y="0"/>
          <a:chExt cx="0" cy="0"/>
        </a:xfrm>
      </p:grpSpPr>
      <p:sp>
        <p:nvSpPr>
          <p:cNvPr id="4" name="Rectangle 3"/>
          <p:cNvSpPr/>
          <p:nvPr userDrawn="1"/>
        </p:nvSpPr>
        <p:spPr>
          <a:xfrm>
            <a:off x="718037" y="1474175"/>
            <a:ext cx="10755926" cy="45719"/>
          </a:xfrm>
          <a:prstGeom prst="rect">
            <a:avLst/>
          </a:prstGeom>
          <a:solidFill>
            <a:srgbClr val="5DD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838200" y="365126"/>
            <a:ext cx="10515600" cy="637198"/>
          </a:xfrm>
        </p:spPr>
        <p:txBody>
          <a:bodyPr>
            <a:noAutofit/>
          </a:bodyPr>
          <a:lstStyle>
            <a:lvl1pPr>
              <a:defRPr sz="3600" b="1" i="0">
                <a:solidFill>
                  <a:srgbClr val="22232F"/>
                </a:solidFill>
                <a:latin typeface="Arial Black" charset="0"/>
                <a:ea typeface="Arial Black" charset="0"/>
                <a:cs typeface="Arial Black"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644161"/>
            <a:ext cx="5140569" cy="4532801"/>
          </a:xfrm>
        </p:spPr>
        <p:txBody>
          <a:bodyPr/>
          <a:lstStyle>
            <a:lvl1pPr>
              <a:buClr>
                <a:srgbClr val="3359EC"/>
              </a:buClr>
              <a:defRPr b="0" i="0">
                <a:solidFill>
                  <a:srgbClr val="595959"/>
                </a:solidFill>
                <a:latin typeface="Arial" charset="0"/>
                <a:ea typeface="Arial" charset="0"/>
                <a:cs typeface="Arial" charset="0"/>
              </a:defRPr>
            </a:lvl1pPr>
            <a:lvl2pPr>
              <a:buClr>
                <a:srgbClr val="3359EC"/>
              </a:buClr>
              <a:defRPr b="0" i="0">
                <a:solidFill>
                  <a:srgbClr val="595959"/>
                </a:solidFill>
                <a:latin typeface="Arial" charset="0"/>
                <a:ea typeface="Arial" charset="0"/>
                <a:cs typeface="Arial" charset="0"/>
              </a:defRPr>
            </a:lvl2pPr>
            <a:lvl3pPr>
              <a:buClr>
                <a:srgbClr val="3359EC"/>
              </a:buClr>
              <a:defRPr b="0" i="0">
                <a:solidFill>
                  <a:srgbClr val="595959"/>
                </a:solidFill>
                <a:latin typeface="Arial" charset="0"/>
                <a:ea typeface="Arial" charset="0"/>
                <a:cs typeface="Arial" charset="0"/>
              </a:defRPr>
            </a:lvl3pPr>
            <a:lvl4pPr>
              <a:buClr>
                <a:srgbClr val="3359EC"/>
              </a:buClr>
              <a:defRPr b="0" i="0">
                <a:solidFill>
                  <a:srgbClr val="595959"/>
                </a:solidFill>
                <a:latin typeface="Arial" charset="0"/>
                <a:ea typeface="Arial" charset="0"/>
                <a:cs typeface="Arial" charset="0"/>
              </a:defRPr>
            </a:lvl4pPr>
            <a:lvl5pPr>
              <a:buClr>
                <a:srgbClr val="3359EC"/>
              </a:buClr>
              <a:defRPr b="0" i="0">
                <a:solidFill>
                  <a:srgbClr val="595959"/>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ubtitle 2"/>
          <p:cNvSpPr>
            <a:spLocks noGrp="1"/>
          </p:cNvSpPr>
          <p:nvPr>
            <p:ph type="subTitle" idx="10"/>
          </p:nvPr>
        </p:nvSpPr>
        <p:spPr>
          <a:xfrm>
            <a:off x="838200" y="1107373"/>
            <a:ext cx="10515600" cy="369276"/>
          </a:xfrm>
        </p:spPr>
        <p:txBody>
          <a:bodyPr anchor="ctr"/>
          <a:lstStyle>
            <a:lvl1pPr marL="0" indent="0" algn="l">
              <a:buNone/>
              <a:defRPr sz="2400" b="0" i="1">
                <a:solidFill>
                  <a:srgbClr val="22232F"/>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0" name="Content Placeholder 2"/>
          <p:cNvSpPr>
            <a:spLocks noGrp="1"/>
          </p:cNvSpPr>
          <p:nvPr>
            <p:ph idx="11"/>
          </p:nvPr>
        </p:nvSpPr>
        <p:spPr>
          <a:xfrm>
            <a:off x="6101863" y="1644161"/>
            <a:ext cx="5251938" cy="4532801"/>
          </a:xfrm>
        </p:spPr>
        <p:txBody>
          <a:bodyPr/>
          <a:lstStyle>
            <a:lvl1pPr>
              <a:buClr>
                <a:srgbClr val="3359EC"/>
              </a:buClr>
              <a:defRPr b="0" i="0">
                <a:solidFill>
                  <a:srgbClr val="595959"/>
                </a:solidFill>
                <a:latin typeface="Arial" charset="0"/>
                <a:ea typeface="Arial" charset="0"/>
                <a:cs typeface="Arial" charset="0"/>
              </a:defRPr>
            </a:lvl1pPr>
            <a:lvl2pPr>
              <a:buClr>
                <a:srgbClr val="3359EC"/>
              </a:buClr>
              <a:defRPr b="0" i="0">
                <a:solidFill>
                  <a:srgbClr val="595959"/>
                </a:solidFill>
                <a:latin typeface="Arial" charset="0"/>
                <a:ea typeface="Arial" charset="0"/>
                <a:cs typeface="Arial" charset="0"/>
              </a:defRPr>
            </a:lvl2pPr>
            <a:lvl3pPr>
              <a:buClr>
                <a:srgbClr val="3359EC"/>
              </a:buClr>
              <a:defRPr b="0" i="0">
                <a:solidFill>
                  <a:srgbClr val="595959"/>
                </a:solidFill>
                <a:latin typeface="Arial" charset="0"/>
                <a:ea typeface="Arial" charset="0"/>
                <a:cs typeface="Arial" charset="0"/>
              </a:defRPr>
            </a:lvl3pPr>
            <a:lvl4pPr>
              <a:buClr>
                <a:srgbClr val="3359EC"/>
              </a:buClr>
              <a:defRPr b="0" i="0">
                <a:solidFill>
                  <a:srgbClr val="595959"/>
                </a:solidFill>
                <a:latin typeface="Arial" charset="0"/>
                <a:ea typeface="Arial" charset="0"/>
                <a:cs typeface="Arial" charset="0"/>
              </a:defRPr>
            </a:lvl4pPr>
            <a:lvl5pPr>
              <a:buClr>
                <a:srgbClr val="3359EC"/>
              </a:buClr>
              <a:defRPr b="0" i="0">
                <a:solidFill>
                  <a:srgbClr val="595959"/>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05535" y="6302169"/>
            <a:ext cx="1048265" cy="419306"/>
          </a:xfrm>
          <a:prstGeom prst="rect">
            <a:avLst/>
          </a:prstGeom>
        </p:spPr>
      </p:pic>
    </p:spTree>
    <p:extLst>
      <p:ext uri="{BB962C8B-B14F-4D97-AF65-F5344CB8AC3E}">
        <p14:creationId xmlns:p14="http://schemas.microsoft.com/office/powerpoint/2010/main" val="2106645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reaker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2" name="Title 1"/>
          <p:cNvSpPr>
            <a:spLocks noGrp="1"/>
          </p:cNvSpPr>
          <p:nvPr>
            <p:ph type="title" hasCustomPrompt="1"/>
          </p:nvPr>
        </p:nvSpPr>
        <p:spPr>
          <a:xfrm>
            <a:off x="2042629" y="1885585"/>
            <a:ext cx="6260123" cy="2695208"/>
          </a:xfrm>
        </p:spPr>
        <p:txBody>
          <a:bodyPr anchor="b"/>
          <a:lstStyle>
            <a:lvl1pPr>
              <a:defRPr sz="6000" b="1" i="0">
                <a:latin typeface="Arial Black" charset="0"/>
                <a:ea typeface="Arial Black" charset="0"/>
                <a:cs typeface="Arial Black"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77184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reaker Slid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2" name="Title 1"/>
          <p:cNvSpPr>
            <a:spLocks noGrp="1"/>
          </p:cNvSpPr>
          <p:nvPr>
            <p:ph type="title" hasCustomPrompt="1"/>
          </p:nvPr>
        </p:nvSpPr>
        <p:spPr>
          <a:xfrm>
            <a:off x="2042629" y="1885585"/>
            <a:ext cx="6260123" cy="2695208"/>
          </a:xfrm>
        </p:spPr>
        <p:txBody>
          <a:bodyPr anchor="b"/>
          <a:lstStyle>
            <a:lvl1pPr>
              <a:defRPr sz="6000" b="1" i="0">
                <a:solidFill>
                  <a:schemeClr val="bg1"/>
                </a:solidFill>
                <a:latin typeface="Arial Black" charset="0"/>
                <a:ea typeface="Arial Black" charset="0"/>
                <a:cs typeface="Arial Black"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41959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Footer ipsum lorem</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2" name="Title 1"/>
          <p:cNvSpPr>
            <a:spLocks noGrp="1"/>
          </p:cNvSpPr>
          <p:nvPr>
            <p:ph type="ctrTitle" hasCustomPrompt="1"/>
          </p:nvPr>
        </p:nvSpPr>
        <p:spPr>
          <a:xfrm>
            <a:off x="4779818" y="1122363"/>
            <a:ext cx="5888182" cy="2387600"/>
          </a:xfrm>
        </p:spPr>
        <p:txBody>
          <a:bodyPr anchor="b">
            <a:normAutofit/>
          </a:bodyPr>
          <a:lstStyle>
            <a:lvl1pPr algn="ctr">
              <a:defRPr sz="5400" b="1" i="0">
                <a:solidFill>
                  <a:srgbClr val="22232F"/>
                </a:solidFill>
                <a:latin typeface="Arial Black" charset="0"/>
                <a:ea typeface="Arial Black" charset="0"/>
                <a:cs typeface="Arial Black" charset="0"/>
              </a:defRPr>
            </a:lvl1pPr>
          </a:lstStyle>
          <a:p>
            <a:r>
              <a:rPr lang="en-US" dirty="0"/>
              <a:t>CLICK TO EDIT MASTER TITLE STYLE</a:t>
            </a:r>
          </a:p>
        </p:txBody>
      </p:sp>
      <p:sp>
        <p:nvSpPr>
          <p:cNvPr id="3" name="Subtitle 2"/>
          <p:cNvSpPr>
            <a:spLocks noGrp="1"/>
          </p:cNvSpPr>
          <p:nvPr>
            <p:ph type="subTitle" idx="1"/>
          </p:nvPr>
        </p:nvSpPr>
        <p:spPr>
          <a:xfrm>
            <a:off x="4779818" y="3602038"/>
            <a:ext cx="5888182" cy="1655762"/>
          </a:xfrm>
        </p:spPr>
        <p:txBody>
          <a:bodyPr/>
          <a:lstStyle>
            <a:lvl1pPr marL="0" indent="0" algn="ctr">
              <a:buNone/>
              <a:defRPr sz="2400" b="0" i="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4779818" y="6356349"/>
            <a:ext cx="2743200" cy="365125"/>
          </a:xfrm>
          <a:prstGeom prst="rect">
            <a:avLst/>
          </a:prstGeom>
        </p:spPr>
        <p:txBody>
          <a:bodyPr/>
          <a:lstStyle>
            <a:lvl1pPr>
              <a:defRPr b="0" i="0">
                <a:latin typeface="Arial" charset="0"/>
                <a:ea typeface="Arial" charset="0"/>
                <a:cs typeface="Arial" charset="0"/>
              </a:defRPr>
            </a:lvl1pPr>
          </a:lstStyle>
          <a:p>
            <a:endParaRPr lang="en-US" dirty="0">
              <a:solidFill>
                <a:prstClr val="black"/>
              </a:solidFill>
            </a:endParaRP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637198"/>
          </a:xfrm>
        </p:spPr>
        <p:txBody>
          <a:bodyPr>
            <a:noAutofit/>
          </a:bodyPr>
          <a:lstStyle>
            <a:lvl1pPr>
              <a:defRPr sz="3600" b="1" i="0">
                <a:solidFill>
                  <a:srgbClr val="22232F"/>
                </a:solidFill>
                <a:latin typeface="Arial Black" charset="0"/>
                <a:ea typeface="Arial Black" charset="0"/>
                <a:cs typeface="Arial Black" charset="0"/>
              </a:defRPr>
            </a:lvl1pPr>
          </a:lstStyle>
          <a:p>
            <a:r>
              <a:rPr lang="en-US" dirty="0"/>
              <a:t>CLICK TO EDIT MASTER TITLE STYLE</a:t>
            </a:r>
          </a:p>
        </p:txBody>
      </p:sp>
      <p:sp>
        <p:nvSpPr>
          <p:cNvPr id="3" name="Content Placeholder 2"/>
          <p:cNvSpPr>
            <a:spLocks noGrp="1"/>
          </p:cNvSpPr>
          <p:nvPr>
            <p:ph idx="1"/>
          </p:nvPr>
        </p:nvSpPr>
        <p:spPr>
          <a:xfrm>
            <a:off x="838200" y="1644161"/>
            <a:ext cx="10515600" cy="4532801"/>
          </a:xfrm>
        </p:spPr>
        <p:txBody>
          <a:bodyPr/>
          <a:lstStyle>
            <a:lvl1pPr>
              <a:buClr>
                <a:srgbClr val="3359EC"/>
              </a:buClr>
              <a:defRPr b="0" i="0">
                <a:solidFill>
                  <a:srgbClr val="595959"/>
                </a:solidFill>
                <a:latin typeface="Arial" charset="0"/>
                <a:ea typeface="Arial" charset="0"/>
                <a:cs typeface="Arial" charset="0"/>
              </a:defRPr>
            </a:lvl1pPr>
            <a:lvl2pPr>
              <a:buClr>
                <a:srgbClr val="3359EC"/>
              </a:buClr>
              <a:defRPr b="0" i="0">
                <a:solidFill>
                  <a:srgbClr val="595959"/>
                </a:solidFill>
                <a:latin typeface="Arial" charset="0"/>
                <a:ea typeface="Arial" charset="0"/>
                <a:cs typeface="Arial" charset="0"/>
              </a:defRPr>
            </a:lvl2pPr>
            <a:lvl3pPr>
              <a:buClr>
                <a:srgbClr val="3359EC"/>
              </a:buClr>
              <a:defRPr b="0" i="0">
                <a:solidFill>
                  <a:srgbClr val="595959"/>
                </a:solidFill>
                <a:latin typeface="Arial" charset="0"/>
                <a:ea typeface="Arial" charset="0"/>
                <a:cs typeface="Arial" charset="0"/>
              </a:defRPr>
            </a:lvl3pPr>
            <a:lvl4pPr>
              <a:buClr>
                <a:srgbClr val="3359EC"/>
              </a:buClr>
              <a:defRPr b="0" i="0">
                <a:solidFill>
                  <a:srgbClr val="595959"/>
                </a:solidFill>
                <a:latin typeface="Arial" charset="0"/>
                <a:ea typeface="Arial" charset="0"/>
                <a:cs typeface="Arial" charset="0"/>
              </a:defRPr>
            </a:lvl4pPr>
            <a:lvl5pPr>
              <a:buClr>
                <a:srgbClr val="3359EC"/>
              </a:buClr>
              <a:defRPr b="0" i="0">
                <a:solidFill>
                  <a:srgbClr val="595959"/>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3"/>
          </p:nvPr>
        </p:nvSpPr>
        <p:spPr>
          <a:xfrm>
            <a:off x="3751118" y="6356349"/>
            <a:ext cx="46897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levelaccess.com   </a:t>
            </a:r>
            <a:r>
              <a:rPr lang="en-US" b="1" dirty="0">
                <a:solidFill>
                  <a:prstClr val="black">
                    <a:tint val="75000"/>
                  </a:prstClr>
                </a:solidFill>
              </a:rPr>
              <a:t> </a:t>
            </a:r>
            <a:r>
              <a:rPr lang="en-US" b="1" dirty="0">
                <a:solidFill>
                  <a:srgbClr val="00D81A"/>
                </a:solidFill>
              </a:rPr>
              <a:t>| </a:t>
            </a:r>
            <a:r>
              <a:rPr lang="en-US" b="1" dirty="0">
                <a:solidFill>
                  <a:prstClr val="black">
                    <a:tint val="75000"/>
                  </a:prstClr>
                </a:solidFill>
              </a:rPr>
              <a:t>   </a:t>
            </a:r>
            <a:r>
              <a:rPr lang="en-US" dirty="0">
                <a:solidFill>
                  <a:prstClr val="black">
                    <a:tint val="75000"/>
                  </a:prstClr>
                </a:solidFill>
              </a:rPr>
              <a:t>(</a:t>
            </a:r>
            <a:r>
              <a:rPr lang="de-DE" dirty="0">
                <a:solidFill>
                  <a:prstClr val="black">
                    <a:tint val="75000"/>
                  </a:prstClr>
                </a:solidFill>
              </a:rPr>
              <a:t>800) 899-9659    </a:t>
            </a:r>
            <a:r>
              <a:rPr lang="en-US" b="1" dirty="0">
                <a:solidFill>
                  <a:srgbClr val="00D81A"/>
                </a:solidFill>
              </a:rPr>
              <a:t>|</a:t>
            </a:r>
            <a:r>
              <a:rPr lang="en-US" dirty="0">
                <a:solidFill>
                  <a:prstClr val="black">
                    <a:tint val="75000"/>
                  </a:prstClr>
                </a:solidFill>
              </a:rPr>
              <a:t>    info@levelaccess.com</a:t>
            </a:r>
          </a:p>
        </p:txBody>
      </p:sp>
      <p:sp>
        <p:nvSpPr>
          <p:cNvPr id="8"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0EA8A-DA75-3443-B9EE-A63E33F4F203}" type="slidenum">
              <a:rPr lang="en-US" smtClean="0">
                <a:solidFill>
                  <a:prstClr val="black">
                    <a:tint val="75000"/>
                  </a:prstClr>
                </a:solidFill>
              </a:rPr>
              <a:pPr/>
              <a:t>‹#›</a:t>
            </a:fld>
            <a:endParaRPr lang="en-US" dirty="0">
              <a:solidFill>
                <a:prstClr val="black">
                  <a:tint val="75000"/>
                </a:prstClr>
              </a:solidFill>
            </a:endParaRPr>
          </a:p>
        </p:txBody>
      </p:sp>
      <p:sp>
        <p:nvSpPr>
          <p:cNvPr id="11" name="Subtitle 2"/>
          <p:cNvSpPr>
            <a:spLocks noGrp="1"/>
          </p:cNvSpPr>
          <p:nvPr>
            <p:ph type="subTitle" idx="10"/>
          </p:nvPr>
        </p:nvSpPr>
        <p:spPr>
          <a:xfrm>
            <a:off x="838200" y="1107373"/>
            <a:ext cx="10515600" cy="369276"/>
          </a:xfrm>
        </p:spPr>
        <p:txBody>
          <a:bodyPr anchor="ctr"/>
          <a:lstStyle>
            <a:lvl1pPr marL="0" indent="0" algn="l">
              <a:buNone/>
              <a:defRPr sz="2400" b="0" i="1">
                <a:solidFill>
                  <a:srgbClr val="22232F"/>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05535" y="6302169"/>
            <a:ext cx="1048265" cy="419306"/>
          </a:xfrm>
          <a:prstGeom prst="rect">
            <a:avLst/>
          </a:prstGeom>
        </p:spPr>
      </p:pic>
      <p:sp>
        <p:nvSpPr>
          <p:cNvPr id="9" name="Rectangle 8"/>
          <p:cNvSpPr/>
          <p:nvPr userDrawn="1"/>
        </p:nvSpPr>
        <p:spPr>
          <a:xfrm>
            <a:off x="718037" y="1474175"/>
            <a:ext cx="10755926" cy="45719"/>
          </a:xfrm>
          <a:prstGeom prst="rect">
            <a:avLst/>
          </a:prstGeom>
          <a:solidFill>
            <a:srgbClr val="5DD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637198"/>
          </a:xfrm>
        </p:spPr>
        <p:txBody>
          <a:bodyPr>
            <a:noAutofit/>
          </a:bodyPr>
          <a:lstStyle>
            <a:lvl1pPr>
              <a:defRPr sz="3600" b="1" i="0">
                <a:solidFill>
                  <a:srgbClr val="22232F"/>
                </a:solidFill>
                <a:latin typeface="Arial Black" charset="0"/>
                <a:ea typeface="Arial Black" charset="0"/>
                <a:cs typeface="Arial Black" charset="0"/>
              </a:defRPr>
            </a:lvl1pPr>
          </a:lstStyle>
          <a:p>
            <a:r>
              <a:rPr lang="en-US" dirty="0"/>
              <a:t>CLICK TO EDIT MASTER TITLE STYLE</a:t>
            </a:r>
          </a:p>
        </p:txBody>
      </p:sp>
      <p:sp>
        <p:nvSpPr>
          <p:cNvPr id="7" name="Footer Placeholder 4"/>
          <p:cNvSpPr>
            <a:spLocks noGrp="1"/>
          </p:cNvSpPr>
          <p:nvPr>
            <p:ph type="ftr" sz="quarter" idx="3"/>
          </p:nvPr>
        </p:nvSpPr>
        <p:spPr>
          <a:xfrm>
            <a:off x="3720935" y="6356350"/>
            <a:ext cx="475013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levelaccess.com   </a:t>
            </a:r>
            <a:r>
              <a:rPr lang="en-US" b="1" dirty="0">
                <a:solidFill>
                  <a:prstClr val="black">
                    <a:tint val="75000"/>
                  </a:prstClr>
                </a:solidFill>
              </a:rPr>
              <a:t> </a:t>
            </a:r>
            <a:r>
              <a:rPr lang="en-US" b="1" dirty="0">
                <a:solidFill>
                  <a:srgbClr val="00D81A"/>
                </a:solidFill>
              </a:rPr>
              <a:t>| </a:t>
            </a:r>
            <a:r>
              <a:rPr lang="en-US" b="1" dirty="0">
                <a:solidFill>
                  <a:prstClr val="black">
                    <a:tint val="75000"/>
                  </a:prstClr>
                </a:solidFill>
              </a:rPr>
              <a:t>   </a:t>
            </a:r>
            <a:r>
              <a:rPr lang="en-US" dirty="0">
                <a:solidFill>
                  <a:prstClr val="black">
                    <a:tint val="75000"/>
                  </a:prstClr>
                </a:solidFill>
              </a:rPr>
              <a:t>(</a:t>
            </a:r>
            <a:r>
              <a:rPr lang="de-DE" dirty="0">
                <a:solidFill>
                  <a:prstClr val="black">
                    <a:tint val="75000"/>
                  </a:prstClr>
                </a:solidFill>
              </a:rPr>
              <a:t>800) 899-9659    </a:t>
            </a:r>
            <a:r>
              <a:rPr lang="en-US" b="1" dirty="0">
                <a:solidFill>
                  <a:srgbClr val="00D81A"/>
                </a:solidFill>
              </a:rPr>
              <a:t>|</a:t>
            </a:r>
            <a:r>
              <a:rPr lang="en-US" dirty="0">
                <a:solidFill>
                  <a:prstClr val="black">
                    <a:tint val="75000"/>
                  </a:prstClr>
                </a:solidFill>
              </a:rPr>
              <a:t>    info@levelaccess.com</a:t>
            </a:r>
          </a:p>
        </p:txBody>
      </p:sp>
      <p:sp>
        <p:nvSpPr>
          <p:cNvPr id="8"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0EA8A-DA75-3443-B9EE-A63E33F4F203}" type="slidenum">
              <a:rPr lang="en-US" smtClean="0">
                <a:solidFill>
                  <a:prstClr val="black">
                    <a:tint val="75000"/>
                  </a:prstClr>
                </a:solidFill>
              </a:rPr>
              <a:pPr/>
              <a:t>‹#›</a:t>
            </a:fld>
            <a:endParaRPr lang="en-US" dirty="0">
              <a:solidFill>
                <a:prstClr val="black">
                  <a:tint val="75000"/>
                </a:prstClr>
              </a:solidFill>
            </a:endParaRPr>
          </a:p>
        </p:txBody>
      </p:sp>
      <p:sp>
        <p:nvSpPr>
          <p:cNvPr id="10" name="Subtitle 2"/>
          <p:cNvSpPr>
            <a:spLocks noGrp="1"/>
          </p:cNvSpPr>
          <p:nvPr>
            <p:ph type="subTitle" idx="10"/>
          </p:nvPr>
        </p:nvSpPr>
        <p:spPr>
          <a:xfrm>
            <a:off x="838200" y="1107373"/>
            <a:ext cx="10515600" cy="369276"/>
          </a:xfrm>
        </p:spPr>
        <p:txBody>
          <a:bodyPr anchor="ctr"/>
          <a:lstStyle>
            <a:lvl1pPr marL="0" indent="0" algn="l">
              <a:buNone/>
              <a:defRPr sz="2400" b="0" i="1">
                <a:solidFill>
                  <a:srgbClr val="22232F"/>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05535" y="6302169"/>
            <a:ext cx="1048265" cy="419306"/>
          </a:xfrm>
          <a:prstGeom prst="rect">
            <a:avLst/>
          </a:prstGeom>
        </p:spPr>
      </p:pic>
      <p:sp>
        <p:nvSpPr>
          <p:cNvPr id="9" name="Rectangle 8"/>
          <p:cNvSpPr/>
          <p:nvPr userDrawn="1"/>
        </p:nvSpPr>
        <p:spPr>
          <a:xfrm>
            <a:off x="718037" y="1474175"/>
            <a:ext cx="10755926" cy="45719"/>
          </a:xfrm>
          <a:prstGeom prst="rect">
            <a:avLst/>
          </a:prstGeom>
          <a:solidFill>
            <a:srgbClr val="5DD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wo Column Content">
    <p:spTree>
      <p:nvGrpSpPr>
        <p:cNvPr id="1" name=""/>
        <p:cNvGrpSpPr/>
        <p:nvPr/>
      </p:nvGrpSpPr>
      <p:grpSpPr>
        <a:xfrm>
          <a:off x="0" y="0"/>
          <a:ext cx="0" cy="0"/>
          <a:chOff x="0" y="0"/>
          <a:chExt cx="0" cy="0"/>
        </a:xfrm>
      </p:grpSpPr>
      <p:sp>
        <p:nvSpPr>
          <p:cNvPr id="4" name="Rectangle 3"/>
          <p:cNvSpPr/>
          <p:nvPr userDrawn="1"/>
        </p:nvSpPr>
        <p:spPr>
          <a:xfrm>
            <a:off x="718037" y="1474175"/>
            <a:ext cx="10755926" cy="45719"/>
          </a:xfrm>
          <a:prstGeom prst="rect">
            <a:avLst/>
          </a:prstGeom>
          <a:solidFill>
            <a:srgbClr val="5DD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hasCustomPrompt="1"/>
          </p:nvPr>
        </p:nvSpPr>
        <p:spPr>
          <a:xfrm>
            <a:off x="838200" y="365126"/>
            <a:ext cx="10515600" cy="637198"/>
          </a:xfrm>
        </p:spPr>
        <p:txBody>
          <a:bodyPr>
            <a:noAutofit/>
          </a:bodyPr>
          <a:lstStyle>
            <a:lvl1pPr>
              <a:defRPr sz="3600" b="1" i="0">
                <a:solidFill>
                  <a:srgbClr val="22232F"/>
                </a:solidFill>
                <a:latin typeface="Arial Black" charset="0"/>
                <a:ea typeface="Arial Black" charset="0"/>
                <a:cs typeface="Arial Black" charset="0"/>
              </a:defRPr>
            </a:lvl1pPr>
          </a:lstStyle>
          <a:p>
            <a:r>
              <a:rPr lang="en-US" dirty="0"/>
              <a:t>CLICK TO EDIT MASTER TITLE STYLE</a:t>
            </a:r>
          </a:p>
        </p:txBody>
      </p:sp>
      <p:sp>
        <p:nvSpPr>
          <p:cNvPr id="3" name="Content Placeholder 2"/>
          <p:cNvSpPr>
            <a:spLocks noGrp="1"/>
          </p:cNvSpPr>
          <p:nvPr>
            <p:ph idx="1"/>
          </p:nvPr>
        </p:nvSpPr>
        <p:spPr>
          <a:xfrm>
            <a:off x="838200" y="1644161"/>
            <a:ext cx="5140569" cy="4532801"/>
          </a:xfrm>
        </p:spPr>
        <p:txBody>
          <a:bodyPr/>
          <a:lstStyle>
            <a:lvl1pPr>
              <a:buClr>
                <a:srgbClr val="3359EC"/>
              </a:buClr>
              <a:defRPr b="0" i="0">
                <a:solidFill>
                  <a:srgbClr val="595959"/>
                </a:solidFill>
                <a:latin typeface="Arial" charset="0"/>
                <a:ea typeface="Arial" charset="0"/>
                <a:cs typeface="Arial" charset="0"/>
              </a:defRPr>
            </a:lvl1pPr>
            <a:lvl2pPr>
              <a:buClr>
                <a:srgbClr val="3359EC"/>
              </a:buClr>
              <a:defRPr b="0" i="0">
                <a:solidFill>
                  <a:srgbClr val="595959"/>
                </a:solidFill>
                <a:latin typeface="Arial" charset="0"/>
                <a:ea typeface="Arial" charset="0"/>
                <a:cs typeface="Arial" charset="0"/>
              </a:defRPr>
            </a:lvl2pPr>
            <a:lvl3pPr>
              <a:buClr>
                <a:srgbClr val="3359EC"/>
              </a:buClr>
              <a:defRPr b="0" i="0">
                <a:solidFill>
                  <a:srgbClr val="595959"/>
                </a:solidFill>
                <a:latin typeface="Arial" charset="0"/>
                <a:ea typeface="Arial" charset="0"/>
                <a:cs typeface="Arial" charset="0"/>
              </a:defRPr>
            </a:lvl3pPr>
            <a:lvl4pPr>
              <a:buClr>
                <a:srgbClr val="3359EC"/>
              </a:buClr>
              <a:defRPr b="0" i="0">
                <a:solidFill>
                  <a:srgbClr val="595959"/>
                </a:solidFill>
                <a:latin typeface="Arial" charset="0"/>
                <a:ea typeface="Arial" charset="0"/>
                <a:cs typeface="Arial" charset="0"/>
              </a:defRPr>
            </a:lvl4pPr>
            <a:lvl5pPr>
              <a:buClr>
                <a:srgbClr val="3359EC"/>
              </a:buClr>
              <a:defRPr b="0" i="0">
                <a:solidFill>
                  <a:srgbClr val="595959"/>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3"/>
          </p:nvPr>
        </p:nvSpPr>
        <p:spPr>
          <a:xfrm>
            <a:off x="3774869" y="6356350"/>
            <a:ext cx="464226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levelaccess.com   </a:t>
            </a:r>
            <a:r>
              <a:rPr lang="en-US" b="1" dirty="0">
                <a:solidFill>
                  <a:prstClr val="black">
                    <a:tint val="75000"/>
                  </a:prstClr>
                </a:solidFill>
              </a:rPr>
              <a:t> </a:t>
            </a:r>
            <a:r>
              <a:rPr lang="en-US" b="1" dirty="0">
                <a:solidFill>
                  <a:srgbClr val="00D81A"/>
                </a:solidFill>
              </a:rPr>
              <a:t>| </a:t>
            </a:r>
            <a:r>
              <a:rPr lang="en-US" b="1" dirty="0">
                <a:solidFill>
                  <a:prstClr val="black">
                    <a:tint val="75000"/>
                  </a:prstClr>
                </a:solidFill>
              </a:rPr>
              <a:t>   </a:t>
            </a:r>
            <a:r>
              <a:rPr lang="en-US" dirty="0">
                <a:solidFill>
                  <a:prstClr val="black">
                    <a:tint val="75000"/>
                  </a:prstClr>
                </a:solidFill>
              </a:rPr>
              <a:t>(</a:t>
            </a:r>
            <a:r>
              <a:rPr lang="de-DE" dirty="0">
                <a:solidFill>
                  <a:prstClr val="black">
                    <a:tint val="75000"/>
                  </a:prstClr>
                </a:solidFill>
              </a:rPr>
              <a:t>800) 899-9659    </a:t>
            </a:r>
            <a:r>
              <a:rPr lang="en-US" b="1" dirty="0">
                <a:solidFill>
                  <a:srgbClr val="00D81A"/>
                </a:solidFill>
              </a:rPr>
              <a:t>|</a:t>
            </a:r>
            <a:r>
              <a:rPr lang="en-US" dirty="0">
                <a:solidFill>
                  <a:prstClr val="black">
                    <a:tint val="75000"/>
                  </a:prstClr>
                </a:solidFill>
              </a:rPr>
              <a:t>    info@levelaccess.com</a:t>
            </a:r>
          </a:p>
        </p:txBody>
      </p:sp>
      <p:sp>
        <p:nvSpPr>
          <p:cNvPr id="8"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0EA8A-DA75-3443-B9EE-A63E33F4F203}" type="slidenum">
              <a:rPr lang="en-US" smtClean="0">
                <a:solidFill>
                  <a:prstClr val="black">
                    <a:tint val="75000"/>
                  </a:prstClr>
                </a:solidFill>
              </a:rPr>
              <a:pPr/>
              <a:t>‹#›</a:t>
            </a:fld>
            <a:endParaRPr lang="en-US" dirty="0">
              <a:solidFill>
                <a:prstClr val="black">
                  <a:tint val="75000"/>
                </a:prstClr>
              </a:solidFill>
            </a:endParaRPr>
          </a:p>
        </p:txBody>
      </p:sp>
      <p:sp>
        <p:nvSpPr>
          <p:cNvPr id="9" name="Subtitle 2"/>
          <p:cNvSpPr>
            <a:spLocks noGrp="1"/>
          </p:cNvSpPr>
          <p:nvPr>
            <p:ph type="subTitle" idx="10"/>
          </p:nvPr>
        </p:nvSpPr>
        <p:spPr>
          <a:xfrm>
            <a:off x="838200" y="1107373"/>
            <a:ext cx="10515600" cy="369276"/>
          </a:xfrm>
        </p:spPr>
        <p:txBody>
          <a:bodyPr anchor="ctr"/>
          <a:lstStyle>
            <a:lvl1pPr marL="0" indent="0" algn="l">
              <a:buNone/>
              <a:defRPr sz="2400" b="0" i="1">
                <a:solidFill>
                  <a:srgbClr val="22232F"/>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Content Placeholder 2"/>
          <p:cNvSpPr>
            <a:spLocks noGrp="1"/>
          </p:cNvSpPr>
          <p:nvPr>
            <p:ph idx="11"/>
          </p:nvPr>
        </p:nvSpPr>
        <p:spPr>
          <a:xfrm>
            <a:off x="6101863" y="1644161"/>
            <a:ext cx="5251938" cy="4532801"/>
          </a:xfrm>
        </p:spPr>
        <p:txBody>
          <a:bodyPr/>
          <a:lstStyle>
            <a:lvl1pPr>
              <a:buClr>
                <a:srgbClr val="3359EC"/>
              </a:buClr>
              <a:defRPr b="0" i="0">
                <a:solidFill>
                  <a:srgbClr val="595959"/>
                </a:solidFill>
                <a:latin typeface="Arial" charset="0"/>
                <a:ea typeface="Arial" charset="0"/>
                <a:cs typeface="Arial" charset="0"/>
              </a:defRPr>
            </a:lvl1pPr>
            <a:lvl2pPr>
              <a:buClr>
                <a:srgbClr val="3359EC"/>
              </a:buClr>
              <a:defRPr b="0" i="0">
                <a:solidFill>
                  <a:srgbClr val="595959"/>
                </a:solidFill>
                <a:latin typeface="Arial" charset="0"/>
                <a:ea typeface="Arial" charset="0"/>
                <a:cs typeface="Arial" charset="0"/>
              </a:defRPr>
            </a:lvl2pPr>
            <a:lvl3pPr>
              <a:buClr>
                <a:srgbClr val="3359EC"/>
              </a:buClr>
              <a:defRPr b="0" i="0">
                <a:solidFill>
                  <a:srgbClr val="595959"/>
                </a:solidFill>
                <a:latin typeface="Arial" charset="0"/>
                <a:ea typeface="Arial" charset="0"/>
                <a:cs typeface="Arial" charset="0"/>
              </a:defRPr>
            </a:lvl3pPr>
            <a:lvl4pPr>
              <a:buClr>
                <a:srgbClr val="3359EC"/>
              </a:buClr>
              <a:defRPr b="0" i="0">
                <a:solidFill>
                  <a:srgbClr val="595959"/>
                </a:solidFill>
                <a:latin typeface="Arial" charset="0"/>
                <a:ea typeface="Arial" charset="0"/>
                <a:cs typeface="Arial" charset="0"/>
              </a:defRPr>
            </a:lvl4pPr>
            <a:lvl5pPr>
              <a:buClr>
                <a:srgbClr val="3359EC"/>
              </a:buClr>
              <a:defRPr b="0" i="0">
                <a:solidFill>
                  <a:srgbClr val="595959"/>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05535" y="6302169"/>
            <a:ext cx="1048265" cy="419306"/>
          </a:xfrm>
          <a:prstGeom prst="rect">
            <a:avLst/>
          </a:prstGeom>
        </p:spPr>
      </p:pic>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reaker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2" name="Title 1"/>
          <p:cNvSpPr>
            <a:spLocks noGrp="1"/>
          </p:cNvSpPr>
          <p:nvPr>
            <p:ph type="title" hasCustomPrompt="1"/>
          </p:nvPr>
        </p:nvSpPr>
        <p:spPr>
          <a:xfrm>
            <a:off x="2042629" y="1885585"/>
            <a:ext cx="6260123" cy="2695208"/>
          </a:xfrm>
        </p:spPr>
        <p:txBody>
          <a:bodyPr anchor="b"/>
          <a:lstStyle>
            <a:lvl1pPr>
              <a:defRPr sz="6000" b="1" i="0">
                <a:latin typeface="Arial Black" charset="0"/>
                <a:ea typeface="Arial Black" charset="0"/>
                <a:cs typeface="Arial Black" charset="0"/>
              </a:defRPr>
            </a:lvl1pPr>
          </a:lstStyle>
          <a:p>
            <a:r>
              <a:rPr lang="en-US" dirty="0"/>
              <a:t>CLICK TO EDIT MASTER TITLE STYLE</a:t>
            </a: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reaker Slid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2" name="Title 1"/>
          <p:cNvSpPr>
            <a:spLocks noGrp="1"/>
          </p:cNvSpPr>
          <p:nvPr>
            <p:ph type="title" hasCustomPrompt="1"/>
          </p:nvPr>
        </p:nvSpPr>
        <p:spPr>
          <a:xfrm>
            <a:off x="2042629" y="1885585"/>
            <a:ext cx="6260123" cy="2695208"/>
          </a:xfrm>
        </p:spPr>
        <p:txBody>
          <a:bodyPr anchor="b"/>
          <a:lstStyle>
            <a:lvl1pPr>
              <a:defRPr sz="6000" b="1" i="0">
                <a:solidFill>
                  <a:schemeClr val="bg1"/>
                </a:solidFill>
                <a:latin typeface="Arial Black" charset="0"/>
                <a:ea typeface="Arial Black" charset="0"/>
                <a:cs typeface="Arial Black" charset="0"/>
              </a:defRPr>
            </a:lvl1pPr>
          </a:lstStyle>
          <a:p>
            <a:r>
              <a:rPr lang="en-US" dirty="0"/>
              <a:t>CLICK TO EDIT MASTER TITLE STYLE</a:t>
            </a: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637198"/>
          </a:xfrm>
        </p:spPr>
        <p:txBody>
          <a:bodyPr>
            <a:noAutofit/>
          </a:bodyPr>
          <a:lstStyle>
            <a:lvl1pPr>
              <a:defRPr sz="3600" b="1" i="0">
                <a:solidFill>
                  <a:srgbClr val="22232F"/>
                </a:solidFill>
                <a:latin typeface="Arial Black" charset="0"/>
                <a:ea typeface="Arial Black" charset="0"/>
                <a:cs typeface="Arial Black" charset="0"/>
              </a:defRPr>
            </a:lvl1pPr>
          </a:lstStyle>
          <a:p>
            <a:r>
              <a:rPr lang="en-US" dirty="0"/>
              <a:t>CLICK TO EDIT MASTER TITLE STYLE</a:t>
            </a:r>
          </a:p>
        </p:txBody>
      </p:sp>
      <p:sp>
        <p:nvSpPr>
          <p:cNvPr id="3" name="Content Placeholder 2"/>
          <p:cNvSpPr>
            <a:spLocks noGrp="1"/>
          </p:cNvSpPr>
          <p:nvPr>
            <p:ph idx="1"/>
          </p:nvPr>
        </p:nvSpPr>
        <p:spPr>
          <a:xfrm>
            <a:off x="838200" y="1644161"/>
            <a:ext cx="10515600" cy="4532801"/>
          </a:xfrm>
        </p:spPr>
        <p:txBody>
          <a:bodyPr/>
          <a:lstStyle>
            <a:lvl1pPr>
              <a:buClr>
                <a:srgbClr val="3359EC"/>
              </a:buClr>
              <a:defRPr b="0" i="0">
                <a:solidFill>
                  <a:srgbClr val="595959"/>
                </a:solidFill>
                <a:latin typeface="Arial" charset="0"/>
                <a:ea typeface="Arial" charset="0"/>
                <a:cs typeface="Arial" charset="0"/>
              </a:defRPr>
            </a:lvl1pPr>
            <a:lvl2pPr>
              <a:buClr>
                <a:srgbClr val="3359EC"/>
              </a:buClr>
              <a:defRPr b="0" i="0">
                <a:solidFill>
                  <a:srgbClr val="595959"/>
                </a:solidFill>
                <a:latin typeface="Arial" charset="0"/>
                <a:ea typeface="Arial" charset="0"/>
                <a:cs typeface="Arial" charset="0"/>
              </a:defRPr>
            </a:lvl2pPr>
            <a:lvl3pPr>
              <a:buClr>
                <a:srgbClr val="3359EC"/>
              </a:buClr>
              <a:defRPr b="0" i="0">
                <a:solidFill>
                  <a:srgbClr val="595959"/>
                </a:solidFill>
                <a:latin typeface="Arial" charset="0"/>
                <a:ea typeface="Arial" charset="0"/>
                <a:cs typeface="Arial" charset="0"/>
              </a:defRPr>
            </a:lvl3pPr>
            <a:lvl4pPr>
              <a:buClr>
                <a:srgbClr val="3359EC"/>
              </a:buClr>
              <a:defRPr b="0" i="0">
                <a:solidFill>
                  <a:srgbClr val="595959"/>
                </a:solidFill>
                <a:latin typeface="Arial" charset="0"/>
                <a:ea typeface="Arial" charset="0"/>
                <a:cs typeface="Arial" charset="0"/>
              </a:defRPr>
            </a:lvl4pPr>
            <a:lvl5pPr>
              <a:buClr>
                <a:srgbClr val="3359EC"/>
              </a:buClr>
              <a:defRPr b="0" i="0">
                <a:solidFill>
                  <a:srgbClr val="595959"/>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3"/>
          </p:nvPr>
        </p:nvSpPr>
        <p:spPr>
          <a:xfrm>
            <a:off x="3751118" y="6356349"/>
            <a:ext cx="46897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levelaccess.com   </a:t>
            </a:r>
            <a:r>
              <a:rPr lang="en-US" b="1" dirty="0">
                <a:solidFill>
                  <a:prstClr val="black">
                    <a:tint val="75000"/>
                  </a:prstClr>
                </a:solidFill>
              </a:rPr>
              <a:t> </a:t>
            </a:r>
            <a:r>
              <a:rPr lang="en-US" b="1" dirty="0">
                <a:solidFill>
                  <a:srgbClr val="00D81A"/>
                </a:solidFill>
              </a:rPr>
              <a:t>| </a:t>
            </a:r>
            <a:r>
              <a:rPr lang="en-US" b="1" dirty="0">
                <a:solidFill>
                  <a:prstClr val="black">
                    <a:tint val="75000"/>
                  </a:prstClr>
                </a:solidFill>
              </a:rPr>
              <a:t>   </a:t>
            </a:r>
            <a:r>
              <a:rPr lang="en-US" dirty="0">
                <a:solidFill>
                  <a:prstClr val="black">
                    <a:tint val="75000"/>
                  </a:prstClr>
                </a:solidFill>
              </a:rPr>
              <a:t>(</a:t>
            </a:r>
            <a:r>
              <a:rPr lang="de-DE" dirty="0">
                <a:solidFill>
                  <a:prstClr val="black">
                    <a:tint val="75000"/>
                  </a:prstClr>
                </a:solidFill>
              </a:rPr>
              <a:t>800) 899-9659    </a:t>
            </a:r>
            <a:r>
              <a:rPr lang="en-US" b="1" dirty="0">
                <a:solidFill>
                  <a:srgbClr val="00D81A"/>
                </a:solidFill>
              </a:rPr>
              <a:t>|</a:t>
            </a:r>
            <a:r>
              <a:rPr lang="en-US" dirty="0">
                <a:solidFill>
                  <a:prstClr val="black">
                    <a:tint val="75000"/>
                  </a:prstClr>
                </a:solidFill>
              </a:rPr>
              <a:t>    info@levelaccess.com</a:t>
            </a:r>
          </a:p>
        </p:txBody>
      </p:sp>
      <p:sp>
        <p:nvSpPr>
          <p:cNvPr id="8"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0EA8A-DA75-3443-B9EE-A63E33F4F203}" type="slidenum">
              <a:rPr lang="en-US" smtClean="0">
                <a:solidFill>
                  <a:prstClr val="black">
                    <a:tint val="75000"/>
                  </a:prstClr>
                </a:solidFill>
              </a:rPr>
              <a:pPr/>
              <a:t>‹#›</a:t>
            </a:fld>
            <a:endParaRPr lang="en-US" dirty="0">
              <a:solidFill>
                <a:prstClr val="black">
                  <a:tint val="75000"/>
                </a:prstClr>
              </a:solidFill>
            </a:endParaRPr>
          </a:p>
        </p:txBody>
      </p:sp>
      <p:sp>
        <p:nvSpPr>
          <p:cNvPr id="11" name="Subtitle 2"/>
          <p:cNvSpPr>
            <a:spLocks noGrp="1"/>
          </p:cNvSpPr>
          <p:nvPr>
            <p:ph type="subTitle" idx="10"/>
          </p:nvPr>
        </p:nvSpPr>
        <p:spPr>
          <a:xfrm>
            <a:off x="838200" y="1107373"/>
            <a:ext cx="10515600" cy="369276"/>
          </a:xfrm>
        </p:spPr>
        <p:txBody>
          <a:bodyPr anchor="ctr"/>
          <a:lstStyle>
            <a:lvl1pPr marL="0" indent="0" algn="l">
              <a:buNone/>
              <a:defRPr sz="2400" b="0" i="1">
                <a:solidFill>
                  <a:srgbClr val="22232F"/>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05535" y="6302169"/>
            <a:ext cx="1048265" cy="419306"/>
          </a:xfrm>
          <a:prstGeom prst="rect">
            <a:avLst/>
          </a:prstGeom>
        </p:spPr>
      </p:pic>
      <p:sp>
        <p:nvSpPr>
          <p:cNvPr id="9" name="Rectangle 8"/>
          <p:cNvSpPr/>
          <p:nvPr userDrawn="1"/>
        </p:nvSpPr>
        <p:spPr>
          <a:xfrm>
            <a:off x="718037" y="1474175"/>
            <a:ext cx="10755926" cy="45719"/>
          </a:xfrm>
          <a:prstGeom prst="rect">
            <a:avLst/>
          </a:prstGeom>
          <a:solidFill>
            <a:srgbClr val="5DD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726872" y="6356350"/>
            <a:ext cx="473825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levelaccess.com   </a:t>
            </a:r>
            <a:r>
              <a:rPr lang="en-US" b="1" dirty="0">
                <a:solidFill>
                  <a:prstClr val="black">
                    <a:tint val="75000"/>
                  </a:prstClr>
                </a:solidFill>
              </a:rPr>
              <a:t> </a:t>
            </a:r>
            <a:r>
              <a:rPr lang="en-US" b="1" dirty="0">
                <a:solidFill>
                  <a:srgbClr val="00D81A"/>
                </a:solidFill>
              </a:rPr>
              <a:t>| </a:t>
            </a:r>
            <a:r>
              <a:rPr lang="en-US" b="1" dirty="0">
                <a:solidFill>
                  <a:prstClr val="black">
                    <a:tint val="75000"/>
                  </a:prstClr>
                </a:solidFill>
              </a:rPr>
              <a:t>   </a:t>
            </a:r>
            <a:r>
              <a:rPr lang="en-US" dirty="0">
                <a:solidFill>
                  <a:prstClr val="black">
                    <a:tint val="75000"/>
                  </a:prstClr>
                </a:solidFill>
              </a:rPr>
              <a:t>(</a:t>
            </a:r>
            <a:r>
              <a:rPr lang="de-DE" dirty="0">
                <a:solidFill>
                  <a:prstClr val="black">
                    <a:tint val="75000"/>
                  </a:prstClr>
                </a:solidFill>
              </a:rPr>
              <a:t>800) 899-9659    </a:t>
            </a:r>
            <a:r>
              <a:rPr lang="en-US" b="1" dirty="0">
                <a:solidFill>
                  <a:srgbClr val="00D81A"/>
                </a:solidFill>
              </a:rPr>
              <a:t>|</a:t>
            </a:r>
            <a:r>
              <a:rPr lang="en-US" dirty="0">
                <a:solidFill>
                  <a:prstClr val="black">
                    <a:tint val="75000"/>
                  </a:prstClr>
                </a:solidFill>
              </a:rPr>
              <a:t>    info@levelaccess.com</a:t>
            </a: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0EA8A-DA75-3443-B9EE-A63E33F4F203}" type="slidenum">
              <a:rPr lang="en-US" smtClean="0">
                <a:solidFill>
                  <a:prstClr val="black">
                    <a:tint val="75000"/>
                  </a:prstClr>
                </a:solidFill>
              </a:rPr>
              <a:pPr/>
              <a:t>‹#›</a:t>
            </a:fld>
            <a:endParaRPr lang="en-US" dirty="0">
              <a:solidFill>
                <a:prstClr val="black">
                  <a:tint val="75000"/>
                </a:prstClr>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05535" y="6302169"/>
            <a:ext cx="1048265" cy="419306"/>
          </a:xfrm>
          <a:prstGeom prst="rect">
            <a:avLst/>
          </a:prstGeom>
        </p:spPr>
      </p:pic>
    </p:spTree>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b="1" i="0">
                <a:solidFill>
                  <a:srgbClr val="22232F"/>
                </a:solidFill>
                <a:latin typeface="Arial Black" charset="0"/>
                <a:ea typeface="Arial Black" charset="0"/>
                <a:cs typeface="Arial Black"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Arial" charset="0"/>
                <a:ea typeface="Arial" charset="0"/>
                <a:cs typeface="Arial"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solidFill>
                  <a:srgbClr val="595959"/>
                </a:solidFill>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3703617" y="6356350"/>
            <a:ext cx="4784766" cy="365125"/>
          </a:xfrm>
        </p:spPr>
        <p:txBody>
          <a:bodyPr/>
          <a:lstStyle/>
          <a:p>
            <a:r>
              <a:rPr lang="en-US" dirty="0">
                <a:solidFill>
                  <a:prstClr val="black">
                    <a:tint val="75000"/>
                  </a:prstClr>
                </a:solidFill>
              </a:rPr>
              <a:t>levelaccess.com   </a:t>
            </a:r>
            <a:r>
              <a:rPr lang="en-US" b="1" dirty="0">
                <a:solidFill>
                  <a:prstClr val="black">
                    <a:tint val="75000"/>
                  </a:prstClr>
                </a:solidFill>
              </a:rPr>
              <a:t> </a:t>
            </a:r>
            <a:r>
              <a:rPr lang="en-US" b="1" dirty="0">
                <a:solidFill>
                  <a:srgbClr val="00D81A"/>
                </a:solidFill>
              </a:rPr>
              <a:t>| </a:t>
            </a:r>
            <a:r>
              <a:rPr lang="en-US" b="1" dirty="0">
                <a:solidFill>
                  <a:prstClr val="black">
                    <a:tint val="75000"/>
                  </a:prstClr>
                </a:solidFill>
              </a:rPr>
              <a:t>   </a:t>
            </a:r>
            <a:r>
              <a:rPr lang="en-US" dirty="0">
                <a:solidFill>
                  <a:prstClr val="black">
                    <a:tint val="75000"/>
                  </a:prstClr>
                </a:solidFill>
              </a:rPr>
              <a:t>(</a:t>
            </a:r>
            <a:r>
              <a:rPr lang="de-DE" dirty="0">
                <a:solidFill>
                  <a:prstClr val="black">
                    <a:tint val="75000"/>
                  </a:prstClr>
                </a:solidFill>
              </a:rPr>
              <a:t>800) 899-9659    </a:t>
            </a:r>
            <a:r>
              <a:rPr lang="en-US" b="1" dirty="0">
                <a:solidFill>
                  <a:srgbClr val="00D81A"/>
                </a:solidFill>
              </a:rPr>
              <a:t>|</a:t>
            </a:r>
            <a:r>
              <a:rPr lang="en-US" dirty="0">
                <a:solidFill>
                  <a:prstClr val="black">
                    <a:tint val="75000"/>
                  </a:prstClr>
                </a:solidFill>
              </a:rPr>
              <a:t>    info@levelaccess.com</a:t>
            </a:r>
          </a:p>
        </p:txBody>
      </p:sp>
      <p:sp>
        <p:nvSpPr>
          <p:cNvPr id="7" name="Slide Number Placeholder 6"/>
          <p:cNvSpPr>
            <a:spLocks noGrp="1"/>
          </p:cNvSpPr>
          <p:nvPr>
            <p:ph type="sldNum" sz="quarter" idx="12"/>
          </p:nvPr>
        </p:nvSpPr>
        <p:spPr/>
        <p:txBody>
          <a:bodyPr/>
          <a:lstStyle/>
          <a:p>
            <a:fld id="{3FDB74AC-D144-DD42-88B1-786F0F2BF277}"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05535" y="6302169"/>
            <a:ext cx="1048265" cy="419306"/>
          </a:xfrm>
          <a:prstGeom prst="rect">
            <a:avLst/>
          </a:prstGeom>
        </p:spPr>
      </p:pic>
    </p:spTree>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637198"/>
          </a:xfrm>
        </p:spPr>
        <p:txBody>
          <a:bodyPr>
            <a:noAutofit/>
          </a:bodyPr>
          <a:lstStyle>
            <a:lvl1pPr>
              <a:defRPr sz="3600" b="1" i="0">
                <a:solidFill>
                  <a:srgbClr val="22232F"/>
                </a:solidFill>
                <a:latin typeface="Arial Black" charset="0"/>
                <a:ea typeface="Arial Black" charset="0"/>
                <a:cs typeface="Arial Black" charset="0"/>
              </a:defRPr>
            </a:lvl1pPr>
          </a:lstStyle>
          <a:p>
            <a:r>
              <a:rPr lang="en-US" dirty="0"/>
              <a:t>CLICK TO EDIT MASTER TITLE STYLE</a:t>
            </a:r>
          </a:p>
        </p:txBody>
      </p:sp>
      <p:sp>
        <p:nvSpPr>
          <p:cNvPr id="7" name="Footer Placeholder 4"/>
          <p:cNvSpPr>
            <a:spLocks noGrp="1"/>
          </p:cNvSpPr>
          <p:nvPr>
            <p:ph type="ftr" sz="quarter" idx="3"/>
          </p:nvPr>
        </p:nvSpPr>
        <p:spPr>
          <a:xfrm>
            <a:off x="3720935" y="6356350"/>
            <a:ext cx="475013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levelaccess.com   </a:t>
            </a:r>
            <a:r>
              <a:rPr lang="en-US" b="1" dirty="0">
                <a:solidFill>
                  <a:prstClr val="black">
                    <a:tint val="75000"/>
                  </a:prstClr>
                </a:solidFill>
              </a:rPr>
              <a:t> </a:t>
            </a:r>
            <a:r>
              <a:rPr lang="en-US" b="1" dirty="0">
                <a:solidFill>
                  <a:srgbClr val="00D81A"/>
                </a:solidFill>
              </a:rPr>
              <a:t>| </a:t>
            </a:r>
            <a:r>
              <a:rPr lang="en-US" b="1" dirty="0">
                <a:solidFill>
                  <a:prstClr val="black">
                    <a:tint val="75000"/>
                  </a:prstClr>
                </a:solidFill>
              </a:rPr>
              <a:t>   </a:t>
            </a:r>
            <a:r>
              <a:rPr lang="en-US" dirty="0">
                <a:solidFill>
                  <a:prstClr val="black">
                    <a:tint val="75000"/>
                  </a:prstClr>
                </a:solidFill>
              </a:rPr>
              <a:t>(</a:t>
            </a:r>
            <a:r>
              <a:rPr lang="de-DE" dirty="0">
                <a:solidFill>
                  <a:prstClr val="black">
                    <a:tint val="75000"/>
                  </a:prstClr>
                </a:solidFill>
              </a:rPr>
              <a:t>800) 899-9659    </a:t>
            </a:r>
            <a:r>
              <a:rPr lang="en-US" b="1" dirty="0">
                <a:solidFill>
                  <a:srgbClr val="00D81A"/>
                </a:solidFill>
              </a:rPr>
              <a:t>|</a:t>
            </a:r>
            <a:r>
              <a:rPr lang="en-US" dirty="0">
                <a:solidFill>
                  <a:prstClr val="black">
                    <a:tint val="75000"/>
                  </a:prstClr>
                </a:solidFill>
              </a:rPr>
              <a:t>    info@levelaccess.com</a:t>
            </a:r>
          </a:p>
        </p:txBody>
      </p:sp>
      <p:sp>
        <p:nvSpPr>
          <p:cNvPr id="8"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0EA8A-DA75-3443-B9EE-A63E33F4F203}" type="slidenum">
              <a:rPr lang="en-US" smtClean="0">
                <a:solidFill>
                  <a:prstClr val="black">
                    <a:tint val="75000"/>
                  </a:prstClr>
                </a:solidFill>
              </a:rPr>
              <a:pPr/>
              <a:t>‹#›</a:t>
            </a:fld>
            <a:endParaRPr lang="en-US" dirty="0">
              <a:solidFill>
                <a:prstClr val="black">
                  <a:tint val="75000"/>
                </a:prstClr>
              </a:solidFill>
            </a:endParaRPr>
          </a:p>
        </p:txBody>
      </p:sp>
      <p:sp>
        <p:nvSpPr>
          <p:cNvPr id="10" name="Subtitle 2"/>
          <p:cNvSpPr>
            <a:spLocks noGrp="1"/>
          </p:cNvSpPr>
          <p:nvPr>
            <p:ph type="subTitle" idx="10"/>
          </p:nvPr>
        </p:nvSpPr>
        <p:spPr>
          <a:xfrm>
            <a:off x="838200" y="1107373"/>
            <a:ext cx="10515600" cy="369276"/>
          </a:xfrm>
        </p:spPr>
        <p:txBody>
          <a:bodyPr anchor="ctr"/>
          <a:lstStyle>
            <a:lvl1pPr marL="0" indent="0" algn="l">
              <a:buNone/>
              <a:defRPr sz="2400" b="0" i="1">
                <a:solidFill>
                  <a:srgbClr val="22232F"/>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05535" y="6302169"/>
            <a:ext cx="1048265" cy="419306"/>
          </a:xfrm>
          <a:prstGeom prst="rect">
            <a:avLst/>
          </a:prstGeom>
        </p:spPr>
      </p:pic>
      <p:sp>
        <p:nvSpPr>
          <p:cNvPr id="9" name="Rectangle 8"/>
          <p:cNvSpPr/>
          <p:nvPr userDrawn="1"/>
        </p:nvSpPr>
        <p:spPr>
          <a:xfrm>
            <a:off x="718037" y="1474175"/>
            <a:ext cx="10755926" cy="45719"/>
          </a:xfrm>
          <a:prstGeom prst="rect">
            <a:avLst/>
          </a:prstGeom>
          <a:solidFill>
            <a:srgbClr val="5DD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wo Column Content">
    <p:spTree>
      <p:nvGrpSpPr>
        <p:cNvPr id="1" name=""/>
        <p:cNvGrpSpPr/>
        <p:nvPr/>
      </p:nvGrpSpPr>
      <p:grpSpPr>
        <a:xfrm>
          <a:off x="0" y="0"/>
          <a:ext cx="0" cy="0"/>
          <a:chOff x="0" y="0"/>
          <a:chExt cx="0" cy="0"/>
        </a:xfrm>
      </p:grpSpPr>
      <p:sp>
        <p:nvSpPr>
          <p:cNvPr id="4" name="Rectangle 3"/>
          <p:cNvSpPr/>
          <p:nvPr userDrawn="1"/>
        </p:nvSpPr>
        <p:spPr>
          <a:xfrm>
            <a:off x="718037" y="1474175"/>
            <a:ext cx="10755926" cy="45719"/>
          </a:xfrm>
          <a:prstGeom prst="rect">
            <a:avLst/>
          </a:prstGeom>
          <a:solidFill>
            <a:srgbClr val="5DD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hasCustomPrompt="1"/>
          </p:nvPr>
        </p:nvSpPr>
        <p:spPr>
          <a:xfrm>
            <a:off x="838200" y="365126"/>
            <a:ext cx="10515600" cy="637198"/>
          </a:xfrm>
        </p:spPr>
        <p:txBody>
          <a:bodyPr>
            <a:noAutofit/>
          </a:bodyPr>
          <a:lstStyle>
            <a:lvl1pPr>
              <a:defRPr sz="3600" b="1" i="0">
                <a:solidFill>
                  <a:srgbClr val="22232F"/>
                </a:solidFill>
                <a:latin typeface="Arial Black" charset="0"/>
                <a:ea typeface="Arial Black" charset="0"/>
                <a:cs typeface="Arial Black" charset="0"/>
              </a:defRPr>
            </a:lvl1pPr>
          </a:lstStyle>
          <a:p>
            <a:r>
              <a:rPr lang="en-US" dirty="0"/>
              <a:t>CLICK TO EDIT MASTER TITLE STYLE</a:t>
            </a:r>
          </a:p>
        </p:txBody>
      </p:sp>
      <p:sp>
        <p:nvSpPr>
          <p:cNvPr id="3" name="Content Placeholder 2"/>
          <p:cNvSpPr>
            <a:spLocks noGrp="1"/>
          </p:cNvSpPr>
          <p:nvPr>
            <p:ph idx="1"/>
          </p:nvPr>
        </p:nvSpPr>
        <p:spPr>
          <a:xfrm>
            <a:off x="838200" y="1644161"/>
            <a:ext cx="5140569" cy="4532801"/>
          </a:xfrm>
        </p:spPr>
        <p:txBody>
          <a:bodyPr/>
          <a:lstStyle>
            <a:lvl1pPr>
              <a:buClr>
                <a:srgbClr val="3359EC"/>
              </a:buClr>
              <a:defRPr b="0" i="0">
                <a:solidFill>
                  <a:srgbClr val="595959"/>
                </a:solidFill>
                <a:latin typeface="Arial" charset="0"/>
                <a:ea typeface="Arial" charset="0"/>
                <a:cs typeface="Arial" charset="0"/>
              </a:defRPr>
            </a:lvl1pPr>
            <a:lvl2pPr>
              <a:buClr>
                <a:srgbClr val="3359EC"/>
              </a:buClr>
              <a:defRPr b="0" i="0">
                <a:solidFill>
                  <a:srgbClr val="595959"/>
                </a:solidFill>
                <a:latin typeface="Arial" charset="0"/>
                <a:ea typeface="Arial" charset="0"/>
                <a:cs typeface="Arial" charset="0"/>
              </a:defRPr>
            </a:lvl2pPr>
            <a:lvl3pPr>
              <a:buClr>
                <a:srgbClr val="3359EC"/>
              </a:buClr>
              <a:defRPr b="0" i="0">
                <a:solidFill>
                  <a:srgbClr val="595959"/>
                </a:solidFill>
                <a:latin typeface="Arial" charset="0"/>
                <a:ea typeface="Arial" charset="0"/>
                <a:cs typeface="Arial" charset="0"/>
              </a:defRPr>
            </a:lvl3pPr>
            <a:lvl4pPr>
              <a:buClr>
                <a:srgbClr val="3359EC"/>
              </a:buClr>
              <a:defRPr b="0" i="0">
                <a:solidFill>
                  <a:srgbClr val="595959"/>
                </a:solidFill>
                <a:latin typeface="Arial" charset="0"/>
                <a:ea typeface="Arial" charset="0"/>
                <a:cs typeface="Arial" charset="0"/>
              </a:defRPr>
            </a:lvl4pPr>
            <a:lvl5pPr>
              <a:buClr>
                <a:srgbClr val="3359EC"/>
              </a:buClr>
              <a:defRPr b="0" i="0">
                <a:solidFill>
                  <a:srgbClr val="595959"/>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3"/>
          </p:nvPr>
        </p:nvSpPr>
        <p:spPr>
          <a:xfrm>
            <a:off x="3774869" y="6356350"/>
            <a:ext cx="464226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levelaccess.com   </a:t>
            </a:r>
            <a:r>
              <a:rPr lang="en-US" b="1" dirty="0">
                <a:solidFill>
                  <a:prstClr val="black">
                    <a:tint val="75000"/>
                  </a:prstClr>
                </a:solidFill>
              </a:rPr>
              <a:t> </a:t>
            </a:r>
            <a:r>
              <a:rPr lang="en-US" b="1" dirty="0">
                <a:solidFill>
                  <a:srgbClr val="00D81A"/>
                </a:solidFill>
              </a:rPr>
              <a:t>| </a:t>
            </a:r>
            <a:r>
              <a:rPr lang="en-US" b="1" dirty="0">
                <a:solidFill>
                  <a:prstClr val="black">
                    <a:tint val="75000"/>
                  </a:prstClr>
                </a:solidFill>
              </a:rPr>
              <a:t>   </a:t>
            </a:r>
            <a:r>
              <a:rPr lang="en-US" dirty="0">
                <a:solidFill>
                  <a:prstClr val="black">
                    <a:tint val="75000"/>
                  </a:prstClr>
                </a:solidFill>
              </a:rPr>
              <a:t>(</a:t>
            </a:r>
            <a:r>
              <a:rPr lang="de-DE" dirty="0">
                <a:solidFill>
                  <a:prstClr val="black">
                    <a:tint val="75000"/>
                  </a:prstClr>
                </a:solidFill>
              </a:rPr>
              <a:t>800) 899-9659    </a:t>
            </a:r>
            <a:r>
              <a:rPr lang="en-US" b="1" dirty="0">
                <a:solidFill>
                  <a:srgbClr val="00D81A"/>
                </a:solidFill>
              </a:rPr>
              <a:t>|</a:t>
            </a:r>
            <a:r>
              <a:rPr lang="en-US" dirty="0">
                <a:solidFill>
                  <a:prstClr val="black">
                    <a:tint val="75000"/>
                  </a:prstClr>
                </a:solidFill>
              </a:rPr>
              <a:t>    info@levelaccess.com</a:t>
            </a:r>
          </a:p>
        </p:txBody>
      </p:sp>
      <p:sp>
        <p:nvSpPr>
          <p:cNvPr id="8"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0EA8A-DA75-3443-B9EE-A63E33F4F203}" type="slidenum">
              <a:rPr lang="en-US" smtClean="0">
                <a:solidFill>
                  <a:prstClr val="black">
                    <a:tint val="75000"/>
                  </a:prstClr>
                </a:solidFill>
              </a:rPr>
              <a:pPr/>
              <a:t>‹#›</a:t>
            </a:fld>
            <a:endParaRPr lang="en-US" dirty="0">
              <a:solidFill>
                <a:prstClr val="black">
                  <a:tint val="75000"/>
                </a:prstClr>
              </a:solidFill>
            </a:endParaRPr>
          </a:p>
        </p:txBody>
      </p:sp>
      <p:sp>
        <p:nvSpPr>
          <p:cNvPr id="9" name="Subtitle 2"/>
          <p:cNvSpPr>
            <a:spLocks noGrp="1"/>
          </p:cNvSpPr>
          <p:nvPr>
            <p:ph type="subTitle" idx="10"/>
          </p:nvPr>
        </p:nvSpPr>
        <p:spPr>
          <a:xfrm>
            <a:off x="838200" y="1107373"/>
            <a:ext cx="10515600" cy="369276"/>
          </a:xfrm>
        </p:spPr>
        <p:txBody>
          <a:bodyPr anchor="ctr"/>
          <a:lstStyle>
            <a:lvl1pPr marL="0" indent="0" algn="l">
              <a:buNone/>
              <a:defRPr sz="2400" b="0" i="1">
                <a:solidFill>
                  <a:srgbClr val="22232F"/>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Content Placeholder 2"/>
          <p:cNvSpPr>
            <a:spLocks noGrp="1"/>
          </p:cNvSpPr>
          <p:nvPr>
            <p:ph idx="11"/>
          </p:nvPr>
        </p:nvSpPr>
        <p:spPr>
          <a:xfrm>
            <a:off x="6101863" y="1644161"/>
            <a:ext cx="5251938" cy="4532801"/>
          </a:xfrm>
        </p:spPr>
        <p:txBody>
          <a:bodyPr/>
          <a:lstStyle>
            <a:lvl1pPr>
              <a:buClr>
                <a:srgbClr val="3359EC"/>
              </a:buClr>
              <a:defRPr b="0" i="0">
                <a:solidFill>
                  <a:srgbClr val="595959"/>
                </a:solidFill>
                <a:latin typeface="Arial" charset="0"/>
                <a:ea typeface="Arial" charset="0"/>
                <a:cs typeface="Arial" charset="0"/>
              </a:defRPr>
            </a:lvl1pPr>
            <a:lvl2pPr>
              <a:buClr>
                <a:srgbClr val="3359EC"/>
              </a:buClr>
              <a:defRPr b="0" i="0">
                <a:solidFill>
                  <a:srgbClr val="595959"/>
                </a:solidFill>
                <a:latin typeface="Arial" charset="0"/>
                <a:ea typeface="Arial" charset="0"/>
                <a:cs typeface="Arial" charset="0"/>
              </a:defRPr>
            </a:lvl2pPr>
            <a:lvl3pPr>
              <a:buClr>
                <a:srgbClr val="3359EC"/>
              </a:buClr>
              <a:defRPr b="0" i="0">
                <a:solidFill>
                  <a:srgbClr val="595959"/>
                </a:solidFill>
                <a:latin typeface="Arial" charset="0"/>
                <a:ea typeface="Arial" charset="0"/>
                <a:cs typeface="Arial" charset="0"/>
              </a:defRPr>
            </a:lvl3pPr>
            <a:lvl4pPr>
              <a:buClr>
                <a:srgbClr val="3359EC"/>
              </a:buClr>
              <a:defRPr b="0" i="0">
                <a:solidFill>
                  <a:srgbClr val="595959"/>
                </a:solidFill>
                <a:latin typeface="Arial" charset="0"/>
                <a:ea typeface="Arial" charset="0"/>
                <a:cs typeface="Arial" charset="0"/>
              </a:defRPr>
            </a:lvl4pPr>
            <a:lvl5pPr>
              <a:buClr>
                <a:srgbClr val="3359EC"/>
              </a:buClr>
              <a:defRPr b="0" i="0">
                <a:solidFill>
                  <a:srgbClr val="595959"/>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05535" y="6302169"/>
            <a:ext cx="1048265" cy="419306"/>
          </a:xfrm>
          <a:prstGeom prst="rect">
            <a:avLst/>
          </a:prstGeom>
        </p:spPr>
      </p:pic>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er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2" name="Title 1"/>
          <p:cNvSpPr>
            <a:spLocks noGrp="1"/>
          </p:cNvSpPr>
          <p:nvPr>
            <p:ph type="title" hasCustomPrompt="1"/>
          </p:nvPr>
        </p:nvSpPr>
        <p:spPr>
          <a:xfrm>
            <a:off x="2042629" y="1885585"/>
            <a:ext cx="6260123" cy="2695208"/>
          </a:xfrm>
        </p:spPr>
        <p:txBody>
          <a:bodyPr anchor="b"/>
          <a:lstStyle>
            <a:lvl1pPr>
              <a:defRPr sz="6000" b="1" i="0">
                <a:latin typeface="Arial Black" charset="0"/>
                <a:ea typeface="Arial Black" charset="0"/>
                <a:cs typeface="Arial Black" charset="0"/>
              </a:defRPr>
            </a:lvl1pPr>
          </a:lstStyle>
          <a:p>
            <a:r>
              <a:rPr lang="en-US" dirty="0"/>
              <a:t>CLICK TO EDIT MASTER TITLE STYLE</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eaker Slid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2" name="Title 1"/>
          <p:cNvSpPr>
            <a:spLocks noGrp="1"/>
          </p:cNvSpPr>
          <p:nvPr>
            <p:ph type="title" hasCustomPrompt="1"/>
          </p:nvPr>
        </p:nvSpPr>
        <p:spPr>
          <a:xfrm>
            <a:off x="2042629" y="1885585"/>
            <a:ext cx="6260123" cy="2695208"/>
          </a:xfrm>
        </p:spPr>
        <p:txBody>
          <a:bodyPr anchor="b"/>
          <a:lstStyle>
            <a:lvl1pPr>
              <a:defRPr sz="6000" b="1" i="0">
                <a:solidFill>
                  <a:schemeClr val="bg1"/>
                </a:solidFill>
                <a:latin typeface="Arial Black" charset="0"/>
                <a:ea typeface="Arial Black" charset="0"/>
                <a:cs typeface="Arial Black" charset="0"/>
              </a:defRPr>
            </a:lvl1pPr>
          </a:lstStyle>
          <a:p>
            <a:r>
              <a:rPr lang="en-US" dirty="0"/>
              <a:t>CLICK TO EDIT MASTER TITLE STYLE</a:t>
            </a: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726872" y="6356350"/>
            <a:ext cx="473825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levelaccess.com   </a:t>
            </a:r>
            <a:r>
              <a:rPr lang="en-US" b="1" dirty="0">
                <a:solidFill>
                  <a:prstClr val="black">
                    <a:tint val="75000"/>
                  </a:prstClr>
                </a:solidFill>
              </a:rPr>
              <a:t> </a:t>
            </a:r>
            <a:r>
              <a:rPr lang="en-US" b="1" dirty="0">
                <a:solidFill>
                  <a:srgbClr val="00D81A"/>
                </a:solidFill>
              </a:rPr>
              <a:t>| </a:t>
            </a:r>
            <a:r>
              <a:rPr lang="en-US" b="1" dirty="0">
                <a:solidFill>
                  <a:prstClr val="black">
                    <a:tint val="75000"/>
                  </a:prstClr>
                </a:solidFill>
              </a:rPr>
              <a:t>   </a:t>
            </a:r>
            <a:r>
              <a:rPr lang="en-US" dirty="0">
                <a:solidFill>
                  <a:prstClr val="black">
                    <a:tint val="75000"/>
                  </a:prstClr>
                </a:solidFill>
              </a:rPr>
              <a:t>(</a:t>
            </a:r>
            <a:r>
              <a:rPr lang="de-DE" dirty="0">
                <a:solidFill>
                  <a:prstClr val="black">
                    <a:tint val="75000"/>
                  </a:prstClr>
                </a:solidFill>
              </a:rPr>
              <a:t>800) 899-9659    </a:t>
            </a:r>
            <a:r>
              <a:rPr lang="en-US" b="1" dirty="0">
                <a:solidFill>
                  <a:srgbClr val="00D81A"/>
                </a:solidFill>
              </a:rPr>
              <a:t>|</a:t>
            </a:r>
            <a:r>
              <a:rPr lang="en-US" dirty="0">
                <a:solidFill>
                  <a:prstClr val="black">
                    <a:tint val="75000"/>
                  </a:prstClr>
                </a:solidFill>
              </a:rPr>
              <a:t>    info@levelaccess.com</a:t>
            </a: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0EA8A-DA75-3443-B9EE-A63E33F4F203}" type="slidenum">
              <a:rPr lang="en-US" smtClean="0">
                <a:solidFill>
                  <a:prstClr val="black">
                    <a:tint val="75000"/>
                  </a:prstClr>
                </a:solidFill>
              </a:rPr>
              <a:pPr/>
              <a:t>‹#›</a:t>
            </a:fld>
            <a:endParaRPr lang="en-US" dirty="0">
              <a:solidFill>
                <a:prstClr val="black">
                  <a:tint val="75000"/>
                </a:prstClr>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05535" y="6302169"/>
            <a:ext cx="1048265" cy="419306"/>
          </a:xfrm>
          <a:prstGeom prst="rect">
            <a:avLst/>
          </a:prstGeom>
        </p:spPr>
      </p:pic>
    </p:spTree>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b="1" i="0">
                <a:solidFill>
                  <a:srgbClr val="22232F"/>
                </a:solidFill>
                <a:latin typeface="Arial Black" charset="0"/>
                <a:ea typeface="Arial Black" charset="0"/>
                <a:cs typeface="Arial Black"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Arial" charset="0"/>
                <a:ea typeface="Arial" charset="0"/>
                <a:cs typeface="Arial"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solidFill>
                  <a:srgbClr val="595959"/>
                </a:solidFill>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3703617" y="6356350"/>
            <a:ext cx="4784766" cy="365125"/>
          </a:xfrm>
        </p:spPr>
        <p:txBody>
          <a:bodyPr/>
          <a:lstStyle/>
          <a:p>
            <a:r>
              <a:rPr lang="en-US" dirty="0">
                <a:solidFill>
                  <a:prstClr val="black">
                    <a:tint val="75000"/>
                  </a:prstClr>
                </a:solidFill>
              </a:rPr>
              <a:t>levelaccess.com   </a:t>
            </a:r>
            <a:r>
              <a:rPr lang="en-US" b="1" dirty="0">
                <a:solidFill>
                  <a:prstClr val="black">
                    <a:tint val="75000"/>
                  </a:prstClr>
                </a:solidFill>
              </a:rPr>
              <a:t> </a:t>
            </a:r>
            <a:r>
              <a:rPr lang="en-US" b="1" dirty="0">
                <a:solidFill>
                  <a:srgbClr val="00D81A"/>
                </a:solidFill>
              </a:rPr>
              <a:t>| </a:t>
            </a:r>
            <a:r>
              <a:rPr lang="en-US" b="1" dirty="0">
                <a:solidFill>
                  <a:prstClr val="black">
                    <a:tint val="75000"/>
                  </a:prstClr>
                </a:solidFill>
              </a:rPr>
              <a:t>   </a:t>
            </a:r>
            <a:r>
              <a:rPr lang="en-US" dirty="0">
                <a:solidFill>
                  <a:prstClr val="black">
                    <a:tint val="75000"/>
                  </a:prstClr>
                </a:solidFill>
              </a:rPr>
              <a:t>(</a:t>
            </a:r>
            <a:r>
              <a:rPr lang="de-DE" dirty="0">
                <a:solidFill>
                  <a:prstClr val="black">
                    <a:tint val="75000"/>
                  </a:prstClr>
                </a:solidFill>
              </a:rPr>
              <a:t>800) 899-9659    </a:t>
            </a:r>
            <a:r>
              <a:rPr lang="en-US" b="1" dirty="0">
                <a:solidFill>
                  <a:srgbClr val="00D81A"/>
                </a:solidFill>
              </a:rPr>
              <a:t>|</a:t>
            </a:r>
            <a:r>
              <a:rPr lang="en-US" dirty="0">
                <a:solidFill>
                  <a:prstClr val="black">
                    <a:tint val="75000"/>
                  </a:prstClr>
                </a:solidFill>
              </a:rPr>
              <a:t>    info@levelaccess.com</a:t>
            </a:r>
          </a:p>
        </p:txBody>
      </p:sp>
      <p:sp>
        <p:nvSpPr>
          <p:cNvPr id="7" name="Slide Number Placeholder 6"/>
          <p:cNvSpPr>
            <a:spLocks noGrp="1"/>
          </p:cNvSpPr>
          <p:nvPr>
            <p:ph type="sldNum" sz="quarter" idx="12"/>
          </p:nvPr>
        </p:nvSpPr>
        <p:spPr/>
        <p:txBody>
          <a:bodyPr/>
          <a:lstStyle/>
          <a:p>
            <a:fld id="{3FDB74AC-D144-DD42-88B1-786F0F2BF277}"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05535" y="6302169"/>
            <a:ext cx="1048265" cy="419306"/>
          </a:xfrm>
          <a:prstGeom prst="rect">
            <a:avLst/>
          </a:prstGeom>
        </p:spPr>
      </p:pic>
    </p:spTree>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637198"/>
          </a:xfrm>
        </p:spPr>
        <p:txBody>
          <a:bodyPr>
            <a:noAutofit/>
          </a:bodyPr>
          <a:lstStyle>
            <a:lvl1pPr>
              <a:defRPr sz="3600" b="1" i="0">
                <a:solidFill>
                  <a:srgbClr val="22232F"/>
                </a:solidFill>
                <a:latin typeface="Arial Black" charset="0"/>
                <a:ea typeface="Arial Black" charset="0"/>
                <a:cs typeface="Arial Black"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644161"/>
            <a:ext cx="10515600" cy="4532801"/>
          </a:xfrm>
        </p:spPr>
        <p:txBody>
          <a:bodyPr/>
          <a:lstStyle>
            <a:lvl1pPr>
              <a:buClr>
                <a:srgbClr val="3359EC"/>
              </a:buClr>
              <a:defRPr b="0" i="0">
                <a:solidFill>
                  <a:srgbClr val="595959"/>
                </a:solidFill>
                <a:latin typeface="Arial" charset="0"/>
                <a:ea typeface="Arial" charset="0"/>
                <a:cs typeface="Arial" charset="0"/>
              </a:defRPr>
            </a:lvl1pPr>
            <a:lvl2pPr>
              <a:buClr>
                <a:srgbClr val="3359EC"/>
              </a:buClr>
              <a:defRPr b="0" i="0">
                <a:solidFill>
                  <a:srgbClr val="595959"/>
                </a:solidFill>
                <a:latin typeface="Arial" charset="0"/>
                <a:ea typeface="Arial" charset="0"/>
                <a:cs typeface="Arial" charset="0"/>
              </a:defRPr>
            </a:lvl2pPr>
            <a:lvl3pPr>
              <a:buClr>
                <a:srgbClr val="3359EC"/>
              </a:buClr>
              <a:defRPr b="0" i="0">
                <a:solidFill>
                  <a:srgbClr val="595959"/>
                </a:solidFill>
                <a:latin typeface="Arial" charset="0"/>
                <a:ea typeface="Arial" charset="0"/>
                <a:cs typeface="Arial" charset="0"/>
              </a:defRPr>
            </a:lvl3pPr>
            <a:lvl4pPr>
              <a:buClr>
                <a:srgbClr val="3359EC"/>
              </a:buClr>
              <a:defRPr b="0" i="0">
                <a:solidFill>
                  <a:srgbClr val="595959"/>
                </a:solidFill>
                <a:latin typeface="Arial" charset="0"/>
                <a:ea typeface="Arial" charset="0"/>
                <a:cs typeface="Arial" charset="0"/>
              </a:defRPr>
            </a:lvl4pPr>
            <a:lvl5pPr>
              <a:buClr>
                <a:srgbClr val="3359EC"/>
              </a:buClr>
              <a:defRPr b="0" i="0">
                <a:solidFill>
                  <a:srgbClr val="595959"/>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ubtitle 2"/>
          <p:cNvSpPr>
            <a:spLocks noGrp="1"/>
          </p:cNvSpPr>
          <p:nvPr>
            <p:ph type="subTitle" idx="10"/>
          </p:nvPr>
        </p:nvSpPr>
        <p:spPr>
          <a:xfrm>
            <a:off x="838200" y="1107373"/>
            <a:ext cx="10515600" cy="369276"/>
          </a:xfrm>
        </p:spPr>
        <p:txBody>
          <a:bodyPr anchor="ctr"/>
          <a:lstStyle>
            <a:lvl1pPr marL="0" indent="0" algn="l">
              <a:buNone/>
              <a:defRPr sz="2400" b="0" i="1">
                <a:solidFill>
                  <a:srgbClr val="22232F"/>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05535" y="6302169"/>
            <a:ext cx="1048265" cy="419306"/>
          </a:xfrm>
          <a:prstGeom prst="rect">
            <a:avLst/>
          </a:prstGeom>
        </p:spPr>
      </p:pic>
      <p:sp>
        <p:nvSpPr>
          <p:cNvPr id="9" name="Rectangle 8"/>
          <p:cNvSpPr/>
          <p:nvPr userDrawn="1"/>
        </p:nvSpPr>
        <p:spPr>
          <a:xfrm>
            <a:off x="718037" y="1474175"/>
            <a:ext cx="10755926" cy="45719"/>
          </a:xfrm>
          <a:prstGeom prst="rect">
            <a:avLst/>
          </a:prstGeom>
          <a:solidFill>
            <a:srgbClr val="5DD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ooter Placeholder 4"/>
          <p:cNvSpPr>
            <a:spLocks noGrp="1"/>
          </p:cNvSpPr>
          <p:nvPr>
            <p:ph type="ftr" sz="quarter" idx="3"/>
          </p:nvPr>
        </p:nvSpPr>
        <p:spPr>
          <a:xfrm>
            <a:off x="3703617" y="6356350"/>
            <a:ext cx="4784766"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Arial" charset="0"/>
                <a:cs typeface="Arial" charset="0"/>
              </a:defRPr>
            </a:lvl1pPr>
          </a:lstStyle>
          <a:p>
            <a:r>
              <a:rPr lang="en-US" dirty="0">
                <a:solidFill>
                  <a:prstClr val="black">
                    <a:tint val="75000"/>
                  </a:prstClr>
                </a:solidFill>
              </a:rPr>
              <a:t>levelaccess.com   </a:t>
            </a:r>
            <a:r>
              <a:rPr lang="en-US" b="1" dirty="0">
                <a:solidFill>
                  <a:prstClr val="black">
                    <a:tint val="75000"/>
                  </a:prstClr>
                </a:solidFill>
              </a:rPr>
              <a:t> </a:t>
            </a:r>
            <a:r>
              <a:rPr lang="en-US" b="1" dirty="0">
                <a:solidFill>
                  <a:srgbClr val="00D81A"/>
                </a:solidFill>
              </a:rPr>
              <a:t>| </a:t>
            </a:r>
            <a:r>
              <a:rPr lang="en-US" b="1" dirty="0">
                <a:solidFill>
                  <a:prstClr val="black">
                    <a:tint val="75000"/>
                  </a:prstClr>
                </a:solidFill>
              </a:rPr>
              <a:t>   </a:t>
            </a:r>
            <a:r>
              <a:rPr lang="en-US" dirty="0">
                <a:solidFill>
                  <a:prstClr val="black">
                    <a:tint val="75000"/>
                  </a:prstClr>
                </a:solidFill>
              </a:rPr>
              <a:t>(</a:t>
            </a:r>
            <a:r>
              <a:rPr lang="de-DE" dirty="0">
                <a:solidFill>
                  <a:prstClr val="black">
                    <a:tint val="75000"/>
                  </a:prstClr>
                </a:solidFill>
              </a:rPr>
              <a:t>800) 899-9659    </a:t>
            </a:r>
            <a:r>
              <a:rPr lang="en-US" b="1" dirty="0">
                <a:solidFill>
                  <a:srgbClr val="00D81A"/>
                </a:solidFill>
              </a:rPr>
              <a:t>|</a:t>
            </a:r>
            <a:r>
              <a:rPr lang="en-US" dirty="0">
                <a:solidFill>
                  <a:prstClr val="black">
                    <a:tint val="75000"/>
                  </a:prstClr>
                </a:solidFill>
              </a:rPr>
              <a:t>    info@levelaccess.com</a:t>
            </a:r>
          </a:p>
        </p:txBody>
      </p:sp>
      <p:sp>
        <p:nvSpPr>
          <p:cNvPr id="13"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r>
              <a:rPr lang="en-US" dirty="0">
                <a:solidFill>
                  <a:prstClr val="black">
                    <a:tint val="75000"/>
                  </a:prstClr>
                </a:solidFill>
              </a:rPr>
              <a:t>Page </a:t>
            </a:r>
            <a:fld id="{2030EA8A-DA75-3443-B9EE-A63E33F4F2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590073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theme" Target="../theme/theme2.xml"/><Relationship Id="rId10" Type="http://schemas.openxmlformats.org/officeDocument/2006/relationships/image" Target="../media/image1.jpeg"/><Relationship Id="rId1" Type="http://schemas.openxmlformats.org/officeDocument/2006/relationships/slideLayout" Target="../slideLayouts/slideLayout14.xml"/><Relationship Id="rId2"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Footer Placeholder 4"/>
          <p:cNvSpPr>
            <a:spLocks noGrp="1"/>
          </p:cNvSpPr>
          <p:nvPr>
            <p:ph type="ftr" sz="quarter" idx="3"/>
          </p:nvPr>
        </p:nvSpPr>
        <p:spPr>
          <a:xfrm>
            <a:off x="3703617" y="6356350"/>
            <a:ext cx="4784766"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Arial" charset="0"/>
                <a:cs typeface="Arial" charset="0"/>
              </a:defRPr>
            </a:lvl1pPr>
          </a:lstStyle>
          <a:p>
            <a:r>
              <a:rPr lang="en-US" dirty="0">
                <a:solidFill>
                  <a:prstClr val="black">
                    <a:tint val="75000"/>
                  </a:prstClr>
                </a:solidFill>
              </a:rPr>
              <a:t>levelaccess.com   </a:t>
            </a:r>
            <a:r>
              <a:rPr lang="en-US" b="1" dirty="0">
                <a:solidFill>
                  <a:prstClr val="black">
                    <a:tint val="75000"/>
                  </a:prstClr>
                </a:solidFill>
              </a:rPr>
              <a:t> </a:t>
            </a:r>
            <a:r>
              <a:rPr lang="en-US" b="1" dirty="0">
                <a:solidFill>
                  <a:srgbClr val="00D81A"/>
                </a:solidFill>
              </a:rPr>
              <a:t>| </a:t>
            </a:r>
            <a:r>
              <a:rPr lang="en-US" b="1" dirty="0">
                <a:solidFill>
                  <a:prstClr val="black">
                    <a:tint val="75000"/>
                  </a:prstClr>
                </a:solidFill>
              </a:rPr>
              <a:t>   </a:t>
            </a:r>
            <a:r>
              <a:rPr lang="en-US" dirty="0">
                <a:solidFill>
                  <a:prstClr val="black">
                    <a:tint val="75000"/>
                  </a:prstClr>
                </a:solidFill>
              </a:rPr>
              <a:t>(</a:t>
            </a:r>
            <a:r>
              <a:rPr lang="de-DE" dirty="0">
                <a:solidFill>
                  <a:prstClr val="black">
                    <a:tint val="75000"/>
                  </a:prstClr>
                </a:solidFill>
              </a:rPr>
              <a:t>800) 899-9659    </a:t>
            </a:r>
            <a:r>
              <a:rPr lang="en-US" b="1" dirty="0">
                <a:solidFill>
                  <a:srgbClr val="00D81A"/>
                </a:solidFill>
              </a:rPr>
              <a:t>|</a:t>
            </a:r>
            <a:r>
              <a:rPr lang="en-US" dirty="0">
                <a:solidFill>
                  <a:prstClr val="black">
                    <a:tint val="75000"/>
                  </a:prstClr>
                </a:solidFill>
              </a:rPr>
              <a:t>    info@levelaccess.com</a:t>
            </a: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r>
              <a:rPr lang="en-US" dirty="0">
                <a:solidFill>
                  <a:prstClr val="black">
                    <a:tint val="75000"/>
                  </a:prstClr>
                </a:solidFill>
              </a:rPr>
              <a:t>Page </a:t>
            </a:r>
            <a:fld id="{2030EA8A-DA75-3443-B9EE-A63E33F4F2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2179685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50" r:id="rId9"/>
    <p:sldLayoutId id="2147483661" r:id="rId10"/>
    <p:sldLayoutId id="2147483658" r:id="rId11"/>
    <p:sldLayoutId id="2147483651" r:id="rId12"/>
    <p:sldLayoutId id="2147483659" r:id="rId13"/>
  </p:sldLayoutIdLst>
  <p:hf hdr="0"/>
  <p:txStyles>
    <p:title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0"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Footer Placeholder 4"/>
          <p:cNvSpPr>
            <a:spLocks noGrp="1"/>
          </p:cNvSpPr>
          <p:nvPr>
            <p:ph type="ftr" sz="quarter" idx="3"/>
          </p:nvPr>
        </p:nvSpPr>
        <p:spPr>
          <a:xfrm>
            <a:off x="3703617" y="6356350"/>
            <a:ext cx="4784766"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Arial" charset="0"/>
                <a:cs typeface="Arial" charset="0"/>
              </a:defRPr>
            </a:lvl1pPr>
          </a:lstStyle>
          <a:p>
            <a:r>
              <a:rPr lang="en-US" dirty="0">
                <a:solidFill>
                  <a:prstClr val="black">
                    <a:tint val="75000"/>
                  </a:prstClr>
                </a:solidFill>
              </a:rPr>
              <a:t>levelaccess.com   </a:t>
            </a:r>
            <a:r>
              <a:rPr lang="en-US" b="1" dirty="0">
                <a:solidFill>
                  <a:prstClr val="black">
                    <a:tint val="75000"/>
                  </a:prstClr>
                </a:solidFill>
              </a:rPr>
              <a:t> </a:t>
            </a:r>
            <a:r>
              <a:rPr lang="en-US" b="1" dirty="0">
                <a:solidFill>
                  <a:srgbClr val="00D81A"/>
                </a:solidFill>
              </a:rPr>
              <a:t>| </a:t>
            </a:r>
            <a:r>
              <a:rPr lang="en-US" b="1" dirty="0">
                <a:solidFill>
                  <a:prstClr val="black">
                    <a:tint val="75000"/>
                  </a:prstClr>
                </a:solidFill>
              </a:rPr>
              <a:t>   </a:t>
            </a:r>
            <a:r>
              <a:rPr lang="en-US" dirty="0">
                <a:solidFill>
                  <a:prstClr val="black">
                    <a:tint val="75000"/>
                  </a:prstClr>
                </a:solidFill>
              </a:rPr>
              <a:t>(</a:t>
            </a:r>
            <a:r>
              <a:rPr lang="de-DE" dirty="0">
                <a:solidFill>
                  <a:prstClr val="black">
                    <a:tint val="75000"/>
                  </a:prstClr>
                </a:solidFill>
              </a:rPr>
              <a:t>800) 899-9659    </a:t>
            </a:r>
            <a:r>
              <a:rPr lang="en-US" b="1" dirty="0">
                <a:solidFill>
                  <a:srgbClr val="00D81A"/>
                </a:solidFill>
              </a:rPr>
              <a:t>|</a:t>
            </a:r>
            <a:r>
              <a:rPr lang="en-US" dirty="0">
                <a:solidFill>
                  <a:prstClr val="black">
                    <a:tint val="75000"/>
                  </a:prstClr>
                </a:solidFill>
              </a:rPr>
              <a:t>    info@levelaccess.com</a:t>
            </a: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r>
              <a:rPr lang="en-US" dirty="0">
                <a:solidFill>
                  <a:prstClr val="black">
                    <a:tint val="75000"/>
                  </a:prstClr>
                </a:solidFill>
              </a:rPr>
              <a:t>Page </a:t>
            </a:r>
            <a:fld id="{2030EA8A-DA75-3443-B9EE-A63E33F4F2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6066918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Lst>
  <p:hf hdr="0"/>
  <p:txStyles>
    <p:title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13.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tiff"/><Relationship Id="rId4" Type="http://schemas.openxmlformats.org/officeDocument/2006/relationships/image" Target="../media/image15.tiff"/><Relationship Id="rId5" Type="http://schemas.openxmlformats.org/officeDocument/2006/relationships/image" Target="../media/image16.tiff"/><Relationship Id="rId6" Type="http://schemas.openxmlformats.org/officeDocument/2006/relationships/image" Target="../media/image17.tiff"/><Relationship Id="rId7" Type="http://schemas.openxmlformats.org/officeDocument/2006/relationships/image" Target="../media/image18.tiff"/><Relationship Id="rId8" Type="http://schemas.openxmlformats.org/officeDocument/2006/relationships/image" Target="../media/image19.tiff"/><Relationship Id="rId9" Type="http://schemas.openxmlformats.org/officeDocument/2006/relationships/image" Target="../media/image20.tiff"/><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3" Type="http://schemas.openxmlformats.org/officeDocument/2006/relationships/hyperlink" Target="https://www.w3.org/TR/wcag2ict/" TargetMode="External"/><Relationship Id="rId4" Type="http://schemas.openxmlformats.org/officeDocument/2006/relationships/image" Target="../media/image24.tiff"/><Relationship Id="rId1" Type="http://schemas.openxmlformats.org/officeDocument/2006/relationships/slideLayout" Target="../slideLayouts/slideLayout15.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hyperlink" Target="http://www.itic.org/policy/accessibility/" TargetMode="External"/><Relationship Id="rId4" Type="http://schemas.openxmlformats.org/officeDocument/2006/relationships/image" Target="../media/image25.tiff"/><Relationship Id="rId5" Type="http://schemas.openxmlformats.org/officeDocument/2006/relationships/image" Target="../media/image26.tiff"/><Relationship Id="rId1" Type="http://schemas.openxmlformats.org/officeDocument/2006/relationships/slideLayout" Target="../slideLayouts/slideLayout15.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1" Type="http://schemas.openxmlformats.org/officeDocument/2006/relationships/hyperlink" Target="https://www.facebook.com/LevelAccessA11y/" TargetMode="External"/><Relationship Id="rId12" Type="http://schemas.openxmlformats.org/officeDocument/2006/relationships/image" Target="../media/image31.png"/><Relationship Id="rId13" Type="http://schemas.openxmlformats.org/officeDocument/2006/relationships/hyperlink" Target="https://www.levelaccess.com/blog/" TargetMode="External"/><Relationship Id="rId1" Type="http://schemas.openxmlformats.org/officeDocument/2006/relationships/slideLayout" Target="../slideLayouts/slideLayout16.xml"/><Relationship Id="rId2" Type="http://schemas.openxmlformats.org/officeDocument/2006/relationships/hyperlink" Target="http://www.levelaccess.com/" TargetMode="External"/><Relationship Id="rId3" Type="http://schemas.openxmlformats.org/officeDocument/2006/relationships/hyperlink" Target="mailto:info@levelaccess.com" TargetMode="External"/><Relationship Id="rId4" Type="http://schemas.openxmlformats.org/officeDocument/2006/relationships/hyperlink" Target="mailto:bill.curtis-davidson@levelaccess.com" TargetMode="External"/><Relationship Id="rId5" Type="http://schemas.openxmlformats.org/officeDocument/2006/relationships/image" Target="../media/image27.jpeg"/><Relationship Id="rId6" Type="http://schemas.openxmlformats.org/officeDocument/2006/relationships/image" Target="../media/image28.jpeg"/><Relationship Id="rId7" Type="http://schemas.openxmlformats.org/officeDocument/2006/relationships/hyperlink" Target="https://twitter.com/LevelAccessA11y" TargetMode="External"/><Relationship Id="rId8" Type="http://schemas.openxmlformats.org/officeDocument/2006/relationships/image" Target="../media/image29.jpeg"/><Relationship Id="rId9" Type="http://schemas.openxmlformats.org/officeDocument/2006/relationships/hyperlink" Target="https://www.linkedin.com/company/level-access" TargetMode="External"/><Relationship Id="rId10" Type="http://schemas.openxmlformats.org/officeDocument/2006/relationships/image" Target="../media/image3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8.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10.tiff"/></Relationships>
</file>

<file path=ppt/slides/_rels/slide7.xml.rels><?xml version="1.0" encoding="UTF-8" standalone="yes"?>
<Relationships xmlns="http://schemas.openxmlformats.org/package/2006/relationships"><Relationship Id="rId3" Type="http://schemas.openxmlformats.org/officeDocument/2006/relationships/hyperlink" Target="http://www.etsi.org/deliver/etsi_en/301500_301599/301549/01.00.02_30/en_301549v010002v.pdf" TargetMode="External"/><Relationship Id="rId4" Type="http://schemas.openxmlformats.org/officeDocument/2006/relationships/image" Target="../media/image11.png"/><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microsoft.com/office/2007/relationships/hdphoto" Target="../media/hdphoto1.wdp"/><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4327650" y="1280375"/>
            <a:ext cx="7481286" cy="1675378"/>
          </a:xfrm>
        </p:spPr>
        <p:txBody>
          <a:bodyPr anchor="b">
            <a:noAutofit/>
          </a:bodyPr>
          <a:lstStyle/>
          <a:p>
            <a:r>
              <a:rPr lang="en-US" sz="5200" dirty="0" smtClean="0"/>
              <a:t>Section 508 </a:t>
            </a:r>
            <a:br>
              <a:rPr lang="en-US" sz="5200" dirty="0" smtClean="0"/>
            </a:br>
            <a:r>
              <a:rPr lang="en-US" sz="5200" dirty="0" smtClean="0"/>
              <a:t>Refresh</a:t>
            </a:r>
            <a:endParaRPr lang="en-US" sz="5200" dirty="0">
              <a:latin typeface="Arial Rounded MT Bold" charset="0"/>
              <a:ea typeface="Arial Rounded MT Bold" charset="0"/>
              <a:cs typeface="Arial Rounded MT Bold" charset="0"/>
            </a:endParaRPr>
          </a:p>
        </p:txBody>
      </p:sp>
      <p:sp>
        <p:nvSpPr>
          <p:cNvPr id="2" name="Subtitle 1"/>
          <p:cNvSpPr>
            <a:spLocks noGrp="1"/>
          </p:cNvSpPr>
          <p:nvPr>
            <p:ph type="subTitle" idx="1"/>
          </p:nvPr>
        </p:nvSpPr>
        <p:spPr>
          <a:xfrm>
            <a:off x="5124202" y="3140948"/>
            <a:ext cx="5888182" cy="1527858"/>
          </a:xfrm>
        </p:spPr>
        <p:txBody>
          <a:bodyPr>
            <a:noAutofit/>
          </a:bodyPr>
          <a:lstStyle/>
          <a:p>
            <a:r>
              <a:rPr lang="en-US" sz="3000" b="1" dirty="0"/>
              <a:t>Bill Curtis-Davidson</a:t>
            </a:r>
          </a:p>
          <a:p>
            <a:r>
              <a:rPr lang="en-US" sz="3000" dirty="0"/>
              <a:t>Senior Director, </a:t>
            </a:r>
            <a:br>
              <a:rPr lang="en-US" sz="3000" dirty="0"/>
            </a:br>
            <a:r>
              <a:rPr lang="en-US" sz="3000" dirty="0"/>
              <a:t>Strategic Consulting Services</a:t>
            </a:r>
          </a:p>
        </p:txBody>
      </p:sp>
      <p:sp>
        <p:nvSpPr>
          <p:cNvPr id="4" name="Rectangle 3"/>
          <p:cNvSpPr/>
          <p:nvPr/>
        </p:nvSpPr>
        <p:spPr>
          <a:xfrm>
            <a:off x="4548850" y="5333214"/>
            <a:ext cx="4745621" cy="892552"/>
          </a:xfrm>
          <a:prstGeom prst="rect">
            <a:avLst/>
          </a:prstGeom>
        </p:spPr>
        <p:txBody>
          <a:bodyPr wrap="square">
            <a:spAutoFit/>
          </a:bodyPr>
          <a:lstStyle/>
          <a:p>
            <a:pPr algn="ctr"/>
            <a:r>
              <a:rPr lang="en-US" sz="2600" b="1" dirty="0" smtClean="0">
                <a:solidFill>
                  <a:prstClr val="black"/>
                </a:solidFill>
                <a:latin typeface="Arial" charset="0"/>
                <a:ea typeface="Arial" charset="0"/>
                <a:cs typeface="Arial" charset="0"/>
              </a:rPr>
              <a:t>Accessing </a:t>
            </a:r>
            <a:r>
              <a:rPr lang="en-US" sz="2600" b="1" dirty="0">
                <a:solidFill>
                  <a:prstClr val="black"/>
                </a:solidFill>
                <a:latin typeface="Arial" charset="0"/>
                <a:ea typeface="Arial" charset="0"/>
                <a:cs typeface="Arial" charset="0"/>
              </a:rPr>
              <a:t>Higher Ground</a:t>
            </a:r>
          </a:p>
          <a:p>
            <a:pPr algn="ctr"/>
            <a:r>
              <a:rPr lang="en-US" sz="2600" i="1" dirty="0">
                <a:solidFill>
                  <a:prstClr val="black"/>
                </a:solidFill>
                <a:latin typeface="Arial" charset="0"/>
                <a:ea typeface="Arial" charset="0"/>
                <a:cs typeface="Arial" charset="0"/>
              </a:rPr>
              <a:t>November </a:t>
            </a:r>
            <a:r>
              <a:rPr lang="en-US" sz="2600" i="1" dirty="0" smtClean="0">
                <a:solidFill>
                  <a:prstClr val="black"/>
                </a:solidFill>
                <a:latin typeface="Arial" charset="0"/>
                <a:ea typeface="Arial" charset="0"/>
                <a:cs typeface="Arial" charset="0"/>
              </a:rPr>
              <a:t>17, </a:t>
            </a:r>
            <a:r>
              <a:rPr lang="en-US" sz="2600" i="1" dirty="0">
                <a:solidFill>
                  <a:prstClr val="black"/>
                </a:solidFill>
                <a:latin typeface="Arial" charset="0"/>
                <a:ea typeface="Arial" charset="0"/>
                <a:cs typeface="Arial" charset="0"/>
              </a:rPr>
              <a:t>2017</a:t>
            </a:r>
          </a:p>
        </p:txBody>
      </p:sp>
    </p:spTree>
    <p:extLst>
      <p:ext uri="{BB962C8B-B14F-4D97-AF65-F5344CB8AC3E}">
        <p14:creationId xmlns:p14="http://schemas.microsoft.com/office/powerpoint/2010/main" val="1045696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433234" y="2081396"/>
            <a:ext cx="7196380" cy="2695208"/>
          </a:xfrm>
        </p:spPr>
        <p:txBody>
          <a:bodyPr anchor="ctr" anchorCtr="0">
            <a:normAutofit/>
          </a:bodyPr>
          <a:lstStyle/>
          <a:p>
            <a:pPr lvl="0">
              <a:spcBef>
                <a:spcPts val="0"/>
              </a:spcBef>
              <a:spcAft>
                <a:spcPts val="900"/>
              </a:spcAft>
            </a:pPr>
            <a:r>
              <a:rPr lang="en-US" sz="5400" dirty="0" smtClean="0"/>
              <a:t>Overview of 508 Refresh Standards</a:t>
            </a:r>
            <a:endParaRPr lang="en-US" sz="5400" dirty="0"/>
          </a:p>
        </p:txBody>
      </p:sp>
    </p:spTree>
    <p:extLst>
      <p:ext uri="{BB962C8B-B14F-4D97-AF65-F5344CB8AC3E}">
        <p14:creationId xmlns:p14="http://schemas.microsoft.com/office/powerpoint/2010/main" val="21030436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508 Refresh </a:t>
            </a:r>
            <a:r>
              <a:rPr lang="en-US" dirty="0" smtClean="0"/>
              <a:t>Structure</a:t>
            </a:r>
            <a:endParaRPr lang="en-US" dirty="0"/>
          </a:p>
        </p:txBody>
      </p:sp>
      <p:sp>
        <p:nvSpPr>
          <p:cNvPr id="6" name="Subtitle 5"/>
          <p:cNvSpPr>
            <a:spLocks noGrp="1"/>
          </p:cNvSpPr>
          <p:nvPr>
            <p:ph type="subTitle" idx="10"/>
          </p:nvPr>
        </p:nvSpPr>
        <p:spPr>
          <a:xfrm>
            <a:off x="838200" y="944749"/>
            <a:ext cx="10515600" cy="473881"/>
          </a:xfrm>
        </p:spPr>
        <p:txBody>
          <a:bodyPr>
            <a:normAutofit/>
          </a:bodyPr>
          <a:lstStyle/>
          <a:p>
            <a:r>
              <a:rPr lang="en-US" dirty="0" smtClean="0"/>
              <a:t>Overview of the 508 Refresh Standards</a:t>
            </a:r>
            <a:endParaRPr lang="en-US" dirty="0"/>
          </a:p>
        </p:txBody>
      </p:sp>
      <p:sp>
        <p:nvSpPr>
          <p:cNvPr id="3" name="Content Placeholder 2"/>
          <p:cNvSpPr>
            <a:spLocks noGrp="1"/>
          </p:cNvSpPr>
          <p:nvPr>
            <p:ph idx="1"/>
          </p:nvPr>
        </p:nvSpPr>
        <p:spPr>
          <a:xfrm>
            <a:off x="780322" y="1597303"/>
            <a:ext cx="11060578" cy="4689597"/>
          </a:xfrm>
        </p:spPr>
        <p:txBody>
          <a:bodyPr>
            <a:noAutofit/>
          </a:bodyPr>
          <a:lstStyle/>
          <a:p>
            <a:pPr>
              <a:spcBef>
                <a:spcPts val="0"/>
              </a:spcBef>
              <a:spcAft>
                <a:spcPts val="200"/>
              </a:spcAft>
            </a:pPr>
            <a:r>
              <a:rPr lang="en-US" b="1" dirty="0" smtClean="0">
                <a:solidFill>
                  <a:schemeClr val="tx1"/>
                </a:solidFill>
                <a:ea typeface="ＭＳ Ｐゴシック" pitchFamily="34" charset="-128"/>
              </a:rPr>
              <a:t>Structure</a:t>
            </a:r>
            <a:endParaRPr lang="en-US" b="1" dirty="0">
              <a:solidFill>
                <a:schemeClr val="tx1"/>
              </a:solidFill>
              <a:ea typeface="ＭＳ Ｐゴシック" pitchFamily="34" charset="-128"/>
            </a:endParaRPr>
          </a:p>
          <a:p>
            <a:pPr lvl="1">
              <a:spcBef>
                <a:spcPts val="0"/>
              </a:spcBef>
              <a:spcAft>
                <a:spcPts val="200"/>
              </a:spcAft>
            </a:pPr>
            <a:r>
              <a:rPr lang="en-US" dirty="0" smtClean="0">
                <a:solidFill>
                  <a:schemeClr val="tx1"/>
                </a:solidFill>
                <a:ea typeface="ＭＳ Ｐゴシック" pitchFamily="34" charset="-128"/>
              </a:rPr>
              <a:t>Scoping Requirements (Reference </a:t>
            </a:r>
            <a:r>
              <a:rPr lang="en-US" dirty="0">
                <a:solidFill>
                  <a:schemeClr val="tx1"/>
                </a:solidFill>
                <a:ea typeface="ＭＳ Ｐゴシック" pitchFamily="34" charset="-128"/>
              </a:rPr>
              <a:t>Electronic Content, </a:t>
            </a:r>
            <a:r>
              <a:rPr lang="en-US" dirty="0" smtClean="0">
                <a:solidFill>
                  <a:schemeClr val="tx1"/>
                </a:solidFill>
                <a:ea typeface="ＭＳ Ｐゴシック" pitchFamily="34" charset="-128"/>
              </a:rPr>
              <a:t/>
            </a:r>
            <a:br>
              <a:rPr lang="en-US" dirty="0" smtClean="0">
                <a:solidFill>
                  <a:schemeClr val="tx1"/>
                </a:solidFill>
                <a:ea typeface="ＭＳ Ｐゴシック" pitchFamily="34" charset="-128"/>
              </a:rPr>
            </a:br>
            <a:r>
              <a:rPr lang="en-US" dirty="0" smtClean="0">
                <a:solidFill>
                  <a:schemeClr val="tx1"/>
                </a:solidFill>
                <a:ea typeface="ＭＳ Ｐゴシック" pitchFamily="34" charset="-128"/>
              </a:rPr>
              <a:t>Documents</a:t>
            </a:r>
            <a:r>
              <a:rPr lang="en-US" dirty="0">
                <a:solidFill>
                  <a:schemeClr val="tx1"/>
                </a:solidFill>
                <a:ea typeface="ＭＳ Ｐゴシック" pitchFamily="34" charset="-128"/>
              </a:rPr>
              <a:t>, and </a:t>
            </a:r>
            <a:r>
              <a:rPr lang="en-US" dirty="0" smtClean="0">
                <a:solidFill>
                  <a:schemeClr val="tx1"/>
                </a:solidFill>
                <a:ea typeface="ＭＳ Ｐゴシック" pitchFamily="34" charset="-128"/>
              </a:rPr>
              <a:t>Software)</a:t>
            </a:r>
            <a:endParaRPr lang="en-US" dirty="0">
              <a:solidFill>
                <a:schemeClr val="tx1"/>
              </a:solidFill>
              <a:ea typeface="ＭＳ Ｐゴシック" pitchFamily="34" charset="-128"/>
            </a:endParaRPr>
          </a:p>
          <a:p>
            <a:pPr lvl="1">
              <a:spcBef>
                <a:spcPts val="0"/>
              </a:spcBef>
              <a:spcAft>
                <a:spcPts val="200"/>
              </a:spcAft>
            </a:pPr>
            <a:r>
              <a:rPr lang="en-US" dirty="0">
                <a:solidFill>
                  <a:schemeClr val="tx1"/>
                </a:solidFill>
                <a:ea typeface="ＭＳ Ｐゴシック" pitchFamily="34" charset="-128"/>
              </a:rPr>
              <a:t>Functional Performance Criteria</a:t>
            </a:r>
          </a:p>
          <a:p>
            <a:pPr lvl="1">
              <a:spcBef>
                <a:spcPts val="0"/>
              </a:spcBef>
              <a:spcAft>
                <a:spcPts val="200"/>
              </a:spcAft>
            </a:pPr>
            <a:r>
              <a:rPr lang="en-US" dirty="0">
                <a:solidFill>
                  <a:schemeClr val="tx1"/>
                </a:solidFill>
                <a:ea typeface="ＭＳ Ｐゴシック" pitchFamily="34" charset="-128"/>
              </a:rPr>
              <a:t>Hardware </a:t>
            </a:r>
            <a:r>
              <a:rPr lang="en-US" dirty="0" smtClean="0">
                <a:solidFill>
                  <a:schemeClr val="tx1"/>
                </a:solidFill>
                <a:ea typeface="ＭＳ Ｐゴシック" pitchFamily="34" charset="-128"/>
              </a:rPr>
              <a:t>(general</a:t>
            </a:r>
            <a:r>
              <a:rPr lang="en-US" dirty="0">
                <a:solidFill>
                  <a:schemeClr val="tx1"/>
                </a:solidFill>
                <a:ea typeface="ＭＳ Ｐゴシック" pitchFamily="34" charset="-128"/>
              </a:rPr>
              <a:t>, closed functionality, </a:t>
            </a:r>
            <a:r>
              <a:rPr lang="en-US" dirty="0" smtClean="0">
                <a:solidFill>
                  <a:schemeClr val="tx1"/>
                </a:solidFill>
                <a:ea typeface="ＭＳ Ｐゴシック" pitchFamily="34" charset="-128"/>
              </a:rPr>
              <a:t>2-way </a:t>
            </a:r>
            <a:r>
              <a:rPr lang="en-US" dirty="0">
                <a:solidFill>
                  <a:schemeClr val="tx1"/>
                </a:solidFill>
                <a:ea typeface="ＭＳ Ｐゴシック" pitchFamily="34" charset="-128"/>
              </a:rPr>
              <a:t>voice, etc</a:t>
            </a:r>
            <a:r>
              <a:rPr lang="en-US" dirty="0" smtClean="0">
                <a:solidFill>
                  <a:schemeClr val="tx1"/>
                </a:solidFill>
                <a:ea typeface="ＭＳ Ｐゴシック" pitchFamily="34" charset="-128"/>
              </a:rPr>
              <a:t>.)</a:t>
            </a:r>
            <a:endParaRPr lang="en-US" dirty="0">
              <a:solidFill>
                <a:schemeClr val="tx1"/>
              </a:solidFill>
              <a:ea typeface="ＭＳ Ｐゴシック" pitchFamily="34" charset="-128"/>
            </a:endParaRPr>
          </a:p>
          <a:p>
            <a:pPr lvl="1">
              <a:spcBef>
                <a:spcPts val="0"/>
              </a:spcBef>
              <a:spcAft>
                <a:spcPts val="200"/>
              </a:spcAft>
            </a:pPr>
            <a:r>
              <a:rPr lang="en-US" dirty="0">
                <a:solidFill>
                  <a:schemeClr val="tx1"/>
                </a:solidFill>
                <a:ea typeface="ＭＳ Ｐゴシック" pitchFamily="34" charset="-128"/>
              </a:rPr>
              <a:t>Software (includes Web Applications)</a:t>
            </a:r>
          </a:p>
          <a:p>
            <a:pPr lvl="1">
              <a:spcBef>
                <a:spcPts val="0"/>
              </a:spcBef>
              <a:spcAft>
                <a:spcPts val="200"/>
              </a:spcAft>
            </a:pPr>
            <a:r>
              <a:rPr lang="en-US" dirty="0">
                <a:solidFill>
                  <a:schemeClr val="tx1"/>
                </a:solidFill>
                <a:ea typeface="ＭＳ Ｐゴシック" pitchFamily="34" charset="-128"/>
              </a:rPr>
              <a:t>Support Documentation and Services</a:t>
            </a:r>
          </a:p>
          <a:p>
            <a:pPr lvl="1">
              <a:spcBef>
                <a:spcPts val="0"/>
              </a:spcBef>
              <a:spcAft>
                <a:spcPts val="200"/>
              </a:spcAft>
            </a:pPr>
            <a:r>
              <a:rPr lang="en-US" dirty="0">
                <a:solidFill>
                  <a:schemeClr val="tx1"/>
                </a:solidFill>
                <a:ea typeface="ＭＳ Ｐゴシック" pitchFamily="34" charset="-128"/>
              </a:rPr>
              <a:t>Referenced Standards</a:t>
            </a:r>
          </a:p>
          <a:p>
            <a:pPr>
              <a:spcBef>
                <a:spcPts val="0"/>
              </a:spcBef>
              <a:spcAft>
                <a:spcPts val="200"/>
              </a:spcAft>
            </a:pPr>
            <a:r>
              <a:rPr lang="en-US" b="1" dirty="0">
                <a:solidFill>
                  <a:schemeClr val="tx1"/>
                </a:solidFill>
                <a:ea typeface="ＭＳ Ｐゴシック" pitchFamily="34" charset="-128"/>
              </a:rPr>
              <a:t>Requirements of all relevant technology apply</a:t>
            </a:r>
          </a:p>
          <a:p>
            <a:pPr lvl="1">
              <a:spcBef>
                <a:spcPts val="0"/>
              </a:spcBef>
              <a:spcAft>
                <a:spcPts val="200"/>
              </a:spcAft>
            </a:pPr>
            <a:r>
              <a:rPr lang="en-US" dirty="0">
                <a:solidFill>
                  <a:schemeClr val="tx1"/>
                </a:solidFill>
                <a:ea typeface="ＭＳ Ｐゴシック" pitchFamily="34" charset="-128"/>
              </a:rPr>
              <a:t>Example: Mobile phone contains </a:t>
            </a:r>
            <a:r>
              <a:rPr lang="en-US" dirty="0" smtClean="0">
                <a:solidFill>
                  <a:schemeClr val="tx1"/>
                </a:solidFill>
                <a:ea typeface="ＭＳ Ｐゴシック" pitchFamily="34" charset="-128"/>
              </a:rPr>
              <a:t>HW, SW, </a:t>
            </a:r>
            <a:r>
              <a:rPr lang="en-US" dirty="0">
                <a:solidFill>
                  <a:schemeClr val="tx1"/>
                </a:solidFill>
                <a:ea typeface="ＭＳ Ｐゴシック" pitchFamily="34" charset="-128"/>
              </a:rPr>
              <a:t>content all in one product</a:t>
            </a:r>
          </a:p>
          <a:p>
            <a:pPr lvl="1">
              <a:spcBef>
                <a:spcPts val="0"/>
              </a:spcBef>
              <a:spcAft>
                <a:spcPts val="200"/>
              </a:spcAft>
            </a:pPr>
            <a:r>
              <a:rPr lang="en-US" dirty="0">
                <a:solidFill>
                  <a:schemeClr val="tx1"/>
                </a:solidFill>
                <a:ea typeface="ＭＳ Ｐゴシック" pitchFamily="34" charset="-128"/>
              </a:rPr>
              <a:t>Overlap of product requirements </a:t>
            </a:r>
            <a:r>
              <a:rPr lang="en-US" dirty="0" smtClean="0">
                <a:solidFill>
                  <a:schemeClr val="tx1"/>
                </a:solidFill>
                <a:ea typeface="ＭＳ Ｐゴシック" pitchFamily="34" charset="-128"/>
              </a:rPr>
              <a:t>point </a:t>
            </a:r>
            <a:r>
              <a:rPr lang="en-US" dirty="0">
                <a:solidFill>
                  <a:schemeClr val="tx1"/>
                </a:solidFill>
                <a:ea typeface="ＭＳ Ｐゴシック" pitchFamily="34" charset="-128"/>
              </a:rPr>
              <a:t>of </a:t>
            </a:r>
            <a:r>
              <a:rPr lang="en-US" dirty="0" smtClean="0">
                <a:solidFill>
                  <a:schemeClr val="tx1"/>
                </a:solidFill>
                <a:ea typeface="ＭＳ Ｐゴシック" pitchFamily="34" charset="-128"/>
              </a:rPr>
              <a:t>confusion </a:t>
            </a:r>
            <a:r>
              <a:rPr lang="en-US" dirty="0">
                <a:solidFill>
                  <a:schemeClr val="tx1"/>
                </a:solidFill>
                <a:ea typeface="ＭＳ Ｐゴシック" pitchFamily="34" charset="-128"/>
              </a:rPr>
              <a:t>in current standards</a:t>
            </a:r>
          </a:p>
          <a:p>
            <a:pPr lvl="1">
              <a:spcBef>
                <a:spcPts val="0"/>
              </a:spcBef>
              <a:spcAft>
                <a:spcPts val="200"/>
              </a:spcAft>
            </a:pPr>
            <a:r>
              <a:rPr lang="en-US" dirty="0">
                <a:solidFill>
                  <a:schemeClr val="tx1"/>
                </a:solidFill>
                <a:ea typeface="ＭＳ Ｐゴシック" pitchFamily="34" charset="-128"/>
              </a:rPr>
              <a:t>Validate a system based on all relevant technical requirements</a:t>
            </a:r>
          </a:p>
          <a:p>
            <a:pPr>
              <a:spcBef>
                <a:spcPts val="0"/>
              </a:spcBef>
              <a:spcAft>
                <a:spcPts val="200"/>
              </a:spcAft>
            </a:pPr>
            <a:r>
              <a:rPr lang="en-US" b="1" dirty="0">
                <a:solidFill>
                  <a:schemeClr val="tx1"/>
                </a:solidFill>
                <a:ea typeface="ＭＳ Ｐゴシック" pitchFamily="34" charset="-128"/>
              </a:rPr>
              <a:t>Clarify the set of standards that will apply to a system</a:t>
            </a:r>
          </a:p>
        </p:txBody>
      </p:sp>
      <p:pic>
        <p:nvPicPr>
          <p:cNvPr id="10" name="Picture 9" descr="Magnifying glass over text"/>
          <p:cNvPicPr>
            <a:picLocks noChangeAspect="1"/>
          </p:cNvPicPr>
          <p:nvPr/>
        </p:nvPicPr>
        <p:blipFill>
          <a:blip r:embed="rId3"/>
          <a:stretch>
            <a:fillRect/>
          </a:stretch>
        </p:blipFill>
        <p:spPr>
          <a:xfrm>
            <a:off x="9491239" y="1670304"/>
            <a:ext cx="2666035" cy="2261759"/>
          </a:xfrm>
          <a:prstGeom prst="rect">
            <a:avLst/>
          </a:prstGeom>
        </p:spPr>
      </p:pic>
      <p:sp>
        <p:nvSpPr>
          <p:cNvPr id="5" name="Slide Number Placeholder 4"/>
          <p:cNvSpPr>
            <a:spLocks noGrp="1"/>
          </p:cNvSpPr>
          <p:nvPr>
            <p:ph type="sldNum" sz="quarter" idx="4"/>
          </p:nvPr>
        </p:nvSpPr>
        <p:spPr/>
        <p:txBody>
          <a:bodyPr/>
          <a:lstStyle/>
          <a:p>
            <a:fld id="{2030EA8A-DA75-3443-B9EE-A63E33F4F203}" type="slidenum">
              <a:rPr lang="en-US" smtClean="0">
                <a:solidFill>
                  <a:prstClr val="black">
                    <a:tint val="75000"/>
                  </a:prstClr>
                </a:solidFill>
              </a:rPr>
              <a:pPr/>
              <a:t>11</a:t>
            </a:fld>
            <a:endParaRPr lang="en-US" dirty="0">
              <a:solidFill>
                <a:prstClr val="black">
                  <a:tint val="75000"/>
                </a:prstClr>
              </a:solidFill>
            </a:endParaRPr>
          </a:p>
        </p:txBody>
      </p:sp>
      <p:sp>
        <p:nvSpPr>
          <p:cNvPr id="4" name="Footer Placeholder 3"/>
          <p:cNvSpPr>
            <a:spLocks noGrp="1"/>
          </p:cNvSpPr>
          <p:nvPr>
            <p:ph type="ftr" sz="quarter" idx="3"/>
          </p:nvPr>
        </p:nvSpPr>
        <p:spPr>
          <a:xfrm>
            <a:off x="3691741" y="6356350"/>
            <a:ext cx="4808517" cy="365125"/>
          </a:xfrm>
        </p:spPr>
        <p:txBody>
          <a:bodyPr/>
          <a:lstStyle/>
          <a:p>
            <a:r>
              <a:rPr lang="en-US" dirty="0">
                <a:solidFill>
                  <a:prstClr val="black">
                    <a:tint val="75000"/>
                  </a:prstClr>
                </a:solidFill>
              </a:rPr>
              <a:t>levelaccess.com   </a:t>
            </a:r>
            <a:r>
              <a:rPr lang="en-US" b="1" dirty="0">
                <a:solidFill>
                  <a:prstClr val="black">
                    <a:tint val="75000"/>
                  </a:prstClr>
                </a:solidFill>
              </a:rPr>
              <a:t> </a:t>
            </a:r>
            <a:r>
              <a:rPr lang="en-US" b="1" dirty="0">
                <a:solidFill>
                  <a:srgbClr val="00D81A"/>
                </a:solidFill>
              </a:rPr>
              <a:t>| </a:t>
            </a:r>
            <a:r>
              <a:rPr lang="en-US" b="1" dirty="0">
                <a:solidFill>
                  <a:prstClr val="black">
                    <a:tint val="75000"/>
                  </a:prstClr>
                </a:solidFill>
              </a:rPr>
              <a:t>   </a:t>
            </a:r>
            <a:r>
              <a:rPr lang="en-US" dirty="0">
                <a:solidFill>
                  <a:prstClr val="black">
                    <a:tint val="75000"/>
                  </a:prstClr>
                </a:solidFill>
              </a:rPr>
              <a:t>(</a:t>
            </a:r>
            <a:r>
              <a:rPr lang="de-DE" dirty="0">
                <a:solidFill>
                  <a:prstClr val="black">
                    <a:tint val="75000"/>
                  </a:prstClr>
                </a:solidFill>
              </a:rPr>
              <a:t>800) 899-9659    </a:t>
            </a:r>
            <a:r>
              <a:rPr lang="en-US" b="1" dirty="0">
                <a:solidFill>
                  <a:srgbClr val="00D81A"/>
                </a:solidFill>
              </a:rPr>
              <a:t>|</a:t>
            </a:r>
            <a:r>
              <a:rPr lang="en-US" dirty="0">
                <a:solidFill>
                  <a:prstClr val="black">
                    <a:tint val="75000"/>
                  </a:prstClr>
                </a:solidFill>
              </a:rPr>
              <a:t>    info@levelaccess.com</a:t>
            </a:r>
          </a:p>
        </p:txBody>
      </p:sp>
    </p:spTree>
    <p:extLst>
      <p:ext uri="{BB962C8B-B14F-4D97-AF65-F5344CB8AC3E}">
        <p14:creationId xmlns:p14="http://schemas.microsoft.com/office/powerpoint/2010/main" val="12694067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Not Included in 508 Refresh</a:t>
            </a:r>
            <a:endParaRPr lang="en-US" dirty="0"/>
          </a:p>
        </p:txBody>
      </p:sp>
      <p:sp>
        <p:nvSpPr>
          <p:cNvPr id="6" name="Subtitle 5"/>
          <p:cNvSpPr>
            <a:spLocks noGrp="1"/>
          </p:cNvSpPr>
          <p:nvPr>
            <p:ph type="subTitle" idx="10"/>
          </p:nvPr>
        </p:nvSpPr>
        <p:spPr>
          <a:xfrm>
            <a:off x="838200" y="944749"/>
            <a:ext cx="10515600" cy="473881"/>
          </a:xfrm>
        </p:spPr>
        <p:txBody>
          <a:bodyPr>
            <a:normAutofit/>
          </a:bodyPr>
          <a:lstStyle/>
          <a:p>
            <a:r>
              <a:rPr lang="en-US" dirty="0" smtClean="0"/>
              <a:t>Overview of the 508 Refresh Standards</a:t>
            </a:r>
            <a:endParaRPr lang="en-US" dirty="0"/>
          </a:p>
        </p:txBody>
      </p:sp>
      <p:sp>
        <p:nvSpPr>
          <p:cNvPr id="3" name="Content Placeholder 2"/>
          <p:cNvSpPr>
            <a:spLocks noGrp="1"/>
          </p:cNvSpPr>
          <p:nvPr>
            <p:ph idx="1"/>
          </p:nvPr>
        </p:nvSpPr>
        <p:spPr>
          <a:xfrm>
            <a:off x="838197" y="1666753"/>
            <a:ext cx="11060578" cy="4689597"/>
          </a:xfrm>
        </p:spPr>
        <p:txBody>
          <a:bodyPr>
            <a:noAutofit/>
          </a:bodyPr>
          <a:lstStyle/>
          <a:p>
            <a:pPr>
              <a:spcBef>
                <a:spcPts val="0"/>
              </a:spcBef>
              <a:spcAft>
                <a:spcPts val="400"/>
              </a:spcAft>
            </a:pPr>
            <a:r>
              <a:rPr lang="en-US" b="1" dirty="0">
                <a:solidFill>
                  <a:schemeClr val="tx1"/>
                </a:solidFill>
              </a:rPr>
              <a:t>Real-time text (RTT) requirement reserved for later</a:t>
            </a:r>
          </a:p>
          <a:p>
            <a:pPr lvl="1">
              <a:spcBef>
                <a:spcPts val="0"/>
              </a:spcBef>
              <a:spcAft>
                <a:spcPts val="400"/>
              </a:spcAft>
            </a:pPr>
            <a:r>
              <a:rPr lang="en-US" dirty="0">
                <a:solidFill>
                  <a:schemeClr val="tx1"/>
                </a:solidFill>
              </a:rPr>
              <a:t>FCC has adopted RTT allowance for wireless providers using VOIP</a:t>
            </a:r>
          </a:p>
          <a:p>
            <a:pPr lvl="1">
              <a:spcBef>
                <a:spcPts val="0"/>
              </a:spcBef>
              <a:spcAft>
                <a:spcPts val="400"/>
              </a:spcAft>
            </a:pPr>
            <a:r>
              <a:rPr lang="en-US" dirty="0">
                <a:solidFill>
                  <a:schemeClr val="tx1"/>
                </a:solidFill>
              </a:rPr>
              <a:t>FCC has requested information on loosening need for TTY compatibility as RTT is more widely adopted</a:t>
            </a:r>
          </a:p>
          <a:p>
            <a:pPr>
              <a:spcBef>
                <a:spcPts val="0"/>
              </a:spcBef>
              <a:spcAft>
                <a:spcPts val="400"/>
              </a:spcAft>
            </a:pPr>
            <a:r>
              <a:rPr lang="en-US" b="1" dirty="0">
                <a:solidFill>
                  <a:schemeClr val="tx1"/>
                </a:solidFill>
              </a:rPr>
              <a:t>TTY support is not in Section 508 </a:t>
            </a:r>
            <a:r>
              <a:rPr lang="en-US" b="1" dirty="0" smtClean="0">
                <a:solidFill>
                  <a:schemeClr val="tx1"/>
                </a:solidFill>
              </a:rPr>
              <a:t>refresh</a:t>
            </a:r>
          </a:p>
          <a:p>
            <a:pPr lvl="1">
              <a:spcBef>
                <a:spcPts val="0"/>
              </a:spcBef>
              <a:spcAft>
                <a:spcPts val="400"/>
              </a:spcAft>
            </a:pPr>
            <a:r>
              <a:rPr lang="en-US" dirty="0" smtClean="0">
                <a:solidFill>
                  <a:schemeClr val="tx1"/>
                </a:solidFill>
              </a:rPr>
              <a:t>In transition with RTT</a:t>
            </a:r>
          </a:p>
          <a:p>
            <a:pPr lvl="1">
              <a:spcBef>
                <a:spcPts val="0"/>
              </a:spcBef>
              <a:spcAft>
                <a:spcPts val="400"/>
              </a:spcAft>
            </a:pPr>
            <a:r>
              <a:rPr lang="en-US" dirty="0" smtClean="0">
                <a:solidFill>
                  <a:schemeClr val="tx1"/>
                </a:solidFill>
              </a:rPr>
              <a:t>TTY compatibility covered by Section 255 guidelines</a:t>
            </a:r>
            <a:endParaRPr lang="en-US" dirty="0">
              <a:solidFill>
                <a:schemeClr val="tx1"/>
              </a:solidFill>
            </a:endParaRPr>
          </a:p>
          <a:p>
            <a:pPr lvl="1">
              <a:spcBef>
                <a:spcPts val="0"/>
              </a:spcBef>
              <a:spcAft>
                <a:spcPts val="400"/>
              </a:spcAft>
            </a:pPr>
            <a:r>
              <a:rPr lang="en-US" dirty="0" smtClean="0">
                <a:solidFill>
                  <a:schemeClr val="tx1"/>
                </a:solidFill>
              </a:rPr>
              <a:t>Under </a:t>
            </a:r>
            <a:r>
              <a:rPr lang="en-US" dirty="0">
                <a:solidFill>
                  <a:schemeClr val="tx1"/>
                </a:solidFill>
              </a:rPr>
              <a:t>255 TTY compatibility is still required w/ support for emergency call</a:t>
            </a:r>
          </a:p>
          <a:p>
            <a:pPr>
              <a:spcBef>
                <a:spcPts val="0"/>
              </a:spcBef>
              <a:spcAft>
                <a:spcPts val="400"/>
              </a:spcAft>
            </a:pPr>
            <a:r>
              <a:rPr lang="en-US" b="1" dirty="0">
                <a:solidFill>
                  <a:schemeClr val="tx1"/>
                </a:solidFill>
              </a:rPr>
              <a:t>Reference to PDF/UA-1 as a way to meet revised standards for PDF is not included in final rule</a:t>
            </a:r>
          </a:p>
          <a:p>
            <a:pPr lvl="1">
              <a:spcBef>
                <a:spcPts val="0"/>
              </a:spcBef>
              <a:spcAft>
                <a:spcPts val="400"/>
              </a:spcAft>
            </a:pPr>
            <a:r>
              <a:rPr lang="en-US" dirty="0">
                <a:solidFill>
                  <a:schemeClr val="tx1"/>
                </a:solidFill>
              </a:rPr>
              <a:t>PDF/UA may still be useful in assessing WCAG 2.0 conformance &amp; may be required for authoring </a:t>
            </a:r>
            <a:r>
              <a:rPr lang="en-US" dirty="0" smtClean="0">
                <a:solidFill>
                  <a:schemeClr val="tx1"/>
                </a:solidFill>
              </a:rPr>
              <a:t>tools</a:t>
            </a:r>
            <a:endParaRPr lang="en-US" dirty="0">
              <a:solidFill>
                <a:schemeClr val="tx1"/>
              </a:solidFill>
            </a:endParaRPr>
          </a:p>
        </p:txBody>
      </p:sp>
      <p:sp>
        <p:nvSpPr>
          <p:cNvPr id="5" name="Slide Number Placeholder 4"/>
          <p:cNvSpPr>
            <a:spLocks noGrp="1"/>
          </p:cNvSpPr>
          <p:nvPr>
            <p:ph type="sldNum" sz="quarter" idx="4"/>
          </p:nvPr>
        </p:nvSpPr>
        <p:spPr/>
        <p:txBody>
          <a:bodyPr/>
          <a:lstStyle/>
          <a:p>
            <a:fld id="{2030EA8A-DA75-3443-B9EE-A63E33F4F203}" type="slidenum">
              <a:rPr lang="en-US" smtClean="0">
                <a:solidFill>
                  <a:prstClr val="black">
                    <a:tint val="75000"/>
                  </a:prstClr>
                </a:solidFill>
              </a:rPr>
              <a:pPr/>
              <a:t>12</a:t>
            </a:fld>
            <a:endParaRPr lang="en-US" dirty="0">
              <a:solidFill>
                <a:prstClr val="black">
                  <a:tint val="75000"/>
                </a:prstClr>
              </a:solidFill>
            </a:endParaRPr>
          </a:p>
        </p:txBody>
      </p:sp>
      <p:sp>
        <p:nvSpPr>
          <p:cNvPr id="4" name="Footer Placeholder 3"/>
          <p:cNvSpPr>
            <a:spLocks noGrp="1"/>
          </p:cNvSpPr>
          <p:nvPr>
            <p:ph type="ftr" sz="quarter" idx="3"/>
          </p:nvPr>
        </p:nvSpPr>
        <p:spPr>
          <a:xfrm>
            <a:off x="3691741" y="6356350"/>
            <a:ext cx="4808517" cy="365125"/>
          </a:xfrm>
        </p:spPr>
        <p:txBody>
          <a:bodyPr/>
          <a:lstStyle/>
          <a:p>
            <a:r>
              <a:rPr lang="en-US" dirty="0">
                <a:solidFill>
                  <a:prstClr val="black">
                    <a:tint val="75000"/>
                  </a:prstClr>
                </a:solidFill>
              </a:rPr>
              <a:t>levelaccess.com   </a:t>
            </a:r>
            <a:r>
              <a:rPr lang="en-US" b="1" dirty="0">
                <a:solidFill>
                  <a:prstClr val="black">
                    <a:tint val="75000"/>
                  </a:prstClr>
                </a:solidFill>
              </a:rPr>
              <a:t> </a:t>
            </a:r>
            <a:r>
              <a:rPr lang="en-US" b="1" dirty="0">
                <a:solidFill>
                  <a:srgbClr val="00D81A"/>
                </a:solidFill>
              </a:rPr>
              <a:t>| </a:t>
            </a:r>
            <a:r>
              <a:rPr lang="en-US" b="1" dirty="0">
                <a:solidFill>
                  <a:prstClr val="black">
                    <a:tint val="75000"/>
                  </a:prstClr>
                </a:solidFill>
              </a:rPr>
              <a:t>   </a:t>
            </a:r>
            <a:r>
              <a:rPr lang="en-US" dirty="0">
                <a:solidFill>
                  <a:prstClr val="black">
                    <a:tint val="75000"/>
                  </a:prstClr>
                </a:solidFill>
              </a:rPr>
              <a:t>(</a:t>
            </a:r>
            <a:r>
              <a:rPr lang="de-DE" dirty="0">
                <a:solidFill>
                  <a:prstClr val="black">
                    <a:tint val="75000"/>
                  </a:prstClr>
                </a:solidFill>
              </a:rPr>
              <a:t>800) 899-9659    </a:t>
            </a:r>
            <a:r>
              <a:rPr lang="en-US" b="1" dirty="0">
                <a:solidFill>
                  <a:srgbClr val="00D81A"/>
                </a:solidFill>
              </a:rPr>
              <a:t>|</a:t>
            </a:r>
            <a:r>
              <a:rPr lang="en-US" dirty="0">
                <a:solidFill>
                  <a:prstClr val="black">
                    <a:tint val="75000"/>
                  </a:prstClr>
                </a:solidFill>
              </a:rPr>
              <a:t>    info@levelaccess.com</a:t>
            </a:r>
          </a:p>
        </p:txBody>
      </p:sp>
    </p:spTree>
    <p:extLst>
      <p:ext uri="{BB962C8B-B14F-4D97-AF65-F5344CB8AC3E}">
        <p14:creationId xmlns:p14="http://schemas.microsoft.com/office/powerpoint/2010/main" val="11187532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508 Refresh </a:t>
            </a:r>
            <a:r>
              <a:rPr lang="en-US" dirty="0" smtClean="0"/>
              <a:t>Qualifying Exceptions</a:t>
            </a:r>
            <a:endParaRPr lang="en-US" dirty="0"/>
          </a:p>
        </p:txBody>
      </p:sp>
      <p:sp>
        <p:nvSpPr>
          <p:cNvPr id="6" name="Subtitle 5"/>
          <p:cNvSpPr>
            <a:spLocks noGrp="1"/>
          </p:cNvSpPr>
          <p:nvPr>
            <p:ph type="subTitle" idx="10"/>
          </p:nvPr>
        </p:nvSpPr>
        <p:spPr>
          <a:xfrm>
            <a:off x="838200" y="944749"/>
            <a:ext cx="10515600" cy="473881"/>
          </a:xfrm>
        </p:spPr>
        <p:txBody>
          <a:bodyPr>
            <a:normAutofit/>
          </a:bodyPr>
          <a:lstStyle/>
          <a:p>
            <a:r>
              <a:rPr lang="en-US" dirty="0" smtClean="0"/>
              <a:t>Overview of the 508 Refresh Standards</a:t>
            </a:r>
            <a:endParaRPr lang="en-US" dirty="0"/>
          </a:p>
        </p:txBody>
      </p:sp>
      <p:sp>
        <p:nvSpPr>
          <p:cNvPr id="3" name="Content Placeholder 2"/>
          <p:cNvSpPr>
            <a:spLocks noGrp="1"/>
          </p:cNvSpPr>
          <p:nvPr>
            <p:ph idx="1"/>
          </p:nvPr>
        </p:nvSpPr>
        <p:spPr>
          <a:xfrm>
            <a:off x="838197" y="1666753"/>
            <a:ext cx="11060578" cy="4689597"/>
          </a:xfrm>
        </p:spPr>
        <p:txBody>
          <a:bodyPr>
            <a:noAutofit/>
          </a:bodyPr>
          <a:lstStyle/>
          <a:p>
            <a:pPr>
              <a:lnSpc>
                <a:spcPct val="85000"/>
              </a:lnSpc>
              <a:spcBef>
                <a:spcPts val="0"/>
              </a:spcBef>
              <a:spcAft>
                <a:spcPts val="300"/>
              </a:spcAft>
            </a:pPr>
            <a:r>
              <a:rPr lang="en-US" sz="2600" b="1" dirty="0">
                <a:solidFill>
                  <a:schemeClr val="tx1"/>
                </a:solidFill>
                <a:ea typeface="ＭＳ Ｐゴシック" pitchFamily="34" charset="-128"/>
              </a:rPr>
              <a:t>Legacy ICT </a:t>
            </a:r>
            <a:r>
              <a:rPr lang="en-US" sz="2600" dirty="0">
                <a:solidFill>
                  <a:schemeClr val="tx1"/>
                </a:solidFill>
                <a:ea typeface="ＭＳ Ｐゴシック" pitchFamily="34" charset="-128"/>
              </a:rPr>
              <a:t>– Any component or portion of existing ICT that complies with </a:t>
            </a:r>
            <a:r>
              <a:rPr lang="en-US" sz="2600" dirty="0" smtClean="0">
                <a:solidFill>
                  <a:schemeClr val="tx1"/>
                </a:solidFill>
                <a:ea typeface="ＭＳ Ｐゴシック" pitchFamily="34" charset="-128"/>
              </a:rPr>
              <a:t>original </a:t>
            </a:r>
            <a:r>
              <a:rPr lang="en-US" sz="2600" dirty="0">
                <a:solidFill>
                  <a:schemeClr val="tx1"/>
                </a:solidFill>
                <a:ea typeface="ＭＳ Ｐゴシック" pitchFamily="34" charset="-128"/>
              </a:rPr>
              <a:t>Section 508 standards and has not been altered on or after January 18, 2018</a:t>
            </a:r>
          </a:p>
          <a:p>
            <a:pPr>
              <a:lnSpc>
                <a:spcPct val="85000"/>
              </a:lnSpc>
              <a:spcBef>
                <a:spcPts val="0"/>
              </a:spcBef>
              <a:spcAft>
                <a:spcPts val="300"/>
              </a:spcAft>
            </a:pPr>
            <a:r>
              <a:rPr lang="en-US" sz="2600" b="1" dirty="0">
                <a:solidFill>
                  <a:schemeClr val="tx1"/>
                </a:solidFill>
                <a:ea typeface="ＭＳ Ｐゴシック" pitchFamily="34" charset="-128"/>
              </a:rPr>
              <a:t>National Security Systems </a:t>
            </a:r>
            <a:r>
              <a:rPr lang="en-US" sz="2600" dirty="0">
                <a:solidFill>
                  <a:schemeClr val="tx1"/>
                </a:solidFill>
                <a:ea typeface="ＭＳ Ｐゴシック" pitchFamily="34" charset="-128"/>
              </a:rPr>
              <a:t>– ICT operated by an agency that is part of a national security system</a:t>
            </a:r>
          </a:p>
          <a:p>
            <a:pPr>
              <a:lnSpc>
                <a:spcPct val="85000"/>
              </a:lnSpc>
              <a:spcBef>
                <a:spcPts val="0"/>
              </a:spcBef>
              <a:spcAft>
                <a:spcPts val="300"/>
              </a:spcAft>
            </a:pPr>
            <a:r>
              <a:rPr lang="en-US" sz="2600" b="1" dirty="0">
                <a:solidFill>
                  <a:schemeClr val="tx1"/>
                </a:solidFill>
                <a:ea typeface="ＭＳ Ｐゴシック" pitchFamily="34" charset="-128"/>
              </a:rPr>
              <a:t>Federal Contracts </a:t>
            </a:r>
            <a:r>
              <a:rPr lang="en-US" sz="2600" dirty="0">
                <a:solidFill>
                  <a:schemeClr val="tx1"/>
                </a:solidFill>
                <a:ea typeface="ＭＳ Ｐゴシック" pitchFamily="34" charset="-128"/>
              </a:rPr>
              <a:t>– ICT acquired by contractor incidental to a contract</a:t>
            </a:r>
          </a:p>
          <a:p>
            <a:pPr>
              <a:lnSpc>
                <a:spcPct val="85000"/>
              </a:lnSpc>
              <a:spcBef>
                <a:spcPts val="0"/>
              </a:spcBef>
              <a:spcAft>
                <a:spcPts val="300"/>
              </a:spcAft>
            </a:pPr>
            <a:r>
              <a:rPr lang="en-US" sz="2600" b="1" dirty="0">
                <a:solidFill>
                  <a:schemeClr val="tx1"/>
                </a:solidFill>
                <a:ea typeface="ＭＳ Ｐゴシック" pitchFamily="34" charset="-128"/>
              </a:rPr>
              <a:t>ICT Functions Located in Maintenance or Monitoring </a:t>
            </a:r>
            <a:r>
              <a:rPr lang="en-US" sz="2600" dirty="0">
                <a:solidFill>
                  <a:schemeClr val="tx1"/>
                </a:solidFill>
                <a:ea typeface="ＭＳ Ｐゴシック" pitchFamily="34" charset="-128"/>
              </a:rPr>
              <a:t>Spaces – status indicators or operable parts for ICT functions located in spaces frequented only by service personnel for repair, maintenance or occasional monitoring of equipment</a:t>
            </a:r>
          </a:p>
          <a:p>
            <a:pPr>
              <a:lnSpc>
                <a:spcPct val="85000"/>
              </a:lnSpc>
              <a:spcBef>
                <a:spcPts val="0"/>
              </a:spcBef>
              <a:spcAft>
                <a:spcPts val="300"/>
              </a:spcAft>
            </a:pPr>
            <a:r>
              <a:rPr lang="en-US" sz="2600" b="1" dirty="0">
                <a:solidFill>
                  <a:schemeClr val="tx1"/>
                </a:solidFill>
                <a:ea typeface="ＭＳ Ｐゴシック" pitchFamily="34" charset="-128"/>
              </a:rPr>
              <a:t>Undue Burden or Fundamental Alteration</a:t>
            </a:r>
            <a:r>
              <a:rPr lang="en-US" sz="2600" dirty="0">
                <a:solidFill>
                  <a:schemeClr val="tx1"/>
                </a:solidFill>
                <a:ea typeface="ＭＳ Ｐゴシック" pitchFamily="34" charset="-128"/>
              </a:rPr>
              <a:t> – conformance is only required to the degree that it does not impose an undue burden, or result in a fundamental alteration in the nature of the ICT</a:t>
            </a:r>
          </a:p>
        </p:txBody>
      </p:sp>
      <p:sp>
        <p:nvSpPr>
          <p:cNvPr id="5" name="Slide Number Placeholder 4"/>
          <p:cNvSpPr>
            <a:spLocks noGrp="1"/>
          </p:cNvSpPr>
          <p:nvPr>
            <p:ph type="sldNum" sz="quarter" idx="4"/>
          </p:nvPr>
        </p:nvSpPr>
        <p:spPr/>
        <p:txBody>
          <a:bodyPr/>
          <a:lstStyle/>
          <a:p>
            <a:fld id="{2030EA8A-DA75-3443-B9EE-A63E33F4F203}" type="slidenum">
              <a:rPr lang="en-US" smtClean="0">
                <a:solidFill>
                  <a:prstClr val="black">
                    <a:tint val="75000"/>
                  </a:prstClr>
                </a:solidFill>
              </a:rPr>
              <a:pPr/>
              <a:t>13</a:t>
            </a:fld>
            <a:endParaRPr lang="en-US" dirty="0">
              <a:solidFill>
                <a:prstClr val="black">
                  <a:tint val="75000"/>
                </a:prstClr>
              </a:solidFill>
            </a:endParaRPr>
          </a:p>
        </p:txBody>
      </p:sp>
      <p:sp>
        <p:nvSpPr>
          <p:cNvPr id="4" name="Footer Placeholder 3"/>
          <p:cNvSpPr>
            <a:spLocks noGrp="1"/>
          </p:cNvSpPr>
          <p:nvPr>
            <p:ph type="ftr" sz="quarter" idx="3"/>
          </p:nvPr>
        </p:nvSpPr>
        <p:spPr>
          <a:xfrm>
            <a:off x="3691741" y="6356350"/>
            <a:ext cx="4808517" cy="365125"/>
          </a:xfrm>
        </p:spPr>
        <p:txBody>
          <a:bodyPr/>
          <a:lstStyle/>
          <a:p>
            <a:r>
              <a:rPr lang="en-US" dirty="0">
                <a:solidFill>
                  <a:prstClr val="black">
                    <a:tint val="75000"/>
                  </a:prstClr>
                </a:solidFill>
              </a:rPr>
              <a:t>levelaccess.com   </a:t>
            </a:r>
            <a:r>
              <a:rPr lang="en-US" b="1" dirty="0">
                <a:solidFill>
                  <a:prstClr val="black">
                    <a:tint val="75000"/>
                  </a:prstClr>
                </a:solidFill>
              </a:rPr>
              <a:t> </a:t>
            </a:r>
            <a:r>
              <a:rPr lang="en-US" b="1" dirty="0">
                <a:solidFill>
                  <a:srgbClr val="00D81A"/>
                </a:solidFill>
              </a:rPr>
              <a:t>| </a:t>
            </a:r>
            <a:r>
              <a:rPr lang="en-US" b="1" dirty="0">
                <a:solidFill>
                  <a:prstClr val="black">
                    <a:tint val="75000"/>
                  </a:prstClr>
                </a:solidFill>
              </a:rPr>
              <a:t>   </a:t>
            </a:r>
            <a:r>
              <a:rPr lang="en-US" dirty="0">
                <a:solidFill>
                  <a:prstClr val="black">
                    <a:tint val="75000"/>
                  </a:prstClr>
                </a:solidFill>
              </a:rPr>
              <a:t>(</a:t>
            </a:r>
            <a:r>
              <a:rPr lang="de-DE" dirty="0">
                <a:solidFill>
                  <a:prstClr val="black">
                    <a:tint val="75000"/>
                  </a:prstClr>
                </a:solidFill>
              </a:rPr>
              <a:t>800) 899-9659    </a:t>
            </a:r>
            <a:r>
              <a:rPr lang="en-US" b="1" dirty="0">
                <a:solidFill>
                  <a:srgbClr val="00D81A"/>
                </a:solidFill>
              </a:rPr>
              <a:t>|</a:t>
            </a:r>
            <a:r>
              <a:rPr lang="en-US" dirty="0">
                <a:solidFill>
                  <a:prstClr val="black">
                    <a:tint val="75000"/>
                  </a:prstClr>
                </a:solidFill>
              </a:rPr>
              <a:t>    info@levelaccess.com</a:t>
            </a:r>
          </a:p>
        </p:txBody>
      </p:sp>
    </p:spTree>
    <p:extLst>
      <p:ext uri="{BB962C8B-B14F-4D97-AF65-F5344CB8AC3E}">
        <p14:creationId xmlns:p14="http://schemas.microsoft.com/office/powerpoint/2010/main" val="5371406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508 Refresh </a:t>
            </a:r>
            <a:r>
              <a:rPr lang="en-US" dirty="0" smtClean="0"/>
              <a:t>Equivalent Facilitation</a:t>
            </a:r>
            <a:endParaRPr lang="en-US" dirty="0"/>
          </a:p>
        </p:txBody>
      </p:sp>
      <p:sp>
        <p:nvSpPr>
          <p:cNvPr id="6" name="Subtitle 5"/>
          <p:cNvSpPr>
            <a:spLocks noGrp="1"/>
          </p:cNvSpPr>
          <p:nvPr>
            <p:ph type="subTitle" idx="10"/>
          </p:nvPr>
        </p:nvSpPr>
        <p:spPr>
          <a:xfrm>
            <a:off x="838200" y="944749"/>
            <a:ext cx="10515600" cy="473881"/>
          </a:xfrm>
        </p:spPr>
        <p:txBody>
          <a:bodyPr>
            <a:normAutofit/>
          </a:bodyPr>
          <a:lstStyle/>
          <a:p>
            <a:r>
              <a:rPr lang="en-US" dirty="0" smtClean="0"/>
              <a:t>Overview of the 508 Refresh Standards</a:t>
            </a:r>
            <a:endParaRPr lang="en-US" dirty="0"/>
          </a:p>
        </p:txBody>
      </p:sp>
      <p:sp>
        <p:nvSpPr>
          <p:cNvPr id="3" name="Content Placeholder 2"/>
          <p:cNvSpPr>
            <a:spLocks noGrp="1"/>
          </p:cNvSpPr>
          <p:nvPr>
            <p:ph idx="1"/>
          </p:nvPr>
        </p:nvSpPr>
        <p:spPr>
          <a:xfrm>
            <a:off x="838197" y="1666753"/>
            <a:ext cx="11060578" cy="4689597"/>
          </a:xfrm>
        </p:spPr>
        <p:txBody>
          <a:bodyPr>
            <a:noAutofit/>
          </a:bodyPr>
          <a:lstStyle/>
          <a:p>
            <a:pPr>
              <a:spcBef>
                <a:spcPts val="0"/>
              </a:spcBef>
              <a:spcAft>
                <a:spcPts val="900"/>
              </a:spcAft>
            </a:pPr>
            <a:r>
              <a:rPr lang="en-US" b="1" dirty="0">
                <a:solidFill>
                  <a:schemeClr val="tx1"/>
                </a:solidFill>
              </a:rPr>
              <a:t>E101.2 Equivalent Facilitation</a:t>
            </a:r>
            <a:r>
              <a:rPr lang="en-US" dirty="0">
                <a:solidFill>
                  <a:schemeClr val="tx1"/>
                </a:solidFill>
              </a:rPr>
              <a:t>. The use of an alternative design or technology that results in substantially equivalent or greater accessibility and usability by individuals with disabilities than would be provided by conformance to one or more of the requirements in Chapters 4 and 5 of the Revised 508 Standards is permitted. </a:t>
            </a:r>
          </a:p>
          <a:p>
            <a:pPr>
              <a:spcBef>
                <a:spcPts val="0"/>
              </a:spcBef>
              <a:spcAft>
                <a:spcPts val="900"/>
              </a:spcAft>
            </a:pPr>
            <a:r>
              <a:rPr lang="en-US" dirty="0">
                <a:solidFill>
                  <a:schemeClr val="tx1"/>
                </a:solidFill>
              </a:rPr>
              <a:t>The functional performance criteria in Chapter 3 shall be used to determine whether substantially equivalent or greater accessibility and usability is provided to individuals with disabilities.</a:t>
            </a:r>
          </a:p>
        </p:txBody>
      </p:sp>
      <p:sp>
        <p:nvSpPr>
          <p:cNvPr id="5" name="Slide Number Placeholder 4"/>
          <p:cNvSpPr>
            <a:spLocks noGrp="1"/>
          </p:cNvSpPr>
          <p:nvPr>
            <p:ph type="sldNum" sz="quarter" idx="4"/>
          </p:nvPr>
        </p:nvSpPr>
        <p:spPr/>
        <p:txBody>
          <a:bodyPr/>
          <a:lstStyle/>
          <a:p>
            <a:fld id="{2030EA8A-DA75-3443-B9EE-A63E33F4F203}" type="slidenum">
              <a:rPr lang="en-US" smtClean="0">
                <a:solidFill>
                  <a:prstClr val="black">
                    <a:tint val="75000"/>
                  </a:prstClr>
                </a:solidFill>
              </a:rPr>
              <a:pPr/>
              <a:t>14</a:t>
            </a:fld>
            <a:endParaRPr lang="en-US" dirty="0">
              <a:solidFill>
                <a:prstClr val="black">
                  <a:tint val="75000"/>
                </a:prstClr>
              </a:solidFill>
            </a:endParaRPr>
          </a:p>
        </p:txBody>
      </p:sp>
      <p:sp>
        <p:nvSpPr>
          <p:cNvPr id="4" name="Footer Placeholder 3"/>
          <p:cNvSpPr>
            <a:spLocks noGrp="1"/>
          </p:cNvSpPr>
          <p:nvPr>
            <p:ph type="ftr" sz="quarter" idx="3"/>
          </p:nvPr>
        </p:nvSpPr>
        <p:spPr>
          <a:xfrm>
            <a:off x="3691741" y="6356350"/>
            <a:ext cx="4808517" cy="365125"/>
          </a:xfrm>
        </p:spPr>
        <p:txBody>
          <a:bodyPr/>
          <a:lstStyle/>
          <a:p>
            <a:r>
              <a:rPr lang="en-US" dirty="0">
                <a:solidFill>
                  <a:prstClr val="black">
                    <a:tint val="75000"/>
                  </a:prstClr>
                </a:solidFill>
              </a:rPr>
              <a:t>levelaccess.com   </a:t>
            </a:r>
            <a:r>
              <a:rPr lang="en-US" b="1" dirty="0">
                <a:solidFill>
                  <a:prstClr val="black">
                    <a:tint val="75000"/>
                  </a:prstClr>
                </a:solidFill>
              </a:rPr>
              <a:t> </a:t>
            </a:r>
            <a:r>
              <a:rPr lang="en-US" b="1" dirty="0">
                <a:solidFill>
                  <a:srgbClr val="00D81A"/>
                </a:solidFill>
              </a:rPr>
              <a:t>| </a:t>
            </a:r>
            <a:r>
              <a:rPr lang="en-US" b="1" dirty="0">
                <a:solidFill>
                  <a:prstClr val="black">
                    <a:tint val="75000"/>
                  </a:prstClr>
                </a:solidFill>
              </a:rPr>
              <a:t>   </a:t>
            </a:r>
            <a:r>
              <a:rPr lang="en-US" dirty="0">
                <a:solidFill>
                  <a:prstClr val="black">
                    <a:tint val="75000"/>
                  </a:prstClr>
                </a:solidFill>
              </a:rPr>
              <a:t>(</a:t>
            </a:r>
            <a:r>
              <a:rPr lang="de-DE" dirty="0">
                <a:solidFill>
                  <a:prstClr val="black">
                    <a:tint val="75000"/>
                  </a:prstClr>
                </a:solidFill>
              </a:rPr>
              <a:t>800) 899-9659    </a:t>
            </a:r>
            <a:r>
              <a:rPr lang="en-US" b="1" dirty="0">
                <a:solidFill>
                  <a:srgbClr val="00D81A"/>
                </a:solidFill>
              </a:rPr>
              <a:t>|</a:t>
            </a:r>
            <a:r>
              <a:rPr lang="en-US" dirty="0">
                <a:solidFill>
                  <a:prstClr val="black">
                    <a:tint val="75000"/>
                  </a:prstClr>
                </a:solidFill>
              </a:rPr>
              <a:t>    info@levelaccess.com</a:t>
            </a:r>
          </a:p>
        </p:txBody>
      </p:sp>
    </p:spTree>
    <p:extLst>
      <p:ext uri="{BB962C8B-B14F-4D97-AF65-F5344CB8AC3E}">
        <p14:creationId xmlns:p14="http://schemas.microsoft.com/office/powerpoint/2010/main" val="1755301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Recent Access Board Guidance</a:t>
            </a:r>
          </a:p>
        </p:txBody>
      </p:sp>
      <p:sp>
        <p:nvSpPr>
          <p:cNvPr id="6" name="Subtitle 5"/>
          <p:cNvSpPr>
            <a:spLocks noGrp="1"/>
          </p:cNvSpPr>
          <p:nvPr>
            <p:ph type="subTitle" idx="10"/>
          </p:nvPr>
        </p:nvSpPr>
        <p:spPr>
          <a:xfrm>
            <a:off x="838200" y="944749"/>
            <a:ext cx="10515600" cy="473881"/>
          </a:xfrm>
        </p:spPr>
        <p:txBody>
          <a:bodyPr>
            <a:normAutofit/>
          </a:bodyPr>
          <a:lstStyle/>
          <a:p>
            <a:r>
              <a:rPr lang="en-US" dirty="0" smtClean="0"/>
              <a:t>Overview of the 508 Refresh Standards</a:t>
            </a:r>
            <a:endParaRPr lang="en-US" dirty="0"/>
          </a:p>
        </p:txBody>
      </p:sp>
      <p:sp>
        <p:nvSpPr>
          <p:cNvPr id="3" name="Content Placeholder 2"/>
          <p:cNvSpPr>
            <a:spLocks noGrp="1"/>
          </p:cNvSpPr>
          <p:nvPr>
            <p:ph idx="1"/>
          </p:nvPr>
        </p:nvSpPr>
        <p:spPr>
          <a:xfrm>
            <a:off x="838197" y="1666753"/>
            <a:ext cx="11060578" cy="4689597"/>
          </a:xfrm>
        </p:spPr>
        <p:txBody>
          <a:bodyPr>
            <a:noAutofit/>
          </a:bodyPr>
          <a:lstStyle/>
          <a:p>
            <a:pPr>
              <a:lnSpc>
                <a:spcPct val="85000"/>
              </a:lnSpc>
              <a:spcBef>
                <a:spcPts val="0"/>
              </a:spcBef>
              <a:spcAft>
                <a:spcPts val="700"/>
              </a:spcAft>
            </a:pPr>
            <a:r>
              <a:rPr lang="en-US" sz="2600" b="1" dirty="0">
                <a:solidFill>
                  <a:schemeClr val="tx1"/>
                </a:solidFill>
              </a:rPr>
              <a:t>Used, maintained, or procured unaltered &amp; compliant before January 18, 2018 falls under the safe harbor for Section 508</a:t>
            </a:r>
          </a:p>
          <a:p>
            <a:pPr lvl="1">
              <a:lnSpc>
                <a:spcPct val="85000"/>
              </a:lnSpc>
              <a:spcBef>
                <a:spcPts val="0"/>
              </a:spcBef>
              <a:spcAft>
                <a:spcPts val="700"/>
              </a:spcAft>
            </a:pPr>
            <a:r>
              <a:rPr lang="en-US" sz="2000" dirty="0">
                <a:solidFill>
                  <a:schemeClr val="tx1"/>
                </a:solidFill>
              </a:rPr>
              <a:t>Safe harbor applies on a component/element basis</a:t>
            </a:r>
          </a:p>
          <a:p>
            <a:pPr lvl="1">
              <a:lnSpc>
                <a:spcPct val="85000"/>
              </a:lnSpc>
              <a:spcBef>
                <a:spcPts val="0"/>
              </a:spcBef>
              <a:spcAft>
                <a:spcPts val="700"/>
              </a:spcAft>
            </a:pPr>
            <a:r>
              <a:rPr lang="en-US" sz="2000" dirty="0">
                <a:solidFill>
                  <a:schemeClr val="tx1"/>
                </a:solidFill>
              </a:rPr>
              <a:t>Altered includes change of UI, data, or interoperability</a:t>
            </a:r>
          </a:p>
          <a:p>
            <a:pPr lvl="1">
              <a:lnSpc>
                <a:spcPct val="85000"/>
              </a:lnSpc>
              <a:spcBef>
                <a:spcPts val="0"/>
              </a:spcBef>
              <a:spcAft>
                <a:spcPts val="700"/>
              </a:spcAft>
            </a:pPr>
            <a:r>
              <a:rPr lang="en-US" sz="2000" dirty="0">
                <a:solidFill>
                  <a:schemeClr val="tx1"/>
                </a:solidFill>
              </a:rPr>
              <a:t>Security patch for web site that doesn’t change UI/data = not altered</a:t>
            </a:r>
          </a:p>
          <a:p>
            <a:pPr>
              <a:lnSpc>
                <a:spcPct val="85000"/>
              </a:lnSpc>
              <a:spcBef>
                <a:spcPts val="0"/>
              </a:spcBef>
              <a:spcAft>
                <a:spcPts val="700"/>
              </a:spcAft>
            </a:pPr>
            <a:r>
              <a:rPr lang="en-US" sz="2600" b="1" dirty="0">
                <a:solidFill>
                  <a:schemeClr val="tx1"/>
                </a:solidFill>
              </a:rPr>
              <a:t>Previously non-compliant ICT </a:t>
            </a:r>
            <a:r>
              <a:rPr lang="en-US" sz="2600" b="1" dirty="0" smtClean="0">
                <a:solidFill>
                  <a:schemeClr val="tx1"/>
                </a:solidFill>
              </a:rPr>
              <a:t>not covered </a:t>
            </a:r>
            <a:r>
              <a:rPr lang="en-US" sz="2600" b="1" dirty="0">
                <a:solidFill>
                  <a:schemeClr val="tx1"/>
                </a:solidFill>
              </a:rPr>
              <a:t>under Safe Harbor</a:t>
            </a:r>
          </a:p>
          <a:p>
            <a:pPr>
              <a:lnSpc>
                <a:spcPct val="85000"/>
              </a:lnSpc>
              <a:spcBef>
                <a:spcPts val="0"/>
              </a:spcBef>
              <a:spcAft>
                <a:spcPts val="700"/>
              </a:spcAft>
            </a:pPr>
            <a:r>
              <a:rPr lang="en-US" sz="2600" b="1" dirty="0">
                <a:solidFill>
                  <a:schemeClr val="tx1"/>
                </a:solidFill>
              </a:rPr>
              <a:t>ICT under development but not yet used by January 18, 2018 does not fall under Safe harbor</a:t>
            </a:r>
          </a:p>
          <a:p>
            <a:pPr>
              <a:lnSpc>
                <a:spcPct val="85000"/>
              </a:lnSpc>
              <a:spcBef>
                <a:spcPts val="0"/>
              </a:spcBef>
              <a:spcAft>
                <a:spcPts val="700"/>
              </a:spcAft>
            </a:pPr>
            <a:r>
              <a:rPr lang="en-US" sz="2600" b="1" dirty="0">
                <a:solidFill>
                  <a:schemeClr val="tx1"/>
                </a:solidFill>
              </a:rPr>
              <a:t>Individual agencies still have flexibility in implementing and regulating revised Section 508 standard under Rehab Act</a:t>
            </a:r>
          </a:p>
          <a:p>
            <a:pPr>
              <a:lnSpc>
                <a:spcPct val="85000"/>
              </a:lnSpc>
              <a:spcBef>
                <a:spcPts val="0"/>
              </a:spcBef>
              <a:spcAft>
                <a:spcPts val="700"/>
              </a:spcAft>
            </a:pPr>
            <a:r>
              <a:rPr lang="en-US" sz="2600" b="1" dirty="0">
                <a:solidFill>
                  <a:schemeClr val="tx1"/>
                </a:solidFill>
              </a:rPr>
              <a:t>Current Section 508 standards still relevant – even after January 18, 2018 for evaluating existing non-updated </a:t>
            </a:r>
            <a:r>
              <a:rPr lang="en-US" sz="2600" b="1" dirty="0" smtClean="0">
                <a:solidFill>
                  <a:schemeClr val="tx1"/>
                </a:solidFill>
              </a:rPr>
              <a:t>ICT</a:t>
            </a:r>
            <a:endParaRPr lang="en-US" sz="2600" b="1" dirty="0">
              <a:solidFill>
                <a:schemeClr val="tx1"/>
              </a:solidFill>
            </a:endParaRPr>
          </a:p>
        </p:txBody>
      </p:sp>
      <p:sp>
        <p:nvSpPr>
          <p:cNvPr id="5" name="Slide Number Placeholder 4"/>
          <p:cNvSpPr>
            <a:spLocks noGrp="1"/>
          </p:cNvSpPr>
          <p:nvPr>
            <p:ph type="sldNum" sz="quarter" idx="4"/>
          </p:nvPr>
        </p:nvSpPr>
        <p:spPr/>
        <p:txBody>
          <a:bodyPr/>
          <a:lstStyle/>
          <a:p>
            <a:fld id="{2030EA8A-DA75-3443-B9EE-A63E33F4F203}" type="slidenum">
              <a:rPr lang="en-US" smtClean="0">
                <a:solidFill>
                  <a:prstClr val="black">
                    <a:tint val="75000"/>
                  </a:prstClr>
                </a:solidFill>
              </a:rPr>
              <a:pPr/>
              <a:t>15</a:t>
            </a:fld>
            <a:endParaRPr lang="en-US" dirty="0">
              <a:solidFill>
                <a:prstClr val="black">
                  <a:tint val="75000"/>
                </a:prstClr>
              </a:solidFill>
            </a:endParaRPr>
          </a:p>
        </p:txBody>
      </p:sp>
      <p:sp>
        <p:nvSpPr>
          <p:cNvPr id="4" name="Footer Placeholder 3"/>
          <p:cNvSpPr>
            <a:spLocks noGrp="1"/>
          </p:cNvSpPr>
          <p:nvPr>
            <p:ph type="ftr" sz="quarter" idx="3"/>
          </p:nvPr>
        </p:nvSpPr>
        <p:spPr>
          <a:xfrm>
            <a:off x="3691741" y="6356350"/>
            <a:ext cx="4808517" cy="365125"/>
          </a:xfrm>
        </p:spPr>
        <p:txBody>
          <a:bodyPr/>
          <a:lstStyle/>
          <a:p>
            <a:r>
              <a:rPr lang="en-US" dirty="0">
                <a:solidFill>
                  <a:prstClr val="black">
                    <a:tint val="75000"/>
                  </a:prstClr>
                </a:solidFill>
              </a:rPr>
              <a:t>levelaccess.com   </a:t>
            </a:r>
            <a:r>
              <a:rPr lang="en-US" b="1" dirty="0">
                <a:solidFill>
                  <a:prstClr val="black">
                    <a:tint val="75000"/>
                  </a:prstClr>
                </a:solidFill>
              </a:rPr>
              <a:t> </a:t>
            </a:r>
            <a:r>
              <a:rPr lang="en-US" b="1" dirty="0">
                <a:solidFill>
                  <a:srgbClr val="00D81A"/>
                </a:solidFill>
              </a:rPr>
              <a:t>| </a:t>
            </a:r>
            <a:r>
              <a:rPr lang="en-US" b="1" dirty="0">
                <a:solidFill>
                  <a:prstClr val="black">
                    <a:tint val="75000"/>
                  </a:prstClr>
                </a:solidFill>
              </a:rPr>
              <a:t>   </a:t>
            </a:r>
            <a:r>
              <a:rPr lang="en-US" dirty="0">
                <a:solidFill>
                  <a:prstClr val="black">
                    <a:tint val="75000"/>
                  </a:prstClr>
                </a:solidFill>
              </a:rPr>
              <a:t>(</a:t>
            </a:r>
            <a:r>
              <a:rPr lang="de-DE" dirty="0">
                <a:solidFill>
                  <a:prstClr val="black">
                    <a:tint val="75000"/>
                  </a:prstClr>
                </a:solidFill>
              </a:rPr>
              <a:t>800) 899-9659    </a:t>
            </a:r>
            <a:r>
              <a:rPr lang="en-US" b="1" dirty="0">
                <a:solidFill>
                  <a:srgbClr val="00D81A"/>
                </a:solidFill>
              </a:rPr>
              <a:t>|</a:t>
            </a:r>
            <a:r>
              <a:rPr lang="en-US" dirty="0">
                <a:solidFill>
                  <a:prstClr val="black">
                    <a:tint val="75000"/>
                  </a:prstClr>
                </a:solidFill>
              </a:rPr>
              <a:t>    info@levelaccess.com</a:t>
            </a:r>
          </a:p>
        </p:txBody>
      </p:sp>
    </p:spTree>
    <p:extLst>
      <p:ext uri="{BB962C8B-B14F-4D97-AF65-F5344CB8AC3E}">
        <p14:creationId xmlns:p14="http://schemas.microsoft.com/office/powerpoint/2010/main" val="4643230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Standards</a:t>
            </a:r>
            <a:endParaRPr lang="en-US" dirty="0"/>
          </a:p>
        </p:txBody>
      </p:sp>
      <p:sp>
        <p:nvSpPr>
          <p:cNvPr id="6" name="Subtitle 5"/>
          <p:cNvSpPr>
            <a:spLocks noGrp="1"/>
          </p:cNvSpPr>
          <p:nvPr>
            <p:ph type="subTitle" idx="10"/>
          </p:nvPr>
        </p:nvSpPr>
        <p:spPr>
          <a:xfrm>
            <a:off x="838200" y="944749"/>
            <a:ext cx="10515600" cy="473881"/>
          </a:xfrm>
        </p:spPr>
        <p:txBody>
          <a:bodyPr>
            <a:normAutofit/>
          </a:bodyPr>
          <a:lstStyle/>
          <a:p>
            <a:r>
              <a:rPr lang="en-US" dirty="0" smtClean="0"/>
              <a:t>Overview of the 508 Refresh Standards</a:t>
            </a:r>
            <a:endParaRPr lang="en-US" dirty="0"/>
          </a:p>
        </p:txBody>
      </p:sp>
      <p:sp>
        <p:nvSpPr>
          <p:cNvPr id="3" name="Content Placeholder 2"/>
          <p:cNvSpPr>
            <a:spLocks noGrp="1"/>
          </p:cNvSpPr>
          <p:nvPr>
            <p:ph idx="1"/>
          </p:nvPr>
        </p:nvSpPr>
        <p:spPr>
          <a:xfrm>
            <a:off x="838197" y="1666753"/>
            <a:ext cx="11060578" cy="4689597"/>
          </a:xfrm>
        </p:spPr>
        <p:txBody>
          <a:bodyPr>
            <a:noAutofit/>
          </a:bodyPr>
          <a:lstStyle/>
          <a:p>
            <a:r>
              <a:rPr lang="en-US" sz="2600" b="1" dirty="0">
                <a:solidFill>
                  <a:schemeClr val="tx1"/>
                </a:solidFill>
              </a:rPr>
              <a:t>Closed Products standards </a:t>
            </a:r>
            <a:r>
              <a:rPr lang="en-US" sz="2600" b="1" dirty="0" smtClean="0">
                <a:solidFill>
                  <a:schemeClr val="tx1"/>
                </a:solidFill>
              </a:rPr>
              <a:t>updated</a:t>
            </a:r>
            <a:endParaRPr lang="en-US" sz="2600" b="1" dirty="0">
              <a:solidFill>
                <a:schemeClr val="tx1"/>
              </a:solidFill>
            </a:endParaRPr>
          </a:p>
          <a:p>
            <a:pPr lvl="1"/>
            <a:r>
              <a:rPr lang="en-US" sz="2000" dirty="0">
                <a:solidFill>
                  <a:schemeClr val="tx1"/>
                </a:solidFill>
              </a:rPr>
              <a:t>Requirements now refer to “closed functionality” instead of “closed products”</a:t>
            </a:r>
          </a:p>
          <a:p>
            <a:pPr lvl="1"/>
            <a:r>
              <a:rPr lang="en-US" sz="2000" dirty="0">
                <a:solidFill>
                  <a:schemeClr val="tx1"/>
                </a:solidFill>
              </a:rPr>
              <a:t>Requires speech output for ICT containing a display screen</a:t>
            </a:r>
          </a:p>
          <a:p>
            <a:pPr lvl="1"/>
            <a:r>
              <a:rPr lang="en-US" sz="2000" dirty="0">
                <a:solidFill>
                  <a:schemeClr val="tx1"/>
                </a:solidFill>
              </a:rPr>
              <a:t>Requires Braille instructions for activating speech output</a:t>
            </a:r>
          </a:p>
          <a:p>
            <a:pPr lvl="1"/>
            <a:r>
              <a:rPr lang="en-US" sz="2000" dirty="0">
                <a:solidFill>
                  <a:schemeClr val="tx1"/>
                </a:solidFill>
              </a:rPr>
              <a:t>Provides font, height and contrast requirements for characters on display screens and variable message signs</a:t>
            </a:r>
          </a:p>
          <a:p>
            <a:pPr lvl="1"/>
            <a:r>
              <a:rPr lang="en-US" sz="2000" dirty="0">
                <a:solidFill>
                  <a:schemeClr val="tx1"/>
                </a:solidFill>
              </a:rPr>
              <a:t>Requires equitable levels of privacy for all individuals</a:t>
            </a:r>
          </a:p>
          <a:p>
            <a:pPr lvl="1"/>
            <a:r>
              <a:rPr lang="en-US" sz="2000" dirty="0">
                <a:solidFill>
                  <a:schemeClr val="tx1"/>
                </a:solidFill>
              </a:rPr>
              <a:t>New contrast, key layout, ticket, fare card and keycard orientation, and forward and side reach requirements for operable parts</a:t>
            </a:r>
          </a:p>
          <a:p>
            <a:r>
              <a:rPr lang="en-US" sz="2600" b="1" dirty="0">
                <a:solidFill>
                  <a:schemeClr val="tx1"/>
                </a:solidFill>
              </a:rPr>
              <a:t>New wideband speech (HD voice) two-way communication requirement for IP-based networks</a:t>
            </a:r>
          </a:p>
          <a:p>
            <a:r>
              <a:rPr lang="en-US" sz="2600" b="1" dirty="0">
                <a:solidFill>
                  <a:schemeClr val="tx1"/>
                </a:solidFill>
              </a:rPr>
              <a:t>Captioning and audio description requirements have been updated for digital media and tuners</a:t>
            </a:r>
          </a:p>
        </p:txBody>
      </p:sp>
      <p:sp>
        <p:nvSpPr>
          <p:cNvPr id="5" name="Slide Number Placeholder 4"/>
          <p:cNvSpPr>
            <a:spLocks noGrp="1"/>
          </p:cNvSpPr>
          <p:nvPr>
            <p:ph type="sldNum" sz="quarter" idx="4"/>
          </p:nvPr>
        </p:nvSpPr>
        <p:spPr/>
        <p:txBody>
          <a:bodyPr/>
          <a:lstStyle/>
          <a:p>
            <a:fld id="{2030EA8A-DA75-3443-B9EE-A63E33F4F203}" type="slidenum">
              <a:rPr lang="en-US" smtClean="0">
                <a:solidFill>
                  <a:prstClr val="black">
                    <a:tint val="75000"/>
                  </a:prstClr>
                </a:solidFill>
              </a:rPr>
              <a:pPr/>
              <a:t>16</a:t>
            </a:fld>
            <a:endParaRPr lang="en-US" dirty="0">
              <a:solidFill>
                <a:prstClr val="black">
                  <a:tint val="75000"/>
                </a:prstClr>
              </a:solidFill>
            </a:endParaRPr>
          </a:p>
        </p:txBody>
      </p:sp>
      <p:sp>
        <p:nvSpPr>
          <p:cNvPr id="4" name="Footer Placeholder 3"/>
          <p:cNvSpPr>
            <a:spLocks noGrp="1"/>
          </p:cNvSpPr>
          <p:nvPr>
            <p:ph type="ftr" sz="quarter" idx="3"/>
          </p:nvPr>
        </p:nvSpPr>
        <p:spPr>
          <a:xfrm>
            <a:off x="3691741" y="6356350"/>
            <a:ext cx="4808517" cy="365125"/>
          </a:xfrm>
        </p:spPr>
        <p:txBody>
          <a:bodyPr/>
          <a:lstStyle/>
          <a:p>
            <a:r>
              <a:rPr lang="en-US" dirty="0">
                <a:solidFill>
                  <a:prstClr val="black">
                    <a:tint val="75000"/>
                  </a:prstClr>
                </a:solidFill>
              </a:rPr>
              <a:t>levelaccess.com   </a:t>
            </a:r>
            <a:r>
              <a:rPr lang="en-US" b="1" dirty="0">
                <a:solidFill>
                  <a:prstClr val="black">
                    <a:tint val="75000"/>
                  </a:prstClr>
                </a:solidFill>
              </a:rPr>
              <a:t> </a:t>
            </a:r>
            <a:r>
              <a:rPr lang="en-US" b="1" dirty="0">
                <a:solidFill>
                  <a:srgbClr val="00D81A"/>
                </a:solidFill>
              </a:rPr>
              <a:t>| </a:t>
            </a:r>
            <a:r>
              <a:rPr lang="en-US" b="1" dirty="0">
                <a:solidFill>
                  <a:prstClr val="black">
                    <a:tint val="75000"/>
                  </a:prstClr>
                </a:solidFill>
              </a:rPr>
              <a:t>   </a:t>
            </a:r>
            <a:r>
              <a:rPr lang="en-US" dirty="0">
                <a:solidFill>
                  <a:prstClr val="black">
                    <a:tint val="75000"/>
                  </a:prstClr>
                </a:solidFill>
              </a:rPr>
              <a:t>(</a:t>
            </a:r>
            <a:r>
              <a:rPr lang="de-DE" dirty="0">
                <a:solidFill>
                  <a:prstClr val="black">
                    <a:tint val="75000"/>
                  </a:prstClr>
                </a:solidFill>
              </a:rPr>
              <a:t>800) 899-9659    </a:t>
            </a:r>
            <a:r>
              <a:rPr lang="en-US" b="1" dirty="0">
                <a:solidFill>
                  <a:srgbClr val="00D81A"/>
                </a:solidFill>
              </a:rPr>
              <a:t>|</a:t>
            </a:r>
            <a:r>
              <a:rPr lang="en-US" dirty="0">
                <a:solidFill>
                  <a:prstClr val="black">
                    <a:tint val="75000"/>
                  </a:prstClr>
                </a:solidFill>
              </a:rPr>
              <a:t>    info@levelaccess.com</a:t>
            </a:r>
          </a:p>
        </p:txBody>
      </p:sp>
    </p:spTree>
    <p:extLst>
      <p:ext uri="{BB962C8B-B14F-4D97-AF65-F5344CB8AC3E}">
        <p14:creationId xmlns:p14="http://schemas.microsoft.com/office/powerpoint/2010/main" val="5749908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Standards</a:t>
            </a:r>
            <a:endParaRPr lang="en-US" dirty="0"/>
          </a:p>
        </p:txBody>
      </p:sp>
      <p:sp>
        <p:nvSpPr>
          <p:cNvPr id="6" name="Subtitle 5"/>
          <p:cNvSpPr>
            <a:spLocks noGrp="1"/>
          </p:cNvSpPr>
          <p:nvPr>
            <p:ph type="subTitle" idx="10"/>
          </p:nvPr>
        </p:nvSpPr>
        <p:spPr>
          <a:xfrm>
            <a:off x="838200" y="944749"/>
            <a:ext cx="10515600" cy="473881"/>
          </a:xfrm>
        </p:spPr>
        <p:txBody>
          <a:bodyPr>
            <a:normAutofit/>
          </a:bodyPr>
          <a:lstStyle/>
          <a:p>
            <a:r>
              <a:rPr lang="en-US" dirty="0" smtClean="0"/>
              <a:t>Overview of the 508 Refresh Standards</a:t>
            </a:r>
            <a:endParaRPr lang="en-US" dirty="0"/>
          </a:p>
        </p:txBody>
      </p:sp>
      <p:sp>
        <p:nvSpPr>
          <p:cNvPr id="3" name="Content Placeholder 2"/>
          <p:cNvSpPr>
            <a:spLocks noGrp="1"/>
          </p:cNvSpPr>
          <p:nvPr>
            <p:ph idx="1"/>
          </p:nvPr>
        </p:nvSpPr>
        <p:spPr>
          <a:xfrm>
            <a:off x="838197" y="1666753"/>
            <a:ext cx="11060578" cy="4689597"/>
          </a:xfrm>
        </p:spPr>
        <p:txBody>
          <a:bodyPr>
            <a:noAutofit/>
          </a:bodyPr>
          <a:lstStyle/>
          <a:p>
            <a:pPr marL="174625" lvl="0" indent="-174625">
              <a:spcBef>
                <a:spcPts val="0"/>
              </a:spcBef>
              <a:spcAft>
                <a:spcPts val="900"/>
              </a:spcAft>
              <a:buFont typeface="Arial" charset="0"/>
              <a:buChar char="•"/>
            </a:pPr>
            <a:r>
              <a:rPr lang="en-US" b="1" dirty="0">
                <a:solidFill>
                  <a:schemeClr val="tx1"/>
                </a:solidFill>
              </a:rPr>
              <a:t>All software must follow WCAG 2.0 A and AA success criteria and conformance requirements</a:t>
            </a:r>
          </a:p>
          <a:p>
            <a:pPr marL="174625" lvl="0" indent="-174625">
              <a:spcBef>
                <a:spcPts val="0"/>
              </a:spcBef>
              <a:spcAft>
                <a:spcPts val="900"/>
              </a:spcAft>
              <a:buFont typeface="Arial" charset="0"/>
              <a:buChar char="•"/>
            </a:pPr>
            <a:r>
              <a:rPr lang="en-US" b="1" dirty="0">
                <a:solidFill>
                  <a:schemeClr val="tx1"/>
                </a:solidFill>
              </a:rPr>
              <a:t>Chapter 5 of the rules contain </a:t>
            </a:r>
            <a:br>
              <a:rPr lang="en-US" b="1" dirty="0">
                <a:solidFill>
                  <a:schemeClr val="tx1"/>
                </a:solidFill>
              </a:rPr>
            </a:br>
            <a:r>
              <a:rPr lang="en-US" b="1" dirty="0">
                <a:solidFill>
                  <a:schemeClr val="tx1"/>
                </a:solidFill>
              </a:rPr>
              <a:t>additional requirements for software:</a:t>
            </a:r>
          </a:p>
          <a:p>
            <a:pPr marL="631825" lvl="1" indent="-174625">
              <a:spcBef>
                <a:spcPts val="0"/>
              </a:spcBef>
              <a:spcAft>
                <a:spcPts val="900"/>
              </a:spcAft>
              <a:buFont typeface="Arial" charset="0"/>
              <a:buChar char="•"/>
            </a:pPr>
            <a:r>
              <a:rPr lang="en-US" b="1" dirty="0">
                <a:solidFill>
                  <a:schemeClr val="tx1"/>
                </a:solidFill>
              </a:rPr>
              <a:t>Non-Web Software </a:t>
            </a:r>
            <a:r>
              <a:rPr lang="en-US" dirty="0">
                <a:solidFill>
                  <a:schemeClr val="tx1"/>
                </a:solidFill>
              </a:rPr>
              <a:t>(applications that have </a:t>
            </a:r>
            <a:br>
              <a:rPr lang="en-US" dirty="0">
                <a:solidFill>
                  <a:schemeClr val="tx1"/>
                </a:solidFill>
              </a:rPr>
            </a:br>
            <a:r>
              <a:rPr lang="en-US" dirty="0">
                <a:solidFill>
                  <a:schemeClr val="tx1"/>
                </a:solidFill>
              </a:rPr>
              <a:t>access to platform-level services)</a:t>
            </a:r>
          </a:p>
          <a:p>
            <a:pPr marL="631825" lvl="1" indent="-174625">
              <a:spcBef>
                <a:spcPts val="0"/>
              </a:spcBef>
              <a:spcAft>
                <a:spcPts val="900"/>
              </a:spcAft>
              <a:buFont typeface="Arial" charset="0"/>
              <a:buChar char="•"/>
            </a:pPr>
            <a:r>
              <a:rPr lang="en-US" b="1" dirty="0">
                <a:solidFill>
                  <a:schemeClr val="tx1"/>
                </a:solidFill>
              </a:rPr>
              <a:t>Software Platforms and Operating Systems</a:t>
            </a:r>
          </a:p>
          <a:p>
            <a:pPr marL="631825" lvl="1" indent="-174625">
              <a:spcBef>
                <a:spcPts val="0"/>
              </a:spcBef>
              <a:spcAft>
                <a:spcPts val="900"/>
              </a:spcAft>
              <a:buFont typeface="Arial" charset="0"/>
              <a:buChar char="•"/>
            </a:pPr>
            <a:r>
              <a:rPr lang="en-US" b="1" dirty="0">
                <a:solidFill>
                  <a:schemeClr val="tx1"/>
                </a:solidFill>
              </a:rPr>
              <a:t>Authoring Tools </a:t>
            </a:r>
            <a:r>
              <a:rPr lang="en-US" dirty="0">
                <a:solidFill>
                  <a:schemeClr val="tx1"/>
                </a:solidFill>
              </a:rPr>
              <a:t>(software used in the </a:t>
            </a:r>
            <a:br>
              <a:rPr lang="en-US" dirty="0">
                <a:solidFill>
                  <a:schemeClr val="tx1"/>
                </a:solidFill>
              </a:rPr>
            </a:br>
            <a:r>
              <a:rPr lang="en-US" dirty="0">
                <a:solidFill>
                  <a:schemeClr val="tx1"/>
                </a:solidFill>
              </a:rPr>
              <a:t>creation of content or software)</a:t>
            </a:r>
          </a:p>
        </p:txBody>
      </p:sp>
      <p:grpSp>
        <p:nvGrpSpPr>
          <p:cNvPr id="8" name="Group 7" descr="Collage of software types - operating systems, Windows, iOS and Android Mobile Apps, authoring tools, embedded software"/>
          <p:cNvGrpSpPr/>
          <p:nvPr/>
        </p:nvGrpSpPr>
        <p:grpSpPr>
          <a:xfrm>
            <a:off x="7157328" y="2405816"/>
            <a:ext cx="4962975" cy="3936248"/>
            <a:chOff x="7157328" y="2405816"/>
            <a:chExt cx="4962975" cy="3936248"/>
          </a:xfrm>
        </p:grpSpPr>
        <p:grpSp>
          <p:nvGrpSpPr>
            <p:cNvPr id="9" name="Group 8" descr="Collage of images related to software operating systems, non-web app, mobile app, authoring tool, embedded software."/>
            <p:cNvGrpSpPr/>
            <p:nvPr/>
          </p:nvGrpSpPr>
          <p:grpSpPr>
            <a:xfrm>
              <a:off x="7157328" y="2663518"/>
              <a:ext cx="4359481" cy="3669682"/>
              <a:chOff x="7215202" y="2596974"/>
              <a:chExt cx="4359481" cy="3669682"/>
            </a:xfrm>
          </p:grpSpPr>
          <p:pic>
            <p:nvPicPr>
              <p:cNvPr id="13" name="Picture 12" descr="Collage of software types - operating systems, Windows, iOS and Android Mobile Apps, authoring tools, embedded software"/>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8021254" y="2596974"/>
                <a:ext cx="3553429" cy="1911942"/>
              </a:xfrm>
              <a:prstGeom prst="rect">
                <a:avLst/>
              </a:prstGeom>
              <a:ln>
                <a:noFill/>
              </a:ln>
              <a:effectLst/>
            </p:spPr>
          </p:pic>
          <p:pic>
            <p:nvPicPr>
              <p:cNvPr id="14" name="Picture 13" descr="Collage of software types - operating systems, Windows, iOS and Android Mobile Apps, authoring tools, embedded software"/>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9767420" y="3240912"/>
                <a:ext cx="1380610" cy="2534374"/>
              </a:xfrm>
              <a:prstGeom prst="rect">
                <a:avLst/>
              </a:prstGeom>
              <a:ln>
                <a:noFill/>
              </a:ln>
              <a:effectLst>
                <a:outerShdw blurRad="190500" algn="tl" rotWithShape="0">
                  <a:srgbClr val="000000">
                    <a:alpha val="70000"/>
                  </a:srgbClr>
                </a:outerShdw>
              </a:effectLst>
            </p:spPr>
          </p:pic>
          <p:pic>
            <p:nvPicPr>
              <p:cNvPr id="15" name="Picture 14" descr="Collage of software types - operating systems, Windows, iOS and Android Mobile Apps, authoring tools, embedded software"/>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104597" y="4095645"/>
                <a:ext cx="1044303" cy="1253653"/>
              </a:xfrm>
              <a:prstGeom prst="rect">
                <a:avLst/>
              </a:prstGeom>
              <a:ln>
                <a:noFill/>
              </a:ln>
              <a:effectLst>
                <a:outerShdw blurRad="190500" algn="tl" rotWithShape="0">
                  <a:srgbClr val="000000">
                    <a:alpha val="70000"/>
                  </a:srgbClr>
                </a:outerShdw>
              </a:effectLst>
            </p:spPr>
          </p:pic>
          <p:pic>
            <p:nvPicPr>
              <p:cNvPr id="16" name="Picture 15" descr="Collage of software types - operating systems, Windows, iOS and Android Mobile Apps, authoring tools, embedded software"/>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215202" y="3830185"/>
                <a:ext cx="2436471" cy="2436471"/>
              </a:xfrm>
              <a:prstGeom prst="rect">
                <a:avLst/>
              </a:prstGeom>
            </p:spPr>
          </p:pic>
        </p:grpSp>
        <p:pic>
          <p:nvPicPr>
            <p:cNvPr id="10" name="Picture 9" descr="Collage of software types - operating systems, Windows, iOS and Android Mobile Apps, authoring tools, embedded software"/>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1090156" y="4507290"/>
              <a:ext cx="1030147" cy="1030147"/>
            </a:xfrm>
            <a:prstGeom prst="rect">
              <a:avLst/>
            </a:prstGeom>
          </p:spPr>
        </p:pic>
        <p:pic>
          <p:nvPicPr>
            <p:cNvPr id="11" name="Picture 10" descr="Collage of software types - operating systems, Windows, iOS and Android Mobile Apps, authoring tools, embedded software"/>
            <p:cNvPicPr>
              <a:picLocks noChangeAspect="1"/>
            </p:cNvPicPr>
            <p:nvPr/>
          </p:nvPicPr>
          <p:blipFill>
            <a:blip r:embed="rId8"/>
            <a:stretch>
              <a:fillRect/>
            </a:stretch>
          </p:blipFill>
          <p:spPr>
            <a:xfrm>
              <a:off x="10645987" y="4898765"/>
              <a:ext cx="1443299" cy="1443299"/>
            </a:xfrm>
            <a:prstGeom prst="rect">
              <a:avLst/>
            </a:prstGeom>
          </p:spPr>
        </p:pic>
        <p:pic>
          <p:nvPicPr>
            <p:cNvPr id="12" name="Picture 11" descr="Collage of software types - operating systems, Windows, iOS and Android Mobile Apps, authoring tools, embedded software"/>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0919168" y="2405816"/>
              <a:ext cx="869261" cy="869261"/>
            </a:xfrm>
            <a:prstGeom prst="rect">
              <a:avLst/>
            </a:prstGeom>
          </p:spPr>
        </p:pic>
      </p:grpSp>
      <p:sp>
        <p:nvSpPr>
          <p:cNvPr id="5" name="Slide Number Placeholder 4"/>
          <p:cNvSpPr>
            <a:spLocks noGrp="1"/>
          </p:cNvSpPr>
          <p:nvPr>
            <p:ph type="sldNum" sz="quarter" idx="4"/>
          </p:nvPr>
        </p:nvSpPr>
        <p:spPr/>
        <p:txBody>
          <a:bodyPr/>
          <a:lstStyle/>
          <a:p>
            <a:fld id="{2030EA8A-DA75-3443-B9EE-A63E33F4F203}" type="slidenum">
              <a:rPr lang="en-US" smtClean="0">
                <a:solidFill>
                  <a:prstClr val="black">
                    <a:tint val="75000"/>
                  </a:prstClr>
                </a:solidFill>
              </a:rPr>
              <a:pPr/>
              <a:t>17</a:t>
            </a:fld>
            <a:endParaRPr lang="en-US" dirty="0">
              <a:solidFill>
                <a:prstClr val="black">
                  <a:tint val="75000"/>
                </a:prstClr>
              </a:solidFill>
            </a:endParaRPr>
          </a:p>
        </p:txBody>
      </p:sp>
      <p:sp>
        <p:nvSpPr>
          <p:cNvPr id="4" name="Footer Placeholder 3"/>
          <p:cNvSpPr>
            <a:spLocks noGrp="1"/>
          </p:cNvSpPr>
          <p:nvPr>
            <p:ph type="ftr" sz="quarter" idx="3"/>
          </p:nvPr>
        </p:nvSpPr>
        <p:spPr>
          <a:xfrm>
            <a:off x="3691741" y="6356350"/>
            <a:ext cx="4808517" cy="365125"/>
          </a:xfrm>
        </p:spPr>
        <p:txBody>
          <a:bodyPr/>
          <a:lstStyle/>
          <a:p>
            <a:r>
              <a:rPr lang="en-US" dirty="0">
                <a:solidFill>
                  <a:prstClr val="black">
                    <a:tint val="75000"/>
                  </a:prstClr>
                </a:solidFill>
              </a:rPr>
              <a:t>levelaccess.com   </a:t>
            </a:r>
            <a:r>
              <a:rPr lang="en-US" b="1" dirty="0">
                <a:solidFill>
                  <a:prstClr val="black">
                    <a:tint val="75000"/>
                  </a:prstClr>
                </a:solidFill>
              </a:rPr>
              <a:t> </a:t>
            </a:r>
            <a:r>
              <a:rPr lang="en-US" b="1" dirty="0">
                <a:solidFill>
                  <a:srgbClr val="00D81A"/>
                </a:solidFill>
              </a:rPr>
              <a:t>| </a:t>
            </a:r>
            <a:r>
              <a:rPr lang="en-US" b="1" dirty="0">
                <a:solidFill>
                  <a:prstClr val="black">
                    <a:tint val="75000"/>
                  </a:prstClr>
                </a:solidFill>
              </a:rPr>
              <a:t>   </a:t>
            </a:r>
            <a:r>
              <a:rPr lang="en-US" dirty="0">
                <a:solidFill>
                  <a:prstClr val="black">
                    <a:tint val="75000"/>
                  </a:prstClr>
                </a:solidFill>
              </a:rPr>
              <a:t>(</a:t>
            </a:r>
            <a:r>
              <a:rPr lang="de-DE" dirty="0">
                <a:solidFill>
                  <a:prstClr val="black">
                    <a:tint val="75000"/>
                  </a:prstClr>
                </a:solidFill>
              </a:rPr>
              <a:t>800) 899-9659    </a:t>
            </a:r>
            <a:r>
              <a:rPr lang="en-US" b="1" dirty="0">
                <a:solidFill>
                  <a:srgbClr val="00D81A"/>
                </a:solidFill>
              </a:rPr>
              <a:t>|</a:t>
            </a:r>
            <a:r>
              <a:rPr lang="en-US" dirty="0">
                <a:solidFill>
                  <a:prstClr val="black">
                    <a:tint val="75000"/>
                  </a:prstClr>
                </a:solidFill>
              </a:rPr>
              <a:t>    info@levelaccess.com</a:t>
            </a:r>
          </a:p>
        </p:txBody>
      </p:sp>
    </p:spTree>
    <p:extLst>
      <p:ext uri="{BB962C8B-B14F-4D97-AF65-F5344CB8AC3E}">
        <p14:creationId xmlns:p14="http://schemas.microsoft.com/office/powerpoint/2010/main" val="12759039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Standards - </a:t>
            </a:r>
            <a:r>
              <a:rPr lang="en-US" dirty="0"/>
              <a:t>Interoperability </a:t>
            </a:r>
          </a:p>
        </p:txBody>
      </p:sp>
      <p:sp>
        <p:nvSpPr>
          <p:cNvPr id="6" name="Subtitle 5"/>
          <p:cNvSpPr>
            <a:spLocks noGrp="1"/>
          </p:cNvSpPr>
          <p:nvPr>
            <p:ph type="subTitle" idx="10"/>
          </p:nvPr>
        </p:nvSpPr>
        <p:spPr>
          <a:xfrm>
            <a:off x="838200" y="944749"/>
            <a:ext cx="10515600" cy="473881"/>
          </a:xfrm>
        </p:spPr>
        <p:txBody>
          <a:bodyPr>
            <a:normAutofit/>
          </a:bodyPr>
          <a:lstStyle/>
          <a:p>
            <a:r>
              <a:rPr lang="en-US" dirty="0" smtClean="0"/>
              <a:t>Overview of the 508 Refresh Standards</a:t>
            </a:r>
            <a:endParaRPr lang="en-US" dirty="0"/>
          </a:p>
        </p:txBody>
      </p:sp>
      <p:sp>
        <p:nvSpPr>
          <p:cNvPr id="3" name="Content Placeholder 2"/>
          <p:cNvSpPr>
            <a:spLocks noGrp="1"/>
          </p:cNvSpPr>
          <p:nvPr>
            <p:ph idx="1"/>
          </p:nvPr>
        </p:nvSpPr>
        <p:spPr>
          <a:xfrm>
            <a:off x="838197" y="1666753"/>
            <a:ext cx="11060578" cy="4689597"/>
          </a:xfrm>
        </p:spPr>
        <p:txBody>
          <a:bodyPr>
            <a:noAutofit/>
          </a:bodyPr>
          <a:lstStyle/>
          <a:p>
            <a:r>
              <a:rPr lang="en-US" b="1" dirty="0">
                <a:solidFill>
                  <a:schemeClr val="tx1"/>
                </a:solidFill>
              </a:rPr>
              <a:t>ICT must be interoperable or compatible with documented features of assistive technology and accessibility features</a:t>
            </a:r>
          </a:p>
          <a:p>
            <a:r>
              <a:rPr lang="en-US" b="1" dirty="0">
                <a:solidFill>
                  <a:schemeClr val="tx1"/>
                </a:solidFill>
              </a:rPr>
              <a:t>Applies to software, tools, and platforms</a:t>
            </a:r>
          </a:p>
          <a:p>
            <a:pPr lvl="1"/>
            <a:r>
              <a:rPr lang="en-US" dirty="0">
                <a:solidFill>
                  <a:schemeClr val="tx1"/>
                </a:solidFill>
              </a:rPr>
              <a:t>Not applicable to web apps – WCAG 2.0 safe harbor</a:t>
            </a:r>
          </a:p>
          <a:p>
            <a:pPr lvl="1"/>
            <a:r>
              <a:rPr lang="en-US" dirty="0">
                <a:solidFill>
                  <a:schemeClr val="tx1"/>
                </a:solidFill>
              </a:rPr>
              <a:t>Would apply to mobile apps</a:t>
            </a:r>
          </a:p>
          <a:p>
            <a:pPr lvl="1"/>
            <a:r>
              <a:rPr lang="en-US" dirty="0">
                <a:solidFill>
                  <a:schemeClr val="tx1"/>
                </a:solidFill>
              </a:rPr>
              <a:t>Would apply to mobile hybrid apps</a:t>
            </a:r>
          </a:p>
          <a:p>
            <a:r>
              <a:rPr lang="en-US" b="1" dirty="0">
                <a:solidFill>
                  <a:schemeClr val="tx1"/>
                </a:solidFill>
              </a:rPr>
              <a:t>General focus: use operating system APIs and standard system accessibility functions when</a:t>
            </a:r>
          </a:p>
        </p:txBody>
      </p:sp>
      <p:sp>
        <p:nvSpPr>
          <p:cNvPr id="5" name="Slide Number Placeholder 4"/>
          <p:cNvSpPr>
            <a:spLocks noGrp="1"/>
          </p:cNvSpPr>
          <p:nvPr>
            <p:ph type="sldNum" sz="quarter" idx="4"/>
          </p:nvPr>
        </p:nvSpPr>
        <p:spPr/>
        <p:txBody>
          <a:bodyPr/>
          <a:lstStyle/>
          <a:p>
            <a:fld id="{2030EA8A-DA75-3443-B9EE-A63E33F4F203}" type="slidenum">
              <a:rPr lang="en-US" smtClean="0">
                <a:solidFill>
                  <a:prstClr val="black">
                    <a:tint val="75000"/>
                  </a:prstClr>
                </a:solidFill>
              </a:rPr>
              <a:pPr/>
              <a:t>18</a:t>
            </a:fld>
            <a:endParaRPr lang="en-US" dirty="0">
              <a:solidFill>
                <a:prstClr val="black">
                  <a:tint val="75000"/>
                </a:prstClr>
              </a:solidFill>
            </a:endParaRPr>
          </a:p>
        </p:txBody>
      </p:sp>
      <p:sp>
        <p:nvSpPr>
          <p:cNvPr id="4" name="Footer Placeholder 3"/>
          <p:cNvSpPr>
            <a:spLocks noGrp="1"/>
          </p:cNvSpPr>
          <p:nvPr>
            <p:ph type="ftr" sz="quarter" idx="3"/>
          </p:nvPr>
        </p:nvSpPr>
        <p:spPr>
          <a:xfrm>
            <a:off x="3691741" y="6356350"/>
            <a:ext cx="4808517" cy="365125"/>
          </a:xfrm>
        </p:spPr>
        <p:txBody>
          <a:bodyPr/>
          <a:lstStyle/>
          <a:p>
            <a:r>
              <a:rPr lang="en-US" dirty="0">
                <a:solidFill>
                  <a:prstClr val="black">
                    <a:tint val="75000"/>
                  </a:prstClr>
                </a:solidFill>
              </a:rPr>
              <a:t>levelaccess.com   </a:t>
            </a:r>
            <a:r>
              <a:rPr lang="en-US" b="1" dirty="0">
                <a:solidFill>
                  <a:prstClr val="black">
                    <a:tint val="75000"/>
                  </a:prstClr>
                </a:solidFill>
              </a:rPr>
              <a:t> </a:t>
            </a:r>
            <a:r>
              <a:rPr lang="en-US" b="1" dirty="0">
                <a:solidFill>
                  <a:srgbClr val="00D81A"/>
                </a:solidFill>
              </a:rPr>
              <a:t>| </a:t>
            </a:r>
            <a:r>
              <a:rPr lang="en-US" b="1" dirty="0">
                <a:solidFill>
                  <a:prstClr val="black">
                    <a:tint val="75000"/>
                  </a:prstClr>
                </a:solidFill>
              </a:rPr>
              <a:t>   </a:t>
            </a:r>
            <a:r>
              <a:rPr lang="en-US" dirty="0">
                <a:solidFill>
                  <a:prstClr val="black">
                    <a:tint val="75000"/>
                  </a:prstClr>
                </a:solidFill>
              </a:rPr>
              <a:t>(</a:t>
            </a:r>
            <a:r>
              <a:rPr lang="de-DE" dirty="0">
                <a:solidFill>
                  <a:prstClr val="black">
                    <a:tint val="75000"/>
                  </a:prstClr>
                </a:solidFill>
              </a:rPr>
              <a:t>800) 899-9659    </a:t>
            </a:r>
            <a:r>
              <a:rPr lang="en-US" b="1" dirty="0">
                <a:solidFill>
                  <a:srgbClr val="00D81A"/>
                </a:solidFill>
              </a:rPr>
              <a:t>|</a:t>
            </a:r>
            <a:r>
              <a:rPr lang="en-US" dirty="0">
                <a:solidFill>
                  <a:prstClr val="black">
                    <a:tint val="75000"/>
                  </a:prstClr>
                </a:solidFill>
              </a:rPr>
              <a:t>    info@levelaccess.com</a:t>
            </a:r>
          </a:p>
        </p:txBody>
      </p:sp>
    </p:spTree>
    <p:extLst>
      <p:ext uri="{BB962C8B-B14F-4D97-AF65-F5344CB8AC3E}">
        <p14:creationId xmlns:p14="http://schemas.microsoft.com/office/powerpoint/2010/main" val="14822007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Electronic Docs: Public-Facing</a:t>
            </a:r>
            <a:endParaRPr lang="en-US" dirty="0"/>
          </a:p>
        </p:txBody>
      </p:sp>
      <p:sp>
        <p:nvSpPr>
          <p:cNvPr id="6" name="Subtitle 5"/>
          <p:cNvSpPr>
            <a:spLocks noGrp="1"/>
          </p:cNvSpPr>
          <p:nvPr>
            <p:ph type="subTitle" idx="10"/>
          </p:nvPr>
        </p:nvSpPr>
        <p:spPr>
          <a:xfrm>
            <a:off x="838200" y="944749"/>
            <a:ext cx="10515600" cy="473881"/>
          </a:xfrm>
        </p:spPr>
        <p:txBody>
          <a:bodyPr>
            <a:normAutofit/>
          </a:bodyPr>
          <a:lstStyle/>
          <a:p>
            <a:r>
              <a:rPr lang="en-US" dirty="0" smtClean="0"/>
              <a:t>Overview of the 508 Refresh Standards</a:t>
            </a:r>
            <a:endParaRPr lang="en-US" dirty="0"/>
          </a:p>
        </p:txBody>
      </p:sp>
      <p:sp>
        <p:nvSpPr>
          <p:cNvPr id="3" name="Content Placeholder 2"/>
          <p:cNvSpPr>
            <a:spLocks noGrp="1"/>
          </p:cNvSpPr>
          <p:nvPr>
            <p:ph idx="1"/>
          </p:nvPr>
        </p:nvSpPr>
        <p:spPr>
          <a:xfrm>
            <a:off x="838197" y="1666753"/>
            <a:ext cx="11060578" cy="4689597"/>
          </a:xfrm>
        </p:spPr>
        <p:txBody>
          <a:bodyPr>
            <a:noAutofit/>
          </a:bodyPr>
          <a:lstStyle/>
          <a:p>
            <a:pPr>
              <a:spcAft>
                <a:spcPts val="300"/>
              </a:spcAft>
            </a:pPr>
            <a:r>
              <a:rPr lang="en-US" b="1" dirty="0">
                <a:solidFill>
                  <a:schemeClr val="tx1"/>
                </a:solidFill>
              </a:rPr>
              <a:t>Arguably covered under the current </a:t>
            </a:r>
            <a:r>
              <a:rPr lang="en-US" b="1" dirty="0" smtClean="0">
                <a:solidFill>
                  <a:schemeClr val="tx1"/>
                </a:solidFill>
              </a:rPr>
              <a:t/>
            </a:r>
            <a:br>
              <a:rPr lang="en-US" b="1" dirty="0" smtClean="0">
                <a:solidFill>
                  <a:schemeClr val="tx1"/>
                </a:solidFill>
              </a:rPr>
            </a:br>
            <a:r>
              <a:rPr lang="en-US" b="1" dirty="0" smtClean="0">
                <a:solidFill>
                  <a:schemeClr val="tx1"/>
                </a:solidFill>
              </a:rPr>
              <a:t>standards </a:t>
            </a:r>
            <a:r>
              <a:rPr lang="en-US" b="1" dirty="0">
                <a:solidFill>
                  <a:schemeClr val="tx1"/>
                </a:solidFill>
              </a:rPr>
              <a:t>but interpretations vary</a:t>
            </a:r>
          </a:p>
          <a:p>
            <a:pPr>
              <a:spcAft>
                <a:spcPts val="300"/>
              </a:spcAft>
            </a:pPr>
            <a:r>
              <a:rPr lang="en-US" b="1" dirty="0">
                <a:solidFill>
                  <a:schemeClr val="tx1"/>
                </a:solidFill>
              </a:rPr>
              <a:t>All public facing content covered</a:t>
            </a:r>
          </a:p>
          <a:p>
            <a:pPr>
              <a:spcAft>
                <a:spcPts val="300"/>
              </a:spcAft>
            </a:pPr>
            <a:r>
              <a:rPr lang="en-US" b="1" dirty="0">
                <a:solidFill>
                  <a:schemeClr val="tx1"/>
                </a:solidFill>
              </a:rPr>
              <a:t>Internal “official agency business” covered</a:t>
            </a:r>
          </a:p>
          <a:p>
            <a:pPr>
              <a:spcAft>
                <a:spcPts val="300"/>
              </a:spcAft>
            </a:pPr>
            <a:r>
              <a:rPr lang="en-US" b="1" dirty="0">
                <a:solidFill>
                  <a:schemeClr val="tx1"/>
                </a:solidFill>
              </a:rPr>
              <a:t>Content </a:t>
            </a:r>
            <a:r>
              <a:rPr lang="en-US" b="1" dirty="0" smtClean="0">
                <a:solidFill>
                  <a:schemeClr val="tx1"/>
                </a:solidFill>
              </a:rPr>
              <a:t>broadly </a:t>
            </a:r>
            <a:r>
              <a:rPr lang="en-US" b="1" dirty="0">
                <a:solidFill>
                  <a:schemeClr val="tx1"/>
                </a:solidFill>
              </a:rPr>
              <a:t>defined – includes </a:t>
            </a:r>
            <a:r>
              <a:rPr lang="en-US" b="1" dirty="0" smtClean="0">
                <a:solidFill>
                  <a:schemeClr val="tx1"/>
                </a:solidFill>
              </a:rPr>
              <a:t>agency </a:t>
            </a:r>
            <a:br>
              <a:rPr lang="en-US" b="1" dirty="0" smtClean="0">
                <a:solidFill>
                  <a:schemeClr val="tx1"/>
                </a:solidFill>
              </a:rPr>
            </a:br>
            <a:r>
              <a:rPr lang="en-US" b="1" dirty="0" smtClean="0">
                <a:solidFill>
                  <a:schemeClr val="tx1"/>
                </a:solidFill>
              </a:rPr>
              <a:t>websites</a:t>
            </a:r>
            <a:r>
              <a:rPr lang="en-US" b="1" dirty="0">
                <a:solidFill>
                  <a:schemeClr val="tx1"/>
                </a:solidFill>
              </a:rPr>
              <a:t>, blog posts, social media sites, e-mails and the like</a:t>
            </a:r>
          </a:p>
          <a:p>
            <a:pPr>
              <a:spcAft>
                <a:spcPts val="300"/>
              </a:spcAft>
            </a:pPr>
            <a:r>
              <a:rPr lang="en-US" b="1" dirty="0">
                <a:solidFill>
                  <a:schemeClr val="tx1"/>
                </a:solidFill>
              </a:rPr>
              <a:t>Official content posted on non-agency URL seems to be covered</a:t>
            </a:r>
          </a:p>
          <a:p>
            <a:pPr lvl="1">
              <a:spcAft>
                <a:spcPts val="300"/>
              </a:spcAft>
            </a:pPr>
            <a:r>
              <a:rPr lang="en-US" dirty="0">
                <a:solidFill>
                  <a:schemeClr val="tx1"/>
                </a:solidFill>
              </a:rPr>
              <a:t>Alternative can be provided for inaccessible third party content</a:t>
            </a:r>
          </a:p>
        </p:txBody>
      </p:sp>
      <p:pic>
        <p:nvPicPr>
          <p:cNvPr id="7" name="Picture 4" descr="Woman using screen magnifying software"/>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8727311" y="1581947"/>
            <a:ext cx="3060539" cy="229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4"/>
          </p:nvPr>
        </p:nvSpPr>
        <p:spPr/>
        <p:txBody>
          <a:bodyPr/>
          <a:lstStyle/>
          <a:p>
            <a:fld id="{2030EA8A-DA75-3443-B9EE-A63E33F4F203}" type="slidenum">
              <a:rPr lang="en-US" smtClean="0">
                <a:solidFill>
                  <a:prstClr val="black">
                    <a:tint val="75000"/>
                  </a:prstClr>
                </a:solidFill>
              </a:rPr>
              <a:pPr/>
              <a:t>19</a:t>
            </a:fld>
            <a:endParaRPr lang="en-US" dirty="0">
              <a:solidFill>
                <a:prstClr val="black">
                  <a:tint val="75000"/>
                </a:prstClr>
              </a:solidFill>
            </a:endParaRPr>
          </a:p>
        </p:txBody>
      </p:sp>
      <p:sp>
        <p:nvSpPr>
          <p:cNvPr id="4" name="Footer Placeholder 3"/>
          <p:cNvSpPr>
            <a:spLocks noGrp="1"/>
          </p:cNvSpPr>
          <p:nvPr>
            <p:ph type="ftr" sz="quarter" idx="3"/>
          </p:nvPr>
        </p:nvSpPr>
        <p:spPr>
          <a:xfrm>
            <a:off x="3691741" y="6356350"/>
            <a:ext cx="4808517" cy="365125"/>
          </a:xfrm>
        </p:spPr>
        <p:txBody>
          <a:bodyPr/>
          <a:lstStyle/>
          <a:p>
            <a:r>
              <a:rPr lang="en-US" dirty="0">
                <a:solidFill>
                  <a:prstClr val="black">
                    <a:tint val="75000"/>
                  </a:prstClr>
                </a:solidFill>
              </a:rPr>
              <a:t>levelaccess.com   </a:t>
            </a:r>
            <a:r>
              <a:rPr lang="en-US" b="1" dirty="0">
                <a:solidFill>
                  <a:prstClr val="black">
                    <a:tint val="75000"/>
                  </a:prstClr>
                </a:solidFill>
              </a:rPr>
              <a:t> </a:t>
            </a:r>
            <a:r>
              <a:rPr lang="en-US" b="1" dirty="0">
                <a:solidFill>
                  <a:srgbClr val="00D81A"/>
                </a:solidFill>
              </a:rPr>
              <a:t>| </a:t>
            </a:r>
            <a:r>
              <a:rPr lang="en-US" b="1" dirty="0">
                <a:solidFill>
                  <a:prstClr val="black">
                    <a:tint val="75000"/>
                  </a:prstClr>
                </a:solidFill>
              </a:rPr>
              <a:t>   </a:t>
            </a:r>
            <a:r>
              <a:rPr lang="en-US" dirty="0">
                <a:solidFill>
                  <a:prstClr val="black">
                    <a:tint val="75000"/>
                  </a:prstClr>
                </a:solidFill>
              </a:rPr>
              <a:t>(</a:t>
            </a:r>
            <a:r>
              <a:rPr lang="de-DE" dirty="0">
                <a:solidFill>
                  <a:prstClr val="black">
                    <a:tint val="75000"/>
                  </a:prstClr>
                </a:solidFill>
              </a:rPr>
              <a:t>800) 899-9659    </a:t>
            </a:r>
            <a:r>
              <a:rPr lang="en-US" b="1" dirty="0">
                <a:solidFill>
                  <a:srgbClr val="00D81A"/>
                </a:solidFill>
              </a:rPr>
              <a:t>|</a:t>
            </a:r>
            <a:r>
              <a:rPr lang="en-US" dirty="0">
                <a:solidFill>
                  <a:prstClr val="black">
                    <a:tint val="75000"/>
                  </a:prstClr>
                </a:solidFill>
              </a:rPr>
              <a:t>    info@levelaccess.com</a:t>
            </a:r>
          </a:p>
        </p:txBody>
      </p:sp>
    </p:spTree>
    <p:extLst>
      <p:ext uri="{BB962C8B-B14F-4D97-AF65-F5344CB8AC3E}">
        <p14:creationId xmlns:p14="http://schemas.microsoft.com/office/powerpoint/2010/main" val="668364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6" name="Subtitle 5"/>
          <p:cNvSpPr>
            <a:spLocks noGrp="1"/>
          </p:cNvSpPr>
          <p:nvPr>
            <p:ph type="subTitle" idx="10"/>
          </p:nvPr>
        </p:nvSpPr>
        <p:spPr>
          <a:xfrm>
            <a:off x="838200" y="944749"/>
            <a:ext cx="10515600" cy="473881"/>
          </a:xfrm>
        </p:spPr>
        <p:txBody>
          <a:bodyPr>
            <a:normAutofit/>
          </a:bodyPr>
          <a:lstStyle/>
          <a:p>
            <a:r>
              <a:rPr lang="en-US" dirty="0" smtClean="0"/>
              <a:t>Section 508 Refresh</a:t>
            </a:r>
            <a:endParaRPr lang="en-US" dirty="0"/>
          </a:p>
        </p:txBody>
      </p:sp>
      <p:sp>
        <p:nvSpPr>
          <p:cNvPr id="3" name="Content Placeholder 2"/>
          <p:cNvSpPr>
            <a:spLocks noGrp="1"/>
          </p:cNvSpPr>
          <p:nvPr>
            <p:ph idx="1"/>
          </p:nvPr>
        </p:nvSpPr>
        <p:spPr>
          <a:xfrm>
            <a:off x="838199" y="1759352"/>
            <a:ext cx="7955554" cy="3966199"/>
          </a:xfrm>
        </p:spPr>
        <p:txBody>
          <a:bodyPr>
            <a:noAutofit/>
          </a:bodyPr>
          <a:lstStyle/>
          <a:p>
            <a:pPr lvl="0">
              <a:spcBef>
                <a:spcPts val="0"/>
              </a:spcBef>
              <a:spcAft>
                <a:spcPts val="900"/>
              </a:spcAft>
            </a:pPr>
            <a:r>
              <a:rPr lang="en-US" sz="3200" b="1" dirty="0" smtClean="0">
                <a:solidFill>
                  <a:schemeClr val="tx1"/>
                </a:solidFill>
              </a:rPr>
              <a:t>508 Refresh Background &amp; Themes</a:t>
            </a:r>
            <a:endParaRPr lang="en-US" sz="3200" b="1" dirty="0">
              <a:solidFill>
                <a:schemeClr val="tx1"/>
              </a:solidFill>
            </a:endParaRPr>
          </a:p>
          <a:p>
            <a:pPr lvl="0">
              <a:spcBef>
                <a:spcPts val="0"/>
              </a:spcBef>
              <a:spcAft>
                <a:spcPts val="900"/>
              </a:spcAft>
            </a:pPr>
            <a:r>
              <a:rPr lang="en-US" sz="3200" b="1" dirty="0" smtClean="0">
                <a:solidFill>
                  <a:schemeClr val="tx1"/>
                </a:solidFill>
              </a:rPr>
              <a:t>Overview of </a:t>
            </a:r>
            <a:r>
              <a:rPr lang="en-US" sz="3200" b="1" dirty="0">
                <a:solidFill>
                  <a:schemeClr val="tx1"/>
                </a:solidFill>
              </a:rPr>
              <a:t>Standards</a:t>
            </a:r>
            <a:endParaRPr lang="en-US" sz="3200" dirty="0">
              <a:solidFill>
                <a:schemeClr val="tx1"/>
              </a:solidFill>
            </a:endParaRPr>
          </a:p>
          <a:p>
            <a:pPr lvl="1">
              <a:spcBef>
                <a:spcPts val="0"/>
              </a:spcBef>
              <a:spcAft>
                <a:spcPts val="900"/>
              </a:spcAft>
            </a:pPr>
            <a:r>
              <a:rPr lang="en-US" dirty="0" smtClean="0">
                <a:solidFill>
                  <a:schemeClr val="tx1"/>
                </a:solidFill>
              </a:rPr>
              <a:t>Hardware &amp; Software Standards</a:t>
            </a:r>
          </a:p>
          <a:p>
            <a:pPr lvl="1">
              <a:spcBef>
                <a:spcPts val="0"/>
              </a:spcBef>
              <a:spcAft>
                <a:spcPts val="900"/>
              </a:spcAft>
            </a:pPr>
            <a:r>
              <a:rPr lang="en-US" dirty="0" smtClean="0">
                <a:solidFill>
                  <a:schemeClr val="tx1"/>
                </a:solidFill>
              </a:rPr>
              <a:t>Application of WCAG 2.0 </a:t>
            </a:r>
          </a:p>
          <a:p>
            <a:pPr lvl="1">
              <a:spcBef>
                <a:spcPts val="0"/>
              </a:spcBef>
              <a:spcAft>
                <a:spcPts val="900"/>
              </a:spcAft>
            </a:pPr>
            <a:r>
              <a:rPr lang="en-US" dirty="0" smtClean="0">
                <a:solidFill>
                  <a:schemeClr val="tx1"/>
                </a:solidFill>
              </a:rPr>
              <a:t>Functional </a:t>
            </a:r>
            <a:r>
              <a:rPr lang="en-US" dirty="0">
                <a:solidFill>
                  <a:schemeClr val="tx1"/>
                </a:solidFill>
              </a:rPr>
              <a:t>Performance Criteria</a:t>
            </a:r>
          </a:p>
          <a:p>
            <a:pPr lvl="1">
              <a:spcBef>
                <a:spcPts val="0"/>
              </a:spcBef>
              <a:spcAft>
                <a:spcPts val="900"/>
              </a:spcAft>
            </a:pPr>
            <a:r>
              <a:rPr lang="en-US" dirty="0" smtClean="0">
                <a:solidFill>
                  <a:schemeClr val="tx1"/>
                </a:solidFill>
              </a:rPr>
              <a:t>Documentation </a:t>
            </a:r>
            <a:r>
              <a:rPr lang="en-US" dirty="0">
                <a:solidFill>
                  <a:schemeClr val="tx1"/>
                </a:solidFill>
              </a:rPr>
              <a:t>&amp; Support Services Standards</a:t>
            </a:r>
          </a:p>
          <a:p>
            <a:pPr lvl="0">
              <a:spcBef>
                <a:spcPts val="0"/>
              </a:spcBef>
              <a:spcAft>
                <a:spcPts val="900"/>
              </a:spcAft>
            </a:pPr>
            <a:r>
              <a:rPr lang="en-US" sz="3200" b="1" dirty="0">
                <a:solidFill>
                  <a:schemeClr val="tx1"/>
                </a:solidFill>
              </a:rPr>
              <a:t>VPAT 2.0 and FAR Updates</a:t>
            </a:r>
          </a:p>
          <a:p>
            <a:pPr lvl="0">
              <a:spcBef>
                <a:spcPts val="0"/>
              </a:spcBef>
              <a:spcAft>
                <a:spcPts val="900"/>
              </a:spcAft>
            </a:pPr>
            <a:r>
              <a:rPr lang="en-US" sz="3200" b="1" dirty="0">
                <a:solidFill>
                  <a:schemeClr val="tx1"/>
                </a:solidFill>
              </a:rPr>
              <a:t>Questions &amp; Answers</a:t>
            </a:r>
          </a:p>
        </p:txBody>
      </p:sp>
      <p:pic>
        <p:nvPicPr>
          <p:cNvPr id="10" name="Picture 9" descr="Agenda Icon" title="Agenda Icon"/>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793753" y="1914906"/>
            <a:ext cx="2560047" cy="3112592"/>
          </a:xfrm>
          <a:prstGeom prst="rect">
            <a:avLst/>
          </a:prstGeom>
        </p:spPr>
      </p:pic>
      <p:sp>
        <p:nvSpPr>
          <p:cNvPr id="5" name="Slide Number Placeholder 4"/>
          <p:cNvSpPr>
            <a:spLocks noGrp="1"/>
          </p:cNvSpPr>
          <p:nvPr>
            <p:ph type="sldNum" sz="quarter" idx="4"/>
          </p:nvPr>
        </p:nvSpPr>
        <p:spPr/>
        <p:txBody>
          <a:bodyPr/>
          <a:lstStyle/>
          <a:p>
            <a:fld id="{2030EA8A-DA75-3443-B9EE-A63E33F4F203}" type="slidenum">
              <a:rPr lang="en-US" smtClean="0">
                <a:solidFill>
                  <a:prstClr val="black">
                    <a:tint val="75000"/>
                  </a:prstClr>
                </a:solidFill>
              </a:rPr>
              <a:pPr/>
              <a:t>2</a:t>
            </a:fld>
            <a:endParaRPr lang="en-US" dirty="0">
              <a:solidFill>
                <a:prstClr val="black">
                  <a:tint val="75000"/>
                </a:prstClr>
              </a:solidFill>
            </a:endParaRPr>
          </a:p>
        </p:txBody>
      </p:sp>
      <p:sp>
        <p:nvSpPr>
          <p:cNvPr id="4" name="Footer Placeholder 3"/>
          <p:cNvSpPr>
            <a:spLocks noGrp="1"/>
          </p:cNvSpPr>
          <p:nvPr>
            <p:ph type="ftr" sz="quarter" idx="3"/>
          </p:nvPr>
        </p:nvSpPr>
        <p:spPr>
          <a:xfrm>
            <a:off x="3691741" y="6356350"/>
            <a:ext cx="4808517" cy="365125"/>
          </a:xfrm>
        </p:spPr>
        <p:txBody>
          <a:bodyPr/>
          <a:lstStyle/>
          <a:p>
            <a:r>
              <a:rPr lang="en-US" dirty="0">
                <a:solidFill>
                  <a:prstClr val="black">
                    <a:tint val="75000"/>
                  </a:prstClr>
                </a:solidFill>
              </a:rPr>
              <a:t>levelaccess.com   </a:t>
            </a:r>
            <a:r>
              <a:rPr lang="en-US" b="1" dirty="0">
                <a:solidFill>
                  <a:prstClr val="black">
                    <a:tint val="75000"/>
                  </a:prstClr>
                </a:solidFill>
              </a:rPr>
              <a:t> </a:t>
            </a:r>
            <a:r>
              <a:rPr lang="en-US" b="1" dirty="0">
                <a:solidFill>
                  <a:srgbClr val="00D81A"/>
                </a:solidFill>
              </a:rPr>
              <a:t>| </a:t>
            </a:r>
            <a:r>
              <a:rPr lang="en-US" b="1" dirty="0">
                <a:solidFill>
                  <a:prstClr val="black">
                    <a:tint val="75000"/>
                  </a:prstClr>
                </a:solidFill>
              </a:rPr>
              <a:t>   </a:t>
            </a:r>
            <a:r>
              <a:rPr lang="en-US" dirty="0">
                <a:solidFill>
                  <a:prstClr val="black">
                    <a:tint val="75000"/>
                  </a:prstClr>
                </a:solidFill>
              </a:rPr>
              <a:t>(</a:t>
            </a:r>
            <a:r>
              <a:rPr lang="de-DE" dirty="0">
                <a:solidFill>
                  <a:prstClr val="black">
                    <a:tint val="75000"/>
                  </a:prstClr>
                </a:solidFill>
              </a:rPr>
              <a:t>800) 899-9659    </a:t>
            </a:r>
            <a:r>
              <a:rPr lang="en-US" b="1" dirty="0">
                <a:solidFill>
                  <a:srgbClr val="00D81A"/>
                </a:solidFill>
              </a:rPr>
              <a:t>|</a:t>
            </a:r>
            <a:r>
              <a:rPr lang="en-US" dirty="0">
                <a:solidFill>
                  <a:prstClr val="black">
                    <a:tint val="75000"/>
                  </a:prstClr>
                </a:solidFill>
              </a:rPr>
              <a:t>    info@levelaccess.com</a:t>
            </a:r>
          </a:p>
        </p:txBody>
      </p:sp>
    </p:spTree>
    <p:extLst>
      <p:ext uri="{BB962C8B-B14F-4D97-AF65-F5344CB8AC3E}">
        <p14:creationId xmlns:p14="http://schemas.microsoft.com/office/powerpoint/2010/main" val="19645625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Electronic Docs: </a:t>
            </a:r>
            <a:r>
              <a:rPr lang="en-US" u="sng" dirty="0" smtClean="0"/>
              <a:t>Not</a:t>
            </a:r>
            <a:r>
              <a:rPr lang="en-US" dirty="0" smtClean="0"/>
              <a:t> Public-Facing</a:t>
            </a:r>
            <a:endParaRPr lang="en-US" dirty="0"/>
          </a:p>
        </p:txBody>
      </p:sp>
      <p:sp>
        <p:nvSpPr>
          <p:cNvPr id="6" name="Subtitle 5"/>
          <p:cNvSpPr>
            <a:spLocks noGrp="1"/>
          </p:cNvSpPr>
          <p:nvPr>
            <p:ph type="subTitle" idx="10"/>
          </p:nvPr>
        </p:nvSpPr>
        <p:spPr>
          <a:xfrm>
            <a:off x="838200" y="944749"/>
            <a:ext cx="10515600" cy="473881"/>
          </a:xfrm>
        </p:spPr>
        <p:txBody>
          <a:bodyPr>
            <a:normAutofit/>
          </a:bodyPr>
          <a:lstStyle/>
          <a:p>
            <a:r>
              <a:rPr lang="en-US" dirty="0" smtClean="0"/>
              <a:t>Overview of the 508 Refresh Standards</a:t>
            </a:r>
            <a:endParaRPr lang="en-US" dirty="0"/>
          </a:p>
        </p:txBody>
      </p:sp>
      <p:sp>
        <p:nvSpPr>
          <p:cNvPr id="3" name="Content Placeholder 2"/>
          <p:cNvSpPr>
            <a:spLocks noGrp="1"/>
          </p:cNvSpPr>
          <p:nvPr>
            <p:ph idx="1"/>
          </p:nvPr>
        </p:nvSpPr>
        <p:spPr>
          <a:xfrm>
            <a:off x="838197" y="1666753"/>
            <a:ext cx="11060578" cy="4689597"/>
          </a:xfrm>
        </p:spPr>
        <p:txBody>
          <a:bodyPr>
            <a:noAutofit/>
          </a:bodyPr>
          <a:lstStyle/>
          <a:p>
            <a:pPr>
              <a:spcBef>
                <a:spcPts val="0"/>
              </a:spcBef>
              <a:spcAft>
                <a:spcPts val="300"/>
              </a:spcAft>
            </a:pPr>
            <a:r>
              <a:rPr lang="en-US" b="1" dirty="0">
                <a:solidFill>
                  <a:schemeClr val="tx1"/>
                </a:solidFill>
              </a:rPr>
              <a:t>“Agency Official Communication” includes the following: </a:t>
            </a:r>
          </a:p>
          <a:p>
            <a:pPr lvl="1">
              <a:spcBef>
                <a:spcPts val="0"/>
              </a:spcBef>
              <a:spcAft>
                <a:spcPts val="300"/>
              </a:spcAft>
            </a:pPr>
            <a:r>
              <a:rPr lang="en-US" dirty="0">
                <a:solidFill>
                  <a:schemeClr val="tx1"/>
                </a:solidFill>
              </a:rPr>
              <a:t>An emergency notification;</a:t>
            </a:r>
          </a:p>
          <a:p>
            <a:pPr lvl="1">
              <a:spcBef>
                <a:spcPts val="0"/>
              </a:spcBef>
              <a:spcAft>
                <a:spcPts val="300"/>
              </a:spcAft>
            </a:pPr>
            <a:r>
              <a:rPr lang="en-US" dirty="0">
                <a:solidFill>
                  <a:schemeClr val="tx1"/>
                </a:solidFill>
              </a:rPr>
              <a:t>An initial or final decision adjudicating an admin claim or proceeding;</a:t>
            </a:r>
          </a:p>
          <a:p>
            <a:pPr lvl="1">
              <a:spcBef>
                <a:spcPts val="0"/>
              </a:spcBef>
              <a:spcAft>
                <a:spcPts val="300"/>
              </a:spcAft>
            </a:pPr>
            <a:r>
              <a:rPr lang="en-US" dirty="0">
                <a:solidFill>
                  <a:schemeClr val="tx1"/>
                </a:solidFill>
              </a:rPr>
              <a:t>An internal or external program or policy announcement;</a:t>
            </a:r>
          </a:p>
          <a:p>
            <a:pPr lvl="1">
              <a:spcBef>
                <a:spcPts val="0"/>
              </a:spcBef>
              <a:spcAft>
                <a:spcPts val="300"/>
              </a:spcAft>
            </a:pPr>
            <a:r>
              <a:rPr lang="en-US" dirty="0">
                <a:solidFill>
                  <a:schemeClr val="tx1"/>
                </a:solidFill>
              </a:rPr>
              <a:t>A notice of benefits, program eligibility, employment opportunity, or personnel action;</a:t>
            </a:r>
          </a:p>
          <a:p>
            <a:pPr lvl="1">
              <a:spcBef>
                <a:spcPts val="0"/>
              </a:spcBef>
              <a:spcAft>
                <a:spcPts val="300"/>
              </a:spcAft>
            </a:pPr>
            <a:r>
              <a:rPr lang="en-US" dirty="0">
                <a:solidFill>
                  <a:schemeClr val="tx1"/>
                </a:solidFill>
              </a:rPr>
              <a:t>A formal acknowledgement or receipt;</a:t>
            </a:r>
          </a:p>
          <a:p>
            <a:pPr lvl="1">
              <a:spcBef>
                <a:spcPts val="0"/>
              </a:spcBef>
              <a:spcAft>
                <a:spcPts val="300"/>
              </a:spcAft>
            </a:pPr>
            <a:r>
              <a:rPr lang="en-US" dirty="0">
                <a:solidFill>
                  <a:schemeClr val="tx1"/>
                </a:solidFill>
              </a:rPr>
              <a:t>A survey questionnaire;</a:t>
            </a:r>
          </a:p>
          <a:p>
            <a:pPr lvl="1">
              <a:spcBef>
                <a:spcPts val="0"/>
              </a:spcBef>
              <a:spcAft>
                <a:spcPts val="300"/>
              </a:spcAft>
            </a:pPr>
            <a:r>
              <a:rPr lang="en-US" dirty="0">
                <a:solidFill>
                  <a:schemeClr val="tx1"/>
                </a:solidFill>
              </a:rPr>
              <a:t>A template or form; or </a:t>
            </a:r>
          </a:p>
          <a:p>
            <a:pPr lvl="1">
              <a:spcBef>
                <a:spcPts val="0"/>
              </a:spcBef>
              <a:spcAft>
                <a:spcPts val="300"/>
              </a:spcAft>
            </a:pPr>
            <a:r>
              <a:rPr lang="en-US" dirty="0">
                <a:solidFill>
                  <a:schemeClr val="tx1"/>
                </a:solidFill>
              </a:rPr>
              <a:t>Educational or training materials.</a:t>
            </a:r>
          </a:p>
          <a:p>
            <a:pPr lvl="1">
              <a:spcBef>
                <a:spcPts val="0"/>
              </a:spcBef>
              <a:spcAft>
                <a:spcPts val="300"/>
              </a:spcAft>
            </a:pPr>
            <a:r>
              <a:rPr lang="en-US" dirty="0">
                <a:solidFill>
                  <a:schemeClr val="tx1"/>
                </a:solidFill>
              </a:rPr>
              <a:t>Intranet web content designed</a:t>
            </a:r>
          </a:p>
          <a:p>
            <a:pPr>
              <a:spcBef>
                <a:spcPts val="0"/>
              </a:spcBef>
              <a:spcAft>
                <a:spcPts val="300"/>
              </a:spcAft>
            </a:pPr>
            <a:r>
              <a:rPr lang="en-US" b="1" dirty="0">
                <a:solidFill>
                  <a:schemeClr val="tx1"/>
                </a:solidFill>
              </a:rPr>
              <a:t>Narrow archival exception – can’t be publicly </a:t>
            </a:r>
            <a:r>
              <a:rPr lang="en-US" b="1" dirty="0" smtClean="0">
                <a:solidFill>
                  <a:schemeClr val="tx1"/>
                </a:solidFill>
              </a:rPr>
              <a:t>available</a:t>
            </a:r>
            <a:endParaRPr lang="en-US" b="1" dirty="0">
              <a:solidFill>
                <a:schemeClr val="tx1"/>
              </a:solidFill>
            </a:endParaRPr>
          </a:p>
        </p:txBody>
      </p:sp>
      <p:sp>
        <p:nvSpPr>
          <p:cNvPr id="5" name="Slide Number Placeholder 4"/>
          <p:cNvSpPr>
            <a:spLocks noGrp="1"/>
          </p:cNvSpPr>
          <p:nvPr>
            <p:ph type="sldNum" sz="quarter" idx="4"/>
          </p:nvPr>
        </p:nvSpPr>
        <p:spPr/>
        <p:txBody>
          <a:bodyPr/>
          <a:lstStyle/>
          <a:p>
            <a:fld id="{2030EA8A-DA75-3443-B9EE-A63E33F4F203}" type="slidenum">
              <a:rPr lang="en-US" smtClean="0">
                <a:solidFill>
                  <a:prstClr val="black">
                    <a:tint val="75000"/>
                  </a:prstClr>
                </a:solidFill>
              </a:rPr>
              <a:pPr/>
              <a:t>20</a:t>
            </a:fld>
            <a:endParaRPr lang="en-US" dirty="0">
              <a:solidFill>
                <a:prstClr val="black">
                  <a:tint val="75000"/>
                </a:prstClr>
              </a:solidFill>
            </a:endParaRPr>
          </a:p>
        </p:txBody>
      </p:sp>
      <p:sp>
        <p:nvSpPr>
          <p:cNvPr id="4" name="Footer Placeholder 3"/>
          <p:cNvSpPr>
            <a:spLocks noGrp="1"/>
          </p:cNvSpPr>
          <p:nvPr>
            <p:ph type="ftr" sz="quarter" idx="3"/>
          </p:nvPr>
        </p:nvSpPr>
        <p:spPr>
          <a:xfrm>
            <a:off x="3691741" y="6356350"/>
            <a:ext cx="4808517" cy="365125"/>
          </a:xfrm>
        </p:spPr>
        <p:txBody>
          <a:bodyPr/>
          <a:lstStyle/>
          <a:p>
            <a:r>
              <a:rPr lang="en-US" dirty="0">
                <a:solidFill>
                  <a:prstClr val="black">
                    <a:tint val="75000"/>
                  </a:prstClr>
                </a:solidFill>
              </a:rPr>
              <a:t>levelaccess.com   </a:t>
            </a:r>
            <a:r>
              <a:rPr lang="en-US" b="1" dirty="0">
                <a:solidFill>
                  <a:prstClr val="black">
                    <a:tint val="75000"/>
                  </a:prstClr>
                </a:solidFill>
              </a:rPr>
              <a:t> </a:t>
            </a:r>
            <a:r>
              <a:rPr lang="en-US" b="1" dirty="0">
                <a:solidFill>
                  <a:srgbClr val="00D81A"/>
                </a:solidFill>
              </a:rPr>
              <a:t>| </a:t>
            </a:r>
            <a:r>
              <a:rPr lang="en-US" b="1" dirty="0">
                <a:solidFill>
                  <a:prstClr val="black">
                    <a:tint val="75000"/>
                  </a:prstClr>
                </a:solidFill>
              </a:rPr>
              <a:t>   </a:t>
            </a:r>
            <a:r>
              <a:rPr lang="en-US" dirty="0">
                <a:solidFill>
                  <a:prstClr val="black">
                    <a:tint val="75000"/>
                  </a:prstClr>
                </a:solidFill>
              </a:rPr>
              <a:t>(</a:t>
            </a:r>
            <a:r>
              <a:rPr lang="de-DE" dirty="0">
                <a:solidFill>
                  <a:prstClr val="black">
                    <a:tint val="75000"/>
                  </a:prstClr>
                </a:solidFill>
              </a:rPr>
              <a:t>800) 899-9659    </a:t>
            </a:r>
            <a:r>
              <a:rPr lang="en-US" b="1" dirty="0">
                <a:solidFill>
                  <a:srgbClr val="00D81A"/>
                </a:solidFill>
              </a:rPr>
              <a:t>|</a:t>
            </a:r>
            <a:r>
              <a:rPr lang="en-US" dirty="0">
                <a:solidFill>
                  <a:prstClr val="black">
                    <a:tint val="75000"/>
                  </a:prstClr>
                </a:solidFill>
              </a:rPr>
              <a:t>    info@levelaccess.com</a:t>
            </a:r>
          </a:p>
        </p:txBody>
      </p:sp>
    </p:spTree>
    <p:extLst>
      <p:ext uri="{BB962C8B-B14F-4D97-AF65-F5344CB8AC3E}">
        <p14:creationId xmlns:p14="http://schemas.microsoft.com/office/powerpoint/2010/main" val="3609949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6"/>
            <a:ext cx="11060575" cy="637198"/>
          </a:xfrm>
        </p:spPr>
        <p:txBody>
          <a:bodyPr/>
          <a:lstStyle/>
          <a:p>
            <a:r>
              <a:rPr lang="en-US" dirty="0" smtClean="0"/>
              <a:t>Electronic Docs: </a:t>
            </a:r>
            <a:r>
              <a:rPr lang="en-US" u="sng" dirty="0" smtClean="0"/>
              <a:t>Not</a:t>
            </a:r>
            <a:r>
              <a:rPr lang="en-US" dirty="0" smtClean="0"/>
              <a:t> Public-Facing </a:t>
            </a:r>
            <a:r>
              <a:rPr lang="en-US" dirty="0" smtClean="0">
                <a:latin typeface="Arial" charset="0"/>
                <a:ea typeface="Arial" charset="0"/>
                <a:cs typeface="Arial" charset="0"/>
              </a:rPr>
              <a:t>(Cont’d)</a:t>
            </a:r>
            <a:endParaRPr lang="en-US" dirty="0">
              <a:latin typeface="Arial" charset="0"/>
              <a:ea typeface="Arial" charset="0"/>
              <a:cs typeface="Arial" charset="0"/>
            </a:endParaRPr>
          </a:p>
        </p:txBody>
      </p:sp>
      <p:sp>
        <p:nvSpPr>
          <p:cNvPr id="6" name="Subtitle 5"/>
          <p:cNvSpPr>
            <a:spLocks noGrp="1"/>
          </p:cNvSpPr>
          <p:nvPr>
            <p:ph type="subTitle" idx="10"/>
          </p:nvPr>
        </p:nvSpPr>
        <p:spPr>
          <a:xfrm>
            <a:off x="838200" y="944749"/>
            <a:ext cx="10515600" cy="473881"/>
          </a:xfrm>
        </p:spPr>
        <p:txBody>
          <a:bodyPr>
            <a:normAutofit/>
          </a:bodyPr>
          <a:lstStyle/>
          <a:p>
            <a:r>
              <a:rPr lang="en-US" dirty="0" smtClean="0"/>
              <a:t>Overview of the 508 Refresh Standards</a:t>
            </a:r>
            <a:endParaRPr lang="en-US" dirty="0"/>
          </a:p>
        </p:txBody>
      </p:sp>
      <p:sp>
        <p:nvSpPr>
          <p:cNvPr id="3" name="Content Placeholder 2"/>
          <p:cNvSpPr>
            <a:spLocks noGrp="1"/>
          </p:cNvSpPr>
          <p:nvPr>
            <p:ph idx="1"/>
          </p:nvPr>
        </p:nvSpPr>
        <p:spPr>
          <a:xfrm>
            <a:off x="838197" y="1666753"/>
            <a:ext cx="6986289" cy="4689597"/>
          </a:xfrm>
        </p:spPr>
        <p:txBody>
          <a:bodyPr>
            <a:noAutofit/>
          </a:bodyPr>
          <a:lstStyle/>
          <a:p>
            <a:r>
              <a:rPr lang="en-US" b="1" dirty="0">
                <a:solidFill>
                  <a:schemeClr val="tx1"/>
                </a:solidFill>
              </a:rPr>
              <a:t>WCAG 2.0 A and AA </a:t>
            </a:r>
          </a:p>
          <a:p>
            <a:r>
              <a:rPr lang="en-US" b="1" dirty="0">
                <a:solidFill>
                  <a:schemeClr val="tx1"/>
                </a:solidFill>
              </a:rPr>
              <a:t>Authoring tools also covered</a:t>
            </a:r>
          </a:p>
          <a:p>
            <a:pPr lvl="1"/>
            <a:r>
              <a:rPr lang="en-US" dirty="0">
                <a:solidFill>
                  <a:schemeClr val="tx1"/>
                </a:solidFill>
              </a:rPr>
              <a:t>If PDF export has option for PDF 1.7 -- PDF/UA must be supported.</a:t>
            </a:r>
          </a:p>
          <a:p>
            <a:r>
              <a:rPr lang="en-US" b="1" dirty="0">
                <a:solidFill>
                  <a:schemeClr val="tx1"/>
                </a:solidFill>
              </a:rPr>
              <a:t>A system that can generate covered content needs to support the generation of accessible content</a:t>
            </a:r>
          </a:p>
        </p:txBody>
      </p:sp>
      <p:pic>
        <p:nvPicPr>
          <p:cNvPr id="7" name="Picture 2" descr="Computer monitor displaying map of the worl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153400" y="1752600"/>
            <a:ext cx="3200400" cy="2123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Word art including words pertaining to electronic documents such as file, computer, formats, documents, etc."/>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153399" y="3956403"/>
            <a:ext cx="3178707" cy="1925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4"/>
          </p:nvPr>
        </p:nvSpPr>
        <p:spPr/>
        <p:txBody>
          <a:bodyPr/>
          <a:lstStyle/>
          <a:p>
            <a:fld id="{2030EA8A-DA75-3443-B9EE-A63E33F4F203}" type="slidenum">
              <a:rPr lang="en-US" smtClean="0">
                <a:solidFill>
                  <a:prstClr val="black">
                    <a:tint val="75000"/>
                  </a:prstClr>
                </a:solidFill>
              </a:rPr>
              <a:pPr/>
              <a:t>21</a:t>
            </a:fld>
            <a:endParaRPr lang="en-US" dirty="0">
              <a:solidFill>
                <a:prstClr val="black">
                  <a:tint val="75000"/>
                </a:prstClr>
              </a:solidFill>
            </a:endParaRPr>
          </a:p>
        </p:txBody>
      </p:sp>
      <p:sp>
        <p:nvSpPr>
          <p:cNvPr id="4" name="Footer Placeholder 3"/>
          <p:cNvSpPr>
            <a:spLocks noGrp="1"/>
          </p:cNvSpPr>
          <p:nvPr>
            <p:ph type="ftr" sz="quarter" idx="3"/>
          </p:nvPr>
        </p:nvSpPr>
        <p:spPr>
          <a:xfrm>
            <a:off x="3691741" y="6356350"/>
            <a:ext cx="4808517" cy="365125"/>
          </a:xfrm>
        </p:spPr>
        <p:txBody>
          <a:bodyPr/>
          <a:lstStyle/>
          <a:p>
            <a:r>
              <a:rPr lang="en-US" dirty="0">
                <a:solidFill>
                  <a:prstClr val="black">
                    <a:tint val="75000"/>
                  </a:prstClr>
                </a:solidFill>
              </a:rPr>
              <a:t>levelaccess.com   </a:t>
            </a:r>
            <a:r>
              <a:rPr lang="en-US" b="1" dirty="0">
                <a:solidFill>
                  <a:prstClr val="black">
                    <a:tint val="75000"/>
                  </a:prstClr>
                </a:solidFill>
              </a:rPr>
              <a:t> </a:t>
            </a:r>
            <a:r>
              <a:rPr lang="en-US" b="1" dirty="0">
                <a:solidFill>
                  <a:srgbClr val="00D81A"/>
                </a:solidFill>
              </a:rPr>
              <a:t>| </a:t>
            </a:r>
            <a:r>
              <a:rPr lang="en-US" b="1" dirty="0">
                <a:solidFill>
                  <a:prstClr val="black">
                    <a:tint val="75000"/>
                  </a:prstClr>
                </a:solidFill>
              </a:rPr>
              <a:t>   </a:t>
            </a:r>
            <a:r>
              <a:rPr lang="en-US" dirty="0">
                <a:solidFill>
                  <a:prstClr val="black">
                    <a:tint val="75000"/>
                  </a:prstClr>
                </a:solidFill>
              </a:rPr>
              <a:t>(</a:t>
            </a:r>
            <a:r>
              <a:rPr lang="de-DE" dirty="0">
                <a:solidFill>
                  <a:prstClr val="black">
                    <a:tint val="75000"/>
                  </a:prstClr>
                </a:solidFill>
              </a:rPr>
              <a:t>800) 899-9659    </a:t>
            </a:r>
            <a:r>
              <a:rPr lang="en-US" b="1" dirty="0">
                <a:solidFill>
                  <a:srgbClr val="00D81A"/>
                </a:solidFill>
              </a:rPr>
              <a:t>|</a:t>
            </a:r>
            <a:r>
              <a:rPr lang="en-US" dirty="0">
                <a:solidFill>
                  <a:prstClr val="black">
                    <a:tint val="75000"/>
                  </a:prstClr>
                </a:solidFill>
              </a:rPr>
              <a:t>    info@levelaccess.com</a:t>
            </a:r>
          </a:p>
        </p:txBody>
      </p:sp>
    </p:spTree>
    <p:extLst>
      <p:ext uri="{BB962C8B-B14F-4D97-AF65-F5344CB8AC3E}">
        <p14:creationId xmlns:p14="http://schemas.microsoft.com/office/powerpoint/2010/main" val="11963669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of WCAG 2.0</a:t>
            </a:r>
            <a:endParaRPr lang="en-US" dirty="0"/>
          </a:p>
        </p:txBody>
      </p:sp>
      <p:sp>
        <p:nvSpPr>
          <p:cNvPr id="6" name="Subtitle 5"/>
          <p:cNvSpPr>
            <a:spLocks noGrp="1"/>
          </p:cNvSpPr>
          <p:nvPr>
            <p:ph type="subTitle" idx="10"/>
          </p:nvPr>
        </p:nvSpPr>
        <p:spPr>
          <a:xfrm>
            <a:off x="838200" y="944749"/>
            <a:ext cx="10515600" cy="473881"/>
          </a:xfrm>
        </p:spPr>
        <p:txBody>
          <a:bodyPr>
            <a:normAutofit/>
          </a:bodyPr>
          <a:lstStyle/>
          <a:p>
            <a:r>
              <a:rPr lang="en-US" dirty="0" smtClean="0"/>
              <a:t>Overview of the 508 Refresh Standards</a:t>
            </a:r>
            <a:endParaRPr lang="en-US" dirty="0"/>
          </a:p>
        </p:txBody>
      </p:sp>
      <p:sp>
        <p:nvSpPr>
          <p:cNvPr id="3" name="Content Placeholder 2"/>
          <p:cNvSpPr>
            <a:spLocks noGrp="1"/>
          </p:cNvSpPr>
          <p:nvPr>
            <p:ph idx="1"/>
          </p:nvPr>
        </p:nvSpPr>
        <p:spPr>
          <a:xfrm>
            <a:off x="838197" y="1666753"/>
            <a:ext cx="11060578" cy="4689597"/>
          </a:xfrm>
        </p:spPr>
        <p:txBody>
          <a:bodyPr>
            <a:noAutofit/>
          </a:bodyPr>
          <a:lstStyle/>
          <a:p>
            <a:pPr>
              <a:spcBef>
                <a:spcPts val="0"/>
              </a:spcBef>
              <a:spcAft>
                <a:spcPts val="700"/>
              </a:spcAft>
            </a:pPr>
            <a:r>
              <a:rPr lang="en-US" sz="2400" b="1" dirty="0">
                <a:solidFill>
                  <a:schemeClr val="tx1"/>
                </a:solidFill>
              </a:rPr>
              <a:t>Key take-away for electronic content, web, software, </a:t>
            </a:r>
            <a:r>
              <a:rPr lang="en-US" sz="2400" b="1" dirty="0" smtClean="0">
                <a:solidFill>
                  <a:schemeClr val="tx1"/>
                </a:solidFill>
              </a:rPr>
              <a:t/>
            </a:r>
            <a:br>
              <a:rPr lang="en-US" sz="2400" b="1" dirty="0" smtClean="0">
                <a:solidFill>
                  <a:schemeClr val="tx1"/>
                </a:solidFill>
              </a:rPr>
            </a:br>
            <a:r>
              <a:rPr lang="en-US" sz="2400" b="1" dirty="0" smtClean="0">
                <a:solidFill>
                  <a:schemeClr val="tx1"/>
                </a:solidFill>
              </a:rPr>
              <a:t>documents</a:t>
            </a:r>
            <a:r>
              <a:rPr lang="en-US" sz="2400" b="1" dirty="0">
                <a:solidFill>
                  <a:schemeClr val="tx1"/>
                </a:solidFill>
              </a:rPr>
              <a:t>: Use WCAG 2.0 Level A and AA</a:t>
            </a:r>
          </a:p>
          <a:p>
            <a:pPr>
              <a:spcBef>
                <a:spcPts val="0"/>
              </a:spcBef>
              <a:spcAft>
                <a:spcPts val="700"/>
              </a:spcAft>
            </a:pPr>
            <a:r>
              <a:rPr lang="en-US" sz="2400" b="1" dirty="0">
                <a:solidFill>
                  <a:schemeClr val="tx1"/>
                </a:solidFill>
              </a:rPr>
              <a:t>Also includes WCAG Conformance Requirements</a:t>
            </a:r>
          </a:p>
          <a:p>
            <a:pPr lvl="1">
              <a:spcBef>
                <a:spcPts val="0"/>
              </a:spcBef>
              <a:spcAft>
                <a:spcPts val="700"/>
              </a:spcAft>
            </a:pPr>
            <a:r>
              <a:rPr lang="en-US" sz="2000" dirty="0">
                <a:solidFill>
                  <a:schemeClr val="tx1"/>
                </a:solidFill>
              </a:rPr>
              <a:t>Compliance-Level, Full-Page, Complete process, Accessibility </a:t>
            </a:r>
            <a:r>
              <a:rPr lang="en-US" sz="2000" dirty="0" smtClean="0">
                <a:solidFill>
                  <a:schemeClr val="tx1"/>
                </a:solidFill>
              </a:rPr>
              <a:t/>
            </a:r>
            <a:br>
              <a:rPr lang="en-US" sz="2000" dirty="0" smtClean="0">
                <a:solidFill>
                  <a:schemeClr val="tx1"/>
                </a:solidFill>
              </a:rPr>
            </a:br>
            <a:r>
              <a:rPr lang="en-US" sz="2000" dirty="0" smtClean="0">
                <a:solidFill>
                  <a:schemeClr val="tx1"/>
                </a:solidFill>
              </a:rPr>
              <a:t>Supported</a:t>
            </a:r>
            <a:r>
              <a:rPr lang="en-US" sz="2000" dirty="0">
                <a:solidFill>
                  <a:schemeClr val="tx1"/>
                </a:solidFill>
              </a:rPr>
              <a:t>, and Non-Interference (guidance on alternatives)</a:t>
            </a:r>
          </a:p>
          <a:p>
            <a:pPr>
              <a:spcBef>
                <a:spcPts val="0"/>
              </a:spcBef>
              <a:spcAft>
                <a:spcPts val="700"/>
              </a:spcAft>
            </a:pPr>
            <a:r>
              <a:rPr lang="en-US" sz="2400" b="1" dirty="0">
                <a:solidFill>
                  <a:schemeClr val="tx1"/>
                </a:solidFill>
              </a:rPr>
              <a:t>Applies to non-web docs &amp; software (desktop or mobile) through lens of </a:t>
            </a:r>
            <a:r>
              <a:rPr lang="en-US" sz="2400" b="1" dirty="0">
                <a:solidFill>
                  <a:schemeClr val="tx1"/>
                </a:solidFill>
                <a:hlinkClick r:id="rId3"/>
              </a:rPr>
              <a:t>Guidance for applying WCAG to non-web ICT</a:t>
            </a:r>
            <a:r>
              <a:rPr lang="en-US" sz="2400" b="1" dirty="0">
                <a:solidFill>
                  <a:schemeClr val="tx1"/>
                </a:solidFill>
              </a:rPr>
              <a:t> document</a:t>
            </a:r>
          </a:p>
          <a:p>
            <a:pPr lvl="1">
              <a:spcBef>
                <a:spcPts val="0"/>
              </a:spcBef>
              <a:spcAft>
                <a:spcPts val="700"/>
              </a:spcAft>
            </a:pPr>
            <a:r>
              <a:rPr lang="en-US" sz="2000" dirty="0">
                <a:solidFill>
                  <a:schemeClr val="tx1"/>
                </a:solidFill>
              </a:rPr>
              <a:t>4 primary exceptions (multiple ways, bypass blocks, consistent ID, &amp; consistent navigation), some differences </a:t>
            </a:r>
            <a:r>
              <a:rPr lang="en-US" sz="2000" dirty="0" err="1">
                <a:solidFill>
                  <a:schemeClr val="tx1"/>
                </a:solidFill>
              </a:rPr>
              <a:t>e.g</a:t>
            </a:r>
            <a:r>
              <a:rPr lang="en-US" sz="2000" dirty="0">
                <a:solidFill>
                  <a:schemeClr val="tx1"/>
                </a:solidFill>
              </a:rPr>
              <a:t> set of documents rather than set of pages</a:t>
            </a:r>
          </a:p>
          <a:p>
            <a:pPr lvl="1">
              <a:spcBef>
                <a:spcPts val="0"/>
              </a:spcBef>
              <a:spcAft>
                <a:spcPts val="700"/>
              </a:spcAft>
            </a:pPr>
            <a:r>
              <a:rPr lang="en-US" sz="2000" dirty="0">
                <a:solidFill>
                  <a:schemeClr val="tx1"/>
                </a:solidFill>
              </a:rPr>
              <a:t>Keyboard interface support is required even for mobile</a:t>
            </a:r>
          </a:p>
          <a:p>
            <a:pPr>
              <a:spcBef>
                <a:spcPts val="0"/>
              </a:spcBef>
              <a:spcAft>
                <a:spcPts val="700"/>
              </a:spcAft>
            </a:pPr>
            <a:r>
              <a:rPr lang="en-US" sz="2400" b="1" dirty="0">
                <a:solidFill>
                  <a:schemeClr val="tx1"/>
                </a:solidFill>
              </a:rPr>
              <a:t>Don’t actually have to make a formal WCAG conformance claim</a:t>
            </a:r>
          </a:p>
          <a:p>
            <a:pPr>
              <a:spcBef>
                <a:spcPts val="0"/>
              </a:spcBef>
              <a:spcAft>
                <a:spcPts val="700"/>
              </a:spcAft>
            </a:pPr>
            <a:r>
              <a:rPr lang="en-US" sz="2400" b="1" dirty="0">
                <a:solidFill>
                  <a:schemeClr val="tx1"/>
                </a:solidFill>
              </a:rPr>
              <a:t>Examine sufficient techniques and documented </a:t>
            </a:r>
            <a:r>
              <a:rPr lang="en-US" sz="2400" b="1" dirty="0" smtClean="0">
                <a:solidFill>
                  <a:schemeClr val="tx1"/>
                </a:solidFill>
              </a:rPr>
              <a:t>failure</a:t>
            </a:r>
            <a:endParaRPr lang="en-US" sz="2400" b="1" dirty="0">
              <a:solidFill>
                <a:schemeClr val="tx1"/>
              </a:solidFill>
            </a:endParaRPr>
          </a:p>
        </p:txBody>
      </p:sp>
      <p:pic>
        <p:nvPicPr>
          <p:cNvPr id="7" name="Picture 6" descr="W3C Web Accessibility Initiative"/>
          <p:cNvPicPr>
            <a:picLocks noChangeAspect="1"/>
          </p:cNvPicPr>
          <p:nvPr/>
        </p:nvPicPr>
        <p:blipFill>
          <a:blip r:embed="rId4"/>
          <a:stretch>
            <a:fillRect/>
          </a:stretch>
        </p:blipFill>
        <p:spPr>
          <a:xfrm>
            <a:off x="9604573" y="1666753"/>
            <a:ext cx="2108041" cy="1640055"/>
          </a:xfrm>
          <a:prstGeom prst="rect">
            <a:avLst/>
          </a:prstGeom>
        </p:spPr>
      </p:pic>
      <p:sp>
        <p:nvSpPr>
          <p:cNvPr id="5" name="Slide Number Placeholder 4"/>
          <p:cNvSpPr>
            <a:spLocks noGrp="1"/>
          </p:cNvSpPr>
          <p:nvPr>
            <p:ph type="sldNum" sz="quarter" idx="4"/>
          </p:nvPr>
        </p:nvSpPr>
        <p:spPr/>
        <p:txBody>
          <a:bodyPr/>
          <a:lstStyle/>
          <a:p>
            <a:fld id="{2030EA8A-DA75-3443-B9EE-A63E33F4F203}" type="slidenum">
              <a:rPr lang="en-US" smtClean="0">
                <a:solidFill>
                  <a:prstClr val="black">
                    <a:tint val="75000"/>
                  </a:prstClr>
                </a:solidFill>
              </a:rPr>
              <a:pPr/>
              <a:t>22</a:t>
            </a:fld>
            <a:endParaRPr lang="en-US" dirty="0">
              <a:solidFill>
                <a:prstClr val="black">
                  <a:tint val="75000"/>
                </a:prstClr>
              </a:solidFill>
            </a:endParaRPr>
          </a:p>
        </p:txBody>
      </p:sp>
      <p:sp>
        <p:nvSpPr>
          <p:cNvPr id="4" name="Footer Placeholder 3"/>
          <p:cNvSpPr>
            <a:spLocks noGrp="1"/>
          </p:cNvSpPr>
          <p:nvPr>
            <p:ph type="ftr" sz="quarter" idx="3"/>
          </p:nvPr>
        </p:nvSpPr>
        <p:spPr>
          <a:xfrm>
            <a:off x="3691741" y="6356350"/>
            <a:ext cx="4808517" cy="365125"/>
          </a:xfrm>
        </p:spPr>
        <p:txBody>
          <a:bodyPr/>
          <a:lstStyle/>
          <a:p>
            <a:r>
              <a:rPr lang="en-US" dirty="0">
                <a:solidFill>
                  <a:prstClr val="black">
                    <a:tint val="75000"/>
                  </a:prstClr>
                </a:solidFill>
              </a:rPr>
              <a:t>levelaccess.com   </a:t>
            </a:r>
            <a:r>
              <a:rPr lang="en-US" b="1" dirty="0">
                <a:solidFill>
                  <a:prstClr val="black">
                    <a:tint val="75000"/>
                  </a:prstClr>
                </a:solidFill>
              </a:rPr>
              <a:t> </a:t>
            </a:r>
            <a:r>
              <a:rPr lang="en-US" b="1" dirty="0">
                <a:solidFill>
                  <a:srgbClr val="00D81A"/>
                </a:solidFill>
              </a:rPr>
              <a:t>| </a:t>
            </a:r>
            <a:r>
              <a:rPr lang="en-US" b="1" dirty="0">
                <a:solidFill>
                  <a:prstClr val="black">
                    <a:tint val="75000"/>
                  </a:prstClr>
                </a:solidFill>
              </a:rPr>
              <a:t>   </a:t>
            </a:r>
            <a:r>
              <a:rPr lang="en-US" dirty="0">
                <a:solidFill>
                  <a:prstClr val="black">
                    <a:tint val="75000"/>
                  </a:prstClr>
                </a:solidFill>
              </a:rPr>
              <a:t>(</a:t>
            </a:r>
            <a:r>
              <a:rPr lang="de-DE" dirty="0">
                <a:solidFill>
                  <a:prstClr val="black">
                    <a:tint val="75000"/>
                  </a:prstClr>
                </a:solidFill>
              </a:rPr>
              <a:t>800) 899-9659    </a:t>
            </a:r>
            <a:r>
              <a:rPr lang="en-US" b="1" dirty="0">
                <a:solidFill>
                  <a:srgbClr val="00D81A"/>
                </a:solidFill>
              </a:rPr>
              <a:t>|</a:t>
            </a:r>
            <a:r>
              <a:rPr lang="en-US" dirty="0">
                <a:solidFill>
                  <a:prstClr val="black">
                    <a:tint val="75000"/>
                  </a:prstClr>
                </a:solidFill>
              </a:rPr>
              <a:t>    info@levelaccess.com</a:t>
            </a:r>
          </a:p>
        </p:txBody>
      </p:sp>
    </p:spTree>
    <p:extLst>
      <p:ext uri="{BB962C8B-B14F-4D97-AF65-F5344CB8AC3E}">
        <p14:creationId xmlns:p14="http://schemas.microsoft.com/office/powerpoint/2010/main" val="18527932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6"/>
            <a:ext cx="11060575" cy="637198"/>
          </a:xfrm>
        </p:spPr>
        <p:txBody>
          <a:bodyPr/>
          <a:lstStyle/>
          <a:p>
            <a:r>
              <a:rPr lang="en-US" dirty="0"/>
              <a:t>Variances: Legacy 508 Web / WCAG</a:t>
            </a:r>
            <a:endParaRPr lang="en-US" dirty="0">
              <a:latin typeface="Arial" charset="0"/>
              <a:ea typeface="Arial" charset="0"/>
              <a:cs typeface="Arial" charset="0"/>
            </a:endParaRPr>
          </a:p>
        </p:txBody>
      </p:sp>
      <p:sp>
        <p:nvSpPr>
          <p:cNvPr id="6" name="Subtitle 5"/>
          <p:cNvSpPr>
            <a:spLocks noGrp="1"/>
          </p:cNvSpPr>
          <p:nvPr>
            <p:ph type="subTitle" idx="10"/>
          </p:nvPr>
        </p:nvSpPr>
        <p:spPr>
          <a:xfrm>
            <a:off x="838200" y="944749"/>
            <a:ext cx="10515600" cy="473881"/>
          </a:xfrm>
        </p:spPr>
        <p:txBody>
          <a:bodyPr>
            <a:normAutofit/>
          </a:bodyPr>
          <a:lstStyle/>
          <a:p>
            <a:r>
              <a:rPr lang="en-US" dirty="0" smtClean="0"/>
              <a:t>Overview of the 508 Refresh Standards</a:t>
            </a:r>
            <a:endParaRPr lang="en-US" dirty="0"/>
          </a:p>
        </p:txBody>
      </p:sp>
      <p:graphicFrame>
        <p:nvGraphicFramePr>
          <p:cNvPr id="10" name="Table 9" descr="Table displaying accessibility requirements for various services and industries. "/>
          <p:cNvGraphicFramePr>
            <a:graphicFrameLocks noGrp="1"/>
          </p:cNvGraphicFramePr>
          <p:nvPr>
            <p:extLst>
              <p:ext uri="{D42A27DB-BD31-4B8C-83A1-F6EECF244321}">
                <p14:modId xmlns:p14="http://schemas.microsoft.com/office/powerpoint/2010/main" val="957238534"/>
              </p:ext>
            </p:extLst>
          </p:nvPr>
        </p:nvGraphicFramePr>
        <p:xfrm>
          <a:off x="838200" y="1748525"/>
          <a:ext cx="10515600" cy="4236720"/>
        </p:xfrm>
        <a:graphic>
          <a:graphicData uri="http://schemas.openxmlformats.org/drawingml/2006/table">
            <a:tbl>
              <a:tblPr firstRow="1" bandRow="1">
                <a:tableStyleId>{74C1A8A3-306A-4EB7-A6B1-4F7E0EB9C5D6}</a:tableStyleId>
              </a:tblPr>
              <a:tblGrid>
                <a:gridCol w="4099560">
                  <a:extLst>
                    <a:ext uri="{9D8B030D-6E8A-4147-A177-3AD203B41FA5}">
                      <a16:colId xmlns:a16="http://schemas.microsoft.com/office/drawing/2014/main" xmlns="" val="20000"/>
                    </a:ext>
                  </a:extLst>
                </a:gridCol>
                <a:gridCol w="3516923">
                  <a:extLst>
                    <a:ext uri="{9D8B030D-6E8A-4147-A177-3AD203B41FA5}">
                      <a16:colId xmlns:a16="http://schemas.microsoft.com/office/drawing/2014/main" xmlns="" val="20001"/>
                    </a:ext>
                  </a:extLst>
                </a:gridCol>
                <a:gridCol w="2899117">
                  <a:extLst>
                    <a:ext uri="{9D8B030D-6E8A-4147-A177-3AD203B41FA5}">
                      <a16:colId xmlns:a16="http://schemas.microsoft.com/office/drawing/2014/main" xmlns="" val="20002"/>
                    </a:ext>
                  </a:extLst>
                </a:gridCol>
              </a:tblGrid>
              <a:tr h="288871">
                <a:tc>
                  <a:txBody>
                    <a:bodyPr/>
                    <a:lstStyle/>
                    <a:p>
                      <a:pPr algn="l"/>
                      <a:r>
                        <a:rPr lang="en-US" sz="2000" dirty="0" smtClean="0">
                          <a:latin typeface="Arial" charset="0"/>
                          <a:ea typeface="Arial" charset="0"/>
                          <a:cs typeface="Arial" charset="0"/>
                        </a:rPr>
                        <a:t>Section 508 1194.22 Web</a:t>
                      </a:r>
                      <a:endParaRPr lang="en-US" sz="2000" b="1" dirty="0">
                        <a:solidFill>
                          <a:schemeClr val="tx1"/>
                        </a:solidFill>
                        <a:latin typeface="Arial" charset="0"/>
                        <a:ea typeface="Arial" charset="0"/>
                        <a:cs typeface="Arial" charset="0"/>
                      </a:endParaRPr>
                    </a:p>
                  </a:txBody>
                  <a:tcPr/>
                </a:tc>
                <a:tc>
                  <a:txBody>
                    <a:bodyPr/>
                    <a:lstStyle/>
                    <a:p>
                      <a:pPr algn="l"/>
                      <a:r>
                        <a:rPr lang="en-US" sz="2000" dirty="0" smtClean="0">
                          <a:latin typeface="Arial" charset="0"/>
                          <a:ea typeface="Arial" charset="0"/>
                          <a:cs typeface="Arial" charset="0"/>
                        </a:rPr>
                        <a:t>WCAG 2.0 Level A / AA</a:t>
                      </a:r>
                      <a:endParaRPr lang="en-US" sz="2000" b="1" dirty="0">
                        <a:solidFill>
                          <a:schemeClr val="tx1"/>
                        </a:solidFill>
                        <a:latin typeface="Arial" charset="0"/>
                        <a:ea typeface="Arial" charset="0"/>
                        <a:cs typeface="Arial" charset="0"/>
                      </a:endParaRPr>
                    </a:p>
                  </a:txBody>
                  <a:tcPr/>
                </a:tc>
                <a:tc>
                  <a:txBody>
                    <a:bodyPr/>
                    <a:lstStyle/>
                    <a:p>
                      <a:pPr algn="l"/>
                      <a:r>
                        <a:rPr lang="en-US" sz="2000" dirty="0" smtClean="0">
                          <a:latin typeface="Arial" charset="0"/>
                          <a:ea typeface="Arial" charset="0"/>
                          <a:cs typeface="Arial" charset="0"/>
                        </a:rPr>
                        <a:t>Comments</a:t>
                      </a:r>
                      <a:endParaRPr lang="en-US" sz="2000" b="1" dirty="0">
                        <a:solidFill>
                          <a:schemeClr val="tx1"/>
                        </a:solidFill>
                        <a:latin typeface="Arial" charset="0"/>
                        <a:ea typeface="Arial" charset="0"/>
                        <a:cs typeface="Arial" charset="0"/>
                      </a:endParaRPr>
                    </a:p>
                  </a:txBody>
                  <a:tcPr/>
                </a:tc>
                <a:extLst>
                  <a:ext uri="{0D108BD9-81ED-4DB2-BD59-A6C34878D82A}">
                    <a16:rowId xmlns:a16="http://schemas.microsoft.com/office/drawing/2014/main" xmlns="" val="3091721072"/>
                  </a:ext>
                </a:extLst>
              </a:tr>
              <a:tr h="313135">
                <a:tc>
                  <a:txBody>
                    <a:bodyPr/>
                    <a:lstStyle/>
                    <a:p>
                      <a:pPr algn="l">
                        <a:lnSpc>
                          <a:spcPct val="90000"/>
                        </a:lnSpc>
                        <a:spcBef>
                          <a:spcPts val="200"/>
                        </a:spcBef>
                        <a:spcAft>
                          <a:spcPts val="200"/>
                        </a:spcAft>
                      </a:pPr>
                      <a:r>
                        <a:rPr lang="en-US" sz="2000" b="1" baseline="0" dirty="0" smtClean="0">
                          <a:solidFill>
                            <a:schemeClr val="tx1"/>
                          </a:solidFill>
                          <a:latin typeface="Arial" charset="0"/>
                          <a:ea typeface="Arial" charset="0"/>
                          <a:cs typeface="Arial" charset="0"/>
                        </a:rPr>
                        <a:t>Twice per second flashing limit – no exception for size. </a:t>
                      </a:r>
                      <a:r>
                        <a:rPr lang="en-US" sz="2000" b="0" baseline="0" dirty="0" smtClean="0">
                          <a:solidFill>
                            <a:schemeClr val="tx1"/>
                          </a:solidFill>
                          <a:latin typeface="Arial" charset="0"/>
                          <a:ea typeface="Arial" charset="0"/>
                          <a:cs typeface="Arial" charset="0"/>
                        </a:rPr>
                        <a:t>Allows for flashing in the range from 56-59 times per seconds. </a:t>
                      </a:r>
                    </a:p>
                  </a:txBody>
                  <a:tcPr marT="91440" marB="91440"/>
                </a:tc>
                <a:tc>
                  <a:txBody>
                    <a:bodyPr/>
                    <a:lstStyle/>
                    <a:p>
                      <a:pPr marL="0" indent="0" algn="l">
                        <a:lnSpc>
                          <a:spcPct val="90000"/>
                        </a:lnSpc>
                        <a:spcBef>
                          <a:spcPts val="200"/>
                        </a:spcBef>
                        <a:spcAft>
                          <a:spcPts val="200"/>
                        </a:spcAft>
                        <a:buFont typeface="Arial" charset="0"/>
                        <a:buNone/>
                        <a:tabLst/>
                      </a:pPr>
                      <a:r>
                        <a:rPr lang="en-US" sz="2000" b="0" dirty="0" smtClean="0">
                          <a:solidFill>
                            <a:schemeClr val="tx1"/>
                          </a:solidFill>
                          <a:latin typeface="Arial" charset="0"/>
                          <a:ea typeface="Arial" charset="0"/>
                          <a:cs typeface="Arial" charset="0"/>
                        </a:rPr>
                        <a:t>WCAG’s is 3 times per second and also allows for small areas to contain flashing content.  </a:t>
                      </a:r>
                    </a:p>
                  </a:txBody>
                  <a:tcPr marT="91440" marB="91440"/>
                </a:tc>
                <a:tc>
                  <a:txBody>
                    <a:bodyPr/>
                    <a:lstStyle/>
                    <a:p>
                      <a:pPr marL="0" marR="0" indent="0" algn="l" defTabSz="914400" rtl="0" eaLnBrk="1" fontAlgn="auto" latinLnBrk="0" hangingPunct="1">
                        <a:lnSpc>
                          <a:spcPct val="90000"/>
                        </a:lnSpc>
                        <a:spcBef>
                          <a:spcPts val="200"/>
                        </a:spcBef>
                        <a:spcAft>
                          <a:spcPts val="200"/>
                        </a:spcAft>
                        <a:buClrTx/>
                        <a:buSzTx/>
                        <a:buFont typeface="Arial" charset="0"/>
                        <a:buNone/>
                        <a:tabLst/>
                        <a:defRPr/>
                      </a:pPr>
                      <a:r>
                        <a:rPr lang="en-US" sz="2000" b="0" dirty="0" smtClean="0">
                          <a:solidFill>
                            <a:schemeClr val="tx1"/>
                          </a:solidFill>
                          <a:latin typeface="Arial" charset="0"/>
                          <a:ea typeface="Arial" charset="0"/>
                          <a:cs typeface="Arial" charset="0"/>
                        </a:rPr>
                        <a:t>Practically</a:t>
                      </a:r>
                      <a:r>
                        <a:rPr lang="en-US" sz="2000" b="0" baseline="0" dirty="0" smtClean="0">
                          <a:solidFill>
                            <a:schemeClr val="tx1"/>
                          </a:solidFill>
                          <a:latin typeface="Arial" charset="0"/>
                          <a:ea typeface="Arial" charset="0"/>
                          <a:cs typeface="Arial" charset="0"/>
                        </a:rPr>
                        <a:t> equivalent</a:t>
                      </a:r>
                      <a:endParaRPr lang="en-US" sz="2000" b="0" dirty="0">
                        <a:solidFill>
                          <a:schemeClr val="tx1"/>
                        </a:solidFill>
                        <a:latin typeface="Arial" charset="0"/>
                        <a:ea typeface="Arial" charset="0"/>
                        <a:cs typeface="Arial" charset="0"/>
                      </a:endParaRPr>
                    </a:p>
                  </a:txBody>
                  <a:tcPr marT="91440" marB="91440"/>
                </a:tc>
                <a:extLst>
                  <a:ext uri="{0D108BD9-81ED-4DB2-BD59-A6C34878D82A}">
                    <a16:rowId xmlns:a16="http://schemas.microsoft.com/office/drawing/2014/main" xmlns="" val="10000"/>
                  </a:ext>
                </a:extLst>
              </a:tr>
              <a:tr h="362754">
                <a:tc>
                  <a:txBody>
                    <a:bodyPr/>
                    <a:lstStyle/>
                    <a:p>
                      <a:pPr algn="l">
                        <a:lnSpc>
                          <a:spcPct val="90000"/>
                        </a:lnSpc>
                        <a:spcBef>
                          <a:spcPts val="200"/>
                        </a:spcBef>
                        <a:spcAft>
                          <a:spcPts val="200"/>
                        </a:spcAft>
                      </a:pPr>
                      <a:r>
                        <a:rPr lang="en-US" sz="2000" b="0" dirty="0" smtClean="0">
                          <a:solidFill>
                            <a:schemeClr val="tx1"/>
                          </a:solidFill>
                          <a:latin typeface="Arial" charset="0"/>
                          <a:ea typeface="Arial" charset="0"/>
                          <a:cs typeface="Arial" charset="0"/>
                        </a:rPr>
                        <a:t>Require</a:t>
                      </a:r>
                      <a:r>
                        <a:rPr lang="en-US" sz="2000" b="0" baseline="0" dirty="0" smtClean="0">
                          <a:solidFill>
                            <a:schemeClr val="tx1"/>
                          </a:solidFill>
                          <a:latin typeface="Arial" charset="0"/>
                          <a:ea typeface="Arial" charset="0"/>
                          <a:cs typeface="Arial" charset="0"/>
                        </a:rPr>
                        <a:t> that </a:t>
                      </a:r>
                      <a:r>
                        <a:rPr lang="en-US" sz="2000" b="1" baseline="0" dirty="0" smtClean="0">
                          <a:solidFill>
                            <a:schemeClr val="tx1"/>
                          </a:solidFill>
                          <a:latin typeface="Arial" charset="0"/>
                          <a:ea typeface="Arial" charset="0"/>
                          <a:cs typeface="Arial" charset="0"/>
                        </a:rPr>
                        <a:t>documents are readable without associated style sheets</a:t>
                      </a:r>
                      <a:endParaRPr lang="en-US" sz="2000" b="0" dirty="0">
                        <a:solidFill>
                          <a:schemeClr val="tx1"/>
                        </a:solidFill>
                        <a:latin typeface="Arial" charset="0"/>
                        <a:ea typeface="Arial" charset="0"/>
                        <a:cs typeface="Arial" charset="0"/>
                      </a:endParaRPr>
                    </a:p>
                  </a:txBody>
                  <a:tcPr marT="91440" marB="91440"/>
                </a:tc>
                <a:tc>
                  <a:txBody>
                    <a:bodyPr/>
                    <a:lstStyle/>
                    <a:p>
                      <a:pPr marL="0" indent="0" algn="l">
                        <a:lnSpc>
                          <a:spcPct val="90000"/>
                        </a:lnSpc>
                        <a:spcBef>
                          <a:spcPts val="200"/>
                        </a:spcBef>
                        <a:spcAft>
                          <a:spcPts val="200"/>
                        </a:spcAft>
                        <a:buFont typeface="Arial" charset="0"/>
                        <a:buNone/>
                        <a:tabLst/>
                      </a:pPr>
                      <a:r>
                        <a:rPr lang="en-US" sz="2000" b="0" dirty="0" smtClean="0">
                          <a:solidFill>
                            <a:schemeClr val="tx1"/>
                          </a:solidFill>
                          <a:latin typeface="Arial" charset="0"/>
                          <a:ea typeface="Arial" charset="0"/>
                          <a:cs typeface="Arial" charset="0"/>
                        </a:rPr>
                        <a:t>Only requires</a:t>
                      </a:r>
                      <a:r>
                        <a:rPr lang="en-US" sz="2000" b="0" baseline="0" dirty="0" smtClean="0">
                          <a:solidFill>
                            <a:schemeClr val="tx1"/>
                          </a:solidFill>
                          <a:latin typeface="Arial" charset="0"/>
                          <a:ea typeface="Arial" charset="0"/>
                          <a:cs typeface="Arial" charset="0"/>
                        </a:rPr>
                        <a:t> that content is in a meaningful sequence</a:t>
                      </a:r>
                      <a:endParaRPr lang="en-US" sz="2000" b="0" dirty="0" smtClean="0">
                        <a:solidFill>
                          <a:schemeClr val="tx1"/>
                        </a:solidFill>
                        <a:latin typeface="Arial" charset="0"/>
                        <a:ea typeface="Arial" charset="0"/>
                        <a:cs typeface="Arial" charset="0"/>
                      </a:endParaRPr>
                    </a:p>
                  </a:txBody>
                  <a:tcPr marT="91440" marB="91440"/>
                </a:tc>
                <a:tc>
                  <a:txBody>
                    <a:bodyPr/>
                    <a:lstStyle/>
                    <a:p>
                      <a:pPr marL="0" indent="0" algn="l">
                        <a:lnSpc>
                          <a:spcPct val="90000"/>
                        </a:lnSpc>
                        <a:spcBef>
                          <a:spcPts val="200"/>
                        </a:spcBef>
                        <a:spcAft>
                          <a:spcPts val="200"/>
                        </a:spcAft>
                        <a:buFont typeface="Arial" charset="0"/>
                        <a:buNone/>
                        <a:tabLst/>
                      </a:pPr>
                      <a:r>
                        <a:rPr lang="en-US" sz="2000" b="0" dirty="0" smtClean="0">
                          <a:solidFill>
                            <a:schemeClr val="tx1"/>
                          </a:solidFill>
                          <a:latin typeface="Arial" charset="0"/>
                          <a:ea typeface="Arial" charset="0"/>
                          <a:cs typeface="Arial" charset="0"/>
                        </a:rPr>
                        <a:t>More flexibility</a:t>
                      </a:r>
                      <a:endParaRPr lang="en-US" sz="2000" b="0" dirty="0">
                        <a:solidFill>
                          <a:schemeClr val="tx1"/>
                        </a:solidFill>
                        <a:latin typeface="Arial" charset="0"/>
                        <a:ea typeface="Arial" charset="0"/>
                        <a:cs typeface="Arial" charset="0"/>
                      </a:endParaRPr>
                    </a:p>
                  </a:txBody>
                  <a:tcPr marT="91440" marB="91440"/>
                </a:tc>
                <a:extLst>
                  <a:ext uri="{0D108BD9-81ED-4DB2-BD59-A6C34878D82A}">
                    <a16:rowId xmlns:a16="http://schemas.microsoft.com/office/drawing/2014/main" xmlns="" val="10001"/>
                  </a:ext>
                </a:extLst>
              </a:tr>
              <a:tr h="362754">
                <a:tc>
                  <a:txBody>
                    <a:bodyPr/>
                    <a:lstStyle/>
                    <a:p>
                      <a:pPr algn="l">
                        <a:lnSpc>
                          <a:spcPct val="90000"/>
                        </a:lnSpc>
                        <a:spcBef>
                          <a:spcPts val="200"/>
                        </a:spcBef>
                        <a:spcAft>
                          <a:spcPts val="200"/>
                        </a:spcAft>
                      </a:pPr>
                      <a:r>
                        <a:rPr lang="en-US" sz="2000" b="0" dirty="0" smtClean="0">
                          <a:solidFill>
                            <a:schemeClr val="tx1"/>
                          </a:solidFill>
                          <a:latin typeface="Arial" charset="0"/>
                          <a:ea typeface="Arial" charset="0"/>
                          <a:cs typeface="Arial" charset="0"/>
                        </a:rPr>
                        <a:t>Requires that embedded</a:t>
                      </a:r>
                      <a:r>
                        <a:rPr lang="en-US" sz="2000" b="0" baseline="0" dirty="0" smtClean="0">
                          <a:solidFill>
                            <a:schemeClr val="tx1"/>
                          </a:solidFill>
                          <a:latin typeface="Arial" charset="0"/>
                          <a:ea typeface="Arial" charset="0"/>
                          <a:cs typeface="Arial" charset="0"/>
                        </a:rPr>
                        <a:t> and linked non-HTML media provide a </a:t>
                      </a:r>
                      <a:r>
                        <a:rPr lang="en-US" sz="2000" b="1" baseline="0" dirty="0" smtClean="0">
                          <a:solidFill>
                            <a:schemeClr val="tx1"/>
                          </a:solidFill>
                          <a:latin typeface="Arial" charset="0"/>
                          <a:ea typeface="Arial" charset="0"/>
                          <a:cs typeface="Arial" charset="0"/>
                        </a:rPr>
                        <a:t>link to an accessible plug-in</a:t>
                      </a:r>
                      <a:endParaRPr lang="en-US" sz="2000" b="1" dirty="0">
                        <a:solidFill>
                          <a:schemeClr val="tx1"/>
                        </a:solidFill>
                        <a:latin typeface="Arial" charset="0"/>
                        <a:ea typeface="Arial" charset="0"/>
                        <a:cs typeface="Arial" charset="0"/>
                      </a:endParaRPr>
                    </a:p>
                  </a:txBody>
                  <a:tcPr marT="91440" marB="91440"/>
                </a:tc>
                <a:tc>
                  <a:txBody>
                    <a:bodyPr/>
                    <a:lstStyle/>
                    <a:p>
                      <a:pPr marL="0" indent="0" algn="l">
                        <a:lnSpc>
                          <a:spcPct val="90000"/>
                        </a:lnSpc>
                        <a:spcBef>
                          <a:spcPts val="200"/>
                        </a:spcBef>
                        <a:spcAft>
                          <a:spcPts val="200"/>
                        </a:spcAft>
                        <a:buFont typeface="Arial" charset="0"/>
                        <a:buNone/>
                        <a:tabLst/>
                      </a:pPr>
                      <a:r>
                        <a:rPr lang="en-US" sz="2000" b="0" dirty="0" smtClean="0">
                          <a:solidFill>
                            <a:schemeClr val="tx1"/>
                          </a:solidFill>
                          <a:latin typeface="Arial" charset="0"/>
                          <a:ea typeface="Arial" charset="0"/>
                          <a:cs typeface="Arial" charset="0"/>
                        </a:rPr>
                        <a:t>Indicates that the technology relied upon for conformance</a:t>
                      </a:r>
                      <a:r>
                        <a:rPr lang="en-US" sz="2000" b="0" baseline="0" dirty="0" smtClean="0">
                          <a:solidFill>
                            <a:schemeClr val="tx1"/>
                          </a:solidFill>
                          <a:latin typeface="Arial" charset="0"/>
                          <a:ea typeface="Arial" charset="0"/>
                          <a:cs typeface="Arial" charset="0"/>
                        </a:rPr>
                        <a:t> are accessibility supported.</a:t>
                      </a:r>
                      <a:endParaRPr lang="en-US" sz="2000" b="0" dirty="0" smtClean="0">
                        <a:solidFill>
                          <a:schemeClr val="tx1"/>
                        </a:solidFill>
                        <a:latin typeface="Arial" charset="0"/>
                        <a:ea typeface="Arial" charset="0"/>
                        <a:cs typeface="Arial" charset="0"/>
                      </a:endParaRPr>
                    </a:p>
                  </a:txBody>
                  <a:tcPr marT="91440" marB="91440"/>
                </a:tc>
                <a:tc>
                  <a:txBody>
                    <a:bodyPr/>
                    <a:lstStyle/>
                    <a:p>
                      <a:pPr marL="0" indent="0" algn="l">
                        <a:lnSpc>
                          <a:spcPct val="90000"/>
                        </a:lnSpc>
                        <a:spcBef>
                          <a:spcPts val="200"/>
                        </a:spcBef>
                        <a:spcAft>
                          <a:spcPts val="200"/>
                        </a:spcAft>
                        <a:buFont typeface="Arial" charset="0"/>
                        <a:buNone/>
                        <a:tabLst/>
                      </a:pPr>
                      <a:r>
                        <a:rPr lang="en-US" sz="2000" b="0" dirty="0" smtClean="0">
                          <a:solidFill>
                            <a:schemeClr val="tx1"/>
                          </a:solidFill>
                          <a:latin typeface="Arial" charset="0"/>
                          <a:ea typeface="Arial" charset="0"/>
                          <a:cs typeface="Arial" charset="0"/>
                        </a:rPr>
                        <a:t>Most</a:t>
                      </a:r>
                      <a:r>
                        <a:rPr lang="en-US" sz="2000" b="0" baseline="0" dirty="0" smtClean="0">
                          <a:solidFill>
                            <a:schemeClr val="tx1"/>
                          </a:solidFill>
                          <a:latin typeface="Arial" charset="0"/>
                          <a:ea typeface="Arial" charset="0"/>
                          <a:cs typeface="Arial" charset="0"/>
                        </a:rPr>
                        <a:t> agencies will likely still be providing links to plug-ins, if not on every page, on some general page.</a:t>
                      </a:r>
                      <a:endParaRPr lang="en-US" sz="2000" b="0" dirty="0">
                        <a:solidFill>
                          <a:schemeClr val="tx1"/>
                        </a:solidFill>
                        <a:latin typeface="Arial" charset="0"/>
                        <a:ea typeface="Arial" charset="0"/>
                        <a:cs typeface="Arial" charset="0"/>
                      </a:endParaRPr>
                    </a:p>
                  </a:txBody>
                  <a:tcPr marT="91440" marB="91440"/>
                </a:tc>
              </a:tr>
            </a:tbl>
          </a:graphicData>
        </a:graphic>
      </p:graphicFrame>
      <p:sp>
        <p:nvSpPr>
          <p:cNvPr id="5" name="Slide Number Placeholder 4"/>
          <p:cNvSpPr>
            <a:spLocks noGrp="1"/>
          </p:cNvSpPr>
          <p:nvPr>
            <p:ph type="sldNum" sz="quarter" idx="4"/>
          </p:nvPr>
        </p:nvSpPr>
        <p:spPr/>
        <p:txBody>
          <a:bodyPr/>
          <a:lstStyle/>
          <a:p>
            <a:fld id="{2030EA8A-DA75-3443-B9EE-A63E33F4F203}" type="slidenum">
              <a:rPr lang="en-US" smtClean="0">
                <a:solidFill>
                  <a:prstClr val="black">
                    <a:tint val="75000"/>
                  </a:prstClr>
                </a:solidFill>
              </a:rPr>
              <a:pPr/>
              <a:t>23</a:t>
            </a:fld>
            <a:endParaRPr lang="en-US" dirty="0">
              <a:solidFill>
                <a:prstClr val="black">
                  <a:tint val="75000"/>
                </a:prstClr>
              </a:solidFill>
            </a:endParaRPr>
          </a:p>
        </p:txBody>
      </p:sp>
      <p:sp>
        <p:nvSpPr>
          <p:cNvPr id="4" name="Footer Placeholder 3"/>
          <p:cNvSpPr>
            <a:spLocks noGrp="1"/>
          </p:cNvSpPr>
          <p:nvPr>
            <p:ph type="ftr" sz="quarter" idx="3"/>
          </p:nvPr>
        </p:nvSpPr>
        <p:spPr>
          <a:xfrm>
            <a:off x="3691741" y="6356350"/>
            <a:ext cx="4808517" cy="365125"/>
          </a:xfrm>
        </p:spPr>
        <p:txBody>
          <a:bodyPr/>
          <a:lstStyle/>
          <a:p>
            <a:r>
              <a:rPr lang="en-US" dirty="0">
                <a:solidFill>
                  <a:prstClr val="black">
                    <a:tint val="75000"/>
                  </a:prstClr>
                </a:solidFill>
              </a:rPr>
              <a:t>levelaccess.com   </a:t>
            </a:r>
            <a:r>
              <a:rPr lang="en-US" b="1" dirty="0">
                <a:solidFill>
                  <a:prstClr val="black">
                    <a:tint val="75000"/>
                  </a:prstClr>
                </a:solidFill>
              </a:rPr>
              <a:t> </a:t>
            </a:r>
            <a:r>
              <a:rPr lang="en-US" b="1" dirty="0">
                <a:solidFill>
                  <a:srgbClr val="00D81A"/>
                </a:solidFill>
              </a:rPr>
              <a:t>| </a:t>
            </a:r>
            <a:r>
              <a:rPr lang="en-US" b="1" dirty="0">
                <a:solidFill>
                  <a:prstClr val="black">
                    <a:tint val="75000"/>
                  </a:prstClr>
                </a:solidFill>
              </a:rPr>
              <a:t>   </a:t>
            </a:r>
            <a:r>
              <a:rPr lang="en-US" dirty="0">
                <a:solidFill>
                  <a:prstClr val="black">
                    <a:tint val="75000"/>
                  </a:prstClr>
                </a:solidFill>
              </a:rPr>
              <a:t>(</a:t>
            </a:r>
            <a:r>
              <a:rPr lang="de-DE" dirty="0">
                <a:solidFill>
                  <a:prstClr val="black">
                    <a:tint val="75000"/>
                  </a:prstClr>
                </a:solidFill>
              </a:rPr>
              <a:t>800) 899-9659    </a:t>
            </a:r>
            <a:r>
              <a:rPr lang="en-US" b="1" dirty="0">
                <a:solidFill>
                  <a:srgbClr val="00D81A"/>
                </a:solidFill>
              </a:rPr>
              <a:t>|</a:t>
            </a:r>
            <a:r>
              <a:rPr lang="en-US" dirty="0">
                <a:solidFill>
                  <a:prstClr val="black">
                    <a:tint val="75000"/>
                  </a:prstClr>
                </a:solidFill>
              </a:rPr>
              <a:t>    info@levelaccess.com</a:t>
            </a:r>
          </a:p>
        </p:txBody>
      </p:sp>
    </p:spTree>
    <p:extLst>
      <p:ext uri="{BB962C8B-B14F-4D97-AF65-F5344CB8AC3E}">
        <p14:creationId xmlns:p14="http://schemas.microsoft.com/office/powerpoint/2010/main" val="6061260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6"/>
            <a:ext cx="11060575" cy="637198"/>
          </a:xfrm>
        </p:spPr>
        <p:txBody>
          <a:bodyPr/>
          <a:lstStyle/>
          <a:p>
            <a:r>
              <a:rPr lang="en-US" dirty="0"/>
              <a:t>Variances: Legacy 508 Web / </a:t>
            </a:r>
            <a:r>
              <a:rPr lang="en-US" dirty="0" smtClean="0"/>
              <a:t>WCAG </a:t>
            </a:r>
            <a:r>
              <a:rPr lang="en-US" dirty="0" smtClean="0">
                <a:latin typeface="Arial" charset="0"/>
                <a:ea typeface="Arial" charset="0"/>
                <a:cs typeface="Arial" charset="0"/>
              </a:rPr>
              <a:t>(Cont’d)</a:t>
            </a:r>
            <a:endParaRPr lang="en-US" dirty="0">
              <a:latin typeface="Arial" charset="0"/>
              <a:ea typeface="Arial" charset="0"/>
              <a:cs typeface="Arial" charset="0"/>
            </a:endParaRPr>
          </a:p>
        </p:txBody>
      </p:sp>
      <p:sp>
        <p:nvSpPr>
          <p:cNvPr id="6" name="Subtitle 5"/>
          <p:cNvSpPr>
            <a:spLocks noGrp="1"/>
          </p:cNvSpPr>
          <p:nvPr>
            <p:ph type="subTitle" idx="10"/>
          </p:nvPr>
        </p:nvSpPr>
        <p:spPr>
          <a:xfrm>
            <a:off x="838200" y="944749"/>
            <a:ext cx="10515600" cy="473881"/>
          </a:xfrm>
        </p:spPr>
        <p:txBody>
          <a:bodyPr>
            <a:normAutofit/>
          </a:bodyPr>
          <a:lstStyle/>
          <a:p>
            <a:r>
              <a:rPr lang="en-US" dirty="0" smtClean="0"/>
              <a:t>Overview of the 508 Refresh Standards</a:t>
            </a:r>
            <a:endParaRPr lang="en-US" dirty="0"/>
          </a:p>
        </p:txBody>
      </p:sp>
      <p:graphicFrame>
        <p:nvGraphicFramePr>
          <p:cNvPr id="7" name="Table 6" descr="Table displaying accessibility requirements for various services and industries. "/>
          <p:cNvGraphicFramePr>
            <a:graphicFrameLocks noGrp="1"/>
          </p:cNvGraphicFramePr>
          <p:nvPr>
            <p:extLst>
              <p:ext uri="{D42A27DB-BD31-4B8C-83A1-F6EECF244321}">
                <p14:modId xmlns:p14="http://schemas.microsoft.com/office/powerpoint/2010/main" val="359220315"/>
              </p:ext>
            </p:extLst>
          </p:nvPr>
        </p:nvGraphicFramePr>
        <p:xfrm>
          <a:off x="838200" y="1725375"/>
          <a:ext cx="10515600" cy="3901440"/>
        </p:xfrm>
        <a:graphic>
          <a:graphicData uri="http://schemas.openxmlformats.org/drawingml/2006/table">
            <a:tbl>
              <a:tblPr firstRow="1" bandRow="1">
                <a:tableStyleId>{74C1A8A3-306A-4EB7-A6B1-4F7E0EB9C5D6}</a:tableStyleId>
              </a:tblPr>
              <a:tblGrid>
                <a:gridCol w="3965294">
                  <a:extLst>
                    <a:ext uri="{9D8B030D-6E8A-4147-A177-3AD203B41FA5}">
                      <a16:colId xmlns:a16="http://schemas.microsoft.com/office/drawing/2014/main" xmlns="" val="20000"/>
                    </a:ext>
                  </a:extLst>
                </a:gridCol>
                <a:gridCol w="3495554">
                  <a:extLst>
                    <a:ext uri="{9D8B030D-6E8A-4147-A177-3AD203B41FA5}">
                      <a16:colId xmlns:a16="http://schemas.microsoft.com/office/drawing/2014/main" xmlns="" val="20001"/>
                    </a:ext>
                  </a:extLst>
                </a:gridCol>
                <a:gridCol w="3054752">
                  <a:extLst>
                    <a:ext uri="{9D8B030D-6E8A-4147-A177-3AD203B41FA5}">
                      <a16:colId xmlns:a16="http://schemas.microsoft.com/office/drawing/2014/main" xmlns="" val="20002"/>
                    </a:ext>
                  </a:extLst>
                </a:gridCol>
              </a:tblGrid>
              <a:tr h="394370">
                <a:tc>
                  <a:txBody>
                    <a:bodyPr/>
                    <a:lstStyle/>
                    <a:p>
                      <a:pPr algn="l"/>
                      <a:r>
                        <a:rPr lang="en-US" sz="2000" dirty="0" smtClean="0">
                          <a:latin typeface="Arial" charset="0"/>
                          <a:ea typeface="Arial" charset="0"/>
                          <a:cs typeface="Arial" charset="0"/>
                        </a:rPr>
                        <a:t>Section 508 1194.22 Web</a:t>
                      </a:r>
                      <a:endParaRPr lang="en-US" sz="2000" b="1" dirty="0">
                        <a:solidFill>
                          <a:schemeClr val="tx1"/>
                        </a:solidFill>
                        <a:latin typeface="Arial" charset="0"/>
                        <a:ea typeface="Arial" charset="0"/>
                        <a:cs typeface="Arial" charset="0"/>
                      </a:endParaRPr>
                    </a:p>
                  </a:txBody>
                  <a:tcPr marT="91440" marB="91440"/>
                </a:tc>
                <a:tc>
                  <a:txBody>
                    <a:bodyPr/>
                    <a:lstStyle/>
                    <a:p>
                      <a:pPr algn="l"/>
                      <a:r>
                        <a:rPr lang="en-US" sz="2000" dirty="0" smtClean="0">
                          <a:latin typeface="Arial" charset="0"/>
                          <a:ea typeface="Arial" charset="0"/>
                          <a:cs typeface="Arial" charset="0"/>
                        </a:rPr>
                        <a:t>WCAG 2.0 Level A / AA</a:t>
                      </a:r>
                      <a:endParaRPr lang="en-US" sz="2000" b="1" dirty="0">
                        <a:solidFill>
                          <a:schemeClr val="tx1"/>
                        </a:solidFill>
                        <a:latin typeface="Arial" charset="0"/>
                        <a:ea typeface="Arial" charset="0"/>
                        <a:cs typeface="Arial" charset="0"/>
                      </a:endParaRPr>
                    </a:p>
                  </a:txBody>
                  <a:tcPr marT="91440" marB="91440"/>
                </a:tc>
                <a:tc>
                  <a:txBody>
                    <a:bodyPr/>
                    <a:lstStyle/>
                    <a:p>
                      <a:pPr algn="l"/>
                      <a:r>
                        <a:rPr lang="en-US" sz="2000" dirty="0" smtClean="0">
                          <a:latin typeface="Arial" charset="0"/>
                          <a:ea typeface="Arial" charset="0"/>
                          <a:cs typeface="Arial" charset="0"/>
                        </a:rPr>
                        <a:t>Comments</a:t>
                      </a:r>
                      <a:endParaRPr lang="en-US" sz="2000" b="1" dirty="0">
                        <a:solidFill>
                          <a:schemeClr val="tx1"/>
                        </a:solidFill>
                        <a:latin typeface="Arial" charset="0"/>
                        <a:ea typeface="Arial" charset="0"/>
                        <a:cs typeface="Arial" charset="0"/>
                      </a:endParaRPr>
                    </a:p>
                  </a:txBody>
                  <a:tcPr marT="91440" marB="91440"/>
                </a:tc>
                <a:extLst>
                  <a:ext uri="{0D108BD9-81ED-4DB2-BD59-A6C34878D82A}">
                    <a16:rowId xmlns:a16="http://schemas.microsoft.com/office/drawing/2014/main" xmlns="" val="3091721072"/>
                  </a:ext>
                </a:extLst>
              </a:tr>
              <a:tr h="313135">
                <a:tc>
                  <a:txBody>
                    <a:bodyPr/>
                    <a:lstStyle/>
                    <a:p>
                      <a:pPr algn="l"/>
                      <a:r>
                        <a:rPr lang="en-US" sz="2000" b="0" baseline="0" dirty="0" smtClean="0">
                          <a:solidFill>
                            <a:schemeClr val="tx1"/>
                          </a:solidFill>
                          <a:latin typeface="Arial" charset="0"/>
                          <a:ea typeface="Arial" charset="0"/>
                          <a:cs typeface="Arial" charset="0"/>
                        </a:rPr>
                        <a:t>Requires that </a:t>
                      </a:r>
                      <a:r>
                        <a:rPr lang="en-US" sz="2000" b="1" baseline="0" dirty="0" smtClean="0">
                          <a:solidFill>
                            <a:schemeClr val="tx1"/>
                          </a:solidFill>
                          <a:latin typeface="Arial" charset="0"/>
                          <a:ea typeface="Arial" charset="0"/>
                          <a:cs typeface="Arial" charset="0"/>
                        </a:rPr>
                        <a:t>alternative pages are not used unless they can be made accessible</a:t>
                      </a:r>
                      <a:r>
                        <a:rPr lang="en-US" sz="2000" b="0" baseline="0" dirty="0" smtClean="0">
                          <a:solidFill>
                            <a:schemeClr val="tx1"/>
                          </a:solidFill>
                          <a:latin typeface="Arial" charset="0"/>
                          <a:ea typeface="Arial" charset="0"/>
                          <a:cs typeface="Arial" charset="0"/>
                        </a:rPr>
                        <a:t> </a:t>
                      </a:r>
                    </a:p>
                  </a:txBody>
                  <a:tcPr marT="91440" marB="91440"/>
                </a:tc>
                <a:tc>
                  <a:txBody>
                    <a:bodyPr/>
                    <a:lstStyle/>
                    <a:p>
                      <a:pPr marL="0" indent="0" algn="l">
                        <a:buFont typeface="Arial" charset="0"/>
                        <a:buNone/>
                        <a:tabLst/>
                      </a:pPr>
                      <a:r>
                        <a:rPr lang="en-US" sz="2000" b="0" dirty="0" smtClean="0">
                          <a:solidFill>
                            <a:schemeClr val="tx1"/>
                          </a:solidFill>
                          <a:latin typeface="Arial" charset="0"/>
                          <a:ea typeface="Arial" charset="0"/>
                          <a:cs typeface="Arial" charset="0"/>
                        </a:rPr>
                        <a:t>WCAG</a:t>
                      </a:r>
                      <a:r>
                        <a:rPr lang="en-US" sz="2000" b="0" baseline="0" dirty="0" smtClean="0">
                          <a:solidFill>
                            <a:schemeClr val="tx1"/>
                          </a:solidFill>
                          <a:latin typeface="Arial" charset="0"/>
                          <a:ea typeface="Arial" charset="0"/>
                          <a:cs typeface="Arial" charset="0"/>
                        </a:rPr>
                        <a:t> allows for alternative pages to be used, but has no bar to determine when they are not allowed</a:t>
                      </a:r>
                      <a:endParaRPr lang="en-US" sz="2000" b="0" dirty="0" smtClean="0">
                        <a:solidFill>
                          <a:schemeClr val="tx1"/>
                        </a:solidFill>
                        <a:latin typeface="Arial" charset="0"/>
                        <a:ea typeface="Arial" charset="0"/>
                        <a:cs typeface="Arial" charset="0"/>
                      </a:endParaRPr>
                    </a:p>
                  </a:txBody>
                  <a:tcPr marT="91440" marB="91440"/>
                </a:tc>
                <a:tc>
                  <a:txBody>
                    <a:bodyPr/>
                    <a:lstStyle/>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US" sz="2000" b="0" dirty="0" smtClean="0">
                          <a:solidFill>
                            <a:schemeClr val="tx1"/>
                          </a:solidFill>
                          <a:latin typeface="Arial" charset="0"/>
                          <a:ea typeface="Arial" charset="0"/>
                          <a:cs typeface="Arial" charset="0"/>
                        </a:rPr>
                        <a:t>Unclear how strictly</a:t>
                      </a:r>
                      <a:r>
                        <a:rPr lang="en-US" sz="2000" b="0" baseline="0" dirty="0" smtClean="0">
                          <a:solidFill>
                            <a:schemeClr val="tx1"/>
                          </a:solidFill>
                          <a:latin typeface="Arial" charset="0"/>
                          <a:ea typeface="Arial" charset="0"/>
                          <a:cs typeface="Arial" charset="0"/>
                        </a:rPr>
                        <a:t> this was followed previously. Could be addressed by agency requirements.</a:t>
                      </a:r>
                      <a:endParaRPr lang="en-US" sz="2000" b="0" dirty="0">
                        <a:solidFill>
                          <a:schemeClr val="tx1"/>
                        </a:solidFill>
                        <a:latin typeface="Arial" charset="0"/>
                        <a:ea typeface="Arial" charset="0"/>
                        <a:cs typeface="Arial" charset="0"/>
                      </a:endParaRPr>
                    </a:p>
                  </a:txBody>
                  <a:tcPr marT="91440" marB="91440"/>
                </a:tc>
                <a:extLst>
                  <a:ext uri="{0D108BD9-81ED-4DB2-BD59-A6C34878D82A}">
                    <a16:rowId xmlns:a16="http://schemas.microsoft.com/office/drawing/2014/main" xmlns="" val="10000"/>
                  </a:ext>
                </a:extLst>
              </a:tr>
              <a:tr h="362754">
                <a:tc>
                  <a:txBody>
                    <a:bodyPr/>
                    <a:lstStyle/>
                    <a:p>
                      <a:pPr algn="l"/>
                      <a:r>
                        <a:rPr lang="en-US" sz="2000" b="0" dirty="0" smtClean="0">
                          <a:solidFill>
                            <a:schemeClr val="tx1"/>
                          </a:solidFill>
                          <a:latin typeface="Arial" charset="0"/>
                          <a:ea typeface="Arial" charset="0"/>
                          <a:cs typeface="Arial" charset="0"/>
                        </a:rPr>
                        <a:t>In our</a:t>
                      </a:r>
                      <a:r>
                        <a:rPr lang="en-US" sz="2000" b="0" baseline="0" dirty="0" smtClean="0">
                          <a:solidFill>
                            <a:schemeClr val="tx1"/>
                          </a:solidFill>
                          <a:latin typeface="Arial" charset="0"/>
                          <a:ea typeface="Arial" charset="0"/>
                          <a:cs typeface="Arial" charset="0"/>
                        </a:rPr>
                        <a:t> experience, most US Federal Agencies require that </a:t>
                      </a:r>
                      <a:r>
                        <a:rPr lang="en-US" sz="2000" b="1" baseline="0" dirty="0" smtClean="0">
                          <a:solidFill>
                            <a:schemeClr val="tx1"/>
                          </a:solidFill>
                          <a:latin typeface="Arial" charset="0"/>
                          <a:ea typeface="Arial" charset="0"/>
                          <a:cs typeface="Arial" charset="0"/>
                        </a:rPr>
                        <a:t>link text is meaningful when taken out of context</a:t>
                      </a:r>
                      <a:r>
                        <a:rPr lang="en-US" sz="2000" b="0" baseline="0" dirty="0" smtClean="0">
                          <a:solidFill>
                            <a:schemeClr val="tx1"/>
                          </a:solidFill>
                          <a:latin typeface="Arial" charset="0"/>
                          <a:ea typeface="Arial" charset="0"/>
                          <a:cs typeface="Arial" charset="0"/>
                        </a:rPr>
                        <a:t>, even though it’s not explicitly required in Section 508. </a:t>
                      </a:r>
                      <a:endParaRPr lang="en-US" sz="2000" b="0" dirty="0">
                        <a:solidFill>
                          <a:schemeClr val="tx1"/>
                        </a:solidFill>
                        <a:latin typeface="Arial" charset="0"/>
                        <a:ea typeface="Arial" charset="0"/>
                        <a:cs typeface="Arial" charset="0"/>
                      </a:endParaRPr>
                    </a:p>
                  </a:txBody>
                  <a:tcPr marT="91440" marB="91440"/>
                </a:tc>
                <a:tc>
                  <a:txBody>
                    <a:bodyPr/>
                    <a:lstStyle/>
                    <a:p>
                      <a:pPr marL="0" indent="0" algn="l">
                        <a:buFont typeface="Arial" charset="0"/>
                        <a:buNone/>
                        <a:tabLst/>
                      </a:pPr>
                      <a:r>
                        <a:rPr lang="en-US" sz="2000" b="0" dirty="0" smtClean="0">
                          <a:solidFill>
                            <a:schemeClr val="tx1"/>
                          </a:solidFill>
                          <a:latin typeface="Arial" charset="0"/>
                          <a:ea typeface="Arial" charset="0"/>
                          <a:cs typeface="Arial" charset="0"/>
                        </a:rPr>
                        <a:t>WCAG Level AA allows</a:t>
                      </a:r>
                      <a:r>
                        <a:rPr lang="en-US" sz="2000" b="0" baseline="0" dirty="0" smtClean="0">
                          <a:solidFill>
                            <a:schemeClr val="tx1"/>
                          </a:solidFill>
                          <a:latin typeface="Arial" charset="0"/>
                          <a:ea typeface="Arial" charset="0"/>
                          <a:cs typeface="Arial" charset="0"/>
                        </a:rPr>
                        <a:t> for link text to be understand in context.  Out of context is a WCAG Level AAA requirement.</a:t>
                      </a:r>
                      <a:endParaRPr lang="en-US" sz="2000" b="0" dirty="0" smtClean="0">
                        <a:solidFill>
                          <a:schemeClr val="tx1"/>
                        </a:solidFill>
                        <a:latin typeface="Arial" charset="0"/>
                        <a:ea typeface="Arial" charset="0"/>
                        <a:cs typeface="Arial" charset="0"/>
                      </a:endParaRPr>
                    </a:p>
                  </a:txBody>
                  <a:tcPr marT="91440" marB="91440"/>
                </a:tc>
                <a:tc>
                  <a:txBody>
                    <a:bodyPr/>
                    <a:lstStyle/>
                    <a:p>
                      <a:pPr marL="0" indent="0" algn="l">
                        <a:buFont typeface="Arial" charset="0"/>
                        <a:buNone/>
                        <a:tabLst/>
                      </a:pPr>
                      <a:r>
                        <a:rPr lang="en-US" sz="2000" b="0" dirty="0" smtClean="0">
                          <a:solidFill>
                            <a:schemeClr val="tx1"/>
                          </a:solidFill>
                          <a:latin typeface="Arial" charset="0"/>
                          <a:ea typeface="Arial" charset="0"/>
                          <a:cs typeface="Arial" charset="0"/>
                        </a:rPr>
                        <a:t>Some agencies will likely want to address this in their checklists.</a:t>
                      </a:r>
                      <a:endParaRPr lang="en-US" sz="2000" b="0" dirty="0">
                        <a:solidFill>
                          <a:schemeClr val="tx1"/>
                        </a:solidFill>
                        <a:latin typeface="Arial" charset="0"/>
                        <a:ea typeface="Arial" charset="0"/>
                        <a:cs typeface="Arial" charset="0"/>
                      </a:endParaRPr>
                    </a:p>
                  </a:txBody>
                  <a:tcPr marT="91440" marB="91440"/>
                </a:tc>
                <a:extLst>
                  <a:ext uri="{0D108BD9-81ED-4DB2-BD59-A6C34878D82A}">
                    <a16:rowId xmlns:a16="http://schemas.microsoft.com/office/drawing/2014/main" xmlns="" val="10001"/>
                  </a:ext>
                </a:extLst>
              </a:tr>
            </a:tbl>
          </a:graphicData>
        </a:graphic>
      </p:graphicFrame>
      <p:sp>
        <p:nvSpPr>
          <p:cNvPr id="5" name="Slide Number Placeholder 4"/>
          <p:cNvSpPr>
            <a:spLocks noGrp="1"/>
          </p:cNvSpPr>
          <p:nvPr>
            <p:ph type="sldNum" sz="quarter" idx="4"/>
          </p:nvPr>
        </p:nvSpPr>
        <p:spPr/>
        <p:txBody>
          <a:bodyPr/>
          <a:lstStyle/>
          <a:p>
            <a:fld id="{2030EA8A-DA75-3443-B9EE-A63E33F4F203}" type="slidenum">
              <a:rPr lang="en-US" smtClean="0">
                <a:solidFill>
                  <a:prstClr val="black">
                    <a:tint val="75000"/>
                  </a:prstClr>
                </a:solidFill>
              </a:rPr>
              <a:pPr/>
              <a:t>24</a:t>
            </a:fld>
            <a:endParaRPr lang="en-US" dirty="0">
              <a:solidFill>
                <a:prstClr val="black">
                  <a:tint val="75000"/>
                </a:prstClr>
              </a:solidFill>
            </a:endParaRPr>
          </a:p>
        </p:txBody>
      </p:sp>
      <p:sp>
        <p:nvSpPr>
          <p:cNvPr id="4" name="Footer Placeholder 3"/>
          <p:cNvSpPr>
            <a:spLocks noGrp="1"/>
          </p:cNvSpPr>
          <p:nvPr>
            <p:ph type="ftr" sz="quarter" idx="3"/>
          </p:nvPr>
        </p:nvSpPr>
        <p:spPr>
          <a:xfrm>
            <a:off x="3691741" y="6356350"/>
            <a:ext cx="4808517" cy="365125"/>
          </a:xfrm>
        </p:spPr>
        <p:txBody>
          <a:bodyPr/>
          <a:lstStyle/>
          <a:p>
            <a:r>
              <a:rPr lang="en-US" dirty="0">
                <a:solidFill>
                  <a:prstClr val="black">
                    <a:tint val="75000"/>
                  </a:prstClr>
                </a:solidFill>
              </a:rPr>
              <a:t>levelaccess.com   </a:t>
            </a:r>
            <a:r>
              <a:rPr lang="en-US" b="1" dirty="0">
                <a:solidFill>
                  <a:prstClr val="black">
                    <a:tint val="75000"/>
                  </a:prstClr>
                </a:solidFill>
              </a:rPr>
              <a:t> </a:t>
            </a:r>
            <a:r>
              <a:rPr lang="en-US" b="1" dirty="0">
                <a:solidFill>
                  <a:srgbClr val="00D81A"/>
                </a:solidFill>
              </a:rPr>
              <a:t>| </a:t>
            </a:r>
            <a:r>
              <a:rPr lang="en-US" b="1" dirty="0">
                <a:solidFill>
                  <a:prstClr val="black">
                    <a:tint val="75000"/>
                  </a:prstClr>
                </a:solidFill>
              </a:rPr>
              <a:t>   </a:t>
            </a:r>
            <a:r>
              <a:rPr lang="en-US" dirty="0">
                <a:solidFill>
                  <a:prstClr val="black">
                    <a:tint val="75000"/>
                  </a:prstClr>
                </a:solidFill>
              </a:rPr>
              <a:t>(</a:t>
            </a:r>
            <a:r>
              <a:rPr lang="de-DE" dirty="0">
                <a:solidFill>
                  <a:prstClr val="black">
                    <a:tint val="75000"/>
                  </a:prstClr>
                </a:solidFill>
              </a:rPr>
              <a:t>800) 899-9659    </a:t>
            </a:r>
            <a:r>
              <a:rPr lang="en-US" b="1" dirty="0">
                <a:solidFill>
                  <a:srgbClr val="00D81A"/>
                </a:solidFill>
              </a:rPr>
              <a:t>|</a:t>
            </a:r>
            <a:r>
              <a:rPr lang="en-US" dirty="0">
                <a:solidFill>
                  <a:prstClr val="black">
                    <a:tint val="75000"/>
                  </a:prstClr>
                </a:solidFill>
              </a:rPr>
              <a:t>    info@levelaccess.com</a:t>
            </a:r>
          </a:p>
        </p:txBody>
      </p:sp>
    </p:spTree>
    <p:extLst>
      <p:ext uri="{BB962C8B-B14F-4D97-AF65-F5344CB8AC3E}">
        <p14:creationId xmlns:p14="http://schemas.microsoft.com/office/powerpoint/2010/main" val="9493918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1353800" cy="637198"/>
          </a:xfrm>
        </p:spPr>
        <p:txBody>
          <a:bodyPr/>
          <a:lstStyle/>
          <a:p>
            <a:r>
              <a:rPr lang="en-US" dirty="0" smtClean="0"/>
              <a:t>Functional Perf Criteria: Applicability</a:t>
            </a:r>
            <a:endParaRPr lang="en-US" dirty="0">
              <a:latin typeface="Arial" charset="0"/>
              <a:ea typeface="Arial" charset="0"/>
              <a:cs typeface="Arial" charset="0"/>
            </a:endParaRPr>
          </a:p>
        </p:txBody>
      </p:sp>
      <p:sp>
        <p:nvSpPr>
          <p:cNvPr id="6" name="Subtitle 5"/>
          <p:cNvSpPr>
            <a:spLocks noGrp="1"/>
          </p:cNvSpPr>
          <p:nvPr>
            <p:ph type="subTitle" idx="10"/>
          </p:nvPr>
        </p:nvSpPr>
        <p:spPr>
          <a:xfrm>
            <a:off x="838200" y="944749"/>
            <a:ext cx="10515600" cy="473881"/>
          </a:xfrm>
        </p:spPr>
        <p:txBody>
          <a:bodyPr>
            <a:normAutofit/>
          </a:bodyPr>
          <a:lstStyle/>
          <a:p>
            <a:r>
              <a:rPr lang="en-US" dirty="0" smtClean="0"/>
              <a:t>Overview of the 508 Refresh Standards</a:t>
            </a:r>
            <a:endParaRPr lang="en-US" dirty="0"/>
          </a:p>
        </p:txBody>
      </p:sp>
      <p:sp>
        <p:nvSpPr>
          <p:cNvPr id="3" name="Content Placeholder 2"/>
          <p:cNvSpPr>
            <a:spLocks noGrp="1"/>
          </p:cNvSpPr>
          <p:nvPr>
            <p:ph idx="1"/>
          </p:nvPr>
        </p:nvSpPr>
        <p:spPr>
          <a:xfrm>
            <a:off x="838197" y="1666753"/>
            <a:ext cx="11060578" cy="4689597"/>
          </a:xfrm>
        </p:spPr>
        <p:txBody>
          <a:bodyPr>
            <a:noAutofit/>
          </a:bodyPr>
          <a:lstStyle/>
          <a:p>
            <a:pPr>
              <a:spcBef>
                <a:spcPts val="0"/>
              </a:spcBef>
              <a:spcAft>
                <a:spcPts val="600"/>
              </a:spcAft>
            </a:pPr>
            <a:r>
              <a:rPr lang="en-US" b="1" dirty="0">
                <a:solidFill>
                  <a:schemeClr val="tx1"/>
                </a:solidFill>
              </a:rPr>
              <a:t>Functional performance requirements only apply in one of the following situations: </a:t>
            </a:r>
          </a:p>
          <a:p>
            <a:pPr lvl="1">
              <a:spcBef>
                <a:spcPts val="0"/>
              </a:spcBef>
              <a:spcAft>
                <a:spcPts val="600"/>
              </a:spcAft>
            </a:pPr>
            <a:r>
              <a:rPr lang="en-US" dirty="0">
                <a:solidFill>
                  <a:schemeClr val="tx1"/>
                </a:solidFill>
              </a:rPr>
              <a:t>A technology standard/guideline does not exist to address the situation </a:t>
            </a:r>
          </a:p>
          <a:p>
            <a:pPr lvl="1">
              <a:spcBef>
                <a:spcPts val="0"/>
              </a:spcBef>
              <a:spcAft>
                <a:spcPts val="600"/>
              </a:spcAft>
            </a:pPr>
            <a:r>
              <a:rPr lang="en-US" dirty="0">
                <a:solidFill>
                  <a:schemeClr val="tx1"/>
                </a:solidFill>
              </a:rPr>
              <a:t>As an equivalent manner to meet the standards when a </a:t>
            </a:r>
            <a:r>
              <a:rPr lang="en-US" dirty="0" smtClean="0">
                <a:solidFill>
                  <a:schemeClr val="tx1"/>
                </a:solidFill>
              </a:rPr>
              <a:t>technical standard </a:t>
            </a:r>
            <a:r>
              <a:rPr lang="en-US" dirty="0">
                <a:solidFill>
                  <a:schemeClr val="tx1"/>
                </a:solidFill>
              </a:rPr>
              <a:t>cannot be met</a:t>
            </a:r>
          </a:p>
          <a:p>
            <a:pPr>
              <a:spcBef>
                <a:spcPts val="0"/>
              </a:spcBef>
              <a:spcAft>
                <a:spcPts val="600"/>
              </a:spcAft>
            </a:pPr>
            <a:r>
              <a:rPr lang="en-US" b="1" dirty="0">
                <a:solidFill>
                  <a:schemeClr val="tx1"/>
                </a:solidFill>
              </a:rPr>
              <a:t>Theoretically a safe harbor for products that are technically compliant but not usable by people with disabilities</a:t>
            </a:r>
          </a:p>
          <a:p>
            <a:pPr lvl="1">
              <a:spcBef>
                <a:spcPts val="0"/>
              </a:spcBef>
              <a:spcAft>
                <a:spcPts val="600"/>
              </a:spcAft>
            </a:pPr>
            <a:r>
              <a:rPr lang="en-US" dirty="0">
                <a:solidFill>
                  <a:schemeClr val="tx1"/>
                </a:solidFill>
              </a:rPr>
              <a:t>Practically unlikely to be the case</a:t>
            </a:r>
          </a:p>
          <a:p>
            <a:pPr>
              <a:spcBef>
                <a:spcPts val="0"/>
              </a:spcBef>
              <a:spcAft>
                <a:spcPts val="600"/>
              </a:spcAft>
            </a:pPr>
            <a:r>
              <a:rPr lang="en-US" b="1" dirty="0">
                <a:solidFill>
                  <a:schemeClr val="tx1"/>
                </a:solidFill>
              </a:rPr>
              <a:t>Remaining functional performance criteria tweaked for clarity</a:t>
            </a:r>
          </a:p>
          <a:p>
            <a:pPr lvl="1">
              <a:spcBef>
                <a:spcPts val="0"/>
              </a:spcBef>
              <a:spcAft>
                <a:spcPts val="600"/>
              </a:spcAft>
            </a:pPr>
            <a:r>
              <a:rPr lang="en-US" b="1" dirty="0">
                <a:solidFill>
                  <a:schemeClr val="tx1"/>
                </a:solidFill>
              </a:rPr>
              <a:t>Example: With Limited Vision. </a:t>
            </a:r>
            <a:r>
              <a:rPr lang="en-US" dirty="0">
                <a:solidFill>
                  <a:schemeClr val="tx1"/>
                </a:solidFill>
              </a:rPr>
              <a:t>Where a visual mode of operation is provided, ICT shall provide at least one mode of operation that enables users to make use of limited vision.</a:t>
            </a:r>
          </a:p>
        </p:txBody>
      </p:sp>
      <p:sp>
        <p:nvSpPr>
          <p:cNvPr id="5" name="Slide Number Placeholder 4"/>
          <p:cNvSpPr>
            <a:spLocks noGrp="1"/>
          </p:cNvSpPr>
          <p:nvPr>
            <p:ph type="sldNum" sz="quarter" idx="4"/>
          </p:nvPr>
        </p:nvSpPr>
        <p:spPr/>
        <p:txBody>
          <a:bodyPr/>
          <a:lstStyle/>
          <a:p>
            <a:fld id="{2030EA8A-DA75-3443-B9EE-A63E33F4F203}" type="slidenum">
              <a:rPr lang="en-US" smtClean="0">
                <a:solidFill>
                  <a:prstClr val="black">
                    <a:tint val="75000"/>
                  </a:prstClr>
                </a:solidFill>
              </a:rPr>
              <a:pPr/>
              <a:t>25</a:t>
            </a:fld>
            <a:endParaRPr lang="en-US" dirty="0">
              <a:solidFill>
                <a:prstClr val="black">
                  <a:tint val="75000"/>
                </a:prstClr>
              </a:solidFill>
            </a:endParaRPr>
          </a:p>
        </p:txBody>
      </p:sp>
      <p:sp>
        <p:nvSpPr>
          <p:cNvPr id="4" name="Footer Placeholder 3"/>
          <p:cNvSpPr>
            <a:spLocks noGrp="1"/>
          </p:cNvSpPr>
          <p:nvPr>
            <p:ph type="ftr" sz="quarter" idx="3"/>
          </p:nvPr>
        </p:nvSpPr>
        <p:spPr>
          <a:xfrm>
            <a:off x="3691741" y="6356350"/>
            <a:ext cx="4808517" cy="365125"/>
          </a:xfrm>
        </p:spPr>
        <p:txBody>
          <a:bodyPr/>
          <a:lstStyle/>
          <a:p>
            <a:r>
              <a:rPr lang="en-US" dirty="0">
                <a:solidFill>
                  <a:prstClr val="black">
                    <a:tint val="75000"/>
                  </a:prstClr>
                </a:solidFill>
              </a:rPr>
              <a:t>levelaccess.com   </a:t>
            </a:r>
            <a:r>
              <a:rPr lang="en-US" b="1" dirty="0">
                <a:solidFill>
                  <a:prstClr val="black">
                    <a:tint val="75000"/>
                  </a:prstClr>
                </a:solidFill>
              </a:rPr>
              <a:t> </a:t>
            </a:r>
            <a:r>
              <a:rPr lang="en-US" b="1" dirty="0">
                <a:solidFill>
                  <a:srgbClr val="00D81A"/>
                </a:solidFill>
              </a:rPr>
              <a:t>| </a:t>
            </a:r>
            <a:r>
              <a:rPr lang="en-US" b="1" dirty="0">
                <a:solidFill>
                  <a:prstClr val="black">
                    <a:tint val="75000"/>
                  </a:prstClr>
                </a:solidFill>
              </a:rPr>
              <a:t>   </a:t>
            </a:r>
            <a:r>
              <a:rPr lang="en-US" dirty="0">
                <a:solidFill>
                  <a:prstClr val="black">
                    <a:tint val="75000"/>
                  </a:prstClr>
                </a:solidFill>
              </a:rPr>
              <a:t>(</a:t>
            </a:r>
            <a:r>
              <a:rPr lang="de-DE" dirty="0">
                <a:solidFill>
                  <a:prstClr val="black">
                    <a:tint val="75000"/>
                  </a:prstClr>
                </a:solidFill>
              </a:rPr>
              <a:t>800) 899-9659    </a:t>
            </a:r>
            <a:r>
              <a:rPr lang="en-US" b="1" dirty="0">
                <a:solidFill>
                  <a:srgbClr val="00D81A"/>
                </a:solidFill>
              </a:rPr>
              <a:t>|</a:t>
            </a:r>
            <a:r>
              <a:rPr lang="en-US" dirty="0">
                <a:solidFill>
                  <a:prstClr val="black">
                    <a:tint val="75000"/>
                  </a:prstClr>
                </a:solidFill>
              </a:rPr>
              <a:t>    info@levelaccess.com</a:t>
            </a:r>
          </a:p>
        </p:txBody>
      </p:sp>
    </p:spTree>
    <p:extLst>
      <p:ext uri="{BB962C8B-B14F-4D97-AF65-F5344CB8AC3E}">
        <p14:creationId xmlns:p14="http://schemas.microsoft.com/office/powerpoint/2010/main" val="14640263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1353800" cy="637198"/>
          </a:xfrm>
        </p:spPr>
        <p:txBody>
          <a:bodyPr/>
          <a:lstStyle/>
          <a:p>
            <a:r>
              <a:rPr lang="en-US" dirty="0" smtClean="0"/>
              <a:t>New Functional Perf Criteria in Refresh</a:t>
            </a:r>
            <a:endParaRPr lang="en-US" dirty="0">
              <a:latin typeface="Arial" charset="0"/>
              <a:ea typeface="Arial" charset="0"/>
              <a:cs typeface="Arial" charset="0"/>
            </a:endParaRPr>
          </a:p>
        </p:txBody>
      </p:sp>
      <p:sp>
        <p:nvSpPr>
          <p:cNvPr id="6" name="Subtitle 5"/>
          <p:cNvSpPr>
            <a:spLocks noGrp="1"/>
          </p:cNvSpPr>
          <p:nvPr>
            <p:ph type="subTitle" idx="10"/>
          </p:nvPr>
        </p:nvSpPr>
        <p:spPr>
          <a:xfrm>
            <a:off x="838200" y="944749"/>
            <a:ext cx="10515600" cy="473881"/>
          </a:xfrm>
        </p:spPr>
        <p:txBody>
          <a:bodyPr>
            <a:normAutofit/>
          </a:bodyPr>
          <a:lstStyle/>
          <a:p>
            <a:r>
              <a:rPr lang="en-US" dirty="0" smtClean="0"/>
              <a:t>Overview of the 508 Refresh Standards</a:t>
            </a:r>
            <a:endParaRPr lang="en-US" dirty="0"/>
          </a:p>
        </p:txBody>
      </p:sp>
      <p:sp>
        <p:nvSpPr>
          <p:cNvPr id="3" name="Content Placeholder 2"/>
          <p:cNvSpPr>
            <a:spLocks noGrp="1"/>
          </p:cNvSpPr>
          <p:nvPr>
            <p:ph idx="1"/>
          </p:nvPr>
        </p:nvSpPr>
        <p:spPr>
          <a:xfrm>
            <a:off x="838197" y="1666753"/>
            <a:ext cx="11060578" cy="4689597"/>
          </a:xfrm>
        </p:spPr>
        <p:txBody>
          <a:bodyPr>
            <a:noAutofit/>
          </a:bodyPr>
          <a:lstStyle/>
          <a:p>
            <a:pPr>
              <a:spcBef>
                <a:spcPts val="0"/>
              </a:spcBef>
              <a:spcAft>
                <a:spcPts val="900"/>
              </a:spcAft>
            </a:pPr>
            <a:r>
              <a:rPr lang="en-US" sz="2400" b="1" dirty="0">
                <a:solidFill>
                  <a:schemeClr val="tx1"/>
                </a:solidFill>
              </a:rPr>
              <a:t>Without Perception of Color</a:t>
            </a:r>
            <a:r>
              <a:rPr lang="en-US" sz="2400" dirty="0">
                <a:solidFill>
                  <a:schemeClr val="tx1"/>
                </a:solidFill>
              </a:rPr>
              <a:t>. Where a visual mode of operation is provided, ICT shall provide at least one visual mode of operation that does not require user perception of color.</a:t>
            </a:r>
          </a:p>
          <a:p>
            <a:pPr>
              <a:spcBef>
                <a:spcPts val="0"/>
              </a:spcBef>
              <a:spcAft>
                <a:spcPts val="900"/>
              </a:spcAft>
            </a:pPr>
            <a:r>
              <a:rPr lang="en-US" sz="2400" b="1" dirty="0">
                <a:solidFill>
                  <a:schemeClr val="tx1"/>
                </a:solidFill>
              </a:rPr>
              <a:t>With Limited Manipulation</a:t>
            </a:r>
            <a:r>
              <a:rPr lang="en-US" sz="2400" dirty="0">
                <a:solidFill>
                  <a:schemeClr val="tx1"/>
                </a:solidFill>
              </a:rPr>
              <a:t>. Where a manual mode of operation is provided, ICT shall provide at least one mode of operation that does not require fine motor control or simultaneous manual operations.</a:t>
            </a:r>
          </a:p>
          <a:p>
            <a:pPr>
              <a:spcBef>
                <a:spcPts val="0"/>
              </a:spcBef>
              <a:spcAft>
                <a:spcPts val="900"/>
              </a:spcAft>
            </a:pPr>
            <a:r>
              <a:rPr lang="en-US" sz="2400" b="1" dirty="0">
                <a:solidFill>
                  <a:schemeClr val="tx1"/>
                </a:solidFill>
              </a:rPr>
              <a:t>With Limited Reach and Strength</a:t>
            </a:r>
            <a:r>
              <a:rPr lang="en-US" sz="2400" dirty="0">
                <a:solidFill>
                  <a:schemeClr val="tx1"/>
                </a:solidFill>
              </a:rPr>
              <a:t>. Where a manual mode of operation is provided, ICT shall provide at least one mode of operation that is operable with limited reach and limited strength.</a:t>
            </a:r>
          </a:p>
          <a:p>
            <a:pPr>
              <a:spcBef>
                <a:spcPts val="0"/>
              </a:spcBef>
              <a:spcAft>
                <a:spcPts val="900"/>
              </a:spcAft>
            </a:pPr>
            <a:r>
              <a:rPr lang="en-US" sz="2400" b="1" dirty="0">
                <a:solidFill>
                  <a:schemeClr val="tx1"/>
                </a:solidFill>
              </a:rPr>
              <a:t>With Limited Language, Cognitive, and Learning Abilities</a:t>
            </a:r>
            <a:r>
              <a:rPr lang="en-US" sz="2400" dirty="0">
                <a:solidFill>
                  <a:schemeClr val="tx1"/>
                </a:solidFill>
              </a:rPr>
              <a:t>. ICT shall provide features making its use by individuals with limited cognitive, language, and learning abilities simpler and easier</a:t>
            </a:r>
          </a:p>
        </p:txBody>
      </p:sp>
      <p:sp>
        <p:nvSpPr>
          <p:cNvPr id="5" name="Slide Number Placeholder 4"/>
          <p:cNvSpPr>
            <a:spLocks noGrp="1"/>
          </p:cNvSpPr>
          <p:nvPr>
            <p:ph type="sldNum" sz="quarter" idx="4"/>
          </p:nvPr>
        </p:nvSpPr>
        <p:spPr/>
        <p:txBody>
          <a:bodyPr/>
          <a:lstStyle/>
          <a:p>
            <a:fld id="{2030EA8A-DA75-3443-B9EE-A63E33F4F203}" type="slidenum">
              <a:rPr lang="en-US" smtClean="0">
                <a:solidFill>
                  <a:prstClr val="black">
                    <a:tint val="75000"/>
                  </a:prstClr>
                </a:solidFill>
              </a:rPr>
              <a:pPr/>
              <a:t>26</a:t>
            </a:fld>
            <a:endParaRPr lang="en-US" dirty="0">
              <a:solidFill>
                <a:prstClr val="black">
                  <a:tint val="75000"/>
                </a:prstClr>
              </a:solidFill>
            </a:endParaRPr>
          </a:p>
        </p:txBody>
      </p:sp>
      <p:sp>
        <p:nvSpPr>
          <p:cNvPr id="4" name="Footer Placeholder 3"/>
          <p:cNvSpPr>
            <a:spLocks noGrp="1"/>
          </p:cNvSpPr>
          <p:nvPr>
            <p:ph type="ftr" sz="quarter" idx="3"/>
          </p:nvPr>
        </p:nvSpPr>
        <p:spPr>
          <a:xfrm>
            <a:off x="3691741" y="6356350"/>
            <a:ext cx="4808517" cy="365125"/>
          </a:xfrm>
        </p:spPr>
        <p:txBody>
          <a:bodyPr/>
          <a:lstStyle/>
          <a:p>
            <a:r>
              <a:rPr lang="en-US" dirty="0">
                <a:solidFill>
                  <a:prstClr val="black">
                    <a:tint val="75000"/>
                  </a:prstClr>
                </a:solidFill>
              </a:rPr>
              <a:t>levelaccess.com   </a:t>
            </a:r>
            <a:r>
              <a:rPr lang="en-US" b="1" dirty="0">
                <a:solidFill>
                  <a:prstClr val="black">
                    <a:tint val="75000"/>
                  </a:prstClr>
                </a:solidFill>
              </a:rPr>
              <a:t> </a:t>
            </a:r>
            <a:r>
              <a:rPr lang="en-US" b="1" dirty="0">
                <a:solidFill>
                  <a:srgbClr val="00D81A"/>
                </a:solidFill>
              </a:rPr>
              <a:t>| </a:t>
            </a:r>
            <a:r>
              <a:rPr lang="en-US" b="1" dirty="0">
                <a:solidFill>
                  <a:prstClr val="black">
                    <a:tint val="75000"/>
                  </a:prstClr>
                </a:solidFill>
              </a:rPr>
              <a:t>   </a:t>
            </a:r>
            <a:r>
              <a:rPr lang="en-US" dirty="0">
                <a:solidFill>
                  <a:prstClr val="black">
                    <a:tint val="75000"/>
                  </a:prstClr>
                </a:solidFill>
              </a:rPr>
              <a:t>(</a:t>
            </a:r>
            <a:r>
              <a:rPr lang="de-DE" dirty="0">
                <a:solidFill>
                  <a:prstClr val="black">
                    <a:tint val="75000"/>
                  </a:prstClr>
                </a:solidFill>
              </a:rPr>
              <a:t>800) 899-9659    </a:t>
            </a:r>
            <a:r>
              <a:rPr lang="en-US" b="1" dirty="0">
                <a:solidFill>
                  <a:srgbClr val="00D81A"/>
                </a:solidFill>
              </a:rPr>
              <a:t>|</a:t>
            </a:r>
            <a:r>
              <a:rPr lang="en-US" dirty="0">
                <a:solidFill>
                  <a:prstClr val="black">
                    <a:tint val="75000"/>
                  </a:prstClr>
                </a:solidFill>
              </a:rPr>
              <a:t>    info@levelaccess.com</a:t>
            </a:r>
          </a:p>
        </p:txBody>
      </p:sp>
    </p:spTree>
    <p:extLst>
      <p:ext uri="{BB962C8B-B14F-4D97-AF65-F5344CB8AC3E}">
        <p14:creationId xmlns:p14="http://schemas.microsoft.com/office/powerpoint/2010/main" val="7910210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1353800" cy="637198"/>
          </a:xfrm>
        </p:spPr>
        <p:txBody>
          <a:bodyPr/>
          <a:lstStyle/>
          <a:p>
            <a:r>
              <a:rPr lang="en-US" dirty="0" smtClean="0"/>
              <a:t>Documentation &amp; Support Services</a:t>
            </a:r>
            <a:endParaRPr lang="en-US" dirty="0">
              <a:latin typeface="Arial" charset="0"/>
              <a:ea typeface="Arial" charset="0"/>
              <a:cs typeface="Arial" charset="0"/>
            </a:endParaRPr>
          </a:p>
        </p:txBody>
      </p:sp>
      <p:sp>
        <p:nvSpPr>
          <p:cNvPr id="6" name="Subtitle 5"/>
          <p:cNvSpPr>
            <a:spLocks noGrp="1"/>
          </p:cNvSpPr>
          <p:nvPr>
            <p:ph type="subTitle" idx="10"/>
          </p:nvPr>
        </p:nvSpPr>
        <p:spPr>
          <a:xfrm>
            <a:off x="838200" y="944749"/>
            <a:ext cx="10515600" cy="473881"/>
          </a:xfrm>
        </p:spPr>
        <p:txBody>
          <a:bodyPr>
            <a:normAutofit/>
          </a:bodyPr>
          <a:lstStyle/>
          <a:p>
            <a:r>
              <a:rPr lang="en-US" dirty="0" smtClean="0"/>
              <a:t>Overview of the 508 Refresh Standards</a:t>
            </a:r>
            <a:endParaRPr lang="en-US" dirty="0"/>
          </a:p>
        </p:txBody>
      </p:sp>
      <p:sp>
        <p:nvSpPr>
          <p:cNvPr id="3" name="Content Placeholder 2"/>
          <p:cNvSpPr>
            <a:spLocks noGrp="1"/>
          </p:cNvSpPr>
          <p:nvPr>
            <p:ph idx="1"/>
          </p:nvPr>
        </p:nvSpPr>
        <p:spPr>
          <a:xfrm>
            <a:off x="838197" y="1666753"/>
            <a:ext cx="11060578" cy="4689597"/>
          </a:xfrm>
        </p:spPr>
        <p:txBody>
          <a:bodyPr>
            <a:noAutofit/>
          </a:bodyPr>
          <a:lstStyle/>
          <a:p>
            <a:r>
              <a:rPr lang="en-US" sz="2400" b="1" dirty="0">
                <a:solidFill>
                  <a:schemeClr val="tx1"/>
                </a:solidFill>
              </a:rPr>
              <a:t>Product supporting documentation - notably product documentation - must now clearly conform to WCAG 2.0 </a:t>
            </a:r>
            <a:br>
              <a:rPr lang="en-US" sz="2400" b="1" dirty="0">
                <a:solidFill>
                  <a:schemeClr val="tx1"/>
                </a:solidFill>
              </a:rPr>
            </a:br>
            <a:r>
              <a:rPr lang="en-US" sz="2400" b="1" dirty="0">
                <a:solidFill>
                  <a:schemeClr val="tx1"/>
                </a:solidFill>
              </a:rPr>
              <a:t>A &amp; AA requirements</a:t>
            </a:r>
          </a:p>
          <a:p>
            <a:pPr lvl="1"/>
            <a:r>
              <a:rPr lang="en-US" sz="2000" dirty="0">
                <a:solidFill>
                  <a:schemeClr val="tx1"/>
                </a:solidFill>
              </a:rPr>
              <a:t>Exceptions for 4 WCAG SC – bypass blocks, multiple ways, consistent identification and consistent navigation</a:t>
            </a:r>
          </a:p>
          <a:p>
            <a:r>
              <a:rPr lang="en-US" sz="2400" b="1" dirty="0">
                <a:solidFill>
                  <a:schemeClr val="tx1"/>
                </a:solidFill>
              </a:rPr>
              <a:t>Includes web based service and support</a:t>
            </a:r>
          </a:p>
          <a:p>
            <a:r>
              <a:rPr lang="en-US" sz="2400" b="1" dirty="0">
                <a:solidFill>
                  <a:schemeClr val="tx1"/>
                </a:solidFill>
              </a:rPr>
              <a:t>Provide alternative formats for individuals that are blind or low vision on request </a:t>
            </a:r>
          </a:p>
          <a:p>
            <a:r>
              <a:rPr lang="en-US" sz="2400" b="1" dirty="0">
                <a:solidFill>
                  <a:schemeClr val="tx1"/>
                </a:solidFill>
              </a:rPr>
              <a:t>Only applies when non-electronic documentation is provided.</a:t>
            </a:r>
          </a:p>
          <a:p>
            <a:r>
              <a:rPr lang="en-US" sz="2400" b="1" dirty="0">
                <a:solidFill>
                  <a:schemeClr val="tx1"/>
                </a:solidFill>
              </a:rPr>
              <a:t>Provide overview of accessibility and compatibility features</a:t>
            </a:r>
          </a:p>
          <a:p>
            <a:r>
              <a:rPr lang="en-US" sz="2400" b="1" dirty="0">
                <a:solidFill>
                  <a:schemeClr val="tx1"/>
                </a:solidFill>
              </a:rPr>
              <a:t>Support services support the communication needs of people with disabilities</a:t>
            </a:r>
          </a:p>
        </p:txBody>
      </p:sp>
      <p:sp>
        <p:nvSpPr>
          <p:cNvPr id="5" name="Slide Number Placeholder 4"/>
          <p:cNvSpPr>
            <a:spLocks noGrp="1"/>
          </p:cNvSpPr>
          <p:nvPr>
            <p:ph type="sldNum" sz="quarter" idx="4"/>
          </p:nvPr>
        </p:nvSpPr>
        <p:spPr/>
        <p:txBody>
          <a:bodyPr/>
          <a:lstStyle/>
          <a:p>
            <a:fld id="{2030EA8A-DA75-3443-B9EE-A63E33F4F203}" type="slidenum">
              <a:rPr lang="en-US" smtClean="0">
                <a:solidFill>
                  <a:prstClr val="black">
                    <a:tint val="75000"/>
                  </a:prstClr>
                </a:solidFill>
              </a:rPr>
              <a:pPr/>
              <a:t>27</a:t>
            </a:fld>
            <a:endParaRPr lang="en-US" dirty="0">
              <a:solidFill>
                <a:prstClr val="black">
                  <a:tint val="75000"/>
                </a:prstClr>
              </a:solidFill>
            </a:endParaRPr>
          </a:p>
        </p:txBody>
      </p:sp>
      <p:sp>
        <p:nvSpPr>
          <p:cNvPr id="4" name="Footer Placeholder 3"/>
          <p:cNvSpPr>
            <a:spLocks noGrp="1"/>
          </p:cNvSpPr>
          <p:nvPr>
            <p:ph type="ftr" sz="quarter" idx="3"/>
          </p:nvPr>
        </p:nvSpPr>
        <p:spPr>
          <a:xfrm>
            <a:off x="3691741" y="6356350"/>
            <a:ext cx="4808517" cy="365125"/>
          </a:xfrm>
        </p:spPr>
        <p:txBody>
          <a:bodyPr/>
          <a:lstStyle/>
          <a:p>
            <a:r>
              <a:rPr lang="en-US" dirty="0">
                <a:solidFill>
                  <a:prstClr val="black">
                    <a:tint val="75000"/>
                  </a:prstClr>
                </a:solidFill>
              </a:rPr>
              <a:t>levelaccess.com   </a:t>
            </a:r>
            <a:r>
              <a:rPr lang="en-US" b="1" dirty="0">
                <a:solidFill>
                  <a:prstClr val="black">
                    <a:tint val="75000"/>
                  </a:prstClr>
                </a:solidFill>
              </a:rPr>
              <a:t> </a:t>
            </a:r>
            <a:r>
              <a:rPr lang="en-US" b="1" dirty="0">
                <a:solidFill>
                  <a:srgbClr val="00D81A"/>
                </a:solidFill>
              </a:rPr>
              <a:t>| </a:t>
            </a:r>
            <a:r>
              <a:rPr lang="en-US" b="1" dirty="0">
                <a:solidFill>
                  <a:prstClr val="black">
                    <a:tint val="75000"/>
                  </a:prstClr>
                </a:solidFill>
              </a:rPr>
              <a:t>   </a:t>
            </a:r>
            <a:r>
              <a:rPr lang="en-US" dirty="0">
                <a:solidFill>
                  <a:prstClr val="black">
                    <a:tint val="75000"/>
                  </a:prstClr>
                </a:solidFill>
              </a:rPr>
              <a:t>(</a:t>
            </a:r>
            <a:r>
              <a:rPr lang="de-DE" dirty="0">
                <a:solidFill>
                  <a:prstClr val="black">
                    <a:tint val="75000"/>
                  </a:prstClr>
                </a:solidFill>
              </a:rPr>
              <a:t>800) 899-9659    </a:t>
            </a:r>
            <a:r>
              <a:rPr lang="en-US" b="1" dirty="0">
                <a:solidFill>
                  <a:srgbClr val="00D81A"/>
                </a:solidFill>
              </a:rPr>
              <a:t>|</a:t>
            </a:r>
            <a:r>
              <a:rPr lang="en-US" dirty="0">
                <a:solidFill>
                  <a:prstClr val="black">
                    <a:tint val="75000"/>
                  </a:prstClr>
                </a:solidFill>
              </a:rPr>
              <a:t>    info@levelaccess.com</a:t>
            </a:r>
          </a:p>
        </p:txBody>
      </p:sp>
    </p:spTree>
    <p:extLst>
      <p:ext uri="{BB962C8B-B14F-4D97-AF65-F5344CB8AC3E}">
        <p14:creationId xmlns:p14="http://schemas.microsoft.com/office/powerpoint/2010/main" val="4922219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433234" y="2081396"/>
            <a:ext cx="7196380" cy="2695208"/>
          </a:xfrm>
        </p:spPr>
        <p:txBody>
          <a:bodyPr anchor="ctr" anchorCtr="0">
            <a:normAutofit/>
          </a:bodyPr>
          <a:lstStyle/>
          <a:p>
            <a:pPr lvl="0">
              <a:spcBef>
                <a:spcPts val="0"/>
              </a:spcBef>
              <a:spcAft>
                <a:spcPts val="900"/>
              </a:spcAft>
            </a:pPr>
            <a:r>
              <a:rPr lang="en-US" sz="5400" dirty="0" smtClean="0"/>
              <a:t>VPAT &amp; FAR Updates</a:t>
            </a:r>
            <a:endParaRPr lang="en-US" sz="5400" dirty="0"/>
          </a:p>
        </p:txBody>
      </p:sp>
    </p:spTree>
    <p:extLst>
      <p:ext uri="{BB962C8B-B14F-4D97-AF65-F5344CB8AC3E}">
        <p14:creationId xmlns:p14="http://schemas.microsoft.com/office/powerpoint/2010/main" val="1930394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1353800" cy="637198"/>
          </a:xfrm>
        </p:spPr>
        <p:txBody>
          <a:bodyPr/>
          <a:lstStyle/>
          <a:p>
            <a:r>
              <a:rPr lang="en-US" dirty="0" smtClean="0"/>
              <a:t>VPAT® 2.0</a:t>
            </a:r>
            <a:endParaRPr lang="en-US" dirty="0">
              <a:latin typeface="Arial" charset="0"/>
              <a:ea typeface="Arial" charset="0"/>
              <a:cs typeface="Arial" charset="0"/>
            </a:endParaRPr>
          </a:p>
        </p:txBody>
      </p:sp>
      <p:sp>
        <p:nvSpPr>
          <p:cNvPr id="6" name="Subtitle 5"/>
          <p:cNvSpPr>
            <a:spLocks noGrp="1"/>
          </p:cNvSpPr>
          <p:nvPr>
            <p:ph type="subTitle" idx="10"/>
          </p:nvPr>
        </p:nvSpPr>
        <p:spPr>
          <a:xfrm>
            <a:off x="838200" y="944749"/>
            <a:ext cx="10515600" cy="473881"/>
          </a:xfrm>
        </p:spPr>
        <p:txBody>
          <a:bodyPr>
            <a:normAutofit/>
          </a:bodyPr>
          <a:lstStyle/>
          <a:p>
            <a:r>
              <a:rPr lang="en-US" dirty="0"/>
              <a:t>VPAT &amp; FAR Updates</a:t>
            </a:r>
          </a:p>
        </p:txBody>
      </p:sp>
      <p:sp>
        <p:nvSpPr>
          <p:cNvPr id="3" name="Content Placeholder 2"/>
          <p:cNvSpPr>
            <a:spLocks noGrp="1"/>
          </p:cNvSpPr>
          <p:nvPr>
            <p:ph idx="1"/>
          </p:nvPr>
        </p:nvSpPr>
        <p:spPr>
          <a:xfrm>
            <a:off x="838197" y="1666753"/>
            <a:ext cx="11060578" cy="4689597"/>
          </a:xfrm>
        </p:spPr>
        <p:txBody>
          <a:bodyPr>
            <a:noAutofit/>
          </a:bodyPr>
          <a:lstStyle/>
          <a:p>
            <a:pPr>
              <a:spcBef>
                <a:spcPts val="0"/>
              </a:spcBef>
              <a:spcAft>
                <a:spcPts val="400"/>
              </a:spcAft>
            </a:pPr>
            <a:r>
              <a:rPr lang="en-US" b="1" dirty="0" smtClean="0">
                <a:solidFill>
                  <a:schemeClr val="tx1"/>
                </a:solidFill>
              </a:rPr>
              <a:t>Final </a:t>
            </a:r>
            <a:r>
              <a:rPr lang="en-US" b="1" dirty="0" smtClean="0">
                <a:solidFill>
                  <a:schemeClr val="tx1"/>
                </a:solidFill>
                <a:hlinkClick r:id="rId3"/>
              </a:rPr>
              <a:t>VPAT® </a:t>
            </a:r>
            <a:r>
              <a:rPr lang="en-US" b="1" dirty="0">
                <a:solidFill>
                  <a:schemeClr val="tx1"/>
                </a:solidFill>
                <a:hlinkClick r:id="rId3"/>
              </a:rPr>
              <a:t>2.0</a:t>
            </a:r>
            <a:r>
              <a:rPr lang="en-US" b="1" dirty="0">
                <a:solidFill>
                  <a:schemeClr val="tx1"/>
                </a:solidFill>
              </a:rPr>
              <a:t> was </a:t>
            </a:r>
            <a:r>
              <a:rPr lang="en-US" b="1" dirty="0" smtClean="0">
                <a:solidFill>
                  <a:schemeClr val="tx1"/>
                </a:solidFill>
              </a:rPr>
              <a:t>published by </a:t>
            </a:r>
            <a:r>
              <a:rPr lang="en-US" b="1" dirty="0">
                <a:solidFill>
                  <a:schemeClr val="tx1"/>
                </a:solidFill>
              </a:rPr>
              <a:t>ITIC in </a:t>
            </a:r>
            <a:r>
              <a:rPr lang="en-US" b="1" dirty="0" smtClean="0">
                <a:solidFill>
                  <a:schemeClr val="tx1"/>
                </a:solidFill>
              </a:rPr>
              <a:t>October 2017</a:t>
            </a:r>
            <a:endParaRPr lang="en-US" b="1" dirty="0">
              <a:solidFill>
                <a:schemeClr val="tx1"/>
              </a:solidFill>
            </a:endParaRPr>
          </a:p>
          <a:p>
            <a:pPr lvl="1">
              <a:spcBef>
                <a:spcPts val="0"/>
              </a:spcBef>
              <a:spcAft>
                <a:spcPts val="400"/>
              </a:spcAft>
            </a:pPr>
            <a:r>
              <a:rPr lang="en-US" dirty="0">
                <a:solidFill>
                  <a:schemeClr val="tx1"/>
                </a:solidFill>
              </a:rPr>
              <a:t>Includes 508 Refresh, WCAG 2.0, EN301-549</a:t>
            </a:r>
          </a:p>
          <a:p>
            <a:pPr lvl="1">
              <a:spcBef>
                <a:spcPts val="0"/>
              </a:spcBef>
              <a:spcAft>
                <a:spcPts val="400"/>
              </a:spcAft>
            </a:pPr>
            <a:r>
              <a:rPr lang="en-US" dirty="0">
                <a:solidFill>
                  <a:schemeClr val="tx1"/>
                </a:solidFill>
              </a:rPr>
              <a:t>Includes references between shared standards</a:t>
            </a:r>
          </a:p>
          <a:p>
            <a:pPr lvl="1">
              <a:spcBef>
                <a:spcPts val="0"/>
              </a:spcBef>
              <a:spcAft>
                <a:spcPts val="400"/>
              </a:spcAft>
            </a:pPr>
            <a:r>
              <a:rPr lang="en-US" dirty="0">
                <a:solidFill>
                  <a:schemeClr val="tx1"/>
                </a:solidFill>
              </a:rPr>
              <a:t>Provides updated guidance on completing document</a:t>
            </a:r>
          </a:p>
          <a:p>
            <a:pPr>
              <a:spcBef>
                <a:spcPts val="0"/>
              </a:spcBef>
              <a:spcAft>
                <a:spcPts val="400"/>
              </a:spcAft>
            </a:pPr>
            <a:r>
              <a:rPr lang="en-US" b="1" dirty="0">
                <a:solidFill>
                  <a:schemeClr val="tx1"/>
                </a:solidFill>
              </a:rPr>
              <a:t>Other non-federal public sector people seeking </a:t>
            </a:r>
            <a:r>
              <a:rPr lang="en-US" b="1" dirty="0" smtClean="0">
                <a:solidFill>
                  <a:schemeClr val="tx1"/>
                </a:solidFill>
              </a:rPr>
              <a:t/>
            </a:r>
            <a:br>
              <a:rPr lang="en-US" b="1" dirty="0" smtClean="0">
                <a:solidFill>
                  <a:schemeClr val="tx1"/>
                </a:solidFill>
              </a:rPr>
            </a:br>
            <a:r>
              <a:rPr lang="en-US" b="1" dirty="0" smtClean="0">
                <a:solidFill>
                  <a:schemeClr val="tx1"/>
                </a:solidFill>
              </a:rPr>
              <a:t>open VPAT® </a:t>
            </a:r>
            <a:r>
              <a:rPr lang="en-US" b="1" dirty="0">
                <a:solidFill>
                  <a:schemeClr val="tx1"/>
                </a:solidFill>
              </a:rPr>
              <a:t>type document as well</a:t>
            </a:r>
          </a:p>
          <a:p>
            <a:pPr>
              <a:spcBef>
                <a:spcPts val="0"/>
              </a:spcBef>
              <a:spcAft>
                <a:spcPts val="400"/>
              </a:spcAft>
            </a:pPr>
            <a:r>
              <a:rPr lang="en-US" b="1" dirty="0">
                <a:solidFill>
                  <a:schemeClr val="tx1"/>
                </a:solidFill>
              </a:rPr>
              <a:t>GSA publishes GPATs (General Product </a:t>
            </a:r>
            <a:br>
              <a:rPr lang="en-US" b="1" dirty="0">
                <a:solidFill>
                  <a:schemeClr val="tx1"/>
                </a:solidFill>
              </a:rPr>
            </a:br>
            <a:r>
              <a:rPr lang="en-US" b="1" dirty="0">
                <a:solidFill>
                  <a:schemeClr val="tx1"/>
                </a:solidFill>
              </a:rPr>
              <a:t>Accessibility Templates) that:</a:t>
            </a:r>
          </a:p>
          <a:p>
            <a:pPr lvl="1">
              <a:spcBef>
                <a:spcPts val="0"/>
              </a:spcBef>
              <a:spcAft>
                <a:spcPts val="400"/>
              </a:spcAft>
            </a:pPr>
            <a:r>
              <a:rPr lang="en-US" dirty="0" smtClean="0">
                <a:solidFill>
                  <a:schemeClr val="tx1"/>
                </a:solidFill>
              </a:rPr>
              <a:t>Clarify </a:t>
            </a:r>
            <a:r>
              <a:rPr lang="en-US" dirty="0">
                <a:solidFill>
                  <a:schemeClr val="tx1"/>
                </a:solidFill>
              </a:rPr>
              <a:t>which 508 standards are applicable for different </a:t>
            </a:r>
            <a:br>
              <a:rPr lang="en-US" dirty="0">
                <a:solidFill>
                  <a:schemeClr val="tx1"/>
                </a:solidFill>
              </a:rPr>
            </a:br>
            <a:r>
              <a:rPr lang="en-US" dirty="0">
                <a:solidFill>
                  <a:schemeClr val="tx1"/>
                </a:solidFill>
              </a:rPr>
              <a:t>product functions based on product type; Uses VPAT format.</a:t>
            </a:r>
          </a:p>
          <a:p>
            <a:pPr lvl="1">
              <a:spcBef>
                <a:spcPts val="0"/>
              </a:spcBef>
              <a:spcAft>
                <a:spcPts val="400"/>
              </a:spcAft>
            </a:pPr>
            <a:r>
              <a:rPr lang="en-US" dirty="0">
                <a:solidFill>
                  <a:schemeClr val="tx1"/>
                </a:solidFill>
              </a:rPr>
              <a:t>Will likely be updated later this </a:t>
            </a:r>
            <a:r>
              <a:rPr lang="en-US" dirty="0" smtClean="0">
                <a:solidFill>
                  <a:schemeClr val="tx1"/>
                </a:solidFill>
              </a:rPr>
              <a:t>year; focus </a:t>
            </a:r>
            <a:r>
              <a:rPr lang="en-US" dirty="0">
                <a:solidFill>
                  <a:schemeClr val="tx1"/>
                </a:solidFill>
              </a:rPr>
              <a:t>just on </a:t>
            </a:r>
            <a:r>
              <a:rPr lang="en-US" dirty="0" smtClean="0">
                <a:solidFill>
                  <a:schemeClr val="tx1"/>
                </a:solidFill>
              </a:rPr>
              <a:t>508 </a:t>
            </a:r>
            <a:r>
              <a:rPr lang="en-US" dirty="0">
                <a:solidFill>
                  <a:schemeClr val="tx1"/>
                </a:solidFill>
              </a:rPr>
              <a:t>Refresh Standards</a:t>
            </a:r>
            <a:r>
              <a:rPr lang="en-US" dirty="0" smtClean="0">
                <a:solidFill>
                  <a:schemeClr val="tx1"/>
                </a:solidFill>
              </a:rPr>
              <a:t>.</a:t>
            </a:r>
            <a:endParaRPr lang="en-US" b="1" dirty="0">
              <a:solidFill>
                <a:schemeClr val="tx1"/>
              </a:solidFill>
            </a:endParaRPr>
          </a:p>
        </p:txBody>
      </p:sp>
      <p:pic>
        <p:nvPicPr>
          <p:cNvPr id="8" name="Picture 7" descr="IT Industry (ITI) Council Logo"/>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9433367" y="2159830"/>
            <a:ext cx="2037143" cy="1152908"/>
          </a:xfrm>
          <a:prstGeom prst="rect">
            <a:avLst/>
          </a:prstGeom>
        </p:spPr>
      </p:pic>
      <p:pic>
        <p:nvPicPr>
          <p:cNvPr id="7" name="Picture 6" descr="Government Services Administration (GSA) Logo"/>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9433366" y="3560861"/>
            <a:ext cx="2037143" cy="1087260"/>
          </a:xfrm>
          <a:prstGeom prst="rect">
            <a:avLst/>
          </a:prstGeom>
        </p:spPr>
      </p:pic>
      <p:sp>
        <p:nvSpPr>
          <p:cNvPr id="5" name="Slide Number Placeholder 4"/>
          <p:cNvSpPr>
            <a:spLocks noGrp="1"/>
          </p:cNvSpPr>
          <p:nvPr>
            <p:ph type="sldNum" sz="quarter" idx="4"/>
          </p:nvPr>
        </p:nvSpPr>
        <p:spPr/>
        <p:txBody>
          <a:bodyPr/>
          <a:lstStyle/>
          <a:p>
            <a:fld id="{2030EA8A-DA75-3443-B9EE-A63E33F4F203}" type="slidenum">
              <a:rPr lang="en-US" smtClean="0">
                <a:solidFill>
                  <a:prstClr val="black">
                    <a:tint val="75000"/>
                  </a:prstClr>
                </a:solidFill>
              </a:rPr>
              <a:pPr/>
              <a:t>29</a:t>
            </a:fld>
            <a:endParaRPr lang="en-US" dirty="0">
              <a:solidFill>
                <a:prstClr val="black">
                  <a:tint val="75000"/>
                </a:prstClr>
              </a:solidFill>
            </a:endParaRPr>
          </a:p>
        </p:txBody>
      </p:sp>
      <p:sp>
        <p:nvSpPr>
          <p:cNvPr id="4" name="Footer Placeholder 3"/>
          <p:cNvSpPr>
            <a:spLocks noGrp="1"/>
          </p:cNvSpPr>
          <p:nvPr>
            <p:ph type="ftr" sz="quarter" idx="3"/>
          </p:nvPr>
        </p:nvSpPr>
        <p:spPr>
          <a:xfrm>
            <a:off x="3691741" y="6356350"/>
            <a:ext cx="4808517" cy="365125"/>
          </a:xfrm>
        </p:spPr>
        <p:txBody>
          <a:bodyPr/>
          <a:lstStyle/>
          <a:p>
            <a:r>
              <a:rPr lang="en-US" dirty="0">
                <a:solidFill>
                  <a:prstClr val="black">
                    <a:tint val="75000"/>
                  </a:prstClr>
                </a:solidFill>
              </a:rPr>
              <a:t>levelaccess.com   </a:t>
            </a:r>
            <a:r>
              <a:rPr lang="en-US" b="1" dirty="0">
                <a:solidFill>
                  <a:prstClr val="black">
                    <a:tint val="75000"/>
                  </a:prstClr>
                </a:solidFill>
              </a:rPr>
              <a:t> </a:t>
            </a:r>
            <a:r>
              <a:rPr lang="en-US" b="1" dirty="0">
                <a:solidFill>
                  <a:srgbClr val="00D81A"/>
                </a:solidFill>
              </a:rPr>
              <a:t>| </a:t>
            </a:r>
            <a:r>
              <a:rPr lang="en-US" b="1" dirty="0">
                <a:solidFill>
                  <a:prstClr val="black">
                    <a:tint val="75000"/>
                  </a:prstClr>
                </a:solidFill>
              </a:rPr>
              <a:t>   </a:t>
            </a:r>
            <a:r>
              <a:rPr lang="en-US" dirty="0">
                <a:solidFill>
                  <a:prstClr val="black">
                    <a:tint val="75000"/>
                  </a:prstClr>
                </a:solidFill>
              </a:rPr>
              <a:t>(</a:t>
            </a:r>
            <a:r>
              <a:rPr lang="de-DE" dirty="0">
                <a:solidFill>
                  <a:prstClr val="black">
                    <a:tint val="75000"/>
                  </a:prstClr>
                </a:solidFill>
              </a:rPr>
              <a:t>800) 899-9659    </a:t>
            </a:r>
            <a:r>
              <a:rPr lang="en-US" b="1" dirty="0">
                <a:solidFill>
                  <a:srgbClr val="00D81A"/>
                </a:solidFill>
              </a:rPr>
              <a:t>|</a:t>
            </a:r>
            <a:r>
              <a:rPr lang="en-US" dirty="0">
                <a:solidFill>
                  <a:prstClr val="black">
                    <a:tint val="75000"/>
                  </a:prstClr>
                </a:solidFill>
              </a:rPr>
              <a:t>    info@levelaccess.com</a:t>
            </a:r>
          </a:p>
        </p:txBody>
      </p:sp>
    </p:spTree>
    <p:extLst>
      <p:ext uri="{BB962C8B-B14F-4D97-AF65-F5344CB8AC3E}">
        <p14:creationId xmlns:p14="http://schemas.microsoft.com/office/powerpoint/2010/main" val="21347216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497810" y="2081396"/>
            <a:ext cx="7196380" cy="2695208"/>
          </a:xfrm>
        </p:spPr>
        <p:txBody>
          <a:bodyPr anchor="ctr" anchorCtr="0">
            <a:normAutofit/>
          </a:bodyPr>
          <a:lstStyle/>
          <a:p>
            <a:pPr lvl="0">
              <a:spcBef>
                <a:spcPts val="0"/>
              </a:spcBef>
              <a:spcAft>
                <a:spcPts val="900"/>
              </a:spcAft>
            </a:pPr>
            <a:r>
              <a:rPr lang="en-US" sz="5400" dirty="0"/>
              <a:t>508 Refresh Background &amp; Themes</a:t>
            </a:r>
          </a:p>
        </p:txBody>
      </p:sp>
    </p:spTree>
    <p:extLst>
      <p:ext uri="{BB962C8B-B14F-4D97-AF65-F5344CB8AC3E}">
        <p14:creationId xmlns:p14="http://schemas.microsoft.com/office/powerpoint/2010/main" val="17455614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1353800" cy="637198"/>
          </a:xfrm>
        </p:spPr>
        <p:txBody>
          <a:bodyPr/>
          <a:lstStyle/>
          <a:p>
            <a:r>
              <a:rPr lang="en-US" dirty="0" smtClean="0"/>
              <a:t>Likely Federal Agencies’ Approach</a:t>
            </a:r>
            <a:endParaRPr lang="en-US" dirty="0">
              <a:latin typeface="Arial" charset="0"/>
              <a:ea typeface="Arial" charset="0"/>
              <a:cs typeface="Arial" charset="0"/>
            </a:endParaRPr>
          </a:p>
        </p:txBody>
      </p:sp>
      <p:sp>
        <p:nvSpPr>
          <p:cNvPr id="6" name="Subtitle 5"/>
          <p:cNvSpPr>
            <a:spLocks noGrp="1"/>
          </p:cNvSpPr>
          <p:nvPr>
            <p:ph type="subTitle" idx="10"/>
          </p:nvPr>
        </p:nvSpPr>
        <p:spPr>
          <a:xfrm>
            <a:off x="838200" y="944749"/>
            <a:ext cx="10515600" cy="473881"/>
          </a:xfrm>
        </p:spPr>
        <p:txBody>
          <a:bodyPr>
            <a:normAutofit/>
          </a:bodyPr>
          <a:lstStyle/>
          <a:p>
            <a:r>
              <a:rPr lang="en-US" dirty="0"/>
              <a:t>VPAT &amp; FAR Updates</a:t>
            </a:r>
          </a:p>
        </p:txBody>
      </p:sp>
      <p:sp>
        <p:nvSpPr>
          <p:cNvPr id="3" name="Content Placeholder 2"/>
          <p:cNvSpPr>
            <a:spLocks noGrp="1"/>
          </p:cNvSpPr>
          <p:nvPr>
            <p:ph idx="1"/>
          </p:nvPr>
        </p:nvSpPr>
        <p:spPr>
          <a:xfrm>
            <a:off x="838197" y="1666753"/>
            <a:ext cx="11060578" cy="4689597"/>
          </a:xfrm>
        </p:spPr>
        <p:txBody>
          <a:bodyPr>
            <a:noAutofit/>
          </a:bodyPr>
          <a:lstStyle/>
          <a:p>
            <a:pPr>
              <a:spcBef>
                <a:spcPts val="0"/>
              </a:spcBef>
              <a:spcAft>
                <a:spcPts val="500"/>
              </a:spcAft>
            </a:pPr>
            <a:r>
              <a:rPr lang="en-US" b="1" dirty="0">
                <a:solidFill>
                  <a:schemeClr val="tx1"/>
                </a:solidFill>
              </a:rPr>
              <a:t>Update checklists (document, web, software)</a:t>
            </a:r>
          </a:p>
          <a:p>
            <a:pPr lvl="1">
              <a:spcBef>
                <a:spcPts val="0"/>
              </a:spcBef>
              <a:spcAft>
                <a:spcPts val="500"/>
              </a:spcAft>
            </a:pPr>
            <a:r>
              <a:rPr lang="en-US" dirty="0">
                <a:solidFill>
                  <a:schemeClr val="tx1"/>
                </a:solidFill>
              </a:rPr>
              <a:t>Most agencies have </a:t>
            </a:r>
            <a:r>
              <a:rPr lang="en-US" dirty="0" smtClean="0">
                <a:solidFill>
                  <a:schemeClr val="tx1"/>
                </a:solidFill>
              </a:rPr>
              <a:t>own </a:t>
            </a:r>
            <a:r>
              <a:rPr lang="en-US" dirty="0">
                <a:solidFill>
                  <a:schemeClr val="tx1"/>
                </a:solidFill>
              </a:rPr>
              <a:t>checklist breaking down what Standards mean:</a:t>
            </a:r>
          </a:p>
          <a:p>
            <a:pPr lvl="2">
              <a:spcBef>
                <a:spcPts val="0"/>
              </a:spcBef>
              <a:spcAft>
                <a:spcPts val="500"/>
              </a:spcAft>
            </a:pPr>
            <a:r>
              <a:rPr lang="en-US" dirty="0">
                <a:solidFill>
                  <a:schemeClr val="tx1"/>
                </a:solidFill>
              </a:rPr>
              <a:t>Examples: VA, DHS, HHS, SSA</a:t>
            </a:r>
          </a:p>
          <a:p>
            <a:pPr lvl="1">
              <a:spcBef>
                <a:spcPts val="0"/>
              </a:spcBef>
              <a:spcAft>
                <a:spcPts val="500"/>
              </a:spcAft>
            </a:pPr>
            <a:r>
              <a:rPr lang="en-US" dirty="0">
                <a:solidFill>
                  <a:schemeClr val="tx1"/>
                </a:solidFill>
              </a:rPr>
              <a:t>Many checklists already incorporated some WCAG 2.0 SC</a:t>
            </a:r>
          </a:p>
          <a:p>
            <a:pPr lvl="1">
              <a:spcBef>
                <a:spcPts val="0"/>
              </a:spcBef>
              <a:spcAft>
                <a:spcPts val="500"/>
              </a:spcAft>
            </a:pPr>
            <a:r>
              <a:rPr lang="en-US" dirty="0">
                <a:solidFill>
                  <a:schemeClr val="tx1"/>
                </a:solidFill>
              </a:rPr>
              <a:t>Some agencies apply current software standards to </a:t>
            </a:r>
            <a:r>
              <a:rPr lang="en-US" dirty="0" smtClean="0">
                <a:solidFill>
                  <a:schemeClr val="tx1"/>
                </a:solidFill>
              </a:rPr>
              <a:t>web, others </a:t>
            </a:r>
            <a:r>
              <a:rPr lang="en-US" dirty="0">
                <a:solidFill>
                  <a:schemeClr val="tx1"/>
                </a:solidFill>
              </a:rPr>
              <a:t>do not</a:t>
            </a:r>
          </a:p>
          <a:p>
            <a:pPr lvl="2">
              <a:spcBef>
                <a:spcPts val="0"/>
              </a:spcBef>
              <a:spcAft>
                <a:spcPts val="500"/>
              </a:spcAft>
            </a:pPr>
            <a:r>
              <a:rPr lang="en-US" dirty="0">
                <a:solidFill>
                  <a:schemeClr val="tx1"/>
                </a:solidFill>
              </a:rPr>
              <a:t>Federal baseline includes 1194.21(a), (c), (h)</a:t>
            </a:r>
          </a:p>
          <a:p>
            <a:pPr lvl="1">
              <a:spcBef>
                <a:spcPts val="0"/>
              </a:spcBef>
              <a:spcAft>
                <a:spcPts val="500"/>
              </a:spcAft>
            </a:pPr>
            <a:r>
              <a:rPr lang="en-US" dirty="0">
                <a:solidFill>
                  <a:schemeClr val="tx1"/>
                </a:solidFill>
              </a:rPr>
              <a:t>Simplifies approach; Same standards applied across </a:t>
            </a:r>
            <a:r>
              <a:rPr lang="en-US" dirty="0" smtClean="0">
                <a:solidFill>
                  <a:schemeClr val="tx1"/>
                </a:solidFill>
              </a:rPr>
              <a:t>docs</a:t>
            </a:r>
            <a:r>
              <a:rPr lang="en-US" dirty="0">
                <a:solidFill>
                  <a:schemeClr val="tx1"/>
                </a:solidFill>
              </a:rPr>
              <a:t>, web, software</a:t>
            </a:r>
          </a:p>
          <a:p>
            <a:pPr lvl="1">
              <a:spcBef>
                <a:spcPts val="0"/>
              </a:spcBef>
              <a:spcAft>
                <a:spcPts val="500"/>
              </a:spcAft>
            </a:pPr>
            <a:r>
              <a:rPr lang="en-US" dirty="0">
                <a:solidFill>
                  <a:schemeClr val="tx1"/>
                </a:solidFill>
              </a:rPr>
              <a:t>Checklist may be used in procurement process</a:t>
            </a:r>
          </a:p>
          <a:p>
            <a:pPr>
              <a:spcBef>
                <a:spcPts val="0"/>
              </a:spcBef>
              <a:spcAft>
                <a:spcPts val="500"/>
              </a:spcAft>
            </a:pPr>
            <a:r>
              <a:rPr lang="en-US" b="1" dirty="0">
                <a:solidFill>
                  <a:schemeClr val="tx1"/>
                </a:solidFill>
              </a:rPr>
              <a:t>For most non-hardware, non-authoring tool content, the focus will be support for WCAG 2.0  A/AA and conformance </a:t>
            </a:r>
            <a:r>
              <a:rPr lang="en-US" b="1" dirty="0" smtClean="0">
                <a:solidFill>
                  <a:schemeClr val="tx1"/>
                </a:solidFill>
              </a:rPr>
              <a:t>requirements</a:t>
            </a:r>
            <a:endParaRPr lang="en-US" b="1" dirty="0">
              <a:solidFill>
                <a:schemeClr val="tx1"/>
              </a:solidFill>
            </a:endParaRPr>
          </a:p>
        </p:txBody>
      </p:sp>
      <p:sp>
        <p:nvSpPr>
          <p:cNvPr id="5" name="Slide Number Placeholder 4"/>
          <p:cNvSpPr>
            <a:spLocks noGrp="1"/>
          </p:cNvSpPr>
          <p:nvPr>
            <p:ph type="sldNum" sz="quarter" idx="4"/>
          </p:nvPr>
        </p:nvSpPr>
        <p:spPr/>
        <p:txBody>
          <a:bodyPr/>
          <a:lstStyle/>
          <a:p>
            <a:fld id="{2030EA8A-DA75-3443-B9EE-A63E33F4F203}" type="slidenum">
              <a:rPr lang="en-US" smtClean="0">
                <a:solidFill>
                  <a:prstClr val="black">
                    <a:tint val="75000"/>
                  </a:prstClr>
                </a:solidFill>
              </a:rPr>
              <a:pPr/>
              <a:t>30</a:t>
            </a:fld>
            <a:endParaRPr lang="en-US" dirty="0">
              <a:solidFill>
                <a:prstClr val="black">
                  <a:tint val="75000"/>
                </a:prstClr>
              </a:solidFill>
            </a:endParaRPr>
          </a:p>
        </p:txBody>
      </p:sp>
      <p:sp>
        <p:nvSpPr>
          <p:cNvPr id="4" name="Footer Placeholder 3"/>
          <p:cNvSpPr>
            <a:spLocks noGrp="1"/>
          </p:cNvSpPr>
          <p:nvPr>
            <p:ph type="ftr" sz="quarter" idx="3"/>
          </p:nvPr>
        </p:nvSpPr>
        <p:spPr>
          <a:xfrm>
            <a:off x="3691741" y="6356350"/>
            <a:ext cx="4808517" cy="365125"/>
          </a:xfrm>
        </p:spPr>
        <p:txBody>
          <a:bodyPr/>
          <a:lstStyle/>
          <a:p>
            <a:r>
              <a:rPr lang="en-US" dirty="0">
                <a:solidFill>
                  <a:prstClr val="black">
                    <a:tint val="75000"/>
                  </a:prstClr>
                </a:solidFill>
              </a:rPr>
              <a:t>levelaccess.com   </a:t>
            </a:r>
            <a:r>
              <a:rPr lang="en-US" b="1" dirty="0">
                <a:solidFill>
                  <a:prstClr val="black">
                    <a:tint val="75000"/>
                  </a:prstClr>
                </a:solidFill>
              </a:rPr>
              <a:t> </a:t>
            </a:r>
            <a:r>
              <a:rPr lang="en-US" b="1" dirty="0">
                <a:solidFill>
                  <a:srgbClr val="00D81A"/>
                </a:solidFill>
              </a:rPr>
              <a:t>| </a:t>
            </a:r>
            <a:r>
              <a:rPr lang="en-US" b="1" dirty="0">
                <a:solidFill>
                  <a:prstClr val="black">
                    <a:tint val="75000"/>
                  </a:prstClr>
                </a:solidFill>
              </a:rPr>
              <a:t>   </a:t>
            </a:r>
            <a:r>
              <a:rPr lang="en-US" dirty="0">
                <a:solidFill>
                  <a:prstClr val="black">
                    <a:tint val="75000"/>
                  </a:prstClr>
                </a:solidFill>
              </a:rPr>
              <a:t>(</a:t>
            </a:r>
            <a:r>
              <a:rPr lang="de-DE" dirty="0">
                <a:solidFill>
                  <a:prstClr val="black">
                    <a:tint val="75000"/>
                  </a:prstClr>
                </a:solidFill>
              </a:rPr>
              <a:t>800) 899-9659    </a:t>
            </a:r>
            <a:r>
              <a:rPr lang="en-US" b="1" dirty="0">
                <a:solidFill>
                  <a:srgbClr val="00D81A"/>
                </a:solidFill>
              </a:rPr>
              <a:t>|</a:t>
            </a:r>
            <a:r>
              <a:rPr lang="en-US" dirty="0">
                <a:solidFill>
                  <a:prstClr val="black">
                    <a:tint val="75000"/>
                  </a:prstClr>
                </a:solidFill>
              </a:rPr>
              <a:t>    info@levelaccess.com</a:t>
            </a:r>
          </a:p>
        </p:txBody>
      </p:sp>
    </p:spTree>
    <p:extLst>
      <p:ext uri="{BB962C8B-B14F-4D97-AF65-F5344CB8AC3E}">
        <p14:creationId xmlns:p14="http://schemas.microsoft.com/office/powerpoint/2010/main" val="14182369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433234" y="2081396"/>
            <a:ext cx="7196380" cy="2695208"/>
          </a:xfrm>
        </p:spPr>
        <p:txBody>
          <a:bodyPr anchor="ctr" anchorCtr="0">
            <a:normAutofit/>
          </a:bodyPr>
          <a:lstStyle/>
          <a:p>
            <a:pPr lvl="0">
              <a:spcBef>
                <a:spcPts val="0"/>
              </a:spcBef>
              <a:spcAft>
                <a:spcPts val="900"/>
              </a:spcAft>
            </a:pPr>
            <a:r>
              <a:rPr lang="en-US" sz="5400" dirty="0" smtClean="0"/>
              <a:t>Questions &amp; Answers</a:t>
            </a:r>
            <a:endParaRPr lang="en-US" sz="5400" dirty="0"/>
          </a:p>
        </p:txBody>
      </p:sp>
    </p:spTree>
    <p:extLst>
      <p:ext uri="{BB962C8B-B14F-4D97-AF65-F5344CB8AC3E}">
        <p14:creationId xmlns:p14="http://schemas.microsoft.com/office/powerpoint/2010/main" val="18471253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23232"/>
                </a:solidFill>
              </a:rPr>
              <a:t>Thank You and Contact</a:t>
            </a:r>
            <a:endParaRPr lang="en-US" dirty="0">
              <a:solidFill>
                <a:srgbClr val="323232"/>
              </a:solidFill>
            </a:endParaRPr>
          </a:p>
        </p:txBody>
      </p:sp>
      <p:sp>
        <p:nvSpPr>
          <p:cNvPr id="19" name="Subtitle 5"/>
          <p:cNvSpPr>
            <a:spLocks noGrp="1"/>
          </p:cNvSpPr>
          <p:nvPr>
            <p:ph type="subTitle" idx="10"/>
          </p:nvPr>
        </p:nvSpPr>
        <p:spPr>
          <a:xfrm>
            <a:off x="838200" y="960437"/>
            <a:ext cx="10515600" cy="516212"/>
          </a:xfrm>
        </p:spPr>
        <p:txBody>
          <a:bodyPr>
            <a:normAutofit/>
          </a:bodyPr>
          <a:lstStyle/>
          <a:p>
            <a:r>
              <a:rPr lang="en-US" dirty="0" smtClean="0"/>
              <a:t>Section 508 Refresh</a:t>
            </a:r>
            <a:endParaRPr lang="en-US" dirty="0"/>
          </a:p>
        </p:txBody>
      </p:sp>
      <p:sp>
        <p:nvSpPr>
          <p:cNvPr id="21" name="TextBox 20"/>
          <p:cNvSpPr txBox="1"/>
          <p:nvPr/>
        </p:nvSpPr>
        <p:spPr>
          <a:xfrm>
            <a:off x="838200" y="1652889"/>
            <a:ext cx="5237135" cy="3916457"/>
          </a:xfrm>
          <a:prstGeom prst="rect">
            <a:avLst/>
          </a:prstGeom>
          <a:noFill/>
        </p:spPr>
        <p:txBody>
          <a:bodyPr wrap="square" rtlCol="0">
            <a:spAutoFit/>
          </a:bodyPr>
          <a:lstStyle/>
          <a:p>
            <a:pPr marL="14288"/>
            <a:r>
              <a:rPr lang="en-US" sz="2800" b="1" dirty="0">
                <a:solidFill>
                  <a:srgbClr val="323232"/>
                </a:solidFill>
                <a:latin typeface="Arial" charset="0"/>
                <a:ea typeface="Arial" charset="0"/>
                <a:cs typeface="Arial" charset="0"/>
              </a:rPr>
              <a:t>Contact Us</a:t>
            </a:r>
            <a:endParaRPr lang="en-US" sz="2800" dirty="0">
              <a:solidFill>
                <a:srgbClr val="323232"/>
              </a:solidFill>
              <a:latin typeface="Arial" charset="0"/>
              <a:ea typeface="Arial" charset="0"/>
              <a:cs typeface="Arial" charset="0"/>
            </a:endParaRPr>
          </a:p>
          <a:p>
            <a:pPr marL="14288"/>
            <a:endParaRPr lang="en-US" sz="2000" dirty="0">
              <a:solidFill>
                <a:srgbClr val="323232"/>
              </a:solidFill>
              <a:latin typeface="Arial" charset="0"/>
              <a:ea typeface="Arial" charset="0"/>
              <a:cs typeface="Arial" charset="0"/>
            </a:endParaRPr>
          </a:p>
          <a:p>
            <a:pPr marL="14288"/>
            <a:r>
              <a:rPr lang="en-US" sz="2000" b="1" dirty="0">
                <a:solidFill>
                  <a:srgbClr val="323232"/>
                </a:solidFill>
                <a:latin typeface="Arial" charset="0"/>
                <a:ea typeface="Arial" charset="0"/>
                <a:cs typeface="Arial" charset="0"/>
              </a:rPr>
              <a:t>Bill Curtis-Davidson</a:t>
            </a:r>
          </a:p>
          <a:p>
            <a:pPr marL="14288"/>
            <a:r>
              <a:rPr lang="en-US" sz="2000" dirty="0">
                <a:solidFill>
                  <a:srgbClr val="323232"/>
                </a:solidFill>
                <a:latin typeface="Arial" charset="0"/>
                <a:ea typeface="Arial" charset="0"/>
                <a:cs typeface="Arial" charset="0"/>
              </a:rPr>
              <a:t>Senior Director, </a:t>
            </a:r>
            <a:r>
              <a:rPr lang="en-US" sz="2000" dirty="0" smtClean="0">
                <a:solidFill>
                  <a:srgbClr val="323232"/>
                </a:solidFill>
                <a:latin typeface="Arial" charset="0"/>
                <a:ea typeface="Arial" charset="0"/>
                <a:cs typeface="Arial" charset="0"/>
              </a:rPr>
              <a:t/>
            </a:r>
            <a:br>
              <a:rPr lang="en-US" sz="2000" dirty="0" smtClean="0">
                <a:solidFill>
                  <a:srgbClr val="323232"/>
                </a:solidFill>
                <a:latin typeface="Arial" charset="0"/>
                <a:ea typeface="Arial" charset="0"/>
                <a:cs typeface="Arial" charset="0"/>
              </a:rPr>
            </a:br>
            <a:r>
              <a:rPr lang="en-US" sz="2000" dirty="0" smtClean="0">
                <a:solidFill>
                  <a:srgbClr val="323232"/>
                </a:solidFill>
                <a:latin typeface="Arial" charset="0"/>
                <a:ea typeface="Arial" charset="0"/>
                <a:cs typeface="Arial" charset="0"/>
              </a:rPr>
              <a:t>Strategic Consulting Services</a:t>
            </a:r>
          </a:p>
          <a:p>
            <a:pPr marL="14288"/>
            <a:endParaRPr lang="en-US" sz="2000" b="1" dirty="0">
              <a:solidFill>
                <a:srgbClr val="323232"/>
              </a:solidFill>
              <a:latin typeface="Arial" charset="0"/>
              <a:ea typeface="Arial" charset="0"/>
              <a:cs typeface="Arial" charset="0"/>
            </a:endParaRPr>
          </a:p>
          <a:p>
            <a:pPr marL="14288">
              <a:spcAft>
                <a:spcPts val="300"/>
              </a:spcAft>
            </a:pPr>
            <a:r>
              <a:rPr lang="en-US" sz="2000" dirty="0">
                <a:solidFill>
                  <a:srgbClr val="323232"/>
                </a:solidFill>
                <a:latin typeface="Arial" charset="0"/>
                <a:ea typeface="Arial" charset="0"/>
                <a:cs typeface="Arial" charset="0"/>
                <a:hlinkClick r:id="rId2"/>
              </a:rPr>
              <a:t>www.levelaccess.com</a:t>
            </a:r>
            <a:r>
              <a:rPr lang="en-US" sz="2000" dirty="0">
                <a:solidFill>
                  <a:srgbClr val="323232"/>
                </a:solidFill>
                <a:latin typeface="Arial" charset="0"/>
                <a:ea typeface="Arial" charset="0"/>
                <a:cs typeface="Arial" charset="0"/>
              </a:rPr>
              <a:t> </a:t>
            </a:r>
            <a:br>
              <a:rPr lang="en-US" sz="2000" dirty="0">
                <a:solidFill>
                  <a:srgbClr val="323232"/>
                </a:solidFill>
                <a:latin typeface="Arial" charset="0"/>
                <a:ea typeface="Arial" charset="0"/>
                <a:cs typeface="Arial" charset="0"/>
              </a:rPr>
            </a:br>
            <a:r>
              <a:rPr lang="en-US" sz="2000" dirty="0" smtClean="0">
                <a:solidFill>
                  <a:srgbClr val="323232"/>
                </a:solidFill>
                <a:latin typeface="Arial" charset="0"/>
                <a:ea typeface="Arial" charset="0"/>
                <a:cs typeface="Arial" charset="0"/>
                <a:hlinkClick r:id="rId3"/>
              </a:rPr>
              <a:t>info@levelaccess.com </a:t>
            </a:r>
            <a:endParaRPr lang="en-US" sz="2000" dirty="0" smtClean="0">
              <a:solidFill>
                <a:srgbClr val="323232"/>
              </a:solidFill>
              <a:latin typeface="Arial" charset="0"/>
              <a:ea typeface="Arial" charset="0"/>
              <a:cs typeface="Arial" charset="0"/>
            </a:endParaRPr>
          </a:p>
          <a:p>
            <a:pPr marL="14288"/>
            <a:r>
              <a:rPr lang="en-US" sz="2000" dirty="0" smtClean="0">
                <a:solidFill>
                  <a:srgbClr val="323232"/>
                </a:solidFill>
                <a:latin typeface="Arial" charset="0"/>
                <a:ea typeface="Arial" charset="0"/>
                <a:cs typeface="Arial" charset="0"/>
              </a:rPr>
              <a:t>(800) 889-9659</a:t>
            </a:r>
          </a:p>
          <a:p>
            <a:pPr marL="14288"/>
            <a:endParaRPr lang="en-US" sz="2000" dirty="0" smtClean="0">
              <a:solidFill>
                <a:srgbClr val="323232"/>
              </a:solidFill>
              <a:latin typeface="Arial" charset="0"/>
              <a:ea typeface="Arial" charset="0"/>
              <a:cs typeface="Arial" charset="0"/>
            </a:endParaRPr>
          </a:p>
          <a:p>
            <a:pPr marL="14288"/>
            <a:endParaRPr lang="en-US" sz="2000" dirty="0" smtClean="0">
              <a:solidFill>
                <a:srgbClr val="323232"/>
              </a:solidFill>
              <a:latin typeface="Arial" charset="0"/>
              <a:ea typeface="Arial" charset="0"/>
              <a:cs typeface="Arial" charset="0"/>
            </a:endParaRPr>
          </a:p>
          <a:p>
            <a:pPr marL="14288"/>
            <a:r>
              <a:rPr lang="en-US" sz="2000" dirty="0" smtClean="0">
                <a:solidFill>
                  <a:srgbClr val="323232"/>
                </a:solidFill>
                <a:latin typeface="Arial" charset="0"/>
                <a:ea typeface="Arial" charset="0"/>
                <a:cs typeface="Arial" charset="0"/>
                <a:hlinkClick r:id="rId4"/>
              </a:rPr>
              <a:t>bill.curtis-davidson@levelaccess.com</a:t>
            </a:r>
            <a:r>
              <a:rPr lang="en-US" sz="2000" dirty="0" smtClean="0">
                <a:solidFill>
                  <a:srgbClr val="323232"/>
                </a:solidFill>
                <a:latin typeface="Arial" charset="0"/>
                <a:ea typeface="Arial" charset="0"/>
                <a:cs typeface="Arial" charset="0"/>
              </a:rPr>
              <a:t> </a:t>
            </a:r>
            <a:endParaRPr lang="en-US" sz="2000" dirty="0">
              <a:solidFill>
                <a:srgbClr val="323232"/>
              </a:solidFill>
              <a:latin typeface="Arial" charset="0"/>
              <a:ea typeface="Arial" charset="0"/>
              <a:cs typeface="Arial" charset="0"/>
            </a:endParaRPr>
          </a:p>
        </p:txBody>
      </p:sp>
      <p:pic>
        <p:nvPicPr>
          <p:cNvPr id="3" name="Picture 2" descr="Bill Curtis-Davidson photo"/>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890134" y="2163027"/>
            <a:ext cx="1942081" cy="2501119"/>
          </a:xfrm>
          <a:prstGeom prst="rect">
            <a:avLst/>
          </a:prstGeom>
          <a:ln w="3175">
            <a:solidFill>
              <a:srgbClr val="595959"/>
            </a:solidFill>
          </a:ln>
        </p:spPr>
      </p:pic>
      <p:sp>
        <p:nvSpPr>
          <p:cNvPr id="9" name="Content Placeholder 2"/>
          <p:cNvSpPr txBox="1">
            <a:spLocks/>
          </p:cNvSpPr>
          <p:nvPr/>
        </p:nvSpPr>
        <p:spPr>
          <a:xfrm>
            <a:off x="7216437" y="1652889"/>
            <a:ext cx="3973253" cy="48006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Aft>
                <a:spcPts val="1200"/>
              </a:spcAft>
              <a:buFont typeface="Arial"/>
              <a:buNone/>
              <a:defRPr/>
            </a:pPr>
            <a:r>
              <a:rPr lang="en-US" b="1" dirty="0">
                <a:solidFill>
                  <a:srgbClr val="323232"/>
                </a:solidFill>
              </a:rPr>
              <a:t>Follow Us</a:t>
            </a:r>
          </a:p>
          <a:p>
            <a:pPr marL="0" indent="0">
              <a:buFont typeface="Arial"/>
              <a:buNone/>
              <a:defRPr/>
            </a:pPr>
            <a:endParaRPr lang="en-US" dirty="0">
              <a:solidFill>
                <a:srgbClr val="323232"/>
              </a:solidFill>
            </a:endParaRPr>
          </a:p>
          <a:p>
            <a:pPr marL="0" indent="0">
              <a:buFont typeface="Arial"/>
              <a:buNone/>
              <a:defRPr/>
            </a:pPr>
            <a:endParaRPr lang="en-US" dirty="0">
              <a:solidFill>
                <a:srgbClr val="323232"/>
              </a:solidFill>
            </a:endParaRPr>
          </a:p>
        </p:txBody>
      </p:sp>
      <p:pic>
        <p:nvPicPr>
          <p:cNvPr id="10" name="Picture 3" descr="Twitter logo"/>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bwMode="auto">
          <a:xfrm>
            <a:off x="7352605" y="2372656"/>
            <a:ext cx="8461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8521005" y="2316852"/>
            <a:ext cx="2787794" cy="79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000" dirty="0">
                <a:solidFill>
                  <a:srgbClr val="000000"/>
                </a:solidFill>
                <a:cs typeface="Arial" panose="020B0604020202020204" pitchFamily="34" charset="0"/>
                <a:hlinkClick r:id="rId7"/>
              </a:rPr>
              <a:t>@</a:t>
            </a:r>
            <a:r>
              <a:rPr lang="en-US" altLang="en-US" sz="2000" dirty="0" smtClean="0">
                <a:solidFill>
                  <a:srgbClr val="000000"/>
                </a:solidFill>
                <a:cs typeface="Arial" panose="020B0604020202020204" pitchFamily="34" charset="0"/>
                <a:hlinkClick r:id="rId7"/>
              </a:rPr>
              <a:t>LevelAccessA11y</a:t>
            </a:r>
            <a:endParaRPr lang="en-US" altLang="en-US" sz="2000" dirty="0">
              <a:solidFill>
                <a:srgbClr val="000000"/>
              </a:solidFill>
              <a:cs typeface="Arial" panose="020B0604020202020204" pitchFamily="34" charset="0"/>
            </a:endParaRPr>
          </a:p>
        </p:txBody>
      </p:sp>
      <p:pic>
        <p:nvPicPr>
          <p:cNvPr id="12" name="Picture 11" descr="LinkedIn logo"/>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bwMode="auto">
          <a:xfrm>
            <a:off x="7431980" y="3285268"/>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9"/>
          <p:cNvSpPr txBox="1">
            <a:spLocks noChangeArrowheads="1"/>
          </p:cNvSpPr>
          <p:nvPr/>
        </p:nvSpPr>
        <p:spPr bwMode="auto">
          <a:xfrm>
            <a:off x="8521005" y="3257701"/>
            <a:ext cx="2668685" cy="817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000" dirty="0" smtClean="0">
                <a:solidFill>
                  <a:srgbClr val="000000"/>
                </a:solidFill>
                <a:cs typeface="Arial" panose="020B0604020202020204" pitchFamily="34" charset="0"/>
                <a:hlinkClick r:id="rId9"/>
              </a:rPr>
              <a:t>Level-Access</a:t>
            </a:r>
            <a:endParaRPr lang="en-US" altLang="en-US" sz="2000" dirty="0">
              <a:solidFill>
                <a:srgbClr val="000000"/>
              </a:solidFill>
              <a:cs typeface="Arial" panose="020B0604020202020204" pitchFamily="34" charset="0"/>
            </a:endParaRPr>
          </a:p>
        </p:txBody>
      </p:sp>
      <p:pic>
        <p:nvPicPr>
          <p:cNvPr id="14" name="Picture 7" descr="Facebook logo"/>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bwMode="auto">
          <a:xfrm>
            <a:off x="7431980" y="4266303"/>
            <a:ext cx="80168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1"/>
          <p:cNvSpPr txBox="1">
            <a:spLocks noChangeArrowheads="1"/>
          </p:cNvSpPr>
          <p:nvPr/>
        </p:nvSpPr>
        <p:spPr bwMode="auto">
          <a:xfrm>
            <a:off x="8521005" y="4436414"/>
            <a:ext cx="2722661" cy="463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000" dirty="0">
                <a:hlinkClick r:id="rId11"/>
              </a:rPr>
              <a:t>Level Access</a:t>
            </a:r>
            <a:endParaRPr lang="en-US" altLang="en-US" sz="2000" dirty="0"/>
          </a:p>
        </p:txBody>
      </p:sp>
      <p:pic>
        <p:nvPicPr>
          <p:cNvPr id="16" name="Picture 3" descr="WordPress logo"/>
          <p:cNvPicPr>
            <a:picLocks noChangeAspect="1" noChangeArrowheads="1"/>
          </p:cNvPicPr>
          <p:nvPr/>
        </p:nvPicPr>
        <p:blipFill>
          <a:blip r:embed="rId12" cstate="print">
            <a:extLst>
              <a:ext uri="{28A0092B-C50C-407E-A947-70E740481C1C}">
                <a14:useLocalDpi xmlns:a14="http://schemas.microsoft.com/office/drawing/2010/main"/>
              </a:ext>
            </a:extLst>
          </a:blip>
          <a:stretch>
            <a:fillRect/>
          </a:stretch>
        </p:blipFill>
        <p:spPr bwMode="auto">
          <a:xfrm>
            <a:off x="7417693" y="5214039"/>
            <a:ext cx="925512" cy="925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3"/>
          <p:cNvSpPr txBox="1">
            <a:spLocks noChangeArrowheads="1"/>
          </p:cNvSpPr>
          <p:nvPr/>
        </p:nvSpPr>
        <p:spPr bwMode="auto">
          <a:xfrm>
            <a:off x="8521005" y="5230509"/>
            <a:ext cx="3052907" cy="89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None/>
            </a:pPr>
            <a:r>
              <a:rPr lang="en-US" altLang="en-US" sz="2000" dirty="0">
                <a:solidFill>
                  <a:srgbClr val="000000"/>
                </a:solidFill>
                <a:cs typeface="Arial" panose="020B0604020202020204" pitchFamily="34" charset="0"/>
                <a:hlinkClick r:id="rId13"/>
              </a:rPr>
              <a:t>Level Access Blog</a:t>
            </a:r>
            <a:endParaRPr lang="en-US" altLang="en-US" sz="2000" dirty="0">
              <a:solidFill>
                <a:srgbClr val="000000"/>
              </a:solidFill>
              <a:cs typeface="Arial" panose="020B0604020202020204" pitchFamily="34" charset="0"/>
            </a:endParaRPr>
          </a:p>
          <a:p>
            <a:pPr>
              <a:spcBef>
                <a:spcPct val="0"/>
              </a:spcBef>
              <a:buNone/>
            </a:pPr>
            <a:endParaRPr lang="en-US" altLang="en-US" sz="2000" dirty="0">
              <a:solidFill>
                <a:srgbClr val="000000"/>
              </a:solidFill>
              <a:cs typeface="Arial" panose="020B0604020202020204" pitchFamily="34" charset="0"/>
            </a:endParaRPr>
          </a:p>
        </p:txBody>
      </p:sp>
      <p:sp>
        <p:nvSpPr>
          <p:cNvPr id="20" name="Slide Number Placeholder 4"/>
          <p:cNvSpPr>
            <a:spLocks noGrp="1"/>
          </p:cNvSpPr>
          <p:nvPr>
            <p:ph type="sldNum" sz="quarter" idx="4"/>
          </p:nvPr>
        </p:nvSpPr>
        <p:spPr/>
        <p:txBody>
          <a:bodyPr/>
          <a:lstStyle/>
          <a:p>
            <a:pPr algn="l"/>
            <a:fld id="{83825E50-A39F-3649-AA5D-EA82F9515141}" type="slidenum">
              <a:rPr lang="en-US" smtClean="0">
                <a:solidFill>
                  <a:srgbClr val="595959"/>
                </a:solidFill>
              </a:rPr>
              <a:t>32</a:t>
            </a:fld>
            <a:endParaRPr lang="en-US" dirty="0">
              <a:solidFill>
                <a:srgbClr val="595959"/>
              </a:solidFill>
            </a:endParaRPr>
          </a:p>
        </p:txBody>
      </p:sp>
      <p:sp>
        <p:nvSpPr>
          <p:cNvPr id="18" name="Footer Placeholder 3"/>
          <p:cNvSpPr>
            <a:spLocks noGrp="1"/>
          </p:cNvSpPr>
          <p:nvPr>
            <p:ph type="ftr" sz="quarter" idx="3"/>
          </p:nvPr>
        </p:nvSpPr>
        <p:spPr/>
        <p:txBody>
          <a:bodyPr/>
          <a:lstStyle/>
          <a:p>
            <a:r>
              <a:rPr lang="en-US" sz="1200" dirty="0">
                <a:solidFill>
                  <a:srgbClr val="595959"/>
                </a:solidFill>
              </a:rPr>
              <a:t>levelaccess.com   </a:t>
            </a:r>
            <a:r>
              <a:rPr lang="en-US" sz="1200" b="1" dirty="0">
                <a:solidFill>
                  <a:srgbClr val="595959"/>
                </a:solidFill>
              </a:rPr>
              <a:t> </a:t>
            </a:r>
            <a:r>
              <a:rPr lang="en-US" sz="1200" b="1" dirty="0">
                <a:solidFill>
                  <a:srgbClr val="5DD345"/>
                </a:solidFill>
              </a:rPr>
              <a:t>|</a:t>
            </a:r>
            <a:r>
              <a:rPr lang="en-US" sz="1200" b="1" dirty="0">
                <a:solidFill>
                  <a:srgbClr val="595959"/>
                </a:solidFill>
              </a:rPr>
              <a:t>    </a:t>
            </a:r>
            <a:r>
              <a:rPr lang="en-US" sz="1200" dirty="0">
                <a:solidFill>
                  <a:srgbClr val="595959"/>
                </a:solidFill>
              </a:rPr>
              <a:t>(</a:t>
            </a:r>
            <a:r>
              <a:rPr lang="de-DE" sz="1200" dirty="0">
                <a:solidFill>
                  <a:srgbClr val="595959"/>
                </a:solidFill>
              </a:rPr>
              <a:t>800) 899-9659    </a:t>
            </a:r>
            <a:r>
              <a:rPr lang="en-US" sz="1200" b="1" dirty="0">
                <a:solidFill>
                  <a:srgbClr val="5DD345"/>
                </a:solidFill>
              </a:rPr>
              <a:t>|</a:t>
            </a:r>
            <a:r>
              <a:rPr lang="en-US" sz="1200" dirty="0">
                <a:solidFill>
                  <a:srgbClr val="595959"/>
                </a:solidFill>
              </a:rPr>
              <a:t>    info@levelaccess.com</a:t>
            </a:r>
          </a:p>
        </p:txBody>
      </p:sp>
    </p:spTree>
    <p:extLst>
      <p:ext uri="{BB962C8B-B14F-4D97-AF65-F5344CB8AC3E}">
        <p14:creationId xmlns:p14="http://schemas.microsoft.com/office/powerpoint/2010/main" val="19654101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(cont’d)</a:t>
            </a:r>
            <a:endParaRPr lang="en-US" dirty="0"/>
          </a:p>
        </p:txBody>
      </p:sp>
      <p:sp>
        <p:nvSpPr>
          <p:cNvPr id="6" name="Subtitle 5"/>
          <p:cNvSpPr>
            <a:spLocks noGrp="1"/>
          </p:cNvSpPr>
          <p:nvPr>
            <p:ph type="subTitle" idx="10"/>
          </p:nvPr>
        </p:nvSpPr>
        <p:spPr>
          <a:xfrm>
            <a:off x="838200" y="944749"/>
            <a:ext cx="10515600" cy="473881"/>
          </a:xfrm>
        </p:spPr>
        <p:txBody>
          <a:bodyPr>
            <a:normAutofit/>
          </a:bodyPr>
          <a:lstStyle/>
          <a:p>
            <a:r>
              <a:rPr lang="en-US" dirty="0"/>
              <a:t>508 Refresh Background &amp; Themes</a:t>
            </a:r>
          </a:p>
        </p:txBody>
      </p:sp>
      <p:sp>
        <p:nvSpPr>
          <p:cNvPr id="3" name="Content Placeholder 2"/>
          <p:cNvSpPr>
            <a:spLocks noGrp="1"/>
          </p:cNvSpPr>
          <p:nvPr>
            <p:ph idx="1"/>
          </p:nvPr>
        </p:nvSpPr>
        <p:spPr>
          <a:xfrm>
            <a:off x="838198" y="1666753"/>
            <a:ext cx="10782783" cy="4689597"/>
          </a:xfrm>
        </p:spPr>
        <p:txBody>
          <a:bodyPr>
            <a:noAutofit/>
          </a:bodyPr>
          <a:lstStyle/>
          <a:p>
            <a:pPr marL="174625" lvl="0" indent="-174625">
              <a:spcBef>
                <a:spcPts val="0"/>
              </a:spcBef>
              <a:spcAft>
                <a:spcPts val="1600"/>
              </a:spcAft>
              <a:buFont typeface="Arial" charset="0"/>
              <a:buChar char="•"/>
            </a:pPr>
            <a:r>
              <a:rPr lang="en-US" b="1" dirty="0">
                <a:solidFill>
                  <a:schemeClr val="tx1"/>
                </a:solidFill>
              </a:rPr>
              <a:t>Requires Information </a:t>
            </a:r>
            <a:r>
              <a:rPr lang="en-US" b="1" dirty="0" smtClean="0">
                <a:solidFill>
                  <a:schemeClr val="tx1"/>
                </a:solidFill>
              </a:rPr>
              <a:t>&amp; Communication </a:t>
            </a:r>
            <a:r>
              <a:rPr lang="en-US" b="1" dirty="0">
                <a:solidFill>
                  <a:schemeClr val="tx1"/>
                </a:solidFill>
              </a:rPr>
              <a:t>Technology </a:t>
            </a:r>
            <a:r>
              <a:rPr lang="en-US" b="1" dirty="0" smtClean="0">
                <a:solidFill>
                  <a:schemeClr val="tx1"/>
                </a:solidFill>
              </a:rPr>
              <a:t/>
            </a:r>
            <a:br>
              <a:rPr lang="en-US" b="1" dirty="0" smtClean="0">
                <a:solidFill>
                  <a:schemeClr val="tx1"/>
                </a:solidFill>
              </a:rPr>
            </a:br>
            <a:r>
              <a:rPr lang="en-US" b="1" dirty="0" smtClean="0">
                <a:solidFill>
                  <a:schemeClr val="tx1"/>
                </a:solidFill>
              </a:rPr>
              <a:t>(</a:t>
            </a:r>
            <a:r>
              <a:rPr lang="en-US" b="1" dirty="0">
                <a:solidFill>
                  <a:schemeClr val="tx1"/>
                </a:solidFill>
              </a:rPr>
              <a:t>ICT) developed, purchased, used, and maintained </a:t>
            </a:r>
            <a:r>
              <a:rPr lang="en-US" b="1" dirty="0" smtClean="0">
                <a:solidFill>
                  <a:schemeClr val="tx1"/>
                </a:solidFill>
              </a:rPr>
              <a:t/>
            </a:r>
            <a:br>
              <a:rPr lang="en-US" b="1" dirty="0" smtClean="0">
                <a:solidFill>
                  <a:schemeClr val="tx1"/>
                </a:solidFill>
              </a:rPr>
            </a:br>
            <a:r>
              <a:rPr lang="en-US" b="1" dirty="0" smtClean="0">
                <a:solidFill>
                  <a:schemeClr val="tx1"/>
                </a:solidFill>
              </a:rPr>
              <a:t>by the </a:t>
            </a:r>
            <a:r>
              <a:rPr lang="en-US" b="1" dirty="0">
                <a:solidFill>
                  <a:schemeClr val="tx1"/>
                </a:solidFill>
              </a:rPr>
              <a:t>Federal government to be accessible to </a:t>
            </a:r>
            <a:r>
              <a:rPr lang="en-US" b="1" dirty="0" smtClean="0">
                <a:solidFill>
                  <a:schemeClr val="tx1"/>
                </a:solidFill>
              </a:rPr>
              <a:t/>
            </a:r>
            <a:br>
              <a:rPr lang="en-US" b="1" dirty="0" smtClean="0">
                <a:solidFill>
                  <a:schemeClr val="tx1"/>
                </a:solidFill>
              </a:rPr>
            </a:br>
            <a:r>
              <a:rPr lang="en-US" b="1" dirty="0" smtClean="0">
                <a:solidFill>
                  <a:schemeClr val="tx1"/>
                </a:solidFill>
              </a:rPr>
              <a:t>people with </a:t>
            </a:r>
            <a:r>
              <a:rPr lang="en-US" b="1" dirty="0">
                <a:solidFill>
                  <a:schemeClr val="tx1"/>
                </a:solidFill>
              </a:rPr>
              <a:t>disabilities</a:t>
            </a:r>
          </a:p>
          <a:p>
            <a:pPr marL="174625" lvl="0" indent="-174625">
              <a:spcBef>
                <a:spcPts val="0"/>
              </a:spcBef>
              <a:spcAft>
                <a:spcPts val="1600"/>
              </a:spcAft>
              <a:buFont typeface="Arial" charset="0"/>
              <a:buChar char="•"/>
            </a:pPr>
            <a:r>
              <a:rPr lang="en-US" b="1" dirty="0">
                <a:solidFill>
                  <a:schemeClr val="tx1"/>
                </a:solidFill>
              </a:rPr>
              <a:t>The United States Access Board issues the standards</a:t>
            </a:r>
          </a:p>
          <a:p>
            <a:pPr marL="174625" lvl="0" indent="-174625">
              <a:spcBef>
                <a:spcPts val="0"/>
              </a:spcBef>
              <a:spcAft>
                <a:spcPts val="1600"/>
              </a:spcAft>
              <a:buFont typeface="Arial" charset="0"/>
              <a:buChar char="•"/>
            </a:pPr>
            <a:r>
              <a:rPr lang="en-US" b="1" dirty="0" smtClean="0">
                <a:solidFill>
                  <a:schemeClr val="tx1"/>
                </a:solidFill>
              </a:rPr>
              <a:t>Standards </a:t>
            </a:r>
            <a:r>
              <a:rPr lang="en-US" b="1" dirty="0">
                <a:solidFill>
                  <a:schemeClr val="tx1"/>
                </a:solidFill>
              </a:rPr>
              <a:t>Adopted as a best practice for procurement by </a:t>
            </a:r>
            <a:r>
              <a:rPr lang="en-US" b="1" dirty="0" smtClean="0">
                <a:solidFill>
                  <a:schemeClr val="tx1"/>
                </a:solidFill>
              </a:rPr>
              <a:t>many US </a:t>
            </a:r>
            <a:r>
              <a:rPr lang="en-US" b="1" dirty="0">
                <a:solidFill>
                  <a:schemeClr val="tx1"/>
                </a:solidFill>
              </a:rPr>
              <a:t>public sector organizations (states)</a:t>
            </a:r>
          </a:p>
          <a:p>
            <a:pPr marL="174625" lvl="0" indent="-174625">
              <a:spcBef>
                <a:spcPts val="0"/>
              </a:spcBef>
              <a:spcAft>
                <a:spcPts val="1600"/>
              </a:spcAft>
              <a:buFont typeface="Arial" charset="0"/>
              <a:buChar char="•"/>
            </a:pPr>
            <a:r>
              <a:rPr lang="en-US" b="1" dirty="0">
                <a:solidFill>
                  <a:schemeClr val="tx1"/>
                </a:solidFill>
              </a:rPr>
              <a:t>Standards sometimes applied to programs using Federal funds (Section 504) HHS/CMS, Education, etc.</a:t>
            </a:r>
          </a:p>
        </p:txBody>
      </p:sp>
      <p:pic>
        <p:nvPicPr>
          <p:cNvPr id="8" name="Picture 7" descr="Section 508 Logo &quot;Opening Doors to IT&quot; http://www.section508.gov, US Federal Government"/>
          <p:cNvPicPr>
            <a:picLocks noChangeAspect="1"/>
          </p:cNvPicPr>
          <p:nvPr/>
        </p:nvPicPr>
        <p:blipFill>
          <a:blip r:embed="rId3"/>
          <a:stretch>
            <a:fillRect/>
          </a:stretch>
        </p:blipFill>
        <p:spPr>
          <a:xfrm>
            <a:off x="9943200" y="1666753"/>
            <a:ext cx="2007859" cy="1925182"/>
          </a:xfrm>
          <a:prstGeom prst="rect">
            <a:avLst/>
          </a:prstGeom>
        </p:spPr>
      </p:pic>
      <p:sp>
        <p:nvSpPr>
          <p:cNvPr id="5" name="Slide Number Placeholder 4"/>
          <p:cNvSpPr>
            <a:spLocks noGrp="1"/>
          </p:cNvSpPr>
          <p:nvPr>
            <p:ph type="sldNum" sz="quarter" idx="4"/>
          </p:nvPr>
        </p:nvSpPr>
        <p:spPr/>
        <p:txBody>
          <a:bodyPr/>
          <a:lstStyle/>
          <a:p>
            <a:fld id="{2030EA8A-DA75-3443-B9EE-A63E33F4F203}" type="slidenum">
              <a:rPr lang="en-US" smtClean="0">
                <a:solidFill>
                  <a:prstClr val="black">
                    <a:tint val="75000"/>
                  </a:prstClr>
                </a:solidFill>
              </a:rPr>
              <a:pPr/>
              <a:t>4</a:t>
            </a:fld>
            <a:endParaRPr lang="en-US" dirty="0">
              <a:solidFill>
                <a:prstClr val="black">
                  <a:tint val="75000"/>
                </a:prstClr>
              </a:solidFill>
            </a:endParaRPr>
          </a:p>
        </p:txBody>
      </p:sp>
      <p:sp>
        <p:nvSpPr>
          <p:cNvPr id="4" name="Footer Placeholder 3"/>
          <p:cNvSpPr>
            <a:spLocks noGrp="1"/>
          </p:cNvSpPr>
          <p:nvPr>
            <p:ph type="ftr" sz="quarter" idx="3"/>
          </p:nvPr>
        </p:nvSpPr>
        <p:spPr>
          <a:xfrm>
            <a:off x="3691741" y="6356350"/>
            <a:ext cx="4808517" cy="365125"/>
          </a:xfrm>
        </p:spPr>
        <p:txBody>
          <a:bodyPr/>
          <a:lstStyle/>
          <a:p>
            <a:r>
              <a:rPr lang="en-US" dirty="0">
                <a:solidFill>
                  <a:prstClr val="black">
                    <a:tint val="75000"/>
                  </a:prstClr>
                </a:solidFill>
              </a:rPr>
              <a:t>levelaccess.com   </a:t>
            </a:r>
            <a:r>
              <a:rPr lang="en-US" b="1" dirty="0">
                <a:solidFill>
                  <a:prstClr val="black">
                    <a:tint val="75000"/>
                  </a:prstClr>
                </a:solidFill>
              </a:rPr>
              <a:t> </a:t>
            </a:r>
            <a:r>
              <a:rPr lang="en-US" b="1" dirty="0">
                <a:solidFill>
                  <a:srgbClr val="00D81A"/>
                </a:solidFill>
              </a:rPr>
              <a:t>| </a:t>
            </a:r>
            <a:r>
              <a:rPr lang="en-US" b="1" dirty="0">
                <a:solidFill>
                  <a:prstClr val="black">
                    <a:tint val="75000"/>
                  </a:prstClr>
                </a:solidFill>
              </a:rPr>
              <a:t>   </a:t>
            </a:r>
            <a:r>
              <a:rPr lang="en-US" dirty="0">
                <a:solidFill>
                  <a:prstClr val="black">
                    <a:tint val="75000"/>
                  </a:prstClr>
                </a:solidFill>
              </a:rPr>
              <a:t>(</a:t>
            </a:r>
            <a:r>
              <a:rPr lang="de-DE" dirty="0">
                <a:solidFill>
                  <a:prstClr val="black">
                    <a:tint val="75000"/>
                  </a:prstClr>
                </a:solidFill>
              </a:rPr>
              <a:t>800) 899-9659    </a:t>
            </a:r>
            <a:r>
              <a:rPr lang="en-US" b="1" dirty="0">
                <a:solidFill>
                  <a:srgbClr val="00D81A"/>
                </a:solidFill>
              </a:rPr>
              <a:t>|</a:t>
            </a:r>
            <a:r>
              <a:rPr lang="en-US" dirty="0">
                <a:solidFill>
                  <a:prstClr val="black">
                    <a:tint val="75000"/>
                  </a:prstClr>
                </a:solidFill>
              </a:rPr>
              <a:t>    info@levelaccess.com</a:t>
            </a:r>
          </a:p>
        </p:txBody>
      </p:sp>
    </p:spTree>
    <p:extLst>
      <p:ext uri="{BB962C8B-B14F-4D97-AF65-F5344CB8AC3E}">
        <p14:creationId xmlns:p14="http://schemas.microsoft.com/office/powerpoint/2010/main" val="18887030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508 Covered Technology</a:t>
            </a:r>
          </a:p>
        </p:txBody>
      </p:sp>
      <p:sp>
        <p:nvSpPr>
          <p:cNvPr id="6" name="Subtitle 5"/>
          <p:cNvSpPr>
            <a:spLocks noGrp="1"/>
          </p:cNvSpPr>
          <p:nvPr>
            <p:ph type="subTitle" idx="10"/>
          </p:nvPr>
        </p:nvSpPr>
        <p:spPr>
          <a:xfrm>
            <a:off x="838200" y="944749"/>
            <a:ext cx="10515600" cy="473881"/>
          </a:xfrm>
        </p:spPr>
        <p:txBody>
          <a:bodyPr>
            <a:normAutofit/>
          </a:bodyPr>
          <a:lstStyle/>
          <a:p>
            <a:r>
              <a:rPr lang="en-US" dirty="0"/>
              <a:t>508 Refresh Background &amp; Themes</a:t>
            </a:r>
          </a:p>
        </p:txBody>
      </p:sp>
      <p:sp>
        <p:nvSpPr>
          <p:cNvPr id="3" name="Content Placeholder 2"/>
          <p:cNvSpPr>
            <a:spLocks noGrp="1"/>
          </p:cNvSpPr>
          <p:nvPr>
            <p:ph idx="1"/>
          </p:nvPr>
        </p:nvSpPr>
        <p:spPr>
          <a:xfrm>
            <a:off x="838198" y="1666753"/>
            <a:ext cx="10782783" cy="4689597"/>
          </a:xfrm>
        </p:spPr>
        <p:txBody>
          <a:bodyPr>
            <a:noAutofit/>
          </a:bodyPr>
          <a:lstStyle/>
          <a:p>
            <a:pPr marL="174625" lvl="0" indent="-174625">
              <a:spcBef>
                <a:spcPts val="0"/>
              </a:spcBef>
              <a:spcAft>
                <a:spcPts val="900"/>
              </a:spcAft>
              <a:buFont typeface="Arial" charset="0"/>
              <a:buChar char="•"/>
            </a:pPr>
            <a:r>
              <a:rPr lang="en-US" b="1" dirty="0">
                <a:solidFill>
                  <a:schemeClr val="tx1"/>
                </a:solidFill>
              </a:rPr>
              <a:t>Includes </a:t>
            </a:r>
            <a:r>
              <a:rPr lang="en-US" b="1" dirty="0" smtClean="0">
                <a:solidFill>
                  <a:schemeClr val="tx1"/>
                </a:solidFill>
              </a:rPr>
              <a:t>I/T and </a:t>
            </a:r>
            <a:r>
              <a:rPr lang="en-US" b="1" dirty="0">
                <a:solidFill>
                  <a:schemeClr val="tx1"/>
                </a:solidFill>
              </a:rPr>
              <a:t>any equipment or interconnected system or subsystem of equipment, that is used in the creation, conversion, or duplication of data or information.</a:t>
            </a:r>
          </a:p>
          <a:p>
            <a:pPr marL="174625" lvl="0" indent="-174625">
              <a:spcBef>
                <a:spcPts val="0"/>
              </a:spcBef>
              <a:spcAft>
                <a:spcPts val="900"/>
              </a:spcAft>
              <a:buFont typeface="Arial" charset="0"/>
              <a:buChar char="•"/>
            </a:pPr>
            <a:r>
              <a:rPr lang="en-US" b="1" dirty="0" smtClean="0">
                <a:solidFill>
                  <a:schemeClr val="tx1"/>
                </a:solidFill>
              </a:rPr>
              <a:t>Examples:</a:t>
            </a:r>
            <a:endParaRPr lang="en-US" b="1" dirty="0">
              <a:solidFill>
                <a:schemeClr val="tx1"/>
              </a:solidFill>
            </a:endParaRPr>
          </a:p>
          <a:p>
            <a:pPr marL="631825" lvl="1" indent="-174625">
              <a:spcBef>
                <a:spcPts val="0"/>
              </a:spcBef>
              <a:spcAft>
                <a:spcPts val="900"/>
              </a:spcAft>
              <a:buFont typeface="Arial" charset="0"/>
              <a:buChar char="•"/>
            </a:pPr>
            <a:r>
              <a:rPr lang="en-US" dirty="0">
                <a:solidFill>
                  <a:schemeClr val="tx1"/>
                </a:solidFill>
              </a:rPr>
              <a:t>Telecommunications </a:t>
            </a:r>
            <a:r>
              <a:rPr lang="en-US" dirty="0" smtClean="0">
                <a:solidFill>
                  <a:schemeClr val="tx1"/>
                </a:solidFill>
              </a:rPr>
              <a:t>products </a:t>
            </a:r>
            <a:r>
              <a:rPr lang="mr-IN" dirty="0" smtClean="0">
                <a:solidFill>
                  <a:schemeClr val="tx1"/>
                </a:solidFill>
              </a:rPr>
              <a:t>–</a:t>
            </a:r>
            <a:r>
              <a:rPr lang="en-US" dirty="0" smtClean="0">
                <a:solidFill>
                  <a:schemeClr val="tx1"/>
                </a:solidFill>
              </a:rPr>
              <a:t> e.g. phones</a:t>
            </a:r>
            <a:endParaRPr lang="en-US" dirty="0">
              <a:solidFill>
                <a:schemeClr val="tx1"/>
              </a:solidFill>
            </a:endParaRPr>
          </a:p>
          <a:p>
            <a:pPr marL="631825" lvl="1" indent="-174625">
              <a:spcBef>
                <a:spcPts val="0"/>
              </a:spcBef>
              <a:spcAft>
                <a:spcPts val="900"/>
              </a:spcAft>
              <a:buFont typeface="Arial" charset="0"/>
              <a:buChar char="•"/>
            </a:pPr>
            <a:r>
              <a:rPr lang="en-US" dirty="0">
                <a:solidFill>
                  <a:schemeClr val="tx1"/>
                </a:solidFill>
              </a:rPr>
              <a:t>Information kiosks and transaction </a:t>
            </a:r>
            <a:r>
              <a:rPr lang="en-US" dirty="0" smtClean="0">
                <a:solidFill>
                  <a:schemeClr val="tx1"/>
                </a:solidFill>
              </a:rPr>
              <a:t>machines</a:t>
            </a:r>
            <a:endParaRPr lang="en-US" dirty="0">
              <a:solidFill>
                <a:schemeClr val="tx1"/>
              </a:solidFill>
            </a:endParaRPr>
          </a:p>
          <a:p>
            <a:pPr marL="631825" lvl="1" indent="-174625">
              <a:spcBef>
                <a:spcPts val="0"/>
              </a:spcBef>
              <a:spcAft>
                <a:spcPts val="900"/>
              </a:spcAft>
              <a:buFont typeface="Arial" charset="0"/>
              <a:buChar char="•"/>
            </a:pPr>
            <a:r>
              <a:rPr lang="en-US" dirty="0" smtClean="0">
                <a:solidFill>
                  <a:schemeClr val="tx1"/>
                </a:solidFill>
              </a:rPr>
              <a:t>Websites, web applications and software</a:t>
            </a:r>
            <a:endParaRPr lang="en-US" dirty="0">
              <a:solidFill>
                <a:schemeClr val="tx1"/>
              </a:solidFill>
            </a:endParaRPr>
          </a:p>
          <a:p>
            <a:pPr marL="631825" lvl="1" indent="-174625">
              <a:spcBef>
                <a:spcPts val="0"/>
              </a:spcBef>
              <a:spcAft>
                <a:spcPts val="900"/>
              </a:spcAft>
              <a:buFont typeface="Arial" charset="0"/>
              <a:buChar char="•"/>
            </a:pPr>
            <a:r>
              <a:rPr lang="en-US" dirty="0">
                <a:solidFill>
                  <a:schemeClr val="tx1"/>
                </a:solidFill>
              </a:rPr>
              <a:t>Electronic documents</a:t>
            </a:r>
          </a:p>
          <a:p>
            <a:pPr marL="631825" lvl="1" indent="-174625">
              <a:spcBef>
                <a:spcPts val="0"/>
              </a:spcBef>
              <a:spcAft>
                <a:spcPts val="900"/>
              </a:spcAft>
              <a:buFont typeface="Arial" charset="0"/>
              <a:buChar char="•"/>
            </a:pPr>
            <a:r>
              <a:rPr lang="en-US" dirty="0" smtClean="0">
                <a:solidFill>
                  <a:schemeClr val="tx1"/>
                </a:solidFill>
              </a:rPr>
              <a:t>Multimedia </a:t>
            </a:r>
            <a:endParaRPr lang="en-US" dirty="0">
              <a:solidFill>
                <a:schemeClr val="tx1"/>
              </a:solidFill>
            </a:endParaRPr>
          </a:p>
          <a:p>
            <a:pPr marL="631825" lvl="1" indent="-174625">
              <a:spcBef>
                <a:spcPts val="0"/>
              </a:spcBef>
              <a:spcAft>
                <a:spcPts val="900"/>
              </a:spcAft>
              <a:buFont typeface="Arial" charset="0"/>
              <a:buChar char="•"/>
            </a:pPr>
            <a:r>
              <a:rPr lang="en-US" dirty="0">
                <a:solidFill>
                  <a:schemeClr val="tx1"/>
                </a:solidFill>
              </a:rPr>
              <a:t>Office equipment such as copiers and fax </a:t>
            </a:r>
            <a:r>
              <a:rPr lang="en-US" dirty="0" smtClean="0">
                <a:solidFill>
                  <a:schemeClr val="tx1"/>
                </a:solidFill>
              </a:rPr>
              <a:t>machines</a:t>
            </a:r>
            <a:endParaRPr lang="en-US" dirty="0">
              <a:solidFill>
                <a:schemeClr val="tx1"/>
              </a:solidFill>
            </a:endParaRPr>
          </a:p>
        </p:txBody>
      </p:sp>
      <p:pic>
        <p:nvPicPr>
          <p:cNvPr id="9" name="Picture 8" descr="Laptop keyboard, laptop screen, papers, and fax machin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96904" y="3074274"/>
            <a:ext cx="2139462" cy="25284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Slide Number Placeholder 4"/>
          <p:cNvSpPr>
            <a:spLocks noGrp="1"/>
          </p:cNvSpPr>
          <p:nvPr>
            <p:ph type="sldNum" sz="quarter" idx="4"/>
          </p:nvPr>
        </p:nvSpPr>
        <p:spPr/>
        <p:txBody>
          <a:bodyPr/>
          <a:lstStyle/>
          <a:p>
            <a:fld id="{2030EA8A-DA75-3443-B9EE-A63E33F4F203}" type="slidenum">
              <a:rPr lang="en-US" smtClean="0">
                <a:solidFill>
                  <a:prstClr val="black">
                    <a:tint val="75000"/>
                  </a:prstClr>
                </a:solidFill>
              </a:rPr>
              <a:pPr/>
              <a:t>5</a:t>
            </a:fld>
            <a:endParaRPr lang="en-US" dirty="0">
              <a:solidFill>
                <a:prstClr val="black">
                  <a:tint val="75000"/>
                </a:prstClr>
              </a:solidFill>
            </a:endParaRPr>
          </a:p>
        </p:txBody>
      </p:sp>
      <p:sp>
        <p:nvSpPr>
          <p:cNvPr id="4" name="Footer Placeholder 3"/>
          <p:cNvSpPr>
            <a:spLocks noGrp="1"/>
          </p:cNvSpPr>
          <p:nvPr>
            <p:ph type="ftr" sz="quarter" idx="3"/>
          </p:nvPr>
        </p:nvSpPr>
        <p:spPr>
          <a:xfrm>
            <a:off x="3691741" y="6356350"/>
            <a:ext cx="4808517" cy="365125"/>
          </a:xfrm>
        </p:spPr>
        <p:txBody>
          <a:bodyPr/>
          <a:lstStyle/>
          <a:p>
            <a:r>
              <a:rPr lang="en-US" dirty="0">
                <a:solidFill>
                  <a:prstClr val="black">
                    <a:tint val="75000"/>
                  </a:prstClr>
                </a:solidFill>
              </a:rPr>
              <a:t>levelaccess.com   </a:t>
            </a:r>
            <a:r>
              <a:rPr lang="en-US" b="1" dirty="0">
                <a:solidFill>
                  <a:prstClr val="black">
                    <a:tint val="75000"/>
                  </a:prstClr>
                </a:solidFill>
              </a:rPr>
              <a:t> </a:t>
            </a:r>
            <a:r>
              <a:rPr lang="en-US" b="1" dirty="0">
                <a:solidFill>
                  <a:srgbClr val="00D81A"/>
                </a:solidFill>
              </a:rPr>
              <a:t>| </a:t>
            </a:r>
            <a:r>
              <a:rPr lang="en-US" b="1" dirty="0">
                <a:solidFill>
                  <a:prstClr val="black">
                    <a:tint val="75000"/>
                  </a:prstClr>
                </a:solidFill>
              </a:rPr>
              <a:t>   </a:t>
            </a:r>
            <a:r>
              <a:rPr lang="en-US" dirty="0">
                <a:solidFill>
                  <a:prstClr val="black">
                    <a:tint val="75000"/>
                  </a:prstClr>
                </a:solidFill>
              </a:rPr>
              <a:t>(</a:t>
            </a:r>
            <a:r>
              <a:rPr lang="de-DE" dirty="0">
                <a:solidFill>
                  <a:prstClr val="black">
                    <a:tint val="75000"/>
                  </a:prstClr>
                </a:solidFill>
              </a:rPr>
              <a:t>800) 899-9659    </a:t>
            </a:r>
            <a:r>
              <a:rPr lang="en-US" b="1" dirty="0">
                <a:solidFill>
                  <a:srgbClr val="00D81A"/>
                </a:solidFill>
              </a:rPr>
              <a:t>|</a:t>
            </a:r>
            <a:r>
              <a:rPr lang="en-US" dirty="0">
                <a:solidFill>
                  <a:prstClr val="black">
                    <a:tint val="75000"/>
                  </a:prstClr>
                </a:solidFill>
              </a:rPr>
              <a:t>    info@levelaccess.com</a:t>
            </a:r>
          </a:p>
        </p:txBody>
      </p:sp>
    </p:spTree>
    <p:extLst>
      <p:ext uri="{BB962C8B-B14F-4D97-AF65-F5344CB8AC3E}">
        <p14:creationId xmlns:p14="http://schemas.microsoft.com/office/powerpoint/2010/main" val="196310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Harmonization </a:t>
            </a:r>
            <a:r>
              <a:rPr lang="mr-IN" dirty="0" smtClean="0"/>
              <a:t>–</a:t>
            </a:r>
            <a:r>
              <a:rPr lang="en-US" dirty="0" smtClean="0"/>
              <a:t> 508 and 255</a:t>
            </a:r>
            <a:endParaRPr lang="en-US" dirty="0"/>
          </a:p>
        </p:txBody>
      </p:sp>
      <p:sp>
        <p:nvSpPr>
          <p:cNvPr id="6" name="Subtitle 5"/>
          <p:cNvSpPr>
            <a:spLocks noGrp="1"/>
          </p:cNvSpPr>
          <p:nvPr>
            <p:ph type="subTitle" idx="10"/>
          </p:nvPr>
        </p:nvSpPr>
        <p:spPr>
          <a:xfrm>
            <a:off x="838200" y="944749"/>
            <a:ext cx="10515600" cy="473881"/>
          </a:xfrm>
        </p:spPr>
        <p:txBody>
          <a:bodyPr>
            <a:normAutofit/>
          </a:bodyPr>
          <a:lstStyle/>
          <a:p>
            <a:r>
              <a:rPr lang="en-US" dirty="0"/>
              <a:t>508 Refresh Background &amp; Themes</a:t>
            </a:r>
          </a:p>
        </p:txBody>
      </p:sp>
      <p:sp>
        <p:nvSpPr>
          <p:cNvPr id="3" name="Content Placeholder 2"/>
          <p:cNvSpPr>
            <a:spLocks noGrp="1"/>
          </p:cNvSpPr>
          <p:nvPr>
            <p:ph idx="1"/>
          </p:nvPr>
        </p:nvSpPr>
        <p:spPr>
          <a:xfrm>
            <a:off x="838199" y="1666753"/>
            <a:ext cx="6847392" cy="4689597"/>
          </a:xfrm>
        </p:spPr>
        <p:txBody>
          <a:bodyPr>
            <a:noAutofit/>
          </a:bodyPr>
          <a:lstStyle/>
          <a:p>
            <a:pPr marL="174625" lvl="0" indent="-174625">
              <a:spcBef>
                <a:spcPts val="0"/>
              </a:spcBef>
              <a:spcAft>
                <a:spcPts val="900"/>
              </a:spcAft>
              <a:buFont typeface="Arial" charset="0"/>
              <a:buChar char="•"/>
            </a:pPr>
            <a:r>
              <a:rPr lang="en-US" b="1" dirty="0">
                <a:solidFill>
                  <a:schemeClr val="tx1"/>
                </a:solidFill>
              </a:rPr>
              <a:t>The ICT Standards and Guidelines rule updates and harmonizes Section 508 standards and Section 255 Telecommunication Accessibility Guidelines.</a:t>
            </a:r>
          </a:p>
        </p:txBody>
      </p:sp>
      <p:pic>
        <p:nvPicPr>
          <p:cNvPr id="8" name="Picture 7" descr="Section 508 and Section 255 Refresh Logo"/>
          <p:cNvPicPr>
            <a:picLocks noChangeAspect="1"/>
          </p:cNvPicPr>
          <p:nvPr/>
        </p:nvPicPr>
        <p:blipFill>
          <a:blip r:embed="rId3"/>
          <a:stretch>
            <a:fillRect/>
          </a:stretch>
        </p:blipFill>
        <p:spPr>
          <a:xfrm>
            <a:off x="7510272" y="1689825"/>
            <a:ext cx="3560064" cy="4480249"/>
          </a:xfrm>
          <a:prstGeom prst="rect">
            <a:avLst/>
          </a:prstGeom>
        </p:spPr>
      </p:pic>
      <p:sp>
        <p:nvSpPr>
          <p:cNvPr id="5" name="Slide Number Placeholder 4"/>
          <p:cNvSpPr>
            <a:spLocks noGrp="1"/>
          </p:cNvSpPr>
          <p:nvPr>
            <p:ph type="sldNum" sz="quarter" idx="4"/>
          </p:nvPr>
        </p:nvSpPr>
        <p:spPr/>
        <p:txBody>
          <a:bodyPr/>
          <a:lstStyle/>
          <a:p>
            <a:fld id="{2030EA8A-DA75-3443-B9EE-A63E33F4F203}" type="slidenum">
              <a:rPr lang="en-US" smtClean="0">
                <a:solidFill>
                  <a:prstClr val="black">
                    <a:tint val="75000"/>
                  </a:prstClr>
                </a:solidFill>
              </a:rPr>
              <a:pPr/>
              <a:t>6</a:t>
            </a:fld>
            <a:endParaRPr lang="en-US" dirty="0">
              <a:solidFill>
                <a:prstClr val="black">
                  <a:tint val="75000"/>
                </a:prstClr>
              </a:solidFill>
            </a:endParaRPr>
          </a:p>
        </p:txBody>
      </p:sp>
      <p:sp>
        <p:nvSpPr>
          <p:cNvPr id="4" name="Footer Placeholder 3"/>
          <p:cNvSpPr>
            <a:spLocks noGrp="1"/>
          </p:cNvSpPr>
          <p:nvPr>
            <p:ph type="ftr" sz="quarter" idx="3"/>
          </p:nvPr>
        </p:nvSpPr>
        <p:spPr>
          <a:xfrm>
            <a:off x="3691741" y="6356350"/>
            <a:ext cx="4808517" cy="365125"/>
          </a:xfrm>
        </p:spPr>
        <p:txBody>
          <a:bodyPr/>
          <a:lstStyle/>
          <a:p>
            <a:r>
              <a:rPr lang="en-US" dirty="0">
                <a:solidFill>
                  <a:prstClr val="black">
                    <a:tint val="75000"/>
                  </a:prstClr>
                </a:solidFill>
              </a:rPr>
              <a:t>levelaccess.com   </a:t>
            </a:r>
            <a:r>
              <a:rPr lang="en-US" b="1" dirty="0">
                <a:solidFill>
                  <a:prstClr val="black">
                    <a:tint val="75000"/>
                  </a:prstClr>
                </a:solidFill>
              </a:rPr>
              <a:t> </a:t>
            </a:r>
            <a:r>
              <a:rPr lang="en-US" b="1" dirty="0">
                <a:solidFill>
                  <a:srgbClr val="00D81A"/>
                </a:solidFill>
              </a:rPr>
              <a:t>| </a:t>
            </a:r>
            <a:r>
              <a:rPr lang="en-US" b="1" dirty="0">
                <a:solidFill>
                  <a:prstClr val="black">
                    <a:tint val="75000"/>
                  </a:prstClr>
                </a:solidFill>
              </a:rPr>
              <a:t>   </a:t>
            </a:r>
            <a:r>
              <a:rPr lang="en-US" dirty="0">
                <a:solidFill>
                  <a:prstClr val="black">
                    <a:tint val="75000"/>
                  </a:prstClr>
                </a:solidFill>
              </a:rPr>
              <a:t>(</a:t>
            </a:r>
            <a:r>
              <a:rPr lang="de-DE" dirty="0">
                <a:solidFill>
                  <a:prstClr val="black">
                    <a:tint val="75000"/>
                  </a:prstClr>
                </a:solidFill>
              </a:rPr>
              <a:t>800) 899-9659    </a:t>
            </a:r>
            <a:r>
              <a:rPr lang="en-US" b="1" dirty="0">
                <a:solidFill>
                  <a:srgbClr val="00D81A"/>
                </a:solidFill>
              </a:rPr>
              <a:t>|</a:t>
            </a:r>
            <a:r>
              <a:rPr lang="en-US" dirty="0">
                <a:solidFill>
                  <a:prstClr val="black">
                    <a:tint val="75000"/>
                  </a:prstClr>
                </a:solidFill>
              </a:rPr>
              <a:t>    info@levelaccess.com</a:t>
            </a:r>
          </a:p>
        </p:txBody>
      </p:sp>
    </p:spTree>
    <p:extLst>
      <p:ext uri="{BB962C8B-B14F-4D97-AF65-F5344CB8AC3E}">
        <p14:creationId xmlns:p14="http://schemas.microsoft.com/office/powerpoint/2010/main" val="4961644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Harmonization </a:t>
            </a:r>
            <a:r>
              <a:rPr lang="mr-IN" dirty="0" smtClean="0"/>
              <a:t>–</a:t>
            </a:r>
            <a:r>
              <a:rPr lang="en-US" dirty="0" smtClean="0"/>
              <a:t> Global Alignment</a:t>
            </a:r>
            <a:endParaRPr lang="en-US" dirty="0"/>
          </a:p>
        </p:txBody>
      </p:sp>
      <p:sp>
        <p:nvSpPr>
          <p:cNvPr id="6" name="Subtitle 5"/>
          <p:cNvSpPr>
            <a:spLocks noGrp="1"/>
          </p:cNvSpPr>
          <p:nvPr>
            <p:ph type="subTitle" idx="10"/>
          </p:nvPr>
        </p:nvSpPr>
        <p:spPr>
          <a:xfrm>
            <a:off x="838200" y="944749"/>
            <a:ext cx="10515600" cy="473881"/>
          </a:xfrm>
        </p:spPr>
        <p:txBody>
          <a:bodyPr>
            <a:normAutofit/>
          </a:bodyPr>
          <a:lstStyle/>
          <a:p>
            <a:r>
              <a:rPr lang="en-US" dirty="0"/>
              <a:t>508 Refresh Background &amp; Themes</a:t>
            </a:r>
          </a:p>
        </p:txBody>
      </p:sp>
      <p:sp>
        <p:nvSpPr>
          <p:cNvPr id="3" name="Content Placeholder 2"/>
          <p:cNvSpPr>
            <a:spLocks noGrp="1"/>
          </p:cNvSpPr>
          <p:nvPr>
            <p:ph idx="1"/>
          </p:nvPr>
        </p:nvSpPr>
        <p:spPr>
          <a:xfrm>
            <a:off x="838198" y="1666753"/>
            <a:ext cx="10678611" cy="4689597"/>
          </a:xfrm>
        </p:spPr>
        <p:txBody>
          <a:bodyPr>
            <a:noAutofit/>
          </a:bodyPr>
          <a:lstStyle/>
          <a:p>
            <a:pPr>
              <a:spcBef>
                <a:spcPts val="0"/>
              </a:spcBef>
              <a:spcAft>
                <a:spcPts val="900"/>
              </a:spcAft>
            </a:pPr>
            <a:r>
              <a:rPr lang="en-US" b="1" dirty="0">
                <a:solidFill>
                  <a:schemeClr val="tx1"/>
                </a:solidFill>
                <a:ea typeface="ＭＳ Ｐゴシック" pitchFamily="34" charset="-128"/>
              </a:rPr>
              <a:t>Focus on voluntary international consensus </a:t>
            </a:r>
            <a:br>
              <a:rPr lang="en-US" b="1" dirty="0">
                <a:solidFill>
                  <a:schemeClr val="tx1"/>
                </a:solidFill>
                <a:ea typeface="ＭＳ Ｐゴシック" pitchFamily="34" charset="-128"/>
              </a:rPr>
            </a:br>
            <a:r>
              <a:rPr lang="en-US" b="1" dirty="0">
                <a:solidFill>
                  <a:schemeClr val="tx1"/>
                </a:solidFill>
                <a:ea typeface="ＭＳ Ｐゴシック" pitchFamily="34" charset="-128"/>
              </a:rPr>
              <a:t>standards for core technical requirements</a:t>
            </a:r>
          </a:p>
          <a:p>
            <a:pPr lvl="1">
              <a:spcBef>
                <a:spcPts val="0"/>
              </a:spcBef>
              <a:spcAft>
                <a:spcPts val="900"/>
              </a:spcAft>
            </a:pPr>
            <a:r>
              <a:rPr lang="en-US" dirty="0">
                <a:solidFill>
                  <a:schemeClr val="tx1"/>
                </a:solidFill>
              </a:rPr>
              <a:t>Idea #1: One global accessibility standard</a:t>
            </a:r>
          </a:p>
          <a:p>
            <a:pPr lvl="1">
              <a:spcBef>
                <a:spcPts val="0"/>
              </a:spcBef>
              <a:spcAft>
                <a:spcPts val="900"/>
              </a:spcAft>
            </a:pPr>
            <a:r>
              <a:rPr lang="en-US" dirty="0">
                <a:solidFill>
                  <a:schemeClr val="tx1"/>
                </a:solidFill>
              </a:rPr>
              <a:t>Idea #2: Bigger accessibility market = better, more accessible solutions</a:t>
            </a:r>
          </a:p>
          <a:p>
            <a:pPr>
              <a:spcBef>
                <a:spcPts val="0"/>
              </a:spcBef>
              <a:spcAft>
                <a:spcPts val="900"/>
              </a:spcAft>
            </a:pPr>
            <a:r>
              <a:rPr lang="en-US" b="1" dirty="0">
                <a:solidFill>
                  <a:schemeClr val="tx1"/>
                </a:solidFill>
              </a:rPr>
              <a:t>Harmonize with other web and electronic content standards </a:t>
            </a:r>
            <a:r>
              <a:rPr lang="en-US" dirty="0">
                <a:solidFill>
                  <a:schemeClr val="tx1"/>
                </a:solidFill>
              </a:rPr>
              <a:t>(Australia, New Zealand, Canada, Japan, Germany, France)</a:t>
            </a:r>
          </a:p>
          <a:p>
            <a:pPr>
              <a:spcBef>
                <a:spcPts val="0"/>
              </a:spcBef>
              <a:spcAft>
                <a:spcPts val="900"/>
              </a:spcAft>
            </a:pPr>
            <a:r>
              <a:rPr lang="en-US" b="1" dirty="0">
                <a:solidFill>
                  <a:schemeClr val="tx1"/>
                </a:solidFill>
              </a:rPr>
              <a:t>Harmonize with international standards such as the European Union’s </a:t>
            </a:r>
            <a:r>
              <a:rPr lang="en-US" b="1" dirty="0">
                <a:solidFill>
                  <a:schemeClr val="tx1"/>
                </a:solidFill>
                <a:hlinkClick r:id="rId3"/>
              </a:rPr>
              <a:t>EN 301-549</a:t>
            </a:r>
            <a:r>
              <a:rPr lang="en-US" b="1" dirty="0">
                <a:solidFill>
                  <a:schemeClr val="tx1"/>
                </a:solidFill>
              </a:rPr>
              <a:t> standard for public procurement of ICT </a:t>
            </a:r>
          </a:p>
          <a:p>
            <a:pPr>
              <a:spcBef>
                <a:spcPts val="0"/>
              </a:spcBef>
              <a:spcAft>
                <a:spcPts val="900"/>
              </a:spcAft>
            </a:pPr>
            <a:r>
              <a:rPr lang="en-US" b="1" dirty="0">
                <a:solidFill>
                  <a:schemeClr val="tx1"/>
                </a:solidFill>
              </a:rPr>
              <a:t>Ten referenced standards</a:t>
            </a:r>
          </a:p>
        </p:txBody>
      </p:sp>
      <p:pic>
        <p:nvPicPr>
          <p:cNvPr id="7" name="Picture 6" descr="Globe Ic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8010" y="706874"/>
            <a:ext cx="2241997" cy="2244685"/>
          </a:xfrm>
          <a:prstGeom prst="rect">
            <a:avLst/>
          </a:prstGeom>
        </p:spPr>
      </p:pic>
      <p:sp>
        <p:nvSpPr>
          <p:cNvPr id="5" name="Slide Number Placeholder 4"/>
          <p:cNvSpPr>
            <a:spLocks noGrp="1"/>
          </p:cNvSpPr>
          <p:nvPr>
            <p:ph type="sldNum" sz="quarter" idx="4"/>
          </p:nvPr>
        </p:nvSpPr>
        <p:spPr/>
        <p:txBody>
          <a:bodyPr/>
          <a:lstStyle/>
          <a:p>
            <a:fld id="{2030EA8A-DA75-3443-B9EE-A63E33F4F203}" type="slidenum">
              <a:rPr lang="en-US" smtClean="0">
                <a:solidFill>
                  <a:prstClr val="black">
                    <a:tint val="75000"/>
                  </a:prstClr>
                </a:solidFill>
              </a:rPr>
              <a:pPr/>
              <a:t>7</a:t>
            </a:fld>
            <a:endParaRPr lang="en-US" dirty="0">
              <a:solidFill>
                <a:prstClr val="black">
                  <a:tint val="75000"/>
                </a:prstClr>
              </a:solidFill>
            </a:endParaRPr>
          </a:p>
        </p:txBody>
      </p:sp>
      <p:sp>
        <p:nvSpPr>
          <p:cNvPr id="4" name="Footer Placeholder 3"/>
          <p:cNvSpPr>
            <a:spLocks noGrp="1"/>
          </p:cNvSpPr>
          <p:nvPr>
            <p:ph type="ftr" sz="quarter" idx="3"/>
          </p:nvPr>
        </p:nvSpPr>
        <p:spPr>
          <a:xfrm>
            <a:off x="3691741" y="6356350"/>
            <a:ext cx="4808517" cy="365125"/>
          </a:xfrm>
        </p:spPr>
        <p:txBody>
          <a:bodyPr/>
          <a:lstStyle/>
          <a:p>
            <a:r>
              <a:rPr lang="en-US" dirty="0">
                <a:solidFill>
                  <a:prstClr val="black">
                    <a:tint val="75000"/>
                  </a:prstClr>
                </a:solidFill>
              </a:rPr>
              <a:t>levelaccess.com   </a:t>
            </a:r>
            <a:r>
              <a:rPr lang="en-US" b="1" dirty="0">
                <a:solidFill>
                  <a:prstClr val="black">
                    <a:tint val="75000"/>
                  </a:prstClr>
                </a:solidFill>
              </a:rPr>
              <a:t> </a:t>
            </a:r>
            <a:r>
              <a:rPr lang="en-US" b="1" dirty="0">
                <a:solidFill>
                  <a:srgbClr val="00D81A"/>
                </a:solidFill>
              </a:rPr>
              <a:t>| </a:t>
            </a:r>
            <a:r>
              <a:rPr lang="en-US" b="1" dirty="0">
                <a:solidFill>
                  <a:prstClr val="black">
                    <a:tint val="75000"/>
                  </a:prstClr>
                </a:solidFill>
              </a:rPr>
              <a:t>   </a:t>
            </a:r>
            <a:r>
              <a:rPr lang="en-US" dirty="0">
                <a:solidFill>
                  <a:prstClr val="black">
                    <a:tint val="75000"/>
                  </a:prstClr>
                </a:solidFill>
              </a:rPr>
              <a:t>(</a:t>
            </a:r>
            <a:r>
              <a:rPr lang="de-DE" dirty="0">
                <a:solidFill>
                  <a:prstClr val="black">
                    <a:tint val="75000"/>
                  </a:prstClr>
                </a:solidFill>
              </a:rPr>
              <a:t>800) 899-9659    </a:t>
            </a:r>
            <a:r>
              <a:rPr lang="en-US" b="1" dirty="0">
                <a:solidFill>
                  <a:srgbClr val="00D81A"/>
                </a:solidFill>
              </a:rPr>
              <a:t>|</a:t>
            </a:r>
            <a:r>
              <a:rPr lang="en-US" dirty="0">
                <a:solidFill>
                  <a:prstClr val="black">
                    <a:tint val="75000"/>
                  </a:prstClr>
                </a:solidFill>
              </a:rPr>
              <a:t>    info@levelaccess.com</a:t>
            </a:r>
          </a:p>
        </p:txBody>
      </p:sp>
    </p:spTree>
    <p:extLst>
      <p:ext uri="{BB962C8B-B14F-4D97-AF65-F5344CB8AC3E}">
        <p14:creationId xmlns:p14="http://schemas.microsoft.com/office/powerpoint/2010/main" val="5350252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508 Refresh General Themes</a:t>
            </a:r>
          </a:p>
        </p:txBody>
      </p:sp>
      <p:sp>
        <p:nvSpPr>
          <p:cNvPr id="6" name="Subtitle 5"/>
          <p:cNvSpPr>
            <a:spLocks noGrp="1"/>
          </p:cNvSpPr>
          <p:nvPr>
            <p:ph type="subTitle" idx="10"/>
          </p:nvPr>
        </p:nvSpPr>
        <p:spPr>
          <a:xfrm>
            <a:off x="838200" y="944749"/>
            <a:ext cx="10515600" cy="473881"/>
          </a:xfrm>
        </p:spPr>
        <p:txBody>
          <a:bodyPr>
            <a:normAutofit/>
          </a:bodyPr>
          <a:lstStyle/>
          <a:p>
            <a:r>
              <a:rPr lang="en-US" dirty="0"/>
              <a:t>508 Refresh Background &amp; Themes</a:t>
            </a:r>
          </a:p>
        </p:txBody>
      </p:sp>
      <p:sp>
        <p:nvSpPr>
          <p:cNvPr id="3" name="Content Placeholder 2"/>
          <p:cNvSpPr>
            <a:spLocks noGrp="1"/>
          </p:cNvSpPr>
          <p:nvPr>
            <p:ph idx="1"/>
          </p:nvPr>
        </p:nvSpPr>
        <p:spPr>
          <a:xfrm>
            <a:off x="838198" y="1666753"/>
            <a:ext cx="10678611" cy="4689597"/>
          </a:xfrm>
        </p:spPr>
        <p:txBody>
          <a:bodyPr>
            <a:noAutofit/>
          </a:bodyPr>
          <a:lstStyle/>
          <a:p>
            <a:r>
              <a:rPr lang="en-US" b="1" dirty="0">
                <a:solidFill>
                  <a:schemeClr val="tx1"/>
                </a:solidFill>
              </a:rPr>
              <a:t>Use consensus based standards when possible</a:t>
            </a:r>
          </a:p>
          <a:p>
            <a:pPr lvl="1"/>
            <a:r>
              <a:rPr lang="en-US" sz="2200" dirty="0">
                <a:solidFill>
                  <a:schemeClr val="tx1"/>
                </a:solidFill>
              </a:rPr>
              <a:t>Normalize to WCAG 2.0 as base standard for web, electronic content, software</a:t>
            </a:r>
          </a:p>
          <a:p>
            <a:pPr lvl="1"/>
            <a:r>
              <a:rPr lang="en-US" sz="2200" dirty="0">
                <a:solidFill>
                  <a:schemeClr val="tx1"/>
                </a:solidFill>
              </a:rPr>
              <a:t>Harmonize with other international standards and regulations</a:t>
            </a:r>
          </a:p>
          <a:p>
            <a:r>
              <a:rPr lang="en-US" b="1" dirty="0">
                <a:solidFill>
                  <a:schemeClr val="tx1"/>
                </a:solidFill>
              </a:rPr>
              <a:t>Generally bring the standard up-to-date with the modern era</a:t>
            </a:r>
          </a:p>
          <a:p>
            <a:r>
              <a:rPr lang="en-US" b="1" dirty="0">
                <a:solidFill>
                  <a:schemeClr val="tx1"/>
                </a:solidFill>
              </a:rPr>
              <a:t>Focus on functional use profile v. product type</a:t>
            </a:r>
          </a:p>
          <a:p>
            <a:r>
              <a:rPr lang="en-US" b="1" dirty="0">
                <a:solidFill>
                  <a:schemeClr val="tx1"/>
                </a:solidFill>
              </a:rPr>
              <a:t>Functional Performance Criteria updated:</a:t>
            </a:r>
          </a:p>
          <a:p>
            <a:pPr lvl="1"/>
            <a:r>
              <a:rPr lang="en-US" sz="2200" dirty="0">
                <a:solidFill>
                  <a:schemeClr val="tx1"/>
                </a:solidFill>
              </a:rPr>
              <a:t>New cognitive Functional Performance Criteria added</a:t>
            </a:r>
          </a:p>
          <a:p>
            <a:pPr lvl="1"/>
            <a:r>
              <a:rPr lang="en-US" sz="2200" dirty="0">
                <a:solidFill>
                  <a:schemeClr val="tx1"/>
                </a:solidFill>
              </a:rPr>
              <a:t>Clarified scope of functional performance criteria</a:t>
            </a:r>
          </a:p>
          <a:p>
            <a:r>
              <a:rPr lang="en-US" b="1" dirty="0">
                <a:solidFill>
                  <a:schemeClr val="tx1"/>
                </a:solidFill>
              </a:rPr>
              <a:t>New requirements and coverage definitions for:</a:t>
            </a:r>
          </a:p>
          <a:p>
            <a:pPr lvl="1"/>
            <a:r>
              <a:rPr lang="en-US" sz="2200" dirty="0">
                <a:solidFill>
                  <a:schemeClr val="tx1"/>
                </a:solidFill>
              </a:rPr>
              <a:t>Electronic content, AT interoperability, Authoring tools, Hardware closed product functionality and  front-facing access</a:t>
            </a:r>
          </a:p>
        </p:txBody>
      </p:sp>
      <p:sp>
        <p:nvSpPr>
          <p:cNvPr id="5" name="Slide Number Placeholder 4"/>
          <p:cNvSpPr>
            <a:spLocks noGrp="1"/>
          </p:cNvSpPr>
          <p:nvPr>
            <p:ph type="sldNum" sz="quarter" idx="4"/>
          </p:nvPr>
        </p:nvSpPr>
        <p:spPr/>
        <p:txBody>
          <a:bodyPr/>
          <a:lstStyle/>
          <a:p>
            <a:fld id="{2030EA8A-DA75-3443-B9EE-A63E33F4F203}" type="slidenum">
              <a:rPr lang="en-US" smtClean="0">
                <a:solidFill>
                  <a:prstClr val="black">
                    <a:tint val="75000"/>
                  </a:prstClr>
                </a:solidFill>
              </a:rPr>
              <a:pPr/>
              <a:t>8</a:t>
            </a:fld>
            <a:endParaRPr lang="en-US" dirty="0">
              <a:solidFill>
                <a:prstClr val="black">
                  <a:tint val="75000"/>
                </a:prstClr>
              </a:solidFill>
            </a:endParaRPr>
          </a:p>
        </p:txBody>
      </p:sp>
      <p:sp>
        <p:nvSpPr>
          <p:cNvPr id="4" name="Footer Placeholder 3"/>
          <p:cNvSpPr>
            <a:spLocks noGrp="1"/>
          </p:cNvSpPr>
          <p:nvPr>
            <p:ph type="ftr" sz="quarter" idx="3"/>
          </p:nvPr>
        </p:nvSpPr>
        <p:spPr>
          <a:xfrm>
            <a:off x="3691741" y="6356350"/>
            <a:ext cx="4808517" cy="365125"/>
          </a:xfrm>
        </p:spPr>
        <p:txBody>
          <a:bodyPr/>
          <a:lstStyle/>
          <a:p>
            <a:r>
              <a:rPr lang="en-US" dirty="0">
                <a:solidFill>
                  <a:prstClr val="black">
                    <a:tint val="75000"/>
                  </a:prstClr>
                </a:solidFill>
              </a:rPr>
              <a:t>levelaccess.com   </a:t>
            </a:r>
            <a:r>
              <a:rPr lang="en-US" b="1" dirty="0">
                <a:solidFill>
                  <a:prstClr val="black">
                    <a:tint val="75000"/>
                  </a:prstClr>
                </a:solidFill>
              </a:rPr>
              <a:t> </a:t>
            </a:r>
            <a:r>
              <a:rPr lang="en-US" b="1" dirty="0">
                <a:solidFill>
                  <a:srgbClr val="00D81A"/>
                </a:solidFill>
              </a:rPr>
              <a:t>| </a:t>
            </a:r>
            <a:r>
              <a:rPr lang="en-US" b="1" dirty="0">
                <a:solidFill>
                  <a:prstClr val="black">
                    <a:tint val="75000"/>
                  </a:prstClr>
                </a:solidFill>
              </a:rPr>
              <a:t>   </a:t>
            </a:r>
            <a:r>
              <a:rPr lang="en-US" dirty="0">
                <a:solidFill>
                  <a:prstClr val="black">
                    <a:tint val="75000"/>
                  </a:prstClr>
                </a:solidFill>
              </a:rPr>
              <a:t>(</a:t>
            </a:r>
            <a:r>
              <a:rPr lang="de-DE" dirty="0">
                <a:solidFill>
                  <a:prstClr val="black">
                    <a:tint val="75000"/>
                  </a:prstClr>
                </a:solidFill>
              </a:rPr>
              <a:t>800) 899-9659    </a:t>
            </a:r>
            <a:r>
              <a:rPr lang="en-US" b="1" dirty="0">
                <a:solidFill>
                  <a:srgbClr val="00D81A"/>
                </a:solidFill>
              </a:rPr>
              <a:t>|</a:t>
            </a:r>
            <a:r>
              <a:rPr lang="en-US" dirty="0">
                <a:solidFill>
                  <a:prstClr val="black">
                    <a:tint val="75000"/>
                  </a:prstClr>
                </a:solidFill>
              </a:rPr>
              <a:t>    info@levelaccess.com</a:t>
            </a:r>
          </a:p>
        </p:txBody>
      </p:sp>
    </p:spTree>
    <p:extLst>
      <p:ext uri="{BB962C8B-B14F-4D97-AF65-F5344CB8AC3E}">
        <p14:creationId xmlns:p14="http://schemas.microsoft.com/office/powerpoint/2010/main" val="17698791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508 Refresh </a:t>
            </a:r>
            <a:r>
              <a:rPr lang="en-US" dirty="0" smtClean="0"/>
              <a:t>Timeline</a:t>
            </a:r>
            <a:endParaRPr lang="en-US" dirty="0"/>
          </a:p>
        </p:txBody>
      </p:sp>
      <p:sp>
        <p:nvSpPr>
          <p:cNvPr id="6" name="Subtitle 5"/>
          <p:cNvSpPr>
            <a:spLocks noGrp="1"/>
          </p:cNvSpPr>
          <p:nvPr>
            <p:ph type="subTitle" idx="10"/>
          </p:nvPr>
        </p:nvSpPr>
        <p:spPr>
          <a:xfrm>
            <a:off x="838200" y="944749"/>
            <a:ext cx="10515600" cy="473881"/>
          </a:xfrm>
        </p:spPr>
        <p:txBody>
          <a:bodyPr>
            <a:normAutofit/>
          </a:bodyPr>
          <a:lstStyle/>
          <a:p>
            <a:r>
              <a:rPr lang="en-US" dirty="0"/>
              <a:t>508 Refresh Background &amp; Themes</a:t>
            </a:r>
          </a:p>
        </p:txBody>
      </p:sp>
      <p:sp>
        <p:nvSpPr>
          <p:cNvPr id="3" name="Content Placeholder 2"/>
          <p:cNvSpPr>
            <a:spLocks noGrp="1"/>
          </p:cNvSpPr>
          <p:nvPr>
            <p:ph idx="1"/>
          </p:nvPr>
        </p:nvSpPr>
        <p:spPr>
          <a:xfrm>
            <a:off x="838197" y="1666753"/>
            <a:ext cx="9683189" cy="4689597"/>
          </a:xfrm>
        </p:spPr>
        <p:txBody>
          <a:bodyPr>
            <a:noAutofit/>
          </a:bodyPr>
          <a:lstStyle/>
          <a:p>
            <a:pPr>
              <a:spcBef>
                <a:spcPts val="0"/>
              </a:spcBef>
              <a:spcAft>
                <a:spcPts val="400"/>
              </a:spcAft>
            </a:pPr>
            <a:r>
              <a:rPr lang="en-US" b="1" dirty="0">
                <a:solidFill>
                  <a:schemeClr val="tx1"/>
                </a:solidFill>
                <a:ea typeface="ＭＳ Ｐゴシック" pitchFamily="34" charset="-128"/>
              </a:rPr>
              <a:t>Final rule approved by Access Board and Office </a:t>
            </a:r>
            <a:r>
              <a:rPr lang="en-US" b="1" dirty="0" smtClean="0">
                <a:solidFill>
                  <a:schemeClr val="tx1"/>
                </a:solidFill>
                <a:ea typeface="ＭＳ Ｐゴシック" pitchFamily="34" charset="-128"/>
              </a:rPr>
              <a:t/>
            </a:r>
            <a:br>
              <a:rPr lang="en-US" b="1" dirty="0" smtClean="0">
                <a:solidFill>
                  <a:schemeClr val="tx1"/>
                </a:solidFill>
                <a:ea typeface="ＭＳ Ｐゴシック" pitchFamily="34" charset="-128"/>
              </a:rPr>
            </a:br>
            <a:r>
              <a:rPr lang="en-US" b="1" dirty="0" smtClean="0">
                <a:solidFill>
                  <a:schemeClr val="tx1"/>
                </a:solidFill>
                <a:ea typeface="ＭＳ Ｐゴシック" pitchFamily="34" charset="-128"/>
              </a:rPr>
              <a:t>of </a:t>
            </a:r>
            <a:r>
              <a:rPr lang="en-US" b="1" dirty="0">
                <a:solidFill>
                  <a:schemeClr val="tx1"/>
                </a:solidFill>
                <a:ea typeface="ＭＳ Ｐゴシック" pitchFamily="34" charset="-128"/>
              </a:rPr>
              <a:t>Management and Budget (OMB)</a:t>
            </a:r>
          </a:p>
          <a:p>
            <a:pPr>
              <a:spcBef>
                <a:spcPts val="0"/>
              </a:spcBef>
              <a:spcAft>
                <a:spcPts val="400"/>
              </a:spcAft>
            </a:pPr>
            <a:r>
              <a:rPr lang="en-US" b="1" dirty="0">
                <a:solidFill>
                  <a:schemeClr val="tx1"/>
                </a:solidFill>
                <a:ea typeface="ＭＳ Ｐゴシック" pitchFamily="34" charset="-128"/>
              </a:rPr>
              <a:t>Published in the Federal Register on </a:t>
            </a:r>
            <a:r>
              <a:rPr lang="en-US" b="1" dirty="0" smtClean="0">
                <a:solidFill>
                  <a:schemeClr val="tx1"/>
                </a:solidFill>
                <a:ea typeface="ＭＳ Ｐゴシック" pitchFamily="34" charset="-128"/>
              </a:rPr>
              <a:t>Jan </a:t>
            </a:r>
            <a:r>
              <a:rPr lang="en-US" b="1" dirty="0">
                <a:solidFill>
                  <a:schemeClr val="tx1"/>
                </a:solidFill>
                <a:ea typeface="ＭＳ Ｐゴシック" pitchFamily="34" charset="-128"/>
              </a:rPr>
              <a:t>18, 2017</a:t>
            </a:r>
          </a:p>
          <a:p>
            <a:pPr>
              <a:spcBef>
                <a:spcPts val="0"/>
              </a:spcBef>
              <a:spcAft>
                <a:spcPts val="400"/>
              </a:spcAft>
            </a:pPr>
            <a:r>
              <a:rPr lang="en-US" b="1" dirty="0">
                <a:solidFill>
                  <a:schemeClr val="tx1"/>
                </a:solidFill>
                <a:ea typeface="ＭＳ Ｐゴシック" pitchFamily="34" charset="-128"/>
              </a:rPr>
              <a:t>Revised standards in effective as of </a:t>
            </a:r>
            <a:r>
              <a:rPr lang="en-US" b="1" dirty="0" smtClean="0">
                <a:solidFill>
                  <a:schemeClr val="tx1"/>
                </a:solidFill>
                <a:ea typeface="ＭＳ Ｐゴシック" pitchFamily="34" charset="-128"/>
              </a:rPr>
              <a:t>Mar </a:t>
            </a:r>
            <a:r>
              <a:rPr lang="en-US" b="1" dirty="0">
                <a:solidFill>
                  <a:schemeClr val="tx1"/>
                </a:solidFill>
                <a:ea typeface="ＭＳ Ｐゴシック" pitchFamily="34" charset="-128"/>
              </a:rPr>
              <a:t>21, 2017</a:t>
            </a:r>
          </a:p>
          <a:p>
            <a:pPr lvl="1">
              <a:spcBef>
                <a:spcPts val="0"/>
              </a:spcBef>
              <a:spcAft>
                <a:spcPts val="400"/>
              </a:spcAft>
            </a:pPr>
            <a:r>
              <a:rPr lang="en-US" dirty="0" smtClean="0">
                <a:solidFill>
                  <a:schemeClr val="tx1"/>
                </a:solidFill>
                <a:ea typeface="ＭＳ Ｐゴシック" pitchFamily="34" charset="-128"/>
              </a:rPr>
              <a:t>Compliance </a:t>
            </a:r>
            <a:r>
              <a:rPr lang="en-US" dirty="0">
                <a:solidFill>
                  <a:schemeClr val="tx1"/>
                </a:solidFill>
                <a:ea typeface="ＭＳ Ｐゴシック" pitchFamily="34" charset="-128"/>
              </a:rPr>
              <a:t>w/ Section 255 Guidelines not required until/if adopted by FCC</a:t>
            </a:r>
          </a:p>
          <a:p>
            <a:pPr>
              <a:spcBef>
                <a:spcPts val="0"/>
              </a:spcBef>
              <a:spcAft>
                <a:spcPts val="400"/>
              </a:spcAft>
            </a:pPr>
            <a:r>
              <a:rPr lang="en-US" b="1" dirty="0">
                <a:solidFill>
                  <a:schemeClr val="tx1"/>
                </a:solidFill>
                <a:ea typeface="ＭＳ Ｐゴシック" pitchFamily="34" charset="-128"/>
              </a:rPr>
              <a:t>Compliance w/ Section 508 standards </a:t>
            </a:r>
            <a:r>
              <a:rPr lang="en-US" b="1" dirty="0" smtClean="0">
                <a:solidFill>
                  <a:schemeClr val="tx1"/>
                </a:solidFill>
                <a:ea typeface="ＭＳ Ｐゴシック" pitchFamily="34" charset="-128"/>
              </a:rPr>
              <a:t>is Jan </a:t>
            </a:r>
            <a:r>
              <a:rPr lang="en-US" b="1" dirty="0">
                <a:solidFill>
                  <a:schemeClr val="tx1"/>
                </a:solidFill>
                <a:ea typeface="ＭＳ Ｐゴシック" pitchFamily="34" charset="-128"/>
              </a:rPr>
              <a:t>18, 2018</a:t>
            </a:r>
          </a:p>
          <a:p>
            <a:pPr>
              <a:spcBef>
                <a:spcPts val="0"/>
              </a:spcBef>
              <a:spcAft>
                <a:spcPts val="400"/>
              </a:spcAft>
            </a:pPr>
            <a:r>
              <a:rPr lang="en-US" b="1" dirty="0">
                <a:solidFill>
                  <a:schemeClr val="tx1"/>
                </a:solidFill>
                <a:ea typeface="ＭＳ Ｐゴシック" pitchFamily="34" charset="-128"/>
              </a:rPr>
              <a:t>Federal Acquisition Regulations (FAR) to be </a:t>
            </a:r>
            <a:r>
              <a:rPr lang="en-US" b="1" dirty="0" smtClean="0">
                <a:solidFill>
                  <a:schemeClr val="tx1"/>
                </a:solidFill>
                <a:ea typeface="ＭＳ Ｐゴシック" pitchFamily="34" charset="-128"/>
              </a:rPr>
              <a:t>updated</a:t>
            </a:r>
          </a:p>
          <a:p>
            <a:pPr lvl="1">
              <a:spcBef>
                <a:spcPts val="0"/>
              </a:spcBef>
              <a:spcAft>
                <a:spcPts val="400"/>
              </a:spcAft>
            </a:pPr>
            <a:r>
              <a:rPr lang="en-US" dirty="0" smtClean="0">
                <a:solidFill>
                  <a:schemeClr val="tx1"/>
                </a:solidFill>
                <a:ea typeface="ＭＳ Ｐゴシック" pitchFamily="34" charset="-128"/>
              </a:rPr>
              <a:t>Proposal </a:t>
            </a:r>
            <a:r>
              <a:rPr lang="en-US" dirty="0">
                <a:solidFill>
                  <a:schemeClr val="tx1"/>
                </a:solidFill>
                <a:ea typeface="ＭＳ Ｐゴシック" pitchFamily="34" charset="-128"/>
              </a:rPr>
              <a:t>out </a:t>
            </a:r>
            <a:r>
              <a:rPr lang="en-US" dirty="0" smtClean="0">
                <a:solidFill>
                  <a:schemeClr val="tx1"/>
                </a:solidFill>
                <a:ea typeface="ＭＳ Ｐゴシック" pitchFamily="34" charset="-128"/>
              </a:rPr>
              <a:t>Oct </a:t>
            </a:r>
            <a:r>
              <a:rPr lang="en-US" dirty="0">
                <a:solidFill>
                  <a:schemeClr val="tx1"/>
                </a:solidFill>
                <a:ea typeface="ＭＳ Ｐゴシック" pitchFamily="34" charset="-128"/>
              </a:rPr>
              <a:t>2017 with 60 day comment </a:t>
            </a:r>
            <a:r>
              <a:rPr lang="en-US" dirty="0" smtClean="0">
                <a:solidFill>
                  <a:schemeClr val="tx1"/>
                </a:solidFill>
                <a:ea typeface="ＭＳ Ｐゴシック" pitchFamily="34" charset="-128"/>
              </a:rPr>
              <a:t>period</a:t>
            </a:r>
            <a:endParaRPr lang="en-US" dirty="0">
              <a:solidFill>
                <a:schemeClr val="tx1"/>
              </a:solidFill>
              <a:ea typeface="ＭＳ Ｐゴシック" pitchFamily="34" charset="-128"/>
            </a:endParaRPr>
          </a:p>
          <a:p>
            <a:pPr lvl="1">
              <a:spcBef>
                <a:spcPts val="0"/>
              </a:spcBef>
              <a:spcAft>
                <a:spcPts val="400"/>
              </a:spcAft>
            </a:pPr>
            <a:r>
              <a:rPr lang="en-US" dirty="0">
                <a:solidFill>
                  <a:schemeClr val="tx1"/>
                </a:solidFill>
                <a:ea typeface="ＭＳ Ｐゴシック" pitchFamily="34" charset="-128"/>
              </a:rPr>
              <a:t>Will set date for procurement requirements by Federal agencies’</a:t>
            </a:r>
          </a:p>
          <a:p>
            <a:pPr lvl="1">
              <a:spcBef>
                <a:spcPts val="0"/>
              </a:spcBef>
              <a:spcAft>
                <a:spcPts val="400"/>
              </a:spcAft>
            </a:pPr>
            <a:r>
              <a:rPr lang="en-US" dirty="0">
                <a:solidFill>
                  <a:schemeClr val="tx1"/>
                </a:solidFill>
                <a:ea typeface="ＭＳ Ｐゴシック" pitchFamily="34" charset="-128"/>
              </a:rPr>
              <a:t>GSA to provide guidance on GPAT 2.0 and other questions</a:t>
            </a:r>
          </a:p>
        </p:txBody>
      </p:sp>
      <p:grpSp>
        <p:nvGrpSpPr>
          <p:cNvPr id="9" name="Group 8" descr="Calendar icon with January 18 date"/>
          <p:cNvGrpSpPr/>
          <p:nvPr/>
        </p:nvGrpSpPr>
        <p:grpSpPr>
          <a:xfrm>
            <a:off x="9955902" y="1666753"/>
            <a:ext cx="2047044" cy="1936757"/>
            <a:chOff x="9955902" y="1666753"/>
            <a:chExt cx="2047044" cy="1936757"/>
          </a:xfrm>
        </p:grpSpPr>
        <p:pic>
          <p:nvPicPr>
            <p:cNvPr id="7" name="Picture 6" descr="Calendar icon with January 18 date"/>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400000"/>
                      </a14:imgEffect>
                      <a14:imgEffect>
                        <a14:brightnessContrast bright="20000" contrast="20000"/>
                      </a14:imgEffect>
                    </a14:imgLayer>
                  </a14:imgProps>
                </a:ext>
              </a:extLst>
            </a:blip>
            <a:stretch>
              <a:fillRect/>
            </a:stretch>
          </p:blipFill>
          <p:spPr>
            <a:xfrm>
              <a:off x="9955902" y="1666753"/>
              <a:ext cx="2047044" cy="1936757"/>
            </a:xfrm>
            <a:prstGeom prst="rect">
              <a:avLst/>
            </a:prstGeom>
          </p:spPr>
        </p:pic>
        <p:sp>
          <p:nvSpPr>
            <p:cNvPr id="8" name="Rectangle 7" descr="Calendar icon with January 18 date"/>
            <p:cNvSpPr/>
            <p:nvPr/>
          </p:nvSpPr>
          <p:spPr>
            <a:xfrm>
              <a:off x="10220445" y="2291551"/>
              <a:ext cx="1522907" cy="1146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r>
                <a:rPr lang="en-US" sz="2400" dirty="0" smtClean="0">
                  <a:solidFill>
                    <a:srgbClr val="595959"/>
                  </a:solidFill>
                </a:rPr>
                <a:t>JANUARY</a:t>
              </a:r>
              <a:br>
                <a:rPr lang="en-US" sz="2400" dirty="0" smtClean="0">
                  <a:solidFill>
                    <a:srgbClr val="595959"/>
                  </a:solidFill>
                </a:rPr>
              </a:br>
              <a:r>
                <a:rPr lang="en-US" sz="4800" b="1" dirty="0" smtClean="0">
                  <a:solidFill>
                    <a:srgbClr val="595959"/>
                  </a:solidFill>
                </a:rPr>
                <a:t>18</a:t>
              </a:r>
              <a:endParaRPr lang="en-US" sz="2400" b="1" dirty="0">
                <a:solidFill>
                  <a:srgbClr val="595959"/>
                </a:solidFill>
              </a:endParaRPr>
            </a:p>
          </p:txBody>
        </p:sp>
      </p:grpSp>
      <p:sp>
        <p:nvSpPr>
          <p:cNvPr id="5" name="Slide Number Placeholder 4"/>
          <p:cNvSpPr>
            <a:spLocks noGrp="1"/>
          </p:cNvSpPr>
          <p:nvPr>
            <p:ph type="sldNum" sz="quarter" idx="4"/>
          </p:nvPr>
        </p:nvSpPr>
        <p:spPr/>
        <p:txBody>
          <a:bodyPr/>
          <a:lstStyle/>
          <a:p>
            <a:fld id="{2030EA8A-DA75-3443-B9EE-A63E33F4F203}" type="slidenum">
              <a:rPr lang="en-US" smtClean="0">
                <a:solidFill>
                  <a:prstClr val="black">
                    <a:tint val="75000"/>
                  </a:prstClr>
                </a:solidFill>
              </a:rPr>
              <a:pPr/>
              <a:t>9</a:t>
            </a:fld>
            <a:endParaRPr lang="en-US" dirty="0">
              <a:solidFill>
                <a:prstClr val="black">
                  <a:tint val="75000"/>
                </a:prstClr>
              </a:solidFill>
            </a:endParaRPr>
          </a:p>
        </p:txBody>
      </p:sp>
      <p:sp>
        <p:nvSpPr>
          <p:cNvPr id="4" name="Footer Placeholder 3"/>
          <p:cNvSpPr>
            <a:spLocks noGrp="1"/>
          </p:cNvSpPr>
          <p:nvPr>
            <p:ph type="ftr" sz="quarter" idx="3"/>
          </p:nvPr>
        </p:nvSpPr>
        <p:spPr>
          <a:xfrm>
            <a:off x="3691741" y="6356350"/>
            <a:ext cx="4808517" cy="365125"/>
          </a:xfrm>
        </p:spPr>
        <p:txBody>
          <a:bodyPr/>
          <a:lstStyle/>
          <a:p>
            <a:r>
              <a:rPr lang="en-US" dirty="0">
                <a:solidFill>
                  <a:prstClr val="black">
                    <a:tint val="75000"/>
                  </a:prstClr>
                </a:solidFill>
              </a:rPr>
              <a:t>levelaccess.com   </a:t>
            </a:r>
            <a:r>
              <a:rPr lang="en-US" b="1" dirty="0">
                <a:solidFill>
                  <a:prstClr val="black">
                    <a:tint val="75000"/>
                  </a:prstClr>
                </a:solidFill>
              </a:rPr>
              <a:t> </a:t>
            </a:r>
            <a:r>
              <a:rPr lang="en-US" b="1" dirty="0">
                <a:solidFill>
                  <a:srgbClr val="00D81A"/>
                </a:solidFill>
              </a:rPr>
              <a:t>| </a:t>
            </a:r>
            <a:r>
              <a:rPr lang="en-US" b="1" dirty="0">
                <a:solidFill>
                  <a:prstClr val="black">
                    <a:tint val="75000"/>
                  </a:prstClr>
                </a:solidFill>
              </a:rPr>
              <a:t>   </a:t>
            </a:r>
            <a:r>
              <a:rPr lang="en-US" dirty="0">
                <a:solidFill>
                  <a:prstClr val="black">
                    <a:tint val="75000"/>
                  </a:prstClr>
                </a:solidFill>
              </a:rPr>
              <a:t>(</a:t>
            </a:r>
            <a:r>
              <a:rPr lang="de-DE" dirty="0">
                <a:solidFill>
                  <a:prstClr val="black">
                    <a:tint val="75000"/>
                  </a:prstClr>
                </a:solidFill>
              </a:rPr>
              <a:t>800) 899-9659    </a:t>
            </a:r>
            <a:r>
              <a:rPr lang="en-US" b="1" dirty="0">
                <a:solidFill>
                  <a:srgbClr val="00D81A"/>
                </a:solidFill>
              </a:rPr>
              <a:t>|</a:t>
            </a:r>
            <a:r>
              <a:rPr lang="en-US" dirty="0">
                <a:solidFill>
                  <a:prstClr val="black">
                    <a:tint val="75000"/>
                  </a:prstClr>
                </a:solidFill>
              </a:rPr>
              <a:t>    info@levelaccess.com</a:t>
            </a:r>
          </a:p>
        </p:txBody>
      </p:sp>
    </p:spTree>
    <p:extLst>
      <p:ext uri="{BB962C8B-B14F-4D97-AF65-F5344CB8AC3E}">
        <p14:creationId xmlns:p14="http://schemas.microsoft.com/office/powerpoint/2010/main" val="196477850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vel-Access-Powerpoint_Accessible" id="{11F5F0C3-D4F2-A24C-A174-DA2C2B3C4546}" vid="{09FF5728-0351-CB43-9EA2-6CF902705494}"/>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vel-Access-Powerpoint_Accessible" id="{11F5F0C3-D4F2-A24C-A174-DA2C2B3C4546}" vid="{09FF5728-0351-CB43-9EA2-6CF9027054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Level-Access-Powerpoint_Accessible</Template>
  <TotalTime>31553</TotalTime>
  <Words>2169</Words>
  <Application>Microsoft Macintosh PowerPoint</Application>
  <PresentationFormat>Widescreen</PresentationFormat>
  <Paragraphs>346</Paragraphs>
  <Slides>32</Slides>
  <Notes>26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Arial Black</vt:lpstr>
      <vt:lpstr>Arial Rounded MT Bold</vt:lpstr>
      <vt:lpstr>Calibri</vt:lpstr>
      <vt:lpstr>ＭＳ Ｐゴシック</vt:lpstr>
      <vt:lpstr>Arial</vt:lpstr>
      <vt:lpstr>1_Office Theme</vt:lpstr>
      <vt:lpstr>2_Office Theme</vt:lpstr>
      <vt:lpstr>Section 508  Refresh</vt:lpstr>
      <vt:lpstr>Topics</vt:lpstr>
      <vt:lpstr>508 Refresh Background &amp; Themes</vt:lpstr>
      <vt:lpstr>Topics (cont’d)</vt:lpstr>
      <vt:lpstr>Section 508 Covered Technology</vt:lpstr>
      <vt:lpstr>Harmonization – 508 and 255</vt:lpstr>
      <vt:lpstr>Harmonization – Global Alignment</vt:lpstr>
      <vt:lpstr>508 Refresh General Themes</vt:lpstr>
      <vt:lpstr>508 Refresh Timeline</vt:lpstr>
      <vt:lpstr>Overview of 508 Refresh Standards</vt:lpstr>
      <vt:lpstr>508 Refresh Structure</vt:lpstr>
      <vt:lpstr>What is Not Included in 508 Refresh</vt:lpstr>
      <vt:lpstr>508 Refresh Qualifying Exceptions</vt:lpstr>
      <vt:lpstr>508 Refresh Equivalent Facilitation</vt:lpstr>
      <vt:lpstr>Recent Access Board Guidance</vt:lpstr>
      <vt:lpstr>Hardware Standards</vt:lpstr>
      <vt:lpstr>Software Standards</vt:lpstr>
      <vt:lpstr>Software Standards - Interoperability </vt:lpstr>
      <vt:lpstr>Electronic Docs: Public-Facing</vt:lpstr>
      <vt:lpstr>Electronic Docs: Not Public-Facing</vt:lpstr>
      <vt:lpstr>Electronic Docs: Not Public-Facing (Cont’d)</vt:lpstr>
      <vt:lpstr>Application of WCAG 2.0</vt:lpstr>
      <vt:lpstr>Variances: Legacy 508 Web / WCAG</vt:lpstr>
      <vt:lpstr>Variances: Legacy 508 Web / WCAG (Cont’d)</vt:lpstr>
      <vt:lpstr>Functional Perf Criteria: Applicability</vt:lpstr>
      <vt:lpstr>New Functional Perf Criteria in Refresh</vt:lpstr>
      <vt:lpstr>Documentation &amp; Support Services</vt:lpstr>
      <vt:lpstr>VPAT &amp; FAR Updates</vt:lpstr>
      <vt:lpstr>VPAT® 2.0</vt:lpstr>
      <vt:lpstr>Likely Federal Agencies’ Approach</vt:lpstr>
      <vt:lpstr>Questions &amp; Answers</vt:lpstr>
      <vt:lpstr>Thank You and Contact</vt:lpstr>
    </vt:vector>
  </TitlesOfParts>
  <Manager/>
  <Company>Level Access</Company>
  <LinksUpToDate>false</LinksUpToDate>
  <SharedDoc>false</SharedDoc>
  <HyperlinkBase/>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AHG 2017 - Section 508 Refresh</dc:title>
  <dc:subject/>
  <dc:creator/>
  <cp:keywords/>
  <dc:description/>
  <cp:lastModifiedBy>Kristin Heineman</cp:lastModifiedBy>
  <cp:revision>438</cp:revision>
  <cp:lastPrinted>2016-10-05T18:53:11Z</cp:lastPrinted>
  <dcterms:created xsi:type="dcterms:W3CDTF">2017-01-04T18:02:39Z</dcterms:created>
  <dcterms:modified xsi:type="dcterms:W3CDTF">2017-11-17T02:54:05Z</dcterms:modified>
  <cp:category/>
</cp:coreProperties>
</file>