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72" r:id="rId3"/>
  </p:sldMasterIdLst>
  <p:notesMasterIdLst>
    <p:notesMasterId r:id="rId26"/>
  </p:notesMasterIdLst>
  <p:sldIdLst>
    <p:sldId id="304" r:id="rId4"/>
    <p:sldId id="307" r:id="rId5"/>
    <p:sldId id="306" r:id="rId6"/>
    <p:sldId id="308" r:id="rId7"/>
    <p:sldId id="265" r:id="rId8"/>
    <p:sldId id="283" r:id="rId9"/>
    <p:sldId id="284" r:id="rId10"/>
    <p:sldId id="309" r:id="rId11"/>
    <p:sldId id="310" r:id="rId12"/>
    <p:sldId id="318" r:id="rId13"/>
    <p:sldId id="319" r:id="rId14"/>
    <p:sldId id="289" r:id="rId15"/>
    <p:sldId id="320" r:id="rId16"/>
    <p:sldId id="321" r:id="rId17"/>
    <p:sldId id="322" r:id="rId18"/>
    <p:sldId id="323" r:id="rId19"/>
    <p:sldId id="298" r:id="rId20"/>
    <p:sldId id="300" r:id="rId21"/>
    <p:sldId id="299" r:id="rId22"/>
    <p:sldId id="301" r:id="rId23"/>
    <p:sldId id="302"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595959"/>
    <a:srgbClr val="646464"/>
    <a:srgbClr val="552C9F"/>
    <a:srgbClr val="DAEDFF"/>
    <a:srgbClr val="CCDFFF"/>
    <a:srgbClr val="5DD345"/>
    <a:srgbClr val="5CD344"/>
    <a:srgbClr val="22232F"/>
    <a:srgbClr val="4B7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p:restoredTop sz="80124"/>
  </p:normalViewPr>
  <p:slideViewPr>
    <p:cSldViewPr snapToGrid="0" snapToObjects="1" showGuides="1">
      <p:cViewPr varScale="1">
        <p:scale>
          <a:sx n="107" d="100"/>
          <a:sy n="107" d="100"/>
        </p:scale>
        <p:origin x="71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8ACA1C46-6C05-3A40-A8E2-011B5C66D4D6}" type="datetimeFigureOut">
              <a:rPr lang="en-US" smtClean="0"/>
              <a:pPr/>
              <a:t>11/16/17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5104204D-A129-834B-B1A3-84C093EE0EB0}" type="slidenum">
              <a:rPr lang="en-US" smtClean="0"/>
              <a:pPr/>
              <a:t>‹#›</a:t>
            </a:fld>
            <a:endParaRPr lang="en-US" dirty="0"/>
          </a:p>
        </p:txBody>
      </p:sp>
    </p:spTree>
    <p:extLst>
      <p:ext uri="{BB962C8B-B14F-4D97-AF65-F5344CB8AC3E}">
        <p14:creationId xmlns:p14="http://schemas.microsoft.com/office/powerpoint/2010/main" val="147152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04204D-A129-834B-B1A3-84C093EE0EB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1488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dirty="0" smtClean="0"/>
              <a:t>American</a:t>
            </a:r>
            <a:r>
              <a:rPr lang="en-US" b="1" baseline="0" dirty="0" smtClean="0"/>
              <a:t>s with Disabilities Act (ADA)</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dirty="0" smtClean="0"/>
              <a:t>Title II (Public</a:t>
            </a:r>
            <a:r>
              <a:rPr lang="en-US" b="1" baseline="0" dirty="0" smtClean="0"/>
              <a:t> </a:t>
            </a:r>
            <a:r>
              <a:rPr lang="en-US" b="1" dirty="0" smtClean="0"/>
              <a:t>: </a:t>
            </a:r>
            <a:r>
              <a:rPr lang="en-US" dirty="0" smtClean="0"/>
              <a:t>Title II of the ADA prohibits disability</a:t>
            </a:r>
            <a:r>
              <a:rPr lang="en-US" baseline="0" dirty="0" smtClean="0"/>
              <a:t> </a:t>
            </a:r>
            <a:r>
              <a:rPr lang="en-US" dirty="0" smtClean="0"/>
              <a:t>discrimination by all public entities at the</a:t>
            </a:r>
            <a:r>
              <a:rPr lang="en-US" baseline="0" dirty="0" smtClean="0"/>
              <a:t> </a:t>
            </a:r>
            <a:r>
              <a:rPr lang="en-US" dirty="0" smtClean="0"/>
              <a:t>local and state level.</a:t>
            </a:r>
            <a:r>
              <a:rPr lang="en-US" baseline="0" dirty="0" smtClean="0"/>
              <a:t> </a:t>
            </a:r>
            <a:r>
              <a:rPr lang="en-US" dirty="0" smtClean="0"/>
              <a:t>Universities must comply with Title II regulations as</a:t>
            </a:r>
            <a:r>
              <a:rPr lang="en-US" baseline="0" dirty="0" smtClean="0"/>
              <a:t> </a:t>
            </a:r>
            <a:r>
              <a:rPr lang="en-US" dirty="0" smtClean="0"/>
              <a:t>outlined by the U.S. Department of Justice,</a:t>
            </a:r>
            <a:r>
              <a:rPr lang="en-US" baseline="0" dirty="0" smtClean="0"/>
              <a:t> </a:t>
            </a:r>
            <a:r>
              <a:rPr lang="en-US" dirty="0" smtClean="0"/>
              <a:t>regardless of whether they receive federal</a:t>
            </a:r>
            <a:r>
              <a:rPr lang="en-US" baseline="0" dirty="0" smtClean="0"/>
              <a:t> </a:t>
            </a:r>
            <a:r>
              <a:rPr lang="en-US" dirty="0" smtClean="0"/>
              <a:t>funds. Enforced</a:t>
            </a:r>
            <a:r>
              <a:rPr lang="en-US" baseline="0" dirty="0" smtClean="0"/>
              <a:t> by US </a:t>
            </a:r>
            <a:r>
              <a:rPr lang="en-US" baseline="0" dirty="0" err="1" smtClean="0"/>
              <a:t>Dept</a:t>
            </a:r>
            <a:r>
              <a:rPr lang="en-US" baseline="0" dirty="0" smtClean="0"/>
              <a:t> of Education, Office of Civil Rights (OCR).</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baseline="0" dirty="0" smtClean="0"/>
              <a:t>ADA Title III: </a:t>
            </a:r>
            <a:r>
              <a:rPr lang="en-US" baseline="0" dirty="0" smtClean="0"/>
              <a:t>Applies to commercial entities and "public accommodations," which include most places of education among other things. Under Title III, no individual may be discriminated against on the basis of disability with regards to the full and equal enjoyment of the goods, services, facilities, or accommodations of any place of public accommodation. Enforced by </a:t>
            </a:r>
            <a:r>
              <a:rPr lang="en-US" baseline="0" dirty="0" err="1" smtClean="0"/>
              <a:t>Dept</a:t>
            </a:r>
            <a:r>
              <a:rPr lang="en-US" baseline="0" dirty="0" smtClean="0"/>
              <a:t> of Justice.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dirty="0" smtClean="0"/>
              <a:t>Rehabilitation</a:t>
            </a:r>
            <a:r>
              <a:rPr lang="en-US" b="1" baseline="0" dirty="0" smtClean="0"/>
              <a:t> Act of 1973</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dirty="0" smtClean="0"/>
              <a:t>Section 504:</a:t>
            </a:r>
            <a:r>
              <a:rPr lang="en-US" sz="1200" kern="1200" dirty="0" smtClean="0">
                <a:solidFill>
                  <a:schemeClr val="tx1"/>
                </a:solidFill>
                <a:effectLst/>
                <a:latin typeface="+mn-lt"/>
                <a:ea typeface="+mn-ea"/>
                <a:cs typeface="+mn-cs"/>
              </a:rPr>
              <a:t>.</a:t>
            </a:r>
            <a:r>
              <a:rPr lang="en-US" dirty="0" smtClean="0"/>
              <a:t> Requires any program or activity receiving Federal financial assistance to ensure that no otherwise qualified PWD shall, solely by reason of her or his disability, be excluded from participation in, be denied the benefits of, or be subjected to discrimination in those programs / activities.</a:t>
            </a:r>
            <a:r>
              <a:rPr lang="en-US" baseline="0" dirty="0" smtClean="0"/>
              <a:t> </a:t>
            </a:r>
            <a:r>
              <a:rPr lang="en-US" dirty="0" smtClean="0"/>
              <a:t>Enforced</a:t>
            </a:r>
            <a:r>
              <a:rPr lang="en-US" baseline="0" dirty="0" smtClean="0"/>
              <a:t> by US </a:t>
            </a:r>
            <a:r>
              <a:rPr lang="en-US" baseline="0" dirty="0" err="1" smtClean="0"/>
              <a:t>Dept</a:t>
            </a:r>
            <a:r>
              <a:rPr lang="en-US" baseline="0" dirty="0" smtClean="0"/>
              <a:t> of Education, Office of Civil Rights (OCR).</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1" dirty="0" smtClean="0"/>
              <a:t>Section 508: </a:t>
            </a:r>
            <a:r>
              <a:rPr lang="en-US" sz="1200" kern="1200" dirty="0" smtClean="0">
                <a:solidFill>
                  <a:schemeClr val="tx1"/>
                </a:solidFill>
                <a:effectLst/>
                <a:latin typeface="+mn-lt"/>
                <a:ea typeface="+mn-ea"/>
                <a:cs typeface="+mn-cs"/>
              </a:rPr>
              <a:t>Applies to certain public colleges and universities that receive federal funding, such as through the Assistive Technology Act. Also, some U.S. states have passed laws that adopt the standards of Section 508. Public colleges and universities in these states must be aware of the requirements for accessible ICT in their state.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1" kern="1200" dirty="0" smtClean="0">
                <a:solidFill>
                  <a:schemeClr val="tx1"/>
                </a:solidFill>
                <a:effectLst/>
                <a:latin typeface="+mn-lt"/>
                <a:ea typeface="+mn-ea"/>
                <a:cs typeface="+mn-cs"/>
              </a:rPr>
              <a:t>IDEA: </a:t>
            </a:r>
            <a:r>
              <a:rPr lang="en-US" sz="1200" kern="1200" dirty="0" smtClean="0">
                <a:solidFill>
                  <a:schemeClr val="tx1"/>
                </a:solidFill>
                <a:effectLst/>
                <a:latin typeface="+mn-lt"/>
                <a:ea typeface="+mn-ea"/>
                <a:cs typeface="+mn-cs"/>
              </a:rPr>
              <a:t>Governs early intervention, special education and related services for disabled schoolchildren ages 3-21 (or until high school graduation). Not applicable to Higher 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104204D-A129-834B-B1A3-84C093EE0EB0}" type="slidenum">
              <a:rPr lang="en-US" smtClean="0"/>
              <a:t>4</a:t>
            </a:fld>
            <a:endParaRPr lang="en-US"/>
          </a:p>
        </p:txBody>
      </p:sp>
    </p:spTree>
    <p:extLst>
      <p:ext uri="{BB962C8B-B14F-4D97-AF65-F5344CB8AC3E}">
        <p14:creationId xmlns:p14="http://schemas.microsoft.com/office/powerpoint/2010/main" val="147946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1" dirty="0" smtClean="0"/>
              <a:t>Access Analytics: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Begin gathering data necessary to develop a strategy for retrofitting the institution’s websites and applications for accessibility</a:t>
            </a:r>
          </a:p>
          <a:p>
            <a:pPr marL="628650" lvl="1" indent="-171450">
              <a:buFont typeface="Arial" charset="0"/>
              <a:buChar char="•"/>
            </a:pPr>
            <a:r>
              <a:rPr lang="en-US" dirty="0" smtClean="0"/>
              <a:t>Deployed via a JavaScript tag on all page footers</a:t>
            </a:r>
          </a:p>
          <a:p>
            <a:pPr marL="628650" lvl="1" indent="-171450">
              <a:buFont typeface="Arial" charset="0"/>
              <a:buChar char="•"/>
            </a:pPr>
            <a:r>
              <a:rPr lang="en-US" dirty="0" smtClean="0"/>
              <a:t>Allows for high level site profiling and analysis</a:t>
            </a:r>
          </a:p>
          <a:p>
            <a:pPr marL="628650" lvl="1" indent="-171450">
              <a:buFont typeface="Arial" charset="0"/>
              <a:buChar char="•"/>
            </a:pPr>
            <a:r>
              <a:rPr lang="en-US" dirty="0" smtClean="0"/>
              <a:t>Will automatically test pages for accessibility and provide data on the relative frequency of use for each page</a:t>
            </a:r>
          </a:p>
          <a:p>
            <a:pPr marL="628650" lvl="1" indent="-171450">
              <a:buFont typeface="Arial" charset="0"/>
              <a:buChar char="•"/>
            </a:pPr>
            <a:r>
              <a:rPr lang="en-US" dirty="0" smtClean="0"/>
              <a:t>Deployment of the Access Analytics package is seamless and straightforward and allows access to valuable data quickly and with no impacts to site performance, etc.</a:t>
            </a:r>
          </a:p>
          <a:p>
            <a:pPr marL="171450" indent="-171450">
              <a:buFont typeface="Arial" charset="0"/>
              <a:buChar char="•"/>
            </a:pPr>
            <a:r>
              <a:rPr lang="en-US" b="1" dirty="0" smtClean="0"/>
              <a:t>Access Blueprint</a:t>
            </a:r>
          </a:p>
          <a:p>
            <a:pPr marL="628650" lvl="1" indent="-171450">
              <a:buFont typeface="Arial" charset="0"/>
              <a:buChar char="•"/>
            </a:pPr>
            <a:r>
              <a:rPr lang="en-US" dirty="0" smtClean="0"/>
              <a:t>Access</a:t>
            </a:r>
            <a:r>
              <a:rPr lang="en-US" baseline="0" dirty="0" smtClean="0"/>
              <a:t> Inventory (with risk profiles, initial prioritization)</a:t>
            </a:r>
          </a:p>
          <a:p>
            <a:pPr marL="628650" lvl="1" indent="-171450">
              <a:buFont typeface="Arial" charset="0"/>
              <a:buChar char="•"/>
            </a:pPr>
            <a:r>
              <a:rPr lang="en-US" baseline="0" dirty="0" smtClean="0"/>
              <a:t>Policy</a:t>
            </a:r>
          </a:p>
          <a:p>
            <a:pPr marL="628650" lvl="1" indent="-171450">
              <a:buFont typeface="Arial" charset="0"/>
              <a:buChar char="•"/>
            </a:pPr>
            <a:r>
              <a:rPr lang="en-US" baseline="0" dirty="0" smtClean="0"/>
              <a:t>Strategy</a:t>
            </a:r>
          </a:p>
          <a:p>
            <a:pPr marL="628650" lvl="1" indent="-171450">
              <a:buFont typeface="Arial" charset="0"/>
              <a:buChar char="•"/>
            </a:pPr>
            <a:r>
              <a:rPr lang="en-US" baseline="0" dirty="0" smtClean="0"/>
              <a:t>3-Year Accessibility Project Management Plan </a:t>
            </a:r>
          </a:p>
        </p:txBody>
      </p:sp>
      <p:sp>
        <p:nvSpPr>
          <p:cNvPr id="4" name="Slide Number Placeholder 3"/>
          <p:cNvSpPr>
            <a:spLocks noGrp="1"/>
          </p:cNvSpPr>
          <p:nvPr>
            <p:ph type="sldNum" sz="quarter" idx="10"/>
          </p:nvPr>
        </p:nvSpPr>
        <p:spPr/>
        <p:txBody>
          <a:bodyPr/>
          <a:lstStyle/>
          <a:p>
            <a:fld id="{5104204D-A129-834B-B1A3-84C093EE0EB0}" type="slidenum">
              <a:rPr lang="en-US" smtClean="0"/>
              <a:pPr/>
              <a:t>14</a:t>
            </a:fld>
            <a:endParaRPr lang="en-US" dirty="0"/>
          </a:p>
        </p:txBody>
      </p:sp>
    </p:spTree>
    <p:extLst>
      <p:ext uri="{BB962C8B-B14F-4D97-AF65-F5344CB8AC3E}">
        <p14:creationId xmlns:p14="http://schemas.microsoft.com/office/powerpoint/2010/main" val="150298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Prioritization</a:t>
            </a:r>
            <a:r>
              <a:rPr lang="en-US" b="1" baseline="0" dirty="0" smtClean="0"/>
              <a:t> of issue resolution / fixes:</a:t>
            </a:r>
          </a:p>
          <a:p>
            <a:pPr marL="171450" indent="-171450">
              <a:buFont typeface="Arial" charset="0"/>
              <a:buChar char="•"/>
            </a:pPr>
            <a:r>
              <a:rPr lang="en-US" altLang="en-US" b="0" u="sng" dirty="0" smtClean="0"/>
              <a:t>Short Term</a:t>
            </a:r>
            <a:r>
              <a:rPr lang="en-US" altLang="en-US" b="0" dirty="0" smtClean="0"/>
              <a:t> - Patching high risk issues and completing non-disruptive platform and UI library changes</a:t>
            </a:r>
          </a:p>
          <a:p>
            <a:pPr marL="171450" indent="-171450">
              <a:buFont typeface="Arial" charset="0"/>
              <a:buChar char="•"/>
            </a:pPr>
            <a:r>
              <a:rPr lang="en-US" altLang="en-US" b="0" u="sng" dirty="0" smtClean="0"/>
              <a:t>Medium Term</a:t>
            </a:r>
            <a:r>
              <a:rPr lang="en-US" altLang="en-US" b="0" dirty="0" smtClean="0"/>
              <a:t> - Direct changes to underlying code base, functional code changes, platform changes, UI library changes </a:t>
            </a:r>
          </a:p>
          <a:p>
            <a:pPr marL="171450" indent="-171450">
              <a:buFont typeface="Arial" charset="0"/>
              <a:buChar char="•"/>
            </a:pPr>
            <a:r>
              <a:rPr lang="en-US" altLang="en-US" b="0" u="sng" dirty="0" smtClean="0"/>
              <a:t>Long Term</a:t>
            </a:r>
            <a:r>
              <a:rPr lang="en-US" altLang="en-US" b="0" dirty="0" smtClean="0"/>
              <a:t> - Provision specific development team members to address issues</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5104204D-A129-834B-B1A3-84C093EE0EB0}" type="slidenum">
              <a:rPr lang="en-US" smtClean="0"/>
              <a:pPr/>
              <a:t>15</a:t>
            </a:fld>
            <a:endParaRPr lang="en-US" dirty="0"/>
          </a:p>
        </p:txBody>
      </p:sp>
    </p:spTree>
    <p:extLst>
      <p:ext uri="{BB962C8B-B14F-4D97-AF65-F5344CB8AC3E}">
        <p14:creationId xmlns:p14="http://schemas.microsoft.com/office/powerpoint/2010/main" val="1143394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104204D-A129-834B-B1A3-84C093EE0EB0}" type="slidenum">
              <a:rPr lang="en-US" smtClean="0"/>
              <a:pPr/>
              <a:t>16</a:t>
            </a:fld>
            <a:endParaRPr lang="en-US" dirty="0"/>
          </a:p>
        </p:txBody>
      </p:sp>
    </p:spTree>
    <p:extLst>
      <p:ext uri="{BB962C8B-B14F-4D97-AF65-F5344CB8AC3E}">
        <p14:creationId xmlns:p14="http://schemas.microsoft.com/office/powerpoint/2010/main" val="103064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5" name="Footer Placeholder 4"/>
          <p:cNvSpPr>
            <a:spLocks noGrp="1"/>
          </p:cNvSpPr>
          <p:nvPr>
            <p:ph type="ftr" sz="quarter" idx="11"/>
          </p:nvPr>
        </p:nvSpPr>
        <p:spPr/>
        <p:txBody>
          <a:bodyPr/>
          <a:lstStyle/>
          <a:p>
            <a:r>
              <a:rPr lang="en-US" smtClean="0"/>
              <a:t>Footer ipsum lorem</a:t>
            </a: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4779818" y="1122363"/>
            <a:ext cx="5888182" cy="2387600"/>
          </a:xfrm>
        </p:spPr>
        <p:txBody>
          <a:bodyPr anchor="b">
            <a:normAutofit/>
          </a:bodyPr>
          <a:lstStyle>
            <a:lvl1pPr algn="ctr">
              <a:defRPr sz="5400" b="1" i="0" cap="all"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79818" y="3602038"/>
            <a:ext cx="5888182" cy="165576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38327" y="5479676"/>
            <a:ext cx="681018" cy="1188570"/>
          </a:xfrm>
          <a:prstGeom prst="rect">
            <a:avLst/>
          </a:prstGeom>
        </p:spPr>
      </p:pic>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Footer ipsum lorem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4779818" y="1122363"/>
            <a:ext cx="5888182" cy="2387600"/>
          </a:xfrm>
        </p:spPr>
        <p:txBody>
          <a:bodyPr anchor="b">
            <a:normAutofit/>
          </a:bodyPr>
          <a:lstStyle>
            <a:lvl1pPr algn="ctr">
              <a:defRPr sz="54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779818" y="3602038"/>
            <a:ext cx="5888182" cy="165576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79818" y="6356349"/>
            <a:ext cx="2743200" cy="365125"/>
          </a:xfrm>
          <a:prstGeom prst="rect">
            <a:avLst/>
          </a:prstGeom>
        </p:spPr>
        <p:txBody>
          <a:bodyPr/>
          <a:lstStyle>
            <a:lvl1pPr>
              <a:defRPr b="0" i="0">
                <a:latin typeface="Arial" charset="0"/>
                <a:ea typeface="Arial" charset="0"/>
                <a:cs typeface="Arial" charset="0"/>
              </a:defRPr>
            </a:lvl1pPr>
          </a:lstStyle>
          <a:p>
            <a:endParaRPr lang="en-US" dirty="0">
              <a:solidFill>
                <a:prstClr val="black"/>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51118" y="6356349"/>
            <a:ext cx="46897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7" name="Footer Placeholder 4"/>
          <p:cNvSpPr>
            <a:spLocks noGrp="1"/>
          </p:cNvSpPr>
          <p:nvPr>
            <p:ph type="ftr" sz="quarter" idx="3"/>
          </p:nvPr>
        </p:nvSpPr>
        <p:spPr>
          <a:xfrm>
            <a:off x="3720935" y="6356350"/>
            <a:ext cx="47501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74869" y="6356350"/>
            <a:ext cx="46422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solidFill>
                  <a:schemeClr val="bg1"/>
                </a:solidFill>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26872" y="6356350"/>
            <a:ext cx="47382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rgbClr val="595959"/>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703617" y="6356350"/>
            <a:ext cx="4784766"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7" name="Slide Number Placeholder 6"/>
          <p:cNvSpPr>
            <a:spLocks noGrp="1"/>
          </p:cNvSpPr>
          <p:nvPr>
            <p:ph type="sldNum" sz="quarter" idx="12"/>
          </p:nvPr>
        </p:nvSpPr>
        <p:spPr/>
        <p:txBody>
          <a:bodyPr/>
          <a:lstStyle/>
          <a:p>
            <a:fld id="{3FDB74AC-D144-DD42-88B1-786F0F2BF27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Footer ipsum lorem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4779818" y="1122363"/>
            <a:ext cx="5888182" cy="2387600"/>
          </a:xfrm>
        </p:spPr>
        <p:txBody>
          <a:bodyPr anchor="b">
            <a:normAutofit/>
          </a:bodyPr>
          <a:lstStyle>
            <a:lvl1pPr algn="ctr">
              <a:defRPr sz="54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p:nvPr>
        </p:nvSpPr>
        <p:spPr>
          <a:xfrm>
            <a:off x="4779818" y="3602038"/>
            <a:ext cx="5888182" cy="1655762"/>
          </a:xfrm>
        </p:spPr>
        <p:txBody>
          <a:bodyPr/>
          <a:lstStyle>
            <a:lvl1pPr marL="0" indent="0" algn="ctr">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779818" y="6356349"/>
            <a:ext cx="2743200" cy="365125"/>
          </a:xfrm>
          <a:prstGeom prst="rect">
            <a:avLst/>
          </a:prstGeom>
        </p:spPr>
        <p:txBody>
          <a:bodyPr/>
          <a:lstStyle>
            <a:lvl1pPr>
              <a:defRPr b="0" i="0">
                <a:latin typeface="Arial" charset="0"/>
                <a:ea typeface="Arial" charset="0"/>
                <a:cs typeface="Arial" charset="0"/>
              </a:defRPr>
            </a:lvl1pPr>
          </a:lstStyle>
          <a:p>
            <a:endParaRPr lang="en-US" dirty="0">
              <a:solidFill>
                <a:prstClr val="black"/>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51118" y="6356349"/>
            <a:ext cx="46897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cap="none"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44161"/>
            <a:ext cx="10515600" cy="4532801"/>
          </a:xfrm>
        </p:spPr>
        <p:txBody>
          <a:bodyPr/>
          <a:lstStyle>
            <a:lvl1pPr>
              <a:buClr>
                <a:srgbClr val="3359EC"/>
              </a:buClr>
              <a:defRPr b="0" i="0">
                <a:solidFill>
                  <a:srgbClr val="323232"/>
                </a:solidFill>
                <a:latin typeface="Arial" charset="0"/>
                <a:ea typeface="Arial" charset="0"/>
                <a:cs typeface="Arial" charset="0"/>
              </a:defRPr>
            </a:lvl1pPr>
            <a:lvl2pPr>
              <a:buClr>
                <a:srgbClr val="3359EC"/>
              </a:buClr>
              <a:defRPr b="0" i="0">
                <a:solidFill>
                  <a:srgbClr val="323232"/>
                </a:solidFill>
                <a:latin typeface="Arial" charset="0"/>
                <a:ea typeface="Arial" charset="0"/>
                <a:cs typeface="Arial" charset="0"/>
              </a:defRPr>
            </a:lvl2pPr>
            <a:lvl3pPr>
              <a:buClr>
                <a:srgbClr val="3359EC"/>
              </a:buClr>
              <a:defRPr b="0" i="0">
                <a:solidFill>
                  <a:srgbClr val="323232"/>
                </a:solidFill>
                <a:latin typeface="Arial" charset="0"/>
                <a:ea typeface="Arial" charset="0"/>
                <a:cs typeface="Arial" charset="0"/>
              </a:defRPr>
            </a:lvl3pPr>
            <a:lvl4pPr>
              <a:buClr>
                <a:srgbClr val="3359EC"/>
              </a:buClr>
              <a:defRPr b="0" i="0">
                <a:solidFill>
                  <a:srgbClr val="323232"/>
                </a:solidFill>
                <a:latin typeface="Arial" charset="0"/>
                <a:ea typeface="Arial" charset="0"/>
                <a:cs typeface="Arial" charset="0"/>
              </a:defRPr>
            </a:lvl4pPr>
            <a:lvl5pPr>
              <a:buClr>
                <a:srgbClr val="3359EC"/>
              </a:buClr>
              <a:defRPr b="0" i="0">
                <a:solidFill>
                  <a:srgbClr val="323232"/>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3742592" y="6356349"/>
            <a:ext cx="4706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pPr/>
              <a:t>‹#›</a:t>
            </a:fld>
            <a:endParaRPr lang="en-US" dirty="0"/>
          </a:p>
        </p:txBody>
      </p:sp>
      <p:sp>
        <p:nvSpPr>
          <p:cNvPr id="11"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2" name="Picture 11"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Tree>
    <p:extLst>
      <p:ext uri="{BB962C8B-B14F-4D97-AF65-F5344CB8AC3E}">
        <p14:creationId xmlns:p14="http://schemas.microsoft.com/office/powerpoint/2010/main" val="1759007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7" name="Footer Placeholder 4"/>
          <p:cNvSpPr>
            <a:spLocks noGrp="1"/>
          </p:cNvSpPr>
          <p:nvPr>
            <p:ph type="ftr" sz="quarter" idx="3"/>
          </p:nvPr>
        </p:nvSpPr>
        <p:spPr>
          <a:xfrm>
            <a:off x="3720935" y="6356350"/>
            <a:ext cx="47501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3774869" y="6356350"/>
            <a:ext cx="46422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595959"/>
                </a:solidFill>
                <a:latin typeface="Arial" charset="0"/>
                <a:ea typeface="Arial" charset="0"/>
                <a:cs typeface="Arial" charset="0"/>
              </a:defRPr>
            </a:lvl1pPr>
            <a:lvl2pPr>
              <a:buClr>
                <a:srgbClr val="3359EC"/>
              </a:buClr>
              <a:defRPr b="0" i="0">
                <a:solidFill>
                  <a:srgbClr val="595959"/>
                </a:solidFill>
                <a:latin typeface="Arial" charset="0"/>
                <a:ea typeface="Arial" charset="0"/>
                <a:cs typeface="Arial" charset="0"/>
              </a:defRPr>
            </a:lvl2pPr>
            <a:lvl3pPr>
              <a:buClr>
                <a:srgbClr val="3359EC"/>
              </a:buClr>
              <a:defRPr b="0" i="0">
                <a:solidFill>
                  <a:srgbClr val="595959"/>
                </a:solidFill>
                <a:latin typeface="Arial" charset="0"/>
                <a:ea typeface="Arial" charset="0"/>
                <a:cs typeface="Arial" charset="0"/>
              </a:defRPr>
            </a:lvl3pPr>
            <a:lvl4pPr>
              <a:buClr>
                <a:srgbClr val="3359EC"/>
              </a:buClr>
              <a:defRPr b="0" i="0">
                <a:solidFill>
                  <a:srgbClr val="595959"/>
                </a:solidFill>
                <a:latin typeface="Arial" charset="0"/>
                <a:ea typeface="Arial" charset="0"/>
                <a:cs typeface="Arial" charset="0"/>
              </a:defRPr>
            </a:lvl4pPr>
            <a:lvl5pPr>
              <a:buClr>
                <a:srgbClr val="3359EC"/>
              </a:buClr>
              <a:defRPr b="0" i="0">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a:solidFill>
                  <a:schemeClr val="bg1"/>
                </a:solidFill>
                <a:latin typeface="Arial Black" charset="0"/>
                <a:ea typeface="Arial Black" charset="0"/>
                <a:cs typeface="Arial Black" charset="0"/>
              </a:defRPr>
            </a:lvl1pPr>
          </a:lstStyle>
          <a:p>
            <a:r>
              <a:rPr lang="en-US" dirty="0"/>
              <a:t>CLICK TO EDIT MASTER TITLE STYLE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26872" y="6356350"/>
            <a:ext cx="47382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i="0">
                <a:solidFill>
                  <a:srgbClr val="22232F"/>
                </a:solidFill>
                <a:latin typeface="Arial Black" charset="0"/>
                <a:ea typeface="Arial Black" charset="0"/>
                <a:cs typeface="Arial Black"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rgbClr val="595959"/>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3703617" y="6356350"/>
            <a:ext cx="4784766"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7" name="Slide Number Placeholder 6"/>
          <p:cNvSpPr>
            <a:spLocks noGrp="1"/>
          </p:cNvSpPr>
          <p:nvPr>
            <p:ph type="sldNum" sz="quarter" idx="12"/>
          </p:nvPr>
        </p:nvSpPr>
        <p:spPr/>
        <p:txBody>
          <a:bodyPr/>
          <a:lstStyle/>
          <a:p>
            <a:fld id="{3FDB74AC-D144-DD42-88B1-786F0F2BF27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637198"/>
          </a:xfrm>
        </p:spPr>
        <p:txBody>
          <a:bodyPr>
            <a:noAutofit/>
          </a:bodyPr>
          <a:lstStyle>
            <a:lvl1pPr>
              <a:defRPr sz="3600" b="1" i="0" cap="none"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739243" y="6356350"/>
            <a:ext cx="47135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pPr/>
              <a:t>‹#›</a:t>
            </a:fld>
            <a:endParaRPr lang="en-US" dirty="0"/>
          </a:p>
        </p:txBody>
      </p:sp>
      <p:sp>
        <p:nvSpPr>
          <p:cNvPr id="10"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Rectangle 8"/>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Tree>
    <p:extLst>
      <p:ext uri="{BB962C8B-B14F-4D97-AF65-F5344CB8AC3E}">
        <p14:creationId xmlns:p14="http://schemas.microsoft.com/office/powerpoint/2010/main" val="142052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4" name="Rectangle 3"/>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2" name="Title 1"/>
          <p:cNvSpPr>
            <a:spLocks noGrp="1"/>
          </p:cNvSpPr>
          <p:nvPr>
            <p:ph type="title" hasCustomPrompt="1"/>
          </p:nvPr>
        </p:nvSpPr>
        <p:spPr>
          <a:xfrm>
            <a:off x="838200" y="365126"/>
            <a:ext cx="10515600" cy="637198"/>
          </a:xfrm>
        </p:spPr>
        <p:txBody>
          <a:bodyPr>
            <a:noAutofit/>
          </a:bodyPr>
          <a:lstStyle>
            <a:lvl1pPr>
              <a:defRPr sz="3600" b="1" i="0" cap="none"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44161"/>
            <a:ext cx="5140569" cy="4532801"/>
          </a:xfrm>
        </p:spPr>
        <p:txBody>
          <a:bodyPr/>
          <a:lstStyle>
            <a:lvl1pPr>
              <a:buClr>
                <a:srgbClr val="3359EC"/>
              </a:buClr>
              <a:defRPr b="0" i="0">
                <a:solidFill>
                  <a:srgbClr val="323232"/>
                </a:solidFill>
                <a:latin typeface="Arial" charset="0"/>
                <a:ea typeface="Arial" charset="0"/>
                <a:cs typeface="Arial" charset="0"/>
              </a:defRPr>
            </a:lvl1pPr>
            <a:lvl2pPr>
              <a:buClr>
                <a:srgbClr val="3359EC"/>
              </a:buClr>
              <a:defRPr b="0" i="0">
                <a:solidFill>
                  <a:srgbClr val="323232"/>
                </a:solidFill>
                <a:latin typeface="Arial" charset="0"/>
                <a:ea typeface="Arial" charset="0"/>
                <a:cs typeface="Arial" charset="0"/>
              </a:defRPr>
            </a:lvl2pPr>
            <a:lvl3pPr>
              <a:buClr>
                <a:srgbClr val="3359EC"/>
              </a:buClr>
              <a:defRPr b="0" i="0">
                <a:solidFill>
                  <a:srgbClr val="323232"/>
                </a:solidFill>
                <a:latin typeface="Arial" charset="0"/>
                <a:ea typeface="Arial" charset="0"/>
                <a:cs typeface="Arial" charset="0"/>
              </a:defRPr>
            </a:lvl3pPr>
            <a:lvl4pPr>
              <a:buClr>
                <a:srgbClr val="3359EC"/>
              </a:buClr>
              <a:defRPr b="0" i="0">
                <a:solidFill>
                  <a:srgbClr val="323232"/>
                </a:solidFill>
                <a:latin typeface="Arial" charset="0"/>
                <a:ea typeface="Arial" charset="0"/>
                <a:cs typeface="Arial" charset="0"/>
              </a:defRPr>
            </a:lvl4pPr>
            <a:lvl5pPr>
              <a:buClr>
                <a:srgbClr val="3359EC"/>
              </a:buClr>
              <a:defRPr b="0" i="0">
                <a:solidFill>
                  <a:srgbClr val="323232"/>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3745774" y="6356350"/>
            <a:ext cx="47004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
        <p:nvSpPr>
          <p:cNvPr id="8"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pPr/>
              <a:t>‹#›</a:t>
            </a:fld>
            <a:endParaRPr lang="en-US" dirty="0"/>
          </a:p>
        </p:txBody>
      </p:sp>
      <p:sp>
        <p:nvSpPr>
          <p:cNvPr id="9" name="Subtitle 2"/>
          <p:cNvSpPr>
            <a:spLocks noGrp="1"/>
          </p:cNvSpPr>
          <p:nvPr>
            <p:ph type="subTitle" idx="10"/>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Content Placeholder 2"/>
          <p:cNvSpPr>
            <a:spLocks noGrp="1"/>
          </p:cNvSpPr>
          <p:nvPr>
            <p:ph idx="11"/>
          </p:nvPr>
        </p:nvSpPr>
        <p:spPr>
          <a:xfrm>
            <a:off x="6101863" y="1644161"/>
            <a:ext cx="5251938" cy="4532801"/>
          </a:xfrm>
        </p:spPr>
        <p:txBody>
          <a:bodyPr/>
          <a:lstStyle>
            <a:lvl1pPr>
              <a:buClr>
                <a:srgbClr val="3359EC"/>
              </a:buClr>
              <a:defRPr b="0" i="0">
                <a:solidFill>
                  <a:srgbClr val="323232"/>
                </a:solidFill>
                <a:latin typeface="Arial" charset="0"/>
                <a:ea typeface="Arial" charset="0"/>
                <a:cs typeface="Arial" charset="0"/>
              </a:defRPr>
            </a:lvl1pPr>
            <a:lvl2pPr>
              <a:buClr>
                <a:srgbClr val="3359EC"/>
              </a:buClr>
              <a:defRPr b="0" i="0">
                <a:solidFill>
                  <a:srgbClr val="323232"/>
                </a:solidFill>
                <a:latin typeface="Arial" charset="0"/>
                <a:ea typeface="Arial" charset="0"/>
                <a:cs typeface="Arial" charset="0"/>
              </a:defRPr>
            </a:lvl2pPr>
            <a:lvl3pPr>
              <a:buClr>
                <a:srgbClr val="3359EC"/>
              </a:buClr>
              <a:defRPr b="0" i="0">
                <a:solidFill>
                  <a:srgbClr val="323232"/>
                </a:solidFill>
                <a:latin typeface="Arial" charset="0"/>
                <a:ea typeface="Arial" charset="0"/>
                <a:cs typeface="Arial" charset="0"/>
              </a:defRPr>
            </a:lvl3pPr>
            <a:lvl4pPr>
              <a:buClr>
                <a:srgbClr val="3359EC"/>
              </a:buClr>
              <a:defRPr b="0" i="0">
                <a:solidFill>
                  <a:srgbClr val="323232"/>
                </a:solidFill>
                <a:latin typeface="Arial" charset="0"/>
                <a:ea typeface="Arial" charset="0"/>
                <a:cs typeface="Arial" charset="0"/>
              </a:defRPr>
            </a:lvl4pPr>
            <a:lvl5pPr>
              <a:buClr>
                <a:srgbClr val="3359EC"/>
              </a:buClr>
              <a:defRPr b="0" i="0">
                <a:solidFill>
                  <a:srgbClr val="323232"/>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Tree>
    <p:extLst>
      <p:ext uri="{BB962C8B-B14F-4D97-AF65-F5344CB8AC3E}">
        <p14:creationId xmlns:p14="http://schemas.microsoft.com/office/powerpoint/2010/main" val="210664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Content (WHITE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
        <p:nvSpPr>
          <p:cNvPr id="5" name="Title 1"/>
          <p:cNvSpPr>
            <a:spLocks noGrp="1"/>
          </p:cNvSpPr>
          <p:nvPr>
            <p:ph type="title" hasCustomPrompt="1"/>
          </p:nvPr>
        </p:nvSpPr>
        <p:spPr>
          <a:xfrm>
            <a:off x="838200" y="365126"/>
            <a:ext cx="10515600" cy="637198"/>
          </a:xfrm>
        </p:spPr>
        <p:txBody>
          <a:bodyPr>
            <a:noAutofit/>
          </a:bodyPr>
          <a:lstStyle>
            <a:lvl1pPr>
              <a:defRPr sz="3600" b="1" i="0" cap="none"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838200" y="1948500"/>
            <a:ext cx="4806696" cy="3890280"/>
          </a:xfrm>
        </p:spPr>
        <p:txBody>
          <a:bodyPr/>
          <a:lstStyle>
            <a:lvl1pPr>
              <a:buClr>
                <a:schemeClr val="bg1">
                  <a:lumMod val="95000"/>
                </a:schemeClr>
              </a:buClr>
              <a:defRPr sz="2400" b="0" i="0">
                <a:solidFill>
                  <a:schemeClr val="bg1"/>
                </a:solidFill>
                <a:latin typeface="Arial" charset="0"/>
                <a:ea typeface="Arial" charset="0"/>
                <a:cs typeface="Arial" charset="0"/>
              </a:defRPr>
            </a:lvl1pPr>
            <a:lvl2pPr>
              <a:buClr>
                <a:schemeClr val="bg1">
                  <a:lumMod val="95000"/>
                </a:schemeClr>
              </a:buClr>
              <a:defRPr sz="2000" b="0" i="0">
                <a:solidFill>
                  <a:schemeClr val="bg1"/>
                </a:solidFill>
                <a:latin typeface="Arial" charset="0"/>
                <a:ea typeface="Arial" charset="0"/>
                <a:cs typeface="Arial" charset="0"/>
              </a:defRPr>
            </a:lvl2pPr>
            <a:lvl3pPr>
              <a:buClr>
                <a:schemeClr val="bg1">
                  <a:lumMod val="95000"/>
                </a:schemeClr>
              </a:buClr>
              <a:defRPr sz="1800" b="0" i="0">
                <a:solidFill>
                  <a:schemeClr val="bg1"/>
                </a:solidFill>
                <a:latin typeface="Arial" charset="0"/>
                <a:ea typeface="Arial" charset="0"/>
                <a:cs typeface="Arial" charset="0"/>
              </a:defRPr>
            </a:lvl3pPr>
            <a:lvl4pPr>
              <a:buClr>
                <a:schemeClr val="bg1">
                  <a:lumMod val="95000"/>
                </a:schemeClr>
              </a:buClr>
              <a:defRPr b="0" i="0">
                <a:solidFill>
                  <a:schemeClr val="bg1"/>
                </a:solidFill>
                <a:latin typeface="Arial" charset="0"/>
                <a:ea typeface="Arial" charset="0"/>
                <a:cs typeface="Arial" charset="0"/>
              </a:defRPr>
            </a:lvl4pPr>
            <a:lvl5pPr>
              <a:buClr>
                <a:schemeClr val="bg1">
                  <a:lumMod val="95000"/>
                </a:schemeClr>
              </a:buClr>
              <a:defRPr b="0" i="0">
                <a:solidFill>
                  <a:schemeClr val="bg1"/>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2"/>
          </p:nvPr>
        </p:nvSpPr>
        <p:spPr>
          <a:xfrm>
            <a:off x="838200" y="1107373"/>
            <a:ext cx="10515600" cy="369276"/>
          </a:xfrm>
        </p:spPr>
        <p:txBody>
          <a:bodyPr anchor="ctr"/>
          <a:lstStyle>
            <a:lvl1pPr marL="0" indent="0" algn="l">
              <a:buNone/>
              <a:defRPr sz="2400" b="0" i="1">
                <a:solidFill>
                  <a:srgbClr val="22232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718037" y="1474175"/>
            <a:ext cx="10755926" cy="45719"/>
          </a:xfrm>
          <a:prstGeom prst="rect">
            <a:avLst/>
          </a:prstGeom>
          <a:solidFill>
            <a:srgbClr val="5DD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pic>
        <p:nvPicPr>
          <p:cNvPr id="10" name="Picture 9"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11"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pPr/>
              <a:t>‹#›</a:t>
            </a:fld>
            <a:endParaRPr lang="en-US" dirty="0"/>
          </a:p>
        </p:txBody>
      </p:sp>
    </p:spTree>
    <p:extLst>
      <p:ext uri="{BB962C8B-B14F-4D97-AF65-F5344CB8AC3E}">
        <p14:creationId xmlns:p14="http://schemas.microsoft.com/office/powerpoint/2010/main" val="121909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cap="all" baseline="0">
                <a:latin typeface="Arial Black" charset="0"/>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2042629" y="1885585"/>
            <a:ext cx="6260123" cy="2695208"/>
          </a:xfrm>
        </p:spPr>
        <p:txBody>
          <a:bodyPr anchor="b"/>
          <a:lstStyle>
            <a:lvl1pPr>
              <a:defRPr sz="6000" b="1" i="0" cap="all" baseline="0">
                <a:solidFill>
                  <a:schemeClr val="bg1"/>
                </a:solidFill>
                <a:latin typeface="Arial Black" charset="0"/>
                <a:ea typeface="Arial Black" charset="0"/>
                <a:cs typeface="Arial Black"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195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0EA8A-DA75-3443-B9EE-A63E33F4F203}" type="slidenum">
              <a:rPr lang="en-US" smtClean="0"/>
              <a:pPr/>
              <a:t>‹#›</a:t>
            </a:fld>
            <a:endParaRPr lang="en-US" dirty="0"/>
          </a:p>
        </p:txBody>
      </p:sp>
      <p:pic>
        <p:nvPicPr>
          <p:cNvPr id="4" name="Picture 3"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7" name="Footer Placeholder 4"/>
          <p:cNvSpPr>
            <a:spLocks noGrp="1"/>
          </p:cNvSpPr>
          <p:nvPr>
            <p:ph type="ftr" sz="quarter" idx="3"/>
          </p:nvPr>
        </p:nvSpPr>
        <p:spPr>
          <a:xfrm>
            <a:off x="3745774" y="6356350"/>
            <a:ext cx="47004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i="0" cap="all" baseline="0">
                <a:solidFill>
                  <a:srgbClr val="22232F"/>
                </a:solidFill>
                <a:latin typeface="Arial Black" charset="0"/>
                <a:ea typeface="Arial Black" charset="0"/>
                <a:cs typeface="Arial Black"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solidFill>
                  <a:srgbClr val="595959"/>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lgn="l">
              <a:defRPr/>
            </a:lvl1pPr>
          </a:lstStyle>
          <a:p>
            <a:fld id="{3FDB74AC-D144-DD42-88B1-786F0F2BF277}" type="slidenum">
              <a:rPr lang="en-US" smtClean="0"/>
              <a:pPr/>
              <a:t>‹#›</a:t>
            </a:fld>
            <a:endParaRPr lang="en-US"/>
          </a:p>
        </p:txBody>
      </p:sp>
      <p:pic>
        <p:nvPicPr>
          <p:cNvPr id="8" name="Picture 7" descr="Level Access Logo" title="Level Acces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535" y="6302169"/>
            <a:ext cx="1048265" cy="419306"/>
          </a:xfrm>
          <a:prstGeom prst="rect">
            <a:avLst/>
          </a:prstGeom>
        </p:spPr>
      </p:pic>
      <p:sp>
        <p:nvSpPr>
          <p:cNvPr id="9" name="Footer Placeholder 4"/>
          <p:cNvSpPr>
            <a:spLocks noGrp="1"/>
          </p:cNvSpPr>
          <p:nvPr>
            <p:ph type="ftr" sz="quarter" idx="3"/>
          </p:nvPr>
        </p:nvSpPr>
        <p:spPr>
          <a:xfrm>
            <a:off x="3745774" y="6356350"/>
            <a:ext cx="47004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Tree>
    <p:extLst>
      <p:ext uri="{BB962C8B-B14F-4D97-AF65-F5344CB8AC3E}">
        <p14:creationId xmlns:p14="http://schemas.microsoft.com/office/powerpoint/2010/main" val="43945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theme" Target="../theme/theme2.xml"/><Relationship Id="rId10"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theme" Target="../theme/theme3.xml"/><Relationship Id="rId10"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660531" y="6356350"/>
            <a:ext cx="4870938"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smtClean="0"/>
              <a:t>levelaccess.com   </a:t>
            </a:r>
            <a:r>
              <a:rPr lang="en-US" b="1" dirty="0" smtClean="0"/>
              <a:t> </a:t>
            </a:r>
            <a:r>
              <a:rPr lang="en-US" b="1" dirty="0" smtClean="0">
                <a:solidFill>
                  <a:srgbClr val="5CD344"/>
                </a:solidFill>
              </a:rPr>
              <a:t>|</a:t>
            </a:r>
            <a:r>
              <a:rPr lang="en-US" b="1" dirty="0" smtClean="0">
                <a:solidFill>
                  <a:srgbClr val="00D81A"/>
                </a:solidFill>
              </a:rPr>
              <a:t> </a:t>
            </a:r>
            <a:r>
              <a:rPr lang="en-US" b="1" dirty="0" smtClean="0"/>
              <a:t>   </a:t>
            </a:r>
            <a:r>
              <a:rPr lang="en-US" dirty="0" smtClean="0"/>
              <a:t>(</a:t>
            </a:r>
            <a:r>
              <a:rPr lang="de-DE" dirty="0" smtClean="0"/>
              <a:t>800) 899-9659    </a:t>
            </a:r>
            <a:r>
              <a:rPr lang="en-US" b="1" dirty="0" smtClean="0">
                <a:solidFill>
                  <a:srgbClr val="5CD344"/>
                </a:solidFill>
              </a:rPr>
              <a:t>|</a:t>
            </a:r>
            <a:r>
              <a:rPr lang="en-US" dirty="0" smtClean="0"/>
              <a:t>    info@levelaccess.com</a:t>
            </a:r>
            <a:endParaRPr lang="en-US"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smtClean="0"/>
              <a:t>Page </a:t>
            </a:r>
            <a:fld id="{2030EA8A-DA75-3443-B9EE-A63E33F4F203}" type="slidenum">
              <a:rPr lang="en-US" smtClean="0"/>
              <a:pPr/>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8" r:id="rId4"/>
    <p:sldLayoutId id="2147483662" r:id="rId5"/>
    <p:sldLayoutId id="2147483651" r:id="rId6"/>
    <p:sldLayoutId id="2147483659" r:id="rId7"/>
    <p:sldLayoutId id="2147483655" r:id="rId8"/>
    <p:sldLayoutId id="2147483657" r:id="rId9"/>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3359EC"/>
        </a:buClr>
        <a:buFont typeface="Arial"/>
        <a:buChar char="•"/>
        <a:defRPr sz="2800" kern="1200">
          <a:solidFill>
            <a:srgbClr val="323232"/>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3359EC"/>
        </a:buClr>
        <a:buFont typeface="Arial"/>
        <a:buChar char="•"/>
        <a:defRPr sz="2400" kern="1200">
          <a:solidFill>
            <a:srgbClr val="323232"/>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3359EC"/>
        </a:buClr>
        <a:buFont typeface="Arial"/>
        <a:buChar char="•"/>
        <a:defRPr sz="2000" kern="1200">
          <a:solidFill>
            <a:srgbClr val="323232"/>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3359EC"/>
        </a:buClr>
        <a:buFont typeface="Arial"/>
        <a:buChar char="•"/>
        <a:defRPr sz="1800" kern="1200">
          <a:solidFill>
            <a:srgbClr val="323232"/>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3359EC"/>
        </a:buClr>
        <a:buFont typeface="Arial"/>
        <a:buChar char="•"/>
        <a:defRPr sz="1800" kern="1200">
          <a:solidFill>
            <a:srgbClr val="32323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162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p:cNvSpPr>
            <a:spLocks noGrp="1"/>
          </p:cNvSpPr>
          <p:nvPr>
            <p:ph type="ftr" sz="quarter" idx="3"/>
          </p:nvPr>
        </p:nvSpPr>
        <p:spPr>
          <a:xfrm>
            <a:off x="3703617" y="6356350"/>
            <a:ext cx="4784766"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solidFill>
                  <a:prstClr val="black">
                    <a:tint val="75000"/>
                  </a:prstClr>
                </a:solidFill>
              </a:rPr>
              <a:t>Page </a:t>
            </a:r>
            <a:fld id="{2030EA8A-DA75-3443-B9EE-A63E33F4F20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562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library.educause.edu/resources/2015/7/it-accessibility-risk-statements-and-evidence)" TargetMode="External"/><Relationship Id="rId1" Type="http://schemas.openxmlformats.org/officeDocument/2006/relationships/slideLayout" Target="../slideLayouts/slideLayout2.xml"/><Relationship Id="rId2" Type="http://schemas.openxmlformats.org/officeDocument/2006/relationships/hyperlink" Target="http://www.educause.edu/discuss/constituent-groups-about-information-systems-and-services/it-accessibility-constituent-grou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2.xml.rels><?xml version="1.0" encoding="UTF-8" standalone="yes"?>
<Relationships xmlns="http://schemas.openxmlformats.org/package/2006/relationships"><Relationship Id="rId11" Type="http://schemas.openxmlformats.org/officeDocument/2006/relationships/hyperlink" Target="https://www.facebook.com/LevelAccessA11y/" TargetMode="External"/><Relationship Id="rId12" Type="http://schemas.openxmlformats.org/officeDocument/2006/relationships/image" Target="../media/image27.png"/><Relationship Id="rId13" Type="http://schemas.openxmlformats.org/officeDocument/2006/relationships/hyperlink" Target="https://www.levelaccess.com/blog/" TargetMode="External"/><Relationship Id="rId1" Type="http://schemas.openxmlformats.org/officeDocument/2006/relationships/slideLayout" Target="../slideLayouts/slideLayout3.xml"/><Relationship Id="rId2" Type="http://schemas.openxmlformats.org/officeDocument/2006/relationships/hyperlink" Target="http://www.levelaccess.com/" TargetMode="External"/><Relationship Id="rId3" Type="http://schemas.openxmlformats.org/officeDocument/2006/relationships/hyperlink" Target="mailto:info@levelaccess.com" TargetMode="External"/><Relationship Id="rId4" Type="http://schemas.openxmlformats.org/officeDocument/2006/relationships/hyperlink" Target="mailto:bill.curtis-davidson@levelaccess.com" TargetMode="External"/><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hyperlink" Target="https://twitter.com/LevelAccessA11y" TargetMode="External"/><Relationship Id="rId8" Type="http://schemas.openxmlformats.org/officeDocument/2006/relationships/image" Target="../media/image25.jpeg"/><Relationship Id="rId9" Type="http://schemas.openxmlformats.org/officeDocument/2006/relationships/hyperlink" Target="https://www.linkedin.com/company/level-access" TargetMode="External"/><Relationship Id="rId10"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983266" y="1114121"/>
            <a:ext cx="7481286" cy="2018770"/>
          </a:xfrm>
        </p:spPr>
        <p:txBody>
          <a:bodyPr anchor="b">
            <a:noAutofit/>
          </a:bodyPr>
          <a:lstStyle/>
          <a:p>
            <a:r>
              <a:rPr lang="en-US" sz="5200" dirty="0" smtClean="0"/>
              <a:t>Navigating the Path to Accessibility</a:t>
            </a:r>
            <a:endParaRPr lang="en-US" sz="5200" dirty="0">
              <a:latin typeface="Arial Rounded MT Bold" charset="0"/>
              <a:ea typeface="Arial Rounded MT Bold" charset="0"/>
              <a:cs typeface="Arial Rounded MT Bold" charset="0"/>
            </a:endParaRPr>
          </a:p>
        </p:txBody>
      </p:sp>
      <p:sp>
        <p:nvSpPr>
          <p:cNvPr id="2" name="Subtitle 1"/>
          <p:cNvSpPr>
            <a:spLocks noGrp="1"/>
          </p:cNvSpPr>
          <p:nvPr>
            <p:ph type="subTitle" idx="1"/>
          </p:nvPr>
        </p:nvSpPr>
        <p:spPr>
          <a:xfrm>
            <a:off x="4779818" y="3250188"/>
            <a:ext cx="5888182" cy="1655762"/>
          </a:xfrm>
        </p:spPr>
        <p:txBody>
          <a:bodyPr>
            <a:noAutofit/>
          </a:bodyPr>
          <a:lstStyle/>
          <a:p>
            <a:r>
              <a:rPr lang="en-US" sz="3000" b="1" dirty="0"/>
              <a:t>Bill Curtis-Davidson</a:t>
            </a:r>
          </a:p>
          <a:p>
            <a:r>
              <a:rPr lang="en-US" sz="3000" dirty="0"/>
              <a:t>Senior Director, </a:t>
            </a:r>
            <a:br>
              <a:rPr lang="en-US" sz="3000" dirty="0"/>
            </a:br>
            <a:r>
              <a:rPr lang="en-US" sz="3000" dirty="0"/>
              <a:t>Strategic Consulting Services</a:t>
            </a:r>
          </a:p>
        </p:txBody>
      </p:sp>
      <p:sp>
        <p:nvSpPr>
          <p:cNvPr id="4" name="Rectangle 3"/>
          <p:cNvSpPr/>
          <p:nvPr/>
        </p:nvSpPr>
        <p:spPr>
          <a:xfrm>
            <a:off x="3816626" y="5333214"/>
            <a:ext cx="6096000" cy="892552"/>
          </a:xfrm>
          <a:prstGeom prst="rect">
            <a:avLst/>
          </a:prstGeom>
        </p:spPr>
        <p:txBody>
          <a:bodyPr>
            <a:spAutoFit/>
          </a:bodyPr>
          <a:lstStyle/>
          <a:p>
            <a:pPr lvl="0" algn="ctr"/>
            <a:r>
              <a:rPr lang="en-US" sz="2600" b="1" dirty="0" smtClean="0">
                <a:latin typeface="Arial" charset="0"/>
                <a:ea typeface="Arial" charset="0"/>
                <a:cs typeface="Arial" charset="0"/>
              </a:rPr>
              <a:t>Accessing </a:t>
            </a:r>
            <a:r>
              <a:rPr lang="en-US" sz="2600" b="1" dirty="0">
                <a:latin typeface="Arial" charset="0"/>
                <a:ea typeface="Arial" charset="0"/>
                <a:cs typeface="Arial" charset="0"/>
              </a:rPr>
              <a:t>Higher Ground</a:t>
            </a:r>
          </a:p>
          <a:p>
            <a:pPr lvl="0" algn="ctr"/>
            <a:r>
              <a:rPr lang="en-US" sz="2600" i="1" dirty="0">
                <a:latin typeface="Arial" charset="0"/>
                <a:ea typeface="Arial" charset="0"/>
                <a:cs typeface="Arial" charset="0"/>
              </a:rPr>
              <a:t>November </a:t>
            </a:r>
            <a:r>
              <a:rPr lang="en-US" sz="2600" i="1" dirty="0" smtClean="0">
                <a:latin typeface="Arial" charset="0"/>
                <a:ea typeface="Arial" charset="0"/>
                <a:cs typeface="Arial" charset="0"/>
              </a:rPr>
              <a:t>16, </a:t>
            </a:r>
            <a:r>
              <a:rPr lang="en-US" sz="2600" i="1" dirty="0">
                <a:latin typeface="Arial" charset="0"/>
                <a:ea typeface="Arial" charset="0"/>
                <a:cs typeface="Arial" charset="0"/>
              </a:rPr>
              <a:t>2017</a:t>
            </a:r>
          </a:p>
        </p:txBody>
      </p:sp>
    </p:spTree>
    <p:extLst>
      <p:ext uri="{BB962C8B-B14F-4D97-AF65-F5344CB8AC3E}">
        <p14:creationId xmlns:p14="http://schemas.microsoft.com/office/powerpoint/2010/main" val="649790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Things to Consider</a:t>
            </a:r>
            <a:endParaRPr lang="en-US" dirty="0"/>
          </a:p>
        </p:txBody>
      </p:sp>
      <p:sp>
        <p:nvSpPr>
          <p:cNvPr id="6" name="Subtitle 5"/>
          <p:cNvSpPr>
            <a:spLocks noGrp="1"/>
          </p:cNvSpPr>
          <p:nvPr>
            <p:ph type="subTitle" idx="10"/>
          </p:nvPr>
        </p:nvSpPr>
        <p:spPr>
          <a:xfrm>
            <a:off x="838200" y="929898"/>
            <a:ext cx="11353800" cy="624242"/>
          </a:xfrm>
        </p:spPr>
        <p:txBody>
          <a:bodyPr>
            <a:normAutofit/>
          </a:bodyPr>
          <a:lstStyle/>
          <a:p>
            <a:r>
              <a:rPr lang="en-US" dirty="0" smtClean="0"/>
              <a:t>Important tips to ensure your I/T accessibility program is effective</a:t>
            </a:r>
            <a:endParaRPr lang="en-US" dirty="0"/>
          </a:p>
        </p:txBody>
      </p:sp>
      <p:sp>
        <p:nvSpPr>
          <p:cNvPr id="3" name="Content Placeholder 2"/>
          <p:cNvSpPr>
            <a:spLocks noGrp="1"/>
          </p:cNvSpPr>
          <p:nvPr>
            <p:ph idx="1"/>
          </p:nvPr>
        </p:nvSpPr>
        <p:spPr>
          <a:xfrm>
            <a:off x="838199" y="1644161"/>
            <a:ext cx="11033503" cy="4712188"/>
          </a:xfrm>
        </p:spPr>
        <p:txBody>
          <a:bodyPr>
            <a:noAutofit/>
          </a:bodyPr>
          <a:lstStyle/>
          <a:p>
            <a:pPr>
              <a:spcBef>
                <a:spcPts val="0"/>
              </a:spcBef>
              <a:spcAft>
                <a:spcPts val="400"/>
              </a:spcAft>
            </a:pPr>
            <a:r>
              <a:rPr lang="en-US" dirty="0" smtClean="0"/>
              <a:t>Get started with a </a:t>
            </a:r>
            <a:r>
              <a:rPr lang="en-US" b="1" dirty="0" smtClean="0"/>
              <a:t>blueprint or strategy</a:t>
            </a:r>
            <a:r>
              <a:rPr lang="en-US" dirty="0" smtClean="0"/>
              <a:t>, and orient </a:t>
            </a:r>
            <a:br>
              <a:rPr lang="en-US" dirty="0" smtClean="0"/>
            </a:br>
            <a:r>
              <a:rPr lang="en-US" dirty="0" smtClean="0"/>
              <a:t>effort as a </a:t>
            </a:r>
            <a:r>
              <a:rPr lang="en-US" i="1" dirty="0" smtClean="0"/>
              <a:t>program</a:t>
            </a:r>
            <a:r>
              <a:rPr lang="en-US" dirty="0" smtClean="0"/>
              <a:t>, not a </a:t>
            </a:r>
            <a:r>
              <a:rPr lang="en-US" i="1" dirty="0" smtClean="0"/>
              <a:t>project.</a:t>
            </a:r>
          </a:p>
          <a:p>
            <a:pPr>
              <a:spcBef>
                <a:spcPts val="0"/>
              </a:spcBef>
              <a:spcAft>
                <a:spcPts val="400"/>
              </a:spcAft>
            </a:pPr>
            <a:r>
              <a:rPr lang="en-US" dirty="0" smtClean="0"/>
              <a:t>Secure </a:t>
            </a:r>
            <a:r>
              <a:rPr lang="en-US" b="1" dirty="0" smtClean="0"/>
              <a:t>top-down and </a:t>
            </a:r>
            <a:r>
              <a:rPr lang="en-US" b="1" dirty="0"/>
              <a:t>bottom-up </a:t>
            </a:r>
            <a:r>
              <a:rPr lang="en-US" b="1" dirty="0" smtClean="0"/>
              <a:t>leadership</a:t>
            </a:r>
            <a:r>
              <a:rPr lang="en-US" dirty="0" smtClean="0"/>
              <a:t>.</a:t>
            </a:r>
          </a:p>
          <a:p>
            <a:pPr>
              <a:spcBef>
                <a:spcPts val="0"/>
              </a:spcBef>
              <a:spcAft>
                <a:spcPts val="400"/>
              </a:spcAft>
            </a:pPr>
            <a:r>
              <a:rPr lang="en-US" dirty="0" smtClean="0"/>
              <a:t>Always </a:t>
            </a:r>
            <a:r>
              <a:rPr lang="en-US" b="1" dirty="0" smtClean="0"/>
              <a:t>prioritize efforts</a:t>
            </a:r>
            <a:r>
              <a:rPr lang="mr-IN" dirty="0" smtClean="0"/>
              <a:t>…</a:t>
            </a:r>
            <a:r>
              <a:rPr lang="en-US" dirty="0" smtClean="0"/>
              <a:t> everything cannot be </a:t>
            </a:r>
            <a:br>
              <a:rPr lang="en-US" dirty="0" smtClean="0"/>
            </a:br>
            <a:r>
              <a:rPr lang="en-US" dirty="0" smtClean="0"/>
              <a:t>done at once.</a:t>
            </a:r>
          </a:p>
          <a:p>
            <a:pPr>
              <a:spcBef>
                <a:spcPts val="0"/>
              </a:spcBef>
              <a:spcAft>
                <a:spcPts val="400"/>
              </a:spcAft>
            </a:pPr>
            <a:r>
              <a:rPr lang="en-US" dirty="0" smtClean="0"/>
              <a:t>Put in place </a:t>
            </a:r>
            <a:r>
              <a:rPr lang="en-US" b="1" dirty="0" smtClean="0"/>
              <a:t>resources and guidance for audiences </a:t>
            </a:r>
            <a:br>
              <a:rPr lang="en-US" b="1" dirty="0" smtClean="0"/>
            </a:br>
            <a:r>
              <a:rPr lang="mr-IN" dirty="0" smtClean="0"/>
              <a:t>–</a:t>
            </a:r>
            <a:r>
              <a:rPr lang="en-US" dirty="0" smtClean="0"/>
              <a:t> e.g. procurement/IT, faculty, administrative, etc.</a:t>
            </a:r>
          </a:p>
          <a:p>
            <a:pPr>
              <a:spcBef>
                <a:spcPts val="0"/>
              </a:spcBef>
              <a:spcAft>
                <a:spcPts val="400"/>
              </a:spcAft>
            </a:pPr>
            <a:r>
              <a:rPr lang="en-US" dirty="0" smtClean="0"/>
              <a:t>Nurture an </a:t>
            </a:r>
            <a:r>
              <a:rPr lang="en-US" b="1" dirty="0" smtClean="0"/>
              <a:t>I/T accessibility community of practice </a:t>
            </a:r>
            <a:r>
              <a:rPr lang="en-US" dirty="0" smtClean="0"/>
              <a:t/>
            </a:r>
            <a:br>
              <a:rPr lang="en-US" dirty="0" smtClean="0"/>
            </a:br>
            <a:r>
              <a:rPr lang="en-US" dirty="0" smtClean="0"/>
              <a:t>that crosses university organizations.</a:t>
            </a:r>
          </a:p>
          <a:p>
            <a:pPr>
              <a:spcBef>
                <a:spcPts val="0"/>
              </a:spcBef>
              <a:spcAft>
                <a:spcPts val="400"/>
              </a:spcAft>
            </a:pPr>
            <a:r>
              <a:rPr lang="en-US" dirty="0" smtClean="0"/>
              <a:t>Integrate I/T accessibility into </a:t>
            </a:r>
            <a:r>
              <a:rPr lang="en-US" b="1" dirty="0" smtClean="0"/>
              <a:t>performance objectives</a:t>
            </a:r>
            <a:r>
              <a:rPr lang="en-US" dirty="0" smtClean="0"/>
              <a:t>, </a:t>
            </a:r>
            <a:br>
              <a:rPr lang="en-US" dirty="0" smtClean="0"/>
            </a:br>
            <a:r>
              <a:rPr lang="en-US" dirty="0" smtClean="0"/>
              <a:t>reviews and incentives/rewards</a:t>
            </a:r>
          </a:p>
        </p:txBody>
      </p:sp>
      <p:pic>
        <p:nvPicPr>
          <p:cNvPr id="9" name="Picture 8" descr="Blue ribbon / award"/>
          <p:cNvPicPr>
            <a:picLocks noChangeAspect="1"/>
          </p:cNvPicPr>
          <p:nvPr/>
        </p:nvPicPr>
        <p:blipFill>
          <a:blip r:embed="rId2"/>
          <a:stretch>
            <a:fillRect/>
          </a:stretch>
        </p:blipFill>
        <p:spPr>
          <a:xfrm>
            <a:off x="9862573" y="1644160"/>
            <a:ext cx="2009129" cy="3680847"/>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183720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Industry Resource - EDUCAUSE </a:t>
            </a:r>
            <a:endParaRPr lang="en-US" dirty="0"/>
          </a:p>
        </p:txBody>
      </p:sp>
      <p:sp>
        <p:nvSpPr>
          <p:cNvPr id="6" name="Subtitle 5"/>
          <p:cNvSpPr>
            <a:spLocks noGrp="1"/>
          </p:cNvSpPr>
          <p:nvPr>
            <p:ph type="subTitle" idx="10"/>
          </p:nvPr>
        </p:nvSpPr>
        <p:spPr>
          <a:xfrm>
            <a:off x="838200" y="914400"/>
            <a:ext cx="11353800" cy="624242"/>
          </a:xfrm>
        </p:spPr>
        <p:txBody>
          <a:bodyPr>
            <a:normAutofit/>
          </a:bodyPr>
          <a:lstStyle/>
          <a:p>
            <a:r>
              <a:rPr lang="en-US" dirty="0" smtClean="0"/>
              <a:t>IT Accessibility Risk Statements and Evidence document</a:t>
            </a:r>
            <a:endParaRPr lang="en-US" dirty="0"/>
          </a:p>
        </p:txBody>
      </p:sp>
      <p:sp>
        <p:nvSpPr>
          <p:cNvPr id="3" name="Content Placeholder 2"/>
          <p:cNvSpPr>
            <a:spLocks noGrp="1"/>
          </p:cNvSpPr>
          <p:nvPr>
            <p:ph idx="1"/>
          </p:nvPr>
        </p:nvSpPr>
        <p:spPr>
          <a:xfrm>
            <a:off x="776206" y="1748441"/>
            <a:ext cx="4152256" cy="4607908"/>
          </a:xfrm>
        </p:spPr>
        <p:txBody>
          <a:bodyPr>
            <a:normAutofit/>
          </a:bodyPr>
          <a:lstStyle/>
          <a:p>
            <a:pPr>
              <a:spcBef>
                <a:spcPts val="0"/>
              </a:spcBef>
              <a:spcAft>
                <a:spcPts val="1200"/>
              </a:spcAft>
            </a:pPr>
            <a:r>
              <a:rPr lang="en-US" sz="2400" dirty="0" smtClean="0"/>
              <a:t>Created by </a:t>
            </a:r>
            <a:r>
              <a:rPr lang="en-US" sz="2400" dirty="0">
                <a:hlinkClick r:id="rId2"/>
              </a:rPr>
              <a:t>EDUCAUSE IT Accessibility Constituent Group</a:t>
            </a:r>
            <a:r>
              <a:rPr lang="en-US" sz="2400" dirty="0"/>
              <a:t> </a:t>
            </a:r>
            <a:r>
              <a:rPr lang="en-US" sz="2400" dirty="0" smtClean="0"/>
              <a:t> to </a:t>
            </a:r>
            <a:r>
              <a:rPr lang="en-US" sz="2400" b="1" dirty="0"/>
              <a:t>help identify accessibility risks that IT leaders should consider </a:t>
            </a:r>
            <a:r>
              <a:rPr lang="en-US" sz="2400" dirty="0"/>
              <a:t>in </a:t>
            </a:r>
            <a:r>
              <a:rPr lang="en-US" sz="2400" dirty="0" smtClean="0"/>
              <a:t>risk </a:t>
            </a:r>
            <a:r>
              <a:rPr lang="en-US" sz="2400" dirty="0"/>
              <a:t>management process</a:t>
            </a:r>
            <a:r>
              <a:rPr lang="en-US" sz="2400" dirty="0" smtClean="0"/>
              <a:t>.</a:t>
            </a:r>
          </a:p>
          <a:p>
            <a:pPr>
              <a:spcBef>
                <a:spcPts val="0"/>
              </a:spcBef>
              <a:spcAft>
                <a:spcPts val="1200"/>
              </a:spcAft>
            </a:pPr>
            <a:r>
              <a:rPr lang="en-US" sz="2400" b="1" dirty="0" smtClean="0"/>
              <a:t>18 Risk Statements</a:t>
            </a:r>
          </a:p>
          <a:p>
            <a:pPr>
              <a:spcBef>
                <a:spcPts val="0"/>
              </a:spcBef>
              <a:spcAft>
                <a:spcPts val="1200"/>
              </a:spcAft>
            </a:pPr>
            <a:r>
              <a:rPr lang="en-US" sz="2400" b="1" dirty="0" smtClean="0"/>
              <a:t>Source, documentation, proof </a:t>
            </a:r>
            <a:r>
              <a:rPr lang="en-US" sz="2400" dirty="0" smtClean="0"/>
              <a:t>from resolution agreements in higher education</a:t>
            </a:r>
          </a:p>
        </p:txBody>
      </p:sp>
      <p:pic>
        <p:nvPicPr>
          <p:cNvPr id="10" name="Picture 9" descr="Screen shot from EDUCAUSE IT Accessibility Risk Statements and Evidence documen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90455" y="1748439"/>
            <a:ext cx="6478292" cy="3959953"/>
          </a:xfrm>
          <a:prstGeom prst="rect">
            <a:avLst/>
          </a:prstGeom>
          <a:ln w="3175">
            <a:solidFill>
              <a:schemeClr val="tx1"/>
            </a:solidFill>
          </a:ln>
        </p:spPr>
      </p:pic>
      <p:sp>
        <p:nvSpPr>
          <p:cNvPr id="7" name="Rectangle 6"/>
          <p:cNvSpPr/>
          <p:nvPr/>
        </p:nvSpPr>
        <p:spPr>
          <a:xfrm>
            <a:off x="4990454" y="5722667"/>
            <a:ext cx="6771253" cy="683264"/>
          </a:xfrm>
          <a:prstGeom prst="rect">
            <a:avLst/>
          </a:prstGeom>
        </p:spPr>
        <p:txBody>
          <a:bodyPr wrap="square">
            <a:spAutoFit/>
          </a:bodyPr>
          <a:lstStyle/>
          <a:p>
            <a:r>
              <a:rPr lang="en-US" sz="1200" dirty="0" smtClean="0"/>
              <a:t>EDUCAUSE, 2015, ”IT Accessibility Risk Statements and Evidence</a:t>
            </a:r>
            <a:r>
              <a:rPr lang="en-US" sz="1200" dirty="0"/>
              <a:t>” (</a:t>
            </a:r>
            <a:r>
              <a:rPr lang="en-US" sz="1200" dirty="0">
                <a:hlinkClick r:id="rId4"/>
              </a:rPr>
              <a:t>https://library.educause.edu/resources/2015/7/it-accessibility-risk-statements-and-evidence</a:t>
            </a:r>
            <a:r>
              <a:rPr lang="en-US" sz="1200" dirty="0" smtClean="0">
                <a:hlinkClick r:id="rId4"/>
              </a:rPr>
              <a:t>)</a:t>
            </a:r>
            <a:r>
              <a:rPr lang="en-US" sz="1200" dirty="0" smtClean="0"/>
              <a:t> </a:t>
            </a:r>
            <a:endParaRPr lang="en-US" altLang="en-US" sz="1200" dirty="0"/>
          </a:p>
          <a:p>
            <a:pPr eaLnBrk="0" hangingPunct="0">
              <a:spcBef>
                <a:spcPct val="20000"/>
              </a:spcBef>
            </a:pPr>
            <a:endParaRPr lang="en-US" sz="1200" i="1" kern="0" dirty="0">
              <a:solidFill>
                <a:srgbClr val="000000"/>
              </a:solidFill>
              <a:latin typeface="Arial"/>
              <a:ea typeface="ＭＳ Ｐゴシック" charset="-128"/>
            </a:endParaRPr>
          </a:p>
        </p:txBody>
      </p:sp>
      <p:sp>
        <p:nvSpPr>
          <p:cNvPr id="5" name="Slide Number Placeholder 4"/>
          <p:cNvSpPr>
            <a:spLocks noGrp="1"/>
          </p:cNvSpPr>
          <p:nvPr>
            <p:ph type="sldNum" sz="quarter" idx="4"/>
          </p:nvPr>
        </p:nvSpPr>
        <p:spPr/>
        <p:txBody>
          <a:bodyPr/>
          <a:lstStyle/>
          <a:p>
            <a:fld id="{2030EA8A-DA75-3443-B9EE-A63E33F4F203}"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39696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34" y="2081396"/>
            <a:ext cx="6792827" cy="2695208"/>
          </a:xfrm>
        </p:spPr>
        <p:txBody>
          <a:bodyPr anchor="ctr" anchorCtr="0"/>
          <a:lstStyle/>
          <a:p>
            <a:r>
              <a:rPr lang="en-US" cap="none" dirty="0" smtClean="0"/>
              <a:t>Solution Options</a:t>
            </a:r>
            <a:endParaRPr lang="en-US" cap="none" dirty="0"/>
          </a:p>
        </p:txBody>
      </p:sp>
    </p:spTree>
    <p:extLst>
      <p:ext uri="{BB962C8B-B14F-4D97-AF65-F5344CB8AC3E}">
        <p14:creationId xmlns:p14="http://schemas.microsoft.com/office/powerpoint/2010/main" val="65628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Access Three Phase Approach</a:t>
            </a:r>
            <a:endParaRPr lang="en-US" dirty="0"/>
          </a:p>
        </p:txBody>
      </p:sp>
      <p:sp>
        <p:nvSpPr>
          <p:cNvPr id="6" name="Subtitle 5"/>
          <p:cNvSpPr>
            <a:spLocks noGrp="1"/>
          </p:cNvSpPr>
          <p:nvPr>
            <p:ph type="subTitle" idx="10"/>
          </p:nvPr>
        </p:nvSpPr>
        <p:spPr>
          <a:xfrm>
            <a:off x="838200" y="914400"/>
            <a:ext cx="11353800" cy="624242"/>
          </a:xfrm>
        </p:spPr>
        <p:txBody>
          <a:bodyPr>
            <a:normAutofit/>
          </a:bodyPr>
          <a:lstStyle/>
          <a:p>
            <a:r>
              <a:rPr lang="en-US" dirty="0" smtClean="0"/>
              <a:t>Important tips to ensure your I/T accessibility program is effective</a:t>
            </a:r>
            <a:endParaRPr lang="en-US" dirty="0"/>
          </a:p>
        </p:txBody>
      </p:sp>
      <p:grpSp>
        <p:nvGrpSpPr>
          <p:cNvPr id="3" name="Group 2" descr="Phase 1 - Discovery - About 2-4 months effort"/>
          <p:cNvGrpSpPr/>
          <p:nvPr/>
        </p:nvGrpSpPr>
        <p:grpSpPr>
          <a:xfrm>
            <a:off x="1453325" y="1740253"/>
            <a:ext cx="2878952" cy="4420166"/>
            <a:chOff x="1453325" y="1740253"/>
            <a:chExt cx="2878952" cy="4420166"/>
          </a:xfrm>
        </p:grpSpPr>
        <p:sp>
          <p:nvSpPr>
            <p:cNvPr id="11" name="Rectangle 10"/>
            <p:cNvSpPr/>
            <p:nvPr/>
          </p:nvSpPr>
          <p:spPr>
            <a:xfrm>
              <a:off x="1456808" y="1740253"/>
              <a:ext cx="2871986" cy="670824"/>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Discovery</a:t>
              </a:r>
            </a:p>
          </p:txBody>
        </p:sp>
        <p:sp>
          <p:nvSpPr>
            <p:cNvPr id="13" name="Rectangle 12" descr="Gray triangle"/>
            <p:cNvSpPr/>
            <p:nvPr/>
          </p:nvSpPr>
          <p:spPr>
            <a:xfrm>
              <a:off x="1456809" y="1770735"/>
              <a:ext cx="2875468" cy="4389684"/>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Picture 13" descr="lightbulb icon for Discover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8641" y="2705675"/>
              <a:ext cx="2077220" cy="3086036"/>
            </a:xfrm>
            <a:prstGeom prst="rect">
              <a:avLst/>
            </a:prstGeom>
          </p:spPr>
        </p:pic>
        <p:sp>
          <p:nvSpPr>
            <p:cNvPr id="15" name="Rectangle 14"/>
            <p:cNvSpPr/>
            <p:nvPr/>
          </p:nvSpPr>
          <p:spPr>
            <a:xfrm>
              <a:off x="1837940" y="5527112"/>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1</a:t>
              </a:r>
            </a:p>
          </p:txBody>
        </p:sp>
        <p:cxnSp>
          <p:nvCxnSpPr>
            <p:cNvPr id="16" name="Straight Connector 15" descr="Blue Horizontal Line"/>
            <p:cNvCxnSpPr/>
            <p:nvPr/>
          </p:nvCxnSpPr>
          <p:spPr>
            <a:xfrm>
              <a:off x="1456809" y="6160419"/>
              <a:ext cx="2875468" cy="0"/>
            </a:xfrm>
            <a:prstGeom prst="line">
              <a:avLst/>
            </a:prstGeom>
            <a:ln w="76200">
              <a:solidFill>
                <a:srgbClr val="3359EC"/>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53325" y="2358946"/>
              <a:ext cx="283723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59EC"/>
                  </a:solidFill>
                  <a:latin typeface="+mj-lt"/>
                </a:rPr>
                <a:t>~2-4 </a:t>
              </a:r>
              <a:r>
                <a:rPr lang="en-US" dirty="0">
                  <a:solidFill>
                    <a:srgbClr val="3359EC"/>
                  </a:solidFill>
                  <a:latin typeface="+mj-lt"/>
                </a:rPr>
                <a:t>MONTHS</a:t>
              </a:r>
            </a:p>
          </p:txBody>
        </p:sp>
      </p:grpSp>
      <p:grpSp>
        <p:nvGrpSpPr>
          <p:cNvPr id="7" name="Group 6" descr="Phase 2 - Retrofitting - after Discovery up to Month 18"/>
          <p:cNvGrpSpPr/>
          <p:nvPr/>
        </p:nvGrpSpPr>
        <p:grpSpPr>
          <a:xfrm>
            <a:off x="4613459" y="1770735"/>
            <a:ext cx="2948547" cy="4389686"/>
            <a:chOff x="4613459" y="1770735"/>
            <a:chExt cx="2948547" cy="4389686"/>
          </a:xfrm>
        </p:grpSpPr>
        <p:sp>
          <p:nvSpPr>
            <p:cNvPr id="18" name="Rectangle 17"/>
            <p:cNvSpPr/>
            <p:nvPr/>
          </p:nvSpPr>
          <p:spPr>
            <a:xfrm>
              <a:off x="4616942" y="1770735"/>
              <a:ext cx="2945064" cy="640342"/>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Retrofitting</a:t>
              </a:r>
            </a:p>
          </p:txBody>
        </p:sp>
        <p:sp>
          <p:nvSpPr>
            <p:cNvPr id="20" name="Rectangle 19" descr="Gray box"/>
            <p:cNvSpPr/>
            <p:nvPr/>
          </p:nvSpPr>
          <p:spPr>
            <a:xfrm>
              <a:off x="4616942" y="1770736"/>
              <a:ext cx="2931789" cy="4389685"/>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1" name="Picture 20" descr="Retrofitting icon: gear with wrench and screwdriv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7273" y="3103495"/>
              <a:ext cx="2305162" cy="2305162"/>
            </a:xfrm>
            <a:prstGeom prst="rect">
              <a:avLst/>
            </a:prstGeom>
          </p:spPr>
        </p:pic>
        <p:sp>
          <p:nvSpPr>
            <p:cNvPr id="22" name="Rectangle 21"/>
            <p:cNvSpPr/>
            <p:nvPr/>
          </p:nvSpPr>
          <p:spPr>
            <a:xfrm>
              <a:off x="5026799" y="5510952"/>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2</a:t>
              </a:r>
            </a:p>
          </p:txBody>
        </p:sp>
        <p:cxnSp>
          <p:nvCxnSpPr>
            <p:cNvPr id="23" name="Straight Connector 22" descr="Green Horizontal Line"/>
            <p:cNvCxnSpPr/>
            <p:nvPr/>
          </p:nvCxnSpPr>
          <p:spPr>
            <a:xfrm>
              <a:off x="4616942" y="6160420"/>
              <a:ext cx="2931789" cy="0"/>
            </a:xfrm>
            <a:prstGeom prst="line">
              <a:avLst/>
            </a:prstGeom>
            <a:ln w="76200">
              <a:solidFill>
                <a:srgbClr val="128543"/>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13459" y="2418785"/>
              <a:ext cx="2935272" cy="469038"/>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59EC"/>
                  </a:solidFill>
                  <a:latin typeface="+mj-lt"/>
                </a:rPr>
                <a:t>UP TO MONTH 18</a:t>
              </a:r>
              <a:endParaRPr lang="en-US" dirty="0">
                <a:solidFill>
                  <a:srgbClr val="3359EC"/>
                </a:solidFill>
                <a:latin typeface="+mj-lt"/>
              </a:endParaRPr>
            </a:p>
          </p:txBody>
        </p:sp>
      </p:grpSp>
      <p:grpSp>
        <p:nvGrpSpPr>
          <p:cNvPr id="8" name="Group 7" descr="Phase 3 - Standardization - after Retrofitting - Months 18-36"/>
          <p:cNvGrpSpPr/>
          <p:nvPr/>
        </p:nvGrpSpPr>
        <p:grpSpPr>
          <a:xfrm>
            <a:off x="7778826" y="1643681"/>
            <a:ext cx="3137102" cy="4516738"/>
            <a:chOff x="7778826" y="1643681"/>
            <a:chExt cx="3137102" cy="4516738"/>
          </a:xfrm>
        </p:grpSpPr>
        <p:sp>
          <p:nvSpPr>
            <p:cNvPr id="25" name="Rectangle 24"/>
            <p:cNvSpPr/>
            <p:nvPr/>
          </p:nvSpPr>
          <p:spPr>
            <a:xfrm>
              <a:off x="7782308" y="1740253"/>
              <a:ext cx="3133620" cy="670824"/>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Standardization</a:t>
              </a:r>
            </a:p>
          </p:txBody>
        </p:sp>
        <p:sp>
          <p:nvSpPr>
            <p:cNvPr id="27" name="Rectangle 26" descr="gray box"/>
            <p:cNvSpPr/>
            <p:nvPr/>
          </p:nvSpPr>
          <p:spPr>
            <a:xfrm>
              <a:off x="7871855" y="1643681"/>
              <a:ext cx="3022185" cy="4455275"/>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descr="gray box"/>
            <p:cNvSpPr/>
            <p:nvPr/>
          </p:nvSpPr>
          <p:spPr>
            <a:xfrm>
              <a:off x="7782308" y="1770735"/>
              <a:ext cx="3133620" cy="4389684"/>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8" descr="white box"/>
            <p:cNvSpPr/>
            <p:nvPr/>
          </p:nvSpPr>
          <p:spPr>
            <a:xfrm>
              <a:off x="8465566" y="3385789"/>
              <a:ext cx="1906833" cy="146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0" name="Picture 29" descr="Icon of computer screen with folder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37800" y="3231682"/>
              <a:ext cx="2920083" cy="2014278"/>
            </a:xfrm>
            <a:prstGeom prst="rect">
              <a:avLst/>
            </a:prstGeom>
          </p:spPr>
        </p:pic>
        <p:sp>
          <p:nvSpPr>
            <p:cNvPr id="31" name="Rectangle 30"/>
            <p:cNvSpPr/>
            <p:nvPr/>
          </p:nvSpPr>
          <p:spPr>
            <a:xfrm>
              <a:off x="8287492" y="5496208"/>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3</a:t>
              </a:r>
            </a:p>
          </p:txBody>
        </p:sp>
        <p:cxnSp>
          <p:nvCxnSpPr>
            <p:cNvPr id="32" name="Straight Connector 31" descr="Purple Horizontal Line"/>
            <p:cNvCxnSpPr/>
            <p:nvPr/>
          </p:nvCxnSpPr>
          <p:spPr>
            <a:xfrm>
              <a:off x="7797268" y="6160419"/>
              <a:ext cx="3118660" cy="0"/>
            </a:xfrm>
            <a:prstGeom prst="line">
              <a:avLst/>
            </a:prstGeom>
            <a:ln w="76200">
              <a:solidFill>
                <a:srgbClr val="552C9F"/>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778826" y="2418786"/>
              <a:ext cx="3115214" cy="46903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59EC"/>
                  </a:solidFill>
                  <a:latin typeface="+mj-lt"/>
                </a:rPr>
                <a:t>MONTHS 18-36</a:t>
              </a:r>
              <a:endParaRPr lang="en-US" dirty="0">
                <a:solidFill>
                  <a:srgbClr val="3359EC"/>
                </a:solidFill>
                <a:latin typeface="+mj-lt"/>
              </a:endParaRPr>
            </a:p>
          </p:txBody>
        </p:sp>
      </p:grpSp>
      <p:sp>
        <p:nvSpPr>
          <p:cNvPr id="5" name="Slide Number Placeholder 4"/>
          <p:cNvSpPr>
            <a:spLocks noGrp="1"/>
          </p:cNvSpPr>
          <p:nvPr>
            <p:ph type="sldNum" sz="quarter" idx="4"/>
          </p:nvPr>
        </p:nvSpPr>
        <p:spPr/>
        <p:txBody>
          <a:bodyPr/>
          <a:lstStyle/>
          <a:p>
            <a:fld id="{2030EA8A-DA75-3443-B9EE-A63E33F4F203}"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24367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Phase </a:t>
            </a:r>
            <a:r>
              <a:rPr lang="mr-IN" dirty="0" smtClean="0"/>
              <a:t>–</a:t>
            </a:r>
            <a:r>
              <a:rPr lang="en-US" dirty="0" smtClean="0"/>
              <a:t> Goals &amp; Activities</a:t>
            </a:r>
            <a:endParaRPr lang="en-US" dirty="0"/>
          </a:p>
        </p:txBody>
      </p:sp>
      <p:sp>
        <p:nvSpPr>
          <p:cNvPr id="6" name="Subtitle 5"/>
          <p:cNvSpPr>
            <a:spLocks noGrp="1"/>
          </p:cNvSpPr>
          <p:nvPr>
            <p:ph type="subTitle" idx="10"/>
          </p:nvPr>
        </p:nvSpPr>
        <p:spPr>
          <a:xfrm>
            <a:off x="838200" y="914400"/>
            <a:ext cx="11353800" cy="624242"/>
          </a:xfrm>
        </p:spPr>
        <p:txBody>
          <a:bodyPr>
            <a:normAutofit/>
          </a:bodyPr>
          <a:lstStyle/>
          <a:p>
            <a:r>
              <a:rPr lang="en-US" dirty="0" smtClean="0"/>
              <a:t>Aimed at understanding your systems and risk, creating a game plan</a:t>
            </a:r>
            <a:endParaRPr lang="en-US" dirty="0"/>
          </a:p>
        </p:txBody>
      </p:sp>
      <p:grpSp>
        <p:nvGrpSpPr>
          <p:cNvPr id="3" name="Group 2" descr="Phase 1 - Discovery - About 2-4 months effort"/>
          <p:cNvGrpSpPr/>
          <p:nvPr/>
        </p:nvGrpSpPr>
        <p:grpSpPr>
          <a:xfrm>
            <a:off x="863641" y="1740253"/>
            <a:ext cx="2878951" cy="4420166"/>
            <a:chOff x="863641" y="1740253"/>
            <a:chExt cx="2878951" cy="4420166"/>
          </a:xfrm>
        </p:grpSpPr>
        <p:sp>
          <p:nvSpPr>
            <p:cNvPr id="11" name="Rectangle 10"/>
            <p:cNvSpPr/>
            <p:nvPr/>
          </p:nvSpPr>
          <p:spPr>
            <a:xfrm>
              <a:off x="867123" y="1740253"/>
              <a:ext cx="2871986" cy="670824"/>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Discovery</a:t>
              </a:r>
            </a:p>
          </p:txBody>
        </p:sp>
        <p:sp>
          <p:nvSpPr>
            <p:cNvPr id="13" name="Rectangle 12" descr="Gray triangle"/>
            <p:cNvSpPr/>
            <p:nvPr/>
          </p:nvSpPr>
          <p:spPr>
            <a:xfrm>
              <a:off x="867124" y="1770735"/>
              <a:ext cx="2875468" cy="4389684"/>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Picture 13" descr="lightbulb icon for Discove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8956" y="2705675"/>
              <a:ext cx="2077220" cy="3086036"/>
            </a:xfrm>
            <a:prstGeom prst="rect">
              <a:avLst/>
            </a:prstGeom>
          </p:spPr>
        </p:pic>
        <p:sp>
          <p:nvSpPr>
            <p:cNvPr id="15" name="Rectangle 14"/>
            <p:cNvSpPr/>
            <p:nvPr/>
          </p:nvSpPr>
          <p:spPr>
            <a:xfrm>
              <a:off x="1248255" y="5527112"/>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1</a:t>
              </a:r>
            </a:p>
          </p:txBody>
        </p:sp>
        <p:cxnSp>
          <p:nvCxnSpPr>
            <p:cNvPr id="16" name="Straight Connector 15" descr="Blue Horizontal Line"/>
            <p:cNvCxnSpPr/>
            <p:nvPr/>
          </p:nvCxnSpPr>
          <p:spPr>
            <a:xfrm>
              <a:off x="867124" y="6160419"/>
              <a:ext cx="2875468" cy="0"/>
            </a:xfrm>
            <a:prstGeom prst="line">
              <a:avLst/>
            </a:prstGeom>
            <a:ln w="76200">
              <a:solidFill>
                <a:srgbClr val="3359EC"/>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3641" y="2358946"/>
              <a:ext cx="287546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59EC"/>
                  </a:solidFill>
                  <a:latin typeface="+mj-lt"/>
                </a:rPr>
                <a:t>~2-4 </a:t>
              </a:r>
              <a:r>
                <a:rPr lang="en-US" dirty="0">
                  <a:solidFill>
                    <a:srgbClr val="3359EC"/>
                  </a:solidFill>
                  <a:latin typeface="+mj-lt"/>
                </a:rPr>
                <a:t>MONTHS</a:t>
              </a:r>
            </a:p>
          </p:txBody>
        </p:sp>
      </p:grpSp>
      <p:sp>
        <p:nvSpPr>
          <p:cNvPr id="33" name="Content Placeholder 2"/>
          <p:cNvSpPr>
            <a:spLocks noGrp="1"/>
          </p:cNvSpPr>
          <p:nvPr>
            <p:ph idx="1"/>
          </p:nvPr>
        </p:nvSpPr>
        <p:spPr>
          <a:xfrm>
            <a:off x="3928408" y="1662858"/>
            <a:ext cx="7633328" cy="4452971"/>
          </a:xfrm>
        </p:spPr>
        <p:txBody>
          <a:bodyPr>
            <a:noAutofit/>
          </a:bodyPr>
          <a:lstStyle/>
          <a:p>
            <a:pPr>
              <a:spcBef>
                <a:spcPts val="0"/>
              </a:spcBef>
              <a:spcAft>
                <a:spcPts val="600"/>
              </a:spcAft>
            </a:pPr>
            <a:r>
              <a:rPr lang="en-US" sz="2400" b="1" dirty="0" smtClean="0"/>
              <a:t>Goals</a:t>
            </a:r>
          </a:p>
          <a:p>
            <a:pPr lvl="1">
              <a:spcBef>
                <a:spcPts val="0"/>
              </a:spcBef>
              <a:spcAft>
                <a:spcPts val="600"/>
              </a:spcAft>
            </a:pPr>
            <a:r>
              <a:rPr lang="en-US" sz="2000" dirty="0" smtClean="0"/>
              <a:t>Inventory of I/T systems in place and initial assessment of legal risk and priority</a:t>
            </a:r>
          </a:p>
          <a:p>
            <a:pPr lvl="1">
              <a:spcBef>
                <a:spcPts val="0"/>
              </a:spcBef>
              <a:spcAft>
                <a:spcPts val="600"/>
              </a:spcAft>
            </a:pPr>
            <a:r>
              <a:rPr lang="en-US" sz="2000" dirty="0" smtClean="0"/>
              <a:t>Begin understanding how the highest-priority systems conform to standards</a:t>
            </a:r>
          </a:p>
          <a:p>
            <a:pPr lvl="1">
              <a:spcBef>
                <a:spcPts val="0"/>
              </a:spcBef>
              <a:spcAft>
                <a:spcPts val="600"/>
              </a:spcAft>
            </a:pPr>
            <a:r>
              <a:rPr lang="en-US" sz="2000" dirty="0" smtClean="0"/>
              <a:t>Come up with policy, strategy and 3-year plan for accessibility to meet the university’s unique needs </a:t>
            </a:r>
            <a:endParaRPr lang="en-US" sz="2000" dirty="0"/>
          </a:p>
          <a:p>
            <a:pPr>
              <a:spcBef>
                <a:spcPts val="0"/>
              </a:spcBef>
              <a:spcAft>
                <a:spcPts val="600"/>
              </a:spcAft>
            </a:pPr>
            <a:r>
              <a:rPr lang="en-US" sz="2400" b="1" dirty="0" smtClean="0"/>
              <a:t>Activities</a:t>
            </a:r>
          </a:p>
          <a:p>
            <a:pPr lvl="1">
              <a:spcBef>
                <a:spcPts val="0"/>
              </a:spcBef>
              <a:spcAft>
                <a:spcPts val="600"/>
              </a:spcAft>
            </a:pPr>
            <a:r>
              <a:rPr lang="en-US" sz="2000" dirty="0" smtClean="0"/>
              <a:t>Create systems inventory, define/assign risk profiles</a:t>
            </a:r>
          </a:p>
          <a:p>
            <a:pPr lvl="1">
              <a:spcBef>
                <a:spcPts val="0"/>
              </a:spcBef>
              <a:spcAft>
                <a:spcPts val="600"/>
              </a:spcAft>
            </a:pPr>
            <a:r>
              <a:rPr lang="en-US" sz="2000" dirty="0" smtClean="0"/>
              <a:t>Deploy </a:t>
            </a:r>
            <a:r>
              <a:rPr lang="en-US" sz="2000" b="1" dirty="0" smtClean="0"/>
              <a:t>Access Analytics</a:t>
            </a:r>
            <a:r>
              <a:rPr lang="en-US" sz="2000" dirty="0" smtClean="0"/>
              <a:t>, assess traffic/use, automated tests, perform selective </a:t>
            </a:r>
            <a:r>
              <a:rPr lang="en-US" sz="2000" b="1" dirty="0" smtClean="0"/>
              <a:t>Access Discovery </a:t>
            </a:r>
            <a:r>
              <a:rPr lang="en-US" sz="2000" dirty="0" smtClean="0"/>
              <a:t>audits</a:t>
            </a:r>
          </a:p>
          <a:p>
            <a:pPr lvl="1">
              <a:spcBef>
                <a:spcPts val="0"/>
              </a:spcBef>
              <a:spcAft>
                <a:spcPts val="600"/>
              </a:spcAft>
            </a:pPr>
            <a:r>
              <a:rPr lang="en-US" sz="2000" dirty="0" smtClean="0"/>
              <a:t>Draft </a:t>
            </a:r>
            <a:r>
              <a:rPr lang="en-US" sz="2000" b="1" dirty="0" smtClean="0"/>
              <a:t>Access Blueprint </a:t>
            </a:r>
            <a:r>
              <a:rPr lang="en-US" sz="2000" dirty="0" smtClean="0"/>
              <a:t>(Policy, Strategy, Plan) with optional </a:t>
            </a:r>
            <a:r>
              <a:rPr lang="en-US" sz="2000" b="1" dirty="0" smtClean="0"/>
              <a:t>Corrective Action Plan </a:t>
            </a:r>
            <a:r>
              <a:rPr lang="en-US" sz="2000" dirty="0" smtClean="0"/>
              <a:t>for OCR complaints</a:t>
            </a:r>
          </a:p>
        </p:txBody>
      </p:sp>
      <p:sp>
        <p:nvSpPr>
          <p:cNvPr id="5" name="Slide Number Placeholder 4"/>
          <p:cNvSpPr>
            <a:spLocks noGrp="1"/>
          </p:cNvSpPr>
          <p:nvPr>
            <p:ph type="sldNum" sz="quarter" idx="4"/>
          </p:nvPr>
        </p:nvSpPr>
        <p:spPr/>
        <p:txBody>
          <a:bodyPr/>
          <a:lstStyle/>
          <a:p>
            <a:fld id="{2030EA8A-DA75-3443-B9EE-A63E33F4F203}"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418382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Retrofitting Phase </a:t>
            </a:r>
            <a:r>
              <a:rPr lang="mr-IN" dirty="0" smtClean="0"/>
              <a:t>–</a:t>
            </a:r>
            <a:r>
              <a:rPr lang="en-US" dirty="0" smtClean="0"/>
              <a:t> Goals &amp; Activities</a:t>
            </a:r>
            <a:endParaRPr lang="en-US" dirty="0"/>
          </a:p>
        </p:txBody>
      </p:sp>
      <p:sp>
        <p:nvSpPr>
          <p:cNvPr id="6" name="Subtitle 5"/>
          <p:cNvSpPr>
            <a:spLocks noGrp="1"/>
          </p:cNvSpPr>
          <p:nvPr>
            <p:ph type="subTitle" idx="10"/>
          </p:nvPr>
        </p:nvSpPr>
        <p:spPr>
          <a:xfrm>
            <a:off x="838200" y="929898"/>
            <a:ext cx="11353800" cy="624242"/>
          </a:xfrm>
        </p:spPr>
        <p:txBody>
          <a:bodyPr>
            <a:normAutofit/>
          </a:bodyPr>
          <a:lstStyle/>
          <a:p>
            <a:r>
              <a:rPr lang="en-US" dirty="0" smtClean="0"/>
              <a:t>Executing the game plan and monitoring progress</a:t>
            </a:r>
            <a:endParaRPr lang="en-US" dirty="0"/>
          </a:p>
        </p:txBody>
      </p:sp>
      <p:grpSp>
        <p:nvGrpSpPr>
          <p:cNvPr id="7" name="Group 6" descr="Phase 2 - Retrofitting - after Discovery up to Month 18"/>
          <p:cNvGrpSpPr/>
          <p:nvPr/>
        </p:nvGrpSpPr>
        <p:grpSpPr>
          <a:xfrm>
            <a:off x="824925" y="1770734"/>
            <a:ext cx="2958339" cy="4389686"/>
            <a:chOff x="824925" y="1770734"/>
            <a:chExt cx="2958339" cy="4389686"/>
          </a:xfrm>
        </p:grpSpPr>
        <p:sp>
          <p:nvSpPr>
            <p:cNvPr id="18" name="Rectangle 17"/>
            <p:cNvSpPr/>
            <p:nvPr/>
          </p:nvSpPr>
          <p:spPr>
            <a:xfrm>
              <a:off x="838200" y="1770734"/>
              <a:ext cx="2945064" cy="640342"/>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Retrofitting</a:t>
              </a:r>
            </a:p>
          </p:txBody>
        </p:sp>
        <p:sp>
          <p:nvSpPr>
            <p:cNvPr id="20" name="Rectangle 19" descr="Gray box"/>
            <p:cNvSpPr/>
            <p:nvPr/>
          </p:nvSpPr>
          <p:spPr>
            <a:xfrm>
              <a:off x="838200" y="1770735"/>
              <a:ext cx="2931789" cy="4389685"/>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1" name="Picture 20" descr="Retrofitting icon: gear with wrench and screwdriv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8531" y="3103494"/>
              <a:ext cx="2305162" cy="2305162"/>
            </a:xfrm>
            <a:prstGeom prst="rect">
              <a:avLst/>
            </a:prstGeom>
          </p:spPr>
        </p:pic>
        <p:sp>
          <p:nvSpPr>
            <p:cNvPr id="22" name="Rectangle 21"/>
            <p:cNvSpPr/>
            <p:nvPr/>
          </p:nvSpPr>
          <p:spPr>
            <a:xfrm>
              <a:off x="1248057" y="5510951"/>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2</a:t>
              </a:r>
            </a:p>
          </p:txBody>
        </p:sp>
        <p:cxnSp>
          <p:nvCxnSpPr>
            <p:cNvPr id="23" name="Straight Connector 22" descr="Green Horizontal Line"/>
            <p:cNvCxnSpPr/>
            <p:nvPr/>
          </p:nvCxnSpPr>
          <p:spPr>
            <a:xfrm>
              <a:off x="838200" y="6160419"/>
              <a:ext cx="2931789" cy="0"/>
            </a:xfrm>
            <a:prstGeom prst="line">
              <a:avLst/>
            </a:prstGeom>
            <a:ln w="76200">
              <a:solidFill>
                <a:srgbClr val="128543"/>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24925" y="2390111"/>
              <a:ext cx="2917667" cy="469038"/>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3359EC"/>
                  </a:solidFill>
                  <a:latin typeface="+mj-lt"/>
                </a:rPr>
                <a:t>UP TO MONTH 18</a:t>
              </a:r>
              <a:endParaRPr lang="en-US" dirty="0">
                <a:solidFill>
                  <a:srgbClr val="3359EC"/>
                </a:solidFill>
                <a:latin typeface="+mj-lt"/>
              </a:endParaRPr>
            </a:p>
          </p:txBody>
        </p:sp>
      </p:grpSp>
      <p:sp>
        <p:nvSpPr>
          <p:cNvPr id="33" name="Content Placeholder 2"/>
          <p:cNvSpPr>
            <a:spLocks noGrp="1"/>
          </p:cNvSpPr>
          <p:nvPr>
            <p:ph idx="1"/>
          </p:nvPr>
        </p:nvSpPr>
        <p:spPr>
          <a:xfrm>
            <a:off x="3928408" y="1646697"/>
            <a:ext cx="8005287" cy="4452971"/>
          </a:xfrm>
        </p:spPr>
        <p:txBody>
          <a:bodyPr>
            <a:noAutofit/>
          </a:bodyPr>
          <a:lstStyle/>
          <a:p>
            <a:pPr>
              <a:spcBef>
                <a:spcPts val="0"/>
              </a:spcBef>
              <a:spcAft>
                <a:spcPts val="500"/>
              </a:spcAft>
            </a:pPr>
            <a:r>
              <a:rPr lang="en-US" sz="2400" b="1" dirty="0" smtClean="0"/>
              <a:t>Goals</a:t>
            </a:r>
          </a:p>
          <a:p>
            <a:pPr lvl="1">
              <a:spcBef>
                <a:spcPts val="0"/>
              </a:spcBef>
              <a:spcAft>
                <a:spcPts val="500"/>
              </a:spcAft>
            </a:pPr>
            <a:r>
              <a:rPr lang="en-US" sz="2000" dirty="0" smtClean="0"/>
              <a:t>Fix high-priority issues (non-disruptive) and monitor progress</a:t>
            </a:r>
          </a:p>
          <a:p>
            <a:pPr lvl="1">
              <a:spcBef>
                <a:spcPts val="0"/>
              </a:spcBef>
              <a:spcAft>
                <a:spcPts val="500"/>
              </a:spcAft>
            </a:pPr>
            <a:r>
              <a:rPr lang="en-US" sz="2000" dirty="0" smtClean="0"/>
              <a:t>Train and enable teams supporting the highest priority systems</a:t>
            </a:r>
          </a:p>
          <a:p>
            <a:pPr lvl="1">
              <a:spcBef>
                <a:spcPts val="0"/>
              </a:spcBef>
              <a:spcAft>
                <a:spcPts val="500"/>
              </a:spcAft>
            </a:pPr>
            <a:r>
              <a:rPr lang="en-US" sz="2000" dirty="0" smtClean="0"/>
              <a:t>Address platforms, templates, UI libraries, etc.</a:t>
            </a:r>
          </a:p>
          <a:p>
            <a:pPr lvl="1">
              <a:spcBef>
                <a:spcPts val="0"/>
              </a:spcBef>
              <a:spcAft>
                <a:spcPts val="500"/>
              </a:spcAft>
            </a:pPr>
            <a:r>
              <a:rPr lang="en-US" sz="2000" dirty="0" smtClean="0"/>
              <a:t>Engage procurement and contracting</a:t>
            </a:r>
          </a:p>
          <a:p>
            <a:pPr>
              <a:spcBef>
                <a:spcPts val="0"/>
              </a:spcBef>
              <a:spcAft>
                <a:spcPts val="500"/>
              </a:spcAft>
            </a:pPr>
            <a:r>
              <a:rPr lang="en-US" sz="2400" b="1" dirty="0" smtClean="0"/>
              <a:t>Activities</a:t>
            </a:r>
          </a:p>
          <a:p>
            <a:pPr lvl="1">
              <a:spcBef>
                <a:spcPts val="0"/>
              </a:spcBef>
              <a:spcAft>
                <a:spcPts val="500"/>
              </a:spcAft>
            </a:pPr>
            <a:r>
              <a:rPr lang="en-US" sz="2000" dirty="0" smtClean="0"/>
              <a:t>Use </a:t>
            </a:r>
            <a:r>
              <a:rPr lang="en-US" sz="2000" b="1" dirty="0" smtClean="0"/>
              <a:t>Access Analytics</a:t>
            </a:r>
            <a:r>
              <a:rPr lang="en-US" sz="2000" dirty="0" smtClean="0"/>
              <a:t>, to track compliance as issues are fixed (automated testing), deploy </a:t>
            </a:r>
            <a:r>
              <a:rPr lang="en-US" sz="2000" b="1" dirty="0" smtClean="0"/>
              <a:t>Access Alchemy </a:t>
            </a:r>
            <a:r>
              <a:rPr lang="en-US" sz="2000" dirty="0" smtClean="0"/>
              <a:t>(streaming fixes via overlay), </a:t>
            </a:r>
            <a:r>
              <a:rPr lang="en-US" sz="2000" b="1" dirty="0" smtClean="0"/>
              <a:t>AMP</a:t>
            </a:r>
            <a:r>
              <a:rPr lang="en-US" sz="2000" dirty="0" smtClean="0"/>
              <a:t> platform for testing.</a:t>
            </a:r>
          </a:p>
          <a:p>
            <a:pPr lvl="1">
              <a:spcBef>
                <a:spcPts val="0"/>
              </a:spcBef>
              <a:spcAft>
                <a:spcPts val="500"/>
              </a:spcAft>
            </a:pPr>
            <a:r>
              <a:rPr lang="en-US" sz="2000" dirty="0" smtClean="0"/>
              <a:t>Develop program documents: </a:t>
            </a:r>
            <a:r>
              <a:rPr lang="en-US" sz="2000" b="1" dirty="0" smtClean="0"/>
              <a:t>external statement</a:t>
            </a:r>
            <a:r>
              <a:rPr lang="en-US" sz="2000" dirty="0" smtClean="0"/>
              <a:t>, </a:t>
            </a:r>
            <a:r>
              <a:rPr lang="en-US" sz="2000" b="1" dirty="0" smtClean="0"/>
              <a:t>issue resolution policy</a:t>
            </a:r>
            <a:r>
              <a:rPr lang="en-US" sz="2000" dirty="0" smtClean="0"/>
              <a:t>, </a:t>
            </a:r>
            <a:r>
              <a:rPr lang="en-US" sz="2000" b="1" dirty="0" smtClean="0"/>
              <a:t>procurement &amp; contracting policy, roles &amp; responsibilities</a:t>
            </a:r>
          </a:p>
          <a:p>
            <a:pPr lvl="1">
              <a:spcBef>
                <a:spcPts val="0"/>
              </a:spcBef>
              <a:spcAft>
                <a:spcPts val="500"/>
              </a:spcAft>
            </a:pPr>
            <a:r>
              <a:rPr lang="en-US" sz="2000" dirty="0" smtClean="0"/>
              <a:t>Develop and deliver </a:t>
            </a:r>
            <a:r>
              <a:rPr lang="en-US" sz="2000" b="1" dirty="0" smtClean="0"/>
              <a:t>role-based training</a:t>
            </a:r>
          </a:p>
          <a:p>
            <a:pPr lvl="1">
              <a:spcBef>
                <a:spcPts val="0"/>
              </a:spcBef>
              <a:spcAft>
                <a:spcPts val="500"/>
              </a:spcAft>
            </a:pPr>
            <a:r>
              <a:rPr lang="en-US" sz="2000" b="1" dirty="0" smtClean="0"/>
              <a:t>Third party consulting </a:t>
            </a:r>
            <a:r>
              <a:rPr lang="en-US" sz="2000" dirty="0" smtClean="0"/>
              <a:t>to augment, teach staff</a:t>
            </a:r>
            <a:endParaRPr lang="en-US" sz="2000" b="1" dirty="0" smtClean="0"/>
          </a:p>
        </p:txBody>
      </p:sp>
      <p:sp>
        <p:nvSpPr>
          <p:cNvPr id="5" name="Slide Number Placeholder 4"/>
          <p:cNvSpPr>
            <a:spLocks noGrp="1"/>
          </p:cNvSpPr>
          <p:nvPr>
            <p:ph type="sldNum" sz="quarter" idx="4"/>
          </p:nvPr>
        </p:nvSpPr>
        <p:spPr/>
        <p:txBody>
          <a:bodyPr/>
          <a:lstStyle/>
          <a:p>
            <a:fld id="{2030EA8A-DA75-3443-B9EE-A63E33F4F203}"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1389453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40512" cy="637198"/>
          </a:xfrm>
        </p:spPr>
        <p:txBody>
          <a:bodyPr/>
          <a:lstStyle/>
          <a:p>
            <a:r>
              <a:rPr lang="en-US" smtClean="0"/>
              <a:t>Standardization Phase </a:t>
            </a:r>
            <a:r>
              <a:rPr lang="mr-IN" dirty="0" smtClean="0"/>
              <a:t>–</a:t>
            </a:r>
            <a:r>
              <a:rPr lang="en-US" dirty="0" smtClean="0"/>
              <a:t> Goals &amp; Activities</a:t>
            </a:r>
            <a:endParaRPr lang="en-US" dirty="0"/>
          </a:p>
        </p:txBody>
      </p:sp>
      <p:sp>
        <p:nvSpPr>
          <p:cNvPr id="6" name="Subtitle 5"/>
          <p:cNvSpPr>
            <a:spLocks noGrp="1"/>
          </p:cNvSpPr>
          <p:nvPr>
            <p:ph type="subTitle" idx="10"/>
          </p:nvPr>
        </p:nvSpPr>
        <p:spPr>
          <a:xfrm>
            <a:off x="838200" y="929898"/>
            <a:ext cx="11353800" cy="624242"/>
          </a:xfrm>
        </p:spPr>
        <p:txBody>
          <a:bodyPr>
            <a:normAutofit/>
          </a:bodyPr>
          <a:lstStyle/>
          <a:p>
            <a:r>
              <a:rPr lang="en-US" dirty="0" smtClean="0"/>
              <a:t>Operationalize accessibility program and move to ”steady state” in organization</a:t>
            </a:r>
            <a:endParaRPr lang="en-US" dirty="0"/>
          </a:p>
        </p:txBody>
      </p:sp>
      <p:grpSp>
        <p:nvGrpSpPr>
          <p:cNvPr id="3" name="Group 2" descr="Phase 3 - Standardization - after Retrofitting - Months 18-36"/>
          <p:cNvGrpSpPr/>
          <p:nvPr/>
        </p:nvGrpSpPr>
        <p:grpSpPr>
          <a:xfrm>
            <a:off x="715579" y="1643681"/>
            <a:ext cx="3133620" cy="4516738"/>
            <a:chOff x="715579" y="1643681"/>
            <a:chExt cx="3133620" cy="4516738"/>
          </a:xfrm>
        </p:grpSpPr>
        <p:sp>
          <p:nvSpPr>
            <p:cNvPr id="15" name="Rectangle 14"/>
            <p:cNvSpPr/>
            <p:nvPr/>
          </p:nvSpPr>
          <p:spPr>
            <a:xfrm>
              <a:off x="715579" y="1740253"/>
              <a:ext cx="3133620" cy="670824"/>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595959"/>
                  </a:solidFill>
                  <a:latin typeface="+mj-lt"/>
                </a:rPr>
                <a:t>Standardization</a:t>
              </a:r>
            </a:p>
          </p:txBody>
        </p:sp>
        <p:sp>
          <p:nvSpPr>
            <p:cNvPr id="24" name="Rectangle 23" descr="gray box"/>
            <p:cNvSpPr/>
            <p:nvPr/>
          </p:nvSpPr>
          <p:spPr>
            <a:xfrm>
              <a:off x="805126" y="1643681"/>
              <a:ext cx="3022185" cy="4455275"/>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descr="gray box"/>
            <p:cNvSpPr/>
            <p:nvPr/>
          </p:nvSpPr>
          <p:spPr>
            <a:xfrm>
              <a:off x="715579" y="1770735"/>
              <a:ext cx="3133620" cy="4389684"/>
            </a:xfrm>
            <a:prstGeom prst="rect">
              <a:avLst/>
            </a:prstGeom>
            <a:gradFill flip="none" rotWithShape="1">
              <a:gsLst>
                <a:gs pos="0">
                  <a:schemeClr val="accent3">
                    <a:lumMod val="5000"/>
                    <a:lumOff val="95000"/>
                    <a:alpha val="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descr="white box"/>
            <p:cNvSpPr/>
            <p:nvPr/>
          </p:nvSpPr>
          <p:spPr>
            <a:xfrm>
              <a:off x="1398837" y="3385789"/>
              <a:ext cx="1906833" cy="146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7" name="Picture 26" descr="Icon of computer screen with folder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071" y="3231682"/>
              <a:ext cx="2920083" cy="2014278"/>
            </a:xfrm>
            <a:prstGeom prst="rect">
              <a:avLst/>
            </a:prstGeom>
          </p:spPr>
        </p:pic>
        <p:sp>
          <p:nvSpPr>
            <p:cNvPr id="28" name="Rectangle 27"/>
            <p:cNvSpPr/>
            <p:nvPr/>
          </p:nvSpPr>
          <p:spPr>
            <a:xfrm>
              <a:off x="1220763" y="5496208"/>
              <a:ext cx="2084908" cy="58871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lumMod val="75000"/>
                    </a:schemeClr>
                  </a:solidFill>
                  <a:latin typeface="Arial Black" charset="0"/>
                  <a:ea typeface="Arial Black" charset="0"/>
                  <a:cs typeface="Arial Black" charset="0"/>
                </a:rPr>
                <a:t>3</a:t>
              </a:r>
            </a:p>
          </p:txBody>
        </p:sp>
        <p:cxnSp>
          <p:nvCxnSpPr>
            <p:cNvPr id="29" name="Straight Connector 28" descr="Purple Horizontal Line"/>
            <p:cNvCxnSpPr/>
            <p:nvPr/>
          </p:nvCxnSpPr>
          <p:spPr>
            <a:xfrm>
              <a:off x="730539" y="6160419"/>
              <a:ext cx="3118660" cy="0"/>
            </a:xfrm>
            <a:prstGeom prst="line">
              <a:avLst/>
            </a:prstGeom>
            <a:ln w="76200">
              <a:solidFill>
                <a:srgbClr val="552C9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5579" y="2375775"/>
              <a:ext cx="3133620" cy="469037"/>
            </a:xfrm>
            <a:prstGeom prst="rect">
              <a:avLst/>
            </a:prstGeom>
            <a:noFill/>
            <a:ln>
              <a:noFill/>
            </a:ln>
            <a:effectLst>
              <a:outerShdw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rgbClr val="3359EC"/>
                  </a:solidFill>
                  <a:latin typeface="+mj-lt"/>
                </a:rPr>
                <a:t>MONTHS 18-36</a:t>
              </a:r>
              <a:endParaRPr lang="en-US" dirty="0">
                <a:solidFill>
                  <a:srgbClr val="3359EC"/>
                </a:solidFill>
                <a:latin typeface="+mj-lt"/>
              </a:endParaRPr>
            </a:p>
          </p:txBody>
        </p:sp>
      </p:grpSp>
      <p:sp>
        <p:nvSpPr>
          <p:cNvPr id="33" name="Content Placeholder 2"/>
          <p:cNvSpPr>
            <a:spLocks noGrp="1"/>
          </p:cNvSpPr>
          <p:nvPr>
            <p:ph idx="1"/>
          </p:nvPr>
        </p:nvSpPr>
        <p:spPr>
          <a:xfrm>
            <a:off x="3928408" y="1646697"/>
            <a:ext cx="7850304" cy="4452971"/>
          </a:xfrm>
        </p:spPr>
        <p:txBody>
          <a:bodyPr>
            <a:noAutofit/>
          </a:bodyPr>
          <a:lstStyle/>
          <a:p>
            <a:pPr>
              <a:spcBef>
                <a:spcPts val="0"/>
              </a:spcBef>
              <a:spcAft>
                <a:spcPts val="600"/>
              </a:spcAft>
            </a:pPr>
            <a:r>
              <a:rPr lang="en-US" sz="2400" b="1" dirty="0" smtClean="0"/>
              <a:t>Goals</a:t>
            </a:r>
          </a:p>
          <a:p>
            <a:pPr lvl="1">
              <a:spcBef>
                <a:spcPts val="0"/>
              </a:spcBef>
              <a:spcAft>
                <a:spcPts val="600"/>
              </a:spcAft>
            </a:pPr>
            <a:r>
              <a:rPr lang="en-US" sz="2000" dirty="0"/>
              <a:t>Operationalize </a:t>
            </a:r>
            <a:r>
              <a:rPr lang="en-US" sz="2000" dirty="0" smtClean="0"/>
              <a:t>accessibility; embed in SDLC</a:t>
            </a:r>
            <a:endParaRPr lang="en-US" sz="2000" dirty="0"/>
          </a:p>
          <a:p>
            <a:pPr lvl="1">
              <a:spcBef>
                <a:spcPts val="0"/>
              </a:spcBef>
              <a:spcAft>
                <a:spcPts val="600"/>
              </a:spcAft>
            </a:pPr>
            <a:r>
              <a:rPr lang="en-US" sz="2000" dirty="0"/>
              <a:t>Move accessibility responsibilities to long-term teams</a:t>
            </a:r>
          </a:p>
          <a:p>
            <a:pPr lvl="1">
              <a:spcBef>
                <a:spcPts val="0"/>
              </a:spcBef>
              <a:spcAft>
                <a:spcPts val="600"/>
              </a:spcAft>
            </a:pPr>
            <a:r>
              <a:rPr lang="en-US" sz="2000" dirty="0"/>
              <a:t>Maintain level of accessibility achieved in retrofitting</a:t>
            </a:r>
          </a:p>
          <a:p>
            <a:pPr lvl="1">
              <a:spcBef>
                <a:spcPts val="0"/>
              </a:spcBef>
              <a:spcAft>
                <a:spcPts val="600"/>
              </a:spcAft>
            </a:pPr>
            <a:r>
              <a:rPr lang="en-US" sz="2000" dirty="0"/>
              <a:t>Control for accessibility throughout </a:t>
            </a:r>
            <a:r>
              <a:rPr lang="en-US" sz="2000" dirty="0" smtClean="0"/>
              <a:t>SDLC</a:t>
            </a:r>
          </a:p>
          <a:p>
            <a:pPr>
              <a:spcBef>
                <a:spcPts val="0"/>
              </a:spcBef>
              <a:spcAft>
                <a:spcPts val="600"/>
              </a:spcAft>
            </a:pPr>
            <a:r>
              <a:rPr lang="en-US" sz="2400" b="1" dirty="0" smtClean="0"/>
              <a:t>Activities</a:t>
            </a:r>
          </a:p>
          <a:p>
            <a:pPr lvl="1">
              <a:spcBef>
                <a:spcPts val="0"/>
              </a:spcBef>
              <a:spcAft>
                <a:spcPts val="600"/>
              </a:spcAft>
            </a:pPr>
            <a:r>
              <a:rPr lang="en-US" sz="2000" dirty="0" smtClean="0"/>
              <a:t>Continue monitoring using </a:t>
            </a:r>
            <a:r>
              <a:rPr lang="en-US" sz="2000" b="1" dirty="0" smtClean="0"/>
              <a:t>Access Analytics </a:t>
            </a:r>
            <a:r>
              <a:rPr lang="en-US" sz="2000" dirty="0" smtClean="0"/>
              <a:t>and </a:t>
            </a:r>
            <a:r>
              <a:rPr lang="en-US" sz="2000" b="1" dirty="0" smtClean="0"/>
              <a:t>AMP</a:t>
            </a:r>
            <a:r>
              <a:rPr lang="en-US" sz="2000" dirty="0" smtClean="0"/>
              <a:t> platform (expanded use)</a:t>
            </a:r>
          </a:p>
          <a:p>
            <a:pPr lvl="1">
              <a:spcBef>
                <a:spcPts val="0"/>
              </a:spcBef>
              <a:spcAft>
                <a:spcPts val="600"/>
              </a:spcAft>
            </a:pPr>
            <a:r>
              <a:rPr lang="en-US" sz="2000" dirty="0" smtClean="0"/>
              <a:t>Continue </a:t>
            </a:r>
            <a:r>
              <a:rPr lang="en-US" sz="2000" b="1" dirty="0" smtClean="0"/>
              <a:t>rollout of program </a:t>
            </a:r>
            <a:r>
              <a:rPr lang="en-US" sz="2000" dirty="0" smtClean="0"/>
              <a:t>to steady state</a:t>
            </a:r>
            <a:endParaRPr lang="en-US" sz="2000" b="1" dirty="0" smtClean="0"/>
          </a:p>
          <a:p>
            <a:pPr lvl="1">
              <a:spcBef>
                <a:spcPts val="0"/>
              </a:spcBef>
              <a:spcAft>
                <a:spcPts val="600"/>
              </a:spcAft>
            </a:pPr>
            <a:r>
              <a:rPr lang="en-US" sz="2000" dirty="0" smtClean="0"/>
              <a:t>Continue delivering </a:t>
            </a:r>
            <a:r>
              <a:rPr lang="en-US" sz="2000" b="1" dirty="0" smtClean="0"/>
              <a:t>role-based training (Access University)</a:t>
            </a:r>
          </a:p>
          <a:p>
            <a:pPr lvl="1">
              <a:spcBef>
                <a:spcPts val="0"/>
              </a:spcBef>
              <a:spcAft>
                <a:spcPts val="600"/>
              </a:spcAft>
            </a:pPr>
            <a:r>
              <a:rPr lang="en-US" sz="2000" b="1" dirty="0" smtClean="0"/>
              <a:t>Selective use of third party consulting </a:t>
            </a:r>
            <a:r>
              <a:rPr lang="en-US" sz="2000" dirty="0" smtClean="0"/>
              <a:t>only where needed, to support more established teams</a:t>
            </a:r>
            <a:endParaRPr lang="en-US" sz="2000" b="1" dirty="0" smtClean="0"/>
          </a:p>
        </p:txBody>
      </p:sp>
      <p:sp>
        <p:nvSpPr>
          <p:cNvPr id="5" name="Slide Number Placeholder 4"/>
          <p:cNvSpPr>
            <a:spLocks noGrp="1"/>
          </p:cNvSpPr>
          <p:nvPr>
            <p:ph type="sldNum" sz="quarter" idx="4"/>
          </p:nvPr>
        </p:nvSpPr>
        <p:spPr/>
        <p:txBody>
          <a:bodyPr/>
          <a:lstStyle/>
          <a:p>
            <a:fld id="{2030EA8A-DA75-3443-B9EE-A63E33F4F203}"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395774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34" y="2081396"/>
            <a:ext cx="6792827" cy="2695208"/>
          </a:xfrm>
        </p:spPr>
        <p:txBody>
          <a:bodyPr anchor="ctr"/>
          <a:lstStyle/>
          <a:p>
            <a:r>
              <a:rPr lang="en-US" cap="none" dirty="0" smtClean="0"/>
              <a:t>Case Studies</a:t>
            </a:r>
            <a:endParaRPr lang="en-US" cap="none" dirty="0"/>
          </a:p>
        </p:txBody>
      </p:sp>
    </p:spTree>
    <p:extLst>
      <p:ext uri="{BB962C8B-B14F-4D97-AF65-F5344CB8AC3E}">
        <p14:creationId xmlns:p14="http://schemas.microsoft.com/office/powerpoint/2010/main" val="1536948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Medium-Sized University</a:t>
            </a:r>
            <a:endParaRPr lang="en-US" dirty="0"/>
          </a:p>
        </p:txBody>
      </p:sp>
      <p:sp>
        <p:nvSpPr>
          <p:cNvPr id="6" name="Subtitle 5"/>
          <p:cNvSpPr>
            <a:spLocks noGrp="1"/>
          </p:cNvSpPr>
          <p:nvPr>
            <p:ph type="subTitle" idx="10"/>
          </p:nvPr>
        </p:nvSpPr>
        <p:spPr>
          <a:xfrm>
            <a:off x="838200" y="1002324"/>
            <a:ext cx="10515600" cy="474325"/>
          </a:xfrm>
        </p:spPr>
        <p:txBody>
          <a:bodyPr>
            <a:normAutofit/>
          </a:bodyPr>
          <a:lstStyle/>
          <a:p>
            <a:r>
              <a:rPr lang="en-US" dirty="0" smtClean="0"/>
              <a:t>Case Studies</a:t>
            </a:r>
            <a:endParaRPr lang="en-US" dirty="0"/>
          </a:p>
        </p:txBody>
      </p:sp>
      <p:sp>
        <p:nvSpPr>
          <p:cNvPr id="3" name="Content Placeholder 2"/>
          <p:cNvSpPr>
            <a:spLocks noGrp="1"/>
          </p:cNvSpPr>
          <p:nvPr>
            <p:ph idx="1"/>
          </p:nvPr>
        </p:nvSpPr>
        <p:spPr>
          <a:xfrm>
            <a:off x="838199" y="1644161"/>
            <a:ext cx="10816525" cy="4712188"/>
          </a:xfrm>
        </p:spPr>
        <p:txBody>
          <a:bodyPr>
            <a:normAutofit lnSpcReduction="10000"/>
          </a:bodyPr>
          <a:lstStyle/>
          <a:p>
            <a:r>
              <a:rPr lang="en-US" b="1" dirty="0"/>
              <a:t>The client</a:t>
            </a:r>
          </a:p>
          <a:p>
            <a:pPr lvl="1"/>
            <a:r>
              <a:rPr lang="en-US" sz="2200" dirty="0"/>
              <a:t>University with </a:t>
            </a:r>
            <a:r>
              <a:rPr lang="en-US" sz="2200" dirty="0" smtClean="0"/>
              <a:t>&gt;15,000</a:t>
            </a:r>
            <a:r>
              <a:rPr lang="en-US" sz="2200" dirty="0"/>
              <a:t>+ students</a:t>
            </a:r>
          </a:p>
          <a:p>
            <a:pPr lvl="1"/>
            <a:r>
              <a:rPr lang="en-US" sz="2200" dirty="0"/>
              <a:t>Access Analytics, Discovery, Blueprint, AMP</a:t>
            </a:r>
            <a:r>
              <a:rPr lang="en-US" sz="2200" dirty="0" smtClean="0"/>
              <a:t>®</a:t>
            </a:r>
          </a:p>
          <a:p>
            <a:pPr lvl="1"/>
            <a:r>
              <a:rPr lang="en-US" sz="2200" dirty="0" smtClean="0"/>
              <a:t>Being proactive </a:t>
            </a:r>
            <a:r>
              <a:rPr lang="mr-IN" sz="2200" dirty="0" smtClean="0"/>
              <a:t>–</a:t>
            </a:r>
            <a:r>
              <a:rPr lang="en-US" sz="2200" dirty="0" smtClean="0"/>
              <a:t> getting a “game plan” in place</a:t>
            </a:r>
            <a:endParaRPr lang="en-US" sz="2200" dirty="0"/>
          </a:p>
          <a:p>
            <a:r>
              <a:rPr lang="en-US" b="1" dirty="0"/>
              <a:t>The effort</a:t>
            </a:r>
          </a:p>
          <a:p>
            <a:pPr lvl="1"/>
            <a:r>
              <a:rPr lang="en-US" sz="2200" dirty="0"/>
              <a:t>Inventory of </a:t>
            </a:r>
            <a:r>
              <a:rPr lang="en-US" sz="2200" dirty="0" smtClean="0"/>
              <a:t>few dozen of </a:t>
            </a:r>
            <a:r>
              <a:rPr lang="en-US" sz="2200" dirty="0"/>
              <a:t>public and student-facing </a:t>
            </a:r>
            <a:r>
              <a:rPr lang="en-US" sz="2200" dirty="0" smtClean="0"/>
              <a:t>assets, focused on public pages, admissions, registration, HR/employment, library, calendar, etc. </a:t>
            </a:r>
            <a:endParaRPr lang="en-US" sz="2200" dirty="0"/>
          </a:p>
          <a:p>
            <a:pPr lvl="1"/>
            <a:r>
              <a:rPr lang="en-US" sz="2200" dirty="0"/>
              <a:t>Analytics deployment </a:t>
            </a:r>
            <a:r>
              <a:rPr lang="en-US" sz="2200" dirty="0" smtClean="0"/>
              <a:t>and </a:t>
            </a:r>
            <a:r>
              <a:rPr lang="en-US" sz="2200" dirty="0"/>
              <a:t>automated testing/reporting to show site traffic/use, top accessibility violations, AT used, etc.</a:t>
            </a:r>
          </a:p>
          <a:p>
            <a:pPr lvl="1"/>
            <a:r>
              <a:rPr lang="en-US" sz="2200" dirty="0"/>
              <a:t>In-depth </a:t>
            </a:r>
            <a:r>
              <a:rPr lang="en-US" sz="2200" dirty="0" smtClean="0"/>
              <a:t>audits/analysis </a:t>
            </a:r>
            <a:r>
              <a:rPr lang="en-US" sz="2200" dirty="0"/>
              <a:t>of issues on highest traffic sites.</a:t>
            </a:r>
          </a:p>
          <a:p>
            <a:pPr lvl="1"/>
            <a:r>
              <a:rPr lang="en-US" sz="2200" dirty="0"/>
              <a:t>Development of Policy, Strategy and 3-year Plan to remediate highest priority assets in year 1; years 2 and 3 will address medium priority assets</a:t>
            </a:r>
          </a:p>
          <a:p>
            <a:pPr lvl="1"/>
            <a:r>
              <a:rPr lang="en-US" sz="2200" dirty="0" smtClean="0"/>
              <a:t>Initial rollout of AMP</a:t>
            </a:r>
            <a:r>
              <a:rPr lang="en-US" sz="2200" dirty="0"/>
              <a:t>® platform </a:t>
            </a:r>
            <a:r>
              <a:rPr lang="en-US" sz="2200" dirty="0" smtClean="0"/>
              <a:t>to </a:t>
            </a:r>
            <a:r>
              <a:rPr lang="en-US" sz="2200" dirty="0"/>
              <a:t>University Orgs and Roles involved in fixing issues</a:t>
            </a:r>
            <a:r>
              <a:rPr lang="en-US" sz="2200" dirty="0" smtClean="0"/>
              <a:t>.</a:t>
            </a:r>
            <a:endParaRPr lang="en-US" sz="2200" dirty="0"/>
          </a:p>
        </p:txBody>
      </p:sp>
      <p:pic>
        <p:nvPicPr>
          <p:cNvPr id="8" name="Picture 7" descr="Education Ico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32936" y="1107373"/>
            <a:ext cx="2225298" cy="2225298"/>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1105980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University</a:t>
            </a:r>
            <a:endParaRPr lang="en-US" dirty="0"/>
          </a:p>
        </p:txBody>
      </p:sp>
      <p:sp>
        <p:nvSpPr>
          <p:cNvPr id="6" name="Subtitle 5"/>
          <p:cNvSpPr>
            <a:spLocks noGrp="1"/>
          </p:cNvSpPr>
          <p:nvPr>
            <p:ph type="subTitle" idx="10"/>
          </p:nvPr>
        </p:nvSpPr>
        <p:spPr>
          <a:xfrm>
            <a:off x="838200" y="1002324"/>
            <a:ext cx="10515600" cy="474325"/>
          </a:xfrm>
        </p:spPr>
        <p:txBody>
          <a:bodyPr>
            <a:normAutofit/>
          </a:bodyPr>
          <a:lstStyle/>
          <a:p>
            <a:r>
              <a:rPr lang="en-US" dirty="0" smtClean="0"/>
              <a:t>Case Studies</a:t>
            </a:r>
            <a:endParaRPr lang="en-US" dirty="0"/>
          </a:p>
        </p:txBody>
      </p:sp>
      <p:sp>
        <p:nvSpPr>
          <p:cNvPr id="3" name="Content Placeholder 2"/>
          <p:cNvSpPr>
            <a:spLocks noGrp="1"/>
          </p:cNvSpPr>
          <p:nvPr>
            <p:ph idx="1"/>
          </p:nvPr>
        </p:nvSpPr>
        <p:spPr>
          <a:xfrm>
            <a:off x="838199" y="1644161"/>
            <a:ext cx="10785529" cy="4532801"/>
          </a:xfrm>
        </p:spPr>
        <p:txBody>
          <a:bodyPr>
            <a:normAutofit lnSpcReduction="10000"/>
          </a:bodyPr>
          <a:lstStyle/>
          <a:p>
            <a:r>
              <a:rPr lang="en-US" b="1" dirty="0" smtClean="0"/>
              <a:t>The client</a:t>
            </a:r>
          </a:p>
          <a:p>
            <a:pPr lvl="1"/>
            <a:r>
              <a:rPr lang="en-US" sz="2200" dirty="0" smtClean="0"/>
              <a:t>University </a:t>
            </a:r>
            <a:r>
              <a:rPr lang="en-US" sz="2200" dirty="0"/>
              <a:t>with </a:t>
            </a:r>
            <a:r>
              <a:rPr lang="en-US" sz="2200" dirty="0" smtClean="0"/>
              <a:t>25,000+ students, subject of OCR complaint</a:t>
            </a:r>
            <a:endParaRPr lang="en-US" sz="2200" dirty="0"/>
          </a:p>
          <a:p>
            <a:pPr lvl="1"/>
            <a:r>
              <a:rPr lang="en-US" sz="2200" dirty="0" smtClean="0"/>
              <a:t>Access Analytics</a:t>
            </a:r>
            <a:r>
              <a:rPr lang="en-US" sz="2200" dirty="0"/>
              <a:t>, </a:t>
            </a:r>
            <a:r>
              <a:rPr lang="en-US" sz="2200" dirty="0" smtClean="0"/>
              <a:t>Discovery, Blueprint, AMP®, University, </a:t>
            </a:r>
            <a:br>
              <a:rPr lang="en-US" sz="2200" dirty="0" smtClean="0"/>
            </a:br>
            <a:r>
              <a:rPr lang="en-US" sz="2200" dirty="0" smtClean="0"/>
              <a:t>Help Desk to support Retrofitting &amp; Standardization</a:t>
            </a:r>
            <a:endParaRPr lang="en-US" sz="2200" dirty="0"/>
          </a:p>
          <a:p>
            <a:r>
              <a:rPr lang="en-US" b="1" dirty="0" smtClean="0"/>
              <a:t>The effort</a:t>
            </a:r>
          </a:p>
          <a:p>
            <a:pPr lvl="1"/>
            <a:r>
              <a:rPr lang="en-US" sz="2200" dirty="0" smtClean="0"/>
              <a:t>Inventory of hundreds of public / student-facing assets (owners, users, purpose)</a:t>
            </a:r>
          </a:p>
          <a:p>
            <a:pPr lvl="1"/>
            <a:r>
              <a:rPr lang="en-US" sz="2200" dirty="0" smtClean="0"/>
              <a:t>Analytics deployment and automated testing/reporting to show site traffic/use, top accessibility violations, AT used, etc.</a:t>
            </a:r>
          </a:p>
          <a:p>
            <a:pPr lvl="1"/>
            <a:r>
              <a:rPr lang="en-US" sz="2200" dirty="0" smtClean="0"/>
              <a:t>In-depth audits/analysis of issues on highest traffic sites.</a:t>
            </a:r>
          </a:p>
          <a:p>
            <a:pPr lvl="1"/>
            <a:r>
              <a:rPr lang="en-US" sz="2200" dirty="0" smtClean="0"/>
              <a:t>Development of Policy, Strategy and 3-year Corrective Action Plan to remediate high priority assets in year 1; years 2 and 3 will address medium priority assets</a:t>
            </a:r>
          </a:p>
          <a:p>
            <a:pPr lvl="1"/>
            <a:r>
              <a:rPr lang="en-US" sz="2200" dirty="0" smtClean="0"/>
              <a:t>Role-based training including online University and tip sheets</a:t>
            </a:r>
          </a:p>
          <a:p>
            <a:pPr lvl="1"/>
            <a:r>
              <a:rPr lang="en-US" sz="2200" dirty="0" smtClean="0"/>
              <a:t>AMP® platform rollout to University Orgs and Roles involved in fixing issues.</a:t>
            </a:r>
          </a:p>
        </p:txBody>
      </p:sp>
      <p:pic>
        <p:nvPicPr>
          <p:cNvPr id="10" name="Picture 9" descr="Education Ico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32936" y="1107373"/>
            <a:ext cx="2225298" cy="2225298"/>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155930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6" name="Subtitle 5"/>
          <p:cNvSpPr>
            <a:spLocks noGrp="1"/>
          </p:cNvSpPr>
          <p:nvPr>
            <p:ph type="subTitle" idx="10"/>
          </p:nvPr>
        </p:nvSpPr>
        <p:spPr>
          <a:xfrm>
            <a:off x="838200" y="944749"/>
            <a:ext cx="10515600" cy="473881"/>
          </a:xfrm>
        </p:spPr>
        <p:txBody>
          <a:bodyPr>
            <a:normAutofit/>
          </a:bodyPr>
          <a:lstStyle/>
          <a:p>
            <a:r>
              <a:rPr lang="en-US" dirty="0" smtClean="0"/>
              <a:t>Navigating the Path to Accessibility </a:t>
            </a:r>
            <a:endParaRPr lang="en-US" dirty="0"/>
          </a:p>
        </p:txBody>
      </p:sp>
      <p:sp>
        <p:nvSpPr>
          <p:cNvPr id="3" name="Content Placeholder 2"/>
          <p:cNvSpPr>
            <a:spLocks noGrp="1"/>
          </p:cNvSpPr>
          <p:nvPr>
            <p:ph idx="1"/>
          </p:nvPr>
        </p:nvSpPr>
        <p:spPr>
          <a:xfrm>
            <a:off x="838199" y="1944547"/>
            <a:ext cx="7955554" cy="3441646"/>
          </a:xfrm>
        </p:spPr>
        <p:txBody>
          <a:bodyPr>
            <a:noAutofit/>
          </a:bodyPr>
          <a:lstStyle/>
          <a:p>
            <a:pPr>
              <a:spcBef>
                <a:spcPts val="0"/>
              </a:spcBef>
              <a:spcAft>
                <a:spcPts val="1200"/>
              </a:spcAft>
            </a:pPr>
            <a:r>
              <a:rPr lang="en-US" sz="3200" b="1" dirty="0" smtClean="0">
                <a:solidFill>
                  <a:srgbClr val="323232"/>
                </a:solidFill>
              </a:rPr>
              <a:t>Higher Education Legal Obligations</a:t>
            </a:r>
          </a:p>
          <a:p>
            <a:pPr>
              <a:spcBef>
                <a:spcPts val="0"/>
              </a:spcBef>
              <a:spcAft>
                <a:spcPts val="1200"/>
              </a:spcAft>
            </a:pPr>
            <a:r>
              <a:rPr lang="en-US" sz="3200" b="1" dirty="0">
                <a:solidFill>
                  <a:srgbClr val="323232"/>
                </a:solidFill>
              </a:rPr>
              <a:t>Best Practices for </a:t>
            </a:r>
            <a:r>
              <a:rPr lang="en-US" sz="3200" b="1" dirty="0" smtClean="0">
                <a:solidFill>
                  <a:srgbClr val="323232"/>
                </a:solidFill>
              </a:rPr>
              <a:t>Higher Ed Digital </a:t>
            </a:r>
            <a:r>
              <a:rPr lang="en-US" sz="3200" b="1" dirty="0">
                <a:solidFill>
                  <a:srgbClr val="323232"/>
                </a:solidFill>
              </a:rPr>
              <a:t>Accessibility Programs</a:t>
            </a:r>
            <a:endParaRPr lang="en-US" sz="3200" b="1" dirty="0" smtClean="0">
              <a:solidFill>
                <a:srgbClr val="323232"/>
              </a:solidFill>
            </a:endParaRPr>
          </a:p>
          <a:p>
            <a:pPr>
              <a:spcBef>
                <a:spcPts val="0"/>
              </a:spcBef>
              <a:spcAft>
                <a:spcPts val="1200"/>
              </a:spcAft>
            </a:pPr>
            <a:r>
              <a:rPr lang="en-US" sz="3200" b="1" dirty="0" smtClean="0">
                <a:solidFill>
                  <a:srgbClr val="323232"/>
                </a:solidFill>
              </a:rPr>
              <a:t>Overview </a:t>
            </a:r>
            <a:r>
              <a:rPr lang="en-US" sz="3200" b="1" dirty="0">
                <a:solidFill>
                  <a:srgbClr val="323232"/>
                </a:solidFill>
              </a:rPr>
              <a:t>of Solution </a:t>
            </a:r>
            <a:r>
              <a:rPr lang="en-US" sz="3200" b="1" dirty="0" smtClean="0">
                <a:solidFill>
                  <a:srgbClr val="323232"/>
                </a:solidFill>
              </a:rPr>
              <a:t>Options</a:t>
            </a:r>
            <a:endParaRPr lang="en-US" dirty="0">
              <a:solidFill>
                <a:srgbClr val="323232"/>
              </a:solidFill>
            </a:endParaRPr>
          </a:p>
          <a:p>
            <a:pPr>
              <a:spcBef>
                <a:spcPts val="0"/>
              </a:spcBef>
              <a:spcAft>
                <a:spcPts val="1200"/>
              </a:spcAft>
            </a:pPr>
            <a:r>
              <a:rPr lang="en-US" sz="3200" b="1" dirty="0">
                <a:solidFill>
                  <a:srgbClr val="323232"/>
                </a:solidFill>
              </a:rPr>
              <a:t>Case Studies </a:t>
            </a:r>
          </a:p>
          <a:p>
            <a:pPr>
              <a:spcBef>
                <a:spcPts val="0"/>
              </a:spcBef>
              <a:spcAft>
                <a:spcPts val="1200"/>
              </a:spcAft>
            </a:pPr>
            <a:r>
              <a:rPr lang="en-US" sz="3200" b="1" dirty="0" smtClean="0">
                <a:solidFill>
                  <a:srgbClr val="323232"/>
                </a:solidFill>
              </a:rPr>
              <a:t>Next </a:t>
            </a:r>
            <a:r>
              <a:rPr lang="en-US" sz="3200" b="1" dirty="0">
                <a:solidFill>
                  <a:srgbClr val="323232"/>
                </a:solidFill>
              </a:rPr>
              <a:t>Steps</a:t>
            </a:r>
          </a:p>
        </p:txBody>
      </p:sp>
      <p:pic>
        <p:nvPicPr>
          <p:cNvPr id="10" name="Picture 9" descr="Agenda Icon" title="Agenda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93753" y="1914906"/>
            <a:ext cx="2560047" cy="3112592"/>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a:xfrm>
            <a:off x="3691741" y="6356350"/>
            <a:ext cx="4808517" cy="365125"/>
          </a:xfrm>
        </p:spPr>
        <p:txBody>
          <a:bodyPr/>
          <a:lstStyle/>
          <a:p>
            <a:r>
              <a:rPr lang="en-US" dirty="0">
                <a:solidFill>
                  <a:prstClr val="black">
                    <a:tint val="75000"/>
                  </a:prstClr>
                </a:solidFill>
              </a:rPr>
              <a:t>levelaccess.com   </a:t>
            </a:r>
            <a:r>
              <a:rPr lang="en-US" b="1" dirty="0">
                <a:solidFill>
                  <a:prstClr val="black">
                    <a:tint val="75000"/>
                  </a:prstClr>
                </a:solidFill>
              </a:rPr>
              <a:t> </a:t>
            </a:r>
            <a:r>
              <a:rPr lang="en-US" b="1" dirty="0">
                <a:solidFill>
                  <a:srgbClr val="00D81A"/>
                </a:solidFill>
              </a:rPr>
              <a:t>| </a:t>
            </a:r>
            <a:r>
              <a:rPr lang="en-US" b="1" dirty="0">
                <a:solidFill>
                  <a:prstClr val="black">
                    <a:tint val="75000"/>
                  </a:prstClr>
                </a:solidFill>
              </a:rPr>
              <a:t>   </a:t>
            </a:r>
            <a:r>
              <a:rPr lang="en-US" dirty="0">
                <a:solidFill>
                  <a:prstClr val="black">
                    <a:tint val="75000"/>
                  </a:prstClr>
                </a:solidFill>
              </a:rPr>
              <a:t>(</a:t>
            </a:r>
            <a:r>
              <a:rPr lang="de-DE" dirty="0">
                <a:solidFill>
                  <a:prstClr val="black">
                    <a:tint val="75000"/>
                  </a:prstClr>
                </a:solidFill>
              </a:rPr>
              <a:t>800) 899-9659    </a:t>
            </a:r>
            <a:r>
              <a:rPr lang="en-US" b="1" dirty="0">
                <a:solidFill>
                  <a:srgbClr val="00D81A"/>
                </a:solidFill>
              </a:rPr>
              <a:t>|</a:t>
            </a:r>
            <a:r>
              <a:rPr lang="en-US" dirty="0">
                <a:solidFill>
                  <a:prstClr val="black">
                    <a:tint val="75000"/>
                  </a:prstClr>
                </a:solidFill>
              </a:rPr>
              <a:t>    info@levelaccess.com</a:t>
            </a:r>
          </a:p>
        </p:txBody>
      </p:sp>
    </p:spTree>
    <p:extLst>
      <p:ext uri="{BB962C8B-B14F-4D97-AF65-F5344CB8AC3E}">
        <p14:creationId xmlns:p14="http://schemas.microsoft.com/office/powerpoint/2010/main" val="114597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cap="none" dirty="0" smtClean="0"/>
              <a:t>Next Steps</a:t>
            </a:r>
            <a:endParaRPr lang="en-US" cap="none" dirty="0"/>
          </a:p>
        </p:txBody>
      </p:sp>
    </p:spTree>
    <p:extLst>
      <p:ext uri="{BB962C8B-B14F-4D97-AF65-F5344CB8AC3E}">
        <p14:creationId xmlns:p14="http://schemas.microsoft.com/office/powerpoint/2010/main" val="1239010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Next Steps</a:t>
            </a:r>
            <a:endParaRPr lang="en-US" dirty="0"/>
          </a:p>
        </p:txBody>
      </p:sp>
      <p:sp>
        <p:nvSpPr>
          <p:cNvPr id="6" name="Subtitle 5"/>
          <p:cNvSpPr>
            <a:spLocks noGrp="1"/>
          </p:cNvSpPr>
          <p:nvPr>
            <p:ph type="subTitle" idx="10"/>
          </p:nvPr>
        </p:nvSpPr>
        <p:spPr>
          <a:xfrm>
            <a:off x="838200" y="1002324"/>
            <a:ext cx="10515600" cy="474325"/>
          </a:xfrm>
        </p:spPr>
        <p:txBody>
          <a:bodyPr>
            <a:normAutofit/>
          </a:bodyPr>
          <a:lstStyle/>
          <a:p>
            <a:r>
              <a:rPr lang="en-US" dirty="0" smtClean="0"/>
              <a:t>Wherever you are on your accessibility journey, Level Access can help</a:t>
            </a:r>
            <a:endParaRPr lang="en-US" dirty="0"/>
          </a:p>
        </p:txBody>
      </p:sp>
      <p:sp>
        <p:nvSpPr>
          <p:cNvPr id="3" name="Content Placeholder 2"/>
          <p:cNvSpPr>
            <a:spLocks noGrp="1"/>
          </p:cNvSpPr>
          <p:nvPr>
            <p:ph idx="1"/>
          </p:nvPr>
        </p:nvSpPr>
        <p:spPr>
          <a:xfrm>
            <a:off x="838200" y="1644161"/>
            <a:ext cx="10515600" cy="4712188"/>
          </a:xfrm>
        </p:spPr>
        <p:txBody>
          <a:bodyPr>
            <a:normAutofit lnSpcReduction="10000"/>
          </a:bodyPr>
          <a:lstStyle/>
          <a:p>
            <a:pPr>
              <a:spcBef>
                <a:spcPts val="0"/>
              </a:spcBef>
              <a:spcAft>
                <a:spcPts val="900"/>
              </a:spcAft>
            </a:pPr>
            <a:r>
              <a:rPr lang="en-US" dirty="0" smtClean="0"/>
              <a:t>If you don’t yet have a </a:t>
            </a:r>
            <a:r>
              <a:rPr lang="en-US" b="1" dirty="0" smtClean="0"/>
              <a:t>strategy for your </a:t>
            </a:r>
            <a:br>
              <a:rPr lang="en-US" b="1" dirty="0" smtClean="0"/>
            </a:br>
            <a:r>
              <a:rPr lang="en-US" b="1" dirty="0" smtClean="0"/>
              <a:t>accessibility program</a:t>
            </a:r>
            <a:r>
              <a:rPr lang="en-US" dirty="0" smtClean="0"/>
              <a:t>, get started today!</a:t>
            </a:r>
          </a:p>
          <a:p>
            <a:pPr>
              <a:spcBef>
                <a:spcPts val="0"/>
              </a:spcBef>
              <a:spcAft>
                <a:spcPts val="900"/>
              </a:spcAft>
            </a:pPr>
            <a:r>
              <a:rPr lang="en-US" dirty="0" smtClean="0"/>
              <a:t>Ground your program in a </a:t>
            </a:r>
            <a:r>
              <a:rPr lang="en-US" b="1" dirty="0" smtClean="0"/>
              <a:t>prioritized </a:t>
            </a:r>
            <a:br>
              <a:rPr lang="en-US" b="1" dirty="0" smtClean="0"/>
            </a:br>
            <a:r>
              <a:rPr lang="en-US" b="1" dirty="0" smtClean="0"/>
              <a:t>inventory of digital assets</a:t>
            </a:r>
            <a:r>
              <a:rPr lang="en-US" dirty="0" smtClean="0"/>
              <a:t>.</a:t>
            </a:r>
          </a:p>
          <a:p>
            <a:pPr>
              <a:spcBef>
                <a:spcPts val="0"/>
              </a:spcBef>
              <a:spcAft>
                <a:spcPts val="900"/>
              </a:spcAft>
            </a:pPr>
            <a:r>
              <a:rPr lang="en-US" b="1" dirty="0" smtClean="0"/>
              <a:t>Automate analysis of accessibility issues </a:t>
            </a:r>
            <a:br>
              <a:rPr lang="en-US" b="1" dirty="0" smtClean="0"/>
            </a:br>
            <a:r>
              <a:rPr lang="en-US" dirty="0" smtClean="0"/>
              <a:t>and factor that into your prioritization.</a:t>
            </a:r>
          </a:p>
          <a:p>
            <a:pPr>
              <a:spcBef>
                <a:spcPts val="0"/>
              </a:spcBef>
              <a:spcAft>
                <a:spcPts val="900"/>
              </a:spcAft>
            </a:pPr>
            <a:r>
              <a:rPr lang="en-US" dirty="0" smtClean="0"/>
              <a:t>Use the inventory and automated analysis to </a:t>
            </a:r>
            <a:r>
              <a:rPr lang="en-US" b="1" dirty="0" smtClean="0"/>
              <a:t>convey scope of challenge to University leadership</a:t>
            </a:r>
            <a:r>
              <a:rPr lang="en-US" dirty="0" smtClean="0"/>
              <a:t>.</a:t>
            </a:r>
          </a:p>
          <a:p>
            <a:pPr>
              <a:spcBef>
                <a:spcPts val="0"/>
              </a:spcBef>
              <a:spcAft>
                <a:spcPts val="900"/>
              </a:spcAft>
            </a:pPr>
            <a:r>
              <a:rPr lang="en-US" dirty="0" smtClean="0"/>
              <a:t>Have a </a:t>
            </a:r>
            <a:r>
              <a:rPr lang="en-US" b="1" dirty="0" smtClean="0"/>
              <a:t>digital accessibility coordinator on point </a:t>
            </a:r>
            <a:r>
              <a:rPr lang="en-US" dirty="0" smtClean="0"/>
              <a:t>that can work with and across University stakeholder groups as program is launched/evolved.</a:t>
            </a:r>
          </a:p>
        </p:txBody>
      </p:sp>
      <p:pic>
        <p:nvPicPr>
          <p:cNvPr id="7" name="Picture 6" descr="Handshake icon"/>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49407" y="1639522"/>
            <a:ext cx="3071495" cy="2204771"/>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2047242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23232"/>
                </a:solidFill>
              </a:rPr>
              <a:t>Questions &amp; Answers</a:t>
            </a:r>
            <a:endParaRPr lang="en-US" dirty="0">
              <a:solidFill>
                <a:srgbClr val="323232"/>
              </a:solidFill>
            </a:endParaRPr>
          </a:p>
        </p:txBody>
      </p:sp>
      <p:sp>
        <p:nvSpPr>
          <p:cNvPr id="19" name="Subtitle 5"/>
          <p:cNvSpPr>
            <a:spLocks noGrp="1"/>
          </p:cNvSpPr>
          <p:nvPr>
            <p:ph type="subTitle" idx="10"/>
          </p:nvPr>
        </p:nvSpPr>
        <p:spPr>
          <a:xfrm>
            <a:off x="838200" y="960437"/>
            <a:ext cx="10515600" cy="516212"/>
          </a:xfrm>
        </p:spPr>
        <p:txBody>
          <a:bodyPr>
            <a:normAutofit/>
          </a:bodyPr>
          <a:lstStyle/>
          <a:p>
            <a:r>
              <a:rPr lang="en-US" dirty="0" smtClean="0"/>
              <a:t>Navigating the Path to Accessibility </a:t>
            </a:r>
            <a:endParaRPr lang="en-US" dirty="0"/>
          </a:p>
        </p:txBody>
      </p:sp>
      <p:sp>
        <p:nvSpPr>
          <p:cNvPr id="21" name="TextBox 20"/>
          <p:cNvSpPr txBox="1"/>
          <p:nvPr/>
        </p:nvSpPr>
        <p:spPr>
          <a:xfrm>
            <a:off x="838200" y="1652889"/>
            <a:ext cx="5237135" cy="3916457"/>
          </a:xfrm>
          <a:prstGeom prst="rect">
            <a:avLst/>
          </a:prstGeom>
          <a:noFill/>
        </p:spPr>
        <p:txBody>
          <a:bodyPr wrap="square" rtlCol="0">
            <a:spAutoFit/>
          </a:bodyPr>
          <a:lstStyle/>
          <a:p>
            <a:pPr marL="14288"/>
            <a:r>
              <a:rPr lang="en-US" sz="2800" b="1" dirty="0">
                <a:solidFill>
                  <a:srgbClr val="323232"/>
                </a:solidFill>
                <a:latin typeface="Arial" charset="0"/>
                <a:ea typeface="Arial" charset="0"/>
                <a:cs typeface="Arial" charset="0"/>
              </a:rPr>
              <a:t>Contact Us</a:t>
            </a:r>
            <a:endParaRPr lang="en-US" sz="2800" dirty="0">
              <a:solidFill>
                <a:srgbClr val="323232"/>
              </a:solidFill>
              <a:latin typeface="Arial" charset="0"/>
              <a:ea typeface="Arial" charset="0"/>
              <a:cs typeface="Arial" charset="0"/>
            </a:endParaRPr>
          </a:p>
          <a:p>
            <a:pPr marL="14288"/>
            <a:endParaRPr lang="en-US" sz="2000" dirty="0">
              <a:solidFill>
                <a:srgbClr val="323232"/>
              </a:solidFill>
              <a:latin typeface="Arial" charset="0"/>
              <a:ea typeface="Arial" charset="0"/>
              <a:cs typeface="Arial" charset="0"/>
            </a:endParaRPr>
          </a:p>
          <a:p>
            <a:pPr marL="14288"/>
            <a:r>
              <a:rPr lang="en-US" sz="2000" b="1" dirty="0">
                <a:solidFill>
                  <a:srgbClr val="323232"/>
                </a:solidFill>
                <a:latin typeface="Arial" charset="0"/>
                <a:ea typeface="Arial" charset="0"/>
                <a:cs typeface="Arial" charset="0"/>
              </a:rPr>
              <a:t>Bill Curtis-Davidson</a:t>
            </a:r>
          </a:p>
          <a:p>
            <a:pPr marL="14288"/>
            <a:r>
              <a:rPr lang="en-US" sz="2000" dirty="0">
                <a:solidFill>
                  <a:srgbClr val="323232"/>
                </a:solidFill>
                <a:latin typeface="Arial" charset="0"/>
                <a:ea typeface="Arial" charset="0"/>
                <a:cs typeface="Arial" charset="0"/>
              </a:rPr>
              <a:t>Senior Director, </a:t>
            </a:r>
            <a:r>
              <a:rPr lang="en-US" sz="2000" dirty="0" smtClean="0">
                <a:solidFill>
                  <a:srgbClr val="323232"/>
                </a:solidFill>
                <a:latin typeface="Arial" charset="0"/>
                <a:ea typeface="Arial" charset="0"/>
                <a:cs typeface="Arial" charset="0"/>
              </a:rPr>
              <a:t/>
            </a:r>
            <a:br>
              <a:rPr lang="en-US" sz="2000" dirty="0" smtClean="0">
                <a:solidFill>
                  <a:srgbClr val="323232"/>
                </a:solidFill>
                <a:latin typeface="Arial" charset="0"/>
                <a:ea typeface="Arial" charset="0"/>
                <a:cs typeface="Arial" charset="0"/>
              </a:rPr>
            </a:br>
            <a:r>
              <a:rPr lang="en-US" sz="2000" dirty="0" smtClean="0">
                <a:solidFill>
                  <a:srgbClr val="323232"/>
                </a:solidFill>
                <a:latin typeface="Arial" charset="0"/>
                <a:ea typeface="Arial" charset="0"/>
                <a:cs typeface="Arial" charset="0"/>
              </a:rPr>
              <a:t>Strategic Consulting Services</a:t>
            </a:r>
          </a:p>
          <a:p>
            <a:pPr marL="14288"/>
            <a:endParaRPr lang="en-US" sz="2000" b="1" dirty="0">
              <a:solidFill>
                <a:srgbClr val="323232"/>
              </a:solidFill>
              <a:latin typeface="Arial" charset="0"/>
              <a:ea typeface="Arial" charset="0"/>
              <a:cs typeface="Arial" charset="0"/>
            </a:endParaRPr>
          </a:p>
          <a:p>
            <a:pPr marL="14288">
              <a:spcAft>
                <a:spcPts val="300"/>
              </a:spcAft>
            </a:pPr>
            <a:r>
              <a:rPr lang="en-US" sz="2000" dirty="0">
                <a:solidFill>
                  <a:srgbClr val="323232"/>
                </a:solidFill>
                <a:latin typeface="Arial" charset="0"/>
                <a:ea typeface="Arial" charset="0"/>
                <a:cs typeface="Arial" charset="0"/>
                <a:hlinkClick r:id="rId2"/>
              </a:rPr>
              <a:t>www.levelaccess.com</a:t>
            </a:r>
            <a:r>
              <a:rPr lang="en-US" sz="2000" dirty="0">
                <a:solidFill>
                  <a:srgbClr val="323232"/>
                </a:solidFill>
                <a:latin typeface="Arial" charset="0"/>
                <a:ea typeface="Arial" charset="0"/>
                <a:cs typeface="Arial" charset="0"/>
              </a:rPr>
              <a:t> </a:t>
            </a:r>
            <a:br>
              <a:rPr lang="en-US" sz="2000" dirty="0">
                <a:solidFill>
                  <a:srgbClr val="323232"/>
                </a:solidFill>
                <a:latin typeface="Arial" charset="0"/>
                <a:ea typeface="Arial" charset="0"/>
                <a:cs typeface="Arial" charset="0"/>
              </a:rPr>
            </a:br>
            <a:r>
              <a:rPr lang="en-US" sz="2000" dirty="0" smtClean="0">
                <a:solidFill>
                  <a:srgbClr val="323232"/>
                </a:solidFill>
                <a:latin typeface="Arial" charset="0"/>
                <a:ea typeface="Arial" charset="0"/>
                <a:cs typeface="Arial" charset="0"/>
                <a:hlinkClick r:id="rId3"/>
              </a:rPr>
              <a:t>info@levelaccess.com </a:t>
            </a:r>
            <a:endParaRPr lang="en-US" sz="2000" dirty="0" smtClean="0">
              <a:solidFill>
                <a:srgbClr val="323232"/>
              </a:solidFill>
              <a:latin typeface="Arial" charset="0"/>
              <a:ea typeface="Arial" charset="0"/>
              <a:cs typeface="Arial" charset="0"/>
            </a:endParaRPr>
          </a:p>
          <a:p>
            <a:pPr marL="14288"/>
            <a:r>
              <a:rPr lang="en-US" sz="2000" dirty="0" smtClean="0">
                <a:solidFill>
                  <a:srgbClr val="323232"/>
                </a:solidFill>
                <a:latin typeface="Arial" charset="0"/>
                <a:ea typeface="Arial" charset="0"/>
                <a:cs typeface="Arial" charset="0"/>
              </a:rPr>
              <a:t>(800) 889-9659</a:t>
            </a:r>
          </a:p>
          <a:p>
            <a:pPr marL="14288"/>
            <a:endParaRPr lang="en-US" sz="2000" dirty="0" smtClean="0">
              <a:solidFill>
                <a:srgbClr val="323232"/>
              </a:solidFill>
              <a:latin typeface="Arial" charset="0"/>
              <a:ea typeface="Arial" charset="0"/>
              <a:cs typeface="Arial" charset="0"/>
            </a:endParaRPr>
          </a:p>
          <a:p>
            <a:pPr marL="14288"/>
            <a:endParaRPr lang="en-US" sz="2000" dirty="0" smtClean="0">
              <a:solidFill>
                <a:srgbClr val="323232"/>
              </a:solidFill>
              <a:latin typeface="Arial" charset="0"/>
              <a:ea typeface="Arial" charset="0"/>
              <a:cs typeface="Arial" charset="0"/>
            </a:endParaRPr>
          </a:p>
          <a:p>
            <a:pPr marL="14288"/>
            <a:r>
              <a:rPr lang="en-US" sz="2000" dirty="0" smtClean="0">
                <a:solidFill>
                  <a:srgbClr val="323232"/>
                </a:solidFill>
                <a:latin typeface="Arial" charset="0"/>
                <a:ea typeface="Arial" charset="0"/>
                <a:cs typeface="Arial" charset="0"/>
                <a:hlinkClick r:id="rId4"/>
              </a:rPr>
              <a:t>bill.curtis-davidson@levelaccess.com</a:t>
            </a:r>
            <a:r>
              <a:rPr lang="en-US" sz="2000" dirty="0" smtClean="0">
                <a:solidFill>
                  <a:srgbClr val="323232"/>
                </a:solidFill>
                <a:latin typeface="Arial" charset="0"/>
                <a:ea typeface="Arial" charset="0"/>
                <a:cs typeface="Arial" charset="0"/>
              </a:rPr>
              <a:t> </a:t>
            </a:r>
            <a:endParaRPr lang="en-US" sz="2000" dirty="0">
              <a:solidFill>
                <a:srgbClr val="323232"/>
              </a:solidFill>
              <a:latin typeface="Arial" charset="0"/>
              <a:ea typeface="Arial" charset="0"/>
              <a:cs typeface="Arial" charset="0"/>
            </a:endParaRPr>
          </a:p>
        </p:txBody>
      </p:sp>
      <p:pic>
        <p:nvPicPr>
          <p:cNvPr id="3" name="Picture 2" descr="Bill Curtis-Davidson photo"/>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90134" y="2163027"/>
            <a:ext cx="1942081" cy="2501119"/>
          </a:xfrm>
          <a:prstGeom prst="rect">
            <a:avLst/>
          </a:prstGeom>
          <a:ln w="3175">
            <a:solidFill>
              <a:srgbClr val="595959"/>
            </a:solidFill>
          </a:ln>
        </p:spPr>
      </p:pic>
      <p:sp>
        <p:nvSpPr>
          <p:cNvPr id="9" name="Content Placeholder 2"/>
          <p:cNvSpPr txBox="1">
            <a:spLocks/>
          </p:cNvSpPr>
          <p:nvPr/>
        </p:nvSpPr>
        <p:spPr>
          <a:xfrm>
            <a:off x="7216437" y="1652889"/>
            <a:ext cx="3973253" cy="4800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Font typeface="Arial"/>
              <a:buNone/>
              <a:defRPr/>
            </a:pPr>
            <a:r>
              <a:rPr lang="en-US" b="1" dirty="0">
                <a:solidFill>
                  <a:srgbClr val="323232"/>
                </a:solidFill>
              </a:rPr>
              <a:t>Follow Us</a:t>
            </a:r>
          </a:p>
          <a:p>
            <a:pPr marL="0" indent="0">
              <a:buFont typeface="Arial"/>
              <a:buNone/>
              <a:defRPr/>
            </a:pPr>
            <a:endParaRPr lang="en-US" dirty="0">
              <a:solidFill>
                <a:srgbClr val="323232"/>
              </a:solidFill>
            </a:endParaRPr>
          </a:p>
          <a:p>
            <a:pPr marL="0" indent="0">
              <a:buFont typeface="Arial"/>
              <a:buNone/>
              <a:defRPr/>
            </a:pPr>
            <a:endParaRPr lang="en-US" dirty="0">
              <a:solidFill>
                <a:srgbClr val="323232"/>
              </a:solidFill>
            </a:endParaRPr>
          </a:p>
        </p:txBody>
      </p:sp>
      <p:pic>
        <p:nvPicPr>
          <p:cNvPr id="10" name="Picture 3" descr="Twitter logo"/>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7352605" y="2372656"/>
            <a:ext cx="846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8521005" y="2316852"/>
            <a:ext cx="2787794" cy="7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cs typeface="Arial" panose="020B0604020202020204" pitchFamily="34" charset="0"/>
                <a:hlinkClick r:id="rId7"/>
              </a:rPr>
              <a:t>@</a:t>
            </a:r>
            <a:r>
              <a:rPr lang="en-US" altLang="en-US" sz="2000" dirty="0" smtClean="0">
                <a:solidFill>
                  <a:srgbClr val="000000"/>
                </a:solidFill>
                <a:cs typeface="Arial" panose="020B0604020202020204" pitchFamily="34" charset="0"/>
                <a:hlinkClick r:id="rId7"/>
              </a:rPr>
              <a:t>LevelAccessA11y</a:t>
            </a:r>
            <a:endParaRPr lang="en-US" altLang="en-US" sz="2000" dirty="0">
              <a:solidFill>
                <a:srgbClr val="000000"/>
              </a:solidFill>
              <a:cs typeface="Arial" panose="020B0604020202020204" pitchFamily="34" charset="0"/>
            </a:endParaRPr>
          </a:p>
        </p:txBody>
      </p:sp>
      <p:pic>
        <p:nvPicPr>
          <p:cNvPr id="12" name="Picture 11" descr="LinkedIn logo"/>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7431980" y="328526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p:cNvSpPr txBox="1">
            <a:spLocks noChangeArrowheads="1"/>
          </p:cNvSpPr>
          <p:nvPr/>
        </p:nvSpPr>
        <p:spPr bwMode="auto">
          <a:xfrm>
            <a:off x="8521005" y="3257701"/>
            <a:ext cx="2668685" cy="81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smtClean="0">
                <a:solidFill>
                  <a:srgbClr val="000000"/>
                </a:solidFill>
                <a:cs typeface="Arial" panose="020B0604020202020204" pitchFamily="34" charset="0"/>
                <a:hlinkClick r:id="rId9"/>
              </a:rPr>
              <a:t>Level-Access</a:t>
            </a:r>
            <a:endParaRPr lang="en-US" altLang="en-US" sz="2000" dirty="0">
              <a:solidFill>
                <a:srgbClr val="000000"/>
              </a:solidFill>
              <a:cs typeface="Arial" panose="020B0604020202020204" pitchFamily="34" charset="0"/>
            </a:endParaRPr>
          </a:p>
        </p:txBody>
      </p:sp>
      <p:pic>
        <p:nvPicPr>
          <p:cNvPr id="14" name="Picture 7" descr="Facebook logo"/>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bwMode="auto">
          <a:xfrm>
            <a:off x="7431980" y="4266303"/>
            <a:ext cx="8016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1"/>
          <p:cNvSpPr txBox="1">
            <a:spLocks noChangeArrowheads="1"/>
          </p:cNvSpPr>
          <p:nvPr/>
        </p:nvSpPr>
        <p:spPr bwMode="auto">
          <a:xfrm>
            <a:off x="8521005" y="4436414"/>
            <a:ext cx="2722661" cy="4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hlinkClick r:id="rId11"/>
              </a:rPr>
              <a:t>Level Access</a:t>
            </a:r>
            <a:endParaRPr lang="en-US" altLang="en-US" sz="2000" dirty="0"/>
          </a:p>
        </p:txBody>
      </p:sp>
      <p:pic>
        <p:nvPicPr>
          <p:cNvPr id="16" name="Picture 3" descr="WordPress logo"/>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7417693" y="5214039"/>
            <a:ext cx="925512" cy="9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3"/>
          <p:cNvSpPr txBox="1">
            <a:spLocks noChangeArrowheads="1"/>
          </p:cNvSpPr>
          <p:nvPr/>
        </p:nvSpPr>
        <p:spPr bwMode="auto">
          <a:xfrm>
            <a:off x="8521005" y="5230509"/>
            <a:ext cx="3052907" cy="89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2000" dirty="0">
                <a:solidFill>
                  <a:srgbClr val="000000"/>
                </a:solidFill>
                <a:cs typeface="Arial" panose="020B0604020202020204" pitchFamily="34" charset="0"/>
                <a:hlinkClick r:id="rId13"/>
              </a:rPr>
              <a:t>Level Access Blog</a:t>
            </a:r>
            <a:endParaRPr lang="en-US" altLang="en-US" sz="2000" dirty="0">
              <a:solidFill>
                <a:srgbClr val="000000"/>
              </a:solidFill>
              <a:cs typeface="Arial" panose="020B0604020202020204" pitchFamily="34" charset="0"/>
            </a:endParaRPr>
          </a:p>
          <a:p>
            <a:pPr>
              <a:spcBef>
                <a:spcPct val="0"/>
              </a:spcBef>
              <a:buNone/>
            </a:pPr>
            <a:endParaRPr lang="en-US" altLang="en-US" sz="2000" dirty="0">
              <a:solidFill>
                <a:srgbClr val="000000"/>
              </a:solidFill>
              <a:cs typeface="Arial" panose="020B0604020202020204" pitchFamily="34" charset="0"/>
            </a:endParaRPr>
          </a:p>
        </p:txBody>
      </p:sp>
      <p:sp>
        <p:nvSpPr>
          <p:cNvPr id="20" name="Slide Number Placeholder 4"/>
          <p:cNvSpPr>
            <a:spLocks noGrp="1"/>
          </p:cNvSpPr>
          <p:nvPr>
            <p:ph type="sldNum" sz="quarter" idx="4"/>
          </p:nvPr>
        </p:nvSpPr>
        <p:spPr/>
        <p:txBody>
          <a:bodyPr/>
          <a:lstStyle/>
          <a:p>
            <a:pPr algn="l"/>
            <a:fld id="{83825E50-A39F-3649-AA5D-EA82F9515141}" type="slidenum">
              <a:rPr lang="en-US" smtClean="0">
                <a:solidFill>
                  <a:srgbClr val="595959"/>
                </a:solidFill>
              </a:rPr>
              <a:t>22</a:t>
            </a:fld>
            <a:endParaRPr lang="en-US" dirty="0">
              <a:solidFill>
                <a:srgbClr val="595959"/>
              </a:solidFill>
            </a:endParaRPr>
          </a:p>
        </p:txBody>
      </p:sp>
      <p:sp>
        <p:nvSpPr>
          <p:cNvPr id="18" name="Footer Placeholder 3"/>
          <p:cNvSpPr>
            <a:spLocks noGrp="1"/>
          </p:cNvSpPr>
          <p:nvPr>
            <p:ph type="ftr" sz="quarter" idx="3"/>
          </p:nvPr>
        </p:nvSpPr>
        <p:spPr/>
        <p:txBody>
          <a:bodyPr/>
          <a:lstStyle/>
          <a:p>
            <a:r>
              <a:rPr lang="en-US" sz="1200" dirty="0">
                <a:solidFill>
                  <a:srgbClr val="595959"/>
                </a:solidFill>
              </a:rPr>
              <a:t>levelaccess.com   </a:t>
            </a:r>
            <a:r>
              <a:rPr lang="en-US" sz="1200" b="1" dirty="0">
                <a:solidFill>
                  <a:srgbClr val="595959"/>
                </a:solidFill>
              </a:rPr>
              <a:t> </a:t>
            </a:r>
            <a:r>
              <a:rPr lang="en-US" sz="1200" b="1" dirty="0">
                <a:solidFill>
                  <a:srgbClr val="5DD345"/>
                </a:solidFill>
              </a:rPr>
              <a:t>|</a:t>
            </a:r>
            <a:r>
              <a:rPr lang="en-US" sz="1200" b="1" dirty="0">
                <a:solidFill>
                  <a:srgbClr val="595959"/>
                </a:solidFill>
              </a:rPr>
              <a:t>    </a:t>
            </a:r>
            <a:r>
              <a:rPr lang="en-US" sz="1200" dirty="0">
                <a:solidFill>
                  <a:srgbClr val="595959"/>
                </a:solidFill>
              </a:rPr>
              <a:t>(</a:t>
            </a:r>
            <a:r>
              <a:rPr lang="de-DE" sz="1200" dirty="0">
                <a:solidFill>
                  <a:srgbClr val="595959"/>
                </a:solidFill>
              </a:rPr>
              <a:t>800) 899-9659    </a:t>
            </a:r>
            <a:r>
              <a:rPr lang="en-US" sz="1200" b="1" dirty="0">
                <a:solidFill>
                  <a:srgbClr val="5DD345"/>
                </a:solidFill>
              </a:rPr>
              <a:t>|</a:t>
            </a:r>
            <a:r>
              <a:rPr lang="en-US" sz="1200" dirty="0">
                <a:solidFill>
                  <a:srgbClr val="595959"/>
                </a:solidFill>
              </a:rPr>
              <a:t>    info@levelaccess.com</a:t>
            </a:r>
          </a:p>
        </p:txBody>
      </p:sp>
    </p:spTree>
    <p:extLst>
      <p:ext uri="{BB962C8B-B14F-4D97-AF65-F5344CB8AC3E}">
        <p14:creationId xmlns:p14="http://schemas.microsoft.com/office/powerpoint/2010/main" val="54081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33234" y="2081396"/>
            <a:ext cx="7196380" cy="2695208"/>
          </a:xfrm>
        </p:spPr>
        <p:txBody>
          <a:bodyPr anchor="ctr" anchorCtr="0">
            <a:normAutofit/>
          </a:bodyPr>
          <a:lstStyle/>
          <a:p>
            <a:r>
              <a:rPr lang="en-US" sz="5400" dirty="0" smtClean="0"/>
              <a:t>Legal Obligations of Higher Ed Institutions </a:t>
            </a:r>
            <a:endParaRPr lang="en-US" sz="5400" dirty="0"/>
          </a:p>
        </p:txBody>
      </p:sp>
    </p:spTree>
    <p:extLst>
      <p:ext uri="{BB962C8B-B14F-4D97-AF65-F5344CB8AC3E}">
        <p14:creationId xmlns:p14="http://schemas.microsoft.com/office/powerpoint/2010/main" val="1926877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064498" cy="637198"/>
          </a:xfrm>
        </p:spPr>
        <p:txBody>
          <a:bodyPr/>
          <a:lstStyle/>
          <a:p>
            <a:r>
              <a:rPr lang="en-US" dirty="0" smtClean="0"/>
              <a:t>Legal Obligations for Digital Accessibility</a:t>
            </a:r>
            <a:endParaRPr lang="en-US" dirty="0"/>
          </a:p>
        </p:txBody>
      </p:sp>
      <p:sp>
        <p:nvSpPr>
          <p:cNvPr id="6" name="Subtitle 5"/>
          <p:cNvSpPr>
            <a:spLocks noGrp="1"/>
          </p:cNvSpPr>
          <p:nvPr>
            <p:ph type="subTitle" idx="10"/>
          </p:nvPr>
        </p:nvSpPr>
        <p:spPr>
          <a:xfrm>
            <a:off x="838200" y="1002324"/>
            <a:ext cx="10515600" cy="474326"/>
          </a:xfrm>
        </p:spPr>
        <p:txBody>
          <a:bodyPr>
            <a:normAutofit/>
          </a:bodyPr>
          <a:lstStyle/>
          <a:p>
            <a:r>
              <a:rPr lang="en-US" dirty="0"/>
              <a:t>Legal Obligations of Higher Ed Institutions </a:t>
            </a:r>
          </a:p>
        </p:txBody>
      </p:sp>
      <p:grpSp>
        <p:nvGrpSpPr>
          <p:cNvPr id="7" name="Group 6" descr="Collage of laws - ADA, IDEA, 504 and 508"/>
          <p:cNvGrpSpPr/>
          <p:nvPr/>
        </p:nvGrpSpPr>
        <p:grpSpPr>
          <a:xfrm>
            <a:off x="857707" y="1752378"/>
            <a:ext cx="3914776" cy="3399673"/>
            <a:chOff x="687888" y="1687063"/>
            <a:chExt cx="3914776" cy="3399673"/>
          </a:xfrm>
        </p:grpSpPr>
        <p:pic>
          <p:nvPicPr>
            <p:cNvPr id="11" name="Picture 10" descr="ADA, 504, and IDEA icons next to each othe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7888" y="1687063"/>
              <a:ext cx="3914776" cy="3399673"/>
            </a:xfrm>
            <a:prstGeom prst="rect">
              <a:avLst/>
            </a:prstGeom>
          </p:spPr>
        </p:pic>
        <p:sp>
          <p:nvSpPr>
            <p:cNvPr id="5" name="TextBox 4"/>
            <p:cNvSpPr txBox="1"/>
            <p:nvPr/>
          </p:nvSpPr>
          <p:spPr>
            <a:xfrm>
              <a:off x="3121505" y="3796804"/>
              <a:ext cx="862664" cy="437043"/>
            </a:xfrm>
            <a:prstGeom prst="rect">
              <a:avLst/>
            </a:prstGeom>
            <a:solidFill>
              <a:schemeClr val="bg1"/>
            </a:solidFill>
          </p:spPr>
          <p:txBody>
            <a:bodyPr wrap="square" rtlCol="0">
              <a:spAutoFit/>
            </a:bodyPr>
            <a:lstStyle/>
            <a:p>
              <a:pPr algn="ctr">
                <a:lnSpc>
                  <a:spcPct val="80000"/>
                </a:lnSpc>
              </a:pPr>
              <a:r>
                <a:rPr lang="en-US" sz="2800" b="1" dirty="0" smtClean="0">
                  <a:solidFill>
                    <a:srgbClr val="9437FF"/>
                  </a:solidFill>
                  <a:latin typeface="Arial" charset="0"/>
                  <a:ea typeface="Arial" charset="0"/>
                  <a:cs typeface="Arial" charset="0"/>
                </a:rPr>
                <a:t>508</a:t>
              </a:r>
              <a:endParaRPr lang="en-US" b="1" dirty="0">
                <a:solidFill>
                  <a:srgbClr val="9437FF"/>
                </a:solidFill>
                <a:latin typeface="Arial" charset="0"/>
                <a:ea typeface="Arial" charset="0"/>
                <a:cs typeface="Arial" charset="0"/>
              </a:endParaRPr>
            </a:p>
          </p:txBody>
        </p:sp>
        <p:sp>
          <p:nvSpPr>
            <p:cNvPr id="12" name="TextBox 11"/>
            <p:cNvSpPr txBox="1"/>
            <p:nvPr/>
          </p:nvSpPr>
          <p:spPr>
            <a:xfrm>
              <a:off x="1249772" y="3796804"/>
              <a:ext cx="814116" cy="437043"/>
            </a:xfrm>
            <a:prstGeom prst="rect">
              <a:avLst/>
            </a:prstGeom>
            <a:solidFill>
              <a:schemeClr val="bg1"/>
            </a:solidFill>
          </p:spPr>
          <p:txBody>
            <a:bodyPr wrap="square" rtlCol="0">
              <a:spAutoFit/>
            </a:bodyPr>
            <a:lstStyle/>
            <a:p>
              <a:pPr algn="ctr">
                <a:lnSpc>
                  <a:spcPct val="80000"/>
                </a:lnSpc>
              </a:pPr>
              <a:r>
                <a:rPr lang="en-US" sz="2800" b="1" dirty="0" smtClean="0">
                  <a:solidFill>
                    <a:srgbClr val="9437FF"/>
                  </a:solidFill>
                  <a:latin typeface="Arial" charset="0"/>
                  <a:ea typeface="Arial" charset="0"/>
                  <a:cs typeface="Arial" charset="0"/>
                </a:rPr>
                <a:t>504</a:t>
              </a:r>
              <a:endParaRPr lang="en-US" b="1" dirty="0">
                <a:solidFill>
                  <a:srgbClr val="9437FF"/>
                </a:solidFill>
                <a:latin typeface="Arial" charset="0"/>
                <a:ea typeface="Arial" charset="0"/>
                <a:cs typeface="Arial" charset="0"/>
              </a:endParaRPr>
            </a:p>
          </p:txBody>
        </p:sp>
      </p:grpSp>
      <p:sp>
        <p:nvSpPr>
          <p:cNvPr id="3" name="Content Placeholder 2"/>
          <p:cNvSpPr>
            <a:spLocks noGrp="1"/>
          </p:cNvSpPr>
          <p:nvPr>
            <p:ph idx="1"/>
          </p:nvPr>
        </p:nvSpPr>
        <p:spPr>
          <a:xfrm>
            <a:off x="4828648" y="1752378"/>
            <a:ext cx="6825796" cy="4647740"/>
          </a:xfrm>
        </p:spPr>
        <p:txBody>
          <a:bodyPr>
            <a:noAutofit/>
          </a:bodyPr>
          <a:lstStyle/>
          <a:p>
            <a:pPr>
              <a:spcAft>
                <a:spcPts val="600"/>
              </a:spcAft>
            </a:pPr>
            <a:r>
              <a:rPr lang="en-US" b="1" dirty="0">
                <a:solidFill>
                  <a:srgbClr val="323232"/>
                </a:solidFill>
              </a:rPr>
              <a:t>Americans with Disabilities Act (ADA</a:t>
            </a:r>
            <a:r>
              <a:rPr lang="en-US" b="1" dirty="0" smtClean="0">
                <a:solidFill>
                  <a:srgbClr val="323232"/>
                </a:solidFill>
              </a:rPr>
              <a:t>)</a:t>
            </a:r>
          </a:p>
          <a:p>
            <a:pPr lvl="1">
              <a:spcAft>
                <a:spcPts val="600"/>
              </a:spcAft>
            </a:pPr>
            <a:r>
              <a:rPr lang="en-US" dirty="0" smtClean="0">
                <a:solidFill>
                  <a:srgbClr val="323232"/>
                </a:solidFill>
              </a:rPr>
              <a:t>Title II (public schools)</a:t>
            </a:r>
          </a:p>
          <a:p>
            <a:pPr lvl="1">
              <a:spcAft>
                <a:spcPts val="600"/>
              </a:spcAft>
            </a:pPr>
            <a:r>
              <a:rPr lang="en-US" dirty="0" smtClean="0">
                <a:solidFill>
                  <a:srgbClr val="323232"/>
                </a:solidFill>
              </a:rPr>
              <a:t>Title III (private schools)</a:t>
            </a:r>
            <a:endParaRPr lang="en-US" dirty="0">
              <a:solidFill>
                <a:srgbClr val="323232"/>
              </a:solidFill>
            </a:endParaRPr>
          </a:p>
          <a:p>
            <a:pPr>
              <a:spcAft>
                <a:spcPts val="600"/>
              </a:spcAft>
            </a:pPr>
            <a:r>
              <a:rPr lang="en-US" b="1" dirty="0" smtClean="0">
                <a:solidFill>
                  <a:srgbClr val="323232"/>
                </a:solidFill>
              </a:rPr>
              <a:t>The </a:t>
            </a:r>
            <a:r>
              <a:rPr lang="en-US" b="1" dirty="0">
                <a:solidFill>
                  <a:srgbClr val="323232"/>
                </a:solidFill>
              </a:rPr>
              <a:t>Rehabilitation Act of </a:t>
            </a:r>
            <a:r>
              <a:rPr lang="en-US" b="1" dirty="0" smtClean="0">
                <a:solidFill>
                  <a:srgbClr val="323232"/>
                </a:solidFill>
              </a:rPr>
              <a:t>1973</a:t>
            </a:r>
          </a:p>
          <a:p>
            <a:pPr lvl="1">
              <a:spcAft>
                <a:spcPts val="600"/>
              </a:spcAft>
            </a:pPr>
            <a:r>
              <a:rPr lang="en-US" dirty="0" smtClean="0">
                <a:solidFill>
                  <a:srgbClr val="323232"/>
                </a:solidFill>
              </a:rPr>
              <a:t>Section 504</a:t>
            </a:r>
          </a:p>
          <a:p>
            <a:pPr lvl="1">
              <a:spcAft>
                <a:spcPts val="600"/>
              </a:spcAft>
            </a:pPr>
            <a:r>
              <a:rPr lang="en-US" dirty="0" smtClean="0">
                <a:solidFill>
                  <a:srgbClr val="323232"/>
                </a:solidFill>
              </a:rPr>
              <a:t>Section 508 (Refreshed 2017)</a:t>
            </a:r>
          </a:p>
        </p:txBody>
      </p:sp>
      <p:sp>
        <p:nvSpPr>
          <p:cNvPr id="9" name="Slide Number Placeholder 5"/>
          <p:cNvSpPr>
            <a:spLocks noGrp="1"/>
          </p:cNvSpPr>
          <p:nvPr>
            <p:ph type="sldNum" sz="quarter" idx="4"/>
          </p:nvPr>
        </p:nvSpPr>
        <p:spPr>
          <a:xfrm>
            <a:off x="838200" y="6360668"/>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sz="1200" dirty="0" smtClean="0">
                <a:latin typeface="Arial" charset="0"/>
                <a:ea typeface="Arial" charset="0"/>
                <a:cs typeface="Arial" charset="0"/>
              </a:rPr>
              <a:t>6</a:t>
            </a:r>
            <a:endParaRPr lang="en-US" sz="1200" dirty="0">
              <a:latin typeface="Arial" charset="0"/>
              <a:ea typeface="Arial" charset="0"/>
              <a:cs typeface="Arial" charset="0"/>
            </a:endParaRPr>
          </a:p>
        </p:txBody>
      </p:sp>
      <p:sp>
        <p:nvSpPr>
          <p:cNvPr id="10" name="Footer Placeholder 4"/>
          <p:cNvSpPr>
            <a:spLocks noGrp="1"/>
          </p:cNvSpPr>
          <p:nvPr>
            <p:ph type="ftr" sz="quarter" idx="3"/>
          </p:nvPr>
        </p:nvSpPr>
        <p:spPr>
          <a:xfrm>
            <a:off x="3655621" y="6360668"/>
            <a:ext cx="4880758"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100">
                <a:solidFill>
                  <a:schemeClr val="tx1">
                    <a:tint val="75000"/>
                  </a:schemeClr>
                </a:solidFill>
                <a:latin typeface="Arial" charset="0"/>
                <a:ea typeface="Arial" charset="0"/>
                <a:cs typeface="Arial" charset="0"/>
              </a:defRPr>
            </a:lvl1pPr>
          </a:lstStyle>
          <a:p>
            <a:r>
              <a:rPr lang="en-US" sz="1200" dirty="0" smtClean="0"/>
              <a:t>levelaccess.com   </a:t>
            </a:r>
            <a:r>
              <a:rPr lang="en-US" sz="1200" b="1" dirty="0" smtClean="0"/>
              <a:t> </a:t>
            </a:r>
            <a:r>
              <a:rPr lang="en-US" sz="1200" b="1" dirty="0" smtClean="0">
                <a:solidFill>
                  <a:srgbClr val="00D81A"/>
                </a:solidFill>
              </a:rPr>
              <a:t>| </a:t>
            </a:r>
            <a:r>
              <a:rPr lang="en-US" sz="1200" b="1" dirty="0" smtClean="0"/>
              <a:t>   </a:t>
            </a:r>
            <a:r>
              <a:rPr lang="en-US" sz="1200" dirty="0" smtClean="0"/>
              <a:t>(</a:t>
            </a:r>
            <a:r>
              <a:rPr lang="de-DE" sz="1200" dirty="0" smtClean="0"/>
              <a:t>800) 899-9659    </a:t>
            </a:r>
            <a:r>
              <a:rPr lang="en-US" sz="1200" b="1" dirty="0" smtClean="0">
                <a:solidFill>
                  <a:srgbClr val="00D81A"/>
                </a:solidFill>
              </a:rPr>
              <a:t>|</a:t>
            </a:r>
            <a:r>
              <a:rPr lang="en-US" sz="1200" dirty="0" smtClean="0"/>
              <a:t>    info@levelaccess.com</a:t>
            </a:r>
            <a:endParaRPr lang="en-US" sz="1200" dirty="0"/>
          </a:p>
        </p:txBody>
      </p:sp>
    </p:spTree>
    <p:extLst>
      <p:ext uri="{BB962C8B-B14F-4D97-AF65-F5344CB8AC3E}">
        <p14:creationId xmlns:p14="http://schemas.microsoft.com/office/powerpoint/2010/main" val="102406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Title II / Section 504</a:t>
            </a:r>
            <a:endParaRPr lang="en-US" dirty="0"/>
          </a:p>
        </p:txBody>
      </p:sp>
      <p:sp>
        <p:nvSpPr>
          <p:cNvPr id="6" name="Subtitle 5"/>
          <p:cNvSpPr>
            <a:spLocks noGrp="1"/>
          </p:cNvSpPr>
          <p:nvPr>
            <p:ph type="subTitle" idx="10"/>
          </p:nvPr>
        </p:nvSpPr>
        <p:spPr>
          <a:xfrm>
            <a:off x="838200" y="1002324"/>
            <a:ext cx="10515600" cy="474325"/>
          </a:xfrm>
        </p:spPr>
        <p:txBody>
          <a:bodyPr>
            <a:normAutofit/>
          </a:bodyPr>
          <a:lstStyle/>
          <a:p>
            <a:r>
              <a:rPr lang="en-US" dirty="0"/>
              <a:t>Legal Obligations of Higher Ed Institutions </a:t>
            </a:r>
          </a:p>
        </p:txBody>
      </p:sp>
      <p:sp>
        <p:nvSpPr>
          <p:cNvPr id="3" name="Content Placeholder 2"/>
          <p:cNvSpPr>
            <a:spLocks noGrp="1"/>
          </p:cNvSpPr>
          <p:nvPr>
            <p:ph idx="1"/>
          </p:nvPr>
        </p:nvSpPr>
        <p:spPr>
          <a:xfrm>
            <a:off x="838201" y="1644161"/>
            <a:ext cx="5066654" cy="4532801"/>
          </a:xfrm>
        </p:spPr>
        <p:txBody>
          <a:bodyPr/>
          <a:lstStyle/>
          <a:p>
            <a:pPr marL="14288" indent="0">
              <a:spcAft>
                <a:spcPts val="600"/>
              </a:spcAft>
              <a:buNone/>
            </a:pPr>
            <a:r>
              <a:rPr lang="en-US" b="1" dirty="0"/>
              <a:t>ADA Title II</a:t>
            </a:r>
          </a:p>
          <a:p>
            <a:pPr marL="14288" lvl="1" indent="0">
              <a:spcAft>
                <a:spcPts val="600"/>
              </a:spcAft>
              <a:buNone/>
            </a:pPr>
            <a:r>
              <a:rPr lang="en-US" dirty="0"/>
              <a:t>State / local government entities (regardless of size, receipt of Federal funding) protects qualified individuals with disabilities from discrimination on the basis of disability in services, programs, and activities provided by state/local government (e.g. public education, employment, recreation, transportation, healthcare, social services, courts, voting, etc</a:t>
            </a:r>
            <a:r>
              <a:rPr lang="en-US" dirty="0" smtClean="0"/>
              <a:t>.)</a:t>
            </a:r>
            <a:endParaRPr lang="en-US" dirty="0"/>
          </a:p>
        </p:txBody>
      </p:sp>
      <p:sp>
        <p:nvSpPr>
          <p:cNvPr id="7" name="Content Placeholder 6"/>
          <p:cNvSpPr>
            <a:spLocks noGrp="1"/>
          </p:cNvSpPr>
          <p:nvPr>
            <p:ph idx="11"/>
          </p:nvPr>
        </p:nvSpPr>
        <p:spPr>
          <a:xfrm>
            <a:off x="6287843" y="1644161"/>
            <a:ext cx="5251937" cy="4532801"/>
          </a:xfrm>
        </p:spPr>
        <p:txBody>
          <a:bodyPr>
            <a:normAutofit/>
          </a:bodyPr>
          <a:lstStyle/>
          <a:p>
            <a:pPr marL="14288" indent="0">
              <a:spcAft>
                <a:spcPts val="600"/>
              </a:spcAft>
              <a:buNone/>
            </a:pPr>
            <a:r>
              <a:rPr lang="en-US" b="1" dirty="0"/>
              <a:t>Section 504 of the Rehabilitation Act</a:t>
            </a:r>
          </a:p>
          <a:p>
            <a:pPr marL="14288" lvl="1" indent="0">
              <a:spcAft>
                <a:spcPts val="600"/>
              </a:spcAft>
              <a:buNone/>
            </a:pPr>
            <a:r>
              <a:rPr lang="en-US" dirty="0"/>
              <a:t>Requires any program or activity receiving Federal financial assistance to ensure that no otherwise qualified PWD shall, solely by reason of her or his disability, be excluded from participation in, be denied the benefits of, or be subjected to discrimination in those programs / activities.</a:t>
            </a:r>
          </a:p>
        </p:txBody>
      </p:sp>
      <p:sp>
        <p:nvSpPr>
          <p:cNvPr id="5" name="Slide Number Placeholder 4"/>
          <p:cNvSpPr>
            <a:spLocks noGrp="1"/>
          </p:cNvSpPr>
          <p:nvPr>
            <p:ph type="sldNum" sz="quarter" idx="4"/>
          </p:nvPr>
        </p:nvSpPr>
        <p:spPr/>
        <p:txBody>
          <a:bodyPr/>
          <a:lstStyle/>
          <a:p>
            <a:fld id="{2030EA8A-DA75-3443-B9EE-A63E33F4F203}"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89474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508 of the Rehabilitation Act</a:t>
            </a:r>
            <a:endParaRPr lang="en-US" dirty="0"/>
          </a:p>
        </p:txBody>
      </p:sp>
      <p:sp>
        <p:nvSpPr>
          <p:cNvPr id="6" name="Subtitle 5"/>
          <p:cNvSpPr>
            <a:spLocks noGrp="1"/>
          </p:cNvSpPr>
          <p:nvPr>
            <p:ph type="subTitle" idx="10"/>
          </p:nvPr>
        </p:nvSpPr>
        <p:spPr>
          <a:xfrm>
            <a:off x="838200" y="1002324"/>
            <a:ext cx="10515600" cy="474325"/>
          </a:xfrm>
        </p:spPr>
        <p:txBody>
          <a:bodyPr>
            <a:normAutofit/>
          </a:bodyPr>
          <a:lstStyle/>
          <a:p>
            <a:r>
              <a:rPr lang="en-US"/>
              <a:t>Legal Obligations of Higher Ed Institutions </a:t>
            </a:r>
          </a:p>
        </p:txBody>
      </p:sp>
      <p:sp>
        <p:nvSpPr>
          <p:cNvPr id="3" name="Content Placeholder 2"/>
          <p:cNvSpPr>
            <a:spLocks noGrp="1"/>
          </p:cNvSpPr>
          <p:nvPr>
            <p:ph idx="1"/>
          </p:nvPr>
        </p:nvSpPr>
        <p:spPr>
          <a:xfrm>
            <a:off x="838200" y="1644160"/>
            <a:ext cx="10723536" cy="4834131"/>
          </a:xfrm>
        </p:spPr>
        <p:txBody>
          <a:bodyPr>
            <a:normAutofit fontScale="92500" lnSpcReduction="10000"/>
          </a:bodyPr>
          <a:lstStyle/>
          <a:p>
            <a:pPr marL="357188" lvl="1" indent="-342900">
              <a:spcBef>
                <a:spcPts val="0"/>
              </a:spcBef>
              <a:spcAft>
                <a:spcPts val="600"/>
              </a:spcAft>
            </a:pPr>
            <a:r>
              <a:rPr lang="en-US" sz="2800" b="1" dirty="0" smtClean="0"/>
              <a:t>508 Refresh Timing</a:t>
            </a:r>
          </a:p>
          <a:p>
            <a:pPr marL="814388" lvl="2" indent="-342900">
              <a:spcBef>
                <a:spcPts val="0"/>
              </a:spcBef>
              <a:spcAft>
                <a:spcPts val="600"/>
              </a:spcAft>
            </a:pPr>
            <a:r>
              <a:rPr lang="en-US" sz="2400" dirty="0" smtClean="0"/>
              <a:t>01/18/2017: Updated 508 Standards published in Federal Register</a:t>
            </a:r>
          </a:p>
          <a:p>
            <a:pPr marL="814388" lvl="2" indent="-342900">
              <a:spcBef>
                <a:spcPts val="0"/>
              </a:spcBef>
              <a:spcAft>
                <a:spcPts val="600"/>
              </a:spcAft>
            </a:pPr>
            <a:r>
              <a:rPr lang="en-US" sz="2400" dirty="0" smtClean="0"/>
              <a:t>03/20/2017: Effective date; 01/18/2018: Compliance deadline</a:t>
            </a:r>
          </a:p>
          <a:p>
            <a:pPr marL="357188" lvl="1" indent="-342900">
              <a:spcBef>
                <a:spcPts val="0"/>
              </a:spcBef>
              <a:spcAft>
                <a:spcPts val="600"/>
              </a:spcAft>
            </a:pPr>
            <a:r>
              <a:rPr lang="en-US" sz="2800" b="1" dirty="0" smtClean="0"/>
              <a:t>Requirements</a:t>
            </a:r>
          </a:p>
          <a:p>
            <a:pPr marL="814388" lvl="2" indent="-342900">
              <a:spcBef>
                <a:spcPts val="0"/>
              </a:spcBef>
              <a:spcAft>
                <a:spcPts val="600"/>
              </a:spcAft>
            </a:pPr>
            <a:r>
              <a:rPr lang="en-US" sz="2400" dirty="0" smtClean="0"/>
              <a:t>Standards for electronic </a:t>
            </a:r>
            <a:r>
              <a:rPr lang="en-US" sz="2400" dirty="0"/>
              <a:t>and information technology </a:t>
            </a:r>
            <a:r>
              <a:rPr lang="en-US" sz="2400" dirty="0" smtClean="0"/>
              <a:t>developed</a:t>
            </a:r>
            <a:r>
              <a:rPr lang="en-US" sz="2400" dirty="0"/>
              <a:t>, maintained, procured, or used by programs/services that receive </a:t>
            </a:r>
            <a:r>
              <a:rPr lang="en-US" sz="2400" dirty="0" smtClean="0"/>
              <a:t>federal </a:t>
            </a:r>
            <a:r>
              <a:rPr lang="en-US" sz="2400" dirty="0"/>
              <a:t>funding.</a:t>
            </a:r>
          </a:p>
          <a:p>
            <a:pPr marL="814388" lvl="2" indent="-342900">
              <a:spcBef>
                <a:spcPts val="0"/>
              </a:spcBef>
              <a:spcAft>
                <a:spcPts val="600"/>
              </a:spcAft>
            </a:pPr>
            <a:r>
              <a:rPr lang="en-US" sz="2400" dirty="0" smtClean="0"/>
              <a:t>E&amp;IT </a:t>
            </a:r>
            <a:r>
              <a:rPr lang="mr-IN" sz="2400" dirty="0" smtClean="0"/>
              <a:t>–</a:t>
            </a:r>
            <a:r>
              <a:rPr lang="en-US" sz="2400" dirty="0" smtClean="0"/>
              <a:t> including hardware, software and support docs/services </a:t>
            </a:r>
            <a:r>
              <a:rPr lang="mr-IN" sz="2400" dirty="0" smtClean="0"/>
              <a:t>–</a:t>
            </a:r>
            <a:r>
              <a:rPr lang="en-US" sz="2400" dirty="0" smtClean="0"/>
              <a:t> must be accessible to PWDs, including both employees and members of the public.</a:t>
            </a:r>
          </a:p>
          <a:p>
            <a:pPr marL="814388" lvl="2" indent="-342900">
              <a:spcBef>
                <a:spcPts val="0"/>
              </a:spcBef>
              <a:spcAft>
                <a:spcPts val="600"/>
              </a:spcAft>
            </a:pPr>
            <a:r>
              <a:rPr lang="en-US" sz="2400" dirty="0" smtClean="0"/>
              <a:t>Providing accommodations under Section 504 can involve offering accessible hardware, software, electronic documentation that conforms to Section 508.</a:t>
            </a:r>
          </a:p>
          <a:p>
            <a:pPr marL="357188" lvl="1" indent="-342900">
              <a:spcBef>
                <a:spcPts val="0"/>
              </a:spcBef>
              <a:spcAft>
                <a:spcPts val="600"/>
              </a:spcAft>
            </a:pPr>
            <a:r>
              <a:rPr lang="en-US" sz="2800" b="1" dirty="0" smtClean="0"/>
              <a:t>Impact in Many U.S. States</a:t>
            </a:r>
          </a:p>
          <a:p>
            <a:pPr marL="814388" lvl="2" indent="-342900">
              <a:spcBef>
                <a:spcPts val="0"/>
              </a:spcBef>
              <a:spcAft>
                <a:spcPts val="600"/>
              </a:spcAft>
            </a:pPr>
            <a:r>
              <a:rPr lang="en-US" sz="2400" dirty="0" smtClean="0"/>
              <a:t>Many States have “mini-508” state policies/laws that refer back to Section 508</a:t>
            </a:r>
          </a:p>
          <a:p>
            <a:pPr marL="814388" lvl="2" indent="-342900">
              <a:spcBef>
                <a:spcPts val="0"/>
              </a:spcBef>
              <a:spcAft>
                <a:spcPts val="600"/>
              </a:spcAft>
            </a:pPr>
            <a:r>
              <a:rPr lang="en-US" sz="2400" dirty="0" smtClean="0"/>
              <a:t>State CIOs also have effort: Policy-Driven Adoption for Accessibility.</a:t>
            </a:r>
            <a:endParaRPr lang="en-US" sz="2400" dirty="0"/>
          </a:p>
        </p:txBody>
      </p:sp>
      <p:sp>
        <p:nvSpPr>
          <p:cNvPr id="5" name="Slide Number Placeholder 4"/>
          <p:cNvSpPr>
            <a:spLocks noGrp="1"/>
          </p:cNvSpPr>
          <p:nvPr>
            <p:ph type="sldNum" sz="quarter" idx="4"/>
          </p:nvPr>
        </p:nvSpPr>
        <p:spPr/>
        <p:txBody>
          <a:bodyPr/>
          <a:lstStyle/>
          <a:p>
            <a:fld id="{2030EA8A-DA75-3443-B9EE-A63E33F4F203}" type="slidenum">
              <a:rPr lang="en-US" smtClean="0"/>
              <a:pPr/>
              <a:t>6</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327685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987007" cy="637198"/>
          </a:xfrm>
        </p:spPr>
        <p:txBody>
          <a:bodyPr/>
          <a:lstStyle/>
          <a:p>
            <a:r>
              <a:rPr lang="en-US" dirty="0" smtClean="0"/>
              <a:t>ADA &amp; Higher Ed Litigation Environment</a:t>
            </a:r>
            <a:endParaRPr lang="en-US" dirty="0"/>
          </a:p>
        </p:txBody>
      </p:sp>
      <p:sp>
        <p:nvSpPr>
          <p:cNvPr id="6" name="Subtitle 5"/>
          <p:cNvSpPr>
            <a:spLocks noGrp="1"/>
          </p:cNvSpPr>
          <p:nvPr>
            <p:ph type="subTitle" idx="10"/>
          </p:nvPr>
        </p:nvSpPr>
        <p:spPr>
          <a:xfrm>
            <a:off x="838200" y="1014199"/>
            <a:ext cx="10515600" cy="462450"/>
          </a:xfrm>
        </p:spPr>
        <p:txBody>
          <a:bodyPr>
            <a:normAutofit/>
          </a:bodyPr>
          <a:lstStyle/>
          <a:p>
            <a:r>
              <a:rPr lang="en-US"/>
              <a:t>Legal Obligations of Higher Ed Institutions </a:t>
            </a:r>
          </a:p>
        </p:txBody>
      </p:sp>
      <p:sp>
        <p:nvSpPr>
          <p:cNvPr id="3" name="Content Placeholder 2"/>
          <p:cNvSpPr>
            <a:spLocks noGrp="1"/>
          </p:cNvSpPr>
          <p:nvPr>
            <p:ph idx="1"/>
          </p:nvPr>
        </p:nvSpPr>
        <p:spPr>
          <a:xfrm>
            <a:off x="838200" y="1644161"/>
            <a:ext cx="10863020" cy="4712188"/>
          </a:xfrm>
        </p:spPr>
        <p:txBody>
          <a:bodyPr>
            <a:normAutofit/>
          </a:bodyPr>
          <a:lstStyle/>
          <a:p>
            <a:pPr>
              <a:spcBef>
                <a:spcPct val="0"/>
              </a:spcBef>
              <a:spcAft>
                <a:spcPts val="600"/>
              </a:spcAft>
            </a:pPr>
            <a:r>
              <a:rPr lang="en-US" altLang="en-US" b="1" dirty="0" smtClean="0"/>
              <a:t>Litigation</a:t>
            </a:r>
            <a:r>
              <a:rPr lang="en-US" altLang="en-US" dirty="0" smtClean="0"/>
              <a:t>: Under </a:t>
            </a:r>
            <a:r>
              <a:rPr lang="en-US" altLang="en-US" dirty="0"/>
              <a:t>ADA as applied to digital </a:t>
            </a:r>
            <a:r>
              <a:rPr lang="en-US" altLang="en-US" dirty="0" smtClean="0"/>
              <a:t/>
            </a:r>
            <a:br>
              <a:rPr lang="en-US" altLang="en-US" dirty="0" smtClean="0"/>
            </a:br>
            <a:r>
              <a:rPr lang="en-US" altLang="en-US" dirty="0" smtClean="0"/>
              <a:t>assets has </a:t>
            </a:r>
            <a:r>
              <a:rPr lang="en-US" altLang="en-US" dirty="0"/>
              <a:t>drastically increased in last 20 years</a:t>
            </a:r>
          </a:p>
          <a:p>
            <a:pPr lvl="1">
              <a:spcBef>
                <a:spcPct val="0"/>
              </a:spcBef>
              <a:spcAft>
                <a:spcPts val="600"/>
              </a:spcAft>
            </a:pPr>
            <a:r>
              <a:rPr lang="en-US" altLang="en-US" dirty="0"/>
              <a:t>Many Educational Institutions have been </a:t>
            </a:r>
            <a:r>
              <a:rPr lang="en-US" altLang="en-US" dirty="0" smtClean="0"/>
              <a:t>subject </a:t>
            </a:r>
            <a:r>
              <a:rPr lang="en-US" altLang="en-US" dirty="0"/>
              <a:t>to </a:t>
            </a:r>
            <a:r>
              <a:rPr lang="en-US" altLang="en-US" dirty="0" smtClean="0"/>
              <a:t/>
            </a:r>
            <a:br>
              <a:rPr lang="en-US" altLang="en-US" dirty="0" smtClean="0"/>
            </a:br>
            <a:r>
              <a:rPr lang="en-US" altLang="en-US" dirty="0" smtClean="0"/>
              <a:t>informal / formal complaints or lawsuits</a:t>
            </a:r>
          </a:p>
          <a:p>
            <a:pPr lvl="1">
              <a:spcBef>
                <a:spcPct val="0"/>
              </a:spcBef>
              <a:spcAft>
                <a:spcPts val="600"/>
              </a:spcAft>
            </a:pPr>
            <a:r>
              <a:rPr lang="en-US" altLang="en-US" dirty="0" smtClean="0"/>
              <a:t>ADA Title II for public institutions; Title III for private institutions</a:t>
            </a:r>
            <a:endParaRPr lang="en-US" altLang="en-US" dirty="0"/>
          </a:p>
          <a:p>
            <a:pPr>
              <a:spcBef>
                <a:spcPct val="0"/>
              </a:spcBef>
              <a:spcAft>
                <a:spcPts val="600"/>
              </a:spcAft>
            </a:pPr>
            <a:r>
              <a:rPr lang="en-US" altLang="en-US" b="1" dirty="0" smtClean="0"/>
              <a:t>Enforcement</a:t>
            </a:r>
            <a:r>
              <a:rPr lang="en-US" altLang="en-US" dirty="0" smtClean="0"/>
              <a:t>: In </a:t>
            </a:r>
            <a:r>
              <a:rPr lang="en-US" altLang="en-US" dirty="0"/>
              <a:t>recent years, </a:t>
            </a:r>
            <a:r>
              <a:rPr lang="en-US" altLang="en-US" dirty="0" err="1"/>
              <a:t>DoJ</a:t>
            </a:r>
            <a:r>
              <a:rPr lang="en-US" altLang="en-US" dirty="0"/>
              <a:t> has stepped up active enforcement of websites as matter of ADA </a:t>
            </a:r>
            <a:r>
              <a:rPr lang="en-US" altLang="en-US" dirty="0" smtClean="0"/>
              <a:t>enforcement, through Office of Civil Rights (OCR)</a:t>
            </a:r>
            <a:endParaRPr lang="en-US" altLang="en-US" dirty="0"/>
          </a:p>
          <a:p>
            <a:pPr>
              <a:spcBef>
                <a:spcPct val="0"/>
              </a:spcBef>
              <a:spcAft>
                <a:spcPts val="600"/>
              </a:spcAft>
            </a:pPr>
            <a:r>
              <a:rPr lang="en-US" altLang="en-US" b="1" dirty="0" smtClean="0"/>
              <a:t>Our Experience: </a:t>
            </a:r>
            <a:r>
              <a:rPr lang="en-US" altLang="en-US" dirty="0" smtClean="0"/>
              <a:t>Level Access </a:t>
            </a:r>
            <a:r>
              <a:rPr lang="en-US" altLang="en-US" dirty="0"/>
              <a:t>has a long history of experience working with counsel in settlements, as well as working with client design, development, and QA </a:t>
            </a:r>
            <a:r>
              <a:rPr lang="en-US" altLang="en-US" dirty="0" smtClean="0"/>
              <a:t>teams</a:t>
            </a:r>
            <a:endParaRPr lang="en-US" altLang="en-US" dirty="0"/>
          </a:p>
        </p:txBody>
      </p:sp>
      <p:pic>
        <p:nvPicPr>
          <p:cNvPr id="7" name="Picture 6" descr="Americans with Disabilities Act (ADA) Logo, ADA.gov, United States Department of Justice, Civil Rights Division"/>
          <p:cNvPicPr>
            <a:picLocks noChangeAspect="1"/>
          </p:cNvPicPr>
          <p:nvPr/>
        </p:nvPicPr>
        <p:blipFill rotWithShape="1">
          <a:blip r:embed="rId2" cstate="print">
            <a:extLst>
              <a:ext uri="{28A0092B-C50C-407E-A947-70E740481C1C}">
                <a14:useLocalDpi xmlns:a14="http://schemas.microsoft.com/office/drawing/2010/main"/>
              </a:ext>
            </a:extLst>
          </a:blip>
          <a:srcRect l="6352" t="8678" r="2646"/>
          <a:stretch/>
        </p:blipFill>
        <p:spPr>
          <a:xfrm>
            <a:off x="9029818" y="1656036"/>
            <a:ext cx="2919046" cy="1325662"/>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132125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17736" y="1954057"/>
            <a:ext cx="7972868" cy="2949886"/>
          </a:xfrm>
        </p:spPr>
        <p:txBody>
          <a:bodyPr anchor="ctr" anchorCtr="0">
            <a:normAutofit/>
          </a:bodyPr>
          <a:lstStyle/>
          <a:p>
            <a:r>
              <a:rPr lang="en-US" sz="5200" dirty="0"/>
              <a:t>B</a:t>
            </a:r>
            <a:r>
              <a:rPr lang="en-US" sz="5200" dirty="0" smtClean="0"/>
              <a:t>est Practices of Higher Ed Digital A11y Programs</a:t>
            </a:r>
            <a:endParaRPr lang="en-US" sz="5200" dirty="0"/>
          </a:p>
        </p:txBody>
      </p:sp>
    </p:spTree>
    <p:extLst>
      <p:ext uri="{BB962C8B-B14F-4D97-AF65-F5344CB8AC3E}">
        <p14:creationId xmlns:p14="http://schemas.microsoft.com/office/powerpoint/2010/main" val="118531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Digital A11y Programs</a:t>
            </a:r>
            <a:endParaRPr lang="en-US" dirty="0"/>
          </a:p>
        </p:txBody>
      </p:sp>
      <p:sp>
        <p:nvSpPr>
          <p:cNvPr id="6" name="Subtitle 5"/>
          <p:cNvSpPr>
            <a:spLocks noGrp="1"/>
          </p:cNvSpPr>
          <p:nvPr>
            <p:ph type="subTitle" idx="10"/>
          </p:nvPr>
        </p:nvSpPr>
        <p:spPr>
          <a:xfrm>
            <a:off x="838200" y="929898"/>
            <a:ext cx="11353800" cy="624242"/>
          </a:xfrm>
        </p:spPr>
        <p:txBody>
          <a:bodyPr>
            <a:normAutofit/>
          </a:bodyPr>
          <a:lstStyle/>
          <a:p>
            <a:r>
              <a:rPr lang="en-US" dirty="0" smtClean="0"/>
              <a:t>These practices are often cited as best practices in settlements, industry dialogue</a:t>
            </a:r>
            <a:endParaRPr lang="en-US" dirty="0"/>
          </a:p>
        </p:txBody>
      </p:sp>
      <p:sp>
        <p:nvSpPr>
          <p:cNvPr id="3" name="Content Placeholder 2"/>
          <p:cNvSpPr>
            <a:spLocks noGrp="1"/>
          </p:cNvSpPr>
          <p:nvPr>
            <p:ph idx="1"/>
          </p:nvPr>
        </p:nvSpPr>
        <p:spPr>
          <a:xfrm>
            <a:off x="838199" y="1644161"/>
            <a:ext cx="10894017" cy="4712188"/>
          </a:xfrm>
        </p:spPr>
        <p:txBody>
          <a:bodyPr>
            <a:normAutofit/>
          </a:bodyPr>
          <a:lstStyle/>
          <a:p>
            <a:pPr>
              <a:lnSpc>
                <a:spcPct val="100000"/>
              </a:lnSpc>
              <a:spcBef>
                <a:spcPct val="0"/>
              </a:spcBef>
              <a:spcAft>
                <a:spcPts val="900"/>
              </a:spcAft>
            </a:pPr>
            <a:r>
              <a:rPr lang="en-US" altLang="en-US" b="1" dirty="0" smtClean="0"/>
              <a:t>I/T Accessibility Policy</a:t>
            </a:r>
          </a:p>
          <a:p>
            <a:pPr>
              <a:lnSpc>
                <a:spcPct val="100000"/>
              </a:lnSpc>
              <a:spcBef>
                <a:spcPct val="0"/>
              </a:spcBef>
              <a:spcAft>
                <a:spcPts val="900"/>
              </a:spcAft>
            </a:pPr>
            <a:r>
              <a:rPr lang="en-US" altLang="en-US" b="1" dirty="0" smtClean="0"/>
              <a:t>Coordinator of I/T Accessibility</a:t>
            </a:r>
          </a:p>
          <a:p>
            <a:pPr>
              <a:lnSpc>
                <a:spcPct val="100000"/>
              </a:lnSpc>
              <a:spcBef>
                <a:spcPct val="0"/>
              </a:spcBef>
              <a:spcAft>
                <a:spcPts val="900"/>
              </a:spcAft>
            </a:pPr>
            <a:r>
              <a:rPr lang="en-US" altLang="en-US" b="1" dirty="0" smtClean="0"/>
              <a:t>Accessibility in Procurement &amp; Contracts</a:t>
            </a:r>
          </a:p>
          <a:p>
            <a:pPr>
              <a:lnSpc>
                <a:spcPct val="100000"/>
              </a:lnSpc>
              <a:spcBef>
                <a:spcPct val="0"/>
              </a:spcBef>
              <a:spcAft>
                <a:spcPts val="900"/>
              </a:spcAft>
            </a:pPr>
            <a:r>
              <a:rPr lang="en-US" altLang="en-US" b="1" dirty="0" smtClean="0"/>
              <a:t>Define Systems Risk &amp; Priority</a:t>
            </a:r>
          </a:p>
          <a:p>
            <a:pPr>
              <a:lnSpc>
                <a:spcPct val="100000"/>
              </a:lnSpc>
              <a:spcBef>
                <a:spcPct val="0"/>
              </a:spcBef>
              <a:spcAft>
                <a:spcPts val="900"/>
              </a:spcAft>
            </a:pPr>
            <a:r>
              <a:rPr lang="en-US" altLang="en-US" b="1" dirty="0" smtClean="0"/>
              <a:t>Audit High-Priority Systems</a:t>
            </a:r>
          </a:p>
          <a:p>
            <a:pPr>
              <a:lnSpc>
                <a:spcPct val="100000"/>
              </a:lnSpc>
              <a:spcBef>
                <a:spcPct val="0"/>
              </a:spcBef>
              <a:spcAft>
                <a:spcPts val="900"/>
              </a:spcAft>
            </a:pPr>
            <a:r>
              <a:rPr lang="en-US" altLang="en-US" b="1" dirty="0" smtClean="0"/>
              <a:t>Remediate Issues found in High-Priority Systems </a:t>
            </a:r>
          </a:p>
          <a:p>
            <a:pPr>
              <a:lnSpc>
                <a:spcPct val="100000"/>
              </a:lnSpc>
              <a:spcBef>
                <a:spcPct val="0"/>
              </a:spcBef>
              <a:spcAft>
                <a:spcPts val="900"/>
              </a:spcAft>
            </a:pPr>
            <a:r>
              <a:rPr lang="en-US" altLang="en-US" b="1" dirty="0" smtClean="0"/>
              <a:t>Role-Based Training &amp; Enablement</a:t>
            </a:r>
          </a:p>
          <a:p>
            <a:pPr>
              <a:lnSpc>
                <a:spcPct val="100000"/>
              </a:lnSpc>
              <a:spcBef>
                <a:spcPct val="0"/>
              </a:spcBef>
              <a:spcAft>
                <a:spcPts val="900"/>
              </a:spcAft>
            </a:pPr>
            <a:r>
              <a:rPr lang="en-US" altLang="en-US" b="1" dirty="0" smtClean="0"/>
              <a:t>Seek User Input </a:t>
            </a:r>
            <a:r>
              <a:rPr lang="en-US" altLang="en-US" dirty="0" smtClean="0"/>
              <a:t>(PWDs is key)</a:t>
            </a:r>
          </a:p>
        </p:txBody>
      </p:sp>
      <p:pic>
        <p:nvPicPr>
          <p:cNvPr id="8" name="Picture 7" descr="Gear with words &quot;Best Practice&quot; on i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82007" y="1644159"/>
            <a:ext cx="2820692" cy="2679867"/>
          </a:xfrm>
          <a:prstGeom prst="rect">
            <a:avLst/>
          </a:prstGeom>
        </p:spPr>
      </p:pic>
      <p:sp>
        <p:nvSpPr>
          <p:cNvPr id="5" name="Slide Number Placeholder 4"/>
          <p:cNvSpPr>
            <a:spLocks noGrp="1"/>
          </p:cNvSpPr>
          <p:nvPr>
            <p:ph type="sldNum" sz="quarter" idx="4"/>
          </p:nvPr>
        </p:nvSpPr>
        <p:spPr/>
        <p:txBody>
          <a:bodyPr/>
          <a:lstStyle/>
          <a:p>
            <a:fld id="{2030EA8A-DA75-3443-B9EE-A63E33F4F203}"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levelaccess.com   </a:t>
            </a:r>
            <a:r>
              <a:rPr lang="en-US" b="1" smtClean="0"/>
              <a:t> </a:t>
            </a:r>
            <a:r>
              <a:rPr lang="en-US" b="1" smtClean="0">
                <a:solidFill>
                  <a:srgbClr val="5CD344"/>
                </a:solidFill>
              </a:rPr>
              <a:t>|</a:t>
            </a:r>
            <a:r>
              <a:rPr lang="en-US" b="1" smtClean="0">
                <a:solidFill>
                  <a:srgbClr val="00D81A"/>
                </a:solidFill>
              </a:rPr>
              <a:t> </a:t>
            </a:r>
            <a:r>
              <a:rPr lang="en-US" b="1" smtClean="0"/>
              <a:t>   </a:t>
            </a:r>
            <a:r>
              <a:rPr lang="en-US" smtClean="0"/>
              <a:t>(</a:t>
            </a:r>
            <a:r>
              <a:rPr lang="de-DE" smtClean="0"/>
              <a:t>800) 899-9659    </a:t>
            </a:r>
            <a:r>
              <a:rPr lang="en-US" b="1" smtClean="0">
                <a:solidFill>
                  <a:srgbClr val="5CD344"/>
                </a:solidFill>
              </a:rPr>
              <a:t>|</a:t>
            </a:r>
            <a:r>
              <a:rPr lang="en-US" smtClean="0"/>
              <a:t>    info@levelaccess.com</a:t>
            </a:r>
            <a:endParaRPr lang="en-US" dirty="0"/>
          </a:p>
        </p:txBody>
      </p:sp>
    </p:spTree>
    <p:extLst>
      <p:ext uri="{BB962C8B-B14F-4D97-AF65-F5344CB8AC3E}">
        <p14:creationId xmlns:p14="http://schemas.microsoft.com/office/powerpoint/2010/main" val="403546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585858"/>
      </a:dk1>
      <a:lt1>
        <a:srgbClr val="FFFFFF"/>
      </a:lt1>
      <a:dk2>
        <a:srgbClr val="6B2B81"/>
      </a:dk2>
      <a:lt2>
        <a:srgbClr val="999999"/>
      </a:lt2>
      <a:accent1>
        <a:srgbClr val="552C9F"/>
      </a:accent1>
      <a:accent2>
        <a:srgbClr val="3359EC"/>
      </a:accent2>
      <a:accent3>
        <a:srgbClr val="5CD344"/>
      </a:accent3>
      <a:accent4>
        <a:srgbClr val="C11FE8"/>
      </a:accent4>
      <a:accent5>
        <a:srgbClr val="080281"/>
      </a:accent5>
      <a:accent6>
        <a:srgbClr val="EF6B11"/>
      </a:accent6>
      <a:hlink>
        <a:srgbClr val="2F10EA"/>
      </a:hlink>
      <a:folHlink>
        <a:srgbClr val="C90B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Access-6X9 widescreen-Powerpoint.potx" id="{A71CF3F6-5978-AC46-86B5-FD492E80B186}" vid="{D83A4665-29A8-D447-99AC-E6ABA586DF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Access-Powerpoint_Accessible" id="{11F5F0C3-D4F2-A24C-A174-DA2C2B3C4546}" vid="{09FF5728-0351-CB43-9EA2-6CF90270549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Access-Powerpoint_Accessible" id="{11F5F0C3-D4F2-A24C-A174-DA2C2B3C4546}" vid="{09FF5728-0351-CB43-9EA2-6CF9027054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7565</TotalTime>
  <Words>1591</Words>
  <Application>Microsoft Macintosh PowerPoint</Application>
  <PresentationFormat>Widescreen</PresentationFormat>
  <Paragraphs>237</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 Black</vt:lpstr>
      <vt:lpstr>Arial Regular</vt:lpstr>
      <vt:lpstr>Arial Rounded MT Bold</vt:lpstr>
      <vt:lpstr>Calibri</vt:lpstr>
      <vt:lpstr>ＭＳ Ｐゴシック</vt:lpstr>
      <vt:lpstr>Arial</vt:lpstr>
      <vt:lpstr>Office Theme</vt:lpstr>
      <vt:lpstr>1_Office Theme</vt:lpstr>
      <vt:lpstr>2_Office Theme</vt:lpstr>
      <vt:lpstr>Navigating the Path to Accessibility</vt:lpstr>
      <vt:lpstr>Topics</vt:lpstr>
      <vt:lpstr>Legal Obligations of Higher Ed Institutions </vt:lpstr>
      <vt:lpstr>Legal Obligations for Digital Accessibility</vt:lpstr>
      <vt:lpstr>ADA Title II / Section 504</vt:lpstr>
      <vt:lpstr>Section 508 of the Rehabilitation Act</vt:lpstr>
      <vt:lpstr>ADA &amp; Higher Ed Litigation Environment</vt:lpstr>
      <vt:lpstr>Best Practices of Higher Ed Digital A11y Programs</vt:lpstr>
      <vt:lpstr>Best Practices for Digital A11y Programs</vt:lpstr>
      <vt:lpstr>Additional Things to Consider</vt:lpstr>
      <vt:lpstr>Great Industry Resource - EDUCAUSE </vt:lpstr>
      <vt:lpstr>Solution Options</vt:lpstr>
      <vt:lpstr>Level Access Three Phase Approach</vt:lpstr>
      <vt:lpstr>Discovery Phase – Goals &amp; Activities</vt:lpstr>
      <vt:lpstr>Retrofitting Phase – Goals &amp; Activities</vt:lpstr>
      <vt:lpstr>Standardization Phase – Goals &amp; Activities</vt:lpstr>
      <vt:lpstr>Case Studies</vt:lpstr>
      <vt:lpstr>Medium-Sized University</vt:lpstr>
      <vt:lpstr>Larger University</vt:lpstr>
      <vt:lpstr>Next Steps</vt:lpstr>
      <vt:lpstr>Recommended Next Steps</vt:lpstr>
      <vt:lpstr>Questions &amp; Answers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TO ADD TITLE LOREM IPSUM</dc:title>
  <dc:creator>Kristi Gall</dc:creator>
  <cp:lastModifiedBy>Kristin Heineman</cp:lastModifiedBy>
  <cp:revision>181</cp:revision>
  <cp:lastPrinted>2016-10-05T18:53:11Z</cp:lastPrinted>
  <dcterms:created xsi:type="dcterms:W3CDTF">2017-09-05T19:13:29Z</dcterms:created>
  <dcterms:modified xsi:type="dcterms:W3CDTF">2017-11-16T19:06:40Z</dcterms:modified>
</cp:coreProperties>
</file>