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6" r:id="rId1"/>
  </p:sldMasterIdLst>
  <p:notesMasterIdLst>
    <p:notesMasterId r:id="rId29"/>
  </p:notesMasterIdLst>
  <p:sldIdLst>
    <p:sldId id="256" r:id="rId2"/>
    <p:sldId id="260" r:id="rId3"/>
    <p:sldId id="261" r:id="rId4"/>
    <p:sldId id="267" r:id="rId5"/>
    <p:sldId id="286" r:id="rId6"/>
    <p:sldId id="314" r:id="rId7"/>
    <p:sldId id="273" r:id="rId8"/>
    <p:sldId id="272" r:id="rId9"/>
    <p:sldId id="275" r:id="rId10"/>
    <p:sldId id="263" r:id="rId11"/>
    <p:sldId id="307" r:id="rId12"/>
    <p:sldId id="313" r:id="rId13"/>
    <p:sldId id="287" r:id="rId14"/>
    <p:sldId id="289" r:id="rId15"/>
    <p:sldId id="290" r:id="rId16"/>
    <p:sldId id="291" r:id="rId17"/>
    <p:sldId id="305" r:id="rId18"/>
    <p:sldId id="292" r:id="rId19"/>
    <p:sldId id="293" r:id="rId20"/>
    <p:sldId id="308" r:id="rId21"/>
    <p:sldId id="295" r:id="rId22"/>
    <p:sldId id="315" r:id="rId23"/>
    <p:sldId id="316" r:id="rId24"/>
    <p:sldId id="310" r:id="rId25"/>
    <p:sldId id="300" r:id="rId26"/>
    <p:sldId id="303" r:id="rId27"/>
    <p:sldId id="304"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C1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60"/>
    <p:restoredTop sz="80419" autoAdjust="0"/>
  </p:normalViewPr>
  <p:slideViewPr>
    <p:cSldViewPr snapToGrid="0" snapToObjects="1">
      <p:cViewPr>
        <p:scale>
          <a:sx n="135" d="100"/>
          <a:sy n="135" d="100"/>
        </p:scale>
        <p:origin x="-2160" y="-384"/>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73" d="100"/>
          <a:sy n="73" d="100"/>
        </p:scale>
        <p:origin x="-348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382816-9C7D-6844-A07E-D0E28E22BB73}" type="datetimeFigureOut">
              <a:rPr lang="en-US" smtClean="0"/>
              <a:t>11/9/17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C3ED1F-AF45-A543-8DAC-8EB154A6D96F}" type="slidenum">
              <a:rPr lang="en-US" smtClean="0"/>
              <a:t>‹#›</a:t>
            </a:fld>
            <a:endParaRPr lang="en-US"/>
          </a:p>
        </p:txBody>
      </p:sp>
    </p:spTree>
    <p:extLst>
      <p:ext uri="{BB962C8B-B14F-4D97-AF65-F5344CB8AC3E}">
        <p14:creationId xmlns:p14="http://schemas.microsoft.com/office/powerpoint/2010/main" val="8447463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1</a:t>
            </a:fld>
            <a:endParaRPr lang="en-US"/>
          </a:p>
        </p:txBody>
      </p:sp>
    </p:spTree>
    <p:extLst>
      <p:ext uri="{BB962C8B-B14F-4D97-AF65-F5344CB8AC3E}">
        <p14:creationId xmlns:p14="http://schemas.microsoft.com/office/powerpoint/2010/main" val="3081131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Unlike captions, description is not supported by most video players</a:t>
            </a:r>
          </a:p>
        </p:txBody>
      </p:sp>
      <p:sp>
        <p:nvSpPr>
          <p:cNvPr id="4" name="Slide Number Placeholder 3"/>
          <p:cNvSpPr>
            <a:spLocks noGrp="1"/>
          </p:cNvSpPr>
          <p:nvPr>
            <p:ph type="sldNum" sz="quarter" idx="10"/>
          </p:nvPr>
        </p:nvSpPr>
        <p:spPr/>
        <p:txBody>
          <a:bodyPr/>
          <a:lstStyle/>
          <a:p>
            <a:fld id="{5FC3ED1F-AF45-A543-8DAC-8EB154A6D96F}" type="slidenum">
              <a:rPr lang="en-US" smtClean="0"/>
              <a:t>10</a:t>
            </a:fld>
            <a:endParaRPr lang="en-US"/>
          </a:p>
        </p:txBody>
      </p:sp>
    </p:spTree>
    <p:extLst>
      <p:ext uri="{BB962C8B-B14F-4D97-AF65-F5344CB8AC3E}">
        <p14:creationId xmlns:p14="http://schemas.microsoft.com/office/powerpoint/2010/main" val="3694151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 been around since the late 1970s,</a:t>
            </a:r>
            <a:r>
              <a:rPr lang="en-US" baseline="0" dirty="0" smtClean="0"/>
              <a:t> but with more broad adoption in the 90s. 1998 (508 Rehabilitation Act for federal programs) and 1999 (Notice of Proposed Rule Making from the FCC) saw audio description becoming more of a requirement for broadcast and online video.</a:t>
            </a:r>
          </a:p>
          <a:p>
            <a:r>
              <a:rPr lang="en-US" baseline="0" dirty="0" smtClean="0"/>
              <a:t>Now being applied to dozens of devices – if supported. Making description more widely available for online video is slightly dependent on video player &amp; browser support.</a:t>
            </a:r>
          </a:p>
          <a:p>
            <a:r>
              <a:rPr lang="en-US" baseline="0" dirty="0" smtClean="0"/>
              <a:t>Description is being used on all devices, and more and more for online video. Also used for live theater, at movie theaters, on in-</a:t>
            </a:r>
            <a:r>
              <a:rPr lang="en-US" baseline="0" dirty="0" err="1" smtClean="0"/>
              <a:t>filght</a:t>
            </a:r>
            <a:r>
              <a:rPr lang="en-US" baseline="0" dirty="0" smtClean="0"/>
              <a:t> entertainment, and for broadcast TV.</a:t>
            </a: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11</a:t>
            </a:fld>
            <a:endParaRPr lang="en-US"/>
          </a:p>
        </p:txBody>
      </p:sp>
    </p:spTree>
    <p:extLst>
      <p:ext uri="{BB962C8B-B14F-4D97-AF65-F5344CB8AC3E}">
        <p14:creationId xmlns:p14="http://schemas.microsoft.com/office/powerpoint/2010/main" val="3498289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Most players don’t support description, so often the only way to publish is to link to a second version of your video with description (like the Frozen trailer)</a:t>
            </a:r>
          </a:p>
          <a:p>
            <a:r>
              <a:rPr lang="en-US" baseline="0" dirty="0" smtClean="0"/>
              <a:t>A few players support a secondary audio track, where users can select an AD audio for the same video source. Some support this by swapping in a new source video with description.</a:t>
            </a:r>
          </a:p>
          <a:p>
            <a:r>
              <a:rPr lang="en-US" baseline="0" dirty="0" smtClean="0"/>
              <a:t>HTML5 natively supports a </a:t>
            </a:r>
            <a:r>
              <a:rPr lang="en-US" baseline="0" dirty="0" err="1" smtClean="0"/>
              <a:t>WebVTT</a:t>
            </a:r>
            <a:r>
              <a:rPr lang="en-US" baseline="0" dirty="0" smtClean="0"/>
              <a:t> description track (just like with captions); however, browser support and player support are lacking. Must be read by a screen reader. Right now, Able player is the only one that reliably supports this.</a:t>
            </a:r>
          </a:p>
          <a:p>
            <a:r>
              <a:rPr lang="en-US" baseline="0" dirty="0" smtClean="0"/>
              <a:t>Text-only merged transcript &amp; description; good for deaf/blind viewers, but not time synchronized. Would be like providing a transcript only for a video.</a:t>
            </a:r>
          </a:p>
          <a:p>
            <a:r>
              <a:rPr lang="en-US" baseline="0" dirty="0" smtClean="0"/>
              <a:t>We’ve developed a keyboard &amp; screen-reader accessible audio description plugin, which allows your description to play with a video player without having to republish the video.</a:t>
            </a: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13</a:t>
            </a:fld>
            <a:endParaRPr lang="en-US"/>
          </a:p>
        </p:txBody>
      </p:sp>
    </p:spTree>
    <p:extLst>
      <p:ext uri="{BB962C8B-B14F-4D97-AF65-F5344CB8AC3E}">
        <p14:creationId xmlns:p14="http://schemas.microsoft.com/office/powerpoint/2010/main" val="393346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reasons outside of accessibility</a:t>
            </a: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14</a:t>
            </a:fld>
            <a:endParaRPr lang="en-US"/>
          </a:p>
        </p:txBody>
      </p:sp>
    </p:spTree>
    <p:extLst>
      <p:ext uri="{BB962C8B-B14F-4D97-AF65-F5344CB8AC3E}">
        <p14:creationId xmlns:p14="http://schemas.microsoft.com/office/powerpoint/2010/main" val="2705728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1) Accessibility: 2015</a:t>
            </a:r>
            <a:r>
              <a:rPr lang="en-US" sz="1200" kern="1200" baseline="0" dirty="0" smtClean="0">
                <a:solidFill>
                  <a:schemeClr val="tx1"/>
                </a:solidFill>
                <a:effectLst/>
                <a:latin typeface="+mn-lt"/>
                <a:ea typeface="+mn-ea"/>
                <a:cs typeface="+mn-cs"/>
              </a:rPr>
              <a:t> National Health Interview Survey found that 23.7 million Americans (10%) have trouble seeing.</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2) Autism: individuals on the autistic spectrum find that audio description helps better understand emotional and social</a:t>
            </a:r>
            <a:r>
              <a:rPr lang="en-US" sz="1200" kern="1200" baseline="0" dirty="0" smtClean="0">
                <a:solidFill>
                  <a:schemeClr val="tx1"/>
                </a:solidFill>
                <a:effectLst/>
                <a:latin typeface="+mn-lt"/>
                <a:ea typeface="+mn-ea"/>
                <a:cs typeface="+mn-cs"/>
              </a:rPr>
              <a:t> cues only demonstrated through actions or facial expressions. Answers questions like “what does that smile mean?”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3) Flexibility: view videos</a:t>
            </a:r>
            <a:r>
              <a:rPr lang="en-US" sz="1200" kern="1200" baseline="0" dirty="0" smtClean="0">
                <a:solidFill>
                  <a:schemeClr val="tx1"/>
                </a:solidFill>
                <a:effectLst/>
                <a:latin typeface="+mn-lt"/>
                <a:ea typeface="+mn-ea"/>
                <a:cs typeface="+mn-cs"/>
              </a:rPr>
              <a:t> in eyes-free environments (cooking, in the car, etc.)</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4) Language development: listening is a key step in learning language and associating it with appropriate actions and behaviors.</a:t>
            </a:r>
          </a:p>
          <a:p>
            <a:pPr lvl="0"/>
            <a:r>
              <a:rPr lang="en-US" sz="1200" kern="1200" dirty="0" smtClean="0">
                <a:solidFill>
                  <a:schemeClr val="tx1"/>
                </a:solidFill>
                <a:effectLst/>
                <a:latin typeface="+mn-lt"/>
                <a:ea typeface="+mn-ea"/>
                <a:cs typeface="+mn-cs"/>
              </a:rPr>
              <a:t>5) Auditory learners: research into how the brain</a:t>
            </a:r>
            <a:r>
              <a:rPr lang="en-US" sz="1200" kern="1200" baseline="0" dirty="0" smtClean="0">
                <a:solidFill>
                  <a:schemeClr val="tx1"/>
                </a:solidFill>
                <a:effectLst/>
                <a:latin typeface="+mn-lt"/>
                <a:ea typeface="+mn-ea"/>
                <a:cs typeface="+mn-cs"/>
              </a:rPr>
              <a:t> processes information reveals that there are two channels: auditory and visual. 20-30% of students say they retain information best through sound.</a:t>
            </a:r>
          </a:p>
          <a:p>
            <a:pPr lvl="0"/>
            <a:r>
              <a:rPr lang="en-US" sz="1200" kern="1200" baseline="0" dirty="0" smtClean="0">
                <a:solidFill>
                  <a:schemeClr val="tx1"/>
                </a:solidFill>
                <a:effectLst/>
                <a:latin typeface="+mn-lt"/>
                <a:ea typeface="+mn-ea"/>
                <a:cs typeface="+mn-cs"/>
              </a:rPr>
              <a:t>6) </a:t>
            </a:r>
            <a:r>
              <a:rPr lang="en-US" sz="1200" kern="1200" baseline="0" dirty="0" err="1" smtClean="0">
                <a:solidFill>
                  <a:schemeClr val="tx1"/>
                </a:solidFill>
                <a:effectLst/>
                <a:latin typeface="+mn-lt"/>
                <a:ea typeface="+mn-ea"/>
                <a:cs typeface="+mn-cs"/>
              </a:rPr>
              <a:t>Inattentional</a:t>
            </a:r>
            <a:r>
              <a:rPr lang="en-US" sz="1200" kern="1200" baseline="0" dirty="0" smtClean="0">
                <a:solidFill>
                  <a:schemeClr val="tx1"/>
                </a:solidFill>
                <a:effectLst/>
                <a:latin typeface="+mn-lt"/>
                <a:ea typeface="+mn-ea"/>
                <a:cs typeface="+mn-cs"/>
              </a:rPr>
              <a:t> blindness is the phenomena where you fail to recognize visual information in plain sight. We often have instances where we missed a key visual element in a video or image until it was pointed out to us. Audio description can help point those key visuals out to all viewers.</a:t>
            </a:r>
          </a:p>
          <a:p>
            <a:pPr lvl="0"/>
            <a:r>
              <a:rPr lang="en-US" sz="1200" kern="1200" baseline="0" dirty="0" smtClean="0">
                <a:solidFill>
                  <a:schemeClr val="tx1"/>
                </a:solidFill>
                <a:effectLst/>
                <a:latin typeface="+mn-lt"/>
                <a:ea typeface="+mn-ea"/>
                <a:cs typeface="+mn-cs"/>
              </a:rPr>
              <a:t>7) May be required by law.</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15</a:t>
            </a:fld>
            <a:endParaRPr lang="en-US"/>
          </a:p>
        </p:txBody>
      </p:sp>
    </p:spTree>
    <p:extLst>
      <p:ext uri="{BB962C8B-B14F-4D97-AF65-F5344CB8AC3E}">
        <p14:creationId xmlns:p14="http://schemas.microsoft.com/office/powerpoint/2010/main" val="3478581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1973</a:t>
            </a:r>
          </a:p>
          <a:p>
            <a:pPr lvl="0"/>
            <a:r>
              <a:rPr lang="en-US" sz="1200" kern="1200" dirty="0" smtClean="0">
                <a:solidFill>
                  <a:schemeClr val="tx1"/>
                </a:solidFill>
                <a:effectLst/>
                <a:latin typeface="+mn-lt"/>
                <a:ea typeface="+mn-ea"/>
                <a:cs typeface="+mn-cs"/>
              </a:rPr>
              <a:t>Section 504: anti-discrimination law that requires equal access for individuals with disabilities. Applies to federal &amp; federally funded programs.</a:t>
            </a:r>
          </a:p>
          <a:p>
            <a:pPr lvl="0"/>
            <a:r>
              <a:rPr lang="en-US" sz="1200" kern="1200" dirty="0" smtClean="0">
                <a:solidFill>
                  <a:schemeClr val="tx1"/>
                </a:solidFill>
                <a:effectLst/>
                <a:latin typeface="+mn-lt"/>
                <a:ea typeface="+mn-ea"/>
                <a:cs typeface="+mn-cs"/>
              </a:rPr>
              <a:t>Section 508: introduced in 1998 to require federal communications and information technology to be accessible. Apples to federal programs, but often applied to federally funded programs through state &amp; organization laws.</a:t>
            </a:r>
          </a:p>
          <a:p>
            <a:pPr lvl="0"/>
            <a:r>
              <a:rPr lang="en-US" sz="1200" kern="1200" dirty="0" smtClean="0">
                <a:solidFill>
                  <a:schemeClr val="tx1"/>
                </a:solidFill>
                <a:effectLst/>
                <a:latin typeface="+mn-lt"/>
                <a:ea typeface="+mn-ea"/>
                <a:cs typeface="+mn-cs"/>
              </a:rPr>
              <a:t>Audio description is a requirement of Section 508, which was just refreshed to include language from the WCAG 2.0 Level AA guidelines.</a:t>
            </a:r>
          </a:p>
          <a:p>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16</a:t>
            </a:fld>
            <a:endParaRPr lang="en-US"/>
          </a:p>
        </p:txBody>
      </p:sp>
    </p:spTree>
    <p:extLst>
      <p:ext uri="{BB962C8B-B14F-4D97-AF65-F5344CB8AC3E}">
        <p14:creationId xmlns:p14="http://schemas.microsoft.com/office/powerpoint/2010/main" val="3322726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WCAG 2.0 is</a:t>
            </a:r>
            <a:r>
              <a:rPr lang="en-US" baseline="0" dirty="0" smtClean="0"/>
              <a:t> the international standard for web accessibility, which, until the 508 refresh, was not written into any US federal accessibility laws. </a:t>
            </a:r>
          </a:p>
          <a:p>
            <a:pPr marL="171450" indent="-171450">
              <a:buFontTx/>
              <a:buChar char="-"/>
            </a:pPr>
            <a:r>
              <a:rPr lang="en-US" baseline="0" dirty="0" smtClean="0"/>
              <a:t>AD requirements: required for all pre-recorded, synchronized media</a:t>
            </a:r>
          </a:p>
          <a:p>
            <a:pPr marL="171450" indent="-171450">
              <a:buFontTx/>
              <a:buChar char="-"/>
            </a:pPr>
            <a:r>
              <a:rPr lang="en-US" baseline="0" dirty="0" smtClean="0"/>
              <a:t>Provides success criteria for how to meet these requirements. Allows for no description if all visual information is articulated in the audio of the source video.</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17</a:t>
            </a:fld>
            <a:endParaRPr lang="en-US"/>
          </a:p>
        </p:txBody>
      </p:sp>
    </p:spTree>
    <p:extLst>
      <p:ext uri="{BB962C8B-B14F-4D97-AF65-F5344CB8AC3E}">
        <p14:creationId xmlns:p14="http://schemas.microsoft.com/office/powerpoint/2010/main" val="1023318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1990</a:t>
            </a:r>
          </a:p>
          <a:p>
            <a:pPr lvl="0"/>
            <a:r>
              <a:rPr lang="en-US" sz="1200" kern="1200" dirty="0" smtClean="0">
                <a:solidFill>
                  <a:schemeClr val="tx1"/>
                </a:solidFill>
                <a:effectLst/>
                <a:latin typeface="+mn-lt"/>
                <a:ea typeface="+mn-ea"/>
                <a:cs typeface="+mn-cs"/>
              </a:rPr>
              <a:t>5 sections</a:t>
            </a:r>
          </a:p>
          <a:p>
            <a:pPr lvl="0"/>
            <a:r>
              <a:rPr lang="en-US" sz="1200" kern="1200" dirty="0" smtClean="0">
                <a:solidFill>
                  <a:schemeClr val="tx1"/>
                </a:solidFill>
                <a:effectLst/>
                <a:latin typeface="+mn-lt"/>
                <a:ea typeface="+mn-ea"/>
                <a:cs typeface="+mn-cs"/>
              </a:rPr>
              <a:t>Title II: public entities; Title III: public accommodations (extends to private sector)</a:t>
            </a:r>
          </a:p>
          <a:p>
            <a:pPr lvl="0"/>
            <a:r>
              <a:rPr lang="en-US" sz="1200" kern="1200" dirty="0" smtClean="0">
                <a:solidFill>
                  <a:schemeClr val="tx1"/>
                </a:solidFill>
                <a:effectLst/>
                <a:latin typeface="+mn-lt"/>
                <a:ea typeface="+mn-ea"/>
                <a:cs typeface="+mn-cs"/>
              </a:rPr>
              <a:t>"Places of public accommodation" – what constitutes this? </a:t>
            </a:r>
          </a:p>
          <a:p>
            <a:pPr lvl="0"/>
            <a:r>
              <a:rPr lang="en-US" sz="1200" kern="1200" dirty="0" smtClean="0">
                <a:solidFill>
                  <a:schemeClr val="tx1"/>
                </a:solidFill>
                <a:effectLst/>
                <a:latin typeface="+mn-lt"/>
                <a:ea typeface="+mn-ea"/>
                <a:cs typeface="+mn-cs"/>
              </a:rPr>
              <a:t>Tested against online businesses</a:t>
            </a:r>
          </a:p>
          <a:p>
            <a:pPr lvl="0"/>
            <a:r>
              <a:rPr lang="en-US" sz="1200" kern="1200" dirty="0" smtClean="0">
                <a:solidFill>
                  <a:schemeClr val="tx1"/>
                </a:solidFill>
                <a:effectLst/>
                <a:latin typeface="+mn-lt"/>
                <a:ea typeface="+mn-ea"/>
                <a:cs typeface="+mn-cs"/>
              </a:rPr>
              <a:t>Refresh coming?</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18</a:t>
            </a:fld>
            <a:endParaRPr lang="en-US"/>
          </a:p>
        </p:txBody>
      </p:sp>
    </p:spTree>
    <p:extLst>
      <p:ext uri="{BB962C8B-B14F-4D97-AF65-F5344CB8AC3E}">
        <p14:creationId xmlns:p14="http://schemas.microsoft.com/office/powerpoint/2010/main" val="3522236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Phases in between 2010 and 2020</a:t>
            </a:r>
          </a:p>
          <a:p>
            <a:r>
              <a:rPr lang="en-US" dirty="0" smtClean="0"/>
              <a:t>Currently: Top</a:t>
            </a:r>
            <a:r>
              <a:rPr lang="en-US" baseline="0" dirty="0" smtClean="0"/>
              <a:t> 60 TV markets required to describe 50 hours per quarter. Next phase in is July 1, 2018: </a:t>
            </a:r>
          </a:p>
          <a:p>
            <a:pPr marL="171450" indent="-171450">
              <a:buFontTx/>
              <a:buChar char="-"/>
            </a:pPr>
            <a:r>
              <a:rPr lang="en-US" baseline="0" dirty="0" smtClean="0"/>
              <a:t>Multi channel video distributers must provide 87.5 hours per quarter</a:t>
            </a:r>
          </a:p>
        </p:txBody>
      </p:sp>
      <p:sp>
        <p:nvSpPr>
          <p:cNvPr id="4" name="Slide Number Placeholder 3"/>
          <p:cNvSpPr>
            <a:spLocks noGrp="1"/>
          </p:cNvSpPr>
          <p:nvPr>
            <p:ph type="sldNum" sz="quarter" idx="10"/>
          </p:nvPr>
        </p:nvSpPr>
        <p:spPr/>
        <p:txBody>
          <a:bodyPr/>
          <a:lstStyle/>
          <a:p>
            <a:fld id="{5FC3ED1F-AF45-A543-8DAC-8EB154A6D96F}" type="slidenum">
              <a:rPr lang="en-US" smtClean="0"/>
              <a:t>19</a:t>
            </a:fld>
            <a:endParaRPr lang="en-US"/>
          </a:p>
        </p:txBody>
      </p:sp>
    </p:spTree>
    <p:extLst>
      <p:ext uri="{BB962C8B-B14F-4D97-AF65-F5344CB8AC3E}">
        <p14:creationId xmlns:p14="http://schemas.microsoft.com/office/powerpoint/2010/main" val="1023318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American Council of the Blind</a:t>
            </a:r>
            <a:r>
              <a:rPr lang="en-US" sz="1200" kern="1200" baseline="0" dirty="0" smtClean="0">
                <a:solidFill>
                  <a:schemeClr val="tx1"/>
                </a:solidFill>
                <a:effectLst/>
                <a:latin typeface="+mn-lt"/>
                <a:ea typeface="+mn-ea"/>
                <a:cs typeface="+mn-cs"/>
              </a:rPr>
              <a:t> vs. Netflix:</a:t>
            </a:r>
          </a:p>
          <a:p>
            <a:pPr lvl="0"/>
            <a:r>
              <a:rPr lang="en-US" sz="1200" kern="1200" baseline="0" dirty="0" smtClean="0">
                <a:solidFill>
                  <a:schemeClr val="tx1"/>
                </a:solidFill>
                <a:effectLst/>
                <a:latin typeface="+mn-lt"/>
                <a:ea typeface="+mn-ea"/>
                <a:cs typeface="+mn-cs"/>
              </a:rPr>
              <a:t>-  </a:t>
            </a:r>
            <a:r>
              <a:rPr lang="en-US" dirty="0" smtClean="0"/>
              <a:t>Settlement;</a:t>
            </a:r>
            <a:r>
              <a:rPr lang="en-US" baseline="0" dirty="0" smtClean="0"/>
              <a:t> Netflix agreed to provide AD for many streaming titles by December, 2016. You can view a library of described Netflix videos by going to the footer on their site.</a:t>
            </a:r>
          </a:p>
          <a:p>
            <a:pPr marL="171450" lvl="0" indent="-171450">
              <a:buFont typeface="Wingdings" charset="0"/>
              <a:buChar char="Ø"/>
            </a:pPr>
            <a:endParaRPr lang="en-US" baseline="0" dirty="0" smtClean="0"/>
          </a:p>
          <a:p>
            <a:pPr marL="0" lvl="0" indent="0">
              <a:buFont typeface="Wingdings" charset="0"/>
              <a:buNone/>
            </a:pPr>
            <a:r>
              <a:rPr lang="en-US" baseline="0" dirty="0" smtClean="0"/>
              <a:t>Hamilton:</a:t>
            </a:r>
          </a:p>
          <a:p>
            <a:pPr marL="171450" lvl="0" indent="-171450">
              <a:buFontTx/>
              <a:buChar char="-"/>
            </a:pPr>
            <a:r>
              <a:rPr lang="en-US" baseline="0" dirty="0" smtClean="0"/>
              <a:t>Sued for “systematic civil rights violations” against the blind community under Title III of the ADA by not providing audio description</a:t>
            </a:r>
          </a:p>
          <a:p>
            <a:pPr marL="171450" lvl="0" indent="-171450">
              <a:buFontTx/>
              <a:buChar char="-"/>
            </a:pPr>
            <a:endParaRPr lang="en-US" baseline="0" dirty="0" smtClean="0"/>
          </a:p>
          <a:p>
            <a:pPr marL="0" lvl="0" indent="0">
              <a:buFontTx/>
              <a:buNone/>
            </a:pPr>
            <a:r>
              <a:rPr lang="en-US" baseline="0" dirty="0" smtClean="0"/>
              <a:t>Berkeley:</a:t>
            </a:r>
          </a:p>
          <a:p>
            <a:pPr marL="171450" lvl="0" indent="-171450">
              <a:buFontTx/>
              <a:buChar char="-"/>
            </a:pPr>
            <a:r>
              <a:rPr lang="en-US" baseline="0" dirty="0" smtClean="0"/>
              <a:t>DOJ underwent an investigation and submitted a letter to UC Berkeley last year finding their MOOCs to be inaccessible.</a:t>
            </a:r>
          </a:p>
          <a:p>
            <a:pPr marL="171450" lvl="0" indent="-171450">
              <a:buFontTx/>
              <a:buChar char="-"/>
            </a:pPr>
            <a:r>
              <a:rPr lang="en-US" baseline="0" dirty="0" smtClean="0"/>
              <a:t>Among violations: lack of audio description and closed captioning on video content</a:t>
            </a:r>
          </a:p>
          <a:p>
            <a:pPr marL="171450" lvl="0" indent="-171450">
              <a:buFontTx/>
              <a:buChar char="-"/>
            </a:pPr>
            <a:r>
              <a:rPr lang="en-US" baseline="0" dirty="0" smtClean="0"/>
              <a:t>Berkeley has since said they will take down their free MOOC content, citing many reasons in addition to the cost of making it accessible</a:t>
            </a:r>
          </a:p>
          <a:p>
            <a:pPr marL="171450" lvl="0" indent="-171450">
              <a:buFontTx/>
              <a:buChar char="-"/>
            </a:pPr>
            <a:endParaRPr lang="en-US" baseline="0" dirty="0" smtClean="0"/>
          </a:p>
          <a:p>
            <a:pPr marL="0" lvl="0" indent="0">
              <a:buFontTx/>
              <a:buNone/>
            </a:pPr>
            <a:r>
              <a:rPr lang="en-US" baseline="0" dirty="0" smtClean="0"/>
              <a:t>AMC:</a:t>
            </a:r>
          </a:p>
          <a:p>
            <a:pPr marL="171450" lvl="0" indent="-171450">
              <a:buFontTx/>
              <a:buChar char="-"/>
            </a:pPr>
            <a:r>
              <a:rPr lang="en-US" baseline="0" dirty="0" smtClean="0"/>
              <a:t>Claims they provide assistive listening devices for audio description; plaintiff claims they are often not available, broken, or drained of battery</a:t>
            </a:r>
          </a:p>
          <a:p>
            <a:pPr marL="171450" lvl="0" indent="-171450">
              <a:buFontTx/>
              <a:buChar char="-"/>
            </a:pPr>
            <a:r>
              <a:rPr lang="en-US" dirty="0" smtClean="0"/>
              <a:t>Cites</a:t>
            </a:r>
            <a:r>
              <a:rPr lang="en-US" baseline="0" dirty="0" smtClean="0"/>
              <a:t> v</a:t>
            </a:r>
            <a:r>
              <a:rPr lang="en-US" dirty="0" smtClean="0"/>
              <a:t>iolation of the ADA &amp; seeks recourse for discrimination</a:t>
            </a: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20</a:t>
            </a:fld>
            <a:endParaRPr lang="en-US"/>
          </a:p>
        </p:txBody>
      </p:sp>
    </p:spTree>
    <p:extLst>
      <p:ext uri="{BB962C8B-B14F-4D97-AF65-F5344CB8AC3E}">
        <p14:creationId xmlns:p14="http://schemas.microsoft.com/office/powerpoint/2010/main" val="347858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3ED1F-AF45-A543-8DAC-8EB154A6D96F}" type="slidenum">
              <a:rPr lang="en-US" smtClean="0"/>
              <a:t>2</a:t>
            </a:fld>
            <a:endParaRPr lang="en-US"/>
          </a:p>
        </p:txBody>
      </p:sp>
    </p:spTree>
    <p:extLst>
      <p:ext uri="{BB962C8B-B14F-4D97-AF65-F5344CB8AC3E}">
        <p14:creationId xmlns:p14="http://schemas.microsoft.com/office/powerpoint/2010/main" val="2181951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the laws were written before the proliferation of online video, we must turn to the courts to see what they believe about how the ADA and Section 504 should apply to the online sector:</a:t>
            </a:r>
          </a:p>
          <a:p>
            <a:endParaRPr lang="en-US" baseline="0" dirty="0" smtClean="0"/>
          </a:p>
          <a:p>
            <a:r>
              <a:rPr lang="en-US" baseline="0" dirty="0" smtClean="0"/>
              <a:t>Case of National Association of the Deaf vs. Netflix:</a:t>
            </a:r>
          </a:p>
          <a:p>
            <a:r>
              <a:rPr lang="en-US" baseline="0" dirty="0" smtClean="0"/>
              <a:t>“Excluding businesses that sell services through the Internet from the ADA would run afoul of the purposes of the ADA”</a:t>
            </a: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21</a:t>
            </a:fld>
            <a:endParaRPr lang="en-US"/>
          </a:p>
        </p:txBody>
      </p:sp>
    </p:spTree>
    <p:extLst>
      <p:ext uri="{BB962C8B-B14F-4D97-AF65-F5344CB8AC3E}">
        <p14:creationId xmlns:p14="http://schemas.microsoft.com/office/powerpoint/2010/main" val="3033428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 audio description can be insurmountable</a:t>
            </a:r>
            <a:r>
              <a:rPr lang="en-US" baseline="0" dirty="0" smtClean="0"/>
              <a:t> for institutions, but technology is helping to innovate the process of </a:t>
            </a:r>
            <a:r>
              <a:rPr lang="en-US" baseline="0" smtClean="0"/>
              <a:t>audio description.</a:t>
            </a:r>
            <a:endParaRPr lang="en-US"/>
          </a:p>
        </p:txBody>
      </p:sp>
      <p:sp>
        <p:nvSpPr>
          <p:cNvPr id="4" name="Slide Number Placeholder 3"/>
          <p:cNvSpPr>
            <a:spLocks noGrp="1"/>
          </p:cNvSpPr>
          <p:nvPr>
            <p:ph type="sldNum" sz="quarter" idx="10"/>
          </p:nvPr>
        </p:nvSpPr>
        <p:spPr/>
        <p:txBody>
          <a:bodyPr/>
          <a:lstStyle/>
          <a:p>
            <a:fld id="{5FC3ED1F-AF45-A543-8DAC-8EB154A6D96F}" type="slidenum">
              <a:rPr lang="en-US" smtClean="0"/>
              <a:t>22</a:t>
            </a:fld>
            <a:endParaRPr lang="en-US"/>
          </a:p>
        </p:txBody>
      </p:sp>
    </p:spTree>
    <p:extLst>
      <p:ext uri="{BB962C8B-B14F-4D97-AF65-F5344CB8AC3E}">
        <p14:creationId xmlns:p14="http://schemas.microsoft.com/office/powerpoint/2010/main" val="618511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Synthesized Speech?</a:t>
            </a:r>
          </a:p>
          <a:p>
            <a:r>
              <a:rPr lang="en-US" dirty="0" smtClean="0"/>
              <a:t>PROS:</a:t>
            </a:r>
          </a:p>
          <a:p>
            <a:pPr marL="171450" indent="-171450">
              <a:buFont typeface="Wingdings" charset="0"/>
              <a:buChar char="Ø"/>
            </a:pPr>
            <a:r>
              <a:rPr lang="en-US" dirty="0" smtClean="0"/>
              <a:t>Processing speed</a:t>
            </a:r>
          </a:p>
          <a:p>
            <a:pPr marL="171450" indent="-171450">
              <a:buFont typeface="Wingdings" charset="0"/>
              <a:buChar char="Ø"/>
            </a:pPr>
            <a:r>
              <a:rPr lang="en-US" dirty="0" smtClean="0"/>
              <a:t>Cost</a:t>
            </a:r>
          </a:p>
          <a:p>
            <a:pPr marL="171450" indent="-171450">
              <a:buFont typeface="Wingdings" charset="0"/>
              <a:buChar char="Ø"/>
            </a:pPr>
            <a:r>
              <a:rPr lang="en-US" dirty="0" smtClean="0"/>
              <a:t>Ability</a:t>
            </a:r>
            <a:r>
              <a:rPr lang="en-US" baseline="0" dirty="0" smtClean="0"/>
              <a:t> to manipulate speed of voiced description w/o distortion</a:t>
            </a:r>
          </a:p>
          <a:p>
            <a:pPr marL="171450" indent="-171450">
              <a:buFont typeface="Wingdings" charset="0"/>
              <a:buChar char="Ø"/>
            </a:pPr>
            <a:r>
              <a:rPr lang="en-US" baseline="0" dirty="0" smtClean="0"/>
              <a:t>Because of all the above: make description editable &amp; have flexible output</a:t>
            </a:r>
          </a:p>
          <a:p>
            <a:pPr marL="171450" indent="-171450">
              <a:buFont typeface="Wingdings" charset="0"/>
              <a:buChar char="Ø"/>
            </a:pPr>
            <a:r>
              <a:rPr lang="en-US" baseline="0" dirty="0" smtClean="0"/>
              <a:t>Blind users are used to screen reader voices (more mechanized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23</a:t>
            </a:fld>
            <a:endParaRPr lang="en-US"/>
          </a:p>
        </p:txBody>
      </p:sp>
    </p:spTree>
    <p:extLst>
      <p:ext uri="{BB962C8B-B14F-4D97-AF65-F5344CB8AC3E}">
        <p14:creationId xmlns:p14="http://schemas.microsoft.com/office/powerpoint/2010/main" val="659690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Synthesized Speech?</a:t>
            </a:r>
          </a:p>
          <a:p>
            <a:r>
              <a:rPr lang="en-US" dirty="0" smtClean="0"/>
              <a:t>PROS:</a:t>
            </a:r>
          </a:p>
          <a:p>
            <a:pPr marL="171450" indent="-171450">
              <a:buFont typeface="Wingdings" charset="0"/>
              <a:buChar char="Ø"/>
            </a:pPr>
            <a:r>
              <a:rPr lang="en-US" dirty="0" smtClean="0"/>
              <a:t>Processing speed</a:t>
            </a:r>
          </a:p>
          <a:p>
            <a:pPr marL="171450" indent="-171450">
              <a:buFont typeface="Wingdings" charset="0"/>
              <a:buChar char="Ø"/>
            </a:pPr>
            <a:r>
              <a:rPr lang="en-US" dirty="0" smtClean="0"/>
              <a:t>Cost</a:t>
            </a:r>
          </a:p>
          <a:p>
            <a:pPr marL="171450" indent="-171450">
              <a:buFont typeface="Wingdings" charset="0"/>
              <a:buChar char="Ø"/>
            </a:pPr>
            <a:r>
              <a:rPr lang="en-US" dirty="0" smtClean="0"/>
              <a:t>Ability</a:t>
            </a:r>
            <a:r>
              <a:rPr lang="en-US" baseline="0" dirty="0" smtClean="0"/>
              <a:t> to manipulate speed of voiced description w/o distortion</a:t>
            </a:r>
          </a:p>
          <a:p>
            <a:pPr marL="171450" indent="-171450">
              <a:buFont typeface="Wingdings" charset="0"/>
              <a:buChar char="Ø"/>
            </a:pPr>
            <a:r>
              <a:rPr lang="en-US" baseline="0" dirty="0" smtClean="0"/>
              <a:t>Because of all the above: make description editable &amp; have flexible output</a:t>
            </a:r>
          </a:p>
          <a:p>
            <a:pPr marL="171450" indent="-171450">
              <a:buFont typeface="Wingdings" charset="0"/>
              <a:buChar char="Ø"/>
            </a:pPr>
            <a:r>
              <a:rPr lang="en-US" baseline="0" dirty="0" smtClean="0"/>
              <a:t>Blind users are used to screen reader voices (more mechanized)</a:t>
            </a:r>
          </a:p>
          <a:p>
            <a:pPr marL="171450" indent="-171450">
              <a:buFont typeface="Wingdings" charset="0"/>
              <a:buChar char="Ø"/>
            </a:pPr>
            <a:endParaRPr lang="en-US" baseline="0" dirty="0" smtClean="0"/>
          </a:p>
          <a:p>
            <a:pPr marL="0" indent="0">
              <a:buFont typeface="Wingdings" charset="0"/>
              <a:buNone/>
            </a:pPr>
            <a:r>
              <a:rPr lang="en-US" baseline="0" dirty="0" smtClean="0"/>
              <a:t>CONS:</a:t>
            </a:r>
          </a:p>
          <a:p>
            <a:pPr marL="171450" indent="-171450">
              <a:buFontTx/>
              <a:buChar char="-"/>
            </a:pPr>
            <a:r>
              <a:rPr lang="en-US" baseline="0" dirty="0" smtClean="0"/>
              <a:t>Sounds like a machine (but not that bad!)</a:t>
            </a:r>
          </a:p>
          <a:p>
            <a:pPr marL="171450" indent="-171450">
              <a:buFontTx/>
              <a:buChar char="-"/>
            </a:pPr>
            <a:r>
              <a:rPr lang="en-US" baseline="0" dirty="0" smtClean="0"/>
              <a:t>Limited ability to alter tone  (‘say as’ concerned, happy, angry, etc.)</a:t>
            </a:r>
          </a:p>
          <a:p>
            <a:pPr marL="171450" indent="-171450">
              <a:buFontTx/>
              <a:buChar char="-"/>
            </a:pPr>
            <a:r>
              <a:rPr lang="en-US" baseline="0" dirty="0" smtClean="0"/>
              <a:t>Pronunciation issues – today; something we’re looking at, can be addressed.</a:t>
            </a:r>
            <a:endParaRPr lang="en-US" dirty="0" smtClean="0"/>
          </a:p>
          <a:p>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24</a:t>
            </a:fld>
            <a:endParaRPr lang="en-US"/>
          </a:p>
        </p:txBody>
      </p:sp>
    </p:spTree>
    <p:extLst>
      <p:ext uri="{BB962C8B-B14F-4D97-AF65-F5344CB8AC3E}">
        <p14:creationId xmlns:p14="http://schemas.microsoft.com/office/powerpoint/2010/main" val="659690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 description vendors don’t allow the end user to </a:t>
            </a:r>
            <a:r>
              <a:rPr lang="en-US" i="1" dirty="0" smtClean="0"/>
              <a:t>edit</a:t>
            </a:r>
            <a:r>
              <a:rPr lang="en-US" i="0" dirty="0" smtClean="0"/>
              <a:t> their descriptions.</a:t>
            </a:r>
          </a:p>
          <a:p>
            <a:r>
              <a:rPr lang="en-US" i="0" dirty="0" smtClean="0"/>
              <a:t>Our workflow allows you to edit description frames after your</a:t>
            </a:r>
            <a:r>
              <a:rPr lang="en-US" i="0" baseline="0" dirty="0" smtClean="0"/>
              <a:t> files have been processed. If you have specific words you’d like changed, or the name of a speaker that your describer wasn’t sure about, you can edit those after the fact. When you finalize, your edits will propagate to all outputs. You can easily revert to the original description if you’re not happy with your edits.</a:t>
            </a: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25</a:t>
            </a:fld>
            <a:endParaRPr lang="en-US"/>
          </a:p>
        </p:txBody>
      </p:sp>
    </p:spTree>
    <p:extLst>
      <p:ext uri="{BB962C8B-B14F-4D97-AF65-F5344CB8AC3E}">
        <p14:creationId xmlns:p14="http://schemas.microsoft.com/office/powerpoint/2010/main" val="3886525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 how simple</a:t>
            </a:r>
            <a:r>
              <a:rPr lang="en-US" baseline="0" dirty="0" smtClean="0"/>
              <a:t> the audio description plugin is.</a:t>
            </a:r>
          </a:p>
          <a:p>
            <a:endParaRPr lang="en-US" baseline="0" dirty="0" smtClean="0"/>
          </a:p>
          <a:p>
            <a:r>
              <a:rPr lang="en-US" baseline="0" dirty="0" smtClean="0"/>
              <a:t>http://www.3playmedia.com/how-it-works/how-to-guides/audio-description/audio-description-examples/</a:t>
            </a:r>
          </a:p>
        </p:txBody>
      </p:sp>
      <p:sp>
        <p:nvSpPr>
          <p:cNvPr id="4" name="Slide Number Placeholder 3"/>
          <p:cNvSpPr>
            <a:spLocks noGrp="1"/>
          </p:cNvSpPr>
          <p:nvPr>
            <p:ph type="sldNum" sz="quarter" idx="10"/>
          </p:nvPr>
        </p:nvSpPr>
        <p:spPr/>
        <p:txBody>
          <a:bodyPr/>
          <a:lstStyle/>
          <a:p>
            <a:fld id="{5FC3ED1F-AF45-A543-8DAC-8EB154A6D96F}" type="slidenum">
              <a:rPr lang="en-US" smtClean="0"/>
              <a:t>26</a:t>
            </a:fld>
            <a:endParaRPr lang="en-US"/>
          </a:p>
        </p:txBody>
      </p:sp>
    </p:spTree>
    <p:extLst>
      <p:ext uri="{BB962C8B-B14F-4D97-AF65-F5344CB8AC3E}">
        <p14:creationId xmlns:p14="http://schemas.microsoft.com/office/powerpoint/2010/main" val="1773128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charset="0"/>
              <a:buNone/>
            </a:pP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27</a:t>
            </a:fld>
            <a:endParaRPr lang="en-US"/>
          </a:p>
        </p:txBody>
      </p:sp>
    </p:spTree>
    <p:extLst>
      <p:ext uri="{BB962C8B-B14F-4D97-AF65-F5344CB8AC3E}">
        <p14:creationId xmlns:p14="http://schemas.microsoft.com/office/powerpoint/2010/main" val="3181175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AutoNum type="arabicParenR"/>
            </a:pPr>
            <a:r>
              <a:rPr lang="en-US" sz="1200" kern="1200" dirty="0" smtClean="0">
                <a:solidFill>
                  <a:schemeClr val="tx1"/>
                </a:solidFill>
                <a:effectLst/>
                <a:latin typeface="+mn-lt"/>
                <a:ea typeface="+mn-ea"/>
                <a:cs typeface="+mn-cs"/>
              </a:rPr>
              <a:t>Secondary audio track that narrates the relevant visual information contained in a video</a:t>
            </a:r>
            <a:endParaRPr lang="en-US" sz="1200" kern="1200" baseline="0" dirty="0" smtClean="0">
              <a:solidFill>
                <a:schemeClr val="tx1"/>
              </a:solidFill>
              <a:effectLst/>
              <a:latin typeface="+mn-lt"/>
              <a:ea typeface="+mn-ea"/>
              <a:cs typeface="+mn-cs"/>
            </a:endParaRPr>
          </a:p>
          <a:p>
            <a:pPr marL="228600" lvl="0" indent="-228600">
              <a:buAutoNum type="arabicParenR"/>
            </a:pPr>
            <a:r>
              <a:rPr lang="en-US" sz="1200" kern="1200" baseline="0" dirty="0" smtClean="0">
                <a:solidFill>
                  <a:schemeClr val="tx1"/>
                </a:solidFill>
                <a:effectLst/>
                <a:latin typeface="+mn-lt"/>
                <a:ea typeface="+mn-ea"/>
                <a:cs typeface="+mn-cs"/>
              </a:rPr>
              <a:t>Usually represented by an AD icon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3</a:t>
            </a:fld>
            <a:endParaRPr lang="en-US"/>
          </a:p>
        </p:txBody>
      </p:sp>
    </p:spTree>
    <p:extLst>
      <p:ext uri="{BB962C8B-B14F-4D97-AF65-F5344CB8AC3E}">
        <p14:creationId xmlns:p14="http://schemas.microsoft.com/office/powerpoint/2010/main" val="3181175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Audio</a:t>
            </a:r>
            <a:r>
              <a:rPr lang="en-US" sz="1200" kern="1200" baseline="0" dirty="0" smtClean="0">
                <a:solidFill>
                  <a:schemeClr val="tx1"/>
                </a:solidFill>
                <a:effectLst/>
                <a:latin typeface="+mn-lt"/>
                <a:ea typeface="+mn-ea"/>
                <a:cs typeface="+mn-cs"/>
              </a:rPr>
              <a:t> description would vocalize the visual; captions would </a:t>
            </a:r>
            <a:r>
              <a:rPr lang="en-US" sz="1200" kern="1200" baseline="0" dirty="0" err="1" smtClean="0">
                <a:solidFill>
                  <a:schemeClr val="tx1"/>
                </a:solidFill>
                <a:effectLst/>
                <a:latin typeface="+mn-lt"/>
                <a:ea typeface="+mn-ea"/>
                <a:cs typeface="+mn-cs"/>
              </a:rPr>
              <a:t>textualize</a:t>
            </a:r>
            <a:r>
              <a:rPr lang="en-US" sz="1200" kern="1200" baseline="0" dirty="0" smtClean="0">
                <a:solidFill>
                  <a:schemeClr val="tx1"/>
                </a:solidFill>
                <a:effectLst/>
                <a:latin typeface="+mn-lt"/>
                <a:ea typeface="+mn-ea"/>
                <a:cs typeface="+mn-cs"/>
              </a:rPr>
              <a:t> the audio.</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Similar to captions, which people are much more familiar with, which transcribes the relevant auditory information. Captions assume a viewer</a:t>
            </a:r>
            <a:r>
              <a:rPr lang="en-US" sz="1200" kern="1200" baseline="0" dirty="0" smtClean="0">
                <a:solidFill>
                  <a:schemeClr val="tx1"/>
                </a:solidFill>
                <a:effectLst/>
                <a:latin typeface="+mn-lt"/>
                <a:ea typeface="+mn-ea"/>
                <a:cs typeface="+mn-cs"/>
              </a:rPr>
              <a:t> can’t hear; audio description assumes a viewer can’t see.</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Difficult because in many cases, there is very little space to describe, so it is important</a:t>
            </a:r>
            <a:r>
              <a:rPr lang="en-US" sz="1200" kern="1200" baseline="0" dirty="0" smtClean="0">
                <a:solidFill>
                  <a:schemeClr val="tx1"/>
                </a:solidFill>
                <a:effectLst/>
                <a:latin typeface="+mn-lt"/>
                <a:ea typeface="+mn-ea"/>
                <a:cs typeface="+mn-cs"/>
              </a:rPr>
              <a:t> to prioritize key visual information.</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For those who have never heard description before, it’s often described as similar to the sports announcer in a baseball game, narrating the plays over the radio.</a:t>
            </a:r>
          </a:p>
          <a:p>
            <a:pPr lvl="0"/>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4</a:t>
            </a:fld>
            <a:endParaRPr lang="en-US"/>
          </a:p>
        </p:txBody>
      </p:sp>
    </p:spTree>
    <p:extLst>
      <p:ext uri="{BB962C8B-B14F-4D97-AF65-F5344CB8AC3E}">
        <p14:creationId xmlns:p14="http://schemas.microsoft.com/office/powerpoint/2010/main" val="3181175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EXAMPLE – without audio description, then with audio description.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WITHOUT DESCRIPTION: https://</a:t>
            </a:r>
            <a:r>
              <a:rPr lang="en-US" sz="1200" kern="1200" baseline="0" dirty="0" err="1" smtClean="0">
                <a:solidFill>
                  <a:schemeClr val="tx1"/>
                </a:solidFill>
                <a:effectLst/>
                <a:latin typeface="+mn-lt"/>
                <a:ea typeface="+mn-ea"/>
                <a:cs typeface="+mn-cs"/>
              </a:rPr>
              <a:t>www.youtube.com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watch?v</a:t>
            </a:r>
            <a:r>
              <a:rPr lang="en-US" sz="1200" kern="1200" baseline="0" dirty="0" smtClean="0">
                <a:solidFill>
                  <a:schemeClr val="tx1"/>
                </a:solidFill>
                <a:effectLst/>
                <a:latin typeface="+mn-lt"/>
                <a:ea typeface="+mn-ea"/>
                <a:cs typeface="+mn-cs"/>
              </a:rPr>
              <a:t>=-WdC4DaYIeQ</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WITH DESCRIPTION: https://</a:t>
            </a:r>
            <a:r>
              <a:rPr lang="en-US" sz="1200" kern="1200" baseline="0" dirty="0" err="1" smtClean="0">
                <a:solidFill>
                  <a:schemeClr val="tx1"/>
                </a:solidFill>
                <a:effectLst/>
                <a:latin typeface="+mn-lt"/>
                <a:ea typeface="+mn-ea"/>
                <a:cs typeface="+mn-cs"/>
              </a:rPr>
              <a:t>www.youtube.com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watch?v</a:t>
            </a:r>
            <a:r>
              <a:rPr lang="en-US" sz="1200" kern="1200" baseline="0" dirty="0" smtClean="0">
                <a:solidFill>
                  <a:schemeClr val="tx1"/>
                </a:solidFill>
                <a:effectLst/>
                <a:latin typeface="+mn-lt"/>
                <a:ea typeface="+mn-ea"/>
                <a:cs typeface="+mn-cs"/>
              </a:rPr>
              <a:t>=O7j4_aP8dWA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Close your eyes and see how much you can understand w/o description.</a:t>
            </a:r>
          </a:p>
        </p:txBody>
      </p:sp>
      <p:sp>
        <p:nvSpPr>
          <p:cNvPr id="4" name="Slide Number Placeholder 3"/>
          <p:cNvSpPr>
            <a:spLocks noGrp="1"/>
          </p:cNvSpPr>
          <p:nvPr>
            <p:ph type="sldNum" sz="quarter" idx="10"/>
          </p:nvPr>
        </p:nvSpPr>
        <p:spPr/>
        <p:txBody>
          <a:bodyPr/>
          <a:lstStyle/>
          <a:p>
            <a:fld id="{5FC3ED1F-AF45-A543-8DAC-8EB154A6D96F}" type="slidenum">
              <a:rPr lang="en-US" smtClean="0"/>
              <a:t>5</a:t>
            </a:fld>
            <a:endParaRPr lang="en-US"/>
          </a:p>
        </p:txBody>
      </p:sp>
    </p:spTree>
    <p:extLst>
      <p:ext uri="{BB962C8B-B14F-4D97-AF65-F5344CB8AC3E}">
        <p14:creationId xmlns:p14="http://schemas.microsoft.com/office/powerpoint/2010/main" val="1741929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What is extended 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Example: http://www.3playmedia.com/how-it-works/how-to-guides/audio-description/audio-description-examples/</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3ED1F-AF45-A543-8DAC-8EB154A6D96F}" type="slidenum">
              <a:rPr lang="en-US" smtClean="0"/>
              <a:t>6</a:t>
            </a:fld>
            <a:endParaRPr lang="en-US"/>
          </a:p>
        </p:txBody>
      </p:sp>
    </p:spTree>
    <p:extLst>
      <p:ext uri="{BB962C8B-B14F-4D97-AF65-F5344CB8AC3E}">
        <p14:creationId xmlns:p14="http://schemas.microsoft.com/office/powerpoint/2010/main" val="1741929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7</a:t>
            </a:fld>
            <a:endParaRPr lang="en-US"/>
          </a:p>
        </p:txBody>
      </p:sp>
    </p:spTree>
    <p:extLst>
      <p:ext uri="{BB962C8B-B14F-4D97-AF65-F5344CB8AC3E}">
        <p14:creationId xmlns:p14="http://schemas.microsoft.com/office/powerpoint/2010/main" val="365289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DIY methods – time consuming and expensive. For lecture or educational content, you can sometimes:</a:t>
            </a:r>
          </a:p>
          <a:p>
            <a:pPr marL="171450" indent="-171450">
              <a:buFontTx/>
              <a:buChar char="-"/>
            </a:pPr>
            <a:r>
              <a:rPr lang="en-US" dirty="0" smtClean="0"/>
              <a:t>Have professors</a:t>
            </a:r>
            <a:r>
              <a:rPr lang="en-US" baseline="0" dirty="0" smtClean="0"/>
              <a:t> or narrators narrate the visual information on their slides or in the background as they’re happening. Easiest way to cut costs.</a:t>
            </a:r>
          </a:p>
          <a:p>
            <a:pPr marL="171450" indent="-171450">
              <a:buFontTx/>
              <a:buChar char="-"/>
            </a:pPr>
            <a:r>
              <a:rPr lang="en-US" baseline="0" dirty="0" smtClean="0"/>
              <a:t>Create a text-only description; note that this will lose much of the cinematic detail for the viewer</a:t>
            </a:r>
          </a:p>
          <a:p>
            <a:pPr marL="171450" indent="-171450">
              <a:buFontTx/>
              <a:buChar char="-"/>
            </a:pPr>
            <a:r>
              <a:rPr lang="en-US" baseline="0" dirty="0" smtClean="0"/>
              <a:t>Create a text-only description that *fits into the spaces.* If using able player, set timings and add as a </a:t>
            </a:r>
            <a:r>
              <a:rPr lang="en-US" baseline="0" dirty="0" err="1" smtClean="0"/>
              <a:t>webvtt</a:t>
            </a:r>
            <a:r>
              <a:rPr lang="en-US" baseline="0" dirty="0" smtClean="0"/>
              <a:t> track</a:t>
            </a:r>
          </a:p>
          <a:p>
            <a:pPr marL="171450" indent="-171450">
              <a:buFontTx/>
              <a:buChar char="-"/>
            </a:pPr>
            <a:r>
              <a:rPr lang="en-US" baseline="0" dirty="0" smtClean="0"/>
              <a:t>Once you’ve created a text description, if you have good recording equipment and video editing software, you can record voice acted descriptions and merge it with your source audio, then output a second video with description.</a:t>
            </a:r>
          </a:p>
          <a:p>
            <a:pPr marL="171450" indent="-171450">
              <a:buFontTx/>
              <a:buChar char="-"/>
            </a:pPr>
            <a:r>
              <a:rPr lang="en-US" baseline="0" dirty="0" smtClean="0"/>
              <a:t>Outsource. Note that traditional vendors charge between $15-$75 per minute.</a:t>
            </a:r>
            <a:endParaRPr lang="en-US" dirty="0"/>
          </a:p>
        </p:txBody>
      </p:sp>
      <p:sp>
        <p:nvSpPr>
          <p:cNvPr id="4" name="Slide Number Placeholder 3"/>
          <p:cNvSpPr>
            <a:spLocks noGrp="1"/>
          </p:cNvSpPr>
          <p:nvPr>
            <p:ph type="sldNum" sz="quarter" idx="10"/>
          </p:nvPr>
        </p:nvSpPr>
        <p:spPr/>
        <p:txBody>
          <a:bodyPr/>
          <a:lstStyle/>
          <a:p>
            <a:fld id="{5FC3ED1F-AF45-A543-8DAC-8EB154A6D96F}" type="slidenum">
              <a:rPr lang="en-US" smtClean="0"/>
              <a:t>8</a:t>
            </a:fld>
            <a:endParaRPr lang="en-US"/>
          </a:p>
        </p:txBody>
      </p:sp>
    </p:spTree>
    <p:extLst>
      <p:ext uri="{BB962C8B-B14F-4D97-AF65-F5344CB8AC3E}">
        <p14:creationId xmlns:p14="http://schemas.microsoft.com/office/powerpoint/2010/main" val="1759701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to follow best practices for description quality. What</a:t>
            </a:r>
            <a:r>
              <a:rPr lang="en-US" baseline="0" dirty="0" smtClean="0"/>
              <a:t> is most important to describe? How do you describe credits, or text on screen?</a:t>
            </a:r>
          </a:p>
          <a:p>
            <a:pPr marL="171450" indent="-171450">
              <a:buFont typeface="Wingdings" charset="0"/>
              <a:buChar char="Ø"/>
            </a:pPr>
            <a:r>
              <a:rPr lang="en-US" baseline="0" dirty="0" smtClean="0"/>
              <a:t>What to describe</a:t>
            </a:r>
          </a:p>
          <a:p>
            <a:pPr marL="171450" indent="-171450">
              <a:buFont typeface="Wingdings" charset="0"/>
              <a:buChar char="Ø"/>
            </a:pPr>
            <a:r>
              <a:rPr lang="en-US" baseline="0" dirty="0" smtClean="0"/>
              <a:t>When to describe</a:t>
            </a:r>
          </a:p>
          <a:p>
            <a:pPr marL="171450" indent="-171450">
              <a:buFont typeface="Wingdings" charset="0"/>
              <a:buChar char="Ø"/>
            </a:pPr>
            <a:r>
              <a:rPr lang="en-US" dirty="0" smtClean="0"/>
              <a:t>How to describe (things</a:t>
            </a:r>
            <a:r>
              <a:rPr lang="en-US" baseline="0" dirty="0" smtClean="0"/>
              <a:t> like text on screen, credits)</a:t>
            </a:r>
          </a:p>
          <a:p>
            <a:pPr marL="171450" indent="-171450">
              <a:buFont typeface="Wingdings" charset="0"/>
              <a:buChar char="Ø"/>
            </a:pPr>
            <a:endParaRPr lang="en-US" dirty="0" smtClean="0"/>
          </a:p>
          <a:p>
            <a:endParaRPr lang="en-US" dirty="0" smtClean="0"/>
          </a:p>
          <a:p>
            <a:r>
              <a:rPr lang="en-US" dirty="0" smtClean="0"/>
              <a:t>DCMP</a:t>
            </a:r>
            <a:r>
              <a:rPr lang="en-US" baseline="0" dirty="0" smtClean="0"/>
              <a:t> description key is great.</a:t>
            </a:r>
            <a:endParaRPr lang="en-US" dirty="0" smtClean="0"/>
          </a:p>
        </p:txBody>
      </p:sp>
      <p:sp>
        <p:nvSpPr>
          <p:cNvPr id="4" name="Slide Number Placeholder 3"/>
          <p:cNvSpPr>
            <a:spLocks noGrp="1"/>
          </p:cNvSpPr>
          <p:nvPr>
            <p:ph type="sldNum" sz="quarter" idx="10"/>
          </p:nvPr>
        </p:nvSpPr>
        <p:spPr/>
        <p:txBody>
          <a:bodyPr/>
          <a:lstStyle/>
          <a:p>
            <a:fld id="{5FC3ED1F-AF45-A543-8DAC-8EB154A6D96F}" type="slidenum">
              <a:rPr lang="en-US" smtClean="0"/>
              <a:t>9</a:t>
            </a:fld>
            <a:endParaRPr lang="en-US"/>
          </a:p>
        </p:txBody>
      </p:sp>
    </p:spTree>
    <p:extLst>
      <p:ext uri="{BB962C8B-B14F-4D97-AF65-F5344CB8AC3E}">
        <p14:creationId xmlns:p14="http://schemas.microsoft.com/office/powerpoint/2010/main" val="3652895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218925" y="-9675"/>
            <a:ext cx="5276875" cy="5167075"/>
          </a:xfrm>
          <a:custGeom>
            <a:avLst/>
            <a:gdLst/>
            <a:ahLst/>
            <a:cxnLst/>
            <a:rect l="0" t="0" r="0" b="0"/>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0" name="Shape 10"/>
          <p:cNvSpPr/>
          <p:nvPr/>
        </p:nvSpPr>
        <p:spPr>
          <a:xfrm>
            <a:off x="-9675" y="-9675"/>
            <a:ext cx="5276875" cy="5167075"/>
          </a:xfrm>
          <a:custGeom>
            <a:avLst/>
            <a:gdLst/>
            <a:ahLst/>
            <a:cxnLst/>
            <a:rect l="0" t="0" r="0" b="0"/>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1" name="Shape 11"/>
          <p:cNvSpPr txBox="1">
            <a:spLocks noGrp="1"/>
          </p:cNvSpPr>
          <p:nvPr>
            <p:ph type="ctrTitle"/>
          </p:nvPr>
        </p:nvSpPr>
        <p:spPr>
          <a:xfrm>
            <a:off x="648300" y="3175950"/>
            <a:ext cx="3530700" cy="1181999"/>
          </a:xfrm>
          <a:prstGeom prst="rect">
            <a:avLst/>
          </a:prstGeom>
        </p:spPr>
        <p:txBody>
          <a:bodyPr lIns="91425" tIns="91425" rIns="91425" bIns="91425" anchor="b" anchorCtr="0"/>
          <a:lstStyle>
            <a:lvl1pPr lvl="0">
              <a:spcBef>
                <a:spcPts val="0"/>
              </a:spcBef>
              <a:buSzPct val="100000"/>
              <a:defRPr sz="3600">
                <a:latin typeface="Avenir Heavy"/>
                <a:cs typeface="Avenir Heavy"/>
              </a:defRPr>
            </a:lvl1pPr>
            <a:lvl2pPr lvl="1">
              <a:spcBef>
                <a:spcPts val="0"/>
              </a:spcBef>
              <a:buSzPct val="100000"/>
              <a:defRPr sz="3600"/>
            </a:lvl2pPr>
            <a:lvl3pPr lvl="2">
              <a:spcBef>
                <a:spcPts val="0"/>
              </a:spcBef>
              <a:buSzPct val="100000"/>
              <a:defRPr sz="3600"/>
            </a:lvl3pPr>
            <a:lvl4pPr lvl="3">
              <a:spcBef>
                <a:spcPts val="0"/>
              </a:spcBef>
              <a:buSzPct val="100000"/>
              <a:defRPr sz="3600"/>
            </a:lvl4pPr>
            <a:lvl5pPr lvl="4">
              <a:spcBef>
                <a:spcPts val="0"/>
              </a:spcBef>
              <a:buSzPct val="100000"/>
              <a:defRPr sz="3600"/>
            </a:lvl5pPr>
            <a:lvl6pPr lvl="5">
              <a:spcBef>
                <a:spcPts val="0"/>
              </a:spcBef>
              <a:buSzPct val="100000"/>
              <a:defRPr sz="3600"/>
            </a:lvl6pPr>
            <a:lvl7pPr lvl="6">
              <a:spcBef>
                <a:spcPts val="0"/>
              </a:spcBef>
              <a:buSzPct val="100000"/>
              <a:defRPr sz="3600"/>
            </a:lvl7pPr>
            <a:lvl8pPr lvl="7">
              <a:spcBef>
                <a:spcPts val="0"/>
              </a:spcBef>
              <a:buSzPct val="100000"/>
              <a:defRPr sz="3600"/>
            </a:lvl8pPr>
            <a:lvl9pPr lvl="8">
              <a:spcBef>
                <a:spcPts val="0"/>
              </a:spcBef>
              <a:buSzPct val="100000"/>
              <a:defRPr sz="3600"/>
            </a:lvl9pPr>
          </a:lstStyle>
          <a:p>
            <a:r>
              <a:rPr lang="en-US" smtClean="0"/>
              <a:t>Click to edit Master title style</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 big image">
    <p:spTree>
      <p:nvGrpSpPr>
        <p:cNvPr id="1" name="Shape 22"/>
        <p:cNvGrpSpPr/>
        <p:nvPr/>
      </p:nvGrpSpPr>
      <p:grpSpPr>
        <a:xfrm>
          <a:off x="0" y="0"/>
          <a:ext cx="0" cy="0"/>
          <a:chOff x="0" y="0"/>
          <a:chExt cx="0" cy="0"/>
        </a:xfrm>
      </p:grpSpPr>
      <p:sp>
        <p:nvSpPr>
          <p:cNvPr id="23" name="Shape 23"/>
          <p:cNvSpPr/>
          <p:nvPr/>
        </p:nvSpPr>
        <p:spPr>
          <a:xfrm>
            <a:off x="209250" y="-9675"/>
            <a:ext cx="3076750" cy="5167075"/>
          </a:xfrm>
          <a:custGeom>
            <a:avLst/>
            <a:gdLst/>
            <a:ahLst/>
            <a:cxnLst/>
            <a:rect l="0" t="0" r="0" b="0"/>
            <a:pathLst>
              <a:path w="123070" h="206683" extrusionOk="0">
                <a:moveTo>
                  <a:pt x="0" y="0"/>
                </a:moveTo>
                <a:lnTo>
                  <a:pt x="0" y="206683"/>
                </a:lnTo>
                <a:lnTo>
                  <a:pt x="123070" y="206545"/>
                </a:lnTo>
                <a:lnTo>
                  <a:pt x="67807" y="301"/>
                </a:lnTo>
                <a:close/>
              </a:path>
            </a:pathLst>
          </a:custGeom>
          <a:solidFill>
            <a:srgbClr val="000000">
              <a:alpha val="7310"/>
            </a:srgbClr>
          </a:solidFill>
          <a:ln>
            <a:noFill/>
          </a:ln>
        </p:spPr>
      </p:sp>
      <p:sp>
        <p:nvSpPr>
          <p:cNvPr id="24" name="Shape 24"/>
          <p:cNvSpPr/>
          <p:nvPr/>
        </p:nvSpPr>
        <p:spPr>
          <a:xfrm>
            <a:off x="-19350" y="-9675"/>
            <a:ext cx="3076750" cy="5167075"/>
          </a:xfrm>
          <a:custGeom>
            <a:avLst/>
            <a:gdLst/>
            <a:ahLst/>
            <a:cxnLst/>
            <a:rect l="0" t="0" r="0" b="0"/>
            <a:pathLst>
              <a:path w="123070" h="206683" extrusionOk="0">
                <a:moveTo>
                  <a:pt x="0" y="0"/>
                </a:moveTo>
                <a:lnTo>
                  <a:pt x="0" y="206683"/>
                </a:lnTo>
                <a:lnTo>
                  <a:pt x="123070" y="206545"/>
                </a:lnTo>
                <a:lnTo>
                  <a:pt x="67807" y="301"/>
                </a:lnTo>
                <a:close/>
              </a:path>
            </a:pathLst>
          </a:custGeom>
          <a:solidFill>
            <a:srgbClr val="FFFFFF"/>
          </a:solidFill>
          <a:ln>
            <a:noFill/>
          </a:ln>
        </p:spPr>
      </p:sp>
      <p:sp>
        <p:nvSpPr>
          <p:cNvPr id="25" name="Shape 25"/>
          <p:cNvSpPr txBox="1">
            <a:spLocks noGrp="1"/>
          </p:cNvSpPr>
          <p:nvPr>
            <p:ph type="title"/>
          </p:nvPr>
        </p:nvSpPr>
        <p:spPr>
          <a:xfrm>
            <a:off x="609704" y="4116875"/>
            <a:ext cx="1609799" cy="485699"/>
          </a:xfrm>
          <a:prstGeom prst="rect">
            <a:avLst/>
          </a:prstGeom>
        </p:spPr>
        <p:txBody>
          <a:bodyPr lIns="91425" tIns="91425" rIns="91425" bIns="91425" anchor="b" anchorCtr="0"/>
          <a:lstStyle>
            <a:lvl1pPr lvl="0" rtl="0">
              <a:spcBef>
                <a:spcPts val="0"/>
              </a:spcBef>
              <a:defRPr>
                <a:latin typeface="Avenir Heavy"/>
                <a:cs typeface="Avenir Heavy"/>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smtClean="0"/>
              <a:t>Click to edit Master title style</a:t>
            </a:r>
            <a:endParaRPr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32" name="Shape 32"/>
          <p:cNvSpPr/>
          <p:nvPr/>
        </p:nvSpPr>
        <p:spPr>
          <a:xfrm>
            <a:off x="228600" y="-10437"/>
            <a:ext cx="8229314" cy="5164386"/>
          </a:xfrm>
          <a:custGeom>
            <a:avLst/>
            <a:gdLst/>
            <a:ahLst/>
            <a:cxnLst/>
            <a:rect l="0" t="0" r="0" b="0"/>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3" name="Shape 33"/>
          <p:cNvSpPr/>
          <p:nvPr/>
        </p:nvSpPr>
        <p:spPr>
          <a:xfrm>
            <a:off x="0" y="-10437"/>
            <a:ext cx="8229314" cy="5164386"/>
          </a:xfrm>
          <a:custGeom>
            <a:avLst/>
            <a:gdLst/>
            <a:ahLst/>
            <a:cxnLst/>
            <a:rect l="0" t="0" r="0" b="0"/>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4" name="Shape 34"/>
          <p:cNvSpPr txBox="1">
            <a:spLocks noGrp="1"/>
          </p:cNvSpPr>
          <p:nvPr>
            <p:ph type="title"/>
          </p:nvPr>
        </p:nvSpPr>
        <p:spPr>
          <a:xfrm>
            <a:off x="838350" y="893500"/>
            <a:ext cx="5324100" cy="485699"/>
          </a:xfrm>
          <a:prstGeom prst="rect">
            <a:avLst/>
          </a:prstGeom>
        </p:spPr>
        <p:txBody>
          <a:bodyPr lIns="91425" tIns="91425" rIns="91425" bIns="91425" anchor="b" anchorCtr="0"/>
          <a:lstStyle>
            <a:lvl1pPr lvl="0">
              <a:spcBef>
                <a:spcPts val="0"/>
              </a:spcBef>
              <a:defRPr>
                <a:latin typeface="Avenir Heavy"/>
                <a:cs typeface="Avenir Heavy"/>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smtClean="0"/>
              <a:t>Click to edit Master title style</a:t>
            </a:r>
            <a:endParaRPr dirty="0"/>
          </a:p>
        </p:txBody>
      </p:sp>
      <p:sp>
        <p:nvSpPr>
          <p:cNvPr id="35" name="Shape 35"/>
          <p:cNvSpPr txBox="1">
            <a:spLocks noGrp="1"/>
          </p:cNvSpPr>
          <p:nvPr>
            <p:ph type="body" idx="1"/>
          </p:nvPr>
        </p:nvSpPr>
        <p:spPr>
          <a:xfrm>
            <a:off x="838250" y="1504950"/>
            <a:ext cx="5324100" cy="2255700"/>
          </a:xfrm>
          <a:prstGeom prst="rect">
            <a:avLst/>
          </a:prstGeom>
        </p:spPr>
        <p:txBody>
          <a:bodyPr lIns="91425" tIns="91425" rIns="91425" bIns="91425" anchor="t" anchorCtr="0"/>
          <a:lstStyle>
            <a:lvl1pPr lvl="0">
              <a:spcBef>
                <a:spcPts val="0"/>
              </a:spcBef>
              <a:defRPr>
                <a:latin typeface="Avenir Next Condensed Medium"/>
                <a:cs typeface="Avenir Next Condensed Medium"/>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smtClean="0"/>
              <a:t>Click to edit Master text styles</a:t>
            </a: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cSld name="Empty">
    <p:spTree>
      <p:nvGrpSpPr>
        <p:cNvPr id="1" name="Shape 60"/>
        <p:cNvGrpSpPr/>
        <p:nvPr/>
      </p:nvGrpSpPr>
      <p:grpSpPr>
        <a:xfrm>
          <a:off x="0" y="0"/>
          <a:ext cx="0" cy="0"/>
          <a:chOff x="0" y="0"/>
          <a:chExt cx="0" cy="0"/>
        </a:xfrm>
      </p:grpSpPr>
    </p:spTree>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741100"/>
            <a:ext cx="5185199" cy="474599"/>
          </a:xfrm>
          <a:prstGeom prst="rect">
            <a:avLst/>
          </a:prstGeom>
          <a:noFill/>
          <a:ln>
            <a:noFill/>
          </a:ln>
        </p:spPr>
        <p:txBody>
          <a:bodyPr lIns="91425" tIns="91425" rIns="91425" bIns="91425" anchor="b" anchorCtr="0"/>
          <a:lstStyle>
            <a:lvl1pPr lv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1pPr>
            <a:lvl2pPr lvl="1">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endParaRPr dirty="0"/>
          </a:p>
        </p:txBody>
      </p:sp>
      <p:sp>
        <p:nvSpPr>
          <p:cNvPr id="7" name="Shape 7"/>
          <p:cNvSpPr txBox="1">
            <a:spLocks noGrp="1"/>
          </p:cNvSpPr>
          <p:nvPr>
            <p:ph type="body" idx="1"/>
          </p:nvPr>
        </p:nvSpPr>
        <p:spPr>
          <a:xfrm>
            <a:off x="457200" y="1352550"/>
            <a:ext cx="5185199" cy="2255700"/>
          </a:xfrm>
          <a:prstGeom prst="rect">
            <a:avLst/>
          </a:prstGeom>
          <a:noFill/>
          <a:ln>
            <a:noFill/>
          </a:ln>
        </p:spPr>
        <p:txBody>
          <a:bodyPr lIns="91425" tIns="91425" rIns="91425" bIns="91425" anchor="t" anchorCtr="0"/>
          <a:lstStyle>
            <a:lvl1pPr lvl="0">
              <a:spcBef>
                <a:spcPts val="600"/>
              </a:spcBef>
              <a:buClr>
                <a:srgbClr val="666666"/>
              </a:buClr>
              <a:buSzPct val="100000"/>
              <a:buFont typeface="Karla"/>
              <a:buChar char="▸"/>
              <a:defRPr sz="2000">
                <a:solidFill>
                  <a:srgbClr val="666666"/>
                </a:solidFill>
                <a:latin typeface="Karla"/>
                <a:ea typeface="Karla"/>
                <a:cs typeface="Karla"/>
                <a:sym typeface="Karla"/>
              </a:defRPr>
            </a:lvl1pPr>
            <a:lvl2pPr lvl="1">
              <a:spcBef>
                <a:spcPts val="480"/>
              </a:spcBef>
              <a:buClr>
                <a:srgbClr val="666666"/>
              </a:buClr>
              <a:buSzPct val="100000"/>
              <a:buFont typeface="Karla"/>
              <a:buChar char="▹"/>
              <a:defRPr sz="2000">
                <a:solidFill>
                  <a:srgbClr val="666666"/>
                </a:solidFill>
                <a:latin typeface="Karla"/>
                <a:ea typeface="Karla"/>
                <a:cs typeface="Karla"/>
                <a:sym typeface="Karla"/>
              </a:defRPr>
            </a:lvl2pPr>
            <a:lvl3pPr lvl="2">
              <a:spcBef>
                <a:spcPts val="480"/>
              </a:spcBef>
              <a:buClr>
                <a:srgbClr val="666666"/>
              </a:buClr>
              <a:buSzPct val="100000"/>
              <a:buFont typeface="Karla"/>
              <a:buChar char="▹"/>
              <a:defRPr sz="2000">
                <a:solidFill>
                  <a:srgbClr val="666666"/>
                </a:solidFill>
                <a:latin typeface="Karla"/>
                <a:ea typeface="Karla"/>
                <a:cs typeface="Karla"/>
                <a:sym typeface="Karla"/>
              </a:defRPr>
            </a:lvl3pPr>
            <a:lvl4pPr lvl="3">
              <a:spcBef>
                <a:spcPts val="360"/>
              </a:spcBef>
              <a:buClr>
                <a:srgbClr val="666666"/>
              </a:buClr>
              <a:buSzPct val="100000"/>
              <a:buFont typeface="Karla"/>
              <a:defRPr sz="2000">
                <a:solidFill>
                  <a:srgbClr val="666666"/>
                </a:solidFill>
                <a:latin typeface="Karla"/>
                <a:ea typeface="Karla"/>
                <a:cs typeface="Karla"/>
                <a:sym typeface="Karla"/>
              </a:defRPr>
            </a:lvl4pPr>
            <a:lvl5pPr lvl="4">
              <a:spcBef>
                <a:spcPts val="360"/>
              </a:spcBef>
              <a:buClr>
                <a:srgbClr val="666666"/>
              </a:buClr>
              <a:buSzPct val="100000"/>
              <a:buFont typeface="Karla"/>
              <a:defRPr sz="2000">
                <a:solidFill>
                  <a:srgbClr val="666666"/>
                </a:solidFill>
                <a:latin typeface="Karla"/>
                <a:ea typeface="Karla"/>
                <a:cs typeface="Karla"/>
                <a:sym typeface="Karla"/>
              </a:defRPr>
            </a:lvl5pPr>
            <a:lvl6pPr lvl="5">
              <a:spcBef>
                <a:spcPts val="360"/>
              </a:spcBef>
              <a:buClr>
                <a:srgbClr val="666666"/>
              </a:buClr>
              <a:buSzPct val="100000"/>
              <a:buFont typeface="Karla"/>
              <a:defRPr sz="2000">
                <a:solidFill>
                  <a:srgbClr val="666666"/>
                </a:solidFill>
                <a:latin typeface="Karla"/>
                <a:ea typeface="Karla"/>
                <a:cs typeface="Karla"/>
                <a:sym typeface="Karla"/>
              </a:defRPr>
            </a:lvl6pPr>
            <a:lvl7pPr lvl="6">
              <a:spcBef>
                <a:spcPts val="360"/>
              </a:spcBef>
              <a:buClr>
                <a:srgbClr val="666666"/>
              </a:buClr>
              <a:buSzPct val="100000"/>
              <a:buFont typeface="Karla"/>
              <a:defRPr sz="2000">
                <a:solidFill>
                  <a:srgbClr val="666666"/>
                </a:solidFill>
                <a:latin typeface="Karla"/>
                <a:ea typeface="Karla"/>
                <a:cs typeface="Karla"/>
                <a:sym typeface="Karla"/>
              </a:defRPr>
            </a:lvl7pPr>
            <a:lvl8pPr lvl="7">
              <a:spcBef>
                <a:spcPts val="360"/>
              </a:spcBef>
              <a:buClr>
                <a:srgbClr val="666666"/>
              </a:buClr>
              <a:buSzPct val="100000"/>
              <a:buFont typeface="Karla"/>
              <a:defRPr sz="2000">
                <a:solidFill>
                  <a:srgbClr val="666666"/>
                </a:solidFill>
                <a:latin typeface="Karla"/>
                <a:ea typeface="Karla"/>
                <a:cs typeface="Karla"/>
                <a:sym typeface="Karla"/>
              </a:defRPr>
            </a:lvl8pPr>
            <a:lvl9pPr lvl="8">
              <a:spcBef>
                <a:spcPts val="360"/>
              </a:spcBef>
              <a:buClr>
                <a:srgbClr val="666666"/>
              </a:buClr>
              <a:buSzPct val="100000"/>
              <a:buFont typeface="Karla"/>
              <a:defRPr sz="2000">
                <a:solidFill>
                  <a:srgbClr val="666666"/>
                </a:solidFill>
                <a:latin typeface="Karla"/>
                <a:ea typeface="Karla"/>
                <a:cs typeface="Karla"/>
                <a:sym typeface="Karla"/>
              </a:defRPr>
            </a:lvl9pPr>
          </a:lstStyle>
          <a:p>
            <a:r>
              <a:rPr lang="en-US" dirty="0" smtClean="0"/>
              <a:t>This is a new section</a:t>
            </a:r>
            <a:endParaRPr dirty="0"/>
          </a:p>
        </p:txBody>
      </p:sp>
      <p:pic>
        <p:nvPicPr>
          <p:cNvPr id="2" name="Picture 1" descr="3play_logo_white_600.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01070" y="95915"/>
            <a:ext cx="1944292" cy="372656"/>
          </a:xfrm>
          <a:prstGeom prst="rect">
            <a:avLst/>
          </a:prstGeom>
        </p:spPr>
      </p:pic>
    </p:spTree>
  </p:cSld>
  <p:clrMap bg1="lt1" tx1="dk1" bg2="dk2" tx2="lt2" accent1="accent1" accent2="accent2" accent3="accent3" accent4="accent4" accent5="accent5" accent6="accent6" hlink="hlink" folHlink="folHlink"/>
  <p:sldLayoutIdLst>
    <p:sldLayoutId id="2147483767" r:id="rId1"/>
    <p:sldLayoutId id="2147483770" r:id="rId2"/>
    <p:sldLayoutId id="2147483772" r:id="rId3"/>
    <p:sldLayoutId id="2147483777" r:id="rId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venir Heavy"/>
          <a:ea typeface="Arial"/>
          <a:cs typeface="Avenir Heavy"/>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mailto:lily@3playmedia.com"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O7j4_aP8dWA" TargetMode="External"/><Relationship Id="rId4" Type="http://schemas.openxmlformats.org/officeDocument/2006/relationships/image" Target="../media/image2.png"/><Relationship Id="rId5" Type="http://schemas.openxmlformats.org/officeDocument/2006/relationships/hyperlink" Target="https://www.youtube.com/watch?v=-WdC4DaYIeQ"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O7j4_aP8dWA" TargetMode="External"/><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157" y="712632"/>
            <a:ext cx="3826938" cy="1181999"/>
          </a:xfrm>
        </p:spPr>
        <p:txBody>
          <a:bodyPr>
            <a:normAutofit fontScale="90000"/>
          </a:bodyPr>
          <a:lstStyle/>
          <a:p>
            <a:pPr algn="ctr"/>
            <a:r>
              <a:rPr lang="en-US" dirty="0" smtClean="0"/>
              <a:t>INTRO </a:t>
            </a:r>
            <a:r>
              <a:rPr lang="en-US" dirty="0" smtClean="0"/>
              <a:t>TO </a:t>
            </a:r>
            <a:r>
              <a:rPr lang="en-US" dirty="0" smtClean="0">
                <a:solidFill>
                  <a:schemeClr val="accent2"/>
                </a:solidFill>
              </a:rPr>
              <a:t>AUDIO DESCRIPTION</a:t>
            </a:r>
            <a:endParaRPr lang="en-US" dirty="0">
              <a:solidFill>
                <a:schemeClr val="accent2"/>
              </a:solidFill>
            </a:endParaRPr>
          </a:p>
        </p:txBody>
      </p:sp>
      <p:grpSp>
        <p:nvGrpSpPr>
          <p:cNvPr id="7" name="Shape 585"/>
          <p:cNvGrpSpPr/>
          <p:nvPr/>
        </p:nvGrpSpPr>
        <p:grpSpPr>
          <a:xfrm>
            <a:off x="5501612" y="1327009"/>
            <a:ext cx="2696316" cy="2554067"/>
            <a:chOff x="2583100" y="2973775"/>
            <a:chExt cx="461550" cy="437200"/>
          </a:xfrm>
        </p:grpSpPr>
        <p:sp>
          <p:nvSpPr>
            <p:cNvPr id="8" name="Shape 586"/>
            <p:cNvSpPr/>
            <p:nvPr/>
          </p:nvSpPr>
          <p:spPr>
            <a:xfrm>
              <a:off x="2701225" y="3315975"/>
              <a:ext cx="225300" cy="95000"/>
            </a:xfrm>
            <a:custGeom>
              <a:avLst/>
              <a:gdLst/>
              <a:ahLst/>
              <a:cxnLst/>
              <a:rect l="0" t="0" r="0" b="0"/>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285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587"/>
            <p:cNvSpPr/>
            <p:nvPr/>
          </p:nvSpPr>
          <p:spPr>
            <a:xfrm>
              <a:off x="2583100" y="2973775"/>
              <a:ext cx="461550" cy="336125"/>
            </a:xfrm>
            <a:custGeom>
              <a:avLst/>
              <a:gdLst/>
              <a:ahLst/>
              <a:cxnLst/>
              <a:rect l="0" t="0" r="0" b="0"/>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285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683" y="1782832"/>
            <a:ext cx="1362013" cy="1009592"/>
          </a:xfrm>
          <a:prstGeom prst="rect">
            <a:avLst/>
          </a:prstGeom>
        </p:spPr>
      </p:pic>
      <p:sp>
        <p:nvSpPr>
          <p:cNvPr id="10" name="Text Placeholder 2"/>
          <p:cNvSpPr txBox="1">
            <a:spLocks/>
          </p:cNvSpPr>
          <p:nvPr/>
        </p:nvSpPr>
        <p:spPr>
          <a:xfrm>
            <a:off x="909257" y="2060115"/>
            <a:ext cx="2520831" cy="182096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Avenir Next Condensed Medium"/>
                <a:ea typeface="Karla"/>
                <a:cs typeface="Avenir Next Condensed Medium"/>
                <a:sym typeface="Karla"/>
              </a:defRPr>
            </a:lvl1pPr>
            <a:lvl2pPr marR="0" lvl="1"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Karla"/>
                <a:ea typeface="Karla"/>
                <a:cs typeface="Karla"/>
                <a:sym typeface="Karla"/>
              </a:defRPr>
            </a:lvl2pPr>
            <a:lvl3pPr marR="0" lvl="2"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Karla"/>
                <a:ea typeface="Karla"/>
                <a:cs typeface="Karla"/>
                <a:sym typeface="Karla"/>
              </a:defRPr>
            </a:lvl3pPr>
            <a:lvl4pPr marR="0" lvl="3"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4pPr>
            <a:lvl5pPr marR="0" lvl="4"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5pPr>
            <a:lvl6pPr marR="0" lvl="5"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6pPr>
            <a:lvl7pPr marR="0" lvl="6"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7pPr>
            <a:lvl8pPr marR="0" lvl="7"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8pPr>
            <a:lvl9pPr marR="0" lvl="8"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9pPr>
          </a:lstStyle>
          <a:p>
            <a:pPr algn="ctr">
              <a:buFont typeface="Karla"/>
              <a:buNone/>
            </a:pPr>
            <a:r>
              <a:rPr lang="en-US" b="1" dirty="0" smtClean="0">
                <a:solidFill>
                  <a:schemeClr val="accent2"/>
                </a:solidFill>
                <a:latin typeface="Avenir Next Condensed Demi Bold"/>
                <a:cs typeface="Avenir Next Condensed Demi Bold"/>
              </a:rPr>
              <a:t>Lily Bond</a:t>
            </a:r>
          </a:p>
          <a:p>
            <a:pPr algn="ctr">
              <a:buFont typeface="Karla"/>
              <a:buNone/>
            </a:pPr>
            <a:r>
              <a:rPr lang="en-US" dirty="0" smtClean="0"/>
              <a:t>3Play Media</a:t>
            </a:r>
          </a:p>
          <a:p>
            <a:pPr algn="ctr">
              <a:buFont typeface="Karla"/>
              <a:buNone/>
            </a:pPr>
            <a:r>
              <a:rPr lang="en-US" dirty="0" smtClean="0">
                <a:hlinkClick r:id="rId4"/>
              </a:rPr>
              <a:t>lily@3playmedia.com</a:t>
            </a:r>
            <a:endParaRPr lang="en-US" dirty="0" smtClean="0"/>
          </a:p>
          <a:p>
            <a:pPr algn="ctr">
              <a:buFont typeface="Karla"/>
              <a:buNone/>
            </a:pPr>
            <a:r>
              <a:rPr lang="en-US" dirty="0" smtClean="0"/>
              <a:t>www.</a:t>
            </a:r>
            <a:r>
              <a:rPr lang="en-US" dirty="0" smtClean="0"/>
              <a:t>3playmedia.com</a:t>
            </a:r>
          </a:p>
          <a:p>
            <a:pPr algn="ctr">
              <a:buFont typeface="Karla"/>
              <a:buNone/>
            </a:pPr>
            <a:r>
              <a:rPr lang="en-US" dirty="0" smtClean="0"/>
              <a:t>@3playmedia</a:t>
            </a:r>
            <a:endParaRPr lang="en-US" dirty="0" smtClean="0"/>
          </a:p>
        </p:txBody>
      </p:sp>
      <p:sp>
        <p:nvSpPr>
          <p:cNvPr id="12" name="Title 1"/>
          <p:cNvSpPr txBox="1">
            <a:spLocks/>
          </p:cNvSpPr>
          <p:nvPr/>
        </p:nvSpPr>
        <p:spPr>
          <a:xfrm>
            <a:off x="412205" y="4059679"/>
            <a:ext cx="3515539" cy="4856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3600" b="1" i="0" u="none" strike="noStrike" cap="none">
                <a:solidFill>
                  <a:srgbClr val="999999"/>
                </a:solidFill>
                <a:latin typeface="Avenir Heavy"/>
                <a:ea typeface="Montserrat"/>
                <a:cs typeface="Avenir Heavy"/>
                <a:sym typeface="Montserrat"/>
              </a:defRPr>
            </a:lvl1pPr>
            <a:lvl2pPr lvl="1">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2pPr>
            <a:lvl3pPr lvl="2">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3pPr>
            <a:lvl4pPr lvl="3">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4pPr>
            <a:lvl5pPr lvl="4">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5pPr>
            <a:lvl6pPr lvl="5">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6pPr>
            <a:lvl7pPr lvl="6">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7pPr>
            <a:lvl8pPr lvl="7">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8pPr>
            <a:lvl9pPr lvl="8">
              <a:spcBef>
                <a:spcPts val="0"/>
              </a:spcBef>
              <a:buClr>
                <a:srgbClr val="999999"/>
              </a:buClr>
              <a:buSzPct val="100000"/>
              <a:buFont typeface="Montserrat"/>
              <a:buNone/>
              <a:defRPr sz="3600" b="1">
                <a:solidFill>
                  <a:srgbClr val="999999"/>
                </a:solidFill>
                <a:latin typeface="Montserrat"/>
                <a:ea typeface="Montserrat"/>
                <a:cs typeface="Montserrat"/>
                <a:sym typeface="Montserrat"/>
              </a:defRPr>
            </a:lvl9pPr>
          </a:lstStyle>
          <a:p>
            <a:pPr algn="ctr"/>
            <a:r>
              <a:rPr lang="en-US" sz="1800" b="0" i="1" dirty="0" smtClean="0">
                <a:solidFill>
                  <a:schemeClr val="tx2">
                    <a:lumMod val="50000"/>
                  </a:schemeClr>
                </a:solidFill>
                <a:latin typeface="Avenir Next Condensed Demi Bold"/>
                <a:cs typeface="Avenir Next Condensed Demi Bold"/>
              </a:rPr>
              <a:t>ACCESSING HIGHER GROUND 2017</a:t>
            </a:r>
            <a:endParaRPr lang="en-US" sz="1800" b="0" i="1" dirty="0">
              <a:solidFill>
                <a:schemeClr val="tx2">
                  <a:lumMod val="50000"/>
                </a:schemeClr>
              </a:solidFill>
              <a:latin typeface="Avenir Next Condensed Demi Bold"/>
              <a:cs typeface="Avenir Next Condensed Demi Bold"/>
            </a:endParaRPr>
          </a:p>
        </p:txBody>
      </p:sp>
    </p:spTree>
    <p:extLst>
      <p:ext uri="{BB962C8B-B14F-4D97-AF65-F5344CB8AC3E}">
        <p14:creationId xmlns:p14="http://schemas.microsoft.com/office/powerpoint/2010/main" val="184178443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137E8F"/>
                </a:solidFill>
              </a:rPr>
              <a:t>WHERE</a:t>
            </a:r>
            <a:r>
              <a:rPr lang="en-US" dirty="0" smtClean="0">
                <a:solidFill>
                  <a:schemeClr val="accent6"/>
                </a:solidFill>
              </a:rPr>
              <a:t> </a:t>
            </a:r>
            <a:r>
              <a:rPr lang="en-US" dirty="0" smtClean="0"/>
              <a:t>DO YOU PUBLISH DESCRIPTION?</a:t>
            </a:r>
            <a:endParaRPr lang="en-US" dirty="0"/>
          </a:p>
        </p:txBody>
      </p:sp>
    </p:spTree>
    <p:extLst>
      <p:ext uri="{BB962C8B-B14F-4D97-AF65-F5344CB8AC3E}">
        <p14:creationId xmlns:p14="http://schemas.microsoft.com/office/powerpoint/2010/main" val="4372769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pSp>
        <p:nvGrpSpPr>
          <p:cNvPr id="2" name="Shape 585"/>
          <p:cNvGrpSpPr/>
          <p:nvPr/>
        </p:nvGrpSpPr>
        <p:grpSpPr>
          <a:xfrm>
            <a:off x="6070088" y="1007790"/>
            <a:ext cx="2696316" cy="2554067"/>
            <a:chOff x="2583100" y="2973775"/>
            <a:chExt cx="461550" cy="437200"/>
          </a:xfrm>
        </p:grpSpPr>
        <p:sp>
          <p:nvSpPr>
            <p:cNvPr id="3" name="Shape 586"/>
            <p:cNvSpPr/>
            <p:nvPr/>
          </p:nvSpPr>
          <p:spPr>
            <a:xfrm>
              <a:off x="2701225" y="3315975"/>
              <a:ext cx="225300" cy="95000"/>
            </a:xfrm>
            <a:custGeom>
              <a:avLst/>
              <a:gdLst/>
              <a:ahLst/>
              <a:cxnLst/>
              <a:rect l="0" t="0" r="0" b="0"/>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 name="Shape 587"/>
            <p:cNvSpPr/>
            <p:nvPr/>
          </p:nvSpPr>
          <p:spPr>
            <a:xfrm>
              <a:off x="2583100" y="2973775"/>
              <a:ext cx="461550" cy="336125"/>
            </a:xfrm>
            <a:custGeom>
              <a:avLst/>
              <a:gdLst/>
              <a:ahLst/>
              <a:cxnLst/>
              <a:rect l="0" t="0" r="0" b="0"/>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5" name="Shape 583"/>
          <p:cNvSpPr/>
          <p:nvPr/>
        </p:nvSpPr>
        <p:spPr>
          <a:xfrm>
            <a:off x="3244866" y="1007790"/>
            <a:ext cx="1989898" cy="2554067"/>
          </a:xfrm>
          <a:custGeom>
            <a:avLst/>
            <a:gdLst/>
            <a:ahLst/>
            <a:cxnLst/>
            <a:rect l="0" t="0" r="0" b="0"/>
            <a:pathLst>
              <a:path w="15978" h="20508" fill="none" extrusionOk="0">
                <a:moveTo>
                  <a:pt x="15977" y="1292"/>
                </a:moveTo>
                <a:lnTo>
                  <a:pt x="15977" y="19217"/>
                </a:lnTo>
                <a:lnTo>
                  <a:pt x="15977" y="19217"/>
                </a:lnTo>
                <a:lnTo>
                  <a:pt x="15953" y="19485"/>
                </a:lnTo>
                <a:lnTo>
                  <a:pt x="15880" y="19728"/>
                </a:lnTo>
                <a:lnTo>
                  <a:pt x="15758" y="19948"/>
                </a:lnTo>
                <a:lnTo>
                  <a:pt x="15612" y="20142"/>
                </a:lnTo>
                <a:lnTo>
                  <a:pt x="15417" y="20289"/>
                </a:lnTo>
                <a:lnTo>
                  <a:pt x="15198" y="20410"/>
                </a:lnTo>
                <a:lnTo>
                  <a:pt x="14955" y="20483"/>
                </a:lnTo>
                <a:lnTo>
                  <a:pt x="14711" y="20508"/>
                </a:lnTo>
                <a:lnTo>
                  <a:pt x="1267" y="20508"/>
                </a:lnTo>
                <a:lnTo>
                  <a:pt x="1267" y="20508"/>
                </a:lnTo>
                <a:lnTo>
                  <a:pt x="1023" y="20483"/>
                </a:lnTo>
                <a:lnTo>
                  <a:pt x="780" y="20410"/>
                </a:lnTo>
                <a:lnTo>
                  <a:pt x="561" y="20289"/>
                </a:lnTo>
                <a:lnTo>
                  <a:pt x="366" y="20142"/>
                </a:lnTo>
                <a:lnTo>
                  <a:pt x="220" y="19948"/>
                </a:lnTo>
                <a:lnTo>
                  <a:pt x="98" y="19728"/>
                </a:lnTo>
                <a:lnTo>
                  <a:pt x="25" y="19485"/>
                </a:lnTo>
                <a:lnTo>
                  <a:pt x="1" y="19217"/>
                </a:lnTo>
                <a:lnTo>
                  <a:pt x="1" y="1292"/>
                </a:lnTo>
                <a:lnTo>
                  <a:pt x="1" y="1292"/>
                </a:lnTo>
                <a:lnTo>
                  <a:pt x="25" y="1024"/>
                </a:lnTo>
                <a:lnTo>
                  <a:pt x="98" y="780"/>
                </a:lnTo>
                <a:lnTo>
                  <a:pt x="220" y="561"/>
                </a:lnTo>
                <a:lnTo>
                  <a:pt x="366" y="366"/>
                </a:lnTo>
                <a:lnTo>
                  <a:pt x="561" y="220"/>
                </a:lnTo>
                <a:lnTo>
                  <a:pt x="780" y="98"/>
                </a:lnTo>
                <a:lnTo>
                  <a:pt x="1023" y="25"/>
                </a:lnTo>
                <a:lnTo>
                  <a:pt x="1267" y="1"/>
                </a:lnTo>
                <a:lnTo>
                  <a:pt x="14711" y="1"/>
                </a:lnTo>
                <a:lnTo>
                  <a:pt x="14711" y="1"/>
                </a:lnTo>
                <a:lnTo>
                  <a:pt x="14955" y="25"/>
                </a:lnTo>
                <a:lnTo>
                  <a:pt x="15198" y="98"/>
                </a:lnTo>
                <a:lnTo>
                  <a:pt x="15417" y="220"/>
                </a:lnTo>
                <a:lnTo>
                  <a:pt x="15612" y="366"/>
                </a:lnTo>
                <a:lnTo>
                  <a:pt x="15758" y="561"/>
                </a:lnTo>
                <a:lnTo>
                  <a:pt x="15880" y="780"/>
                </a:lnTo>
                <a:lnTo>
                  <a:pt x="15953" y="1024"/>
                </a:lnTo>
                <a:lnTo>
                  <a:pt x="15977" y="1292"/>
                </a:lnTo>
                <a:lnTo>
                  <a:pt x="15977" y="1292"/>
                </a:lnTo>
                <a:close/>
                <a:moveTo>
                  <a:pt x="7989" y="19899"/>
                </a:moveTo>
                <a:lnTo>
                  <a:pt x="7989" y="19899"/>
                </a:lnTo>
                <a:lnTo>
                  <a:pt x="8159" y="19875"/>
                </a:lnTo>
                <a:lnTo>
                  <a:pt x="8306" y="19826"/>
                </a:lnTo>
                <a:lnTo>
                  <a:pt x="8452" y="19753"/>
                </a:lnTo>
                <a:lnTo>
                  <a:pt x="8574" y="19655"/>
                </a:lnTo>
                <a:lnTo>
                  <a:pt x="8671" y="19534"/>
                </a:lnTo>
                <a:lnTo>
                  <a:pt x="8744" y="19387"/>
                </a:lnTo>
                <a:lnTo>
                  <a:pt x="8793" y="19241"/>
                </a:lnTo>
                <a:lnTo>
                  <a:pt x="8817" y="19071"/>
                </a:lnTo>
                <a:lnTo>
                  <a:pt x="8817" y="19071"/>
                </a:lnTo>
                <a:lnTo>
                  <a:pt x="8793" y="18900"/>
                </a:lnTo>
                <a:lnTo>
                  <a:pt x="8744" y="18754"/>
                </a:lnTo>
                <a:lnTo>
                  <a:pt x="8671" y="18608"/>
                </a:lnTo>
                <a:lnTo>
                  <a:pt x="8574" y="18486"/>
                </a:lnTo>
                <a:lnTo>
                  <a:pt x="8452" y="18389"/>
                </a:lnTo>
                <a:lnTo>
                  <a:pt x="8306" y="18316"/>
                </a:lnTo>
                <a:lnTo>
                  <a:pt x="8159" y="18267"/>
                </a:lnTo>
                <a:lnTo>
                  <a:pt x="7989" y="18243"/>
                </a:lnTo>
                <a:lnTo>
                  <a:pt x="7989" y="18243"/>
                </a:lnTo>
                <a:lnTo>
                  <a:pt x="7819" y="18267"/>
                </a:lnTo>
                <a:lnTo>
                  <a:pt x="7672" y="18316"/>
                </a:lnTo>
                <a:lnTo>
                  <a:pt x="7526" y="18389"/>
                </a:lnTo>
                <a:lnTo>
                  <a:pt x="7404" y="18486"/>
                </a:lnTo>
                <a:lnTo>
                  <a:pt x="7307" y="18608"/>
                </a:lnTo>
                <a:lnTo>
                  <a:pt x="7234" y="18754"/>
                </a:lnTo>
                <a:lnTo>
                  <a:pt x="7185" y="18900"/>
                </a:lnTo>
                <a:lnTo>
                  <a:pt x="7161" y="19071"/>
                </a:lnTo>
                <a:lnTo>
                  <a:pt x="7161" y="19071"/>
                </a:lnTo>
                <a:lnTo>
                  <a:pt x="7185" y="19241"/>
                </a:lnTo>
                <a:lnTo>
                  <a:pt x="7234" y="19387"/>
                </a:lnTo>
                <a:lnTo>
                  <a:pt x="7307" y="19534"/>
                </a:lnTo>
                <a:lnTo>
                  <a:pt x="7404" y="19655"/>
                </a:lnTo>
                <a:lnTo>
                  <a:pt x="7526" y="19753"/>
                </a:lnTo>
                <a:lnTo>
                  <a:pt x="7672" y="19826"/>
                </a:lnTo>
                <a:lnTo>
                  <a:pt x="7819" y="19875"/>
                </a:lnTo>
                <a:lnTo>
                  <a:pt x="7989" y="19899"/>
                </a:lnTo>
                <a:lnTo>
                  <a:pt x="7989" y="19899"/>
                </a:lnTo>
                <a:close/>
                <a:moveTo>
                  <a:pt x="14394" y="1584"/>
                </a:moveTo>
                <a:lnTo>
                  <a:pt x="1584" y="1584"/>
                </a:lnTo>
                <a:lnTo>
                  <a:pt x="1584" y="17634"/>
                </a:lnTo>
                <a:lnTo>
                  <a:pt x="14394" y="17634"/>
                </a:lnTo>
                <a:lnTo>
                  <a:pt x="14394" y="1584"/>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 name="Shape 584"/>
          <p:cNvSpPr/>
          <p:nvPr/>
        </p:nvSpPr>
        <p:spPr>
          <a:xfrm>
            <a:off x="591824" y="1024683"/>
            <a:ext cx="1465543" cy="2538896"/>
          </a:xfrm>
          <a:custGeom>
            <a:avLst/>
            <a:gdLst/>
            <a:ahLst/>
            <a:cxnLst/>
            <a:rect l="0" t="0" r="0" b="0"/>
            <a:pathLst>
              <a:path w="11838" h="20508" fill="none" extrusionOk="0">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311"/>
          <p:cNvSpPr txBox="1"/>
          <p:nvPr/>
        </p:nvSpPr>
        <p:spPr>
          <a:xfrm>
            <a:off x="172616" y="3909565"/>
            <a:ext cx="2293321"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1800" dirty="0" smtClean="0">
                <a:solidFill>
                  <a:srgbClr val="FFFFFF"/>
                </a:solidFill>
                <a:latin typeface="Avenir Next Condensed Medium"/>
                <a:ea typeface="Karla"/>
                <a:cs typeface="Avenir Next Condensed Medium"/>
                <a:sym typeface="Karla"/>
              </a:rPr>
              <a:t>Mobile/Tablet</a:t>
            </a:r>
            <a:endParaRPr lang="en" sz="1800" dirty="0">
              <a:solidFill>
                <a:srgbClr val="FFFFFF"/>
              </a:solidFill>
              <a:latin typeface="Avenir Next Condensed Medium"/>
              <a:ea typeface="Karla"/>
              <a:cs typeface="Avenir Next Condensed Medium"/>
              <a:sym typeface="Karla"/>
            </a:endParaRPr>
          </a:p>
        </p:txBody>
      </p:sp>
      <p:sp>
        <p:nvSpPr>
          <p:cNvPr id="8" name="Shape 311"/>
          <p:cNvSpPr txBox="1"/>
          <p:nvPr/>
        </p:nvSpPr>
        <p:spPr>
          <a:xfrm>
            <a:off x="3049876" y="3902354"/>
            <a:ext cx="2293321"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1800" dirty="0" smtClean="0">
                <a:solidFill>
                  <a:srgbClr val="FFFFFF"/>
                </a:solidFill>
                <a:latin typeface="Avenir Next Condensed Medium"/>
                <a:ea typeface="Karla"/>
                <a:cs typeface="Avenir Next Condensed Medium"/>
                <a:sym typeface="Karla"/>
              </a:rPr>
              <a:t>Online Video</a:t>
            </a:r>
            <a:endParaRPr lang="en" sz="1800" dirty="0">
              <a:solidFill>
                <a:srgbClr val="FFFFFF"/>
              </a:solidFill>
              <a:latin typeface="Avenir Next Condensed Medium"/>
              <a:ea typeface="Karla"/>
              <a:cs typeface="Avenir Next Condensed Medium"/>
              <a:sym typeface="Karla"/>
            </a:endParaRPr>
          </a:p>
        </p:txBody>
      </p:sp>
      <p:sp>
        <p:nvSpPr>
          <p:cNvPr id="9" name="Shape 311"/>
          <p:cNvSpPr txBox="1"/>
          <p:nvPr/>
        </p:nvSpPr>
        <p:spPr>
          <a:xfrm>
            <a:off x="6260037" y="3910255"/>
            <a:ext cx="2293321"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1800" dirty="0" smtClean="0">
                <a:solidFill>
                  <a:srgbClr val="FFFFFF"/>
                </a:solidFill>
                <a:latin typeface="Avenir Next Condensed Medium"/>
                <a:ea typeface="Karla"/>
                <a:cs typeface="Avenir Next Condensed Medium"/>
                <a:sym typeface="Karla"/>
              </a:rPr>
              <a:t>TV, Movie Theater, Airplane, Live Theater …</a:t>
            </a:r>
            <a:endParaRPr lang="en" sz="1800" dirty="0">
              <a:solidFill>
                <a:srgbClr val="FFFFFF"/>
              </a:solidFill>
              <a:latin typeface="Avenir Next Condensed Medium"/>
              <a:ea typeface="Karla"/>
              <a:cs typeface="Avenir Next Condensed Medium"/>
              <a:sym typeface="Karla"/>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334" y="1956419"/>
            <a:ext cx="796068" cy="59008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984" y="1956419"/>
            <a:ext cx="796068" cy="59008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050" y="1657296"/>
            <a:ext cx="796068" cy="590085"/>
          </a:xfrm>
          <a:prstGeom prst="rect">
            <a:avLst/>
          </a:prstGeom>
        </p:spPr>
      </p:pic>
    </p:spTree>
    <p:extLst>
      <p:ext uri="{BB962C8B-B14F-4D97-AF65-F5344CB8AC3E}">
        <p14:creationId xmlns:p14="http://schemas.microsoft.com/office/powerpoint/2010/main" val="30420445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a:t>
            </a:r>
            <a:r>
              <a:rPr lang="en-US" dirty="0" smtClean="0">
                <a:solidFill>
                  <a:schemeClr val="accent6">
                    <a:lumMod val="75000"/>
                  </a:schemeClr>
                </a:solidFill>
              </a:rPr>
              <a:t>short </a:t>
            </a:r>
            <a:r>
              <a:rPr lang="en-US" dirty="0" smtClean="0"/>
              <a:t>list </a:t>
            </a:r>
            <a:br>
              <a:rPr lang="en-US" dirty="0" smtClean="0"/>
            </a:br>
            <a:r>
              <a:rPr lang="en-US" sz="2000" dirty="0" smtClean="0"/>
              <a:t>(of players that natively support AD)</a:t>
            </a:r>
            <a:endParaRPr lang="en-US" sz="2000" dirty="0"/>
          </a:p>
        </p:txBody>
      </p:sp>
      <p:sp>
        <p:nvSpPr>
          <p:cNvPr id="3" name="Shape 311"/>
          <p:cNvSpPr txBox="1"/>
          <p:nvPr/>
        </p:nvSpPr>
        <p:spPr>
          <a:xfrm>
            <a:off x="5286580" y="1131486"/>
            <a:ext cx="3565500"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1800" dirty="0" smtClean="0">
                <a:solidFill>
                  <a:srgbClr val="FFFFFF"/>
                </a:solidFill>
                <a:latin typeface="Avenir Next Condensed Medium"/>
                <a:ea typeface="Karla"/>
                <a:cs typeface="Avenir Next Condensed Medium"/>
                <a:sym typeface="Karla"/>
              </a:rPr>
              <a:t>Able Player</a:t>
            </a:r>
            <a:endParaRPr lang="en" sz="1800" dirty="0">
              <a:solidFill>
                <a:srgbClr val="FFFFFF"/>
              </a:solidFill>
              <a:latin typeface="Avenir Next Condensed Medium"/>
              <a:ea typeface="Karla"/>
              <a:cs typeface="Avenir Next Condensed Medium"/>
              <a:sym typeface="Karla"/>
            </a:endParaRPr>
          </a:p>
        </p:txBody>
      </p:sp>
      <p:sp>
        <p:nvSpPr>
          <p:cNvPr id="4" name="Shape 318"/>
          <p:cNvSpPr txBox="1"/>
          <p:nvPr/>
        </p:nvSpPr>
        <p:spPr>
          <a:xfrm>
            <a:off x="5286580" y="2325633"/>
            <a:ext cx="3565500"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err="1" smtClean="0">
                <a:solidFill>
                  <a:srgbClr val="FFFFFF"/>
                </a:solidFill>
                <a:latin typeface="Avenir Next Condensed Medium"/>
                <a:ea typeface="Karla"/>
                <a:cs typeface="Avenir Next Condensed Medium"/>
                <a:sym typeface="Karla"/>
              </a:rPr>
              <a:t>OzPlayer</a:t>
            </a:r>
            <a:endParaRPr lang="en" sz="1800" dirty="0">
              <a:solidFill>
                <a:srgbClr val="FFFFFF"/>
              </a:solidFill>
              <a:latin typeface="Avenir Next Condensed Medium"/>
              <a:ea typeface="Karla"/>
              <a:cs typeface="Avenir Next Condensed Medium"/>
              <a:sym typeface="Karla"/>
            </a:endParaRPr>
          </a:p>
        </p:txBody>
      </p:sp>
      <p:sp>
        <p:nvSpPr>
          <p:cNvPr id="5" name="Shape 319"/>
          <p:cNvSpPr txBox="1"/>
          <p:nvPr/>
        </p:nvSpPr>
        <p:spPr>
          <a:xfrm>
            <a:off x="5286580" y="3519781"/>
            <a:ext cx="3565500"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err="1" smtClean="0">
                <a:solidFill>
                  <a:srgbClr val="FFFFFF"/>
                </a:solidFill>
                <a:latin typeface="Avenir Next Condensed Medium"/>
                <a:ea typeface="Karla"/>
                <a:cs typeface="Avenir Next Condensed Medium"/>
                <a:sym typeface="Karla"/>
              </a:rPr>
              <a:t>Brightcove</a:t>
            </a:r>
            <a:endParaRPr lang="en" sz="1800" dirty="0">
              <a:solidFill>
                <a:srgbClr val="FFFFFF"/>
              </a:solidFill>
              <a:latin typeface="Avenir Next Condensed Medium"/>
              <a:ea typeface="Karla"/>
              <a:cs typeface="Avenir Next Condensed Medium"/>
              <a:sym typeface="Karla"/>
            </a:endParaRPr>
          </a:p>
        </p:txBody>
      </p:sp>
    </p:spTree>
    <p:extLst>
      <p:ext uri="{BB962C8B-B14F-4D97-AF65-F5344CB8AC3E}">
        <p14:creationId xmlns:p14="http://schemas.microsoft.com/office/powerpoint/2010/main" val="2103016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6916" y="1307567"/>
            <a:ext cx="4804833" cy="1181999"/>
          </a:xfrm>
        </p:spPr>
        <p:txBody>
          <a:bodyPr/>
          <a:lstStyle/>
          <a:p>
            <a:r>
              <a:rPr lang="en-US" dirty="0" smtClean="0"/>
              <a:t>Ways to </a:t>
            </a:r>
            <a:r>
              <a:rPr lang="en-US" dirty="0" smtClean="0">
                <a:solidFill>
                  <a:srgbClr val="137E8F"/>
                </a:solidFill>
              </a:rPr>
              <a:t>publish </a:t>
            </a:r>
            <a:r>
              <a:rPr lang="en-US" dirty="0" smtClean="0"/>
              <a:t>description:</a:t>
            </a:r>
            <a:endParaRPr lang="en-US" dirty="0"/>
          </a:p>
        </p:txBody>
      </p:sp>
      <p:sp>
        <p:nvSpPr>
          <p:cNvPr id="3" name="TextBox 2"/>
          <p:cNvSpPr txBox="1"/>
          <p:nvPr/>
        </p:nvSpPr>
        <p:spPr>
          <a:xfrm>
            <a:off x="444500" y="2756533"/>
            <a:ext cx="3683000" cy="1477328"/>
          </a:xfrm>
          <a:prstGeom prst="rect">
            <a:avLst/>
          </a:prstGeom>
          <a:noFill/>
        </p:spPr>
        <p:txBody>
          <a:bodyPr wrap="square" rtlCol="0">
            <a:spAutoFit/>
          </a:bodyPr>
          <a:lstStyle/>
          <a:p>
            <a:pPr marL="285750" indent="-285750">
              <a:buFont typeface="Arial"/>
              <a:buChar char="•"/>
            </a:pPr>
            <a:r>
              <a:rPr lang="en-US" sz="1800" dirty="0" smtClean="0">
                <a:solidFill>
                  <a:schemeClr val="tx2">
                    <a:lumMod val="50000"/>
                  </a:schemeClr>
                </a:solidFill>
                <a:latin typeface="Avenir Next Condensed Regular"/>
                <a:cs typeface="Avenir Next Condensed Regular"/>
              </a:rPr>
              <a:t>Second video with description</a:t>
            </a:r>
          </a:p>
          <a:p>
            <a:pPr marL="285750" indent="-285750">
              <a:buFont typeface="Arial"/>
              <a:buChar char="•"/>
            </a:pPr>
            <a:r>
              <a:rPr lang="en-US" sz="1800" dirty="0" smtClean="0">
                <a:solidFill>
                  <a:schemeClr val="tx2">
                    <a:lumMod val="50000"/>
                  </a:schemeClr>
                </a:solidFill>
                <a:latin typeface="Avenir Next Condensed Regular"/>
                <a:cs typeface="Avenir Next Condensed Regular"/>
              </a:rPr>
              <a:t>Secondary audio track</a:t>
            </a:r>
          </a:p>
          <a:p>
            <a:pPr marL="285750" indent="-285750">
              <a:buFont typeface="Arial"/>
              <a:buChar char="•"/>
            </a:pPr>
            <a:r>
              <a:rPr lang="en-US" sz="1800" dirty="0" err="1" smtClean="0">
                <a:solidFill>
                  <a:schemeClr val="tx2">
                    <a:lumMod val="50000"/>
                  </a:schemeClr>
                </a:solidFill>
                <a:latin typeface="Avenir Next Condensed Regular"/>
                <a:cs typeface="Avenir Next Condensed Regular"/>
              </a:rPr>
              <a:t>WebVTT</a:t>
            </a:r>
            <a:r>
              <a:rPr lang="en-US" sz="1800" dirty="0" smtClean="0">
                <a:solidFill>
                  <a:schemeClr val="tx2">
                    <a:lumMod val="50000"/>
                  </a:schemeClr>
                </a:solidFill>
                <a:latin typeface="Avenir Next Condensed Regular"/>
                <a:cs typeface="Avenir Next Condensed Regular"/>
              </a:rPr>
              <a:t> track</a:t>
            </a:r>
          </a:p>
          <a:p>
            <a:pPr marL="285750" indent="-285750">
              <a:buFont typeface="Arial"/>
              <a:buChar char="•"/>
            </a:pPr>
            <a:r>
              <a:rPr lang="en-US" sz="1800" dirty="0" smtClean="0">
                <a:solidFill>
                  <a:schemeClr val="tx2">
                    <a:lumMod val="50000"/>
                  </a:schemeClr>
                </a:solidFill>
                <a:latin typeface="Avenir Next Condensed Regular"/>
                <a:cs typeface="Avenir Next Condensed Regular"/>
              </a:rPr>
              <a:t>Text-only merged transcript</a:t>
            </a:r>
          </a:p>
          <a:p>
            <a:pPr marL="285750" indent="-285750">
              <a:buFont typeface="Arial"/>
              <a:buChar char="•"/>
            </a:pPr>
            <a:r>
              <a:rPr lang="en-US" sz="1800" dirty="0" smtClean="0">
                <a:solidFill>
                  <a:schemeClr val="tx2">
                    <a:lumMod val="50000"/>
                  </a:schemeClr>
                </a:solidFill>
                <a:latin typeface="Avenir Next Condensed Regular"/>
                <a:cs typeface="Avenir Next Condensed Regular"/>
              </a:rPr>
              <a:t>Audio description plugin</a:t>
            </a:r>
            <a:endParaRPr lang="en-US" sz="1800" dirty="0">
              <a:solidFill>
                <a:schemeClr val="tx2">
                  <a:lumMod val="50000"/>
                </a:schemeClr>
              </a:solidFill>
              <a:latin typeface="Avenir Next Condensed Regular"/>
              <a:cs typeface="Avenir Next Condensed Regular"/>
            </a:endParaRPr>
          </a:p>
        </p:txBody>
      </p:sp>
      <p:sp>
        <p:nvSpPr>
          <p:cNvPr id="13" name="Shape 510"/>
          <p:cNvSpPr/>
          <p:nvPr/>
        </p:nvSpPr>
        <p:spPr>
          <a:xfrm>
            <a:off x="5111749" y="704334"/>
            <a:ext cx="3795093" cy="3795093"/>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9211158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06414" y="3766949"/>
            <a:ext cx="2717201" cy="11819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3600" dirty="0" smtClean="0">
                <a:solidFill>
                  <a:schemeClr val="accent1"/>
                </a:solidFill>
              </a:rPr>
              <a:t>WHY </a:t>
            </a:r>
            <a:r>
              <a:rPr lang="en-US" sz="3600" dirty="0" smtClean="0"/>
              <a:t>SHOULD YOU DESCRIBE?</a:t>
            </a:r>
            <a:endParaRPr lang="en-US" sz="3600" dirty="0"/>
          </a:p>
        </p:txBody>
      </p:sp>
    </p:spTree>
    <p:extLst>
      <p:ext uri="{BB962C8B-B14F-4D97-AF65-F5344CB8AC3E}">
        <p14:creationId xmlns:p14="http://schemas.microsoft.com/office/powerpoint/2010/main" val="27124225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hape 329"/>
          <p:cNvSpPr txBox="1">
            <a:spLocks noGrp="1"/>
          </p:cNvSpPr>
          <p:nvPr>
            <p:ph type="title"/>
          </p:nvPr>
        </p:nvSpPr>
        <p:spPr>
          <a:xfrm>
            <a:off x="841000" y="969700"/>
            <a:ext cx="6414759" cy="409500"/>
          </a:xfrm>
          <a:prstGeom prst="rect">
            <a:avLst/>
          </a:prstGeom>
        </p:spPr>
        <p:txBody>
          <a:bodyPr lIns="91425" tIns="91425" rIns="91425" bIns="91425" anchor="b" anchorCtr="0">
            <a:noAutofit/>
          </a:bodyPr>
          <a:lstStyle/>
          <a:p>
            <a:pPr lvl="0" rtl="0">
              <a:spcBef>
                <a:spcPts val="0"/>
              </a:spcBef>
              <a:buNone/>
            </a:pPr>
            <a:r>
              <a:rPr lang="en-US" dirty="0" smtClean="0">
                <a:solidFill>
                  <a:schemeClr val="accent1"/>
                </a:solidFill>
              </a:rPr>
              <a:t>BENEFITS </a:t>
            </a:r>
            <a:r>
              <a:rPr lang="en-US" dirty="0" smtClean="0"/>
              <a:t>OF AUDIO DESCRIPTION</a:t>
            </a:r>
            <a:endParaRPr lang="en" dirty="0"/>
          </a:p>
        </p:txBody>
      </p:sp>
      <p:sp>
        <p:nvSpPr>
          <p:cNvPr id="5" name="Shape 330"/>
          <p:cNvSpPr txBox="1">
            <a:spLocks noGrp="1"/>
          </p:cNvSpPr>
          <p:nvPr>
            <p:ph type="body" idx="1"/>
          </p:nvPr>
        </p:nvSpPr>
        <p:spPr>
          <a:xfrm>
            <a:off x="847600" y="1466850"/>
            <a:ext cx="2065499" cy="1305000"/>
          </a:xfrm>
          <a:prstGeom prst="rect">
            <a:avLst/>
          </a:prstGeom>
        </p:spPr>
        <p:txBody>
          <a:bodyPr lIns="91425" tIns="91425" rIns="91425" bIns="91425" anchor="t" anchorCtr="0">
            <a:noAutofit/>
          </a:bodyPr>
          <a:lstStyle/>
          <a:p>
            <a:pPr lvl="0" rtl="0">
              <a:spcBef>
                <a:spcPts val="0"/>
              </a:spcBef>
              <a:buNone/>
            </a:pPr>
            <a:r>
              <a:rPr lang="en-US" sz="1400" b="1" dirty="0" smtClean="0">
                <a:solidFill>
                  <a:schemeClr val="tx1"/>
                </a:solidFill>
                <a:latin typeface="Avenir Next Condensed Bold"/>
                <a:cs typeface="Avenir Next Condensed Bold"/>
              </a:rPr>
              <a:t>Accessibility</a:t>
            </a:r>
            <a:endParaRPr lang="en" sz="1400" b="1" dirty="0">
              <a:solidFill>
                <a:schemeClr val="tx1"/>
              </a:solidFill>
              <a:latin typeface="Avenir Next Condensed Bold"/>
              <a:cs typeface="Avenir Next Condensed Bold"/>
            </a:endParaRPr>
          </a:p>
          <a:p>
            <a:pPr lvl="0" rtl="0">
              <a:spcBef>
                <a:spcPts val="0"/>
              </a:spcBef>
              <a:buNone/>
            </a:pPr>
            <a:r>
              <a:rPr lang="en-US" sz="1400" dirty="0" smtClean="0">
                <a:solidFill>
                  <a:schemeClr val="tx1"/>
                </a:solidFill>
              </a:rPr>
              <a:t>&gt; Estimated 23.7 million Americans (10%) have trouble seeing.</a:t>
            </a:r>
            <a:endParaRPr lang="en" sz="1400" dirty="0">
              <a:solidFill>
                <a:schemeClr val="tx1"/>
              </a:solidFill>
            </a:endParaRPr>
          </a:p>
        </p:txBody>
      </p:sp>
      <p:sp>
        <p:nvSpPr>
          <p:cNvPr id="6" name="Shape 331"/>
          <p:cNvSpPr txBox="1">
            <a:spLocks/>
          </p:cNvSpPr>
          <p:nvPr/>
        </p:nvSpPr>
        <p:spPr>
          <a:xfrm>
            <a:off x="3018930" y="1466850"/>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400" b="1" dirty="0" smtClean="0">
                <a:latin typeface="Avenir Next Condensed Bold"/>
                <a:cs typeface="Avenir Next Condensed Bold"/>
              </a:rPr>
              <a:t>Autism</a:t>
            </a:r>
            <a:endParaRPr lang="en" sz="1400" b="1" dirty="0" smtClean="0">
              <a:latin typeface="Avenir Next Condensed Bold"/>
              <a:cs typeface="Avenir Next Condensed Bold"/>
            </a:endParaRPr>
          </a:p>
          <a:p>
            <a:r>
              <a:rPr lang="en-US" sz="1400" dirty="0" smtClean="0"/>
              <a:t>&gt; Helps to better understand emotional and social cues</a:t>
            </a:r>
            <a:endParaRPr lang="en" sz="1400" dirty="0"/>
          </a:p>
        </p:txBody>
      </p:sp>
      <p:sp>
        <p:nvSpPr>
          <p:cNvPr id="7" name="Shape 332"/>
          <p:cNvSpPr txBox="1">
            <a:spLocks/>
          </p:cNvSpPr>
          <p:nvPr/>
        </p:nvSpPr>
        <p:spPr>
          <a:xfrm>
            <a:off x="5190260" y="1466850"/>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sz="1400" b="1" dirty="0" smtClean="0">
                <a:latin typeface="Avenir Next Condensed Bold"/>
                <a:cs typeface="Avenir Next Condensed Bold"/>
              </a:rPr>
              <a:t>Flexibility</a:t>
            </a:r>
          </a:p>
          <a:p>
            <a:r>
              <a:rPr lang="en" sz="1400" dirty="0" smtClean="0"/>
              <a:t>&gt; View videos in </a:t>
            </a:r>
            <a:r>
              <a:rPr lang="en-US" sz="1400" dirty="0" smtClean="0"/>
              <a:t>eyes-free </a:t>
            </a:r>
            <a:r>
              <a:rPr lang="en" sz="1400" dirty="0" smtClean="0"/>
              <a:t>environ</a:t>
            </a:r>
            <a:r>
              <a:rPr lang="en-US" sz="1400" dirty="0" err="1" smtClean="0"/>
              <a:t>ment</a:t>
            </a:r>
            <a:r>
              <a:rPr lang="en" sz="1400" dirty="0" smtClean="0"/>
              <a:t>s</a:t>
            </a:r>
          </a:p>
          <a:p>
            <a:endParaRPr lang="en" sz="1400" dirty="0"/>
          </a:p>
        </p:txBody>
      </p:sp>
      <p:sp>
        <p:nvSpPr>
          <p:cNvPr id="8" name="Shape 333"/>
          <p:cNvSpPr txBox="1">
            <a:spLocks/>
          </p:cNvSpPr>
          <p:nvPr/>
        </p:nvSpPr>
        <p:spPr>
          <a:xfrm>
            <a:off x="847600" y="2561182"/>
            <a:ext cx="2065499" cy="13050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Avenir Next Condensed Medium"/>
                <a:ea typeface="Karla"/>
                <a:cs typeface="Avenir Next Condensed Medium"/>
                <a:sym typeface="Karla"/>
              </a:defRPr>
            </a:lvl1pPr>
            <a:lvl2pPr marR="0" lvl="1"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Karla"/>
                <a:ea typeface="Karla"/>
                <a:cs typeface="Karla"/>
                <a:sym typeface="Karla"/>
              </a:defRPr>
            </a:lvl2pPr>
            <a:lvl3pPr marR="0" lvl="2"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Karla"/>
                <a:ea typeface="Karla"/>
                <a:cs typeface="Karla"/>
                <a:sym typeface="Karla"/>
              </a:defRPr>
            </a:lvl3pPr>
            <a:lvl4pPr marR="0" lvl="3"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4pPr>
            <a:lvl5pPr marR="0" lvl="4"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5pPr>
            <a:lvl6pPr marR="0" lvl="5"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6pPr>
            <a:lvl7pPr marR="0" lvl="6"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7pPr>
            <a:lvl8pPr marR="0" lvl="7"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8pPr>
            <a:lvl9pPr marR="0" lvl="8"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9pPr>
          </a:lstStyle>
          <a:p>
            <a:pPr>
              <a:buFont typeface="Karla"/>
              <a:buNone/>
            </a:pPr>
            <a:r>
              <a:rPr lang="en-US" sz="1400" b="1" dirty="0" smtClean="0">
                <a:solidFill>
                  <a:schemeClr val="tx1"/>
                </a:solidFill>
                <a:latin typeface="Avenir Next Condensed Bold"/>
                <a:cs typeface="Avenir Next Condensed Bold"/>
              </a:rPr>
              <a:t>Language Development</a:t>
            </a:r>
          </a:p>
          <a:p>
            <a:pPr>
              <a:buFont typeface="Karla"/>
              <a:buNone/>
            </a:pPr>
            <a:r>
              <a:rPr lang="en-US" sz="1400" dirty="0" smtClean="0">
                <a:solidFill>
                  <a:schemeClr val="tx1"/>
                </a:solidFill>
              </a:rPr>
              <a:t>&gt; Listening is a key step in learning language.</a:t>
            </a:r>
            <a:endParaRPr lang="en" sz="1400" dirty="0">
              <a:solidFill>
                <a:schemeClr val="tx1"/>
              </a:solidFill>
            </a:endParaRPr>
          </a:p>
        </p:txBody>
      </p:sp>
      <p:sp>
        <p:nvSpPr>
          <p:cNvPr id="9" name="Shape 334"/>
          <p:cNvSpPr txBox="1">
            <a:spLocks/>
          </p:cNvSpPr>
          <p:nvPr/>
        </p:nvSpPr>
        <p:spPr>
          <a:xfrm>
            <a:off x="3018930" y="2561182"/>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400" b="1" dirty="0" smtClean="0">
                <a:latin typeface="Avenir Next Condensed Bold"/>
                <a:cs typeface="Avenir Next Condensed Bold"/>
              </a:rPr>
              <a:t>Auditory Learners</a:t>
            </a:r>
            <a:endParaRPr lang="en" sz="1400" b="1" dirty="0" smtClean="0">
              <a:latin typeface="Avenir Next Condensed Bold"/>
              <a:cs typeface="Avenir Next Condensed Bold"/>
            </a:endParaRPr>
          </a:p>
          <a:p>
            <a:r>
              <a:rPr lang="en-US" sz="1400" dirty="0" smtClean="0"/>
              <a:t>&gt; 20-30% of students retain information best through sound.</a:t>
            </a:r>
            <a:endParaRPr lang="en" sz="1400" dirty="0"/>
          </a:p>
        </p:txBody>
      </p:sp>
      <p:sp>
        <p:nvSpPr>
          <p:cNvPr id="10" name="Shape 335"/>
          <p:cNvSpPr txBox="1">
            <a:spLocks/>
          </p:cNvSpPr>
          <p:nvPr/>
        </p:nvSpPr>
        <p:spPr>
          <a:xfrm>
            <a:off x="5190260" y="2561182"/>
            <a:ext cx="2163645"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400" b="1" dirty="0" err="1" smtClean="0">
                <a:latin typeface="Avenir Next Condensed Bold"/>
                <a:cs typeface="Avenir Next Condensed Bold"/>
              </a:rPr>
              <a:t>Inattentional</a:t>
            </a:r>
            <a:r>
              <a:rPr lang="en-US" sz="1400" b="1" dirty="0" smtClean="0">
                <a:latin typeface="Avenir Next Condensed Bold"/>
                <a:cs typeface="Avenir Next Condensed Bold"/>
              </a:rPr>
              <a:t> Blindness</a:t>
            </a:r>
          </a:p>
          <a:p>
            <a:r>
              <a:rPr lang="en" sz="1400" dirty="0" smtClean="0"/>
              <a:t>&gt; </a:t>
            </a:r>
            <a:r>
              <a:rPr lang="en-US" sz="1400" dirty="0" smtClean="0"/>
              <a:t>Phenomena where you fail to recognize visuals “in plain sight.”</a:t>
            </a:r>
            <a:endParaRPr lang="en" sz="1400" dirty="0"/>
          </a:p>
        </p:txBody>
      </p:sp>
      <p:sp>
        <p:nvSpPr>
          <p:cNvPr id="12" name="Shape 335"/>
          <p:cNvSpPr txBox="1">
            <a:spLocks/>
          </p:cNvSpPr>
          <p:nvPr/>
        </p:nvSpPr>
        <p:spPr>
          <a:xfrm>
            <a:off x="3018930" y="3729582"/>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sz="1400" b="1" dirty="0" smtClean="0">
                <a:latin typeface="Avenir Next Condensed Bold"/>
                <a:cs typeface="Avenir Next Condensed Bold"/>
              </a:rPr>
              <a:t>Legal Requirements</a:t>
            </a:r>
          </a:p>
          <a:p>
            <a:r>
              <a:rPr lang="en" sz="1400" dirty="0" smtClean="0"/>
              <a:t>&gt; </a:t>
            </a:r>
            <a:r>
              <a:rPr lang="en-US" sz="1400" dirty="0" smtClean="0"/>
              <a:t>May be required by law</a:t>
            </a:r>
            <a:endParaRPr lang="en" sz="1400" dirty="0"/>
          </a:p>
        </p:txBody>
      </p:sp>
    </p:spTree>
    <p:extLst>
      <p:ext uri="{BB962C8B-B14F-4D97-AF65-F5344CB8AC3E}">
        <p14:creationId xmlns:p14="http://schemas.microsoft.com/office/powerpoint/2010/main" val="177143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703" y="4116875"/>
            <a:ext cx="2237213" cy="485699"/>
          </a:xfrm>
        </p:spPr>
        <p:txBody>
          <a:bodyPr/>
          <a:lstStyle/>
          <a:p>
            <a:r>
              <a:rPr lang="en-US" dirty="0" smtClean="0"/>
              <a:t>Rehabilitation Act of </a:t>
            </a:r>
            <a:r>
              <a:rPr lang="en-US" dirty="0" smtClean="0">
                <a:solidFill>
                  <a:schemeClr val="accent1"/>
                </a:solidFill>
              </a:rPr>
              <a:t>1973</a:t>
            </a:r>
            <a:endParaRPr lang="en-US" dirty="0">
              <a:solidFill>
                <a:schemeClr val="accent1"/>
              </a:solidFill>
            </a:endParaRPr>
          </a:p>
        </p:txBody>
      </p:sp>
      <p:sp>
        <p:nvSpPr>
          <p:cNvPr id="3" name="Shape 311"/>
          <p:cNvSpPr txBox="1"/>
          <p:nvPr/>
        </p:nvSpPr>
        <p:spPr>
          <a:xfrm>
            <a:off x="3664857" y="1063675"/>
            <a:ext cx="4644572" cy="642900"/>
          </a:xfrm>
          <a:prstGeom prst="rect">
            <a:avLst/>
          </a:prstGeom>
          <a:noFill/>
          <a:ln w="9525" cap="flat" cmpd="sng">
            <a:solidFill>
              <a:schemeClr val="bg1"/>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2000" dirty="0" smtClean="0">
                <a:solidFill>
                  <a:srgbClr val="FFFFFF"/>
                </a:solidFill>
                <a:latin typeface="Avenir Next Condensed" charset="0"/>
                <a:ea typeface="Avenir Next Condensed" charset="0"/>
                <a:cs typeface="Avenir Next Condensed" charset="0"/>
                <a:sym typeface="Karla"/>
              </a:rPr>
              <a:t>Section 504: Broad anti-discrimination law</a:t>
            </a:r>
            <a:endParaRPr lang="en" sz="2000" dirty="0">
              <a:solidFill>
                <a:srgbClr val="FFFFFF"/>
              </a:solidFill>
              <a:latin typeface="Avenir Next Condensed" charset="0"/>
              <a:ea typeface="Avenir Next Condensed" charset="0"/>
              <a:cs typeface="Avenir Next Condensed" charset="0"/>
              <a:sym typeface="Karla"/>
            </a:endParaRPr>
          </a:p>
        </p:txBody>
      </p:sp>
      <p:grpSp>
        <p:nvGrpSpPr>
          <p:cNvPr id="4" name="Shape 312"/>
          <p:cNvGrpSpPr/>
          <p:nvPr/>
        </p:nvGrpSpPr>
        <p:grpSpPr>
          <a:xfrm>
            <a:off x="5628299" y="1819925"/>
            <a:ext cx="376898" cy="330345"/>
            <a:chOff x="5323499" y="1591325"/>
            <a:chExt cx="376898" cy="330345"/>
          </a:xfrm>
        </p:grpSpPr>
        <p:sp>
          <p:nvSpPr>
            <p:cNvPr id="5" name="Shape 313"/>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6" name="Shape 314"/>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7" name="Shape 315"/>
          <p:cNvGrpSpPr/>
          <p:nvPr/>
        </p:nvGrpSpPr>
        <p:grpSpPr>
          <a:xfrm>
            <a:off x="5628299" y="3014072"/>
            <a:ext cx="376898" cy="330345"/>
            <a:chOff x="5323499" y="1591325"/>
            <a:chExt cx="376898" cy="330345"/>
          </a:xfrm>
        </p:grpSpPr>
        <p:sp>
          <p:nvSpPr>
            <p:cNvPr id="8" name="Shape 316"/>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9" name="Shape 317"/>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0" name="Shape 318"/>
          <p:cNvSpPr txBox="1"/>
          <p:nvPr/>
        </p:nvSpPr>
        <p:spPr>
          <a:xfrm>
            <a:off x="3664857" y="2257822"/>
            <a:ext cx="4644572" cy="642900"/>
          </a:xfrm>
          <a:prstGeom prst="rect">
            <a:avLst/>
          </a:prstGeom>
          <a:noFill/>
          <a:ln w="952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smtClean="0">
                <a:solidFill>
                  <a:srgbClr val="FFFFFF"/>
                </a:solidFill>
                <a:latin typeface="Avenir Next Condensed" charset="0"/>
                <a:ea typeface="Avenir Next Condensed" charset="0"/>
                <a:cs typeface="Avenir Next Condensed" charset="0"/>
                <a:sym typeface="Karla"/>
              </a:rPr>
              <a:t>Section 508: Electronic &amp; information technology</a:t>
            </a:r>
            <a:endParaRPr lang="en" sz="2000" dirty="0">
              <a:solidFill>
                <a:srgbClr val="FFFFFF"/>
              </a:solidFill>
              <a:latin typeface="Avenir Next Condensed" charset="0"/>
              <a:ea typeface="Avenir Next Condensed" charset="0"/>
              <a:cs typeface="Avenir Next Condensed" charset="0"/>
              <a:sym typeface="Karla"/>
            </a:endParaRPr>
          </a:p>
        </p:txBody>
      </p:sp>
      <p:sp>
        <p:nvSpPr>
          <p:cNvPr id="11" name="Shape 319"/>
          <p:cNvSpPr txBox="1"/>
          <p:nvPr/>
        </p:nvSpPr>
        <p:spPr>
          <a:xfrm>
            <a:off x="3664857" y="3451970"/>
            <a:ext cx="4644571" cy="642900"/>
          </a:xfrm>
          <a:prstGeom prst="rect">
            <a:avLst/>
          </a:prstGeom>
          <a:noFill/>
          <a:ln w="952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smtClean="0">
                <a:solidFill>
                  <a:srgbClr val="FFFFFF"/>
                </a:solidFill>
                <a:latin typeface="Avenir Next Condensed" charset="0"/>
                <a:ea typeface="Avenir Next Condensed" charset="0"/>
                <a:cs typeface="Avenir Next Condensed" charset="0"/>
                <a:sym typeface="Karla"/>
              </a:rPr>
              <a:t>Section 508 Refresh: WCAG 2.0 requirements</a:t>
            </a:r>
            <a:endParaRPr lang="en" sz="2000" dirty="0">
              <a:solidFill>
                <a:srgbClr val="FFFFFF"/>
              </a:solidFill>
              <a:latin typeface="Avenir Next Condensed" charset="0"/>
              <a:ea typeface="Avenir Next Condensed" charset="0"/>
              <a:cs typeface="Avenir Next Condensed" charset="0"/>
              <a:sym typeface="Karla"/>
            </a:endParaRPr>
          </a:p>
        </p:txBody>
      </p:sp>
      <p:pic>
        <p:nvPicPr>
          <p:cNvPr id="13" name="Picture 12" descr="gavel-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85" y="2784305"/>
            <a:ext cx="667665" cy="667665"/>
          </a:xfrm>
          <a:prstGeom prst="rect">
            <a:avLst/>
          </a:prstGeom>
        </p:spPr>
      </p:pic>
    </p:spTree>
    <p:extLst>
      <p:ext uri="{BB962C8B-B14F-4D97-AF65-F5344CB8AC3E}">
        <p14:creationId xmlns:p14="http://schemas.microsoft.com/office/powerpoint/2010/main" val="28523536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9678" y="1736747"/>
            <a:ext cx="4874322" cy="485699"/>
          </a:xfrm>
        </p:spPr>
        <p:txBody>
          <a:bodyPr/>
          <a:lstStyle/>
          <a:p>
            <a:pPr algn="ctr"/>
            <a:r>
              <a:rPr lang="en-US" dirty="0" smtClean="0">
                <a:solidFill>
                  <a:schemeClr val="bg1"/>
                </a:solidFill>
              </a:rPr>
              <a:t>WCAG 2.0 Level AA</a:t>
            </a:r>
            <a:endParaRPr lang="en-US" dirty="0">
              <a:solidFill>
                <a:schemeClr val="bg1"/>
              </a:solidFill>
            </a:endParaRPr>
          </a:p>
        </p:txBody>
      </p:sp>
      <p:sp>
        <p:nvSpPr>
          <p:cNvPr id="3" name="Shape 311"/>
          <p:cNvSpPr txBox="1"/>
          <p:nvPr/>
        </p:nvSpPr>
        <p:spPr>
          <a:xfrm>
            <a:off x="4923041" y="2527905"/>
            <a:ext cx="3565500" cy="841485"/>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2000" dirty="0" smtClean="0">
                <a:solidFill>
                  <a:srgbClr val="FFFFFF"/>
                </a:solidFill>
                <a:latin typeface="Avenir Next Condensed" charset="0"/>
                <a:ea typeface="Avenir Next Condensed" charset="0"/>
                <a:cs typeface="Avenir Next Condensed" charset="0"/>
                <a:sym typeface="Karla"/>
              </a:rPr>
              <a:t>Requires audio description for all pre-recorded, synchronized media</a:t>
            </a:r>
            <a:endParaRPr lang="en" sz="2000" dirty="0">
              <a:solidFill>
                <a:srgbClr val="FFFFFF"/>
              </a:solidFill>
              <a:latin typeface="Avenir Next Condensed" charset="0"/>
              <a:ea typeface="Avenir Next Condensed" charset="0"/>
              <a:cs typeface="Avenir Next Condensed" charset="0"/>
              <a:sym typeface="Karla"/>
            </a:endParaRPr>
          </a:p>
        </p:txBody>
      </p:sp>
      <p:grpSp>
        <p:nvGrpSpPr>
          <p:cNvPr id="4" name="Shape 312"/>
          <p:cNvGrpSpPr/>
          <p:nvPr/>
        </p:nvGrpSpPr>
        <p:grpSpPr>
          <a:xfrm>
            <a:off x="6547090" y="3482740"/>
            <a:ext cx="376898" cy="330345"/>
            <a:chOff x="5323499" y="1591325"/>
            <a:chExt cx="376898" cy="330345"/>
          </a:xfrm>
        </p:grpSpPr>
        <p:sp>
          <p:nvSpPr>
            <p:cNvPr id="5" name="Shape 313"/>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6" name="Shape 314"/>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0" name="Shape 318"/>
          <p:cNvSpPr txBox="1"/>
          <p:nvPr/>
        </p:nvSpPr>
        <p:spPr>
          <a:xfrm>
            <a:off x="4923041" y="3920637"/>
            <a:ext cx="3565500" cy="642900"/>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smtClean="0">
                <a:solidFill>
                  <a:srgbClr val="FFFFFF"/>
                </a:solidFill>
                <a:latin typeface="Avenir Next Condensed" charset="0"/>
                <a:ea typeface="Avenir Next Condensed" charset="0"/>
                <a:cs typeface="Avenir Next Condensed" charset="0"/>
                <a:sym typeface="Karla"/>
              </a:rPr>
              <a:t>Success criteria</a:t>
            </a:r>
            <a:endParaRPr lang="en" sz="2000" dirty="0">
              <a:solidFill>
                <a:srgbClr val="FFFFFF"/>
              </a:solidFill>
              <a:latin typeface="Avenir Next Condensed" charset="0"/>
              <a:ea typeface="Avenir Next Condensed" charset="0"/>
              <a:cs typeface="Avenir Next Condensed" charset="0"/>
              <a:sym typeface="Karla"/>
            </a:endParaRPr>
          </a:p>
        </p:txBody>
      </p:sp>
      <p:sp>
        <p:nvSpPr>
          <p:cNvPr id="14" name="Shape 380"/>
          <p:cNvSpPr/>
          <p:nvPr/>
        </p:nvSpPr>
        <p:spPr>
          <a:xfrm>
            <a:off x="308700" y="1631954"/>
            <a:ext cx="3765626" cy="2931583"/>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5" name="Picture 14" descr="gavel-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85" y="622821"/>
            <a:ext cx="667665" cy="667665"/>
          </a:xfrm>
          <a:prstGeom prst="rect">
            <a:avLst/>
          </a:prstGeom>
        </p:spPr>
      </p:pic>
      <p:pic>
        <p:nvPicPr>
          <p:cNvPr id="7" name="Picture 6" descr="320x198.png"/>
          <p:cNvPicPr>
            <a:picLocks noChangeAspect="1"/>
          </p:cNvPicPr>
          <p:nvPr/>
        </p:nvPicPr>
        <p:blipFill rotWithShape="1">
          <a:blip r:embed="rId4">
            <a:extLst>
              <a:ext uri="{28A0092B-C50C-407E-A947-70E740481C1C}">
                <a14:useLocalDpi xmlns:a14="http://schemas.microsoft.com/office/drawing/2010/main" val="0"/>
              </a:ext>
            </a:extLst>
          </a:blip>
          <a:srcRect l="3499"/>
          <a:stretch/>
        </p:blipFill>
        <p:spPr>
          <a:xfrm>
            <a:off x="435429" y="1784438"/>
            <a:ext cx="3495044" cy="2240972"/>
          </a:xfrm>
          <a:prstGeom prst="rect">
            <a:avLst/>
          </a:prstGeom>
        </p:spPr>
      </p:pic>
    </p:spTree>
    <p:extLst>
      <p:ext uri="{BB962C8B-B14F-4D97-AF65-F5344CB8AC3E}">
        <p14:creationId xmlns:p14="http://schemas.microsoft.com/office/powerpoint/2010/main" val="17610212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703" y="4116875"/>
            <a:ext cx="2237213" cy="485699"/>
          </a:xfrm>
        </p:spPr>
        <p:txBody>
          <a:bodyPr/>
          <a:lstStyle/>
          <a:p>
            <a:r>
              <a:rPr lang="en-US" dirty="0" smtClean="0"/>
              <a:t>Americans with Disabilities Act (</a:t>
            </a:r>
            <a:r>
              <a:rPr lang="en-US" dirty="0" smtClean="0">
                <a:solidFill>
                  <a:srgbClr val="AFC108"/>
                </a:solidFill>
              </a:rPr>
              <a:t>1990</a:t>
            </a:r>
            <a:r>
              <a:rPr lang="en-US" dirty="0" smtClean="0"/>
              <a:t>)</a:t>
            </a:r>
            <a:endParaRPr lang="en-US" dirty="0">
              <a:solidFill>
                <a:schemeClr val="accent1"/>
              </a:solidFill>
            </a:endParaRPr>
          </a:p>
        </p:txBody>
      </p:sp>
      <p:sp>
        <p:nvSpPr>
          <p:cNvPr id="3" name="Shape 311"/>
          <p:cNvSpPr txBox="1"/>
          <p:nvPr/>
        </p:nvSpPr>
        <p:spPr>
          <a:xfrm>
            <a:off x="4004249" y="1063675"/>
            <a:ext cx="4268893" cy="642900"/>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2000" dirty="0" smtClean="0">
                <a:solidFill>
                  <a:srgbClr val="FFFFFF"/>
                </a:solidFill>
                <a:latin typeface="Avenir Next Condensed" charset="0"/>
                <a:ea typeface="Avenir Next Condensed" charset="0"/>
                <a:cs typeface="Avenir Next Condensed" charset="0"/>
                <a:sym typeface="Karla"/>
              </a:rPr>
              <a:t>Title II: Public Entities</a:t>
            </a:r>
            <a:endParaRPr lang="en" sz="2000" dirty="0">
              <a:solidFill>
                <a:srgbClr val="FFFFFF"/>
              </a:solidFill>
              <a:latin typeface="Avenir Next Condensed" charset="0"/>
              <a:ea typeface="Avenir Next Condensed" charset="0"/>
              <a:cs typeface="Avenir Next Condensed" charset="0"/>
              <a:sym typeface="Karla"/>
            </a:endParaRPr>
          </a:p>
        </p:txBody>
      </p:sp>
      <p:grpSp>
        <p:nvGrpSpPr>
          <p:cNvPr id="4" name="Shape 312"/>
          <p:cNvGrpSpPr/>
          <p:nvPr/>
        </p:nvGrpSpPr>
        <p:grpSpPr>
          <a:xfrm>
            <a:off x="5945700" y="1819925"/>
            <a:ext cx="376898" cy="330345"/>
            <a:chOff x="5323499" y="1591325"/>
            <a:chExt cx="376898" cy="330345"/>
          </a:xfrm>
        </p:grpSpPr>
        <p:sp>
          <p:nvSpPr>
            <p:cNvPr id="5" name="Shape 313"/>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6" name="Shape 314"/>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7" name="Shape 315"/>
          <p:cNvGrpSpPr/>
          <p:nvPr/>
        </p:nvGrpSpPr>
        <p:grpSpPr>
          <a:xfrm>
            <a:off x="5920255" y="3014071"/>
            <a:ext cx="376898" cy="330345"/>
            <a:chOff x="5323499" y="1591325"/>
            <a:chExt cx="376898" cy="330345"/>
          </a:xfrm>
        </p:grpSpPr>
        <p:sp>
          <p:nvSpPr>
            <p:cNvPr id="8" name="Shape 316"/>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9" name="Shape 317"/>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0" name="Shape 318"/>
          <p:cNvSpPr txBox="1"/>
          <p:nvPr/>
        </p:nvSpPr>
        <p:spPr>
          <a:xfrm>
            <a:off x="4004250" y="2257822"/>
            <a:ext cx="4268892" cy="642900"/>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smtClean="0">
                <a:solidFill>
                  <a:srgbClr val="FFFFFF"/>
                </a:solidFill>
                <a:latin typeface="Avenir Next Condensed" charset="0"/>
                <a:ea typeface="Avenir Next Condensed" charset="0"/>
                <a:cs typeface="Avenir Next Condensed" charset="0"/>
                <a:sym typeface="Karla"/>
              </a:rPr>
              <a:t>Title III: Places of Public Accommodation</a:t>
            </a:r>
            <a:endParaRPr lang="en" sz="2000" dirty="0">
              <a:solidFill>
                <a:srgbClr val="FFFFFF"/>
              </a:solidFill>
              <a:latin typeface="Avenir Next Condensed" charset="0"/>
              <a:ea typeface="Avenir Next Condensed" charset="0"/>
              <a:cs typeface="Avenir Next Condensed" charset="0"/>
              <a:sym typeface="Karla"/>
            </a:endParaRPr>
          </a:p>
        </p:txBody>
      </p:sp>
      <p:sp>
        <p:nvSpPr>
          <p:cNvPr id="11" name="Shape 319"/>
          <p:cNvSpPr txBox="1"/>
          <p:nvPr/>
        </p:nvSpPr>
        <p:spPr>
          <a:xfrm>
            <a:off x="4004250" y="3451970"/>
            <a:ext cx="4268892" cy="642900"/>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smtClean="0">
                <a:solidFill>
                  <a:srgbClr val="FFFFFF"/>
                </a:solidFill>
                <a:latin typeface="Avenir Next Condensed" charset="0"/>
                <a:ea typeface="Avenir Next Condensed" charset="0"/>
                <a:cs typeface="Avenir Next Condensed" charset="0"/>
                <a:sym typeface="Karla"/>
              </a:rPr>
              <a:t>ADA Title III Lawsuits</a:t>
            </a:r>
            <a:endParaRPr lang="en" sz="2000" dirty="0">
              <a:solidFill>
                <a:srgbClr val="FFFFFF"/>
              </a:solidFill>
              <a:latin typeface="Avenir Next Condensed" charset="0"/>
              <a:ea typeface="Avenir Next Condensed" charset="0"/>
              <a:cs typeface="Avenir Next Condensed" charset="0"/>
              <a:sym typeface="Karla"/>
            </a:endParaRPr>
          </a:p>
        </p:txBody>
      </p:sp>
      <p:pic>
        <p:nvPicPr>
          <p:cNvPr id="13" name="Picture 12" descr="gavel-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85" y="2149325"/>
            <a:ext cx="667665" cy="667665"/>
          </a:xfrm>
          <a:prstGeom prst="rect">
            <a:avLst/>
          </a:prstGeom>
        </p:spPr>
      </p:pic>
    </p:spTree>
    <p:extLst>
      <p:ext uri="{BB962C8B-B14F-4D97-AF65-F5344CB8AC3E}">
        <p14:creationId xmlns:p14="http://schemas.microsoft.com/office/powerpoint/2010/main" val="17062815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9678" y="1736747"/>
            <a:ext cx="4874322" cy="485699"/>
          </a:xfrm>
        </p:spPr>
        <p:txBody>
          <a:bodyPr/>
          <a:lstStyle/>
          <a:p>
            <a:pPr algn="ctr"/>
            <a:r>
              <a:rPr lang="en-US" dirty="0" smtClean="0">
                <a:solidFill>
                  <a:schemeClr val="bg1"/>
                </a:solidFill>
              </a:rPr>
              <a:t>21</a:t>
            </a:r>
            <a:r>
              <a:rPr lang="en-US" baseline="30000" dirty="0" smtClean="0">
                <a:solidFill>
                  <a:schemeClr val="bg1"/>
                </a:solidFill>
              </a:rPr>
              <a:t>st</a:t>
            </a:r>
            <a:r>
              <a:rPr lang="en-US" dirty="0" smtClean="0">
                <a:solidFill>
                  <a:schemeClr val="bg1"/>
                </a:solidFill>
              </a:rPr>
              <a:t> CENTURY COMMUNICATIONS &amp; VIDEO ACCESSIBILITY ACT</a:t>
            </a:r>
            <a:endParaRPr lang="en-US" dirty="0">
              <a:solidFill>
                <a:schemeClr val="bg1"/>
              </a:solidFill>
            </a:endParaRPr>
          </a:p>
        </p:txBody>
      </p:sp>
      <p:sp>
        <p:nvSpPr>
          <p:cNvPr id="3" name="Shape 311"/>
          <p:cNvSpPr txBox="1"/>
          <p:nvPr/>
        </p:nvSpPr>
        <p:spPr>
          <a:xfrm>
            <a:off x="4923041" y="2467429"/>
            <a:ext cx="3565500" cy="901961"/>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2000" dirty="0" smtClean="0">
                <a:solidFill>
                  <a:srgbClr val="FFFFFF"/>
                </a:solidFill>
                <a:latin typeface="Avenir Next Condensed" charset="0"/>
                <a:ea typeface="Avenir Next Condensed" charset="0"/>
                <a:cs typeface="Avenir Next Condensed" charset="0"/>
                <a:sym typeface="Karla"/>
              </a:rPr>
              <a:t>AD requirements for prime-time viewing &amp; children’s programming</a:t>
            </a:r>
            <a:endParaRPr lang="en" sz="2000" dirty="0">
              <a:solidFill>
                <a:srgbClr val="FFFFFF"/>
              </a:solidFill>
              <a:latin typeface="Avenir Next Condensed" charset="0"/>
              <a:ea typeface="Avenir Next Condensed" charset="0"/>
              <a:cs typeface="Avenir Next Condensed" charset="0"/>
              <a:sym typeface="Karla"/>
            </a:endParaRPr>
          </a:p>
        </p:txBody>
      </p:sp>
      <p:grpSp>
        <p:nvGrpSpPr>
          <p:cNvPr id="4" name="Shape 312"/>
          <p:cNvGrpSpPr/>
          <p:nvPr/>
        </p:nvGrpSpPr>
        <p:grpSpPr>
          <a:xfrm>
            <a:off x="6547090" y="3482740"/>
            <a:ext cx="376898" cy="330345"/>
            <a:chOff x="5323499" y="1591325"/>
            <a:chExt cx="376898" cy="330345"/>
          </a:xfrm>
        </p:grpSpPr>
        <p:sp>
          <p:nvSpPr>
            <p:cNvPr id="5" name="Shape 313"/>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6" name="Shape 314"/>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0" name="Shape 318"/>
          <p:cNvSpPr txBox="1"/>
          <p:nvPr/>
        </p:nvSpPr>
        <p:spPr>
          <a:xfrm>
            <a:off x="4923041" y="3920637"/>
            <a:ext cx="3565500" cy="642900"/>
          </a:xfrm>
          <a:prstGeom prst="rect">
            <a:avLst/>
          </a:prstGeom>
          <a:noFill/>
          <a:ln w="28575" cap="flat" cmpd="sng">
            <a:solidFill>
              <a:schemeClr val="bg1"/>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smtClean="0">
                <a:solidFill>
                  <a:srgbClr val="FFFFFF"/>
                </a:solidFill>
                <a:latin typeface="Avenir Next Condensed" charset="0"/>
                <a:ea typeface="Avenir Next Condensed" charset="0"/>
                <a:cs typeface="Avenir Next Condensed" charset="0"/>
                <a:sym typeface="Karla"/>
              </a:rPr>
              <a:t>Goal: 100% AD on TV by 2020</a:t>
            </a:r>
            <a:endParaRPr lang="en" sz="2000" dirty="0">
              <a:solidFill>
                <a:srgbClr val="FFFFFF"/>
              </a:solidFill>
              <a:latin typeface="Avenir Next Condensed" charset="0"/>
              <a:ea typeface="Avenir Next Condensed" charset="0"/>
              <a:cs typeface="Avenir Next Condensed" charset="0"/>
              <a:sym typeface="Karla"/>
            </a:endParaRPr>
          </a:p>
        </p:txBody>
      </p:sp>
      <p:sp>
        <p:nvSpPr>
          <p:cNvPr id="14" name="Shape 380"/>
          <p:cNvSpPr/>
          <p:nvPr/>
        </p:nvSpPr>
        <p:spPr>
          <a:xfrm>
            <a:off x="308700" y="1631954"/>
            <a:ext cx="3765626" cy="2931583"/>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2" name="Picture 11" descr="twc-imag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883" y="1736748"/>
            <a:ext cx="3472492" cy="2313548"/>
          </a:xfrm>
          <a:prstGeom prst="rect">
            <a:avLst/>
          </a:prstGeom>
        </p:spPr>
      </p:pic>
      <p:pic>
        <p:nvPicPr>
          <p:cNvPr id="15" name="Picture 14" descr="gavel-gre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85" y="622821"/>
            <a:ext cx="667665" cy="667665"/>
          </a:xfrm>
          <a:prstGeom prst="rect">
            <a:avLst/>
          </a:prstGeom>
        </p:spPr>
      </p:pic>
    </p:spTree>
    <p:extLst>
      <p:ext uri="{BB962C8B-B14F-4D97-AF65-F5344CB8AC3E}">
        <p14:creationId xmlns:p14="http://schemas.microsoft.com/office/powerpoint/2010/main" val="14261216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we cover?</a:t>
            </a:r>
            <a:endParaRPr lang="en-US" dirty="0"/>
          </a:p>
        </p:txBody>
      </p:sp>
      <p:sp>
        <p:nvSpPr>
          <p:cNvPr id="3" name="Text Placeholder 2"/>
          <p:cNvSpPr>
            <a:spLocks noGrp="1"/>
          </p:cNvSpPr>
          <p:nvPr>
            <p:ph type="body" idx="1"/>
          </p:nvPr>
        </p:nvSpPr>
        <p:spPr/>
        <p:txBody>
          <a:bodyPr/>
          <a:lstStyle/>
          <a:p>
            <a:r>
              <a:rPr lang="en-US" dirty="0" smtClean="0">
                <a:solidFill>
                  <a:schemeClr val="accent2"/>
                </a:solidFill>
              </a:rPr>
              <a:t>WHAT</a:t>
            </a:r>
            <a:r>
              <a:rPr lang="en-US" dirty="0" smtClean="0">
                <a:solidFill>
                  <a:schemeClr val="accent3"/>
                </a:solidFill>
              </a:rPr>
              <a:t> </a:t>
            </a:r>
            <a:r>
              <a:rPr lang="en-US" dirty="0" smtClean="0"/>
              <a:t>is audio description?</a:t>
            </a:r>
          </a:p>
          <a:p>
            <a:r>
              <a:rPr lang="en-US" dirty="0" smtClean="0">
                <a:solidFill>
                  <a:schemeClr val="accent2"/>
                </a:solidFill>
              </a:rPr>
              <a:t>HOW </a:t>
            </a:r>
            <a:r>
              <a:rPr lang="en-US" dirty="0" smtClean="0"/>
              <a:t>do you create audio description?</a:t>
            </a:r>
          </a:p>
          <a:p>
            <a:r>
              <a:rPr lang="en-US" dirty="0" smtClean="0">
                <a:solidFill>
                  <a:schemeClr val="accent2"/>
                </a:solidFill>
              </a:rPr>
              <a:t>WHERE</a:t>
            </a:r>
            <a:r>
              <a:rPr lang="en-US" dirty="0" smtClean="0">
                <a:solidFill>
                  <a:schemeClr val="accent6"/>
                </a:solidFill>
              </a:rPr>
              <a:t> </a:t>
            </a:r>
            <a:r>
              <a:rPr lang="en-US" dirty="0" smtClean="0"/>
              <a:t>do you publish audio description?</a:t>
            </a:r>
          </a:p>
          <a:p>
            <a:r>
              <a:rPr lang="en-US" dirty="0" smtClean="0">
                <a:solidFill>
                  <a:schemeClr val="accent2"/>
                </a:solidFill>
              </a:rPr>
              <a:t>WHY</a:t>
            </a:r>
            <a:r>
              <a:rPr lang="en-US" dirty="0" smtClean="0">
                <a:solidFill>
                  <a:schemeClr val="accent1"/>
                </a:solidFill>
              </a:rPr>
              <a:t> </a:t>
            </a:r>
            <a:r>
              <a:rPr lang="en-US" dirty="0" smtClean="0"/>
              <a:t>should you describe?</a:t>
            </a:r>
          </a:p>
          <a:p>
            <a:r>
              <a:rPr lang="en-US" dirty="0" smtClean="0">
                <a:solidFill>
                  <a:schemeClr val="accent2"/>
                </a:solidFill>
              </a:rPr>
              <a:t>WHO </a:t>
            </a:r>
            <a:r>
              <a:rPr lang="en-US" dirty="0" smtClean="0"/>
              <a:t>is 3Play Media?</a:t>
            </a:r>
          </a:p>
          <a:p>
            <a:r>
              <a:rPr lang="en-US" dirty="0" smtClean="0">
                <a:solidFill>
                  <a:schemeClr val="accent2"/>
                </a:solidFill>
              </a:rPr>
              <a:t>Q&amp;A</a:t>
            </a:r>
          </a:p>
        </p:txBody>
      </p:sp>
    </p:spTree>
    <p:extLst>
      <p:ext uri="{BB962C8B-B14F-4D97-AF65-F5344CB8AC3E}">
        <p14:creationId xmlns:p14="http://schemas.microsoft.com/office/powerpoint/2010/main" val="265151818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hape 329"/>
          <p:cNvSpPr txBox="1">
            <a:spLocks noGrp="1"/>
          </p:cNvSpPr>
          <p:nvPr>
            <p:ph type="title"/>
          </p:nvPr>
        </p:nvSpPr>
        <p:spPr>
          <a:xfrm>
            <a:off x="841000" y="969700"/>
            <a:ext cx="6319381" cy="409500"/>
          </a:xfrm>
          <a:prstGeom prst="rect">
            <a:avLst/>
          </a:prstGeom>
        </p:spPr>
        <p:txBody>
          <a:bodyPr lIns="91425" tIns="91425" rIns="91425" bIns="91425" anchor="b" anchorCtr="0">
            <a:noAutofit/>
          </a:bodyPr>
          <a:lstStyle/>
          <a:p>
            <a:pPr lvl="0" rtl="0">
              <a:spcBef>
                <a:spcPts val="0"/>
              </a:spcBef>
              <a:buNone/>
            </a:pPr>
            <a:r>
              <a:rPr lang="en-US" dirty="0" smtClean="0">
                <a:solidFill>
                  <a:srgbClr val="737373"/>
                </a:solidFill>
              </a:rPr>
              <a:t>DESCRIPTION </a:t>
            </a:r>
            <a:r>
              <a:rPr lang="en-US" dirty="0" smtClean="0">
                <a:solidFill>
                  <a:schemeClr val="accent1"/>
                </a:solidFill>
              </a:rPr>
              <a:t>LAWSUITS </a:t>
            </a:r>
            <a:r>
              <a:rPr lang="en-US" dirty="0" smtClean="0">
                <a:solidFill>
                  <a:srgbClr val="737373"/>
                </a:solidFill>
              </a:rPr>
              <a:t>&amp; SETTLEMENTS</a:t>
            </a:r>
            <a:endParaRPr lang="en" dirty="0">
              <a:solidFill>
                <a:srgbClr val="737373"/>
              </a:solidFill>
            </a:endParaRPr>
          </a:p>
        </p:txBody>
      </p:sp>
      <p:sp>
        <p:nvSpPr>
          <p:cNvPr id="5" name="Shape 330"/>
          <p:cNvSpPr txBox="1">
            <a:spLocks noGrp="1"/>
          </p:cNvSpPr>
          <p:nvPr>
            <p:ph type="body" idx="1"/>
          </p:nvPr>
        </p:nvSpPr>
        <p:spPr>
          <a:xfrm>
            <a:off x="968553" y="1466850"/>
            <a:ext cx="2065499" cy="1305000"/>
          </a:xfrm>
          <a:prstGeom prst="rect">
            <a:avLst/>
          </a:prstGeom>
        </p:spPr>
        <p:txBody>
          <a:bodyPr lIns="91425" tIns="91425" rIns="91425" bIns="91425" anchor="t" anchorCtr="0">
            <a:noAutofit/>
          </a:bodyPr>
          <a:lstStyle/>
          <a:p>
            <a:pPr lvl="0" rtl="0">
              <a:spcBef>
                <a:spcPts val="0"/>
              </a:spcBef>
              <a:buNone/>
            </a:pPr>
            <a:r>
              <a:rPr lang="en-US" sz="1400" b="1" dirty="0" smtClean="0">
                <a:solidFill>
                  <a:schemeClr val="tx1"/>
                </a:solidFill>
                <a:latin typeface="Avenir Next Condensed Bold"/>
                <a:cs typeface="Avenir Next Condensed Bold"/>
              </a:rPr>
              <a:t>ACB vs. Netflix</a:t>
            </a:r>
            <a:endParaRPr lang="en" sz="1400" b="1" dirty="0">
              <a:solidFill>
                <a:schemeClr val="tx1"/>
              </a:solidFill>
              <a:latin typeface="Avenir Next Condensed Bold"/>
              <a:cs typeface="Avenir Next Condensed Bold"/>
            </a:endParaRPr>
          </a:p>
          <a:p>
            <a:pPr lvl="0" rtl="0">
              <a:spcBef>
                <a:spcPts val="0"/>
              </a:spcBef>
              <a:buNone/>
            </a:pPr>
            <a:r>
              <a:rPr lang="en-US" sz="1400" dirty="0" smtClean="0"/>
              <a:t>&gt; Settlement: Netflix agreed to provide AD for many streaming titles by EOY 2016</a:t>
            </a:r>
            <a:endParaRPr lang="en" sz="1400" dirty="0"/>
          </a:p>
        </p:txBody>
      </p:sp>
      <p:sp>
        <p:nvSpPr>
          <p:cNvPr id="6" name="Shape 331"/>
          <p:cNvSpPr txBox="1">
            <a:spLocks/>
          </p:cNvSpPr>
          <p:nvPr/>
        </p:nvSpPr>
        <p:spPr>
          <a:xfrm>
            <a:off x="968553" y="2561182"/>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400" b="1" dirty="0" smtClean="0">
                <a:latin typeface="Avenir Next Condensed Bold"/>
                <a:cs typeface="Avenir Next Condensed Bold"/>
              </a:rPr>
              <a:t>AMC Theaters</a:t>
            </a:r>
            <a:endParaRPr lang="en" sz="1400" b="1" dirty="0" smtClean="0">
              <a:latin typeface="Avenir Next Condensed Bold"/>
              <a:cs typeface="Avenir Next Condensed Bold"/>
            </a:endParaRPr>
          </a:p>
          <a:p>
            <a:r>
              <a:rPr lang="en-US" sz="1400" dirty="0" smtClean="0">
                <a:solidFill>
                  <a:srgbClr val="737373"/>
                </a:solidFill>
              </a:rPr>
              <a:t>&gt; Failing to provide assistive audio description devices to blind viewers</a:t>
            </a:r>
            <a:endParaRPr lang="en" sz="1400" dirty="0">
              <a:solidFill>
                <a:srgbClr val="737373"/>
              </a:solidFill>
            </a:endParaRPr>
          </a:p>
        </p:txBody>
      </p:sp>
      <p:sp>
        <p:nvSpPr>
          <p:cNvPr id="9" name="Shape 334"/>
          <p:cNvSpPr txBox="1">
            <a:spLocks/>
          </p:cNvSpPr>
          <p:nvPr/>
        </p:nvSpPr>
        <p:spPr>
          <a:xfrm>
            <a:off x="3780930" y="1466850"/>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400" b="1" dirty="0" smtClean="0">
                <a:latin typeface="Avenir Next Condensed Bold"/>
                <a:cs typeface="Avenir Next Condensed Bold"/>
              </a:rPr>
              <a:t>Hamilton</a:t>
            </a:r>
            <a:endParaRPr lang="en" sz="1400" b="1" dirty="0" smtClean="0">
              <a:latin typeface="Avenir Next Condensed Bold"/>
              <a:cs typeface="Avenir Next Condensed Bold"/>
            </a:endParaRPr>
          </a:p>
          <a:p>
            <a:r>
              <a:rPr lang="en-US" sz="1400" dirty="0" smtClean="0">
                <a:solidFill>
                  <a:schemeClr val="tx2">
                    <a:lumMod val="50000"/>
                  </a:schemeClr>
                </a:solidFill>
              </a:rPr>
              <a:t>&gt; Sued for violating Title III of the ADA by failing to provide AD</a:t>
            </a:r>
            <a:endParaRPr lang="en" sz="1400" dirty="0">
              <a:solidFill>
                <a:schemeClr val="tx2">
                  <a:lumMod val="50000"/>
                </a:schemeClr>
              </a:solidFill>
            </a:endParaRPr>
          </a:p>
        </p:txBody>
      </p:sp>
      <p:sp>
        <p:nvSpPr>
          <p:cNvPr id="10" name="Shape 335"/>
          <p:cNvSpPr txBox="1">
            <a:spLocks/>
          </p:cNvSpPr>
          <p:nvPr/>
        </p:nvSpPr>
        <p:spPr>
          <a:xfrm>
            <a:off x="3780930" y="2561182"/>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400" b="1" dirty="0" smtClean="0">
                <a:latin typeface="Avenir Next Condensed Bold"/>
                <a:cs typeface="Avenir Next Condensed Bold"/>
              </a:rPr>
              <a:t>DOJ vs. UC Berkeley</a:t>
            </a:r>
            <a:endParaRPr lang="en" sz="1400" b="1" dirty="0" smtClean="0">
              <a:latin typeface="Avenir Next Condensed Bold"/>
              <a:cs typeface="Avenir Next Condensed Bold"/>
            </a:endParaRPr>
          </a:p>
          <a:p>
            <a:r>
              <a:rPr lang="en" sz="1400" dirty="0" smtClean="0">
                <a:solidFill>
                  <a:srgbClr val="737373"/>
                </a:solidFill>
              </a:rPr>
              <a:t>&gt; </a:t>
            </a:r>
            <a:r>
              <a:rPr lang="en-US" sz="1400" dirty="0" smtClean="0">
                <a:solidFill>
                  <a:srgbClr val="737373"/>
                </a:solidFill>
              </a:rPr>
              <a:t>DOJ submitted letter to UC Berkeley that their MOOC content was inaccessible</a:t>
            </a:r>
            <a:endParaRPr lang="en" sz="1400" dirty="0" smtClean="0">
              <a:solidFill>
                <a:srgbClr val="737373"/>
              </a:solidFill>
            </a:endParaRPr>
          </a:p>
          <a:p>
            <a:endParaRPr lang="en" sz="1400" dirty="0"/>
          </a:p>
        </p:txBody>
      </p:sp>
    </p:spTree>
    <p:extLst>
      <p:ext uri="{BB962C8B-B14F-4D97-AF65-F5344CB8AC3E}">
        <p14:creationId xmlns:p14="http://schemas.microsoft.com/office/powerpoint/2010/main" val="2773842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825890" y="1666110"/>
            <a:ext cx="7497279" cy="48569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venir Heavy"/>
                <a:ea typeface="Arial"/>
                <a:cs typeface="Avenir Heavy"/>
                <a:sym typeface="Arial"/>
              </a:defRPr>
            </a:lvl1pPr>
          </a:lstStyle>
          <a:p>
            <a:r>
              <a:rPr lang="en-US" sz="3200" dirty="0" smtClean="0">
                <a:solidFill>
                  <a:srgbClr val="FFFFFF"/>
                </a:solidFill>
                <a:latin typeface="Avenir Next Condensed Demi Bold"/>
                <a:cs typeface="Avenir Next Condensed Demi Bold"/>
              </a:rPr>
              <a:t>“Excluding </a:t>
            </a:r>
            <a:r>
              <a:rPr lang="en-US" sz="3200" dirty="0">
                <a:solidFill>
                  <a:srgbClr val="FFFFFF"/>
                </a:solidFill>
                <a:latin typeface="Avenir Next Condensed Demi Bold"/>
                <a:cs typeface="Avenir Next Condensed Demi Bold"/>
              </a:rPr>
              <a:t>businesses that sell services through the Internet from the ADA would run afoul of the purposes of the ADA</a:t>
            </a:r>
            <a:r>
              <a:rPr lang="en-US" sz="3200" dirty="0" smtClean="0">
                <a:solidFill>
                  <a:srgbClr val="FFFFFF"/>
                </a:solidFill>
                <a:latin typeface="Avenir Next Condensed Demi Bold"/>
                <a:cs typeface="Avenir Next Condensed Demi Bold"/>
              </a:rPr>
              <a:t>.”</a:t>
            </a:r>
            <a:endParaRPr lang="en-US" sz="3200" dirty="0">
              <a:solidFill>
                <a:srgbClr val="FFFFFF"/>
              </a:solidFill>
              <a:latin typeface="Avenir Next Condensed Demi Bold"/>
              <a:cs typeface="Avenir Next Condensed Demi Bold"/>
            </a:endParaRPr>
          </a:p>
        </p:txBody>
      </p:sp>
      <p:sp>
        <p:nvSpPr>
          <p:cNvPr id="4" name="Title 1"/>
          <p:cNvSpPr txBox="1">
            <a:spLocks/>
          </p:cNvSpPr>
          <p:nvPr/>
        </p:nvSpPr>
        <p:spPr>
          <a:xfrm>
            <a:off x="4597729" y="3211469"/>
            <a:ext cx="3877840" cy="48569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venir Heavy"/>
                <a:ea typeface="Arial"/>
                <a:cs typeface="Avenir Heavy"/>
                <a:sym typeface="Arial"/>
              </a:defRPr>
            </a:lvl1pPr>
          </a:lstStyle>
          <a:p>
            <a:pPr algn="r"/>
            <a:r>
              <a:rPr lang="en-US" sz="2200" dirty="0" smtClean="0">
                <a:solidFill>
                  <a:srgbClr val="FFFFFF"/>
                </a:solidFill>
                <a:latin typeface="Avenir Next Condensed Bold"/>
                <a:cs typeface="Avenir Next Condensed Bold"/>
              </a:rPr>
              <a:t>- Judge </a:t>
            </a:r>
            <a:r>
              <a:rPr lang="en-US" sz="2200" dirty="0" err="1" smtClean="0">
                <a:solidFill>
                  <a:srgbClr val="FFFFFF"/>
                </a:solidFill>
                <a:latin typeface="Avenir Next Condensed Bold"/>
                <a:cs typeface="Avenir Next Condensed Bold"/>
              </a:rPr>
              <a:t>Ponsor</a:t>
            </a:r>
            <a:r>
              <a:rPr lang="en-US" sz="2200" dirty="0" smtClean="0">
                <a:solidFill>
                  <a:srgbClr val="FFFFFF"/>
                </a:solidFill>
                <a:latin typeface="Avenir Next Condensed Bold"/>
                <a:cs typeface="Avenir Next Condensed Bold"/>
              </a:rPr>
              <a:t>, NAD vs. Netflix</a:t>
            </a:r>
            <a:endParaRPr lang="en-US" sz="2200" dirty="0">
              <a:solidFill>
                <a:srgbClr val="FFFFFF"/>
              </a:solidFill>
              <a:latin typeface="Avenir Next Condensed Bold"/>
              <a:cs typeface="Avenir Next Condensed Bold"/>
            </a:endParaRPr>
          </a:p>
        </p:txBody>
      </p:sp>
    </p:spTree>
    <p:extLst>
      <p:ext uri="{BB962C8B-B14F-4D97-AF65-F5344CB8AC3E}">
        <p14:creationId xmlns:p14="http://schemas.microsoft.com/office/powerpoint/2010/main" val="7096492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5"/>
                </a:solidFill>
              </a:rPr>
              <a:t>INNOVATING </a:t>
            </a:r>
            <a:r>
              <a:rPr lang="en-US" dirty="0" smtClean="0">
                <a:solidFill>
                  <a:schemeClr val="tx2">
                    <a:lumMod val="50000"/>
                  </a:schemeClr>
                </a:solidFill>
              </a:rPr>
              <a:t>AUDIO DESCRIPTION</a:t>
            </a:r>
            <a:endParaRPr lang="en-US" dirty="0">
              <a:solidFill>
                <a:schemeClr val="tx2">
                  <a:lumMod val="50000"/>
                </a:schemeClr>
              </a:solidFill>
            </a:endParaRPr>
          </a:p>
        </p:txBody>
      </p:sp>
      <p:pic>
        <p:nvPicPr>
          <p:cNvPr id="3" name="Picture 2" descr="wavefor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489" y="1409372"/>
            <a:ext cx="4113511" cy="2039468"/>
          </a:xfrm>
          <a:prstGeom prst="rect">
            <a:avLst/>
          </a:prstGeom>
        </p:spPr>
      </p:pic>
    </p:spTree>
    <p:extLst>
      <p:ext uri="{BB962C8B-B14F-4D97-AF65-F5344CB8AC3E}">
        <p14:creationId xmlns:p14="http://schemas.microsoft.com/office/powerpoint/2010/main" val="1636004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Shape 329"/>
          <p:cNvSpPr txBox="1">
            <a:spLocks noGrp="1"/>
          </p:cNvSpPr>
          <p:nvPr>
            <p:ph type="title"/>
          </p:nvPr>
        </p:nvSpPr>
        <p:spPr>
          <a:xfrm>
            <a:off x="841000" y="231891"/>
            <a:ext cx="5956524" cy="409500"/>
          </a:xfrm>
          <a:prstGeom prst="rect">
            <a:avLst/>
          </a:prstGeom>
        </p:spPr>
        <p:txBody>
          <a:bodyPr lIns="91425" tIns="91425" rIns="91425" bIns="91425" anchor="b" anchorCtr="0">
            <a:noAutofit/>
          </a:bodyPr>
          <a:lstStyle/>
          <a:p>
            <a:pPr lvl="0" rtl="0">
              <a:spcBef>
                <a:spcPts val="0"/>
              </a:spcBef>
              <a:buNone/>
            </a:pPr>
            <a:r>
              <a:rPr lang="en-US" dirty="0" smtClean="0">
                <a:solidFill>
                  <a:schemeClr val="accent5"/>
                </a:solidFill>
              </a:rPr>
              <a:t>SYNTHESIZED</a:t>
            </a:r>
            <a:r>
              <a:rPr lang="en-US" dirty="0" smtClean="0">
                <a:solidFill>
                  <a:srgbClr val="4CAF50"/>
                </a:solidFill>
              </a:rPr>
              <a:t> </a:t>
            </a:r>
            <a:r>
              <a:rPr lang="en-US" dirty="0" smtClean="0"/>
              <a:t>SPEECH - PROS</a:t>
            </a:r>
            <a:endParaRPr lang="en" dirty="0"/>
          </a:p>
        </p:txBody>
      </p:sp>
      <p:sp>
        <p:nvSpPr>
          <p:cNvPr id="6" name="Shape 330"/>
          <p:cNvSpPr txBox="1">
            <a:spLocks noGrp="1"/>
          </p:cNvSpPr>
          <p:nvPr>
            <p:ph type="body" idx="1"/>
          </p:nvPr>
        </p:nvSpPr>
        <p:spPr>
          <a:xfrm>
            <a:off x="545225" y="1348090"/>
            <a:ext cx="2065499" cy="1305000"/>
          </a:xfrm>
          <a:prstGeom prst="rect">
            <a:avLst/>
          </a:prstGeom>
        </p:spPr>
        <p:txBody>
          <a:bodyPr lIns="91425" tIns="91425" rIns="91425" bIns="91425" anchor="t" anchorCtr="0">
            <a:noAutofit/>
          </a:bodyPr>
          <a:lstStyle/>
          <a:p>
            <a:pPr lvl="0" rtl="0">
              <a:spcBef>
                <a:spcPts val="0"/>
              </a:spcBef>
              <a:buNone/>
            </a:pPr>
            <a:r>
              <a:rPr lang="en-US" sz="1600" b="1" dirty="0" smtClean="0">
                <a:solidFill>
                  <a:schemeClr val="tx1"/>
                </a:solidFill>
                <a:latin typeface="Avenir Next Condensed Demi Bold"/>
                <a:cs typeface="Avenir Next Condensed Demi Bold"/>
              </a:rPr>
              <a:t>Processing Speed</a:t>
            </a:r>
          </a:p>
          <a:p>
            <a:pPr lvl="0" rtl="0">
              <a:spcBef>
                <a:spcPts val="0"/>
              </a:spcBef>
              <a:buNone/>
            </a:pPr>
            <a:r>
              <a:rPr lang="en-US" sz="1600" b="1" dirty="0" smtClean="0">
                <a:solidFill>
                  <a:schemeClr val="tx1"/>
                </a:solidFill>
              </a:rPr>
              <a:t>&gt; </a:t>
            </a:r>
            <a:r>
              <a:rPr lang="en-US" sz="1600" dirty="0" smtClean="0">
                <a:solidFill>
                  <a:schemeClr val="tx1"/>
                </a:solidFill>
              </a:rPr>
              <a:t>Utilizing technology to make processing automated &amp; eliminating the need for human retakes.</a:t>
            </a:r>
            <a:endParaRPr lang="en" sz="1600" dirty="0">
              <a:solidFill>
                <a:schemeClr val="tx1"/>
              </a:solidFill>
            </a:endParaRPr>
          </a:p>
        </p:txBody>
      </p:sp>
      <p:sp>
        <p:nvSpPr>
          <p:cNvPr id="7" name="Shape 331"/>
          <p:cNvSpPr txBox="1">
            <a:spLocks/>
          </p:cNvSpPr>
          <p:nvPr/>
        </p:nvSpPr>
        <p:spPr>
          <a:xfrm>
            <a:off x="2716555" y="1348090"/>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solidFill>
                  <a:schemeClr val="tx1"/>
                </a:solidFill>
                <a:latin typeface="Avenir Next Condensed Demi Bold"/>
                <a:cs typeface="Avenir Next Condensed Demi Bold"/>
              </a:rPr>
              <a:t>Cost</a:t>
            </a:r>
            <a:endParaRPr lang="en" sz="1600" b="1" dirty="0" smtClean="0">
              <a:solidFill>
                <a:schemeClr val="tx1"/>
              </a:solidFill>
              <a:latin typeface="Avenir Next Condensed Demi Bold"/>
              <a:cs typeface="Avenir Next Condensed Demi Bold"/>
            </a:endParaRPr>
          </a:p>
          <a:p>
            <a:r>
              <a:rPr lang="en-US" sz="1600" dirty="0" smtClean="0">
                <a:solidFill>
                  <a:schemeClr val="tx1"/>
                </a:solidFill>
              </a:rPr>
              <a:t>&gt; Synthesized speech drives down costs by using machines instead of voice talent.</a:t>
            </a:r>
            <a:endParaRPr lang="en" sz="1600" dirty="0">
              <a:solidFill>
                <a:schemeClr val="tx1"/>
              </a:solidFill>
            </a:endParaRPr>
          </a:p>
        </p:txBody>
      </p:sp>
      <p:sp>
        <p:nvSpPr>
          <p:cNvPr id="8" name="Shape 332"/>
          <p:cNvSpPr txBox="1">
            <a:spLocks/>
          </p:cNvSpPr>
          <p:nvPr/>
        </p:nvSpPr>
        <p:spPr>
          <a:xfrm>
            <a:off x="4887885" y="1348090"/>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sz="1600" b="1" dirty="0" smtClean="0">
                <a:solidFill>
                  <a:schemeClr val="tx1"/>
                </a:solidFill>
                <a:latin typeface="Avenir Next Condensed Demi Bold"/>
                <a:cs typeface="Avenir Next Condensed Demi Bold"/>
              </a:rPr>
              <a:t>Description Speed</a:t>
            </a:r>
          </a:p>
          <a:p>
            <a:r>
              <a:rPr lang="en" sz="1600" dirty="0" smtClean="0">
                <a:solidFill>
                  <a:schemeClr val="tx1"/>
                </a:solidFill>
              </a:rPr>
              <a:t>&gt; Easy to have pre-set choices to manipulate speed of voiced description w/o distortion. </a:t>
            </a:r>
          </a:p>
          <a:p>
            <a:endParaRPr lang="en" sz="1600" dirty="0">
              <a:solidFill>
                <a:schemeClr val="tx1"/>
              </a:solidFill>
            </a:endParaRPr>
          </a:p>
        </p:txBody>
      </p:sp>
      <p:sp>
        <p:nvSpPr>
          <p:cNvPr id="13" name="Shape 329"/>
          <p:cNvSpPr txBox="1">
            <a:spLocks/>
          </p:cNvSpPr>
          <p:nvPr/>
        </p:nvSpPr>
        <p:spPr>
          <a:xfrm>
            <a:off x="545225" y="727871"/>
            <a:ext cx="6408159" cy="4095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1800" dirty="0" smtClean="0">
                <a:solidFill>
                  <a:schemeClr val="accent5"/>
                </a:solidFill>
              </a:rPr>
              <a:t>PROS</a:t>
            </a:r>
            <a:endParaRPr lang="en" sz="1800" dirty="0">
              <a:solidFill>
                <a:schemeClr val="accent5"/>
              </a:solidFill>
            </a:endParaRPr>
          </a:p>
        </p:txBody>
      </p:sp>
      <p:sp>
        <p:nvSpPr>
          <p:cNvPr id="15" name="Shape 331"/>
          <p:cNvSpPr txBox="1">
            <a:spLocks/>
          </p:cNvSpPr>
          <p:nvPr/>
        </p:nvSpPr>
        <p:spPr>
          <a:xfrm>
            <a:off x="545225" y="3261831"/>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solidFill>
                  <a:schemeClr val="tx1"/>
                </a:solidFill>
                <a:latin typeface="Avenir Next Condensed Demi Bold"/>
                <a:cs typeface="Avenir Next Condensed Demi Bold"/>
              </a:rPr>
              <a:t>Flexibility</a:t>
            </a:r>
            <a:endParaRPr lang="en" sz="1600" b="1" dirty="0" smtClean="0">
              <a:solidFill>
                <a:schemeClr val="tx1"/>
              </a:solidFill>
              <a:latin typeface="Avenir Next Condensed Demi Bold"/>
              <a:cs typeface="Avenir Next Condensed Demi Bold"/>
            </a:endParaRPr>
          </a:p>
          <a:p>
            <a:r>
              <a:rPr lang="en-US" sz="1600" dirty="0" smtClean="0">
                <a:solidFill>
                  <a:schemeClr val="tx1"/>
                </a:solidFill>
              </a:rPr>
              <a:t>&gt; </a:t>
            </a:r>
            <a:r>
              <a:rPr lang="en-US" sz="1600" dirty="0" smtClean="0">
                <a:solidFill>
                  <a:schemeClr val="tx1"/>
                </a:solidFill>
              </a:rPr>
              <a:t>Allows for more creative publishing tools, like allowing users to edit descriptions.</a:t>
            </a:r>
            <a:endParaRPr lang="en" sz="1600" dirty="0">
              <a:solidFill>
                <a:schemeClr val="tx1"/>
              </a:solidFill>
            </a:endParaRPr>
          </a:p>
        </p:txBody>
      </p:sp>
      <p:sp>
        <p:nvSpPr>
          <p:cNvPr id="16" name="Shape 332"/>
          <p:cNvSpPr txBox="1">
            <a:spLocks/>
          </p:cNvSpPr>
          <p:nvPr/>
        </p:nvSpPr>
        <p:spPr>
          <a:xfrm>
            <a:off x="2716555" y="3261831"/>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sz="1600" b="1" dirty="0" smtClean="0">
                <a:solidFill>
                  <a:schemeClr val="tx1"/>
                </a:solidFill>
                <a:latin typeface="Avenir Next Condensed Demi Bold"/>
                <a:cs typeface="Avenir Next Condensed Demi Bold"/>
              </a:rPr>
              <a:t>Familiarity</a:t>
            </a:r>
          </a:p>
          <a:p>
            <a:r>
              <a:rPr lang="en" sz="1600" dirty="0" smtClean="0">
                <a:solidFill>
                  <a:schemeClr val="tx1"/>
                </a:solidFill>
              </a:rPr>
              <a:t>&gt; Blind users are used to screen reader voices (faster &amp; mechanized).</a:t>
            </a:r>
            <a:endParaRPr lang="en" sz="1600" dirty="0">
              <a:solidFill>
                <a:schemeClr val="tx1"/>
              </a:solidFill>
            </a:endParaRPr>
          </a:p>
        </p:txBody>
      </p:sp>
    </p:spTree>
    <p:extLst>
      <p:ext uri="{BB962C8B-B14F-4D97-AF65-F5344CB8AC3E}">
        <p14:creationId xmlns:p14="http://schemas.microsoft.com/office/powerpoint/2010/main" val="31575052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Shape 329"/>
          <p:cNvSpPr txBox="1">
            <a:spLocks noGrp="1"/>
          </p:cNvSpPr>
          <p:nvPr>
            <p:ph type="title"/>
          </p:nvPr>
        </p:nvSpPr>
        <p:spPr>
          <a:xfrm>
            <a:off x="841000" y="231891"/>
            <a:ext cx="5956524" cy="409500"/>
          </a:xfrm>
          <a:prstGeom prst="rect">
            <a:avLst/>
          </a:prstGeom>
        </p:spPr>
        <p:txBody>
          <a:bodyPr lIns="91425" tIns="91425" rIns="91425" bIns="91425" anchor="b" anchorCtr="0">
            <a:noAutofit/>
          </a:bodyPr>
          <a:lstStyle/>
          <a:p>
            <a:pPr lvl="0" rtl="0">
              <a:spcBef>
                <a:spcPts val="0"/>
              </a:spcBef>
              <a:buNone/>
            </a:pPr>
            <a:r>
              <a:rPr lang="en-US" dirty="0" smtClean="0">
                <a:solidFill>
                  <a:schemeClr val="accent5"/>
                </a:solidFill>
              </a:rPr>
              <a:t>SYNTHESIZED</a:t>
            </a:r>
            <a:r>
              <a:rPr lang="en-US" dirty="0" smtClean="0">
                <a:solidFill>
                  <a:srgbClr val="4CAF50"/>
                </a:solidFill>
              </a:rPr>
              <a:t> </a:t>
            </a:r>
            <a:r>
              <a:rPr lang="en-US" dirty="0" smtClean="0"/>
              <a:t>SPEECH - CONS</a:t>
            </a:r>
            <a:endParaRPr lang="en" dirty="0"/>
          </a:p>
        </p:txBody>
      </p:sp>
      <p:sp>
        <p:nvSpPr>
          <p:cNvPr id="9" name="Shape 333"/>
          <p:cNvSpPr txBox="1">
            <a:spLocks/>
          </p:cNvSpPr>
          <p:nvPr/>
        </p:nvSpPr>
        <p:spPr>
          <a:xfrm>
            <a:off x="538625" y="2256852"/>
            <a:ext cx="2065499" cy="13050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Avenir Next Condensed Medium"/>
                <a:ea typeface="Karla"/>
                <a:cs typeface="Avenir Next Condensed Medium"/>
                <a:sym typeface="Karla"/>
              </a:defRPr>
            </a:lvl1pPr>
            <a:lvl2pPr marR="0" lvl="1"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Karla"/>
                <a:ea typeface="Karla"/>
                <a:cs typeface="Karla"/>
                <a:sym typeface="Karla"/>
              </a:defRPr>
            </a:lvl2pPr>
            <a:lvl3pPr marR="0" lvl="2"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Karla"/>
                <a:ea typeface="Karla"/>
                <a:cs typeface="Karla"/>
                <a:sym typeface="Karla"/>
              </a:defRPr>
            </a:lvl3pPr>
            <a:lvl4pPr marR="0" lvl="3"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4pPr>
            <a:lvl5pPr marR="0" lvl="4"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5pPr>
            <a:lvl6pPr marR="0" lvl="5"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6pPr>
            <a:lvl7pPr marR="0" lvl="6"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7pPr>
            <a:lvl8pPr marR="0" lvl="7"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8pPr>
            <a:lvl9pPr marR="0" lvl="8"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9pPr>
          </a:lstStyle>
          <a:p>
            <a:pPr>
              <a:buFont typeface="Karla"/>
              <a:buNone/>
            </a:pPr>
            <a:r>
              <a:rPr lang="en-US" sz="1600" b="1" dirty="0" smtClean="0">
                <a:solidFill>
                  <a:schemeClr val="bg2"/>
                </a:solidFill>
                <a:latin typeface="Avenir Next Condensed Demi Bold"/>
                <a:cs typeface="Avenir Next Condensed Demi Bold"/>
              </a:rPr>
              <a:t>Vocalization</a:t>
            </a:r>
            <a:endParaRPr lang="en" sz="1600" b="1" dirty="0" smtClean="0">
              <a:solidFill>
                <a:schemeClr val="bg2"/>
              </a:solidFill>
              <a:latin typeface="Avenir Next Condensed Demi Bold"/>
              <a:cs typeface="Avenir Next Condensed Demi Bold"/>
            </a:endParaRPr>
          </a:p>
          <a:p>
            <a:pPr>
              <a:buFont typeface="Karla"/>
              <a:buNone/>
            </a:pPr>
            <a:r>
              <a:rPr lang="en-US" sz="1600" dirty="0" smtClean="0">
                <a:solidFill>
                  <a:schemeClr val="bg2"/>
                </a:solidFill>
              </a:rPr>
              <a:t>&gt; Sounds like a machine (because it is a machine).</a:t>
            </a:r>
            <a:endParaRPr lang="en" sz="1600" dirty="0">
              <a:solidFill>
                <a:schemeClr val="bg2"/>
              </a:solidFill>
            </a:endParaRPr>
          </a:p>
        </p:txBody>
      </p:sp>
      <p:sp>
        <p:nvSpPr>
          <p:cNvPr id="10" name="Shape 334"/>
          <p:cNvSpPr txBox="1">
            <a:spLocks/>
          </p:cNvSpPr>
          <p:nvPr/>
        </p:nvSpPr>
        <p:spPr>
          <a:xfrm>
            <a:off x="2709955" y="2256852"/>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solidFill>
                  <a:schemeClr val="bg2"/>
                </a:solidFill>
                <a:latin typeface="Avenir Next Condensed Demi Bold"/>
                <a:cs typeface="Avenir Next Condensed Demi Bold"/>
              </a:rPr>
              <a:t>Tone</a:t>
            </a:r>
            <a:endParaRPr lang="en" sz="1600" b="1" dirty="0" smtClean="0">
              <a:solidFill>
                <a:schemeClr val="bg2"/>
              </a:solidFill>
              <a:latin typeface="Avenir Next Condensed Demi Bold"/>
              <a:cs typeface="Avenir Next Condensed Demi Bold"/>
            </a:endParaRPr>
          </a:p>
          <a:p>
            <a:r>
              <a:rPr lang="en-US" sz="1600" dirty="0" smtClean="0">
                <a:solidFill>
                  <a:schemeClr val="bg2"/>
                </a:solidFill>
              </a:rPr>
              <a:t>&gt; Limited ability to alter tone, although there are ways to address this. </a:t>
            </a:r>
            <a:endParaRPr lang="en" sz="1600" dirty="0">
              <a:solidFill>
                <a:schemeClr val="bg2"/>
              </a:solidFill>
            </a:endParaRPr>
          </a:p>
        </p:txBody>
      </p:sp>
      <p:sp>
        <p:nvSpPr>
          <p:cNvPr id="11" name="Shape 335"/>
          <p:cNvSpPr txBox="1">
            <a:spLocks/>
          </p:cNvSpPr>
          <p:nvPr/>
        </p:nvSpPr>
        <p:spPr>
          <a:xfrm>
            <a:off x="4881285" y="2256852"/>
            <a:ext cx="2065499" cy="13050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000" b="0" i="0" u="none" strike="noStrike" cap="none">
                <a:solidFill>
                  <a:srgbClr val="000000"/>
                </a:solidFill>
                <a:latin typeface="Avenir Next Condensed Medium"/>
                <a:ea typeface="Arial"/>
                <a:cs typeface="Avenir Next Condensed Medium"/>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sz="1600" b="1" dirty="0" smtClean="0">
                <a:solidFill>
                  <a:schemeClr val="bg2"/>
                </a:solidFill>
                <a:latin typeface="Avenir Next Condensed Demi Bold"/>
                <a:cs typeface="Avenir Next Condensed Demi Bold"/>
              </a:rPr>
              <a:t>Pronunciation</a:t>
            </a:r>
          </a:p>
          <a:p>
            <a:r>
              <a:rPr lang="en" sz="1600" dirty="0" smtClean="0">
                <a:solidFill>
                  <a:schemeClr val="bg2"/>
                </a:solidFill>
              </a:rPr>
              <a:t>&gt; Some issues with pronunciation due to the use of synthesized speech. Can be partially addressed.</a:t>
            </a:r>
            <a:endParaRPr lang="en" sz="1600" dirty="0">
              <a:solidFill>
                <a:schemeClr val="bg2"/>
              </a:solidFill>
            </a:endParaRPr>
          </a:p>
        </p:txBody>
      </p:sp>
      <p:sp>
        <p:nvSpPr>
          <p:cNvPr id="14" name="Shape 329"/>
          <p:cNvSpPr txBox="1">
            <a:spLocks/>
          </p:cNvSpPr>
          <p:nvPr/>
        </p:nvSpPr>
        <p:spPr>
          <a:xfrm>
            <a:off x="538625" y="1753278"/>
            <a:ext cx="6408159" cy="4095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1800" dirty="0" smtClean="0">
                <a:solidFill>
                  <a:schemeClr val="accent5"/>
                </a:solidFill>
              </a:rPr>
              <a:t>CONS</a:t>
            </a:r>
            <a:endParaRPr lang="en" sz="1800" dirty="0">
              <a:solidFill>
                <a:schemeClr val="accent5"/>
              </a:solidFill>
            </a:endParaRPr>
          </a:p>
        </p:txBody>
      </p:sp>
    </p:spTree>
    <p:extLst>
      <p:ext uri="{BB962C8B-B14F-4D97-AF65-F5344CB8AC3E}">
        <p14:creationId xmlns:p14="http://schemas.microsoft.com/office/powerpoint/2010/main" val="22915642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0" name="Shape 380"/>
          <p:cNvSpPr/>
          <p:nvPr/>
        </p:nvSpPr>
        <p:spPr>
          <a:xfrm>
            <a:off x="1378857" y="641047"/>
            <a:ext cx="6372594" cy="4221238"/>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 name="Title 1"/>
          <p:cNvSpPr>
            <a:spLocks noGrp="1"/>
          </p:cNvSpPr>
          <p:nvPr>
            <p:ph type="ctrTitle"/>
          </p:nvPr>
        </p:nvSpPr>
        <p:spPr>
          <a:xfrm>
            <a:off x="310509" y="3961501"/>
            <a:ext cx="3865668" cy="1181999"/>
          </a:xfrm>
        </p:spPr>
        <p:txBody>
          <a:bodyPr/>
          <a:lstStyle/>
          <a:p>
            <a:r>
              <a:rPr lang="en-US" dirty="0" smtClean="0">
                <a:solidFill>
                  <a:schemeClr val="accent5"/>
                </a:solidFill>
              </a:rPr>
              <a:t>EDITING</a:t>
            </a:r>
            <a:r>
              <a:rPr lang="en-US" dirty="0" smtClean="0">
                <a:solidFill>
                  <a:schemeClr val="tx2">
                    <a:lumMod val="50000"/>
                  </a:schemeClr>
                </a:solidFill>
              </a:rPr>
              <a:t> AD</a:t>
            </a:r>
            <a:endParaRPr lang="en-US" dirty="0">
              <a:solidFill>
                <a:schemeClr val="tx2">
                  <a:lumMod val="50000"/>
                </a:schemeClr>
              </a:solidFill>
            </a:endParaRPr>
          </a:p>
        </p:txBody>
      </p:sp>
      <p:pic>
        <p:nvPicPr>
          <p:cNvPr id="5" name="Picture 4" descr="Screen Shot 2017-11-09 at 4.26.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211" y="810379"/>
            <a:ext cx="5898633" cy="3272072"/>
          </a:xfrm>
          <a:prstGeom prst="rect">
            <a:avLst/>
          </a:prstGeom>
        </p:spPr>
      </p:pic>
    </p:spTree>
    <p:extLst>
      <p:ext uri="{BB962C8B-B14F-4D97-AF65-F5344CB8AC3E}">
        <p14:creationId xmlns:p14="http://schemas.microsoft.com/office/powerpoint/2010/main" val="19177822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Rectangle 7"/>
          <p:cNvSpPr/>
          <p:nvPr/>
        </p:nvSpPr>
        <p:spPr>
          <a:xfrm>
            <a:off x="3744147" y="959554"/>
            <a:ext cx="4510183" cy="29952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12872" y="3175950"/>
            <a:ext cx="3693890" cy="11819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3600" dirty="0" smtClean="0">
                <a:solidFill>
                  <a:srgbClr val="F05B48"/>
                </a:solidFill>
              </a:rPr>
              <a:t>PUBLISHING</a:t>
            </a:r>
            <a:r>
              <a:rPr lang="en-US" sz="3600" dirty="0" smtClean="0">
                <a:solidFill>
                  <a:schemeClr val="tx2">
                    <a:lumMod val="50000"/>
                  </a:schemeClr>
                </a:solidFill>
              </a:rPr>
              <a:t>: </a:t>
            </a:r>
            <a:endParaRPr lang="en-US" sz="3600" dirty="0" smtClean="0">
              <a:solidFill>
                <a:schemeClr val="tx2">
                  <a:lumMod val="50000"/>
                </a:schemeClr>
              </a:solidFill>
            </a:endParaRPr>
          </a:p>
          <a:p>
            <a:r>
              <a:rPr lang="en-US" sz="3600" dirty="0" smtClean="0">
                <a:solidFill>
                  <a:schemeClr val="tx2">
                    <a:lumMod val="50000"/>
                  </a:schemeClr>
                </a:solidFill>
              </a:rPr>
              <a:t>AUDIO DESCRIPTION</a:t>
            </a:r>
          </a:p>
          <a:p>
            <a:r>
              <a:rPr lang="en-US" sz="3600" dirty="0" smtClean="0">
                <a:solidFill>
                  <a:schemeClr val="tx2">
                    <a:lumMod val="50000"/>
                  </a:schemeClr>
                </a:solidFill>
              </a:rPr>
              <a:t>PLUGIN</a:t>
            </a:r>
            <a:endParaRPr lang="en-US" sz="3600" dirty="0">
              <a:solidFill>
                <a:schemeClr val="tx2">
                  <a:lumMod val="50000"/>
                </a:schemeClr>
              </a:solidFill>
            </a:endParaRPr>
          </a:p>
        </p:txBody>
      </p:sp>
      <p:sp>
        <p:nvSpPr>
          <p:cNvPr id="6" name="Shape 380"/>
          <p:cNvSpPr/>
          <p:nvPr/>
        </p:nvSpPr>
        <p:spPr>
          <a:xfrm>
            <a:off x="3555570" y="744905"/>
            <a:ext cx="4909500" cy="4001333"/>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solidFill>
          <a:ln w="9525" cap="flat" cmpd="sng">
            <a:solidFill>
              <a:schemeClr val="tx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2" name="Picture 1" descr="Screen Shot 2017-11-09 at 4.32.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337" y="1001244"/>
            <a:ext cx="4485993" cy="2925311"/>
          </a:xfrm>
          <a:prstGeom prst="rect">
            <a:avLst/>
          </a:prstGeom>
        </p:spPr>
      </p:pic>
    </p:spTree>
    <p:extLst>
      <p:ext uri="{BB962C8B-B14F-4D97-AF65-F5344CB8AC3E}">
        <p14:creationId xmlns:p14="http://schemas.microsoft.com/office/powerpoint/2010/main" val="40223064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itle 1"/>
          <p:cNvSpPr>
            <a:spLocks noGrp="1"/>
          </p:cNvSpPr>
          <p:nvPr>
            <p:ph type="ctrTitle"/>
          </p:nvPr>
        </p:nvSpPr>
        <p:spPr>
          <a:xfrm>
            <a:off x="204431" y="234197"/>
            <a:ext cx="3530700" cy="1021513"/>
          </a:xfrm>
        </p:spPr>
        <p:txBody>
          <a:bodyPr/>
          <a:lstStyle/>
          <a:p>
            <a:r>
              <a:rPr lang="en-US" sz="6000" dirty="0" smtClean="0">
                <a:solidFill>
                  <a:schemeClr val="bg1"/>
                </a:solidFill>
              </a:rPr>
              <a:t>Q&amp;A</a:t>
            </a:r>
            <a:endParaRPr lang="en-US" sz="6000" dirty="0">
              <a:solidFill>
                <a:schemeClr val="bg1"/>
              </a:solidFill>
            </a:endParaRPr>
          </a:p>
        </p:txBody>
      </p:sp>
      <p:pic>
        <p:nvPicPr>
          <p:cNvPr id="7" name="Picture 6" descr="3play_logo_white_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093" y="4252624"/>
            <a:ext cx="2387334" cy="457572"/>
          </a:xfrm>
          <a:prstGeom prst="rect">
            <a:avLst/>
          </a:prstGeom>
        </p:spPr>
      </p:pic>
      <p:sp>
        <p:nvSpPr>
          <p:cNvPr id="9" name="Text Placeholder 2"/>
          <p:cNvSpPr txBox="1">
            <a:spLocks/>
          </p:cNvSpPr>
          <p:nvPr/>
        </p:nvSpPr>
        <p:spPr>
          <a:xfrm>
            <a:off x="204431" y="3128679"/>
            <a:ext cx="2520831" cy="158151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Avenir Next Condensed Medium"/>
                <a:ea typeface="Karla"/>
                <a:cs typeface="Avenir Next Condensed Medium"/>
                <a:sym typeface="Karla"/>
              </a:defRPr>
            </a:lvl1pPr>
            <a:lvl2pPr marR="0" lvl="1"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Karla"/>
                <a:ea typeface="Karla"/>
                <a:cs typeface="Karla"/>
                <a:sym typeface="Karla"/>
              </a:defRPr>
            </a:lvl2pPr>
            <a:lvl3pPr marR="0" lvl="2" algn="l" rtl="0" eaLnBrk="1" hangingPunct="1">
              <a:lnSpc>
                <a:spcPct val="100000"/>
              </a:lnSpc>
              <a:spcBef>
                <a:spcPts val="0"/>
              </a:spcBef>
              <a:spcAft>
                <a:spcPts val="0"/>
              </a:spcAft>
              <a:buClr>
                <a:srgbClr val="666666"/>
              </a:buClr>
              <a:buSzPct val="100000"/>
              <a:buFont typeface="Karla"/>
              <a:buChar char="▹"/>
              <a:defRPr sz="2000" b="0" i="0" u="none" strike="noStrike" cap="none">
                <a:solidFill>
                  <a:srgbClr val="666666"/>
                </a:solidFill>
                <a:latin typeface="Karla"/>
                <a:ea typeface="Karla"/>
                <a:cs typeface="Karla"/>
                <a:sym typeface="Karla"/>
              </a:defRPr>
            </a:lvl3pPr>
            <a:lvl4pPr marR="0" lvl="3"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4pPr>
            <a:lvl5pPr marR="0" lvl="4"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5pPr>
            <a:lvl6pPr marR="0" lvl="5"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6pPr>
            <a:lvl7pPr marR="0" lvl="6"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7pPr>
            <a:lvl8pPr marR="0" lvl="7"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8pPr>
            <a:lvl9pPr marR="0" lvl="8" algn="l" rtl="0" eaLnBrk="1" hangingPunct="1">
              <a:lnSpc>
                <a:spcPct val="100000"/>
              </a:lnSpc>
              <a:spcBef>
                <a:spcPts val="0"/>
              </a:spcBef>
              <a:spcAft>
                <a:spcPts val="0"/>
              </a:spcAft>
              <a:buClr>
                <a:srgbClr val="666666"/>
              </a:buClr>
              <a:buSzPct val="100000"/>
              <a:buFont typeface="Karla"/>
              <a:buNone/>
              <a:defRPr sz="2000" b="0" i="0" u="none" strike="noStrike" cap="none">
                <a:solidFill>
                  <a:srgbClr val="666666"/>
                </a:solidFill>
                <a:latin typeface="Karla"/>
                <a:ea typeface="Karla"/>
                <a:cs typeface="Karla"/>
                <a:sym typeface="Karla"/>
              </a:defRPr>
            </a:lvl9pPr>
          </a:lstStyle>
          <a:p>
            <a:pPr algn="ctr">
              <a:buFont typeface="Karla"/>
              <a:buNone/>
            </a:pPr>
            <a:r>
              <a:rPr lang="en-US" b="1" dirty="0" smtClean="0">
                <a:solidFill>
                  <a:schemeClr val="bg1"/>
                </a:solidFill>
                <a:latin typeface="Avenir Next Condensed Demi Bold"/>
                <a:cs typeface="Avenir Next Condensed Demi Bold"/>
              </a:rPr>
              <a:t>Lily Bond</a:t>
            </a:r>
          </a:p>
          <a:p>
            <a:pPr algn="ctr">
              <a:buFont typeface="Karla"/>
              <a:buNone/>
            </a:pPr>
            <a:r>
              <a:rPr lang="en-US" dirty="0" smtClean="0">
                <a:solidFill>
                  <a:schemeClr val="bg1"/>
                </a:solidFill>
              </a:rPr>
              <a:t>3Play Media</a:t>
            </a:r>
          </a:p>
          <a:p>
            <a:pPr algn="ctr">
              <a:buFont typeface="Karla"/>
              <a:buNone/>
            </a:pPr>
            <a:r>
              <a:rPr lang="en-US" dirty="0" smtClean="0">
                <a:solidFill>
                  <a:schemeClr val="bg1"/>
                </a:solidFill>
              </a:rPr>
              <a:t>lily@3playmedia.com</a:t>
            </a:r>
          </a:p>
          <a:p>
            <a:pPr algn="ctr">
              <a:buFont typeface="Karla"/>
              <a:buNone/>
            </a:pPr>
            <a:r>
              <a:rPr lang="en-US" dirty="0" smtClean="0">
                <a:solidFill>
                  <a:schemeClr val="bg1"/>
                </a:solidFill>
              </a:rPr>
              <a:t>www.</a:t>
            </a:r>
            <a:r>
              <a:rPr lang="en-US" dirty="0" smtClean="0">
                <a:solidFill>
                  <a:schemeClr val="bg1"/>
                </a:solidFill>
              </a:rPr>
              <a:t>3playmedia.com</a:t>
            </a:r>
          </a:p>
          <a:p>
            <a:pPr algn="ctr">
              <a:buFont typeface="Karla"/>
              <a:buNone/>
            </a:pPr>
            <a:r>
              <a:rPr lang="en-US" i="1" dirty="0" smtClean="0">
                <a:solidFill>
                  <a:schemeClr val="bg1"/>
                </a:solidFill>
              </a:rPr>
              <a:t>@3playmedia</a:t>
            </a:r>
            <a:endParaRPr lang="en-US" i="1" dirty="0" smtClean="0">
              <a:solidFill>
                <a:schemeClr val="bg1"/>
              </a:solidFill>
            </a:endParaRPr>
          </a:p>
        </p:txBody>
      </p:sp>
    </p:spTree>
    <p:extLst>
      <p:ext uri="{BB962C8B-B14F-4D97-AF65-F5344CB8AC3E}">
        <p14:creationId xmlns:p14="http://schemas.microsoft.com/office/powerpoint/2010/main" val="36411233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hutterstock_296282918.jpg"/>
          <p:cNvPicPr>
            <a:picLocks noChangeAspect="1"/>
          </p:cNvPicPr>
          <p:nvPr/>
        </p:nvPicPr>
        <p:blipFill rotWithShape="1">
          <a:blip r:embed="rId3">
            <a:duotone>
              <a:prstClr val="black"/>
              <a:schemeClr val="accent3">
                <a:tint val="45000"/>
                <a:satMod val="400000"/>
              </a:schemeClr>
            </a:duotone>
            <a:alphaModFix amt="90000"/>
            <a:extLst>
              <a:ext uri="{28A0092B-C50C-407E-A947-70E740481C1C}">
                <a14:useLocalDpi xmlns:a14="http://schemas.microsoft.com/office/drawing/2010/main" val="0"/>
              </a:ext>
            </a:extLst>
          </a:blip>
          <a:srcRect b="15625"/>
          <a:stretch/>
        </p:blipFill>
        <p:spPr>
          <a:xfrm>
            <a:off x="0" y="-1"/>
            <a:ext cx="9144000" cy="5143501"/>
          </a:xfrm>
          <a:prstGeom prst="rect">
            <a:avLst/>
          </a:prstGeom>
        </p:spPr>
      </p:pic>
      <p:sp>
        <p:nvSpPr>
          <p:cNvPr id="2" name="Title 1"/>
          <p:cNvSpPr>
            <a:spLocks noGrp="1"/>
          </p:cNvSpPr>
          <p:nvPr>
            <p:ph type="ctrTitle"/>
          </p:nvPr>
        </p:nvSpPr>
        <p:spPr>
          <a:xfrm>
            <a:off x="648299" y="3175950"/>
            <a:ext cx="4093033" cy="1181999"/>
          </a:xfrm>
        </p:spPr>
        <p:txBody>
          <a:bodyPr/>
          <a:lstStyle/>
          <a:p>
            <a:r>
              <a:rPr lang="en-US" dirty="0" smtClean="0">
                <a:solidFill>
                  <a:schemeClr val="bg1"/>
                </a:solidFill>
              </a:rPr>
              <a:t>WHAT IS AUDIO DESCRIPTION?</a:t>
            </a:r>
            <a:endParaRPr lang="en-US" dirty="0">
              <a:solidFill>
                <a:schemeClr val="bg1"/>
              </a:solidFill>
            </a:endParaRPr>
          </a:p>
        </p:txBody>
      </p:sp>
      <p:pic>
        <p:nvPicPr>
          <p:cNvPr id="7" name="Picture 6" descr="3play_logo_white_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589" y="98646"/>
            <a:ext cx="2054433" cy="393766"/>
          </a:xfrm>
          <a:prstGeom prst="rect">
            <a:avLst/>
          </a:prstGeom>
        </p:spPr>
      </p:pic>
    </p:spTree>
    <p:extLst>
      <p:ext uri="{BB962C8B-B14F-4D97-AF65-F5344CB8AC3E}">
        <p14:creationId xmlns:p14="http://schemas.microsoft.com/office/powerpoint/2010/main" val="31653353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Shape 380"/>
          <p:cNvSpPr/>
          <p:nvPr/>
        </p:nvSpPr>
        <p:spPr>
          <a:xfrm>
            <a:off x="4017100" y="866191"/>
            <a:ext cx="4871018" cy="3487650"/>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B7B7B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4" name="Picture 3" descr="funny-closed-captions-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908" y="1043920"/>
            <a:ext cx="4463700" cy="2621348"/>
          </a:xfrm>
          <a:prstGeom prst="rect">
            <a:avLst/>
          </a:prstGeom>
        </p:spPr>
      </p:pic>
      <p:sp>
        <p:nvSpPr>
          <p:cNvPr id="5" name="Title 2"/>
          <p:cNvSpPr txBox="1">
            <a:spLocks/>
          </p:cNvSpPr>
          <p:nvPr/>
        </p:nvSpPr>
        <p:spPr>
          <a:xfrm>
            <a:off x="800700" y="3328350"/>
            <a:ext cx="3530700" cy="11819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Montserrat"/>
                <a:ea typeface="Montserrat"/>
                <a:cs typeface="Montserrat"/>
                <a:sym typeface="Montserrat"/>
              </a:defRPr>
            </a:lvl1pPr>
            <a:lvl2pPr lvl="1">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3600" dirty="0" smtClean="0">
                <a:solidFill>
                  <a:schemeClr val="tx2">
                    <a:lumMod val="50000"/>
                  </a:schemeClr>
                </a:solidFill>
                <a:latin typeface="Avenir Heavy"/>
                <a:cs typeface="Avenir Heavy"/>
              </a:rPr>
              <a:t>NARRATES</a:t>
            </a:r>
            <a:r>
              <a:rPr lang="en-US" sz="3600" dirty="0" smtClean="0">
                <a:solidFill>
                  <a:srgbClr val="4F6CB7"/>
                </a:solidFill>
                <a:latin typeface="Avenir Heavy"/>
                <a:cs typeface="Avenir Heavy"/>
              </a:rPr>
              <a:t> RELEVANT </a:t>
            </a:r>
            <a:r>
              <a:rPr lang="en-US" sz="3600" dirty="0" smtClean="0">
                <a:solidFill>
                  <a:srgbClr val="737373"/>
                </a:solidFill>
                <a:latin typeface="Avenir Heavy"/>
                <a:cs typeface="Avenir Heavy"/>
              </a:rPr>
              <a:t>VISUAL INFORMATION</a:t>
            </a:r>
            <a:endParaRPr lang="en-US" sz="3600" dirty="0">
              <a:solidFill>
                <a:srgbClr val="737373"/>
              </a:solidFill>
              <a:latin typeface="Avenir Heavy"/>
              <a:cs typeface="Avenir Heavy"/>
            </a:endParaRPr>
          </a:p>
        </p:txBody>
      </p:sp>
      <p:sp>
        <p:nvSpPr>
          <p:cNvPr id="2" name="TextBox 1"/>
          <p:cNvSpPr txBox="1"/>
          <p:nvPr/>
        </p:nvSpPr>
        <p:spPr>
          <a:xfrm>
            <a:off x="4220908" y="1149428"/>
            <a:ext cx="4463700" cy="307777"/>
          </a:xfrm>
          <a:prstGeom prst="rect">
            <a:avLst/>
          </a:prstGeom>
          <a:noFill/>
        </p:spPr>
        <p:txBody>
          <a:bodyPr wrap="square" rtlCol="0">
            <a:spAutoFit/>
          </a:bodyPr>
          <a:lstStyle/>
          <a:p>
            <a:pPr algn="ctr"/>
            <a:r>
              <a:rPr lang="en-US" dirty="0" smtClean="0">
                <a:solidFill>
                  <a:schemeClr val="bg1"/>
                </a:solidFill>
                <a:latin typeface="Avenir Next Bold"/>
                <a:cs typeface="Avenir Next Bold"/>
              </a:rPr>
              <a:t>“Spock shakes </a:t>
            </a:r>
            <a:r>
              <a:rPr lang="en-US" dirty="0" smtClean="0">
                <a:solidFill>
                  <a:schemeClr val="bg1"/>
                </a:solidFill>
                <a:latin typeface="Avenir Next Bold"/>
                <a:cs typeface="Avenir Next Bold"/>
              </a:rPr>
              <a:t>the computer.”</a:t>
            </a:r>
            <a:endParaRPr lang="en-US" dirty="0">
              <a:solidFill>
                <a:schemeClr val="bg1"/>
              </a:solidFill>
              <a:latin typeface="Avenir Next Bold"/>
              <a:cs typeface="Avenir Next Bold"/>
            </a:endParaRPr>
          </a:p>
        </p:txBody>
      </p:sp>
    </p:spTree>
    <p:extLst>
      <p:ext uri="{BB962C8B-B14F-4D97-AF65-F5344CB8AC3E}">
        <p14:creationId xmlns:p14="http://schemas.microsoft.com/office/powerpoint/2010/main" val="13497598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015" y="4116875"/>
            <a:ext cx="5650937" cy="485699"/>
          </a:xfrm>
        </p:spPr>
        <p:txBody>
          <a:bodyPr/>
          <a:lstStyle/>
          <a:p>
            <a:pPr algn="ctr"/>
            <a:r>
              <a:rPr lang="en-US" dirty="0" smtClean="0">
                <a:solidFill>
                  <a:schemeClr val="accent3"/>
                </a:solidFill>
              </a:rPr>
              <a:t>UNDESCRIBED </a:t>
            </a:r>
            <a:r>
              <a:rPr lang="en-US" dirty="0" smtClean="0">
                <a:solidFill>
                  <a:srgbClr val="FFFFFF"/>
                </a:solidFill>
              </a:rPr>
              <a:t>VS. </a:t>
            </a:r>
            <a:r>
              <a:rPr lang="en-US" dirty="0" smtClean="0">
                <a:solidFill>
                  <a:srgbClr val="FFFFFF"/>
                </a:solidFill>
              </a:rPr>
              <a:t>DESCRIBED</a:t>
            </a:r>
            <a:endParaRPr lang="en-US" dirty="0">
              <a:solidFill>
                <a:srgbClr val="FFFFFF"/>
              </a:solidFill>
            </a:endParaRPr>
          </a:p>
        </p:txBody>
      </p:sp>
      <p:sp>
        <p:nvSpPr>
          <p:cNvPr id="3" name="Shape 380"/>
          <p:cNvSpPr/>
          <p:nvPr/>
        </p:nvSpPr>
        <p:spPr>
          <a:xfrm>
            <a:off x="505536" y="862307"/>
            <a:ext cx="3618939" cy="281738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B7B7B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 name="Rectangle 3"/>
          <p:cNvSpPr/>
          <p:nvPr/>
        </p:nvSpPr>
        <p:spPr>
          <a:xfrm>
            <a:off x="611573" y="1006378"/>
            <a:ext cx="3359894" cy="21242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hape 380"/>
          <p:cNvSpPr/>
          <p:nvPr/>
        </p:nvSpPr>
        <p:spPr>
          <a:xfrm>
            <a:off x="5011087" y="860535"/>
            <a:ext cx="3621216" cy="2819158"/>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B7B7B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4" name="Picture 1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683" y="1565117"/>
            <a:ext cx="1362013" cy="1009592"/>
          </a:xfrm>
          <a:prstGeom prst="rect">
            <a:avLst/>
          </a:prstGeom>
        </p:spPr>
      </p:pic>
      <p:pic>
        <p:nvPicPr>
          <p:cNvPr id="20" name="Picture 19">
            <a:hlinkClick r:id="rId5"/>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940" y="1565117"/>
            <a:ext cx="1362013" cy="1009592"/>
          </a:xfrm>
          <a:prstGeom prst="rect">
            <a:avLst/>
          </a:prstGeom>
        </p:spPr>
      </p:pic>
      <p:cxnSp>
        <p:nvCxnSpPr>
          <p:cNvPr id="7" name="Straight Connector 6"/>
          <p:cNvCxnSpPr/>
          <p:nvPr/>
        </p:nvCxnSpPr>
        <p:spPr>
          <a:xfrm flipH="1">
            <a:off x="1626940" y="1330476"/>
            <a:ext cx="1362013" cy="1524000"/>
          </a:xfrm>
          <a:prstGeom prst="line">
            <a:avLst/>
          </a:prstGeom>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626940" y="1330476"/>
            <a:ext cx="1362013" cy="1524000"/>
          </a:xfrm>
          <a:prstGeom prst="line">
            <a:avLst/>
          </a:prstGeom>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73259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015" y="4116875"/>
            <a:ext cx="5650937" cy="485699"/>
          </a:xfrm>
        </p:spPr>
        <p:txBody>
          <a:bodyPr/>
          <a:lstStyle/>
          <a:p>
            <a:r>
              <a:rPr lang="en-US" dirty="0" smtClean="0">
                <a:solidFill>
                  <a:schemeClr val="accent3"/>
                </a:solidFill>
              </a:rPr>
              <a:t>EXTENDED </a:t>
            </a:r>
            <a:r>
              <a:rPr lang="en-US" dirty="0" smtClean="0">
                <a:solidFill>
                  <a:schemeClr val="tx2">
                    <a:lumMod val="50000"/>
                  </a:schemeClr>
                </a:solidFill>
              </a:rPr>
              <a:t>AD</a:t>
            </a:r>
            <a:endParaRPr lang="en-US" dirty="0">
              <a:solidFill>
                <a:schemeClr val="tx2">
                  <a:lumMod val="50000"/>
                </a:schemeClr>
              </a:solidFill>
            </a:endParaRPr>
          </a:p>
        </p:txBody>
      </p:sp>
      <p:sp>
        <p:nvSpPr>
          <p:cNvPr id="12" name="Shape 380"/>
          <p:cNvSpPr/>
          <p:nvPr/>
        </p:nvSpPr>
        <p:spPr>
          <a:xfrm>
            <a:off x="3825644" y="860534"/>
            <a:ext cx="4806659" cy="3742039"/>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B7B7B7"/>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4" name="Picture 1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999" y="1274830"/>
            <a:ext cx="2304363" cy="1708109"/>
          </a:xfrm>
          <a:prstGeom prst="rect">
            <a:avLst/>
          </a:prstGeom>
        </p:spPr>
      </p:pic>
      <p:sp>
        <p:nvSpPr>
          <p:cNvPr id="5" name="Right Arrow 4"/>
          <p:cNvSpPr/>
          <p:nvPr/>
        </p:nvSpPr>
        <p:spPr>
          <a:xfrm>
            <a:off x="6428839" y="3200650"/>
            <a:ext cx="1644952" cy="406652"/>
          </a:xfrm>
          <a:prstGeom prst="right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0800000">
            <a:off x="4390572" y="3200649"/>
            <a:ext cx="1644952" cy="406652"/>
          </a:xfrm>
          <a:prstGeom prst="right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7012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86824" y="3817635"/>
            <a:ext cx="3530700" cy="11819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2800" dirty="0" smtClean="0">
                <a:solidFill>
                  <a:schemeClr val="accent2"/>
                </a:solidFill>
              </a:rPr>
              <a:t>HOW </a:t>
            </a:r>
          </a:p>
          <a:p>
            <a:r>
              <a:rPr lang="en-US" sz="2800" dirty="0" smtClean="0">
                <a:solidFill>
                  <a:srgbClr val="ADADAD"/>
                </a:solidFill>
              </a:rPr>
              <a:t>DO YOU </a:t>
            </a:r>
          </a:p>
          <a:p>
            <a:r>
              <a:rPr lang="en-US" sz="2800" dirty="0" smtClean="0">
                <a:solidFill>
                  <a:srgbClr val="ADADAD"/>
                </a:solidFill>
              </a:rPr>
              <a:t>CREATE DESCRIPTION?</a:t>
            </a:r>
          </a:p>
        </p:txBody>
      </p:sp>
    </p:spTree>
    <p:extLst>
      <p:ext uri="{BB962C8B-B14F-4D97-AF65-F5344CB8AC3E}">
        <p14:creationId xmlns:p14="http://schemas.microsoft.com/office/powerpoint/2010/main" val="5641734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704" y="4116875"/>
            <a:ext cx="2304612" cy="485699"/>
          </a:xfrm>
        </p:spPr>
        <p:txBody>
          <a:bodyPr/>
          <a:lstStyle/>
          <a:p>
            <a:r>
              <a:rPr lang="en-US" sz="3600" dirty="0" smtClean="0">
                <a:solidFill>
                  <a:srgbClr val="0076C0"/>
                </a:solidFill>
              </a:rPr>
              <a:t>A FEW </a:t>
            </a:r>
            <a:r>
              <a:rPr lang="en-US" sz="3600" dirty="0" smtClean="0">
                <a:solidFill>
                  <a:srgbClr val="ADADAD"/>
                </a:solidFill>
              </a:rPr>
              <a:t>WAYS …</a:t>
            </a:r>
            <a:endParaRPr lang="en-US" sz="3600" dirty="0">
              <a:solidFill>
                <a:srgbClr val="ADADAD"/>
              </a:solidFill>
            </a:endParaRPr>
          </a:p>
        </p:txBody>
      </p:sp>
      <p:sp>
        <p:nvSpPr>
          <p:cNvPr id="3" name="Shape 311"/>
          <p:cNvSpPr txBox="1"/>
          <p:nvPr/>
        </p:nvSpPr>
        <p:spPr>
          <a:xfrm>
            <a:off x="4016580" y="580240"/>
            <a:ext cx="3565500"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a:spcBef>
                <a:spcPts val="0"/>
              </a:spcBef>
              <a:buNone/>
            </a:pPr>
            <a:r>
              <a:rPr lang="en-US" sz="1800" dirty="0" smtClean="0">
                <a:solidFill>
                  <a:srgbClr val="FFFFFF"/>
                </a:solidFill>
                <a:latin typeface="Avenir Next Condensed Medium"/>
                <a:ea typeface="Karla"/>
                <a:cs typeface="Avenir Next Condensed Medium"/>
                <a:sym typeface="Karla"/>
              </a:rPr>
              <a:t>Narrate visuals at the time of recording</a:t>
            </a:r>
            <a:endParaRPr lang="en" sz="1800" dirty="0">
              <a:solidFill>
                <a:srgbClr val="FFFFFF"/>
              </a:solidFill>
              <a:latin typeface="Avenir Next Condensed Medium"/>
              <a:ea typeface="Karla"/>
              <a:cs typeface="Avenir Next Condensed Medium"/>
              <a:sym typeface="Karla"/>
            </a:endParaRPr>
          </a:p>
        </p:txBody>
      </p:sp>
      <p:grpSp>
        <p:nvGrpSpPr>
          <p:cNvPr id="4" name="Shape 312"/>
          <p:cNvGrpSpPr/>
          <p:nvPr/>
        </p:nvGrpSpPr>
        <p:grpSpPr>
          <a:xfrm>
            <a:off x="5640629" y="1336490"/>
            <a:ext cx="376898" cy="330345"/>
            <a:chOff x="5323499" y="1591325"/>
            <a:chExt cx="376898" cy="330345"/>
          </a:xfrm>
        </p:grpSpPr>
        <p:sp>
          <p:nvSpPr>
            <p:cNvPr id="5" name="Shape 313"/>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6" name="Shape 314"/>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7" name="Shape 315"/>
          <p:cNvGrpSpPr/>
          <p:nvPr/>
        </p:nvGrpSpPr>
        <p:grpSpPr>
          <a:xfrm>
            <a:off x="5640629" y="2530637"/>
            <a:ext cx="376898" cy="330345"/>
            <a:chOff x="5323499" y="1591325"/>
            <a:chExt cx="376898" cy="330345"/>
          </a:xfrm>
        </p:grpSpPr>
        <p:sp>
          <p:nvSpPr>
            <p:cNvPr id="8" name="Shape 316"/>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9" name="Shape 317"/>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0" name="Shape 318"/>
          <p:cNvSpPr txBox="1"/>
          <p:nvPr/>
        </p:nvSpPr>
        <p:spPr>
          <a:xfrm>
            <a:off x="4016580" y="1774387"/>
            <a:ext cx="3565500"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rgbClr val="FFFFFF"/>
                </a:solidFill>
                <a:latin typeface="Avenir Next Condensed Medium"/>
                <a:ea typeface="Karla"/>
                <a:cs typeface="Avenir Next Condensed Medium"/>
                <a:sym typeface="Karla"/>
              </a:rPr>
              <a:t>Create a text description or </a:t>
            </a:r>
            <a:r>
              <a:rPr lang="en-US" sz="1800" dirty="0" err="1" smtClean="0">
                <a:solidFill>
                  <a:srgbClr val="FFFFFF"/>
                </a:solidFill>
                <a:latin typeface="Avenir Next Condensed Medium"/>
                <a:ea typeface="Karla"/>
                <a:cs typeface="Avenir Next Condensed Medium"/>
                <a:sym typeface="Karla"/>
              </a:rPr>
              <a:t>WebVTT</a:t>
            </a:r>
            <a:r>
              <a:rPr lang="en-US" sz="1800" dirty="0" smtClean="0">
                <a:solidFill>
                  <a:srgbClr val="FFFFFF"/>
                </a:solidFill>
                <a:latin typeface="Avenir Next Condensed Medium"/>
                <a:ea typeface="Karla"/>
                <a:cs typeface="Avenir Next Condensed Medium"/>
                <a:sym typeface="Karla"/>
              </a:rPr>
              <a:t> file</a:t>
            </a:r>
            <a:endParaRPr lang="en" sz="1800" dirty="0">
              <a:solidFill>
                <a:srgbClr val="FFFFFF"/>
              </a:solidFill>
              <a:latin typeface="Avenir Next Condensed Medium"/>
              <a:ea typeface="Karla"/>
              <a:cs typeface="Avenir Next Condensed Medium"/>
              <a:sym typeface="Karla"/>
            </a:endParaRPr>
          </a:p>
        </p:txBody>
      </p:sp>
      <p:sp>
        <p:nvSpPr>
          <p:cNvPr id="11" name="Shape 319"/>
          <p:cNvSpPr txBox="1"/>
          <p:nvPr/>
        </p:nvSpPr>
        <p:spPr>
          <a:xfrm>
            <a:off x="4016580" y="2968535"/>
            <a:ext cx="3565500"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rgbClr val="FFFFFF"/>
                </a:solidFill>
                <a:latin typeface="Avenir Next Condensed Medium"/>
                <a:ea typeface="Karla"/>
                <a:cs typeface="Avenir Next Condensed Medium"/>
                <a:sym typeface="Karla"/>
              </a:rPr>
              <a:t>Record voiced description &amp; merge with source audio</a:t>
            </a:r>
            <a:endParaRPr lang="en" sz="1800" dirty="0">
              <a:solidFill>
                <a:srgbClr val="FFFFFF"/>
              </a:solidFill>
              <a:latin typeface="Avenir Next Condensed Medium"/>
              <a:ea typeface="Karla"/>
              <a:cs typeface="Avenir Next Condensed Medium"/>
              <a:sym typeface="Karla"/>
            </a:endParaRPr>
          </a:p>
        </p:txBody>
      </p:sp>
      <p:grpSp>
        <p:nvGrpSpPr>
          <p:cNvPr id="12" name="Shape 315"/>
          <p:cNvGrpSpPr/>
          <p:nvPr/>
        </p:nvGrpSpPr>
        <p:grpSpPr>
          <a:xfrm>
            <a:off x="5640628" y="3746089"/>
            <a:ext cx="376898" cy="330345"/>
            <a:chOff x="5323499" y="1591325"/>
            <a:chExt cx="376898" cy="330345"/>
          </a:xfrm>
        </p:grpSpPr>
        <p:sp>
          <p:nvSpPr>
            <p:cNvPr id="13" name="Shape 316"/>
            <p:cNvSpPr/>
            <p:nvPr/>
          </p:nvSpPr>
          <p:spPr>
            <a:xfrm rot="5400000">
              <a:off x="5385398" y="1606670"/>
              <a:ext cx="312599" cy="317400"/>
            </a:xfrm>
            <a:prstGeom prst="rightArrow">
              <a:avLst>
                <a:gd name="adj1" fmla="val 50000"/>
                <a:gd name="adj2" fmla="val 50000"/>
              </a:avLst>
            </a:prstGeom>
            <a:solidFill>
              <a:srgbClr val="000000">
                <a:alpha val="7310"/>
              </a:srgbClr>
            </a:solidFill>
            <a:ln>
              <a:noFill/>
            </a:ln>
          </p:spPr>
          <p:txBody>
            <a:bodyPr lIns="91425" tIns="91425" rIns="91425" bIns="91425" anchor="ctr" anchorCtr="0">
              <a:noAutofit/>
            </a:bodyPr>
            <a:lstStyle/>
            <a:p>
              <a:pPr lvl="0">
                <a:spcBef>
                  <a:spcPts val="0"/>
                </a:spcBef>
                <a:buNone/>
              </a:pPr>
              <a:endParaRPr/>
            </a:p>
          </p:txBody>
        </p:sp>
        <p:sp>
          <p:nvSpPr>
            <p:cNvPr id="14" name="Shape 317"/>
            <p:cNvSpPr/>
            <p:nvPr/>
          </p:nvSpPr>
          <p:spPr>
            <a:xfrm rot="5400000">
              <a:off x="5325899" y="1588924"/>
              <a:ext cx="312599" cy="3174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5" name="Shape 319"/>
          <p:cNvSpPr txBox="1"/>
          <p:nvPr/>
        </p:nvSpPr>
        <p:spPr>
          <a:xfrm>
            <a:off x="4016580" y="4201733"/>
            <a:ext cx="3565500" cy="642901"/>
          </a:xfrm>
          <a:prstGeom prst="rect">
            <a:avLst/>
          </a:prstGeom>
          <a:noFill/>
          <a:ln w="9525" cap="flat" cmpd="sng">
            <a:solidFill>
              <a:srgbClr val="FFFFFF"/>
            </a:solidFill>
            <a:prstDash val="dot"/>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rgbClr val="FFFFFF"/>
                </a:solidFill>
                <a:latin typeface="Avenir Next Condensed Medium"/>
                <a:ea typeface="Karla"/>
                <a:cs typeface="Avenir Next Condensed Medium"/>
                <a:sym typeface="Karla"/>
              </a:rPr>
              <a:t>Outsource for professional description</a:t>
            </a:r>
            <a:endParaRPr lang="en" sz="1800" dirty="0">
              <a:solidFill>
                <a:srgbClr val="FFFFFF"/>
              </a:solidFill>
              <a:latin typeface="Avenir Next Condensed Medium"/>
              <a:ea typeface="Karla"/>
              <a:cs typeface="Avenir Next Condensed Medium"/>
              <a:sym typeface="Karla"/>
            </a:endParaRPr>
          </a:p>
        </p:txBody>
      </p:sp>
    </p:spTree>
    <p:extLst>
      <p:ext uri="{BB962C8B-B14F-4D97-AF65-F5344CB8AC3E}">
        <p14:creationId xmlns:p14="http://schemas.microsoft.com/office/powerpoint/2010/main" val="22265621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86824" y="3817635"/>
            <a:ext cx="3530700" cy="1181999"/>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99999"/>
              </a:buClr>
              <a:buSzPct val="100000"/>
              <a:buFont typeface="Montserrat"/>
              <a:buNone/>
              <a:defRPr sz="2400" b="1" i="0" u="none" strike="noStrike" cap="none">
                <a:solidFill>
                  <a:srgbClr val="999999"/>
                </a:solidFill>
                <a:latin typeface="Avenir Heavy"/>
                <a:ea typeface="Montserrat"/>
                <a:cs typeface="Avenir Heavy"/>
                <a:sym typeface="Montserrat"/>
              </a:defRPr>
            </a:lvl1pPr>
            <a:lvl2pPr lvl="1"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2pPr>
            <a:lvl3pPr lvl="2"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3pPr>
            <a:lvl4pPr lvl="3"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4pPr>
            <a:lvl5pPr lvl="4"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5pPr>
            <a:lvl6pPr lvl="5"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6pPr>
            <a:lvl7pPr lvl="6"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7pPr>
            <a:lvl8pPr lvl="7"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8pPr>
            <a:lvl9pPr lvl="8" rtl="0">
              <a:spcBef>
                <a:spcPts val="0"/>
              </a:spcBef>
              <a:buClr>
                <a:srgbClr val="999999"/>
              </a:buClr>
              <a:buSzPct val="100000"/>
              <a:buFont typeface="Montserrat"/>
              <a:buNone/>
              <a:defRPr sz="2400" b="1">
                <a:solidFill>
                  <a:srgbClr val="999999"/>
                </a:solidFill>
                <a:latin typeface="Montserrat"/>
                <a:ea typeface="Montserrat"/>
                <a:cs typeface="Montserrat"/>
                <a:sym typeface="Montserrat"/>
              </a:defRPr>
            </a:lvl9pPr>
          </a:lstStyle>
          <a:p>
            <a:r>
              <a:rPr lang="en-US" sz="3400" dirty="0" smtClean="0">
                <a:solidFill>
                  <a:schemeClr val="accent2"/>
                </a:solidFill>
              </a:rPr>
              <a:t>QUALITY </a:t>
            </a:r>
            <a:r>
              <a:rPr lang="en-US" sz="3400" dirty="0" smtClean="0">
                <a:solidFill>
                  <a:srgbClr val="ADADAD"/>
                </a:solidFill>
              </a:rPr>
              <a:t>STANDARDS</a:t>
            </a:r>
          </a:p>
        </p:txBody>
      </p:sp>
      <p:sp>
        <p:nvSpPr>
          <p:cNvPr id="4" name="Shape 660"/>
          <p:cNvSpPr/>
          <p:nvPr/>
        </p:nvSpPr>
        <p:spPr>
          <a:xfrm>
            <a:off x="827866" y="2899206"/>
            <a:ext cx="727884" cy="727929"/>
          </a:xfrm>
          <a:custGeom>
            <a:avLst/>
            <a:gdLst/>
            <a:ahLst/>
            <a:cxnLst/>
            <a:rect l="0" t="0" r="0" b="0"/>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12700" cap="rnd" cmpd="sng">
            <a:solidFill>
              <a:schemeClr val="accen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415327170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3Play-Blue">
  <a:themeElements>
    <a:clrScheme name="Custom 3">
      <a:dk1>
        <a:srgbClr val="262C38"/>
      </a:dk1>
      <a:lt1>
        <a:sysClr val="window" lastClr="FFFFFF"/>
      </a:lt1>
      <a:dk2>
        <a:srgbClr val="262C38"/>
      </a:dk2>
      <a:lt2>
        <a:srgbClr val="E6E6E6"/>
      </a:lt2>
      <a:accent1>
        <a:srgbClr val="AFC108"/>
      </a:accent1>
      <a:accent2>
        <a:srgbClr val="0076C0"/>
      </a:accent2>
      <a:accent3>
        <a:srgbClr val="4F6CB7"/>
      </a:accent3>
      <a:accent4>
        <a:srgbClr val="F8B50A"/>
      </a:accent4>
      <a:accent5>
        <a:srgbClr val="F05B48"/>
      </a:accent5>
      <a:accent6>
        <a:srgbClr val="19A8BF"/>
      </a:accent6>
      <a:hlink>
        <a:srgbClr val="0076C0"/>
      </a:hlink>
      <a:folHlink>
        <a:srgbClr val="F05B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2734</TotalTime>
  <Words>2308</Words>
  <Application>Microsoft Macintosh PowerPoint</Application>
  <PresentationFormat>On-screen Show (16:9)</PresentationFormat>
  <Paragraphs>247</Paragraphs>
  <Slides>27</Slides>
  <Notes>26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3Play-Blue</vt:lpstr>
      <vt:lpstr>INTRO TO AUDIO DESCRIPTION</vt:lpstr>
      <vt:lpstr>What will we cover?</vt:lpstr>
      <vt:lpstr>WHAT IS AUDIO DESCRIPTION?</vt:lpstr>
      <vt:lpstr>PowerPoint Presentation</vt:lpstr>
      <vt:lpstr>UNDESCRIBED VS. DESCRIBED</vt:lpstr>
      <vt:lpstr>EXTENDED AD</vt:lpstr>
      <vt:lpstr>PowerPoint Presentation</vt:lpstr>
      <vt:lpstr>A FEW WAYS …</vt:lpstr>
      <vt:lpstr>PowerPoint Presentation</vt:lpstr>
      <vt:lpstr>WHERE DO YOU PUBLISH DESCRIPTION?</vt:lpstr>
      <vt:lpstr>PowerPoint Presentation</vt:lpstr>
      <vt:lpstr>The short list  (of players that natively support AD)</vt:lpstr>
      <vt:lpstr>Ways to publish description:</vt:lpstr>
      <vt:lpstr>PowerPoint Presentation</vt:lpstr>
      <vt:lpstr>BENEFITS OF AUDIO DESCRIPTION</vt:lpstr>
      <vt:lpstr>Rehabilitation Act of 1973</vt:lpstr>
      <vt:lpstr>WCAG 2.0 Level AA</vt:lpstr>
      <vt:lpstr>Americans with Disabilities Act (1990)</vt:lpstr>
      <vt:lpstr>21st CENTURY COMMUNICATIONS &amp; VIDEO ACCESSIBILITY ACT</vt:lpstr>
      <vt:lpstr>DESCRIPTION LAWSUITS &amp; SETTLEMENTS</vt:lpstr>
      <vt:lpstr>PowerPoint Presentation</vt:lpstr>
      <vt:lpstr>INNOVATING AUDIO DESCRIPTION</vt:lpstr>
      <vt:lpstr>SYNTHESIZED SPEECH - PROS</vt:lpstr>
      <vt:lpstr>SYNTHESIZED SPEECH - CONS</vt:lpstr>
      <vt:lpstr>EDITING AD</vt:lpstr>
      <vt:lpstr>PowerPoint Presentation</vt:lpstr>
      <vt:lpstr>Q&amp;A</vt:lpstr>
    </vt:vector>
  </TitlesOfParts>
  <Company>3Play Media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 START TO CAPTIONING</dc:title>
  <dc:creator>Lily Bond</dc:creator>
  <cp:lastModifiedBy>Lily Bond</cp:lastModifiedBy>
  <cp:revision>114</cp:revision>
  <dcterms:created xsi:type="dcterms:W3CDTF">2017-03-03T02:47:03Z</dcterms:created>
  <dcterms:modified xsi:type="dcterms:W3CDTF">2017-11-09T22:15:38Z</dcterms:modified>
</cp:coreProperties>
</file>