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8" r:id="rId3"/>
    <p:sldId id="257" r:id="rId4"/>
    <p:sldId id="259" r:id="rId5"/>
    <p:sldId id="264" r:id="rId6"/>
    <p:sldId id="265" r:id="rId7"/>
    <p:sldId id="260" r:id="rId8"/>
    <p:sldId id="271" r:id="rId9"/>
    <p:sldId id="261" r:id="rId10"/>
    <p:sldId id="274" r:id="rId11"/>
    <p:sldId id="266" r:id="rId12"/>
    <p:sldId id="275" r:id="rId13"/>
    <p:sldId id="273" r:id="rId14"/>
    <p:sldId id="262" r:id="rId15"/>
    <p:sldId id="267" r:id="rId16"/>
    <p:sldId id="263" r:id="rId17"/>
    <p:sldId id="268" r:id="rId18"/>
    <p:sldId id="269" r:id="rId19"/>
    <p:sldId id="270" r:id="rId20"/>
    <p:sldId id="272"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43"/>
    <p:restoredTop sz="77129"/>
  </p:normalViewPr>
  <p:slideViewPr>
    <p:cSldViewPr snapToGrid="0" snapToObjects="1">
      <p:cViewPr varScale="1">
        <p:scale>
          <a:sx n="66" d="100"/>
          <a:sy n="66" d="100"/>
        </p:scale>
        <p:origin x="224" y="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t>% respondents</a:t>
            </a:r>
            <a:r>
              <a:rPr lang="en-US" baseline="0" dirty="0" smtClean="0"/>
              <a:t> who </a:t>
            </a:r>
            <a:r>
              <a:rPr lang="en-US" dirty="0" smtClean="0"/>
              <a:t>Agree or Strongly Agree</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WCAG 2</c:v>
                </c:pt>
                <c:pt idx="1">
                  <c:v>ARIA</c:v>
                </c:pt>
                <c:pt idx="2">
                  <c:v>ATAG</c:v>
                </c:pt>
                <c:pt idx="3">
                  <c:v>UAAG</c:v>
                </c:pt>
              </c:strCache>
            </c:strRef>
          </c:cat>
          <c:val>
            <c:numRef>
              <c:f>Sheet1!$B$2:$B$5</c:f>
              <c:numCache>
                <c:formatCode>General</c:formatCode>
                <c:ptCount val="4"/>
                <c:pt idx="0">
                  <c:v>89.7</c:v>
                </c:pt>
                <c:pt idx="1">
                  <c:v>70.15000000000001</c:v>
                </c:pt>
                <c:pt idx="2">
                  <c:v>47.76</c:v>
                </c:pt>
                <c:pt idx="3">
                  <c:v>33.84</c:v>
                </c:pt>
              </c:numCache>
            </c:numRef>
          </c:val>
        </c:ser>
        <c:ser>
          <c:idx val="1"/>
          <c:order val="1"/>
          <c:tx>
            <c:strRef>
              <c:f>Sheet1!$C$1</c:f>
              <c:strCache>
                <c:ptCount val="1"/>
                <c:pt idx="0">
                  <c:v>Column1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WCAG 2</c:v>
                </c:pt>
                <c:pt idx="1">
                  <c:v>ARIA</c:v>
                </c:pt>
                <c:pt idx="2">
                  <c:v>ATAG</c:v>
                </c:pt>
                <c:pt idx="3">
                  <c:v>UAAG</c:v>
                </c:pt>
              </c:strCache>
            </c:strRef>
          </c:cat>
          <c:val>
            <c:numRef>
              <c:f>Sheet1!$C$2:$C$5</c:f>
              <c:numCache>
                <c:formatCode>General</c:formatCode>
                <c:ptCount val="4"/>
              </c:numCache>
            </c:numRef>
          </c:val>
        </c:ser>
        <c:ser>
          <c:idx val="2"/>
          <c:order val="2"/>
          <c:tx>
            <c:strRef>
              <c:f>Sheet1!$D$1</c:f>
              <c:strCache>
                <c:ptCount val="1"/>
                <c:pt idx="0">
                  <c:v>Column2</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WCAG 2</c:v>
                </c:pt>
                <c:pt idx="1">
                  <c:v>ARIA</c:v>
                </c:pt>
                <c:pt idx="2">
                  <c:v>ATAG</c:v>
                </c:pt>
                <c:pt idx="3">
                  <c:v>UAAG</c:v>
                </c:pt>
              </c:strCache>
            </c:strRef>
          </c:cat>
          <c:val>
            <c:numRef>
              <c:f>Sheet1!$D$2:$D$5</c:f>
              <c:numCache>
                <c:formatCode>General</c:formatCode>
                <c:ptCount val="4"/>
              </c:numCache>
            </c:numRef>
          </c:val>
        </c:ser>
        <c:dLbls>
          <c:dLblPos val="outEnd"/>
          <c:showLegendKey val="0"/>
          <c:showVal val="1"/>
          <c:showCatName val="0"/>
          <c:showSerName val="0"/>
          <c:showPercent val="0"/>
          <c:showBubbleSize val="0"/>
        </c:dLbls>
        <c:gapWidth val="164"/>
        <c:axId val="-1193899664"/>
        <c:axId val="-1602537808"/>
      </c:barChart>
      <c:catAx>
        <c:axId val="-119389966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2537808"/>
        <c:crosses val="autoZero"/>
        <c:auto val="1"/>
        <c:lblAlgn val="ctr"/>
        <c:lblOffset val="100"/>
        <c:noMultiLvlLbl val="0"/>
      </c:catAx>
      <c:valAx>
        <c:axId val="-1602537808"/>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89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E72E6-D3A3-0740-BD9E-2FDEB14EA322}"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6CF35-5CC3-2846-AE2B-2F44BF60AA89}" type="slidenum">
              <a:rPr lang="en-US" smtClean="0"/>
              <a:t>‹#›</a:t>
            </a:fld>
            <a:endParaRPr lang="en-US"/>
          </a:p>
        </p:txBody>
      </p:sp>
    </p:spTree>
    <p:extLst>
      <p:ext uri="{BB962C8B-B14F-4D97-AF65-F5344CB8AC3E}">
        <p14:creationId xmlns:p14="http://schemas.microsoft.com/office/powerpoint/2010/main" val="118379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following guidelines, how many people think they do a great job, okay job, terrible job of supporting online learning accessibility?</a:t>
            </a:r>
          </a:p>
          <a:p>
            <a:r>
              <a:rPr lang="en-US" baseline="0" dirty="0" smtClean="0"/>
              <a:t>WCAG</a:t>
            </a:r>
          </a:p>
          <a:p>
            <a:r>
              <a:rPr lang="en-US" baseline="0" dirty="0" smtClean="0"/>
              <a:t>ATAG</a:t>
            </a:r>
          </a:p>
          <a:p>
            <a:r>
              <a:rPr lang="en-US" baseline="0" dirty="0" smtClean="0"/>
              <a:t>UAAG</a:t>
            </a:r>
          </a:p>
          <a:p>
            <a:endParaRPr lang="en-US" dirty="0"/>
          </a:p>
        </p:txBody>
      </p:sp>
      <p:sp>
        <p:nvSpPr>
          <p:cNvPr id="4" name="Slide Number Placeholder 3"/>
          <p:cNvSpPr>
            <a:spLocks noGrp="1"/>
          </p:cNvSpPr>
          <p:nvPr>
            <p:ph type="sldNum" sz="quarter" idx="10"/>
          </p:nvPr>
        </p:nvSpPr>
        <p:spPr/>
        <p:txBody>
          <a:bodyPr/>
          <a:lstStyle/>
          <a:p>
            <a:fld id="{42C6CF35-5CC3-2846-AE2B-2F44BF60AA89}" type="slidenum">
              <a:rPr lang="en-US" smtClean="0"/>
              <a:t>10</a:t>
            </a:fld>
            <a:endParaRPr lang="en-US"/>
          </a:p>
        </p:txBody>
      </p:sp>
    </p:spTree>
    <p:extLst>
      <p:ext uri="{BB962C8B-B14F-4D97-AF65-F5344CB8AC3E}">
        <p14:creationId xmlns:p14="http://schemas.microsoft.com/office/powerpoint/2010/main" val="18125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docs.google.com</a:t>
            </a:r>
            <a:r>
              <a:rPr lang="en-US" dirty="0" smtClean="0"/>
              <a:t>/spreadsheets/d/1LHynDV-umVHF3NcKkCIuSL12lzZCj-2qS4gjmLtsXto/</a:t>
            </a:r>
            <a:r>
              <a:rPr lang="en-US" dirty="0" err="1" smtClean="0"/>
              <a:t>edit#gid</a:t>
            </a:r>
            <a:r>
              <a:rPr lang="en-US" dirty="0" smtClean="0"/>
              <a:t>=1155254872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2C6CF35-5CC3-2846-AE2B-2F44BF60AA89}" type="slidenum">
              <a:rPr lang="en-US" smtClean="0"/>
              <a:t>19</a:t>
            </a:fld>
            <a:endParaRPr lang="en-US"/>
          </a:p>
        </p:txBody>
      </p:sp>
    </p:spTree>
    <p:extLst>
      <p:ext uri="{BB962C8B-B14F-4D97-AF65-F5344CB8AC3E}">
        <p14:creationId xmlns:p14="http://schemas.microsoft.com/office/powerpoint/2010/main" val="207512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270211-3345-534A-983B-159FBC5E53DA}"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169168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70211-3345-534A-983B-159FBC5E53DA}"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170387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70211-3345-534A-983B-159FBC5E53DA}"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36249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70211-3345-534A-983B-159FBC5E53DA}"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159359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70211-3345-534A-983B-159FBC5E53DA}"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5701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270211-3345-534A-983B-159FBC5E53DA}"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51519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270211-3345-534A-983B-159FBC5E53DA}"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26942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270211-3345-534A-983B-159FBC5E53DA}"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136448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211-3345-534A-983B-159FBC5E53DA}"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200680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70211-3345-534A-983B-159FBC5E53DA}"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712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70211-3345-534A-983B-159FBC5E53DA}"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EABBA-2C62-0041-A60C-74FBFADC21C5}" type="slidenum">
              <a:rPr lang="en-US" smtClean="0"/>
              <a:t>‹#›</a:t>
            </a:fld>
            <a:endParaRPr lang="en-US"/>
          </a:p>
        </p:txBody>
      </p:sp>
    </p:spTree>
    <p:extLst>
      <p:ext uri="{BB962C8B-B14F-4D97-AF65-F5344CB8AC3E}">
        <p14:creationId xmlns:p14="http://schemas.microsoft.com/office/powerpoint/2010/main" val="1202574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211-3345-534A-983B-159FBC5E53DA}" type="datetimeFigureOut">
              <a:rPr lang="en-US" smtClean="0"/>
              <a:t>11/16/17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EABBA-2C62-0041-A60C-74FBFADC21C5}" type="slidenum">
              <a:rPr lang="en-US" smtClean="0"/>
              <a:t>‹#›</a:t>
            </a:fld>
            <a:endParaRPr lang="en-US"/>
          </a:p>
        </p:txBody>
      </p:sp>
    </p:spTree>
    <p:extLst>
      <p:ext uri="{BB962C8B-B14F-4D97-AF65-F5344CB8AC3E}">
        <p14:creationId xmlns:p14="http://schemas.microsoft.com/office/powerpoint/2010/main" val="2245981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5910"/>
            <a:ext cx="9144000" cy="2387600"/>
          </a:xfrm>
        </p:spPr>
        <p:txBody>
          <a:bodyPr>
            <a:normAutofit fontScale="90000"/>
          </a:bodyPr>
          <a:lstStyle/>
          <a:p>
            <a:pPr algn="l"/>
            <a:r>
              <a:rPr lang="en-US" b="1" dirty="0"/>
              <a:t>The W3C Accessible Online Learning </a:t>
            </a:r>
            <a:r>
              <a:rPr lang="en-US" b="1" smtClean="0"/>
              <a:t>Community Group</a:t>
            </a:r>
            <a:br>
              <a:rPr lang="en-US" b="1" smtClean="0"/>
            </a:br>
            <a:r>
              <a:rPr lang="en-US" b="1" smtClean="0"/>
              <a:t/>
            </a:r>
            <a:br>
              <a:rPr lang="en-US" b="1" smtClean="0"/>
            </a:br>
            <a:r>
              <a:rPr lang="en-US" sz="5300" smtClean="0"/>
              <a:t>What </a:t>
            </a:r>
            <a:r>
              <a:rPr lang="en-US" sz="5300" dirty="0"/>
              <a:t>have we done and what should we do next</a:t>
            </a:r>
            <a:r>
              <a:rPr lang="en-US" sz="5300" dirty="0" smtClean="0"/>
              <a:t>?</a:t>
            </a:r>
            <a:endParaRPr lang="en-US" sz="5300" dirty="0"/>
          </a:p>
        </p:txBody>
      </p:sp>
      <p:sp>
        <p:nvSpPr>
          <p:cNvPr id="3" name="Subtitle 2"/>
          <p:cNvSpPr>
            <a:spLocks noGrp="1"/>
          </p:cNvSpPr>
          <p:nvPr>
            <p:ph type="subTitle" idx="1"/>
          </p:nvPr>
        </p:nvSpPr>
        <p:spPr>
          <a:xfrm>
            <a:off x="1524000" y="4305093"/>
            <a:ext cx="9144000" cy="1655762"/>
          </a:xfrm>
        </p:spPr>
        <p:txBody>
          <a:bodyPr/>
          <a:lstStyle/>
          <a:p>
            <a:endParaRPr lang="en-US" dirty="0" smtClean="0"/>
          </a:p>
          <a:p>
            <a:pPr algn="r"/>
            <a:r>
              <a:rPr lang="en-US" dirty="0" smtClean="0"/>
              <a:t>Mary Ziegler, MIT</a:t>
            </a:r>
          </a:p>
          <a:p>
            <a:pPr algn="r"/>
            <a:r>
              <a:rPr lang="en-US" dirty="0" smtClean="0"/>
              <a:t>David Sloan, The Paciello Group</a:t>
            </a:r>
            <a:endParaRPr lang="en-US" dirty="0"/>
          </a:p>
        </p:txBody>
      </p:sp>
    </p:spTree>
    <p:extLst>
      <p:ext uri="{BB962C8B-B14F-4D97-AF65-F5344CB8AC3E}">
        <p14:creationId xmlns:p14="http://schemas.microsoft.com/office/powerpoint/2010/main" val="182271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pic>
        <p:nvPicPr>
          <p:cNvPr id="3" name="Picture 2"/>
          <p:cNvPicPr>
            <a:picLocks noChangeAspect="1"/>
          </p:cNvPicPr>
          <p:nvPr/>
        </p:nvPicPr>
        <p:blipFill>
          <a:blip r:embed="rId3"/>
          <a:stretch>
            <a:fillRect/>
          </a:stretch>
        </p:blipFill>
        <p:spPr>
          <a:xfrm>
            <a:off x="0" y="0"/>
            <a:ext cx="12531526" cy="6858000"/>
          </a:xfrm>
          <a:prstGeom prst="rect">
            <a:avLst/>
          </a:prstGeom>
        </p:spPr>
      </p:pic>
      <p:sp>
        <p:nvSpPr>
          <p:cNvPr id="4" name="Title 3"/>
          <p:cNvSpPr>
            <a:spLocks noGrp="1"/>
          </p:cNvSpPr>
          <p:nvPr>
            <p:ph type="title"/>
          </p:nvPr>
        </p:nvSpPr>
        <p:spPr>
          <a:xfrm>
            <a:off x="831850" y="2340864"/>
            <a:ext cx="10515600" cy="2706624"/>
          </a:xfrm>
          <a:solidFill>
            <a:schemeClr val="bg1">
              <a:alpha val="82000"/>
            </a:schemeClr>
          </a:solidFill>
        </p:spPr>
        <p:txBody>
          <a:bodyPr>
            <a:normAutofit/>
          </a:bodyPr>
          <a:lstStyle/>
          <a:p>
            <a:r>
              <a:rPr lang="en-US" dirty="0" smtClean="0"/>
              <a:t>How well do you think W3C accessibility guidelines support accessible online learning?</a:t>
            </a:r>
            <a:endParaRPr lang="en-US" dirty="0"/>
          </a:p>
        </p:txBody>
      </p:sp>
    </p:spTree>
    <p:extLst>
      <p:ext uri="{BB962C8B-B14F-4D97-AF65-F5344CB8AC3E}">
        <p14:creationId xmlns:p14="http://schemas.microsoft.com/office/powerpoint/2010/main" val="172426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well do </a:t>
            </a:r>
            <a:r>
              <a:rPr lang="en-US" dirty="0" smtClean="0"/>
              <a:t>current </a:t>
            </a:r>
            <a:r>
              <a:rPr lang="en-US" dirty="0"/>
              <a:t>W3C Accessibility standards support creation and evaluation of accessible online </a:t>
            </a:r>
            <a:r>
              <a:rPr lang="en-US" dirty="0" smtClean="0"/>
              <a:t>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5823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250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pic>
        <p:nvPicPr>
          <p:cNvPr id="6" name="Picture 5" descr="Image of children using iPads together for lear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960"/>
            <a:ext cx="12192000" cy="9144000"/>
          </a:xfrm>
          <a:prstGeom prst="rect">
            <a:avLst/>
          </a:prstGeom>
        </p:spPr>
      </p:pic>
      <p:sp>
        <p:nvSpPr>
          <p:cNvPr id="4" name="Title 3"/>
          <p:cNvSpPr>
            <a:spLocks noGrp="1"/>
          </p:cNvSpPr>
          <p:nvPr>
            <p:ph type="title"/>
          </p:nvPr>
        </p:nvSpPr>
        <p:spPr>
          <a:xfrm>
            <a:off x="831850" y="2340864"/>
            <a:ext cx="10515600" cy="2706624"/>
          </a:xfrm>
          <a:solidFill>
            <a:schemeClr val="bg1">
              <a:alpha val="80000"/>
            </a:schemeClr>
          </a:solidFill>
        </p:spPr>
        <p:txBody>
          <a:bodyPr>
            <a:normAutofit/>
          </a:bodyPr>
          <a:lstStyle/>
          <a:p>
            <a:r>
              <a:rPr lang="en-US" dirty="0" smtClean="0"/>
              <a:t>What are the key challenges to providing accessible online learning experiences?</a:t>
            </a:r>
            <a:endParaRPr lang="en-US" dirty="0"/>
          </a:p>
        </p:txBody>
      </p:sp>
      <p:sp>
        <p:nvSpPr>
          <p:cNvPr id="7" name="Footer Placeholder 3"/>
          <p:cNvSpPr>
            <a:spLocks noGrp="1"/>
          </p:cNvSpPr>
          <p:nvPr>
            <p:ph type="ftr" sz="quarter" idx="11"/>
          </p:nvPr>
        </p:nvSpPr>
        <p:spPr>
          <a:xfrm>
            <a:off x="3117851" y="5164804"/>
            <a:ext cx="8229599" cy="376237"/>
          </a:xfrm>
        </p:spPr>
        <p:txBody>
          <a:bodyPr/>
          <a:lstStyle/>
          <a:p>
            <a:pPr algn="r"/>
            <a:r>
              <a:rPr lang="en-US" sz="1600" dirty="0" smtClean="0">
                <a:solidFill>
                  <a:schemeClr val="tx1"/>
                </a:solidFill>
              </a:rPr>
              <a:t>Photo credit: Flickr user @</a:t>
            </a:r>
            <a:r>
              <a:rPr lang="en-US" sz="1600" dirty="0" err="1" smtClean="0">
                <a:solidFill>
                  <a:schemeClr val="tx1"/>
                </a:solidFill>
              </a:rPr>
              <a:t>mikecogh</a:t>
            </a:r>
            <a:r>
              <a:rPr lang="en-US" sz="1600" dirty="0">
                <a:solidFill>
                  <a:schemeClr val="tx1"/>
                </a:solidFill>
              </a:rPr>
              <a:t> https://</a:t>
            </a:r>
            <a:r>
              <a:rPr lang="en-US" sz="1600" dirty="0" err="1">
                <a:solidFill>
                  <a:schemeClr val="tx1"/>
                </a:solidFill>
              </a:rPr>
              <a:t>www.flickr.com</a:t>
            </a:r>
            <a:r>
              <a:rPr lang="en-US" sz="1600" dirty="0">
                <a:solidFill>
                  <a:schemeClr val="tx1"/>
                </a:solidFill>
              </a:rPr>
              <a:t>/photos/</a:t>
            </a:r>
            <a:r>
              <a:rPr lang="en-US" sz="1600" dirty="0" err="1">
                <a:solidFill>
                  <a:schemeClr val="tx1"/>
                </a:solidFill>
              </a:rPr>
              <a:t>mikecogh</a:t>
            </a:r>
            <a:r>
              <a:rPr lang="en-US" sz="1600" dirty="0">
                <a:solidFill>
                  <a:schemeClr val="tx1"/>
                </a:solidFill>
              </a:rPr>
              <a:t>/7691519996/</a:t>
            </a:r>
          </a:p>
        </p:txBody>
      </p:sp>
    </p:spTree>
    <p:extLst>
      <p:ext uri="{BB962C8B-B14F-4D97-AF65-F5344CB8AC3E}">
        <p14:creationId xmlns:p14="http://schemas.microsoft.com/office/powerpoint/2010/main" val="184334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providing accessible online learning experiences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200" dirty="0" smtClean="0"/>
              <a:t>Lack </a:t>
            </a:r>
            <a:r>
              <a:rPr lang="en-US" sz="3200" dirty="0"/>
              <a:t>of accessibility knowledge and skills amongst course </a:t>
            </a:r>
            <a:r>
              <a:rPr lang="en-US" sz="3200" dirty="0" smtClean="0"/>
              <a:t>creators</a:t>
            </a:r>
          </a:p>
          <a:p>
            <a:pPr marL="514350" indent="-514350">
              <a:buFont typeface="+mj-lt"/>
              <a:buAutoNum type="arabicPeriod"/>
            </a:pPr>
            <a:r>
              <a:rPr lang="en-US" sz="3200" dirty="0" smtClean="0"/>
              <a:t>Limitations </a:t>
            </a:r>
            <a:r>
              <a:rPr lang="en-US" sz="3200" dirty="0"/>
              <a:t>of accessibility support by learning </a:t>
            </a:r>
            <a:r>
              <a:rPr lang="en-US" sz="3200" dirty="0" smtClean="0"/>
              <a:t>platforms</a:t>
            </a:r>
          </a:p>
          <a:p>
            <a:pPr marL="514350" indent="-514350">
              <a:buFont typeface="+mj-lt"/>
              <a:buAutoNum type="arabicPeriod"/>
            </a:pPr>
            <a:r>
              <a:rPr lang="en-US" sz="3200" dirty="0" smtClean="0"/>
              <a:t>Ineffectual </a:t>
            </a:r>
            <a:r>
              <a:rPr lang="en-US" sz="3200" dirty="0"/>
              <a:t>or incomplete institutional accessibility </a:t>
            </a:r>
            <a:r>
              <a:rPr lang="en-US" sz="3200" dirty="0" smtClean="0"/>
              <a:t>strategy</a:t>
            </a:r>
          </a:p>
          <a:p>
            <a:pPr marL="514350" indent="-514350">
              <a:buFont typeface="+mj-lt"/>
              <a:buAutoNum type="arabicPeriod"/>
            </a:pPr>
            <a:r>
              <a:rPr lang="en-US" sz="3200" dirty="0" smtClean="0"/>
              <a:t>Limitations </a:t>
            </a:r>
            <a:r>
              <a:rPr lang="en-US" sz="3200" dirty="0"/>
              <a:t>of accessibility of digital learning </a:t>
            </a:r>
            <a:r>
              <a:rPr lang="en-US" sz="3200" dirty="0" smtClean="0"/>
              <a:t>resources</a:t>
            </a:r>
          </a:p>
          <a:p>
            <a:pPr marL="514350" indent="-514350">
              <a:buFont typeface="+mj-lt"/>
              <a:buAutoNum type="arabicPeriod"/>
            </a:pPr>
            <a:r>
              <a:rPr lang="en-US" sz="3200" dirty="0" smtClean="0"/>
              <a:t>Lack </a:t>
            </a:r>
            <a:r>
              <a:rPr lang="en-US" sz="3200" dirty="0"/>
              <a:t>of standards focusing on accessible online learning </a:t>
            </a:r>
            <a:endParaRPr lang="en-US" sz="3200" dirty="0" smtClean="0"/>
          </a:p>
          <a:p>
            <a:pPr marL="514350" indent="-514350">
              <a:buFont typeface="+mj-lt"/>
              <a:buAutoNum type="arabicPeriod"/>
            </a:pPr>
            <a:r>
              <a:rPr lang="en-US" sz="3200" dirty="0" smtClean="0"/>
              <a:t>Lack </a:t>
            </a:r>
            <a:r>
              <a:rPr lang="en-US" sz="3200" dirty="0"/>
              <a:t>of clarity in legal </a:t>
            </a:r>
            <a:r>
              <a:rPr lang="en-US" sz="3200" dirty="0" smtClean="0"/>
              <a:t>requirements</a:t>
            </a:r>
          </a:p>
          <a:p>
            <a:pPr marL="0" indent="0" algn="r">
              <a:buNone/>
            </a:pPr>
            <a:r>
              <a:rPr lang="en-US" sz="3200" dirty="0" smtClean="0"/>
              <a:t>(n=58)</a:t>
            </a:r>
            <a:endParaRPr lang="en-US" sz="3200" dirty="0"/>
          </a:p>
        </p:txBody>
      </p:sp>
    </p:spTree>
    <p:extLst>
      <p:ext uri="{BB962C8B-B14F-4D97-AF65-F5344CB8AC3E}">
        <p14:creationId xmlns:p14="http://schemas.microsoft.com/office/powerpoint/2010/main" val="76908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Defining gaps in knowledge and gaps in content</a:t>
            </a:r>
            <a:endParaRPr lang="en-US" dirty="0"/>
          </a:p>
        </p:txBody>
      </p:sp>
      <p:sp>
        <p:nvSpPr>
          <p:cNvPr id="3" name="Content Placeholder 2"/>
          <p:cNvSpPr>
            <a:spLocks noGrp="1"/>
          </p:cNvSpPr>
          <p:nvPr>
            <p:ph idx="1"/>
          </p:nvPr>
        </p:nvSpPr>
        <p:spPr/>
        <p:txBody>
          <a:bodyPr/>
          <a:lstStyle/>
          <a:p>
            <a:r>
              <a:rPr lang="en-US" dirty="0" smtClean="0"/>
              <a:t>What are the most significant knowledge gaps that exist amongst people who have a stake in accessible online learning?</a:t>
            </a:r>
          </a:p>
          <a:p>
            <a:r>
              <a:rPr lang="en-US" dirty="0" smtClean="0"/>
              <a:t>What knowledge does W3C currently offer that could fill those gaps?</a:t>
            </a:r>
          </a:p>
          <a:p>
            <a:pPr lvl="1"/>
            <a:r>
              <a:rPr lang="en-US" dirty="0" smtClean="0"/>
              <a:t>If this knowledge exists, how can we make it easier to find and use?</a:t>
            </a:r>
          </a:p>
          <a:p>
            <a:pPr lvl="1"/>
            <a:r>
              <a:rPr lang="en-US" dirty="0" smtClean="0"/>
              <a:t>What content gaps exist that need filled?</a:t>
            </a:r>
          </a:p>
          <a:p>
            <a:r>
              <a:rPr lang="en-US" dirty="0" smtClean="0"/>
              <a:t>The group set to work identifying and mapping these knowledge and content gaps…</a:t>
            </a:r>
          </a:p>
          <a:p>
            <a:r>
              <a:rPr lang="en-US" dirty="0" smtClean="0"/>
              <a:t>…and developing a prioritized set of recommendations for addressing these gaps</a:t>
            </a:r>
            <a:endParaRPr lang="en-US" dirty="0"/>
          </a:p>
        </p:txBody>
      </p:sp>
    </p:spTree>
    <p:extLst>
      <p:ext uri="{BB962C8B-B14F-4D97-AF65-F5344CB8AC3E}">
        <p14:creationId xmlns:p14="http://schemas.microsoft.com/office/powerpoint/2010/main" val="74665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to identify knowledge gaps and recommendations pertaining to them</a:t>
            </a:r>
            <a:endParaRPr lang="en-US" dirty="0"/>
          </a:p>
        </p:txBody>
      </p:sp>
      <p:sp>
        <p:nvSpPr>
          <p:cNvPr id="3" name="Content Placeholder 2"/>
          <p:cNvSpPr>
            <a:spLocks noGrp="1"/>
          </p:cNvSpPr>
          <p:nvPr>
            <p:ph idx="1"/>
          </p:nvPr>
        </p:nvSpPr>
        <p:spPr/>
        <p:txBody>
          <a:bodyPr>
            <a:normAutofit/>
          </a:bodyPr>
          <a:lstStyle/>
          <a:p>
            <a:r>
              <a:rPr lang="en-US" sz="3600" dirty="0" smtClean="0"/>
              <a:t>25</a:t>
            </a:r>
            <a:r>
              <a:rPr lang="en-US" sz="3200" dirty="0" smtClean="0"/>
              <a:t> knowledge gaps identified </a:t>
            </a:r>
          </a:p>
          <a:p>
            <a:r>
              <a:rPr lang="en-US" sz="3600" dirty="0" smtClean="0"/>
              <a:t>54</a:t>
            </a:r>
            <a:r>
              <a:rPr lang="en-US" sz="3200" dirty="0" smtClean="0"/>
              <a:t> WAI resources identified with relation to online learning </a:t>
            </a:r>
            <a:endParaRPr lang="en-US" sz="3200" dirty="0"/>
          </a:p>
          <a:p>
            <a:r>
              <a:rPr lang="en-US" sz="3200" dirty="0" smtClean="0"/>
              <a:t>Consider if information pertaining to each gap was:</a:t>
            </a:r>
          </a:p>
          <a:p>
            <a:pPr lvl="1"/>
            <a:r>
              <a:rPr lang="en-US" dirty="0" smtClean="0"/>
              <a:t>Present on the WAI website</a:t>
            </a:r>
          </a:p>
          <a:p>
            <a:pPr lvl="1"/>
            <a:r>
              <a:rPr lang="en-US" dirty="0" smtClean="0"/>
              <a:t>Present but hard to find</a:t>
            </a:r>
          </a:p>
          <a:p>
            <a:pPr lvl="1"/>
            <a:r>
              <a:rPr lang="en-US" dirty="0" smtClean="0"/>
              <a:t>Present but hard to apply to online learning</a:t>
            </a:r>
          </a:p>
          <a:p>
            <a:pPr lvl="1"/>
            <a:r>
              <a:rPr lang="en-US" dirty="0" smtClean="0"/>
              <a:t>Hard to find and hard to apply</a:t>
            </a:r>
          </a:p>
          <a:p>
            <a:r>
              <a:rPr lang="en-US" sz="3200" dirty="0" smtClean="0"/>
              <a:t>Rate priority of gaps (high, </a:t>
            </a:r>
            <a:r>
              <a:rPr lang="en-US" sz="3200" dirty="0"/>
              <a:t>m</a:t>
            </a:r>
            <a:r>
              <a:rPr lang="en-US" sz="3200" dirty="0" smtClean="0"/>
              <a:t>edium, low)</a:t>
            </a:r>
          </a:p>
          <a:p>
            <a:pPr marL="0" indent="0">
              <a:buNone/>
            </a:pPr>
            <a:endParaRPr lang="en-US" sz="3200" dirty="0" smtClean="0"/>
          </a:p>
          <a:p>
            <a:pPr marL="0" indent="0" algn="r">
              <a:buNone/>
            </a:pPr>
            <a:endParaRPr lang="en-US" sz="3200" dirty="0"/>
          </a:p>
        </p:txBody>
      </p:sp>
    </p:spTree>
    <p:extLst>
      <p:ext uri="{BB962C8B-B14F-4D97-AF65-F5344CB8AC3E}">
        <p14:creationId xmlns:p14="http://schemas.microsoft.com/office/powerpoint/2010/main" val="1946814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gaps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t>Online learning ecosystem and accessibility: </a:t>
            </a:r>
            <a:r>
              <a:rPr lang="en-US" dirty="0" smtClean="0"/>
              <a:t>Lack </a:t>
            </a:r>
            <a:r>
              <a:rPr lang="en-US" dirty="0"/>
              <a:t>of understanding of full scope and dependencies of the digital ecosystem required for accessible online learning (responsibilities, roles, supports for content creators and learners, technical infrastructure of LMS, etc</a:t>
            </a:r>
            <a:r>
              <a:rPr lang="en-US" dirty="0" smtClean="0"/>
              <a:t>.)</a:t>
            </a:r>
          </a:p>
          <a:p>
            <a:pPr marL="514350" indent="-514350">
              <a:buFont typeface="+mj-lt"/>
              <a:buAutoNum type="arabicPeriod"/>
            </a:pPr>
            <a:r>
              <a:rPr lang="en-US" b="1" dirty="0" smtClean="0"/>
              <a:t>Accessible communication for learning: </a:t>
            </a:r>
            <a:r>
              <a:rPr lang="en-US" dirty="0" smtClean="0"/>
              <a:t>Lack </a:t>
            </a:r>
            <a:r>
              <a:rPr lang="en-US" dirty="0"/>
              <a:t>of guidance and standards on asynchronous and synchronous accessible communication for digital media in online learning, specifically where users require different inputs and outputs to communicate with each other</a:t>
            </a:r>
            <a:r>
              <a:rPr lang="en-US" dirty="0" smtClean="0"/>
              <a:t>.</a:t>
            </a:r>
          </a:p>
        </p:txBody>
      </p:sp>
    </p:spTree>
    <p:extLst>
      <p:ext uri="{BB962C8B-B14F-4D97-AF65-F5344CB8AC3E}">
        <p14:creationId xmlns:p14="http://schemas.microsoft.com/office/powerpoint/2010/main" val="382272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gaps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b="1" dirty="0"/>
              <a:t>Assessments: </a:t>
            </a:r>
            <a:r>
              <a:rPr lang="en-US" dirty="0"/>
              <a:t>Lack of standards directly applicable to accessible, pedagogically effective, and fair online assessments</a:t>
            </a:r>
            <a:r>
              <a:rPr lang="en-US" dirty="0" smtClean="0"/>
              <a:t>.</a:t>
            </a:r>
          </a:p>
          <a:p>
            <a:pPr marL="514350" indent="-514350">
              <a:buFont typeface="+mj-lt"/>
              <a:buAutoNum type="arabicPeriod" startAt="3"/>
            </a:pPr>
            <a:r>
              <a:rPr lang="en-US" b="1" dirty="0" smtClean="0"/>
              <a:t>Content vs LMS accessibility: </a:t>
            </a:r>
            <a:r>
              <a:rPr lang="en-US" dirty="0" smtClean="0"/>
              <a:t>Lack </a:t>
            </a:r>
            <a:r>
              <a:rPr lang="en-US" dirty="0"/>
              <a:t>of understanding of the distinction between a course LMS/platform and the content placed within it, and resulting implications for accessibility</a:t>
            </a:r>
            <a:r>
              <a:rPr lang="en-US" dirty="0" smtClean="0"/>
              <a:t>.</a:t>
            </a:r>
          </a:p>
          <a:p>
            <a:pPr marL="514350" indent="-514350">
              <a:buFont typeface="+mj-lt"/>
              <a:buAutoNum type="arabicPeriod" startAt="3"/>
            </a:pPr>
            <a:r>
              <a:rPr lang="en-US" b="1" dirty="0" smtClean="0"/>
              <a:t>Learner characteristics: </a:t>
            </a:r>
            <a:r>
              <a:rPr lang="en-US" dirty="0" smtClean="0"/>
              <a:t>Lack </a:t>
            </a:r>
            <a:r>
              <a:rPr lang="en-US" dirty="0"/>
              <a:t>of understanding of the characteristics of learners with disabilities, what assistive technologies they use, that they do not all use an assistive technology, and what knowledge, training, and practice the learners require to access content or demonstrate knowledge.</a:t>
            </a:r>
          </a:p>
        </p:txBody>
      </p:sp>
    </p:spTree>
    <p:extLst>
      <p:ext uri="{BB962C8B-B14F-4D97-AF65-F5344CB8AC3E}">
        <p14:creationId xmlns:p14="http://schemas.microsoft.com/office/powerpoint/2010/main" val="202853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high-priority recommendations for new content</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200" b="1" dirty="0" smtClean="0"/>
              <a:t>Online learning ecosystem: </a:t>
            </a:r>
            <a:r>
              <a:rPr lang="en-US" sz="3200" dirty="0" smtClean="0"/>
              <a:t>Description of key </a:t>
            </a:r>
            <a:r>
              <a:rPr lang="en-US" sz="3200" dirty="0"/>
              <a:t>components </a:t>
            </a:r>
            <a:r>
              <a:rPr lang="en-US" sz="3200" dirty="0" smtClean="0"/>
              <a:t>and </a:t>
            </a:r>
            <a:r>
              <a:rPr lang="en-US" sz="3200" dirty="0"/>
              <a:t>their </a:t>
            </a:r>
            <a:r>
              <a:rPr lang="en-US" sz="3200"/>
              <a:t>relationship </a:t>
            </a:r>
            <a:r>
              <a:rPr lang="en-US" sz="3200" smtClean="0"/>
              <a:t>to, </a:t>
            </a:r>
            <a:r>
              <a:rPr lang="en-US" sz="3200" dirty="0"/>
              <a:t>and </a:t>
            </a:r>
            <a:r>
              <a:rPr lang="en-US" sz="3200"/>
              <a:t>role </a:t>
            </a:r>
            <a:r>
              <a:rPr lang="en-US" sz="3200" smtClean="0"/>
              <a:t>in, </a:t>
            </a:r>
            <a:r>
              <a:rPr lang="en-US" sz="3200" dirty="0"/>
              <a:t>delivering </a:t>
            </a:r>
            <a:r>
              <a:rPr lang="en-US" sz="3200" dirty="0" smtClean="0"/>
              <a:t>accessibility.</a:t>
            </a:r>
          </a:p>
          <a:p>
            <a:pPr marL="514350" indent="-514350">
              <a:buFont typeface="+mj-lt"/>
              <a:buAutoNum type="arabicPeriod"/>
            </a:pPr>
            <a:r>
              <a:rPr lang="en-US" sz="3200" b="1" dirty="0" smtClean="0"/>
              <a:t>Authoring tool accessibility: </a:t>
            </a:r>
            <a:r>
              <a:rPr lang="en-US" sz="3200" dirty="0" smtClean="0"/>
              <a:t>Definition of the role </a:t>
            </a:r>
            <a:r>
              <a:rPr lang="en-US" sz="3200" dirty="0"/>
              <a:t>that authoring tool accessibility plays in a model of online learning </a:t>
            </a:r>
            <a:r>
              <a:rPr lang="en-US" sz="3200" dirty="0" smtClean="0"/>
              <a:t>accessibility </a:t>
            </a:r>
            <a:endParaRPr lang="en-US" sz="3200" dirty="0"/>
          </a:p>
          <a:p>
            <a:pPr marL="514350" indent="-514350">
              <a:buFont typeface="+mj-lt"/>
              <a:buAutoNum type="arabicPeriod"/>
            </a:pPr>
            <a:r>
              <a:rPr lang="en-US" sz="3200" b="1" dirty="0" smtClean="0"/>
              <a:t>Best practices for web-based communication: </a:t>
            </a:r>
            <a:r>
              <a:rPr lang="en-US" sz="3200" dirty="0" smtClean="0"/>
              <a:t>Explanation of </a:t>
            </a:r>
            <a:r>
              <a:rPr lang="en-US" sz="3200" dirty="0"/>
              <a:t>the ways </a:t>
            </a:r>
            <a:r>
              <a:rPr lang="en-US" sz="3200" dirty="0" smtClean="0"/>
              <a:t>communication </a:t>
            </a:r>
            <a:r>
              <a:rPr lang="en-US" sz="3200" dirty="0"/>
              <a:t>(e.g</a:t>
            </a:r>
            <a:r>
              <a:rPr lang="en-US" sz="3200" dirty="0" smtClean="0"/>
              <a:t>. </a:t>
            </a:r>
            <a:r>
              <a:rPr lang="en-US" sz="3200" dirty="0"/>
              <a:t>learner-instructor</a:t>
            </a:r>
            <a:r>
              <a:rPr lang="en-US" sz="3200" dirty="0" smtClean="0"/>
              <a:t>, peer-to-peer, real time) </a:t>
            </a:r>
            <a:r>
              <a:rPr lang="en-US" sz="3200" dirty="0"/>
              <a:t>is important in online </a:t>
            </a:r>
            <a:r>
              <a:rPr lang="en-US" sz="3200" dirty="0" smtClean="0"/>
              <a:t>learning, and key requirements for accessible real-time communication</a:t>
            </a:r>
          </a:p>
        </p:txBody>
      </p:sp>
    </p:spTree>
    <p:extLst>
      <p:ext uri="{BB962C8B-B14F-4D97-AF65-F5344CB8AC3E}">
        <p14:creationId xmlns:p14="http://schemas.microsoft.com/office/powerpoint/2010/main" val="206719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high-priority recommendations for new content</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b="1" dirty="0" smtClean="0"/>
              <a:t>Assessments: </a:t>
            </a:r>
            <a:r>
              <a:rPr lang="en-US" dirty="0" smtClean="0"/>
              <a:t>Coverage of accessibility </a:t>
            </a:r>
            <a:r>
              <a:rPr lang="en-US" dirty="0"/>
              <a:t>of academic assessments provided online, the importance of incorporating POUR principles into their design, an explanation of how to describe visuals giving key visual data without interpretation, and an outline of possible exceptions </a:t>
            </a:r>
            <a:r>
              <a:rPr lang="en-US" dirty="0" smtClean="0"/>
              <a:t>and </a:t>
            </a:r>
            <a:r>
              <a:rPr lang="en-US" dirty="0"/>
              <a:t>need for accommodations</a:t>
            </a:r>
            <a:r>
              <a:rPr lang="en-US" dirty="0" smtClean="0"/>
              <a:t>.</a:t>
            </a:r>
          </a:p>
          <a:p>
            <a:pPr marL="514350" indent="-514350">
              <a:buFont typeface="+mj-lt"/>
              <a:buAutoNum type="arabicPeriod" startAt="4"/>
            </a:pPr>
            <a:r>
              <a:rPr lang="en-US" b="1" dirty="0" smtClean="0"/>
              <a:t>Personas and user stories: </a:t>
            </a:r>
            <a:r>
              <a:rPr lang="en-US" dirty="0" smtClean="0"/>
              <a:t>Enhancing </a:t>
            </a:r>
            <a:r>
              <a:rPr lang="en-US" dirty="0"/>
              <a:t>existing WAI personas and user stories to </a:t>
            </a:r>
            <a:r>
              <a:rPr lang="en-US" dirty="0" smtClean="0"/>
              <a:t>include more focus </a:t>
            </a:r>
            <a:r>
              <a:rPr lang="en-US" dirty="0"/>
              <a:t>on learning</a:t>
            </a:r>
            <a:r>
              <a:rPr lang="en-US" dirty="0" smtClean="0"/>
              <a:t>.</a:t>
            </a:r>
          </a:p>
          <a:p>
            <a:pPr marL="514350" indent="-514350">
              <a:buFont typeface="+mj-lt"/>
              <a:buAutoNum type="arabicPeriod" startAt="4"/>
            </a:pPr>
            <a:endParaRPr lang="en-US" dirty="0"/>
          </a:p>
          <a:p>
            <a:pPr marL="0" indent="0">
              <a:buNone/>
            </a:pPr>
            <a:r>
              <a:rPr lang="en-US" dirty="0"/>
              <a:t>https://</a:t>
            </a:r>
            <a:r>
              <a:rPr lang="en-US" dirty="0" err="1" smtClean="0"/>
              <a:t>docs.google.com</a:t>
            </a:r>
            <a:r>
              <a:rPr lang="en-US" dirty="0" smtClean="0"/>
              <a:t>/spreadsheets/d/1LHynDV-umVHF3NcKkCIuSL12lzZCj-2qS4gjmLtsXto/</a:t>
            </a:r>
            <a:r>
              <a:rPr lang="en-US" dirty="0" err="1" smtClean="0"/>
              <a:t>edit#gid</a:t>
            </a:r>
            <a:r>
              <a:rPr lang="en-US" dirty="0" smtClean="0"/>
              <a:t>=1155254872 </a:t>
            </a:r>
          </a:p>
          <a:p>
            <a:pPr marL="514350" indent="-514350">
              <a:buFont typeface="+mj-lt"/>
              <a:buAutoNum type="arabicPeriod" startAt="5"/>
            </a:pPr>
            <a:endParaRPr lang="en-US" dirty="0"/>
          </a:p>
        </p:txBody>
      </p:sp>
    </p:spTree>
    <p:extLst>
      <p:ext uri="{BB962C8B-B14F-4D97-AF65-F5344CB8AC3E}">
        <p14:creationId xmlns:p14="http://schemas.microsoft.com/office/powerpoint/2010/main" val="156384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914400"/>
            <a:ext cx="13366961" cy="7772400"/>
          </a:xfrm>
          <a:prstGeom prst="rect">
            <a:avLst/>
          </a:prstGeom>
        </p:spPr>
      </p:pic>
      <p:sp>
        <p:nvSpPr>
          <p:cNvPr id="2" name="Title 1"/>
          <p:cNvSpPr>
            <a:spLocks noGrp="1"/>
          </p:cNvSpPr>
          <p:nvPr>
            <p:ph type="title"/>
          </p:nvPr>
        </p:nvSpPr>
        <p:spPr>
          <a:xfrm>
            <a:off x="831850" y="3393440"/>
            <a:ext cx="10515600" cy="1169035"/>
          </a:xfrm>
          <a:solidFill>
            <a:schemeClr val="bg1">
              <a:alpha val="80000"/>
            </a:schemeClr>
          </a:solidFill>
        </p:spPr>
        <p:txBody>
          <a:bodyPr/>
          <a:lstStyle/>
          <a:p>
            <a:r>
              <a:rPr lang="en-US" dirty="0" smtClean="0"/>
              <a:t>A brief history</a:t>
            </a:r>
            <a:endParaRPr lang="en-US" dirty="0"/>
          </a:p>
        </p:txBody>
      </p:sp>
    </p:spTree>
    <p:extLst>
      <p:ext uri="{BB962C8B-B14F-4D97-AF65-F5344CB8AC3E}">
        <p14:creationId xmlns:p14="http://schemas.microsoft.com/office/powerpoint/2010/main" val="2143232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598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t>Refine recommendations</a:t>
            </a:r>
          </a:p>
          <a:p>
            <a:r>
              <a:rPr lang="en-US" dirty="0" smtClean="0"/>
              <a:t>Work with Education and Outreach Working Group (EOWG) to create an action plan to implement recommendations</a:t>
            </a:r>
          </a:p>
          <a:p>
            <a:r>
              <a:rPr lang="en-US" dirty="0" smtClean="0"/>
              <a:t>Write, review content</a:t>
            </a:r>
          </a:p>
          <a:p>
            <a:endParaRPr lang="en-US" dirty="0"/>
          </a:p>
          <a:p>
            <a:endParaRPr lang="en-US" dirty="0" smtClean="0"/>
          </a:p>
          <a:p>
            <a:r>
              <a:rPr lang="en-US" dirty="0" smtClean="0"/>
              <a:t>Identify other opportunities to enhance WAI’s support for online learning accessibility</a:t>
            </a:r>
          </a:p>
          <a:p>
            <a:endParaRPr lang="en-US" dirty="0"/>
          </a:p>
        </p:txBody>
      </p:sp>
    </p:spTree>
    <p:extLst>
      <p:ext uri="{BB962C8B-B14F-4D97-AF65-F5344CB8AC3E}">
        <p14:creationId xmlns:p14="http://schemas.microsoft.com/office/powerpoint/2010/main" val="1301286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 love your help!</a:t>
            </a:r>
            <a:endParaRPr lang="en-US" dirty="0"/>
          </a:p>
        </p:txBody>
      </p:sp>
      <p:sp>
        <p:nvSpPr>
          <p:cNvPr id="3" name="Content Placeholder 2"/>
          <p:cNvSpPr>
            <a:spLocks noGrp="1"/>
          </p:cNvSpPr>
          <p:nvPr>
            <p:ph idx="1"/>
          </p:nvPr>
        </p:nvSpPr>
        <p:spPr/>
        <p:txBody>
          <a:bodyPr/>
          <a:lstStyle/>
          <a:p>
            <a:pPr marL="0" indent="0">
              <a:buNone/>
            </a:pPr>
            <a:r>
              <a:rPr lang="en-US" dirty="0" smtClean="0"/>
              <a:t>How to get involved:</a:t>
            </a:r>
          </a:p>
          <a:p>
            <a:r>
              <a:rPr lang="en-US" dirty="0"/>
              <a:t>Go to: https://www.w3.org/community/</a:t>
            </a:r>
            <a:r>
              <a:rPr lang="en-US" dirty="0" err="1"/>
              <a:t>accesslearn</a:t>
            </a:r>
            <a:r>
              <a:rPr lang="en-US" dirty="0"/>
              <a:t>/</a:t>
            </a:r>
            <a:endParaRPr lang="en-US" dirty="0" smtClean="0"/>
          </a:p>
          <a:p>
            <a:r>
              <a:rPr lang="en-US" dirty="0" smtClean="0"/>
              <a:t>Sign up for a W3C account (you don’t need to work for a member of W3C)</a:t>
            </a:r>
          </a:p>
          <a:p>
            <a:r>
              <a:rPr lang="en-US" dirty="0" smtClean="0"/>
              <a:t>Join </a:t>
            </a:r>
            <a:r>
              <a:rPr lang="en-US" dirty="0" err="1" smtClean="0"/>
              <a:t>AccessLearn</a:t>
            </a:r>
            <a:endParaRPr lang="en-US" dirty="0"/>
          </a:p>
          <a:p>
            <a:endParaRPr lang="en-US" dirty="0"/>
          </a:p>
        </p:txBody>
      </p:sp>
      <p:pic>
        <p:nvPicPr>
          <p:cNvPr id="4" name="Picture 3" descr="Join or Leave this Group button, available on AccessLearn home page."/>
          <p:cNvPicPr>
            <a:picLocks noChangeAspect="1"/>
          </p:cNvPicPr>
          <p:nvPr/>
        </p:nvPicPr>
        <p:blipFill>
          <a:blip r:embed="rId2"/>
          <a:stretch>
            <a:fillRect/>
          </a:stretch>
        </p:blipFill>
        <p:spPr>
          <a:xfrm>
            <a:off x="4347210" y="3821430"/>
            <a:ext cx="3213100" cy="1003300"/>
          </a:xfrm>
          <a:prstGeom prst="rect">
            <a:avLst/>
          </a:prstGeom>
        </p:spPr>
      </p:pic>
    </p:spTree>
    <p:extLst>
      <p:ext uri="{BB962C8B-B14F-4D97-AF65-F5344CB8AC3E}">
        <p14:creationId xmlns:p14="http://schemas.microsoft.com/office/powerpoint/2010/main" val="2042743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Contact the group chairs if you’d like to know more about what we do:</a:t>
            </a:r>
          </a:p>
          <a:p>
            <a:r>
              <a:rPr lang="en-US" sz="3200" dirty="0" smtClean="0"/>
              <a:t>David Sloan: </a:t>
            </a:r>
            <a:r>
              <a:rPr lang="en-US" sz="3200" dirty="0" err="1" smtClean="0"/>
              <a:t>dsloan@paciellogroup.com</a:t>
            </a:r>
            <a:endParaRPr lang="en-US" sz="3200" dirty="0" smtClean="0"/>
          </a:p>
          <a:p>
            <a:r>
              <a:rPr lang="en-US" sz="3200" dirty="0" smtClean="0"/>
              <a:t>Mary Ziegler</a:t>
            </a:r>
            <a:r>
              <a:rPr lang="en-US" sz="3200" dirty="0"/>
              <a:t>: </a:t>
            </a:r>
            <a:r>
              <a:rPr lang="en-US" sz="3200" dirty="0" err="1"/>
              <a:t>maryz@mit.edu</a:t>
            </a:r>
            <a:endParaRPr lang="en-US" sz="3200" dirty="0"/>
          </a:p>
        </p:txBody>
      </p:sp>
    </p:spTree>
    <p:extLst>
      <p:ext uri="{BB962C8B-B14F-4D97-AF65-F5344CB8AC3E}">
        <p14:creationId xmlns:p14="http://schemas.microsoft.com/office/powerpoint/2010/main" val="77575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AccessLearn</a:t>
            </a:r>
            <a:r>
              <a:rPr lang="en-US" dirty="0" smtClean="0"/>
              <a:t>, the essential facts</a:t>
            </a:r>
            <a:endParaRPr lang="en-US" dirty="0"/>
          </a:p>
        </p:txBody>
      </p:sp>
      <p:sp>
        <p:nvSpPr>
          <p:cNvPr id="3" name="Content Placeholder 2"/>
          <p:cNvSpPr>
            <a:spLocks noGrp="1"/>
          </p:cNvSpPr>
          <p:nvPr>
            <p:ph idx="1"/>
          </p:nvPr>
        </p:nvSpPr>
        <p:spPr/>
        <p:txBody>
          <a:bodyPr/>
          <a:lstStyle/>
          <a:p>
            <a:r>
              <a:rPr lang="en-US" dirty="0" smtClean="0"/>
              <a:t>Established as a W3C Community Group in April 2015</a:t>
            </a:r>
          </a:p>
          <a:p>
            <a:r>
              <a:rPr lang="en-US" dirty="0" smtClean="0"/>
              <a:t>Now has 98 members, though a smaller set of regular participants</a:t>
            </a:r>
          </a:p>
          <a:p>
            <a:r>
              <a:rPr lang="en-US" dirty="0" smtClean="0"/>
              <a:t>Web </a:t>
            </a:r>
            <a:r>
              <a:rPr lang="en-US" dirty="0"/>
              <a:t>site</a:t>
            </a:r>
            <a:r>
              <a:rPr lang="en-US" dirty="0" smtClean="0"/>
              <a:t>: https</a:t>
            </a:r>
            <a:r>
              <a:rPr lang="en-US" dirty="0"/>
              <a:t>://www.w3.org/community/</a:t>
            </a:r>
            <a:r>
              <a:rPr lang="en-US" dirty="0" err="1"/>
              <a:t>accesslearn</a:t>
            </a:r>
            <a:r>
              <a:rPr lang="en-US" dirty="0"/>
              <a:t>/</a:t>
            </a:r>
          </a:p>
        </p:txBody>
      </p:sp>
    </p:spTree>
    <p:extLst>
      <p:ext uri="{BB962C8B-B14F-4D97-AF65-F5344CB8AC3E}">
        <p14:creationId xmlns:p14="http://schemas.microsoft.com/office/powerpoint/2010/main" val="200195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 Community Groups</a:t>
            </a:r>
            <a:endParaRPr lang="en-US" dirty="0"/>
          </a:p>
        </p:txBody>
      </p:sp>
      <p:sp>
        <p:nvSpPr>
          <p:cNvPr id="3" name="Content Placeholder 2"/>
          <p:cNvSpPr>
            <a:spLocks noGrp="1"/>
          </p:cNvSpPr>
          <p:nvPr>
            <p:ph idx="1"/>
          </p:nvPr>
        </p:nvSpPr>
        <p:spPr/>
        <p:txBody>
          <a:bodyPr>
            <a:noAutofit/>
          </a:bodyPr>
          <a:lstStyle/>
          <a:p>
            <a:r>
              <a:rPr lang="en-US" sz="3200" dirty="0"/>
              <a:t>A way </a:t>
            </a:r>
            <a:r>
              <a:rPr lang="en-US" sz="3200" dirty="0" smtClean="0"/>
              <a:t>to contribute to the W3C </a:t>
            </a:r>
            <a:r>
              <a:rPr lang="en-US" sz="3200" dirty="0"/>
              <a:t>standards </a:t>
            </a:r>
            <a:r>
              <a:rPr lang="en-US" sz="3200" dirty="0" smtClean="0"/>
              <a:t>activity, </a:t>
            </a:r>
            <a:r>
              <a:rPr lang="en-US" sz="3200" dirty="0"/>
              <a:t>without the constraints of W3C membership and processes.</a:t>
            </a:r>
          </a:p>
          <a:p>
            <a:r>
              <a:rPr lang="en-US" sz="3200" dirty="0" smtClean="0"/>
              <a:t>Allows </a:t>
            </a:r>
            <a:r>
              <a:rPr lang="en-US" sz="3200" dirty="0"/>
              <a:t>for volunteer work to happen in areas that could potentially enrich the standards development process.</a:t>
            </a:r>
          </a:p>
          <a:p>
            <a:r>
              <a:rPr lang="en-US" sz="3200" dirty="0" smtClean="0"/>
              <a:t>Can’t </a:t>
            </a:r>
            <a:r>
              <a:rPr lang="en-US" sz="3200" dirty="0"/>
              <a:t>publish formal </a:t>
            </a:r>
            <a:r>
              <a:rPr lang="en-US" sz="3200" dirty="0" smtClean="0"/>
              <a:t>standards</a:t>
            </a:r>
          </a:p>
          <a:p>
            <a:r>
              <a:rPr lang="en-US" sz="3200" dirty="0"/>
              <a:t>B</a:t>
            </a:r>
            <a:r>
              <a:rPr lang="en-US" sz="3200" dirty="0" smtClean="0"/>
              <a:t>ut </a:t>
            </a:r>
            <a:r>
              <a:rPr lang="en-US" sz="3200" dirty="0"/>
              <a:t>they can produce deliverables that could be shared with working groups for consideration and </a:t>
            </a:r>
            <a:r>
              <a:rPr lang="en-US" sz="3200" dirty="0" smtClean="0"/>
              <a:t>action</a:t>
            </a:r>
            <a:endParaRPr lang="en-US" sz="3200" dirty="0"/>
          </a:p>
        </p:txBody>
      </p:sp>
    </p:spTree>
    <p:extLst>
      <p:ext uri="{BB962C8B-B14F-4D97-AF65-F5344CB8AC3E}">
        <p14:creationId xmlns:p14="http://schemas.microsoft.com/office/powerpoint/2010/main" val="54756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Accessibility Initiative</a:t>
            </a:r>
            <a:endParaRPr lang="en-US" dirty="0"/>
          </a:p>
        </p:txBody>
      </p:sp>
      <p:sp>
        <p:nvSpPr>
          <p:cNvPr id="3" name="Content Placeholder 2"/>
          <p:cNvSpPr>
            <a:spLocks noGrp="1"/>
          </p:cNvSpPr>
          <p:nvPr>
            <p:ph idx="1"/>
          </p:nvPr>
        </p:nvSpPr>
        <p:spPr/>
        <p:txBody>
          <a:bodyPr>
            <a:noAutofit/>
          </a:bodyPr>
          <a:lstStyle/>
          <a:p>
            <a:r>
              <a:rPr lang="en-US" sz="3200" dirty="0" smtClean="0"/>
              <a:t>Standards work: WCAG, ATAG, UAAG, ARIA,…</a:t>
            </a:r>
          </a:p>
          <a:p>
            <a:r>
              <a:rPr lang="en-US" sz="3200" dirty="0" smtClean="0"/>
              <a:t>Task Forces: Cognitive Accessibility, Low Vision, Silver, </a:t>
            </a:r>
          </a:p>
          <a:p>
            <a:r>
              <a:rPr lang="en-US" sz="3200" dirty="0" smtClean="0"/>
              <a:t>Supporting resource development, led by the Education and Outreach Working Group (EOWG)</a:t>
            </a:r>
          </a:p>
          <a:p>
            <a:r>
              <a:rPr lang="en-US" sz="3200" dirty="0"/>
              <a:t>https://www.w3.org/WAI/</a:t>
            </a:r>
            <a:endParaRPr lang="en-US" sz="3200" dirty="0" smtClean="0"/>
          </a:p>
          <a:p>
            <a:endParaRPr lang="en-US" sz="3200" dirty="0"/>
          </a:p>
        </p:txBody>
      </p:sp>
    </p:spTree>
    <p:extLst>
      <p:ext uri="{BB962C8B-B14F-4D97-AF65-F5344CB8AC3E}">
        <p14:creationId xmlns:p14="http://schemas.microsoft.com/office/powerpoint/2010/main" val="137877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pic>
        <p:nvPicPr>
          <p:cNvPr id="2" name="Picture 1"/>
          <p:cNvPicPr>
            <a:picLocks noChangeAspect="1"/>
          </p:cNvPicPr>
          <p:nvPr/>
        </p:nvPicPr>
        <p:blipFill>
          <a:blip r:embed="rId2"/>
          <a:stretch>
            <a:fillRect/>
          </a:stretch>
        </p:blipFill>
        <p:spPr>
          <a:xfrm>
            <a:off x="0" y="1"/>
            <a:ext cx="12531526" cy="6858000"/>
          </a:xfrm>
          <a:prstGeom prst="rect">
            <a:avLst/>
          </a:prstGeom>
        </p:spPr>
      </p:pic>
      <p:sp>
        <p:nvSpPr>
          <p:cNvPr id="4" name="Title 3"/>
          <p:cNvSpPr>
            <a:spLocks noGrp="1"/>
          </p:cNvSpPr>
          <p:nvPr>
            <p:ph type="title"/>
          </p:nvPr>
        </p:nvSpPr>
        <p:spPr>
          <a:xfrm>
            <a:off x="831850" y="2628900"/>
            <a:ext cx="10515600" cy="1933575"/>
          </a:xfrm>
          <a:solidFill>
            <a:schemeClr val="bg1">
              <a:alpha val="82000"/>
            </a:schemeClr>
          </a:solidFill>
        </p:spPr>
        <p:txBody>
          <a:bodyPr/>
          <a:lstStyle/>
          <a:p>
            <a:r>
              <a:rPr lang="en-US" dirty="0" smtClean="0"/>
              <a:t>What use do you make of the WAI web site?</a:t>
            </a:r>
            <a:endParaRPr lang="en-US" dirty="0"/>
          </a:p>
        </p:txBody>
      </p:sp>
    </p:spTree>
    <p:extLst>
      <p:ext uri="{BB962C8B-B14F-4D97-AF65-F5344CB8AC3E}">
        <p14:creationId xmlns:p14="http://schemas.microsoft.com/office/powerpoint/2010/main" val="106993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t>
            </a:r>
            <a:r>
              <a:rPr lang="en-US" dirty="0" err="1" smtClean="0"/>
              <a:t>AccessLearn</a:t>
            </a:r>
            <a:endParaRPr lang="en-US" dirty="0"/>
          </a:p>
        </p:txBody>
      </p:sp>
      <p:sp>
        <p:nvSpPr>
          <p:cNvPr id="3" name="Content Placeholder 2"/>
          <p:cNvSpPr>
            <a:spLocks noGrp="1"/>
          </p:cNvSpPr>
          <p:nvPr>
            <p:ph idx="1"/>
          </p:nvPr>
        </p:nvSpPr>
        <p:spPr/>
        <p:txBody>
          <a:bodyPr/>
          <a:lstStyle/>
          <a:p>
            <a:r>
              <a:rPr lang="en-US" dirty="0" smtClean="0"/>
              <a:t>Helping W3C and WAI meet the information needs of people working in online learning accessibility by:</a:t>
            </a:r>
          </a:p>
          <a:p>
            <a:pPr lvl="1"/>
            <a:r>
              <a:rPr lang="en-US" dirty="0" smtClean="0"/>
              <a:t>Identifying where WAI resources could be enhanced to better support the needs of different stakeholders</a:t>
            </a:r>
          </a:p>
          <a:p>
            <a:pPr lvl="1"/>
            <a:r>
              <a:rPr lang="en-US" dirty="0" smtClean="0"/>
              <a:t>Informative (supporting resources)</a:t>
            </a:r>
          </a:p>
          <a:p>
            <a:pPr lvl="1"/>
            <a:r>
              <a:rPr lang="en-US" dirty="0" smtClean="0"/>
              <a:t>Normative (standards)</a:t>
            </a:r>
          </a:p>
          <a:p>
            <a:endParaRPr lang="en-US" dirty="0"/>
          </a:p>
        </p:txBody>
      </p:sp>
    </p:spTree>
    <p:extLst>
      <p:ext uri="{BB962C8B-B14F-4D97-AF65-F5344CB8AC3E}">
        <p14:creationId xmlns:p14="http://schemas.microsoft.com/office/powerpoint/2010/main" val="124557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AccessLearn’s</a:t>
            </a:r>
            <a:r>
              <a:rPr lang="en-US" dirty="0" smtClean="0"/>
              <a:t> work so far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8828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survey (2015): gathering opinion</a:t>
            </a:r>
            <a:endParaRPr lang="en-US" dirty="0"/>
          </a:p>
        </p:txBody>
      </p:sp>
      <p:sp>
        <p:nvSpPr>
          <p:cNvPr id="3" name="Content Placeholder 2"/>
          <p:cNvSpPr>
            <a:spLocks noGrp="1"/>
          </p:cNvSpPr>
          <p:nvPr>
            <p:ph idx="1"/>
          </p:nvPr>
        </p:nvSpPr>
        <p:spPr/>
        <p:txBody>
          <a:bodyPr/>
          <a:lstStyle/>
          <a:p>
            <a:endParaRPr lang="en-US" dirty="0" smtClean="0"/>
          </a:p>
          <a:p>
            <a:r>
              <a:rPr lang="en-US" dirty="0" smtClean="0"/>
              <a:t>Online survey, asking group members about:</a:t>
            </a:r>
          </a:p>
          <a:p>
            <a:pPr lvl="1"/>
            <a:r>
              <a:rPr lang="en-US" dirty="0" smtClean="0"/>
              <a:t>usefulness of W3C accessibility standards</a:t>
            </a:r>
          </a:p>
          <a:p>
            <a:pPr lvl="1"/>
            <a:r>
              <a:rPr lang="en-US" dirty="0" smtClean="0"/>
              <a:t>Challenges to providing accessible online learning experience</a:t>
            </a:r>
          </a:p>
          <a:p>
            <a:pPr lvl="1"/>
            <a:r>
              <a:rPr lang="en-US" dirty="0" smtClean="0"/>
              <a:t>Challenges and opportunities in emerging technology</a:t>
            </a:r>
          </a:p>
          <a:p>
            <a:pPr lvl="1"/>
            <a:endParaRPr lang="en-US" dirty="0"/>
          </a:p>
          <a:p>
            <a:r>
              <a:rPr lang="en-US" dirty="0"/>
              <a:t>Results summary: https://lists.w3.org/Archives/Public/public-</a:t>
            </a:r>
            <a:r>
              <a:rPr lang="en-US" dirty="0" err="1"/>
              <a:t>accesslearn</a:t>
            </a:r>
            <a:r>
              <a:rPr lang="en-US" dirty="0"/>
              <a:t>/2015Jul/</a:t>
            </a:r>
            <a:r>
              <a:rPr lang="en-US" dirty="0" err="1"/>
              <a:t>thread.html</a:t>
            </a:r>
            <a:endParaRPr lang="en-US" dirty="0"/>
          </a:p>
        </p:txBody>
      </p:sp>
    </p:spTree>
    <p:extLst>
      <p:ext uri="{BB962C8B-B14F-4D97-AF65-F5344CB8AC3E}">
        <p14:creationId xmlns:p14="http://schemas.microsoft.com/office/powerpoint/2010/main" val="27338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TotalTime>
  <Words>993</Words>
  <Application>Microsoft Macintosh PowerPoint</Application>
  <PresentationFormat>Widescreen</PresentationFormat>
  <Paragraphs>103</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The W3C Accessible Online Learning Community Group  What have we done and what should we do next?</vt:lpstr>
      <vt:lpstr>A brief history</vt:lpstr>
      <vt:lpstr>AccessLearn, the essential facts</vt:lpstr>
      <vt:lpstr>W3C Community Groups</vt:lpstr>
      <vt:lpstr>The Web Accessibility Initiative</vt:lpstr>
      <vt:lpstr>What use do you make of the WAI web site?</vt:lpstr>
      <vt:lpstr>Establishing AccessLearn</vt:lpstr>
      <vt:lpstr>AccessLearn’s work so far</vt:lpstr>
      <vt:lpstr>Initial survey (2015): gathering opinion</vt:lpstr>
      <vt:lpstr>How well do you think W3C accessibility guidelines support accessible online learning?</vt:lpstr>
      <vt:lpstr>How well do current W3C Accessibility standards support creation and evaluation of accessible online learning?</vt:lpstr>
      <vt:lpstr>What are the key challenges to providing accessible online learning experiences?</vt:lpstr>
      <vt:lpstr>Key challenges to providing accessible online learning experiences</vt:lpstr>
      <vt:lpstr>Next steps: Defining gaps in knowledge and gaps in content</vt:lpstr>
      <vt:lpstr>Process to identify knowledge gaps and recommendations pertaining to them</vt:lpstr>
      <vt:lpstr>Key gaps</vt:lpstr>
      <vt:lpstr>Key gaps</vt:lpstr>
      <vt:lpstr>Current high-priority recommendations for new content</vt:lpstr>
      <vt:lpstr>Current high-priority recommendations for new content</vt:lpstr>
      <vt:lpstr>Next steps</vt:lpstr>
      <vt:lpstr>Actions</vt:lpstr>
      <vt:lpstr>We’d love your help!</vt:lpstr>
      <vt:lpstr>More details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dc:title>
  <dc:creator>David Sloan</dc:creator>
  <cp:lastModifiedBy>David Sloan</cp:lastModifiedBy>
  <cp:revision>27</cp:revision>
  <dcterms:created xsi:type="dcterms:W3CDTF">2017-11-14T22:39:22Z</dcterms:created>
  <dcterms:modified xsi:type="dcterms:W3CDTF">2017-11-16T23:09:47Z</dcterms:modified>
</cp:coreProperties>
</file>