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7" r:id="rId3"/>
    <p:sldId id="396" r:id="rId4"/>
    <p:sldId id="392" r:id="rId5"/>
    <p:sldId id="413" r:id="rId6"/>
    <p:sldId id="407" r:id="rId7"/>
    <p:sldId id="414" r:id="rId8"/>
    <p:sldId id="415" r:id="rId9"/>
    <p:sldId id="417" r:id="rId10"/>
    <p:sldId id="416" r:id="rId11"/>
    <p:sldId id="418" r:id="rId12"/>
    <p:sldId id="420" r:id="rId13"/>
    <p:sldId id="382" r:id="rId14"/>
    <p:sldId id="419" r:id="rId15"/>
    <p:sldId id="349" r:id="rId1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1B3861"/>
    <a:srgbClr val="FFD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1" autoAdjust="0"/>
    <p:restoredTop sz="52993" autoAdjust="0"/>
  </p:normalViewPr>
  <p:slideViewPr>
    <p:cSldViewPr snapToGrid="0" snapToObjects="1">
      <p:cViewPr varScale="1">
        <p:scale>
          <a:sx n="75" d="100"/>
          <a:sy n="75" d="100"/>
        </p:scale>
        <p:origin x="-608" y="-96"/>
      </p:cViewPr>
      <p:guideLst>
        <p:guide orient="horz" pos="2160"/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6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3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FC86-4094-8943-B6F0-5C54A4DAA74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BBE9F-1830-9148-8F77-9BF50ACD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02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CC20E-0796-B54D-A5F8-C9B06A16CE8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321D0-1F23-6149-99C2-CCFA56F02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9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37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00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5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4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D93F9-87EF-8545-BD44-3DE68755E4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53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2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03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7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68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9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0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29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321D0-1F23-6149-99C2-CCFA56F021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8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8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6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7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5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5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1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D529-D28F-F743-84F8-1BA80B523204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E042-6A6B-9843-BEE6-BF67C5D2C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8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D529-D28F-F743-84F8-1BA80B523204}" type="datetimeFigureOut">
              <a:rPr lang="en-US" smtClean="0"/>
              <a:pPr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accessibility.ua.edu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E042-6A6B-9843-BEE6-BF67C5D2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2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crossett@ssbbartgroup.com" TargetMode="External"/><Relationship Id="rId4" Type="http://schemas.openxmlformats.org/officeDocument/2006/relationships/hyperlink" Target="mailto:rsthompson2@ua.edu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86561"/>
            <a:ext cx="7772400" cy="13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Lessons Learned: </a:t>
            </a:r>
            <a:br>
              <a:rPr lang="en-US" dirty="0" smtClean="0"/>
            </a:br>
            <a:r>
              <a:rPr lang="en-US" sz="3100" dirty="0" smtClean="0"/>
              <a:t>Planning </a:t>
            </a:r>
            <a:r>
              <a:rPr lang="en-US" sz="3100" dirty="0"/>
              <a:t>and </a:t>
            </a:r>
            <a:r>
              <a:rPr lang="en-US" sz="3100" dirty="0" smtClean="0"/>
              <a:t>Implementation </a:t>
            </a:r>
            <a:r>
              <a:rPr lang="en-US" sz="3100" dirty="0"/>
              <a:t>of a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Web </a:t>
            </a:r>
            <a:r>
              <a:rPr lang="en-US" sz="3100" dirty="0"/>
              <a:t>A</a:t>
            </a:r>
            <a:r>
              <a:rPr lang="en-US" sz="3100" dirty="0" smtClean="0"/>
              <a:t>ccessibility </a:t>
            </a:r>
            <a:r>
              <a:rPr lang="en-US" sz="3100" dirty="0"/>
              <a:t>I</a:t>
            </a:r>
            <a:r>
              <a:rPr lang="en-US" sz="3100" dirty="0" smtClean="0"/>
              <a:t>nitiative </a:t>
            </a:r>
            <a:r>
              <a:rPr lang="en-US" sz="3100" dirty="0"/>
              <a:t>at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The University of Alabama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0312"/>
            <a:ext cx="6400800" cy="14605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Dr. Rachel Thompson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Director of Emerging Technology and Accessibility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Center for Instructional Technology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The University of Alabama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The University of Alaba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189" y="4791176"/>
            <a:ext cx="1828800" cy="463353"/>
          </a:xfrm>
          <a:prstGeom prst="rect">
            <a:avLst/>
          </a:prstGeom>
        </p:spPr>
      </p:pic>
      <p:pic>
        <p:nvPicPr>
          <p:cNvPr id="6" name="Picture 5" descr="SSB Bart Grou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7" y="3822185"/>
            <a:ext cx="1828800" cy="18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5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right tools for our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Request for Proposals</a:t>
            </a:r>
          </a:p>
          <a:p>
            <a:r>
              <a:rPr lang="en-US" dirty="0" smtClean="0"/>
              <a:t>Vendor submissions and demonstrations</a:t>
            </a:r>
          </a:p>
          <a:p>
            <a:r>
              <a:rPr lang="en-US" dirty="0" smtClean="0"/>
              <a:t>Collecting feedback and making decisions</a:t>
            </a:r>
          </a:p>
        </p:txBody>
      </p:sp>
    </p:spTree>
    <p:extLst>
      <p:ext uri="{BB962C8B-B14F-4D97-AF65-F5344CB8AC3E}">
        <p14:creationId xmlns:p14="http://schemas.microsoft.com/office/powerpoint/2010/main" val="20674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Single-Sign On</a:t>
            </a:r>
          </a:p>
          <a:p>
            <a:r>
              <a:rPr lang="en-US" dirty="0"/>
              <a:t>Baseline audits</a:t>
            </a:r>
          </a:p>
          <a:p>
            <a:r>
              <a:rPr lang="en-US" dirty="0" smtClean="0"/>
              <a:t>Vendor training</a:t>
            </a:r>
          </a:p>
          <a:p>
            <a:r>
              <a:rPr lang="en-US" dirty="0" smtClean="0"/>
              <a:t>UA-led training</a:t>
            </a:r>
          </a:p>
          <a:p>
            <a:r>
              <a:rPr lang="en-US" dirty="0" smtClean="0"/>
              <a:t>Web plan creation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6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 vs. Content Creator</a:t>
            </a:r>
          </a:p>
          <a:p>
            <a:r>
              <a:rPr lang="en-US" dirty="0" smtClean="0"/>
              <a:t>Addressing varied needs and expectations</a:t>
            </a:r>
          </a:p>
          <a:p>
            <a:r>
              <a:rPr lang="en-US" dirty="0" smtClean="0"/>
              <a:t>Types of testing </a:t>
            </a:r>
          </a:p>
          <a:p>
            <a:r>
              <a:rPr lang="en-US" dirty="0" smtClean="0"/>
              <a:t>AMP Adjustments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3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Plans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dirty="0" smtClean="0"/>
              <a:t>Address new, existing, archive/legacy, vendor content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Phased approach with dates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Progress reporting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Contact information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Plan for revisiting and revising the plan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1824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UA-specific information</a:t>
            </a:r>
          </a:p>
          <a:p>
            <a:pPr lvl="1"/>
            <a:r>
              <a:rPr lang="en-US" dirty="0" smtClean="0"/>
              <a:t>Number of users</a:t>
            </a:r>
          </a:p>
          <a:p>
            <a:pPr lvl="1"/>
            <a:r>
              <a:rPr lang="en-US" dirty="0" smtClean="0"/>
              <a:t>Typical issues and questions</a:t>
            </a:r>
          </a:p>
          <a:p>
            <a:r>
              <a:rPr lang="en-US" dirty="0" smtClean="0"/>
              <a:t>SSB Bart Group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 Comments?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SSB </a:t>
            </a:r>
            <a:r>
              <a:rPr lang="en-US" dirty="0"/>
              <a:t>B</a:t>
            </a:r>
            <a:r>
              <a:rPr lang="en-US" dirty="0" smtClean="0"/>
              <a:t>art Group</a:t>
            </a:r>
          </a:p>
          <a:p>
            <a:pPr lvl="1"/>
            <a:r>
              <a:rPr lang="en-US" dirty="0" smtClean="0"/>
              <a:t>Jason </a:t>
            </a:r>
            <a:r>
              <a:rPr lang="en-US" dirty="0"/>
              <a:t>Crossett, Jason </a:t>
            </a:r>
            <a:r>
              <a:rPr lang="en-US" dirty="0" smtClean="0">
                <a:hlinkClick r:id="rId3"/>
              </a:rPr>
              <a:t>jason.crossett</a:t>
            </a:r>
            <a:r>
              <a:rPr lang="en-US" dirty="0">
                <a:hlinkClick r:id="rId3"/>
              </a:rPr>
              <a:t>@</a:t>
            </a:r>
            <a:r>
              <a:rPr lang="en-US" dirty="0" smtClean="0">
                <a:hlinkClick r:id="rId3"/>
              </a:rPr>
              <a:t>ssbbartgroup.com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Dr</a:t>
            </a:r>
            <a:r>
              <a:rPr lang="en-US" dirty="0"/>
              <a:t>. Rachel S. Thompson, </a:t>
            </a:r>
            <a:r>
              <a:rPr lang="en-US" dirty="0">
                <a:hlinkClick r:id="rId4"/>
              </a:rPr>
              <a:t>rsthompson2@ua.edu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 descr="The University of Alabam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189" y="4791176"/>
            <a:ext cx="1828800" cy="463353"/>
          </a:xfrm>
          <a:prstGeom prst="rect">
            <a:avLst/>
          </a:prstGeom>
        </p:spPr>
      </p:pic>
      <p:pic>
        <p:nvPicPr>
          <p:cNvPr id="9" name="Picture 8" descr="SSB Bart Group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7" y="3822185"/>
            <a:ext cx="1828800" cy="18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8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Learning Objectives: 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Understand the needs of diverse web teams with regard to accessibility evaluation and reporting.</a:t>
            </a:r>
          </a:p>
          <a:p>
            <a:r>
              <a:rPr lang="en-US" smtClean="0"/>
              <a:t>Recognize when various types of testing, examples, and best practices can be most useful.</a:t>
            </a:r>
          </a:p>
          <a:p>
            <a:r>
              <a:rPr lang="en-US" smtClean="0"/>
              <a:t>Determine how differences in reporting responsibilities, structures, &amp; requirements can affect a11y progress.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7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The University of Alabama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Tuscaloosa, Alabama</a:t>
            </a:r>
          </a:p>
          <a:p>
            <a:r>
              <a:rPr lang="en-US" dirty="0" smtClean="0"/>
              <a:t>Public, flagship institution</a:t>
            </a:r>
          </a:p>
          <a:p>
            <a:r>
              <a:rPr lang="en-US" dirty="0" smtClean="0"/>
              <a:t>37,000+ students</a:t>
            </a:r>
          </a:p>
          <a:p>
            <a:r>
              <a:rPr lang="en-US" dirty="0" smtClean="0"/>
              <a:t>12 colleges and schools</a:t>
            </a:r>
          </a:p>
          <a:p>
            <a:r>
              <a:rPr lang="en-US" dirty="0" smtClean="0"/>
              <a:t>80+ undergraduate and 150+ graduate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1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Accessibility at 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Mid 2010- Initial </a:t>
            </a:r>
            <a:r>
              <a:rPr lang="en-US" dirty="0"/>
              <a:t>discussions </a:t>
            </a:r>
            <a:r>
              <a:rPr lang="en-US" dirty="0" smtClean="0"/>
              <a:t>in </a:t>
            </a:r>
            <a:r>
              <a:rPr lang="en-US" dirty="0"/>
              <a:t>Technology and Learning </a:t>
            </a:r>
            <a:r>
              <a:rPr lang="en-US" dirty="0" smtClean="0"/>
              <a:t>Committee</a:t>
            </a:r>
          </a:p>
          <a:p>
            <a:pPr lvl="1"/>
            <a:r>
              <a:rPr lang="en-US" dirty="0" smtClean="0"/>
              <a:t>Survey of student with disabilities</a:t>
            </a:r>
          </a:p>
          <a:p>
            <a:pPr lvl="1"/>
            <a:r>
              <a:rPr lang="en-US" dirty="0" smtClean="0"/>
              <a:t>Web site audit</a:t>
            </a:r>
          </a:p>
          <a:p>
            <a:r>
              <a:rPr lang="en-US" dirty="0" smtClean="0"/>
              <a:t>Mid 2013: </a:t>
            </a:r>
          </a:p>
          <a:p>
            <a:pPr lvl="1"/>
            <a:r>
              <a:rPr lang="en-US" dirty="0" smtClean="0"/>
              <a:t>Assistive technology proposal funded</a:t>
            </a:r>
          </a:p>
          <a:p>
            <a:pPr lvl="1"/>
            <a:r>
              <a:rPr lang="en-US" dirty="0" smtClean="0"/>
              <a:t>Breaking the “chicken and egg” cycle</a:t>
            </a:r>
          </a:p>
          <a:p>
            <a:pPr lvl="1"/>
            <a:r>
              <a:rPr lang="en-US" dirty="0" smtClean="0"/>
              <a:t>Addressing legal concerns</a:t>
            </a:r>
            <a:endParaRPr lang="en-US" dirty="0"/>
          </a:p>
          <a:p>
            <a:pPr lvl="1"/>
            <a:r>
              <a:rPr lang="en-US" dirty="0" smtClean="0"/>
              <a:t>Executive request for web accessibility survey</a:t>
            </a:r>
          </a:p>
          <a:p>
            <a:r>
              <a:rPr lang="en-US" dirty="0" smtClean="0"/>
              <a:t>Late 2014: </a:t>
            </a:r>
          </a:p>
          <a:p>
            <a:pPr lvl="1"/>
            <a:r>
              <a:rPr lang="en-US" dirty="0" smtClean="0"/>
              <a:t>Web accessibility audit shared with leadership and campus web teams</a:t>
            </a:r>
          </a:p>
          <a:p>
            <a:pPr lvl="1"/>
            <a:r>
              <a:rPr lang="en-US" dirty="0" smtClean="0"/>
              <a:t>President and provost request realistic </a:t>
            </a:r>
            <a:r>
              <a:rPr lang="en-US" dirty="0"/>
              <a:t>phased plan to move forward with making accessible UA’s web and instructional technology, including implementation details and justification for resources the </a:t>
            </a:r>
            <a:r>
              <a:rPr lang="en-US" dirty="0" smtClean="0"/>
              <a:t>broader UA community might need.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“The first step to making UA’s technology accessible is </a:t>
            </a:r>
            <a:r>
              <a:rPr lang="en-US" dirty="0"/>
              <a:t>adopting web accessibility guidelines, which will give a clear-cut basis for future phases of this initiative and should address the most needs not currently met through accommodations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3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UA’s Web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Little functional governance</a:t>
            </a:r>
          </a:p>
          <a:p>
            <a:r>
              <a:rPr lang="en-US" dirty="0" smtClean="0"/>
              <a:t>Dedicated web teams</a:t>
            </a:r>
            <a:endParaRPr lang="en-US" dirty="0"/>
          </a:p>
          <a:p>
            <a:r>
              <a:rPr lang="en-US" dirty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eb teams for hire</a:t>
            </a:r>
          </a:p>
          <a:p>
            <a:r>
              <a:rPr lang="en-US" dirty="0">
                <a:sym typeface="Wingdings"/>
              </a:rPr>
              <a:t>O</a:t>
            </a:r>
            <a:r>
              <a:rPr lang="en-US" dirty="0" smtClean="0">
                <a:sym typeface="Wingdings"/>
              </a:rPr>
              <a:t>utsourced web development, design, templates, management</a:t>
            </a:r>
          </a:p>
          <a:p>
            <a:r>
              <a:rPr lang="en-US" dirty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on-web staff or faculty handling institutional web development, design</a:t>
            </a:r>
          </a:p>
          <a:p>
            <a:r>
              <a:rPr lang="en-US" dirty="0" smtClean="0">
                <a:sym typeface="Wingdings"/>
              </a:rPr>
              <a:t>Various CMS: WordPress, OU Campus, Drupal, </a:t>
            </a:r>
            <a:r>
              <a:rPr lang="en-US" dirty="0" err="1" smtClean="0">
                <a:sym typeface="Wingdings"/>
              </a:rPr>
              <a:t>Joomla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Variety of content manager roles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9500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Early 2015: meetings with 30+ campus web teams or individual web staff members to gauge readiness and </a:t>
            </a:r>
            <a:r>
              <a:rPr lang="en-US" dirty="0" smtClean="0"/>
              <a:t>needs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Guidelines” versus “Policies”</a:t>
            </a:r>
          </a:p>
          <a:p>
            <a:r>
              <a:rPr lang="en-US" dirty="0" smtClean="0"/>
              <a:t>Who decides resources and timeline?</a:t>
            </a:r>
            <a:endParaRPr lang="en-US" dirty="0"/>
          </a:p>
          <a:p>
            <a:r>
              <a:rPr lang="en-US" dirty="0"/>
              <a:t>Where should web a11y </a:t>
            </a:r>
            <a:r>
              <a:rPr lang="en-US" dirty="0" smtClean="0"/>
              <a:t>live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UA web groups agree the World Wide Web Consortium Web Content Accessibility Guidelines Level A and AA are attainable within a proposed timeline of four years, if appropriate tools and support can be provided</a:t>
            </a:r>
            <a:r>
              <a:rPr lang="en-US" dirty="0" smtClean="0"/>
              <a:t>.”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0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Team Needs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With web team consensus, start with public and campus wide web, with caveats for legacy and archive: “We can do this as long as we have adequate resources, but request that campus leaders recognize this is an important initiative to UA administration”</a:t>
            </a:r>
          </a:p>
          <a:p>
            <a:r>
              <a:rPr lang="en-US" dirty="0"/>
              <a:t>4 year timeline to reach WCAG 2.0 AA (includes A)</a:t>
            </a:r>
          </a:p>
          <a:p>
            <a:r>
              <a:rPr lang="en-US" dirty="0"/>
              <a:t>Support for resources, tools, training, adapting work processes</a:t>
            </a:r>
          </a:p>
          <a:p>
            <a:r>
              <a:rPr lang="en-US" dirty="0"/>
              <a:t>Adopted and announced guidelines</a:t>
            </a:r>
          </a:p>
          <a:p>
            <a:r>
              <a:rPr lang="en-US" dirty="0"/>
              <a:t>Funding for web accessibility evaluation, reporting, and training tools and or services</a:t>
            </a:r>
          </a:p>
          <a:p>
            <a:r>
              <a:rPr lang="en-US" dirty="0"/>
              <a:t>Web teams will create, submit, and implement plans (with help if they want)</a:t>
            </a:r>
          </a:p>
          <a:p>
            <a:r>
              <a:rPr lang="en-US" dirty="0"/>
              <a:t>Technical resource to support campus needs and test vendor claims (4 years to start)</a:t>
            </a:r>
          </a:p>
          <a:p>
            <a:r>
              <a:rPr lang="en-US" dirty="0"/>
              <a:t>Student workers to assist with plan and document remediation</a:t>
            </a:r>
          </a:p>
          <a:p>
            <a:r>
              <a:rPr lang="en-US" dirty="0"/>
              <a:t>Captioning grants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1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Assessment: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75" y="1379473"/>
            <a:ext cx="8229600" cy="37716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Compiling everyone’s initial requests and surveying to determine priorities</a:t>
            </a:r>
          </a:p>
          <a:p>
            <a:r>
              <a:rPr lang="en-US" dirty="0"/>
              <a:t>C</a:t>
            </a:r>
            <a:r>
              <a:rPr lang="en-US" dirty="0" smtClean="0"/>
              <a:t>ontent </a:t>
            </a:r>
            <a:r>
              <a:rPr lang="en-US" dirty="0"/>
              <a:t>types: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PDFs</a:t>
            </a:r>
          </a:p>
          <a:p>
            <a:pPr lvl="1"/>
            <a:r>
              <a:rPr lang="en-US" dirty="0"/>
              <a:t>Mobile content</a:t>
            </a:r>
          </a:p>
          <a:p>
            <a:pPr lvl="1"/>
            <a:r>
              <a:rPr lang="en-US" dirty="0"/>
              <a:t>Dynamic content</a:t>
            </a:r>
          </a:p>
          <a:p>
            <a:pPr lvl="1"/>
            <a:r>
              <a:rPr lang="en-US" dirty="0"/>
              <a:t>Images</a:t>
            </a:r>
          </a:p>
          <a:p>
            <a:pPr lvl="1"/>
            <a:r>
              <a:rPr lang="en-US" dirty="0"/>
              <a:t>Multimedia (including video and audio)</a:t>
            </a:r>
          </a:p>
          <a:p>
            <a:pPr lvl="1"/>
            <a:r>
              <a:rPr lang="en-US" dirty="0"/>
              <a:t>Microsoft Office files</a:t>
            </a:r>
          </a:p>
          <a:p>
            <a:pPr lvl="1"/>
            <a:r>
              <a:rPr lang="en-US" dirty="0"/>
              <a:t>Password-protected </a:t>
            </a:r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CMS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0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Assessment: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75" y="1379473"/>
            <a:ext cx="8229600" cy="377163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Survey </a:t>
            </a:r>
            <a:r>
              <a:rPr lang="en-US" dirty="0"/>
              <a:t>respondents indicated that the following capabilities would be useful for accessibility evaluation (in decreasing order of importance):</a:t>
            </a:r>
          </a:p>
          <a:p>
            <a:pPr lvl="1"/>
            <a:r>
              <a:rPr lang="en-US" dirty="0"/>
              <a:t>Run reports/audits on demand</a:t>
            </a:r>
          </a:p>
          <a:p>
            <a:pPr lvl="1"/>
            <a:r>
              <a:rPr lang="en-US" dirty="0"/>
              <a:t>Offer information on how to remedy accessibility problems</a:t>
            </a:r>
          </a:p>
          <a:p>
            <a:pPr lvl="1"/>
            <a:r>
              <a:rPr lang="en-US" dirty="0"/>
              <a:t>Locate and evaluate multimedia, PDFs, and documents</a:t>
            </a:r>
          </a:p>
          <a:p>
            <a:pPr lvl="1"/>
            <a:r>
              <a:rPr lang="en-US" dirty="0"/>
              <a:t>Allow evaluation for password-protected sites</a:t>
            </a:r>
          </a:p>
          <a:p>
            <a:pPr lvl="1"/>
            <a:r>
              <a:rPr lang="en-US" dirty="0"/>
              <a:t>Single or multiple page evaluation and reporting available</a:t>
            </a:r>
          </a:p>
          <a:p>
            <a:pPr lvl="1"/>
            <a:r>
              <a:rPr lang="en-US" dirty="0"/>
              <a:t>Run unlimited reports/audits (i.e. no limit to the number of pages evaluated)</a:t>
            </a:r>
          </a:p>
          <a:p>
            <a:pPr lvl="1"/>
            <a:r>
              <a:rPr lang="en-US" dirty="0"/>
              <a:t>Browser-based option available</a:t>
            </a:r>
          </a:p>
          <a:p>
            <a:pPr lvl="1"/>
            <a:r>
              <a:rPr lang="en-US" dirty="0"/>
              <a:t>Ability to ignore and reset rules or define exceptions</a:t>
            </a:r>
          </a:p>
          <a:p>
            <a:pPr lvl="1"/>
            <a:r>
              <a:rPr lang="en-US" dirty="0"/>
              <a:t>Evaluate pre-published content (on a test server, page preview, or other non-published resource)</a:t>
            </a:r>
          </a:p>
          <a:p>
            <a:pPr lvl="1"/>
            <a:r>
              <a:rPr lang="en-US" dirty="0"/>
              <a:t>Show progress/changes over time</a:t>
            </a:r>
          </a:p>
          <a:p>
            <a:pPr lvl="1"/>
            <a:r>
              <a:rPr lang="en-US" dirty="0"/>
              <a:t>Ability to tie into UA authentication for single sign-</a:t>
            </a:r>
            <a:r>
              <a:rPr lang="en-US" dirty="0" smtClean="0"/>
              <a:t>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15780</TotalTime>
  <Words>806</Words>
  <Application>Microsoft Macintosh PowerPoint</Application>
  <PresentationFormat>On-screen Show (16:10)</PresentationFormat>
  <Paragraphs>123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Lessons Learned:  Planning and Implementation of a  Web Accessibility Initiative at  The University of Alabama </vt:lpstr>
      <vt:lpstr>Learning Objectives:  </vt:lpstr>
      <vt:lpstr>About The University of Alabama</vt:lpstr>
      <vt:lpstr>History of Accessibility at UA</vt:lpstr>
      <vt:lpstr>UA’s Web Landscape</vt:lpstr>
      <vt:lpstr>Reaching Consensus</vt:lpstr>
      <vt:lpstr>Web Team Needs</vt:lpstr>
      <vt:lpstr>Needs Assessment: Content</vt:lpstr>
      <vt:lpstr>Needs Assessment: Capabilities</vt:lpstr>
      <vt:lpstr>Finding the right tools for our campus</vt:lpstr>
      <vt:lpstr>Implementation</vt:lpstr>
      <vt:lpstr>Training Considerations </vt:lpstr>
      <vt:lpstr>Making Plans</vt:lpstr>
      <vt:lpstr>About AMP</vt:lpstr>
      <vt:lpstr>Questions? Comments?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Gaining perspectives on disabilties</dc:title>
  <dc:creator>Rachel Thompson</dc:creator>
  <cp:lastModifiedBy>Rachel Thompson</cp:lastModifiedBy>
  <cp:revision>192</cp:revision>
  <cp:lastPrinted>2015-06-28T22:24:58Z</cp:lastPrinted>
  <dcterms:created xsi:type="dcterms:W3CDTF">2014-09-03T13:58:30Z</dcterms:created>
  <dcterms:modified xsi:type="dcterms:W3CDTF">2016-11-17T17:14:27Z</dcterms:modified>
</cp:coreProperties>
</file>