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5.xml" ContentType="application/vnd.openxmlformats-officedocument.drawingml.chart+xml"/>
  <Override PartName="/ppt/notesSlides/notesSlide44.xml" ContentType="application/vnd.openxmlformats-officedocument.presentationml.notesSlide+xml"/>
  <Override PartName="/ppt/charts/chart6.xml" ContentType="application/vnd.openxmlformats-officedocument.drawingml.chart+xml"/>
  <Override PartName="/ppt/notesSlides/notesSlide45.xml" ContentType="application/vnd.openxmlformats-officedocument.presentationml.notesSlide+xml"/>
  <Override PartName="/ppt/charts/chart7.xml" ContentType="application/vnd.openxmlformats-officedocument.drawingml.chart+xml"/>
  <Override PartName="/ppt/notesSlides/notesSlide46.xml" ContentType="application/vnd.openxmlformats-officedocument.presentationml.notesSlide+xml"/>
  <Override PartName="/ppt/charts/chart8.xml" ContentType="application/vnd.openxmlformats-officedocument.drawingml.chart+xml"/>
  <Override PartName="/ppt/notesSlides/notesSlide47.xml" ContentType="application/vnd.openxmlformats-officedocument.presentationml.notesSlide+xml"/>
  <Override PartName="/ppt/charts/chart9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62"/>
  </p:notesMasterIdLst>
  <p:sldIdLst>
    <p:sldId id="256" r:id="rId5"/>
    <p:sldId id="257" r:id="rId6"/>
    <p:sldId id="258" r:id="rId7"/>
    <p:sldId id="28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6" r:id="rId24"/>
    <p:sldId id="275" r:id="rId25"/>
    <p:sldId id="277" r:id="rId26"/>
    <p:sldId id="278" r:id="rId27"/>
    <p:sldId id="280" r:id="rId28"/>
    <p:sldId id="281" r:id="rId29"/>
    <p:sldId id="279" r:id="rId30"/>
    <p:sldId id="283" r:id="rId31"/>
    <p:sldId id="284" r:id="rId32"/>
    <p:sldId id="286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4" r:id="rId50"/>
    <p:sldId id="302" r:id="rId51"/>
    <p:sldId id="303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FCF"/>
    <a:srgbClr val="A1B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63803" autoAdjust="0"/>
  </p:normalViewPr>
  <p:slideViewPr>
    <p:cSldViewPr snapToGrid="0" snapToObjects="1">
      <p:cViewPr varScale="1">
        <p:scale>
          <a:sx n="69" d="100"/>
          <a:sy n="69" d="100"/>
        </p:scale>
        <p:origin x="-109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0000"/>
                </a:solidFill>
              </a:rPr>
              <a:t>Helpfulness of Captions &amp; Transcripts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(by percentage of whole)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Captions</c:v>
                </c:pt>
              </c:strCache>
            </c:strRef>
          </c:tx>
          <c:spPr>
            <a:ln w="28575" cap="rnd">
              <a:solidFill>
                <a:srgbClr val="117FC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17FCF"/>
              </a:solidFill>
              <a:ln w="9525">
                <a:solidFill>
                  <a:srgbClr val="117FCF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</c:v>
                </c:pt>
                <c:pt idx="1">
                  <c:v>Slightly</c:v>
                </c:pt>
                <c:pt idx="2">
                  <c:v>Moderately</c:v>
                </c:pt>
                <c:pt idx="3">
                  <c:v>Very</c:v>
                </c:pt>
                <c:pt idx="4">
                  <c:v>Extremely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0.014</c:v>
                </c:pt>
                <c:pt idx="1">
                  <c:v>0.105</c:v>
                </c:pt>
                <c:pt idx="2">
                  <c:v>0.29</c:v>
                </c:pt>
                <c:pt idx="3">
                  <c:v>0.357</c:v>
                </c:pt>
                <c:pt idx="4">
                  <c:v>0.234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Transcripts</c:v>
                </c:pt>
              </c:strCache>
            </c:strRef>
          </c:tx>
          <c:spPr>
            <a:ln w="28575" cap="rnd">
              <a:solidFill>
                <a:srgbClr val="A1BA0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1BA05"/>
              </a:solidFill>
              <a:ln w="9525">
                <a:solidFill>
                  <a:srgbClr val="A1BA0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</c:v>
                </c:pt>
                <c:pt idx="1">
                  <c:v>Slightly</c:v>
                </c:pt>
                <c:pt idx="2">
                  <c:v>Moderately</c:v>
                </c:pt>
                <c:pt idx="3">
                  <c:v>Very</c:v>
                </c:pt>
                <c:pt idx="4">
                  <c:v>Extremely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0.311</c:v>
                </c:pt>
                <c:pt idx="1">
                  <c:v>0.184</c:v>
                </c:pt>
                <c:pt idx="2">
                  <c:v>0.225</c:v>
                </c:pt>
                <c:pt idx="3">
                  <c:v>0.17</c:v>
                </c:pt>
                <c:pt idx="4">
                  <c:v>0.11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4454904"/>
        <c:axId val="-2144451352"/>
      </c:lineChart>
      <c:catAx>
        <c:axId val="-214445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451352"/>
        <c:crosses val="autoZero"/>
        <c:auto val="1"/>
        <c:lblAlgn val="ctr"/>
        <c:lblOffset val="100"/>
        <c:noMultiLvlLbl val="0"/>
      </c:catAx>
      <c:valAx>
        <c:axId val="-214445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454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8100" cap="flat" cmpd="sng" algn="ctr">
      <a:solidFill>
        <a:schemeClr val="lt1"/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Some</c:v>
                </c:pt>
                <c:pt idx="3">
                  <c:v>None</c:v>
                </c:pt>
                <c:pt idx="4">
                  <c:v>I don't know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2.0</c:v>
                </c:pt>
                <c:pt idx="1">
                  <c:v>0.0</c:v>
                </c:pt>
                <c:pt idx="2">
                  <c:v>21.0</c:v>
                </c:pt>
                <c:pt idx="3">
                  <c:v>2.0</c:v>
                </c:pt>
                <c:pt idx="4">
                  <c:v>13.0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Some</c:v>
                </c:pt>
                <c:pt idx="3">
                  <c:v>None</c:v>
                </c:pt>
                <c:pt idx="4">
                  <c:v>I don't know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15.0</c:v>
                </c:pt>
                <c:pt idx="3">
                  <c:v>0.0</c:v>
                </c:pt>
                <c:pt idx="4">
                  <c:v>11.0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Some</c:v>
                </c:pt>
                <c:pt idx="3">
                  <c:v>None</c:v>
                </c:pt>
                <c:pt idx="4">
                  <c:v>I don't know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3.0</c:v>
                </c:pt>
                <c:pt idx="1">
                  <c:v>4.0</c:v>
                </c:pt>
                <c:pt idx="2">
                  <c:v>13.0</c:v>
                </c:pt>
                <c:pt idx="3">
                  <c:v>2.0</c:v>
                </c:pt>
                <c:pt idx="4">
                  <c:v>16.0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1718264"/>
        <c:axId val="-2141456328"/>
      </c:barChart>
      <c:catAx>
        <c:axId val="-214171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456328"/>
        <c:crosses val="autoZero"/>
        <c:auto val="1"/>
        <c:lblAlgn val="ctr"/>
        <c:lblOffset val="100"/>
        <c:noMultiLvlLbl val="0"/>
      </c:catAx>
      <c:valAx>
        <c:axId val="-2141456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718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For all videos</c:v>
                </c:pt>
                <c:pt idx="1">
                  <c:v>For most videos</c:v>
                </c:pt>
                <c:pt idx="2">
                  <c:v>For some videos</c:v>
                </c:pt>
                <c:pt idx="3">
                  <c:v>For no videos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3.0</c:v>
                </c:pt>
                <c:pt idx="1">
                  <c:v>1.0</c:v>
                </c:pt>
                <c:pt idx="2">
                  <c:v>15.0</c:v>
                </c:pt>
                <c:pt idx="3">
                  <c:v>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For all videos</c:v>
                </c:pt>
                <c:pt idx="1">
                  <c:v>For most videos</c:v>
                </c:pt>
                <c:pt idx="2">
                  <c:v>For some videos</c:v>
                </c:pt>
                <c:pt idx="3">
                  <c:v>For no videos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4.0</c:v>
                </c:pt>
                <c:pt idx="1">
                  <c:v>3.0</c:v>
                </c:pt>
                <c:pt idx="2">
                  <c:v>20.0</c:v>
                </c:pt>
                <c:pt idx="3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For all videos</c:v>
                </c:pt>
                <c:pt idx="1">
                  <c:v>For most videos</c:v>
                </c:pt>
                <c:pt idx="2">
                  <c:v>For some videos</c:v>
                </c:pt>
                <c:pt idx="3">
                  <c:v>For no videos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9.0</c:v>
                </c:pt>
                <c:pt idx="3">
                  <c:v>8.0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2794920"/>
        <c:axId val="2100925240"/>
      </c:barChart>
      <c:catAx>
        <c:axId val="-214279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00925240"/>
        <c:crosses val="autoZero"/>
        <c:auto val="1"/>
        <c:lblAlgn val="ctr"/>
        <c:lblOffset val="100"/>
        <c:noMultiLvlLbl val="0"/>
      </c:catAx>
      <c:valAx>
        <c:axId val="2100925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794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0.130813970123244"/>
                  <c:y val="0.0093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1440383631867"/>
                  <c:y val="-0.1785411792477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425762531889"/>
                      <c:h val="0.1804616385123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580191259055389"/>
                  <c:y val="0.1617735481307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944770149334"/>
                      <c:h val="0.1631117482409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24235177524991"/>
                  <c:y val="0.00082501721807521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605748634869"/>
                      <c:h val="0.14415000297543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00161498728547209"/>
                  <c:y val="-0.0281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txPr>
              <a:bodyPr rot="0" vert="horz"/>
              <a:lstStyle/>
              <a:p>
                <a:pPr>
                  <a:defRPr sz="1200">
                    <a:latin typeface="Cambria"/>
                    <a:cs typeface="Cambri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not at all</c:v>
                </c:pt>
                <c:pt idx="1">
                  <c:v>partially meeting requirements</c:v>
                </c:pt>
                <c:pt idx="2">
                  <c:v>meeting requirements</c:v>
                </c:pt>
                <c:pt idx="3">
                  <c:v>exceeding requirements</c:v>
                </c:pt>
                <c:pt idx="4">
                  <c:v>unsure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0.021</c:v>
                </c:pt>
                <c:pt idx="1">
                  <c:v>0.787</c:v>
                </c:pt>
                <c:pt idx="2">
                  <c:v>0.149</c:v>
                </c:pt>
                <c:pt idx="3">
                  <c:v>0.021</c:v>
                </c:pt>
                <c:pt idx="4">
                  <c:v>0.021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15.0</c:v>
                </c:pt>
                <c:pt idx="1">
                  <c:v>14.0</c:v>
                </c:pt>
                <c:pt idx="2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14.0</c:v>
                </c:pt>
                <c:pt idx="1">
                  <c:v>15.0</c:v>
                </c:pt>
                <c:pt idx="2">
                  <c:v>9.0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14.0</c:v>
                </c:pt>
                <c:pt idx="1">
                  <c:v>8.0</c:v>
                </c:pt>
                <c:pt idx="2">
                  <c:v>16.0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152056"/>
        <c:axId val="2101155496"/>
      </c:barChart>
      <c:catAx>
        <c:axId val="210115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01155496"/>
        <c:crosses val="autoZero"/>
        <c:auto val="1"/>
        <c:lblAlgn val="ctr"/>
        <c:lblOffset val="100"/>
        <c:noMultiLvlLbl val="0"/>
      </c:catAx>
      <c:valAx>
        <c:axId val="210115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01152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6.0</c:v>
                </c:pt>
                <c:pt idx="1">
                  <c:v>7.0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3.0</c:v>
                </c:pt>
                <c:pt idx="1">
                  <c:v>10.0</c:v>
                </c:pt>
                <c:pt idx="2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3.0</c:v>
                </c:pt>
                <c:pt idx="1">
                  <c:v>4.0</c:v>
                </c:pt>
                <c:pt idx="2">
                  <c:v>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1966280"/>
        <c:axId val="-2141367496"/>
      </c:barChart>
      <c:catAx>
        <c:axId val="-2141966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367496"/>
        <c:crosses val="autoZero"/>
        <c:auto val="1"/>
        <c:lblAlgn val="ctr"/>
        <c:lblOffset val="100"/>
        <c:noMultiLvlLbl val="0"/>
      </c:catAx>
      <c:valAx>
        <c:axId val="-214136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966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The creator of the video</c:v>
                </c:pt>
                <c:pt idx="1">
                  <c:v>Staff who are dedicated to captioning</c:v>
                </c:pt>
                <c:pt idx="2">
                  <c:v>Office of Information Technology</c:v>
                </c:pt>
                <c:pt idx="3">
                  <c:v>Office of Disability Services</c:v>
                </c:pt>
                <c:pt idx="4">
                  <c:v>A third party, external to the institution</c:v>
                </c:pt>
                <c:pt idx="5">
                  <c:v>Automated software</c:v>
                </c:pt>
                <c:pt idx="6">
                  <c:v>I don't know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14.0</c:v>
                </c:pt>
                <c:pt idx="1">
                  <c:v>8.0</c:v>
                </c:pt>
                <c:pt idx="2">
                  <c:v>3.0</c:v>
                </c:pt>
                <c:pt idx="3">
                  <c:v>13.0</c:v>
                </c:pt>
                <c:pt idx="4">
                  <c:v>17.0</c:v>
                </c:pt>
                <c:pt idx="5">
                  <c:v>3.0</c:v>
                </c:pt>
                <c:pt idx="6">
                  <c:v>0.0</c:v>
                </c:pt>
                <c:pt idx="7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The creator of the video</c:v>
                </c:pt>
                <c:pt idx="1">
                  <c:v>Staff who are dedicated to captioning</c:v>
                </c:pt>
                <c:pt idx="2">
                  <c:v>Office of Information Technology</c:v>
                </c:pt>
                <c:pt idx="3">
                  <c:v>Office of Disability Services</c:v>
                </c:pt>
                <c:pt idx="4">
                  <c:v>A third party, external to the institution</c:v>
                </c:pt>
                <c:pt idx="5">
                  <c:v>Automated software</c:v>
                </c:pt>
                <c:pt idx="6">
                  <c:v>I don't know</c:v>
                </c:pt>
                <c:pt idx="7">
                  <c:v>Other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18.0</c:v>
                </c:pt>
                <c:pt idx="1">
                  <c:v>8.0</c:v>
                </c:pt>
                <c:pt idx="2">
                  <c:v>3.0</c:v>
                </c:pt>
                <c:pt idx="3">
                  <c:v>11.0</c:v>
                </c:pt>
                <c:pt idx="4">
                  <c:v>19.0</c:v>
                </c:pt>
                <c:pt idx="5">
                  <c:v>5.0</c:v>
                </c:pt>
                <c:pt idx="6">
                  <c:v>1.0</c:v>
                </c:pt>
                <c:pt idx="7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The creator of the video</c:v>
                </c:pt>
                <c:pt idx="1">
                  <c:v>Staff who are dedicated to captioning</c:v>
                </c:pt>
                <c:pt idx="2">
                  <c:v>Office of Information Technology</c:v>
                </c:pt>
                <c:pt idx="3">
                  <c:v>Office of Disability Services</c:v>
                </c:pt>
                <c:pt idx="4">
                  <c:v>A third party, external to the institution</c:v>
                </c:pt>
                <c:pt idx="5">
                  <c:v>Automated software</c:v>
                </c:pt>
                <c:pt idx="6">
                  <c:v>I don't know</c:v>
                </c:pt>
                <c:pt idx="7">
                  <c:v>Other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13.0</c:v>
                </c:pt>
                <c:pt idx="1">
                  <c:v>7.0</c:v>
                </c:pt>
                <c:pt idx="2">
                  <c:v>3.0</c:v>
                </c:pt>
                <c:pt idx="3">
                  <c:v>4.0</c:v>
                </c:pt>
                <c:pt idx="4">
                  <c:v>14.0</c:v>
                </c:pt>
                <c:pt idx="5">
                  <c:v>2.0</c:v>
                </c:pt>
                <c:pt idx="6">
                  <c:v>2.0</c:v>
                </c:pt>
                <c:pt idx="7">
                  <c:v>6.0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2851000"/>
        <c:axId val="-2142847560"/>
      </c:barChart>
      <c:catAx>
        <c:axId val="-2142851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847560"/>
        <c:crosses val="autoZero"/>
        <c:auto val="1"/>
        <c:lblAlgn val="ctr"/>
        <c:lblOffset val="100"/>
        <c:noMultiLvlLbl val="0"/>
      </c:catAx>
      <c:valAx>
        <c:axId val="-2142847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851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28.0</c:v>
                </c:pt>
                <c:pt idx="1">
                  <c:v>6.0</c:v>
                </c:pt>
                <c:pt idx="2">
                  <c:v>2.0</c:v>
                </c:pt>
                <c:pt idx="3">
                  <c:v>3.0</c:v>
                </c:pt>
                <c:pt idx="4">
                  <c:v>2.0</c:v>
                </c:pt>
                <c:pt idx="5">
                  <c:v>1.0</c:v>
                </c:pt>
                <c:pt idx="6">
                  <c:v>8.0</c:v>
                </c:pt>
                <c:pt idx="7">
                  <c:v>17.0</c:v>
                </c:pt>
                <c:pt idx="8">
                  <c:v>9.0</c:v>
                </c:pt>
                <c:pt idx="9">
                  <c:v>4.0</c:v>
                </c:pt>
                <c:pt idx="10">
                  <c:v>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20.0</c:v>
                </c:pt>
                <c:pt idx="1">
                  <c:v>10.0</c:v>
                </c:pt>
                <c:pt idx="2">
                  <c:v>5.0</c:v>
                </c:pt>
                <c:pt idx="3">
                  <c:v>1.0</c:v>
                </c:pt>
                <c:pt idx="4">
                  <c:v>1.0</c:v>
                </c:pt>
                <c:pt idx="5">
                  <c:v>0.0</c:v>
                </c:pt>
                <c:pt idx="6">
                  <c:v>9.0</c:v>
                </c:pt>
                <c:pt idx="7">
                  <c:v>19.0</c:v>
                </c:pt>
                <c:pt idx="8">
                  <c:v>5.0</c:v>
                </c:pt>
                <c:pt idx="9">
                  <c:v>4.0</c:v>
                </c:pt>
                <c:pt idx="10">
                  <c:v>15.0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7.0</c:v>
                </c:pt>
                <c:pt idx="1">
                  <c:v>9.0</c:v>
                </c:pt>
                <c:pt idx="2">
                  <c:v>3.0</c:v>
                </c:pt>
                <c:pt idx="3">
                  <c:v>6.0</c:v>
                </c:pt>
                <c:pt idx="4">
                  <c:v>7.0</c:v>
                </c:pt>
                <c:pt idx="5">
                  <c:v>1.0</c:v>
                </c:pt>
                <c:pt idx="6">
                  <c:v>5.0</c:v>
                </c:pt>
                <c:pt idx="7">
                  <c:v>3.0</c:v>
                </c:pt>
                <c:pt idx="8">
                  <c:v>0.0</c:v>
                </c:pt>
                <c:pt idx="9">
                  <c:v>12.0</c:v>
                </c:pt>
                <c:pt idx="10">
                  <c:v>18.0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2928296"/>
        <c:axId val="-2142924856"/>
      </c:barChart>
      <c:catAx>
        <c:axId val="-214292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924856"/>
        <c:crosses val="autoZero"/>
        <c:auto val="1"/>
        <c:lblAlgn val="ctr"/>
        <c:lblOffset val="100"/>
        <c:noMultiLvlLbl val="0"/>
      </c:catAx>
      <c:valAx>
        <c:axId val="-214292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92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Face-to-Face</c:v>
                </c:pt>
              </c:strCache>
            </c:strRef>
          </c:tx>
          <c:spPr>
            <a:solidFill>
              <a:srgbClr val="117FC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18.0</c:v>
                </c:pt>
                <c:pt idx="1">
                  <c:v>9.0</c:v>
                </c:pt>
                <c:pt idx="2">
                  <c:v>2.0</c:v>
                </c:pt>
                <c:pt idx="3">
                  <c:v>1.0</c:v>
                </c:pt>
                <c:pt idx="4">
                  <c:v>1.0</c:v>
                </c:pt>
                <c:pt idx="5">
                  <c:v>0.0</c:v>
                </c:pt>
                <c:pt idx="6">
                  <c:v>4.0</c:v>
                </c:pt>
                <c:pt idx="7">
                  <c:v>10.0</c:v>
                </c:pt>
                <c:pt idx="8">
                  <c:v>3.0</c:v>
                </c:pt>
                <c:pt idx="9">
                  <c:v>0.0</c:v>
                </c:pt>
                <c:pt idx="10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A1BA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17.0</c:v>
                </c:pt>
                <c:pt idx="1">
                  <c:v>12.0</c:v>
                </c:pt>
                <c:pt idx="2">
                  <c:v>4.0</c:v>
                </c:pt>
                <c:pt idx="3">
                  <c:v>1.0</c:v>
                </c:pt>
                <c:pt idx="4">
                  <c:v>1.0</c:v>
                </c:pt>
                <c:pt idx="5">
                  <c:v>0.0</c:v>
                </c:pt>
                <c:pt idx="6">
                  <c:v>5.0</c:v>
                </c:pt>
                <c:pt idx="7">
                  <c:v>14.0</c:v>
                </c:pt>
                <c:pt idx="8">
                  <c:v>3.0</c:v>
                </c:pt>
                <c:pt idx="9">
                  <c:v>1.0</c:v>
                </c:pt>
                <c:pt idx="10">
                  <c:v>16.0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ODS</c:v>
                </c:pt>
                <c:pt idx="1">
                  <c:v>OIT</c:v>
                </c:pt>
                <c:pt idx="2">
                  <c:v>Provost</c:v>
                </c:pt>
                <c:pt idx="3">
                  <c:v>VP of SA </c:v>
                </c:pt>
                <c:pt idx="4">
                  <c:v>CIO</c:v>
                </c:pt>
                <c:pt idx="5">
                  <c:v>CDO</c:v>
                </c:pt>
                <c:pt idx="6">
                  <c:v>Deans or Chairs</c:v>
                </c:pt>
                <c:pt idx="7">
                  <c:v>Faculty</c:v>
                </c:pt>
                <c:pt idx="8">
                  <c:v>Students</c:v>
                </c:pt>
                <c:pt idx="9">
                  <c:v>I don't know</c:v>
                </c:pt>
                <c:pt idx="10">
                  <c:v>Other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4.0</c:v>
                </c:pt>
                <c:pt idx="1">
                  <c:v>9.0</c:v>
                </c:pt>
                <c:pt idx="2">
                  <c:v>1.0</c:v>
                </c:pt>
                <c:pt idx="3">
                  <c:v>4.0</c:v>
                </c:pt>
                <c:pt idx="4">
                  <c:v>3.0</c:v>
                </c:pt>
                <c:pt idx="5">
                  <c:v>0.0</c:v>
                </c:pt>
                <c:pt idx="6">
                  <c:v>4.0</c:v>
                </c:pt>
                <c:pt idx="7">
                  <c:v>3.0</c:v>
                </c:pt>
                <c:pt idx="8">
                  <c:v>1.0</c:v>
                </c:pt>
                <c:pt idx="9">
                  <c:v>3.0</c:v>
                </c:pt>
                <c:pt idx="10">
                  <c:v>9.0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3014104"/>
        <c:axId val="-2142767032"/>
      </c:barChart>
      <c:catAx>
        <c:axId val="-2143014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2767032"/>
        <c:crosses val="autoZero"/>
        <c:auto val="1"/>
        <c:lblAlgn val="ctr"/>
        <c:lblOffset val="100"/>
        <c:noMultiLvlLbl val="0"/>
      </c:catAx>
      <c:valAx>
        <c:axId val="-2142767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3014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/>
          <a:cs typeface="Cambria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E3808-8FB0-ED43-B27A-FAA296928F7F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CEF8F-4DEB-6C4F-822A-7B053514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8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Nice balance</a:t>
            </a:r>
            <a:r>
              <a:rPr lang="en-US" baseline="0" dirty="0" smtClean="0"/>
              <a:t> of face to face and online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Significance of video in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About 29% said all/most/many: less than 1/3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27% not sure – we’ll look at that in a second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Only</a:t>
            </a:r>
            <a:r>
              <a:rPr lang="en-US" baseline="0" dirty="0" smtClean="0"/>
              <a:t> 56% of students always know for sure how to tell if a video has captions; about 30% not sure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Only 60% of students always know how to turn on captions; 25% not sure; 15% 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Much larger number using captions always/often/sometimes:</a:t>
            </a:r>
            <a:r>
              <a:rPr lang="en-US" baseline="0" dirty="0" smtClean="0"/>
              <a:t> 54%; compared to transcripts: 32%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56% never use transcripts; 26% never use captions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When looking at why students use captions: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65% say it helps them focus, 63% that it helps them retain information; 63%</a:t>
            </a:r>
            <a:r>
              <a:rPr lang="en-US" baseline="0" dirty="0" smtClean="0"/>
              <a:t> help with poor audio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We’ll look at qualitative data in a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Quotes: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Environmental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 don’t like playing videos with sound when I’m in an environment where doing so would be disruptive.”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Video/audio quality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“Helps when a video has poor sound quality.”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Instructor difficult to understand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“My professor has a slight accent that makes her words fast and jumbled.”</a:t>
            </a:r>
          </a:p>
          <a:p>
            <a:endParaRPr lang="en-US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Convenience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 find it easier to read along with the videos rather than just sit there and listen to the professor talk.”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Accommodation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“I’m dyslexic so it helps me to know that the notes I’m writing down are both spelled correctly and in the right syntax.”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Accuracy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“If I need to write down notes, I know exactly how to quote a video.”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Comprehension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“It can help me deeply understand the lecture.”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Retention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“By simultaneously reading and listening to the content, I am able to retain the information better.”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Engagement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“They help me to focus on the video instead of just tuning out the noise.”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Environmental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“They helped me understand what was being said if I was in a noisy environment, or when I was in a quiet environment. I found it easier to follow along as well.” 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Video/audio quality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“They allow you to read what is said without having to understand the speaker clearly.”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Instructor difficult to understand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“It is not always easy to understand professors who have a foreign dialect or who speak too quickly.” 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Convenience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“It’s much easier to locate the key ideas and terms.”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Accommodation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: “It helps with my learning disability, being able to read the information while watching the video.”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Accuracy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: “If I missed anything, I could have it right in front of me.”</a:t>
            </a:r>
          </a:p>
          <a:p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Comprehension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: “It is harder to take notes from a video. Transcripts allow easier identification of key points.” </a:t>
            </a:r>
          </a:p>
          <a:p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Retention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: “I am a visual learner so being able to read the material at my own pace and take notes helped me retain the information better.” </a:t>
            </a:r>
          </a:p>
          <a:p>
            <a:endParaRPr lang="en-US" sz="12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Engagement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: “It helps me not have to take notes, which allows me to focus on the video.” 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Remember that 80% were confident they understand, but the answers are all over the board.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Also note that 50% said their understanding is that they’re required to caption all videos</a:t>
            </a:r>
          </a:p>
          <a:p>
            <a:pPr marL="628650" lvl="1" indent="-171450">
              <a:buFontTx/>
              <a:buChar char="-"/>
            </a:pPr>
            <a:r>
              <a:rPr lang="en-US" i="1" dirty="0" smtClean="0"/>
              <a:t>Only</a:t>
            </a:r>
            <a:r>
              <a:rPr lang="en-US" i="1" baseline="0" dirty="0" smtClean="0"/>
              <a:t> 8% are captioning all videos &gt; slide </a:t>
            </a:r>
            <a:r>
              <a:rPr lang="en-US" i="1" baseline="0" dirty="0" smtClean="0"/>
              <a:t>35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Remember that 80% were confident they understand, but only </a:t>
            </a:r>
            <a:r>
              <a:rPr lang="en-US" dirty="0" smtClean="0"/>
              <a:t>17% </a:t>
            </a:r>
            <a:r>
              <a:rPr lang="en-US" dirty="0" smtClean="0"/>
              <a:t>believe they are meeting those requirements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Equally concerning that some people believe</a:t>
            </a:r>
            <a:r>
              <a:rPr lang="en-US" baseline="0" dirty="0" smtClean="0"/>
              <a:t> they’re </a:t>
            </a:r>
            <a:r>
              <a:rPr lang="en-US" i="1" baseline="0" dirty="0" smtClean="0"/>
              <a:t>not at all </a:t>
            </a:r>
            <a:r>
              <a:rPr lang="en-US" i="0" baseline="0" dirty="0" smtClean="0"/>
              <a:t>meeting </a:t>
            </a:r>
            <a:r>
              <a:rPr lang="en-US" i="0" baseline="0" dirty="0" smtClean="0"/>
              <a:t>requirements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Note that 75% and 78% are worried about litigation</a:t>
            </a:r>
            <a:r>
              <a:rPr lang="en-US" baseline="0" dirty="0" smtClean="0"/>
              <a:t> and compliance, respectively, yet only 26% monitor compliance.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Fascinating to me based on the</a:t>
            </a:r>
            <a:r>
              <a:rPr lang="en-US" baseline="0" dirty="0" smtClean="0"/>
              <a:t> deep concern about litigation. 75% caption to avoid litigation; yet only 50% are monitoring compliance.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38 said they are very confident or</a:t>
            </a:r>
            <a:r>
              <a:rPr lang="en-US" baseline="0" dirty="0" smtClean="0"/>
              <a:t> confident</a:t>
            </a:r>
            <a:r>
              <a:rPr lang="en-US" dirty="0" smtClean="0"/>
              <a:t> they understand</a:t>
            </a:r>
            <a:r>
              <a:rPr lang="en-US" baseline="0" dirty="0" smtClean="0"/>
              <a:t> requirements to caption</a:t>
            </a:r>
          </a:p>
          <a:p>
            <a:r>
              <a:rPr lang="en-US" dirty="0" smtClean="0"/>
              <a:t>24 correctly identified the legal</a:t>
            </a:r>
            <a:r>
              <a:rPr lang="en-US" baseline="0" dirty="0" smtClean="0"/>
              <a:t> requirement to caption all videos</a:t>
            </a:r>
            <a:endParaRPr lang="en-US" dirty="0" smtClean="0"/>
          </a:p>
          <a:p>
            <a:r>
              <a:rPr lang="en-US" dirty="0" smtClean="0"/>
              <a:t>7 said they are meeting requirements</a:t>
            </a:r>
          </a:p>
          <a:p>
            <a:r>
              <a:rPr lang="en-US" dirty="0" smtClean="0"/>
              <a:t>5 said that all</a:t>
            </a:r>
            <a:r>
              <a:rPr lang="en-US" baseline="0" dirty="0" smtClean="0"/>
              <a:t> videos are </a:t>
            </a:r>
            <a:r>
              <a:rPr lang="en-US" baseline="0" dirty="0" smtClean="0"/>
              <a:t>captioned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Disability</a:t>
            </a:r>
            <a:r>
              <a:rPr lang="en-US" baseline="0" dirty="0" smtClean="0"/>
              <a:t> Services</a:t>
            </a:r>
          </a:p>
          <a:p>
            <a:r>
              <a:rPr lang="en-US" baseline="0" dirty="0" smtClean="0"/>
              <a:t>IT</a:t>
            </a:r>
          </a:p>
          <a:p>
            <a:r>
              <a:rPr lang="en-US" baseline="0" dirty="0" smtClean="0"/>
              <a:t>Provost</a:t>
            </a:r>
          </a:p>
          <a:p>
            <a:r>
              <a:rPr lang="en-US" baseline="0" dirty="0" smtClean="0"/>
              <a:t>Vice President or VP of Student Affairs</a:t>
            </a:r>
          </a:p>
          <a:p>
            <a:r>
              <a:rPr lang="en-US" baseline="0" dirty="0" smtClean="0"/>
              <a:t>Chief Information Officer</a:t>
            </a:r>
          </a:p>
          <a:p>
            <a:r>
              <a:rPr lang="en-US" baseline="0" dirty="0" smtClean="0"/>
              <a:t>Chief Disability Officer</a:t>
            </a:r>
          </a:p>
          <a:p>
            <a:r>
              <a:rPr lang="en-US" baseline="0" dirty="0" smtClean="0"/>
              <a:t>Deans</a:t>
            </a:r>
          </a:p>
          <a:p>
            <a:r>
              <a:rPr lang="en-US" baseline="0" dirty="0" smtClean="0"/>
              <a:t>Faculty</a:t>
            </a:r>
          </a:p>
          <a:p>
            <a:r>
              <a:rPr lang="en-US" baseline="0" dirty="0" smtClean="0"/>
              <a:t>Students</a:t>
            </a:r>
          </a:p>
          <a:p>
            <a:r>
              <a:rPr lang="en-US" baseline="0" dirty="0" smtClean="0"/>
              <a:t>I don’t know</a:t>
            </a:r>
          </a:p>
          <a:p>
            <a:r>
              <a:rPr lang="en-US" baseline="0" dirty="0" smtClean="0"/>
              <a:t>Other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</a:t>
            </a:r>
            <a:r>
              <a:rPr lang="en-US" baseline="0" dirty="0" smtClean="0"/>
              <a:t> </a:t>
            </a:r>
            <a:r>
              <a:rPr lang="en-US" baseline="0" dirty="0" smtClean="0"/>
              <a:t>people wrote in responses who answered</a:t>
            </a:r>
            <a:r>
              <a:rPr lang="en-US" dirty="0" smtClean="0"/>
              <a:t> “other”: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We were given a set amount of funds and eventually backed by central funds to cover any cost overruns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Demand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We do not have a budget - it is a ground up effort across campus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there is no budget directly, it is training budget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based on a rolling accommodations budget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+mn-cs"/>
              </a:rPr>
              <a:t>We do not have a budget for this.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55% here say it’s not systematic at all; another 30% say it’s only somewhat systematic. </a:t>
            </a:r>
          </a:p>
          <a:p>
            <a:r>
              <a:rPr lang="en-US" dirty="0" smtClean="0"/>
              <a:t>Only 12.5% said it’s systematic or very systematic.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student study: issues with quality &gt; were those automatic?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Almost half of respondents are juniors or seniors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Almost 83% were undergrads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Adult learners: over 24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Large number of online learners: may account for some of the adult learners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Number of first generation may be higher: many were unsure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disabilities: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Over 75% said they struggle with maintaining attention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19% difficulty hearing may be inflated due to poor distribution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CEF8F-4DEB-6C4F-822A-7B05351466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0x900.jpg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74" y="470515"/>
            <a:ext cx="88236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atin typeface="Cambria"/>
                <a:cs typeface="Cambria"/>
              </a:rPr>
              <a:t>Results &amp; Takeaways from a National Study on Closed Captioning in Higher Education</a:t>
            </a:r>
            <a:endParaRPr lang="en-US" sz="3400" b="1" dirty="0">
              <a:latin typeface="Cambria"/>
              <a:cs typeface="Cambria"/>
            </a:endParaRPr>
          </a:p>
        </p:txBody>
      </p:sp>
      <p:pic>
        <p:nvPicPr>
          <p:cNvPr id="11" name="Picture 10" descr="3play_logo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5" y="57726"/>
            <a:ext cx="2320636" cy="4486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632379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Accessing Higher Ground – November 17</a:t>
            </a:r>
            <a:r>
              <a:rPr lang="en-US" b="1" i="1" baseline="30000" dirty="0" smtClean="0">
                <a:latin typeface="Cambria"/>
                <a:cs typeface="Cambria"/>
              </a:rPr>
              <a:t>th</a:t>
            </a:r>
            <a:r>
              <a:rPr lang="en-US" b="1" i="1" dirty="0" smtClean="0">
                <a:latin typeface="Cambria"/>
                <a:cs typeface="Cambria"/>
              </a:rPr>
              <a:t>, 2016</a:t>
            </a:r>
          </a:p>
          <a:p>
            <a:pPr algn="ctr"/>
            <a:r>
              <a:rPr lang="en-US" sz="1200" i="1" dirty="0" smtClean="0">
                <a:latin typeface="Cambria"/>
                <a:cs typeface="Cambria"/>
              </a:rPr>
              <a:t>  </a:t>
            </a:r>
            <a:endParaRPr lang="en-US" sz="1200" i="1" dirty="0">
              <a:latin typeface="Cambria"/>
              <a:cs typeface="Cambria"/>
            </a:endParaRPr>
          </a:p>
          <a:p>
            <a:pPr algn="ctr"/>
            <a:r>
              <a:rPr lang="en-US" dirty="0" smtClean="0">
                <a:latin typeface="Cambria"/>
                <a:cs typeface="Cambria"/>
              </a:rPr>
              <a:t>Lily Bond, 3Play Media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lily@3playmedia.com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@</a:t>
            </a:r>
            <a:r>
              <a:rPr lang="en-US" dirty="0" err="1" smtClean="0">
                <a:latin typeface="Cambria"/>
                <a:cs typeface="Cambria"/>
              </a:rPr>
              <a:t>lilybbond</a:t>
            </a:r>
            <a:r>
              <a:rPr lang="en-US" dirty="0" smtClean="0">
                <a:latin typeface="Cambria"/>
                <a:cs typeface="Cambria"/>
              </a:rPr>
              <a:t>, @3playmedia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1476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(4)?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4" y="1043148"/>
            <a:ext cx="6048405" cy="35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(5)?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1" y="1466942"/>
            <a:ext cx="8239639" cy="23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8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(6)?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1.37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3" y="821319"/>
            <a:ext cx="5188640" cy="38757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61181" y="1200727"/>
            <a:ext cx="3105727" cy="3036455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69000" y="1535545"/>
            <a:ext cx="27178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Cambria"/>
                <a:cs typeface="Cambria"/>
              </a:rPr>
              <a:t>99.7%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/>
                <a:cs typeface="Cambria"/>
              </a:rPr>
              <a:t>h</a:t>
            </a:r>
            <a:r>
              <a:rPr lang="en-US" sz="3600" dirty="0" smtClean="0">
                <a:solidFill>
                  <a:schemeClr val="bg1"/>
                </a:solidFill>
                <a:latin typeface="Cambria"/>
                <a:cs typeface="Cambria"/>
              </a:rPr>
              <a:t>ave courses that include videos</a:t>
            </a:r>
            <a:endParaRPr lang="en-US" sz="36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497169"/>
            <a:ext cx="462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What kind of course modality?</a:t>
            </a:r>
            <a:endParaRPr lang="en-US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584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291" y="2039857"/>
            <a:ext cx="3283527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How many videos in your courses had closed captioning?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7" name="Picture 6" descr="Screen Shot 2016-11-15 at 11.46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3" y="611912"/>
            <a:ext cx="5384720" cy="43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3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74% of students use captions at least some of the time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1.51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7" y="1239211"/>
            <a:ext cx="6756677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Use &amp; perceptions of captions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9" name="Picture 8" descr="Screen Shot 2016-11-15 at 12.20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996584"/>
            <a:ext cx="7885545" cy="35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033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Students are more likely to use captions than transcripts: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9" y="2162794"/>
            <a:ext cx="4471510" cy="2385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89" y="2089503"/>
            <a:ext cx="4516311" cy="2550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443172"/>
            <a:ext cx="462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How often did you use captions when available?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6311" y="1462092"/>
            <a:ext cx="462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How often did you use transcripts when available?</a:t>
            </a:r>
            <a:endParaRPr lang="en-US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5168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How helpful are captions vs. transcripts?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13702388"/>
              </p:ext>
            </p:extLst>
          </p:nvPr>
        </p:nvGraphicFramePr>
        <p:xfrm>
          <a:off x="1248354" y="944062"/>
          <a:ext cx="6726804" cy="3753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57684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Why do students use captions?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2.09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4" y="1037169"/>
            <a:ext cx="7181272" cy="359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543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Main benefits of captioning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7" name="Picture 6" descr="Screen Shot 2016-11-15 at 12.12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1047612"/>
            <a:ext cx="8518237" cy="36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Agenda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3" y="4662441"/>
            <a:ext cx="2309091" cy="446424"/>
          </a:xfrm>
          <a:prstGeom prst="rect">
            <a:avLst/>
          </a:prstGeom>
        </p:spPr>
      </p:pic>
      <p:pic>
        <p:nvPicPr>
          <p:cNvPr id="6" name="Picture 5" descr="student-research-2-200-h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09" y="924108"/>
            <a:ext cx="254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2581" y="901592"/>
            <a:ext cx="5176982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Study Overview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Student study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Institutional study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Takeaways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Further questions &amp; future research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1"/>
                </a:solidFill>
                <a:latin typeface="Cambria"/>
                <a:cs typeface="Cambria"/>
              </a:rPr>
              <a:t>Q&amp;A</a:t>
            </a:r>
            <a:endParaRPr lang="en-US" sz="2200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4644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52% of students that use captions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2.19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4" y="1660527"/>
            <a:ext cx="6892636" cy="2869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496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/>
                <a:cs typeface="Cambria"/>
              </a:rPr>
              <a:t>said captions help as a learning aid by improving </a:t>
            </a:r>
            <a:r>
              <a:rPr lang="en-US" sz="2000" b="1" dirty="0" smtClean="0">
                <a:latin typeface="Cambria"/>
                <a:cs typeface="Cambria"/>
              </a:rPr>
              <a:t>comprehension</a:t>
            </a:r>
            <a:endParaRPr lang="en-US" sz="20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96969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What are the hindrances of captions?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5000" y="1246909"/>
            <a:ext cx="3175000" cy="3267364"/>
          </a:xfrm>
          <a:prstGeom prst="rect">
            <a:avLst/>
          </a:prstGeom>
          <a:solidFill>
            <a:srgbClr val="117F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65091" y="1443182"/>
            <a:ext cx="286327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mbria"/>
                <a:cs typeface="Cambria"/>
              </a:rPr>
              <a:t>1.1%</a:t>
            </a:r>
            <a:r>
              <a:rPr lang="en-US" sz="3600" dirty="0" smtClean="0">
                <a:solidFill>
                  <a:schemeClr val="bg1"/>
                </a:solidFill>
                <a:latin typeface="Cambria"/>
                <a:cs typeface="Cambria"/>
              </a:rPr>
              <a:t> </a:t>
            </a:r>
          </a:p>
          <a:p>
            <a:r>
              <a:rPr lang="en-US" sz="2700" dirty="0" smtClean="0">
                <a:solidFill>
                  <a:schemeClr val="bg1"/>
                </a:solidFill>
                <a:latin typeface="Cambria"/>
                <a:cs typeface="Cambria"/>
              </a:rPr>
              <a:t>of students thought captions were “extremely” or “very” much a hindrance</a:t>
            </a:r>
            <a:endParaRPr lang="en-US" sz="27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76982" cy="4343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400 qualitative comments included in analysis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tx1">
                  <a:lumMod val="50000"/>
                </a:schemeClr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41.5%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(166) said that closed captions were distracting or required too much cognitive load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50000"/>
                </a:schemeClr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34.8%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(139) said that closed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captions included incorrect information such as typos or were incorrectly synced with the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video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50000"/>
                </a:schemeClr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32%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(128) said that closed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captions blocked important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mbria"/>
                <a:cs typeface="Cambria"/>
              </a:rPr>
              <a:t>information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9385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Why do students use transcripts?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14" y="1037169"/>
            <a:ext cx="6557392" cy="359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91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What are the hindrances of transcripts?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5000" y="1246909"/>
            <a:ext cx="3175000" cy="3267364"/>
          </a:xfrm>
          <a:prstGeom prst="rect">
            <a:avLst/>
          </a:prstGeom>
          <a:solidFill>
            <a:srgbClr val="117F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65091" y="1443182"/>
            <a:ext cx="286327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mbria"/>
                <a:cs typeface="Cambria"/>
              </a:rPr>
              <a:t>2.2%</a:t>
            </a:r>
            <a:r>
              <a:rPr lang="en-US" sz="3600" dirty="0" smtClean="0">
                <a:solidFill>
                  <a:schemeClr val="bg1"/>
                </a:solidFill>
                <a:latin typeface="Cambria"/>
                <a:cs typeface="Cambria"/>
              </a:rPr>
              <a:t> </a:t>
            </a:r>
          </a:p>
          <a:p>
            <a:r>
              <a:rPr lang="en-US" sz="2700" dirty="0" smtClean="0">
                <a:solidFill>
                  <a:schemeClr val="bg1"/>
                </a:solidFill>
                <a:latin typeface="Cambria"/>
                <a:cs typeface="Cambria"/>
              </a:rPr>
              <a:t>of students said transcripts were “extremely” or “very” much of a hindrance</a:t>
            </a:r>
            <a:endParaRPr lang="en-US" sz="27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76982" cy="4343400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153 qualitative comments included in analysis</a:t>
            </a: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43.79%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(67) said that transcripts were distracting from the video or visual cues or required too much attention or cognitive load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20.26%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(31) said that transcripts included incorrect information such as typos, were not well-written, or were not formatted well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14.38%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(22) said that transcripts were too long, were too much to read, or required too much time</a:t>
            </a:r>
          </a:p>
        </p:txBody>
      </p:sp>
    </p:spTree>
    <p:extLst>
      <p:ext uri="{BB962C8B-B14F-4D97-AF65-F5344CB8AC3E}">
        <p14:creationId xmlns:p14="http://schemas.microsoft.com/office/powerpoint/2010/main" val="3774565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72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What about students who are not deaf/hard of hearing?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7" name="Picture 6" descr="Screen Shot 2016-11-15 at 12.2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2" y="1334965"/>
            <a:ext cx="7689273" cy="33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How do captions help ESL students?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2.25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949614"/>
            <a:ext cx="8405091" cy="35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Takeaways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03736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Almost all classes include some video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Students tend to prefer captions to transcripts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Captions are </a:t>
            </a:r>
            <a:r>
              <a:rPr lang="en-US" sz="2200" i="1" dirty="0" smtClean="0">
                <a:latin typeface="Cambria"/>
                <a:cs typeface="Cambria"/>
              </a:rPr>
              <a:t>not</a:t>
            </a:r>
            <a:r>
              <a:rPr lang="en-US" sz="2200" dirty="0" smtClean="0">
                <a:latin typeface="Cambria"/>
                <a:cs typeface="Cambria"/>
              </a:rPr>
              <a:t> being provided for all videos, or students aren’t aware of them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Students find that captions help aid learning in a range of ways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Many common hindrances are related to the captioning process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3520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stia.jpg"/>
          <p:cNvPicPr>
            <a:picLocks noChangeAspect="1"/>
          </p:cNvPicPr>
          <p:nvPr/>
        </p:nvPicPr>
        <p:blipFill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13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570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INSTITUTIONAL STUDY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8140"/>
            <a:ext cx="2309091" cy="4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Institutional Research: Questions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6918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What solutions are being used to implement captioning across an institution?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Are institutions implementing captioning as a campus-wide initiative?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Are captioning solutions centralized or decentralized?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Are institutions implementing captioning proactively or reactively?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What are the motivations for implementing captioning?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Who are the stakeholders involved in implementing captioning initiatives?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What are the current budgets for captioning?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Who is held responsible for ensuring effective captioning?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4970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Institutional Research: Questions (2)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6918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What barriers prevent effective implementation of captioning?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Are any institutions implementing captioning particularly well?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What does an effective and efficient implementation of captioning across courses and programs look like?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Do institutions rely on data or research documenting the benefits of captioning &amp; transcription to secure funding?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0146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Study Overview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03736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Collaboration between OSU </a:t>
            </a:r>
            <a:r>
              <a:rPr lang="en-US" sz="2200" dirty="0" err="1" smtClean="0">
                <a:latin typeface="Cambria"/>
                <a:cs typeface="Cambria"/>
              </a:rPr>
              <a:t>eCampus</a:t>
            </a:r>
            <a:r>
              <a:rPr lang="en-US" sz="2200" dirty="0" smtClean="0">
                <a:latin typeface="Cambria"/>
                <a:cs typeface="Cambria"/>
              </a:rPr>
              <a:t> Research Unit &amp; 3Play Media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Head researcher: Dr. Katie Linder</a:t>
            </a:r>
          </a:p>
          <a:p>
            <a:pPr lvl="1">
              <a:spcBef>
                <a:spcPts val="1200"/>
              </a:spcBef>
            </a:pPr>
            <a:r>
              <a:rPr lang="en-US" sz="2000" dirty="0" err="1" smtClean="0">
                <a:latin typeface="Cambria"/>
                <a:cs typeface="Cambria"/>
              </a:rPr>
              <a:t>Kathryn.linder@oregonstate.edu</a:t>
            </a:r>
            <a:endParaRPr lang="en-US" sz="2000" dirty="0" smtClean="0">
              <a:latin typeface="Cambria"/>
              <a:cs typeface="Cambria"/>
            </a:endParaRPr>
          </a:p>
          <a:p>
            <a:pPr lvl="1">
              <a:spcBef>
                <a:spcPts val="1200"/>
              </a:spcBef>
            </a:pPr>
            <a:r>
              <a:rPr lang="en-US" sz="2000" dirty="0" err="1" smtClean="0">
                <a:latin typeface="Cambria"/>
                <a:cs typeface="Cambria"/>
              </a:rPr>
              <a:t>ecampus.oregonstate.edu</a:t>
            </a:r>
            <a:r>
              <a:rPr lang="en-US" sz="2000" dirty="0" smtClean="0">
                <a:latin typeface="Cambria"/>
                <a:cs typeface="Cambria"/>
              </a:rPr>
              <a:t>/research/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Two national studies: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Student uses and perceptions of closed captions &amp; transcripts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How colleges nationwide are handling captioning &amp; transcription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9" name="Picture 8" descr="Ecampus_s2_sp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64" y="2256487"/>
            <a:ext cx="2840181" cy="4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3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Recruitment &amp; Participation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6918"/>
            <a:ext cx="7509164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Reached out by email to 3,742 institutional representatives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Representatives asked to complete a </a:t>
            </a:r>
            <a:r>
              <a:rPr lang="en-US" sz="1800" dirty="0" smtClean="0">
                <a:latin typeface="Cambria"/>
                <a:cs typeface="Cambria"/>
              </a:rPr>
              <a:t>61-</a:t>
            </a:r>
            <a:r>
              <a:rPr lang="en-US" sz="1800" dirty="0" smtClean="0">
                <a:latin typeface="Cambria"/>
                <a:cs typeface="Cambria"/>
              </a:rPr>
              <a:t>question online survey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Five 10-hour captioning credits from 3Play Media as raffle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54 representatives responded (47 were included in analysis)</a:t>
            </a:r>
          </a:p>
          <a:p>
            <a:pPr>
              <a:spcBef>
                <a:spcPts val="1200"/>
              </a:spcBef>
            </a:pPr>
            <a:r>
              <a:rPr lang="en-US" sz="1800" i="1" dirty="0" smtClean="0">
                <a:latin typeface="Cambria"/>
                <a:cs typeface="Cambria"/>
              </a:rPr>
              <a:t>One problem: representatives were told to pass the study on to a person capable of answering questions about captioning; you’ll see that the survey did not always get into the right hands.</a:t>
            </a:r>
            <a:endParaRPr lang="en-US" sz="18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1982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4156"/>
            <a:ext cx="462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Institution Type: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6311" y="973066"/>
            <a:ext cx="462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Enrollment: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76276"/>
              </p:ext>
            </p:extLst>
          </p:nvPr>
        </p:nvGraphicFramePr>
        <p:xfrm>
          <a:off x="219946" y="1378269"/>
          <a:ext cx="3913327" cy="2413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4721"/>
                <a:gridCol w="1178606"/>
              </a:tblGrid>
              <a:tr h="31476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 charset="0"/>
                        <a:cs typeface="Cambria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Frequency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University, PhD/MD/JD/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EdD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21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University, Bachelors and Masters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Community College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Bachelors but not graduate degrees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Two year college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Professional school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Technical/trade/vocational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2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Other (please describe)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 charset="0"/>
                          <a:cs typeface="Cambria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17290"/>
              </p:ext>
            </p:extLst>
          </p:nvPr>
        </p:nvGraphicFramePr>
        <p:xfrm>
          <a:off x="4872182" y="1401220"/>
          <a:ext cx="3918527" cy="3130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843"/>
                <a:gridCol w="1282384"/>
                <a:gridCol w="1439300"/>
              </a:tblGrid>
              <a:tr h="36824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49683" marR="49683" marT="0" marB="0" anchor="b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1,000 or less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2.3%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1,001 – 5,000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18.2%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5,001 – 10,000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9.1%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10,001 – 20,000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12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27.3%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20,001 – 30,000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7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15.9%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30,001 – 40,000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7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15.9%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40,001 – 50,000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9.1%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50,000+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2.3%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total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44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100%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050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5350164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(2)?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4156"/>
            <a:ext cx="462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Public vs. Private: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0164" y="141826"/>
            <a:ext cx="333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Online Courses: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62986"/>
              </p:ext>
            </p:extLst>
          </p:nvPr>
        </p:nvGraphicFramePr>
        <p:xfrm>
          <a:off x="5350164" y="576092"/>
          <a:ext cx="3336636" cy="2209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115"/>
                <a:gridCol w="1091953"/>
                <a:gridCol w="1225568"/>
              </a:tblGrid>
              <a:tr h="36824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49683" marR="49683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None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2.3%</a:t>
                      </a: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1-50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3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6.8%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51-100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8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18.2%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101 or more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17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38.6%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I don’t know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14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31.8%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Other</a:t>
                      </a: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2.3%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Screen Shot 2016-11-15 at 1.01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5" y="1407332"/>
            <a:ext cx="3946236" cy="3397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50164" y="2785577"/>
            <a:ext cx="333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MOOCs: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842453"/>
              </p:ext>
            </p:extLst>
          </p:nvPr>
        </p:nvGraphicFramePr>
        <p:xfrm>
          <a:off x="5350164" y="3219843"/>
          <a:ext cx="3336636" cy="1288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115"/>
                <a:gridCol w="1091953"/>
                <a:gridCol w="1225568"/>
              </a:tblGrid>
              <a:tr h="36824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49683" marR="49683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No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28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63.6%</a:t>
                      </a: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Yes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11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25%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0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I don’t know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5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11.4%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49683" marR="49683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028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Video Inventory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3090" y="954156"/>
            <a:ext cx="404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Does your institution track or inventory the videos that are created at your institution?</a:t>
            </a:r>
            <a:endParaRPr lang="en-US" i="1" dirty="0">
              <a:latin typeface="Cambria"/>
              <a:cs typeface="Cambria"/>
            </a:endParaRPr>
          </a:p>
        </p:txBody>
      </p:sp>
      <p:pic>
        <p:nvPicPr>
          <p:cNvPr id="4" name="Picture 3" descr="Screen Shot 2016-11-15 at 1.09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2" y="738908"/>
            <a:ext cx="4490706" cy="41044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5636" y="1995439"/>
            <a:ext cx="3105727" cy="2484197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03455" y="1995439"/>
            <a:ext cx="27178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Cambria"/>
                <a:cs typeface="Cambria"/>
              </a:rPr>
              <a:t>25%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are sure they inventory videos</a:t>
            </a:r>
            <a:endParaRPr lang="en-US" sz="3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64022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/>
                <a:cs typeface="Cambria"/>
              </a:rPr>
              <a:t>Face-to-face vs. online vs. institutional: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3882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Is the approach to captioning these videos the same in all of these scenarios?</a:t>
            </a:r>
            <a:endParaRPr lang="en-US" i="1" dirty="0">
              <a:latin typeface="Cambria"/>
              <a:cs typeface="Cambria"/>
            </a:endParaRPr>
          </a:p>
        </p:txBody>
      </p:sp>
      <p:pic>
        <p:nvPicPr>
          <p:cNvPr id="3" name="Picture 2" descr="Screen Shot 2016-11-15 at 1.1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9" y="1508154"/>
            <a:ext cx="5576455" cy="3450058"/>
          </a:xfrm>
          <a:prstGeom prst="rect">
            <a:avLst/>
          </a:prstGeom>
        </p:spPr>
      </p:pic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30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15 at 1.1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1562485"/>
            <a:ext cx="3648364" cy="3545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How much captioning is being done?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4802909"/>
            <a:ext cx="1580184" cy="305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38822"/>
            <a:ext cx="456045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Is captioning </a:t>
            </a:r>
            <a:r>
              <a:rPr lang="en-US" b="1" i="1" dirty="0" smtClean="0">
                <a:latin typeface="Cambria"/>
                <a:cs typeface="Cambria"/>
              </a:rPr>
              <a:t>ever</a:t>
            </a:r>
            <a:r>
              <a:rPr lang="en-US" i="1" dirty="0" smtClean="0">
                <a:latin typeface="Cambria"/>
                <a:cs typeface="Cambria"/>
              </a:rPr>
              <a:t> done for any videos?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3545" y="1137015"/>
            <a:ext cx="456045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For </a:t>
            </a:r>
            <a:r>
              <a:rPr lang="en-US" b="1" i="1" dirty="0" smtClean="0">
                <a:latin typeface="Cambria"/>
                <a:cs typeface="Cambria"/>
              </a:rPr>
              <a:t>how many </a:t>
            </a:r>
            <a:r>
              <a:rPr lang="en-US" i="1" dirty="0" smtClean="0">
                <a:latin typeface="Cambria"/>
                <a:cs typeface="Cambria"/>
              </a:rPr>
              <a:t>videos is captioning created?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8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622356"/>
              </p:ext>
            </p:extLst>
          </p:nvPr>
        </p:nvGraphicFramePr>
        <p:xfrm>
          <a:off x="4247750" y="1736045"/>
          <a:ext cx="4896250" cy="327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5660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For how many videos are transcripts created?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778741"/>
              </p:ext>
            </p:extLst>
          </p:nvPr>
        </p:nvGraphicFramePr>
        <p:xfrm>
          <a:off x="822324" y="911845"/>
          <a:ext cx="7590155" cy="405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66904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Let’s get legal 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137015"/>
            <a:ext cx="914400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How confident are you that you </a:t>
            </a:r>
            <a:r>
              <a:rPr lang="en-US" b="1" i="1" dirty="0" smtClean="0">
                <a:latin typeface="Cambria"/>
                <a:cs typeface="Cambria"/>
              </a:rPr>
              <a:t>understand</a:t>
            </a:r>
            <a:r>
              <a:rPr lang="en-US" i="1" dirty="0" smtClean="0">
                <a:latin typeface="Cambria"/>
                <a:cs typeface="Cambria"/>
              </a:rPr>
              <a:t> what it means to be in compliance w/ accessibility laws?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14255"/>
              </p:ext>
            </p:extLst>
          </p:nvPr>
        </p:nvGraphicFramePr>
        <p:xfrm>
          <a:off x="206080" y="1955781"/>
          <a:ext cx="5245111" cy="2423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1605"/>
                <a:gridCol w="1538343"/>
                <a:gridCol w="1635163"/>
              </a:tblGrid>
              <a:tr h="372771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Very </a:t>
                      </a: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unconfident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2.1%</a:t>
                      </a:r>
                      <a:endParaRPr lang="en-US" sz="1600" b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Unconfident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</a:t>
                      </a:r>
                      <a:endParaRPr lang="en-US" sz="1600" b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6.4%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83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Neither </a:t>
                      </a: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unconfident not confident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10.6%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Confident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Very </a:t>
                      </a: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confident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20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42.6%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772726" y="1933431"/>
            <a:ext cx="3105727" cy="2445361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80545" y="1933431"/>
            <a:ext cx="27178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Cambria"/>
                <a:cs typeface="Cambria"/>
              </a:rPr>
              <a:t>80%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are confident they understand</a:t>
            </a:r>
            <a:endParaRPr lang="en-US" sz="3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06566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Let’s get legal 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78502"/>
            <a:ext cx="914400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What is your understanding of what it means to be in compliance with federal and state accessibility laws regarding closed captioning?</a:t>
            </a:r>
            <a:endParaRPr lang="en-US" i="1" dirty="0">
              <a:latin typeface="Cambria"/>
              <a:cs typeface="Cambria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608013"/>
              </p:ext>
            </p:extLst>
          </p:nvPr>
        </p:nvGraphicFramePr>
        <p:xfrm>
          <a:off x="956534" y="1678690"/>
          <a:ext cx="7206102" cy="2764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4786"/>
                <a:gridCol w="1159883"/>
                <a:gridCol w="1211433"/>
              </a:tblGrid>
              <a:tr h="372771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 are required to proactively caption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all</a:t>
                      </a: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 of our videos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24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51.1%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 are required to proactively caption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most</a:t>
                      </a: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 of our videos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9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19.1%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83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 are required to provide cc’s only in the case of a deaf student or an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accommodation request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9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19.1%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We’re required to proactively caption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some</a:t>
                      </a: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 of our videos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8.5%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 don’t know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2.1%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1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Calibri" charset="0"/>
                          <a:cs typeface="Cambria"/>
                        </a:rPr>
                        <a:t>We’re not legally required to provide any cc’s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Calibri" charset="0"/>
                          <a:cs typeface="Cambria"/>
                        </a:rPr>
                        <a:t>0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ea typeface="Calibri" charset="0"/>
                          <a:cs typeface="Cambria"/>
                        </a:rPr>
                        <a:t>0%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ambria"/>
                        <a:ea typeface="Calibri" charset="0"/>
                        <a:cs typeface="Cambria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28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Let’s get legal 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78502"/>
            <a:ext cx="914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To what extent do you believe your institution is meeting legal requirements?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2618" y="1466164"/>
            <a:ext cx="3105727" cy="3063827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0437" y="1466164"/>
            <a:ext cx="27178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Cambria"/>
                <a:cs typeface="Cambria"/>
              </a:rPr>
              <a:t>17%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Cambria"/>
                <a:cs typeface="Cambria"/>
              </a:rPr>
              <a:t>b</a:t>
            </a:r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elieve they are meeting or exceeding requirements</a:t>
            </a:r>
            <a:endParaRPr lang="en-US" sz="3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772465915"/>
              </p:ext>
            </p:extLst>
          </p:nvPr>
        </p:nvGraphicFramePr>
        <p:xfrm>
          <a:off x="457201" y="1302061"/>
          <a:ext cx="5135418" cy="408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147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18038963.jpg"/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9144000" cy="5141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2770" y="3865283"/>
            <a:ext cx="4601245" cy="7638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1931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STUDENT STUDY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1524"/>
            <a:ext cx="2309091" cy="4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54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Why are institutions captioning?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1243" y="1189173"/>
            <a:ext cx="3105727" cy="3382817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9062" y="1189173"/>
            <a:ext cx="2717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Institutions are </a:t>
            </a:r>
            <a:r>
              <a:rPr lang="en-US" sz="3800" b="1" dirty="0" smtClean="0">
                <a:solidFill>
                  <a:schemeClr val="bg1"/>
                </a:solidFill>
                <a:latin typeface="Cambria"/>
                <a:cs typeface="Cambria"/>
              </a:rPr>
              <a:t>equally</a:t>
            </a:r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 worried about compliance &amp; litigation</a:t>
            </a:r>
            <a:endParaRPr lang="en-US" sz="3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563123"/>
              </p:ext>
            </p:extLst>
          </p:nvPr>
        </p:nvGraphicFramePr>
        <p:xfrm>
          <a:off x="174031" y="866954"/>
          <a:ext cx="5552513" cy="4213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8408"/>
                <a:gridCol w="1089653"/>
                <a:gridCol w="1114452"/>
              </a:tblGrid>
              <a:tr h="383691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25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To be in compliance with the law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37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78.72%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To avoid potential litigation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35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b="1" i="1" u="none" strike="noStrike" dirty="0">
                          <a:solidFill>
                            <a:schemeClr val="bg1"/>
                          </a:solidFill>
                          <a:effectLst/>
                          <a:latin typeface="Cambria"/>
                          <a:cs typeface="Cambria"/>
                        </a:rPr>
                        <a:t>74.47%</a:t>
                      </a: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81560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In response to accommodation requests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33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70.21%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To support the needs of all learners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29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61.70%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60725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To create a learning environment that is aligned with the mission of the institution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20</a:t>
                      </a:r>
                      <a:endParaRPr lang="en-US" sz="125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42.55%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41432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To be in compliance with institutional policies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14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29.79%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23334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Because research supports a connection between caption use and positive learning outcomes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13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27.66%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2007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To address a significant need at our institution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11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23.40%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In response to faculty demand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11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23.40%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2007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In response to student demand that is not accommodation-related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8.51%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 don't know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25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2.13%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363">
                <a:tc>
                  <a:txBody>
                    <a:bodyPr/>
                    <a:lstStyle/>
                    <a:p>
                      <a:pPr marL="182880" algn="l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Other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5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0.00%</a:t>
                      </a:r>
                      <a:endParaRPr lang="en-US" sz="125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28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Are you monitoring caption compliance?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6-11-15 at 1.51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13" y="878502"/>
            <a:ext cx="4736305" cy="4069772"/>
          </a:xfrm>
          <a:prstGeom prst="rect">
            <a:avLst/>
          </a:prstGeom>
        </p:spPr>
      </p:pic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Why are institutions </a:t>
            </a:r>
            <a:r>
              <a:rPr lang="en-US" sz="3600" b="1" dirty="0" smtClean="0">
                <a:latin typeface="Cambria"/>
                <a:cs typeface="Cambria"/>
              </a:rPr>
              <a:t>not</a:t>
            </a:r>
            <a:r>
              <a:rPr lang="en-US" sz="3600" dirty="0" smtClean="0">
                <a:latin typeface="Cambria"/>
                <a:cs typeface="Cambria"/>
              </a:rPr>
              <a:t> captioning?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806434"/>
              </p:ext>
            </p:extLst>
          </p:nvPr>
        </p:nvGraphicFramePr>
        <p:xfrm>
          <a:off x="999447" y="878502"/>
          <a:ext cx="7145106" cy="371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2848"/>
                <a:gridCol w="1166559"/>
                <a:gridCol w="1555699"/>
              </a:tblGrid>
              <a:tr h="337180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Lack of general awareness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26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55.32%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b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A budget doesn't exist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23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48.94%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Staffing is inadequate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22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46.81%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Unclear whose responsibility it is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22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46.81%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Don’t have buy-in of administration to caption videos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20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42.55%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It’s too time consuming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19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40.43%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It’s too expensive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38.30%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Faculty won’t do it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38.30%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Currently not an institutional priority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15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31.91%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 weren’t aware it was something that should be done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17.02%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We don’t know how to do it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7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14.89%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Lack technical capability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12.77%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Concerned about copyright infringement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12.77%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Other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6.38%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 don't know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2.13%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108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This is not a genuine need at our institution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0.00%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78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52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How are videos prioritized for captioning?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2.00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74592"/>
            <a:ext cx="5372502" cy="4274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6682" y="1542379"/>
            <a:ext cx="3105727" cy="2445361"/>
          </a:xfrm>
          <a:prstGeom prst="rect">
            <a:avLst/>
          </a:prstGeom>
          <a:solidFill>
            <a:srgbClr val="A1BA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34501" y="1542379"/>
            <a:ext cx="27178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Cambria"/>
                <a:cs typeface="Cambria"/>
              </a:rPr>
              <a:t>5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Cambria"/>
                <a:cs typeface="Cambria"/>
              </a:rPr>
              <a:t>s</a:t>
            </a:r>
            <a:r>
              <a:rPr lang="en-US" sz="3400" dirty="0" smtClean="0">
                <a:solidFill>
                  <a:schemeClr val="bg1"/>
                </a:solidFill>
                <a:latin typeface="Cambria"/>
                <a:cs typeface="Cambria"/>
              </a:rPr>
              <a:t>aid all videos are captioned</a:t>
            </a:r>
            <a:endParaRPr lang="en-US" sz="3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0110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43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Do formal guidelines exist to inform captioning of videos created at your institution?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172863357"/>
              </p:ext>
            </p:extLst>
          </p:nvPr>
        </p:nvGraphicFramePr>
        <p:xfrm>
          <a:off x="639762" y="1266051"/>
          <a:ext cx="7955598" cy="343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56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434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Are captioning guidelines systematically communicated to video creators?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76265038"/>
              </p:ext>
            </p:extLst>
          </p:nvPr>
        </p:nvGraphicFramePr>
        <p:xfrm>
          <a:off x="639762" y="1246909"/>
          <a:ext cx="7943406" cy="331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219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Who actually creates the captions?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18835839"/>
              </p:ext>
            </p:extLst>
          </p:nvPr>
        </p:nvGraphicFramePr>
        <p:xfrm>
          <a:off x="553759" y="857249"/>
          <a:ext cx="7972498" cy="379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546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Who decides whether to create captions?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92523187"/>
              </p:ext>
            </p:extLst>
          </p:nvPr>
        </p:nvGraphicFramePr>
        <p:xfrm>
          <a:off x="314631" y="857250"/>
          <a:ext cx="8514735" cy="3798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4283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Who decides what captioning solution to use?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15234921"/>
              </p:ext>
            </p:extLst>
          </p:nvPr>
        </p:nvGraphicFramePr>
        <p:xfrm>
          <a:off x="314631" y="980349"/>
          <a:ext cx="8514735" cy="371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4093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Who is designated to ensure caption quality?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040184"/>
              </p:ext>
            </p:extLst>
          </p:nvPr>
        </p:nvGraphicFramePr>
        <p:xfrm>
          <a:off x="1325562" y="895514"/>
          <a:ext cx="6492875" cy="3539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8103"/>
                <a:gridCol w="1605871"/>
                <a:gridCol w="1608901"/>
              </a:tblGrid>
              <a:tr h="40776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b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Office of Disability Services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46.81%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The creator of the video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44.68%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Staff who are dedicated to closed captioning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38.30%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A third party outside of this institution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38.30%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Office of Information Technology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17.02%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No one is designated to do this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7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14.89%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 don't know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10.64%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Other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10.64%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30446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Automated software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6.38%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71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Student Research: Questions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6918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To what extent are students aware of the availability of closed captions and transcripts in their courses?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To what extent do various student populations use video closed captions and transcripts?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Why do students use video closed captions and transcripts?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How do students use video closed captions and transcripts to support their learning?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To what extent do various student populations perceive the use of video closed captions as potentially valuable to their learning?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6837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Budgeting for Captioning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3545" y="1138822"/>
            <a:ext cx="456045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What is your institution’s </a:t>
            </a:r>
            <a:r>
              <a:rPr lang="en-US" b="1" i="1" dirty="0" smtClean="0">
                <a:latin typeface="Cambria"/>
                <a:cs typeface="Cambria"/>
              </a:rPr>
              <a:t>budget</a:t>
            </a:r>
            <a:r>
              <a:rPr lang="en-US" i="1" dirty="0" smtClean="0">
                <a:latin typeface="Cambria"/>
                <a:cs typeface="Cambria"/>
              </a:rPr>
              <a:t>?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363" y="1138822"/>
            <a:ext cx="4560455" cy="36933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Where</a:t>
            </a:r>
            <a:r>
              <a:rPr lang="en-US" i="1" dirty="0" smtClean="0">
                <a:latin typeface="Cambria"/>
                <a:cs typeface="Cambria"/>
              </a:rPr>
              <a:t> is the budget for captioning housed?</a:t>
            </a:r>
            <a:endParaRPr lang="en-US" i="1" dirty="0">
              <a:latin typeface="Cambria"/>
              <a:cs typeface="Cambria"/>
            </a:endParaRPr>
          </a:p>
        </p:txBody>
      </p:sp>
      <p:pic>
        <p:nvPicPr>
          <p:cNvPr id="3" name="Picture 2" descr="Screen Shot 2016-11-15 at 2.14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41" y="1508155"/>
            <a:ext cx="4090877" cy="2880591"/>
          </a:xfrm>
          <a:prstGeom prst="rect">
            <a:avLst/>
          </a:prstGeom>
        </p:spPr>
      </p:pic>
      <p:pic>
        <p:nvPicPr>
          <p:cNvPr id="4" name="Picture 3" descr="Screen Shot 2016-11-15 at 2.15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808"/>
            <a:ext cx="4779818" cy="33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What factors inform the budget?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07242"/>
              </p:ext>
            </p:extLst>
          </p:nvPr>
        </p:nvGraphicFramePr>
        <p:xfrm>
          <a:off x="1417674" y="993098"/>
          <a:ext cx="6121885" cy="3268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660"/>
                <a:gridCol w="1055501"/>
                <a:gridCol w="1105724"/>
              </a:tblGrid>
              <a:tr h="3557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b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Frequency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Percentage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The number of students who request accommodation that requires captioning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18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38.30%</a:t>
                      </a: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Our accessibility budget as a whole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25.53%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The amount of video content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17.02%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7829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Other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12.77%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65246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I don't know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10.64%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86186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Legal considerations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10.64%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Enrollment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4.26%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Other data from within this institution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4.26%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Data from outside of this institution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FFFF"/>
                          </a:solidFill>
                          <a:effectLst/>
                          <a:latin typeface="Cambria"/>
                          <a:cs typeface="Cambria"/>
                        </a:rPr>
                        <a:t>0.00%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43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Are caption efforts centralized?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138822"/>
            <a:ext cx="9144000" cy="36933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mbria"/>
                <a:cs typeface="Cambria"/>
              </a:rPr>
              <a:t>To what extent are captioning efforts systematic across your entire institution? </a:t>
            </a:r>
            <a:endParaRPr lang="en-US" i="1" dirty="0">
              <a:latin typeface="Cambria"/>
              <a:cs typeface="Cambria"/>
            </a:endParaRPr>
          </a:p>
        </p:txBody>
      </p:sp>
      <p:pic>
        <p:nvPicPr>
          <p:cNvPr id="3" name="Picture 2" descr="Screen Shot 2016-11-15 at 2.22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508155"/>
            <a:ext cx="4548909" cy="3665308"/>
          </a:xfrm>
          <a:prstGeom prst="rect">
            <a:avLst/>
          </a:prstGeom>
        </p:spPr>
      </p:pic>
      <p:pic>
        <p:nvPicPr>
          <p:cNvPr id="4" name="Picture 3" descr="Screen Shot 2016-11-15 at 2.22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4" y="1829955"/>
            <a:ext cx="4722091" cy="7906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64545" y="2921000"/>
            <a:ext cx="4006273" cy="1674091"/>
          </a:xfrm>
          <a:prstGeom prst="rect">
            <a:avLst/>
          </a:prstGeom>
          <a:solidFill>
            <a:srgbClr val="117F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3091" y="3013366"/>
            <a:ext cx="376381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FFFF"/>
                </a:solidFill>
                <a:latin typeface="Cambria"/>
                <a:cs typeface="Cambria"/>
              </a:rPr>
              <a:t>55%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mbria"/>
                <a:cs typeface="Cambria"/>
              </a:rPr>
              <a:t>said captioning is not systematic</a:t>
            </a:r>
            <a:endParaRPr lang="en-US" sz="2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3442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Are caption efforts proactive or reactive?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9" name="Picture 8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8" y="981364"/>
            <a:ext cx="4859829" cy="3914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10727" y="1065535"/>
            <a:ext cx="3706091" cy="1497555"/>
          </a:xfrm>
          <a:prstGeom prst="rect">
            <a:avLst/>
          </a:prstGeom>
          <a:solidFill>
            <a:srgbClr val="117F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1105" y="1157901"/>
            <a:ext cx="348180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FFFF"/>
                </a:solidFill>
                <a:latin typeface="Cambria"/>
                <a:cs typeface="Cambria"/>
              </a:rPr>
              <a:t>62.5%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mbria"/>
                <a:cs typeface="Cambria"/>
              </a:rPr>
              <a:t>said captioning is reactive</a:t>
            </a:r>
            <a:endParaRPr lang="en-US" sz="2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74" y="3059545"/>
            <a:ext cx="4603906" cy="14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9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Takeaways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03736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Still confusion about the legal requirements for captioning in higher education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Despite stating compliance &amp; litigation as the top reason many institutions are captioning, many institutions do not measure compliance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Different processes, staffing, and criteria are used for captioning in face-to-face, online, and institutional videos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The majority of institutions report that captioning is not systematic or centralized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Many schools have a reactive approach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48038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More questions &amp; lessons learned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03736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To what extent were the captions used automatic?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Did the length of the video have any effect on how many videos were captioned?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Getting the study in the right hands. There were a lot of “I don’t know” responses in the institutional study, and a high percentage of students receiving accommodations in the student study.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What video players were being used? Did students have trouble finding/using captions in certain players/LMS systems?</a:t>
            </a:r>
          </a:p>
        </p:txBody>
      </p:sp>
    </p:spTree>
    <p:extLst>
      <p:ext uri="{BB962C8B-B14F-4D97-AF65-F5344CB8AC3E}">
        <p14:creationId xmlns:p14="http://schemas.microsoft.com/office/powerpoint/2010/main" val="1047988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64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More questions &amp; lessons learned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03736"/>
            <a:ext cx="8386618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Trends between public </a:t>
            </a:r>
            <a:r>
              <a:rPr lang="en-US" sz="2200" dirty="0" err="1" smtClean="0">
                <a:latin typeface="Cambria"/>
                <a:cs typeface="Cambria"/>
              </a:rPr>
              <a:t>vs</a:t>
            </a:r>
            <a:r>
              <a:rPr lang="en-US" sz="2200" dirty="0" smtClean="0">
                <a:latin typeface="Cambria"/>
                <a:cs typeface="Cambria"/>
              </a:rPr>
              <a:t> private, large </a:t>
            </a:r>
            <a:r>
              <a:rPr lang="en-US" sz="2200" dirty="0" err="1" smtClean="0">
                <a:latin typeface="Cambria"/>
                <a:cs typeface="Cambria"/>
              </a:rPr>
              <a:t>vs</a:t>
            </a:r>
            <a:r>
              <a:rPr lang="en-US" sz="2200" dirty="0" smtClean="0">
                <a:latin typeface="Cambria"/>
                <a:cs typeface="Cambria"/>
              </a:rPr>
              <a:t> small, etc. likely coming soon.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Was there a correlation between poor quality and the solution being implemented?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Include definition/standards for what constitutes “effective” captioning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Differentiate between live captioning and captioning for recorded videos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latin typeface="Cambria"/>
                <a:cs typeface="Cambria"/>
              </a:rPr>
              <a:t>Of those schools that are captioning all videos, what is their process?</a:t>
            </a:r>
          </a:p>
        </p:txBody>
      </p:sp>
    </p:spTree>
    <p:extLst>
      <p:ext uri="{BB962C8B-B14F-4D97-AF65-F5344CB8AC3E}">
        <p14:creationId xmlns:p14="http://schemas.microsoft.com/office/powerpoint/2010/main" val="3725654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0x900.jpg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74" y="281152"/>
            <a:ext cx="88236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atin typeface="Cambria"/>
                <a:cs typeface="Cambria"/>
              </a:rPr>
              <a:t>Q&amp;A</a:t>
            </a:r>
            <a:endParaRPr lang="en-US" sz="3400" b="1" dirty="0">
              <a:latin typeface="Cambria"/>
              <a:cs typeface="Cambria"/>
            </a:endParaRPr>
          </a:p>
        </p:txBody>
      </p:sp>
      <p:pic>
        <p:nvPicPr>
          <p:cNvPr id="11" name="Picture 10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5" y="57726"/>
            <a:ext cx="2320636" cy="4486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93150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Accessing Higher Ground – November 17</a:t>
            </a:r>
            <a:r>
              <a:rPr lang="en-US" b="1" i="1" baseline="30000" dirty="0" smtClean="0">
                <a:latin typeface="Cambria"/>
                <a:cs typeface="Cambria"/>
              </a:rPr>
              <a:t>th</a:t>
            </a:r>
            <a:r>
              <a:rPr lang="en-US" b="1" i="1" dirty="0" smtClean="0">
                <a:latin typeface="Cambria"/>
                <a:cs typeface="Cambria"/>
              </a:rPr>
              <a:t>,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1626315"/>
            <a:ext cx="4634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/>
                <a:cs typeface="Cambria"/>
              </a:rPr>
              <a:t>Download the student study: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http://www.3playmedia.com/resources/research-studies/student-uses-of-closed-captions-and-transcripts/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09331" y="1633906"/>
            <a:ext cx="4634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/>
                <a:cs typeface="Cambria"/>
              </a:rPr>
              <a:t>Contact: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Lily: lily@3playmedia.com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www.3playmedia.com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Katie: </a:t>
            </a:r>
            <a:r>
              <a:rPr lang="en-US" dirty="0" err="1" smtClean="0">
                <a:latin typeface="Cambria"/>
                <a:cs typeface="Cambria"/>
              </a:rPr>
              <a:t>kathryn.linder@oregonstate.edu</a:t>
            </a:r>
            <a:endParaRPr lang="en-US" dirty="0" smtClean="0">
              <a:latin typeface="Cambria"/>
              <a:cs typeface="Cambria"/>
            </a:endParaRPr>
          </a:p>
          <a:p>
            <a:pPr algn="ctr"/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9598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Recruitment &amp; Participation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6918"/>
            <a:ext cx="6319982" cy="33944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Reached out by email to 3,742 institutional representatives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Students asked to complete a 46-question online survey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Fifty $25 Amazon gift cards given away in a raffle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mbria"/>
                <a:cs typeface="Cambria"/>
              </a:rPr>
              <a:t>15 institutions agreed to help distribute</a:t>
            </a:r>
          </a:p>
          <a:p>
            <a:pPr lvl="1">
              <a:spcBef>
                <a:spcPts val="1200"/>
              </a:spcBef>
            </a:pPr>
            <a:r>
              <a:rPr lang="en-US" sz="1400" dirty="0" smtClean="0">
                <a:latin typeface="Cambria"/>
                <a:cs typeface="Cambria"/>
              </a:rPr>
              <a:t>2,839 students responded</a:t>
            </a:r>
          </a:p>
          <a:p>
            <a:pPr lvl="1">
              <a:spcBef>
                <a:spcPts val="1200"/>
              </a:spcBef>
            </a:pPr>
            <a:r>
              <a:rPr lang="en-US" sz="1400" dirty="0" smtClean="0">
                <a:latin typeface="Cambria"/>
                <a:cs typeface="Cambria"/>
              </a:rPr>
              <a:t>2,124 of those responses were included after data cleaning</a:t>
            </a:r>
          </a:p>
          <a:p>
            <a:pPr>
              <a:spcBef>
                <a:spcPts val="1200"/>
              </a:spcBef>
            </a:pPr>
            <a:r>
              <a:rPr lang="en-US" sz="1800" i="1" dirty="0" smtClean="0">
                <a:latin typeface="Cambria"/>
                <a:cs typeface="Cambria"/>
              </a:rPr>
              <a:t>One problem: many institutions &amp; representatives think about captions </a:t>
            </a:r>
            <a:r>
              <a:rPr lang="en-US" sz="1800" b="1" i="1" dirty="0" smtClean="0">
                <a:latin typeface="Cambria"/>
                <a:cs typeface="Cambria"/>
              </a:rPr>
              <a:t>solely in relation to accommodation</a:t>
            </a:r>
            <a:r>
              <a:rPr lang="en-US" sz="1800" i="1" dirty="0" smtClean="0">
                <a:latin typeface="Cambria"/>
                <a:cs typeface="Cambria"/>
              </a:rPr>
              <a:t>. </a:t>
            </a:r>
            <a:endParaRPr lang="en-US" sz="18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6686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61987"/>
              </p:ext>
            </p:extLst>
          </p:nvPr>
        </p:nvGraphicFramePr>
        <p:xfrm>
          <a:off x="1570019" y="900546"/>
          <a:ext cx="5749962" cy="3796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195"/>
                <a:gridCol w="1327091"/>
                <a:gridCol w="3654676"/>
              </a:tblGrid>
              <a:tr h="4212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School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Respondents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Institutional Profile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A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Private 4-year, nonprofit, Northeast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B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2-year, nonprofit, Midwest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C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Southeast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D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Southeast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E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32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2-year, nonprofit, Southwest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F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Midwest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G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2-year, nonprofit, Midwest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H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Private 4-year, nonprofit, Southwest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I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Midwest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J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Midwest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K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1130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L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M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Private 4-year, nonprofit, Northeast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N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123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2250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O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>
                    <a:solidFill>
                      <a:srgbClr val="A1BA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235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Public 4-year, nonprofit, West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3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(2)?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3" name="Picture 2" descr="Screen Shot 2016-11-15 at 11.32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3" y="869758"/>
            <a:ext cx="6061491" cy="3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4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2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Who Responded (3)?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3play_logo_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27" y="4697076"/>
            <a:ext cx="2309091" cy="44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4" y="1054692"/>
            <a:ext cx="6048405" cy="35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553</TotalTime>
  <Words>3290</Words>
  <Application>Microsoft Macintosh PowerPoint</Application>
  <PresentationFormat>On-screen Show (16:9)</PresentationFormat>
  <Paragraphs>642</Paragraphs>
  <Slides>57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Agenda</vt:lpstr>
      <vt:lpstr>Study Overview</vt:lpstr>
      <vt:lpstr>STUDENT STUDY</vt:lpstr>
      <vt:lpstr>Student Research: Questions</vt:lpstr>
      <vt:lpstr>Recruitment &amp; Participation</vt:lpstr>
      <vt:lpstr>Who Responded?</vt:lpstr>
      <vt:lpstr>Who responded (2)?</vt:lpstr>
      <vt:lpstr>Who Responded (3)?</vt:lpstr>
      <vt:lpstr>Who Responded (4)?</vt:lpstr>
      <vt:lpstr>Who Responded (5)?</vt:lpstr>
      <vt:lpstr>Who responded (6)?</vt:lpstr>
      <vt:lpstr>How many videos in your courses had closed captioning?</vt:lpstr>
      <vt:lpstr>74% of students use captions at least some of the time</vt:lpstr>
      <vt:lpstr>Use &amp; perceptions of captions</vt:lpstr>
      <vt:lpstr>Students are more likely to use captions than transcripts:</vt:lpstr>
      <vt:lpstr>How helpful are captions vs. transcripts?</vt:lpstr>
      <vt:lpstr>Why do students use captions?</vt:lpstr>
      <vt:lpstr>Main benefits of captioning</vt:lpstr>
      <vt:lpstr>52% of students that use captions</vt:lpstr>
      <vt:lpstr>What are the hindrances of captions?</vt:lpstr>
      <vt:lpstr>Why do students use transcripts?</vt:lpstr>
      <vt:lpstr>What are the hindrances of transcripts?</vt:lpstr>
      <vt:lpstr>What about students who are not deaf/hard of hearing?</vt:lpstr>
      <vt:lpstr>How do captions help ESL students?</vt:lpstr>
      <vt:lpstr>Takeaways</vt:lpstr>
      <vt:lpstr>INSTITUTIONAL STUDY</vt:lpstr>
      <vt:lpstr>Institutional Research: Questions</vt:lpstr>
      <vt:lpstr>Institutional Research: Questions (2)</vt:lpstr>
      <vt:lpstr>Recruitment &amp; Participation</vt:lpstr>
      <vt:lpstr>Who Responded?</vt:lpstr>
      <vt:lpstr>Who Responded (2)?</vt:lpstr>
      <vt:lpstr>Video Inventory</vt:lpstr>
      <vt:lpstr>Face-to-face vs. online vs. institutional:</vt:lpstr>
      <vt:lpstr>How much captioning is being done?</vt:lpstr>
      <vt:lpstr>For how many videos are transcripts created?</vt:lpstr>
      <vt:lpstr>Let’s get legal …</vt:lpstr>
      <vt:lpstr>Let’s get legal …</vt:lpstr>
      <vt:lpstr>Let’s get legal …</vt:lpstr>
      <vt:lpstr>Why are institutions captioning?</vt:lpstr>
      <vt:lpstr>Are you monitoring caption compliance?</vt:lpstr>
      <vt:lpstr>Why are institutions not captioning?</vt:lpstr>
      <vt:lpstr>How are videos prioritized for captioning?</vt:lpstr>
      <vt:lpstr>Do formal guidelines exist to inform captioning of videos created at your institution?</vt:lpstr>
      <vt:lpstr>Are captioning guidelines systematically communicated to video creators?</vt:lpstr>
      <vt:lpstr>Who actually creates the captions?</vt:lpstr>
      <vt:lpstr>Who decides whether to create captions?</vt:lpstr>
      <vt:lpstr>Who decides what captioning solution to use?</vt:lpstr>
      <vt:lpstr>Who is designated to ensure caption quality?</vt:lpstr>
      <vt:lpstr>Budgeting for Captioning</vt:lpstr>
      <vt:lpstr>What factors inform the budget?</vt:lpstr>
      <vt:lpstr>Are caption efforts centralized?</vt:lpstr>
      <vt:lpstr>Are caption efforts proactive or reactive?</vt:lpstr>
      <vt:lpstr>Takeaways</vt:lpstr>
      <vt:lpstr>More questions &amp; lessons learned</vt:lpstr>
      <vt:lpstr>More questions &amp; lessons learned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Lily Bond</cp:lastModifiedBy>
  <cp:revision>86</cp:revision>
  <dcterms:created xsi:type="dcterms:W3CDTF">2010-04-12T23:12:02Z</dcterms:created>
  <dcterms:modified xsi:type="dcterms:W3CDTF">2016-11-17T22:41:26Z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