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1"/>
  </p:notesMasterIdLst>
  <p:handoutMasterIdLst>
    <p:handoutMasterId r:id="rId52"/>
  </p:handoutMasterIdLst>
  <p:sldIdLst>
    <p:sldId id="1003" r:id="rId2"/>
    <p:sldId id="1034" r:id="rId3"/>
    <p:sldId id="1035" r:id="rId4"/>
    <p:sldId id="1036" r:id="rId5"/>
    <p:sldId id="1037" r:id="rId6"/>
    <p:sldId id="1038" r:id="rId7"/>
    <p:sldId id="1042" r:id="rId8"/>
    <p:sldId id="1040" r:id="rId9"/>
    <p:sldId id="1039" r:id="rId10"/>
    <p:sldId id="1041" r:id="rId11"/>
    <p:sldId id="1043" r:id="rId12"/>
    <p:sldId id="1045" r:id="rId13"/>
    <p:sldId id="1046" r:id="rId14"/>
    <p:sldId id="1047" r:id="rId15"/>
    <p:sldId id="1048" r:id="rId16"/>
    <p:sldId id="1044" r:id="rId17"/>
    <p:sldId id="1049" r:id="rId18"/>
    <p:sldId id="1066" r:id="rId19"/>
    <p:sldId id="1050" r:id="rId20"/>
    <p:sldId id="1052" r:id="rId21"/>
    <p:sldId id="1053" r:id="rId22"/>
    <p:sldId id="1054" r:id="rId23"/>
    <p:sldId id="1055" r:id="rId24"/>
    <p:sldId id="1056" r:id="rId25"/>
    <p:sldId id="1057" r:id="rId26"/>
    <p:sldId id="1058" r:id="rId27"/>
    <p:sldId id="1059" r:id="rId28"/>
    <p:sldId id="1060" r:id="rId29"/>
    <p:sldId id="1061" r:id="rId30"/>
    <p:sldId id="1062" r:id="rId31"/>
    <p:sldId id="1063" r:id="rId32"/>
    <p:sldId id="1051" r:id="rId33"/>
    <p:sldId id="925" r:id="rId34"/>
    <p:sldId id="992" r:id="rId35"/>
    <p:sldId id="993" r:id="rId36"/>
    <p:sldId id="1006" r:id="rId37"/>
    <p:sldId id="1007" r:id="rId38"/>
    <p:sldId id="994" r:id="rId39"/>
    <p:sldId id="995" r:id="rId40"/>
    <p:sldId id="1015" r:id="rId41"/>
    <p:sldId id="996" r:id="rId42"/>
    <p:sldId id="997" r:id="rId43"/>
    <p:sldId id="1019" r:id="rId44"/>
    <p:sldId id="998" r:id="rId45"/>
    <p:sldId id="953" r:id="rId46"/>
    <p:sldId id="1020" r:id="rId47"/>
    <p:sldId id="1064" r:id="rId48"/>
    <p:sldId id="1065" r:id="rId49"/>
    <p:sldId id="978" r:id="rId5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381" autoAdjust="0"/>
    <p:restoredTop sz="94660"/>
  </p:normalViewPr>
  <p:slideViewPr>
    <p:cSldViewPr>
      <p:cViewPr varScale="1">
        <p:scale>
          <a:sx n="44" d="100"/>
          <a:sy n="44" d="100"/>
        </p:scale>
        <p:origin x="-77" y="-2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r>
              <a:rPr lang="en-US" smtClean="0"/>
              <a:t>Talking to Faculty about Accessibility</a:t>
            </a:r>
            <a:endParaRPr lang="en-US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r>
              <a:rPr lang="en-US" smtClean="0"/>
              <a:t>CC copyrighted under creative commons</a:t>
            </a:r>
            <a:endParaRPr 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fld id="{989B0723-A683-476E-A799-DA70863E5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440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r>
              <a:rPr lang="en-US" smtClean="0"/>
              <a:t>Talking to Faculty about Accessibility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89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r>
              <a:rPr lang="en-US" smtClean="0"/>
              <a:t>CC copyrighted under creative commons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fld id="{258D5C88-499C-4F21-811C-000CB211A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787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Talking to Faculty about Accessibility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CC copyrighted under creative commons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8D5C88-499C-4F21-811C-000CB211A2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1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Talking to Faculty about Accessibility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CC copyrighted under creative commons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8D5C88-499C-4F21-811C-000CB211A29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48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8D714-F446-46FF-8867-92E5CE7328F6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BFCF-28DF-48AF-ABB8-6B4A79306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E61BC-630A-4F9D-83C2-FAD44DBA0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3CBDA-54EC-4822-9C89-9D0D822F713D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BC362-CD26-44CE-AA00-FCBE8EC13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4D027-3368-49C3-91F3-5805E9EC8F6C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719DF-AFAF-4299-A752-7FB597EF5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2F617-BF65-4CEB-A999-C066D4FAA104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40889-8850-4006-AA14-5300ADAB1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B4EFD-5DCA-4876-B40D-712D0E806607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832ED-0A86-491B-96BD-7B4ECD21F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C3DB0-2E63-4CBC-84FB-BCE3A0CADF4A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1452D-70A5-436B-B915-D340866D7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93359-E6DF-45D8-A8EC-CADC9CB4AE34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3F882-4122-45B0-8249-8FA794ADF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CABB-F2B5-4002-9737-111D32EC28F0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13A8-2DBB-453E-BFDE-9ADBD3BAA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F1386-B2A7-4FB8-988E-1E6FAFD0767E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D1C22-7A7E-47BF-975B-1E31B6F94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691A9-D550-4E43-AA5D-B744BFCF8139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2DD9E-FBDA-4057-8A6B-0FC7E43CF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F847E-5F19-4E44-9BF7-CC60F08C06A7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D134B-9373-45CE-B682-84A444A63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6702-1769-4BF6-8DF2-A97F8E8C7AAD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B16D-D1D2-4144-A7C5-D2520D95B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6E91-FC40-4A59-ACEF-9849A0A60084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www.htctu.net</a:t>
            </a:r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767F155E-AE87-4149-A9A9-0C7235EC2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866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9866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9866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6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6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6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6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67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9867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CDA98C49-E8B4-4B6C-98DA-31EF4ED297FB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60" r:id="rId12"/>
    <p:sldLayoutId id="214748365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Talking with Faculty about Accessibility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Gaeir</a:t>
            </a:r>
            <a:r>
              <a:rPr lang="en-US" dirty="0" smtClean="0"/>
              <a:t> Dietrich</a:t>
            </a:r>
          </a:p>
          <a:p>
            <a:r>
              <a:rPr lang="en-US" dirty="0" smtClean="0"/>
              <a:t>HTCTU Director</a:t>
            </a:r>
          </a:p>
          <a:p>
            <a:r>
              <a:rPr lang="en-US" dirty="0" smtClean="0"/>
              <a:t>www.htctu.net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93359-E6DF-45D8-A8EC-CADC9CB4AE34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1452D-70A5-436B-B915-D340866D78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2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looked for ways that making documents  accessible would save faculty members time</a:t>
            </a:r>
          </a:p>
          <a:p>
            <a:endParaRPr lang="en-US" dirty="0"/>
          </a:p>
          <a:p>
            <a:r>
              <a:rPr lang="en-US" dirty="0" smtClean="0"/>
              <a:t>Finally, I was seeing real change</a:t>
            </a:r>
          </a:p>
          <a:p>
            <a:r>
              <a:rPr lang="en-US" dirty="0" smtClean="0"/>
              <a:t>Faculty members really wanted to know this information AND they got to feel good about ALSO helping students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Win-Win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finally had a message that led to change</a:t>
            </a:r>
          </a:p>
          <a:p>
            <a:endParaRPr lang="en-US" dirty="0"/>
          </a:p>
          <a:p>
            <a:r>
              <a:rPr lang="en-US" dirty="0" smtClean="0"/>
              <a:t>BUT I had to overcome a good bit of initial resistance</a:t>
            </a:r>
          </a:p>
          <a:p>
            <a:r>
              <a:rPr lang="en-US" dirty="0" smtClean="0"/>
              <a:t>AND I wasn’t getting many people in the audience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Reevaluating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needed a presentation that would generate greater openness before I began talking about document creation</a:t>
            </a:r>
          </a:p>
          <a:p>
            <a:endParaRPr lang="en-US" dirty="0"/>
          </a:p>
          <a:p>
            <a:r>
              <a:rPr lang="en-US" dirty="0" smtClean="0"/>
              <a:t>I wanted to create an enlightening experience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Experiencing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developed a presentation on Universal Design for Learning (UDL) based on a learning styles profile</a:t>
            </a:r>
          </a:p>
          <a:p>
            <a:endParaRPr lang="en-US" dirty="0"/>
          </a:p>
          <a:p>
            <a:r>
              <a:rPr lang="en-US" dirty="0" smtClean="0"/>
              <a:t>This strategy worked better than I could have imagined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a learning styles profile broken down into visual written, visual graphic, auditory, kinesthetic</a:t>
            </a:r>
          </a:p>
          <a:p>
            <a:endParaRPr lang="en-US" dirty="0"/>
          </a:p>
          <a:p>
            <a:r>
              <a:rPr lang="en-US" dirty="0" smtClean="0"/>
              <a:t>Have faculty take the profile and then share with small groups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HUGE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were having incredible Ah ha! moments</a:t>
            </a:r>
          </a:p>
          <a:p>
            <a:endParaRPr lang="en-US" dirty="0"/>
          </a:p>
          <a:p>
            <a:r>
              <a:rPr lang="en-US" dirty="0" smtClean="0"/>
              <a:t>Visual written instructor</a:t>
            </a:r>
          </a:p>
          <a:p>
            <a:r>
              <a:rPr lang="en-US" dirty="0" smtClean="0"/>
              <a:t>Auditory and visual graphic spouses</a:t>
            </a:r>
          </a:p>
          <a:p>
            <a:r>
              <a:rPr lang="en-US" dirty="0" smtClean="0"/>
              <a:t>Kinesthetic son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2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Six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Start with the UDL presentation</a:t>
            </a:r>
          </a:p>
          <a:p>
            <a:pPr lvl="1"/>
            <a:r>
              <a:rPr lang="en-US" dirty="0" smtClean="0"/>
              <a:t>Move to a hands-on presentation on creating accessible Word documents</a:t>
            </a:r>
          </a:p>
          <a:p>
            <a:pPr lvl="1"/>
            <a:r>
              <a:rPr lang="en-US" dirty="0" smtClean="0"/>
              <a:t>Add accessible PDF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Results?  Knockout!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only are faculty excited about how much time they can save, they have experienced in a personal, deep way what it means to have learning differences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faculty permission to not be perfect!</a:t>
            </a:r>
          </a:p>
          <a:p>
            <a:r>
              <a:rPr lang="en-US" dirty="0" smtClean="0"/>
              <a:t>Remind them that they can start to include accessibility on new material and work on archival materials as needed.</a:t>
            </a:r>
          </a:p>
          <a:p>
            <a:r>
              <a:rPr lang="en-US" dirty="0" smtClean="0"/>
              <a:t>Provide support -- who can they call?</a:t>
            </a:r>
          </a:p>
          <a:p>
            <a:r>
              <a:rPr lang="en-US" dirty="0" smtClean="0"/>
              <a:t>Make retraining available</a:t>
            </a:r>
          </a:p>
          <a:p>
            <a:r>
              <a:rPr lang="en-US" dirty="0" smtClean="0"/>
              <a:t>Tap into your champions—enthusiasm is contagious!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24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UDL Presentation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1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from Mistakes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48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Principles of UDL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Present content and information in different ways</a:t>
            </a:r>
          </a:p>
          <a:p>
            <a:r>
              <a:rPr lang="en-US" altLang="en-US" smtClean="0"/>
              <a:t>Provide multiple means for students to express what they know</a:t>
            </a:r>
          </a:p>
          <a:p>
            <a:r>
              <a:rPr lang="en-US" altLang="en-US" smtClean="0"/>
              <a:t>Provide multiple means to engage learners</a:t>
            </a:r>
          </a:p>
        </p:txBody>
      </p:sp>
    </p:spTree>
    <p:extLst>
      <p:ext uri="{BB962C8B-B14F-4D97-AF65-F5344CB8AC3E}">
        <p14:creationId xmlns:p14="http://schemas.microsoft.com/office/powerpoint/2010/main" val="404508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Learning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Different people learn differently</a:t>
            </a:r>
          </a:p>
          <a:p>
            <a:endParaRPr lang="en-US" altLang="en-US" dirty="0"/>
          </a:p>
          <a:p>
            <a:r>
              <a:rPr lang="en-US" altLang="en-US" dirty="0" smtClean="0"/>
              <a:t>We process information from different sensory pathways differently</a:t>
            </a:r>
          </a:p>
          <a:p>
            <a:pPr lvl="1"/>
            <a:r>
              <a:rPr lang="en-US" altLang="en-US" dirty="0" smtClean="0"/>
              <a:t>Visual</a:t>
            </a:r>
          </a:p>
          <a:p>
            <a:pPr lvl="1"/>
            <a:r>
              <a:rPr lang="en-US" altLang="en-US" dirty="0" smtClean="0"/>
              <a:t>Auditory</a:t>
            </a:r>
          </a:p>
          <a:p>
            <a:pPr lvl="1"/>
            <a:r>
              <a:rPr lang="en-US" altLang="en-US" dirty="0" smtClean="0"/>
              <a:t>Kinesthetic </a:t>
            </a:r>
          </a:p>
        </p:txBody>
      </p:sp>
    </p:spTree>
    <p:extLst>
      <p:ext uri="{BB962C8B-B14F-4D97-AF65-F5344CB8AC3E}">
        <p14:creationId xmlns:p14="http://schemas.microsoft.com/office/powerpoint/2010/main" val="330762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Learning Profile</a:t>
            </a:r>
            <a:r>
              <a:rPr lang="en-US" altLang="en-US" baseline="30000" smtClean="0">
                <a:solidFill>
                  <a:schemeClr val="tx1"/>
                </a:solidFill>
              </a:rPr>
              <a:t>1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>
          <a:xfrm>
            <a:off x="1066800" y="1981200"/>
            <a:ext cx="7696200" cy="4267200"/>
          </a:xfrm>
        </p:spPr>
        <p:txBody>
          <a:bodyPr/>
          <a:lstStyle/>
          <a:p>
            <a:r>
              <a:rPr lang="en-US" altLang="en-US" dirty="0"/>
              <a:t>Visual</a:t>
            </a:r>
          </a:p>
          <a:p>
            <a:pPr lvl="1"/>
            <a:r>
              <a:rPr lang="en-US" altLang="en-US" dirty="0"/>
              <a:t>Visual graphic</a:t>
            </a:r>
          </a:p>
          <a:p>
            <a:pPr lvl="1"/>
            <a:r>
              <a:rPr lang="en-US" altLang="en-US" dirty="0"/>
              <a:t>Visual written</a:t>
            </a:r>
          </a:p>
          <a:p>
            <a:r>
              <a:rPr lang="en-US" altLang="en-US" dirty="0"/>
              <a:t>Auditory</a:t>
            </a:r>
          </a:p>
          <a:p>
            <a:r>
              <a:rPr lang="en-US" altLang="en-US" dirty="0"/>
              <a:t>Kinesthetic</a:t>
            </a:r>
          </a:p>
          <a:p>
            <a:endParaRPr lang="en-US" altLang="en-US" sz="2700" smtClean="0"/>
          </a:p>
          <a:p>
            <a:endParaRPr lang="en-US" altLang="en-US" sz="2700" dirty="0" smtClean="0"/>
          </a:p>
          <a:p>
            <a:pPr lvl="1">
              <a:buFontTx/>
              <a:buNone/>
            </a:pPr>
            <a:endParaRPr lang="en-US" altLang="en-US" sz="800" dirty="0" smtClean="0"/>
          </a:p>
          <a:p>
            <a:pPr lvl="1">
              <a:buFontTx/>
              <a:buNone/>
            </a:pPr>
            <a:endParaRPr lang="en-US" altLang="en-US" sz="800" dirty="0" smtClean="0"/>
          </a:p>
          <a:p>
            <a:pPr>
              <a:buFont typeface="Wingdings" pitchFamily="2" charset="2"/>
              <a:buNone/>
            </a:pPr>
            <a:endParaRPr lang="en-US" altLang="en-US" sz="800" dirty="0" smtClean="0"/>
          </a:p>
          <a:p>
            <a:pPr>
              <a:buFont typeface="Wingdings" pitchFamily="2" charset="2"/>
              <a:buNone/>
            </a:pPr>
            <a:endParaRPr lang="en-US" altLang="en-US" sz="2000" dirty="0" smtClean="0"/>
          </a:p>
          <a:p>
            <a:pPr>
              <a:buFont typeface="Wingdings" pitchFamily="2" charset="2"/>
              <a:buNone/>
            </a:pPr>
            <a:r>
              <a:rPr lang="en-US" altLang="en-US" sz="2000" dirty="0" smtClean="0"/>
              <a:t> </a:t>
            </a:r>
            <a:r>
              <a:rPr lang="en-US" altLang="en-US" sz="2000" b="1" baseline="30000" dirty="0" smtClean="0"/>
              <a:t>1 Thanks to Myra </a:t>
            </a:r>
            <a:r>
              <a:rPr lang="en-US" altLang="en-US" sz="2000" b="1" baseline="30000" dirty="0" err="1" smtClean="0"/>
              <a:t>Lerch</a:t>
            </a:r>
            <a:r>
              <a:rPr lang="en-US" altLang="en-US" sz="2000" b="1" baseline="30000" dirty="0" smtClean="0"/>
              <a:t>, Butte College, retired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5061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do you learn?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Read each question and choose the best answer for you</a:t>
            </a:r>
          </a:p>
          <a:p>
            <a:r>
              <a:rPr lang="en-US" altLang="en-US" dirty="0" smtClean="0"/>
              <a:t>Add the columns and collate the results on the back</a:t>
            </a:r>
          </a:p>
          <a:p>
            <a:endParaRPr lang="en-US" altLang="en-US" dirty="0"/>
          </a:p>
          <a:p>
            <a:r>
              <a:rPr lang="en-US" altLang="en-US" dirty="0" smtClean="0"/>
              <a:t>We will take a few minutes to complete the learning profile</a:t>
            </a:r>
          </a:p>
        </p:txBody>
      </p:sp>
    </p:spTree>
    <p:extLst>
      <p:ext uri="{BB962C8B-B14F-4D97-AF65-F5344CB8AC3E}">
        <p14:creationId xmlns:p14="http://schemas.microsoft.com/office/powerpoint/2010/main" val="427473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Right or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in learning styles are simply differences</a:t>
            </a:r>
            <a:endParaRPr lang="en-US" dirty="0"/>
          </a:p>
          <a:p>
            <a:r>
              <a:rPr lang="en-US" dirty="0" smtClean="0"/>
              <a:t>Knowing your learning style and the learning styles of others can aid communication and understanding</a:t>
            </a:r>
            <a:endParaRPr lang="en-US" dirty="0"/>
          </a:p>
          <a:p>
            <a:r>
              <a:rPr lang="en-US" dirty="0" smtClean="0"/>
              <a:t>No one way is more “right” than any other, but some are more useful in certain situations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8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Consider Some Results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Low on Auditory</a:t>
            </a:r>
          </a:p>
          <a:p>
            <a:pPr lvl="1"/>
            <a:r>
              <a:rPr lang="en-US" altLang="en-US" smtClean="0"/>
              <a:t>May be better face-to-face than over the phone</a:t>
            </a:r>
          </a:p>
          <a:p>
            <a:r>
              <a:rPr lang="en-US" altLang="en-US" smtClean="0"/>
              <a:t>Low on Visual Graphic</a:t>
            </a:r>
          </a:p>
          <a:p>
            <a:pPr lvl="1"/>
            <a:r>
              <a:rPr lang="en-US" altLang="en-US" smtClean="0"/>
              <a:t>May struggle with charts and graphs</a:t>
            </a:r>
          </a:p>
          <a:p>
            <a:r>
              <a:rPr lang="en-US" altLang="en-US" smtClean="0"/>
              <a:t>High on Kinesthetic</a:t>
            </a:r>
          </a:p>
          <a:p>
            <a:pPr lvl="1"/>
            <a:r>
              <a:rPr lang="en-US" altLang="en-US" smtClean="0"/>
              <a:t>Learn by doing</a:t>
            </a:r>
          </a:p>
        </p:txBody>
      </p:sp>
    </p:spTree>
    <p:extLst>
      <p:ext uri="{BB962C8B-B14F-4D97-AF65-F5344CB8AC3E}">
        <p14:creationId xmlns:p14="http://schemas.microsoft.com/office/powerpoint/2010/main" val="82942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Our Biases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“Students should read before they come to class”</a:t>
            </a:r>
          </a:p>
          <a:p>
            <a:pPr lvl="1"/>
            <a:r>
              <a:rPr lang="en-US" dirty="0" smtClean="0"/>
              <a:t>I’m probably high on Visual Written</a:t>
            </a:r>
          </a:p>
          <a:p>
            <a:r>
              <a:rPr lang="en-US" dirty="0" smtClean="0"/>
              <a:t>“I want to understand how to put something together before I do it”</a:t>
            </a:r>
          </a:p>
          <a:p>
            <a:pPr lvl="1"/>
            <a:r>
              <a:rPr lang="en-US" dirty="0" smtClean="0"/>
              <a:t>I’m likely low on Kinesthetic</a:t>
            </a:r>
          </a:p>
          <a:p>
            <a:r>
              <a:rPr lang="en-US" dirty="0" smtClean="0"/>
              <a:t>“I summarize information in charts”</a:t>
            </a:r>
          </a:p>
          <a:p>
            <a:pPr lvl="1"/>
            <a:r>
              <a:rPr lang="en-US" dirty="0" smtClean="0"/>
              <a:t>I’m probably strong on Visual Graphic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Unto Others…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are high visual written</a:t>
            </a:r>
          </a:p>
          <a:p>
            <a:pPr lvl="1"/>
            <a:r>
              <a:rPr lang="en-US" dirty="0" smtClean="0"/>
              <a:t>May expect students to </a:t>
            </a:r>
            <a:r>
              <a:rPr lang="en-US" b="1" dirty="0" smtClean="0"/>
              <a:t>read</a:t>
            </a:r>
            <a:r>
              <a:rPr lang="en-US" dirty="0" smtClean="0"/>
              <a:t> material before the lecture/lab</a:t>
            </a:r>
          </a:p>
          <a:p>
            <a:r>
              <a:rPr lang="en-US" dirty="0" smtClean="0"/>
              <a:t>If we are high visual graphic</a:t>
            </a:r>
          </a:p>
          <a:p>
            <a:pPr lvl="1"/>
            <a:r>
              <a:rPr lang="en-US" dirty="0" smtClean="0"/>
              <a:t>May assume that </a:t>
            </a:r>
            <a:r>
              <a:rPr lang="en-US" b="1" dirty="0" smtClean="0"/>
              <a:t>charts and graphs </a:t>
            </a:r>
            <a:r>
              <a:rPr lang="en-US" dirty="0" smtClean="0"/>
              <a:t>will help all students</a:t>
            </a:r>
          </a:p>
          <a:p>
            <a:r>
              <a:rPr lang="en-US" dirty="0" smtClean="0"/>
              <a:t>If we are kinesthetic</a:t>
            </a:r>
          </a:p>
          <a:p>
            <a:pPr lvl="1"/>
            <a:r>
              <a:rPr lang="en-US" dirty="0" smtClean="0"/>
              <a:t>May expect to engage students in an </a:t>
            </a:r>
            <a:r>
              <a:rPr lang="en-US" b="1" dirty="0" smtClean="0"/>
              <a:t>activity</a:t>
            </a:r>
            <a:r>
              <a:rPr lang="en-US" dirty="0" smtClean="0"/>
              <a:t> with no written preparation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Implications for UDL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676400" y="2362200"/>
            <a:ext cx="7010400" cy="3733800"/>
          </a:xfrm>
        </p:spPr>
        <p:txBody>
          <a:bodyPr/>
          <a:lstStyle/>
          <a:p>
            <a:r>
              <a:rPr lang="en-US" altLang="en-US" dirty="0" smtClean="0"/>
              <a:t>Realize that we may be communicating to ourselves!</a:t>
            </a:r>
          </a:p>
          <a:p>
            <a:r>
              <a:rPr lang="en-US" altLang="en-US" dirty="0" smtClean="0"/>
              <a:t>The principles of Universal Design for Learning (UDL) are designed to engage </a:t>
            </a:r>
            <a:r>
              <a:rPr lang="en-US" altLang="en-US" b="1" dirty="0" smtClean="0"/>
              <a:t>everyone</a:t>
            </a:r>
            <a:endParaRPr lang="en-US" altLang="en-US" dirty="0" smtClean="0"/>
          </a:p>
          <a:p>
            <a:r>
              <a:rPr lang="en-US" altLang="en-US" dirty="0" smtClean="0"/>
              <a:t>Teach to all the modalities—not just our own strengths</a:t>
            </a:r>
          </a:p>
        </p:txBody>
      </p:sp>
    </p:spTree>
    <p:extLst>
      <p:ext uri="{BB962C8B-B14F-4D97-AF65-F5344CB8AC3E}">
        <p14:creationId xmlns:p14="http://schemas.microsoft.com/office/powerpoint/2010/main" val="369828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Additional Strategies?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Lecture (auditory)</a:t>
            </a:r>
          </a:p>
          <a:p>
            <a:r>
              <a:rPr lang="en-US" altLang="en-US" dirty="0" smtClean="0"/>
              <a:t>Readings (visual written)</a:t>
            </a:r>
          </a:p>
          <a:p>
            <a:r>
              <a:rPr lang="en-US" altLang="en-US" dirty="0" smtClean="0"/>
              <a:t>Writing assignments (visual written)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Graphic organizers (visual graphic)</a:t>
            </a:r>
          </a:p>
          <a:p>
            <a:r>
              <a:rPr lang="en-US" altLang="en-US" dirty="0" smtClean="0"/>
              <a:t>Activities (kinesthetic)</a:t>
            </a:r>
          </a:p>
        </p:txBody>
      </p:sp>
    </p:spTree>
    <p:extLst>
      <p:ext uri="{BB962C8B-B14F-4D97-AF65-F5344CB8AC3E}">
        <p14:creationId xmlns:p14="http://schemas.microsoft.com/office/powerpoint/2010/main" val="115845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One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the law</a:t>
            </a:r>
          </a:p>
          <a:p>
            <a:endParaRPr lang="en-US" dirty="0"/>
          </a:p>
          <a:p>
            <a:r>
              <a:rPr lang="en-US" dirty="0" smtClean="0"/>
              <a:t>People listened politely…and did not change</a:t>
            </a:r>
          </a:p>
          <a:p>
            <a:r>
              <a:rPr lang="en-US" dirty="0" smtClean="0"/>
              <a:t>Also managed to upset and alienate some people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31452D-70A5-436B-B915-D340866D78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C893359-E6DF-45D8-A8EC-CADC9CB4AE34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5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And it just so happens…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you communicate to/design for someone who is blind, it helps others not strong in visual learning</a:t>
            </a:r>
          </a:p>
          <a:p>
            <a:r>
              <a:rPr lang="en-US" altLang="en-US" smtClean="0"/>
              <a:t>When you communicate to/design for someone who is deaf, it helps others not strong in auditory learning</a:t>
            </a:r>
          </a:p>
        </p:txBody>
      </p:sp>
    </p:spTree>
    <p:extLst>
      <p:ext uri="{BB962C8B-B14F-4D97-AF65-F5344CB8AC3E}">
        <p14:creationId xmlns:p14="http://schemas.microsoft.com/office/powerpoint/2010/main" val="611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to consider the needs of individuals with disabilities segues into learning to better communicate to all learning styles</a:t>
            </a:r>
          </a:p>
          <a:p>
            <a:endParaRPr lang="en-US" dirty="0"/>
          </a:p>
          <a:p>
            <a:r>
              <a:rPr lang="en-US" altLang="en-US" dirty="0"/>
              <a:t>There are times when all of us are functionally blind or functionally deaf.</a:t>
            </a:r>
          </a:p>
          <a:p>
            <a:pPr lvl="1"/>
            <a:r>
              <a:rPr lang="en-US" altLang="en-US" dirty="0"/>
              <a:t>TV Raman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4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Accessible Word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31452D-70A5-436B-B915-D340866D78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C893359-E6DF-45D8-A8EC-CADC9CB4AE34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Acronym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“colored”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LIST</a:t>
            </a:r>
            <a:r>
              <a:rPr lang="en-US" dirty="0" smtClean="0"/>
              <a:t> for access!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dirty="0" smtClean="0"/>
              <a:t>inks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dirty="0" smtClean="0"/>
              <a:t>mages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dirty="0" smtClean="0"/>
              <a:t>tructure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/>
              <a:t>able</a:t>
            </a:r>
          </a:p>
          <a:p>
            <a:endParaRPr lang="en-US" dirty="0" smtClean="0"/>
          </a:p>
          <a:p>
            <a:r>
              <a:rPr lang="en-US" dirty="0" smtClean="0"/>
              <a:t>And watch your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color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contrast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 is for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…</a:t>
            </a:r>
          </a:p>
          <a:p>
            <a:pPr lvl="1"/>
            <a:r>
              <a:rPr lang="en-US" u="sng" dirty="0" smtClean="0"/>
              <a:t>Click here </a:t>
            </a:r>
            <a:r>
              <a:rPr lang="en-US" dirty="0" smtClean="0"/>
              <a:t>for document X</a:t>
            </a:r>
          </a:p>
          <a:p>
            <a:r>
              <a:rPr lang="en-US" dirty="0" smtClean="0"/>
              <a:t>Use the name or description as the hyperlink</a:t>
            </a:r>
          </a:p>
          <a:p>
            <a:pPr lvl="1"/>
            <a:r>
              <a:rPr lang="en-US" u="sng" dirty="0" smtClean="0"/>
              <a:t>Document X</a:t>
            </a:r>
            <a:r>
              <a:rPr lang="en-US" dirty="0" smtClean="0"/>
              <a:t> has the information you need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38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 for you</a:t>
            </a:r>
          </a:p>
          <a:p>
            <a:pPr lvl="1"/>
            <a:r>
              <a:rPr lang="en-US" dirty="0"/>
              <a:t>You don’t loose connection with </a:t>
            </a:r>
            <a:r>
              <a:rPr lang="en-US" dirty="0" smtClean="0"/>
              <a:t>your materials when you make edits</a:t>
            </a:r>
          </a:p>
          <a:p>
            <a:pPr lvl="1"/>
            <a:r>
              <a:rPr lang="en-US" dirty="0"/>
              <a:t>Linking to documents and learning objects by their names allows you to keep track of them easily!</a:t>
            </a:r>
          </a:p>
          <a:p>
            <a:r>
              <a:rPr lang="en-US" dirty="0" smtClean="0"/>
              <a:t>Benefit for others</a:t>
            </a:r>
          </a:p>
          <a:p>
            <a:pPr lvl="1"/>
            <a:r>
              <a:rPr lang="en-US" dirty="0" smtClean="0"/>
              <a:t>What you get when you click is clear</a:t>
            </a:r>
          </a:p>
          <a:p>
            <a:pPr lvl="1"/>
            <a:r>
              <a:rPr lang="en-US" dirty="0" smtClean="0"/>
              <a:t>Screen reader users can use a “links list”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068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text for the hyperlink’s name</a:t>
            </a:r>
          </a:p>
          <a:p>
            <a:r>
              <a:rPr lang="en-US" dirty="0" smtClean="0"/>
              <a:t>Right-click </a:t>
            </a:r>
          </a:p>
          <a:p>
            <a:r>
              <a:rPr lang="en-US" dirty="0" smtClean="0"/>
              <a:t>Choose “Hyperlink…”</a:t>
            </a:r>
          </a:p>
          <a:p>
            <a:r>
              <a:rPr lang="en-US" dirty="0" smtClean="0"/>
              <a:t>Browse to the object you want to link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dirty="0" smtClean="0"/>
              <a:t>inks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298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is for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very brief text description</a:t>
            </a:r>
          </a:p>
          <a:p>
            <a:endParaRPr lang="en-US" dirty="0"/>
          </a:p>
          <a:p>
            <a:r>
              <a:rPr lang="en-US" dirty="0" smtClean="0"/>
              <a:t>If graphic is simply decoration, wait and mark it as “decorative” in Adobe Acrobat Pro</a:t>
            </a:r>
          </a:p>
          <a:p>
            <a:r>
              <a:rPr lang="en-US" dirty="0" smtClean="0"/>
              <a:t>If graphic is informative, describe as succinctly as possible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566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905000"/>
            <a:ext cx="7086600" cy="4191000"/>
          </a:xfrm>
        </p:spPr>
        <p:txBody>
          <a:bodyPr/>
          <a:lstStyle/>
          <a:p>
            <a:r>
              <a:rPr lang="en-US" dirty="0" smtClean="0"/>
              <a:t>Benefits for you</a:t>
            </a:r>
          </a:p>
          <a:p>
            <a:pPr lvl="1"/>
            <a:r>
              <a:rPr lang="en-US" dirty="0" smtClean="0"/>
              <a:t>Requires “out of the box” thinking</a:t>
            </a:r>
          </a:p>
          <a:p>
            <a:pPr lvl="1"/>
            <a:r>
              <a:rPr lang="en-US" dirty="0" smtClean="0"/>
              <a:t>Text becomes searchable online</a:t>
            </a:r>
          </a:p>
          <a:p>
            <a:pPr lvl="1"/>
            <a:endParaRPr lang="en-US" dirty="0"/>
          </a:p>
          <a:p>
            <a:r>
              <a:rPr lang="en-US" dirty="0" smtClean="0"/>
              <a:t>Benefits for others</a:t>
            </a:r>
          </a:p>
          <a:p>
            <a:pPr lvl="1"/>
            <a:r>
              <a:rPr lang="en-US" dirty="0" smtClean="0"/>
              <a:t>Text appears on mouse-over, clarifying purpose of graphic</a:t>
            </a:r>
          </a:p>
          <a:p>
            <a:pPr lvl="1"/>
            <a:r>
              <a:rPr lang="en-US" dirty="0" smtClean="0"/>
              <a:t>Provides access for nonvisual users</a:t>
            </a:r>
          </a:p>
          <a:p>
            <a:pPr lvl="1"/>
            <a:r>
              <a:rPr lang="en-US" dirty="0" smtClean="0"/>
              <a:t>Higher “hit” on Google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8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the right thing to do</a:t>
            </a:r>
          </a:p>
          <a:p>
            <a:pPr lvl="1"/>
            <a:r>
              <a:rPr lang="en-US" dirty="0" smtClean="0"/>
              <a:t>Think of your students!</a:t>
            </a:r>
          </a:p>
          <a:p>
            <a:pPr lvl="1"/>
            <a:endParaRPr lang="en-US" dirty="0"/>
          </a:p>
          <a:p>
            <a:r>
              <a:rPr lang="en-US" dirty="0" smtClean="0"/>
              <a:t>Worked a bit better</a:t>
            </a:r>
          </a:p>
          <a:p>
            <a:r>
              <a:rPr lang="en-US" dirty="0" smtClean="0"/>
              <a:t>Worked particularly well with STEM faculty</a:t>
            </a:r>
          </a:p>
          <a:p>
            <a:pPr lvl="1"/>
            <a:r>
              <a:rPr lang="en-US" dirty="0" smtClean="0"/>
              <a:t>STEM faculty REALLY want everyone to learn their subject matter</a:t>
            </a:r>
          </a:p>
          <a:p>
            <a:pPr lvl="1"/>
            <a:r>
              <a:rPr lang="en-US" dirty="0" smtClean="0"/>
              <a:t>They like solving problems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dirty="0" smtClean="0"/>
              <a:t>inks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dirty="0" smtClean="0"/>
              <a:t>mages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is for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styles</a:t>
            </a:r>
          </a:p>
          <a:p>
            <a:pPr lvl="1"/>
            <a:r>
              <a:rPr lang="en-US" dirty="0"/>
              <a:t>Headings</a:t>
            </a:r>
          </a:p>
          <a:p>
            <a:pPr lvl="1"/>
            <a:r>
              <a:rPr lang="en-US" dirty="0" smtClean="0"/>
              <a:t>Lists / bulleted lists / numbered </a:t>
            </a:r>
            <a:r>
              <a:rPr lang="en-US" dirty="0"/>
              <a:t>lists</a:t>
            </a:r>
          </a:p>
          <a:p>
            <a:r>
              <a:rPr lang="en-US" dirty="0" smtClean="0"/>
              <a:t>Use </a:t>
            </a:r>
            <a:r>
              <a:rPr lang="en-US" dirty="0"/>
              <a:t>columns if needed</a:t>
            </a:r>
          </a:p>
          <a:p>
            <a:r>
              <a:rPr lang="en-US" dirty="0"/>
              <a:t>DO NOT use text boxes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351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for you</a:t>
            </a:r>
          </a:p>
          <a:p>
            <a:pPr lvl="1"/>
            <a:r>
              <a:rPr lang="en-US" dirty="0" smtClean="0"/>
              <a:t>Allows easy changing and editing</a:t>
            </a:r>
          </a:p>
          <a:p>
            <a:pPr lvl="1"/>
            <a:r>
              <a:rPr lang="en-US" dirty="0" smtClean="0"/>
              <a:t>Improves document navigation</a:t>
            </a:r>
          </a:p>
          <a:p>
            <a:pPr lvl="1"/>
            <a:r>
              <a:rPr lang="en-US" dirty="0" smtClean="0"/>
              <a:t>Can use “outline” view to rearrange sections</a:t>
            </a:r>
          </a:p>
          <a:p>
            <a:pPr lvl="1"/>
            <a:r>
              <a:rPr lang="en-US" dirty="0" smtClean="0"/>
              <a:t>Automatic table of contents</a:t>
            </a:r>
          </a:p>
          <a:p>
            <a:r>
              <a:rPr lang="en-US" dirty="0" smtClean="0"/>
              <a:t>Benefits for others</a:t>
            </a:r>
          </a:p>
          <a:p>
            <a:pPr lvl="1"/>
            <a:r>
              <a:rPr lang="en-US" dirty="0"/>
              <a:t>Improves document </a:t>
            </a:r>
            <a:r>
              <a:rPr lang="en-US" dirty="0" smtClean="0"/>
              <a:t>navigation for all—headings useable with screen readers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545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dirty="0" smtClean="0"/>
              <a:t>inks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dirty="0" smtClean="0"/>
              <a:t>mages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dirty="0" smtClean="0"/>
              <a:t>tyles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is for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 the header row in your tables</a:t>
            </a:r>
          </a:p>
          <a:p>
            <a:endParaRPr lang="en-US" dirty="0"/>
          </a:p>
          <a:p>
            <a:r>
              <a:rPr lang="en-US" dirty="0"/>
              <a:t>Word calls this “Repeat as header row at top of every page” or just “Repeat Header Rows</a:t>
            </a:r>
            <a:r>
              <a:rPr lang="en-US" dirty="0" smtClean="0"/>
              <a:t>”</a:t>
            </a:r>
          </a:p>
          <a:p>
            <a:r>
              <a:rPr lang="en-US" dirty="0"/>
              <a:t>Note: If you have column headers (i.e., header in first column), that will need to be marked in Adobe Acrobat Pro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45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for you</a:t>
            </a:r>
          </a:p>
          <a:p>
            <a:pPr lvl="1"/>
            <a:r>
              <a:rPr lang="en-US" dirty="0" smtClean="0"/>
              <a:t>Always see header row, even across multiple pages</a:t>
            </a:r>
          </a:p>
          <a:p>
            <a:pPr lvl="1"/>
            <a:r>
              <a:rPr lang="en-US" dirty="0" smtClean="0"/>
              <a:t>Lessens reformatting/editing issues</a:t>
            </a:r>
          </a:p>
          <a:p>
            <a:r>
              <a:rPr lang="en-US" dirty="0" smtClean="0"/>
              <a:t>Benefits to others</a:t>
            </a:r>
          </a:p>
          <a:p>
            <a:pPr lvl="1"/>
            <a:r>
              <a:rPr lang="en-US" dirty="0" smtClean="0"/>
              <a:t>Screen reader users will be able to hear the header text repeated as needed</a:t>
            </a:r>
          </a:p>
          <a:p>
            <a:pPr lvl="1"/>
            <a:r>
              <a:rPr lang="en-US" dirty="0" smtClean="0"/>
              <a:t>Users of large print will still see header row when enlarging text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3ECABB-F2B5-4002-9737-111D32EC28F0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3F882-4122-45B0-8249-8FA794ADF42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list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dirty="0" smtClean="0"/>
              <a:t>inks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dirty="0" smtClean="0"/>
              <a:t>mages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dirty="0" smtClean="0"/>
              <a:t>tyles</a:t>
            </a:r>
          </a:p>
          <a:p>
            <a:pPr marL="0" indent="0">
              <a:buNone/>
            </a:pPr>
            <a:r>
              <a:rPr lang="en-US" dirty="0"/>
              <a:t>√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/>
              <a:t>ables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you’re done!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Are Excited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Receiving </a:t>
            </a:r>
            <a:r>
              <a:rPr lang="en-US" smtClean="0"/>
              <a:t>more presentation </a:t>
            </a:r>
            <a:r>
              <a:rPr lang="en-US" dirty="0" smtClean="0"/>
              <a:t>requests than ever</a:t>
            </a:r>
          </a:p>
          <a:p>
            <a:endParaRPr lang="en-US" dirty="0"/>
          </a:p>
          <a:p>
            <a:r>
              <a:rPr lang="en-US" dirty="0" smtClean="0"/>
              <a:t>Faculty are sharing with each other</a:t>
            </a:r>
          </a:p>
          <a:p>
            <a:endParaRPr lang="en-US" dirty="0"/>
          </a:p>
          <a:p>
            <a:r>
              <a:rPr lang="en-US" dirty="0" smtClean="0"/>
              <a:t>Faculty are now requesting MORE training on accessibility!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31452D-70A5-436B-B915-D340866D78C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C893359-E6DF-45D8-A8EC-CADC9CB4AE34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Gaeir (rhymes with “fire”) Dietrich</a:t>
            </a:r>
          </a:p>
          <a:p>
            <a:pPr lvl="1"/>
            <a:r>
              <a:rPr lang="en-US" dirty="0"/>
              <a:t>gdietrich@htctu.net</a:t>
            </a:r>
          </a:p>
          <a:p>
            <a:pPr lvl="1"/>
            <a:r>
              <a:rPr lang="en-US" dirty="0"/>
              <a:t>408-996-6047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Reassess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Took a step back and asked myself, What would make faculty *want* to help with accessibility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Accessibility intersects with basic skills</a:t>
            </a:r>
          </a:p>
          <a:p>
            <a:pPr lvl="1"/>
            <a:r>
              <a:rPr lang="en-US" dirty="0" smtClean="0"/>
              <a:t>Becoming a better teacher</a:t>
            </a:r>
          </a:p>
          <a:p>
            <a:pPr lvl="1"/>
            <a:endParaRPr lang="en-US" dirty="0"/>
          </a:p>
          <a:p>
            <a:r>
              <a:rPr lang="en-US" dirty="0" smtClean="0"/>
              <a:t>Began engaging faculty member’s thoughtfulness around the issue</a:t>
            </a:r>
          </a:p>
          <a:p>
            <a:r>
              <a:rPr lang="en-US" dirty="0" smtClean="0"/>
              <a:t>Started getting a LOT more interest</a:t>
            </a:r>
          </a:p>
          <a:p>
            <a:r>
              <a:rPr lang="en-US" dirty="0" smtClean="0"/>
              <a:t>Although the interest level increased, I still wasn’t seeing the change I wanted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1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it simple</a:t>
            </a:r>
          </a:p>
          <a:p>
            <a:endParaRPr lang="en-US" dirty="0"/>
          </a:p>
          <a:p>
            <a:r>
              <a:rPr lang="en-US" dirty="0" smtClean="0"/>
              <a:t>I thought the more I could simplify the process, the better the results would be</a:t>
            </a:r>
          </a:p>
          <a:p>
            <a:r>
              <a:rPr lang="en-US" dirty="0" smtClean="0"/>
              <a:t>Sort of worked—gained more interest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encountering resistance because accessibility was perceived as taking extra time and effort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Drawing Board…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Finally, realization dawned…what was needed was “enlightened self-interest”</a:t>
            </a:r>
          </a:p>
          <a:p>
            <a:endParaRPr lang="en-US" dirty="0"/>
          </a:p>
          <a:p>
            <a:r>
              <a:rPr lang="en-US" dirty="0" smtClean="0"/>
              <a:t>If faculty felt there was “something in it for them,” they would become more interested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www.htctu.net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0832ED-0A86-491B-96BD-7B4ECD21F7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78C3DB0-2E63-4CBC-84FB-BCE3A0CADF4A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3505</TotalTime>
  <Words>1487</Words>
  <Application>Microsoft Office PowerPoint</Application>
  <PresentationFormat>On-screen Show (4:3)</PresentationFormat>
  <Paragraphs>377</Paragraphs>
  <Slides>49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Cascade</vt:lpstr>
      <vt:lpstr>Talking with Faculty about Accessibility</vt:lpstr>
      <vt:lpstr>Learning from Mistakes</vt:lpstr>
      <vt:lpstr>Round One</vt:lpstr>
      <vt:lpstr>Round Two</vt:lpstr>
      <vt:lpstr>Time to Reassess</vt:lpstr>
      <vt:lpstr>Round Three</vt:lpstr>
      <vt:lpstr>Round Four</vt:lpstr>
      <vt:lpstr>But…</vt:lpstr>
      <vt:lpstr>Back to the Drawing Board…</vt:lpstr>
      <vt:lpstr>Round Five</vt:lpstr>
      <vt:lpstr>Win-Win</vt:lpstr>
      <vt:lpstr>Reevaluating Again</vt:lpstr>
      <vt:lpstr>Experiencing Differences</vt:lpstr>
      <vt:lpstr>Learning Styles Profile</vt:lpstr>
      <vt:lpstr>HUGE Experiences</vt:lpstr>
      <vt:lpstr>Round Six</vt:lpstr>
      <vt:lpstr>Results?  Knockout!</vt:lpstr>
      <vt:lpstr>Other Tips</vt:lpstr>
      <vt:lpstr>The UDL Presentation</vt:lpstr>
      <vt:lpstr>Principles of UDL</vt:lpstr>
      <vt:lpstr>Learning Styles</vt:lpstr>
      <vt:lpstr>Learning Profile1</vt:lpstr>
      <vt:lpstr>How do you learn?</vt:lpstr>
      <vt:lpstr>No Right or Wrong</vt:lpstr>
      <vt:lpstr>Consider Some Results</vt:lpstr>
      <vt:lpstr>Consider Our Biases</vt:lpstr>
      <vt:lpstr>Doing Unto Others…</vt:lpstr>
      <vt:lpstr>Implications for UDL</vt:lpstr>
      <vt:lpstr>Additional Strategies?</vt:lpstr>
      <vt:lpstr>And it just so happens…</vt:lpstr>
      <vt:lpstr>Better Communication</vt:lpstr>
      <vt:lpstr>The Accessible Word Presentation</vt:lpstr>
      <vt:lpstr>Helpful Acronym</vt:lpstr>
      <vt:lpstr>L is for Links</vt:lpstr>
      <vt:lpstr>Benefits</vt:lpstr>
      <vt:lpstr>How to Create a Link</vt:lpstr>
      <vt:lpstr>Checklist</vt:lpstr>
      <vt:lpstr>I is for Images</vt:lpstr>
      <vt:lpstr>Benefits</vt:lpstr>
      <vt:lpstr>Checklist</vt:lpstr>
      <vt:lpstr>S is for Styles</vt:lpstr>
      <vt:lpstr>Benefits</vt:lpstr>
      <vt:lpstr>Checklist</vt:lpstr>
      <vt:lpstr>T is for Table</vt:lpstr>
      <vt:lpstr>Benefits</vt:lpstr>
      <vt:lpstr>Checklist</vt:lpstr>
      <vt:lpstr>Results</vt:lpstr>
      <vt:lpstr>Faculty Are Excited</vt:lpstr>
      <vt:lpstr>Thank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508 Conformance</dc:title>
  <dc:creator>Gaeir Dietrich</dc:creator>
  <cp:lastModifiedBy>Gaeir Dietrich</cp:lastModifiedBy>
  <cp:revision>910</cp:revision>
  <cp:lastPrinted>2016-11-16T06:00:44Z</cp:lastPrinted>
  <dcterms:created xsi:type="dcterms:W3CDTF">2007-12-03T22:06:30Z</dcterms:created>
  <dcterms:modified xsi:type="dcterms:W3CDTF">2016-11-16T21:19:39Z</dcterms:modified>
</cp:coreProperties>
</file>