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66" r:id="rId2"/>
    <p:sldId id="267" r:id="rId3"/>
    <p:sldId id="284" r:id="rId4"/>
    <p:sldId id="392" r:id="rId5"/>
    <p:sldId id="283" r:id="rId6"/>
    <p:sldId id="286" r:id="rId7"/>
    <p:sldId id="287" r:id="rId8"/>
    <p:sldId id="349" r:id="rId9"/>
    <p:sldId id="265" r:id="rId10"/>
    <p:sldId id="375" r:id="rId11"/>
    <p:sldId id="388" r:id="rId12"/>
    <p:sldId id="376" r:id="rId13"/>
    <p:sldId id="377" r:id="rId14"/>
    <p:sldId id="378" r:id="rId15"/>
    <p:sldId id="379" r:id="rId16"/>
    <p:sldId id="380" r:id="rId17"/>
    <p:sldId id="274" r:id="rId18"/>
    <p:sldId id="385" r:id="rId19"/>
    <p:sldId id="386" r:id="rId20"/>
    <p:sldId id="382" r:id="rId21"/>
    <p:sldId id="322" r:id="rId22"/>
    <p:sldId id="350" r:id="rId23"/>
    <p:sldId id="321" r:id="rId24"/>
    <p:sldId id="352" r:id="rId25"/>
    <p:sldId id="268" r:id="rId26"/>
    <p:sldId id="305" r:id="rId27"/>
    <p:sldId id="302" r:id="rId28"/>
    <p:sldId id="303" r:id="rId29"/>
    <p:sldId id="304" r:id="rId30"/>
    <p:sldId id="306" r:id="rId31"/>
    <p:sldId id="387" r:id="rId32"/>
    <p:sldId id="390" r:id="rId33"/>
    <p:sldId id="308" r:id="rId34"/>
    <p:sldId id="269" r:id="rId35"/>
    <p:sldId id="338" r:id="rId36"/>
    <p:sldId id="309" r:id="rId37"/>
    <p:sldId id="310" r:id="rId38"/>
    <p:sldId id="275" r:id="rId39"/>
    <p:sldId id="394" r:id="rId40"/>
    <p:sldId id="395" r:id="rId41"/>
    <p:sldId id="393" r:id="rId42"/>
    <p:sldId id="293" r:id="rId43"/>
    <p:sldId id="341" r:id="rId44"/>
    <p:sldId id="342" r:id="rId45"/>
    <p:sldId id="343" r:id="rId46"/>
    <p:sldId id="317" r:id="rId47"/>
    <p:sldId id="356" r:id="rId48"/>
    <p:sldId id="396" r:id="rId49"/>
    <p:sldId id="327" r:id="rId50"/>
    <p:sldId id="358" r:id="rId51"/>
    <p:sldId id="359" r:id="rId52"/>
    <p:sldId id="272" r:id="rId53"/>
    <p:sldId id="360" r:id="rId54"/>
    <p:sldId id="363" r:id="rId55"/>
    <p:sldId id="364" r:id="rId56"/>
    <p:sldId id="278" r:id="rId57"/>
    <p:sldId id="370" r:id="rId58"/>
    <p:sldId id="368" r:id="rId59"/>
    <p:sldId id="371" r:id="rId60"/>
    <p:sldId id="389" r:id="rId61"/>
    <p:sldId id="374" r:id="rId62"/>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BD3811C-852F-4A62-B787-575CE853B969}">
          <p14:sldIdLst>
            <p14:sldId id="266"/>
            <p14:sldId id="267"/>
            <p14:sldId id="284"/>
            <p14:sldId id="392"/>
            <p14:sldId id="283"/>
            <p14:sldId id="286"/>
            <p14:sldId id="287"/>
          </p14:sldIdLst>
        </p14:section>
        <p14:section name="Check Your Spelling" id="{2D7DC155-0EF3-4948-9349-E232BAF25C2A}">
          <p14:sldIdLst>
            <p14:sldId id="349"/>
            <p14:sldId id="265"/>
          </p14:sldIdLst>
        </p14:section>
        <p14:section name="Provide Correct Semantic Structure" id="{223D5922-6F56-4BEC-AFB3-3EBFC958B90F}">
          <p14:sldIdLst>
            <p14:sldId id="375"/>
            <p14:sldId id="388"/>
            <p14:sldId id="376"/>
            <p14:sldId id="377"/>
            <p14:sldId id="378"/>
            <p14:sldId id="379"/>
            <p14:sldId id="380"/>
          </p14:sldIdLst>
        </p14:section>
        <p14:section name="Question Your Need for Tables" id="{DAC366B9-0E5D-44BF-B9D4-C5FC097B12C1}">
          <p14:sldIdLst>
            <p14:sldId id="274"/>
            <p14:sldId id="385"/>
            <p14:sldId id="386"/>
          </p14:sldIdLst>
        </p14:section>
        <p14:section name="Write Descriptive Link Text" id="{CE8CDE05-9498-4A25-8F48-2040B074D494}">
          <p14:sldIdLst>
            <p14:sldId id="382"/>
            <p14:sldId id="322"/>
            <p14:sldId id="350"/>
            <p14:sldId id="321"/>
            <p14:sldId id="352"/>
          </p14:sldIdLst>
        </p14:section>
        <p14:section name="Add Alt Text with a Purpose to Images" id="{498E5295-B618-478C-878A-BD25E1CDE5E8}">
          <p14:sldIdLst>
            <p14:sldId id="268"/>
            <p14:sldId id="305"/>
            <p14:sldId id="302"/>
            <p14:sldId id="303"/>
            <p14:sldId id="304"/>
            <p14:sldId id="306"/>
            <p14:sldId id="387"/>
            <p14:sldId id="390"/>
            <p14:sldId id="308"/>
          </p14:sldIdLst>
        </p14:section>
        <p14:section name="Present Text Using Text, Not an Image of Text" id="{F712D232-C0B9-42D0-87FE-842245D3520D}">
          <p14:sldIdLst>
            <p14:sldId id="269"/>
            <p14:sldId id="338"/>
            <p14:sldId id="309"/>
            <p14:sldId id="310"/>
          </p14:sldIdLst>
        </p14:section>
        <p14:section name="Rely on Elements Other than Color, Shape, Size to Convey Information" id="{E0941524-D416-4604-8238-E04BCFD30BC1}">
          <p14:sldIdLst>
            <p14:sldId id="275"/>
            <p14:sldId id="394"/>
            <p14:sldId id="395"/>
            <p14:sldId id="393"/>
            <p14:sldId id="293"/>
            <p14:sldId id="341"/>
            <p14:sldId id="342"/>
            <p14:sldId id="343"/>
            <p14:sldId id="317"/>
          </p14:sldIdLst>
        </p14:section>
        <p14:section name="Provide Captions and Transcriptions" id="{C0F8F1DB-1094-41B7-96EB-81D088FFF321}">
          <p14:sldIdLst>
            <p14:sldId id="356"/>
            <p14:sldId id="396"/>
            <p14:sldId id="327"/>
            <p14:sldId id="358"/>
          </p14:sldIdLst>
        </p14:section>
        <p14:section name="Use Microsoft Office's Built-in Accessibility Tools" id="{96395CAC-ED82-446A-9C29-E8B3504B847D}">
          <p14:sldIdLst>
            <p14:sldId id="359"/>
            <p14:sldId id="272"/>
            <p14:sldId id="360"/>
            <p14:sldId id="363"/>
          </p14:sldIdLst>
        </p14:section>
        <p14:section name="Hone Your Accessibility Skills through Personal Development" id="{98AFCBB4-AC42-4319-BB77-3E772F0C29A5}">
          <p14:sldIdLst>
            <p14:sldId id="364"/>
            <p14:sldId id="278"/>
            <p14:sldId id="370"/>
            <p14:sldId id="368"/>
            <p14:sldId id="371"/>
          </p14:sldIdLst>
        </p14:section>
        <p14:section name="Conclusion" id="{A3F3CAA5-8E8F-4D96-BCE9-41E7ACAFFEC1}">
          <p14:sldIdLst>
            <p14:sldId id="389"/>
            <p14:sldId id="3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93" autoAdjust="0"/>
    <p:restoredTop sz="88953" autoAdjust="0"/>
  </p:normalViewPr>
  <p:slideViewPr>
    <p:cSldViewPr snapToGrid="0">
      <p:cViewPr varScale="1">
        <p:scale>
          <a:sx n="100" d="100"/>
          <a:sy n="100" d="100"/>
        </p:scale>
        <p:origin x="444" y="72"/>
      </p:cViewPr>
      <p:guideLst/>
    </p:cSldViewPr>
  </p:slideViewPr>
  <p:outlineViewPr>
    <p:cViewPr>
      <p:scale>
        <a:sx n="33" d="100"/>
        <a:sy n="33" d="100"/>
      </p:scale>
      <p:origin x="0" y="-1165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3647"/>
          </a:xfrm>
          <a:prstGeom prst="rect">
            <a:avLst/>
          </a:prstGeom>
        </p:spPr>
        <p:txBody>
          <a:bodyPr vert="horz" lIns="92546" tIns="46273" rIns="92546" bIns="46273" rtlCol="0"/>
          <a:lstStyle>
            <a:lvl1pPr algn="r">
              <a:defRPr sz="1200"/>
            </a:lvl1pPr>
          </a:lstStyle>
          <a:p>
            <a:fld id="{85D45054-C0D1-4A97-932F-94E9F1F6E0E1}" type="datetimeFigureOut">
              <a:rPr lang="en-US" smtClean="0"/>
              <a:t>10/3/2016</a:t>
            </a:fld>
            <a:endParaRPr lang="en-US"/>
          </a:p>
        </p:txBody>
      </p:sp>
      <p:sp>
        <p:nvSpPr>
          <p:cNvPr id="4" name="Footer Placeholder 3"/>
          <p:cNvSpPr>
            <a:spLocks noGrp="1"/>
          </p:cNvSpPr>
          <p:nvPr>
            <p:ph type="ftr" sz="quarter" idx="2"/>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777193"/>
            <a:ext cx="3013763" cy="463646"/>
          </a:xfrm>
          <a:prstGeom prst="rect">
            <a:avLst/>
          </a:prstGeom>
        </p:spPr>
        <p:txBody>
          <a:bodyPr vert="horz" lIns="92546" tIns="46273" rIns="92546" bIns="46273" rtlCol="0" anchor="b"/>
          <a:lstStyle>
            <a:lvl1pPr algn="r">
              <a:defRPr sz="1200"/>
            </a:lvl1pPr>
          </a:lstStyle>
          <a:p>
            <a:fld id="{A2F12FA8-306E-435F-BAC4-8422DCE58E1F}" type="slidenum">
              <a:rPr lang="en-US" smtClean="0"/>
              <a:t>‹#›</a:t>
            </a:fld>
            <a:endParaRPr lang="en-US"/>
          </a:p>
        </p:txBody>
      </p:sp>
    </p:spTree>
    <p:extLst>
      <p:ext uri="{BB962C8B-B14F-4D97-AF65-F5344CB8AC3E}">
        <p14:creationId xmlns:p14="http://schemas.microsoft.com/office/powerpoint/2010/main" val="2117645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647"/>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3647"/>
          </a:xfrm>
          <a:prstGeom prst="rect">
            <a:avLst/>
          </a:prstGeom>
        </p:spPr>
        <p:txBody>
          <a:bodyPr vert="horz" lIns="92546" tIns="46273" rIns="92546" bIns="46273" rtlCol="0"/>
          <a:lstStyle>
            <a:lvl1pPr algn="r">
              <a:defRPr sz="1200"/>
            </a:lvl1pPr>
          </a:lstStyle>
          <a:p>
            <a:fld id="{A79FF5DE-726C-4BEB-9839-F981217A8E03}" type="datetimeFigureOut">
              <a:rPr lang="en-US" smtClean="0"/>
              <a:t>10/3/2016</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46" tIns="46273" rIns="92546" bIns="4627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7193"/>
            <a:ext cx="3013763" cy="463646"/>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3"/>
            <a:ext cx="3013763" cy="463646"/>
          </a:xfrm>
          <a:prstGeom prst="rect">
            <a:avLst/>
          </a:prstGeom>
        </p:spPr>
        <p:txBody>
          <a:bodyPr vert="horz" lIns="92546" tIns="46273" rIns="92546" bIns="46273" rtlCol="0" anchor="b"/>
          <a:lstStyle>
            <a:lvl1pPr algn="r">
              <a:defRPr sz="1200"/>
            </a:lvl1pPr>
          </a:lstStyle>
          <a:p>
            <a:fld id="{10B6496B-87D2-4DBA-8C01-B43AD1554D3B}" type="slidenum">
              <a:rPr lang="en-US" smtClean="0"/>
              <a:t>‹#›</a:t>
            </a:fld>
            <a:endParaRPr lang="en-US"/>
          </a:p>
        </p:txBody>
      </p:sp>
    </p:spTree>
    <p:extLst>
      <p:ext uri="{BB962C8B-B14F-4D97-AF65-F5344CB8AC3E}">
        <p14:creationId xmlns:p14="http://schemas.microsoft.com/office/powerpoint/2010/main" val="4170852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a:t>
            </a:fld>
            <a:endParaRPr lang="en-US"/>
          </a:p>
        </p:txBody>
      </p:sp>
    </p:spTree>
    <p:extLst>
      <p:ext uri="{BB962C8B-B14F-4D97-AF65-F5344CB8AC3E}">
        <p14:creationId xmlns:p14="http://schemas.microsoft.com/office/powerpoint/2010/main" val="307495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10</a:t>
            </a:fld>
            <a:endParaRPr lang="en-US"/>
          </a:p>
        </p:txBody>
      </p:sp>
    </p:spTree>
    <p:extLst>
      <p:ext uri="{BB962C8B-B14F-4D97-AF65-F5344CB8AC3E}">
        <p14:creationId xmlns:p14="http://schemas.microsoft.com/office/powerpoint/2010/main" val="321953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12</a:t>
            </a:fld>
            <a:endParaRPr lang="en-US"/>
          </a:p>
        </p:txBody>
      </p:sp>
    </p:spTree>
    <p:extLst>
      <p:ext uri="{BB962C8B-B14F-4D97-AF65-F5344CB8AC3E}">
        <p14:creationId xmlns:p14="http://schemas.microsoft.com/office/powerpoint/2010/main" val="349534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13</a:t>
            </a:fld>
            <a:endParaRPr lang="en-US"/>
          </a:p>
        </p:txBody>
      </p:sp>
    </p:spTree>
    <p:extLst>
      <p:ext uri="{BB962C8B-B14F-4D97-AF65-F5344CB8AC3E}">
        <p14:creationId xmlns:p14="http://schemas.microsoft.com/office/powerpoint/2010/main" val="3208169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14</a:t>
            </a:fld>
            <a:endParaRPr lang="en-US"/>
          </a:p>
        </p:txBody>
      </p:sp>
    </p:spTree>
    <p:extLst>
      <p:ext uri="{BB962C8B-B14F-4D97-AF65-F5344CB8AC3E}">
        <p14:creationId xmlns:p14="http://schemas.microsoft.com/office/powerpoint/2010/main" val="421604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15</a:t>
            </a:fld>
            <a:endParaRPr lang="en-US"/>
          </a:p>
        </p:txBody>
      </p:sp>
    </p:spTree>
    <p:extLst>
      <p:ext uri="{BB962C8B-B14F-4D97-AF65-F5344CB8AC3E}">
        <p14:creationId xmlns:p14="http://schemas.microsoft.com/office/powerpoint/2010/main" val="2556318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16</a:t>
            </a:fld>
            <a:endParaRPr lang="en-US"/>
          </a:p>
        </p:txBody>
      </p:sp>
    </p:spTree>
    <p:extLst>
      <p:ext uri="{BB962C8B-B14F-4D97-AF65-F5344CB8AC3E}">
        <p14:creationId xmlns:p14="http://schemas.microsoft.com/office/powerpoint/2010/main" val="283489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17</a:t>
            </a:fld>
            <a:endParaRPr lang="en-US"/>
          </a:p>
        </p:txBody>
      </p:sp>
    </p:spTree>
    <p:extLst>
      <p:ext uri="{BB962C8B-B14F-4D97-AF65-F5344CB8AC3E}">
        <p14:creationId xmlns:p14="http://schemas.microsoft.com/office/powerpoint/2010/main" val="675115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18</a:t>
            </a:fld>
            <a:endParaRPr lang="en-US"/>
          </a:p>
        </p:txBody>
      </p:sp>
    </p:spTree>
    <p:extLst>
      <p:ext uri="{BB962C8B-B14F-4D97-AF65-F5344CB8AC3E}">
        <p14:creationId xmlns:p14="http://schemas.microsoft.com/office/powerpoint/2010/main" val="1726053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19</a:t>
            </a:fld>
            <a:endParaRPr lang="en-US"/>
          </a:p>
        </p:txBody>
      </p:sp>
    </p:spTree>
    <p:extLst>
      <p:ext uri="{BB962C8B-B14F-4D97-AF65-F5344CB8AC3E}">
        <p14:creationId xmlns:p14="http://schemas.microsoft.com/office/powerpoint/2010/main" val="15150771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20</a:t>
            </a:fld>
            <a:endParaRPr lang="en-US"/>
          </a:p>
        </p:txBody>
      </p:sp>
    </p:spTree>
    <p:extLst>
      <p:ext uri="{BB962C8B-B14F-4D97-AF65-F5344CB8AC3E}">
        <p14:creationId xmlns:p14="http://schemas.microsoft.com/office/powerpoint/2010/main" val="84252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a:t>
            </a:fld>
            <a:endParaRPr lang="en-US"/>
          </a:p>
        </p:txBody>
      </p:sp>
    </p:spTree>
    <p:extLst>
      <p:ext uri="{BB962C8B-B14F-4D97-AF65-F5344CB8AC3E}">
        <p14:creationId xmlns:p14="http://schemas.microsoft.com/office/powerpoint/2010/main" val="1554673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21</a:t>
            </a:fld>
            <a:endParaRPr lang="en-US"/>
          </a:p>
        </p:txBody>
      </p:sp>
    </p:spTree>
    <p:extLst>
      <p:ext uri="{BB962C8B-B14F-4D97-AF65-F5344CB8AC3E}">
        <p14:creationId xmlns:p14="http://schemas.microsoft.com/office/powerpoint/2010/main" val="3275138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22</a:t>
            </a:fld>
            <a:endParaRPr lang="en-US"/>
          </a:p>
        </p:txBody>
      </p:sp>
    </p:spTree>
    <p:extLst>
      <p:ext uri="{BB962C8B-B14F-4D97-AF65-F5344CB8AC3E}">
        <p14:creationId xmlns:p14="http://schemas.microsoft.com/office/powerpoint/2010/main" val="3681971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23</a:t>
            </a:fld>
            <a:endParaRPr lang="en-US"/>
          </a:p>
        </p:txBody>
      </p:sp>
    </p:spTree>
    <p:extLst>
      <p:ext uri="{BB962C8B-B14F-4D97-AF65-F5344CB8AC3E}">
        <p14:creationId xmlns:p14="http://schemas.microsoft.com/office/powerpoint/2010/main" val="2315131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24</a:t>
            </a:fld>
            <a:endParaRPr lang="en-US"/>
          </a:p>
        </p:txBody>
      </p:sp>
    </p:spTree>
    <p:extLst>
      <p:ext uri="{BB962C8B-B14F-4D97-AF65-F5344CB8AC3E}">
        <p14:creationId xmlns:p14="http://schemas.microsoft.com/office/powerpoint/2010/main" val="3074305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25</a:t>
            </a:fld>
            <a:endParaRPr lang="en-US"/>
          </a:p>
        </p:txBody>
      </p:sp>
    </p:spTree>
    <p:extLst>
      <p:ext uri="{BB962C8B-B14F-4D97-AF65-F5344CB8AC3E}">
        <p14:creationId xmlns:p14="http://schemas.microsoft.com/office/powerpoint/2010/main" val="3977292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26</a:t>
            </a:fld>
            <a:endParaRPr lang="en-US"/>
          </a:p>
        </p:txBody>
      </p:sp>
    </p:spTree>
    <p:extLst>
      <p:ext uri="{BB962C8B-B14F-4D97-AF65-F5344CB8AC3E}">
        <p14:creationId xmlns:p14="http://schemas.microsoft.com/office/powerpoint/2010/main" val="4055477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27</a:t>
            </a:fld>
            <a:endParaRPr lang="en-US"/>
          </a:p>
        </p:txBody>
      </p:sp>
    </p:spTree>
    <p:extLst>
      <p:ext uri="{BB962C8B-B14F-4D97-AF65-F5344CB8AC3E}">
        <p14:creationId xmlns:p14="http://schemas.microsoft.com/office/powerpoint/2010/main" val="2110871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28</a:t>
            </a:fld>
            <a:endParaRPr lang="en-US"/>
          </a:p>
        </p:txBody>
      </p:sp>
    </p:spTree>
    <p:extLst>
      <p:ext uri="{BB962C8B-B14F-4D97-AF65-F5344CB8AC3E}">
        <p14:creationId xmlns:p14="http://schemas.microsoft.com/office/powerpoint/2010/main" val="3678421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29</a:t>
            </a:fld>
            <a:endParaRPr lang="en-US"/>
          </a:p>
        </p:txBody>
      </p:sp>
    </p:spTree>
    <p:extLst>
      <p:ext uri="{BB962C8B-B14F-4D97-AF65-F5344CB8AC3E}">
        <p14:creationId xmlns:p14="http://schemas.microsoft.com/office/powerpoint/2010/main" val="144240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30</a:t>
            </a:fld>
            <a:endParaRPr lang="en-US"/>
          </a:p>
        </p:txBody>
      </p:sp>
    </p:spTree>
    <p:extLst>
      <p:ext uri="{BB962C8B-B14F-4D97-AF65-F5344CB8AC3E}">
        <p14:creationId xmlns:p14="http://schemas.microsoft.com/office/powerpoint/2010/main" val="2766183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a:t>
            </a:fld>
            <a:endParaRPr lang="en-US"/>
          </a:p>
        </p:txBody>
      </p:sp>
    </p:spTree>
    <p:extLst>
      <p:ext uri="{BB962C8B-B14F-4D97-AF65-F5344CB8AC3E}">
        <p14:creationId xmlns:p14="http://schemas.microsoft.com/office/powerpoint/2010/main" val="3131156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31</a:t>
            </a:fld>
            <a:endParaRPr lang="en-US"/>
          </a:p>
        </p:txBody>
      </p:sp>
    </p:spTree>
    <p:extLst>
      <p:ext uri="{BB962C8B-B14F-4D97-AF65-F5344CB8AC3E}">
        <p14:creationId xmlns:p14="http://schemas.microsoft.com/office/powerpoint/2010/main" val="21129506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33</a:t>
            </a:fld>
            <a:endParaRPr lang="en-US"/>
          </a:p>
        </p:txBody>
      </p:sp>
    </p:spTree>
    <p:extLst>
      <p:ext uri="{BB962C8B-B14F-4D97-AF65-F5344CB8AC3E}">
        <p14:creationId xmlns:p14="http://schemas.microsoft.com/office/powerpoint/2010/main" val="12519976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34</a:t>
            </a:fld>
            <a:endParaRPr lang="en-US"/>
          </a:p>
        </p:txBody>
      </p:sp>
    </p:spTree>
    <p:extLst>
      <p:ext uri="{BB962C8B-B14F-4D97-AF65-F5344CB8AC3E}">
        <p14:creationId xmlns:p14="http://schemas.microsoft.com/office/powerpoint/2010/main" val="24282875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35</a:t>
            </a:fld>
            <a:endParaRPr lang="en-US"/>
          </a:p>
        </p:txBody>
      </p:sp>
    </p:spTree>
    <p:extLst>
      <p:ext uri="{BB962C8B-B14F-4D97-AF65-F5344CB8AC3E}">
        <p14:creationId xmlns:p14="http://schemas.microsoft.com/office/powerpoint/2010/main" val="808543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36</a:t>
            </a:fld>
            <a:endParaRPr lang="en-US"/>
          </a:p>
        </p:txBody>
      </p:sp>
    </p:spTree>
    <p:extLst>
      <p:ext uri="{BB962C8B-B14F-4D97-AF65-F5344CB8AC3E}">
        <p14:creationId xmlns:p14="http://schemas.microsoft.com/office/powerpoint/2010/main" val="3108294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37</a:t>
            </a:fld>
            <a:endParaRPr lang="en-US"/>
          </a:p>
        </p:txBody>
      </p:sp>
    </p:spTree>
    <p:extLst>
      <p:ext uri="{BB962C8B-B14F-4D97-AF65-F5344CB8AC3E}">
        <p14:creationId xmlns:p14="http://schemas.microsoft.com/office/powerpoint/2010/main" val="12823092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38</a:t>
            </a:fld>
            <a:endParaRPr lang="en-US"/>
          </a:p>
        </p:txBody>
      </p:sp>
    </p:spTree>
    <p:extLst>
      <p:ext uri="{BB962C8B-B14F-4D97-AF65-F5344CB8AC3E}">
        <p14:creationId xmlns:p14="http://schemas.microsoft.com/office/powerpoint/2010/main" val="367117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39</a:t>
            </a:fld>
            <a:endParaRPr lang="en-US"/>
          </a:p>
        </p:txBody>
      </p:sp>
    </p:spTree>
    <p:extLst>
      <p:ext uri="{BB962C8B-B14F-4D97-AF65-F5344CB8AC3E}">
        <p14:creationId xmlns:p14="http://schemas.microsoft.com/office/powerpoint/2010/main" val="11974059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40</a:t>
            </a:fld>
            <a:endParaRPr lang="en-US"/>
          </a:p>
        </p:txBody>
      </p:sp>
    </p:spTree>
    <p:extLst>
      <p:ext uri="{BB962C8B-B14F-4D97-AF65-F5344CB8AC3E}">
        <p14:creationId xmlns:p14="http://schemas.microsoft.com/office/powerpoint/2010/main" val="630223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41</a:t>
            </a:fld>
            <a:endParaRPr lang="en-US"/>
          </a:p>
        </p:txBody>
      </p:sp>
    </p:spTree>
    <p:extLst>
      <p:ext uri="{BB962C8B-B14F-4D97-AF65-F5344CB8AC3E}">
        <p14:creationId xmlns:p14="http://schemas.microsoft.com/office/powerpoint/2010/main" val="336653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a:t>
            </a:fld>
            <a:endParaRPr lang="en-US"/>
          </a:p>
        </p:txBody>
      </p:sp>
    </p:spTree>
    <p:extLst>
      <p:ext uri="{BB962C8B-B14F-4D97-AF65-F5344CB8AC3E}">
        <p14:creationId xmlns:p14="http://schemas.microsoft.com/office/powerpoint/2010/main" val="3205138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42</a:t>
            </a:fld>
            <a:endParaRPr lang="en-US"/>
          </a:p>
        </p:txBody>
      </p:sp>
    </p:spTree>
    <p:extLst>
      <p:ext uri="{BB962C8B-B14F-4D97-AF65-F5344CB8AC3E}">
        <p14:creationId xmlns:p14="http://schemas.microsoft.com/office/powerpoint/2010/main" val="18604828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43</a:t>
            </a:fld>
            <a:endParaRPr lang="en-US"/>
          </a:p>
        </p:txBody>
      </p:sp>
    </p:spTree>
    <p:extLst>
      <p:ext uri="{BB962C8B-B14F-4D97-AF65-F5344CB8AC3E}">
        <p14:creationId xmlns:p14="http://schemas.microsoft.com/office/powerpoint/2010/main" val="725304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44</a:t>
            </a:fld>
            <a:endParaRPr lang="en-US"/>
          </a:p>
        </p:txBody>
      </p:sp>
    </p:spTree>
    <p:extLst>
      <p:ext uri="{BB962C8B-B14F-4D97-AF65-F5344CB8AC3E}">
        <p14:creationId xmlns:p14="http://schemas.microsoft.com/office/powerpoint/2010/main" val="201080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45</a:t>
            </a:fld>
            <a:endParaRPr lang="en-US"/>
          </a:p>
        </p:txBody>
      </p:sp>
    </p:spTree>
    <p:extLst>
      <p:ext uri="{BB962C8B-B14F-4D97-AF65-F5344CB8AC3E}">
        <p14:creationId xmlns:p14="http://schemas.microsoft.com/office/powerpoint/2010/main" val="128477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46</a:t>
            </a:fld>
            <a:endParaRPr lang="en-US"/>
          </a:p>
        </p:txBody>
      </p:sp>
    </p:spTree>
    <p:extLst>
      <p:ext uri="{BB962C8B-B14F-4D97-AF65-F5344CB8AC3E}">
        <p14:creationId xmlns:p14="http://schemas.microsoft.com/office/powerpoint/2010/main" val="2832783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47</a:t>
            </a:fld>
            <a:endParaRPr lang="en-US"/>
          </a:p>
        </p:txBody>
      </p:sp>
    </p:spTree>
    <p:extLst>
      <p:ext uri="{BB962C8B-B14F-4D97-AF65-F5344CB8AC3E}">
        <p14:creationId xmlns:p14="http://schemas.microsoft.com/office/powerpoint/2010/main" val="2745499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6496B-87D2-4DBA-8C01-B43AD1554D3B}" type="slidenum">
              <a:rPr lang="en-US" smtClean="0"/>
              <a:t>48</a:t>
            </a:fld>
            <a:endParaRPr lang="en-US"/>
          </a:p>
        </p:txBody>
      </p:sp>
    </p:spTree>
    <p:extLst>
      <p:ext uri="{BB962C8B-B14F-4D97-AF65-F5344CB8AC3E}">
        <p14:creationId xmlns:p14="http://schemas.microsoft.com/office/powerpoint/2010/main" val="3419204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49</a:t>
            </a:fld>
            <a:endParaRPr lang="en-US"/>
          </a:p>
        </p:txBody>
      </p:sp>
    </p:spTree>
    <p:extLst>
      <p:ext uri="{BB962C8B-B14F-4D97-AF65-F5344CB8AC3E}">
        <p14:creationId xmlns:p14="http://schemas.microsoft.com/office/powerpoint/2010/main" val="2238143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50</a:t>
            </a:fld>
            <a:endParaRPr lang="en-US"/>
          </a:p>
        </p:txBody>
      </p:sp>
    </p:spTree>
    <p:extLst>
      <p:ext uri="{BB962C8B-B14F-4D97-AF65-F5344CB8AC3E}">
        <p14:creationId xmlns:p14="http://schemas.microsoft.com/office/powerpoint/2010/main" val="149882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51</a:t>
            </a:fld>
            <a:endParaRPr lang="en-US"/>
          </a:p>
        </p:txBody>
      </p:sp>
    </p:spTree>
    <p:extLst>
      <p:ext uri="{BB962C8B-B14F-4D97-AF65-F5344CB8AC3E}">
        <p14:creationId xmlns:p14="http://schemas.microsoft.com/office/powerpoint/2010/main" val="2368978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a:t>
            </a:fld>
            <a:endParaRPr lang="en-US"/>
          </a:p>
        </p:txBody>
      </p:sp>
    </p:spTree>
    <p:extLst>
      <p:ext uri="{BB962C8B-B14F-4D97-AF65-F5344CB8AC3E}">
        <p14:creationId xmlns:p14="http://schemas.microsoft.com/office/powerpoint/2010/main" val="4120072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52</a:t>
            </a:fld>
            <a:endParaRPr lang="en-US"/>
          </a:p>
        </p:txBody>
      </p:sp>
    </p:spTree>
    <p:extLst>
      <p:ext uri="{BB962C8B-B14F-4D97-AF65-F5344CB8AC3E}">
        <p14:creationId xmlns:p14="http://schemas.microsoft.com/office/powerpoint/2010/main" val="3944418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53</a:t>
            </a:fld>
            <a:endParaRPr lang="en-US"/>
          </a:p>
        </p:txBody>
      </p:sp>
    </p:spTree>
    <p:extLst>
      <p:ext uri="{BB962C8B-B14F-4D97-AF65-F5344CB8AC3E}">
        <p14:creationId xmlns:p14="http://schemas.microsoft.com/office/powerpoint/2010/main" val="18325347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54</a:t>
            </a:fld>
            <a:endParaRPr lang="en-US"/>
          </a:p>
        </p:txBody>
      </p:sp>
    </p:spTree>
    <p:extLst>
      <p:ext uri="{BB962C8B-B14F-4D97-AF65-F5344CB8AC3E}">
        <p14:creationId xmlns:p14="http://schemas.microsoft.com/office/powerpoint/2010/main" val="4788776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55</a:t>
            </a:fld>
            <a:endParaRPr lang="en-US"/>
          </a:p>
        </p:txBody>
      </p:sp>
    </p:spTree>
    <p:extLst>
      <p:ext uri="{BB962C8B-B14F-4D97-AF65-F5344CB8AC3E}">
        <p14:creationId xmlns:p14="http://schemas.microsoft.com/office/powerpoint/2010/main" val="27107662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56</a:t>
            </a:fld>
            <a:endParaRPr lang="en-US"/>
          </a:p>
        </p:txBody>
      </p:sp>
    </p:spTree>
    <p:extLst>
      <p:ext uri="{BB962C8B-B14F-4D97-AF65-F5344CB8AC3E}">
        <p14:creationId xmlns:p14="http://schemas.microsoft.com/office/powerpoint/2010/main" val="329055785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57</a:t>
            </a:fld>
            <a:endParaRPr lang="en-US"/>
          </a:p>
        </p:txBody>
      </p:sp>
    </p:spTree>
    <p:extLst>
      <p:ext uri="{BB962C8B-B14F-4D97-AF65-F5344CB8AC3E}">
        <p14:creationId xmlns:p14="http://schemas.microsoft.com/office/powerpoint/2010/main" val="4084651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58</a:t>
            </a:fld>
            <a:endParaRPr lang="en-US"/>
          </a:p>
        </p:txBody>
      </p:sp>
    </p:spTree>
    <p:extLst>
      <p:ext uri="{BB962C8B-B14F-4D97-AF65-F5344CB8AC3E}">
        <p14:creationId xmlns:p14="http://schemas.microsoft.com/office/powerpoint/2010/main" val="11078504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59</a:t>
            </a:fld>
            <a:endParaRPr lang="en-US"/>
          </a:p>
        </p:txBody>
      </p:sp>
    </p:spTree>
    <p:extLst>
      <p:ext uri="{BB962C8B-B14F-4D97-AF65-F5344CB8AC3E}">
        <p14:creationId xmlns:p14="http://schemas.microsoft.com/office/powerpoint/2010/main" val="3446792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60</a:t>
            </a:fld>
            <a:endParaRPr lang="en-US"/>
          </a:p>
        </p:txBody>
      </p:sp>
    </p:spTree>
    <p:extLst>
      <p:ext uri="{BB962C8B-B14F-4D97-AF65-F5344CB8AC3E}">
        <p14:creationId xmlns:p14="http://schemas.microsoft.com/office/powerpoint/2010/main" val="26077812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61</a:t>
            </a:fld>
            <a:endParaRPr lang="en-US"/>
          </a:p>
        </p:txBody>
      </p:sp>
    </p:spTree>
    <p:extLst>
      <p:ext uri="{BB962C8B-B14F-4D97-AF65-F5344CB8AC3E}">
        <p14:creationId xmlns:p14="http://schemas.microsoft.com/office/powerpoint/2010/main" val="36884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6</a:t>
            </a:fld>
            <a:endParaRPr lang="en-US"/>
          </a:p>
        </p:txBody>
      </p:sp>
    </p:spTree>
    <p:extLst>
      <p:ext uri="{BB962C8B-B14F-4D97-AF65-F5344CB8AC3E}">
        <p14:creationId xmlns:p14="http://schemas.microsoft.com/office/powerpoint/2010/main" val="3263785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7</a:t>
            </a:fld>
            <a:endParaRPr lang="en-US"/>
          </a:p>
        </p:txBody>
      </p:sp>
    </p:spTree>
    <p:extLst>
      <p:ext uri="{BB962C8B-B14F-4D97-AF65-F5344CB8AC3E}">
        <p14:creationId xmlns:p14="http://schemas.microsoft.com/office/powerpoint/2010/main" val="3569995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8</a:t>
            </a:fld>
            <a:endParaRPr lang="en-US"/>
          </a:p>
        </p:txBody>
      </p:sp>
    </p:spTree>
    <p:extLst>
      <p:ext uri="{BB962C8B-B14F-4D97-AF65-F5344CB8AC3E}">
        <p14:creationId xmlns:p14="http://schemas.microsoft.com/office/powerpoint/2010/main" val="1406090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B6496B-87D2-4DBA-8C01-B43AD1554D3B}" type="slidenum">
              <a:rPr lang="en-US" smtClean="0"/>
              <a:t>9</a:t>
            </a:fld>
            <a:endParaRPr lang="en-US"/>
          </a:p>
        </p:txBody>
      </p:sp>
    </p:spTree>
    <p:extLst>
      <p:ext uri="{BB962C8B-B14F-4D97-AF65-F5344CB8AC3E}">
        <p14:creationId xmlns:p14="http://schemas.microsoft.com/office/powerpoint/2010/main" val="27765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6A933A-978E-4D38-AC2C-BA598FBD149C}"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8655411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A933A-978E-4D38-AC2C-BA598FBD149C}"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3392069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A933A-978E-4D38-AC2C-BA598FBD149C}"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3352106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A933A-978E-4D38-AC2C-BA598FBD149C}"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3589689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A933A-978E-4D38-AC2C-BA598FBD149C}"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1293612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84706"/>
          </a:xfrm>
          <a:prstGeom prst="rect">
            <a:avLst/>
          </a:prstGeom>
        </p:spPr>
      </p:pic>
      <p:sp>
        <p:nvSpPr>
          <p:cNvPr id="2" name="Title 1"/>
          <p:cNvSpPr>
            <a:spLocks noGrp="1"/>
          </p:cNvSpPr>
          <p:nvPr>
            <p:ph type="title"/>
          </p:nvPr>
        </p:nvSpPr>
        <p:spPr>
          <a:xfrm>
            <a:off x="838200" y="-2168525"/>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838200" y="2197100"/>
            <a:ext cx="10515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6A933A-978E-4D38-AC2C-BA598FBD149C}"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183246858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6A933A-978E-4D38-AC2C-BA598FBD149C}" type="datetimeFigureOut">
              <a:rPr lang="en-US" smtClean="0"/>
              <a:t>10/3/2016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40676058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8470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6A933A-978E-4D38-AC2C-BA598FBD149C}"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1319969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6A933A-978E-4D38-AC2C-BA598FBD149C}" type="datetimeFigureOut">
              <a:rPr lang="en-US" smtClean="0"/>
              <a:t>10/3/2016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348068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6A933A-978E-4D38-AC2C-BA598FBD149C}" type="datetimeFigureOut">
              <a:rPr lang="en-US" smtClean="0"/>
              <a:t>10/3/2016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96950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6A933A-978E-4D38-AC2C-BA598FBD149C}" type="datetimeFigureOut">
              <a:rPr lang="en-US" smtClean="0"/>
              <a:t>10/3/2016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104231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6A933A-978E-4D38-AC2C-BA598FBD149C}" type="datetimeFigureOut">
              <a:rPr lang="en-US" smtClean="0"/>
              <a:t>10/3/2016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31123A-D3FC-4A44-B631-FEE8F1A4F2EF}" type="slidenum">
              <a:rPr lang="en-US" smtClean="0"/>
              <a:t>‹#›</a:t>
            </a:fld>
            <a:endParaRPr lang="en-US"/>
          </a:p>
        </p:txBody>
      </p:sp>
    </p:spTree>
    <p:extLst>
      <p:ext uri="{BB962C8B-B14F-4D97-AF65-F5344CB8AC3E}">
        <p14:creationId xmlns:p14="http://schemas.microsoft.com/office/powerpoint/2010/main" val="295166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A933A-978E-4D38-AC2C-BA598FBD149C}" type="datetimeFigureOut">
              <a:rPr lang="en-US" smtClean="0"/>
              <a:t>10/3/2016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1123A-D3FC-4A44-B631-FEE8F1A4F2EF}" type="slidenum">
              <a:rPr lang="en-US" smtClean="0"/>
              <a:t>‹#›</a:t>
            </a:fld>
            <a:endParaRPr lang="en-US"/>
          </a:p>
        </p:txBody>
      </p:sp>
    </p:spTree>
    <p:extLst>
      <p:ext uri="{BB962C8B-B14F-4D97-AF65-F5344CB8AC3E}">
        <p14:creationId xmlns:p14="http://schemas.microsoft.com/office/powerpoint/2010/main" val="2921947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webaim.org/techniques/semanticstructure/"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7.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webaim.org/techniques/semanticstructur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support.office.com/en-US/Article/Using-Styles-in-Word-9db4c0f4-2754-4294-9758-c14a0abd8cfa"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html-cleaner.com/"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wordhtml.com/"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7.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readingapprenticeship.org/wp-content/uploads/2014/0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readingapprenticeship.org/wp-content/uploads/2014/01/RFU-Ch-2-Excerpt.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ccessibility.psu.edu/images/alttext/"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webaim.org/techniques/alttext"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support.office.com/en-us/article/Creating-accessible-Word-documents-d9bf3683-87ac-47ea-b91a-78dcacb3c66d" TargetMode="External"/><Relationship Id="rId4" Type="http://schemas.openxmlformats.org/officeDocument/2006/relationships/hyperlink" Target="http://accessibility.psu.edu/images/alttex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getwindoweyes.com/Training/Tutorials/Text/VirtualViewOCR.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www.onlineocr.net/" TargetMode="External"/><Relationship Id="rId5" Type="http://schemas.openxmlformats.org/officeDocument/2006/relationships/hyperlink" Target="http://www.free-ocr.com/" TargetMode="External"/><Relationship Id="rId4" Type="http://schemas.openxmlformats.org/officeDocument/2006/relationships/hyperlink" Target="https://www.itunity.com/article/extracting-text-image-onenote-3602"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7.png"/><Relationship Id="rId4"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7.png"/><Relationship Id="rId4"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hyperlink" Target="http://www.etre.com/tools/colourblindsimulator/"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hyperlink" Target="http://www.color-blindness.com/coblis-color-blindness-simulator/" TargetMode="External"/><Relationship Id="rId4" Type="http://schemas.openxmlformats.org/officeDocument/2006/relationships/hyperlink" Target="http://colorfilter.wickline.org/"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www.3playmedia.com/resources/webinars/research-09-15-2016/"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support.google.com/youtube/answer/2734796?hl=en"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www.techsmith.com/tutorial-camtasia-8-add-captions-manually.html" TargetMode="External"/><Relationship Id="rId4" Type="http://schemas.openxmlformats.org/officeDocument/2006/relationships/hyperlink" Target="https://support.office.com/en-us/article/Sub-titling-text-add-in-for-Microsoft-PowerPoint-STAMP-df091537-fb22-4507-898f-2358ddc0df18#__toc28787279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rosenfeldmedia.com/books/a-web-for-everyone/"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8" Type="http://schemas.openxmlformats.org/officeDocument/2006/relationships/hyperlink" Target="http://www.washington.edu/accessibility/" TargetMode="External"/><Relationship Id="rId3" Type="http://schemas.openxmlformats.org/officeDocument/2006/relationships/hyperlink" Target="http://www.webaim.org/" TargetMode="External"/><Relationship Id="rId7" Type="http://schemas.openxmlformats.org/officeDocument/2006/relationships/hyperlink" Target="http://accessibility.umn.edu/"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hyperlink" Target="http://salsa.usu.edu/" TargetMode="External"/><Relationship Id="rId5" Type="http://schemas.openxmlformats.org/officeDocument/2006/relationships/hyperlink" Target="https://www.paciellogroup.com/resources/contrastanalyser/" TargetMode="External"/><Relationship Id="rId4" Type="http://schemas.openxmlformats.org/officeDocument/2006/relationships/hyperlink" Target="http://www.ssbbartgroup.com/webinars/" TargetMode="External"/><Relationship Id="rId9" Type="http://schemas.openxmlformats.org/officeDocument/2006/relationships/hyperlink" Target="http://accessibility.psu.edu/"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www.edx.org/course/information-communication-technology-ict-gtx-ict100x" TargetMode="External"/><Relationship Id="rId3" Type="http://schemas.openxmlformats.org/officeDocument/2006/relationships/hyperlink" Target="http://webaim.org/services/training/" TargetMode="External"/><Relationship Id="rId7" Type="http://schemas.openxmlformats.org/officeDocument/2006/relationships/hyperlink" Target="https://www.lynda.com/Acrobat-tutorials/Creating-Accessible-PDFs-Acrobat-DC/372675-2.html"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s://www.lynda.com/Accessibility-tutorials/Foundations-UX-Accessibility/435008-2.html" TargetMode="External"/><Relationship Id="rId5" Type="http://schemas.openxmlformats.org/officeDocument/2006/relationships/hyperlink" Target="http://www.lynda.com/" TargetMode="External"/><Relationship Id="rId4" Type="http://schemas.openxmlformats.org/officeDocument/2006/relationships/hyperlink" Target="http://www.dequeuniversity.com/" TargetMode="External"/><Relationship Id="rId9" Type="http://schemas.openxmlformats.org/officeDocument/2006/relationships/hyperlink" Target="http://amacusg.org/"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twitter.com/search?f=tweets&amp;vertical=news&amp;q=#a11y&amp;src=typd"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hyperlink" Target="https://twitter.com/search?f=tweets&amp;vertical=default&amp;q=#a11y&amp;src=typd"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www.un.org/esa/socdev/enable/faqs.htm"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mailto:Jennifer.perkins@eku.edu"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twitter.com/jenperki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entury Gothic" panose="020B0502020202020204" pitchFamily="34" charset="0"/>
                <a:ea typeface="Lexie Readable" pitchFamily="2" charset="0"/>
              </a:rPr>
              <a:t>A Little Means a Lot</a:t>
            </a:r>
            <a:endParaRPr lang="en-US" dirty="0">
              <a:latin typeface="Century Gothic" panose="020B0502020202020204" pitchFamily="34" charset="0"/>
              <a:ea typeface="Lexie Readable" pitchFamily="2" charset="0"/>
            </a:endParaRPr>
          </a:p>
        </p:txBody>
      </p:sp>
      <p:sp>
        <p:nvSpPr>
          <p:cNvPr id="3" name="Subtitle 2"/>
          <p:cNvSpPr>
            <a:spLocks noGrp="1"/>
          </p:cNvSpPr>
          <p:nvPr>
            <p:ph type="subTitle" idx="1"/>
          </p:nvPr>
        </p:nvSpPr>
        <p:spPr/>
        <p:txBody>
          <a:bodyPr>
            <a:normAutofit/>
          </a:bodyPr>
          <a:lstStyle/>
          <a:p>
            <a:r>
              <a:rPr lang="en-US" sz="2800" dirty="0" smtClean="0">
                <a:latin typeface="Century Gothic" panose="020B0502020202020204" pitchFamily="34" charset="0"/>
                <a:ea typeface="Lexie Readable" pitchFamily="2" charset="0"/>
              </a:rPr>
              <a:t>Simple Ways to Improve Online Course Accessibility</a:t>
            </a:r>
            <a:endParaRPr lang="en-US" sz="2800" dirty="0">
              <a:latin typeface="Century Gothic" panose="020B0502020202020204" pitchFamily="34" charset="0"/>
              <a:ea typeface="Lexie Readable" pitchFamily="2" charset="0"/>
            </a:endParaRPr>
          </a:p>
        </p:txBody>
      </p:sp>
      <p:pic>
        <p:nvPicPr>
          <p:cNvPr id="4" name="Picture 3" descr="EKU Onlin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666" y="5591333"/>
            <a:ext cx="2666667" cy="1266667"/>
          </a:xfrm>
          <a:prstGeom prst="rect">
            <a:avLst/>
          </a:prstGeom>
        </p:spPr>
      </p:pic>
    </p:spTree>
    <p:extLst>
      <p:ext uri="{BB962C8B-B14F-4D97-AF65-F5344CB8AC3E}">
        <p14:creationId xmlns:p14="http://schemas.microsoft.com/office/powerpoint/2010/main" val="700784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00596"/>
            <a:ext cx="9144000" cy="1871663"/>
          </a:xfrm>
        </p:spPr>
        <p:txBody>
          <a:bodyPr>
            <a:normAutofit/>
          </a:bodyPr>
          <a:lstStyle/>
          <a:p>
            <a:r>
              <a:rPr lang="en-US" dirty="0" smtClean="0">
                <a:latin typeface="Century Gothic" panose="020B0502020202020204" pitchFamily="34" charset="0"/>
              </a:rPr>
              <a:t>Provide Correct Semantic Structure</a:t>
            </a:r>
            <a:endParaRPr lang="en-US" dirty="0">
              <a:latin typeface="Century Gothic" panose="020B0502020202020204" pitchFamily="34" charset="0"/>
            </a:endParaRPr>
          </a:p>
        </p:txBody>
      </p:sp>
      <p:sp>
        <p:nvSpPr>
          <p:cNvPr id="3" name="Content Placeholder 2"/>
          <p:cNvSpPr>
            <a:spLocks noGrp="1"/>
          </p:cNvSpPr>
          <p:nvPr>
            <p:ph type="subTitle" idx="1"/>
          </p:nvPr>
        </p:nvSpPr>
        <p:spPr>
          <a:xfrm>
            <a:off x="1524000" y="4210334"/>
            <a:ext cx="9144000" cy="1047466"/>
          </a:xfrm>
        </p:spPr>
        <p:txBody>
          <a:bodyPr>
            <a:normAutofit/>
          </a:bodyPr>
          <a:lstStyle/>
          <a:p>
            <a:pPr marR="0" lvl="0">
              <a:lnSpc>
                <a:spcPct val="107000"/>
              </a:lnSpc>
              <a:spcBef>
                <a:spcPts val="0"/>
              </a:spcBef>
              <a:spcAft>
                <a:spcPts val="0"/>
              </a:spcAft>
            </a:pPr>
            <a:endParaRPr lang="en-US" sz="2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2243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Provide Correct Semantic Structure</a:t>
            </a:r>
            <a:endParaRPr lang="en-US" dirty="0"/>
          </a:p>
        </p:txBody>
      </p:sp>
      <p:sp>
        <p:nvSpPr>
          <p:cNvPr id="5" name="Content Placeholder 4"/>
          <p:cNvSpPr>
            <a:spLocks noGrp="1"/>
          </p:cNvSpPr>
          <p:nvPr>
            <p:ph idx="1"/>
          </p:nvPr>
        </p:nvSpPr>
        <p:spPr>
          <a:xfrm>
            <a:off x="1181100" y="2073275"/>
            <a:ext cx="9810750" cy="4351338"/>
          </a:xfrm>
        </p:spPr>
        <p:txBody>
          <a:bodyPr/>
          <a:lstStyle/>
          <a:p>
            <a:pPr marL="0" indent="0">
              <a:lnSpc>
                <a:spcPct val="110000"/>
              </a:lnSpc>
              <a:spcBef>
                <a:spcPts val="0"/>
              </a:spcBef>
              <a:buNone/>
            </a:pPr>
            <a:r>
              <a:rPr lang="en-US" dirty="0" smtClean="0">
                <a:latin typeface="Century Gothic" panose="020B0502020202020204" pitchFamily="34" charset="0"/>
              </a:rPr>
              <a:t>“As </a:t>
            </a:r>
            <a:r>
              <a:rPr lang="en-US" dirty="0">
                <a:latin typeface="Century Gothic" panose="020B0502020202020204" pitchFamily="34" charset="0"/>
              </a:rPr>
              <a:t>with the original intention of the web, screen readers and other assistive technologies largely ignore visual styling and focus primarily on </a:t>
            </a:r>
            <a:r>
              <a:rPr lang="en-US" dirty="0" smtClean="0">
                <a:latin typeface="Century Gothic" panose="020B0502020202020204" pitchFamily="34" charset="0"/>
              </a:rPr>
              <a:t>semantics </a:t>
            </a:r>
            <a:r>
              <a:rPr lang="en-US" dirty="0">
                <a:latin typeface="Century Gothic" panose="020B0502020202020204" pitchFamily="34" charset="0"/>
              </a:rPr>
              <a:t>and structure</a:t>
            </a:r>
            <a:r>
              <a:rPr lang="en-US" dirty="0" smtClean="0">
                <a:latin typeface="Century Gothic" panose="020B0502020202020204" pitchFamily="34" charset="0"/>
              </a:rPr>
              <a:t>.”</a:t>
            </a:r>
          </a:p>
          <a:p>
            <a:pPr marL="0" indent="0">
              <a:lnSpc>
                <a:spcPct val="110000"/>
              </a:lnSpc>
              <a:spcBef>
                <a:spcPts val="0"/>
              </a:spcBef>
              <a:buNone/>
            </a:pPr>
            <a:endParaRPr lang="en-US" dirty="0">
              <a:latin typeface="Century Gothic" panose="020B0502020202020204" pitchFamily="34" charset="0"/>
            </a:endParaRPr>
          </a:p>
          <a:p>
            <a:pPr marL="0" indent="0" algn="r">
              <a:lnSpc>
                <a:spcPct val="110000"/>
              </a:lnSpc>
              <a:spcBef>
                <a:spcPts val="0"/>
              </a:spcBef>
              <a:buNone/>
            </a:pPr>
            <a:r>
              <a:rPr lang="en-US" dirty="0" smtClean="0">
                <a:latin typeface="Century Gothic" panose="020B0502020202020204" pitchFamily="34" charset="0"/>
                <a:hlinkClick r:id="rId2"/>
              </a:rPr>
              <a:t>WebAIM Semantic Structure webpage</a:t>
            </a:r>
            <a:endParaRPr lang="en-US" dirty="0">
              <a:latin typeface="Century Gothic" panose="020B0502020202020204" pitchFamily="34" charset="0"/>
            </a:endParaRPr>
          </a:p>
        </p:txBody>
      </p:sp>
    </p:spTree>
    <p:extLst>
      <p:ext uri="{BB962C8B-B14F-4D97-AF65-F5344CB8AC3E}">
        <p14:creationId xmlns:p14="http://schemas.microsoft.com/office/powerpoint/2010/main" val="2883667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a:t>
            </a:r>
            <a:r>
              <a:rPr lang="en-US" baseline="0" dirty="0" smtClean="0"/>
              <a:t> Correct Semantic</a:t>
            </a:r>
            <a:r>
              <a:rPr lang="en-US" dirty="0" smtClean="0"/>
              <a:t> Structure</a:t>
            </a:r>
            <a:endParaRPr lang="en-US" dirty="0"/>
          </a:p>
        </p:txBody>
      </p:sp>
      <p:sp>
        <p:nvSpPr>
          <p:cNvPr id="5" name="Content Placeholder 4"/>
          <p:cNvSpPr>
            <a:spLocks noGrp="1"/>
          </p:cNvSpPr>
          <p:nvPr>
            <p:ph idx="1"/>
          </p:nvPr>
        </p:nvSpPr>
        <p:spPr>
          <a:xfrm>
            <a:off x="838200" y="928049"/>
            <a:ext cx="10515600" cy="6196082"/>
          </a:xfrm>
        </p:spPr>
        <p:txBody>
          <a:bodyPr>
            <a:normAutofit fontScale="70000" lnSpcReduction="20000"/>
          </a:bodyPr>
          <a:lstStyle/>
          <a:p>
            <a:pPr marL="0" indent="0">
              <a:lnSpc>
                <a:spcPct val="120000"/>
              </a:lnSpc>
              <a:spcBef>
                <a:spcPts val="600"/>
              </a:spcBef>
              <a:spcAft>
                <a:spcPts val="1200"/>
              </a:spcAft>
              <a:buNone/>
            </a:pPr>
            <a:r>
              <a:rPr lang="en-US" sz="4000" b="1" dirty="0" smtClean="0">
                <a:latin typeface="Century Gothic" panose="020B0502020202020204" pitchFamily="34" charset="0"/>
              </a:rPr>
              <a:t>Student </a:t>
            </a:r>
            <a:r>
              <a:rPr lang="en-US" sz="4000" b="1" dirty="0">
                <a:latin typeface="Century Gothic" panose="020B0502020202020204" pitchFamily="34" charset="0"/>
              </a:rPr>
              <a:t>Learning Outcomes</a:t>
            </a:r>
            <a:endParaRPr lang="en-US" sz="4000" dirty="0">
              <a:latin typeface="Century Gothic" panose="020B0502020202020204" pitchFamily="34" charset="0"/>
            </a:endParaRPr>
          </a:p>
          <a:p>
            <a:pPr marL="0" indent="0">
              <a:lnSpc>
                <a:spcPct val="120000"/>
              </a:lnSpc>
              <a:spcBef>
                <a:spcPts val="600"/>
              </a:spcBef>
              <a:spcAft>
                <a:spcPts val="1200"/>
              </a:spcAft>
              <a:buNone/>
            </a:pPr>
            <a:r>
              <a:rPr lang="en-US" sz="3400" dirty="0">
                <a:latin typeface="Century Gothic" panose="020B0502020202020204" pitchFamily="34" charset="0"/>
              </a:rPr>
              <a:t>The goal of this course is to effectively research elements of literacy development</a:t>
            </a:r>
            <a:r>
              <a:rPr lang="en-US" sz="3400" dirty="0" smtClean="0">
                <a:latin typeface="Century Gothic" panose="020B0502020202020204" pitchFamily="34" charset="0"/>
              </a:rPr>
              <a:t>.</a:t>
            </a:r>
          </a:p>
          <a:p>
            <a:pPr marL="0" indent="0">
              <a:lnSpc>
                <a:spcPct val="120000"/>
              </a:lnSpc>
              <a:spcBef>
                <a:spcPts val="600"/>
              </a:spcBef>
              <a:spcAft>
                <a:spcPts val="1200"/>
              </a:spcAft>
              <a:buNone/>
            </a:pPr>
            <a:r>
              <a:rPr lang="en-US" sz="4000" b="1" dirty="0" smtClean="0">
                <a:latin typeface="Century Gothic" panose="020B0502020202020204" pitchFamily="34" charset="0"/>
              </a:rPr>
              <a:t>Module </a:t>
            </a:r>
            <a:r>
              <a:rPr lang="en-US" sz="4000" b="1" dirty="0">
                <a:latin typeface="Century Gothic" panose="020B0502020202020204" pitchFamily="34" charset="0"/>
              </a:rPr>
              <a:t>1 Objectives</a:t>
            </a:r>
            <a:endParaRPr lang="en-US" sz="4000" dirty="0">
              <a:latin typeface="Century Gothic" panose="020B0502020202020204" pitchFamily="34" charset="0"/>
            </a:endParaRPr>
          </a:p>
          <a:p>
            <a:pPr marL="0" indent="0">
              <a:lnSpc>
                <a:spcPct val="120000"/>
              </a:lnSpc>
              <a:spcBef>
                <a:spcPts val="600"/>
              </a:spcBef>
              <a:buNone/>
            </a:pPr>
            <a:r>
              <a:rPr lang="en-US" sz="3400" dirty="0">
                <a:latin typeface="Century Gothic" panose="020B0502020202020204" pitchFamily="34" charset="0"/>
              </a:rPr>
              <a:t>Students completing this module will be able to</a:t>
            </a:r>
          </a:p>
          <a:p>
            <a:pPr marL="0" indent="0">
              <a:lnSpc>
                <a:spcPct val="120000"/>
              </a:lnSpc>
              <a:spcBef>
                <a:spcPts val="600"/>
              </a:spcBef>
              <a:buNone/>
            </a:pPr>
            <a:r>
              <a:rPr lang="en-US" sz="3400" dirty="0">
                <a:latin typeface="Century Gothic" panose="020B0502020202020204" pitchFamily="34" charset="0"/>
              </a:rPr>
              <a:t>1. List and explain the eight components of literacy development.</a:t>
            </a:r>
          </a:p>
          <a:p>
            <a:pPr marL="0" indent="0">
              <a:lnSpc>
                <a:spcPct val="120000"/>
              </a:lnSpc>
              <a:spcBef>
                <a:spcPts val="600"/>
              </a:spcBef>
              <a:buNone/>
            </a:pPr>
            <a:r>
              <a:rPr lang="en-US" sz="3400" dirty="0">
                <a:latin typeface="Century Gothic" panose="020B0502020202020204" pitchFamily="34" charset="0"/>
              </a:rPr>
              <a:t>2. Analyze current research and best practices in the field.</a:t>
            </a:r>
          </a:p>
          <a:p>
            <a:pPr marL="0" indent="0">
              <a:lnSpc>
                <a:spcPct val="120000"/>
              </a:lnSpc>
              <a:spcBef>
                <a:spcPts val="600"/>
              </a:spcBef>
              <a:buNone/>
            </a:pPr>
            <a:r>
              <a:rPr lang="en-US" sz="3400" dirty="0">
                <a:latin typeface="Century Gothic" panose="020B0502020202020204" pitchFamily="34" charset="0"/>
              </a:rPr>
              <a:t>3. Identify and illustrate the processes and instructional strategies in the following areas:</a:t>
            </a:r>
          </a:p>
          <a:p>
            <a:pPr marL="0" indent="0">
              <a:lnSpc>
                <a:spcPct val="120000"/>
              </a:lnSpc>
              <a:spcBef>
                <a:spcPts val="600"/>
              </a:spcBef>
              <a:buNone/>
            </a:pPr>
            <a:r>
              <a:rPr lang="en-US" sz="3400" dirty="0">
                <a:latin typeface="Century Gothic" panose="020B0502020202020204" pitchFamily="34" charset="0"/>
              </a:rPr>
              <a:t>--Word recognition</a:t>
            </a:r>
          </a:p>
          <a:p>
            <a:pPr marL="0" indent="0">
              <a:lnSpc>
                <a:spcPct val="120000"/>
              </a:lnSpc>
              <a:spcBef>
                <a:spcPts val="600"/>
              </a:spcBef>
              <a:buNone/>
            </a:pPr>
            <a:r>
              <a:rPr lang="en-US" sz="3400" dirty="0">
                <a:latin typeface="Century Gothic" panose="020B0502020202020204" pitchFamily="34" charset="0"/>
              </a:rPr>
              <a:t>--Vocabulary</a:t>
            </a:r>
          </a:p>
          <a:p>
            <a:pPr marL="0" indent="0">
              <a:lnSpc>
                <a:spcPct val="120000"/>
              </a:lnSpc>
              <a:spcBef>
                <a:spcPts val="600"/>
              </a:spcBef>
              <a:buNone/>
            </a:pPr>
            <a:r>
              <a:rPr lang="en-US" sz="3400" dirty="0">
                <a:latin typeface="Century Gothic" panose="020B0502020202020204" pitchFamily="34" charset="0"/>
              </a:rPr>
              <a:t>--</a:t>
            </a:r>
            <a:r>
              <a:rPr lang="en-US" sz="3400" dirty="0" smtClean="0">
                <a:latin typeface="Century Gothic" panose="020B0502020202020204" pitchFamily="34" charset="0"/>
              </a:rPr>
              <a:t>Comprehension</a:t>
            </a:r>
            <a:endParaRPr lang="en-US" sz="3400" dirty="0">
              <a:latin typeface="Century Gothic" panose="020B0502020202020204" pitchFamily="34" charset="0"/>
            </a:endParaRPr>
          </a:p>
        </p:txBody>
      </p:sp>
      <p:pic>
        <p:nvPicPr>
          <p:cNvPr id="4" name="semantics-bad"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5791200" y="5547810"/>
            <a:ext cx="1120331" cy="420624"/>
          </a:xfrm>
          <a:prstGeom prst="rect">
            <a:avLst/>
          </a:prstGeom>
        </p:spPr>
      </p:pic>
    </p:spTree>
    <p:extLst>
      <p:ext uri="{BB962C8B-B14F-4D97-AF65-F5344CB8AC3E}">
        <p14:creationId xmlns:p14="http://schemas.microsoft.com/office/powerpoint/2010/main" val="930696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4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kern="1200" dirty="0" smtClean="0">
                <a:solidFill>
                  <a:schemeClr val="tx1"/>
                </a:solidFill>
                <a:effectLst/>
                <a:latin typeface="+mj-lt"/>
                <a:ea typeface="+mj-ea"/>
                <a:cs typeface="+mj-cs"/>
              </a:rPr>
              <a:t>Provide</a:t>
            </a:r>
            <a:r>
              <a:rPr lang="en-US" sz="4400" kern="1200" baseline="0" dirty="0" smtClean="0">
                <a:solidFill>
                  <a:schemeClr val="tx1"/>
                </a:solidFill>
                <a:effectLst/>
                <a:latin typeface="+mj-lt"/>
                <a:ea typeface="+mj-ea"/>
                <a:cs typeface="+mj-cs"/>
              </a:rPr>
              <a:t> Correct Semantic Structure</a:t>
            </a:r>
            <a:endParaRPr lang="en-US" dirty="0"/>
          </a:p>
        </p:txBody>
      </p:sp>
      <p:sp>
        <p:nvSpPr>
          <p:cNvPr id="5" name="Content Placeholder 4"/>
          <p:cNvSpPr>
            <a:spLocks noGrp="1"/>
          </p:cNvSpPr>
          <p:nvPr>
            <p:ph idx="1"/>
          </p:nvPr>
        </p:nvSpPr>
        <p:spPr>
          <a:xfrm>
            <a:off x="838200" y="932688"/>
            <a:ext cx="10515600" cy="6041318"/>
          </a:xfrm>
        </p:spPr>
        <p:txBody>
          <a:bodyPr>
            <a:normAutofit fontScale="85000" lnSpcReduction="20000"/>
          </a:bodyPr>
          <a:lstStyle/>
          <a:p>
            <a:pPr marL="0" marR="0" indent="0">
              <a:lnSpc>
                <a:spcPct val="120000"/>
              </a:lnSpc>
              <a:spcBef>
                <a:spcPts val="600"/>
              </a:spcBef>
              <a:spcAft>
                <a:spcPts val="1200"/>
              </a:spcAft>
              <a:buNone/>
            </a:pPr>
            <a:r>
              <a:rPr lang="en-US" sz="4000" b="1" dirty="0">
                <a:latin typeface="Century Gothic" panose="020B0502020202020204" pitchFamily="34" charset="0"/>
                <a:ea typeface="Times New Roman" panose="02020603050405020304" pitchFamily="18" charset="0"/>
              </a:rPr>
              <a:t>Student Learning Outcomes</a:t>
            </a:r>
          </a:p>
          <a:p>
            <a:pPr marL="0" marR="0" indent="0">
              <a:lnSpc>
                <a:spcPct val="120000"/>
              </a:lnSpc>
              <a:spcBef>
                <a:spcPts val="600"/>
              </a:spcBef>
              <a:spcAft>
                <a:spcPts val="1200"/>
              </a:spcAft>
              <a:buNone/>
            </a:pPr>
            <a:r>
              <a:rPr lang="en-US" dirty="0">
                <a:latin typeface="Century Gothic" panose="020B0502020202020204" pitchFamily="34" charset="0"/>
                <a:ea typeface="Times New Roman" panose="02020603050405020304" pitchFamily="18" charset="0"/>
                <a:cs typeface="Times New Roman" panose="02020603050405020304" pitchFamily="18" charset="0"/>
              </a:rPr>
              <a:t>The goal of this course is to effectively research elements of literacy development</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20000"/>
              </a:lnSpc>
              <a:spcBef>
                <a:spcPts val="600"/>
              </a:spcBef>
              <a:spcAft>
                <a:spcPts val="1200"/>
              </a:spcAft>
              <a:buNone/>
            </a:pPr>
            <a:r>
              <a:rPr lang="en-US" sz="3600" b="1" dirty="0">
                <a:latin typeface="Century Gothic" panose="020B0502020202020204" pitchFamily="34" charset="0"/>
                <a:ea typeface="Times New Roman" panose="02020603050405020304" pitchFamily="18" charset="0"/>
              </a:rPr>
              <a:t>Module 1 Objectives</a:t>
            </a:r>
          </a:p>
          <a:p>
            <a:pPr marL="0" marR="0" indent="0">
              <a:lnSpc>
                <a:spcPct val="120000"/>
              </a:lnSpc>
              <a:spcBef>
                <a:spcPts val="600"/>
              </a:spcBef>
              <a:buNone/>
            </a:pPr>
            <a:r>
              <a:rPr lang="en-US" dirty="0">
                <a:latin typeface="Century Gothic" panose="020B0502020202020204" pitchFamily="34" charset="0"/>
                <a:ea typeface="Times New Roman" panose="02020603050405020304" pitchFamily="18" charset="0"/>
                <a:cs typeface="Times New Roman" panose="02020603050405020304" pitchFamily="18" charset="0"/>
              </a:rPr>
              <a:t>Students completing this module will be able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to</a:t>
            </a:r>
          </a:p>
          <a:p>
            <a:pPr marL="914400" marR="0" indent="-514350">
              <a:lnSpc>
                <a:spcPct val="120000"/>
              </a:lnSpc>
              <a:spcBef>
                <a:spcPts val="600"/>
              </a:spcBef>
              <a:buFont typeface="+mj-lt"/>
              <a:buAutoNum type="arabicPeriod"/>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List </a:t>
            </a:r>
            <a:r>
              <a:rPr lang="en-US" dirty="0">
                <a:latin typeface="Century Gothic" panose="020B0502020202020204" pitchFamily="34" charset="0"/>
                <a:ea typeface="Times New Roman" panose="02020603050405020304" pitchFamily="18" charset="0"/>
                <a:cs typeface="Times New Roman" panose="02020603050405020304" pitchFamily="18" charset="0"/>
              </a:rPr>
              <a:t>and explain the eight components of literacy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development</a:t>
            </a:r>
          </a:p>
          <a:p>
            <a:pPr marL="914400" marR="0" indent="-514350">
              <a:lnSpc>
                <a:spcPct val="120000"/>
              </a:lnSpc>
              <a:spcBef>
                <a:spcPts val="600"/>
              </a:spcBef>
              <a:buFont typeface="+mj-lt"/>
              <a:buAutoNum type="arabicPeriod"/>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Analyze </a:t>
            </a:r>
            <a:r>
              <a:rPr lang="en-US" dirty="0">
                <a:latin typeface="Century Gothic" panose="020B0502020202020204" pitchFamily="34" charset="0"/>
                <a:ea typeface="Times New Roman" panose="02020603050405020304" pitchFamily="18" charset="0"/>
                <a:cs typeface="Times New Roman" panose="02020603050405020304" pitchFamily="18" charset="0"/>
              </a:rPr>
              <a:t>current research and best practices in the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field</a:t>
            </a:r>
          </a:p>
          <a:p>
            <a:pPr marL="914400" marR="0" indent="-514350">
              <a:lnSpc>
                <a:spcPct val="120000"/>
              </a:lnSpc>
              <a:spcBef>
                <a:spcPts val="600"/>
              </a:spcBef>
              <a:buFont typeface="+mj-lt"/>
              <a:buAutoNum type="arabicPeriod"/>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Identify </a:t>
            </a:r>
            <a:r>
              <a:rPr lang="en-US" dirty="0">
                <a:latin typeface="Century Gothic" panose="020B0502020202020204" pitchFamily="34" charset="0"/>
                <a:ea typeface="Times New Roman" panose="02020603050405020304" pitchFamily="18" charset="0"/>
                <a:cs typeface="Times New Roman" panose="02020603050405020304" pitchFamily="18" charset="0"/>
              </a:rPr>
              <a:t>and illustrate the processes and instructional strategies in the following areas: </a:t>
            </a:r>
            <a:endParaRPr lang="en-US"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1255713" lvl="1">
              <a:lnSpc>
                <a:spcPct val="120000"/>
              </a:lnSpc>
              <a:spcBef>
                <a:spcPts val="600"/>
              </a:spcBef>
            </a:pPr>
            <a:r>
              <a:rPr lang="en-US" sz="2800" dirty="0" smtClean="0">
                <a:latin typeface="Century Gothic" panose="020B0502020202020204" pitchFamily="34" charset="0"/>
                <a:ea typeface="Times New Roman" panose="02020603050405020304" pitchFamily="18" charset="0"/>
                <a:cs typeface="Times New Roman" panose="02020603050405020304" pitchFamily="18" charset="0"/>
              </a:rPr>
              <a:t>Word recognition</a:t>
            </a:r>
          </a:p>
          <a:p>
            <a:pPr marL="1255713" lvl="1">
              <a:lnSpc>
                <a:spcPct val="120000"/>
              </a:lnSpc>
              <a:spcBef>
                <a:spcPts val="600"/>
              </a:spcBef>
            </a:pPr>
            <a:r>
              <a:rPr lang="en-US" sz="2800" dirty="0" smtClean="0">
                <a:latin typeface="Century Gothic" panose="020B0502020202020204" pitchFamily="34" charset="0"/>
                <a:ea typeface="Times New Roman" panose="02020603050405020304" pitchFamily="18" charset="0"/>
                <a:cs typeface="Times New Roman" panose="02020603050405020304" pitchFamily="18" charset="0"/>
              </a:rPr>
              <a:t>Vocabulary</a:t>
            </a:r>
          </a:p>
          <a:p>
            <a:pPr marL="1255713" lvl="1">
              <a:lnSpc>
                <a:spcPct val="120000"/>
              </a:lnSpc>
              <a:spcBef>
                <a:spcPts val="600"/>
              </a:spcBef>
            </a:pPr>
            <a:r>
              <a:rPr lang="en-US" sz="2800" dirty="0" smtClean="0">
                <a:latin typeface="Century Gothic" panose="020B0502020202020204" pitchFamily="34" charset="0"/>
                <a:ea typeface="Times New Roman" panose="02020603050405020304" pitchFamily="18" charset="0"/>
                <a:cs typeface="Times New Roman" panose="02020603050405020304" pitchFamily="18" charset="0"/>
              </a:rPr>
              <a:t>Comprehension</a:t>
            </a: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3" name="semantics-good"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5535834" y="5343542"/>
            <a:ext cx="1120331" cy="420624"/>
          </a:xfrm>
          <a:prstGeom prst="rect">
            <a:avLst/>
          </a:prstGeom>
        </p:spPr>
      </p:pic>
    </p:spTree>
    <p:extLst>
      <p:ext uri="{BB962C8B-B14F-4D97-AF65-F5344CB8AC3E}">
        <p14:creationId xmlns:p14="http://schemas.microsoft.com/office/powerpoint/2010/main" val="3138593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32688"/>
            <a:ext cx="10515600" cy="6041318"/>
          </a:xfrm>
        </p:spPr>
        <p:txBody>
          <a:bodyPr>
            <a:normAutofit fontScale="85000" lnSpcReduction="20000"/>
          </a:bodyPr>
          <a:lstStyle/>
          <a:p>
            <a:pPr marL="0" marR="0" indent="0">
              <a:lnSpc>
                <a:spcPct val="120000"/>
              </a:lnSpc>
              <a:spcBef>
                <a:spcPts val="600"/>
              </a:spcBef>
              <a:spcAft>
                <a:spcPts val="1200"/>
              </a:spcAft>
              <a:buNone/>
            </a:pPr>
            <a:r>
              <a:rPr lang="en-US" sz="4000" b="1" dirty="0">
                <a:latin typeface="Century Gothic" panose="020B0502020202020204" pitchFamily="34" charset="0"/>
                <a:ea typeface="Times New Roman" panose="02020603050405020304" pitchFamily="18" charset="0"/>
              </a:rPr>
              <a:t>Student Learning Outcomes</a:t>
            </a:r>
          </a:p>
          <a:p>
            <a:pPr marL="0" marR="0" indent="0">
              <a:lnSpc>
                <a:spcPct val="120000"/>
              </a:lnSpc>
              <a:spcBef>
                <a:spcPts val="600"/>
              </a:spcBef>
              <a:spcAft>
                <a:spcPts val="1200"/>
              </a:spcAft>
              <a:buNone/>
            </a:pPr>
            <a:r>
              <a:rPr lang="en-US" dirty="0">
                <a:latin typeface="Century Gothic" panose="020B0502020202020204" pitchFamily="34" charset="0"/>
                <a:ea typeface="Times New Roman" panose="02020603050405020304" pitchFamily="18" charset="0"/>
                <a:cs typeface="Times New Roman" panose="02020603050405020304" pitchFamily="18" charset="0"/>
              </a:rPr>
              <a:t>The goal of this course is to effectively research elements of literacy development</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0" marR="0" indent="0">
              <a:lnSpc>
                <a:spcPct val="120000"/>
              </a:lnSpc>
              <a:spcBef>
                <a:spcPts val="600"/>
              </a:spcBef>
              <a:spcAft>
                <a:spcPts val="1200"/>
              </a:spcAft>
              <a:buNone/>
            </a:pPr>
            <a:r>
              <a:rPr lang="en-US" sz="3600" b="1" dirty="0">
                <a:latin typeface="Century Gothic" panose="020B0502020202020204" pitchFamily="34" charset="0"/>
                <a:ea typeface="Times New Roman" panose="02020603050405020304" pitchFamily="18" charset="0"/>
              </a:rPr>
              <a:t>Module 1 Objectives</a:t>
            </a:r>
          </a:p>
          <a:p>
            <a:pPr marL="0" marR="0" indent="0">
              <a:lnSpc>
                <a:spcPct val="120000"/>
              </a:lnSpc>
              <a:spcBef>
                <a:spcPts val="600"/>
              </a:spcBef>
              <a:buNone/>
            </a:pPr>
            <a:r>
              <a:rPr lang="en-US" dirty="0">
                <a:latin typeface="Century Gothic" panose="020B0502020202020204" pitchFamily="34" charset="0"/>
                <a:ea typeface="Times New Roman" panose="02020603050405020304" pitchFamily="18" charset="0"/>
                <a:cs typeface="Times New Roman" panose="02020603050405020304" pitchFamily="18" charset="0"/>
              </a:rPr>
              <a:t>Students completing this module will be able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to</a:t>
            </a:r>
          </a:p>
          <a:p>
            <a:pPr marL="914400" marR="0" indent="-514350">
              <a:lnSpc>
                <a:spcPct val="120000"/>
              </a:lnSpc>
              <a:spcBef>
                <a:spcPts val="600"/>
              </a:spcBef>
              <a:buFont typeface="+mj-lt"/>
              <a:buAutoNum type="arabicPeriod"/>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List </a:t>
            </a:r>
            <a:r>
              <a:rPr lang="en-US" dirty="0">
                <a:latin typeface="Century Gothic" panose="020B0502020202020204" pitchFamily="34" charset="0"/>
                <a:ea typeface="Times New Roman" panose="02020603050405020304" pitchFamily="18" charset="0"/>
                <a:cs typeface="Times New Roman" panose="02020603050405020304" pitchFamily="18" charset="0"/>
              </a:rPr>
              <a:t>and explain the eight components of literacy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development</a:t>
            </a:r>
          </a:p>
          <a:p>
            <a:pPr marL="914400" marR="0" indent="-514350">
              <a:lnSpc>
                <a:spcPct val="120000"/>
              </a:lnSpc>
              <a:spcBef>
                <a:spcPts val="600"/>
              </a:spcBef>
              <a:buFont typeface="+mj-lt"/>
              <a:buAutoNum type="arabicPeriod"/>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Analyze </a:t>
            </a:r>
            <a:r>
              <a:rPr lang="en-US" dirty="0">
                <a:latin typeface="Century Gothic" panose="020B0502020202020204" pitchFamily="34" charset="0"/>
                <a:ea typeface="Times New Roman" panose="02020603050405020304" pitchFamily="18" charset="0"/>
                <a:cs typeface="Times New Roman" panose="02020603050405020304" pitchFamily="18" charset="0"/>
              </a:rPr>
              <a:t>current research and best practices in the </a:t>
            </a:r>
            <a:r>
              <a:rPr lang="en-US" dirty="0" smtClean="0">
                <a:latin typeface="Century Gothic" panose="020B0502020202020204" pitchFamily="34" charset="0"/>
                <a:ea typeface="Times New Roman" panose="02020603050405020304" pitchFamily="18" charset="0"/>
                <a:cs typeface="Times New Roman" panose="02020603050405020304" pitchFamily="18" charset="0"/>
              </a:rPr>
              <a:t>field</a:t>
            </a:r>
          </a:p>
          <a:p>
            <a:pPr marL="914400" marR="0" indent="-514350">
              <a:lnSpc>
                <a:spcPct val="120000"/>
              </a:lnSpc>
              <a:spcBef>
                <a:spcPts val="600"/>
              </a:spcBef>
              <a:buFont typeface="+mj-lt"/>
              <a:buAutoNum type="arabicPeriod"/>
            </a:pPr>
            <a:r>
              <a:rPr lang="en-US" dirty="0" smtClean="0">
                <a:latin typeface="Century Gothic" panose="020B0502020202020204" pitchFamily="34" charset="0"/>
                <a:ea typeface="Times New Roman" panose="02020603050405020304" pitchFamily="18" charset="0"/>
                <a:cs typeface="Times New Roman" panose="02020603050405020304" pitchFamily="18" charset="0"/>
              </a:rPr>
              <a:t>Identify </a:t>
            </a:r>
            <a:r>
              <a:rPr lang="en-US" dirty="0">
                <a:latin typeface="Century Gothic" panose="020B0502020202020204" pitchFamily="34" charset="0"/>
                <a:ea typeface="Times New Roman" panose="02020603050405020304" pitchFamily="18" charset="0"/>
                <a:cs typeface="Times New Roman" panose="02020603050405020304" pitchFamily="18" charset="0"/>
              </a:rPr>
              <a:t>and illustrate the processes and instructional strategies in the following areas: </a:t>
            </a:r>
            <a:endParaRPr lang="en-US" dirty="0" smtClean="0">
              <a:latin typeface="Century Gothic" panose="020B0502020202020204" pitchFamily="34" charset="0"/>
              <a:ea typeface="Times New Roman" panose="02020603050405020304" pitchFamily="18" charset="0"/>
              <a:cs typeface="Times New Roman" panose="02020603050405020304" pitchFamily="18" charset="0"/>
            </a:endParaRPr>
          </a:p>
          <a:p>
            <a:pPr marL="1255713" lvl="1">
              <a:lnSpc>
                <a:spcPct val="120000"/>
              </a:lnSpc>
              <a:spcBef>
                <a:spcPts val="600"/>
              </a:spcBef>
            </a:pPr>
            <a:r>
              <a:rPr lang="en-US" sz="2800" dirty="0" smtClean="0">
                <a:latin typeface="Century Gothic" panose="020B0502020202020204" pitchFamily="34" charset="0"/>
                <a:ea typeface="Times New Roman" panose="02020603050405020304" pitchFamily="18" charset="0"/>
                <a:cs typeface="Times New Roman" panose="02020603050405020304" pitchFamily="18" charset="0"/>
              </a:rPr>
              <a:t>Word recognition</a:t>
            </a:r>
          </a:p>
          <a:p>
            <a:pPr marL="1255713" lvl="1">
              <a:lnSpc>
                <a:spcPct val="120000"/>
              </a:lnSpc>
              <a:spcBef>
                <a:spcPts val="600"/>
              </a:spcBef>
            </a:pPr>
            <a:r>
              <a:rPr lang="en-US" sz="2800" dirty="0" smtClean="0">
                <a:latin typeface="Century Gothic" panose="020B0502020202020204" pitchFamily="34" charset="0"/>
                <a:ea typeface="Times New Roman" panose="02020603050405020304" pitchFamily="18" charset="0"/>
                <a:cs typeface="Times New Roman" panose="02020603050405020304" pitchFamily="18" charset="0"/>
              </a:rPr>
              <a:t>Vocabulary</a:t>
            </a:r>
          </a:p>
          <a:p>
            <a:pPr marL="1255713" lvl="1">
              <a:lnSpc>
                <a:spcPct val="120000"/>
              </a:lnSpc>
              <a:spcBef>
                <a:spcPts val="600"/>
              </a:spcBef>
            </a:pPr>
            <a:r>
              <a:rPr lang="en-US" sz="2800" dirty="0" smtClean="0">
                <a:latin typeface="Century Gothic" panose="020B0502020202020204" pitchFamily="34" charset="0"/>
                <a:ea typeface="Times New Roman" panose="02020603050405020304" pitchFamily="18" charset="0"/>
                <a:cs typeface="Times New Roman" panose="02020603050405020304" pitchFamily="18" charset="0"/>
              </a:rPr>
              <a:t>Comprehension</a:t>
            </a: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en-US" sz="4400" kern="1200" dirty="0" smtClean="0">
                <a:solidFill>
                  <a:schemeClr val="tx1"/>
                </a:solidFill>
                <a:effectLst/>
                <a:latin typeface="+mj-lt"/>
                <a:ea typeface="+mj-ea"/>
                <a:cs typeface="+mj-cs"/>
              </a:rPr>
              <a:t>Provide</a:t>
            </a:r>
            <a:r>
              <a:rPr lang="en-US" sz="4400" kern="1200" baseline="0" dirty="0" smtClean="0">
                <a:solidFill>
                  <a:schemeClr val="tx1"/>
                </a:solidFill>
                <a:effectLst/>
                <a:latin typeface="+mj-lt"/>
                <a:ea typeface="+mj-ea"/>
                <a:cs typeface="+mj-cs"/>
              </a:rPr>
              <a:t> Correct Semantic Structure</a:t>
            </a:r>
            <a:endParaRPr lang="en-US" dirty="0"/>
          </a:p>
        </p:txBody>
      </p:sp>
      <p:pic>
        <p:nvPicPr>
          <p:cNvPr id="7" name="Content Placeholder 3" descr="JAWS Heading List showing one Header 1 and one Hea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7403" y="920115"/>
            <a:ext cx="5077194" cy="5623560"/>
          </a:xfrm>
          <a:prstGeom prst="rect">
            <a:avLst/>
          </a:prstGeom>
        </p:spPr>
      </p:pic>
    </p:spTree>
    <p:extLst>
      <p:ext uri="{BB962C8B-B14F-4D97-AF65-F5344CB8AC3E}">
        <p14:creationId xmlns:p14="http://schemas.microsoft.com/office/powerpoint/2010/main" val="1879368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868274"/>
          </a:xfrm>
        </p:spPr>
        <p:txBody>
          <a:bodyPr>
            <a:noAutofit/>
          </a:bodyPr>
          <a:lstStyle/>
          <a:p>
            <a:r>
              <a:rPr lang="en-US" dirty="0" smtClean="0">
                <a:latin typeface="Century Gothic" panose="020B0502020202020204" pitchFamily="34" charset="0"/>
              </a:rPr>
              <a:t>Resources </a:t>
            </a:r>
            <a:r>
              <a:rPr lang="en-US" dirty="0">
                <a:latin typeface="Century Gothic" panose="020B0502020202020204" pitchFamily="34" charset="0"/>
              </a:rPr>
              <a:t>for Learning about </a:t>
            </a:r>
            <a:r>
              <a:rPr lang="en-US" dirty="0" smtClean="0">
                <a:latin typeface="Century Gothic" panose="020B0502020202020204" pitchFamily="34" charset="0"/>
              </a:rPr>
              <a:t>Semantic</a:t>
            </a:r>
            <a:r>
              <a:rPr lang="en-US" baseline="0" dirty="0" smtClean="0">
                <a:latin typeface="Century Gothic" panose="020B0502020202020204" pitchFamily="34" charset="0"/>
              </a:rPr>
              <a:t> Structure</a:t>
            </a:r>
            <a:endParaRPr lang="en-US" dirty="0">
              <a:latin typeface="Century Gothic" panose="020B0502020202020204" pitchFamily="34" charset="0"/>
            </a:endParaRPr>
          </a:p>
        </p:txBody>
      </p:sp>
      <p:sp>
        <p:nvSpPr>
          <p:cNvPr id="3" name="Content Placeholder 2"/>
          <p:cNvSpPr>
            <a:spLocks noGrp="1"/>
          </p:cNvSpPr>
          <p:nvPr>
            <p:ph idx="1"/>
          </p:nvPr>
        </p:nvSpPr>
        <p:spPr>
          <a:xfrm>
            <a:off x="838200" y="2837538"/>
            <a:ext cx="10515600" cy="3710899"/>
          </a:xfrm>
        </p:spPr>
        <p:txBody>
          <a:bodyPr>
            <a:normAutofit/>
          </a:bodyPr>
          <a:lstStyle/>
          <a:p>
            <a:pPr marL="342900" marR="0" lvl="0" indent="-342900">
              <a:lnSpc>
                <a:spcPct val="110000"/>
              </a:lnSpc>
              <a:spcBef>
                <a:spcPts val="0"/>
              </a:spcBef>
              <a:spcAft>
                <a:spcPts val="600"/>
              </a:spcAft>
              <a:buFont typeface="Symbol" panose="05050102010706020507" pitchFamily="18" charset="2"/>
              <a:buChar char=""/>
            </a:pPr>
            <a:r>
              <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WebAIM’s </a:t>
            </a:r>
            <a:r>
              <a:rPr lang="en-US"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Semantic Structure </a:t>
            </a:r>
            <a:r>
              <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webpage</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600"/>
              </a:spcAft>
              <a:buFont typeface="Symbol" panose="05050102010706020507" pitchFamily="18" charset="2"/>
              <a:buChar char=""/>
            </a:pPr>
            <a:r>
              <a:rPr lang="en-US"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4"/>
              </a:rPr>
              <a:t>Using Styles in Microsoft Word (2013</a:t>
            </a:r>
            <a:r>
              <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4"/>
              </a:rPr>
              <a:t>)</a:t>
            </a:r>
            <a:endParaRPr lang="en-US" u="sng" dirty="0">
              <a:solidFill>
                <a:srgbClr val="0563C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4236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fontScale="90000"/>
          </a:bodyPr>
          <a:lstStyle/>
          <a:p>
            <a:r>
              <a:rPr lang="en-US" dirty="0" smtClean="0">
                <a:latin typeface="Century Gothic" panose="020B0502020202020204" pitchFamily="34" charset="0"/>
              </a:rPr>
              <a:t>Resources for Creating Good HTML from Microsoft Word (When Styled Properly)</a:t>
            </a:r>
            <a:endParaRPr lang="en-US" dirty="0">
              <a:latin typeface="Century Gothic" panose="020B0502020202020204" pitchFamily="34" charset="0"/>
            </a:endParaRPr>
          </a:p>
        </p:txBody>
      </p:sp>
      <p:sp>
        <p:nvSpPr>
          <p:cNvPr id="3" name="Content Placeholder 2"/>
          <p:cNvSpPr>
            <a:spLocks noGrp="1"/>
          </p:cNvSpPr>
          <p:nvPr>
            <p:ph idx="1"/>
          </p:nvPr>
        </p:nvSpPr>
        <p:spPr>
          <a:xfrm>
            <a:off x="838200" y="2429302"/>
            <a:ext cx="10515600" cy="4119136"/>
          </a:xfrm>
        </p:spPr>
        <p:txBody>
          <a:bodyPr>
            <a:normAutofit/>
          </a:bodyPr>
          <a:lstStyle/>
          <a:p>
            <a:pPr marL="342900" marR="0" lvl="0" indent="-342900">
              <a:lnSpc>
                <a:spcPct val="110000"/>
              </a:lnSpc>
              <a:spcBef>
                <a:spcPts val="0"/>
              </a:spcBef>
              <a:spcAft>
                <a:spcPts val="600"/>
              </a:spcAft>
              <a:buFont typeface="Symbol" panose="05050102010706020507" pitchFamily="18" charset="2"/>
              <a:buChar char=""/>
            </a:pPr>
            <a:r>
              <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3"/>
              </a:rPr>
              <a:t>HTML-Cleaner</a:t>
            </a:r>
            <a:endPar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0"/>
              </a:spcBef>
              <a:spcAft>
                <a:spcPts val="600"/>
              </a:spcAft>
              <a:buFont typeface="Symbol" panose="05050102010706020507" pitchFamily="18" charset="2"/>
              <a:buChar char=""/>
            </a:pPr>
            <a:r>
              <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hlinkClick r:id="rId4"/>
              </a:rPr>
              <a:t>WORDHTML</a:t>
            </a:r>
            <a:endParaRPr lang="en-US" u="sng" dirty="0" smtClean="0">
              <a:solidFill>
                <a:srgbClr val="0563C1"/>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843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8" y="2909603"/>
            <a:ext cx="11429999" cy="1056493"/>
          </a:xfrm>
        </p:spPr>
        <p:txBody>
          <a:bodyPr/>
          <a:lstStyle/>
          <a:p>
            <a:r>
              <a:rPr lang="en-US" dirty="0" smtClean="0">
                <a:latin typeface="Century Gothic" panose="020B0502020202020204" pitchFamily="34" charset="0"/>
              </a:rPr>
              <a:t>Question Your Need for Tables</a:t>
            </a:r>
            <a:endParaRPr lang="en-US" dirty="0">
              <a:latin typeface="Century Gothic" panose="020B0502020202020204" pitchFamily="34" charset="0"/>
            </a:endParaRPr>
          </a:p>
        </p:txBody>
      </p:sp>
      <p:sp>
        <p:nvSpPr>
          <p:cNvPr id="4" name="Subtitle 3"/>
          <p:cNvSpPr>
            <a:spLocks noGrp="1"/>
          </p:cNvSpPr>
          <p:nvPr>
            <p:ph type="subTitle" idx="1"/>
          </p:nvPr>
        </p:nvSpPr>
        <p:spPr>
          <a:xfrm>
            <a:off x="1181667" y="3985146"/>
            <a:ext cx="9828663" cy="1719572"/>
          </a:xfrm>
        </p:spPr>
        <p:txBody>
          <a:bodyPr>
            <a:normAutofit/>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0265472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 Your Need for Tables (with Embedded Screen Reader Audio)</a:t>
            </a:r>
            <a:endParaRPr lang="en-US" dirty="0"/>
          </a:p>
        </p:txBody>
      </p:sp>
      <p:pic>
        <p:nvPicPr>
          <p:cNvPr id="8" name="Content Placeholder 7" descr="Example of table designed for layout but where cell contains multiple bits of information that rely on multiple bits of content in another cell. Not screen reader friendly."/>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86223" y="920819"/>
            <a:ext cx="5367577" cy="5741919"/>
          </a:xfrm>
        </p:spPr>
      </p:pic>
      <p:pic>
        <p:nvPicPr>
          <p:cNvPr id="9" name="tables"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2400300" y="3533639"/>
            <a:ext cx="1120331" cy="420624"/>
          </a:xfrm>
          <a:prstGeom prst="rect">
            <a:avLst/>
          </a:prstGeom>
        </p:spPr>
      </p:pic>
    </p:spTree>
    <p:extLst>
      <p:ext uri="{BB962C8B-B14F-4D97-AF65-F5344CB8AC3E}">
        <p14:creationId xmlns:p14="http://schemas.microsoft.com/office/powerpoint/2010/main" val="2414644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7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Question Your Need for Tables</a:t>
            </a:r>
            <a:endParaRPr lang="en-US" dirty="0"/>
          </a:p>
        </p:txBody>
      </p:sp>
      <p:sp>
        <p:nvSpPr>
          <p:cNvPr id="2" name="Content Placeholder 1"/>
          <p:cNvSpPr>
            <a:spLocks noGrp="1"/>
          </p:cNvSpPr>
          <p:nvPr>
            <p:ph idx="1"/>
          </p:nvPr>
        </p:nvSpPr>
        <p:spPr>
          <a:xfrm>
            <a:off x="698061" y="920858"/>
            <a:ext cx="5543939" cy="5831633"/>
          </a:xfrm>
        </p:spPr>
        <p:txBody>
          <a:bodyPr>
            <a:normAutofit/>
          </a:bodyPr>
          <a:lstStyle/>
          <a:p>
            <a:pPr marL="0" indent="0">
              <a:buNone/>
            </a:pPr>
            <a:r>
              <a:rPr lang="en-US" sz="3200" b="1" dirty="0" smtClean="0"/>
              <a:t>Module Activities and Points</a:t>
            </a:r>
          </a:p>
          <a:p>
            <a:r>
              <a:rPr lang="en-US" dirty="0" smtClean="0"/>
              <a:t>Module 1</a:t>
            </a:r>
          </a:p>
          <a:p>
            <a:pPr lvl="1"/>
            <a:r>
              <a:rPr lang="en-US" sz="2800" dirty="0" smtClean="0"/>
              <a:t>Activity 1 (20 points)</a:t>
            </a:r>
          </a:p>
          <a:p>
            <a:pPr lvl="1"/>
            <a:r>
              <a:rPr lang="en-US" sz="2800" dirty="0" smtClean="0"/>
              <a:t>Activity 2 (30 points)</a:t>
            </a:r>
          </a:p>
          <a:p>
            <a:pPr lvl="1"/>
            <a:r>
              <a:rPr lang="en-US" sz="2800" dirty="0" smtClean="0"/>
              <a:t>Activity 3 (40 points)</a:t>
            </a:r>
          </a:p>
          <a:p>
            <a:r>
              <a:rPr lang="en-US" dirty="0" smtClean="0"/>
              <a:t>Module 2</a:t>
            </a:r>
          </a:p>
          <a:p>
            <a:pPr lvl="1"/>
            <a:r>
              <a:rPr lang="en-US" sz="2800" dirty="0" smtClean="0"/>
              <a:t>Activity 1 (25 points)</a:t>
            </a:r>
          </a:p>
          <a:p>
            <a:pPr lvl="1"/>
            <a:r>
              <a:rPr lang="en-US" sz="2800" dirty="0" smtClean="0"/>
              <a:t>Activity 2 (20 points)</a:t>
            </a:r>
          </a:p>
          <a:p>
            <a:pPr lvl="1"/>
            <a:r>
              <a:rPr lang="en-US" sz="2800" dirty="0" smtClean="0"/>
              <a:t>Activity 3 (30 points)</a:t>
            </a:r>
          </a:p>
          <a:p>
            <a:r>
              <a:rPr lang="en-US" dirty="0" smtClean="0"/>
              <a:t>Module 3</a:t>
            </a:r>
          </a:p>
          <a:p>
            <a:pPr lvl="1"/>
            <a:r>
              <a:rPr lang="en-US" sz="2800" dirty="0" smtClean="0"/>
              <a:t>Activity 1 (50 points)</a:t>
            </a:r>
          </a:p>
          <a:p>
            <a:pPr lvl="1"/>
            <a:r>
              <a:rPr lang="en-US" sz="2800" dirty="0" smtClean="0"/>
              <a:t>Activity 2 (100 points)</a:t>
            </a:r>
            <a:endParaRPr lang="en-US" sz="2800" dirty="0"/>
          </a:p>
        </p:txBody>
      </p:sp>
      <p:pic>
        <p:nvPicPr>
          <p:cNvPr id="4" name="tables-to-lists"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8477250" y="3626362"/>
            <a:ext cx="1120331" cy="420624"/>
          </a:xfrm>
          <a:prstGeom prst="rect">
            <a:avLst/>
          </a:prstGeom>
        </p:spPr>
      </p:pic>
    </p:spTree>
    <p:extLst>
      <p:ext uri="{BB962C8B-B14F-4D97-AF65-F5344CB8AC3E}">
        <p14:creationId xmlns:p14="http://schemas.microsoft.com/office/powerpoint/2010/main" val="2647020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4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6602"/>
            <a:ext cx="10515600" cy="1325563"/>
          </a:xfrm>
        </p:spPr>
        <p:txBody>
          <a:bodyPr/>
          <a:lstStyle/>
          <a:p>
            <a:r>
              <a:rPr lang="en-US" dirty="0" smtClean="0"/>
              <a:t>A Little about Me</a:t>
            </a:r>
            <a:endParaRPr lang="en-US" dirty="0"/>
          </a:p>
        </p:txBody>
      </p:sp>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633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1506040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2056" y="2914650"/>
            <a:ext cx="9987887" cy="1046968"/>
          </a:xfrm>
        </p:spPr>
        <p:txBody>
          <a:bodyPr/>
          <a:lstStyle/>
          <a:p>
            <a:r>
              <a:rPr lang="en-US" dirty="0" smtClean="0">
                <a:latin typeface="Century Gothic" panose="020B0502020202020204" pitchFamily="34" charset="0"/>
              </a:rPr>
              <a:t>Write Descriptive Link Text</a:t>
            </a:r>
            <a:endParaRPr lang="en-US" dirty="0">
              <a:latin typeface="Century Gothic" panose="020B0502020202020204" pitchFamily="34" charset="0"/>
            </a:endParaRPr>
          </a:p>
        </p:txBody>
      </p:sp>
      <p:sp>
        <p:nvSpPr>
          <p:cNvPr id="4" name="Subtitle 3"/>
          <p:cNvSpPr>
            <a:spLocks noGrp="1"/>
          </p:cNvSpPr>
          <p:nvPr>
            <p:ph type="subTitle" idx="1"/>
          </p:nvPr>
        </p:nvSpPr>
        <p:spPr>
          <a:xfrm>
            <a:off x="1181667" y="3985146"/>
            <a:ext cx="9828663" cy="1719572"/>
          </a:xfrm>
        </p:spPr>
        <p:txBody>
          <a:bodyPr>
            <a:normAutofit/>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4020945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Descriptive Link Text</a:t>
            </a:r>
            <a:endParaRPr lang="en-US" dirty="0"/>
          </a:p>
        </p:txBody>
      </p:sp>
      <p:sp>
        <p:nvSpPr>
          <p:cNvPr id="3" name="Content Placeholder 2"/>
          <p:cNvSpPr>
            <a:spLocks noGrp="1"/>
          </p:cNvSpPr>
          <p:nvPr>
            <p:ph idx="1"/>
          </p:nvPr>
        </p:nvSpPr>
        <p:spPr>
          <a:xfrm>
            <a:off x="987552" y="1607058"/>
            <a:ext cx="10515600" cy="4351338"/>
          </a:xfrm>
        </p:spPr>
        <p:txBody>
          <a:bodyPr>
            <a:normAutofit/>
          </a:bodyPr>
          <a:lstStyle/>
          <a:p>
            <a:pPr marL="0" lvl="0" indent="0">
              <a:lnSpc>
                <a:spcPct val="100000"/>
              </a:lnSpc>
              <a:spcBef>
                <a:spcPts val="0"/>
              </a:spcBef>
              <a:spcAft>
                <a:spcPts val="3000"/>
              </a:spcAft>
              <a:buNone/>
            </a:pPr>
            <a:r>
              <a:rPr lang="en-US" sz="3600" dirty="0" smtClean="0">
                <a:latin typeface="Century Gothic" panose="020B0502020202020204" pitchFamily="34" charset="0"/>
                <a:hlinkClick r:id="rId3"/>
              </a:rPr>
              <a:t>Click here</a:t>
            </a:r>
            <a:r>
              <a:rPr lang="en-US" sz="3600" dirty="0" smtClean="0">
                <a:latin typeface="Century Gothic" panose="020B0502020202020204" pitchFamily="34" charset="0"/>
              </a:rPr>
              <a:t> to read the instructions, and </a:t>
            </a:r>
            <a:r>
              <a:rPr lang="en-US" sz="3600" dirty="0" smtClean="0">
                <a:latin typeface="Century Gothic" panose="020B0502020202020204" pitchFamily="34" charset="0"/>
                <a:hlinkClick r:id="rId3"/>
              </a:rPr>
              <a:t>click here</a:t>
            </a:r>
            <a:r>
              <a:rPr lang="en-US" sz="3600" dirty="0" smtClean="0">
                <a:latin typeface="Century Gothic" panose="020B0502020202020204" pitchFamily="34" charset="0"/>
              </a:rPr>
              <a:t> to view the video.</a:t>
            </a:r>
            <a:endParaRPr lang="en-US" sz="3600" dirty="0">
              <a:latin typeface="Century Gothic" panose="020B0502020202020204" pitchFamily="34" charset="0"/>
            </a:endParaRPr>
          </a:p>
          <a:p>
            <a:pPr marL="0" lvl="0" indent="0">
              <a:lnSpc>
                <a:spcPct val="100000"/>
              </a:lnSpc>
              <a:spcBef>
                <a:spcPts val="0"/>
              </a:spcBef>
              <a:spcAft>
                <a:spcPts val="0"/>
              </a:spcAft>
              <a:buNone/>
            </a:pPr>
            <a:r>
              <a:rPr lang="en-US" sz="3600" dirty="0" smtClean="0">
                <a:latin typeface="Century Gothic" panose="020B0502020202020204" pitchFamily="34" charset="0"/>
              </a:rPr>
              <a:t>Are you a middle school teacher who wants an elementary certification? Read more: </a:t>
            </a:r>
            <a:r>
              <a:rPr lang="en-US" sz="3600" dirty="0">
                <a:latin typeface="Century Gothic" panose="020B0502020202020204" pitchFamily="34" charset="0"/>
                <a:hlinkClick r:id="rId4"/>
              </a:rPr>
              <a:t>http://</a:t>
            </a:r>
            <a:r>
              <a:rPr lang="en-US" sz="3600" dirty="0" smtClean="0">
                <a:latin typeface="Century Gothic" panose="020B0502020202020204" pitchFamily="34" charset="0"/>
                <a:hlinkClick r:id="rId4"/>
              </a:rPr>
              <a:t>readingapprenticeship.org/wp-content/2014/01/certifications</a:t>
            </a:r>
            <a:r>
              <a:rPr lang="en-US" sz="3600" dirty="0" smtClean="0">
                <a:latin typeface="Century Gothic" panose="020B0502020202020204" pitchFamily="34" charset="0"/>
              </a:rPr>
              <a:t> </a:t>
            </a:r>
          </a:p>
        </p:txBody>
      </p:sp>
    </p:spTree>
    <p:extLst>
      <p:ext uri="{BB962C8B-B14F-4D97-AF65-F5344CB8AC3E}">
        <p14:creationId xmlns:p14="http://schemas.microsoft.com/office/powerpoint/2010/main" val="239864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990600" y="160934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3000"/>
              </a:spcAft>
              <a:buFont typeface="Arial" panose="020B0604020202020204" pitchFamily="34" charset="0"/>
              <a:buNone/>
            </a:pPr>
            <a:r>
              <a:rPr lang="en-US" sz="3600" dirty="0" smtClean="0">
                <a:latin typeface="Century Gothic" panose="020B0502020202020204" pitchFamily="34" charset="0"/>
                <a:hlinkClick r:id="rId3"/>
              </a:rPr>
              <a:t>Click here</a:t>
            </a:r>
            <a:r>
              <a:rPr lang="en-US" sz="3600" dirty="0" smtClean="0">
                <a:latin typeface="Century Gothic" panose="020B0502020202020204" pitchFamily="34" charset="0"/>
              </a:rPr>
              <a:t> to read the instructions, and </a:t>
            </a:r>
            <a:r>
              <a:rPr lang="en-US" sz="3600" dirty="0" smtClean="0">
                <a:latin typeface="Century Gothic" panose="020B0502020202020204" pitchFamily="34" charset="0"/>
                <a:hlinkClick r:id="rId3"/>
              </a:rPr>
              <a:t>click here</a:t>
            </a:r>
            <a:r>
              <a:rPr lang="en-US" sz="3600" dirty="0" smtClean="0">
                <a:latin typeface="Century Gothic" panose="020B0502020202020204" pitchFamily="34" charset="0"/>
              </a:rPr>
              <a:t> to view the video.</a:t>
            </a:r>
          </a:p>
          <a:p>
            <a:pPr marL="0" indent="0">
              <a:lnSpc>
                <a:spcPct val="100000"/>
              </a:lnSpc>
              <a:spcBef>
                <a:spcPts val="0"/>
              </a:spcBef>
              <a:buFont typeface="Arial" panose="020B0604020202020204" pitchFamily="34" charset="0"/>
              <a:buNone/>
            </a:pPr>
            <a:r>
              <a:rPr lang="en-US" sz="3600" dirty="0" smtClean="0">
                <a:latin typeface="Century Gothic" panose="020B0502020202020204" pitchFamily="34" charset="0"/>
              </a:rPr>
              <a:t>Are you a middle school teacher who wants an elementary certification? Read more: </a:t>
            </a:r>
            <a:r>
              <a:rPr lang="en-US" sz="3600" dirty="0" smtClean="0">
                <a:latin typeface="Century Gothic" panose="020B0502020202020204" pitchFamily="34" charset="0"/>
                <a:hlinkClick r:id="rId4"/>
              </a:rPr>
              <a:t>http://readingapprenticeship.org/wp-content/2014/01/certifications</a:t>
            </a:r>
            <a:endParaRPr lang="en-US" sz="3600" dirty="0" smtClean="0">
              <a:latin typeface="Century Gothic" panose="020B0502020202020204" pitchFamily="34" charset="0"/>
            </a:endParaRPr>
          </a:p>
        </p:txBody>
      </p:sp>
      <p:sp>
        <p:nvSpPr>
          <p:cNvPr id="2" name="Title 1"/>
          <p:cNvSpPr>
            <a:spLocks noGrp="1"/>
          </p:cNvSpPr>
          <p:nvPr>
            <p:ph type="title"/>
          </p:nvPr>
        </p:nvSpPr>
        <p:spPr/>
        <p:txBody>
          <a:bodyPr/>
          <a:lstStyle/>
          <a:p>
            <a:r>
              <a:rPr lang="en-US" dirty="0" smtClean="0"/>
              <a:t>Write Descriptive Link Text (with Embedded</a:t>
            </a:r>
            <a:r>
              <a:rPr lang="en-US" baseline="0" dirty="0" smtClean="0"/>
              <a:t> Screen Reader Audio)</a:t>
            </a:r>
            <a:endParaRPr lang="en-US" dirty="0"/>
          </a:p>
        </p:txBody>
      </p:sp>
      <p:pic>
        <p:nvPicPr>
          <p:cNvPr id="5" name="Content Placeholder 3" descr="JAWS Links List, showing three text links that describe the links poorly or provide only the URL"/>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453" y="538620"/>
            <a:ext cx="6811094" cy="5377990"/>
          </a:xfrm>
          <a:prstGeom prst="rect">
            <a:avLst/>
          </a:prstGeom>
        </p:spPr>
      </p:pic>
    </p:spTree>
    <p:extLst>
      <p:ext uri="{BB962C8B-B14F-4D97-AF65-F5344CB8AC3E}">
        <p14:creationId xmlns:p14="http://schemas.microsoft.com/office/powerpoint/2010/main" val="2954038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Descriptive Link Text (with Embedded Screen Reader Audio)</a:t>
            </a:r>
            <a:endParaRPr lang="en-US" dirty="0"/>
          </a:p>
        </p:txBody>
      </p:sp>
      <p:sp>
        <p:nvSpPr>
          <p:cNvPr id="3" name="Content Placeholder 2"/>
          <p:cNvSpPr>
            <a:spLocks noGrp="1"/>
          </p:cNvSpPr>
          <p:nvPr>
            <p:ph idx="1"/>
          </p:nvPr>
        </p:nvSpPr>
        <p:spPr>
          <a:xfrm>
            <a:off x="838200" y="1712604"/>
            <a:ext cx="10515600" cy="4351338"/>
          </a:xfrm>
        </p:spPr>
        <p:txBody>
          <a:bodyPr>
            <a:normAutofit/>
          </a:bodyPr>
          <a:lstStyle/>
          <a:p>
            <a:pPr marL="0" indent="0">
              <a:lnSpc>
                <a:spcPct val="100000"/>
              </a:lnSpc>
              <a:spcAft>
                <a:spcPts val="3000"/>
              </a:spcAft>
              <a:buNone/>
            </a:pPr>
            <a:r>
              <a:rPr lang="en-US" sz="3600" dirty="0" smtClean="0">
                <a:latin typeface="Century Gothic" panose="020B0502020202020204" pitchFamily="34" charset="0"/>
                <a:hlinkClick r:id="rId3"/>
              </a:rPr>
              <a:t>Read the instructions</a:t>
            </a:r>
            <a:r>
              <a:rPr lang="en-US" sz="3600" dirty="0" smtClean="0">
                <a:latin typeface="Century Gothic" panose="020B0502020202020204" pitchFamily="34" charset="0"/>
              </a:rPr>
              <a:t>, and then </a:t>
            </a:r>
            <a:r>
              <a:rPr lang="en-US" sz="3600" dirty="0" smtClean="0">
                <a:latin typeface="Century Gothic" panose="020B0502020202020204" pitchFamily="34" charset="0"/>
                <a:hlinkClick r:id="rId3"/>
              </a:rPr>
              <a:t>view the video</a:t>
            </a:r>
            <a:r>
              <a:rPr lang="en-US" sz="3600" dirty="0" smtClean="0">
                <a:latin typeface="Century Gothic" panose="020B0502020202020204" pitchFamily="34" charset="0"/>
              </a:rPr>
              <a:t>.</a:t>
            </a:r>
          </a:p>
          <a:p>
            <a:pPr marL="0" indent="0">
              <a:lnSpc>
                <a:spcPct val="100000"/>
              </a:lnSpc>
              <a:buNone/>
            </a:pPr>
            <a:r>
              <a:rPr lang="en-US" sz="3600" dirty="0" smtClean="0">
                <a:latin typeface="Century Gothic" panose="020B0502020202020204" pitchFamily="34" charset="0"/>
              </a:rPr>
              <a:t>Are you a middle school teacher who wants an elementary certification? Read about the </a:t>
            </a:r>
            <a:r>
              <a:rPr lang="en-US" sz="3600" dirty="0" smtClean="0">
                <a:latin typeface="Century Gothic" panose="020B0502020202020204" pitchFamily="34" charset="0"/>
                <a:hlinkClick r:id="rId3"/>
              </a:rPr>
              <a:t>add-on certifications available in your state</a:t>
            </a:r>
            <a:r>
              <a:rPr lang="en-US" sz="3600" dirty="0" smtClean="0">
                <a:latin typeface="Century Gothic" panose="020B0502020202020204" pitchFamily="34" charset="0"/>
              </a:rPr>
              <a:t>.</a:t>
            </a:r>
            <a:endParaRPr lang="en-US" sz="3600" dirty="0">
              <a:latin typeface="Century Gothic" panose="020B0502020202020204" pitchFamily="34" charset="0"/>
            </a:endParaRPr>
          </a:p>
        </p:txBody>
      </p:sp>
    </p:spTree>
    <p:extLst>
      <p:ext uri="{BB962C8B-B14F-4D97-AF65-F5344CB8AC3E}">
        <p14:creationId xmlns:p14="http://schemas.microsoft.com/office/powerpoint/2010/main" val="1054922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Descriptive Link Text</a:t>
            </a:r>
            <a:endParaRPr lang="en-US" dirty="0"/>
          </a:p>
        </p:txBody>
      </p:sp>
      <p:sp>
        <p:nvSpPr>
          <p:cNvPr id="6" name="Content Placeholder 2"/>
          <p:cNvSpPr txBox="1">
            <a:spLocks/>
          </p:cNvSpPr>
          <p:nvPr/>
        </p:nvSpPr>
        <p:spPr>
          <a:xfrm>
            <a:off x="838200" y="171260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Aft>
                <a:spcPts val="3000"/>
              </a:spcAft>
              <a:buFont typeface="Arial" panose="020B0604020202020204" pitchFamily="34" charset="0"/>
              <a:buNone/>
            </a:pPr>
            <a:r>
              <a:rPr lang="en-US" sz="3600" smtClean="0">
                <a:latin typeface="Century Gothic" panose="020B0502020202020204" pitchFamily="34" charset="0"/>
                <a:hlinkClick r:id="rId3"/>
              </a:rPr>
              <a:t>Read the instructions</a:t>
            </a:r>
            <a:r>
              <a:rPr lang="en-US" sz="3600" smtClean="0">
                <a:latin typeface="Century Gothic" panose="020B0502020202020204" pitchFamily="34" charset="0"/>
              </a:rPr>
              <a:t>, and then </a:t>
            </a:r>
            <a:r>
              <a:rPr lang="en-US" sz="3600" smtClean="0">
                <a:latin typeface="Century Gothic" panose="020B0502020202020204" pitchFamily="34" charset="0"/>
                <a:hlinkClick r:id="rId3"/>
              </a:rPr>
              <a:t>view the video</a:t>
            </a:r>
            <a:r>
              <a:rPr lang="en-US" sz="3600" smtClean="0">
                <a:latin typeface="Century Gothic" panose="020B0502020202020204" pitchFamily="34" charset="0"/>
              </a:rPr>
              <a:t>.</a:t>
            </a:r>
          </a:p>
          <a:p>
            <a:pPr marL="0" indent="0">
              <a:lnSpc>
                <a:spcPct val="100000"/>
              </a:lnSpc>
              <a:buFont typeface="Arial" panose="020B0604020202020204" pitchFamily="34" charset="0"/>
              <a:buNone/>
            </a:pPr>
            <a:r>
              <a:rPr lang="en-US" sz="3600" dirty="0" smtClean="0">
                <a:latin typeface="Century Gothic" panose="020B0502020202020204" pitchFamily="34" charset="0"/>
              </a:rPr>
              <a:t>Are you a middle school teacher who wants an elementary certification? Read about the </a:t>
            </a:r>
            <a:r>
              <a:rPr lang="en-US" sz="3600" dirty="0" smtClean="0">
                <a:latin typeface="Century Gothic" panose="020B0502020202020204" pitchFamily="34" charset="0"/>
                <a:hlinkClick r:id="rId3"/>
              </a:rPr>
              <a:t>add-on certifications available in your state</a:t>
            </a:r>
            <a:r>
              <a:rPr lang="en-US" sz="3600" dirty="0" smtClean="0">
                <a:latin typeface="Century Gothic" panose="020B0502020202020204" pitchFamily="34" charset="0"/>
              </a:rPr>
              <a:t>.</a:t>
            </a:r>
            <a:endParaRPr lang="en-US" sz="3600" dirty="0">
              <a:latin typeface="Century Gothic" panose="020B0502020202020204" pitchFamily="34" charset="0"/>
            </a:endParaRPr>
          </a:p>
        </p:txBody>
      </p:sp>
      <p:pic>
        <p:nvPicPr>
          <p:cNvPr id="5" name="Content Placeholder 3" descr="JAWS Links List, showing three text links that describe the links effectivel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1760" y="539496"/>
            <a:ext cx="6895156" cy="5376672"/>
          </a:xfrm>
          <a:prstGeom prst="rect">
            <a:avLst/>
          </a:prstGeom>
        </p:spPr>
      </p:pic>
    </p:spTree>
    <p:extLst>
      <p:ext uri="{BB962C8B-B14F-4D97-AF65-F5344CB8AC3E}">
        <p14:creationId xmlns:p14="http://schemas.microsoft.com/office/powerpoint/2010/main" val="762419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90799"/>
            <a:ext cx="9144000" cy="1662113"/>
          </a:xfrm>
        </p:spPr>
        <p:txBody>
          <a:bodyPr>
            <a:normAutofit fontScale="90000"/>
          </a:bodyPr>
          <a:lstStyle/>
          <a:p>
            <a:r>
              <a:rPr lang="en-US" dirty="0" smtClean="0">
                <a:latin typeface="Century Gothic" panose="020B0502020202020204" pitchFamily="34" charset="0"/>
              </a:rPr>
              <a:t>Add Alt Text</a:t>
            </a:r>
            <a:br>
              <a:rPr lang="en-US" dirty="0" smtClean="0">
                <a:latin typeface="Century Gothic" panose="020B0502020202020204" pitchFamily="34" charset="0"/>
              </a:rPr>
            </a:br>
            <a:r>
              <a:rPr lang="en-US" i="1" dirty="0" smtClean="0">
                <a:latin typeface="Century Gothic" panose="020B0502020202020204" pitchFamily="34" charset="0"/>
              </a:rPr>
              <a:t>with a Purpose </a:t>
            </a:r>
            <a:r>
              <a:rPr lang="en-US" dirty="0" smtClean="0">
                <a:latin typeface="Century Gothic" panose="020B0502020202020204" pitchFamily="34" charset="0"/>
              </a:rPr>
              <a:t>to Images</a:t>
            </a:r>
            <a:endParaRPr lang="en-US" dirty="0">
              <a:latin typeface="Century Gothic" panose="020B0502020202020204" pitchFamily="34" charset="0"/>
            </a:endParaRPr>
          </a:p>
        </p:txBody>
      </p:sp>
      <p:sp>
        <p:nvSpPr>
          <p:cNvPr id="3" name="Content Placeholder 2"/>
          <p:cNvSpPr>
            <a:spLocks noGrp="1"/>
          </p:cNvSpPr>
          <p:nvPr>
            <p:ph type="subTitle" idx="1"/>
          </p:nvPr>
        </p:nvSpPr>
        <p:spPr>
          <a:xfrm>
            <a:off x="1057470" y="4073856"/>
            <a:ext cx="10077060" cy="2202535"/>
          </a:xfrm>
        </p:spPr>
        <p:txBody>
          <a:bodyPr>
            <a:normAutofit/>
          </a:bodyPr>
          <a:lstStyle/>
          <a:p>
            <a:pPr lvl="0"/>
            <a:endParaRPr lang="en-US" sz="2200" dirty="0" smtClean="0">
              <a:latin typeface="Century Gothic" panose="020B0502020202020204" pitchFamily="34" charset="0"/>
            </a:endParaRPr>
          </a:p>
        </p:txBody>
      </p:sp>
    </p:spTree>
    <p:extLst>
      <p:ext uri="{BB962C8B-B14F-4D97-AF65-F5344CB8AC3E}">
        <p14:creationId xmlns:p14="http://schemas.microsoft.com/office/powerpoint/2010/main" val="511579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a:t>
            </a:r>
            <a:endParaRPr lang="en-US" dirty="0"/>
          </a:p>
        </p:txBody>
      </p:sp>
      <p:pic>
        <p:nvPicPr>
          <p:cNvPr id="4" name="Content Placeholder 3" descr="Instructional designer Jen Perkins, sitting in front of laptop, developing instructional materials and course site in Blackboard learning management system"/>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104"/>
          <a:stretch/>
        </p:blipFill>
        <p:spPr>
          <a:xfrm>
            <a:off x="0" y="-13648"/>
            <a:ext cx="12192000" cy="6885296"/>
          </a:xfrm>
        </p:spPr>
      </p:pic>
    </p:spTree>
    <p:extLst>
      <p:ext uri="{BB962C8B-B14F-4D97-AF65-F5344CB8AC3E}">
        <p14:creationId xmlns:p14="http://schemas.microsoft.com/office/powerpoint/2010/main" val="1299378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6602"/>
            <a:ext cx="10515600" cy="1325563"/>
          </a:xfrm>
        </p:spPr>
        <p:txBody>
          <a:bodyPr/>
          <a:lstStyle/>
          <a:p>
            <a:r>
              <a:rPr lang="en-US" dirty="0" smtClean="0"/>
              <a:t>A Little about Me</a:t>
            </a:r>
            <a:endParaRPr lang="en-US" dirty="0"/>
          </a:p>
        </p:txBody>
      </p:sp>
      <p:pic>
        <p:nvPicPr>
          <p:cNvPr id="13" name="Content Placeholder 1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633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86716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6602"/>
            <a:ext cx="10515600" cy="1325563"/>
          </a:xfrm>
        </p:spPr>
        <p:txBody>
          <a:bodyPr/>
          <a:lstStyle/>
          <a:p>
            <a:r>
              <a:rPr lang="en-US" dirty="0" smtClean="0"/>
              <a:t>A Little about Me</a:t>
            </a:r>
            <a:endParaRPr lang="en-US" dirty="0"/>
          </a:p>
        </p:txBody>
      </p:sp>
      <p:pic>
        <p:nvPicPr>
          <p:cNvPr id="5" name="Content Placeholder 4" descr="Users\perkinsje\Desktop\Presentations Fall 2016\me.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1999" cy="6863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222424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structional designer Jen Perkins at laptop, developing instructional materials for Blackboard course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45" y="-297101"/>
            <a:ext cx="12554890" cy="7374772"/>
          </a:xfrm>
          <a:prstGeom prst="rect">
            <a:avLst/>
          </a:prstGeom>
        </p:spPr>
      </p:pic>
      <p:sp>
        <p:nvSpPr>
          <p:cNvPr id="2" name="Title 1"/>
          <p:cNvSpPr>
            <a:spLocks noGrp="1"/>
          </p:cNvSpPr>
          <p:nvPr>
            <p:ph type="title"/>
          </p:nvPr>
        </p:nvSpPr>
        <p:spPr>
          <a:xfrm>
            <a:off x="838200" y="-1816602"/>
            <a:ext cx="10515600" cy="1325563"/>
          </a:xfrm>
        </p:spPr>
        <p:txBody>
          <a:bodyPr/>
          <a:lstStyle/>
          <a:p>
            <a:r>
              <a:rPr lang="en-US" dirty="0" smtClean="0"/>
              <a:t>A Little about Me</a:t>
            </a:r>
            <a:endParaRPr lang="en-US" dirty="0"/>
          </a:p>
        </p:txBody>
      </p:sp>
    </p:spTree>
    <p:extLst>
      <p:ext uri="{BB962C8B-B14F-4D97-AF65-F5344CB8AC3E}">
        <p14:creationId xmlns:p14="http://schemas.microsoft.com/office/powerpoint/2010/main" val="1189165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16602"/>
            <a:ext cx="10515600" cy="1325563"/>
          </a:xfrm>
        </p:spPr>
        <p:txBody>
          <a:bodyPr/>
          <a:lstStyle/>
          <a:p>
            <a:r>
              <a:rPr lang="en-US" dirty="0" smtClean="0"/>
              <a:t>A Little about Me</a:t>
            </a:r>
            <a:endParaRPr lang="en-US" dirty="0"/>
          </a:p>
        </p:txBody>
      </p:sp>
      <p:pic>
        <p:nvPicPr>
          <p:cNvPr id="5" name="Content Placeholder 4" descr="Users\perkinsje\Desktop\Presentations Fall 2016\me.p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12191999" cy="686332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289207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Alt Text </a:t>
            </a:r>
            <a:r>
              <a:rPr lang="en-US" i="1" dirty="0" smtClean="0"/>
              <a:t>with a Purpose </a:t>
            </a:r>
            <a:r>
              <a:rPr lang="en-US" dirty="0" smtClean="0"/>
              <a:t>to Images</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ts val="3600"/>
              </a:spcBef>
              <a:spcAft>
                <a:spcPts val="3600"/>
              </a:spcAft>
              <a:buNone/>
            </a:pPr>
            <a:r>
              <a:rPr lang="en-US" sz="4000" dirty="0" smtClean="0">
                <a:latin typeface="Century Gothic" panose="020B0502020202020204" pitchFamily="34" charset="0"/>
              </a:rPr>
              <a:t>“A </a:t>
            </a:r>
            <a:r>
              <a:rPr lang="en-US" sz="4000" dirty="0">
                <a:latin typeface="Century Gothic" panose="020B0502020202020204" pitchFamily="34" charset="0"/>
              </a:rPr>
              <a:t>good rule of thumb to consider is to include what you might relay over the phone</a:t>
            </a:r>
            <a:r>
              <a:rPr lang="en-US" sz="4000" dirty="0" smtClean="0">
                <a:latin typeface="Century Gothic" panose="020B0502020202020204" pitchFamily="34" charset="0"/>
              </a:rPr>
              <a:t>.”</a:t>
            </a:r>
          </a:p>
          <a:p>
            <a:pPr marL="0" indent="0" algn="r">
              <a:buNone/>
            </a:pPr>
            <a:r>
              <a:rPr lang="en-US" sz="3600" dirty="0" smtClean="0">
                <a:latin typeface="Century Gothic" panose="020B0502020202020204" pitchFamily="34" charset="0"/>
                <a:hlinkClick r:id="rId3"/>
              </a:rPr>
              <a:t>Penn </a:t>
            </a:r>
            <a:r>
              <a:rPr lang="en-US" sz="3600" dirty="0">
                <a:latin typeface="Century Gothic" panose="020B0502020202020204" pitchFamily="34" charset="0"/>
                <a:hlinkClick r:id="rId3"/>
              </a:rPr>
              <a:t>State Accessibility </a:t>
            </a:r>
            <a:r>
              <a:rPr lang="en-US" sz="3600" dirty="0" smtClean="0">
                <a:latin typeface="Century Gothic" panose="020B0502020202020204" pitchFamily="34" charset="0"/>
                <a:hlinkClick r:id="rId3"/>
              </a:rPr>
              <a:t>webpage</a:t>
            </a:r>
            <a:endParaRPr lang="en-US" sz="3600" dirty="0">
              <a:latin typeface="Century Gothic" panose="020B0502020202020204" pitchFamily="34" charset="0"/>
            </a:endParaRPr>
          </a:p>
        </p:txBody>
      </p:sp>
    </p:spTree>
    <p:extLst>
      <p:ext uri="{BB962C8B-B14F-4D97-AF65-F5344CB8AC3E}">
        <p14:creationId xmlns:p14="http://schemas.microsoft.com/office/powerpoint/2010/main" val="11791581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3674"/>
            <a:ext cx="10515600" cy="1325563"/>
          </a:xfrm>
        </p:spPr>
        <p:txBody>
          <a:bodyPr/>
          <a:lstStyle/>
          <a:p>
            <a:r>
              <a:rPr lang="en-US" dirty="0" smtClean="0"/>
              <a:t>Add Alt Text </a:t>
            </a:r>
            <a:r>
              <a:rPr lang="en-US" i="1" dirty="0" smtClean="0"/>
              <a:t>with a Purpose </a:t>
            </a:r>
            <a:r>
              <a:rPr lang="en-US" dirty="0" smtClean="0"/>
              <a:t>to Images</a:t>
            </a:r>
            <a:endParaRPr lang="en-US" dirty="0"/>
          </a:p>
        </p:txBody>
      </p:sp>
      <p:pic>
        <p:nvPicPr>
          <p:cNvPr id="12" name="Content Placeholder 11" descr="Blackboard's Image Insertion Tool with Image Description Completed for Alt Text"/>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42900" y="2577272"/>
            <a:ext cx="7029450" cy="4096297"/>
          </a:xfrm>
        </p:spPr>
      </p:pic>
      <p:pic>
        <p:nvPicPr>
          <p:cNvPr id="13" name="Content Placeholder 12" descr="Microsoft Word 2013's Format Picture Tool with Description Completed for Alt Tex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48275" y="940031"/>
            <a:ext cx="6724650" cy="4329069"/>
          </a:xfrm>
        </p:spPr>
      </p:pic>
    </p:spTree>
    <p:extLst>
      <p:ext uri="{BB962C8B-B14F-4D97-AF65-F5344CB8AC3E}">
        <p14:creationId xmlns:p14="http://schemas.microsoft.com/office/powerpoint/2010/main" val="3221632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3929"/>
            <a:ext cx="10515600" cy="1325563"/>
          </a:xfrm>
        </p:spPr>
        <p:txBody>
          <a:bodyPr/>
          <a:lstStyle/>
          <a:p>
            <a:r>
              <a:rPr lang="en-US" dirty="0" smtClean="0"/>
              <a:t>Add Alt Text </a:t>
            </a:r>
            <a:r>
              <a:rPr lang="en-US" i="1" dirty="0" smtClean="0"/>
              <a:t>with a Purpose </a:t>
            </a:r>
            <a:r>
              <a:rPr lang="en-US" dirty="0" smtClean="0"/>
              <a:t>to Images</a:t>
            </a:r>
            <a:endParaRPr lang="en-US" dirty="0"/>
          </a:p>
        </p:txBody>
      </p:sp>
      <p:pic>
        <p:nvPicPr>
          <p:cNvPr id="5" name="Content Placeholder 4" descr="Sample item in a learning management system showing text and a supplemental image; alt text should be provided with the HTML for the item's imag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88866" y="2511188"/>
            <a:ext cx="7623177" cy="4101151"/>
          </a:xfrm>
        </p:spPr>
      </p:pic>
      <p:sp>
        <p:nvSpPr>
          <p:cNvPr id="7" name="Content Placeholder 6"/>
          <p:cNvSpPr>
            <a:spLocks noGrp="1"/>
          </p:cNvSpPr>
          <p:nvPr>
            <p:ph sz="half" idx="2"/>
          </p:nvPr>
        </p:nvSpPr>
        <p:spPr>
          <a:xfrm>
            <a:off x="161823" y="1105469"/>
            <a:ext cx="10877265" cy="1596788"/>
          </a:xfrm>
        </p:spPr>
        <p:txBody>
          <a:bodyPr>
            <a:normAutofit/>
          </a:bodyPr>
          <a:lstStyle/>
          <a:p>
            <a:pPr marL="0" indent="0">
              <a:lnSpc>
                <a:spcPct val="130000"/>
              </a:lnSpc>
              <a:spcBef>
                <a:spcPts val="0"/>
              </a:spcBef>
              <a:buNone/>
            </a:pPr>
            <a:r>
              <a:rPr lang="en-US" dirty="0">
                <a:latin typeface="Century Gothic" panose="020B0502020202020204" pitchFamily="34" charset="0"/>
              </a:rPr>
              <a:t>&lt;</a:t>
            </a:r>
            <a:r>
              <a:rPr lang="en-US" dirty="0" err="1">
                <a:latin typeface="Century Gothic" panose="020B0502020202020204" pitchFamily="34" charset="0"/>
              </a:rPr>
              <a:t>img</a:t>
            </a:r>
            <a:r>
              <a:rPr lang="en-US" dirty="0">
                <a:latin typeface="Century Gothic" panose="020B0502020202020204" pitchFamily="34" charset="0"/>
              </a:rPr>
              <a:t> </a:t>
            </a:r>
            <a:r>
              <a:rPr lang="en-US" dirty="0" err="1" smtClean="0">
                <a:latin typeface="Century Gothic" panose="020B0502020202020204" pitchFamily="34" charset="0"/>
              </a:rPr>
              <a:t>src</a:t>
            </a:r>
            <a:r>
              <a:rPr lang="en-US" dirty="0" smtClean="0">
                <a:latin typeface="Century Gothic" panose="020B0502020202020204" pitchFamily="34" charset="0"/>
              </a:rPr>
              <a:t>=“https://www.eku.edu/dinosaur.png”</a:t>
            </a:r>
          </a:p>
          <a:p>
            <a:pPr marL="0" indent="0">
              <a:lnSpc>
                <a:spcPct val="130000"/>
              </a:lnSpc>
              <a:spcBef>
                <a:spcPts val="0"/>
              </a:spcBef>
              <a:buNone/>
            </a:pPr>
            <a:r>
              <a:rPr lang="en-US" b="1" dirty="0" smtClean="0">
                <a:latin typeface="Century Gothic" panose="020B0502020202020204" pitchFamily="34" charset="0"/>
              </a:rPr>
              <a:t>alt=“Dinosaur </a:t>
            </a:r>
            <a:r>
              <a:rPr lang="en-US" b="1" dirty="0">
                <a:latin typeface="Century Gothic" panose="020B0502020202020204" pitchFamily="34" charset="0"/>
              </a:rPr>
              <a:t>Turning </a:t>
            </a:r>
            <a:r>
              <a:rPr lang="en-US" b="1" dirty="0" smtClean="0">
                <a:latin typeface="Century Gothic" panose="020B0502020202020204" pitchFamily="34" charset="0"/>
              </a:rPr>
              <a:t>toward </a:t>
            </a:r>
            <a:r>
              <a:rPr lang="en-US" b="1" dirty="0">
                <a:latin typeface="Century Gothic" panose="020B0502020202020204" pitchFamily="34" charset="0"/>
              </a:rPr>
              <a:t>Viewer with Mouth </a:t>
            </a:r>
            <a:r>
              <a:rPr lang="en-US" b="1" dirty="0" smtClean="0">
                <a:latin typeface="Century Gothic" panose="020B0502020202020204" pitchFamily="34" charset="0"/>
              </a:rPr>
              <a:t>Open” </a:t>
            </a:r>
            <a:r>
              <a:rPr lang="en-US" dirty="0">
                <a:latin typeface="Century Gothic" panose="020B0502020202020204" pitchFamily="34" charset="0"/>
              </a:rPr>
              <a:t>… &gt;</a:t>
            </a:r>
          </a:p>
          <a:p>
            <a:pPr marL="0" indent="0">
              <a:buNone/>
            </a:pPr>
            <a:endParaRPr lang="en-US" dirty="0"/>
          </a:p>
        </p:txBody>
      </p:sp>
    </p:spTree>
    <p:extLst>
      <p:ext uri="{BB962C8B-B14F-4D97-AF65-F5344CB8AC3E}">
        <p14:creationId xmlns:p14="http://schemas.microsoft.com/office/powerpoint/2010/main" val="20858016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6262"/>
            <a:ext cx="10515600" cy="1325563"/>
          </a:xfrm>
        </p:spPr>
        <p:txBody>
          <a:bodyPr>
            <a:normAutofit/>
          </a:bodyPr>
          <a:lstStyle/>
          <a:p>
            <a:r>
              <a:rPr lang="en-US" dirty="0" smtClean="0">
                <a:latin typeface="Century Gothic" panose="020B0502020202020204" pitchFamily="34" charset="0"/>
              </a:rPr>
              <a:t>Resources for Learning about Alt Text</a:t>
            </a:r>
            <a:endParaRPr lang="en-US" dirty="0">
              <a:latin typeface="Century Gothic" panose="020B0502020202020204" pitchFamily="34" charset="0"/>
            </a:endParaRPr>
          </a:p>
        </p:txBody>
      </p:sp>
      <p:sp>
        <p:nvSpPr>
          <p:cNvPr id="3" name="Content Placeholder 2"/>
          <p:cNvSpPr>
            <a:spLocks noGrp="1"/>
          </p:cNvSpPr>
          <p:nvPr>
            <p:ph idx="1"/>
          </p:nvPr>
        </p:nvSpPr>
        <p:spPr>
          <a:xfrm>
            <a:off x="838200" y="2715904"/>
            <a:ext cx="10515600" cy="3832534"/>
          </a:xfrm>
        </p:spPr>
        <p:txBody>
          <a:bodyPr>
            <a:normAutofit/>
          </a:bodyPr>
          <a:lstStyle/>
          <a:p>
            <a:pPr lvl="0">
              <a:lnSpc>
                <a:spcPct val="100000"/>
              </a:lnSpc>
            </a:pPr>
            <a:r>
              <a:rPr lang="en-US" u="sng" dirty="0" smtClean="0">
                <a:latin typeface="Century Gothic" panose="020B0502020202020204" pitchFamily="34" charset="0"/>
                <a:hlinkClick r:id="rId3"/>
              </a:rPr>
              <a:t>WebAIM’s </a:t>
            </a:r>
            <a:r>
              <a:rPr lang="en-US" u="sng" dirty="0">
                <a:latin typeface="Century Gothic" panose="020B0502020202020204" pitchFamily="34" charset="0"/>
                <a:hlinkClick r:id="rId3"/>
              </a:rPr>
              <a:t>Alternative Text </a:t>
            </a:r>
            <a:r>
              <a:rPr lang="en-US" u="sng" dirty="0" smtClean="0">
                <a:latin typeface="Century Gothic" panose="020B0502020202020204" pitchFamily="34" charset="0"/>
                <a:hlinkClick r:id="rId3"/>
              </a:rPr>
              <a:t>webpage</a:t>
            </a:r>
            <a:endParaRPr lang="en-US" dirty="0">
              <a:latin typeface="Century Gothic" panose="020B0502020202020204" pitchFamily="34" charset="0"/>
            </a:endParaRPr>
          </a:p>
          <a:p>
            <a:pPr lvl="0">
              <a:lnSpc>
                <a:spcPct val="100000"/>
              </a:lnSpc>
            </a:pPr>
            <a:r>
              <a:rPr lang="en-US" u="sng" dirty="0" smtClean="0">
                <a:latin typeface="Century Gothic" panose="020B0502020202020204" pitchFamily="34" charset="0"/>
                <a:hlinkClick r:id="rId4"/>
              </a:rPr>
              <a:t>Penn </a:t>
            </a:r>
            <a:r>
              <a:rPr lang="en-US" u="sng" dirty="0">
                <a:latin typeface="Century Gothic" panose="020B0502020202020204" pitchFamily="34" charset="0"/>
                <a:hlinkClick r:id="rId4"/>
              </a:rPr>
              <a:t>State’s Accessibility Image ALT Text </a:t>
            </a:r>
            <a:r>
              <a:rPr lang="en-US" u="sng" dirty="0" smtClean="0">
                <a:latin typeface="Century Gothic" panose="020B0502020202020204" pitchFamily="34" charset="0"/>
                <a:hlinkClick r:id="rId4"/>
              </a:rPr>
              <a:t>webpage</a:t>
            </a:r>
            <a:endParaRPr lang="en-US" u="sng" dirty="0" smtClean="0">
              <a:latin typeface="Century Gothic" panose="020B0502020202020204" pitchFamily="34" charset="0"/>
            </a:endParaRPr>
          </a:p>
          <a:p>
            <a:pPr lvl="0">
              <a:lnSpc>
                <a:spcPct val="100000"/>
              </a:lnSpc>
            </a:pPr>
            <a:r>
              <a:rPr lang="en-US" u="sng" dirty="0" smtClean="0">
                <a:latin typeface="Century Gothic" panose="020B0502020202020204" pitchFamily="34" charset="0"/>
                <a:hlinkClick r:id="rId5"/>
              </a:rPr>
              <a:t>Microsoft </a:t>
            </a:r>
            <a:r>
              <a:rPr lang="en-US" u="sng" dirty="0">
                <a:latin typeface="Century Gothic" panose="020B0502020202020204" pitchFamily="34" charset="0"/>
                <a:hlinkClick r:id="rId5"/>
              </a:rPr>
              <a:t>webpage on creating accessible Word </a:t>
            </a:r>
            <a:r>
              <a:rPr lang="en-US" u="sng" dirty="0" smtClean="0">
                <a:latin typeface="Century Gothic" panose="020B0502020202020204" pitchFamily="34" charset="0"/>
                <a:hlinkClick r:id="rId5"/>
              </a:rPr>
              <a:t>documents</a:t>
            </a:r>
            <a:endParaRPr lang="en-US" dirty="0">
              <a:latin typeface="Century Gothic" panose="020B0502020202020204" pitchFamily="34" charset="0"/>
            </a:endParaRPr>
          </a:p>
        </p:txBody>
      </p:sp>
    </p:spTree>
    <p:extLst>
      <p:ext uri="{BB962C8B-B14F-4D97-AF65-F5344CB8AC3E}">
        <p14:creationId xmlns:p14="http://schemas.microsoft.com/office/powerpoint/2010/main" val="2038925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3550" y="2524124"/>
            <a:ext cx="8714509" cy="1814513"/>
          </a:xfrm>
        </p:spPr>
        <p:txBody>
          <a:bodyPr>
            <a:normAutofit/>
          </a:bodyPr>
          <a:lstStyle/>
          <a:p>
            <a:r>
              <a:rPr lang="en-US" dirty="0" smtClean="0">
                <a:latin typeface="Century Gothic" panose="020B0502020202020204" pitchFamily="34" charset="0"/>
              </a:rPr>
              <a:t>Present Text Using </a:t>
            </a:r>
            <a:r>
              <a:rPr lang="en-US" i="1" dirty="0" smtClean="0">
                <a:latin typeface="Century Gothic" panose="020B0502020202020204" pitchFamily="34" charset="0"/>
              </a:rPr>
              <a:t>Text</a:t>
            </a:r>
            <a:r>
              <a:rPr lang="en-US" dirty="0" smtClean="0">
                <a:latin typeface="Century Gothic" panose="020B0502020202020204" pitchFamily="34" charset="0"/>
              </a:rPr>
              <a:t>, Not an </a:t>
            </a:r>
            <a:r>
              <a:rPr lang="en-US" i="1" dirty="0" smtClean="0">
                <a:latin typeface="Century Gothic" panose="020B0502020202020204" pitchFamily="34" charset="0"/>
              </a:rPr>
              <a:t>Image of Text</a:t>
            </a:r>
            <a:endParaRPr lang="en-US" i="1" dirty="0">
              <a:latin typeface="Century Gothic" panose="020B0502020202020204" pitchFamily="34" charset="0"/>
            </a:endParaRPr>
          </a:p>
        </p:txBody>
      </p:sp>
      <p:sp>
        <p:nvSpPr>
          <p:cNvPr id="3" name="Content Placeholder 2"/>
          <p:cNvSpPr>
            <a:spLocks noGrp="1"/>
          </p:cNvSpPr>
          <p:nvPr>
            <p:ph type="subTitle" idx="1"/>
          </p:nvPr>
        </p:nvSpPr>
        <p:spPr>
          <a:xfrm>
            <a:off x="1524000" y="4094328"/>
            <a:ext cx="9144000" cy="2337574"/>
          </a:xfrm>
        </p:spPr>
        <p:txBody>
          <a:bodyPr>
            <a:normAutofit/>
          </a:bodyPr>
          <a:lstStyle/>
          <a:p>
            <a:pPr lvl="0"/>
            <a:endParaRPr lang="en-US" sz="2200" dirty="0">
              <a:latin typeface="Century Gothic" panose="020B0502020202020204" pitchFamily="34" charset="0"/>
            </a:endParaRPr>
          </a:p>
        </p:txBody>
      </p:sp>
    </p:spTree>
    <p:extLst>
      <p:ext uri="{BB962C8B-B14F-4D97-AF65-F5344CB8AC3E}">
        <p14:creationId xmlns:p14="http://schemas.microsoft.com/office/powerpoint/2010/main" val="3703114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Text Using </a:t>
            </a:r>
            <a:r>
              <a:rPr lang="en-US" i="1" dirty="0" smtClean="0"/>
              <a:t>Text</a:t>
            </a:r>
            <a:r>
              <a:rPr lang="en-US" dirty="0" smtClean="0"/>
              <a:t>, Not an </a:t>
            </a:r>
            <a:r>
              <a:rPr lang="en-US" i="1" dirty="0" smtClean="0"/>
              <a:t>Image of Text</a:t>
            </a:r>
            <a:endParaRPr lang="en-US" i="1" dirty="0"/>
          </a:p>
        </p:txBody>
      </p:sp>
      <p:pic>
        <p:nvPicPr>
          <p:cNvPr id="5" name="Picture 4" descr="Image of text, demonstrating that images of text are unreadable by screen readers"/>
          <p:cNvPicPr>
            <a:picLocks noChangeAspect="1"/>
          </p:cNvPicPr>
          <p:nvPr/>
        </p:nvPicPr>
        <p:blipFill rotWithShape="1">
          <a:blip r:embed="rId3">
            <a:extLst>
              <a:ext uri="{28A0092B-C50C-407E-A947-70E740481C1C}">
                <a14:useLocalDpi xmlns:a14="http://schemas.microsoft.com/office/drawing/2010/main" val="0"/>
              </a:ext>
            </a:extLst>
          </a:blip>
          <a:srcRect l="4744" t="7008" r="5201" b="10642"/>
          <a:stretch/>
        </p:blipFill>
        <p:spPr>
          <a:xfrm>
            <a:off x="3302757" y="890337"/>
            <a:ext cx="5609231" cy="5847347"/>
          </a:xfrm>
          <a:prstGeom prst="rect">
            <a:avLst/>
          </a:prstGeom>
          <a:ln>
            <a:noFill/>
          </a:ln>
          <a:effectLst/>
        </p:spPr>
      </p:pic>
    </p:spTree>
    <p:extLst>
      <p:ext uri="{BB962C8B-B14F-4D97-AF65-F5344CB8AC3E}">
        <p14:creationId xmlns:p14="http://schemas.microsoft.com/office/powerpoint/2010/main" val="3880079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Text Using </a:t>
            </a:r>
            <a:r>
              <a:rPr lang="en-US" i="1" dirty="0" smtClean="0"/>
              <a:t>Text</a:t>
            </a:r>
            <a:r>
              <a:rPr lang="en-US" dirty="0" smtClean="0"/>
              <a:t>, Not an </a:t>
            </a:r>
            <a:r>
              <a:rPr lang="en-US" i="1" dirty="0" smtClean="0"/>
              <a:t>Image of Text</a:t>
            </a:r>
            <a:endParaRPr lang="en-US" i="1" dirty="0"/>
          </a:p>
        </p:txBody>
      </p:sp>
      <p:pic>
        <p:nvPicPr>
          <p:cNvPr id="3" name="Picture 2" descr="Table and other text created as HTML to replace, or supplement, image of text; credits should be given to the producer of the image."/>
          <p:cNvPicPr>
            <a:picLocks noChangeAspect="1"/>
          </p:cNvPicPr>
          <p:nvPr/>
        </p:nvPicPr>
        <p:blipFill rotWithShape="1">
          <a:blip r:embed="rId3">
            <a:extLst>
              <a:ext uri="{28A0092B-C50C-407E-A947-70E740481C1C}">
                <a14:useLocalDpi xmlns:a14="http://schemas.microsoft.com/office/drawing/2010/main" val="0"/>
              </a:ext>
            </a:extLst>
          </a:blip>
          <a:srcRect b="2408"/>
          <a:stretch/>
        </p:blipFill>
        <p:spPr>
          <a:xfrm>
            <a:off x="2293905" y="815449"/>
            <a:ext cx="7604190" cy="5946299"/>
          </a:xfrm>
          <a:prstGeom prst="rect">
            <a:avLst/>
          </a:prstGeom>
        </p:spPr>
      </p:pic>
    </p:spTree>
    <p:extLst>
      <p:ext uri="{BB962C8B-B14F-4D97-AF65-F5344CB8AC3E}">
        <p14:creationId xmlns:p14="http://schemas.microsoft.com/office/powerpoint/2010/main" val="2472926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20620"/>
            <a:ext cx="10515600" cy="3627817"/>
          </a:xfrm>
        </p:spPr>
        <p:txBody>
          <a:bodyPr>
            <a:normAutofit/>
          </a:bodyPr>
          <a:lstStyle/>
          <a:p>
            <a:pPr lvl="0">
              <a:lnSpc>
                <a:spcPct val="100000"/>
              </a:lnSpc>
            </a:pPr>
            <a:r>
              <a:rPr lang="en-US" u="sng" dirty="0" smtClean="0">
                <a:latin typeface="Century Gothic" panose="020B0502020202020204" pitchFamily="34" charset="0"/>
                <a:hlinkClick r:id="rId3"/>
              </a:rPr>
              <a:t>Virtual </a:t>
            </a:r>
            <a:r>
              <a:rPr lang="en-US" u="sng" dirty="0">
                <a:latin typeface="Century Gothic" panose="020B0502020202020204" pitchFamily="34" charset="0"/>
                <a:hlinkClick r:id="rId3"/>
              </a:rPr>
              <a:t>View from Window </a:t>
            </a:r>
            <a:r>
              <a:rPr lang="en-US" u="sng" dirty="0" smtClean="0">
                <a:latin typeface="Century Gothic" panose="020B0502020202020204" pitchFamily="34" charset="0"/>
                <a:hlinkClick r:id="rId3"/>
              </a:rPr>
              <a:t>Eyes</a:t>
            </a:r>
            <a:endParaRPr lang="en-US" dirty="0">
              <a:latin typeface="Century Gothic" panose="020B0502020202020204" pitchFamily="34" charset="0"/>
            </a:endParaRPr>
          </a:p>
          <a:p>
            <a:pPr lvl="0">
              <a:lnSpc>
                <a:spcPct val="100000"/>
              </a:lnSpc>
            </a:pPr>
            <a:r>
              <a:rPr lang="en-US" u="sng" dirty="0" smtClean="0">
                <a:latin typeface="Century Gothic" panose="020B0502020202020204" pitchFamily="34" charset="0"/>
                <a:hlinkClick r:id="rId4"/>
              </a:rPr>
              <a:t>Microsoft OneNote</a:t>
            </a:r>
            <a:endParaRPr lang="en-US" u="sng" dirty="0" smtClean="0">
              <a:latin typeface="Century Gothic" panose="020B0502020202020204" pitchFamily="34" charset="0"/>
            </a:endParaRPr>
          </a:p>
          <a:p>
            <a:pPr lvl="0">
              <a:lnSpc>
                <a:spcPct val="100000"/>
              </a:lnSpc>
            </a:pPr>
            <a:r>
              <a:rPr lang="en-US" dirty="0" smtClean="0">
                <a:latin typeface="Century Gothic" panose="020B0502020202020204" pitchFamily="34" charset="0"/>
                <a:hlinkClick r:id="rId5"/>
              </a:rPr>
              <a:t>Free OCR</a:t>
            </a:r>
            <a:r>
              <a:rPr lang="en-US" dirty="0" smtClean="0">
                <a:latin typeface="Century Gothic" panose="020B0502020202020204" pitchFamily="34" charset="0"/>
              </a:rPr>
              <a:t> </a:t>
            </a:r>
          </a:p>
          <a:p>
            <a:pPr lvl="0">
              <a:lnSpc>
                <a:spcPct val="100000"/>
              </a:lnSpc>
            </a:pPr>
            <a:r>
              <a:rPr lang="en-US" dirty="0" smtClean="0">
                <a:latin typeface="Century Gothic" panose="020B0502020202020204" pitchFamily="34" charset="0"/>
                <a:hlinkClick r:id="rId6"/>
              </a:rPr>
              <a:t>Online OCR</a:t>
            </a:r>
            <a:r>
              <a:rPr lang="en-US" dirty="0" smtClean="0">
                <a:latin typeface="Century Gothic" panose="020B0502020202020204" pitchFamily="34" charset="0"/>
              </a:rPr>
              <a:t> </a:t>
            </a:r>
            <a:endParaRPr lang="en-US" dirty="0">
              <a:latin typeface="Century Gothic" panose="020B0502020202020204" pitchFamily="34" charset="0"/>
            </a:endParaRPr>
          </a:p>
        </p:txBody>
      </p:sp>
      <p:sp>
        <p:nvSpPr>
          <p:cNvPr id="5" name="Title 4"/>
          <p:cNvSpPr>
            <a:spLocks noGrp="1"/>
          </p:cNvSpPr>
          <p:nvPr>
            <p:ph type="title"/>
          </p:nvPr>
        </p:nvSpPr>
        <p:spPr>
          <a:xfrm>
            <a:off x="841248" y="969264"/>
            <a:ext cx="10515600" cy="1325563"/>
          </a:xfrm>
        </p:spPr>
        <p:txBody>
          <a:bodyPr>
            <a:noAutofit/>
          </a:bodyPr>
          <a:lstStyle/>
          <a:p>
            <a:r>
              <a:rPr lang="en-US" dirty="0" smtClean="0">
                <a:latin typeface="Century Gothic" panose="020B0502020202020204" pitchFamily="34" charset="0"/>
              </a:rPr>
              <a:t>Resources for Extracting Text from Images</a:t>
            </a:r>
            <a:endParaRPr lang="en-US" dirty="0">
              <a:latin typeface="Century Gothic" panose="020B0502020202020204" pitchFamily="34" charset="0"/>
            </a:endParaRPr>
          </a:p>
        </p:txBody>
      </p:sp>
    </p:spTree>
    <p:extLst>
      <p:ext uri="{BB962C8B-B14F-4D97-AF65-F5344CB8AC3E}">
        <p14:creationId xmlns:p14="http://schemas.microsoft.com/office/powerpoint/2010/main" val="415259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6787" y="2236788"/>
            <a:ext cx="10258425" cy="2387600"/>
          </a:xfrm>
        </p:spPr>
        <p:txBody>
          <a:bodyPr>
            <a:normAutofit fontScale="90000"/>
          </a:bodyPr>
          <a:lstStyle/>
          <a:p>
            <a:r>
              <a:rPr lang="en-US" dirty="0" smtClean="0">
                <a:latin typeface="Century Gothic" panose="020B0502020202020204" pitchFamily="34" charset="0"/>
              </a:rPr>
              <a:t>Rely on Elements</a:t>
            </a:r>
            <a:br>
              <a:rPr lang="en-US" dirty="0" smtClean="0">
                <a:latin typeface="Century Gothic" panose="020B0502020202020204" pitchFamily="34" charset="0"/>
              </a:rPr>
            </a:br>
            <a:r>
              <a:rPr lang="en-US" dirty="0" smtClean="0">
                <a:latin typeface="Century Gothic" panose="020B0502020202020204" pitchFamily="34" charset="0"/>
              </a:rPr>
              <a:t>Other than Color, Shape, Size to Convey Information</a:t>
            </a:r>
            <a:endParaRPr lang="en-US" dirty="0">
              <a:latin typeface="Century Gothic" panose="020B0502020202020204" pitchFamily="34" charset="0"/>
            </a:endParaRPr>
          </a:p>
        </p:txBody>
      </p:sp>
      <p:sp>
        <p:nvSpPr>
          <p:cNvPr id="3" name="Content Placeholder 2"/>
          <p:cNvSpPr>
            <a:spLocks noGrp="1"/>
          </p:cNvSpPr>
          <p:nvPr>
            <p:ph type="subTitle" idx="1"/>
          </p:nvPr>
        </p:nvSpPr>
        <p:spPr>
          <a:xfrm>
            <a:off x="638309" y="3944203"/>
            <a:ext cx="10915379" cy="2797790"/>
          </a:xfrm>
        </p:spPr>
        <p:txBody>
          <a:bodyPr>
            <a:normAutofit/>
          </a:bodyPr>
          <a:lstStyle/>
          <a:p>
            <a:pPr lvl="0"/>
            <a:endParaRPr lang="en-US" sz="2200" dirty="0">
              <a:latin typeface="Century Gothic" panose="020B0502020202020204" pitchFamily="34" charset="0"/>
            </a:endParaRPr>
          </a:p>
        </p:txBody>
      </p:sp>
    </p:spTree>
    <p:extLst>
      <p:ext uri="{BB962C8B-B14F-4D97-AF65-F5344CB8AC3E}">
        <p14:creationId xmlns:p14="http://schemas.microsoft.com/office/powerpoint/2010/main" val="40712539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 on Elements Other than Color, Shape, and Size to Convey Information</a:t>
            </a:r>
            <a:endParaRPr lang="en-US" dirty="0"/>
          </a:p>
        </p:txBody>
      </p:sp>
      <p:pic>
        <p:nvPicPr>
          <p:cNvPr id="3" name="Picture 2" descr="American flag, in red, white, and blu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2112" y="1773936"/>
            <a:ext cx="5793959" cy="3282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411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structional designer Jen Perkins at laptop, developing instructional materials for Blackboard course si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445" y="-297101"/>
            <a:ext cx="12554890" cy="7374772"/>
          </a:xfrm>
          <a:prstGeom prst="rect">
            <a:avLst/>
          </a:prstGeom>
        </p:spPr>
      </p:pic>
      <p:sp>
        <p:nvSpPr>
          <p:cNvPr id="2" name="Title 1"/>
          <p:cNvSpPr>
            <a:spLocks noGrp="1"/>
          </p:cNvSpPr>
          <p:nvPr>
            <p:ph type="title"/>
          </p:nvPr>
        </p:nvSpPr>
        <p:spPr>
          <a:xfrm>
            <a:off x="838200" y="-1816602"/>
            <a:ext cx="10515600" cy="1325563"/>
          </a:xfrm>
        </p:spPr>
        <p:txBody>
          <a:bodyPr/>
          <a:lstStyle/>
          <a:p>
            <a:r>
              <a:rPr lang="en-US" dirty="0" smtClean="0"/>
              <a:t>A Little about Me</a:t>
            </a:r>
            <a:endParaRPr lang="en-US" dirty="0"/>
          </a:p>
        </p:txBody>
      </p:sp>
    </p:spTree>
    <p:extLst>
      <p:ext uri="{BB962C8B-B14F-4D97-AF65-F5344CB8AC3E}">
        <p14:creationId xmlns:p14="http://schemas.microsoft.com/office/powerpoint/2010/main" val="178056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 on Elements Other than Color, Shape, and Size to Convey Information</a:t>
            </a:r>
            <a:endParaRPr lang="en-US" dirty="0"/>
          </a:p>
        </p:txBody>
      </p:sp>
      <p:pic>
        <p:nvPicPr>
          <p:cNvPr id="1026" name="Picture 2" descr="American flag in the eyes of those with red-blind/protanop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1777494"/>
            <a:ext cx="5797296" cy="3272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031336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 on Elements Other than Color, Shape, and Size to Convey Information</a:t>
            </a:r>
            <a:endParaRPr lang="en-US" dirty="0"/>
          </a:p>
        </p:txBody>
      </p:sp>
      <p:pic>
        <p:nvPicPr>
          <p:cNvPr id="7" name="Picture 6" descr="Two buttons, one red and one blue"/>
          <p:cNvPicPr>
            <a:picLocks noChangeAspect="1"/>
          </p:cNvPicPr>
          <p:nvPr/>
        </p:nvPicPr>
        <p:blipFill>
          <a:blip r:embed="rId3"/>
          <a:stretch>
            <a:fillRect/>
          </a:stretch>
        </p:blipFill>
        <p:spPr>
          <a:xfrm>
            <a:off x="1327354" y="1751093"/>
            <a:ext cx="9537292" cy="3547872"/>
          </a:xfrm>
          <a:prstGeom prst="rect">
            <a:avLst/>
          </a:prstGeom>
        </p:spPr>
      </p:pic>
    </p:spTree>
    <p:extLst>
      <p:ext uri="{BB962C8B-B14F-4D97-AF65-F5344CB8AC3E}">
        <p14:creationId xmlns:p14="http://schemas.microsoft.com/office/powerpoint/2010/main" val="41829764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Rely on Elements Other than Color, Shape, and Size to Convey Information</a:t>
            </a:r>
            <a:endParaRPr lang="en-US" dirty="0"/>
          </a:p>
        </p:txBody>
      </p:sp>
      <p:pic>
        <p:nvPicPr>
          <p:cNvPr id="7" name="Picture 6" descr="Two buttons, one red and one blue, but the red button has been modified to appear greenish to show what a color-blind person would see"/>
          <p:cNvPicPr>
            <a:picLocks noChangeAspect="1"/>
          </p:cNvPicPr>
          <p:nvPr/>
        </p:nvPicPr>
        <p:blipFill>
          <a:blip r:embed="rId3"/>
          <a:stretch>
            <a:fillRect/>
          </a:stretch>
        </p:blipFill>
        <p:spPr>
          <a:xfrm>
            <a:off x="1325880" y="1755648"/>
            <a:ext cx="9523809" cy="3542857"/>
          </a:xfrm>
          <a:prstGeom prst="rect">
            <a:avLst/>
          </a:prstGeom>
        </p:spPr>
      </p:pic>
    </p:spTree>
    <p:extLst>
      <p:ext uri="{BB962C8B-B14F-4D97-AF65-F5344CB8AC3E}">
        <p14:creationId xmlns:p14="http://schemas.microsoft.com/office/powerpoint/2010/main" val="3129264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Emphasis Using Techniques That a Screen Reader Can Translate</a:t>
            </a:r>
            <a:endParaRPr lang="en-US" dirty="0"/>
          </a:p>
        </p:txBody>
      </p:sp>
      <p:sp>
        <p:nvSpPr>
          <p:cNvPr id="3" name="Content Placeholder 2"/>
          <p:cNvSpPr>
            <a:spLocks noGrp="1"/>
          </p:cNvSpPr>
          <p:nvPr>
            <p:ph idx="1"/>
          </p:nvPr>
        </p:nvSpPr>
        <p:spPr>
          <a:xfrm>
            <a:off x="838200" y="1246251"/>
            <a:ext cx="10515600" cy="4351338"/>
          </a:xfrm>
        </p:spPr>
        <p:txBody>
          <a:bodyPr>
            <a:normAutofit fontScale="92500"/>
          </a:bodyPr>
          <a:lstStyle/>
          <a:p>
            <a:pPr marL="0" indent="0">
              <a:spcAft>
                <a:spcPts val="3000"/>
              </a:spcAft>
              <a:buNone/>
            </a:pPr>
            <a:r>
              <a:rPr lang="en-US" sz="4000" dirty="0" smtClean="0">
                <a:latin typeface="Century Gothic" panose="020B0502020202020204" pitchFamily="34" charset="0"/>
              </a:rPr>
              <a:t>Be sure that you enroll in the course </a:t>
            </a:r>
            <a:r>
              <a:rPr lang="en-US" sz="4000" b="1" i="1" dirty="0" smtClean="0">
                <a:latin typeface="Century Gothic" panose="020B0502020202020204" pitchFamily="34" charset="0"/>
              </a:rPr>
              <a:t>no later than June 30!!!</a:t>
            </a:r>
            <a:r>
              <a:rPr lang="en-US" sz="4000" dirty="0" smtClean="0">
                <a:latin typeface="Century Gothic" panose="020B0502020202020204" pitchFamily="34" charset="0"/>
              </a:rPr>
              <a:t> </a:t>
            </a:r>
            <a:endParaRPr lang="en-US" sz="2600" u="sng" dirty="0">
              <a:latin typeface="Century Gothic" panose="020B0502020202020204" pitchFamily="34" charset="0"/>
            </a:endParaRPr>
          </a:p>
          <a:p>
            <a:pPr marL="0" indent="0">
              <a:spcAft>
                <a:spcPts val="3000"/>
              </a:spcAft>
              <a:buNone/>
            </a:pPr>
            <a:r>
              <a:rPr lang="en-US" sz="4000" u="sng" dirty="0" smtClean="0">
                <a:latin typeface="Century Gothic" panose="020B0502020202020204" pitchFamily="34" charset="0"/>
              </a:rPr>
              <a:t>If you do not do this, you will not be able to take the course again until the following year!</a:t>
            </a:r>
            <a:endParaRPr lang="en-US" sz="2600" u="sng" dirty="0">
              <a:latin typeface="Century Gothic" panose="020B0502020202020204" pitchFamily="34" charset="0"/>
            </a:endParaRPr>
          </a:p>
          <a:p>
            <a:pPr marL="0" indent="0">
              <a:buNone/>
            </a:pPr>
            <a:r>
              <a:rPr lang="en-US" sz="4000" b="1" dirty="0" smtClean="0">
                <a:solidFill>
                  <a:srgbClr val="FF0000"/>
                </a:solidFill>
                <a:latin typeface="Century Gothic" panose="020B0502020202020204" pitchFamily="34" charset="0"/>
              </a:rPr>
              <a:t>AGAIN, JUNE 30 IS THE FINAL DAY TO ENROLL.</a:t>
            </a:r>
            <a:endParaRPr lang="en-US" sz="4000" b="1" dirty="0">
              <a:solidFill>
                <a:srgbClr val="FF0000"/>
              </a:solidFill>
              <a:latin typeface="Century Gothic" panose="020B0502020202020204" pitchFamily="34" charset="0"/>
            </a:endParaRPr>
          </a:p>
        </p:txBody>
      </p:sp>
      <p:pic>
        <p:nvPicPr>
          <p:cNvPr id="5" name="emphasis-bad"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5535834" y="5597589"/>
            <a:ext cx="1120331" cy="420624"/>
          </a:xfrm>
          <a:prstGeom prst="rect">
            <a:avLst/>
          </a:prstGeom>
        </p:spPr>
      </p:pic>
    </p:spTree>
    <p:extLst>
      <p:ext uri="{BB962C8B-B14F-4D97-AF65-F5344CB8AC3E}">
        <p14:creationId xmlns:p14="http://schemas.microsoft.com/office/powerpoint/2010/main" val="3771428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14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Emphasis Using Techniques That a Screen Reader Can Translate</a:t>
            </a:r>
            <a:endParaRPr lang="en-US" dirty="0"/>
          </a:p>
        </p:txBody>
      </p:sp>
      <p:sp>
        <p:nvSpPr>
          <p:cNvPr id="3" name="Content Placeholder 2"/>
          <p:cNvSpPr>
            <a:spLocks noGrp="1"/>
          </p:cNvSpPr>
          <p:nvPr>
            <p:ph idx="1"/>
          </p:nvPr>
        </p:nvSpPr>
        <p:spPr/>
        <p:txBody>
          <a:bodyPr>
            <a:normAutofit/>
          </a:bodyPr>
          <a:lstStyle/>
          <a:p>
            <a:pPr marL="0" indent="0">
              <a:lnSpc>
                <a:spcPct val="100000"/>
              </a:lnSpc>
              <a:buNone/>
            </a:pPr>
            <a:r>
              <a:rPr lang="en-US" sz="4000" dirty="0"/>
              <a:t> </a:t>
            </a:r>
            <a:r>
              <a:rPr lang="en-US" sz="4000" dirty="0" smtClean="0"/>
              <a:t>    </a:t>
            </a:r>
            <a:r>
              <a:rPr lang="en-US" sz="4000" dirty="0" smtClean="0">
                <a:latin typeface="Century Gothic" panose="020B0502020202020204" pitchFamily="34" charset="0"/>
              </a:rPr>
              <a:t>Be sure that you enroll in the course no later than June 30! If you do not do this, you will not be able to take the course again until the following year.</a:t>
            </a:r>
          </a:p>
        </p:txBody>
      </p:sp>
      <p:pic>
        <p:nvPicPr>
          <p:cNvPr id="6" name="Picture 5" descr="Importan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197100"/>
            <a:ext cx="558974" cy="558974"/>
          </a:xfrm>
          <a:prstGeom prst="rect">
            <a:avLst/>
          </a:prstGeom>
        </p:spPr>
      </p:pic>
      <p:pic>
        <p:nvPicPr>
          <p:cNvPr id="7" name="emphasis-good-1"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tretch>
            <a:fillRect/>
          </a:stretch>
        </p:blipFill>
        <p:spPr>
          <a:xfrm>
            <a:off x="5535832" y="4948662"/>
            <a:ext cx="1120336" cy="420624"/>
          </a:xfrm>
          <a:prstGeom prst="rect">
            <a:avLst/>
          </a:prstGeom>
        </p:spPr>
      </p:pic>
    </p:spTree>
    <p:extLst>
      <p:ext uri="{BB962C8B-B14F-4D97-AF65-F5344CB8AC3E}">
        <p14:creationId xmlns:p14="http://schemas.microsoft.com/office/powerpoint/2010/main" val="3737737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88"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Emphasis Using Techniques That a Screen Reader Can Translate</a:t>
            </a:r>
            <a:endParaRPr lang="en-US" dirty="0"/>
          </a:p>
        </p:txBody>
      </p:sp>
      <p:sp>
        <p:nvSpPr>
          <p:cNvPr id="3" name="Content Placeholder 2"/>
          <p:cNvSpPr>
            <a:spLocks noGrp="1"/>
          </p:cNvSpPr>
          <p:nvPr>
            <p:ph idx="1"/>
          </p:nvPr>
        </p:nvSpPr>
        <p:spPr>
          <a:xfrm>
            <a:off x="838200" y="2183452"/>
            <a:ext cx="10515600" cy="4351338"/>
          </a:xfrm>
        </p:spPr>
        <p:txBody>
          <a:bodyPr>
            <a:normAutofit/>
          </a:bodyPr>
          <a:lstStyle/>
          <a:p>
            <a:pPr marL="0" indent="0">
              <a:lnSpc>
                <a:spcPct val="100000"/>
              </a:lnSpc>
              <a:buNone/>
            </a:pPr>
            <a:r>
              <a:rPr lang="en-US" sz="4000" dirty="0" smtClean="0">
                <a:latin typeface="Century Gothic" panose="020B0502020202020204" pitchFamily="34" charset="0"/>
              </a:rPr>
              <a:t>Important</a:t>
            </a:r>
            <a:r>
              <a:rPr lang="en-US" sz="4000" dirty="0">
                <a:latin typeface="Century Gothic" panose="020B0502020202020204" pitchFamily="34" charset="0"/>
              </a:rPr>
              <a:t>: Enroll in the course no later than June 30! If you do not do this, you will not be able to take the course again until the following year.</a:t>
            </a:r>
            <a:endParaRPr lang="en-US" sz="4000" dirty="0" smtClean="0">
              <a:latin typeface="Century Gothic" panose="020B0502020202020204" pitchFamily="34" charset="0"/>
            </a:endParaRPr>
          </a:p>
        </p:txBody>
      </p:sp>
      <p:pic>
        <p:nvPicPr>
          <p:cNvPr id="4" name="emphasis-good2" descr="JAWS lo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5535834" y="4869532"/>
            <a:ext cx="1120331" cy="420624"/>
          </a:xfrm>
          <a:prstGeom prst="rect">
            <a:avLst/>
          </a:prstGeom>
        </p:spPr>
      </p:pic>
    </p:spTree>
    <p:extLst>
      <p:ext uri="{BB962C8B-B14F-4D97-AF65-F5344CB8AC3E}">
        <p14:creationId xmlns:p14="http://schemas.microsoft.com/office/powerpoint/2010/main" val="15555830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91"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499779"/>
          </a:xfrm>
        </p:spPr>
        <p:txBody>
          <a:bodyPr>
            <a:noAutofit/>
          </a:bodyPr>
          <a:lstStyle/>
          <a:p>
            <a:r>
              <a:rPr lang="en-US" dirty="0" smtClean="0">
                <a:latin typeface="Century Gothic" panose="020B0502020202020204" pitchFamily="34" charset="0"/>
              </a:rPr>
              <a:t>Resources for Learning about Colorblindness Effects</a:t>
            </a:r>
            <a:endParaRPr lang="en-US" dirty="0">
              <a:latin typeface="Century Gothic" panose="020B0502020202020204" pitchFamily="34" charset="0"/>
            </a:endParaRPr>
          </a:p>
        </p:txBody>
      </p:sp>
      <p:sp>
        <p:nvSpPr>
          <p:cNvPr id="3" name="Content Placeholder 2"/>
          <p:cNvSpPr>
            <a:spLocks noGrp="1"/>
          </p:cNvSpPr>
          <p:nvPr>
            <p:ph idx="1"/>
          </p:nvPr>
        </p:nvSpPr>
        <p:spPr>
          <a:xfrm>
            <a:off x="838200" y="2634019"/>
            <a:ext cx="10515600" cy="2483891"/>
          </a:xfrm>
        </p:spPr>
        <p:txBody>
          <a:bodyPr>
            <a:normAutofit/>
          </a:bodyPr>
          <a:lstStyle/>
          <a:p>
            <a:pPr lvl="0">
              <a:lnSpc>
                <a:spcPct val="100000"/>
              </a:lnSpc>
            </a:pPr>
            <a:r>
              <a:rPr lang="en-US" dirty="0" err="1" smtClean="0">
                <a:latin typeface="Century Gothic" panose="020B0502020202020204" pitchFamily="34" charset="0"/>
                <a:hlinkClick r:id="rId3"/>
              </a:rPr>
              <a:t>Etre’s</a:t>
            </a:r>
            <a:r>
              <a:rPr lang="en-US" dirty="0" smtClean="0">
                <a:latin typeface="Century Gothic" panose="020B0502020202020204" pitchFamily="34" charset="0"/>
                <a:hlinkClick r:id="rId3"/>
              </a:rPr>
              <a:t> </a:t>
            </a:r>
            <a:r>
              <a:rPr lang="en-US" dirty="0">
                <a:latin typeface="Century Gothic" panose="020B0502020202020204" pitchFamily="34" charset="0"/>
                <a:hlinkClick r:id="rId3"/>
              </a:rPr>
              <a:t>Colour Blind </a:t>
            </a:r>
            <a:r>
              <a:rPr lang="en-US" dirty="0" smtClean="0">
                <a:latin typeface="Century Gothic" panose="020B0502020202020204" pitchFamily="34" charset="0"/>
                <a:hlinkClick r:id="rId3"/>
              </a:rPr>
              <a:t>Simulator</a:t>
            </a:r>
            <a:endParaRPr lang="en-US" dirty="0" smtClean="0">
              <a:latin typeface="Century Gothic" panose="020B0502020202020204" pitchFamily="34" charset="0"/>
            </a:endParaRPr>
          </a:p>
          <a:p>
            <a:pPr lvl="0">
              <a:lnSpc>
                <a:spcPct val="100000"/>
              </a:lnSpc>
            </a:pPr>
            <a:r>
              <a:rPr lang="en-US" dirty="0" smtClean="0">
                <a:latin typeface="Century Gothic" panose="020B0502020202020204" pitchFamily="34" charset="0"/>
                <a:hlinkClick r:id="rId4"/>
              </a:rPr>
              <a:t>Colorblind </a:t>
            </a:r>
            <a:r>
              <a:rPr lang="en-US" dirty="0">
                <a:latin typeface="Century Gothic" panose="020B0502020202020204" pitchFamily="34" charset="0"/>
                <a:hlinkClick r:id="rId4"/>
              </a:rPr>
              <a:t>Web Page </a:t>
            </a:r>
            <a:r>
              <a:rPr lang="en-US" dirty="0" smtClean="0">
                <a:latin typeface="Century Gothic" panose="020B0502020202020204" pitchFamily="34" charset="0"/>
                <a:hlinkClick r:id="rId4"/>
              </a:rPr>
              <a:t>Filter</a:t>
            </a:r>
            <a:endParaRPr lang="en-US" dirty="0">
              <a:latin typeface="Century Gothic" panose="020B0502020202020204" pitchFamily="34" charset="0"/>
            </a:endParaRPr>
          </a:p>
          <a:p>
            <a:pPr lvl="0">
              <a:lnSpc>
                <a:spcPct val="100000"/>
              </a:lnSpc>
            </a:pPr>
            <a:r>
              <a:rPr lang="en-US" dirty="0" err="1" smtClean="0">
                <a:latin typeface="Century Gothic" panose="020B0502020202020204" pitchFamily="34" charset="0"/>
                <a:hlinkClick r:id="rId5"/>
              </a:rPr>
              <a:t>Coblis</a:t>
            </a:r>
            <a:r>
              <a:rPr lang="en-US" dirty="0" smtClean="0">
                <a:latin typeface="Century Gothic" panose="020B0502020202020204" pitchFamily="34" charset="0"/>
                <a:hlinkClick r:id="rId5"/>
              </a:rPr>
              <a:t>: </a:t>
            </a:r>
            <a:r>
              <a:rPr lang="en-US" dirty="0">
                <a:latin typeface="Century Gothic" panose="020B0502020202020204" pitchFamily="34" charset="0"/>
                <a:hlinkClick r:id="rId5"/>
              </a:rPr>
              <a:t>Color Blindness Simulator</a:t>
            </a:r>
            <a:endParaRPr lang="en-US" dirty="0">
              <a:latin typeface="Century Gothic" panose="020B0502020202020204" pitchFamily="34" charset="0"/>
            </a:endParaRPr>
          </a:p>
        </p:txBody>
      </p:sp>
    </p:spTree>
    <p:extLst>
      <p:ext uri="{BB962C8B-B14F-4D97-AF65-F5344CB8AC3E}">
        <p14:creationId xmlns:p14="http://schemas.microsoft.com/office/powerpoint/2010/main" val="11604820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514600"/>
            <a:ext cx="9144000" cy="1843088"/>
          </a:xfrm>
        </p:spPr>
        <p:txBody>
          <a:bodyPr/>
          <a:lstStyle/>
          <a:p>
            <a:r>
              <a:rPr lang="en-US" dirty="0" smtClean="0">
                <a:latin typeface="Century Gothic" panose="020B0502020202020204" pitchFamily="34" charset="0"/>
              </a:rPr>
              <a:t>Provide Captions</a:t>
            </a:r>
            <a:br>
              <a:rPr lang="en-US" dirty="0" smtClean="0">
                <a:latin typeface="Century Gothic" panose="020B0502020202020204" pitchFamily="34" charset="0"/>
              </a:rPr>
            </a:br>
            <a:r>
              <a:rPr lang="en-US" dirty="0" smtClean="0">
                <a:latin typeface="Century Gothic" panose="020B0502020202020204" pitchFamily="34" charset="0"/>
              </a:rPr>
              <a:t>and Transcriptions</a:t>
            </a:r>
            <a:endParaRPr lang="en-US" dirty="0">
              <a:latin typeface="Century Gothic" panose="020B0502020202020204" pitchFamily="34" charset="0"/>
            </a:endParaRPr>
          </a:p>
        </p:txBody>
      </p:sp>
      <p:sp>
        <p:nvSpPr>
          <p:cNvPr id="3" name="Content Placeholder 2"/>
          <p:cNvSpPr>
            <a:spLocks noGrp="1"/>
          </p:cNvSpPr>
          <p:nvPr>
            <p:ph type="subTitle" idx="1"/>
          </p:nvPr>
        </p:nvSpPr>
        <p:spPr>
          <a:xfrm>
            <a:off x="1524000" y="4087504"/>
            <a:ext cx="9144000" cy="1170296"/>
          </a:xfrm>
        </p:spPr>
        <p:txBody>
          <a:bodyPr>
            <a:normAutofit/>
          </a:bodyPr>
          <a:lstStyle/>
          <a:p>
            <a:pPr marR="0" lvl="0">
              <a:lnSpc>
                <a:spcPct val="107000"/>
              </a:lnSpc>
              <a:spcBef>
                <a:spcPts val="0"/>
              </a:spcBef>
              <a:spcAft>
                <a:spcPts val="0"/>
              </a:spcAft>
            </a:pPr>
            <a:endParaRPr lang="en-US" sz="22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58600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3046"/>
            <a:ext cx="10515600" cy="1325563"/>
          </a:xfrm>
        </p:spPr>
        <p:txBody>
          <a:bodyPr/>
          <a:lstStyle/>
          <a:p>
            <a:r>
              <a:rPr lang="en-US" dirty="0" smtClean="0">
                <a:latin typeface="Century Gothic" panose="020B0502020202020204" pitchFamily="34" charset="0"/>
              </a:rPr>
              <a:t>Closed Captions Help … </a:t>
            </a:r>
            <a:endParaRPr lang="en-US" dirty="0">
              <a:latin typeface="Century Gothic" panose="020B0502020202020204" pitchFamily="34" charset="0"/>
            </a:endParaRPr>
          </a:p>
        </p:txBody>
      </p:sp>
      <p:sp>
        <p:nvSpPr>
          <p:cNvPr id="5" name="Content Placeholder 4"/>
          <p:cNvSpPr>
            <a:spLocks noGrp="1"/>
          </p:cNvSpPr>
          <p:nvPr>
            <p:ph idx="1"/>
          </p:nvPr>
        </p:nvSpPr>
        <p:spPr>
          <a:xfrm>
            <a:off x="1905000" y="1914525"/>
            <a:ext cx="9448800" cy="4819650"/>
          </a:xfrm>
        </p:spPr>
        <p:txBody>
          <a:bodyPr>
            <a:normAutofit/>
          </a:bodyPr>
          <a:lstStyle/>
          <a:p>
            <a:pPr>
              <a:lnSpc>
                <a:spcPct val="110000"/>
              </a:lnSpc>
              <a:spcBef>
                <a:spcPts val="0"/>
              </a:spcBef>
              <a:spcAft>
                <a:spcPts val="300"/>
              </a:spcAft>
            </a:pPr>
            <a:r>
              <a:rPr lang="en-US" dirty="0" smtClean="0">
                <a:latin typeface="Century Gothic" panose="020B0502020202020204" pitchFamily="34" charset="0"/>
              </a:rPr>
              <a:t>Focus</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Retain information </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Overcome poor </a:t>
            </a:r>
            <a:r>
              <a:rPr lang="en-US" dirty="0">
                <a:latin typeface="Century Gothic" panose="020B0502020202020204" pitchFamily="34" charset="0"/>
              </a:rPr>
              <a:t>audio </a:t>
            </a:r>
            <a:r>
              <a:rPr lang="en-US" dirty="0" smtClean="0">
                <a:latin typeface="Century Gothic" panose="020B0502020202020204" pitchFamily="34" charset="0"/>
              </a:rPr>
              <a:t>quality</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In sound-sensitive environments</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With difficult vocabulary</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With hearing difficulties</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If professor has difficult accent</a:t>
            </a:r>
            <a:endParaRPr lang="en-US" dirty="0">
              <a:latin typeface="Century Gothic" panose="020B0502020202020204" pitchFamily="34" charset="0"/>
            </a:endParaRPr>
          </a:p>
          <a:p>
            <a:pPr>
              <a:lnSpc>
                <a:spcPct val="110000"/>
              </a:lnSpc>
              <a:spcBef>
                <a:spcPts val="0"/>
              </a:spcBef>
              <a:spcAft>
                <a:spcPts val="300"/>
              </a:spcAft>
            </a:pPr>
            <a:r>
              <a:rPr lang="en-US" dirty="0" smtClean="0">
                <a:latin typeface="Century Gothic" panose="020B0502020202020204" pitchFamily="34" charset="0"/>
              </a:rPr>
              <a:t>Those for whom English is a second language</a:t>
            </a:r>
            <a:endParaRPr lang="en-US" dirty="0">
              <a:latin typeface="Century Gothic" panose="020B0502020202020204" pitchFamily="34" charset="0"/>
            </a:endParaRPr>
          </a:p>
        </p:txBody>
      </p:sp>
      <p:sp>
        <p:nvSpPr>
          <p:cNvPr id="3" name="TextBox 2"/>
          <p:cNvSpPr txBox="1"/>
          <p:nvPr/>
        </p:nvSpPr>
        <p:spPr>
          <a:xfrm>
            <a:off x="2857500" y="6211669"/>
            <a:ext cx="9182101" cy="646331"/>
          </a:xfrm>
          <a:prstGeom prst="rect">
            <a:avLst/>
          </a:prstGeom>
          <a:noFill/>
        </p:spPr>
        <p:txBody>
          <a:bodyPr wrap="square" rtlCol="0">
            <a:spAutoFit/>
          </a:bodyPr>
          <a:lstStyle/>
          <a:p>
            <a:pPr algn="r"/>
            <a:r>
              <a:rPr lang="en-US" dirty="0" smtClean="0">
                <a:latin typeface="Century Gothic" panose="020B0502020202020204" pitchFamily="34" charset="0"/>
              </a:rPr>
              <a:t>From 3PlayMedia/Oregon State University Webinar</a:t>
            </a:r>
          </a:p>
          <a:p>
            <a:pPr algn="r"/>
            <a:r>
              <a:rPr lang="en-US" dirty="0" smtClean="0">
                <a:latin typeface="Century Gothic" panose="020B0502020202020204" pitchFamily="34" charset="0"/>
                <a:hlinkClick r:id="rId3"/>
              </a:rPr>
              <a:t>“National Research Results: How and Why Do Students Use Closed Captioning?”</a:t>
            </a:r>
            <a:endParaRPr lang="en-US" dirty="0">
              <a:latin typeface="Century Gothic" panose="020B0502020202020204" pitchFamily="34" charset="0"/>
            </a:endParaRPr>
          </a:p>
        </p:txBody>
      </p:sp>
    </p:spTree>
    <p:extLst>
      <p:ext uri="{BB962C8B-B14F-4D97-AF65-F5344CB8AC3E}">
        <p14:creationId xmlns:p14="http://schemas.microsoft.com/office/powerpoint/2010/main" val="4977862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a:bodyPr>
          <a:lstStyle/>
          <a:p>
            <a:r>
              <a:rPr lang="en-US" dirty="0" smtClean="0">
                <a:latin typeface="Century Gothic" panose="020B0502020202020204" pitchFamily="34" charset="0"/>
              </a:rPr>
              <a:t>Captioning Tips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114300" marR="0" lvl="0" indent="0">
              <a:lnSpc>
                <a:spcPct val="100000"/>
              </a:lnSpc>
              <a:spcBef>
                <a:spcPts val="0"/>
              </a:spcBef>
              <a:spcAft>
                <a:spcPts val="1200"/>
              </a:spcAft>
              <a:buSzPct val="115000"/>
              <a:buNone/>
            </a:pPr>
            <a:r>
              <a:rPr lang="en-US" dirty="0" smtClean="0">
                <a:latin typeface="Century Gothic" panose="020B0502020202020204" pitchFamily="34" charset="0"/>
                <a:ea typeface="Calibri" panose="020F0502020204030204" pitchFamily="34" charset="0"/>
                <a:cs typeface="Times New Roman" panose="02020603050405020304" pitchFamily="18" charset="0"/>
              </a:rPr>
              <a:t>If you write a script before recording, you might</a:t>
            </a:r>
          </a:p>
          <a:p>
            <a:pPr marL="1085850" lvl="1" indent="-457200">
              <a:lnSpc>
                <a:spcPct val="100000"/>
              </a:lnSpc>
              <a:spcBef>
                <a:spcPts val="0"/>
              </a:spcBef>
              <a:spcAft>
                <a:spcPts val="1200"/>
              </a:spcAft>
              <a:buSzPct val="115000"/>
            </a:pPr>
            <a:r>
              <a:rPr lang="en-US" sz="2800" dirty="0" smtClean="0">
                <a:latin typeface="Century Gothic" panose="020B0502020202020204" pitchFamily="34" charset="0"/>
                <a:ea typeface="Calibri" panose="020F0502020204030204" pitchFamily="34" charset="0"/>
                <a:cs typeface="Times New Roman" panose="02020603050405020304" pitchFamily="18" charset="0"/>
              </a:rPr>
              <a:t>upload your video to YouTube, and use the </a:t>
            </a:r>
            <a:r>
              <a:rPr lang="en-US" sz="2800" dirty="0" smtClean="0">
                <a:latin typeface="Century Gothic" panose="020B0502020202020204" pitchFamily="34" charset="0"/>
                <a:ea typeface="Calibri" panose="020F0502020204030204" pitchFamily="34" charset="0"/>
                <a:cs typeface="Times New Roman" panose="02020603050405020304" pitchFamily="18" charset="0"/>
                <a:hlinkClick r:id="rId3"/>
              </a:rPr>
              <a:t>YouTube captioning options</a:t>
            </a: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a:p>
            <a:pPr marL="1085850" lvl="1" indent="-457200">
              <a:lnSpc>
                <a:spcPct val="100000"/>
              </a:lnSpc>
              <a:spcBef>
                <a:spcPts val="0"/>
              </a:spcBef>
              <a:spcAft>
                <a:spcPts val="1200"/>
              </a:spcAft>
              <a:buSzPct val="115000"/>
            </a:pPr>
            <a:r>
              <a:rPr lang="en-US" sz="2800" dirty="0">
                <a:latin typeface="Century Gothic" panose="020B0502020202020204" pitchFamily="34" charset="0"/>
                <a:ea typeface="Calibri" panose="020F0502020204030204" pitchFamily="34" charset="0"/>
                <a:cs typeface="Times New Roman" panose="02020603050405020304" pitchFamily="18" charset="0"/>
              </a:rPr>
              <a:t>c</a:t>
            </a:r>
            <a:r>
              <a:rPr lang="en-US" sz="2800" dirty="0" smtClean="0">
                <a:latin typeface="Century Gothic" panose="020B0502020202020204" pitchFamily="34" charset="0"/>
                <a:ea typeface="Calibri" panose="020F0502020204030204" pitchFamily="34" charset="0"/>
                <a:cs typeface="Times New Roman" panose="02020603050405020304" pitchFamily="18" charset="0"/>
              </a:rPr>
              <a:t>reate captions for a video inserted directly into a PowerPoint file with the </a:t>
            </a:r>
            <a:r>
              <a:rPr lang="en-US" sz="2800" dirty="0" smtClean="0">
                <a:latin typeface="Century Gothic" panose="020B0502020202020204" pitchFamily="34" charset="0"/>
                <a:ea typeface="Calibri" panose="020F0502020204030204" pitchFamily="34" charset="0"/>
                <a:cs typeface="Times New Roman" panose="02020603050405020304" pitchFamily="18" charset="0"/>
                <a:hlinkClick r:id="rId4"/>
              </a:rPr>
              <a:t>STAMP plug-in for PowerPoint</a:t>
            </a: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a:p>
            <a:pPr marL="1085850" lvl="1" indent="-457200">
              <a:lnSpc>
                <a:spcPct val="100000"/>
              </a:lnSpc>
              <a:spcBef>
                <a:spcPts val="0"/>
              </a:spcBef>
              <a:buSzPct val="115000"/>
            </a:pPr>
            <a:r>
              <a:rPr lang="en-US" sz="2800" dirty="0">
                <a:latin typeface="Century Gothic" panose="020B0502020202020204" pitchFamily="34" charset="0"/>
                <a:ea typeface="Calibri" panose="020F0502020204030204" pitchFamily="34" charset="0"/>
                <a:cs typeface="Times New Roman" panose="02020603050405020304" pitchFamily="18" charset="0"/>
              </a:rPr>
              <a:t>c</a:t>
            </a:r>
            <a:r>
              <a:rPr lang="en-US" sz="2800" dirty="0" smtClean="0">
                <a:latin typeface="Century Gothic" panose="020B0502020202020204" pitchFamily="34" charset="0"/>
                <a:ea typeface="Calibri" panose="020F0502020204030204" pitchFamily="34" charset="0"/>
                <a:cs typeface="Times New Roman" panose="02020603050405020304" pitchFamily="18" charset="0"/>
              </a:rPr>
              <a:t>reate captions using </a:t>
            </a:r>
            <a:r>
              <a:rPr lang="en-US" sz="2800" dirty="0" smtClean="0">
                <a:latin typeface="Century Gothic" panose="020B0502020202020204" pitchFamily="34" charset="0"/>
                <a:ea typeface="Calibri" panose="020F0502020204030204" pitchFamily="34" charset="0"/>
                <a:cs typeface="Times New Roman" panose="02020603050405020304" pitchFamily="18" charset="0"/>
                <a:hlinkClick r:id="rId5"/>
              </a:rPr>
              <a:t>Camtasia Studio’s captioning tool</a:t>
            </a:r>
            <a:endParaRPr lang="en-US" sz="2800" dirty="0" smtClean="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72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about Me</a:t>
            </a:r>
            <a:endParaRPr lang="en-US" dirty="0"/>
          </a:p>
        </p:txBody>
      </p:sp>
      <p:pic>
        <p:nvPicPr>
          <p:cNvPr id="4" name="Content Placeholder 3" descr="Instructional designer Jen Perkins, sitting in front of laptop, developing instructional materials and course site in Blackboard learning management system"/>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8104"/>
          <a:stretch/>
        </p:blipFill>
        <p:spPr>
          <a:xfrm>
            <a:off x="0" y="-13648"/>
            <a:ext cx="12192000" cy="6885296"/>
          </a:xfrm>
        </p:spPr>
      </p:pic>
    </p:spTree>
    <p:extLst>
      <p:ext uri="{BB962C8B-B14F-4D97-AF65-F5344CB8AC3E}">
        <p14:creationId xmlns:p14="http://schemas.microsoft.com/office/powerpoint/2010/main" val="14832815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a:bodyPr>
          <a:lstStyle/>
          <a:p>
            <a:r>
              <a:rPr lang="en-US" dirty="0" smtClean="0">
                <a:latin typeface="Century Gothic" panose="020B0502020202020204" pitchFamily="34" charset="0"/>
              </a:rPr>
              <a:t>Captioning Tips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lnSpc>
                <a:spcPct val="100000"/>
              </a:lnSpc>
              <a:spcBef>
                <a:spcPts val="0"/>
              </a:spcBef>
              <a:spcAft>
                <a:spcPts val="800"/>
              </a:spcAft>
              <a:buSzPct val="115000"/>
              <a:buNone/>
            </a:pPr>
            <a:r>
              <a:rPr lang="en-US" dirty="0" smtClean="0">
                <a:latin typeface="Century Gothic" panose="020B0502020202020204" pitchFamily="34" charset="0"/>
                <a:ea typeface="Calibri" panose="020F0502020204030204" pitchFamily="34" charset="0"/>
                <a:cs typeface="Times New Roman" panose="02020603050405020304" pitchFamily="18" charset="0"/>
              </a:rPr>
              <a:t>If </a:t>
            </a:r>
            <a:r>
              <a:rPr lang="en-US" dirty="0">
                <a:latin typeface="Century Gothic" panose="020B0502020202020204" pitchFamily="34" charset="0"/>
                <a:ea typeface="Calibri" panose="020F0502020204030204" pitchFamily="34" charset="0"/>
                <a:cs typeface="Times New Roman" panose="02020603050405020304" pitchFamily="18" charset="0"/>
              </a:rPr>
              <a:t>you do not create a script before </a:t>
            </a:r>
            <a:r>
              <a:rPr lang="en-US" dirty="0" smtClean="0">
                <a:latin typeface="Century Gothic" panose="020B0502020202020204" pitchFamily="34" charset="0"/>
                <a:ea typeface="Calibri" panose="020F0502020204030204" pitchFamily="34" charset="0"/>
                <a:cs typeface="Times New Roman" panose="02020603050405020304" pitchFamily="18" charset="0"/>
              </a:rPr>
              <a:t>recording, you might</a:t>
            </a:r>
          </a:p>
          <a:p>
            <a:pPr marL="1078992" lvl="1" indent="-457200">
              <a:lnSpc>
                <a:spcPct val="100000"/>
              </a:lnSpc>
              <a:spcBef>
                <a:spcPts val="1200"/>
              </a:spcBef>
              <a:spcAft>
                <a:spcPts val="1200"/>
              </a:spcAft>
              <a:buSzPct val="115000"/>
            </a:pPr>
            <a:r>
              <a:rPr lang="en-US" sz="2800" dirty="0" smtClean="0">
                <a:latin typeface="Century Gothic" panose="020B0502020202020204" pitchFamily="34" charset="0"/>
                <a:ea typeface="Calibri" panose="020F0502020204030204" pitchFamily="34" charset="0"/>
                <a:cs typeface="Times New Roman" panose="02020603050405020304" pitchFamily="18" charset="0"/>
              </a:rPr>
              <a:t>upload </a:t>
            </a:r>
            <a:r>
              <a:rPr lang="en-US" sz="2800" dirty="0">
                <a:latin typeface="Century Gothic" panose="020B0502020202020204" pitchFamily="34" charset="0"/>
                <a:ea typeface="Calibri" panose="020F0502020204030204" pitchFamily="34" charset="0"/>
                <a:cs typeface="Times New Roman" panose="02020603050405020304" pitchFamily="18" charset="0"/>
              </a:rPr>
              <a:t>your video file to YouTube, </a:t>
            </a:r>
            <a:r>
              <a:rPr lang="en-US" sz="2800" dirty="0" smtClean="0">
                <a:latin typeface="Century Gothic" panose="020B0502020202020204" pitchFamily="34" charset="0"/>
                <a:ea typeface="Calibri" panose="020F0502020204030204" pitchFamily="34" charset="0"/>
                <a:cs typeface="Times New Roman" panose="02020603050405020304" pitchFamily="18" charset="0"/>
              </a:rPr>
              <a:t>and allow </a:t>
            </a:r>
            <a:r>
              <a:rPr lang="en-US" sz="2800" dirty="0">
                <a:latin typeface="Century Gothic" panose="020B0502020202020204" pitchFamily="34" charset="0"/>
                <a:ea typeface="Calibri" panose="020F0502020204030204" pitchFamily="34" charset="0"/>
                <a:cs typeface="Times New Roman" panose="02020603050405020304" pitchFamily="18" charset="0"/>
              </a:rPr>
              <a:t>YouTube to create automatic </a:t>
            </a:r>
            <a:r>
              <a:rPr lang="en-US" sz="2800" dirty="0" smtClean="0">
                <a:latin typeface="Century Gothic" panose="020B0502020202020204" pitchFamily="34" charset="0"/>
                <a:ea typeface="Calibri" panose="020F0502020204030204" pitchFamily="34" charset="0"/>
                <a:cs typeface="Times New Roman" panose="02020603050405020304" pitchFamily="18" charset="0"/>
              </a:rPr>
              <a:t>captions; then edit </a:t>
            </a:r>
            <a:r>
              <a:rPr lang="en-US" sz="2800" dirty="0">
                <a:latin typeface="Century Gothic" panose="020B0502020202020204" pitchFamily="34" charset="0"/>
                <a:ea typeface="Calibri" panose="020F0502020204030204" pitchFamily="34" charset="0"/>
                <a:cs typeface="Times New Roman" panose="02020603050405020304" pitchFamily="18" charset="0"/>
              </a:rPr>
              <a:t>those captions </a:t>
            </a:r>
            <a:r>
              <a:rPr lang="en-US" sz="2800" dirty="0" smtClean="0">
                <a:latin typeface="Century Gothic" panose="020B0502020202020204" pitchFamily="34" charset="0"/>
                <a:ea typeface="Calibri" panose="020F0502020204030204" pitchFamily="34" charset="0"/>
                <a:cs typeface="Times New Roman" panose="02020603050405020304" pitchFamily="18" charset="0"/>
              </a:rPr>
              <a:t>for accuracy</a:t>
            </a:r>
            <a:endParaRPr lang="en-US" sz="2800" dirty="0">
              <a:latin typeface="Century Gothic" panose="020B0502020202020204" pitchFamily="34" charset="0"/>
            </a:endParaRPr>
          </a:p>
          <a:p>
            <a:pPr marL="1078992" lvl="1" indent="-457200">
              <a:lnSpc>
                <a:spcPct val="100000"/>
              </a:lnSpc>
              <a:spcBef>
                <a:spcPts val="0"/>
              </a:spcBef>
              <a:spcAft>
                <a:spcPts val="1200"/>
              </a:spcAft>
              <a:buSzPct val="115000"/>
            </a:pPr>
            <a:r>
              <a:rPr lang="en-US" sz="2800" dirty="0" smtClean="0">
                <a:latin typeface="Century Gothic" panose="020B0502020202020204" pitchFamily="34" charset="0"/>
                <a:ea typeface="Calibri" panose="020F0502020204030204" pitchFamily="34" charset="0"/>
                <a:cs typeface="Times New Roman" panose="02020603050405020304" pitchFamily="18" charset="0"/>
              </a:rPr>
              <a:t>contact your institution’s disabilities services office to see if transcription services are offered</a:t>
            </a:r>
            <a:endParaRPr lang="en-US" sz="2800"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9557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626" y="2524125"/>
            <a:ext cx="11095630" cy="1824038"/>
          </a:xfrm>
        </p:spPr>
        <p:txBody>
          <a:bodyPr>
            <a:normAutofit/>
          </a:bodyPr>
          <a:lstStyle/>
          <a:p>
            <a:r>
              <a:rPr lang="en-US" dirty="0">
                <a:latin typeface="Century Gothic" panose="020B0502020202020204" pitchFamily="34" charset="0"/>
              </a:rPr>
              <a:t>Use Microsoft </a:t>
            </a:r>
            <a:r>
              <a:rPr lang="en-US" dirty="0" smtClean="0">
                <a:latin typeface="Century Gothic" panose="020B0502020202020204" pitchFamily="34" charset="0"/>
              </a:rPr>
              <a:t>Office’s</a:t>
            </a:r>
            <a:br>
              <a:rPr lang="en-US" dirty="0" smtClean="0">
                <a:latin typeface="Century Gothic" panose="020B0502020202020204" pitchFamily="34" charset="0"/>
              </a:rPr>
            </a:br>
            <a:r>
              <a:rPr lang="en-US" dirty="0" smtClean="0">
                <a:latin typeface="Century Gothic" panose="020B0502020202020204" pitchFamily="34" charset="0"/>
              </a:rPr>
              <a:t>Built-in </a:t>
            </a:r>
            <a:r>
              <a:rPr lang="en-US" dirty="0">
                <a:latin typeface="Century Gothic" panose="020B0502020202020204" pitchFamily="34" charset="0"/>
              </a:rPr>
              <a:t>Accessibility </a:t>
            </a:r>
            <a:r>
              <a:rPr lang="en-US" dirty="0" smtClean="0">
                <a:latin typeface="Century Gothic" panose="020B0502020202020204" pitchFamily="34" charset="0"/>
              </a:rPr>
              <a:t>Tools</a:t>
            </a:r>
            <a:endParaRPr lang="en-US" dirty="0">
              <a:latin typeface="Century Gothic" panose="020B0502020202020204" pitchFamily="34" charset="0"/>
            </a:endParaRPr>
          </a:p>
        </p:txBody>
      </p:sp>
      <p:sp>
        <p:nvSpPr>
          <p:cNvPr id="3" name="Content Placeholder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4340953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5675"/>
            <a:ext cx="10515600" cy="1325563"/>
          </a:xfrm>
        </p:spPr>
        <p:txBody>
          <a:bodyPr/>
          <a:lstStyle/>
          <a:p>
            <a:r>
              <a:rPr lang="en-US" dirty="0" smtClean="0"/>
              <a:t>Use Microsoft Office’s Built-in Accessibility Checker and Tools</a:t>
            </a:r>
            <a:endParaRPr lang="en-US" dirty="0"/>
          </a:p>
        </p:txBody>
      </p:sp>
      <p:pic>
        <p:nvPicPr>
          <p:cNvPr id="5" name="Content Placeholder 4" descr="Microsoft Word 2013 Info screen showing location of Accessibility Checker: select Check for Issues, then Check Accessibility; also location of document Title"/>
          <p:cNvPicPr>
            <a:picLocks noGrp="1" noChangeAspect="1"/>
          </p:cNvPicPr>
          <p:nvPr>
            <p:ph idx="1"/>
          </p:nvPr>
        </p:nvPicPr>
        <p:blipFill rotWithShape="1">
          <a:blip r:embed="rId3">
            <a:extLst>
              <a:ext uri="{28A0092B-C50C-407E-A947-70E740481C1C}">
                <a14:useLocalDpi xmlns:a14="http://schemas.microsoft.com/office/drawing/2010/main" val="0"/>
              </a:ext>
            </a:extLst>
          </a:blip>
          <a:srcRect r="34076"/>
          <a:stretch/>
        </p:blipFill>
        <p:spPr>
          <a:xfrm>
            <a:off x="2471737" y="0"/>
            <a:ext cx="7248525" cy="6858000"/>
          </a:xfrm>
        </p:spPr>
      </p:pic>
    </p:spTree>
    <p:extLst>
      <p:ext uri="{BB962C8B-B14F-4D97-AF65-F5344CB8AC3E}">
        <p14:creationId xmlns:p14="http://schemas.microsoft.com/office/powerpoint/2010/main" val="7262437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6175"/>
            <a:ext cx="10515600" cy="1325563"/>
          </a:xfrm>
        </p:spPr>
        <p:txBody>
          <a:bodyPr/>
          <a:lstStyle/>
          <a:p>
            <a:r>
              <a:rPr lang="en-US" dirty="0" smtClean="0"/>
              <a:t>Use Microsoft Office’s Built-in Accessibility Checker and Tools</a:t>
            </a:r>
            <a:endParaRPr lang="en-US" dirty="0"/>
          </a:p>
        </p:txBody>
      </p:sp>
      <p:pic>
        <p:nvPicPr>
          <p:cNvPr id="5" name="Content Placeholder 4" descr="Route to access Microsoft Word 2013's Navigation Pane; select View and then Navigation Pane; sample results provided, showing three Header 1's and six Header 2's"/>
          <p:cNvPicPr>
            <a:picLocks noGrp="1" noChangeAspect="1"/>
          </p:cNvPicPr>
          <p:nvPr>
            <p:ph idx="1"/>
          </p:nvPr>
        </p:nvPicPr>
        <p:blipFill rotWithShape="1">
          <a:blip r:embed="rId3">
            <a:extLst>
              <a:ext uri="{28A0092B-C50C-407E-A947-70E740481C1C}">
                <a14:useLocalDpi xmlns:a14="http://schemas.microsoft.com/office/drawing/2010/main" val="0"/>
              </a:ext>
            </a:extLst>
          </a:blip>
          <a:srcRect b="1213"/>
          <a:stretch/>
        </p:blipFill>
        <p:spPr>
          <a:xfrm>
            <a:off x="0" y="0"/>
            <a:ext cx="12192000" cy="6877050"/>
          </a:xfrm>
        </p:spPr>
      </p:pic>
    </p:spTree>
    <p:extLst>
      <p:ext uri="{BB962C8B-B14F-4D97-AF65-F5344CB8AC3E}">
        <p14:creationId xmlns:p14="http://schemas.microsoft.com/office/powerpoint/2010/main" val="5789272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16175"/>
            <a:ext cx="10515600" cy="1325563"/>
          </a:xfrm>
        </p:spPr>
        <p:txBody>
          <a:bodyPr/>
          <a:lstStyle/>
          <a:p>
            <a:r>
              <a:rPr lang="en-US" dirty="0" smtClean="0"/>
              <a:t>Use Microsoft Office’s Built-in Accessibility Checker and Tools</a:t>
            </a:r>
            <a:endParaRPr lang="en-US" dirty="0"/>
          </a:p>
        </p:txBody>
      </p:sp>
      <p:pic>
        <p:nvPicPr>
          <p:cNvPr id="4" name="Content Placeholder 3" descr="Route to Outline View in Microsoft PowerPoint 2013; select View, then Outline View; also sample outline views of several slides, with headers and text content"/>
          <p:cNvPicPr>
            <a:picLocks noGrp="1" noChangeAspect="1"/>
          </p:cNvPicPr>
          <p:nvPr>
            <p:ph idx="1"/>
          </p:nvPr>
        </p:nvPicPr>
        <p:blipFill rotWithShape="1">
          <a:blip r:embed="rId3">
            <a:extLst>
              <a:ext uri="{28A0092B-C50C-407E-A947-70E740481C1C}">
                <a14:useLocalDpi xmlns:a14="http://schemas.microsoft.com/office/drawing/2010/main" val="0"/>
              </a:ext>
            </a:extLst>
          </a:blip>
          <a:srcRect r="13571"/>
          <a:stretch/>
        </p:blipFill>
        <p:spPr>
          <a:xfrm>
            <a:off x="0" y="0"/>
            <a:ext cx="12211050" cy="6858000"/>
          </a:xfrm>
        </p:spPr>
      </p:pic>
    </p:spTree>
    <p:extLst>
      <p:ext uri="{BB962C8B-B14F-4D97-AF65-F5344CB8AC3E}">
        <p14:creationId xmlns:p14="http://schemas.microsoft.com/office/powerpoint/2010/main" val="8764073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7" y="2590800"/>
            <a:ext cx="10829925" cy="1690688"/>
          </a:xfrm>
        </p:spPr>
        <p:txBody>
          <a:bodyPr>
            <a:normAutofit fontScale="90000"/>
          </a:bodyPr>
          <a:lstStyle/>
          <a:p>
            <a:r>
              <a:rPr lang="en-US" dirty="0" smtClean="0">
                <a:latin typeface="Century Gothic" panose="020B0502020202020204" pitchFamily="34" charset="0"/>
              </a:rPr>
              <a:t>Hone Your Accessibility Skills through Personal Development</a:t>
            </a:r>
            <a:endParaRPr lang="en-US" dirty="0">
              <a:latin typeface="Century Gothic" panose="020B0502020202020204" pitchFamily="34" charset="0"/>
            </a:endParaRPr>
          </a:p>
        </p:txBody>
      </p:sp>
    </p:spTree>
    <p:extLst>
      <p:ext uri="{BB962C8B-B14F-4D97-AF65-F5344CB8AC3E}">
        <p14:creationId xmlns:p14="http://schemas.microsoft.com/office/powerpoint/2010/main" val="2418534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a:bodyPr>
          <a:lstStyle/>
          <a:p>
            <a:r>
              <a:rPr lang="en-US" dirty="0" smtClean="0">
                <a:latin typeface="Century Gothic" panose="020B0502020202020204" pitchFamily="34" charset="0"/>
              </a:rPr>
              <a:t>Books</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lnSpc>
                <a:spcPct val="110000"/>
              </a:lnSpc>
              <a:buNone/>
            </a:pPr>
            <a:r>
              <a:rPr lang="en-US" dirty="0" smtClean="0">
                <a:latin typeface="Century Gothic" panose="020B0502020202020204" pitchFamily="34" charset="0"/>
              </a:rPr>
              <a:t>Read </a:t>
            </a:r>
            <a:r>
              <a:rPr lang="en-US" dirty="0">
                <a:latin typeface="Century Gothic" panose="020B0502020202020204" pitchFamily="34" charset="0"/>
              </a:rPr>
              <a:t>books specifically about universal design and accessibility, such as </a:t>
            </a:r>
            <a:r>
              <a:rPr lang="en-US" dirty="0" smtClean="0">
                <a:latin typeface="Century Gothic" panose="020B0502020202020204" pitchFamily="34" charset="0"/>
              </a:rPr>
              <a:t>Sarah Horton and Whitney </a:t>
            </a:r>
            <a:r>
              <a:rPr lang="en-US" dirty="0" err="1" smtClean="0">
                <a:latin typeface="Century Gothic" panose="020B0502020202020204" pitchFamily="34" charset="0"/>
              </a:rPr>
              <a:t>Quesenbery’s</a:t>
            </a:r>
            <a:r>
              <a:rPr lang="en-US" dirty="0" smtClean="0">
                <a:latin typeface="Century Gothic" panose="020B0502020202020204" pitchFamily="34" charset="0"/>
              </a:rPr>
              <a:t> </a:t>
            </a:r>
            <a:r>
              <a:rPr lang="en-US" i="1" dirty="0" smtClean="0">
                <a:latin typeface="Century Gothic" panose="020B0502020202020204" pitchFamily="34" charset="0"/>
                <a:hlinkClick r:id="rId3"/>
              </a:rPr>
              <a:t>A Web for Everyone</a:t>
            </a:r>
            <a:r>
              <a:rPr lang="en-US" dirty="0" smtClean="0">
                <a:latin typeface="Century Gothic" panose="020B0502020202020204" pitchFamily="34" charset="0"/>
              </a:rPr>
              <a:t>.</a:t>
            </a:r>
          </a:p>
        </p:txBody>
      </p:sp>
    </p:spTree>
    <p:extLst>
      <p:ext uri="{BB962C8B-B14F-4D97-AF65-F5344CB8AC3E}">
        <p14:creationId xmlns:p14="http://schemas.microsoft.com/office/powerpoint/2010/main" val="33968967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a:bodyPr>
          <a:lstStyle/>
          <a:p>
            <a:r>
              <a:rPr lang="en-US" dirty="0" smtClean="0">
                <a:latin typeface="Century Gothic" panose="020B0502020202020204" pitchFamily="34" charset="0"/>
              </a:rPr>
              <a:t>Websites</a:t>
            </a:r>
            <a:endParaRPr lang="en-US" dirty="0">
              <a:latin typeface="Century Gothic" panose="020B0502020202020204" pitchFamily="34" charset="0"/>
            </a:endParaRPr>
          </a:p>
        </p:txBody>
      </p:sp>
      <p:sp>
        <p:nvSpPr>
          <p:cNvPr id="3" name="Content Placeholder 2"/>
          <p:cNvSpPr>
            <a:spLocks noGrp="1"/>
          </p:cNvSpPr>
          <p:nvPr>
            <p:ph idx="1"/>
          </p:nvPr>
        </p:nvSpPr>
        <p:spPr>
          <a:xfrm>
            <a:off x="838199" y="1910494"/>
            <a:ext cx="11240069" cy="5295523"/>
          </a:xfrm>
        </p:spPr>
        <p:txBody>
          <a:bodyPr>
            <a:noAutofit/>
          </a:bodyPr>
          <a:lstStyle/>
          <a:p>
            <a:pPr marL="571500" lvl="0">
              <a:lnSpc>
                <a:spcPct val="100000"/>
              </a:lnSpc>
              <a:spcBef>
                <a:spcPts val="600"/>
              </a:spcBef>
            </a:pPr>
            <a:r>
              <a:rPr lang="en-US" sz="2200" u="sng" dirty="0" smtClean="0">
                <a:latin typeface="Century Gothic" panose="020B0502020202020204" pitchFamily="34" charset="0"/>
                <a:hlinkClick r:id="rId3"/>
              </a:rPr>
              <a:t>WebAIM</a:t>
            </a:r>
            <a:r>
              <a:rPr lang="en-US" sz="2200" dirty="0" smtClean="0">
                <a:latin typeface="Century Gothic" panose="020B0502020202020204" pitchFamily="34" charset="0"/>
              </a:rPr>
              <a:t>: </a:t>
            </a:r>
            <a:r>
              <a:rPr lang="en-US" sz="2200" dirty="0">
                <a:latin typeface="Century Gothic" panose="020B0502020202020204" pitchFamily="34" charset="0"/>
              </a:rPr>
              <a:t>probably the best website for learning the basics of web accessibility for </a:t>
            </a:r>
            <a:r>
              <a:rPr lang="en-US" sz="2200" dirty="0" smtClean="0">
                <a:latin typeface="Century Gothic" panose="020B0502020202020204" pitchFamily="34" charset="0"/>
              </a:rPr>
              <a:t>free</a:t>
            </a:r>
            <a:endParaRPr lang="en-US" sz="2200" dirty="0">
              <a:latin typeface="Century Gothic" panose="020B0502020202020204" pitchFamily="34" charset="0"/>
            </a:endParaRPr>
          </a:p>
          <a:p>
            <a:pPr marL="571500" lvl="0">
              <a:lnSpc>
                <a:spcPct val="100000"/>
              </a:lnSpc>
              <a:spcBef>
                <a:spcPts val="600"/>
              </a:spcBef>
            </a:pPr>
            <a:r>
              <a:rPr lang="en-US" sz="2200" dirty="0">
                <a:latin typeface="Century Gothic" panose="020B0502020202020204" pitchFamily="34" charset="0"/>
              </a:rPr>
              <a:t>SSB BART </a:t>
            </a:r>
            <a:r>
              <a:rPr lang="en-US" sz="2200" dirty="0" smtClean="0">
                <a:latin typeface="Century Gothic" panose="020B0502020202020204" pitchFamily="34" charset="0"/>
              </a:rPr>
              <a:t>Group: </a:t>
            </a:r>
            <a:r>
              <a:rPr lang="en-US" sz="2200" dirty="0">
                <a:latin typeface="Century Gothic" panose="020B0502020202020204" pitchFamily="34" charset="0"/>
              </a:rPr>
              <a:t>an information technology accessibility consultant that offers </a:t>
            </a:r>
            <a:r>
              <a:rPr lang="en-US" sz="2200" u="sng" dirty="0">
                <a:latin typeface="Century Gothic" panose="020B0502020202020204" pitchFamily="34" charset="0"/>
                <a:hlinkClick r:id="rId4"/>
              </a:rPr>
              <a:t>free webinars</a:t>
            </a:r>
            <a:r>
              <a:rPr lang="en-US" sz="2200" dirty="0">
                <a:latin typeface="Century Gothic" panose="020B0502020202020204" pitchFamily="34" charset="0"/>
              </a:rPr>
              <a:t> and short videos on web accessibility.</a:t>
            </a:r>
          </a:p>
          <a:p>
            <a:pPr marL="571500" lvl="0">
              <a:lnSpc>
                <a:spcPct val="100000"/>
              </a:lnSpc>
              <a:spcBef>
                <a:spcPts val="600"/>
              </a:spcBef>
            </a:pPr>
            <a:r>
              <a:rPr lang="en-US" sz="2200" dirty="0">
                <a:latin typeface="Century Gothic" panose="020B0502020202020204" pitchFamily="34" charset="0"/>
              </a:rPr>
              <a:t>The </a:t>
            </a:r>
            <a:r>
              <a:rPr lang="en-US" sz="2200" dirty="0" err="1">
                <a:latin typeface="Century Gothic" panose="020B0502020202020204" pitchFamily="34" charset="0"/>
              </a:rPr>
              <a:t>Paciello</a:t>
            </a:r>
            <a:r>
              <a:rPr lang="en-US" sz="2200" dirty="0">
                <a:latin typeface="Century Gothic" panose="020B0502020202020204" pitchFamily="34" charset="0"/>
              </a:rPr>
              <a:t> </a:t>
            </a:r>
            <a:r>
              <a:rPr lang="en-US" sz="2200" dirty="0" smtClean="0">
                <a:latin typeface="Century Gothic" panose="020B0502020202020204" pitchFamily="34" charset="0"/>
              </a:rPr>
              <a:t>Group: </a:t>
            </a:r>
            <a:r>
              <a:rPr lang="en-US" sz="2200" dirty="0">
                <a:latin typeface="Century Gothic" panose="020B0502020202020204" pitchFamily="34" charset="0"/>
              </a:rPr>
              <a:t>an accessibility consultant that provides a good </a:t>
            </a:r>
            <a:r>
              <a:rPr lang="en-US" sz="2200" u="sng" dirty="0">
                <a:latin typeface="Century Gothic" panose="020B0502020202020204" pitchFamily="34" charset="0"/>
                <a:hlinkClick r:id="rId5"/>
              </a:rPr>
              <a:t>Colour Contrast </a:t>
            </a:r>
            <a:r>
              <a:rPr lang="en-US" sz="2200" u="sng" dirty="0" err="1">
                <a:latin typeface="Century Gothic" panose="020B0502020202020204" pitchFamily="34" charset="0"/>
                <a:hlinkClick r:id="rId5"/>
              </a:rPr>
              <a:t>Analyser</a:t>
            </a:r>
            <a:r>
              <a:rPr lang="en-US" sz="2200" dirty="0">
                <a:latin typeface="Century Gothic" panose="020B0502020202020204" pitchFamily="34" charset="0"/>
              </a:rPr>
              <a:t>.</a:t>
            </a:r>
          </a:p>
          <a:p>
            <a:pPr marL="571500" lvl="0">
              <a:lnSpc>
                <a:spcPct val="100000"/>
              </a:lnSpc>
              <a:spcBef>
                <a:spcPts val="600"/>
              </a:spcBef>
            </a:pPr>
            <a:r>
              <a:rPr lang="en-US" sz="2200" u="sng" dirty="0">
                <a:latin typeface="Century Gothic" panose="020B0502020202020204" pitchFamily="34" charset="0"/>
                <a:hlinkClick r:id="rId6"/>
              </a:rPr>
              <a:t>Utah State University’s </a:t>
            </a:r>
            <a:r>
              <a:rPr lang="en-US" sz="2200" u="sng" dirty="0" smtClean="0">
                <a:latin typeface="Century Gothic" panose="020B0502020202020204" pitchFamily="34" charset="0"/>
                <a:hlinkClick r:id="rId6"/>
              </a:rPr>
              <a:t>SALSA</a:t>
            </a:r>
            <a:r>
              <a:rPr lang="en-US" sz="2200" dirty="0" smtClean="0">
                <a:latin typeface="Century Gothic" panose="020B0502020202020204" pitchFamily="34" charset="0"/>
              </a:rPr>
              <a:t>: a tool that creates “Styled </a:t>
            </a:r>
            <a:r>
              <a:rPr lang="en-US" sz="2200" dirty="0">
                <a:latin typeface="Century Gothic" panose="020B0502020202020204" pitchFamily="34" charset="0"/>
              </a:rPr>
              <a:t>and Accessible Learning Service </a:t>
            </a:r>
            <a:r>
              <a:rPr lang="en-US" sz="2200" dirty="0" smtClean="0">
                <a:latin typeface="Century Gothic" panose="020B0502020202020204" pitchFamily="34" charset="0"/>
              </a:rPr>
              <a:t>Agreements” (SALSAs) </a:t>
            </a:r>
            <a:r>
              <a:rPr lang="en-US" sz="2200" dirty="0">
                <a:latin typeface="Century Gothic" panose="020B0502020202020204" pitchFamily="34" charset="0"/>
              </a:rPr>
              <a:t>in an accessible, properly styled HTML </a:t>
            </a:r>
            <a:r>
              <a:rPr lang="en-US" sz="2200" dirty="0" smtClean="0">
                <a:latin typeface="Century Gothic" panose="020B0502020202020204" pitchFamily="34" charset="0"/>
              </a:rPr>
              <a:t>format</a:t>
            </a:r>
            <a:endParaRPr lang="en-US" sz="2200" dirty="0">
              <a:latin typeface="Century Gothic" panose="020B0502020202020204" pitchFamily="34" charset="0"/>
            </a:endParaRPr>
          </a:p>
          <a:p>
            <a:pPr marL="571500" lvl="0">
              <a:lnSpc>
                <a:spcPct val="100000"/>
              </a:lnSpc>
              <a:spcBef>
                <a:spcPts val="600"/>
              </a:spcBef>
            </a:pPr>
            <a:r>
              <a:rPr lang="en-US" sz="2200" u="sng" dirty="0">
                <a:latin typeface="Century Gothic" panose="020B0502020202020204" pitchFamily="34" charset="0"/>
                <a:hlinkClick r:id="rId7"/>
              </a:rPr>
              <a:t>University of Minnesota’s Accessible U</a:t>
            </a:r>
            <a:r>
              <a:rPr lang="en-US" sz="2200" dirty="0">
                <a:latin typeface="Century Gothic" panose="020B0502020202020204" pitchFamily="34" charset="0"/>
              </a:rPr>
              <a:t>, </a:t>
            </a:r>
            <a:r>
              <a:rPr lang="en-US" sz="2200" u="sng" dirty="0">
                <a:latin typeface="Century Gothic" panose="020B0502020202020204" pitchFamily="34" charset="0"/>
                <a:hlinkClick r:id="rId8"/>
              </a:rPr>
              <a:t>University of Washington’s Accessible Technology</a:t>
            </a:r>
            <a:r>
              <a:rPr lang="en-US" sz="2200" dirty="0">
                <a:latin typeface="Century Gothic" panose="020B0502020202020204" pitchFamily="34" charset="0"/>
              </a:rPr>
              <a:t>, and </a:t>
            </a:r>
            <a:r>
              <a:rPr lang="en-US" sz="2200" u="sng" dirty="0">
                <a:latin typeface="Century Gothic" panose="020B0502020202020204" pitchFamily="34" charset="0"/>
                <a:hlinkClick r:id="rId9"/>
              </a:rPr>
              <a:t>Penn State’s </a:t>
            </a:r>
            <a:r>
              <a:rPr lang="en-US" sz="2200" u="sng" dirty="0" smtClean="0">
                <a:latin typeface="Century Gothic" panose="020B0502020202020204" pitchFamily="34" charset="0"/>
                <a:hlinkClick r:id="rId9"/>
              </a:rPr>
              <a:t>Accessibility</a:t>
            </a:r>
            <a:r>
              <a:rPr lang="en-US" sz="2200" dirty="0" smtClean="0">
                <a:latin typeface="Century Gothic" panose="020B0502020202020204" pitchFamily="34" charset="0"/>
              </a:rPr>
              <a:t>: university sites that provide </a:t>
            </a:r>
            <a:r>
              <a:rPr lang="en-US" sz="2200" dirty="0">
                <a:latin typeface="Century Gothic" panose="020B0502020202020204" pitchFamily="34" charset="0"/>
              </a:rPr>
              <a:t>excellent short tutorials on </a:t>
            </a:r>
            <a:r>
              <a:rPr lang="en-US" sz="2200" dirty="0" smtClean="0">
                <a:latin typeface="Century Gothic" panose="020B0502020202020204" pitchFamily="34" charset="0"/>
              </a:rPr>
              <a:t>accessibility</a:t>
            </a:r>
            <a:endParaRPr lang="en-US" sz="2200" dirty="0">
              <a:latin typeface="Century Gothic" panose="020B0502020202020204" pitchFamily="34" charset="0"/>
            </a:endParaRPr>
          </a:p>
        </p:txBody>
      </p:sp>
    </p:spTree>
    <p:extLst>
      <p:ext uri="{BB962C8B-B14F-4D97-AF65-F5344CB8AC3E}">
        <p14:creationId xmlns:p14="http://schemas.microsoft.com/office/powerpoint/2010/main" val="41483424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a:bodyPr>
          <a:lstStyle/>
          <a:p>
            <a:r>
              <a:rPr lang="en-US" dirty="0" smtClean="0">
                <a:latin typeface="Century Gothic" panose="020B0502020202020204" pitchFamily="34" charset="0"/>
              </a:rPr>
              <a:t>Training</a:t>
            </a:r>
            <a:endParaRPr lang="en-US" dirty="0">
              <a:latin typeface="Century Gothic" panose="020B0502020202020204" pitchFamily="34" charset="0"/>
            </a:endParaRPr>
          </a:p>
        </p:txBody>
      </p:sp>
      <p:sp>
        <p:nvSpPr>
          <p:cNvPr id="3" name="Content Placeholder 2"/>
          <p:cNvSpPr>
            <a:spLocks noGrp="1"/>
          </p:cNvSpPr>
          <p:nvPr>
            <p:ph idx="1"/>
          </p:nvPr>
        </p:nvSpPr>
        <p:spPr>
          <a:xfrm>
            <a:off x="838200" y="2197100"/>
            <a:ext cx="10515600" cy="4660900"/>
          </a:xfrm>
        </p:spPr>
        <p:txBody>
          <a:bodyPr>
            <a:normAutofit/>
          </a:bodyPr>
          <a:lstStyle/>
          <a:p>
            <a:pPr marL="514350" lvl="0">
              <a:lnSpc>
                <a:spcPct val="100000"/>
              </a:lnSpc>
            </a:pPr>
            <a:r>
              <a:rPr lang="en-US" sz="2200" u="sng" dirty="0" smtClean="0">
                <a:solidFill>
                  <a:prstClr val="black"/>
                </a:solidFill>
                <a:latin typeface="Century Gothic" panose="020B0502020202020204" pitchFamily="34" charset="0"/>
                <a:hlinkClick r:id="rId3"/>
              </a:rPr>
              <a:t>WebAIM</a:t>
            </a:r>
            <a:r>
              <a:rPr lang="en-US" sz="2200" dirty="0" smtClean="0">
                <a:solidFill>
                  <a:prstClr val="black"/>
                </a:solidFill>
                <a:latin typeface="Century Gothic" panose="020B0502020202020204" pitchFamily="34" charset="0"/>
              </a:rPr>
              <a:t>: provides </a:t>
            </a:r>
            <a:r>
              <a:rPr lang="en-US" sz="2200" dirty="0">
                <a:solidFill>
                  <a:prstClr val="black"/>
                </a:solidFill>
                <a:latin typeface="Century Gothic" panose="020B0502020202020204" pitchFamily="34" charset="0"/>
              </a:rPr>
              <a:t>in-person trainings (at a cost) at its Logan, Utah, location at various times throughout the year.</a:t>
            </a:r>
          </a:p>
          <a:p>
            <a:pPr marL="514350" lvl="0">
              <a:lnSpc>
                <a:spcPct val="100000"/>
              </a:lnSpc>
            </a:pPr>
            <a:r>
              <a:rPr lang="en-US" sz="2200" u="sng" dirty="0" err="1">
                <a:solidFill>
                  <a:prstClr val="black"/>
                </a:solidFill>
                <a:latin typeface="Century Gothic" panose="020B0502020202020204" pitchFamily="34" charset="0"/>
                <a:hlinkClick r:id="rId4"/>
              </a:rPr>
              <a:t>Deque</a:t>
            </a:r>
            <a:r>
              <a:rPr lang="en-US" sz="2200" u="sng" dirty="0">
                <a:solidFill>
                  <a:prstClr val="black"/>
                </a:solidFill>
                <a:latin typeface="Century Gothic" panose="020B0502020202020204" pitchFamily="34" charset="0"/>
                <a:hlinkClick r:id="rId4"/>
              </a:rPr>
              <a:t> </a:t>
            </a:r>
            <a:r>
              <a:rPr lang="en-US" sz="2200" u="sng" dirty="0" smtClean="0">
                <a:solidFill>
                  <a:prstClr val="black"/>
                </a:solidFill>
                <a:latin typeface="Century Gothic" panose="020B0502020202020204" pitchFamily="34" charset="0"/>
                <a:hlinkClick r:id="rId4"/>
              </a:rPr>
              <a:t>University</a:t>
            </a:r>
            <a:r>
              <a:rPr lang="en-US" sz="2200" dirty="0" smtClean="0">
                <a:solidFill>
                  <a:prstClr val="black"/>
                </a:solidFill>
                <a:latin typeface="Century Gothic" panose="020B0502020202020204" pitchFamily="34" charset="0"/>
              </a:rPr>
              <a:t>: </a:t>
            </a:r>
            <a:r>
              <a:rPr lang="en-US" sz="2200" dirty="0">
                <a:solidFill>
                  <a:prstClr val="black"/>
                </a:solidFill>
                <a:latin typeface="Century Gothic" panose="020B0502020202020204" pitchFamily="34" charset="0"/>
              </a:rPr>
              <a:t>a training site from website accessibility consultant </a:t>
            </a:r>
            <a:r>
              <a:rPr lang="en-US" sz="2200" dirty="0" err="1">
                <a:solidFill>
                  <a:prstClr val="black"/>
                </a:solidFill>
                <a:latin typeface="Century Gothic" panose="020B0502020202020204" pitchFamily="34" charset="0"/>
              </a:rPr>
              <a:t>Deque</a:t>
            </a:r>
            <a:r>
              <a:rPr lang="en-US" sz="2200" dirty="0">
                <a:solidFill>
                  <a:prstClr val="black"/>
                </a:solidFill>
                <a:latin typeface="Century Gothic" panose="020B0502020202020204" pitchFamily="34" charset="0"/>
              </a:rPr>
              <a:t> </a:t>
            </a:r>
            <a:r>
              <a:rPr lang="en-US" sz="2200" dirty="0" smtClean="0">
                <a:solidFill>
                  <a:prstClr val="black"/>
                </a:solidFill>
                <a:latin typeface="Century Gothic" panose="020B0502020202020204" pitchFamily="34" charset="0"/>
              </a:rPr>
              <a:t>Systems that </a:t>
            </a:r>
            <a:r>
              <a:rPr lang="en-US" sz="2200" dirty="0">
                <a:solidFill>
                  <a:prstClr val="black"/>
                </a:solidFill>
                <a:latin typeface="Century Gothic" panose="020B0502020202020204" pitchFamily="34" charset="0"/>
              </a:rPr>
              <a:t>offers 12 different courses in web accessibility (at a cost). </a:t>
            </a:r>
            <a:r>
              <a:rPr lang="en-US" sz="2200" b="1" dirty="0">
                <a:solidFill>
                  <a:prstClr val="black"/>
                </a:solidFill>
                <a:latin typeface="Century Gothic" panose="020B0502020202020204" pitchFamily="34" charset="0"/>
              </a:rPr>
              <a:t>If you </a:t>
            </a:r>
            <a:r>
              <a:rPr lang="en-US" sz="2200" b="1" dirty="0" smtClean="0">
                <a:solidFill>
                  <a:prstClr val="black"/>
                </a:solidFill>
                <a:latin typeface="Century Gothic" panose="020B0502020202020204" pitchFamily="34" charset="0"/>
              </a:rPr>
              <a:t>have a </a:t>
            </a:r>
            <a:r>
              <a:rPr lang="en-US" sz="2200" b="1" dirty="0">
                <a:solidFill>
                  <a:prstClr val="black"/>
                </a:solidFill>
                <a:latin typeface="Century Gothic" panose="020B0502020202020204" pitchFamily="34" charset="0"/>
              </a:rPr>
              <a:t>disability, </a:t>
            </a:r>
            <a:r>
              <a:rPr lang="en-US" sz="2200" b="1" dirty="0" smtClean="0">
                <a:solidFill>
                  <a:prstClr val="black"/>
                </a:solidFill>
                <a:latin typeface="Century Gothic" panose="020B0502020202020204" pitchFamily="34" charset="0"/>
              </a:rPr>
              <a:t>the </a:t>
            </a:r>
            <a:r>
              <a:rPr lang="en-US" sz="2200" b="1" dirty="0">
                <a:solidFill>
                  <a:prstClr val="black"/>
                </a:solidFill>
                <a:latin typeface="Century Gothic" panose="020B0502020202020204" pitchFamily="34" charset="0"/>
              </a:rPr>
              <a:t>courses are free.</a:t>
            </a:r>
          </a:p>
          <a:p>
            <a:pPr marL="514350" lvl="0">
              <a:lnSpc>
                <a:spcPct val="100000"/>
              </a:lnSpc>
            </a:pPr>
            <a:r>
              <a:rPr lang="en-US" sz="2200" u="sng" dirty="0" smtClean="0">
                <a:solidFill>
                  <a:prstClr val="black"/>
                </a:solidFill>
                <a:latin typeface="Century Gothic" panose="020B0502020202020204" pitchFamily="34" charset="0"/>
                <a:hlinkClick r:id="rId5"/>
              </a:rPr>
              <a:t>Lynda.com</a:t>
            </a:r>
            <a:r>
              <a:rPr lang="en-US" sz="2200" dirty="0" smtClean="0">
                <a:solidFill>
                  <a:prstClr val="black"/>
                </a:solidFill>
                <a:latin typeface="Century Gothic" panose="020B0502020202020204" pitchFamily="34" charset="0"/>
              </a:rPr>
              <a:t>: a training site that offers </a:t>
            </a:r>
            <a:r>
              <a:rPr lang="en-US" sz="2200" dirty="0">
                <a:solidFill>
                  <a:prstClr val="black"/>
                </a:solidFill>
                <a:latin typeface="Century Gothic" panose="020B0502020202020204" pitchFamily="34" charset="0"/>
              </a:rPr>
              <a:t>such courses (at a cost) as “</a:t>
            </a:r>
            <a:r>
              <a:rPr lang="en-US" sz="2200" u="sng" dirty="0">
                <a:solidFill>
                  <a:prstClr val="black"/>
                </a:solidFill>
                <a:latin typeface="Century Gothic" panose="020B0502020202020204" pitchFamily="34" charset="0"/>
                <a:hlinkClick r:id="rId6"/>
              </a:rPr>
              <a:t>Foundations of UX: Accessibility</a:t>
            </a:r>
            <a:r>
              <a:rPr lang="en-US" sz="2200" dirty="0">
                <a:solidFill>
                  <a:prstClr val="black"/>
                </a:solidFill>
                <a:latin typeface="Century Gothic" panose="020B0502020202020204" pitchFamily="34" charset="0"/>
              </a:rPr>
              <a:t>” and “</a:t>
            </a:r>
            <a:r>
              <a:rPr lang="en-US" sz="2200" u="sng" dirty="0">
                <a:solidFill>
                  <a:prstClr val="black"/>
                </a:solidFill>
                <a:latin typeface="Century Gothic" panose="020B0502020202020204" pitchFamily="34" charset="0"/>
                <a:hlinkClick r:id="rId7"/>
              </a:rPr>
              <a:t>Creating Accessible PDFs with Adobe </a:t>
            </a:r>
            <a:r>
              <a:rPr lang="en-US" sz="2200" u="sng" dirty="0" smtClean="0">
                <a:solidFill>
                  <a:prstClr val="black"/>
                </a:solidFill>
                <a:latin typeface="Century Gothic" panose="020B0502020202020204" pitchFamily="34" charset="0"/>
                <a:hlinkClick r:id="rId7"/>
              </a:rPr>
              <a:t>DC</a:t>
            </a:r>
            <a:r>
              <a:rPr lang="en-US" sz="2200" dirty="0" smtClean="0">
                <a:solidFill>
                  <a:prstClr val="black"/>
                </a:solidFill>
                <a:latin typeface="Century Gothic" panose="020B0502020202020204" pitchFamily="34" charset="0"/>
              </a:rPr>
              <a:t>”</a:t>
            </a:r>
            <a:endParaRPr lang="en-US" sz="2200" dirty="0">
              <a:solidFill>
                <a:prstClr val="black"/>
              </a:solidFill>
              <a:latin typeface="Century Gothic" panose="020B0502020202020204" pitchFamily="34" charset="0"/>
            </a:endParaRPr>
          </a:p>
          <a:p>
            <a:pPr marL="514350" lvl="0">
              <a:lnSpc>
                <a:spcPct val="100000"/>
              </a:lnSpc>
            </a:pPr>
            <a:r>
              <a:rPr lang="en-US" sz="2200" dirty="0">
                <a:solidFill>
                  <a:prstClr val="black"/>
                </a:solidFill>
                <a:latin typeface="Century Gothic" panose="020B0502020202020204" pitchFamily="34" charset="0"/>
              </a:rPr>
              <a:t>Massive Open Online Courses (MOOCs</a:t>
            </a:r>
            <a:r>
              <a:rPr lang="en-US" sz="2200" dirty="0" smtClean="0">
                <a:solidFill>
                  <a:prstClr val="black"/>
                </a:solidFill>
                <a:latin typeface="Century Gothic" panose="020B0502020202020204" pitchFamily="34" charset="0"/>
              </a:rPr>
              <a:t>): </a:t>
            </a:r>
            <a:r>
              <a:rPr lang="en-US" sz="2200" u="sng" dirty="0">
                <a:solidFill>
                  <a:prstClr val="black"/>
                </a:solidFill>
                <a:latin typeface="Century Gothic" panose="020B0502020202020204" pitchFamily="34" charset="0"/>
                <a:hlinkClick r:id="rId8"/>
              </a:rPr>
              <a:t>Information and Communication Technology (ICT) </a:t>
            </a:r>
            <a:r>
              <a:rPr lang="en-US" sz="2200" u="sng" dirty="0" smtClean="0">
                <a:solidFill>
                  <a:prstClr val="black"/>
                </a:solidFill>
                <a:latin typeface="Century Gothic" panose="020B0502020202020204" pitchFamily="34" charset="0"/>
                <a:hlinkClick r:id="rId8"/>
              </a:rPr>
              <a:t>Accessibility</a:t>
            </a:r>
            <a:r>
              <a:rPr lang="en-US" sz="2200" dirty="0" smtClean="0">
                <a:solidFill>
                  <a:prstClr val="black"/>
                </a:solidFill>
                <a:latin typeface="Century Gothic" panose="020B0502020202020204" pitchFamily="34" charset="0"/>
              </a:rPr>
              <a:t> is offered </a:t>
            </a:r>
            <a:r>
              <a:rPr lang="en-US" sz="2200" dirty="0">
                <a:solidFill>
                  <a:prstClr val="black"/>
                </a:solidFill>
                <a:latin typeface="Century Gothic" panose="020B0502020202020204" pitchFamily="34" charset="0"/>
              </a:rPr>
              <a:t>through </a:t>
            </a:r>
            <a:r>
              <a:rPr lang="en-US" sz="2200" dirty="0" err="1">
                <a:solidFill>
                  <a:prstClr val="black"/>
                </a:solidFill>
                <a:latin typeface="Century Gothic" panose="020B0502020202020204" pitchFamily="34" charset="0"/>
              </a:rPr>
              <a:t>edX</a:t>
            </a:r>
            <a:r>
              <a:rPr lang="en-US" sz="2200" dirty="0">
                <a:solidFill>
                  <a:prstClr val="black"/>
                </a:solidFill>
                <a:latin typeface="Century Gothic" panose="020B0502020202020204" pitchFamily="34" charset="0"/>
              </a:rPr>
              <a:t> and developed by Georgia Institute of Technology’s </a:t>
            </a:r>
            <a:r>
              <a:rPr lang="en-US" sz="2200" u="sng" dirty="0">
                <a:solidFill>
                  <a:prstClr val="black"/>
                </a:solidFill>
                <a:latin typeface="Century Gothic" panose="020B0502020202020204" pitchFamily="34" charset="0"/>
                <a:hlinkClick r:id="rId9"/>
              </a:rPr>
              <a:t>AMAC Accessibility Solutions and Research </a:t>
            </a:r>
            <a:r>
              <a:rPr lang="en-US" sz="2200" u="sng" dirty="0" smtClean="0">
                <a:solidFill>
                  <a:prstClr val="black"/>
                </a:solidFill>
                <a:latin typeface="Century Gothic" panose="020B0502020202020204" pitchFamily="34" charset="0"/>
                <a:hlinkClick r:id="rId9"/>
              </a:rPr>
              <a:t>Center</a:t>
            </a:r>
            <a:r>
              <a:rPr lang="en-US" sz="2200" dirty="0" smtClean="0">
                <a:solidFill>
                  <a:prstClr val="black"/>
                </a:solidFill>
                <a:latin typeface="Century Gothic" panose="020B0502020202020204" pitchFamily="34" charset="0"/>
              </a:rPr>
              <a:t>. </a:t>
            </a:r>
          </a:p>
        </p:txBody>
      </p:sp>
    </p:spTree>
    <p:extLst>
      <p:ext uri="{BB962C8B-B14F-4D97-AF65-F5344CB8AC3E}">
        <p14:creationId xmlns:p14="http://schemas.microsoft.com/office/powerpoint/2010/main" val="17364192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9264"/>
            <a:ext cx="10515600" cy="1325563"/>
          </a:xfrm>
        </p:spPr>
        <p:txBody>
          <a:bodyPr>
            <a:normAutofit/>
          </a:bodyPr>
          <a:lstStyle/>
          <a:p>
            <a:r>
              <a:rPr lang="en-US" dirty="0" smtClean="0">
                <a:latin typeface="Century Gothic" panose="020B0502020202020204" pitchFamily="34" charset="0"/>
              </a:rPr>
              <a:t>Professional Learning Communities</a:t>
            </a:r>
            <a:endParaRPr lang="en-US" dirty="0">
              <a:latin typeface="Century Gothic" panose="020B0502020202020204" pitchFamily="34" charset="0"/>
            </a:endParaRPr>
          </a:p>
        </p:txBody>
      </p:sp>
      <p:sp>
        <p:nvSpPr>
          <p:cNvPr id="3" name="Content Placeholder 2"/>
          <p:cNvSpPr>
            <a:spLocks noGrp="1"/>
          </p:cNvSpPr>
          <p:nvPr>
            <p:ph idx="1"/>
          </p:nvPr>
        </p:nvSpPr>
        <p:spPr>
          <a:xfrm>
            <a:off x="838200" y="2552130"/>
            <a:ext cx="10515600" cy="3996307"/>
          </a:xfrm>
        </p:spPr>
        <p:txBody>
          <a:bodyPr>
            <a:normAutofit/>
          </a:bodyPr>
          <a:lstStyle/>
          <a:p>
            <a:pPr marL="0" lvl="0" indent="0">
              <a:lnSpc>
                <a:spcPct val="110000"/>
              </a:lnSpc>
              <a:buNone/>
            </a:pPr>
            <a:r>
              <a:rPr lang="en-US" dirty="0" smtClean="0">
                <a:solidFill>
                  <a:prstClr val="black"/>
                </a:solidFill>
                <a:latin typeface="Century Gothic" panose="020B0502020202020204" pitchFamily="34" charset="0"/>
              </a:rPr>
              <a:t>Leverage a </a:t>
            </a:r>
            <a:r>
              <a:rPr lang="en-US" dirty="0">
                <a:solidFill>
                  <a:prstClr val="black"/>
                </a:solidFill>
                <a:latin typeface="Century Gothic" panose="020B0502020202020204" pitchFamily="34" charset="0"/>
              </a:rPr>
              <a:t>tool like </a:t>
            </a:r>
            <a:r>
              <a:rPr lang="en-US" u="sng" dirty="0">
                <a:solidFill>
                  <a:prstClr val="black"/>
                </a:solidFill>
                <a:latin typeface="Century Gothic" panose="020B0502020202020204" pitchFamily="34" charset="0"/>
                <a:hlinkClick r:id="rId3"/>
              </a:rPr>
              <a:t>Twitter</a:t>
            </a:r>
            <a:r>
              <a:rPr lang="en-US" dirty="0">
                <a:solidFill>
                  <a:prstClr val="black"/>
                </a:solidFill>
                <a:latin typeface="Century Gothic" panose="020B0502020202020204" pitchFamily="34" charset="0"/>
              </a:rPr>
              <a:t> to follow accessibility experts and keep in touch with the latest on the </a:t>
            </a:r>
            <a:r>
              <a:rPr lang="en-US" dirty="0">
                <a:solidFill>
                  <a:prstClr val="black"/>
                </a:solidFill>
                <a:latin typeface="Century Gothic" panose="020B0502020202020204" pitchFamily="34" charset="0"/>
                <a:hlinkClick r:id="rId4"/>
              </a:rPr>
              <a:t>#a11y</a:t>
            </a:r>
            <a:r>
              <a:rPr lang="en-US" dirty="0">
                <a:solidFill>
                  <a:prstClr val="black"/>
                </a:solidFill>
                <a:latin typeface="Century Gothic" panose="020B0502020202020204" pitchFamily="34" charset="0"/>
              </a:rPr>
              <a:t> front</a:t>
            </a:r>
            <a:r>
              <a:rPr lang="en-US" dirty="0" smtClean="0">
                <a:solidFill>
                  <a:prstClr val="black"/>
                </a:solidFill>
                <a:latin typeface="Century Gothic" panose="020B0502020202020204" pitchFamily="34" charset="0"/>
              </a:rPr>
              <a:t>.</a:t>
            </a:r>
            <a:endParaRPr lang="en-US"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41650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Professional Background</a:t>
            </a:r>
            <a:endParaRPr lang="en-US" dirty="0"/>
          </a:p>
        </p:txBody>
      </p:sp>
      <p:sp>
        <p:nvSpPr>
          <p:cNvPr id="3" name="Content Placeholder 2"/>
          <p:cNvSpPr>
            <a:spLocks noGrp="1"/>
          </p:cNvSpPr>
          <p:nvPr>
            <p:ph idx="1"/>
          </p:nvPr>
        </p:nvSpPr>
        <p:spPr>
          <a:xfrm>
            <a:off x="477671" y="1158875"/>
            <a:ext cx="11225283" cy="4351338"/>
          </a:xfrm>
        </p:spPr>
        <p:txBody>
          <a:bodyPr>
            <a:noAutofit/>
          </a:bodyPr>
          <a:lstStyle/>
          <a:p>
            <a:pPr marL="0" indent="0">
              <a:lnSpc>
                <a:spcPct val="160000"/>
              </a:lnSpc>
              <a:buNone/>
            </a:pPr>
            <a:r>
              <a:rPr lang="en-US" sz="2000" dirty="0">
                <a:latin typeface="Century Gothic" panose="020B0502020202020204" pitchFamily="34" charset="0"/>
              </a:rPr>
              <a:t>12/2012–current: Instructional Designer, Eastern Kentucky </a:t>
            </a:r>
            <a:r>
              <a:rPr lang="en-US" sz="2000" dirty="0" smtClean="0">
                <a:latin typeface="Century Gothic" panose="020B0502020202020204" pitchFamily="34" charset="0"/>
              </a:rPr>
              <a:t>University Design </a:t>
            </a:r>
            <a:r>
              <a:rPr lang="en-US" sz="2000" dirty="0">
                <a:latin typeface="Century Gothic" panose="020B0502020202020204" pitchFamily="34" charset="0"/>
              </a:rPr>
              <a:t>and develop online courses and learning objects in collaboration with faculty subject matter </a:t>
            </a:r>
            <a:r>
              <a:rPr lang="en-US" sz="2000" dirty="0" smtClean="0">
                <a:latin typeface="Century Gothic" panose="020B0502020202020204" pitchFamily="34" charset="0"/>
              </a:rPr>
              <a:t>experts Ensure </a:t>
            </a:r>
            <a:r>
              <a:rPr lang="en-US" sz="2000" dirty="0">
                <a:latin typeface="Century Gothic" panose="020B0502020202020204" pitchFamily="34" charset="0"/>
              </a:rPr>
              <a:t>that course designs meet Quality Matters </a:t>
            </a:r>
            <a:r>
              <a:rPr lang="en-US" sz="2000" dirty="0" smtClean="0">
                <a:latin typeface="Century Gothic" panose="020B0502020202020204" pitchFamily="34" charset="0"/>
              </a:rPr>
              <a:t>standards Advise/train </a:t>
            </a:r>
            <a:r>
              <a:rPr lang="en-US" sz="2000" dirty="0">
                <a:latin typeface="Century Gothic" panose="020B0502020202020204" pitchFamily="34" charset="0"/>
              </a:rPr>
              <a:t>faculty on best pedagogical practices for online </a:t>
            </a:r>
            <a:r>
              <a:rPr lang="en-US" sz="2000" dirty="0" smtClean="0">
                <a:latin typeface="Century Gothic" panose="020B0502020202020204" pitchFamily="34" charset="0"/>
              </a:rPr>
              <a:t>courses Copy </a:t>
            </a:r>
            <a:r>
              <a:rPr lang="en-US" sz="2000" dirty="0">
                <a:latin typeface="Century Gothic" panose="020B0502020202020204" pitchFamily="34" charset="0"/>
              </a:rPr>
              <a:t>course content and establish groups and project-related teams inside course sites each </a:t>
            </a:r>
            <a:r>
              <a:rPr lang="en-US" sz="2000" dirty="0" smtClean="0">
                <a:latin typeface="Century Gothic" panose="020B0502020202020204" pitchFamily="34" charset="0"/>
              </a:rPr>
              <a:t>term Troubleshoot </a:t>
            </a:r>
            <a:r>
              <a:rPr lang="en-US" sz="2000" dirty="0">
                <a:latin typeface="Century Gothic" panose="020B0502020202020204" pitchFamily="34" charset="0"/>
              </a:rPr>
              <a:t>Blackboard and other technology problems for </a:t>
            </a:r>
            <a:r>
              <a:rPr lang="en-US" sz="2000" dirty="0" smtClean="0">
                <a:latin typeface="Century Gothic" panose="020B0502020202020204" pitchFamily="34" charset="0"/>
              </a:rPr>
              <a:t>instructors 2/2009–12/2011</a:t>
            </a:r>
            <a:r>
              <a:rPr lang="en-US" sz="2000" dirty="0">
                <a:latin typeface="Century Gothic" panose="020B0502020202020204" pitchFamily="34" charset="0"/>
              </a:rPr>
              <a:t>: Technology Analyst, Emergency Management Assistance </a:t>
            </a:r>
            <a:r>
              <a:rPr lang="en-US" sz="2000" dirty="0" smtClean="0">
                <a:latin typeface="Century Gothic" panose="020B0502020202020204" pitchFamily="34" charset="0"/>
              </a:rPr>
              <a:t>Compact Designed/developed </a:t>
            </a:r>
            <a:r>
              <a:rPr lang="en-US" sz="2000" dirty="0">
                <a:latin typeface="Century Gothic" panose="020B0502020202020204" pitchFamily="34" charset="0"/>
              </a:rPr>
              <a:t>first-ever online training course for NEMA/EMAC, using Flash and </a:t>
            </a:r>
            <a:r>
              <a:rPr lang="en-US" sz="2000" dirty="0" smtClean="0">
                <a:latin typeface="Century Gothic" panose="020B0502020202020204" pitchFamily="34" charset="0"/>
              </a:rPr>
              <a:t>Moodle Coordinated</a:t>
            </a:r>
            <a:r>
              <a:rPr lang="en-US" sz="2000" dirty="0">
                <a:latin typeface="Century Gothic" panose="020B0502020202020204" pitchFamily="34" charset="0"/>
              </a:rPr>
              <a:t>, facilitated, and recorded training </a:t>
            </a:r>
            <a:r>
              <a:rPr lang="en-US" sz="2000" dirty="0" smtClean="0">
                <a:latin typeface="Century Gothic" panose="020B0502020202020204" pitchFamily="34" charset="0"/>
              </a:rPr>
              <a:t>Webinars Developed </a:t>
            </a:r>
            <a:r>
              <a:rPr lang="en-US" sz="2000" dirty="0">
                <a:latin typeface="Century Gothic" panose="020B0502020202020204" pitchFamily="34" charset="0"/>
              </a:rPr>
              <a:t>training materials for both on-ground and online </a:t>
            </a:r>
            <a:r>
              <a:rPr lang="en-US" sz="2000" dirty="0" smtClean="0">
                <a:latin typeface="Century Gothic" panose="020B0502020202020204" pitchFamily="34" charset="0"/>
              </a:rPr>
              <a:t>trainings Collaborated </a:t>
            </a:r>
            <a:r>
              <a:rPr lang="en-US" sz="2000" dirty="0">
                <a:latin typeface="Century Gothic" panose="020B0502020202020204" pitchFamily="34" charset="0"/>
              </a:rPr>
              <a:t>with subject matter experts to develop training materials and conduct Webinars</a:t>
            </a:r>
          </a:p>
        </p:txBody>
      </p:sp>
    </p:spTree>
    <p:extLst>
      <p:ext uri="{BB962C8B-B14F-4D97-AF65-F5344CB8AC3E}">
        <p14:creationId xmlns:p14="http://schemas.microsoft.com/office/powerpoint/2010/main" val="10392228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ts val="3600"/>
              </a:spcBef>
              <a:spcAft>
                <a:spcPts val="3600"/>
              </a:spcAft>
              <a:buNone/>
            </a:pPr>
            <a:r>
              <a:rPr lang="en-US" sz="4000" dirty="0" smtClean="0">
                <a:latin typeface="Century Gothic" panose="020B0502020202020204" pitchFamily="34" charset="0"/>
              </a:rPr>
              <a:t>“Disability resides in the society, not in the person.”</a:t>
            </a:r>
          </a:p>
          <a:p>
            <a:pPr marL="0" indent="0" algn="r">
              <a:buNone/>
            </a:pPr>
            <a:r>
              <a:rPr lang="en-US" sz="3600" dirty="0" smtClean="0">
                <a:latin typeface="Century Gothic" panose="020B0502020202020204" pitchFamily="34" charset="0"/>
                <a:hlinkClick r:id="rId3"/>
              </a:rPr>
              <a:t>United Nations Enable website</a:t>
            </a:r>
            <a:endParaRPr lang="en-US" sz="3600" dirty="0">
              <a:latin typeface="Century Gothic" panose="020B0502020202020204" pitchFamily="34" charset="0"/>
            </a:endParaRPr>
          </a:p>
        </p:txBody>
      </p:sp>
    </p:spTree>
    <p:extLst>
      <p:ext uri="{BB962C8B-B14F-4D97-AF65-F5344CB8AC3E}">
        <p14:creationId xmlns:p14="http://schemas.microsoft.com/office/powerpoint/2010/main" val="17167690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0407"/>
            <a:ext cx="10515600" cy="1325563"/>
          </a:xfrm>
        </p:spPr>
        <p:txBody>
          <a:bodyPr/>
          <a:lstStyle/>
          <a:p>
            <a:r>
              <a:rPr lang="en-US" dirty="0" smtClean="0"/>
              <a:t>My Contact Information</a:t>
            </a:r>
            <a:endParaRPr lang="en-US" dirty="0"/>
          </a:p>
        </p:txBody>
      </p:sp>
      <p:sp>
        <p:nvSpPr>
          <p:cNvPr id="7" name="TextBox 6"/>
          <p:cNvSpPr txBox="1"/>
          <p:nvPr/>
        </p:nvSpPr>
        <p:spPr>
          <a:xfrm>
            <a:off x="428626" y="2514909"/>
            <a:ext cx="5850482" cy="1754326"/>
          </a:xfrm>
          <a:prstGeom prst="rect">
            <a:avLst/>
          </a:prstGeom>
          <a:noFill/>
        </p:spPr>
        <p:txBody>
          <a:bodyPr wrap="square" rtlCol="0">
            <a:spAutoFit/>
          </a:bodyPr>
          <a:lstStyle/>
          <a:p>
            <a:r>
              <a:rPr lang="en-US" sz="3600" dirty="0">
                <a:latin typeface="Century Gothic" panose="020B0502020202020204" pitchFamily="34" charset="0"/>
                <a:hlinkClick r:id="rId3"/>
              </a:rPr>
              <a:t>j</a:t>
            </a:r>
            <a:r>
              <a:rPr lang="en-US" sz="3600" dirty="0" smtClean="0">
                <a:latin typeface="Century Gothic" panose="020B0502020202020204" pitchFamily="34" charset="0"/>
                <a:hlinkClick r:id="rId3"/>
              </a:rPr>
              <a:t>ennifer.perkins@eku.edu</a:t>
            </a:r>
            <a:r>
              <a:rPr lang="en-US" sz="3600" dirty="0" smtClean="0">
                <a:latin typeface="Century Gothic" panose="020B0502020202020204" pitchFamily="34" charset="0"/>
              </a:rPr>
              <a:t> </a:t>
            </a:r>
          </a:p>
          <a:p>
            <a:endParaRPr lang="en-US" sz="3600" dirty="0">
              <a:latin typeface="Century Gothic" panose="020B0502020202020204" pitchFamily="34" charset="0"/>
            </a:endParaRPr>
          </a:p>
          <a:p>
            <a:r>
              <a:rPr lang="en-US" sz="3600" dirty="0" smtClean="0">
                <a:latin typeface="Century Gothic" panose="020B0502020202020204" pitchFamily="34" charset="0"/>
              </a:rPr>
              <a:t>Twitter: </a:t>
            </a:r>
            <a:r>
              <a:rPr lang="en-US" sz="3600" dirty="0" smtClean="0">
                <a:latin typeface="Century Gothic" panose="020B0502020202020204" pitchFamily="34" charset="0"/>
                <a:hlinkClick r:id="rId4"/>
              </a:rPr>
              <a:t>@jenperkins</a:t>
            </a:r>
            <a:endParaRPr lang="en-US" sz="3600" dirty="0">
              <a:latin typeface="Century Gothic" panose="020B0502020202020204" pitchFamily="34" charset="0"/>
            </a:endParaRPr>
          </a:p>
        </p:txBody>
      </p:sp>
      <p:grpSp>
        <p:nvGrpSpPr>
          <p:cNvPr id="4" name="Group 3" descr="Jennifer Perkins's contact information: instructional designer, jennifer.perkins@eku.edu, Eastern Kentucky University, Richmond, KY 40475, www.eku.edu. Also find her on website www.jenperkins.com and on Twitter @jenperkins."/>
          <p:cNvGrpSpPr/>
          <p:nvPr/>
        </p:nvGrpSpPr>
        <p:grpSpPr>
          <a:xfrm>
            <a:off x="6627840" y="790205"/>
            <a:ext cx="4057115" cy="5250313"/>
            <a:chOff x="3870992" y="844796"/>
            <a:chExt cx="4057115" cy="5250313"/>
          </a:xfrm>
        </p:grpSpPr>
        <p:pic>
          <p:nvPicPr>
            <p:cNvPr id="5" name="Picture 4" descr="Jen Perkins"/>
            <p:cNvPicPr>
              <a:picLocks noChangeAspect="1"/>
            </p:cNvPicPr>
            <p:nvPr/>
          </p:nvPicPr>
          <p:blipFill rotWithShape="1">
            <a:blip r:embed="rId5" cstate="print">
              <a:extLst>
                <a:ext uri="{28A0092B-C50C-407E-A947-70E740481C1C}">
                  <a14:useLocalDpi xmlns:a14="http://schemas.microsoft.com/office/drawing/2010/main" val="0"/>
                </a:ext>
              </a:extLst>
            </a:blip>
            <a:srcRect b="11573"/>
            <a:stretch/>
          </p:blipFill>
          <p:spPr>
            <a:xfrm>
              <a:off x="3870992" y="844796"/>
              <a:ext cx="1683341" cy="1861181"/>
            </a:xfrm>
            <a:prstGeom prst="rect">
              <a:avLst/>
            </a:prstGeom>
            <a:effectLst>
              <a:innerShdw blurRad="114300">
                <a:prstClr val="black"/>
              </a:innerShdw>
            </a:effectLst>
          </p:spPr>
        </p:pic>
        <p:pic>
          <p:nvPicPr>
            <p:cNvPr id="6" name="Picture 5" descr="Jennifer Perkins's contact information: instructional designer, jennifer.perkins@eku.edu, Eastern Kentucky University, Richmond, KY 40475, www.eku.edu. Also find her on website www.jenperkins.com and on Twitter @jenperki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03140" y="1465311"/>
              <a:ext cx="2724967" cy="4629798"/>
            </a:xfrm>
            <a:prstGeom prst="rect">
              <a:avLst/>
            </a:prstGeom>
            <a:effectLst>
              <a:innerShdw blurRad="114300">
                <a:prstClr val="black"/>
              </a:innerShdw>
            </a:effectLst>
          </p:spPr>
        </p:pic>
      </p:grpSp>
    </p:spTree>
    <p:extLst>
      <p:ext uri="{BB962C8B-B14F-4D97-AF65-F5344CB8AC3E}">
        <p14:creationId xmlns:p14="http://schemas.microsoft.com/office/powerpoint/2010/main" val="167614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Professional Background</a:t>
            </a:r>
            <a:endParaRPr lang="en-US" dirty="0"/>
          </a:p>
        </p:txBody>
      </p:sp>
      <p:sp>
        <p:nvSpPr>
          <p:cNvPr id="3" name="Content Placeholder 2"/>
          <p:cNvSpPr>
            <a:spLocks noGrp="1"/>
          </p:cNvSpPr>
          <p:nvPr>
            <p:ph idx="1"/>
          </p:nvPr>
        </p:nvSpPr>
        <p:spPr>
          <a:xfrm>
            <a:off x="286603" y="818866"/>
            <a:ext cx="11566478" cy="6039133"/>
          </a:xfrm>
        </p:spPr>
        <p:txBody>
          <a:bodyPr>
            <a:normAutofit fontScale="25000" lnSpcReduction="20000"/>
          </a:bodyPr>
          <a:lstStyle/>
          <a:p>
            <a:pPr marL="0" indent="0">
              <a:lnSpc>
                <a:spcPct val="120000"/>
              </a:lnSpc>
              <a:spcBef>
                <a:spcPts val="0"/>
              </a:spcBef>
              <a:spcAft>
                <a:spcPts val="1200"/>
              </a:spcAft>
              <a:buNone/>
            </a:pPr>
            <a:r>
              <a:rPr lang="en-US" sz="10400" b="1" dirty="0" smtClean="0">
                <a:latin typeface="Century Gothic" panose="020B0502020202020204" pitchFamily="34" charset="0"/>
              </a:rPr>
              <a:t>12/2012–current</a:t>
            </a:r>
            <a:r>
              <a:rPr lang="en-US" sz="10400" b="1" dirty="0">
                <a:latin typeface="Century Gothic" panose="020B0502020202020204" pitchFamily="34" charset="0"/>
              </a:rPr>
              <a:t>: Instructional Designer, Eastern Kentucky University</a:t>
            </a:r>
          </a:p>
          <a:p>
            <a:pPr marL="457200" lvl="0">
              <a:lnSpc>
                <a:spcPct val="130000"/>
              </a:lnSpc>
              <a:spcBef>
                <a:spcPts val="0"/>
              </a:spcBef>
            </a:pPr>
            <a:r>
              <a:rPr lang="en-US" sz="8000" dirty="0">
                <a:latin typeface="Century Gothic" panose="020B0502020202020204" pitchFamily="34" charset="0"/>
              </a:rPr>
              <a:t>Design and develop online courses and </a:t>
            </a:r>
            <a:r>
              <a:rPr lang="en-US" sz="8000" dirty="0" smtClean="0">
                <a:latin typeface="Century Gothic" panose="020B0502020202020204" pitchFamily="34" charset="0"/>
              </a:rPr>
              <a:t>learning objects </a:t>
            </a:r>
            <a:r>
              <a:rPr lang="en-US" sz="8000" dirty="0">
                <a:latin typeface="Century Gothic" panose="020B0502020202020204" pitchFamily="34" charset="0"/>
              </a:rPr>
              <a:t>in collaboration with faculty subject matter experts</a:t>
            </a:r>
          </a:p>
          <a:p>
            <a:pPr marL="457200" lvl="0">
              <a:lnSpc>
                <a:spcPct val="130000"/>
              </a:lnSpc>
              <a:spcBef>
                <a:spcPts val="0"/>
              </a:spcBef>
            </a:pPr>
            <a:r>
              <a:rPr lang="en-US" sz="8000" dirty="0">
                <a:latin typeface="Century Gothic" panose="020B0502020202020204" pitchFamily="34" charset="0"/>
              </a:rPr>
              <a:t>Ensure that course designs meet Quality Matters standards</a:t>
            </a:r>
          </a:p>
          <a:p>
            <a:pPr marL="457200" lvl="0">
              <a:lnSpc>
                <a:spcPct val="130000"/>
              </a:lnSpc>
              <a:spcBef>
                <a:spcPts val="0"/>
              </a:spcBef>
            </a:pPr>
            <a:r>
              <a:rPr lang="en-US" sz="8000" dirty="0">
                <a:latin typeface="Century Gothic" panose="020B0502020202020204" pitchFamily="34" charset="0"/>
              </a:rPr>
              <a:t>Advise/train faculty on best pedagogical practices for online courses</a:t>
            </a:r>
          </a:p>
          <a:p>
            <a:pPr marL="457200" lvl="0">
              <a:lnSpc>
                <a:spcPct val="130000"/>
              </a:lnSpc>
              <a:spcBef>
                <a:spcPts val="0"/>
              </a:spcBef>
            </a:pPr>
            <a:r>
              <a:rPr lang="en-US" sz="8000" dirty="0" smtClean="0">
                <a:latin typeface="Century Gothic" panose="020B0502020202020204" pitchFamily="34" charset="0"/>
              </a:rPr>
              <a:t>Copy </a:t>
            </a:r>
            <a:r>
              <a:rPr lang="en-US" sz="8000" dirty="0">
                <a:latin typeface="Century Gothic" panose="020B0502020202020204" pitchFamily="34" charset="0"/>
              </a:rPr>
              <a:t>course content and establish groups and project-related teams inside course sites each term</a:t>
            </a:r>
          </a:p>
          <a:p>
            <a:pPr marL="457200" lvl="0">
              <a:lnSpc>
                <a:spcPct val="130000"/>
              </a:lnSpc>
              <a:spcBef>
                <a:spcPts val="0"/>
              </a:spcBef>
            </a:pPr>
            <a:r>
              <a:rPr lang="en-US" sz="8000" dirty="0" smtClean="0">
                <a:latin typeface="Century Gothic" panose="020B0502020202020204" pitchFamily="34" charset="0"/>
              </a:rPr>
              <a:t>Troubleshoot </a:t>
            </a:r>
            <a:r>
              <a:rPr lang="en-US" sz="8000" dirty="0">
                <a:latin typeface="Century Gothic" panose="020B0502020202020204" pitchFamily="34" charset="0"/>
              </a:rPr>
              <a:t>Blackboard and other technology problems for instructors</a:t>
            </a:r>
          </a:p>
          <a:p>
            <a:pPr marL="0" indent="0">
              <a:lnSpc>
                <a:spcPct val="120000"/>
              </a:lnSpc>
              <a:spcBef>
                <a:spcPts val="600"/>
              </a:spcBef>
              <a:spcAft>
                <a:spcPts val="1200"/>
              </a:spcAft>
              <a:buNone/>
            </a:pPr>
            <a:r>
              <a:rPr lang="en-US" sz="10400" b="1" dirty="0">
                <a:latin typeface="Century Gothic" panose="020B0502020202020204" pitchFamily="34" charset="0"/>
              </a:rPr>
              <a:t>2/2009–12/2011: Technology Analyst, </a:t>
            </a:r>
            <a:r>
              <a:rPr lang="en-US" sz="10400" b="1" dirty="0" smtClean="0">
                <a:latin typeface="Century Gothic" panose="020B0502020202020204" pitchFamily="34" charset="0"/>
              </a:rPr>
              <a:t>Emergency </a:t>
            </a:r>
            <a:r>
              <a:rPr lang="en-US" sz="10400" b="1" dirty="0">
                <a:latin typeface="Century Gothic" panose="020B0502020202020204" pitchFamily="34" charset="0"/>
              </a:rPr>
              <a:t>Management Assistance Compact</a:t>
            </a:r>
          </a:p>
          <a:p>
            <a:pPr marL="457200" lvl="0">
              <a:lnSpc>
                <a:spcPct val="130000"/>
              </a:lnSpc>
              <a:spcBef>
                <a:spcPts val="0"/>
              </a:spcBef>
            </a:pPr>
            <a:r>
              <a:rPr lang="en-US" sz="8000" dirty="0">
                <a:latin typeface="Century Gothic" panose="020B0502020202020204" pitchFamily="34" charset="0"/>
              </a:rPr>
              <a:t>Designed/developed first-ever online training course for </a:t>
            </a:r>
            <a:r>
              <a:rPr lang="en-US" sz="8000" dirty="0" smtClean="0">
                <a:latin typeface="Century Gothic" panose="020B0502020202020204" pitchFamily="34" charset="0"/>
              </a:rPr>
              <a:t>NEMA/EMAC, using Flash and Moodle</a:t>
            </a:r>
          </a:p>
          <a:p>
            <a:pPr marL="457200" lvl="0">
              <a:lnSpc>
                <a:spcPct val="130000"/>
              </a:lnSpc>
              <a:spcBef>
                <a:spcPts val="0"/>
              </a:spcBef>
            </a:pPr>
            <a:r>
              <a:rPr lang="en-US" sz="8000" dirty="0" smtClean="0">
                <a:latin typeface="Century Gothic" panose="020B0502020202020204" pitchFamily="34" charset="0"/>
              </a:rPr>
              <a:t>Coordinated</a:t>
            </a:r>
            <a:r>
              <a:rPr lang="en-US" sz="8000" dirty="0">
                <a:latin typeface="Century Gothic" panose="020B0502020202020204" pitchFamily="34" charset="0"/>
              </a:rPr>
              <a:t>, facilitated, and recorded training </a:t>
            </a:r>
            <a:r>
              <a:rPr lang="en-US" sz="8000" dirty="0" smtClean="0">
                <a:latin typeface="Century Gothic" panose="020B0502020202020204" pitchFamily="34" charset="0"/>
              </a:rPr>
              <a:t>Webinars</a:t>
            </a:r>
            <a:endParaRPr lang="en-US" sz="8000" dirty="0">
              <a:latin typeface="Century Gothic" panose="020B0502020202020204" pitchFamily="34" charset="0"/>
            </a:endParaRPr>
          </a:p>
          <a:p>
            <a:pPr marL="457200" lvl="0">
              <a:lnSpc>
                <a:spcPct val="130000"/>
              </a:lnSpc>
              <a:spcBef>
                <a:spcPts val="0"/>
              </a:spcBef>
            </a:pPr>
            <a:r>
              <a:rPr lang="en-US" sz="8000" dirty="0">
                <a:latin typeface="Century Gothic" panose="020B0502020202020204" pitchFamily="34" charset="0"/>
              </a:rPr>
              <a:t>Developed training materials for both on-ground and online </a:t>
            </a:r>
            <a:r>
              <a:rPr lang="en-US" sz="8000" dirty="0" smtClean="0">
                <a:latin typeface="Century Gothic" panose="020B0502020202020204" pitchFamily="34" charset="0"/>
              </a:rPr>
              <a:t>trainings</a:t>
            </a:r>
          </a:p>
          <a:p>
            <a:pPr marL="457200" lvl="0">
              <a:lnSpc>
                <a:spcPct val="130000"/>
              </a:lnSpc>
              <a:spcBef>
                <a:spcPts val="0"/>
              </a:spcBef>
            </a:pPr>
            <a:r>
              <a:rPr lang="en-US" sz="8000" dirty="0" smtClean="0">
                <a:latin typeface="Century Gothic" panose="020B0502020202020204" pitchFamily="34" charset="0"/>
              </a:rPr>
              <a:t>Collaborated </a:t>
            </a:r>
            <a:r>
              <a:rPr lang="en-US" sz="8000" dirty="0">
                <a:latin typeface="Century Gothic" panose="020B0502020202020204" pitchFamily="34" charset="0"/>
              </a:rPr>
              <a:t>with subject matter experts to develop training materials and conduct </a:t>
            </a:r>
            <a:r>
              <a:rPr lang="en-US" sz="8000" dirty="0" smtClean="0">
                <a:latin typeface="Century Gothic" panose="020B0502020202020204" pitchFamily="34" charset="0"/>
              </a:rPr>
              <a:t>Webinars</a:t>
            </a:r>
            <a:endParaRPr lang="en-US" sz="8000" dirty="0">
              <a:latin typeface="Century Gothic" panose="020B0502020202020204" pitchFamily="34" charset="0"/>
            </a:endParaRPr>
          </a:p>
        </p:txBody>
      </p:sp>
    </p:spTree>
    <p:extLst>
      <p:ext uri="{BB962C8B-B14F-4D97-AF65-F5344CB8AC3E}">
        <p14:creationId xmlns:p14="http://schemas.microsoft.com/office/powerpoint/2010/main" val="1865737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4950" y="2918619"/>
            <a:ext cx="9144000" cy="1042988"/>
          </a:xfrm>
        </p:spPr>
        <p:txBody>
          <a:bodyPr/>
          <a:lstStyle/>
          <a:p>
            <a:r>
              <a:rPr lang="en-US" dirty="0" smtClean="0">
                <a:latin typeface="Century Gothic" panose="020B0502020202020204" pitchFamily="34" charset="0"/>
              </a:rPr>
              <a:t>Check Your Spelling</a:t>
            </a:r>
            <a:endParaRPr lang="en-US" dirty="0">
              <a:latin typeface="Century Gothic" panose="020B0502020202020204" pitchFamily="34" charset="0"/>
            </a:endParaRPr>
          </a:p>
        </p:txBody>
      </p:sp>
    </p:spTree>
    <p:extLst>
      <p:ext uri="{BB962C8B-B14F-4D97-AF65-F5344CB8AC3E}">
        <p14:creationId xmlns:p14="http://schemas.microsoft.com/office/powerpoint/2010/main" val="155525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999331" y="1481138"/>
            <a:ext cx="10193338" cy="4351337"/>
          </a:xfrm>
        </p:spPr>
        <p:txBody>
          <a:bodyPr/>
          <a:lstStyle/>
          <a:p>
            <a:pPr marL="0" indent="0">
              <a:spcAft>
                <a:spcPts val="3600"/>
              </a:spcAft>
              <a:buNone/>
            </a:pPr>
            <a:r>
              <a:rPr lang="en-US" sz="3600" b="1" dirty="0" smtClean="0">
                <a:latin typeface="Century Gothic" panose="020B0502020202020204" pitchFamily="34" charset="0"/>
              </a:rPr>
              <a:t>ENG 101 Is Now Open</a:t>
            </a:r>
            <a:endParaRPr lang="en-US" dirty="0">
              <a:latin typeface="Century Gothic" panose="020B0502020202020204" pitchFamily="34" charset="0"/>
            </a:endParaRPr>
          </a:p>
          <a:p>
            <a:pPr marL="0" indent="0">
              <a:buNone/>
            </a:pPr>
            <a:r>
              <a:rPr lang="en-US" dirty="0" smtClean="0">
                <a:latin typeface="Century Gothic" panose="020B0502020202020204" pitchFamily="34" charset="0"/>
              </a:rPr>
              <a:t>English 101 is not open for your viewing. Take time before beginning assigments to revew the site, and ask qustions to the course manger on the forum.</a:t>
            </a:r>
            <a:endParaRPr lang="en-US" dirty="0">
              <a:latin typeface="Century Gothic" panose="020B0502020202020204" pitchFamily="34" charset="0"/>
            </a:endParaRPr>
          </a:p>
        </p:txBody>
      </p:sp>
      <p:sp>
        <p:nvSpPr>
          <p:cNvPr id="4" name="Title 3"/>
          <p:cNvSpPr>
            <a:spLocks noGrp="1"/>
          </p:cNvSpPr>
          <p:nvPr>
            <p:ph type="title"/>
          </p:nvPr>
        </p:nvSpPr>
        <p:spPr/>
        <p:txBody>
          <a:bodyPr/>
          <a:lstStyle/>
          <a:p>
            <a:r>
              <a:rPr lang="en-US" dirty="0" smtClean="0"/>
              <a:t>Check Your Spelling (with Embedded Screen Reader Audio)</a:t>
            </a:r>
            <a:endParaRPr lang="en-US" dirty="0"/>
          </a:p>
        </p:txBody>
      </p:sp>
      <p:pic>
        <p:nvPicPr>
          <p:cNvPr id="6" name="spelling" descr="JAWS logo">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tretch>
            <a:fillRect/>
          </a:stretch>
        </p:blipFill>
        <p:spPr>
          <a:xfrm>
            <a:off x="5791200" y="4939927"/>
            <a:ext cx="1120331" cy="420624"/>
          </a:xfrm>
        </p:spPr>
      </p:pic>
    </p:spTree>
    <p:extLst>
      <p:ext uri="{BB962C8B-B14F-4D97-AF65-F5344CB8AC3E}">
        <p14:creationId xmlns:p14="http://schemas.microsoft.com/office/powerpoint/2010/main" val="2500708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6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1763</Words>
  <Application>Microsoft Office PowerPoint</Application>
  <PresentationFormat>Widescreen</PresentationFormat>
  <Paragraphs>244</Paragraphs>
  <Slides>61</Slides>
  <Notes>59</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Century Gothic</vt:lpstr>
      <vt:lpstr>Lexie Readable</vt:lpstr>
      <vt:lpstr>Symbol</vt:lpstr>
      <vt:lpstr>Times New Roman</vt:lpstr>
      <vt:lpstr>Office Theme</vt:lpstr>
      <vt:lpstr>A Little Means a Lot</vt:lpstr>
      <vt:lpstr>A Little about Me</vt:lpstr>
      <vt:lpstr>A Little about Me</vt:lpstr>
      <vt:lpstr>A Little about Me</vt:lpstr>
      <vt:lpstr>A Little about Me</vt:lpstr>
      <vt:lpstr>My Professional Background</vt:lpstr>
      <vt:lpstr>My Professional Background</vt:lpstr>
      <vt:lpstr>Check Your Spelling</vt:lpstr>
      <vt:lpstr>Check Your Spelling (with Embedded Screen Reader Audio)</vt:lpstr>
      <vt:lpstr>Provide Correct Semantic Structure</vt:lpstr>
      <vt:lpstr>Provide Correct Semantic Structure</vt:lpstr>
      <vt:lpstr>Provide Correct Semantic Structure</vt:lpstr>
      <vt:lpstr>Provide Correct Semantic Structure</vt:lpstr>
      <vt:lpstr>Provide Correct Semantic Structure</vt:lpstr>
      <vt:lpstr>Resources for Learning about Semantic Structure</vt:lpstr>
      <vt:lpstr>Resources for Creating Good HTML from Microsoft Word (When Styled Properly)</vt:lpstr>
      <vt:lpstr>Question Your Need for Tables</vt:lpstr>
      <vt:lpstr>Question Your Need for Tables (with Embedded Screen Reader Audio)</vt:lpstr>
      <vt:lpstr>Question Your Need for Tables</vt:lpstr>
      <vt:lpstr>Write Descriptive Link Text</vt:lpstr>
      <vt:lpstr>Write Descriptive Link Text</vt:lpstr>
      <vt:lpstr>Write Descriptive Link Text (with Embedded Screen Reader Audio)</vt:lpstr>
      <vt:lpstr>Write Descriptive Link Text (with Embedded Screen Reader Audio)</vt:lpstr>
      <vt:lpstr>Write Descriptive Link Text</vt:lpstr>
      <vt:lpstr>Add Alt Text with a Purpose to Images</vt:lpstr>
      <vt:lpstr>A Little about Me</vt:lpstr>
      <vt:lpstr>A Little about Me</vt:lpstr>
      <vt:lpstr>A Little about Me</vt:lpstr>
      <vt:lpstr>A Little about Me</vt:lpstr>
      <vt:lpstr>Add Alt Text with a Purpose to Images</vt:lpstr>
      <vt:lpstr>Add Alt Text with a Purpose to Images</vt:lpstr>
      <vt:lpstr>Add Alt Text with a Purpose to Images</vt:lpstr>
      <vt:lpstr>Resources for Learning about Alt Text</vt:lpstr>
      <vt:lpstr>Present Text Using Text, Not an Image of Text</vt:lpstr>
      <vt:lpstr>Present Text Using Text, Not an Image of Text</vt:lpstr>
      <vt:lpstr>Present Text Using Text, Not an Image of Text</vt:lpstr>
      <vt:lpstr>Resources for Extracting Text from Images</vt:lpstr>
      <vt:lpstr>Rely on Elements Other than Color, Shape, Size to Convey Information</vt:lpstr>
      <vt:lpstr>Rely on Elements Other than Color, Shape, and Size to Convey Information</vt:lpstr>
      <vt:lpstr>Rely on Elements Other than Color, Shape, and Size to Convey Information</vt:lpstr>
      <vt:lpstr>Rely on Elements Other than Color, Shape, and Size to Convey Information</vt:lpstr>
      <vt:lpstr>Rely on Elements Other than Color, Shape, and Size to Convey Information</vt:lpstr>
      <vt:lpstr>Add Emphasis Using Techniques That a Screen Reader Can Translate</vt:lpstr>
      <vt:lpstr>Add Emphasis Using Techniques That a Screen Reader Can Translate</vt:lpstr>
      <vt:lpstr>Add Emphasis Using Techniques That a Screen Reader Can Translate</vt:lpstr>
      <vt:lpstr>Resources for Learning about Colorblindness Effects</vt:lpstr>
      <vt:lpstr>Provide Captions and Transcriptions</vt:lpstr>
      <vt:lpstr>Closed Captions Help … </vt:lpstr>
      <vt:lpstr>Captioning Tips</vt:lpstr>
      <vt:lpstr>Captioning Tips</vt:lpstr>
      <vt:lpstr>Use Microsoft Office’s Built-in Accessibility Tools</vt:lpstr>
      <vt:lpstr>Use Microsoft Office’s Built-in Accessibility Checker and Tools</vt:lpstr>
      <vt:lpstr>Use Microsoft Office’s Built-in Accessibility Checker and Tools</vt:lpstr>
      <vt:lpstr>Use Microsoft Office’s Built-in Accessibility Checker and Tools</vt:lpstr>
      <vt:lpstr>Hone Your Accessibility Skills through Personal Development</vt:lpstr>
      <vt:lpstr>Books</vt:lpstr>
      <vt:lpstr>Websites</vt:lpstr>
      <vt:lpstr>Training</vt:lpstr>
      <vt:lpstr>Professional Learning Communities</vt:lpstr>
      <vt:lpstr>Conclusion</vt:lpstr>
      <vt:lpstr>My Contact Information</vt:lpstr>
    </vt:vector>
  </TitlesOfParts>
  <Company>Eastern Kentucky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Things You Can Do to Improve Online Course Accessibility</dc:title>
  <dc:creator>Perkins, Jennifer</dc:creator>
  <cp:lastModifiedBy>Perkins, Jennifer</cp:lastModifiedBy>
  <cp:revision>151</cp:revision>
  <cp:lastPrinted>2016-09-26T16:57:33Z</cp:lastPrinted>
  <dcterms:created xsi:type="dcterms:W3CDTF">2016-08-17T16:24:42Z</dcterms:created>
  <dcterms:modified xsi:type="dcterms:W3CDTF">2016-10-03T13:29:05Z</dcterms:modified>
</cp:coreProperties>
</file>