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y="5143500" cx="9144000"/>
  <p:notesSz cx="6858000" cy="9144000"/>
  <p:embeddedFontLst>
    <p:embeddedFont>
      <p:font typeface="PT Sans Narrow"/>
      <p:regular r:id="rId40"/>
      <p:bold r:id="rId41"/>
    </p:embeddedFont>
    <p:embeddedFont>
      <p:font typeface="Open Sans"/>
      <p:regular r:id="rId42"/>
      <p:bold r:id="rId43"/>
      <p:italic r:id="rId44"/>
      <p:boldItalic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PTSansNarrow-regular.fntdata"/><Relationship Id="rId20" Type="http://schemas.openxmlformats.org/officeDocument/2006/relationships/slide" Target="slides/slide16.xml"/><Relationship Id="rId42" Type="http://schemas.openxmlformats.org/officeDocument/2006/relationships/font" Target="fonts/OpenSans-regular.fntdata"/><Relationship Id="rId41" Type="http://schemas.openxmlformats.org/officeDocument/2006/relationships/font" Target="fonts/PTSansNarrow-bold.fntdata"/><Relationship Id="rId22" Type="http://schemas.openxmlformats.org/officeDocument/2006/relationships/slide" Target="slides/slide18.xml"/><Relationship Id="rId44" Type="http://schemas.openxmlformats.org/officeDocument/2006/relationships/font" Target="fonts/OpenSans-italic.fntdata"/><Relationship Id="rId21" Type="http://schemas.openxmlformats.org/officeDocument/2006/relationships/slide" Target="slides/slide17.xml"/><Relationship Id="rId43" Type="http://schemas.openxmlformats.org/officeDocument/2006/relationships/font" Target="fonts/OpenSans-bold.fntdata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45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 can use Access Monitor to help!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 can use Access Monitor to help!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s://wordpress.org/plugins/wp-accessibility/" TargetMode="External"/><Relationship Id="rId4" Type="http://schemas.openxmlformats.org/officeDocument/2006/relationships/hyperlink" Target="https://wordpress.org/plugins/access-monitor/" TargetMode="External"/><Relationship Id="rId5" Type="http://schemas.openxmlformats.org/officeDocument/2006/relationships/hyperlink" Target="https://wordpress.org/plugins/accessible-video-library/" TargetMode="Externa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5.xml"/><Relationship Id="rId3" Type="http://schemas.openxmlformats.org/officeDocument/2006/relationships/hyperlink" Target="mailto:joe@joedolson.com" TargetMode="External"/><Relationship Id="rId4" Type="http://schemas.openxmlformats.org/officeDocument/2006/relationships/hyperlink" Target="https://www.joedolson.com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WordPress and ATAG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/>
              <a:t>Compliance is a work in progress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A.3.2 Provide authors with enough time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WordPress has no time limitations.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A.3.3 Help authors avoid flashing that could cause seizures 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Videos loaded in the editor do not play automatically.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Animated GIF images do play.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A.3.4 Enhance navigation and editing via content structure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Possible to discover the content structure for context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No ability to navigate via the content structure in the editor.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A.3.5 Provide text search of the content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⛔ No method to search content within the visual editor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✅ All page content searchable within text editor using the browser's search feature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A.3.6 Manage preference settings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✅ Preferences to change look &amp; options in admin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⛔ No ability to modify the look and feel of the editor beyond text/visual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A.3.7 Ensure previews are at least as accessible as in-market user agents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Web-based previews in the browser.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A.4 Editing Views Are Understandable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A.4.1 Help authors avoid and correct mistakes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645450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✅ WordPress revisions help restore main content;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⛔ Content outside the editor not always stored.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Settings are not reversible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A.4.2 Document the user interface, including all accessibility features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WordPress has extensive in-page documentation.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Do you know where it is?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⛔ Some complex features have minimal documentation.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B.1 Fully automatic processes create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accessible content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does ATAG require?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  <a:buChar char="-"/>
            </a:pPr>
            <a:r>
              <a:rPr lang="en" sz="3000"/>
              <a:t>An accessible </a:t>
            </a:r>
            <a:r>
              <a:rPr b="1" lang="en" sz="3000"/>
              <a:t>user interface</a:t>
            </a:r>
          </a:p>
          <a:p>
            <a:pPr indent="-419100" lvl="0" marL="457200" rtl="0">
              <a:spcBef>
                <a:spcPts val="0"/>
              </a:spcBef>
              <a:buSzPct val="100000"/>
              <a:buChar char="-"/>
            </a:pPr>
            <a:r>
              <a:rPr lang="en" sz="3000"/>
              <a:t>The ability to </a:t>
            </a:r>
            <a:r>
              <a:rPr b="1" lang="en" sz="3000"/>
              <a:t>create accessible content</a:t>
            </a:r>
          </a:p>
          <a:p>
            <a:pPr indent="-419100" lvl="0" marL="457200">
              <a:spcBef>
                <a:spcPts val="0"/>
              </a:spcBef>
              <a:buSzPct val="100000"/>
              <a:buChar char="-"/>
            </a:pPr>
            <a:r>
              <a:rPr b="1" lang="en" sz="3000"/>
              <a:t>Promotion</a:t>
            </a:r>
            <a:r>
              <a:rPr lang="en" sz="3000"/>
              <a:t> and </a:t>
            </a:r>
            <a:r>
              <a:rPr b="1" lang="en" sz="3000"/>
              <a:t>integration</a:t>
            </a:r>
            <a:r>
              <a:rPr lang="en" sz="3000"/>
              <a:t> of accessible content creation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B.1.2 Ensure that accessibility information is preserved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⛔ Editor strips some HTML and attributes, including ARIA attributes.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B.2 Authors are supported in creating accessible content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B.2.1 Ensure that accessible content production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is possible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It is.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No tools to assist with tabular data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No tools to assist with forms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B.2.2 Guide authors to create accessible content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⛔ Alt attributes underexplained, underemphasized, frequently invalid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Media captions difficult to use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⛔ Hands-off approach to complex data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B.2.3 Assist authors with managing alternative content for non-text content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Alt attributes are editable, both in library and independently in editor.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Captions not editable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B.2.4 Assist authors with accessible templates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"accessible" themes are available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What constitutes an accessible theme is...complicated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B.2.5 Assist authors with accessible pre-authored content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WordPress does not provide any pre-authored content.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B.3 Authors are supported in improving the accessibility of existing content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B.3.1 Assist authors in checking for accessibility problems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⛔ Nope. Nothing.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B.3.2 Assist authors in repairing accessibility problems</a:t>
            </a:r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⛔ Nope. Nothing.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 Accessible User Interface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  <a:buChar char="-"/>
            </a:pPr>
            <a:r>
              <a:rPr lang="en" sz="3000"/>
              <a:t>Constantly improving</a:t>
            </a:r>
          </a:p>
          <a:p>
            <a:pPr indent="-419100" lvl="0" marL="457200" rtl="0">
              <a:spcBef>
                <a:spcPts val="0"/>
              </a:spcBef>
              <a:buSzPct val="100000"/>
              <a:buChar char="-"/>
            </a:pPr>
            <a:r>
              <a:rPr lang="en" sz="3000"/>
              <a:t>Committed to meeting WCAG 2.0 requirements</a:t>
            </a:r>
          </a:p>
          <a:p>
            <a:pPr indent="-419100" lvl="0" marL="457200" rtl="0">
              <a:spcBef>
                <a:spcPts val="0"/>
              </a:spcBef>
              <a:buSzPct val="100000"/>
              <a:buChar char="-"/>
            </a:pPr>
            <a:r>
              <a:rPr lang="en" sz="3000"/>
              <a:t>But it's a long way to go...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B.4 Authoring tools promote and integrate their accessibility features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B.4.1 Ensure the availability of features that support the production of accessible content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Accessibility features are enabled by default, and there is no option to disable them.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There aren't a lot of accessibility features...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B.4.2 Ensure that documentation promotes the production of accessible content</a:t>
            </a:r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⛔ It doesn't, for the most part, mention accessibility at all.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Overall?</a:t>
            </a:r>
          </a:p>
        </p:txBody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/>
              <a:t>✅</a:t>
            </a:r>
          </a:p>
          <a:p>
            <a:pPr lvl="0" algn="ctr">
              <a:spcBef>
                <a:spcPts val="0"/>
              </a:spcBef>
              <a:buNone/>
            </a:pPr>
            <a:r>
              <a:rPr b="1" lang="en" sz="9600"/>
              <a:t>16</a:t>
            </a:r>
          </a:p>
        </p:txBody>
      </p:sp>
      <p:sp>
        <p:nvSpPr>
          <p:cNvPr id="252" name="Shape 252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/>
              <a:t>⛔</a:t>
            </a:r>
          </a:p>
          <a:p>
            <a:pPr lvl="0" algn="ctr">
              <a:spcBef>
                <a:spcPts val="0"/>
              </a:spcBef>
              <a:buNone/>
            </a:pPr>
            <a:r>
              <a:rPr b="1" lang="en" sz="9600"/>
              <a:t>24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plugins that can help:</a:t>
            </a:r>
          </a:p>
        </p:txBody>
      </p:sp>
      <p:sp>
        <p:nvSpPr>
          <p:cNvPr id="258" name="Shape 258"/>
          <p:cNvSpPr txBox="1"/>
          <p:nvPr>
            <p:ph idx="4294967295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2400"/>
              <a:t>WP Accessibility </a:t>
            </a:r>
            <a:r>
              <a:rPr lang="en" sz="2400" u="sng">
                <a:solidFill>
                  <a:srgbClr val="9900FF"/>
                </a:solidFill>
                <a:hlinkClick r:id="rId3"/>
              </a:rPr>
              <a:t>https://wordpress.org/plugins/wp-accessibility/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Access Monitor </a:t>
            </a:r>
            <a:r>
              <a:rPr lang="en" sz="2400" u="sng">
                <a:solidFill>
                  <a:srgbClr val="9900FF"/>
                </a:solidFill>
                <a:hlinkClick r:id="rId4"/>
              </a:rPr>
              <a:t>https://wordpress.org/plugins/access-monitor/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Accessible Video Library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2400" u="sng">
                <a:solidFill>
                  <a:srgbClr val="9900FF"/>
                </a:solidFill>
                <a:hlinkClick r:id="rId5"/>
              </a:rPr>
              <a:t>https://wordpress.org/plugins/accessible-video-library/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l">
              <a:spcBef>
                <a:spcPts val="0"/>
              </a:spcBef>
              <a:buNone/>
            </a:pPr>
            <a:r>
              <a:rPr b="1" lang="en" sz="2400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Questions?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Joe Dolson // </a:t>
            </a:r>
            <a:r>
              <a:rPr lang="en" u="sng">
                <a:solidFill>
                  <a:schemeClr val="hlink"/>
                </a:solidFill>
                <a:hlinkClick r:id="rId3"/>
              </a:rPr>
              <a:t>joe@joedolson.com</a:t>
            </a:r>
            <a:r>
              <a:rPr lang="en"/>
              <a:t> //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https://www.joedolson.com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Excluding WCAG 2.0, where does WordPress stand with ATAG?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A.2 Editing Views Are Perceivable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A.2.1 Make alternative content available to authors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Image alternative text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✓ Video captions: very difficult to manage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No support for audio description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No support for programmatically associated transcripts of audio/video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A.2.2 Editing view presentation can be programmatically determined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714500"/>
            <a:ext cx="8520600" cy="285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Well, we think so...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...but without any systematic testing.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A.3 Editing Views Are Operable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A.3.1 Provide keyboard access to authoring features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679975"/>
            <a:ext cx="8520600" cy="288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✅ All aspects of the admin are accessible via the keyboard.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✓ Well, almost all.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⛔ But some require keyboard shortcuts that may be hard to discover.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