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71" r:id="rId3"/>
    <p:sldId id="276" r:id="rId4"/>
    <p:sldId id="267" r:id="rId5"/>
    <p:sldId id="285" r:id="rId6"/>
    <p:sldId id="262" r:id="rId7"/>
    <p:sldId id="275" r:id="rId8"/>
    <p:sldId id="281" r:id="rId9"/>
    <p:sldId id="265" r:id="rId10"/>
    <p:sldId id="257" r:id="rId11"/>
    <p:sldId id="259" r:id="rId12"/>
    <p:sldId id="260" r:id="rId13"/>
    <p:sldId id="279" r:id="rId14"/>
    <p:sldId id="273" r:id="rId15"/>
    <p:sldId id="278" r:id="rId16"/>
    <p:sldId id="258" r:id="rId17"/>
    <p:sldId id="261" r:id="rId18"/>
    <p:sldId id="282" r:id="rId19"/>
    <p:sldId id="283" r:id="rId20"/>
    <p:sldId id="284"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90" d="100"/>
          <a:sy n="90" d="100"/>
        </p:scale>
        <p:origin x="1104" y="1488"/>
      </p:cViewPr>
      <p:guideLst/>
    </p:cSldViewPr>
  </p:slideViewPr>
  <p:notesTextViewPr>
    <p:cViewPr>
      <p:scale>
        <a:sx n="1" d="1"/>
        <a:sy n="1" d="1"/>
      </p:scale>
      <p:origin x="0" y="0"/>
    </p:cViewPr>
  </p:notesTextViewPr>
  <p:notesViewPr>
    <p:cSldViewPr snapToGrid="0">
      <p:cViewPr varScale="1">
        <p:scale>
          <a:sx n="88" d="100"/>
          <a:sy n="88" d="100"/>
        </p:scale>
        <p:origin x="3067"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2F4197-BF8E-4164-8296-C32EB9B127EC}" type="datetimeFigureOut">
              <a:rPr lang="en-US" smtClean="0"/>
              <a:t>10/1/2016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80DAC5-0C96-4CFC-B9CF-3697D21E3589}" type="slidenum">
              <a:rPr lang="en-US" smtClean="0"/>
              <a:t>‹#›</a:t>
            </a:fld>
            <a:endParaRPr lang="en-US" dirty="0"/>
          </a:p>
        </p:txBody>
      </p:sp>
    </p:spTree>
    <p:extLst>
      <p:ext uri="{BB962C8B-B14F-4D97-AF65-F5344CB8AC3E}">
        <p14:creationId xmlns:p14="http://schemas.microsoft.com/office/powerpoint/2010/main" val="759224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2A212-1AC0-491F-B4D4-E17942538149}" type="datetimeFigureOut">
              <a:rPr lang="en-US"/>
              <a:t>10/1/2016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20A9B-3524-48B8-ABDF-B9F91E79BEC5}" type="slidenum">
              <a:rPr lang="en-US"/>
              <a:t>‹#›</a:t>
            </a:fld>
            <a:endParaRPr lang="en-US" dirty="0"/>
          </a:p>
        </p:txBody>
      </p:sp>
    </p:spTree>
    <p:extLst>
      <p:ext uri="{BB962C8B-B14F-4D97-AF65-F5344CB8AC3E}">
        <p14:creationId xmlns:p14="http://schemas.microsoft.com/office/powerpoint/2010/main" val="373199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1</a:t>
            </a:fld>
            <a:endParaRPr lang="en-US" dirty="0"/>
          </a:p>
        </p:txBody>
      </p:sp>
    </p:spTree>
    <p:extLst>
      <p:ext uri="{BB962C8B-B14F-4D97-AF65-F5344CB8AC3E}">
        <p14:creationId xmlns:p14="http://schemas.microsoft.com/office/powerpoint/2010/main" val="157491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6BE20A9B-3524-48B8-ABDF-B9F91E79BEC5}" type="slidenum">
              <a:rPr lang="en-US"/>
              <a:t>5</a:t>
            </a:fld>
            <a:endParaRPr lang="en-US" dirty="0"/>
          </a:p>
        </p:txBody>
      </p:sp>
    </p:spTree>
    <p:extLst>
      <p:ext uri="{BB962C8B-B14F-4D97-AF65-F5344CB8AC3E}">
        <p14:creationId xmlns:p14="http://schemas.microsoft.com/office/powerpoint/2010/main" val="190166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an informal affinity group (Accessibility and Usability, 2008)</a:t>
            </a:r>
          </a:p>
          <a:p>
            <a:r>
              <a:rPr lang="en-US" dirty="0"/>
              <a:t>Chartered by Big Ten CIOs</a:t>
            </a:r>
          </a:p>
          <a:p>
            <a:r>
              <a:rPr lang="en-US" dirty="0"/>
              <a:t>Dedicated to building strategies to address common challenges</a:t>
            </a:r>
          </a:p>
          <a:p>
            <a:r>
              <a:rPr lang="en-US" dirty="0"/>
              <a:t>Comprises staff from a wide range of institutional roles</a:t>
            </a:r>
          </a:p>
          <a:p>
            <a:pPr lvl="1"/>
            <a:r>
              <a:rPr lang="en-US" dirty="0"/>
              <a:t>Information Technology</a:t>
            </a:r>
          </a:p>
          <a:p>
            <a:pPr lvl="1"/>
            <a:r>
              <a:rPr lang="en-US" dirty="0"/>
              <a:t>Disability Services</a:t>
            </a:r>
          </a:p>
          <a:p>
            <a:pPr lvl="1"/>
            <a:r>
              <a:rPr lang="en-US" dirty="0"/>
              <a:t>Instructional Design</a:t>
            </a:r>
          </a:p>
          <a:p>
            <a:pPr lvl="1"/>
            <a:r>
              <a:rPr lang="en-US" dirty="0"/>
              <a:t>Student Affairs</a:t>
            </a:r>
          </a:p>
          <a:p>
            <a:pPr lvl="1"/>
            <a:r>
              <a:rPr lang="en-US" dirty="0"/>
              <a:t>Multimedia</a:t>
            </a:r>
          </a:p>
          <a:p>
            <a:pPr lvl="1"/>
            <a:r>
              <a:rPr lang="en-US" dirty="0"/>
              <a:t>Counsel</a:t>
            </a:r>
          </a:p>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smtClean="0"/>
              <a:t>7</a:t>
            </a:fld>
            <a:endParaRPr lang="en-US" dirty="0"/>
          </a:p>
        </p:txBody>
      </p:sp>
    </p:spTree>
    <p:extLst>
      <p:ext uri="{BB962C8B-B14F-4D97-AF65-F5344CB8AC3E}">
        <p14:creationId xmlns:p14="http://schemas.microsoft.com/office/powerpoint/2010/main" val="74936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8</a:t>
            </a:fld>
            <a:endParaRPr lang="en-US" dirty="0"/>
          </a:p>
        </p:txBody>
      </p:sp>
    </p:spTree>
    <p:extLst>
      <p:ext uri="{BB962C8B-B14F-4D97-AF65-F5344CB8AC3E}">
        <p14:creationId xmlns:p14="http://schemas.microsoft.com/office/powerpoint/2010/main" val="449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12</a:t>
            </a:fld>
            <a:endParaRPr lang="en-US" dirty="0"/>
          </a:p>
        </p:txBody>
      </p:sp>
    </p:spTree>
    <p:extLst>
      <p:ext uri="{BB962C8B-B14F-4D97-AF65-F5344CB8AC3E}">
        <p14:creationId xmlns:p14="http://schemas.microsoft.com/office/powerpoint/2010/main" val="260812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17</a:t>
            </a:fld>
            <a:endParaRPr lang="en-US" dirty="0"/>
          </a:p>
        </p:txBody>
      </p:sp>
    </p:spTree>
    <p:extLst>
      <p:ext uri="{BB962C8B-B14F-4D97-AF65-F5344CB8AC3E}">
        <p14:creationId xmlns:p14="http://schemas.microsoft.com/office/powerpoint/2010/main" val="301467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18</a:t>
            </a:fld>
            <a:endParaRPr lang="en-US" dirty="0"/>
          </a:p>
        </p:txBody>
      </p:sp>
    </p:spTree>
    <p:extLst>
      <p:ext uri="{BB962C8B-B14F-4D97-AF65-F5344CB8AC3E}">
        <p14:creationId xmlns:p14="http://schemas.microsoft.com/office/powerpoint/2010/main" val="264911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19</a:t>
            </a:fld>
            <a:endParaRPr lang="en-US" dirty="0"/>
          </a:p>
        </p:txBody>
      </p:sp>
    </p:spTree>
    <p:extLst>
      <p:ext uri="{BB962C8B-B14F-4D97-AF65-F5344CB8AC3E}">
        <p14:creationId xmlns:p14="http://schemas.microsoft.com/office/powerpoint/2010/main" val="3816069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20A9B-3524-48B8-ABDF-B9F91E79BEC5}" type="slidenum">
              <a:rPr lang="en-US"/>
              <a:t>20</a:t>
            </a:fld>
            <a:endParaRPr lang="en-US" dirty="0"/>
          </a:p>
        </p:txBody>
      </p:sp>
    </p:spTree>
    <p:extLst>
      <p:ext uri="{BB962C8B-B14F-4D97-AF65-F5344CB8AC3E}">
        <p14:creationId xmlns:p14="http://schemas.microsoft.com/office/powerpoint/2010/main" val="3246727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EFB930-E57C-4BAB-8652-10950A0D423A}" type="datetime1">
              <a:rPr lang="en-US" smtClean="0"/>
              <a:t>10/1/2016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3030766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CAC2B-0DB2-4906-9289-2E234BB68E8C}" type="datetime1">
              <a:rPr lang="en-US" smtClean="0"/>
              <a:t>10/1/2016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282523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A9F74-1BF5-445F-8D93-7AC590C597FE}" type="datetime1">
              <a:rPr lang="en-US" smtClean="0"/>
              <a:t>10/1/2016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8012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8329A1-1A99-42A9-9F15-1B2AACC97E2A}" type="datetime1">
              <a:rPr lang="en-US" smtClean="0"/>
              <a:t>10/1/2016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23279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A05A22-04D7-4EF0-9256-4E4C3B1AF313}" type="datetime1">
              <a:rPr lang="en-US" smtClean="0"/>
              <a:t>10/1/2016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67611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D45D0-1B81-495B-A2FA-DB093BC409F3}" type="datetime1">
              <a:rPr lang="en-US" smtClean="0"/>
              <a:t>10/1/2016</a:t>
            </a:fld>
            <a:endParaRPr lang="en-US" dirty="0"/>
          </a:p>
        </p:txBody>
      </p:sp>
      <p:sp>
        <p:nvSpPr>
          <p:cNvPr id="7" name="Slide Number Placeholder 6"/>
          <p:cNvSpPr>
            <a:spLocks noGrp="1"/>
          </p:cNvSpPr>
          <p:nvPr>
            <p:ph type="sldNum" sz="quarter" idx="12"/>
          </p:nvPr>
        </p:nvSpPr>
        <p:spPr/>
        <p:txBody>
          <a:bodyPr/>
          <a:lstStyle/>
          <a:p>
            <a:fld id="{97CD30D4-518C-4C98-A6AD-E9FD8BEE4259}" type="slidenum">
              <a:rPr lang="en-US" smtClean="0"/>
              <a:t>‹#›</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9520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C0B178-D770-438F-A3D9-384C8F96C1C6}" type="datetime1">
              <a:rPr lang="en-US" smtClean="0"/>
              <a:t>10/1/2016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233134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17B9CC-0BB4-447C-8D3F-40F28D3CA9D8}" type="datetime1">
              <a:rPr lang="en-US" smtClean="0"/>
              <a:t>10/1/2016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428164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9FD2F-A01C-47C5-8C33-16F6C59CB4BA}" type="datetime1">
              <a:rPr lang="en-US" smtClean="0"/>
              <a:t>10/1/2016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359234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6ADF25-E39C-4CA4-9221-AF6A2DB6C7DB}" type="datetime1">
              <a:rPr lang="en-US" smtClean="0"/>
              <a:t>10/1/2016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82618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1AC9B1-8D6A-40CA-BCA3-E59CD635FC25}" type="datetime1">
              <a:rPr lang="en-US" smtClean="0"/>
              <a:t>10/1/2016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CD30D4-518C-4C98-A6AD-E9FD8BEE4259}" type="slidenum">
              <a:rPr lang="en-US" smtClean="0"/>
              <a:t>‹#›</a:t>
            </a:fld>
            <a:endParaRPr lang="en-US" dirty="0"/>
          </a:p>
        </p:txBody>
      </p:sp>
    </p:spTree>
    <p:extLst>
      <p:ext uri="{BB962C8B-B14F-4D97-AF65-F5344CB8AC3E}">
        <p14:creationId xmlns:p14="http://schemas.microsoft.com/office/powerpoint/2010/main" val="279464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B05B3-C8FF-4A70-BFAE-0CF577F6CDF2}" type="datetime1">
              <a:rPr lang="en-US" smtClean="0"/>
              <a:t>10/1/2016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D30D4-518C-4C98-A6AD-E9FD8BEE4259}" type="slidenum">
              <a:rPr lang="en-US" smtClean="0"/>
              <a:t>‹#›</a:t>
            </a:fld>
            <a:endParaRPr lang="en-US" dirty="0"/>
          </a:p>
        </p:txBody>
      </p:sp>
      <p:sp>
        <p:nvSpPr>
          <p:cNvPr id="7" name="Slide Number Placeholder 5"/>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D30D4-518C-4C98-A6AD-E9FD8BEE4259}" type="slidenum">
              <a:rPr lang="en-US" smtClean="0"/>
              <a:pPr/>
              <a:t>‹#›</a:t>
            </a:fld>
            <a:endParaRPr lang="en-US" dirty="0"/>
          </a:p>
        </p:txBody>
      </p:sp>
    </p:spTree>
    <p:extLst>
      <p:ext uri="{BB962C8B-B14F-4D97-AF65-F5344CB8AC3E}">
        <p14:creationId xmlns:p14="http://schemas.microsoft.com/office/powerpoint/2010/main" val="1824193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Community_of_practi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sun.edu/universaldesigncenter/shared-responsibili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tbr.edu/academics/accessibility-initiative" TargetMode="External"/><Relationship Id="rId4" Type="http://schemas.openxmlformats.org/officeDocument/2006/relationships/hyperlink" Target="http://www.umt.edu/accessibility_group/default.ph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Big Ten Academic Alliance Accessibility Collaboration</a:t>
            </a:r>
          </a:p>
        </p:txBody>
      </p:sp>
      <p:sp>
        <p:nvSpPr>
          <p:cNvPr id="3" name="Subtitle 2"/>
          <p:cNvSpPr>
            <a:spLocks noGrp="1"/>
          </p:cNvSpPr>
          <p:nvPr>
            <p:ph type="subTitle" idx="1"/>
          </p:nvPr>
        </p:nvSpPr>
        <p:spPr/>
        <p:txBody>
          <a:bodyPr>
            <a:normAutofit/>
          </a:bodyPr>
          <a:lstStyle/>
          <a:p>
            <a:r>
              <a:rPr lang="en-US" sz="3200" dirty="0"/>
              <a:t>A Model for multi-institution collaboration</a:t>
            </a:r>
          </a:p>
        </p:txBody>
      </p:sp>
      <p:sp>
        <p:nvSpPr>
          <p:cNvPr id="5" name="Rectangle 4"/>
          <p:cNvSpPr/>
          <p:nvPr/>
        </p:nvSpPr>
        <p:spPr>
          <a:xfrm>
            <a:off x="5825067" y="6383867"/>
            <a:ext cx="677333"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300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We Collaborate</a:t>
            </a:r>
          </a:p>
        </p:txBody>
      </p:sp>
      <p:sp>
        <p:nvSpPr>
          <p:cNvPr id="3" name="Content Placeholder 2"/>
          <p:cNvSpPr>
            <a:spLocks noGrp="1"/>
          </p:cNvSpPr>
          <p:nvPr>
            <p:ph idx="1"/>
          </p:nvPr>
        </p:nvSpPr>
        <p:spPr>
          <a:xfrm>
            <a:off x="838200" y="1581467"/>
            <a:ext cx="10515600" cy="4351338"/>
          </a:xfrm>
        </p:spPr>
        <p:txBody>
          <a:bodyPr vert="horz" lIns="91440" tIns="45720" rIns="91440" bIns="45720" rtlCol="0" anchor="t">
            <a:normAutofit/>
          </a:bodyPr>
          <a:lstStyle/>
          <a:p>
            <a:r>
              <a:rPr lang="en-US" dirty="0"/>
              <a:t>Monthly meetings</a:t>
            </a:r>
          </a:p>
          <a:p>
            <a:pPr lvl="1"/>
            <a:r>
              <a:rPr lang="en-US" dirty="0"/>
              <a:t>Set agenda</a:t>
            </a:r>
          </a:p>
          <a:p>
            <a:pPr lvl="1"/>
            <a:r>
              <a:rPr lang="en-US" dirty="0"/>
              <a:t>Success Stories</a:t>
            </a:r>
          </a:p>
          <a:p>
            <a:r>
              <a:rPr lang="en-US" dirty="0"/>
              <a:t>Annual Face-2-face Meeting </a:t>
            </a:r>
          </a:p>
          <a:p>
            <a:r>
              <a:rPr lang="en-US" dirty="0"/>
              <a:t>Subgroups/Practice groups</a:t>
            </a:r>
          </a:p>
          <a:p>
            <a:r>
              <a:rPr lang="en-US" dirty="0"/>
              <a:t>Listserv</a:t>
            </a:r>
          </a:p>
          <a:p>
            <a:pPr lvl="1"/>
            <a:r>
              <a:rPr lang="en-US" dirty="0"/>
              <a:t>Breaking news</a:t>
            </a:r>
          </a:p>
          <a:p>
            <a:pPr lvl="1"/>
            <a:r>
              <a:rPr lang="en-US" dirty="0"/>
              <a:t>Continued discussion</a:t>
            </a:r>
          </a:p>
          <a:p>
            <a:pPr marL="457200" lvl="1" indent="0">
              <a:buNone/>
            </a:pPr>
            <a:endParaRPr lang="en-US" dirty="0"/>
          </a:p>
        </p:txBody>
      </p:sp>
    </p:spTree>
    <p:extLst>
      <p:ext uri="{BB962C8B-B14F-4D97-AF65-F5344CB8AC3E}">
        <p14:creationId xmlns:p14="http://schemas.microsoft.com/office/powerpoint/2010/main" val="342162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oup photo from 2016 Information Technology Accessibility Group (ITAG) face-2-face meeting at University of Michigan on April 7."/>
          <p:cNvPicPr>
            <a:picLocks noChangeAspect="1"/>
          </p:cNvPicPr>
          <p:nvPr/>
        </p:nvPicPr>
        <p:blipFill rotWithShape="1">
          <a:blip r:embed="rId2">
            <a:extLst>
              <a:ext uri="{28A0092B-C50C-407E-A947-70E740481C1C}">
                <a14:useLocalDpi xmlns:a14="http://schemas.microsoft.com/office/drawing/2010/main" val="0"/>
              </a:ext>
            </a:extLst>
          </a:blip>
          <a:srcRect l="924" t="1859" r="-11" b="15032"/>
          <a:stretch/>
        </p:blipFill>
        <p:spPr>
          <a:xfrm>
            <a:off x="-19050" y="0"/>
            <a:ext cx="12211050" cy="6858000"/>
          </a:xfrm>
          <a:prstGeom prst="rect">
            <a:avLst/>
          </a:prstGeom>
        </p:spPr>
      </p:pic>
      <p:sp>
        <p:nvSpPr>
          <p:cNvPr id="2" name="Title 1"/>
          <p:cNvSpPr>
            <a:spLocks noGrp="1"/>
          </p:cNvSpPr>
          <p:nvPr>
            <p:ph type="title"/>
          </p:nvPr>
        </p:nvSpPr>
        <p:spPr>
          <a:xfrm>
            <a:off x="838200" y="666750"/>
            <a:ext cx="4152900" cy="657226"/>
          </a:xfrm>
          <a:solidFill>
            <a:schemeClr val="bg1">
              <a:alpha val="77000"/>
            </a:schemeClr>
          </a:solidFill>
        </p:spPr>
        <p:txBody>
          <a:bodyPr>
            <a:normAutofit fontScale="90000"/>
          </a:bodyPr>
          <a:lstStyle/>
          <a:p>
            <a:r>
              <a:rPr lang="en-US" dirty="0"/>
              <a:t>Annual Face-2-Face</a:t>
            </a:r>
          </a:p>
        </p:txBody>
      </p:sp>
      <p:sp>
        <p:nvSpPr>
          <p:cNvPr id="3" name="Content Placeholder 2"/>
          <p:cNvSpPr>
            <a:spLocks noGrp="1"/>
          </p:cNvSpPr>
          <p:nvPr>
            <p:ph sz="half" idx="1"/>
          </p:nvPr>
        </p:nvSpPr>
        <p:spPr>
          <a:xfrm>
            <a:off x="838200" y="3971925"/>
            <a:ext cx="5181600" cy="2205038"/>
          </a:xfrm>
          <a:solidFill>
            <a:schemeClr val="bg1">
              <a:alpha val="84000"/>
            </a:schemeClr>
          </a:solidFill>
        </p:spPr>
        <p:txBody>
          <a:bodyPr>
            <a:normAutofit/>
          </a:bodyPr>
          <a:lstStyle/>
          <a:p>
            <a:r>
              <a:rPr lang="en-US" dirty="0"/>
              <a:t>Hosted by member institution</a:t>
            </a:r>
          </a:p>
          <a:p>
            <a:r>
              <a:rPr lang="en-US" dirty="0"/>
              <a:t>Low or no registration cost</a:t>
            </a:r>
            <a:br>
              <a:rPr lang="en-US" dirty="0"/>
            </a:br>
            <a:r>
              <a:rPr lang="en-US" dirty="0"/>
              <a:t>(only travel)</a:t>
            </a:r>
          </a:p>
          <a:p>
            <a:r>
              <a:rPr lang="en-US" dirty="0"/>
              <a:t>Explicit time for collaboration</a:t>
            </a:r>
          </a:p>
        </p:txBody>
      </p:sp>
      <p:sp>
        <p:nvSpPr>
          <p:cNvPr id="4" name="Content Placeholder 3"/>
          <p:cNvSpPr>
            <a:spLocks noGrp="1"/>
          </p:cNvSpPr>
          <p:nvPr>
            <p:ph sz="half" idx="2"/>
          </p:nvPr>
        </p:nvSpPr>
        <p:spPr>
          <a:xfrm>
            <a:off x="6172200" y="3971925"/>
            <a:ext cx="5181600" cy="2205038"/>
          </a:xfrm>
          <a:solidFill>
            <a:schemeClr val="bg1">
              <a:alpha val="84000"/>
            </a:schemeClr>
          </a:solidFill>
        </p:spPr>
        <p:txBody>
          <a:bodyPr vert="horz" lIns="91440" tIns="45720" rIns="91440" bIns="45720" rtlCol="0" anchor="t">
            <a:normAutofit/>
          </a:bodyPr>
          <a:lstStyle/>
          <a:p>
            <a:r>
              <a:rPr lang="en-US" dirty="0"/>
              <a:t>1-day agenda over</a:t>
            </a:r>
            <a:br>
              <a:rPr lang="en-US" dirty="0"/>
            </a:br>
            <a:r>
              <a:rPr lang="en-US" dirty="0"/>
              <a:t>a 24-hour period</a:t>
            </a:r>
          </a:p>
          <a:p>
            <a:pPr lvl="1"/>
            <a:r>
              <a:rPr lang="en-US" dirty="0"/>
              <a:t>Critical topics</a:t>
            </a:r>
          </a:p>
          <a:p>
            <a:pPr lvl="1"/>
            <a:r>
              <a:rPr lang="en-US" dirty="0"/>
              <a:t>Subgroup meetings</a:t>
            </a:r>
          </a:p>
        </p:txBody>
      </p:sp>
      <p:sp>
        <p:nvSpPr>
          <p:cNvPr id="5" name="Slide Number Placeholder 4"/>
          <p:cNvSpPr>
            <a:spLocks noGrp="1"/>
          </p:cNvSpPr>
          <p:nvPr>
            <p:ph type="sldNum" sz="quarter" idx="12"/>
          </p:nvPr>
        </p:nvSpPr>
        <p:spPr>
          <a:xfrm>
            <a:off x="5708650" y="6356350"/>
            <a:ext cx="774700" cy="365125"/>
          </a:xfrm>
          <a:solidFill>
            <a:schemeClr val="tx1"/>
          </a:solidFill>
        </p:spPr>
        <p:txBody>
          <a:bodyPr/>
          <a:lstStyle/>
          <a:p>
            <a:pPr algn="ctr"/>
            <a:fld id="{97CD30D4-518C-4C98-A6AD-E9FD8BEE4259}" type="slidenum">
              <a:rPr lang="en-US" sz="2000" smtClean="0">
                <a:solidFill>
                  <a:schemeClr val="bg1"/>
                </a:solidFill>
              </a:rPr>
              <a:pPr algn="ctr"/>
              <a:t>11</a:t>
            </a:fld>
            <a:endParaRPr lang="en-US" dirty="0">
              <a:solidFill>
                <a:schemeClr val="bg1"/>
              </a:solidFill>
            </a:endParaRPr>
          </a:p>
        </p:txBody>
      </p:sp>
    </p:spTree>
    <p:extLst>
      <p:ext uri="{BB962C8B-B14F-4D97-AF65-F5344CB8AC3E}">
        <p14:creationId xmlns:p14="http://schemas.microsoft.com/office/powerpoint/2010/main" val="2606053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raining Subgroup from 2016 Information Technology Accessibility Group (ITAG) face-2-face meeting at University of Michigan on April 7."/>
          <p:cNvPicPr>
            <a:picLocks noChangeAspect="1"/>
          </p:cNvPicPr>
          <p:nvPr/>
        </p:nvPicPr>
        <p:blipFill rotWithShape="1">
          <a:blip r:embed="rId3">
            <a:extLst>
              <a:ext uri="{28A0092B-C50C-407E-A947-70E740481C1C}">
                <a14:useLocalDpi xmlns:a14="http://schemas.microsoft.com/office/drawing/2010/main" val="0"/>
              </a:ext>
            </a:extLst>
          </a:blip>
          <a:srcRect l="5103" t="17191" r="5031" b="7362"/>
          <a:stretch/>
        </p:blipFill>
        <p:spPr>
          <a:xfrm>
            <a:off x="0" y="0"/>
            <a:ext cx="12192000" cy="6858000"/>
          </a:xfrm>
          <a:prstGeom prst="rect">
            <a:avLst/>
          </a:prstGeom>
        </p:spPr>
      </p:pic>
      <p:sp>
        <p:nvSpPr>
          <p:cNvPr id="2" name="Title 1"/>
          <p:cNvSpPr>
            <a:spLocks noGrp="1"/>
          </p:cNvSpPr>
          <p:nvPr>
            <p:ph type="title"/>
          </p:nvPr>
        </p:nvSpPr>
        <p:spPr>
          <a:xfrm>
            <a:off x="838200" y="365125"/>
            <a:ext cx="6338333" cy="757238"/>
          </a:xfrm>
          <a:solidFill>
            <a:schemeClr val="bg1">
              <a:alpha val="77000"/>
            </a:schemeClr>
          </a:solidFill>
        </p:spPr>
        <p:txBody>
          <a:bodyPr>
            <a:normAutofit/>
          </a:bodyPr>
          <a:lstStyle/>
          <a:p>
            <a:r>
              <a:rPr lang="en-US" dirty="0"/>
              <a:t>Subgroups/Practice Groups</a:t>
            </a:r>
          </a:p>
        </p:txBody>
      </p:sp>
      <p:sp>
        <p:nvSpPr>
          <p:cNvPr id="3" name="Content Placeholder 2"/>
          <p:cNvSpPr>
            <a:spLocks noGrp="1"/>
          </p:cNvSpPr>
          <p:nvPr>
            <p:ph idx="1"/>
          </p:nvPr>
        </p:nvSpPr>
        <p:spPr>
          <a:xfrm>
            <a:off x="7012452" y="4844227"/>
            <a:ext cx="4851994" cy="1901825"/>
          </a:xfrm>
          <a:solidFill>
            <a:schemeClr val="bg1">
              <a:alpha val="84000"/>
            </a:schemeClr>
          </a:solidFill>
        </p:spPr>
        <p:txBody>
          <a:bodyPr>
            <a:normAutofit/>
          </a:bodyPr>
          <a:lstStyle/>
          <a:p>
            <a:r>
              <a:rPr lang="en-US" dirty="0"/>
              <a:t>Cover an explicit topic</a:t>
            </a:r>
          </a:p>
          <a:p>
            <a:r>
              <a:rPr lang="en-US" dirty="0"/>
              <a:t>Spread work load</a:t>
            </a:r>
          </a:p>
          <a:p>
            <a:r>
              <a:rPr lang="en-US" dirty="0"/>
              <a:t>Allow for wider participation</a:t>
            </a:r>
          </a:p>
        </p:txBody>
      </p:sp>
      <p:sp>
        <p:nvSpPr>
          <p:cNvPr id="4" name="Slide Number Placeholder 3"/>
          <p:cNvSpPr>
            <a:spLocks noGrp="1"/>
          </p:cNvSpPr>
          <p:nvPr>
            <p:ph type="sldNum" sz="quarter" idx="12"/>
          </p:nvPr>
        </p:nvSpPr>
        <p:spPr>
          <a:xfrm>
            <a:off x="5744633" y="6356350"/>
            <a:ext cx="702734" cy="365125"/>
          </a:xfrm>
          <a:solidFill>
            <a:schemeClr val="tx1"/>
          </a:solidFill>
        </p:spPr>
        <p:txBody>
          <a:bodyPr/>
          <a:lstStyle/>
          <a:p>
            <a:pPr algn="ctr"/>
            <a:fld id="{97CD30D4-518C-4C98-A6AD-E9FD8BEE4259}" type="slidenum">
              <a:rPr lang="en-US" sz="2000" smtClean="0">
                <a:solidFill>
                  <a:schemeClr val="bg1"/>
                </a:solidFill>
              </a:rPr>
              <a:pPr algn="ctr"/>
              <a:t>12</a:t>
            </a:fld>
            <a:endParaRPr lang="en-US" dirty="0">
              <a:solidFill>
                <a:schemeClr val="bg1"/>
              </a:solidFill>
            </a:endParaRPr>
          </a:p>
        </p:txBody>
      </p:sp>
    </p:spTree>
    <p:extLst>
      <p:ext uri="{BB962C8B-B14F-4D97-AF65-F5344CB8AC3E}">
        <p14:creationId xmlns:p14="http://schemas.microsoft.com/office/powerpoint/2010/main" val="124769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Projects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Evaluation of the accessibility of a single product</a:t>
            </a:r>
          </a:p>
          <a:p>
            <a:r>
              <a:rPr lang="en-US" dirty="0"/>
              <a:t>Web-based accessible media player comparison</a:t>
            </a:r>
          </a:p>
          <a:p>
            <a:r>
              <a:rPr lang="en-US" dirty="0"/>
              <a:t>Captioning survey and media captioning methods</a:t>
            </a:r>
          </a:p>
          <a:p>
            <a:r>
              <a:rPr lang="en-US" dirty="0"/>
              <a:t>Vendor Guide to Web Accessibility (a.k.a. the Vendor Cookbook)</a:t>
            </a:r>
          </a:p>
        </p:txBody>
      </p:sp>
    </p:spTree>
    <p:extLst>
      <p:ext uri="{BB962C8B-B14F-4D97-AF65-F5344CB8AC3E}">
        <p14:creationId xmlns:p14="http://schemas.microsoft.com/office/powerpoint/2010/main" val="163231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and Ongoing Projects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Accessibility 101: training and badging</a:t>
            </a:r>
          </a:p>
          <a:p>
            <a:r>
              <a:rPr lang="en-US" dirty="0"/>
              <a:t>Accessibility assessment of products</a:t>
            </a:r>
          </a:p>
          <a:p>
            <a:r>
              <a:rPr lang="en-US" dirty="0"/>
              <a:t>E-Book accessibility and assistive technology</a:t>
            </a:r>
          </a:p>
          <a:p>
            <a:r>
              <a:rPr lang="en-US" dirty="0"/>
              <a:t>Purchasing language and contract models</a:t>
            </a:r>
          </a:p>
          <a:p>
            <a:r>
              <a:rPr lang="en-US" dirty="0"/>
              <a:t>Accessibility Evaluation Tools &amp; Methodology</a:t>
            </a:r>
          </a:p>
          <a:p>
            <a:r>
              <a:rPr lang="en-US" dirty="0">
                <a:latin typeface="Calibri" charset="0"/>
              </a:rPr>
              <a:t>Collaboration with other BTAA groups</a:t>
            </a:r>
          </a:p>
        </p:txBody>
      </p:sp>
    </p:spTree>
    <p:extLst>
      <p:ext uri="{BB962C8B-B14F-4D97-AF65-F5344CB8AC3E}">
        <p14:creationId xmlns:p14="http://schemas.microsoft.com/office/powerpoint/2010/main" val="170651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Collaboration</a:t>
            </a:r>
          </a:p>
        </p:txBody>
      </p:sp>
      <p:sp>
        <p:nvSpPr>
          <p:cNvPr id="3" name="Content Placeholder 2"/>
          <p:cNvSpPr>
            <a:spLocks noGrp="1"/>
          </p:cNvSpPr>
          <p:nvPr>
            <p:ph idx="1"/>
          </p:nvPr>
        </p:nvSpPr>
        <p:spPr/>
        <p:txBody>
          <a:bodyPr/>
          <a:lstStyle/>
          <a:p>
            <a:r>
              <a:rPr lang="en-US" dirty="0"/>
              <a:t>Close working relationship with peers</a:t>
            </a:r>
          </a:p>
          <a:p>
            <a:r>
              <a:rPr lang="en-US" dirty="0"/>
              <a:t>Sharing of resources</a:t>
            </a:r>
          </a:p>
          <a:p>
            <a:r>
              <a:rPr lang="en-US" dirty="0"/>
              <a:t>Confidential information</a:t>
            </a:r>
          </a:p>
          <a:p>
            <a:r>
              <a:rPr lang="en-US" dirty="0"/>
              <a:t>Funding</a:t>
            </a:r>
          </a:p>
          <a:p>
            <a:r>
              <a:rPr lang="en-US" dirty="0"/>
              <a:t>Feedback on individual projects</a:t>
            </a:r>
          </a:p>
        </p:txBody>
      </p:sp>
    </p:spTree>
    <p:extLst>
      <p:ext uri="{BB962C8B-B14F-4D97-AF65-F5344CB8AC3E}">
        <p14:creationId xmlns:p14="http://schemas.microsoft.com/office/powerpoint/2010/main" val="69026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Sharing of Information</a:t>
            </a:r>
          </a:p>
        </p:txBody>
      </p:sp>
      <p:sp>
        <p:nvSpPr>
          <p:cNvPr id="3" name="Content Placeholder 2"/>
          <p:cNvSpPr>
            <a:spLocks noGrp="1"/>
          </p:cNvSpPr>
          <p:nvPr>
            <p:ph idx="1"/>
          </p:nvPr>
        </p:nvSpPr>
        <p:spPr/>
        <p:txBody>
          <a:bodyPr/>
          <a:lstStyle/>
          <a:p>
            <a:r>
              <a:rPr lang="en-US" dirty="0"/>
              <a:t>All members explicitly acknowledge partnership &amp; rules of conduct</a:t>
            </a:r>
          </a:p>
          <a:p>
            <a:r>
              <a:rPr lang="en-US" dirty="0"/>
              <a:t>Shared to aid in development </a:t>
            </a:r>
          </a:p>
          <a:p>
            <a:r>
              <a:rPr lang="en-US" dirty="0"/>
              <a:t>Group consensus, but individual institution adaptation</a:t>
            </a:r>
          </a:p>
        </p:txBody>
      </p:sp>
    </p:spTree>
    <p:extLst>
      <p:ext uri="{BB962C8B-B14F-4D97-AF65-F5344CB8AC3E}">
        <p14:creationId xmlns:p14="http://schemas.microsoft.com/office/powerpoint/2010/main" val="28992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charset="0"/>
              </a:rPr>
              <a:t>Practice Group</a:t>
            </a:r>
          </a:p>
        </p:txBody>
      </p:sp>
      <p:sp>
        <p:nvSpPr>
          <p:cNvPr id="3" name="Content Placeholder 2"/>
          <p:cNvSpPr>
            <a:spLocks noGrp="1"/>
          </p:cNvSpPr>
          <p:nvPr>
            <p:ph idx="1"/>
          </p:nvPr>
        </p:nvSpPr>
        <p:spPr>
          <a:xfrm>
            <a:off x="838200" y="1065508"/>
            <a:ext cx="10515600" cy="4654253"/>
          </a:xfrm>
        </p:spPr>
        <p:txBody>
          <a:bodyPr vert="horz" lIns="91440" tIns="45720" rIns="91440" bIns="45720" rtlCol="0" anchor="t">
            <a:normAutofit/>
          </a:bodyPr>
          <a:lstStyle/>
          <a:p>
            <a:pPr marL="0" indent="0">
              <a:buNone/>
            </a:pPr>
            <a:endParaRPr lang="en-US" b="1" u="sng" dirty="0">
              <a:latin typeface="Calibri" charset="0"/>
            </a:endParaRPr>
          </a:p>
          <a:p>
            <a:pPr marL="0" indent="0">
              <a:buNone/>
            </a:pPr>
            <a:r>
              <a:rPr lang="en-US" dirty="0">
                <a:latin typeface="Calibri" charset="0"/>
              </a:rPr>
              <a:t>a group of people who share an interest ...in a particular domain or area. It is through the process of sharing information and experiences with the group that the members learn from each other, and have an opportunity to develop themselves personally and professionally.</a:t>
            </a:r>
            <a:br>
              <a:rPr lang="en-US" dirty="0">
                <a:latin typeface="Calibri" charset="0"/>
              </a:rPr>
            </a:br>
            <a:r>
              <a:rPr lang="en-US" dirty="0">
                <a:solidFill>
                  <a:srgbClr val="000000"/>
                </a:solidFill>
                <a:latin typeface="Calibri"/>
              </a:rPr>
              <a:t>   - </a:t>
            </a:r>
            <a:r>
              <a:rPr lang="en-US" u="sng" dirty="0">
                <a:latin typeface="Calibri" charset="0"/>
                <a:hlinkClick r:id="rId3"/>
              </a:rPr>
              <a:t>Lave &amp; Wenger 1991</a:t>
            </a:r>
            <a:r>
              <a:rPr lang="en-US" dirty="0">
                <a:latin typeface="Calibri" charset="0"/>
              </a:rPr>
              <a:t> </a:t>
            </a:r>
            <a:r>
              <a:rPr lang="en-US" sz="2000" dirty="0">
                <a:latin typeface="Calibri" charset="0"/>
              </a:rPr>
              <a:t>(http://en.wikipedia.org/wiki/Community_of_practice)</a:t>
            </a:r>
          </a:p>
          <a:p>
            <a:pPr marL="0" indent="0">
              <a:buNone/>
            </a:pPr>
            <a:endParaRPr lang="en-US" dirty="0">
              <a:latin typeface="Calibri" charset="0"/>
            </a:endParaRPr>
          </a:p>
          <a:p>
            <a:r>
              <a:rPr lang="en-US" dirty="0">
                <a:latin typeface="Calibri" charset="0"/>
              </a:rPr>
              <a:t>The ITAG is a great example of a Practice Group in action. </a:t>
            </a:r>
          </a:p>
          <a:p>
            <a:r>
              <a:rPr lang="en-US" dirty="0">
                <a:latin typeface="Calibri" charset="0"/>
              </a:rPr>
              <a:t>This model can be replicated in other higher ed. consortiums.</a:t>
            </a:r>
          </a:p>
        </p:txBody>
      </p:sp>
    </p:spTree>
    <p:extLst>
      <p:ext uri="{BB962C8B-B14F-4D97-AF65-F5344CB8AC3E}">
        <p14:creationId xmlns:p14="http://schemas.microsoft.com/office/powerpoint/2010/main" val="404832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Big Ten Examples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Combining leveraging and expanding resources of member universities is a central strategic focus</a:t>
            </a:r>
          </a:p>
          <a:p>
            <a:r>
              <a:rPr lang="en-US" dirty="0"/>
              <a:t>The Big Ten Academic Alliance has saved more than $19 million through the purchasing consortium</a:t>
            </a:r>
          </a:p>
          <a:p>
            <a:r>
              <a:rPr lang="en-US" dirty="0"/>
              <a:t>Software Licensing Principles</a:t>
            </a:r>
          </a:p>
          <a:p>
            <a:r>
              <a:rPr lang="en-US" dirty="0"/>
              <a:t>Reciprocal Library Borrowing</a:t>
            </a:r>
          </a:p>
        </p:txBody>
      </p:sp>
    </p:spTree>
    <p:extLst>
      <p:ext uri="{BB962C8B-B14F-4D97-AF65-F5344CB8AC3E}">
        <p14:creationId xmlns:p14="http://schemas.microsoft.com/office/powerpoint/2010/main" val="1755443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Examples of Consortiums or Practice Groups Outside of BTAA</a:t>
            </a:r>
          </a:p>
        </p:txBody>
      </p:sp>
      <p:sp>
        <p:nvSpPr>
          <p:cNvPr id="3" name="Content Placeholder 2"/>
          <p:cNvSpPr>
            <a:spLocks noGrp="1"/>
          </p:cNvSpPr>
          <p:nvPr>
            <p:ph idx="1"/>
          </p:nvPr>
        </p:nvSpPr>
        <p:spPr/>
        <p:txBody>
          <a:bodyPr vert="horz" lIns="91440" tIns="45720" rIns="91440" bIns="45720" rtlCol="0" anchor="t">
            <a:normAutofit/>
          </a:bodyPr>
          <a:lstStyle/>
          <a:p>
            <a:r>
              <a:rPr lang="en-US" dirty="0">
                <a:latin typeface="Calibri" charset="0"/>
                <a:hlinkClick r:id="rId3"/>
              </a:rPr>
              <a:t>Cal State’s Accessible Technology Initiative</a:t>
            </a:r>
            <a:br>
              <a:rPr lang="en-US" dirty="0">
                <a:latin typeface="Calibri" charset="0"/>
              </a:rPr>
            </a:br>
            <a:r>
              <a:rPr lang="en-US" dirty="0">
                <a:latin typeface="Calibri" charset="0"/>
              </a:rPr>
              <a:t>(http://www.csun.edu/universaldesigncenter/shared-responsibility)</a:t>
            </a:r>
          </a:p>
          <a:p>
            <a:r>
              <a:rPr lang="en-US" dirty="0">
                <a:latin typeface="Calibri" charset="0"/>
                <a:hlinkClick r:id="rId4"/>
              </a:rPr>
              <a:t>Montana Accessibility Interest Group</a:t>
            </a:r>
            <a:br>
              <a:rPr lang="en-US" dirty="0">
                <a:latin typeface="Calibri" charset="0"/>
              </a:rPr>
            </a:br>
            <a:r>
              <a:rPr lang="en-US" dirty="0">
                <a:latin typeface="Calibri" charset="0"/>
              </a:rPr>
              <a:t>(http://www.umt.edu/accessibility_group/default.php)</a:t>
            </a:r>
          </a:p>
          <a:p>
            <a:r>
              <a:rPr lang="en-US" dirty="0">
                <a:latin typeface="Calibri" charset="0"/>
                <a:hlinkClick r:id="rId5"/>
              </a:rPr>
              <a:t>Tennessee Board of Regents’ Accessibility Initiative</a:t>
            </a:r>
            <a:br>
              <a:rPr lang="en-US" dirty="0">
                <a:latin typeface="Calibri" charset="0"/>
              </a:rPr>
            </a:br>
            <a:r>
              <a:rPr lang="en-US" dirty="0">
                <a:latin typeface="Calibri" charset="0"/>
              </a:rPr>
              <a:t>(https://www.tbr.edu/academics/accessibility-initiative)</a:t>
            </a:r>
          </a:p>
        </p:txBody>
      </p:sp>
    </p:spTree>
    <p:extLst>
      <p:ext uri="{BB962C8B-B14F-4D97-AF65-F5344CB8AC3E}">
        <p14:creationId xmlns:p14="http://schemas.microsoft.com/office/powerpoint/2010/main" val="147317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199" y="365125"/>
            <a:ext cx="10938933" cy="1325563"/>
          </a:xfrm>
        </p:spPr>
        <p:txBody>
          <a:bodyPr/>
          <a:lstStyle/>
          <a:p>
            <a:r>
              <a:rPr lang="en-US" dirty="0">
                <a:solidFill>
                  <a:schemeClr val="bg1"/>
                </a:solidFill>
              </a:rPr>
              <a:t>Big Ten Academic Alliance Member Institutions</a:t>
            </a:r>
          </a:p>
        </p:txBody>
      </p:sp>
      <p:pic>
        <p:nvPicPr>
          <p:cNvPr id="2" name="Picture 1" descr="Big Ten Academic Allia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194" y="1913696"/>
            <a:ext cx="5842598" cy="2992550"/>
          </a:xfrm>
          <a:prstGeom prst="rect">
            <a:avLst/>
          </a:prstGeom>
        </p:spPr>
      </p:pic>
      <p:pic>
        <p:nvPicPr>
          <p:cNvPr id="11" name="Picture 10" descr="University of Illinois"/>
          <p:cNvPicPr>
            <a:picLocks noChangeAspect="1"/>
          </p:cNvPicPr>
          <p:nvPr/>
        </p:nvPicPr>
        <p:blipFill>
          <a:blip r:embed="rId3"/>
          <a:stretch>
            <a:fillRect/>
          </a:stretch>
        </p:blipFill>
        <p:spPr>
          <a:xfrm>
            <a:off x="195640" y="255925"/>
            <a:ext cx="2765105" cy="1159996"/>
          </a:xfrm>
          <a:prstGeom prst="rect">
            <a:avLst/>
          </a:prstGeom>
        </p:spPr>
      </p:pic>
      <p:pic>
        <p:nvPicPr>
          <p:cNvPr id="10" name="Picture 9" descr="Indiana University"/>
          <p:cNvPicPr>
            <a:picLocks noChangeAspect="1"/>
          </p:cNvPicPr>
          <p:nvPr/>
        </p:nvPicPr>
        <p:blipFill>
          <a:blip r:embed="rId4"/>
          <a:stretch>
            <a:fillRect/>
          </a:stretch>
        </p:blipFill>
        <p:spPr>
          <a:xfrm>
            <a:off x="195639" y="1575431"/>
            <a:ext cx="2765105" cy="1159996"/>
          </a:xfrm>
          <a:prstGeom prst="rect">
            <a:avLst/>
          </a:prstGeom>
        </p:spPr>
      </p:pic>
      <p:pic>
        <p:nvPicPr>
          <p:cNvPr id="15" name="Picture 14" descr="University of Iowa"/>
          <p:cNvPicPr>
            <a:picLocks noChangeAspect="1"/>
          </p:cNvPicPr>
          <p:nvPr/>
        </p:nvPicPr>
        <p:blipFill>
          <a:blip r:embed="rId5"/>
          <a:stretch>
            <a:fillRect/>
          </a:stretch>
        </p:blipFill>
        <p:spPr>
          <a:xfrm>
            <a:off x="195638" y="2894937"/>
            <a:ext cx="2765105" cy="1159996"/>
          </a:xfrm>
          <a:prstGeom prst="rect">
            <a:avLst/>
          </a:prstGeom>
        </p:spPr>
      </p:pic>
      <p:pic>
        <p:nvPicPr>
          <p:cNvPr id="17" name="Picture 16" descr="University of Maryland"/>
          <p:cNvPicPr>
            <a:picLocks noChangeAspect="1"/>
          </p:cNvPicPr>
          <p:nvPr/>
        </p:nvPicPr>
        <p:blipFill>
          <a:blip r:embed="rId6"/>
          <a:stretch>
            <a:fillRect/>
          </a:stretch>
        </p:blipFill>
        <p:spPr>
          <a:xfrm>
            <a:off x="195637" y="4214443"/>
            <a:ext cx="2765105" cy="1159996"/>
          </a:xfrm>
          <a:prstGeom prst="rect">
            <a:avLst/>
          </a:prstGeom>
        </p:spPr>
      </p:pic>
      <p:pic>
        <p:nvPicPr>
          <p:cNvPr id="9" name="Picture 8" descr="University of Michigan"/>
          <p:cNvPicPr>
            <a:picLocks noChangeAspect="1"/>
          </p:cNvPicPr>
          <p:nvPr/>
        </p:nvPicPr>
        <p:blipFill>
          <a:blip r:embed="rId7"/>
          <a:stretch>
            <a:fillRect/>
          </a:stretch>
        </p:blipFill>
        <p:spPr>
          <a:xfrm>
            <a:off x="195637" y="5533949"/>
            <a:ext cx="2765105" cy="1159996"/>
          </a:xfrm>
          <a:prstGeom prst="rect">
            <a:avLst/>
          </a:prstGeom>
        </p:spPr>
      </p:pic>
      <p:pic>
        <p:nvPicPr>
          <p:cNvPr id="8" name="Picture 7" descr="Michigan State University"/>
          <p:cNvPicPr>
            <a:picLocks noChangeAspect="1"/>
          </p:cNvPicPr>
          <p:nvPr/>
        </p:nvPicPr>
        <p:blipFill>
          <a:blip r:embed="rId8"/>
          <a:stretch>
            <a:fillRect/>
          </a:stretch>
        </p:blipFill>
        <p:spPr>
          <a:xfrm>
            <a:off x="3337681" y="255925"/>
            <a:ext cx="2765105" cy="1159996"/>
          </a:xfrm>
          <a:prstGeom prst="rect">
            <a:avLst/>
          </a:prstGeom>
        </p:spPr>
      </p:pic>
      <p:pic>
        <p:nvPicPr>
          <p:cNvPr id="14" name="Picture 13" descr="University of Minnesota"/>
          <p:cNvPicPr>
            <a:picLocks noChangeAspect="1"/>
          </p:cNvPicPr>
          <p:nvPr/>
        </p:nvPicPr>
        <p:blipFill>
          <a:blip r:embed="rId9"/>
          <a:stretch>
            <a:fillRect/>
          </a:stretch>
        </p:blipFill>
        <p:spPr>
          <a:xfrm>
            <a:off x="3337680" y="5533949"/>
            <a:ext cx="2765105" cy="1159996"/>
          </a:xfrm>
          <a:prstGeom prst="rect">
            <a:avLst/>
          </a:prstGeom>
        </p:spPr>
      </p:pic>
      <p:pic>
        <p:nvPicPr>
          <p:cNvPr id="18" name="Picture 17" descr="University of Nebraska"/>
          <p:cNvPicPr>
            <a:picLocks noChangeAspect="1"/>
          </p:cNvPicPr>
          <p:nvPr/>
        </p:nvPicPr>
        <p:blipFill>
          <a:blip r:embed="rId10"/>
          <a:stretch>
            <a:fillRect/>
          </a:stretch>
        </p:blipFill>
        <p:spPr>
          <a:xfrm>
            <a:off x="6350687" y="287101"/>
            <a:ext cx="2765105" cy="1159996"/>
          </a:xfrm>
          <a:prstGeom prst="rect">
            <a:avLst/>
          </a:prstGeom>
        </p:spPr>
      </p:pic>
      <p:pic>
        <p:nvPicPr>
          <p:cNvPr id="13" name="Picture 12" descr="Northwestern University"/>
          <p:cNvPicPr>
            <a:picLocks noChangeAspect="1"/>
          </p:cNvPicPr>
          <p:nvPr/>
        </p:nvPicPr>
        <p:blipFill>
          <a:blip r:embed="rId11"/>
          <a:stretch>
            <a:fillRect/>
          </a:stretch>
        </p:blipFill>
        <p:spPr>
          <a:xfrm>
            <a:off x="6350751" y="5533949"/>
            <a:ext cx="2765105" cy="1159996"/>
          </a:xfrm>
          <a:prstGeom prst="rect">
            <a:avLst/>
          </a:prstGeom>
        </p:spPr>
      </p:pic>
      <p:pic>
        <p:nvPicPr>
          <p:cNvPr id="7" name="Picture 6" descr="Ohio State University"/>
          <p:cNvPicPr>
            <a:picLocks noChangeAspect="1"/>
          </p:cNvPicPr>
          <p:nvPr/>
        </p:nvPicPr>
        <p:blipFill>
          <a:blip r:embed="rId12"/>
          <a:stretch>
            <a:fillRect/>
          </a:stretch>
        </p:blipFill>
        <p:spPr>
          <a:xfrm>
            <a:off x="9244829" y="264354"/>
            <a:ext cx="2765105" cy="1159996"/>
          </a:xfrm>
          <a:prstGeom prst="rect">
            <a:avLst/>
          </a:prstGeom>
        </p:spPr>
      </p:pic>
      <p:pic>
        <p:nvPicPr>
          <p:cNvPr id="16" name="Picture 15" descr="Penn State University"/>
          <p:cNvPicPr>
            <a:picLocks noChangeAspect="1"/>
          </p:cNvPicPr>
          <p:nvPr/>
        </p:nvPicPr>
        <p:blipFill>
          <a:blip r:embed="rId13"/>
          <a:stretch>
            <a:fillRect/>
          </a:stretch>
        </p:blipFill>
        <p:spPr>
          <a:xfrm>
            <a:off x="9244829" y="1575431"/>
            <a:ext cx="2765105" cy="1159996"/>
          </a:xfrm>
          <a:prstGeom prst="rect">
            <a:avLst/>
          </a:prstGeom>
        </p:spPr>
      </p:pic>
      <p:pic>
        <p:nvPicPr>
          <p:cNvPr id="12" name="Picture 11" descr="Purdue University"/>
          <p:cNvPicPr>
            <a:picLocks noChangeAspect="1"/>
          </p:cNvPicPr>
          <p:nvPr/>
        </p:nvPicPr>
        <p:blipFill>
          <a:blip r:embed="rId14"/>
          <a:stretch>
            <a:fillRect/>
          </a:stretch>
        </p:blipFill>
        <p:spPr>
          <a:xfrm>
            <a:off x="9244830" y="2894937"/>
            <a:ext cx="2765105" cy="1159996"/>
          </a:xfrm>
          <a:prstGeom prst="rect">
            <a:avLst/>
          </a:prstGeom>
        </p:spPr>
      </p:pic>
      <p:pic>
        <p:nvPicPr>
          <p:cNvPr id="19" name="Picture 18" descr="Rutgers University"/>
          <p:cNvPicPr>
            <a:picLocks noChangeAspect="1"/>
          </p:cNvPicPr>
          <p:nvPr/>
        </p:nvPicPr>
        <p:blipFill>
          <a:blip r:embed="rId15"/>
          <a:stretch>
            <a:fillRect/>
          </a:stretch>
        </p:blipFill>
        <p:spPr>
          <a:xfrm>
            <a:off x="9244830" y="4214443"/>
            <a:ext cx="2765105" cy="1159996"/>
          </a:xfrm>
          <a:prstGeom prst="rect">
            <a:avLst/>
          </a:prstGeom>
        </p:spPr>
      </p:pic>
      <p:pic>
        <p:nvPicPr>
          <p:cNvPr id="6" name="Picture 5" descr="University of Wisconsin"/>
          <p:cNvPicPr>
            <a:picLocks noChangeAspect="1"/>
          </p:cNvPicPr>
          <p:nvPr/>
        </p:nvPicPr>
        <p:blipFill>
          <a:blip r:embed="rId16"/>
          <a:stretch>
            <a:fillRect/>
          </a:stretch>
        </p:blipFill>
        <p:spPr>
          <a:xfrm>
            <a:off x="9244828" y="5533949"/>
            <a:ext cx="2765105" cy="1159996"/>
          </a:xfrm>
          <a:prstGeom prst="rect">
            <a:avLst/>
          </a:prstGeom>
        </p:spPr>
      </p:pic>
      <p:sp>
        <p:nvSpPr>
          <p:cNvPr id="3" name="Slide Number Placeholder 2"/>
          <p:cNvSpPr>
            <a:spLocks noGrp="1"/>
          </p:cNvSpPr>
          <p:nvPr>
            <p:ph type="sldNum" sz="quarter" idx="12"/>
          </p:nvPr>
        </p:nvSpPr>
        <p:spPr>
          <a:xfrm>
            <a:off x="4724400" y="6356350"/>
            <a:ext cx="2743200" cy="365125"/>
          </a:xfrm>
        </p:spPr>
        <p:txBody>
          <a:bodyPr/>
          <a:lstStyle/>
          <a:p>
            <a:pPr algn="ctr"/>
            <a:fld id="{97CD30D4-518C-4C98-A6AD-E9FD8BEE4259}" type="slidenum">
              <a:rPr lang="en-US" sz="2000" smtClean="0">
                <a:solidFill>
                  <a:schemeClr val="tx1"/>
                </a:solidFill>
              </a:rPr>
              <a:pPr algn="ctr"/>
              <a:t>2</a:t>
            </a:fld>
            <a:endParaRPr lang="en-US" sz="2000" dirty="0">
              <a:solidFill>
                <a:schemeClr val="tx1"/>
              </a:solidFill>
            </a:endParaRPr>
          </a:p>
        </p:txBody>
      </p:sp>
    </p:spTree>
    <p:extLst>
      <p:ext uri="{BB962C8B-B14F-4D97-AF65-F5344CB8AC3E}">
        <p14:creationId xmlns:p14="http://schemas.microsoft.com/office/powerpoint/2010/main" val="132277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Could this Model Be Replicated?</a:t>
            </a:r>
          </a:p>
        </p:txBody>
      </p:sp>
      <p:sp>
        <p:nvSpPr>
          <p:cNvPr id="3" name="Content Placeholder 2"/>
          <p:cNvSpPr>
            <a:spLocks noGrp="1"/>
          </p:cNvSpPr>
          <p:nvPr>
            <p:ph idx="1"/>
          </p:nvPr>
        </p:nvSpPr>
        <p:spPr>
          <a:xfrm>
            <a:off x="838200" y="1656289"/>
            <a:ext cx="10515600" cy="4351338"/>
          </a:xfrm>
        </p:spPr>
        <p:txBody>
          <a:bodyPr vert="horz" lIns="91440" tIns="45720" rIns="91440" bIns="45720" rtlCol="0" anchor="t">
            <a:normAutofit/>
          </a:bodyPr>
          <a:lstStyle/>
          <a:p>
            <a:r>
              <a:rPr lang="en-US" dirty="0"/>
              <a:t>Start small with one or two projects to develop group practices</a:t>
            </a:r>
          </a:p>
          <a:p>
            <a:r>
              <a:rPr lang="en-US" dirty="0"/>
              <a:t>Go for the low hanging fruits where efforts might already exist</a:t>
            </a:r>
          </a:p>
          <a:p>
            <a:r>
              <a:rPr lang="en-US" dirty="0"/>
              <a:t>Start with assessment within the alliance</a:t>
            </a:r>
          </a:p>
          <a:p>
            <a:r>
              <a:rPr lang="en-US" dirty="0"/>
              <a:t>Questions to ask:</a:t>
            </a:r>
          </a:p>
          <a:p>
            <a:pPr lvl="1"/>
            <a:r>
              <a:rPr lang="en-US" dirty="0"/>
              <a:t>Can similar models work within your academic alliances?</a:t>
            </a:r>
          </a:p>
          <a:p>
            <a:pPr lvl="1"/>
            <a:r>
              <a:rPr lang="en-US" dirty="0"/>
              <a:t>What are the some of the alliances to which audience members belong?</a:t>
            </a:r>
          </a:p>
          <a:p>
            <a:pPr lvl="1"/>
            <a:r>
              <a:rPr lang="en-US" dirty="0"/>
              <a:t>How to obtain buy-in?  </a:t>
            </a:r>
          </a:p>
          <a:p>
            <a:pPr lvl="1"/>
            <a:r>
              <a:rPr lang="en-US" dirty="0"/>
              <a:t>Do CIO's get it?</a:t>
            </a:r>
          </a:p>
        </p:txBody>
      </p:sp>
    </p:spTree>
    <p:extLst>
      <p:ext uri="{BB962C8B-B14F-4D97-AF65-F5344CB8AC3E}">
        <p14:creationId xmlns:p14="http://schemas.microsoft.com/office/powerpoint/2010/main" val="539639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Session Q &amp; A</a:t>
            </a:r>
          </a:p>
        </p:txBody>
      </p:sp>
      <p:pic>
        <p:nvPicPr>
          <p:cNvPr id="2" name="Picture 1" descr="Big Ten Academic Allia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791" y="1857990"/>
            <a:ext cx="6134418" cy="3142019"/>
          </a:xfrm>
          <a:prstGeom prst="rect">
            <a:avLst/>
          </a:prstGeom>
        </p:spPr>
      </p:pic>
      <p:sp>
        <p:nvSpPr>
          <p:cNvPr id="3" name="TextBox 2"/>
          <p:cNvSpPr txBox="1"/>
          <p:nvPr/>
        </p:nvSpPr>
        <p:spPr>
          <a:xfrm>
            <a:off x="3199593" y="5061600"/>
            <a:ext cx="549041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WWW.BTAA.ORG/GROUPS</a:t>
            </a:r>
          </a:p>
        </p:txBody>
      </p:sp>
      <p:sp>
        <p:nvSpPr>
          <p:cNvPr id="4" name="Slide Number Placeholder 3"/>
          <p:cNvSpPr>
            <a:spLocks noGrp="1"/>
          </p:cNvSpPr>
          <p:nvPr>
            <p:ph type="sldNum" sz="quarter" idx="12"/>
          </p:nvPr>
        </p:nvSpPr>
        <p:spPr>
          <a:xfrm>
            <a:off x="4724400" y="6356350"/>
            <a:ext cx="2743200" cy="365125"/>
          </a:xfrm>
        </p:spPr>
        <p:txBody>
          <a:bodyPr/>
          <a:lstStyle/>
          <a:p>
            <a:pPr algn="ctr"/>
            <a:fld id="{97CD30D4-518C-4C98-A6AD-E9FD8BEE4259}" type="slidenum">
              <a:rPr lang="en-US" sz="2000" smtClean="0">
                <a:solidFill>
                  <a:schemeClr val="tx1"/>
                </a:solidFill>
              </a:rPr>
              <a:pPr algn="ctr"/>
              <a:t>21</a:t>
            </a:fld>
            <a:endParaRPr lang="en-US" sz="2400" dirty="0">
              <a:solidFill>
                <a:schemeClr val="tx1"/>
              </a:solidFill>
            </a:endParaRPr>
          </a:p>
        </p:txBody>
      </p:sp>
    </p:spTree>
    <p:extLst>
      <p:ext uri="{BB962C8B-B14F-4D97-AF65-F5344CB8AC3E}">
        <p14:creationId xmlns:p14="http://schemas.microsoft.com/office/powerpoint/2010/main" val="59109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Presenters/Panelists</a:t>
            </a:r>
          </a:p>
        </p:txBody>
      </p:sp>
      <p:pic>
        <p:nvPicPr>
          <p:cNvPr id="5" name="Picture 4" descr="University of Iowa"/>
          <p:cNvPicPr>
            <a:picLocks noChangeAspect="1"/>
          </p:cNvPicPr>
          <p:nvPr/>
        </p:nvPicPr>
        <p:blipFill>
          <a:blip r:embed="rId2"/>
          <a:stretch>
            <a:fillRect/>
          </a:stretch>
        </p:blipFill>
        <p:spPr>
          <a:xfrm>
            <a:off x="195640" y="1591097"/>
            <a:ext cx="2178284" cy="913817"/>
          </a:xfrm>
          <a:prstGeom prst="rect">
            <a:avLst/>
          </a:prstGeom>
        </p:spPr>
      </p:pic>
      <p:pic>
        <p:nvPicPr>
          <p:cNvPr id="4" name="Picture 3" descr="Indian University"/>
          <p:cNvPicPr>
            <a:picLocks noChangeAspect="1"/>
          </p:cNvPicPr>
          <p:nvPr/>
        </p:nvPicPr>
        <p:blipFill>
          <a:blip r:embed="rId3"/>
          <a:stretch>
            <a:fillRect/>
          </a:stretch>
        </p:blipFill>
        <p:spPr>
          <a:xfrm>
            <a:off x="152440" y="2607070"/>
            <a:ext cx="2178284" cy="913817"/>
          </a:xfrm>
          <a:prstGeom prst="rect">
            <a:avLst/>
          </a:prstGeom>
        </p:spPr>
      </p:pic>
      <p:pic>
        <p:nvPicPr>
          <p:cNvPr id="7" name="Picture 6" descr="University of Iowa"/>
          <p:cNvPicPr>
            <a:picLocks noChangeAspect="1"/>
          </p:cNvPicPr>
          <p:nvPr/>
        </p:nvPicPr>
        <p:blipFill>
          <a:blip r:embed="rId2"/>
          <a:stretch>
            <a:fillRect/>
          </a:stretch>
        </p:blipFill>
        <p:spPr>
          <a:xfrm>
            <a:off x="195640" y="3606761"/>
            <a:ext cx="2178284" cy="913817"/>
          </a:xfrm>
          <a:prstGeom prst="rect">
            <a:avLst/>
          </a:prstGeom>
        </p:spPr>
      </p:pic>
      <p:pic>
        <p:nvPicPr>
          <p:cNvPr id="6" name="Picture 5" descr="Rutgers University"/>
          <p:cNvPicPr>
            <a:picLocks noChangeAspect="1"/>
          </p:cNvPicPr>
          <p:nvPr/>
        </p:nvPicPr>
        <p:blipFill>
          <a:blip r:embed="rId4"/>
          <a:stretch>
            <a:fillRect/>
          </a:stretch>
        </p:blipFill>
        <p:spPr>
          <a:xfrm>
            <a:off x="166837" y="4522896"/>
            <a:ext cx="2178287" cy="913819"/>
          </a:xfrm>
          <a:prstGeom prst="rect">
            <a:avLst/>
          </a:prstGeom>
        </p:spPr>
      </p:pic>
      <p:sp>
        <p:nvSpPr>
          <p:cNvPr id="3" name="Content Placeholder 2"/>
          <p:cNvSpPr>
            <a:spLocks noGrp="1"/>
          </p:cNvSpPr>
          <p:nvPr>
            <p:ph idx="1"/>
          </p:nvPr>
        </p:nvSpPr>
        <p:spPr>
          <a:xfrm>
            <a:off x="2960742" y="1825625"/>
            <a:ext cx="8393057" cy="4351338"/>
          </a:xfrm>
        </p:spPr>
        <p:txBody>
          <a:bodyPr vert="horz" lIns="91440" tIns="45720" rIns="91440" bIns="45720" rtlCol="0" anchor="t">
            <a:normAutofit/>
          </a:bodyPr>
          <a:lstStyle/>
          <a:p>
            <a:pPr marL="0" indent="0">
              <a:buNone/>
            </a:pPr>
            <a:r>
              <a:rPr lang="en-US" dirty="0"/>
              <a:t>Kirk Corey – Director of Policy and User Services</a:t>
            </a:r>
          </a:p>
          <a:p>
            <a:pPr marL="0" indent="0">
              <a:buNone/>
            </a:pPr>
            <a:endParaRPr lang="en-US" dirty="0"/>
          </a:p>
          <a:p>
            <a:pPr marL="0" indent="0">
              <a:buNone/>
            </a:pPr>
            <a:r>
              <a:rPr lang="en-US" dirty="0"/>
              <a:t>Joe Humbert – Accessibility Specialist</a:t>
            </a:r>
          </a:p>
          <a:p>
            <a:pPr marL="0" indent="0">
              <a:buNone/>
            </a:pPr>
            <a:endParaRPr lang="en-US" sz="2400" dirty="0"/>
          </a:p>
          <a:p>
            <a:pPr marL="0" indent="0">
              <a:buNone/>
            </a:pPr>
            <a:r>
              <a:rPr lang="en-US" dirty="0"/>
              <a:t>Todd Weissenberger – IT Accessibility Coordinator </a:t>
            </a:r>
          </a:p>
          <a:p>
            <a:pPr marL="0" indent="0">
              <a:buNone/>
            </a:pPr>
            <a:endParaRPr lang="en-US" sz="2000" dirty="0"/>
          </a:p>
          <a:p>
            <a:pPr marL="0" indent="0">
              <a:buNone/>
            </a:pPr>
            <a:r>
              <a:rPr lang="en-US" dirty="0"/>
              <a:t>Bill Welsh – Associate Vice President for Access</a:t>
            </a:r>
          </a:p>
        </p:txBody>
      </p:sp>
    </p:spTree>
    <p:extLst>
      <p:ext uri="{BB962C8B-B14F-4D97-AF65-F5344CB8AC3E}">
        <p14:creationId xmlns:p14="http://schemas.microsoft.com/office/powerpoint/2010/main" val="3959314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65125"/>
            <a:ext cx="8915400" cy="1325563"/>
          </a:xfrm>
        </p:spPr>
        <p:txBody>
          <a:bodyPr/>
          <a:lstStyle/>
          <a:p>
            <a:r>
              <a:rPr lang="en-US" dirty="0"/>
              <a:t>Big Ten Academic Alliance: Origins</a:t>
            </a:r>
          </a:p>
        </p:txBody>
      </p:sp>
      <p:sp>
        <p:nvSpPr>
          <p:cNvPr id="3" name="Content Placeholder 2"/>
          <p:cNvSpPr>
            <a:spLocks noGrp="1"/>
          </p:cNvSpPr>
          <p:nvPr>
            <p:ph idx="1"/>
          </p:nvPr>
        </p:nvSpPr>
        <p:spPr>
          <a:xfrm>
            <a:off x="2438400" y="1602425"/>
            <a:ext cx="8915400" cy="4351338"/>
          </a:xfrm>
        </p:spPr>
        <p:txBody>
          <a:bodyPr/>
          <a:lstStyle/>
          <a:p>
            <a:r>
              <a:rPr lang="en-US" dirty="0"/>
              <a:t>Originally “Committee on Institutional Cooperation”</a:t>
            </a:r>
          </a:p>
          <a:p>
            <a:r>
              <a:rPr lang="en-US" dirty="0"/>
              <a:t>Established to address common institutional challenges</a:t>
            </a:r>
          </a:p>
          <a:p>
            <a:r>
              <a:rPr lang="en-US" dirty="0"/>
              <a:t>Envisioned by “Council of Ten” (Big Ten Presidents), 1956</a:t>
            </a:r>
          </a:p>
          <a:p>
            <a:r>
              <a:rPr lang="en-US" dirty="0"/>
              <a:t>Seed funding allocated by Carnegie Corporation, 1958</a:t>
            </a:r>
          </a:p>
          <a:p>
            <a:endParaRPr lang="en-US" dirty="0"/>
          </a:p>
          <a:p>
            <a:pPr marL="0" indent="0">
              <a:buNone/>
            </a:pPr>
            <a:endParaRPr lang="en-US" dirty="0"/>
          </a:p>
        </p:txBody>
      </p:sp>
      <p:pic>
        <p:nvPicPr>
          <p:cNvPr id="4" name="Picture 3" descr="Vertical square knot. Yellow rope from the top and orange from the bottom."/>
          <p:cNvPicPr>
            <a:picLocks noChangeAspect="1"/>
          </p:cNvPicPr>
          <p:nvPr/>
        </p:nvPicPr>
        <p:blipFill rotWithShape="1">
          <a:blip r:embed="rId2"/>
          <a:srcRect t="-1" b="20687"/>
          <a:stretch/>
        </p:blipFill>
        <p:spPr>
          <a:xfrm flipH="1">
            <a:off x="399900" y="0"/>
            <a:ext cx="1657500" cy="5449824"/>
          </a:xfrm>
          <a:prstGeom prst="rect">
            <a:avLst/>
          </a:prstGeom>
        </p:spPr>
      </p:pic>
    </p:spTree>
    <p:extLst>
      <p:ext uri="{BB962C8B-B14F-4D97-AF65-F5344CB8AC3E}">
        <p14:creationId xmlns:p14="http://schemas.microsoft.com/office/powerpoint/2010/main" val="395769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Themes and Supporting Goals</a:t>
            </a:r>
          </a:p>
        </p:txBody>
      </p:sp>
      <p:sp>
        <p:nvSpPr>
          <p:cNvPr id="3" name="Content Placeholder 2"/>
          <p:cNvSpPr>
            <a:spLocks noGrp="1"/>
          </p:cNvSpPr>
          <p:nvPr>
            <p:ph idx="1"/>
          </p:nvPr>
        </p:nvSpPr>
        <p:spPr>
          <a:xfrm>
            <a:off x="838200" y="1825625"/>
            <a:ext cx="10515600" cy="3485963"/>
          </a:xfrm>
        </p:spPr>
        <p:txBody>
          <a:bodyPr>
            <a:normAutofit fontScale="55000" lnSpcReduction="20000"/>
          </a:bodyPr>
          <a:lstStyle/>
          <a:p>
            <a:pPr lvl="0"/>
            <a:r>
              <a:rPr lang="en-US" dirty="0"/>
              <a:t>PROVIDE NATIONAL LEADERSHIP &amp; INFLUENCE</a:t>
            </a:r>
            <a:endParaRPr lang="en-US" sz="2400" dirty="0"/>
          </a:p>
          <a:p>
            <a:pPr lvl="1"/>
            <a:r>
              <a:rPr lang="en-US" dirty="0"/>
              <a:t>Enable members’ executive leaders to showcase the impact of member institutions.</a:t>
            </a:r>
            <a:endParaRPr lang="en-US" sz="2000" dirty="0"/>
          </a:p>
          <a:p>
            <a:pPr lvl="1"/>
            <a:r>
              <a:rPr lang="en-US" dirty="0"/>
              <a:t>Emphasize and promote topics having interest and import to research universities.</a:t>
            </a:r>
            <a:endParaRPr lang="en-US" sz="2000" dirty="0"/>
          </a:p>
          <a:p>
            <a:pPr lvl="1"/>
            <a:r>
              <a:rPr lang="en-US" dirty="0"/>
              <a:t>Increase visibility of high-impact programs.</a:t>
            </a:r>
            <a:endParaRPr lang="en-US" sz="2000" dirty="0"/>
          </a:p>
          <a:p>
            <a:pPr lvl="0"/>
            <a:r>
              <a:rPr lang="en-US" dirty="0"/>
              <a:t>PROMOTE A SUSTAINABLE CULTURE OF COLLABORATION</a:t>
            </a:r>
            <a:endParaRPr lang="en-US" sz="2400" dirty="0"/>
          </a:p>
          <a:p>
            <a:pPr lvl="1"/>
            <a:r>
              <a:rPr lang="en-US" dirty="0"/>
              <a:t>Build academic and public partnerships.</a:t>
            </a:r>
            <a:endParaRPr lang="en-US" sz="2000" dirty="0"/>
          </a:p>
          <a:p>
            <a:pPr lvl="1"/>
            <a:r>
              <a:rPr lang="en-US" dirty="0"/>
              <a:t>Intentionally connect programs and activities across functional areas of the consortium and the member universities to accelerate adoption of best practice.</a:t>
            </a:r>
            <a:endParaRPr lang="en-US" sz="2000" dirty="0"/>
          </a:p>
          <a:p>
            <a:pPr lvl="1"/>
            <a:r>
              <a:rPr lang="en-US" dirty="0"/>
              <a:t>Align Big Ten Academic Alliance headquarters operations and resources to support large-scale initiatives and signature programs.</a:t>
            </a:r>
            <a:endParaRPr lang="en-US" sz="2000" dirty="0"/>
          </a:p>
          <a:p>
            <a:pPr lvl="1"/>
            <a:r>
              <a:rPr lang="en-US" dirty="0"/>
              <a:t>Model collaboration through a proactive and adaptive culture.</a:t>
            </a:r>
            <a:endParaRPr lang="en-US" sz="2000" dirty="0"/>
          </a:p>
          <a:p>
            <a:pPr lvl="0"/>
            <a:r>
              <a:rPr lang="en-US" dirty="0"/>
              <a:t>INCREASE COST SAVINGS &amp; EFFICIENCIES</a:t>
            </a:r>
            <a:endParaRPr lang="en-US" sz="2400" dirty="0"/>
          </a:p>
          <a:p>
            <a:pPr lvl="1"/>
            <a:r>
              <a:rPr lang="en-US" dirty="0"/>
              <a:t>Leverage strong peer groups to identify opportunities to maximize efficiencies.</a:t>
            </a:r>
            <a:endParaRPr lang="en-US" sz="2000" dirty="0"/>
          </a:p>
          <a:p>
            <a:pPr lvl="1"/>
            <a:r>
              <a:rPr lang="en-US" dirty="0"/>
              <a:t>Expand opportunities for cost savings through shared technology and library infrastructure.</a:t>
            </a:r>
            <a:endParaRPr lang="en-US" sz="2000" dirty="0"/>
          </a:p>
          <a:p>
            <a:pPr lvl="1"/>
            <a:r>
              <a:rPr lang="en-US" dirty="0"/>
              <a:t>Utilize joint procurement processes to gain efficiencies and reduce costs.</a:t>
            </a:r>
            <a:endParaRPr lang="en-US" sz="2000" dirty="0"/>
          </a:p>
          <a:p>
            <a:pPr lvl="1"/>
            <a:r>
              <a:rPr lang="en-US" dirty="0"/>
              <a:t>Develop model strategies for effectively sharing and promoting exemplary practices that enhance member universities’ academic and administrative programs and activities</a:t>
            </a:r>
            <a:endParaRPr lang="en-US" sz="2000" dirty="0"/>
          </a:p>
          <a:p>
            <a:endParaRPr lang="en-US" dirty="0"/>
          </a:p>
        </p:txBody>
      </p:sp>
      <p:pic>
        <p:nvPicPr>
          <p:cNvPr id="6" name="Picture 5" descr="Strategic Themes &amp; Supporting Goals of Big Ten Academic Alliance from the Strategic Directions 2016-2018 PDF"/>
          <p:cNvPicPr>
            <a:picLocks noChangeAspect="1"/>
          </p:cNvPicPr>
          <p:nvPr/>
        </p:nvPicPr>
        <p:blipFill rotWithShape="1">
          <a:blip r:embed="rId3"/>
          <a:srcRect b="3776"/>
          <a:stretch/>
        </p:blipFill>
        <p:spPr>
          <a:xfrm>
            <a:off x="1" y="0"/>
            <a:ext cx="12192000" cy="5455443"/>
          </a:xfrm>
          <a:prstGeom prst="rect">
            <a:avLst/>
          </a:prstGeom>
          <a:noFill/>
        </p:spPr>
      </p:pic>
      <p:sp>
        <p:nvSpPr>
          <p:cNvPr id="5" name="TextBox 4"/>
          <p:cNvSpPr txBox="1"/>
          <p:nvPr/>
        </p:nvSpPr>
        <p:spPr>
          <a:xfrm>
            <a:off x="234369" y="5143711"/>
            <a:ext cx="7649851" cy="261610"/>
          </a:xfrm>
          <a:prstGeom prst="rect">
            <a:avLst/>
          </a:prstGeom>
          <a:noFill/>
        </p:spPr>
        <p:txBody>
          <a:bodyPr wrap="none" rtlCol="0">
            <a:spAutoFit/>
          </a:bodyPr>
          <a:lstStyle/>
          <a:p>
            <a:r>
              <a:rPr lang="en-US" sz="1100" dirty="0"/>
              <a:t>http://www.btaa.org/docs/default-source/default-document-library/big-ten-academic-alliance-strategic-directions-2016-2018.pdf</a:t>
            </a:r>
          </a:p>
        </p:txBody>
      </p:sp>
    </p:spTree>
    <p:extLst>
      <p:ext uri="{BB962C8B-B14F-4D97-AF65-F5344CB8AC3E}">
        <p14:creationId xmlns:p14="http://schemas.microsoft.com/office/powerpoint/2010/main" val="58648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Leadership</a:t>
            </a:r>
          </a:p>
        </p:txBody>
      </p:sp>
      <p:sp>
        <p:nvSpPr>
          <p:cNvPr id="3" name="Content Placeholder 2"/>
          <p:cNvSpPr>
            <a:spLocks noGrp="1"/>
          </p:cNvSpPr>
          <p:nvPr>
            <p:ph idx="1"/>
          </p:nvPr>
        </p:nvSpPr>
        <p:spPr>
          <a:xfrm>
            <a:off x="838200" y="1494425"/>
            <a:ext cx="10515600" cy="4351338"/>
          </a:xfrm>
        </p:spPr>
        <p:txBody>
          <a:bodyPr>
            <a:normAutofit/>
          </a:bodyPr>
          <a:lstStyle/>
          <a:p>
            <a:r>
              <a:rPr lang="en-US" dirty="0"/>
              <a:t>Governed by Big Ten Provosts, a “Board of the Whole”</a:t>
            </a:r>
          </a:p>
          <a:p>
            <a:r>
              <a:rPr lang="en-US" dirty="0"/>
              <a:t>Supporting leadership from</a:t>
            </a:r>
          </a:p>
          <a:p>
            <a:pPr lvl="1"/>
            <a:r>
              <a:rPr lang="en-US" dirty="0"/>
              <a:t>Chief Information Officers </a:t>
            </a:r>
          </a:p>
          <a:p>
            <a:pPr lvl="1"/>
            <a:r>
              <a:rPr lang="en-US" dirty="0"/>
              <a:t>Graduate Deans </a:t>
            </a:r>
          </a:p>
          <a:p>
            <a:pPr lvl="1"/>
            <a:r>
              <a:rPr lang="en-US" dirty="0"/>
              <a:t>Liberal Arts and Sciences Deans </a:t>
            </a:r>
          </a:p>
          <a:p>
            <a:pPr lvl="1"/>
            <a:r>
              <a:rPr lang="en-US" dirty="0"/>
              <a:t>Library Directors </a:t>
            </a:r>
          </a:p>
          <a:p>
            <a:pPr lvl="1"/>
            <a:r>
              <a:rPr lang="en-US" dirty="0"/>
              <a:t>Senior International Officers </a:t>
            </a:r>
          </a:p>
          <a:p>
            <a:pPr marL="457200" lvl="1" indent="0">
              <a:buNone/>
            </a:pPr>
            <a:endParaRPr lang="en-US" dirty="0"/>
          </a:p>
          <a:p>
            <a:pPr marL="0" indent="0">
              <a:lnSpc>
                <a:spcPct val="100000"/>
              </a:lnSpc>
              <a:buNone/>
            </a:pPr>
            <a:r>
              <a:rPr lang="en-US" sz="2400" b="1" i="1" dirty="0"/>
              <a:t>IT Accessibility Group chartered, sponsored, overseen by Big Ten CIOs</a:t>
            </a:r>
          </a:p>
        </p:txBody>
      </p:sp>
    </p:spTree>
    <p:extLst>
      <p:ext uri="{BB962C8B-B14F-4D97-AF65-F5344CB8AC3E}">
        <p14:creationId xmlns:p14="http://schemas.microsoft.com/office/powerpoint/2010/main" val="313222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Information Technology Accessibility Group (ITAG)</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Initially an informal affinity group (Accessibility and Usability, ca. 2008)</a:t>
            </a:r>
          </a:p>
          <a:p>
            <a:r>
              <a:rPr lang="en-US" dirty="0"/>
              <a:t>Chartered by Big Ten CIOs, 2011</a:t>
            </a:r>
          </a:p>
          <a:p>
            <a:r>
              <a:rPr lang="en-US" dirty="0"/>
              <a:t>Dedicated to building strategies to address common challenges</a:t>
            </a:r>
          </a:p>
          <a:p>
            <a:r>
              <a:rPr lang="en-US" dirty="0"/>
              <a:t>Comprises staff from a wide range of institutional roles</a:t>
            </a:r>
          </a:p>
        </p:txBody>
      </p:sp>
    </p:spTree>
    <p:extLst>
      <p:ext uri="{BB962C8B-B14F-4D97-AF65-F5344CB8AC3E}">
        <p14:creationId xmlns:p14="http://schemas.microsoft.com/office/powerpoint/2010/main" val="63490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ITAG Organizational Chart</a:t>
            </a:r>
          </a:p>
        </p:txBody>
      </p:sp>
      <p:sp>
        <p:nvSpPr>
          <p:cNvPr id="3" name="Content Placeholder 2"/>
          <p:cNvSpPr>
            <a:spLocks noGrp="1"/>
          </p:cNvSpPr>
          <p:nvPr>
            <p:ph idx="1"/>
          </p:nvPr>
        </p:nvSpPr>
        <p:spPr/>
        <p:txBody>
          <a:bodyPr vert="horz" lIns="91440" tIns="45720" rIns="91440" bIns="45720" rtlCol="0" anchor="t">
            <a:normAutofit/>
          </a:bodyPr>
          <a:lstStyle/>
          <a:p>
            <a:r>
              <a:rPr lang="en-US" b="1" dirty="0"/>
              <a:t>Chief Information Officers (CIO's)</a:t>
            </a:r>
            <a:endParaRPr lang="en-US" dirty="0"/>
          </a:p>
          <a:p>
            <a:pPr lvl="1"/>
            <a:r>
              <a:rPr lang="en-US" dirty="0"/>
              <a:t>Provide support &amp; collective funding</a:t>
            </a:r>
          </a:p>
          <a:p>
            <a:pPr lvl="1"/>
            <a:r>
              <a:rPr lang="en-US" dirty="0"/>
              <a:t>2 CIO's are ITAG members</a:t>
            </a:r>
          </a:p>
          <a:p>
            <a:r>
              <a:rPr lang="en-US" b="1" dirty="0"/>
              <a:t>Information Technology Accessibility Group (ITAG)</a:t>
            </a:r>
          </a:p>
          <a:p>
            <a:pPr lvl="1"/>
            <a:r>
              <a:rPr lang="en-US" dirty="0"/>
              <a:t>Information Technology, Disability Services, Library, Assistive Technology, Procurement, Instructional Designers</a:t>
            </a:r>
          </a:p>
          <a:p>
            <a:r>
              <a:rPr lang="en-US" b="1" dirty="0"/>
              <a:t>ITAG Subgroups (Practice groups)</a:t>
            </a:r>
          </a:p>
          <a:p>
            <a:pPr marL="0" indent="0" algn="ctr">
              <a:buNone/>
            </a:pPr>
            <a:r>
              <a:rPr lang="en-US" dirty="0"/>
              <a:t> </a:t>
            </a:r>
          </a:p>
        </p:txBody>
      </p:sp>
    </p:spTree>
    <p:extLst>
      <p:ext uri="{BB962C8B-B14F-4D97-AF65-F5344CB8AC3E}">
        <p14:creationId xmlns:p14="http://schemas.microsoft.com/office/powerpoint/2010/main" val="4007831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occer team puts hands into the center - 1,2,3 go team!"/>
          <p:cNvPicPr>
            <a:picLocks noChangeAspect="1" noChangeArrowheads="1"/>
          </p:cNvPicPr>
          <p:nvPr/>
        </p:nvPicPr>
        <p:blipFill rotWithShape="1">
          <a:blip r:embed="rId2">
            <a:extLst>
              <a:ext uri="{28A0092B-C50C-407E-A947-70E740481C1C}">
                <a14:useLocalDpi xmlns:a14="http://schemas.microsoft.com/office/drawing/2010/main" val="0"/>
              </a:ext>
            </a:extLst>
          </a:blip>
          <a:srcRect t="7201" b="7201"/>
          <a:stretch/>
        </p:blipFill>
        <p:spPr bwMode="auto">
          <a:xfrm>
            <a:off x="0" y="-44066"/>
            <a:ext cx="12236464" cy="69592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210550" y="365125"/>
            <a:ext cx="3867150" cy="892175"/>
          </a:xfrm>
          <a:solidFill>
            <a:schemeClr val="bg1">
              <a:alpha val="84000"/>
            </a:schemeClr>
          </a:solidFill>
          <a:effectLst>
            <a:outerShdw blurRad="50800" dist="38100" dir="2700000" algn="tl" rotWithShape="0">
              <a:prstClr val="black">
                <a:alpha val="40000"/>
              </a:prstClr>
            </a:outerShdw>
          </a:effectLst>
        </p:spPr>
        <p:txBody>
          <a:bodyPr/>
          <a:lstStyle/>
          <a:p>
            <a:pPr algn="ctr"/>
            <a:r>
              <a:rPr lang="en-US" b="1" dirty="0"/>
              <a:t>Collaboration</a:t>
            </a:r>
          </a:p>
        </p:txBody>
      </p:sp>
      <p:sp>
        <p:nvSpPr>
          <p:cNvPr id="6" name="Content Placeholder 5"/>
          <p:cNvSpPr>
            <a:spLocks noGrp="1"/>
          </p:cNvSpPr>
          <p:nvPr>
            <p:ph idx="1"/>
          </p:nvPr>
        </p:nvSpPr>
        <p:spPr>
          <a:xfrm>
            <a:off x="136532" y="3105150"/>
            <a:ext cx="5807068" cy="3657599"/>
          </a:xfrm>
          <a:solidFill>
            <a:schemeClr val="bg1">
              <a:alpha val="84000"/>
            </a:schemeClr>
          </a:solidFill>
          <a:effectLst>
            <a:outerShdw blurRad="50800" dist="38100" dir="2700000" algn="tl" rotWithShape="0">
              <a:prstClr val="black">
                <a:alpha val="40000"/>
              </a:prstClr>
            </a:outerShdw>
          </a:effectLst>
        </p:spPr>
        <p:txBody>
          <a:bodyPr vert="horz" lIns="91440" tIns="228600" rIns="91440" bIns="45720" rtlCol="0" anchor="t">
            <a:normAutofit fontScale="92500" lnSpcReduction="10000"/>
          </a:bodyPr>
          <a:lstStyle/>
          <a:p>
            <a:r>
              <a:rPr lang="en-US" sz="2600" dirty="0"/>
              <a:t>Academic Resources and Exchange</a:t>
            </a:r>
          </a:p>
          <a:p>
            <a:r>
              <a:rPr lang="en-US" sz="2600" dirty="0"/>
              <a:t>Research Partnerships</a:t>
            </a:r>
          </a:p>
          <a:p>
            <a:r>
              <a:rPr lang="en-US" sz="2600" dirty="0"/>
              <a:t>Library Initiatives</a:t>
            </a:r>
          </a:p>
          <a:p>
            <a:r>
              <a:rPr lang="en-US" sz="2600" dirty="0"/>
              <a:t>Purchasing and Licensing Consortia</a:t>
            </a:r>
          </a:p>
          <a:p>
            <a:r>
              <a:rPr lang="en-US" sz="2600" dirty="0"/>
              <a:t>Leadership and Staff Development</a:t>
            </a:r>
          </a:p>
          <a:p>
            <a:r>
              <a:rPr lang="en-US" sz="2600" dirty="0"/>
              <a:t>Global and Public Health</a:t>
            </a:r>
          </a:p>
          <a:p>
            <a:endParaRPr lang="en-US" sz="2400" dirty="0"/>
          </a:p>
          <a:p>
            <a:pPr marL="0" indent="0" algn="ctr">
              <a:buNone/>
            </a:pPr>
            <a:r>
              <a:rPr lang="en-US" sz="3000" b="1" i="1" dirty="0"/>
              <a:t>Voluntary, Non-binding, Non-coercive</a:t>
            </a:r>
          </a:p>
        </p:txBody>
      </p:sp>
      <p:sp>
        <p:nvSpPr>
          <p:cNvPr id="2" name="Slide Number Placeholder 1"/>
          <p:cNvSpPr>
            <a:spLocks noGrp="1"/>
          </p:cNvSpPr>
          <p:nvPr>
            <p:ph type="sldNum" sz="quarter" idx="12"/>
          </p:nvPr>
        </p:nvSpPr>
        <p:spPr>
          <a:xfrm>
            <a:off x="10888132" y="6356350"/>
            <a:ext cx="465667" cy="365125"/>
          </a:xfrm>
          <a:solidFill>
            <a:schemeClr val="tx1"/>
          </a:solidFill>
        </p:spPr>
        <p:txBody>
          <a:bodyPr/>
          <a:lstStyle/>
          <a:p>
            <a:pPr algn="ctr"/>
            <a:fld id="{97CD30D4-518C-4C98-A6AD-E9FD8BEE4259}" type="slidenum">
              <a:rPr lang="en-US" sz="2000" smtClean="0">
                <a:solidFill>
                  <a:schemeClr val="bg1"/>
                </a:solidFill>
              </a:rPr>
              <a:pPr algn="ctr"/>
              <a:t>9</a:t>
            </a:fld>
            <a:endParaRPr lang="en-US" sz="2000" dirty="0">
              <a:solidFill>
                <a:schemeClr val="bg1"/>
              </a:solidFill>
            </a:endParaRPr>
          </a:p>
        </p:txBody>
      </p:sp>
    </p:spTree>
    <p:extLst>
      <p:ext uri="{BB962C8B-B14F-4D97-AF65-F5344CB8AC3E}">
        <p14:creationId xmlns:p14="http://schemas.microsoft.com/office/powerpoint/2010/main" val="428035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807</Words>
  <Application>Microsoft Office PowerPoint</Application>
  <PresentationFormat>Widescreen</PresentationFormat>
  <Paragraphs>157</Paragraphs>
  <Slides>21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Big Ten Academic Alliance Accessibility Collaboration</vt:lpstr>
      <vt:lpstr>Big Ten Academic Alliance Member Institutions</vt:lpstr>
      <vt:lpstr>Presenters/Panelists</vt:lpstr>
      <vt:lpstr>Big Ten Academic Alliance: Origins</vt:lpstr>
      <vt:lpstr>Strategic Themes and Supporting Goals</vt:lpstr>
      <vt:lpstr>Executive Leadership</vt:lpstr>
      <vt:lpstr>Information Technology Accessibility Group (ITAG)</vt:lpstr>
      <vt:lpstr>ITAG Organizational Chart</vt:lpstr>
      <vt:lpstr>Collaboration</vt:lpstr>
      <vt:lpstr>How We Collaborate</vt:lpstr>
      <vt:lpstr>Annual Face-2-Face</vt:lpstr>
      <vt:lpstr>Subgroups/Practice Groups</vt:lpstr>
      <vt:lpstr>Initial Projects</vt:lpstr>
      <vt:lpstr>Current and Ongoing Projects</vt:lpstr>
      <vt:lpstr>Benefits of Collaboration</vt:lpstr>
      <vt:lpstr>Sharing of Information</vt:lpstr>
      <vt:lpstr>Practice Group</vt:lpstr>
      <vt:lpstr>Other Big Ten Examples</vt:lpstr>
      <vt:lpstr>Other Examples of Consortiums or Practice Groups Outside of BTAA</vt:lpstr>
      <vt:lpstr>How Could this Model Be Replicated?</vt:lpstr>
      <vt:lpstr>Session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Ten Academic Alliance Accessibility Collaboration</dc:title>
  <dc:creator>Joe Humbert;Todd Weissenberger;Kirk Corey;Bill Welsh</dc:creator>
  <cp:keywords>AHG, Accessibility, Consortiums, Collaboration</cp:keywords>
  <cp:lastModifiedBy>Joe Humbert</cp:lastModifiedBy>
  <cp:revision>86</cp:revision>
  <dcterms:created xsi:type="dcterms:W3CDTF">2016-09-16T18:26:48Z</dcterms:created>
  <dcterms:modified xsi:type="dcterms:W3CDTF">2016-10-01T16:55:49Z</dcterms:modified>
</cp:coreProperties>
</file>