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57" r:id="rId3"/>
    <p:sldId id="265" r:id="rId4"/>
    <p:sldId id="277" r:id="rId5"/>
    <p:sldId id="276" r:id="rId6"/>
    <p:sldId id="261" r:id="rId7"/>
    <p:sldId id="260" r:id="rId8"/>
    <p:sldId id="278" r:id="rId9"/>
    <p:sldId id="262" r:id="rId10"/>
    <p:sldId id="263" r:id="rId11"/>
    <p:sldId id="273" r:id="rId12"/>
    <p:sldId id="281" r:id="rId13"/>
    <p:sldId id="274" r:id="rId14"/>
    <p:sldId id="279" r:id="rId15"/>
    <p:sldId id="275" r:id="rId16"/>
    <p:sldId id="280" r:id="rId17"/>
    <p:sldId id="266" r:id="rId18"/>
    <p:sldId id="264" r:id="rId19"/>
    <p:sldId id="269" r:id="rId20"/>
    <p:sldId id="270" r:id="rId21"/>
    <p:sldId id="268" r:id="rId22"/>
    <p:sldId id="27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C1"/>
    <a:srgbClr val="003E74"/>
    <a:srgbClr val="0079C2"/>
    <a:srgbClr val="0065A2"/>
    <a:srgbClr val="5F6A72"/>
    <a:srgbClr val="56ADE1"/>
    <a:srgbClr val="003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491630"/>
            <a:ext cx="8229600" cy="857250"/>
          </a:xfrm>
        </p:spPr>
        <p:txBody>
          <a:bodyPr/>
          <a:lstStyle/>
          <a:p>
            <a:r>
              <a:rPr lang="nl-NL"/>
              <a:t>Klik om de stijl te bewerken</a:t>
            </a:r>
            <a:endParaRPr lang="en-US"/>
          </a:p>
        </p:txBody>
      </p:sp>
      <p:sp>
        <p:nvSpPr>
          <p:cNvPr id="4" name="Tijdelijke aanduiding voor datum 3"/>
          <p:cNvSpPr>
            <a:spLocks noGrp="1"/>
          </p:cNvSpPr>
          <p:nvPr>
            <p:ph type="dt" sz="half" idx="10"/>
          </p:nvPr>
        </p:nvSpPr>
        <p:spPr/>
        <p:txBody>
          <a:bodyPr/>
          <a:lstStyle>
            <a:lvl1pPr>
              <a:defRPr>
                <a:solidFill>
                  <a:schemeClr val="bg1"/>
                </a:solidFill>
              </a:defRPr>
            </a:lvl1pPr>
          </a:lstStyle>
          <a:p>
            <a:fld id="{0C4D4771-B444-414A-B604-45BF15F0ABAC}" type="datetimeFigureOut">
              <a:rPr lang="en-US" smtClean="0"/>
              <a:pPr/>
              <a:t>11/17/2016</a:t>
            </a:fld>
            <a:endParaRPr lang="en-US"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473BB8E6-A883-42F3-A8EA-E385FEF82B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lvl1pPr algn="ctr">
              <a:defRPr/>
            </a:lvl1pPr>
          </a:lstStyle>
          <a:p>
            <a:r>
              <a:rPr lang="nl-NL" dirty="0"/>
              <a:t>Klik om de stijl te bewerken</a:t>
            </a:r>
            <a:endParaRPr lang="en-US" dirty="0"/>
          </a:p>
        </p:txBody>
      </p:sp>
      <p:sp>
        <p:nvSpPr>
          <p:cNvPr id="3" name="Ondertitel 2"/>
          <p:cNvSpPr>
            <a:spLocks noGrp="1"/>
          </p:cNvSpPr>
          <p:nvPr>
            <p:ph type="subTitle" idx="1"/>
          </p:nvPr>
        </p:nvSpPr>
        <p:spPr>
          <a:xfrm>
            <a:off x="1371600" y="2914650"/>
            <a:ext cx="6400800" cy="1314450"/>
          </a:xfrm>
          <a:prstGeom prst="rect">
            <a:avLst/>
          </a:prstGeo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endParaRPr lang="en-US" dirty="0"/>
          </a:p>
        </p:txBody>
      </p:sp>
      <p:sp>
        <p:nvSpPr>
          <p:cNvPr id="4" name="Tijdelijke aanduiding voor datum 3"/>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6" name="Tijdelijke aanduiding voor dianummer 5"/>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a:xfrm>
            <a:off x="457200" y="1200151"/>
            <a:ext cx="8229600" cy="3394472"/>
          </a:xfrm>
          <a:prstGeom prst="rect">
            <a:avLst/>
          </a:prstGeom>
        </p:spPr>
        <p:txBody>
          <a:bodyPr/>
          <a:lstStyle>
            <a:lvl1pPr>
              <a:defRPr sz="2400">
                <a:solidFill>
                  <a:srgbClr val="003E74"/>
                </a:solidFill>
              </a:defRPr>
            </a:lvl1pPr>
            <a:lvl2pPr>
              <a:buFont typeface="Arial" pitchFamily="34" charset="0"/>
              <a:buChar char="•"/>
              <a:defRPr sz="2000">
                <a:solidFill>
                  <a:srgbClr val="003E74"/>
                </a:solidFill>
              </a:defRPr>
            </a:lvl2pPr>
            <a:lvl3pPr>
              <a:defRPr sz="1800">
                <a:solidFill>
                  <a:srgbClr val="003E74"/>
                </a:solidFill>
              </a:defRPr>
            </a:lvl3pPr>
            <a:lvl4pPr>
              <a:buFont typeface="Arial" pitchFamily="34" charset="0"/>
              <a:buChar char="•"/>
              <a:defRPr sz="1600">
                <a:solidFill>
                  <a:srgbClr val="003E74"/>
                </a:solidFill>
              </a:defRPr>
            </a:lvl4pPr>
            <a:lvl5pPr>
              <a:buFont typeface="Arial" pitchFamily="34" charset="0"/>
              <a:buChar char="•"/>
              <a:defRPr sz="1200">
                <a:solidFill>
                  <a:srgbClr val="003E7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6" name="Tijdelijke aanduiding voor dianummer 5"/>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dirty="0"/>
              <a:t>Klik om de stijl te bewerken</a:t>
            </a:r>
            <a:endParaRPr lang="en-US" dirty="0"/>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6" name="Tijdelijke aanduiding voor dianummer 5"/>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5" name="Tijdelijke aanduiding voor datum 4"/>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7" name="Tijdelijke aanduiding voor dianummer 6"/>
          <p:cNvSpPr>
            <a:spLocks noGrp="1"/>
          </p:cNvSpPr>
          <p:nvPr>
            <p:ph type="sldNum" sz="quarter" idx="12"/>
          </p:nvPr>
        </p:nvSpPr>
        <p:spPr/>
        <p:txBody>
          <a:bodyPr/>
          <a:lstStyle/>
          <a:p>
            <a:fld id="{473BB8E6-A883-42F3-A8EA-E385FEF82BB0}" type="slidenum">
              <a:rPr lang="en-US" smtClean="0"/>
              <a:pPr/>
              <a:t>‹#›</a:t>
            </a:fld>
            <a:endParaRPr lang="en-US"/>
          </a:p>
        </p:txBody>
      </p:sp>
      <p:sp>
        <p:nvSpPr>
          <p:cNvPr id="9" name="Tijdelijke aanduiding voor inhoud 2"/>
          <p:cNvSpPr>
            <a:spLocks noGrp="1"/>
          </p:cNvSpPr>
          <p:nvPr>
            <p:ph idx="13"/>
          </p:nvPr>
        </p:nvSpPr>
        <p:spPr>
          <a:xfrm>
            <a:off x="457200" y="915567"/>
            <a:ext cx="4042792" cy="2520280"/>
          </a:xfrm>
          <a:prstGeom prst="rect">
            <a:avLst/>
          </a:prstGeom>
        </p:spPr>
        <p:txBody>
          <a:bodyPr/>
          <a:lstStyle>
            <a:lvl1pPr marL="1588" indent="-1588">
              <a:buNone/>
              <a:defRPr sz="2400">
                <a:solidFill>
                  <a:srgbClr val="003E74"/>
                </a:solidFill>
              </a:defRPr>
            </a:lvl1pPr>
            <a:lvl2pPr>
              <a:buFont typeface="Arial" pitchFamily="34" charset="0"/>
              <a:buChar char="•"/>
              <a:defRPr sz="2000">
                <a:solidFill>
                  <a:srgbClr val="003E74"/>
                </a:solidFill>
              </a:defRPr>
            </a:lvl2pPr>
            <a:lvl3pPr>
              <a:defRPr sz="1800">
                <a:solidFill>
                  <a:srgbClr val="003E74"/>
                </a:solidFill>
              </a:defRPr>
            </a:lvl3pPr>
            <a:lvl4pPr>
              <a:buFont typeface="Arial" pitchFamily="34" charset="0"/>
              <a:buChar char="•"/>
              <a:defRPr sz="1600">
                <a:solidFill>
                  <a:srgbClr val="003E74"/>
                </a:solidFill>
              </a:defRPr>
            </a:lvl4pPr>
            <a:lvl5pPr>
              <a:buFont typeface="Arial" pitchFamily="34" charset="0"/>
              <a:buChar char="•"/>
              <a:defRPr sz="1200">
                <a:solidFill>
                  <a:srgbClr val="003E7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Tijdelijke aanduiding voor inhoud 2"/>
          <p:cNvSpPr>
            <a:spLocks noGrp="1"/>
          </p:cNvSpPr>
          <p:nvPr>
            <p:ph idx="14"/>
          </p:nvPr>
        </p:nvSpPr>
        <p:spPr>
          <a:xfrm>
            <a:off x="4644008" y="915566"/>
            <a:ext cx="4042792" cy="2520280"/>
          </a:xfrm>
          <a:prstGeom prst="rect">
            <a:avLst/>
          </a:prstGeom>
        </p:spPr>
        <p:txBody>
          <a:bodyPr/>
          <a:lstStyle>
            <a:lvl1pPr marL="1588" indent="-1588">
              <a:buNone/>
              <a:defRPr sz="2400">
                <a:solidFill>
                  <a:srgbClr val="003E74"/>
                </a:solidFill>
              </a:defRPr>
            </a:lvl1pPr>
            <a:lvl2pPr>
              <a:buFont typeface="Arial" pitchFamily="34" charset="0"/>
              <a:buChar char="•"/>
              <a:defRPr sz="2000">
                <a:solidFill>
                  <a:srgbClr val="003E74"/>
                </a:solidFill>
              </a:defRPr>
            </a:lvl2pPr>
            <a:lvl3pPr>
              <a:defRPr sz="1800">
                <a:solidFill>
                  <a:srgbClr val="003E74"/>
                </a:solidFill>
              </a:defRPr>
            </a:lvl3pPr>
            <a:lvl4pPr>
              <a:buFont typeface="Arial" pitchFamily="34" charset="0"/>
              <a:buChar char="•"/>
              <a:defRPr sz="1600">
                <a:solidFill>
                  <a:srgbClr val="003E74"/>
                </a:solidFill>
              </a:defRPr>
            </a:lvl4pPr>
            <a:lvl5pPr>
              <a:buFont typeface="Arial" pitchFamily="34" charset="0"/>
              <a:buChar char="•"/>
              <a:defRPr sz="1200">
                <a:solidFill>
                  <a:srgbClr val="003E7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5" name="Tijdelijke aanduiding voor tekst 4"/>
          <p:cNvSpPr>
            <a:spLocks noGrp="1"/>
          </p:cNvSpPr>
          <p:nvPr>
            <p:ph type="body" sz="quarter" idx="3"/>
          </p:nvPr>
        </p:nvSpPr>
        <p:spPr>
          <a:xfrm>
            <a:off x="4645026" y="1151335"/>
            <a:ext cx="4041775" cy="47982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7" name="Tijdelijke aanduiding voor datum 6"/>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9" name="Tijdelijke aanduiding voor dianummer 8"/>
          <p:cNvSpPr>
            <a:spLocks noGrp="1"/>
          </p:cNvSpPr>
          <p:nvPr>
            <p:ph type="sldNum" sz="quarter" idx="12"/>
          </p:nvPr>
        </p:nvSpPr>
        <p:spPr/>
        <p:txBody>
          <a:bodyPr/>
          <a:lstStyle/>
          <a:p>
            <a:fld id="{473BB8E6-A883-42F3-A8EA-E385FEF82BB0}" type="slidenum">
              <a:rPr lang="en-US" smtClean="0"/>
              <a:pPr/>
              <a:t>‹#›</a:t>
            </a:fld>
            <a:endParaRPr lang="en-US"/>
          </a:p>
        </p:txBody>
      </p:sp>
      <p:sp>
        <p:nvSpPr>
          <p:cNvPr id="11" name="Tijdelijke aanduiding voor inhoud 2"/>
          <p:cNvSpPr>
            <a:spLocks noGrp="1"/>
          </p:cNvSpPr>
          <p:nvPr>
            <p:ph idx="13"/>
          </p:nvPr>
        </p:nvSpPr>
        <p:spPr>
          <a:xfrm>
            <a:off x="457200" y="1635646"/>
            <a:ext cx="4042792" cy="2520280"/>
          </a:xfrm>
          <a:prstGeom prst="rect">
            <a:avLst/>
          </a:prstGeom>
        </p:spPr>
        <p:txBody>
          <a:bodyPr/>
          <a:lstStyle>
            <a:lvl1pPr marL="1588" indent="-1588">
              <a:buNone/>
              <a:defRPr sz="1800">
                <a:solidFill>
                  <a:srgbClr val="003E74"/>
                </a:solidFill>
              </a:defRPr>
            </a:lvl1pPr>
            <a:lvl2pPr>
              <a:buFont typeface="Arial" pitchFamily="34" charset="0"/>
              <a:buChar char="•"/>
              <a:defRPr sz="1600">
                <a:solidFill>
                  <a:srgbClr val="003E74"/>
                </a:solidFill>
              </a:defRPr>
            </a:lvl2pPr>
            <a:lvl3pPr>
              <a:defRPr sz="1400">
                <a:solidFill>
                  <a:srgbClr val="003E74"/>
                </a:solidFill>
              </a:defRPr>
            </a:lvl3pPr>
            <a:lvl4pPr>
              <a:buFont typeface="Arial" pitchFamily="34" charset="0"/>
              <a:buChar char="•"/>
              <a:defRPr sz="1300">
                <a:solidFill>
                  <a:srgbClr val="003E74"/>
                </a:solidFill>
              </a:defRPr>
            </a:lvl4pPr>
            <a:lvl5pPr>
              <a:buFont typeface="Arial" pitchFamily="34" charset="0"/>
              <a:buChar char="•"/>
              <a:defRPr sz="1200">
                <a:solidFill>
                  <a:srgbClr val="003E7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Tijdelijke aanduiding voor inhoud 2"/>
          <p:cNvSpPr>
            <a:spLocks noGrp="1"/>
          </p:cNvSpPr>
          <p:nvPr>
            <p:ph idx="14"/>
          </p:nvPr>
        </p:nvSpPr>
        <p:spPr>
          <a:xfrm>
            <a:off x="4644008" y="1635646"/>
            <a:ext cx="4042792" cy="2520280"/>
          </a:xfrm>
          <a:prstGeom prst="rect">
            <a:avLst/>
          </a:prstGeom>
        </p:spPr>
        <p:txBody>
          <a:bodyPr/>
          <a:lstStyle>
            <a:lvl1pPr marL="0" indent="0">
              <a:buNone/>
              <a:defRPr sz="1800">
                <a:solidFill>
                  <a:srgbClr val="003E74"/>
                </a:solidFill>
              </a:defRPr>
            </a:lvl1pPr>
            <a:lvl2pPr>
              <a:buFont typeface="Arial" pitchFamily="34" charset="0"/>
              <a:buChar char="•"/>
              <a:defRPr sz="1600">
                <a:solidFill>
                  <a:srgbClr val="003E74"/>
                </a:solidFill>
              </a:defRPr>
            </a:lvl2pPr>
            <a:lvl3pPr>
              <a:defRPr sz="1400">
                <a:solidFill>
                  <a:srgbClr val="003E74"/>
                </a:solidFill>
              </a:defRPr>
            </a:lvl3pPr>
            <a:lvl4pPr>
              <a:buFont typeface="Arial" pitchFamily="34" charset="0"/>
              <a:buChar char="•"/>
              <a:defRPr sz="1300">
                <a:solidFill>
                  <a:srgbClr val="003E74"/>
                </a:solidFill>
              </a:defRPr>
            </a:lvl4pPr>
            <a:lvl5pPr>
              <a:buFont typeface="Arial" pitchFamily="34" charset="0"/>
              <a:buChar char="•"/>
              <a:defRPr sz="1200">
                <a:solidFill>
                  <a:srgbClr val="003E74"/>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5" name="Tijdelijke aanduiding voor dianummer 4"/>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4" name="Tijdelijke aanduiding voor dianummer 3"/>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C4D4771-B444-414A-B604-45BF15F0ABAC}" type="datetimeFigureOut">
              <a:rPr lang="en-US" smtClean="0"/>
              <a:pPr/>
              <a:t>11/17/2016</a:t>
            </a:fld>
            <a:endParaRPr lang="en-US"/>
          </a:p>
        </p:txBody>
      </p:sp>
      <p:sp>
        <p:nvSpPr>
          <p:cNvPr id="7" name="Tijdelijke aanduiding voor dianummer 6"/>
          <p:cNvSpPr>
            <a:spLocks noGrp="1"/>
          </p:cNvSpPr>
          <p:nvPr>
            <p:ph type="sldNum" sz="quarter" idx="12"/>
          </p:nvPr>
        </p:nvSpPr>
        <p:spPr/>
        <p:txBody>
          <a:bodyPr/>
          <a:lstStyle/>
          <a:p>
            <a:fld id="{473BB8E6-A883-42F3-A8EA-E385FEF82B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275606"/>
            <a:ext cx="8229600" cy="857250"/>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4D4771-B444-414A-B604-45BF15F0ABAC}" type="datetimeFigureOut">
              <a:rPr lang="en-US" smtClean="0"/>
              <a:pPr/>
              <a:t>11/17/2016</a:t>
            </a:fld>
            <a:endParaRPr lang="en-US"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3BB8E6-A883-42F3-A8EA-E385FEF82BB0}" type="slidenum">
              <a:rPr lang="en-US" smtClean="0"/>
              <a:pPr/>
              <a:t>‹#›</a:t>
            </a:fld>
            <a:endParaRPr lang="en-US" dirty="0"/>
          </a:p>
        </p:txBody>
      </p:sp>
      <p:pic>
        <p:nvPicPr>
          <p:cNvPr id="5" name="Picture 4"/>
          <p:cNvPicPr>
            <a:picLocks noChangeAspect="1" noChangeArrowheads="1"/>
          </p:cNvPicPr>
          <p:nvPr userDrawn="1"/>
        </p:nvPicPr>
        <p:blipFill>
          <a:blip r:embed="rId3" cstate="print"/>
          <a:srcRect/>
          <a:stretch>
            <a:fillRect/>
          </a:stretch>
        </p:blipFill>
        <p:spPr bwMode="auto">
          <a:xfrm>
            <a:off x="5364088" y="411510"/>
            <a:ext cx="3528392" cy="309189"/>
          </a:xfrm>
          <a:prstGeom prst="rect">
            <a:avLst/>
          </a:prstGeom>
          <a:noFill/>
          <a:ln w="9525">
            <a:noFill/>
            <a:miter lim="800000"/>
            <a:headEnd/>
            <a:tailEnd/>
          </a:ln>
          <a:effectLst/>
        </p:spPr>
      </p:pic>
      <p:sp>
        <p:nvSpPr>
          <p:cNvPr id="12" name="Rechthoek 11"/>
          <p:cNvSpPr/>
          <p:nvPr userDrawn="1"/>
        </p:nvSpPr>
        <p:spPr>
          <a:xfrm>
            <a:off x="0" y="915566"/>
            <a:ext cx="9144000" cy="4227934"/>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78C1"/>
                </a:solidFill>
              </a:ln>
              <a:solidFill>
                <a:srgbClr val="0078C1"/>
              </a:solidFill>
            </a:endParaRPr>
          </a:p>
        </p:txBody>
      </p:sp>
      <p:pic>
        <p:nvPicPr>
          <p:cNvPr id="10" name="Picture 3"/>
          <p:cNvPicPr>
            <a:picLocks noChangeAspect="1" noChangeArrowheads="1"/>
          </p:cNvPicPr>
          <p:nvPr userDrawn="1"/>
        </p:nvPicPr>
        <p:blipFill>
          <a:blip r:embed="rId4" cstate="print"/>
          <a:srcRect/>
          <a:stretch>
            <a:fillRect/>
          </a:stretch>
        </p:blipFill>
        <p:spPr bwMode="auto">
          <a:xfrm>
            <a:off x="251520" y="152358"/>
            <a:ext cx="1682363" cy="691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b="1" kern="1200" cap="sm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rgbClr val="0065A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rgbClr val="0065A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a:solidFill>
            <a:srgbClr val="0065A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a:solidFill>
            <a:srgbClr val="0065A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a:solidFill>
            <a:srgbClr val="0065A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11510"/>
            <a:ext cx="8229600" cy="857250"/>
          </a:xfrm>
          <a:prstGeom prst="rect">
            <a:avLst/>
          </a:prstGeom>
          <a:noFill/>
        </p:spPr>
        <p:txBody>
          <a:bodyPr vert="horz" lIns="91440" tIns="45720" rIns="91440" bIns="45720" rtlCol="0" anchor="ctr">
            <a:normAutofit/>
          </a:bodyPr>
          <a:lstStyle/>
          <a:p>
            <a:r>
              <a:rPr lang="nl-NL" dirty="0"/>
              <a:t>Klik om de stijl te bewerken</a:t>
            </a:r>
            <a:endParaRPr lang="en-US" dirty="0"/>
          </a:p>
        </p:txBody>
      </p:sp>
      <p:sp>
        <p:nvSpPr>
          <p:cNvPr id="4" name="Tijdelijke aanduiding voor datum 3"/>
          <p:cNvSpPr>
            <a:spLocks noGrp="1"/>
          </p:cNvSpPr>
          <p:nvPr>
            <p:ph type="dt" sz="half" idx="2"/>
          </p:nvPr>
        </p:nvSpPr>
        <p:spPr>
          <a:xfrm>
            <a:off x="673224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4D4771-B444-414A-B604-45BF15F0ABAC}" type="datetimeFigureOut">
              <a:rPr lang="en-US" smtClean="0"/>
              <a:pPr/>
              <a:t>11/17/2016</a:t>
            </a:fld>
            <a:endParaRPr lang="en-US" dirty="0"/>
          </a:p>
        </p:txBody>
      </p:sp>
      <p:sp>
        <p:nvSpPr>
          <p:cNvPr id="6" name="Tijdelijke aanduiding voor dianummer 5"/>
          <p:cNvSpPr>
            <a:spLocks noGrp="1"/>
          </p:cNvSpPr>
          <p:nvPr>
            <p:ph type="sldNum" sz="quarter" idx="4"/>
          </p:nvPr>
        </p:nvSpPr>
        <p:spPr>
          <a:xfrm>
            <a:off x="3419872" y="4767263"/>
            <a:ext cx="2133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473BB8E6-A883-42F3-A8EA-E385FEF82BB0}" type="slidenum">
              <a:rPr lang="en-US" smtClean="0"/>
              <a:pPr/>
              <a:t>‹#›</a:t>
            </a:fld>
            <a:endParaRPr lang="en-US" dirty="0"/>
          </a:p>
        </p:txBody>
      </p:sp>
      <p:pic>
        <p:nvPicPr>
          <p:cNvPr id="9" name="Picture 3"/>
          <p:cNvPicPr>
            <a:picLocks noChangeAspect="1" noChangeArrowheads="1"/>
          </p:cNvPicPr>
          <p:nvPr userDrawn="1"/>
        </p:nvPicPr>
        <p:blipFill>
          <a:blip r:embed="rId10" cstate="print"/>
          <a:srcRect/>
          <a:stretch>
            <a:fillRect/>
          </a:stretch>
        </p:blipFill>
        <p:spPr bwMode="auto">
          <a:xfrm>
            <a:off x="323528" y="4443958"/>
            <a:ext cx="1314346" cy="540000"/>
          </a:xfrm>
          <a:prstGeom prst="rect">
            <a:avLst/>
          </a:prstGeom>
          <a:noFill/>
          <a:ln w="9525">
            <a:noFill/>
            <a:miter lim="800000"/>
            <a:headEnd/>
            <a:tailEnd/>
          </a:ln>
          <a:effectLst/>
        </p:spPr>
      </p:pic>
      <p:sp>
        <p:nvSpPr>
          <p:cNvPr id="10" name="Rechthoek 9"/>
          <p:cNvSpPr/>
          <p:nvPr userDrawn="1"/>
        </p:nvSpPr>
        <p:spPr>
          <a:xfrm>
            <a:off x="0" y="0"/>
            <a:ext cx="9144000" cy="216000"/>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78C1"/>
                </a:solidFill>
              </a:ln>
              <a:solidFill>
                <a:srgbClr val="0078C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l" defTabSz="914400" rtl="0" eaLnBrk="1" latinLnBrk="0" hangingPunct="1">
        <a:spcBef>
          <a:spcPct val="0"/>
        </a:spcBef>
        <a:buNone/>
        <a:defRPr sz="3600" b="1" kern="1200" cap="small" baseline="0">
          <a:solidFill>
            <a:srgbClr val="003E7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rgbClr val="0065A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rgbClr val="0065A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a:solidFill>
            <a:srgbClr val="0065A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a:solidFill>
            <a:srgbClr val="0065A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a:solidFill>
            <a:srgbClr val="0065A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freedomscientific.com/Downloads/jaws/JAWSWhatsNew"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To%20view%20the%20TypeAbility%204%20Video%20Tutorial%20for%20Teacher's%20Part%202,%20click%20this%20link." TargetMode="External"/><Relationship Id="rId2" Type="http://schemas.openxmlformats.org/officeDocument/2006/relationships/hyperlink" Target="https://www.youtube.com/watch?v=-VLm4b_Y3Ug" TargetMode="External"/><Relationship Id="rId1" Type="http://schemas.openxmlformats.org/officeDocument/2006/relationships/slideLayout" Target="../slideLayouts/slideLayout3.xml"/><Relationship Id="rId4" Type="http://schemas.openxmlformats.org/officeDocument/2006/relationships/hyperlink" Target="To%20view%20the%20TypeAbility%204%20Video%20Tutorial%20for%20Teacher's%20Part%203,%20click%20this%20lin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yesaccessible.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reedomscientific.com/Services/TrainingAndCertification/FreeWebinar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freedomscientific.com/JAW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15766"/>
            <a:ext cx="8229600" cy="864096"/>
          </a:xfrm>
        </p:spPr>
        <p:txBody>
          <a:bodyPr>
            <a:normAutofit fontScale="90000"/>
          </a:bodyPr>
          <a:lstStyle/>
          <a:p>
            <a:r>
              <a:rPr lang="en-US" sz="3600" dirty="0"/>
              <a:t>Student Access to JAWS, </a:t>
            </a:r>
            <a:r>
              <a:rPr lang="en-US" sz="3600" dirty="0" err="1"/>
              <a:t>MAGic</a:t>
            </a:r>
            <a:r>
              <a:rPr lang="en-US" sz="3600" dirty="0"/>
              <a:t>, and Portable Video Magnifiers through APH</a:t>
            </a:r>
            <a:br>
              <a:rPr lang="en-US" sz="3600" dirty="0"/>
            </a:br>
            <a:br>
              <a:rPr lang="en-US" dirty="0"/>
            </a:br>
            <a:r>
              <a:rPr lang="en-US" sz="3600" dirty="0"/>
              <a:t>creating a compliant campus</a:t>
            </a:r>
            <a:br>
              <a:rPr lang="en-US" dirty="0"/>
            </a:br>
            <a:br>
              <a:rPr lang="en-US" dirty="0"/>
            </a:br>
            <a:r>
              <a:rPr lang="en-US" sz="1800" dirty="0"/>
              <a:t>Michael Wood</a:t>
            </a:r>
            <a:br>
              <a:rPr lang="en-US" sz="1800" dirty="0"/>
            </a:br>
            <a:r>
              <a:rPr lang="en-US" sz="1800" dirty="0"/>
              <a:t>Strategic Account Manager – Education</a:t>
            </a:r>
            <a:br>
              <a:rPr lang="en-US" sz="1800" dirty="0"/>
            </a:br>
            <a:r>
              <a:rPr lang="en-US" sz="1800" dirty="0"/>
              <a:t>mwood@vfo-group.com</a:t>
            </a:r>
            <a:br>
              <a:rPr lang="en-US" sz="1800"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Ordering information from APH</a:t>
            </a:r>
          </a:p>
        </p:txBody>
      </p:sp>
      <p:sp>
        <p:nvSpPr>
          <p:cNvPr id="3" name="Tijdelijke aanduiding voor inhoud 2"/>
          <p:cNvSpPr>
            <a:spLocks noGrp="1"/>
          </p:cNvSpPr>
          <p:nvPr>
            <p:ph idx="1"/>
          </p:nvPr>
        </p:nvSpPr>
        <p:spPr/>
        <p:txBody>
          <a:bodyPr/>
          <a:lstStyle/>
          <a:p>
            <a:r>
              <a:rPr lang="en-US" dirty="0"/>
              <a:t>JAWS and </a:t>
            </a:r>
            <a:r>
              <a:rPr lang="en-US" dirty="0" err="1"/>
              <a:t>MAGic</a:t>
            </a:r>
            <a:r>
              <a:rPr lang="en-US" dirty="0"/>
              <a:t> Student Edition, One-Year Subscription: $300.00</a:t>
            </a:r>
          </a:p>
          <a:p>
            <a:r>
              <a:rPr lang="en-US" dirty="0"/>
              <a:t>Video Mag HD: $499.00</a:t>
            </a:r>
          </a:p>
          <a:p>
            <a:r>
              <a:rPr lang="en-US" dirty="0"/>
              <a:t>Ex Officio Trustees can submit a signed Quota order to APH by fax or mail. The order can be for one or more JAWS/</a:t>
            </a:r>
            <a:r>
              <a:rPr lang="en-US" dirty="0" err="1"/>
              <a:t>MAGic</a:t>
            </a:r>
            <a:r>
              <a:rPr lang="en-US" dirty="0"/>
              <a:t> Student Edition one-year subscriptions</a:t>
            </a:r>
          </a:p>
        </p:txBody>
      </p:sp>
    </p:spTree>
    <p:extLst>
      <p:ext uri="{BB962C8B-B14F-4D97-AF65-F5344CB8AC3E}">
        <p14:creationId xmlns:p14="http://schemas.microsoft.com/office/powerpoint/2010/main" val="35137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What’s New in JAWS 18 you ask….</a:t>
            </a:r>
          </a:p>
        </p:txBody>
      </p:sp>
      <p:sp>
        <p:nvSpPr>
          <p:cNvPr id="3" name="Tijdelijke aanduiding voor inhoud 2"/>
          <p:cNvSpPr>
            <a:spLocks noGrp="1"/>
          </p:cNvSpPr>
          <p:nvPr>
            <p:ph idx="1"/>
          </p:nvPr>
        </p:nvSpPr>
        <p:spPr/>
        <p:txBody>
          <a:bodyPr/>
          <a:lstStyle/>
          <a:p>
            <a:r>
              <a:rPr lang="en-US" b="1" dirty="0">
                <a:hlinkClick r:id="rId2"/>
              </a:rPr>
              <a:t>What's New</a:t>
            </a:r>
            <a:endParaRPr lang="en-US" b="1" dirty="0"/>
          </a:p>
          <a:p>
            <a:pPr lvl="1"/>
            <a:endParaRPr lang="en-US" dirty="0"/>
          </a:p>
        </p:txBody>
      </p:sp>
    </p:spTree>
    <p:extLst>
      <p:ext uri="{BB962C8B-B14F-4D97-AF65-F5344CB8AC3E}">
        <p14:creationId xmlns:p14="http://schemas.microsoft.com/office/powerpoint/2010/main" val="25526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Dancing Dots</a:t>
            </a:r>
          </a:p>
        </p:txBody>
      </p:sp>
      <p:sp>
        <p:nvSpPr>
          <p:cNvPr id="3" name="Tijdelijke aanduiding voor inhoud 2"/>
          <p:cNvSpPr>
            <a:spLocks noGrp="1"/>
          </p:cNvSpPr>
          <p:nvPr>
            <p:ph idx="1"/>
          </p:nvPr>
        </p:nvSpPr>
        <p:spPr/>
        <p:txBody>
          <a:bodyPr/>
          <a:lstStyle/>
          <a:p>
            <a:r>
              <a:rPr lang="en-US" dirty="0"/>
              <a:t>Reading Music</a:t>
            </a:r>
          </a:p>
          <a:p>
            <a:pPr lvl="1"/>
            <a:r>
              <a:rPr lang="en-US" dirty="0"/>
              <a:t>Accessible Music Technology from Dancing Dots </a:t>
            </a:r>
          </a:p>
          <a:p>
            <a:pPr lvl="1"/>
            <a:r>
              <a:rPr lang="en-US" dirty="0"/>
              <a:t>for the Visually Impaired Musician Powered by JAWS, </a:t>
            </a:r>
            <a:r>
              <a:rPr lang="en-US" dirty="0" err="1"/>
              <a:t>MAGic</a:t>
            </a:r>
            <a:r>
              <a:rPr lang="en-US" dirty="0"/>
              <a:t> and </a:t>
            </a:r>
            <a:r>
              <a:rPr lang="en-US" dirty="0" err="1"/>
              <a:t>ZoomText</a:t>
            </a:r>
            <a:r>
              <a:rPr lang="en-US" dirty="0"/>
              <a:t> </a:t>
            </a:r>
          </a:p>
          <a:p>
            <a:pPr lvl="1"/>
            <a:r>
              <a:rPr lang="en-US" dirty="0"/>
              <a:t>CREATE, READ, PRACTICE, and PERFORM your music.</a:t>
            </a:r>
          </a:p>
          <a:p>
            <a:pPr lvl="1"/>
            <a:r>
              <a:rPr lang="en-US" dirty="0"/>
              <a:t>Learn the score using your preferred mix of magnified print, braille, speech and verbal cues.</a:t>
            </a:r>
          </a:p>
          <a:p>
            <a:pPr lvl="1"/>
            <a:endParaRPr lang="en-US" dirty="0"/>
          </a:p>
        </p:txBody>
      </p:sp>
      <p:pic>
        <p:nvPicPr>
          <p:cNvPr id="4" name="JAWS and Talking Braille Sco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288" y="3795886"/>
            <a:ext cx="609600" cy="609600"/>
          </a:xfrm>
          <a:prstGeom prst="rect">
            <a:avLst/>
          </a:prstGeom>
        </p:spPr>
      </p:pic>
    </p:spTree>
    <p:extLst>
      <p:ext uri="{BB962C8B-B14F-4D97-AF65-F5344CB8AC3E}">
        <p14:creationId xmlns:p14="http://schemas.microsoft.com/office/powerpoint/2010/main" val="35256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203" fill="hold"/>
                                        <p:tgtEl>
                                          <p:spTgt spid="4"/>
                                        </p:tgtEl>
                                      </p:cBhvr>
                                    </p:cmd>
                                  </p:childTnLst>
                                </p:cTn>
                              </p:par>
                            </p:childTnLst>
                          </p:cTn>
                        </p:par>
                      </p:childTnLst>
                    </p:cTn>
                  </p:par>
                </p:childTnLst>
              </p:cTn>
              <p:nextCondLst>
                <p:cond evt="onClick" delay="0">
                  <p:tgtEl>
                    <p:spTgt spid="4"/>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Dancing Dots</a:t>
            </a:r>
          </a:p>
        </p:txBody>
      </p:sp>
      <p:sp>
        <p:nvSpPr>
          <p:cNvPr id="3" name="Tijdelijke aanduiding voor inhoud 2"/>
          <p:cNvSpPr>
            <a:spLocks noGrp="1"/>
          </p:cNvSpPr>
          <p:nvPr>
            <p:ph idx="1"/>
          </p:nvPr>
        </p:nvSpPr>
        <p:spPr>
          <a:xfrm>
            <a:off x="457200" y="1059582"/>
            <a:ext cx="8229600" cy="3535041"/>
          </a:xfrm>
        </p:spPr>
        <p:txBody>
          <a:bodyPr/>
          <a:lstStyle/>
          <a:p>
            <a:r>
              <a:rPr lang="en-US" dirty="0"/>
              <a:t>Writing music</a:t>
            </a:r>
          </a:p>
          <a:p>
            <a:pPr lvl="1"/>
            <a:r>
              <a:rPr lang="en-US" dirty="0"/>
              <a:t>Talking braille score combines verbal cues from JAWS with music braille shown on paperless braille display</a:t>
            </a:r>
          </a:p>
          <a:p>
            <a:pPr lvl="1"/>
            <a:r>
              <a:rPr lang="en-US" dirty="0"/>
              <a:t>Low vision users read and write music at zoom level up to 10X.</a:t>
            </a:r>
          </a:p>
          <a:p>
            <a:pPr lvl="1"/>
            <a:r>
              <a:rPr lang="en-US" dirty="0"/>
              <a:t>Type notes into your score using PC keyboard or play on attached musical keyboard.</a:t>
            </a:r>
          </a:p>
          <a:p>
            <a:pPr lvl="1"/>
            <a:endParaRPr lang="en-US" dirty="0"/>
          </a:p>
          <a:p>
            <a:pPr marL="457200" lvl="1" indent="0">
              <a:buNone/>
            </a:pPr>
            <a:r>
              <a:rPr lang="en-US" sz="1200" dirty="0"/>
              <a:t>Quote from Sarah </a:t>
            </a:r>
            <a:r>
              <a:rPr lang="en-US" sz="1200" dirty="0" err="1"/>
              <a:t>Outwater</a:t>
            </a:r>
            <a:r>
              <a:rPr lang="en-US" sz="1200" dirty="0"/>
              <a:t>, blind composer:</a:t>
            </a:r>
          </a:p>
          <a:p>
            <a:pPr marL="0" indent="0">
              <a:buNone/>
            </a:pPr>
            <a:r>
              <a:rPr lang="en-US" sz="1200" i="1" dirty="0"/>
              <a:t>“It was the best feeling in the world to hear my teacher take a piece of music I had written, and sight-read it at the piano. There wasn't a choir singing, but I got shivers down my spine anyway, just knowing that now my music isn't just mine, I have the capability of sharing it with the whole world.”</a:t>
            </a:r>
            <a:endParaRPr lang="en-US" sz="1200" dirty="0"/>
          </a:p>
          <a:p>
            <a:pPr lvl="1"/>
            <a:endParaRPr lang="en-US" dirty="0"/>
          </a:p>
          <a:p>
            <a:pPr lvl="1"/>
            <a:endParaRPr lang="en-US" dirty="0"/>
          </a:p>
        </p:txBody>
      </p:sp>
      <p:pic>
        <p:nvPicPr>
          <p:cNvPr id="5" name="my people by Bill McCann (f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4289823"/>
            <a:ext cx="609600" cy="609600"/>
          </a:xfrm>
          <a:prstGeom prst="rect">
            <a:avLst/>
          </a:prstGeom>
        </p:spPr>
      </p:pic>
    </p:spTree>
    <p:extLst>
      <p:ext uri="{BB962C8B-B14F-4D97-AF65-F5344CB8AC3E}">
        <p14:creationId xmlns:p14="http://schemas.microsoft.com/office/powerpoint/2010/main" val="30625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6866"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Dancing Dots</a:t>
            </a:r>
          </a:p>
        </p:txBody>
      </p:sp>
      <p:sp>
        <p:nvSpPr>
          <p:cNvPr id="3" name="Tijdelijke aanduiding voor inhoud 2"/>
          <p:cNvSpPr>
            <a:spLocks noGrp="1"/>
          </p:cNvSpPr>
          <p:nvPr>
            <p:ph idx="1"/>
          </p:nvPr>
        </p:nvSpPr>
        <p:spPr/>
        <p:txBody>
          <a:bodyPr/>
          <a:lstStyle/>
          <a:p>
            <a:r>
              <a:rPr lang="en-US" sz="1800" dirty="0"/>
              <a:t>A light-hearted but (I hope) thought-provoking song about a blind guy who dreams of the first time he drives his "Google Car", that is, a self-driving car.  It is performed by a chorus formed of my students from my 2016 Summer Music Academy in Napa, California in a live performance we gave at the San Francisco Lighthouse last August 9. </a:t>
            </a:r>
          </a:p>
          <a:p>
            <a:pPr marL="0" indent="0">
              <a:buNone/>
            </a:pPr>
            <a:endParaRPr lang="en-US" dirty="0"/>
          </a:p>
        </p:txBody>
      </p:sp>
      <p:pic>
        <p:nvPicPr>
          <p:cNvPr id="4" name="Excerpt from the glorius 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52320" y="3867894"/>
            <a:ext cx="609600" cy="609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2684013"/>
            <a:ext cx="4415680" cy="2367762"/>
          </a:xfrm>
          <a:prstGeom prst="rect">
            <a:avLst/>
          </a:prstGeom>
        </p:spPr>
      </p:pic>
    </p:spTree>
    <p:extLst>
      <p:ext uri="{BB962C8B-B14F-4D97-AF65-F5344CB8AC3E}">
        <p14:creationId xmlns:p14="http://schemas.microsoft.com/office/powerpoint/2010/main" val="95673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604"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Dancing Dots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402" y="1131591"/>
            <a:ext cx="4049111" cy="302433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598" y="1131590"/>
            <a:ext cx="4064000" cy="3024337"/>
          </a:xfrm>
          <a:prstGeom prst="rect">
            <a:avLst/>
          </a:prstGeom>
        </p:spPr>
      </p:pic>
    </p:spTree>
    <p:extLst>
      <p:ext uri="{BB962C8B-B14F-4D97-AF65-F5344CB8AC3E}">
        <p14:creationId xmlns:p14="http://schemas.microsoft.com/office/powerpoint/2010/main" val="31333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TypeAbility Training for Teachers</a:t>
            </a:r>
          </a:p>
        </p:txBody>
      </p:sp>
      <p:sp>
        <p:nvSpPr>
          <p:cNvPr id="3" name="Tijdelijke aanduiding voor inhoud 2"/>
          <p:cNvSpPr>
            <a:spLocks noGrp="1"/>
          </p:cNvSpPr>
          <p:nvPr>
            <p:ph idx="1"/>
          </p:nvPr>
        </p:nvSpPr>
        <p:spPr/>
        <p:txBody>
          <a:bodyPr/>
          <a:lstStyle/>
          <a:p>
            <a:r>
              <a:rPr lang="en-US" dirty="0"/>
              <a:t>Videos for Teachers to assist students</a:t>
            </a:r>
          </a:p>
          <a:p>
            <a:pPr lvl="1"/>
            <a:r>
              <a:rPr lang="en-US" dirty="0">
                <a:hlinkClick r:id="rId2"/>
              </a:rPr>
              <a:t>TypeAbility Tutorial Part 1</a:t>
            </a:r>
            <a:endParaRPr lang="en-US" dirty="0"/>
          </a:p>
          <a:p>
            <a:pPr lvl="1"/>
            <a:r>
              <a:rPr lang="en-US" dirty="0">
                <a:hlinkClick r:id="rId3" action="ppaction://hlinkfile"/>
              </a:rPr>
              <a:t>TypeAbility Tutorial Part 2</a:t>
            </a:r>
            <a:endParaRPr lang="en-US" dirty="0"/>
          </a:p>
          <a:p>
            <a:pPr lvl="1"/>
            <a:r>
              <a:rPr lang="en-US" dirty="0">
                <a:hlinkClick r:id="rId4" action="ppaction://hlinkfile"/>
              </a:rPr>
              <a:t>TypeAbility Tutorial Part 3</a:t>
            </a:r>
            <a:endParaRPr lang="en-US" dirty="0"/>
          </a:p>
        </p:txBody>
      </p:sp>
    </p:spTree>
    <p:extLst>
      <p:ext uri="{BB962C8B-B14F-4D97-AF65-F5344CB8AC3E}">
        <p14:creationId xmlns:p14="http://schemas.microsoft.com/office/powerpoint/2010/main" val="20492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TypeAbility Offer</a:t>
            </a:r>
          </a:p>
        </p:txBody>
      </p:sp>
      <p:sp>
        <p:nvSpPr>
          <p:cNvPr id="3" name="Tijdelijke aanduiding voor inhoud 2"/>
          <p:cNvSpPr>
            <a:spLocks noGrp="1"/>
          </p:cNvSpPr>
          <p:nvPr>
            <p:ph idx="1"/>
          </p:nvPr>
        </p:nvSpPr>
        <p:spPr/>
        <p:txBody>
          <a:bodyPr/>
          <a:lstStyle/>
          <a:p>
            <a:r>
              <a:rPr lang="en-US" dirty="0"/>
              <a:t>Leading typing tutor designed for users of JAWS and MAGic</a:t>
            </a:r>
          </a:p>
          <a:p>
            <a:r>
              <a:rPr lang="en-US" dirty="0"/>
              <a:t>Typing skills, JAWS Keyboarding commands, and even Windows commands</a:t>
            </a:r>
          </a:p>
          <a:p>
            <a:r>
              <a:rPr lang="en-US" dirty="0"/>
              <a:t>Details on this product from </a:t>
            </a:r>
            <a:r>
              <a:rPr lang="en-US" dirty="0">
                <a:hlinkClick r:id="rId2"/>
              </a:rPr>
              <a:t>http://yesaccessible.com/</a:t>
            </a:r>
            <a:endParaRPr lang="en-US" dirty="0"/>
          </a:p>
          <a:p>
            <a:r>
              <a:rPr lang="en-US" dirty="0"/>
              <a:t>Only $79 to add TypeAbility on your Annual Subscription</a:t>
            </a:r>
          </a:p>
        </p:txBody>
      </p:sp>
    </p:spTree>
    <p:extLst>
      <p:ext uri="{BB962C8B-B14F-4D97-AF65-F5344CB8AC3E}">
        <p14:creationId xmlns:p14="http://schemas.microsoft.com/office/powerpoint/2010/main" val="7350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Free Training Material</a:t>
            </a:r>
          </a:p>
        </p:txBody>
      </p:sp>
      <p:sp>
        <p:nvSpPr>
          <p:cNvPr id="3" name="Tijdelijke aanduiding voor inhoud 2"/>
          <p:cNvSpPr>
            <a:spLocks noGrp="1"/>
          </p:cNvSpPr>
          <p:nvPr>
            <p:ph idx="1"/>
          </p:nvPr>
        </p:nvSpPr>
        <p:spPr/>
        <p:txBody>
          <a:bodyPr/>
          <a:lstStyle/>
          <a:p>
            <a:r>
              <a:rPr lang="en-US" dirty="0"/>
              <a:t>DAISY Books for use with built in FS Reader or on your portable DAISY Book reader</a:t>
            </a:r>
          </a:p>
          <a:p>
            <a:r>
              <a:rPr lang="en-US" dirty="0"/>
              <a:t>Free Titles include:</a:t>
            </a:r>
          </a:p>
          <a:p>
            <a:pPr lvl="1"/>
            <a:r>
              <a:rPr lang="en-US" dirty="0"/>
              <a:t>Windows 10 Basics with JAWS and MAGic</a:t>
            </a:r>
          </a:p>
          <a:p>
            <a:pPr lvl="1"/>
            <a:r>
              <a:rPr lang="en-US" dirty="0"/>
              <a:t>Google Docs with JAWS and MAGic</a:t>
            </a:r>
          </a:p>
          <a:p>
            <a:pPr lvl="1"/>
            <a:r>
              <a:rPr lang="en-US" dirty="0"/>
              <a:t>Facebook with JAWS and MAGic</a:t>
            </a:r>
          </a:p>
          <a:p>
            <a:r>
              <a:rPr lang="en-US" dirty="0"/>
              <a:t>Access everything on the </a:t>
            </a:r>
            <a:r>
              <a:rPr lang="en-US" dirty="0">
                <a:hlinkClick r:id="rId2"/>
              </a:rPr>
              <a:t>Training Pages</a:t>
            </a:r>
            <a:r>
              <a:rPr lang="en-US" dirty="0"/>
              <a:t> on the Freedom Scientific web site today</a:t>
            </a:r>
          </a:p>
        </p:txBody>
      </p:sp>
    </p:spTree>
    <p:extLst>
      <p:ext uri="{BB962C8B-B14F-4D97-AF65-F5344CB8AC3E}">
        <p14:creationId xmlns:p14="http://schemas.microsoft.com/office/powerpoint/2010/main" val="27194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Resources on JAWS</a:t>
            </a:r>
          </a:p>
        </p:txBody>
      </p:sp>
      <p:sp>
        <p:nvSpPr>
          <p:cNvPr id="3" name="Tijdelijke aanduiding voor inhoud 2"/>
          <p:cNvSpPr>
            <a:spLocks noGrp="1"/>
          </p:cNvSpPr>
          <p:nvPr>
            <p:ph idx="1"/>
          </p:nvPr>
        </p:nvSpPr>
        <p:spPr/>
        <p:txBody>
          <a:bodyPr/>
          <a:lstStyle/>
          <a:p>
            <a:r>
              <a:rPr lang="en-US" dirty="0">
                <a:hlinkClick r:id="rId2"/>
              </a:rPr>
              <a:t>www.freedomscientific.com/JAWS</a:t>
            </a:r>
            <a:endParaRPr lang="en-US" dirty="0"/>
          </a:p>
          <a:p>
            <a:r>
              <a:rPr lang="en-US" dirty="0"/>
              <a:t>What to consider when upgrading to Windows 10</a:t>
            </a:r>
          </a:p>
          <a:p>
            <a:r>
              <a:rPr lang="en-US" dirty="0"/>
              <a:t>Authorization issues, key resets, and version info</a:t>
            </a:r>
          </a:p>
          <a:p>
            <a:r>
              <a:rPr lang="en-US" dirty="0"/>
              <a:t>J-Say and </a:t>
            </a:r>
            <a:r>
              <a:rPr lang="en-US" dirty="0" err="1"/>
              <a:t>Leasey</a:t>
            </a:r>
            <a:r>
              <a:rPr lang="en-US" dirty="0"/>
              <a:t> third party add-ons</a:t>
            </a:r>
          </a:p>
          <a:p>
            <a:r>
              <a:rPr lang="en-US" dirty="0"/>
              <a:t>Reading MathML with speech and Braille</a:t>
            </a:r>
          </a:p>
          <a:p>
            <a:r>
              <a:rPr lang="en-US" dirty="0"/>
              <a:t>Tandem for assisting users from a distance</a:t>
            </a:r>
          </a:p>
          <a:p>
            <a:r>
              <a:rPr lang="en-US" dirty="0"/>
              <a:t>“</a:t>
            </a:r>
            <a:r>
              <a:rPr lang="en-US" dirty="0" err="1"/>
              <a:t>Surf”s</a:t>
            </a:r>
            <a:r>
              <a:rPr lang="en-US" dirty="0"/>
              <a:t> Up” helps learning techniques accessing the web</a:t>
            </a:r>
          </a:p>
        </p:txBody>
      </p:sp>
    </p:spTree>
    <p:extLst>
      <p:ext uri="{BB962C8B-B14F-4D97-AF65-F5344CB8AC3E}">
        <p14:creationId xmlns:p14="http://schemas.microsoft.com/office/powerpoint/2010/main" val="40405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About VFO</a:t>
            </a:r>
          </a:p>
        </p:txBody>
      </p:sp>
      <p:sp>
        <p:nvSpPr>
          <p:cNvPr id="3" name="Tijdelijke aanduiding voor inhoud 2"/>
          <p:cNvSpPr>
            <a:spLocks noGrp="1"/>
          </p:cNvSpPr>
          <p:nvPr>
            <p:ph idx="1"/>
          </p:nvPr>
        </p:nvSpPr>
        <p:spPr/>
        <p:txBody>
          <a:bodyPr/>
          <a:lstStyle/>
          <a:p>
            <a:r>
              <a:rPr lang="en-US" dirty="0"/>
              <a:t>Freedom Scientific – (JAWS – MAGIC – WYNN - RUBY)</a:t>
            </a:r>
          </a:p>
          <a:p>
            <a:r>
              <a:rPr lang="en-US" dirty="0" err="1"/>
              <a:t>Optelec</a:t>
            </a:r>
            <a:r>
              <a:rPr lang="en-US" dirty="0"/>
              <a:t> – (Clearview with Speech – </a:t>
            </a:r>
            <a:r>
              <a:rPr lang="en-US" dirty="0" err="1"/>
              <a:t>Traveller</a:t>
            </a:r>
            <a:r>
              <a:rPr lang="en-US" dirty="0"/>
              <a:t>)</a:t>
            </a:r>
          </a:p>
          <a:p>
            <a:r>
              <a:rPr lang="en-US" dirty="0"/>
              <a:t>Ai-Squared – (</a:t>
            </a:r>
            <a:r>
              <a:rPr lang="en-US" dirty="0" err="1"/>
              <a:t>ZoomText</a:t>
            </a:r>
            <a:r>
              <a:rPr lang="en-US" dirty="0"/>
              <a:t> – </a:t>
            </a:r>
            <a:r>
              <a:rPr lang="en-US" dirty="0" err="1"/>
              <a:t>Sitecues</a:t>
            </a:r>
            <a:r>
              <a:rPr lang="en-US" dirty="0"/>
              <a:t>) </a:t>
            </a:r>
          </a:p>
        </p:txBody>
      </p:sp>
    </p:spTree>
    <p:extLst>
      <p:ext uri="{BB962C8B-B14F-4D97-AF65-F5344CB8AC3E}">
        <p14:creationId xmlns:p14="http://schemas.microsoft.com/office/powerpoint/2010/main" val="19157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Optional Large Print Keyboard</a:t>
            </a:r>
          </a:p>
        </p:txBody>
      </p:sp>
      <p:sp>
        <p:nvSpPr>
          <p:cNvPr id="3" name="Tijdelijke aanduiding voor inhoud 2"/>
          <p:cNvSpPr>
            <a:spLocks noGrp="1"/>
          </p:cNvSpPr>
          <p:nvPr>
            <p:ph idx="1"/>
          </p:nvPr>
        </p:nvSpPr>
        <p:spPr/>
        <p:txBody>
          <a:bodyPr/>
          <a:lstStyle/>
          <a:p>
            <a:r>
              <a:rPr lang="en-US" dirty="0"/>
              <a:t>Works with JAWS and MAGic for only $79</a:t>
            </a:r>
          </a:p>
          <a:p>
            <a:r>
              <a:rPr lang="en-US" dirty="0"/>
              <a:t>22 specialized keys provides single-key control of most used features</a:t>
            </a:r>
          </a:p>
          <a:p>
            <a:endParaRPr lang="en-US" dirty="0"/>
          </a:p>
        </p:txBody>
      </p:sp>
      <p:pic>
        <p:nvPicPr>
          <p:cNvPr id="4" name="Picture 2"/>
          <p:cNvPicPr>
            <a:picLocks noChangeAspect="1" noChangeArrowheads="1"/>
          </p:cNvPicPr>
          <p:nvPr/>
        </p:nvPicPr>
        <p:blipFill>
          <a:blip r:embed="rId2"/>
          <a:srcRect/>
          <a:stretch>
            <a:fillRect/>
          </a:stretch>
        </p:blipFill>
        <p:spPr bwMode="auto">
          <a:xfrm>
            <a:off x="2051720" y="2427734"/>
            <a:ext cx="6198840" cy="2523482"/>
          </a:xfrm>
          <a:prstGeom prst="rect">
            <a:avLst/>
          </a:prstGeom>
          <a:noFill/>
          <a:ln w="12700">
            <a:noFill/>
            <a:miter lim="800000"/>
            <a:headEnd/>
            <a:tailEnd/>
          </a:ln>
        </p:spPr>
      </p:pic>
    </p:spTree>
    <p:extLst>
      <p:ext uri="{BB962C8B-B14F-4D97-AF65-F5344CB8AC3E}">
        <p14:creationId xmlns:p14="http://schemas.microsoft.com/office/powerpoint/2010/main" val="40060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51670"/>
            <a:ext cx="8229600" cy="1944216"/>
          </a:xfrm>
        </p:spPr>
        <p:txBody>
          <a:bodyPr>
            <a:normAutofit/>
          </a:bodyPr>
          <a:lstStyle/>
          <a:p>
            <a:br>
              <a:rPr lang="en-US" dirty="0"/>
            </a:br>
            <a:r>
              <a:rPr lang="en-US" dirty="0"/>
              <a:t>Questions</a:t>
            </a:r>
          </a:p>
        </p:txBody>
      </p:sp>
    </p:spTree>
    <p:extLst>
      <p:ext uri="{BB962C8B-B14F-4D97-AF65-F5344CB8AC3E}">
        <p14:creationId xmlns:p14="http://schemas.microsoft.com/office/powerpoint/2010/main" val="116506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About VFO</a:t>
            </a:r>
          </a:p>
        </p:txBody>
      </p:sp>
      <p:sp>
        <p:nvSpPr>
          <p:cNvPr id="3" name="Tijdelijke aanduiding voor inhoud 2"/>
          <p:cNvSpPr>
            <a:spLocks noGrp="1"/>
          </p:cNvSpPr>
          <p:nvPr>
            <p:ph idx="1"/>
          </p:nvPr>
        </p:nvSpPr>
        <p:spPr/>
        <p:txBody>
          <a:bodyPr/>
          <a:lstStyle/>
          <a:p>
            <a:pPr marL="0" indent="0">
              <a:buNone/>
            </a:pPr>
            <a:r>
              <a:rPr lang="en-US" sz="2000" dirty="0"/>
              <a:t>VFO develops products – both hardware and software – in cooperation with end-users. Innovation is important to us and we always strive for the best solution. </a:t>
            </a:r>
          </a:p>
          <a:p>
            <a:pPr marL="0" indent="0">
              <a:buNone/>
            </a:pPr>
            <a:r>
              <a:rPr lang="en-US" sz="2000" dirty="0"/>
              <a:t>Our team has extensive knowledge and years of experience in the field of assistive technology. With our solutions, we enable users to gain an education, obtain employment, succeed in professional careers, and live independently throughout their lives. </a:t>
            </a:r>
          </a:p>
          <a:p>
            <a:pPr marL="0" indent="0">
              <a:buNone/>
            </a:pPr>
            <a:r>
              <a:rPr lang="en-US" sz="2000" dirty="0"/>
              <a:t>Our products are represented in more than 70 countries</a:t>
            </a:r>
          </a:p>
        </p:txBody>
      </p:sp>
    </p:spTree>
    <p:extLst>
      <p:ext uri="{BB962C8B-B14F-4D97-AF65-F5344CB8AC3E}">
        <p14:creationId xmlns:p14="http://schemas.microsoft.com/office/powerpoint/2010/main" val="5296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Objective of APH Student Edition</a:t>
            </a:r>
          </a:p>
        </p:txBody>
      </p:sp>
      <p:sp>
        <p:nvSpPr>
          <p:cNvPr id="3" name="Tijdelijke aanduiding voor inhoud 2"/>
          <p:cNvSpPr>
            <a:spLocks noGrp="1"/>
          </p:cNvSpPr>
          <p:nvPr>
            <p:ph idx="1"/>
          </p:nvPr>
        </p:nvSpPr>
        <p:spPr/>
        <p:txBody>
          <a:bodyPr/>
          <a:lstStyle/>
          <a:p>
            <a:r>
              <a:rPr lang="en-US" dirty="0"/>
              <a:t>Students should always have the latest release versions</a:t>
            </a:r>
          </a:p>
          <a:p>
            <a:r>
              <a:rPr lang="en-US" dirty="0"/>
              <a:t>Immediate access to newest features such as Convenient OCR and MathML (Speech and Braille)</a:t>
            </a:r>
          </a:p>
          <a:p>
            <a:r>
              <a:rPr lang="en-US" dirty="0"/>
              <a:t>Offer JAWS Tandem for remote help by either the Vision Teachers or Tech Support</a:t>
            </a:r>
          </a:p>
          <a:p>
            <a:r>
              <a:rPr lang="en-US" dirty="0"/>
              <a:t>Provide FS Reader Software DAISY player and all existing Training Material</a:t>
            </a:r>
          </a:p>
          <a:p>
            <a:pPr marL="0" indent="0">
              <a:buNone/>
            </a:pPr>
            <a:endParaRPr lang="en-US" dirty="0"/>
          </a:p>
        </p:txBody>
      </p:sp>
    </p:spTree>
    <p:extLst>
      <p:ext uri="{BB962C8B-B14F-4D97-AF65-F5344CB8AC3E}">
        <p14:creationId xmlns:p14="http://schemas.microsoft.com/office/powerpoint/2010/main" val="20261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Objective of APH Student Edition</a:t>
            </a:r>
          </a:p>
        </p:txBody>
      </p:sp>
      <p:sp>
        <p:nvSpPr>
          <p:cNvPr id="3" name="Tijdelijke aanduiding voor inhoud 2"/>
          <p:cNvSpPr>
            <a:spLocks noGrp="1"/>
          </p:cNvSpPr>
          <p:nvPr>
            <p:ph idx="1"/>
          </p:nvPr>
        </p:nvSpPr>
        <p:spPr/>
        <p:txBody>
          <a:bodyPr/>
          <a:lstStyle/>
          <a:p>
            <a:r>
              <a:rPr lang="en-US" dirty="0"/>
              <a:t>Offer a solution via APH Quota Funds</a:t>
            </a:r>
          </a:p>
          <a:p>
            <a:r>
              <a:rPr lang="en-US" dirty="0"/>
              <a:t>Give Students the choice to use JAWS, MAGic, or even both if necessary</a:t>
            </a:r>
          </a:p>
          <a:p>
            <a:r>
              <a:rPr lang="en-US" dirty="0"/>
              <a:t>Provide access to software 24/7, including on home computers</a:t>
            </a:r>
            <a:endParaRPr lang="en-US" u="sng" dirty="0"/>
          </a:p>
          <a:p>
            <a:r>
              <a:rPr lang="en-US" dirty="0"/>
              <a:t>Works on all Windows 7, 8.1, and 10, including the Professional versions</a:t>
            </a:r>
          </a:p>
          <a:p>
            <a:pPr marL="0" indent="0">
              <a:buNone/>
            </a:pPr>
            <a:endParaRPr lang="en-US" dirty="0"/>
          </a:p>
        </p:txBody>
      </p:sp>
    </p:spTree>
    <p:extLst>
      <p:ext uri="{BB962C8B-B14F-4D97-AF65-F5344CB8AC3E}">
        <p14:creationId xmlns:p14="http://schemas.microsoft.com/office/powerpoint/2010/main" val="217444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APH Student Edition</a:t>
            </a:r>
          </a:p>
        </p:txBody>
      </p:sp>
      <p:sp>
        <p:nvSpPr>
          <p:cNvPr id="3" name="Tijdelijke aanduiding voor inhoud 2"/>
          <p:cNvSpPr>
            <a:spLocks noGrp="1"/>
          </p:cNvSpPr>
          <p:nvPr>
            <p:ph idx="1"/>
          </p:nvPr>
        </p:nvSpPr>
        <p:spPr/>
        <p:txBody>
          <a:bodyPr/>
          <a:lstStyle/>
          <a:p>
            <a:r>
              <a:rPr lang="en-US" dirty="0"/>
              <a:t>JAWS Screen Reader</a:t>
            </a:r>
          </a:p>
          <a:p>
            <a:endParaRPr lang="en-US" dirty="0"/>
          </a:p>
          <a:p>
            <a:endParaRPr lang="en-US" dirty="0"/>
          </a:p>
          <a:p>
            <a:endParaRPr lang="en-US" dirty="0"/>
          </a:p>
          <a:p>
            <a:r>
              <a:rPr lang="en-US" dirty="0"/>
              <a:t>MAGic Screen Magnification including Speech Option</a:t>
            </a:r>
          </a:p>
        </p:txBody>
      </p:sp>
      <p:pic>
        <p:nvPicPr>
          <p:cNvPr id="4" name="Picture 3"/>
          <p:cNvPicPr/>
          <p:nvPr/>
        </p:nvPicPr>
        <p:blipFill rotWithShape="1">
          <a:blip r:embed="rId2"/>
          <a:srcRect l="17915" t="31538" r="50514" b="36667"/>
          <a:stretch/>
        </p:blipFill>
        <p:spPr bwMode="auto">
          <a:xfrm>
            <a:off x="5292080" y="1196637"/>
            <a:ext cx="2889426" cy="1608999"/>
          </a:xfrm>
          <a:prstGeom prst="rect">
            <a:avLst/>
          </a:prstGeom>
          <a:ln>
            <a:noFill/>
          </a:ln>
          <a:extLst>
            <a:ext uri="{53640926-AAD7-44D8-BBD7-CCE9431645EC}">
              <a14:shadowObscured xmlns:a14="http://schemas.microsoft.com/office/drawing/2010/main"/>
            </a:ext>
          </a:extLst>
        </p:spPr>
      </p:pic>
      <p:pic>
        <p:nvPicPr>
          <p:cNvPr id="5"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116" y="3435846"/>
            <a:ext cx="481839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APH Video Mag HD</a:t>
            </a:r>
          </a:p>
        </p:txBody>
      </p:sp>
      <p:sp>
        <p:nvSpPr>
          <p:cNvPr id="3" name="Tijdelijke aanduiding voor inhoud 2"/>
          <p:cNvSpPr>
            <a:spLocks noGrp="1"/>
          </p:cNvSpPr>
          <p:nvPr>
            <p:ph idx="1"/>
          </p:nvPr>
        </p:nvSpPr>
        <p:spPr/>
        <p:txBody>
          <a:bodyPr/>
          <a:lstStyle/>
          <a:p>
            <a:r>
              <a:rPr lang="en-US" dirty="0"/>
              <a:t>A robust, kid-friendly handheld video magnifier available on Quota!</a:t>
            </a:r>
          </a:p>
          <a:p>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645" y="1707654"/>
            <a:ext cx="3021155" cy="26586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057401"/>
            <a:ext cx="3962168" cy="2324472"/>
          </a:xfrm>
          <a:prstGeom prst="rect">
            <a:avLst/>
          </a:prstGeom>
        </p:spPr>
      </p:pic>
    </p:spTree>
    <p:extLst>
      <p:ext uri="{BB962C8B-B14F-4D97-AF65-F5344CB8AC3E}">
        <p14:creationId xmlns:p14="http://schemas.microsoft.com/office/powerpoint/2010/main" val="22213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It Works</a:t>
            </a:r>
          </a:p>
        </p:txBody>
      </p:sp>
      <p:sp>
        <p:nvSpPr>
          <p:cNvPr id="3" name="Tijdelijke aanduiding voor inhoud 2"/>
          <p:cNvSpPr>
            <a:spLocks noGrp="1"/>
          </p:cNvSpPr>
          <p:nvPr>
            <p:ph idx="1"/>
          </p:nvPr>
        </p:nvSpPr>
        <p:spPr/>
        <p:txBody>
          <a:bodyPr/>
          <a:lstStyle/>
          <a:p>
            <a:r>
              <a:rPr lang="en-US" dirty="0"/>
              <a:t>Federal Quota Funds used to purchase from APH</a:t>
            </a:r>
          </a:p>
          <a:p>
            <a:r>
              <a:rPr lang="en-US" dirty="0"/>
              <a:t>Annual subscription, provides both JAWS and MAGic for the student</a:t>
            </a:r>
          </a:p>
          <a:p>
            <a:r>
              <a:rPr lang="en-US" dirty="0"/>
              <a:t>The 12 months begins from the date of the first authorization</a:t>
            </a:r>
          </a:p>
          <a:p>
            <a:r>
              <a:rPr lang="en-US" dirty="0"/>
              <a:t>License includes 3 authorizations (more by request)</a:t>
            </a:r>
          </a:p>
          <a:p>
            <a:r>
              <a:rPr lang="en-US" dirty="0"/>
              <a:t>Includes Freedom Scientific Phone Support</a:t>
            </a:r>
          </a:p>
        </p:txBody>
      </p:sp>
    </p:spTree>
    <p:extLst>
      <p:ext uri="{BB962C8B-B14F-4D97-AF65-F5344CB8AC3E}">
        <p14:creationId xmlns:p14="http://schemas.microsoft.com/office/powerpoint/2010/main" val="13881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Full License Issued after 4 Years</a:t>
            </a:r>
          </a:p>
        </p:txBody>
      </p:sp>
      <p:sp>
        <p:nvSpPr>
          <p:cNvPr id="3" name="Tijdelijke aanduiding voor inhoud 2"/>
          <p:cNvSpPr>
            <a:spLocks noGrp="1"/>
          </p:cNvSpPr>
          <p:nvPr>
            <p:ph idx="1"/>
          </p:nvPr>
        </p:nvSpPr>
        <p:spPr/>
        <p:txBody>
          <a:bodyPr/>
          <a:lstStyle/>
          <a:p>
            <a:r>
              <a:rPr lang="en-US" dirty="0"/>
              <a:t>Registered license in the Student’s Name each year</a:t>
            </a:r>
          </a:p>
          <a:p>
            <a:r>
              <a:rPr lang="en-US" dirty="0"/>
              <a:t>After 4 subscriptions have been registered</a:t>
            </a:r>
          </a:p>
          <a:p>
            <a:pPr lvl="1"/>
            <a:r>
              <a:rPr lang="en-US" dirty="0"/>
              <a:t>Full Home Edition License issued for Student to own</a:t>
            </a:r>
          </a:p>
          <a:p>
            <a:pPr lvl="1"/>
            <a:r>
              <a:rPr lang="en-US" dirty="0"/>
              <a:t>No cost to the school, parent, or APH</a:t>
            </a:r>
          </a:p>
          <a:p>
            <a:pPr lvl="1"/>
            <a:r>
              <a:rPr lang="en-US" dirty="0"/>
              <a:t>Upgrades and Technical Support throughout K-12 Education</a:t>
            </a:r>
          </a:p>
          <a:p>
            <a:r>
              <a:rPr lang="en-US" dirty="0"/>
              <a:t>After completion of K-12</a:t>
            </a:r>
          </a:p>
          <a:p>
            <a:pPr lvl="1"/>
            <a:r>
              <a:rPr lang="en-US" dirty="0"/>
              <a:t>Student can enter the SMA Program for their license</a:t>
            </a:r>
          </a:p>
          <a:p>
            <a:pPr lvl="1"/>
            <a:r>
              <a:rPr lang="en-US" dirty="0"/>
              <a:t>The cost of SMA today for that is $120 for 2 years</a:t>
            </a:r>
          </a:p>
        </p:txBody>
      </p:sp>
    </p:spTree>
    <p:extLst>
      <p:ext uri="{BB962C8B-B14F-4D97-AF65-F5344CB8AC3E}">
        <p14:creationId xmlns:p14="http://schemas.microsoft.com/office/powerpoint/2010/main" val="36748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810</Words>
  <Application>Microsoft Office PowerPoint</Application>
  <PresentationFormat>On-screen Show (16:9)</PresentationFormat>
  <Paragraphs>94</Paragraphs>
  <Slides>21</Slides>
  <Notes>0</Notes>
  <HiddenSlides>0</HiddenSlides>
  <MMClips>3</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21</vt:i4>
      </vt:variant>
    </vt:vector>
  </HeadingPairs>
  <TitlesOfParts>
    <vt:vector size="24" baseType="lpstr">
      <vt:lpstr>Arial</vt:lpstr>
      <vt:lpstr>3_Office-thema</vt:lpstr>
      <vt:lpstr>1_Office-thema</vt:lpstr>
      <vt:lpstr>Student Access to JAWS, MAGic, and Portable Video Magnifiers through APH  creating a compliant campus  Michael Wood Strategic Account Manager – Education mwood@vfo-group.com </vt:lpstr>
      <vt:lpstr>About VFO</vt:lpstr>
      <vt:lpstr>About VFO</vt:lpstr>
      <vt:lpstr>Objective of APH Student Edition</vt:lpstr>
      <vt:lpstr>Objective of APH Student Edition</vt:lpstr>
      <vt:lpstr>APH Student Edition</vt:lpstr>
      <vt:lpstr>APH Video Mag HD</vt:lpstr>
      <vt:lpstr>How It Works</vt:lpstr>
      <vt:lpstr>Full License Issued after 4 Years</vt:lpstr>
      <vt:lpstr>Ordering information from APH</vt:lpstr>
      <vt:lpstr>What’s New in JAWS 18 you ask….</vt:lpstr>
      <vt:lpstr>Dancing Dots</vt:lpstr>
      <vt:lpstr>Dancing Dots</vt:lpstr>
      <vt:lpstr>Dancing Dots</vt:lpstr>
      <vt:lpstr>Dancing Dots</vt:lpstr>
      <vt:lpstr>TypeAbility Training for Teachers</vt:lpstr>
      <vt:lpstr>TypeAbility Offer</vt:lpstr>
      <vt:lpstr>Free Training Material</vt:lpstr>
      <vt:lpstr>Resources on JAWS</vt:lpstr>
      <vt:lpstr>Optional Large Print Keyboard</vt:lpstr>
      <vt:lpstr> Questions</vt:lpstr>
    </vt:vector>
  </TitlesOfParts>
  <Company>Optelec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BVA</dc:creator>
  <cp:lastModifiedBy>Mike Wood</cp:lastModifiedBy>
  <cp:revision>93</cp:revision>
  <dcterms:created xsi:type="dcterms:W3CDTF">2016-01-21T09:12:27Z</dcterms:created>
  <dcterms:modified xsi:type="dcterms:W3CDTF">2016-11-17T05:43:13Z</dcterms:modified>
</cp:coreProperties>
</file>