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42" r:id="rId1"/>
  </p:sldMasterIdLst>
  <p:notesMasterIdLst>
    <p:notesMasterId r:id="rId46"/>
  </p:notesMasterIdLst>
  <p:handoutMasterIdLst>
    <p:handoutMasterId r:id="rId47"/>
  </p:handoutMasterIdLst>
  <p:sldIdLst>
    <p:sldId id="482" r:id="rId2"/>
    <p:sldId id="492" r:id="rId3"/>
    <p:sldId id="527" r:id="rId4"/>
    <p:sldId id="390" r:id="rId5"/>
    <p:sldId id="494" r:id="rId6"/>
    <p:sldId id="383" r:id="rId7"/>
    <p:sldId id="535" r:id="rId8"/>
    <p:sldId id="562" r:id="rId9"/>
    <p:sldId id="547" r:id="rId10"/>
    <p:sldId id="548" r:id="rId11"/>
    <p:sldId id="549" r:id="rId12"/>
    <p:sldId id="550" r:id="rId13"/>
    <p:sldId id="476" r:id="rId14"/>
    <p:sldId id="537" r:id="rId15"/>
    <p:sldId id="529" r:id="rId16"/>
    <p:sldId id="536" r:id="rId17"/>
    <p:sldId id="363" r:id="rId18"/>
    <p:sldId id="530" r:id="rId19"/>
    <p:sldId id="465" r:id="rId20"/>
    <p:sldId id="434" r:id="rId21"/>
    <p:sldId id="534" r:id="rId22"/>
    <p:sldId id="467" r:id="rId23"/>
    <p:sldId id="551" r:id="rId24"/>
    <p:sldId id="538" r:id="rId25"/>
    <p:sldId id="561" r:id="rId26"/>
    <p:sldId id="552" r:id="rId27"/>
    <p:sldId id="542" r:id="rId28"/>
    <p:sldId id="553" r:id="rId29"/>
    <p:sldId id="539" r:id="rId30"/>
    <p:sldId id="554" r:id="rId31"/>
    <p:sldId id="555" r:id="rId32"/>
    <p:sldId id="558" r:id="rId33"/>
    <p:sldId id="543" r:id="rId34"/>
    <p:sldId id="556" r:id="rId35"/>
    <p:sldId id="544" r:id="rId36"/>
    <p:sldId id="557" r:id="rId37"/>
    <p:sldId id="564" r:id="rId38"/>
    <p:sldId id="565" r:id="rId39"/>
    <p:sldId id="477" r:id="rId40"/>
    <p:sldId id="531" r:id="rId41"/>
    <p:sldId id="532" r:id="rId42"/>
    <p:sldId id="563" r:id="rId43"/>
    <p:sldId id="566" r:id="rId44"/>
    <p:sldId id="545" r:id="rId45"/>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ll,Marla" initials="R" lastIdx="5" clrIdx="0">
    <p:extLst/>
  </p:cmAuthor>
  <p:cmAuthor id="2" name="Malcolm,Matthew" initials="M" lastIdx="17" clrIdx="1">
    <p:extLst/>
  </p:cmAuthor>
  <p:cmAuthor id="3" name="Kidd,Allison" initials="K" lastIdx="5" clrIdx="2">
    <p:extLst/>
  </p:cmAuthor>
  <p:cmAuthor id="4" name="Feinberg,Sarah" initials="F" lastIdx="9" clrIdx="3">
    <p:extLst>
      <p:ext uri="{19B8F6BF-5375-455C-9EA6-DF929625EA0E}">
        <p15:presenceInfo xmlns:p15="http://schemas.microsoft.com/office/powerpoint/2012/main" userId="S-1-5-21-299502267-746137067-1417001333-3620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BACBB"/>
    <a:srgbClr val="2C86D9"/>
    <a:srgbClr val="022458"/>
    <a:srgbClr val="404040"/>
    <a:srgbClr val="40A1C1"/>
    <a:srgbClr val="CF8A14"/>
    <a:srgbClr val="93C826"/>
    <a:srgbClr val="7B5F94"/>
    <a:srgbClr val="9FB9D8"/>
    <a:srgbClr val="C69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670" autoAdjust="0"/>
    <p:restoredTop sz="61066" autoAdjust="0"/>
  </p:normalViewPr>
  <p:slideViewPr>
    <p:cSldViewPr>
      <p:cViewPr varScale="1">
        <p:scale>
          <a:sx n="50" d="100"/>
          <a:sy n="50" d="100"/>
        </p:scale>
        <p:origin x="34" y="187"/>
      </p:cViewPr>
      <p:guideLst>
        <p:guide orient="horz" pos="2160"/>
        <p:guide pos="2880"/>
      </p:guideLst>
    </p:cSldViewPr>
  </p:slideViewPr>
  <p:outlineViewPr>
    <p:cViewPr>
      <p:scale>
        <a:sx n="33" d="100"/>
        <a:sy n="33" d="100"/>
      </p:scale>
      <p:origin x="0" y="-50358"/>
    </p:cViewPr>
  </p:outlineViewPr>
  <p:notesTextViewPr>
    <p:cViewPr>
      <p:scale>
        <a:sx n="3" d="2"/>
        <a:sy n="3" d="2"/>
      </p:scale>
      <p:origin x="0" y="0"/>
    </p:cViewPr>
  </p:notesTextViewPr>
  <p:sorterViewPr>
    <p:cViewPr>
      <p:scale>
        <a:sx n="150" d="100"/>
        <a:sy n="150" d="100"/>
      </p:scale>
      <p:origin x="0" y="-14946"/>
    </p:cViewPr>
  </p:sorterViewPr>
  <p:notesViewPr>
    <p:cSldViewPr showGuides="1">
      <p:cViewPr>
        <p:scale>
          <a:sx n="123" d="100"/>
          <a:sy n="123" d="100"/>
        </p:scale>
        <p:origin x="1332" y="-372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scooter.chhs.colostate.edu\ot_share$\ATRC\_Research\COPM_Demographics_survey%20data%20project%20(created%20by%20Matt%20M)\Paper%202\Dis%20&amp;%20Rehab-AT\figures_Tables_maste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cooter.chhs.colostate.edu\ot_share$\ATRC\_Research\COPM_Demographics_survey%20data%20project%20(created%20by%20Matt%20M)\Paper%202\Dis%20&amp;%20Rehab-AT\figures_Tables_maste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cooter.chhs.colostate.edu\ot_share$\ATRC\_Research\COPM_Demographics_survey%20data%20project%20(created%20by%20Matt%20M)\Paper%202\Dis%20&amp;%20Rehab-AT\figures_Tables_maste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cooter.chhs.colostate.edu\ot_share$\ATRC\_Research\COPM_Demographics_survey%20data%20project%20(created%20by%20Matt%20M)\Paper%202\Dis%20&amp;%20Rehab-AT\figures_Tables_maste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cooter.chhs.colostate.edu\ot_share$\ATRC\_Research\COPM_Demographics_survey%20data%20project%20(created%20by%20Matt%20M)\Paper%202\Dis%20&amp;%20Rehab-AT\figures_Tables_master.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scooter.chhs.colostate.edu\ot_share$\ATRC\_Research\COPM_Demographics_survey%20data%20project%20(created%20by%20Matt%20M)\Paper%202\Dis%20&amp;%20Rehab-AT\figures_Tables_master.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scooter.chhs.colostate.edu\ot_share$\ATRC\_Research\COPM_Demographics_survey%20data%20project%20(created%20by%20Matt%20M)\Paper%202\Dis%20&amp;%20Rehab-AT\figures_Tables_master.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scooter.chhs.colostate.edu\ot_share$\ATRC\_Research\COPM_Demographics_survey%20data%20project%20(created%20by%20Matt%20M)\Paper%202\Dis%20&amp;%20Rehab-AT\figures_Tables_master.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scooter.chhs.colostate.edu\ot_share$\ATRC\_Research\COPM_Demographics_survey%20data%20project%20(created%20by%20Matt%20M)\Paper%202\Dis%20&amp;%20Rehab-AT\figures_Tables_master.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17F-4DA2-B601-0DFCF494F58F}"/>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17F-4DA2-B601-0DFCF494F58F}"/>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17F-4DA2-B601-0DFCF494F58F}"/>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517F-4DA2-B601-0DFCF494F58F}"/>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517F-4DA2-B601-0DFCF494F58F}"/>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517F-4DA2-B601-0DFCF494F58F}"/>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517F-4DA2-B601-0DFCF494F58F}"/>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517F-4DA2-B601-0DFCF494F58F}"/>
              </c:ext>
            </c:extLst>
          </c:dPt>
          <c:dLbls>
            <c:dLbl>
              <c:idx val="1"/>
              <c:layout>
                <c:manualLayout>
                  <c:x val="0.12765011843031801"/>
                  <c:y val="-3.0377358490566039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517F-4DA2-B601-0DFCF494F58F}"/>
                </c:ext>
              </c:extLst>
            </c:dLbl>
            <c:dLbl>
              <c:idx val="2"/>
              <c:layout>
                <c:manualLayout>
                  <c:x val="0.20024977310079231"/>
                  <c:y val="-1.8325355215826325E-3"/>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517F-4DA2-B601-0DFCF494F58F}"/>
                </c:ext>
              </c:extLst>
            </c:dLbl>
            <c:dLbl>
              <c:idx val="4"/>
              <c:layout>
                <c:manualLayout>
                  <c:x val="-1.8072319043795689E-2"/>
                  <c:y val="-0.12881635470547445"/>
                </c:manualLayout>
              </c:layout>
              <c:showLegendKey val="0"/>
              <c:showVal val="0"/>
              <c:showCatName val="1"/>
              <c:showSerName val="0"/>
              <c:showPercent val="1"/>
              <c:showBubbleSize val="0"/>
              <c:extLst>
                <c:ext xmlns:c15="http://schemas.microsoft.com/office/drawing/2012/chart" uri="{CE6537A1-D6FC-4f65-9D91-7224C49458BB}">
                  <c15:layout>
                    <c:manualLayout>
                      <c:w val="0.23119912721753155"/>
                      <c:h val="0.25000005943551945"/>
                    </c:manualLayout>
                  </c15:layout>
                </c:ext>
                <c:ext xmlns:c16="http://schemas.microsoft.com/office/drawing/2014/chart" uri="{C3380CC4-5D6E-409C-BE32-E72D297353CC}">
                  <c16:uniqueId val="{00000009-517F-4DA2-B601-0DFCF494F58F}"/>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'diagnosis-all data'!$K$16:$K$23</c:f>
              <c:strCache>
                <c:ptCount val="7"/>
                <c:pt idx="0">
                  <c:v>Learning Disability</c:v>
                </c:pt>
                <c:pt idx="1">
                  <c:v>Mood disorder</c:v>
                </c:pt>
                <c:pt idx="2">
                  <c:v>Visual deficit</c:v>
                </c:pt>
                <c:pt idx="3">
                  <c:v>CNS damage</c:v>
                </c:pt>
                <c:pt idx="4">
                  <c:v>Mental/Behavioral disorder</c:v>
                </c:pt>
                <c:pt idx="5">
                  <c:v>Mobility deficit/pain</c:v>
                </c:pt>
                <c:pt idx="6">
                  <c:v>Unspecified</c:v>
                </c:pt>
              </c:strCache>
            </c:strRef>
          </c:cat>
          <c:val>
            <c:numRef>
              <c:f>'diagnosis-all data'!$M$16:$M$23</c:f>
              <c:numCache>
                <c:formatCode>0.0</c:formatCode>
                <c:ptCount val="8"/>
                <c:pt idx="0">
                  <c:v>37.582417582417584</c:v>
                </c:pt>
                <c:pt idx="1">
                  <c:v>10.76923076923077</c:v>
                </c:pt>
                <c:pt idx="2">
                  <c:v>8.5714285714285712</c:v>
                </c:pt>
                <c:pt idx="3">
                  <c:v>7.6923076923076925</c:v>
                </c:pt>
                <c:pt idx="4">
                  <c:v>16.923076923076923</c:v>
                </c:pt>
                <c:pt idx="5">
                  <c:v>9.2307692307692317</c:v>
                </c:pt>
                <c:pt idx="6">
                  <c:v>9.2307692307692317</c:v>
                </c:pt>
              </c:numCache>
            </c:numRef>
          </c:val>
          <c:extLst>
            <c:ext xmlns:c16="http://schemas.microsoft.com/office/drawing/2014/chart" uri="{C3380CC4-5D6E-409C-BE32-E72D297353CC}">
              <c16:uniqueId val="{00000010-517F-4DA2-B601-0DFCF494F58F}"/>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'performance by dx group'!$D$4</c:f>
              <c:strCache>
                <c:ptCount val="1"/>
                <c:pt idx="0">
                  <c:v>pre</c:v>
                </c:pt>
              </c:strCache>
            </c:strRef>
          </c:tx>
          <c:spPr>
            <a:solidFill>
              <a:schemeClr val="accent1"/>
            </a:solidFill>
            <a:ln>
              <a:noFill/>
            </a:ln>
            <a:effectLst/>
          </c:spPr>
          <c:invertIfNegative val="0"/>
          <c:errBars>
            <c:errBarType val="plus"/>
            <c:errValType val="cust"/>
            <c:noEndCap val="0"/>
            <c:plus>
              <c:numRef>
                <c:f>'performance by dx group'!$K$5:$K$10</c:f>
                <c:numCache>
                  <c:formatCode>General</c:formatCode>
                  <c:ptCount val="6"/>
                  <c:pt idx="0">
                    <c:v>0.12990308593687835</c:v>
                  </c:pt>
                  <c:pt idx="1">
                    <c:v>0.31419289192044647</c:v>
                  </c:pt>
                  <c:pt idx="2">
                    <c:v>0.52751305710624319</c:v>
                  </c:pt>
                  <c:pt idx="3">
                    <c:v>0.32174439158181067</c:v>
                  </c:pt>
                  <c:pt idx="4">
                    <c:v>0.24000310017838952</c:v>
                  </c:pt>
                  <c:pt idx="5">
                    <c:v>0.55554183086268516</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'performance by dx group'!$C$5:$C$10</c:f>
              <c:strCache>
                <c:ptCount val="6"/>
                <c:pt idx="0">
                  <c:v>Learning disability</c:v>
                </c:pt>
                <c:pt idx="1">
                  <c:v>Mood disorder</c:v>
                </c:pt>
                <c:pt idx="2">
                  <c:v>Visual deficit</c:v>
                </c:pt>
                <c:pt idx="3">
                  <c:v>CNS damage</c:v>
                </c:pt>
                <c:pt idx="4">
                  <c:v>Mental/behavioral disorder</c:v>
                </c:pt>
                <c:pt idx="5">
                  <c:v>Mobility deficit/pain</c:v>
                </c:pt>
              </c:strCache>
            </c:strRef>
          </c:cat>
          <c:val>
            <c:numRef>
              <c:f>'performance by dx group'!$D$5:$D$10</c:f>
              <c:numCache>
                <c:formatCode>###0.00</c:formatCode>
                <c:ptCount val="6"/>
                <c:pt idx="0">
                  <c:v>6.4674698795180712</c:v>
                </c:pt>
                <c:pt idx="1">
                  <c:v>5.437199999999998</c:v>
                </c:pt>
                <c:pt idx="2">
                  <c:v>6.7038888888888897</c:v>
                </c:pt>
                <c:pt idx="3">
                  <c:v>5.9673913043478262</c:v>
                </c:pt>
                <c:pt idx="4">
                  <c:v>6.6775000000000002</c:v>
                </c:pt>
                <c:pt idx="5">
                  <c:v>5.9384615384615396</c:v>
                </c:pt>
              </c:numCache>
            </c:numRef>
          </c:val>
          <c:extLst>
            <c:ext xmlns:c16="http://schemas.microsoft.com/office/drawing/2014/chart" uri="{C3380CC4-5D6E-409C-BE32-E72D297353CC}">
              <c16:uniqueId val="{00000000-0160-47FF-B2D4-DB47CF010CE2}"/>
            </c:ext>
          </c:extLst>
        </c:ser>
        <c:ser>
          <c:idx val="1"/>
          <c:order val="1"/>
          <c:tx>
            <c:strRef>
              <c:f>'performance by dx group'!$E$4</c:f>
              <c:strCache>
                <c:ptCount val="1"/>
                <c:pt idx="0">
                  <c:v>post</c:v>
                </c:pt>
              </c:strCache>
            </c:strRef>
          </c:tx>
          <c:spPr>
            <a:solidFill>
              <a:schemeClr val="accent3"/>
            </a:solidFill>
            <a:ln>
              <a:noFill/>
            </a:ln>
            <a:effectLst/>
          </c:spPr>
          <c:invertIfNegative val="0"/>
          <c:errBars>
            <c:errBarType val="plus"/>
            <c:errValType val="cust"/>
            <c:noEndCap val="0"/>
            <c:plus>
              <c:numRef>
                <c:f>'performance by dx group'!$L$5:$L$10</c:f>
                <c:numCache>
                  <c:formatCode>General</c:formatCode>
                  <c:ptCount val="6"/>
                  <c:pt idx="0">
                    <c:v>0.12164156733378494</c:v>
                  </c:pt>
                  <c:pt idx="1">
                    <c:v>0.26658832182474412</c:v>
                  </c:pt>
                  <c:pt idx="2">
                    <c:v>0.3562697076305581</c:v>
                  </c:pt>
                  <c:pt idx="3">
                    <c:v>0.23222697799231068</c:v>
                  </c:pt>
                  <c:pt idx="4">
                    <c:v>0.19545123625108796</c:v>
                  </c:pt>
                  <c:pt idx="5">
                    <c:v>0.30481847024542552</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'performance by dx group'!$C$5:$C$10</c:f>
              <c:strCache>
                <c:ptCount val="6"/>
                <c:pt idx="0">
                  <c:v>Learning disability</c:v>
                </c:pt>
                <c:pt idx="1">
                  <c:v>Mood disorder</c:v>
                </c:pt>
                <c:pt idx="2">
                  <c:v>Visual deficit</c:v>
                </c:pt>
                <c:pt idx="3">
                  <c:v>CNS damage</c:v>
                </c:pt>
                <c:pt idx="4">
                  <c:v>Mental/behavioral disorder</c:v>
                </c:pt>
                <c:pt idx="5">
                  <c:v>Mobility deficit/pain</c:v>
                </c:pt>
              </c:strCache>
            </c:strRef>
          </c:cat>
          <c:val>
            <c:numRef>
              <c:f>'performance by dx group'!$E$5:$E$10</c:f>
              <c:numCache>
                <c:formatCode>###0.00</c:formatCode>
                <c:ptCount val="6"/>
                <c:pt idx="0">
                  <c:v>7.2137349397590347</c:v>
                </c:pt>
                <c:pt idx="1">
                  <c:v>6.6440000000000001</c:v>
                </c:pt>
                <c:pt idx="2">
                  <c:v>7.8333333333333321</c:v>
                </c:pt>
                <c:pt idx="3">
                  <c:v>7.3786956521739118</c:v>
                </c:pt>
                <c:pt idx="4">
                  <c:v>7.4846428571428554</c:v>
                </c:pt>
                <c:pt idx="5">
                  <c:v>7.5023076923076921</c:v>
                </c:pt>
              </c:numCache>
            </c:numRef>
          </c:val>
          <c:extLst>
            <c:ext xmlns:c16="http://schemas.microsoft.com/office/drawing/2014/chart" uri="{C3380CC4-5D6E-409C-BE32-E72D297353CC}">
              <c16:uniqueId val="{00000001-0160-47FF-B2D4-DB47CF010CE2}"/>
            </c:ext>
          </c:extLst>
        </c:ser>
        <c:dLbls>
          <c:showLegendKey val="0"/>
          <c:showVal val="0"/>
          <c:showCatName val="0"/>
          <c:showSerName val="0"/>
          <c:showPercent val="0"/>
          <c:showBubbleSize val="0"/>
        </c:dLbls>
        <c:gapWidth val="150"/>
        <c:overlap val="-10"/>
        <c:axId val="170023928"/>
        <c:axId val="170046912"/>
      </c:barChart>
      <c:catAx>
        <c:axId val="170023928"/>
        <c:scaling>
          <c:orientation val="minMax"/>
        </c:scaling>
        <c:delete val="0"/>
        <c:axPos val="b"/>
        <c:numFmt formatCode="General" sourceLinked="1"/>
        <c:majorTickMark val="none"/>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0046912"/>
        <c:crosses val="autoZero"/>
        <c:auto val="1"/>
        <c:lblAlgn val="ctr"/>
        <c:lblOffset val="100"/>
        <c:noMultiLvlLbl val="0"/>
      </c:catAx>
      <c:valAx>
        <c:axId val="170046912"/>
        <c:scaling>
          <c:orientation val="minMax"/>
          <c:max val="10"/>
          <c:min val="4"/>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COPM Performance rating (1-10)</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00" sourceLinked="1"/>
        <c:majorTickMark val="none"/>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002392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'performance by dx group'!$D$4</c:f>
              <c:strCache>
                <c:ptCount val="1"/>
                <c:pt idx="0">
                  <c:v>pre</c:v>
                </c:pt>
              </c:strCache>
            </c:strRef>
          </c:tx>
          <c:spPr>
            <a:solidFill>
              <a:schemeClr val="accent1"/>
            </a:solidFill>
            <a:ln>
              <a:noFill/>
            </a:ln>
            <a:effectLst/>
          </c:spPr>
          <c:invertIfNegative val="0"/>
          <c:errBars>
            <c:errBarType val="plus"/>
            <c:errValType val="cust"/>
            <c:noEndCap val="0"/>
            <c:plus>
              <c:numRef>
                <c:f>'performance by dx group'!$K$5:$K$10</c:f>
                <c:numCache>
                  <c:formatCode>General</c:formatCode>
                  <c:ptCount val="6"/>
                  <c:pt idx="0">
                    <c:v>0.12990308593687835</c:v>
                  </c:pt>
                  <c:pt idx="1">
                    <c:v>0.31419289192044647</c:v>
                  </c:pt>
                  <c:pt idx="2">
                    <c:v>0.52751305710624319</c:v>
                  </c:pt>
                  <c:pt idx="3">
                    <c:v>0.32174439158181067</c:v>
                  </c:pt>
                  <c:pt idx="4">
                    <c:v>0.24000310017838952</c:v>
                  </c:pt>
                  <c:pt idx="5">
                    <c:v>0.55554183086268516</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'performance by dx group'!$C$5:$C$10</c:f>
              <c:strCache>
                <c:ptCount val="6"/>
                <c:pt idx="0">
                  <c:v>Learning disability</c:v>
                </c:pt>
                <c:pt idx="1">
                  <c:v>Mood disorder</c:v>
                </c:pt>
                <c:pt idx="2">
                  <c:v>Visual deficit</c:v>
                </c:pt>
                <c:pt idx="3">
                  <c:v>CNS damage</c:v>
                </c:pt>
                <c:pt idx="4">
                  <c:v>Mental/behavioral disorder</c:v>
                </c:pt>
                <c:pt idx="5">
                  <c:v>Mobility deficit/pain</c:v>
                </c:pt>
              </c:strCache>
            </c:strRef>
          </c:cat>
          <c:val>
            <c:numRef>
              <c:f>'performance by dx group'!$D$5:$D$10</c:f>
              <c:numCache>
                <c:formatCode>###0.00</c:formatCode>
                <c:ptCount val="6"/>
                <c:pt idx="0">
                  <c:v>6.4674698795180712</c:v>
                </c:pt>
                <c:pt idx="1">
                  <c:v>5.437199999999998</c:v>
                </c:pt>
                <c:pt idx="2">
                  <c:v>6.7038888888888897</c:v>
                </c:pt>
                <c:pt idx="3">
                  <c:v>5.9673913043478262</c:v>
                </c:pt>
                <c:pt idx="4">
                  <c:v>6.6775000000000002</c:v>
                </c:pt>
                <c:pt idx="5">
                  <c:v>5.9384615384615396</c:v>
                </c:pt>
              </c:numCache>
            </c:numRef>
          </c:val>
          <c:extLst>
            <c:ext xmlns:c16="http://schemas.microsoft.com/office/drawing/2014/chart" uri="{C3380CC4-5D6E-409C-BE32-E72D297353CC}">
              <c16:uniqueId val="{00000000-0160-47FF-B2D4-DB47CF010CE2}"/>
            </c:ext>
          </c:extLst>
        </c:ser>
        <c:ser>
          <c:idx val="1"/>
          <c:order val="1"/>
          <c:tx>
            <c:strRef>
              <c:f>'performance by dx group'!$E$4</c:f>
              <c:strCache>
                <c:ptCount val="1"/>
                <c:pt idx="0">
                  <c:v>post</c:v>
                </c:pt>
              </c:strCache>
            </c:strRef>
          </c:tx>
          <c:spPr>
            <a:solidFill>
              <a:schemeClr val="accent3"/>
            </a:solidFill>
            <a:ln>
              <a:noFill/>
            </a:ln>
            <a:effectLst/>
          </c:spPr>
          <c:invertIfNegative val="0"/>
          <c:errBars>
            <c:errBarType val="plus"/>
            <c:errValType val="cust"/>
            <c:noEndCap val="0"/>
            <c:plus>
              <c:numRef>
                <c:f>'performance by dx group'!$L$5:$L$10</c:f>
                <c:numCache>
                  <c:formatCode>General</c:formatCode>
                  <c:ptCount val="6"/>
                  <c:pt idx="0">
                    <c:v>0.12164156733378494</c:v>
                  </c:pt>
                  <c:pt idx="1">
                    <c:v>0.26658832182474412</c:v>
                  </c:pt>
                  <c:pt idx="2">
                    <c:v>0.3562697076305581</c:v>
                  </c:pt>
                  <c:pt idx="3">
                    <c:v>0.23222697799231068</c:v>
                  </c:pt>
                  <c:pt idx="4">
                    <c:v>0.19545123625108796</c:v>
                  </c:pt>
                  <c:pt idx="5">
                    <c:v>0.30481847024542552</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'performance by dx group'!$C$5:$C$10</c:f>
              <c:strCache>
                <c:ptCount val="6"/>
                <c:pt idx="0">
                  <c:v>Learning disability</c:v>
                </c:pt>
                <c:pt idx="1">
                  <c:v>Mood disorder</c:v>
                </c:pt>
                <c:pt idx="2">
                  <c:v>Visual deficit</c:v>
                </c:pt>
                <c:pt idx="3">
                  <c:v>CNS damage</c:v>
                </c:pt>
                <c:pt idx="4">
                  <c:v>Mental/behavioral disorder</c:v>
                </c:pt>
                <c:pt idx="5">
                  <c:v>Mobility deficit/pain</c:v>
                </c:pt>
              </c:strCache>
            </c:strRef>
          </c:cat>
          <c:val>
            <c:numRef>
              <c:f>'performance by dx group'!$E$5:$E$10</c:f>
              <c:numCache>
                <c:formatCode>###0.00</c:formatCode>
                <c:ptCount val="6"/>
                <c:pt idx="0">
                  <c:v>7.2137349397590347</c:v>
                </c:pt>
                <c:pt idx="1">
                  <c:v>6.6440000000000001</c:v>
                </c:pt>
                <c:pt idx="2">
                  <c:v>7.8333333333333321</c:v>
                </c:pt>
                <c:pt idx="3">
                  <c:v>7.3786956521739118</c:v>
                </c:pt>
                <c:pt idx="4">
                  <c:v>7.4846428571428554</c:v>
                </c:pt>
                <c:pt idx="5">
                  <c:v>7.5023076923076921</c:v>
                </c:pt>
              </c:numCache>
            </c:numRef>
          </c:val>
          <c:extLst>
            <c:ext xmlns:c16="http://schemas.microsoft.com/office/drawing/2014/chart" uri="{C3380CC4-5D6E-409C-BE32-E72D297353CC}">
              <c16:uniqueId val="{00000001-0160-47FF-B2D4-DB47CF010CE2}"/>
            </c:ext>
          </c:extLst>
        </c:ser>
        <c:dLbls>
          <c:showLegendKey val="0"/>
          <c:showVal val="0"/>
          <c:showCatName val="0"/>
          <c:showSerName val="0"/>
          <c:showPercent val="0"/>
          <c:showBubbleSize val="0"/>
        </c:dLbls>
        <c:gapWidth val="150"/>
        <c:overlap val="-10"/>
        <c:axId val="170023928"/>
        <c:axId val="170046912"/>
      </c:barChart>
      <c:catAx>
        <c:axId val="170023928"/>
        <c:scaling>
          <c:orientation val="minMax"/>
        </c:scaling>
        <c:delete val="0"/>
        <c:axPos val="b"/>
        <c:numFmt formatCode="General" sourceLinked="1"/>
        <c:majorTickMark val="none"/>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0046912"/>
        <c:crosses val="autoZero"/>
        <c:auto val="1"/>
        <c:lblAlgn val="ctr"/>
        <c:lblOffset val="100"/>
        <c:noMultiLvlLbl val="0"/>
      </c:catAx>
      <c:valAx>
        <c:axId val="170046912"/>
        <c:scaling>
          <c:orientation val="minMax"/>
          <c:max val="10"/>
          <c:min val="4"/>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COPM Performance rating (1-10)</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00" sourceLinked="1"/>
        <c:majorTickMark val="none"/>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002392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'satisfaction by dx group'!$D$4</c:f>
              <c:strCache>
                <c:ptCount val="1"/>
                <c:pt idx="0">
                  <c:v>pre</c:v>
                </c:pt>
              </c:strCache>
            </c:strRef>
          </c:tx>
          <c:spPr>
            <a:solidFill>
              <a:schemeClr val="accent1"/>
            </a:solidFill>
            <a:ln>
              <a:noFill/>
            </a:ln>
            <a:effectLst/>
          </c:spPr>
          <c:invertIfNegative val="0"/>
          <c:errBars>
            <c:errBarType val="plus"/>
            <c:errValType val="cust"/>
            <c:noEndCap val="0"/>
            <c:plus>
              <c:numRef>
                <c:f>'satisfaction by dx group'!$K$5:$K$10</c:f>
                <c:numCache>
                  <c:formatCode>General</c:formatCode>
                  <c:ptCount val="6"/>
                  <c:pt idx="0">
                    <c:v>0.17990845108215095</c:v>
                  </c:pt>
                  <c:pt idx="1">
                    <c:v>0.32316559222788549</c:v>
                  </c:pt>
                  <c:pt idx="2">
                    <c:v>0.51387608180472899</c:v>
                  </c:pt>
                  <c:pt idx="3">
                    <c:v>0.41131320549671407</c:v>
                  </c:pt>
                  <c:pt idx="4">
                    <c:v>0.30212775300909045</c:v>
                  </c:pt>
                  <c:pt idx="5">
                    <c:v>0.58764397707028548</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'satisfaction by dx group'!$C$5:$C$10</c:f>
              <c:strCache>
                <c:ptCount val="6"/>
                <c:pt idx="0">
                  <c:v>Learning disability</c:v>
                </c:pt>
                <c:pt idx="1">
                  <c:v>Mood disorder</c:v>
                </c:pt>
                <c:pt idx="2">
                  <c:v>Visual deficit</c:v>
                </c:pt>
                <c:pt idx="3">
                  <c:v>CNS damage</c:v>
                </c:pt>
                <c:pt idx="4">
                  <c:v>Mental/behavioral disorder</c:v>
                </c:pt>
                <c:pt idx="5">
                  <c:v>Mobility deficit/pain</c:v>
                </c:pt>
              </c:strCache>
            </c:strRef>
          </c:cat>
          <c:val>
            <c:numRef>
              <c:f>'satisfaction by dx group'!$D$5:$D$10</c:f>
              <c:numCache>
                <c:formatCode>###0.00</c:formatCode>
                <c:ptCount val="6"/>
                <c:pt idx="0">
                  <c:v>6.0560975609756094</c:v>
                </c:pt>
                <c:pt idx="1">
                  <c:v>4.6559999999999997</c:v>
                </c:pt>
                <c:pt idx="2">
                  <c:v>6.916666666666667</c:v>
                </c:pt>
                <c:pt idx="3">
                  <c:v>5.573913043478262</c:v>
                </c:pt>
                <c:pt idx="4">
                  <c:v>5.9571428571428573</c:v>
                </c:pt>
                <c:pt idx="5">
                  <c:v>5.2384615384615394</c:v>
                </c:pt>
              </c:numCache>
            </c:numRef>
          </c:val>
          <c:extLst>
            <c:ext xmlns:c16="http://schemas.microsoft.com/office/drawing/2014/chart" uri="{C3380CC4-5D6E-409C-BE32-E72D297353CC}">
              <c16:uniqueId val="{00000000-6DBD-488F-A10A-90319073C378}"/>
            </c:ext>
          </c:extLst>
        </c:ser>
        <c:ser>
          <c:idx val="1"/>
          <c:order val="1"/>
          <c:tx>
            <c:strRef>
              <c:f>'satisfaction by dx group'!$E$4</c:f>
              <c:strCache>
                <c:ptCount val="1"/>
                <c:pt idx="0">
                  <c:v>post</c:v>
                </c:pt>
              </c:strCache>
            </c:strRef>
          </c:tx>
          <c:spPr>
            <a:solidFill>
              <a:schemeClr val="accent2"/>
            </a:solidFill>
            <a:ln>
              <a:noFill/>
            </a:ln>
            <a:effectLst/>
          </c:spPr>
          <c:invertIfNegative val="0"/>
          <c:errBars>
            <c:errBarType val="plus"/>
            <c:errValType val="cust"/>
            <c:noEndCap val="0"/>
            <c:plus>
              <c:numRef>
                <c:f>'satisfaction by dx group'!$L$5:$L$10</c:f>
                <c:numCache>
                  <c:formatCode>General</c:formatCode>
                  <c:ptCount val="6"/>
                  <c:pt idx="0">
                    <c:v>0.16482825052558983</c:v>
                  </c:pt>
                  <c:pt idx="1">
                    <c:v>0.34922390143478632</c:v>
                  </c:pt>
                  <c:pt idx="2">
                    <c:v>0.37354413594113056</c:v>
                  </c:pt>
                  <c:pt idx="3">
                    <c:v>0.29670818150729034</c:v>
                  </c:pt>
                  <c:pt idx="4">
                    <c:v>0.22004925408927356</c:v>
                  </c:pt>
                  <c:pt idx="5">
                    <c:v>0.41112488204808678</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'satisfaction by dx group'!$C$5:$C$10</c:f>
              <c:strCache>
                <c:ptCount val="6"/>
                <c:pt idx="0">
                  <c:v>Learning disability</c:v>
                </c:pt>
                <c:pt idx="1">
                  <c:v>Mood disorder</c:v>
                </c:pt>
                <c:pt idx="2">
                  <c:v>Visual deficit</c:v>
                </c:pt>
                <c:pt idx="3">
                  <c:v>CNS damage</c:v>
                </c:pt>
                <c:pt idx="4">
                  <c:v>Mental/behavioral disorder</c:v>
                </c:pt>
                <c:pt idx="5">
                  <c:v>Mobility deficit/pain</c:v>
                </c:pt>
              </c:strCache>
            </c:strRef>
          </c:cat>
          <c:val>
            <c:numRef>
              <c:f>'satisfaction by dx group'!$E$5:$E$10</c:f>
              <c:numCache>
                <c:formatCode>###0.00</c:formatCode>
                <c:ptCount val="6"/>
                <c:pt idx="0">
                  <c:v>7.1097560975609762</c:v>
                </c:pt>
                <c:pt idx="1">
                  <c:v>6.1320000000000006</c:v>
                </c:pt>
                <c:pt idx="2">
                  <c:v>7.8111111111111127</c:v>
                </c:pt>
                <c:pt idx="3">
                  <c:v>7.2869565217391301</c:v>
                </c:pt>
                <c:pt idx="4">
                  <c:v>7.260714285714287</c:v>
                </c:pt>
                <c:pt idx="5">
                  <c:v>7.569230769230769</c:v>
                </c:pt>
              </c:numCache>
            </c:numRef>
          </c:val>
          <c:extLst>
            <c:ext xmlns:c16="http://schemas.microsoft.com/office/drawing/2014/chart" uri="{C3380CC4-5D6E-409C-BE32-E72D297353CC}">
              <c16:uniqueId val="{00000001-6DBD-488F-A10A-90319073C378}"/>
            </c:ext>
          </c:extLst>
        </c:ser>
        <c:dLbls>
          <c:showLegendKey val="0"/>
          <c:showVal val="0"/>
          <c:showCatName val="0"/>
          <c:showSerName val="0"/>
          <c:showPercent val="0"/>
          <c:showBubbleSize val="0"/>
        </c:dLbls>
        <c:gapWidth val="150"/>
        <c:overlap val="-10"/>
        <c:axId val="169487696"/>
        <c:axId val="169428448"/>
      </c:barChart>
      <c:catAx>
        <c:axId val="169487696"/>
        <c:scaling>
          <c:orientation val="minMax"/>
        </c:scaling>
        <c:delete val="0"/>
        <c:axPos val="b"/>
        <c:numFmt formatCode="General" sourceLinked="1"/>
        <c:majorTickMark val="none"/>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9428448"/>
        <c:crosses val="autoZero"/>
        <c:auto val="1"/>
        <c:lblAlgn val="ctr"/>
        <c:lblOffset val="100"/>
        <c:noMultiLvlLbl val="0"/>
      </c:catAx>
      <c:valAx>
        <c:axId val="169428448"/>
        <c:scaling>
          <c:orientation val="minMax"/>
          <c:max val="10"/>
          <c:min val="4"/>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r>
                  <a:rPr lang="en-US"/>
                  <a:t>COPM Satisfaction rating (1-10)
</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00" sourceLinked="1"/>
        <c:majorTickMark val="none"/>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948769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'satisfaction by dx group'!$D$4</c:f>
              <c:strCache>
                <c:ptCount val="1"/>
                <c:pt idx="0">
                  <c:v>pre</c:v>
                </c:pt>
              </c:strCache>
            </c:strRef>
          </c:tx>
          <c:spPr>
            <a:solidFill>
              <a:schemeClr val="accent1"/>
            </a:solidFill>
            <a:ln>
              <a:noFill/>
            </a:ln>
            <a:effectLst/>
          </c:spPr>
          <c:invertIfNegative val="0"/>
          <c:errBars>
            <c:errBarType val="plus"/>
            <c:errValType val="cust"/>
            <c:noEndCap val="0"/>
            <c:plus>
              <c:numRef>
                <c:f>'satisfaction by dx group'!$K$5:$K$10</c:f>
                <c:numCache>
                  <c:formatCode>General</c:formatCode>
                  <c:ptCount val="6"/>
                  <c:pt idx="0">
                    <c:v>0.17990845108215095</c:v>
                  </c:pt>
                  <c:pt idx="1">
                    <c:v>0.32316559222788549</c:v>
                  </c:pt>
                  <c:pt idx="2">
                    <c:v>0.51387608180472899</c:v>
                  </c:pt>
                  <c:pt idx="3">
                    <c:v>0.41131320549671407</c:v>
                  </c:pt>
                  <c:pt idx="4">
                    <c:v>0.30212775300909045</c:v>
                  </c:pt>
                  <c:pt idx="5">
                    <c:v>0.58764397707028548</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'satisfaction by dx group'!$C$5:$C$10</c:f>
              <c:strCache>
                <c:ptCount val="6"/>
                <c:pt idx="0">
                  <c:v>Learning disability</c:v>
                </c:pt>
                <c:pt idx="1">
                  <c:v>Mood disorder</c:v>
                </c:pt>
                <c:pt idx="2">
                  <c:v>Visual deficit</c:v>
                </c:pt>
                <c:pt idx="3">
                  <c:v>CNS damage</c:v>
                </c:pt>
                <c:pt idx="4">
                  <c:v>Mental/behavioral disorder</c:v>
                </c:pt>
                <c:pt idx="5">
                  <c:v>Mobility deficit/pain</c:v>
                </c:pt>
              </c:strCache>
            </c:strRef>
          </c:cat>
          <c:val>
            <c:numRef>
              <c:f>'satisfaction by dx group'!$D$5:$D$10</c:f>
              <c:numCache>
                <c:formatCode>###0.00</c:formatCode>
                <c:ptCount val="6"/>
                <c:pt idx="0">
                  <c:v>6.0560975609756094</c:v>
                </c:pt>
                <c:pt idx="1">
                  <c:v>4.6559999999999997</c:v>
                </c:pt>
                <c:pt idx="2">
                  <c:v>6.916666666666667</c:v>
                </c:pt>
                <c:pt idx="3">
                  <c:v>5.573913043478262</c:v>
                </c:pt>
                <c:pt idx="4">
                  <c:v>5.9571428571428573</c:v>
                </c:pt>
                <c:pt idx="5">
                  <c:v>5.2384615384615394</c:v>
                </c:pt>
              </c:numCache>
            </c:numRef>
          </c:val>
          <c:extLst>
            <c:ext xmlns:c16="http://schemas.microsoft.com/office/drawing/2014/chart" uri="{C3380CC4-5D6E-409C-BE32-E72D297353CC}">
              <c16:uniqueId val="{00000000-6DBD-488F-A10A-90319073C378}"/>
            </c:ext>
          </c:extLst>
        </c:ser>
        <c:ser>
          <c:idx val="1"/>
          <c:order val="1"/>
          <c:tx>
            <c:strRef>
              <c:f>'satisfaction by dx group'!$E$4</c:f>
              <c:strCache>
                <c:ptCount val="1"/>
                <c:pt idx="0">
                  <c:v>post</c:v>
                </c:pt>
              </c:strCache>
            </c:strRef>
          </c:tx>
          <c:spPr>
            <a:solidFill>
              <a:schemeClr val="accent2"/>
            </a:solidFill>
            <a:ln>
              <a:noFill/>
            </a:ln>
            <a:effectLst/>
          </c:spPr>
          <c:invertIfNegative val="0"/>
          <c:errBars>
            <c:errBarType val="plus"/>
            <c:errValType val="cust"/>
            <c:noEndCap val="0"/>
            <c:plus>
              <c:numRef>
                <c:f>'satisfaction by dx group'!$L$5:$L$10</c:f>
                <c:numCache>
                  <c:formatCode>General</c:formatCode>
                  <c:ptCount val="6"/>
                  <c:pt idx="0">
                    <c:v>0.16482825052558983</c:v>
                  </c:pt>
                  <c:pt idx="1">
                    <c:v>0.34922390143478632</c:v>
                  </c:pt>
                  <c:pt idx="2">
                    <c:v>0.37354413594113056</c:v>
                  </c:pt>
                  <c:pt idx="3">
                    <c:v>0.29670818150729034</c:v>
                  </c:pt>
                  <c:pt idx="4">
                    <c:v>0.22004925408927356</c:v>
                  </c:pt>
                  <c:pt idx="5">
                    <c:v>0.41112488204808678</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'satisfaction by dx group'!$C$5:$C$10</c:f>
              <c:strCache>
                <c:ptCount val="6"/>
                <c:pt idx="0">
                  <c:v>Learning disability</c:v>
                </c:pt>
                <c:pt idx="1">
                  <c:v>Mood disorder</c:v>
                </c:pt>
                <c:pt idx="2">
                  <c:v>Visual deficit</c:v>
                </c:pt>
                <c:pt idx="3">
                  <c:v>CNS damage</c:v>
                </c:pt>
                <c:pt idx="4">
                  <c:v>Mental/behavioral disorder</c:v>
                </c:pt>
                <c:pt idx="5">
                  <c:v>Mobility deficit/pain</c:v>
                </c:pt>
              </c:strCache>
            </c:strRef>
          </c:cat>
          <c:val>
            <c:numRef>
              <c:f>'satisfaction by dx group'!$E$5:$E$10</c:f>
              <c:numCache>
                <c:formatCode>###0.00</c:formatCode>
                <c:ptCount val="6"/>
                <c:pt idx="0">
                  <c:v>7.1097560975609762</c:v>
                </c:pt>
                <c:pt idx="1">
                  <c:v>6.1320000000000006</c:v>
                </c:pt>
                <c:pt idx="2">
                  <c:v>7.8111111111111127</c:v>
                </c:pt>
                <c:pt idx="3">
                  <c:v>7.2869565217391301</c:v>
                </c:pt>
                <c:pt idx="4">
                  <c:v>7.260714285714287</c:v>
                </c:pt>
                <c:pt idx="5">
                  <c:v>7.569230769230769</c:v>
                </c:pt>
              </c:numCache>
            </c:numRef>
          </c:val>
          <c:extLst>
            <c:ext xmlns:c16="http://schemas.microsoft.com/office/drawing/2014/chart" uri="{C3380CC4-5D6E-409C-BE32-E72D297353CC}">
              <c16:uniqueId val="{00000001-6DBD-488F-A10A-90319073C378}"/>
            </c:ext>
          </c:extLst>
        </c:ser>
        <c:dLbls>
          <c:showLegendKey val="0"/>
          <c:showVal val="0"/>
          <c:showCatName val="0"/>
          <c:showSerName val="0"/>
          <c:showPercent val="0"/>
          <c:showBubbleSize val="0"/>
        </c:dLbls>
        <c:gapWidth val="150"/>
        <c:overlap val="-10"/>
        <c:axId val="169487696"/>
        <c:axId val="169428448"/>
      </c:barChart>
      <c:catAx>
        <c:axId val="169487696"/>
        <c:scaling>
          <c:orientation val="minMax"/>
        </c:scaling>
        <c:delete val="0"/>
        <c:axPos val="b"/>
        <c:numFmt formatCode="General" sourceLinked="1"/>
        <c:majorTickMark val="none"/>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9428448"/>
        <c:crosses val="autoZero"/>
        <c:auto val="1"/>
        <c:lblAlgn val="ctr"/>
        <c:lblOffset val="100"/>
        <c:noMultiLvlLbl val="0"/>
      </c:catAx>
      <c:valAx>
        <c:axId val="169428448"/>
        <c:scaling>
          <c:orientation val="minMax"/>
          <c:max val="10"/>
          <c:min val="4"/>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r>
                  <a:rPr lang="en-US"/>
                  <a:t>COPM Satisfaction rating (1-10)
</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00" sourceLinked="1"/>
        <c:majorTickMark val="none"/>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948769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44531416586219E-2"/>
          <c:y val="0.10253009755449516"/>
          <c:w val="0.9062251635089188"/>
          <c:h val="0.67981734903457924"/>
        </c:manualLayout>
      </c:layout>
      <c:barChart>
        <c:barDir val="col"/>
        <c:grouping val="clustered"/>
        <c:varyColors val="0"/>
        <c:ser>
          <c:idx val="0"/>
          <c:order val="0"/>
          <c:spPr>
            <a:solidFill>
              <a:schemeClr val="accent1"/>
            </a:solidFill>
            <a:ln>
              <a:noFill/>
            </a:ln>
            <a:effectLst/>
          </c:spPr>
          <c:invertIfNegative val="0"/>
          <c:errBars>
            <c:errBarType val="plus"/>
            <c:errValType val="cust"/>
            <c:noEndCap val="0"/>
            <c:plus>
              <c:numRef>
                <c:f>survey!$P$5:$P$11</c:f>
                <c:numCache>
                  <c:formatCode>General</c:formatCode>
                  <c:ptCount val="7"/>
                  <c:pt idx="0">
                    <c:v>0.109</c:v>
                  </c:pt>
                  <c:pt idx="1">
                    <c:v>0.20200000000000001</c:v>
                  </c:pt>
                  <c:pt idx="2">
                    <c:v>0.28599999999999998</c:v>
                  </c:pt>
                  <c:pt idx="3">
                    <c:v>0.53500000000000003</c:v>
                  </c:pt>
                  <c:pt idx="4">
                    <c:v>0.11799999999999999</c:v>
                  </c:pt>
                  <c:pt idx="5">
                    <c:v>0.81200000000000006</c:v>
                  </c:pt>
                  <c:pt idx="6">
                    <c:v>0.14299999999999999</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survey!$K$5:$K$11</c:f>
              <c:strCache>
                <c:ptCount val="7"/>
                <c:pt idx="0">
                  <c:v>Learning disability</c:v>
                </c:pt>
                <c:pt idx="1">
                  <c:v>Mood disorder</c:v>
                </c:pt>
                <c:pt idx="2">
                  <c:v>Visual deficit</c:v>
                </c:pt>
                <c:pt idx="3">
                  <c:v>CNS damage</c:v>
                </c:pt>
                <c:pt idx="4">
                  <c:v>Mental/behavioral disorder</c:v>
                </c:pt>
                <c:pt idx="5">
                  <c:v>Mobitlity deficit/pain</c:v>
                </c:pt>
                <c:pt idx="6">
                  <c:v>Unspecified</c:v>
                </c:pt>
              </c:strCache>
            </c:strRef>
          </c:cat>
          <c:val>
            <c:numRef>
              <c:f>survey!$M$5:$M$11</c:f>
              <c:numCache>
                <c:formatCode>General</c:formatCode>
                <c:ptCount val="7"/>
                <c:pt idx="0">
                  <c:v>4.6500000000000004</c:v>
                </c:pt>
                <c:pt idx="1">
                  <c:v>4.57</c:v>
                </c:pt>
                <c:pt idx="2">
                  <c:v>4.29</c:v>
                </c:pt>
                <c:pt idx="3">
                  <c:v>4</c:v>
                </c:pt>
                <c:pt idx="4">
                  <c:v>4.6100000000000003</c:v>
                </c:pt>
                <c:pt idx="5">
                  <c:v>3.4</c:v>
                </c:pt>
                <c:pt idx="6">
                  <c:v>4.8600000000000003</c:v>
                </c:pt>
              </c:numCache>
            </c:numRef>
          </c:val>
          <c:extLst>
            <c:ext xmlns:c16="http://schemas.microsoft.com/office/drawing/2014/chart" uri="{C3380CC4-5D6E-409C-BE32-E72D297353CC}">
              <c16:uniqueId val="{00000000-7022-4E13-BBF9-52E1F6C64BDF}"/>
            </c:ext>
          </c:extLst>
        </c:ser>
        <c:dLbls>
          <c:showLegendKey val="0"/>
          <c:showVal val="0"/>
          <c:showCatName val="0"/>
          <c:showSerName val="0"/>
          <c:showPercent val="0"/>
          <c:showBubbleSize val="0"/>
        </c:dLbls>
        <c:gapWidth val="219"/>
        <c:overlap val="-27"/>
        <c:axId val="116875992"/>
        <c:axId val="116876776"/>
      </c:barChart>
      <c:catAx>
        <c:axId val="116875992"/>
        <c:scaling>
          <c:orientation val="minMax"/>
        </c:scaling>
        <c:delete val="0"/>
        <c:axPos val="b"/>
        <c:numFmt formatCode="General" sourceLinked="1"/>
        <c:majorTickMark val="none"/>
        <c:minorTickMark val="none"/>
        <c:tickLblPos val="nextTo"/>
        <c:spPr>
          <a:noFill/>
          <a:ln w="9525" cap="flat" cmpd="sng" algn="ctr">
            <a:solidFill>
              <a:schemeClr val="bg2">
                <a:lumMod val="25000"/>
              </a:schemeClr>
            </a:solidFill>
            <a:round/>
          </a:ln>
          <a:effectLst/>
        </c:spPr>
        <c:txPr>
          <a:bodyPr rot="-168000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6876776"/>
        <c:crosses val="autoZero"/>
        <c:auto val="1"/>
        <c:lblAlgn val="ctr"/>
        <c:lblOffset val="100"/>
        <c:noMultiLvlLbl val="0"/>
      </c:catAx>
      <c:valAx>
        <c:axId val="116876776"/>
        <c:scaling>
          <c:orientation val="minMax"/>
          <c:max val="5"/>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r>
                  <a:rPr lang="en-US"/>
                  <a:t>Accommodation was timely</a:t>
                </a:r>
              </a:p>
            </c:rich>
          </c:tx>
          <c:layout>
            <c:manualLayout>
              <c:xMode val="edge"/>
              <c:yMode val="edge"/>
              <c:x val="1.3015854078846204E-2"/>
              <c:y val="0.1710470886930034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687599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44531416586219E-2"/>
          <c:y val="0.10253009755449516"/>
          <c:w val="0.9062251635089188"/>
          <c:h val="0.67981734903457924"/>
        </c:manualLayout>
      </c:layout>
      <c:barChart>
        <c:barDir val="col"/>
        <c:grouping val="clustered"/>
        <c:varyColors val="0"/>
        <c:ser>
          <c:idx val="0"/>
          <c:order val="0"/>
          <c:spPr>
            <a:solidFill>
              <a:schemeClr val="accent1"/>
            </a:solidFill>
            <a:ln>
              <a:noFill/>
            </a:ln>
            <a:effectLst/>
          </c:spPr>
          <c:invertIfNegative val="0"/>
          <c:errBars>
            <c:errBarType val="plus"/>
            <c:errValType val="cust"/>
            <c:noEndCap val="0"/>
            <c:plus>
              <c:numRef>
                <c:f>survey!$P$5:$P$11</c:f>
                <c:numCache>
                  <c:formatCode>General</c:formatCode>
                  <c:ptCount val="7"/>
                  <c:pt idx="0">
                    <c:v>0.109</c:v>
                  </c:pt>
                  <c:pt idx="1">
                    <c:v>0.20200000000000001</c:v>
                  </c:pt>
                  <c:pt idx="2">
                    <c:v>0.28599999999999998</c:v>
                  </c:pt>
                  <c:pt idx="3">
                    <c:v>0.53500000000000003</c:v>
                  </c:pt>
                  <c:pt idx="4">
                    <c:v>0.11799999999999999</c:v>
                  </c:pt>
                  <c:pt idx="5">
                    <c:v>0.81200000000000006</c:v>
                  </c:pt>
                  <c:pt idx="6">
                    <c:v>0.14299999999999999</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survey!$K$5:$K$11</c:f>
              <c:strCache>
                <c:ptCount val="7"/>
                <c:pt idx="0">
                  <c:v>Learning disability</c:v>
                </c:pt>
                <c:pt idx="1">
                  <c:v>Mood disorder</c:v>
                </c:pt>
                <c:pt idx="2">
                  <c:v>Visual deficit</c:v>
                </c:pt>
                <c:pt idx="3">
                  <c:v>CNS damage</c:v>
                </c:pt>
                <c:pt idx="4">
                  <c:v>Mental/behavioral disorder</c:v>
                </c:pt>
                <c:pt idx="5">
                  <c:v>Mobitlity deficit/pain</c:v>
                </c:pt>
                <c:pt idx="6">
                  <c:v>Unspecified</c:v>
                </c:pt>
              </c:strCache>
            </c:strRef>
          </c:cat>
          <c:val>
            <c:numRef>
              <c:f>survey!$M$5:$M$11</c:f>
              <c:numCache>
                <c:formatCode>General</c:formatCode>
                <c:ptCount val="7"/>
                <c:pt idx="0">
                  <c:v>4.6500000000000004</c:v>
                </c:pt>
                <c:pt idx="1">
                  <c:v>4.57</c:v>
                </c:pt>
                <c:pt idx="2">
                  <c:v>4.29</c:v>
                </c:pt>
                <c:pt idx="3">
                  <c:v>4</c:v>
                </c:pt>
                <c:pt idx="4">
                  <c:v>4.6100000000000003</c:v>
                </c:pt>
                <c:pt idx="5">
                  <c:v>3.4</c:v>
                </c:pt>
                <c:pt idx="6">
                  <c:v>4.8600000000000003</c:v>
                </c:pt>
              </c:numCache>
            </c:numRef>
          </c:val>
          <c:extLst>
            <c:ext xmlns:c16="http://schemas.microsoft.com/office/drawing/2014/chart" uri="{C3380CC4-5D6E-409C-BE32-E72D297353CC}">
              <c16:uniqueId val="{00000000-7022-4E13-BBF9-52E1F6C64BDF}"/>
            </c:ext>
          </c:extLst>
        </c:ser>
        <c:dLbls>
          <c:showLegendKey val="0"/>
          <c:showVal val="0"/>
          <c:showCatName val="0"/>
          <c:showSerName val="0"/>
          <c:showPercent val="0"/>
          <c:showBubbleSize val="0"/>
        </c:dLbls>
        <c:gapWidth val="219"/>
        <c:overlap val="-27"/>
        <c:axId val="116875992"/>
        <c:axId val="116876776"/>
      </c:barChart>
      <c:catAx>
        <c:axId val="116875992"/>
        <c:scaling>
          <c:orientation val="minMax"/>
        </c:scaling>
        <c:delete val="0"/>
        <c:axPos val="b"/>
        <c:numFmt formatCode="General" sourceLinked="1"/>
        <c:majorTickMark val="none"/>
        <c:minorTickMark val="none"/>
        <c:tickLblPos val="nextTo"/>
        <c:spPr>
          <a:noFill/>
          <a:ln w="9525" cap="flat" cmpd="sng" algn="ctr">
            <a:solidFill>
              <a:schemeClr val="bg2">
                <a:lumMod val="25000"/>
              </a:schemeClr>
            </a:solidFill>
            <a:round/>
          </a:ln>
          <a:effectLst/>
        </c:spPr>
        <c:txPr>
          <a:bodyPr rot="-168000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6876776"/>
        <c:crosses val="autoZero"/>
        <c:auto val="1"/>
        <c:lblAlgn val="ctr"/>
        <c:lblOffset val="100"/>
        <c:noMultiLvlLbl val="0"/>
      </c:catAx>
      <c:valAx>
        <c:axId val="116876776"/>
        <c:scaling>
          <c:orientation val="minMax"/>
          <c:max val="5"/>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r>
                  <a:rPr lang="en-US"/>
                  <a:t>Accommodation was timely</a:t>
                </a:r>
              </a:p>
            </c:rich>
          </c:tx>
          <c:layout>
            <c:manualLayout>
              <c:xMode val="edge"/>
              <c:yMode val="edge"/>
              <c:x val="1.3015854078846204E-2"/>
              <c:y val="0.1710470886930034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687599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94058189534819"/>
          <c:y val="2.0049577136191311E-2"/>
          <c:w val="0.87638881132766211"/>
          <c:h val="0.76857047232612985"/>
        </c:manualLayout>
      </c:layout>
      <c:barChart>
        <c:barDir val="col"/>
        <c:grouping val="clustered"/>
        <c:varyColors val="0"/>
        <c:ser>
          <c:idx val="0"/>
          <c:order val="0"/>
          <c:spPr>
            <a:solidFill>
              <a:schemeClr val="accent1"/>
            </a:solidFill>
            <a:ln>
              <a:noFill/>
            </a:ln>
            <a:effectLst/>
          </c:spPr>
          <c:invertIfNegative val="0"/>
          <c:errBars>
            <c:errBarType val="plus"/>
            <c:errValType val="cust"/>
            <c:noEndCap val="0"/>
            <c:plus>
              <c:numRef>
                <c:f>survey!$P$18:$P$24</c:f>
                <c:numCache>
                  <c:formatCode>General</c:formatCode>
                  <c:ptCount val="7"/>
                  <c:pt idx="0">
                    <c:v>0.1</c:v>
                  </c:pt>
                  <c:pt idx="1">
                    <c:v>0.34</c:v>
                  </c:pt>
                  <c:pt idx="2">
                    <c:v>0.184</c:v>
                  </c:pt>
                  <c:pt idx="3">
                    <c:v>0.71899999999999997</c:v>
                  </c:pt>
                  <c:pt idx="4">
                    <c:v>0.16700000000000001</c:v>
                  </c:pt>
                  <c:pt idx="5">
                    <c:v>0.316</c:v>
                  </c:pt>
                  <c:pt idx="6">
                    <c:v>0.20200000000000001</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survey!$K$18:$K$24</c:f>
              <c:strCache>
                <c:ptCount val="7"/>
                <c:pt idx="0">
                  <c:v>Learning disability</c:v>
                </c:pt>
                <c:pt idx="1">
                  <c:v>Mood disorder</c:v>
                </c:pt>
                <c:pt idx="2">
                  <c:v>Visual deficit</c:v>
                </c:pt>
                <c:pt idx="3">
                  <c:v>CNS damage</c:v>
                </c:pt>
                <c:pt idx="4">
                  <c:v>Mental/behavioral disorder</c:v>
                </c:pt>
                <c:pt idx="5">
                  <c:v>Mobitlity deficit/pain</c:v>
                </c:pt>
                <c:pt idx="6">
                  <c:v>Unspecified</c:v>
                </c:pt>
              </c:strCache>
            </c:strRef>
          </c:cat>
          <c:val>
            <c:numRef>
              <c:f>survey!$M$18:$M$24</c:f>
              <c:numCache>
                <c:formatCode>General</c:formatCode>
                <c:ptCount val="7"/>
                <c:pt idx="0">
                  <c:v>4.6100000000000003</c:v>
                </c:pt>
                <c:pt idx="1">
                  <c:v>4.1399999999999997</c:v>
                </c:pt>
                <c:pt idx="2">
                  <c:v>4.71</c:v>
                </c:pt>
                <c:pt idx="3">
                  <c:v>3.57</c:v>
                </c:pt>
                <c:pt idx="4">
                  <c:v>4.17</c:v>
                </c:pt>
                <c:pt idx="5">
                  <c:v>4</c:v>
                </c:pt>
                <c:pt idx="6">
                  <c:v>4.43</c:v>
                </c:pt>
              </c:numCache>
            </c:numRef>
          </c:val>
          <c:extLst>
            <c:ext xmlns:c16="http://schemas.microsoft.com/office/drawing/2014/chart" uri="{C3380CC4-5D6E-409C-BE32-E72D297353CC}">
              <c16:uniqueId val="{00000000-9412-4EBA-AAEB-5DA6DC60FAB6}"/>
            </c:ext>
          </c:extLst>
        </c:ser>
        <c:dLbls>
          <c:showLegendKey val="0"/>
          <c:showVal val="0"/>
          <c:showCatName val="0"/>
          <c:showSerName val="0"/>
          <c:showPercent val="0"/>
          <c:showBubbleSize val="0"/>
        </c:dLbls>
        <c:gapWidth val="219"/>
        <c:overlap val="-27"/>
        <c:axId val="170909888"/>
        <c:axId val="170910280"/>
      </c:barChart>
      <c:catAx>
        <c:axId val="170909888"/>
        <c:scaling>
          <c:orientation val="minMax"/>
        </c:scaling>
        <c:delete val="0"/>
        <c:axPos val="b"/>
        <c:numFmt formatCode="General" sourceLinked="1"/>
        <c:majorTickMark val="none"/>
        <c:minorTickMark val="none"/>
        <c:tickLblPos val="nextTo"/>
        <c:spPr>
          <a:noFill/>
          <a:ln w="9525" cap="flat" cmpd="sng" algn="ctr">
            <a:solidFill>
              <a:schemeClr val="bg2">
                <a:lumMod val="25000"/>
              </a:schemeClr>
            </a:solidFill>
            <a:round/>
          </a:ln>
          <a:effectLst/>
        </c:spPr>
        <c:txPr>
          <a:bodyPr rot="-198000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0910280"/>
        <c:crosses val="autoZero"/>
        <c:auto val="1"/>
        <c:lblAlgn val="ctr"/>
        <c:lblOffset val="100"/>
        <c:noMultiLvlLbl val="0"/>
      </c:catAx>
      <c:valAx>
        <c:axId val="170910280"/>
        <c:scaling>
          <c:orientation val="minMax"/>
          <c:max val="5"/>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r>
                  <a:rPr lang="en-US"/>
                  <a:t>Able to independently use AT</a:t>
                </a:r>
              </a:p>
            </c:rich>
          </c:tx>
          <c:layout>
            <c:manualLayout>
              <c:xMode val="edge"/>
              <c:yMode val="edge"/>
              <c:x val="8.0183030218567805E-2"/>
              <c:y val="8.5314599945619907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0909888"/>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94058189534819"/>
          <c:y val="2.0049577136191311E-2"/>
          <c:w val="0.87638881132766211"/>
          <c:h val="0.76857047232612985"/>
        </c:manualLayout>
      </c:layout>
      <c:barChart>
        <c:barDir val="col"/>
        <c:grouping val="clustered"/>
        <c:varyColors val="0"/>
        <c:ser>
          <c:idx val="0"/>
          <c:order val="0"/>
          <c:spPr>
            <a:solidFill>
              <a:schemeClr val="accent1"/>
            </a:solidFill>
            <a:ln>
              <a:noFill/>
            </a:ln>
            <a:effectLst/>
          </c:spPr>
          <c:invertIfNegative val="0"/>
          <c:errBars>
            <c:errBarType val="plus"/>
            <c:errValType val="cust"/>
            <c:noEndCap val="0"/>
            <c:plus>
              <c:numRef>
                <c:f>survey!$P$18:$P$24</c:f>
                <c:numCache>
                  <c:formatCode>General</c:formatCode>
                  <c:ptCount val="7"/>
                  <c:pt idx="0">
                    <c:v>0.1</c:v>
                  </c:pt>
                  <c:pt idx="1">
                    <c:v>0.34</c:v>
                  </c:pt>
                  <c:pt idx="2">
                    <c:v>0.184</c:v>
                  </c:pt>
                  <c:pt idx="3">
                    <c:v>0.71899999999999997</c:v>
                  </c:pt>
                  <c:pt idx="4">
                    <c:v>0.16700000000000001</c:v>
                  </c:pt>
                  <c:pt idx="5">
                    <c:v>0.316</c:v>
                  </c:pt>
                  <c:pt idx="6">
                    <c:v>0.20200000000000001</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survey!$K$18:$K$24</c:f>
              <c:strCache>
                <c:ptCount val="7"/>
                <c:pt idx="0">
                  <c:v>Learning disability</c:v>
                </c:pt>
                <c:pt idx="1">
                  <c:v>Mood disorder</c:v>
                </c:pt>
                <c:pt idx="2">
                  <c:v>Visual deficit</c:v>
                </c:pt>
                <c:pt idx="3">
                  <c:v>CNS damage</c:v>
                </c:pt>
                <c:pt idx="4">
                  <c:v>Mental/behavioral disorder</c:v>
                </c:pt>
                <c:pt idx="5">
                  <c:v>Mobility deficit/pain</c:v>
                </c:pt>
                <c:pt idx="6">
                  <c:v>Unspecified</c:v>
                </c:pt>
              </c:strCache>
            </c:strRef>
          </c:cat>
          <c:val>
            <c:numRef>
              <c:f>survey!$M$18:$M$24</c:f>
              <c:numCache>
                <c:formatCode>General</c:formatCode>
                <c:ptCount val="7"/>
                <c:pt idx="0">
                  <c:v>4.6100000000000003</c:v>
                </c:pt>
                <c:pt idx="1">
                  <c:v>4.1399999999999997</c:v>
                </c:pt>
                <c:pt idx="2">
                  <c:v>4.71</c:v>
                </c:pt>
                <c:pt idx="3">
                  <c:v>3.57</c:v>
                </c:pt>
                <c:pt idx="4">
                  <c:v>4.17</c:v>
                </c:pt>
                <c:pt idx="5">
                  <c:v>4</c:v>
                </c:pt>
                <c:pt idx="6">
                  <c:v>4.43</c:v>
                </c:pt>
              </c:numCache>
            </c:numRef>
          </c:val>
          <c:extLst>
            <c:ext xmlns:c16="http://schemas.microsoft.com/office/drawing/2014/chart" uri="{C3380CC4-5D6E-409C-BE32-E72D297353CC}">
              <c16:uniqueId val="{00000000-9412-4EBA-AAEB-5DA6DC60FAB6}"/>
            </c:ext>
          </c:extLst>
        </c:ser>
        <c:dLbls>
          <c:showLegendKey val="0"/>
          <c:showVal val="0"/>
          <c:showCatName val="0"/>
          <c:showSerName val="0"/>
          <c:showPercent val="0"/>
          <c:showBubbleSize val="0"/>
        </c:dLbls>
        <c:gapWidth val="219"/>
        <c:overlap val="-27"/>
        <c:axId val="170909888"/>
        <c:axId val="170910280"/>
      </c:barChart>
      <c:catAx>
        <c:axId val="170909888"/>
        <c:scaling>
          <c:orientation val="minMax"/>
        </c:scaling>
        <c:delete val="0"/>
        <c:axPos val="b"/>
        <c:numFmt formatCode="General" sourceLinked="1"/>
        <c:majorTickMark val="none"/>
        <c:minorTickMark val="none"/>
        <c:tickLblPos val="nextTo"/>
        <c:spPr>
          <a:noFill/>
          <a:ln w="9525" cap="flat" cmpd="sng" algn="ctr">
            <a:solidFill>
              <a:schemeClr val="bg2">
                <a:lumMod val="25000"/>
              </a:schemeClr>
            </a:solidFill>
            <a:round/>
          </a:ln>
          <a:effectLst/>
        </c:spPr>
        <c:txPr>
          <a:bodyPr rot="-198000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0910280"/>
        <c:crosses val="autoZero"/>
        <c:auto val="1"/>
        <c:lblAlgn val="ctr"/>
        <c:lblOffset val="100"/>
        <c:noMultiLvlLbl val="0"/>
      </c:catAx>
      <c:valAx>
        <c:axId val="170910280"/>
        <c:scaling>
          <c:orientation val="minMax"/>
          <c:max val="5"/>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r>
                  <a:rPr lang="en-US"/>
                  <a:t>Able to independently use AT</a:t>
                </a:r>
              </a:p>
            </c:rich>
          </c:tx>
          <c:layout>
            <c:manualLayout>
              <c:xMode val="edge"/>
              <c:yMode val="edge"/>
              <c:x val="8.0183030218567805E-2"/>
              <c:y val="8.5314599945619907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0909888"/>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B5F05F-52E0-4910-B7F1-39EEF38D9874}"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F30595BA-B7E2-4514-A8D1-55698AC283DA}">
      <dgm:prSet phldrT="[Text]"/>
      <dgm:spPr>
        <a:solidFill>
          <a:schemeClr val="tx2">
            <a:lumMod val="50000"/>
          </a:schemeClr>
        </a:solidFill>
      </dgm:spPr>
      <dgm:t>
        <a:bodyPr/>
        <a:lstStyle/>
        <a:p>
          <a:r>
            <a:rPr lang="en-US" dirty="0" smtClean="0"/>
            <a:t>Intake/ interview</a:t>
          </a:r>
          <a:endParaRPr lang="en-US" dirty="0"/>
        </a:p>
      </dgm:t>
    </dgm:pt>
    <dgm:pt modelId="{7DDED559-A9E3-464C-857F-E9CBEACAE10D}" type="parTrans" cxnId="{EF92EF2F-E737-410E-BD43-FD6C97BA459D}">
      <dgm:prSet/>
      <dgm:spPr/>
      <dgm:t>
        <a:bodyPr/>
        <a:lstStyle/>
        <a:p>
          <a:endParaRPr lang="en-US"/>
        </a:p>
      </dgm:t>
    </dgm:pt>
    <dgm:pt modelId="{29E2A6A0-0408-49C3-B86B-4282F93DCE0A}" type="sibTrans" cxnId="{EF92EF2F-E737-410E-BD43-FD6C97BA459D}">
      <dgm:prSet/>
      <dgm:spPr/>
      <dgm:t>
        <a:bodyPr/>
        <a:lstStyle/>
        <a:p>
          <a:endParaRPr lang="en-US"/>
        </a:p>
      </dgm:t>
    </dgm:pt>
    <dgm:pt modelId="{3CF6D6DD-29FE-43D3-9EC3-DB0487CF4BA4}">
      <dgm:prSet phldrT="[Text]"/>
      <dgm:spPr>
        <a:solidFill>
          <a:schemeClr val="accent2">
            <a:lumMod val="75000"/>
          </a:schemeClr>
        </a:solidFill>
      </dgm:spPr>
      <dgm:t>
        <a:bodyPr/>
        <a:lstStyle/>
        <a:p>
          <a:r>
            <a:rPr lang="en-US" dirty="0" smtClean="0"/>
            <a:t>Gather baseline data (COPM)</a:t>
          </a:r>
          <a:endParaRPr lang="en-US" dirty="0"/>
        </a:p>
      </dgm:t>
    </dgm:pt>
    <dgm:pt modelId="{05E6E64E-ACB3-48AD-AE0D-F1E754C038B5}" type="parTrans" cxnId="{EF577253-7D82-41EE-9EBE-7A881F94688F}">
      <dgm:prSet/>
      <dgm:spPr/>
      <dgm:t>
        <a:bodyPr/>
        <a:lstStyle/>
        <a:p>
          <a:endParaRPr lang="en-US"/>
        </a:p>
      </dgm:t>
    </dgm:pt>
    <dgm:pt modelId="{8B0D47AD-EABE-468A-81C7-DB16B333D4A0}" type="sibTrans" cxnId="{EF577253-7D82-41EE-9EBE-7A881F94688F}">
      <dgm:prSet/>
      <dgm:spPr/>
      <dgm:t>
        <a:bodyPr/>
        <a:lstStyle/>
        <a:p>
          <a:endParaRPr lang="en-US"/>
        </a:p>
      </dgm:t>
    </dgm:pt>
    <dgm:pt modelId="{84D061D4-713F-4188-B475-C8C41B8230B7}">
      <dgm:prSet phldrT="[Text]"/>
      <dgm:spPr>
        <a:solidFill>
          <a:schemeClr val="accent4">
            <a:lumMod val="75000"/>
          </a:schemeClr>
        </a:solidFill>
      </dgm:spPr>
      <dgm:t>
        <a:bodyPr/>
        <a:lstStyle/>
        <a:p>
          <a:r>
            <a:rPr lang="en-US" dirty="0" smtClean="0"/>
            <a:t>Assessment – determination of best tech match</a:t>
          </a:r>
          <a:endParaRPr lang="en-US" dirty="0"/>
        </a:p>
      </dgm:t>
    </dgm:pt>
    <dgm:pt modelId="{5C8E11DD-5E68-42DE-9CF1-988F639AA739}" type="parTrans" cxnId="{FC5B2F56-1E7A-4326-8646-3D1CEB0A2E65}">
      <dgm:prSet/>
      <dgm:spPr/>
      <dgm:t>
        <a:bodyPr/>
        <a:lstStyle/>
        <a:p>
          <a:endParaRPr lang="en-US"/>
        </a:p>
      </dgm:t>
    </dgm:pt>
    <dgm:pt modelId="{542FEE7D-402F-49FA-84D8-9465E1C1741C}" type="sibTrans" cxnId="{FC5B2F56-1E7A-4326-8646-3D1CEB0A2E65}">
      <dgm:prSet/>
      <dgm:spPr/>
      <dgm:t>
        <a:bodyPr/>
        <a:lstStyle/>
        <a:p>
          <a:endParaRPr lang="en-US"/>
        </a:p>
      </dgm:t>
    </dgm:pt>
    <dgm:pt modelId="{681601E4-7CC4-4B04-87FA-B105441B5FEB}">
      <dgm:prSet phldrT="[Text]"/>
      <dgm:spPr>
        <a:solidFill>
          <a:schemeClr val="accent5">
            <a:lumMod val="50000"/>
          </a:schemeClr>
        </a:solidFill>
      </dgm:spPr>
      <dgm:t>
        <a:bodyPr/>
        <a:lstStyle/>
        <a:p>
          <a:r>
            <a:rPr lang="en-US" dirty="0" smtClean="0"/>
            <a:t>Acquisition of AT supports</a:t>
          </a:r>
          <a:endParaRPr lang="en-US" dirty="0"/>
        </a:p>
      </dgm:t>
    </dgm:pt>
    <dgm:pt modelId="{F988A899-997F-4452-B98D-3F48DC01D737}" type="parTrans" cxnId="{9C4C44A0-E1F7-4053-A902-B8E7059EDEA3}">
      <dgm:prSet/>
      <dgm:spPr/>
      <dgm:t>
        <a:bodyPr/>
        <a:lstStyle/>
        <a:p>
          <a:endParaRPr lang="en-US"/>
        </a:p>
      </dgm:t>
    </dgm:pt>
    <dgm:pt modelId="{F82BFF1C-0F72-45EC-984C-129C25F7FCFB}" type="sibTrans" cxnId="{9C4C44A0-E1F7-4053-A902-B8E7059EDEA3}">
      <dgm:prSet/>
      <dgm:spPr/>
      <dgm:t>
        <a:bodyPr/>
        <a:lstStyle/>
        <a:p>
          <a:endParaRPr lang="en-US"/>
        </a:p>
      </dgm:t>
    </dgm:pt>
    <dgm:pt modelId="{B417D964-F850-4544-A413-0712C2E37292}">
      <dgm:prSet phldrT="[Text]"/>
      <dgm:spPr>
        <a:solidFill>
          <a:schemeClr val="accent4">
            <a:lumMod val="50000"/>
          </a:schemeClr>
        </a:solidFill>
      </dgm:spPr>
      <dgm:t>
        <a:bodyPr/>
        <a:lstStyle/>
        <a:p>
          <a:r>
            <a:rPr lang="en-US" dirty="0" smtClean="0"/>
            <a:t>Contextual training</a:t>
          </a:r>
          <a:endParaRPr lang="en-US" dirty="0"/>
        </a:p>
      </dgm:t>
    </dgm:pt>
    <dgm:pt modelId="{721E2130-3514-4FCD-AAE3-6B828F654EB9}" type="parTrans" cxnId="{F2C2A657-3F1A-40F7-85EE-070999A0018F}">
      <dgm:prSet/>
      <dgm:spPr/>
      <dgm:t>
        <a:bodyPr/>
        <a:lstStyle/>
        <a:p>
          <a:endParaRPr lang="en-US"/>
        </a:p>
      </dgm:t>
    </dgm:pt>
    <dgm:pt modelId="{CAC72E91-0D87-4628-B824-2E323005DC10}" type="sibTrans" cxnId="{F2C2A657-3F1A-40F7-85EE-070999A0018F}">
      <dgm:prSet/>
      <dgm:spPr/>
      <dgm:t>
        <a:bodyPr/>
        <a:lstStyle/>
        <a:p>
          <a:endParaRPr lang="en-US"/>
        </a:p>
      </dgm:t>
    </dgm:pt>
    <dgm:pt modelId="{C86CE1FE-6D51-4316-99F3-AA65A1696303}">
      <dgm:prSet/>
      <dgm:spPr>
        <a:solidFill>
          <a:schemeClr val="bg2">
            <a:lumMod val="75000"/>
          </a:schemeClr>
        </a:solidFill>
      </dgm:spPr>
      <dgm:t>
        <a:bodyPr/>
        <a:lstStyle/>
        <a:p>
          <a:r>
            <a:rPr lang="en-US" dirty="0" smtClean="0"/>
            <a:t>Monitor/ follow through</a:t>
          </a:r>
          <a:endParaRPr lang="en-US" dirty="0"/>
        </a:p>
      </dgm:t>
    </dgm:pt>
    <dgm:pt modelId="{4F430508-F09D-4262-8178-91697385D370}" type="parTrans" cxnId="{4C5A4786-9F38-4633-9AEE-15DD0A055556}">
      <dgm:prSet/>
      <dgm:spPr/>
      <dgm:t>
        <a:bodyPr/>
        <a:lstStyle/>
        <a:p>
          <a:endParaRPr lang="en-US"/>
        </a:p>
      </dgm:t>
    </dgm:pt>
    <dgm:pt modelId="{2D027AF7-E6DF-40A9-A094-C9D8DD97C211}" type="sibTrans" cxnId="{4C5A4786-9F38-4633-9AEE-15DD0A055556}">
      <dgm:prSet/>
      <dgm:spPr/>
      <dgm:t>
        <a:bodyPr/>
        <a:lstStyle/>
        <a:p>
          <a:endParaRPr lang="en-US"/>
        </a:p>
      </dgm:t>
    </dgm:pt>
    <dgm:pt modelId="{5B126927-1439-4DCE-A365-31B55ECA01B5}" type="pres">
      <dgm:prSet presAssocID="{FEB5F05F-52E0-4910-B7F1-39EEF38D9874}" presName="diagram" presStyleCnt="0">
        <dgm:presLayoutVars>
          <dgm:dir/>
          <dgm:resizeHandles val="exact"/>
        </dgm:presLayoutVars>
      </dgm:prSet>
      <dgm:spPr/>
      <dgm:t>
        <a:bodyPr/>
        <a:lstStyle/>
        <a:p>
          <a:endParaRPr lang="en-US"/>
        </a:p>
      </dgm:t>
    </dgm:pt>
    <dgm:pt modelId="{5F8C25A7-200F-4056-A786-16BA59456DC8}" type="pres">
      <dgm:prSet presAssocID="{F30595BA-B7E2-4514-A8D1-55698AC283DA}" presName="node" presStyleLbl="node1" presStyleIdx="0" presStyleCnt="6">
        <dgm:presLayoutVars>
          <dgm:bulletEnabled val="1"/>
        </dgm:presLayoutVars>
      </dgm:prSet>
      <dgm:spPr/>
      <dgm:t>
        <a:bodyPr/>
        <a:lstStyle/>
        <a:p>
          <a:endParaRPr lang="en-US"/>
        </a:p>
      </dgm:t>
    </dgm:pt>
    <dgm:pt modelId="{7AA48354-E3F2-4901-8B99-6FBAF774294C}" type="pres">
      <dgm:prSet presAssocID="{29E2A6A0-0408-49C3-B86B-4282F93DCE0A}" presName="sibTrans" presStyleLbl="sibTrans2D1" presStyleIdx="0" presStyleCnt="5"/>
      <dgm:spPr/>
      <dgm:t>
        <a:bodyPr/>
        <a:lstStyle/>
        <a:p>
          <a:endParaRPr lang="en-US"/>
        </a:p>
      </dgm:t>
    </dgm:pt>
    <dgm:pt modelId="{ACE745B8-0EC6-4FD9-8F78-2951E2C1CBB3}" type="pres">
      <dgm:prSet presAssocID="{29E2A6A0-0408-49C3-B86B-4282F93DCE0A}" presName="connectorText" presStyleLbl="sibTrans2D1" presStyleIdx="0" presStyleCnt="5"/>
      <dgm:spPr/>
      <dgm:t>
        <a:bodyPr/>
        <a:lstStyle/>
        <a:p>
          <a:endParaRPr lang="en-US"/>
        </a:p>
      </dgm:t>
    </dgm:pt>
    <dgm:pt modelId="{4052F11B-D7F9-4F88-810D-C32658C47ED1}" type="pres">
      <dgm:prSet presAssocID="{3CF6D6DD-29FE-43D3-9EC3-DB0487CF4BA4}" presName="node" presStyleLbl="node1" presStyleIdx="1" presStyleCnt="6">
        <dgm:presLayoutVars>
          <dgm:bulletEnabled val="1"/>
        </dgm:presLayoutVars>
      </dgm:prSet>
      <dgm:spPr/>
      <dgm:t>
        <a:bodyPr/>
        <a:lstStyle/>
        <a:p>
          <a:endParaRPr lang="en-US"/>
        </a:p>
      </dgm:t>
    </dgm:pt>
    <dgm:pt modelId="{1DA24E68-E77C-4813-B202-31B192DE12A5}" type="pres">
      <dgm:prSet presAssocID="{8B0D47AD-EABE-468A-81C7-DB16B333D4A0}" presName="sibTrans" presStyleLbl="sibTrans2D1" presStyleIdx="1" presStyleCnt="5"/>
      <dgm:spPr/>
      <dgm:t>
        <a:bodyPr/>
        <a:lstStyle/>
        <a:p>
          <a:endParaRPr lang="en-US"/>
        </a:p>
      </dgm:t>
    </dgm:pt>
    <dgm:pt modelId="{78371DA0-7978-4EC0-A479-AC22D1D38D4A}" type="pres">
      <dgm:prSet presAssocID="{8B0D47AD-EABE-468A-81C7-DB16B333D4A0}" presName="connectorText" presStyleLbl="sibTrans2D1" presStyleIdx="1" presStyleCnt="5"/>
      <dgm:spPr/>
      <dgm:t>
        <a:bodyPr/>
        <a:lstStyle/>
        <a:p>
          <a:endParaRPr lang="en-US"/>
        </a:p>
      </dgm:t>
    </dgm:pt>
    <dgm:pt modelId="{2CEAC5BD-6AA7-4457-924D-110AB46AFCB1}" type="pres">
      <dgm:prSet presAssocID="{84D061D4-713F-4188-B475-C8C41B8230B7}" presName="node" presStyleLbl="node1" presStyleIdx="2" presStyleCnt="6">
        <dgm:presLayoutVars>
          <dgm:bulletEnabled val="1"/>
        </dgm:presLayoutVars>
      </dgm:prSet>
      <dgm:spPr/>
      <dgm:t>
        <a:bodyPr/>
        <a:lstStyle/>
        <a:p>
          <a:endParaRPr lang="en-US"/>
        </a:p>
      </dgm:t>
    </dgm:pt>
    <dgm:pt modelId="{7E3294C2-BEC6-40C9-9109-6313774891AF}" type="pres">
      <dgm:prSet presAssocID="{542FEE7D-402F-49FA-84D8-9465E1C1741C}" presName="sibTrans" presStyleLbl="sibTrans2D1" presStyleIdx="2" presStyleCnt="5"/>
      <dgm:spPr/>
      <dgm:t>
        <a:bodyPr/>
        <a:lstStyle/>
        <a:p>
          <a:endParaRPr lang="en-US"/>
        </a:p>
      </dgm:t>
    </dgm:pt>
    <dgm:pt modelId="{DA061B09-2896-4B1C-9159-072AEA58FE42}" type="pres">
      <dgm:prSet presAssocID="{542FEE7D-402F-49FA-84D8-9465E1C1741C}" presName="connectorText" presStyleLbl="sibTrans2D1" presStyleIdx="2" presStyleCnt="5"/>
      <dgm:spPr/>
      <dgm:t>
        <a:bodyPr/>
        <a:lstStyle/>
        <a:p>
          <a:endParaRPr lang="en-US"/>
        </a:p>
      </dgm:t>
    </dgm:pt>
    <dgm:pt modelId="{FF7EE4F8-F896-44D9-999B-00B0F8A09C58}" type="pres">
      <dgm:prSet presAssocID="{681601E4-7CC4-4B04-87FA-B105441B5FEB}" presName="node" presStyleLbl="node1" presStyleIdx="3" presStyleCnt="6">
        <dgm:presLayoutVars>
          <dgm:bulletEnabled val="1"/>
        </dgm:presLayoutVars>
      </dgm:prSet>
      <dgm:spPr/>
      <dgm:t>
        <a:bodyPr/>
        <a:lstStyle/>
        <a:p>
          <a:endParaRPr lang="en-US"/>
        </a:p>
      </dgm:t>
    </dgm:pt>
    <dgm:pt modelId="{2D7358AA-392C-4728-A55E-EC906E42CD72}" type="pres">
      <dgm:prSet presAssocID="{F82BFF1C-0F72-45EC-984C-129C25F7FCFB}" presName="sibTrans" presStyleLbl="sibTrans2D1" presStyleIdx="3" presStyleCnt="5"/>
      <dgm:spPr/>
      <dgm:t>
        <a:bodyPr/>
        <a:lstStyle/>
        <a:p>
          <a:endParaRPr lang="en-US"/>
        </a:p>
      </dgm:t>
    </dgm:pt>
    <dgm:pt modelId="{6A954833-69A9-486E-A99F-978E5F478F8C}" type="pres">
      <dgm:prSet presAssocID="{F82BFF1C-0F72-45EC-984C-129C25F7FCFB}" presName="connectorText" presStyleLbl="sibTrans2D1" presStyleIdx="3" presStyleCnt="5"/>
      <dgm:spPr/>
      <dgm:t>
        <a:bodyPr/>
        <a:lstStyle/>
        <a:p>
          <a:endParaRPr lang="en-US"/>
        </a:p>
      </dgm:t>
    </dgm:pt>
    <dgm:pt modelId="{891D26B4-02E7-4C9C-8ACF-D6A6AD1E271F}" type="pres">
      <dgm:prSet presAssocID="{B417D964-F850-4544-A413-0712C2E37292}" presName="node" presStyleLbl="node1" presStyleIdx="4" presStyleCnt="6">
        <dgm:presLayoutVars>
          <dgm:bulletEnabled val="1"/>
        </dgm:presLayoutVars>
      </dgm:prSet>
      <dgm:spPr/>
      <dgm:t>
        <a:bodyPr/>
        <a:lstStyle/>
        <a:p>
          <a:endParaRPr lang="en-US"/>
        </a:p>
      </dgm:t>
    </dgm:pt>
    <dgm:pt modelId="{252A7FFC-F4B8-4209-AA5D-9B2E263D7777}" type="pres">
      <dgm:prSet presAssocID="{CAC72E91-0D87-4628-B824-2E323005DC10}" presName="sibTrans" presStyleLbl="sibTrans2D1" presStyleIdx="4" presStyleCnt="5"/>
      <dgm:spPr/>
      <dgm:t>
        <a:bodyPr/>
        <a:lstStyle/>
        <a:p>
          <a:endParaRPr lang="en-US"/>
        </a:p>
      </dgm:t>
    </dgm:pt>
    <dgm:pt modelId="{E7DECA36-96A0-40CA-9CB0-89C707613CB0}" type="pres">
      <dgm:prSet presAssocID="{CAC72E91-0D87-4628-B824-2E323005DC10}" presName="connectorText" presStyleLbl="sibTrans2D1" presStyleIdx="4" presStyleCnt="5"/>
      <dgm:spPr/>
      <dgm:t>
        <a:bodyPr/>
        <a:lstStyle/>
        <a:p>
          <a:endParaRPr lang="en-US"/>
        </a:p>
      </dgm:t>
    </dgm:pt>
    <dgm:pt modelId="{9285879F-18C0-45ED-8C92-79DA58A9007E}" type="pres">
      <dgm:prSet presAssocID="{C86CE1FE-6D51-4316-99F3-AA65A1696303}" presName="node" presStyleLbl="node1" presStyleIdx="5" presStyleCnt="6">
        <dgm:presLayoutVars>
          <dgm:bulletEnabled val="1"/>
        </dgm:presLayoutVars>
      </dgm:prSet>
      <dgm:spPr/>
      <dgm:t>
        <a:bodyPr/>
        <a:lstStyle/>
        <a:p>
          <a:endParaRPr lang="en-US"/>
        </a:p>
      </dgm:t>
    </dgm:pt>
  </dgm:ptLst>
  <dgm:cxnLst>
    <dgm:cxn modelId="{17FE12C1-0937-4B1F-A84C-DAB0BAE9EE7E}" type="presOf" srcId="{3CF6D6DD-29FE-43D3-9EC3-DB0487CF4BA4}" destId="{4052F11B-D7F9-4F88-810D-C32658C47ED1}" srcOrd="0" destOrd="0" presId="urn:microsoft.com/office/officeart/2005/8/layout/process5"/>
    <dgm:cxn modelId="{B6F3BA52-A5C3-4DC3-A051-B1BCEB146627}" type="presOf" srcId="{CAC72E91-0D87-4628-B824-2E323005DC10}" destId="{E7DECA36-96A0-40CA-9CB0-89C707613CB0}" srcOrd="1" destOrd="0" presId="urn:microsoft.com/office/officeart/2005/8/layout/process5"/>
    <dgm:cxn modelId="{7C6C7CF9-E473-49DF-8CCA-7251DA000001}" type="presOf" srcId="{681601E4-7CC4-4B04-87FA-B105441B5FEB}" destId="{FF7EE4F8-F896-44D9-999B-00B0F8A09C58}" srcOrd="0" destOrd="0" presId="urn:microsoft.com/office/officeart/2005/8/layout/process5"/>
    <dgm:cxn modelId="{33B75CA2-5C05-43FA-A471-AF1D3F45D374}" type="presOf" srcId="{F82BFF1C-0F72-45EC-984C-129C25F7FCFB}" destId="{2D7358AA-392C-4728-A55E-EC906E42CD72}" srcOrd="0" destOrd="0" presId="urn:microsoft.com/office/officeart/2005/8/layout/process5"/>
    <dgm:cxn modelId="{D1DA8478-C6FC-4F43-A19F-B2A122E9CAC2}" type="presOf" srcId="{F30595BA-B7E2-4514-A8D1-55698AC283DA}" destId="{5F8C25A7-200F-4056-A786-16BA59456DC8}" srcOrd="0" destOrd="0" presId="urn:microsoft.com/office/officeart/2005/8/layout/process5"/>
    <dgm:cxn modelId="{4C5A4786-9F38-4633-9AEE-15DD0A055556}" srcId="{FEB5F05F-52E0-4910-B7F1-39EEF38D9874}" destId="{C86CE1FE-6D51-4316-99F3-AA65A1696303}" srcOrd="5" destOrd="0" parTransId="{4F430508-F09D-4262-8178-91697385D370}" sibTransId="{2D027AF7-E6DF-40A9-A094-C9D8DD97C211}"/>
    <dgm:cxn modelId="{CAB2C2DC-7AC8-4499-BC70-F508794653E3}" type="presOf" srcId="{542FEE7D-402F-49FA-84D8-9465E1C1741C}" destId="{7E3294C2-BEC6-40C9-9109-6313774891AF}" srcOrd="0" destOrd="0" presId="urn:microsoft.com/office/officeart/2005/8/layout/process5"/>
    <dgm:cxn modelId="{A810AE7F-BFBE-45E5-887D-8E3A0AEB49F2}" type="presOf" srcId="{CAC72E91-0D87-4628-B824-2E323005DC10}" destId="{252A7FFC-F4B8-4209-AA5D-9B2E263D7777}" srcOrd="0" destOrd="0" presId="urn:microsoft.com/office/officeart/2005/8/layout/process5"/>
    <dgm:cxn modelId="{EF92EF2F-E737-410E-BD43-FD6C97BA459D}" srcId="{FEB5F05F-52E0-4910-B7F1-39EEF38D9874}" destId="{F30595BA-B7E2-4514-A8D1-55698AC283DA}" srcOrd="0" destOrd="0" parTransId="{7DDED559-A9E3-464C-857F-E9CBEACAE10D}" sibTransId="{29E2A6A0-0408-49C3-B86B-4282F93DCE0A}"/>
    <dgm:cxn modelId="{E7CD8CEE-1305-487D-9AB7-F8909F56504C}" type="presOf" srcId="{29E2A6A0-0408-49C3-B86B-4282F93DCE0A}" destId="{ACE745B8-0EC6-4FD9-8F78-2951E2C1CBB3}" srcOrd="1" destOrd="0" presId="urn:microsoft.com/office/officeart/2005/8/layout/process5"/>
    <dgm:cxn modelId="{DDF947E8-D635-4C25-8717-70B7EB2CE0B3}" type="presOf" srcId="{29E2A6A0-0408-49C3-B86B-4282F93DCE0A}" destId="{7AA48354-E3F2-4901-8B99-6FBAF774294C}" srcOrd="0" destOrd="0" presId="urn:microsoft.com/office/officeart/2005/8/layout/process5"/>
    <dgm:cxn modelId="{EF577253-7D82-41EE-9EBE-7A881F94688F}" srcId="{FEB5F05F-52E0-4910-B7F1-39EEF38D9874}" destId="{3CF6D6DD-29FE-43D3-9EC3-DB0487CF4BA4}" srcOrd="1" destOrd="0" parTransId="{05E6E64E-ACB3-48AD-AE0D-F1E754C038B5}" sibTransId="{8B0D47AD-EABE-468A-81C7-DB16B333D4A0}"/>
    <dgm:cxn modelId="{4EC6DE74-FC85-4232-9C8C-6F130709F83D}" type="presOf" srcId="{8B0D47AD-EABE-468A-81C7-DB16B333D4A0}" destId="{1DA24E68-E77C-4813-B202-31B192DE12A5}" srcOrd="0" destOrd="0" presId="urn:microsoft.com/office/officeart/2005/8/layout/process5"/>
    <dgm:cxn modelId="{F2C2A657-3F1A-40F7-85EE-070999A0018F}" srcId="{FEB5F05F-52E0-4910-B7F1-39EEF38D9874}" destId="{B417D964-F850-4544-A413-0712C2E37292}" srcOrd="4" destOrd="0" parTransId="{721E2130-3514-4FCD-AAE3-6B828F654EB9}" sibTransId="{CAC72E91-0D87-4628-B824-2E323005DC10}"/>
    <dgm:cxn modelId="{EAC0904A-7B43-4297-8916-A5BB542105D2}" type="presOf" srcId="{C86CE1FE-6D51-4316-99F3-AA65A1696303}" destId="{9285879F-18C0-45ED-8C92-79DA58A9007E}" srcOrd="0" destOrd="0" presId="urn:microsoft.com/office/officeart/2005/8/layout/process5"/>
    <dgm:cxn modelId="{FC5B2F56-1E7A-4326-8646-3D1CEB0A2E65}" srcId="{FEB5F05F-52E0-4910-B7F1-39EEF38D9874}" destId="{84D061D4-713F-4188-B475-C8C41B8230B7}" srcOrd="2" destOrd="0" parTransId="{5C8E11DD-5E68-42DE-9CF1-988F639AA739}" sibTransId="{542FEE7D-402F-49FA-84D8-9465E1C1741C}"/>
    <dgm:cxn modelId="{5DFA7C0D-7397-424F-98B4-90C2A25AA98E}" type="presOf" srcId="{84D061D4-713F-4188-B475-C8C41B8230B7}" destId="{2CEAC5BD-6AA7-4457-924D-110AB46AFCB1}" srcOrd="0" destOrd="0" presId="urn:microsoft.com/office/officeart/2005/8/layout/process5"/>
    <dgm:cxn modelId="{9C4C44A0-E1F7-4053-A902-B8E7059EDEA3}" srcId="{FEB5F05F-52E0-4910-B7F1-39EEF38D9874}" destId="{681601E4-7CC4-4B04-87FA-B105441B5FEB}" srcOrd="3" destOrd="0" parTransId="{F988A899-997F-4452-B98D-3F48DC01D737}" sibTransId="{F82BFF1C-0F72-45EC-984C-129C25F7FCFB}"/>
    <dgm:cxn modelId="{4B5F1477-00AF-486B-814A-DDD4ED62B82B}" type="presOf" srcId="{B417D964-F850-4544-A413-0712C2E37292}" destId="{891D26B4-02E7-4C9C-8ACF-D6A6AD1E271F}" srcOrd="0" destOrd="0" presId="urn:microsoft.com/office/officeart/2005/8/layout/process5"/>
    <dgm:cxn modelId="{16D81BAC-2731-40CD-B877-AC0133A16A37}" type="presOf" srcId="{542FEE7D-402F-49FA-84D8-9465E1C1741C}" destId="{DA061B09-2896-4B1C-9159-072AEA58FE42}" srcOrd="1" destOrd="0" presId="urn:microsoft.com/office/officeart/2005/8/layout/process5"/>
    <dgm:cxn modelId="{5C9BE35B-0481-493F-9167-A748E1A93E3E}" type="presOf" srcId="{8B0D47AD-EABE-468A-81C7-DB16B333D4A0}" destId="{78371DA0-7978-4EC0-A479-AC22D1D38D4A}" srcOrd="1" destOrd="0" presId="urn:microsoft.com/office/officeart/2005/8/layout/process5"/>
    <dgm:cxn modelId="{0A06DAE4-38EE-4DAD-AE2E-E410C547F31E}" type="presOf" srcId="{F82BFF1C-0F72-45EC-984C-129C25F7FCFB}" destId="{6A954833-69A9-486E-A99F-978E5F478F8C}" srcOrd="1" destOrd="0" presId="urn:microsoft.com/office/officeart/2005/8/layout/process5"/>
    <dgm:cxn modelId="{86844C31-3D6E-4C50-98FD-2176AC2EF89B}" type="presOf" srcId="{FEB5F05F-52E0-4910-B7F1-39EEF38D9874}" destId="{5B126927-1439-4DCE-A365-31B55ECA01B5}" srcOrd="0" destOrd="0" presId="urn:microsoft.com/office/officeart/2005/8/layout/process5"/>
    <dgm:cxn modelId="{0EA3F48B-7436-48F4-B599-87AE9AF9F70D}" type="presParOf" srcId="{5B126927-1439-4DCE-A365-31B55ECA01B5}" destId="{5F8C25A7-200F-4056-A786-16BA59456DC8}" srcOrd="0" destOrd="0" presId="urn:microsoft.com/office/officeart/2005/8/layout/process5"/>
    <dgm:cxn modelId="{2592A37C-DA35-4C8E-8DF5-E5F13ABA4B32}" type="presParOf" srcId="{5B126927-1439-4DCE-A365-31B55ECA01B5}" destId="{7AA48354-E3F2-4901-8B99-6FBAF774294C}" srcOrd="1" destOrd="0" presId="urn:microsoft.com/office/officeart/2005/8/layout/process5"/>
    <dgm:cxn modelId="{45235ED9-57ED-4669-BEBF-70DE4572DCC1}" type="presParOf" srcId="{7AA48354-E3F2-4901-8B99-6FBAF774294C}" destId="{ACE745B8-0EC6-4FD9-8F78-2951E2C1CBB3}" srcOrd="0" destOrd="0" presId="urn:microsoft.com/office/officeart/2005/8/layout/process5"/>
    <dgm:cxn modelId="{644C689A-1D2D-491B-91B6-1B2603E5ECF9}" type="presParOf" srcId="{5B126927-1439-4DCE-A365-31B55ECA01B5}" destId="{4052F11B-D7F9-4F88-810D-C32658C47ED1}" srcOrd="2" destOrd="0" presId="urn:microsoft.com/office/officeart/2005/8/layout/process5"/>
    <dgm:cxn modelId="{E4BB7CC6-3E97-4F75-92BC-BD6FB4EA06BE}" type="presParOf" srcId="{5B126927-1439-4DCE-A365-31B55ECA01B5}" destId="{1DA24E68-E77C-4813-B202-31B192DE12A5}" srcOrd="3" destOrd="0" presId="urn:microsoft.com/office/officeart/2005/8/layout/process5"/>
    <dgm:cxn modelId="{5564A23F-0EDA-4606-8558-2D425A6620CE}" type="presParOf" srcId="{1DA24E68-E77C-4813-B202-31B192DE12A5}" destId="{78371DA0-7978-4EC0-A479-AC22D1D38D4A}" srcOrd="0" destOrd="0" presId="urn:microsoft.com/office/officeart/2005/8/layout/process5"/>
    <dgm:cxn modelId="{D9614035-0356-43F6-9DF9-05DD34FB90CB}" type="presParOf" srcId="{5B126927-1439-4DCE-A365-31B55ECA01B5}" destId="{2CEAC5BD-6AA7-4457-924D-110AB46AFCB1}" srcOrd="4" destOrd="0" presId="urn:microsoft.com/office/officeart/2005/8/layout/process5"/>
    <dgm:cxn modelId="{2568951B-9CA9-443F-BB54-B8A3537A0751}" type="presParOf" srcId="{5B126927-1439-4DCE-A365-31B55ECA01B5}" destId="{7E3294C2-BEC6-40C9-9109-6313774891AF}" srcOrd="5" destOrd="0" presId="urn:microsoft.com/office/officeart/2005/8/layout/process5"/>
    <dgm:cxn modelId="{81942EFF-C81B-41AE-8396-2B9B06F67CA5}" type="presParOf" srcId="{7E3294C2-BEC6-40C9-9109-6313774891AF}" destId="{DA061B09-2896-4B1C-9159-072AEA58FE42}" srcOrd="0" destOrd="0" presId="urn:microsoft.com/office/officeart/2005/8/layout/process5"/>
    <dgm:cxn modelId="{B8BFCA1B-040E-48A0-BF2D-9A1A52FF67A5}" type="presParOf" srcId="{5B126927-1439-4DCE-A365-31B55ECA01B5}" destId="{FF7EE4F8-F896-44D9-999B-00B0F8A09C58}" srcOrd="6" destOrd="0" presId="urn:microsoft.com/office/officeart/2005/8/layout/process5"/>
    <dgm:cxn modelId="{11572A36-AE8B-47E4-A959-6732F380F9C9}" type="presParOf" srcId="{5B126927-1439-4DCE-A365-31B55ECA01B5}" destId="{2D7358AA-392C-4728-A55E-EC906E42CD72}" srcOrd="7" destOrd="0" presId="urn:microsoft.com/office/officeart/2005/8/layout/process5"/>
    <dgm:cxn modelId="{551D3037-DDBF-40A1-917A-50D06DCC8EF3}" type="presParOf" srcId="{2D7358AA-392C-4728-A55E-EC906E42CD72}" destId="{6A954833-69A9-486E-A99F-978E5F478F8C}" srcOrd="0" destOrd="0" presId="urn:microsoft.com/office/officeart/2005/8/layout/process5"/>
    <dgm:cxn modelId="{4BD55594-2B7F-4CFA-B1B4-4D5E215B393F}" type="presParOf" srcId="{5B126927-1439-4DCE-A365-31B55ECA01B5}" destId="{891D26B4-02E7-4C9C-8ACF-D6A6AD1E271F}" srcOrd="8" destOrd="0" presId="urn:microsoft.com/office/officeart/2005/8/layout/process5"/>
    <dgm:cxn modelId="{03803A52-23E0-4CAB-A6E9-75A33F0A1E58}" type="presParOf" srcId="{5B126927-1439-4DCE-A365-31B55ECA01B5}" destId="{252A7FFC-F4B8-4209-AA5D-9B2E263D7777}" srcOrd="9" destOrd="0" presId="urn:microsoft.com/office/officeart/2005/8/layout/process5"/>
    <dgm:cxn modelId="{A8EE93F5-1E12-4143-BAFE-3CAC5A9EDF9F}" type="presParOf" srcId="{252A7FFC-F4B8-4209-AA5D-9B2E263D7777}" destId="{E7DECA36-96A0-40CA-9CB0-89C707613CB0}" srcOrd="0" destOrd="0" presId="urn:microsoft.com/office/officeart/2005/8/layout/process5"/>
    <dgm:cxn modelId="{8BE77CD1-4BAF-42B1-8995-13EF89B3EC14}" type="presParOf" srcId="{5B126927-1439-4DCE-A365-31B55ECA01B5}" destId="{9285879F-18C0-45ED-8C92-79DA58A9007E}"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DB01C0-906E-4534-82B2-DE7258275C52}" type="doc">
      <dgm:prSet loTypeId="urn:microsoft.com/office/officeart/2005/8/layout/radial1" loCatId="cycle" qsTypeId="urn:microsoft.com/office/officeart/2005/8/quickstyle/3d9" qsCatId="3D" csTypeId="urn:microsoft.com/office/officeart/2005/8/colors/colorful5" csCatId="colorful" phldr="1"/>
      <dgm:spPr/>
      <dgm:t>
        <a:bodyPr/>
        <a:lstStyle/>
        <a:p>
          <a:endParaRPr lang="en-US"/>
        </a:p>
      </dgm:t>
    </dgm:pt>
    <dgm:pt modelId="{39786D4B-A458-4442-BE96-74B0B31F6F24}">
      <dgm:prSet phldrT="[Text]"/>
      <dgm:spPr/>
      <dgm:t>
        <a:bodyPr/>
        <a:lstStyle/>
        <a:p>
          <a:r>
            <a:rPr lang="en-US" dirty="0" smtClean="0"/>
            <a:t>Students with any dis.</a:t>
          </a:r>
          <a:endParaRPr lang="en-US" dirty="0"/>
        </a:p>
      </dgm:t>
      <dgm:extLst>
        <a:ext uri="{E40237B7-FDA0-4F09-8148-C483321AD2D9}">
          <dgm14:cNvPr xmlns:dgm14="http://schemas.microsoft.com/office/drawing/2010/diagram" id="0" name="" descr="A radial with &quot;Students with any disability&quot; in the center. The following come off from the center: studying, note-taking, writing, reading, test-taking.  Showing a relationship to the central idea of &quot;students with any disability&quot;"/>
        </a:ext>
      </dgm:extLst>
    </dgm:pt>
    <dgm:pt modelId="{4F0EBBF5-D2E1-43DF-8AC8-090028025951}" type="parTrans" cxnId="{C936A61E-4B8B-4BC5-8860-6910EC7FA3DF}">
      <dgm:prSet/>
      <dgm:spPr/>
      <dgm:t>
        <a:bodyPr/>
        <a:lstStyle/>
        <a:p>
          <a:endParaRPr lang="en-US"/>
        </a:p>
      </dgm:t>
    </dgm:pt>
    <dgm:pt modelId="{122FB273-CC3F-46CD-97A9-FC0B87E12E0F}" type="sibTrans" cxnId="{C936A61E-4B8B-4BC5-8860-6910EC7FA3DF}">
      <dgm:prSet/>
      <dgm:spPr/>
      <dgm:t>
        <a:bodyPr/>
        <a:lstStyle/>
        <a:p>
          <a:endParaRPr lang="en-US"/>
        </a:p>
      </dgm:t>
    </dgm:pt>
    <dgm:pt modelId="{98EDA52A-1C77-4C25-90A3-3D153F9C0042}">
      <dgm:prSet phldrT="[Text]"/>
      <dgm:spPr/>
      <dgm:t>
        <a:bodyPr/>
        <a:lstStyle/>
        <a:p>
          <a:r>
            <a:rPr lang="en-US" dirty="0" smtClean="0"/>
            <a:t>Reading</a:t>
          </a:r>
          <a:endParaRPr lang="en-US" dirty="0"/>
        </a:p>
      </dgm:t>
      <dgm:extLst>
        <a:ext uri="{E40237B7-FDA0-4F09-8148-C483321AD2D9}">
          <dgm14:cNvPr xmlns:dgm14="http://schemas.microsoft.com/office/drawing/2010/diagram" id="0" name="" descr="Reading"/>
        </a:ext>
      </dgm:extLst>
    </dgm:pt>
    <dgm:pt modelId="{8643CA3B-6A33-43FC-AEA1-DAE341E7F913}" type="parTrans" cxnId="{F2BB676B-40D0-4D74-BCD1-11E1FC336BFF}">
      <dgm:prSet/>
      <dgm:spPr/>
      <dgm:t>
        <a:bodyPr/>
        <a:lstStyle/>
        <a:p>
          <a:endParaRPr lang="en-US"/>
        </a:p>
      </dgm:t>
    </dgm:pt>
    <dgm:pt modelId="{CB16C683-5C88-40B4-9071-310E128D466D}" type="sibTrans" cxnId="{F2BB676B-40D0-4D74-BCD1-11E1FC336BFF}">
      <dgm:prSet/>
      <dgm:spPr/>
      <dgm:t>
        <a:bodyPr/>
        <a:lstStyle/>
        <a:p>
          <a:endParaRPr lang="en-US"/>
        </a:p>
      </dgm:t>
    </dgm:pt>
    <dgm:pt modelId="{F2CC1BB4-D08B-4156-85D4-B98A08077E70}">
      <dgm:prSet phldrT="[Text]"/>
      <dgm:spPr/>
      <dgm:t>
        <a:bodyPr/>
        <a:lstStyle/>
        <a:p>
          <a:r>
            <a:rPr lang="en-US" dirty="0" smtClean="0"/>
            <a:t>Note-taking</a:t>
          </a:r>
          <a:endParaRPr lang="en-US" dirty="0"/>
        </a:p>
      </dgm:t>
      <dgm:extLst>
        <a:ext uri="{E40237B7-FDA0-4F09-8148-C483321AD2D9}">
          <dgm14:cNvPr xmlns:dgm14="http://schemas.microsoft.com/office/drawing/2010/diagram" id="0" name="" descr="Note-taking"/>
        </a:ext>
      </dgm:extLst>
    </dgm:pt>
    <dgm:pt modelId="{20B13259-5896-48AE-A4B8-AB32F70A7DEA}" type="parTrans" cxnId="{3A05C406-3160-4FFD-B0C1-F6418E212837}">
      <dgm:prSet/>
      <dgm:spPr/>
      <dgm:t>
        <a:bodyPr/>
        <a:lstStyle/>
        <a:p>
          <a:endParaRPr lang="en-US"/>
        </a:p>
      </dgm:t>
    </dgm:pt>
    <dgm:pt modelId="{1145E091-E095-4874-B672-71EA54E7385C}" type="sibTrans" cxnId="{3A05C406-3160-4FFD-B0C1-F6418E212837}">
      <dgm:prSet/>
      <dgm:spPr/>
      <dgm:t>
        <a:bodyPr/>
        <a:lstStyle/>
        <a:p>
          <a:endParaRPr lang="en-US"/>
        </a:p>
      </dgm:t>
    </dgm:pt>
    <dgm:pt modelId="{E85E5E98-611F-4290-BB74-E4A74DC427A1}">
      <dgm:prSet phldrT="[Text]"/>
      <dgm:spPr/>
      <dgm:t>
        <a:bodyPr/>
        <a:lstStyle/>
        <a:p>
          <a:r>
            <a:rPr lang="en-US" dirty="0" smtClean="0"/>
            <a:t>Studying</a:t>
          </a:r>
          <a:endParaRPr lang="en-US" dirty="0"/>
        </a:p>
      </dgm:t>
      <dgm:extLst>
        <a:ext uri="{E40237B7-FDA0-4F09-8148-C483321AD2D9}">
          <dgm14:cNvPr xmlns:dgm14="http://schemas.microsoft.com/office/drawing/2010/diagram" id="0" name="" descr="Studying"/>
        </a:ext>
      </dgm:extLst>
    </dgm:pt>
    <dgm:pt modelId="{9B301A1F-3C96-41B8-9657-2A1C2AD1D9E1}" type="parTrans" cxnId="{903CE697-0ED7-4C66-818E-CC078B3EEB74}">
      <dgm:prSet/>
      <dgm:spPr/>
      <dgm:t>
        <a:bodyPr/>
        <a:lstStyle/>
        <a:p>
          <a:endParaRPr lang="en-US"/>
        </a:p>
      </dgm:t>
    </dgm:pt>
    <dgm:pt modelId="{9824EA74-9FD3-4684-9FAD-6C672F0AE6C7}" type="sibTrans" cxnId="{903CE697-0ED7-4C66-818E-CC078B3EEB74}">
      <dgm:prSet/>
      <dgm:spPr/>
      <dgm:t>
        <a:bodyPr/>
        <a:lstStyle/>
        <a:p>
          <a:endParaRPr lang="en-US"/>
        </a:p>
      </dgm:t>
    </dgm:pt>
    <dgm:pt modelId="{73E21A6A-EFD3-446B-A03B-BD1535FE2270}">
      <dgm:prSet phldrT="[Text]"/>
      <dgm:spPr/>
      <dgm:t>
        <a:bodyPr/>
        <a:lstStyle/>
        <a:p>
          <a:r>
            <a:rPr lang="en-US" dirty="0" smtClean="0"/>
            <a:t>Test-taking</a:t>
          </a:r>
          <a:endParaRPr lang="en-US" dirty="0"/>
        </a:p>
      </dgm:t>
      <dgm:extLst>
        <a:ext uri="{E40237B7-FDA0-4F09-8148-C483321AD2D9}">
          <dgm14:cNvPr xmlns:dgm14="http://schemas.microsoft.com/office/drawing/2010/diagram" id="0" name="" descr="Test-taking"/>
        </a:ext>
      </dgm:extLst>
    </dgm:pt>
    <dgm:pt modelId="{C09BA3C7-1019-4792-AD77-9A56B44082F2}" type="parTrans" cxnId="{660CB18D-E27B-43A2-9057-6803B74A3F49}">
      <dgm:prSet/>
      <dgm:spPr/>
      <dgm:t>
        <a:bodyPr/>
        <a:lstStyle/>
        <a:p>
          <a:endParaRPr lang="en-US"/>
        </a:p>
      </dgm:t>
    </dgm:pt>
    <dgm:pt modelId="{506CCF42-2D5D-4DA3-8838-56AB88124ADB}" type="sibTrans" cxnId="{660CB18D-E27B-43A2-9057-6803B74A3F49}">
      <dgm:prSet/>
      <dgm:spPr/>
      <dgm:t>
        <a:bodyPr/>
        <a:lstStyle/>
        <a:p>
          <a:endParaRPr lang="en-US"/>
        </a:p>
      </dgm:t>
    </dgm:pt>
    <dgm:pt modelId="{0D788918-E3F6-40E5-9B52-677221F53037}">
      <dgm:prSet/>
      <dgm:spPr/>
      <dgm:t>
        <a:bodyPr/>
        <a:lstStyle/>
        <a:p>
          <a:r>
            <a:rPr lang="en-US" dirty="0" smtClean="0"/>
            <a:t>Writing</a:t>
          </a:r>
          <a:endParaRPr lang="en-US" dirty="0"/>
        </a:p>
      </dgm:t>
      <dgm:extLst>
        <a:ext uri="{E40237B7-FDA0-4F09-8148-C483321AD2D9}">
          <dgm14:cNvPr xmlns:dgm14="http://schemas.microsoft.com/office/drawing/2010/diagram" id="0" name="" descr="Writing"/>
        </a:ext>
      </dgm:extLst>
    </dgm:pt>
    <dgm:pt modelId="{90ADD26E-D564-4268-88FF-AF33F361D828}" type="parTrans" cxnId="{8D385D04-152A-4BD6-83E1-78FBA874DDFA}">
      <dgm:prSet/>
      <dgm:spPr/>
      <dgm:t>
        <a:bodyPr/>
        <a:lstStyle/>
        <a:p>
          <a:endParaRPr lang="en-US"/>
        </a:p>
      </dgm:t>
    </dgm:pt>
    <dgm:pt modelId="{29E23E90-9D7E-4BB5-B58E-81187B48B462}" type="sibTrans" cxnId="{8D385D04-152A-4BD6-83E1-78FBA874DDFA}">
      <dgm:prSet/>
      <dgm:spPr/>
      <dgm:t>
        <a:bodyPr/>
        <a:lstStyle/>
        <a:p>
          <a:endParaRPr lang="en-US"/>
        </a:p>
      </dgm:t>
    </dgm:pt>
    <dgm:pt modelId="{BF5C18D5-72D7-4F57-B404-7835A670E583}" type="pres">
      <dgm:prSet presAssocID="{EFDB01C0-906E-4534-82B2-DE7258275C52}" presName="cycle" presStyleCnt="0">
        <dgm:presLayoutVars>
          <dgm:chMax val="1"/>
          <dgm:dir/>
          <dgm:animLvl val="ctr"/>
          <dgm:resizeHandles val="exact"/>
        </dgm:presLayoutVars>
      </dgm:prSet>
      <dgm:spPr/>
      <dgm:t>
        <a:bodyPr/>
        <a:lstStyle/>
        <a:p>
          <a:endParaRPr lang="en-US"/>
        </a:p>
      </dgm:t>
    </dgm:pt>
    <dgm:pt modelId="{075EC304-DC6A-4CAD-B77D-6F1963FC2E27}" type="pres">
      <dgm:prSet presAssocID="{39786D4B-A458-4442-BE96-74B0B31F6F24}" presName="centerShape" presStyleLbl="node0" presStyleIdx="0" presStyleCnt="1"/>
      <dgm:spPr/>
      <dgm:t>
        <a:bodyPr/>
        <a:lstStyle/>
        <a:p>
          <a:endParaRPr lang="en-US"/>
        </a:p>
      </dgm:t>
    </dgm:pt>
    <dgm:pt modelId="{FFDB853E-0733-4A74-BFD0-02258A1C805C}" type="pres">
      <dgm:prSet presAssocID="{8643CA3B-6A33-43FC-AEA1-DAE341E7F913}" presName="Name9" presStyleLbl="parChTrans1D2" presStyleIdx="0" presStyleCnt="5"/>
      <dgm:spPr/>
      <dgm:t>
        <a:bodyPr/>
        <a:lstStyle/>
        <a:p>
          <a:endParaRPr lang="en-US"/>
        </a:p>
      </dgm:t>
    </dgm:pt>
    <dgm:pt modelId="{9E62A2DF-19CA-4786-A3FC-FF3DF31E786E}" type="pres">
      <dgm:prSet presAssocID="{8643CA3B-6A33-43FC-AEA1-DAE341E7F913}" presName="connTx" presStyleLbl="parChTrans1D2" presStyleIdx="0" presStyleCnt="5"/>
      <dgm:spPr/>
      <dgm:t>
        <a:bodyPr/>
        <a:lstStyle/>
        <a:p>
          <a:endParaRPr lang="en-US"/>
        </a:p>
      </dgm:t>
    </dgm:pt>
    <dgm:pt modelId="{F6B6DEFA-CCB4-4361-8FE3-D15F5E555049}" type="pres">
      <dgm:prSet presAssocID="{98EDA52A-1C77-4C25-90A3-3D153F9C0042}" presName="node" presStyleLbl="node1" presStyleIdx="0" presStyleCnt="5">
        <dgm:presLayoutVars>
          <dgm:bulletEnabled val="1"/>
        </dgm:presLayoutVars>
      </dgm:prSet>
      <dgm:spPr/>
      <dgm:t>
        <a:bodyPr/>
        <a:lstStyle/>
        <a:p>
          <a:endParaRPr lang="en-US"/>
        </a:p>
      </dgm:t>
    </dgm:pt>
    <dgm:pt modelId="{EE4A94E0-C0FA-4A89-9A5F-B63607D9A17E}" type="pres">
      <dgm:prSet presAssocID="{90ADD26E-D564-4268-88FF-AF33F361D828}" presName="Name9" presStyleLbl="parChTrans1D2" presStyleIdx="1" presStyleCnt="5"/>
      <dgm:spPr/>
      <dgm:t>
        <a:bodyPr/>
        <a:lstStyle/>
        <a:p>
          <a:endParaRPr lang="en-US"/>
        </a:p>
      </dgm:t>
    </dgm:pt>
    <dgm:pt modelId="{B31C70AF-A788-464A-8247-B381153288B4}" type="pres">
      <dgm:prSet presAssocID="{90ADD26E-D564-4268-88FF-AF33F361D828}" presName="connTx" presStyleLbl="parChTrans1D2" presStyleIdx="1" presStyleCnt="5"/>
      <dgm:spPr/>
      <dgm:t>
        <a:bodyPr/>
        <a:lstStyle/>
        <a:p>
          <a:endParaRPr lang="en-US"/>
        </a:p>
      </dgm:t>
    </dgm:pt>
    <dgm:pt modelId="{6F027FC5-1FDF-4AD5-BA18-B4C7FC5933B6}" type="pres">
      <dgm:prSet presAssocID="{0D788918-E3F6-40E5-9B52-677221F53037}" presName="node" presStyleLbl="node1" presStyleIdx="1" presStyleCnt="5">
        <dgm:presLayoutVars>
          <dgm:bulletEnabled val="1"/>
        </dgm:presLayoutVars>
      </dgm:prSet>
      <dgm:spPr/>
      <dgm:t>
        <a:bodyPr/>
        <a:lstStyle/>
        <a:p>
          <a:endParaRPr lang="en-US"/>
        </a:p>
      </dgm:t>
    </dgm:pt>
    <dgm:pt modelId="{00B3BCD4-C1C9-4FE1-803A-725F5C2F2A32}" type="pres">
      <dgm:prSet presAssocID="{20B13259-5896-48AE-A4B8-AB32F70A7DEA}" presName="Name9" presStyleLbl="parChTrans1D2" presStyleIdx="2" presStyleCnt="5"/>
      <dgm:spPr/>
      <dgm:t>
        <a:bodyPr/>
        <a:lstStyle/>
        <a:p>
          <a:endParaRPr lang="en-US"/>
        </a:p>
      </dgm:t>
    </dgm:pt>
    <dgm:pt modelId="{86D53C60-29CE-461E-AA7A-CC6405938EE5}" type="pres">
      <dgm:prSet presAssocID="{20B13259-5896-48AE-A4B8-AB32F70A7DEA}" presName="connTx" presStyleLbl="parChTrans1D2" presStyleIdx="2" presStyleCnt="5"/>
      <dgm:spPr/>
      <dgm:t>
        <a:bodyPr/>
        <a:lstStyle/>
        <a:p>
          <a:endParaRPr lang="en-US"/>
        </a:p>
      </dgm:t>
    </dgm:pt>
    <dgm:pt modelId="{7A509520-6A26-4AA8-B078-F8977FF6EA86}" type="pres">
      <dgm:prSet presAssocID="{F2CC1BB4-D08B-4156-85D4-B98A08077E70}" presName="node" presStyleLbl="node1" presStyleIdx="2" presStyleCnt="5">
        <dgm:presLayoutVars>
          <dgm:bulletEnabled val="1"/>
        </dgm:presLayoutVars>
      </dgm:prSet>
      <dgm:spPr/>
      <dgm:t>
        <a:bodyPr/>
        <a:lstStyle/>
        <a:p>
          <a:endParaRPr lang="en-US"/>
        </a:p>
      </dgm:t>
    </dgm:pt>
    <dgm:pt modelId="{AA6554BF-2CCD-46A9-924E-33379B8E3CC4}" type="pres">
      <dgm:prSet presAssocID="{9B301A1F-3C96-41B8-9657-2A1C2AD1D9E1}" presName="Name9" presStyleLbl="parChTrans1D2" presStyleIdx="3" presStyleCnt="5"/>
      <dgm:spPr/>
      <dgm:t>
        <a:bodyPr/>
        <a:lstStyle/>
        <a:p>
          <a:endParaRPr lang="en-US"/>
        </a:p>
      </dgm:t>
    </dgm:pt>
    <dgm:pt modelId="{FFDCA3B8-42E3-4E4D-8C68-6C99D9FE0F14}" type="pres">
      <dgm:prSet presAssocID="{9B301A1F-3C96-41B8-9657-2A1C2AD1D9E1}" presName="connTx" presStyleLbl="parChTrans1D2" presStyleIdx="3" presStyleCnt="5"/>
      <dgm:spPr/>
      <dgm:t>
        <a:bodyPr/>
        <a:lstStyle/>
        <a:p>
          <a:endParaRPr lang="en-US"/>
        </a:p>
      </dgm:t>
    </dgm:pt>
    <dgm:pt modelId="{EC62A3A0-780C-44CE-A51A-E71BF5A4679C}" type="pres">
      <dgm:prSet presAssocID="{E85E5E98-611F-4290-BB74-E4A74DC427A1}" presName="node" presStyleLbl="node1" presStyleIdx="3" presStyleCnt="5">
        <dgm:presLayoutVars>
          <dgm:bulletEnabled val="1"/>
        </dgm:presLayoutVars>
      </dgm:prSet>
      <dgm:spPr/>
      <dgm:t>
        <a:bodyPr/>
        <a:lstStyle/>
        <a:p>
          <a:endParaRPr lang="en-US"/>
        </a:p>
      </dgm:t>
    </dgm:pt>
    <dgm:pt modelId="{BD4911F1-8D2E-4AB7-B2C6-3EEF4CBBF236}" type="pres">
      <dgm:prSet presAssocID="{C09BA3C7-1019-4792-AD77-9A56B44082F2}" presName="Name9" presStyleLbl="parChTrans1D2" presStyleIdx="4" presStyleCnt="5"/>
      <dgm:spPr/>
      <dgm:t>
        <a:bodyPr/>
        <a:lstStyle/>
        <a:p>
          <a:endParaRPr lang="en-US"/>
        </a:p>
      </dgm:t>
    </dgm:pt>
    <dgm:pt modelId="{05B1A2EE-2D22-49DD-A8E9-A0F80EFB7727}" type="pres">
      <dgm:prSet presAssocID="{C09BA3C7-1019-4792-AD77-9A56B44082F2}" presName="connTx" presStyleLbl="parChTrans1D2" presStyleIdx="4" presStyleCnt="5"/>
      <dgm:spPr/>
      <dgm:t>
        <a:bodyPr/>
        <a:lstStyle/>
        <a:p>
          <a:endParaRPr lang="en-US"/>
        </a:p>
      </dgm:t>
    </dgm:pt>
    <dgm:pt modelId="{85685217-6ACD-4881-AB1F-5FC4980CB5AE}" type="pres">
      <dgm:prSet presAssocID="{73E21A6A-EFD3-446B-A03B-BD1535FE2270}" presName="node" presStyleLbl="node1" presStyleIdx="4" presStyleCnt="5">
        <dgm:presLayoutVars>
          <dgm:bulletEnabled val="1"/>
        </dgm:presLayoutVars>
      </dgm:prSet>
      <dgm:spPr/>
      <dgm:t>
        <a:bodyPr/>
        <a:lstStyle/>
        <a:p>
          <a:endParaRPr lang="en-US"/>
        </a:p>
      </dgm:t>
    </dgm:pt>
  </dgm:ptLst>
  <dgm:cxnLst>
    <dgm:cxn modelId="{E7686BB8-9A3E-45A1-A8DC-EDD657C73906}" type="presOf" srcId="{39786D4B-A458-4442-BE96-74B0B31F6F24}" destId="{075EC304-DC6A-4CAD-B77D-6F1963FC2E27}" srcOrd="0" destOrd="0" presId="urn:microsoft.com/office/officeart/2005/8/layout/radial1"/>
    <dgm:cxn modelId="{69A5E627-038C-4B54-80C8-8C6DF24D32AD}" type="presOf" srcId="{0D788918-E3F6-40E5-9B52-677221F53037}" destId="{6F027FC5-1FDF-4AD5-BA18-B4C7FC5933B6}" srcOrd="0" destOrd="0" presId="urn:microsoft.com/office/officeart/2005/8/layout/radial1"/>
    <dgm:cxn modelId="{F2BB676B-40D0-4D74-BCD1-11E1FC336BFF}" srcId="{39786D4B-A458-4442-BE96-74B0B31F6F24}" destId="{98EDA52A-1C77-4C25-90A3-3D153F9C0042}" srcOrd="0" destOrd="0" parTransId="{8643CA3B-6A33-43FC-AEA1-DAE341E7F913}" sibTransId="{CB16C683-5C88-40B4-9071-310E128D466D}"/>
    <dgm:cxn modelId="{E627D98F-D78B-4A61-AE79-8C4FE7FC1ECB}" type="presOf" srcId="{8643CA3B-6A33-43FC-AEA1-DAE341E7F913}" destId="{FFDB853E-0733-4A74-BFD0-02258A1C805C}" srcOrd="0" destOrd="0" presId="urn:microsoft.com/office/officeart/2005/8/layout/radial1"/>
    <dgm:cxn modelId="{6D25E4C4-05A4-42D7-B3F6-D99C9FF5E349}" type="presOf" srcId="{EFDB01C0-906E-4534-82B2-DE7258275C52}" destId="{BF5C18D5-72D7-4F57-B404-7835A670E583}" srcOrd="0" destOrd="0" presId="urn:microsoft.com/office/officeart/2005/8/layout/radial1"/>
    <dgm:cxn modelId="{DD53B47E-B891-4E5E-A260-DE7F51BA2043}" type="presOf" srcId="{90ADD26E-D564-4268-88FF-AF33F361D828}" destId="{B31C70AF-A788-464A-8247-B381153288B4}" srcOrd="1" destOrd="0" presId="urn:microsoft.com/office/officeart/2005/8/layout/radial1"/>
    <dgm:cxn modelId="{660CB18D-E27B-43A2-9057-6803B74A3F49}" srcId="{39786D4B-A458-4442-BE96-74B0B31F6F24}" destId="{73E21A6A-EFD3-446B-A03B-BD1535FE2270}" srcOrd="4" destOrd="0" parTransId="{C09BA3C7-1019-4792-AD77-9A56B44082F2}" sibTransId="{506CCF42-2D5D-4DA3-8838-56AB88124ADB}"/>
    <dgm:cxn modelId="{24ABF43F-E541-44C0-AC9F-380A753B83C9}" type="presOf" srcId="{C09BA3C7-1019-4792-AD77-9A56B44082F2}" destId="{05B1A2EE-2D22-49DD-A8E9-A0F80EFB7727}" srcOrd="1" destOrd="0" presId="urn:microsoft.com/office/officeart/2005/8/layout/radial1"/>
    <dgm:cxn modelId="{37711FC8-2B39-4B57-BC92-51B1778CFE54}" type="presOf" srcId="{73E21A6A-EFD3-446B-A03B-BD1535FE2270}" destId="{85685217-6ACD-4881-AB1F-5FC4980CB5AE}" srcOrd="0" destOrd="0" presId="urn:microsoft.com/office/officeart/2005/8/layout/radial1"/>
    <dgm:cxn modelId="{955652DA-FF20-40F0-BC20-98DC6611AC4F}" type="presOf" srcId="{C09BA3C7-1019-4792-AD77-9A56B44082F2}" destId="{BD4911F1-8D2E-4AB7-B2C6-3EEF4CBBF236}" srcOrd="0" destOrd="0" presId="urn:microsoft.com/office/officeart/2005/8/layout/radial1"/>
    <dgm:cxn modelId="{EB70DBDA-ED1B-4FAB-9ED2-D783A52B2A14}" type="presOf" srcId="{20B13259-5896-48AE-A4B8-AB32F70A7DEA}" destId="{00B3BCD4-C1C9-4FE1-803A-725F5C2F2A32}" srcOrd="0" destOrd="0" presId="urn:microsoft.com/office/officeart/2005/8/layout/radial1"/>
    <dgm:cxn modelId="{E6214211-EF06-4634-8B51-E0684B1F0F91}" type="presOf" srcId="{98EDA52A-1C77-4C25-90A3-3D153F9C0042}" destId="{F6B6DEFA-CCB4-4361-8FE3-D15F5E555049}" srcOrd="0" destOrd="0" presId="urn:microsoft.com/office/officeart/2005/8/layout/radial1"/>
    <dgm:cxn modelId="{C936A61E-4B8B-4BC5-8860-6910EC7FA3DF}" srcId="{EFDB01C0-906E-4534-82B2-DE7258275C52}" destId="{39786D4B-A458-4442-BE96-74B0B31F6F24}" srcOrd="0" destOrd="0" parTransId="{4F0EBBF5-D2E1-43DF-8AC8-090028025951}" sibTransId="{122FB273-CC3F-46CD-97A9-FC0B87E12E0F}"/>
    <dgm:cxn modelId="{95C01717-E027-4DDC-A010-0B03F8A5BD37}" type="presOf" srcId="{9B301A1F-3C96-41B8-9657-2A1C2AD1D9E1}" destId="{AA6554BF-2CCD-46A9-924E-33379B8E3CC4}" srcOrd="0" destOrd="0" presId="urn:microsoft.com/office/officeart/2005/8/layout/radial1"/>
    <dgm:cxn modelId="{903CE697-0ED7-4C66-818E-CC078B3EEB74}" srcId="{39786D4B-A458-4442-BE96-74B0B31F6F24}" destId="{E85E5E98-611F-4290-BB74-E4A74DC427A1}" srcOrd="3" destOrd="0" parTransId="{9B301A1F-3C96-41B8-9657-2A1C2AD1D9E1}" sibTransId="{9824EA74-9FD3-4684-9FAD-6C672F0AE6C7}"/>
    <dgm:cxn modelId="{3A05C406-3160-4FFD-B0C1-F6418E212837}" srcId="{39786D4B-A458-4442-BE96-74B0B31F6F24}" destId="{F2CC1BB4-D08B-4156-85D4-B98A08077E70}" srcOrd="2" destOrd="0" parTransId="{20B13259-5896-48AE-A4B8-AB32F70A7DEA}" sibTransId="{1145E091-E095-4874-B672-71EA54E7385C}"/>
    <dgm:cxn modelId="{8D385D04-152A-4BD6-83E1-78FBA874DDFA}" srcId="{39786D4B-A458-4442-BE96-74B0B31F6F24}" destId="{0D788918-E3F6-40E5-9B52-677221F53037}" srcOrd="1" destOrd="0" parTransId="{90ADD26E-D564-4268-88FF-AF33F361D828}" sibTransId="{29E23E90-9D7E-4BB5-B58E-81187B48B462}"/>
    <dgm:cxn modelId="{871AE6E0-0059-4FAE-A655-1912C7222347}" type="presOf" srcId="{9B301A1F-3C96-41B8-9657-2A1C2AD1D9E1}" destId="{FFDCA3B8-42E3-4E4D-8C68-6C99D9FE0F14}" srcOrd="1" destOrd="0" presId="urn:microsoft.com/office/officeart/2005/8/layout/radial1"/>
    <dgm:cxn modelId="{8FA72A25-5057-41FB-B052-2A20580989FD}" type="presOf" srcId="{E85E5E98-611F-4290-BB74-E4A74DC427A1}" destId="{EC62A3A0-780C-44CE-A51A-E71BF5A4679C}" srcOrd="0" destOrd="0" presId="urn:microsoft.com/office/officeart/2005/8/layout/radial1"/>
    <dgm:cxn modelId="{7649CD19-4BB2-4F03-B5D7-0E34B78B6FC9}" type="presOf" srcId="{90ADD26E-D564-4268-88FF-AF33F361D828}" destId="{EE4A94E0-C0FA-4A89-9A5F-B63607D9A17E}" srcOrd="0" destOrd="0" presId="urn:microsoft.com/office/officeart/2005/8/layout/radial1"/>
    <dgm:cxn modelId="{157E4287-12AF-4F92-804D-24B1C92E0B2E}" type="presOf" srcId="{8643CA3B-6A33-43FC-AEA1-DAE341E7F913}" destId="{9E62A2DF-19CA-4786-A3FC-FF3DF31E786E}" srcOrd="1" destOrd="0" presId="urn:microsoft.com/office/officeart/2005/8/layout/radial1"/>
    <dgm:cxn modelId="{A6EDFB95-643A-473B-BFD9-CC410F971FB1}" type="presOf" srcId="{20B13259-5896-48AE-A4B8-AB32F70A7DEA}" destId="{86D53C60-29CE-461E-AA7A-CC6405938EE5}" srcOrd="1" destOrd="0" presId="urn:microsoft.com/office/officeart/2005/8/layout/radial1"/>
    <dgm:cxn modelId="{3985AB88-859C-4E81-AF23-69AE8DEBD312}" type="presOf" srcId="{F2CC1BB4-D08B-4156-85D4-B98A08077E70}" destId="{7A509520-6A26-4AA8-B078-F8977FF6EA86}" srcOrd="0" destOrd="0" presId="urn:microsoft.com/office/officeart/2005/8/layout/radial1"/>
    <dgm:cxn modelId="{6984D747-5CAB-4734-8239-55D97A977EFF}" type="presParOf" srcId="{BF5C18D5-72D7-4F57-B404-7835A670E583}" destId="{075EC304-DC6A-4CAD-B77D-6F1963FC2E27}" srcOrd="0" destOrd="0" presId="urn:microsoft.com/office/officeart/2005/8/layout/radial1"/>
    <dgm:cxn modelId="{288D4DC2-3353-4625-B853-B15214E508E4}" type="presParOf" srcId="{BF5C18D5-72D7-4F57-B404-7835A670E583}" destId="{FFDB853E-0733-4A74-BFD0-02258A1C805C}" srcOrd="1" destOrd="0" presId="urn:microsoft.com/office/officeart/2005/8/layout/radial1"/>
    <dgm:cxn modelId="{9DB30A84-E97A-4EE8-B622-B8007645923C}" type="presParOf" srcId="{FFDB853E-0733-4A74-BFD0-02258A1C805C}" destId="{9E62A2DF-19CA-4786-A3FC-FF3DF31E786E}" srcOrd="0" destOrd="0" presId="urn:microsoft.com/office/officeart/2005/8/layout/radial1"/>
    <dgm:cxn modelId="{299BDF39-F374-4458-98EA-1489F0F8DE21}" type="presParOf" srcId="{BF5C18D5-72D7-4F57-B404-7835A670E583}" destId="{F6B6DEFA-CCB4-4361-8FE3-D15F5E555049}" srcOrd="2" destOrd="0" presId="urn:microsoft.com/office/officeart/2005/8/layout/radial1"/>
    <dgm:cxn modelId="{1951CC4D-CA15-4DDE-813D-BEC85A2C3925}" type="presParOf" srcId="{BF5C18D5-72D7-4F57-B404-7835A670E583}" destId="{EE4A94E0-C0FA-4A89-9A5F-B63607D9A17E}" srcOrd="3" destOrd="0" presId="urn:microsoft.com/office/officeart/2005/8/layout/radial1"/>
    <dgm:cxn modelId="{0BC67BEC-692D-4BF9-8CE9-AD4881BFB58F}" type="presParOf" srcId="{EE4A94E0-C0FA-4A89-9A5F-B63607D9A17E}" destId="{B31C70AF-A788-464A-8247-B381153288B4}" srcOrd="0" destOrd="0" presId="urn:microsoft.com/office/officeart/2005/8/layout/radial1"/>
    <dgm:cxn modelId="{37A4786C-AC17-4695-913D-14F2C3F63775}" type="presParOf" srcId="{BF5C18D5-72D7-4F57-B404-7835A670E583}" destId="{6F027FC5-1FDF-4AD5-BA18-B4C7FC5933B6}" srcOrd="4" destOrd="0" presId="urn:microsoft.com/office/officeart/2005/8/layout/radial1"/>
    <dgm:cxn modelId="{25CA042A-F338-4DBB-BE04-5F90692F2F7F}" type="presParOf" srcId="{BF5C18D5-72D7-4F57-B404-7835A670E583}" destId="{00B3BCD4-C1C9-4FE1-803A-725F5C2F2A32}" srcOrd="5" destOrd="0" presId="urn:microsoft.com/office/officeart/2005/8/layout/radial1"/>
    <dgm:cxn modelId="{CED46CAE-93FB-4974-BA30-CBF6E09D1E09}" type="presParOf" srcId="{00B3BCD4-C1C9-4FE1-803A-725F5C2F2A32}" destId="{86D53C60-29CE-461E-AA7A-CC6405938EE5}" srcOrd="0" destOrd="0" presId="urn:microsoft.com/office/officeart/2005/8/layout/radial1"/>
    <dgm:cxn modelId="{73472B57-A11A-4B08-AF7B-0AADB75FC313}" type="presParOf" srcId="{BF5C18D5-72D7-4F57-B404-7835A670E583}" destId="{7A509520-6A26-4AA8-B078-F8977FF6EA86}" srcOrd="6" destOrd="0" presId="urn:microsoft.com/office/officeart/2005/8/layout/radial1"/>
    <dgm:cxn modelId="{02B3708A-2095-4FE3-A3E5-D4BF6A464BB4}" type="presParOf" srcId="{BF5C18D5-72D7-4F57-B404-7835A670E583}" destId="{AA6554BF-2CCD-46A9-924E-33379B8E3CC4}" srcOrd="7" destOrd="0" presId="urn:microsoft.com/office/officeart/2005/8/layout/radial1"/>
    <dgm:cxn modelId="{E4047B31-23BC-4F98-B9E4-A3A52E09BFFF}" type="presParOf" srcId="{AA6554BF-2CCD-46A9-924E-33379B8E3CC4}" destId="{FFDCA3B8-42E3-4E4D-8C68-6C99D9FE0F14}" srcOrd="0" destOrd="0" presId="urn:microsoft.com/office/officeart/2005/8/layout/radial1"/>
    <dgm:cxn modelId="{F5D871F7-9F32-4721-9484-6699103192A7}" type="presParOf" srcId="{BF5C18D5-72D7-4F57-B404-7835A670E583}" destId="{EC62A3A0-780C-44CE-A51A-E71BF5A4679C}" srcOrd="8" destOrd="0" presId="urn:microsoft.com/office/officeart/2005/8/layout/radial1"/>
    <dgm:cxn modelId="{E5EBABF4-5E8C-4101-96A3-CB899B3FDFEE}" type="presParOf" srcId="{BF5C18D5-72D7-4F57-B404-7835A670E583}" destId="{BD4911F1-8D2E-4AB7-B2C6-3EEF4CBBF236}" srcOrd="9" destOrd="0" presId="urn:microsoft.com/office/officeart/2005/8/layout/radial1"/>
    <dgm:cxn modelId="{4FD6E879-A2DB-44B8-B30F-1CE3E3CB2A9F}" type="presParOf" srcId="{BD4911F1-8D2E-4AB7-B2C6-3EEF4CBBF236}" destId="{05B1A2EE-2D22-49DD-A8E9-A0F80EFB7727}" srcOrd="0" destOrd="0" presId="urn:microsoft.com/office/officeart/2005/8/layout/radial1"/>
    <dgm:cxn modelId="{55D70E0E-5400-472C-84B5-148CEC55C928}" type="presParOf" srcId="{BF5C18D5-72D7-4F57-B404-7835A670E583}" destId="{85685217-6ACD-4881-AB1F-5FC4980CB5AE}"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DB01C0-906E-4534-82B2-DE7258275C52}" type="doc">
      <dgm:prSet loTypeId="urn:microsoft.com/office/officeart/2005/8/layout/radial1" loCatId="cycle" qsTypeId="urn:microsoft.com/office/officeart/2005/8/quickstyle/3d9" qsCatId="3D" csTypeId="urn:microsoft.com/office/officeart/2005/8/colors/colorful5" csCatId="colorful" phldr="1"/>
      <dgm:spPr/>
      <dgm:t>
        <a:bodyPr/>
        <a:lstStyle/>
        <a:p>
          <a:endParaRPr lang="en-US"/>
        </a:p>
      </dgm:t>
    </dgm:pt>
    <dgm:pt modelId="{39786D4B-A458-4442-BE96-74B0B31F6F24}">
      <dgm:prSet phldrT="[Text]"/>
      <dgm:spPr>
        <a:sp3d extrusionH="152250" prstMaterial="matte">
          <a:bevelT w="165100" h="0" prst="coolSlant"/>
        </a:sp3d>
      </dgm:spPr>
      <dgm:t>
        <a:bodyPr>
          <a:sp3d extrusionH="28000" prstMaterial="matte"/>
        </a:bodyPr>
        <a:lstStyle/>
        <a:p>
          <a:r>
            <a:rPr lang="en-US" dirty="0" smtClean="0"/>
            <a:t>Students with any dis.</a:t>
          </a:r>
          <a:endParaRPr lang="en-US" dirty="0"/>
        </a:p>
      </dgm:t>
      <dgm:extLst>
        <a:ext uri="{E40237B7-FDA0-4F09-8148-C483321AD2D9}">
          <dgm14:cNvPr xmlns:dgm14="http://schemas.microsoft.com/office/drawing/2010/diagram" id="0" name="" descr="A basic radial with the central idea being: &quot;Student with any disability&quot;.  the ideas that relate to the central idea include: &#10;reading; writing; note-taking; studying; test-taking"/>
        </a:ext>
      </dgm:extLst>
    </dgm:pt>
    <dgm:pt modelId="{4F0EBBF5-D2E1-43DF-8AC8-090028025951}" type="parTrans" cxnId="{C936A61E-4B8B-4BC5-8860-6910EC7FA3DF}">
      <dgm:prSet/>
      <dgm:spPr/>
      <dgm:t>
        <a:bodyPr/>
        <a:lstStyle/>
        <a:p>
          <a:endParaRPr lang="en-US"/>
        </a:p>
      </dgm:t>
    </dgm:pt>
    <dgm:pt modelId="{122FB273-CC3F-46CD-97A9-FC0B87E12E0F}" type="sibTrans" cxnId="{C936A61E-4B8B-4BC5-8860-6910EC7FA3DF}">
      <dgm:prSet/>
      <dgm:spPr/>
      <dgm:t>
        <a:bodyPr/>
        <a:lstStyle/>
        <a:p>
          <a:endParaRPr lang="en-US"/>
        </a:p>
      </dgm:t>
    </dgm:pt>
    <dgm:pt modelId="{98EDA52A-1C77-4C25-90A3-3D153F9C0042}">
      <dgm:prSet phldrT="[Text]"/>
      <dgm:spPr>
        <a:sp3d extrusionH="152250" prstMaterial="matte">
          <a:bevelT w="165100" h="984250" prst="coolSlant"/>
        </a:sp3d>
      </dgm:spPr>
      <dgm:t>
        <a:bodyPr>
          <a:sp3d extrusionH="28000" prstMaterial="matte"/>
        </a:bodyPr>
        <a:lstStyle/>
        <a:p>
          <a:r>
            <a:rPr lang="en-US" dirty="0" smtClean="0"/>
            <a:t>Reading</a:t>
          </a:r>
          <a:endParaRPr lang="en-US" dirty="0"/>
        </a:p>
      </dgm:t>
    </dgm:pt>
    <dgm:pt modelId="{8643CA3B-6A33-43FC-AEA1-DAE341E7F913}" type="parTrans" cxnId="{F2BB676B-40D0-4D74-BCD1-11E1FC336BFF}">
      <dgm:prSet/>
      <dgm:spPr/>
      <dgm:t>
        <a:bodyPr/>
        <a:lstStyle/>
        <a:p>
          <a:endParaRPr lang="en-US"/>
        </a:p>
      </dgm:t>
    </dgm:pt>
    <dgm:pt modelId="{CB16C683-5C88-40B4-9071-310E128D466D}" type="sibTrans" cxnId="{F2BB676B-40D0-4D74-BCD1-11E1FC336BFF}">
      <dgm:prSet/>
      <dgm:spPr/>
      <dgm:t>
        <a:bodyPr/>
        <a:lstStyle/>
        <a:p>
          <a:endParaRPr lang="en-US"/>
        </a:p>
      </dgm:t>
    </dgm:pt>
    <dgm:pt modelId="{F2CC1BB4-D08B-4156-85D4-B98A08077E70}">
      <dgm:prSet phldrT="[Text]"/>
      <dgm:spPr>
        <a:sp3d extrusionH="152250" prstMaterial="matte">
          <a:bevelT w="165100" h="984250" prst="coolSlant"/>
        </a:sp3d>
      </dgm:spPr>
      <dgm:t>
        <a:bodyPr>
          <a:sp3d extrusionH="28000" prstMaterial="matte"/>
        </a:bodyPr>
        <a:lstStyle/>
        <a:p>
          <a:r>
            <a:rPr lang="en-US" dirty="0" smtClean="0"/>
            <a:t>Note-taking</a:t>
          </a:r>
          <a:endParaRPr lang="en-US" dirty="0"/>
        </a:p>
      </dgm:t>
    </dgm:pt>
    <dgm:pt modelId="{20B13259-5896-48AE-A4B8-AB32F70A7DEA}" type="parTrans" cxnId="{3A05C406-3160-4FFD-B0C1-F6418E212837}">
      <dgm:prSet/>
      <dgm:spPr/>
      <dgm:t>
        <a:bodyPr/>
        <a:lstStyle/>
        <a:p>
          <a:endParaRPr lang="en-US"/>
        </a:p>
      </dgm:t>
    </dgm:pt>
    <dgm:pt modelId="{1145E091-E095-4874-B672-71EA54E7385C}" type="sibTrans" cxnId="{3A05C406-3160-4FFD-B0C1-F6418E212837}">
      <dgm:prSet/>
      <dgm:spPr/>
      <dgm:t>
        <a:bodyPr/>
        <a:lstStyle/>
        <a:p>
          <a:endParaRPr lang="en-US"/>
        </a:p>
      </dgm:t>
    </dgm:pt>
    <dgm:pt modelId="{E85E5E98-611F-4290-BB74-E4A74DC427A1}">
      <dgm:prSet phldrT="[Text]"/>
      <dgm:spPr>
        <a:sp3d extrusionH="152250" prstMaterial="matte">
          <a:bevelT w="165100" h="984250" prst="coolSlant"/>
        </a:sp3d>
      </dgm:spPr>
      <dgm:t>
        <a:bodyPr>
          <a:sp3d extrusionH="28000" prstMaterial="matte"/>
        </a:bodyPr>
        <a:lstStyle/>
        <a:p>
          <a:r>
            <a:rPr lang="en-US" dirty="0" smtClean="0"/>
            <a:t>Studying</a:t>
          </a:r>
          <a:endParaRPr lang="en-US" dirty="0"/>
        </a:p>
      </dgm:t>
    </dgm:pt>
    <dgm:pt modelId="{9B301A1F-3C96-41B8-9657-2A1C2AD1D9E1}" type="parTrans" cxnId="{903CE697-0ED7-4C66-818E-CC078B3EEB74}">
      <dgm:prSet/>
      <dgm:spPr/>
      <dgm:t>
        <a:bodyPr/>
        <a:lstStyle/>
        <a:p>
          <a:endParaRPr lang="en-US"/>
        </a:p>
      </dgm:t>
    </dgm:pt>
    <dgm:pt modelId="{9824EA74-9FD3-4684-9FAD-6C672F0AE6C7}" type="sibTrans" cxnId="{903CE697-0ED7-4C66-818E-CC078B3EEB74}">
      <dgm:prSet/>
      <dgm:spPr/>
      <dgm:t>
        <a:bodyPr/>
        <a:lstStyle/>
        <a:p>
          <a:endParaRPr lang="en-US"/>
        </a:p>
      </dgm:t>
    </dgm:pt>
    <dgm:pt modelId="{73E21A6A-EFD3-446B-A03B-BD1535FE2270}">
      <dgm:prSet phldrT="[Text]"/>
      <dgm:spPr>
        <a:sp3d extrusionH="152250" prstMaterial="matte">
          <a:bevelT w="165100" h="984250" prst="coolSlant"/>
        </a:sp3d>
      </dgm:spPr>
      <dgm:t>
        <a:bodyPr>
          <a:sp3d extrusionH="28000" prstMaterial="matte"/>
        </a:bodyPr>
        <a:lstStyle/>
        <a:p>
          <a:r>
            <a:rPr lang="en-US" dirty="0" smtClean="0"/>
            <a:t>Test-taking</a:t>
          </a:r>
          <a:endParaRPr lang="en-US" dirty="0"/>
        </a:p>
      </dgm:t>
    </dgm:pt>
    <dgm:pt modelId="{C09BA3C7-1019-4792-AD77-9A56B44082F2}" type="parTrans" cxnId="{660CB18D-E27B-43A2-9057-6803B74A3F49}">
      <dgm:prSet/>
      <dgm:spPr/>
      <dgm:t>
        <a:bodyPr/>
        <a:lstStyle/>
        <a:p>
          <a:endParaRPr lang="en-US"/>
        </a:p>
      </dgm:t>
    </dgm:pt>
    <dgm:pt modelId="{506CCF42-2D5D-4DA3-8838-56AB88124ADB}" type="sibTrans" cxnId="{660CB18D-E27B-43A2-9057-6803B74A3F49}">
      <dgm:prSet/>
      <dgm:spPr/>
      <dgm:t>
        <a:bodyPr/>
        <a:lstStyle/>
        <a:p>
          <a:endParaRPr lang="en-US"/>
        </a:p>
      </dgm:t>
    </dgm:pt>
    <dgm:pt modelId="{0D788918-E3F6-40E5-9B52-677221F53037}">
      <dgm:prSet/>
      <dgm:spPr>
        <a:sp3d extrusionH="152250" prstMaterial="matte">
          <a:bevelT w="165100" h="984250" prst="coolSlant"/>
        </a:sp3d>
      </dgm:spPr>
      <dgm:t>
        <a:bodyPr>
          <a:sp3d extrusionH="28000" prstMaterial="matte"/>
        </a:bodyPr>
        <a:lstStyle/>
        <a:p>
          <a:r>
            <a:rPr lang="en-US" dirty="0" smtClean="0"/>
            <a:t>Writing</a:t>
          </a:r>
          <a:endParaRPr lang="en-US" dirty="0"/>
        </a:p>
      </dgm:t>
    </dgm:pt>
    <dgm:pt modelId="{90ADD26E-D564-4268-88FF-AF33F361D828}" type="parTrans" cxnId="{8D385D04-152A-4BD6-83E1-78FBA874DDFA}">
      <dgm:prSet/>
      <dgm:spPr/>
      <dgm:t>
        <a:bodyPr/>
        <a:lstStyle/>
        <a:p>
          <a:endParaRPr lang="en-US"/>
        </a:p>
      </dgm:t>
    </dgm:pt>
    <dgm:pt modelId="{29E23E90-9D7E-4BB5-B58E-81187B48B462}" type="sibTrans" cxnId="{8D385D04-152A-4BD6-83E1-78FBA874DDFA}">
      <dgm:prSet/>
      <dgm:spPr/>
      <dgm:t>
        <a:bodyPr/>
        <a:lstStyle/>
        <a:p>
          <a:endParaRPr lang="en-US"/>
        </a:p>
      </dgm:t>
    </dgm:pt>
    <dgm:pt modelId="{BF5C18D5-72D7-4F57-B404-7835A670E583}" type="pres">
      <dgm:prSet presAssocID="{EFDB01C0-906E-4534-82B2-DE7258275C52}" presName="cycle" presStyleCnt="0">
        <dgm:presLayoutVars>
          <dgm:chMax val="1"/>
          <dgm:dir/>
          <dgm:animLvl val="ctr"/>
          <dgm:resizeHandles val="exact"/>
        </dgm:presLayoutVars>
      </dgm:prSet>
      <dgm:spPr/>
      <dgm:t>
        <a:bodyPr/>
        <a:lstStyle/>
        <a:p>
          <a:endParaRPr lang="en-US"/>
        </a:p>
      </dgm:t>
    </dgm:pt>
    <dgm:pt modelId="{075EC304-DC6A-4CAD-B77D-6F1963FC2E27}" type="pres">
      <dgm:prSet presAssocID="{39786D4B-A458-4442-BE96-74B0B31F6F24}" presName="centerShape" presStyleLbl="node0" presStyleIdx="0" presStyleCnt="1"/>
      <dgm:spPr/>
      <dgm:t>
        <a:bodyPr/>
        <a:lstStyle/>
        <a:p>
          <a:endParaRPr lang="en-US"/>
        </a:p>
      </dgm:t>
    </dgm:pt>
    <dgm:pt modelId="{FFDB853E-0733-4A74-BFD0-02258A1C805C}" type="pres">
      <dgm:prSet presAssocID="{8643CA3B-6A33-43FC-AEA1-DAE341E7F913}" presName="Name9" presStyleLbl="parChTrans1D2" presStyleIdx="0" presStyleCnt="5"/>
      <dgm:spPr/>
      <dgm:t>
        <a:bodyPr/>
        <a:lstStyle/>
        <a:p>
          <a:endParaRPr lang="en-US"/>
        </a:p>
      </dgm:t>
    </dgm:pt>
    <dgm:pt modelId="{9E62A2DF-19CA-4786-A3FC-FF3DF31E786E}" type="pres">
      <dgm:prSet presAssocID="{8643CA3B-6A33-43FC-AEA1-DAE341E7F913}" presName="connTx" presStyleLbl="parChTrans1D2" presStyleIdx="0" presStyleCnt="5"/>
      <dgm:spPr/>
      <dgm:t>
        <a:bodyPr/>
        <a:lstStyle/>
        <a:p>
          <a:endParaRPr lang="en-US"/>
        </a:p>
      </dgm:t>
    </dgm:pt>
    <dgm:pt modelId="{F6B6DEFA-CCB4-4361-8FE3-D15F5E555049}" type="pres">
      <dgm:prSet presAssocID="{98EDA52A-1C77-4C25-90A3-3D153F9C0042}" presName="node" presStyleLbl="node1" presStyleIdx="0" presStyleCnt="5">
        <dgm:presLayoutVars>
          <dgm:bulletEnabled val="1"/>
        </dgm:presLayoutVars>
      </dgm:prSet>
      <dgm:spPr/>
      <dgm:t>
        <a:bodyPr/>
        <a:lstStyle/>
        <a:p>
          <a:endParaRPr lang="en-US"/>
        </a:p>
      </dgm:t>
    </dgm:pt>
    <dgm:pt modelId="{EE4A94E0-C0FA-4A89-9A5F-B63607D9A17E}" type="pres">
      <dgm:prSet presAssocID="{90ADD26E-D564-4268-88FF-AF33F361D828}" presName="Name9" presStyleLbl="parChTrans1D2" presStyleIdx="1" presStyleCnt="5"/>
      <dgm:spPr/>
      <dgm:t>
        <a:bodyPr/>
        <a:lstStyle/>
        <a:p>
          <a:endParaRPr lang="en-US"/>
        </a:p>
      </dgm:t>
    </dgm:pt>
    <dgm:pt modelId="{B31C70AF-A788-464A-8247-B381153288B4}" type="pres">
      <dgm:prSet presAssocID="{90ADD26E-D564-4268-88FF-AF33F361D828}" presName="connTx" presStyleLbl="parChTrans1D2" presStyleIdx="1" presStyleCnt="5"/>
      <dgm:spPr/>
      <dgm:t>
        <a:bodyPr/>
        <a:lstStyle/>
        <a:p>
          <a:endParaRPr lang="en-US"/>
        </a:p>
      </dgm:t>
    </dgm:pt>
    <dgm:pt modelId="{6F027FC5-1FDF-4AD5-BA18-B4C7FC5933B6}" type="pres">
      <dgm:prSet presAssocID="{0D788918-E3F6-40E5-9B52-677221F53037}" presName="node" presStyleLbl="node1" presStyleIdx="1" presStyleCnt="5">
        <dgm:presLayoutVars>
          <dgm:bulletEnabled val="1"/>
        </dgm:presLayoutVars>
      </dgm:prSet>
      <dgm:spPr/>
      <dgm:t>
        <a:bodyPr/>
        <a:lstStyle/>
        <a:p>
          <a:endParaRPr lang="en-US"/>
        </a:p>
      </dgm:t>
    </dgm:pt>
    <dgm:pt modelId="{00B3BCD4-C1C9-4FE1-803A-725F5C2F2A32}" type="pres">
      <dgm:prSet presAssocID="{20B13259-5896-48AE-A4B8-AB32F70A7DEA}" presName="Name9" presStyleLbl="parChTrans1D2" presStyleIdx="2" presStyleCnt="5"/>
      <dgm:spPr/>
      <dgm:t>
        <a:bodyPr/>
        <a:lstStyle/>
        <a:p>
          <a:endParaRPr lang="en-US"/>
        </a:p>
      </dgm:t>
    </dgm:pt>
    <dgm:pt modelId="{86D53C60-29CE-461E-AA7A-CC6405938EE5}" type="pres">
      <dgm:prSet presAssocID="{20B13259-5896-48AE-A4B8-AB32F70A7DEA}" presName="connTx" presStyleLbl="parChTrans1D2" presStyleIdx="2" presStyleCnt="5"/>
      <dgm:spPr/>
      <dgm:t>
        <a:bodyPr/>
        <a:lstStyle/>
        <a:p>
          <a:endParaRPr lang="en-US"/>
        </a:p>
      </dgm:t>
    </dgm:pt>
    <dgm:pt modelId="{7A509520-6A26-4AA8-B078-F8977FF6EA86}" type="pres">
      <dgm:prSet presAssocID="{F2CC1BB4-D08B-4156-85D4-B98A08077E70}" presName="node" presStyleLbl="node1" presStyleIdx="2" presStyleCnt="5">
        <dgm:presLayoutVars>
          <dgm:bulletEnabled val="1"/>
        </dgm:presLayoutVars>
      </dgm:prSet>
      <dgm:spPr/>
      <dgm:t>
        <a:bodyPr/>
        <a:lstStyle/>
        <a:p>
          <a:endParaRPr lang="en-US"/>
        </a:p>
      </dgm:t>
    </dgm:pt>
    <dgm:pt modelId="{AA6554BF-2CCD-46A9-924E-33379B8E3CC4}" type="pres">
      <dgm:prSet presAssocID="{9B301A1F-3C96-41B8-9657-2A1C2AD1D9E1}" presName="Name9" presStyleLbl="parChTrans1D2" presStyleIdx="3" presStyleCnt="5"/>
      <dgm:spPr/>
      <dgm:t>
        <a:bodyPr/>
        <a:lstStyle/>
        <a:p>
          <a:endParaRPr lang="en-US"/>
        </a:p>
      </dgm:t>
    </dgm:pt>
    <dgm:pt modelId="{FFDCA3B8-42E3-4E4D-8C68-6C99D9FE0F14}" type="pres">
      <dgm:prSet presAssocID="{9B301A1F-3C96-41B8-9657-2A1C2AD1D9E1}" presName="connTx" presStyleLbl="parChTrans1D2" presStyleIdx="3" presStyleCnt="5"/>
      <dgm:spPr/>
      <dgm:t>
        <a:bodyPr/>
        <a:lstStyle/>
        <a:p>
          <a:endParaRPr lang="en-US"/>
        </a:p>
      </dgm:t>
    </dgm:pt>
    <dgm:pt modelId="{EC62A3A0-780C-44CE-A51A-E71BF5A4679C}" type="pres">
      <dgm:prSet presAssocID="{E85E5E98-611F-4290-BB74-E4A74DC427A1}" presName="node" presStyleLbl="node1" presStyleIdx="3" presStyleCnt="5">
        <dgm:presLayoutVars>
          <dgm:bulletEnabled val="1"/>
        </dgm:presLayoutVars>
      </dgm:prSet>
      <dgm:spPr/>
      <dgm:t>
        <a:bodyPr/>
        <a:lstStyle/>
        <a:p>
          <a:endParaRPr lang="en-US"/>
        </a:p>
      </dgm:t>
    </dgm:pt>
    <dgm:pt modelId="{BD4911F1-8D2E-4AB7-B2C6-3EEF4CBBF236}" type="pres">
      <dgm:prSet presAssocID="{C09BA3C7-1019-4792-AD77-9A56B44082F2}" presName="Name9" presStyleLbl="parChTrans1D2" presStyleIdx="4" presStyleCnt="5"/>
      <dgm:spPr/>
      <dgm:t>
        <a:bodyPr/>
        <a:lstStyle/>
        <a:p>
          <a:endParaRPr lang="en-US"/>
        </a:p>
      </dgm:t>
    </dgm:pt>
    <dgm:pt modelId="{05B1A2EE-2D22-49DD-A8E9-A0F80EFB7727}" type="pres">
      <dgm:prSet presAssocID="{C09BA3C7-1019-4792-AD77-9A56B44082F2}" presName="connTx" presStyleLbl="parChTrans1D2" presStyleIdx="4" presStyleCnt="5"/>
      <dgm:spPr/>
      <dgm:t>
        <a:bodyPr/>
        <a:lstStyle/>
        <a:p>
          <a:endParaRPr lang="en-US"/>
        </a:p>
      </dgm:t>
    </dgm:pt>
    <dgm:pt modelId="{85685217-6ACD-4881-AB1F-5FC4980CB5AE}" type="pres">
      <dgm:prSet presAssocID="{73E21A6A-EFD3-446B-A03B-BD1535FE2270}" presName="node" presStyleLbl="node1" presStyleIdx="4" presStyleCnt="5">
        <dgm:presLayoutVars>
          <dgm:bulletEnabled val="1"/>
        </dgm:presLayoutVars>
      </dgm:prSet>
      <dgm:spPr/>
      <dgm:t>
        <a:bodyPr/>
        <a:lstStyle/>
        <a:p>
          <a:endParaRPr lang="en-US"/>
        </a:p>
      </dgm:t>
    </dgm:pt>
  </dgm:ptLst>
  <dgm:cxnLst>
    <dgm:cxn modelId="{E7686BB8-9A3E-45A1-A8DC-EDD657C73906}" type="presOf" srcId="{39786D4B-A458-4442-BE96-74B0B31F6F24}" destId="{075EC304-DC6A-4CAD-B77D-6F1963FC2E27}" srcOrd="0" destOrd="0" presId="urn:microsoft.com/office/officeart/2005/8/layout/radial1"/>
    <dgm:cxn modelId="{69A5E627-038C-4B54-80C8-8C6DF24D32AD}" type="presOf" srcId="{0D788918-E3F6-40E5-9B52-677221F53037}" destId="{6F027FC5-1FDF-4AD5-BA18-B4C7FC5933B6}" srcOrd="0" destOrd="0" presId="urn:microsoft.com/office/officeart/2005/8/layout/radial1"/>
    <dgm:cxn modelId="{F2BB676B-40D0-4D74-BCD1-11E1FC336BFF}" srcId="{39786D4B-A458-4442-BE96-74B0B31F6F24}" destId="{98EDA52A-1C77-4C25-90A3-3D153F9C0042}" srcOrd="0" destOrd="0" parTransId="{8643CA3B-6A33-43FC-AEA1-DAE341E7F913}" sibTransId="{CB16C683-5C88-40B4-9071-310E128D466D}"/>
    <dgm:cxn modelId="{E627D98F-D78B-4A61-AE79-8C4FE7FC1ECB}" type="presOf" srcId="{8643CA3B-6A33-43FC-AEA1-DAE341E7F913}" destId="{FFDB853E-0733-4A74-BFD0-02258A1C805C}" srcOrd="0" destOrd="0" presId="urn:microsoft.com/office/officeart/2005/8/layout/radial1"/>
    <dgm:cxn modelId="{6D25E4C4-05A4-42D7-B3F6-D99C9FF5E349}" type="presOf" srcId="{EFDB01C0-906E-4534-82B2-DE7258275C52}" destId="{BF5C18D5-72D7-4F57-B404-7835A670E583}" srcOrd="0" destOrd="0" presId="urn:microsoft.com/office/officeart/2005/8/layout/radial1"/>
    <dgm:cxn modelId="{DD53B47E-B891-4E5E-A260-DE7F51BA2043}" type="presOf" srcId="{90ADD26E-D564-4268-88FF-AF33F361D828}" destId="{B31C70AF-A788-464A-8247-B381153288B4}" srcOrd="1" destOrd="0" presId="urn:microsoft.com/office/officeart/2005/8/layout/radial1"/>
    <dgm:cxn modelId="{660CB18D-E27B-43A2-9057-6803B74A3F49}" srcId="{39786D4B-A458-4442-BE96-74B0B31F6F24}" destId="{73E21A6A-EFD3-446B-A03B-BD1535FE2270}" srcOrd="4" destOrd="0" parTransId="{C09BA3C7-1019-4792-AD77-9A56B44082F2}" sibTransId="{506CCF42-2D5D-4DA3-8838-56AB88124ADB}"/>
    <dgm:cxn modelId="{24ABF43F-E541-44C0-AC9F-380A753B83C9}" type="presOf" srcId="{C09BA3C7-1019-4792-AD77-9A56B44082F2}" destId="{05B1A2EE-2D22-49DD-A8E9-A0F80EFB7727}" srcOrd="1" destOrd="0" presId="urn:microsoft.com/office/officeart/2005/8/layout/radial1"/>
    <dgm:cxn modelId="{37711FC8-2B39-4B57-BC92-51B1778CFE54}" type="presOf" srcId="{73E21A6A-EFD3-446B-A03B-BD1535FE2270}" destId="{85685217-6ACD-4881-AB1F-5FC4980CB5AE}" srcOrd="0" destOrd="0" presId="urn:microsoft.com/office/officeart/2005/8/layout/radial1"/>
    <dgm:cxn modelId="{955652DA-FF20-40F0-BC20-98DC6611AC4F}" type="presOf" srcId="{C09BA3C7-1019-4792-AD77-9A56B44082F2}" destId="{BD4911F1-8D2E-4AB7-B2C6-3EEF4CBBF236}" srcOrd="0" destOrd="0" presId="urn:microsoft.com/office/officeart/2005/8/layout/radial1"/>
    <dgm:cxn modelId="{EB70DBDA-ED1B-4FAB-9ED2-D783A52B2A14}" type="presOf" srcId="{20B13259-5896-48AE-A4B8-AB32F70A7DEA}" destId="{00B3BCD4-C1C9-4FE1-803A-725F5C2F2A32}" srcOrd="0" destOrd="0" presId="urn:microsoft.com/office/officeart/2005/8/layout/radial1"/>
    <dgm:cxn modelId="{E6214211-EF06-4634-8B51-E0684B1F0F91}" type="presOf" srcId="{98EDA52A-1C77-4C25-90A3-3D153F9C0042}" destId="{F6B6DEFA-CCB4-4361-8FE3-D15F5E555049}" srcOrd="0" destOrd="0" presId="urn:microsoft.com/office/officeart/2005/8/layout/radial1"/>
    <dgm:cxn modelId="{C936A61E-4B8B-4BC5-8860-6910EC7FA3DF}" srcId="{EFDB01C0-906E-4534-82B2-DE7258275C52}" destId="{39786D4B-A458-4442-BE96-74B0B31F6F24}" srcOrd="0" destOrd="0" parTransId="{4F0EBBF5-D2E1-43DF-8AC8-090028025951}" sibTransId="{122FB273-CC3F-46CD-97A9-FC0B87E12E0F}"/>
    <dgm:cxn modelId="{95C01717-E027-4DDC-A010-0B03F8A5BD37}" type="presOf" srcId="{9B301A1F-3C96-41B8-9657-2A1C2AD1D9E1}" destId="{AA6554BF-2CCD-46A9-924E-33379B8E3CC4}" srcOrd="0" destOrd="0" presId="urn:microsoft.com/office/officeart/2005/8/layout/radial1"/>
    <dgm:cxn modelId="{903CE697-0ED7-4C66-818E-CC078B3EEB74}" srcId="{39786D4B-A458-4442-BE96-74B0B31F6F24}" destId="{E85E5E98-611F-4290-BB74-E4A74DC427A1}" srcOrd="3" destOrd="0" parTransId="{9B301A1F-3C96-41B8-9657-2A1C2AD1D9E1}" sibTransId="{9824EA74-9FD3-4684-9FAD-6C672F0AE6C7}"/>
    <dgm:cxn modelId="{3A05C406-3160-4FFD-B0C1-F6418E212837}" srcId="{39786D4B-A458-4442-BE96-74B0B31F6F24}" destId="{F2CC1BB4-D08B-4156-85D4-B98A08077E70}" srcOrd="2" destOrd="0" parTransId="{20B13259-5896-48AE-A4B8-AB32F70A7DEA}" sibTransId="{1145E091-E095-4874-B672-71EA54E7385C}"/>
    <dgm:cxn modelId="{8D385D04-152A-4BD6-83E1-78FBA874DDFA}" srcId="{39786D4B-A458-4442-BE96-74B0B31F6F24}" destId="{0D788918-E3F6-40E5-9B52-677221F53037}" srcOrd="1" destOrd="0" parTransId="{90ADD26E-D564-4268-88FF-AF33F361D828}" sibTransId="{29E23E90-9D7E-4BB5-B58E-81187B48B462}"/>
    <dgm:cxn modelId="{871AE6E0-0059-4FAE-A655-1912C7222347}" type="presOf" srcId="{9B301A1F-3C96-41B8-9657-2A1C2AD1D9E1}" destId="{FFDCA3B8-42E3-4E4D-8C68-6C99D9FE0F14}" srcOrd="1" destOrd="0" presId="urn:microsoft.com/office/officeart/2005/8/layout/radial1"/>
    <dgm:cxn modelId="{8FA72A25-5057-41FB-B052-2A20580989FD}" type="presOf" srcId="{E85E5E98-611F-4290-BB74-E4A74DC427A1}" destId="{EC62A3A0-780C-44CE-A51A-E71BF5A4679C}" srcOrd="0" destOrd="0" presId="urn:microsoft.com/office/officeart/2005/8/layout/radial1"/>
    <dgm:cxn modelId="{7649CD19-4BB2-4F03-B5D7-0E34B78B6FC9}" type="presOf" srcId="{90ADD26E-D564-4268-88FF-AF33F361D828}" destId="{EE4A94E0-C0FA-4A89-9A5F-B63607D9A17E}" srcOrd="0" destOrd="0" presId="urn:microsoft.com/office/officeart/2005/8/layout/radial1"/>
    <dgm:cxn modelId="{157E4287-12AF-4F92-804D-24B1C92E0B2E}" type="presOf" srcId="{8643CA3B-6A33-43FC-AEA1-DAE341E7F913}" destId="{9E62A2DF-19CA-4786-A3FC-FF3DF31E786E}" srcOrd="1" destOrd="0" presId="urn:microsoft.com/office/officeart/2005/8/layout/radial1"/>
    <dgm:cxn modelId="{A6EDFB95-643A-473B-BFD9-CC410F971FB1}" type="presOf" srcId="{20B13259-5896-48AE-A4B8-AB32F70A7DEA}" destId="{86D53C60-29CE-461E-AA7A-CC6405938EE5}" srcOrd="1" destOrd="0" presId="urn:microsoft.com/office/officeart/2005/8/layout/radial1"/>
    <dgm:cxn modelId="{3985AB88-859C-4E81-AF23-69AE8DEBD312}" type="presOf" srcId="{F2CC1BB4-D08B-4156-85D4-B98A08077E70}" destId="{7A509520-6A26-4AA8-B078-F8977FF6EA86}" srcOrd="0" destOrd="0" presId="urn:microsoft.com/office/officeart/2005/8/layout/radial1"/>
    <dgm:cxn modelId="{6984D747-5CAB-4734-8239-55D97A977EFF}" type="presParOf" srcId="{BF5C18D5-72D7-4F57-B404-7835A670E583}" destId="{075EC304-DC6A-4CAD-B77D-6F1963FC2E27}" srcOrd="0" destOrd="0" presId="urn:microsoft.com/office/officeart/2005/8/layout/radial1"/>
    <dgm:cxn modelId="{288D4DC2-3353-4625-B853-B15214E508E4}" type="presParOf" srcId="{BF5C18D5-72D7-4F57-B404-7835A670E583}" destId="{FFDB853E-0733-4A74-BFD0-02258A1C805C}" srcOrd="1" destOrd="0" presId="urn:microsoft.com/office/officeart/2005/8/layout/radial1"/>
    <dgm:cxn modelId="{9DB30A84-E97A-4EE8-B622-B8007645923C}" type="presParOf" srcId="{FFDB853E-0733-4A74-BFD0-02258A1C805C}" destId="{9E62A2DF-19CA-4786-A3FC-FF3DF31E786E}" srcOrd="0" destOrd="0" presId="urn:microsoft.com/office/officeart/2005/8/layout/radial1"/>
    <dgm:cxn modelId="{299BDF39-F374-4458-98EA-1489F0F8DE21}" type="presParOf" srcId="{BF5C18D5-72D7-4F57-B404-7835A670E583}" destId="{F6B6DEFA-CCB4-4361-8FE3-D15F5E555049}" srcOrd="2" destOrd="0" presId="urn:microsoft.com/office/officeart/2005/8/layout/radial1"/>
    <dgm:cxn modelId="{1951CC4D-CA15-4DDE-813D-BEC85A2C3925}" type="presParOf" srcId="{BF5C18D5-72D7-4F57-B404-7835A670E583}" destId="{EE4A94E0-C0FA-4A89-9A5F-B63607D9A17E}" srcOrd="3" destOrd="0" presId="urn:microsoft.com/office/officeart/2005/8/layout/radial1"/>
    <dgm:cxn modelId="{0BC67BEC-692D-4BF9-8CE9-AD4881BFB58F}" type="presParOf" srcId="{EE4A94E0-C0FA-4A89-9A5F-B63607D9A17E}" destId="{B31C70AF-A788-464A-8247-B381153288B4}" srcOrd="0" destOrd="0" presId="urn:microsoft.com/office/officeart/2005/8/layout/radial1"/>
    <dgm:cxn modelId="{37A4786C-AC17-4695-913D-14F2C3F63775}" type="presParOf" srcId="{BF5C18D5-72D7-4F57-B404-7835A670E583}" destId="{6F027FC5-1FDF-4AD5-BA18-B4C7FC5933B6}" srcOrd="4" destOrd="0" presId="urn:microsoft.com/office/officeart/2005/8/layout/radial1"/>
    <dgm:cxn modelId="{25CA042A-F338-4DBB-BE04-5F90692F2F7F}" type="presParOf" srcId="{BF5C18D5-72D7-4F57-B404-7835A670E583}" destId="{00B3BCD4-C1C9-4FE1-803A-725F5C2F2A32}" srcOrd="5" destOrd="0" presId="urn:microsoft.com/office/officeart/2005/8/layout/radial1"/>
    <dgm:cxn modelId="{CED46CAE-93FB-4974-BA30-CBF6E09D1E09}" type="presParOf" srcId="{00B3BCD4-C1C9-4FE1-803A-725F5C2F2A32}" destId="{86D53C60-29CE-461E-AA7A-CC6405938EE5}" srcOrd="0" destOrd="0" presId="urn:microsoft.com/office/officeart/2005/8/layout/radial1"/>
    <dgm:cxn modelId="{73472B57-A11A-4B08-AF7B-0AADB75FC313}" type="presParOf" srcId="{BF5C18D5-72D7-4F57-B404-7835A670E583}" destId="{7A509520-6A26-4AA8-B078-F8977FF6EA86}" srcOrd="6" destOrd="0" presId="urn:microsoft.com/office/officeart/2005/8/layout/radial1"/>
    <dgm:cxn modelId="{02B3708A-2095-4FE3-A3E5-D4BF6A464BB4}" type="presParOf" srcId="{BF5C18D5-72D7-4F57-B404-7835A670E583}" destId="{AA6554BF-2CCD-46A9-924E-33379B8E3CC4}" srcOrd="7" destOrd="0" presId="urn:microsoft.com/office/officeart/2005/8/layout/radial1"/>
    <dgm:cxn modelId="{E4047B31-23BC-4F98-B9E4-A3A52E09BFFF}" type="presParOf" srcId="{AA6554BF-2CCD-46A9-924E-33379B8E3CC4}" destId="{FFDCA3B8-42E3-4E4D-8C68-6C99D9FE0F14}" srcOrd="0" destOrd="0" presId="urn:microsoft.com/office/officeart/2005/8/layout/radial1"/>
    <dgm:cxn modelId="{F5D871F7-9F32-4721-9484-6699103192A7}" type="presParOf" srcId="{BF5C18D5-72D7-4F57-B404-7835A670E583}" destId="{EC62A3A0-780C-44CE-A51A-E71BF5A4679C}" srcOrd="8" destOrd="0" presId="urn:microsoft.com/office/officeart/2005/8/layout/radial1"/>
    <dgm:cxn modelId="{E5EBABF4-5E8C-4101-96A3-CB899B3FDFEE}" type="presParOf" srcId="{BF5C18D5-72D7-4F57-B404-7835A670E583}" destId="{BD4911F1-8D2E-4AB7-B2C6-3EEF4CBBF236}" srcOrd="9" destOrd="0" presId="urn:microsoft.com/office/officeart/2005/8/layout/radial1"/>
    <dgm:cxn modelId="{4FD6E879-A2DB-44B8-B30F-1CE3E3CB2A9F}" type="presParOf" srcId="{BD4911F1-8D2E-4AB7-B2C6-3EEF4CBBF236}" destId="{05B1A2EE-2D22-49DD-A8E9-A0F80EFB7727}" srcOrd="0" destOrd="0" presId="urn:microsoft.com/office/officeart/2005/8/layout/radial1"/>
    <dgm:cxn modelId="{55D70E0E-5400-472C-84B5-148CEC55C928}" type="presParOf" srcId="{BF5C18D5-72D7-4F57-B404-7835A670E583}" destId="{85685217-6ACD-4881-AB1F-5FC4980CB5AE}"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DB01C0-906E-4534-82B2-DE7258275C52}" type="doc">
      <dgm:prSet loTypeId="urn:microsoft.com/office/officeart/2005/8/layout/radial1" loCatId="cycle" qsTypeId="urn:microsoft.com/office/officeart/2005/8/quickstyle/3d9" qsCatId="3D" csTypeId="urn:microsoft.com/office/officeart/2005/8/colors/colorful5" csCatId="colorful" phldr="1"/>
      <dgm:spPr/>
      <dgm:t>
        <a:bodyPr/>
        <a:lstStyle/>
        <a:p>
          <a:endParaRPr lang="en-US"/>
        </a:p>
      </dgm:t>
    </dgm:pt>
    <dgm:pt modelId="{39786D4B-A458-4442-BE96-74B0B31F6F24}">
      <dgm:prSet phldrT="[Text]"/>
      <dgm:spPr/>
      <dgm:t>
        <a:bodyPr/>
        <a:lstStyle/>
        <a:p>
          <a:r>
            <a:rPr lang="en-US" dirty="0" smtClean="0"/>
            <a:t>Student</a:t>
          </a:r>
          <a:endParaRPr lang="en-US" dirty="0"/>
        </a:p>
      </dgm:t>
    </dgm:pt>
    <dgm:pt modelId="{4F0EBBF5-D2E1-43DF-8AC8-090028025951}" type="parTrans" cxnId="{C936A61E-4B8B-4BC5-8860-6910EC7FA3DF}">
      <dgm:prSet/>
      <dgm:spPr/>
      <dgm:t>
        <a:bodyPr/>
        <a:lstStyle/>
        <a:p>
          <a:endParaRPr lang="en-US"/>
        </a:p>
      </dgm:t>
    </dgm:pt>
    <dgm:pt modelId="{122FB273-CC3F-46CD-97A9-FC0B87E12E0F}" type="sibTrans" cxnId="{C936A61E-4B8B-4BC5-8860-6910EC7FA3DF}">
      <dgm:prSet/>
      <dgm:spPr/>
      <dgm:t>
        <a:bodyPr/>
        <a:lstStyle/>
        <a:p>
          <a:endParaRPr lang="en-US"/>
        </a:p>
      </dgm:t>
    </dgm:pt>
    <dgm:pt modelId="{98EDA52A-1C77-4C25-90A3-3D153F9C0042}">
      <dgm:prSet phldrT="[Text]"/>
      <dgm:spPr/>
      <dgm:t>
        <a:bodyPr/>
        <a:lstStyle/>
        <a:p>
          <a:r>
            <a:rPr lang="en-US" dirty="0" smtClean="0"/>
            <a:t>Reading</a:t>
          </a:r>
          <a:endParaRPr lang="en-US" dirty="0"/>
        </a:p>
      </dgm:t>
    </dgm:pt>
    <dgm:pt modelId="{8643CA3B-6A33-43FC-AEA1-DAE341E7F913}" type="parTrans" cxnId="{F2BB676B-40D0-4D74-BCD1-11E1FC336BFF}">
      <dgm:prSet/>
      <dgm:spPr/>
      <dgm:t>
        <a:bodyPr/>
        <a:lstStyle/>
        <a:p>
          <a:endParaRPr lang="en-US"/>
        </a:p>
      </dgm:t>
    </dgm:pt>
    <dgm:pt modelId="{CB16C683-5C88-40B4-9071-310E128D466D}" type="sibTrans" cxnId="{F2BB676B-40D0-4D74-BCD1-11E1FC336BFF}">
      <dgm:prSet/>
      <dgm:spPr/>
      <dgm:t>
        <a:bodyPr/>
        <a:lstStyle/>
        <a:p>
          <a:endParaRPr lang="en-US"/>
        </a:p>
      </dgm:t>
    </dgm:pt>
    <dgm:pt modelId="{F2CC1BB4-D08B-4156-85D4-B98A08077E70}">
      <dgm:prSet phldrT="[Text]"/>
      <dgm:spPr/>
      <dgm:t>
        <a:bodyPr/>
        <a:lstStyle/>
        <a:p>
          <a:r>
            <a:rPr lang="en-US" dirty="0" smtClean="0"/>
            <a:t>Note-taking</a:t>
          </a:r>
          <a:endParaRPr lang="en-US" dirty="0"/>
        </a:p>
      </dgm:t>
    </dgm:pt>
    <dgm:pt modelId="{20B13259-5896-48AE-A4B8-AB32F70A7DEA}" type="parTrans" cxnId="{3A05C406-3160-4FFD-B0C1-F6418E212837}">
      <dgm:prSet/>
      <dgm:spPr/>
      <dgm:t>
        <a:bodyPr/>
        <a:lstStyle/>
        <a:p>
          <a:endParaRPr lang="en-US"/>
        </a:p>
      </dgm:t>
    </dgm:pt>
    <dgm:pt modelId="{1145E091-E095-4874-B672-71EA54E7385C}" type="sibTrans" cxnId="{3A05C406-3160-4FFD-B0C1-F6418E212837}">
      <dgm:prSet/>
      <dgm:spPr/>
      <dgm:t>
        <a:bodyPr/>
        <a:lstStyle/>
        <a:p>
          <a:endParaRPr lang="en-US"/>
        </a:p>
      </dgm:t>
    </dgm:pt>
    <dgm:pt modelId="{E85E5E98-611F-4290-BB74-E4A74DC427A1}">
      <dgm:prSet phldrT="[Text]"/>
      <dgm:spPr/>
      <dgm:t>
        <a:bodyPr/>
        <a:lstStyle/>
        <a:p>
          <a:r>
            <a:rPr lang="en-US" dirty="0" smtClean="0"/>
            <a:t>Studying</a:t>
          </a:r>
          <a:endParaRPr lang="en-US" dirty="0"/>
        </a:p>
      </dgm:t>
    </dgm:pt>
    <dgm:pt modelId="{9B301A1F-3C96-41B8-9657-2A1C2AD1D9E1}" type="parTrans" cxnId="{903CE697-0ED7-4C66-818E-CC078B3EEB74}">
      <dgm:prSet/>
      <dgm:spPr/>
      <dgm:t>
        <a:bodyPr/>
        <a:lstStyle/>
        <a:p>
          <a:endParaRPr lang="en-US"/>
        </a:p>
      </dgm:t>
    </dgm:pt>
    <dgm:pt modelId="{9824EA74-9FD3-4684-9FAD-6C672F0AE6C7}" type="sibTrans" cxnId="{903CE697-0ED7-4C66-818E-CC078B3EEB74}">
      <dgm:prSet/>
      <dgm:spPr/>
      <dgm:t>
        <a:bodyPr/>
        <a:lstStyle/>
        <a:p>
          <a:endParaRPr lang="en-US"/>
        </a:p>
      </dgm:t>
    </dgm:pt>
    <dgm:pt modelId="{73E21A6A-EFD3-446B-A03B-BD1535FE2270}">
      <dgm:prSet phldrT="[Text]"/>
      <dgm:spPr/>
      <dgm:t>
        <a:bodyPr/>
        <a:lstStyle/>
        <a:p>
          <a:r>
            <a:rPr lang="en-US" dirty="0" smtClean="0"/>
            <a:t>Test-taking</a:t>
          </a:r>
          <a:endParaRPr lang="en-US" dirty="0"/>
        </a:p>
      </dgm:t>
    </dgm:pt>
    <dgm:pt modelId="{C09BA3C7-1019-4792-AD77-9A56B44082F2}" type="parTrans" cxnId="{660CB18D-E27B-43A2-9057-6803B74A3F49}">
      <dgm:prSet/>
      <dgm:spPr/>
      <dgm:t>
        <a:bodyPr/>
        <a:lstStyle/>
        <a:p>
          <a:endParaRPr lang="en-US"/>
        </a:p>
      </dgm:t>
    </dgm:pt>
    <dgm:pt modelId="{506CCF42-2D5D-4DA3-8838-56AB88124ADB}" type="sibTrans" cxnId="{660CB18D-E27B-43A2-9057-6803B74A3F49}">
      <dgm:prSet/>
      <dgm:spPr/>
      <dgm:t>
        <a:bodyPr/>
        <a:lstStyle/>
        <a:p>
          <a:endParaRPr lang="en-US"/>
        </a:p>
      </dgm:t>
    </dgm:pt>
    <dgm:pt modelId="{0D788918-E3F6-40E5-9B52-677221F53037}">
      <dgm:prSet/>
      <dgm:spPr/>
      <dgm:t>
        <a:bodyPr/>
        <a:lstStyle/>
        <a:p>
          <a:r>
            <a:rPr lang="en-US" dirty="0" smtClean="0"/>
            <a:t>Writing</a:t>
          </a:r>
          <a:endParaRPr lang="en-US" dirty="0"/>
        </a:p>
      </dgm:t>
    </dgm:pt>
    <dgm:pt modelId="{90ADD26E-D564-4268-88FF-AF33F361D828}" type="parTrans" cxnId="{8D385D04-152A-4BD6-83E1-78FBA874DDFA}">
      <dgm:prSet/>
      <dgm:spPr/>
      <dgm:t>
        <a:bodyPr/>
        <a:lstStyle/>
        <a:p>
          <a:endParaRPr lang="en-US"/>
        </a:p>
      </dgm:t>
    </dgm:pt>
    <dgm:pt modelId="{29E23E90-9D7E-4BB5-B58E-81187B48B462}" type="sibTrans" cxnId="{8D385D04-152A-4BD6-83E1-78FBA874DDFA}">
      <dgm:prSet/>
      <dgm:spPr/>
      <dgm:t>
        <a:bodyPr/>
        <a:lstStyle/>
        <a:p>
          <a:endParaRPr lang="en-US"/>
        </a:p>
      </dgm:t>
    </dgm:pt>
    <dgm:pt modelId="{BF5C18D5-72D7-4F57-B404-7835A670E583}" type="pres">
      <dgm:prSet presAssocID="{EFDB01C0-906E-4534-82B2-DE7258275C52}" presName="cycle" presStyleCnt="0">
        <dgm:presLayoutVars>
          <dgm:chMax val="1"/>
          <dgm:dir/>
          <dgm:animLvl val="ctr"/>
          <dgm:resizeHandles val="exact"/>
        </dgm:presLayoutVars>
      </dgm:prSet>
      <dgm:spPr/>
      <dgm:t>
        <a:bodyPr/>
        <a:lstStyle/>
        <a:p>
          <a:endParaRPr lang="en-US"/>
        </a:p>
      </dgm:t>
    </dgm:pt>
    <dgm:pt modelId="{075EC304-DC6A-4CAD-B77D-6F1963FC2E27}" type="pres">
      <dgm:prSet presAssocID="{39786D4B-A458-4442-BE96-74B0B31F6F24}" presName="centerShape" presStyleLbl="node0" presStyleIdx="0" presStyleCnt="1"/>
      <dgm:spPr/>
      <dgm:t>
        <a:bodyPr/>
        <a:lstStyle/>
        <a:p>
          <a:endParaRPr lang="en-US"/>
        </a:p>
      </dgm:t>
    </dgm:pt>
    <dgm:pt modelId="{FFDB853E-0733-4A74-BFD0-02258A1C805C}" type="pres">
      <dgm:prSet presAssocID="{8643CA3B-6A33-43FC-AEA1-DAE341E7F913}" presName="Name9" presStyleLbl="parChTrans1D2" presStyleIdx="0" presStyleCnt="5"/>
      <dgm:spPr/>
      <dgm:t>
        <a:bodyPr/>
        <a:lstStyle/>
        <a:p>
          <a:endParaRPr lang="en-US"/>
        </a:p>
      </dgm:t>
    </dgm:pt>
    <dgm:pt modelId="{9E62A2DF-19CA-4786-A3FC-FF3DF31E786E}" type="pres">
      <dgm:prSet presAssocID="{8643CA3B-6A33-43FC-AEA1-DAE341E7F913}" presName="connTx" presStyleLbl="parChTrans1D2" presStyleIdx="0" presStyleCnt="5"/>
      <dgm:spPr/>
      <dgm:t>
        <a:bodyPr/>
        <a:lstStyle/>
        <a:p>
          <a:endParaRPr lang="en-US"/>
        </a:p>
      </dgm:t>
    </dgm:pt>
    <dgm:pt modelId="{F6B6DEFA-CCB4-4361-8FE3-D15F5E555049}" type="pres">
      <dgm:prSet presAssocID="{98EDA52A-1C77-4C25-90A3-3D153F9C0042}" presName="node" presStyleLbl="node1" presStyleIdx="0" presStyleCnt="5">
        <dgm:presLayoutVars>
          <dgm:bulletEnabled val="1"/>
        </dgm:presLayoutVars>
      </dgm:prSet>
      <dgm:spPr/>
      <dgm:t>
        <a:bodyPr/>
        <a:lstStyle/>
        <a:p>
          <a:endParaRPr lang="en-US"/>
        </a:p>
      </dgm:t>
    </dgm:pt>
    <dgm:pt modelId="{EE4A94E0-C0FA-4A89-9A5F-B63607D9A17E}" type="pres">
      <dgm:prSet presAssocID="{90ADD26E-D564-4268-88FF-AF33F361D828}" presName="Name9" presStyleLbl="parChTrans1D2" presStyleIdx="1" presStyleCnt="5"/>
      <dgm:spPr/>
      <dgm:t>
        <a:bodyPr/>
        <a:lstStyle/>
        <a:p>
          <a:endParaRPr lang="en-US"/>
        </a:p>
      </dgm:t>
    </dgm:pt>
    <dgm:pt modelId="{B31C70AF-A788-464A-8247-B381153288B4}" type="pres">
      <dgm:prSet presAssocID="{90ADD26E-D564-4268-88FF-AF33F361D828}" presName="connTx" presStyleLbl="parChTrans1D2" presStyleIdx="1" presStyleCnt="5"/>
      <dgm:spPr/>
      <dgm:t>
        <a:bodyPr/>
        <a:lstStyle/>
        <a:p>
          <a:endParaRPr lang="en-US"/>
        </a:p>
      </dgm:t>
    </dgm:pt>
    <dgm:pt modelId="{6F027FC5-1FDF-4AD5-BA18-B4C7FC5933B6}" type="pres">
      <dgm:prSet presAssocID="{0D788918-E3F6-40E5-9B52-677221F53037}" presName="node" presStyleLbl="node1" presStyleIdx="1" presStyleCnt="5">
        <dgm:presLayoutVars>
          <dgm:bulletEnabled val="1"/>
        </dgm:presLayoutVars>
      </dgm:prSet>
      <dgm:spPr/>
      <dgm:t>
        <a:bodyPr/>
        <a:lstStyle/>
        <a:p>
          <a:endParaRPr lang="en-US"/>
        </a:p>
      </dgm:t>
    </dgm:pt>
    <dgm:pt modelId="{00B3BCD4-C1C9-4FE1-803A-725F5C2F2A32}" type="pres">
      <dgm:prSet presAssocID="{20B13259-5896-48AE-A4B8-AB32F70A7DEA}" presName="Name9" presStyleLbl="parChTrans1D2" presStyleIdx="2" presStyleCnt="5"/>
      <dgm:spPr/>
      <dgm:t>
        <a:bodyPr/>
        <a:lstStyle/>
        <a:p>
          <a:endParaRPr lang="en-US"/>
        </a:p>
      </dgm:t>
    </dgm:pt>
    <dgm:pt modelId="{86D53C60-29CE-461E-AA7A-CC6405938EE5}" type="pres">
      <dgm:prSet presAssocID="{20B13259-5896-48AE-A4B8-AB32F70A7DEA}" presName="connTx" presStyleLbl="parChTrans1D2" presStyleIdx="2" presStyleCnt="5"/>
      <dgm:spPr/>
      <dgm:t>
        <a:bodyPr/>
        <a:lstStyle/>
        <a:p>
          <a:endParaRPr lang="en-US"/>
        </a:p>
      </dgm:t>
    </dgm:pt>
    <dgm:pt modelId="{7A509520-6A26-4AA8-B078-F8977FF6EA86}" type="pres">
      <dgm:prSet presAssocID="{F2CC1BB4-D08B-4156-85D4-B98A08077E70}" presName="node" presStyleLbl="node1" presStyleIdx="2" presStyleCnt="5">
        <dgm:presLayoutVars>
          <dgm:bulletEnabled val="1"/>
        </dgm:presLayoutVars>
      </dgm:prSet>
      <dgm:spPr/>
      <dgm:t>
        <a:bodyPr/>
        <a:lstStyle/>
        <a:p>
          <a:endParaRPr lang="en-US"/>
        </a:p>
      </dgm:t>
    </dgm:pt>
    <dgm:pt modelId="{AA6554BF-2CCD-46A9-924E-33379B8E3CC4}" type="pres">
      <dgm:prSet presAssocID="{9B301A1F-3C96-41B8-9657-2A1C2AD1D9E1}" presName="Name9" presStyleLbl="parChTrans1D2" presStyleIdx="3" presStyleCnt="5"/>
      <dgm:spPr/>
      <dgm:t>
        <a:bodyPr/>
        <a:lstStyle/>
        <a:p>
          <a:endParaRPr lang="en-US"/>
        </a:p>
      </dgm:t>
    </dgm:pt>
    <dgm:pt modelId="{FFDCA3B8-42E3-4E4D-8C68-6C99D9FE0F14}" type="pres">
      <dgm:prSet presAssocID="{9B301A1F-3C96-41B8-9657-2A1C2AD1D9E1}" presName="connTx" presStyleLbl="parChTrans1D2" presStyleIdx="3" presStyleCnt="5"/>
      <dgm:spPr/>
      <dgm:t>
        <a:bodyPr/>
        <a:lstStyle/>
        <a:p>
          <a:endParaRPr lang="en-US"/>
        </a:p>
      </dgm:t>
    </dgm:pt>
    <dgm:pt modelId="{EC62A3A0-780C-44CE-A51A-E71BF5A4679C}" type="pres">
      <dgm:prSet presAssocID="{E85E5E98-611F-4290-BB74-E4A74DC427A1}" presName="node" presStyleLbl="node1" presStyleIdx="3" presStyleCnt="5">
        <dgm:presLayoutVars>
          <dgm:bulletEnabled val="1"/>
        </dgm:presLayoutVars>
      </dgm:prSet>
      <dgm:spPr/>
      <dgm:t>
        <a:bodyPr/>
        <a:lstStyle/>
        <a:p>
          <a:endParaRPr lang="en-US"/>
        </a:p>
      </dgm:t>
    </dgm:pt>
    <dgm:pt modelId="{BD4911F1-8D2E-4AB7-B2C6-3EEF4CBBF236}" type="pres">
      <dgm:prSet presAssocID="{C09BA3C7-1019-4792-AD77-9A56B44082F2}" presName="Name9" presStyleLbl="parChTrans1D2" presStyleIdx="4" presStyleCnt="5"/>
      <dgm:spPr/>
      <dgm:t>
        <a:bodyPr/>
        <a:lstStyle/>
        <a:p>
          <a:endParaRPr lang="en-US"/>
        </a:p>
      </dgm:t>
    </dgm:pt>
    <dgm:pt modelId="{05B1A2EE-2D22-49DD-A8E9-A0F80EFB7727}" type="pres">
      <dgm:prSet presAssocID="{C09BA3C7-1019-4792-AD77-9A56B44082F2}" presName="connTx" presStyleLbl="parChTrans1D2" presStyleIdx="4" presStyleCnt="5"/>
      <dgm:spPr/>
      <dgm:t>
        <a:bodyPr/>
        <a:lstStyle/>
        <a:p>
          <a:endParaRPr lang="en-US"/>
        </a:p>
      </dgm:t>
    </dgm:pt>
    <dgm:pt modelId="{85685217-6ACD-4881-AB1F-5FC4980CB5AE}" type="pres">
      <dgm:prSet presAssocID="{73E21A6A-EFD3-446B-A03B-BD1535FE2270}" presName="node" presStyleLbl="node1" presStyleIdx="4" presStyleCnt="5">
        <dgm:presLayoutVars>
          <dgm:bulletEnabled val="1"/>
        </dgm:presLayoutVars>
      </dgm:prSet>
      <dgm:spPr/>
      <dgm:t>
        <a:bodyPr/>
        <a:lstStyle/>
        <a:p>
          <a:endParaRPr lang="en-US"/>
        </a:p>
      </dgm:t>
    </dgm:pt>
  </dgm:ptLst>
  <dgm:cxnLst>
    <dgm:cxn modelId="{E7686BB8-9A3E-45A1-A8DC-EDD657C73906}" type="presOf" srcId="{39786D4B-A458-4442-BE96-74B0B31F6F24}" destId="{075EC304-DC6A-4CAD-B77D-6F1963FC2E27}" srcOrd="0" destOrd="0" presId="urn:microsoft.com/office/officeart/2005/8/layout/radial1"/>
    <dgm:cxn modelId="{69A5E627-038C-4B54-80C8-8C6DF24D32AD}" type="presOf" srcId="{0D788918-E3F6-40E5-9B52-677221F53037}" destId="{6F027FC5-1FDF-4AD5-BA18-B4C7FC5933B6}" srcOrd="0" destOrd="0" presId="urn:microsoft.com/office/officeart/2005/8/layout/radial1"/>
    <dgm:cxn modelId="{F2BB676B-40D0-4D74-BCD1-11E1FC336BFF}" srcId="{39786D4B-A458-4442-BE96-74B0B31F6F24}" destId="{98EDA52A-1C77-4C25-90A3-3D153F9C0042}" srcOrd="0" destOrd="0" parTransId="{8643CA3B-6A33-43FC-AEA1-DAE341E7F913}" sibTransId="{CB16C683-5C88-40B4-9071-310E128D466D}"/>
    <dgm:cxn modelId="{E627D98F-D78B-4A61-AE79-8C4FE7FC1ECB}" type="presOf" srcId="{8643CA3B-6A33-43FC-AEA1-DAE341E7F913}" destId="{FFDB853E-0733-4A74-BFD0-02258A1C805C}" srcOrd="0" destOrd="0" presId="urn:microsoft.com/office/officeart/2005/8/layout/radial1"/>
    <dgm:cxn modelId="{6D25E4C4-05A4-42D7-B3F6-D99C9FF5E349}" type="presOf" srcId="{EFDB01C0-906E-4534-82B2-DE7258275C52}" destId="{BF5C18D5-72D7-4F57-B404-7835A670E583}" srcOrd="0" destOrd="0" presId="urn:microsoft.com/office/officeart/2005/8/layout/radial1"/>
    <dgm:cxn modelId="{DD53B47E-B891-4E5E-A260-DE7F51BA2043}" type="presOf" srcId="{90ADD26E-D564-4268-88FF-AF33F361D828}" destId="{B31C70AF-A788-464A-8247-B381153288B4}" srcOrd="1" destOrd="0" presId="urn:microsoft.com/office/officeart/2005/8/layout/radial1"/>
    <dgm:cxn modelId="{660CB18D-E27B-43A2-9057-6803B74A3F49}" srcId="{39786D4B-A458-4442-BE96-74B0B31F6F24}" destId="{73E21A6A-EFD3-446B-A03B-BD1535FE2270}" srcOrd="4" destOrd="0" parTransId="{C09BA3C7-1019-4792-AD77-9A56B44082F2}" sibTransId="{506CCF42-2D5D-4DA3-8838-56AB88124ADB}"/>
    <dgm:cxn modelId="{24ABF43F-E541-44C0-AC9F-380A753B83C9}" type="presOf" srcId="{C09BA3C7-1019-4792-AD77-9A56B44082F2}" destId="{05B1A2EE-2D22-49DD-A8E9-A0F80EFB7727}" srcOrd="1" destOrd="0" presId="urn:microsoft.com/office/officeart/2005/8/layout/radial1"/>
    <dgm:cxn modelId="{37711FC8-2B39-4B57-BC92-51B1778CFE54}" type="presOf" srcId="{73E21A6A-EFD3-446B-A03B-BD1535FE2270}" destId="{85685217-6ACD-4881-AB1F-5FC4980CB5AE}" srcOrd="0" destOrd="0" presId="urn:microsoft.com/office/officeart/2005/8/layout/radial1"/>
    <dgm:cxn modelId="{955652DA-FF20-40F0-BC20-98DC6611AC4F}" type="presOf" srcId="{C09BA3C7-1019-4792-AD77-9A56B44082F2}" destId="{BD4911F1-8D2E-4AB7-B2C6-3EEF4CBBF236}" srcOrd="0" destOrd="0" presId="urn:microsoft.com/office/officeart/2005/8/layout/radial1"/>
    <dgm:cxn modelId="{EB70DBDA-ED1B-4FAB-9ED2-D783A52B2A14}" type="presOf" srcId="{20B13259-5896-48AE-A4B8-AB32F70A7DEA}" destId="{00B3BCD4-C1C9-4FE1-803A-725F5C2F2A32}" srcOrd="0" destOrd="0" presId="urn:microsoft.com/office/officeart/2005/8/layout/radial1"/>
    <dgm:cxn modelId="{E6214211-EF06-4634-8B51-E0684B1F0F91}" type="presOf" srcId="{98EDA52A-1C77-4C25-90A3-3D153F9C0042}" destId="{F6B6DEFA-CCB4-4361-8FE3-D15F5E555049}" srcOrd="0" destOrd="0" presId="urn:microsoft.com/office/officeart/2005/8/layout/radial1"/>
    <dgm:cxn modelId="{C936A61E-4B8B-4BC5-8860-6910EC7FA3DF}" srcId="{EFDB01C0-906E-4534-82B2-DE7258275C52}" destId="{39786D4B-A458-4442-BE96-74B0B31F6F24}" srcOrd="0" destOrd="0" parTransId="{4F0EBBF5-D2E1-43DF-8AC8-090028025951}" sibTransId="{122FB273-CC3F-46CD-97A9-FC0B87E12E0F}"/>
    <dgm:cxn modelId="{95C01717-E027-4DDC-A010-0B03F8A5BD37}" type="presOf" srcId="{9B301A1F-3C96-41B8-9657-2A1C2AD1D9E1}" destId="{AA6554BF-2CCD-46A9-924E-33379B8E3CC4}" srcOrd="0" destOrd="0" presId="urn:microsoft.com/office/officeart/2005/8/layout/radial1"/>
    <dgm:cxn modelId="{903CE697-0ED7-4C66-818E-CC078B3EEB74}" srcId="{39786D4B-A458-4442-BE96-74B0B31F6F24}" destId="{E85E5E98-611F-4290-BB74-E4A74DC427A1}" srcOrd="3" destOrd="0" parTransId="{9B301A1F-3C96-41B8-9657-2A1C2AD1D9E1}" sibTransId="{9824EA74-9FD3-4684-9FAD-6C672F0AE6C7}"/>
    <dgm:cxn modelId="{3A05C406-3160-4FFD-B0C1-F6418E212837}" srcId="{39786D4B-A458-4442-BE96-74B0B31F6F24}" destId="{F2CC1BB4-D08B-4156-85D4-B98A08077E70}" srcOrd="2" destOrd="0" parTransId="{20B13259-5896-48AE-A4B8-AB32F70A7DEA}" sibTransId="{1145E091-E095-4874-B672-71EA54E7385C}"/>
    <dgm:cxn modelId="{8D385D04-152A-4BD6-83E1-78FBA874DDFA}" srcId="{39786D4B-A458-4442-BE96-74B0B31F6F24}" destId="{0D788918-E3F6-40E5-9B52-677221F53037}" srcOrd="1" destOrd="0" parTransId="{90ADD26E-D564-4268-88FF-AF33F361D828}" sibTransId="{29E23E90-9D7E-4BB5-B58E-81187B48B462}"/>
    <dgm:cxn modelId="{871AE6E0-0059-4FAE-A655-1912C7222347}" type="presOf" srcId="{9B301A1F-3C96-41B8-9657-2A1C2AD1D9E1}" destId="{FFDCA3B8-42E3-4E4D-8C68-6C99D9FE0F14}" srcOrd="1" destOrd="0" presId="urn:microsoft.com/office/officeart/2005/8/layout/radial1"/>
    <dgm:cxn modelId="{8FA72A25-5057-41FB-B052-2A20580989FD}" type="presOf" srcId="{E85E5E98-611F-4290-BB74-E4A74DC427A1}" destId="{EC62A3A0-780C-44CE-A51A-E71BF5A4679C}" srcOrd="0" destOrd="0" presId="urn:microsoft.com/office/officeart/2005/8/layout/radial1"/>
    <dgm:cxn modelId="{7649CD19-4BB2-4F03-B5D7-0E34B78B6FC9}" type="presOf" srcId="{90ADD26E-D564-4268-88FF-AF33F361D828}" destId="{EE4A94E0-C0FA-4A89-9A5F-B63607D9A17E}" srcOrd="0" destOrd="0" presId="urn:microsoft.com/office/officeart/2005/8/layout/radial1"/>
    <dgm:cxn modelId="{157E4287-12AF-4F92-804D-24B1C92E0B2E}" type="presOf" srcId="{8643CA3B-6A33-43FC-AEA1-DAE341E7F913}" destId="{9E62A2DF-19CA-4786-A3FC-FF3DF31E786E}" srcOrd="1" destOrd="0" presId="urn:microsoft.com/office/officeart/2005/8/layout/radial1"/>
    <dgm:cxn modelId="{A6EDFB95-643A-473B-BFD9-CC410F971FB1}" type="presOf" srcId="{20B13259-5896-48AE-A4B8-AB32F70A7DEA}" destId="{86D53C60-29CE-461E-AA7A-CC6405938EE5}" srcOrd="1" destOrd="0" presId="urn:microsoft.com/office/officeart/2005/8/layout/radial1"/>
    <dgm:cxn modelId="{3985AB88-859C-4E81-AF23-69AE8DEBD312}" type="presOf" srcId="{F2CC1BB4-D08B-4156-85D4-B98A08077E70}" destId="{7A509520-6A26-4AA8-B078-F8977FF6EA86}" srcOrd="0" destOrd="0" presId="urn:microsoft.com/office/officeart/2005/8/layout/radial1"/>
    <dgm:cxn modelId="{6984D747-5CAB-4734-8239-55D97A977EFF}" type="presParOf" srcId="{BF5C18D5-72D7-4F57-B404-7835A670E583}" destId="{075EC304-DC6A-4CAD-B77D-6F1963FC2E27}" srcOrd="0" destOrd="0" presId="urn:microsoft.com/office/officeart/2005/8/layout/radial1"/>
    <dgm:cxn modelId="{288D4DC2-3353-4625-B853-B15214E508E4}" type="presParOf" srcId="{BF5C18D5-72D7-4F57-B404-7835A670E583}" destId="{FFDB853E-0733-4A74-BFD0-02258A1C805C}" srcOrd="1" destOrd="0" presId="urn:microsoft.com/office/officeart/2005/8/layout/radial1"/>
    <dgm:cxn modelId="{9DB30A84-E97A-4EE8-B622-B8007645923C}" type="presParOf" srcId="{FFDB853E-0733-4A74-BFD0-02258A1C805C}" destId="{9E62A2DF-19CA-4786-A3FC-FF3DF31E786E}" srcOrd="0" destOrd="0" presId="urn:microsoft.com/office/officeart/2005/8/layout/radial1"/>
    <dgm:cxn modelId="{299BDF39-F374-4458-98EA-1489F0F8DE21}" type="presParOf" srcId="{BF5C18D5-72D7-4F57-B404-7835A670E583}" destId="{F6B6DEFA-CCB4-4361-8FE3-D15F5E555049}" srcOrd="2" destOrd="0" presId="urn:microsoft.com/office/officeart/2005/8/layout/radial1"/>
    <dgm:cxn modelId="{1951CC4D-CA15-4DDE-813D-BEC85A2C3925}" type="presParOf" srcId="{BF5C18D5-72D7-4F57-B404-7835A670E583}" destId="{EE4A94E0-C0FA-4A89-9A5F-B63607D9A17E}" srcOrd="3" destOrd="0" presId="urn:microsoft.com/office/officeart/2005/8/layout/radial1"/>
    <dgm:cxn modelId="{0BC67BEC-692D-4BF9-8CE9-AD4881BFB58F}" type="presParOf" srcId="{EE4A94E0-C0FA-4A89-9A5F-B63607D9A17E}" destId="{B31C70AF-A788-464A-8247-B381153288B4}" srcOrd="0" destOrd="0" presId="urn:microsoft.com/office/officeart/2005/8/layout/radial1"/>
    <dgm:cxn modelId="{37A4786C-AC17-4695-913D-14F2C3F63775}" type="presParOf" srcId="{BF5C18D5-72D7-4F57-B404-7835A670E583}" destId="{6F027FC5-1FDF-4AD5-BA18-B4C7FC5933B6}" srcOrd="4" destOrd="0" presId="urn:microsoft.com/office/officeart/2005/8/layout/radial1"/>
    <dgm:cxn modelId="{25CA042A-F338-4DBB-BE04-5F90692F2F7F}" type="presParOf" srcId="{BF5C18D5-72D7-4F57-B404-7835A670E583}" destId="{00B3BCD4-C1C9-4FE1-803A-725F5C2F2A32}" srcOrd="5" destOrd="0" presId="urn:microsoft.com/office/officeart/2005/8/layout/radial1"/>
    <dgm:cxn modelId="{CED46CAE-93FB-4974-BA30-CBF6E09D1E09}" type="presParOf" srcId="{00B3BCD4-C1C9-4FE1-803A-725F5C2F2A32}" destId="{86D53C60-29CE-461E-AA7A-CC6405938EE5}" srcOrd="0" destOrd="0" presId="urn:microsoft.com/office/officeart/2005/8/layout/radial1"/>
    <dgm:cxn modelId="{73472B57-A11A-4B08-AF7B-0AADB75FC313}" type="presParOf" srcId="{BF5C18D5-72D7-4F57-B404-7835A670E583}" destId="{7A509520-6A26-4AA8-B078-F8977FF6EA86}" srcOrd="6" destOrd="0" presId="urn:microsoft.com/office/officeart/2005/8/layout/radial1"/>
    <dgm:cxn modelId="{02B3708A-2095-4FE3-A3E5-D4BF6A464BB4}" type="presParOf" srcId="{BF5C18D5-72D7-4F57-B404-7835A670E583}" destId="{AA6554BF-2CCD-46A9-924E-33379B8E3CC4}" srcOrd="7" destOrd="0" presId="urn:microsoft.com/office/officeart/2005/8/layout/radial1"/>
    <dgm:cxn modelId="{E4047B31-23BC-4F98-B9E4-A3A52E09BFFF}" type="presParOf" srcId="{AA6554BF-2CCD-46A9-924E-33379B8E3CC4}" destId="{FFDCA3B8-42E3-4E4D-8C68-6C99D9FE0F14}" srcOrd="0" destOrd="0" presId="urn:microsoft.com/office/officeart/2005/8/layout/radial1"/>
    <dgm:cxn modelId="{F5D871F7-9F32-4721-9484-6699103192A7}" type="presParOf" srcId="{BF5C18D5-72D7-4F57-B404-7835A670E583}" destId="{EC62A3A0-780C-44CE-A51A-E71BF5A4679C}" srcOrd="8" destOrd="0" presId="urn:microsoft.com/office/officeart/2005/8/layout/radial1"/>
    <dgm:cxn modelId="{E5EBABF4-5E8C-4101-96A3-CB899B3FDFEE}" type="presParOf" srcId="{BF5C18D5-72D7-4F57-B404-7835A670E583}" destId="{BD4911F1-8D2E-4AB7-B2C6-3EEF4CBBF236}" srcOrd="9" destOrd="0" presId="urn:microsoft.com/office/officeart/2005/8/layout/radial1"/>
    <dgm:cxn modelId="{4FD6E879-A2DB-44B8-B30F-1CE3E3CB2A9F}" type="presParOf" srcId="{BD4911F1-8D2E-4AB7-B2C6-3EEF4CBBF236}" destId="{05B1A2EE-2D22-49DD-A8E9-A0F80EFB7727}" srcOrd="0" destOrd="0" presId="urn:microsoft.com/office/officeart/2005/8/layout/radial1"/>
    <dgm:cxn modelId="{55D70E0E-5400-472C-84B5-148CEC55C928}" type="presParOf" srcId="{BF5C18D5-72D7-4F57-B404-7835A670E583}" destId="{85685217-6ACD-4881-AB1F-5FC4980CB5AE}" srcOrd="10"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C25A7-200F-4056-A786-16BA59456DC8}">
      <dsp:nvSpPr>
        <dsp:cNvPr id="0" name=""/>
        <dsp:cNvSpPr/>
      </dsp:nvSpPr>
      <dsp:spPr>
        <a:xfrm>
          <a:off x="723" y="6008"/>
          <a:ext cx="1542579" cy="925547"/>
        </a:xfrm>
        <a:prstGeom prst="roundRect">
          <a:avLst>
            <a:gd name="adj" fmla="val 10000"/>
          </a:avLst>
        </a:prstGeom>
        <a:solidFill>
          <a:schemeClr val="tx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Intake/ interview</a:t>
          </a:r>
          <a:endParaRPr lang="en-US" sz="1500" kern="1200" dirty="0"/>
        </a:p>
      </dsp:txBody>
      <dsp:txXfrm>
        <a:off x="27831" y="33116"/>
        <a:ext cx="1488363" cy="871331"/>
      </dsp:txXfrm>
    </dsp:sp>
    <dsp:sp modelId="{7AA48354-E3F2-4901-8B99-6FBAF774294C}">
      <dsp:nvSpPr>
        <dsp:cNvPr id="0" name=""/>
        <dsp:cNvSpPr/>
      </dsp:nvSpPr>
      <dsp:spPr>
        <a:xfrm>
          <a:off x="1679050" y="277502"/>
          <a:ext cx="327026" cy="3825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679050" y="354014"/>
        <a:ext cx="228918" cy="229535"/>
      </dsp:txXfrm>
    </dsp:sp>
    <dsp:sp modelId="{4052F11B-D7F9-4F88-810D-C32658C47ED1}">
      <dsp:nvSpPr>
        <dsp:cNvPr id="0" name=""/>
        <dsp:cNvSpPr/>
      </dsp:nvSpPr>
      <dsp:spPr>
        <a:xfrm>
          <a:off x="2160334" y="6008"/>
          <a:ext cx="1542579" cy="925547"/>
        </a:xfrm>
        <a:prstGeom prst="roundRect">
          <a:avLst>
            <a:gd name="adj" fmla="val 10000"/>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Gather baseline data (COPM)</a:t>
          </a:r>
          <a:endParaRPr lang="en-US" sz="1500" kern="1200" dirty="0"/>
        </a:p>
      </dsp:txBody>
      <dsp:txXfrm>
        <a:off x="2187442" y="33116"/>
        <a:ext cx="1488363" cy="871331"/>
      </dsp:txXfrm>
    </dsp:sp>
    <dsp:sp modelId="{1DA24E68-E77C-4813-B202-31B192DE12A5}">
      <dsp:nvSpPr>
        <dsp:cNvPr id="0" name=""/>
        <dsp:cNvSpPr/>
      </dsp:nvSpPr>
      <dsp:spPr>
        <a:xfrm rot="5400000">
          <a:off x="2768111" y="1039537"/>
          <a:ext cx="327026" cy="3825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2816857" y="1067303"/>
        <a:ext cx="229535" cy="228918"/>
      </dsp:txXfrm>
    </dsp:sp>
    <dsp:sp modelId="{2CEAC5BD-6AA7-4457-924D-110AB46AFCB1}">
      <dsp:nvSpPr>
        <dsp:cNvPr id="0" name=""/>
        <dsp:cNvSpPr/>
      </dsp:nvSpPr>
      <dsp:spPr>
        <a:xfrm>
          <a:off x="2160334" y="1548588"/>
          <a:ext cx="1542579" cy="925547"/>
        </a:xfrm>
        <a:prstGeom prst="roundRect">
          <a:avLst>
            <a:gd name="adj" fmla="val 10000"/>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Assessment – determination of best tech match</a:t>
          </a:r>
          <a:endParaRPr lang="en-US" sz="1500" kern="1200" dirty="0"/>
        </a:p>
      </dsp:txBody>
      <dsp:txXfrm>
        <a:off x="2187442" y="1575696"/>
        <a:ext cx="1488363" cy="871331"/>
      </dsp:txXfrm>
    </dsp:sp>
    <dsp:sp modelId="{7E3294C2-BEC6-40C9-9109-6313774891AF}">
      <dsp:nvSpPr>
        <dsp:cNvPr id="0" name=""/>
        <dsp:cNvSpPr/>
      </dsp:nvSpPr>
      <dsp:spPr>
        <a:xfrm rot="10800000">
          <a:off x="1697561" y="1820082"/>
          <a:ext cx="327026" cy="3825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1795669" y="1896594"/>
        <a:ext cx="228918" cy="229535"/>
      </dsp:txXfrm>
    </dsp:sp>
    <dsp:sp modelId="{FF7EE4F8-F896-44D9-999B-00B0F8A09C58}">
      <dsp:nvSpPr>
        <dsp:cNvPr id="0" name=""/>
        <dsp:cNvSpPr/>
      </dsp:nvSpPr>
      <dsp:spPr>
        <a:xfrm>
          <a:off x="723" y="1548588"/>
          <a:ext cx="1542579" cy="925547"/>
        </a:xfrm>
        <a:prstGeom prst="roundRect">
          <a:avLst>
            <a:gd name="adj" fmla="val 10000"/>
          </a:avLst>
        </a:prstGeom>
        <a:solidFill>
          <a:schemeClr val="accent5">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Acquisition of AT supports</a:t>
          </a:r>
          <a:endParaRPr lang="en-US" sz="1500" kern="1200" dirty="0"/>
        </a:p>
      </dsp:txBody>
      <dsp:txXfrm>
        <a:off x="27831" y="1575696"/>
        <a:ext cx="1488363" cy="871331"/>
      </dsp:txXfrm>
    </dsp:sp>
    <dsp:sp modelId="{2D7358AA-392C-4728-A55E-EC906E42CD72}">
      <dsp:nvSpPr>
        <dsp:cNvPr id="0" name=""/>
        <dsp:cNvSpPr/>
      </dsp:nvSpPr>
      <dsp:spPr>
        <a:xfrm rot="5400000">
          <a:off x="608499" y="2582116"/>
          <a:ext cx="327026" cy="3825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657245" y="2609882"/>
        <a:ext cx="229535" cy="228918"/>
      </dsp:txXfrm>
    </dsp:sp>
    <dsp:sp modelId="{891D26B4-02E7-4C9C-8ACF-D6A6AD1E271F}">
      <dsp:nvSpPr>
        <dsp:cNvPr id="0" name=""/>
        <dsp:cNvSpPr/>
      </dsp:nvSpPr>
      <dsp:spPr>
        <a:xfrm>
          <a:off x="723" y="3091168"/>
          <a:ext cx="1542579" cy="925547"/>
        </a:xfrm>
        <a:prstGeom prst="roundRect">
          <a:avLst>
            <a:gd name="adj" fmla="val 10000"/>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Contextual training</a:t>
          </a:r>
          <a:endParaRPr lang="en-US" sz="1500" kern="1200" dirty="0"/>
        </a:p>
      </dsp:txBody>
      <dsp:txXfrm>
        <a:off x="27831" y="3118276"/>
        <a:ext cx="1488363" cy="871331"/>
      </dsp:txXfrm>
    </dsp:sp>
    <dsp:sp modelId="{252A7FFC-F4B8-4209-AA5D-9B2E263D7777}">
      <dsp:nvSpPr>
        <dsp:cNvPr id="0" name=""/>
        <dsp:cNvSpPr/>
      </dsp:nvSpPr>
      <dsp:spPr>
        <a:xfrm>
          <a:off x="1679050" y="3362662"/>
          <a:ext cx="327026" cy="3825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679050" y="3439174"/>
        <a:ext cx="228918" cy="229535"/>
      </dsp:txXfrm>
    </dsp:sp>
    <dsp:sp modelId="{9285879F-18C0-45ED-8C92-79DA58A9007E}">
      <dsp:nvSpPr>
        <dsp:cNvPr id="0" name=""/>
        <dsp:cNvSpPr/>
      </dsp:nvSpPr>
      <dsp:spPr>
        <a:xfrm>
          <a:off x="2160334" y="3091168"/>
          <a:ext cx="1542579" cy="925547"/>
        </a:xfrm>
        <a:prstGeom prst="roundRect">
          <a:avLst>
            <a:gd name="adj" fmla="val 10000"/>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Monitor/ follow through</a:t>
          </a:r>
          <a:endParaRPr lang="en-US" sz="1500" kern="1200" dirty="0"/>
        </a:p>
      </dsp:txBody>
      <dsp:txXfrm>
        <a:off x="2187442" y="3118276"/>
        <a:ext cx="1488363" cy="8713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EC304-DC6A-4CAD-B77D-6F1963FC2E27}">
      <dsp:nvSpPr>
        <dsp:cNvPr id="0" name=""/>
        <dsp:cNvSpPr/>
      </dsp:nvSpPr>
      <dsp:spPr>
        <a:xfrm>
          <a:off x="3464532" y="1893229"/>
          <a:ext cx="1452934" cy="1452934"/>
        </a:xfrm>
        <a:prstGeom prst="ellipse">
          <a:avLst/>
        </a:prstGeom>
        <a:solidFill>
          <a:schemeClr val="accent4">
            <a:hueOff val="0"/>
            <a:satOff val="0"/>
            <a:lumOff val="0"/>
            <a:alphaOff val="0"/>
          </a:schemeClr>
        </a:solidFill>
        <a:ln>
          <a:noFill/>
        </a:ln>
        <a:effectLst>
          <a:outerShdw blurRad="38100" dist="25400" dir="2700000" algn="br" rotWithShape="0">
            <a:srgbClr val="000000">
              <a:alpha val="6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sp3d extrusionH="28000" prstMaterial="matte"/>
        </a:bodyPr>
        <a:lstStyle/>
        <a:p>
          <a:pPr lvl="0" algn="ctr" defTabSz="933450">
            <a:lnSpc>
              <a:spcPct val="90000"/>
            </a:lnSpc>
            <a:spcBef>
              <a:spcPct val="0"/>
            </a:spcBef>
            <a:spcAft>
              <a:spcPct val="35000"/>
            </a:spcAft>
          </a:pPr>
          <a:r>
            <a:rPr lang="en-US" sz="2100" kern="1200" dirty="0" smtClean="0"/>
            <a:t>Students with any dis.</a:t>
          </a:r>
          <a:endParaRPr lang="en-US" sz="2100" kern="1200" dirty="0"/>
        </a:p>
      </dsp:txBody>
      <dsp:txXfrm>
        <a:off x="3677309" y="2106006"/>
        <a:ext cx="1027380" cy="1027380"/>
      </dsp:txXfrm>
    </dsp:sp>
    <dsp:sp modelId="{FFDB853E-0733-4A74-BFD0-02258A1C805C}">
      <dsp:nvSpPr>
        <dsp:cNvPr id="0" name=""/>
        <dsp:cNvSpPr/>
      </dsp:nvSpPr>
      <dsp:spPr>
        <a:xfrm rot="16200000">
          <a:off x="3972345" y="1658975"/>
          <a:ext cx="437307" cy="31201"/>
        </a:xfrm>
        <a:custGeom>
          <a:avLst/>
          <a:gdLst/>
          <a:ahLst/>
          <a:cxnLst/>
          <a:rect l="0" t="0" r="0" b="0"/>
          <a:pathLst>
            <a:path>
              <a:moveTo>
                <a:pt x="0" y="15600"/>
              </a:moveTo>
              <a:lnTo>
                <a:pt x="437307" y="15600"/>
              </a:lnTo>
            </a:path>
          </a:pathLst>
        </a:custGeom>
        <a:noFill/>
        <a:ln w="15875" cap="flat" cmpd="sng" algn="ctr">
          <a:solidFill>
            <a:schemeClr val="accent6">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80066" y="1663642"/>
        <a:ext cx="21865" cy="21865"/>
      </dsp:txXfrm>
    </dsp:sp>
    <dsp:sp modelId="{F6B6DEFA-CCB4-4361-8FE3-D15F5E555049}">
      <dsp:nvSpPr>
        <dsp:cNvPr id="0" name=""/>
        <dsp:cNvSpPr/>
      </dsp:nvSpPr>
      <dsp:spPr>
        <a:xfrm>
          <a:off x="3464532" y="2987"/>
          <a:ext cx="1452934" cy="1452934"/>
        </a:xfrm>
        <a:prstGeom prst="ellipse">
          <a:avLst/>
        </a:prstGeom>
        <a:solidFill>
          <a:schemeClr val="accent5">
            <a:hueOff val="0"/>
            <a:satOff val="0"/>
            <a:lumOff val="0"/>
            <a:alphaOff val="0"/>
          </a:schemeClr>
        </a:solidFill>
        <a:ln>
          <a:noFill/>
        </a:ln>
        <a:effectLst>
          <a:outerShdw blurRad="38100" dist="25400" dir="2700000" algn="br" rotWithShape="0">
            <a:srgbClr val="000000">
              <a:alpha val="6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Reading</a:t>
          </a:r>
          <a:endParaRPr lang="en-US" sz="2200" kern="1200" dirty="0"/>
        </a:p>
      </dsp:txBody>
      <dsp:txXfrm>
        <a:off x="3677309" y="215764"/>
        <a:ext cx="1027380" cy="1027380"/>
      </dsp:txXfrm>
    </dsp:sp>
    <dsp:sp modelId="{EE4A94E0-C0FA-4A89-9A5F-B63607D9A17E}">
      <dsp:nvSpPr>
        <dsp:cNvPr id="0" name=""/>
        <dsp:cNvSpPr/>
      </dsp:nvSpPr>
      <dsp:spPr>
        <a:xfrm rot="20520000">
          <a:off x="4871209" y="2312037"/>
          <a:ext cx="437307" cy="31201"/>
        </a:xfrm>
        <a:custGeom>
          <a:avLst/>
          <a:gdLst/>
          <a:ahLst/>
          <a:cxnLst/>
          <a:rect l="0" t="0" r="0" b="0"/>
          <a:pathLst>
            <a:path>
              <a:moveTo>
                <a:pt x="0" y="15600"/>
              </a:moveTo>
              <a:lnTo>
                <a:pt x="437307" y="15600"/>
              </a:lnTo>
            </a:path>
          </a:pathLst>
        </a:custGeom>
        <a:noFill/>
        <a:ln w="15875" cap="flat" cmpd="sng" algn="ctr">
          <a:solidFill>
            <a:schemeClr val="accent6">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78930" y="2316705"/>
        <a:ext cx="21865" cy="21865"/>
      </dsp:txXfrm>
    </dsp:sp>
    <dsp:sp modelId="{6F027FC5-1FDF-4AD5-BA18-B4C7FC5933B6}">
      <dsp:nvSpPr>
        <dsp:cNvPr id="0" name=""/>
        <dsp:cNvSpPr/>
      </dsp:nvSpPr>
      <dsp:spPr>
        <a:xfrm>
          <a:off x="5262259" y="1309112"/>
          <a:ext cx="1452934" cy="1452934"/>
        </a:xfrm>
        <a:prstGeom prst="ellipse">
          <a:avLst/>
        </a:prstGeom>
        <a:solidFill>
          <a:schemeClr val="accent5">
            <a:hueOff val="4421170"/>
            <a:satOff val="-17963"/>
            <a:lumOff val="-3971"/>
            <a:alphaOff val="0"/>
          </a:schemeClr>
        </a:solidFill>
        <a:ln>
          <a:noFill/>
        </a:ln>
        <a:effectLst>
          <a:outerShdw blurRad="38100" dist="25400" dir="2700000" algn="br" rotWithShape="0">
            <a:srgbClr val="000000">
              <a:alpha val="6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Writing</a:t>
          </a:r>
          <a:endParaRPr lang="en-US" sz="2200" kern="1200" dirty="0"/>
        </a:p>
      </dsp:txBody>
      <dsp:txXfrm>
        <a:off x="5475036" y="1521889"/>
        <a:ext cx="1027380" cy="1027380"/>
      </dsp:txXfrm>
    </dsp:sp>
    <dsp:sp modelId="{00B3BCD4-C1C9-4FE1-803A-725F5C2F2A32}">
      <dsp:nvSpPr>
        <dsp:cNvPr id="0" name=""/>
        <dsp:cNvSpPr/>
      </dsp:nvSpPr>
      <dsp:spPr>
        <a:xfrm rot="3240000">
          <a:off x="4527873" y="3368714"/>
          <a:ext cx="437307" cy="31201"/>
        </a:xfrm>
        <a:custGeom>
          <a:avLst/>
          <a:gdLst/>
          <a:ahLst/>
          <a:cxnLst/>
          <a:rect l="0" t="0" r="0" b="0"/>
          <a:pathLst>
            <a:path>
              <a:moveTo>
                <a:pt x="0" y="15600"/>
              </a:moveTo>
              <a:lnTo>
                <a:pt x="437307" y="15600"/>
              </a:lnTo>
            </a:path>
          </a:pathLst>
        </a:custGeom>
        <a:noFill/>
        <a:ln w="15875" cap="flat" cmpd="sng" algn="ctr">
          <a:solidFill>
            <a:schemeClr val="accent6">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35594" y="3373382"/>
        <a:ext cx="21865" cy="21865"/>
      </dsp:txXfrm>
    </dsp:sp>
    <dsp:sp modelId="{7A509520-6A26-4AA8-B078-F8977FF6EA86}">
      <dsp:nvSpPr>
        <dsp:cNvPr id="0" name=""/>
        <dsp:cNvSpPr/>
      </dsp:nvSpPr>
      <dsp:spPr>
        <a:xfrm>
          <a:off x="4575588" y="3422467"/>
          <a:ext cx="1452934" cy="1452934"/>
        </a:xfrm>
        <a:prstGeom prst="ellipse">
          <a:avLst/>
        </a:prstGeom>
        <a:solidFill>
          <a:schemeClr val="accent5">
            <a:hueOff val="8842340"/>
            <a:satOff val="-35925"/>
            <a:lumOff val="-7941"/>
            <a:alphaOff val="0"/>
          </a:schemeClr>
        </a:solidFill>
        <a:ln>
          <a:noFill/>
        </a:ln>
        <a:effectLst>
          <a:outerShdw blurRad="38100" dist="25400" dir="2700000" algn="br" rotWithShape="0">
            <a:srgbClr val="000000">
              <a:alpha val="6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Note-taking</a:t>
          </a:r>
          <a:endParaRPr lang="en-US" sz="2200" kern="1200" dirty="0"/>
        </a:p>
      </dsp:txBody>
      <dsp:txXfrm>
        <a:off x="4788365" y="3635244"/>
        <a:ext cx="1027380" cy="1027380"/>
      </dsp:txXfrm>
    </dsp:sp>
    <dsp:sp modelId="{AA6554BF-2CCD-46A9-924E-33379B8E3CC4}">
      <dsp:nvSpPr>
        <dsp:cNvPr id="0" name=""/>
        <dsp:cNvSpPr/>
      </dsp:nvSpPr>
      <dsp:spPr>
        <a:xfrm rot="7560000">
          <a:off x="3416817" y="3368714"/>
          <a:ext cx="437307" cy="31201"/>
        </a:xfrm>
        <a:custGeom>
          <a:avLst/>
          <a:gdLst/>
          <a:ahLst/>
          <a:cxnLst/>
          <a:rect l="0" t="0" r="0" b="0"/>
          <a:pathLst>
            <a:path>
              <a:moveTo>
                <a:pt x="0" y="15600"/>
              </a:moveTo>
              <a:lnTo>
                <a:pt x="437307" y="15600"/>
              </a:lnTo>
            </a:path>
          </a:pathLst>
        </a:custGeom>
        <a:noFill/>
        <a:ln w="15875" cap="flat" cmpd="sng" algn="ctr">
          <a:solidFill>
            <a:schemeClr val="accent6">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624538" y="3373382"/>
        <a:ext cx="21865" cy="21865"/>
      </dsp:txXfrm>
    </dsp:sp>
    <dsp:sp modelId="{EC62A3A0-780C-44CE-A51A-E71BF5A4679C}">
      <dsp:nvSpPr>
        <dsp:cNvPr id="0" name=""/>
        <dsp:cNvSpPr/>
      </dsp:nvSpPr>
      <dsp:spPr>
        <a:xfrm>
          <a:off x="2353476" y="3422467"/>
          <a:ext cx="1452934" cy="1452934"/>
        </a:xfrm>
        <a:prstGeom prst="ellipse">
          <a:avLst/>
        </a:prstGeom>
        <a:solidFill>
          <a:schemeClr val="accent5">
            <a:hueOff val="13263510"/>
            <a:satOff val="-53888"/>
            <a:lumOff val="-11912"/>
            <a:alphaOff val="0"/>
          </a:schemeClr>
        </a:solidFill>
        <a:ln>
          <a:noFill/>
        </a:ln>
        <a:effectLst>
          <a:outerShdw blurRad="38100" dist="25400" dir="2700000" algn="br" rotWithShape="0">
            <a:srgbClr val="000000">
              <a:alpha val="6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Studying</a:t>
          </a:r>
          <a:endParaRPr lang="en-US" sz="2200" kern="1200" dirty="0"/>
        </a:p>
      </dsp:txBody>
      <dsp:txXfrm>
        <a:off x="2566253" y="3635244"/>
        <a:ext cx="1027380" cy="1027380"/>
      </dsp:txXfrm>
    </dsp:sp>
    <dsp:sp modelId="{BD4911F1-8D2E-4AB7-B2C6-3EEF4CBBF236}">
      <dsp:nvSpPr>
        <dsp:cNvPr id="0" name=""/>
        <dsp:cNvSpPr/>
      </dsp:nvSpPr>
      <dsp:spPr>
        <a:xfrm rot="11880000">
          <a:off x="3073482" y="2312037"/>
          <a:ext cx="437307" cy="31201"/>
        </a:xfrm>
        <a:custGeom>
          <a:avLst/>
          <a:gdLst/>
          <a:ahLst/>
          <a:cxnLst/>
          <a:rect l="0" t="0" r="0" b="0"/>
          <a:pathLst>
            <a:path>
              <a:moveTo>
                <a:pt x="0" y="15600"/>
              </a:moveTo>
              <a:lnTo>
                <a:pt x="437307" y="15600"/>
              </a:lnTo>
            </a:path>
          </a:pathLst>
        </a:custGeom>
        <a:noFill/>
        <a:ln w="15875" cap="flat" cmpd="sng" algn="ctr">
          <a:solidFill>
            <a:schemeClr val="accent6">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281203" y="2316705"/>
        <a:ext cx="21865" cy="21865"/>
      </dsp:txXfrm>
    </dsp:sp>
    <dsp:sp modelId="{85685217-6ACD-4881-AB1F-5FC4980CB5AE}">
      <dsp:nvSpPr>
        <dsp:cNvPr id="0" name=""/>
        <dsp:cNvSpPr/>
      </dsp:nvSpPr>
      <dsp:spPr>
        <a:xfrm>
          <a:off x="1666805" y="1309112"/>
          <a:ext cx="1452934" cy="1452934"/>
        </a:xfrm>
        <a:prstGeom prst="ellipse">
          <a:avLst/>
        </a:prstGeom>
        <a:solidFill>
          <a:schemeClr val="accent5">
            <a:hueOff val="17684680"/>
            <a:satOff val="-71851"/>
            <a:lumOff val="-15882"/>
            <a:alphaOff val="0"/>
          </a:schemeClr>
        </a:solidFill>
        <a:ln>
          <a:noFill/>
        </a:ln>
        <a:effectLst>
          <a:outerShdw blurRad="38100" dist="25400" dir="2700000" algn="br" rotWithShape="0">
            <a:srgbClr val="000000">
              <a:alpha val="6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Test-taking</a:t>
          </a:r>
          <a:endParaRPr lang="en-US" sz="2200" kern="1200" dirty="0"/>
        </a:p>
      </dsp:txBody>
      <dsp:txXfrm>
        <a:off x="1879582" y="1521889"/>
        <a:ext cx="1027380" cy="1027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EC304-DC6A-4CAD-B77D-6F1963FC2E27}">
      <dsp:nvSpPr>
        <dsp:cNvPr id="0" name=""/>
        <dsp:cNvSpPr/>
      </dsp:nvSpPr>
      <dsp:spPr>
        <a:xfrm>
          <a:off x="3464532" y="1893229"/>
          <a:ext cx="1452934" cy="1452934"/>
        </a:xfrm>
        <a:prstGeom prst="ellipse">
          <a:avLst/>
        </a:prstGeom>
        <a:solidFill>
          <a:schemeClr val="accent4">
            <a:hueOff val="0"/>
            <a:satOff val="0"/>
            <a:lumOff val="0"/>
            <a:alphaOff val="0"/>
          </a:schemeClr>
        </a:solidFill>
        <a:ln>
          <a:noFill/>
        </a:ln>
        <a:effectLst>
          <a:outerShdw blurRad="38100" dist="25400" dir="2700000" algn="br" rotWithShape="0">
            <a:srgbClr val="000000">
              <a:alpha val="60000"/>
            </a:srgbClr>
          </a:outerShdw>
        </a:effectLst>
        <a:sp3d extrusionH="152250" prstMaterial="matte">
          <a:bevelT w="165100" h="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sp3d extrusionH="28000" prstMaterial="matte"/>
        </a:bodyPr>
        <a:lstStyle/>
        <a:p>
          <a:pPr lvl="0" algn="ctr" defTabSz="933450">
            <a:lnSpc>
              <a:spcPct val="90000"/>
            </a:lnSpc>
            <a:spcBef>
              <a:spcPct val="0"/>
            </a:spcBef>
            <a:spcAft>
              <a:spcPct val="35000"/>
            </a:spcAft>
          </a:pPr>
          <a:r>
            <a:rPr lang="en-US" sz="2100" kern="1200" dirty="0" smtClean="0"/>
            <a:t>Students with any dis.</a:t>
          </a:r>
          <a:endParaRPr lang="en-US" sz="2100" kern="1200" dirty="0"/>
        </a:p>
      </dsp:txBody>
      <dsp:txXfrm>
        <a:off x="3677309" y="2106006"/>
        <a:ext cx="1027380" cy="1027380"/>
      </dsp:txXfrm>
    </dsp:sp>
    <dsp:sp modelId="{FFDB853E-0733-4A74-BFD0-02258A1C805C}">
      <dsp:nvSpPr>
        <dsp:cNvPr id="0" name=""/>
        <dsp:cNvSpPr/>
      </dsp:nvSpPr>
      <dsp:spPr>
        <a:xfrm rot="16200000">
          <a:off x="3972345" y="1658975"/>
          <a:ext cx="437307" cy="31201"/>
        </a:xfrm>
        <a:custGeom>
          <a:avLst/>
          <a:gdLst/>
          <a:ahLst/>
          <a:cxnLst/>
          <a:rect l="0" t="0" r="0" b="0"/>
          <a:pathLst>
            <a:path>
              <a:moveTo>
                <a:pt x="0" y="15600"/>
              </a:moveTo>
              <a:lnTo>
                <a:pt x="437307" y="15600"/>
              </a:lnTo>
            </a:path>
          </a:pathLst>
        </a:custGeom>
        <a:noFill/>
        <a:ln w="15875" cap="flat" cmpd="sng" algn="ctr">
          <a:solidFill>
            <a:schemeClr val="accent6">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80066" y="1663642"/>
        <a:ext cx="21865" cy="21865"/>
      </dsp:txXfrm>
    </dsp:sp>
    <dsp:sp modelId="{F6B6DEFA-CCB4-4361-8FE3-D15F5E555049}">
      <dsp:nvSpPr>
        <dsp:cNvPr id="0" name=""/>
        <dsp:cNvSpPr/>
      </dsp:nvSpPr>
      <dsp:spPr>
        <a:xfrm>
          <a:off x="3464532" y="2987"/>
          <a:ext cx="1452934" cy="1452934"/>
        </a:xfrm>
        <a:prstGeom prst="ellipse">
          <a:avLst/>
        </a:prstGeom>
        <a:solidFill>
          <a:schemeClr val="accent5">
            <a:hueOff val="0"/>
            <a:satOff val="0"/>
            <a:lumOff val="0"/>
            <a:alphaOff val="0"/>
          </a:schemeClr>
        </a:solidFill>
        <a:ln>
          <a:noFill/>
        </a:ln>
        <a:effectLst>
          <a:outerShdw blurRad="38100" dist="25400" dir="2700000" algn="br" rotWithShape="0">
            <a:srgbClr val="000000">
              <a:alpha val="60000"/>
            </a:srgbClr>
          </a:outerShdw>
        </a:effectLst>
        <a:sp3d extrusionH="152250" prstMaterial="matte">
          <a:bevelT w="165100" h="98425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Reading</a:t>
          </a:r>
          <a:endParaRPr lang="en-US" sz="2200" kern="1200" dirty="0"/>
        </a:p>
      </dsp:txBody>
      <dsp:txXfrm>
        <a:off x="3677309" y="215764"/>
        <a:ext cx="1027380" cy="1027380"/>
      </dsp:txXfrm>
    </dsp:sp>
    <dsp:sp modelId="{EE4A94E0-C0FA-4A89-9A5F-B63607D9A17E}">
      <dsp:nvSpPr>
        <dsp:cNvPr id="0" name=""/>
        <dsp:cNvSpPr/>
      </dsp:nvSpPr>
      <dsp:spPr>
        <a:xfrm rot="20520000">
          <a:off x="4871209" y="2312037"/>
          <a:ext cx="437307" cy="31201"/>
        </a:xfrm>
        <a:custGeom>
          <a:avLst/>
          <a:gdLst/>
          <a:ahLst/>
          <a:cxnLst/>
          <a:rect l="0" t="0" r="0" b="0"/>
          <a:pathLst>
            <a:path>
              <a:moveTo>
                <a:pt x="0" y="15600"/>
              </a:moveTo>
              <a:lnTo>
                <a:pt x="437307" y="15600"/>
              </a:lnTo>
            </a:path>
          </a:pathLst>
        </a:custGeom>
        <a:noFill/>
        <a:ln w="15875" cap="flat" cmpd="sng" algn="ctr">
          <a:solidFill>
            <a:schemeClr val="accent6">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78930" y="2316705"/>
        <a:ext cx="21865" cy="21865"/>
      </dsp:txXfrm>
    </dsp:sp>
    <dsp:sp modelId="{6F027FC5-1FDF-4AD5-BA18-B4C7FC5933B6}">
      <dsp:nvSpPr>
        <dsp:cNvPr id="0" name=""/>
        <dsp:cNvSpPr/>
      </dsp:nvSpPr>
      <dsp:spPr>
        <a:xfrm>
          <a:off x="5262259" y="1309112"/>
          <a:ext cx="1452934" cy="1452934"/>
        </a:xfrm>
        <a:prstGeom prst="ellipse">
          <a:avLst/>
        </a:prstGeom>
        <a:solidFill>
          <a:schemeClr val="accent5">
            <a:hueOff val="4421170"/>
            <a:satOff val="-17963"/>
            <a:lumOff val="-3971"/>
            <a:alphaOff val="0"/>
          </a:schemeClr>
        </a:solidFill>
        <a:ln>
          <a:noFill/>
        </a:ln>
        <a:effectLst>
          <a:outerShdw blurRad="38100" dist="25400" dir="2700000" algn="br" rotWithShape="0">
            <a:srgbClr val="000000">
              <a:alpha val="60000"/>
            </a:srgbClr>
          </a:outerShdw>
        </a:effectLst>
        <a:sp3d extrusionH="152250" prstMaterial="matte">
          <a:bevelT w="165100" h="98425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Writing</a:t>
          </a:r>
          <a:endParaRPr lang="en-US" sz="2200" kern="1200" dirty="0"/>
        </a:p>
      </dsp:txBody>
      <dsp:txXfrm>
        <a:off x="5475036" y="1521889"/>
        <a:ext cx="1027380" cy="1027380"/>
      </dsp:txXfrm>
    </dsp:sp>
    <dsp:sp modelId="{00B3BCD4-C1C9-4FE1-803A-725F5C2F2A32}">
      <dsp:nvSpPr>
        <dsp:cNvPr id="0" name=""/>
        <dsp:cNvSpPr/>
      </dsp:nvSpPr>
      <dsp:spPr>
        <a:xfrm rot="3240000">
          <a:off x="4527873" y="3368714"/>
          <a:ext cx="437307" cy="31201"/>
        </a:xfrm>
        <a:custGeom>
          <a:avLst/>
          <a:gdLst/>
          <a:ahLst/>
          <a:cxnLst/>
          <a:rect l="0" t="0" r="0" b="0"/>
          <a:pathLst>
            <a:path>
              <a:moveTo>
                <a:pt x="0" y="15600"/>
              </a:moveTo>
              <a:lnTo>
                <a:pt x="437307" y="15600"/>
              </a:lnTo>
            </a:path>
          </a:pathLst>
        </a:custGeom>
        <a:noFill/>
        <a:ln w="15875" cap="flat" cmpd="sng" algn="ctr">
          <a:solidFill>
            <a:schemeClr val="accent6">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35594" y="3373382"/>
        <a:ext cx="21865" cy="21865"/>
      </dsp:txXfrm>
    </dsp:sp>
    <dsp:sp modelId="{7A509520-6A26-4AA8-B078-F8977FF6EA86}">
      <dsp:nvSpPr>
        <dsp:cNvPr id="0" name=""/>
        <dsp:cNvSpPr/>
      </dsp:nvSpPr>
      <dsp:spPr>
        <a:xfrm>
          <a:off x="4575588" y="3422467"/>
          <a:ext cx="1452934" cy="1452934"/>
        </a:xfrm>
        <a:prstGeom prst="ellipse">
          <a:avLst/>
        </a:prstGeom>
        <a:solidFill>
          <a:schemeClr val="accent5">
            <a:hueOff val="8842340"/>
            <a:satOff val="-35925"/>
            <a:lumOff val="-7941"/>
            <a:alphaOff val="0"/>
          </a:schemeClr>
        </a:solidFill>
        <a:ln>
          <a:noFill/>
        </a:ln>
        <a:effectLst>
          <a:outerShdw blurRad="38100" dist="25400" dir="2700000" algn="br" rotWithShape="0">
            <a:srgbClr val="000000">
              <a:alpha val="60000"/>
            </a:srgbClr>
          </a:outerShdw>
        </a:effectLst>
        <a:sp3d extrusionH="152250" prstMaterial="matte">
          <a:bevelT w="165100" h="98425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Note-taking</a:t>
          </a:r>
          <a:endParaRPr lang="en-US" sz="2200" kern="1200" dirty="0"/>
        </a:p>
      </dsp:txBody>
      <dsp:txXfrm>
        <a:off x="4788365" y="3635244"/>
        <a:ext cx="1027380" cy="1027380"/>
      </dsp:txXfrm>
    </dsp:sp>
    <dsp:sp modelId="{AA6554BF-2CCD-46A9-924E-33379B8E3CC4}">
      <dsp:nvSpPr>
        <dsp:cNvPr id="0" name=""/>
        <dsp:cNvSpPr/>
      </dsp:nvSpPr>
      <dsp:spPr>
        <a:xfrm rot="7560000">
          <a:off x="3416817" y="3368714"/>
          <a:ext cx="437307" cy="31201"/>
        </a:xfrm>
        <a:custGeom>
          <a:avLst/>
          <a:gdLst/>
          <a:ahLst/>
          <a:cxnLst/>
          <a:rect l="0" t="0" r="0" b="0"/>
          <a:pathLst>
            <a:path>
              <a:moveTo>
                <a:pt x="0" y="15600"/>
              </a:moveTo>
              <a:lnTo>
                <a:pt x="437307" y="15600"/>
              </a:lnTo>
            </a:path>
          </a:pathLst>
        </a:custGeom>
        <a:noFill/>
        <a:ln w="15875" cap="flat" cmpd="sng" algn="ctr">
          <a:solidFill>
            <a:schemeClr val="accent6">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624538" y="3373382"/>
        <a:ext cx="21865" cy="21865"/>
      </dsp:txXfrm>
    </dsp:sp>
    <dsp:sp modelId="{EC62A3A0-780C-44CE-A51A-E71BF5A4679C}">
      <dsp:nvSpPr>
        <dsp:cNvPr id="0" name=""/>
        <dsp:cNvSpPr/>
      </dsp:nvSpPr>
      <dsp:spPr>
        <a:xfrm>
          <a:off x="2353476" y="3422467"/>
          <a:ext cx="1452934" cy="1452934"/>
        </a:xfrm>
        <a:prstGeom prst="ellipse">
          <a:avLst/>
        </a:prstGeom>
        <a:solidFill>
          <a:schemeClr val="accent5">
            <a:hueOff val="13263510"/>
            <a:satOff val="-53888"/>
            <a:lumOff val="-11912"/>
            <a:alphaOff val="0"/>
          </a:schemeClr>
        </a:solidFill>
        <a:ln>
          <a:noFill/>
        </a:ln>
        <a:effectLst>
          <a:outerShdw blurRad="38100" dist="25400" dir="2700000" algn="br" rotWithShape="0">
            <a:srgbClr val="000000">
              <a:alpha val="60000"/>
            </a:srgbClr>
          </a:outerShdw>
        </a:effectLst>
        <a:sp3d extrusionH="152250" prstMaterial="matte">
          <a:bevelT w="165100" h="98425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Studying</a:t>
          </a:r>
          <a:endParaRPr lang="en-US" sz="2200" kern="1200" dirty="0"/>
        </a:p>
      </dsp:txBody>
      <dsp:txXfrm>
        <a:off x="2566253" y="3635244"/>
        <a:ext cx="1027380" cy="1027380"/>
      </dsp:txXfrm>
    </dsp:sp>
    <dsp:sp modelId="{BD4911F1-8D2E-4AB7-B2C6-3EEF4CBBF236}">
      <dsp:nvSpPr>
        <dsp:cNvPr id="0" name=""/>
        <dsp:cNvSpPr/>
      </dsp:nvSpPr>
      <dsp:spPr>
        <a:xfrm rot="11880000">
          <a:off x="3073482" y="2312037"/>
          <a:ext cx="437307" cy="31201"/>
        </a:xfrm>
        <a:custGeom>
          <a:avLst/>
          <a:gdLst/>
          <a:ahLst/>
          <a:cxnLst/>
          <a:rect l="0" t="0" r="0" b="0"/>
          <a:pathLst>
            <a:path>
              <a:moveTo>
                <a:pt x="0" y="15600"/>
              </a:moveTo>
              <a:lnTo>
                <a:pt x="437307" y="15600"/>
              </a:lnTo>
            </a:path>
          </a:pathLst>
        </a:custGeom>
        <a:noFill/>
        <a:ln w="15875" cap="flat" cmpd="sng" algn="ctr">
          <a:solidFill>
            <a:schemeClr val="accent6">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281203" y="2316705"/>
        <a:ext cx="21865" cy="21865"/>
      </dsp:txXfrm>
    </dsp:sp>
    <dsp:sp modelId="{85685217-6ACD-4881-AB1F-5FC4980CB5AE}">
      <dsp:nvSpPr>
        <dsp:cNvPr id="0" name=""/>
        <dsp:cNvSpPr/>
      </dsp:nvSpPr>
      <dsp:spPr>
        <a:xfrm>
          <a:off x="1666805" y="1309112"/>
          <a:ext cx="1452934" cy="1452934"/>
        </a:xfrm>
        <a:prstGeom prst="ellipse">
          <a:avLst/>
        </a:prstGeom>
        <a:solidFill>
          <a:schemeClr val="accent5">
            <a:hueOff val="17684680"/>
            <a:satOff val="-71851"/>
            <a:lumOff val="-15882"/>
            <a:alphaOff val="0"/>
          </a:schemeClr>
        </a:solidFill>
        <a:ln>
          <a:noFill/>
        </a:ln>
        <a:effectLst>
          <a:outerShdw blurRad="38100" dist="25400" dir="2700000" algn="br" rotWithShape="0">
            <a:srgbClr val="000000">
              <a:alpha val="60000"/>
            </a:srgbClr>
          </a:outerShdw>
        </a:effectLst>
        <a:sp3d extrusionH="152250" prstMaterial="matte">
          <a:bevelT w="165100" h="98425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Test-taking</a:t>
          </a:r>
          <a:endParaRPr lang="en-US" sz="2200" kern="1200" dirty="0"/>
        </a:p>
      </dsp:txBody>
      <dsp:txXfrm>
        <a:off x="1879582" y="1521889"/>
        <a:ext cx="1027380" cy="10273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EC304-DC6A-4CAD-B77D-6F1963FC2E27}">
      <dsp:nvSpPr>
        <dsp:cNvPr id="0" name=""/>
        <dsp:cNvSpPr/>
      </dsp:nvSpPr>
      <dsp:spPr>
        <a:xfrm>
          <a:off x="3464532" y="1893229"/>
          <a:ext cx="1452934" cy="1452934"/>
        </a:xfrm>
        <a:prstGeom prst="ellipse">
          <a:avLst/>
        </a:prstGeom>
        <a:solidFill>
          <a:schemeClr val="accent4">
            <a:hueOff val="0"/>
            <a:satOff val="0"/>
            <a:lumOff val="0"/>
            <a:alphaOff val="0"/>
          </a:schemeClr>
        </a:solidFill>
        <a:ln>
          <a:noFill/>
        </a:ln>
        <a:effectLst>
          <a:outerShdw blurRad="38100" dist="25400" dir="2700000" algn="br" rotWithShape="0">
            <a:srgbClr val="000000">
              <a:alpha val="6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sp3d extrusionH="28000" prstMaterial="matte"/>
        </a:bodyPr>
        <a:lstStyle/>
        <a:p>
          <a:pPr lvl="0" algn="ctr" defTabSz="1066800">
            <a:lnSpc>
              <a:spcPct val="90000"/>
            </a:lnSpc>
            <a:spcBef>
              <a:spcPct val="0"/>
            </a:spcBef>
            <a:spcAft>
              <a:spcPct val="35000"/>
            </a:spcAft>
          </a:pPr>
          <a:r>
            <a:rPr lang="en-US" sz="2400" kern="1200" dirty="0" smtClean="0"/>
            <a:t>Student</a:t>
          </a:r>
          <a:endParaRPr lang="en-US" sz="2400" kern="1200" dirty="0"/>
        </a:p>
      </dsp:txBody>
      <dsp:txXfrm>
        <a:off x="3677309" y="2106006"/>
        <a:ext cx="1027380" cy="1027380"/>
      </dsp:txXfrm>
    </dsp:sp>
    <dsp:sp modelId="{FFDB853E-0733-4A74-BFD0-02258A1C805C}">
      <dsp:nvSpPr>
        <dsp:cNvPr id="0" name=""/>
        <dsp:cNvSpPr/>
      </dsp:nvSpPr>
      <dsp:spPr>
        <a:xfrm rot="16200000">
          <a:off x="3972345" y="1658975"/>
          <a:ext cx="437307" cy="31201"/>
        </a:xfrm>
        <a:custGeom>
          <a:avLst/>
          <a:gdLst/>
          <a:ahLst/>
          <a:cxnLst/>
          <a:rect l="0" t="0" r="0" b="0"/>
          <a:pathLst>
            <a:path>
              <a:moveTo>
                <a:pt x="0" y="15600"/>
              </a:moveTo>
              <a:lnTo>
                <a:pt x="437307" y="15600"/>
              </a:lnTo>
            </a:path>
          </a:pathLst>
        </a:custGeom>
        <a:noFill/>
        <a:ln w="15875" cap="flat" cmpd="sng" algn="ctr">
          <a:solidFill>
            <a:schemeClr val="accent6">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80066" y="1663642"/>
        <a:ext cx="21865" cy="21865"/>
      </dsp:txXfrm>
    </dsp:sp>
    <dsp:sp modelId="{F6B6DEFA-CCB4-4361-8FE3-D15F5E555049}">
      <dsp:nvSpPr>
        <dsp:cNvPr id="0" name=""/>
        <dsp:cNvSpPr/>
      </dsp:nvSpPr>
      <dsp:spPr>
        <a:xfrm>
          <a:off x="3464532" y="2987"/>
          <a:ext cx="1452934" cy="1452934"/>
        </a:xfrm>
        <a:prstGeom prst="ellipse">
          <a:avLst/>
        </a:prstGeom>
        <a:solidFill>
          <a:schemeClr val="accent5">
            <a:hueOff val="0"/>
            <a:satOff val="0"/>
            <a:lumOff val="0"/>
            <a:alphaOff val="0"/>
          </a:schemeClr>
        </a:solidFill>
        <a:ln>
          <a:noFill/>
        </a:ln>
        <a:effectLst>
          <a:outerShdw blurRad="38100" dist="25400" dir="2700000" algn="br" rotWithShape="0">
            <a:srgbClr val="000000">
              <a:alpha val="6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Reading</a:t>
          </a:r>
          <a:endParaRPr lang="en-US" sz="2200" kern="1200" dirty="0"/>
        </a:p>
      </dsp:txBody>
      <dsp:txXfrm>
        <a:off x="3677309" y="215764"/>
        <a:ext cx="1027380" cy="1027380"/>
      </dsp:txXfrm>
    </dsp:sp>
    <dsp:sp modelId="{EE4A94E0-C0FA-4A89-9A5F-B63607D9A17E}">
      <dsp:nvSpPr>
        <dsp:cNvPr id="0" name=""/>
        <dsp:cNvSpPr/>
      </dsp:nvSpPr>
      <dsp:spPr>
        <a:xfrm rot="20520000">
          <a:off x="4871209" y="2312037"/>
          <a:ext cx="437307" cy="31201"/>
        </a:xfrm>
        <a:custGeom>
          <a:avLst/>
          <a:gdLst/>
          <a:ahLst/>
          <a:cxnLst/>
          <a:rect l="0" t="0" r="0" b="0"/>
          <a:pathLst>
            <a:path>
              <a:moveTo>
                <a:pt x="0" y="15600"/>
              </a:moveTo>
              <a:lnTo>
                <a:pt x="437307" y="15600"/>
              </a:lnTo>
            </a:path>
          </a:pathLst>
        </a:custGeom>
        <a:noFill/>
        <a:ln w="15875" cap="flat" cmpd="sng" algn="ctr">
          <a:solidFill>
            <a:schemeClr val="accent6">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78930" y="2316705"/>
        <a:ext cx="21865" cy="21865"/>
      </dsp:txXfrm>
    </dsp:sp>
    <dsp:sp modelId="{6F027FC5-1FDF-4AD5-BA18-B4C7FC5933B6}">
      <dsp:nvSpPr>
        <dsp:cNvPr id="0" name=""/>
        <dsp:cNvSpPr/>
      </dsp:nvSpPr>
      <dsp:spPr>
        <a:xfrm>
          <a:off x="5262259" y="1309112"/>
          <a:ext cx="1452934" cy="1452934"/>
        </a:xfrm>
        <a:prstGeom prst="ellipse">
          <a:avLst/>
        </a:prstGeom>
        <a:solidFill>
          <a:schemeClr val="accent5">
            <a:hueOff val="4421170"/>
            <a:satOff val="-17963"/>
            <a:lumOff val="-3971"/>
            <a:alphaOff val="0"/>
          </a:schemeClr>
        </a:solidFill>
        <a:ln>
          <a:noFill/>
        </a:ln>
        <a:effectLst>
          <a:outerShdw blurRad="38100" dist="25400" dir="2700000" algn="br" rotWithShape="0">
            <a:srgbClr val="000000">
              <a:alpha val="6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Writing</a:t>
          </a:r>
          <a:endParaRPr lang="en-US" sz="2200" kern="1200" dirty="0"/>
        </a:p>
      </dsp:txBody>
      <dsp:txXfrm>
        <a:off x="5475036" y="1521889"/>
        <a:ext cx="1027380" cy="1027380"/>
      </dsp:txXfrm>
    </dsp:sp>
    <dsp:sp modelId="{00B3BCD4-C1C9-4FE1-803A-725F5C2F2A32}">
      <dsp:nvSpPr>
        <dsp:cNvPr id="0" name=""/>
        <dsp:cNvSpPr/>
      </dsp:nvSpPr>
      <dsp:spPr>
        <a:xfrm rot="3240000">
          <a:off x="4527873" y="3368714"/>
          <a:ext cx="437307" cy="31201"/>
        </a:xfrm>
        <a:custGeom>
          <a:avLst/>
          <a:gdLst/>
          <a:ahLst/>
          <a:cxnLst/>
          <a:rect l="0" t="0" r="0" b="0"/>
          <a:pathLst>
            <a:path>
              <a:moveTo>
                <a:pt x="0" y="15600"/>
              </a:moveTo>
              <a:lnTo>
                <a:pt x="437307" y="15600"/>
              </a:lnTo>
            </a:path>
          </a:pathLst>
        </a:custGeom>
        <a:noFill/>
        <a:ln w="15875" cap="flat" cmpd="sng" algn="ctr">
          <a:solidFill>
            <a:schemeClr val="accent6">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35594" y="3373382"/>
        <a:ext cx="21865" cy="21865"/>
      </dsp:txXfrm>
    </dsp:sp>
    <dsp:sp modelId="{7A509520-6A26-4AA8-B078-F8977FF6EA86}">
      <dsp:nvSpPr>
        <dsp:cNvPr id="0" name=""/>
        <dsp:cNvSpPr/>
      </dsp:nvSpPr>
      <dsp:spPr>
        <a:xfrm>
          <a:off x="4575588" y="3422467"/>
          <a:ext cx="1452934" cy="1452934"/>
        </a:xfrm>
        <a:prstGeom prst="ellipse">
          <a:avLst/>
        </a:prstGeom>
        <a:solidFill>
          <a:schemeClr val="accent5">
            <a:hueOff val="8842340"/>
            <a:satOff val="-35925"/>
            <a:lumOff val="-7941"/>
            <a:alphaOff val="0"/>
          </a:schemeClr>
        </a:solidFill>
        <a:ln>
          <a:noFill/>
        </a:ln>
        <a:effectLst>
          <a:outerShdw blurRad="38100" dist="25400" dir="2700000" algn="br" rotWithShape="0">
            <a:srgbClr val="000000">
              <a:alpha val="6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Note-taking</a:t>
          </a:r>
          <a:endParaRPr lang="en-US" sz="2200" kern="1200" dirty="0"/>
        </a:p>
      </dsp:txBody>
      <dsp:txXfrm>
        <a:off x="4788365" y="3635244"/>
        <a:ext cx="1027380" cy="1027380"/>
      </dsp:txXfrm>
    </dsp:sp>
    <dsp:sp modelId="{AA6554BF-2CCD-46A9-924E-33379B8E3CC4}">
      <dsp:nvSpPr>
        <dsp:cNvPr id="0" name=""/>
        <dsp:cNvSpPr/>
      </dsp:nvSpPr>
      <dsp:spPr>
        <a:xfrm rot="7560000">
          <a:off x="3416817" y="3368714"/>
          <a:ext cx="437307" cy="31201"/>
        </a:xfrm>
        <a:custGeom>
          <a:avLst/>
          <a:gdLst/>
          <a:ahLst/>
          <a:cxnLst/>
          <a:rect l="0" t="0" r="0" b="0"/>
          <a:pathLst>
            <a:path>
              <a:moveTo>
                <a:pt x="0" y="15600"/>
              </a:moveTo>
              <a:lnTo>
                <a:pt x="437307" y="15600"/>
              </a:lnTo>
            </a:path>
          </a:pathLst>
        </a:custGeom>
        <a:noFill/>
        <a:ln w="15875" cap="flat" cmpd="sng" algn="ctr">
          <a:solidFill>
            <a:schemeClr val="accent6">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624538" y="3373382"/>
        <a:ext cx="21865" cy="21865"/>
      </dsp:txXfrm>
    </dsp:sp>
    <dsp:sp modelId="{EC62A3A0-780C-44CE-A51A-E71BF5A4679C}">
      <dsp:nvSpPr>
        <dsp:cNvPr id="0" name=""/>
        <dsp:cNvSpPr/>
      </dsp:nvSpPr>
      <dsp:spPr>
        <a:xfrm>
          <a:off x="2353476" y="3422467"/>
          <a:ext cx="1452934" cy="1452934"/>
        </a:xfrm>
        <a:prstGeom prst="ellipse">
          <a:avLst/>
        </a:prstGeom>
        <a:solidFill>
          <a:schemeClr val="accent5">
            <a:hueOff val="13263510"/>
            <a:satOff val="-53888"/>
            <a:lumOff val="-11912"/>
            <a:alphaOff val="0"/>
          </a:schemeClr>
        </a:solidFill>
        <a:ln>
          <a:noFill/>
        </a:ln>
        <a:effectLst>
          <a:outerShdw blurRad="38100" dist="25400" dir="2700000" algn="br" rotWithShape="0">
            <a:srgbClr val="000000">
              <a:alpha val="6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Studying</a:t>
          </a:r>
          <a:endParaRPr lang="en-US" sz="2200" kern="1200" dirty="0"/>
        </a:p>
      </dsp:txBody>
      <dsp:txXfrm>
        <a:off x="2566253" y="3635244"/>
        <a:ext cx="1027380" cy="1027380"/>
      </dsp:txXfrm>
    </dsp:sp>
    <dsp:sp modelId="{BD4911F1-8D2E-4AB7-B2C6-3EEF4CBBF236}">
      <dsp:nvSpPr>
        <dsp:cNvPr id="0" name=""/>
        <dsp:cNvSpPr/>
      </dsp:nvSpPr>
      <dsp:spPr>
        <a:xfrm rot="11880000">
          <a:off x="3073482" y="2312037"/>
          <a:ext cx="437307" cy="31201"/>
        </a:xfrm>
        <a:custGeom>
          <a:avLst/>
          <a:gdLst/>
          <a:ahLst/>
          <a:cxnLst/>
          <a:rect l="0" t="0" r="0" b="0"/>
          <a:pathLst>
            <a:path>
              <a:moveTo>
                <a:pt x="0" y="15600"/>
              </a:moveTo>
              <a:lnTo>
                <a:pt x="437307" y="15600"/>
              </a:lnTo>
            </a:path>
          </a:pathLst>
        </a:custGeom>
        <a:noFill/>
        <a:ln w="15875" cap="flat" cmpd="sng" algn="ctr">
          <a:solidFill>
            <a:schemeClr val="accent6">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281203" y="2316705"/>
        <a:ext cx="21865" cy="21865"/>
      </dsp:txXfrm>
    </dsp:sp>
    <dsp:sp modelId="{85685217-6ACD-4881-AB1F-5FC4980CB5AE}">
      <dsp:nvSpPr>
        <dsp:cNvPr id="0" name=""/>
        <dsp:cNvSpPr/>
      </dsp:nvSpPr>
      <dsp:spPr>
        <a:xfrm>
          <a:off x="1666805" y="1309112"/>
          <a:ext cx="1452934" cy="1452934"/>
        </a:xfrm>
        <a:prstGeom prst="ellipse">
          <a:avLst/>
        </a:prstGeom>
        <a:solidFill>
          <a:schemeClr val="accent5">
            <a:hueOff val="17684680"/>
            <a:satOff val="-71851"/>
            <a:lumOff val="-15882"/>
            <a:alphaOff val="0"/>
          </a:schemeClr>
        </a:solidFill>
        <a:ln>
          <a:noFill/>
        </a:ln>
        <a:effectLst>
          <a:outerShdw blurRad="38100" dist="25400" dir="2700000" algn="br" rotWithShape="0">
            <a:srgbClr val="000000">
              <a:alpha val="6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Test-taking</a:t>
          </a:r>
          <a:endParaRPr lang="en-US" sz="2200" kern="1200" dirty="0"/>
        </a:p>
      </dsp:txBody>
      <dsp:txXfrm>
        <a:off x="1879582" y="1521889"/>
        <a:ext cx="1027380" cy="10273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0.29646</cdr:x>
      <cdr:y>0.01245</cdr:y>
    </cdr:from>
    <cdr:to>
      <cdr:x>0.5</cdr:x>
      <cdr:y>0.68508</cdr:y>
    </cdr:to>
    <cdr:sp macro="" textlink="">
      <cdr:nvSpPr>
        <cdr:cNvPr id="2" name="Rectangle 1"/>
        <cdr:cNvSpPr/>
      </cdr:nvSpPr>
      <cdr:spPr>
        <a:xfrm xmlns:a="http://schemas.openxmlformats.org/drawingml/2006/main">
          <a:off x="2552699" y="56103"/>
          <a:ext cx="1752601" cy="3030400"/>
        </a:xfrm>
        <a:prstGeom xmlns:a="http://schemas.openxmlformats.org/drawingml/2006/main" prst="rect">
          <a:avLst/>
        </a:prstGeom>
        <a:solidFill xmlns:a="http://schemas.openxmlformats.org/drawingml/2006/main">
          <a:srgbClr val="404040">
            <a:alpha val="93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0.25232</cdr:x>
      <cdr:y>0.7831</cdr:y>
    </cdr:from>
    <cdr:to>
      <cdr:x>0.4748</cdr:x>
      <cdr:y>0.85818</cdr:y>
    </cdr:to>
    <cdr:sp macro="" textlink="">
      <cdr:nvSpPr>
        <cdr:cNvPr id="3" name="Rectangle 2"/>
        <cdr:cNvSpPr/>
      </cdr:nvSpPr>
      <cdr:spPr>
        <a:xfrm xmlns:a="http://schemas.openxmlformats.org/drawingml/2006/main" rot="3416862">
          <a:off x="2961334" y="2739371"/>
          <a:ext cx="338262" cy="1915745"/>
        </a:xfrm>
        <a:prstGeom xmlns:a="http://schemas.openxmlformats.org/drawingml/2006/main" prst="rect">
          <a:avLst/>
        </a:prstGeom>
        <a:solidFill xmlns:a="http://schemas.openxmlformats.org/drawingml/2006/main">
          <a:srgbClr val="404040">
            <a:alpha val="93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sz="quarter" idx="1"/>
          </p:nvPr>
        </p:nvSpPr>
        <p:spPr>
          <a:xfrm>
            <a:off x="3978133" y="1"/>
            <a:ext cx="3043343" cy="467072"/>
          </a:xfrm>
          <a:prstGeom prst="rect">
            <a:avLst/>
          </a:prstGeom>
        </p:spPr>
        <p:txBody>
          <a:bodyPr vert="horz" lIns="93315" tIns="46657" rIns="93315" bIns="46657" rtlCol="0"/>
          <a:lstStyle>
            <a:lvl1pPr algn="r">
              <a:defRPr sz="1200"/>
            </a:lvl1pPr>
          </a:lstStyle>
          <a:p>
            <a:fld id="{C7245CB2-02C6-42AC-B9DE-7F671C0817BB}" type="datetimeFigureOut">
              <a:rPr lang="en-US" smtClean="0"/>
              <a:t>11/15/2016</a:t>
            </a:fld>
            <a:endParaRPr lang="en-US"/>
          </a:p>
        </p:txBody>
      </p:sp>
      <p:sp>
        <p:nvSpPr>
          <p:cNvPr id="4" name="Footer Placeholder 3"/>
          <p:cNvSpPr>
            <a:spLocks noGrp="1"/>
          </p:cNvSpPr>
          <p:nvPr>
            <p:ph type="ftr" sz="quarter" idx="2"/>
          </p:nvPr>
        </p:nvSpPr>
        <p:spPr>
          <a:xfrm>
            <a:off x="0" y="8842031"/>
            <a:ext cx="3043343" cy="467071"/>
          </a:xfrm>
          <a:prstGeom prst="rect">
            <a:avLst/>
          </a:prstGeom>
        </p:spPr>
        <p:txBody>
          <a:bodyPr vert="horz" lIns="93315" tIns="46657" rIns="93315" bIns="46657"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1"/>
            <a:ext cx="3043343" cy="467071"/>
          </a:xfrm>
          <a:prstGeom prst="rect">
            <a:avLst/>
          </a:prstGeom>
        </p:spPr>
        <p:txBody>
          <a:bodyPr vert="horz" lIns="93315" tIns="46657" rIns="93315" bIns="46657" rtlCol="0" anchor="b"/>
          <a:lstStyle>
            <a:lvl1pPr algn="r">
              <a:defRPr sz="1200"/>
            </a:lvl1pPr>
          </a:lstStyle>
          <a:p>
            <a:fld id="{2B969B46-CEBD-4ED3-A85C-DB9D1FA0066B}" type="slidenum">
              <a:rPr lang="en-US" smtClean="0"/>
              <a:t>‹#›</a:t>
            </a:fld>
            <a:endParaRPr lang="en-US"/>
          </a:p>
        </p:txBody>
      </p:sp>
    </p:spTree>
    <p:extLst>
      <p:ext uri="{BB962C8B-B14F-4D97-AF65-F5344CB8AC3E}">
        <p14:creationId xmlns:p14="http://schemas.microsoft.com/office/powerpoint/2010/main" val="3701607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15" tIns="46657" rIns="93315" bIns="46657" numCol="1" anchor="t" anchorCtr="0" compatLnSpc="1">
            <a:prstTxWarp prst="textNoShape">
              <a:avLst/>
            </a:prstTxWarp>
          </a:bodyPr>
          <a:lstStyle>
            <a:lvl1pPr>
              <a:defRPr sz="1200">
                <a:latin typeface="Georgia" pitchFamily="18" charset="0"/>
              </a:defRPr>
            </a:lvl1pPr>
          </a:lstStyle>
          <a:p>
            <a:pPr>
              <a:defRPr/>
            </a:pPr>
            <a:endParaRPr lang="en-US"/>
          </a:p>
        </p:txBody>
      </p:sp>
      <p:sp>
        <p:nvSpPr>
          <p:cNvPr id="39939" name="Rectangle 3"/>
          <p:cNvSpPr>
            <a:spLocks noGrp="1" noChangeArrowheads="1"/>
          </p:cNvSpPr>
          <p:nvPr>
            <p:ph type="dt" idx="1"/>
          </p:nvPr>
        </p:nvSpPr>
        <p:spPr bwMode="auto">
          <a:xfrm>
            <a:off x="3978133" y="0"/>
            <a:ext cx="3043343" cy="465455"/>
          </a:xfrm>
          <a:prstGeom prst="rect">
            <a:avLst/>
          </a:prstGeom>
          <a:noFill/>
          <a:ln w="9525">
            <a:noFill/>
            <a:miter lim="800000"/>
            <a:headEnd/>
            <a:tailEnd/>
          </a:ln>
          <a:effectLst/>
        </p:spPr>
        <p:txBody>
          <a:bodyPr vert="horz" wrap="square" lIns="93315" tIns="46657" rIns="93315" bIns="46657" numCol="1" anchor="t" anchorCtr="0" compatLnSpc="1">
            <a:prstTxWarp prst="textNoShape">
              <a:avLst/>
            </a:prstTxWarp>
          </a:bodyPr>
          <a:lstStyle>
            <a:lvl1pPr algn="r">
              <a:defRPr sz="1200">
                <a:latin typeface="Georgia" pitchFamily="18" charset="0"/>
              </a:defRPr>
            </a:lvl1pPr>
          </a:lstStyle>
          <a:p>
            <a:pPr>
              <a:defRPr/>
            </a:pPr>
            <a:fld id="{D880D341-0710-448A-96E4-3B5BE934DB32}" type="datetimeFigureOut">
              <a:rPr lang="en-US"/>
              <a:pPr>
                <a:defRPr/>
              </a:pPr>
              <a:t>11/15/2016</a:t>
            </a:fld>
            <a:endParaRPr lang="en-US"/>
          </a:p>
        </p:txBody>
      </p:sp>
      <p:sp>
        <p:nvSpPr>
          <p:cNvPr id="17412"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702310" y="4421824"/>
            <a:ext cx="5618480" cy="4189095"/>
          </a:xfrm>
          <a:prstGeom prst="rect">
            <a:avLst/>
          </a:prstGeom>
          <a:noFill/>
          <a:ln w="9525">
            <a:noFill/>
            <a:miter lim="800000"/>
            <a:headEnd/>
            <a:tailEnd/>
          </a:ln>
          <a:effectLst/>
        </p:spPr>
        <p:txBody>
          <a:bodyPr vert="horz" wrap="square" lIns="93315" tIns="46657" rIns="93315" bIns="466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842030"/>
            <a:ext cx="3043343" cy="465455"/>
          </a:xfrm>
          <a:prstGeom prst="rect">
            <a:avLst/>
          </a:prstGeom>
          <a:noFill/>
          <a:ln w="9525">
            <a:noFill/>
            <a:miter lim="800000"/>
            <a:headEnd/>
            <a:tailEnd/>
          </a:ln>
          <a:effectLst/>
        </p:spPr>
        <p:txBody>
          <a:bodyPr vert="horz" wrap="square" lIns="93315" tIns="46657" rIns="93315" bIns="46657" numCol="1" anchor="b" anchorCtr="0" compatLnSpc="1">
            <a:prstTxWarp prst="textNoShape">
              <a:avLst/>
            </a:prstTxWarp>
          </a:bodyPr>
          <a:lstStyle>
            <a:lvl1pPr>
              <a:defRPr sz="1200">
                <a:latin typeface="Georgia" pitchFamily="18" charset="0"/>
              </a:defRPr>
            </a:lvl1pPr>
          </a:lstStyle>
          <a:p>
            <a:pPr>
              <a:defRPr/>
            </a:pPr>
            <a:endParaRPr lang="en-US"/>
          </a:p>
        </p:txBody>
      </p:sp>
      <p:sp>
        <p:nvSpPr>
          <p:cNvPr id="39943" name="Rectangle 7"/>
          <p:cNvSpPr>
            <a:spLocks noGrp="1" noChangeArrowheads="1"/>
          </p:cNvSpPr>
          <p:nvPr>
            <p:ph type="sldNum" sz="quarter" idx="5"/>
          </p:nvPr>
        </p:nvSpPr>
        <p:spPr bwMode="auto">
          <a:xfrm>
            <a:off x="3978133" y="8842030"/>
            <a:ext cx="3043343" cy="465455"/>
          </a:xfrm>
          <a:prstGeom prst="rect">
            <a:avLst/>
          </a:prstGeom>
          <a:noFill/>
          <a:ln w="9525">
            <a:noFill/>
            <a:miter lim="800000"/>
            <a:headEnd/>
            <a:tailEnd/>
          </a:ln>
          <a:effectLst/>
        </p:spPr>
        <p:txBody>
          <a:bodyPr vert="horz" wrap="square" lIns="93315" tIns="46657" rIns="93315" bIns="46657" numCol="1" anchor="b" anchorCtr="0" compatLnSpc="1">
            <a:prstTxWarp prst="textNoShape">
              <a:avLst/>
            </a:prstTxWarp>
          </a:bodyPr>
          <a:lstStyle>
            <a:lvl1pPr algn="r">
              <a:defRPr sz="1200">
                <a:latin typeface="Georgia" pitchFamily="18" charset="0"/>
              </a:defRPr>
            </a:lvl1pPr>
          </a:lstStyle>
          <a:p>
            <a:pPr>
              <a:defRPr/>
            </a:pPr>
            <a:fld id="{8CB75355-A43B-404C-B901-D40182436FE9}" type="slidenum">
              <a:rPr lang="en-US"/>
              <a:pPr>
                <a:defRPr/>
              </a:pPr>
              <a:t>‹#›</a:t>
            </a:fld>
            <a:endParaRPr lang="en-US"/>
          </a:p>
        </p:txBody>
      </p:sp>
    </p:spTree>
    <p:extLst>
      <p:ext uri="{BB962C8B-B14F-4D97-AF65-F5344CB8AC3E}">
        <p14:creationId xmlns:p14="http://schemas.microsoft.com/office/powerpoint/2010/main" val="22486052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78" indent="-291606" eaLnBrk="0" hangingPunct="0">
              <a:defRPr>
                <a:solidFill>
                  <a:schemeClr val="tx1"/>
                </a:solidFill>
                <a:latin typeface="Arial" charset="0"/>
              </a:defRPr>
            </a:lvl2pPr>
            <a:lvl3pPr marL="1166427" indent="-233285" eaLnBrk="0" hangingPunct="0">
              <a:defRPr>
                <a:solidFill>
                  <a:schemeClr val="tx1"/>
                </a:solidFill>
                <a:latin typeface="Arial" charset="0"/>
              </a:defRPr>
            </a:lvl3pPr>
            <a:lvl4pPr marL="1632997" indent="-233285" eaLnBrk="0" hangingPunct="0">
              <a:defRPr>
                <a:solidFill>
                  <a:schemeClr val="tx1"/>
                </a:solidFill>
                <a:latin typeface="Arial" charset="0"/>
              </a:defRPr>
            </a:lvl4pPr>
            <a:lvl5pPr marL="2099567" indent="-233285" eaLnBrk="0" hangingPunct="0">
              <a:defRPr>
                <a:solidFill>
                  <a:schemeClr val="tx1"/>
                </a:solidFill>
                <a:latin typeface="Arial" charset="0"/>
              </a:defRPr>
            </a:lvl5pPr>
            <a:lvl6pPr marL="2566138" indent="-233285" eaLnBrk="0" fontAlgn="base" hangingPunct="0">
              <a:spcBef>
                <a:spcPct val="0"/>
              </a:spcBef>
              <a:spcAft>
                <a:spcPct val="0"/>
              </a:spcAft>
              <a:defRPr>
                <a:solidFill>
                  <a:schemeClr val="tx1"/>
                </a:solidFill>
                <a:latin typeface="Arial" charset="0"/>
              </a:defRPr>
            </a:lvl6pPr>
            <a:lvl7pPr marL="3032708" indent="-233285" eaLnBrk="0" fontAlgn="base" hangingPunct="0">
              <a:spcBef>
                <a:spcPct val="0"/>
              </a:spcBef>
              <a:spcAft>
                <a:spcPct val="0"/>
              </a:spcAft>
              <a:defRPr>
                <a:solidFill>
                  <a:schemeClr val="tx1"/>
                </a:solidFill>
                <a:latin typeface="Arial" charset="0"/>
              </a:defRPr>
            </a:lvl7pPr>
            <a:lvl8pPr marL="3499279" indent="-233285" eaLnBrk="0" fontAlgn="base" hangingPunct="0">
              <a:spcBef>
                <a:spcPct val="0"/>
              </a:spcBef>
              <a:spcAft>
                <a:spcPct val="0"/>
              </a:spcAft>
              <a:defRPr>
                <a:solidFill>
                  <a:schemeClr val="tx1"/>
                </a:solidFill>
                <a:latin typeface="Arial" charset="0"/>
              </a:defRPr>
            </a:lvl8pPr>
            <a:lvl9pPr marL="3965850" indent="-233285" eaLnBrk="0" fontAlgn="base" hangingPunct="0">
              <a:spcBef>
                <a:spcPct val="0"/>
              </a:spcBef>
              <a:spcAft>
                <a:spcPct val="0"/>
              </a:spcAft>
              <a:defRPr>
                <a:solidFill>
                  <a:schemeClr val="tx1"/>
                </a:solidFill>
                <a:latin typeface="Arial" charset="0"/>
              </a:defRPr>
            </a:lvl9pPr>
          </a:lstStyle>
          <a:p>
            <a:pPr eaLnBrk="1" hangingPunct="1"/>
            <a:fld id="{14C48C8B-651C-48F0-A89D-99595C3CC8FD}" type="slidenum">
              <a:rPr lang="en-US" altLang="en-US" smtClean="0">
                <a:latin typeface="Georgia" pitchFamily="18" charset="0"/>
              </a:rPr>
              <a:pPr eaLnBrk="1" hangingPunct="1"/>
              <a:t>1</a:t>
            </a:fld>
            <a:endParaRPr lang="en-US" altLang="en-US" smtClean="0">
              <a:latin typeface="Georgia" pitchFamily="18" charset="0"/>
            </a:endParaRPr>
          </a:p>
        </p:txBody>
      </p:sp>
    </p:spTree>
    <p:extLst>
      <p:ext uri="{BB962C8B-B14F-4D97-AF65-F5344CB8AC3E}">
        <p14:creationId xmlns:p14="http://schemas.microsoft.com/office/powerpoint/2010/main" val="3133180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 found that performance</a:t>
            </a:r>
            <a:r>
              <a:rPr lang="en-US" baseline="0" dirty="0" smtClean="0"/>
              <a:t> and satisfaction ratings for academic tasks of reading, writing, note-taking, studying, and test-taking all significantly increase following their participation with AT services.</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t>
            </a:r>
            <a:r>
              <a:rPr lang="en-US" sz="1200" dirty="0" smtClean="0"/>
              <a:t>Malcolm MP</a:t>
            </a:r>
            <a:r>
              <a:rPr lang="en-US" sz="1200" b="1" dirty="0" smtClean="0"/>
              <a:t>, </a:t>
            </a:r>
            <a:r>
              <a:rPr lang="en-US" sz="1200" dirty="0" smtClean="0"/>
              <a:t>Roll MC. (2016). The impact of assistive technology services in post-secondary education for students with disabilities: Intervention outcomes, use-profiles, and user-experiences.  </a:t>
            </a:r>
            <a:r>
              <a:rPr lang="en-US" sz="1200" i="1" dirty="0" smtClean="0"/>
              <a:t>Assistive Technology. </a:t>
            </a:r>
            <a:r>
              <a:rPr lang="en-US" sz="1200" dirty="0" smtClean="0"/>
              <a:t>DOI: </a:t>
            </a:r>
            <a:r>
              <a:rPr lang="en-US" sz="800" dirty="0" smtClean="0"/>
              <a:t>10.1080/10400435.2016.1214932)</a:t>
            </a:r>
          </a:p>
          <a:p>
            <a:endParaRPr lang="en-US" dirty="0"/>
          </a:p>
        </p:txBody>
      </p:sp>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10</a:t>
            </a:fld>
            <a:endParaRPr lang="en-US"/>
          </a:p>
        </p:txBody>
      </p:sp>
    </p:spTree>
    <p:extLst>
      <p:ext uri="{BB962C8B-B14F-4D97-AF65-F5344CB8AC3E}">
        <p14:creationId xmlns:p14="http://schemas.microsoft.com/office/powerpoint/2010/main" val="4255934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76" indent="-228576">
              <a:buFont typeface="+mj-lt"/>
              <a:buAutoNum type="arabicPeriod"/>
            </a:pPr>
            <a:r>
              <a:rPr lang="en-US" dirty="0" smtClean="0"/>
              <a:t>What we know</a:t>
            </a:r>
          </a:p>
          <a:p>
            <a:pPr marL="685800" lvl="1" indent="-228600">
              <a:buFont typeface="+mj-lt"/>
              <a:buAutoNum type="alphaLcPeriod"/>
            </a:pPr>
            <a:r>
              <a:rPr lang="en-US" dirty="0" smtClean="0"/>
              <a:t>Performance &amp; satisfaction is improved w/AT services</a:t>
            </a:r>
          </a:p>
          <a:p>
            <a:pPr marL="685800" lvl="1" indent="-228600">
              <a:buFont typeface="+mj-lt"/>
              <a:buAutoNum type="alphaLcPeriod"/>
            </a:pPr>
            <a:r>
              <a:rPr lang="en-US" dirty="0" smtClean="0"/>
              <a:t>Timely, complete, student-centered, and contextually-appropriate service delivery is important</a:t>
            </a:r>
          </a:p>
          <a:p>
            <a:pPr marL="685800" lvl="1" indent="-228600">
              <a:buFont typeface="+mj-lt"/>
              <a:buAutoNum type="alphaLcPeriod"/>
            </a:pPr>
            <a:r>
              <a:rPr lang="en-US" dirty="0" smtClean="0"/>
              <a:t>Use of AT improved the academic experiences of students</a:t>
            </a:r>
          </a:p>
          <a:p>
            <a:pPr marL="228576" indent="-228576">
              <a:buFont typeface="+mj-lt"/>
              <a:buAutoNum type="arabicPeriod"/>
            </a:pPr>
            <a:r>
              <a:rPr lang="en-US" dirty="0" smtClean="0"/>
              <a:t>What we do not know</a:t>
            </a:r>
          </a:p>
          <a:p>
            <a:pPr marL="685800" lvl="1" indent="-228600">
              <a:buFont typeface="+mj-lt"/>
              <a:buAutoNum type="alphaLcPeriod"/>
            </a:pPr>
            <a:r>
              <a:rPr lang="en-US" dirty="0" smtClean="0"/>
              <a:t>Are there differences in AT outcomes across diagnostic groups, gender, and class-levels (e.g., Freshman)?</a:t>
            </a:r>
          </a:p>
          <a:p>
            <a:pPr marL="685800" lvl="1" indent="-228600">
              <a:buFont typeface="+mj-lt"/>
              <a:buAutoNum type="alphaLcPeriod"/>
            </a:pPr>
            <a:r>
              <a:rPr lang="en-US" dirty="0" smtClean="0"/>
              <a:t>Do these different demographic groups experience and use AT differently?</a:t>
            </a:r>
          </a:p>
        </p:txBody>
      </p:sp>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13</a:t>
            </a:fld>
            <a:endParaRPr lang="en-US"/>
          </a:p>
        </p:txBody>
      </p:sp>
    </p:spTree>
    <p:extLst>
      <p:ext uri="{BB962C8B-B14F-4D97-AF65-F5344CB8AC3E}">
        <p14:creationId xmlns:p14="http://schemas.microsoft.com/office/powerpoint/2010/main" val="2893218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14</a:t>
            </a:fld>
            <a:endParaRPr lang="en-US"/>
          </a:p>
        </p:txBody>
      </p:sp>
    </p:spTree>
    <p:extLst>
      <p:ext uri="{BB962C8B-B14F-4D97-AF65-F5344CB8AC3E}">
        <p14:creationId xmlns:p14="http://schemas.microsoft.com/office/powerpoint/2010/main" val="1894873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rationale for this new investigation?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 type of diagnosis may influence AT needs, outcomes, and experiences</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Women and men in higher ed. have different needs and experiences.  Is this true when AT services are involved?</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Because the first years of college are the most challenging, might “higher ed. experience” (class level) be relevant? </a:t>
            </a:r>
          </a:p>
          <a:p>
            <a:endParaRPr lang="en-US" dirty="0"/>
          </a:p>
        </p:txBody>
      </p:sp>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15</a:t>
            </a:fld>
            <a:endParaRPr lang="en-US"/>
          </a:p>
        </p:txBody>
      </p:sp>
    </p:spTree>
    <p:extLst>
      <p:ext uri="{BB962C8B-B14F-4D97-AF65-F5344CB8AC3E}">
        <p14:creationId xmlns:p14="http://schemas.microsoft.com/office/powerpoint/2010/main" val="732240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16</a:t>
            </a:fld>
            <a:endParaRPr lang="en-US"/>
          </a:p>
        </p:txBody>
      </p:sp>
    </p:spTree>
    <p:extLst>
      <p:ext uri="{BB962C8B-B14F-4D97-AF65-F5344CB8AC3E}">
        <p14:creationId xmlns:p14="http://schemas.microsoft.com/office/powerpoint/2010/main" val="733066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9102" indent="-219102">
              <a:spcBef>
                <a:spcPct val="0"/>
              </a:spcBef>
            </a:pPr>
            <a:r>
              <a:rPr lang="en-US" dirty="0" smtClean="0"/>
              <a:t>Additionally,</a:t>
            </a:r>
            <a:r>
              <a:rPr lang="en-US" baseline="0" dirty="0" smtClean="0"/>
              <a:t> national statistics speak to an increased number of students with disabilities attending higher education.  Statistics at CSU have mirrored the </a:t>
            </a:r>
            <a:r>
              <a:rPr lang="en-US" baseline="0" dirty="0" err="1" smtClean="0"/>
              <a:t>nat’l</a:t>
            </a:r>
            <a:r>
              <a:rPr lang="en-US" baseline="0" dirty="0" smtClean="0"/>
              <a:t> stats as well.  </a:t>
            </a:r>
            <a:endParaRPr lang="en-US" dirty="0"/>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4C45923-80FC-41EC-8506-EDE752D5320C}" type="slidenum">
              <a:rPr lang="en-US" smtClean="0"/>
              <a:pPr>
                <a:defRPr/>
              </a:pPr>
              <a:t>17</a:t>
            </a:fld>
            <a:endParaRPr lang="en-US" smtClean="0"/>
          </a:p>
        </p:txBody>
      </p:sp>
    </p:spTree>
    <p:extLst>
      <p:ext uri="{BB962C8B-B14F-4D97-AF65-F5344CB8AC3E}">
        <p14:creationId xmlns:p14="http://schemas.microsoft.com/office/powerpoint/2010/main" val="1680379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18</a:t>
            </a:fld>
            <a:endParaRPr lang="en-US"/>
          </a:p>
        </p:txBody>
      </p:sp>
    </p:spTree>
    <p:extLst>
      <p:ext uri="{BB962C8B-B14F-4D97-AF65-F5344CB8AC3E}">
        <p14:creationId xmlns:p14="http://schemas.microsoft.com/office/powerpoint/2010/main" val="2640612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19</a:t>
            </a:fld>
            <a:endParaRPr lang="en-US"/>
          </a:p>
        </p:txBody>
      </p:sp>
    </p:spTree>
    <p:extLst>
      <p:ext uri="{BB962C8B-B14F-4D97-AF65-F5344CB8AC3E}">
        <p14:creationId xmlns:p14="http://schemas.microsoft.com/office/powerpoint/2010/main" val="563976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mCOPM</a:t>
            </a:r>
            <a:r>
              <a:rPr lang="en-US" dirty="0" smtClean="0"/>
              <a:t> has allowed</a:t>
            </a:r>
            <a:r>
              <a:rPr lang="en-US" baseline="0" dirty="0" smtClean="0"/>
              <a:t> us to tailor measures to our population.  Also, the focus is on academic success versus use of the technology….</a:t>
            </a:r>
          </a:p>
          <a:p>
            <a:r>
              <a:rPr lang="en-US" baseline="0" dirty="0" smtClean="0"/>
              <a:t>Term occupation is OT speak but translates to meaningful tasks of a college student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20</a:t>
            </a:fld>
            <a:endParaRPr lang="en-US"/>
          </a:p>
        </p:txBody>
      </p:sp>
    </p:spTree>
    <p:extLst>
      <p:ext uri="{BB962C8B-B14F-4D97-AF65-F5344CB8AC3E}">
        <p14:creationId xmlns:p14="http://schemas.microsoft.com/office/powerpoint/2010/main" val="3618182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21</a:t>
            </a:fld>
            <a:endParaRPr lang="en-US"/>
          </a:p>
        </p:txBody>
      </p:sp>
    </p:spTree>
    <p:extLst>
      <p:ext uri="{BB962C8B-B14F-4D97-AF65-F5344CB8AC3E}">
        <p14:creationId xmlns:p14="http://schemas.microsoft.com/office/powerpoint/2010/main" val="3834792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2</a:t>
            </a:fld>
            <a:endParaRPr lang="en-US"/>
          </a:p>
        </p:txBody>
      </p:sp>
    </p:spTree>
    <p:extLst>
      <p:ext uri="{BB962C8B-B14F-4D97-AF65-F5344CB8AC3E}">
        <p14:creationId xmlns:p14="http://schemas.microsoft.com/office/powerpoint/2010/main" val="2513227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22</a:t>
            </a:fld>
            <a:endParaRPr lang="en-US"/>
          </a:p>
        </p:txBody>
      </p:sp>
    </p:spTree>
    <p:extLst>
      <p:ext uri="{BB962C8B-B14F-4D97-AF65-F5344CB8AC3E}">
        <p14:creationId xmlns:p14="http://schemas.microsoft.com/office/powerpoint/2010/main" val="175102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CNS would include non-apparent like cog impairments secondary to TBI</a:t>
            </a:r>
          </a:p>
          <a:p>
            <a:endParaRPr lang="en-US" dirty="0" smtClean="0"/>
          </a:p>
          <a:p>
            <a:r>
              <a:rPr lang="en-US" dirty="0" smtClean="0"/>
              <a:t>Approximately 73% of students fit into the category of non-apparent.</a:t>
            </a:r>
            <a:r>
              <a:rPr lang="en-US" baseline="0" dirty="0" smtClean="0"/>
              <a:t>  This number is likely larger given the number of students in the “unspecified” category</a:t>
            </a:r>
            <a:endParaRPr lang="en-US" dirty="0" smtClean="0"/>
          </a:p>
        </p:txBody>
      </p:sp>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24</a:t>
            </a:fld>
            <a:endParaRPr lang="en-US"/>
          </a:p>
        </p:txBody>
      </p:sp>
    </p:spTree>
    <p:extLst>
      <p:ext uri="{BB962C8B-B14F-4D97-AF65-F5344CB8AC3E}">
        <p14:creationId xmlns:p14="http://schemas.microsoft.com/office/powerpoint/2010/main" val="4161650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Who is using assistive technology in higher education is changing as is the types of AT they are using.  In the early days of the ATRC, the larger population served was students with apparent disabilities.  No longer true – thankfully, the types of AT solutions for non apparent have increased as well.  However, students with non-apparent disabilities are less likely to self-identify and to receive necessary accommodations.</a:t>
            </a:r>
            <a:endParaRPr lang="en-US" dirty="0"/>
          </a:p>
        </p:txBody>
      </p:sp>
      <p:sp>
        <p:nvSpPr>
          <p:cNvPr id="4" name="Slide Number Placeholder 3"/>
          <p:cNvSpPr>
            <a:spLocks noGrp="1"/>
          </p:cNvSpPr>
          <p:nvPr>
            <p:ph type="sldNum" sz="quarter" idx="10"/>
          </p:nvPr>
        </p:nvSpPr>
        <p:spPr/>
        <p:txBody>
          <a:bodyPr/>
          <a:lstStyle/>
          <a:p>
            <a:fld id="{5A2A5D9B-B06E-2A4E-BEBD-73A54D10BC14}" type="slidenum">
              <a:rPr lang="en-US" smtClean="0"/>
              <a:t>25</a:t>
            </a:fld>
            <a:endParaRPr lang="en-US"/>
          </a:p>
        </p:txBody>
      </p:sp>
    </p:spTree>
    <p:extLst>
      <p:ext uri="{BB962C8B-B14F-4D97-AF65-F5344CB8AC3E}">
        <p14:creationId xmlns:p14="http://schemas.microsoft.com/office/powerpoint/2010/main" val="1148530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When comparing COPM </a:t>
                </a:r>
                <a:r>
                  <a:rPr lang="en-US" sz="1200" i="1" kern="1200" dirty="0">
                    <a:solidFill>
                      <a:schemeClr val="tx1"/>
                    </a:solidFill>
                    <a:effectLst/>
                    <a:latin typeface="Calibri" pitchFamily="34" charset="0"/>
                    <a:ea typeface="+mn-ea"/>
                    <a:cs typeface="+mn-cs"/>
                  </a:rPr>
                  <a:t>Performance </a:t>
                </a:r>
                <a:r>
                  <a:rPr lang="en-US" sz="1200" kern="1200" dirty="0">
                    <a:solidFill>
                      <a:schemeClr val="tx1"/>
                    </a:solidFill>
                    <a:effectLst/>
                    <a:latin typeface="Calibri" pitchFamily="34" charset="0"/>
                    <a:ea typeface="+mn-ea"/>
                    <a:cs typeface="+mn-cs"/>
                  </a:rPr>
                  <a:t>scores diagnostic groups, we found main effects of time (</a:t>
                </a:r>
                <a:r>
                  <a:rPr lang="en-US" sz="1200" i="1" kern="1200" dirty="0">
                    <a:solidFill>
                      <a:schemeClr val="tx1"/>
                    </a:solidFill>
                    <a:effectLst/>
                    <a:latin typeface="Calibri" pitchFamily="34" charset="0"/>
                    <a:ea typeface="+mn-ea"/>
                    <a:cs typeface="+mn-cs"/>
                  </a:rPr>
                  <a:t>F</a:t>
                </a:r>
                <a:r>
                  <a:rPr lang="en-US" sz="1200" kern="1200" baseline="-25000" dirty="0">
                    <a:solidFill>
                      <a:schemeClr val="tx1"/>
                    </a:solidFill>
                    <a:effectLst/>
                    <a:latin typeface="Calibri" pitchFamily="34" charset="0"/>
                    <a:ea typeface="+mn-ea"/>
                    <a:cs typeface="+mn-cs"/>
                  </a:rPr>
                  <a:t>5,184</a:t>
                </a:r>
                <a:r>
                  <a:rPr lang="en-US" sz="1200" kern="1200" dirty="0">
                    <a:solidFill>
                      <a:schemeClr val="tx1"/>
                    </a:solidFill>
                    <a:effectLst/>
                    <a:latin typeface="Calibri" pitchFamily="34" charset="0"/>
                    <a:ea typeface="+mn-ea"/>
                    <a:cs typeface="+mn-cs"/>
                  </a:rPr>
                  <a:t>=147.72, </a:t>
                </a:r>
                <a:r>
                  <a:rPr lang="en-US" sz="1200" i="1" kern="1200" dirty="0">
                    <a:solidFill>
                      <a:schemeClr val="tx1"/>
                    </a:solidFill>
                    <a:effectLst/>
                    <a:latin typeface="Calibri" pitchFamily="34" charset="0"/>
                    <a:ea typeface="+mn-ea"/>
                    <a:cs typeface="+mn-cs"/>
                  </a:rPr>
                  <a:t>p</a:t>
                </a:r>
                <a:r>
                  <a:rPr lang="en-US" sz="1200" kern="1200" dirty="0">
                    <a:solidFill>
                      <a:schemeClr val="tx1"/>
                    </a:solidFill>
                    <a:effectLst/>
                    <a:latin typeface="Calibri" pitchFamily="34" charset="0"/>
                    <a:ea typeface="+mn-ea"/>
                    <a:cs typeface="+mn-cs"/>
                  </a:rPr>
                  <a:t>&lt;.001, </a:t>
                </a:r>
                <a14:m>
                  <m:oMath xmlns:m="http://schemas.openxmlformats.org/officeDocument/2006/math">
                    <m:sSubSup>
                      <m:sSubSupPr>
                        <m:ctrlPr>
                          <a:rPr lang="en-US"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𝜂</m:t>
                        </m:r>
                      </m:e>
                      <m:sub>
                        <m:r>
                          <a:rPr lang="en-US" sz="1200" i="1" kern="1200">
                            <a:solidFill>
                              <a:schemeClr val="tx1"/>
                            </a:solidFill>
                            <a:effectLst/>
                            <a:latin typeface="Cambria Math" panose="02040503050406030204" pitchFamily="18" charset="0"/>
                            <a:ea typeface="+mn-ea"/>
                            <a:cs typeface="+mn-cs"/>
                          </a:rPr>
                          <m:t>𝑝</m:t>
                        </m:r>
                      </m:sub>
                      <m:sup>
                        <m:r>
                          <a:rPr lang="en-US" sz="1200" i="1" kern="1200">
                            <a:solidFill>
                              <a:schemeClr val="tx1"/>
                            </a:solidFill>
                            <a:effectLst/>
                            <a:latin typeface="Cambria Math" panose="02040503050406030204" pitchFamily="18" charset="0"/>
                            <a:ea typeface="+mn-ea"/>
                            <a:cs typeface="+mn-cs"/>
                          </a:rPr>
                          <m:t>2</m:t>
                        </m:r>
                      </m:sup>
                    </m:sSubSup>
                  </m:oMath>
                </a14:m>
                <a:r>
                  <a:rPr lang="en-US" sz="1200" kern="1200" dirty="0">
                    <a:solidFill>
                      <a:schemeClr val="tx1"/>
                    </a:solidFill>
                    <a:effectLst/>
                    <a:latin typeface="Calibri" pitchFamily="34" charset="0"/>
                    <a:ea typeface="+mn-ea"/>
                    <a:cs typeface="+mn-cs"/>
                  </a:rPr>
                  <a:t> = .45) and group (</a:t>
                </a:r>
                <a:r>
                  <a:rPr lang="en-US" sz="1200" i="1" kern="1200" dirty="0">
                    <a:solidFill>
                      <a:schemeClr val="tx1"/>
                    </a:solidFill>
                    <a:effectLst/>
                    <a:latin typeface="Calibri" pitchFamily="34" charset="0"/>
                    <a:ea typeface="+mn-ea"/>
                    <a:cs typeface="+mn-cs"/>
                  </a:rPr>
                  <a:t>F</a:t>
                </a:r>
                <a:r>
                  <a:rPr lang="en-US" sz="1200" kern="1200" baseline="-25000" dirty="0">
                    <a:solidFill>
                      <a:schemeClr val="tx1"/>
                    </a:solidFill>
                    <a:effectLst/>
                    <a:latin typeface="Calibri" pitchFamily="34" charset="0"/>
                    <a:ea typeface="+mn-ea"/>
                    <a:cs typeface="+mn-cs"/>
                  </a:rPr>
                  <a:t>5,184</a:t>
                </a:r>
                <a:r>
                  <a:rPr lang="en-US" sz="1200" kern="1200" dirty="0">
                    <a:solidFill>
                      <a:schemeClr val="tx1"/>
                    </a:solidFill>
                    <a:effectLst/>
                    <a:latin typeface="Calibri" pitchFamily="34" charset="0"/>
                    <a:ea typeface="+mn-ea"/>
                    <a:cs typeface="+mn-cs"/>
                  </a:rPr>
                  <a:t>=2.85, </a:t>
                </a:r>
                <a:r>
                  <a:rPr lang="en-US" sz="1200" i="1" kern="1200" dirty="0">
                    <a:solidFill>
                      <a:schemeClr val="tx1"/>
                    </a:solidFill>
                    <a:effectLst/>
                    <a:latin typeface="Calibri" pitchFamily="34" charset="0"/>
                    <a:ea typeface="+mn-ea"/>
                    <a:cs typeface="+mn-cs"/>
                  </a:rPr>
                  <a:t>p</a:t>
                </a:r>
                <a:r>
                  <a:rPr lang="en-US" sz="1200" kern="1200" dirty="0">
                    <a:solidFill>
                      <a:schemeClr val="tx1"/>
                    </a:solidFill>
                    <a:effectLst/>
                    <a:latin typeface="Calibri" pitchFamily="34" charset="0"/>
                    <a:ea typeface="+mn-ea"/>
                    <a:cs typeface="+mn-cs"/>
                  </a:rPr>
                  <a:t>=.017, </a:t>
                </a:r>
                <a14:m>
                  <m:oMath xmlns:m="http://schemas.openxmlformats.org/officeDocument/2006/math">
                    <m:sSubSup>
                      <m:sSubSupPr>
                        <m:ctrlPr>
                          <a:rPr lang="en-US"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𝜂</m:t>
                        </m:r>
                      </m:e>
                      <m:sub>
                        <m:r>
                          <a:rPr lang="en-US" sz="1200" i="1" kern="1200">
                            <a:solidFill>
                              <a:schemeClr val="tx1"/>
                            </a:solidFill>
                            <a:effectLst/>
                            <a:latin typeface="Cambria Math" panose="02040503050406030204" pitchFamily="18" charset="0"/>
                            <a:ea typeface="+mn-ea"/>
                            <a:cs typeface="+mn-cs"/>
                          </a:rPr>
                          <m:t>𝑝</m:t>
                        </m:r>
                      </m:sub>
                      <m:sup>
                        <m:r>
                          <a:rPr lang="en-US" sz="1200" i="1" kern="1200">
                            <a:solidFill>
                              <a:schemeClr val="tx1"/>
                            </a:solidFill>
                            <a:effectLst/>
                            <a:latin typeface="Cambria Math" panose="02040503050406030204" pitchFamily="18" charset="0"/>
                            <a:ea typeface="+mn-ea"/>
                            <a:cs typeface="+mn-cs"/>
                          </a:rPr>
                          <m:t>2</m:t>
                        </m:r>
                      </m:sup>
                    </m:sSubSup>
                  </m:oMath>
                </a14:m>
                <a:r>
                  <a:rPr lang="en-US" sz="1200" kern="1200" dirty="0">
                    <a:solidFill>
                      <a:schemeClr val="tx1"/>
                    </a:solidFill>
                    <a:effectLst/>
                    <a:latin typeface="Calibri" pitchFamily="34" charset="0"/>
                    <a:ea typeface="+mn-ea"/>
                    <a:cs typeface="+mn-cs"/>
                  </a:rPr>
                  <a:t> = .072), and a significant group-by-time interaction (</a:t>
                </a:r>
                <a:r>
                  <a:rPr lang="en-US" sz="1200" i="1" kern="1200" dirty="0">
                    <a:solidFill>
                      <a:schemeClr val="tx1"/>
                    </a:solidFill>
                    <a:effectLst/>
                    <a:latin typeface="Calibri" pitchFamily="34" charset="0"/>
                    <a:ea typeface="+mn-ea"/>
                    <a:cs typeface="+mn-cs"/>
                  </a:rPr>
                  <a:t>F</a:t>
                </a:r>
                <a:r>
                  <a:rPr lang="en-US" sz="1200" kern="1200" dirty="0">
                    <a:solidFill>
                      <a:schemeClr val="tx1"/>
                    </a:solidFill>
                    <a:effectLst/>
                    <a:latin typeface="Calibri" pitchFamily="34" charset="0"/>
                    <a:ea typeface="+mn-ea"/>
                    <a:cs typeface="+mn-cs"/>
                  </a:rPr>
                  <a:t>=</a:t>
                </a:r>
                <a:r>
                  <a:rPr lang="en-US" sz="1200" kern="1200" baseline="-25000" dirty="0">
                    <a:solidFill>
                      <a:schemeClr val="tx1"/>
                    </a:solidFill>
                    <a:effectLst/>
                    <a:latin typeface="Calibri" pitchFamily="34" charset="0"/>
                    <a:ea typeface="+mn-ea"/>
                    <a:cs typeface="+mn-cs"/>
                  </a:rPr>
                  <a:t>5,184</a:t>
                </a:r>
                <a:r>
                  <a:rPr lang="en-US" sz="1200" kern="1200" dirty="0">
                    <a:solidFill>
                      <a:schemeClr val="tx1"/>
                    </a:solidFill>
                    <a:effectLst/>
                    <a:latin typeface="Calibri" pitchFamily="34" charset="0"/>
                    <a:ea typeface="+mn-ea"/>
                    <a:cs typeface="+mn-cs"/>
                  </a:rPr>
                  <a:t>=2.61, </a:t>
                </a:r>
                <a:r>
                  <a:rPr lang="en-US" sz="1200" i="1" kern="1200" dirty="0">
                    <a:solidFill>
                      <a:schemeClr val="tx1"/>
                    </a:solidFill>
                    <a:effectLst/>
                    <a:latin typeface="Calibri" pitchFamily="34" charset="0"/>
                    <a:ea typeface="+mn-ea"/>
                    <a:cs typeface="+mn-cs"/>
                  </a:rPr>
                  <a:t>p</a:t>
                </a:r>
                <a:r>
                  <a:rPr lang="en-US" sz="1200" kern="1200" dirty="0">
                    <a:solidFill>
                      <a:schemeClr val="tx1"/>
                    </a:solidFill>
                    <a:effectLst/>
                    <a:latin typeface="Calibri" pitchFamily="34" charset="0"/>
                    <a:ea typeface="+mn-ea"/>
                    <a:cs typeface="+mn-cs"/>
                  </a:rPr>
                  <a:t>=.027, </a:t>
                </a:r>
                <a14:m>
                  <m:oMath xmlns:m="http://schemas.openxmlformats.org/officeDocument/2006/math">
                    <m:sSubSup>
                      <m:sSubSupPr>
                        <m:ctrlPr>
                          <a:rPr lang="en-US"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𝜂</m:t>
                        </m:r>
                      </m:e>
                      <m:sub>
                        <m:r>
                          <a:rPr lang="en-US" sz="1200" i="1" kern="1200">
                            <a:solidFill>
                              <a:schemeClr val="tx1"/>
                            </a:solidFill>
                            <a:effectLst/>
                            <a:latin typeface="Cambria Math" panose="02040503050406030204" pitchFamily="18" charset="0"/>
                            <a:ea typeface="+mn-ea"/>
                            <a:cs typeface="+mn-cs"/>
                          </a:rPr>
                          <m:t>𝑝</m:t>
                        </m:r>
                      </m:sub>
                      <m:sup>
                        <m:r>
                          <a:rPr lang="en-US" sz="1200" i="1" kern="1200">
                            <a:solidFill>
                              <a:schemeClr val="tx1"/>
                            </a:solidFill>
                            <a:effectLst/>
                            <a:latin typeface="Cambria Math" panose="02040503050406030204" pitchFamily="18" charset="0"/>
                            <a:ea typeface="+mn-ea"/>
                            <a:cs typeface="+mn-cs"/>
                          </a:rPr>
                          <m:t>2</m:t>
                        </m:r>
                      </m:sup>
                    </m:sSubSup>
                  </m:oMath>
                </a14:m>
                <a:r>
                  <a:rPr lang="en-US" sz="1200" kern="1200" dirty="0">
                    <a:solidFill>
                      <a:schemeClr val="tx1"/>
                    </a:solidFill>
                    <a:effectLst/>
                    <a:latin typeface="Calibri" pitchFamily="34" charset="0"/>
                    <a:ea typeface="+mn-ea"/>
                    <a:cs typeface="+mn-cs"/>
                  </a:rPr>
                  <a:t>=.066) for COPM </a:t>
                </a:r>
                <a:r>
                  <a:rPr lang="en-US" sz="1200" i="1" kern="1200" dirty="0">
                    <a:solidFill>
                      <a:schemeClr val="tx1"/>
                    </a:solidFill>
                    <a:effectLst/>
                    <a:latin typeface="Calibri" pitchFamily="34" charset="0"/>
                    <a:ea typeface="+mn-ea"/>
                    <a:cs typeface="+mn-cs"/>
                  </a:rPr>
                  <a:t>Performance </a:t>
                </a:r>
                <a:r>
                  <a:rPr lang="en-US" sz="1200" kern="1200" dirty="0">
                    <a:solidFill>
                      <a:schemeClr val="tx1"/>
                    </a:solidFill>
                    <a:effectLst/>
                    <a:latin typeface="Calibri" pitchFamily="34" charset="0"/>
                    <a:ea typeface="+mn-ea"/>
                    <a:cs typeface="+mn-cs"/>
                  </a:rPr>
                  <a:t>scores.  Post-hoc comparisons revealed that the increase in pre- to post change of the </a:t>
                </a:r>
                <a:r>
                  <a:rPr lang="en-US" sz="1200" i="1" kern="1200" dirty="0">
                    <a:solidFill>
                      <a:schemeClr val="tx1"/>
                    </a:solidFill>
                    <a:effectLst/>
                    <a:latin typeface="Calibri" pitchFamily="34" charset="0"/>
                    <a:ea typeface="+mn-ea"/>
                    <a:cs typeface="+mn-cs"/>
                  </a:rPr>
                  <a:t>Performance</a:t>
                </a:r>
                <a:r>
                  <a:rPr lang="en-US" sz="1200" kern="1200" dirty="0">
                    <a:solidFill>
                      <a:schemeClr val="tx1"/>
                    </a:solidFill>
                    <a:effectLst/>
                    <a:latin typeface="Calibri" pitchFamily="34" charset="0"/>
                    <a:ea typeface="+mn-ea"/>
                    <a:cs typeface="+mn-cs"/>
                  </a:rPr>
                  <a:t> score was significantly greater for students with a mental-emotional impairment (a*) compared to those with learning disability (LD; a</a:t>
                </a:r>
                <a:r>
                  <a:rPr lang="en-US" sz="1200" kern="1200" baseline="-25000" dirty="0">
                    <a:solidFill>
                      <a:schemeClr val="tx1"/>
                    </a:solidFill>
                    <a:effectLst/>
                    <a:latin typeface="Calibri" pitchFamily="34" charset="0"/>
                    <a:ea typeface="+mn-ea"/>
                    <a:cs typeface="+mn-cs"/>
                  </a:rPr>
                  <a:t>1</a:t>
                </a:r>
                <a:r>
                  <a:rPr lang="en-US" sz="1200" kern="1200" dirty="0">
                    <a:solidFill>
                      <a:schemeClr val="tx1"/>
                    </a:solidFill>
                    <a:effectLst/>
                    <a:latin typeface="Calibri" pitchFamily="34" charset="0"/>
                    <a:ea typeface="+mn-ea"/>
                    <a:cs typeface="+mn-cs"/>
                  </a:rPr>
                  <a:t>*), those with visual deficit (a</a:t>
                </a:r>
                <a:r>
                  <a:rPr lang="en-US" sz="1200" kern="1200" baseline="-25000" dirty="0">
                    <a:solidFill>
                      <a:schemeClr val="tx1"/>
                    </a:solidFill>
                    <a:effectLst/>
                    <a:latin typeface="Calibri" pitchFamily="34" charset="0"/>
                    <a:ea typeface="+mn-ea"/>
                    <a:cs typeface="+mn-cs"/>
                  </a:rPr>
                  <a:t>2</a:t>
                </a:r>
                <a:r>
                  <a:rPr lang="en-US" sz="1200" kern="1200" dirty="0">
                    <a:solidFill>
                      <a:schemeClr val="tx1"/>
                    </a:solidFill>
                    <a:effectLst/>
                    <a:latin typeface="Calibri" pitchFamily="34" charset="0"/>
                    <a:ea typeface="+mn-ea"/>
                    <a:cs typeface="+mn-cs"/>
                  </a:rPr>
                  <a:t>*), and those with attention deficit disorder/ attention deficit hyperactivity disorder/autism spectrum disorder (ADD/ADHD/ASD; a</a:t>
                </a:r>
                <a:r>
                  <a:rPr lang="en-US" sz="1200" kern="1200" baseline="-25000" dirty="0">
                    <a:solidFill>
                      <a:schemeClr val="tx1"/>
                    </a:solidFill>
                    <a:effectLst/>
                    <a:latin typeface="Calibri" pitchFamily="34" charset="0"/>
                    <a:ea typeface="+mn-ea"/>
                    <a:cs typeface="+mn-cs"/>
                  </a:rPr>
                  <a:t>3</a:t>
                </a:r>
                <a:r>
                  <a:rPr lang="en-US" sz="1200" kern="1200" dirty="0">
                    <a:solidFill>
                      <a:schemeClr val="tx1"/>
                    </a:solidFill>
                    <a:effectLst/>
                    <a:latin typeface="Calibri" pitchFamily="34" charset="0"/>
                    <a:ea typeface="+mn-ea"/>
                    <a:cs typeface="+mn-cs"/>
                  </a:rPr>
                  <a:t>*).</a:t>
                </a:r>
                <a:endParaRPr lang="en-US"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When comparing COPM </a:t>
                </a:r>
                <a:r>
                  <a:rPr lang="en-US" sz="1200" i="1" kern="1200" dirty="0">
                    <a:solidFill>
                      <a:schemeClr val="tx1"/>
                    </a:solidFill>
                    <a:effectLst/>
                    <a:latin typeface="Calibri" pitchFamily="34" charset="0"/>
                    <a:ea typeface="+mn-ea"/>
                    <a:cs typeface="+mn-cs"/>
                  </a:rPr>
                  <a:t>Performance </a:t>
                </a:r>
                <a:r>
                  <a:rPr lang="en-US" sz="1200" kern="1200" dirty="0">
                    <a:solidFill>
                      <a:schemeClr val="tx1"/>
                    </a:solidFill>
                    <a:effectLst/>
                    <a:latin typeface="Calibri" pitchFamily="34" charset="0"/>
                    <a:ea typeface="+mn-ea"/>
                    <a:cs typeface="+mn-cs"/>
                  </a:rPr>
                  <a:t>scores diagnostic groups, we found main effects of time (</a:t>
                </a:r>
                <a:r>
                  <a:rPr lang="en-US" sz="1200" i="1" kern="1200" dirty="0">
                    <a:solidFill>
                      <a:schemeClr val="tx1"/>
                    </a:solidFill>
                    <a:effectLst/>
                    <a:latin typeface="Calibri" pitchFamily="34" charset="0"/>
                    <a:ea typeface="+mn-ea"/>
                    <a:cs typeface="+mn-cs"/>
                  </a:rPr>
                  <a:t>F</a:t>
                </a:r>
                <a:r>
                  <a:rPr lang="en-US" sz="1200" kern="1200" baseline="-25000" dirty="0">
                    <a:solidFill>
                      <a:schemeClr val="tx1"/>
                    </a:solidFill>
                    <a:effectLst/>
                    <a:latin typeface="Calibri" pitchFamily="34" charset="0"/>
                    <a:ea typeface="+mn-ea"/>
                    <a:cs typeface="+mn-cs"/>
                  </a:rPr>
                  <a:t>5,184</a:t>
                </a:r>
                <a:r>
                  <a:rPr lang="en-US" sz="1200" kern="1200" dirty="0">
                    <a:solidFill>
                      <a:schemeClr val="tx1"/>
                    </a:solidFill>
                    <a:effectLst/>
                    <a:latin typeface="Calibri" pitchFamily="34" charset="0"/>
                    <a:ea typeface="+mn-ea"/>
                    <a:cs typeface="+mn-cs"/>
                  </a:rPr>
                  <a:t>=147.72, </a:t>
                </a:r>
                <a:r>
                  <a:rPr lang="en-US" sz="1200" i="1" kern="1200" dirty="0">
                    <a:solidFill>
                      <a:schemeClr val="tx1"/>
                    </a:solidFill>
                    <a:effectLst/>
                    <a:latin typeface="Calibri" pitchFamily="34" charset="0"/>
                    <a:ea typeface="+mn-ea"/>
                    <a:cs typeface="+mn-cs"/>
                  </a:rPr>
                  <a:t>p</a:t>
                </a:r>
                <a:r>
                  <a:rPr lang="en-US" sz="1200" kern="1200" dirty="0">
                    <a:solidFill>
                      <a:schemeClr val="tx1"/>
                    </a:solidFill>
                    <a:effectLst/>
                    <a:latin typeface="Calibri" pitchFamily="34" charset="0"/>
                    <a:ea typeface="+mn-ea"/>
                    <a:cs typeface="+mn-cs"/>
                  </a:rPr>
                  <a:t>&lt;.001, </a:t>
                </a:r>
                <a:r>
                  <a:rPr lang="en-US" sz="1200" i="0" kern="1200">
                    <a:solidFill>
                      <a:schemeClr val="tx1"/>
                    </a:solidFill>
                    <a:effectLst/>
                    <a:latin typeface="Calibri" pitchFamily="34" charset="0"/>
                    <a:ea typeface="+mn-ea"/>
                    <a:cs typeface="+mn-cs"/>
                  </a:rPr>
                  <a:t>𝜂_𝑝^2</a:t>
                </a:r>
                <a:r>
                  <a:rPr lang="en-US" sz="1200" kern="1200" dirty="0">
                    <a:solidFill>
                      <a:schemeClr val="tx1"/>
                    </a:solidFill>
                    <a:effectLst/>
                    <a:latin typeface="Calibri" pitchFamily="34" charset="0"/>
                    <a:ea typeface="+mn-ea"/>
                    <a:cs typeface="+mn-cs"/>
                  </a:rPr>
                  <a:t> = .45) and group (</a:t>
                </a:r>
                <a:r>
                  <a:rPr lang="en-US" sz="1200" i="1" kern="1200" dirty="0">
                    <a:solidFill>
                      <a:schemeClr val="tx1"/>
                    </a:solidFill>
                    <a:effectLst/>
                    <a:latin typeface="Calibri" pitchFamily="34" charset="0"/>
                    <a:ea typeface="+mn-ea"/>
                    <a:cs typeface="+mn-cs"/>
                  </a:rPr>
                  <a:t>F</a:t>
                </a:r>
                <a:r>
                  <a:rPr lang="en-US" sz="1200" kern="1200" baseline="-25000" dirty="0">
                    <a:solidFill>
                      <a:schemeClr val="tx1"/>
                    </a:solidFill>
                    <a:effectLst/>
                    <a:latin typeface="Calibri" pitchFamily="34" charset="0"/>
                    <a:ea typeface="+mn-ea"/>
                    <a:cs typeface="+mn-cs"/>
                  </a:rPr>
                  <a:t>5,184</a:t>
                </a:r>
                <a:r>
                  <a:rPr lang="en-US" sz="1200" kern="1200" dirty="0">
                    <a:solidFill>
                      <a:schemeClr val="tx1"/>
                    </a:solidFill>
                    <a:effectLst/>
                    <a:latin typeface="Calibri" pitchFamily="34" charset="0"/>
                    <a:ea typeface="+mn-ea"/>
                    <a:cs typeface="+mn-cs"/>
                  </a:rPr>
                  <a:t>=2.85, </a:t>
                </a:r>
                <a:r>
                  <a:rPr lang="en-US" sz="1200" i="1" kern="1200" dirty="0">
                    <a:solidFill>
                      <a:schemeClr val="tx1"/>
                    </a:solidFill>
                    <a:effectLst/>
                    <a:latin typeface="Calibri" pitchFamily="34" charset="0"/>
                    <a:ea typeface="+mn-ea"/>
                    <a:cs typeface="+mn-cs"/>
                  </a:rPr>
                  <a:t>p</a:t>
                </a:r>
                <a:r>
                  <a:rPr lang="en-US" sz="1200" kern="1200" dirty="0">
                    <a:solidFill>
                      <a:schemeClr val="tx1"/>
                    </a:solidFill>
                    <a:effectLst/>
                    <a:latin typeface="Calibri" pitchFamily="34" charset="0"/>
                    <a:ea typeface="+mn-ea"/>
                    <a:cs typeface="+mn-cs"/>
                  </a:rPr>
                  <a:t>=.017, </a:t>
                </a:r>
                <a:r>
                  <a:rPr lang="en-US" sz="1200" i="0" kern="1200">
                    <a:solidFill>
                      <a:schemeClr val="tx1"/>
                    </a:solidFill>
                    <a:effectLst/>
                    <a:latin typeface="Calibri" pitchFamily="34" charset="0"/>
                    <a:ea typeface="+mn-ea"/>
                    <a:cs typeface="+mn-cs"/>
                  </a:rPr>
                  <a:t>𝜂_𝑝^2</a:t>
                </a:r>
                <a:r>
                  <a:rPr lang="en-US" sz="1200" kern="1200" dirty="0">
                    <a:solidFill>
                      <a:schemeClr val="tx1"/>
                    </a:solidFill>
                    <a:effectLst/>
                    <a:latin typeface="Calibri" pitchFamily="34" charset="0"/>
                    <a:ea typeface="+mn-ea"/>
                    <a:cs typeface="+mn-cs"/>
                  </a:rPr>
                  <a:t> = .072), and a significant group-by-time interaction (</a:t>
                </a:r>
                <a:r>
                  <a:rPr lang="en-US" sz="1200" i="1" kern="1200" dirty="0">
                    <a:solidFill>
                      <a:schemeClr val="tx1"/>
                    </a:solidFill>
                    <a:effectLst/>
                    <a:latin typeface="Calibri" pitchFamily="34" charset="0"/>
                    <a:ea typeface="+mn-ea"/>
                    <a:cs typeface="+mn-cs"/>
                  </a:rPr>
                  <a:t>F</a:t>
                </a:r>
                <a:r>
                  <a:rPr lang="en-US" sz="1200" kern="1200" dirty="0">
                    <a:solidFill>
                      <a:schemeClr val="tx1"/>
                    </a:solidFill>
                    <a:effectLst/>
                    <a:latin typeface="Calibri" pitchFamily="34" charset="0"/>
                    <a:ea typeface="+mn-ea"/>
                    <a:cs typeface="+mn-cs"/>
                  </a:rPr>
                  <a:t>=</a:t>
                </a:r>
                <a:r>
                  <a:rPr lang="en-US" sz="1200" kern="1200" baseline="-25000" dirty="0">
                    <a:solidFill>
                      <a:schemeClr val="tx1"/>
                    </a:solidFill>
                    <a:effectLst/>
                    <a:latin typeface="Calibri" pitchFamily="34" charset="0"/>
                    <a:ea typeface="+mn-ea"/>
                    <a:cs typeface="+mn-cs"/>
                  </a:rPr>
                  <a:t>5,184</a:t>
                </a:r>
                <a:r>
                  <a:rPr lang="en-US" sz="1200" kern="1200" dirty="0">
                    <a:solidFill>
                      <a:schemeClr val="tx1"/>
                    </a:solidFill>
                    <a:effectLst/>
                    <a:latin typeface="Calibri" pitchFamily="34" charset="0"/>
                    <a:ea typeface="+mn-ea"/>
                    <a:cs typeface="+mn-cs"/>
                  </a:rPr>
                  <a:t>=2.61, </a:t>
                </a:r>
                <a:r>
                  <a:rPr lang="en-US" sz="1200" i="1" kern="1200" dirty="0">
                    <a:solidFill>
                      <a:schemeClr val="tx1"/>
                    </a:solidFill>
                    <a:effectLst/>
                    <a:latin typeface="Calibri" pitchFamily="34" charset="0"/>
                    <a:ea typeface="+mn-ea"/>
                    <a:cs typeface="+mn-cs"/>
                  </a:rPr>
                  <a:t>p</a:t>
                </a:r>
                <a:r>
                  <a:rPr lang="en-US" sz="1200" kern="1200" dirty="0">
                    <a:solidFill>
                      <a:schemeClr val="tx1"/>
                    </a:solidFill>
                    <a:effectLst/>
                    <a:latin typeface="Calibri" pitchFamily="34" charset="0"/>
                    <a:ea typeface="+mn-ea"/>
                    <a:cs typeface="+mn-cs"/>
                  </a:rPr>
                  <a:t>=.027, </a:t>
                </a:r>
                <a:r>
                  <a:rPr lang="en-US" sz="1200" i="0" kern="1200">
                    <a:solidFill>
                      <a:schemeClr val="tx1"/>
                    </a:solidFill>
                    <a:effectLst/>
                    <a:latin typeface="Calibri" pitchFamily="34" charset="0"/>
                    <a:ea typeface="+mn-ea"/>
                    <a:cs typeface="+mn-cs"/>
                  </a:rPr>
                  <a:t>𝜂_𝑝^2</a:t>
                </a:r>
                <a:r>
                  <a:rPr lang="en-US" sz="1200" kern="1200" dirty="0">
                    <a:solidFill>
                      <a:schemeClr val="tx1"/>
                    </a:solidFill>
                    <a:effectLst/>
                    <a:latin typeface="Calibri" pitchFamily="34" charset="0"/>
                    <a:ea typeface="+mn-ea"/>
                    <a:cs typeface="+mn-cs"/>
                  </a:rPr>
                  <a:t>=.066) for COPM </a:t>
                </a:r>
                <a:r>
                  <a:rPr lang="en-US" sz="1200" i="1" kern="1200" dirty="0">
                    <a:solidFill>
                      <a:schemeClr val="tx1"/>
                    </a:solidFill>
                    <a:effectLst/>
                    <a:latin typeface="Calibri" pitchFamily="34" charset="0"/>
                    <a:ea typeface="+mn-ea"/>
                    <a:cs typeface="+mn-cs"/>
                  </a:rPr>
                  <a:t>Performance </a:t>
                </a:r>
                <a:r>
                  <a:rPr lang="en-US" sz="1200" kern="1200" dirty="0">
                    <a:solidFill>
                      <a:schemeClr val="tx1"/>
                    </a:solidFill>
                    <a:effectLst/>
                    <a:latin typeface="Calibri" pitchFamily="34" charset="0"/>
                    <a:ea typeface="+mn-ea"/>
                    <a:cs typeface="+mn-cs"/>
                  </a:rPr>
                  <a:t>scores.  Post-hoc comparisons revealed that the increase in pre- to post change of the </a:t>
                </a:r>
                <a:r>
                  <a:rPr lang="en-US" sz="1200" i="1" kern="1200" dirty="0">
                    <a:solidFill>
                      <a:schemeClr val="tx1"/>
                    </a:solidFill>
                    <a:effectLst/>
                    <a:latin typeface="Calibri" pitchFamily="34" charset="0"/>
                    <a:ea typeface="+mn-ea"/>
                    <a:cs typeface="+mn-cs"/>
                  </a:rPr>
                  <a:t>Performance</a:t>
                </a:r>
                <a:r>
                  <a:rPr lang="en-US" sz="1200" kern="1200" dirty="0">
                    <a:solidFill>
                      <a:schemeClr val="tx1"/>
                    </a:solidFill>
                    <a:effectLst/>
                    <a:latin typeface="Calibri" pitchFamily="34" charset="0"/>
                    <a:ea typeface="+mn-ea"/>
                    <a:cs typeface="+mn-cs"/>
                  </a:rPr>
                  <a:t> score was significantly greater for students with a mental-emotional impairment (a*) compared to those with learning disability (LD; a</a:t>
                </a:r>
                <a:r>
                  <a:rPr lang="en-US" sz="1200" kern="1200" baseline="-25000" dirty="0">
                    <a:solidFill>
                      <a:schemeClr val="tx1"/>
                    </a:solidFill>
                    <a:effectLst/>
                    <a:latin typeface="Calibri" pitchFamily="34" charset="0"/>
                    <a:ea typeface="+mn-ea"/>
                    <a:cs typeface="+mn-cs"/>
                  </a:rPr>
                  <a:t>1</a:t>
                </a:r>
                <a:r>
                  <a:rPr lang="en-US" sz="1200" kern="1200" dirty="0">
                    <a:solidFill>
                      <a:schemeClr val="tx1"/>
                    </a:solidFill>
                    <a:effectLst/>
                    <a:latin typeface="Calibri" pitchFamily="34" charset="0"/>
                    <a:ea typeface="+mn-ea"/>
                    <a:cs typeface="+mn-cs"/>
                  </a:rPr>
                  <a:t>*), those with visual deficit (a</a:t>
                </a:r>
                <a:r>
                  <a:rPr lang="en-US" sz="1200" kern="1200" baseline="-25000" dirty="0">
                    <a:solidFill>
                      <a:schemeClr val="tx1"/>
                    </a:solidFill>
                    <a:effectLst/>
                    <a:latin typeface="Calibri" pitchFamily="34" charset="0"/>
                    <a:ea typeface="+mn-ea"/>
                    <a:cs typeface="+mn-cs"/>
                  </a:rPr>
                  <a:t>2</a:t>
                </a:r>
                <a:r>
                  <a:rPr lang="en-US" sz="1200" kern="1200" dirty="0">
                    <a:solidFill>
                      <a:schemeClr val="tx1"/>
                    </a:solidFill>
                    <a:effectLst/>
                    <a:latin typeface="Calibri" pitchFamily="34" charset="0"/>
                    <a:ea typeface="+mn-ea"/>
                    <a:cs typeface="+mn-cs"/>
                  </a:rPr>
                  <a:t>*), and those with attention deficit disorder/ attention deficit hyperactivity disorder/autism spectrum disorder (ADD/ADHD/ASD; a</a:t>
                </a:r>
                <a:r>
                  <a:rPr lang="en-US" sz="1200" kern="1200" baseline="-25000" dirty="0">
                    <a:solidFill>
                      <a:schemeClr val="tx1"/>
                    </a:solidFill>
                    <a:effectLst/>
                    <a:latin typeface="Calibri" pitchFamily="34" charset="0"/>
                    <a:ea typeface="+mn-ea"/>
                    <a:cs typeface="+mn-cs"/>
                  </a:rPr>
                  <a:t>3</a:t>
                </a:r>
                <a:r>
                  <a:rPr lang="en-US" sz="1200" kern="1200" dirty="0">
                    <a:solidFill>
                      <a:schemeClr val="tx1"/>
                    </a:solidFill>
                    <a:effectLst/>
                    <a:latin typeface="Calibri" pitchFamily="34" charset="0"/>
                    <a:ea typeface="+mn-ea"/>
                    <a:cs typeface="+mn-cs"/>
                  </a:rPr>
                  <a:t>*).</a:t>
                </a:r>
                <a:endParaRPr lang="en-US" dirty="0"/>
              </a:p>
            </p:txBody>
          </p:sp>
        </mc:Fallback>
      </mc:AlternateContent>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27</a:t>
            </a:fld>
            <a:endParaRPr lang="en-US"/>
          </a:p>
        </p:txBody>
      </p:sp>
    </p:spTree>
    <p:extLst>
      <p:ext uri="{BB962C8B-B14F-4D97-AF65-F5344CB8AC3E}">
        <p14:creationId xmlns:p14="http://schemas.microsoft.com/office/powerpoint/2010/main" val="4216227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When comparing COPM </a:t>
                </a:r>
                <a:r>
                  <a:rPr lang="en-US" sz="1200" i="1" kern="1200" dirty="0">
                    <a:solidFill>
                      <a:schemeClr val="tx1"/>
                    </a:solidFill>
                    <a:effectLst/>
                    <a:latin typeface="Calibri" pitchFamily="34" charset="0"/>
                    <a:ea typeface="+mn-ea"/>
                    <a:cs typeface="+mn-cs"/>
                  </a:rPr>
                  <a:t>Performance </a:t>
                </a:r>
                <a:r>
                  <a:rPr lang="en-US" sz="1200" kern="1200" dirty="0">
                    <a:solidFill>
                      <a:schemeClr val="tx1"/>
                    </a:solidFill>
                    <a:effectLst/>
                    <a:latin typeface="Calibri" pitchFamily="34" charset="0"/>
                    <a:ea typeface="+mn-ea"/>
                    <a:cs typeface="+mn-cs"/>
                  </a:rPr>
                  <a:t>scores diagnostic groups, we found main effects of time (</a:t>
                </a:r>
                <a:r>
                  <a:rPr lang="en-US" sz="1200" i="1" kern="1200" dirty="0">
                    <a:solidFill>
                      <a:schemeClr val="tx1"/>
                    </a:solidFill>
                    <a:effectLst/>
                    <a:latin typeface="Calibri" pitchFamily="34" charset="0"/>
                    <a:ea typeface="+mn-ea"/>
                    <a:cs typeface="+mn-cs"/>
                  </a:rPr>
                  <a:t>F</a:t>
                </a:r>
                <a:r>
                  <a:rPr lang="en-US" sz="1200" kern="1200" baseline="-25000" dirty="0">
                    <a:solidFill>
                      <a:schemeClr val="tx1"/>
                    </a:solidFill>
                    <a:effectLst/>
                    <a:latin typeface="Calibri" pitchFamily="34" charset="0"/>
                    <a:ea typeface="+mn-ea"/>
                    <a:cs typeface="+mn-cs"/>
                  </a:rPr>
                  <a:t>5,184</a:t>
                </a:r>
                <a:r>
                  <a:rPr lang="en-US" sz="1200" kern="1200" dirty="0">
                    <a:solidFill>
                      <a:schemeClr val="tx1"/>
                    </a:solidFill>
                    <a:effectLst/>
                    <a:latin typeface="Calibri" pitchFamily="34" charset="0"/>
                    <a:ea typeface="+mn-ea"/>
                    <a:cs typeface="+mn-cs"/>
                  </a:rPr>
                  <a:t>=147.72, </a:t>
                </a:r>
                <a:r>
                  <a:rPr lang="en-US" sz="1200" i="1" kern="1200" dirty="0">
                    <a:solidFill>
                      <a:schemeClr val="tx1"/>
                    </a:solidFill>
                    <a:effectLst/>
                    <a:latin typeface="Calibri" pitchFamily="34" charset="0"/>
                    <a:ea typeface="+mn-ea"/>
                    <a:cs typeface="+mn-cs"/>
                  </a:rPr>
                  <a:t>p</a:t>
                </a:r>
                <a:r>
                  <a:rPr lang="en-US" sz="1200" kern="1200" dirty="0">
                    <a:solidFill>
                      <a:schemeClr val="tx1"/>
                    </a:solidFill>
                    <a:effectLst/>
                    <a:latin typeface="Calibri" pitchFamily="34" charset="0"/>
                    <a:ea typeface="+mn-ea"/>
                    <a:cs typeface="+mn-cs"/>
                  </a:rPr>
                  <a:t>&lt;.001, </a:t>
                </a:r>
                <a14:m>
                  <m:oMath xmlns:m="http://schemas.openxmlformats.org/officeDocument/2006/math">
                    <m:sSubSup>
                      <m:sSubSupPr>
                        <m:ctrlPr>
                          <a:rPr lang="en-US"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𝜂</m:t>
                        </m:r>
                      </m:e>
                      <m:sub>
                        <m:r>
                          <a:rPr lang="en-US" sz="1200" i="1" kern="1200">
                            <a:solidFill>
                              <a:schemeClr val="tx1"/>
                            </a:solidFill>
                            <a:effectLst/>
                            <a:latin typeface="Cambria Math" panose="02040503050406030204" pitchFamily="18" charset="0"/>
                            <a:ea typeface="+mn-ea"/>
                            <a:cs typeface="+mn-cs"/>
                          </a:rPr>
                          <m:t>𝑝</m:t>
                        </m:r>
                      </m:sub>
                      <m:sup>
                        <m:r>
                          <a:rPr lang="en-US" sz="1200" i="1" kern="1200">
                            <a:solidFill>
                              <a:schemeClr val="tx1"/>
                            </a:solidFill>
                            <a:effectLst/>
                            <a:latin typeface="Cambria Math" panose="02040503050406030204" pitchFamily="18" charset="0"/>
                            <a:ea typeface="+mn-ea"/>
                            <a:cs typeface="+mn-cs"/>
                          </a:rPr>
                          <m:t>2</m:t>
                        </m:r>
                      </m:sup>
                    </m:sSubSup>
                  </m:oMath>
                </a14:m>
                <a:r>
                  <a:rPr lang="en-US" sz="1200" kern="1200" dirty="0">
                    <a:solidFill>
                      <a:schemeClr val="tx1"/>
                    </a:solidFill>
                    <a:effectLst/>
                    <a:latin typeface="Calibri" pitchFamily="34" charset="0"/>
                    <a:ea typeface="+mn-ea"/>
                    <a:cs typeface="+mn-cs"/>
                  </a:rPr>
                  <a:t> = .45) and group (</a:t>
                </a:r>
                <a:r>
                  <a:rPr lang="en-US" sz="1200" i="1" kern="1200" dirty="0">
                    <a:solidFill>
                      <a:schemeClr val="tx1"/>
                    </a:solidFill>
                    <a:effectLst/>
                    <a:latin typeface="Calibri" pitchFamily="34" charset="0"/>
                    <a:ea typeface="+mn-ea"/>
                    <a:cs typeface="+mn-cs"/>
                  </a:rPr>
                  <a:t>F</a:t>
                </a:r>
                <a:r>
                  <a:rPr lang="en-US" sz="1200" kern="1200" baseline="-25000" dirty="0">
                    <a:solidFill>
                      <a:schemeClr val="tx1"/>
                    </a:solidFill>
                    <a:effectLst/>
                    <a:latin typeface="Calibri" pitchFamily="34" charset="0"/>
                    <a:ea typeface="+mn-ea"/>
                    <a:cs typeface="+mn-cs"/>
                  </a:rPr>
                  <a:t>5,184</a:t>
                </a:r>
                <a:r>
                  <a:rPr lang="en-US" sz="1200" kern="1200" dirty="0">
                    <a:solidFill>
                      <a:schemeClr val="tx1"/>
                    </a:solidFill>
                    <a:effectLst/>
                    <a:latin typeface="Calibri" pitchFamily="34" charset="0"/>
                    <a:ea typeface="+mn-ea"/>
                    <a:cs typeface="+mn-cs"/>
                  </a:rPr>
                  <a:t>=2.85, </a:t>
                </a:r>
                <a:r>
                  <a:rPr lang="en-US" sz="1200" i="1" kern="1200" dirty="0">
                    <a:solidFill>
                      <a:schemeClr val="tx1"/>
                    </a:solidFill>
                    <a:effectLst/>
                    <a:latin typeface="Calibri" pitchFamily="34" charset="0"/>
                    <a:ea typeface="+mn-ea"/>
                    <a:cs typeface="+mn-cs"/>
                  </a:rPr>
                  <a:t>p</a:t>
                </a:r>
                <a:r>
                  <a:rPr lang="en-US" sz="1200" kern="1200" dirty="0">
                    <a:solidFill>
                      <a:schemeClr val="tx1"/>
                    </a:solidFill>
                    <a:effectLst/>
                    <a:latin typeface="Calibri" pitchFamily="34" charset="0"/>
                    <a:ea typeface="+mn-ea"/>
                    <a:cs typeface="+mn-cs"/>
                  </a:rPr>
                  <a:t>=.017, </a:t>
                </a:r>
                <a14:m>
                  <m:oMath xmlns:m="http://schemas.openxmlformats.org/officeDocument/2006/math">
                    <m:sSubSup>
                      <m:sSubSupPr>
                        <m:ctrlPr>
                          <a:rPr lang="en-US"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𝜂</m:t>
                        </m:r>
                      </m:e>
                      <m:sub>
                        <m:r>
                          <a:rPr lang="en-US" sz="1200" i="1" kern="1200">
                            <a:solidFill>
                              <a:schemeClr val="tx1"/>
                            </a:solidFill>
                            <a:effectLst/>
                            <a:latin typeface="Cambria Math" panose="02040503050406030204" pitchFamily="18" charset="0"/>
                            <a:ea typeface="+mn-ea"/>
                            <a:cs typeface="+mn-cs"/>
                          </a:rPr>
                          <m:t>𝑝</m:t>
                        </m:r>
                      </m:sub>
                      <m:sup>
                        <m:r>
                          <a:rPr lang="en-US" sz="1200" i="1" kern="1200">
                            <a:solidFill>
                              <a:schemeClr val="tx1"/>
                            </a:solidFill>
                            <a:effectLst/>
                            <a:latin typeface="Cambria Math" panose="02040503050406030204" pitchFamily="18" charset="0"/>
                            <a:ea typeface="+mn-ea"/>
                            <a:cs typeface="+mn-cs"/>
                          </a:rPr>
                          <m:t>2</m:t>
                        </m:r>
                      </m:sup>
                    </m:sSubSup>
                  </m:oMath>
                </a14:m>
                <a:r>
                  <a:rPr lang="en-US" sz="1200" kern="1200" dirty="0">
                    <a:solidFill>
                      <a:schemeClr val="tx1"/>
                    </a:solidFill>
                    <a:effectLst/>
                    <a:latin typeface="Calibri" pitchFamily="34" charset="0"/>
                    <a:ea typeface="+mn-ea"/>
                    <a:cs typeface="+mn-cs"/>
                  </a:rPr>
                  <a:t> = .072), and a significant group-by-time interaction (</a:t>
                </a:r>
                <a:r>
                  <a:rPr lang="en-US" sz="1200" i="1" kern="1200" dirty="0">
                    <a:solidFill>
                      <a:schemeClr val="tx1"/>
                    </a:solidFill>
                    <a:effectLst/>
                    <a:latin typeface="Calibri" pitchFamily="34" charset="0"/>
                    <a:ea typeface="+mn-ea"/>
                    <a:cs typeface="+mn-cs"/>
                  </a:rPr>
                  <a:t>F</a:t>
                </a:r>
                <a:r>
                  <a:rPr lang="en-US" sz="1200" kern="1200" dirty="0">
                    <a:solidFill>
                      <a:schemeClr val="tx1"/>
                    </a:solidFill>
                    <a:effectLst/>
                    <a:latin typeface="Calibri" pitchFamily="34" charset="0"/>
                    <a:ea typeface="+mn-ea"/>
                    <a:cs typeface="+mn-cs"/>
                  </a:rPr>
                  <a:t>=</a:t>
                </a:r>
                <a:r>
                  <a:rPr lang="en-US" sz="1200" kern="1200" baseline="-25000" dirty="0">
                    <a:solidFill>
                      <a:schemeClr val="tx1"/>
                    </a:solidFill>
                    <a:effectLst/>
                    <a:latin typeface="Calibri" pitchFamily="34" charset="0"/>
                    <a:ea typeface="+mn-ea"/>
                    <a:cs typeface="+mn-cs"/>
                  </a:rPr>
                  <a:t>5,184</a:t>
                </a:r>
                <a:r>
                  <a:rPr lang="en-US" sz="1200" kern="1200" dirty="0">
                    <a:solidFill>
                      <a:schemeClr val="tx1"/>
                    </a:solidFill>
                    <a:effectLst/>
                    <a:latin typeface="Calibri" pitchFamily="34" charset="0"/>
                    <a:ea typeface="+mn-ea"/>
                    <a:cs typeface="+mn-cs"/>
                  </a:rPr>
                  <a:t>=2.61, </a:t>
                </a:r>
                <a:r>
                  <a:rPr lang="en-US" sz="1200" i="1" kern="1200" dirty="0">
                    <a:solidFill>
                      <a:schemeClr val="tx1"/>
                    </a:solidFill>
                    <a:effectLst/>
                    <a:latin typeface="Calibri" pitchFamily="34" charset="0"/>
                    <a:ea typeface="+mn-ea"/>
                    <a:cs typeface="+mn-cs"/>
                  </a:rPr>
                  <a:t>p</a:t>
                </a:r>
                <a:r>
                  <a:rPr lang="en-US" sz="1200" kern="1200" dirty="0">
                    <a:solidFill>
                      <a:schemeClr val="tx1"/>
                    </a:solidFill>
                    <a:effectLst/>
                    <a:latin typeface="Calibri" pitchFamily="34" charset="0"/>
                    <a:ea typeface="+mn-ea"/>
                    <a:cs typeface="+mn-cs"/>
                  </a:rPr>
                  <a:t>=.027, </a:t>
                </a:r>
                <a14:m>
                  <m:oMath xmlns:m="http://schemas.openxmlformats.org/officeDocument/2006/math">
                    <m:sSubSup>
                      <m:sSubSupPr>
                        <m:ctrlPr>
                          <a:rPr lang="en-US"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𝜂</m:t>
                        </m:r>
                      </m:e>
                      <m:sub>
                        <m:r>
                          <a:rPr lang="en-US" sz="1200" i="1" kern="1200">
                            <a:solidFill>
                              <a:schemeClr val="tx1"/>
                            </a:solidFill>
                            <a:effectLst/>
                            <a:latin typeface="Cambria Math" panose="02040503050406030204" pitchFamily="18" charset="0"/>
                            <a:ea typeface="+mn-ea"/>
                            <a:cs typeface="+mn-cs"/>
                          </a:rPr>
                          <m:t>𝑝</m:t>
                        </m:r>
                      </m:sub>
                      <m:sup>
                        <m:r>
                          <a:rPr lang="en-US" sz="1200" i="1" kern="1200">
                            <a:solidFill>
                              <a:schemeClr val="tx1"/>
                            </a:solidFill>
                            <a:effectLst/>
                            <a:latin typeface="Cambria Math" panose="02040503050406030204" pitchFamily="18" charset="0"/>
                            <a:ea typeface="+mn-ea"/>
                            <a:cs typeface="+mn-cs"/>
                          </a:rPr>
                          <m:t>2</m:t>
                        </m:r>
                      </m:sup>
                    </m:sSubSup>
                  </m:oMath>
                </a14:m>
                <a:r>
                  <a:rPr lang="en-US" sz="1200" kern="1200" dirty="0">
                    <a:solidFill>
                      <a:schemeClr val="tx1"/>
                    </a:solidFill>
                    <a:effectLst/>
                    <a:latin typeface="Calibri" pitchFamily="34" charset="0"/>
                    <a:ea typeface="+mn-ea"/>
                    <a:cs typeface="+mn-cs"/>
                  </a:rPr>
                  <a:t>=.066) for COPM </a:t>
                </a:r>
                <a:r>
                  <a:rPr lang="en-US" sz="1200" i="1" kern="1200" dirty="0">
                    <a:solidFill>
                      <a:schemeClr val="tx1"/>
                    </a:solidFill>
                    <a:effectLst/>
                    <a:latin typeface="Calibri" pitchFamily="34" charset="0"/>
                    <a:ea typeface="+mn-ea"/>
                    <a:cs typeface="+mn-cs"/>
                  </a:rPr>
                  <a:t>Performance </a:t>
                </a:r>
                <a:r>
                  <a:rPr lang="en-US" sz="1200" kern="1200" dirty="0">
                    <a:solidFill>
                      <a:schemeClr val="tx1"/>
                    </a:solidFill>
                    <a:effectLst/>
                    <a:latin typeface="Calibri" pitchFamily="34" charset="0"/>
                    <a:ea typeface="+mn-ea"/>
                    <a:cs typeface="+mn-cs"/>
                  </a:rPr>
                  <a:t>scores.  Post-hoc comparisons revealed that the increase in pre- to post change of the </a:t>
                </a:r>
                <a:r>
                  <a:rPr lang="en-US" sz="1200" i="1" kern="1200" dirty="0">
                    <a:solidFill>
                      <a:schemeClr val="tx1"/>
                    </a:solidFill>
                    <a:effectLst/>
                    <a:latin typeface="Calibri" pitchFamily="34" charset="0"/>
                    <a:ea typeface="+mn-ea"/>
                    <a:cs typeface="+mn-cs"/>
                  </a:rPr>
                  <a:t>Performance</a:t>
                </a:r>
                <a:r>
                  <a:rPr lang="en-US" sz="1200" kern="1200" dirty="0">
                    <a:solidFill>
                      <a:schemeClr val="tx1"/>
                    </a:solidFill>
                    <a:effectLst/>
                    <a:latin typeface="Calibri" pitchFamily="34" charset="0"/>
                    <a:ea typeface="+mn-ea"/>
                    <a:cs typeface="+mn-cs"/>
                  </a:rPr>
                  <a:t> score was significantly greater for students with a mental-emotional impairment (a*) compared to those with learning disability (LD; a</a:t>
                </a:r>
                <a:r>
                  <a:rPr lang="en-US" sz="1200" kern="1200" baseline="-25000" dirty="0">
                    <a:solidFill>
                      <a:schemeClr val="tx1"/>
                    </a:solidFill>
                    <a:effectLst/>
                    <a:latin typeface="Calibri" pitchFamily="34" charset="0"/>
                    <a:ea typeface="+mn-ea"/>
                    <a:cs typeface="+mn-cs"/>
                  </a:rPr>
                  <a:t>1</a:t>
                </a:r>
                <a:r>
                  <a:rPr lang="en-US" sz="1200" kern="1200" dirty="0">
                    <a:solidFill>
                      <a:schemeClr val="tx1"/>
                    </a:solidFill>
                    <a:effectLst/>
                    <a:latin typeface="Calibri" pitchFamily="34" charset="0"/>
                    <a:ea typeface="+mn-ea"/>
                    <a:cs typeface="+mn-cs"/>
                  </a:rPr>
                  <a:t>*), those with visual deficit (a</a:t>
                </a:r>
                <a:r>
                  <a:rPr lang="en-US" sz="1200" kern="1200" baseline="-25000" dirty="0">
                    <a:solidFill>
                      <a:schemeClr val="tx1"/>
                    </a:solidFill>
                    <a:effectLst/>
                    <a:latin typeface="Calibri" pitchFamily="34" charset="0"/>
                    <a:ea typeface="+mn-ea"/>
                    <a:cs typeface="+mn-cs"/>
                  </a:rPr>
                  <a:t>2</a:t>
                </a:r>
                <a:r>
                  <a:rPr lang="en-US" sz="1200" kern="1200" dirty="0">
                    <a:solidFill>
                      <a:schemeClr val="tx1"/>
                    </a:solidFill>
                    <a:effectLst/>
                    <a:latin typeface="Calibri" pitchFamily="34" charset="0"/>
                    <a:ea typeface="+mn-ea"/>
                    <a:cs typeface="+mn-cs"/>
                  </a:rPr>
                  <a:t>*), and those with attention deficit disorder/ attention deficit hyperactivity disorder/autism spectrum disorder (ADD/ADHD/ASD; a</a:t>
                </a:r>
                <a:r>
                  <a:rPr lang="en-US" sz="1200" kern="1200" baseline="-25000" dirty="0">
                    <a:solidFill>
                      <a:schemeClr val="tx1"/>
                    </a:solidFill>
                    <a:effectLst/>
                    <a:latin typeface="Calibri" pitchFamily="34" charset="0"/>
                    <a:ea typeface="+mn-ea"/>
                    <a:cs typeface="+mn-cs"/>
                  </a:rPr>
                  <a:t>3</a:t>
                </a:r>
                <a:r>
                  <a:rPr lang="en-US" sz="1200" kern="1200" dirty="0">
                    <a:solidFill>
                      <a:schemeClr val="tx1"/>
                    </a:solidFill>
                    <a:effectLst/>
                    <a:latin typeface="Calibri" pitchFamily="34" charset="0"/>
                    <a:ea typeface="+mn-ea"/>
                    <a:cs typeface="+mn-cs"/>
                  </a:rPr>
                  <a:t>*).</a:t>
                </a:r>
                <a:endParaRPr lang="en-US"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When comparing COPM </a:t>
                </a:r>
                <a:r>
                  <a:rPr lang="en-US" sz="1200" i="1" kern="1200" dirty="0">
                    <a:solidFill>
                      <a:schemeClr val="tx1"/>
                    </a:solidFill>
                    <a:effectLst/>
                    <a:latin typeface="Calibri" pitchFamily="34" charset="0"/>
                    <a:ea typeface="+mn-ea"/>
                    <a:cs typeface="+mn-cs"/>
                  </a:rPr>
                  <a:t>Performance </a:t>
                </a:r>
                <a:r>
                  <a:rPr lang="en-US" sz="1200" kern="1200" dirty="0">
                    <a:solidFill>
                      <a:schemeClr val="tx1"/>
                    </a:solidFill>
                    <a:effectLst/>
                    <a:latin typeface="Calibri" pitchFamily="34" charset="0"/>
                    <a:ea typeface="+mn-ea"/>
                    <a:cs typeface="+mn-cs"/>
                  </a:rPr>
                  <a:t>scores diagnostic groups, we found main effects of time (</a:t>
                </a:r>
                <a:r>
                  <a:rPr lang="en-US" sz="1200" i="1" kern="1200" dirty="0">
                    <a:solidFill>
                      <a:schemeClr val="tx1"/>
                    </a:solidFill>
                    <a:effectLst/>
                    <a:latin typeface="Calibri" pitchFamily="34" charset="0"/>
                    <a:ea typeface="+mn-ea"/>
                    <a:cs typeface="+mn-cs"/>
                  </a:rPr>
                  <a:t>F</a:t>
                </a:r>
                <a:r>
                  <a:rPr lang="en-US" sz="1200" kern="1200" baseline="-25000" dirty="0">
                    <a:solidFill>
                      <a:schemeClr val="tx1"/>
                    </a:solidFill>
                    <a:effectLst/>
                    <a:latin typeface="Calibri" pitchFamily="34" charset="0"/>
                    <a:ea typeface="+mn-ea"/>
                    <a:cs typeface="+mn-cs"/>
                  </a:rPr>
                  <a:t>5,184</a:t>
                </a:r>
                <a:r>
                  <a:rPr lang="en-US" sz="1200" kern="1200" dirty="0">
                    <a:solidFill>
                      <a:schemeClr val="tx1"/>
                    </a:solidFill>
                    <a:effectLst/>
                    <a:latin typeface="Calibri" pitchFamily="34" charset="0"/>
                    <a:ea typeface="+mn-ea"/>
                    <a:cs typeface="+mn-cs"/>
                  </a:rPr>
                  <a:t>=147.72, </a:t>
                </a:r>
                <a:r>
                  <a:rPr lang="en-US" sz="1200" i="1" kern="1200" dirty="0">
                    <a:solidFill>
                      <a:schemeClr val="tx1"/>
                    </a:solidFill>
                    <a:effectLst/>
                    <a:latin typeface="Calibri" pitchFamily="34" charset="0"/>
                    <a:ea typeface="+mn-ea"/>
                    <a:cs typeface="+mn-cs"/>
                  </a:rPr>
                  <a:t>p</a:t>
                </a:r>
                <a:r>
                  <a:rPr lang="en-US" sz="1200" kern="1200" dirty="0">
                    <a:solidFill>
                      <a:schemeClr val="tx1"/>
                    </a:solidFill>
                    <a:effectLst/>
                    <a:latin typeface="Calibri" pitchFamily="34" charset="0"/>
                    <a:ea typeface="+mn-ea"/>
                    <a:cs typeface="+mn-cs"/>
                  </a:rPr>
                  <a:t>&lt;.001, </a:t>
                </a:r>
                <a:r>
                  <a:rPr lang="en-US" sz="1200" i="0" kern="1200">
                    <a:solidFill>
                      <a:schemeClr val="tx1"/>
                    </a:solidFill>
                    <a:effectLst/>
                    <a:latin typeface="Calibri" pitchFamily="34" charset="0"/>
                    <a:ea typeface="+mn-ea"/>
                    <a:cs typeface="+mn-cs"/>
                  </a:rPr>
                  <a:t>𝜂_𝑝^2</a:t>
                </a:r>
                <a:r>
                  <a:rPr lang="en-US" sz="1200" kern="1200" dirty="0">
                    <a:solidFill>
                      <a:schemeClr val="tx1"/>
                    </a:solidFill>
                    <a:effectLst/>
                    <a:latin typeface="Calibri" pitchFamily="34" charset="0"/>
                    <a:ea typeface="+mn-ea"/>
                    <a:cs typeface="+mn-cs"/>
                  </a:rPr>
                  <a:t> = .45) and group (</a:t>
                </a:r>
                <a:r>
                  <a:rPr lang="en-US" sz="1200" i="1" kern="1200" dirty="0">
                    <a:solidFill>
                      <a:schemeClr val="tx1"/>
                    </a:solidFill>
                    <a:effectLst/>
                    <a:latin typeface="Calibri" pitchFamily="34" charset="0"/>
                    <a:ea typeface="+mn-ea"/>
                    <a:cs typeface="+mn-cs"/>
                  </a:rPr>
                  <a:t>F</a:t>
                </a:r>
                <a:r>
                  <a:rPr lang="en-US" sz="1200" kern="1200" baseline="-25000" dirty="0">
                    <a:solidFill>
                      <a:schemeClr val="tx1"/>
                    </a:solidFill>
                    <a:effectLst/>
                    <a:latin typeface="Calibri" pitchFamily="34" charset="0"/>
                    <a:ea typeface="+mn-ea"/>
                    <a:cs typeface="+mn-cs"/>
                  </a:rPr>
                  <a:t>5,184</a:t>
                </a:r>
                <a:r>
                  <a:rPr lang="en-US" sz="1200" kern="1200" dirty="0">
                    <a:solidFill>
                      <a:schemeClr val="tx1"/>
                    </a:solidFill>
                    <a:effectLst/>
                    <a:latin typeface="Calibri" pitchFamily="34" charset="0"/>
                    <a:ea typeface="+mn-ea"/>
                    <a:cs typeface="+mn-cs"/>
                  </a:rPr>
                  <a:t>=2.85, </a:t>
                </a:r>
                <a:r>
                  <a:rPr lang="en-US" sz="1200" i="1" kern="1200" dirty="0">
                    <a:solidFill>
                      <a:schemeClr val="tx1"/>
                    </a:solidFill>
                    <a:effectLst/>
                    <a:latin typeface="Calibri" pitchFamily="34" charset="0"/>
                    <a:ea typeface="+mn-ea"/>
                    <a:cs typeface="+mn-cs"/>
                  </a:rPr>
                  <a:t>p</a:t>
                </a:r>
                <a:r>
                  <a:rPr lang="en-US" sz="1200" kern="1200" dirty="0">
                    <a:solidFill>
                      <a:schemeClr val="tx1"/>
                    </a:solidFill>
                    <a:effectLst/>
                    <a:latin typeface="Calibri" pitchFamily="34" charset="0"/>
                    <a:ea typeface="+mn-ea"/>
                    <a:cs typeface="+mn-cs"/>
                  </a:rPr>
                  <a:t>=.017, </a:t>
                </a:r>
                <a:r>
                  <a:rPr lang="en-US" sz="1200" i="0" kern="1200">
                    <a:solidFill>
                      <a:schemeClr val="tx1"/>
                    </a:solidFill>
                    <a:effectLst/>
                    <a:latin typeface="Calibri" pitchFamily="34" charset="0"/>
                    <a:ea typeface="+mn-ea"/>
                    <a:cs typeface="+mn-cs"/>
                  </a:rPr>
                  <a:t>𝜂_𝑝^2</a:t>
                </a:r>
                <a:r>
                  <a:rPr lang="en-US" sz="1200" kern="1200" dirty="0">
                    <a:solidFill>
                      <a:schemeClr val="tx1"/>
                    </a:solidFill>
                    <a:effectLst/>
                    <a:latin typeface="Calibri" pitchFamily="34" charset="0"/>
                    <a:ea typeface="+mn-ea"/>
                    <a:cs typeface="+mn-cs"/>
                  </a:rPr>
                  <a:t> = .072), and a significant group-by-time interaction (</a:t>
                </a:r>
                <a:r>
                  <a:rPr lang="en-US" sz="1200" i="1" kern="1200" dirty="0">
                    <a:solidFill>
                      <a:schemeClr val="tx1"/>
                    </a:solidFill>
                    <a:effectLst/>
                    <a:latin typeface="Calibri" pitchFamily="34" charset="0"/>
                    <a:ea typeface="+mn-ea"/>
                    <a:cs typeface="+mn-cs"/>
                  </a:rPr>
                  <a:t>F</a:t>
                </a:r>
                <a:r>
                  <a:rPr lang="en-US" sz="1200" kern="1200" dirty="0">
                    <a:solidFill>
                      <a:schemeClr val="tx1"/>
                    </a:solidFill>
                    <a:effectLst/>
                    <a:latin typeface="Calibri" pitchFamily="34" charset="0"/>
                    <a:ea typeface="+mn-ea"/>
                    <a:cs typeface="+mn-cs"/>
                  </a:rPr>
                  <a:t>=</a:t>
                </a:r>
                <a:r>
                  <a:rPr lang="en-US" sz="1200" kern="1200" baseline="-25000" dirty="0">
                    <a:solidFill>
                      <a:schemeClr val="tx1"/>
                    </a:solidFill>
                    <a:effectLst/>
                    <a:latin typeface="Calibri" pitchFamily="34" charset="0"/>
                    <a:ea typeface="+mn-ea"/>
                    <a:cs typeface="+mn-cs"/>
                  </a:rPr>
                  <a:t>5,184</a:t>
                </a:r>
                <a:r>
                  <a:rPr lang="en-US" sz="1200" kern="1200" dirty="0">
                    <a:solidFill>
                      <a:schemeClr val="tx1"/>
                    </a:solidFill>
                    <a:effectLst/>
                    <a:latin typeface="Calibri" pitchFamily="34" charset="0"/>
                    <a:ea typeface="+mn-ea"/>
                    <a:cs typeface="+mn-cs"/>
                  </a:rPr>
                  <a:t>=2.61, </a:t>
                </a:r>
                <a:r>
                  <a:rPr lang="en-US" sz="1200" i="1" kern="1200" dirty="0">
                    <a:solidFill>
                      <a:schemeClr val="tx1"/>
                    </a:solidFill>
                    <a:effectLst/>
                    <a:latin typeface="Calibri" pitchFamily="34" charset="0"/>
                    <a:ea typeface="+mn-ea"/>
                    <a:cs typeface="+mn-cs"/>
                  </a:rPr>
                  <a:t>p</a:t>
                </a:r>
                <a:r>
                  <a:rPr lang="en-US" sz="1200" kern="1200" dirty="0">
                    <a:solidFill>
                      <a:schemeClr val="tx1"/>
                    </a:solidFill>
                    <a:effectLst/>
                    <a:latin typeface="Calibri" pitchFamily="34" charset="0"/>
                    <a:ea typeface="+mn-ea"/>
                    <a:cs typeface="+mn-cs"/>
                  </a:rPr>
                  <a:t>=.027, </a:t>
                </a:r>
                <a:r>
                  <a:rPr lang="en-US" sz="1200" i="0" kern="1200">
                    <a:solidFill>
                      <a:schemeClr val="tx1"/>
                    </a:solidFill>
                    <a:effectLst/>
                    <a:latin typeface="Calibri" pitchFamily="34" charset="0"/>
                    <a:ea typeface="+mn-ea"/>
                    <a:cs typeface="+mn-cs"/>
                  </a:rPr>
                  <a:t>𝜂_𝑝^2</a:t>
                </a:r>
                <a:r>
                  <a:rPr lang="en-US" sz="1200" kern="1200" dirty="0">
                    <a:solidFill>
                      <a:schemeClr val="tx1"/>
                    </a:solidFill>
                    <a:effectLst/>
                    <a:latin typeface="Calibri" pitchFamily="34" charset="0"/>
                    <a:ea typeface="+mn-ea"/>
                    <a:cs typeface="+mn-cs"/>
                  </a:rPr>
                  <a:t>=.066) for COPM </a:t>
                </a:r>
                <a:r>
                  <a:rPr lang="en-US" sz="1200" i="1" kern="1200" dirty="0">
                    <a:solidFill>
                      <a:schemeClr val="tx1"/>
                    </a:solidFill>
                    <a:effectLst/>
                    <a:latin typeface="Calibri" pitchFamily="34" charset="0"/>
                    <a:ea typeface="+mn-ea"/>
                    <a:cs typeface="+mn-cs"/>
                  </a:rPr>
                  <a:t>Performance </a:t>
                </a:r>
                <a:r>
                  <a:rPr lang="en-US" sz="1200" kern="1200" dirty="0">
                    <a:solidFill>
                      <a:schemeClr val="tx1"/>
                    </a:solidFill>
                    <a:effectLst/>
                    <a:latin typeface="Calibri" pitchFamily="34" charset="0"/>
                    <a:ea typeface="+mn-ea"/>
                    <a:cs typeface="+mn-cs"/>
                  </a:rPr>
                  <a:t>scores.  Post-hoc comparisons revealed that the increase in pre- to post change of the </a:t>
                </a:r>
                <a:r>
                  <a:rPr lang="en-US" sz="1200" i="1" kern="1200" dirty="0">
                    <a:solidFill>
                      <a:schemeClr val="tx1"/>
                    </a:solidFill>
                    <a:effectLst/>
                    <a:latin typeface="Calibri" pitchFamily="34" charset="0"/>
                    <a:ea typeface="+mn-ea"/>
                    <a:cs typeface="+mn-cs"/>
                  </a:rPr>
                  <a:t>Performance</a:t>
                </a:r>
                <a:r>
                  <a:rPr lang="en-US" sz="1200" kern="1200" dirty="0">
                    <a:solidFill>
                      <a:schemeClr val="tx1"/>
                    </a:solidFill>
                    <a:effectLst/>
                    <a:latin typeface="Calibri" pitchFamily="34" charset="0"/>
                    <a:ea typeface="+mn-ea"/>
                    <a:cs typeface="+mn-cs"/>
                  </a:rPr>
                  <a:t> score was significantly greater for students with a mental-emotional impairment (a*) compared to those with learning disability (LD; a</a:t>
                </a:r>
                <a:r>
                  <a:rPr lang="en-US" sz="1200" kern="1200" baseline="-25000" dirty="0">
                    <a:solidFill>
                      <a:schemeClr val="tx1"/>
                    </a:solidFill>
                    <a:effectLst/>
                    <a:latin typeface="Calibri" pitchFamily="34" charset="0"/>
                    <a:ea typeface="+mn-ea"/>
                    <a:cs typeface="+mn-cs"/>
                  </a:rPr>
                  <a:t>1</a:t>
                </a:r>
                <a:r>
                  <a:rPr lang="en-US" sz="1200" kern="1200" dirty="0">
                    <a:solidFill>
                      <a:schemeClr val="tx1"/>
                    </a:solidFill>
                    <a:effectLst/>
                    <a:latin typeface="Calibri" pitchFamily="34" charset="0"/>
                    <a:ea typeface="+mn-ea"/>
                    <a:cs typeface="+mn-cs"/>
                  </a:rPr>
                  <a:t>*), those with visual deficit (a</a:t>
                </a:r>
                <a:r>
                  <a:rPr lang="en-US" sz="1200" kern="1200" baseline="-25000" dirty="0">
                    <a:solidFill>
                      <a:schemeClr val="tx1"/>
                    </a:solidFill>
                    <a:effectLst/>
                    <a:latin typeface="Calibri" pitchFamily="34" charset="0"/>
                    <a:ea typeface="+mn-ea"/>
                    <a:cs typeface="+mn-cs"/>
                  </a:rPr>
                  <a:t>2</a:t>
                </a:r>
                <a:r>
                  <a:rPr lang="en-US" sz="1200" kern="1200" dirty="0">
                    <a:solidFill>
                      <a:schemeClr val="tx1"/>
                    </a:solidFill>
                    <a:effectLst/>
                    <a:latin typeface="Calibri" pitchFamily="34" charset="0"/>
                    <a:ea typeface="+mn-ea"/>
                    <a:cs typeface="+mn-cs"/>
                  </a:rPr>
                  <a:t>*), and those with attention deficit disorder/ attention deficit hyperactivity disorder/autism spectrum disorder (ADD/ADHD/ASD; a</a:t>
                </a:r>
                <a:r>
                  <a:rPr lang="en-US" sz="1200" kern="1200" baseline="-25000" dirty="0">
                    <a:solidFill>
                      <a:schemeClr val="tx1"/>
                    </a:solidFill>
                    <a:effectLst/>
                    <a:latin typeface="Calibri" pitchFamily="34" charset="0"/>
                    <a:ea typeface="+mn-ea"/>
                    <a:cs typeface="+mn-cs"/>
                  </a:rPr>
                  <a:t>3</a:t>
                </a:r>
                <a:r>
                  <a:rPr lang="en-US" sz="1200" kern="1200" dirty="0">
                    <a:solidFill>
                      <a:schemeClr val="tx1"/>
                    </a:solidFill>
                    <a:effectLst/>
                    <a:latin typeface="Calibri" pitchFamily="34" charset="0"/>
                    <a:ea typeface="+mn-ea"/>
                    <a:cs typeface="+mn-cs"/>
                  </a:rPr>
                  <a:t>*).</a:t>
                </a:r>
                <a:endParaRPr lang="en-US" dirty="0"/>
              </a:p>
            </p:txBody>
          </p:sp>
        </mc:Fallback>
      </mc:AlternateContent>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28</a:t>
            </a:fld>
            <a:endParaRPr lang="en-US"/>
          </a:p>
        </p:txBody>
      </p:sp>
    </p:spTree>
    <p:extLst>
      <p:ext uri="{BB962C8B-B14F-4D97-AF65-F5344CB8AC3E}">
        <p14:creationId xmlns:p14="http://schemas.microsoft.com/office/powerpoint/2010/main" val="371882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When comparing COPM </a:t>
                </a:r>
                <a:r>
                  <a:rPr lang="en-US" sz="1200" i="1" kern="1200" dirty="0">
                    <a:solidFill>
                      <a:schemeClr val="tx1"/>
                    </a:solidFill>
                    <a:effectLst/>
                    <a:latin typeface="Calibri" pitchFamily="34" charset="0"/>
                    <a:ea typeface="+mn-ea"/>
                    <a:cs typeface="+mn-cs"/>
                  </a:rPr>
                  <a:t>Satisfaction</a:t>
                </a:r>
                <a:r>
                  <a:rPr lang="en-US" sz="1200" kern="1200" dirty="0">
                    <a:solidFill>
                      <a:schemeClr val="tx1"/>
                    </a:solidFill>
                    <a:effectLst/>
                    <a:latin typeface="Calibri" pitchFamily="34" charset="0"/>
                    <a:ea typeface="+mn-ea"/>
                    <a:cs typeface="+mn-cs"/>
                  </a:rPr>
                  <a:t> scores across diagnostic groups, we found main effects of time (</a:t>
                </a:r>
                <a:r>
                  <a:rPr lang="en-US" sz="1200" i="1" kern="1200" dirty="0">
                    <a:solidFill>
                      <a:schemeClr val="tx1"/>
                    </a:solidFill>
                    <a:effectLst/>
                    <a:latin typeface="Calibri" pitchFamily="34" charset="0"/>
                    <a:ea typeface="+mn-ea"/>
                    <a:cs typeface="+mn-cs"/>
                  </a:rPr>
                  <a:t>F</a:t>
                </a:r>
                <a:r>
                  <a:rPr lang="en-US" sz="1200" kern="1200" baseline="-25000" dirty="0">
                    <a:solidFill>
                      <a:schemeClr val="tx1"/>
                    </a:solidFill>
                    <a:effectLst/>
                    <a:latin typeface="Calibri" pitchFamily="34" charset="0"/>
                    <a:ea typeface="+mn-ea"/>
                    <a:cs typeface="+mn-cs"/>
                  </a:rPr>
                  <a:t>1,183</a:t>
                </a:r>
                <a:r>
                  <a:rPr lang="en-US" sz="1200" kern="1200" dirty="0">
                    <a:solidFill>
                      <a:schemeClr val="tx1"/>
                    </a:solidFill>
                    <a:effectLst/>
                    <a:latin typeface="Calibri" pitchFamily="34" charset="0"/>
                    <a:ea typeface="+mn-ea"/>
                    <a:cs typeface="+mn-cs"/>
                  </a:rPr>
                  <a:t>=145.88, </a:t>
                </a:r>
                <a:r>
                  <a:rPr lang="en-US" sz="1200" i="1" kern="1200" dirty="0">
                    <a:solidFill>
                      <a:schemeClr val="tx1"/>
                    </a:solidFill>
                    <a:effectLst/>
                    <a:latin typeface="Calibri" pitchFamily="34" charset="0"/>
                    <a:ea typeface="+mn-ea"/>
                    <a:cs typeface="+mn-cs"/>
                  </a:rPr>
                  <a:t>p</a:t>
                </a:r>
                <a:r>
                  <a:rPr lang="en-US" sz="1200" kern="1200" dirty="0">
                    <a:solidFill>
                      <a:schemeClr val="tx1"/>
                    </a:solidFill>
                    <a:effectLst/>
                    <a:latin typeface="Calibri" pitchFamily="34" charset="0"/>
                    <a:ea typeface="+mn-ea"/>
                    <a:cs typeface="+mn-cs"/>
                  </a:rPr>
                  <a:t>&lt;.001, </a:t>
                </a:r>
                <a14:m>
                  <m:oMath xmlns:m="http://schemas.openxmlformats.org/officeDocument/2006/math">
                    <m:sSubSup>
                      <m:sSubSupPr>
                        <m:ctrlPr>
                          <a:rPr lang="en-US"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𝜂</m:t>
                        </m:r>
                      </m:e>
                      <m:sub>
                        <m:r>
                          <a:rPr lang="en-US" sz="1200" i="1" kern="1200">
                            <a:solidFill>
                              <a:schemeClr val="tx1"/>
                            </a:solidFill>
                            <a:effectLst/>
                            <a:latin typeface="Cambria Math" panose="02040503050406030204" pitchFamily="18" charset="0"/>
                            <a:ea typeface="+mn-ea"/>
                            <a:cs typeface="+mn-cs"/>
                          </a:rPr>
                          <m:t>𝑝</m:t>
                        </m:r>
                      </m:sub>
                      <m:sup>
                        <m:r>
                          <a:rPr lang="en-US" sz="1200" i="1" kern="1200">
                            <a:solidFill>
                              <a:schemeClr val="tx1"/>
                            </a:solidFill>
                            <a:effectLst/>
                            <a:latin typeface="Cambria Math" panose="02040503050406030204" pitchFamily="18" charset="0"/>
                            <a:ea typeface="+mn-ea"/>
                            <a:cs typeface="+mn-cs"/>
                          </a:rPr>
                          <m:t>2</m:t>
                        </m:r>
                      </m:sup>
                    </m:sSubSup>
                  </m:oMath>
                </a14:m>
                <a:r>
                  <a:rPr lang="en-US" sz="1200" kern="1200" dirty="0">
                    <a:solidFill>
                      <a:schemeClr val="tx1"/>
                    </a:solidFill>
                    <a:effectLst/>
                    <a:latin typeface="Calibri" pitchFamily="34" charset="0"/>
                    <a:ea typeface="+mn-ea"/>
                    <a:cs typeface="+mn-cs"/>
                  </a:rPr>
                  <a:t> = .44) and group (</a:t>
                </a:r>
                <a:r>
                  <a:rPr lang="en-US" sz="1200" i="1" kern="1200" dirty="0">
                    <a:solidFill>
                      <a:schemeClr val="tx1"/>
                    </a:solidFill>
                    <a:effectLst/>
                    <a:latin typeface="Calibri" pitchFamily="34" charset="0"/>
                    <a:ea typeface="+mn-ea"/>
                    <a:cs typeface="+mn-cs"/>
                  </a:rPr>
                  <a:t>F</a:t>
                </a:r>
                <a:r>
                  <a:rPr lang="en-US" sz="1200" kern="1200" baseline="-25000" dirty="0">
                    <a:solidFill>
                      <a:schemeClr val="tx1"/>
                    </a:solidFill>
                    <a:effectLst/>
                    <a:latin typeface="Calibri" pitchFamily="34" charset="0"/>
                    <a:ea typeface="+mn-ea"/>
                    <a:cs typeface="+mn-cs"/>
                  </a:rPr>
                  <a:t>5,183</a:t>
                </a:r>
                <a:r>
                  <a:rPr lang="en-US" sz="1200" kern="1200" dirty="0">
                    <a:solidFill>
                      <a:schemeClr val="tx1"/>
                    </a:solidFill>
                    <a:effectLst/>
                    <a:latin typeface="Calibri" pitchFamily="34" charset="0"/>
                    <a:ea typeface="+mn-ea"/>
                    <a:cs typeface="+mn-cs"/>
                  </a:rPr>
                  <a:t>=4.18, </a:t>
                </a:r>
                <a:r>
                  <a:rPr lang="en-US" sz="1200" i="1" kern="1200" dirty="0">
                    <a:solidFill>
                      <a:schemeClr val="tx1"/>
                    </a:solidFill>
                    <a:effectLst/>
                    <a:latin typeface="Calibri" pitchFamily="34" charset="0"/>
                    <a:ea typeface="+mn-ea"/>
                    <a:cs typeface="+mn-cs"/>
                  </a:rPr>
                  <a:t>p</a:t>
                </a:r>
                <a:r>
                  <a:rPr lang="en-US" sz="1200" kern="1200" dirty="0">
                    <a:solidFill>
                      <a:schemeClr val="tx1"/>
                    </a:solidFill>
                    <a:effectLst/>
                    <a:latin typeface="Calibri" pitchFamily="34" charset="0"/>
                    <a:ea typeface="+mn-ea"/>
                    <a:cs typeface="+mn-cs"/>
                  </a:rPr>
                  <a:t>=.001, </a:t>
                </a:r>
                <a14:m>
                  <m:oMath xmlns:m="http://schemas.openxmlformats.org/officeDocument/2006/math">
                    <m:sSubSup>
                      <m:sSubSupPr>
                        <m:ctrlPr>
                          <a:rPr lang="en-US"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𝜂</m:t>
                        </m:r>
                      </m:e>
                      <m:sub>
                        <m:r>
                          <a:rPr lang="en-US" sz="1200" i="1" kern="1200">
                            <a:solidFill>
                              <a:schemeClr val="tx1"/>
                            </a:solidFill>
                            <a:effectLst/>
                            <a:latin typeface="Cambria Math" panose="02040503050406030204" pitchFamily="18" charset="0"/>
                            <a:ea typeface="+mn-ea"/>
                            <a:cs typeface="+mn-cs"/>
                          </a:rPr>
                          <m:t>𝑝</m:t>
                        </m:r>
                      </m:sub>
                      <m:sup>
                        <m:r>
                          <a:rPr lang="en-US" sz="1200" i="1" kern="1200">
                            <a:solidFill>
                              <a:schemeClr val="tx1"/>
                            </a:solidFill>
                            <a:effectLst/>
                            <a:latin typeface="Cambria Math" panose="02040503050406030204" pitchFamily="18" charset="0"/>
                            <a:ea typeface="+mn-ea"/>
                            <a:cs typeface="+mn-cs"/>
                          </a:rPr>
                          <m:t>2</m:t>
                        </m:r>
                      </m:sup>
                    </m:sSubSup>
                  </m:oMath>
                </a14:m>
                <a:r>
                  <a:rPr lang="en-US" sz="1200" kern="1200" dirty="0">
                    <a:solidFill>
                      <a:schemeClr val="tx1"/>
                    </a:solidFill>
                    <a:effectLst/>
                    <a:latin typeface="Calibri" pitchFamily="34" charset="0"/>
                    <a:ea typeface="+mn-ea"/>
                    <a:cs typeface="+mn-cs"/>
                  </a:rPr>
                  <a:t> = .103), and a significant group-by-time interaction (</a:t>
                </a:r>
                <a:r>
                  <a:rPr lang="en-US" sz="1200" i="1" kern="1200" dirty="0">
                    <a:solidFill>
                      <a:schemeClr val="tx1"/>
                    </a:solidFill>
                    <a:effectLst/>
                    <a:latin typeface="Calibri" pitchFamily="34" charset="0"/>
                    <a:ea typeface="+mn-ea"/>
                    <a:cs typeface="+mn-cs"/>
                  </a:rPr>
                  <a:t>F</a:t>
                </a:r>
                <a:r>
                  <a:rPr lang="en-US" sz="1200" kern="1200" dirty="0">
                    <a:solidFill>
                      <a:schemeClr val="tx1"/>
                    </a:solidFill>
                    <a:effectLst/>
                    <a:latin typeface="Calibri" pitchFamily="34" charset="0"/>
                    <a:ea typeface="+mn-ea"/>
                    <a:cs typeface="+mn-cs"/>
                  </a:rPr>
                  <a:t>=</a:t>
                </a:r>
                <a:r>
                  <a:rPr lang="en-US" sz="1200" kern="1200" baseline="-25000" dirty="0">
                    <a:solidFill>
                      <a:schemeClr val="tx1"/>
                    </a:solidFill>
                    <a:effectLst/>
                    <a:latin typeface="Calibri" pitchFamily="34" charset="0"/>
                    <a:ea typeface="+mn-ea"/>
                    <a:cs typeface="+mn-cs"/>
                  </a:rPr>
                  <a:t>5,183</a:t>
                </a:r>
                <a:r>
                  <a:rPr lang="en-US" sz="1200" kern="1200" dirty="0">
                    <a:solidFill>
                      <a:schemeClr val="tx1"/>
                    </a:solidFill>
                    <a:effectLst/>
                    <a:latin typeface="Calibri" pitchFamily="34" charset="0"/>
                    <a:ea typeface="+mn-ea"/>
                    <a:cs typeface="+mn-cs"/>
                  </a:rPr>
                  <a:t>=2.65, </a:t>
                </a:r>
                <a:r>
                  <a:rPr lang="en-US" sz="1200" i="1" kern="1200" dirty="0">
                    <a:solidFill>
                      <a:schemeClr val="tx1"/>
                    </a:solidFill>
                    <a:effectLst/>
                    <a:latin typeface="Calibri" pitchFamily="34" charset="0"/>
                    <a:ea typeface="+mn-ea"/>
                    <a:cs typeface="+mn-cs"/>
                  </a:rPr>
                  <a:t>p</a:t>
                </a:r>
                <a:r>
                  <a:rPr lang="en-US" sz="1200" kern="1200" dirty="0">
                    <a:solidFill>
                      <a:schemeClr val="tx1"/>
                    </a:solidFill>
                    <a:effectLst/>
                    <a:latin typeface="Calibri" pitchFamily="34" charset="0"/>
                    <a:ea typeface="+mn-ea"/>
                    <a:cs typeface="+mn-cs"/>
                  </a:rPr>
                  <a:t>=.025, </a:t>
                </a:r>
                <a14:m>
                  <m:oMath xmlns:m="http://schemas.openxmlformats.org/officeDocument/2006/math">
                    <m:sSubSup>
                      <m:sSubSupPr>
                        <m:ctrlPr>
                          <a:rPr lang="en-US"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𝜂</m:t>
                        </m:r>
                      </m:e>
                      <m:sub>
                        <m:r>
                          <a:rPr lang="en-US" sz="1200" i="1" kern="1200">
                            <a:solidFill>
                              <a:schemeClr val="tx1"/>
                            </a:solidFill>
                            <a:effectLst/>
                            <a:latin typeface="Cambria Math" panose="02040503050406030204" pitchFamily="18" charset="0"/>
                            <a:ea typeface="+mn-ea"/>
                            <a:cs typeface="+mn-cs"/>
                          </a:rPr>
                          <m:t>𝑝</m:t>
                        </m:r>
                      </m:sub>
                      <m:sup>
                        <m:r>
                          <a:rPr lang="en-US" sz="1200" i="1" kern="1200">
                            <a:solidFill>
                              <a:schemeClr val="tx1"/>
                            </a:solidFill>
                            <a:effectLst/>
                            <a:latin typeface="Cambria Math" panose="02040503050406030204" pitchFamily="18" charset="0"/>
                            <a:ea typeface="+mn-ea"/>
                            <a:cs typeface="+mn-cs"/>
                          </a:rPr>
                          <m:t>2</m:t>
                        </m:r>
                      </m:sup>
                    </m:sSubSup>
                  </m:oMath>
                </a14:m>
                <a:r>
                  <a:rPr lang="en-US" sz="1200" kern="1200" dirty="0">
                    <a:solidFill>
                      <a:schemeClr val="tx1"/>
                    </a:solidFill>
                    <a:effectLst/>
                    <a:latin typeface="Calibri" pitchFamily="34" charset="0"/>
                    <a:ea typeface="+mn-ea"/>
                    <a:cs typeface="+mn-cs"/>
                  </a:rPr>
                  <a:t>=.067).  Post-hoc comparisons revealed that the increase in pre- to post change of the </a:t>
                </a:r>
                <a:r>
                  <a:rPr lang="en-US" sz="1200" i="1" kern="1200" dirty="0">
                    <a:solidFill>
                      <a:schemeClr val="tx1"/>
                    </a:solidFill>
                    <a:effectLst/>
                    <a:latin typeface="Calibri" pitchFamily="34" charset="0"/>
                    <a:ea typeface="+mn-ea"/>
                    <a:cs typeface="+mn-cs"/>
                  </a:rPr>
                  <a:t>Satisfaction</a:t>
                </a:r>
                <a:r>
                  <a:rPr lang="en-US" sz="1200" kern="1200" dirty="0">
                    <a:solidFill>
                      <a:schemeClr val="tx1"/>
                    </a:solidFill>
                    <a:effectLst/>
                    <a:latin typeface="Calibri" pitchFamily="34" charset="0"/>
                    <a:ea typeface="+mn-ea"/>
                    <a:cs typeface="+mn-cs"/>
                  </a:rPr>
                  <a:t> score was significantly greater for students with a mental-emotional impairment (a*) compared to those with learning disability (LD; a</a:t>
                </a:r>
                <a:r>
                  <a:rPr lang="en-US" sz="1200" kern="1200" baseline="-25000" dirty="0">
                    <a:solidFill>
                      <a:schemeClr val="tx1"/>
                    </a:solidFill>
                    <a:effectLst/>
                    <a:latin typeface="Calibri" pitchFamily="34" charset="0"/>
                    <a:ea typeface="+mn-ea"/>
                    <a:cs typeface="+mn-cs"/>
                  </a:rPr>
                  <a:t>1</a:t>
                </a:r>
                <a:r>
                  <a:rPr lang="en-US" sz="1200" kern="1200" dirty="0">
                    <a:solidFill>
                      <a:schemeClr val="tx1"/>
                    </a:solidFill>
                    <a:effectLst/>
                    <a:latin typeface="Calibri" pitchFamily="34" charset="0"/>
                    <a:ea typeface="+mn-ea"/>
                    <a:cs typeface="+mn-cs"/>
                  </a:rPr>
                  <a:t>*), those with visual deficit (a</a:t>
                </a:r>
                <a:r>
                  <a:rPr lang="en-US" sz="1200" kern="1200" baseline="-25000" dirty="0">
                    <a:solidFill>
                      <a:schemeClr val="tx1"/>
                    </a:solidFill>
                    <a:effectLst/>
                    <a:latin typeface="Calibri" pitchFamily="34" charset="0"/>
                    <a:ea typeface="+mn-ea"/>
                    <a:cs typeface="+mn-cs"/>
                  </a:rPr>
                  <a:t>2</a:t>
                </a:r>
                <a:r>
                  <a:rPr lang="en-US" sz="1200" kern="1200" dirty="0">
                    <a:solidFill>
                      <a:schemeClr val="tx1"/>
                    </a:solidFill>
                    <a:effectLst/>
                    <a:latin typeface="Calibri" pitchFamily="34" charset="0"/>
                    <a:ea typeface="+mn-ea"/>
                    <a:cs typeface="+mn-cs"/>
                  </a:rPr>
                  <a:t>*), and those with attention deficit disorder/ attention deficit hyperactivity disorder/autism spectrum disorder (ADD/ADHD/ASD; a</a:t>
                </a:r>
                <a:r>
                  <a:rPr lang="en-US" sz="1200" kern="1200" baseline="-25000" dirty="0">
                    <a:solidFill>
                      <a:schemeClr val="tx1"/>
                    </a:solidFill>
                    <a:effectLst/>
                    <a:latin typeface="Calibri" pitchFamily="34" charset="0"/>
                    <a:ea typeface="+mn-ea"/>
                    <a:cs typeface="+mn-cs"/>
                  </a:rPr>
                  <a:t>3</a:t>
                </a:r>
                <a:r>
                  <a:rPr lang="en-US" sz="1200" kern="1200" dirty="0">
                    <a:solidFill>
                      <a:schemeClr val="tx1"/>
                    </a:solidFill>
                    <a:effectLst/>
                    <a:latin typeface="Calibri" pitchFamily="34" charset="0"/>
                    <a:ea typeface="+mn-ea"/>
                    <a:cs typeface="+mn-cs"/>
                  </a:rPr>
                  <a:t>*).</a:t>
                </a:r>
                <a:endParaRPr lang="en-US"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When comparing COPM </a:t>
                </a:r>
                <a:r>
                  <a:rPr lang="en-US" sz="1200" i="1" kern="1200" dirty="0">
                    <a:solidFill>
                      <a:schemeClr val="tx1"/>
                    </a:solidFill>
                    <a:effectLst/>
                    <a:latin typeface="Calibri" pitchFamily="34" charset="0"/>
                    <a:ea typeface="+mn-ea"/>
                    <a:cs typeface="+mn-cs"/>
                  </a:rPr>
                  <a:t>Satisfaction</a:t>
                </a:r>
                <a:r>
                  <a:rPr lang="en-US" sz="1200" kern="1200" dirty="0">
                    <a:solidFill>
                      <a:schemeClr val="tx1"/>
                    </a:solidFill>
                    <a:effectLst/>
                    <a:latin typeface="Calibri" pitchFamily="34" charset="0"/>
                    <a:ea typeface="+mn-ea"/>
                    <a:cs typeface="+mn-cs"/>
                  </a:rPr>
                  <a:t> scores across diagnostic groups, we found main effects of time (</a:t>
                </a:r>
                <a:r>
                  <a:rPr lang="en-US" sz="1200" i="1" kern="1200" dirty="0">
                    <a:solidFill>
                      <a:schemeClr val="tx1"/>
                    </a:solidFill>
                    <a:effectLst/>
                    <a:latin typeface="Calibri" pitchFamily="34" charset="0"/>
                    <a:ea typeface="+mn-ea"/>
                    <a:cs typeface="+mn-cs"/>
                  </a:rPr>
                  <a:t>F</a:t>
                </a:r>
                <a:r>
                  <a:rPr lang="en-US" sz="1200" kern="1200" baseline="-25000" dirty="0">
                    <a:solidFill>
                      <a:schemeClr val="tx1"/>
                    </a:solidFill>
                    <a:effectLst/>
                    <a:latin typeface="Calibri" pitchFamily="34" charset="0"/>
                    <a:ea typeface="+mn-ea"/>
                    <a:cs typeface="+mn-cs"/>
                  </a:rPr>
                  <a:t>1,183</a:t>
                </a:r>
                <a:r>
                  <a:rPr lang="en-US" sz="1200" kern="1200" dirty="0">
                    <a:solidFill>
                      <a:schemeClr val="tx1"/>
                    </a:solidFill>
                    <a:effectLst/>
                    <a:latin typeface="Calibri" pitchFamily="34" charset="0"/>
                    <a:ea typeface="+mn-ea"/>
                    <a:cs typeface="+mn-cs"/>
                  </a:rPr>
                  <a:t>=145.88, </a:t>
                </a:r>
                <a:r>
                  <a:rPr lang="en-US" sz="1200" i="1" kern="1200" dirty="0">
                    <a:solidFill>
                      <a:schemeClr val="tx1"/>
                    </a:solidFill>
                    <a:effectLst/>
                    <a:latin typeface="Calibri" pitchFamily="34" charset="0"/>
                    <a:ea typeface="+mn-ea"/>
                    <a:cs typeface="+mn-cs"/>
                  </a:rPr>
                  <a:t>p</a:t>
                </a:r>
                <a:r>
                  <a:rPr lang="en-US" sz="1200" kern="1200" dirty="0">
                    <a:solidFill>
                      <a:schemeClr val="tx1"/>
                    </a:solidFill>
                    <a:effectLst/>
                    <a:latin typeface="Calibri" pitchFamily="34" charset="0"/>
                    <a:ea typeface="+mn-ea"/>
                    <a:cs typeface="+mn-cs"/>
                  </a:rPr>
                  <a:t>&lt;.001, </a:t>
                </a:r>
                <a:r>
                  <a:rPr lang="en-US" sz="1200" i="0" kern="1200">
                    <a:solidFill>
                      <a:schemeClr val="tx1"/>
                    </a:solidFill>
                    <a:effectLst/>
                    <a:latin typeface="Calibri" pitchFamily="34" charset="0"/>
                    <a:ea typeface="+mn-ea"/>
                    <a:cs typeface="+mn-cs"/>
                  </a:rPr>
                  <a:t>𝜂_𝑝^2</a:t>
                </a:r>
                <a:r>
                  <a:rPr lang="en-US" sz="1200" kern="1200" dirty="0">
                    <a:solidFill>
                      <a:schemeClr val="tx1"/>
                    </a:solidFill>
                    <a:effectLst/>
                    <a:latin typeface="Calibri" pitchFamily="34" charset="0"/>
                    <a:ea typeface="+mn-ea"/>
                    <a:cs typeface="+mn-cs"/>
                  </a:rPr>
                  <a:t> = .44) and group (</a:t>
                </a:r>
                <a:r>
                  <a:rPr lang="en-US" sz="1200" i="1" kern="1200" dirty="0">
                    <a:solidFill>
                      <a:schemeClr val="tx1"/>
                    </a:solidFill>
                    <a:effectLst/>
                    <a:latin typeface="Calibri" pitchFamily="34" charset="0"/>
                    <a:ea typeface="+mn-ea"/>
                    <a:cs typeface="+mn-cs"/>
                  </a:rPr>
                  <a:t>F</a:t>
                </a:r>
                <a:r>
                  <a:rPr lang="en-US" sz="1200" kern="1200" baseline="-25000" dirty="0">
                    <a:solidFill>
                      <a:schemeClr val="tx1"/>
                    </a:solidFill>
                    <a:effectLst/>
                    <a:latin typeface="Calibri" pitchFamily="34" charset="0"/>
                    <a:ea typeface="+mn-ea"/>
                    <a:cs typeface="+mn-cs"/>
                  </a:rPr>
                  <a:t>5,183</a:t>
                </a:r>
                <a:r>
                  <a:rPr lang="en-US" sz="1200" kern="1200" dirty="0">
                    <a:solidFill>
                      <a:schemeClr val="tx1"/>
                    </a:solidFill>
                    <a:effectLst/>
                    <a:latin typeface="Calibri" pitchFamily="34" charset="0"/>
                    <a:ea typeface="+mn-ea"/>
                    <a:cs typeface="+mn-cs"/>
                  </a:rPr>
                  <a:t>=4.18, </a:t>
                </a:r>
                <a:r>
                  <a:rPr lang="en-US" sz="1200" i="1" kern="1200" dirty="0">
                    <a:solidFill>
                      <a:schemeClr val="tx1"/>
                    </a:solidFill>
                    <a:effectLst/>
                    <a:latin typeface="Calibri" pitchFamily="34" charset="0"/>
                    <a:ea typeface="+mn-ea"/>
                    <a:cs typeface="+mn-cs"/>
                  </a:rPr>
                  <a:t>p</a:t>
                </a:r>
                <a:r>
                  <a:rPr lang="en-US" sz="1200" kern="1200" dirty="0">
                    <a:solidFill>
                      <a:schemeClr val="tx1"/>
                    </a:solidFill>
                    <a:effectLst/>
                    <a:latin typeface="Calibri" pitchFamily="34" charset="0"/>
                    <a:ea typeface="+mn-ea"/>
                    <a:cs typeface="+mn-cs"/>
                  </a:rPr>
                  <a:t>=.001, </a:t>
                </a:r>
                <a:r>
                  <a:rPr lang="en-US" sz="1200" i="0" kern="1200">
                    <a:solidFill>
                      <a:schemeClr val="tx1"/>
                    </a:solidFill>
                    <a:effectLst/>
                    <a:latin typeface="Calibri" pitchFamily="34" charset="0"/>
                    <a:ea typeface="+mn-ea"/>
                    <a:cs typeface="+mn-cs"/>
                  </a:rPr>
                  <a:t>𝜂_𝑝^2</a:t>
                </a:r>
                <a:r>
                  <a:rPr lang="en-US" sz="1200" kern="1200" dirty="0">
                    <a:solidFill>
                      <a:schemeClr val="tx1"/>
                    </a:solidFill>
                    <a:effectLst/>
                    <a:latin typeface="Calibri" pitchFamily="34" charset="0"/>
                    <a:ea typeface="+mn-ea"/>
                    <a:cs typeface="+mn-cs"/>
                  </a:rPr>
                  <a:t> = .103), and a significant group-by-time interaction (</a:t>
                </a:r>
                <a:r>
                  <a:rPr lang="en-US" sz="1200" i="1" kern="1200" dirty="0">
                    <a:solidFill>
                      <a:schemeClr val="tx1"/>
                    </a:solidFill>
                    <a:effectLst/>
                    <a:latin typeface="Calibri" pitchFamily="34" charset="0"/>
                    <a:ea typeface="+mn-ea"/>
                    <a:cs typeface="+mn-cs"/>
                  </a:rPr>
                  <a:t>F</a:t>
                </a:r>
                <a:r>
                  <a:rPr lang="en-US" sz="1200" kern="1200" dirty="0">
                    <a:solidFill>
                      <a:schemeClr val="tx1"/>
                    </a:solidFill>
                    <a:effectLst/>
                    <a:latin typeface="Calibri" pitchFamily="34" charset="0"/>
                    <a:ea typeface="+mn-ea"/>
                    <a:cs typeface="+mn-cs"/>
                  </a:rPr>
                  <a:t>=</a:t>
                </a:r>
                <a:r>
                  <a:rPr lang="en-US" sz="1200" kern="1200" baseline="-25000" dirty="0">
                    <a:solidFill>
                      <a:schemeClr val="tx1"/>
                    </a:solidFill>
                    <a:effectLst/>
                    <a:latin typeface="Calibri" pitchFamily="34" charset="0"/>
                    <a:ea typeface="+mn-ea"/>
                    <a:cs typeface="+mn-cs"/>
                  </a:rPr>
                  <a:t>5,183</a:t>
                </a:r>
                <a:r>
                  <a:rPr lang="en-US" sz="1200" kern="1200" dirty="0">
                    <a:solidFill>
                      <a:schemeClr val="tx1"/>
                    </a:solidFill>
                    <a:effectLst/>
                    <a:latin typeface="Calibri" pitchFamily="34" charset="0"/>
                    <a:ea typeface="+mn-ea"/>
                    <a:cs typeface="+mn-cs"/>
                  </a:rPr>
                  <a:t>=2.65, </a:t>
                </a:r>
                <a:r>
                  <a:rPr lang="en-US" sz="1200" i="1" kern="1200" dirty="0">
                    <a:solidFill>
                      <a:schemeClr val="tx1"/>
                    </a:solidFill>
                    <a:effectLst/>
                    <a:latin typeface="Calibri" pitchFamily="34" charset="0"/>
                    <a:ea typeface="+mn-ea"/>
                    <a:cs typeface="+mn-cs"/>
                  </a:rPr>
                  <a:t>p</a:t>
                </a:r>
                <a:r>
                  <a:rPr lang="en-US" sz="1200" kern="1200" dirty="0">
                    <a:solidFill>
                      <a:schemeClr val="tx1"/>
                    </a:solidFill>
                    <a:effectLst/>
                    <a:latin typeface="Calibri" pitchFamily="34" charset="0"/>
                    <a:ea typeface="+mn-ea"/>
                    <a:cs typeface="+mn-cs"/>
                  </a:rPr>
                  <a:t>=.025, </a:t>
                </a:r>
                <a:r>
                  <a:rPr lang="en-US" sz="1200" i="0" kern="1200">
                    <a:solidFill>
                      <a:schemeClr val="tx1"/>
                    </a:solidFill>
                    <a:effectLst/>
                    <a:latin typeface="Calibri" pitchFamily="34" charset="0"/>
                    <a:ea typeface="+mn-ea"/>
                    <a:cs typeface="+mn-cs"/>
                  </a:rPr>
                  <a:t>𝜂_𝑝^2</a:t>
                </a:r>
                <a:r>
                  <a:rPr lang="en-US" sz="1200" kern="1200" dirty="0">
                    <a:solidFill>
                      <a:schemeClr val="tx1"/>
                    </a:solidFill>
                    <a:effectLst/>
                    <a:latin typeface="Calibri" pitchFamily="34" charset="0"/>
                    <a:ea typeface="+mn-ea"/>
                    <a:cs typeface="+mn-cs"/>
                  </a:rPr>
                  <a:t>=.067).  Post-hoc comparisons revealed that the increase in pre- to post change of the </a:t>
                </a:r>
                <a:r>
                  <a:rPr lang="en-US" sz="1200" i="1" kern="1200" dirty="0">
                    <a:solidFill>
                      <a:schemeClr val="tx1"/>
                    </a:solidFill>
                    <a:effectLst/>
                    <a:latin typeface="Calibri" pitchFamily="34" charset="0"/>
                    <a:ea typeface="+mn-ea"/>
                    <a:cs typeface="+mn-cs"/>
                  </a:rPr>
                  <a:t>Satisfaction</a:t>
                </a:r>
                <a:r>
                  <a:rPr lang="en-US" sz="1200" kern="1200" dirty="0">
                    <a:solidFill>
                      <a:schemeClr val="tx1"/>
                    </a:solidFill>
                    <a:effectLst/>
                    <a:latin typeface="Calibri" pitchFamily="34" charset="0"/>
                    <a:ea typeface="+mn-ea"/>
                    <a:cs typeface="+mn-cs"/>
                  </a:rPr>
                  <a:t> score was significantly greater for students with a mental-emotional impairment (a*) compared to those with learning disability (LD; a</a:t>
                </a:r>
                <a:r>
                  <a:rPr lang="en-US" sz="1200" kern="1200" baseline="-25000" dirty="0">
                    <a:solidFill>
                      <a:schemeClr val="tx1"/>
                    </a:solidFill>
                    <a:effectLst/>
                    <a:latin typeface="Calibri" pitchFamily="34" charset="0"/>
                    <a:ea typeface="+mn-ea"/>
                    <a:cs typeface="+mn-cs"/>
                  </a:rPr>
                  <a:t>1</a:t>
                </a:r>
                <a:r>
                  <a:rPr lang="en-US" sz="1200" kern="1200" dirty="0">
                    <a:solidFill>
                      <a:schemeClr val="tx1"/>
                    </a:solidFill>
                    <a:effectLst/>
                    <a:latin typeface="Calibri" pitchFamily="34" charset="0"/>
                    <a:ea typeface="+mn-ea"/>
                    <a:cs typeface="+mn-cs"/>
                  </a:rPr>
                  <a:t>*), those with visual deficit (a</a:t>
                </a:r>
                <a:r>
                  <a:rPr lang="en-US" sz="1200" kern="1200" baseline="-25000" dirty="0">
                    <a:solidFill>
                      <a:schemeClr val="tx1"/>
                    </a:solidFill>
                    <a:effectLst/>
                    <a:latin typeface="Calibri" pitchFamily="34" charset="0"/>
                    <a:ea typeface="+mn-ea"/>
                    <a:cs typeface="+mn-cs"/>
                  </a:rPr>
                  <a:t>2</a:t>
                </a:r>
                <a:r>
                  <a:rPr lang="en-US" sz="1200" kern="1200" dirty="0">
                    <a:solidFill>
                      <a:schemeClr val="tx1"/>
                    </a:solidFill>
                    <a:effectLst/>
                    <a:latin typeface="Calibri" pitchFamily="34" charset="0"/>
                    <a:ea typeface="+mn-ea"/>
                    <a:cs typeface="+mn-cs"/>
                  </a:rPr>
                  <a:t>*), and those with attention deficit disorder/ attention deficit hyperactivity disorder/autism spectrum disorder (ADD/ADHD/ASD; a</a:t>
                </a:r>
                <a:r>
                  <a:rPr lang="en-US" sz="1200" kern="1200" baseline="-25000" dirty="0">
                    <a:solidFill>
                      <a:schemeClr val="tx1"/>
                    </a:solidFill>
                    <a:effectLst/>
                    <a:latin typeface="Calibri" pitchFamily="34" charset="0"/>
                    <a:ea typeface="+mn-ea"/>
                    <a:cs typeface="+mn-cs"/>
                  </a:rPr>
                  <a:t>3</a:t>
                </a:r>
                <a:r>
                  <a:rPr lang="en-US" sz="1200" kern="1200" dirty="0">
                    <a:solidFill>
                      <a:schemeClr val="tx1"/>
                    </a:solidFill>
                    <a:effectLst/>
                    <a:latin typeface="Calibri" pitchFamily="34" charset="0"/>
                    <a:ea typeface="+mn-ea"/>
                    <a:cs typeface="+mn-cs"/>
                  </a:rPr>
                  <a:t>*).</a:t>
                </a:r>
                <a:endParaRPr lang="en-US" dirty="0"/>
              </a:p>
            </p:txBody>
          </p:sp>
        </mc:Fallback>
      </mc:AlternateContent>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29</a:t>
            </a:fld>
            <a:endParaRPr lang="en-US"/>
          </a:p>
        </p:txBody>
      </p:sp>
    </p:spTree>
    <p:extLst>
      <p:ext uri="{BB962C8B-B14F-4D97-AF65-F5344CB8AC3E}">
        <p14:creationId xmlns:p14="http://schemas.microsoft.com/office/powerpoint/2010/main" val="2864972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When comparing COPM </a:t>
                </a:r>
                <a:r>
                  <a:rPr lang="en-US" sz="1200" i="1" kern="1200" dirty="0">
                    <a:solidFill>
                      <a:schemeClr val="tx1"/>
                    </a:solidFill>
                    <a:effectLst/>
                    <a:latin typeface="Calibri" pitchFamily="34" charset="0"/>
                    <a:ea typeface="+mn-ea"/>
                    <a:cs typeface="+mn-cs"/>
                  </a:rPr>
                  <a:t>Satisfaction</a:t>
                </a:r>
                <a:r>
                  <a:rPr lang="en-US" sz="1200" kern="1200" dirty="0">
                    <a:solidFill>
                      <a:schemeClr val="tx1"/>
                    </a:solidFill>
                    <a:effectLst/>
                    <a:latin typeface="Calibri" pitchFamily="34" charset="0"/>
                    <a:ea typeface="+mn-ea"/>
                    <a:cs typeface="+mn-cs"/>
                  </a:rPr>
                  <a:t> scores across diagnostic groups, we found main effects of time (</a:t>
                </a:r>
                <a:r>
                  <a:rPr lang="en-US" sz="1200" i="1" kern="1200" dirty="0">
                    <a:solidFill>
                      <a:schemeClr val="tx1"/>
                    </a:solidFill>
                    <a:effectLst/>
                    <a:latin typeface="Calibri" pitchFamily="34" charset="0"/>
                    <a:ea typeface="+mn-ea"/>
                    <a:cs typeface="+mn-cs"/>
                  </a:rPr>
                  <a:t>F</a:t>
                </a:r>
                <a:r>
                  <a:rPr lang="en-US" sz="1200" kern="1200" baseline="-25000" dirty="0">
                    <a:solidFill>
                      <a:schemeClr val="tx1"/>
                    </a:solidFill>
                    <a:effectLst/>
                    <a:latin typeface="Calibri" pitchFamily="34" charset="0"/>
                    <a:ea typeface="+mn-ea"/>
                    <a:cs typeface="+mn-cs"/>
                  </a:rPr>
                  <a:t>1,183</a:t>
                </a:r>
                <a:r>
                  <a:rPr lang="en-US" sz="1200" kern="1200" dirty="0">
                    <a:solidFill>
                      <a:schemeClr val="tx1"/>
                    </a:solidFill>
                    <a:effectLst/>
                    <a:latin typeface="Calibri" pitchFamily="34" charset="0"/>
                    <a:ea typeface="+mn-ea"/>
                    <a:cs typeface="+mn-cs"/>
                  </a:rPr>
                  <a:t>=145.88, </a:t>
                </a:r>
                <a:r>
                  <a:rPr lang="en-US" sz="1200" i="1" kern="1200" dirty="0">
                    <a:solidFill>
                      <a:schemeClr val="tx1"/>
                    </a:solidFill>
                    <a:effectLst/>
                    <a:latin typeface="Calibri" pitchFamily="34" charset="0"/>
                    <a:ea typeface="+mn-ea"/>
                    <a:cs typeface="+mn-cs"/>
                  </a:rPr>
                  <a:t>p</a:t>
                </a:r>
                <a:r>
                  <a:rPr lang="en-US" sz="1200" kern="1200" dirty="0">
                    <a:solidFill>
                      <a:schemeClr val="tx1"/>
                    </a:solidFill>
                    <a:effectLst/>
                    <a:latin typeface="Calibri" pitchFamily="34" charset="0"/>
                    <a:ea typeface="+mn-ea"/>
                    <a:cs typeface="+mn-cs"/>
                  </a:rPr>
                  <a:t>&lt;.001, </a:t>
                </a:r>
                <a14:m>
                  <m:oMath xmlns:m="http://schemas.openxmlformats.org/officeDocument/2006/math">
                    <m:sSubSup>
                      <m:sSubSupPr>
                        <m:ctrlPr>
                          <a:rPr lang="en-US"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𝜂</m:t>
                        </m:r>
                      </m:e>
                      <m:sub>
                        <m:r>
                          <a:rPr lang="en-US" sz="1200" i="1" kern="1200">
                            <a:solidFill>
                              <a:schemeClr val="tx1"/>
                            </a:solidFill>
                            <a:effectLst/>
                            <a:latin typeface="Cambria Math" panose="02040503050406030204" pitchFamily="18" charset="0"/>
                            <a:ea typeface="+mn-ea"/>
                            <a:cs typeface="+mn-cs"/>
                          </a:rPr>
                          <m:t>𝑝</m:t>
                        </m:r>
                      </m:sub>
                      <m:sup>
                        <m:r>
                          <a:rPr lang="en-US" sz="1200" i="1" kern="1200">
                            <a:solidFill>
                              <a:schemeClr val="tx1"/>
                            </a:solidFill>
                            <a:effectLst/>
                            <a:latin typeface="Cambria Math" panose="02040503050406030204" pitchFamily="18" charset="0"/>
                            <a:ea typeface="+mn-ea"/>
                            <a:cs typeface="+mn-cs"/>
                          </a:rPr>
                          <m:t>2</m:t>
                        </m:r>
                      </m:sup>
                    </m:sSubSup>
                  </m:oMath>
                </a14:m>
                <a:r>
                  <a:rPr lang="en-US" sz="1200" kern="1200" dirty="0">
                    <a:solidFill>
                      <a:schemeClr val="tx1"/>
                    </a:solidFill>
                    <a:effectLst/>
                    <a:latin typeface="Calibri" pitchFamily="34" charset="0"/>
                    <a:ea typeface="+mn-ea"/>
                    <a:cs typeface="+mn-cs"/>
                  </a:rPr>
                  <a:t> = .44) and group (</a:t>
                </a:r>
                <a:r>
                  <a:rPr lang="en-US" sz="1200" i="1" kern="1200" dirty="0">
                    <a:solidFill>
                      <a:schemeClr val="tx1"/>
                    </a:solidFill>
                    <a:effectLst/>
                    <a:latin typeface="Calibri" pitchFamily="34" charset="0"/>
                    <a:ea typeface="+mn-ea"/>
                    <a:cs typeface="+mn-cs"/>
                  </a:rPr>
                  <a:t>F</a:t>
                </a:r>
                <a:r>
                  <a:rPr lang="en-US" sz="1200" kern="1200" baseline="-25000" dirty="0">
                    <a:solidFill>
                      <a:schemeClr val="tx1"/>
                    </a:solidFill>
                    <a:effectLst/>
                    <a:latin typeface="Calibri" pitchFamily="34" charset="0"/>
                    <a:ea typeface="+mn-ea"/>
                    <a:cs typeface="+mn-cs"/>
                  </a:rPr>
                  <a:t>5,183</a:t>
                </a:r>
                <a:r>
                  <a:rPr lang="en-US" sz="1200" kern="1200" dirty="0">
                    <a:solidFill>
                      <a:schemeClr val="tx1"/>
                    </a:solidFill>
                    <a:effectLst/>
                    <a:latin typeface="Calibri" pitchFamily="34" charset="0"/>
                    <a:ea typeface="+mn-ea"/>
                    <a:cs typeface="+mn-cs"/>
                  </a:rPr>
                  <a:t>=4.18, </a:t>
                </a:r>
                <a:r>
                  <a:rPr lang="en-US" sz="1200" i="1" kern="1200" dirty="0">
                    <a:solidFill>
                      <a:schemeClr val="tx1"/>
                    </a:solidFill>
                    <a:effectLst/>
                    <a:latin typeface="Calibri" pitchFamily="34" charset="0"/>
                    <a:ea typeface="+mn-ea"/>
                    <a:cs typeface="+mn-cs"/>
                  </a:rPr>
                  <a:t>p</a:t>
                </a:r>
                <a:r>
                  <a:rPr lang="en-US" sz="1200" kern="1200" dirty="0">
                    <a:solidFill>
                      <a:schemeClr val="tx1"/>
                    </a:solidFill>
                    <a:effectLst/>
                    <a:latin typeface="Calibri" pitchFamily="34" charset="0"/>
                    <a:ea typeface="+mn-ea"/>
                    <a:cs typeface="+mn-cs"/>
                  </a:rPr>
                  <a:t>=.001, </a:t>
                </a:r>
                <a14:m>
                  <m:oMath xmlns:m="http://schemas.openxmlformats.org/officeDocument/2006/math">
                    <m:sSubSup>
                      <m:sSubSupPr>
                        <m:ctrlPr>
                          <a:rPr lang="en-US"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𝜂</m:t>
                        </m:r>
                      </m:e>
                      <m:sub>
                        <m:r>
                          <a:rPr lang="en-US" sz="1200" i="1" kern="1200">
                            <a:solidFill>
                              <a:schemeClr val="tx1"/>
                            </a:solidFill>
                            <a:effectLst/>
                            <a:latin typeface="Cambria Math" panose="02040503050406030204" pitchFamily="18" charset="0"/>
                            <a:ea typeface="+mn-ea"/>
                            <a:cs typeface="+mn-cs"/>
                          </a:rPr>
                          <m:t>𝑝</m:t>
                        </m:r>
                      </m:sub>
                      <m:sup>
                        <m:r>
                          <a:rPr lang="en-US" sz="1200" i="1" kern="1200">
                            <a:solidFill>
                              <a:schemeClr val="tx1"/>
                            </a:solidFill>
                            <a:effectLst/>
                            <a:latin typeface="Cambria Math" panose="02040503050406030204" pitchFamily="18" charset="0"/>
                            <a:ea typeface="+mn-ea"/>
                            <a:cs typeface="+mn-cs"/>
                          </a:rPr>
                          <m:t>2</m:t>
                        </m:r>
                      </m:sup>
                    </m:sSubSup>
                  </m:oMath>
                </a14:m>
                <a:r>
                  <a:rPr lang="en-US" sz="1200" kern="1200" dirty="0">
                    <a:solidFill>
                      <a:schemeClr val="tx1"/>
                    </a:solidFill>
                    <a:effectLst/>
                    <a:latin typeface="Calibri" pitchFamily="34" charset="0"/>
                    <a:ea typeface="+mn-ea"/>
                    <a:cs typeface="+mn-cs"/>
                  </a:rPr>
                  <a:t> = .103), and a significant group-by-time interaction (</a:t>
                </a:r>
                <a:r>
                  <a:rPr lang="en-US" sz="1200" i="1" kern="1200" dirty="0">
                    <a:solidFill>
                      <a:schemeClr val="tx1"/>
                    </a:solidFill>
                    <a:effectLst/>
                    <a:latin typeface="Calibri" pitchFamily="34" charset="0"/>
                    <a:ea typeface="+mn-ea"/>
                    <a:cs typeface="+mn-cs"/>
                  </a:rPr>
                  <a:t>F</a:t>
                </a:r>
                <a:r>
                  <a:rPr lang="en-US" sz="1200" kern="1200" dirty="0">
                    <a:solidFill>
                      <a:schemeClr val="tx1"/>
                    </a:solidFill>
                    <a:effectLst/>
                    <a:latin typeface="Calibri" pitchFamily="34" charset="0"/>
                    <a:ea typeface="+mn-ea"/>
                    <a:cs typeface="+mn-cs"/>
                  </a:rPr>
                  <a:t>=</a:t>
                </a:r>
                <a:r>
                  <a:rPr lang="en-US" sz="1200" kern="1200" baseline="-25000" dirty="0">
                    <a:solidFill>
                      <a:schemeClr val="tx1"/>
                    </a:solidFill>
                    <a:effectLst/>
                    <a:latin typeface="Calibri" pitchFamily="34" charset="0"/>
                    <a:ea typeface="+mn-ea"/>
                    <a:cs typeface="+mn-cs"/>
                  </a:rPr>
                  <a:t>5,183</a:t>
                </a:r>
                <a:r>
                  <a:rPr lang="en-US" sz="1200" kern="1200" dirty="0">
                    <a:solidFill>
                      <a:schemeClr val="tx1"/>
                    </a:solidFill>
                    <a:effectLst/>
                    <a:latin typeface="Calibri" pitchFamily="34" charset="0"/>
                    <a:ea typeface="+mn-ea"/>
                    <a:cs typeface="+mn-cs"/>
                  </a:rPr>
                  <a:t>=2.65, </a:t>
                </a:r>
                <a:r>
                  <a:rPr lang="en-US" sz="1200" i="1" kern="1200" dirty="0">
                    <a:solidFill>
                      <a:schemeClr val="tx1"/>
                    </a:solidFill>
                    <a:effectLst/>
                    <a:latin typeface="Calibri" pitchFamily="34" charset="0"/>
                    <a:ea typeface="+mn-ea"/>
                    <a:cs typeface="+mn-cs"/>
                  </a:rPr>
                  <a:t>p</a:t>
                </a:r>
                <a:r>
                  <a:rPr lang="en-US" sz="1200" kern="1200" dirty="0">
                    <a:solidFill>
                      <a:schemeClr val="tx1"/>
                    </a:solidFill>
                    <a:effectLst/>
                    <a:latin typeface="Calibri" pitchFamily="34" charset="0"/>
                    <a:ea typeface="+mn-ea"/>
                    <a:cs typeface="+mn-cs"/>
                  </a:rPr>
                  <a:t>=.025, </a:t>
                </a:r>
                <a14:m>
                  <m:oMath xmlns:m="http://schemas.openxmlformats.org/officeDocument/2006/math">
                    <m:sSubSup>
                      <m:sSubSupPr>
                        <m:ctrlPr>
                          <a:rPr lang="en-US"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𝜂</m:t>
                        </m:r>
                      </m:e>
                      <m:sub>
                        <m:r>
                          <a:rPr lang="en-US" sz="1200" i="1" kern="1200">
                            <a:solidFill>
                              <a:schemeClr val="tx1"/>
                            </a:solidFill>
                            <a:effectLst/>
                            <a:latin typeface="Cambria Math" panose="02040503050406030204" pitchFamily="18" charset="0"/>
                            <a:ea typeface="+mn-ea"/>
                            <a:cs typeface="+mn-cs"/>
                          </a:rPr>
                          <m:t>𝑝</m:t>
                        </m:r>
                      </m:sub>
                      <m:sup>
                        <m:r>
                          <a:rPr lang="en-US" sz="1200" i="1" kern="1200">
                            <a:solidFill>
                              <a:schemeClr val="tx1"/>
                            </a:solidFill>
                            <a:effectLst/>
                            <a:latin typeface="Cambria Math" panose="02040503050406030204" pitchFamily="18" charset="0"/>
                            <a:ea typeface="+mn-ea"/>
                            <a:cs typeface="+mn-cs"/>
                          </a:rPr>
                          <m:t>2</m:t>
                        </m:r>
                      </m:sup>
                    </m:sSubSup>
                  </m:oMath>
                </a14:m>
                <a:r>
                  <a:rPr lang="en-US" sz="1200" kern="1200" dirty="0">
                    <a:solidFill>
                      <a:schemeClr val="tx1"/>
                    </a:solidFill>
                    <a:effectLst/>
                    <a:latin typeface="Calibri" pitchFamily="34" charset="0"/>
                    <a:ea typeface="+mn-ea"/>
                    <a:cs typeface="+mn-cs"/>
                  </a:rPr>
                  <a:t>=.067).  Post-hoc comparisons revealed that the increase in pre- to post change of the </a:t>
                </a:r>
                <a:r>
                  <a:rPr lang="en-US" sz="1200" i="1" kern="1200" dirty="0">
                    <a:solidFill>
                      <a:schemeClr val="tx1"/>
                    </a:solidFill>
                    <a:effectLst/>
                    <a:latin typeface="Calibri" pitchFamily="34" charset="0"/>
                    <a:ea typeface="+mn-ea"/>
                    <a:cs typeface="+mn-cs"/>
                  </a:rPr>
                  <a:t>Satisfaction</a:t>
                </a:r>
                <a:r>
                  <a:rPr lang="en-US" sz="1200" kern="1200" dirty="0">
                    <a:solidFill>
                      <a:schemeClr val="tx1"/>
                    </a:solidFill>
                    <a:effectLst/>
                    <a:latin typeface="Calibri" pitchFamily="34" charset="0"/>
                    <a:ea typeface="+mn-ea"/>
                    <a:cs typeface="+mn-cs"/>
                  </a:rPr>
                  <a:t> score was significantly greater for students with a mental-emotional impairment (a*) compared to those with learning disability (LD; a</a:t>
                </a:r>
                <a:r>
                  <a:rPr lang="en-US" sz="1200" kern="1200" baseline="-25000" dirty="0">
                    <a:solidFill>
                      <a:schemeClr val="tx1"/>
                    </a:solidFill>
                    <a:effectLst/>
                    <a:latin typeface="Calibri" pitchFamily="34" charset="0"/>
                    <a:ea typeface="+mn-ea"/>
                    <a:cs typeface="+mn-cs"/>
                  </a:rPr>
                  <a:t>1</a:t>
                </a:r>
                <a:r>
                  <a:rPr lang="en-US" sz="1200" kern="1200" dirty="0">
                    <a:solidFill>
                      <a:schemeClr val="tx1"/>
                    </a:solidFill>
                    <a:effectLst/>
                    <a:latin typeface="Calibri" pitchFamily="34" charset="0"/>
                    <a:ea typeface="+mn-ea"/>
                    <a:cs typeface="+mn-cs"/>
                  </a:rPr>
                  <a:t>*), those with visual deficit (a</a:t>
                </a:r>
                <a:r>
                  <a:rPr lang="en-US" sz="1200" kern="1200" baseline="-25000" dirty="0">
                    <a:solidFill>
                      <a:schemeClr val="tx1"/>
                    </a:solidFill>
                    <a:effectLst/>
                    <a:latin typeface="Calibri" pitchFamily="34" charset="0"/>
                    <a:ea typeface="+mn-ea"/>
                    <a:cs typeface="+mn-cs"/>
                  </a:rPr>
                  <a:t>2</a:t>
                </a:r>
                <a:r>
                  <a:rPr lang="en-US" sz="1200" kern="1200" dirty="0">
                    <a:solidFill>
                      <a:schemeClr val="tx1"/>
                    </a:solidFill>
                    <a:effectLst/>
                    <a:latin typeface="Calibri" pitchFamily="34" charset="0"/>
                    <a:ea typeface="+mn-ea"/>
                    <a:cs typeface="+mn-cs"/>
                  </a:rPr>
                  <a:t>*), and those with attention deficit disorder/ attention deficit hyperactivity disorder/autism spectrum disorder (ADD/ADHD/ASD; a</a:t>
                </a:r>
                <a:r>
                  <a:rPr lang="en-US" sz="1200" kern="1200" baseline="-25000" dirty="0">
                    <a:solidFill>
                      <a:schemeClr val="tx1"/>
                    </a:solidFill>
                    <a:effectLst/>
                    <a:latin typeface="Calibri" pitchFamily="34" charset="0"/>
                    <a:ea typeface="+mn-ea"/>
                    <a:cs typeface="+mn-cs"/>
                  </a:rPr>
                  <a:t>3</a:t>
                </a:r>
                <a:r>
                  <a:rPr lang="en-US" sz="1200" kern="1200" dirty="0">
                    <a:solidFill>
                      <a:schemeClr val="tx1"/>
                    </a:solidFill>
                    <a:effectLst/>
                    <a:latin typeface="Calibri" pitchFamily="34" charset="0"/>
                    <a:ea typeface="+mn-ea"/>
                    <a:cs typeface="+mn-cs"/>
                  </a:rPr>
                  <a:t>*).</a:t>
                </a:r>
                <a:endParaRPr lang="en-US"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When comparing COPM </a:t>
                </a:r>
                <a:r>
                  <a:rPr lang="en-US" sz="1200" i="1" kern="1200" dirty="0">
                    <a:solidFill>
                      <a:schemeClr val="tx1"/>
                    </a:solidFill>
                    <a:effectLst/>
                    <a:latin typeface="Calibri" pitchFamily="34" charset="0"/>
                    <a:ea typeface="+mn-ea"/>
                    <a:cs typeface="+mn-cs"/>
                  </a:rPr>
                  <a:t>Satisfaction</a:t>
                </a:r>
                <a:r>
                  <a:rPr lang="en-US" sz="1200" kern="1200" dirty="0">
                    <a:solidFill>
                      <a:schemeClr val="tx1"/>
                    </a:solidFill>
                    <a:effectLst/>
                    <a:latin typeface="Calibri" pitchFamily="34" charset="0"/>
                    <a:ea typeface="+mn-ea"/>
                    <a:cs typeface="+mn-cs"/>
                  </a:rPr>
                  <a:t> scores across diagnostic groups, we found main effects of time (</a:t>
                </a:r>
                <a:r>
                  <a:rPr lang="en-US" sz="1200" i="1" kern="1200" dirty="0">
                    <a:solidFill>
                      <a:schemeClr val="tx1"/>
                    </a:solidFill>
                    <a:effectLst/>
                    <a:latin typeface="Calibri" pitchFamily="34" charset="0"/>
                    <a:ea typeface="+mn-ea"/>
                    <a:cs typeface="+mn-cs"/>
                  </a:rPr>
                  <a:t>F</a:t>
                </a:r>
                <a:r>
                  <a:rPr lang="en-US" sz="1200" kern="1200" baseline="-25000" dirty="0">
                    <a:solidFill>
                      <a:schemeClr val="tx1"/>
                    </a:solidFill>
                    <a:effectLst/>
                    <a:latin typeface="Calibri" pitchFamily="34" charset="0"/>
                    <a:ea typeface="+mn-ea"/>
                    <a:cs typeface="+mn-cs"/>
                  </a:rPr>
                  <a:t>1,183</a:t>
                </a:r>
                <a:r>
                  <a:rPr lang="en-US" sz="1200" kern="1200" dirty="0">
                    <a:solidFill>
                      <a:schemeClr val="tx1"/>
                    </a:solidFill>
                    <a:effectLst/>
                    <a:latin typeface="Calibri" pitchFamily="34" charset="0"/>
                    <a:ea typeface="+mn-ea"/>
                    <a:cs typeface="+mn-cs"/>
                  </a:rPr>
                  <a:t>=145.88, </a:t>
                </a:r>
                <a:r>
                  <a:rPr lang="en-US" sz="1200" i="1" kern="1200" dirty="0">
                    <a:solidFill>
                      <a:schemeClr val="tx1"/>
                    </a:solidFill>
                    <a:effectLst/>
                    <a:latin typeface="Calibri" pitchFamily="34" charset="0"/>
                    <a:ea typeface="+mn-ea"/>
                    <a:cs typeface="+mn-cs"/>
                  </a:rPr>
                  <a:t>p</a:t>
                </a:r>
                <a:r>
                  <a:rPr lang="en-US" sz="1200" kern="1200" dirty="0">
                    <a:solidFill>
                      <a:schemeClr val="tx1"/>
                    </a:solidFill>
                    <a:effectLst/>
                    <a:latin typeface="Calibri" pitchFamily="34" charset="0"/>
                    <a:ea typeface="+mn-ea"/>
                    <a:cs typeface="+mn-cs"/>
                  </a:rPr>
                  <a:t>&lt;.001, </a:t>
                </a:r>
                <a:r>
                  <a:rPr lang="en-US" sz="1200" i="0" kern="1200">
                    <a:solidFill>
                      <a:schemeClr val="tx1"/>
                    </a:solidFill>
                    <a:effectLst/>
                    <a:latin typeface="Calibri" pitchFamily="34" charset="0"/>
                    <a:ea typeface="+mn-ea"/>
                    <a:cs typeface="+mn-cs"/>
                  </a:rPr>
                  <a:t>𝜂_𝑝^2</a:t>
                </a:r>
                <a:r>
                  <a:rPr lang="en-US" sz="1200" kern="1200" dirty="0">
                    <a:solidFill>
                      <a:schemeClr val="tx1"/>
                    </a:solidFill>
                    <a:effectLst/>
                    <a:latin typeface="Calibri" pitchFamily="34" charset="0"/>
                    <a:ea typeface="+mn-ea"/>
                    <a:cs typeface="+mn-cs"/>
                  </a:rPr>
                  <a:t> = .44) and group (</a:t>
                </a:r>
                <a:r>
                  <a:rPr lang="en-US" sz="1200" i="1" kern="1200" dirty="0">
                    <a:solidFill>
                      <a:schemeClr val="tx1"/>
                    </a:solidFill>
                    <a:effectLst/>
                    <a:latin typeface="Calibri" pitchFamily="34" charset="0"/>
                    <a:ea typeface="+mn-ea"/>
                    <a:cs typeface="+mn-cs"/>
                  </a:rPr>
                  <a:t>F</a:t>
                </a:r>
                <a:r>
                  <a:rPr lang="en-US" sz="1200" kern="1200" baseline="-25000" dirty="0">
                    <a:solidFill>
                      <a:schemeClr val="tx1"/>
                    </a:solidFill>
                    <a:effectLst/>
                    <a:latin typeface="Calibri" pitchFamily="34" charset="0"/>
                    <a:ea typeface="+mn-ea"/>
                    <a:cs typeface="+mn-cs"/>
                  </a:rPr>
                  <a:t>5,183</a:t>
                </a:r>
                <a:r>
                  <a:rPr lang="en-US" sz="1200" kern="1200" dirty="0">
                    <a:solidFill>
                      <a:schemeClr val="tx1"/>
                    </a:solidFill>
                    <a:effectLst/>
                    <a:latin typeface="Calibri" pitchFamily="34" charset="0"/>
                    <a:ea typeface="+mn-ea"/>
                    <a:cs typeface="+mn-cs"/>
                  </a:rPr>
                  <a:t>=4.18, </a:t>
                </a:r>
                <a:r>
                  <a:rPr lang="en-US" sz="1200" i="1" kern="1200" dirty="0">
                    <a:solidFill>
                      <a:schemeClr val="tx1"/>
                    </a:solidFill>
                    <a:effectLst/>
                    <a:latin typeface="Calibri" pitchFamily="34" charset="0"/>
                    <a:ea typeface="+mn-ea"/>
                    <a:cs typeface="+mn-cs"/>
                  </a:rPr>
                  <a:t>p</a:t>
                </a:r>
                <a:r>
                  <a:rPr lang="en-US" sz="1200" kern="1200" dirty="0">
                    <a:solidFill>
                      <a:schemeClr val="tx1"/>
                    </a:solidFill>
                    <a:effectLst/>
                    <a:latin typeface="Calibri" pitchFamily="34" charset="0"/>
                    <a:ea typeface="+mn-ea"/>
                    <a:cs typeface="+mn-cs"/>
                  </a:rPr>
                  <a:t>=.001, </a:t>
                </a:r>
                <a:r>
                  <a:rPr lang="en-US" sz="1200" i="0" kern="1200">
                    <a:solidFill>
                      <a:schemeClr val="tx1"/>
                    </a:solidFill>
                    <a:effectLst/>
                    <a:latin typeface="Calibri" pitchFamily="34" charset="0"/>
                    <a:ea typeface="+mn-ea"/>
                    <a:cs typeface="+mn-cs"/>
                  </a:rPr>
                  <a:t>𝜂_𝑝^2</a:t>
                </a:r>
                <a:r>
                  <a:rPr lang="en-US" sz="1200" kern="1200" dirty="0">
                    <a:solidFill>
                      <a:schemeClr val="tx1"/>
                    </a:solidFill>
                    <a:effectLst/>
                    <a:latin typeface="Calibri" pitchFamily="34" charset="0"/>
                    <a:ea typeface="+mn-ea"/>
                    <a:cs typeface="+mn-cs"/>
                  </a:rPr>
                  <a:t> = .103), and a significant group-by-time interaction (</a:t>
                </a:r>
                <a:r>
                  <a:rPr lang="en-US" sz="1200" i="1" kern="1200" dirty="0">
                    <a:solidFill>
                      <a:schemeClr val="tx1"/>
                    </a:solidFill>
                    <a:effectLst/>
                    <a:latin typeface="Calibri" pitchFamily="34" charset="0"/>
                    <a:ea typeface="+mn-ea"/>
                    <a:cs typeface="+mn-cs"/>
                  </a:rPr>
                  <a:t>F</a:t>
                </a:r>
                <a:r>
                  <a:rPr lang="en-US" sz="1200" kern="1200" dirty="0">
                    <a:solidFill>
                      <a:schemeClr val="tx1"/>
                    </a:solidFill>
                    <a:effectLst/>
                    <a:latin typeface="Calibri" pitchFamily="34" charset="0"/>
                    <a:ea typeface="+mn-ea"/>
                    <a:cs typeface="+mn-cs"/>
                  </a:rPr>
                  <a:t>=</a:t>
                </a:r>
                <a:r>
                  <a:rPr lang="en-US" sz="1200" kern="1200" baseline="-25000" dirty="0">
                    <a:solidFill>
                      <a:schemeClr val="tx1"/>
                    </a:solidFill>
                    <a:effectLst/>
                    <a:latin typeface="Calibri" pitchFamily="34" charset="0"/>
                    <a:ea typeface="+mn-ea"/>
                    <a:cs typeface="+mn-cs"/>
                  </a:rPr>
                  <a:t>5,183</a:t>
                </a:r>
                <a:r>
                  <a:rPr lang="en-US" sz="1200" kern="1200" dirty="0">
                    <a:solidFill>
                      <a:schemeClr val="tx1"/>
                    </a:solidFill>
                    <a:effectLst/>
                    <a:latin typeface="Calibri" pitchFamily="34" charset="0"/>
                    <a:ea typeface="+mn-ea"/>
                    <a:cs typeface="+mn-cs"/>
                  </a:rPr>
                  <a:t>=2.65, </a:t>
                </a:r>
                <a:r>
                  <a:rPr lang="en-US" sz="1200" i="1" kern="1200" dirty="0">
                    <a:solidFill>
                      <a:schemeClr val="tx1"/>
                    </a:solidFill>
                    <a:effectLst/>
                    <a:latin typeface="Calibri" pitchFamily="34" charset="0"/>
                    <a:ea typeface="+mn-ea"/>
                    <a:cs typeface="+mn-cs"/>
                  </a:rPr>
                  <a:t>p</a:t>
                </a:r>
                <a:r>
                  <a:rPr lang="en-US" sz="1200" kern="1200" dirty="0">
                    <a:solidFill>
                      <a:schemeClr val="tx1"/>
                    </a:solidFill>
                    <a:effectLst/>
                    <a:latin typeface="Calibri" pitchFamily="34" charset="0"/>
                    <a:ea typeface="+mn-ea"/>
                    <a:cs typeface="+mn-cs"/>
                  </a:rPr>
                  <a:t>=.025, </a:t>
                </a:r>
                <a:r>
                  <a:rPr lang="en-US" sz="1200" i="0" kern="1200">
                    <a:solidFill>
                      <a:schemeClr val="tx1"/>
                    </a:solidFill>
                    <a:effectLst/>
                    <a:latin typeface="Calibri" pitchFamily="34" charset="0"/>
                    <a:ea typeface="+mn-ea"/>
                    <a:cs typeface="+mn-cs"/>
                  </a:rPr>
                  <a:t>𝜂_𝑝^2</a:t>
                </a:r>
                <a:r>
                  <a:rPr lang="en-US" sz="1200" kern="1200" dirty="0">
                    <a:solidFill>
                      <a:schemeClr val="tx1"/>
                    </a:solidFill>
                    <a:effectLst/>
                    <a:latin typeface="Calibri" pitchFamily="34" charset="0"/>
                    <a:ea typeface="+mn-ea"/>
                    <a:cs typeface="+mn-cs"/>
                  </a:rPr>
                  <a:t>=.067).  Post-hoc comparisons revealed that the increase in pre- to post change of the </a:t>
                </a:r>
                <a:r>
                  <a:rPr lang="en-US" sz="1200" i="1" kern="1200" dirty="0">
                    <a:solidFill>
                      <a:schemeClr val="tx1"/>
                    </a:solidFill>
                    <a:effectLst/>
                    <a:latin typeface="Calibri" pitchFamily="34" charset="0"/>
                    <a:ea typeface="+mn-ea"/>
                    <a:cs typeface="+mn-cs"/>
                  </a:rPr>
                  <a:t>Satisfaction</a:t>
                </a:r>
                <a:r>
                  <a:rPr lang="en-US" sz="1200" kern="1200" dirty="0">
                    <a:solidFill>
                      <a:schemeClr val="tx1"/>
                    </a:solidFill>
                    <a:effectLst/>
                    <a:latin typeface="Calibri" pitchFamily="34" charset="0"/>
                    <a:ea typeface="+mn-ea"/>
                    <a:cs typeface="+mn-cs"/>
                  </a:rPr>
                  <a:t> score was significantly greater for students with a mental-emotional impairment (a*) compared to those with learning disability (LD; a</a:t>
                </a:r>
                <a:r>
                  <a:rPr lang="en-US" sz="1200" kern="1200" baseline="-25000" dirty="0">
                    <a:solidFill>
                      <a:schemeClr val="tx1"/>
                    </a:solidFill>
                    <a:effectLst/>
                    <a:latin typeface="Calibri" pitchFamily="34" charset="0"/>
                    <a:ea typeface="+mn-ea"/>
                    <a:cs typeface="+mn-cs"/>
                  </a:rPr>
                  <a:t>1</a:t>
                </a:r>
                <a:r>
                  <a:rPr lang="en-US" sz="1200" kern="1200" dirty="0">
                    <a:solidFill>
                      <a:schemeClr val="tx1"/>
                    </a:solidFill>
                    <a:effectLst/>
                    <a:latin typeface="Calibri" pitchFamily="34" charset="0"/>
                    <a:ea typeface="+mn-ea"/>
                    <a:cs typeface="+mn-cs"/>
                  </a:rPr>
                  <a:t>*), those with visual deficit (a</a:t>
                </a:r>
                <a:r>
                  <a:rPr lang="en-US" sz="1200" kern="1200" baseline="-25000" dirty="0">
                    <a:solidFill>
                      <a:schemeClr val="tx1"/>
                    </a:solidFill>
                    <a:effectLst/>
                    <a:latin typeface="Calibri" pitchFamily="34" charset="0"/>
                    <a:ea typeface="+mn-ea"/>
                    <a:cs typeface="+mn-cs"/>
                  </a:rPr>
                  <a:t>2</a:t>
                </a:r>
                <a:r>
                  <a:rPr lang="en-US" sz="1200" kern="1200" dirty="0">
                    <a:solidFill>
                      <a:schemeClr val="tx1"/>
                    </a:solidFill>
                    <a:effectLst/>
                    <a:latin typeface="Calibri" pitchFamily="34" charset="0"/>
                    <a:ea typeface="+mn-ea"/>
                    <a:cs typeface="+mn-cs"/>
                  </a:rPr>
                  <a:t>*), and those with attention deficit disorder/ attention deficit hyperactivity disorder/autism spectrum disorder (ADD/ADHD/ASD; a</a:t>
                </a:r>
                <a:r>
                  <a:rPr lang="en-US" sz="1200" kern="1200" baseline="-25000" dirty="0">
                    <a:solidFill>
                      <a:schemeClr val="tx1"/>
                    </a:solidFill>
                    <a:effectLst/>
                    <a:latin typeface="Calibri" pitchFamily="34" charset="0"/>
                    <a:ea typeface="+mn-ea"/>
                    <a:cs typeface="+mn-cs"/>
                  </a:rPr>
                  <a:t>3</a:t>
                </a:r>
                <a:r>
                  <a:rPr lang="en-US" sz="1200" kern="1200" dirty="0">
                    <a:solidFill>
                      <a:schemeClr val="tx1"/>
                    </a:solidFill>
                    <a:effectLst/>
                    <a:latin typeface="Calibri" pitchFamily="34" charset="0"/>
                    <a:ea typeface="+mn-ea"/>
                    <a:cs typeface="+mn-cs"/>
                  </a:rPr>
                  <a:t>*).</a:t>
                </a:r>
                <a:endParaRPr lang="en-US" dirty="0"/>
              </a:p>
            </p:txBody>
          </p:sp>
        </mc:Fallback>
      </mc:AlternateContent>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30</a:t>
            </a:fld>
            <a:endParaRPr lang="en-US"/>
          </a:p>
        </p:txBody>
      </p:sp>
    </p:spTree>
    <p:extLst>
      <p:ext uri="{BB962C8B-B14F-4D97-AF65-F5344CB8AC3E}">
        <p14:creationId xmlns:p14="http://schemas.microsoft.com/office/powerpoint/2010/main" val="1291438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research question 2, there were</a:t>
            </a:r>
            <a:r>
              <a:rPr lang="en-US" baseline="0" dirty="0" smtClean="0"/>
              <a:t> significant differences in the positive change scores when diagnosis was entered as a factor.  This greatest changes were seen for those with a mood disorder. </a:t>
            </a:r>
            <a:r>
              <a:rPr lang="en-US" sz="1200" dirty="0" smtClean="0"/>
              <a:t>Gender &amp; class-level did not influence </a:t>
            </a:r>
            <a:r>
              <a:rPr lang="en-US" sz="1200" dirty="0" smtClean="0">
                <a:solidFill>
                  <a:schemeClr val="accent3"/>
                </a:solidFill>
              </a:rPr>
              <a:t>performance</a:t>
            </a:r>
            <a:r>
              <a:rPr lang="en-US" sz="1200" dirty="0" smtClean="0"/>
              <a:t> and </a:t>
            </a:r>
            <a:r>
              <a:rPr lang="en-US" sz="1200" dirty="0" smtClean="0">
                <a:solidFill>
                  <a:schemeClr val="accent2"/>
                </a:solidFill>
              </a:rPr>
              <a:t>satisfaction</a:t>
            </a:r>
            <a:r>
              <a:rPr lang="en-US" sz="1200" dirty="0" smtClean="0"/>
              <a:t> ratings.</a:t>
            </a:r>
            <a:endParaRPr lang="en-US" dirty="0"/>
          </a:p>
        </p:txBody>
      </p:sp>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31</a:t>
            </a:fld>
            <a:endParaRPr lang="en-US"/>
          </a:p>
        </p:txBody>
      </p:sp>
    </p:spTree>
    <p:extLst>
      <p:ext uri="{BB962C8B-B14F-4D97-AF65-F5344CB8AC3E}">
        <p14:creationId xmlns:p14="http://schemas.microsoft.com/office/powerpoint/2010/main" val="5734695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Research question 3:</a:t>
            </a:r>
            <a:r>
              <a:rPr lang="en-US" baseline="0" dirty="0" smtClean="0"/>
              <a:t> </a:t>
            </a:r>
            <a:r>
              <a:rPr lang="en-US" sz="1200" dirty="0" smtClean="0"/>
              <a:t>Are student perceptions of AT service provision, use, and impact influenced by these same attribute variables?</a:t>
            </a:r>
            <a:endParaRPr lang="en-US" dirty="0" smtClean="0"/>
          </a:p>
        </p:txBody>
      </p:sp>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32</a:t>
            </a:fld>
            <a:endParaRPr lang="en-US"/>
          </a:p>
        </p:txBody>
      </p:sp>
    </p:spTree>
    <p:extLst>
      <p:ext uri="{BB962C8B-B14F-4D97-AF65-F5344CB8AC3E}">
        <p14:creationId xmlns:p14="http://schemas.microsoft.com/office/powerpoint/2010/main" val="1913314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Diagnostic groups significantly differed on their ratings of “timeliness of accommodation” (</a:t>
            </a:r>
            <a:r>
              <a:rPr lang="en-US" sz="1200" i="1" kern="1200" dirty="0" smtClean="0">
                <a:solidFill>
                  <a:schemeClr val="tx1"/>
                </a:solidFill>
                <a:effectLst/>
                <a:latin typeface="Calibri" pitchFamily="34" charset="0"/>
                <a:ea typeface="+mn-ea"/>
                <a:cs typeface="+mn-cs"/>
              </a:rPr>
              <a:t>F</a:t>
            </a:r>
            <a:r>
              <a:rPr lang="en-US" sz="1200" kern="1200" baseline="-25000" dirty="0" smtClean="0">
                <a:solidFill>
                  <a:schemeClr val="tx1"/>
                </a:solidFill>
                <a:effectLst/>
                <a:latin typeface="Calibri" pitchFamily="34" charset="0"/>
                <a:ea typeface="+mn-ea"/>
                <a:cs typeface="+mn-cs"/>
              </a:rPr>
              <a:t>6,75</a:t>
            </a:r>
            <a:r>
              <a:rPr lang="en-US" sz="1200" kern="1200" dirty="0" smtClean="0">
                <a:solidFill>
                  <a:schemeClr val="tx1"/>
                </a:solidFill>
                <a:effectLst/>
                <a:latin typeface="Calibri" pitchFamily="34" charset="0"/>
                <a:ea typeface="+mn-ea"/>
                <a:cs typeface="+mn-cs"/>
              </a:rPr>
              <a:t>=2.66, </a:t>
            </a:r>
            <a:r>
              <a:rPr lang="en-US" sz="1200" i="1" kern="1200" dirty="0" smtClean="0">
                <a:solidFill>
                  <a:schemeClr val="tx1"/>
                </a:solidFill>
                <a:effectLst/>
                <a:latin typeface="Calibri" pitchFamily="34" charset="0"/>
                <a:ea typeface="+mn-ea"/>
                <a:cs typeface="+mn-cs"/>
              </a:rPr>
              <a:t>p</a:t>
            </a:r>
            <a:r>
              <a:rPr lang="en-US" sz="1200" kern="1200" dirty="0" smtClean="0">
                <a:solidFill>
                  <a:schemeClr val="tx1"/>
                </a:solidFill>
                <a:effectLst/>
                <a:latin typeface="Calibri" pitchFamily="34" charset="0"/>
                <a:ea typeface="+mn-ea"/>
                <a:cs typeface="+mn-cs"/>
              </a:rPr>
              <a:t>=.021).  Post-hoc pairwise comparisons revealed that individuals with mobility deficits or chronic pain (a*) rated “timeliness of accommodation” significantly lower than individuals in the learning disabled (a</a:t>
            </a:r>
            <a:r>
              <a:rPr lang="en-US" sz="1200" kern="1200" baseline="-25000" dirty="0" smtClean="0">
                <a:solidFill>
                  <a:schemeClr val="tx1"/>
                </a:solidFill>
                <a:effectLst/>
                <a:latin typeface="Calibri" pitchFamily="34" charset="0"/>
                <a:ea typeface="+mn-ea"/>
                <a:cs typeface="+mn-cs"/>
              </a:rPr>
              <a:t>1</a:t>
            </a:r>
            <a:r>
              <a:rPr lang="en-US" sz="1200" kern="1200" dirty="0" smtClean="0">
                <a:solidFill>
                  <a:schemeClr val="tx1"/>
                </a:solidFill>
                <a:effectLst/>
                <a:latin typeface="Calibri" pitchFamily="34" charset="0"/>
                <a:ea typeface="+mn-ea"/>
                <a:cs typeface="+mn-cs"/>
              </a:rPr>
              <a:t>*), ADD/ADHD/ASD/other cognitive perceptual (a</a:t>
            </a:r>
            <a:r>
              <a:rPr lang="en-US" sz="1200" kern="1200" baseline="-25000" dirty="0" smtClean="0">
                <a:solidFill>
                  <a:schemeClr val="tx1"/>
                </a:solidFill>
                <a:effectLst/>
                <a:latin typeface="Calibri" pitchFamily="34" charset="0"/>
                <a:ea typeface="+mn-ea"/>
                <a:cs typeface="+mn-cs"/>
              </a:rPr>
              <a:t>2</a:t>
            </a:r>
            <a:r>
              <a:rPr lang="en-US" sz="1200" kern="1200" dirty="0" smtClean="0">
                <a:solidFill>
                  <a:schemeClr val="tx1"/>
                </a:solidFill>
                <a:effectLst/>
                <a:latin typeface="Calibri" pitchFamily="34" charset="0"/>
                <a:ea typeface="+mn-ea"/>
                <a:cs typeface="+mn-cs"/>
              </a:rPr>
              <a:t>*), or “other” (a</a:t>
            </a:r>
            <a:r>
              <a:rPr lang="en-US" sz="1200" kern="1200" baseline="-25000" dirty="0" smtClean="0">
                <a:solidFill>
                  <a:schemeClr val="tx1"/>
                </a:solidFill>
                <a:effectLst/>
                <a:latin typeface="Calibri" pitchFamily="34" charset="0"/>
                <a:ea typeface="+mn-ea"/>
                <a:cs typeface="+mn-cs"/>
              </a:rPr>
              <a:t>3</a:t>
            </a:r>
            <a:r>
              <a:rPr lang="en-US" sz="1200" kern="1200" dirty="0" smtClean="0">
                <a:solidFill>
                  <a:schemeClr val="tx1"/>
                </a:solidFill>
                <a:effectLst/>
                <a:latin typeface="Calibri" pitchFamily="34" charset="0"/>
                <a:ea typeface="+mn-ea"/>
                <a:cs typeface="+mn-cs"/>
              </a:rPr>
              <a:t>*) diagnostic groups.</a:t>
            </a:r>
            <a:endParaRPr lang="en-US" dirty="0"/>
          </a:p>
        </p:txBody>
      </p:sp>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33</a:t>
            </a:fld>
            <a:endParaRPr lang="en-US"/>
          </a:p>
        </p:txBody>
      </p:sp>
    </p:spTree>
    <p:extLst>
      <p:ext uri="{BB962C8B-B14F-4D97-AF65-F5344CB8AC3E}">
        <p14:creationId xmlns:p14="http://schemas.microsoft.com/office/powerpoint/2010/main" val="325646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3</a:t>
            </a:fld>
            <a:endParaRPr lang="en-US"/>
          </a:p>
        </p:txBody>
      </p:sp>
    </p:spTree>
    <p:extLst>
      <p:ext uri="{BB962C8B-B14F-4D97-AF65-F5344CB8AC3E}">
        <p14:creationId xmlns:p14="http://schemas.microsoft.com/office/powerpoint/2010/main" val="3514036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  Diagnostic </a:t>
            </a:r>
            <a:r>
              <a:rPr lang="en-US" sz="1200" kern="1200" dirty="0" smtClean="0">
                <a:solidFill>
                  <a:schemeClr val="tx1"/>
                </a:solidFill>
                <a:effectLst/>
                <a:latin typeface="Calibri" pitchFamily="34" charset="0"/>
                <a:ea typeface="+mn-ea"/>
                <a:cs typeface="+mn-cs"/>
              </a:rPr>
              <a:t>groups significantly differed on their ratings of “timeliness of accommodation” (</a:t>
            </a:r>
            <a:r>
              <a:rPr lang="en-US" sz="1200" i="1" kern="1200" dirty="0" smtClean="0">
                <a:solidFill>
                  <a:schemeClr val="tx1"/>
                </a:solidFill>
                <a:effectLst/>
                <a:latin typeface="Calibri" pitchFamily="34" charset="0"/>
                <a:ea typeface="+mn-ea"/>
                <a:cs typeface="+mn-cs"/>
              </a:rPr>
              <a:t>F</a:t>
            </a:r>
            <a:r>
              <a:rPr lang="en-US" sz="1200" kern="1200" baseline="-25000" dirty="0" smtClean="0">
                <a:solidFill>
                  <a:schemeClr val="tx1"/>
                </a:solidFill>
                <a:effectLst/>
                <a:latin typeface="Calibri" pitchFamily="34" charset="0"/>
                <a:ea typeface="+mn-ea"/>
                <a:cs typeface="+mn-cs"/>
              </a:rPr>
              <a:t>6,75</a:t>
            </a:r>
            <a:r>
              <a:rPr lang="en-US" sz="1200" kern="1200" dirty="0" smtClean="0">
                <a:solidFill>
                  <a:schemeClr val="tx1"/>
                </a:solidFill>
                <a:effectLst/>
                <a:latin typeface="Calibri" pitchFamily="34" charset="0"/>
                <a:ea typeface="+mn-ea"/>
                <a:cs typeface="+mn-cs"/>
              </a:rPr>
              <a:t>=2.66, </a:t>
            </a:r>
            <a:r>
              <a:rPr lang="en-US" sz="1200" i="1" kern="1200" dirty="0" smtClean="0">
                <a:solidFill>
                  <a:schemeClr val="tx1"/>
                </a:solidFill>
                <a:effectLst/>
                <a:latin typeface="Calibri" pitchFamily="34" charset="0"/>
                <a:ea typeface="+mn-ea"/>
                <a:cs typeface="+mn-cs"/>
              </a:rPr>
              <a:t>p</a:t>
            </a:r>
            <a:r>
              <a:rPr lang="en-US" sz="1200" kern="1200" dirty="0" smtClean="0">
                <a:solidFill>
                  <a:schemeClr val="tx1"/>
                </a:solidFill>
                <a:effectLst/>
                <a:latin typeface="Calibri" pitchFamily="34" charset="0"/>
                <a:ea typeface="+mn-ea"/>
                <a:cs typeface="+mn-cs"/>
              </a:rPr>
              <a:t>=.021).  Post-hoc pairwise comparisons revealed that individuals with mobility deficits or chronic pain (a*) rated “timeliness of accommodation” significantly lower than individuals in the learning disabled (a</a:t>
            </a:r>
            <a:r>
              <a:rPr lang="en-US" sz="1200" kern="1200" baseline="-25000" dirty="0" smtClean="0">
                <a:solidFill>
                  <a:schemeClr val="tx1"/>
                </a:solidFill>
                <a:effectLst/>
                <a:latin typeface="Calibri" pitchFamily="34" charset="0"/>
                <a:ea typeface="+mn-ea"/>
                <a:cs typeface="+mn-cs"/>
              </a:rPr>
              <a:t>1</a:t>
            </a:r>
            <a:r>
              <a:rPr lang="en-US" sz="1200" kern="1200" dirty="0" smtClean="0">
                <a:solidFill>
                  <a:schemeClr val="tx1"/>
                </a:solidFill>
                <a:effectLst/>
                <a:latin typeface="Calibri" pitchFamily="34" charset="0"/>
                <a:ea typeface="+mn-ea"/>
                <a:cs typeface="+mn-cs"/>
              </a:rPr>
              <a:t>*), ADD/ADHD/ASD/other cognitive perceptual (a</a:t>
            </a:r>
            <a:r>
              <a:rPr lang="en-US" sz="1200" kern="1200" baseline="-25000" dirty="0" smtClean="0">
                <a:solidFill>
                  <a:schemeClr val="tx1"/>
                </a:solidFill>
                <a:effectLst/>
                <a:latin typeface="Calibri" pitchFamily="34" charset="0"/>
                <a:ea typeface="+mn-ea"/>
                <a:cs typeface="+mn-cs"/>
              </a:rPr>
              <a:t>2</a:t>
            </a:r>
            <a:r>
              <a:rPr lang="en-US" sz="1200" kern="1200" dirty="0" smtClean="0">
                <a:solidFill>
                  <a:schemeClr val="tx1"/>
                </a:solidFill>
                <a:effectLst/>
                <a:latin typeface="Calibri" pitchFamily="34" charset="0"/>
                <a:ea typeface="+mn-ea"/>
                <a:cs typeface="+mn-cs"/>
              </a:rPr>
              <a:t>*), or “other” (a</a:t>
            </a:r>
            <a:r>
              <a:rPr lang="en-US" sz="1200" kern="1200" baseline="-25000" dirty="0" smtClean="0">
                <a:solidFill>
                  <a:schemeClr val="tx1"/>
                </a:solidFill>
                <a:effectLst/>
                <a:latin typeface="Calibri" pitchFamily="34" charset="0"/>
                <a:ea typeface="+mn-ea"/>
                <a:cs typeface="+mn-cs"/>
              </a:rPr>
              <a:t>3</a:t>
            </a:r>
            <a:r>
              <a:rPr lang="en-US" sz="1200" kern="1200" dirty="0" smtClean="0">
                <a:solidFill>
                  <a:schemeClr val="tx1"/>
                </a:solidFill>
                <a:effectLst/>
                <a:latin typeface="Calibri" pitchFamily="34" charset="0"/>
                <a:ea typeface="+mn-ea"/>
                <a:cs typeface="+mn-cs"/>
              </a:rPr>
              <a:t>*) diagnostic groups.</a:t>
            </a:r>
            <a:endParaRPr lang="en-US" dirty="0"/>
          </a:p>
        </p:txBody>
      </p:sp>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34</a:t>
            </a:fld>
            <a:endParaRPr lang="en-US"/>
          </a:p>
        </p:txBody>
      </p:sp>
    </p:spTree>
    <p:extLst>
      <p:ext uri="{BB962C8B-B14F-4D97-AF65-F5344CB8AC3E}">
        <p14:creationId xmlns:p14="http://schemas.microsoft.com/office/powerpoint/2010/main" val="2795914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Diagnostic groups significantly differed on their ratings of “independence of AT use” (</a:t>
            </a:r>
            <a:r>
              <a:rPr lang="en-US" sz="1200" i="1" kern="1200" dirty="0" smtClean="0">
                <a:solidFill>
                  <a:schemeClr val="tx1"/>
                </a:solidFill>
                <a:effectLst/>
                <a:latin typeface="Calibri" pitchFamily="34" charset="0"/>
                <a:ea typeface="+mn-ea"/>
                <a:cs typeface="+mn-cs"/>
              </a:rPr>
              <a:t>F</a:t>
            </a:r>
            <a:r>
              <a:rPr lang="en-US" sz="1200" kern="1200" baseline="-25000" dirty="0" smtClean="0">
                <a:solidFill>
                  <a:schemeClr val="tx1"/>
                </a:solidFill>
                <a:effectLst/>
                <a:latin typeface="Calibri" pitchFamily="34" charset="0"/>
                <a:ea typeface="+mn-ea"/>
                <a:cs typeface="+mn-cs"/>
              </a:rPr>
              <a:t>6,75</a:t>
            </a:r>
            <a:r>
              <a:rPr lang="en-US" sz="1200" kern="1200" dirty="0" smtClean="0">
                <a:solidFill>
                  <a:schemeClr val="tx1"/>
                </a:solidFill>
                <a:effectLst/>
                <a:latin typeface="Calibri" pitchFamily="34" charset="0"/>
                <a:ea typeface="+mn-ea"/>
                <a:cs typeface="+mn-cs"/>
              </a:rPr>
              <a:t>=2.24, </a:t>
            </a:r>
            <a:r>
              <a:rPr lang="en-US" sz="1200" i="1" kern="1200" dirty="0" smtClean="0">
                <a:solidFill>
                  <a:schemeClr val="tx1"/>
                </a:solidFill>
                <a:effectLst/>
                <a:latin typeface="Calibri" pitchFamily="34" charset="0"/>
                <a:ea typeface="+mn-ea"/>
                <a:cs typeface="+mn-cs"/>
              </a:rPr>
              <a:t>p</a:t>
            </a:r>
            <a:r>
              <a:rPr lang="en-US" sz="1200" kern="1200" dirty="0" smtClean="0">
                <a:solidFill>
                  <a:schemeClr val="tx1"/>
                </a:solidFill>
                <a:effectLst/>
                <a:latin typeface="Calibri" pitchFamily="34" charset="0"/>
                <a:ea typeface="+mn-ea"/>
                <a:cs typeface="+mn-cs"/>
              </a:rPr>
              <a:t>=.049).  Post-hoc pairwise comparisons revealed “independence of AT use” was also rated significantly higher by individuals with a learning disability compared to those with CNS damage.</a:t>
            </a:r>
            <a:endParaRPr lang="en-US" dirty="0"/>
          </a:p>
        </p:txBody>
      </p:sp>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36</a:t>
            </a:fld>
            <a:endParaRPr lang="en-US"/>
          </a:p>
        </p:txBody>
      </p:sp>
    </p:spTree>
    <p:extLst>
      <p:ext uri="{BB962C8B-B14F-4D97-AF65-F5344CB8AC3E}">
        <p14:creationId xmlns:p14="http://schemas.microsoft.com/office/powerpoint/2010/main" val="3152961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37</a:t>
            </a:fld>
            <a:endParaRPr lang="en-US"/>
          </a:p>
        </p:txBody>
      </p:sp>
    </p:spTree>
    <p:extLst>
      <p:ext uri="{BB962C8B-B14F-4D97-AF65-F5344CB8AC3E}">
        <p14:creationId xmlns:p14="http://schemas.microsoft.com/office/powerpoint/2010/main" val="19145386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38</a:t>
            </a:fld>
            <a:endParaRPr lang="en-US"/>
          </a:p>
        </p:txBody>
      </p:sp>
    </p:spTree>
    <p:extLst>
      <p:ext uri="{BB962C8B-B14F-4D97-AF65-F5344CB8AC3E}">
        <p14:creationId xmlns:p14="http://schemas.microsoft.com/office/powerpoint/2010/main" val="32516371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39</a:t>
            </a:fld>
            <a:endParaRPr lang="en-US"/>
          </a:p>
        </p:txBody>
      </p:sp>
    </p:spTree>
    <p:extLst>
      <p:ext uri="{BB962C8B-B14F-4D97-AF65-F5344CB8AC3E}">
        <p14:creationId xmlns:p14="http://schemas.microsoft.com/office/powerpoint/2010/main" val="3786009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40</a:t>
            </a:fld>
            <a:endParaRPr lang="en-US"/>
          </a:p>
        </p:txBody>
      </p:sp>
    </p:spTree>
    <p:extLst>
      <p:ext uri="{BB962C8B-B14F-4D97-AF65-F5344CB8AC3E}">
        <p14:creationId xmlns:p14="http://schemas.microsoft.com/office/powerpoint/2010/main" val="10494884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41</a:t>
            </a:fld>
            <a:endParaRPr lang="en-US"/>
          </a:p>
        </p:txBody>
      </p:sp>
    </p:spTree>
    <p:extLst>
      <p:ext uri="{BB962C8B-B14F-4D97-AF65-F5344CB8AC3E}">
        <p14:creationId xmlns:p14="http://schemas.microsoft.com/office/powerpoint/2010/main" val="35287146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else???</a:t>
            </a:r>
            <a:endParaRPr lang="en-US" dirty="0"/>
          </a:p>
        </p:txBody>
      </p:sp>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42</a:t>
            </a:fld>
            <a:endParaRPr lang="en-US"/>
          </a:p>
        </p:txBody>
      </p:sp>
    </p:spTree>
    <p:extLst>
      <p:ext uri="{BB962C8B-B14F-4D97-AF65-F5344CB8AC3E}">
        <p14:creationId xmlns:p14="http://schemas.microsoft.com/office/powerpoint/2010/main" val="19487154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43</a:t>
            </a:fld>
            <a:endParaRPr lang="en-US"/>
          </a:p>
        </p:txBody>
      </p:sp>
    </p:spTree>
    <p:extLst>
      <p:ext uri="{BB962C8B-B14F-4D97-AF65-F5344CB8AC3E}">
        <p14:creationId xmlns:p14="http://schemas.microsoft.com/office/powerpoint/2010/main" val="29027380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44</a:t>
            </a:fld>
            <a:endParaRPr lang="en-US"/>
          </a:p>
        </p:txBody>
      </p:sp>
    </p:spTree>
    <p:extLst>
      <p:ext uri="{BB962C8B-B14F-4D97-AF65-F5344CB8AC3E}">
        <p14:creationId xmlns:p14="http://schemas.microsoft.com/office/powerpoint/2010/main" val="2284921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hoping to consider the 4</a:t>
            </a:r>
            <a:r>
              <a:rPr lang="en-US" baseline="30000" dirty="0" smtClean="0"/>
              <a:t>th</a:t>
            </a:r>
            <a:r>
              <a:rPr lang="en-US" dirty="0" smtClean="0"/>
              <a:t> learning</a:t>
            </a:r>
            <a:r>
              <a:rPr lang="en-US" baseline="0" dirty="0" smtClean="0"/>
              <a:t> outcome in a large group discussion at the end.  </a:t>
            </a:r>
          </a:p>
          <a:p>
            <a:r>
              <a:rPr lang="en-US" baseline="0" dirty="0" smtClean="0"/>
              <a:t>Shorten or bold</a:t>
            </a:r>
          </a:p>
          <a:p>
            <a:r>
              <a:rPr lang="en-US" baseline="0" dirty="0" smtClean="0"/>
              <a:t>Please ask questions throughout</a:t>
            </a:r>
            <a:endParaRPr lang="en-US" dirty="0"/>
          </a:p>
        </p:txBody>
      </p:sp>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4</a:t>
            </a:fld>
            <a:endParaRPr lang="en-US"/>
          </a:p>
        </p:txBody>
      </p:sp>
    </p:spTree>
    <p:extLst>
      <p:ext uri="{BB962C8B-B14F-4D97-AF65-F5344CB8AC3E}">
        <p14:creationId xmlns:p14="http://schemas.microsoft.com/office/powerpoint/2010/main" val="3351402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update with years stats</a:t>
            </a:r>
            <a:endParaRPr lang="en-US" dirty="0"/>
          </a:p>
        </p:txBody>
      </p:sp>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5</a:t>
            </a:fld>
            <a:endParaRPr lang="en-US"/>
          </a:p>
        </p:txBody>
      </p:sp>
    </p:spTree>
    <p:extLst>
      <p:ext uri="{BB962C8B-B14F-4D97-AF65-F5344CB8AC3E}">
        <p14:creationId xmlns:p14="http://schemas.microsoft.com/office/powerpoint/2010/main" val="938470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ATRC’s is</a:t>
            </a:r>
            <a:r>
              <a:rPr lang="en-US" baseline="0" dirty="0" smtClean="0"/>
              <a:t> funded by the VP for IT office to ensure ADA and 504 compliance.   Three primary functions: provide AT supports to employees and students, consult with the campus on digital accessibility ( how to make web sites and course materials accessible for users of assistive technologies.   Today’s presentation is focusing the aspects related to AT supports for students. </a:t>
            </a:r>
          </a:p>
          <a:p>
            <a:r>
              <a:rPr lang="en-US" dirty="0" smtClean="0"/>
              <a:t>Our model is a bit unique.  We serve the entire campus but are affiliated</a:t>
            </a:r>
            <a:r>
              <a:rPr lang="en-US" baseline="0" dirty="0" smtClean="0"/>
              <a:t> with the OT graduate program which allows us to tap into OT faculty and grad students for staffing, research, etc.  Win </a:t>
            </a:r>
            <a:r>
              <a:rPr lang="en-US" baseline="0" dirty="0" err="1" smtClean="0"/>
              <a:t>win</a:t>
            </a:r>
            <a:r>
              <a:rPr lang="en-US" baseline="0" dirty="0" smtClean="0"/>
              <a:t> – we hire OT grad students to assist with our service delivery to campus.</a:t>
            </a:r>
            <a:endParaRPr lang="en-US" dirty="0"/>
          </a:p>
        </p:txBody>
      </p:sp>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6</a:t>
            </a:fld>
            <a:endParaRPr lang="en-US"/>
          </a:p>
        </p:txBody>
      </p:sp>
    </p:spTree>
    <p:extLst>
      <p:ext uri="{BB962C8B-B14F-4D97-AF65-F5344CB8AC3E}">
        <p14:creationId xmlns:p14="http://schemas.microsoft.com/office/powerpoint/2010/main" val="2598947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7</a:t>
            </a:fld>
            <a:endParaRPr lang="en-US"/>
          </a:p>
        </p:txBody>
      </p:sp>
    </p:spTree>
    <p:extLst>
      <p:ext uri="{BB962C8B-B14F-4D97-AF65-F5344CB8AC3E}">
        <p14:creationId xmlns:p14="http://schemas.microsoft.com/office/powerpoint/2010/main" val="691645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mentioned, referrals come from primarily the DS office ( some temp dis from PT </a:t>
            </a:r>
            <a:r>
              <a:rPr lang="en-US" baseline="0" dirty="0" err="1" smtClean="0"/>
              <a:t>dept</a:t>
            </a:r>
            <a:r>
              <a:rPr lang="en-US" baseline="0" dirty="0" smtClean="0"/>
              <a:t>). </a:t>
            </a:r>
          </a:p>
          <a:p>
            <a:r>
              <a:rPr lang="en-US" baseline="0" dirty="0" smtClean="0"/>
              <a:t>We conduct an involved interview/ intake  - part of that includes the COPM admin – it serves as a pre baseline measure but also guides our intervention – what we offer – e.g. if they said that reading was the most important task, then we would prioritize reading as the place to start with tech supports. </a:t>
            </a:r>
          </a:p>
          <a:p>
            <a:r>
              <a:rPr lang="en-US" baseline="0" dirty="0" smtClean="0"/>
              <a:t>We use a structured trial and error with the students using the AT to complete school work. </a:t>
            </a:r>
          </a:p>
          <a:p>
            <a:r>
              <a:rPr lang="en-US" baseline="0" dirty="0" smtClean="0"/>
              <a:t>AT is acquired although, we are increasingly using campus site license so the tech is readily available.  </a:t>
            </a:r>
          </a:p>
          <a:p>
            <a:r>
              <a:rPr lang="en-US" baseline="0" dirty="0" smtClean="0"/>
              <a:t>We provide training in the location where they plan to use it…. E.g. library, their personal laptop, etc.</a:t>
            </a:r>
          </a:p>
          <a:p>
            <a:r>
              <a:rPr lang="en-US" baseline="0" dirty="0" smtClean="0"/>
              <a:t>We can provide as many sessions as they need – focus is on the application of AT/ tech to academic tasks</a:t>
            </a:r>
          </a:p>
          <a:p>
            <a:r>
              <a:rPr lang="en-US" baseline="0" dirty="0" smtClean="0"/>
              <a:t>Follow through happens throughout the semester</a:t>
            </a:r>
          </a:p>
          <a:p>
            <a:r>
              <a:rPr lang="en-US" baseline="0" dirty="0" smtClean="0"/>
              <a:t>Once the OT feels the AT supports have had time to provide an effect, we administer the COPM again and our ATRC survey.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8</a:t>
            </a:fld>
            <a:endParaRPr lang="en-US"/>
          </a:p>
        </p:txBody>
      </p:sp>
    </p:spTree>
    <p:extLst>
      <p:ext uri="{BB962C8B-B14F-4D97-AF65-F5344CB8AC3E}">
        <p14:creationId xmlns:p14="http://schemas.microsoft.com/office/powerpoint/2010/main" val="4037713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the Canadian Occupational Performance Measure (COPM), we previously examined students’ </a:t>
            </a:r>
            <a:r>
              <a:rPr lang="en-US" dirty="0" smtClean="0"/>
              <a:t>Performance</a:t>
            </a:r>
            <a:r>
              <a:rPr lang="en-US" baseline="0" dirty="0" smtClean="0"/>
              <a:t> and satisfaction ratings for academic tasks of reading, writing, note-taking, studying, and test-taking.</a:t>
            </a:r>
            <a:endParaRPr lang="en-US" dirty="0"/>
          </a:p>
        </p:txBody>
      </p:sp>
      <p:sp>
        <p:nvSpPr>
          <p:cNvPr id="4" name="Slide Number Placeholder 3"/>
          <p:cNvSpPr>
            <a:spLocks noGrp="1"/>
          </p:cNvSpPr>
          <p:nvPr>
            <p:ph type="sldNum" sz="quarter" idx="10"/>
          </p:nvPr>
        </p:nvSpPr>
        <p:spPr/>
        <p:txBody>
          <a:bodyPr/>
          <a:lstStyle/>
          <a:p>
            <a:pPr>
              <a:defRPr/>
            </a:pPr>
            <a:fld id="{8CB75355-A43B-404C-B901-D40182436FE9}" type="slidenum">
              <a:rPr lang="en-US" smtClean="0"/>
              <a:pPr>
                <a:defRPr/>
              </a:pPr>
              <a:t>9</a:t>
            </a:fld>
            <a:endParaRPr lang="en-US"/>
          </a:p>
        </p:txBody>
      </p:sp>
    </p:spTree>
    <p:extLst>
      <p:ext uri="{BB962C8B-B14F-4D97-AF65-F5344CB8AC3E}">
        <p14:creationId xmlns:p14="http://schemas.microsoft.com/office/powerpoint/2010/main" val="3802955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ABEA0EDF-417C-4B8A-963E-12555170070A}" type="datetimeFigureOut">
              <a:rPr lang="en-US" smtClean="0"/>
              <a:pPr>
                <a:defRPr/>
              </a:pPr>
              <a:t>11/15/2016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B127359-D61F-43EF-A7A3-E7FD5B990929}"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690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91440" rIns="45720" bIns="914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7AE8F5FF-ED89-4212-9F77-19336BBDD3FE}" type="datetimeFigureOut">
              <a:rPr lang="en-US" smtClean="0"/>
              <a:pPr>
                <a:defRPr/>
              </a:pPr>
              <a:t>11/15/2016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0573D62-14E8-445B-868F-CB15D1463586}" type="slidenum">
              <a:rPr lang="en-US" smtClean="0"/>
              <a:pPr>
                <a:defRPr/>
              </a:pPr>
              <a:t>‹#›</a:t>
            </a:fld>
            <a:endParaRPr lang="en-US"/>
          </a:p>
        </p:txBody>
      </p:sp>
    </p:spTree>
    <p:extLst>
      <p:ext uri="{BB962C8B-B14F-4D97-AF65-F5344CB8AC3E}">
        <p14:creationId xmlns:p14="http://schemas.microsoft.com/office/powerpoint/2010/main" val="3518687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91440" rIns="45720" bIns="914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5939FC5-6B95-49FB-97D6-6D4CD38314EB}" type="datetimeFigureOut">
              <a:rPr lang="en-US" smtClean="0"/>
              <a:pPr>
                <a:defRPr/>
              </a:pPr>
              <a:t>11/15/2016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5AFA56-6037-486A-8270-F93B6D082A10}" type="slidenum">
              <a:rPr lang="en-US" smtClean="0"/>
              <a:pPr>
                <a:defRPr/>
              </a:pPr>
              <a:t>‹#›</a:t>
            </a:fld>
            <a:endParaRPr lang="en-US"/>
          </a:p>
        </p:txBody>
      </p:sp>
    </p:spTree>
    <p:extLst>
      <p:ext uri="{BB962C8B-B14F-4D97-AF65-F5344CB8AC3E}">
        <p14:creationId xmlns:p14="http://schemas.microsoft.com/office/powerpoint/2010/main" val="73423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EF265422-3123-4C8B-9FB7-E43F7BD47DE3}" type="datetimeFigureOut">
              <a:rPr lang="en-US" smtClean="0"/>
              <a:pPr>
                <a:defRPr/>
              </a:pPr>
              <a:t>11/15/2016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7B9D447-26DA-40F6-A589-F8F2B97BCE52}" type="slidenum">
              <a:rPr lang="en-US" smtClean="0"/>
              <a:pPr>
                <a:defRPr/>
              </a:pPr>
              <a:t>‹#›</a:t>
            </a:fld>
            <a:endParaRPr lang="en-US"/>
          </a:p>
        </p:txBody>
      </p:sp>
    </p:spTree>
    <p:extLst>
      <p:ext uri="{BB962C8B-B14F-4D97-AF65-F5344CB8AC3E}">
        <p14:creationId xmlns:p14="http://schemas.microsoft.com/office/powerpoint/2010/main" val="4023410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91D61E1-C7A9-4F49-9B79-A2270DDC21DA}" type="datetimeFigureOut">
              <a:rPr lang="en-US" smtClean="0"/>
              <a:pPr>
                <a:defRPr/>
              </a:pPr>
              <a:t>11/15/2016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D2710A-4A68-462F-8294-6FCCE759CE2C}"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882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BA867C96-3F42-482C-B0D0-D65368EFCFE1}" type="datetimeFigureOut">
              <a:rPr lang="en-US" smtClean="0"/>
              <a:pPr>
                <a:defRPr/>
              </a:pPr>
              <a:t>11/15/2016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314E54B-1C4B-4926-A3A1-347C25A734D6}" type="slidenum">
              <a:rPr lang="en-US" smtClean="0"/>
              <a:pPr>
                <a:defRPr/>
              </a:pPr>
              <a:t>‹#›</a:t>
            </a:fld>
            <a:endParaRPr lang="en-US"/>
          </a:p>
        </p:txBody>
      </p:sp>
    </p:spTree>
    <p:extLst>
      <p:ext uri="{BB962C8B-B14F-4D97-AF65-F5344CB8AC3E}">
        <p14:creationId xmlns:p14="http://schemas.microsoft.com/office/powerpoint/2010/main" val="4034040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27BFE196-8549-4991-89C7-AF41B18A7268}" type="datetimeFigureOut">
              <a:rPr lang="en-US" smtClean="0"/>
              <a:pPr>
                <a:defRPr/>
              </a:pPr>
              <a:t>11/15/2016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2DB3771-4E64-4591-A588-EF3B88D6C8FB}" type="slidenum">
              <a:rPr lang="en-US" smtClean="0"/>
              <a:pPr>
                <a:defRPr/>
              </a:pPr>
              <a:t>‹#›</a:t>
            </a:fld>
            <a:endParaRPr lang="en-US"/>
          </a:p>
        </p:txBody>
      </p:sp>
    </p:spTree>
    <p:extLst>
      <p:ext uri="{BB962C8B-B14F-4D97-AF65-F5344CB8AC3E}">
        <p14:creationId xmlns:p14="http://schemas.microsoft.com/office/powerpoint/2010/main" val="3008680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DBA091B5-60D9-4B23-BF1F-62C87E2EDCC7}" type="datetimeFigureOut">
              <a:rPr lang="en-US" smtClean="0"/>
              <a:pPr>
                <a:defRPr/>
              </a:pPr>
              <a:t>11/15/2016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A028EB7-2448-4574-94EB-5603B24FF052}" type="slidenum">
              <a:rPr lang="en-US" smtClean="0"/>
              <a:pPr>
                <a:defRPr/>
              </a:pPr>
              <a:t>‹#›</a:t>
            </a:fld>
            <a:endParaRPr lang="en-US"/>
          </a:p>
        </p:txBody>
      </p:sp>
    </p:spTree>
    <p:extLst>
      <p:ext uri="{BB962C8B-B14F-4D97-AF65-F5344CB8AC3E}">
        <p14:creationId xmlns:p14="http://schemas.microsoft.com/office/powerpoint/2010/main" val="62515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C1961C0A-D5BA-4836-92CF-878B59F9143B}" type="datetimeFigureOut">
              <a:rPr lang="en-US" smtClean="0"/>
              <a:pPr>
                <a:defRPr/>
              </a:pPr>
              <a:t>11/15/2016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292FC939-2307-47D0-9BC0-A6A21CFEA113}" type="slidenum">
              <a:rPr lang="en-US" smtClean="0"/>
              <a:pPr>
                <a:defRPr/>
              </a:pPr>
              <a:t>‹#›</a:t>
            </a:fld>
            <a:endParaRPr lang="en-US"/>
          </a:p>
        </p:txBody>
      </p:sp>
    </p:spTree>
    <p:extLst>
      <p:ext uri="{BB962C8B-B14F-4D97-AF65-F5344CB8AC3E}">
        <p14:creationId xmlns:p14="http://schemas.microsoft.com/office/powerpoint/2010/main" val="291476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 y="0"/>
            <a:ext cx="303809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D1A3931B-3452-4A0E-906F-652C15B5A823}" type="datetimeFigureOut">
              <a:rPr lang="en-US" smtClean="0"/>
              <a:pPr>
                <a:defRPr/>
              </a:pPr>
              <a:t>11/15/2016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545C935C-BFD1-4F0B-B82D-616EB4A1E5F4}" type="slidenum">
              <a:rPr lang="en-US" smtClean="0"/>
              <a:pPr>
                <a:defRPr/>
              </a:pPr>
              <a:t>‹#›</a:t>
            </a:fld>
            <a:endParaRPr lang="en-US"/>
          </a:p>
        </p:txBody>
      </p:sp>
    </p:spTree>
    <p:extLst>
      <p:ext uri="{BB962C8B-B14F-4D97-AF65-F5344CB8AC3E}">
        <p14:creationId xmlns:p14="http://schemas.microsoft.com/office/powerpoint/2010/main" val="2694832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3"/>
            <a:ext cx="7589520"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pPr>
              <a:defRPr/>
            </a:pPr>
            <a:fld id="{A0D56C8E-3C0B-4309-9B1F-1D894C704E15}" type="datetimeFigureOut">
              <a:rPr lang="en-US" smtClean="0"/>
              <a:pPr>
                <a:defRPr/>
              </a:pPr>
              <a:t>11/15/2016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94D63362-453B-4531-964E-2F415A0158E8}" type="slidenum">
              <a:rPr lang="en-US" smtClean="0"/>
              <a:pPr>
                <a:defRPr/>
              </a:pPr>
              <a:t>‹#›</a:t>
            </a:fld>
            <a:endParaRPr lang="en-US"/>
          </a:p>
        </p:txBody>
      </p:sp>
    </p:spTree>
    <p:extLst>
      <p:ext uri="{BB962C8B-B14F-4D97-AF65-F5344CB8AC3E}">
        <p14:creationId xmlns:p14="http://schemas.microsoft.com/office/powerpoint/2010/main" val="1207693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2" y="6400800"/>
            <a:ext cx="914398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F4065657-B42D-40AE-9E2B-95421C435AAE}" type="datetimeFigureOut">
              <a:rPr lang="en-US" smtClean="0"/>
              <a:pPr>
                <a:defRPr/>
              </a:pPr>
              <a:t>11/15/2016</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15654DC6-9E98-4022-B6F6-F05B66AC0F4B}" type="slidenum">
              <a:rPr lang="en-US" smtClean="0"/>
              <a:pPr>
                <a:defRPr/>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589414"/>
      </p:ext>
    </p:extLst>
  </p:cSld>
  <p:clrMap bg1="dk1" tx1="lt1" bg2="dk2" tx2="lt2" accent1="accent1" accent2="accent2" accent3="accent3" accent4="accent4" accent5="accent5" accent6="accent6" hlink="hlink" folHlink="folHlink"/>
  <p:sldLayoutIdLst>
    <p:sldLayoutId id="2147484543" r:id="rId1"/>
    <p:sldLayoutId id="2147484544" r:id="rId2"/>
    <p:sldLayoutId id="2147484545" r:id="rId3"/>
    <p:sldLayoutId id="2147484546" r:id="rId4"/>
    <p:sldLayoutId id="2147484547" r:id="rId5"/>
    <p:sldLayoutId id="2147484548" r:id="rId6"/>
    <p:sldLayoutId id="2147484549" r:id="rId7"/>
    <p:sldLayoutId id="2147484550" r:id="rId8"/>
    <p:sldLayoutId id="2147484551" r:id="rId9"/>
    <p:sldLayoutId id="2147484552" r:id="rId10"/>
    <p:sldLayoutId id="214748455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2.png"/><Relationship Id="rId7" Type="http://schemas.openxmlformats.org/officeDocument/2006/relationships/diagramColors" Target="../diagrams/colors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Marla.Roll@colostate.ed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mailto:Matt.Malcolm@colostate.edu"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ctrTitle"/>
          </p:nvPr>
        </p:nvSpPr>
        <p:spPr>
          <a:xfrm>
            <a:off x="495300" y="2587625"/>
            <a:ext cx="8153400" cy="1679575"/>
          </a:xfrm>
        </p:spPr>
        <p:txBody>
          <a:bodyPr>
            <a:noAutofit/>
          </a:bodyPr>
          <a:lstStyle/>
          <a:p>
            <a:pPr algn="ctr">
              <a:defRPr/>
            </a:pPr>
            <a:r>
              <a:rPr lang="en-US" sz="3200" b="1" dirty="0" smtClean="0">
                <a:ln w="13335" cmpd="sng">
                  <a:noFill/>
                  <a:prstDash val="solid"/>
                </a:ln>
                <a:cs typeface="Arial" panose="020B0604020202020204" pitchFamily="34" charset="0"/>
              </a:rPr>
              <a:t>Assistive Technology Outcomes in Post-Secondary Students with Disabilities: the Influence of Diagnosis, Gender, and Class-Level</a:t>
            </a:r>
            <a:endParaRPr sz="3200" b="1" dirty="0" smtClean="0">
              <a:ln w="13335" cmpd="sng">
                <a:noFill/>
                <a:prstDash val="solid"/>
              </a:ln>
              <a:cs typeface="Arial" panose="020B0604020202020204" pitchFamily="34" charset="0"/>
            </a:endParaRPr>
          </a:p>
        </p:txBody>
      </p:sp>
      <p:sp>
        <p:nvSpPr>
          <p:cNvPr id="4" name="Subtitle 3"/>
          <p:cNvSpPr>
            <a:spLocks noGrp="1"/>
          </p:cNvSpPr>
          <p:nvPr>
            <p:ph type="subTitle" idx="1"/>
          </p:nvPr>
        </p:nvSpPr>
        <p:spPr>
          <a:xfrm>
            <a:off x="2362200" y="4495800"/>
            <a:ext cx="4419600" cy="762000"/>
          </a:xfrm>
        </p:spPr>
        <p:txBody>
          <a:bodyPr/>
          <a:lstStyle/>
          <a:p>
            <a:pPr algn="ctr"/>
            <a:r>
              <a:rPr lang="en-US" sz="1800" dirty="0" smtClean="0">
                <a:solidFill>
                  <a:schemeClr val="tx1"/>
                </a:solidFill>
                <a:latin typeface="Arial" panose="020B0604020202020204" pitchFamily="34" charset="0"/>
                <a:cs typeface="Arial" panose="020B0604020202020204" pitchFamily="34" charset="0"/>
              </a:rPr>
              <a:t>November, 2016</a:t>
            </a:r>
            <a:endParaRPr lang="en-US" sz="1800" dirty="0">
              <a:solidFill>
                <a:schemeClr val="tx1"/>
              </a:solidFill>
              <a:latin typeface="Arial" panose="020B0604020202020204" pitchFamily="34" charset="0"/>
              <a:cs typeface="Arial" panose="020B0604020202020204" pitchFamily="34" charset="0"/>
            </a:endParaRPr>
          </a:p>
          <a:p>
            <a:pPr algn="ctr"/>
            <a:endParaRPr lang="en-US" dirty="0"/>
          </a:p>
        </p:txBody>
      </p:sp>
      <p:sp>
        <p:nvSpPr>
          <p:cNvPr id="3" name="TextBox 2"/>
          <p:cNvSpPr txBox="1"/>
          <p:nvPr/>
        </p:nvSpPr>
        <p:spPr>
          <a:xfrm>
            <a:off x="2974896" y="5029200"/>
            <a:ext cx="3194208" cy="646331"/>
          </a:xfrm>
          <a:prstGeom prst="rect">
            <a:avLst/>
          </a:prstGeom>
          <a:noFill/>
        </p:spPr>
        <p:txBody>
          <a:bodyPr wrap="none" rtlCol="0">
            <a:spAutoFit/>
          </a:bodyPr>
          <a:lstStyle/>
          <a:p>
            <a:pPr algn="ctr"/>
            <a:r>
              <a:rPr lang="en-US" dirty="0" smtClean="0"/>
              <a:t>Marla C. Roll, MS, OTR/L</a:t>
            </a:r>
          </a:p>
          <a:p>
            <a:pPr algn="ctr"/>
            <a:r>
              <a:rPr lang="en-US" dirty="0" smtClean="0"/>
              <a:t>Matt P. Malcolm, PhD, OTR/L</a:t>
            </a:r>
            <a:endParaRPr lang="en-US" dirty="0"/>
          </a:p>
        </p:txBody>
      </p:sp>
      <p:sp>
        <p:nvSpPr>
          <p:cNvPr id="2" name="TextBox 1"/>
          <p:cNvSpPr txBox="1"/>
          <p:nvPr/>
        </p:nvSpPr>
        <p:spPr>
          <a:xfrm>
            <a:off x="5105400" y="288997"/>
            <a:ext cx="3733800" cy="646331"/>
          </a:xfrm>
          <a:prstGeom prst="rect">
            <a:avLst/>
          </a:prstGeom>
          <a:noFill/>
        </p:spPr>
        <p:txBody>
          <a:bodyPr wrap="square" rtlCol="0">
            <a:spAutoFit/>
          </a:bodyPr>
          <a:lstStyle/>
          <a:p>
            <a:r>
              <a:rPr lang="en-US" dirty="0" smtClean="0"/>
              <a:t>Accessing Higher Ground 2016</a:t>
            </a:r>
          </a:p>
          <a:p>
            <a:r>
              <a:rPr lang="en-US" dirty="0" smtClean="0"/>
              <a:t>Westminster, Colorado</a:t>
            </a:r>
            <a:endParaRPr lang="en-US" dirty="0"/>
          </a:p>
        </p:txBody>
      </p:sp>
      <p:pic>
        <p:nvPicPr>
          <p:cNvPr id="5" name="Picture 4" descr="Colorado State University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83542"/>
            <a:ext cx="4690714" cy="722531"/>
          </a:xfrm>
          <a:prstGeom prst="rect">
            <a:avLst/>
          </a:prstGeom>
        </p:spPr>
      </p:pic>
      <p:pic>
        <p:nvPicPr>
          <p:cNvPr id="1026" name="Picture 2" descr="AHEAD: Association on Higher Education and Disabil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953515"/>
            <a:ext cx="2796268" cy="64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61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Performance &amp; Satisfaction ratings significantly increase with AT service delivery</a:t>
            </a:r>
            <a:endParaRPr lang="en-US" dirty="0">
              <a:solidFill>
                <a:srgbClr val="00B0F0"/>
              </a:solidFill>
            </a:endParaRPr>
          </a:p>
        </p:txBody>
      </p:sp>
      <p:graphicFrame>
        <p:nvGraphicFramePr>
          <p:cNvPr id="5" name="Content Placeholder 4" descr="The areas of:&#10;1. Reading&#10;2. Writing&#10;3. Note-taking&#10;4. Studying&#10;5. Test-taking&#10;are all taller cylinders compared to the previous image, indicating an increase in performance and statisfaction ratings in all areas for &quot;students with any disability&quot;"/>
          <p:cNvGraphicFramePr>
            <a:graphicFrameLocks noGrp="1"/>
          </p:cNvGraphicFramePr>
          <p:nvPr>
            <p:ph idx="1"/>
            <p:extLst>
              <p:ext uri="{D42A27DB-BD31-4B8C-83A1-F6EECF244321}">
                <p14:modId xmlns:p14="http://schemas.microsoft.com/office/powerpoint/2010/main" val="2956666273"/>
              </p:ext>
            </p:extLst>
          </p:nvPr>
        </p:nvGraphicFramePr>
        <p:xfrm>
          <a:off x="304800" y="914400"/>
          <a:ext cx="8381999" cy="4878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543800" y="3505200"/>
            <a:ext cx="1050288" cy="369332"/>
          </a:xfrm>
          <a:prstGeom prst="rect">
            <a:avLst/>
          </a:prstGeom>
          <a:noFill/>
        </p:spPr>
        <p:txBody>
          <a:bodyPr wrap="none" rtlCol="0">
            <a:spAutoFit/>
          </a:bodyPr>
          <a:lstStyle/>
          <a:p>
            <a:r>
              <a:rPr lang="en-US" dirty="0" smtClean="0"/>
              <a:t>(p&lt;.001)</a:t>
            </a:r>
            <a:endParaRPr lang="en-US" dirty="0"/>
          </a:p>
        </p:txBody>
      </p:sp>
      <p:sp>
        <p:nvSpPr>
          <p:cNvPr id="4" name="TextBox 3"/>
          <p:cNvSpPr txBox="1"/>
          <p:nvPr/>
        </p:nvSpPr>
        <p:spPr>
          <a:xfrm>
            <a:off x="304800" y="6420585"/>
            <a:ext cx="8610600" cy="461665"/>
          </a:xfrm>
          <a:prstGeom prst="rect">
            <a:avLst/>
          </a:prstGeom>
          <a:noFill/>
        </p:spPr>
        <p:txBody>
          <a:bodyPr wrap="square" rtlCol="0">
            <a:spAutoFit/>
          </a:bodyPr>
          <a:lstStyle/>
          <a:p>
            <a:r>
              <a:rPr lang="en-US" sz="1200" dirty="0"/>
              <a:t>Malcolm MP</a:t>
            </a:r>
            <a:r>
              <a:rPr lang="en-US" sz="1200" b="1" dirty="0"/>
              <a:t>, </a:t>
            </a:r>
            <a:r>
              <a:rPr lang="en-US" sz="1200" dirty="0"/>
              <a:t>Roll MC. (2016). The impact of assistive technology services in post-secondary education for students with disabilities: Intervention outcomes, use-profiles, and user-experiences.  </a:t>
            </a:r>
            <a:r>
              <a:rPr lang="en-US" sz="1200" i="1" dirty="0"/>
              <a:t>Assistive Technology. </a:t>
            </a:r>
            <a:r>
              <a:rPr lang="en-US" sz="1200" dirty="0"/>
              <a:t>DOI: </a:t>
            </a:r>
            <a:r>
              <a:rPr lang="en-US" sz="800" dirty="0"/>
              <a:t>10.1080/10400435.2016.1214932</a:t>
            </a:r>
          </a:p>
        </p:txBody>
      </p:sp>
    </p:spTree>
    <p:extLst>
      <p:ext uri="{BB962C8B-B14F-4D97-AF65-F5344CB8AC3E}">
        <p14:creationId xmlns:p14="http://schemas.microsoft.com/office/powerpoint/2010/main" val="3973720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experiences</a:t>
            </a:r>
            <a:endParaRPr lang="en-US" dirty="0"/>
          </a:p>
        </p:txBody>
      </p:sp>
      <p:sp>
        <p:nvSpPr>
          <p:cNvPr id="3" name="Content Placeholder 2"/>
          <p:cNvSpPr>
            <a:spLocks noGrp="1"/>
          </p:cNvSpPr>
          <p:nvPr>
            <p:ph idx="1"/>
          </p:nvPr>
        </p:nvSpPr>
        <p:spPr/>
        <p:txBody>
          <a:bodyPr>
            <a:normAutofit/>
          </a:bodyPr>
          <a:lstStyle/>
          <a:p>
            <a:r>
              <a:rPr lang="en-US" dirty="0" smtClean="0"/>
              <a:t>Were AT needs identified and in a timely manner?</a:t>
            </a:r>
          </a:p>
          <a:p>
            <a:pPr lvl="1"/>
            <a:r>
              <a:rPr lang="en-US" dirty="0" smtClean="0">
                <a:solidFill>
                  <a:srgbClr val="00B0F0"/>
                </a:solidFill>
              </a:rPr>
              <a:t>90</a:t>
            </a:r>
            <a:r>
              <a:rPr lang="en-US" dirty="0">
                <a:solidFill>
                  <a:srgbClr val="00B0F0"/>
                </a:solidFill>
              </a:rPr>
              <a:t>% strongly agreed or agreed</a:t>
            </a:r>
          </a:p>
          <a:p>
            <a:r>
              <a:rPr lang="en-US" dirty="0" smtClean="0"/>
              <a:t>What is the best training approach for you?</a:t>
            </a:r>
          </a:p>
          <a:p>
            <a:pPr lvl="1"/>
            <a:r>
              <a:rPr lang="en-US" dirty="0">
                <a:solidFill>
                  <a:srgbClr val="00B0F0"/>
                </a:solidFill>
              </a:rPr>
              <a:t>Demonstration (38%), independent practice (22%), supported practice (22</a:t>
            </a:r>
            <a:r>
              <a:rPr lang="en-US" dirty="0" smtClean="0">
                <a:solidFill>
                  <a:srgbClr val="00B0F0"/>
                </a:solidFill>
              </a:rPr>
              <a:t>%)</a:t>
            </a:r>
          </a:p>
          <a:p>
            <a:r>
              <a:rPr lang="en-US" dirty="0" smtClean="0"/>
              <a:t>Where do you use AT?</a:t>
            </a:r>
          </a:p>
          <a:p>
            <a:pPr lvl="1"/>
            <a:r>
              <a:rPr lang="en-US" dirty="0">
                <a:solidFill>
                  <a:srgbClr val="00B0F0"/>
                </a:solidFill>
              </a:rPr>
              <a:t>Library (46%), home/dorm (25%), student support services (20</a:t>
            </a:r>
            <a:r>
              <a:rPr lang="en-US" dirty="0" smtClean="0">
                <a:solidFill>
                  <a:srgbClr val="00B0F0"/>
                </a:solidFill>
              </a:rPr>
              <a:t>%)</a:t>
            </a:r>
          </a:p>
          <a:p>
            <a:r>
              <a:rPr lang="en-US" dirty="0" smtClean="0"/>
              <a:t>On what academic tasks did you use AT?</a:t>
            </a:r>
          </a:p>
          <a:p>
            <a:pPr lvl="1"/>
            <a:r>
              <a:rPr lang="en-US" dirty="0" smtClean="0">
                <a:solidFill>
                  <a:srgbClr val="00B0F0"/>
                </a:solidFill>
              </a:rPr>
              <a:t>Studying and reading</a:t>
            </a:r>
            <a:endParaRPr lang="en-US" dirty="0">
              <a:solidFill>
                <a:srgbClr val="00B0F0"/>
              </a:solidFill>
            </a:endParaRPr>
          </a:p>
          <a:p>
            <a:pPr marL="0">
              <a:buNone/>
            </a:pPr>
            <a:endParaRPr lang="en-US" dirty="0" smtClean="0"/>
          </a:p>
        </p:txBody>
      </p:sp>
    </p:spTree>
    <p:extLst>
      <p:ext uri="{BB962C8B-B14F-4D97-AF65-F5344CB8AC3E}">
        <p14:creationId xmlns:p14="http://schemas.microsoft.com/office/powerpoint/2010/main" val="33043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experiences (cont’d)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Did AT positively impact your grades?</a:t>
            </a:r>
          </a:p>
          <a:p>
            <a:pPr lvl="1"/>
            <a:r>
              <a:rPr lang="en-US" dirty="0" smtClean="0">
                <a:solidFill>
                  <a:srgbClr val="00B0F0"/>
                </a:solidFill>
              </a:rPr>
              <a:t>Yes (84%)</a:t>
            </a:r>
          </a:p>
          <a:p>
            <a:r>
              <a:rPr lang="en-US" dirty="0" smtClean="0"/>
              <a:t>Did AT help you remain in your classes?</a:t>
            </a:r>
          </a:p>
          <a:p>
            <a:pPr lvl="1"/>
            <a:r>
              <a:rPr lang="en-US" dirty="0" smtClean="0">
                <a:solidFill>
                  <a:srgbClr val="00B0F0"/>
                </a:solidFill>
              </a:rPr>
              <a:t>Yes (89%)</a:t>
            </a:r>
          </a:p>
          <a:p>
            <a:r>
              <a:rPr lang="en-US" dirty="0" smtClean="0"/>
              <a:t>Were you able to independently use your AT?</a:t>
            </a:r>
          </a:p>
          <a:p>
            <a:pPr lvl="1"/>
            <a:r>
              <a:rPr lang="en-US" dirty="0" smtClean="0">
                <a:solidFill>
                  <a:srgbClr val="00B0F0"/>
                </a:solidFill>
              </a:rPr>
              <a:t>Yes (88%)</a:t>
            </a:r>
          </a:p>
          <a:p>
            <a:r>
              <a:rPr lang="en-US" dirty="0" smtClean="0"/>
              <a:t>If you stopped using AT, why?</a:t>
            </a:r>
          </a:p>
          <a:p>
            <a:pPr lvl="1"/>
            <a:r>
              <a:rPr lang="en-US" dirty="0" smtClean="0">
                <a:solidFill>
                  <a:srgbClr val="00B0F0"/>
                </a:solidFill>
              </a:rPr>
              <a:t>Cost</a:t>
            </a:r>
          </a:p>
          <a:p>
            <a:pPr lvl="1"/>
            <a:r>
              <a:rPr lang="en-US" dirty="0" smtClean="0">
                <a:solidFill>
                  <a:srgbClr val="00B0F0"/>
                </a:solidFill>
              </a:rPr>
              <a:t>Overall AT availability</a:t>
            </a:r>
          </a:p>
          <a:p>
            <a:pPr lvl="1"/>
            <a:r>
              <a:rPr lang="en-US" dirty="0" smtClean="0">
                <a:solidFill>
                  <a:srgbClr val="00B0F0"/>
                </a:solidFill>
              </a:rPr>
              <a:t>AT did not work properly</a:t>
            </a:r>
            <a:endParaRPr lang="en-US" dirty="0"/>
          </a:p>
          <a:p>
            <a:r>
              <a:rPr lang="en-US" dirty="0" smtClean="0">
                <a:solidFill>
                  <a:schemeClr val="tx1"/>
                </a:solidFill>
              </a:rPr>
              <a:t>Will you continue using AT post-graduation?</a:t>
            </a:r>
          </a:p>
          <a:p>
            <a:pPr lvl="1"/>
            <a:r>
              <a:rPr lang="en-US" dirty="0" smtClean="0">
                <a:solidFill>
                  <a:srgbClr val="00B0F0"/>
                </a:solidFill>
              </a:rPr>
              <a:t>Yes, very likely (50%)</a:t>
            </a:r>
          </a:p>
        </p:txBody>
      </p:sp>
    </p:spTree>
    <p:extLst>
      <p:ext uri="{BB962C8B-B14F-4D97-AF65-F5344CB8AC3E}">
        <p14:creationId xmlns:p14="http://schemas.microsoft.com/office/powerpoint/2010/main" val="352351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3335" cmpd="sng">
                  <a:noFill/>
                  <a:prstDash val="solid"/>
                </a:ln>
              </a:rPr>
              <a:t>Previous finding + new questions</a:t>
            </a:r>
            <a:endParaRPr lang="en-US" dirty="0">
              <a:ln w="13335" cmpd="sng">
                <a:noFill/>
                <a:prstDash val="solid"/>
              </a:ln>
            </a:endParaRPr>
          </a:p>
        </p:txBody>
      </p:sp>
      <p:sp>
        <p:nvSpPr>
          <p:cNvPr id="4" name="Text Placeholder 3"/>
          <p:cNvSpPr>
            <a:spLocks noGrp="1"/>
          </p:cNvSpPr>
          <p:nvPr>
            <p:ph type="body" idx="1"/>
          </p:nvPr>
        </p:nvSpPr>
        <p:spPr/>
        <p:txBody>
          <a:bodyPr/>
          <a:lstStyle/>
          <a:p>
            <a:r>
              <a:rPr lang="en-US" dirty="0" smtClean="0"/>
              <a:t>What we know</a:t>
            </a:r>
            <a:endParaRPr lang="en-US" dirty="0"/>
          </a:p>
        </p:txBody>
      </p:sp>
      <p:sp>
        <p:nvSpPr>
          <p:cNvPr id="5" name="Content Placeholder 4"/>
          <p:cNvSpPr>
            <a:spLocks noGrp="1"/>
          </p:cNvSpPr>
          <p:nvPr>
            <p:ph sz="half" idx="2"/>
          </p:nvPr>
        </p:nvSpPr>
        <p:spPr/>
        <p:txBody>
          <a:bodyPr/>
          <a:lstStyle/>
          <a:p>
            <a:r>
              <a:rPr lang="en-US" dirty="0" smtClean="0"/>
              <a:t>Performance &amp; satisfaction is improved w/AT services</a:t>
            </a:r>
          </a:p>
          <a:p>
            <a:r>
              <a:rPr lang="en-US" dirty="0" smtClean="0"/>
              <a:t>Timely, complete, student-centered, and contextually-appropriate service delivery is important</a:t>
            </a:r>
          </a:p>
          <a:p>
            <a:r>
              <a:rPr lang="en-US" dirty="0" smtClean="0"/>
              <a:t>Use of AT improved the academic experiences of students</a:t>
            </a:r>
            <a:endParaRPr lang="en-US" dirty="0"/>
          </a:p>
        </p:txBody>
      </p:sp>
      <p:sp>
        <p:nvSpPr>
          <p:cNvPr id="6" name="Text Placeholder 5"/>
          <p:cNvSpPr>
            <a:spLocks noGrp="1"/>
          </p:cNvSpPr>
          <p:nvPr>
            <p:ph type="body" sz="quarter" idx="3"/>
          </p:nvPr>
        </p:nvSpPr>
        <p:spPr/>
        <p:txBody>
          <a:bodyPr/>
          <a:lstStyle/>
          <a:p>
            <a:r>
              <a:rPr lang="en-US" dirty="0" smtClean="0"/>
              <a:t>What we do not know</a:t>
            </a:r>
            <a:endParaRPr lang="en-US" dirty="0"/>
          </a:p>
        </p:txBody>
      </p:sp>
      <p:sp>
        <p:nvSpPr>
          <p:cNvPr id="7" name="Content Placeholder 6"/>
          <p:cNvSpPr>
            <a:spLocks noGrp="1"/>
          </p:cNvSpPr>
          <p:nvPr>
            <p:ph sz="quarter" idx="4"/>
          </p:nvPr>
        </p:nvSpPr>
        <p:spPr/>
        <p:txBody>
          <a:bodyPr/>
          <a:lstStyle/>
          <a:p>
            <a:r>
              <a:rPr lang="en-US" dirty="0" smtClean="0"/>
              <a:t>Are there differences in AT outcomes across student attributes of diagnosis, gender, and class-level (e.g., Freshman)?</a:t>
            </a:r>
          </a:p>
          <a:p>
            <a:r>
              <a:rPr lang="en-US" dirty="0" smtClean="0"/>
              <a:t>Do these different attribute groups experience and use AT differently?</a:t>
            </a:r>
            <a:endParaRPr lang="en-US" dirty="0"/>
          </a:p>
        </p:txBody>
      </p:sp>
    </p:spTree>
    <p:extLst>
      <p:ext uri="{BB962C8B-B14F-4D97-AF65-F5344CB8AC3E}">
        <p14:creationId xmlns:p14="http://schemas.microsoft.com/office/powerpoint/2010/main" val="102422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fade">
                                      <p:cBhvr>
                                        <p:cTn id="35" dur="1000"/>
                                        <p:tgtEl>
                                          <p:spTgt spid="7">
                                            <p:txEl>
                                              <p:pRg st="1" end="1"/>
                                            </p:txEl>
                                          </p:spTgt>
                                        </p:tgtEl>
                                      </p:cBhvr>
                                    </p:animEffect>
                                    <p:anim calcmode="lin" valueType="num">
                                      <p:cBhvr>
                                        <p:cTn id="3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new research questions: </a:t>
            </a:r>
            <a:endParaRPr lang="en-US" dirty="0"/>
          </a:p>
        </p:txBody>
      </p:sp>
      <p:sp>
        <p:nvSpPr>
          <p:cNvPr id="3" name="Content Placeholder 2"/>
          <p:cNvSpPr>
            <a:spLocks noGrp="1"/>
          </p:cNvSpPr>
          <p:nvPr>
            <p:ph idx="1"/>
          </p:nvPr>
        </p:nvSpPr>
        <p:spPr/>
        <p:txBody>
          <a:bodyPr/>
          <a:lstStyle/>
          <a:p>
            <a:pPr lvl="0"/>
            <a:r>
              <a:rPr lang="en-US" dirty="0" smtClean="0"/>
              <a:t>1. What </a:t>
            </a:r>
            <a:r>
              <a:rPr lang="en-US" dirty="0"/>
              <a:t>is the makeup of the population of students seeking AT services considering </a:t>
            </a:r>
            <a:r>
              <a:rPr lang="en-US" dirty="0" smtClean="0"/>
              <a:t>attributes of diagnosis/impairment</a:t>
            </a:r>
            <a:r>
              <a:rPr lang="en-US" dirty="0"/>
              <a:t>, gender, and class-level?</a:t>
            </a:r>
          </a:p>
          <a:p>
            <a:pPr lvl="0"/>
            <a:r>
              <a:rPr lang="en-US" dirty="0" smtClean="0"/>
              <a:t>2. How might these attributes </a:t>
            </a:r>
            <a:r>
              <a:rPr lang="en-US" dirty="0"/>
              <a:t>impact AT outcomes related to student perceptions of their performance and satisfaction in completing common academic tasks?</a:t>
            </a:r>
          </a:p>
          <a:p>
            <a:pPr lvl="0"/>
            <a:r>
              <a:rPr lang="en-US" dirty="0" smtClean="0"/>
              <a:t>3. Are </a:t>
            </a:r>
            <a:r>
              <a:rPr lang="en-US" dirty="0"/>
              <a:t>student perceptions of AT service provision, use, and impact influenced by these same </a:t>
            </a:r>
            <a:r>
              <a:rPr lang="en-US" dirty="0" smtClean="0"/>
              <a:t>attribute </a:t>
            </a:r>
            <a:r>
              <a:rPr lang="en-US" dirty="0"/>
              <a:t>variables?</a:t>
            </a:r>
          </a:p>
          <a:p>
            <a:endParaRPr lang="en-US" dirty="0"/>
          </a:p>
        </p:txBody>
      </p:sp>
    </p:spTree>
    <p:extLst>
      <p:ext uri="{BB962C8B-B14F-4D97-AF65-F5344CB8AC3E}">
        <p14:creationId xmlns:p14="http://schemas.microsoft.com/office/powerpoint/2010/main" val="257459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rationale</a:t>
            </a:r>
            <a:endParaRPr lang="en-US" dirty="0"/>
          </a:p>
        </p:txBody>
      </p:sp>
      <p:sp>
        <p:nvSpPr>
          <p:cNvPr id="4" name="Subtitle 3"/>
          <p:cNvSpPr>
            <a:spLocks noGrp="1"/>
          </p:cNvSpPr>
          <p:nvPr>
            <p:ph type="subTitle" idx="1"/>
          </p:nvPr>
        </p:nvSpPr>
        <p:spPr/>
        <p:txBody>
          <a:bodyPr/>
          <a:lstStyle/>
          <a:p>
            <a:r>
              <a:rPr lang="en-US" dirty="0" smtClean="0"/>
              <a:t>For this new investigation</a:t>
            </a:r>
            <a:endParaRPr lang="en-US" dirty="0"/>
          </a:p>
        </p:txBody>
      </p:sp>
      <p:sp>
        <p:nvSpPr>
          <p:cNvPr id="3" name="Rounded Rectangle 2" descr="The type of diagnosis may influence AT needs, outcomes, and experiences."/>
          <p:cNvSpPr/>
          <p:nvPr/>
        </p:nvSpPr>
        <p:spPr>
          <a:xfrm>
            <a:off x="4800600" y="457199"/>
            <a:ext cx="4114800" cy="11814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type of diagnosis may influence AT needs, outcomes, and experiences</a:t>
            </a:r>
            <a:endParaRPr lang="en-US" dirty="0"/>
          </a:p>
        </p:txBody>
      </p:sp>
      <p:sp>
        <p:nvSpPr>
          <p:cNvPr id="5" name="Rounded Rectangle 4" descr="Women and men in higher ed. have different needs and experiences.  Is this true when AT services are involved?"/>
          <p:cNvSpPr/>
          <p:nvPr/>
        </p:nvSpPr>
        <p:spPr>
          <a:xfrm>
            <a:off x="4783756" y="1857676"/>
            <a:ext cx="4131644" cy="115917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Women and men in higher ed. have different needs and experiences.  Is this true when AT services are involved?</a:t>
            </a:r>
            <a:endParaRPr lang="en-US" dirty="0"/>
          </a:p>
        </p:txBody>
      </p:sp>
      <p:sp>
        <p:nvSpPr>
          <p:cNvPr id="6" name="Rounded Rectangle 5" descr="Because the first years of college are the most challenging, might &quot;higher ed. experience&quot; (class level) be relevant?"/>
          <p:cNvSpPr/>
          <p:nvPr/>
        </p:nvSpPr>
        <p:spPr>
          <a:xfrm>
            <a:off x="4800600" y="3213543"/>
            <a:ext cx="4114800" cy="1181481"/>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Because the first years of college are the most challenging, might “higher ed. experience” (class-level) be relevant? </a:t>
            </a:r>
            <a:endParaRPr lang="en-US" dirty="0"/>
          </a:p>
        </p:txBody>
      </p:sp>
    </p:spTree>
    <p:extLst>
      <p:ext uri="{BB962C8B-B14F-4D97-AF65-F5344CB8AC3E}">
        <p14:creationId xmlns:p14="http://schemas.microsoft.com/office/powerpoint/2010/main" val="8379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research might allow us to enhance service delivery</a:t>
            </a:r>
            <a:endParaRPr lang="en-US" dirty="0"/>
          </a:p>
        </p:txBody>
      </p:sp>
      <p:sp>
        <p:nvSpPr>
          <p:cNvPr id="3" name="Content Placeholder 2"/>
          <p:cNvSpPr>
            <a:spLocks noGrp="1"/>
          </p:cNvSpPr>
          <p:nvPr>
            <p:ph sz="half" idx="1"/>
          </p:nvPr>
        </p:nvSpPr>
        <p:spPr/>
        <p:txBody>
          <a:bodyPr/>
          <a:lstStyle/>
          <a:p>
            <a:r>
              <a:rPr lang="en-US" dirty="0" smtClean="0"/>
              <a:t>ATRC would be better able to anticipate who might benefit from services</a:t>
            </a:r>
          </a:p>
          <a:p>
            <a:r>
              <a:rPr lang="en-US" dirty="0" smtClean="0"/>
              <a:t>ATRC might be able to target certain populations through outreach efforts – getting them in the door</a:t>
            </a:r>
          </a:p>
          <a:p>
            <a:r>
              <a:rPr lang="en-US" dirty="0" smtClean="0"/>
              <a:t>Information about what diagnoses are benefitting could shape both what we buy and how we train – cater our services to their needs. </a:t>
            </a:r>
            <a:endParaRPr lang="en-US" dirty="0"/>
          </a:p>
        </p:txBody>
      </p:sp>
      <p:pic>
        <p:nvPicPr>
          <p:cNvPr id="1026" name="Picture 2" descr="A dolly with a large box on it reading, &quot;SERVICE DELIVERY&quo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76800" y="2762039"/>
            <a:ext cx="323850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49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p:txBody>
          <a:bodyPr/>
          <a:lstStyle/>
          <a:p>
            <a:r>
              <a:rPr lang="en-US" dirty="0" smtClean="0">
                <a:ln w="13335" cmpd="sng">
                  <a:noFill/>
                  <a:prstDash val="solid"/>
                </a:ln>
                <a:solidFill>
                  <a:schemeClr val="tx1"/>
                </a:solidFill>
              </a:rPr>
              <a:t>Disabilities in Higher Education</a:t>
            </a:r>
          </a:p>
        </p:txBody>
      </p:sp>
      <p:sp>
        <p:nvSpPr>
          <p:cNvPr id="3" name="Content Placeholder 2"/>
          <p:cNvSpPr>
            <a:spLocks noGrp="1"/>
          </p:cNvSpPr>
          <p:nvPr>
            <p:ph idx="1"/>
          </p:nvPr>
        </p:nvSpPr>
        <p:spPr>
          <a:xfrm>
            <a:off x="457200" y="2103437"/>
            <a:ext cx="8229600" cy="4525963"/>
          </a:xfrm>
        </p:spPr>
        <p:txBody>
          <a:bodyPr/>
          <a:lstStyle/>
          <a:p>
            <a:r>
              <a:rPr lang="en-US" dirty="0" smtClean="0"/>
              <a:t>Nationally, 11.3% of undergraduates report some type of disability ( National Center for Education Statistics, 2008; U.S. Government Accountability Office, 2009).</a:t>
            </a:r>
          </a:p>
          <a:p>
            <a:endParaRPr lang="en-US" baseline="30000" dirty="0" smtClean="0"/>
          </a:p>
          <a:p>
            <a:r>
              <a:rPr lang="en-US" dirty="0" smtClean="0"/>
              <a:t>At Colorado State University (Schelly, Davies, &amp; Spooner, 2013).</a:t>
            </a:r>
            <a:endParaRPr lang="en-US" baseline="30000" dirty="0" smtClean="0"/>
          </a:p>
          <a:p>
            <a:pPr lvl="1"/>
            <a:r>
              <a:rPr lang="en-US" dirty="0" smtClean="0"/>
              <a:t>8%–11% report a disability</a:t>
            </a:r>
          </a:p>
          <a:p>
            <a:pPr lvl="1"/>
            <a:r>
              <a:rPr lang="en-US" dirty="0" smtClean="0"/>
              <a:t>Non-apparent disabilities are the largest proportion and growing</a:t>
            </a:r>
          </a:p>
        </p:txBody>
      </p:sp>
    </p:spTree>
    <p:extLst>
      <p:ext uri="{BB962C8B-B14F-4D97-AF65-F5344CB8AC3E}">
        <p14:creationId xmlns:p14="http://schemas.microsoft.com/office/powerpoint/2010/main" val="294160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Methodology</a:t>
            </a:r>
            <a:endParaRPr lang="en-US" dirty="0"/>
          </a:p>
        </p:txBody>
      </p:sp>
    </p:spTree>
    <p:extLst>
      <p:ext uri="{BB962C8B-B14F-4D97-AF65-F5344CB8AC3E}">
        <p14:creationId xmlns:p14="http://schemas.microsoft.com/office/powerpoint/2010/main" val="889560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n w="13335" cmpd="sng">
                  <a:noFill/>
                  <a:prstDash val="solid"/>
                </a:ln>
              </a:rPr>
              <a:t>Methodology</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u="sng" dirty="0" smtClean="0"/>
              <a:t>Participants</a:t>
            </a:r>
            <a:r>
              <a:rPr lang="en-US" dirty="0" smtClean="0"/>
              <a:t>: college students seen as clients in the  CSU ATRC between 2011-2015</a:t>
            </a:r>
          </a:p>
          <a:p>
            <a:pPr lvl="1"/>
            <a:r>
              <a:rPr lang="en-US" dirty="0" smtClean="0"/>
              <a:t>n=455</a:t>
            </a:r>
          </a:p>
          <a:p>
            <a:pPr lvl="1"/>
            <a:r>
              <a:rPr lang="en-US" dirty="0" smtClean="0"/>
              <a:t>All client identifiers were removed from the data at point of analysis</a:t>
            </a:r>
          </a:p>
          <a:p>
            <a:pPr lvl="1"/>
            <a:r>
              <a:rPr lang="en-US" dirty="0" smtClean="0"/>
              <a:t>Methods approved by CSU IRB</a:t>
            </a:r>
          </a:p>
          <a:p>
            <a:r>
              <a:rPr lang="en-US" u="sng" dirty="0" smtClean="0"/>
              <a:t>Investigation</a:t>
            </a:r>
            <a:r>
              <a:rPr lang="en-US" dirty="0" smtClean="0"/>
              <a:t>: Exploratory and retrospective</a:t>
            </a:r>
          </a:p>
          <a:p>
            <a:r>
              <a:rPr lang="en-US" u="sng" dirty="0" smtClean="0"/>
              <a:t>Measurement</a:t>
            </a:r>
            <a:r>
              <a:rPr lang="en-US" dirty="0" smtClean="0"/>
              <a:t>: </a:t>
            </a:r>
          </a:p>
          <a:p>
            <a:pPr lvl="1"/>
            <a:r>
              <a:rPr lang="en-US" dirty="0" smtClean="0"/>
              <a:t>Intake </a:t>
            </a:r>
            <a:r>
              <a:rPr lang="en-US" b="1" dirty="0" smtClean="0">
                <a:solidFill>
                  <a:schemeClr val="accent5">
                    <a:lumMod val="40000"/>
                    <a:lumOff val="60000"/>
                  </a:schemeClr>
                </a:solidFill>
              </a:rPr>
              <a:t>questionnaire</a:t>
            </a:r>
            <a:r>
              <a:rPr lang="en-US" dirty="0" smtClean="0"/>
              <a:t>: attributes</a:t>
            </a:r>
          </a:p>
          <a:p>
            <a:pPr lvl="1"/>
            <a:r>
              <a:rPr lang="en-US" dirty="0" smtClean="0"/>
              <a:t>End-of-semester </a:t>
            </a:r>
            <a:r>
              <a:rPr lang="en-US" b="1" dirty="0" smtClean="0">
                <a:solidFill>
                  <a:schemeClr val="accent5">
                    <a:lumMod val="40000"/>
                    <a:lumOff val="60000"/>
                  </a:schemeClr>
                </a:solidFill>
              </a:rPr>
              <a:t>ATRC survey</a:t>
            </a:r>
            <a:r>
              <a:rPr lang="en-US" dirty="0" smtClean="0"/>
              <a:t>: service provision, AT use, AT impact</a:t>
            </a:r>
          </a:p>
          <a:p>
            <a:pPr lvl="1"/>
            <a:r>
              <a:rPr lang="en-US" dirty="0" smtClean="0"/>
              <a:t>Pre- and post-AT intervention (semester) </a:t>
            </a:r>
            <a:r>
              <a:rPr lang="en-US" b="1" dirty="0" err="1" smtClean="0">
                <a:solidFill>
                  <a:schemeClr val="accent5">
                    <a:lumMod val="40000"/>
                    <a:lumOff val="60000"/>
                  </a:schemeClr>
                </a:solidFill>
              </a:rPr>
              <a:t>mCOPM</a:t>
            </a:r>
            <a:r>
              <a:rPr lang="en-US" dirty="0" smtClean="0"/>
              <a:t>: performance, satisfaction</a:t>
            </a:r>
          </a:p>
          <a:p>
            <a:pPr lvl="1"/>
            <a:endParaRPr lang="en-US" dirty="0"/>
          </a:p>
        </p:txBody>
      </p:sp>
      <p:pic>
        <p:nvPicPr>
          <p:cNvPr id="2050" name="Picture 2" descr="puzzle pieces fitting togeth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76200"/>
            <a:ext cx="2057400"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95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74638"/>
            <a:ext cx="3657600" cy="875059"/>
          </a:xfrm>
        </p:spPr>
        <p:txBody>
          <a:bodyPr/>
          <a:lstStyle/>
          <a:p>
            <a:pPr algn="ctr"/>
            <a:r>
              <a:rPr lang="en-US" dirty="0" smtClean="0"/>
              <a:t>About Us</a:t>
            </a:r>
            <a:endParaRPr lang="en-US" dirty="0"/>
          </a:p>
        </p:txBody>
      </p:sp>
      <p:sp>
        <p:nvSpPr>
          <p:cNvPr id="22" name="Text Placeholder 21"/>
          <p:cNvSpPr>
            <a:spLocks noGrp="1"/>
          </p:cNvSpPr>
          <p:nvPr>
            <p:ph type="body" idx="1"/>
          </p:nvPr>
        </p:nvSpPr>
        <p:spPr>
          <a:xfrm>
            <a:off x="1981200" y="1674934"/>
            <a:ext cx="6705600" cy="2147872"/>
          </a:xfrm>
        </p:spPr>
        <p:txBody>
          <a:bodyPr>
            <a:normAutofit/>
          </a:bodyPr>
          <a:lstStyle/>
          <a:p>
            <a:pPr lvl="0" algn="l" fontAlgn="base">
              <a:spcBef>
                <a:spcPct val="0"/>
              </a:spcBef>
              <a:spcAft>
                <a:spcPct val="0"/>
              </a:spcAft>
              <a:buClrTx/>
            </a:pPr>
            <a:r>
              <a:rPr lang="en-US" altLang="en-US" sz="1800" b="0" dirty="0">
                <a:solidFill>
                  <a:schemeClr val="accent5"/>
                </a:solidFill>
              </a:rPr>
              <a:t>Marla  C. Roll, MS, OTR /L</a:t>
            </a:r>
          </a:p>
          <a:p>
            <a:pPr lvl="0" algn="l" fontAlgn="base">
              <a:spcBef>
                <a:spcPct val="0"/>
              </a:spcBef>
              <a:spcAft>
                <a:spcPct val="0"/>
              </a:spcAft>
              <a:buClrTx/>
            </a:pPr>
            <a:r>
              <a:rPr lang="en-US" altLang="en-US" sz="1800" b="0" dirty="0">
                <a:solidFill>
                  <a:schemeClr val="accent5"/>
                </a:solidFill>
              </a:rPr>
              <a:t>Director – Assistive </a:t>
            </a:r>
            <a:r>
              <a:rPr lang="en-US" altLang="en-US" sz="1800" b="0" dirty="0" smtClean="0">
                <a:solidFill>
                  <a:schemeClr val="accent5"/>
                </a:solidFill>
              </a:rPr>
              <a:t>Technology Resource </a:t>
            </a:r>
            <a:r>
              <a:rPr lang="en-US" altLang="en-US" sz="1800" b="0" dirty="0">
                <a:solidFill>
                  <a:schemeClr val="accent5"/>
                </a:solidFill>
              </a:rPr>
              <a:t>Center</a:t>
            </a:r>
          </a:p>
          <a:p>
            <a:pPr lvl="0" algn="l" fontAlgn="base">
              <a:spcBef>
                <a:spcPct val="0"/>
              </a:spcBef>
              <a:spcAft>
                <a:spcPct val="0"/>
              </a:spcAft>
              <a:buClrTx/>
            </a:pPr>
            <a:r>
              <a:rPr lang="en-US" altLang="en-US" sz="1800" b="0" dirty="0">
                <a:solidFill>
                  <a:schemeClr val="accent5"/>
                </a:solidFill>
              </a:rPr>
              <a:t>Assistant Professor, Department of Occupational Therapy</a:t>
            </a:r>
          </a:p>
          <a:p>
            <a:endParaRPr lang="en-US" sz="1800" dirty="0">
              <a:solidFill>
                <a:schemeClr val="accent5"/>
              </a:solidFill>
            </a:endParaRPr>
          </a:p>
        </p:txBody>
      </p:sp>
      <p:pic>
        <p:nvPicPr>
          <p:cNvPr id="28" name="Picture 11" descr="Marla Roll"/>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57200" y="1690673"/>
            <a:ext cx="1524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23"/>
          <p:cNvSpPr>
            <a:spLocks noGrp="1"/>
          </p:cNvSpPr>
          <p:nvPr>
            <p:ph type="body" sz="quarter" idx="3"/>
          </p:nvPr>
        </p:nvSpPr>
        <p:spPr>
          <a:xfrm>
            <a:off x="2017911" y="4163875"/>
            <a:ext cx="5526881" cy="1662906"/>
          </a:xfrm>
        </p:spPr>
        <p:txBody>
          <a:bodyPr>
            <a:normAutofit/>
          </a:bodyPr>
          <a:lstStyle/>
          <a:p>
            <a:pPr lvl="0" algn="l" fontAlgn="base">
              <a:spcBef>
                <a:spcPct val="0"/>
              </a:spcBef>
              <a:spcAft>
                <a:spcPct val="0"/>
              </a:spcAft>
              <a:buClrTx/>
            </a:pPr>
            <a:r>
              <a:rPr lang="en-US" sz="1800" b="0" dirty="0" smtClean="0">
                <a:solidFill>
                  <a:schemeClr val="accent5"/>
                </a:solidFill>
              </a:rPr>
              <a:t>Matt </a:t>
            </a:r>
            <a:r>
              <a:rPr lang="en-US" sz="1800" b="0" dirty="0">
                <a:solidFill>
                  <a:schemeClr val="accent5"/>
                </a:solidFill>
              </a:rPr>
              <a:t>P Malcolm, Ph.D., </a:t>
            </a:r>
            <a:r>
              <a:rPr lang="en-US" sz="1800" b="0" dirty="0" smtClean="0">
                <a:solidFill>
                  <a:schemeClr val="accent5"/>
                </a:solidFill>
              </a:rPr>
              <a:t>OTR/L</a:t>
            </a:r>
            <a:endParaRPr lang="en-US" sz="1800" b="0" dirty="0">
              <a:solidFill>
                <a:schemeClr val="accent5"/>
              </a:solidFill>
            </a:endParaRPr>
          </a:p>
          <a:p>
            <a:pPr lvl="0" algn="l" fontAlgn="base">
              <a:spcBef>
                <a:spcPct val="0"/>
              </a:spcBef>
              <a:spcAft>
                <a:spcPct val="0"/>
              </a:spcAft>
              <a:buClrTx/>
            </a:pPr>
            <a:r>
              <a:rPr lang="en-US" sz="1800" b="0" dirty="0">
                <a:solidFill>
                  <a:schemeClr val="accent5"/>
                </a:solidFill>
              </a:rPr>
              <a:t>Associate </a:t>
            </a:r>
            <a:r>
              <a:rPr lang="en-US" sz="1800" b="0" dirty="0" smtClean="0">
                <a:solidFill>
                  <a:schemeClr val="accent5"/>
                </a:solidFill>
              </a:rPr>
              <a:t>Professor</a:t>
            </a:r>
          </a:p>
          <a:p>
            <a:pPr lvl="0" algn="l" fontAlgn="base">
              <a:spcBef>
                <a:spcPct val="0"/>
              </a:spcBef>
              <a:spcAft>
                <a:spcPct val="0"/>
              </a:spcAft>
              <a:buClrTx/>
            </a:pPr>
            <a:r>
              <a:rPr lang="en-US" sz="1800" b="0" dirty="0" smtClean="0">
                <a:solidFill>
                  <a:schemeClr val="accent5"/>
                </a:solidFill>
              </a:rPr>
              <a:t>Department </a:t>
            </a:r>
            <a:r>
              <a:rPr lang="en-US" sz="1800" b="0" dirty="0">
                <a:solidFill>
                  <a:schemeClr val="accent5"/>
                </a:solidFill>
              </a:rPr>
              <a:t>of Occupational Therapy</a:t>
            </a:r>
          </a:p>
          <a:p>
            <a:endParaRPr lang="en-US" sz="1800" dirty="0">
              <a:solidFill>
                <a:schemeClr val="accent5"/>
              </a:solidFill>
            </a:endParaRPr>
          </a:p>
        </p:txBody>
      </p:sp>
      <p:pic>
        <p:nvPicPr>
          <p:cNvPr id="26" name="Content Placeholder 25" descr="Matt Malcolm"/>
          <p:cNvPicPr>
            <a:picLocks noGrp="1" noChangeAspect="1"/>
          </p:cNvPicPr>
          <p:nvPr>
            <p:ph sz="quarter" idx="4"/>
          </p:nvPr>
        </p:nvPicPr>
        <p:blipFill>
          <a:blip r:embed="rId4"/>
          <a:stretch>
            <a:fillRect/>
          </a:stretch>
        </p:blipFill>
        <p:spPr>
          <a:xfrm>
            <a:off x="457200" y="4105235"/>
            <a:ext cx="1560711" cy="1780186"/>
          </a:xfrm>
          <a:prstGeom prst="rect">
            <a:avLst/>
          </a:prstGeom>
        </p:spPr>
      </p:pic>
      <p:pic>
        <p:nvPicPr>
          <p:cNvPr id="8" name="Picture 7" descr="Colorado State University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0" y="5704408"/>
            <a:ext cx="3895725" cy="600075"/>
          </a:xfrm>
          <a:prstGeom prst="rect">
            <a:avLst/>
          </a:prstGeom>
        </p:spPr>
      </p:pic>
      <p:sp>
        <p:nvSpPr>
          <p:cNvPr id="4" name="TextBox 3"/>
          <p:cNvSpPr txBox="1"/>
          <p:nvPr/>
        </p:nvSpPr>
        <p:spPr>
          <a:xfrm>
            <a:off x="337457" y="367582"/>
            <a:ext cx="4724400" cy="923330"/>
          </a:xfrm>
          <a:prstGeom prst="rect">
            <a:avLst/>
          </a:prstGeom>
          <a:noFill/>
        </p:spPr>
        <p:txBody>
          <a:bodyPr wrap="square" rtlCol="0">
            <a:spAutoFit/>
          </a:bodyPr>
          <a:lstStyle/>
          <a:p>
            <a:r>
              <a:rPr lang="en-US" i="1" dirty="0" smtClean="0"/>
              <a:t>College of Health &amp; Human Sciences</a:t>
            </a:r>
          </a:p>
          <a:p>
            <a:r>
              <a:rPr lang="en-US" i="1" dirty="0" smtClean="0"/>
              <a:t>Department of Occupational Therapy</a:t>
            </a:r>
          </a:p>
          <a:p>
            <a:r>
              <a:rPr lang="en-US" i="1" dirty="0" smtClean="0"/>
              <a:t>Colorado State University</a:t>
            </a:r>
            <a:endParaRPr lang="en-US" i="1" dirty="0"/>
          </a:p>
        </p:txBody>
      </p:sp>
    </p:spTree>
    <p:extLst>
      <p:ext uri="{BB962C8B-B14F-4D97-AF65-F5344CB8AC3E}">
        <p14:creationId xmlns:p14="http://schemas.microsoft.com/office/powerpoint/2010/main" val="3465689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3335" cmpd="sng">
                  <a:noFill/>
                  <a:prstDash val="solid"/>
                </a:ln>
              </a:rPr>
              <a:t>ATRC use of </a:t>
            </a:r>
            <a:r>
              <a:rPr lang="en-US" dirty="0" err="1" smtClean="0">
                <a:ln w="13335" cmpd="sng">
                  <a:noFill/>
                  <a:prstDash val="solid"/>
                </a:ln>
                <a:solidFill>
                  <a:schemeClr val="tx1"/>
                </a:solidFill>
              </a:rPr>
              <a:t>mCOPM</a:t>
            </a:r>
            <a:endParaRPr lang="en-US" dirty="0">
              <a:ln w="13335" cmpd="sng">
                <a:noFill/>
                <a:prstDash val="solid"/>
              </a:ln>
              <a:solidFill>
                <a:schemeClr val="tx1"/>
              </a:solidFill>
            </a:endParaRPr>
          </a:p>
        </p:txBody>
      </p:sp>
      <p:sp>
        <p:nvSpPr>
          <p:cNvPr id="3" name="Content Placeholder 2"/>
          <p:cNvSpPr>
            <a:spLocks noGrp="1"/>
          </p:cNvSpPr>
          <p:nvPr>
            <p:ph idx="1"/>
          </p:nvPr>
        </p:nvSpPr>
        <p:spPr>
          <a:xfrm>
            <a:off x="228600" y="1845734"/>
            <a:ext cx="8686799" cy="516466"/>
          </a:xfrm>
        </p:spPr>
        <p:txBody>
          <a:bodyPr>
            <a:normAutofit/>
          </a:bodyPr>
          <a:lstStyle/>
          <a:p>
            <a:pPr>
              <a:lnSpc>
                <a:spcPct val="120000"/>
              </a:lnSpc>
            </a:pPr>
            <a:r>
              <a:rPr lang="en-US" dirty="0"/>
              <a:t>Focuses </a:t>
            </a:r>
            <a:r>
              <a:rPr lang="en-US" dirty="0" smtClean="0"/>
              <a:t>areas </a:t>
            </a:r>
            <a:r>
              <a:rPr lang="en-US" dirty="0"/>
              <a:t>of </a:t>
            </a:r>
            <a:r>
              <a:rPr lang="en-US" i="1" dirty="0" smtClean="0"/>
              <a:t>occupation</a:t>
            </a:r>
            <a:r>
              <a:rPr lang="en-US" dirty="0" smtClean="0"/>
              <a:t> </a:t>
            </a:r>
            <a:r>
              <a:rPr lang="en-US" dirty="0"/>
              <a:t>on academic skills in postsecondary education</a:t>
            </a:r>
          </a:p>
          <a:p>
            <a:endParaRPr lang="en-US" dirty="0"/>
          </a:p>
        </p:txBody>
      </p:sp>
      <p:pic>
        <p:nvPicPr>
          <p:cNvPr id="4" name="Picture 3" descr="books, pencils and an apple representing academic endeavors&#10;"/>
          <p:cNvPicPr>
            <a:picLocks noChangeAspect="1"/>
          </p:cNvPicPr>
          <p:nvPr/>
        </p:nvPicPr>
        <p:blipFill>
          <a:blip r:embed="rId3"/>
          <a:stretch>
            <a:fillRect/>
          </a:stretch>
        </p:blipFill>
        <p:spPr>
          <a:xfrm>
            <a:off x="6252210" y="161880"/>
            <a:ext cx="2114550" cy="1464522"/>
          </a:xfrm>
          <a:prstGeom prst="rect">
            <a:avLst/>
          </a:prstGeom>
        </p:spPr>
      </p:pic>
      <p:graphicFrame>
        <p:nvGraphicFramePr>
          <p:cNvPr id="5" name="Content Placeholder 4" descr="a basic radial.  At center is the &quot;student&quot;.  The areas of occupation are pictured as stemming from this and include:&#10;1. Reading&#10;2. Writing&#10;3. Note-taking&#10;4. Studying&#10;5. Test-taking "/>
          <p:cNvGraphicFramePr>
            <a:graphicFrameLocks/>
          </p:cNvGraphicFramePr>
          <p:nvPr>
            <p:extLst>
              <p:ext uri="{D42A27DB-BD31-4B8C-83A1-F6EECF244321}">
                <p14:modId xmlns:p14="http://schemas.microsoft.com/office/powerpoint/2010/main" val="500283135"/>
              </p:ext>
            </p:extLst>
          </p:nvPr>
        </p:nvGraphicFramePr>
        <p:xfrm>
          <a:off x="-1190624" y="1371600"/>
          <a:ext cx="8381999" cy="48783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5791201" y="2895600"/>
            <a:ext cx="2971800" cy="646331"/>
          </a:xfrm>
          <a:prstGeom prst="rect">
            <a:avLst/>
          </a:prstGeom>
          <a:noFill/>
        </p:spPr>
        <p:txBody>
          <a:bodyPr wrap="square" rtlCol="0">
            <a:spAutoFit/>
          </a:bodyPr>
          <a:lstStyle/>
          <a:p>
            <a:r>
              <a:rPr lang="en-US" dirty="0" smtClean="0">
                <a:solidFill>
                  <a:schemeClr val="accent3"/>
                </a:solidFill>
              </a:rPr>
              <a:t>How do you rate your </a:t>
            </a:r>
            <a:r>
              <a:rPr lang="en-US" u="sng" dirty="0" smtClean="0">
                <a:solidFill>
                  <a:schemeClr val="accent3"/>
                </a:solidFill>
              </a:rPr>
              <a:t>performance</a:t>
            </a:r>
            <a:r>
              <a:rPr lang="en-US" dirty="0" smtClean="0">
                <a:solidFill>
                  <a:schemeClr val="accent3"/>
                </a:solidFill>
              </a:rPr>
              <a:t>?</a:t>
            </a:r>
            <a:endParaRPr lang="en-US" dirty="0">
              <a:solidFill>
                <a:schemeClr val="accent3"/>
              </a:solidFill>
            </a:endParaRPr>
          </a:p>
        </p:txBody>
      </p:sp>
      <p:sp>
        <p:nvSpPr>
          <p:cNvPr id="8" name="TextBox 7"/>
          <p:cNvSpPr txBox="1"/>
          <p:nvPr/>
        </p:nvSpPr>
        <p:spPr>
          <a:xfrm>
            <a:off x="5791201" y="3980596"/>
            <a:ext cx="2971800" cy="646331"/>
          </a:xfrm>
          <a:prstGeom prst="rect">
            <a:avLst/>
          </a:prstGeom>
          <a:noFill/>
        </p:spPr>
        <p:txBody>
          <a:bodyPr wrap="square" rtlCol="0">
            <a:spAutoFit/>
          </a:bodyPr>
          <a:lstStyle/>
          <a:p>
            <a:r>
              <a:rPr lang="en-US" dirty="0" smtClean="0">
                <a:solidFill>
                  <a:schemeClr val="accent2"/>
                </a:solidFill>
              </a:rPr>
              <a:t>How </a:t>
            </a:r>
            <a:r>
              <a:rPr lang="en-US" u="sng" dirty="0" smtClean="0">
                <a:solidFill>
                  <a:schemeClr val="accent2"/>
                </a:solidFill>
              </a:rPr>
              <a:t>satisfied</a:t>
            </a:r>
            <a:r>
              <a:rPr lang="en-US" dirty="0" smtClean="0">
                <a:solidFill>
                  <a:schemeClr val="accent2"/>
                </a:solidFill>
              </a:rPr>
              <a:t> are you with this task?</a:t>
            </a:r>
            <a:endParaRPr lang="en-US" dirty="0">
              <a:solidFill>
                <a:schemeClr val="accent2"/>
              </a:solidFill>
            </a:endParaRPr>
          </a:p>
        </p:txBody>
      </p:sp>
    </p:spTree>
    <p:extLst>
      <p:ext uri="{BB962C8B-B14F-4D97-AF65-F5344CB8AC3E}">
        <p14:creationId xmlns:p14="http://schemas.microsoft.com/office/powerpoint/2010/main" val="168838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the ATRC survey</a:t>
            </a:r>
            <a:endParaRPr lang="en-US" dirty="0"/>
          </a:p>
        </p:txBody>
      </p:sp>
      <p:sp>
        <p:nvSpPr>
          <p:cNvPr id="3" name="Content Placeholder 2"/>
          <p:cNvSpPr>
            <a:spLocks noGrp="1"/>
          </p:cNvSpPr>
          <p:nvPr>
            <p:ph idx="1"/>
          </p:nvPr>
        </p:nvSpPr>
        <p:spPr>
          <a:xfrm>
            <a:off x="76201" y="1845734"/>
            <a:ext cx="8820148" cy="4250266"/>
          </a:xfrm>
        </p:spPr>
        <p:txBody>
          <a:bodyPr>
            <a:noAutofit/>
          </a:bodyPr>
          <a:lstStyle/>
          <a:p>
            <a:pPr marL="0" marR="0">
              <a:lnSpc>
                <a:spcPct val="100000"/>
              </a:lnSpc>
              <a:spcBef>
                <a:spcPts val="0"/>
              </a:spcBef>
              <a:spcAft>
                <a:spcPts val="0"/>
              </a:spcAft>
            </a:pPr>
            <a:r>
              <a:rPr lang="en-US" sz="1800" u="sng" dirty="0">
                <a:latin typeface="Arial" panose="020B0604020202020204" pitchFamily="34" charset="0"/>
                <a:ea typeface="Calibri" panose="020F0502020204030204" pitchFamily="34" charset="0"/>
                <a:cs typeface="Times New Roman" panose="02020603050405020304" pitchFamily="18" charset="0"/>
              </a:rPr>
              <a:t>Five variables were assessed from the ATRC survey:</a:t>
            </a:r>
            <a:endParaRPr lang="en-US" sz="1800" u="sng"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mj-lt"/>
              <a:buAutoNum type="arabicPeriod"/>
            </a:pPr>
            <a:r>
              <a:rPr lang="en-US" sz="1800" dirty="0">
                <a:latin typeface="Arial" panose="020B0604020202020204" pitchFamily="34" charset="0"/>
                <a:ea typeface="Calibri" panose="020F0502020204030204" pitchFamily="34" charset="0"/>
                <a:cs typeface="Times New Roman" panose="02020603050405020304" pitchFamily="18" charset="0"/>
              </a:rPr>
              <a:t>“The ATRC staff accurately identified and met my needs during the evaluation, assessment and training sessions” (</a:t>
            </a:r>
            <a:r>
              <a:rPr lang="en-US" sz="1800" dirty="0">
                <a:solidFill>
                  <a:srgbClr val="00B0F0"/>
                </a:solidFill>
                <a:latin typeface="Arial" panose="020B0604020202020204" pitchFamily="34" charset="0"/>
                <a:ea typeface="Calibri" panose="020F0502020204030204" pitchFamily="34" charset="0"/>
                <a:cs typeface="Times New Roman" panose="02020603050405020304" pitchFamily="18" charset="0"/>
              </a:rPr>
              <a:t>identification of need</a:t>
            </a:r>
            <a:r>
              <a:rPr lang="en-US" sz="1800" dirty="0" smtClean="0">
                <a:latin typeface="Arial" panose="020B0604020202020204" pitchFamily="34" charset="0"/>
                <a:ea typeface="Calibri" panose="020F0502020204030204" pitchFamily="34" charset="0"/>
                <a:cs typeface="Times New Roman" panose="02020603050405020304" pitchFamily="18" charset="0"/>
              </a:rPr>
              <a:t>).</a:t>
            </a:r>
          </a:p>
          <a:p>
            <a:pPr marL="342900" marR="0" lvl="0" indent="-342900">
              <a:lnSpc>
                <a:spcPct val="100000"/>
              </a:lnSpc>
              <a:spcBef>
                <a:spcPts val="0"/>
              </a:spcBef>
              <a:spcAft>
                <a:spcPts val="0"/>
              </a:spcAft>
              <a:buFont typeface="+mj-lt"/>
              <a:buAutoNum type="arabicPeriod"/>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mj-lt"/>
              <a:buAutoNum type="arabicPeriod"/>
            </a:pPr>
            <a:r>
              <a:rPr lang="en-US" sz="1800" dirty="0">
                <a:latin typeface="Arial" panose="020B0604020202020204" pitchFamily="34" charset="0"/>
                <a:ea typeface="Calibri" panose="020F0502020204030204" pitchFamily="34" charset="0"/>
                <a:cs typeface="Times New Roman" panose="02020603050405020304" pitchFamily="18" charset="0"/>
              </a:rPr>
              <a:t>“The assistive technology accommodation was provided by the ATRC in a reasonable time-frame” (</a:t>
            </a:r>
            <a:r>
              <a:rPr lang="en-US" sz="1800" dirty="0">
                <a:solidFill>
                  <a:srgbClr val="00B0F0"/>
                </a:solidFill>
                <a:latin typeface="Arial" panose="020B0604020202020204" pitchFamily="34" charset="0"/>
                <a:ea typeface="Calibri" panose="020F0502020204030204" pitchFamily="34" charset="0"/>
                <a:cs typeface="Times New Roman" panose="02020603050405020304" pitchFamily="18" charset="0"/>
              </a:rPr>
              <a:t>timely accommodation</a:t>
            </a:r>
            <a:r>
              <a:rPr lang="en-US" sz="1800" dirty="0" smtClean="0">
                <a:latin typeface="Arial" panose="020B0604020202020204" pitchFamily="34" charset="0"/>
                <a:ea typeface="Calibri" panose="020F0502020204030204" pitchFamily="34" charset="0"/>
                <a:cs typeface="Times New Roman" panose="02020603050405020304" pitchFamily="18" charset="0"/>
              </a:rPr>
              <a:t>).</a:t>
            </a:r>
          </a:p>
          <a:p>
            <a:pPr marL="342900" marR="0" lvl="0" indent="-342900">
              <a:lnSpc>
                <a:spcPct val="100000"/>
              </a:lnSpc>
              <a:spcBef>
                <a:spcPts val="0"/>
              </a:spcBef>
              <a:spcAft>
                <a:spcPts val="0"/>
              </a:spcAft>
              <a:buFont typeface="+mj-lt"/>
              <a:buAutoNum type="arabicPeriod"/>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mj-lt"/>
              <a:buAutoNum type="arabicPeriod"/>
            </a:pPr>
            <a:r>
              <a:rPr lang="en-US" sz="1800" dirty="0">
                <a:latin typeface="Arial" panose="020B0604020202020204" pitchFamily="34" charset="0"/>
                <a:ea typeface="Calibri" panose="020F0502020204030204" pitchFamily="34" charset="0"/>
                <a:cs typeface="Times New Roman" panose="02020603050405020304" pitchFamily="18" charset="0"/>
              </a:rPr>
              <a:t>“I am currently independently able to use the recommended assistive technology to meet my needs” (</a:t>
            </a:r>
            <a:r>
              <a:rPr lang="en-US" sz="1800" dirty="0">
                <a:solidFill>
                  <a:srgbClr val="00B0F0"/>
                </a:solidFill>
                <a:latin typeface="Arial" panose="020B0604020202020204" pitchFamily="34" charset="0"/>
                <a:ea typeface="Calibri" panose="020F0502020204030204" pitchFamily="34" charset="0"/>
                <a:cs typeface="Times New Roman" panose="02020603050405020304" pitchFamily="18" charset="0"/>
              </a:rPr>
              <a:t>independent AT use</a:t>
            </a:r>
            <a:r>
              <a:rPr lang="en-US" sz="1800" dirty="0" smtClean="0">
                <a:latin typeface="Arial" panose="020B0604020202020204" pitchFamily="34" charset="0"/>
                <a:ea typeface="Calibri" panose="020F0502020204030204" pitchFamily="34" charset="0"/>
                <a:cs typeface="Times New Roman" panose="02020603050405020304" pitchFamily="18" charset="0"/>
              </a:rPr>
              <a:t>).</a:t>
            </a:r>
          </a:p>
          <a:p>
            <a:pPr marL="342900" marR="0" lvl="0" indent="-342900">
              <a:lnSpc>
                <a:spcPct val="100000"/>
              </a:lnSpc>
              <a:spcBef>
                <a:spcPts val="0"/>
              </a:spcBef>
              <a:spcAft>
                <a:spcPts val="0"/>
              </a:spcAft>
              <a:buFont typeface="+mj-lt"/>
              <a:buAutoNum type="arabicPeriod"/>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mj-lt"/>
              <a:buAutoNum type="arabicPeriod"/>
            </a:pPr>
            <a:r>
              <a:rPr lang="en-US" sz="1800" dirty="0">
                <a:latin typeface="Arial" panose="020B0604020202020204" pitchFamily="34" charset="0"/>
                <a:ea typeface="Calibri" panose="020F0502020204030204" pitchFamily="34" charset="0"/>
                <a:cs typeface="Times New Roman" panose="02020603050405020304" pitchFamily="18" charset="0"/>
              </a:rPr>
              <a:t>“I feel comfortable requesting course materials from instructors that work best for my learning style and assistive technology needs” (</a:t>
            </a:r>
            <a:r>
              <a:rPr lang="en-US" sz="1800" dirty="0">
                <a:solidFill>
                  <a:srgbClr val="00B0F0"/>
                </a:solidFill>
                <a:latin typeface="Arial" panose="020B0604020202020204" pitchFamily="34" charset="0"/>
                <a:ea typeface="Calibri" panose="020F0502020204030204" pitchFamily="34" charset="0"/>
                <a:cs typeface="Times New Roman" panose="02020603050405020304" pitchFamily="18" charset="0"/>
              </a:rPr>
              <a:t>comfort advocating</a:t>
            </a:r>
            <a:r>
              <a:rPr lang="en-US" sz="1800" dirty="0" smtClean="0">
                <a:latin typeface="Arial" panose="020B0604020202020204" pitchFamily="34" charset="0"/>
                <a:ea typeface="Calibri" panose="020F0502020204030204" pitchFamily="34" charset="0"/>
                <a:cs typeface="Times New Roman" panose="02020603050405020304" pitchFamily="18" charset="0"/>
              </a:rPr>
              <a:t>).</a:t>
            </a:r>
          </a:p>
          <a:p>
            <a:pPr marL="342900" marR="0" lvl="0" indent="-342900">
              <a:lnSpc>
                <a:spcPct val="100000"/>
              </a:lnSpc>
              <a:spcBef>
                <a:spcPts val="0"/>
              </a:spcBef>
              <a:spcAft>
                <a:spcPts val="0"/>
              </a:spcAft>
              <a:buFont typeface="+mj-lt"/>
              <a:buAutoNum type="arabicPeriod"/>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mj-lt"/>
              <a:buAutoNum type="arabicPeriod"/>
            </a:pPr>
            <a:r>
              <a:rPr lang="en-US" sz="1800" dirty="0">
                <a:latin typeface="Arial" panose="020B0604020202020204" pitchFamily="34" charset="0"/>
                <a:ea typeface="Calibri" panose="020F0502020204030204" pitchFamily="34" charset="0"/>
                <a:cs typeface="Times New Roman" panose="02020603050405020304" pitchFamily="18" charset="0"/>
              </a:rPr>
              <a:t>“Using Assistive Technology positively impacted my ability to remain in my course(s)” (</a:t>
            </a:r>
            <a:r>
              <a:rPr lang="en-US" sz="1800" dirty="0">
                <a:solidFill>
                  <a:srgbClr val="00B0F0"/>
                </a:solidFill>
                <a:latin typeface="Arial" panose="020B0604020202020204" pitchFamily="34" charset="0"/>
                <a:ea typeface="Calibri" panose="020F0502020204030204" pitchFamily="34" charset="0"/>
                <a:cs typeface="Times New Roman" panose="02020603050405020304" pitchFamily="18" charset="0"/>
              </a:rPr>
              <a:t>remain in courses</a:t>
            </a:r>
            <a:r>
              <a:rPr lang="en-US" sz="1800" dirty="0">
                <a:latin typeface="Arial" panose="020B0604020202020204" pitchFamily="34" charset="0"/>
                <a:ea typeface="Calibri" panose="020F0502020204030204" pitchFamily="34" charset="0"/>
                <a:cs typeface="Times New Roman" panose="02020603050405020304" pitchFamily="18"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US" sz="1800" dirty="0"/>
          </a:p>
        </p:txBody>
      </p:sp>
      <p:pic>
        <p:nvPicPr>
          <p:cNvPr id="4" name="Picture 3" descr="Rating scale for response to survey&#10;&#10;5 - Strongly Agree&#10;4 -Agree&#10;3- Neutral&#10;2 - Disagree&#10;1 - Strongly Disagree"/>
          <p:cNvPicPr>
            <a:picLocks noChangeAspect="1"/>
          </p:cNvPicPr>
          <p:nvPr/>
        </p:nvPicPr>
        <p:blipFill>
          <a:blip r:embed="rId3"/>
          <a:stretch>
            <a:fillRect/>
          </a:stretch>
        </p:blipFill>
        <p:spPr>
          <a:xfrm>
            <a:off x="7231350" y="152400"/>
            <a:ext cx="1665000" cy="1905000"/>
          </a:xfrm>
          <a:prstGeom prst="rect">
            <a:avLst/>
          </a:prstGeom>
        </p:spPr>
      </p:pic>
    </p:spTree>
    <p:extLst>
      <p:ext uri="{BB962C8B-B14F-4D97-AF65-F5344CB8AC3E}">
        <p14:creationId xmlns:p14="http://schemas.microsoft.com/office/powerpoint/2010/main" val="29500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n w="13335" cmpd="sng">
                  <a:noFill/>
                  <a:prstDash val="solid"/>
                </a:ln>
              </a:rPr>
              <a:t>RESULTS</a:t>
            </a:r>
            <a:endParaRPr lang="en-US" dirty="0">
              <a:ln w="13335" cmpd="sng">
                <a:noFill/>
                <a:prstDash val="solid"/>
              </a:ln>
            </a:endParaRPr>
          </a:p>
        </p:txBody>
      </p:sp>
    </p:spTree>
    <p:extLst>
      <p:ext uri="{BB962C8B-B14F-4D97-AF65-F5344CB8AC3E}">
        <p14:creationId xmlns:p14="http://schemas.microsoft.com/office/powerpoint/2010/main" val="4667156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What </a:t>
            </a:r>
            <a:r>
              <a:rPr lang="en-US" sz="4400" dirty="0"/>
              <a:t>is the makeup of the population of students seeking AT services considering attributes of diagnosis/impairment, gender, and class-level</a:t>
            </a:r>
            <a:r>
              <a:rPr lang="en-US" sz="4400" dirty="0" smtClean="0"/>
              <a:t>?</a:t>
            </a:r>
            <a:endParaRPr lang="en-US" sz="4400" dirty="0"/>
          </a:p>
        </p:txBody>
      </p:sp>
      <p:sp>
        <p:nvSpPr>
          <p:cNvPr id="3" name="Text Placeholder 2"/>
          <p:cNvSpPr>
            <a:spLocks noGrp="1"/>
          </p:cNvSpPr>
          <p:nvPr>
            <p:ph type="body" idx="1"/>
          </p:nvPr>
        </p:nvSpPr>
        <p:spPr/>
        <p:txBody>
          <a:bodyPr/>
          <a:lstStyle/>
          <a:p>
            <a:r>
              <a:rPr lang="en-US" dirty="0" smtClean="0"/>
              <a:t>Research question 1</a:t>
            </a:r>
            <a:endParaRPr lang="en-US" dirty="0"/>
          </a:p>
        </p:txBody>
      </p:sp>
    </p:spTree>
    <p:extLst>
      <p:ext uri="{BB962C8B-B14F-4D97-AF65-F5344CB8AC3E}">
        <p14:creationId xmlns:p14="http://schemas.microsoft.com/office/powerpoint/2010/main" val="416849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Distributions of students served by diagnosis or </a:t>
            </a:r>
            <a:r>
              <a:rPr lang="en-US" dirty="0" smtClean="0"/>
              <a:t>impairment</a:t>
            </a:r>
            <a:endParaRPr lang="en-US" dirty="0"/>
          </a:p>
        </p:txBody>
      </p:sp>
      <p:graphicFrame>
        <p:nvGraphicFramePr>
          <p:cNvPr id="4" name="Chart 3" descr="CNS would include non-apparent like cog impairments secondary to TBI&#10;&#10;Approximately 73% of students fit into the category of non-apparent.  This number is likely larger given the number of students in the “unspecified” category&#10;"/>
          <p:cNvGraphicFramePr>
            <a:graphicFrameLocks/>
          </p:cNvGraphicFramePr>
          <p:nvPr>
            <p:extLst>
              <p:ext uri="{D42A27DB-BD31-4B8C-83A1-F6EECF244321}">
                <p14:modId xmlns:p14="http://schemas.microsoft.com/office/powerpoint/2010/main" val="2928398288"/>
              </p:ext>
            </p:extLst>
          </p:nvPr>
        </p:nvGraphicFramePr>
        <p:xfrm>
          <a:off x="457200" y="1737361"/>
          <a:ext cx="8153400" cy="4434839"/>
        </p:xfrm>
        <a:graphic>
          <a:graphicData uri="http://schemas.openxmlformats.org/drawingml/2006/chart">
            <c:chart xmlns:c="http://schemas.openxmlformats.org/drawingml/2006/chart" xmlns:r="http://schemas.openxmlformats.org/officeDocument/2006/relationships" r:id="rId3"/>
          </a:graphicData>
        </a:graphic>
      </p:graphicFrame>
      <p:sp>
        <p:nvSpPr>
          <p:cNvPr id="5" name="4-Point Star 4"/>
          <p:cNvSpPr/>
          <p:nvPr/>
        </p:nvSpPr>
        <p:spPr>
          <a:xfrm>
            <a:off x="6324600" y="3429000"/>
            <a:ext cx="228600" cy="228600"/>
          </a:xfrm>
          <a:prstGeom prst="star4">
            <a:avLst/>
          </a:prstGeom>
          <a:solidFill>
            <a:srgbClr val="00B0F0"/>
          </a:solidFill>
          <a:ln>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4-Point Star 5"/>
          <p:cNvSpPr/>
          <p:nvPr/>
        </p:nvSpPr>
        <p:spPr>
          <a:xfrm>
            <a:off x="7620000" y="5334000"/>
            <a:ext cx="228600" cy="228600"/>
          </a:xfrm>
          <a:prstGeom prst="star4">
            <a:avLst/>
          </a:prstGeom>
          <a:solidFill>
            <a:srgbClr val="00B0F0"/>
          </a:solidFill>
          <a:ln>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4-Point Star 6"/>
          <p:cNvSpPr/>
          <p:nvPr/>
        </p:nvSpPr>
        <p:spPr>
          <a:xfrm>
            <a:off x="3276600" y="5562600"/>
            <a:ext cx="228600" cy="228600"/>
          </a:xfrm>
          <a:prstGeom prst="star4">
            <a:avLst/>
          </a:prstGeom>
          <a:solidFill>
            <a:srgbClr val="00B0F0"/>
          </a:solidFill>
          <a:ln>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Point Star 7"/>
          <p:cNvSpPr/>
          <p:nvPr/>
        </p:nvSpPr>
        <p:spPr>
          <a:xfrm>
            <a:off x="594360" y="3188118"/>
            <a:ext cx="228600" cy="228600"/>
          </a:xfrm>
          <a:prstGeom prst="star4">
            <a:avLst/>
          </a:prstGeom>
          <a:solidFill>
            <a:srgbClr val="00B0F0"/>
          </a:solidFill>
          <a:ln>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239000" y="2133600"/>
            <a:ext cx="1524000" cy="925830"/>
          </a:xfrm>
          <a:prstGeom prst="roundRect">
            <a:avLst/>
          </a:prstGeom>
          <a:solidFill>
            <a:srgbClr val="00B0F0"/>
          </a:solidFill>
          <a:ln>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Non-apparent (~73%)</a:t>
            </a:r>
            <a:endParaRPr lang="en-US" dirty="0"/>
          </a:p>
        </p:txBody>
      </p:sp>
    </p:spTree>
    <p:extLst>
      <p:ext uri="{BB962C8B-B14F-4D97-AF65-F5344CB8AC3E}">
        <p14:creationId xmlns:p14="http://schemas.microsoft.com/office/powerpoint/2010/main" val="39472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n w="13335" cmpd="sng">
                  <a:noFill/>
                  <a:prstDash val="solid"/>
                </a:ln>
              </a:rPr>
              <a:t>Types of Disabilities </a:t>
            </a:r>
            <a:endParaRPr lang="en-US" dirty="0">
              <a:ln w="13335" cmpd="sng">
                <a:noFill/>
                <a:prstDash val="solid"/>
              </a:ln>
            </a:endParaRPr>
          </a:p>
        </p:txBody>
      </p:sp>
      <p:sp>
        <p:nvSpPr>
          <p:cNvPr id="8" name="TextBox 7"/>
          <p:cNvSpPr txBox="1"/>
          <p:nvPr/>
        </p:nvSpPr>
        <p:spPr>
          <a:xfrm>
            <a:off x="370093" y="2320483"/>
            <a:ext cx="1283069" cy="338554"/>
          </a:xfrm>
          <a:prstGeom prst="rect">
            <a:avLst/>
          </a:prstGeom>
          <a:noFill/>
        </p:spPr>
        <p:txBody>
          <a:bodyPr wrap="square" rtlCol="0">
            <a:spAutoFit/>
          </a:bodyPr>
          <a:lstStyle/>
          <a:p>
            <a:r>
              <a:rPr lang="en-US" sz="1600" dirty="0" smtClean="0"/>
              <a:t>Apparent</a:t>
            </a:r>
            <a:endParaRPr lang="en-US" sz="1600" dirty="0"/>
          </a:p>
        </p:txBody>
      </p:sp>
      <p:sp>
        <p:nvSpPr>
          <p:cNvPr id="3" name="Left Brace 2" descr="left bracket acting as asemicolon for the next text"/>
          <p:cNvSpPr/>
          <p:nvPr/>
        </p:nvSpPr>
        <p:spPr>
          <a:xfrm>
            <a:off x="1557277" y="1992881"/>
            <a:ext cx="426555"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Content Placeholder 11"/>
          <p:cNvSpPr>
            <a:spLocks noGrp="1"/>
          </p:cNvSpPr>
          <p:nvPr>
            <p:ph sz="half" idx="1"/>
          </p:nvPr>
        </p:nvSpPr>
        <p:spPr>
          <a:xfrm>
            <a:off x="2072479" y="2065366"/>
            <a:ext cx="5105400" cy="1143000"/>
          </a:xfrm>
        </p:spPr>
        <p:txBody>
          <a:bodyPr>
            <a:normAutofit/>
          </a:bodyPr>
          <a:lstStyle/>
          <a:p>
            <a:r>
              <a:rPr lang="en-US" dirty="0" smtClean="0">
                <a:solidFill>
                  <a:schemeClr val="tx1"/>
                </a:solidFill>
              </a:rPr>
              <a:t>Mobility Impairments</a:t>
            </a:r>
          </a:p>
          <a:p>
            <a:r>
              <a:rPr lang="en-US" dirty="0" smtClean="0">
                <a:solidFill>
                  <a:schemeClr val="tx1"/>
                </a:solidFill>
              </a:rPr>
              <a:t>Visual Impairments / Blindness</a:t>
            </a:r>
          </a:p>
        </p:txBody>
      </p:sp>
      <p:sp>
        <p:nvSpPr>
          <p:cNvPr id="10" name="TextBox 9"/>
          <p:cNvSpPr txBox="1"/>
          <p:nvPr/>
        </p:nvSpPr>
        <p:spPr>
          <a:xfrm>
            <a:off x="370093" y="4135582"/>
            <a:ext cx="1283069" cy="861774"/>
          </a:xfrm>
          <a:prstGeom prst="rect">
            <a:avLst/>
          </a:prstGeom>
          <a:noFill/>
        </p:spPr>
        <p:txBody>
          <a:bodyPr wrap="square" rtlCol="0">
            <a:spAutoFit/>
          </a:bodyPr>
          <a:lstStyle/>
          <a:p>
            <a:r>
              <a:rPr lang="en-US" sz="1600" dirty="0" smtClean="0"/>
              <a:t>Non-apparent</a:t>
            </a:r>
          </a:p>
          <a:p>
            <a:endParaRPr lang="en-US" dirty="0" smtClean="0"/>
          </a:p>
        </p:txBody>
      </p:sp>
      <p:sp>
        <p:nvSpPr>
          <p:cNvPr id="7" name="Left Brace 6" descr="Left bracket acting as a semicolon to next text"/>
          <p:cNvSpPr/>
          <p:nvPr/>
        </p:nvSpPr>
        <p:spPr>
          <a:xfrm>
            <a:off x="1563624" y="3190008"/>
            <a:ext cx="420208" cy="231717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Content Placeholder 12"/>
          <p:cNvSpPr>
            <a:spLocks noGrp="1"/>
          </p:cNvSpPr>
          <p:nvPr>
            <p:ph sz="half" idx="2"/>
          </p:nvPr>
        </p:nvSpPr>
        <p:spPr>
          <a:xfrm>
            <a:off x="2133600" y="3674916"/>
            <a:ext cx="5283124" cy="2431473"/>
          </a:xfrm>
        </p:spPr>
        <p:txBody>
          <a:bodyPr>
            <a:normAutofit/>
          </a:bodyPr>
          <a:lstStyle/>
          <a:p>
            <a:r>
              <a:rPr lang="en-US" dirty="0" smtClean="0">
                <a:solidFill>
                  <a:srgbClr val="FFFFFF"/>
                </a:solidFill>
              </a:rPr>
              <a:t>Learning Disability</a:t>
            </a:r>
          </a:p>
          <a:p>
            <a:r>
              <a:rPr lang="en-US" dirty="0" smtClean="0">
                <a:solidFill>
                  <a:srgbClr val="FFFFFF"/>
                </a:solidFill>
              </a:rPr>
              <a:t>Mental/behavioral disorder (e.g., ADHD, ASD)</a:t>
            </a:r>
          </a:p>
          <a:p>
            <a:r>
              <a:rPr lang="en-US" dirty="0" smtClean="0">
                <a:solidFill>
                  <a:srgbClr val="FFFFFF"/>
                </a:solidFill>
              </a:rPr>
              <a:t>CNS damage (e.g., TBI)</a:t>
            </a:r>
          </a:p>
          <a:p>
            <a:r>
              <a:rPr lang="en-US" dirty="0" smtClean="0">
                <a:solidFill>
                  <a:srgbClr val="FFFFFF"/>
                </a:solidFill>
              </a:rPr>
              <a:t>Mood disorder (e.g., depression, PTS)</a:t>
            </a:r>
          </a:p>
        </p:txBody>
      </p:sp>
      <p:pic>
        <p:nvPicPr>
          <p:cNvPr id="6" name="Picture 5" descr="iceberg view above and below water.  There is small piece that is visible above water.  This piece represents apparent disabilities at 25%.  There is a much larger part under water that can typically not be seen.  This represents non-apparent disabilities at 75%."/>
          <p:cNvPicPr>
            <a:picLocks noChangeAspect="1"/>
          </p:cNvPicPr>
          <p:nvPr/>
        </p:nvPicPr>
        <p:blipFill rotWithShape="1">
          <a:blip r:embed="rId3"/>
          <a:srcRect t="9043" b="14744"/>
          <a:stretch/>
        </p:blipFill>
        <p:spPr>
          <a:xfrm>
            <a:off x="7177879" y="1981201"/>
            <a:ext cx="1831832" cy="4495799"/>
          </a:xfrm>
          <a:prstGeom prst="rect">
            <a:avLst/>
          </a:prstGeom>
        </p:spPr>
      </p:pic>
      <p:sp>
        <p:nvSpPr>
          <p:cNvPr id="11" name="Oval 10" descr="25% situated at the top of the iceberg representing the amount of apparent disabilities."/>
          <p:cNvSpPr/>
          <p:nvPr/>
        </p:nvSpPr>
        <p:spPr>
          <a:xfrm>
            <a:off x="6648531" y="2078548"/>
            <a:ext cx="819241" cy="787789"/>
          </a:xfrm>
          <a:prstGeom prst="ellipse">
            <a:avLst/>
          </a:prstGeom>
          <a:solidFill>
            <a:srgbClr val="8BAC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25%</a:t>
            </a:r>
            <a:endParaRPr lang="en-US" dirty="0"/>
          </a:p>
        </p:txBody>
      </p:sp>
      <p:sp>
        <p:nvSpPr>
          <p:cNvPr id="15" name="Oval 14" descr="75% situated near the underwater part of the iceberg, representing non-apparent disabilities. "/>
          <p:cNvSpPr/>
          <p:nvPr/>
        </p:nvSpPr>
        <p:spPr>
          <a:xfrm>
            <a:off x="6680113" y="3352800"/>
            <a:ext cx="819241" cy="787789"/>
          </a:xfrm>
          <a:prstGeom prst="ellipse">
            <a:avLst/>
          </a:prstGeom>
          <a:solidFill>
            <a:srgbClr val="0224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r>
              <a:rPr lang="en-US" dirty="0" smtClean="0"/>
              <a:t>5%</a:t>
            </a:r>
            <a:endParaRPr lang="en-US" dirty="0"/>
          </a:p>
        </p:txBody>
      </p:sp>
      <p:cxnSp>
        <p:nvCxnSpPr>
          <p:cNvPr id="16" name="Straight Connector 15" descr="a line separating apparent from non-apparent giving more space to non-apparent to indicate that there significantly more non-apparent disabilities"/>
          <p:cNvCxnSpPr/>
          <p:nvPr/>
        </p:nvCxnSpPr>
        <p:spPr>
          <a:xfrm>
            <a:off x="489735" y="3073638"/>
            <a:ext cx="6640307"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5161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How might </a:t>
            </a:r>
            <a:r>
              <a:rPr lang="en-US" sz="4400" dirty="0" smtClean="0"/>
              <a:t>attributes </a:t>
            </a:r>
            <a:r>
              <a:rPr lang="en-US" sz="4400" dirty="0"/>
              <a:t>impact AT outcomes related to student perceptions of their </a:t>
            </a:r>
            <a:r>
              <a:rPr lang="en-US" sz="4400" dirty="0">
                <a:solidFill>
                  <a:schemeClr val="accent3"/>
                </a:solidFill>
              </a:rPr>
              <a:t>performance</a:t>
            </a:r>
            <a:r>
              <a:rPr lang="en-US" sz="4400" dirty="0"/>
              <a:t> and </a:t>
            </a:r>
            <a:r>
              <a:rPr lang="en-US" sz="4400" dirty="0">
                <a:solidFill>
                  <a:schemeClr val="accent2"/>
                </a:solidFill>
              </a:rPr>
              <a:t>satisfaction</a:t>
            </a:r>
            <a:r>
              <a:rPr lang="en-US" sz="4400" dirty="0"/>
              <a:t> in completing common academic tasks</a:t>
            </a:r>
            <a:r>
              <a:rPr lang="en-US" sz="4400" dirty="0" smtClean="0"/>
              <a:t>?</a:t>
            </a:r>
            <a:endParaRPr lang="en-US" sz="4400" dirty="0"/>
          </a:p>
        </p:txBody>
      </p:sp>
      <p:sp>
        <p:nvSpPr>
          <p:cNvPr id="3" name="Text Placeholder 2"/>
          <p:cNvSpPr>
            <a:spLocks noGrp="1"/>
          </p:cNvSpPr>
          <p:nvPr>
            <p:ph type="body" idx="1"/>
          </p:nvPr>
        </p:nvSpPr>
        <p:spPr/>
        <p:txBody>
          <a:bodyPr/>
          <a:lstStyle/>
          <a:p>
            <a:r>
              <a:rPr lang="en-US" dirty="0" smtClean="0"/>
              <a:t>Research question 2</a:t>
            </a:r>
            <a:endParaRPr lang="en-US" dirty="0"/>
          </a:p>
        </p:txBody>
      </p:sp>
    </p:spTree>
    <p:extLst>
      <p:ext uri="{BB962C8B-B14F-4D97-AF65-F5344CB8AC3E}">
        <p14:creationId xmlns:p14="http://schemas.microsoft.com/office/powerpoint/2010/main" val="21814036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838200"/>
            <a:ext cx="7543800" cy="899161"/>
          </a:xfrm>
        </p:spPr>
        <p:txBody>
          <a:bodyPr/>
          <a:lstStyle/>
          <a:p>
            <a:r>
              <a:rPr lang="en-US" dirty="0" smtClean="0"/>
              <a:t>COPM Performance</a:t>
            </a:r>
            <a:endParaRPr lang="en-US" dirty="0"/>
          </a:p>
        </p:txBody>
      </p:sp>
      <p:graphicFrame>
        <p:nvGraphicFramePr>
          <p:cNvPr id="4" name="Chart 3" descr="When comparing COPM Performance scores diagnostic groups, we found main effects of time (F5,184=147.72, p&lt;.001, 𝜂_𝑝^2 = .45) and group (F5,184=2.85, p=.017, 𝜂_𝑝^2 = .072), and a significant group-by-time interaction (F=5,184=2.61, p=.027, 𝜂_𝑝^2=.066) for COPM Performance scores.  Post-hoc comparisons revealed that the increase in pre- to post change of the Performance score was significantly greater for students with a mental-emotional impairment (a*) compared to those with learning disability (LD; a1*), those with visual deficit (a2*), and those with attention deficit disorder/ attention deficit hyperactivity disorder/autism spectrum disorder (ADD/ADHD/ASD; a3*).&#10;"/>
          <p:cNvGraphicFramePr>
            <a:graphicFrameLocks/>
          </p:cNvGraphicFramePr>
          <p:nvPr>
            <p:extLst>
              <p:ext uri="{D42A27DB-BD31-4B8C-83A1-F6EECF244321}">
                <p14:modId xmlns:p14="http://schemas.microsoft.com/office/powerpoint/2010/main" val="3213315288"/>
              </p:ext>
            </p:extLst>
          </p:nvPr>
        </p:nvGraphicFramePr>
        <p:xfrm>
          <a:off x="381000" y="1828800"/>
          <a:ext cx="8458200" cy="42285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30421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838200"/>
            <a:ext cx="7543800" cy="899161"/>
          </a:xfrm>
        </p:spPr>
        <p:txBody>
          <a:bodyPr/>
          <a:lstStyle/>
          <a:p>
            <a:r>
              <a:rPr lang="en-US" dirty="0" smtClean="0"/>
              <a:t>COPM Performance</a:t>
            </a:r>
            <a:endParaRPr lang="en-US" dirty="0"/>
          </a:p>
        </p:txBody>
      </p:sp>
      <p:graphicFrame>
        <p:nvGraphicFramePr>
          <p:cNvPr id="4" name="Chart 3" descr="When comparing COPM Performance scores diagnostic groups, we found main effects of time (F5,184=147.72, p&lt;.001, 𝜂_𝑝^2 = .45) and group (F5,184=2.85, p=.017, 𝜂_𝑝^2 = .072), and a significant group-by-time interaction (F=5,184=2.61, p=.027, 𝜂_𝑝^2=.066) for COPM Performance scores.  Post-hoc comparisons revealed that the increase in pre- to post change of the Performance score was significantly greater for students with a mental-emotional impairment (a*) compared to those with learning disability (LD; a1*), those with visual deficit (a2*), and those with attention deficit disorder/ attention deficit hyperactivity disorder/autism spectrum disorder (ADD/ADHD/ASD; a3*).&#10;"/>
          <p:cNvGraphicFramePr>
            <a:graphicFrameLocks/>
          </p:cNvGraphicFramePr>
          <p:nvPr>
            <p:extLst>
              <p:ext uri="{D42A27DB-BD31-4B8C-83A1-F6EECF244321}">
                <p14:modId xmlns:p14="http://schemas.microsoft.com/office/powerpoint/2010/main" val="3284829006"/>
              </p:ext>
            </p:extLst>
          </p:nvPr>
        </p:nvGraphicFramePr>
        <p:xfrm>
          <a:off x="381000" y="1828800"/>
          <a:ext cx="8458200" cy="422857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724400" y="2427654"/>
            <a:ext cx="990600" cy="1915745"/>
          </a:xfrm>
          <a:prstGeom prst="rect">
            <a:avLst/>
          </a:pr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990096" y="2471127"/>
            <a:ext cx="990600" cy="1915745"/>
          </a:xfrm>
          <a:prstGeom prst="rect">
            <a:avLst/>
          </a:pr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584591">
            <a:off x="4582083" y="4191899"/>
            <a:ext cx="338262" cy="1915745"/>
          </a:xfrm>
          <a:prstGeom prst="rect">
            <a:avLst/>
          </a:pr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584591">
            <a:off x="6714410" y="4225132"/>
            <a:ext cx="338262" cy="1915745"/>
          </a:xfrm>
          <a:prstGeom prst="rect">
            <a:avLst/>
          </a:pr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981200" y="5334000"/>
            <a:ext cx="762000" cy="304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211471" y="5258594"/>
            <a:ext cx="762000" cy="754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44031" y="6019668"/>
            <a:ext cx="762000" cy="754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74729" y="5514975"/>
            <a:ext cx="762000" cy="754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83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COPM Satisfaction</a:t>
            </a:r>
            <a:endParaRPr lang="en-US" dirty="0"/>
          </a:p>
        </p:txBody>
      </p:sp>
      <p:graphicFrame>
        <p:nvGraphicFramePr>
          <p:cNvPr id="8" name="Chart 7" descr="When comparing COPM Satisfaction scores across diagnostic groups, we found main effects of time (F1,183=145.88, p&lt;.001, 𝜂_𝑝^2 = .44) and group (F5,183=4.18, p=.001, 𝜂_𝑝^2 = .103), and a significant group-by-time interaction (F=5,183=2.65, p=.025, 𝜂_𝑝^2=.067).  Post-hoc comparisons revealed that the increase in pre- to post change of the Satisfaction score was significantly greater for students with a mental-emotional impairment (a*) compared to those with learning disability (LD; a1*), those with visual deficit (a2*), and those with attention deficit disorder/ attention deficit hyperactivity disorder/autism spectrum disorder (ADD/ADHD/ASD; a3*).&#10;"/>
          <p:cNvGraphicFramePr>
            <a:graphicFrameLocks/>
          </p:cNvGraphicFramePr>
          <p:nvPr>
            <p:extLst>
              <p:ext uri="{D42A27DB-BD31-4B8C-83A1-F6EECF244321}">
                <p14:modId xmlns:p14="http://schemas.microsoft.com/office/powerpoint/2010/main" val="1341764849"/>
              </p:ext>
            </p:extLst>
          </p:nvPr>
        </p:nvGraphicFramePr>
        <p:xfrm>
          <a:off x="304800" y="1905000"/>
          <a:ext cx="8534400" cy="42123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983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237396"/>
          </a:xfrm>
        </p:spPr>
        <p:txBody>
          <a:bodyPr>
            <a:normAutofit/>
          </a:bodyPr>
          <a:lstStyle/>
          <a:p>
            <a:r>
              <a:rPr lang="en-US" dirty="0" smtClean="0"/>
              <a:t>Agenda</a:t>
            </a:r>
            <a:endParaRPr lang="en-US" dirty="0"/>
          </a:p>
        </p:txBody>
      </p:sp>
      <p:sp>
        <p:nvSpPr>
          <p:cNvPr id="5" name="Content Placeholder 4"/>
          <p:cNvSpPr>
            <a:spLocks noGrp="1"/>
          </p:cNvSpPr>
          <p:nvPr>
            <p:ph sz="half" idx="1"/>
          </p:nvPr>
        </p:nvSpPr>
        <p:spPr>
          <a:xfrm>
            <a:off x="822960" y="1845735"/>
            <a:ext cx="7482840" cy="4250265"/>
          </a:xfrm>
        </p:spPr>
        <p:txBody>
          <a:bodyPr>
            <a:normAutofit/>
          </a:bodyPr>
          <a:lstStyle/>
          <a:p>
            <a:pPr>
              <a:buFont typeface="Arial" panose="020B0604020202020204" pitchFamily="34" charset="0"/>
              <a:buChar char="•"/>
            </a:pPr>
            <a:r>
              <a:rPr lang="en-US" sz="2800" dirty="0" smtClean="0"/>
              <a:t>CSU and ATRC overview</a:t>
            </a:r>
          </a:p>
          <a:p>
            <a:pPr>
              <a:buFont typeface="Arial" panose="020B0604020202020204" pitchFamily="34" charset="0"/>
              <a:buChar char="•"/>
            </a:pPr>
            <a:r>
              <a:rPr lang="en-US" sz="2800" dirty="0" smtClean="0"/>
              <a:t>What our research has told us thus far</a:t>
            </a:r>
          </a:p>
          <a:p>
            <a:pPr>
              <a:buFont typeface="Arial" panose="020B0604020202020204" pitchFamily="34" charset="0"/>
              <a:buChar char="•"/>
            </a:pPr>
            <a:r>
              <a:rPr lang="en-US" sz="2800" dirty="0" smtClean="0"/>
              <a:t>Need and rationale for continued research</a:t>
            </a:r>
          </a:p>
          <a:p>
            <a:pPr>
              <a:buFont typeface="Arial" panose="020B0604020202020204" pitchFamily="34" charset="0"/>
              <a:buChar char="•"/>
            </a:pPr>
            <a:r>
              <a:rPr lang="en-US" sz="2800" dirty="0" smtClean="0"/>
              <a:t>Assistive </a:t>
            </a:r>
            <a:r>
              <a:rPr lang="en-US" sz="2800" dirty="0"/>
              <a:t>Technology Outcomes in Post-Secondary Students with Disabilities: the Influence of Diagnosis, Gender, and Class-Level</a:t>
            </a:r>
            <a:endParaRPr lang="en-US" sz="2800" dirty="0" smtClean="0"/>
          </a:p>
          <a:p>
            <a:pPr>
              <a:buFont typeface="Arial" panose="020B0604020202020204" pitchFamily="34" charset="0"/>
              <a:buChar char="•"/>
            </a:pPr>
            <a:r>
              <a:rPr lang="en-US" sz="2800" dirty="0" smtClean="0"/>
              <a:t>Translation to practice and future research</a:t>
            </a:r>
          </a:p>
          <a:p>
            <a:pPr>
              <a:buFont typeface="Arial" panose="020B0604020202020204" pitchFamily="34" charset="0"/>
              <a:buChar char="•"/>
            </a:pPr>
            <a:r>
              <a:rPr lang="en-US" sz="2800" dirty="0" smtClean="0"/>
              <a:t>Discussion</a:t>
            </a:r>
          </a:p>
        </p:txBody>
      </p:sp>
    </p:spTree>
    <p:extLst>
      <p:ext uri="{BB962C8B-B14F-4D97-AF65-F5344CB8AC3E}">
        <p14:creationId xmlns:p14="http://schemas.microsoft.com/office/powerpoint/2010/main" val="35568418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COPM Satisfaction</a:t>
            </a:r>
            <a:endParaRPr lang="en-US" dirty="0"/>
          </a:p>
        </p:txBody>
      </p:sp>
      <p:graphicFrame>
        <p:nvGraphicFramePr>
          <p:cNvPr id="8" name="Chart 7" descr="When comparing COPM Satisfaction scores across diagnostic groups, we found main effects of time (F1,183=145.88, p&lt;.001, 𝜂_𝑝^2 = .44) and group (F5,183=4.18, p=.001, 𝜂_𝑝^2 = .103), and a significant group-by-time interaction (F=5,183=2.65, p=.025, 𝜂_𝑝^2=.067).  Post-hoc comparisons revealed that the increase in pre- to post change of the Satisfaction score was significantly greater for students with a mental-emotional impairment (a*) compared to those with learning disability (LD; a1*), those with visual deficit (a2*), and those with attention deficit disorder/ attention deficit hyperactivity disorder/autism spectrum disorder (ADD/ADHD/ASD; a3*).&#10;"/>
          <p:cNvGraphicFramePr>
            <a:graphicFrameLocks/>
          </p:cNvGraphicFramePr>
          <p:nvPr>
            <p:extLst>
              <p:ext uri="{D42A27DB-BD31-4B8C-83A1-F6EECF244321}">
                <p14:modId xmlns:p14="http://schemas.microsoft.com/office/powerpoint/2010/main" val="115249915"/>
              </p:ext>
            </p:extLst>
          </p:nvPr>
        </p:nvGraphicFramePr>
        <p:xfrm>
          <a:off x="304800" y="1905000"/>
          <a:ext cx="8534400" cy="4212336"/>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4724400" y="2427654"/>
            <a:ext cx="990600" cy="1915745"/>
          </a:xfrm>
          <a:prstGeom prst="rect">
            <a:avLst/>
          </a:pr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990096" y="2471127"/>
            <a:ext cx="990600" cy="1915745"/>
          </a:xfrm>
          <a:prstGeom prst="rect">
            <a:avLst/>
          </a:pr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2584591">
            <a:off x="4582083" y="4191899"/>
            <a:ext cx="338262" cy="1915745"/>
          </a:xfrm>
          <a:prstGeom prst="rect">
            <a:avLst/>
          </a:pr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2584591">
            <a:off x="6714410" y="4225132"/>
            <a:ext cx="338262" cy="1915745"/>
          </a:xfrm>
          <a:prstGeom prst="rect">
            <a:avLst/>
          </a:pr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991642" y="5363766"/>
            <a:ext cx="762000" cy="304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211471" y="5258594"/>
            <a:ext cx="762000" cy="754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594860" y="6041930"/>
            <a:ext cx="762000" cy="754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70934" y="5572919"/>
            <a:ext cx="762000" cy="754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434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Significantly different changes in </a:t>
            </a:r>
            <a:r>
              <a:rPr lang="en-US" sz="4000" dirty="0" smtClean="0">
                <a:solidFill>
                  <a:schemeClr val="accent3"/>
                </a:solidFill>
              </a:rPr>
              <a:t>performance</a:t>
            </a:r>
            <a:r>
              <a:rPr lang="en-US" sz="4000" dirty="0" smtClean="0"/>
              <a:t> and </a:t>
            </a:r>
            <a:r>
              <a:rPr lang="en-US" sz="4000" dirty="0" smtClean="0">
                <a:solidFill>
                  <a:schemeClr val="accent2"/>
                </a:solidFill>
              </a:rPr>
              <a:t>satisfaction</a:t>
            </a:r>
            <a:r>
              <a:rPr lang="en-US" sz="4000" dirty="0" smtClean="0"/>
              <a:t> ratings between groups </a:t>
            </a:r>
            <a:r>
              <a:rPr lang="en-US" sz="1800" dirty="0" smtClean="0"/>
              <a:t>(</a:t>
            </a:r>
            <a:r>
              <a:rPr lang="en-US" sz="1800" i="1" dirty="0" smtClean="0"/>
              <a:t>p</a:t>
            </a:r>
            <a:r>
              <a:rPr lang="en-US" sz="1800" dirty="0" smtClean="0"/>
              <a:t>&lt;.02) </a:t>
            </a:r>
            <a:br>
              <a:rPr lang="en-US" sz="1800" dirty="0" smtClean="0"/>
            </a:br>
            <a:r>
              <a:rPr lang="en-US" sz="1800" dirty="0"/>
              <a:t/>
            </a:r>
            <a:br>
              <a:rPr lang="en-US" sz="1800" dirty="0"/>
            </a:br>
            <a:r>
              <a:rPr lang="en-US" sz="4000" dirty="0" smtClean="0"/>
              <a:t>Greatest change seen for those with mood disorders </a:t>
            </a:r>
            <a:r>
              <a:rPr lang="en-US" sz="1800" dirty="0" smtClean="0"/>
              <a:t>(</a:t>
            </a:r>
            <a:r>
              <a:rPr lang="en-US" sz="1800" i="1" dirty="0" smtClean="0"/>
              <a:t>p</a:t>
            </a:r>
            <a:r>
              <a:rPr lang="en-US" sz="1800" dirty="0" smtClean="0"/>
              <a:t>&lt;.05)</a:t>
            </a:r>
            <a:br>
              <a:rPr lang="en-US" sz="1800" dirty="0" smtClean="0"/>
            </a:br>
            <a:r>
              <a:rPr lang="en-US" sz="1800" dirty="0"/>
              <a:t/>
            </a:r>
            <a:br>
              <a:rPr lang="en-US" sz="1800" dirty="0"/>
            </a:br>
            <a:r>
              <a:rPr lang="en-US" sz="4000" dirty="0" smtClean="0"/>
              <a:t>Gender &amp; class-level did not influence </a:t>
            </a:r>
            <a:r>
              <a:rPr lang="en-US" sz="4000" dirty="0">
                <a:solidFill>
                  <a:schemeClr val="accent3"/>
                </a:solidFill>
              </a:rPr>
              <a:t>performance</a:t>
            </a:r>
            <a:r>
              <a:rPr lang="en-US" sz="4000" dirty="0"/>
              <a:t> and </a:t>
            </a:r>
            <a:r>
              <a:rPr lang="en-US" sz="4000" dirty="0">
                <a:solidFill>
                  <a:schemeClr val="accent2"/>
                </a:solidFill>
              </a:rPr>
              <a:t>satisfaction</a:t>
            </a:r>
            <a:r>
              <a:rPr lang="en-US" sz="4000" dirty="0"/>
              <a:t> ratings </a:t>
            </a:r>
          </a:p>
        </p:txBody>
      </p:sp>
      <p:sp>
        <p:nvSpPr>
          <p:cNvPr id="3" name="Text Placeholder 2"/>
          <p:cNvSpPr>
            <a:spLocks noGrp="1"/>
          </p:cNvSpPr>
          <p:nvPr>
            <p:ph type="body" idx="1"/>
          </p:nvPr>
        </p:nvSpPr>
        <p:spPr/>
        <p:txBody>
          <a:bodyPr>
            <a:normAutofit fontScale="85000" lnSpcReduction="10000"/>
          </a:bodyPr>
          <a:lstStyle/>
          <a:p>
            <a:r>
              <a:rPr lang="en-US" u="sng" dirty="0" smtClean="0"/>
              <a:t>Research question 2</a:t>
            </a:r>
            <a:r>
              <a:rPr lang="en-US" dirty="0" smtClean="0"/>
              <a:t>: How </a:t>
            </a:r>
            <a:r>
              <a:rPr lang="en-US" dirty="0"/>
              <a:t>might attributes impact AT outcomes related to student perceptions of their </a:t>
            </a:r>
            <a:r>
              <a:rPr lang="en-US" b="1" dirty="0">
                <a:solidFill>
                  <a:schemeClr val="accent3"/>
                </a:solidFill>
              </a:rPr>
              <a:t>performance</a:t>
            </a:r>
            <a:r>
              <a:rPr lang="en-US" dirty="0"/>
              <a:t> </a:t>
            </a:r>
            <a:r>
              <a:rPr lang="en-US" dirty="0" smtClean="0"/>
              <a:t>and </a:t>
            </a:r>
            <a:r>
              <a:rPr lang="en-US" b="1" dirty="0" smtClean="0">
                <a:solidFill>
                  <a:schemeClr val="accent2"/>
                </a:solidFill>
              </a:rPr>
              <a:t>satisfaction</a:t>
            </a:r>
            <a:r>
              <a:rPr lang="en-US" dirty="0" smtClean="0"/>
              <a:t> in </a:t>
            </a:r>
            <a:r>
              <a:rPr lang="en-US" dirty="0"/>
              <a:t>completing common academic tasks?</a:t>
            </a:r>
          </a:p>
        </p:txBody>
      </p:sp>
    </p:spTree>
    <p:extLst>
      <p:ext uri="{BB962C8B-B14F-4D97-AF65-F5344CB8AC3E}">
        <p14:creationId xmlns:p14="http://schemas.microsoft.com/office/powerpoint/2010/main" val="207057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Are student perceptions of AT service provision, use, and impact influenced by these same attribute variables</a:t>
            </a:r>
            <a:r>
              <a:rPr lang="en-US" sz="4400" dirty="0" smtClean="0"/>
              <a:t>?</a:t>
            </a:r>
            <a:endParaRPr lang="en-US" sz="4400" dirty="0"/>
          </a:p>
        </p:txBody>
      </p:sp>
      <p:sp>
        <p:nvSpPr>
          <p:cNvPr id="3" name="Text Placeholder 2"/>
          <p:cNvSpPr>
            <a:spLocks noGrp="1"/>
          </p:cNvSpPr>
          <p:nvPr>
            <p:ph type="body" idx="1"/>
          </p:nvPr>
        </p:nvSpPr>
        <p:spPr/>
        <p:txBody>
          <a:bodyPr/>
          <a:lstStyle/>
          <a:p>
            <a:r>
              <a:rPr lang="en-US" dirty="0" smtClean="0"/>
              <a:t>Research question 3</a:t>
            </a:r>
            <a:endParaRPr lang="en-US" dirty="0"/>
          </a:p>
        </p:txBody>
      </p:sp>
    </p:spTree>
    <p:extLst>
      <p:ext uri="{BB962C8B-B14F-4D97-AF65-F5344CB8AC3E}">
        <p14:creationId xmlns:p14="http://schemas.microsoft.com/office/powerpoint/2010/main" val="36639889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Timeliness of accommodation </a:t>
            </a:r>
            <a:r>
              <a:rPr lang="en-US" sz="3100" dirty="0" smtClean="0"/>
              <a:t>by diagnosis/impairment</a:t>
            </a:r>
            <a:endParaRPr lang="en-US" sz="3100" dirty="0"/>
          </a:p>
        </p:txBody>
      </p:sp>
      <p:graphicFrame>
        <p:nvGraphicFramePr>
          <p:cNvPr id="3" name="Chart 2" descr="Diagnostic groups significantly differed on their ratings of “timeliness of accommodation” (F6,75=2.66, p=.021).  Post-hoc pairwise comparisons revealed that individuals with mobility deficits or chronic pain (a*) rated “timeliness of accommodation” significantly lower than individuals in the learning disabled (a1*), ADD/ADHD/ASD/other cognitive perceptual (a2*), or “other” (a3*) diagnostic groups.&#10;"/>
          <p:cNvGraphicFramePr>
            <a:graphicFrameLocks/>
          </p:cNvGraphicFramePr>
          <p:nvPr>
            <p:extLst>
              <p:ext uri="{D42A27DB-BD31-4B8C-83A1-F6EECF244321}">
                <p14:modId xmlns:p14="http://schemas.microsoft.com/office/powerpoint/2010/main" val="1944733827"/>
              </p:ext>
            </p:extLst>
          </p:nvPr>
        </p:nvGraphicFramePr>
        <p:xfrm>
          <a:off x="228600" y="1830931"/>
          <a:ext cx="8686800" cy="44936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2753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Timeliness of accommodation </a:t>
            </a:r>
            <a:r>
              <a:rPr lang="en-US" sz="3100" dirty="0" smtClean="0"/>
              <a:t>by diagnosis/impairment</a:t>
            </a:r>
            <a:endParaRPr lang="en-US" sz="3100" dirty="0"/>
          </a:p>
        </p:txBody>
      </p:sp>
      <p:graphicFrame>
        <p:nvGraphicFramePr>
          <p:cNvPr id="3" name="Chart 2" descr="Diagnostic groups significantly differed on their ratings of “timeliness of accommodation” (F6,75=2.66, p=.021).  Post-hoc pairwise comparisons revealed that individuals with mobility deficits or chronic pain (a*) rated “timeliness of accommodation” significantly lower than individuals in the learning disabled (a1*), ADD/ADHD/ASD/other cognitive perceptual (a2*), or “other” (a3*) diagnostic groups.&#10;"/>
          <p:cNvGraphicFramePr>
            <a:graphicFrameLocks/>
          </p:cNvGraphicFramePr>
          <p:nvPr>
            <p:extLst>
              <p:ext uri="{D42A27DB-BD31-4B8C-83A1-F6EECF244321}">
                <p14:modId xmlns:p14="http://schemas.microsoft.com/office/powerpoint/2010/main" val="375293075"/>
              </p:ext>
            </p:extLst>
          </p:nvPr>
        </p:nvGraphicFramePr>
        <p:xfrm>
          <a:off x="228600" y="1830931"/>
          <a:ext cx="8686800" cy="4493669"/>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2155560" y="2162020"/>
            <a:ext cx="3102239" cy="2943380"/>
          </a:xfrm>
          <a:prstGeom prst="rect">
            <a:avLst/>
          </a:pr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3659828">
            <a:off x="1737323" y="4707753"/>
            <a:ext cx="338262" cy="1915745"/>
          </a:xfrm>
          <a:prstGeom prst="rect">
            <a:avLst/>
          </a:pr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3659828">
            <a:off x="2808025" y="4748881"/>
            <a:ext cx="338262" cy="1915745"/>
          </a:xfrm>
          <a:prstGeom prst="rect">
            <a:avLst/>
          </a:pr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3659828">
            <a:off x="3976887" y="4747876"/>
            <a:ext cx="338262" cy="1915745"/>
          </a:xfrm>
          <a:prstGeom prst="rect">
            <a:avLst/>
          </a:pr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7033814" y="2209918"/>
            <a:ext cx="301889" cy="3810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0800000">
            <a:off x="8153400" y="1831204"/>
            <a:ext cx="301889" cy="381000"/>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0800000">
            <a:off x="1365711" y="1971520"/>
            <a:ext cx="301889" cy="381000"/>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0800000">
            <a:off x="5896703" y="2019418"/>
            <a:ext cx="301889" cy="381000"/>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474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Independence of AT use </a:t>
            </a:r>
            <a:br>
              <a:rPr lang="en-US" dirty="0" smtClean="0"/>
            </a:br>
            <a:r>
              <a:rPr lang="en-US" sz="3100" dirty="0" smtClean="0">
                <a:solidFill>
                  <a:prstClr val="white">
                    <a:lumMod val="75000"/>
                    <a:lumOff val="25000"/>
                  </a:prstClr>
                </a:solidFill>
              </a:rPr>
              <a:t>by </a:t>
            </a:r>
            <a:r>
              <a:rPr lang="en-US" sz="3100" dirty="0">
                <a:solidFill>
                  <a:prstClr val="white">
                    <a:lumMod val="75000"/>
                    <a:lumOff val="25000"/>
                  </a:prstClr>
                </a:solidFill>
              </a:rPr>
              <a:t>diagnosis/impairment</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2173453429"/>
              </p:ext>
            </p:extLst>
          </p:nvPr>
        </p:nvGraphicFramePr>
        <p:xfrm>
          <a:off x="266700" y="1865528"/>
          <a:ext cx="8610600" cy="4505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92023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Independence of AT use </a:t>
            </a:r>
            <a:br>
              <a:rPr lang="en-US" dirty="0" smtClean="0"/>
            </a:br>
            <a:r>
              <a:rPr lang="en-US" sz="3100" dirty="0" smtClean="0">
                <a:solidFill>
                  <a:prstClr val="white">
                    <a:lumMod val="75000"/>
                    <a:lumOff val="25000"/>
                  </a:prstClr>
                </a:solidFill>
              </a:rPr>
              <a:t>by </a:t>
            </a:r>
            <a:r>
              <a:rPr lang="en-US" sz="3100" dirty="0">
                <a:solidFill>
                  <a:prstClr val="white">
                    <a:lumMod val="75000"/>
                    <a:lumOff val="25000"/>
                  </a:prstClr>
                </a:solidFill>
              </a:rPr>
              <a:t>diagnosis/impairment</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670293878"/>
              </p:ext>
            </p:extLst>
          </p:nvPr>
        </p:nvGraphicFramePr>
        <p:xfrm>
          <a:off x="266700" y="1827626"/>
          <a:ext cx="8610600" cy="450532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5867400" y="1921631"/>
            <a:ext cx="2667000" cy="3030400"/>
          </a:xfrm>
          <a:prstGeom prst="rect">
            <a:avLst/>
          </a:pr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7" name="Rectangle 6"/>
          <p:cNvSpPr/>
          <p:nvPr/>
        </p:nvSpPr>
        <p:spPr>
          <a:xfrm rot="3416862">
            <a:off x="2249980" y="4658347"/>
            <a:ext cx="338262" cy="1915745"/>
          </a:xfrm>
          <a:prstGeom prst="rect">
            <a:avLst/>
          </a:pr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3416862">
            <a:off x="6318411" y="4718626"/>
            <a:ext cx="352109" cy="1722887"/>
          </a:xfrm>
          <a:prstGeom prst="rect">
            <a:avLst/>
          </a:pr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3416862">
            <a:off x="5079594" y="4547514"/>
            <a:ext cx="338262" cy="2127179"/>
          </a:xfrm>
          <a:prstGeom prst="rect">
            <a:avLst/>
          </a:pr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3416862">
            <a:off x="7253605" y="4714450"/>
            <a:ext cx="338262" cy="1915745"/>
          </a:xfrm>
          <a:prstGeom prst="rect">
            <a:avLst/>
          </a:pr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5222611" y="2085927"/>
            <a:ext cx="301889" cy="3810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0800000">
            <a:off x="2268166" y="1850221"/>
            <a:ext cx="301889" cy="381000"/>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319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NOT significantly different</a:t>
            </a:r>
            <a:endParaRPr lang="en-US" dirty="0"/>
          </a:p>
        </p:txBody>
      </p:sp>
      <mc:AlternateContent xmlns:mc="http://schemas.openxmlformats.org/markup-compatibility/2006" xmlns:a14="http://schemas.microsoft.com/office/drawing/2010/main">
        <mc:Choice Requires="a14">
          <p:sp>
            <p:nvSpPr>
              <p:cNvPr id="14" name="Content Placeholder 13"/>
              <p:cNvSpPr>
                <a:spLocks noGrp="1"/>
              </p:cNvSpPr>
              <p:nvPr>
                <p:ph idx="1"/>
              </p:nvPr>
            </p:nvSpPr>
            <p:spPr/>
            <p:txBody>
              <a:bodyPr/>
              <a:lstStyle/>
              <a:p>
                <a:pPr>
                  <a:buFont typeface="Arial" panose="020B0604020202020204" pitchFamily="34" charset="0"/>
                  <a:buChar char="•"/>
                </a:pPr>
                <a:r>
                  <a:rPr lang="en-US" dirty="0" smtClean="0"/>
                  <a:t>Across diagnosis/impairment groups, ratings for these items were similar:</a:t>
                </a:r>
              </a:p>
              <a:p>
                <a:pPr lvl="1">
                  <a:buFont typeface="Arial" panose="020B0604020202020204" pitchFamily="34" charset="0"/>
                  <a:buChar char="•"/>
                </a:pPr>
                <a:r>
                  <a:rPr lang="en-US" dirty="0" smtClean="0"/>
                  <a:t>ATRC’s “Identification of AT need” </a:t>
                </a:r>
                <a:r>
                  <a:rPr lang="en-US" dirty="0"/>
                  <a:t>(</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en-US" dirty="0" smtClean="0"/>
                  <a:t>=4.4/5)</a:t>
                </a:r>
                <a:endParaRPr lang="en-US" dirty="0"/>
              </a:p>
              <a:p>
                <a:pPr lvl="1">
                  <a:buFont typeface="Arial" panose="020B0604020202020204" pitchFamily="34" charset="0"/>
                  <a:buChar char="•"/>
                </a:pPr>
                <a:r>
                  <a:rPr lang="en-US" dirty="0" smtClean="0"/>
                  <a:t>Student’s “comfort in self-advocating” for AT needs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smtClean="0"/>
                  <a:t>=3.8/5)</a:t>
                </a:r>
              </a:p>
              <a:p>
                <a:pPr lvl="1">
                  <a:buFont typeface="Arial" panose="020B0604020202020204" pitchFamily="34" charset="0"/>
                  <a:buChar char="•"/>
                </a:pPr>
                <a:r>
                  <a:rPr lang="en-US" dirty="0" smtClean="0"/>
                  <a:t>Student’s ability to “remain in courses” </a:t>
                </a:r>
                <a:r>
                  <a:rPr lang="en-US" dirty="0"/>
                  <a:t>(</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en-US" dirty="0" smtClean="0"/>
                  <a:t>=4.2/5)</a:t>
                </a:r>
                <a:endParaRPr lang="en-US" dirty="0"/>
              </a:p>
              <a:p>
                <a:pPr>
                  <a:buFont typeface="Arial" panose="020B0604020202020204" pitchFamily="34" charset="0"/>
                  <a:buChar char="•"/>
                </a:pPr>
                <a:r>
                  <a:rPr lang="en-US" dirty="0" smtClean="0"/>
                  <a:t>ATRC Survey results did not differ by gender</a:t>
                </a:r>
              </a:p>
              <a:p>
                <a:pPr>
                  <a:buFont typeface="Arial" panose="020B0604020202020204" pitchFamily="34" charset="0"/>
                  <a:buChar char="•"/>
                </a:pPr>
                <a:r>
                  <a:rPr lang="en-US" dirty="0" smtClean="0"/>
                  <a:t>ATRC Survey results did not differ by class-level</a:t>
                </a:r>
              </a:p>
              <a:p>
                <a:endParaRPr lang="en-US" dirty="0" smtClean="0"/>
              </a:p>
              <a:p>
                <a:endParaRPr lang="en-US" dirty="0"/>
              </a:p>
            </p:txBody>
          </p:sp>
        </mc:Choice>
        <mc:Fallback xmlns="">
          <p:sp>
            <p:nvSpPr>
              <p:cNvPr id="14" name="Content Placeholder 13"/>
              <p:cNvSpPr>
                <a:spLocks noGrp="1" noRot="1" noChangeAspect="1" noMove="1" noResize="1" noEditPoints="1" noAdjustHandles="1" noChangeArrowheads="1" noChangeShapeType="1" noTextEdit="1"/>
              </p:cNvSpPr>
              <p:nvPr>
                <p:ph idx="1"/>
              </p:nvPr>
            </p:nvSpPr>
            <p:spPr>
              <a:blipFill>
                <a:blip r:embed="rId3"/>
                <a:stretch>
                  <a:fillRect l="-1939" t="-1667"/>
                </a:stretch>
              </a:blipFill>
            </p:spPr>
            <p:txBody>
              <a:bodyPr/>
              <a:lstStyle/>
              <a:p>
                <a:r>
                  <a:rPr lang="en-US">
                    <a:noFill/>
                  </a:rPr>
                  <a:t> </a:t>
                </a:r>
              </a:p>
            </p:txBody>
          </p:sp>
        </mc:Fallback>
      </mc:AlternateContent>
    </p:spTree>
    <p:extLst>
      <p:ext uri="{BB962C8B-B14F-4D97-AF65-F5344CB8AC3E}">
        <p14:creationId xmlns:p14="http://schemas.microsoft.com/office/powerpoint/2010/main" val="282023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fade">
                                      <p:cBhvr>
                                        <p:cTn id="13" dur="500"/>
                                        <p:tgtEl>
                                          <p:spTgt spid="1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fade">
                                      <p:cBhvr>
                                        <p:cTn id="16" dur="500"/>
                                        <p:tgtEl>
                                          <p:spTgt spid="1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animEffect transition="in" filter="fade">
                                      <p:cBhvr>
                                        <p:cTn id="21" dur="500"/>
                                        <p:tgtEl>
                                          <p:spTgt spid="1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xEl>
                                              <p:pRg st="5" end="5"/>
                                            </p:txEl>
                                          </p:spTgt>
                                        </p:tgtEl>
                                        <p:attrNameLst>
                                          <p:attrName>style.visibility</p:attrName>
                                        </p:attrNameLst>
                                      </p:cBhvr>
                                      <p:to>
                                        <p:strVal val="visible"/>
                                      </p:to>
                                    </p:set>
                                    <p:animEffect transition="in" filter="fade">
                                      <p:cBhvr>
                                        <p:cTn id="26"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Across some diagnoses, feelings about the timeliness of AT services and independence of AT use differed</a:t>
            </a:r>
            <a:r>
              <a:rPr lang="en-US" sz="2600" dirty="0"/>
              <a:t/>
            </a:r>
            <a:br>
              <a:rPr lang="en-US" sz="2600" dirty="0"/>
            </a:br>
            <a:r>
              <a:rPr lang="en-US" sz="2600" dirty="0" smtClean="0"/>
              <a:t/>
            </a:r>
            <a:br>
              <a:rPr lang="en-US" sz="2600" dirty="0" smtClean="0"/>
            </a:br>
            <a:r>
              <a:rPr lang="en-US" sz="2600" dirty="0" smtClean="0"/>
              <a:t>Especially note the lower ratings for those with mobility deficit (timeliness) and CNS damage (independence)</a:t>
            </a:r>
            <a:br>
              <a:rPr lang="en-US" sz="2600" dirty="0" smtClean="0"/>
            </a:br>
            <a:r>
              <a:rPr lang="en-US" sz="2600" dirty="0"/>
              <a:t/>
            </a:r>
            <a:br>
              <a:rPr lang="en-US" sz="2600" dirty="0"/>
            </a:br>
            <a:r>
              <a:rPr lang="en-US" sz="2600" dirty="0" smtClean="0"/>
              <a:t>AT identification, advocacy, and course success ratings were similar across diagnostic groups</a:t>
            </a:r>
            <a:br>
              <a:rPr lang="en-US" sz="2600" dirty="0" smtClean="0"/>
            </a:br>
            <a:r>
              <a:rPr lang="en-US" sz="2600" dirty="0"/>
              <a:t/>
            </a:r>
            <a:br>
              <a:rPr lang="en-US" sz="2600" dirty="0"/>
            </a:br>
            <a:r>
              <a:rPr lang="en-US" sz="2600" dirty="0" smtClean="0"/>
              <a:t>Gender and class-level did not influence student ratings</a:t>
            </a:r>
            <a:endParaRPr lang="en-US" sz="2600" dirty="0"/>
          </a:p>
        </p:txBody>
      </p:sp>
      <p:sp>
        <p:nvSpPr>
          <p:cNvPr id="3" name="Text Placeholder 2"/>
          <p:cNvSpPr>
            <a:spLocks noGrp="1"/>
          </p:cNvSpPr>
          <p:nvPr>
            <p:ph type="body" idx="1"/>
          </p:nvPr>
        </p:nvSpPr>
        <p:spPr/>
        <p:txBody>
          <a:bodyPr>
            <a:normAutofit fontScale="92500"/>
          </a:bodyPr>
          <a:lstStyle/>
          <a:p>
            <a:r>
              <a:rPr lang="en-US" u="sng" dirty="0" smtClean="0"/>
              <a:t>Research question 3</a:t>
            </a:r>
            <a:r>
              <a:rPr lang="en-US" dirty="0" smtClean="0"/>
              <a:t>: </a:t>
            </a:r>
            <a:r>
              <a:rPr lang="en-US" dirty="0"/>
              <a:t>Are student perceptions of AT service provision, use, and impact influenced by these same attribute variables?</a:t>
            </a:r>
          </a:p>
        </p:txBody>
      </p:sp>
    </p:spTree>
    <p:extLst>
      <p:ext uri="{BB962C8B-B14F-4D97-AF65-F5344CB8AC3E}">
        <p14:creationId xmlns:p14="http://schemas.microsoft.com/office/powerpoint/2010/main" val="312091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n w="13335" cmpd="sng">
                  <a:noFill/>
                  <a:prstDash val="solid"/>
                </a:ln>
              </a:rPr>
              <a:t>Take Home Points from the Data</a:t>
            </a:r>
            <a:endParaRPr lang="en-US" sz="4400" dirty="0">
              <a:ln w="13335" cmpd="sng">
                <a:noFill/>
                <a:prstDash val="solid"/>
              </a:ln>
            </a:endParaRPr>
          </a:p>
        </p:txBody>
      </p:sp>
      <p:sp>
        <p:nvSpPr>
          <p:cNvPr id="3" name="Content Placeholder 2"/>
          <p:cNvSpPr>
            <a:spLocks noGrp="1"/>
          </p:cNvSpPr>
          <p:nvPr>
            <p:ph idx="1"/>
          </p:nvPr>
        </p:nvSpPr>
        <p:spPr/>
        <p:txBody>
          <a:bodyPr>
            <a:normAutofit/>
          </a:bodyPr>
          <a:lstStyle/>
          <a:p>
            <a:r>
              <a:rPr lang="en-US" dirty="0" smtClean="0"/>
              <a:t>1/3 </a:t>
            </a:r>
            <a:r>
              <a:rPr lang="en-US" dirty="0"/>
              <a:t>have diagnosis of LD</a:t>
            </a:r>
          </a:p>
          <a:p>
            <a:r>
              <a:rPr lang="en-US" dirty="0" smtClean="0"/>
              <a:t>Freshman comprise the largest represented class</a:t>
            </a:r>
          </a:p>
          <a:p>
            <a:r>
              <a:rPr lang="en-US" dirty="0" smtClean="0"/>
              <a:t>Performance and satisfaction ratings for all tasks significantly increased </a:t>
            </a:r>
          </a:p>
          <a:p>
            <a:r>
              <a:rPr lang="en-US" dirty="0" smtClean="0"/>
              <a:t>AT outcomes of performance and satisfaction were significantly influenced by diagnosis (for some diagnoses)</a:t>
            </a:r>
          </a:p>
          <a:p>
            <a:r>
              <a:rPr lang="en-US" dirty="0" smtClean="0"/>
              <a:t>AT user experiences were somewhat influenced by diagnosis (for some diagnoses)</a:t>
            </a:r>
          </a:p>
          <a:p>
            <a:r>
              <a:rPr lang="en-US" dirty="0" smtClean="0"/>
              <a:t>Gender and class-level did not influence AT outcomes or user experiences</a:t>
            </a:r>
          </a:p>
        </p:txBody>
      </p:sp>
    </p:spTree>
    <p:extLst>
      <p:ext uri="{BB962C8B-B14F-4D97-AF65-F5344CB8AC3E}">
        <p14:creationId xmlns:p14="http://schemas.microsoft.com/office/powerpoint/2010/main" val="238016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3335" cmpd="sng">
                  <a:noFill/>
                  <a:prstDash val="solid"/>
                </a:ln>
              </a:rPr>
              <a:t>Desired Learning Outcomes</a:t>
            </a:r>
            <a:endParaRPr lang="en-US" dirty="0">
              <a:ln w="13335" cmpd="sng">
                <a:noFill/>
                <a:prstDash val="solid"/>
              </a:ln>
            </a:endParaRPr>
          </a:p>
        </p:txBody>
      </p:sp>
      <p:sp>
        <p:nvSpPr>
          <p:cNvPr id="3" name="Content Placeholder 2"/>
          <p:cNvSpPr>
            <a:spLocks noGrp="1"/>
          </p:cNvSpPr>
          <p:nvPr>
            <p:ph sz="half" idx="1"/>
          </p:nvPr>
        </p:nvSpPr>
        <p:spPr>
          <a:xfrm>
            <a:off x="822960" y="1845735"/>
            <a:ext cx="7025640" cy="4023359"/>
          </a:xfrm>
        </p:spPr>
        <p:txBody>
          <a:bodyPr>
            <a:normAutofit/>
          </a:bodyPr>
          <a:lstStyle/>
          <a:p>
            <a:pPr marL="457200" indent="-457200">
              <a:buFont typeface="+mj-lt"/>
              <a:buAutoNum type="arabicPeriod"/>
            </a:pPr>
            <a:r>
              <a:rPr lang="en-US" sz="2400" dirty="0"/>
              <a:t>Participants will learn how diagnosis, gender, </a:t>
            </a:r>
            <a:r>
              <a:rPr lang="en-US" sz="2400" dirty="0" smtClean="0"/>
              <a:t>class-level (e.g., Freshman), </a:t>
            </a:r>
            <a:r>
              <a:rPr lang="en-US" sz="2400" dirty="0"/>
              <a:t>and other variables impacted AT </a:t>
            </a:r>
            <a:r>
              <a:rPr lang="en-US" sz="2400" dirty="0" smtClean="0"/>
              <a:t>outcomes. </a:t>
            </a:r>
          </a:p>
          <a:p>
            <a:pPr marL="457200" indent="-457200">
              <a:buFont typeface="+mj-lt"/>
              <a:buAutoNum type="arabicPeriod"/>
            </a:pPr>
            <a:r>
              <a:rPr lang="en-US" sz="2400" dirty="0" smtClean="0"/>
              <a:t>Discuss other relevant variables to consider in AT service provision and assessment </a:t>
            </a:r>
          </a:p>
          <a:p>
            <a:pPr marL="457200" indent="-457200">
              <a:buFont typeface="+mj-lt"/>
              <a:buAutoNum type="arabicPeriod"/>
            </a:pPr>
            <a:r>
              <a:rPr lang="en-US" sz="2400" dirty="0" smtClean="0"/>
              <a:t>Engage in discussion regarding future research directions related to AT service provision</a:t>
            </a:r>
            <a:endParaRPr lang="en-US" sz="2400" dirty="0"/>
          </a:p>
        </p:txBody>
      </p:sp>
      <p:pic>
        <p:nvPicPr>
          <p:cNvPr id="2054" name="Picture 6" descr="clip art person crossing off checklis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4724400"/>
            <a:ext cx="27432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1118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may our results be translated to practice? </a:t>
            </a:r>
            <a:endParaRPr lang="en-US" dirty="0"/>
          </a:p>
        </p:txBody>
      </p:sp>
      <p:sp>
        <p:nvSpPr>
          <p:cNvPr id="3" name="Content Placeholder 2"/>
          <p:cNvSpPr>
            <a:spLocks noGrp="1"/>
          </p:cNvSpPr>
          <p:nvPr>
            <p:ph idx="1"/>
          </p:nvPr>
        </p:nvSpPr>
        <p:spPr/>
        <p:txBody>
          <a:bodyPr/>
          <a:lstStyle/>
          <a:p>
            <a:r>
              <a:rPr lang="en-US" dirty="0" smtClean="0"/>
              <a:t>Although we are not diagnosis-focused, we must consider how person-factors related to diagnosis might influence the student’s AT service outcomes and her/his experiences with AT</a:t>
            </a:r>
          </a:p>
          <a:p>
            <a:r>
              <a:rPr lang="en-US" dirty="0" smtClean="0"/>
              <a:t>Enhance accommodations for students who have a learning disability, visual deficit, mental/behavioral disorder, or CNS damage</a:t>
            </a:r>
          </a:p>
          <a:p>
            <a:r>
              <a:rPr lang="en-US" dirty="0" smtClean="0"/>
              <a:t>Consider “therapeutic use of self” as an intervention principle overlying AT service provision</a:t>
            </a:r>
          </a:p>
          <a:p>
            <a:r>
              <a:rPr lang="en-US" dirty="0" smtClean="0"/>
              <a:t>Explore processes that allow for improved planning for mobility impairments</a:t>
            </a:r>
          </a:p>
          <a:p>
            <a:r>
              <a:rPr lang="en-US" dirty="0" smtClean="0"/>
              <a:t>Must have adequate supports for note-taking</a:t>
            </a:r>
          </a:p>
          <a:p>
            <a:endParaRPr lang="en-US" dirty="0"/>
          </a:p>
        </p:txBody>
      </p:sp>
    </p:spTree>
    <p:extLst>
      <p:ext uri="{BB962C8B-B14F-4D97-AF65-F5344CB8AC3E}">
        <p14:creationId xmlns:p14="http://schemas.microsoft.com/office/powerpoint/2010/main" val="201993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next? </a:t>
            </a:r>
            <a:endParaRPr lang="en-US" dirty="0"/>
          </a:p>
        </p:txBody>
      </p:sp>
      <p:sp>
        <p:nvSpPr>
          <p:cNvPr id="3" name="Content Placeholder 2"/>
          <p:cNvSpPr>
            <a:spLocks noGrp="1"/>
          </p:cNvSpPr>
          <p:nvPr>
            <p:ph idx="1"/>
          </p:nvPr>
        </p:nvSpPr>
        <p:spPr/>
        <p:txBody>
          <a:bodyPr/>
          <a:lstStyle/>
          <a:p>
            <a:r>
              <a:rPr lang="en-US" dirty="0" smtClean="0"/>
              <a:t>Link AT services to objective academic outcomes (retention, GPA, graduation, etc.)</a:t>
            </a:r>
          </a:p>
          <a:p>
            <a:r>
              <a:rPr lang="en-US" dirty="0"/>
              <a:t>Develop appropriate outcome measures specifically tailored to assess progress in college students who use AT.</a:t>
            </a:r>
          </a:p>
          <a:p>
            <a:r>
              <a:rPr lang="en-US" dirty="0" smtClean="0"/>
              <a:t>Explore  co-curricular  or co- academic activities -  how AT impacts</a:t>
            </a:r>
          </a:p>
          <a:p>
            <a:r>
              <a:rPr lang="en-US" dirty="0" smtClean="0"/>
              <a:t>Focused research on students with non-apparent disabilities</a:t>
            </a:r>
            <a:endParaRPr lang="en-US" dirty="0"/>
          </a:p>
        </p:txBody>
      </p:sp>
    </p:spTree>
    <p:extLst>
      <p:ext uri="{BB962C8B-B14F-4D97-AF65-F5344CB8AC3E}">
        <p14:creationId xmlns:p14="http://schemas.microsoft.com/office/powerpoint/2010/main" val="220044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Discussion: </a:t>
            </a:r>
            <a:endParaRPr lang="en-US" dirty="0"/>
          </a:p>
        </p:txBody>
      </p:sp>
      <p:sp>
        <p:nvSpPr>
          <p:cNvPr id="3" name="Content Placeholder 2"/>
          <p:cNvSpPr>
            <a:spLocks noGrp="1"/>
          </p:cNvSpPr>
          <p:nvPr>
            <p:ph idx="1"/>
          </p:nvPr>
        </p:nvSpPr>
        <p:spPr/>
        <p:txBody>
          <a:bodyPr>
            <a:normAutofit/>
          </a:bodyPr>
          <a:lstStyle/>
          <a:p>
            <a:r>
              <a:rPr lang="en-US" sz="2400" dirty="0" smtClean="0">
                <a:solidFill>
                  <a:schemeClr val="accent3">
                    <a:lumMod val="40000"/>
                    <a:lumOff val="60000"/>
                  </a:schemeClr>
                </a:solidFill>
              </a:rPr>
              <a:t>Other variables to consider?  ( </a:t>
            </a:r>
            <a:r>
              <a:rPr lang="en-US" sz="2400" dirty="0" err="1" smtClean="0">
                <a:solidFill>
                  <a:schemeClr val="accent3">
                    <a:lumMod val="40000"/>
                    <a:lumOff val="60000"/>
                  </a:schemeClr>
                </a:solidFill>
              </a:rPr>
              <a:t>demographics,etc</a:t>
            </a:r>
            <a:r>
              <a:rPr lang="en-US" sz="2400" dirty="0" smtClean="0">
                <a:solidFill>
                  <a:schemeClr val="accent3">
                    <a:lumMod val="40000"/>
                    <a:lumOff val="60000"/>
                  </a:schemeClr>
                </a:solidFill>
              </a:rPr>
              <a:t>.)</a:t>
            </a:r>
          </a:p>
          <a:p>
            <a:endParaRPr lang="en-US" sz="2400" dirty="0" smtClean="0">
              <a:solidFill>
                <a:schemeClr val="accent3">
                  <a:lumMod val="40000"/>
                  <a:lumOff val="60000"/>
                </a:schemeClr>
              </a:solidFill>
            </a:endParaRPr>
          </a:p>
          <a:p>
            <a:r>
              <a:rPr lang="en-US" sz="2400" dirty="0" smtClean="0">
                <a:solidFill>
                  <a:schemeClr val="accent3">
                    <a:lumMod val="40000"/>
                    <a:lumOff val="60000"/>
                  </a:schemeClr>
                </a:solidFill>
              </a:rPr>
              <a:t>What other research questions should we be asking? </a:t>
            </a:r>
          </a:p>
          <a:p>
            <a:endParaRPr lang="en-US" sz="2400" dirty="0" smtClean="0">
              <a:solidFill>
                <a:schemeClr val="accent3">
                  <a:lumMod val="40000"/>
                  <a:lumOff val="60000"/>
                </a:schemeClr>
              </a:solidFill>
            </a:endParaRPr>
          </a:p>
          <a:p>
            <a:r>
              <a:rPr lang="en-US" sz="2400" dirty="0" smtClean="0">
                <a:solidFill>
                  <a:schemeClr val="accent3">
                    <a:lumMod val="40000"/>
                    <a:lumOff val="60000"/>
                  </a:schemeClr>
                </a:solidFill>
              </a:rPr>
              <a:t>What research questions are you asking on your campus? </a:t>
            </a:r>
            <a:endParaRPr lang="en-US" sz="2400" dirty="0">
              <a:solidFill>
                <a:schemeClr val="accent3">
                  <a:lumMod val="40000"/>
                  <a:lumOff val="60000"/>
                </a:schemeClr>
              </a:solidFill>
            </a:endParaRPr>
          </a:p>
        </p:txBody>
      </p:sp>
    </p:spTree>
    <p:extLst>
      <p:ext uri="{BB962C8B-B14F-4D97-AF65-F5344CB8AC3E}">
        <p14:creationId xmlns:p14="http://schemas.microsoft.com/office/powerpoint/2010/main" val="22106928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3335" cmpd="sng">
                  <a:noFill/>
                  <a:prstDash val="solid"/>
                </a:ln>
                <a:solidFill>
                  <a:schemeClr val="tx1"/>
                </a:solidFill>
              </a:rPr>
              <a:t>Thank You!</a:t>
            </a:r>
            <a:endParaRPr lang="en-US" dirty="0">
              <a:ln w="13335" cmpd="sng">
                <a:noFill/>
                <a:prstDash val="solid"/>
              </a:ln>
              <a:solidFill>
                <a:schemeClr val="tx1"/>
              </a:solidFill>
            </a:endParaRPr>
          </a:p>
        </p:txBody>
      </p:sp>
      <p:sp>
        <p:nvSpPr>
          <p:cNvPr id="3" name="Content Placeholder 2"/>
          <p:cNvSpPr>
            <a:spLocks noGrp="1"/>
          </p:cNvSpPr>
          <p:nvPr>
            <p:ph idx="1"/>
          </p:nvPr>
        </p:nvSpPr>
        <p:spPr/>
        <p:txBody>
          <a:bodyPr>
            <a:normAutofit fontScale="25000" lnSpcReduction="20000"/>
          </a:bodyPr>
          <a:lstStyle/>
          <a:p>
            <a:pPr marL="0" indent="0">
              <a:buNone/>
            </a:pPr>
            <a:r>
              <a:rPr lang="en-US" sz="9300" dirty="0" smtClean="0"/>
              <a:t>Questions: </a:t>
            </a:r>
          </a:p>
          <a:p>
            <a:pPr marL="0" indent="0">
              <a:buNone/>
            </a:pPr>
            <a:endParaRPr lang="en-US" dirty="0" smtClean="0"/>
          </a:p>
          <a:p>
            <a:pPr marL="0" indent="0">
              <a:buNone/>
            </a:pPr>
            <a:r>
              <a:rPr lang="en-US" sz="9000" dirty="0"/>
              <a:t>Contact Info:</a:t>
            </a:r>
          </a:p>
          <a:p>
            <a:r>
              <a:rPr lang="en-US" sz="6200" dirty="0">
                <a:solidFill>
                  <a:schemeClr val="accent3">
                    <a:lumMod val="50000"/>
                  </a:schemeClr>
                </a:solidFill>
                <a:hlinkClick r:id="rId3"/>
              </a:rPr>
              <a:t>Marla.Roll@colostate.edu</a:t>
            </a:r>
            <a:r>
              <a:rPr lang="en-US" sz="6200" dirty="0">
                <a:solidFill>
                  <a:schemeClr val="accent3">
                    <a:lumMod val="50000"/>
                  </a:schemeClr>
                </a:solidFill>
              </a:rPr>
              <a:t> </a:t>
            </a:r>
          </a:p>
          <a:p>
            <a:r>
              <a:rPr lang="en-US" sz="6200" dirty="0">
                <a:solidFill>
                  <a:schemeClr val="accent3">
                    <a:lumMod val="50000"/>
                  </a:schemeClr>
                </a:solidFill>
                <a:hlinkClick r:id="rId4"/>
              </a:rPr>
              <a:t>Matt.Malcolm@colostate.edu</a:t>
            </a:r>
            <a:endParaRPr lang="en-US" sz="6200" dirty="0">
              <a:solidFill>
                <a:schemeClr val="accent3">
                  <a:lumMod val="50000"/>
                </a:schemeClr>
              </a:solidFill>
            </a:endParaRPr>
          </a:p>
          <a:p>
            <a:pPr marL="0" indent="0">
              <a:buNone/>
            </a:pPr>
            <a:endParaRPr lang="en-US" dirty="0" smtClean="0">
              <a:solidFill>
                <a:schemeClr val="tx2">
                  <a:lumMod val="50000"/>
                </a:schemeClr>
              </a:solidFill>
            </a:endParaRPr>
          </a:p>
          <a:p>
            <a:pPr marL="0" indent="0">
              <a:buNone/>
            </a:pPr>
            <a:endParaRPr lang="en-US" sz="4500" dirty="0" smtClean="0"/>
          </a:p>
          <a:p>
            <a:pPr marL="0" indent="0">
              <a:buNone/>
            </a:pPr>
            <a:endParaRPr lang="en-US" dirty="0"/>
          </a:p>
          <a:p>
            <a:pPr marL="0" indent="0">
              <a:buNone/>
            </a:pPr>
            <a:endParaRPr lang="en-US" dirty="0" smtClean="0"/>
          </a:p>
          <a:p>
            <a:pPr marL="0" indent="0">
              <a:buNone/>
            </a:pPr>
            <a:endParaRPr lang="en-US" sz="4500" dirty="0" smtClean="0"/>
          </a:p>
          <a:p>
            <a:pPr marL="0" indent="0">
              <a:buNone/>
            </a:pPr>
            <a:r>
              <a:rPr lang="en-US" sz="5000" dirty="0" smtClean="0"/>
              <a:t>Slide show available on the </a:t>
            </a:r>
            <a:r>
              <a:rPr lang="en-US" sz="5000" dirty="0" smtClean="0">
                <a:hlinkClick r:id=""/>
              </a:rPr>
              <a:t>ATRC Website </a:t>
            </a:r>
          </a:p>
          <a:p>
            <a:pPr marL="0" indent="0">
              <a:buNone/>
            </a:pPr>
            <a:r>
              <a:rPr lang="en-US" sz="5000" dirty="0" smtClean="0">
                <a:hlinkClick r:id=""/>
              </a:rPr>
              <a:t>(http://atrc.colostate.edu/presentations.aspx)</a:t>
            </a:r>
            <a:endParaRPr lang="en-US" sz="5000" dirty="0" smtClean="0"/>
          </a:p>
          <a:p>
            <a:endParaRPr lang="en-US" dirty="0" smtClean="0"/>
          </a:p>
          <a:p>
            <a:endParaRPr lang="en-US" dirty="0"/>
          </a:p>
          <a:p>
            <a:endParaRPr lang="en-US" dirty="0"/>
          </a:p>
        </p:txBody>
      </p:sp>
    </p:spTree>
    <p:extLst>
      <p:ext uri="{BB962C8B-B14F-4D97-AF65-F5344CB8AC3E}">
        <p14:creationId xmlns:p14="http://schemas.microsoft.com/office/powerpoint/2010/main" val="18554277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26877772"/>
              </p:ext>
            </p:extLst>
          </p:nvPr>
        </p:nvGraphicFramePr>
        <p:xfrm>
          <a:off x="152400" y="101472"/>
          <a:ext cx="8763000" cy="6655056"/>
        </p:xfrm>
        <a:graphic>
          <a:graphicData uri="http://schemas.openxmlformats.org/drawingml/2006/table">
            <a:tbl>
              <a:tblPr firstRow="1" firstCol="1" bandRow="1">
                <a:tableStyleId>{5C22544A-7EE6-4342-B048-85BDC9FD1C3A}</a:tableStyleId>
              </a:tblPr>
              <a:tblGrid>
                <a:gridCol w="2314173">
                  <a:extLst>
                    <a:ext uri="{9D8B030D-6E8A-4147-A177-3AD203B41FA5}">
                      <a16:colId xmlns:a16="http://schemas.microsoft.com/office/drawing/2014/main" val="1147783939"/>
                    </a:ext>
                  </a:extLst>
                </a:gridCol>
                <a:gridCol w="6448827">
                  <a:extLst>
                    <a:ext uri="{9D8B030D-6E8A-4147-A177-3AD203B41FA5}">
                      <a16:colId xmlns:a16="http://schemas.microsoft.com/office/drawing/2014/main" val="3414515394"/>
                    </a:ext>
                  </a:extLst>
                </a:gridCol>
              </a:tblGrid>
              <a:tr h="546135">
                <a:tc>
                  <a:txBody>
                    <a:bodyPr/>
                    <a:lstStyle/>
                    <a:p>
                      <a:pPr marL="0" marR="0" algn="ctr">
                        <a:lnSpc>
                          <a:spcPct val="107000"/>
                        </a:lnSpc>
                        <a:spcBef>
                          <a:spcPts val="0"/>
                        </a:spcBef>
                        <a:spcAft>
                          <a:spcPts val="800"/>
                        </a:spcAft>
                      </a:pPr>
                      <a:r>
                        <a:rPr lang="en-US" sz="1600" dirty="0">
                          <a:effectLst/>
                        </a:rPr>
                        <a:t>AT Accommodation Categories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Description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44340402"/>
                  </a:ext>
                </a:extLst>
              </a:tr>
              <a:tr h="593087">
                <a:tc>
                  <a:txBody>
                    <a:bodyPr/>
                    <a:lstStyle/>
                    <a:p>
                      <a:pPr marL="0" marR="0">
                        <a:lnSpc>
                          <a:spcPct val="107000"/>
                        </a:lnSpc>
                        <a:spcBef>
                          <a:spcPts val="0"/>
                        </a:spcBef>
                        <a:spcAft>
                          <a:spcPts val="0"/>
                        </a:spcAft>
                      </a:pPr>
                      <a:r>
                        <a:rPr lang="en-US" sz="1600" b="0" dirty="0">
                          <a:effectLst/>
                        </a:rPr>
                        <a:t>AT for note-taking</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err="1">
                          <a:effectLst/>
                        </a:rPr>
                        <a:t>Smartpens</a:t>
                      </a:r>
                      <a:r>
                        <a:rPr lang="en-US" sz="1600" dirty="0">
                          <a:effectLst/>
                        </a:rPr>
                        <a:t> that </a:t>
                      </a:r>
                      <a:r>
                        <a:rPr lang="en-US" sz="1600" dirty="0" err="1">
                          <a:effectLst/>
                        </a:rPr>
                        <a:t>syncrhonize</a:t>
                      </a:r>
                      <a:r>
                        <a:rPr lang="en-US" sz="1600" dirty="0">
                          <a:effectLst/>
                        </a:rPr>
                        <a:t> audio lecture recordings to written notes,  digital recorders, software or mobile applications for note-taking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36013311"/>
                  </a:ext>
                </a:extLst>
              </a:tr>
              <a:tr h="296542">
                <a:tc>
                  <a:txBody>
                    <a:bodyPr/>
                    <a:lstStyle/>
                    <a:p>
                      <a:pPr marL="0" marR="0">
                        <a:lnSpc>
                          <a:spcPct val="107000"/>
                        </a:lnSpc>
                        <a:spcBef>
                          <a:spcPts val="0"/>
                        </a:spcBef>
                        <a:spcAft>
                          <a:spcPts val="0"/>
                        </a:spcAft>
                      </a:pPr>
                      <a:r>
                        <a:rPr lang="en-US" sz="1600" b="0" dirty="0">
                          <a:effectLst/>
                        </a:rPr>
                        <a:t>Audio readings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rPr>
                        <a:t>Provides audio-only format of a book or class reading, i.e., in MP3 format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93381685"/>
                  </a:ext>
                </a:extLst>
              </a:tr>
              <a:tr h="593087">
                <a:tc>
                  <a:txBody>
                    <a:bodyPr/>
                    <a:lstStyle/>
                    <a:p>
                      <a:pPr marL="0" marR="0">
                        <a:lnSpc>
                          <a:spcPct val="107000"/>
                        </a:lnSpc>
                        <a:spcBef>
                          <a:spcPts val="0"/>
                        </a:spcBef>
                        <a:spcAft>
                          <a:spcPts val="0"/>
                        </a:spcAft>
                      </a:pPr>
                      <a:r>
                        <a:rPr lang="en-US" sz="1600" b="0" dirty="0">
                          <a:effectLst/>
                        </a:rPr>
                        <a:t>Modified display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rPr>
                        <a:t>Changes to color, font, and masking through variety of software and applications; color overlays, open dyslexic font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06995916"/>
                  </a:ext>
                </a:extLst>
              </a:tr>
              <a:tr h="296542">
                <a:tc>
                  <a:txBody>
                    <a:bodyPr/>
                    <a:lstStyle/>
                    <a:p>
                      <a:pPr marL="0" marR="0">
                        <a:lnSpc>
                          <a:spcPct val="107000"/>
                        </a:lnSpc>
                        <a:spcBef>
                          <a:spcPts val="0"/>
                        </a:spcBef>
                        <a:spcAft>
                          <a:spcPts val="0"/>
                        </a:spcAft>
                      </a:pPr>
                      <a:r>
                        <a:rPr lang="en-US" sz="1600" b="0" dirty="0">
                          <a:effectLst/>
                        </a:rPr>
                        <a:t>Text &amp; Audio readings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rPr>
                        <a:t>Reading format that combines text and audio, e.g., text-to-speech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11365528"/>
                  </a:ext>
                </a:extLst>
              </a:tr>
              <a:tr h="593087">
                <a:tc>
                  <a:txBody>
                    <a:bodyPr/>
                    <a:lstStyle/>
                    <a:p>
                      <a:pPr marL="0" marR="0">
                        <a:lnSpc>
                          <a:spcPct val="107000"/>
                        </a:lnSpc>
                        <a:spcBef>
                          <a:spcPts val="0"/>
                        </a:spcBef>
                        <a:spcAft>
                          <a:spcPts val="0"/>
                        </a:spcAft>
                      </a:pPr>
                      <a:r>
                        <a:rPr lang="en-US" sz="1600" b="0" dirty="0">
                          <a:effectLst/>
                        </a:rPr>
                        <a:t>AT for writing</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rPr>
                        <a:t>Software and mobile applications that addresses spelling, grammar, language production, mind-mapping, proof-reading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27112184"/>
                  </a:ext>
                </a:extLst>
              </a:tr>
              <a:tr h="593087">
                <a:tc>
                  <a:txBody>
                    <a:bodyPr/>
                    <a:lstStyle/>
                    <a:p>
                      <a:pPr marL="0" marR="0">
                        <a:lnSpc>
                          <a:spcPct val="107000"/>
                        </a:lnSpc>
                        <a:spcBef>
                          <a:spcPts val="0"/>
                        </a:spcBef>
                        <a:spcAft>
                          <a:spcPts val="0"/>
                        </a:spcAft>
                      </a:pPr>
                      <a:r>
                        <a:rPr lang="en-US" sz="1600" b="0" dirty="0">
                          <a:effectLst/>
                        </a:rPr>
                        <a:t>Text recognition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rPr>
                        <a:t>Software and hardware that provides optical character recognition to convert certain non-text file formats (e.g., PDF) into a text format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21848265"/>
                  </a:ext>
                </a:extLst>
              </a:tr>
              <a:tr h="593087">
                <a:tc>
                  <a:txBody>
                    <a:bodyPr/>
                    <a:lstStyle/>
                    <a:p>
                      <a:pPr marL="0" marR="0">
                        <a:lnSpc>
                          <a:spcPct val="107000"/>
                        </a:lnSpc>
                        <a:spcBef>
                          <a:spcPts val="0"/>
                        </a:spcBef>
                        <a:spcAft>
                          <a:spcPts val="0"/>
                        </a:spcAft>
                      </a:pPr>
                      <a:r>
                        <a:rPr lang="en-US" sz="1600" b="0" dirty="0">
                          <a:effectLst/>
                        </a:rPr>
                        <a:t>Alternative inputs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rPr>
                        <a:t>Hardware and software that replace the typical standard keyboard and mouse, e.g., alternate keyboards and pointing devices, voice recognition software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38034422"/>
                  </a:ext>
                </a:extLst>
              </a:tr>
              <a:tr h="296542">
                <a:tc>
                  <a:txBody>
                    <a:bodyPr/>
                    <a:lstStyle/>
                    <a:p>
                      <a:pPr marL="0" marR="0">
                        <a:lnSpc>
                          <a:spcPct val="107000"/>
                        </a:lnSpc>
                        <a:spcBef>
                          <a:spcPts val="0"/>
                        </a:spcBef>
                        <a:spcAft>
                          <a:spcPts val="0"/>
                        </a:spcAft>
                      </a:pPr>
                      <a:r>
                        <a:rPr lang="en-US" sz="1600" b="0" dirty="0">
                          <a:effectLst/>
                        </a:rPr>
                        <a:t>Screen reader</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rPr>
                        <a:t>Software that </a:t>
                      </a:r>
                      <a:r>
                        <a:rPr lang="en-US" sz="1600" dirty="0" err="1">
                          <a:effectLst/>
                        </a:rPr>
                        <a:t>audiblizes</a:t>
                      </a:r>
                      <a:r>
                        <a:rPr lang="en-US" sz="1600" dirty="0">
                          <a:effectLst/>
                        </a:rPr>
                        <a:t> all computer events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51726029"/>
                  </a:ext>
                </a:extLst>
              </a:tr>
              <a:tr h="593087">
                <a:tc>
                  <a:txBody>
                    <a:bodyPr/>
                    <a:lstStyle/>
                    <a:p>
                      <a:pPr marL="0" marR="0">
                        <a:lnSpc>
                          <a:spcPct val="107000"/>
                        </a:lnSpc>
                        <a:spcBef>
                          <a:spcPts val="0"/>
                        </a:spcBef>
                        <a:spcAft>
                          <a:spcPts val="0"/>
                        </a:spcAft>
                      </a:pPr>
                      <a:r>
                        <a:rPr lang="en-US" sz="1600" b="0" dirty="0">
                          <a:effectLst/>
                        </a:rPr>
                        <a:t>Magnification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rPr>
                        <a:t>Software or hardware used to </a:t>
                      </a:r>
                      <a:r>
                        <a:rPr lang="en-US" sz="1600" dirty="0" err="1">
                          <a:effectLst/>
                        </a:rPr>
                        <a:t>magnifiy</a:t>
                      </a:r>
                      <a:r>
                        <a:rPr lang="en-US" sz="1600" dirty="0">
                          <a:effectLst/>
                        </a:rPr>
                        <a:t> content, e.g.,  screen magnification software, hand-held and mounted magnifiers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48791500"/>
                  </a:ext>
                </a:extLst>
              </a:tr>
              <a:tr h="593087">
                <a:tc>
                  <a:txBody>
                    <a:bodyPr/>
                    <a:lstStyle/>
                    <a:p>
                      <a:pPr marL="0" marR="0">
                        <a:lnSpc>
                          <a:spcPct val="107000"/>
                        </a:lnSpc>
                        <a:spcBef>
                          <a:spcPts val="0"/>
                        </a:spcBef>
                        <a:spcAft>
                          <a:spcPts val="0"/>
                        </a:spcAft>
                      </a:pPr>
                      <a:r>
                        <a:rPr lang="en-US" sz="1600" b="0" dirty="0">
                          <a:effectLst/>
                        </a:rPr>
                        <a:t>Ergonomic equipment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rPr>
                        <a:t>Ergonomic keyboards, pointing devices, positioning devices (wrist rests, arm supports, document holders, etc.)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52596428"/>
                  </a:ext>
                </a:extLst>
              </a:tr>
              <a:tr h="296542">
                <a:tc>
                  <a:txBody>
                    <a:bodyPr/>
                    <a:lstStyle/>
                    <a:p>
                      <a:pPr marL="0" marR="0">
                        <a:lnSpc>
                          <a:spcPct val="107000"/>
                        </a:lnSpc>
                        <a:spcBef>
                          <a:spcPts val="0"/>
                        </a:spcBef>
                        <a:spcAft>
                          <a:spcPts val="0"/>
                        </a:spcAft>
                      </a:pPr>
                      <a:r>
                        <a:rPr lang="en-US" sz="1600" b="0" dirty="0">
                          <a:effectLst/>
                        </a:rPr>
                        <a:t>Single word display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rPr>
                        <a:t>Software and mobile applications that display single words during reading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22842263"/>
                  </a:ext>
                </a:extLst>
              </a:tr>
              <a:tr h="593087">
                <a:tc>
                  <a:txBody>
                    <a:bodyPr/>
                    <a:lstStyle/>
                    <a:p>
                      <a:pPr marL="0" marR="0">
                        <a:lnSpc>
                          <a:spcPct val="107000"/>
                        </a:lnSpc>
                        <a:spcBef>
                          <a:spcPts val="0"/>
                        </a:spcBef>
                        <a:spcAft>
                          <a:spcPts val="0"/>
                        </a:spcAft>
                      </a:pPr>
                      <a:r>
                        <a:rPr lang="en-US" sz="1600" b="0" dirty="0">
                          <a:effectLst/>
                        </a:rPr>
                        <a:t>Tactile support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rPr>
                        <a:t>Hardware and software to create tactile graphics for non-text information (images, diagrams, graphs, maps, etc.)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77468232"/>
                  </a:ext>
                </a:extLst>
              </a:tr>
            </a:tbl>
          </a:graphicData>
        </a:graphic>
      </p:graphicFrame>
    </p:spTree>
    <p:extLst>
      <p:ext uri="{BB962C8B-B14F-4D97-AF65-F5344CB8AC3E}">
        <p14:creationId xmlns:p14="http://schemas.microsoft.com/office/powerpoint/2010/main" val="1749919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52400"/>
            <a:ext cx="7543800" cy="899161"/>
          </a:xfrm>
        </p:spPr>
        <p:txBody>
          <a:bodyPr/>
          <a:lstStyle/>
          <a:p>
            <a:pPr algn="ctr"/>
            <a:r>
              <a:rPr lang="en-US" dirty="0" smtClean="0"/>
              <a:t>Institutional Profile</a:t>
            </a:r>
            <a:endParaRPr lang="en-US" dirty="0"/>
          </a:p>
        </p:txBody>
      </p:sp>
      <p:sp>
        <p:nvSpPr>
          <p:cNvPr id="3" name="Content Placeholder 2"/>
          <p:cNvSpPr>
            <a:spLocks noGrp="1"/>
          </p:cNvSpPr>
          <p:nvPr>
            <p:ph idx="1"/>
          </p:nvPr>
        </p:nvSpPr>
        <p:spPr>
          <a:xfrm>
            <a:off x="685800" y="3657600"/>
            <a:ext cx="7543801" cy="2516294"/>
          </a:xfrm>
        </p:spPr>
        <p:txBody>
          <a:bodyPr>
            <a:noAutofit/>
          </a:bodyPr>
          <a:lstStyle/>
          <a:p>
            <a:pPr marL="0" indent="0" algn="ctr">
              <a:spcBef>
                <a:spcPts val="600"/>
              </a:spcBef>
              <a:buNone/>
            </a:pPr>
            <a:r>
              <a:rPr lang="en-US" sz="1800" dirty="0" smtClean="0"/>
              <a:t>Land grant institution</a:t>
            </a:r>
          </a:p>
          <a:p>
            <a:pPr marL="0" indent="0" algn="ctr">
              <a:spcBef>
                <a:spcPts val="600"/>
              </a:spcBef>
              <a:buNone/>
            </a:pPr>
            <a:r>
              <a:rPr lang="en-US" sz="1800" dirty="0" smtClean="0"/>
              <a:t>Carnegie Research University </a:t>
            </a:r>
          </a:p>
          <a:p>
            <a:pPr marL="0" indent="0" algn="ctr">
              <a:spcBef>
                <a:spcPts val="600"/>
              </a:spcBef>
              <a:buNone/>
            </a:pPr>
            <a:r>
              <a:rPr lang="en-US" sz="1800" dirty="0" smtClean="0"/>
              <a:t>Comprised of 8 colleges</a:t>
            </a:r>
          </a:p>
          <a:p>
            <a:pPr marL="0" indent="0" algn="ctr">
              <a:spcBef>
                <a:spcPts val="600"/>
              </a:spcBef>
              <a:buNone/>
            </a:pPr>
            <a:r>
              <a:rPr lang="en-US" sz="1800" dirty="0" smtClean="0"/>
              <a:t>32,000 students</a:t>
            </a:r>
          </a:p>
          <a:p>
            <a:pPr marL="0" indent="0" algn="ctr">
              <a:spcBef>
                <a:spcPts val="600"/>
              </a:spcBef>
              <a:buNone/>
            </a:pPr>
            <a:r>
              <a:rPr lang="en-US" sz="1800" dirty="0" smtClean="0"/>
              <a:t>1,700 faculty</a:t>
            </a:r>
          </a:p>
          <a:p>
            <a:pPr marL="0" indent="0" algn="ctr">
              <a:spcBef>
                <a:spcPts val="600"/>
              </a:spcBef>
              <a:buNone/>
            </a:pPr>
            <a:r>
              <a:rPr lang="en-US" sz="1800" dirty="0" smtClean="0"/>
              <a:t>4,500 employees</a:t>
            </a:r>
          </a:p>
          <a:p>
            <a:pPr marL="0" indent="0" algn="ctr">
              <a:spcBef>
                <a:spcPts val="600"/>
              </a:spcBef>
              <a:buNone/>
            </a:pPr>
            <a:r>
              <a:rPr lang="en-US" sz="1800" dirty="0" smtClean="0"/>
              <a:t>Located in northern Colorado in Fort Collins, CO  (Population: 150,000)</a:t>
            </a:r>
          </a:p>
          <a:p>
            <a:pPr marL="0" indent="0" algn="ctr">
              <a:spcBef>
                <a:spcPts val="600"/>
              </a:spcBef>
              <a:buNone/>
            </a:pPr>
            <a:endParaRPr lang="en-US" sz="1800" dirty="0" smtClean="0"/>
          </a:p>
          <a:p>
            <a:pPr marL="0" indent="0" algn="ctr">
              <a:spcBef>
                <a:spcPts val="600"/>
              </a:spcBef>
              <a:buNone/>
            </a:pPr>
            <a:endParaRPr lang="en-US" sz="1800" dirty="0"/>
          </a:p>
        </p:txBody>
      </p:sp>
      <p:pic>
        <p:nvPicPr>
          <p:cNvPr id="3076" name="Picture 4" descr="CSU administration building with Ram Logo and words: Colorado State University"/>
          <p:cNvPicPr>
            <a:picLocks noChangeAspect="1" noChangeArrowheads="1"/>
          </p:cNvPicPr>
          <p:nvPr/>
        </p:nvPicPr>
        <p:blipFill rotWithShape="1">
          <a:blip r:embed="rId3">
            <a:extLst>
              <a:ext uri="{28A0092B-C50C-407E-A947-70E740481C1C}">
                <a14:useLocalDpi xmlns:a14="http://schemas.microsoft.com/office/drawing/2010/main" val="0"/>
              </a:ext>
            </a:extLst>
          </a:blip>
          <a:srcRect l="990" t="33381" r="6528" b="34311"/>
          <a:stretch/>
        </p:blipFill>
        <p:spPr bwMode="auto">
          <a:xfrm>
            <a:off x="522921" y="1371600"/>
            <a:ext cx="8143875" cy="1869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414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ssistive Technology Resource Center&#10;Colorado State University&#10;phone number: 970-491-6258&#10;email: atrc@colostate.edu&#10;website: http://atrc.colostate.edu and http://accessability.colostate.edu"/>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883"/>
            <a:ext cx="9144000" cy="1409755"/>
          </a:xfrm>
          <a:prstGeom prst="rect">
            <a:avLst/>
          </a:prstGeom>
        </p:spPr>
      </p:pic>
      <p:sp>
        <p:nvSpPr>
          <p:cNvPr id="3" name="Content Placeholder 2"/>
          <p:cNvSpPr>
            <a:spLocks noGrp="1"/>
          </p:cNvSpPr>
          <p:nvPr>
            <p:ph idx="1"/>
          </p:nvPr>
        </p:nvSpPr>
        <p:spPr>
          <a:xfrm>
            <a:off x="822959" y="1845734"/>
            <a:ext cx="7543801" cy="4478866"/>
          </a:xfrm>
        </p:spPr>
        <p:txBody>
          <a:bodyPr>
            <a:normAutofit fontScale="92500"/>
          </a:bodyPr>
          <a:lstStyle/>
          <a:p>
            <a:endParaRPr lang="en-US" dirty="0" smtClean="0">
              <a:solidFill>
                <a:schemeClr val="tx1"/>
              </a:solidFill>
            </a:endParaRPr>
          </a:p>
          <a:p>
            <a:r>
              <a:rPr lang="en-US" sz="2400" dirty="0" smtClean="0">
                <a:solidFill>
                  <a:schemeClr val="tx1"/>
                </a:solidFill>
              </a:rPr>
              <a:t>ATRC Mission: </a:t>
            </a:r>
          </a:p>
          <a:p>
            <a:r>
              <a:rPr lang="en-US" sz="1800" dirty="0"/>
              <a:t>The ATRC ensures equal access to technology </a:t>
            </a:r>
            <a:endParaRPr lang="en-US" sz="1800" dirty="0" smtClean="0"/>
          </a:p>
          <a:p>
            <a:r>
              <a:rPr lang="en-US" sz="1800" dirty="0" smtClean="0"/>
              <a:t>and </a:t>
            </a:r>
            <a:r>
              <a:rPr lang="en-US" sz="1800" dirty="0"/>
              <a:t>electronic information for CSU </a:t>
            </a:r>
            <a:r>
              <a:rPr lang="en-US" sz="1800" b="1" dirty="0" smtClean="0"/>
              <a:t>students</a:t>
            </a:r>
            <a:r>
              <a:rPr lang="en-US" sz="1800" dirty="0" smtClean="0"/>
              <a:t> </a:t>
            </a:r>
          </a:p>
          <a:p>
            <a:r>
              <a:rPr lang="en-US" sz="1800" dirty="0" smtClean="0"/>
              <a:t>and </a:t>
            </a:r>
            <a:r>
              <a:rPr lang="en-US" sz="1800" b="1" dirty="0"/>
              <a:t>employees </a:t>
            </a:r>
            <a:r>
              <a:rPr lang="en-US" sz="1800" dirty="0"/>
              <a:t>with disabilities</a:t>
            </a:r>
            <a:r>
              <a:rPr lang="en-US" sz="1800" dirty="0" smtClean="0"/>
              <a:t>.</a:t>
            </a:r>
          </a:p>
          <a:p>
            <a:endParaRPr lang="en-US" sz="2000" dirty="0" smtClean="0"/>
          </a:p>
          <a:p>
            <a:r>
              <a:rPr lang="en-US" sz="2400" dirty="0" smtClean="0">
                <a:solidFill>
                  <a:schemeClr val="tx1"/>
                </a:solidFill>
              </a:rPr>
              <a:t>Service</a:t>
            </a:r>
            <a:r>
              <a:rPr lang="en-US" dirty="0" smtClean="0">
                <a:solidFill>
                  <a:schemeClr val="tx1"/>
                </a:solidFill>
              </a:rPr>
              <a:t> </a:t>
            </a:r>
            <a:r>
              <a:rPr lang="en-US" sz="2600" dirty="0" smtClean="0">
                <a:solidFill>
                  <a:schemeClr val="tx1"/>
                </a:solidFill>
              </a:rPr>
              <a:t>Overview:</a:t>
            </a:r>
            <a:endParaRPr lang="en-US" sz="2600" dirty="0">
              <a:solidFill>
                <a:schemeClr val="tx1"/>
              </a:solidFill>
            </a:endParaRPr>
          </a:p>
          <a:p>
            <a:r>
              <a:rPr lang="en-US" sz="2000" dirty="0"/>
              <a:t>Services include assistive technology </a:t>
            </a:r>
            <a:r>
              <a:rPr lang="en-US" sz="2000" dirty="0" smtClean="0"/>
              <a:t>assessments, accommodations </a:t>
            </a:r>
            <a:r>
              <a:rPr lang="en-US" sz="2000" dirty="0"/>
              <a:t>and training, as well as consultation and education regarding accessibility and universal design of mainstream and instructional technologies</a:t>
            </a:r>
            <a:r>
              <a:rPr lang="en-US" sz="2000" dirty="0" smtClean="0"/>
              <a:t>.</a:t>
            </a:r>
          </a:p>
          <a:p>
            <a:r>
              <a:rPr lang="en-US" sz="2000" dirty="0" smtClean="0"/>
              <a:t>OT graduate education regarding assistive technology.</a:t>
            </a:r>
            <a:endParaRPr lang="en-US" sz="2000" dirty="0"/>
          </a:p>
          <a:p>
            <a:endParaRPr lang="en-US" dirty="0"/>
          </a:p>
        </p:txBody>
      </p:sp>
      <p:pic>
        <p:nvPicPr>
          <p:cNvPr id="5" name="Picture 4" descr="staff of the ATRC holding silly pro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1600200"/>
            <a:ext cx="4000500" cy="2667000"/>
          </a:xfrm>
          <a:prstGeom prst="rect">
            <a:avLst/>
          </a:prstGeom>
        </p:spPr>
      </p:pic>
    </p:spTree>
    <p:extLst>
      <p:ext uri="{BB962C8B-B14F-4D97-AF65-F5344CB8AC3E}">
        <p14:creationId xmlns:p14="http://schemas.microsoft.com/office/powerpoint/2010/main" val="4273206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comes to the ATRC? </a:t>
            </a:r>
            <a:endParaRPr lang="en-US" dirty="0"/>
          </a:p>
        </p:txBody>
      </p:sp>
      <p:sp>
        <p:nvSpPr>
          <p:cNvPr id="3" name="Content Placeholder 2"/>
          <p:cNvSpPr>
            <a:spLocks noGrp="1"/>
          </p:cNvSpPr>
          <p:nvPr>
            <p:ph sz="half" idx="1"/>
          </p:nvPr>
        </p:nvSpPr>
        <p:spPr>
          <a:xfrm>
            <a:off x="822960" y="1845735"/>
            <a:ext cx="5044440" cy="4023359"/>
          </a:xfrm>
        </p:spPr>
        <p:txBody>
          <a:bodyPr>
            <a:normAutofit/>
          </a:bodyPr>
          <a:lstStyle/>
          <a:p>
            <a:r>
              <a:rPr lang="en-US" dirty="0" smtClean="0"/>
              <a:t>The ATRC serves all majors and undergraduate, masters and PhD level students.</a:t>
            </a:r>
          </a:p>
          <a:p>
            <a:endParaRPr lang="en-US" dirty="0"/>
          </a:p>
          <a:p>
            <a:r>
              <a:rPr lang="en-US" dirty="0" smtClean="0"/>
              <a:t>Referrals for students come through the campus DS office and the health center</a:t>
            </a:r>
          </a:p>
          <a:p>
            <a:endParaRPr lang="en-US" dirty="0"/>
          </a:p>
          <a:p>
            <a:r>
              <a:rPr lang="en-US" dirty="0" smtClean="0"/>
              <a:t>A separate accommodation process related to technology access occurs. </a:t>
            </a:r>
            <a:endParaRPr lang="en-US" dirty="0"/>
          </a:p>
        </p:txBody>
      </p:sp>
      <p:pic>
        <p:nvPicPr>
          <p:cNvPr id="2054" name="Picture 6" descr="three cartoon figures without any features appearing to engage in a conversatio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638800" y="2514600"/>
            <a:ext cx="2857500"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960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ATRC process/service: </a:t>
            </a:r>
            <a:endParaRPr lang="en-US" dirty="0"/>
          </a:p>
        </p:txBody>
      </p:sp>
      <p:graphicFrame>
        <p:nvGraphicFramePr>
          <p:cNvPr id="6" name="Content Placeholder 5" descr="1. intake/interview&#10;2. Gather baseline data (COPM)&#10;3. Assessment-determination of best tech match&#10;4. Aquisition of AT supports&#10;5. Contextual training&#10;6. Monitor/follow through&#10;7. Data collection (post COPM and ATRC survey)"/>
          <p:cNvGraphicFramePr>
            <a:graphicFrameLocks noGrp="1"/>
          </p:cNvGraphicFramePr>
          <p:nvPr>
            <p:ph sz="half" idx="1"/>
            <p:extLst>
              <p:ext uri="{D42A27DB-BD31-4B8C-83A1-F6EECF244321}">
                <p14:modId xmlns:p14="http://schemas.microsoft.com/office/powerpoint/2010/main" val="1607082736"/>
              </p:ext>
            </p:extLst>
          </p:nvPr>
        </p:nvGraphicFramePr>
        <p:xfrm>
          <a:off x="822325" y="1846263"/>
          <a:ext cx="3703638"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ight Arrow 7" descr="right arrow"/>
          <p:cNvSpPr/>
          <p:nvPr/>
        </p:nvSpPr>
        <p:spPr>
          <a:xfrm>
            <a:off x="4740564" y="5198770"/>
            <a:ext cx="327026" cy="382559"/>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Rounded Rectangle 10"/>
          <p:cNvSpPr/>
          <p:nvPr/>
        </p:nvSpPr>
        <p:spPr>
          <a:xfrm>
            <a:off x="5238318" y="4927277"/>
            <a:ext cx="1542579" cy="925547"/>
          </a:xfrm>
          <a:prstGeom prst="roundRect">
            <a:avLst>
              <a:gd name="adj" fmla="val 10000"/>
            </a:avLst>
          </a:pr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400" dirty="0" smtClean="0"/>
              <a:t>Data collection </a:t>
            </a:r>
          </a:p>
          <a:p>
            <a:r>
              <a:rPr lang="en-US" sz="1400" dirty="0" smtClean="0"/>
              <a:t>( post COPM &amp; ATRC survey)</a:t>
            </a:r>
            <a:endParaRPr lang="en-US" sz="1400" dirty="0"/>
          </a:p>
        </p:txBody>
      </p:sp>
    </p:spTree>
    <p:extLst>
      <p:ext uri="{BB962C8B-B14F-4D97-AF65-F5344CB8AC3E}">
        <p14:creationId xmlns:p14="http://schemas.microsoft.com/office/powerpoint/2010/main" val="2702121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Our findings to date</a:t>
            </a:r>
            <a:endParaRPr lang="en-US" dirty="0">
              <a:solidFill>
                <a:srgbClr val="00B0F0"/>
              </a:solidFill>
            </a:endParaRPr>
          </a:p>
        </p:txBody>
      </p:sp>
      <p:graphicFrame>
        <p:nvGraphicFramePr>
          <p:cNvPr id="5" name="Content Placeholder 4" descr="Using the COPM we took data on students with any disability.  This visual portrays the areas examined to include reading, writing, note-taking, studying, and test-taking. "/>
          <p:cNvGraphicFramePr>
            <a:graphicFrameLocks noGrp="1"/>
          </p:cNvGraphicFramePr>
          <p:nvPr>
            <p:ph idx="1"/>
            <p:extLst>
              <p:ext uri="{D42A27DB-BD31-4B8C-83A1-F6EECF244321}">
                <p14:modId xmlns:p14="http://schemas.microsoft.com/office/powerpoint/2010/main" val="2977881882"/>
              </p:ext>
            </p:extLst>
          </p:nvPr>
        </p:nvGraphicFramePr>
        <p:xfrm>
          <a:off x="304800" y="990600"/>
          <a:ext cx="8381999" cy="4878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8949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14565</TotalTime>
  <Words>3075</Words>
  <Application>Microsoft Office PowerPoint</Application>
  <PresentationFormat>On-screen Show (4:3)</PresentationFormat>
  <Paragraphs>359</Paragraphs>
  <Slides>44</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Calibri Light</vt:lpstr>
      <vt:lpstr>Cambria Math</vt:lpstr>
      <vt:lpstr>Georgia</vt:lpstr>
      <vt:lpstr>Times New Roman</vt:lpstr>
      <vt:lpstr>Retrospect</vt:lpstr>
      <vt:lpstr>Assistive Technology Outcomes in Post-Secondary Students with Disabilities: the Influence of Diagnosis, Gender, and Class-Level</vt:lpstr>
      <vt:lpstr>About Us</vt:lpstr>
      <vt:lpstr>Agenda</vt:lpstr>
      <vt:lpstr>Desired Learning Outcomes</vt:lpstr>
      <vt:lpstr>Institutional Profile</vt:lpstr>
      <vt:lpstr>PowerPoint Presentation</vt:lpstr>
      <vt:lpstr>Who comes to the ATRC? </vt:lpstr>
      <vt:lpstr>The ATRC process/service: </vt:lpstr>
      <vt:lpstr>Our findings to date</vt:lpstr>
      <vt:lpstr>Performance &amp; Satisfaction ratings significantly increase with AT service delivery</vt:lpstr>
      <vt:lpstr>User experiences</vt:lpstr>
      <vt:lpstr>User experiences (cont’d)</vt:lpstr>
      <vt:lpstr>Previous finding + new questions</vt:lpstr>
      <vt:lpstr>Our new research questions: </vt:lpstr>
      <vt:lpstr>rationale</vt:lpstr>
      <vt:lpstr>How research might allow us to enhance service delivery</vt:lpstr>
      <vt:lpstr>Disabilities in Higher Education</vt:lpstr>
      <vt:lpstr>Methodology</vt:lpstr>
      <vt:lpstr>Methodology </vt:lpstr>
      <vt:lpstr>ATRC use of mCOPM</vt:lpstr>
      <vt:lpstr>Use of the ATRC survey</vt:lpstr>
      <vt:lpstr>RESULTS</vt:lpstr>
      <vt:lpstr>What is the makeup of the population of students seeking AT services considering attributes of diagnosis/impairment, gender, and class-level?</vt:lpstr>
      <vt:lpstr>Distributions of students served by diagnosis or impairment</vt:lpstr>
      <vt:lpstr>Types of Disabilities </vt:lpstr>
      <vt:lpstr>How might attributes impact AT outcomes related to student perceptions of their performance and satisfaction in completing common academic tasks?</vt:lpstr>
      <vt:lpstr>COPM Performance</vt:lpstr>
      <vt:lpstr>COPM Performance</vt:lpstr>
      <vt:lpstr>COPM Satisfaction</vt:lpstr>
      <vt:lpstr>COPM Satisfaction</vt:lpstr>
      <vt:lpstr>Significantly different changes in performance and satisfaction ratings between groups (p&lt;.02)   Greatest change seen for those with mood disorders (p&lt;.05)  Gender &amp; class-level did not influence performance and satisfaction ratings </vt:lpstr>
      <vt:lpstr>Are student perceptions of AT service provision, use, and impact influenced by these same attribute variables?</vt:lpstr>
      <vt:lpstr>Timeliness of accommodation by diagnosis/impairment</vt:lpstr>
      <vt:lpstr>Timeliness of accommodation by diagnosis/impairment</vt:lpstr>
      <vt:lpstr>Independence of AT use  by diagnosis/impairment</vt:lpstr>
      <vt:lpstr>Independence of AT use  by diagnosis/impairment</vt:lpstr>
      <vt:lpstr>What was NOT significantly different</vt:lpstr>
      <vt:lpstr>Across some diagnoses, feelings about the timeliness of AT services and independence of AT use differed  Especially note the lower ratings for those with mobility deficit (timeliness) and CNS damage (independence)  AT identification, advocacy, and course success ratings were similar across diagnostic groups  Gender and class-level did not influence student ratings</vt:lpstr>
      <vt:lpstr>Take Home Points from the Data</vt:lpstr>
      <vt:lpstr>How may our results be translated to practice? </vt:lpstr>
      <vt:lpstr>What is next? </vt:lpstr>
      <vt:lpstr>Group Discussion: </vt:lpstr>
      <vt:lpstr>Thank You!</vt:lpstr>
      <vt:lpstr>PowerPoint Presentation</vt:lpstr>
    </vt:vector>
  </TitlesOfParts>
  <Company>Colorado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Universally Designed Documents</dc:title>
  <dc:creator>Allison.Kidd@colostate.edu</dc:creator>
  <cp:lastModifiedBy>Anna Walker</cp:lastModifiedBy>
  <cp:revision>613</cp:revision>
  <cp:lastPrinted>2016-11-07T18:05:54Z</cp:lastPrinted>
  <dcterms:created xsi:type="dcterms:W3CDTF">2011-04-28T16:54:46Z</dcterms:created>
  <dcterms:modified xsi:type="dcterms:W3CDTF">2016-11-15T22:35:04Z</dcterms:modified>
</cp:coreProperties>
</file>