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40"/>
  </p:notesMasterIdLst>
  <p:sldIdLst>
    <p:sldId id="256" r:id="rId2"/>
    <p:sldId id="257" r:id="rId3"/>
    <p:sldId id="274" r:id="rId4"/>
    <p:sldId id="259" r:id="rId5"/>
    <p:sldId id="275" r:id="rId6"/>
    <p:sldId id="258" r:id="rId7"/>
    <p:sldId id="276" r:id="rId8"/>
    <p:sldId id="277" r:id="rId9"/>
    <p:sldId id="278" r:id="rId10"/>
    <p:sldId id="279" r:id="rId11"/>
    <p:sldId id="266" r:id="rId12"/>
    <p:sldId id="262" r:id="rId13"/>
    <p:sldId id="312" r:id="rId14"/>
    <p:sldId id="264" r:id="rId15"/>
    <p:sldId id="269" r:id="rId16"/>
    <p:sldId id="267" r:id="rId17"/>
    <p:sldId id="336" r:id="rId18"/>
    <p:sldId id="289" r:id="rId19"/>
    <p:sldId id="290" r:id="rId20"/>
    <p:sldId id="311" r:id="rId21"/>
    <p:sldId id="291" r:id="rId22"/>
    <p:sldId id="313" r:id="rId23"/>
    <p:sldId id="292" r:id="rId24"/>
    <p:sldId id="293" r:id="rId25"/>
    <p:sldId id="294" r:id="rId26"/>
    <p:sldId id="316" r:id="rId27"/>
    <p:sldId id="315" r:id="rId28"/>
    <p:sldId id="317" r:id="rId29"/>
    <p:sldId id="282" r:id="rId30"/>
    <p:sldId id="283" r:id="rId31"/>
    <p:sldId id="320" r:id="rId32"/>
    <p:sldId id="321" r:id="rId33"/>
    <p:sldId id="284" r:id="rId34"/>
    <p:sldId id="334" r:id="rId35"/>
    <p:sldId id="335" r:id="rId36"/>
    <p:sldId id="324" r:id="rId37"/>
    <p:sldId id="265" r:id="rId38"/>
    <p:sldId id="32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87994" autoAdjust="0"/>
  </p:normalViewPr>
  <p:slideViewPr>
    <p:cSldViewPr snapToGrid="0" snapToObjects="1">
      <p:cViewPr>
        <p:scale>
          <a:sx n="76" d="100"/>
          <a:sy n="76" d="100"/>
        </p:scale>
        <p:origin x="-1944" y="-488"/>
      </p:cViewPr>
      <p:guideLst>
        <p:guide orient="horz" pos="2160"/>
        <p:guide pos="2880"/>
      </p:guideLst>
    </p:cSldViewPr>
  </p:slideViewPr>
  <p:outlineViewPr>
    <p:cViewPr>
      <p:scale>
        <a:sx n="33" d="100"/>
        <a:sy n="33" d="100"/>
      </p:scale>
      <p:origin x="0" y="299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30FF3-8A9A-354E-A663-A8E0A77633B4}" type="datetimeFigureOut">
              <a:rPr lang="en-US" smtClean="0"/>
              <a:t>11/16/16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D5C90-8BE5-C145-9289-916DDECA9D17}" type="slidenum">
              <a:rPr lang="en-US" smtClean="0"/>
              <a:t>‹#›</a:t>
            </a:fld>
            <a:endParaRPr lang="en-US"/>
          </a:p>
        </p:txBody>
      </p:sp>
    </p:spTree>
    <p:extLst>
      <p:ext uri="{BB962C8B-B14F-4D97-AF65-F5344CB8AC3E}">
        <p14:creationId xmlns:p14="http://schemas.microsoft.com/office/powerpoint/2010/main" val="2033443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ppic.org/content/pubs/report/R_313SBR.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Funding for the California Community Colleges was cut $1.5 billion between the 2007-08 and 2011-12 academic years</a:t>
            </a:r>
          </a:p>
          <a:p>
            <a:r>
              <a:rPr lang="en-US" dirty="0" smtClean="0"/>
              <a:t>Course offerings statewide were cut by roughly 25 percent due to the five consecutive years of deep budget cuts.  </a:t>
            </a:r>
          </a:p>
          <a:p>
            <a:r>
              <a:rPr lang="en-US" dirty="0" smtClean="0"/>
              <a:t>The cuts forced community colleges to ration course offerings and as a direct result, nearly 500,000 students were shut out of the system.</a:t>
            </a:r>
            <a:endParaRPr lang="en-US" dirty="0"/>
          </a:p>
        </p:txBody>
      </p:sp>
      <p:sp>
        <p:nvSpPr>
          <p:cNvPr id="4" name="Slide Number Placeholder 3"/>
          <p:cNvSpPr>
            <a:spLocks noGrp="1"/>
          </p:cNvSpPr>
          <p:nvPr>
            <p:ph type="sldNum" sz="quarter" idx="10"/>
          </p:nvPr>
        </p:nvSpPr>
        <p:spPr/>
        <p:txBody>
          <a:bodyPr/>
          <a:lstStyle/>
          <a:p>
            <a:fld id="{1FFCA872-4D90-9D4E-8237-33FB6A0F7127}" type="slidenum">
              <a:rPr lang="en-US" smtClean="0"/>
              <a:pPr/>
              <a:t>7</a:t>
            </a:fld>
            <a:endParaRPr lang="en-US"/>
          </a:p>
        </p:txBody>
      </p:sp>
    </p:spTree>
    <p:extLst>
      <p:ext uri="{BB962C8B-B14F-4D97-AF65-F5344CB8AC3E}">
        <p14:creationId xmlns:p14="http://schemas.microsoft.com/office/powerpoint/2010/main" val="1884030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a:t>
            </a:r>
            <a:r>
              <a:rPr lang="en-US" b="1" dirty="0"/>
              <a:t>Impact of Budget Cuts on the California Community Colleges System During the Recession:</a:t>
            </a:r>
          </a:p>
          <a:p>
            <a:r>
              <a:rPr lang="en-US" dirty="0"/>
              <a:t>Funding for the California Community Colleges was cut $1.5 billion between the 2007-08 and 2011-12 academic years (</a:t>
            </a:r>
            <a:r>
              <a:rPr lang="en-US" dirty="0">
                <a:hlinkClick r:id="rId3"/>
              </a:rPr>
              <a:t>PPIC report).</a:t>
            </a:r>
          </a:p>
          <a:p>
            <a:r>
              <a:rPr lang="en-US" dirty="0"/>
              <a:t>Course offerings statewide were cut by roughly 25 percent due to the five consecutive years of deep budget cuts.  </a:t>
            </a:r>
          </a:p>
          <a:p>
            <a:r>
              <a:rPr lang="en-US" dirty="0"/>
              <a:t>The cuts forced community colleges to ration course offerings and as a direct result, nearly 500,000 students were shut out of the system.</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D139C4D7-A5F3-D541-B6C3-D470F622AFDA}" type="slidenum">
              <a:rPr lang="en-US" smtClean="0"/>
              <a:pPr/>
              <a:t>9</a:t>
            </a:fld>
            <a:endParaRPr lang="en-US"/>
          </a:p>
        </p:txBody>
      </p:sp>
    </p:spTree>
    <p:extLst>
      <p:ext uri="{BB962C8B-B14F-4D97-AF65-F5344CB8AC3E}">
        <p14:creationId xmlns:p14="http://schemas.microsoft.com/office/powerpoint/2010/main" val="65745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about Canvas later…..  Myth busting:  add that courses don’t have to be reviewed to go to canvas only for the exchange. </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t>13</a:t>
            </a:fld>
            <a:endParaRPr lang="en-US"/>
          </a:p>
        </p:txBody>
      </p:sp>
    </p:spTree>
    <p:extLst>
      <p:ext uri="{BB962C8B-B14F-4D97-AF65-F5344CB8AC3E}">
        <p14:creationId xmlns:p14="http://schemas.microsoft.com/office/powerpoint/2010/main" val="420836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need a list of the 47?  The implementation</a:t>
            </a:r>
            <a:r>
              <a:rPr lang="en-US" baseline="0" dirty="0" smtClean="0"/>
              <a:t> guide is linked at the CMS type.</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t>22</a:t>
            </a:fld>
            <a:endParaRPr lang="en-US"/>
          </a:p>
        </p:txBody>
      </p:sp>
    </p:spTree>
    <p:extLst>
      <p:ext uri="{BB962C8B-B14F-4D97-AF65-F5344CB8AC3E}">
        <p14:creationId xmlns:p14="http://schemas.microsoft.com/office/powerpoint/2010/main" val="266354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D356615-396D-B74C-BC34-4BCED3805C84}"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56615-396D-B74C-BC34-4BCED3805C84}" type="datetimeFigureOut">
              <a:rPr lang="en-US" smtClean="0"/>
              <a:t>11/16/16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AC082-9136-6844-8315-FFE6AE1DDF6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D356615-396D-B74C-BC34-4BCED3805C84}"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D356615-396D-B74C-BC34-4BCED3805C84}"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AC082-9136-6844-8315-FFE6AE1DDF60}"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D356615-396D-B74C-BC34-4BCED3805C84}"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AC082-9136-6844-8315-FFE6AE1DDF60}"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356615-396D-B74C-BC34-4BCED3805C84}"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AC082-9136-6844-8315-FFE6AE1DDF6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356615-396D-B74C-BC34-4BCED3805C84}"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AC082-9136-6844-8315-FFE6AE1DDF6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356615-396D-B74C-BC34-4BCED3805C84}" type="datetimeFigureOut">
              <a:rPr lang="en-US" smtClean="0"/>
              <a:t>11/16/16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AC082-9136-6844-8315-FFE6AE1DDF6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356615-396D-B74C-BC34-4BCED3805C84}"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AC082-9136-6844-8315-FFE6AE1DDF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0D356615-396D-B74C-BC34-4BCED3805C84}" type="datetimeFigureOut">
              <a:rPr lang="en-US" smtClean="0"/>
              <a:t>11/16/16</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EAC082-9136-6844-8315-FFE6AE1DDF60}"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D356615-396D-B74C-BC34-4BCED3805C84}"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AC082-9136-6844-8315-FFE6AE1DDF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D356615-396D-B74C-BC34-4BCED3805C84}" type="datetimeFigureOut">
              <a:rPr lang="en-US" smtClean="0"/>
              <a:t>11/16/16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AC082-9136-6844-8315-FFE6AE1DDF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D356615-396D-B74C-BC34-4BCED3805C84}"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AC082-9136-6844-8315-FFE6AE1DDF60}"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D356615-396D-B74C-BC34-4BCED3805C84}"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AC082-9136-6844-8315-FFE6AE1DDF60}"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D356615-396D-B74C-BC34-4BCED3805C84}"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AC082-9136-6844-8315-FFE6AE1DDF60}"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D356615-396D-B74C-BC34-4BCED3805C84}" type="datetimeFigureOut">
              <a:rPr lang="en-US" smtClean="0"/>
              <a:t>11/16/16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AC082-9136-6844-8315-FFE6AE1DDF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0D356615-396D-B74C-BC34-4BCED3805C84}" type="datetimeFigureOut">
              <a:rPr lang="en-US" smtClean="0"/>
              <a:t>11/16/16</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5BEAC082-9136-6844-8315-FFE6AE1DDF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s.3cmediasolutions.org/oe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s://ccconlineed.instructure.com/courses/90" TargetMode="External"/><Relationship Id="rId4" Type="http://schemas.openxmlformats.org/officeDocument/2006/relationships/image" Target="../media/image22.png"/><Relationship Id="rId5" Type="http://schemas.openxmlformats.org/officeDocument/2006/relationships/hyperlink" Target="https://ccconlineed.instructure.com/courses/90/pages/implementation-guide" TargetMode="External"/><Relationship Id="rId6" Type="http://schemas.openxmlformats.org/officeDocument/2006/relationships/hyperlink" Target="http://ccconlineed.org/technology-resources/canvas-ccms/canvas-resources-for-faculty/" TargetMode="External"/><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hyperlink" Target="http://cccaccessibility.org/techniques/accessible-document-creation" TargetMode="External"/><Relationship Id="rId4" Type="http://schemas.openxmlformats.org/officeDocument/2006/relationships/hyperlink" Target="http://www.ccconlineed.org" TargetMode="External"/><Relationship Id="rId5" Type="http://schemas.openxmlformats.org/officeDocument/2006/relationships/hyperlink" Target="http://ccconlineed.org/category/pats-blog/" TargetMode="External"/><Relationship Id="rId1" Type="http://schemas.openxmlformats.org/officeDocument/2006/relationships/slideLayout" Target="../slideLayouts/slideLayout2.xml"/><Relationship Id="rId2" Type="http://schemas.openxmlformats.org/officeDocument/2006/relationships/hyperlink" Target="https://ccconlineed.instructure.com/courses/98"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johnson@ccconlinee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8265"/>
            <a:ext cx="7772400" cy="2482185"/>
          </a:xfrm>
        </p:spPr>
        <p:txBody>
          <a:bodyPr>
            <a:noAutofit/>
          </a:bodyPr>
          <a:lstStyle/>
          <a:p>
            <a:r>
              <a:rPr lang="en-US" sz="4800" dirty="0" smtClean="0"/>
              <a:t>Accessibility and the California Community Colleges Online </a:t>
            </a:r>
            <a:r>
              <a:rPr lang="en-US" sz="4800" dirty="0" err="1" smtClean="0"/>
              <a:t>Eduction</a:t>
            </a:r>
            <a:r>
              <a:rPr lang="en-US" sz="4800" dirty="0" smtClean="0"/>
              <a:t> Initiative – Lessons Learned</a:t>
            </a:r>
            <a:endParaRPr lang="en-US" sz="4800" dirty="0"/>
          </a:p>
        </p:txBody>
      </p:sp>
      <p:sp>
        <p:nvSpPr>
          <p:cNvPr id="3" name="Subtitle 2"/>
          <p:cNvSpPr>
            <a:spLocks noGrp="1"/>
          </p:cNvSpPr>
          <p:nvPr>
            <p:ph type="subTitle" idx="1"/>
          </p:nvPr>
        </p:nvSpPr>
        <p:spPr>
          <a:xfrm>
            <a:off x="1371600" y="4398953"/>
            <a:ext cx="6400800" cy="1165741"/>
          </a:xfrm>
        </p:spPr>
        <p:txBody>
          <a:bodyPr>
            <a:noAutofit/>
          </a:bodyPr>
          <a:lstStyle/>
          <a:p>
            <a:r>
              <a:rPr lang="en-US" sz="2000" dirty="0" smtClean="0"/>
              <a:t>Jayme Johnson</a:t>
            </a:r>
          </a:p>
          <a:p>
            <a:r>
              <a:rPr lang="en-US" sz="2000" dirty="0" smtClean="0"/>
              <a:t>Director of Accessibility and User Experience</a:t>
            </a:r>
          </a:p>
          <a:p>
            <a:r>
              <a:rPr lang="en-US" sz="2000" dirty="0" smtClean="0"/>
              <a:t>CCC Online Education Initiative</a:t>
            </a:r>
          </a:p>
          <a:p>
            <a:endParaRPr lang="en-US" sz="1800" dirty="0"/>
          </a:p>
        </p:txBody>
      </p:sp>
    </p:spTree>
    <p:extLst>
      <p:ext uri="{BB962C8B-B14F-4D97-AF65-F5344CB8AC3E}">
        <p14:creationId xmlns:p14="http://schemas.microsoft.com/office/powerpoint/2010/main" val="32093280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5676" y="2134377"/>
            <a:ext cx="6445051" cy="4247317"/>
          </a:xfrm>
          <a:prstGeom prst="rect">
            <a:avLst/>
          </a:prstGeom>
          <a:solidFill>
            <a:schemeClr val="bg1"/>
          </a:solidFill>
        </p:spPr>
        <p:txBody>
          <a:bodyPr wrap="square" rtlCol="0">
            <a:spAutoFit/>
          </a:bodyPr>
          <a:lstStyle/>
          <a:p>
            <a:r>
              <a:rPr lang="en-US" dirty="0">
                <a:solidFill>
                  <a:schemeClr val="bg1"/>
                </a:solidFill>
              </a:rPr>
              <a:t>.</a:t>
            </a:r>
          </a:p>
          <a:p>
            <a:r>
              <a:rPr lang="en-US" dirty="0">
                <a:solidFill>
                  <a:schemeClr val="bg1"/>
                </a:solidFill>
              </a:rPr>
              <a:t>.</a:t>
            </a:r>
          </a:p>
          <a:p>
            <a:r>
              <a:rPr lang="en-US" dirty="0">
                <a:solidFill>
                  <a:schemeClr val="bg1"/>
                </a:solidFill>
              </a:rPr>
              <a:t>.</a:t>
            </a:r>
          </a:p>
          <a:p>
            <a:r>
              <a:rPr lang="en-US" dirty="0">
                <a:solidFill>
                  <a:schemeClr val="bg1"/>
                </a:solidFill>
              </a:rPr>
              <a:t>.</a:t>
            </a:r>
          </a:p>
          <a:p>
            <a:r>
              <a:rPr lang="en-US" dirty="0">
                <a:solidFill>
                  <a:schemeClr val="bg1"/>
                </a:solidFill>
              </a:rPr>
              <a:t>.</a:t>
            </a:r>
          </a:p>
          <a:p>
            <a:r>
              <a:rPr lang="en-US" dirty="0">
                <a:solidFill>
                  <a:schemeClr val="bg1"/>
                </a:solidFill>
              </a:rPr>
              <a:t>.</a:t>
            </a:r>
          </a:p>
          <a:p>
            <a:r>
              <a:rPr lang="en-US" dirty="0">
                <a:solidFill>
                  <a:schemeClr val="bg1"/>
                </a:solidFill>
              </a:rPr>
              <a:t>.</a:t>
            </a:r>
          </a:p>
          <a:p>
            <a:r>
              <a:rPr lang="en-US" dirty="0">
                <a:solidFill>
                  <a:schemeClr val="bg1"/>
                </a:solidFill>
              </a:rPr>
              <a:t>.</a:t>
            </a:r>
          </a:p>
          <a:p>
            <a:r>
              <a:rPr lang="en-US" dirty="0">
                <a:solidFill>
                  <a:schemeClr val="bg1"/>
                </a:solidFill>
              </a:rPr>
              <a:t>.</a:t>
            </a:r>
          </a:p>
          <a:p>
            <a:r>
              <a:rPr lang="en-US" dirty="0">
                <a:solidFill>
                  <a:schemeClr val="bg1"/>
                </a:solidFill>
              </a:rPr>
              <a:t>.</a:t>
            </a:r>
          </a:p>
          <a:p>
            <a:r>
              <a:rPr lang="en-US" dirty="0">
                <a:solidFill>
                  <a:schemeClr val="bg1"/>
                </a:solidFill>
              </a:rPr>
              <a:t>.</a:t>
            </a:r>
          </a:p>
          <a:p>
            <a:r>
              <a:rPr lang="en-US" dirty="0">
                <a:solidFill>
                  <a:schemeClr val="bg1"/>
                </a:solidFill>
              </a:rPr>
              <a:t>.</a:t>
            </a:r>
          </a:p>
          <a:p>
            <a:r>
              <a:rPr lang="en-US" dirty="0">
                <a:solidFill>
                  <a:schemeClr val="bg1"/>
                </a:solidFill>
              </a:rPr>
              <a:t>.</a:t>
            </a:r>
          </a:p>
          <a:p>
            <a:r>
              <a:rPr lang="en-US" dirty="0">
                <a:solidFill>
                  <a:schemeClr val="bg1"/>
                </a:solidFill>
              </a:rPr>
              <a:t>.</a:t>
            </a:r>
          </a:p>
          <a:p>
            <a:endParaRPr lang="en-US" dirty="0">
              <a:solidFill>
                <a:schemeClr val="bg1"/>
              </a:solidFill>
            </a:endParaRPr>
          </a:p>
        </p:txBody>
      </p:sp>
      <p:sp>
        <p:nvSpPr>
          <p:cNvPr id="2" name="Title 1"/>
          <p:cNvSpPr>
            <a:spLocks noGrp="1"/>
          </p:cNvSpPr>
          <p:nvPr>
            <p:ph type="title"/>
          </p:nvPr>
        </p:nvSpPr>
        <p:spPr>
          <a:xfrm>
            <a:off x="1485900" y="599672"/>
            <a:ext cx="6172200" cy="1143000"/>
          </a:xfrm>
        </p:spPr>
        <p:txBody>
          <a:bodyPr>
            <a:noAutofit/>
          </a:bodyPr>
          <a:lstStyle/>
          <a:p>
            <a:r>
              <a:rPr lang="en-US" sz="2800" b="1" dirty="0"/>
              <a:t>Develop a cross-system collaborative culture focused on what works for students.</a:t>
            </a:r>
            <a:br>
              <a:rPr lang="en-US" sz="2800" b="1" dirty="0"/>
            </a:br>
            <a:endParaRPr lang="en-US" sz="2800" dirty="0"/>
          </a:p>
        </p:txBody>
      </p:sp>
      <p:pic>
        <p:nvPicPr>
          <p:cNvPr id="4" name="Picture 3" descr="puzzle pieces assembled into a larger chunk, consisting of pieces labeled: trust, shared vision, and working together."/>
          <p:cNvPicPr>
            <a:picLocks noChangeAspect="1"/>
          </p:cNvPicPr>
          <p:nvPr/>
        </p:nvPicPr>
        <p:blipFill>
          <a:blip r:embed="rId2" cstate="print"/>
          <a:stretch>
            <a:fillRect/>
          </a:stretch>
        </p:blipFill>
        <p:spPr>
          <a:xfrm>
            <a:off x="5196201" y="2134377"/>
            <a:ext cx="2162175" cy="3743252"/>
          </a:xfrm>
          <a:prstGeom prst="rect">
            <a:avLst/>
          </a:prstGeom>
        </p:spPr>
      </p:pic>
      <p:pic>
        <p:nvPicPr>
          <p:cNvPr id="5" name="Picture 4" descr="puzzle piece: repacking complex issues."/>
          <p:cNvPicPr>
            <a:picLocks noChangeAspect="1"/>
          </p:cNvPicPr>
          <p:nvPr/>
        </p:nvPicPr>
        <p:blipFill>
          <a:blip r:embed="rId3" cstate="print"/>
          <a:stretch>
            <a:fillRect/>
          </a:stretch>
        </p:blipFill>
        <p:spPr>
          <a:xfrm>
            <a:off x="2016280" y="3714697"/>
            <a:ext cx="1281227" cy="2162932"/>
          </a:xfrm>
          <a:prstGeom prst="rect">
            <a:avLst/>
          </a:prstGeom>
        </p:spPr>
      </p:pic>
      <p:pic>
        <p:nvPicPr>
          <p:cNvPr id="6" name="Picture 5" descr="puzzle piece: commitment"/>
          <p:cNvPicPr>
            <a:picLocks noChangeAspect="1"/>
          </p:cNvPicPr>
          <p:nvPr/>
        </p:nvPicPr>
        <p:blipFill>
          <a:blip r:embed="rId4" cstate="print"/>
          <a:stretch>
            <a:fillRect/>
          </a:stretch>
        </p:blipFill>
        <p:spPr>
          <a:xfrm>
            <a:off x="2738084" y="2344550"/>
            <a:ext cx="1638300" cy="1511300"/>
          </a:xfrm>
          <a:prstGeom prst="rect">
            <a:avLst/>
          </a:prstGeom>
        </p:spPr>
      </p:pic>
      <p:pic>
        <p:nvPicPr>
          <p:cNvPr id="7" name="Picture 6" descr="puzzle piece: pooled resources."/>
          <p:cNvPicPr>
            <a:picLocks noChangeAspect="1"/>
          </p:cNvPicPr>
          <p:nvPr/>
        </p:nvPicPr>
        <p:blipFill>
          <a:blip r:embed="rId5" cstate="print"/>
          <a:stretch>
            <a:fillRect/>
          </a:stretch>
        </p:blipFill>
        <p:spPr>
          <a:xfrm>
            <a:off x="3297506" y="3774228"/>
            <a:ext cx="1562100" cy="1714500"/>
          </a:xfrm>
          <a:prstGeom prst="rect">
            <a:avLst/>
          </a:prstGeom>
        </p:spPr>
      </p:pic>
    </p:spTree>
    <p:extLst>
      <p:ext uri="{BB962C8B-B14F-4D97-AF65-F5344CB8AC3E}">
        <p14:creationId xmlns:p14="http://schemas.microsoft.com/office/powerpoint/2010/main" val="257995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Connects the Dots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Initial </a:t>
            </a:r>
            <a:r>
              <a:rPr lang="en-US" dirty="0" smtClean="0"/>
              <a:t>efforts surround developing an accessible digital ecosystem for online education, centered around student need.</a:t>
            </a:r>
          </a:p>
          <a:p>
            <a:r>
              <a:rPr lang="en-US" dirty="0" smtClean="0"/>
              <a:t>Developing accessible curriculum and identifying critical faculty supports.</a:t>
            </a:r>
          </a:p>
          <a:p>
            <a:r>
              <a:rPr lang="en-US" dirty="0" smtClean="0"/>
              <a:t>Identifying equity issues and closing the gap for students with disabilities.</a:t>
            </a:r>
          </a:p>
          <a:p>
            <a:r>
              <a:rPr lang="en-US" dirty="0" smtClean="0"/>
              <a:t>Developing truly adaptive and responsive technologies for education.</a:t>
            </a:r>
          </a:p>
        </p:txBody>
      </p:sp>
    </p:spTree>
    <p:extLst>
      <p:ext uri="{BB962C8B-B14F-4D97-AF65-F5344CB8AC3E}">
        <p14:creationId xmlns:p14="http://schemas.microsoft.com/office/powerpoint/2010/main" val="22747682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OEI Projects</a:t>
            </a:r>
            <a:endParaRPr lang="en-US" dirty="0"/>
          </a:p>
        </p:txBody>
      </p:sp>
      <p:sp>
        <p:nvSpPr>
          <p:cNvPr id="3" name="Content Placeholder 2"/>
          <p:cNvSpPr>
            <a:spLocks noGrp="1"/>
          </p:cNvSpPr>
          <p:nvPr>
            <p:ph idx="1"/>
          </p:nvPr>
        </p:nvSpPr>
        <p:spPr>
          <a:xfrm>
            <a:off x="498474" y="2172501"/>
            <a:ext cx="7556313" cy="4512117"/>
          </a:xfrm>
        </p:spPr>
        <p:txBody>
          <a:bodyPr numCol="2">
            <a:noAutofit/>
          </a:bodyPr>
          <a:lstStyle/>
          <a:p>
            <a:r>
              <a:rPr lang="en-US" sz="2400" dirty="0" smtClean="0"/>
              <a:t>Student Services</a:t>
            </a:r>
          </a:p>
          <a:p>
            <a:pPr lvl="1"/>
            <a:r>
              <a:rPr lang="en-US" sz="2000" dirty="0" smtClean="0"/>
              <a:t>Counseling</a:t>
            </a:r>
          </a:p>
          <a:p>
            <a:pPr lvl="1"/>
            <a:r>
              <a:rPr lang="en-US" sz="2000" dirty="0" smtClean="0"/>
              <a:t>Readiness Modules</a:t>
            </a:r>
          </a:p>
          <a:p>
            <a:pPr lvl="1"/>
            <a:r>
              <a:rPr lang="en-US" sz="2000" dirty="0" smtClean="0"/>
              <a:t>Student/Course Exchange</a:t>
            </a:r>
          </a:p>
          <a:p>
            <a:r>
              <a:rPr lang="en-US" sz="2400" dirty="0" smtClean="0"/>
              <a:t>Technology</a:t>
            </a:r>
          </a:p>
          <a:p>
            <a:pPr lvl="1"/>
            <a:r>
              <a:rPr lang="en-US" sz="2000" dirty="0" smtClean="0"/>
              <a:t>CCMS</a:t>
            </a:r>
          </a:p>
          <a:p>
            <a:pPr lvl="1"/>
            <a:r>
              <a:rPr lang="en-US" sz="2000" dirty="0" smtClean="0"/>
              <a:t>SIS Adaptor</a:t>
            </a:r>
          </a:p>
          <a:p>
            <a:pPr lvl="1"/>
            <a:r>
              <a:rPr lang="en-US" sz="2000" dirty="0" smtClean="0"/>
              <a:t>Single Sign-on</a:t>
            </a:r>
          </a:p>
          <a:p>
            <a:pPr lvl="1"/>
            <a:r>
              <a:rPr lang="en-US" sz="2000" dirty="0" smtClean="0"/>
              <a:t>Ally</a:t>
            </a:r>
          </a:p>
          <a:p>
            <a:pPr lvl="1"/>
            <a:endParaRPr lang="en-US" sz="2000" dirty="0" smtClean="0"/>
          </a:p>
          <a:p>
            <a:r>
              <a:rPr lang="en-US" sz="2400" dirty="0" smtClean="0"/>
              <a:t>Course Design</a:t>
            </a:r>
          </a:p>
          <a:p>
            <a:pPr lvl="1"/>
            <a:r>
              <a:rPr lang="en-US" sz="2000" dirty="0" smtClean="0"/>
              <a:t>OEI Rubric</a:t>
            </a:r>
          </a:p>
          <a:p>
            <a:pPr lvl="1"/>
            <a:r>
              <a:rPr lang="en-US" sz="2000" dirty="0" smtClean="0"/>
              <a:t>Review Process</a:t>
            </a:r>
          </a:p>
          <a:p>
            <a:pPr lvl="1"/>
            <a:r>
              <a:rPr lang="en-US" sz="2000" dirty="0" smtClean="0"/>
              <a:t>Discipline-Specific Repositories</a:t>
            </a:r>
          </a:p>
          <a:p>
            <a:pPr lvl="1"/>
            <a:r>
              <a:rPr lang="en-US" sz="2000" dirty="0" smtClean="0"/>
              <a:t>Work w/3</a:t>
            </a:r>
            <a:r>
              <a:rPr lang="en-US" sz="2000" baseline="30000" dirty="0" smtClean="0"/>
              <a:t>rd</a:t>
            </a:r>
            <a:r>
              <a:rPr lang="en-US" sz="2000" dirty="0" smtClean="0"/>
              <a:t> party publishers</a:t>
            </a:r>
          </a:p>
          <a:p>
            <a:r>
              <a:rPr lang="en-US" sz="2400" dirty="0" smtClean="0"/>
              <a:t>Academic</a:t>
            </a:r>
          </a:p>
          <a:p>
            <a:pPr lvl="1"/>
            <a:r>
              <a:rPr lang="en-US" sz="2000" dirty="0" smtClean="0"/>
              <a:t>Proctoring</a:t>
            </a:r>
          </a:p>
          <a:p>
            <a:pPr lvl="1"/>
            <a:r>
              <a:rPr lang="en-US" sz="2000" dirty="0" smtClean="0"/>
              <a:t>Anti-plagiarism</a:t>
            </a:r>
          </a:p>
          <a:p>
            <a:pPr lvl="1"/>
            <a:r>
              <a:rPr lang="en-US" sz="2000" dirty="0" smtClean="0"/>
              <a:t>Tutoring</a:t>
            </a:r>
            <a:endParaRPr lang="en-US" sz="2000" dirty="0"/>
          </a:p>
        </p:txBody>
      </p:sp>
    </p:spTree>
    <p:extLst>
      <p:ext uri="{BB962C8B-B14F-4D97-AF65-F5344CB8AC3E}">
        <p14:creationId xmlns:p14="http://schemas.microsoft.com/office/powerpoint/2010/main" val="14693809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of different levels of participation: Colleges using OEI resources, Colleges using OEI resources and Canvas, and Colleges using resources, Canvas, and the exchan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82699" y="2259238"/>
            <a:ext cx="6667471" cy="4291380"/>
          </a:xfrm>
          <a:prstGeom prst="rect">
            <a:avLst/>
          </a:prstGeom>
        </p:spPr>
      </p:pic>
      <p:sp>
        <p:nvSpPr>
          <p:cNvPr id="3" name="Title 1"/>
          <p:cNvSpPr txBox="1">
            <a:spLocks/>
          </p:cNvSpPr>
          <p:nvPr/>
        </p:nvSpPr>
        <p:spPr>
          <a:xfrm>
            <a:off x="457200" y="1140203"/>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T</a:t>
            </a:r>
            <a:r>
              <a:rPr lang="en-US" dirty="0" smtClean="0">
                <a:solidFill>
                  <a:srgbClr val="1F497D"/>
                </a:solidFill>
              </a:rPr>
              <a:t>hree </a:t>
            </a:r>
            <a:r>
              <a:rPr lang="en-US" dirty="0" smtClean="0">
                <a:solidFill>
                  <a:srgbClr val="1F497D"/>
                </a:solidFill>
              </a:rPr>
              <a:t>levels of opportunity </a:t>
            </a:r>
            <a:r>
              <a:rPr lang="en-US" dirty="0" smtClean="0">
                <a:solidFill>
                  <a:srgbClr val="1F497D"/>
                </a:solidFill>
              </a:rPr>
              <a:t>for CCC </a:t>
            </a:r>
            <a:r>
              <a:rPr lang="en-US" dirty="0" smtClean="0">
                <a:solidFill>
                  <a:srgbClr val="1F497D"/>
                </a:solidFill>
              </a:rPr>
              <a:t>participation in the OEI.</a:t>
            </a:r>
            <a:endParaRPr lang="en-US" dirty="0">
              <a:solidFill>
                <a:srgbClr val="1F497D"/>
              </a:solidFill>
            </a:endParaRPr>
          </a:p>
        </p:txBody>
      </p:sp>
    </p:spTree>
    <p:extLst>
      <p:ext uri="{BB962C8B-B14F-4D97-AF65-F5344CB8AC3E}">
        <p14:creationId xmlns:p14="http://schemas.microsoft.com/office/powerpoint/2010/main" val="3191486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Accessibility Lessons Learned </a:t>
            </a:r>
            <a:r>
              <a:rPr lang="en-US" dirty="0" smtClean="0"/>
              <a:t/>
            </a:r>
            <a:br>
              <a:rPr lang="en-US" dirty="0" smtClean="0"/>
            </a:br>
            <a:r>
              <a:rPr lang="en-US" dirty="0" smtClean="0"/>
              <a:t>(</a:t>
            </a:r>
            <a:r>
              <a:rPr lang="en-US" dirty="0" smtClean="0"/>
              <a:t>so far…)</a:t>
            </a:r>
            <a:endParaRPr lang="en-US" dirty="0"/>
          </a:p>
        </p:txBody>
      </p:sp>
      <p:sp>
        <p:nvSpPr>
          <p:cNvPr id="3" name="Content Placeholder 2"/>
          <p:cNvSpPr>
            <a:spLocks noGrp="1"/>
          </p:cNvSpPr>
          <p:nvPr>
            <p:ph idx="1"/>
          </p:nvPr>
        </p:nvSpPr>
        <p:spPr>
          <a:xfrm>
            <a:off x="739775" y="2239347"/>
            <a:ext cx="7662864" cy="4345001"/>
          </a:xfrm>
        </p:spPr>
        <p:txBody>
          <a:bodyPr>
            <a:normAutofit/>
          </a:bodyPr>
          <a:lstStyle/>
          <a:p>
            <a:r>
              <a:rPr lang="en-US" sz="2400" dirty="0" smtClean="0"/>
              <a:t>Procurement processes</a:t>
            </a:r>
          </a:p>
          <a:p>
            <a:r>
              <a:rPr lang="en-US" sz="2400" dirty="0" smtClean="0"/>
              <a:t>Support: system</a:t>
            </a:r>
            <a:r>
              <a:rPr lang="en-US" sz="2400" dirty="0" smtClean="0"/>
              <a:t>-</a:t>
            </a:r>
            <a:r>
              <a:rPr lang="en-US" sz="2400" dirty="0" smtClean="0"/>
              <a:t>wide, student, staff, faculty.</a:t>
            </a:r>
            <a:endParaRPr lang="en-US" sz="2400" dirty="0" smtClean="0"/>
          </a:p>
          <a:p>
            <a:r>
              <a:rPr lang="en-US" sz="2400" dirty="0" smtClean="0"/>
              <a:t>Course </a:t>
            </a:r>
            <a:r>
              <a:rPr lang="en-US" sz="2400" dirty="0" smtClean="0"/>
              <a:t>design</a:t>
            </a:r>
          </a:p>
          <a:p>
            <a:r>
              <a:rPr lang="en-US" sz="2400" dirty="0" smtClean="0"/>
              <a:t>Institutional access issues beyond course </a:t>
            </a:r>
            <a:r>
              <a:rPr lang="en-US" sz="2400" dirty="0" smtClean="0"/>
              <a:t>design</a:t>
            </a:r>
          </a:p>
          <a:p>
            <a:r>
              <a:rPr lang="en-US" sz="2400" dirty="0" smtClean="0"/>
              <a:t>The value of </a:t>
            </a:r>
            <a:r>
              <a:rPr lang="en-US" sz="2400" dirty="0" smtClean="0"/>
              <a:t>an independent 3</a:t>
            </a:r>
            <a:r>
              <a:rPr lang="en-US" sz="2400" baseline="30000" dirty="0" smtClean="0"/>
              <a:t>rd</a:t>
            </a:r>
            <a:r>
              <a:rPr lang="en-US" sz="2400" dirty="0" smtClean="0"/>
              <a:t> party </a:t>
            </a:r>
            <a:r>
              <a:rPr lang="en-US" sz="2400" dirty="0" smtClean="0"/>
              <a:t>to </a:t>
            </a:r>
            <a:r>
              <a:rPr lang="en-US" sz="2400" dirty="0" smtClean="0"/>
              <a:t>verify and help with heavy-lifting</a:t>
            </a:r>
          </a:p>
          <a:p>
            <a:endParaRPr lang="en-US" sz="2400" dirty="0"/>
          </a:p>
        </p:txBody>
      </p:sp>
    </p:spTree>
    <p:extLst>
      <p:ext uri="{BB962C8B-B14F-4D97-AF65-F5344CB8AC3E}">
        <p14:creationId xmlns:p14="http://schemas.microsoft.com/office/powerpoint/2010/main" val="41284983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&amp; Processes</a:t>
            </a:r>
            <a:endParaRPr lang="en-US" dirty="0"/>
          </a:p>
        </p:txBody>
      </p:sp>
      <p:sp>
        <p:nvSpPr>
          <p:cNvPr id="3" name="Content Placeholder 2"/>
          <p:cNvSpPr>
            <a:spLocks noGrp="1"/>
          </p:cNvSpPr>
          <p:nvPr>
            <p:ph idx="1"/>
          </p:nvPr>
        </p:nvSpPr>
        <p:spPr>
          <a:xfrm>
            <a:off x="739775" y="2770094"/>
            <a:ext cx="7662864" cy="3546870"/>
          </a:xfrm>
        </p:spPr>
        <p:txBody>
          <a:bodyPr>
            <a:noAutofit/>
          </a:bodyPr>
          <a:lstStyle/>
          <a:p>
            <a:r>
              <a:rPr lang="en-US" sz="2800" dirty="0" smtClean="0"/>
              <a:t>Who to contact, and how…</a:t>
            </a:r>
          </a:p>
          <a:p>
            <a:r>
              <a:rPr lang="en-US" sz="2800" dirty="0" smtClean="0"/>
              <a:t>Expected wait time </a:t>
            </a:r>
            <a:r>
              <a:rPr lang="en-US" sz="2800" dirty="0" smtClean="0"/>
              <a:t>for a response</a:t>
            </a:r>
          </a:p>
          <a:p>
            <a:r>
              <a:rPr lang="en-US" sz="2800" dirty="0" smtClean="0"/>
              <a:t>Prominently displayed</a:t>
            </a:r>
          </a:p>
          <a:p>
            <a:r>
              <a:rPr lang="en-US" sz="2800" dirty="0" smtClean="0"/>
              <a:t>Consider master document that describes processes for procurement and other aspects of the business.</a:t>
            </a:r>
            <a:endParaRPr lang="en-US" sz="2800" dirty="0"/>
          </a:p>
        </p:txBody>
      </p:sp>
    </p:spTree>
    <p:extLst>
      <p:ext uri="{BB962C8B-B14F-4D97-AF65-F5344CB8AC3E}">
        <p14:creationId xmlns:p14="http://schemas.microsoft.com/office/powerpoint/2010/main" val="22548498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Processes</a:t>
            </a:r>
            <a:endParaRPr lang="en-US" dirty="0"/>
          </a:p>
        </p:txBody>
      </p:sp>
      <p:sp>
        <p:nvSpPr>
          <p:cNvPr id="3" name="Content Placeholder 2"/>
          <p:cNvSpPr>
            <a:spLocks noGrp="1"/>
          </p:cNvSpPr>
          <p:nvPr>
            <p:ph idx="1"/>
          </p:nvPr>
        </p:nvSpPr>
        <p:spPr/>
        <p:txBody>
          <a:bodyPr>
            <a:noAutofit/>
          </a:bodyPr>
          <a:lstStyle/>
          <a:p>
            <a:r>
              <a:rPr lang="en-US" sz="2400" dirty="0" smtClean="0"/>
              <a:t>RFP &amp; Contract language</a:t>
            </a:r>
          </a:p>
          <a:p>
            <a:r>
              <a:rPr lang="en-US" sz="2400" dirty="0" smtClean="0"/>
              <a:t>Sandboxes, demos, usability testing</a:t>
            </a:r>
          </a:p>
          <a:p>
            <a:r>
              <a:rPr lang="en-US" sz="2400" dirty="0" smtClean="0"/>
              <a:t>NDA logistics &amp; testing</a:t>
            </a:r>
          </a:p>
          <a:p>
            <a:r>
              <a:rPr lang="en-US" sz="2400" dirty="0" smtClean="0"/>
              <a:t>Iterative accessibility &amp; commercial non-availability</a:t>
            </a:r>
          </a:p>
          <a:p>
            <a:r>
              <a:rPr lang="en-US" sz="2400" dirty="0" smtClean="0"/>
              <a:t>Goals, milestones, penalties, accommodations charge-back</a:t>
            </a:r>
          </a:p>
        </p:txBody>
      </p:sp>
    </p:spTree>
    <p:extLst>
      <p:ext uri="{BB962C8B-B14F-4D97-AF65-F5344CB8AC3E}">
        <p14:creationId xmlns:p14="http://schemas.microsoft.com/office/powerpoint/2010/main" val="26150984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Scarcity is the Enemy</a:t>
            </a:r>
            <a:endParaRPr lang="en-US" dirty="0"/>
          </a:p>
        </p:txBody>
      </p:sp>
      <p:sp>
        <p:nvSpPr>
          <p:cNvPr id="3" name="Content Placeholder 2"/>
          <p:cNvSpPr>
            <a:spLocks noGrp="1"/>
          </p:cNvSpPr>
          <p:nvPr>
            <p:ph idx="1"/>
          </p:nvPr>
        </p:nvSpPr>
        <p:spPr/>
        <p:txBody>
          <a:bodyPr/>
          <a:lstStyle/>
          <a:p>
            <a:pPr marL="0" indent="0">
              <a:buNone/>
            </a:pPr>
            <a:r>
              <a:rPr lang="en-US" dirty="0" smtClean="0"/>
              <a:t>If the enemy of accessibility is scarcity, then ignorance, laziness, and fear are its toady henchmen…</a:t>
            </a:r>
          </a:p>
          <a:p>
            <a:pPr marL="0" indent="0">
              <a:buNone/>
            </a:pPr>
            <a:r>
              <a:rPr lang="en-US" dirty="0" smtClean="0"/>
              <a:t>Scarcity of $$$, skills, understanding, awareness, and leadership leads to a lack of accountability (and access).</a:t>
            </a:r>
          </a:p>
          <a:p>
            <a:pPr marL="0" indent="0">
              <a:buNone/>
            </a:pPr>
            <a:r>
              <a:rPr lang="en-US" dirty="0" smtClean="0"/>
              <a:t>Providing effective support for access is an investment in the institution. </a:t>
            </a:r>
          </a:p>
          <a:p>
            <a:pPr marL="0" indent="0">
              <a:buNone/>
            </a:pPr>
            <a:r>
              <a:rPr lang="en-US" dirty="0" smtClean="0"/>
              <a:t>Be prepared to address Accommodations vs. Accessibility.</a:t>
            </a:r>
          </a:p>
        </p:txBody>
      </p:sp>
    </p:spTree>
    <p:extLst>
      <p:ext uri="{BB962C8B-B14F-4D97-AF65-F5344CB8AC3E}">
        <p14:creationId xmlns:p14="http://schemas.microsoft.com/office/powerpoint/2010/main" val="2705371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Readiness for Online Learning</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“Quest for Success”</a:t>
            </a:r>
          </a:p>
          <a:p>
            <a:r>
              <a:rPr lang="en-US" sz="2800" dirty="0" smtClean="0"/>
              <a:t>First accessibility “issue” for OEI</a:t>
            </a:r>
          </a:p>
          <a:p>
            <a:r>
              <a:rPr lang="en-US" sz="2800" dirty="0" smtClean="0"/>
              <a:t>Able Player</a:t>
            </a:r>
          </a:p>
          <a:p>
            <a:r>
              <a:rPr lang="en-US" sz="2800" dirty="0" smtClean="0"/>
              <a:t>Disabled Student modules </a:t>
            </a:r>
            <a:r>
              <a:rPr lang="en-US" sz="2800" dirty="0" smtClean="0"/>
              <a:t>coming…</a:t>
            </a:r>
          </a:p>
          <a:p>
            <a:r>
              <a:rPr lang="en-US" sz="2800" dirty="0"/>
              <a:t>Readiness Modules - Creative Commons  </a:t>
            </a:r>
            <a:r>
              <a:rPr lang="en-US" sz="2800" dirty="0">
                <a:hlinkClick r:id="rId2"/>
              </a:rPr>
              <a:t>http://apps.3cmediasolutions.org/oei/</a:t>
            </a:r>
            <a:endParaRPr lang="en-US" sz="2800" dirty="0"/>
          </a:p>
          <a:p>
            <a:endParaRPr lang="en-US" sz="2800" dirty="0"/>
          </a:p>
        </p:txBody>
      </p:sp>
    </p:spTree>
    <p:extLst>
      <p:ext uri="{BB962C8B-B14F-4D97-AF65-F5344CB8AC3E}">
        <p14:creationId xmlns:p14="http://schemas.microsoft.com/office/powerpoint/2010/main" val="30966585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OEI Student/Course Exchange</a:t>
            </a:r>
            <a:endParaRPr lang="en-US" dirty="0"/>
          </a:p>
        </p:txBody>
      </p:sp>
      <p:sp>
        <p:nvSpPr>
          <p:cNvPr id="3" name="Content Placeholder 2"/>
          <p:cNvSpPr>
            <a:spLocks noGrp="1"/>
          </p:cNvSpPr>
          <p:nvPr>
            <p:ph idx="1"/>
          </p:nvPr>
        </p:nvSpPr>
        <p:spPr/>
        <p:txBody>
          <a:bodyPr>
            <a:normAutofit/>
          </a:bodyPr>
          <a:lstStyle/>
          <a:p>
            <a:r>
              <a:rPr lang="en-US" sz="2800" dirty="0" smtClean="0"/>
              <a:t>Consortium of participating colleges</a:t>
            </a:r>
          </a:p>
          <a:p>
            <a:r>
              <a:rPr lang="en-US" sz="2800" dirty="0" smtClean="0"/>
              <a:t>Home colleges and teaching colleges</a:t>
            </a:r>
          </a:p>
          <a:p>
            <a:r>
              <a:rPr lang="en-US" sz="2800" dirty="0" smtClean="0"/>
              <a:t>Canvas CMS</a:t>
            </a:r>
          </a:p>
          <a:p>
            <a:r>
              <a:rPr lang="en-US" sz="2800" dirty="0" smtClean="0"/>
              <a:t>OEI Course Design Rubric</a:t>
            </a:r>
          </a:p>
          <a:p>
            <a:r>
              <a:rPr lang="en-US" sz="2800" dirty="0" smtClean="0"/>
              <a:t>Ally</a:t>
            </a:r>
            <a:endParaRPr lang="en-US" sz="2800" dirty="0"/>
          </a:p>
        </p:txBody>
      </p:sp>
    </p:spTree>
    <p:extLst>
      <p:ext uri="{BB962C8B-B14F-4D97-AF65-F5344CB8AC3E}">
        <p14:creationId xmlns:p14="http://schemas.microsoft.com/office/powerpoint/2010/main" val="28584530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the </a:t>
            </a:r>
            <a:r>
              <a:rPr lang="en-US" dirty="0" smtClean="0"/>
              <a:t>Online Education Initiative (OEI)?</a:t>
            </a:r>
            <a:endParaRPr lang="en-US" dirty="0" smtClean="0"/>
          </a:p>
          <a:p>
            <a:r>
              <a:rPr lang="en-US" dirty="0" smtClean="0"/>
              <a:t>Accessibility </a:t>
            </a:r>
            <a:r>
              <a:rPr lang="en-US" dirty="0" smtClean="0"/>
              <a:t>lessons we’ve </a:t>
            </a:r>
            <a:r>
              <a:rPr lang="en-US" dirty="0" smtClean="0"/>
              <a:t>learned</a:t>
            </a:r>
          </a:p>
          <a:p>
            <a:r>
              <a:rPr lang="en-US" dirty="0" smtClean="0"/>
              <a:t>Policy &amp; Procurement</a:t>
            </a:r>
          </a:p>
          <a:p>
            <a:r>
              <a:rPr lang="en-US" dirty="0" smtClean="0"/>
              <a:t>Scarcity is the enemy of accessibility</a:t>
            </a:r>
            <a:endParaRPr lang="en-US" dirty="0" smtClean="0"/>
          </a:p>
          <a:p>
            <a:r>
              <a:rPr lang="en-US" dirty="0" smtClean="0"/>
              <a:t>Good pedagogy means it is accessible…</a:t>
            </a:r>
            <a:endParaRPr lang="en-US" dirty="0" smtClean="0"/>
          </a:p>
          <a:p>
            <a:r>
              <a:rPr lang="en-US" dirty="0" smtClean="0"/>
              <a:t>Institutional responsibility (online accessibility is more than course design)</a:t>
            </a:r>
            <a:endParaRPr lang="en-US" dirty="0"/>
          </a:p>
        </p:txBody>
      </p:sp>
    </p:spTree>
    <p:extLst>
      <p:ext uri="{BB962C8B-B14F-4D97-AF65-F5344CB8AC3E}">
        <p14:creationId xmlns:p14="http://schemas.microsoft.com/office/powerpoint/2010/main" val="26825813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Course Exchange</a:t>
            </a:r>
            <a:endParaRPr lang="en-US" dirty="0"/>
          </a:p>
        </p:txBody>
      </p:sp>
      <p:sp>
        <p:nvSpPr>
          <p:cNvPr id="3" name="Content Placeholder 2"/>
          <p:cNvSpPr>
            <a:spLocks noGrp="1"/>
          </p:cNvSpPr>
          <p:nvPr>
            <p:ph idx="1"/>
          </p:nvPr>
        </p:nvSpPr>
        <p:spPr/>
        <p:txBody>
          <a:bodyPr>
            <a:normAutofit/>
          </a:bodyPr>
          <a:lstStyle/>
          <a:p>
            <a:r>
              <a:rPr lang="en-US" sz="2400" dirty="0" smtClean="0"/>
              <a:t>Simply put: Enhanced access for </a:t>
            </a:r>
            <a:r>
              <a:rPr lang="en-US" sz="2400" dirty="0" smtClean="0"/>
              <a:t>students who can’t get the courses they need at their local college </a:t>
            </a:r>
            <a:r>
              <a:rPr lang="en-US" sz="2400" dirty="0" smtClean="0"/>
              <a:t>to get </a:t>
            </a:r>
            <a:r>
              <a:rPr lang="en-US" sz="2400" dirty="0" smtClean="0"/>
              <a:t>the courses from </a:t>
            </a:r>
            <a:r>
              <a:rPr lang="en-US" sz="2400" dirty="0" smtClean="0"/>
              <a:t>another college in the </a:t>
            </a:r>
            <a:r>
              <a:rPr lang="en-US" sz="2400" dirty="0" smtClean="0"/>
              <a:t>consortium, and without </a:t>
            </a:r>
            <a:r>
              <a:rPr lang="en-US" sz="2400" dirty="0" smtClean="0"/>
              <a:t>a lot of hassle.</a:t>
            </a:r>
          </a:p>
        </p:txBody>
      </p:sp>
      <p:pic>
        <p:nvPicPr>
          <p:cNvPr id="6" name="Picture 5" descr="four puzzle pieces, each held by two individuals, all coming together to create a complete unit."/>
          <p:cNvPicPr>
            <a:picLocks noChangeAspect="1"/>
          </p:cNvPicPr>
          <p:nvPr/>
        </p:nvPicPr>
        <p:blipFill>
          <a:blip r:embed="rId2"/>
          <a:stretch>
            <a:fillRect/>
          </a:stretch>
        </p:blipFill>
        <p:spPr>
          <a:xfrm>
            <a:off x="6096000" y="4334087"/>
            <a:ext cx="2794000" cy="2523913"/>
          </a:xfrm>
          <a:prstGeom prst="rect">
            <a:avLst/>
          </a:prstGeom>
        </p:spPr>
      </p:pic>
    </p:spTree>
    <p:extLst>
      <p:ext uri="{BB962C8B-B14F-4D97-AF65-F5344CB8AC3E}">
        <p14:creationId xmlns:p14="http://schemas.microsoft.com/office/powerpoint/2010/main" val="428401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CCMS: Canvas</a:t>
            </a:r>
            <a:endParaRPr lang="en-US" dirty="0"/>
          </a:p>
        </p:txBody>
      </p:sp>
      <p:sp>
        <p:nvSpPr>
          <p:cNvPr id="3" name="Content Placeholder 2"/>
          <p:cNvSpPr>
            <a:spLocks noGrp="1"/>
          </p:cNvSpPr>
          <p:nvPr>
            <p:ph sz="half" idx="1"/>
          </p:nvPr>
        </p:nvSpPr>
        <p:spPr/>
        <p:txBody>
          <a:bodyPr>
            <a:normAutofit/>
          </a:bodyPr>
          <a:lstStyle/>
          <a:p>
            <a:r>
              <a:rPr lang="en-US" sz="2800" dirty="0" smtClean="0"/>
              <a:t>Great support for accessibility</a:t>
            </a:r>
          </a:p>
          <a:p>
            <a:r>
              <a:rPr lang="en-US" sz="2800" dirty="0" smtClean="0"/>
              <a:t>ATHEN Canvas Accessibility Workgroup</a:t>
            </a:r>
            <a:endParaRPr lang="en-US" sz="2800" dirty="0"/>
          </a:p>
        </p:txBody>
      </p:sp>
      <p:pic>
        <p:nvPicPr>
          <p:cNvPr id="5" name="Content Placeholder 4" descr="canvas ninja panda logo"/>
          <p:cNvPicPr>
            <a:picLocks noGrp="1" noChangeAspect="1"/>
          </p:cNvPicPr>
          <p:nvPr>
            <p:ph sz="half" idx="2"/>
          </p:nvPr>
        </p:nvPicPr>
        <p:blipFill>
          <a:blip r:embed="rId2">
            <a:extLst>
              <a:ext uri="{28A0092B-C50C-407E-A947-70E740481C1C}">
                <a14:useLocalDpi xmlns:a14="http://schemas.microsoft.com/office/drawing/2010/main" val="0"/>
              </a:ext>
            </a:extLst>
          </a:blip>
          <a:srcRect t="4266" b="4266"/>
          <a:stretch>
            <a:fillRect/>
          </a:stretch>
        </p:blipFill>
        <p:spPr/>
      </p:pic>
    </p:spTree>
    <p:extLst>
      <p:ext uri="{BB962C8B-B14F-4D97-AF65-F5344CB8AC3E}">
        <p14:creationId xmlns:p14="http://schemas.microsoft.com/office/powerpoint/2010/main" val="6483604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vas by Instructure logo">
            <a:hlinkClick r:id="rId3"/>
          </p:cNvPr>
          <p:cNvPicPr/>
          <p:nvPr/>
        </p:nvPicPr>
        <p:blipFill rotWithShape="1">
          <a:blip r:embed="rId4">
            <a:extLst>
              <a:ext uri="{28A0092B-C50C-407E-A947-70E740481C1C}">
                <a14:useLocalDpi xmlns:a14="http://schemas.microsoft.com/office/drawing/2010/main" val="0"/>
              </a:ext>
            </a:extLst>
          </a:blip>
          <a:srcRect t="7038" b="7071"/>
          <a:stretch/>
        </p:blipFill>
        <p:spPr bwMode="auto">
          <a:xfrm>
            <a:off x="287131" y="4795061"/>
            <a:ext cx="1829766" cy="1634489"/>
          </a:xfrm>
          <a:prstGeom prst="rect">
            <a:avLst/>
          </a:prstGeom>
          <a:noFill/>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2672039" y="302731"/>
            <a:ext cx="5705061" cy="1337711"/>
          </a:xfrm>
        </p:spPr>
        <p:txBody>
          <a:bodyPr>
            <a:normAutofit fontScale="90000"/>
          </a:bodyPr>
          <a:lstStyle/>
          <a:p>
            <a:r>
              <a:rPr lang="en-US" dirty="0" smtClean="0">
                <a:latin typeface="Avenir Book"/>
                <a:cs typeface="Avenir Book"/>
              </a:rPr>
              <a:t>OEI Purchase of Canvas </a:t>
            </a:r>
            <a:endParaRPr lang="en-US" dirty="0">
              <a:latin typeface="Avenir Book"/>
              <a:cs typeface="Avenir Book"/>
            </a:endParaRPr>
          </a:p>
        </p:txBody>
      </p:sp>
      <p:sp>
        <p:nvSpPr>
          <p:cNvPr id="4" name="Vertical Text Placeholder 3"/>
          <p:cNvSpPr>
            <a:spLocks noGrp="1"/>
          </p:cNvSpPr>
          <p:nvPr>
            <p:ph type="body" orient="vert" idx="1"/>
          </p:nvPr>
        </p:nvSpPr>
        <p:spPr>
          <a:xfrm rot="16200000">
            <a:off x="3484161" y="1283069"/>
            <a:ext cx="4406470" cy="6338966"/>
          </a:xfrm>
        </p:spPr>
        <p:txBody>
          <a:bodyPr>
            <a:normAutofit lnSpcReduction="10000"/>
          </a:bodyPr>
          <a:lstStyle/>
          <a:p>
            <a:r>
              <a:rPr lang="en-US" sz="1800" dirty="0" smtClean="0">
                <a:latin typeface="Avenir Book"/>
                <a:cs typeface="Avenir Book"/>
              </a:rPr>
              <a:t>98/113 </a:t>
            </a:r>
            <a:r>
              <a:rPr lang="en-US" sz="1800" dirty="0" smtClean="0">
                <a:latin typeface="Avenir Book"/>
                <a:cs typeface="Avenir Book"/>
              </a:rPr>
              <a:t>colleges have declared intent to migrate; </a:t>
            </a:r>
          </a:p>
          <a:p>
            <a:r>
              <a:rPr lang="en-US" sz="1800" dirty="0" smtClean="0">
                <a:latin typeface="Avenir Book"/>
                <a:cs typeface="Avenir Book"/>
              </a:rPr>
              <a:t>Over </a:t>
            </a:r>
            <a:r>
              <a:rPr lang="en-US" sz="1800" dirty="0" smtClean="0">
                <a:latin typeface="Avenir Book"/>
                <a:cs typeface="Avenir Book"/>
              </a:rPr>
              <a:t>78</a:t>
            </a:r>
            <a:r>
              <a:rPr lang="en-US" sz="1800" dirty="0" smtClean="0">
                <a:latin typeface="Avenir Book"/>
                <a:cs typeface="Avenir Book"/>
              </a:rPr>
              <a:t> </a:t>
            </a:r>
            <a:r>
              <a:rPr lang="en-US" sz="1800" dirty="0" smtClean="0">
                <a:latin typeface="Avenir Book"/>
                <a:cs typeface="Avenir Book"/>
              </a:rPr>
              <a:t>have formally initialized the process</a:t>
            </a:r>
          </a:p>
          <a:p>
            <a:r>
              <a:rPr lang="en-US" sz="1800" dirty="0" smtClean="0">
                <a:latin typeface="Avenir Book"/>
                <a:cs typeface="Avenir Book"/>
              </a:rPr>
              <a:t>Some important items to note</a:t>
            </a:r>
          </a:p>
          <a:p>
            <a:pPr lvl="1"/>
            <a:r>
              <a:rPr lang="en-US" sz="1800" dirty="0" smtClean="0">
                <a:latin typeface="Avenir Book"/>
                <a:cs typeface="Avenir Book"/>
              </a:rPr>
              <a:t>OEI is currently paying 100% cost until 2018-19 when it will either continue at 100% or drop to OEI paying 2/3 of the cost via ongoing grant funding.</a:t>
            </a:r>
          </a:p>
          <a:p>
            <a:pPr lvl="1"/>
            <a:r>
              <a:rPr lang="en-US" sz="1800" dirty="0" smtClean="0">
                <a:latin typeface="Avenir Book"/>
                <a:cs typeface="Avenir Book"/>
              </a:rPr>
              <a:t>If OEI pays, colleges may choose to have more than one CMS only if they pay the OEI contracted price for Canvas, otherwise colleges have some migration time but must use Canvas as sole </a:t>
            </a:r>
            <a:r>
              <a:rPr lang="en-US" sz="1800" dirty="0" smtClean="0">
                <a:latin typeface="Avenir Book"/>
                <a:cs typeface="Avenir Book"/>
                <a:hlinkClick r:id="rId5"/>
              </a:rPr>
              <a:t>CMS</a:t>
            </a:r>
            <a:r>
              <a:rPr lang="en-US" sz="1800" dirty="0" smtClean="0">
                <a:latin typeface="Avenir Book"/>
                <a:cs typeface="Avenir Book"/>
              </a:rPr>
              <a:t>.</a:t>
            </a:r>
          </a:p>
          <a:p>
            <a:pPr lvl="1"/>
            <a:r>
              <a:rPr lang="en-US" sz="1800" dirty="0" smtClean="0">
                <a:latin typeface="Avenir Book"/>
                <a:cs typeface="Avenir Book"/>
              </a:rPr>
              <a:t>24/7 Help desk for Canvas is included</a:t>
            </a:r>
          </a:p>
          <a:p>
            <a:pPr lvl="1"/>
            <a:r>
              <a:rPr lang="en-US" sz="1800" dirty="0" smtClean="0">
                <a:latin typeface="Avenir Book"/>
                <a:cs typeface="Avenir Book"/>
              </a:rPr>
              <a:t>Migration resources are </a:t>
            </a:r>
            <a:r>
              <a:rPr lang="en-US" sz="1800" dirty="0" smtClean="0">
                <a:latin typeface="Avenir Book"/>
                <a:cs typeface="Avenir Book"/>
                <a:hlinkClick r:id="rId3"/>
              </a:rPr>
              <a:t>available</a:t>
            </a:r>
            <a:r>
              <a:rPr lang="en-US" sz="1800" dirty="0" smtClean="0">
                <a:latin typeface="Avenir Book"/>
                <a:cs typeface="Avenir Book"/>
              </a:rPr>
              <a:t>.</a:t>
            </a:r>
          </a:p>
          <a:p>
            <a:pPr lvl="1"/>
            <a:r>
              <a:rPr lang="en-US" sz="1800" dirty="0" smtClean="0">
                <a:latin typeface="Avenir Book"/>
                <a:cs typeface="Avenir Book"/>
              </a:rPr>
              <a:t>Faculty Resources are </a:t>
            </a:r>
            <a:r>
              <a:rPr lang="en-US" sz="1800" dirty="0" smtClean="0">
                <a:latin typeface="Avenir Book"/>
                <a:cs typeface="Avenir Book"/>
                <a:hlinkClick r:id="rId6"/>
              </a:rPr>
              <a:t>available, too.</a:t>
            </a:r>
            <a:endParaRPr lang="en-US" sz="1800" dirty="0" smtClean="0">
              <a:latin typeface="Avenir Book"/>
              <a:cs typeface="Avenir Book"/>
            </a:endParaRPr>
          </a:p>
          <a:p>
            <a:pPr lvl="1"/>
            <a:endParaRPr lang="en-US" dirty="0" smtClean="0">
              <a:latin typeface="Avenir Book"/>
              <a:cs typeface="Avenir Book"/>
            </a:endParaRPr>
          </a:p>
          <a:p>
            <a:pPr lvl="1"/>
            <a:endParaRPr lang="en-US" dirty="0" smtClean="0">
              <a:latin typeface="Avenir Book"/>
              <a:cs typeface="Avenir Book"/>
            </a:endParaRPr>
          </a:p>
          <a:p>
            <a:endParaRPr lang="en-US" dirty="0"/>
          </a:p>
        </p:txBody>
      </p:sp>
    </p:spTree>
    <p:extLst>
      <p:ext uri="{BB962C8B-B14F-4D97-AF65-F5344CB8AC3E}">
        <p14:creationId xmlns:p14="http://schemas.microsoft.com/office/powerpoint/2010/main" val="14786541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SIS Adaptor</a:t>
            </a:r>
            <a:endParaRPr lang="en-US" dirty="0"/>
          </a:p>
        </p:txBody>
      </p:sp>
      <p:sp>
        <p:nvSpPr>
          <p:cNvPr id="3" name="Content Placeholder 2"/>
          <p:cNvSpPr>
            <a:spLocks noGrp="1"/>
          </p:cNvSpPr>
          <p:nvPr>
            <p:ph idx="1"/>
          </p:nvPr>
        </p:nvSpPr>
        <p:spPr>
          <a:xfrm>
            <a:off x="739775" y="2770094"/>
            <a:ext cx="7662864" cy="3713985"/>
          </a:xfrm>
        </p:spPr>
        <p:txBody>
          <a:bodyPr>
            <a:noAutofit/>
          </a:bodyPr>
          <a:lstStyle/>
          <a:p>
            <a:r>
              <a:rPr lang="en-US" sz="2800" dirty="0" smtClean="0"/>
              <a:t>The magic glue</a:t>
            </a:r>
          </a:p>
          <a:p>
            <a:r>
              <a:rPr lang="en-US" sz="2800" dirty="0" smtClean="0"/>
              <a:t>Automation of processes</a:t>
            </a:r>
          </a:p>
          <a:p>
            <a:r>
              <a:rPr lang="en-US" sz="2800" dirty="0" smtClean="0"/>
              <a:t>Elimination of redundancy</a:t>
            </a:r>
          </a:p>
          <a:p>
            <a:r>
              <a:rPr lang="en-US" sz="2800" dirty="0" smtClean="0"/>
              <a:t>Coordinates student information and centralizes data for disability verification and accommodation prescriptions</a:t>
            </a:r>
            <a:endParaRPr lang="en-US" sz="2800" dirty="0"/>
          </a:p>
        </p:txBody>
      </p:sp>
    </p:spTree>
    <p:extLst>
      <p:ext uri="{BB962C8B-B14F-4D97-AF65-F5344CB8AC3E}">
        <p14:creationId xmlns:p14="http://schemas.microsoft.com/office/powerpoint/2010/main" val="25340117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Sign-On</a:t>
            </a:r>
            <a:endParaRPr lang="en-US" dirty="0"/>
          </a:p>
        </p:txBody>
      </p:sp>
      <p:sp>
        <p:nvSpPr>
          <p:cNvPr id="3" name="Content Placeholder 2"/>
          <p:cNvSpPr>
            <a:spLocks noGrp="1"/>
          </p:cNvSpPr>
          <p:nvPr>
            <p:ph idx="1"/>
          </p:nvPr>
        </p:nvSpPr>
        <p:spPr/>
        <p:txBody>
          <a:bodyPr>
            <a:noAutofit/>
          </a:bodyPr>
          <a:lstStyle/>
          <a:p>
            <a:r>
              <a:rPr lang="en-US" sz="2400" dirty="0" smtClean="0"/>
              <a:t>Establish a cohesive digital infrastructure/ecosystem</a:t>
            </a:r>
          </a:p>
          <a:p>
            <a:r>
              <a:rPr lang="en-US" sz="2400" dirty="0" smtClean="0"/>
              <a:t>Student profile becomes a passport for learning</a:t>
            </a:r>
          </a:p>
          <a:p>
            <a:r>
              <a:rPr lang="en-US" sz="2400" dirty="0" smtClean="0"/>
              <a:t>Creates potential for truly adaptive computing technology that responds to user preferences, accommodations, </a:t>
            </a:r>
            <a:r>
              <a:rPr lang="en-US" sz="2400" dirty="0" smtClean="0"/>
              <a:t>and academic progress, </a:t>
            </a:r>
            <a:r>
              <a:rPr lang="en-US" sz="2400" dirty="0" smtClean="0"/>
              <a:t>which </a:t>
            </a:r>
            <a:r>
              <a:rPr lang="en-US" sz="2400" dirty="0" smtClean="0"/>
              <a:t>creates </a:t>
            </a:r>
            <a:r>
              <a:rPr lang="en-US" sz="2400" dirty="0" smtClean="0"/>
              <a:t>a responsive and intelligent user experience.</a:t>
            </a:r>
            <a:endParaRPr lang="en-US" sz="2400" dirty="0"/>
          </a:p>
        </p:txBody>
      </p:sp>
    </p:spTree>
    <p:extLst>
      <p:ext uri="{BB962C8B-B14F-4D97-AF65-F5344CB8AC3E}">
        <p14:creationId xmlns:p14="http://schemas.microsoft.com/office/powerpoint/2010/main" val="4864832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Ally</a:t>
            </a:r>
            <a:endParaRPr lang="en-US" dirty="0"/>
          </a:p>
        </p:txBody>
      </p:sp>
      <p:sp>
        <p:nvSpPr>
          <p:cNvPr id="3" name="Content Placeholder 2"/>
          <p:cNvSpPr>
            <a:spLocks noGrp="1"/>
          </p:cNvSpPr>
          <p:nvPr>
            <p:ph sz="half" idx="1"/>
          </p:nvPr>
        </p:nvSpPr>
        <p:spPr/>
        <p:txBody>
          <a:bodyPr>
            <a:normAutofit fontScale="92500" lnSpcReduction="20000"/>
          </a:bodyPr>
          <a:lstStyle/>
          <a:p>
            <a:r>
              <a:rPr lang="en-US" sz="2800" dirty="0" smtClean="0"/>
              <a:t>Automated accessibility solution</a:t>
            </a:r>
          </a:p>
          <a:p>
            <a:r>
              <a:rPr lang="en-US" sz="2800" dirty="0" smtClean="0"/>
              <a:t>Integrates directly into Canvas</a:t>
            </a:r>
          </a:p>
          <a:p>
            <a:r>
              <a:rPr lang="en-US" sz="2800" dirty="0" smtClean="0"/>
              <a:t>Assesses all materials</a:t>
            </a:r>
          </a:p>
          <a:p>
            <a:r>
              <a:rPr lang="en-US" sz="2800" dirty="0" smtClean="0"/>
              <a:t>Creates accessible alternate formats</a:t>
            </a:r>
            <a:endParaRPr lang="en-US" sz="2800" dirty="0"/>
          </a:p>
        </p:txBody>
      </p:sp>
      <p:pic>
        <p:nvPicPr>
          <p:cNvPr id="5" name="Content Placeholder 3" descr="Ally logo"/>
          <p:cNvPicPr>
            <a:picLocks noGrp="1" noChangeAspect="1"/>
          </p:cNvPicPr>
          <p:nvPr>
            <p:ph sz="half" idx="2"/>
          </p:nvPr>
        </p:nvPicPr>
        <p:blipFill>
          <a:blip r:embed="rId2"/>
          <a:srcRect t="-52315" b="-52315"/>
          <a:stretch>
            <a:fillRect/>
          </a:stretch>
        </p:blipFill>
        <p:spPr>
          <a:xfrm>
            <a:off x="4635500" y="2784475"/>
            <a:ext cx="3767138" cy="3252788"/>
          </a:xfrm>
        </p:spPr>
      </p:pic>
    </p:spTree>
    <p:extLst>
      <p:ext uri="{BB962C8B-B14F-4D97-AF65-F5344CB8AC3E}">
        <p14:creationId xmlns:p14="http://schemas.microsoft.com/office/powerpoint/2010/main" val="35191804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Ally Alt Formats</a:t>
            </a:r>
            <a:endParaRPr lang="en-US" dirty="0"/>
          </a:p>
        </p:txBody>
      </p:sp>
      <p:sp>
        <p:nvSpPr>
          <p:cNvPr id="4" name="Content Placeholder 3"/>
          <p:cNvSpPr>
            <a:spLocks noGrp="1"/>
          </p:cNvSpPr>
          <p:nvPr>
            <p:ph sz="half" idx="1"/>
          </p:nvPr>
        </p:nvSpPr>
        <p:spPr>
          <a:xfrm>
            <a:off x="740664" y="2784475"/>
            <a:ext cx="3767328" cy="3616046"/>
          </a:xfrm>
        </p:spPr>
        <p:txBody>
          <a:bodyPr>
            <a:noAutofit/>
          </a:bodyPr>
          <a:lstStyle/>
          <a:p>
            <a:r>
              <a:rPr lang="en-US" sz="2400" dirty="0" smtClean="0"/>
              <a:t>Enhance original document</a:t>
            </a:r>
          </a:p>
          <a:p>
            <a:r>
              <a:rPr lang="en-US" sz="2400" dirty="0" smtClean="0"/>
              <a:t>HTML – high quality semantic version</a:t>
            </a:r>
          </a:p>
          <a:p>
            <a:r>
              <a:rPr lang="en-US" sz="2400" dirty="0" smtClean="0"/>
              <a:t>Multiple alternate formats: electronic braille, EPUB, audio, etc.</a:t>
            </a:r>
            <a:endParaRPr lang="en-US" sz="2400" dirty="0"/>
          </a:p>
        </p:txBody>
      </p:sp>
      <p:pic>
        <p:nvPicPr>
          <p:cNvPr id="6" name="Content Placeholder 5" descr="sample html code, showing the &lt;head&gt; section of an html document."/>
          <p:cNvPicPr>
            <a:picLocks noGrp="1" noChangeAspect="1"/>
          </p:cNvPicPr>
          <p:nvPr>
            <p:ph sz="half" idx="2"/>
          </p:nvPr>
        </p:nvPicPr>
        <p:blipFill>
          <a:blip r:embed="rId2"/>
          <a:srcRect l="6570" r="6570"/>
          <a:stretch>
            <a:fillRect/>
          </a:stretch>
        </p:blipFill>
        <p:spPr/>
      </p:pic>
    </p:spTree>
    <p:extLst>
      <p:ext uri="{BB962C8B-B14F-4D97-AF65-F5344CB8AC3E}">
        <p14:creationId xmlns:p14="http://schemas.microsoft.com/office/powerpoint/2010/main" val="14574621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lly Faculty Feedback mechanism, showing a PDF file with a 5% accessibility score. Ally is presenting the faculty member the option to add tags to the document."/>
          <p:cNvPicPr>
            <a:picLocks noGrp="1" noChangeAspect="1"/>
          </p:cNvPicPr>
          <p:nvPr>
            <p:ph idx="1"/>
          </p:nvPr>
        </p:nvPicPr>
        <p:blipFill rotWithShape="1">
          <a:blip r:embed="rId2"/>
          <a:srcRect l="-1583" r="-1641" b="24840"/>
          <a:stretch/>
        </p:blipFill>
        <p:spPr>
          <a:xfrm>
            <a:off x="2740276" y="0"/>
            <a:ext cx="3642562" cy="6858000"/>
          </a:xfrm>
        </p:spPr>
      </p:pic>
    </p:spTree>
    <p:extLst>
      <p:ext uri="{BB962C8B-B14F-4D97-AF65-F5344CB8AC3E}">
        <p14:creationId xmlns:p14="http://schemas.microsoft.com/office/powerpoint/2010/main" val="7290494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OEI Course Design Rubric</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t>4 Primary Components:</a:t>
            </a:r>
          </a:p>
          <a:p>
            <a:pPr marL="517525" indent="0">
              <a:buNone/>
            </a:pPr>
            <a:r>
              <a:rPr lang="en-US" sz="2000" dirty="0" smtClean="0"/>
              <a:t>A. Course Design</a:t>
            </a:r>
          </a:p>
          <a:p>
            <a:pPr marL="517525" indent="0">
              <a:buNone/>
            </a:pPr>
            <a:r>
              <a:rPr lang="en-US" sz="2000" dirty="0" smtClean="0"/>
              <a:t>B. Interaction and Collaboration</a:t>
            </a:r>
          </a:p>
          <a:p>
            <a:pPr marL="517525" indent="0">
              <a:buNone/>
            </a:pPr>
            <a:r>
              <a:rPr lang="en-US" sz="2000" dirty="0" smtClean="0"/>
              <a:t>C. Assessment</a:t>
            </a:r>
          </a:p>
          <a:p>
            <a:pPr marL="517525" indent="0">
              <a:buNone/>
            </a:pPr>
            <a:r>
              <a:rPr lang="en-US" sz="2000" dirty="0" smtClean="0"/>
              <a:t>D. Learner </a:t>
            </a:r>
            <a:r>
              <a:rPr lang="en-US" sz="2000" dirty="0" smtClean="0"/>
              <a:t>Support</a:t>
            </a:r>
            <a:endParaRPr lang="en-US" sz="2000" dirty="0"/>
          </a:p>
        </p:txBody>
      </p:sp>
    </p:spTree>
    <p:extLst>
      <p:ext uri="{BB962C8B-B14F-4D97-AF65-F5344CB8AC3E}">
        <p14:creationId xmlns:p14="http://schemas.microsoft.com/office/powerpoint/2010/main" val="21974633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Accessible Materials</a:t>
            </a:r>
            <a:endParaRPr lang="en-US" dirty="0"/>
          </a:p>
        </p:txBody>
      </p:sp>
      <p:sp>
        <p:nvSpPr>
          <p:cNvPr id="3" name="Content Placeholder 2"/>
          <p:cNvSpPr>
            <a:spLocks noGrp="1"/>
          </p:cNvSpPr>
          <p:nvPr>
            <p:ph idx="1"/>
          </p:nvPr>
        </p:nvSpPr>
        <p:spPr>
          <a:xfrm>
            <a:off x="739775" y="2289482"/>
            <a:ext cx="7662864" cy="3747781"/>
          </a:xfrm>
        </p:spPr>
        <p:txBody>
          <a:bodyPr>
            <a:noAutofit/>
          </a:bodyPr>
          <a:lstStyle/>
          <a:p>
            <a:r>
              <a:rPr lang="en-US" sz="2400" dirty="0" smtClean="0"/>
              <a:t>Use heading styles.</a:t>
            </a:r>
          </a:p>
          <a:p>
            <a:r>
              <a:rPr lang="en-US" sz="2400" dirty="0" smtClean="0"/>
              <a:t>Describe images and non-textual content.</a:t>
            </a:r>
          </a:p>
          <a:p>
            <a:r>
              <a:rPr lang="en-US" sz="2400" dirty="0" smtClean="0"/>
              <a:t>Provide captions and transcripts where appropriate.</a:t>
            </a:r>
          </a:p>
          <a:p>
            <a:r>
              <a:rPr lang="en-US" sz="2400" dirty="0" smtClean="0"/>
              <a:t>Use meaningful link text.</a:t>
            </a:r>
          </a:p>
          <a:p>
            <a:r>
              <a:rPr lang="en-US" sz="2400" dirty="0" smtClean="0"/>
              <a:t>Tables for Data.</a:t>
            </a:r>
          </a:p>
          <a:p>
            <a:r>
              <a:rPr lang="en-US" sz="2400" dirty="0" smtClean="0"/>
              <a:t>Use color, but use it carefully.</a:t>
            </a:r>
            <a:endParaRPr lang="en-US" sz="2400" dirty="0"/>
          </a:p>
        </p:txBody>
      </p:sp>
    </p:spTree>
    <p:extLst>
      <p:ext uri="{BB962C8B-B14F-4D97-AF65-F5344CB8AC3E}">
        <p14:creationId xmlns:p14="http://schemas.microsoft.com/office/powerpoint/2010/main" val="31605195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solidFill>
                  <a:srgbClr val="000000"/>
                </a:solidFill>
                <a:latin typeface="Lucida Grande"/>
                <a:ea typeface="Lucida Grande"/>
                <a:cs typeface="Lucida Grande"/>
              </a:rPr>
              <a:t>California Community Colleges Online Education Initiative Title Slide. Three images of people using computers, and logos for the Online Education Initiative and California Community Colleges Chancellor's Office.</a:t>
            </a:r>
            <a:endParaRPr lang="en-US" dirty="0"/>
          </a:p>
        </p:txBody>
      </p:sp>
      <p:pic>
        <p:nvPicPr>
          <p:cNvPr id="4" name="Picture 3" descr="California Community Colleges Online Education Initiative Title Slide. Three images of people using computers, and logos for the Online Education Initiative and California Community Colleges Chancellor's Offic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9" y="50136"/>
            <a:ext cx="9142571" cy="6858000"/>
          </a:xfrm>
          <a:prstGeom prst="rect">
            <a:avLst/>
          </a:prstGeom>
        </p:spPr>
      </p:pic>
    </p:spTree>
    <p:extLst>
      <p:ext uri="{BB962C8B-B14F-4D97-AF65-F5344CB8AC3E}">
        <p14:creationId xmlns:p14="http://schemas.microsoft.com/office/powerpoint/2010/main" val="14355982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Accessible Resources</a:t>
            </a:r>
            <a:endParaRPr lang="en-US" dirty="0"/>
          </a:p>
        </p:txBody>
      </p:sp>
      <p:sp>
        <p:nvSpPr>
          <p:cNvPr id="3" name="Content Placeholder 2"/>
          <p:cNvSpPr>
            <a:spLocks noGrp="1"/>
          </p:cNvSpPr>
          <p:nvPr>
            <p:ph idx="1"/>
          </p:nvPr>
        </p:nvSpPr>
        <p:spPr>
          <a:xfrm>
            <a:off x="739775" y="2322906"/>
            <a:ext cx="7662864" cy="4345000"/>
          </a:xfrm>
        </p:spPr>
        <p:txBody>
          <a:bodyPr>
            <a:noAutofit/>
          </a:bodyPr>
          <a:lstStyle/>
          <a:p>
            <a:pPr marL="0" indent="0">
              <a:buNone/>
            </a:pPr>
            <a:r>
              <a:rPr lang="en-US" sz="2400" dirty="0" smtClean="0"/>
              <a:t>Look for content that:</a:t>
            </a:r>
          </a:p>
          <a:p>
            <a:r>
              <a:rPr lang="en-US" sz="2400" dirty="0" smtClean="0"/>
              <a:t>Uses heading styles.</a:t>
            </a:r>
          </a:p>
          <a:p>
            <a:r>
              <a:rPr lang="en-US" sz="2400" dirty="0" smtClean="0"/>
              <a:t>Describes images and non-textual content.</a:t>
            </a:r>
          </a:p>
          <a:p>
            <a:r>
              <a:rPr lang="en-US" sz="2400" dirty="0" smtClean="0"/>
              <a:t>Provides captions and transcripts where appropriate.</a:t>
            </a:r>
          </a:p>
          <a:p>
            <a:r>
              <a:rPr lang="en-US" sz="2400" dirty="0" smtClean="0"/>
              <a:t>Uses meaningful link text.</a:t>
            </a:r>
          </a:p>
          <a:p>
            <a:r>
              <a:rPr lang="en-US" sz="2400" dirty="0" smtClean="0"/>
              <a:t>Uses tables for data.</a:t>
            </a:r>
          </a:p>
          <a:p>
            <a:r>
              <a:rPr lang="en-US" sz="2400" dirty="0" smtClean="0"/>
              <a:t>Uses color, but uses it carefully.</a:t>
            </a:r>
          </a:p>
          <a:p>
            <a:pPr marL="0" indent="0">
              <a:buNone/>
            </a:pPr>
            <a:endParaRPr lang="en-US" sz="2400" dirty="0"/>
          </a:p>
        </p:txBody>
      </p:sp>
    </p:spTree>
    <p:extLst>
      <p:ext uri="{BB962C8B-B14F-4D97-AF65-F5344CB8AC3E}">
        <p14:creationId xmlns:p14="http://schemas.microsoft.com/office/powerpoint/2010/main" val="11953214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Discipline-Specific Learning Objects</a:t>
            </a:r>
            <a:endParaRPr lang="en-US" dirty="0"/>
          </a:p>
        </p:txBody>
      </p:sp>
      <p:sp>
        <p:nvSpPr>
          <p:cNvPr id="3" name="Content Placeholder 2"/>
          <p:cNvSpPr>
            <a:spLocks noGrp="1"/>
          </p:cNvSpPr>
          <p:nvPr>
            <p:ph idx="1"/>
          </p:nvPr>
        </p:nvSpPr>
        <p:spPr>
          <a:xfrm>
            <a:off x="739775" y="2770094"/>
            <a:ext cx="7662864" cy="3713985"/>
          </a:xfrm>
        </p:spPr>
        <p:txBody>
          <a:bodyPr>
            <a:normAutofit/>
          </a:bodyPr>
          <a:lstStyle/>
          <a:p>
            <a:pPr marL="0" indent="0">
              <a:buNone/>
            </a:pPr>
            <a:r>
              <a:rPr lang="en-US" dirty="0" smtClean="0"/>
              <a:t>The concept: identify disciplines with </a:t>
            </a:r>
            <a:r>
              <a:rPr lang="en-US" dirty="0"/>
              <a:t>e</a:t>
            </a:r>
            <a:r>
              <a:rPr lang="en-US" dirty="0" smtClean="0"/>
              <a:t>ndemic accessibility issues, create accessible learning objects and activities for open repository.</a:t>
            </a:r>
          </a:p>
          <a:p>
            <a:r>
              <a:rPr lang="en-US" dirty="0" smtClean="0"/>
              <a:t>Instructional Designers and Access Specialists work with </a:t>
            </a:r>
            <a:r>
              <a:rPr lang="en-US" dirty="0" smtClean="0"/>
              <a:t>faculty subject </a:t>
            </a:r>
            <a:r>
              <a:rPr lang="en-US" dirty="0" smtClean="0"/>
              <a:t>matter experts.</a:t>
            </a:r>
          </a:p>
          <a:p>
            <a:r>
              <a:rPr lang="en-US" dirty="0" smtClean="0"/>
              <a:t>Determine targeted alternate formats for optimal usage within certain usability contexts.</a:t>
            </a:r>
          </a:p>
          <a:p>
            <a:r>
              <a:rPr lang="en-US" dirty="0" smtClean="0"/>
              <a:t>Creative Commons licensing for widespread sharing.</a:t>
            </a:r>
            <a:endParaRPr lang="en-US" dirty="0"/>
          </a:p>
        </p:txBody>
      </p:sp>
    </p:spTree>
    <p:extLst>
      <p:ext uri="{BB962C8B-B14F-4D97-AF65-F5344CB8AC3E}">
        <p14:creationId xmlns:p14="http://schemas.microsoft.com/office/powerpoint/2010/main" val="21827909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Third-Party Content &amp; Publishers</a:t>
            </a:r>
            <a:endParaRPr lang="en-US" dirty="0"/>
          </a:p>
        </p:txBody>
      </p:sp>
      <p:sp>
        <p:nvSpPr>
          <p:cNvPr id="3" name="Content Placeholder 2"/>
          <p:cNvSpPr>
            <a:spLocks noGrp="1"/>
          </p:cNvSpPr>
          <p:nvPr>
            <p:ph idx="1"/>
          </p:nvPr>
        </p:nvSpPr>
        <p:spPr>
          <a:xfrm>
            <a:off x="739775" y="2770094"/>
            <a:ext cx="7662864" cy="3730697"/>
          </a:xfrm>
        </p:spPr>
        <p:txBody>
          <a:bodyPr>
            <a:normAutofit/>
          </a:bodyPr>
          <a:lstStyle/>
          <a:p>
            <a:r>
              <a:rPr lang="en-US" sz="2400" dirty="0" smtClean="0"/>
              <a:t>The CCC Chancellor's Office has hired a publisher liaison.</a:t>
            </a:r>
          </a:p>
          <a:p>
            <a:r>
              <a:rPr lang="en-US" sz="2400" dirty="0" smtClean="0"/>
              <a:t>Work in progress with major publishers.</a:t>
            </a:r>
          </a:p>
          <a:p>
            <a:r>
              <a:rPr lang="en-US" sz="2400" dirty="0" smtClean="0"/>
              <a:t>Encouraging transfer of inaccessible website content into Canvas as accessible content.</a:t>
            </a:r>
          </a:p>
          <a:p>
            <a:r>
              <a:rPr lang="en-US" sz="2400" dirty="0" smtClean="0"/>
              <a:t>Identifying high-value content and working with authors to enhance accessibility.</a:t>
            </a:r>
            <a:endParaRPr lang="en-US" sz="2400" dirty="0"/>
          </a:p>
        </p:txBody>
      </p:sp>
    </p:spTree>
    <p:extLst>
      <p:ext uri="{BB962C8B-B14F-4D97-AF65-F5344CB8AC3E}">
        <p14:creationId xmlns:p14="http://schemas.microsoft.com/office/powerpoint/2010/main" val="21959546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Enhance the Accessibility of your Teaching</a:t>
            </a:r>
            <a:endParaRPr lang="en-US" dirty="0"/>
          </a:p>
        </p:txBody>
      </p:sp>
      <p:sp>
        <p:nvSpPr>
          <p:cNvPr id="3" name="Content Placeholder 2"/>
          <p:cNvSpPr>
            <a:spLocks noGrp="1"/>
          </p:cNvSpPr>
          <p:nvPr>
            <p:ph idx="1"/>
          </p:nvPr>
        </p:nvSpPr>
        <p:spPr/>
        <p:txBody>
          <a:bodyPr>
            <a:normAutofit/>
          </a:bodyPr>
          <a:lstStyle/>
          <a:p>
            <a:r>
              <a:rPr lang="en-US" sz="2400" dirty="0" smtClean="0"/>
              <a:t>Include a statement in your syllabus inviting students to talk with you and the DSPS office about any disability issues.</a:t>
            </a:r>
          </a:p>
          <a:p>
            <a:r>
              <a:rPr lang="en-US" sz="2400" dirty="0" smtClean="0"/>
              <a:t>Point out campus resources like study skills labs, tutoring centers, computer labs, etc.</a:t>
            </a:r>
          </a:p>
          <a:p>
            <a:r>
              <a:rPr lang="en-US" sz="2400" dirty="0" smtClean="0"/>
              <a:t>When teaching, state objectives, review previous lessons, and summarize every so often.</a:t>
            </a:r>
            <a:endParaRPr lang="en-US" sz="2400" dirty="0"/>
          </a:p>
        </p:txBody>
      </p:sp>
    </p:spTree>
    <p:extLst>
      <p:ext uri="{BB962C8B-B14F-4D97-AF65-F5344CB8AC3E}">
        <p14:creationId xmlns:p14="http://schemas.microsoft.com/office/powerpoint/2010/main" val="35819949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Course Design</a:t>
            </a:r>
            <a:endParaRPr lang="en-US" dirty="0"/>
          </a:p>
        </p:txBody>
      </p:sp>
      <p:sp>
        <p:nvSpPr>
          <p:cNvPr id="3" name="Content Placeholder 2"/>
          <p:cNvSpPr>
            <a:spLocks noGrp="1"/>
          </p:cNvSpPr>
          <p:nvPr>
            <p:ph idx="1"/>
          </p:nvPr>
        </p:nvSpPr>
        <p:spPr>
          <a:xfrm>
            <a:off x="739775" y="2356328"/>
            <a:ext cx="7662864" cy="4044193"/>
          </a:xfrm>
        </p:spPr>
        <p:txBody>
          <a:bodyPr>
            <a:normAutofit/>
          </a:bodyPr>
          <a:lstStyle/>
          <a:p>
            <a:r>
              <a:rPr lang="en-US" sz="2800" dirty="0" smtClean="0"/>
              <a:t>Campus risks to online accessibility</a:t>
            </a:r>
          </a:p>
          <a:p>
            <a:r>
              <a:rPr lang="en-US" sz="2800" dirty="0" smtClean="0"/>
              <a:t>DSPS in the online context</a:t>
            </a:r>
          </a:p>
          <a:p>
            <a:r>
              <a:rPr lang="en-US" sz="2800" dirty="0" smtClean="0"/>
              <a:t>Online Accommodations Model</a:t>
            </a:r>
          </a:p>
          <a:p>
            <a:r>
              <a:rPr lang="en-US" sz="2800" dirty="0" smtClean="0"/>
              <a:t>Policy, procedures, accountability</a:t>
            </a:r>
          </a:p>
          <a:p>
            <a:r>
              <a:rPr lang="en-US" sz="2800" dirty="0" smtClean="0"/>
              <a:t>Professional Development</a:t>
            </a:r>
          </a:p>
          <a:p>
            <a:r>
              <a:rPr lang="en-US" sz="2800" dirty="0" smtClean="0"/>
              <a:t>Union issues</a:t>
            </a:r>
            <a:endParaRPr lang="en-US" sz="2800" dirty="0"/>
          </a:p>
        </p:txBody>
      </p:sp>
    </p:spTree>
    <p:extLst>
      <p:ext uri="{BB962C8B-B14F-4D97-AF65-F5344CB8AC3E}">
        <p14:creationId xmlns:p14="http://schemas.microsoft.com/office/powerpoint/2010/main" val="22973135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7139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4" descr="a brain is represented as a maze, with a question mark at the inner core of the maze, and a trail making its way to the mouth where it exits as an exclamation point."/>
          <p:cNvPicPr>
            <a:picLocks noGrp="1" noChangeAspect="1"/>
          </p:cNvPicPr>
          <p:nvPr>
            <p:ph idx="1"/>
          </p:nvPr>
        </p:nvPicPr>
        <p:blipFill>
          <a:blip r:embed="rId2" cstate="print"/>
          <a:srcRect l="-106162" r="-106162"/>
          <a:stretch>
            <a:fillRect/>
          </a:stretch>
        </p:blipFill>
        <p:spPr/>
      </p:pic>
    </p:spTree>
    <p:extLst>
      <p:ext uri="{BB962C8B-B14F-4D97-AF65-F5344CB8AC3E}">
        <p14:creationId xmlns:p14="http://schemas.microsoft.com/office/powerpoint/2010/main" val="31135671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739775" y="2322906"/>
            <a:ext cx="7662864" cy="4060904"/>
          </a:xfrm>
        </p:spPr>
        <p:txBody>
          <a:bodyPr>
            <a:normAutofit/>
          </a:bodyPr>
          <a:lstStyle/>
          <a:p>
            <a:r>
              <a:rPr lang="en-US" sz="2400" dirty="0" smtClean="0"/>
              <a:t>OEI Accessibility Resources for Online Education:</a:t>
            </a:r>
            <a:br>
              <a:rPr lang="en-US" sz="2400" dirty="0" smtClean="0"/>
            </a:br>
            <a:r>
              <a:rPr lang="en-US" sz="2400" dirty="0" smtClean="0">
                <a:hlinkClick r:id="rId2"/>
              </a:rPr>
              <a:t>https://ccconlineed.instructure.com/courses/98</a:t>
            </a:r>
            <a:endParaRPr lang="en-US" sz="2400" dirty="0" smtClean="0"/>
          </a:p>
          <a:p>
            <a:r>
              <a:rPr lang="en-US" sz="2400" dirty="0" smtClean="0"/>
              <a:t>CCC Accessibility Center Guidelines: </a:t>
            </a:r>
            <a:br>
              <a:rPr lang="en-US" sz="2400" dirty="0" smtClean="0"/>
            </a:br>
            <a:r>
              <a:rPr lang="en-US" sz="2400" dirty="0" smtClean="0">
                <a:hlinkClick r:id="rId3"/>
              </a:rPr>
              <a:t>http://cccaccessibility.org/techniques/accessible-document-creation</a:t>
            </a:r>
            <a:endParaRPr lang="en-US" sz="2400" dirty="0" smtClean="0"/>
          </a:p>
          <a:p>
            <a:r>
              <a:rPr lang="en-US" sz="2400" dirty="0" smtClean="0"/>
              <a:t>OEI Project Website: </a:t>
            </a:r>
            <a:r>
              <a:rPr lang="en-US" sz="2400" dirty="0" smtClean="0">
                <a:hlinkClick r:id="rId4"/>
              </a:rPr>
              <a:t>www.ccconlineed.org</a:t>
            </a:r>
            <a:endParaRPr lang="en-US" sz="2400" dirty="0" smtClean="0"/>
          </a:p>
          <a:p>
            <a:r>
              <a:rPr lang="en-US" sz="2400" dirty="0" smtClean="0"/>
              <a:t>Project updates: </a:t>
            </a:r>
            <a:r>
              <a:rPr lang="en-US" sz="2400" dirty="0" smtClean="0">
                <a:hlinkClick r:id="rId5"/>
              </a:rPr>
              <a:t>http://ccconlineed.org/category/pats-blog/</a:t>
            </a:r>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1576876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739775" y="2770094"/>
            <a:ext cx="7662864" cy="3496735"/>
          </a:xfrm>
        </p:spPr>
        <p:txBody>
          <a:bodyPr>
            <a:normAutofit lnSpcReduction="10000"/>
          </a:bodyPr>
          <a:lstStyle/>
          <a:p>
            <a:pPr marL="0" indent="0" algn="ctr">
              <a:buNone/>
            </a:pPr>
            <a:r>
              <a:rPr lang="en-US" sz="2600" b="1" dirty="0" smtClean="0"/>
              <a:t>Jayme Johnson</a:t>
            </a:r>
          </a:p>
          <a:p>
            <a:pPr marL="0" indent="0" algn="ctr">
              <a:buNone/>
            </a:pPr>
            <a:r>
              <a:rPr lang="en-US" sz="2600" b="1" dirty="0" smtClean="0"/>
              <a:t>Director of Accessibility and User Experience</a:t>
            </a:r>
          </a:p>
          <a:p>
            <a:pPr marL="0" indent="0" algn="ctr">
              <a:buNone/>
            </a:pPr>
            <a:r>
              <a:rPr lang="en-US" sz="2600" b="1" dirty="0" smtClean="0"/>
              <a:t>California Community Colleges Online Education Initiative</a:t>
            </a:r>
          </a:p>
          <a:p>
            <a:pPr marL="0" indent="0" algn="ctr">
              <a:buNone/>
            </a:pPr>
            <a:endParaRPr lang="en-US" sz="900" dirty="0"/>
          </a:p>
          <a:p>
            <a:pPr marL="0" indent="0" algn="ctr">
              <a:buNone/>
            </a:pPr>
            <a:r>
              <a:rPr lang="en-US" sz="4800" dirty="0" smtClean="0">
                <a:hlinkClick r:id="rId2"/>
              </a:rPr>
              <a:t>jjohnson@ccconlineed.org</a:t>
            </a:r>
            <a:endParaRPr lang="en-US" sz="4800" dirty="0" smtClean="0"/>
          </a:p>
          <a:p>
            <a:pPr marL="0" indent="0" algn="ctr">
              <a:buNone/>
            </a:pPr>
            <a:endParaRPr lang="en-US" sz="4800" dirty="0"/>
          </a:p>
        </p:txBody>
      </p:sp>
    </p:spTree>
    <p:extLst>
      <p:ext uri="{BB962C8B-B14F-4D97-AF65-F5344CB8AC3E}">
        <p14:creationId xmlns:p14="http://schemas.microsoft.com/office/powerpoint/2010/main" val="16140812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OEI Trying to Do?</a:t>
            </a:r>
            <a:endParaRPr lang="en-US" dirty="0"/>
          </a:p>
        </p:txBody>
      </p:sp>
      <p:sp>
        <p:nvSpPr>
          <p:cNvPr id="3" name="Content Placeholder 2"/>
          <p:cNvSpPr>
            <a:spLocks noGrp="1"/>
          </p:cNvSpPr>
          <p:nvPr>
            <p:ph idx="1"/>
          </p:nvPr>
        </p:nvSpPr>
        <p:spPr>
          <a:xfrm>
            <a:off x="739775" y="2506732"/>
            <a:ext cx="7662864" cy="3530531"/>
          </a:xfrm>
        </p:spPr>
        <p:txBody>
          <a:bodyPr>
            <a:noAutofit/>
          </a:bodyPr>
          <a:lstStyle/>
          <a:p>
            <a:pPr marL="0" indent="0">
              <a:buNone/>
            </a:pPr>
            <a:r>
              <a:rPr lang="en-US" sz="3200" dirty="0"/>
              <a:t>The Online Education Initiative (OEI) is a collaborative effort among California Community Colleges </a:t>
            </a:r>
            <a:r>
              <a:rPr lang="en-US" sz="3200" dirty="0" smtClean="0"/>
              <a:t>to</a:t>
            </a:r>
            <a:r>
              <a:rPr lang="en-US" sz="3200" dirty="0"/>
              <a:t> </a:t>
            </a:r>
            <a:r>
              <a:rPr lang="en-US" sz="3200" dirty="0" smtClean="0"/>
              <a:t>help significantly </a:t>
            </a:r>
            <a:r>
              <a:rPr lang="en-US" sz="3200" dirty="0"/>
              <a:t>more </a:t>
            </a:r>
            <a:r>
              <a:rPr lang="en-US" sz="3200" dirty="0" smtClean="0"/>
              <a:t>students </a:t>
            </a:r>
            <a:r>
              <a:rPr lang="en-US" sz="3200" dirty="0"/>
              <a:t>complete their educational goals by increasing both access to and success in high-quality online courses.</a:t>
            </a:r>
          </a:p>
          <a:p>
            <a:endParaRPr lang="en-US" sz="3200" dirty="0"/>
          </a:p>
        </p:txBody>
      </p:sp>
    </p:spTree>
    <p:extLst>
      <p:ext uri="{BB962C8B-B14F-4D97-AF65-F5344CB8AC3E}">
        <p14:creationId xmlns:p14="http://schemas.microsoft.com/office/powerpoint/2010/main" val="17963236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Accessibility?</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Accessibility is an absolute requirement for all OEI activities and services.</a:t>
            </a:r>
          </a:p>
          <a:p>
            <a:pPr marL="0" indent="0">
              <a:buNone/>
            </a:pPr>
            <a:r>
              <a:rPr lang="en-US" sz="2400" dirty="0" smtClean="0"/>
              <a:t>The OEI aims to increase the success of traditionally under-represented students in online education, such as students with disabilities.</a:t>
            </a:r>
            <a:endParaRPr lang="en-US" sz="2400" dirty="0"/>
          </a:p>
          <a:p>
            <a:pPr marL="0" indent="0">
              <a:buNone/>
            </a:pPr>
            <a:r>
              <a:rPr lang="en-US" sz="2400" dirty="0" smtClean="0"/>
              <a:t>WCAG 2.0 AA is the specified standard for ALL OEI resources.</a:t>
            </a:r>
            <a:endParaRPr lang="en-US" sz="2400" dirty="0"/>
          </a:p>
        </p:txBody>
      </p:sp>
    </p:spTree>
    <p:extLst>
      <p:ext uri="{BB962C8B-B14F-4D97-AF65-F5344CB8AC3E}">
        <p14:creationId xmlns:p14="http://schemas.microsoft.com/office/powerpoint/2010/main" val="3625324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CCC System</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sz="2800" dirty="0" smtClean="0"/>
              <a:t>With 113 different campuses, the California Community College System is the largest post-secondary educational system in the world.</a:t>
            </a:r>
            <a:endParaRPr lang="en-US" sz="2800" dirty="0"/>
          </a:p>
        </p:txBody>
      </p:sp>
      <p:pic>
        <p:nvPicPr>
          <p:cNvPr id="5" name="Content Placeholder 4" descr="Map of California, with a gold star where Sacramento is located."/>
          <p:cNvPicPr>
            <a:picLocks noGrp="1" noChangeAspect="1"/>
          </p:cNvPicPr>
          <p:nvPr>
            <p:ph sz="half" idx="2"/>
          </p:nvPr>
        </p:nvPicPr>
        <p:blipFill>
          <a:blip r:embed="rId2">
            <a:extLst>
              <a:ext uri="{28A0092B-C50C-407E-A947-70E740481C1C}">
                <a14:useLocalDpi xmlns:a14="http://schemas.microsoft.com/office/drawing/2010/main" val="0"/>
              </a:ext>
            </a:extLst>
          </a:blip>
          <a:srcRect t="22968" b="22968"/>
          <a:stretch>
            <a:fillRect/>
          </a:stretch>
        </p:blipFill>
        <p:spPr/>
      </p:pic>
    </p:spTree>
    <p:extLst>
      <p:ext uri="{BB962C8B-B14F-4D97-AF65-F5344CB8AC3E}">
        <p14:creationId xmlns:p14="http://schemas.microsoft.com/office/powerpoint/2010/main" val="22041751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Little Background</a:t>
            </a:r>
            <a:endParaRPr lang="en-US" dirty="0"/>
          </a:p>
        </p:txBody>
      </p:sp>
      <p:pic>
        <p:nvPicPr>
          <p:cNvPr id="4" name="Picture 4" descr="California Governor Jerry Brown in front of the California State Fla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093579">
            <a:off x="4768815" y="2662121"/>
            <a:ext cx="2758306" cy="23114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4" descr="Newspaper headline: California Community Colleges say 570,000 may be turned away."/>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050376">
            <a:off x="1528077" y="2467374"/>
            <a:ext cx="3195151" cy="1941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descr="coursera, edX, udacity"/>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10964" y="3710751"/>
            <a:ext cx="1538692" cy="20056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774961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Now</a:t>
            </a:r>
            <a:endParaRPr lang="en-US" dirty="0"/>
          </a:p>
        </p:txBody>
      </p:sp>
      <p:pic>
        <p:nvPicPr>
          <p:cNvPr id="23" name="Picture 22" descr="A lecture hall filled with student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62597" y="1945439"/>
            <a:ext cx="3301802" cy="28098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24" descr="A lecture hall that is less than half full of students."/>
          <p:cNvPicPr>
            <a:picLocks noChangeAspect="1"/>
          </p:cNvPicPr>
          <p:nvPr/>
        </p:nvPicPr>
        <p:blipFill>
          <a:blip r:embed="rId3" cstate="print"/>
          <a:stretch>
            <a:fillRect/>
          </a:stretch>
        </p:blipFill>
        <p:spPr>
          <a:xfrm rot="628529">
            <a:off x="4509951" y="2596729"/>
            <a:ext cx="2970383" cy="29703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 name="TextBox 25"/>
          <p:cNvSpPr txBox="1"/>
          <p:nvPr/>
        </p:nvSpPr>
        <p:spPr>
          <a:xfrm rot="21301398">
            <a:off x="1571083" y="4765756"/>
            <a:ext cx="2915996" cy="646331"/>
          </a:xfrm>
          <a:prstGeom prst="rect">
            <a:avLst/>
          </a:prstGeom>
          <a:noFill/>
        </p:spPr>
        <p:txBody>
          <a:bodyPr wrap="square" rtlCol="0">
            <a:spAutoFit/>
          </a:bodyPr>
          <a:lstStyle/>
          <a:p>
            <a:r>
              <a:rPr lang="en-US" dirty="0"/>
              <a:t>2010-2013 Turning away students</a:t>
            </a:r>
          </a:p>
        </p:txBody>
      </p:sp>
      <p:sp>
        <p:nvSpPr>
          <p:cNvPr id="27" name="TextBox 26"/>
          <p:cNvSpPr txBox="1"/>
          <p:nvPr/>
        </p:nvSpPr>
        <p:spPr>
          <a:xfrm rot="235700">
            <a:off x="4492807" y="5559190"/>
            <a:ext cx="2931260" cy="646331"/>
          </a:xfrm>
          <a:prstGeom prst="rect">
            <a:avLst/>
          </a:prstGeom>
          <a:noFill/>
        </p:spPr>
        <p:txBody>
          <a:bodyPr wrap="square" rtlCol="0">
            <a:spAutoFit/>
          </a:bodyPr>
          <a:lstStyle/>
          <a:p>
            <a:r>
              <a:rPr lang="en-US" dirty="0" smtClean="0"/>
              <a:t>2015-16 </a:t>
            </a:r>
            <a:r>
              <a:rPr lang="en-US" dirty="0"/>
              <a:t>Trying to get them back!</a:t>
            </a:r>
          </a:p>
        </p:txBody>
      </p:sp>
    </p:spTree>
    <p:extLst>
      <p:ext uri="{BB962C8B-B14F-4D97-AF65-F5344CB8AC3E}">
        <p14:creationId xmlns:p14="http://schemas.microsoft.com/office/powerpoint/2010/main" val="26024525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Education in CCC</a:t>
            </a:r>
            <a:endParaRPr lang="en-US" dirty="0"/>
          </a:p>
        </p:txBody>
      </p:sp>
      <p:sp>
        <p:nvSpPr>
          <p:cNvPr id="3" name="Content Placeholder 2"/>
          <p:cNvSpPr>
            <a:spLocks noGrp="1"/>
          </p:cNvSpPr>
          <p:nvPr>
            <p:ph idx="1"/>
          </p:nvPr>
        </p:nvSpPr>
        <p:spPr>
          <a:xfrm>
            <a:off x="1570646" y="2452327"/>
            <a:ext cx="5874333" cy="3604204"/>
          </a:xfrm>
        </p:spPr>
        <p:txBody>
          <a:bodyPr>
            <a:noAutofit/>
          </a:bodyPr>
          <a:lstStyle/>
          <a:p>
            <a:r>
              <a:rPr lang="en-US" sz="2400" dirty="0" smtClean="0"/>
              <a:t>The average time it takes a student to </a:t>
            </a:r>
            <a:r>
              <a:rPr lang="en-US" sz="2400" u="sng" dirty="0" smtClean="0"/>
              <a:t>graduate</a:t>
            </a:r>
            <a:r>
              <a:rPr lang="en-US" sz="2400" dirty="0" smtClean="0"/>
              <a:t> from a CCC:</a:t>
            </a:r>
          </a:p>
          <a:p>
            <a:pPr lvl="1"/>
            <a:r>
              <a:rPr lang="en-US" sz="2400" dirty="0" smtClean="0"/>
              <a:t>7 years</a:t>
            </a:r>
            <a:br>
              <a:rPr lang="en-US" sz="2400" dirty="0" smtClean="0"/>
            </a:br>
            <a:endParaRPr lang="en-US" sz="2400" dirty="0" smtClean="0"/>
          </a:p>
          <a:p>
            <a:r>
              <a:rPr lang="en-US" sz="2400" dirty="0" smtClean="0"/>
              <a:t>The average time it takes for a student to </a:t>
            </a:r>
            <a:r>
              <a:rPr lang="en-US" sz="2400" u="sng" dirty="0" smtClean="0"/>
              <a:t>transfer</a:t>
            </a:r>
            <a:r>
              <a:rPr lang="en-US" sz="2400" dirty="0" smtClean="0"/>
              <a:t> from a CCC to a four-year institution:</a:t>
            </a:r>
          </a:p>
          <a:p>
            <a:pPr lvl="1"/>
            <a:r>
              <a:rPr lang="en-US" sz="2400" dirty="0" smtClean="0"/>
              <a:t>4 years</a:t>
            </a:r>
          </a:p>
          <a:p>
            <a:endParaRPr lang="en-US" sz="2400" dirty="0"/>
          </a:p>
        </p:txBody>
      </p:sp>
      <p:sp>
        <p:nvSpPr>
          <p:cNvPr id="6" name="TextBox 5"/>
          <p:cNvSpPr txBox="1"/>
          <p:nvPr/>
        </p:nvSpPr>
        <p:spPr>
          <a:xfrm>
            <a:off x="4343400" y="5410202"/>
            <a:ext cx="337185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r>
              <a:rPr lang="en-US" sz="1200" dirty="0">
                <a:solidFill>
                  <a:srgbClr val="000000"/>
                </a:solidFill>
                <a:latin typeface="Calisto MT"/>
                <a:ea typeface="Calisto MT"/>
                <a:cs typeface="Calisto MT"/>
                <a:sym typeface="Calisto MT"/>
              </a:rPr>
              <a:t>Source: CCC Research and Planning Group (February 2015) based on data from the CCC Chancellor’s Office MIS Data Warehouse.</a:t>
            </a:r>
          </a:p>
        </p:txBody>
      </p:sp>
    </p:spTree>
    <p:extLst>
      <p:ext uri="{BB962C8B-B14F-4D97-AF65-F5344CB8AC3E}">
        <p14:creationId xmlns:p14="http://schemas.microsoft.com/office/powerpoint/2010/main" val="100835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15178</TotalTime>
  <Words>1388</Words>
  <Application>Microsoft Macintosh PowerPoint</Application>
  <PresentationFormat>On-screen Show (4:3)</PresentationFormat>
  <Paragraphs>206</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Genesis</vt:lpstr>
      <vt:lpstr>Accessibility and the California Community Colleges Online Eduction Initiative – Lessons Learned</vt:lpstr>
      <vt:lpstr>Agenda</vt:lpstr>
      <vt:lpstr>PowerPoint Presentation</vt:lpstr>
      <vt:lpstr>What is the OEI Trying to Do?</vt:lpstr>
      <vt:lpstr>What About Accessibility?</vt:lpstr>
      <vt:lpstr>CCC System</vt:lpstr>
      <vt:lpstr>A Little Background</vt:lpstr>
      <vt:lpstr>Where We Are Now</vt:lpstr>
      <vt:lpstr>Distance Education in CCC</vt:lpstr>
      <vt:lpstr>Develop a cross-system collaborative culture focused on what works for students. </vt:lpstr>
      <vt:lpstr>Accessibility Connects the Dots</vt:lpstr>
      <vt:lpstr>Some OEI Projects</vt:lpstr>
      <vt:lpstr>PowerPoint Presentation</vt:lpstr>
      <vt:lpstr>Accessibility Lessons Learned  (so far…)</vt:lpstr>
      <vt:lpstr>Policy &amp; Processes</vt:lpstr>
      <vt:lpstr>Procurement Processes</vt:lpstr>
      <vt:lpstr>Scarcity is the Enemy</vt:lpstr>
      <vt:lpstr>Readiness for Online Learning</vt:lpstr>
      <vt:lpstr>OEI Student/Course Exchange</vt:lpstr>
      <vt:lpstr>Online Course Exchange</vt:lpstr>
      <vt:lpstr>CCMS: Canvas</vt:lpstr>
      <vt:lpstr>OEI Purchase of Canvas </vt:lpstr>
      <vt:lpstr>SIS Adaptor</vt:lpstr>
      <vt:lpstr>Single Sign-On</vt:lpstr>
      <vt:lpstr>Ally</vt:lpstr>
      <vt:lpstr>Ally Alt Formats</vt:lpstr>
      <vt:lpstr>PowerPoint Presentation</vt:lpstr>
      <vt:lpstr>OEI Course Design Rubric</vt:lpstr>
      <vt:lpstr>Create Accessible Materials</vt:lpstr>
      <vt:lpstr>Select Accessible Resources</vt:lpstr>
      <vt:lpstr>Discipline-Specific Learning Objects</vt:lpstr>
      <vt:lpstr>Third-Party Content &amp; Publishers</vt:lpstr>
      <vt:lpstr>Enhance the Accessibility of your Teaching</vt:lpstr>
      <vt:lpstr>Beyond Course Design</vt:lpstr>
      <vt:lpstr>PowerPoint Presentation</vt:lpstr>
      <vt:lpstr>Questions?</vt:lpstr>
      <vt:lpstr>Resources</vt:lpstr>
      <vt:lpstr>Thank You!</vt:lpstr>
    </vt:vector>
  </TitlesOfParts>
  <Manager/>
  <Company>OEI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and the California Community Colleges Online Education Initiative - Lessons Learned</dc:title>
  <dc:subject/>
  <dc:creator>Jayme Johnson</dc:creator>
  <cp:keywords/>
  <dc:description/>
  <cp:lastModifiedBy>Jayme Johnson</cp:lastModifiedBy>
  <cp:revision>123</cp:revision>
  <dcterms:created xsi:type="dcterms:W3CDTF">2016-07-11T20:19:23Z</dcterms:created>
  <dcterms:modified xsi:type="dcterms:W3CDTF">2016-11-18T04:19:08Z</dcterms:modified>
  <cp:category/>
</cp:coreProperties>
</file>