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7"/>
  </p:notesMasterIdLst>
  <p:sldIdLst>
    <p:sldId id="338" r:id="rId2"/>
    <p:sldId id="337" r:id="rId3"/>
    <p:sldId id="339" r:id="rId4"/>
    <p:sldId id="310" r:id="rId5"/>
    <p:sldId id="319" r:id="rId6"/>
    <p:sldId id="329" r:id="rId7"/>
    <p:sldId id="331" r:id="rId8"/>
    <p:sldId id="327" r:id="rId9"/>
    <p:sldId id="326" r:id="rId10"/>
    <p:sldId id="325" r:id="rId11"/>
    <p:sldId id="322" r:id="rId12"/>
    <p:sldId id="323" r:id="rId13"/>
    <p:sldId id="324" r:id="rId14"/>
    <p:sldId id="328" r:id="rId15"/>
    <p:sldId id="333" r:id="rId16"/>
    <p:sldId id="349" r:id="rId17"/>
    <p:sldId id="330" r:id="rId18"/>
    <p:sldId id="347" r:id="rId19"/>
    <p:sldId id="350" r:id="rId20"/>
    <p:sldId id="351" r:id="rId21"/>
    <p:sldId id="352" r:id="rId22"/>
    <p:sldId id="353" r:id="rId23"/>
    <p:sldId id="354" r:id="rId24"/>
    <p:sldId id="355" r:id="rId25"/>
    <p:sldId id="356" r:id="rId26"/>
    <p:sldId id="357" r:id="rId27"/>
    <p:sldId id="358" r:id="rId28"/>
    <p:sldId id="359" r:id="rId29"/>
    <p:sldId id="360" r:id="rId30"/>
    <p:sldId id="362" r:id="rId31"/>
    <p:sldId id="363" r:id="rId32"/>
    <p:sldId id="364" r:id="rId33"/>
    <p:sldId id="365" r:id="rId34"/>
    <p:sldId id="366" r:id="rId35"/>
    <p:sldId id="367" r:id="rId36"/>
    <p:sldId id="368" r:id="rId37"/>
    <p:sldId id="369" r:id="rId38"/>
    <p:sldId id="343" r:id="rId39"/>
    <p:sldId id="340" r:id="rId40"/>
    <p:sldId id="346" r:id="rId41"/>
    <p:sldId id="344" r:id="rId42"/>
    <p:sldId id="345" r:id="rId43"/>
    <p:sldId id="334" r:id="rId44"/>
    <p:sldId id="313" r:id="rId45"/>
    <p:sldId id="33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11E687-BC78-419D-8EAA-884837153FD4}">
          <p14:sldIdLst>
            <p14:sldId id="338"/>
            <p14:sldId id="337"/>
            <p14:sldId id="339"/>
            <p14:sldId id="310"/>
            <p14:sldId id="319"/>
            <p14:sldId id="329"/>
            <p14:sldId id="331"/>
            <p14:sldId id="327"/>
            <p14:sldId id="326"/>
            <p14:sldId id="325"/>
            <p14:sldId id="322"/>
            <p14:sldId id="323"/>
            <p14:sldId id="324"/>
            <p14:sldId id="328"/>
            <p14:sldId id="333"/>
            <p14:sldId id="349"/>
            <p14:sldId id="330"/>
            <p14:sldId id="347"/>
            <p14:sldId id="350"/>
            <p14:sldId id="351"/>
            <p14:sldId id="352"/>
            <p14:sldId id="353"/>
            <p14:sldId id="354"/>
            <p14:sldId id="355"/>
            <p14:sldId id="356"/>
            <p14:sldId id="357"/>
            <p14:sldId id="358"/>
            <p14:sldId id="359"/>
            <p14:sldId id="360"/>
            <p14:sldId id="362"/>
            <p14:sldId id="363"/>
            <p14:sldId id="364"/>
            <p14:sldId id="365"/>
            <p14:sldId id="366"/>
            <p14:sldId id="367"/>
            <p14:sldId id="368"/>
            <p14:sldId id="369"/>
            <p14:sldId id="343"/>
            <p14:sldId id="340"/>
            <p14:sldId id="346"/>
            <p14:sldId id="344"/>
            <p14:sldId id="345"/>
            <p14:sldId id="334"/>
            <p14:sldId id="313"/>
            <p14:sldId id="3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84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04" autoAdjust="0"/>
    <p:restoredTop sz="96370" autoAdjust="0"/>
  </p:normalViewPr>
  <p:slideViewPr>
    <p:cSldViewPr snapToGrid="0">
      <p:cViewPr varScale="1">
        <p:scale>
          <a:sx n="114" d="100"/>
          <a:sy n="114" d="100"/>
        </p:scale>
        <p:origin x="1146" y="108"/>
      </p:cViewPr>
      <p:guideLst>
        <p:guide orient="horz" pos="2160"/>
        <p:guide pos="2880"/>
      </p:guideLst>
    </p:cSldViewPr>
  </p:slideViewPr>
  <p:notesTextViewPr>
    <p:cViewPr>
      <p:scale>
        <a:sx n="3" d="2"/>
        <a:sy n="3" d="2"/>
      </p:scale>
      <p:origin x="0" y="0"/>
    </p:cViewPr>
  </p:notesTextViewPr>
  <p:sorterViewPr>
    <p:cViewPr>
      <p:scale>
        <a:sx n="100" d="100"/>
        <a:sy n="100" d="100"/>
      </p:scale>
      <p:origin x="0" y="-19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CAAC1-D3E6-469E-911B-C7002FBE5223}" type="datetimeFigureOut">
              <a:rPr lang="en-US" smtClean="0"/>
              <a:t>11/16/2016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5D3655-C7DA-4C74-B302-2E57F5AC1457}" type="slidenum">
              <a:rPr lang="en-US" smtClean="0"/>
              <a:t>‹#›</a:t>
            </a:fld>
            <a:endParaRPr lang="en-US"/>
          </a:p>
        </p:txBody>
      </p:sp>
    </p:spTree>
    <p:extLst>
      <p:ext uri="{BB962C8B-B14F-4D97-AF65-F5344CB8AC3E}">
        <p14:creationId xmlns:p14="http://schemas.microsoft.com/office/powerpoint/2010/main" val="123152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5D3655-C7DA-4C74-B302-2E57F5AC1457}" type="slidenum">
              <a:rPr lang="en-US" smtClean="0"/>
              <a:t>3</a:t>
            </a:fld>
            <a:endParaRPr lang="en-US" dirty="0"/>
          </a:p>
        </p:txBody>
      </p:sp>
    </p:spTree>
    <p:extLst>
      <p:ext uri="{BB962C8B-B14F-4D97-AF65-F5344CB8AC3E}">
        <p14:creationId xmlns:p14="http://schemas.microsoft.com/office/powerpoint/2010/main" val="1301572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Provide an overview of the rules used in Axe – discussion about automated rules.</a:t>
            </a:r>
          </a:p>
        </p:txBody>
      </p:sp>
      <p:sp>
        <p:nvSpPr>
          <p:cNvPr id="4" name="Slide Number Placeholder 3"/>
          <p:cNvSpPr>
            <a:spLocks noGrp="1"/>
          </p:cNvSpPr>
          <p:nvPr>
            <p:ph type="sldNum" sz="quarter" idx="10"/>
          </p:nvPr>
        </p:nvSpPr>
        <p:spPr/>
        <p:txBody>
          <a:bodyPr/>
          <a:lstStyle/>
          <a:p>
            <a:fld id="{075D3655-C7DA-4C74-B302-2E57F5AC1457}" type="slidenum">
              <a:rPr lang="en-US" smtClean="0"/>
              <a:t>6</a:t>
            </a:fld>
            <a:endParaRPr lang="en-US"/>
          </a:p>
        </p:txBody>
      </p:sp>
    </p:spTree>
    <p:extLst>
      <p:ext uri="{BB962C8B-B14F-4D97-AF65-F5344CB8AC3E}">
        <p14:creationId xmlns:p14="http://schemas.microsoft.com/office/powerpoint/2010/main" val="135364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75D3655-C7DA-4C74-B302-2E57F5AC1457}" type="slidenum">
              <a:rPr lang="en-US" smtClean="0"/>
              <a:t>16</a:t>
            </a:fld>
            <a:endParaRPr lang="en-US"/>
          </a:p>
        </p:txBody>
      </p:sp>
    </p:spTree>
    <p:extLst>
      <p:ext uri="{BB962C8B-B14F-4D97-AF65-F5344CB8AC3E}">
        <p14:creationId xmlns:p14="http://schemas.microsoft.com/office/powerpoint/2010/main" val="178876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Provide an overview of the rules used in Axe – discussion about automated rules.</a:t>
            </a:r>
          </a:p>
        </p:txBody>
      </p:sp>
      <p:sp>
        <p:nvSpPr>
          <p:cNvPr id="4" name="Slide Number Placeholder 3"/>
          <p:cNvSpPr>
            <a:spLocks noGrp="1"/>
          </p:cNvSpPr>
          <p:nvPr>
            <p:ph type="sldNum" sz="quarter" idx="10"/>
          </p:nvPr>
        </p:nvSpPr>
        <p:spPr/>
        <p:txBody>
          <a:bodyPr/>
          <a:lstStyle/>
          <a:p>
            <a:fld id="{075D3655-C7DA-4C74-B302-2E57F5AC1457}" type="slidenum">
              <a:rPr lang="en-US" smtClean="0"/>
              <a:t>38</a:t>
            </a:fld>
            <a:endParaRPr lang="en-US"/>
          </a:p>
        </p:txBody>
      </p:sp>
    </p:spTree>
    <p:extLst>
      <p:ext uri="{BB962C8B-B14F-4D97-AF65-F5344CB8AC3E}">
        <p14:creationId xmlns:p14="http://schemas.microsoft.com/office/powerpoint/2010/main" val="769284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eque_PPT_Theme_2_titl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699773"/>
            <a:ext cx="7772400" cy="1466645"/>
          </a:xfrm>
        </p:spPr>
        <p:txBody>
          <a:bodyPr anchor="t"/>
          <a:lstStyle>
            <a:lvl1pPr algn="l">
              <a:defRPr>
                <a:solidFill>
                  <a:srgbClr val="00539B"/>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182805"/>
            <a:ext cx="7772400" cy="1001252"/>
          </a:xfrm>
        </p:spPr>
        <p:txBody>
          <a:bodyPr>
            <a:normAutofit/>
          </a:bodyPr>
          <a:lstStyle>
            <a:lvl1pPr marL="0" indent="0" algn="l">
              <a:buNone/>
              <a:defRPr sz="2400" b="1" i="0">
                <a:solidFill>
                  <a:srgbClr val="00274D"/>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8873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546"/>
            <a:ext cx="8229600" cy="754062"/>
          </a:xfrm>
        </p:spPr>
        <p:txBody>
          <a:bodyPr anchor="t"/>
          <a:lstStyle/>
          <a:p>
            <a:r>
              <a:rPr lang="en-US"/>
              <a:t>Click to edit Master title style</a:t>
            </a:r>
          </a:p>
        </p:txBody>
      </p:sp>
      <p:sp>
        <p:nvSpPr>
          <p:cNvPr id="3" name="Vertical Text Placeholder 2"/>
          <p:cNvSpPr>
            <a:spLocks noGrp="1"/>
          </p:cNvSpPr>
          <p:nvPr>
            <p:ph type="body" orient="vert" idx="1"/>
          </p:nvPr>
        </p:nvSpPr>
        <p:spPr>
          <a:xfrm>
            <a:off x="457200" y="1130300"/>
            <a:ext cx="8229600" cy="4995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05A3CBC-8A79-5140-907D-6E2A5A8F5F15}" type="slidenum">
              <a:rPr lang="en-US" smtClean="0"/>
              <a:t>‹#›</a:t>
            </a:fld>
            <a:endParaRPr lang="en-US"/>
          </a:p>
        </p:txBody>
      </p:sp>
      <p:sp>
        <p:nvSpPr>
          <p:cNvPr id="7" name="Footer Placeholder 5"/>
          <p:cNvSpPr>
            <a:spLocks noGrp="1"/>
          </p:cNvSpPr>
          <p:nvPr>
            <p:ph type="ftr" sz="quarter" idx="11"/>
          </p:nvPr>
        </p:nvSpPr>
        <p:spPr>
          <a:xfrm>
            <a:off x="3124200" y="6356350"/>
            <a:ext cx="2895600" cy="365125"/>
          </a:xfrm>
        </p:spPr>
        <p:txBody>
          <a:bodyPr/>
          <a:lstStyle/>
          <a:p>
            <a:r>
              <a:rPr lang="en-US" dirty="0"/>
              <a:t>© 2015 - All Rights Reserved</a:t>
            </a:r>
          </a:p>
        </p:txBody>
      </p:sp>
    </p:spTree>
    <p:extLst>
      <p:ext uri="{BB962C8B-B14F-4D97-AF65-F5344CB8AC3E}">
        <p14:creationId xmlns:p14="http://schemas.microsoft.com/office/powerpoint/2010/main" val="193254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5601"/>
            <a:ext cx="2057400" cy="5770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55601"/>
            <a:ext cx="6019800" cy="5770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05A3CBC-8A79-5140-907D-6E2A5A8F5F15}" type="slidenum">
              <a:rPr lang="en-US" smtClean="0"/>
              <a:t>‹#›</a:t>
            </a:fld>
            <a:endParaRPr lang="en-US"/>
          </a:p>
        </p:txBody>
      </p:sp>
      <p:sp>
        <p:nvSpPr>
          <p:cNvPr id="7" name="Footer Placeholder 5"/>
          <p:cNvSpPr>
            <a:spLocks noGrp="1"/>
          </p:cNvSpPr>
          <p:nvPr>
            <p:ph type="ftr" sz="quarter" idx="11"/>
          </p:nvPr>
        </p:nvSpPr>
        <p:spPr>
          <a:xfrm>
            <a:off x="3124200" y="6356350"/>
            <a:ext cx="2895600" cy="365125"/>
          </a:xfrm>
        </p:spPr>
        <p:txBody>
          <a:bodyPr/>
          <a:lstStyle/>
          <a:p>
            <a:r>
              <a:rPr lang="en-US" dirty="0"/>
              <a:t>© 2015 - All Rights Reserved</a:t>
            </a:r>
          </a:p>
        </p:txBody>
      </p:sp>
    </p:spTree>
    <p:extLst>
      <p:ext uri="{BB962C8B-B14F-4D97-AF65-F5344CB8AC3E}">
        <p14:creationId xmlns:p14="http://schemas.microsoft.com/office/powerpoint/2010/main" val="146332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999947"/>
            <a:ext cx="7772400" cy="1362075"/>
          </a:xfrm>
        </p:spPr>
        <p:txBody>
          <a:bodyPr anchor="t"/>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722313" y="499760"/>
            <a:ext cx="7772400" cy="1500187"/>
          </a:xfrm>
        </p:spPr>
        <p:txBody>
          <a:bodyPr anchor="b"/>
          <a:lstStyle>
            <a:lvl1pPr marL="0" indent="0">
              <a:buNone/>
              <a:defRPr sz="2000">
                <a:solidFill>
                  <a:srgbClr val="0053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 2016 - All Rights Reserved</a:t>
            </a:r>
          </a:p>
        </p:txBody>
      </p:sp>
      <p:sp>
        <p:nvSpPr>
          <p:cNvPr id="6" name="Slide Number Placeholder 5"/>
          <p:cNvSpPr>
            <a:spLocks noGrp="1"/>
          </p:cNvSpPr>
          <p:nvPr>
            <p:ph type="sldNum" sz="quarter" idx="12"/>
          </p:nvPr>
        </p:nvSpPr>
        <p:spPr/>
        <p:txBody>
          <a:bodyPr/>
          <a:lstStyle/>
          <a:p>
            <a:fld id="{105A3CBC-8A79-5140-907D-6E2A5A8F5F15}" type="slidenum">
              <a:rPr lang="en-US" smtClean="0"/>
              <a:t>‹#›</a:t>
            </a:fld>
            <a:endParaRPr lang="en-US"/>
          </a:p>
        </p:txBody>
      </p:sp>
    </p:spTree>
    <p:extLst>
      <p:ext uri="{BB962C8B-B14F-4D97-AF65-F5344CB8AC3E}">
        <p14:creationId xmlns:p14="http://schemas.microsoft.com/office/powerpoint/2010/main" val="152071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ntent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152"/>
            <a:ext cx="8229600" cy="687698"/>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 2016 - All Rights Reserved</a:t>
            </a:r>
          </a:p>
        </p:txBody>
      </p:sp>
      <p:sp>
        <p:nvSpPr>
          <p:cNvPr id="5" name="Slide Number Placeholder 4"/>
          <p:cNvSpPr>
            <a:spLocks noGrp="1"/>
          </p:cNvSpPr>
          <p:nvPr>
            <p:ph type="sldNum" sz="quarter" idx="12"/>
          </p:nvPr>
        </p:nvSpPr>
        <p:spPr/>
        <p:txBody>
          <a:bodyPr/>
          <a:lstStyle/>
          <a:p>
            <a:fld id="{105A3CBC-8A79-5140-907D-6E2A5A8F5F15}" type="slidenum">
              <a:rPr lang="en-US" smtClean="0"/>
              <a:pPr/>
              <a:t>‹#›</a:t>
            </a:fld>
            <a:endParaRPr lang="en-US" dirty="0"/>
          </a:p>
        </p:txBody>
      </p:sp>
      <p:sp>
        <p:nvSpPr>
          <p:cNvPr id="7" name="Content Placeholder 6"/>
          <p:cNvSpPr>
            <a:spLocks noGrp="1"/>
          </p:cNvSpPr>
          <p:nvPr>
            <p:ph sz="quarter" idx="13"/>
          </p:nvPr>
        </p:nvSpPr>
        <p:spPr>
          <a:xfrm>
            <a:off x="457200" y="1308100"/>
            <a:ext cx="8229600" cy="4699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0869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61"/>
            <a:ext cx="8229600" cy="706539"/>
          </a:xfrm>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457200" y="1117600"/>
            <a:ext cx="4038600"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17600"/>
            <a:ext cx="4038600" cy="5008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 2016 - All Rights Reserved</a:t>
            </a:r>
          </a:p>
        </p:txBody>
      </p:sp>
      <p:sp>
        <p:nvSpPr>
          <p:cNvPr id="7" name="Slide Number Placeholder 6"/>
          <p:cNvSpPr>
            <a:spLocks noGrp="1"/>
          </p:cNvSpPr>
          <p:nvPr>
            <p:ph type="sldNum" sz="quarter" idx="12"/>
          </p:nvPr>
        </p:nvSpPr>
        <p:spPr/>
        <p:txBody>
          <a:bodyPr/>
          <a:lstStyle/>
          <a:p>
            <a:fld id="{105A3CBC-8A79-5140-907D-6E2A5A8F5F15}" type="slidenum">
              <a:rPr lang="en-US" smtClean="0"/>
              <a:t>‹#›</a:t>
            </a:fld>
            <a:endParaRPr lang="en-US"/>
          </a:p>
        </p:txBody>
      </p:sp>
    </p:spTree>
    <p:extLst>
      <p:ext uri="{BB962C8B-B14F-4D97-AF65-F5344CB8AC3E}">
        <p14:creationId xmlns:p14="http://schemas.microsoft.com/office/powerpoint/2010/main" val="101644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9593"/>
            <a:ext cx="8229600" cy="633207"/>
          </a:xfrm>
        </p:spPr>
        <p:txBody>
          <a:bodyPr anchor="t"/>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0191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65312"/>
            <a:ext cx="4040188" cy="42608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191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65312"/>
            <a:ext cx="4041775" cy="42608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05A3CBC-8A79-5140-907D-6E2A5A8F5F15}" type="slidenum">
              <a:rPr lang="en-US" smtClean="0"/>
              <a:t>‹#›</a:t>
            </a:fld>
            <a:endParaRPr lang="en-US"/>
          </a:p>
        </p:txBody>
      </p:sp>
      <p:sp>
        <p:nvSpPr>
          <p:cNvPr id="10" name="Footer Placeholder 5"/>
          <p:cNvSpPr>
            <a:spLocks noGrp="1"/>
          </p:cNvSpPr>
          <p:nvPr>
            <p:ph type="ftr" sz="quarter" idx="11"/>
          </p:nvPr>
        </p:nvSpPr>
        <p:spPr>
          <a:xfrm>
            <a:off x="3124200" y="6356350"/>
            <a:ext cx="2895600" cy="365125"/>
          </a:xfrm>
        </p:spPr>
        <p:txBody>
          <a:bodyPr/>
          <a:lstStyle/>
          <a:p>
            <a:r>
              <a:rPr lang="en-US" dirty="0"/>
              <a:t>© 2016 - All Rights Reserved</a:t>
            </a:r>
          </a:p>
        </p:txBody>
      </p:sp>
    </p:spTree>
    <p:extLst>
      <p:ext uri="{BB962C8B-B14F-4D97-AF65-F5344CB8AC3E}">
        <p14:creationId xmlns:p14="http://schemas.microsoft.com/office/powerpoint/2010/main" val="325583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5739"/>
            <a:ext cx="8229600" cy="703262"/>
          </a:xfrm>
        </p:spPr>
        <p:txBody>
          <a:bodyPr anchor="t"/>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5A3CBC-8A79-5140-907D-6E2A5A8F5F15}" type="slidenum">
              <a:rPr lang="en-US" smtClean="0"/>
              <a:t>‹#›</a:t>
            </a:fld>
            <a:endParaRPr lang="en-US"/>
          </a:p>
        </p:txBody>
      </p:sp>
      <p:sp>
        <p:nvSpPr>
          <p:cNvPr id="6" name="Footer Placeholder 5"/>
          <p:cNvSpPr>
            <a:spLocks noGrp="1"/>
          </p:cNvSpPr>
          <p:nvPr>
            <p:ph type="ftr" sz="quarter" idx="11"/>
          </p:nvPr>
        </p:nvSpPr>
        <p:spPr>
          <a:xfrm>
            <a:off x="3124200" y="6356350"/>
            <a:ext cx="2895600" cy="365125"/>
          </a:xfrm>
        </p:spPr>
        <p:txBody>
          <a:bodyPr/>
          <a:lstStyle/>
          <a:p>
            <a:r>
              <a:rPr lang="en-US" dirty="0"/>
              <a:t>© 2016 - All Rights Reserved</a:t>
            </a:r>
          </a:p>
        </p:txBody>
      </p:sp>
    </p:spTree>
    <p:extLst>
      <p:ext uri="{BB962C8B-B14F-4D97-AF65-F5344CB8AC3E}">
        <p14:creationId xmlns:p14="http://schemas.microsoft.com/office/powerpoint/2010/main" val="42539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5A3CBC-8A79-5140-907D-6E2A5A8F5F15}" type="slidenum">
              <a:rPr lang="en-US" smtClean="0"/>
              <a:t>‹#›</a:t>
            </a:fld>
            <a:endParaRPr lang="en-US"/>
          </a:p>
        </p:txBody>
      </p:sp>
      <p:sp>
        <p:nvSpPr>
          <p:cNvPr id="5" name="Footer Placeholder 5"/>
          <p:cNvSpPr>
            <a:spLocks noGrp="1"/>
          </p:cNvSpPr>
          <p:nvPr>
            <p:ph type="ftr" sz="quarter" idx="11"/>
          </p:nvPr>
        </p:nvSpPr>
        <p:spPr>
          <a:xfrm>
            <a:off x="3124200" y="6356350"/>
            <a:ext cx="2895600" cy="365125"/>
          </a:xfrm>
        </p:spPr>
        <p:txBody>
          <a:bodyPr/>
          <a:lstStyle/>
          <a:p>
            <a:r>
              <a:rPr lang="en-US" dirty="0"/>
              <a:t>© 2016 - All Rights Reserved</a:t>
            </a:r>
          </a:p>
        </p:txBody>
      </p:sp>
    </p:spTree>
    <p:extLst>
      <p:ext uri="{BB962C8B-B14F-4D97-AF65-F5344CB8AC3E}">
        <p14:creationId xmlns:p14="http://schemas.microsoft.com/office/powerpoint/2010/main" val="26535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1"/>
            <a:ext cx="3008313" cy="10541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41300"/>
            <a:ext cx="5111750" cy="5884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525587"/>
            <a:ext cx="3008313" cy="46005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05A3CBC-8A79-5140-907D-6E2A5A8F5F15}" type="slidenum">
              <a:rPr lang="en-US" smtClean="0"/>
              <a:t>‹#›</a:t>
            </a:fld>
            <a:endParaRPr lang="en-US"/>
          </a:p>
        </p:txBody>
      </p:sp>
      <p:sp>
        <p:nvSpPr>
          <p:cNvPr id="8" name="Footer Placeholder 5"/>
          <p:cNvSpPr>
            <a:spLocks noGrp="1"/>
          </p:cNvSpPr>
          <p:nvPr>
            <p:ph type="ftr" sz="quarter" idx="11"/>
          </p:nvPr>
        </p:nvSpPr>
        <p:spPr>
          <a:xfrm>
            <a:off x="3124200" y="6356350"/>
            <a:ext cx="2895600" cy="365125"/>
          </a:xfrm>
        </p:spPr>
        <p:txBody>
          <a:bodyPr/>
          <a:lstStyle/>
          <a:p>
            <a:r>
              <a:rPr lang="en-US" dirty="0"/>
              <a:t>© 2016 - All Rights Reserved</a:t>
            </a:r>
          </a:p>
        </p:txBody>
      </p:sp>
    </p:spTree>
    <p:extLst>
      <p:ext uri="{BB962C8B-B14F-4D97-AF65-F5344CB8AC3E}">
        <p14:creationId xmlns:p14="http://schemas.microsoft.com/office/powerpoint/2010/main" val="226810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09484"/>
            <a:ext cx="5486400" cy="381809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05A3CBC-8A79-5140-907D-6E2A5A8F5F15}" type="slidenum">
              <a:rPr lang="en-US" smtClean="0"/>
              <a:t>‹#›</a:t>
            </a:fld>
            <a:endParaRPr lang="en-US"/>
          </a:p>
        </p:txBody>
      </p:sp>
      <p:sp>
        <p:nvSpPr>
          <p:cNvPr id="8" name="Footer Placeholder 5"/>
          <p:cNvSpPr>
            <a:spLocks noGrp="1"/>
          </p:cNvSpPr>
          <p:nvPr>
            <p:ph type="ftr" sz="quarter" idx="11"/>
          </p:nvPr>
        </p:nvSpPr>
        <p:spPr>
          <a:xfrm>
            <a:off x="3124200" y="6356350"/>
            <a:ext cx="2895600" cy="365125"/>
          </a:xfrm>
        </p:spPr>
        <p:txBody>
          <a:bodyPr/>
          <a:lstStyle/>
          <a:p>
            <a:r>
              <a:rPr lang="en-US" dirty="0"/>
              <a:t>© 2016 - All Rights Reserved</a:t>
            </a:r>
          </a:p>
        </p:txBody>
      </p:sp>
    </p:spTree>
    <p:extLst>
      <p:ext uri="{BB962C8B-B14F-4D97-AF65-F5344CB8AC3E}">
        <p14:creationId xmlns:p14="http://schemas.microsoft.com/office/powerpoint/2010/main" val="3959948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eque_PPT_Theme_2_main.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6535"/>
            <a:ext cx="8229600" cy="68769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40768"/>
            <a:ext cx="8229600" cy="4885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bg1"/>
                </a:solidFill>
                <a:latin typeface="Century Gothic"/>
                <a:cs typeface="Century Gothic"/>
              </a:defRPr>
            </a:lvl1pPr>
          </a:lstStyle>
          <a:p>
            <a:r>
              <a:rPr lang="en-US" dirty="0"/>
              <a:t>© 2016 -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i="0">
                <a:solidFill>
                  <a:schemeClr val="bg1"/>
                </a:solidFill>
                <a:latin typeface="Century Gothic"/>
                <a:cs typeface="Century Gothic"/>
              </a:defRPr>
            </a:lvl1pPr>
          </a:lstStyle>
          <a:p>
            <a:fld id="{105A3CBC-8A79-5140-907D-6E2A5A8F5F15}" type="slidenum">
              <a:rPr lang="en-US" smtClean="0"/>
              <a:pPr/>
              <a:t>‹#›</a:t>
            </a:fld>
            <a:endParaRPr lang="en-US" dirty="0"/>
          </a:p>
        </p:txBody>
      </p:sp>
    </p:spTree>
    <p:extLst>
      <p:ext uri="{BB962C8B-B14F-4D97-AF65-F5344CB8AC3E}">
        <p14:creationId xmlns:p14="http://schemas.microsoft.com/office/powerpoint/2010/main" val="8176227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600" b="1" i="0" kern="1200">
          <a:solidFill>
            <a:srgbClr val="00274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000" b="1" i="0" kern="1200">
          <a:solidFill>
            <a:srgbClr val="00274D"/>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1" i="0" kern="1200">
          <a:solidFill>
            <a:srgbClr val="00274D"/>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b="1" i="0" kern="1200">
          <a:solidFill>
            <a:srgbClr val="00274D"/>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b="0" i="0" kern="1200">
          <a:solidFill>
            <a:srgbClr val="00274D"/>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b="0" i="0" kern="1200">
          <a:solidFill>
            <a:srgbClr val="00274D"/>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john.foliot@deque.com" TargetMode="External"/><Relationship Id="rId7"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hyperlink" Target="https://twitter.com/dboudreau" TargetMode="External"/><Relationship Id="rId5" Type="http://schemas.openxmlformats.org/officeDocument/2006/relationships/hyperlink" Target="mailto:denis.boudreau@deque.com" TargetMode="External"/><Relationship Id="rId4" Type="http://schemas.openxmlformats.org/officeDocument/2006/relationships/hyperlink" Target="https://twitter.com/johnfoliot"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0536"/>
            <a:ext cx="9144000" cy="3698748"/>
          </a:xfrm>
          <a:prstGeom prst="rect">
            <a:avLst/>
          </a:prstGeom>
        </p:spPr>
      </p:pic>
      <p:sp>
        <p:nvSpPr>
          <p:cNvPr id="9" name="TextBox 8"/>
          <p:cNvSpPr txBox="1"/>
          <p:nvPr/>
        </p:nvSpPr>
        <p:spPr>
          <a:xfrm>
            <a:off x="2524650" y="5221684"/>
            <a:ext cx="3677609" cy="826829"/>
          </a:xfrm>
          <a:prstGeom prst="rect">
            <a:avLst/>
          </a:prstGeom>
          <a:noFill/>
        </p:spPr>
        <p:txBody>
          <a:bodyPr wrap="none" rtlCol="0">
            <a:spAutoFit/>
          </a:bodyPr>
          <a:lstStyle/>
          <a:p>
            <a:pPr algn="ctr">
              <a:lnSpc>
                <a:spcPct val="70000"/>
              </a:lnSpc>
            </a:pPr>
            <a:r>
              <a:rPr lang="en-CA" sz="4000" b="1" dirty="0">
                <a:solidFill>
                  <a:schemeClr val="bg1"/>
                </a:solidFill>
                <a:latin typeface="Century Gothic" charset="0"/>
                <a:ea typeface="Century Gothic" charset="0"/>
                <a:cs typeface="Century Gothic" charset="0"/>
              </a:rPr>
              <a:t>Accessibility</a:t>
            </a:r>
            <a:br>
              <a:rPr lang="en-CA" sz="4000" b="1" dirty="0">
                <a:solidFill>
                  <a:schemeClr val="bg1"/>
                </a:solidFill>
                <a:latin typeface="Century Gothic" charset="0"/>
                <a:ea typeface="Century Gothic" charset="0"/>
                <a:cs typeface="Century Gothic" charset="0"/>
              </a:rPr>
            </a:br>
            <a:r>
              <a:rPr lang="en-CA" sz="2800" b="1" dirty="0">
                <a:solidFill>
                  <a:schemeClr val="bg1"/>
                </a:solidFill>
                <a:latin typeface="Century Gothic" charset="0"/>
                <a:ea typeface="Century Gothic" charset="0"/>
                <a:cs typeface="Century Gothic" charset="0"/>
              </a:rPr>
              <a:t>standards &amp; policies</a:t>
            </a:r>
            <a:endParaRPr lang="en-CA" sz="4000" b="1" dirty="0">
              <a:solidFill>
                <a:schemeClr val="bg1"/>
              </a:solidFill>
              <a:latin typeface="Century Gothic" charset="0"/>
              <a:ea typeface="Century Gothic" charset="0"/>
              <a:cs typeface="Century Gothic" charset="0"/>
            </a:endParaRPr>
          </a:p>
        </p:txBody>
      </p:sp>
      <p:sp>
        <p:nvSpPr>
          <p:cNvPr id="10" name="TextBox 9"/>
          <p:cNvSpPr txBox="1"/>
          <p:nvPr/>
        </p:nvSpPr>
        <p:spPr>
          <a:xfrm>
            <a:off x="4957142" y="5958858"/>
            <a:ext cx="2874505" cy="369332"/>
          </a:xfrm>
          <a:prstGeom prst="rect">
            <a:avLst/>
          </a:prstGeom>
          <a:noFill/>
        </p:spPr>
        <p:txBody>
          <a:bodyPr wrap="none" rtlCol="0">
            <a:spAutoFit/>
          </a:bodyPr>
          <a:lstStyle/>
          <a:p>
            <a:r>
              <a:rPr lang="en-CA" dirty="0">
                <a:solidFill>
                  <a:schemeClr val="bg1"/>
                </a:solidFill>
                <a:latin typeface="Century Gothic" charset="0"/>
                <a:ea typeface="Century Gothic" charset="0"/>
                <a:cs typeface="Century Gothic" charset="0"/>
              </a:rPr>
              <a:t>User generated content</a:t>
            </a:r>
          </a:p>
        </p:txBody>
      </p:sp>
      <p:sp>
        <p:nvSpPr>
          <p:cNvPr id="11" name="TextBox 10"/>
          <p:cNvSpPr txBox="1"/>
          <p:nvPr/>
        </p:nvSpPr>
        <p:spPr>
          <a:xfrm>
            <a:off x="1542725" y="4791227"/>
            <a:ext cx="1643399" cy="369332"/>
          </a:xfrm>
          <a:prstGeom prst="rect">
            <a:avLst/>
          </a:prstGeom>
          <a:noFill/>
        </p:spPr>
        <p:txBody>
          <a:bodyPr wrap="none" rtlCol="0">
            <a:spAutoFit/>
          </a:bodyPr>
          <a:lstStyle/>
          <a:p>
            <a:r>
              <a:rPr lang="en-CA" dirty="0">
                <a:solidFill>
                  <a:schemeClr val="bg1"/>
                </a:solidFill>
                <a:latin typeface="Century Gothic" charset="0"/>
                <a:ea typeface="Century Gothic" charset="0"/>
                <a:cs typeface="Century Gothic" charset="0"/>
              </a:rPr>
              <a:t>Social media</a:t>
            </a:r>
          </a:p>
        </p:txBody>
      </p:sp>
      <p:sp>
        <p:nvSpPr>
          <p:cNvPr id="16" name="TextBox 15"/>
          <p:cNvSpPr txBox="1"/>
          <p:nvPr/>
        </p:nvSpPr>
        <p:spPr>
          <a:xfrm>
            <a:off x="1472354" y="5958858"/>
            <a:ext cx="2611612" cy="369332"/>
          </a:xfrm>
          <a:prstGeom prst="rect">
            <a:avLst/>
          </a:prstGeom>
          <a:noFill/>
        </p:spPr>
        <p:txBody>
          <a:bodyPr wrap="none" rtlCol="0">
            <a:spAutoFit/>
          </a:bodyPr>
          <a:lstStyle/>
          <a:p>
            <a:r>
              <a:rPr lang="en-CA" dirty="0">
                <a:solidFill>
                  <a:schemeClr val="bg1"/>
                </a:solidFill>
                <a:latin typeface="Century Gothic" charset="0"/>
                <a:ea typeface="Century Gothic" charset="0"/>
                <a:cs typeface="Century Gothic" charset="0"/>
              </a:rPr>
              <a:t>Access to information</a:t>
            </a:r>
          </a:p>
        </p:txBody>
      </p:sp>
      <p:sp>
        <p:nvSpPr>
          <p:cNvPr id="17" name="TextBox 16"/>
          <p:cNvSpPr txBox="1"/>
          <p:nvPr/>
        </p:nvSpPr>
        <p:spPr>
          <a:xfrm>
            <a:off x="4692315" y="4781689"/>
            <a:ext cx="3776996" cy="369332"/>
          </a:xfrm>
          <a:prstGeom prst="rect">
            <a:avLst/>
          </a:prstGeom>
          <a:noFill/>
        </p:spPr>
        <p:txBody>
          <a:bodyPr wrap="none" rtlCol="0">
            <a:spAutoFit/>
          </a:bodyPr>
          <a:lstStyle/>
          <a:p>
            <a:r>
              <a:rPr lang="en-CA" dirty="0">
                <a:solidFill>
                  <a:schemeClr val="bg1"/>
                </a:solidFill>
                <a:latin typeface="Century Gothic" charset="0"/>
                <a:ea typeface="Century Gothic" charset="0"/>
                <a:cs typeface="Century Gothic" charset="0"/>
              </a:rPr>
              <a:t>Information in the public interest</a:t>
            </a:r>
          </a:p>
        </p:txBody>
      </p:sp>
      <p:sp>
        <p:nvSpPr>
          <p:cNvPr id="19" name="TextBox 18"/>
          <p:cNvSpPr txBox="1"/>
          <p:nvPr/>
        </p:nvSpPr>
        <p:spPr>
          <a:xfrm>
            <a:off x="422065" y="5308777"/>
            <a:ext cx="2241319" cy="369332"/>
          </a:xfrm>
          <a:prstGeom prst="rect">
            <a:avLst/>
          </a:prstGeom>
          <a:noFill/>
        </p:spPr>
        <p:txBody>
          <a:bodyPr wrap="none" rtlCol="0">
            <a:spAutoFit/>
          </a:bodyPr>
          <a:lstStyle/>
          <a:p>
            <a:r>
              <a:rPr lang="en-CA" dirty="0">
                <a:solidFill>
                  <a:schemeClr val="bg1"/>
                </a:solidFill>
                <a:latin typeface="Century Gothic" charset="0"/>
                <a:ea typeface="Century Gothic" charset="0"/>
                <a:cs typeface="Century Gothic" charset="0"/>
              </a:rPr>
              <a:t>Immediate threats</a:t>
            </a:r>
          </a:p>
        </p:txBody>
      </p:sp>
      <p:grpSp>
        <p:nvGrpSpPr>
          <p:cNvPr id="21" name="Group 20"/>
          <p:cNvGrpSpPr/>
          <p:nvPr/>
        </p:nvGrpSpPr>
        <p:grpSpPr>
          <a:xfrm>
            <a:off x="3795832" y="3824295"/>
            <a:ext cx="1601377" cy="414861"/>
            <a:chOff x="4214012" y="3824295"/>
            <a:chExt cx="1601377" cy="414861"/>
          </a:xfrm>
        </p:grpSpPr>
        <p:sp>
          <p:nvSpPr>
            <p:cNvPr id="14" name="TextBox 13"/>
            <p:cNvSpPr txBox="1"/>
            <p:nvPr/>
          </p:nvSpPr>
          <p:spPr>
            <a:xfrm>
              <a:off x="4635258" y="3847059"/>
              <a:ext cx="1180131" cy="369332"/>
            </a:xfrm>
            <a:prstGeom prst="rect">
              <a:avLst/>
            </a:prstGeom>
            <a:noFill/>
          </p:spPr>
          <p:txBody>
            <a:bodyPr wrap="none" rtlCol="0">
              <a:spAutoFit/>
            </a:bodyPr>
            <a:lstStyle/>
            <a:p>
              <a:r>
                <a:rPr lang="en-CA" b="1" dirty="0">
                  <a:solidFill>
                    <a:schemeClr val="bg1"/>
                  </a:solidFill>
                  <a:latin typeface="Century Gothic" charset="0"/>
                  <a:ea typeface="Century Gothic" charset="0"/>
                  <a:cs typeface="Century Gothic" charset="0"/>
                </a:rPr>
                <a:t>Google+</a:t>
              </a:r>
            </a:p>
          </p:txBody>
        </p:sp>
        <p:sp>
          <p:nvSpPr>
            <p:cNvPr id="20" name="Freeform 101"/>
            <p:cNvSpPr>
              <a:spLocks noEditPoints="1"/>
            </p:cNvSpPr>
            <p:nvPr/>
          </p:nvSpPr>
          <p:spPr bwMode="auto">
            <a:xfrm>
              <a:off x="4214012" y="3824295"/>
              <a:ext cx="414861" cy="414861"/>
            </a:xfrm>
            <a:custGeom>
              <a:avLst/>
              <a:gdLst>
                <a:gd name="T0" fmla="*/ 74 w 147"/>
                <a:gd name="T1" fmla="*/ 0 h 147"/>
                <a:gd name="T2" fmla="*/ 0 w 147"/>
                <a:gd name="T3" fmla="*/ 74 h 147"/>
                <a:gd name="T4" fmla="*/ 74 w 147"/>
                <a:gd name="T5" fmla="*/ 147 h 147"/>
                <a:gd name="T6" fmla="*/ 147 w 147"/>
                <a:gd name="T7" fmla="*/ 74 h 147"/>
                <a:gd name="T8" fmla="*/ 74 w 147"/>
                <a:gd name="T9" fmla="*/ 0 h 147"/>
                <a:gd name="T10" fmla="*/ 74 w 147"/>
                <a:gd name="T11" fmla="*/ 141 h 147"/>
                <a:gd name="T12" fmla="*/ 7 w 147"/>
                <a:gd name="T13" fmla="*/ 74 h 147"/>
                <a:gd name="T14" fmla="*/ 74 w 147"/>
                <a:gd name="T15" fmla="*/ 7 h 147"/>
                <a:gd name="T16" fmla="*/ 140 w 147"/>
                <a:gd name="T17" fmla="*/ 74 h 147"/>
                <a:gd name="T18" fmla="*/ 74 w 147"/>
                <a:gd name="T19" fmla="*/ 141 h 147"/>
                <a:gd name="T20" fmla="*/ 74 w 147"/>
                <a:gd name="T21" fmla="*/ 76 h 147"/>
                <a:gd name="T22" fmla="*/ 70 w 147"/>
                <a:gd name="T23" fmla="*/ 73 h 147"/>
                <a:gd name="T24" fmla="*/ 73 w 147"/>
                <a:gd name="T25" fmla="*/ 70 h 147"/>
                <a:gd name="T26" fmla="*/ 78 w 147"/>
                <a:gd name="T27" fmla="*/ 60 h 147"/>
                <a:gd name="T28" fmla="*/ 75 w 147"/>
                <a:gd name="T29" fmla="*/ 52 h 147"/>
                <a:gd name="T30" fmla="*/ 77 w 147"/>
                <a:gd name="T31" fmla="*/ 52 h 147"/>
                <a:gd name="T32" fmla="*/ 84 w 147"/>
                <a:gd name="T33" fmla="*/ 47 h 147"/>
                <a:gd name="T34" fmla="*/ 64 w 147"/>
                <a:gd name="T35" fmla="*/ 47 h 147"/>
                <a:gd name="T36" fmla="*/ 50 w 147"/>
                <a:gd name="T37" fmla="*/ 60 h 147"/>
                <a:gd name="T38" fmla="*/ 62 w 147"/>
                <a:gd name="T39" fmla="*/ 73 h 147"/>
                <a:gd name="T40" fmla="*/ 62 w 147"/>
                <a:gd name="T41" fmla="*/ 75 h 147"/>
                <a:gd name="T42" fmla="*/ 63 w 147"/>
                <a:gd name="T43" fmla="*/ 77 h 147"/>
                <a:gd name="T44" fmla="*/ 47 w 147"/>
                <a:gd name="T45" fmla="*/ 90 h 147"/>
                <a:gd name="T46" fmla="*/ 64 w 147"/>
                <a:gd name="T47" fmla="*/ 100 h 147"/>
                <a:gd name="T48" fmla="*/ 79 w 147"/>
                <a:gd name="T49" fmla="*/ 88 h 147"/>
                <a:gd name="T50" fmla="*/ 74 w 147"/>
                <a:gd name="T51" fmla="*/ 76 h 147"/>
                <a:gd name="T52" fmla="*/ 59 w 147"/>
                <a:gd name="T53" fmla="*/ 60 h 147"/>
                <a:gd name="T54" fmla="*/ 59 w 147"/>
                <a:gd name="T55" fmla="*/ 54 h 147"/>
                <a:gd name="T56" fmla="*/ 63 w 147"/>
                <a:gd name="T57" fmla="*/ 52 h 147"/>
                <a:gd name="T58" fmla="*/ 63 w 147"/>
                <a:gd name="T59" fmla="*/ 50 h 147"/>
                <a:gd name="T60" fmla="*/ 63 w 147"/>
                <a:gd name="T61" fmla="*/ 52 h 147"/>
                <a:gd name="T62" fmla="*/ 69 w 147"/>
                <a:gd name="T63" fmla="*/ 60 h 147"/>
                <a:gd name="T64" fmla="*/ 68 w 147"/>
                <a:gd name="T65" fmla="*/ 67 h 147"/>
                <a:gd name="T66" fmla="*/ 65 w 147"/>
                <a:gd name="T67" fmla="*/ 68 h 147"/>
                <a:gd name="T68" fmla="*/ 65 w 147"/>
                <a:gd name="T69" fmla="*/ 68 h 147"/>
                <a:gd name="T70" fmla="*/ 59 w 147"/>
                <a:gd name="T71" fmla="*/ 60 h 147"/>
                <a:gd name="T72" fmla="*/ 64 w 147"/>
                <a:gd name="T73" fmla="*/ 95 h 147"/>
                <a:gd name="T74" fmla="*/ 55 w 147"/>
                <a:gd name="T75" fmla="*/ 88 h 147"/>
                <a:gd name="T76" fmla="*/ 64 w 147"/>
                <a:gd name="T77" fmla="*/ 81 h 147"/>
                <a:gd name="T78" fmla="*/ 64 w 147"/>
                <a:gd name="T79" fmla="*/ 80 h 147"/>
                <a:gd name="T80" fmla="*/ 64 w 147"/>
                <a:gd name="T81" fmla="*/ 80 h 147"/>
                <a:gd name="T82" fmla="*/ 64 w 147"/>
                <a:gd name="T83" fmla="*/ 81 h 147"/>
                <a:gd name="T84" fmla="*/ 68 w 147"/>
                <a:gd name="T85" fmla="*/ 82 h 147"/>
                <a:gd name="T86" fmla="*/ 69 w 147"/>
                <a:gd name="T87" fmla="*/ 83 h 147"/>
                <a:gd name="T88" fmla="*/ 73 w 147"/>
                <a:gd name="T89" fmla="*/ 87 h 147"/>
                <a:gd name="T90" fmla="*/ 73 w 147"/>
                <a:gd name="T91" fmla="*/ 89 h 147"/>
                <a:gd name="T92" fmla="*/ 64 w 147"/>
                <a:gd name="T93" fmla="*/ 95 h 147"/>
                <a:gd name="T94" fmla="*/ 100 w 147"/>
                <a:gd name="T95" fmla="*/ 50 h 147"/>
                <a:gd name="T96" fmla="*/ 94 w 147"/>
                <a:gd name="T97" fmla="*/ 50 h 147"/>
                <a:gd name="T98" fmla="*/ 94 w 147"/>
                <a:gd name="T99" fmla="*/ 60 h 147"/>
                <a:gd name="T100" fmla="*/ 84 w 147"/>
                <a:gd name="T101" fmla="*/ 60 h 147"/>
                <a:gd name="T102" fmla="*/ 84 w 147"/>
                <a:gd name="T103" fmla="*/ 67 h 147"/>
                <a:gd name="T104" fmla="*/ 94 w 147"/>
                <a:gd name="T105" fmla="*/ 67 h 147"/>
                <a:gd name="T106" fmla="*/ 94 w 147"/>
                <a:gd name="T107" fmla="*/ 77 h 147"/>
                <a:gd name="T108" fmla="*/ 100 w 147"/>
                <a:gd name="T109" fmla="*/ 77 h 147"/>
                <a:gd name="T110" fmla="*/ 100 w 147"/>
                <a:gd name="T111" fmla="*/ 67 h 147"/>
                <a:gd name="T112" fmla="*/ 110 w 147"/>
                <a:gd name="T113" fmla="*/ 67 h 147"/>
                <a:gd name="T114" fmla="*/ 110 w 147"/>
                <a:gd name="T115" fmla="*/ 60 h 147"/>
                <a:gd name="T116" fmla="*/ 100 w 147"/>
                <a:gd name="T117" fmla="*/ 60 h 147"/>
                <a:gd name="T118" fmla="*/ 100 w 147"/>
                <a:gd name="T119" fmla="*/ 50 h 147"/>
                <a:gd name="T120" fmla="*/ 100 w 147"/>
                <a:gd name="T121" fmla="*/ 5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 h="147">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0" y="7"/>
                    <a:pt x="140" y="37"/>
                    <a:pt x="140" y="74"/>
                  </a:cubicBezTo>
                  <a:cubicBezTo>
                    <a:pt x="140" y="111"/>
                    <a:pt x="110" y="141"/>
                    <a:pt x="74" y="141"/>
                  </a:cubicBezTo>
                  <a:moveTo>
                    <a:pt x="74" y="76"/>
                  </a:moveTo>
                  <a:cubicBezTo>
                    <a:pt x="72" y="75"/>
                    <a:pt x="70" y="73"/>
                    <a:pt x="70" y="73"/>
                  </a:cubicBezTo>
                  <a:cubicBezTo>
                    <a:pt x="70" y="72"/>
                    <a:pt x="70" y="71"/>
                    <a:pt x="73" y="70"/>
                  </a:cubicBezTo>
                  <a:cubicBezTo>
                    <a:pt x="76" y="67"/>
                    <a:pt x="78" y="64"/>
                    <a:pt x="78" y="60"/>
                  </a:cubicBezTo>
                  <a:cubicBezTo>
                    <a:pt x="78" y="57"/>
                    <a:pt x="77" y="55"/>
                    <a:pt x="75" y="52"/>
                  </a:cubicBezTo>
                  <a:cubicBezTo>
                    <a:pt x="77" y="52"/>
                    <a:pt x="77" y="52"/>
                    <a:pt x="77" y="52"/>
                  </a:cubicBezTo>
                  <a:cubicBezTo>
                    <a:pt x="84" y="47"/>
                    <a:pt x="84" y="47"/>
                    <a:pt x="84" y="47"/>
                  </a:cubicBezTo>
                  <a:cubicBezTo>
                    <a:pt x="64" y="47"/>
                    <a:pt x="64" y="47"/>
                    <a:pt x="64" y="47"/>
                  </a:cubicBezTo>
                  <a:cubicBezTo>
                    <a:pt x="57" y="47"/>
                    <a:pt x="50" y="53"/>
                    <a:pt x="50" y="60"/>
                  </a:cubicBezTo>
                  <a:cubicBezTo>
                    <a:pt x="50" y="67"/>
                    <a:pt x="55" y="72"/>
                    <a:pt x="62" y="73"/>
                  </a:cubicBezTo>
                  <a:cubicBezTo>
                    <a:pt x="62" y="73"/>
                    <a:pt x="62" y="74"/>
                    <a:pt x="62" y="75"/>
                  </a:cubicBezTo>
                  <a:cubicBezTo>
                    <a:pt x="62" y="75"/>
                    <a:pt x="63" y="76"/>
                    <a:pt x="63" y="77"/>
                  </a:cubicBezTo>
                  <a:cubicBezTo>
                    <a:pt x="54" y="77"/>
                    <a:pt x="47" y="83"/>
                    <a:pt x="47" y="90"/>
                  </a:cubicBezTo>
                  <a:cubicBezTo>
                    <a:pt x="47" y="96"/>
                    <a:pt x="54" y="100"/>
                    <a:pt x="64" y="100"/>
                  </a:cubicBezTo>
                  <a:cubicBezTo>
                    <a:pt x="74" y="100"/>
                    <a:pt x="79" y="94"/>
                    <a:pt x="79" y="88"/>
                  </a:cubicBezTo>
                  <a:cubicBezTo>
                    <a:pt x="79" y="83"/>
                    <a:pt x="78" y="80"/>
                    <a:pt x="74" y="76"/>
                  </a:cubicBezTo>
                  <a:moveTo>
                    <a:pt x="59" y="60"/>
                  </a:moveTo>
                  <a:cubicBezTo>
                    <a:pt x="58" y="57"/>
                    <a:pt x="59" y="55"/>
                    <a:pt x="59" y="54"/>
                  </a:cubicBezTo>
                  <a:cubicBezTo>
                    <a:pt x="60" y="53"/>
                    <a:pt x="61" y="52"/>
                    <a:pt x="63" y="52"/>
                  </a:cubicBezTo>
                  <a:cubicBezTo>
                    <a:pt x="63" y="50"/>
                    <a:pt x="63" y="50"/>
                    <a:pt x="63" y="50"/>
                  </a:cubicBezTo>
                  <a:cubicBezTo>
                    <a:pt x="63" y="52"/>
                    <a:pt x="63" y="52"/>
                    <a:pt x="63" y="52"/>
                  </a:cubicBezTo>
                  <a:cubicBezTo>
                    <a:pt x="66" y="52"/>
                    <a:pt x="69" y="56"/>
                    <a:pt x="69" y="60"/>
                  </a:cubicBezTo>
                  <a:cubicBezTo>
                    <a:pt x="69" y="63"/>
                    <a:pt x="69" y="65"/>
                    <a:pt x="68" y="67"/>
                  </a:cubicBezTo>
                  <a:cubicBezTo>
                    <a:pt x="67" y="68"/>
                    <a:pt x="66" y="68"/>
                    <a:pt x="65" y="68"/>
                  </a:cubicBezTo>
                  <a:cubicBezTo>
                    <a:pt x="65" y="68"/>
                    <a:pt x="65" y="68"/>
                    <a:pt x="65" y="68"/>
                  </a:cubicBezTo>
                  <a:cubicBezTo>
                    <a:pt x="62" y="68"/>
                    <a:pt x="59" y="65"/>
                    <a:pt x="59" y="60"/>
                  </a:cubicBezTo>
                  <a:moveTo>
                    <a:pt x="64" y="95"/>
                  </a:moveTo>
                  <a:cubicBezTo>
                    <a:pt x="59" y="95"/>
                    <a:pt x="55" y="92"/>
                    <a:pt x="55" y="88"/>
                  </a:cubicBezTo>
                  <a:cubicBezTo>
                    <a:pt x="55" y="85"/>
                    <a:pt x="59" y="81"/>
                    <a:pt x="64" y="81"/>
                  </a:cubicBezTo>
                  <a:cubicBezTo>
                    <a:pt x="64" y="80"/>
                    <a:pt x="64" y="80"/>
                    <a:pt x="64" y="80"/>
                  </a:cubicBezTo>
                  <a:cubicBezTo>
                    <a:pt x="64" y="80"/>
                    <a:pt x="64" y="80"/>
                    <a:pt x="64" y="80"/>
                  </a:cubicBezTo>
                  <a:cubicBezTo>
                    <a:pt x="64" y="81"/>
                    <a:pt x="64" y="81"/>
                    <a:pt x="64" y="81"/>
                  </a:cubicBezTo>
                  <a:cubicBezTo>
                    <a:pt x="65" y="81"/>
                    <a:pt x="67" y="81"/>
                    <a:pt x="68" y="82"/>
                  </a:cubicBezTo>
                  <a:cubicBezTo>
                    <a:pt x="69" y="83"/>
                    <a:pt x="69" y="83"/>
                    <a:pt x="69" y="83"/>
                  </a:cubicBezTo>
                  <a:cubicBezTo>
                    <a:pt x="71" y="85"/>
                    <a:pt x="73" y="85"/>
                    <a:pt x="73" y="87"/>
                  </a:cubicBezTo>
                  <a:cubicBezTo>
                    <a:pt x="73" y="88"/>
                    <a:pt x="73" y="88"/>
                    <a:pt x="73" y="89"/>
                  </a:cubicBezTo>
                  <a:cubicBezTo>
                    <a:pt x="73" y="93"/>
                    <a:pt x="69" y="95"/>
                    <a:pt x="64" y="95"/>
                  </a:cubicBezTo>
                  <a:moveTo>
                    <a:pt x="100" y="50"/>
                  </a:moveTo>
                  <a:cubicBezTo>
                    <a:pt x="94" y="50"/>
                    <a:pt x="94" y="50"/>
                    <a:pt x="94" y="50"/>
                  </a:cubicBezTo>
                  <a:cubicBezTo>
                    <a:pt x="94" y="60"/>
                    <a:pt x="94" y="60"/>
                    <a:pt x="94" y="60"/>
                  </a:cubicBezTo>
                  <a:cubicBezTo>
                    <a:pt x="84" y="60"/>
                    <a:pt x="84" y="60"/>
                    <a:pt x="84" y="60"/>
                  </a:cubicBezTo>
                  <a:cubicBezTo>
                    <a:pt x="84" y="67"/>
                    <a:pt x="84" y="67"/>
                    <a:pt x="84" y="67"/>
                  </a:cubicBezTo>
                  <a:cubicBezTo>
                    <a:pt x="94" y="67"/>
                    <a:pt x="94" y="67"/>
                    <a:pt x="94" y="67"/>
                  </a:cubicBezTo>
                  <a:cubicBezTo>
                    <a:pt x="94" y="77"/>
                    <a:pt x="94" y="77"/>
                    <a:pt x="94" y="77"/>
                  </a:cubicBezTo>
                  <a:cubicBezTo>
                    <a:pt x="100" y="77"/>
                    <a:pt x="100" y="77"/>
                    <a:pt x="100" y="77"/>
                  </a:cubicBezTo>
                  <a:cubicBezTo>
                    <a:pt x="100" y="67"/>
                    <a:pt x="100" y="67"/>
                    <a:pt x="100" y="67"/>
                  </a:cubicBezTo>
                  <a:cubicBezTo>
                    <a:pt x="110" y="67"/>
                    <a:pt x="110" y="67"/>
                    <a:pt x="110" y="67"/>
                  </a:cubicBezTo>
                  <a:cubicBezTo>
                    <a:pt x="110" y="60"/>
                    <a:pt x="110" y="60"/>
                    <a:pt x="110" y="60"/>
                  </a:cubicBezTo>
                  <a:cubicBezTo>
                    <a:pt x="100" y="60"/>
                    <a:pt x="100" y="60"/>
                    <a:pt x="100" y="60"/>
                  </a:cubicBezTo>
                  <a:cubicBezTo>
                    <a:pt x="100" y="50"/>
                    <a:pt x="100" y="50"/>
                    <a:pt x="100" y="50"/>
                  </a:cubicBezTo>
                  <a:cubicBezTo>
                    <a:pt x="100" y="50"/>
                    <a:pt x="100" y="50"/>
                    <a:pt x="100" y="5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grpSp>
      <p:grpSp>
        <p:nvGrpSpPr>
          <p:cNvPr id="27" name="Group 26"/>
          <p:cNvGrpSpPr/>
          <p:nvPr/>
        </p:nvGrpSpPr>
        <p:grpSpPr>
          <a:xfrm>
            <a:off x="498619" y="3823578"/>
            <a:ext cx="1529680" cy="414861"/>
            <a:chOff x="2529120" y="2411876"/>
            <a:chExt cx="1529680" cy="414861"/>
          </a:xfrm>
        </p:grpSpPr>
        <p:sp>
          <p:nvSpPr>
            <p:cNvPr id="18" name="TextBox 17"/>
            <p:cNvSpPr txBox="1"/>
            <p:nvPr/>
          </p:nvSpPr>
          <p:spPr>
            <a:xfrm>
              <a:off x="2942789" y="2436049"/>
              <a:ext cx="1116011" cy="369332"/>
            </a:xfrm>
            <a:prstGeom prst="rect">
              <a:avLst/>
            </a:prstGeom>
            <a:noFill/>
          </p:spPr>
          <p:txBody>
            <a:bodyPr wrap="none" rtlCol="0">
              <a:spAutoFit/>
            </a:bodyPr>
            <a:lstStyle/>
            <a:p>
              <a:r>
                <a:rPr lang="en-CA" b="1" dirty="0">
                  <a:solidFill>
                    <a:schemeClr val="bg1"/>
                  </a:solidFill>
                  <a:latin typeface="Century Gothic" charset="0"/>
                  <a:ea typeface="Century Gothic" charset="0"/>
                  <a:cs typeface="Century Gothic" charset="0"/>
                </a:rPr>
                <a:t>LinkedIn</a:t>
              </a:r>
            </a:p>
          </p:txBody>
        </p:sp>
        <p:sp>
          <p:nvSpPr>
            <p:cNvPr id="22" name="Freeform 102"/>
            <p:cNvSpPr>
              <a:spLocks noEditPoints="1"/>
            </p:cNvSpPr>
            <p:nvPr/>
          </p:nvSpPr>
          <p:spPr bwMode="auto">
            <a:xfrm>
              <a:off x="2529120" y="2411876"/>
              <a:ext cx="413669" cy="414861"/>
            </a:xfrm>
            <a:custGeom>
              <a:avLst/>
              <a:gdLst>
                <a:gd name="T0" fmla="*/ 53 w 147"/>
                <a:gd name="T1" fmla="*/ 47 h 147"/>
                <a:gd name="T2" fmla="*/ 47 w 147"/>
                <a:gd name="T3" fmla="*/ 54 h 147"/>
                <a:gd name="T4" fmla="*/ 53 w 147"/>
                <a:gd name="T5" fmla="*/ 60 h 147"/>
                <a:gd name="T6" fmla="*/ 60 w 147"/>
                <a:gd name="T7" fmla="*/ 54 h 147"/>
                <a:gd name="T8" fmla="*/ 53 w 147"/>
                <a:gd name="T9" fmla="*/ 47 h 147"/>
                <a:gd name="T10" fmla="*/ 47 w 147"/>
                <a:gd name="T11" fmla="*/ 100 h 147"/>
                <a:gd name="T12" fmla="*/ 60 w 147"/>
                <a:gd name="T13" fmla="*/ 100 h 147"/>
                <a:gd name="T14" fmla="*/ 60 w 147"/>
                <a:gd name="T15" fmla="*/ 64 h 147"/>
                <a:gd name="T16" fmla="*/ 47 w 147"/>
                <a:gd name="T17" fmla="*/ 64 h 147"/>
                <a:gd name="T18" fmla="*/ 47 w 147"/>
                <a:gd name="T19" fmla="*/ 100 h 147"/>
                <a:gd name="T20" fmla="*/ 47 w 147"/>
                <a:gd name="T21" fmla="*/ 100 h 147"/>
                <a:gd name="T22" fmla="*/ 91 w 147"/>
                <a:gd name="T23" fmla="*/ 64 h 147"/>
                <a:gd name="T24" fmla="*/ 80 w 147"/>
                <a:gd name="T25" fmla="*/ 70 h 147"/>
                <a:gd name="T26" fmla="*/ 80 w 147"/>
                <a:gd name="T27" fmla="*/ 64 h 147"/>
                <a:gd name="T28" fmla="*/ 67 w 147"/>
                <a:gd name="T29" fmla="*/ 64 h 147"/>
                <a:gd name="T30" fmla="*/ 67 w 147"/>
                <a:gd name="T31" fmla="*/ 100 h 147"/>
                <a:gd name="T32" fmla="*/ 80 w 147"/>
                <a:gd name="T33" fmla="*/ 100 h 147"/>
                <a:gd name="T34" fmla="*/ 80 w 147"/>
                <a:gd name="T35" fmla="*/ 80 h 147"/>
                <a:gd name="T36" fmla="*/ 86 w 147"/>
                <a:gd name="T37" fmla="*/ 74 h 147"/>
                <a:gd name="T38" fmla="*/ 90 w 147"/>
                <a:gd name="T39" fmla="*/ 80 h 147"/>
                <a:gd name="T40" fmla="*/ 90 w 147"/>
                <a:gd name="T41" fmla="*/ 100 h 147"/>
                <a:gd name="T42" fmla="*/ 104 w 147"/>
                <a:gd name="T43" fmla="*/ 100 h 147"/>
                <a:gd name="T44" fmla="*/ 104 w 147"/>
                <a:gd name="T45" fmla="*/ 80 h 147"/>
                <a:gd name="T46" fmla="*/ 91 w 147"/>
                <a:gd name="T47" fmla="*/ 64 h 147"/>
                <a:gd name="T48" fmla="*/ 73 w 147"/>
                <a:gd name="T49" fmla="*/ 0 h 147"/>
                <a:gd name="T50" fmla="*/ 0 w 147"/>
                <a:gd name="T51" fmla="*/ 74 h 147"/>
                <a:gd name="T52" fmla="*/ 73 w 147"/>
                <a:gd name="T53" fmla="*/ 147 h 147"/>
                <a:gd name="T54" fmla="*/ 147 w 147"/>
                <a:gd name="T55" fmla="*/ 74 h 147"/>
                <a:gd name="T56" fmla="*/ 73 w 147"/>
                <a:gd name="T57" fmla="*/ 0 h 147"/>
                <a:gd name="T58" fmla="*/ 73 w 147"/>
                <a:gd name="T59" fmla="*/ 141 h 147"/>
                <a:gd name="T60" fmla="*/ 7 w 147"/>
                <a:gd name="T61" fmla="*/ 74 h 147"/>
                <a:gd name="T62" fmla="*/ 73 w 147"/>
                <a:gd name="T63" fmla="*/ 7 h 147"/>
                <a:gd name="T64" fmla="*/ 140 w 147"/>
                <a:gd name="T65" fmla="*/ 74 h 147"/>
                <a:gd name="T66" fmla="*/ 73 w 147"/>
                <a:gd name="T67"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47">
                  <a:moveTo>
                    <a:pt x="53" y="47"/>
                  </a:moveTo>
                  <a:cubicBezTo>
                    <a:pt x="50" y="47"/>
                    <a:pt x="47" y="50"/>
                    <a:pt x="47" y="54"/>
                  </a:cubicBezTo>
                  <a:cubicBezTo>
                    <a:pt x="47" y="57"/>
                    <a:pt x="50" y="60"/>
                    <a:pt x="53" y="60"/>
                  </a:cubicBezTo>
                  <a:cubicBezTo>
                    <a:pt x="57" y="60"/>
                    <a:pt x="60" y="57"/>
                    <a:pt x="60" y="54"/>
                  </a:cubicBezTo>
                  <a:cubicBezTo>
                    <a:pt x="60" y="50"/>
                    <a:pt x="57" y="47"/>
                    <a:pt x="53" y="47"/>
                  </a:cubicBezTo>
                  <a:moveTo>
                    <a:pt x="47" y="100"/>
                  </a:moveTo>
                  <a:cubicBezTo>
                    <a:pt x="60" y="100"/>
                    <a:pt x="60" y="100"/>
                    <a:pt x="60" y="100"/>
                  </a:cubicBezTo>
                  <a:cubicBezTo>
                    <a:pt x="60" y="64"/>
                    <a:pt x="60" y="64"/>
                    <a:pt x="60" y="64"/>
                  </a:cubicBezTo>
                  <a:cubicBezTo>
                    <a:pt x="47" y="64"/>
                    <a:pt x="47" y="64"/>
                    <a:pt x="47" y="64"/>
                  </a:cubicBezTo>
                  <a:cubicBezTo>
                    <a:pt x="47" y="100"/>
                    <a:pt x="47" y="100"/>
                    <a:pt x="47" y="100"/>
                  </a:cubicBezTo>
                  <a:cubicBezTo>
                    <a:pt x="47" y="100"/>
                    <a:pt x="47" y="100"/>
                    <a:pt x="47" y="100"/>
                  </a:cubicBezTo>
                  <a:close/>
                  <a:moveTo>
                    <a:pt x="91" y="64"/>
                  </a:moveTo>
                  <a:cubicBezTo>
                    <a:pt x="82" y="64"/>
                    <a:pt x="80" y="70"/>
                    <a:pt x="80" y="70"/>
                  </a:cubicBezTo>
                  <a:cubicBezTo>
                    <a:pt x="80" y="64"/>
                    <a:pt x="80" y="64"/>
                    <a:pt x="80" y="64"/>
                  </a:cubicBezTo>
                  <a:cubicBezTo>
                    <a:pt x="67" y="64"/>
                    <a:pt x="67" y="64"/>
                    <a:pt x="67" y="64"/>
                  </a:cubicBezTo>
                  <a:cubicBezTo>
                    <a:pt x="67" y="100"/>
                    <a:pt x="67" y="100"/>
                    <a:pt x="67" y="100"/>
                  </a:cubicBezTo>
                  <a:cubicBezTo>
                    <a:pt x="80" y="100"/>
                    <a:pt x="80" y="100"/>
                    <a:pt x="80" y="100"/>
                  </a:cubicBezTo>
                  <a:cubicBezTo>
                    <a:pt x="80" y="80"/>
                    <a:pt x="80" y="80"/>
                    <a:pt x="80" y="80"/>
                  </a:cubicBezTo>
                  <a:cubicBezTo>
                    <a:pt x="80" y="80"/>
                    <a:pt x="80" y="74"/>
                    <a:pt x="86" y="74"/>
                  </a:cubicBezTo>
                  <a:cubicBezTo>
                    <a:pt x="89" y="74"/>
                    <a:pt x="90" y="77"/>
                    <a:pt x="90" y="80"/>
                  </a:cubicBezTo>
                  <a:cubicBezTo>
                    <a:pt x="90" y="100"/>
                    <a:pt x="90" y="100"/>
                    <a:pt x="90" y="100"/>
                  </a:cubicBezTo>
                  <a:cubicBezTo>
                    <a:pt x="104" y="100"/>
                    <a:pt x="104" y="100"/>
                    <a:pt x="104" y="100"/>
                  </a:cubicBezTo>
                  <a:cubicBezTo>
                    <a:pt x="104" y="80"/>
                    <a:pt x="104" y="80"/>
                    <a:pt x="104" y="80"/>
                  </a:cubicBezTo>
                  <a:cubicBezTo>
                    <a:pt x="104" y="70"/>
                    <a:pt x="99" y="64"/>
                    <a:pt x="91" y="64"/>
                  </a:cubicBezTo>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7" y="141"/>
                    <a:pt x="7" y="111"/>
                    <a:pt x="7" y="74"/>
                  </a:cubicBezTo>
                  <a:cubicBezTo>
                    <a:pt x="7" y="37"/>
                    <a:pt x="37" y="7"/>
                    <a:pt x="73" y="7"/>
                  </a:cubicBezTo>
                  <a:cubicBezTo>
                    <a:pt x="110" y="7"/>
                    <a:pt x="140" y="37"/>
                    <a:pt x="140" y="74"/>
                  </a:cubicBezTo>
                  <a:cubicBezTo>
                    <a:pt x="140" y="111"/>
                    <a:pt x="110" y="141"/>
                    <a:pt x="73" y="141"/>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grpSp>
      <p:grpSp>
        <p:nvGrpSpPr>
          <p:cNvPr id="29" name="Group 28"/>
          <p:cNvGrpSpPr/>
          <p:nvPr/>
        </p:nvGrpSpPr>
        <p:grpSpPr>
          <a:xfrm>
            <a:off x="7395052" y="3830272"/>
            <a:ext cx="1312864" cy="414861"/>
            <a:chOff x="1609726" y="2804160"/>
            <a:chExt cx="1312864" cy="414861"/>
          </a:xfrm>
        </p:grpSpPr>
        <p:sp>
          <p:nvSpPr>
            <p:cNvPr id="12" name="TextBox 11"/>
            <p:cNvSpPr txBox="1"/>
            <p:nvPr/>
          </p:nvSpPr>
          <p:spPr>
            <a:xfrm>
              <a:off x="2024587" y="2826924"/>
              <a:ext cx="898003" cy="369332"/>
            </a:xfrm>
            <a:prstGeom prst="rect">
              <a:avLst/>
            </a:prstGeom>
            <a:noFill/>
          </p:spPr>
          <p:txBody>
            <a:bodyPr wrap="none" rtlCol="0">
              <a:spAutoFit/>
            </a:bodyPr>
            <a:lstStyle/>
            <a:p>
              <a:r>
                <a:rPr lang="en-CA" b="1" dirty="0">
                  <a:solidFill>
                    <a:schemeClr val="bg1"/>
                  </a:solidFill>
                  <a:latin typeface="Century Gothic" charset="0"/>
                  <a:ea typeface="Century Gothic" charset="0"/>
                  <a:cs typeface="Century Gothic" charset="0"/>
                </a:rPr>
                <a:t>Twitter</a:t>
              </a:r>
            </a:p>
          </p:txBody>
        </p:sp>
        <p:sp>
          <p:nvSpPr>
            <p:cNvPr id="23" name="Freeform 103"/>
            <p:cNvSpPr>
              <a:spLocks noEditPoints="1"/>
            </p:cNvSpPr>
            <p:nvPr/>
          </p:nvSpPr>
          <p:spPr bwMode="auto">
            <a:xfrm>
              <a:off x="1609726" y="2804160"/>
              <a:ext cx="414861" cy="414861"/>
            </a:xfrm>
            <a:custGeom>
              <a:avLst/>
              <a:gdLst>
                <a:gd name="T0" fmla="*/ 78 w 147"/>
                <a:gd name="T1" fmla="*/ 90 h 147"/>
                <a:gd name="T2" fmla="*/ 77 w 147"/>
                <a:gd name="T3" fmla="*/ 89 h 147"/>
                <a:gd name="T4" fmla="*/ 77 w 147"/>
                <a:gd name="T5" fmla="*/ 70 h 147"/>
                <a:gd name="T6" fmla="*/ 90 w 147"/>
                <a:gd name="T7" fmla="*/ 70 h 147"/>
                <a:gd name="T8" fmla="*/ 90 w 147"/>
                <a:gd name="T9" fmla="*/ 60 h 147"/>
                <a:gd name="T10" fmla="*/ 77 w 147"/>
                <a:gd name="T11" fmla="*/ 60 h 147"/>
                <a:gd name="T12" fmla="*/ 77 w 147"/>
                <a:gd name="T13" fmla="*/ 47 h 147"/>
                <a:gd name="T14" fmla="*/ 68 w 147"/>
                <a:gd name="T15" fmla="*/ 47 h 147"/>
                <a:gd name="T16" fmla="*/ 66 w 147"/>
                <a:gd name="T17" fmla="*/ 54 h 147"/>
                <a:gd name="T18" fmla="*/ 62 w 147"/>
                <a:gd name="T19" fmla="*/ 59 h 147"/>
                <a:gd name="T20" fmla="*/ 57 w 147"/>
                <a:gd name="T21" fmla="*/ 61 h 147"/>
                <a:gd name="T22" fmla="*/ 57 w 147"/>
                <a:gd name="T23" fmla="*/ 70 h 147"/>
                <a:gd name="T24" fmla="*/ 63 w 147"/>
                <a:gd name="T25" fmla="*/ 70 h 147"/>
                <a:gd name="T26" fmla="*/ 63 w 147"/>
                <a:gd name="T27" fmla="*/ 88 h 147"/>
                <a:gd name="T28" fmla="*/ 64 w 147"/>
                <a:gd name="T29" fmla="*/ 93 h 147"/>
                <a:gd name="T30" fmla="*/ 67 w 147"/>
                <a:gd name="T31" fmla="*/ 97 h 147"/>
                <a:gd name="T32" fmla="*/ 72 w 147"/>
                <a:gd name="T33" fmla="*/ 100 h 147"/>
                <a:gd name="T34" fmla="*/ 79 w 147"/>
                <a:gd name="T35" fmla="*/ 100 h 147"/>
                <a:gd name="T36" fmla="*/ 85 w 147"/>
                <a:gd name="T37" fmla="*/ 100 h 147"/>
                <a:gd name="T38" fmla="*/ 92 w 147"/>
                <a:gd name="T39" fmla="*/ 97 h 147"/>
                <a:gd name="T40" fmla="*/ 92 w 147"/>
                <a:gd name="T41" fmla="*/ 90 h 147"/>
                <a:gd name="T42" fmla="*/ 83 w 147"/>
                <a:gd name="T43" fmla="*/ 92 h 147"/>
                <a:gd name="T44" fmla="*/ 78 w 147"/>
                <a:gd name="T45" fmla="*/ 90 h 147"/>
                <a:gd name="T46" fmla="*/ 73 w 147"/>
                <a:gd name="T47" fmla="*/ 0 h 147"/>
                <a:gd name="T48" fmla="*/ 0 w 147"/>
                <a:gd name="T49" fmla="*/ 74 h 147"/>
                <a:gd name="T50" fmla="*/ 73 w 147"/>
                <a:gd name="T51" fmla="*/ 147 h 147"/>
                <a:gd name="T52" fmla="*/ 147 w 147"/>
                <a:gd name="T53" fmla="*/ 74 h 147"/>
                <a:gd name="T54" fmla="*/ 73 w 147"/>
                <a:gd name="T55" fmla="*/ 0 h 147"/>
                <a:gd name="T56" fmla="*/ 73 w 147"/>
                <a:gd name="T57" fmla="*/ 141 h 147"/>
                <a:gd name="T58" fmla="*/ 6 w 147"/>
                <a:gd name="T59" fmla="*/ 74 h 147"/>
                <a:gd name="T60" fmla="*/ 73 w 147"/>
                <a:gd name="T61" fmla="*/ 7 h 147"/>
                <a:gd name="T62" fmla="*/ 140 w 147"/>
                <a:gd name="T63" fmla="*/ 74 h 147"/>
                <a:gd name="T64" fmla="*/ 73 w 147"/>
                <a:gd name="T65"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7" h="147">
                  <a:moveTo>
                    <a:pt x="78" y="90"/>
                  </a:moveTo>
                  <a:cubicBezTo>
                    <a:pt x="77" y="90"/>
                    <a:pt x="77" y="90"/>
                    <a:pt x="77" y="89"/>
                  </a:cubicBezTo>
                  <a:cubicBezTo>
                    <a:pt x="77" y="70"/>
                    <a:pt x="77" y="70"/>
                    <a:pt x="77" y="70"/>
                  </a:cubicBezTo>
                  <a:cubicBezTo>
                    <a:pt x="90" y="70"/>
                    <a:pt x="90" y="70"/>
                    <a:pt x="90" y="70"/>
                  </a:cubicBezTo>
                  <a:cubicBezTo>
                    <a:pt x="90" y="60"/>
                    <a:pt x="90" y="60"/>
                    <a:pt x="90" y="60"/>
                  </a:cubicBezTo>
                  <a:cubicBezTo>
                    <a:pt x="77" y="60"/>
                    <a:pt x="77" y="60"/>
                    <a:pt x="77" y="60"/>
                  </a:cubicBezTo>
                  <a:cubicBezTo>
                    <a:pt x="77" y="47"/>
                    <a:pt x="77" y="47"/>
                    <a:pt x="77" y="47"/>
                  </a:cubicBezTo>
                  <a:cubicBezTo>
                    <a:pt x="68" y="47"/>
                    <a:pt x="68" y="47"/>
                    <a:pt x="68" y="47"/>
                  </a:cubicBezTo>
                  <a:cubicBezTo>
                    <a:pt x="67" y="50"/>
                    <a:pt x="67" y="52"/>
                    <a:pt x="66" y="54"/>
                  </a:cubicBezTo>
                  <a:cubicBezTo>
                    <a:pt x="65" y="55"/>
                    <a:pt x="64" y="57"/>
                    <a:pt x="62" y="59"/>
                  </a:cubicBezTo>
                  <a:cubicBezTo>
                    <a:pt x="61" y="60"/>
                    <a:pt x="59" y="60"/>
                    <a:pt x="57" y="61"/>
                  </a:cubicBezTo>
                  <a:cubicBezTo>
                    <a:pt x="57" y="70"/>
                    <a:pt x="57" y="70"/>
                    <a:pt x="57" y="70"/>
                  </a:cubicBezTo>
                  <a:cubicBezTo>
                    <a:pt x="63" y="70"/>
                    <a:pt x="63" y="70"/>
                    <a:pt x="63" y="70"/>
                  </a:cubicBezTo>
                  <a:cubicBezTo>
                    <a:pt x="63" y="88"/>
                    <a:pt x="63" y="88"/>
                    <a:pt x="63" y="88"/>
                  </a:cubicBezTo>
                  <a:cubicBezTo>
                    <a:pt x="63" y="90"/>
                    <a:pt x="63" y="92"/>
                    <a:pt x="64" y="93"/>
                  </a:cubicBezTo>
                  <a:cubicBezTo>
                    <a:pt x="65" y="95"/>
                    <a:pt x="66" y="95"/>
                    <a:pt x="67" y="97"/>
                  </a:cubicBezTo>
                  <a:cubicBezTo>
                    <a:pt x="68" y="98"/>
                    <a:pt x="70" y="99"/>
                    <a:pt x="72" y="100"/>
                  </a:cubicBezTo>
                  <a:cubicBezTo>
                    <a:pt x="74" y="100"/>
                    <a:pt x="77" y="100"/>
                    <a:pt x="79" y="100"/>
                  </a:cubicBezTo>
                  <a:cubicBezTo>
                    <a:pt x="81" y="100"/>
                    <a:pt x="83" y="100"/>
                    <a:pt x="85" y="100"/>
                  </a:cubicBezTo>
                  <a:cubicBezTo>
                    <a:pt x="87" y="100"/>
                    <a:pt x="90" y="99"/>
                    <a:pt x="92" y="97"/>
                  </a:cubicBezTo>
                  <a:cubicBezTo>
                    <a:pt x="92" y="90"/>
                    <a:pt x="92" y="90"/>
                    <a:pt x="92" y="90"/>
                  </a:cubicBezTo>
                  <a:cubicBezTo>
                    <a:pt x="89" y="91"/>
                    <a:pt x="86" y="92"/>
                    <a:pt x="83" y="92"/>
                  </a:cubicBezTo>
                  <a:cubicBezTo>
                    <a:pt x="82" y="92"/>
                    <a:pt x="80" y="91"/>
                    <a:pt x="78" y="90"/>
                  </a:cubicBezTo>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grpSp>
      <p:grpSp>
        <p:nvGrpSpPr>
          <p:cNvPr id="30" name="Group 29"/>
          <p:cNvGrpSpPr/>
          <p:nvPr/>
        </p:nvGrpSpPr>
        <p:grpSpPr>
          <a:xfrm>
            <a:off x="2116436" y="3829555"/>
            <a:ext cx="1574153" cy="414861"/>
            <a:chOff x="804863" y="3161734"/>
            <a:chExt cx="1574153" cy="414861"/>
          </a:xfrm>
        </p:grpSpPr>
        <p:sp>
          <p:nvSpPr>
            <p:cNvPr id="13" name="TextBox 12"/>
            <p:cNvSpPr txBox="1"/>
            <p:nvPr/>
          </p:nvSpPr>
          <p:spPr>
            <a:xfrm>
              <a:off x="1219724" y="3184498"/>
              <a:ext cx="1159292" cy="369332"/>
            </a:xfrm>
            <a:prstGeom prst="rect">
              <a:avLst/>
            </a:prstGeom>
            <a:noFill/>
          </p:spPr>
          <p:txBody>
            <a:bodyPr wrap="none" rtlCol="0">
              <a:spAutoFit/>
            </a:bodyPr>
            <a:lstStyle/>
            <a:p>
              <a:r>
                <a:rPr lang="en-CA" b="1" dirty="0">
                  <a:solidFill>
                    <a:schemeClr val="bg1"/>
                  </a:solidFill>
                  <a:latin typeface="Century Gothic" charset="0"/>
                  <a:ea typeface="Century Gothic" charset="0"/>
                  <a:cs typeface="Century Gothic" charset="0"/>
                </a:rPr>
                <a:t>YouTube</a:t>
              </a:r>
            </a:p>
          </p:txBody>
        </p:sp>
        <p:sp>
          <p:nvSpPr>
            <p:cNvPr id="24" name="Freeform 98"/>
            <p:cNvSpPr>
              <a:spLocks noEditPoints="1"/>
            </p:cNvSpPr>
            <p:nvPr/>
          </p:nvSpPr>
          <p:spPr bwMode="auto">
            <a:xfrm>
              <a:off x="804863" y="3161734"/>
              <a:ext cx="414861" cy="414861"/>
            </a:xfrm>
            <a:custGeom>
              <a:avLst/>
              <a:gdLst>
                <a:gd name="T0" fmla="*/ 72 w 147"/>
                <a:gd name="T1" fmla="*/ 60 h 147"/>
                <a:gd name="T2" fmla="*/ 78 w 147"/>
                <a:gd name="T3" fmla="*/ 45 h 147"/>
                <a:gd name="T4" fmla="*/ 70 w 147"/>
                <a:gd name="T5" fmla="*/ 40 h 147"/>
                <a:gd name="T6" fmla="*/ 65 w 147"/>
                <a:gd name="T7" fmla="*/ 55 h 147"/>
                <a:gd name="T8" fmla="*/ 69 w 147"/>
                <a:gd name="T9" fmla="*/ 45 h 147"/>
                <a:gd name="T10" fmla="*/ 74 w 147"/>
                <a:gd name="T11" fmla="*/ 45 h 147"/>
                <a:gd name="T12" fmla="*/ 71 w 147"/>
                <a:gd name="T13" fmla="*/ 57 h 147"/>
                <a:gd name="T14" fmla="*/ 69 w 147"/>
                <a:gd name="T15" fmla="*/ 45 h 147"/>
                <a:gd name="T16" fmla="*/ 85 w 147"/>
                <a:gd name="T17" fmla="*/ 60 h 147"/>
                <a:gd name="T18" fmla="*/ 90 w 147"/>
                <a:gd name="T19" fmla="*/ 60 h 147"/>
                <a:gd name="T20" fmla="*/ 94 w 147"/>
                <a:gd name="T21" fmla="*/ 40 h 147"/>
                <a:gd name="T22" fmla="*/ 90 w 147"/>
                <a:gd name="T23" fmla="*/ 55 h 147"/>
                <a:gd name="T24" fmla="*/ 85 w 147"/>
                <a:gd name="T25" fmla="*/ 56 h 147"/>
                <a:gd name="T26" fmla="*/ 81 w 147"/>
                <a:gd name="T27" fmla="*/ 40 h 147"/>
                <a:gd name="T28" fmla="*/ 85 w 147"/>
                <a:gd name="T29" fmla="*/ 60 h 147"/>
                <a:gd name="T30" fmla="*/ 59 w 147"/>
                <a:gd name="T31" fmla="*/ 60 h 147"/>
                <a:gd name="T32" fmla="*/ 64 w 147"/>
                <a:gd name="T33" fmla="*/ 34 h 147"/>
                <a:gd name="T34" fmla="*/ 57 w 147"/>
                <a:gd name="T35" fmla="*/ 44 h 147"/>
                <a:gd name="T36" fmla="*/ 49 w 147"/>
                <a:gd name="T37" fmla="*/ 34 h 147"/>
                <a:gd name="T38" fmla="*/ 54 w 147"/>
                <a:gd name="T39" fmla="*/ 60 h 147"/>
                <a:gd name="T40" fmla="*/ 82 w 147"/>
                <a:gd name="T41" fmla="*/ 83 h 147"/>
                <a:gd name="T42" fmla="*/ 80 w 147"/>
                <a:gd name="T43" fmla="*/ 97 h 147"/>
                <a:gd name="T44" fmla="*/ 84 w 147"/>
                <a:gd name="T45" fmla="*/ 96 h 147"/>
                <a:gd name="T46" fmla="*/ 82 w 147"/>
                <a:gd name="T47" fmla="*/ 83 h 147"/>
                <a:gd name="T48" fmla="*/ 0 w 147"/>
                <a:gd name="T49" fmla="*/ 74 h 147"/>
                <a:gd name="T50" fmla="*/ 147 w 147"/>
                <a:gd name="T51" fmla="*/ 74 h 147"/>
                <a:gd name="T52" fmla="*/ 74 w 147"/>
                <a:gd name="T53" fmla="*/ 141 h 147"/>
                <a:gd name="T54" fmla="*/ 74 w 147"/>
                <a:gd name="T55" fmla="*/ 7 h 147"/>
                <a:gd name="T56" fmla="*/ 74 w 147"/>
                <a:gd name="T57" fmla="*/ 141 h 147"/>
                <a:gd name="T58" fmla="*/ 74 w 147"/>
                <a:gd name="T59" fmla="*/ 64 h 147"/>
                <a:gd name="T60" fmla="*/ 38 w 147"/>
                <a:gd name="T61" fmla="*/ 75 h 147"/>
                <a:gd name="T62" fmla="*/ 38 w 147"/>
                <a:gd name="T63" fmla="*/ 100 h 147"/>
                <a:gd name="T64" fmla="*/ 74 w 147"/>
                <a:gd name="T65" fmla="*/ 111 h 147"/>
                <a:gd name="T66" fmla="*/ 110 w 147"/>
                <a:gd name="T67" fmla="*/ 100 h 147"/>
                <a:gd name="T68" fmla="*/ 110 w 147"/>
                <a:gd name="T69" fmla="*/ 75 h 147"/>
                <a:gd name="T70" fmla="*/ 59 w 147"/>
                <a:gd name="T71" fmla="*/ 75 h 147"/>
                <a:gd name="T72" fmla="*/ 54 w 147"/>
                <a:gd name="T73" fmla="*/ 101 h 147"/>
                <a:gd name="T74" fmla="*/ 49 w 147"/>
                <a:gd name="T75" fmla="*/ 75 h 147"/>
                <a:gd name="T76" fmla="*/ 44 w 147"/>
                <a:gd name="T77" fmla="*/ 71 h 147"/>
                <a:gd name="T78" fmla="*/ 59 w 147"/>
                <a:gd name="T79" fmla="*/ 75 h 147"/>
                <a:gd name="T80" fmla="*/ 72 w 147"/>
                <a:gd name="T81" fmla="*/ 101 h 147"/>
                <a:gd name="T82" fmla="*/ 68 w 147"/>
                <a:gd name="T83" fmla="*/ 100 h 147"/>
                <a:gd name="T84" fmla="*/ 59 w 147"/>
                <a:gd name="T85" fmla="*/ 100 h 147"/>
                <a:gd name="T86" fmla="*/ 64 w 147"/>
                <a:gd name="T87" fmla="*/ 79 h 147"/>
                <a:gd name="T88" fmla="*/ 64 w 147"/>
                <a:gd name="T89" fmla="*/ 99 h 147"/>
                <a:gd name="T90" fmla="*/ 68 w 147"/>
                <a:gd name="T91" fmla="*/ 79 h 147"/>
                <a:gd name="T92" fmla="*/ 72 w 147"/>
                <a:gd name="T93" fmla="*/ 101 h 147"/>
                <a:gd name="T94" fmla="*/ 88 w 147"/>
                <a:gd name="T95" fmla="*/ 96 h 147"/>
                <a:gd name="T96" fmla="*/ 80 w 147"/>
                <a:gd name="T97" fmla="*/ 100 h 147"/>
                <a:gd name="T98" fmla="*/ 75 w 147"/>
                <a:gd name="T99" fmla="*/ 101 h 147"/>
                <a:gd name="T100" fmla="*/ 80 w 147"/>
                <a:gd name="T101" fmla="*/ 71 h 147"/>
                <a:gd name="T102" fmla="*/ 85 w 147"/>
                <a:gd name="T103" fmla="*/ 79 h 147"/>
                <a:gd name="T104" fmla="*/ 88 w 147"/>
                <a:gd name="T105" fmla="*/ 96 h 147"/>
                <a:gd name="T106" fmla="*/ 105 w 147"/>
                <a:gd name="T107" fmla="*/ 85 h 147"/>
                <a:gd name="T108" fmla="*/ 95 w 147"/>
                <a:gd name="T109" fmla="*/ 91 h 147"/>
                <a:gd name="T110" fmla="*/ 98 w 147"/>
                <a:gd name="T111" fmla="*/ 98 h 147"/>
                <a:gd name="T112" fmla="*/ 100 w 147"/>
                <a:gd name="T113" fmla="*/ 94 h 147"/>
                <a:gd name="T114" fmla="*/ 105 w 147"/>
                <a:gd name="T115" fmla="*/ 97 h 147"/>
                <a:gd name="T116" fmla="*/ 91 w 147"/>
                <a:gd name="T117" fmla="*/ 97 h 147"/>
                <a:gd name="T118" fmla="*/ 98 w 147"/>
                <a:gd name="T119" fmla="*/ 79 h 147"/>
                <a:gd name="T120" fmla="*/ 98 w 147"/>
                <a:gd name="T121" fmla="*/ 83 h 147"/>
                <a:gd name="T122" fmla="*/ 95 w 147"/>
                <a:gd name="T123" fmla="*/ 88 h 147"/>
                <a:gd name="T124" fmla="*/ 100 w 147"/>
                <a:gd name="T12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47">
                  <a:moveTo>
                    <a:pt x="70" y="60"/>
                  </a:moveTo>
                  <a:cubicBezTo>
                    <a:pt x="72" y="60"/>
                    <a:pt x="72" y="60"/>
                    <a:pt x="72" y="60"/>
                  </a:cubicBezTo>
                  <a:cubicBezTo>
                    <a:pt x="75" y="60"/>
                    <a:pt x="78" y="58"/>
                    <a:pt x="78" y="55"/>
                  </a:cubicBezTo>
                  <a:cubicBezTo>
                    <a:pt x="78" y="45"/>
                    <a:pt x="78" y="45"/>
                    <a:pt x="78" y="45"/>
                  </a:cubicBezTo>
                  <a:cubicBezTo>
                    <a:pt x="78" y="43"/>
                    <a:pt x="75" y="40"/>
                    <a:pt x="72" y="40"/>
                  </a:cubicBezTo>
                  <a:cubicBezTo>
                    <a:pt x="70" y="40"/>
                    <a:pt x="70" y="40"/>
                    <a:pt x="70" y="40"/>
                  </a:cubicBezTo>
                  <a:cubicBezTo>
                    <a:pt x="68" y="40"/>
                    <a:pt x="65" y="43"/>
                    <a:pt x="65" y="45"/>
                  </a:cubicBezTo>
                  <a:cubicBezTo>
                    <a:pt x="65" y="55"/>
                    <a:pt x="65" y="55"/>
                    <a:pt x="65" y="55"/>
                  </a:cubicBezTo>
                  <a:cubicBezTo>
                    <a:pt x="65" y="58"/>
                    <a:pt x="68" y="60"/>
                    <a:pt x="70" y="60"/>
                  </a:cubicBezTo>
                  <a:moveTo>
                    <a:pt x="69" y="45"/>
                  </a:moveTo>
                  <a:cubicBezTo>
                    <a:pt x="69" y="45"/>
                    <a:pt x="70" y="44"/>
                    <a:pt x="71" y="44"/>
                  </a:cubicBezTo>
                  <a:cubicBezTo>
                    <a:pt x="73" y="44"/>
                    <a:pt x="74" y="45"/>
                    <a:pt x="74" y="45"/>
                  </a:cubicBezTo>
                  <a:cubicBezTo>
                    <a:pt x="74" y="55"/>
                    <a:pt x="74" y="55"/>
                    <a:pt x="74" y="55"/>
                  </a:cubicBezTo>
                  <a:cubicBezTo>
                    <a:pt x="74" y="56"/>
                    <a:pt x="73" y="57"/>
                    <a:pt x="71" y="57"/>
                  </a:cubicBezTo>
                  <a:cubicBezTo>
                    <a:pt x="70" y="57"/>
                    <a:pt x="69" y="56"/>
                    <a:pt x="69" y="55"/>
                  </a:cubicBezTo>
                  <a:cubicBezTo>
                    <a:pt x="69" y="45"/>
                    <a:pt x="69" y="45"/>
                    <a:pt x="69" y="45"/>
                  </a:cubicBezTo>
                  <a:cubicBezTo>
                    <a:pt x="69" y="45"/>
                    <a:pt x="69" y="45"/>
                    <a:pt x="69" y="45"/>
                  </a:cubicBezTo>
                  <a:close/>
                  <a:moveTo>
                    <a:pt x="85" y="60"/>
                  </a:moveTo>
                  <a:cubicBezTo>
                    <a:pt x="87" y="60"/>
                    <a:pt x="90" y="58"/>
                    <a:pt x="90" y="58"/>
                  </a:cubicBezTo>
                  <a:cubicBezTo>
                    <a:pt x="90" y="60"/>
                    <a:pt x="90" y="60"/>
                    <a:pt x="90" y="60"/>
                  </a:cubicBezTo>
                  <a:cubicBezTo>
                    <a:pt x="94" y="60"/>
                    <a:pt x="94" y="60"/>
                    <a:pt x="94" y="60"/>
                  </a:cubicBezTo>
                  <a:cubicBezTo>
                    <a:pt x="94" y="40"/>
                    <a:pt x="94" y="40"/>
                    <a:pt x="94" y="40"/>
                  </a:cubicBezTo>
                  <a:cubicBezTo>
                    <a:pt x="90" y="40"/>
                    <a:pt x="90" y="40"/>
                    <a:pt x="90" y="40"/>
                  </a:cubicBezTo>
                  <a:cubicBezTo>
                    <a:pt x="90" y="55"/>
                    <a:pt x="90" y="55"/>
                    <a:pt x="90" y="55"/>
                  </a:cubicBezTo>
                  <a:cubicBezTo>
                    <a:pt x="90" y="55"/>
                    <a:pt x="89" y="57"/>
                    <a:pt x="87" y="57"/>
                  </a:cubicBezTo>
                  <a:cubicBezTo>
                    <a:pt x="85" y="57"/>
                    <a:pt x="85" y="56"/>
                    <a:pt x="85" y="56"/>
                  </a:cubicBezTo>
                  <a:cubicBezTo>
                    <a:pt x="85" y="40"/>
                    <a:pt x="85" y="40"/>
                    <a:pt x="85" y="40"/>
                  </a:cubicBezTo>
                  <a:cubicBezTo>
                    <a:pt x="81" y="40"/>
                    <a:pt x="81" y="40"/>
                    <a:pt x="81" y="40"/>
                  </a:cubicBezTo>
                  <a:cubicBezTo>
                    <a:pt x="81" y="57"/>
                    <a:pt x="81" y="57"/>
                    <a:pt x="81" y="57"/>
                  </a:cubicBezTo>
                  <a:cubicBezTo>
                    <a:pt x="81" y="57"/>
                    <a:pt x="82" y="60"/>
                    <a:pt x="85" y="60"/>
                  </a:cubicBezTo>
                  <a:moveTo>
                    <a:pt x="54" y="60"/>
                  </a:moveTo>
                  <a:cubicBezTo>
                    <a:pt x="59" y="60"/>
                    <a:pt x="59" y="60"/>
                    <a:pt x="59" y="60"/>
                  </a:cubicBezTo>
                  <a:cubicBezTo>
                    <a:pt x="59" y="50"/>
                    <a:pt x="59" y="50"/>
                    <a:pt x="59" y="50"/>
                  </a:cubicBezTo>
                  <a:cubicBezTo>
                    <a:pt x="64" y="34"/>
                    <a:pt x="64" y="34"/>
                    <a:pt x="64" y="34"/>
                  </a:cubicBezTo>
                  <a:cubicBezTo>
                    <a:pt x="60" y="34"/>
                    <a:pt x="60" y="34"/>
                    <a:pt x="60" y="34"/>
                  </a:cubicBezTo>
                  <a:cubicBezTo>
                    <a:pt x="57" y="44"/>
                    <a:pt x="57" y="44"/>
                    <a:pt x="57" y="44"/>
                  </a:cubicBezTo>
                  <a:cubicBezTo>
                    <a:pt x="54" y="34"/>
                    <a:pt x="54" y="34"/>
                    <a:pt x="54" y="34"/>
                  </a:cubicBezTo>
                  <a:cubicBezTo>
                    <a:pt x="49" y="34"/>
                    <a:pt x="49" y="34"/>
                    <a:pt x="49" y="34"/>
                  </a:cubicBezTo>
                  <a:cubicBezTo>
                    <a:pt x="54" y="50"/>
                    <a:pt x="54" y="50"/>
                    <a:pt x="54" y="50"/>
                  </a:cubicBezTo>
                  <a:cubicBezTo>
                    <a:pt x="54" y="60"/>
                    <a:pt x="54" y="60"/>
                    <a:pt x="54" y="60"/>
                  </a:cubicBezTo>
                  <a:cubicBezTo>
                    <a:pt x="54" y="60"/>
                    <a:pt x="54" y="60"/>
                    <a:pt x="54" y="60"/>
                  </a:cubicBezTo>
                  <a:close/>
                  <a:moveTo>
                    <a:pt x="82" y="83"/>
                  </a:moveTo>
                  <a:cubicBezTo>
                    <a:pt x="81" y="83"/>
                    <a:pt x="80" y="83"/>
                    <a:pt x="80" y="84"/>
                  </a:cubicBezTo>
                  <a:cubicBezTo>
                    <a:pt x="80" y="97"/>
                    <a:pt x="80" y="97"/>
                    <a:pt x="80" y="97"/>
                  </a:cubicBezTo>
                  <a:cubicBezTo>
                    <a:pt x="80" y="98"/>
                    <a:pt x="81" y="98"/>
                    <a:pt x="82" y="98"/>
                  </a:cubicBezTo>
                  <a:cubicBezTo>
                    <a:pt x="84" y="98"/>
                    <a:pt x="84" y="96"/>
                    <a:pt x="84" y="96"/>
                  </a:cubicBezTo>
                  <a:cubicBezTo>
                    <a:pt x="84" y="85"/>
                    <a:pt x="84" y="85"/>
                    <a:pt x="84" y="85"/>
                  </a:cubicBezTo>
                  <a:cubicBezTo>
                    <a:pt x="84" y="85"/>
                    <a:pt x="84" y="83"/>
                    <a:pt x="82" y="83"/>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9" y="65"/>
                  </a:moveTo>
                  <a:cubicBezTo>
                    <a:pt x="99" y="65"/>
                    <a:pt x="86" y="64"/>
                    <a:pt x="74" y="64"/>
                  </a:cubicBezTo>
                  <a:cubicBezTo>
                    <a:pt x="61" y="64"/>
                    <a:pt x="49" y="65"/>
                    <a:pt x="49" y="65"/>
                  </a:cubicBezTo>
                  <a:cubicBezTo>
                    <a:pt x="43" y="65"/>
                    <a:pt x="38" y="69"/>
                    <a:pt x="38" y="75"/>
                  </a:cubicBezTo>
                  <a:cubicBezTo>
                    <a:pt x="38" y="75"/>
                    <a:pt x="37" y="80"/>
                    <a:pt x="37" y="87"/>
                  </a:cubicBezTo>
                  <a:cubicBezTo>
                    <a:pt x="37" y="94"/>
                    <a:pt x="38" y="100"/>
                    <a:pt x="38" y="100"/>
                  </a:cubicBezTo>
                  <a:cubicBezTo>
                    <a:pt x="38" y="105"/>
                    <a:pt x="43" y="110"/>
                    <a:pt x="49" y="110"/>
                  </a:cubicBezTo>
                  <a:cubicBezTo>
                    <a:pt x="49" y="110"/>
                    <a:pt x="61" y="111"/>
                    <a:pt x="74" y="111"/>
                  </a:cubicBezTo>
                  <a:cubicBezTo>
                    <a:pt x="86" y="111"/>
                    <a:pt x="99" y="110"/>
                    <a:pt x="99" y="110"/>
                  </a:cubicBezTo>
                  <a:cubicBezTo>
                    <a:pt x="105" y="110"/>
                    <a:pt x="110" y="105"/>
                    <a:pt x="110" y="100"/>
                  </a:cubicBezTo>
                  <a:cubicBezTo>
                    <a:pt x="110" y="100"/>
                    <a:pt x="111" y="94"/>
                    <a:pt x="111" y="87"/>
                  </a:cubicBezTo>
                  <a:cubicBezTo>
                    <a:pt x="111" y="80"/>
                    <a:pt x="110" y="75"/>
                    <a:pt x="110" y="75"/>
                  </a:cubicBezTo>
                  <a:cubicBezTo>
                    <a:pt x="110" y="69"/>
                    <a:pt x="105" y="65"/>
                    <a:pt x="99" y="65"/>
                  </a:cubicBezTo>
                  <a:moveTo>
                    <a:pt x="59" y="75"/>
                  </a:moveTo>
                  <a:cubicBezTo>
                    <a:pt x="54" y="75"/>
                    <a:pt x="54" y="75"/>
                    <a:pt x="54" y="75"/>
                  </a:cubicBezTo>
                  <a:cubicBezTo>
                    <a:pt x="54" y="101"/>
                    <a:pt x="54" y="101"/>
                    <a:pt x="54" y="101"/>
                  </a:cubicBezTo>
                  <a:cubicBezTo>
                    <a:pt x="49" y="101"/>
                    <a:pt x="49" y="101"/>
                    <a:pt x="49" y="101"/>
                  </a:cubicBezTo>
                  <a:cubicBezTo>
                    <a:pt x="49" y="75"/>
                    <a:pt x="49" y="75"/>
                    <a:pt x="49" y="75"/>
                  </a:cubicBezTo>
                  <a:cubicBezTo>
                    <a:pt x="44" y="75"/>
                    <a:pt x="44" y="75"/>
                    <a:pt x="44" y="75"/>
                  </a:cubicBezTo>
                  <a:cubicBezTo>
                    <a:pt x="44" y="71"/>
                    <a:pt x="44" y="71"/>
                    <a:pt x="44" y="71"/>
                  </a:cubicBezTo>
                  <a:cubicBezTo>
                    <a:pt x="59" y="71"/>
                    <a:pt x="59" y="71"/>
                    <a:pt x="59" y="71"/>
                  </a:cubicBezTo>
                  <a:cubicBezTo>
                    <a:pt x="59" y="75"/>
                    <a:pt x="59" y="75"/>
                    <a:pt x="59" y="75"/>
                  </a:cubicBezTo>
                  <a:cubicBezTo>
                    <a:pt x="59" y="75"/>
                    <a:pt x="59" y="75"/>
                    <a:pt x="59" y="75"/>
                  </a:cubicBezTo>
                  <a:close/>
                  <a:moveTo>
                    <a:pt x="72" y="101"/>
                  </a:moveTo>
                  <a:cubicBezTo>
                    <a:pt x="68" y="101"/>
                    <a:pt x="68" y="101"/>
                    <a:pt x="68" y="101"/>
                  </a:cubicBezTo>
                  <a:cubicBezTo>
                    <a:pt x="68" y="100"/>
                    <a:pt x="68" y="100"/>
                    <a:pt x="68" y="100"/>
                  </a:cubicBezTo>
                  <a:cubicBezTo>
                    <a:pt x="68" y="100"/>
                    <a:pt x="65" y="102"/>
                    <a:pt x="63" y="102"/>
                  </a:cubicBezTo>
                  <a:cubicBezTo>
                    <a:pt x="59" y="102"/>
                    <a:pt x="59" y="100"/>
                    <a:pt x="59" y="100"/>
                  </a:cubicBezTo>
                  <a:cubicBezTo>
                    <a:pt x="59" y="79"/>
                    <a:pt x="59" y="79"/>
                    <a:pt x="59" y="79"/>
                  </a:cubicBezTo>
                  <a:cubicBezTo>
                    <a:pt x="64" y="79"/>
                    <a:pt x="64" y="79"/>
                    <a:pt x="64" y="79"/>
                  </a:cubicBezTo>
                  <a:cubicBezTo>
                    <a:pt x="64" y="98"/>
                    <a:pt x="64" y="98"/>
                    <a:pt x="64" y="98"/>
                  </a:cubicBezTo>
                  <a:cubicBezTo>
                    <a:pt x="64" y="98"/>
                    <a:pt x="64" y="99"/>
                    <a:pt x="64" y="99"/>
                  </a:cubicBezTo>
                  <a:cubicBezTo>
                    <a:pt x="66" y="99"/>
                    <a:pt x="68" y="97"/>
                    <a:pt x="68" y="97"/>
                  </a:cubicBezTo>
                  <a:cubicBezTo>
                    <a:pt x="68" y="79"/>
                    <a:pt x="68" y="79"/>
                    <a:pt x="68" y="79"/>
                  </a:cubicBezTo>
                  <a:cubicBezTo>
                    <a:pt x="72" y="79"/>
                    <a:pt x="72" y="79"/>
                    <a:pt x="72" y="79"/>
                  </a:cubicBezTo>
                  <a:cubicBezTo>
                    <a:pt x="72" y="101"/>
                    <a:pt x="72" y="101"/>
                    <a:pt x="72" y="101"/>
                  </a:cubicBezTo>
                  <a:cubicBezTo>
                    <a:pt x="72" y="101"/>
                    <a:pt x="72" y="101"/>
                    <a:pt x="72" y="101"/>
                  </a:cubicBezTo>
                  <a:close/>
                  <a:moveTo>
                    <a:pt x="88" y="96"/>
                  </a:moveTo>
                  <a:cubicBezTo>
                    <a:pt x="88" y="96"/>
                    <a:pt x="88" y="102"/>
                    <a:pt x="85" y="102"/>
                  </a:cubicBezTo>
                  <a:cubicBezTo>
                    <a:pt x="82" y="102"/>
                    <a:pt x="80" y="100"/>
                    <a:pt x="80" y="100"/>
                  </a:cubicBezTo>
                  <a:cubicBezTo>
                    <a:pt x="80" y="101"/>
                    <a:pt x="80" y="101"/>
                    <a:pt x="80" y="101"/>
                  </a:cubicBezTo>
                  <a:cubicBezTo>
                    <a:pt x="75" y="101"/>
                    <a:pt x="75" y="101"/>
                    <a:pt x="75" y="101"/>
                  </a:cubicBezTo>
                  <a:cubicBezTo>
                    <a:pt x="75" y="71"/>
                    <a:pt x="75" y="71"/>
                    <a:pt x="75" y="71"/>
                  </a:cubicBezTo>
                  <a:cubicBezTo>
                    <a:pt x="80" y="71"/>
                    <a:pt x="80" y="71"/>
                    <a:pt x="80" y="71"/>
                  </a:cubicBezTo>
                  <a:cubicBezTo>
                    <a:pt x="80" y="81"/>
                    <a:pt x="80" y="81"/>
                    <a:pt x="80" y="81"/>
                  </a:cubicBezTo>
                  <a:cubicBezTo>
                    <a:pt x="80" y="80"/>
                    <a:pt x="82" y="79"/>
                    <a:pt x="85" y="79"/>
                  </a:cubicBezTo>
                  <a:cubicBezTo>
                    <a:pt x="87" y="79"/>
                    <a:pt x="88" y="81"/>
                    <a:pt x="88" y="84"/>
                  </a:cubicBezTo>
                  <a:cubicBezTo>
                    <a:pt x="88" y="96"/>
                    <a:pt x="88" y="96"/>
                    <a:pt x="88" y="96"/>
                  </a:cubicBezTo>
                  <a:cubicBezTo>
                    <a:pt x="88" y="96"/>
                    <a:pt x="88" y="96"/>
                    <a:pt x="88" y="96"/>
                  </a:cubicBezTo>
                  <a:close/>
                  <a:moveTo>
                    <a:pt x="105" y="85"/>
                  </a:moveTo>
                  <a:cubicBezTo>
                    <a:pt x="105" y="91"/>
                    <a:pt x="105" y="91"/>
                    <a:pt x="105" y="91"/>
                  </a:cubicBezTo>
                  <a:cubicBezTo>
                    <a:pt x="95" y="91"/>
                    <a:pt x="95" y="91"/>
                    <a:pt x="95" y="91"/>
                  </a:cubicBezTo>
                  <a:cubicBezTo>
                    <a:pt x="95" y="96"/>
                    <a:pt x="95" y="96"/>
                    <a:pt x="95" y="96"/>
                  </a:cubicBezTo>
                  <a:cubicBezTo>
                    <a:pt x="95" y="96"/>
                    <a:pt x="95" y="98"/>
                    <a:pt x="98" y="98"/>
                  </a:cubicBezTo>
                  <a:cubicBezTo>
                    <a:pt x="100" y="98"/>
                    <a:pt x="100" y="96"/>
                    <a:pt x="100" y="96"/>
                  </a:cubicBezTo>
                  <a:cubicBezTo>
                    <a:pt x="100" y="94"/>
                    <a:pt x="100" y="94"/>
                    <a:pt x="100" y="94"/>
                  </a:cubicBezTo>
                  <a:cubicBezTo>
                    <a:pt x="105" y="94"/>
                    <a:pt x="105" y="94"/>
                    <a:pt x="105" y="94"/>
                  </a:cubicBezTo>
                  <a:cubicBezTo>
                    <a:pt x="105" y="97"/>
                    <a:pt x="105" y="97"/>
                    <a:pt x="105" y="97"/>
                  </a:cubicBezTo>
                  <a:cubicBezTo>
                    <a:pt x="105" y="97"/>
                    <a:pt x="104" y="102"/>
                    <a:pt x="98" y="102"/>
                  </a:cubicBezTo>
                  <a:cubicBezTo>
                    <a:pt x="93" y="102"/>
                    <a:pt x="91" y="97"/>
                    <a:pt x="91" y="97"/>
                  </a:cubicBezTo>
                  <a:cubicBezTo>
                    <a:pt x="91" y="85"/>
                    <a:pt x="91" y="85"/>
                    <a:pt x="91" y="85"/>
                  </a:cubicBezTo>
                  <a:cubicBezTo>
                    <a:pt x="91" y="85"/>
                    <a:pt x="91" y="79"/>
                    <a:pt x="98" y="79"/>
                  </a:cubicBezTo>
                  <a:cubicBezTo>
                    <a:pt x="105" y="79"/>
                    <a:pt x="105" y="85"/>
                    <a:pt x="105" y="85"/>
                  </a:cubicBezTo>
                  <a:moveTo>
                    <a:pt x="98" y="83"/>
                  </a:moveTo>
                  <a:cubicBezTo>
                    <a:pt x="95" y="83"/>
                    <a:pt x="95" y="85"/>
                    <a:pt x="95" y="85"/>
                  </a:cubicBezTo>
                  <a:cubicBezTo>
                    <a:pt x="95" y="88"/>
                    <a:pt x="95" y="88"/>
                    <a:pt x="95" y="88"/>
                  </a:cubicBezTo>
                  <a:cubicBezTo>
                    <a:pt x="100" y="88"/>
                    <a:pt x="100" y="88"/>
                    <a:pt x="100" y="88"/>
                  </a:cubicBezTo>
                  <a:cubicBezTo>
                    <a:pt x="100" y="85"/>
                    <a:pt x="100" y="85"/>
                    <a:pt x="100" y="85"/>
                  </a:cubicBezTo>
                  <a:cubicBezTo>
                    <a:pt x="100" y="85"/>
                    <a:pt x="100" y="83"/>
                    <a:pt x="98" y="8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grpSp>
      <p:grpSp>
        <p:nvGrpSpPr>
          <p:cNvPr id="28" name="Group 27"/>
          <p:cNvGrpSpPr/>
          <p:nvPr/>
        </p:nvGrpSpPr>
        <p:grpSpPr>
          <a:xfrm>
            <a:off x="5510985" y="3836250"/>
            <a:ext cx="1740946" cy="414861"/>
            <a:chOff x="3312433" y="2976233"/>
            <a:chExt cx="1740946" cy="414861"/>
          </a:xfrm>
        </p:grpSpPr>
        <p:sp>
          <p:nvSpPr>
            <p:cNvPr id="15" name="TextBox 14"/>
            <p:cNvSpPr txBox="1"/>
            <p:nvPr/>
          </p:nvSpPr>
          <p:spPr>
            <a:xfrm>
              <a:off x="3725771" y="2999832"/>
              <a:ext cx="1327608" cy="369332"/>
            </a:xfrm>
            <a:prstGeom prst="rect">
              <a:avLst/>
            </a:prstGeom>
            <a:noFill/>
          </p:spPr>
          <p:txBody>
            <a:bodyPr wrap="none" rtlCol="0">
              <a:spAutoFit/>
            </a:bodyPr>
            <a:lstStyle/>
            <a:p>
              <a:r>
                <a:rPr lang="en-CA" b="1" dirty="0">
                  <a:solidFill>
                    <a:schemeClr val="bg1"/>
                  </a:solidFill>
                  <a:latin typeface="Century Gothic" charset="0"/>
                  <a:ea typeface="Century Gothic" charset="0"/>
                  <a:cs typeface="Century Gothic" charset="0"/>
                </a:rPr>
                <a:t>Facebook</a:t>
              </a:r>
            </a:p>
          </p:txBody>
        </p:sp>
        <p:sp>
          <p:nvSpPr>
            <p:cNvPr id="26" name="Freeform 97"/>
            <p:cNvSpPr>
              <a:spLocks noEditPoints="1"/>
            </p:cNvSpPr>
            <p:nvPr/>
          </p:nvSpPr>
          <p:spPr bwMode="auto">
            <a:xfrm>
              <a:off x="3312433" y="2976233"/>
              <a:ext cx="414861" cy="414861"/>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grpSp>
    </p:spTree>
    <p:extLst>
      <p:ext uri="{BB962C8B-B14F-4D97-AF65-F5344CB8AC3E}">
        <p14:creationId xmlns:p14="http://schemas.microsoft.com/office/powerpoint/2010/main" val="9819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P spid="1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LinkedIn</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9</a:t>
            </a:fld>
            <a:endParaRPr lang="en-US" dirty="0"/>
          </a:p>
        </p:txBody>
      </p:sp>
      <p:sp>
        <p:nvSpPr>
          <p:cNvPr id="5" name="Content Placeholder 4"/>
          <p:cNvSpPr>
            <a:spLocks noGrp="1"/>
          </p:cNvSpPr>
          <p:nvPr>
            <p:ph sz="quarter" idx="13"/>
          </p:nvPr>
        </p:nvSpPr>
        <p:spPr/>
        <p:txBody>
          <a:bodyPr>
            <a:noAutofit/>
          </a:bodyPr>
          <a:lstStyle/>
          <a:p>
            <a:r>
              <a:rPr lang="en-CA" sz="2000" b="0" dirty="0"/>
              <a:t>Buttons with indiscernible text</a:t>
            </a:r>
          </a:p>
          <a:p>
            <a:r>
              <a:rPr lang="en-CA" sz="2000" b="0" dirty="0"/>
              <a:t>Insufficient color contrast ratios</a:t>
            </a:r>
          </a:p>
          <a:p>
            <a:r>
              <a:rPr lang="en-CA" sz="2000" b="0" dirty="0"/>
              <a:t>Duplicate ID attribute values</a:t>
            </a:r>
          </a:p>
          <a:p>
            <a:r>
              <a:rPr lang="en-CA" sz="2000" b="0" dirty="0"/>
              <a:t>Frames without unique title attributes</a:t>
            </a:r>
          </a:p>
          <a:p>
            <a:r>
              <a:rPr lang="en-CA" sz="2000" b="0" dirty="0"/>
              <a:t>Lang attribute not defined</a:t>
            </a:r>
          </a:p>
          <a:p>
            <a:r>
              <a:rPr lang="en-CA" sz="2000" b="0" dirty="0"/>
              <a:t>Missing required ARIA attributes</a:t>
            </a:r>
          </a:p>
          <a:p>
            <a:r>
              <a:rPr lang="en-CA" sz="2000" b="0" dirty="0"/>
              <a:t>ARIA roles missing expected children</a:t>
            </a:r>
          </a:p>
          <a:p>
            <a:r>
              <a:rPr lang="en-CA" sz="2000" b="0" dirty="0"/>
              <a:t>ARIA roles missing expected parents</a:t>
            </a:r>
          </a:p>
          <a:p>
            <a:r>
              <a:rPr lang="en-CA" sz="2000" b="0" dirty="0"/>
              <a:t>ARIA attributes with invalid values</a:t>
            </a:r>
          </a:p>
          <a:p>
            <a:r>
              <a:rPr lang="en-CA" sz="2000" b="0" dirty="0"/>
              <a:t>Empty &lt;title&gt; element</a:t>
            </a:r>
          </a:p>
          <a:p>
            <a:r>
              <a:rPr lang="en-CA" sz="2000" b="0" dirty="0"/>
              <a:t>Missing form labels</a:t>
            </a:r>
          </a:p>
          <a:p>
            <a:r>
              <a:rPr lang="en-CA" sz="2000" b="0" dirty="0"/>
              <a:t>Links with indiscernible text</a:t>
            </a:r>
          </a:p>
        </p:txBody>
      </p:sp>
      <p:sp>
        <p:nvSpPr>
          <p:cNvPr id="7" name="Freeform 102"/>
          <p:cNvSpPr>
            <a:spLocks noEditPoints="1"/>
          </p:cNvSpPr>
          <p:nvPr/>
        </p:nvSpPr>
        <p:spPr bwMode="auto">
          <a:xfrm>
            <a:off x="6595500" y="3910196"/>
            <a:ext cx="2090879" cy="2096903"/>
          </a:xfrm>
          <a:custGeom>
            <a:avLst/>
            <a:gdLst>
              <a:gd name="T0" fmla="*/ 53 w 147"/>
              <a:gd name="T1" fmla="*/ 47 h 147"/>
              <a:gd name="T2" fmla="*/ 47 w 147"/>
              <a:gd name="T3" fmla="*/ 54 h 147"/>
              <a:gd name="T4" fmla="*/ 53 w 147"/>
              <a:gd name="T5" fmla="*/ 60 h 147"/>
              <a:gd name="T6" fmla="*/ 60 w 147"/>
              <a:gd name="T7" fmla="*/ 54 h 147"/>
              <a:gd name="T8" fmla="*/ 53 w 147"/>
              <a:gd name="T9" fmla="*/ 47 h 147"/>
              <a:gd name="T10" fmla="*/ 47 w 147"/>
              <a:gd name="T11" fmla="*/ 100 h 147"/>
              <a:gd name="T12" fmla="*/ 60 w 147"/>
              <a:gd name="T13" fmla="*/ 100 h 147"/>
              <a:gd name="T14" fmla="*/ 60 w 147"/>
              <a:gd name="T15" fmla="*/ 64 h 147"/>
              <a:gd name="T16" fmla="*/ 47 w 147"/>
              <a:gd name="T17" fmla="*/ 64 h 147"/>
              <a:gd name="T18" fmla="*/ 47 w 147"/>
              <a:gd name="T19" fmla="*/ 100 h 147"/>
              <a:gd name="T20" fmla="*/ 47 w 147"/>
              <a:gd name="T21" fmla="*/ 100 h 147"/>
              <a:gd name="T22" fmla="*/ 91 w 147"/>
              <a:gd name="T23" fmla="*/ 64 h 147"/>
              <a:gd name="T24" fmla="*/ 80 w 147"/>
              <a:gd name="T25" fmla="*/ 70 h 147"/>
              <a:gd name="T26" fmla="*/ 80 w 147"/>
              <a:gd name="T27" fmla="*/ 64 h 147"/>
              <a:gd name="T28" fmla="*/ 67 w 147"/>
              <a:gd name="T29" fmla="*/ 64 h 147"/>
              <a:gd name="T30" fmla="*/ 67 w 147"/>
              <a:gd name="T31" fmla="*/ 100 h 147"/>
              <a:gd name="T32" fmla="*/ 80 w 147"/>
              <a:gd name="T33" fmla="*/ 100 h 147"/>
              <a:gd name="T34" fmla="*/ 80 w 147"/>
              <a:gd name="T35" fmla="*/ 80 h 147"/>
              <a:gd name="T36" fmla="*/ 86 w 147"/>
              <a:gd name="T37" fmla="*/ 74 h 147"/>
              <a:gd name="T38" fmla="*/ 90 w 147"/>
              <a:gd name="T39" fmla="*/ 80 h 147"/>
              <a:gd name="T40" fmla="*/ 90 w 147"/>
              <a:gd name="T41" fmla="*/ 100 h 147"/>
              <a:gd name="T42" fmla="*/ 104 w 147"/>
              <a:gd name="T43" fmla="*/ 100 h 147"/>
              <a:gd name="T44" fmla="*/ 104 w 147"/>
              <a:gd name="T45" fmla="*/ 80 h 147"/>
              <a:gd name="T46" fmla="*/ 91 w 147"/>
              <a:gd name="T47" fmla="*/ 64 h 147"/>
              <a:gd name="T48" fmla="*/ 73 w 147"/>
              <a:gd name="T49" fmla="*/ 0 h 147"/>
              <a:gd name="T50" fmla="*/ 0 w 147"/>
              <a:gd name="T51" fmla="*/ 74 h 147"/>
              <a:gd name="T52" fmla="*/ 73 w 147"/>
              <a:gd name="T53" fmla="*/ 147 h 147"/>
              <a:gd name="T54" fmla="*/ 147 w 147"/>
              <a:gd name="T55" fmla="*/ 74 h 147"/>
              <a:gd name="T56" fmla="*/ 73 w 147"/>
              <a:gd name="T57" fmla="*/ 0 h 147"/>
              <a:gd name="T58" fmla="*/ 73 w 147"/>
              <a:gd name="T59" fmla="*/ 141 h 147"/>
              <a:gd name="T60" fmla="*/ 7 w 147"/>
              <a:gd name="T61" fmla="*/ 74 h 147"/>
              <a:gd name="T62" fmla="*/ 73 w 147"/>
              <a:gd name="T63" fmla="*/ 7 h 147"/>
              <a:gd name="T64" fmla="*/ 140 w 147"/>
              <a:gd name="T65" fmla="*/ 74 h 147"/>
              <a:gd name="T66" fmla="*/ 73 w 147"/>
              <a:gd name="T67"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47">
                <a:moveTo>
                  <a:pt x="53" y="47"/>
                </a:moveTo>
                <a:cubicBezTo>
                  <a:pt x="50" y="47"/>
                  <a:pt x="47" y="50"/>
                  <a:pt x="47" y="54"/>
                </a:cubicBezTo>
                <a:cubicBezTo>
                  <a:pt x="47" y="57"/>
                  <a:pt x="50" y="60"/>
                  <a:pt x="53" y="60"/>
                </a:cubicBezTo>
                <a:cubicBezTo>
                  <a:pt x="57" y="60"/>
                  <a:pt x="60" y="57"/>
                  <a:pt x="60" y="54"/>
                </a:cubicBezTo>
                <a:cubicBezTo>
                  <a:pt x="60" y="50"/>
                  <a:pt x="57" y="47"/>
                  <a:pt x="53" y="47"/>
                </a:cubicBezTo>
                <a:moveTo>
                  <a:pt x="47" y="100"/>
                </a:moveTo>
                <a:cubicBezTo>
                  <a:pt x="60" y="100"/>
                  <a:pt x="60" y="100"/>
                  <a:pt x="60" y="100"/>
                </a:cubicBezTo>
                <a:cubicBezTo>
                  <a:pt x="60" y="64"/>
                  <a:pt x="60" y="64"/>
                  <a:pt x="60" y="64"/>
                </a:cubicBezTo>
                <a:cubicBezTo>
                  <a:pt x="47" y="64"/>
                  <a:pt x="47" y="64"/>
                  <a:pt x="47" y="64"/>
                </a:cubicBezTo>
                <a:cubicBezTo>
                  <a:pt x="47" y="100"/>
                  <a:pt x="47" y="100"/>
                  <a:pt x="47" y="100"/>
                </a:cubicBezTo>
                <a:cubicBezTo>
                  <a:pt x="47" y="100"/>
                  <a:pt x="47" y="100"/>
                  <a:pt x="47" y="100"/>
                </a:cubicBezTo>
                <a:close/>
                <a:moveTo>
                  <a:pt x="91" y="64"/>
                </a:moveTo>
                <a:cubicBezTo>
                  <a:pt x="82" y="64"/>
                  <a:pt x="80" y="70"/>
                  <a:pt x="80" y="70"/>
                </a:cubicBezTo>
                <a:cubicBezTo>
                  <a:pt x="80" y="64"/>
                  <a:pt x="80" y="64"/>
                  <a:pt x="80" y="64"/>
                </a:cubicBezTo>
                <a:cubicBezTo>
                  <a:pt x="67" y="64"/>
                  <a:pt x="67" y="64"/>
                  <a:pt x="67" y="64"/>
                </a:cubicBezTo>
                <a:cubicBezTo>
                  <a:pt x="67" y="100"/>
                  <a:pt x="67" y="100"/>
                  <a:pt x="67" y="100"/>
                </a:cubicBezTo>
                <a:cubicBezTo>
                  <a:pt x="80" y="100"/>
                  <a:pt x="80" y="100"/>
                  <a:pt x="80" y="100"/>
                </a:cubicBezTo>
                <a:cubicBezTo>
                  <a:pt x="80" y="80"/>
                  <a:pt x="80" y="80"/>
                  <a:pt x="80" y="80"/>
                </a:cubicBezTo>
                <a:cubicBezTo>
                  <a:pt x="80" y="80"/>
                  <a:pt x="80" y="74"/>
                  <a:pt x="86" y="74"/>
                </a:cubicBezTo>
                <a:cubicBezTo>
                  <a:pt x="89" y="74"/>
                  <a:pt x="90" y="77"/>
                  <a:pt x="90" y="80"/>
                </a:cubicBezTo>
                <a:cubicBezTo>
                  <a:pt x="90" y="100"/>
                  <a:pt x="90" y="100"/>
                  <a:pt x="90" y="100"/>
                </a:cubicBezTo>
                <a:cubicBezTo>
                  <a:pt x="104" y="100"/>
                  <a:pt x="104" y="100"/>
                  <a:pt x="104" y="100"/>
                </a:cubicBezTo>
                <a:cubicBezTo>
                  <a:pt x="104" y="80"/>
                  <a:pt x="104" y="80"/>
                  <a:pt x="104" y="80"/>
                </a:cubicBezTo>
                <a:cubicBezTo>
                  <a:pt x="104" y="70"/>
                  <a:pt x="99" y="64"/>
                  <a:pt x="91" y="64"/>
                </a:cubicBezTo>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7" y="141"/>
                  <a:pt x="7" y="111"/>
                  <a:pt x="7" y="74"/>
                </a:cubicBezTo>
                <a:cubicBezTo>
                  <a:pt x="7" y="37"/>
                  <a:pt x="37" y="7"/>
                  <a:pt x="73" y="7"/>
                </a:cubicBezTo>
                <a:cubicBezTo>
                  <a:pt x="110" y="7"/>
                  <a:pt x="140" y="37"/>
                  <a:pt x="140" y="74"/>
                </a:cubicBezTo>
                <a:cubicBezTo>
                  <a:pt x="140" y="111"/>
                  <a:pt x="110" y="141"/>
                  <a:pt x="73" y="141"/>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Tree>
    <p:extLst>
      <p:ext uri="{BB962C8B-B14F-4D97-AF65-F5344CB8AC3E}">
        <p14:creationId xmlns:p14="http://schemas.microsoft.com/office/powerpoint/2010/main" val="11436759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Pinterest</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10</a:t>
            </a:fld>
            <a:endParaRPr lang="en-US" dirty="0"/>
          </a:p>
        </p:txBody>
      </p:sp>
      <p:sp>
        <p:nvSpPr>
          <p:cNvPr id="5" name="Content Placeholder 4"/>
          <p:cNvSpPr>
            <a:spLocks noGrp="1"/>
          </p:cNvSpPr>
          <p:nvPr>
            <p:ph sz="quarter" idx="13"/>
          </p:nvPr>
        </p:nvSpPr>
        <p:spPr/>
        <p:txBody>
          <a:bodyPr>
            <a:normAutofit/>
          </a:bodyPr>
          <a:lstStyle/>
          <a:p>
            <a:r>
              <a:rPr lang="en-CA" sz="2000" b="0" dirty="0"/>
              <a:t>Buttons with indiscernible text</a:t>
            </a:r>
          </a:p>
          <a:p>
            <a:r>
              <a:rPr lang="en-CA" sz="2000" b="0" dirty="0"/>
              <a:t>Insufficient color contrast ratios</a:t>
            </a:r>
          </a:p>
          <a:p>
            <a:r>
              <a:rPr lang="en-CA" sz="2000" b="0" dirty="0"/>
              <a:t>Links with indiscernible text</a:t>
            </a:r>
          </a:p>
          <a:p>
            <a:r>
              <a:rPr lang="en-CA" sz="2000" b="0" dirty="0"/>
              <a:t>Images without alt text</a:t>
            </a:r>
          </a:p>
          <a:p>
            <a:r>
              <a:rPr lang="en-CA" sz="2000" b="0" dirty="0"/>
              <a:t>Zooming and scaling is disabled</a:t>
            </a:r>
          </a:p>
        </p:txBody>
      </p:sp>
      <p:sp>
        <p:nvSpPr>
          <p:cNvPr id="7" name="Freeform 99"/>
          <p:cNvSpPr>
            <a:spLocks noEditPoints="1"/>
          </p:cNvSpPr>
          <p:nvPr/>
        </p:nvSpPr>
        <p:spPr bwMode="auto">
          <a:xfrm>
            <a:off x="6578528" y="3910196"/>
            <a:ext cx="2096903" cy="2096903"/>
          </a:xfrm>
          <a:custGeom>
            <a:avLst/>
            <a:gdLst>
              <a:gd name="T0" fmla="*/ 73 w 147"/>
              <a:gd name="T1" fmla="*/ 44 h 147"/>
              <a:gd name="T2" fmla="*/ 69 w 147"/>
              <a:gd name="T3" fmla="*/ 45 h 147"/>
              <a:gd name="T4" fmla="*/ 61 w 147"/>
              <a:gd name="T5" fmla="*/ 47 h 147"/>
              <a:gd name="T6" fmla="*/ 49 w 147"/>
              <a:gd name="T7" fmla="*/ 60 h 147"/>
              <a:gd name="T8" fmla="*/ 48 w 147"/>
              <a:gd name="T9" fmla="*/ 64 h 147"/>
              <a:gd name="T10" fmla="*/ 54 w 147"/>
              <a:gd name="T11" fmla="*/ 81 h 147"/>
              <a:gd name="T12" fmla="*/ 57 w 147"/>
              <a:gd name="T13" fmla="*/ 82 h 147"/>
              <a:gd name="T14" fmla="*/ 58 w 147"/>
              <a:gd name="T15" fmla="*/ 80 h 147"/>
              <a:gd name="T16" fmla="*/ 58 w 147"/>
              <a:gd name="T17" fmla="*/ 77 h 147"/>
              <a:gd name="T18" fmla="*/ 56 w 147"/>
              <a:gd name="T19" fmla="*/ 75 h 147"/>
              <a:gd name="T20" fmla="*/ 54 w 147"/>
              <a:gd name="T21" fmla="*/ 69 h 147"/>
              <a:gd name="T22" fmla="*/ 54 w 147"/>
              <a:gd name="T23" fmla="*/ 68 h 147"/>
              <a:gd name="T24" fmla="*/ 56 w 147"/>
              <a:gd name="T25" fmla="*/ 61 h 147"/>
              <a:gd name="T26" fmla="*/ 69 w 147"/>
              <a:gd name="T27" fmla="*/ 51 h 147"/>
              <a:gd name="T28" fmla="*/ 76 w 147"/>
              <a:gd name="T29" fmla="*/ 50 h 147"/>
              <a:gd name="T30" fmla="*/ 80 w 147"/>
              <a:gd name="T31" fmla="*/ 51 h 147"/>
              <a:gd name="T32" fmla="*/ 90 w 147"/>
              <a:gd name="T33" fmla="*/ 59 h 147"/>
              <a:gd name="T34" fmla="*/ 90 w 147"/>
              <a:gd name="T35" fmla="*/ 70 h 147"/>
              <a:gd name="T36" fmla="*/ 90 w 147"/>
              <a:gd name="T37" fmla="*/ 74 h 147"/>
              <a:gd name="T38" fmla="*/ 80 w 147"/>
              <a:gd name="T39" fmla="*/ 85 h 147"/>
              <a:gd name="T40" fmla="*/ 72 w 147"/>
              <a:gd name="T41" fmla="*/ 81 h 147"/>
              <a:gd name="T42" fmla="*/ 72 w 147"/>
              <a:gd name="T43" fmla="*/ 79 h 147"/>
              <a:gd name="T44" fmla="*/ 75 w 147"/>
              <a:gd name="T45" fmla="*/ 66 h 147"/>
              <a:gd name="T46" fmla="*/ 71 w 147"/>
              <a:gd name="T47" fmla="*/ 59 h 147"/>
              <a:gd name="T48" fmla="*/ 64 w 147"/>
              <a:gd name="T49" fmla="*/ 64 h 147"/>
              <a:gd name="T50" fmla="*/ 63 w 147"/>
              <a:gd name="T51" fmla="*/ 71 h 147"/>
              <a:gd name="T52" fmla="*/ 64 w 147"/>
              <a:gd name="T53" fmla="*/ 75 h 147"/>
              <a:gd name="T54" fmla="*/ 61 w 147"/>
              <a:gd name="T55" fmla="*/ 85 h 147"/>
              <a:gd name="T56" fmla="*/ 59 w 147"/>
              <a:gd name="T57" fmla="*/ 95 h 147"/>
              <a:gd name="T58" fmla="*/ 58 w 147"/>
              <a:gd name="T59" fmla="*/ 100 h 147"/>
              <a:gd name="T60" fmla="*/ 58 w 147"/>
              <a:gd name="T61" fmla="*/ 101 h 147"/>
              <a:gd name="T62" fmla="*/ 58 w 147"/>
              <a:gd name="T63" fmla="*/ 107 h 147"/>
              <a:gd name="T64" fmla="*/ 59 w 147"/>
              <a:gd name="T65" fmla="*/ 110 h 147"/>
              <a:gd name="T66" fmla="*/ 59 w 147"/>
              <a:gd name="T67" fmla="*/ 111 h 147"/>
              <a:gd name="T68" fmla="*/ 63 w 147"/>
              <a:gd name="T69" fmla="*/ 105 h 147"/>
              <a:gd name="T70" fmla="*/ 66 w 147"/>
              <a:gd name="T71" fmla="*/ 100 h 147"/>
              <a:gd name="T72" fmla="*/ 68 w 147"/>
              <a:gd name="T73" fmla="*/ 93 h 147"/>
              <a:gd name="T74" fmla="*/ 69 w 147"/>
              <a:gd name="T75" fmla="*/ 87 h 147"/>
              <a:gd name="T76" fmla="*/ 69 w 147"/>
              <a:gd name="T77" fmla="*/ 87 h 147"/>
              <a:gd name="T78" fmla="*/ 71 w 147"/>
              <a:gd name="T79" fmla="*/ 90 h 147"/>
              <a:gd name="T80" fmla="*/ 83 w 147"/>
              <a:gd name="T81" fmla="*/ 92 h 147"/>
              <a:gd name="T82" fmla="*/ 95 w 147"/>
              <a:gd name="T83" fmla="*/ 85 h 147"/>
              <a:gd name="T84" fmla="*/ 99 w 147"/>
              <a:gd name="T85" fmla="*/ 75 h 147"/>
              <a:gd name="T86" fmla="*/ 100 w 147"/>
              <a:gd name="T87" fmla="*/ 70 h 147"/>
              <a:gd name="T88" fmla="*/ 99 w 147"/>
              <a:gd name="T89" fmla="*/ 57 h 147"/>
              <a:gd name="T90" fmla="*/ 73 w 147"/>
              <a:gd name="T91" fmla="*/ 44 h 147"/>
              <a:gd name="T92" fmla="*/ 74 w 147"/>
              <a:gd name="T93" fmla="*/ 0 h 147"/>
              <a:gd name="T94" fmla="*/ 0 w 147"/>
              <a:gd name="T95" fmla="*/ 74 h 147"/>
              <a:gd name="T96" fmla="*/ 74 w 147"/>
              <a:gd name="T97" fmla="*/ 147 h 147"/>
              <a:gd name="T98" fmla="*/ 147 w 147"/>
              <a:gd name="T99" fmla="*/ 74 h 147"/>
              <a:gd name="T100" fmla="*/ 74 w 147"/>
              <a:gd name="T101" fmla="*/ 0 h 147"/>
              <a:gd name="T102" fmla="*/ 74 w 147"/>
              <a:gd name="T103" fmla="*/ 141 h 147"/>
              <a:gd name="T104" fmla="*/ 7 w 147"/>
              <a:gd name="T105" fmla="*/ 74 h 147"/>
              <a:gd name="T106" fmla="*/ 74 w 147"/>
              <a:gd name="T107" fmla="*/ 7 h 147"/>
              <a:gd name="T108" fmla="*/ 140 w 147"/>
              <a:gd name="T109" fmla="*/ 74 h 147"/>
              <a:gd name="T110" fmla="*/ 74 w 147"/>
              <a:gd name="T111"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147">
                <a:moveTo>
                  <a:pt x="73" y="44"/>
                </a:moveTo>
                <a:cubicBezTo>
                  <a:pt x="71" y="44"/>
                  <a:pt x="70" y="44"/>
                  <a:pt x="69" y="45"/>
                </a:cubicBezTo>
                <a:cubicBezTo>
                  <a:pt x="66" y="45"/>
                  <a:pt x="63" y="45"/>
                  <a:pt x="61" y="47"/>
                </a:cubicBezTo>
                <a:cubicBezTo>
                  <a:pt x="55" y="50"/>
                  <a:pt x="51" y="54"/>
                  <a:pt x="49" y="60"/>
                </a:cubicBezTo>
                <a:cubicBezTo>
                  <a:pt x="48" y="61"/>
                  <a:pt x="48" y="63"/>
                  <a:pt x="48" y="64"/>
                </a:cubicBezTo>
                <a:cubicBezTo>
                  <a:pt x="45" y="71"/>
                  <a:pt x="49" y="79"/>
                  <a:pt x="54" y="81"/>
                </a:cubicBezTo>
                <a:cubicBezTo>
                  <a:pt x="54" y="82"/>
                  <a:pt x="56" y="83"/>
                  <a:pt x="57" y="82"/>
                </a:cubicBezTo>
                <a:cubicBezTo>
                  <a:pt x="58" y="81"/>
                  <a:pt x="57" y="80"/>
                  <a:pt x="58" y="80"/>
                </a:cubicBezTo>
                <a:cubicBezTo>
                  <a:pt x="58" y="79"/>
                  <a:pt x="59" y="78"/>
                  <a:pt x="58" y="77"/>
                </a:cubicBezTo>
                <a:cubicBezTo>
                  <a:pt x="58" y="76"/>
                  <a:pt x="57" y="75"/>
                  <a:pt x="56" y="75"/>
                </a:cubicBezTo>
                <a:cubicBezTo>
                  <a:pt x="55" y="73"/>
                  <a:pt x="55" y="71"/>
                  <a:pt x="54" y="69"/>
                </a:cubicBezTo>
                <a:cubicBezTo>
                  <a:pt x="54" y="68"/>
                  <a:pt x="54" y="68"/>
                  <a:pt x="54" y="68"/>
                </a:cubicBezTo>
                <a:cubicBezTo>
                  <a:pt x="55" y="65"/>
                  <a:pt x="55" y="64"/>
                  <a:pt x="56" y="61"/>
                </a:cubicBezTo>
                <a:cubicBezTo>
                  <a:pt x="59" y="56"/>
                  <a:pt x="63" y="53"/>
                  <a:pt x="69" y="51"/>
                </a:cubicBezTo>
                <a:cubicBezTo>
                  <a:pt x="70" y="50"/>
                  <a:pt x="74" y="50"/>
                  <a:pt x="76" y="50"/>
                </a:cubicBezTo>
                <a:cubicBezTo>
                  <a:pt x="78" y="50"/>
                  <a:pt x="79" y="50"/>
                  <a:pt x="80" y="51"/>
                </a:cubicBezTo>
                <a:cubicBezTo>
                  <a:pt x="85" y="52"/>
                  <a:pt x="88" y="55"/>
                  <a:pt x="90" y="59"/>
                </a:cubicBezTo>
                <a:cubicBezTo>
                  <a:pt x="90" y="61"/>
                  <a:pt x="91" y="66"/>
                  <a:pt x="90" y="70"/>
                </a:cubicBezTo>
                <a:cubicBezTo>
                  <a:pt x="90" y="71"/>
                  <a:pt x="90" y="73"/>
                  <a:pt x="90" y="74"/>
                </a:cubicBezTo>
                <a:cubicBezTo>
                  <a:pt x="88" y="79"/>
                  <a:pt x="85" y="84"/>
                  <a:pt x="80" y="85"/>
                </a:cubicBezTo>
                <a:cubicBezTo>
                  <a:pt x="76" y="86"/>
                  <a:pt x="73" y="84"/>
                  <a:pt x="72" y="81"/>
                </a:cubicBezTo>
                <a:cubicBezTo>
                  <a:pt x="72" y="81"/>
                  <a:pt x="71" y="80"/>
                  <a:pt x="72" y="79"/>
                </a:cubicBezTo>
                <a:cubicBezTo>
                  <a:pt x="73" y="75"/>
                  <a:pt x="74" y="70"/>
                  <a:pt x="75" y="66"/>
                </a:cubicBezTo>
                <a:cubicBezTo>
                  <a:pt x="76" y="63"/>
                  <a:pt x="74" y="60"/>
                  <a:pt x="71" y="59"/>
                </a:cubicBezTo>
                <a:cubicBezTo>
                  <a:pt x="67" y="58"/>
                  <a:pt x="64" y="61"/>
                  <a:pt x="64" y="64"/>
                </a:cubicBezTo>
                <a:cubicBezTo>
                  <a:pt x="63" y="65"/>
                  <a:pt x="62" y="69"/>
                  <a:pt x="63" y="71"/>
                </a:cubicBezTo>
                <a:cubicBezTo>
                  <a:pt x="63" y="72"/>
                  <a:pt x="64" y="75"/>
                  <a:pt x="64" y="75"/>
                </a:cubicBezTo>
                <a:cubicBezTo>
                  <a:pt x="63" y="78"/>
                  <a:pt x="62" y="82"/>
                  <a:pt x="61" y="85"/>
                </a:cubicBezTo>
                <a:cubicBezTo>
                  <a:pt x="60" y="88"/>
                  <a:pt x="59" y="91"/>
                  <a:pt x="59" y="95"/>
                </a:cubicBezTo>
                <a:cubicBezTo>
                  <a:pt x="59" y="96"/>
                  <a:pt x="59" y="98"/>
                  <a:pt x="58" y="100"/>
                </a:cubicBezTo>
                <a:cubicBezTo>
                  <a:pt x="58" y="101"/>
                  <a:pt x="58" y="101"/>
                  <a:pt x="58" y="101"/>
                </a:cubicBezTo>
                <a:cubicBezTo>
                  <a:pt x="58" y="103"/>
                  <a:pt x="58" y="105"/>
                  <a:pt x="58" y="107"/>
                </a:cubicBezTo>
                <a:cubicBezTo>
                  <a:pt x="59" y="108"/>
                  <a:pt x="58" y="109"/>
                  <a:pt x="59" y="110"/>
                </a:cubicBezTo>
                <a:cubicBezTo>
                  <a:pt x="59" y="111"/>
                  <a:pt x="59" y="111"/>
                  <a:pt x="59" y="111"/>
                </a:cubicBezTo>
                <a:cubicBezTo>
                  <a:pt x="60" y="111"/>
                  <a:pt x="62" y="107"/>
                  <a:pt x="63" y="105"/>
                </a:cubicBezTo>
                <a:cubicBezTo>
                  <a:pt x="64" y="104"/>
                  <a:pt x="65" y="101"/>
                  <a:pt x="66" y="100"/>
                </a:cubicBezTo>
                <a:cubicBezTo>
                  <a:pt x="67" y="97"/>
                  <a:pt x="67" y="95"/>
                  <a:pt x="68" y="93"/>
                </a:cubicBezTo>
                <a:cubicBezTo>
                  <a:pt x="69" y="91"/>
                  <a:pt x="69" y="89"/>
                  <a:pt x="69" y="87"/>
                </a:cubicBezTo>
                <a:cubicBezTo>
                  <a:pt x="69" y="87"/>
                  <a:pt x="69" y="87"/>
                  <a:pt x="69" y="87"/>
                </a:cubicBezTo>
                <a:cubicBezTo>
                  <a:pt x="69" y="88"/>
                  <a:pt x="70" y="89"/>
                  <a:pt x="71" y="90"/>
                </a:cubicBezTo>
                <a:cubicBezTo>
                  <a:pt x="74" y="91"/>
                  <a:pt x="78" y="93"/>
                  <a:pt x="83" y="92"/>
                </a:cubicBezTo>
                <a:cubicBezTo>
                  <a:pt x="88" y="90"/>
                  <a:pt x="92" y="88"/>
                  <a:pt x="95" y="85"/>
                </a:cubicBezTo>
                <a:cubicBezTo>
                  <a:pt x="96" y="82"/>
                  <a:pt x="98" y="79"/>
                  <a:pt x="99" y="75"/>
                </a:cubicBezTo>
                <a:cubicBezTo>
                  <a:pt x="100" y="74"/>
                  <a:pt x="100" y="72"/>
                  <a:pt x="100" y="70"/>
                </a:cubicBezTo>
                <a:cubicBezTo>
                  <a:pt x="101" y="65"/>
                  <a:pt x="100" y="60"/>
                  <a:pt x="99" y="57"/>
                </a:cubicBezTo>
                <a:cubicBezTo>
                  <a:pt x="95" y="49"/>
                  <a:pt x="86" y="44"/>
                  <a:pt x="73" y="44"/>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0" y="7"/>
                  <a:pt x="140" y="37"/>
                  <a:pt x="140" y="74"/>
                </a:cubicBezTo>
                <a:cubicBezTo>
                  <a:pt x="140" y="111"/>
                  <a:pt x="110" y="141"/>
                  <a:pt x="74" y="141"/>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Tree>
    <p:extLst>
      <p:ext uri="{BB962C8B-B14F-4D97-AF65-F5344CB8AC3E}">
        <p14:creationId xmlns:p14="http://schemas.microsoft.com/office/powerpoint/2010/main" val="12568657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YouTube</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11</a:t>
            </a:fld>
            <a:endParaRPr lang="en-US" dirty="0"/>
          </a:p>
        </p:txBody>
      </p:sp>
      <p:sp>
        <p:nvSpPr>
          <p:cNvPr id="5" name="Content Placeholder 4"/>
          <p:cNvSpPr>
            <a:spLocks noGrp="1"/>
          </p:cNvSpPr>
          <p:nvPr>
            <p:ph sz="quarter" idx="13"/>
          </p:nvPr>
        </p:nvSpPr>
        <p:spPr/>
        <p:txBody>
          <a:bodyPr>
            <a:normAutofit/>
          </a:bodyPr>
          <a:lstStyle/>
          <a:p>
            <a:r>
              <a:rPr lang="en-CA" sz="2000" b="0" dirty="0"/>
              <a:t>Incorrect use of ARIA attributes</a:t>
            </a:r>
          </a:p>
          <a:p>
            <a:r>
              <a:rPr lang="en-CA" sz="2000" b="0" dirty="0"/>
              <a:t>Frames without unique title attributes</a:t>
            </a:r>
          </a:p>
          <a:p>
            <a:r>
              <a:rPr lang="en-CA" sz="2000" b="0" dirty="0"/>
              <a:t>Tabindex attributes with positive values</a:t>
            </a:r>
          </a:p>
          <a:p>
            <a:r>
              <a:rPr lang="en-CA" sz="2000" b="0" dirty="0"/>
              <a:t>&lt;video&gt; elements without captions</a:t>
            </a:r>
          </a:p>
          <a:p>
            <a:r>
              <a:rPr lang="en-CA" sz="2000" b="0" dirty="0"/>
              <a:t>&lt;video&gt; elements without audio descriptions</a:t>
            </a:r>
          </a:p>
        </p:txBody>
      </p:sp>
      <p:sp>
        <p:nvSpPr>
          <p:cNvPr id="8" name="Freeform 98"/>
          <p:cNvSpPr>
            <a:spLocks noEditPoints="1"/>
          </p:cNvSpPr>
          <p:nvPr/>
        </p:nvSpPr>
        <p:spPr bwMode="auto">
          <a:xfrm>
            <a:off x="6571548" y="3910196"/>
            <a:ext cx="2096903" cy="2096903"/>
          </a:xfrm>
          <a:custGeom>
            <a:avLst/>
            <a:gdLst>
              <a:gd name="T0" fmla="*/ 72 w 147"/>
              <a:gd name="T1" fmla="*/ 60 h 147"/>
              <a:gd name="T2" fmla="*/ 78 w 147"/>
              <a:gd name="T3" fmla="*/ 45 h 147"/>
              <a:gd name="T4" fmla="*/ 70 w 147"/>
              <a:gd name="T5" fmla="*/ 40 h 147"/>
              <a:gd name="T6" fmla="*/ 65 w 147"/>
              <a:gd name="T7" fmla="*/ 55 h 147"/>
              <a:gd name="T8" fmla="*/ 69 w 147"/>
              <a:gd name="T9" fmla="*/ 45 h 147"/>
              <a:gd name="T10" fmla="*/ 74 w 147"/>
              <a:gd name="T11" fmla="*/ 45 h 147"/>
              <a:gd name="T12" fmla="*/ 71 w 147"/>
              <a:gd name="T13" fmla="*/ 57 h 147"/>
              <a:gd name="T14" fmla="*/ 69 w 147"/>
              <a:gd name="T15" fmla="*/ 45 h 147"/>
              <a:gd name="T16" fmla="*/ 85 w 147"/>
              <a:gd name="T17" fmla="*/ 60 h 147"/>
              <a:gd name="T18" fmla="*/ 90 w 147"/>
              <a:gd name="T19" fmla="*/ 60 h 147"/>
              <a:gd name="T20" fmla="*/ 94 w 147"/>
              <a:gd name="T21" fmla="*/ 40 h 147"/>
              <a:gd name="T22" fmla="*/ 90 w 147"/>
              <a:gd name="T23" fmla="*/ 55 h 147"/>
              <a:gd name="T24" fmla="*/ 85 w 147"/>
              <a:gd name="T25" fmla="*/ 56 h 147"/>
              <a:gd name="T26" fmla="*/ 81 w 147"/>
              <a:gd name="T27" fmla="*/ 40 h 147"/>
              <a:gd name="T28" fmla="*/ 85 w 147"/>
              <a:gd name="T29" fmla="*/ 60 h 147"/>
              <a:gd name="T30" fmla="*/ 59 w 147"/>
              <a:gd name="T31" fmla="*/ 60 h 147"/>
              <a:gd name="T32" fmla="*/ 64 w 147"/>
              <a:gd name="T33" fmla="*/ 34 h 147"/>
              <a:gd name="T34" fmla="*/ 57 w 147"/>
              <a:gd name="T35" fmla="*/ 44 h 147"/>
              <a:gd name="T36" fmla="*/ 49 w 147"/>
              <a:gd name="T37" fmla="*/ 34 h 147"/>
              <a:gd name="T38" fmla="*/ 54 w 147"/>
              <a:gd name="T39" fmla="*/ 60 h 147"/>
              <a:gd name="T40" fmla="*/ 82 w 147"/>
              <a:gd name="T41" fmla="*/ 83 h 147"/>
              <a:gd name="T42" fmla="*/ 80 w 147"/>
              <a:gd name="T43" fmla="*/ 97 h 147"/>
              <a:gd name="T44" fmla="*/ 84 w 147"/>
              <a:gd name="T45" fmla="*/ 96 h 147"/>
              <a:gd name="T46" fmla="*/ 82 w 147"/>
              <a:gd name="T47" fmla="*/ 83 h 147"/>
              <a:gd name="T48" fmla="*/ 0 w 147"/>
              <a:gd name="T49" fmla="*/ 74 h 147"/>
              <a:gd name="T50" fmla="*/ 147 w 147"/>
              <a:gd name="T51" fmla="*/ 74 h 147"/>
              <a:gd name="T52" fmla="*/ 74 w 147"/>
              <a:gd name="T53" fmla="*/ 141 h 147"/>
              <a:gd name="T54" fmla="*/ 74 w 147"/>
              <a:gd name="T55" fmla="*/ 7 h 147"/>
              <a:gd name="T56" fmla="*/ 74 w 147"/>
              <a:gd name="T57" fmla="*/ 141 h 147"/>
              <a:gd name="T58" fmla="*/ 74 w 147"/>
              <a:gd name="T59" fmla="*/ 64 h 147"/>
              <a:gd name="T60" fmla="*/ 38 w 147"/>
              <a:gd name="T61" fmla="*/ 75 h 147"/>
              <a:gd name="T62" fmla="*/ 38 w 147"/>
              <a:gd name="T63" fmla="*/ 100 h 147"/>
              <a:gd name="T64" fmla="*/ 74 w 147"/>
              <a:gd name="T65" fmla="*/ 111 h 147"/>
              <a:gd name="T66" fmla="*/ 110 w 147"/>
              <a:gd name="T67" fmla="*/ 100 h 147"/>
              <a:gd name="T68" fmla="*/ 110 w 147"/>
              <a:gd name="T69" fmla="*/ 75 h 147"/>
              <a:gd name="T70" fmla="*/ 59 w 147"/>
              <a:gd name="T71" fmla="*/ 75 h 147"/>
              <a:gd name="T72" fmla="*/ 54 w 147"/>
              <a:gd name="T73" fmla="*/ 101 h 147"/>
              <a:gd name="T74" fmla="*/ 49 w 147"/>
              <a:gd name="T75" fmla="*/ 75 h 147"/>
              <a:gd name="T76" fmla="*/ 44 w 147"/>
              <a:gd name="T77" fmla="*/ 71 h 147"/>
              <a:gd name="T78" fmla="*/ 59 w 147"/>
              <a:gd name="T79" fmla="*/ 75 h 147"/>
              <a:gd name="T80" fmla="*/ 72 w 147"/>
              <a:gd name="T81" fmla="*/ 101 h 147"/>
              <a:gd name="T82" fmla="*/ 68 w 147"/>
              <a:gd name="T83" fmla="*/ 100 h 147"/>
              <a:gd name="T84" fmla="*/ 59 w 147"/>
              <a:gd name="T85" fmla="*/ 100 h 147"/>
              <a:gd name="T86" fmla="*/ 64 w 147"/>
              <a:gd name="T87" fmla="*/ 79 h 147"/>
              <a:gd name="T88" fmla="*/ 64 w 147"/>
              <a:gd name="T89" fmla="*/ 99 h 147"/>
              <a:gd name="T90" fmla="*/ 68 w 147"/>
              <a:gd name="T91" fmla="*/ 79 h 147"/>
              <a:gd name="T92" fmla="*/ 72 w 147"/>
              <a:gd name="T93" fmla="*/ 101 h 147"/>
              <a:gd name="T94" fmla="*/ 88 w 147"/>
              <a:gd name="T95" fmla="*/ 96 h 147"/>
              <a:gd name="T96" fmla="*/ 80 w 147"/>
              <a:gd name="T97" fmla="*/ 100 h 147"/>
              <a:gd name="T98" fmla="*/ 75 w 147"/>
              <a:gd name="T99" fmla="*/ 101 h 147"/>
              <a:gd name="T100" fmla="*/ 80 w 147"/>
              <a:gd name="T101" fmla="*/ 71 h 147"/>
              <a:gd name="T102" fmla="*/ 85 w 147"/>
              <a:gd name="T103" fmla="*/ 79 h 147"/>
              <a:gd name="T104" fmla="*/ 88 w 147"/>
              <a:gd name="T105" fmla="*/ 96 h 147"/>
              <a:gd name="T106" fmla="*/ 105 w 147"/>
              <a:gd name="T107" fmla="*/ 85 h 147"/>
              <a:gd name="T108" fmla="*/ 95 w 147"/>
              <a:gd name="T109" fmla="*/ 91 h 147"/>
              <a:gd name="T110" fmla="*/ 98 w 147"/>
              <a:gd name="T111" fmla="*/ 98 h 147"/>
              <a:gd name="T112" fmla="*/ 100 w 147"/>
              <a:gd name="T113" fmla="*/ 94 h 147"/>
              <a:gd name="T114" fmla="*/ 105 w 147"/>
              <a:gd name="T115" fmla="*/ 97 h 147"/>
              <a:gd name="T116" fmla="*/ 91 w 147"/>
              <a:gd name="T117" fmla="*/ 97 h 147"/>
              <a:gd name="T118" fmla="*/ 98 w 147"/>
              <a:gd name="T119" fmla="*/ 79 h 147"/>
              <a:gd name="T120" fmla="*/ 98 w 147"/>
              <a:gd name="T121" fmla="*/ 83 h 147"/>
              <a:gd name="T122" fmla="*/ 95 w 147"/>
              <a:gd name="T123" fmla="*/ 88 h 147"/>
              <a:gd name="T124" fmla="*/ 100 w 147"/>
              <a:gd name="T12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47">
                <a:moveTo>
                  <a:pt x="70" y="60"/>
                </a:moveTo>
                <a:cubicBezTo>
                  <a:pt x="72" y="60"/>
                  <a:pt x="72" y="60"/>
                  <a:pt x="72" y="60"/>
                </a:cubicBezTo>
                <a:cubicBezTo>
                  <a:pt x="75" y="60"/>
                  <a:pt x="78" y="58"/>
                  <a:pt x="78" y="55"/>
                </a:cubicBezTo>
                <a:cubicBezTo>
                  <a:pt x="78" y="45"/>
                  <a:pt x="78" y="45"/>
                  <a:pt x="78" y="45"/>
                </a:cubicBezTo>
                <a:cubicBezTo>
                  <a:pt x="78" y="43"/>
                  <a:pt x="75" y="40"/>
                  <a:pt x="72" y="40"/>
                </a:cubicBezTo>
                <a:cubicBezTo>
                  <a:pt x="70" y="40"/>
                  <a:pt x="70" y="40"/>
                  <a:pt x="70" y="40"/>
                </a:cubicBezTo>
                <a:cubicBezTo>
                  <a:pt x="68" y="40"/>
                  <a:pt x="65" y="43"/>
                  <a:pt x="65" y="45"/>
                </a:cubicBezTo>
                <a:cubicBezTo>
                  <a:pt x="65" y="55"/>
                  <a:pt x="65" y="55"/>
                  <a:pt x="65" y="55"/>
                </a:cubicBezTo>
                <a:cubicBezTo>
                  <a:pt x="65" y="58"/>
                  <a:pt x="68" y="60"/>
                  <a:pt x="70" y="60"/>
                </a:cubicBezTo>
                <a:moveTo>
                  <a:pt x="69" y="45"/>
                </a:moveTo>
                <a:cubicBezTo>
                  <a:pt x="69" y="45"/>
                  <a:pt x="70" y="44"/>
                  <a:pt x="71" y="44"/>
                </a:cubicBezTo>
                <a:cubicBezTo>
                  <a:pt x="73" y="44"/>
                  <a:pt x="74" y="45"/>
                  <a:pt x="74" y="45"/>
                </a:cubicBezTo>
                <a:cubicBezTo>
                  <a:pt x="74" y="55"/>
                  <a:pt x="74" y="55"/>
                  <a:pt x="74" y="55"/>
                </a:cubicBezTo>
                <a:cubicBezTo>
                  <a:pt x="74" y="56"/>
                  <a:pt x="73" y="57"/>
                  <a:pt x="71" y="57"/>
                </a:cubicBezTo>
                <a:cubicBezTo>
                  <a:pt x="70" y="57"/>
                  <a:pt x="69" y="56"/>
                  <a:pt x="69" y="55"/>
                </a:cubicBezTo>
                <a:cubicBezTo>
                  <a:pt x="69" y="45"/>
                  <a:pt x="69" y="45"/>
                  <a:pt x="69" y="45"/>
                </a:cubicBezTo>
                <a:cubicBezTo>
                  <a:pt x="69" y="45"/>
                  <a:pt x="69" y="45"/>
                  <a:pt x="69" y="45"/>
                </a:cubicBezTo>
                <a:close/>
                <a:moveTo>
                  <a:pt x="85" y="60"/>
                </a:moveTo>
                <a:cubicBezTo>
                  <a:pt x="87" y="60"/>
                  <a:pt x="90" y="58"/>
                  <a:pt x="90" y="58"/>
                </a:cubicBezTo>
                <a:cubicBezTo>
                  <a:pt x="90" y="60"/>
                  <a:pt x="90" y="60"/>
                  <a:pt x="90" y="60"/>
                </a:cubicBezTo>
                <a:cubicBezTo>
                  <a:pt x="94" y="60"/>
                  <a:pt x="94" y="60"/>
                  <a:pt x="94" y="60"/>
                </a:cubicBezTo>
                <a:cubicBezTo>
                  <a:pt x="94" y="40"/>
                  <a:pt x="94" y="40"/>
                  <a:pt x="94" y="40"/>
                </a:cubicBezTo>
                <a:cubicBezTo>
                  <a:pt x="90" y="40"/>
                  <a:pt x="90" y="40"/>
                  <a:pt x="90" y="40"/>
                </a:cubicBezTo>
                <a:cubicBezTo>
                  <a:pt x="90" y="55"/>
                  <a:pt x="90" y="55"/>
                  <a:pt x="90" y="55"/>
                </a:cubicBezTo>
                <a:cubicBezTo>
                  <a:pt x="90" y="55"/>
                  <a:pt x="89" y="57"/>
                  <a:pt x="87" y="57"/>
                </a:cubicBezTo>
                <a:cubicBezTo>
                  <a:pt x="85" y="57"/>
                  <a:pt x="85" y="56"/>
                  <a:pt x="85" y="56"/>
                </a:cubicBezTo>
                <a:cubicBezTo>
                  <a:pt x="85" y="40"/>
                  <a:pt x="85" y="40"/>
                  <a:pt x="85" y="40"/>
                </a:cubicBezTo>
                <a:cubicBezTo>
                  <a:pt x="81" y="40"/>
                  <a:pt x="81" y="40"/>
                  <a:pt x="81" y="40"/>
                </a:cubicBezTo>
                <a:cubicBezTo>
                  <a:pt x="81" y="57"/>
                  <a:pt x="81" y="57"/>
                  <a:pt x="81" y="57"/>
                </a:cubicBezTo>
                <a:cubicBezTo>
                  <a:pt x="81" y="57"/>
                  <a:pt x="82" y="60"/>
                  <a:pt x="85" y="60"/>
                </a:cubicBezTo>
                <a:moveTo>
                  <a:pt x="54" y="60"/>
                </a:moveTo>
                <a:cubicBezTo>
                  <a:pt x="59" y="60"/>
                  <a:pt x="59" y="60"/>
                  <a:pt x="59" y="60"/>
                </a:cubicBezTo>
                <a:cubicBezTo>
                  <a:pt x="59" y="50"/>
                  <a:pt x="59" y="50"/>
                  <a:pt x="59" y="50"/>
                </a:cubicBezTo>
                <a:cubicBezTo>
                  <a:pt x="64" y="34"/>
                  <a:pt x="64" y="34"/>
                  <a:pt x="64" y="34"/>
                </a:cubicBezTo>
                <a:cubicBezTo>
                  <a:pt x="60" y="34"/>
                  <a:pt x="60" y="34"/>
                  <a:pt x="60" y="34"/>
                </a:cubicBezTo>
                <a:cubicBezTo>
                  <a:pt x="57" y="44"/>
                  <a:pt x="57" y="44"/>
                  <a:pt x="57" y="44"/>
                </a:cubicBezTo>
                <a:cubicBezTo>
                  <a:pt x="54" y="34"/>
                  <a:pt x="54" y="34"/>
                  <a:pt x="54" y="34"/>
                </a:cubicBezTo>
                <a:cubicBezTo>
                  <a:pt x="49" y="34"/>
                  <a:pt x="49" y="34"/>
                  <a:pt x="49" y="34"/>
                </a:cubicBezTo>
                <a:cubicBezTo>
                  <a:pt x="54" y="50"/>
                  <a:pt x="54" y="50"/>
                  <a:pt x="54" y="50"/>
                </a:cubicBezTo>
                <a:cubicBezTo>
                  <a:pt x="54" y="60"/>
                  <a:pt x="54" y="60"/>
                  <a:pt x="54" y="60"/>
                </a:cubicBezTo>
                <a:cubicBezTo>
                  <a:pt x="54" y="60"/>
                  <a:pt x="54" y="60"/>
                  <a:pt x="54" y="60"/>
                </a:cubicBezTo>
                <a:close/>
                <a:moveTo>
                  <a:pt x="82" y="83"/>
                </a:moveTo>
                <a:cubicBezTo>
                  <a:pt x="81" y="83"/>
                  <a:pt x="80" y="83"/>
                  <a:pt x="80" y="84"/>
                </a:cubicBezTo>
                <a:cubicBezTo>
                  <a:pt x="80" y="97"/>
                  <a:pt x="80" y="97"/>
                  <a:pt x="80" y="97"/>
                </a:cubicBezTo>
                <a:cubicBezTo>
                  <a:pt x="80" y="98"/>
                  <a:pt x="81" y="98"/>
                  <a:pt x="82" y="98"/>
                </a:cubicBezTo>
                <a:cubicBezTo>
                  <a:pt x="84" y="98"/>
                  <a:pt x="84" y="96"/>
                  <a:pt x="84" y="96"/>
                </a:cubicBezTo>
                <a:cubicBezTo>
                  <a:pt x="84" y="85"/>
                  <a:pt x="84" y="85"/>
                  <a:pt x="84" y="85"/>
                </a:cubicBezTo>
                <a:cubicBezTo>
                  <a:pt x="84" y="85"/>
                  <a:pt x="84" y="83"/>
                  <a:pt x="82" y="83"/>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9" y="65"/>
                </a:moveTo>
                <a:cubicBezTo>
                  <a:pt x="99" y="65"/>
                  <a:pt x="86" y="64"/>
                  <a:pt x="74" y="64"/>
                </a:cubicBezTo>
                <a:cubicBezTo>
                  <a:pt x="61" y="64"/>
                  <a:pt x="49" y="65"/>
                  <a:pt x="49" y="65"/>
                </a:cubicBezTo>
                <a:cubicBezTo>
                  <a:pt x="43" y="65"/>
                  <a:pt x="38" y="69"/>
                  <a:pt x="38" y="75"/>
                </a:cubicBezTo>
                <a:cubicBezTo>
                  <a:pt x="38" y="75"/>
                  <a:pt x="37" y="80"/>
                  <a:pt x="37" y="87"/>
                </a:cubicBezTo>
                <a:cubicBezTo>
                  <a:pt x="37" y="94"/>
                  <a:pt x="38" y="100"/>
                  <a:pt x="38" y="100"/>
                </a:cubicBezTo>
                <a:cubicBezTo>
                  <a:pt x="38" y="105"/>
                  <a:pt x="43" y="110"/>
                  <a:pt x="49" y="110"/>
                </a:cubicBezTo>
                <a:cubicBezTo>
                  <a:pt x="49" y="110"/>
                  <a:pt x="61" y="111"/>
                  <a:pt x="74" y="111"/>
                </a:cubicBezTo>
                <a:cubicBezTo>
                  <a:pt x="86" y="111"/>
                  <a:pt x="99" y="110"/>
                  <a:pt x="99" y="110"/>
                </a:cubicBezTo>
                <a:cubicBezTo>
                  <a:pt x="105" y="110"/>
                  <a:pt x="110" y="105"/>
                  <a:pt x="110" y="100"/>
                </a:cubicBezTo>
                <a:cubicBezTo>
                  <a:pt x="110" y="100"/>
                  <a:pt x="111" y="94"/>
                  <a:pt x="111" y="87"/>
                </a:cubicBezTo>
                <a:cubicBezTo>
                  <a:pt x="111" y="80"/>
                  <a:pt x="110" y="75"/>
                  <a:pt x="110" y="75"/>
                </a:cubicBezTo>
                <a:cubicBezTo>
                  <a:pt x="110" y="69"/>
                  <a:pt x="105" y="65"/>
                  <a:pt x="99" y="65"/>
                </a:cubicBezTo>
                <a:moveTo>
                  <a:pt x="59" y="75"/>
                </a:moveTo>
                <a:cubicBezTo>
                  <a:pt x="54" y="75"/>
                  <a:pt x="54" y="75"/>
                  <a:pt x="54" y="75"/>
                </a:cubicBezTo>
                <a:cubicBezTo>
                  <a:pt x="54" y="101"/>
                  <a:pt x="54" y="101"/>
                  <a:pt x="54" y="101"/>
                </a:cubicBezTo>
                <a:cubicBezTo>
                  <a:pt x="49" y="101"/>
                  <a:pt x="49" y="101"/>
                  <a:pt x="49" y="101"/>
                </a:cubicBezTo>
                <a:cubicBezTo>
                  <a:pt x="49" y="75"/>
                  <a:pt x="49" y="75"/>
                  <a:pt x="49" y="75"/>
                </a:cubicBezTo>
                <a:cubicBezTo>
                  <a:pt x="44" y="75"/>
                  <a:pt x="44" y="75"/>
                  <a:pt x="44" y="75"/>
                </a:cubicBezTo>
                <a:cubicBezTo>
                  <a:pt x="44" y="71"/>
                  <a:pt x="44" y="71"/>
                  <a:pt x="44" y="71"/>
                </a:cubicBezTo>
                <a:cubicBezTo>
                  <a:pt x="59" y="71"/>
                  <a:pt x="59" y="71"/>
                  <a:pt x="59" y="71"/>
                </a:cubicBezTo>
                <a:cubicBezTo>
                  <a:pt x="59" y="75"/>
                  <a:pt x="59" y="75"/>
                  <a:pt x="59" y="75"/>
                </a:cubicBezTo>
                <a:cubicBezTo>
                  <a:pt x="59" y="75"/>
                  <a:pt x="59" y="75"/>
                  <a:pt x="59" y="75"/>
                </a:cubicBezTo>
                <a:close/>
                <a:moveTo>
                  <a:pt x="72" y="101"/>
                </a:moveTo>
                <a:cubicBezTo>
                  <a:pt x="68" y="101"/>
                  <a:pt x="68" y="101"/>
                  <a:pt x="68" y="101"/>
                </a:cubicBezTo>
                <a:cubicBezTo>
                  <a:pt x="68" y="100"/>
                  <a:pt x="68" y="100"/>
                  <a:pt x="68" y="100"/>
                </a:cubicBezTo>
                <a:cubicBezTo>
                  <a:pt x="68" y="100"/>
                  <a:pt x="65" y="102"/>
                  <a:pt x="63" y="102"/>
                </a:cubicBezTo>
                <a:cubicBezTo>
                  <a:pt x="59" y="102"/>
                  <a:pt x="59" y="100"/>
                  <a:pt x="59" y="100"/>
                </a:cubicBezTo>
                <a:cubicBezTo>
                  <a:pt x="59" y="79"/>
                  <a:pt x="59" y="79"/>
                  <a:pt x="59" y="79"/>
                </a:cubicBezTo>
                <a:cubicBezTo>
                  <a:pt x="64" y="79"/>
                  <a:pt x="64" y="79"/>
                  <a:pt x="64" y="79"/>
                </a:cubicBezTo>
                <a:cubicBezTo>
                  <a:pt x="64" y="98"/>
                  <a:pt x="64" y="98"/>
                  <a:pt x="64" y="98"/>
                </a:cubicBezTo>
                <a:cubicBezTo>
                  <a:pt x="64" y="98"/>
                  <a:pt x="64" y="99"/>
                  <a:pt x="64" y="99"/>
                </a:cubicBezTo>
                <a:cubicBezTo>
                  <a:pt x="66" y="99"/>
                  <a:pt x="68" y="97"/>
                  <a:pt x="68" y="97"/>
                </a:cubicBezTo>
                <a:cubicBezTo>
                  <a:pt x="68" y="79"/>
                  <a:pt x="68" y="79"/>
                  <a:pt x="68" y="79"/>
                </a:cubicBezTo>
                <a:cubicBezTo>
                  <a:pt x="72" y="79"/>
                  <a:pt x="72" y="79"/>
                  <a:pt x="72" y="79"/>
                </a:cubicBezTo>
                <a:cubicBezTo>
                  <a:pt x="72" y="101"/>
                  <a:pt x="72" y="101"/>
                  <a:pt x="72" y="101"/>
                </a:cubicBezTo>
                <a:cubicBezTo>
                  <a:pt x="72" y="101"/>
                  <a:pt x="72" y="101"/>
                  <a:pt x="72" y="101"/>
                </a:cubicBezTo>
                <a:close/>
                <a:moveTo>
                  <a:pt x="88" y="96"/>
                </a:moveTo>
                <a:cubicBezTo>
                  <a:pt x="88" y="96"/>
                  <a:pt x="88" y="102"/>
                  <a:pt x="85" y="102"/>
                </a:cubicBezTo>
                <a:cubicBezTo>
                  <a:pt x="82" y="102"/>
                  <a:pt x="80" y="100"/>
                  <a:pt x="80" y="100"/>
                </a:cubicBezTo>
                <a:cubicBezTo>
                  <a:pt x="80" y="101"/>
                  <a:pt x="80" y="101"/>
                  <a:pt x="80" y="101"/>
                </a:cubicBezTo>
                <a:cubicBezTo>
                  <a:pt x="75" y="101"/>
                  <a:pt x="75" y="101"/>
                  <a:pt x="75" y="101"/>
                </a:cubicBezTo>
                <a:cubicBezTo>
                  <a:pt x="75" y="71"/>
                  <a:pt x="75" y="71"/>
                  <a:pt x="75" y="71"/>
                </a:cubicBezTo>
                <a:cubicBezTo>
                  <a:pt x="80" y="71"/>
                  <a:pt x="80" y="71"/>
                  <a:pt x="80" y="71"/>
                </a:cubicBezTo>
                <a:cubicBezTo>
                  <a:pt x="80" y="81"/>
                  <a:pt x="80" y="81"/>
                  <a:pt x="80" y="81"/>
                </a:cubicBezTo>
                <a:cubicBezTo>
                  <a:pt x="80" y="80"/>
                  <a:pt x="82" y="79"/>
                  <a:pt x="85" y="79"/>
                </a:cubicBezTo>
                <a:cubicBezTo>
                  <a:pt x="87" y="79"/>
                  <a:pt x="88" y="81"/>
                  <a:pt x="88" y="84"/>
                </a:cubicBezTo>
                <a:cubicBezTo>
                  <a:pt x="88" y="96"/>
                  <a:pt x="88" y="96"/>
                  <a:pt x="88" y="96"/>
                </a:cubicBezTo>
                <a:cubicBezTo>
                  <a:pt x="88" y="96"/>
                  <a:pt x="88" y="96"/>
                  <a:pt x="88" y="96"/>
                </a:cubicBezTo>
                <a:close/>
                <a:moveTo>
                  <a:pt x="105" y="85"/>
                </a:moveTo>
                <a:cubicBezTo>
                  <a:pt x="105" y="91"/>
                  <a:pt x="105" y="91"/>
                  <a:pt x="105" y="91"/>
                </a:cubicBezTo>
                <a:cubicBezTo>
                  <a:pt x="95" y="91"/>
                  <a:pt x="95" y="91"/>
                  <a:pt x="95" y="91"/>
                </a:cubicBezTo>
                <a:cubicBezTo>
                  <a:pt x="95" y="96"/>
                  <a:pt x="95" y="96"/>
                  <a:pt x="95" y="96"/>
                </a:cubicBezTo>
                <a:cubicBezTo>
                  <a:pt x="95" y="96"/>
                  <a:pt x="95" y="98"/>
                  <a:pt x="98" y="98"/>
                </a:cubicBezTo>
                <a:cubicBezTo>
                  <a:pt x="100" y="98"/>
                  <a:pt x="100" y="96"/>
                  <a:pt x="100" y="96"/>
                </a:cubicBezTo>
                <a:cubicBezTo>
                  <a:pt x="100" y="94"/>
                  <a:pt x="100" y="94"/>
                  <a:pt x="100" y="94"/>
                </a:cubicBezTo>
                <a:cubicBezTo>
                  <a:pt x="105" y="94"/>
                  <a:pt x="105" y="94"/>
                  <a:pt x="105" y="94"/>
                </a:cubicBezTo>
                <a:cubicBezTo>
                  <a:pt x="105" y="97"/>
                  <a:pt x="105" y="97"/>
                  <a:pt x="105" y="97"/>
                </a:cubicBezTo>
                <a:cubicBezTo>
                  <a:pt x="105" y="97"/>
                  <a:pt x="104" y="102"/>
                  <a:pt x="98" y="102"/>
                </a:cubicBezTo>
                <a:cubicBezTo>
                  <a:pt x="93" y="102"/>
                  <a:pt x="91" y="97"/>
                  <a:pt x="91" y="97"/>
                </a:cubicBezTo>
                <a:cubicBezTo>
                  <a:pt x="91" y="85"/>
                  <a:pt x="91" y="85"/>
                  <a:pt x="91" y="85"/>
                </a:cubicBezTo>
                <a:cubicBezTo>
                  <a:pt x="91" y="85"/>
                  <a:pt x="91" y="79"/>
                  <a:pt x="98" y="79"/>
                </a:cubicBezTo>
                <a:cubicBezTo>
                  <a:pt x="105" y="79"/>
                  <a:pt x="105" y="85"/>
                  <a:pt x="105" y="85"/>
                </a:cubicBezTo>
                <a:moveTo>
                  <a:pt x="98" y="83"/>
                </a:moveTo>
                <a:cubicBezTo>
                  <a:pt x="95" y="83"/>
                  <a:pt x="95" y="85"/>
                  <a:pt x="95" y="85"/>
                </a:cubicBezTo>
                <a:cubicBezTo>
                  <a:pt x="95" y="88"/>
                  <a:pt x="95" y="88"/>
                  <a:pt x="95" y="88"/>
                </a:cubicBezTo>
                <a:cubicBezTo>
                  <a:pt x="100" y="88"/>
                  <a:pt x="100" y="88"/>
                  <a:pt x="100" y="88"/>
                </a:cubicBezTo>
                <a:cubicBezTo>
                  <a:pt x="100" y="85"/>
                  <a:pt x="100" y="85"/>
                  <a:pt x="100" y="85"/>
                </a:cubicBezTo>
                <a:cubicBezTo>
                  <a:pt x="100" y="85"/>
                  <a:pt x="100" y="83"/>
                  <a:pt x="98" y="83"/>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Tree>
    <p:extLst>
      <p:ext uri="{BB962C8B-B14F-4D97-AF65-F5344CB8AC3E}">
        <p14:creationId xmlns:p14="http://schemas.microsoft.com/office/powerpoint/2010/main" val="7620397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Instagram</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12</a:t>
            </a:fld>
            <a:endParaRPr lang="en-US" dirty="0"/>
          </a:p>
        </p:txBody>
      </p:sp>
      <p:sp>
        <p:nvSpPr>
          <p:cNvPr id="5" name="Content Placeholder 4"/>
          <p:cNvSpPr>
            <a:spLocks noGrp="1"/>
          </p:cNvSpPr>
          <p:nvPr>
            <p:ph sz="quarter" idx="13"/>
          </p:nvPr>
        </p:nvSpPr>
        <p:spPr/>
        <p:txBody>
          <a:bodyPr>
            <a:normAutofit/>
          </a:bodyPr>
          <a:lstStyle/>
          <a:p>
            <a:r>
              <a:rPr lang="en-CA" sz="2000" b="0" dirty="0"/>
              <a:t>Buttons with indiscernible text</a:t>
            </a:r>
          </a:p>
          <a:p>
            <a:r>
              <a:rPr lang="en-CA" sz="2000" b="0" dirty="0"/>
              <a:t>Insufficient color contrast ratios</a:t>
            </a:r>
          </a:p>
          <a:p>
            <a:r>
              <a:rPr lang="en-CA" sz="2000" b="0" dirty="0"/>
              <a:t>Missing form labels</a:t>
            </a:r>
          </a:p>
          <a:p>
            <a:r>
              <a:rPr lang="en-CA" sz="2000" b="0" dirty="0"/>
              <a:t>Links with indiscernible text</a:t>
            </a:r>
          </a:p>
          <a:p>
            <a:r>
              <a:rPr lang="en-CA" sz="2000" b="0" dirty="0"/>
              <a:t>&lt;video&gt; elements without captions</a:t>
            </a:r>
          </a:p>
          <a:p>
            <a:r>
              <a:rPr lang="en-CA" sz="2000" b="0" dirty="0"/>
              <a:t>&lt;video&gt; elements without audio descriptions</a:t>
            </a:r>
          </a:p>
          <a:p>
            <a:r>
              <a:rPr lang="en-CA" sz="2000" b="0" dirty="0"/>
              <a:t>Images without alt text</a:t>
            </a:r>
          </a:p>
          <a:p>
            <a:r>
              <a:rPr lang="en-CA" sz="2000" b="0" dirty="0"/>
              <a:t>Zooming and scaling is disabled</a:t>
            </a:r>
          </a:p>
        </p:txBody>
      </p:sp>
      <p:sp>
        <p:nvSpPr>
          <p:cNvPr id="7" name="Freeform 106"/>
          <p:cNvSpPr>
            <a:spLocks noEditPoints="1"/>
          </p:cNvSpPr>
          <p:nvPr/>
        </p:nvSpPr>
        <p:spPr bwMode="auto">
          <a:xfrm>
            <a:off x="6573059" y="3910196"/>
            <a:ext cx="2108956" cy="209690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4 w 148"/>
              <a:gd name="T11" fmla="*/ 141 h 147"/>
              <a:gd name="T12" fmla="*/ 7 w 148"/>
              <a:gd name="T13" fmla="*/ 74 h 147"/>
              <a:gd name="T14" fmla="*/ 74 w 148"/>
              <a:gd name="T15" fmla="*/ 7 h 147"/>
              <a:gd name="T16" fmla="*/ 141 w 148"/>
              <a:gd name="T17" fmla="*/ 74 h 147"/>
              <a:gd name="T18" fmla="*/ 74 w 148"/>
              <a:gd name="T19" fmla="*/ 141 h 147"/>
              <a:gd name="T20" fmla="*/ 94 w 148"/>
              <a:gd name="T21" fmla="*/ 40 h 147"/>
              <a:gd name="T22" fmla="*/ 54 w 148"/>
              <a:gd name="T23" fmla="*/ 40 h 147"/>
              <a:gd name="T24" fmla="*/ 41 w 148"/>
              <a:gd name="T25" fmla="*/ 54 h 147"/>
              <a:gd name="T26" fmla="*/ 41 w 148"/>
              <a:gd name="T27" fmla="*/ 94 h 147"/>
              <a:gd name="T28" fmla="*/ 54 w 148"/>
              <a:gd name="T29" fmla="*/ 107 h 147"/>
              <a:gd name="T30" fmla="*/ 94 w 148"/>
              <a:gd name="T31" fmla="*/ 107 h 147"/>
              <a:gd name="T32" fmla="*/ 108 w 148"/>
              <a:gd name="T33" fmla="*/ 94 h 147"/>
              <a:gd name="T34" fmla="*/ 108 w 148"/>
              <a:gd name="T35" fmla="*/ 54 h 147"/>
              <a:gd name="T36" fmla="*/ 94 w 148"/>
              <a:gd name="T37" fmla="*/ 40 h 147"/>
              <a:gd name="T38" fmla="*/ 88 w 148"/>
              <a:gd name="T39" fmla="*/ 50 h 147"/>
              <a:gd name="T40" fmla="*/ 98 w 148"/>
              <a:gd name="T41" fmla="*/ 50 h 147"/>
              <a:gd name="T42" fmla="*/ 98 w 148"/>
              <a:gd name="T43" fmla="*/ 60 h 147"/>
              <a:gd name="T44" fmla="*/ 88 w 148"/>
              <a:gd name="T45" fmla="*/ 60 h 147"/>
              <a:gd name="T46" fmla="*/ 88 w 148"/>
              <a:gd name="T47" fmla="*/ 50 h 147"/>
              <a:gd name="T48" fmla="*/ 88 w 148"/>
              <a:gd name="T49" fmla="*/ 50 h 147"/>
              <a:gd name="T50" fmla="*/ 74 w 148"/>
              <a:gd name="T51" fmla="*/ 60 h 147"/>
              <a:gd name="T52" fmla="*/ 88 w 148"/>
              <a:gd name="T53" fmla="*/ 74 h 147"/>
              <a:gd name="T54" fmla="*/ 74 w 148"/>
              <a:gd name="T55" fmla="*/ 87 h 147"/>
              <a:gd name="T56" fmla="*/ 61 w 148"/>
              <a:gd name="T57" fmla="*/ 74 h 147"/>
              <a:gd name="T58" fmla="*/ 74 w 148"/>
              <a:gd name="T59" fmla="*/ 60 h 147"/>
              <a:gd name="T60" fmla="*/ 101 w 148"/>
              <a:gd name="T61" fmla="*/ 94 h 147"/>
              <a:gd name="T62" fmla="*/ 94 w 148"/>
              <a:gd name="T63" fmla="*/ 100 h 147"/>
              <a:gd name="T64" fmla="*/ 54 w 148"/>
              <a:gd name="T65" fmla="*/ 100 h 147"/>
              <a:gd name="T66" fmla="*/ 47 w 148"/>
              <a:gd name="T67" fmla="*/ 94 h 147"/>
              <a:gd name="T68" fmla="*/ 47 w 148"/>
              <a:gd name="T69" fmla="*/ 70 h 147"/>
              <a:gd name="T70" fmla="*/ 54 w 148"/>
              <a:gd name="T71" fmla="*/ 70 h 147"/>
              <a:gd name="T72" fmla="*/ 54 w 148"/>
              <a:gd name="T73" fmla="*/ 74 h 147"/>
              <a:gd name="T74" fmla="*/ 74 w 148"/>
              <a:gd name="T75" fmla="*/ 94 h 147"/>
              <a:gd name="T76" fmla="*/ 94 w 148"/>
              <a:gd name="T77" fmla="*/ 74 h 147"/>
              <a:gd name="T78" fmla="*/ 94 w 148"/>
              <a:gd name="T79" fmla="*/ 70 h 147"/>
              <a:gd name="T80" fmla="*/ 101 w 148"/>
              <a:gd name="T81" fmla="*/ 70 h 147"/>
              <a:gd name="T82" fmla="*/ 101 w 148"/>
              <a:gd name="T83" fmla="*/ 94 h 147"/>
              <a:gd name="T84" fmla="*/ 101 w 148"/>
              <a:gd name="T85" fmla="*/ 9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7">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4" y="40"/>
                </a:moveTo>
                <a:cubicBezTo>
                  <a:pt x="54" y="40"/>
                  <a:pt x="54" y="40"/>
                  <a:pt x="54" y="40"/>
                </a:cubicBezTo>
                <a:cubicBezTo>
                  <a:pt x="47" y="40"/>
                  <a:pt x="41" y="46"/>
                  <a:pt x="41" y="54"/>
                </a:cubicBezTo>
                <a:cubicBezTo>
                  <a:pt x="41" y="94"/>
                  <a:pt x="41" y="94"/>
                  <a:pt x="41" y="94"/>
                </a:cubicBezTo>
                <a:cubicBezTo>
                  <a:pt x="41" y="101"/>
                  <a:pt x="47" y="107"/>
                  <a:pt x="54" y="107"/>
                </a:cubicBezTo>
                <a:cubicBezTo>
                  <a:pt x="94" y="107"/>
                  <a:pt x="94" y="107"/>
                  <a:pt x="94" y="107"/>
                </a:cubicBezTo>
                <a:cubicBezTo>
                  <a:pt x="102" y="107"/>
                  <a:pt x="108" y="101"/>
                  <a:pt x="108" y="94"/>
                </a:cubicBezTo>
                <a:cubicBezTo>
                  <a:pt x="108" y="54"/>
                  <a:pt x="108" y="54"/>
                  <a:pt x="108" y="54"/>
                </a:cubicBezTo>
                <a:cubicBezTo>
                  <a:pt x="108" y="46"/>
                  <a:pt x="102" y="40"/>
                  <a:pt x="94" y="40"/>
                </a:cubicBezTo>
                <a:moveTo>
                  <a:pt x="88" y="50"/>
                </a:moveTo>
                <a:cubicBezTo>
                  <a:pt x="98" y="50"/>
                  <a:pt x="98" y="50"/>
                  <a:pt x="98" y="50"/>
                </a:cubicBezTo>
                <a:cubicBezTo>
                  <a:pt x="98" y="60"/>
                  <a:pt x="98" y="60"/>
                  <a:pt x="98" y="60"/>
                </a:cubicBezTo>
                <a:cubicBezTo>
                  <a:pt x="88" y="60"/>
                  <a:pt x="88" y="60"/>
                  <a:pt x="88" y="60"/>
                </a:cubicBezTo>
                <a:cubicBezTo>
                  <a:pt x="88" y="50"/>
                  <a:pt x="88" y="50"/>
                  <a:pt x="88" y="50"/>
                </a:cubicBezTo>
                <a:cubicBezTo>
                  <a:pt x="88" y="50"/>
                  <a:pt x="88" y="50"/>
                  <a:pt x="88" y="50"/>
                </a:cubicBezTo>
                <a:close/>
                <a:moveTo>
                  <a:pt x="74" y="60"/>
                </a:moveTo>
                <a:cubicBezTo>
                  <a:pt x="82" y="60"/>
                  <a:pt x="88" y="66"/>
                  <a:pt x="88" y="74"/>
                </a:cubicBezTo>
                <a:cubicBezTo>
                  <a:pt x="88" y="81"/>
                  <a:pt x="82" y="87"/>
                  <a:pt x="74" y="87"/>
                </a:cubicBezTo>
                <a:cubicBezTo>
                  <a:pt x="67" y="87"/>
                  <a:pt x="61" y="81"/>
                  <a:pt x="61" y="74"/>
                </a:cubicBezTo>
                <a:cubicBezTo>
                  <a:pt x="61" y="66"/>
                  <a:pt x="67" y="60"/>
                  <a:pt x="74" y="60"/>
                </a:cubicBezTo>
                <a:moveTo>
                  <a:pt x="101" y="94"/>
                </a:moveTo>
                <a:cubicBezTo>
                  <a:pt x="101" y="97"/>
                  <a:pt x="98" y="100"/>
                  <a:pt x="94" y="100"/>
                </a:cubicBezTo>
                <a:cubicBezTo>
                  <a:pt x="54" y="100"/>
                  <a:pt x="54" y="100"/>
                  <a:pt x="54" y="100"/>
                </a:cubicBezTo>
                <a:cubicBezTo>
                  <a:pt x="51" y="100"/>
                  <a:pt x="47" y="97"/>
                  <a:pt x="47" y="94"/>
                </a:cubicBezTo>
                <a:cubicBezTo>
                  <a:pt x="47" y="70"/>
                  <a:pt x="47" y="70"/>
                  <a:pt x="47" y="70"/>
                </a:cubicBezTo>
                <a:cubicBezTo>
                  <a:pt x="54" y="70"/>
                  <a:pt x="54" y="70"/>
                  <a:pt x="54" y="70"/>
                </a:cubicBezTo>
                <a:cubicBezTo>
                  <a:pt x="54" y="71"/>
                  <a:pt x="54" y="73"/>
                  <a:pt x="54" y="74"/>
                </a:cubicBezTo>
                <a:cubicBezTo>
                  <a:pt x="54" y="85"/>
                  <a:pt x="63" y="94"/>
                  <a:pt x="74" y="94"/>
                </a:cubicBezTo>
                <a:cubicBezTo>
                  <a:pt x="85" y="94"/>
                  <a:pt x="94" y="85"/>
                  <a:pt x="94" y="74"/>
                </a:cubicBezTo>
                <a:cubicBezTo>
                  <a:pt x="94" y="73"/>
                  <a:pt x="94" y="71"/>
                  <a:pt x="94" y="70"/>
                </a:cubicBezTo>
                <a:cubicBezTo>
                  <a:pt x="101" y="70"/>
                  <a:pt x="101" y="70"/>
                  <a:pt x="101" y="70"/>
                </a:cubicBezTo>
                <a:cubicBezTo>
                  <a:pt x="101" y="94"/>
                  <a:pt x="101" y="94"/>
                  <a:pt x="101" y="94"/>
                </a:cubicBezTo>
                <a:cubicBezTo>
                  <a:pt x="101" y="94"/>
                  <a:pt x="101" y="94"/>
                  <a:pt x="101" y="94"/>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Tree>
    <p:extLst>
      <p:ext uri="{BB962C8B-B14F-4D97-AF65-F5344CB8AC3E}">
        <p14:creationId xmlns:p14="http://schemas.microsoft.com/office/powerpoint/2010/main" val="103806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Social media and accessibility</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13</a:t>
            </a:fld>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563354272"/>
              </p:ext>
            </p:extLst>
          </p:nvPr>
        </p:nvGraphicFramePr>
        <p:xfrm>
          <a:off x="457200" y="1112660"/>
          <a:ext cx="8267637" cy="5093693"/>
        </p:xfrm>
        <a:graphic>
          <a:graphicData uri="http://schemas.openxmlformats.org/drawingml/2006/table">
            <a:tbl>
              <a:tblPr firstRow="1" bandRow="1">
                <a:tableStyleId>{073A0DAA-6AF3-43AB-8588-CEC1D06C72B9}</a:tableStyleId>
              </a:tblPr>
              <a:tblGrid>
                <a:gridCol w="3243243">
                  <a:extLst>
                    <a:ext uri="{9D8B030D-6E8A-4147-A177-3AD203B41FA5}">
                      <a16:colId xmlns:a16="http://schemas.microsoft.com/office/drawing/2014/main" val="20000"/>
                    </a:ext>
                  </a:extLst>
                </a:gridCol>
                <a:gridCol w="837399">
                  <a:extLst>
                    <a:ext uri="{9D8B030D-6E8A-4147-A177-3AD203B41FA5}">
                      <a16:colId xmlns:a16="http://schemas.microsoft.com/office/drawing/2014/main" val="20001"/>
                    </a:ext>
                  </a:extLst>
                </a:gridCol>
                <a:gridCol w="837399">
                  <a:extLst>
                    <a:ext uri="{9D8B030D-6E8A-4147-A177-3AD203B41FA5}">
                      <a16:colId xmlns:a16="http://schemas.microsoft.com/office/drawing/2014/main" val="20002"/>
                    </a:ext>
                  </a:extLst>
                </a:gridCol>
                <a:gridCol w="837399">
                  <a:extLst>
                    <a:ext uri="{9D8B030D-6E8A-4147-A177-3AD203B41FA5}">
                      <a16:colId xmlns:a16="http://schemas.microsoft.com/office/drawing/2014/main" val="20003"/>
                    </a:ext>
                  </a:extLst>
                </a:gridCol>
                <a:gridCol w="837399">
                  <a:extLst>
                    <a:ext uri="{9D8B030D-6E8A-4147-A177-3AD203B41FA5}">
                      <a16:colId xmlns:a16="http://schemas.microsoft.com/office/drawing/2014/main" val="20004"/>
                    </a:ext>
                  </a:extLst>
                </a:gridCol>
                <a:gridCol w="837399">
                  <a:extLst>
                    <a:ext uri="{9D8B030D-6E8A-4147-A177-3AD203B41FA5}">
                      <a16:colId xmlns:a16="http://schemas.microsoft.com/office/drawing/2014/main" val="20005"/>
                    </a:ext>
                  </a:extLst>
                </a:gridCol>
                <a:gridCol w="837399">
                  <a:extLst>
                    <a:ext uri="{9D8B030D-6E8A-4147-A177-3AD203B41FA5}">
                      <a16:colId xmlns:a16="http://schemas.microsoft.com/office/drawing/2014/main" val="20006"/>
                    </a:ext>
                  </a:extLst>
                </a:gridCol>
              </a:tblGrid>
              <a:tr h="413693">
                <a:tc>
                  <a:txBody>
                    <a:bodyPr/>
                    <a:lstStyle/>
                    <a:p>
                      <a:pPr>
                        <a:lnSpc>
                          <a:spcPct val="50000"/>
                        </a:lnSpc>
                        <a:spcBef>
                          <a:spcPts val="0"/>
                        </a:spcBef>
                      </a:pPr>
                      <a:endParaRPr lang="en-CA" sz="1100" b="0" i="0" dirty="0">
                        <a:solidFill>
                          <a:srgbClr val="02284C"/>
                        </a:solidFill>
                        <a:latin typeface="Century Gothic" charset="0"/>
                        <a:ea typeface="Century Gothic" charset="0"/>
                        <a:cs typeface="Century Gothic" charset="0"/>
                      </a:endParaRPr>
                    </a:p>
                  </a:txBody>
                  <a:tcPr marL="9765" marR="9765" marT="9765" marB="97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2284C"/>
                    </a:solidFill>
                  </a:tcPr>
                </a:tc>
                <a:tc>
                  <a:txBody>
                    <a:bodyPr/>
                    <a:lstStyle/>
                    <a:p>
                      <a:pPr>
                        <a:lnSpc>
                          <a:spcPct val="50000"/>
                        </a:lnSpc>
                        <a:spcBef>
                          <a:spcPts val="0"/>
                        </a:spcBef>
                      </a:pPr>
                      <a:endParaRPr lang="en-CA" sz="1100" b="0" i="0" dirty="0">
                        <a:solidFill>
                          <a:srgbClr val="02284C"/>
                        </a:solidFill>
                        <a:latin typeface="Century Gothic" charset="0"/>
                        <a:ea typeface="Century Gothic" charset="0"/>
                        <a:cs typeface="Century Gothic" charset="0"/>
                      </a:endParaRPr>
                    </a:p>
                  </a:txBody>
                  <a:tcPr marL="9765" marR="9765" marT="9765" marB="97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2284C"/>
                    </a:solidFill>
                  </a:tcPr>
                </a:tc>
                <a:tc>
                  <a:txBody>
                    <a:bodyPr/>
                    <a:lstStyle/>
                    <a:p>
                      <a:pPr>
                        <a:lnSpc>
                          <a:spcPct val="50000"/>
                        </a:lnSpc>
                        <a:spcBef>
                          <a:spcPts val="0"/>
                        </a:spcBef>
                      </a:pPr>
                      <a:endParaRPr lang="en-CA" sz="1100" b="0" i="0" dirty="0">
                        <a:solidFill>
                          <a:srgbClr val="02284C"/>
                        </a:solidFill>
                        <a:latin typeface="Century Gothic" charset="0"/>
                        <a:ea typeface="Century Gothic" charset="0"/>
                        <a:cs typeface="Century Gothic" charset="0"/>
                      </a:endParaRPr>
                    </a:p>
                  </a:txBody>
                  <a:tcPr marL="9765" marR="9765" marT="9765" marB="97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2284C"/>
                    </a:solidFill>
                  </a:tcPr>
                </a:tc>
                <a:tc>
                  <a:txBody>
                    <a:bodyPr/>
                    <a:lstStyle/>
                    <a:p>
                      <a:pPr>
                        <a:lnSpc>
                          <a:spcPct val="50000"/>
                        </a:lnSpc>
                        <a:spcBef>
                          <a:spcPts val="0"/>
                        </a:spcBef>
                      </a:pPr>
                      <a:endParaRPr lang="en-CA" sz="1100" b="0" i="0" dirty="0">
                        <a:solidFill>
                          <a:srgbClr val="02284C"/>
                        </a:solidFill>
                        <a:latin typeface="Century Gothic" charset="0"/>
                        <a:ea typeface="Century Gothic" charset="0"/>
                        <a:cs typeface="Century Gothic" charset="0"/>
                      </a:endParaRPr>
                    </a:p>
                  </a:txBody>
                  <a:tcPr marL="9765" marR="9765" marT="9765" marB="97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2284C"/>
                    </a:solidFill>
                  </a:tcPr>
                </a:tc>
                <a:tc>
                  <a:txBody>
                    <a:bodyPr/>
                    <a:lstStyle/>
                    <a:p>
                      <a:pPr>
                        <a:lnSpc>
                          <a:spcPct val="50000"/>
                        </a:lnSpc>
                        <a:spcBef>
                          <a:spcPts val="0"/>
                        </a:spcBef>
                      </a:pPr>
                      <a:endParaRPr lang="en-CA" sz="1100" b="0" i="0" dirty="0">
                        <a:solidFill>
                          <a:srgbClr val="02284C"/>
                        </a:solidFill>
                        <a:latin typeface="Century Gothic" charset="0"/>
                        <a:ea typeface="Century Gothic" charset="0"/>
                        <a:cs typeface="Century Gothic" charset="0"/>
                      </a:endParaRPr>
                    </a:p>
                  </a:txBody>
                  <a:tcPr marL="9765" marR="9765" marT="9765" marB="97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2284C"/>
                    </a:solidFill>
                  </a:tcPr>
                </a:tc>
                <a:tc>
                  <a:txBody>
                    <a:bodyPr/>
                    <a:lstStyle/>
                    <a:p>
                      <a:pPr>
                        <a:lnSpc>
                          <a:spcPct val="50000"/>
                        </a:lnSpc>
                        <a:spcBef>
                          <a:spcPts val="0"/>
                        </a:spcBef>
                      </a:pPr>
                      <a:endParaRPr lang="en-CA" sz="1100" b="0" i="0" dirty="0">
                        <a:solidFill>
                          <a:srgbClr val="02284C"/>
                        </a:solidFill>
                        <a:latin typeface="Century Gothic" charset="0"/>
                        <a:ea typeface="Century Gothic" charset="0"/>
                        <a:cs typeface="Century Gothic" charset="0"/>
                      </a:endParaRPr>
                    </a:p>
                  </a:txBody>
                  <a:tcPr marL="9765" marR="9765" marT="9765" marB="97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2284C"/>
                    </a:solidFill>
                  </a:tcPr>
                </a:tc>
                <a:tc>
                  <a:txBody>
                    <a:bodyPr/>
                    <a:lstStyle/>
                    <a:p>
                      <a:pPr>
                        <a:lnSpc>
                          <a:spcPct val="50000"/>
                        </a:lnSpc>
                        <a:spcBef>
                          <a:spcPts val="0"/>
                        </a:spcBef>
                      </a:pPr>
                      <a:endParaRPr lang="en-CA" sz="1100" b="0" i="0" dirty="0">
                        <a:solidFill>
                          <a:srgbClr val="02284C"/>
                        </a:solidFill>
                        <a:latin typeface="Century Gothic" charset="0"/>
                        <a:ea typeface="Century Gothic" charset="0"/>
                        <a:cs typeface="Century Gothic" charset="0"/>
                      </a:endParaRPr>
                    </a:p>
                  </a:txBody>
                  <a:tcPr marL="9765" marR="9765" marT="9765" marB="976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2284C"/>
                    </a:solidFill>
                  </a:tcPr>
                </a:tc>
                <a:extLst>
                  <a:ext uri="{0D108BD9-81ED-4DB2-BD59-A6C34878D82A}">
                    <a16:rowId xmlns:a16="http://schemas.microsoft.com/office/drawing/2014/main" val="10000"/>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Incorrect use of ARIA attributes</a:t>
                      </a: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Buttons with indiscernible text</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2"/>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Insufficient color contrast ratios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3"/>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Duplicate ID attribute values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Frames without unique title attributes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Lang attribute not defined</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Tabindex attributes with positive values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Missing required ARIA attributes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ARIA roles missing expected children</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ARIA roles missing expected parents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ARIA attributes with invalid values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Empty &lt;title&gt; element</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Missing form labels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13"/>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Links with indiscernible text</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14"/>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ARIA roles with invalid values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Radio inputs not part of a grouping</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&lt;video&gt; elements without captions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17"/>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&lt;video&gt; elements without audio descriptions</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18"/>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Images without alt text</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19"/>
                  </a:ext>
                </a:extLst>
              </a:tr>
              <a:tr h="234000">
                <a:tc>
                  <a:txBody>
                    <a:bodyPr/>
                    <a:lstStyle/>
                    <a:p>
                      <a:pPr>
                        <a:lnSpc>
                          <a:spcPct val="100000"/>
                        </a:lnSpc>
                        <a:spcBef>
                          <a:spcPts val="200"/>
                        </a:spcBef>
                        <a:spcAft>
                          <a:spcPts val="200"/>
                        </a:spcAft>
                      </a:pPr>
                      <a:r>
                        <a:rPr lang="en-CA" sz="1100" b="0" i="0" dirty="0">
                          <a:solidFill>
                            <a:srgbClr val="02284C"/>
                          </a:solidFill>
                          <a:latin typeface="Century Gothic" charset="0"/>
                          <a:ea typeface="Century Gothic" charset="0"/>
                          <a:cs typeface="Century Gothic" charset="0"/>
                        </a:rPr>
                        <a:t>Zooming and scaling is disabled</a:t>
                      </a: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lnSpc>
                          <a:spcPct val="100000"/>
                        </a:lnSpc>
                        <a:spcBef>
                          <a:spcPts val="200"/>
                        </a:spcBef>
                        <a:spcAft>
                          <a:spcPts val="200"/>
                        </a:spcAft>
                      </a:pPr>
                      <a:endParaRPr lang="en-CA" sz="1100" b="0" i="0" dirty="0">
                        <a:solidFill>
                          <a:schemeClr val="bg1"/>
                        </a:solidFill>
                        <a:latin typeface="Century Gothic" charset="0"/>
                        <a:ea typeface="Century Gothic" charset="0"/>
                        <a:cs typeface="Century Gothic" charset="0"/>
                      </a:endParaRP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200"/>
                        </a:spcBef>
                        <a:spcAft>
                          <a:spcPts val="200"/>
                        </a:spcAft>
                      </a:pPr>
                      <a:r>
                        <a:rPr lang="en-CA" sz="1100" b="0" i="0" dirty="0">
                          <a:solidFill>
                            <a:schemeClr val="bg1"/>
                          </a:solidFill>
                          <a:latin typeface="Century Gothic" charset="0"/>
                          <a:ea typeface="Century Gothic" charset="0"/>
                          <a:cs typeface="Century Gothic" charset="0"/>
                        </a:rPr>
                        <a:t>X</a:t>
                      </a:r>
                    </a:p>
                  </a:txBody>
                  <a:tcPr marL="18083" marR="18083" marT="18083" marB="1808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20"/>
                  </a:ext>
                </a:extLst>
              </a:tr>
            </a:tbl>
          </a:graphicData>
        </a:graphic>
      </p:graphicFrame>
      <p:sp>
        <p:nvSpPr>
          <p:cNvPr id="8" name="Freeform 96"/>
          <p:cNvSpPr>
            <a:spLocks noEditPoints="1"/>
          </p:cNvSpPr>
          <p:nvPr/>
        </p:nvSpPr>
        <p:spPr bwMode="auto">
          <a:xfrm>
            <a:off x="3934764" y="1165959"/>
            <a:ext cx="284985" cy="283355"/>
          </a:xfrm>
          <a:custGeom>
            <a:avLst/>
            <a:gdLst>
              <a:gd name="T0" fmla="*/ 109 w 148"/>
              <a:gd name="T1" fmla="*/ 48 h 147"/>
              <a:gd name="T2" fmla="*/ 100 w 148"/>
              <a:gd name="T3" fmla="*/ 51 h 147"/>
              <a:gd name="T4" fmla="*/ 90 w 148"/>
              <a:gd name="T5" fmla="*/ 47 h 147"/>
              <a:gd name="T6" fmla="*/ 77 w 148"/>
              <a:gd name="T7" fmla="*/ 60 h 147"/>
              <a:gd name="T8" fmla="*/ 77 w 148"/>
              <a:gd name="T9" fmla="*/ 64 h 147"/>
              <a:gd name="T10" fmla="*/ 49 w 148"/>
              <a:gd name="T11" fmla="*/ 49 h 147"/>
              <a:gd name="T12" fmla="*/ 47 w 148"/>
              <a:gd name="T13" fmla="*/ 56 h 147"/>
              <a:gd name="T14" fmla="*/ 53 w 148"/>
              <a:gd name="T15" fmla="*/ 68 h 147"/>
              <a:gd name="T16" fmla="*/ 47 w 148"/>
              <a:gd name="T17" fmla="*/ 66 h 147"/>
              <a:gd name="T18" fmla="*/ 47 w 148"/>
              <a:gd name="T19" fmla="*/ 66 h 147"/>
              <a:gd name="T20" fmla="*/ 57 w 148"/>
              <a:gd name="T21" fmla="*/ 80 h 147"/>
              <a:gd name="T22" fmla="*/ 54 w 148"/>
              <a:gd name="T23" fmla="*/ 80 h 147"/>
              <a:gd name="T24" fmla="*/ 52 w 148"/>
              <a:gd name="T25" fmla="*/ 80 h 147"/>
              <a:gd name="T26" fmla="*/ 64 w 148"/>
              <a:gd name="T27" fmla="*/ 89 h 147"/>
              <a:gd name="T28" fmla="*/ 47 w 148"/>
              <a:gd name="T29" fmla="*/ 95 h 147"/>
              <a:gd name="T30" fmla="*/ 44 w 148"/>
              <a:gd name="T31" fmla="*/ 95 h 147"/>
              <a:gd name="T32" fmla="*/ 65 w 148"/>
              <a:gd name="T33" fmla="*/ 101 h 147"/>
              <a:gd name="T34" fmla="*/ 104 w 148"/>
              <a:gd name="T35" fmla="*/ 62 h 147"/>
              <a:gd name="T36" fmla="*/ 104 w 148"/>
              <a:gd name="T37" fmla="*/ 60 h 147"/>
              <a:gd name="T38" fmla="*/ 111 w 148"/>
              <a:gd name="T39" fmla="*/ 54 h 147"/>
              <a:gd name="T40" fmla="*/ 103 w 148"/>
              <a:gd name="T41" fmla="*/ 55 h 147"/>
              <a:gd name="T42" fmla="*/ 109 w 148"/>
              <a:gd name="T43" fmla="*/ 48 h 147"/>
              <a:gd name="T44" fmla="*/ 74 w 148"/>
              <a:gd name="T45" fmla="*/ 0 h 147"/>
              <a:gd name="T46" fmla="*/ 0 w 148"/>
              <a:gd name="T47" fmla="*/ 74 h 147"/>
              <a:gd name="T48" fmla="*/ 74 w 148"/>
              <a:gd name="T49" fmla="*/ 147 h 147"/>
              <a:gd name="T50" fmla="*/ 148 w 148"/>
              <a:gd name="T51" fmla="*/ 74 h 147"/>
              <a:gd name="T52" fmla="*/ 74 w 148"/>
              <a:gd name="T53" fmla="*/ 0 h 147"/>
              <a:gd name="T54" fmla="*/ 74 w 148"/>
              <a:gd name="T55" fmla="*/ 141 h 147"/>
              <a:gd name="T56" fmla="*/ 7 w 148"/>
              <a:gd name="T57" fmla="*/ 74 h 147"/>
              <a:gd name="T58" fmla="*/ 74 w 148"/>
              <a:gd name="T59" fmla="*/ 7 h 147"/>
              <a:gd name="T60" fmla="*/ 141 w 148"/>
              <a:gd name="T61" fmla="*/ 74 h 147"/>
              <a:gd name="T62" fmla="*/ 74 w 148"/>
              <a:gd name="T63"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7">
                <a:moveTo>
                  <a:pt x="109" y="48"/>
                </a:moveTo>
                <a:cubicBezTo>
                  <a:pt x="107" y="49"/>
                  <a:pt x="103" y="50"/>
                  <a:pt x="100" y="51"/>
                </a:cubicBezTo>
                <a:cubicBezTo>
                  <a:pt x="98" y="49"/>
                  <a:pt x="94" y="47"/>
                  <a:pt x="90" y="47"/>
                </a:cubicBezTo>
                <a:cubicBezTo>
                  <a:pt x="83" y="47"/>
                  <a:pt x="77" y="53"/>
                  <a:pt x="77" y="60"/>
                </a:cubicBezTo>
                <a:cubicBezTo>
                  <a:pt x="77" y="61"/>
                  <a:pt x="77" y="63"/>
                  <a:pt x="77" y="64"/>
                </a:cubicBezTo>
                <a:cubicBezTo>
                  <a:pt x="66" y="63"/>
                  <a:pt x="56" y="58"/>
                  <a:pt x="49" y="49"/>
                </a:cubicBezTo>
                <a:cubicBezTo>
                  <a:pt x="47" y="51"/>
                  <a:pt x="47" y="54"/>
                  <a:pt x="47" y="56"/>
                </a:cubicBezTo>
                <a:cubicBezTo>
                  <a:pt x="47" y="61"/>
                  <a:pt x="49" y="65"/>
                  <a:pt x="53" y="68"/>
                </a:cubicBezTo>
                <a:cubicBezTo>
                  <a:pt x="51" y="67"/>
                  <a:pt x="48" y="67"/>
                  <a:pt x="47" y="66"/>
                </a:cubicBezTo>
                <a:cubicBezTo>
                  <a:pt x="47" y="66"/>
                  <a:pt x="47" y="66"/>
                  <a:pt x="47" y="66"/>
                </a:cubicBezTo>
                <a:cubicBezTo>
                  <a:pt x="47" y="73"/>
                  <a:pt x="52" y="78"/>
                  <a:pt x="57" y="80"/>
                </a:cubicBezTo>
                <a:cubicBezTo>
                  <a:pt x="57" y="80"/>
                  <a:pt x="56" y="80"/>
                  <a:pt x="54" y="80"/>
                </a:cubicBezTo>
                <a:cubicBezTo>
                  <a:pt x="53" y="80"/>
                  <a:pt x="52" y="80"/>
                  <a:pt x="52" y="80"/>
                </a:cubicBezTo>
                <a:cubicBezTo>
                  <a:pt x="53" y="85"/>
                  <a:pt x="58" y="89"/>
                  <a:pt x="64" y="89"/>
                </a:cubicBezTo>
                <a:cubicBezTo>
                  <a:pt x="60" y="92"/>
                  <a:pt x="54" y="95"/>
                  <a:pt x="47" y="95"/>
                </a:cubicBezTo>
                <a:cubicBezTo>
                  <a:pt x="47" y="95"/>
                  <a:pt x="45" y="95"/>
                  <a:pt x="44" y="95"/>
                </a:cubicBezTo>
                <a:cubicBezTo>
                  <a:pt x="50" y="98"/>
                  <a:pt x="57" y="101"/>
                  <a:pt x="65" y="101"/>
                </a:cubicBezTo>
                <a:cubicBezTo>
                  <a:pt x="90" y="101"/>
                  <a:pt x="104" y="80"/>
                  <a:pt x="104" y="62"/>
                </a:cubicBezTo>
                <a:cubicBezTo>
                  <a:pt x="104" y="61"/>
                  <a:pt x="104" y="61"/>
                  <a:pt x="104" y="60"/>
                </a:cubicBezTo>
                <a:cubicBezTo>
                  <a:pt x="107" y="59"/>
                  <a:pt x="109" y="56"/>
                  <a:pt x="111" y="54"/>
                </a:cubicBezTo>
                <a:cubicBezTo>
                  <a:pt x="109" y="55"/>
                  <a:pt x="106" y="55"/>
                  <a:pt x="103" y="55"/>
                </a:cubicBezTo>
                <a:cubicBezTo>
                  <a:pt x="106" y="54"/>
                  <a:pt x="109" y="51"/>
                  <a:pt x="109" y="48"/>
                </a:cubicBezTo>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path>
            </a:pathLst>
          </a:custGeom>
          <a:solidFill>
            <a:schemeClr val="bg1"/>
          </a:solidFill>
          <a:ln w="50800">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262626">
                  <a:lumMod val="90000"/>
                  <a:lumOff val="10000"/>
                </a:srgbClr>
              </a:solidFill>
            </a:endParaRPr>
          </a:p>
        </p:txBody>
      </p:sp>
      <p:sp>
        <p:nvSpPr>
          <p:cNvPr id="9" name="Freeform 97"/>
          <p:cNvSpPr>
            <a:spLocks noEditPoints="1"/>
          </p:cNvSpPr>
          <p:nvPr/>
        </p:nvSpPr>
        <p:spPr bwMode="auto">
          <a:xfrm>
            <a:off x="4789434" y="1165959"/>
            <a:ext cx="283355" cy="283355"/>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0" name="Freeform 102"/>
          <p:cNvSpPr>
            <a:spLocks noEditPoints="1"/>
          </p:cNvSpPr>
          <p:nvPr/>
        </p:nvSpPr>
        <p:spPr bwMode="auto">
          <a:xfrm>
            <a:off x="5642474" y="1165959"/>
            <a:ext cx="282541" cy="283355"/>
          </a:xfrm>
          <a:custGeom>
            <a:avLst/>
            <a:gdLst>
              <a:gd name="T0" fmla="*/ 53 w 147"/>
              <a:gd name="T1" fmla="*/ 47 h 147"/>
              <a:gd name="T2" fmla="*/ 47 w 147"/>
              <a:gd name="T3" fmla="*/ 54 h 147"/>
              <a:gd name="T4" fmla="*/ 53 w 147"/>
              <a:gd name="T5" fmla="*/ 60 h 147"/>
              <a:gd name="T6" fmla="*/ 60 w 147"/>
              <a:gd name="T7" fmla="*/ 54 h 147"/>
              <a:gd name="T8" fmla="*/ 53 w 147"/>
              <a:gd name="T9" fmla="*/ 47 h 147"/>
              <a:gd name="T10" fmla="*/ 47 w 147"/>
              <a:gd name="T11" fmla="*/ 100 h 147"/>
              <a:gd name="T12" fmla="*/ 60 w 147"/>
              <a:gd name="T13" fmla="*/ 100 h 147"/>
              <a:gd name="T14" fmla="*/ 60 w 147"/>
              <a:gd name="T15" fmla="*/ 64 h 147"/>
              <a:gd name="T16" fmla="*/ 47 w 147"/>
              <a:gd name="T17" fmla="*/ 64 h 147"/>
              <a:gd name="T18" fmla="*/ 47 w 147"/>
              <a:gd name="T19" fmla="*/ 100 h 147"/>
              <a:gd name="T20" fmla="*/ 47 w 147"/>
              <a:gd name="T21" fmla="*/ 100 h 147"/>
              <a:gd name="T22" fmla="*/ 91 w 147"/>
              <a:gd name="T23" fmla="*/ 64 h 147"/>
              <a:gd name="T24" fmla="*/ 80 w 147"/>
              <a:gd name="T25" fmla="*/ 70 h 147"/>
              <a:gd name="T26" fmla="*/ 80 w 147"/>
              <a:gd name="T27" fmla="*/ 64 h 147"/>
              <a:gd name="T28" fmla="*/ 67 w 147"/>
              <a:gd name="T29" fmla="*/ 64 h 147"/>
              <a:gd name="T30" fmla="*/ 67 w 147"/>
              <a:gd name="T31" fmla="*/ 100 h 147"/>
              <a:gd name="T32" fmla="*/ 80 w 147"/>
              <a:gd name="T33" fmla="*/ 100 h 147"/>
              <a:gd name="T34" fmla="*/ 80 w 147"/>
              <a:gd name="T35" fmla="*/ 80 h 147"/>
              <a:gd name="T36" fmla="*/ 86 w 147"/>
              <a:gd name="T37" fmla="*/ 74 h 147"/>
              <a:gd name="T38" fmla="*/ 90 w 147"/>
              <a:gd name="T39" fmla="*/ 80 h 147"/>
              <a:gd name="T40" fmla="*/ 90 w 147"/>
              <a:gd name="T41" fmla="*/ 100 h 147"/>
              <a:gd name="T42" fmla="*/ 104 w 147"/>
              <a:gd name="T43" fmla="*/ 100 h 147"/>
              <a:gd name="T44" fmla="*/ 104 w 147"/>
              <a:gd name="T45" fmla="*/ 80 h 147"/>
              <a:gd name="T46" fmla="*/ 91 w 147"/>
              <a:gd name="T47" fmla="*/ 64 h 147"/>
              <a:gd name="T48" fmla="*/ 73 w 147"/>
              <a:gd name="T49" fmla="*/ 0 h 147"/>
              <a:gd name="T50" fmla="*/ 0 w 147"/>
              <a:gd name="T51" fmla="*/ 74 h 147"/>
              <a:gd name="T52" fmla="*/ 73 w 147"/>
              <a:gd name="T53" fmla="*/ 147 h 147"/>
              <a:gd name="T54" fmla="*/ 147 w 147"/>
              <a:gd name="T55" fmla="*/ 74 h 147"/>
              <a:gd name="T56" fmla="*/ 73 w 147"/>
              <a:gd name="T57" fmla="*/ 0 h 147"/>
              <a:gd name="T58" fmla="*/ 73 w 147"/>
              <a:gd name="T59" fmla="*/ 141 h 147"/>
              <a:gd name="T60" fmla="*/ 7 w 147"/>
              <a:gd name="T61" fmla="*/ 74 h 147"/>
              <a:gd name="T62" fmla="*/ 73 w 147"/>
              <a:gd name="T63" fmla="*/ 7 h 147"/>
              <a:gd name="T64" fmla="*/ 140 w 147"/>
              <a:gd name="T65" fmla="*/ 74 h 147"/>
              <a:gd name="T66" fmla="*/ 73 w 147"/>
              <a:gd name="T67"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47">
                <a:moveTo>
                  <a:pt x="53" y="47"/>
                </a:moveTo>
                <a:cubicBezTo>
                  <a:pt x="50" y="47"/>
                  <a:pt x="47" y="50"/>
                  <a:pt x="47" y="54"/>
                </a:cubicBezTo>
                <a:cubicBezTo>
                  <a:pt x="47" y="57"/>
                  <a:pt x="50" y="60"/>
                  <a:pt x="53" y="60"/>
                </a:cubicBezTo>
                <a:cubicBezTo>
                  <a:pt x="57" y="60"/>
                  <a:pt x="60" y="57"/>
                  <a:pt x="60" y="54"/>
                </a:cubicBezTo>
                <a:cubicBezTo>
                  <a:pt x="60" y="50"/>
                  <a:pt x="57" y="47"/>
                  <a:pt x="53" y="47"/>
                </a:cubicBezTo>
                <a:moveTo>
                  <a:pt x="47" y="100"/>
                </a:moveTo>
                <a:cubicBezTo>
                  <a:pt x="60" y="100"/>
                  <a:pt x="60" y="100"/>
                  <a:pt x="60" y="100"/>
                </a:cubicBezTo>
                <a:cubicBezTo>
                  <a:pt x="60" y="64"/>
                  <a:pt x="60" y="64"/>
                  <a:pt x="60" y="64"/>
                </a:cubicBezTo>
                <a:cubicBezTo>
                  <a:pt x="47" y="64"/>
                  <a:pt x="47" y="64"/>
                  <a:pt x="47" y="64"/>
                </a:cubicBezTo>
                <a:cubicBezTo>
                  <a:pt x="47" y="100"/>
                  <a:pt x="47" y="100"/>
                  <a:pt x="47" y="100"/>
                </a:cubicBezTo>
                <a:cubicBezTo>
                  <a:pt x="47" y="100"/>
                  <a:pt x="47" y="100"/>
                  <a:pt x="47" y="100"/>
                </a:cubicBezTo>
                <a:close/>
                <a:moveTo>
                  <a:pt x="91" y="64"/>
                </a:moveTo>
                <a:cubicBezTo>
                  <a:pt x="82" y="64"/>
                  <a:pt x="80" y="70"/>
                  <a:pt x="80" y="70"/>
                </a:cubicBezTo>
                <a:cubicBezTo>
                  <a:pt x="80" y="64"/>
                  <a:pt x="80" y="64"/>
                  <a:pt x="80" y="64"/>
                </a:cubicBezTo>
                <a:cubicBezTo>
                  <a:pt x="67" y="64"/>
                  <a:pt x="67" y="64"/>
                  <a:pt x="67" y="64"/>
                </a:cubicBezTo>
                <a:cubicBezTo>
                  <a:pt x="67" y="100"/>
                  <a:pt x="67" y="100"/>
                  <a:pt x="67" y="100"/>
                </a:cubicBezTo>
                <a:cubicBezTo>
                  <a:pt x="80" y="100"/>
                  <a:pt x="80" y="100"/>
                  <a:pt x="80" y="100"/>
                </a:cubicBezTo>
                <a:cubicBezTo>
                  <a:pt x="80" y="80"/>
                  <a:pt x="80" y="80"/>
                  <a:pt x="80" y="80"/>
                </a:cubicBezTo>
                <a:cubicBezTo>
                  <a:pt x="80" y="80"/>
                  <a:pt x="80" y="74"/>
                  <a:pt x="86" y="74"/>
                </a:cubicBezTo>
                <a:cubicBezTo>
                  <a:pt x="89" y="74"/>
                  <a:pt x="90" y="77"/>
                  <a:pt x="90" y="80"/>
                </a:cubicBezTo>
                <a:cubicBezTo>
                  <a:pt x="90" y="100"/>
                  <a:pt x="90" y="100"/>
                  <a:pt x="90" y="100"/>
                </a:cubicBezTo>
                <a:cubicBezTo>
                  <a:pt x="104" y="100"/>
                  <a:pt x="104" y="100"/>
                  <a:pt x="104" y="100"/>
                </a:cubicBezTo>
                <a:cubicBezTo>
                  <a:pt x="104" y="80"/>
                  <a:pt x="104" y="80"/>
                  <a:pt x="104" y="80"/>
                </a:cubicBezTo>
                <a:cubicBezTo>
                  <a:pt x="104" y="70"/>
                  <a:pt x="99" y="64"/>
                  <a:pt x="91" y="64"/>
                </a:cubicBezTo>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7" y="141"/>
                  <a:pt x="7" y="111"/>
                  <a:pt x="7" y="74"/>
                </a:cubicBezTo>
                <a:cubicBezTo>
                  <a:pt x="7" y="37"/>
                  <a:pt x="37" y="7"/>
                  <a:pt x="73" y="7"/>
                </a:cubicBezTo>
                <a:cubicBezTo>
                  <a:pt x="110" y="7"/>
                  <a:pt x="140" y="37"/>
                  <a:pt x="140" y="74"/>
                </a:cubicBezTo>
                <a:cubicBezTo>
                  <a:pt x="140" y="111"/>
                  <a:pt x="110" y="141"/>
                  <a:pt x="73" y="141"/>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1" name="Freeform 99"/>
          <p:cNvSpPr>
            <a:spLocks noEditPoints="1"/>
          </p:cNvSpPr>
          <p:nvPr/>
        </p:nvSpPr>
        <p:spPr bwMode="auto">
          <a:xfrm>
            <a:off x="6494700" y="1165959"/>
            <a:ext cx="283355" cy="283355"/>
          </a:xfrm>
          <a:custGeom>
            <a:avLst/>
            <a:gdLst>
              <a:gd name="T0" fmla="*/ 73 w 147"/>
              <a:gd name="T1" fmla="*/ 44 h 147"/>
              <a:gd name="T2" fmla="*/ 69 w 147"/>
              <a:gd name="T3" fmla="*/ 45 h 147"/>
              <a:gd name="T4" fmla="*/ 61 w 147"/>
              <a:gd name="T5" fmla="*/ 47 h 147"/>
              <a:gd name="T6" fmla="*/ 49 w 147"/>
              <a:gd name="T7" fmla="*/ 60 h 147"/>
              <a:gd name="T8" fmla="*/ 48 w 147"/>
              <a:gd name="T9" fmla="*/ 64 h 147"/>
              <a:gd name="T10" fmla="*/ 54 w 147"/>
              <a:gd name="T11" fmla="*/ 81 h 147"/>
              <a:gd name="T12" fmla="*/ 57 w 147"/>
              <a:gd name="T13" fmla="*/ 82 h 147"/>
              <a:gd name="T14" fmla="*/ 58 w 147"/>
              <a:gd name="T15" fmla="*/ 80 h 147"/>
              <a:gd name="T16" fmla="*/ 58 w 147"/>
              <a:gd name="T17" fmla="*/ 77 h 147"/>
              <a:gd name="T18" fmla="*/ 56 w 147"/>
              <a:gd name="T19" fmla="*/ 75 h 147"/>
              <a:gd name="T20" fmla="*/ 54 w 147"/>
              <a:gd name="T21" fmla="*/ 69 h 147"/>
              <a:gd name="T22" fmla="*/ 54 w 147"/>
              <a:gd name="T23" fmla="*/ 68 h 147"/>
              <a:gd name="T24" fmla="*/ 56 w 147"/>
              <a:gd name="T25" fmla="*/ 61 h 147"/>
              <a:gd name="T26" fmla="*/ 69 w 147"/>
              <a:gd name="T27" fmla="*/ 51 h 147"/>
              <a:gd name="T28" fmla="*/ 76 w 147"/>
              <a:gd name="T29" fmla="*/ 50 h 147"/>
              <a:gd name="T30" fmla="*/ 80 w 147"/>
              <a:gd name="T31" fmla="*/ 51 h 147"/>
              <a:gd name="T32" fmla="*/ 90 w 147"/>
              <a:gd name="T33" fmla="*/ 59 h 147"/>
              <a:gd name="T34" fmla="*/ 90 w 147"/>
              <a:gd name="T35" fmla="*/ 70 h 147"/>
              <a:gd name="T36" fmla="*/ 90 w 147"/>
              <a:gd name="T37" fmla="*/ 74 h 147"/>
              <a:gd name="T38" fmla="*/ 80 w 147"/>
              <a:gd name="T39" fmla="*/ 85 h 147"/>
              <a:gd name="T40" fmla="*/ 72 w 147"/>
              <a:gd name="T41" fmla="*/ 81 h 147"/>
              <a:gd name="T42" fmla="*/ 72 w 147"/>
              <a:gd name="T43" fmla="*/ 79 h 147"/>
              <a:gd name="T44" fmla="*/ 75 w 147"/>
              <a:gd name="T45" fmla="*/ 66 h 147"/>
              <a:gd name="T46" fmla="*/ 71 w 147"/>
              <a:gd name="T47" fmla="*/ 59 h 147"/>
              <a:gd name="T48" fmla="*/ 64 w 147"/>
              <a:gd name="T49" fmla="*/ 64 h 147"/>
              <a:gd name="T50" fmla="*/ 63 w 147"/>
              <a:gd name="T51" fmla="*/ 71 h 147"/>
              <a:gd name="T52" fmla="*/ 64 w 147"/>
              <a:gd name="T53" fmla="*/ 75 h 147"/>
              <a:gd name="T54" fmla="*/ 61 w 147"/>
              <a:gd name="T55" fmla="*/ 85 h 147"/>
              <a:gd name="T56" fmla="*/ 59 w 147"/>
              <a:gd name="T57" fmla="*/ 95 h 147"/>
              <a:gd name="T58" fmla="*/ 58 w 147"/>
              <a:gd name="T59" fmla="*/ 100 h 147"/>
              <a:gd name="T60" fmla="*/ 58 w 147"/>
              <a:gd name="T61" fmla="*/ 101 h 147"/>
              <a:gd name="T62" fmla="*/ 58 w 147"/>
              <a:gd name="T63" fmla="*/ 107 h 147"/>
              <a:gd name="T64" fmla="*/ 59 w 147"/>
              <a:gd name="T65" fmla="*/ 110 h 147"/>
              <a:gd name="T66" fmla="*/ 59 w 147"/>
              <a:gd name="T67" fmla="*/ 111 h 147"/>
              <a:gd name="T68" fmla="*/ 63 w 147"/>
              <a:gd name="T69" fmla="*/ 105 h 147"/>
              <a:gd name="T70" fmla="*/ 66 w 147"/>
              <a:gd name="T71" fmla="*/ 100 h 147"/>
              <a:gd name="T72" fmla="*/ 68 w 147"/>
              <a:gd name="T73" fmla="*/ 93 h 147"/>
              <a:gd name="T74" fmla="*/ 69 w 147"/>
              <a:gd name="T75" fmla="*/ 87 h 147"/>
              <a:gd name="T76" fmla="*/ 69 w 147"/>
              <a:gd name="T77" fmla="*/ 87 h 147"/>
              <a:gd name="T78" fmla="*/ 71 w 147"/>
              <a:gd name="T79" fmla="*/ 90 h 147"/>
              <a:gd name="T80" fmla="*/ 83 w 147"/>
              <a:gd name="T81" fmla="*/ 92 h 147"/>
              <a:gd name="T82" fmla="*/ 95 w 147"/>
              <a:gd name="T83" fmla="*/ 85 h 147"/>
              <a:gd name="T84" fmla="*/ 99 w 147"/>
              <a:gd name="T85" fmla="*/ 75 h 147"/>
              <a:gd name="T86" fmla="*/ 100 w 147"/>
              <a:gd name="T87" fmla="*/ 70 h 147"/>
              <a:gd name="T88" fmla="*/ 99 w 147"/>
              <a:gd name="T89" fmla="*/ 57 h 147"/>
              <a:gd name="T90" fmla="*/ 73 w 147"/>
              <a:gd name="T91" fmla="*/ 44 h 147"/>
              <a:gd name="T92" fmla="*/ 74 w 147"/>
              <a:gd name="T93" fmla="*/ 0 h 147"/>
              <a:gd name="T94" fmla="*/ 0 w 147"/>
              <a:gd name="T95" fmla="*/ 74 h 147"/>
              <a:gd name="T96" fmla="*/ 74 w 147"/>
              <a:gd name="T97" fmla="*/ 147 h 147"/>
              <a:gd name="T98" fmla="*/ 147 w 147"/>
              <a:gd name="T99" fmla="*/ 74 h 147"/>
              <a:gd name="T100" fmla="*/ 74 w 147"/>
              <a:gd name="T101" fmla="*/ 0 h 147"/>
              <a:gd name="T102" fmla="*/ 74 w 147"/>
              <a:gd name="T103" fmla="*/ 141 h 147"/>
              <a:gd name="T104" fmla="*/ 7 w 147"/>
              <a:gd name="T105" fmla="*/ 74 h 147"/>
              <a:gd name="T106" fmla="*/ 74 w 147"/>
              <a:gd name="T107" fmla="*/ 7 h 147"/>
              <a:gd name="T108" fmla="*/ 140 w 147"/>
              <a:gd name="T109" fmla="*/ 74 h 147"/>
              <a:gd name="T110" fmla="*/ 74 w 147"/>
              <a:gd name="T111"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147">
                <a:moveTo>
                  <a:pt x="73" y="44"/>
                </a:moveTo>
                <a:cubicBezTo>
                  <a:pt x="71" y="44"/>
                  <a:pt x="70" y="44"/>
                  <a:pt x="69" y="45"/>
                </a:cubicBezTo>
                <a:cubicBezTo>
                  <a:pt x="66" y="45"/>
                  <a:pt x="63" y="45"/>
                  <a:pt x="61" y="47"/>
                </a:cubicBezTo>
                <a:cubicBezTo>
                  <a:pt x="55" y="50"/>
                  <a:pt x="51" y="54"/>
                  <a:pt x="49" y="60"/>
                </a:cubicBezTo>
                <a:cubicBezTo>
                  <a:pt x="48" y="61"/>
                  <a:pt x="48" y="63"/>
                  <a:pt x="48" y="64"/>
                </a:cubicBezTo>
                <a:cubicBezTo>
                  <a:pt x="45" y="71"/>
                  <a:pt x="49" y="79"/>
                  <a:pt x="54" y="81"/>
                </a:cubicBezTo>
                <a:cubicBezTo>
                  <a:pt x="54" y="82"/>
                  <a:pt x="56" y="83"/>
                  <a:pt x="57" y="82"/>
                </a:cubicBezTo>
                <a:cubicBezTo>
                  <a:pt x="58" y="81"/>
                  <a:pt x="57" y="80"/>
                  <a:pt x="58" y="80"/>
                </a:cubicBezTo>
                <a:cubicBezTo>
                  <a:pt x="58" y="79"/>
                  <a:pt x="59" y="78"/>
                  <a:pt x="58" y="77"/>
                </a:cubicBezTo>
                <a:cubicBezTo>
                  <a:pt x="58" y="76"/>
                  <a:pt x="57" y="75"/>
                  <a:pt x="56" y="75"/>
                </a:cubicBezTo>
                <a:cubicBezTo>
                  <a:pt x="55" y="73"/>
                  <a:pt x="55" y="71"/>
                  <a:pt x="54" y="69"/>
                </a:cubicBezTo>
                <a:cubicBezTo>
                  <a:pt x="54" y="68"/>
                  <a:pt x="54" y="68"/>
                  <a:pt x="54" y="68"/>
                </a:cubicBezTo>
                <a:cubicBezTo>
                  <a:pt x="55" y="65"/>
                  <a:pt x="55" y="64"/>
                  <a:pt x="56" y="61"/>
                </a:cubicBezTo>
                <a:cubicBezTo>
                  <a:pt x="59" y="56"/>
                  <a:pt x="63" y="53"/>
                  <a:pt x="69" y="51"/>
                </a:cubicBezTo>
                <a:cubicBezTo>
                  <a:pt x="70" y="50"/>
                  <a:pt x="74" y="50"/>
                  <a:pt x="76" y="50"/>
                </a:cubicBezTo>
                <a:cubicBezTo>
                  <a:pt x="78" y="50"/>
                  <a:pt x="79" y="50"/>
                  <a:pt x="80" y="51"/>
                </a:cubicBezTo>
                <a:cubicBezTo>
                  <a:pt x="85" y="52"/>
                  <a:pt x="88" y="55"/>
                  <a:pt x="90" y="59"/>
                </a:cubicBezTo>
                <a:cubicBezTo>
                  <a:pt x="90" y="61"/>
                  <a:pt x="91" y="66"/>
                  <a:pt x="90" y="70"/>
                </a:cubicBezTo>
                <a:cubicBezTo>
                  <a:pt x="90" y="71"/>
                  <a:pt x="90" y="73"/>
                  <a:pt x="90" y="74"/>
                </a:cubicBezTo>
                <a:cubicBezTo>
                  <a:pt x="88" y="79"/>
                  <a:pt x="85" y="84"/>
                  <a:pt x="80" y="85"/>
                </a:cubicBezTo>
                <a:cubicBezTo>
                  <a:pt x="76" y="86"/>
                  <a:pt x="73" y="84"/>
                  <a:pt x="72" y="81"/>
                </a:cubicBezTo>
                <a:cubicBezTo>
                  <a:pt x="72" y="81"/>
                  <a:pt x="71" y="80"/>
                  <a:pt x="72" y="79"/>
                </a:cubicBezTo>
                <a:cubicBezTo>
                  <a:pt x="73" y="75"/>
                  <a:pt x="74" y="70"/>
                  <a:pt x="75" y="66"/>
                </a:cubicBezTo>
                <a:cubicBezTo>
                  <a:pt x="76" y="63"/>
                  <a:pt x="74" y="60"/>
                  <a:pt x="71" y="59"/>
                </a:cubicBezTo>
                <a:cubicBezTo>
                  <a:pt x="67" y="58"/>
                  <a:pt x="64" y="61"/>
                  <a:pt x="64" y="64"/>
                </a:cubicBezTo>
                <a:cubicBezTo>
                  <a:pt x="63" y="65"/>
                  <a:pt x="62" y="69"/>
                  <a:pt x="63" y="71"/>
                </a:cubicBezTo>
                <a:cubicBezTo>
                  <a:pt x="63" y="72"/>
                  <a:pt x="64" y="75"/>
                  <a:pt x="64" y="75"/>
                </a:cubicBezTo>
                <a:cubicBezTo>
                  <a:pt x="63" y="78"/>
                  <a:pt x="62" y="82"/>
                  <a:pt x="61" y="85"/>
                </a:cubicBezTo>
                <a:cubicBezTo>
                  <a:pt x="60" y="88"/>
                  <a:pt x="59" y="91"/>
                  <a:pt x="59" y="95"/>
                </a:cubicBezTo>
                <a:cubicBezTo>
                  <a:pt x="59" y="96"/>
                  <a:pt x="59" y="98"/>
                  <a:pt x="58" y="100"/>
                </a:cubicBezTo>
                <a:cubicBezTo>
                  <a:pt x="58" y="101"/>
                  <a:pt x="58" y="101"/>
                  <a:pt x="58" y="101"/>
                </a:cubicBezTo>
                <a:cubicBezTo>
                  <a:pt x="58" y="103"/>
                  <a:pt x="58" y="105"/>
                  <a:pt x="58" y="107"/>
                </a:cubicBezTo>
                <a:cubicBezTo>
                  <a:pt x="59" y="108"/>
                  <a:pt x="58" y="109"/>
                  <a:pt x="59" y="110"/>
                </a:cubicBezTo>
                <a:cubicBezTo>
                  <a:pt x="59" y="111"/>
                  <a:pt x="59" y="111"/>
                  <a:pt x="59" y="111"/>
                </a:cubicBezTo>
                <a:cubicBezTo>
                  <a:pt x="60" y="111"/>
                  <a:pt x="62" y="107"/>
                  <a:pt x="63" y="105"/>
                </a:cubicBezTo>
                <a:cubicBezTo>
                  <a:pt x="64" y="104"/>
                  <a:pt x="65" y="101"/>
                  <a:pt x="66" y="100"/>
                </a:cubicBezTo>
                <a:cubicBezTo>
                  <a:pt x="67" y="97"/>
                  <a:pt x="67" y="95"/>
                  <a:pt x="68" y="93"/>
                </a:cubicBezTo>
                <a:cubicBezTo>
                  <a:pt x="69" y="91"/>
                  <a:pt x="69" y="89"/>
                  <a:pt x="69" y="87"/>
                </a:cubicBezTo>
                <a:cubicBezTo>
                  <a:pt x="69" y="87"/>
                  <a:pt x="69" y="87"/>
                  <a:pt x="69" y="87"/>
                </a:cubicBezTo>
                <a:cubicBezTo>
                  <a:pt x="69" y="88"/>
                  <a:pt x="70" y="89"/>
                  <a:pt x="71" y="90"/>
                </a:cubicBezTo>
                <a:cubicBezTo>
                  <a:pt x="74" y="91"/>
                  <a:pt x="78" y="93"/>
                  <a:pt x="83" y="92"/>
                </a:cubicBezTo>
                <a:cubicBezTo>
                  <a:pt x="88" y="90"/>
                  <a:pt x="92" y="88"/>
                  <a:pt x="95" y="85"/>
                </a:cubicBezTo>
                <a:cubicBezTo>
                  <a:pt x="96" y="82"/>
                  <a:pt x="98" y="79"/>
                  <a:pt x="99" y="75"/>
                </a:cubicBezTo>
                <a:cubicBezTo>
                  <a:pt x="100" y="74"/>
                  <a:pt x="100" y="72"/>
                  <a:pt x="100" y="70"/>
                </a:cubicBezTo>
                <a:cubicBezTo>
                  <a:pt x="101" y="65"/>
                  <a:pt x="100" y="60"/>
                  <a:pt x="99" y="57"/>
                </a:cubicBezTo>
                <a:cubicBezTo>
                  <a:pt x="95" y="49"/>
                  <a:pt x="86" y="44"/>
                  <a:pt x="73" y="44"/>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0" y="7"/>
                  <a:pt x="140" y="37"/>
                  <a:pt x="140" y="74"/>
                </a:cubicBezTo>
                <a:cubicBezTo>
                  <a:pt x="140" y="111"/>
                  <a:pt x="110" y="141"/>
                  <a:pt x="74" y="141"/>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2" name="Freeform 98"/>
          <p:cNvSpPr>
            <a:spLocks noEditPoints="1"/>
          </p:cNvSpPr>
          <p:nvPr/>
        </p:nvSpPr>
        <p:spPr bwMode="auto">
          <a:xfrm>
            <a:off x="7296917" y="1165959"/>
            <a:ext cx="283355" cy="283355"/>
          </a:xfrm>
          <a:custGeom>
            <a:avLst/>
            <a:gdLst>
              <a:gd name="T0" fmla="*/ 72 w 147"/>
              <a:gd name="T1" fmla="*/ 60 h 147"/>
              <a:gd name="T2" fmla="*/ 78 w 147"/>
              <a:gd name="T3" fmla="*/ 45 h 147"/>
              <a:gd name="T4" fmla="*/ 70 w 147"/>
              <a:gd name="T5" fmla="*/ 40 h 147"/>
              <a:gd name="T6" fmla="*/ 65 w 147"/>
              <a:gd name="T7" fmla="*/ 55 h 147"/>
              <a:gd name="T8" fmla="*/ 69 w 147"/>
              <a:gd name="T9" fmla="*/ 45 h 147"/>
              <a:gd name="T10" fmla="*/ 74 w 147"/>
              <a:gd name="T11" fmla="*/ 45 h 147"/>
              <a:gd name="T12" fmla="*/ 71 w 147"/>
              <a:gd name="T13" fmla="*/ 57 h 147"/>
              <a:gd name="T14" fmla="*/ 69 w 147"/>
              <a:gd name="T15" fmla="*/ 45 h 147"/>
              <a:gd name="T16" fmla="*/ 85 w 147"/>
              <a:gd name="T17" fmla="*/ 60 h 147"/>
              <a:gd name="T18" fmla="*/ 90 w 147"/>
              <a:gd name="T19" fmla="*/ 60 h 147"/>
              <a:gd name="T20" fmla="*/ 94 w 147"/>
              <a:gd name="T21" fmla="*/ 40 h 147"/>
              <a:gd name="T22" fmla="*/ 90 w 147"/>
              <a:gd name="T23" fmla="*/ 55 h 147"/>
              <a:gd name="T24" fmla="*/ 85 w 147"/>
              <a:gd name="T25" fmla="*/ 56 h 147"/>
              <a:gd name="T26" fmla="*/ 81 w 147"/>
              <a:gd name="T27" fmla="*/ 40 h 147"/>
              <a:gd name="T28" fmla="*/ 85 w 147"/>
              <a:gd name="T29" fmla="*/ 60 h 147"/>
              <a:gd name="T30" fmla="*/ 59 w 147"/>
              <a:gd name="T31" fmla="*/ 60 h 147"/>
              <a:gd name="T32" fmla="*/ 64 w 147"/>
              <a:gd name="T33" fmla="*/ 34 h 147"/>
              <a:gd name="T34" fmla="*/ 57 w 147"/>
              <a:gd name="T35" fmla="*/ 44 h 147"/>
              <a:gd name="T36" fmla="*/ 49 w 147"/>
              <a:gd name="T37" fmla="*/ 34 h 147"/>
              <a:gd name="T38" fmla="*/ 54 w 147"/>
              <a:gd name="T39" fmla="*/ 60 h 147"/>
              <a:gd name="T40" fmla="*/ 82 w 147"/>
              <a:gd name="T41" fmla="*/ 83 h 147"/>
              <a:gd name="T42" fmla="*/ 80 w 147"/>
              <a:gd name="T43" fmla="*/ 97 h 147"/>
              <a:gd name="T44" fmla="*/ 84 w 147"/>
              <a:gd name="T45" fmla="*/ 96 h 147"/>
              <a:gd name="T46" fmla="*/ 82 w 147"/>
              <a:gd name="T47" fmla="*/ 83 h 147"/>
              <a:gd name="T48" fmla="*/ 0 w 147"/>
              <a:gd name="T49" fmla="*/ 74 h 147"/>
              <a:gd name="T50" fmla="*/ 147 w 147"/>
              <a:gd name="T51" fmla="*/ 74 h 147"/>
              <a:gd name="T52" fmla="*/ 74 w 147"/>
              <a:gd name="T53" fmla="*/ 141 h 147"/>
              <a:gd name="T54" fmla="*/ 74 w 147"/>
              <a:gd name="T55" fmla="*/ 7 h 147"/>
              <a:gd name="T56" fmla="*/ 74 w 147"/>
              <a:gd name="T57" fmla="*/ 141 h 147"/>
              <a:gd name="T58" fmla="*/ 74 w 147"/>
              <a:gd name="T59" fmla="*/ 64 h 147"/>
              <a:gd name="T60" fmla="*/ 38 w 147"/>
              <a:gd name="T61" fmla="*/ 75 h 147"/>
              <a:gd name="T62" fmla="*/ 38 w 147"/>
              <a:gd name="T63" fmla="*/ 100 h 147"/>
              <a:gd name="T64" fmla="*/ 74 w 147"/>
              <a:gd name="T65" fmla="*/ 111 h 147"/>
              <a:gd name="T66" fmla="*/ 110 w 147"/>
              <a:gd name="T67" fmla="*/ 100 h 147"/>
              <a:gd name="T68" fmla="*/ 110 w 147"/>
              <a:gd name="T69" fmla="*/ 75 h 147"/>
              <a:gd name="T70" fmla="*/ 59 w 147"/>
              <a:gd name="T71" fmla="*/ 75 h 147"/>
              <a:gd name="T72" fmla="*/ 54 w 147"/>
              <a:gd name="T73" fmla="*/ 101 h 147"/>
              <a:gd name="T74" fmla="*/ 49 w 147"/>
              <a:gd name="T75" fmla="*/ 75 h 147"/>
              <a:gd name="T76" fmla="*/ 44 w 147"/>
              <a:gd name="T77" fmla="*/ 71 h 147"/>
              <a:gd name="T78" fmla="*/ 59 w 147"/>
              <a:gd name="T79" fmla="*/ 75 h 147"/>
              <a:gd name="T80" fmla="*/ 72 w 147"/>
              <a:gd name="T81" fmla="*/ 101 h 147"/>
              <a:gd name="T82" fmla="*/ 68 w 147"/>
              <a:gd name="T83" fmla="*/ 100 h 147"/>
              <a:gd name="T84" fmla="*/ 59 w 147"/>
              <a:gd name="T85" fmla="*/ 100 h 147"/>
              <a:gd name="T86" fmla="*/ 64 w 147"/>
              <a:gd name="T87" fmla="*/ 79 h 147"/>
              <a:gd name="T88" fmla="*/ 64 w 147"/>
              <a:gd name="T89" fmla="*/ 99 h 147"/>
              <a:gd name="T90" fmla="*/ 68 w 147"/>
              <a:gd name="T91" fmla="*/ 79 h 147"/>
              <a:gd name="T92" fmla="*/ 72 w 147"/>
              <a:gd name="T93" fmla="*/ 101 h 147"/>
              <a:gd name="T94" fmla="*/ 88 w 147"/>
              <a:gd name="T95" fmla="*/ 96 h 147"/>
              <a:gd name="T96" fmla="*/ 80 w 147"/>
              <a:gd name="T97" fmla="*/ 100 h 147"/>
              <a:gd name="T98" fmla="*/ 75 w 147"/>
              <a:gd name="T99" fmla="*/ 101 h 147"/>
              <a:gd name="T100" fmla="*/ 80 w 147"/>
              <a:gd name="T101" fmla="*/ 71 h 147"/>
              <a:gd name="T102" fmla="*/ 85 w 147"/>
              <a:gd name="T103" fmla="*/ 79 h 147"/>
              <a:gd name="T104" fmla="*/ 88 w 147"/>
              <a:gd name="T105" fmla="*/ 96 h 147"/>
              <a:gd name="T106" fmla="*/ 105 w 147"/>
              <a:gd name="T107" fmla="*/ 85 h 147"/>
              <a:gd name="T108" fmla="*/ 95 w 147"/>
              <a:gd name="T109" fmla="*/ 91 h 147"/>
              <a:gd name="T110" fmla="*/ 98 w 147"/>
              <a:gd name="T111" fmla="*/ 98 h 147"/>
              <a:gd name="T112" fmla="*/ 100 w 147"/>
              <a:gd name="T113" fmla="*/ 94 h 147"/>
              <a:gd name="T114" fmla="*/ 105 w 147"/>
              <a:gd name="T115" fmla="*/ 97 h 147"/>
              <a:gd name="T116" fmla="*/ 91 w 147"/>
              <a:gd name="T117" fmla="*/ 97 h 147"/>
              <a:gd name="T118" fmla="*/ 98 w 147"/>
              <a:gd name="T119" fmla="*/ 79 h 147"/>
              <a:gd name="T120" fmla="*/ 98 w 147"/>
              <a:gd name="T121" fmla="*/ 83 h 147"/>
              <a:gd name="T122" fmla="*/ 95 w 147"/>
              <a:gd name="T123" fmla="*/ 88 h 147"/>
              <a:gd name="T124" fmla="*/ 100 w 147"/>
              <a:gd name="T12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47">
                <a:moveTo>
                  <a:pt x="70" y="60"/>
                </a:moveTo>
                <a:cubicBezTo>
                  <a:pt x="72" y="60"/>
                  <a:pt x="72" y="60"/>
                  <a:pt x="72" y="60"/>
                </a:cubicBezTo>
                <a:cubicBezTo>
                  <a:pt x="75" y="60"/>
                  <a:pt x="78" y="58"/>
                  <a:pt x="78" y="55"/>
                </a:cubicBezTo>
                <a:cubicBezTo>
                  <a:pt x="78" y="45"/>
                  <a:pt x="78" y="45"/>
                  <a:pt x="78" y="45"/>
                </a:cubicBezTo>
                <a:cubicBezTo>
                  <a:pt x="78" y="43"/>
                  <a:pt x="75" y="40"/>
                  <a:pt x="72" y="40"/>
                </a:cubicBezTo>
                <a:cubicBezTo>
                  <a:pt x="70" y="40"/>
                  <a:pt x="70" y="40"/>
                  <a:pt x="70" y="40"/>
                </a:cubicBezTo>
                <a:cubicBezTo>
                  <a:pt x="68" y="40"/>
                  <a:pt x="65" y="43"/>
                  <a:pt x="65" y="45"/>
                </a:cubicBezTo>
                <a:cubicBezTo>
                  <a:pt x="65" y="55"/>
                  <a:pt x="65" y="55"/>
                  <a:pt x="65" y="55"/>
                </a:cubicBezTo>
                <a:cubicBezTo>
                  <a:pt x="65" y="58"/>
                  <a:pt x="68" y="60"/>
                  <a:pt x="70" y="60"/>
                </a:cubicBezTo>
                <a:moveTo>
                  <a:pt x="69" y="45"/>
                </a:moveTo>
                <a:cubicBezTo>
                  <a:pt x="69" y="45"/>
                  <a:pt x="70" y="44"/>
                  <a:pt x="71" y="44"/>
                </a:cubicBezTo>
                <a:cubicBezTo>
                  <a:pt x="73" y="44"/>
                  <a:pt x="74" y="45"/>
                  <a:pt x="74" y="45"/>
                </a:cubicBezTo>
                <a:cubicBezTo>
                  <a:pt x="74" y="55"/>
                  <a:pt x="74" y="55"/>
                  <a:pt x="74" y="55"/>
                </a:cubicBezTo>
                <a:cubicBezTo>
                  <a:pt x="74" y="56"/>
                  <a:pt x="73" y="57"/>
                  <a:pt x="71" y="57"/>
                </a:cubicBezTo>
                <a:cubicBezTo>
                  <a:pt x="70" y="57"/>
                  <a:pt x="69" y="56"/>
                  <a:pt x="69" y="55"/>
                </a:cubicBezTo>
                <a:cubicBezTo>
                  <a:pt x="69" y="45"/>
                  <a:pt x="69" y="45"/>
                  <a:pt x="69" y="45"/>
                </a:cubicBezTo>
                <a:cubicBezTo>
                  <a:pt x="69" y="45"/>
                  <a:pt x="69" y="45"/>
                  <a:pt x="69" y="45"/>
                </a:cubicBezTo>
                <a:close/>
                <a:moveTo>
                  <a:pt x="85" y="60"/>
                </a:moveTo>
                <a:cubicBezTo>
                  <a:pt x="87" y="60"/>
                  <a:pt x="90" y="58"/>
                  <a:pt x="90" y="58"/>
                </a:cubicBezTo>
                <a:cubicBezTo>
                  <a:pt x="90" y="60"/>
                  <a:pt x="90" y="60"/>
                  <a:pt x="90" y="60"/>
                </a:cubicBezTo>
                <a:cubicBezTo>
                  <a:pt x="94" y="60"/>
                  <a:pt x="94" y="60"/>
                  <a:pt x="94" y="60"/>
                </a:cubicBezTo>
                <a:cubicBezTo>
                  <a:pt x="94" y="40"/>
                  <a:pt x="94" y="40"/>
                  <a:pt x="94" y="40"/>
                </a:cubicBezTo>
                <a:cubicBezTo>
                  <a:pt x="90" y="40"/>
                  <a:pt x="90" y="40"/>
                  <a:pt x="90" y="40"/>
                </a:cubicBezTo>
                <a:cubicBezTo>
                  <a:pt x="90" y="55"/>
                  <a:pt x="90" y="55"/>
                  <a:pt x="90" y="55"/>
                </a:cubicBezTo>
                <a:cubicBezTo>
                  <a:pt x="90" y="55"/>
                  <a:pt x="89" y="57"/>
                  <a:pt x="87" y="57"/>
                </a:cubicBezTo>
                <a:cubicBezTo>
                  <a:pt x="85" y="57"/>
                  <a:pt x="85" y="56"/>
                  <a:pt x="85" y="56"/>
                </a:cubicBezTo>
                <a:cubicBezTo>
                  <a:pt x="85" y="40"/>
                  <a:pt x="85" y="40"/>
                  <a:pt x="85" y="40"/>
                </a:cubicBezTo>
                <a:cubicBezTo>
                  <a:pt x="81" y="40"/>
                  <a:pt x="81" y="40"/>
                  <a:pt x="81" y="40"/>
                </a:cubicBezTo>
                <a:cubicBezTo>
                  <a:pt x="81" y="57"/>
                  <a:pt x="81" y="57"/>
                  <a:pt x="81" y="57"/>
                </a:cubicBezTo>
                <a:cubicBezTo>
                  <a:pt x="81" y="57"/>
                  <a:pt x="82" y="60"/>
                  <a:pt x="85" y="60"/>
                </a:cubicBezTo>
                <a:moveTo>
                  <a:pt x="54" y="60"/>
                </a:moveTo>
                <a:cubicBezTo>
                  <a:pt x="59" y="60"/>
                  <a:pt x="59" y="60"/>
                  <a:pt x="59" y="60"/>
                </a:cubicBezTo>
                <a:cubicBezTo>
                  <a:pt x="59" y="50"/>
                  <a:pt x="59" y="50"/>
                  <a:pt x="59" y="50"/>
                </a:cubicBezTo>
                <a:cubicBezTo>
                  <a:pt x="64" y="34"/>
                  <a:pt x="64" y="34"/>
                  <a:pt x="64" y="34"/>
                </a:cubicBezTo>
                <a:cubicBezTo>
                  <a:pt x="60" y="34"/>
                  <a:pt x="60" y="34"/>
                  <a:pt x="60" y="34"/>
                </a:cubicBezTo>
                <a:cubicBezTo>
                  <a:pt x="57" y="44"/>
                  <a:pt x="57" y="44"/>
                  <a:pt x="57" y="44"/>
                </a:cubicBezTo>
                <a:cubicBezTo>
                  <a:pt x="54" y="34"/>
                  <a:pt x="54" y="34"/>
                  <a:pt x="54" y="34"/>
                </a:cubicBezTo>
                <a:cubicBezTo>
                  <a:pt x="49" y="34"/>
                  <a:pt x="49" y="34"/>
                  <a:pt x="49" y="34"/>
                </a:cubicBezTo>
                <a:cubicBezTo>
                  <a:pt x="54" y="50"/>
                  <a:pt x="54" y="50"/>
                  <a:pt x="54" y="50"/>
                </a:cubicBezTo>
                <a:cubicBezTo>
                  <a:pt x="54" y="60"/>
                  <a:pt x="54" y="60"/>
                  <a:pt x="54" y="60"/>
                </a:cubicBezTo>
                <a:cubicBezTo>
                  <a:pt x="54" y="60"/>
                  <a:pt x="54" y="60"/>
                  <a:pt x="54" y="60"/>
                </a:cubicBezTo>
                <a:close/>
                <a:moveTo>
                  <a:pt x="82" y="83"/>
                </a:moveTo>
                <a:cubicBezTo>
                  <a:pt x="81" y="83"/>
                  <a:pt x="80" y="83"/>
                  <a:pt x="80" y="84"/>
                </a:cubicBezTo>
                <a:cubicBezTo>
                  <a:pt x="80" y="97"/>
                  <a:pt x="80" y="97"/>
                  <a:pt x="80" y="97"/>
                </a:cubicBezTo>
                <a:cubicBezTo>
                  <a:pt x="80" y="98"/>
                  <a:pt x="81" y="98"/>
                  <a:pt x="82" y="98"/>
                </a:cubicBezTo>
                <a:cubicBezTo>
                  <a:pt x="84" y="98"/>
                  <a:pt x="84" y="96"/>
                  <a:pt x="84" y="96"/>
                </a:cubicBezTo>
                <a:cubicBezTo>
                  <a:pt x="84" y="85"/>
                  <a:pt x="84" y="85"/>
                  <a:pt x="84" y="85"/>
                </a:cubicBezTo>
                <a:cubicBezTo>
                  <a:pt x="84" y="85"/>
                  <a:pt x="84" y="83"/>
                  <a:pt x="82" y="83"/>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9" y="65"/>
                </a:moveTo>
                <a:cubicBezTo>
                  <a:pt x="99" y="65"/>
                  <a:pt x="86" y="64"/>
                  <a:pt x="74" y="64"/>
                </a:cubicBezTo>
                <a:cubicBezTo>
                  <a:pt x="61" y="64"/>
                  <a:pt x="49" y="65"/>
                  <a:pt x="49" y="65"/>
                </a:cubicBezTo>
                <a:cubicBezTo>
                  <a:pt x="43" y="65"/>
                  <a:pt x="38" y="69"/>
                  <a:pt x="38" y="75"/>
                </a:cubicBezTo>
                <a:cubicBezTo>
                  <a:pt x="38" y="75"/>
                  <a:pt x="37" y="80"/>
                  <a:pt x="37" y="87"/>
                </a:cubicBezTo>
                <a:cubicBezTo>
                  <a:pt x="37" y="94"/>
                  <a:pt x="38" y="100"/>
                  <a:pt x="38" y="100"/>
                </a:cubicBezTo>
                <a:cubicBezTo>
                  <a:pt x="38" y="105"/>
                  <a:pt x="43" y="110"/>
                  <a:pt x="49" y="110"/>
                </a:cubicBezTo>
                <a:cubicBezTo>
                  <a:pt x="49" y="110"/>
                  <a:pt x="61" y="111"/>
                  <a:pt x="74" y="111"/>
                </a:cubicBezTo>
                <a:cubicBezTo>
                  <a:pt x="86" y="111"/>
                  <a:pt x="99" y="110"/>
                  <a:pt x="99" y="110"/>
                </a:cubicBezTo>
                <a:cubicBezTo>
                  <a:pt x="105" y="110"/>
                  <a:pt x="110" y="105"/>
                  <a:pt x="110" y="100"/>
                </a:cubicBezTo>
                <a:cubicBezTo>
                  <a:pt x="110" y="100"/>
                  <a:pt x="111" y="94"/>
                  <a:pt x="111" y="87"/>
                </a:cubicBezTo>
                <a:cubicBezTo>
                  <a:pt x="111" y="80"/>
                  <a:pt x="110" y="75"/>
                  <a:pt x="110" y="75"/>
                </a:cubicBezTo>
                <a:cubicBezTo>
                  <a:pt x="110" y="69"/>
                  <a:pt x="105" y="65"/>
                  <a:pt x="99" y="65"/>
                </a:cubicBezTo>
                <a:moveTo>
                  <a:pt x="59" y="75"/>
                </a:moveTo>
                <a:cubicBezTo>
                  <a:pt x="54" y="75"/>
                  <a:pt x="54" y="75"/>
                  <a:pt x="54" y="75"/>
                </a:cubicBezTo>
                <a:cubicBezTo>
                  <a:pt x="54" y="101"/>
                  <a:pt x="54" y="101"/>
                  <a:pt x="54" y="101"/>
                </a:cubicBezTo>
                <a:cubicBezTo>
                  <a:pt x="49" y="101"/>
                  <a:pt x="49" y="101"/>
                  <a:pt x="49" y="101"/>
                </a:cubicBezTo>
                <a:cubicBezTo>
                  <a:pt x="49" y="75"/>
                  <a:pt x="49" y="75"/>
                  <a:pt x="49" y="75"/>
                </a:cubicBezTo>
                <a:cubicBezTo>
                  <a:pt x="44" y="75"/>
                  <a:pt x="44" y="75"/>
                  <a:pt x="44" y="75"/>
                </a:cubicBezTo>
                <a:cubicBezTo>
                  <a:pt x="44" y="71"/>
                  <a:pt x="44" y="71"/>
                  <a:pt x="44" y="71"/>
                </a:cubicBezTo>
                <a:cubicBezTo>
                  <a:pt x="59" y="71"/>
                  <a:pt x="59" y="71"/>
                  <a:pt x="59" y="71"/>
                </a:cubicBezTo>
                <a:cubicBezTo>
                  <a:pt x="59" y="75"/>
                  <a:pt x="59" y="75"/>
                  <a:pt x="59" y="75"/>
                </a:cubicBezTo>
                <a:cubicBezTo>
                  <a:pt x="59" y="75"/>
                  <a:pt x="59" y="75"/>
                  <a:pt x="59" y="75"/>
                </a:cubicBezTo>
                <a:close/>
                <a:moveTo>
                  <a:pt x="72" y="101"/>
                </a:moveTo>
                <a:cubicBezTo>
                  <a:pt x="68" y="101"/>
                  <a:pt x="68" y="101"/>
                  <a:pt x="68" y="101"/>
                </a:cubicBezTo>
                <a:cubicBezTo>
                  <a:pt x="68" y="100"/>
                  <a:pt x="68" y="100"/>
                  <a:pt x="68" y="100"/>
                </a:cubicBezTo>
                <a:cubicBezTo>
                  <a:pt x="68" y="100"/>
                  <a:pt x="65" y="102"/>
                  <a:pt x="63" y="102"/>
                </a:cubicBezTo>
                <a:cubicBezTo>
                  <a:pt x="59" y="102"/>
                  <a:pt x="59" y="100"/>
                  <a:pt x="59" y="100"/>
                </a:cubicBezTo>
                <a:cubicBezTo>
                  <a:pt x="59" y="79"/>
                  <a:pt x="59" y="79"/>
                  <a:pt x="59" y="79"/>
                </a:cubicBezTo>
                <a:cubicBezTo>
                  <a:pt x="64" y="79"/>
                  <a:pt x="64" y="79"/>
                  <a:pt x="64" y="79"/>
                </a:cubicBezTo>
                <a:cubicBezTo>
                  <a:pt x="64" y="98"/>
                  <a:pt x="64" y="98"/>
                  <a:pt x="64" y="98"/>
                </a:cubicBezTo>
                <a:cubicBezTo>
                  <a:pt x="64" y="98"/>
                  <a:pt x="64" y="99"/>
                  <a:pt x="64" y="99"/>
                </a:cubicBezTo>
                <a:cubicBezTo>
                  <a:pt x="66" y="99"/>
                  <a:pt x="68" y="97"/>
                  <a:pt x="68" y="97"/>
                </a:cubicBezTo>
                <a:cubicBezTo>
                  <a:pt x="68" y="79"/>
                  <a:pt x="68" y="79"/>
                  <a:pt x="68" y="79"/>
                </a:cubicBezTo>
                <a:cubicBezTo>
                  <a:pt x="72" y="79"/>
                  <a:pt x="72" y="79"/>
                  <a:pt x="72" y="79"/>
                </a:cubicBezTo>
                <a:cubicBezTo>
                  <a:pt x="72" y="101"/>
                  <a:pt x="72" y="101"/>
                  <a:pt x="72" y="101"/>
                </a:cubicBezTo>
                <a:cubicBezTo>
                  <a:pt x="72" y="101"/>
                  <a:pt x="72" y="101"/>
                  <a:pt x="72" y="101"/>
                </a:cubicBezTo>
                <a:close/>
                <a:moveTo>
                  <a:pt x="88" y="96"/>
                </a:moveTo>
                <a:cubicBezTo>
                  <a:pt x="88" y="96"/>
                  <a:pt x="88" y="102"/>
                  <a:pt x="85" y="102"/>
                </a:cubicBezTo>
                <a:cubicBezTo>
                  <a:pt x="82" y="102"/>
                  <a:pt x="80" y="100"/>
                  <a:pt x="80" y="100"/>
                </a:cubicBezTo>
                <a:cubicBezTo>
                  <a:pt x="80" y="101"/>
                  <a:pt x="80" y="101"/>
                  <a:pt x="80" y="101"/>
                </a:cubicBezTo>
                <a:cubicBezTo>
                  <a:pt x="75" y="101"/>
                  <a:pt x="75" y="101"/>
                  <a:pt x="75" y="101"/>
                </a:cubicBezTo>
                <a:cubicBezTo>
                  <a:pt x="75" y="71"/>
                  <a:pt x="75" y="71"/>
                  <a:pt x="75" y="71"/>
                </a:cubicBezTo>
                <a:cubicBezTo>
                  <a:pt x="80" y="71"/>
                  <a:pt x="80" y="71"/>
                  <a:pt x="80" y="71"/>
                </a:cubicBezTo>
                <a:cubicBezTo>
                  <a:pt x="80" y="81"/>
                  <a:pt x="80" y="81"/>
                  <a:pt x="80" y="81"/>
                </a:cubicBezTo>
                <a:cubicBezTo>
                  <a:pt x="80" y="80"/>
                  <a:pt x="82" y="79"/>
                  <a:pt x="85" y="79"/>
                </a:cubicBezTo>
                <a:cubicBezTo>
                  <a:pt x="87" y="79"/>
                  <a:pt x="88" y="81"/>
                  <a:pt x="88" y="84"/>
                </a:cubicBezTo>
                <a:cubicBezTo>
                  <a:pt x="88" y="96"/>
                  <a:pt x="88" y="96"/>
                  <a:pt x="88" y="96"/>
                </a:cubicBezTo>
                <a:cubicBezTo>
                  <a:pt x="88" y="96"/>
                  <a:pt x="88" y="96"/>
                  <a:pt x="88" y="96"/>
                </a:cubicBezTo>
                <a:close/>
                <a:moveTo>
                  <a:pt x="105" y="85"/>
                </a:moveTo>
                <a:cubicBezTo>
                  <a:pt x="105" y="91"/>
                  <a:pt x="105" y="91"/>
                  <a:pt x="105" y="91"/>
                </a:cubicBezTo>
                <a:cubicBezTo>
                  <a:pt x="95" y="91"/>
                  <a:pt x="95" y="91"/>
                  <a:pt x="95" y="91"/>
                </a:cubicBezTo>
                <a:cubicBezTo>
                  <a:pt x="95" y="96"/>
                  <a:pt x="95" y="96"/>
                  <a:pt x="95" y="96"/>
                </a:cubicBezTo>
                <a:cubicBezTo>
                  <a:pt x="95" y="96"/>
                  <a:pt x="95" y="98"/>
                  <a:pt x="98" y="98"/>
                </a:cubicBezTo>
                <a:cubicBezTo>
                  <a:pt x="100" y="98"/>
                  <a:pt x="100" y="96"/>
                  <a:pt x="100" y="96"/>
                </a:cubicBezTo>
                <a:cubicBezTo>
                  <a:pt x="100" y="94"/>
                  <a:pt x="100" y="94"/>
                  <a:pt x="100" y="94"/>
                </a:cubicBezTo>
                <a:cubicBezTo>
                  <a:pt x="105" y="94"/>
                  <a:pt x="105" y="94"/>
                  <a:pt x="105" y="94"/>
                </a:cubicBezTo>
                <a:cubicBezTo>
                  <a:pt x="105" y="97"/>
                  <a:pt x="105" y="97"/>
                  <a:pt x="105" y="97"/>
                </a:cubicBezTo>
                <a:cubicBezTo>
                  <a:pt x="105" y="97"/>
                  <a:pt x="104" y="102"/>
                  <a:pt x="98" y="102"/>
                </a:cubicBezTo>
                <a:cubicBezTo>
                  <a:pt x="93" y="102"/>
                  <a:pt x="91" y="97"/>
                  <a:pt x="91" y="97"/>
                </a:cubicBezTo>
                <a:cubicBezTo>
                  <a:pt x="91" y="85"/>
                  <a:pt x="91" y="85"/>
                  <a:pt x="91" y="85"/>
                </a:cubicBezTo>
                <a:cubicBezTo>
                  <a:pt x="91" y="85"/>
                  <a:pt x="91" y="79"/>
                  <a:pt x="98" y="79"/>
                </a:cubicBezTo>
                <a:cubicBezTo>
                  <a:pt x="105" y="79"/>
                  <a:pt x="105" y="85"/>
                  <a:pt x="105" y="85"/>
                </a:cubicBezTo>
                <a:moveTo>
                  <a:pt x="98" y="83"/>
                </a:moveTo>
                <a:cubicBezTo>
                  <a:pt x="95" y="83"/>
                  <a:pt x="95" y="85"/>
                  <a:pt x="95" y="85"/>
                </a:cubicBezTo>
                <a:cubicBezTo>
                  <a:pt x="95" y="88"/>
                  <a:pt x="95" y="88"/>
                  <a:pt x="95" y="88"/>
                </a:cubicBezTo>
                <a:cubicBezTo>
                  <a:pt x="100" y="88"/>
                  <a:pt x="100" y="88"/>
                  <a:pt x="100" y="88"/>
                </a:cubicBezTo>
                <a:cubicBezTo>
                  <a:pt x="100" y="85"/>
                  <a:pt x="100" y="85"/>
                  <a:pt x="100" y="85"/>
                </a:cubicBezTo>
                <a:cubicBezTo>
                  <a:pt x="100" y="85"/>
                  <a:pt x="100" y="83"/>
                  <a:pt x="98" y="8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3" name="Freeform 106"/>
          <p:cNvSpPr>
            <a:spLocks noEditPoints="1"/>
          </p:cNvSpPr>
          <p:nvPr/>
        </p:nvSpPr>
        <p:spPr bwMode="auto">
          <a:xfrm>
            <a:off x="8146378" y="1165959"/>
            <a:ext cx="284985" cy="283355"/>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4 w 148"/>
              <a:gd name="T11" fmla="*/ 141 h 147"/>
              <a:gd name="T12" fmla="*/ 7 w 148"/>
              <a:gd name="T13" fmla="*/ 74 h 147"/>
              <a:gd name="T14" fmla="*/ 74 w 148"/>
              <a:gd name="T15" fmla="*/ 7 h 147"/>
              <a:gd name="T16" fmla="*/ 141 w 148"/>
              <a:gd name="T17" fmla="*/ 74 h 147"/>
              <a:gd name="T18" fmla="*/ 74 w 148"/>
              <a:gd name="T19" fmla="*/ 141 h 147"/>
              <a:gd name="T20" fmla="*/ 94 w 148"/>
              <a:gd name="T21" fmla="*/ 40 h 147"/>
              <a:gd name="T22" fmla="*/ 54 w 148"/>
              <a:gd name="T23" fmla="*/ 40 h 147"/>
              <a:gd name="T24" fmla="*/ 41 w 148"/>
              <a:gd name="T25" fmla="*/ 54 h 147"/>
              <a:gd name="T26" fmla="*/ 41 w 148"/>
              <a:gd name="T27" fmla="*/ 94 h 147"/>
              <a:gd name="T28" fmla="*/ 54 w 148"/>
              <a:gd name="T29" fmla="*/ 107 h 147"/>
              <a:gd name="T30" fmla="*/ 94 w 148"/>
              <a:gd name="T31" fmla="*/ 107 h 147"/>
              <a:gd name="T32" fmla="*/ 108 w 148"/>
              <a:gd name="T33" fmla="*/ 94 h 147"/>
              <a:gd name="T34" fmla="*/ 108 w 148"/>
              <a:gd name="T35" fmla="*/ 54 h 147"/>
              <a:gd name="T36" fmla="*/ 94 w 148"/>
              <a:gd name="T37" fmla="*/ 40 h 147"/>
              <a:gd name="T38" fmla="*/ 88 w 148"/>
              <a:gd name="T39" fmla="*/ 50 h 147"/>
              <a:gd name="T40" fmla="*/ 98 w 148"/>
              <a:gd name="T41" fmla="*/ 50 h 147"/>
              <a:gd name="T42" fmla="*/ 98 w 148"/>
              <a:gd name="T43" fmla="*/ 60 h 147"/>
              <a:gd name="T44" fmla="*/ 88 w 148"/>
              <a:gd name="T45" fmla="*/ 60 h 147"/>
              <a:gd name="T46" fmla="*/ 88 w 148"/>
              <a:gd name="T47" fmla="*/ 50 h 147"/>
              <a:gd name="T48" fmla="*/ 88 w 148"/>
              <a:gd name="T49" fmla="*/ 50 h 147"/>
              <a:gd name="T50" fmla="*/ 74 w 148"/>
              <a:gd name="T51" fmla="*/ 60 h 147"/>
              <a:gd name="T52" fmla="*/ 88 w 148"/>
              <a:gd name="T53" fmla="*/ 74 h 147"/>
              <a:gd name="T54" fmla="*/ 74 w 148"/>
              <a:gd name="T55" fmla="*/ 87 h 147"/>
              <a:gd name="T56" fmla="*/ 61 w 148"/>
              <a:gd name="T57" fmla="*/ 74 h 147"/>
              <a:gd name="T58" fmla="*/ 74 w 148"/>
              <a:gd name="T59" fmla="*/ 60 h 147"/>
              <a:gd name="T60" fmla="*/ 101 w 148"/>
              <a:gd name="T61" fmla="*/ 94 h 147"/>
              <a:gd name="T62" fmla="*/ 94 w 148"/>
              <a:gd name="T63" fmla="*/ 100 h 147"/>
              <a:gd name="T64" fmla="*/ 54 w 148"/>
              <a:gd name="T65" fmla="*/ 100 h 147"/>
              <a:gd name="T66" fmla="*/ 47 w 148"/>
              <a:gd name="T67" fmla="*/ 94 h 147"/>
              <a:gd name="T68" fmla="*/ 47 w 148"/>
              <a:gd name="T69" fmla="*/ 70 h 147"/>
              <a:gd name="T70" fmla="*/ 54 w 148"/>
              <a:gd name="T71" fmla="*/ 70 h 147"/>
              <a:gd name="T72" fmla="*/ 54 w 148"/>
              <a:gd name="T73" fmla="*/ 74 h 147"/>
              <a:gd name="T74" fmla="*/ 74 w 148"/>
              <a:gd name="T75" fmla="*/ 94 h 147"/>
              <a:gd name="T76" fmla="*/ 94 w 148"/>
              <a:gd name="T77" fmla="*/ 74 h 147"/>
              <a:gd name="T78" fmla="*/ 94 w 148"/>
              <a:gd name="T79" fmla="*/ 70 h 147"/>
              <a:gd name="T80" fmla="*/ 101 w 148"/>
              <a:gd name="T81" fmla="*/ 70 h 147"/>
              <a:gd name="T82" fmla="*/ 101 w 148"/>
              <a:gd name="T83" fmla="*/ 94 h 147"/>
              <a:gd name="T84" fmla="*/ 101 w 148"/>
              <a:gd name="T85" fmla="*/ 9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7">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4" y="40"/>
                </a:moveTo>
                <a:cubicBezTo>
                  <a:pt x="54" y="40"/>
                  <a:pt x="54" y="40"/>
                  <a:pt x="54" y="40"/>
                </a:cubicBezTo>
                <a:cubicBezTo>
                  <a:pt x="47" y="40"/>
                  <a:pt x="41" y="46"/>
                  <a:pt x="41" y="54"/>
                </a:cubicBezTo>
                <a:cubicBezTo>
                  <a:pt x="41" y="94"/>
                  <a:pt x="41" y="94"/>
                  <a:pt x="41" y="94"/>
                </a:cubicBezTo>
                <a:cubicBezTo>
                  <a:pt x="41" y="101"/>
                  <a:pt x="47" y="107"/>
                  <a:pt x="54" y="107"/>
                </a:cubicBezTo>
                <a:cubicBezTo>
                  <a:pt x="94" y="107"/>
                  <a:pt x="94" y="107"/>
                  <a:pt x="94" y="107"/>
                </a:cubicBezTo>
                <a:cubicBezTo>
                  <a:pt x="102" y="107"/>
                  <a:pt x="108" y="101"/>
                  <a:pt x="108" y="94"/>
                </a:cubicBezTo>
                <a:cubicBezTo>
                  <a:pt x="108" y="54"/>
                  <a:pt x="108" y="54"/>
                  <a:pt x="108" y="54"/>
                </a:cubicBezTo>
                <a:cubicBezTo>
                  <a:pt x="108" y="46"/>
                  <a:pt x="102" y="40"/>
                  <a:pt x="94" y="40"/>
                </a:cubicBezTo>
                <a:moveTo>
                  <a:pt x="88" y="50"/>
                </a:moveTo>
                <a:cubicBezTo>
                  <a:pt x="98" y="50"/>
                  <a:pt x="98" y="50"/>
                  <a:pt x="98" y="50"/>
                </a:cubicBezTo>
                <a:cubicBezTo>
                  <a:pt x="98" y="60"/>
                  <a:pt x="98" y="60"/>
                  <a:pt x="98" y="60"/>
                </a:cubicBezTo>
                <a:cubicBezTo>
                  <a:pt x="88" y="60"/>
                  <a:pt x="88" y="60"/>
                  <a:pt x="88" y="60"/>
                </a:cubicBezTo>
                <a:cubicBezTo>
                  <a:pt x="88" y="50"/>
                  <a:pt x="88" y="50"/>
                  <a:pt x="88" y="50"/>
                </a:cubicBezTo>
                <a:cubicBezTo>
                  <a:pt x="88" y="50"/>
                  <a:pt x="88" y="50"/>
                  <a:pt x="88" y="50"/>
                </a:cubicBezTo>
                <a:close/>
                <a:moveTo>
                  <a:pt x="74" y="60"/>
                </a:moveTo>
                <a:cubicBezTo>
                  <a:pt x="82" y="60"/>
                  <a:pt x="88" y="66"/>
                  <a:pt x="88" y="74"/>
                </a:cubicBezTo>
                <a:cubicBezTo>
                  <a:pt x="88" y="81"/>
                  <a:pt x="82" y="87"/>
                  <a:pt x="74" y="87"/>
                </a:cubicBezTo>
                <a:cubicBezTo>
                  <a:pt x="67" y="87"/>
                  <a:pt x="61" y="81"/>
                  <a:pt x="61" y="74"/>
                </a:cubicBezTo>
                <a:cubicBezTo>
                  <a:pt x="61" y="66"/>
                  <a:pt x="67" y="60"/>
                  <a:pt x="74" y="60"/>
                </a:cubicBezTo>
                <a:moveTo>
                  <a:pt x="101" y="94"/>
                </a:moveTo>
                <a:cubicBezTo>
                  <a:pt x="101" y="97"/>
                  <a:pt x="98" y="100"/>
                  <a:pt x="94" y="100"/>
                </a:cubicBezTo>
                <a:cubicBezTo>
                  <a:pt x="54" y="100"/>
                  <a:pt x="54" y="100"/>
                  <a:pt x="54" y="100"/>
                </a:cubicBezTo>
                <a:cubicBezTo>
                  <a:pt x="51" y="100"/>
                  <a:pt x="47" y="97"/>
                  <a:pt x="47" y="94"/>
                </a:cubicBezTo>
                <a:cubicBezTo>
                  <a:pt x="47" y="70"/>
                  <a:pt x="47" y="70"/>
                  <a:pt x="47" y="70"/>
                </a:cubicBezTo>
                <a:cubicBezTo>
                  <a:pt x="54" y="70"/>
                  <a:pt x="54" y="70"/>
                  <a:pt x="54" y="70"/>
                </a:cubicBezTo>
                <a:cubicBezTo>
                  <a:pt x="54" y="71"/>
                  <a:pt x="54" y="73"/>
                  <a:pt x="54" y="74"/>
                </a:cubicBezTo>
                <a:cubicBezTo>
                  <a:pt x="54" y="85"/>
                  <a:pt x="63" y="94"/>
                  <a:pt x="74" y="94"/>
                </a:cubicBezTo>
                <a:cubicBezTo>
                  <a:pt x="85" y="94"/>
                  <a:pt x="94" y="85"/>
                  <a:pt x="94" y="74"/>
                </a:cubicBezTo>
                <a:cubicBezTo>
                  <a:pt x="94" y="73"/>
                  <a:pt x="94" y="71"/>
                  <a:pt x="94" y="70"/>
                </a:cubicBezTo>
                <a:cubicBezTo>
                  <a:pt x="101" y="70"/>
                  <a:pt x="101" y="70"/>
                  <a:pt x="101" y="70"/>
                </a:cubicBezTo>
                <a:cubicBezTo>
                  <a:pt x="101" y="94"/>
                  <a:pt x="101" y="94"/>
                  <a:pt x="101" y="94"/>
                </a:cubicBezTo>
                <a:cubicBezTo>
                  <a:pt x="101" y="94"/>
                  <a:pt x="101" y="94"/>
                  <a:pt x="101" y="9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Tree>
    <p:extLst>
      <p:ext uri="{BB962C8B-B14F-4D97-AF65-F5344CB8AC3E}">
        <p14:creationId xmlns:p14="http://schemas.microsoft.com/office/powerpoint/2010/main" val="14870734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300510"/>
          </a:xfrm>
          <a:prstGeom prst="rect">
            <a:avLst/>
          </a:prstGeom>
          <a:solidFill>
            <a:srgbClr val="0228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14</a:t>
            </a:fld>
            <a:endParaRPr lang="en-US" dirty="0"/>
          </a:p>
        </p:txBody>
      </p:sp>
      <p:sp>
        <p:nvSpPr>
          <p:cNvPr id="16" name="Content Placeholder 4"/>
          <p:cNvSpPr>
            <a:spLocks noGrp="1"/>
          </p:cNvSpPr>
          <p:nvPr>
            <p:ph sz="quarter" idx="13"/>
          </p:nvPr>
        </p:nvSpPr>
        <p:spPr>
          <a:xfrm>
            <a:off x="2017033" y="0"/>
            <a:ext cx="5109935" cy="6356350"/>
          </a:xfrm>
        </p:spPr>
        <p:txBody>
          <a:bodyPr anchor="ctr"/>
          <a:lstStyle/>
          <a:p>
            <a:pPr marL="0" indent="0" algn="ctr">
              <a:buNone/>
            </a:pPr>
            <a:r>
              <a:rPr lang="en-CA" dirty="0">
                <a:solidFill>
                  <a:schemeClr val="bg1"/>
                </a:solidFill>
              </a:rPr>
              <a:t>The more diverse the content on social media platforms is, the more rules are likely to be failed by automated tools</a:t>
            </a:r>
            <a:r>
              <a:rPr lang="is-IS" dirty="0">
                <a:solidFill>
                  <a:schemeClr val="bg1"/>
                </a:solidFill>
              </a:rPr>
              <a:t>…</a:t>
            </a:r>
            <a:endParaRPr lang="en-CA" dirty="0">
              <a:solidFill>
                <a:schemeClr val="bg1"/>
              </a:solidFill>
            </a:endParaRPr>
          </a:p>
        </p:txBody>
      </p:sp>
      <p:sp>
        <p:nvSpPr>
          <p:cNvPr id="6" name="TextBox 5"/>
          <p:cNvSpPr txBox="1"/>
          <p:nvPr/>
        </p:nvSpPr>
        <p:spPr>
          <a:xfrm>
            <a:off x="290557" y="974467"/>
            <a:ext cx="8665436" cy="5016758"/>
          </a:xfrm>
          <a:prstGeom prst="rect">
            <a:avLst/>
          </a:prstGeom>
          <a:noFill/>
        </p:spPr>
        <p:txBody>
          <a:bodyPr wrap="square" rtlCol="0" anchor="ctr">
            <a:spAutoFit/>
          </a:bodyPr>
          <a:lstStyle/>
          <a:p>
            <a:r>
              <a:rPr lang="en-CA" sz="16000" b="1" dirty="0">
                <a:solidFill>
                  <a:schemeClr val="bg1"/>
                </a:solidFill>
                <a:latin typeface="Century Gothic" charset="0"/>
                <a:ea typeface="Century Gothic" charset="0"/>
                <a:cs typeface="Century Gothic" charset="0"/>
              </a:rPr>
              <a:t>“</a:t>
            </a:r>
          </a:p>
          <a:p>
            <a:r>
              <a:rPr lang="en-CA" sz="16000" b="1" dirty="0">
                <a:solidFill>
                  <a:schemeClr val="bg1"/>
                </a:solidFill>
                <a:latin typeface="Century Gothic" charset="0"/>
                <a:ea typeface="Century Gothic" charset="0"/>
                <a:cs typeface="Century Gothic" charset="0"/>
              </a:rPr>
              <a:t>             ”</a:t>
            </a:r>
          </a:p>
        </p:txBody>
      </p:sp>
    </p:spTree>
    <p:extLst>
      <p:ext uri="{BB962C8B-B14F-4D97-AF65-F5344CB8AC3E}">
        <p14:creationId xmlns:p14="http://schemas.microsoft.com/office/powerpoint/2010/main" val="1228710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2811860"/>
            <a:ext cx="9144000" cy="3488649"/>
          </a:xfrm>
          <a:prstGeom prst="rect">
            <a:avLst/>
          </a:prstGeom>
          <a:solidFill>
            <a:srgbClr val="02284C">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Taking a closer look</a:t>
            </a:r>
            <a:r>
              <a:rPr lang="is-IS" dirty="0"/>
              <a:t>…</a:t>
            </a:r>
            <a:endParaRPr lang="en-CA"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15</a:t>
            </a:fld>
            <a:endParaRPr lang="en-US" dirty="0"/>
          </a:p>
        </p:txBody>
      </p:sp>
      <p:sp>
        <p:nvSpPr>
          <p:cNvPr id="5" name="Content Placeholder 4"/>
          <p:cNvSpPr>
            <a:spLocks noGrp="1"/>
          </p:cNvSpPr>
          <p:nvPr>
            <p:ph sz="quarter" idx="13"/>
          </p:nvPr>
        </p:nvSpPr>
        <p:spPr>
          <a:xfrm>
            <a:off x="3521242" y="1925054"/>
            <a:ext cx="5165558" cy="4082046"/>
          </a:xfrm>
        </p:spPr>
        <p:txBody>
          <a:bodyPr>
            <a:normAutofit/>
          </a:bodyPr>
          <a:lstStyle/>
          <a:p>
            <a:pPr marL="0" indent="0">
              <a:buNone/>
            </a:pPr>
            <a:r>
              <a:rPr lang="en-CA" sz="2000" dirty="0"/>
              <a:t>Low hanging fruits</a:t>
            </a:r>
            <a:br>
              <a:rPr lang="en-CA" sz="2000" dirty="0"/>
            </a:br>
            <a:r>
              <a:rPr lang="en-CA" sz="2000" b="0" dirty="0"/>
              <a:t>(+/- 30% of existing issues)</a:t>
            </a:r>
          </a:p>
          <a:p>
            <a:pPr marL="0" indent="0">
              <a:spcBef>
                <a:spcPts val="3480"/>
              </a:spcBef>
              <a:buNone/>
            </a:pPr>
            <a:r>
              <a:rPr lang="en-CA" sz="2000" dirty="0"/>
              <a:t>Everything else</a:t>
            </a:r>
          </a:p>
        </p:txBody>
      </p:sp>
      <p:grpSp>
        <p:nvGrpSpPr>
          <p:cNvPr id="8" name="Group 7"/>
          <p:cNvGrpSpPr/>
          <p:nvPr/>
        </p:nvGrpSpPr>
        <p:grpSpPr>
          <a:xfrm>
            <a:off x="943033" y="2004517"/>
            <a:ext cx="2142513" cy="823527"/>
            <a:chOff x="2214075" y="2284754"/>
            <a:chExt cx="2111723" cy="640291"/>
          </a:xfrm>
          <a:solidFill>
            <a:srgbClr val="02284C">
              <a:alpha val="50000"/>
            </a:srgbClr>
          </a:solidFill>
        </p:grpSpPr>
        <p:sp>
          <p:nvSpPr>
            <p:cNvPr id="9" name="Freeform 8"/>
            <p:cNvSpPr/>
            <p:nvPr/>
          </p:nvSpPr>
          <p:spPr>
            <a:xfrm>
              <a:off x="2936410" y="2284754"/>
              <a:ext cx="1389388" cy="640291"/>
            </a:xfrm>
            <a:custGeom>
              <a:avLst/>
              <a:gdLst>
                <a:gd name="connsiteX0" fmla="*/ 0 w 1005040"/>
                <a:gd name="connsiteY0" fmla="*/ 442538 h 447870"/>
                <a:gd name="connsiteX1" fmla="*/ 458533 w 1005040"/>
                <a:gd name="connsiteY1" fmla="*/ 0 h 447870"/>
                <a:gd name="connsiteX2" fmla="*/ 1005040 w 1005040"/>
                <a:gd name="connsiteY2" fmla="*/ 447870 h 447870"/>
                <a:gd name="connsiteX3" fmla="*/ 0 w 1005040"/>
                <a:gd name="connsiteY3" fmla="*/ 442538 h 447870"/>
              </a:gdLst>
              <a:ahLst/>
              <a:cxnLst>
                <a:cxn ang="0">
                  <a:pos x="connsiteX0" y="connsiteY0"/>
                </a:cxn>
                <a:cxn ang="0">
                  <a:pos x="connsiteX1" y="connsiteY1"/>
                </a:cxn>
                <a:cxn ang="0">
                  <a:pos x="connsiteX2" y="connsiteY2"/>
                </a:cxn>
                <a:cxn ang="0">
                  <a:pos x="connsiteX3" y="connsiteY3"/>
                </a:cxn>
              </a:cxnLst>
              <a:rect l="l" t="t" r="r" b="b"/>
              <a:pathLst>
                <a:path w="1005040" h="447870">
                  <a:moveTo>
                    <a:pt x="0" y="442538"/>
                  </a:moveTo>
                  <a:lnTo>
                    <a:pt x="458533" y="0"/>
                  </a:lnTo>
                  <a:lnTo>
                    <a:pt x="1005040" y="447870"/>
                  </a:lnTo>
                  <a:lnTo>
                    <a:pt x="0" y="442538"/>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0" name="Freeform 9"/>
            <p:cNvSpPr/>
            <p:nvPr/>
          </p:nvSpPr>
          <p:spPr>
            <a:xfrm>
              <a:off x="2214075" y="2668034"/>
              <a:ext cx="1253031" cy="254229"/>
            </a:xfrm>
            <a:custGeom>
              <a:avLst/>
              <a:gdLst>
                <a:gd name="connsiteX0" fmla="*/ 0 w 906403"/>
                <a:gd name="connsiteY0" fmla="*/ 173282 h 173282"/>
                <a:gd name="connsiteX1" fmla="*/ 405216 w 906403"/>
                <a:gd name="connsiteY1" fmla="*/ 0 h 173282"/>
                <a:gd name="connsiteX2" fmla="*/ 906403 w 906403"/>
                <a:gd name="connsiteY2" fmla="*/ 165285 h 173282"/>
                <a:gd name="connsiteX3" fmla="*/ 0 w 906403"/>
                <a:gd name="connsiteY3" fmla="*/ 173282 h 173282"/>
              </a:gdLst>
              <a:ahLst/>
              <a:cxnLst>
                <a:cxn ang="0">
                  <a:pos x="connsiteX0" y="connsiteY0"/>
                </a:cxn>
                <a:cxn ang="0">
                  <a:pos x="connsiteX1" y="connsiteY1"/>
                </a:cxn>
                <a:cxn ang="0">
                  <a:pos x="connsiteX2" y="connsiteY2"/>
                </a:cxn>
                <a:cxn ang="0">
                  <a:pos x="connsiteX3" y="connsiteY3"/>
                </a:cxn>
              </a:cxnLst>
              <a:rect l="l" t="t" r="r" b="b"/>
              <a:pathLst>
                <a:path w="906403" h="173282">
                  <a:moveTo>
                    <a:pt x="0" y="173282"/>
                  </a:moveTo>
                  <a:lnTo>
                    <a:pt x="405216" y="0"/>
                  </a:lnTo>
                  <a:lnTo>
                    <a:pt x="906403" y="165285"/>
                  </a:lnTo>
                  <a:lnTo>
                    <a:pt x="0" y="17328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Freeform 10"/>
            <p:cNvSpPr/>
            <p:nvPr/>
          </p:nvSpPr>
          <p:spPr>
            <a:xfrm>
              <a:off x="3495694" y="2284755"/>
              <a:ext cx="816258" cy="627708"/>
            </a:xfrm>
            <a:custGeom>
              <a:avLst/>
              <a:gdLst>
                <a:gd name="connsiteX0" fmla="*/ 73572 w 798786"/>
                <a:gd name="connsiteY0" fmla="*/ 0 h 641131"/>
                <a:gd name="connsiteX1" fmla="*/ 0 w 798786"/>
                <a:gd name="connsiteY1" fmla="*/ 630620 h 641131"/>
                <a:gd name="connsiteX2" fmla="*/ 798786 w 798786"/>
                <a:gd name="connsiteY2" fmla="*/ 641131 h 641131"/>
                <a:gd name="connsiteX3" fmla="*/ 714703 w 798786"/>
                <a:gd name="connsiteY3" fmla="*/ 588579 h 641131"/>
                <a:gd name="connsiteX4" fmla="*/ 73572 w 798786"/>
                <a:gd name="connsiteY4" fmla="*/ 0 h 641131"/>
                <a:gd name="connsiteX0" fmla="*/ 73572 w 798786"/>
                <a:gd name="connsiteY0" fmla="*/ 0 h 641131"/>
                <a:gd name="connsiteX1" fmla="*/ 0 w 798786"/>
                <a:gd name="connsiteY1" fmla="*/ 630620 h 641131"/>
                <a:gd name="connsiteX2" fmla="*/ 798786 w 798786"/>
                <a:gd name="connsiteY2" fmla="*/ 641131 h 641131"/>
                <a:gd name="connsiteX3" fmla="*/ 73572 w 798786"/>
                <a:gd name="connsiteY3" fmla="*/ 0 h 641131"/>
                <a:gd name="connsiteX0" fmla="*/ 73572 w 816258"/>
                <a:gd name="connsiteY0" fmla="*/ 0 h 630620"/>
                <a:gd name="connsiteX1" fmla="*/ 0 w 816258"/>
                <a:gd name="connsiteY1" fmla="*/ 630620 h 630620"/>
                <a:gd name="connsiteX2" fmla="*/ 816258 w 816258"/>
                <a:gd name="connsiteY2" fmla="*/ 626571 h 630620"/>
                <a:gd name="connsiteX3" fmla="*/ 73572 w 816258"/>
                <a:gd name="connsiteY3" fmla="*/ 0 h 630620"/>
                <a:gd name="connsiteX0" fmla="*/ 73572 w 816258"/>
                <a:gd name="connsiteY0" fmla="*/ 0 h 627708"/>
                <a:gd name="connsiteX1" fmla="*/ 0 w 816258"/>
                <a:gd name="connsiteY1" fmla="*/ 627708 h 627708"/>
                <a:gd name="connsiteX2" fmla="*/ 816258 w 816258"/>
                <a:gd name="connsiteY2" fmla="*/ 626571 h 627708"/>
                <a:gd name="connsiteX3" fmla="*/ 73572 w 816258"/>
                <a:gd name="connsiteY3" fmla="*/ 0 h 627708"/>
              </a:gdLst>
              <a:ahLst/>
              <a:cxnLst>
                <a:cxn ang="0">
                  <a:pos x="connsiteX0" y="connsiteY0"/>
                </a:cxn>
                <a:cxn ang="0">
                  <a:pos x="connsiteX1" y="connsiteY1"/>
                </a:cxn>
                <a:cxn ang="0">
                  <a:pos x="connsiteX2" y="connsiteY2"/>
                </a:cxn>
                <a:cxn ang="0">
                  <a:pos x="connsiteX3" y="connsiteY3"/>
                </a:cxn>
              </a:cxnLst>
              <a:rect l="l" t="t" r="r" b="b"/>
              <a:pathLst>
                <a:path w="816258" h="627708">
                  <a:moveTo>
                    <a:pt x="73572" y="0"/>
                  </a:moveTo>
                  <a:lnTo>
                    <a:pt x="0" y="627708"/>
                  </a:lnTo>
                  <a:lnTo>
                    <a:pt x="816258" y="626571"/>
                  </a:lnTo>
                  <a:lnTo>
                    <a:pt x="73572"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2" name="Freeform 11"/>
            <p:cNvSpPr/>
            <p:nvPr/>
          </p:nvSpPr>
          <p:spPr>
            <a:xfrm>
              <a:off x="2751482" y="2671901"/>
              <a:ext cx="747678" cy="247661"/>
            </a:xfrm>
            <a:custGeom>
              <a:avLst/>
              <a:gdLst>
                <a:gd name="connsiteX0" fmla="*/ 73572 w 798786"/>
                <a:gd name="connsiteY0" fmla="*/ 0 h 641131"/>
                <a:gd name="connsiteX1" fmla="*/ 0 w 798786"/>
                <a:gd name="connsiteY1" fmla="*/ 630620 h 641131"/>
                <a:gd name="connsiteX2" fmla="*/ 798786 w 798786"/>
                <a:gd name="connsiteY2" fmla="*/ 641131 h 641131"/>
                <a:gd name="connsiteX3" fmla="*/ 714703 w 798786"/>
                <a:gd name="connsiteY3" fmla="*/ 588579 h 641131"/>
                <a:gd name="connsiteX4" fmla="*/ 73572 w 798786"/>
                <a:gd name="connsiteY4" fmla="*/ 0 h 641131"/>
                <a:gd name="connsiteX0" fmla="*/ 73572 w 798786"/>
                <a:gd name="connsiteY0" fmla="*/ 0 h 641131"/>
                <a:gd name="connsiteX1" fmla="*/ 0 w 798786"/>
                <a:gd name="connsiteY1" fmla="*/ 630620 h 641131"/>
                <a:gd name="connsiteX2" fmla="*/ 798786 w 798786"/>
                <a:gd name="connsiteY2" fmla="*/ 641131 h 641131"/>
                <a:gd name="connsiteX3" fmla="*/ 73572 w 798786"/>
                <a:gd name="connsiteY3" fmla="*/ 0 h 641131"/>
                <a:gd name="connsiteX0" fmla="*/ 73572 w 816258"/>
                <a:gd name="connsiteY0" fmla="*/ 0 h 630620"/>
                <a:gd name="connsiteX1" fmla="*/ 0 w 816258"/>
                <a:gd name="connsiteY1" fmla="*/ 630620 h 630620"/>
                <a:gd name="connsiteX2" fmla="*/ 816258 w 816258"/>
                <a:gd name="connsiteY2" fmla="*/ 626571 h 630620"/>
                <a:gd name="connsiteX3" fmla="*/ 73572 w 816258"/>
                <a:gd name="connsiteY3" fmla="*/ 0 h 630620"/>
                <a:gd name="connsiteX0" fmla="*/ 73572 w 816258"/>
                <a:gd name="connsiteY0" fmla="*/ 0 h 627708"/>
                <a:gd name="connsiteX1" fmla="*/ 0 w 816258"/>
                <a:gd name="connsiteY1" fmla="*/ 627708 h 627708"/>
                <a:gd name="connsiteX2" fmla="*/ 816258 w 816258"/>
                <a:gd name="connsiteY2" fmla="*/ 626571 h 627708"/>
                <a:gd name="connsiteX3" fmla="*/ 73572 w 816258"/>
                <a:gd name="connsiteY3" fmla="*/ 0 h 627708"/>
                <a:gd name="connsiteX0" fmla="*/ 73572 w 793398"/>
                <a:gd name="connsiteY0" fmla="*/ 0 h 627708"/>
                <a:gd name="connsiteX1" fmla="*/ 0 w 793398"/>
                <a:gd name="connsiteY1" fmla="*/ 627708 h 627708"/>
                <a:gd name="connsiteX2" fmla="*/ 793398 w 793398"/>
                <a:gd name="connsiteY2" fmla="*/ 215091 h 627708"/>
                <a:gd name="connsiteX3" fmla="*/ 73572 w 793398"/>
                <a:gd name="connsiteY3" fmla="*/ 0 h 627708"/>
                <a:gd name="connsiteX0" fmla="*/ 67857 w 793398"/>
                <a:gd name="connsiteY0" fmla="*/ 0 h 650568"/>
                <a:gd name="connsiteX1" fmla="*/ 0 w 793398"/>
                <a:gd name="connsiteY1" fmla="*/ 650568 h 650568"/>
                <a:gd name="connsiteX2" fmla="*/ 793398 w 793398"/>
                <a:gd name="connsiteY2" fmla="*/ 237951 h 650568"/>
                <a:gd name="connsiteX3" fmla="*/ 67857 w 793398"/>
                <a:gd name="connsiteY3" fmla="*/ 0 h 650568"/>
                <a:gd name="connsiteX0" fmla="*/ 22137 w 747678"/>
                <a:gd name="connsiteY0" fmla="*/ 0 h 247661"/>
                <a:gd name="connsiteX1" fmla="*/ 0 w 747678"/>
                <a:gd name="connsiteY1" fmla="*/ 247661 h 247661"/>
                <a:gd name="connsiteX2" fmla="*/ 747678 w 747678"/>
                <a:gd name="connsiteY2" fmla="*/ 237951 h 247661"/>
                <a:gd name="connsiteX3" fmla="*/ 22137 w 747678"/>
                <a:gd name="connsiteY3" fmla="*/ 0 h 247661"/>
              </a:gdLst>
              <a:ahLst/>
              <a:cxnLst>
                <a:cxn ang="0">
                  <a:pos x="connsiteX0" y="connsiteY0"/>
                </a:cxn>
                <a:cxn ang="0">
                  <a:pos x="connsiteX1" y="connsiteY1"/>
                </a:cxn>
                <a:cxn ang="0">
                  <a:pos x="connsiteX2" y="connsiteY2"/>
                </a:cxn>
                <a:cxn ang="0">
                  <a:pos x="connsiteX3" y="connsiteY3"/>
                </a:cxn>
              </a:cxnLst>
              <a:rect l="l" t="t" r="r" b="b"/>
              <a:pathLst>
                <a:path w="747678" h="247661">
                  <a:moveTo>
                    <a:pt x="22137" y="0"/>
                  </a:moveTo>
                  <a:lnTo>
                    <a:pt x="0" y="247661"/>
                  </a:lnTo>
                  <a:lnTo>
                    <a:pt x="747678" y="237951"/>
                  </a:lnTo>
                  <a:lnTo>
                    <a:pt x="22137"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cxnSp>
        <p:nvCxnSpPr>
          <p:cNvPr id="13" name="Straight Connector 12"/>
          <p:cNvCxnSpPr/>
          <p:nvPr/>
        </p:nvCxnSpPr>
        <p:spPr>
          <a:xfrm>
            <a:off x="0" y="2822671"/>
            <a:ext cx="9144000" cy="0"/>
          </a:xfrm>
          <a:prstGeom prst="line">
            <a:avLst/>
          </a:prstGeom>
          <a:ln>
            <a:solidFill>
              <a:srgbClr val="02284C"/>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616466" y="2828643"/>
            <a:ext cx="2795649" cy="3174973"/>
            <a:chOff x="1848406" y="2925651"/>
            <a:chExt cx="2820179" cy="3202831"/>
          </a:xfrm>
          <a:solidFill>
            <a:srgbClr val="02284C">
              <a:alpha val="60000"/>
            </a:srgbClr>
          </a:solidFill>
        </p:grpSpPr>
        <p:sp>
          <p:nvSpPr>
            <p:cNvPr id="15" name="Freeform 14"/>
            <p:cNvSpPr/>
            <p:nvPr/>
          </p:nvSpPr>
          <p:spPr>
            <a:xfrm>
              <a:off x="1848406" y="2935416"/>
              <a:ext cx="2820179" cy="3193066"/>
            </a:xfrm>
            <a:custGeom>
              <a:avLst/>
              <a:gdLst>
                <a:gd name="connsiteX0" fmla="*/ 1909291 w 2820179"/>
                <a:gd name="connsiteY0" fmla="*/ 834101 h 3193066"/>
                <a:gd name="connsiteX1" fmla="*/ 1941256 w 2820179"/>
                <a:gd name="connsiteY1" fmla="*/ 840689 h 3193066"/>
                <a:gd name="connsiteX2" fmla="*/ 1941345 w 2820179"/>
                <a:gd name="connsiteY2" fmla="*/ 840602 h 3193066"/>
                <a:gd name="connsiteX3" fmla="*/ 391887 w 2820179"/>
                <a:gd name="connsiteY3" fmla="*/ 0 h 3193066"/>
                <a:gd name="connsiteX4" fmla="*/ 2460070 w 2820179"/>
                <a:gd name="connsiteY4" fmla="*/ 0 h 3193066"/>
                <a:gd name="connsiteX5" fmla="*/ 2460123 w 2820179"/>
                <a:gd name="connsiteY5" fmla="*/ 45 h 3193066"/>
                <a:gd name="connsiteX6" fmla="*/ 2477823 w 2820179"/>
                <a:gd name="connsiteY6" fmla="*/ 0 h 3193066"/>
                <a:gd name="connsiteX7" fmla="*/ 2477134 w 2820179"/>
                <a:gd name="connsiteY7" fmla="*/ 14463 h 3193066"/>
                <a:gd name="connsiteX8" fmla="*/ 2477392 w 2820179"/>
                <a:gd name="connsiteY8" fmla="*/ 14681 h 3193066"/>
                <a:gd name="connsiteX9" fmla="*/ 2477124 w 2820179"/>
                <a:gd name="connsiteY9" fmla="*/ 14679 h 3193066"/>
                <a:gd name="connsiteX10" fmla="*/ 2462022 w 2820179"/>
                <a:gd name="connsiteY10" fmla="*/ 331822 h 3193066"/>
                <a:gd name="connsiteX11" fmla="*/ 2462022 w 2820179"/>
                <a:gd name="connsiteY11" fmla="*/ 331823 h 3193066"/>
                <a:gd name="connsiteX12" fmla="*/ 2820179 w 2820179"/>
                <a:gd name="connsiteY12" fmla="*/ 847990 h 3193066"/>
                <a:gd name="connsiteX13" fmla="*/ 2566263 w 2820179"/>
                <a:gd name="connsiteY13" fmla="*/ 1237934 h 3193066"/>
                <a:gd name="connsiteX14" fmla="*/ 2820179 w 2820179"/>
                <a:gd name="connsiteY14" fmla="*/ 1722317 h 3193066"/>
                <a:gd name="connsiteX15" fmla="*/ 2172548 w 2820179"/>
                <a:gd name="connsiteY15" fmla="*/ 2462242 h 3193066"/>
                <a:gd name="connsiteX16" fmla="*/ 2174073 w 2820179"/>
                <a:gd name="connsiteY16" fmla="*/ 2470232 h 3193066"/>
                <a:gd name="connsiteX17" fmla="*/ 1834825 w 2820179"/>
                <a:gd name="connsiteY17" fmla="*/ 2392767 h 3193066"/>
                <a:gd name="connsiteX18" fmla="*/ 1541207 w 2820179"/>
                <a:gd name="connsiteY18" fmla="*/ 3193066 h 3193066"/>
                <a:gd name="connsiteX19" fmla="*/ 871018 w 2820179"/>
                <a:gd name="connsiteY19" fmla="*/ 2893977 h 3193066"/>
                <a:gd name="connsiteX20" fmla="*/ 869409 w 2820179"/>
                <a:gd name="connsiteY20" fmla="*/ 2894839 h 3193066"/>
                <a:gd name="connsiteX21" fmla="*/ 869092 w 2820179"/>
                <a:gd name="connsiteY21" fmla="*/ 2893118 h 3193066"/>
                <a:gd name="connsiteX22" fmla="*/ 857544 w 2820179"/>
                <a:gd name="connsiteY22" fmla="*/ 2887964 h 3193066"/>
                <a:gd name="connsiteX23" fmla="*/ 867210 w 2820179"/>
                <a:gd name="connsiteY23" fmla="*/ 2882873 h 3193066"/>
                <a:gd name="connsiteX24" fmla="*/ 709166 w 2820179"/>
                <a:gd name="connsiteY24" fmla="*/ 2022876 h 3193066"/>
                <a:gd name="connsiteX25" fmla="*/ 708103 w 2820179"/>
                <a:gd name="connsiteY25" fmla="*/ 2022536 h 3193066"/>
                <a:gd name="connsiteX26" fmla="*/ 708370 w 2820179"/>
                <a:gd name="connsiteY26" fmla="*/ 2018549 h 3193066"/>
                <a:gd name="connsiteX27" fmla="*/ 708103 w 2820179"/>
                <a:gd name="connsiteY27" fmla="*/ 2017096 h 3193066"/>
                <a:gd name="connsiteX28" fmla="*/ 708460 w 2820179"/>
                <a:gd name="connsiteY28" fmla="*/ 2017208 h 3193066"/>
                <a:gd name="connsiteX29" fmla="*/ 708957 w 2820179"/>
                <a:gd name="connsiteY29" fmla="*/ 2009782 h 3193066"/>
                <a:gd name="connsiteX30" fmla="*/ 0 w 2820179"/>
                <a:gd name="connsiteY30" fmla="*/ 1217606 h 3193066"/>
                <a:gd name="connsiteX31" fmla="*/ 2407 w 2820179"/>
                <a:gd name="connsiteY31" fmla="*/ 1216247 h 3193066"/>
                <a:gd name="connsiteX32" fmla="*/ 173905 w 2820179"/>
                <a:gd name="connsiteY32" fmla="*/ 331754 h 3193066"/>
                <a:gd name="connsiteX33" fmla="*/ 171564 w 2820179"/>
                <a:gd name="connsiteY33" fmla="*/ 332476 h 3193066"/>
                <a:gd name="connsiteX34" fmla="*/ 165427 w 2820179"/>
                <a:gd name="connsiteY34" fmla="*/ 334369 h 3193066"/>
                <a:gd name="connsiteX35" fmla="*/ 174061 w 2820179"/>
                <a:gd name="connsiteY35" fmla="*/ 330948 h 3193066"/>
                <a:gd name="connsiteX36" fmla="*/ 174134 w 2820179"/>
                <a:gd name="connsiteY36" fmla="*/ 330571 h 3193066"/>
                <a:gd name="connsiteX37" fmla="*/ 170866 w 2820179"/>
                <a:gd name="connsiteY37" fmla="*/ 331822 h 3193066"/>
                <a:gd name="connsiteX38" fmla="*/ 175358 w 2820179"/>
                <a:gd name="connsiteY38" fmla="*/ 324262 h 3193066"/>
                <a:gd name="connsiteX39" fmla="*/ 179755 w 2820179"/>
                <a:gd name="connsiteY39" fmla="*/ 301584 h 3193066"/>
                <a:gd name="connsiteX40" fmla="*/ 187239 w 2820179"/>
                <a:gd name="connsiteY40" fmla="*/ 304263 h 3193066"/>
                <a:gd name="connsiteX41" fmla="*/ 361739 w 2820179"/>
                <a:gd name="connsiteY41" fmla="*/ 10533 h 3193066"/>
                <a:gd name="connsiteX42" fmla="*/ 369169 w 2820179"/>
                <a:gd name="connsiteY42" fmla="*/ 10310 h 319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20179" h="3193066">
                  <a:moveTo>
                    <a:pt x="1909291" y="834101"/>
                  </a:moveTo>
                  <a:lnTo>
                    <a:pt x="1941256" y="840689"/>
                  </a:lnTo>
                  <a:lnTo>
                    <a:pt x="1941345" y="840602"/>
                  </a:lnTo>
                  <a:close/>
                  <a:moveTo>
                    <a:pt x="391887" y="0"/>
                  </a:moveTo>
                  <a:lnTo>
                    <a:pt x="2460070" y="0"/>
                  </a:lnTo>
                  <a:lnTo>
                    <a:pt x="2460123" y="45"/>
                  </a:lnTo>
                  <a:lnTo>
                    <a:pt x="2477823" y="0"/>
                  </a:lnTo>
                  <a:lnTo>
                    <a:pt x="2477134" y="14463"/>
                  </a:lnTo>
                  <a:lnTo>
                    <a:pt x="2477392" y="14681"/>
                  </a:lnTo>
                  <a:lnTo>
                    <a:pt x="2477124" y="14679"/>
                  </a:lnTo>
                  <a:lnTo>
                    <a:pt x="2462022" y="331822"/>
                  </a:lnTo>
                  <a:lnTo>
                    <a:pt x="2462022" y="331823"/>
                  </a:lnTo>
                  <a:lnTo>
                    <a:pt x="2820179" y="847990"/>
                  </a:lnTo>
                  <a:lnTo>
                    <a:pt x="2566263" y="1237934"/>
                  </a:lnTo>
                  <a:lnTo>
                    <a:pt x="2820179" y="1722317"/>
                  </a:lnTo>
                  <a:lnTo>
                    <a:pt x="2172548" y="2462242"/>
                  </a:lnTo>
                  <a:lnTo>
                    <a:pt x="2174073" y="2470232"/>
                  </a:lnTo>
                  <a:lnTo>
                    <a:pt x="1834825" y="2392767"/>
                  </a:lnTo>
                  <a:lnTo>
                    <a:pt x="1541207" y="3193066"/>
                  </a:lnTo>
                  <a:lnTo>
                    <a:pt x="871018" y="2893977"/>
                  </a:lnTo>
                  <a:lnTo>
                    <a:pt x="869409" y="2894839"/>
                  </a:lnTo>
                  <a:lnTo>
                    <a:pt x="869092" y="2893118"/>
                  </a:lnTo>
                  <a:lnTo>
                    <a:pt x="857544" y="2887964"/>
                  </a:lnTo>
                  <a:lnTo>
                    <a:pt x="867210" y="2882873"/>
                  </a:lnTo>
                  <a:lnTo>
                    <a:pt x="709166" y="2022876"/>
                  </a:lnTo>
                  <a:lnTo>
                    <a:pt x="708103" y="2022536"/>
                  </a:lnTo>
                  <a:lnTo>
                    <a:pt x="708370" y="2018549"/>
                  </a:lnTo>
                  <a:lnTo>
                    <a:pt x="708103" y="2017096"/>
                  </a:lnTo>
                  <a:lnTo>
                    <a:pt x="708460" y="2017208"/>
                  </a:lnTo>
                  <a:lnTo>
                    <a:pt x="708957" y="2009782"/>
                  </a:lnTo>
                  <a:lnTo>
                    <a:pt x="0" y="1217606"/>
                  </a:lnTo>
                  <a:lnTo>
                    <a:pt x="2407" y="1216247"/>
                  </a:lnTo>
                  <a:lnTo>
                    <a:pt x="173905" y="331754"/>
                  </a:lnTo>
                  <a:lnTo>
                    <a:pt x="171564" y="332476"/>
                  </a:lnTo>
                  <a:cubicBezTo>
                    <a:pt x="170415" y="333555"/>
                    <a:pt x="169266" y="334635"/>
                    <a:pt x="165427" y="334369"/>
                  </a:cubicBezTo>
                  <a:lnTo>
                    <a:pt x="174061" y="330948"/>
                  </a:lnTo>
                  <a:lnTo>
                    <a:pt x="174134" y="330571"/>
                  </a:lnTo>
                  <a:lnTo>
                    <a:pt x="170866" y="331822"/>
                  </a:lnTo>
                  <a:lnTo>
                    <a:pt x="175358" y="324262"/>
                  </a:lnTo>
                  <a:lnTo>
                    <a:pt x="179755" y="301584"/>
                  </a:lnTo>
                  <a:lnTo>
                    <a:pt x="187239" y="304263"/>
                  </a:lnTo>
                  <a:lnTo>
                    <a:pt x="361739" y="10533"/>
                  </a:lnTo>
                  <a:lnTo>
                    <a:pt x="369169" y="1031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endParaRPr>
            </a:p>
          </p:txBody>
        </p:sp>
        <p:sp>
          <p:nvSpPr>
            <p:cNvPr id="16" name="Freeform 15"/>
            <p:cNvSpPr/>
            <p:nvPr/>
          </p:nvSpPr>
          <p:spPr>
            <a:xfrm>
              <a:off x="2865074" y="2935416"/>
              <a:ext cx="1461155" cy="844169"/>
            </a:xfrm>
            <a:custGeom>
              <a:avLst/>
              <a:gdLst>
                <a:gd name="connsiteX0" fmla="*/ 0 w 1043940"/>
                <a:gd name="connsiteY0" fmla="*/ 0 h 605790"/>
                <a:gd name="connsiteX1" fmla="*/ 156210 w 1043940"/>
                <a:gd name="connsiteY1" fmla="*/ 510540 h 605790"/>
                <a:gd name="connsiteX2" fmla="*/ 674370 w 1043940"/>
                <a:gd name="connsiteY2" fmla="*/ 605790 h 605790"/>
                <a:gd name="connsiteX3" fmla="*/ 1032510 w 1043940"/>
                <a:gd name="connsiteY3" fmla="*/ 243840 h 605790"/>
                <a:gd name="connsiteX4" fmla="*/ 1043940 w 1043940"/>
                <a:gd name="connsiteY4" fmla="*/ 3810 h 605790"/>
                <a:gd name="connsiteX5" fmla="*/ 0 w 1043940"/>
                <a:gd name="connsiteY5" fmla="*/ 0 h 605790"/>
                <a:gd name="connsiteX0" fmla="*/ 0 w 1043940"/>
                <a:gd name="connsiteY0" fmla="*/ 0 h 614456"/>
                <a:gd name="connsiteX1" fmla="*/ 156210 w 1043940"/>
                <a:gd name="connsiteY1" fmla="*/ 510540 h 614456"/>
                <a:gd name="connsiteX2" fmla="*/ 668593 w 1043940"/>
                <a:gd name="connsiteY2" fmla="*/ 614456 h 614456"/>
                <a:gd name="connsiteX3" fmla="*/ 1032510 w 1043940"/>
                <a:gd name="connsiteY3" fmla="*/ 243840 h 614456"/>
                <a:gd name="connsiteX4" fmla="*/ 1043940 w 1043940"/>
                <a:gd name="connsiteY4" fmla="*/ 3810 h 614456"/>
                <a:gd name="connsiteX5" fmla="*/ 0 w 1043940"/>
                <a:gd name="connsiteY5" fmla="*/ 0 h 614456"/>
                <a:gd name="connsiteX0" fmla="*/ 0 w 1056954"/>
                <a:gd name="connsiteY0" fmla="*/ 2697 h 610646"/>
                <a:gd name="connsiteX1" fmla="*/ 169224 w 1056954"/>
                <a:gd name="connsiteY1" fmla="*/ 506730 h 610646"/>
                <a:gd name="connsiteX2" fmla="*/ 681607 w 1056954"/>
                <a:gd name="connsiteY2" fmla="*/ 610646 h 610646"/>
                <a:gd name="connsiteX3" fmla="*/ 1045524 w 1056954"/>
                <a:gd name="connsiteY3" fmla="*/ 240030 h 610646"/>
                <a:gd name="connsiteX4" fmla="*/ 1056954 w 1056954"/>
                <a:gd name="connsiteY4" fmla="*/ 0 h 610646"/>
                <a:gd name="connsiteX5" fmla="*/ 0 w 1056954"/>
                <a:gd name="connsiteY5" fmla="*/ 2697 h 61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954" h="610646">
                  <a:moveTo>
                    <a:pt x="0" y="2697"/>
                  </a:moveTo>
                  <a:lnTo>
                    <a:pt x="169224" y="506730"/>
                  </a:lnTo>
                  <a:lnTo>
                    <a:pt x="681607" y="610646"/>
                  </a:lnTo>
                  <a:lnTo>
                    <a:pt x="1045524" y="240030"/>
                  </a:lnTo>
                  <a:lnTo>
                    <a:pt x="1056954" y="0"/>
                  </a:lnTo>
                  <a:lnTo>
                    <a:pt x="0" y="2697"/>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7" name="Freeform 16"/>
            <p:cNvSpPr/>
            <p:nvPr/>
          </p:nvSpPr>
          <p:spPr>
            <a:xfrm>
              <a:off x="2013833" y="2925651"/>
              <a:ext cx="1085179" cy="710278"/>
            </a:xfrm>
            <a:custGeom>
              <a:avLst/>
              <a:gdLst>
                <a:gd name="connsiteX0" fmla="*/ 0 w 773430"/>
                <a:gd name="connsiteY0" fmla="*/ 251460 h 510540"/>
                <a:gd name="connsiteX1" fmla="*/ 773430 w 773430"/>
                <a:gd name="connsiteY1" fmla="*/ 510540 h 510540"/>
                <a:gd name="connsiteX2" fmla="*/ 613410 w 773430"/>
                <a:gd name="connsiteY2" fmla="*/ 0 h 510540"/>
                <a:gd name="connsiteX3" fmla="*/ 0 w 773430"/>
                <a:gd name="connsiteY3" fmla="*/ 251460 h 510540"/>
                <a:gd name="connsiteX0" fmla="*/ 4023 w 777453"/>
                <a:gd name="connsiteY0" fmla="*/ 251460 h 510540"/>
                <a:gd name="connsiteX1" fmla="*/ 1346 w 777453"/>
                <a:gd name="connsiteY1" fmla="*/ 242944 h 510540"/>
                <a:gd name="connsiteX2" fmla="*/ 777453 w 777453"/>
                <a:gd name="connsiteY2" fmla="*/ 510540 h 510540"/>
                <a:gd name="connsiteX3" fmla="*/ 617433 w 777453"/>
                <a:gd name="connsiteY3" fmla="*/ 0 h 510540"/>
                <a:gd name="connsiteX4" fmla="*/ 4023 w 777453"/>
                <a:gd name="connsiteY4" fmla="*/ 251460 h 510540"/>
                <a:gd name="connsiteX0" fmla="*/ 0 w 784985"/>
                <a:gd name="connsiteY0" fmla="*/ 245683 h 510540"/>
                <a:gd name="connsiteX1" fmla="*/ 8878 w 784985"/>
                <a:gd name="connsiteY1" fmla="*/ 242944 h 510540"/>
                <a:gd name="connsiteX2" fmla="*/ 784985 w 784985"/>
                <a:gd name="connsiteY2" fmla="*/ 510540 h 510540"/>
                <a:gd name="connsiteX3" fmla="*/ 624965 w 784985"/>
                <a:gd name="connsiteY3" fmla="*/ 0 h 510540"/>
                <a:gd name="connsiteX4" fmla="*/ 0 w 784985"/>
                <a:gd name="connsiteY4" fmla="*/ 245683 h 510540"/>
                <a:gd name="connsiteX0" fmla="*/ 0 w 784985"/>
                <a:gd name="connsiteY0" fmla="*/ 242429 h 507286"/>
                <a:gd name="connsiteX1" fmla="*/ 8878 w 784985"/>
                <a:gd name="connsiteY1" fmla="*/ 239690 h 507286"/>
                <a:gd name="connsiteX2" fmla="*/ 784985 w 784985"/>
                <a:gd name="connsiteY2" fmla="*/ 507286 h 507286"/>
                <a:gd name="connsiteX3" fmla="*/ 582667 w 784985"/>
                <a:gd name="connsiteY3" fmla="*/ 0 h 507286"/>
                <a:gd name="connsiteX4" fmla="*/ 0 w 784985"/>
                <a:gd name="connsiteY4" fmla="*/ 242429 h 507286"/>
                <a:gd name="connsiteX0" fmla="*/ 0 w 784985"/>
                <a:gd name="connsiteY0" fmla="*/ 248936 h 513793"/>
                <a:gd name="connsiteX1" fmla="*/ 8878 w 784985"/>
                <a:gd name="connsiteY1" fmla="*/ 246197 h 513793"/>
                <a:gd name="connsiteX2" fmla="*/ 784985 w 784985"/>
                <a:gd name="connsiteY2" fmla="*/ 513793 h 513793"/>
                <a:gd name="connsiteX3" fmla="*/ 628219 w 784985"/>
                <a:gd name="connsiteY3" fmla="*/ 0 h 513793"/>
                <a:gd name="connsiteX4" fmla="*/ 0 w 784985"/>
                <a:gd name="connsiteY4" fmla="*/ 248936 h 513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985" h="513793">
                  <a:moveTo>
                    <a:pt x="0" y="248936"/>
                  </a:moveTo>
                  <a:cubicBezTo>
                    <a:pt x="5553" y="249320"/>
                    <a:pt x="3325" y="245813"/>
                    <a:pt x="8878" y="246197"/>
                  </a:cubicBezTo>
                  <a:lnTo>
                    <a:pt x="784985" y="513793"/>
                  </a:lnTo>
                  <a:lnTo>
                    <a:pt x="628219" y="0"/>
                  </a:lnTo>
                  <a:lnTo>
                    <a:pt x="0" y="248936"/>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8" name="Freeform 17"/>
            <p:cNvSpPr/>
            <p:nvPr/>
          </p:nvSpPr>
          <p:spPr>
            <a:xfrm>
              <a:off x="1848406" y="3704400"/>
              <a:ext cx="794637" cy="1254089"/>
            </a:xfrm>
            <a:custGeom>
              <a:avLst/>
              <a:gdLst>
                <a:gd name="connsiteX0" fmla="*/ 495300 w 544830"/>
                <a:gd name="connsiteY0" fmla="*/ 910590 h 910590"/>
                <a:gd name="connsiteX1" fmla="*/ 0 w 544830"/>
                <a:gd name="connsiteY1" fmla="*/ 346710 h 910590"/>
                <a:gd name="connsiteX2" fmla="*/ 544830 w 544830"/>
                <a:gd name="connsiteY2" fmla="*/ 0 h 910590"/>
                <a:gd name="connsiteX3" fmla="*/ 495300 w 544830"/>
                <a:gd name="connsiteY3" fmla="*/ 910590 h 910590"/>
                <a:gd name="connsiteX0" fmla="*/ 495300 w 552450"/>
                <a:gd name="connsiteY0" fmla="*/ 899160 h 899160"/>
                <a:gd name="connsiteX1" fmla="*/ 0 w 552450"/>
                <a:gd name="connsiteY1" fmla="*/ 335280 h 899160"/>
                <a:gd name="connsiteX2" fmla="*/ 552450 w 552450"/>
                <a:gd name="connsiteY2" fmla="*/ 0 h 899160"/>
                <a:gd name="connsiteX3" fmla="*/ 495300 w 552450"/>
                <a:gd name="connsiteY3" fmla="*/ 899160 h 899160"/>
                <a:gd name="connsiteX0" fmla="*/ 504968 w 562118"/>
                <a:gd name="connsiteY0" fmla="*/ 899160 h 899160"/>
                <a:gd name="connsiteX1" fmla="*/ 0 w 562118"/>
                <a:gd name="connsiteY1" fmla="*/ 320777 h 899160"/>
                <a:gd name="connsiteX2" fmla="*/ 562118 w 562118"/>
                <a:gd name="connsiteY2" fmla="*/ 0 h 899160"/>
                <a:gd name="connsiteX3" fmla="*/ 504968 w 562118"/>
                <a:gd name="connsiteY3" fmla="*/ 899160 h 899160"/>
                <a:gd name="connsiteX0" fmla="*/ 512219 w 569369"/>
                <a:gd name="connsiteY0" fmla="*/ 899160 h 899160"/>
                <a:gd name="connsiteX1" fmla="*/ 0 w 569369"/>
                <a:gd name="connsiteY1" fmla="*/ 323194 h 899160"/>
                <a:gd name="connsiteX2" fmla="*/ 569369 w 569369"/>
                <a:gd name="connsiteY2" fmla="*/ 0 h 899160"/>
                <a:gd name="connsiteX3" fmla="*/ 512219 w 569369"/>
                <a:gd name="connsiteY3" fmla="*/ 899160 h 899160"/>
                <a:gd name="connsiteX0" fmla="*/ 516501 w 569369"/>
                <a:gd name="connsiteY0" fmla="*/ 903465 h 903465"/>
                <a:gd name="connsiteX1" fmla="*/ 0 w 569369"/>
                <a:gd name="connsiteY1" fmla="*/ 323194 h 903465"/>
                <a:gd name="connsiteX2" fmla="*/ 569369 w 569369"/>
                <a:gd name="connsiteY2" fmla="*/ 0 h 903465"/>
                <a:gd name="connsiteX3" fmla="*/ 516501 w 569369"/>
                <a:gd name="connsiteY3" fmla="*/ 903465 h 903465"/>
              </a:gdLst>
              <a:ahLst/>
              <a:cxnLst>
                <a:cxn ang="0">
                  <a:pos x="connsiteX0" y="connsiteY0"/>
                </a:cxn>
                <a:cxn ang="0">
                  <a:pos x="connsiteX1" y="connsiteY1"/>
                </a:cxn>
                <a:cxn ang="0">
                  <a:pos x="connsiteX2" y="connsiteY2"/>
                </a:cxn>
                <a:cxn ang="0">
                  <a:pos x="connsiteX3" y="connsiteY3"/>
                </a:cxn>
              </a:cxnLst>
              <a:rect l="l" t="t" r="r" b="b"/>
              <a:pathLst>
                <a:path w="569369" h="903465">
                  <a:moveTo>
                    <a:pt x="516501" y="903465"/>
                  </a:moveTo>
                  <a:lnTo>
                    <a:pt x="0" y="323194"/>
                  </a:lnTo>
                  <a:lnTo>
                    <a:pt x="569369" y="0"/>
                  </a:lnTo>
                  <a:lnTo>
                    <a:pt x="516501" y="903465"/>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9" name="Freeform 18"/>
            <p:cNvSpPr/>
            <p:nvPr/>
          </p:nvSpPr>
          <p:spPr>
            <a:xfrm>
              <a:off x="2556509" y="3556923"/>
              <a:ext cx="1243018" cy="1759186"/>
            </a:xfrm>
            <a:custGeom>
              <a:avLst/>
              <a:gdLst>
                <a:gd name="connsiteX0" fmla="*/ 0 w 899160"/>
                <a:gd name="connsiteY0" fmla="*/ 1013460 h 1272540"/>
                <a:gd name="connsiteX1" fmla="*/ 807720 w 899160"/>
                <a:gd name="connsiteY1" fmla="*/ 1272540 h 1272540"/>
                <a:gd name="connsiteX2" fmla="*/ 300990 w 899160"/>
                <a:gd name="connsiteY2" fmla="*/ 293370 h 1272540"/>
                <a:gd name="connsiteX3" fmla="*/ 899160 w 899160"/>
                <a:gd name="connsiteY3" fmla="*/ 160020 h 1272540"/>
                <a:gd name="connsiteX4" fmla="*/ 400050 w 899160"/>
                <a:gd name="connsiteY4" fmla="*/ 57150 h 1272540"/>
                <a:gd name="connsiteX5" fmla="*/ 228600 w 899160"/>
                <a:gd name="connsiteY5" fmla="*/ 0 h 1272540"/>
                <a:gd name="connsiteX6" fmla="*/ 60960 w 899160"/>
                <a:gd name="connsiteY6" fmla="*/ 102870 h 1272540"/>
                <a:gd name="connsiteX7" fmla="*/ 0 w 899160"/>
                <a:gd name="connsiteY7" fmla="*/ 1013460 h 127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9160" h="1272540">
                  <a:moveTo>
                    <a:pt x="0" y="1013460"/>
                  </a:moveTo>
                  <a:lnTo>
                    <a:pt x="807720" y="1272540"/>
                  </a:lnTo>
                  <a:lnTo>
                    <a:pt x="300990" y="293370"/>
                  </a:lnTo>
                  <a:lnTo>
                    <a:pt x="899160" y="160020"/>
                  </a:lnTo>
                  <a:lnTo>
                    <a:pt x="400050" y="57150"/>
                  </a:lnTo>
                  <a:lnTo>
                    <a:pt x="228600" y="0"/>
                  </a:lnTo>
                  <a:lnTo>
                    <a:pt x="60960" y="102870"/>
                  </a:lnTo>
                  <a:lnTo>
                    <a:pt x="0" y="101346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0" name="Freeform 19"/>
            <p:cNvSpPr/>
            <p:nvPr/>
          </p:nvSpPr>
          <p:spPr>
            <a:xfrm>
              <a:off x="2556509" y="4952512"/>
              <a:ext cx="1135613" cy="877743"/>
            </a:xfrm>
            <a:custGeom>
              <a:avLst/>
              <a:gdLst>
                <a:gd name="connsiteX0" fmla="*/ 0 w 803910"/>
                <a:gd name="connsiteY0" fmla="*/ 0 h 609600"/>
                <a:gd name="connsiteX1" fmla="*/ 121920 w 803910"/>
                <a:gd name="connsiteY1" fmla="*/ 609600 h 609600"/>
                <a:gd name="connsiteX2" fmla="*/ 803910 w 803910"/>
                <a:gd name="connsiteY2" fmla="*/ 255270 h 609600"/>
                <a:gd name="connsiteX3" fmla="*/ 0 w 803910"/>
                <a:gd name="connsiteY3" fmla="*/ 0 h 609600"/>
                <a:gd name="connsiteX0" fmla="*/ 0 w 798133"/>
                <a:gd name="connsiteY0" fmla="*/ 0 h 609600"/>
                <a:gd name="connsiteX1" fmla="*/ 121920 w 798133"/>
                <a:gd name="connsiteY1" fmla="*/ 609600 h 609600"/>
                <a:gd name="connsiteX2" fmla="*/ 798133 w 798133"/>
                <a:gd name="connsiteY2" fmla="*/ 252381 h 609600"/>
                <a:gd name="connsiteX3" fmla="*/ 0 w 798133"/>
                <a:gd name="connsiteY3" fmla="*/ 0 h 609600"/>
                <a:gd name="connsiteX0" fmla="*/ 0 w 798133"/>
                <a:gd name="connsiteY0" fmla="*/ 0 h 621154"/>
                <a:gd name="connsiteX1" fmla="*/ 121920 w 798133"/>
                <a:gd name="connsiteY1" fmla="*/ 621154 h 621154"/>
                <a:gd name="connsiteX2" fmla="*/ 798133 w 798133"/>
                <a:gd name="connsiteY2" fmla="*/ 263935 h 621154"/>
                <a:gd name="connsiteX3" fmla="*/ 0 w 798133"/>
                <a:gd name="connsiteY3" fmla="*/ 0 h 621154"/>
                <a:gd name="connsiteX0" fmla="*/ 0 w 798133"/>
                <a:gd name="connsiteY0" fmla="*/ 0 h 626931"/>
                <a:gd name="connsiteX1" fmla="*/ 116142 w 798133"/>
                <a:gd name="connsiteY1" fmla="*/ 626931 h 626931"/>
                <a:gd name="connsiteX2" fmla="*/ 798133 w 798133"/>
                <a:gd name="connsiteY2" fmla="*/ 263935 h 626931"/>
                <a:gd name="connsiteX3" fmla="*/ 0 w 798133"/>
                <a:gd name="connsiteY3" fmla="*/ 0 h 626931"/>
                <a:gd name="connsiteX0" fmla="*/ 0 w 817655"/>
                <a:gd name="connsiteY0" fmla="*/ 0 h 626931"/>
                <a:gd name="connsiteX1" fmla="*/ 116142 w 817655"/>
                <a:gd name="connsiteY1" fmla="*/ 626931 h 626931"/>
                <a:gd name="connsiteX2" fmla="*/ 817655 w 817655"/>
                <a:gd name="connsiteY2" fmla="*/ 254174 h 626931"/>
                <a:gd name="connsiteX3" fmla="*/ 0 w 817655"/>
                <a:gd name="connsiteY3" fmla="*/ 0 h 626931"/>
              </a:gdLst>
              <a:ahLst/>
              <a:cxnLst>
                <a:cxn ang="0">
                  <a:pos x="connsiteX0" y="connsiteY0"/>
                </a:cxn>
                <a:cxn ang="0">
                  <a:pos x="connsiteX1" y="connsiteY1"/>
                </a:cxn>
                <a:cxn ang="0">
                  <a:pos x="connsiteX2" y="connsiteY2"/>
                </a:cxn>
                <a:cxn ang="0">
                  <a:pos x="connsiteX3" y="connsiteY3"/>
                </a:cxn>
              </a:cxnLst>
              <a:rect l="l" t="t" r="r" b="b"/>
              <a:pathLst>
                <a:path w="817655" h="626931">
                  <a:moveTo>
                    <a:pt x="0" y="0"/>
                  </a:moveTo>
                  <a:lnTo>
                    <a:pt x="116142" y="626931"/>
                  </a:lnTo>
                  <a:lnTo>
                    <a:pt x="817655" y="254174"/>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1" name="Freeform 20"/>
            <p:cNvSpPr/>
            <p:nvPr/>
          </p:nvSpPr>
          <p:spPr>
            <a:xfrm>
              <a:off x="2705950" y="5303953"/>
              <a:ext cx="986171" cy="824529"/>
            </a:xfrm>
            <a:custGeom>
              <a:avLst/>
              <a:gdLst>
                <a:gd name="connsiteX0" fmla="*/ 0 w 674370"/>
                <a:gd name="connsiteY0" fmla="*/ 365760 h 579120"/>
                <a:gd name="connsiteX1" fmla="*/ 464820 w 674370"/>
                <a:gd name="connsiteY1" fmla="*/ 579120 h 579120"/>
                <a:gd name="connsiteX2" fmla="*/ 674370 w 674370"/>
                <a:gd name="connsiteY2" fmla="*/ 0 h 579120"/>
                <a:gd name="connsiteX3" fmla="*/ 0 w 674370"/>
                <a:gd name="connsiteY3" fmla="*/ 365760 h 579120"/>
                <a:gd name="connsiteX0" fmla="*/ 0 w 676787"/>
                <a:gd name="connsiteY0" fmla="*/ 358509 h 579120"/>
                <a:gd name="connsiteX1" fmla="*/ 467237 w 676787"/>
                <a:gd name="connsiteY1" fmla="*/ 579120 h 579120"/>
                <a:gd name="connsiteX2" fmla="*/ 676787 w 676787"/>
                <a:gd name="connsiteY2" fmla="*/ 0 h 579120"/>
                <a:gd name="connsiteX3" fmla="*/ 0 w 676787"/>
                <a:gd name="connsiteY3" fmla="*/ 358509 h 579120"/>
                <a:gd name="connsiteX0" fmla="*/ 0 w 683130"/>
                <a:gd name="connsiteY0" fmla="*/ 364827 h 579120"/>
                <a:gd name="connsiteX1" fmla="*/ 473580 w 683130"/>
                <a:gd name="connsiteY1" fmla="*/ 579120 h 579120"/>
                <a:gd name="connsiteX2" fmla="*/ 683130 w 683130"/>
                <a:gd name="connsiteY2" fmla="*/ 0 h 579120"/>
                <a:gd name="connsiteX3" fmla="*/ 0 w 683130"/>
                <a:gd name="connsiteY3" fmla="*/ 364827 h 579120"/>
              </a:gdLst>
              <a:ahLst/>
              <a:cxnLst>
                <a:cxn ang="0">
                  <a:pos x="connsiteX0" y="connsiteY0"/>
                </a:cxn>
                <a:cxn ang="0">
                  <a:pos x="connsiteX1" y="connsiteY1"/>
                </a:cxn>
                <a:cxn ang="0">
                  <a:pos x="connsiteX2" y="connsiteY2"/>
                </a:cxn>
                <a:cxn ang="0">
                  <a:pos x="connsiteX3" y="connsiteY3"/>
                </a:cxn>
              </a:cxnLst>
              <a:rect l="l" t="t" r="r" b="b"/>
              <a:pathLst>
                <a:path w="683130" h="579120">
                  <a:moveTo>
                    <a:pt x="0" y="364827"/>
                  </a:moveTo>
                  <a:lnTo>
                    <a:pt x="473580" y="579120"/>
                  </a:lnTo>
                  <a:lnTo>
                    <a:pt x="683130" y="0"/>
                  </a:lnTo>
                  <a:lnTo>
                    <a:pt x="0" y="364827"/>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2" name="Freeform 21"/>
            <p:cNvSpPr/>
            <p:nvPr/>
          </p:nvSpPr>
          <p:spPr>
            <a:xfrm>
              <a:off x="2928903" y="3267238"/>
              <a:ext cx="1739682" cy="2060828"/>
            </a:xfrm>
            <a:custGeom>
              <a:avLst/>
              <a:gdLst>
                <a:gd name="connsiteX0" fmla="*/ 491490 w 1215390"/>
                <a:gd name="connsiteY0" fmla="*/ 1474470 h 1474470"/>
                <a:gd name="connsiteX1" fmla="*/ 632460 w 1215390"/>
                <a:gd name="connsiteY1" fmla="*/ 975360 h 1474470"/>
                <a:gd name="connsiteX2" fmla="*/ 1002030 w 1215390"/>
                <a:gd name="connsiteY2" fmla="*/ 701040 h 1474470"/>
                <a:gd name="connsiteX3" fmla="*/ 1215390 w 1215390"/>
                <a:gd name="connsiteY3" fmla="*/ 373380 h 1474470"/>
                <a:gd name="connsiteX4" fmla="*/ 956310 w 1215390"/>
                <a:gd name="connsiteY4" fmla="*/ 0 h 1474470"/>
                <a:gd name="connsiteX5" fmla="*/ 594360 w 1215390"/>
                <a:gd name="connsiteY5" fmla="*/ 361950 h 1474470"/>
                <a:gd name="connsiteX6" fmla="*/ 0 w 1215390"/>
                <a:gd name="connsiteY6" fmla="*/ 510540 h 1474470"/>
                <a:gd name="connsiteX7" fmla="*/ 491490 w 1215390"/>
                <a:gd name="connsiteY7" fmla="*/ 1474470 h 1474470"/>
                <a:gd name="connsiteX0" fmla="*/ 498741 w 1222641"/>
                <a:gd name="connsiteY0" fmla="*/ 1474470 h 1474470"/>
                <a:gd name="connsiteX1" fmla="*/ 639711 w 1222641"/>
                <a:gd name="connsiteY1" fmla="*/ 975360 h 1474470"/>
                <a:gd name="connsiteX2" fmla="*/ 1009281 w 1222641"/>
                <a:gd name="connsiteY2" fmla="*/ 701040 h 1474470"/>
                <a:gd name="connsiteX3" fmla="*/ 1222641 w 1222641"/>
                <a:gd name="connsiteY3" fmla="*/ 373380 h 1474470"/>
                <a:gd name="connsiteX4" fmla="*/ 963561 w 1222641"/>
                <a:gd name="connsiteY4" fmla="*/ 0 h 1474470"/>
                <a:gd name="connsiteX5" fmla="*/ 601611 w 1222641"/>
                <a:gd name="connsiteY5" fmla="*/ 361950 h 1474470"/>
                <a:gd name="connsiteX6" fmla="*/ 0 w 1222641"/>
                <a:gd name="connsiteY6" fmla="*/ 508123 h 1474470"/>
                <a:gd name="connsiteX7" fmla="*/ 498741 w 1222641"/>
                <a:gd name="connsiteY7" fmla="*/ 1474470 h 1474470"/>
                <a:gd name="connsiteX0" fmla="*/ 498741 w 1222641"/>
                <a:gd name="connsiteY0" fmla="*/ 1474470 h 1474470"/>
                <a:gd name="connsiteX1" fmla="*/ 639711 w 1222641"/>
                <a:gd name="connsiteY1" fmla="*/ 975360 h 1474470"/>
                <a:gd name="connsiteX2" fmla="*/ 1009281 w 1222641"/>
                <a:gd name="connsiteY2" fmla="*/ 701040 h 1474470"/>
                <a:gd name="connsiteX3" fmla="*/ 1222641 w 1222641"/>
                <a:gd name="connsiteY3" fmla="*/ 373380 h 1474470"/>
                <a:gd name="connsiteX4" fmla="*/ 963561 w 1222641"/>
                <a:gd name="connsiteY4" fmla="*/ 0 h 1474470"/>
                <a:gd name="connsiteX5" fmla="*/ 601611 w 1222641"/>
                <a:gd name="connsiteY5" fmla="*/ 361950 h 1474470"/>
                <a:gd name="connsiteX6" fmla="*/ 0 w 1222641"/>
                <a:gd name="connsiteY6" fmla="*/ 502346 h 1474470"/>
                <a:gd name="connsiteX7" fmla="*/ 498741 w 1222641"/>
                <a:gd name="connsiteY7" fmla="*/ 1474470 h 1474470"/>
                <a:gd name="connsiteX0" fmla="*/ 498741 w 1222641"/>
                <a:gd name="connsiteY0" fmla="*/ 1474470 h 1474470"/>
                <a:gd name="connsiteX1" fmla="*/ 639711 w 1222641"/>
                <a:gd name="connsiteY1" fmla="*/ 975360 h 1474470"/>
                <a:gd name="connsiteX2" fmla="*/ 1009281 w 1222641"/>
                <a:gd name="connsiteY2" fmla="*/ 701040 h 1474470"/>
                <a:gd name="connsiteX3" fmla="*/ 1222641 w 1222641"/>
                <a:gd name="connsiteY3" fmla="*/ 373380 h 1474470"/>
                <a:gd name="connsiteX4" fmla="*/ 963561 w 1222641"/>
                <a:gd name="connsiteY4" fmla="*/ 0 h 1474470"/>
                <a:gd name="connsiteX5" fmla="*/ 584279 w 1222641"/>
                <a:gd name="connsiteY5" fmla="*/ 370616 h 1474470"/>
                <a:gd name="connsiteX6" fmla="*/ 0 w 1222641"/>
                <a:gd name="connsiteY6" fmla="*/ 502346 h 1474470"/>
                <a:gd name="connsiteX7" fmla="*/ 498741 w 1222641"/>
                <a:gd name="connsiteY7" fmla="*/ 1474470 h 1474470"/>
                <a:gd name="connsiteX0" fmla="*/ 534532 w 1258432"/>
                <a:gd name="connsiteY0" fmla="*/ 1474470 h 1474470"/>
                <a:gd name="connsiteX1" fmla="*/ 675502 w 1258432"/>
                <a:gd name="connsiteY1" fmla="*/ 975360 h 1474470"/>
                <a:gd name="connsiteX2" fmla="*/ 1045072 w 1258432"/>
                <a:gd name="connsiteY2" fmla="*/ 701040 h 1474470"/>
                <a:gd name="connsiteX3" fmla="*/ 1258432 w 1258432"/>
                <a:gd name="connsiteY3" fmla="*/ 373380 h 1474470"/>
                <a:gd name="connsiteX4" fmla="*/ 999352 w 1258432"/>
                <a:gd name="connsiteY4" fmla="*/ 0 h 1474470"/>
                <a:gd name="connsiteX5" fmla="*/ 620070 w 1258432"/>
                <a:gd name="connsiteY5" fmla="*/ 370616 h 1474470"/>
                <a:gd name="connsiteX6" fmla="*/ 0 w 1258432"/>
                <a:gd name="connsiteY6" fmla="*/ 492584 h 1474470"/>
                <a:gd name="connsiteX7" fmla="*/ 534532 w 1258432"/>
                <a:gd name="connsiteY7" fmla="*/ 1474470 h 1474470"/>
                <a:gd name="connsiteX0" fmla="*/ 537786 w 1258432"/>
                <a:gd name="connsiteY0" fmla="*/ 1490739 h 1490739"/>
                <a:gd name="connsiteX1" fmla="*/ 675502 w 1258432"/>
                <a:gd name="connsiteY1" fmla="*/ 975360 h 1490739"/>
                <a:gd name="connsiteX2" fmla="*/ 1045072 w 1258432"/>
                <a:gd name="connsiteY2" fmla="*/ 701040 h 1490739"/>
                <a:gd name="connsiteX3" fmla="*/ 1258432 w 1258432"/>
                <a:gd name="connsiteY3" fmla="*/ 373380 h 1490739"/>
                <a:gd name="connsiteX4" fmla="*/ 999352 w 1258432"/>
                <a:gd name="connsiteY4" fmla="*/ 0 h 1490739"/>
                <a:gd name="connsiteX5" fmla="*/ 620070 w 1258432"/>
                <a:gd name="connsiteY5" fmla="*/ 370616 h 1490739"/>
                <a:gd name="connsiteX6" fmla="*/ 0 w 1258432"/>
                <a:gd name="connsiteY6" fmla="*/ 492584 h 1490739"/>
                <a:gd name="connsiteX7" fmla="*/ 537786 w 1258432"/>
                <a:gd name="connsiteY7" fmla="*/ 1490739 h 149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8432" h="1490739">
                  <a:moveTo>
                    <a:pt x="537786" y="1490739"/>
                  </a:moveTo>
                  <a:lnTo>
                    <a:pt x="675502" y="975360"/>
                  </a:lnTo>
                  <a:lnTo>
                    <a:pt x="1045072" y="701040"/>
                  </a:lnTo>
                  <a:lnTo>
                    <a:pt x="1258432" y="373380"/>
                  </a:lnTo>
                  <a:lnTo>
                    <a:pt x="999352" y="0"/>
                  </a:lnTo>
                  <a:lnTo>
                    <a:pt x="620070" y="370616"/>
                  </a:lnTo>
                  <a:lnTo>
                    <a:pt x="0" y="492584"/>
                  </a:lnTo>
                  <a:lnTo>
                    <a:pt x="537786" y="1490739"/>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3" name="Freeform 22"/>
            <p:cNvSpPr/>
            <p:nvPr/>
          </p:nvSpPr>
          <p:spPr>
            <a:xfrm>
              <a:off x="3661677" y="4585126"/>
              <a:ext cx="360802" cy="820522"/>
            </a:xfrm>
            <a:custGeom>
              <a:avLst/>
              <a:gdLst>
                <a:gd name="connsiteX0" fmla="*/ 0 w 228600"/>
                <a:gd name="connsiteY0" fmla="*/ 502920 h 552450"/>
                <a:gd name="connsiteX1" fmla="*/ 228600 w 228600"/>
                <a:gd name="connsiteY1" fmla="*/ 552450 h 552450"/>
                <a:gd name="connsiteX2" fmla="*/ 129540 w 228600"/>
                <a:gd name="connsiteY2" fmla="*/ 0 h 552450"/>
                <a:gd name="connsiteX3" fmla="*/ 0 w 228600"/>
                <a:gd name="connsiteY3" fmla="*/ 502920 h 552450"/>
                <a:gd name="connsiteX0" fmla="*/ 0 w 240685"/>
                <a:gd name="connsiteY0" fmla="*/ 493252 h 552450"/>
                <a:gd name="connsiteX1" fmla="*/ 240685 w 240685"/>
                <a:gd name="connsiteY1" fmla="*/ 552450 h 552450"/>
                <a:gd name="connsiteX2" fmla="*/ 141625 w 240685"/>
                <a:gd name="connsiteY2" fmla="*/ 0 h 552450"/>
                <a:gd name="connsiteX3" fmla="*/ 0 w 240685"/>
                <a:gd name="connsiteY3" fmla="*/ 493252 h 552450"/>
                <a:gd name="connsiteX0" fmla="*/ 0 w 240685"/>
                <a:gd name="connsiteY0" fmla="*/ 507755 h 566953"/>
                <a:gd name="connsiteX1" fmla="*/ 240685 w 240685"/>
                <a:gd name="connsiteY1" fmla="*/ 566953 h 566953"/>
                <a:gd name="connsiteX2" fmla="*/ 139208 w 240685"/>
                <a:gd name="connsiteY2" fmla="*/ 0 h 566953"/>
                <a:gd name="connsiteX3" fmla="*/ 0 w 240685"/>
                <a:gd name="connsiteY3" fmla="*/ 507755 h 566953"/>
                <a:gd name="connsiteX0" fmla="*/ 0 w 240685"/>
                <a:gd name="connsiteY0" fmla="*/ 530379 h 589577"/>
                <a:gd name="connsiteX1" fmla="*/ 240685 w 240685"/>
                <a:gd name="connsiteY1" fmla="*/ 589577 h 589577"/>
                <a:gd name="connsiteX2" fmla="*/ 136207 w 240685"/>
                <a:gd name="connsiteY2" fmla="*/ 0 h 589577"/>
                <a:gd name="connsiteX3" fmla="*/ 0 w 240685"/>
                <a:gd name="connsiteY3" fmla="*/ 530379 h 589577"/>
              </a:gdLst>
              <a:ahLst/>
              <a:cxnLst>
                <a:cxn ang="0">
                  <a:pos x="connsiteX0" y="connsiteY0"/>
                </a:cxn>
                <a:cxn ang="0">
                  <a:pos x="connsiteX1" y="connsiteY1"/>
                </a:cxn>
                <a:cxn ang="0">
                  <a:pos x="connsiteX2" y="connsiteY2"/>
                </a:cxn>
                <a:cxn ang="0">
                  <a:pos x="connsiteX3" y="connsiteY3"/>
                </a:cxn>
              </a:cxnLst>
              <a:rect l="l" t="t" r="r" b="b"/>
              <a:pathLst>
                <a:path w="240685" h="589577">
                  <a:moveTo>
                    <a:pt x="0" y="530379"/>
                  </a:moveTo>
                  <a:lnTo>
                    <a:pt x="240685" y="589577"/>
                  </a:lnTo>
                  <a:lnTo>
                    <a:pt x="136207" y="0"/>
                  </a:lnTo>
                  <a:lnTo>
                    <a:pt x="0" y="530379"/>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4" name="Freeform 23"/>
            <p:cNvSpPr/>
            <p:nvPr/>
          </p:nvSpPr>
          <p:spPr>
            <a:xfrm>
              <a:off x="3848855" y="4159905"/>
              <a:ext cx="819730" cy="1241247"/>
            </a:xfrm>
            <a:custGeom>
              <a:avLst/>
              <a:gdLst>
                <a:gd name="connsiteX0" fmla="*/ 0 w 560070"/>
                <a:gd name="connsiteY0" fmla="*/ 289560 h 845820"/>
                <a:gd name="connsiteX1" fmla="*/ 381000 w 560070"/>
                <a:gd name="connsiteY1" fmla="*/ 0 h 845820"/>
                <a:gd name="connsiteX2" fmla="*/ 560070 w 560070"/>
                <a:gd name="connsiteY2" fmla="*/ 304800 h 845820"/>
                <a:gd name="connsiteX3" fmla="*/ 110490 w 560070"/>
                <a:gd name="connsiteY3" fmla="*/ 845820 h 845820"/>
                <a:gd name="connsiteX4" fmla="*/ 0 w 560070"/>
                <a:gd name="connsiteY4" fmla="*/ 289560 h 845820"/>
                <a:gd name="connsiteX0" fmla="*/ 0 w 550402"/>
                <a:gd name="connsiteY0" fmla="*/ 272641 h 845820"/>
                <a:gd name="connsiteX1" fmla="*/ 371332 w 550402"/>
                <a:gd name="connsiteY1" fmla="*/ 0 h 845820"/>
                <a:gd name="connsiteX2" fmla="*/ 550402 w 550402"/>
                <a:gd name="connsiteY2" fmla="*/ 304800 h 845820"/>
                <a:gd name="connsiteX3" fmla="*/ 100822 w 550402"/>
                <a:gd name="connsiteY3" fmla="*/ 845820 h 845820"/>
                <a:gd name="connsiteX4" fmla="*/ 0 w 550402"/>
                <a:gd name="connsiteY4" fmla="*/ 272641 h 845820"/>
                <a:gd name="connsiteX0" fmla="*/ 0 w 562487"/>
                <a:gd name="connsiteY0" fmla="*/ 275058 h 845820"/>
                <a:gd name="connsiteX1" fmla="*/ 383417 w 562487"/>
                <a:gd name="connsiteY1" fmla="*/ 0 h 845820"/>
                <a:gd name="connsiteX2" fmla="*/ 562487 w 562487"/>
                <a:gd name="connsiteY2" fmla="*/ 304800 h 845820"/>
                <a:gd name="connsiteX3" fmla="*/ 112907 w 562487"/>
                <a:gd name="connsiteY3" fmla="*/ 845820 h 845820"/>
                <a:gd name="connsiteX4" fmla="*/ 0 w 562487"/>
                <a:gd name="connsiteY4" fmla="*/ 275058 h 845820"/>
                <a:gd name="connsiteX0" fmla="*/ 0 w 562487"/>
                <a:gd name="connsiteY0" fmla="*/ 275058 h 845820"/>
                <a:gd name="connsiteX1" fmla="*/ 383417 w 562487"/>
                <a:gd name="connsiteY1" fmla="*/ 0 h 845820"/>
                <a:gd name="connsiteX2" fmla="*/ 562487 w 562487"/>
                <a:gd name="connsiteY2" fmla="*/ 304800 h 845820"/>
                <a:gd name="connsiteX3" fmla="*/ 112907 w 562487"/>
                <a:gd name="connsiteY3" fmla="*/ 845820 h 845820"/>
                <a:gd name="connsiteX4" fmla="*/ 0 w 562487"/>
                <a:gd name="connsiteY4" fmla="*/ 275058 h 845820"/>
                <a:gd name="connsiteX0" fmla="*/ 0 w 562487"/>
                <a:gd name="connsiteY0" fmla="*/ 330371 h 901133"/>
                <a:gd name="connsiteX1" fmla="*/ 383417 w 562487"/>
                <a:gd name="connsiteY1" fmla="*/ 0 h 901133"/>
                <a:gd name="connsiteX2" fmla="*/ 562487 w 562487"/>
                <a:gd name="connsiteY2" fmla="*/ 360113 h 901133"/>
                <a:gd name="connsiteX3" fmla="*/ 112907 w 562487"/>
                <a:gd name="connsiteY3" fmla="*/ 901133 h 901133"/>
                <a:gd name="connsiteX4" fmla="*/ 0 w 562487"/>
                <a:gd name="connsiteY4" fmla="*/ 330371 h 901133"/>
                <a:gd name="connsiteX0" fmla="*/ 0 w 562487"/>
                <a:gd name="connsiteY0" fmla="*/ 330371 h 910894"/>
                <a:gd name="connsiteX1" fmla="*/ 383417 w 562487"/>
                <a:gd name="connsiteY1" fmla="*/ 0 h 910894"/>
                <a:gd name="connsiteX2" fmla="*/ 562487 w 562487"/>
                <a:gd name="connsiteY2" fmla="*/ 360113 h 910894"/>
                <a:gd name="connsiteX3" fmla="*/ 112907 w 562487"/>
                <a:gd name="connsiteY3" fmla="*/ 910894 h 910894"/>
                <a:gd name="connsiteX4" fmla="*/ 0 w 562487"/>
                <a:gd name="connsiteY4" fmla="*/ 330371 h 910894"/>
                <a:gd name="connsiteX0" fmla="*/ 0 w 562487"/>
                <a:gd name="connsiteY0" fmla="*/ 330371 h 897880"/>
                <a:gd name="connsiteX1" fmla="*/ 383417 w 562487"/>
                <a:gd name="connsiteY1" fmla="*/ 0 h 897880"/>
                <a:gd name="connsiteX2" fmla="*/ 562487 w 562487"/>
                <a:gd name="connsiteY2" fmla="*/ 360113 h 897880"/>
                <a:gd name="connsiteX3" fmla="*/ 115993 w 562487"/>
                <a:gd name="connsiteY3" fmla="*/ 897880 h 897880"/>
                <a:gd name="connsiteX4" fmla="*/ 0 w 562487"/>
                <a:gd name="connsiteY4" fmla="*/ 330371 h 8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487" h="897880">
                  <a:moveTo>
                    <a:pt x="0" y="330371"/>
                  </a:moveTo>
                  <a:lnTo>
                    <a:pt x="383417" y="0"/>
                  </a:lnTo>
                  <a:lnTo>
                    <a:pt x="562487" y="360113"/>
                  </a:lnTo>
                  <a:lnTo>
                    <a:pt x="115993" y="897880"/>
                  </a:lnTo>
                  <a:lnTo>
                    <a:pt x="0" y="330371"/>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5" name="Freeform 24"/>
            <p:cNvSpPr/>
            <p:nvPr/>
          </p:nvSpPr>
          <p:spPr>
            <a:xfrm>
              <a:off x="1850729" y="3237000"/>
              <a:ext cx="1085782" cy="915097"/>
            </a:xfrm>
            <a:custGeom>
              <a:avLst/>
              <a:gdLst>
                <a:gd name="connsiteX0" fmla="*/ 133350 w 742950"/>
                <a:gd name="connsiteY0" fmla="*/ 0 h 643890"/>
                <a:gd name="connsiteX1" fmla="*/ 0 w 742950"/>
                <a:gd name="connsiteY1" fmla="*/ 643890 h 643890"/>
                <a:gd name="connsiteX2" fmla="*/ 742950 w 742950"/>
                <a:gd name="connsiteY2" fmla="*/ 220980 h 643890"/>
                <a:gd name="connsiteX3" fmla="*/ 133350 w 742950"/>
                <a:gd name="connsiteY3" fmla="*/ 0 h 643890"/>
                <a:gd name="connsiteX0" fmla="*/ 133350 w 768884"/>
                <a:gd name="connsiteY0" fmla="*/ 0 h 643890"/>
                <a:gd name="connsiteX1" fmla="*/ 0 w 768884"/>
                <a:gd name="connsiteY1" fmla="*/ 643890 h 643890"/>
                <a:gd name="connsiteX2" fmla="*/ 768884 w 768884"/>
                <a:gd name="connsiteY2" fmla="*/ 223141 h 643890"/>
                <a:gd name="connsiteX3" fmla="*/ 133350 w 768884"/>
                <a:gd name="connsiteY3" fmla="*/ 0 h 643890"/>
                <a:gd name="connsiteX0" fmla="*/ 120335 w 768884"/>
                <a:gd name="connsiteY0" fmla="*/ 0 h 643890"/>
                <a:gd name="connsiteX1" fmla="*/ 0 w 768884"/>
                <a:gd name="connsiteY1" fmla="*/ 643890 h 643890"/>
                <a:gd name="connsiteX2" fmla="*/ 768884 w 768884"/>
                <a:gd name="connsiteY2" fmla="*/ 223141 h 643890"/>
                <a:gd name="connsiteX3" fmla="*/ 120335 w 768884"/>
                <a:gd name="connsiteY3" fmla="*/ 0 h 643890"/>
                <a:gd name="connsiteX0" fmla="*/ 120335 w 736384"/>
                <a:gd name="connsiteY0" fmla="*/ 0 h 643890"/>
                <a:gd name="connsiteX1" fmla="*/ 0 w 736384"/>
                <a:gd name="connsiteY1" fmla="*/ 643890 h 643890"/>
                <a:gd name="connsiteX2" fmla="*/ 736384 w 736384"/>
                <a:gd name="connsiteY2" fmla="*/ 228760 h 643890"/>
                <a:gd name="connsiteX3" fmla="*/ 120335 w 736384"/>
                <a:gd name="connsiteY3" fmla="*/ 0 h 643890"/>
              </a:gdLst>
              <a:ahLst/>
              <a:cxnLst>
                <a:cxn ang="0">
                  <a:pos x="connsiteX0" y="connsiteY0"/>
                </a:cxn>
                <a:cxn ang="0">
                  <a:pos x="connsiteX1" y="connsiteY1"/>
                </a:cxn>
                <a:cxn ang="0">
                  <a:pos x="connsiteX2" y="connsiteY2"/>
                </a:cxn>
                <a:cxn ang="0">
                  <a:pos x="connsiteX3" y="connsiteY3"/>
                </a:cxn>
              </a:cxnLst>
              <a:rect l="l" t="t" r="r" b="b"/>
              <a:pathLst>
                <a:path w="736384" h="643890">
                  <a:moveTo>
                    <a:pt x="120335" y="0"/>
                  </a:moveTo>
                  <a:lnTo>
                    <a:pt x="0" y="643890"/>
                  </a:lnTo>
                  <a:lnTo>
                    <a:pt x="736384" y="228760"/>
                  </a:lnTo>
                  <a:lnTo>
                    <a:pt x="120335"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6" name="Freeform 25"/>
            <p:cNvSpPr/>
            <p:nvPr/>
          </p:nvSpPr>
          <p:spPr>
            <a:xfrm>
              <a:off x="2019907" y="2932634"/>
              <a:ext cx="894377" cy="316364"/>
            </a:xfrm>
            <a:custGeom>
              <a:avLst/>
              <a:gdLst>
                <a:gd name="connsiteX0" fmla="*/ 133350 w 624840"/>
                <a:gd name="connsiteY0" fmla="*/ 15240 h 247650"/>
                <a:gd name="connsiteX1" fmla="*/ 0 w 624840"/>
                <a:gd name="connsiteY1" fmla="*/ 247650 h 247650"/>
                <a:gd name="connsiteX2" fmla="*/ 624840 w 624840"/>
                <a:gd name="connsiteY2" fmla="*/ 0 h 247650"/>
                <a:gd name="connsiteX3" fmla="*/ 133350 w 624840"/>
                <a:gd name="connsiteY3" fmla="*/ 15240 h 247650"/>
              </a:gdLst>
              <a:ahLst/>
              <a:cxnLst>
                <a:cxn ang="0">
                  <a:pos x="connsiteX0" y="connsiteY0"/>
                </a:cxn>
                <a:cxn ang="0">
                  <a:pos x="connsiteX1" y="connsiteY1"/>
                </a:cxn>
                <a:cxn ang="0">
                  <a:pos x="connsiteX2" y="connsiteY2"/>
                </a:cxn>
                <a:cxn ang="0">
                  <a:pos x="connsiteX3" y="connsiteY3"/>
                </a:cxn>
              </a:cxnLst>
              <a:rect l="l" t="t" r="r" b="b"/>
              <a:pathLst>
                <a:path w="624840" h="247650">
                  <a:moveTo>
                    <a:pt x="133350" y="15240"/>
                  </a:moveTo>
                  <a:lnTo>
                    <a:pt x="0" y="247650"/>
                  </a:lnTo>
                  <a:lnTo>
                    <a:pt x="624840" y="0"/>
                  </a:lnTo>
                  <a:lnTo>
                    <a:pt x="133350" y="1524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sp>
        <p:nvSpPr>
          <p:cNvPr id="27" name="Freeform 96"/>
          <p:cNvSpPr>
            <a:spLocks noEditPoints="1"/>
          </p:cNvSpPr>
          <p:nvPr/>
        </p:nvSpPr>
        <p:spPr bwMode="auto">
          <a:xfrm>
            <a:off x="4970733" y="5515928"/>
            <a:ext cx="504869" cy="501982"/>
          </a:xfrm>
          <a:custGeom>
            <a:avLst/>
            <a:gdLst>
              <a:gd name="T0" fmla="*/ 109 w 148"/>
              <a:gd name="T1" fmla="*/ 48 h 147"/>
              <a:gd name="T2" fmla="*/ 100 w 148"/>
              <a:gd name="T3" fmla="*/ 51 h 147"/>
              <a:gd name="T4" fmla="*/ 90 w 148"/>
              <a:gd name="T5" fmla="*/ 47 h 147"/>
              <a:gd name="T6" fmla="*/ 77 w 148"/>
              <a:gd name="T7" fmla="*/ 60 h 147"/>
              <a:gd name="T8" fmla="*/ 77 w 148"/>
              <a:gd name="T9" fmla="*/ 64 h 147"/>
              <a:gd name="T10" fmla="*/ 49 w 148"/>
              <a:gd name="T11" fmla="*/ 49 h 147"/>
              <a:gd name="T12" fmla="*/ 47 w 148"/>
              <a:gd name="T13" fmla="*/ 56 h 147"/>
              <a:gd name="T14" fmla="*/ 53 w 148"/>
              <a:gd name="T15" fmla="*/ 68 h 147"/>
              <a:gd name="T16" fmla="*/ 47 w 148"/>
              <a:gd name="T17" fmla="*/ 66 h 147"/>
              <a:gd name="T18" fmla="*/ 47 w 148"/>
              <a:gd name="T19" fmla="*/ 66 h 147"/>
              <a:gd name="T20" fmla="*/ 57 w 148"/>
              <a:gd name="T21" fmla="*/ 80 h 147"/>
              <a:gd name="T22" fmla="*/ 54 w 148"/>
              <a:gd name="T23" fmla="*/ 80 h 147"/>
              <a:gd name="T24" fmla="*/ 52 w 148"/>
              <a:gd name="T25" fmla="*/ 80 h 147"/>
              <a:gd name="T26" fmla="*/ 64 w 148"/>
              <a:gd name="T27" fmla="*/ 89 h 147"/>
              <a:gd name="T28" fmla="*/ 47 w 148"/>
              <a:gd name="T29" fmla="*/ 95 h 147"/>
              <a:gd name="T30" fmla="*/ 44 w 148"/>
              <a:gd name="T31" fmla="*/ 95 h 147"/>
              <a:gd name="T32" fmla="*/ 65 w 148"/>
              <a:gd name="T33" fmla="*/ 101 h 147"/>
              <a:gd name="T34" fmla="*/ 104 w 148"/>
              <a:gd name="T35" fmla="*/ 62 h 147"/>
              <a:gd name="T36" fmla="*/ 104 w 148"/>
              <a:gd name="T37" fmla="*/ 60 h 147"/>
              <a:gd name="T38" fmla="*/ 111 w 148"/>
              <a:gd name="T39" fmla="*/ 54 h 147"/>
              <a:gd name="T40" fmla="*/ 103 w 148"/>
              <a:gd name="T41" fmla="*/ 55 h 147"/>
              <a:gd name="T42" fmla="*/ 109 w 148"/>
              <a:gd name="T43" fmla="*/ 48 h 147"/>
              <a:gd name="T44" fmla="*/ 74 w 148"/>
              <a:gd name="T45" fmla="*/ 0 h 147"/>
              <a:gd name="T46" fmla="*/ 0 w 148"/>
              <a:gd name="T47" fmla="*/ 74 h 147"/>
              <a:gd name="T48" fmla="*/ 74 w 148"/>
              <a:gd name="T49" fmla="*/ 147 h 147"/>
              <a:gd name="T50" fmla="*/ 148 w 148"/>
              <a:gd name="T51" fmla="*/ 74 h 147"/>
              <a:gd name="T52" fmla="*/ 74 w 148"/>
              <a:gd name="T53" fmla="*/ 0 h 147"/>
              <a:gd name="T54" fmla="*/ 74 w 148"/>
              <a:gd name="T55" fmla="*/ 141 h 147"/>
              <a:gd name="T56" fmla="*/ 7 w 148"/>
              <a:gd name="T57" fmla="*/ 74 h 147"/>
              <a:gd name="T58" fmla="*/ 74 w 148"/>
              <a:gd name="T59" fmla="*/ 7 h 147"/>
              <a:gd name="T60" fmla="*/ 141 w 148"/>
              <a:gd name="T61" fmla="*/ 74 h 147"/>
              <a:gd name="T62" fmla="*/ 74 w 148"/>
              <a:gd name="T63"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7">
                <a:moveTo>
                  <a:pt x="109" y="48"/>
                </a:moveTo>
                <a:cubicBezTo>
                  <a:pt x="107" y="49"/>
                  <a:pt x="103" y="50"/>
                  <a:pt x="100" y="51"/>
                </a:cubicBezTo>
                <a:cubicBezTo>
                  <a:pt x="98" y="49"/>
                  <a:pt x="94" y="47"/>
                  <a:pt x="90" y="47"/>
                </a:cubicBezTo>
                <a:cubicBezTo>
                  <a:pt x="83" y="47"/>
                  <a:pt x="77" y="53"/>
                  <a:pt x="77" y="60"/>
                </a:cubicBezTo>
                <a:cubicBezTo>
                  <a:pt x="77" y="61"/>
                  <a:pt x="77" y="63"/>
                  <a:pt x="77" y="64"/>
                </a:cubicBezTo>
                <a:cubicBezTo>
                  <a:pt x="66" y="63"/>
                  <a:pt x="56" y="58"/>
                  <a:pt x="49" y="49"/>
                </a:cubicBezTo>
                <a:cubicBezTo>
                  <a:pt x="47" y="51"/>
                  <a:pt x="47" y="54"/>
                  <a:pt x="47" y="56"/>
                </a:cubicBezTo>
                <a:cubicBezTo>
                  <a:pt x="47" y="61"/>
                  <a:pt x="49" y="65"/>
                  <a:pt x="53" y="68"/>
                </a:cubicBezTo>
                <a:cubicBezTo>
                  <a:pt x="51" y="67"/>
                  <a:pt x="48" y="67"/>
                  <a:pt x="47" y="66"/>
                </a:cubicBezTo>
                <a:cubicBezTo>
                  <a:pt x="47" y="66"/>
                  <a:pt x="47" y="66"/>
                  <a:pt x="47" y="66"/>
                </a:cubicBezTo>
                <a:cubicBezTo>
                  <a:pt x="47" y="73"/>
                  <a:pt x="52" y="78"/>
                  <a:pt x="57" y="80"/>
                </a:cubicBezTo>
                <a:cubicBezTo>
                  <a:pt x="57" y="80"/>
                  <a:pt x="56" y="80"/>
                  <a:pt x="54" y="80"/>
                </a:cubicBezTo>
                <a:cubicBezTo>
                  <a:pt x="53" y="80"/>
                  <a:pt x="52" y="80"/>
                  <a:pt x="52" y="80"/>
                </a:cubicBezTo>
                <a:cubicBezTo>
                  <a:pt x="53" y="85"/>
                  <a:pt x="58" y="89"/>
                  <a:pt x="64" y="89"/>
                </a:cubicBezTo>
                <a:cubicBezTo>
                  <a:pt x="60" y="92"/>
                  <a:pt x="54" y="95"/>
                  <a:pt x="47" y="95"/>
                </a:cubicBezTo>
                <a:cubicBezTo>
                  <a:pt x="47" y="95"/>
                  <a:pt x="45" y="95"/>
                  <a:pt x="44" y="95"/>
                </a:cubicBezTo>
                <a:cubicBezTo>
                  <a:pt x="50" y="98"/>
                  <a:pt x="57" y="101"/>
                  <a:pt x="65" y="101"/>
                </a:cubicBezTo>
                <a:cubicBezTo>
                  <a:pt x="90" y="101"/>
                  <a:pt x="104" y="80"/>
                  <a:pt x="104" y="62"/>
                </a:cubicBezTo>
                <a:cubicBezTo>
                  <a:pt x="104" y="61"/>
                  <a:pt x="104" y="61"/>
                  <a:pt x="104" y="60"/>
                </a:cubicBezTo>
                <a:cubicBezTo>
                  <a:pt x="107" y="59"/>
                  <a:pt x="109" y="56"/>
                  <a:pt x="111" y="54"/>
                </a:cubicBezTo>
                <a:cubicBezTo>
                  <a:pt x="109" y="55"/>
                  <a:pt x="106" y="55"/>
                  <a:pt x="103" y="55"/>
                </a:cubicBezTo>
                <a:cubicBezTo>
                  <a:pt x="106" y="54"/>
                  <a:pt x="109" y="51"/>
                  <a:pt x="109" y="48"/>
                </a:cubicBezTo>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path>
            </a:pathLst>
          </a:custGeom>
          <a:solidFill>
            <a:srgbClr val="02284C"/>
          </a:solidFill>
          <a:ln w="50800">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262626">
                  <a:lumMod val="90000"/>
                  <a:lumOff val="10000"/>
                </a:srgbClr>
              </a:solidFill>
            </a:endParaRPr>
          </a:p>
        </p:txBody>
      </p:sp>
      <p:sp>
        <p:nvSpPr>
          <p:cNvPr id="28" name="Freeform 97"/>
          <p:cNvSpPr>
            <a:spLocks noEditPoints="1"/>
          </p:cNvSpPr>
          <p:nvPr/>
        </p:nvSpPr>
        <p:spPr bwMode="auto">
          <a:xfrm>
            <a:off x="5618376" y="5515928"/>
            <a:ext cx="501982" cy="501982"/>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29" name="Freeform 102"/>
          <p:cNvSpPr>
            <a:spLocks noEditPoints="1"/>
          </p:cNvSpPr>
          <p:nvPr/>
        </p:nvSpPr>
        <p:spPr bwMode="auto">
          <a:xfrm>
            <a:off x="6263132" y="5515928"/>
            <a:ext cx="500540" cy="501982"/>
          </a:xfrm>
          <a:custGeom>
            <a:avLst/>
            <a:gdLst>
              <a:gd name="T0" fmla="*/ 53 w 147"/>
              <a:gd name="T1" fmla="*/ 47 h 147"/>
              <a:gd name="T2" fmla="*/ 47 w 147"/>
              <a:gd name="T3" fmla="*/ 54 h 147"/>
              <a:gd name="T4" fmla="*/ 53 w 147"/>
              <a:gd name="T5" fmla="*/ 60 h 147"/>
              <a:gd name="T6" fmla="*/ 60 w 147"/>
              <a:gd name="T7" fmla="*/ 54 h 147"/>
              <a:gd name="T8" fmla="*/ 53 w 147"/>
              <a:gd name="T9" fmla="*/ 47 h 147"/>
              <a:gd name="T10" fmla="*/ 47 w 147"/>
              <a:gd name="T11" fmla="*/ 100 h 147"/>
              <a:gd name="T12" fmla="*/ 60 w 147"/>
              <a:gd name="T13" fmla="*/ 100 h 147"/>
              <a:gd name="T14" fmla="*/ 60 w 147"/>
              <a:gd name="T15" fmla="*/ 64 h 147"/>
              <a:gd name="T16" fmla="*/ 47 w 147"/>
              <a:gd name="T17" fmla="*/ 64 h 147"/>
              <a:gd name="T18" fmla="*/ 47 w 147"/>
              <a:gd name="T19" fmla="*/ 100 h 147"/>
              <a:gd name="T20" fmla="*/ 47 w 147"/>
              <a:gd name="T21" fmla="*/ 100 h 147"/>
              <a:gd name="T22" fmla="*/ 91 w 147"/>
              <a:gd name="T23" fmla="*/ 64 h 147"/>
              <a:gd name="T24" fmla="*/ 80 w 147"/>
              <a:gd name="T25" fmla="*/ 70 h 147"/>
              <a:gd name="T26" fmla="*/ 80 w 147"/>
              <a:gd name="T27" fmla="*/ 64 h 147"/>
              <a:gd name="T28" fmla="*/ 67 w 147"/>
              <a:gd name="T29" fmla="*/ 64 h 147"/>
              <a:gd name="T30" fmla="*/ 67 w 147"/>
              <a:gd name="T31" fmla="*/ 100 h 147"/>
              <a:gd name="T32" fmla="*/ 80 w 147"/>
              <a:gd name="T33" fmla="*/ 100 h 147"/>
              <a:gd name="T34" fmla="*/ 80 w 147"/>
              <a:gd name="T35" fmla="*/ 80 h 147"/>
              <a:gd name="T36" fmla="*/ 86 w 147"/>
              <a:gd name="T37" fmla="*/ 74 h 147"/>
              <a:gd name="T38" fmla="*/ 90 w 147"/>
              <a:gd name="T39" fmla="*/ 80 h 147"/>
              <a:gd name="T40" fmla="*/ 90 w 147"/>
              <a:gd name="T41" fmla="*/ 100 h 147"/>
              <a:gd name="T42" fmla="*/ 104 w 147"/>
              <a:gd name="T43" fmla="*/ 100 h 147"/>
              <a:gd name="T44" fmla="*/ 104 w 147"/>
              <a:gd name="T45" fmla="*/ 80 h 147"/>
              <a:gd name="T46" fmla="*/ 91 w 147"/>
              <a:gd name="T47" fmla="*/ 64 h 147"/>
              <a:gd name="T48" fmla="*/ 73 w 147"/>
              <a:gd name="T49" fmla="*/ 0 h 147"/>
              <a:gd name="T50" fmla="*/ 0 w 147"/>
              <a:gd name="T51" fmla="*/ 74 h 147"/>
              <a:gd name="T52" fmla="*/ 73 w 147"/>
              <a:gd name="T53" fmla="*/ 147 h 147"/>
              <a:gd name="T54" fmla="*/ 147 w 147"/>
              <a:gd name="T55" fmla="*/ 74 h 147"/>
              <a:gd name="T56" fmla="*/ 73 w 147"/>
              <a:gd name="T57" fmla="*/ 0 h 147"/>
              <a:gd name="T58" fmla="*/ 73 w 147"/>
              <a:gd name="T59" fmla="*/ 141 h 147"/>
              <a:gd name="T60" fmla="*/ 7 w 147"/>
              <a:gd name="T61" fmla="*/ 74 h 147"/>
              <a:gd name="T62" fmla="*/ 73 w 147"/>
              <a:gd name="T63" fmla="*/ 7 h 147"/>
              <a:gd name="T64" fmla="*/ 140 w 147"/>
              <a:gd name="T65" fmla="*/ 74 h 147"/>
              <a:gd name="T66" fmla="*/ 73 w 147"/>
              <a:gd name="T67"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47">
                <a:moveTo>
                  <a:pt x="53" y="47"/>
                </a:moveTo>
                <a:cubicBezTo>
                  <a:pt x="50" y="47"/>
                  <a:pt x="47" y="50"/>
                  <a:pt x="47" y="54"/>
                </a:cubicBezTo>
                <a:cubicBezTo>
                  <a:pt x="47" y="57"/>
                  <a:pt x="50" y="60"/>
                  <a:pt x="53" y="60"/>
                </a:cubicBezTo>
                <a:cubicBezTo>
                  <a:pt x="57" y="60"/>
                  <a:pt x="60" y="57"/>
                  <a:pt x="60" y="54"/>
                </a:cubicBezTo>
                <a:cubicBezTo>
                  <a:pt x="60" y="50"/>
                  <a:pt x="57" y="47"/>
                  <a:pt x="53" y="47"/>
                </a:cubicBezTo>
                <a:moveTo>
                  <a:pt x="47" y="100"/>
                </a:moveTo>
                <a:cubicBezTo>
                  <a:pt x="60" y="100"/>
                  <a:pt x="60" y="100"/>
                  <a:pt x="60" y="100"/>
                </a:cubicBezTo>
                <a:cubicBezTo>
                  <a:pt x="60" y="64"/>
                  <a:pt x="60" y="64"/>
                  <a:pt x="60" y="64"/>
                </a:cubicBezTo>
                <a:cubicBezTo>
                  <a:pt x="47" y="64"/>
                  <a:pt x="47" y="64"/>
                  <a:pt x="47" y="64"/>
                </a:cubicBezTo>
                <a:cubicBezTo>
                  <a:pt x="47" y="100"/>
                  <a:pt x="47" y="100"/>
                  <a:pt x="47" y="100"/>
                </a:cubicBezTo>
                <a:cubicBezTo>
                  <a:pt x="47" y="100"/>
                  <a:pt x="47" y="100"/>
                  <a:pt x="47" y="100"/>
                </a:cubicBezTo>
                <a:close/>
                <a:moveTo>
                  <a:pt x="91" y="64"/>
                </a:moveTo>
                <a:cubicBezTo>
                  <a:pt x="82" y="64"/>
                  <a:pt x="80" y="70"/>
                  <a:pt x="80" y="70"/>
                </a:cubicBezTo>
                <a:cubicBezTo>
                  <a:pt x="80" y="64"/>
                  <a:pt x="80" y="64"/>
                  <a:pt x="80" y="64"/>
                </a:cubicBezTo>
                <a:cubicBezTo>
                  <a:pt x="67" y="64"/>
                  <a:pt x="67" y="64"/>
                  <a:pt x="67" y="64"/>
                </a:cubicBezTo>
                <a:cubicBezTo>
                  <a:pt x="67" y="100"/>
                  <a:pt x="67" y="100"/>
                  <a:pt x="67" y="100"/>
                </a:cubicBezTo>
                <a:cubicBezTo>
                  <a:pt x="80" y="100"/>
                  <a:pt x="80" y="100"/>
                  <a:pt x="80" y="100"/>
                </a:cubicBezTo>
                <a:cubicBezTo>
                  <a:pt x="80" y="80"/>
                  <a:pt x="80" y="80"/>
                  <a:pt x="80" y="80"/>
                </a:cubicBezTo>
                <a:cubicBezTo>
                  <a:pt x="80" y="80"/>
                  <a:pt x="80" y="74"/>
                  <a:pt x="86" y="74"/>
                </a:cubicBezTo>
                <a:cubicBezTo>
                  <a:pt x="89" y="74"/>
                  <a:pt x="90" y="77"/>
                  <a:pt x="90" y="80"/>
                </a:cubicBezTo>
                <a:cubicBezTo>
                  <a:pt x="90" y="100"/>
                  <a:pt x="90" y="100"/>
                  <a:pt x="90" y="100"/>
                </a:cubicBezTo>
                <a:cubicBezTo>
                  <a:pt x="104" y="100"/>
                  <a:pt x="104" y="100"/>
                  <a:pt x="104" y="100"/>
                </a:cubicBezTo>
                <a:cubicBezTo>
                  <a:pt x="104" y="80"/>
                  <a:pt x="104" y="80"/>
                  <a:pt x="104" y="80"/>
                </a:cubicBezTo>
                <a:cubicBezTo>
                  <a:pt x="104" y="70"/>
                  <a:pt x="99" y="64"/>
                  <a:pt x="91" y="64"/>
                </a:cubicBezTo>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7" y="141"/>
                  <a:pt x="7" y="111"/>
                  <a:pt x="7" y="74"/>
                </a:cubicBezTo>
                <a:cubicBezTo>
                  <a:pt x="7" y="37"/>
                  <a:pt x="37" y="7"/>
                  <a:pt x="73" y="7"/>
                </a:cubicBezTo>
                <a:cubicBezTo>
                  <a:pt x="110" y="7"/>
                  <a:pt x="140" y="37"/>
                  <a:pt x="140" y="74"/>
                </a:cubicBezTo>
                <a:cubicBezTo>
                  <a:pt x="140" y="111"/>
                  <a:pt x="110" y="141"/>
                  <a:pt x="73" y="141"/>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30" name="Freeform 99"/>
          <p:cNvSpPr>
            <a:spLocks noEditPoints="1"/>
          </p:cNvSpPr>
          <p:nvPr/>
        </p:nvSpPr>
        <p:spPr bwMode="auto">
          <a:xfrm>
            <a:off x="6906446" y="5515928"/>
            <a:ext cx="501982" cy="501982"/>
          </a:xfrm>
          <a:custGeom>
            <a:avLst/>
            <a:gdLst>
              <a:gd name="T0" fmla="*/ 73 w 147"/>
              <a:gd name="T1" fmla="*/ 44 h 147"/>
              <a:gd name="T2" fmla="*/ 69 w 147"/>
              <a:gd name="T3" fmla="*/ 45 h 147"/>
              <a:gd name="T4" fmla="*/ 61 w 147"/>
              <a:gd name="T5" fmla="*/ 47 h 147"/>
              <a:gd name="T6" fmla="*/ 49 w 147"/>
              <a:gd name="T7" fmla="*/ 60 h 147"/>
              <a:gd name="T8" fmla="*/ 48 w 147"/>
              <a:gd name="T9" fmla="*/ 64 h 147"/>
              <a:gd name="T10" fmla="*/ 54 w 147"/>
              <a:gd name="T11" fmla="*/ 81 h 147"/>
              <a:gd name="T12" fmla="*/ 57 w 147"/>
              <a:gd name="T13" fmla="*/ 82 h 147"/>
              <a:gd name="T14" fmla="*/ 58 w 147"/>
              <a:gd name="T15" fmla="*/ 80 h 147"/>
              <a:gd name="T16" fmla="*/ 58 w 147"/>
              <a:gd name="T17" fmla="*/ 77 h 147"/>
              <a:gd name="T18" fmla="*/ 56 w 147"/>
              <a:gd name="T19" fmla="*/ 75 h 147"/>
              <a:gd name="T20" fmla="*/ 54 w 147"/>
              <a:gd name="T21" fmla="*/ 69 h 147"/>
              <a:gd name="T22" fmla="*/ 54 w 147"/>
              <a:gd name="T23" fmla="*/ 68 h 147"/>
              <a:gd name="T24" fmla="*/ 56 w 147"/>
              <a:gd name="T25" fmla="*/ 61 h 147"/>
              <a:gd name="T26" fmla="*/ 69 w 147"/>
              <a:gd name="T27" fmla="*/ 51 h 147"/>
              <a:gd name="T28" fmla="*/ 76 w 147"/>
              <a:gd name="T29" fmla="*/ 50 h 147"/>
              <a:gd name="T30" fmla="*/ 80 w 147"/>
              <a:gd name="T31" fmla="*/ 51 h 147"/>
              <a:gd name="T32" fmla="*/ 90 w 147"/>
              <a:gd name="T33" fmla="*/ 59 h 147"/>
              <a:gd name="T34" fmla="*/ 90 w 147"/>
              <a:gd name="T35" fmla="*/ 70 h 147"/>
              <a:gd name="T36" fmla="*/ 90 w 147"/>
              <a:gd name="T37" fmla="*/ 74 h 147"/>
              <a:gd name="T38" fmla="*/ 80 w 147"/>
              <a:gd name="T39" fmla="*/ 85 h 147"/>
              <a:gd name="T40" fmla="*/ 72 w 147"/>
              <a:gd name="T41" fmla="*/ 81 h 147"/>
              <a:gd name="T42" fmla="*/ 72 w 147"/>
              <a:gd name="T43" fmla="*/ 79 h 147"/>
              <a:gd name="T44" fmla="*/ 75 w 147"/>
              <a:gd name="T45" fmla="*/ 66 h 147"/>
              <a:gd name="T46" fmla="*/ 71 w 147"/>
              <a:gd name="T47" fmla="*/ 59 h 147"/>
              <a:gd name="T48" fmla="*/ 64 w 147"/>
              <a:gd name="T49" fmla="*/ 64 h 147"/>
              <a:gd name="T50" fmla="*/ 63 w 147"/>
              <a:gd name="T51" fmla="*/ 71 h 147"/>
              <a:gd name="T52" fmla="*/ 64 w 147"/>
              <a:gd name="T53" fmla="*/ 75 h 147"/>
              <a:gd name="T54" fmla="*/ 61 w 147"/>
              <a:gd name="T55" fmla="*/ 85 h 147"/>
              <a:gd name="T56" fmla="*/ 59 w 147"/>
              <a:gd name="T57" fmla="*/ 95 h 147"/>
              <a:gd name="T58" fmla="*/ 58 w 147"/>
              <a:gd name="T59" fmla="*/ 100 h 147"/>
              <a:gd name="T60" fmla="*/ 58 w 147"/>
              <a:gd name="T61" fmla="*/ 101 h 147"/>
              <a:gd name="T62" fmla="*/ 58 w 147"/>
              <a:gd name="T63" fmla="*/ 107 h 147"/>
              <a:gd name="T64" fmla="*/ 59 w 147"/>
              <a:gd name="T65" fmla="*/ 110 h 147"/>
              <a:gd name="T66" fmla="*/ 59 w 147"/>
              <a:gd name="T67" fmla="*/ 111 h 147"/>
              <a:gd name="T68" fmla="*/ 63 w 147"/>
              <a:gd name="T69" fmla="*/ 105 h 147"/>
              <a:gd name="T70" fmla="*/ 66 w 147"/>
              <a:gd name="T71" fmla="*/ 100 h 147"/>
              <a:gd name="T72" fmla="*/ 68 w 147"/>
              <a:gd name="T73" fmla="*/ 93 h 147"/>
              <a:gd name="T74" fmla="*/ 69 w 147"/>
              <a:gd name="T75" fmla="*/ 87 h 147"/>
              <a:gd name="T76" fmla="*/ 69 w 147"/>
              <a:gd name="T77" fmla="*/ 87 h 147"/>
              <a:gd name="T78" fmla="*/ 71 w 147"/>
              <a:gd name="T79" fmla="*/ 90 h 147"/>
              <a:gd name="T80" fmla="*/ 83 w 147"/>
              <a:gd name="T81" fmla="*/ 92 h 147"/>
              <a:gd name="T82" fmla="*/ 95 w 147"/>
              <a:gd name="T83" fmla="*/ 85 h 147"/>
              <a:gd name="T84" fmla="*/ 99 w 147"/>
              <a:gd name="T85" fmla="*/ 75 h 147"/>
              <a:gd name="T86" fmla="*/ 100 w 147"/>
              <a:gd name="T87" fmla="*/ 70 h 147"/>
              <a:gd name="T88" fmla="*/ 99 w 147"/>
              <a:gd name="T89" fmla="*/ 57 h 147"/>
              <a:gd name="T90" fmla="*/ 73 w 147"/>
              <a:gd name="T91" fmla="*/ 44 h 147"/>
              <a:gd name="T92" fmla="*/ 74 w 147"/>
              <a:gd name="T93" fmla="*/ 0 h 147"/>
              <a:gd name="T94" fmla="*/ 0 w 147"/>
              <a:gd name="T95" fmla="*/ 74 h 147"/>
              <a:gd name="T96" fmla="*/ 74 w 147"/>
              <a:gd name="T97" fmla="*/ 147 h 147"/>
              <a:gd name="T98" fmla="*/ 147 w 147"/>
              <a:gd name="T99" fmla="*/ 74 h 147"/>
              <a:gd name="T100" fmla="*/ 74 w 147"/>
              <a:gd name="T101" fmla="*/ 0 h 147"/>
              <a:gd name="T102" fmla="*/ 74 w 147"/>
              <a:gd name="T103" fmla="*/ 141 h 147"/>
              <a:gd name="T104" fmla="*/ 7 w 147"/>
              <a:gd name="T105" fmla="*/ 74 h 147"/>
              <a:gd name="T106" fmla="*/ 74 w 147"/>
              <a:gd name="T107" fmla="*/ 7 h 147"/>
              <a:gd name="T108" fmla="*/ 140 w 147"/>
              <a:gd name="T109" fmla="*/ 74 h 147"/>
              <a:gd name="T110" fmla="*/ 74 w 147"/>
              <a:gd name="T111"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147">
                <a:moveTo>
                  <a:pt x="73" y="44"/>
                </a:moveTo>
                <a:cubicBezTo>
                  <a:pt x="71" y="44"/>
                  <a:pt x="70" y="44"/>
                  <a:pt x="69" y="45"/>
                </a:cubicBezTo>
                <a:cubicBezTo>
                  <a:pt x="66" y="45"/>
                  <a:pt x="63" y="45"/>
                  <a:pt x="61" y="47"/>
                </a:cubicBezTo>
                <a:cubicBezTo>
                  <a:pt x="55" y="50"/>
                  <a:pt x="51" y="54"/>
                  <a:pt x="49" y="60"/>
                </a:cubicBezTo>
                <a:cubicBezTo>
                  <a:pt x="48" y="61"/>
                  <a:pt x="48" y="63"/>
                  <a:pt x="48" y="64"/>
                </a:cubicBezTo>
                <a:cubicBezTo>
                  <a:pt x="45" y="71"/>
                  <a:pt x="49" y="79"/>
                  <a:pt x="54" y="81"/>
                </a:cubicBezTo>
                <a:cubicBezTo>
                  <a:pt x="54" y="82"/>
                  <a:pt x="56" y="83"/>
                  <a:pt x="57" y="82"/>
                </a:cubicBezTo>
                <a:cubicBezTo>
                  <a:pt x="58" y="81"/>
                  <a:pt x="57" y="80"/>
                  <a:pt x="58" y="80"/>
                </a:cubicBezTo>
                <a:cubicBezTo>
                  <a:pt x="58" y="79"/>
                  <a:pt x="59" y="78"/>
                  <a:pt x="58" y="77"/>
                </a:cubicBezTo>
                <a:cubicBezTo>
                  <a:pt x="58" y="76"/>
                  <a:pt x="57" y="75"/>
                  <a:pt x="56" y="75"/>
                </a:cubicBezTo>
                <a:cubicBezTo>
                  <a:pt x="55" y="73"/>
                  <a:pt x="55" y="71"/>
                  <a:pt x="54" y="69"/>
                </a:cubicBezTo>
                <a:cubicBezTo>
                  <a:pt x="54" y="68"/>
                  <a:pt x="54" y="68"/>
                  <a:pt x="54" y="68"/>
                </a:cubicBezTo>
                <a:cubicBezTo>
                  <a:pt x="55" y="65"/>
                  <a:pt x="55" y="64"/>
                  <a:pt x="56" y="61"/>
                </a:cubicBezTo>
                <a:cubicBezTo>
                  <a:pt x="59" y="56"/>
                  <a:pt x="63" y="53"/>
                  <a:pt x="69" y="51"/>
                </a:cubicBezTo>
                <a:cubicBezTo>
                  <a:pt x="70" y="50"/>
                  <a:pt x="74" y="50"/>
                  <a:pt x="76" y="50"/>
                </a:cubicBezTo>
                <a:cubicBezTo>
                  <a:pt x="78" y="50"/>
                  <a:pt x="79" y="50"/>
                  <a:pt x="80" y="51"/>
                </a:cubicBezTo>
                <a:cubicBezTo>
                  <a:pt x="85" y="52"/>
                  <a:pt x="88" y="55"/>
                  <a:pt x="90" y="59"/>
                </a:cubicBezTo>
                <a:cubicBezTo>
                  <a:pt x="90" y="61"/>
                  <a:pt x="91" y="66"/>
                  <a:pt x="90" y="70"/>
                </a:cubicBezTo>
                <a:cubicBezTo>
                  <a:pt x="90" y="71"/>
                  <a:pt x="90" y="73"/>
                  <a:pt x="90" y="74"/>
                </a:cubicBezTo>
                <a:cubicBezTo>
                  <a:pt x="88" y="79"/>
                  <a:pt x="85" y="84"/>
                  <a:pt x="80" y="85"/>
                </a:cubicBezTo>
                <a:cubicBezTo>
                  <a:pt x="76" y="86"/>
                  <a:pt x="73" y="84"/>
                  <a:pt x="72" y="81"/>
                </a:cubicBezTo>
                <a:cubicBezTo>
                  <a:pt x="72" y="81"/>
                  <a:pt x="71" y="80"/>
                  <a:pt x="72" y="79"/>
                </a:cubicBezTo>
                <a:cubicBezTo>
                  <a:pt x="73" y="75"/>
                  <a:pt x="74" y="70"/>
                  <a:pt x="75" y="66"/>
                </a:cubicBezTo>
                <a:cubicBezTo>
                  <a:pt x="76" y="63"/>
                  <a:pt x="74" y="60"/>
                  <a:pt x="71" y="59"/>
                </a:cubicBezTo>
                <a:cubicBezTo>
                  <a:pt x="67" y="58"/>
                  <a:pt x="64" y="61"/>
                  <a:pt x="64" y="64"/>
                </a:cubicBezTo>
                <a:cubicBezTo>
                  <a:pt x="63" y="65"/>
                  <a:pt x="62" y="69"/>
                  <a:pt x="63" y="71"/>
                </a:cubicBezTo>
                <a:cubicBezTo>
                  <a:pt x="63" y="72"/>
                  <a:pt x="64" y="75"/>
                  <a:pt x="64" y="75"/>
                </a:cubicBezTo>
                <a:cubicBezTo>
                  <a:pt x="63" y="78"/>
                  <a:pt x="62" y="82"/>
                  <a:pt x="61" y="85"/>
                </a:cubicBezTo>
                <a:cubicBezTo>
                  <a:pt x="60" y="88"/>
                  <a:pt x="59" y="91"/>
                  <a:pt x="59" y="95"/>
                </a:cubicBezTo>
                <a:cubicBezTo>
                  <a:pt x="59" y="96"/>
                  <a:pt x="59" y="98"/>
                  <a:pt x="58" y="100"/>
                </a:cubicBezTo>
                <a:cubicBezTo>
                  <a:pt x="58" y="101"/>
                  <a:pt x="58" y="101"/>
                  <a:pt x="58" y="101"/>
                </a:cubicBezTo>
                <a:cubicBezTo>
                  <a:pt x="58" y="103"/>
                  <a:pt x="58" y="105"/>
                  <a:pt x="58" y="107"/>
                </a:cubicBezTo>
                <a:cubicBezTo>
                  <a:pt x="59" y="108"/>
                  <a:pt x="58" y="109"/>
                  <a:pt x="59" y="110"/>
                </a:cubicBezTo>
                <a:cubicBezTo>
                  <a:pt x="59" y="111"/>
                  <a:pt x="59" y="111"/>
                  <a:pt x="59" y="111"/>
                </a:cubicBezTo>
                <a:cubicBezTo>
                  <a:pt x="60" y="111"/>
                  <a:pt x="62" y="107"/>
                  <a:pt x="63" y="105"/>
                </a:cubicBezTo>
                <a:cubicBezTo>
                  <a:pt x="64" y="104"/>
                  <a:pt x="65" y="101"/>
                  <a:pt x="66" y="100"/>
                </a:cubicBezTo>
                <a:cubicBezTo>
                  <a:pt x="67" y="97"/>
                  <a:pt x="67" y="95"/>
                  <a:pt x="68" y="93"/>
                </a:cubicBezTo>
                <a:cubicBezTo>
                  <a:pt x="69" y="91"/>
                  <a:pt x="69" y="89"/>
                  <a:pt x="69" y="87"/>
                </a:cubicBezTo>
                <a:cubicBezTo>
                  <a:pt x="69" y="87"/>
                  <a:pt x="69" y="87"/>
                  <a:pt x="69" y="87"/>
                </a:cubicBezTo>
                <a:cubicBezTo>
                  <a:pt x="69" y="88"/>
                  <a:pt x="70" y="89"/>
                  <a:pt x="71" y="90"/>
                </a:cubicBezTo>
                <a:cubicBezTo>
                  <a:pt x="74" y="91"/>
                  <a:pt x="78" y="93"/>
                  <a:pt x="83" y="92"/>
                </a:cubicBezTo>
                <a:cubicBezTo>
                  <a:pt x="88" y="90"/>
                  <a:pt x="92" y="88"/>
                  <a:pt x="95" y="85"/>
                </a:cubicBezTo>
                <a:cubicBezTo>
                  <a:pt x="96" y="82"/>
                  <a:pt x="98" y="79"/>
                  <a:pt x="99" y="75"/>
                </a:cubicBezTo>
                <a:cubicBezTo>
                  <a:pt x="100" y="74"/>
                  <a:pt x="100" y="72"/>
                  <a:pt x="100" y="70"/>
                </a:cubicBezTo>
                <a:cubicBezTo>
                  <a:pt x="101" y="65"/>
                  <a:pt x="100" y="60"/>
                  <a:pt x="99" y="57"/>
                </a:cubicBezTo>
                <a:cubicBezTo>
                  <a:pt x="95" y="49"/>
                  <a:pt x="86" y="44"/>
                  <a:pt x="73" y="44"/>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0" y="7"/>
                  <a:pt x="140" y="37"/>
                  <a:pt x="140" y="74"/>
                </a:cubicBezTo>
                <a:cubicBezTo>
                  <a:pt x="140" y="111"/>
                  <a:pt x="110" y="141"/>
                  <a:pt x="74" y="141"/>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31" name="Freeform 98"/>
          <p:cNvSpPr>
            <a:spLocks noEditPoints="1"/>
          </p:cNvSpPr>
          <p:nvPr/>
        </p:nvSpPr>
        <p:spPr bwMode="auto">
          <a:xfrm>
            <a:off x="7551202" y="5515928"/>
            <a:ext cx="501982" cy="501982"/>
          </a:xfrm>
          <a:custGeom>
            <a:avLst/>
            <a:gdLst>
              <a:gd name="T0" fmla="*/ 72 w 147"/>
              <a:gd name="T1" fmla="*/ 60 h 147"/>
              <a:gd name="T2" fmla="*/ 78 w 147"/>
              <a:gd name="T3" fmla="*/ 45 h 147"/>
              <a:gd name="T4" fmla="*/ 70 w 147"/>
              <a:gd name="T5" fmla="*/ 40 h 147"/>
              <a:gd name="T6" fmla="*/ 65 w 147"/>
              <a:gd name="T7" fmla="*/ 55 h 147"/>
              <a:gd name="T8" fmla="*/ 69 w 147"/>
              <a:gd name="T9" fmla="*/ 45 h 147"/>
              <a:gd name="T10" fmla="*/ 74 w 147"/>
              <a:gd name="T11" fmla="*/ 45 h 147"/>
              <a:gd name="T12" fmla="*/ 71 w 147"/>
              <a:gd name="T13" fmla="*/ 57 h 147"/>
              <a:gd name="T14" fmla="*/ 69 w 147"/>
              <a:gd name="T15" fmla="*/ 45 h 147"/>
              <a:gd name="T16" fmla="*/ 85 w 147"/>
              <a:gd name="T17" fmla="*/ 60 h 147"/>
              <a:gd name="T18" fmla="*/ 90 w 147"/>
              <a:gd name="T19" fmla="*/ 60 h 147"/>
              <a:gd name="T20" fmla="*/ 94 w 147"/>
              <a:gd name="T21" fmla="*/ 40 h 147"/>
              <a:gd name="T22" fmla="*/ 90 w 147"/>
              <a:gd name="T23" fmla="*/ 55 h 147"/>
              <a:gd name="T24" fmla="*/ 85 w 147"/>
              <a:gd name="T25" fmla="*/ 56 h 147"/>
              <a:gd name="T26" fmla="*/ 81 w 147"/>
              <a:gd name="T27" fmla="*/ 40 h 147"/>
              <a:gd name="T28" fmla="*/ 85 w 147"/>
              <a:gd name="T29" fmla="*/ 60 h 147"/>
              <a:gd name="T30" fmla="*/ 59 w 147"/>
              <a:gd name="T31" fmla="*/ 60 h 147"/>
              <a:gd name="T32" fmla="*/ 64 w 147"/>
              <a:gd name="T33" fmla="*/ 34 h 147"/>
              <a:gd name="T34" fmla="*/ 57 w 147"/>
              <a:gd name="T35" fmla="*/ 44 h 147"/>
              <a:gd name="T36" fmla="*/ 49 w 147"/>
              <a:gd name="T37" fmla="*/ 34 h 147"/>
              <a:gd name="T38" fmla="*/ 54 w 147"/>
              <a:gd name="T39" fmla="*/ 60 h 147"/>
              <a:gd name="T40" fmla="*/ 82 w 147"/>
              <a:gd name="T41" fmla="*/ 83 h 147"/>
              <a:gd name="T42" fmla="*/ 80 w 147"/>
              <a:gd name="T43" fmla="*/ 97 h 147"/>
              <a:gd name="T44" fmla="*/ 84 w 147"/>
              <a:gd name="T45" fmla="*/ 96 h 147"/>
              <a:gd name="T46" fmla="*/ 82 w 147"/>
              <a:gd name="T47" fmla="*/ 83 h 147"/>
              <a:gd name="T48" fmla="*/ 0 w 147"/>
              <a:gd name="T49" fmla="*/ 74 h 147"/>
              <a:gd name="T50" fmla="*/ 147 w 147"/>
              <a:gd name="T51" fmla="*/ 74 h 147"/>
              <a:gd name="T52" fmla="*/ 74 w 147"/>
              <a:gd name="T53" fmla="*/ 141 h 147"/>
              <a:gd name="T54" fmla="*/ 74 w 147"/>
              <a:gd name="T55" fmla="*/ 7 h 147"/>
              <a:gd name="T56" fmla="*/ 74 w 147"/>
              <a:gd name="T57" fmla="*/ 141 h 147"/>
              <a:gd name="T58" fmla="*/ 74 w 147"/>
              <a:gd name="T59" fmla="*/ 64 h 147"/>
              <a:gd name="T60" fmla="*/ 38 w 147"/>
              <a:gd name="T61" fmla="*/ 75 h 147"/>
              <a:gd name="T62" fmla="*/ 38 w 147"/>
              <a:gd name="T63" fmla="*/ 100 h 147"/>
              <a:gd name="T64" fmla="*/ 74 w 147"/>
              <a:gd name="T65" fmla="*/ 111 h 147"/>
              <a:gd name="T66" fmla="*/ 110 w 147"/>
              <a:gd name="T67" fmla="*/ 100 h 147"/>
              <a:gd name="T68" fmla="*/ 110 w 147"/>
              <a:gd name="T69" fmla="*/ 75 h 147"/>
              <a:gd name="T70" fmla="*/ 59 w 147"/>
              <a:gd name="T71" fmla="*/ 75 h 147"/>
              <a:gd name="T72" fmla="*/ 54 w 147"/>
              <a:gd name="T73" fmla="*/ 101 h 147"/>
              <a:gd name="T74" fmla="*/ 49 w 147"/>
              <a:gd name="T75" fmla="*/ 75 h 147"/>
              <a:gd name="T76" fmla="*/ 44 w 147"/>
              <a:gd name="T77" fmla="*/ 71 h 147"/>
              <a:gd name="T78" fmla="*/ 59 w 147"/>
              <a:gd name="T79" fmla="*/ 75 h 147"/>
              <a:gd name="T80" fmla="*/ 72 w 147"/>
              <a:gd name="T81" fmla="*/ 101 h 147"/>
              <a:gd name="T82" fmla="*/ 68 w 147"/>
              <a:gd name="T83" fmla="*/ 100 h 147"/>
              <a:gd name="T84" fmla="*/ 59 w 147"/>
              <a:gd name="T85" fmla="*/ 100 h 147"/>
              <a:gd name="T86" fmla="*/ 64 w 147"/>
              <a:gd name="T87" fmla="*/ 79 h 147"/>
              <a:gd name="T88" fmla="*/ 64 w 147"/>
              <a:gd name="T89" fmla="*/ 99 h 147"/>
              <a:gd name="T90" fmla="*/ 68 w 147"/>
              <a:gd name="T91" fmla="*/ 79 h 147"/>
              <a:gd name="T92" fmla="*/ 72 w 147"/>
              <a:gd name="T93" fmla="*/ 101 h 147"/>
              <a:gd name="T94" fmla="*/ 88 w 147"/>
              <a:gd name="T95" fmla="*/ 96 h 147"/>
              <a:gd name="T96" fmla="*/ 80 w 147"/>
              <a:gd name="T97" fmla="*/ 100 h 147"/>
              <a:gd name="T98" fmla="*/ 75 w 147"/>
              <a:gd name="T99" fmla="*/ 101 h 147"/>
              <a:gd name="T100" fmla="*/ 80 w 147"/>
              <a:gd name="T101" fmla="*/ 71 h 147"/>
              <a:gd name="T102" fmla="*/ 85 w 147"/>
              <a:gd name="T103" fmla="*/ 79 h 147"/>
              <a:gd name="T104" fmla="*/ 88 w 147"/>
              <a:gd name="T105" fmla="*/ 96 h 147"/>
              <a:gd name="T106" fmla="*/ 105 w 147"/>
              <a:gd name="T107" fmla="*/ 85 h 147"/>
              <a:gd name="T108" fmla="*/ 95 w 147"/>
              <a:gd name="T109" fmla="*/ 91 h 147"/>
              <a:gd name="T110" fmla="*/ 98 w 147"/>
              <a:gd name="T111" fmla="*/ 98 h 147"/>
              <a:gd name="T112" fmla="*/ 100 w 147"/>
              <a:gd name="T113" fmla="*/ 94 h 147"/>
              <a:gd name="T114" fmla="*/ 105 w 147"/>
              <a:gd name="T115" fmla="*/ 97 h 147"/>
              <a:gd name="T116" fmla="*/ 91 w 147"/>
              <a:gd name="T117" fmla="*/ 97 h 147"/>
              <a:gd name="T118" fmla="*/ 98 w 147"/>
              <a:gd name="T119" fmla="*/ 79 h 147"/>
              <a:gd name="T120" fmla="*/ 98 w 147"/>
              <a:gd name="T121" fmla="*/ 83 h 147"/>
              <a:gd name="T122" fmla="*/ 95 w 147"/>
              <a:gd name="T123" fmla="*/ 88 h 147"/>
              <a:gd name="T124" fmla="*/ 100 w 147"/>
              <a:gd name="T12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47">
                <a:moveTo>
                  <a:pt x="70" y="60"/>
                </a:moveTo>
                <a:cubicBezTo>
                  <a:pt x="72" y="60"/>
                  <a:pt x="72" y="60"/>
                  <a:pt x="72" y="60"/>
                </a:cubicBezTo>
                <a:cubicBezTo>
                  <a:pt x="75" y="60"/>
                  <a:pt x="78" y="58"/>
                  <a:pt x="78" y="55"/>
                </a:cubicBezTo>
                <a:cubicBezTo>
                  <a:pt x="78" y="45"/>
                  <a:pt x="78" y="45"/>
                  <a:pt x="78" y="45"/>
                </a:cubicBezTo>
                <a:cubicBezTo>
                  <a:pt x="78" y="43"/>
                  <a:pt x="75" y="40"/>
                  <a:pt x="72" y="40"/>
                </a:cubicBezTo>
                <a:cubicBezTo>
                  <a:pt x="70" y="40"/>
                  <a:pt x="70" y="40"/>
                  <a:pt x="70" y="40"/>
                </a:cubicBezTo>
                <a:cubicBezTo>
                  <a:pt x="68" y="40"/>
                  <a:pt x="65" y="43"/>
                  <a:pt x="65" y="45"/>
                </a:cubicBezTo>
                <a:cubicBezTo>
                  <a:pt x="65" y="55"/>
                  <a:pt x="65" y="55"/>
                  <a:pt x="65" y="55"/>
                </a:cubicBezTo>
                <a:cubicBezTo>
                  <a:pt x="65" y="58"/>
                  <a:pt x="68" y="60"/>
                  <a:pt x="70" y="60"/>
                </a:cubicBezTo>
                <a:moveTo>
                  <a:pt x="69" y="45"/>
                </a:moveTo>
                <a:cubicBezTo>
                  <a:pt x="69" y="45"/>
                  <a:pt x="70" y="44"/>
                  <a:pt x="71" y="44"/>
                </a:cubicBezTo>
                <a:cubicBezTo>
                  <a:pt x="73" y="44"/>
                  <a:pt x="74" y="45"/>
                  <a:pt x="74" y="45"/>
                </a:cubicBezTo>
                <a:cubicBezTo>
                  <a:pt x="74" y="55"/>
                  <a:pt x="74" y="55"/>
                  <a:pt x="74" y="55"/>
                </a:cubicBezTo>
                <a:cubicBezTo>
                  <a:pt x="74" y="56"/>
                  <a:pt x="73" y="57"/>
                  <a:pt x="71" y="57"/>
                </a:cubicBezTo>
                <a:cubicBezTo>
                  <a:pt x="70" y="57"/>
                  <a:pt x="69" y="56"/>
                  <a:pt x="69" y="55"/>
                </a:cubicBezTo>
                <a:cubicBezTo>
                  <a:pt x="69" y="45"/>
                  <a:pt x="69" y="45"/>
                  <a:pt x="69" y="45"/>
                </a:cubicBezTo>
                <a:cubicBezTo>
                  <a:pt x="69" y="45"/>
                  <a:pt x="69" y="45"/>
                  <a:pt x="69" y="45"/>
                </a:cubicBezTo>
                <a:close/>
                <a:moveTo>
                  <a:pt x="85" y="60"/>
                </a:moveTo>
                <a:cubicBezTo>
                  <a:pt x="87" y="60"/>
                  <a:pt x="90" y="58"/>
                  <a:pt x="90" y="58"/>
                </a:cubicBezTo>
                <a:cubicBezTo>
                  <a:pt x="90" y="60"/>
                  <a:pt x="90" y="60"/>
                  <a:pt x="90" y="60"/>
                </a:cubicBezTo>
                <a:cubicBezTo>
                  <a:pt x="94" y="60"/>
                  <a:pt x="94" y="60"/>
                  <a:pt x="94" y="60"/>
                </a:cubicBezTo>
                <a:cubicBezTo>
                  <a:pt x="94" y="40"/>
                  <a:pt x="94" y="40"/>
                  <a:pt x="94" y="40"/>
                </a:cubicBezTo>
                <a:cubicBezTo>
                  <a:pt x="90" y="40"/>
                  <a:pt x="90" y="40"/>
                  <a:pt x="90" y="40"/>
                </a:cubicBezTo>
                <a:cubicBezTo>
                  <a:pt x="90" y="55"/>
                  <a:pt x="90" y="55"/>
                  <a:pt x="90" y="55"/>
                </a:cubicBezTo>
                <a:cubicBezTo>
                  <a:pt x="90" y="55"/>
                  <a:pt x="89" y="57"/>
                  <a:pt x="87" y="57"/>
                </a:cubicBezTo>
                <a:cubicBezTo>
                  <a:pt x="85" y="57"/>
                  <a:pt x="85" y="56"/>
                  <a:pt x="85" y="56"/>
                </a:cubicBezTo>
                <a:cubicBezTo>
                  <a:pt x="85" y="40"/>
                  <a:pt x="85" y="40"/>
                  <a:pt x="85" y="40"/>
                </a:cubicBezTo>
                <a:cubicBezTo>
                  <a:pt x="81" y="40"/>
                  <a:pt x="81" y="40"/>
                  <a:pt x="81" y="40"/>
                </a:cubicBezTo>
                <a:cubicBezTo>
                  <a:pt x="81" y="57"/>
                  <a:pt x="81" y="57"/>
                  <a:pt x="81" y="57"/>
                </a:cubicBezTo>
                <a:cubicBezTo>
                  <a:pt x="81" y="57"/>
                  <a:pt x="82" y="60"/>
                  <a:pt x="85" y="60"/>
                </a:cubicBezTo>
                <a:moveTo>
                  <a:pt x="54" y="60"/>
                </a:moveTo>
                <a:cubicBezTo>
                  <a:pt x="59" y="60"/>
                  <a:pt x="59" y="60"/>
                  <a:pt x="59" y="60"/>
                </a:cubicBezTo>
                <a:cubicBezTo>
                  <a:pt x="59" y="50"/>
                  <a:pt x="59" y="50"/>
                  <a:pt x="59" y="50"/>
                </a:cubicBezTo>
                <a:cubicBezTo>
                  <a:pt x="64" y="34"/>
                  <a:pt x="64" y="34"/>
                  <a:pt x="64" y="34"/>
                </a:cubicBezTo>
                <a:cubicBezTo>
                  <a:pt x="60" y="34"/>
                  <a:pt x="60" y="34"/>
                  <a:pt x="60" y="34"/>
                </a:cubicBezTo>
                <a:cubicBezTo>
                  <a:pt x="57" y="44"/>
                  <a:pt x="57" y="44"/>
                  <a:pt x="57" y="44"/>
                </a:cubicBezTo>
                <a:cubicBezTo>
                  <a:pt x="54" y="34"/>
                  <a:pt x="54" y="34"/>
                  <a:pt x="54" y="34"/>
                </a:cubicBezTo>
                <a:cubicBezTo>
                  <a:pt x="49" y="34"/>
                  <a:pt x="49" y="34"/>
                  <a:pt x="49" y="34"/>
                </a:cubicBezTo>
                <a:cubicBezTo>
                  <a:pt x="54" y="50"/>
                  <a:pt x="54" y="50"/>
                  <a:pt x="54" y="50"/>
                </a:cubicBezTo>
                <a:cubicBezTo>
                  <a:pt x="54" y="60"/>
                  <a:pt x="54" y="60"/>
                  <a:pt x="54" y="60"/>
                </a:cubicBezTo>
                <a:cubicBezTo>
                  <a:pt x="54" y="60"/>
                  <a:pt x="54" y="60"/>
                  <a:pt x="54" y="60"/>
                </a:cubicBezTo>
                <a:close/>
                <a:moveTo>
                  <a:pt x="82" y="83"/>
                </a:moveTo>
                <a:cubicBezTo>
                  <a:pt x="81" y="83"/>
                  <a:pt x="80" y="83"/>
                  <a:pt x="80" y="84"/>
                </a:cubicBezTo>
                <a:cubicBezTo>
                  <a:pt x="80" y="97"/>
                  <a:pt x="80" y="97"/>
                  <a:pt x="80" y="97"/>
                </a:cubicBezTo>
                <a:cubicBezTo>
                  <a:pt x="80" y="98"/>
                  <a:pt x="81" y="98"/>
                  <a:pt x="82" y="98"/>
                </a:cubicBezTo>
                <a:cubicBezTo>
                  <a:pt x="84" y="98"/>
                  <a:pt x="84" y="96"/>
                  <a:pt x="84" y="96"/>
                </a:cubicBezTo>
                <a:cubicBezTo>
                  <a:pt x="84" y="85"/>
                  <a:pt x="84" y="85"/>
                  <a:pt x="84" y="85"/>
                </a:cubicBezTo>
                <a:cubicBezTo>
                  <a:pt x="84" y="85"/>
                  <a:pt x="84" y="83"/>
                  <a:pt x="82" y="83"/>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9" y="65"/>
                </a:moveTo>
                <a:cubicBezTo>
                  <a:pt x="99" y="65"/>
                  <a:pt x="86" y="64"/>
                  <a:pt x="74" y="64"/>
                </a:cubicBezTo>
                <a:cubicBezTo>
                  <a:pt x="61" y="64"/>
                  <a:pt x="49" y="65"/>
                  <a:pt x="49" y="65"/>
                </a:cubicBezTo>
                <a:cubicBezTo>
                  <a:pt x="43" y="65"/>
                  <a:pt x="38" y="69"/>
                  <a:pt x="38" y="75"/>
                </a:cubicBezTo>
                <a:cubicBezTo>
                  <a:pt x="38" y="75"/>
                  <a:pt x="37" y="80"/>
                  <a:pt x="37" y="87"/>
                </a:cubicBezTo>
                <a:cubicBezTo>
                  <a:pt x="37" y="94"/>
                  <a:pt x="38" y="100"/>
                  <a:pt x="38" y="100"/>
                </a:cubicBezTo>
                <a:cubicBezTo>
                  <a:pt x="38" y="105"/>
                  <a:pt x="43" y="110"/>
                  <a:pt x="49" y="110"/>
                </a:cubicBezTo>
                <a:cubicBezTo>
                  <a:pt x="49" y="110"/>
                  <a:pt x="61" y="111"/>
                  <a:pt x="74" y="111"/>
                </a:cubicBezTo>
                <a:cubicBezTo>
                  <a:pt x="86" y="111"/>
                  <a:pt x="99" y="110"/>
                  <a:pt x="99" y="110"/>
                </a:cubicBezTo>
                <a:cubicBezTo>
                  <a:pt x="105" y="110"/>
                  <a:pt x="110" y="105"/>
                  <a:pt x="110" y="100"/>
                </a:cubicBezTo>
                <a:cubicBezTo>
                  <a:pt x="110" y="100"/>
                  <a:pt x="111" y="94"/>
                  <a:pt x="111" y="87"/>
                </a:cubicBezTo>
                <a:cubicBezTo>
                  <a:pt x="111" y="80"/>
                  <a:pt x="110" y="75"/>
                  <a:pt x="110" y="75"/>
                </a:cubicBezTo>
                <a:cubicBezTo>
                  <a:pt x="110" y="69"/>
                  <a:pt x="105" y="65"/>
                  <a:pt x="99" y="65"/>
                </a:cubicBezTo>
                <a:moveTo>
                  <a:pt x="59" y="75"/>
                </a:moveTo>
                <a:cubicBezTo>
                  <a:pt x="54" y="75"/>
                  <a:pt x="54" y="75"/>
                  <a:pt x="54" y="75"/>
                </a:cubicBezTo>
                <a:cubicBezTo>
                  <a:pt x="54" y="101"/>
                  <a:pt x="54" y="101"/>
                  <a:pt x="54" y="101"/>
                </a:cubicBezTo>
                <a:cubicBezTo>
                  <a:pt x="49" y="101"/>
                  <a:pt x="49" y="101"/>
                  <a:pt x="49" y="101"/>
                </a:cubicBezTo>
                <a:cubicBezTo>
                  <a:pt x="49" y="75"/>
                  <a:pt x="49" y="75"/>
                  <a:pt x="49" y="75"/>
                </a:cubicBezTo>
                <a:cubicBezTo>
                  <a:pt x="44" y="75"/>
                  <a:pt x="44" y="75"/>
                  <a:pt x="44" y="75"/>
                </a:cubicBezTo>
                <a:cubicBezTo>
                  <a:pt x="44" y="71"/>
                  <a:pt x="44" y="71"/>
                  <a:pt x="44" y="71"/>
                </a:cubicBezTo>
                <a:cubicBezTo>
                  <a:pt x="59" y="71"/>
                  <a:pt x="59" y="71"/>
                  <a:pt x="59" y="71"/>
                </a:cubicBezTo>
                <a:cubicBezTo>
                  <a:pt x="59" y="75"/>
                  <a:pt x="59" y="75"/>
                  <a:pt x="59" y="75"/>
                </a:cubicBezTo>
                <a:cubicBezTo>
                  <a:pt x="59" y="75"/>
                  <a:pt x="59" y="75"/>
                  <a:pt x="59" y="75"/>
                </a:cubicBezTo>
                <a:close/>
                <a:moveTo>
                  <a:pt x="72" y="101"/>
                </a:moveTo>
                <a:cubicBezTo>
                  <a:pt x="68" y="101"/>
                  <a:pt x="68" y="101"/>
                  <a:pt x="68" y="101"/>
                </a:cubicBezTo>
                <a:cubicBezTo>
                  <a:pt x="68" y="100"/>
                  <a:pt x="68" y="100"/>
                  <a:pt x="68" y="100"/>
                </a:cubicBezTo>
                <a:cubicBezTo>
                  <a:pt x="68" y="100"/>
                  <a:pt x="65" y="102"/>
                  <a:pt x="63" y="102"/>
                </a:cubicBezTo>
                <a:cubicBezTo>
                  <a:pt x="59" y="102"/>
                  <a:pt x="59" y="100"/>
                  <a:pt x="59" y="100"/>
                </a:cubicBezTo>
                <a:cubicBezTo>
                  <a:pt x="59" y="79"/>
                  <a:pt x="59" y="79"/>
                  <a:pt x="59" y="79"/>
                </a:cubicBezTo>
                <a:cubicBezTo>
                  <a:pt x="64" y="79"/>
                  <a:pt x="64" y="79"/>
                  <a:pt x="64" y="79"/>
                </a:cubicBezTo>
                <a:cubicBezTo>
                  <a:pt x="64" y="98"/>
                  <a:pt x="64" y="98"/>
                  <a:pt x="64" y="98"/>
                </a:cubicBezTo>
                <a:cubicBezTo>
                  <a:pt x="64" y="98"/>
                  <a:pt x="64" y="99"/>
                  <a:pt x="64" y="99"/>
                </a:cubicBezTo>
                <a:cubicBezTo>
                  <a:pt x="66" y="99"/>
                  <a:pt x="68" y="97"/>
                  <a:pt x="68" y="97"/>
                </a:cubicBezTo>
                <a:cubicBezTo>
                  <a:pt x="68" y="79"/>
                  <a:pt x="68" y="79"/>
                  <a:pt x="68" y="79"/>
                </a:cubicBezTo>
                <a:cubicBezTo>
                  <a:pt x="72" y="79"/>
                  <a:pt x="72" y="79"/>
                  <a:pt x="72" y="79"/>
                </a:cubicBezTo>
                <a:cubicBezTo>
                  <a:pt x="72" y="101"/>
                  <a:pt x="72" y="101"/>
                  <a:pt x="72" y="101"/>
                </a:cubicBezTo>
                <a:cubicBezTo>
                  <a:pt x="72" y="101"/>
                  <a:pt x="72" y="101"/>
                  <a:pt x="72" y="101"/>
                </a:cubicBezTo>
                <a:close/>
                <a:moveTo>
                  <a:pt x="88" y="96"/>
                </a:moveTo>
                <a:cubicBezTo>
                  <a:pt x="88" y="96"/>
                  <a:pt x="88" y="102"/>
                  <a:pt x="85" y="102"/>
                </a:cubicBezTo>
                <a:cubicBezTo>
                  <a:pt x="82" y="102"/>
                  <a:pt x="80" y="100"/>
                  <a:pt x="80" y="100"/>
                </a:cubicBezTo>
                <a:cubicBezTo>
                  <a:pt x="80" y="101"/>
                  <a:pt x="80" y="101"/>
                  <a:pt x="80" y="101"/>
                </a:cubicBezTo>
                <a:cubicBezTo>
                  <a:pt x="75" y="101"/>
                  <a:pt x="75" y="101"/>
                  <a:pt x="75" y="101"/>
                </a:cubicBezTo>
                <a:cubicBezTo>
                  <a:pt x="75" y="71"/>
                  <a:pt x="75" y="71"/>
                  <a:pt x="75" y="71"/>
                </a:cubicBezTo>
                <a:cubicBezTo>
                  <a:pt x="80" y="71"/>
                  <a:pt x="80" y="71"/>
                  <a:pt x="80" y="71"/>
                </a:cubicBezTo>
                <a:cubicBezTo>
                  <a:pt x="80" y="81"/>
                  <a:pt x="80" y="81"/>
                  <a:pt x="80" y="81"/>
                </a:cubicBezTo>
                <a:cubicBezTo>
                  <a:pt x="80" y="80"/>
                  <a:pt x="82" y="79"/>
                  <a:pt x="85" y="79"/>
                </a:cubicBezTo>
                <a:cubicBezTo>
                  <a:pt x="87" y="79"/>
                  <a:pt x="88" y="81"/>
                  <a:pt x="88" y="84"/>
                </a:cubicBezTo>
                <a:cubicBezTo>
                  <a:pt x="88" y="96"/>
                  <a:pt x="88" y="96"/>
                  <a:pt x="88" y="96"/>
                </a:cubicBezTo>
                <a:cubicBezTo>
                  <a:pt x="88" y="96"/>
                  <a:pt x="88" y="96"/>
                  <a:pt x="88" y="96"/>
                </a:cubicBezTo>
                <a:close/>
                <a:moveTo>
                  <a:pt x="105" y="85"/>
                </a:moveTo>
                <a:cubicBezTo>
                  <a:pt x="105" y="91"/>
                  <a:pt x="105" y="91"/>
                  <a:pt x="105" y="91"/>
                </a:cubicBezTo>
                <a:cubicBezTo>
                  <a:pt x="95" y="91"/>
                  <a:pt x="95" y="91"/>
                  <a:pt x="95" y="91"/>
                </a:cubicBezTo>
                <a:cubicBezTo>
                  <a:pt x="95" y="96"/>
                  <a:pt x="95" y="96"/>
                  <a:pt x="95" y="96"/>
                </a:cubicBezTo>
                <a:cubicBezTo>
                  <a:pt x="95" y="96"/>
                  <a:pt x="95" y="98"/>
                  <a:pt x="98" y="98"/>
                </a:cubicBezTo>
                <a:cubicBezTo>
                  <a:pt x="100" y="98"/>
                  <a:pt x="100" y="96"/>
                  <a:pt x="100" y="96"/>
                </a:cubicBezTo>
                <a:cubicBezTo>
                  <a:pt x="100" y="94"/>
                  <a:pt x="100" y="94"/>
                  <a:pt x="100" y="94"/>
                </a:cubicBezTo>
                <a:cubicBezTo>
                  <a:pt x="105" y="94"/>
                  <a:pt x="105" y="94"/>
                  <a:pt x="105" y="94"/>
                </a:cubicBezTo>
                <a:cubicBezTo>
                  <a:pt x="105" y="97"/>
                  <a:pt x="105" y="97"/>
                  <a:pt x="105" y="97"/>
                </a:cubicBezTo>
                <a:cubicBezTo>
                  <a:pt x="105" y="97"/>
                  <a:pt x="104" y="102"/>
                  <a:pt x="98" y="102"/>
                </a:cubicBezTo>
                <a:cubicBezTo>
                  <a:pt x="93" y="102"/>
                  <a:pt x="91" y="97"/>
                  <a:pt x="91" y="97"/>
                </a:cubicBezTo>
                <a:cubicBezTo>
                  <a:pt x="91" y="85"/>
                  <a:pt x="91" y="85"/>
                  <a:pt x="91" y="85"/>
                </a:cubicBezTo>
                <a:cubicBezTo>
                  <a:pt x="91" y="85"/>
                  <a:pt x="91" y="79"/>
                  <a:pt x="98" y="79"/>
                </a:cubicBezTo>
                <a:cubicBezTo>
                  <a:pt x="105" y="79"/>
                  <a:pt x="105" y="85"/>
                  <a:pt x="105" y="85"/>
                </a:cubicBezTo>
                <a:moveTo>
                  <a:pt x="98" y="83"/>
                </a:moveTo>
                <a:cubicBezTo>
                  <a:pt x="95" y="83"/>
                  <a:pt x="95" y="85"/>
                  <a:pt x="95" y="85"/>
                </a:cubicBezTo>
                <a:cubicBezTo>
                  <a:pt x="95" y="88"/>
                  <a:pt x="95" y="88"/>
                  <a:pt x="95" y="88"/>
                </a:cubicBezTo>
                <a:cubicBezTo>
                  <a:pt x="100" y="88"/>
                  <a:pt x="100" y="88"/>
                  <a:pt x="100" y="88"/>
                </a:cubicBezTo>
                <a:cubicBezTo>
                  <a:pt x="100" y="85"/>
                  <a:pt x="100" y="85"/>
                  <a:pt x="100" y="85"/>
                </a:cubicBezTo>
                <a:cubicBezTo>
                  <a:pt x="100" y="85"/>
                  <a:pt x="100" y="83"/>
                  <a:pt x="98" y="83"/>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32" name="Freeform 106"/>
          <p:cNvSpPr>
            <a:spLocks noEditPoints="1"/>
          </p:cNvSpPr>
          <p:nvPr/>
        </p:nvSpPr>
        <p:spPr bwMode="auto">
          <a:xfrm>
            <a:off x="8195958" y="5515928"/>
            <a:ext cx="504869" cy="501982"/>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4 w 148"/>
              <a:gd name="T11" fmla="*/ 141 h 147"/>
              <a:gd name="T12" fmla="*/ 7 w 148"/>
              <a:gd name="T13" fmla="*/ 74 h 147"/>
              <a:gd name="T14" fmla="*/ 74 w 148"/>
              <a:gd name="T15" fmla="*/ 7 h 147"/>
              <a:gd name="T16" fmla="*/ 141 w 148"/>
              <a:gd name="T17" fmla="*/ 74 h 147"/>
              <a:gd name="T18" fmla="*/ 74 w 148"/>
              <a:gd name="T19" fmla="*/ 141 h 147"/>
              <a:gd name="T20" fmla="*/ 94 w 148"/>
              <a:gd name="T21" fmla="*/ 40 h 147"/>
              <a:gd name="T22" fmla="*/ 54 w 148"/>
              <a:gd name="T23" fmla="*/ 40 h 147"/>
              <a:gd name="T24" fmla="*/ 41 w 148"/>
              <a:gd name="T25" fmla="*/ 54 h 147"/>
              <a:gd name="T26" fmla="*/ 41 w 148"/>
              <a:gd name="T27" fmla="*/ 94 h 147"/>
              <a:gd name="T28" fmla="*/ 54 w 148"/>
              <a:gd name="T29" fmla="*/ 107 h 147"/>
              <a:gd name="T30" fmla="*/ 94 w 148"/>
              <a:gd name="T31" fmla="*/ 107 h 147"/>
              <a:gd name="T32" fmla="*/ 108 w 148"/>
              <a:gd name="T33" fmla="*/ 94 h 147"/>
              <a:gd name="T34" fmla="*/ 108 w 148"/>
              <a:gd name="T35" fmla="*/ 54 h 147"/>
              <a:gd name="T36" fmla="*/ 94 w 148"/>
              <a:gd name="T37" fmla="*/ 40 h 147"/>
              <a:gd name="T38" fmla="*/ 88 w 148"/>
              <a:gd name="T39" fmla="*/ 50 h 147"/>
              <a:gd name="T40" fmla="*/ 98 w 148"/>
              <a:gd name="T41" fmla="*/ 50 h 147"/>
              <a:gd name="T42" fmla="*/ 98 w 148"/>
              <a:gd name="T43" fmla="*/ 60 h 147"/>
              <a:gd name="T44" fmla="*/ 88 w 148"/>
              <a:gd name="T45" fmla="*/ 60 h 147"/>
              <a:gd name="T46" fmla="*/ 88 w 148"/>
              <a:gd name="T47" fmla="*/ 50 h 147"/>
              <a:gd name="T48" fmla="*/ 88 w 148"/>
              <a:gd name="T49" fmla="*/ 50 h 147"/>
              <a:gd name="T50" fmla="*/ 74 w 148"/>
              <a:gd name="T51" fmla="*/ 60 h 147"/>
              <a:gd name="T52" fmla="*/ 88 w 148"/>
              <a:gd name="T53" fmla="*/ 74 h 147"/>
              <a:gd name="T54" fmla="*/ 74 w 148"/>
              <a:gd name="T55" fmla="*/ 87 h 147"/>
              <a:gd name="T56" fmla="*/ 61 w 148"/>
              <a:gd name="T57" fmla="*/ 74 h 147"/>
              <a:gd name="T58" fmla="*/ 74 w 148"/>
              <a:gd name="T59" fmla="*/ 60 h 147"/>
              <a:gd name="T60" fmla="*/ 101 w 148"/>
              <a:gd name="T61" fmla="*/ 94 h 147"/>
              <a:gd name="T62" fmla="*/ 94 w 148"/>
              <a:gd name="T63" fmla="*/ 100 h 147"/>
              <a:gd name="T64" fmla="*/ 54 w 148"/>
              <a:gd name="T65" fmla="*/ 100 h 147"/>
              <a:gd name="T66" fmla="*/ 47 w 148"/>
              <a:gd name="T67" fmla="*/ 94 h 147"/>
              <a:gd name="T68" fmla="*/ 47 w 148"/>
              <a:gd name="T69" fmla="*/ 70 h 147"/>
              <a:gd name="T70" fmla="*/ 54 w 148"/>
              <a:gd name="T71" fmla="*/ 70 h 147"/>
              <a:gd name="T72" fmla="*/ 54 w 148"/>
              <a:gd name="T73" fmla="*/ 74 h 147"/>
              <a:gd name="T74" fmla="*/ 74 w 148"/>
              <a:gd name="T75" fmla="*/ 94 h 147"/>
              <a:gd name="T76" fmla="*/ 94 w 148"/>
              <a:gd name="T77" fmla="*/ 74 h 147"/>
              <a:gd name="T78" fmla="*/ 94 w 148"/>
              <a:gd name="T79" fmla="*/ 70 h 147"/>
              <a:gd name="T80" fmla="*/ 101 w 148"/>
              <a:gd name="T81" fmla="*/ 70 h 147"/>
              <a:gd name="T82" fmla="*/ 101 w 148"/>
              <a:gd name="T83" fmla="*/ 94 h 147"/>
              <a:gd name="T84" fmla="*/ 101 w 148"/>
              <a:gd name="T85" fmla="*/ 9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7">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4" y="40"/>
                </a:moveTo>
                <a:cubicBezTo>
                  <a:pt x="54" y="40"/>
                  <a:pt x="54" y="40"/>
                  <a:pt x="54" y="40"/>
                </a:cubicBezTo>
                <a:cubicBezTo>
                  <a:pt x="47" y="40"/>
                  <a:pt x="41" y="46"/>
                  <a:pt x="41" y="54"/>
                </a:cubicBezTo>
                <a:cubicBezTo>
                  <a:pt x="41" y="94"/>
                  <a:pt x="41" y="94"/>
                  <a:pt x="41" y="94"/>
                </a:cubicBezTo>
                <a:cubicBezTo>
                  <a:pt x="41" y="101"/>
                  <a:pt x="47" y="107"/>
                  <a:pt x="54" y="107"/>
                </a:cubicBezTo>
                <a:cubicBezTo>
                  <a:pt x="94" y="107"/>
                  <a:pt x="94" y="107"/>
                  <a:pt x="94" y="107"/>
                </a:cubicBezTo>
                <a:cubicBezTo>
                  <a:pt x="102" y="107"/>
                  <a:pt x="108" y="101"/>
                  <a:pt x="108" y="94"/>
                </a:cubicBezTo>
                <a:cubicBezTo>
                  <a:pt x="108" y="54"/>
                  <a:pt x="108" y="54"/>
                  <a:pt x="108" y="54"/>
                </a:cubicBezTo>
                <a:cubicBezTo>
                  <a:pt x="108" y="46"/>
                  <a:pt x="102" y="40"/>
                  <a:pt x="94" y="40"/>
                </a:cubicBezTo>
                <a:moveTo>
                  <a:pt x="88" y="50"/>
                </a:moveTo>
                <a:cubicBezTo>
                  <a:pt x="98" y="50"/>
                  <a:pt x="98" y="50"/>
                  <a:pt x="98" y="50"/>
                </a:cubicBezTo>
                <a:cubicBezTo>
                  <a:pt x="98" y="60"/>
                  <a:pt x="98" y="60"/>
                  <a:pt x="98" y="60"/>
                </a:cubicBezTo>
                <a:cubicBezTo>
                  <a:pt x="88" y="60"/>
                  <a:pt x="88" y="60"/>
                  <a:pt x="88" y="60"/>
                </a:cubicBezTo>
                <a:cubicBezTo>
                  <a:pt x="88" y="50"/>
                  <a:pt x="88" y="50"/>
                  <a:pt x="88" y="50"/>
                </a:cubicBezTo>
                <a:cubicBezTo>
                  <a:pt x="88" y="50"/>
                  <a:pt x="88" y="50"/>
                  <a:pt x="88" y="50"/>
                </a:cubicBezTo>
                <a:close/>
                <a:moveTo>
                  <a:pt x="74" y="60"/>
                </a:moveTo>
                <a:cubicBezTo>
                  <a:pt x="82" y="60"/>
                  <a:pt x="88" y="66"/>
                  <a:pt x="88" y="74"/>
                </a:cubicBezTo>
                <a:cubicBezTo>
                  <a:pt x="88" y="81"/>
                  <a:pt x="82" y="87"/>
                  <a:pt x="74" y="87"/>
                </a:cubicBezTo>
                <a:cubicBezTo>
                  <a:pt x="67" y="87"/>
                  <a:pt x="61" y="81"/>
                  <a:pt x="61" y="74"/>
                </a:cubicBezTo>
                <a:cubicBezTo>
                  <a:pt x="61" y="66"/>
                  <a:pt x="67" y="60"/>
                  <a:pt x="74" y="60"/>
                </a:cubicBezTo>
                <a:moveTo>
                  <a:pt x="101" y="94"/>
                </a:moveTo>
                <a:cubicBezTo>
                  <a:pt x="101" y="97"/>
                  <a:pt x="98" y="100"/>
                  <a:pt x="94" y="100"/>
                </a:cubicBezTo>
                <a:cubicBezTo>
                  <a:pt x="54" y="100"/>
                  <a:pt x="54" y="100"/>
                  <a:pt x="54" y="100"/>
                </a:cubicBezTo>
                <a:cubicBezTo>
                  <a:pt x="51" y="100"/>
                  <a:pt x="47" y="97"/>
                  <a:pt x="47" y="94"/>
                </a:cubicBezTo>
                <a:cubicBezTo>
                  <a:pt x="47" y="70"/>
                  <a:pt x="47" y="70"/>
                  <a:pt x="47" y="70"/>
                </a:cubicBezTo>
                <a:cubicBezTo>
                  <a:pt x="54" y="70"/>
                  <a:pt x="54" y="70"/>
                  <a:pt x="54" y="70"/>
                </a:cubicBezTo>
                <a:cubicBezTo>
                  <a:pt x="54" y="71"/>
                  <a:pt x="54" y="73"/>
                  <a:pt x="54" y="74"/>
                </a:cubicBezTo>
                <a:cubicBezTo>
                  <a:pt x="54" y="85"/>
                  <a:pt x="63" y="94"/>
                  <a:pt x="74" y="94"/>
                </a:cubicBezTo>
                <a:cubicBezTo>
                  <a:pt x="85" y="94"/>
                  <a:pt x="94" y="85"/>
                  <a:pt x="94" y="74"/>
                </a:cubicBezTo>
                <a:cubicBezTo>
                  <a:pt x="94" y="73"/>
                  <a:pt x="94" y="71"/>
                  <a:pt x="94" y="70"/>
                </a:cubicBezTo>
                <a:cubicBezTo>
                  <a:pt x="101" y="70"/>
                  <a:pt x="101" y="70"/>
                  <a:pt x="101" y="70"/>
                </a:cubicBezTo>
                <a:cubicBezTo>
                  <a:pt x="101" y="94"/>
                  <a:pt x="101" y="94"/>
                  <a:pt x="101" y="94"/>
                </a:cubicBezTo>
                <a:cubicBezTo>
                  <a:pt x="101" y="94"/>
                  <a:pt x="101" y="94"/>
                  <a:pt x="101" y="94"/>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Tree>
    <p:extLst>
      <p:ext uri="{BB962C8B-B14F-4D97-AF65-F5344CB8AC3E}">
        <p14:creationId xmlns:p14="http://schemas.microsoft.com/office/powerpoint/2010/main" val="181970615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2284C"/>
                </a:solidFill>
              </a:rPr>
              <a:t>Axe core manifesto</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16</a:t>
            </a:fld>
            <a:endParaRPr lang="en-US" dirty="0"/>
          </a:p>
        </p:txBody>
      </p:sp>
      <p:sp>
        <p:nvSpPr>
          <p:cNvPr id="5" name="Content Placeholder 4"/>
          <p:cNvSpPr>
            <a:spLocks noGrp="1"/>
          </p:cNvSpPr>
          <p:nvPr>
            <p:ph sz="quarter" idx="13"/>
          </p:nvPr>
        </p:nvSpPr>
        <p:spPr/>
        <p:txBody>
          <a:bodyPr>
            <a:normAutofit/>
          </a:bodyPr>
          <a:lstStyle/>
          <a:p>
            <a:pPr marL="0" indent="0">
              <a:spcAft>
                <a:spcPts val="2400"/>
              </a:spcAft>
              <a:buNone/>
            </a:pPr>
            <a:r>
              <a:rPr lang="en-US" sz="2400" dirty="0">
                <a:solidFill>
                  <a:srgbClr val="02284C"/>
                </a:solidFill>
              </a:rPr>
              <a:t>Automated accessibility testing rules must</a:t>
            </a:r>
            <a:r>
              <a:rPr lang="is-IS" sz="2400" dirty="0">
                <a:solidFill>
                  <a:srgbClr val="02284C"/>
                </a:solidFill>
              </a:rPr>
              <a:t>…</a:t>
            </a:r>
          </a:p>
          <a:p>
            <a:pPr marL="457200" indent="-457200">
              <a:buFont typeface="+mj-lt"/>
              <a:buAutoNum type="arabicPeriod"/>
            </a:pPr>
            <a:r>
              <a:rPr lang="en-US" sz="2000" b="0" dirty="0">
                <a:solidFill>
                  <a:srgbClr val="02284C"/>
                </a:solidFill>
              </a:rPr>
              <a:t>have a zero false positive rate</a:t>
            </a:r>
          </a:p>
          <a:p>
            <a:pPr marL="457200" indent="-457200">
              <a:buFont typeface="+mj-lt"/>
              <a:buAutoNum type="arabicPeriod"/>
            </a:pPr>
            <a:r>
              <a:rPr lang="en-US" sz="2000" b="0" dirty="0">
                <a:solidFill>
                  <a:srgbClr val="02284C"/>
                </a:solidFill>
              </a:rPr>
              <a:t>be lightweight and fast</a:t>
            </a:r>
          </a:p>
          <a:p>
            <a:pPr marL="457200" indent="-457200">
              <a:buFont typeface="+mj-lt"/>
              <a:buAutoNum type="arabicPeriod"/>
            </a:pPr>
            <a:r>
              <a:rPr lang="en-US" sz="2000" b="0" dirty="0">
                <a:solidFill>
                  <a:srgbClr val="02284C"/>
                </a:solidFill>
              </a:rPr>
              <a:t>work in all modern browsers</a:t>
            </a:r>
          </a:p>
          <a:p>
            <a:pPr marL="457200" indent="-457200">
              <a:buFont typeface="+mj-lt"/>
              <a:buAutoNum type="arabicPeriod"/>
            </a:pPr>
            <a:r>
              <a:rPr lang="en-US" sz="2000" b="0" dirty="0">
                <a:solidFill>
                  <a:srgbClr val="02284C"/>
                </a:solidFill>
              </a:rPr>
              <a:t>themselves, be tested automatically</a:t>
            </a:r>
          </a:p>
          <a:p>
            <a:pPr marL="0" indent="0">
              <a:spcBef>
                <a:spcPts val="6480"/>
              </a:spcBef>
              <a:buNone/>
            </a:pPr>
            <a:r>
              <a:rPr lang="en-US" sz="2000" b="1" dirty="0">
                <a:solidFill>
                  <a:srgbClr val="02284C"/>
                </a:solidFill>
              </a:rPr>
              <a:t>Join the Axe-Core community and get involved!</a:t>
            </a:r>
            <a:br>
              <a:rPr lang="en-US" sz="2000" b="1" dirty="0">
                <a:solidFill>
                  <a:srgbClr val="02284C"/>
                </a:solidFill>
              </a:rPr>
            </a:br>
            <a:r>
              <a:rPr lang="en-US" sz="1400" b="0" dirty="0">
                <a:solidFill>
                  <a:srgbClr val="02284C"/>
                </a:solidFill>
              </a:rPr>
              <a:t>https://github.com/dequelabs/axe-core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741" y="2142149"/>
            <a:ext cx="2080059" cy="2080059"/>
          </a:xfrm>
          <a:prstGeom prst="rect">
            <a:avLst/>
          </a:prstGeom>
        </p:spPr>
      </p:pic>
    </p:spTree>
    <p:extLst>
      <p:ext uri="{BB962C8B-B14F-4D97-AF65-F5344CB8AC3E}">
        <p14:creationId xmlns:p14="http://schemas.microsoft.com/office/powerpoint/2010/main" val="20274832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300510"/>
          </a:xfrm>
          <a:prstGeom prst="rect">
            <a:avLst/>
          </a:prstGeom>
          <a:solidFill>
            <a:srgbClr val="0228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17</a:t>
            </a:fld>
            <a:endParaRPr lang="en-US" dirty="0"/>
          </a:p>
        </p:txBody>
      </p:sp>
      <p:sp>
        <p:nvSpPr>
          <p:cNvPr id="16" name="Content Placeholder 4"/>
          <p:cNvSpPr>
            <a:spLocks noGrp="1"/>
          </p:cNvSpPr>
          <p:nvPr>
            <p:ph sz="quarter" idx="13"/>
          </p:nvPr>
        </p:nvSpPr>
        <p:spPr>
          <a:xfrm>
            <a:off x="1761536" y="0"/>
            <a:ext cx="5620929" cy="6356350"/>
          </a:xfrm>
        </p:spPr>
        <p:txBody>
          <a:bodyPr anchor="ctr"/>
          <a:lstStyle/>
          <a:p>
            <a:pPr marL="0" indent="0" algn="ctr">
              <a:buNone/>
            </a:pPr>
            <a:r>
              <a:rPr lang="en-CA" dirty="0">
                <a:solidFill>
                  <a:schemeClr val="bg1"/>
                </a:solidFill>
              </a:rPr>
              <a:t>While some social media channels have been working really hard to make their platforms accessible, much remains to be done.</a:t>
            </a:r>
          </a:p>
        </p:txBody>
      </p:sp>
      <p:sp>
        <p:nvSpPr>
          <p:cNvPr id="6" name="TextBox 5"/>
          <p:cNvSpPr txBox="1"/>
          <p:nvPr/>
        </p:nvSpPr>
        <p:spPr>
          <a:xfrm>
            <a:off x="290557" y="974467"/>
            <a:ext cx="8665436" cy="5016758"/>
          </a:xfrm>
          <a:prstGeom prst="rect">
            <a:avLst/>
          </a:prstGeom>
          <a:noFill/>
        </p:spPr>
        <p:txBody>
          <a:bodyPr wrap="square" rtlCol="0" anchor="ctr">
            <a:spAutoFit/>
          </a:bodyPr>
          <a:lstStyle/>
          <a:p>
            <a:r>
              <a:rPr lang="en-CA" sz="16000" b="1" dirty="0">
                <a:solidFill>
                  <a:schemeClr val="bg1"/>
                </a:solidFill>
                <a:latin typeface="Century Gothic" charset="0"/>
                <a:ea typeface="Century Gothic" charset="0"/>
                <a:cs typeface="Century Gothic" charset="0"/>
              </a:rPr>
              <a:t>“</a:t>
            </a:r>
          </a:p>
          <a:p>
            <a:r>
              <a:rPr lang="en-CA" sz="16000" b="1" dirty="0">
                <a:solidFill>
                  <a:schemeClr val="bg1"/>
                </a:solidFill>
                <a:latin typeface="Century Gothic" charset="0"/>
                <a:ea typeface="Century Gothic" charset="0"/>
                <a:cs typeface="Century Gothic" charset="0"/>
              </a:rPr>
              <a:t>             ”</a:t>
            </a:r>
          </a:p>
        </p:txBody>
      </p:sp>
    </p:spTree>
    <p:extLst>
      <p:ext uri="{BB962C8B-B14F-4D97-AF65-F5344CB8AC3E}">
        <p14:creationId xmlns:p14="http://schemas.microsoft.com/office/powerpoint/2010/main" val="91143598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Polices and Standards</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18</a:t>
            </a:fld>
            <a:endParaRPr lang="en-US" dirty="0"/>
          </a:p>
        </p:txBody>
      </p:sp>
    </p:spTree>
    <p:extLst>
      <p:ext uri="{BB962C8B-B14F-4D97-AF65-F5344CB8AC3E}">
        <p14:creationId xmlns:p14="http://schemas.microsoft.com/office/powerpoint/2010/main" val="259493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Some 5 years ago</a:t>
            </a:r>
            <a:r>
              <a:rPr lang="is-IS" dirty="0"/>
              <a:t>…</a:t>
            </a:r>
            <a:endParaRPr lang="en-US" dirty="0"/>
          </a:p>
        </p:txBody>
      </p:sp>
      <p:sp>
        <p:nvSpPr>
          <p:cNvPr id="4" name="Footer Placeholder 3"/>
          <p:cNvSpPr>
            <a:spLocks noGrp="1"/>
          </p:cNvSpPr>
          <p:nvPr>
            <p:ph type="ftr" sz="quarter" idx="11"/>
          </p:nvPr>
        </p:nvSpPr>
        <p:spPr/>
        <p:txBody>
          <a:bodyPr/>
          <a:lstStyle/>
          <a:p>
            <a:r>
              <a:rPr lang="en-US"/>
              <a:t>© 2016 - All Rights Reserved</a:t>
            </a:r>
            <a:endParaRPr lang="en-US" dirty="0"/>
          </a:p>
        </p:txBody>
      </p:sp>
      <p:sp>
        <p:nvSpPr>
          <p:cNvPr id="5" name="Slide Number Placeholder 4"/>
          <p:cNvSpPr>
            <a:spLocks noGrp="1"/>
          </p:cNvSpPr>
          <p:nvPr>
            <p:ph type="sldNum" sz="quarter" idx="12"/>
          </p:nvPr>
        </p:nvSpPr>
        <p:spPr/>
        <p:txBody>
          <a:bodyPr/>
          <a:lstStyle/>
          <a:p>
            <a:fld id="{105A3CBC-8A79-5140-907D-6E2A5A8F5F15}" type="slidenum">
              <a:rPr lang="en-US" smtClean="0"/>
              <a:t>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209433"/>
            <a:ext cx="8312727" cy="3480532"/>
          </a:xfrm>
          <a:prstGeom prst="rect">
            <a:avLst/>
          </a:prstGeom>
        </p:spPr>
      </p:pic>
    </p:spTree>
    <p:extLst>
      <p:ext uri="{BB962C8B-B14F-4D97-AF65-F5344CB8AC3E}">
        <p14:creationId xmlns:p14="http://schemas.microsoft.com/office/powerpoint/2010/main" val="187036021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WCAG 2.0</a:t>
            </a:r>
          </a:p>
        </p:txBody>
      </p:sp>
      <p:sp>
        <p:nvSpPr>
          <p:cNvPr id="4" name="Footer Placeholder 3"/>
          <p:cNvSpPr>
            <a:spLocks noGrp="1"/>
          </p:cNvSpPr>
          <p:nvPr>
            <p:ph type="ftr" sz="quarter" idx="11"/>
          </p:nvPr>
        </p:nvSpPr>
        <p:spPr/>
        <p:txBody>
          <a:bodyPr/>
          <a:lstStyle/>
          <a:p>
            <a:r>
              <a:rPr lang="en-US"/>
              <a:t>© 2016 - All Rights Reserved</a:t>
            </a:r>
            <a:endParaRPr lang="en-US" dirty="0"/>
          </a:p>
        </p:txBody>
      </p:sp>
      <p:sp>
        <p:nvSpPr>
          <p:cNvPr id="5" name="Slide Number Placeholder 4"/>
          <p:cNvSpPr>
            <a:spLocks noGrp="1"/>
          </p:cNvSpPr>
          <p:nvPr>
            <p:ph type="sldNum" sz="quarter" idx="12"/>
          </p:nvPr>
        </p:nvSpPr>
        <p:spPr/>
        <p:txBody>
          <a:bodyPr/>
          <a:lstStyle/>
          <a:p>
            <a:fld id="{105A3CBC-8A79-5140-907D-6E2A5A8F5F15}" type="slidenum">
              <a:rPr lang="en-US" smtClean="0"/>
              <a:t>19</a:t>
            </a:fld>
            <a:endParaRPr lang="en-US"/>
          </a:p>
        </p:txBody>
      </p:sp>
      <p:sp>
        <p:nvSpPr>
          <p:cNvPr id="7" name="Content Placeholder 6"/>
          <p:cNvSpPr>
            <a:spLocks noGrp="1"/>
          </p:cNvSpPr>
          <p:nvPr>
            <p:ph sz="quarter" idx="13"/>
          </p:nvPr>
        </p:nvSpPr>
        <p:spPr>
          <a:xfrm>
            <a:off x="457200" y="1921078"/>
            <a:ext cx="8229600" cy="4086021"/>
          </a:xfrm>
        </p:spPr>
        <p:txBody>
          <a:bodyPr>
            <a:normAutofit/>
          </a:bodyPr>
          <a:lstStyle/>
          <a:p>
            <a:pPr marL="0" indent="0" algn="ctr">
              <a:buNone/>
            </a:pPr>
            <a:r>
              <a:rPr lang="en-US" sz="4800" dirty="0"/>
              <a:t>Does the W3C WCAG 2.0 accessibility standard apply, and if so, how?</a:t>
            </a:r>
            <a:endParaRPr lang="en-US" sz="4800" dirty="0"/>
          </a:p>
        </p:txBody>
      </p:sp>
    </p:spTree>
    <p:extLst>
      <p:ext uri="{BB962C8B-B14F-4D97-AF65-F5344CB8AC3E}">
        <p14:creationId xmlns:p14="http://schemas.microsoft.com/office/powerpoint/2010/main" val="373619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WCAG 2.0</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20</a:t>
            </a:fld>
            <a:endParaRPr lang="en-US" dirty="0"/>
          </a:p>
        </p:txBody>
      </p:sp>
      <p:sp>
        <p:nvSpPr>
          <p:cNvPr id="5" name="Content Placeholder 4"/>
          <p:cNvSpPr>
            <a:spLocks noGrp="1"/>
          </p:cNvSpPr>
          <p:nvPr>
            <p:ph sz="quarter" idx="13"/>
          </p:nvPr>
        </p:nvSpPr>
        <p:spPr/>
        <p:txBody>
          <a:bodyPr/>
          <a:lstStyle/>
          <a:p>
            <a:r>
              <a:rPr lang="en-US" dirty="0">
                <a:solidFill>
                  <a:schemeClr val="bg1">
                    <a:lumMod val="75000"/>
                  </a:schemeClr>
                </a:solidFill>
              </a:rPr>
              <a:t>Web</a:t>
            </a:r>
            <a:r>
              <a:rPr lang="en-US" dirty="0"/>
              <a:t> Content </a:t>
            </a:r>
            <a:r>
              <a:rPr lang="en-US" dirty="0">
                <a:solidFill>
                  <a:schemeClr val="bg1">
                    <a:lumMod val="75000"/>
                  </a:schemeClr>
                </a:solidFill>
              </a:rPr>
              <a:t>Accessibility Guidelines</a:t>
            </a:r>
          </a:p>
          <a:p>
            <a:r>
              <a:rPr lang="en-US" dirty="0">
                <a:solidFill>
                  <a:schemeClr val="tx1"/>
                </a:solidFill>
              </a:rPr>
              <a:t>Social Media = Publishing</a:t>
            </a:r>
          </a:p>
          <a:p>
            <a:r>
              <a:rPr lang="en-US" dirty="0">
                <a:solidFill>
                  <a:schemeClr val="tx1"/>
                </a:solidFill>
              </a:rPr>
              <a:t>Sub-set of WCAG 2.0 likely applies</a:t>
            </a:r>
          </a:p>
          <a:p>
            <a:pPr lvl="1">
              <a:buFont typeface="Courier New" panose="02070309020205020404" pitchFamily="49" charset="0"/>
              <a:buChar char="o"/>
            </a:pPr>
            <a:r>
              <a:rPr lang="en-US" dirty="0">
                <a:solidFill>
                  <a:schemeClr val="tx1"/>
                </a:solidFill>
              </a:rPr>
              <a:t>Currently no legal precedent</a:t>
            </a:r>
          </a:p>
          <a:p>
            <a:pPr lvl="1">
              <a:buFont typeface="Courier New" panose="02070309020205020404" pitchFamily="49" charset="0"/>
              <a:buChar char="o"/>
            </a:pPr>
            <a:r>
              <a:rPr lang="en-US" dirty="0">
                <a:solidFill>
                  <a:schemeClr val="tx1"/>
                </a:solidFill>
              </a:rPr>
              <a:t>Who wants to be first?</a:t>
            </a:r>
          </a:p>
        </p:txBody>
      </p:sp>
    </p:spTree>
    <p:extLst>
      <p:ext uri="{BB962C8B-B14F-4D97-AF65-F5344CB8AC3E}">
        <p14:creationId xmlns:p14="http://schemas.microsoft.com/office/powerpoint/2010/main" val="25822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WCAG 2.0 Success Criteria: Perceivable</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21</a:t>
            </a:fld>
            <a:endParaRPr lang="en-US" dirty="0"/>
          </a:p>
        </p:txBody>
      </p:sp>
      <p:sp>
        <p:nvSpPr>
          <p:cNvPr id="5" name="Content Placeholder 4"/>
          <p:cNvSpPr>
            <a:spLocks noGrp="1"/>
          </p:cNvSpPr>
          <p:nvPr>
            <p:ph sz="quarter" idx="13"/>
          </p:nvPr>
        </p:nvSpPr>
        <p:spPr>
          <a:xfrm>
            <a:off x="4404220" y="1308100"/>
            <a:ext cx="4282580" cy="4699000"/>
          </a:xfrm>
        </p:spPr>
        <p:txBody>
          <a:bodyPr>
            <a:normAutofit/>
          </a:bodyPr>
          <a:lstStyle/>
          <a:p>
            <a:r>
              <a:rPr lang="en-US" sz="2400" dirty="0"/>
              <a:t>SC 1.1.1 Non-text Content: </a:t>
            </a:r>
            <a:r>
              <a:rPr lang="en-US" sz="2400" b="0" dirty="0"/>
              <a:t>All non-text content that is presented to the user has a text alternative that serves the equivalent purpose. </a:t>
            </a:r>
          </a:p>
          <a:p>
            <a:pPr marL="0" indent="0">
              <a:buNone/>
            </a:pPr>
            <a:endParaRPr lang="en-US" sz="1600" b="0" i="1" dirty="0"/>
          </a:p>
          <a:p>
            <a:pPr marL="0" indent="0">
              <a:buNone/>
            </a:pPr>
            <a:br>
              <a:rPr lang="en-US" sz="3200" dirty="0"/>
            </a:br>
            <a:endParaRPr lang="en-US" sz="3200" dirty="0"/>
          </a:p>
          <a:p>
            <a:endParaRPr lang="en-US" dirty="0"/>
          </a:p>
        </p:txBody>
      </p:sp>
      <p:pic>
        <p:nvPicPr>
          <p:cNvPr id="1026" name="Picture 2" descr="Two screen shots of the composer for Twitter for iOS. The first showing the new Add description button overlayed on a thumbnail in the composer. The second showing the composition of alt text for a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08100"/>
            <a:ext cx="3915638" cy="396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95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WCAG 2.0 Success Criteria: Perceivable</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22</a:t>
            </a:fld>
            <a:endParaRPr lang="en-US" dirty="0"/>
          </a:p>
        </p:txBody>
      </p:sp>
      <p:sp>
        <p:nvSpPr>
          <p:cNvPr id="5" name="Content Placeholder 4"/>
          <p:cNvSpPr>
            <a:spLocks noGrp="1"/>
          </p:cNvSpPr>
          <p:nvPr>
            <p:ph sz="quarter" idx="13"/>
          </p:nvPr>
        </p:nvSpPr>
        <p:spPr>
          <a:xfrm>
            <a:off x="457200" y="1308100"/>
            <a:ext cx="4416804" cy="4699000"/>
          </a:xfrm>
        </p:spPr>
        <p:txBody>
          <a:bodyPr>
            <a:normAutofit fontScale="40000" lnSpcReduction="20000"/>
          </a:bodyPr>
          <a:lstStyle/>
          <a:p>
            <a:pPr lvl="0"/>
            <a:r>
              <a:rPr lang="en-US" sz="3200" dirty="0"/>
              <a:t>SC 1.2.1 Audio-only and Video-only (Prerecorded): </a:t>
            </a:r>
            <a:r>
              <a:rPr lang="en-US" sz="3200" b="0" dirty="0"/>
              <a:t>For prerecorded audio-only and prerecorded video-only media, the following are true, except when the audio or video is a media alternative for text and is clearly labeled as such:  </a:t>
            </a:r>
          </a:p>
          <a:p>
            <a:pPr lvl="1"/>
            <a:r>
              <a:rPr lang="en-US" b="0" dirty="0"/>
              <a:t>Prerecorded Audio-only: An alternative for time-based media is provided that presents equivalent information for prerecorded audio-only content.</a:t>
            </a:r>
          </a:p>
          <a:p>
            <a:pPr lvl="1"/>
            <a:r>
              <a:rPr lang="en-US" b="0" dirty="0"/>
              <a:t>Prerecorded Video-only: Either an alternative for time-based media or an audio track is provided that presents equivalent information for prerecorded video-only content.</a:t>
            </a:r>
          </a:p>
          <a:p>
            <a:pPr lvl="0"/>
            <a:r>
              <a:rPr lang="en-US" sz="3200" dirty="0"/>
              <a:t>SC 1.2.2 Captions (Prerecorded): </a:t>
            </a:r>
            <a:r>
              <a:rPr lang="en-US" sz="3200" b="0" dirty="0"/>
              <a:t>Captions are provided for all prerecorded audio content in synchronized media, except when the media is a media alternative for text and is clearly labeled as such.  </a:t>
            </a:r>
          </a:p>
          <a:p>
            <a:pPr lvl="0"/>
            <a:r>
              <a:rPr lang="en-US" sz="3200" dirty="0"/>
              <a:t>SC 1.2.3 Audio Description or Media Alternative (Prerecorded): </a:t>
            </a:r>
            <a:r>
              <a:rPr lang="en-US" sz="3200" b="0" dirty="0"/>
              <a:t>An alternative for time-based media or audio description of the prerecorded video content is provided for synchronized media, except when the media is a media alternative for text and is clearly labeled as such. </a:t>
            </a:r>
          </a:p>
          <a:p>
            <a:pPr lvl="0"/>
            <a:r>
              <a:rPr lang="en-US" sz="3200" dirty="0"/>
              <a:t>SC 1.2.5 Audio Description (Prerecorded): </a:t>
            </a:r>
            <a:r>
              <a:rPr lang="en-US" sz="3200" b="0" dirty="0"/>
              <a:t>Audio description is provided for all prerecorded video content in synchronized media.</a:t>
            </a:r>
          </a:p>
          <a:p>
            <a:endParaRPr lang="en-US" dirty="0"/>
          </a:p>
        </p:txBody>
      </p:sp>
      <p:pic>
        <p:nvPicPr>
          <p:cNvPr id="6" name="Picture 5"/>
          <p:cNvPicPr>
            <a:picLocks noChangeAspect="1"/>
          </p:cNvPicPr>
          <p:nvPr/>
        </p:nvPicPr>
        <p:blipFill>
          <a:blip r:embed="rId2"/>
          <a:stretch>
            <a:fillRect/>
          </a:stretch>
        </p:blipFill>
        <p:spPr>
          <a:xfrm>
            <a:off x="5160797" y="1311917"/>
            <a:ext cx="3526003" cy="3246539"/>
          </a:xfrm>
          <a:prstGeom prst="rect">
            <a:avLst/>
          </a:prstGeom>
        </p:spPr>
      </p:pic>
    </p:spTree>
    <p:extLst>
      <p:ext uri="{BB962C8B-B14F-4D97-AF65-F5344CB8AC3E}">
        <p14:creationId xmlns:p14="http://schemas.microsoft.com/office/powerpoint/2010/main" val="128004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WCAG 2.0 Success Criteria: Perceivable</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23</a:t>
            </a:fld>
            <a:endParaRPr lang="en-US" dirty="0"/>
          </a:p>
        </p:txBody>
      </p:sp>
      <p:sp>
        <p:nvSpPr>
          <p:cNvPr id="5" name="Content Placeholder 4"/>
          <p:cNvSpPr>
            <a:spLocks noGrp="1"/>
          </p:cNvSpPr>
          <p:nvPr>
            <p:ph sz="quarter" idx="13"/>
          </p:nvPr>
        </p:nvSpPr>
        <p:spPr>
          <a:xfrm>
            <a:off x="4404220" y="1308100"/>
            <a:ext cx="4282580" cy="3456940"/>
          </a:xfrm>
        </p:spPr>
        <p:txBody>
          <a:bodyPr>
            <a:normAutofit fontScale="92500" lnSpcReduction="20000"/>
          </a:bodyPr>
          <a:lstStyle/>
          <a:p>
            <a:pPr lvl="0"/>
            <a:r>
              <a:rPr lang="en-US" sz="2600" dirty="0"/>
              <a:t>SC 1.3.3 Sensory Characteristics: </a:t>
            </a:r>
            <a:br>
              <a:rPr lang="en-US" sz="2600" b="0" dirty="0"/>
            </a:br>
            <a:r>
              <a:rPr lang="en-US" sz="2600" b="0" dirty="0"/>
              <a:t>Instructions provided for understanding and operating content do not rely solely on sensory characteristics of components such as shape, size, visual location, orientation, or sound.</a:t>
            </a:r>
          </a:p>
          <a:p>
            <a:endParaRPr lang="en-US" dirty="0"/>
          </a:p>
        </p:txBody>
      </p:sp>
      <p:pic>
        <p:nvPicPr>
          <p:cNvPr id="2050" name="Picture 2" descr="Five senses icon set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31" y="1340147"/>
            <a:ext cx="3717925" cy="371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24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WCAG 2.0 Success Criteria: Perceivable</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24</a:t>
            </a:fld>
            <a:endParaRPr lang="en-US" dirty="0"/>
          </a:p>
        </p:txBody>
      </p:sp>
      <p:sp>
        <p:nvSpPr>
          <p:cNvPr id="5" name="Content Placeholder 4"/>
          <p:cNvSpPr>
            <a:spLocks noGrp="1"/>
          </p:cNvSpPr>
          <p:nvPr>
            <p:ph sz="quarter" idx="13"/>
          </p:nvPr>
        </p:nvSpPr>
        <p:spPr>
          <a:xfrm>
            <a:off x="457200" y="1308100"/>
            <a:ext cx="4815840" cy="4699000"/>
          </a:xfrm>
        </p:spPr>
        <p:txBody>
          <a:bodyPr>
            <a:noAutofit/>
          </a:bodyPr>
          <a:lstStyle/>
          <a:p>
            <a:pPr lvl="0"/>
            <a:r>
              <a:rPr lang="en-US" sz="2400" dirty="0"/>
              <a:t>SC 1.4.1 Use of Color: </a:t>
            </a:r>
            <a:r>
              <a:rPr lang="en-US" sz="2400" b="0" dirty="0"/>
              <a:t>Color is not used as the only visual means of conveying information, indicating an action, prompting a response, or distinguishing a visual element.</a:t>
            </a:r>
          </a:p>
          <a:p>
            <a:pPr lvl="0"/>
            <a:r>
              <a:rPr lang="en-US" sz="2400" dirty="0"/>
              <a:t>SC 1.4.3 Contrast (Minimum): </a:t>
            </a:r>
            <a:r>
              <a:rPr lang="en-US" sz="2400" b="0" dirty="0"/>
              <a:t>The visual presentation of text and images of text has a contrast ratio of at least 4.5:1…</a:t>
            </a:r>
          </a:p>
          <a:p>
            <a:endParaRPr lang="en-US" sz="2400" dirty="0"/>
          </a:p>
        </p:txBody>
      </p:sp>
      <p:pic>
        <p:nvPicPr>
          <p:cNvPr id="6" name="Picture 5"/>
          <p:cNvPicPr>
            <a:picLocks noChangeAspect="1"/>
          </p:cNvPicPr>
          <p:nvPr/>
        </p:nvPicPr>
        <p:blipFill>
          <a:blip r:embed="rId2"/>
          <a:stretch>
            <a:fillRect/>
          </a:stretch>
        </p:blipFill>
        <p:spPr>
          <a:xfrm>
            <a:off x="5552440" y="2090420"/>
            <a:ext cx="3134360" cy="3134360"/>
          </a:xfrm>
          <a:prstGeom prst="rect">
            <a:avLst/>
          </a:prstGeom>
        </p:spPr>
      </p:pic>
    </p:spTree>
    <p:extLst>
      <p:ext uri="{BB962C8B-B14F-4D97-AF65-F5344CB8AC3E}">
        <p14:creationId xmlns:p14="http://schemas.microsoft.com/office/powerpoint/2010/main" val="14354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WCAG 2.0 Success Criteria: Operable</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25</a:t>
            </a:fld>
            <a:endParaRPr lang="en-US" dirty="0"/>
          </a:p>
        </p:txBody>
      </p:sp>
      <p:sp>
        <p:nvSpPr>
          <p:cNvPr id="5" name="Content Placeholder 4"/>
          <p:cNvSpPr>
            <a:spLocks noGrp="1"/>
          </p:cNvSpPr>
          <p:nvPr>
            <p:ph sz="quarter" idx="13"/>
          </p:nvPr>
        </p:nvSpPr>
        <p:spPr>
          <a:xfrm>
            <a:off x="3962400" y="1308100"/>
            <a:ext cx="4724400" cy="4699000"/>
          </a:xfrm>
        </p:spPr>
        <p:txBody>
          <a:bodyPr>
            <a:normAutofit/>
          </a:bodyPr>
          <a:lstStyle/>
          <a:p>
            <a:pPr lvl="0"/>
            <a:r>
              <a:rPr lang="en-US" sz="2400" dirty="0"/>
              <a:t>SC 2.3.1 Three Flashes or Below Threshold: </a:t>
            </a:r>
            <a:r>
              <a:rPr lang="en-US" sz="2400" b="0" dirty="0"/>
              <a:t>Web pages do not contain anything that flashes more than three times in any one second period, or the flash is below the general flash and red flash thresholds.</a:t>
            </a:r>
          </a:p>
          <a:p>
            <a:endParaRPr lang="en-US" dirty="0"/>
          </a:p>
        </p:txBody>
      </p:sp>
      <p:pic>
        <p:nvPicPr>
          <p:cNvPr id="7" name="Picture 6"/>
          <p:cNvPicPr>
            <a:picLocks noChangeAspect="1"/>
          </p:cNvPicPr>
          <p:nvPr/>
        </p:nvPicPr>
        <p:blipFill>
          <a:blip r:embed="rId2"/>
          <a:stretch>
            <a:fillRect/>
          </a:stretch>
        </p:blipFill>
        <p:spPr>
          <a:xfrm>
            <a:off x="538463" y="1308100"/>
            <a:ext cx="3535714" cy="3664286"/>
          </a:xfrm>
          <a:prstGeom prst="rect">
            <a:avLst/>
          </a:prstGeom>
        </p:spPr>
      </p:pic>
    </p:spTree>
    <p:extLst>
      <p:ext uri="{BB962C8B-B14F-4D97-AF65-F5344CB8AC3E}">
        <p14:creationId xmlns:p14="http://schemas.microsoft.com/office/powerpoint/2010/main" val="170073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WCAG 2.0 Success Criteria: Operable</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26</a:t>
            </a:fld>
            <a:endParaRPr lang="en-US" dirty="0"/>
          </a:p>
        </p:txBody>
      </p:sp>
      <p:sp>
        <p:nvSpPr>
          <p:cNvPr id="5" name="Content Placeholder 4"/>
          <p:cNvSpPr>
            <a:spLocks noGrp="1"/>
          </p:cNvSpPr>
          <p:nvPr>
            <p:ph sz="quarter" idx="13"/>
          </p:nvPr>
        </p:nvSpPr>
        <p:spPr>
          <a:xfrm>
            <a:off x="457200" y="1308100"/>
            <a:ext cx="4724400" cy="4279900"/>
          </a:xfrm>
        </p:spPr>
        <p:txBody>
          <a:bodyPr>
            <a:normAutofit lnSpcReduction="10000"/>
          </a:bodyPr>
          <a:lstStyle/>
          <a:p>
            <a:pPr lvl="0"/>
            <a:r>
              <a:rPr lang="en-US" sz="2400" dirty="0"/>
              <a:t>2.4.4 Link Purpose (In Context): </a:t>
            </a:r>
            <a:r>
              <a:rPr lang="en-US" sz="2400" b="0" dirty="0"/>
              <a:t>The purpose of each link can be determined from the link text alone or from the link text together with its programmatically determined link context, except where the purpose of the link would be ambiguous to users in general. </a:t>
            </a:r>
          </a:p>
          <a:p>
            <a:endParaRPr lang="en-US" dirty="0"/>
          </a:p>
        </p:txBody>
      </p:sp>
      <p:pic>
        <p:nvPicPr>
          <p:cNvPr id="3074" name="Picture 2" descr="http://2.bp.blogspot.com/-8dVwZ8muNh0/UB7x7g9sFmI/AAAAAAAAAHA/znkEOqd-KPo/s1600/readmore+butt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1216" y="1308101"/>
            <a:ext cx="3957034" cy="312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584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508</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27</a:t>
            </a:fld>
            <a:endParaRPr lang="en-US" dirty="0"/>
          </a:p>
        </p:txBody>
      </p:sp>
      <p:sp>
        <p:nvSpPr>
          <p:cNvPr id="5" name="Content Placeholder 4"/>
          <p:cNvSpPr>
            <a:spLocks noGrp="1"/>
          </p:cNvSpPr>
          <p:nvPr>
            <p:ph sz="quarter" idx="13"/>
          </p:nvPr>
        </p:nvSpPr>
        <p:spPr/>
        <p:txBody>
          <a:bodyPr>
            <a:normAutofit fontScale="92500"/>
          </a:bodyPr>
          <a:lstStyle/>
          <a:p>
            <a:r>
              <a:rPr lang="en-US" dirty="0"/>
              <a:t>What about Section 508?</a:t>
            </a:r>
          </a:p>
          <a:p>
            <a:pPr marL="0" indent="0">
              <a:buNone/>
            </a:pPr>
            <a:r>
              <a:rPr lang="en-US" dirty="0"/>
              <a:t>§ 1194.22   Web-based intranet and internet information and applications.</a:t>
            </a:r>
          </a:p>
          <a:p>
            <a:pPr lvl="1"/>
            <a:r>
              <a:rPr lang="en-US" sz="1900" b="0" dirty="0"/>
              <a:t>(a) A text equivalent for every non-text element shall be provided (e.g., via “alt”, “longdesc”, or in element content).</a:t>
            </a:r>
          </a:p>
          <a:p>
            <a:pPr lvl="1"/>
            <a:r>
              <a:rPr lang="en-US" sz="1900" b="0" dirty="0"/>
              <a:t>(b) Equivalent alternatives for any multimedia presentation shall be synchronized with the presentation.</a:t>
            </a:r>
          </a:p>
          <a:p>
            <a:pPr lvl="1"/>
            <a:r>
              <a:rPr lang="en-US" sz="1900" b="0" dirty="0"/>
              <a:t>(j) Pages shall be designed to avoid causing the screen to flicker with a frequency greater than 2 Hz and lower than 55 Hz.</a:t>
            </a:r>
          </a:p>
          <a:p>
            <a:pPr lvl="1"/>
            <a:r>
              <a:rPr lang="en-US" sz="1900" b="0" i="1" dirty="0"/>
              <a:t>(k) A text-only page, with equivalent information or functionality, shall be provided to make a web site comply with the provisions of this part, when compliance cannot be accomplished in any other way.  The content of the text-only page shall be updated whenever the primary page changes.</a:t>
            </a:r>
            <a:endParaRPr lang="en-US" sz="1900" b="0" i="1" dirty="0"/>
          </a:p>
        </p:txBody>
      </p:sp>
    </p:spTree>
    <p:extLst>
      <p:ext uri="{BB962C8B-B14F-4D97-AF65-F5344CB8AC3E}">
        <p14:creationId xmlns:p14="http://schemas.microsoft.com/office/powerpoint/2010/main" val="405588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any) is your legal liability exposure?</a:t>
            </a:r>
            <a:endParaRPr lang="en-US"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28</a:t>
            </a:fld>
            <a:endParaRPr lang="en-US" dirty="0"/>
          </a:p>
        </p:txBody>
      </p:sp>
      <p:pic>
        <p:nvPicPr>
          <p:cNvPr id="2050" name="Picture 2" descr="http://thestoragealchemist.com/assets/uploads/hero/Screen-Shot-2016-03-15-at-3.18.46-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9457"/>
            <a:ext cx="9144000" cy="4806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6345" y="4951635"/>
            <a:ext cx="7524925" cy="1200329"/>
          </a:xfrm>
          <a:prstGeom prst="rect">
            <a:avLst/>
          </a:prstGeom>
          <a:noFill/>
        </p:spPr>
        <p:txBody>
          <a:bodyPr wrap="square" rtlCol="0">
            <a:spAutoFit/>
          </a:bodyPr>
          <a:lstStyle/>
          <a:p>
            <a:r>
              <a:rPr lang="en-US" sz="2400" dirty="0">
                <a:solidFill>
                  <a:srgbClr val="7FFEDE"/>
                </a:solidFill>
              </a:rPr>
              <a:t>Opinion: </a:t>
            </a:r>
          </a:p>
          <a:p>
            <a:pPr algn="ctr"/>
            <a:r>
              <a:rPr lang="en-US" sz="2400" dirty="0">
                <a:solidFill>
                  <a:srgbClr val="7FFEDE"/>
                </a:solidFill>
              </a:rPr>
              <a:t>The lack of a Social Media Accessibility Policy at your institution today means you are unprepared.</a:t>
            </a:r>
          </a:p>
        </p:txBody>
      </p:sp>
    </p:spTree>
    <p:extLst>
      <p:ext uri="{BB962C8B-B14F-4D97-AF65-F5344CB8AC3E}">
        <p14:creationId xmlns:p14="http://schemas.microsoft.com/office/powerpoint/2010/main" val="24161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Lots has happened since then!</a:t>
            </a:r>
          </a:p>
        </p:txBody>
      </p:sp>
      <p:sp>
        <p:nvSpPr>
          <p:cNvPr id="4" name="Footer Placeholder 3"/>
          <p:cNvSpPr>
            <a:spLocks noGrp="1"/>
          </p:cNvSpPr>
          <p:nvPr>
            <p:ph type="ftr" sz="quarter" idx="11"/>
          </p:nvPr>
        </p:nvSpPr>
        <p:spPr/>
        <p:txBody>
          <a:bodyPr/>
          <a:lstStyle/>
          <a:p>
            <a:r>
              <a:rPr lang="en-US"/>
              <a:t>© 2016 - All Rights Reserved</a:t>
            </a:r>
            <a:endParaRPr lang="en-US" dirty="0"/>
          </a:p>
        </p:txBody>
      </p:sp>
      <p:sp>
        <p:nvSpPr>
          <p:cNvPr id="5" name="Slide Number Placeholder 4"/>
          <p:cNvSpPr>
            <a:spLocks noGrp="1"/>
          </p:cNvSpPr>
          <p:nvPr>
            <p:ph type="sldNum" sz="quarter" idx="12"/>
          </p:nvPr>
        </p:nvSpPr>
        <p:spPr/>
        <p:txBody>
          <a:bodyPr/>
          <a:lstStyle/>
          <a:p>
            <a:fld id="{105A3CBC-8A79-5140-907D-6E2A5A8F5F15}" type="slidenum">
              <a:rPr lang="en-US" smtClean="0"/>
              <a:t>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87" y="1339483"/>
            <a:ext cx="4265744" cy="2676131"/>
          </a:xfrm>
          <a:prstGeom prst="rect">
            <a:avLst/>
          </a:prstGeom>
          <a:noFill/>
          <a:ln>
            <a:solidFill>
              <a:srgbClr val="02284C"/>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769" y="1647161"/>
            <a:ext cx="4265744" cy="2676131"/>
          </a:xfrm>
          <a:prstGeom prst="rect">
            <a:avLst/>
          </a:prstGeom>
          <a:ln>
            <a:solidFill>
              <a:srgbClr val="02284C"/>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128" y="3238735"/>
            <a:ext cx="4265744" cy="2676131"/>
          </a:xfrm>
          <a:prstGeom prst="rect">
            <a:avLst/>
          </a:prstGeom>
          <a:ln>
            <a:solidFill>
              <a:srgbClr val="02284C"/>
            </a:solidFill>
          </a:ln>
        </p:spPr>
      </p:pic>
    </p:spTree>
    <p:extLst>
      <p:ext uri="{BB962C8B-B14F-4D97-AF65-F5344CB8AC3E}">
        <p14:creationId xmlns:p14="http://schemas.microsoft.com/office/powerpoint/2010/main" val="20199249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and Draft Policy</a:t>
            </a:r>
            <a:endParaRPr lang="en-US"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29</a:t>
            </a:fld>
            <a:endParaRPr lang="en-US" dirty="0"/>
          </a:p>
        </p:txBody>
      </p:sp>
      <p:sp>
        <p:nvSpPr>
          <p:cNvPr id="5" name="Content Placeholder 4"/>
          <p:cNvSpPr>
            <a:spLocks noGrp="1"/>
          </p:cNvSpPr>
          <p:nvPr>
            <p:ph sz="quarter" idx="13"/>
          </p:nvPr>
        </p:nvSpPr>
        <p:spPr>
          <a:xfrm>
            <a:off x="457200" y="1308100"/>
            <a:ext cx="4601361" cy="4699000"/>
          </a:xfrm>
        </p:spPr>
        <p:txBody>
          <a:bodyPr>
            <a:normAutofit fontScale="47500" lnSpcReduction="20000"/>
          </a:bodyPr>
          <a:lstStyle/>
          <a:p>
            <a:pPr marL="0" indent="0">
              <a:buNone/>
            </a:pPr>
            <a:r>
              <a:rPr lang="en-US" sz="5100" dirty="0"/>
              <a:t>Preamble</a:t>
            </a:r>
          </a:p>
          <a:p>
            <a:pPr marL="0" indent="0">
              <a:buNone/>
            </a:pPr>
            <a:r>
              <a:rPr lang="en-US" b="0" dirty="0"/>
              <a:t>Unfortunately, many social media applications today do not adequately address accessibility and are difficult to use with assistive technology, which makes them inaccessible to many users with disabilities. Social Media platforms such as Facebook, Twitter, and YouTube may contain accessibility issues beyond the ability of [institution] to remediate or address.</a:t>
            </a:r>
          </a:p>
          <a:p>
            <a:pPr marL="0" indent="0">
              <a:buNone/>
            </a:pPr>
            <a:r>
              <a:rPr lang="en-US" dirty="0"/>
              <a:t>Purpose </a:t>
            </a:r>
          </a:p>
          <a:p>
            <a:pPr marL="0" indent="0">
              <a:buNone/>
            </a:pPr>
            <a:r>
              <a:rPr lang="en-US" b="0" dirty="0"/>
              <a:t>This document describes [institution]’s current Social Media Accessibility Policy. </a:t>
            </a:r>
          </a:p>
          <a:p>
            <a:pPr marL="0" indent="0">
              <a:buNone/>
            </a:pPr>
            <a:r>
              <a:rPr lang="en-US" dirty="0"/>
              <a:t>Scope </a:t>
            </a:r>
          </a:p>
          <a:p>
            <a:pPr marL="0" indent="0">
              <a:buNone/>
            </a:pPr>
            <a:r>
              <a:rPr lang="en-US" b="0" dirty="0"/>
              <a:t>This policy applies to any use of a Social Media platform, including but not limited to Twitter, Facebook, YouTube, Pinterest, Instagram, and others. As new Social Media platforms emerge, the Web Accessibility Coordinator is responsible for ensuring that the new application or platform is included in [Institution]’s Social Media Policy upon adoption.</a:t>
            </a:r>
          </a:p>
          <a:p>
            <a:pPr marL="0" indent="0">
              <a:buNone/>
            </a:pPr>
            <a:r>
              <a:rPr lang="en-US" dirty="0"/>
              <a:t>Compliance Timeline</a:t>
            </a:r>
          </a:p>
          <a:p>
            <a:pPr marL="0" indent="0">
              <a:buNone/>
            </a:pPr>
            <a:r>
              <a:rPr lang="en-US" b="0" dirty="0"/>
              <a:t>[?????]</a:t>
            </a:r>
            <a:endParaRPr lang="en-US" b="0" dirty="0"/>
          </a:p>
        </p:txBody>
      </p:sp>
      <p:pic>
        <p:nvPicPr>
          <p:cNvPr id="6" name="Picture 5"/>
          <p:cNvPicPr>
            <a:picLocks noChangeAspect="1"/>
          </p:cNvPicPr>
          <p:nvPr/>
        </p:nvPicPr>
        <p:blipFill>
          <a:blip r:embed="rId2"/>
          <a:stretch>
            <a:fillRect/>
          </a:stretch>
        </p:blipFill>
        <p:spPr>
          <a:xfrm>
            <a:off x="5406604" y="1308100"/>
            <a:ext cx="3168113" cy="4346080"/>
          </a:xfrm>
          <a:prstGeom prst="rect">
            <a:avLst/>
          </a:prstGeom>
        </p:spPr>
      </p:pic>
      <p:sp>
        <p:nvSpPr>
          <p:cNvPr id="7" name="TextBox 6"/>
          <p:cNvSpPr txBox="1"/>
          <p:nvPr/>
        </p:nvSpPr>
        <p:spPr>
          <a:xfrm>
            <a:off x="2214694" y="5805182"/>
            <a:ext cx="6472107" cy="523220"/>
          </a:xfrm>
          <a:prstGeom prst="rect">
            <a:avLst/>
          </a:prstGeom>
          <a:noFill/>
        </p:spPr>
        <p:txBody>
          <a:bodyPr wrap="square" rtlCol="0">
            <a:spAutoFit/>
          </a:bodyPr>
          <a:lstStyle/>
          <a:p>
            <a:r>
              <a:rPr lang="en-US" sz="1400" i="1" dirty="0">
                <a:solidFill>
                  <a:schemeClr val="bg1">
                    <a:lumMod val="50000"/>
                  </a:schemeClr>
                </a:solidFill>
              </a:rPr>
              <a:t>Download a copy:</a:t>
            </a:r>
            <a:br>
              <a:rPr lang="en-US" sz="1400" i="1" dirty="0">
                <a:solidFill>
                  <a:schemeClr val="bg1">
                    <a:lumMod val="50000"/>
                  </a:schemeClr>
                </a:solidFill>
              </a:rPr>
            </a:br>
            <a:r>
              <a:rPr lang="en-US" sz="1400" i="1" dirty="0">
                <a:solidFill>
                  <a:schemeClr val="bg1">
                    <a:lumMod val="50000"/>
                  </a:schemeClr>
                </a:solidFill>
              </a:rPr>
              <a:t>https://www.dropbox.com/sh/mgofto9ly7innuz/AADwwTGvfIID9NDbbuhMzRywa?dl=0</a:t>
            </a:r>
            <a:endParaRPr lang="en-US" sz="1400" i="1" dirty="0">
              <a:solidFill>
                <a:schemeClr val="bg1">
                  <a:lumMod val="50000"/>
                </a:schemeClr>
              </a:solidFill>
            </a:endParaRPr>
          </a:p>
        </p:txBody>
      </p:sp>
    </p:spTree>
    <p:extLst>
      <p:ext uri="{BB962C8B-B14F-4D97-AF65-F5344CB8AC3E}">
        <p14:creationId xmlns:p14="http://schemas.microsoft.com/office/powerpoint/2010/main" val="2336518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 and Draft Policy</a:t>
            </a:r>
            <a:endParaRPr lang="en-US"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30</a:t>
            </a:fld>
            <a:endParaRPr lang="en-US" dirty="0"/>
          </a:p>
        </p:txBody>
      </p:sp>
      <p:sp>
        <p:nvSpPr>
          <p:cNvPr id="5" name="Content Placeholder 4"/>
          <p:cNvSpPr>
            <a:spLocks noGrp="1"/>
          </p:cNvSpPr>
          <p:nvPr>
            <p:ph sz="quarter" idx="13"/>
          </p:nvPr>
        </p:nvSpPr>
        <p:spPr>
          <a:xfrm>
            <a:off x="457200" y="1308100"/>
            <a:ext cx="4601361" cy="5143034"/>
          </a:xfrm>
        </p:spPr>
        <p:txBody>
          <a:bodyPr>
            <a:normAutofit fontScale="47500" lnSpcReduction="20000"/>
          </a:bodyPr>
          <a:lstStyle/>
          <a:p>
            <a:pPr marL="0" indent="0">
              <a:buNone/>
            </a:pPr>
            <a:r>
              <a:rPr lang="en-US" sz="5100" dirty="0"/>
              <a:t>Policy</a:t>
            </a:r>
            <a:r>
              <a:rPr lang="en-US" dirty="0"/>
              <a:t> </a:t>
            </a:r>
          </a:p>
          <a:p>
            <a:pPr marL="0" indent="0">
              <a:buNone/>
            </a:pPr>
            <a:r>
              <a:rPr lang="en-US" b="0" dirty="0"/>
              <a:t>The Social Media Accessibility Policy for [institution] is part of the larger Web Accessibility Policy at [institution] in force at the time of adoption, with some </a:t>
            </a:r>
            <a:r>
              <a:rPr lang="en-US" b="0" u="sng" dirty="0"/>
              <a:t>minor exceptions related to technical aspects of the host Social Media Platforms</a:t>
            </a:r>
            <a:r>
              <a:rPr lang="en-US" b="0" dirty="0"/>
              <a:t>. This policy recognizes existing accessibility limitations of most Social Media platforms, as well as the inability of [institution] to reasonably effect changes to these platforms. </a:t>
            </a:r>
            <a:br>
              <a:rPr lang="en-US" b="0" dirty="0"/>
            </a:br>
            <a:endParaRPr lang="en-US" b="0" dirty="0"/>
          </a:p>
          <a:p>
            <a:pPr marL="0" indent="0">
              <a:buNone/>
            </a:pPr>
            <a:r>
              <a:rPr lang="en-US" dirty="0"/>
              <a:t>In these cases, content owners will be responsible for providing an accessible accommodation.</a:t>
            </a:r>
            <a:br>
              <a:rPr lang="en-US" b="0" dirty="0"/>
            </a:br>
            <a:endParaRPr lang="en-US" b="0" dirty="0"/>
          </a:p>
          <a:p>
            <a:pPr marL="0" indent="0">
              <a:buNone/>
            </a:pPr>
            <a:r>
              <a:rPr lang="en-US" b="0" dirty="0"/>
              <a:t>The accessibility conformance of all of [institution]’s Social Media platforms will be informed by the requirements of W3C Web Content Accessibility Guidelines 2.0 Level AA (WCAG 2.0 AA) to the extent that individual platforms will allow. WCAG Requirements related to color and color contrast, alternative content creation (including captions, video descriptions and transcripts), content not relying solely on sensory characteristics of components such as shape, size, visual location, orientation, or sound, and the avoidance of flashing content (within restricted thresh-holds) remain fully in effect.</a:t>
            </a:r>
          </a:p>
        </p:txBody>
      </p:sp>
      <p:pic>
        <p:nvPicPr>
          <p:cNvPr id="6" name="Picture 5"/>
          <p:cNvPicPr>
            <a:picLocks noChangeAspect="1"/>
          </p:cNvPicPr>
          <p:nvPr/>
        </p:nvPicPr>
        <p:blipFill>
          <a:blip r:embed="rId2"/>
          <a:stretch>
            <a:fillRect/>
          </a:stretch>
        </p:blipFill>
        <p:spPr>
          <a:xfrm>
            <a:off x="5406604" y="1308100"/>
            <a:ext cx="3168113" cy="4346080"/>
          </a:xfrm>
          <a:prstGeom prst="rect">
            <a:avLst/>
          </a:prstGeom>
        </p:spPr>
      </p:pic>
    </p:spTree>
    <p:extLst>
      <p:ext uri="{BB962C8B-B14F-4D97-AF65-F5344CB8AC3E}">
        <p14:creationId xmlns:p14="http://schemas.microsoft.com/office/powerpoint/2010/main" val="1330505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Best Practices</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31</a:t>
            </a:fld>
            <a:endParaRPr lang="en-US" dirty="0"/>
          </a:p>
        </p:txBody>
      </p:sp>
    </p:spTree>
    <p:extLst>
      <p:ext uri="{BB962C8B-B14F-4D97-AF65-F5344CB8AC3E}">
        <p14:creationId xmlns:p14="http://schemas.microsoft.com/office/powerpoint/2010/main" val="1039881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Facebook – Best Practices</a:t>
            </a:r>
          </a:p>
        </p:txBody>
      </p:sp>
      <p:sp>
        <p:nvSpPr>
          <p:cNvPr id="4" name="Footer Placeholder 3"/>
          <p:cNvSpPr>
            <a:spLocks noGrp="1"/>
          </p:cNvSpPr>
          <p:nvPr>
            <p:ph type="ftr" sz="quarter" idx="11"/>
          </p:nvPr>
        </p:nvSpPr>
        <p:spPr/>
        <p:txBody>
          <a:bodyPr/>
          <a:lstStyle/>
          <a:p>
            <a:r>
              <a:rPr lang="en-US"/>
              <a:t>© 2016 - All Rights Reserved</a:t>
            </a:r>
            <a:endParaRPr lang="en-US" dirty="0"/>
          </a:p>
        </p:txBody>
      </p:sp>
      <p:sp>
        <p:nvSpPr>
          <p:cNvPr id="5" name="Slide Number Placeholder 4"/>
          <p:cNvSpPr>
            <a:spLocks noGrp="1"/>
          </p:cNvSpPr>
          <p:nvPr>
            <p:ph type="sldNum" sz="quarter" idx="12"/>
          </p:nvPr>
        </p:nvSpPr>
        <p:spPr/>
        <p:txBody>
          <a:bodyPr/>
          <a:lstStyle/>
          <a:p>
            <a:fld id="{105A3CBC-8A79-5140-907D-6E2A5A8F5F15}" type="slidenum">
              <a:rPr lang="en-US" smtClean="0"/>
              <a:t>32</a:t>
            </a:fld>
            <a:endParaRPr lang="en-US"/>
          </a:p>
        </p:txBody>
      </p:sp>
      <p:sp>
        <p:nvSpPr>
          <p:cNvPr id="7" name="Content Placeholder 6"/>
          <p:cNvSpPr>
            <a:spLocks noGrp="1"/>
          </p:cNvSpPr>
          <p:nvPr>
            <p:ph sz="quarter" idx="13"/>
          </p:nvPr>
        </p:nvSpPr>
        <p:spPr/>
        <p:txBody>
          <a:bodyPr>
            <a:noAutofit/>
          </a:bodyPr>
          <a:lstStyle/>
          <a:p>
            <a:pPr marL="0" indent="0" fontAlgn="base">
              <a:buNone/>
            </a:pPr>
            <a:r>
              <a:rPr lang="en-US" sz="2400" dirty="0"/>
              <a:t>General Account Information</a:t>
            </a:r>
          </a:p>
          <a:p>
            <a:pPr fontAlgn="base"/>
            <a:r>
              <a:rPr lang="en-US" sz="1800" b="0" dirty="0"/>
              <a:t>Ensure your website address is listed in the “About” section of your Timeline/Page in order to provide an easy point of entry to more information.</a:t>
            </a:r>
          </a:p>
          <a:p>
            <a:pPr lvl="1" fontAlgn="base"/>
            <a:r>
              <a:rPr lang="en-US" sz="1800" b="0" dirty="0"/>
              <a:t>Include other ways to contact your organization, such as your department number with an extension, linking to an online “Contact Us” form, or general contact email address for more information.</a:t>
            </a:r>
          </a:p>
          <a:p>
            <a:endParaRPr lang="en-US" sz="1800" dirty="0"/>
          </a:p>
        </p:txBody>
      </p:sp>
      <p:sp>
        <p:nvSpPr>
          <p:cNvPr id="8" name="Freeform 97"/>
          <p:cNvSpPr>
            <a:spLocks noEditPoints="1"/>
          </p:cNvSpPr>
          <p:nvPr/>
        </p:nvSpPr>
        <p:spPr bwMode="auto">
          <a:xfrm>
            <a:off x="6588099" y="3910196"/>
            <a:ext cx="2096903" cy="2096903"/>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9" name="TextBox 8"/>
          <p:cNvSpPr txBox="1"/>
          <p:nvPr/>
        </p:nvSpPr>
        <p:spPr>
          <a:xfrm>
            <a:off x="880844" y="6007099"/>
            <a:ext cx="4538444" cy="246221"/>
          </a:xfrm>
          <a:prstGeom prst="rect">
            <a:avLst/>
          </a:prstGeom>
          <a:noFill/>
        </p:spPr>
        <p:txBody>
          <a:bodyPr wrap="square" rtlCol="0">
            <a:spAutoFit/>
          </a:bodyPr>
          <a:lstStyle/>
          <a:p>
            <a:r>
              <a:rPr lang="en-US" sz="1000" dirty="0"/>
              <a:t>http://www.queensu.ca/accessibility/how-info/social-media-accessibility</a:t>
            </a:r>
            <a:endParaRPr lang="en-US" sz="1000" dirty="0"/>
          </a:p>
        </p:txBody>
      </p:sp>
    </p:spTree>
    <p:extLst>
      <p:ext uri="{BB962C8B-B14F-4D97-AF65-F5344CB8AC3E}">
        <p14:creationId xmlns:p14="http://schemas.microsoft.com/office/powerpoint/2010/main" val="13293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Facebook – Best Practices</a:t>
            </a:r>
            <a:endParaRPr lang="en-US" dirty="0"/>
          </a:p>
        </p:txBody>
      </p:sp>
      <p:sp>
        <p:nvSpPr>
          <p:cNvPr id="4" name="Footer Placeholder 3"/>
          <p:cNvSpPr>
            <a:spLocks noGrp="1"/>
          </p:cNvSpPr>
          <p:nvPr>
            <p:ph type="ftr" sz="quarter" idx="11"/>
          </p:nvPr>
        </p:nvSpPr>
        <p:spPr/>
        <p:txBody>
          <a:bodyPr/>
          <a:lstStyle/>
          <a:p>
            <a:r>
              <a:rPr lang="en-US"/>
              <a:t>© 2016 - All Rights Reserved</a:t>
            </a:r>
            <a:endParaRPr lang="en-US" dirty="0"/>
          </a:p>
        </p:txBody>
      </p:sp>
      <p:sp>
        <p:nvSpPr>
          <p:cNvPr id="5" name="Slide Number Placeholder 4"/>
          <p:cNvSpPr>
            <a:spLocks noGrp="1"/>
          </p:cNvSpPr>
          <p:nvPr>
            <p:ph type="sldNum" sz="quarter" idx="12"/>
          </p:nvPr>
        </p:nvSpPr>
        <p:spPr/>
        <p:txBody>
          <a:bodyPr/>
          <a:lstStyle/>
          <a:p>
            <a:fld id="{105A3CBC-8A79-5140-907D-6E2A5A8F5F15}" type="slidenum">
              <a:rPr lang="en-US" smtClean="0"/>
              <a:t>33</a:t>
            </a:fld>
            <a:endParaRPr lang="en-US"/>
          </a:p>
        </p:txBody>
      </p:sp>
      <p:sp>
        <p:nvSpPr>
          <p:cNvPr id="7" name="Content Placeholder 6"/>
          <p:cNvSpPr>
            <a:spLocks noGrp="1"/>
          </p:cNvSpPr>
          <p:nvPr>
            <p:ph sz="quarter" idx="13"/>
          </p:nvPr>
        </p:nvSpPr>
        <p:spPr/>
        <p:txBody>
          <a:bodyPr>
            <a:noAutofit/>
          </a:bodyPr>
          <a:lstStyle/>
          <a:p>
            <a:pPr marL="0" indent="0" fontAlgn="base">
              <a:buNone/>
            </a:pPr>
            <a:r>
              <a:rPr lang="en-US" sz="2400" dirty="0"/>
              <a:t>Photos, Video, and Audio</a:t>
            </a:r>
            <a:endParaRPr lang="en-US" sz="1800" b="0" dirty="0"/>
          </a:p>
          <a:p>
            <a:pPr fontAlgn="base"/>
            <a:r>
              <a:rPr lang="en-US" sz="1800" b="0" dirty="0"/>
              <a:t>Provide a caption for any photo you post. On your Facebook page:</a:t>
            </a:r>
          </a:p>
          <a:p>
            <a:pPr lvl="1" fontAlgn="base"/>
            <a:r>
              <a:rPr lang="en-US" sz="1800" b="0" dirty="0"/>
              <a:t>When creating a new album, add captions to your photos by going to the edit input field associated with a photo. Enter caption text. Repeat this step for all photos in the album.</a:t>
            </a:r>
          </a:p>
          <a:p>
            <a:pPr lvl="1" fontAlgn="base"/>
            <a:r>
              <a:rPr lang="en-US" sz="1800" b="0" dirty="0"/>
              <a:t>When uploading a single photo, type a caption in the text field that will be used as a caption for the photo.</a:t>
            </a:r>
          </a:p>
          <a:p>
            <a:pPr fontAlgn="base"/>
            <a:r>
              <a:rPr lang="en-US" sz="1800" b="0" dirty="0"/>
              <a:t>If the photo/video/audio is on your website you can provide a link back to the webpage that hosts a copy of the photo, video, or audio with full longer description, and/or </a:t>
            </a:r>
            <a:br>
              <a:rPr lang="en-US" sz="1800" b="0" dirty="0"/>
            </a:br>
            <a:r>
              <a:rPr lang="en-US" sz="1800" b="0" dirty="0"/>
              <a:t>caption/transcript.</a:t>
            </a:r>
          </a:p>
          <a:p>
            <a:pPr fontAlgn="base"/>
            <a:r>
              <a:rPr lang="en-US" sz="1800" b="0" dirty="0"/>
              <a:t>After posting a video, or audio, immediately post </a:t>
            </a:r>
            <a:br>
              <a:rPr lang="en-US" sz="1800" b="0" dirty="0"/>
            </a:br>
            <a:r>
              <a:rPr lang="en-US" sz="1800" b="0" dirty="0"/>
              <a:t>a comment that directs users to the full caption </a:t>
            </a:r>
            <a:br>
              <a:rPr lang="en-US" sz="1800" b="0" dirty="0"/>
            </a:br>
            <a:r>
              <a:rPr lang="en-US" sz="1800" b="0" dirty="0"/>
              <a:t>or the full transcript.</a:t>
            </a:r>
          </a:p>
          <a:p>
            <a:pPr marL="0" indent="0">
              <a:buNone/>
            </a:pPr>
            <a:endParaRPr lang="en-US" sz="1800" dirty="0"/>
          </a:p>
        </p:txBody>
      </p:sp>
      <p:sp>
        <p:nvSpPr>
          <p:cNvPr id="8" name="Freeform 97"/>
          <p:cNvSpPr>
            <a:spLocks noEditPoints="1"/>
          </p:cNvSpPr>
          <p:nvPr/>
        </p:nvSpPr>
        <p:spPr bwMode="auto">
          <a:xfrm>
            <a:off x="6588099" y="3910196"/>
            <a:ext cx="2096903" cy="2096903"/>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9" name="TextBox 8"/>
          <p:cNvSpPr txBox="1"/>
          <p:nvPr/>
        </p:nvSpPr>
        <p:spPr>
          <a:xfrm>
            <a:off x="880844" y="6007099"/>
            <a:ext cx="4538444" cy="246221"/>
          </a:xfrm>
          <a:prstGeom prst="rect">
            <a:avLst/>
          </a:prstGeom>
          <a:noFill/>
        </p:spPr>
        <p:txBody>
          <a:bodyPr wrap="square" rtlCol="0">
            <a:spAutoFit/>
          </a:bodyPr>
          <a:lstStyle/>
          <a:p>
            <a:r>
              <a:rPr lang="en-US" sz="1000" dirty="0"/>
              <a:t>http://www.queensu.ca/accessibility/how-info/social-media-accessibility</a:t>
            </a:r>
            <a:endParaRPr lang="en-US" sz="1000" dirty="0"/>
          </a:p>
        </p:txBody>
      </p:sp>
    </p:spTree>
    <p:extLst>
      <p:ext uri="{BB962C8B-B14F-4D97-AF65-F5344CB8AC3E}">
        <p14:creationId xmlns:p14="http://schemas.microsoft.com/office/powerpoint/2010/main" val="336680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Facebook – Best Practices</a:t>
            </a:r>
            <a:endParaRPr lang="en-US" dirty="0"/>
          </a:p>
        </p:txBody>
      </p:sp>
      <p:sp>
        <p:nvSpPr>
          <p:cNvPr id="4" name="Footer Placeholder 3"/>
          <p:cNvSpPr>
            <a:spLocks noGrp="1"/>
          </p:cNvSpPr>
          <p:nvPr>
            <p:ph type="ftr" sz="quarter" idx="11"/>
          </p:nvPr>
        </p:nvSpPr>
        <p:spPr/>
        <p:txBody>
          <a:bodyPr/>
          <a:lstStyle/>
          <a:p>
            <a:r>
              <a:rPr lang="en-US"/>
              <a:t>© 2016 - All Rights Reserved</a:t>
            </a:r>
            <a:endParaRPr lang="en-US" dirty="0"/>
          </a:p>
        </p:txBody>
      </p:sp>
      <p:sp>
        <p:nvSpPr>
          <p:cNvPr id="5" name="Slide Number Placeholder 4"/>
          <p:cNvSpPr>
            <a:spLocks noGrp="1"/>
          </p:cNvSpPr>
          <p:nvPr>
            <p:ph type="sldNum" sz="quarter" idx="12"/>
          </p:nvPr>
        </p:nvSpPr>
        <p:spPr/>
        <p:txBody>
          <a:bodyPr/>
          <a:lstStyle/>
          <a:p>
            <a:fld id="{105A3CBC-8A79-5140-907D-6E2A5A8F5F15}" type="slidenum">
              <a:rPr lang="en-US" smtClean="0"/>
              <a:t>34</a:t>
            </a:fld>
            <a:endParaRPr lang="en-US"/>
          </a:p>
        </p:txBody>
      </p:sp>
      <p:sp>
        <p:nvSpPr>
          <p:cNvPr id="7" name="Content Placeholder 6"/>
          <p:cNvSpPr>
            <a:spLocks noGrp="1"/>
          </p:cNvSpPr>
          <p:nvPr>
            <p:ph sz="quarter" idx="13"/>
          </p:nvPr>
        </p:nvSpPr>
        <p:spPr/>
        <p:txBody>
          <a:bodyPr>
            <a:noAutofit/>
          </a:bodyPr>
          <a:lstStyle/>
          <a:p>
            <a:pPr marL="0" indent="0" fontAlgn="base">
              <a:buNone/>
            </a:pPr>
            <a:r>
              <a:rPr lang="en-US" sz="2400" dirty="0"/>
              <a:t>Photos, Video, and Audio</a:t>
            </a:r>
            <a:endParaRPr lang="en-US" sz="1800" b="0" dirty="0"/>
          </a:p>
          <a:p>
            <a:pPr fontAlgn="base"/>
            <a:r>
              <a:rPr lang="en-US" sz="1800" b="0" dirty="0"/>
              <a:t>If you have a YouTube channel, upload your video to your channel and make sure you enable closed-captions (you’ll want to upload your own transcript to make sure the captions are accurate). Then post a link to your YouTube video as your status update, rather than uploading the video into Facebook. This will ensure that visitors will be taken to your accessible version on YouTube.</a:t>
            </a:r>
          </a:p>
          <a:p>
            <a:pPr fontAlgn="base"/>
            <a:r>
              <a:rPr lang="en-US" sz="1800" b="0" dirty="0"/>
              <a:t>Alternately, provide captions as Open Captions. Be creative, many Facebook videos today are ‘artistically’ captioned, </a:t>
            </a:r>
            <a:br>
              <a:rPr lang="en-US" sz="1800" b="0" dirty="0"/>
            </a:br>
            <a:r>
              <a:rPr lang="en-US" sz="1800" b="0" dirty="0"/>
              <a:t>and connect with users in the even with audio </a:t>
            </a:r>
            <a:br>
              <a:rPr lang="en-US" sz="1800" b="0" dirty="0"/>
            </a:br>
            <a:r>
              <a:rPr lang="en-US" sz="1800" b="0" dirty="0"/>
              <a:t>silenced (initial state).</a:t>
            </a:r>
          </a:p>
          <a:p>
            <a:endParaRPr lang="en-US" sz="1800" dirty="0"/>
          </a:p>
        </p:txBody>
      </p:sp>
      <p:sp>
        <p:nvSpPr>
          <p:cNvPr id="8" name="Freeform 97"/>
          <p:cNvSpPr>
            <a:spLocks noEditPoints="1"/>
          </p:cNvSpPr>
          <p:nvPr/>
        </p:nvSpPr>
        <p:spPr bwMode="auto">
          <a:xfrm>
            <a:off x="6588099" y="3910196"/>
            <a:ext cx="2096903" cy="2096903"/>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9" name="TextBox 8"/>
          <p:cNvSpPr txBox="1"/>
          <p:nvPr/>
        </p:nvSpPr>
        <p:spPr>
          <a:xfrm>
            <a:off x="880844" y="6007099"/>
            <a:ext cx="4538444" cy="246221"/>
          </a:xfrm>
          <a:prstGeom prst="rect">
            <a:avLst/>
          </a:prstGeom>
          <a:noFill/>
        </p:spPr>
        <p:txBody>
          <a:bodyPr wrap="square" rtlCol="0">
            <a:spAutoFit/>
          </a:bodyPr>
          <a:lstStyle/>
          <a:p>
            <a:r>
              <a:rPr lang="en-US" sz="1000" dirty="0"/>
              <a:t>http://www.queensu.ca/accessibility/how-info/social-media-accessibility</a:t>
            </a:r>
            <a:endParaRPr lang="en-US" sz="1000" dirty="0"/>
          </a:p>
        </p:txBody>
      </p:sp>
    </p:spTree>
    <p:extLst>
      <p:ext uri="{BB962C8B-B14F-4D97-AF65-F5344CB8AC3E}">
        <p14:creationId xmlns:p14="http://schemas.microsoft.com/office/powerpoint/2010/main" val="460250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 Best Practices</a:t>
            </a:r>
            <a:endParaRPr lang="en-US"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35</a:t>
            </a:fld>
            <a:endParaRPr lang="en-US" dirty="0"/>
          </a:p>
        </p:txBody>
      </p:sp>
      <p:sp>
        <p:nvSpPr>
          <p:cNvPr id="5" name="Content Placeholder 4"/>
          <p:cNvSpPr>
            <a:spLocks noGrp="1"/>
          </p:cNvSpPr>
          <p:nvPr>
            <p:ph sz="quarter" idx="13"/>
          </p:nvPr>
        </p:nvSpPr>
        <p:spPr/>
        <p:txBody>
          <a:bodyPr>
            <a:normAutofit fontScale="85000" lnSpcReduction="20000"/>
          </a:bodyPr>
          <a:lstStyle/>
          <a:p>
            <a:pPr marL="0" indent="0" fontAlgn="base">
              <a:buNone/>
            </a:pPr>
            <a:r>
              <a:rPr lang="en-US" sz="2400" dirty="0"/>
              <a:t>General Account Information</a:t>
            </a:r>
          </a:p>
          <a:p>
            <a:pPr fontAlgn="base"/>
            <a:r>
              <a:rPr lang="en-US" sz="2100" b="0" dirty="0"/>
              <a:t>In the “Bio” section of your profile, include other ways to contact your organization, such as your department number with an extension, an online “Contact Us” form, or general contact email address for more information.</a:t>
            </a:r>
          </a:p>
          <a:p>
            <a:pPr fontAlgn="base"/>
            <a:r>
              <a:rPr lang="en-US" sz="2100" b="0" dirty="0"/>
              <a:t>Ensure you have good color contrast between the background, avatar, and bio information.</a:t>
            </a:r>
          </a:p>
          <a:p>
            <a:pPr fontAlgn="base"/>
            <a:r>
              <a:rPr lang="en-US" sz="2100" b="0" dirty="0"/>
              <a:t>Place any hashtags or @mentions at the end of the tweet. This allows a screen reader to voice the main content of the tweet more clearly in the beginning, and saving the </a:t>
            </a:r>
            <a:br>
              <a:rPr lang="en-US" sz="2100" b="0" dirty="0"/>
            </a:br>
            <a:r>
              <a:rPr lang="en-US" sz="2100" b="0" dirty="0"/>
              <a:t>service-specific speak for the end (the parts </a:t>
            </a:r>
            <a:br>
              <a:rPr lang="en-US" sz="2100" b="0" dirty="0"/>
            </a:br>
            <a:r>
              <a:rPr lang="en-US" sz="2100" b="0" dirty="0"/>
              <a:t>that sound confusing).</a:t>
            </a:r>
          </a:p>
          <a:p>
            <a:pPr fontAlgn="base"/>
            <a:r>
              <a:rPr lang="en-US" sz="2100" b="0" dirty="0"/>
              <a:t>Avoid using unfamiliar acronyms or “text-speak” </a:t>
            </a:r>
            <a:br>
              <a:rPr lang="en-US" sz="2100" b="0" dirty="0"/>
            </a:br>
            <a:r>
              <a:rPr lang="en-US" sz="2100" b="0" dirty="0"/>
              <a:t>that would sound strange if read by a screen </a:t>
            </a:r>
            <a:br>
              <a:rPr lang="en-US" sz="2100" b="0" dirty="0"/>
            </a:br>
            <a:r>
              <a:rPr lang="en-US" sz="2100" b="0" dirty="0"/>
              <a:t>reader. If space allows, try to spell out the </a:t>
            </a:r>
            <a:br>
              <a:rPr lang="en-US" sz="2100" b="0" dirty="0"/>
            </a:br>
            <a:r>
              <a:rPr lang="en-US" sz="2100" b="0" dirty="0"/>
              <a:t>acronyms or use full words to better convey </a:t>
            </a:r>
            <a:br>
              <a:rPr lang="en-US" sz="2100" b="0" dirty="0"/>
            </a:br>
            <a:r>
              <a:rPr lang="en-US" sz="2100" b="0" dirty="0"/>
              <a:t>the information.</a:t>
            </a:r>
          </a:p>
          <a:p>
            <a:pPr fontAlgn="base"/>
            <a:r>
              <a:rPr lang="en-US" sz="2100" b="0" dirty="0"/>
              <a:t>Use "CamelCase" for multiple words for hashtags; </a:t>
            </a:r>
            <a:br>
              <a:rPr lang="en-US" sz="2100" b="0" dirty="0"/>
            </a:br>
            <a:r>
              <a:rPr lang="en-US" sz="2100" b="0" dirty="0"/>
              <a:t>that is, capitalize the first letters of compound words</a:t>
            </a:r>
          </a:p>
          <a:p>
            <a:pPr fontAlgn="base"/>
            <a:endParaRPr lang="en-US" sz="1800" b="0" dirty="0"/>
          </a:p>
          <a:p>
            <a:pPr marL="0" indent="0">
              <a:buNone/>
            </a:pPr>
            <a:endParaRPr lang="en-US" dirty="0"/>
          </a:p>
        </p:txBody>
      </p:sp>
      <p:sp>
        <p:nvSpPr>
          <p:cNvPr id="6" name="TextBox 5"/>
          <p:cNvSpPr txBox="1"/>
          <p:nvPr/>
        </p:nvSpPr>
        <p:spPr>
          <a:xfrm>
            <a:off x="880844" y="6007099"/>
            <a:ext cx="4538444" cy="246221"/>
          </a:xfrm>
          <a:prstGeom prst="rect">
            <a:avLst/>
          </a:prstGeom>
          <a:noFill/>
        </p:spPr>
        <p:txBody>
          <a:bodyPr wrap="square" rtlCol="0">
            <a:spAutoFit/>
          </a:bodyPr>
          <a:lstStyle/>
          <a:p>
            <a:r>
              <a:rPr lang="en-US" sz="1000" dirty="0"/>
              <a:t>http://www.queensu.ca/accessibility/how-info/social-media-accessibility</a:t>
            </a:r>
            <a:endParaRPr lang="en-US" sz="1000" dirty="0"/>
          </a:p>
        </p:txBody>
      </p:sp>
      <p:sp>
        <p:nvSpPr>
          <p:cNvPr id="7" name="Freeform 96"/>
          <p:cNvSpPr>
            <a:spLocks noEditPoints="1"/>
          </p:cNvSpPr>
          <p:nvPr/>
        </p:nvSpPr>
        <p:spPr bwMode="auto">
          <a:xfrm>
            <a:off x="6577844" y="3910197"/>
            <a:ext cx="2108956" cy="2096903"/>
          </a:xfrm>
          <a:custGeom>
            <a:avLst/>
            <a:gdLst>
              <a:gd name="T0" fmla="*/ 109 w 148"/>
              <a:gd name="T1" fmla="*/ 48 h 147"/>
              <a:gd name="T2" fmla="*/ 100 w 148"/>
              <a:gd name="T3" fmla="*/ 51 h 147"/>
              <a:gd name="T4" fmla="*/ 90 w 148"/>
              <a:gd name="T5" fmla="*/ 47 h 147"/>
              <a:gd name="T6" fmla="*/ 77 w 148"/>
              <a:gd name="T7" fmla="*/ 60 h 147"/>
              <a:gd name="T8" fmla="*/ 77 w 148"/>
              <a:gd name="T9" fmla="*/ 64 h 147"/>
              <a:gd name="T10" fmla="*/ 49 w 148"/>
              <a:gd name="T11" fmla="*/ 49 h 147"/>
              <a:gd name="T12" fmla="*/ 47 w 148"/>
              <a:gd name="T13" fmla="*/ 56 h 147"/>
              <a:gd name="T14" fmla="*/ 53 w 148"/>
              <a:gd name="T15" fmla="*/ 68 h 147"/>
              <a:gd name="T16" fmla="*/ 47 w 148"/>
              <a:gd name="T17" fmla="*/ 66 h 147"/>
              <a:gd name="T18" fmla="*/ 47 w 148"/>
              <a:gd name="T19" fmla="*/ 66 h 147"/>
              <a:gd name="T20" fmla="*/ 57 w 148"/>
              <a:gd name="T21" fmla="*/ 80 h 147"/>
              <a:gd name="T22" fmla="*/ 54 w 148"/>
              <a:gd name="T23" fmla="*/ 80 h 147"/>
              <a:gd name="T24" fmla="*/ 52 w 148"/>
              <a:gd name="T25" fmla="*/ 80 h 147"/>
              <a:gd name="T26" fmla="*/ 64 w 148"/>
              <a:gd name="T27" fmla="*/ 89 h 147"/>
              <a:gd name="T28" fmla="*/ 47 w 148"/>
              <a:gd name="T29" fmla="*/ 95 h 147"/>
              <a:gd name="T30" fmla="*/ 44 w 148"/>
              <a:gd name="T31" fmla="*/ 95 h 147"/>
              <a:gd name="T32" fmla="*/ 65 w 148"/>
              <a:gd name="T33" fmla="*/ 101 h 147"/>
              <a:gd name="T34" fmla="*/ 104 w 148"/>
              <a:gd name="T35" fmla="*/ 62 h 147"/>
              <a:gd name="T36" fmla="*/ 104 w 148"/>
              <a:gd name="T37" fmla="*/ 60 h 147"/>
              <a:gd name="T38" fmla="*/ 111 w 148"/>
              <a:gd name="T39" fmla="*/ 54 h 147"/>
              <a:gd name="T40" fmla="*/ 103 w 148"/>
              <a:gd name="T41" fmla="*/ 55 h 147"/>
              <a:gd name="T42" fmla="*/ 109 w 148"/>
              <a:gd name="T43" fmla="*/ 48 h 147"/>
              <a:gd name="T44" fmla="*/ 74 w 148"/>
              <a:gd name="T45" fmla="*/ 0 h 147"/>
              <a:gd name="T46" fmla="*/ 0 w 148"/>
              <a:gd name="T47" fmla="*/ 74 h 147"/>
              <a:gd name="T48" fmla="*/ 74 w 148"/>
              <a:gd name="T49" fmla="*/ 147 h 147"/>
              <a:gd name="T50" fmla="*/ 148 w 148"/>
              <a:gd name="T51" fmla="*/ 74 h 147"/>
              <a:gd name="T52" fmla="*/ 74 w 148"/>
              <a:gd name="T53" fmla="*/ 0 h 147"/>
              <a:gd name="T54" fmla="*/ 74 w 148"/>
              <a:gd name="T55" fmla="*/ 141 h 147"/>
              <a:gd name="T56" fmla="*/ 7 w 148"/>
              <a:gd name="T57" fmla="*/ 74 h 147"/>
              <a:gd name="T58" fmla="*/ 74 w 148"/>
              <a:gd name="T59" fmla="*/ 7 h 147"/>
              <a:gd name="T60" fmla="*/ 141 w 148"/>
              <a:gd name="T61" fmla="*/ 74 h 147"/>
              <a:gd name="T62" fmla="*/ 74 w 148"/>
              <a:gd name="T63"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7">
                <a:moveTo>
                  <a:pt x="109" y="48"/>
                </a:moveTo>
                <a:cubicBezTo>
                  <a:pt x="107" y="49"/>
                  <a:pt x="103" y="50"/>
                  <a:pt x="100" y="51"/>
                </a:cubicBezTo>
                <a:cubicBezTo>
                  <a:pt x="98" y="49"/>
                  <a:pt x="94" y="47"/>
                  <a:pt x="90" y="47"/>
                </a:cubicBezTo>
                <a:cubicBezTo>
                  <a:pt x="83" y="47"/>
                  <a:pt x="77" y="53"/>
                  <a:pt x="77" y="60"/>
                </a:cubicBezTo>
                <a:cubicBezTo>
                  <a:pt x="77" y="61"/>
                  <a:pt x="77" y="63"/>
                  <a:pt x="77" y="64"/>
                </a:cubicBezTo>
                <a:cubicBezTo>
                  <a:pt x="66" y="63"/>
                  <a:pt x="56" y="58"/>
                  <a:pt x="49" y="49"/>
                </a:cubicBezTo>
                <a:cubicBezTo>
                  <a:pt x="47" y="51"/>
                  <a:pt x="47" y="54"/>
                  <a:pt x="47" y="56"/>
                </a:cubicBezTo>
                <a:cubicBezTo>
                  <a:pt x="47" y="61"/>
                  <a:pt x="49" y="65"/>
                  <a:pt x="53" y="68"/>
                </a:cubicBezTo>
                <a:cubicBezTo>
                  <a:pt x="51" y="67"/>
                  <a:pt x="48" y="67"/>
                  <a:pt x="47" y="66"/>
                </a:cubicBezTo>
                <a:cubicBezTo>
                  <a:pt x="47" y="66"/>
                  <a:pt x="47" y="66"/>
                  <a:pt x="47" y="66"/>
                </a:cubicBezTo>
                <a:cubicBezTo>
                  <a:pt x="47" y="73"/>
                  <a:pt x="52" y="78"/>
                  <a:pt x="57" y="80"/>
                </a:cubicBezTo>
                <a:cubicBezTo>
                  <a:pt x="57" y="80"/>
                  <a:pt x="56" y="80"/>
                  <a:pt x="54" y="80"/>
                </a:cubicBezTo>
                <a:cubicBezTo>
                  <a:pt x="53" y="80"/>
                  <a:pt x="52" y="80"/>
                  <a:pt x="52" y="80"/>
                </a:cubicBezTo>
                <a:cubicBezTo>
                  <a:pt x="53" y="85"/>
                  <a:pt x="58" y="89"/>
                  <a:pt x="64" y="89"/>
                </a:cubicBezTo>
                <a:cubicBezTo>
                  <a:pt x="60" y="92"/>
                  <a:pt x="54" y="95"/>
                  <a:pt x="47" y="95"/>
                </a:cubicBezTo>
                <a:cubicBezTo>
                  <a:pt x="47" y="95"/>
                  <a:pt x="45" y="95"/>
                  <a:pt x="44" y="95"/>
                </a:cubicBezTo>
                <a:cubicBezTo>
                  <a:pt x="50" y="98"/>
                  <a:pt x="57" y="101"/>
                  <a:pt x="65" y="101"/>
                </a:cubicBezTo>
                <a:cubicBezTo>
                  <a:pt x="90" y="101"/>
                  <a:pt x="104" y="80"/>
                  <a:pt x="104" y="62"/>
                </a:cubicBezTo>
                <a:cubicBezTo>
                  <a:pt x="104" y="61"/>
                  <a:pt x="104" y="61"/>
                  <a:pt x="104" y="60"/>
                </a:cubicBezTo>
                <a:cubicBezTo>
                  <a:pt x="107" y="59"/>
                  <a:pt x="109" y="56"/>
                  <a:pt x="111" y="54"/>
                </a:cubicBezTo>
                <a:cubicBezTo>
                  <a:pt x="109" y="55"/>
                  <a:pt x="106" y="55"/>
                  <a:pt x="103" y="55"/>
                </a:cubicBezTo>
                <a:cubicBezTo>
                  <a:pt x="106" y="54"/>
                  <a:pt x="109" y="51"/>
                  <a:pt x="109" y="48"/>
                </a:cubicBezTo>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path>
            </a:pathLst>
          </a:custGeom>
          <a:solidFill>
            <a:srgbClr val="02284C"/>
          </a:solidFill>
          <a:ln w="50800">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262626">
                  <a:lumMod val="90000"/>
                  <a:lumOff val="10000"/>
                </a:srgbClr>
              </a:solidFill>
            </a:endParaRPr>
          </a:p>
        </p:txBody>
      </p:sp>
    </p:spTree>
    <p:extLst>
      <p:ext uri="{BB962C8B-B14F-4D97-AF65-F5344CB8AC3E}">
        <p14:creationId xmlns:p14="http://schemas.microsoft.com/office/powerpoint/2010/main" val="381043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 Best Practices</a:t>
            </a:r>
            <a:endParaRPr lang="en-US"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36</a:t>
            </a:fld>
            <a:endParaRPr lang="en-US" dirty="0"/>
          </a:p>
        </p:txBody>
      </p:sp>
      <p:sp>
        <p:nvSpPr>
          <p:cNvPr id="5" name="Content Placeholder 4"/>
          <p:cNvSpPr>
            <a:spLocks noGrp="1"/>
          </p:cNvSpPr>
          <p:nvPr>
            <p:ph sz="quarter" idx="13"/>
          </p:nvPr>
        </p:nvSpPr>
        <p:spPr/>
        <p:txBody>
          <a:bodyPr>
            <a:normAutofit/>
          </a:bodyPr>
          <a:lstStyle/>
          <a:p>
            <a:pPr marL="0" indent="0" fontAlgn="base">
              <a:buNone/>
            </a:pPr>
            <a:r>
              <a:rPr lang="en-US" sz="2400" dirty="0"/>
              <a:t>Photos, Video, and Audio</a:t>
            </a:r>
          </a:p>
          <a:p>
            <a:pPr fontAlgn="base"/>
            <a:r>
              <a:rPr lang="en-US" sz="1800" b="0" dirty="0"/>
              <a:t>Put the following prefixes before tweets that have photos, videos, or audio. This allows people using screen readers to know what to expect before it’s read out loud. The uppercase formats are for further clarity to sighted users.</a:t>
            </a:r>
          </a:p>
          <a:p>
            <a:pPr lvl="1" fontAlgn="base"/>
            <a:r>
              <a:rPr lang="en-US" sz="1800" b="0" dirty="0"/>
              <a:t>Photos: [PIC]</a:t>
            </a:r>
          </a:p>
          <a:p>
            <a:pPr lvl="1" fontAlgn="base"/>
            <a:r>
              <a:rPr lang="en-US" sz="1800" b="0" dirty="0"/>
              <a:t>Videos: [VIDEO]</a:t>
            </a:r>
          </a:p>
          <a:p>
            <a:pPr lvl="1" fontAlgn="base"/>
            <a:r>
              <a:rPr lang="en-US" sz="1800" b="0" dirty="0"/>
              <a:t>Audio: [AUDIO]</a:t>
            </a:r>
          </a:p>
          <a:p>
            <a:pPr fontAlgn="base"/>
            <a:r>
              <a:rPr lang="en-US" sz="1800" b="0" dirty="0"/>
              <a:t>If your website has a full closed captioned video or </a:t>
            </a:r>
            <a:br>
              <a:rPr lang="en-US" sz="1800" b="0" dirty="0"/>
            </a:br>
            <a:r>
              <a:rPr lang="en-US" sz="1800" b="0" dirty="0"/>
              <a:t>transcript posted online, include a link back to the </a:t>
            </a:r>
            <a:br>
              <a:rPr lang="en-US" sz="1800" b="0" dirty="0"/>
            </a:br>
            <a:r>
              <a:rPr lang="en-US" sz="1800" b="0" dirty="0"/>
              <a:t>page.</a:t>
            </a:r>
          </a:p>
          <a:p>
            <a:pPr fontAlgn="base"/>
            <a:r>
              <a:rPr lang="en-US" sz="1800" b="0" dirty="0"/>
              <a:t>Make your tweet serve as a descriptive caption </a:t>
            </a:r>
            <a:br>
              <a:rPr lang="en-US" sz="1800" b="0" dirty="0"/>
            </a:br>
            <a:r>
              <a:rPr lang="en-US" sz="1800" b="0" dirty="0"/>
              <a:t>so it has context for the item and then link back </a:t>
            </a:r>
            <a:br>
              <a:rPr lang="en-US" sz="1800" b="0" dirty="0"/>
            </a:br>
            <a:r>
              <a:rPr lang="en-US" sz="1800" b="0" dirty="0"/>
              <a:t>to your website if necessary.</a:t>
            </a:r>
          </a:p>
          <a:p>
            <a:pPr marL="0" indent="0">
              <a:buNone/>
            </a:pPr>
            <a:endParaRPr lang="en-US" dirty="0"/>
          </a:p>
        </p:txBody>
      </p:sp>
      <p:sp>
        <p:nvSpPr>
          <p:cNvPr id="6" name="TextBox 5"/>
          <p:cNvSpPr txBox="1"/>
          <p:nvPr/>
        </p:nvSpPr>
        <p:spPr>
          <a:xfrm>
            <a:off x="880844" y="6007099"/>
            <a:ext cx="4538444" cy="246221"/>
          </a:xfrm>
          <a:prstGeom prst="rect">
            <a:avLst/>
          </a:prstGeom>
          <a:noFill/>
        </p:spPr>
        <p:txBody>
          <a:bodyPr wrap="square" rtlCol="0">
            <a:spAutoFit/>
          </a:bodyPr>
          <a:lstStyle/>
          <a:p>
            <a:r>
              <a:rPr lang="en-US" sz="1000" dirty="0"/>
              <a:t>http://www.queensu.ca/accessibility/how-info/social-media-accessibility</a:t>
            </a:r>
            <a:endParaRPr lang="en-US" sz="1000" dirty="0"/>
          </a:p>
        </p:txBody>
      </p:sp>
      <p:sp>
        <p:nvSpPr>
          <p:cNvPr id="7" name="Freeform 96"/>
          <p:cNvSpPr>
            <a:spLocks noEditPoints="1"/>
          </p:cNvSpPr>
          <p:nvPr/>
        </p:nvSpPr>
        <p:spPr bwMode="auto">
          <a:xfrm>
            <a:off x="6577844" y="3910197"/>
            <a:ext cx="2108956" cy="2096903"/>
          </a:xfrm>
          <a:custGeom>
            <a:avLst/>
            <a:gdLst>
              <a:gd name="T0" fmla="*/ 109 w 148"/>
              <a:gd name="T1" fmla="*/ 48 h 147"/>
              <a:gd name="T2" fmla="*/ 100 w 148"/>
              <a:gd name="T3" fmla="*/ 51 h 147"/>
              <a:gd name="T4" fmla="*/ 90 w 148"/>
              <a:gd name="T5" fmla="*/ 47 h 147"/>
              <a:gd name="T6" fmla="*/ 77 w 148"/>
              <a:gd name="T7" fmla="*/ 60 h 147"/>
              <a:gd name="T8" fmla="*/ 77 w 148"/>
              <a:gd name="T9" fmla="*/ 64 h 147"/>
              <a:gd name="T10" fmla="*/ 49 w 148"/>
              <a:gd name="T11" fmla="*/ 49 h 147"/>
              <a:gd name="T12" fmla="*/ 47 w 148"/>
              <a:gd name="T13" fmla="*/ 56 h 147"/>
              <a:gd name="T14" fmla="*/ 53 w 148"/>
              <a:gd name="T15" fmla="*/ 68 h 147"/>
              <a:gd name="T16" fmla="*/ 47 w 148"/>
              <a:gd name="T17" fmla="*/ 66 h 147"/>
              <a:gd name="T18" fmla="*/ 47 w 148"/>
              <a:gd name="T19" fmla="*/ 66 h 147"/>
              <a:gd name="T20" fmla="*/ 57 w 148"/>
              <a:gd name="T21" fmla="*/ 80 h 147"/>
              <a:gd name="T22" fmla="*/ 54 w 148"/>
              <a:gd name="T23" fmla="*/ 80 h 147"/>
              <a:gd name="T24" fmla="*/ 52 w 148"/>
              <a:gd name="T25" fmla="*/ 80 h 147"/>
              <a:gd name="T26" fmla="*/ 64 w 148"/>
              <a:gd name="T27" fmla="*/ 89 h 147"/>
              <a:gd name="T28" fmla="*/ 47 w 148"/>
              <a:gd name="T29" fmla="*/ 95 h 147"/>
              <a:gd name="T30" fmla="*/ 44 w 148"/>
              <a:gd name="T31" fmla="*/ 95 h 147"/>
              <a:gd name="T32" fmla="*/ 65 w 148"/>
              <a:gd name="T33" fmla="*/ 101 h 147"/>
              <a:gd name="T34" fmla="*/ 104 w 148"/>
              <a:gd name="T35" fmla="*/ 62 h 147"/>
              <a:gd name="T36" fmla="*/ 104 w 148"/>
              <a:gd name="T37" fmla="*/ 60 h 147"/>
              <a:gd name="T38" fmla="*/ 111 w 148"/>
              <a:gd name="T39" fmla="*/ 54 h 147"/>
              <a:gd name="T40" fmla="*/ 103 w 148"/>
              <a:gd name="T41" fmla="*/ 55 h 147"/>
              <a:gd name="T42" fmla="*/ 109 w 148"/>
              <a:gd name="T43" fmla="*/ 48 h 147"/>
              <a:gd name="T44" fmla="*/ 74 w 148"/>
              <a:gd name="T45" fmla="*/ 0 h 147"/>
              <a:gd name="T46" fmla="*/ 0 w 148"/>
              <a:gd name="T47" fmla="*/ 74 h 147"/>
              <a:gd name="T48" fmla="*/ 74 w 148"/>
              <a:gd name="T49" fmla="*/ 147 h 147"/>
              <a:gd name="T50" fmla="*/ 148 w 148"/>
              <a:gd name="T51" fmla="*/ 74 h 147"/>
              <a:gd name="T52" fmla="*/ 74 w 148"/>
              <a:gd name="T53" fmla="*/ 0 h 147"/>
              <a:gd name="T54" fmla="*/ 74 w 148"/>
              <a:gd name="T55" fmla="*/ 141 h 147"/>
              <a:gd name="T56" fmla="*/ 7 w 148"/>
              <a:gd name="T57" fmla="*/ 74 h 147"/>
              <a:gd name="T58" fmla="*/ 74 w 148"/>
              <a:gd name="T59" fmla="*/ 7 h 147"/>
              <a:gd name="T60" fmla="*/ 141 w 148"/>
              <a:gd name="T61" fmla="*/ 74 h 147"/>
              <a:gd name="T62" fmla="*/ 74 w 148"/>
              <a:gd name="T63"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7">
                <a:moveTo>
                  <a:pt x="109" y="48"/>
                </a:moveTo>
                <a:cubicBezTo>
                  <a:pt x="107" y="49"/>
                  <a:pt x="103" y="50"/>
                  <a:pt x="100" y="51"/>
                </a:cubicBezTo>
                <a:cubicBezTo>
                  <a:pt x="98" y="49"/>
                  <a:pt x="94" y="47"/>
                  <a:pt x="90" y="47"/>
                </a:cubicBezTo>
                <a:cubicBezTo>
                  <a:pt x="83" y="47"/>
                  <a:pt x="77" y="53"/>
                  <a:pt x="77" y="60"/>
                </a:cubicBezTo>
                <a:cubicBezTo>
                  <a:pt x="77" y="61"/>
                  <a:pt x="77" y="63"/>
                  <a:pt x="77" y="64"/>
                </a:cubicBezTo>
                <a:cubicBezTo>
                  <a:pt x="66" y="63"/>
                  <a:pt x="56" y="58"/>
                  <a:pt x="49" y="49"/>
                </a:cubicBezTo>
                <a:cubicBezTo>
                  <a:pt x="47" y="51"/>
                  <a:pt x="47" y="54"/>
                  <a:pt x="47" y="56"/>
                </a:cubicBezTo>
                <a:cubicBezTo>
                  <a:pt x="47" y="61"/>
                  <a:pt x="49" y="65"/>
                  <a:pt x="53" y="68"/>
                </a:cubicBezTo>
                <a:cubicBezTo>
                  <a:pt x="51" y="67"/>
                  <a:pt x="48" y="67"/>
                  <a:pt x="47" y="66"/>
                </a:cubicBezTo>
                <a:cubicBezTo>
                  <a:pt x="47" y="66"/>
                  <a:pt x="47" y="66"/>
                  <a:pt x="47" y="66"/>
                </a:cubicBezTo>
                <a:cubicBezTo>
                  <a:pt x="47" y="73"/>
                  <a:pt x="52" y="78"/>
                  <a:pt x="57" y="80"/>
                </a:cubicBezTo>
                <a:cubicBezTo>
                  <a:pt x="57" y="80"/>
                  <a:pt x="56" y="80"/>
                  <a:pt x="54" y="80"/>
                </a:cubicBezTo>
                <a:cubicBezTo>
                  <a:pt x="53" y="80"/>
                  <a:pt x="52" y="80"/>
                  <a:pt x="52" y="80"/>
                </a:cubicBezTo>
                <a:cubicBezTo>
                  <a:pt x="53" y="85"/>
                  <a:pt x="58" y="89"/>
                  <a:pt x="64" y="89"/>
                </a:cubicBezTo>
                <a:cubicBezTo>
                  <a:pt x="60" y="92"/>
                  <a:pt x="54" y="95"/>
                  <a:pt x="47" y="95"/>
                </a:cubicBezTo>
                <a:cubicBezTo>
                  <a:pt x="47" y="95"/>
                  <a:pt x="45" y="95"/>
                  <a:pt x="44" y="95"/>
                </a:cubicBezTo>
                <a:cubicBezTo>
                  <a:pt x="50" y="98"/>
                  <a:pt x="57" y="101"/>
                  <a:pt x="65" y="101"/>
                </a:cubicBezTo>
                <a:cubicBezTo>
                  <a:pt x="90" y="101"/>
                  <a:pt x="104" y="80"/>
                  <a:pt x="104" y="62"/>
                </a:cubicBezTo>
                <a:cubicBezTo>
                  <a:pt x="104" y="61"/>
                  <a:pt x="104" y="61"/>
                  <a:pt x="104" y="60"/>
                </a:cubicBezTo>
                <a:cubicBezTo>
                  <a:pt x="107" y="59"/>
                  <a:pt x="109" y="56"/>
                  <a:pt x="111" y="54"/>
                </a:cubicBezTo>
                <a:cubicBezTo>
                  <a:pt x="109" y="55"/>
                  <a:pt x="106" y="55"/>
                  <a:pt x="103" y="55"/>
                </a:cubicBezTo>
                <a:cubicBezTo>
                  <a:pt x="106" y="54"/>
                  <a:pt x="109" y="51"/>
                  <a:pt x="109" y="48"/>
                </a:cubicBezTo>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path>
            </a:pathLst>
          </a:custGeom>
          <a:solidFill>
            <a:srgbClr val="02284C"/>
          </a:solidFill>
          <a:ln w="50800">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262626">
                  <a:lumMod val="90000"/>
                  <a:lumOff val="10000"/>
                </a:srgbClr>
              </a:solidFill>
            </a:endParaRPr>
          </a:p>
        </p:txBody>
      </p:sp>
    </p:spTree>
    <p:extLst>
      <p:ext uri="{BB962C8B-B14F-4D97-AF65-F5344CB8AC3E}">
        <p14:creationId xmlns:p14="http://schemas.microsoft.com/office/powerpoint/2010/main" val="1628681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Social media accessibility myths</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37</a:t>
            </a:fld>
            <a:endParaRPr lang="en-US" dirty="0"/>
          </a:p>
        </p:txBody>
      </p:sp>
      <p:sp>
        <p:nvSpPr>
          <p:cNvPr id="8" name="Freeform 96"/>
          <p:cNvSpPr>
            <a:spLocks noEditPoints="1"/>
          </p:cNvSpPr>
          <p:nvPr/>
        </p:nvSpPr>
        <p:spPr bwMode="auto">
          <a:xfrm>
            <a:off x="2087414" y="5272148"/>
            <a:ext cx="739179" cy="734952"/>
          </a:xfrm>
          <a:custGeom>
            <a:avLst/>
            <a:gdLst>
              <a:gd name="T0" fmla="*/ 109 w 148"/>
              <a:gd name="T1" fmla="*/ 48 h 147"/>
              <a:gd name="T2" fmla="*/ 100 w 148"/>
              <a:gd name="T3" fmla="*/ 51 h 147"/>
              <a:gd name="T4" fmla="*/ 90 w 148"/>
              <a:gd name="T5" fmla="*/ 47 h 147"/>
              <a:gd name="T6" fmla="*/ 77 w 148"/>
              <a:gd name="T7" fmla="*/ 60 h 147"/>
              <a:gd name="T8" fmla="*/ 77 w 148"/>
              <a:gd name="T9" fmla="*/ 64 h 147"/>
              <a:gd name="T10" fmla="*/ 49 w 148"/>
              <a:gd name="T11" fmla="*/ 49 h 147"/>
              <a:gd name="T12" fmla="*/ 47 w 148"/>
              <a:gd name="T13" fmla="*/ 56 h 147"/>
              <a:gd name="T14" fmla="*/ 53 w 148"/>
              <a:gd name="T15" fmla="*/ 68 h 147"/>
              <a:gd name="T16" fmla="*/ 47 w 148"/>
              <a:gd name="T17" fmla="*/ 66 h 147"/>
              <a:gd name="T18" fmla="*/ 47 w 148"/>
              <a:gd name="T19" fmla="*/ 66 h 147"/>
              <a:gd name="T20" fmla="*/ 57 w 148"/>
              <a:gd name="T21" fmla="*/ 80 h 147"/>
              <a:gd name="T22" fmla="*/ 54 w 148"/>
              <a:gd name="T23" fmla="*/ 80 h 147"/>
              <a:gd name="T24" fmla="*/ 52 w 148"/>
              <a:gd name="T25" fmla="*/ 80 h 147"/>
              <a:gd name="T26" fmla="*/ 64 w 148"/>
              <a:gd name="T27" fmla="*/ 89 h 147"/>
              <a:gd name="T28" fmla="*/ 47 w 148"/>
              <a:gd name="T29" fmla="*/ 95 h 147"/>
              <a:gd name="T30" fmla="*/ 44 w 148"/>
              <a:gd name="T31" fmla="*/ 95 h 147"/>
              <a:gd name="T32" fmla="*/ 65 w 148"/>
              <a:gd name="T33" fmla="*/ 101 h 147"/>
              <a:gd name="T34" fmla="*/ 104 w 148"/>
              <a:gd name="T35" fmla="*/ 62 h 147"/>
              <a:gd name="T36" fmla="*/ 104 w 148"/>
              <a:gd name="T37" fmla="*/ 60 h 147"/>
              <a:gd name="T38" fmla="*/ 111 w 148"/>
              <a:gd name="T39" fmla="*/ 54 h 147"/>
              <a:gd name="T40" fmla="*/ 103 w 148"/>
              <a:gd name="T41" fmla="*/ 55 h 147"/>
              <a:gd name="T42" fmla="*/ 109 w 148"/>
              <a:gd name="T43" fmla="*/ 48 h 147"/>
              <a:gd name="T44" fmla="*/ 74 w 148"/>
              <a:gd name="T45" fmla="*/ 0 h 147"/>
              <a:gd name="T46" fmla="*/ 0 w 148"/>
              <a:gd name="T47" fmla="*/ 74 h 147"/>
              <a:gd name="T48" fmla="*/ 74 w 148"/>
              <a:gd name="T49" fmla="*/ 147 h 147"/>
              <a:gd name="T50" fmla="*/ 148 w 148"/>
              <a:gd name="T51" fmla="*/ 74 h 147"/>
              <a:gd name="T52" fmla="*/ 74 w 148"/>
              <a:gd name="T53" fmla="*/ 0 h 147"/>
              <a:gd name="T54" fmla="*/ 74 w 148"/>
              <a:gd name="T55" fmla="*/ 141 h 147"/>
              <a:gd name="T56" fmla="*/ 7 w 148"/>
              <a:gd name="T57" fmla="*/ 74 h 147"/>
              <a:gd name="T58" fmla="*/ 74 w 148"/>
              <a:gd name="T59" fmla="*/ 7 h 147"/>
              <a:gd name="T60" fmla="*/ 141 w 148"/>
              <a:gd name="T61" fmla="*/ 74 h 147"/>
              <a:gd name="T62" fmla="*/ 74 w 148"/>
              <a:gd name="T63"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7">
                <a:moveTo>
                  <a:pt x="109" y="48"/>
                </a:moveTo>
                <a:cubicBezTo>
                  <a:pt x="107" y="49"/>
                  <a:pt x="103" y="50"/>
                  <a:pt x="100" y="51"/>
                </a:cubicBezTo>
                <a:cubicBezTo>
                  <a:pt x="98" y="49"/>
                  <a:pt x="94" y="47"/>
                  <a:pt x="90" y="47"/>
                </a:cubicBezTo>
                <a:cubicBezTo>
                  <a:pt x="83" y="47"/>
                  <a:pt x="77" y="53"/>
                  <a:pt x="77" y="60"/>
                </a:cubicBezTo>
                <a:cubicBezTo>
                  <a:pt x="77" y="61"/>
                  <a:pt x="77" y="63"/>
                  <a:pt x="77" y="64"/>
                </a:cubicBezTo>
                <a:cubicBezTo>
                  <a:pt x="66" y="63"/>
                  <a:pt x="56" y="58"/>
                  <a:pt x="49" y="49"/>
                </a:cubicBezTo>
                <a:cubicBezTo>
                  <a:pt x="47" y="51"/>
                  <a:pt x="47" y="54"/>
                  <a:pt x="47" y="56"/>
                </a:cubicBezTo>
                <a:cubicBezTo>
                  <a:pt x="47" y="61"/>
                  <a:pt x="49" y="65"/>
                  <a:pt x="53" y="68"/>
                </a:cubicBezTo>
                <a:cubicBezTo>
                  <a:pt x="51" y="67"/>
                  <a:pt x="48" y="67"/>
                  <a:pt x="47" y="66"/>
                </a:cubicBezTo>
                <a:cubicBezTo>
                  <a:pt x="47" y="66"/>
                  <a:pt x="47" y="66"/>
                  <a:pt x="47" y="66"/>
                </a:cubicBezTo>
                <a:cubicBezTo>
                  <a:pt x="47" y="73"/>
                  <a:pt x="52" y="78"/>
                  <a:pt x="57" y="80"/>
                </a:cubicBezTo>
                <a:cubicBezTo>
                  <a:pt x="57" y="80"/>
                  <a:pt x="56" y="80"/>
                  <a:pt x="54" y="80"/>
                </a:cubicBezTo>
                <a:cubicBezTo>
                  <a:pt x="53" y="80"/>
                  <a:pt x="52" y="80"/>
                  <a:pt x="52" y="80"/>
                </a:cubicBezTo>
                <a:cubicBezTo>
                  <a:pt x="53" y="85"/>
                  <a:pt x="58" y="89"/>
                  <a:pt x="64" y="89"/>
                </a:cubicBezTo>
                <a:cubicBezTo>
                  <a:pt x="60" y="92"/>
                  <a:pt x="54" y="95"/>
                  <a:pt x="47" y="95"/>
                </a:cubicBezTo>
                <a:cubicBezTo>
                  <a:pt x="47" y="95"/>
                  <a:pt x="45" y="95"/>
                  <a:pt x="44" y="95"/>
                </a:cubicBezTo>
                <a:cubicBezTo>
                  <a:pt x="50" y="98"/>
                  <a:pt x="57" y="101"/>
                  <a:pt x="65" y="101"/>
                </a:cubicBezTo>
                <a:cubicBezTo>
                  <a:pt x="90" y="101"/>
                  <a:pt x="104" y="80"/>
                  <a:pt x="104" y="62"/>
                </a:cubicBezTo>
                <a:cubicBezTo>
                  <a:pt x="104" y="61"/>
                  <a:pt x="104" y="61"/>
                  <a:pt x="104" y="60"/>
                </a:cubicBezTo>
                <a:cubicBezTo>
                  <a:pt x="107" y="59"/>
                  <a:pt x="109" y="56"/>
                  <a:pt x="111" y="54"/>
                </a:cubicBezTo>
                <a:cubicBezTo>
                  <a:pt x="109" y="55"/>
                  <a:pt x="106" y="55"/>
                  <a:pt x="103" y="55"/>
                </a:cubicBezTo>
                <a:cubicBezTo>
                  <a:pt x="106" y="54"/>
                  <a:pt x="109" y="51"/>
                  <a:pt x="109" y="48"/>
                </a:cubicBezTo>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path>
            </a:pathLst>
          </a:custGeom>
          <a:solidFill>
            <a:srgbClr val="02284C"/>
          </a:solidFill>
          <a:ln w="50800">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262626">
                  <a:lumMod val="90000"/>
                  <a:lumOff val="10000"/>
                </a:srgbClr>
              </a:solidFill>
            </a:endParaRPr>
          </a:p>
        </p:txBody>
      </p:sp>
      <p:sp>
        <p:nvSpPr>
          <p:cNvPr id="9" name="Freeform 97"/>
          <p:cNvSpPr>
            <a:spLocks noEditPoints="1"/>
          </p:cNvSpPr>
          <p:nvPr/>
        </p:nvSpPr>
        <p:spPr bwMode="auto">
          <a:xfrm>
            <a:off x="2943382" y="5272148"/>
            <a:ext cx="734952" cy="734952"/>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0" name="Freeform 102"/>
          <p:cNvSpPr>
            <a:spLocks noEditPoints="1"/>
          </p:cNvSpPr>
          <p:nvPr/>
        </p:nvSpPr>
        <p:spPr bwMode="auto">
          <a:xfrm>
            <a:off x="3797071" y="5272148"/>
            <a:ext cx="732840" cy="734952"/>
          </a:xfrm>
          <a:custGeom>
            <a:avLst/>
            <a:gdLst>
              <a:gd name="T0" fmla="*/ 53 w 147"/>
              <a:gd name="T1" fmla="*/ 47 h 147"/>
              <a:gd name="T2" fmla="*/ 47 w 147"/>
              <a:gd name="T3" fmla="*/ 54 h 147"/>
              <a:gd name="T4" fmla="*/ 53 w 147"/>
              <a:gd name="T5" fmla="*/ 60 h 147"/>
              <a:gd name="T6" fmla="*/ 60 w 147"/>
              <a:gd name="T7" fmla="*/ 54 h 147"/>
              <a:gd name="T8" fmla="*/ 53 w 147"/>
              <a:gd name="T9" fmla="*/ 47 h 147"/>
              <a:gd name="T10" fmla="*/ 47 w 147"/>
              <a:gd name="T11" fmla="*/ 100 h 147"/>
              <a:gd name="T12" fmla="*/ 60 w 147"/>
              <a:gd name="T13" fmla="*/ 100 h 147"/>
              <a:gd name="T14" fmla="*/ 60 w 147"/>
              <a:gd name="T15" fmla="*/ 64 h 147"/>
              <a:gd name="T16" fmla="*/ 47 w 147"/>
              <a:gd name="T17" fmla="*/ 64 h 147"/>
              <a:gd name="T18" fmla="*/ 47 w 147"/>
              <a:gd name="T19" fmla="*/ 100 h 147"/>
              <a:gd name="T20" fmla="*/ 47 w 147"/>
              <a:gd name="T21" fmla="*/ 100 h 147"/>
              <a:gd name="T22" fmla="*/ 91 w 147"/>
              <a:gd name="T23" fmla="*/ 64 h 147"/>
              <a:gd name="T24" fmla="*/ 80 w 147"/>
              <a:gd name="T25" fmla="*/ 70 h 147"/>
              <a:gd name="T26" fmla="*/ 80 w 147"/>
              <a:gd name="T27" fmla="*/ 64 h 147"/>
              <a:gd name="T28" fmla="*/ 67 w 147"/>
              <a:gd name="T29" fmla="*/ 64 h 147"/>
              <a:gd name="T30" fmla="*/ 67 w 147"/>
              <a:gd name="T31" fmla="*/ 100 h 147"/>
              <a:gd name="T32" fmla="*/ 80 w 147"/>
              <a:gd name="T33" fmla="*/ 100 h 147"/>
              <a:gd name="T34" fmla="*/ 80 w 147"/>
              <a:gd name="T35" fmla="*/ 80 h 147"/>
              <a:gd name="T36" fmla="*/ 86 w 147"/>
              <a:gd name="T37" fmla="*/ 74 h 147"/>
              <a:gd name="T38" fmla="*/ 90 w 147"/>
              <a:gd name="T39" fmla="*/ 80 h 147"/>
              <a:gd name="T40" fmla="*/ 90 w 147"/>
              <a:gd name="T41" fmla="*/ 100 h 147"/>
              <a:gd name="T42" fmla="*/ 104 w 147"/>
              <a:gd name="T43" fmla="*/ 100 h 147"/>
              <a:gd name="T44" fmla="*/ 104 w 147"/>
              <a:gd name="T45" fmla="*/ 80 h 147"/>
              <a:gd name="T46" fmla="*/ 91 w 147"/>
              <a:gd name="T47" fmla="*/ 64 h 147"/>
              <a:gd name="T48" fmla="*/ 73 w 147"/>
              <a:gd name="T49" fmla="*/ 0 h 147"/>
              <a:gd name="T50" fmla="*/ 0 w 147"/>
              <a:gd name="T51" fmla="*/ 74 h 147"/>
              <a:gd name="T52" fmla="*/ 73 w 147"/>
              <a:gd name="T53" fmla="*/ 147 h 147"/>
              <a:gd name="T54" fmla="*/ 147 w 147"/>
              <a:gd name="T55" fmla="*/ 74 h 147"/>
              <a:gd name="T56" fmla="*/ 73 w 147"/>
              <a:gd name="T57" fmla="*/ 0 h 147"/>
              <a:gd name="T58" fmla="*/ 73 w 147"/>
              <a:gd name="T59" fmla="*/ 141 h 147"/>
              <a:gd name="T60" fmla="*/ 7 w 147"/>
              <a:gd name="T61" fmla="*/ 74 h 147"/>
              <a:gd name="T62" fmla="*/ 73 w 147"/>
              <a:gd name="T63" fmla="*/ 7 h 147"/>
              <a:gd name="T64" fmla="*/ 140 w 147"/>
              <a:gd name="T65" fmla="*/ 74 h 147"/>
              <a:gd name="T66" fmla="*/ 73 w 147"/>
              <a:gd name="T67"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47">
                <a:moveTo>
                  <a:pt x="53" y="47"/>
                </a:moveTo>
                <a:cubicBezTo>
                  <a:pt x="50" y="47"/>
                  <a:pt x="47" y="50"/>
                  <a:pt x="47" y="54"/>
                </a:cubicBezTo>
                <a:cubicBezTo>
                  <a:pt x="47" y="57"/>
                  <a:pt x="50" y="60"/>
                  <a:pt x="53" y="60"/>
                </a:cubicBezTo>
                <a:cubicBezTo>
                  <a:pt x="57" y="60"/>
                  <a:pt x="60" y="57"/>
                  <a:pt x="60" y="54"/>
                </a:cubicBezTo>
                <a:cubicBezTo>
                  <a:pt x="60" y="50"/>
                  <a:pt x="57" y="47"/>
                  <a:pt x="53" y="47"/>
                </a:cubicBezTo>
                <a:moveTo>
                  <a:pt x="47" y="100"/>
                </a:moveTo>
                <a:cubicBezTo>
                  <a:pt x="60" y="100"/>
                  <a:pt x="60" y="100"/>
                  <a:pt x="60" y="100"/>
                </a:cubicBezTo>
                <a:cubicBezTo>
                  <a:pt x="60" y="64"/>
                  <a:pt x="60" y="64"/>
                  <a:pt x="60" y="64"/>
                </a:cubicBezTo>
                <a:cubicBezTo>
                  <a:pt x="47" y="64"/>
                  <a:pt x="47" y="64"/>
                  <a:pt x="47" y="64"/>
                </a:cubicBezTo>
                <a:cubicBezTo>
                  <a:pt x="47" y="100"/>
                  <a:pt x="47" y="100"/>
                  <a:pt x="47" y="100"/>
                </a:cubicBezTo>
                <a:cubicBezTo>
                  <a:pt x="47" y="100"/>
                  <a:pt x="47" y="100"/>
                  <a:pt x="47" y="100"/>
                </a:cubicBezTo>
                <a:close/>
                <a:moveTo>
                  <a:pt x="91" y="64"/>
                </a:moveTo>
                <a:cubicBezTo>
                  <a:pt x="82" y="64"/>
                  <a:pt x="80" y="70"/>
                  <a:pt x="80" y="70"/>
                </a:cubicBezTo>
                <a:cubicBezTo>
                  <a:pt x="80" y="64"/>
                  <a:pt x="80" y="64"/>
                  <a:pt x="80" y="64"/>
                </a:cubicBezTo>
                <a:cubicBezTo>
                  <a:pt x="67" y="64"/>
                  <a:pt x="67" y="64"/>
                  <a:pt x="67" y="64"/>
                </a:cubicBezTo>
                <a:cubicBezTo>
                  <a:pt x="67" y="100"/>
                  <a:pt x="67" y="100"/>
                  <a:pt x="67" y="100"/>
                </a:cubicBezTo>
                <a:cubicBezTo>
                  <a:pt x="80" y="100"/>
                  <a:pt x="80" y="100"/>
                  <a:pt x="80" y="100"/>
                </a:cubicBezTo>
                <a:cubicBezTo>
                  <a:pt x="80" y="80"/>
                  <a:pt x="80" y="80"/>
                  <a:pt x="80" y="80"/>
                </a:cubicBezTo>
                <a:cubicBezTo>
                  <a:pt x="80" y="80"/>
                  <a:pt x="80" y="74"/>
                  <a:pt x="86" y="74"/>
                </a:cubicBezTo>
                <a:cubicBezTo>
                  <a:pt x="89" y="74"/>
                  <a:pt x="90" y="77"/>
                  <a:pt x="90" y="80"/>
                </a:cubicBezTo>
                <a:cubicBezTo>
                  <a:pt x="90" y="100"/>
                  <a:pt x="90" y="100"/>
                  <a:pt x="90" y="100"/>
                </a:cubicBezTo>
                <a:cubicBezTo>
                  <a:pt x="104" y="100"/>
                  <a:pt x="104" y="100"/>
                  <a:pt x="104" y="100"/>
                </a:cubicBezTo>
                <a:cubicBezTo>
                  <a:pt x="104" y="80"/>
                  <a:pt x="104" y="80"/>
                  <a:pt x="104" y="80"/>
                </a:cubicBezTo>
                <a:cubicBezTo>
                  <a:pt x="104" y="70"/>
                  <a:pt x="99" y="64"/>
                  <a:pt x="91" y="64"/>
                </a:cubicBezTo>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7" y="141"/>
                  <a:pt x="7" y="111"/>
                  <a:pt x="7" y="74"/>
                </a:cubicBezTo>
                <a:cubicBezTo>
                  <a:pt x="7" y="37"/>
                  <a:pt x="37" y="7"/>
                  <a:pt x="73" y="7"/>
                </a:cubicBezTo>
                <a:cubicBezTo>
                  <a:pt x="110" y="7"/>
                  <a:pt x="140" y="37"/>
                  <a:pt x="140" y="74"/>
                </a:cubicBezTo>
                <a:cubicBezTo>
                  <a:pt x="140" y="111"/>
                  <a:pt x="110" y="141"/>
                  <a:pt x="73" y="141"/>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1" name="Freeform 99"/>
          <p:cNvSpPr>
            <a:spLocks noEditPoints="1"/>
          </p:cNvSpPr>
          <p:nvPr/>
        </p:nvSpPr>
        <p:spPr bwMode="auto">
          <a:xfrm>
            <a:off x="4648648" y="5272148"/>
            <a:ext cx="734952" cy="734952"/>
          </a:xfrm>
          <a:custGeom>
            <a:avLst/>
            <a:gdLst>
              <a:gd name="T0" fmla="*/ 73 w 147"/>
              <a:gd name="T1" fmla="*/ 44 h 147"/>
              <a:gd name="T2" fmla="*/ 69 w 147"/>
              <a:gd name="T3" fmla="*/ 45 h 147"/>
              <a:gd name="T4" fmla="*/ 61 w 147"/>
              <a:gd name="T5" fmla="*/ 47 h 147"/>
              <a:gd name="T6" fmla="*/ 49 w 147"/>
              <a:gd name="T7" fmla="*/ 60 h 147"/>
              <a:gd name="T8" fmla="*/ 48 w 147"/>
              <a:gd name="T9" fmla="*/ 64 h 147"/>
              <a:gd name="T10" fmla="*/ 54 w 147"/>
              <a:gd name="T11" fmla="*/ 81 h 147"/>
              <a:gd name="T12" fmla="*/ 57 w 147"/>
              <a:gd name="T13" fmla="*/ 82 h 147"/>
              <a:gd name="T14" fmla="*/ 58 w 147"/>
              <a:gd name="T15" fmla="*/ 80 h 147"/>
              <a:gd name="T16" fmla="*/ 58 w 147"/>
              <a:gd name="T17" fmla="*/ 77 h 147"/>
              <a:gd name="T18" fmla="*/ 56 w 147"/>
              <a:gd name="T19" fmla="*/ 75 h 147"/>
              <a:gd name="T20" fmla="*/ 54 w 147"/>
              <a:gd name="T21" fmla="*/ 69 h 147"/>
              <a:gd name="T22" fmla="*/ 54 w 147"/>
              <a:gd name="T23" fmla="*/ 68 h 147"/>
              <a:gd name="T24" fmla="*/ 56 w 147"/>
              <a:gd name="T25" fmla="*/ 61 h 147"/>
              <a:gd name="T26" fmla="*/ 69 w 147"/>
              <a:gd name="T27" fmla="*/ 51 h 147"/>
              <a:gd name="T28" fmla="*/ 76 w 147"/>
              <a:gd name="T29" fmla="*/ 50 h 147"/>
              <a:gd name="T30" fmla="*/ 80 w 147"/>
              <a:gd name="T31" fmla="*/ 51 h 147"/>
              <a:gd name="T32" fmla="*/ 90 w 147"/>
              <a:gd name="T33" fmla="*/ 59 h 147"/>
              <a:gd name="T34" fmla="*/ 90 w 147"/>
              <a:gd name="T35" fmla="*/ 70 h 147"/>
              <a:gd name="T36" fmla="*/ 90 w 147"/>
              <a:gd name="T37" fmla="*/ 74 h 147"/>
              <a:gd name="T38" fmla="*/ 80 w 147"/>
              <a:gd name="T39" fmla="*/ 85 h 147"/>
              <a:gd name="T40" fmla="*/ 72 w 147"/>
              <a:gd name="T41" fmla="*/ 81 h 147"/>
              <a:gd name="T42" fmla="*/ 72 w 147"/>
              <a:gd name="T43" fmla="*/ 79 h 147"/>
              <a:gd name="T44" fmla="*/ 75 w 147"/>
              <a:gd name="T45" fmla="*/ 66 h 147"/>
              <a:gd name="T46" fmla="*/ 71 w 147"/>
              <a:gd name="T47" fmla="*/ 59 h 147"/>
              <a:gd name="T48" fmla="*/ 64 w 147"/>
              <a:gd name="T49" fmla="*/ 64 h 147"/>
              <a:gd name="T50" fmla="*/ 63 w 147"/>
              <a:gd name="T51" fmla="*/ 71 h 147"/>
              <a:gd name="T52" fmla="*/ 64 w 147"/>
              <a:gd name="T53" fmla="*/ 75 h 147"/>
              <a:gd name="T54" fmla="*/ 61 w 147"/>
              <a:gd name="T55" fmla="*/ 85 h 147"/>
              <a:gd name="T56" fmla="*/ 59 w 147"/>
              <a:gd name="T57" fmla="*/ 95 h 147"/>
              <a:gd name="T58" fmla="*/ 58 w 147"/>
              <a:gd name="T59" fmla="*/ 100 h 147"/>
              <a:gd name="T60" fmla="*/ 58 w 147"/>
              <a:gd name="T61" fmla="*/ 101 h 147"/>
              <a:gd name="T62" fmla="*/ 58 w 147"/>
              <a:gd name="T63" fmla="*/ 107 h 147"/>
              <a:gd name="T64" fmla="*/ 59 w 147"/>
              <a:gd name="T65" fmla="*/ 110 h 147"/>
              <a:gd name="T66" fmla="*/ 59 w 147"/>
              <a:gd name="T67" fmla="*/ 111 h 147"/>
              <a:gd name="T68" fmla="*/ 63 w 147"/>
              <a:gd name="T69" fmla="*/ 105 h 147"/>
              <a:gd name="T70" fmla="*/ 66 w 147"/>
              <a:gd name="T71" fmla="*/ 100 h 147"/>
              <a:gd name="T72" fmla="*/ 68 w 147"/>
              <a:gd name="T73" fmla="*/ 93 h 147"/>
              <a:gd name="T74" fmla="*/ 69 w 147"/>
              <a:gd name="T75" fmla="*/ 87 h 147"/>
              <a:gd name="T76" fmla="*/ 69 w 147"/>
              <a:gd name="T77" fmla="*/ 87 h 147"/>
              <a:gd name="T78" fmla="*/ 71 w 147"/>
              <a:gd name="T79" fmla="*/ 90 h 147"/>
              <a:gd name="T80" fmla="*/ 83 w 147"/>
              <a:gd name="T81" fmla="*/ 92 h 147"/>
              <a:gd name="T82" fmla="*/ 95 w 147"/>
              <a:gd name="T83" fmla="*/ 85 h 147"/>
              <a:gd name="T84" fmla="*/ 99 w 147"/>
              <a:gd name="T85" fmla="*/ 75 h 147"/>
              <a:gd name="T86" fmla="*/ 100 w 147"/>
              <a:gd name="T87" fmla="*/ 70 h 147"/>
              <a:gd name="T88" fmla="*/ 99 w 147"/>
              <a:gd name="T89" fmla="*/ 57 h 147"/>
              <a:gd name="T90" fmla="*/ 73 w 147"/>
              <a:gd name="T91" fmla="*/ 44 h 147"/>
              <a:gd name="T92" fmla="*/ 74 w 147"/>
              <a:gd name="T93" fmla="*/ 0 h 147"/>
              <a:gd name="T94" fmla="*/ 0 w 147"/>
              <a:gd name="T95" fmla="*/ 74 h 147"/>
              <a:gd name="T96" fmla="*/ 74 w 147"/>
              <a:gd name="T97" fmla="*/ 147 h 147"/>
              <a:gd name="T98" fmla="*/ 147 w 147"/>
              <a:gd name="T99" fmla="*/ 74 h 147"/>
              <a:gd name="T100" fmla="*/ 74 w 147"/>
              <a:gd name="T101" fmla="*/ 0 h 147"/>
              <a:gd name="T102" fmla="*/ 74 w 147"/>
              <a:gd name="T103" fmla="*/ 141 h 147"/>
              <a:gd name="T104" fmla="*/ 7 w 147"/>
              <a:gd name="T105" fmla="*/ 74 h 147"/>
              <a:gd name="T106" fmla="*/ 74 w 147"/>
              <a:gd name="T107" fmla="*/ 7 h 147"/>
              <a:gd name="T108" fmla="*/ 140 w 147"/>
              <a:gd name="T109" fmla="*/ 74 h 147"/>
              <a:gd name="T110" fmla="*/ 74 w 147"/>
              <a:gd name="T111"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147">
                <a:moveTo>
                  <a:pt x="73" y="44"/>
                </a:moveTo>
                <a:cubicBezTo>
                  <a:pt x="71" y="44"/>
                  <a:pt x="70" y="44"/>
                  <a:pt x="69" y="45"/>
                </a:cubicBezTo>
                <a:cubicBezTo>
                  <a:pt x="66" y="45"/>
                  <a:pt x="63" y="45"/>
                  <a:pt x="61" y="47"/>
                </a:cubicBezTo>
                <a:cubicBezTo>
                  <a:pt x="55" y="50"/>
                  <a:pt x="51" y="54"/>
                  <a:pt x="49" y="60"/>
                </a:cubicBezTo>
                <a:cubicBezTo>
                  <a:pt x="48" y="61"/>
                  <a:pt x="48" y="63"/>
                  <a:pt x="48" y="64"/>
                </a:cubicBezTo>
                <a:cubicBezTo>
                  <a:pt x="45" y="71"/>
                  <a:pt x="49" y="79"/>
                  <a:pt x="54" y="81"/>
                </a:cubicBezTo>
                <a:cubicBezTo>
                  <a:pt x="54" y="82"/>
                  <a:pt x="56" y="83"/>
                  <a:pt x="57" y="82"/>
                </a:cubicBezTo>
                <a:cubicBezTo>
                  <a:pt x="58" y="81"/>
                  <a:pt x="57" y="80"/>
                  <a:pt x="58" y="80"/>
                </a:cubicBezTo>
                <a:cubicBezTo>
                  <a:pt x="58" y="79"/>
                  <a:pt x="59" y="78"/>
                  <a:pt x="58" y="77"/>
                </a:cubicBezTo>
                <a:cubicBezTo>
                  <a:pt x="58" y="76"/>
                  <a:pt x="57" y="75"/>
                  <a:pt x="56" y="75"/>
                </a:cubicBezTo>
                <a:cubicBezTo>
                  <a:pt x="55" y="73"/>
                  <a:pt x="55" y="71"/>
                  <a:pt x="54" y="69"/>
                </a:cubicBezTo>
                <a:cubicBezTo>
                  <a:pt x="54" y="68"/>
                  <a:pt x="54" y="68"/>
                  <a:pt x="54" y="68"/>
                </a:cubicBezTo>
                <a:cubicBezTo>
                  <a:pt x="55" y="65"/>
                  <a:pt x="55" y="64"/>
                  <a:pt x="56" y="61"/>
                </a:cubicBezTo>
                <a:cubicBezTo>
                  <a:pt x="59" y="56"/>
                  <a:pt x="63" y="53"/>
                  <a:pt x="69" y="51"/>
                </a:cubicBezTo>
                <a:cubicBezTo>
                  <a:pt x="70" y="50"/>
                  <a:pt x="74" y="50"/>
                  <a:pt x="76" y="50"/>
                </a:cubicBezTo>
                <a:cubicBezTo>
                  <a:pt x="78" y="50"/>
                  <a:pt x="79" y="50"/>
                  <a:pt x="80" y="51"/>
                </a:cubicBezTo>
                <a:cubicBezTo>
                  <a:pt x="85" y="52"/>
                  <a:pt x="88" y="55"/>
                  <a:pt x="90" y="59"/>
                </a:cubicBezTo>
                <a:cubicBezTo>
                  <a:pt x="90" y="61"/>
                  <a:pt x="91" y="66"/>
                  <a:pt x="90" y="70"/>
                </a:cubicBezTo>
                <a:cubicBezTo>
                  <a:pt x="90" y="71"/>
                  <a:pt x="90" y="73"/>
                  <a:pt x="90" y="74"/>
                </a:cubicBezTo>
                <a:cubicBezTo>
                  <a:pt x="88" y="79"/>
                  <a:pt x="85" y="84"/>
                  <a:pt x="80" y="85"/>
                </a:cubicBezTo>
                <a:cubicBezTo>
                  <a:pt x="76" y="86"/>
                  <a:pt x="73" y="84"/>
                  <a:pt x="72" y="81"/>
                </a:cubicBezTo>
                <a:cubicBezTo>
                  <a:pt x="72" y="81"/>
                  <a:pt x="71" y="80"/>
                  <a:pt x="72" y="79"/>
                </a:cubicBezTo>
                <a:cubicBezTo>
                  <a:pt x="73" y="75"/>
                  <a:pt x="74" y="70"/>
                  <a:pt x="75" y="66"/>
                </a:cubicBezTo>
                <a:cubicBezTo>
                  <a:pt x="76" y="63"/>
                  <a:pt x="74" y="60"/>
                  <a:pt x="71" y="59"/>
                </a:cubicBezTo>
                <a:cubicBezTo>
                  <a:pt x="67" y="58"/>
                  <a:pt x="64" y="61"/>
                  <a:pt x="64" y="64"/>
                </a:cubicBezTo>
                <a:cubicBezTo>
                  <a:pt x="63" y="65"/>
                  <a:pt x="62" y="69"/>
                  <a:pt x="63" y="71"/>
                </a:cubicBezTo>
                <a:cubicBezTo>
                  <a:pt x="63" y="72"/>
                  <a:pt x="64" y="75"/>
                  <a:pt x="64" y="75"/>
                </a:cubicBezTo>
                <a:cubicBezTo>
                  <a:pt x="63" y="78"/>
                  <a:pt x="62" y="82"/>
                  <a:pt x="61" y="85"/>
                </a:cubicBezTo>
                <a:cubicBezTo>
                  <a:pt x="60" y="88"/>
                  <a:pt x="59" y="91"/>
                  <a:pt x="59" y="95"/>
                </a:cubicBezTo>
                <a:cubicBezTo>
                  <a:pt x="59" y="96"/>
                  <a:pt x="59" y="98"/>
                  <a:pt x="58" y="100"/>
                </a:cubicBezTo>
                <a:cubicBezTo>
                  <a:pt x="58" y="101"/>
                  <a:pt x="58" y="101"/>
                  <a:pt x="58" y="101"/>
                </a:cubicBezTo>
                <a:cubicBezTo>
                  <a:pt x="58" y="103"/>
                  <a:pt x="58" y="105"/>
                  <a:pt x="58" y="107"/>
                </a:cubicBezTo>
                <a:cubicBezTo>
                  <a:pt x="59" y="108"/>
                  <a:pt x="58" y="109"/>
                  <a:pt x="59" y="110"/>
                </a:cubicBezTo>
                <a:cubicBezTo>
                  <a:pt x="59" y="111"/>
                  <a:pt x="59" y="111"/>
                  <a:pt x="59" y="111"/>
                </a:cubicBezTo>
                <a:cubicBezTo>
                  <a:pt x="60" y="111"/>
                  <a:pt x="62" y="107"/>
                  <a:pt x="63" y="105"/>
                </a:cubicBezTo>
                <a:cubicBezTo>
                  <a:pt x="64" y="104"/>
                  <a:pt x="65" y="101"/>
                  <a:pt x="66" y="100"/>
                </a:cubicBezTo>
                <a:cubicBezTo>
                  <a:pt x="67" y="97"/>
                  <a:pt x="67" y="95"/>
                  <a:pt x="68" y="93"/>
                </a:cubicBezTo>
                <a:cubicBezTo>
                  <a:pt x="69" y="91"/>
                  <a:pt x="69" y="89"/>
                  <a:pt x="69" y="87"/>
                </a:cubicBezTo>
                <a:cubicBezTo>
                  <a:pt x="69" y="87"/>
                  <a:pt x="69" y="87"/>
                  <a:pt x="69" y="87"/>
                </a:cubicBezTo>
                <a:cubicBezTo>
                  <a:pt x="69" y="88"/>
                  <a:pt x="70" y="89"/>
                  <a:pt x="71" y="90"/>
                </a:cubicBezTo>
                <a:cubicBezTo>
                  <a:pt x="74" y="91"/>
                  <a:pt x="78" y="93"/>
                  <a:pt x="83" y="92"/>
                </a:cubicBezTo>
                <a:cubicBezTo>
                  <a:pt x="88" y="90"/>
                  <a:pt x="92" y="88"/>
                  <a:pt x="95" y="85"/>
                </a:cubicBezTo>
                <a:cubicBezTo>
                  <a:pt x="96" y="82"/>
                  <a:pt x="98" y="79"/>
                  <a:pt x="99" y="75"/>
                </a:cubicBezTo>
                <a:cubicBezTo>
                  <a:pt x="100" y="74"/>
                  <a:pt x="100" y="72"/>
                  <a:pt x="100" y="70"/>
                </a:cubicBezTo>
                <a:cubicBezTo>
                  <a:pt x="101" y="65"/>
                  <a:pt x="100" y="60"/>
                  <a:pt x="99" y="57"/>
                </a:cubicBezTo>
                <a:cubicBezTo>
                  <a:pt x="95" y="49"/>
                  <a:pt x="86" y="44"/>
                  <a:pt x="73" y="44"/>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0" y="7"/>
                  <a:pt x="140" y="37"/>
                  <a:pt x="140" y="74"/>
                </a:cubicBezTo>
                <a:cubicBezTo>
                  <a:pt x="140" y="111"/>
                  <a:pt x="110" y="141"/>
                  <a:pt x="74" y="141"/>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2" name="Freeform 98"/>
          <p:cNvSpPr>
            <a:spLocks noEditPoints="1"/>
          </p:cNvSpPr>
          <p:nvPr/>
        </p:nvSpPr>
        <p:spPr bwMode="auto">
          <a:xfrm>
            <a:off x="5450865" y="5272148"/>
            <a:ext cx="734952" cy="734952"/>
          </a:xfrm>
          <a:custGeom>
            <a:avLst/>
            <a:gdLst>
              <a:gd name="T0" fmla="*/ 72 w 147"/>
              <a:gd name="T1" fmla="*/ 60 h 147"/>
              <a:gd name="T2" fmla="*/ 78 w 147"/>
              <a:gd name="T3" fmla="*/ 45 h 147"/>
              <a:gd name="T4" fmla="*/ 70 w 147"/>
              <a:gd name="T5" fmla="*/ 40 h 147"/>
              <a:gd name="T6" fmla="*/ 65 w 147"/>
              <a:gd name="T7" fmla="*/ 55 h 147"/>
              <a:gd name="T8" fmla="*/ 69 w 147"/>
              <a:gd name="T9" fmla="*/ 45 h 147"/>
              <a:gd name="T10" fmla="*/ 74 w 147"/>
              <a:gd name="T11" fmla="*/ 45 h 147"/>
              <a:gd name="T12" fmla="*/ 71 w 147"/>
              <a:gd name="T13" fmla="*/ 57 h 147"/>
              <a:gd name="T14" fmla="*/ 69 w 147"/>
              <a:gd name="T15" fmla="*/ 45 h 147"/>
              <a:gd name="T16" fmla="*/ 85 w 147"/>
              <a:gd name="T17" fmla="*/ 60 h 147"/>
              <a:gd name="T18" fmla="*/ 90 w 147"/>
              <a:gd name="T19" fmla="*/ 60 h 147"/>
              <a:gd name="T20" fmla="*/ 94 w 147"/>
              <a:gd name="T21" fmla="*/ 40 h 147"/>
              <a:gd name="T22" fmla="*/ 90 w 147"/>
              <a:gd name="T23" fmla="*/ 55 h 147"/>
              <a:gd name="T24" fmla="*/ 85 w 147"/>
              <a:gd name="T25" fmla="*/ 56 h 147"/>
              <a:gd name="T26" fmla="*/ 81 w 147"/>
              <a:gd name="T27" fmla="*/ 40 h 147"/>
              <a:gd name="T28" fmla="*/ 85 w 147"/>
              <a:gd name="T29" fmla="*/ 60 h 147"/>
              <a:gd name="T30" fmla="*/ 59 w 147"/>
              <a:gd name="T31" fmla="*/ 60 h 147"/>
              <a:gd name="T32" fmla="*/ 64 w 147"/>
              <a:gd name="T33" fmla="*/ 34 h 147"/>
              <a:gd name="T34" fmla="*/ 57 w 147"/>
              <a:gd name="T35" fmla="*/ 44 h 147"/>
              <a:gd name="T36" fmla="*/ 49 w 147"/>
              <a:gd name="T37" fmla="*/ 34 h 147"/>
              <a:gd name="T38" fmla="*/ 54 w 147"/>
              <a:gd name="T39" fmla="*/ 60 h 147"/>
              <a:gd name="T40" fmla="*/ 82 w 147"/>
              <a:gd name="T41" fmla="*/ 83 h 147"/>
              <a:gd name="T42" fmla="*/ 80 w 147"/>
              <a:gd name="T43" fmla="*/ 97 h 147"/>
              <a:gd name="T44" fmla="*/ 84 w 147"/>
              <a:gd name="T45" fmla="*/ 96 h 147"/>
              <a:gd name="T46" fmla="*/ 82 w 147"/>
              <a:gd name="T47" fmla="*/ 83 h 147"/>
              <a:gd name="T48" fmla="*/ 0 w 147"/>
              <a:gd name="T49" fmla="*/ 74 h 147"/>
              <a:gd name="T50" fmla="*/ 147 w 147"/>
              <a:gd name="T51" fmla="*/ 74 h 147"/>
              <a:gd name="T52" fmla="*/ 74 w 147"/>
              <a:gd name="T53" fmla="*/ 141 h 147"/>
              <a:gd name="T54" fmla="*/ 74 w 147"/>
              <a:gd name="T55" fmla="*/ 7 h 147"/>
              <a:gd name="T56" fmla="*/ 74 w 147"/>
              <a:gd name="T57" fmla="*/ 141 h 147"/>
              <a:gd name="T58" fmla="*/ 74 w 147"/>
              <a:gd name="T59" fmla="*/ 64 h 147"/>
              <a:gd name="T60" fmla="*/ 38 w 147"/>
              <a:gd name="T61" fmla="*/ 75 h 147"/>
              <a:gd name="T62" fmla="*/ 38 w 147"/>
              <a:gd name="T63" fmla="*/ 100 h 147"/>
              <a:gd name="T64" fmla="*/ 74 w 147"/>
              <a:gd name="T65" fmla="*/ 111 h 147"/>
              <a:gd name="T66" fmla="*/ 110 w 147"/>
              <a:gd name="T67" fmla="*/ 100 h 147"/>
              <a:gd name="T68" fmla="*/ 110 w 147"/>
              <a:gd name="T69" fmla="*/ 75 h 147"/>
              <a:gd name="T70" fmla="*/ 59 w 147"/>
              <a:gd name="T71" fmla="*/ 75 h 147"/>
              <a:gd name="T72" fmla="*/ 54 w 147"/>
              <a:gd name="T73" fmla="*/ 101 h 147"/>
              <a:gd name="T74" fmla="*/ 49 w 147"/>
              <a:gd name="T75" fmla="*/ 75 h 147"/>
              <a:gd name="T76" fmla="*/ 44 w 147"/>
              <a:gd name="T77" fmla="*/ 71 h 147"/>
              <a:gd name="T78" fmla="*/ 59 w 147"/>
              <a:gd name="T79" fmla="*/ 75 h 147"/>
              <a:gd name="T80" fmla="*/ 72 w 147"/>
              <a:gd name="T81" fmla="*/ 101 h 147"/>
              <a:gd name="T82" fmla="*/ 68 w 147"/>
              <a:gd name="T83" fmla="*/ 100 h 147"/>
              <a:gd name="T84" fmla="*/ 59 w 147"/>
              <a:gd name="T85" fmla="*/ 100 h 147"/>
              <a:gd name="T86" fmla="*/ 64 w 147"/>
              <a:gd name="T87" fmla="*/ 79 h 147"/>
              <a:gd name="T88" fmla="*/ 64 w 147"/>
              <a:gd name="T89" fmla="*/ 99 h 147"/>
              <a:gd name="T90" fmla="*/ 68 w 147"/>
              <a:gd name="T91" fmla="*/ 79 h 147"/>
              <a:gd name="T92" fmla="*/ 72 w 147"/>
              <a:gd name="T93" fmla="*/ 101 h 147"/>
              <a:gd name="T94" fmla="*/ 88 w 147"/>
              <a:gd name="T95" fmla="*/ 96 h 147"/>
              <a:gd name="T96" fmla="*/ 80 w 147"/>
              <a:gd name="T97" fmla="*/ 100 h 147"/>
              <a:gd name="T98" fmla="*/ 75 w 147"/>
              <a:gd name="T99" fmla="*/ 101 h 147"/>
              <a:gd name="T100" fmla="*/ 80 w 147"/>
              <a:gd name="T101" fmla="*/ 71 h 147"/>
              <a:gd name="T102" fmla="*/ 85 w 147"/>
              <a:gd name="T103" fmla="*/ 79 h 147"/>
              <a:gd name="T104" fmla="*/ 88 w 147"/>
              <a:gd name="T105" fmla="*/ 96 h 147"/>
              <a:gd name="T106" fmla="*/ 105 w 147"/>
              <a:gd name="T107" fmla="*/ 85 h 147"/>
              <a:gd name="T108" fmla="*/ 95 w 147"/>
              <a:gd name="T109" fmla="*/ 91 h 147"/>
              <a:gd name="T110" fmla="*/ 98 w 147"/>
              <a:gd name="T111" fmla="*/ 98 h 147"/>
              <a:gd name="T112" fmla="*/ 100 w 147"/>
              <a:gd name="T113" fmla="*/ 94 h 147"/>
              <a:gd name="T114" fmla="*/ 105 w 147"/>
              <a:gd name="T115" fmla="*/ 97 h 147"/>
              <a:gd name="T116" fmla="*/ 91 w 147"/>
              <a:gd name="T117" fmla="*/ 97 h 147"/>
              <a:gd name="T118" fmla="*/ 98 w 147"/>
              <a:gd name="T119" fmla="*/ 79 h 147"/>
              <a:gd name="T120" fmla="*/ 98 w 147"/>
              <a:gd name="T121" fmla="*/ 83 h 147"/>
              <a:gd name="T122" fmla="*/ 95 w 147"/>
              <a:gd name="T123" fmla="*/ 88 h 147"/>
              <a:gd name="T124" fmla="*/ 100 w 147"/>
              <a:gd name="T12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47">
                <a:moveTo>
                  <a:pt x="70" y="60"/>
                </a:moveTo>
                <a:cubicBezTo>
                  <a:pt x="72" y="60"/>
                  <a:pt x="72" y="60"/>
                  <a:pt x="72" y="60"/>
                </a:cubicBezTo>
                <a:cubicBezTo>
                  <a:pt x="75" y="60"/>
                  <a:pt x="78" y="58"/>
                  <a:pt x="78" y="55"/>
                </a:cubicBezTo>
                <a:cubicBezTo>
                  <a:pt x="78" y="45"/>
                  <a:pt x="78" y="45"/>
                  <a:pt x="78" y="45"/>
                </a:cubicBezTo>
                <a:cubicBezTo>
                  <a:pt x="78" y="43"/>
                  <a:pt x="75" y="40"/>
                  <a:pt x="72" y="40"/>
                </a:cubicBezTo>
                <a:cubicBezTo>
                  <a:pt x="70" y="40"/>
                  <a:pt x="70" y="40"/>
                  <a:pt x="70" y="40"/>
                </a:cubicBezTo>
                <a:cubicBezTo>
                  <a:pt x="68" y="40"/>
                  <a:pt x="65" y="43"/>
                  <a:pt x="65" y="45"/>
                </a:cubicBezTo>
                <a:cubicBezTo>
                  <a:pt x="65" y="55"/>
                  <a:pt x="65" y="55"/>
                  <a:pt x="65" y="55"/>
                </a:cubicBezTo>
                <a:cubicBezTo>
                  <a:pt x="65" y="58"/>
                  <a:pt x="68" y="60"/>
                  <a:pt x="70" y="60"/>
                </a:cubicBezTo>
                <a:moveTo>
                  <a:pt x="69" y="45"/>
                </a:moveTo>
                <a:cubicBezTo>
                  <a:pt x="69" y="45"/>
                  <a:pt x="70" y="44"/>
                  <a:pt x="71" y="44"/>
                </a:cubicBezTo>
                <a:cubicBezTo>
                  <a:pt x="73" y="44"/>
                  <a:pt x="74" y="45"/>
                  <a:pt x="74" y="45"/>
                </a:cubicBezTo>
                <a:cubicBezTo>
                  <a:pt x="74" y="55"/>
                  <a:pt x="74" y="55"/>
                  <a:pt x="74" y="55"/>
                </a:cubicBezTo>
                <a:cubicBezTo>
                  <a:pt x="74" y="56"/>
                  <a:pt x="73" y="57"/>
                  <a:pt x="71" y="57"/>
                </a:cubicBezTo>
                <a:cubicBezTo>
                  <a:pt x="70" y="57"/>
                  <a:pt x="69" y="56"/>
                  <a:pt x="69" y="55"/>
                </a:cubicBezTo>
                <a:cubicBezTo>
                  <a:pt x="69" y="45"/>
                  <a:pt x="69" y="45"/>
                  <a:pt x="69" y="45"/>
                </a:cubicBezTo>
                <a:cubicBezTo>
                  <a:pt x="69" y="45"/>
                  <a:pt x="69" y="45"/>
                  <a:pt x="69" y="45"/>
                </a:cubicBezTo>
                <a:close/>
                <a:moveTo>
                  <a:pt x="85" y="60"/>
                </a:moveTo>
                <a:cubicBezTo>
                  <a:pt x="87" y="60"/>
                  <a:pt x="90" y="58"/>
                  <a:pt x="90" y="58"/>
                </a:cubicBezTo>
                <a:cubicBezTo>
                  <a:pt x="90" y="60"/>
                  <a:pt x="90" y="60"/>
                  <a:pt x="90" y="60"/>
                </a:cubicBezTo>
                <a:cubicBezTo>
                  <a:pt x="94" y="60"/>
                  <a:pt x="94" y="60"/>
                  <a:pt x="94" y="60"/>
                </a:cubicBezTo>
                <a:cubicBezTo>
                  <a:pt x="94" y="40"/>
                  <a:pt x="94" y="40"/>
                  <a:pt x="94" y="40"/>
                </a:cubicBezTo>
                <a:cubicBezTo>
                  <a:pt x="90" y="40"/>
                  <a:pt x="90" y="40"/>
                  <a:pt x="90" y="40"/>
                </a:cubicBezTo>
                <a:cubicBezTo>
                  <a:pt x="90" y="55"/>
                  <a:pt x="90" y="55"/>
                  <a:pt x="90" y="55"/>
                </a:cubicBezTo>
                <a:cubicBezTo>
                  <a:pt x="90" y="55"/>
                  <a:pt x="89" y="57"/>
                  <a:pt x="87" y="57"/>
                </a:cubicBezTo>
                <a:cubicBezTo>
                  <a:pt x="85" y="57"/>
                  <a:pt x="85" y="56"/>
                  <a:pt x="85" y="56"/>
                </a:cubicBezTo>
                <a:cubicBezTo>
                  <a:pt x="85" y="40"/>
                  <a:pt x="85" y="40"/>
                  <a:pt x="85" y="40"/>
                </a:cubicBezTo>
                <a:cubicBezTo>
                  <a:pt x="81" y="40"/>
                  <a:pt x="81" y="40"/>
                  <a:pt x="81" y="40"/>
                </a:cubicBezTo>
                <a:cubicBezTo>
                  <a:pt x="81" y="57"/>
                  <a:pt x="81" y="57"/>
                  <a:pt x="81" y="57"/>
                </a:cubicBezTo>
                <a:cubicBezTo>
                  <a:pt x="81" y="57"/>
                  <a:pt x="82" y="60"/>
                  <a:pt x="85" y="60"/>
                </a:cubicBezTo>
                <a:moveTo>
                  <a:pt x="54" y="60"/>
                </a:moveTo>
                <a:cubicBezTo>
                  <a:pt x="59" y="60"/>
                  <a:pt x="59" y="60"/>
                  <a:pt x="59" y="60"/>
                </a:cubicBezTo>
                <a:cubicBezTo>
                  <a:pt x="59" y="50"/>
                  <a:pt x="59" y="50"/>
                  <a:pt x="59" y="50"/>
                </a:cubicBezTo>
                <a:cubicBezTo>
                  <a:pt x="64" y="34"/>
                  <a:pt x="64" y="34"/>
                  <a:pt x="64" y="34"/>
                </a:cubicBezTo>
                <a:cubicBezTo>
                  <a:pt x="60" y="34"/>
                  <a:pt x="60" y="34"/>
                  <a:pt x="60" y="34"/>
                </a:cubicBezTo>
                <a:cubicBezTo>
                  <a:pt x="57" y="44"/>
                  <a:pt x="57" y="44"/>
                  <a:pt x="57" y="44"/>
                </a:cubicBezTo>
                <a:cubicBezTo>
                  <a:pt x="54" y="34"/>
                  <a:pt x="54" y="34"/>
                  <a:pt x="54" y="34"/>
                </a:cubicBezTo>
                <a:cubicBezTo>
                  <a:pt x="49" y="34"/>
                  <a:pt x="49" y="34"/>
                  <a:pt x="49" y="34"/>
                </a:cubicBezTo>
                <a:cubicBezTo>
                  <a:pt x="54" y="50"/>
                  <a:pt x="54" y="50"/>
                  <a:pt x="54" y="50"/>
                </a:cubicBezTo>
                <a:cubicBezTo>
                  <a:pt x="54" y="60"/>
                  <a:pt x="54" y="60"/>
                  <a:pt x="54" y="60"/>
                </a:cubicBezTo>
                <a:cubicBezTo>
                  <a:pt x="54" y="60"/>
                  <a:pt x="54" y="60"/>
                  <a:pt x="54" y="60"/>
                </a:cubicBezTo>
                <a:close/>
                <a:moveTo>
                  <a:pt x="82" y="83"/>
                </a:moveTo>
                <a:cubicBezTo>
                  <a:pt x="81" y="83"/>
                  <a:pt x="80" y="83"/>
                  <a:pt x="80" y="84"/>
                </a:cubicBezTo>
                <a:cubicBezTo>
                  <a:pt x="80" y="97"/>
                  <a:pt x="80" y="97"/>
                  <a:pt x="80" y="97"/>
                </a:cubicBezTo>
                <a:cubicBezTo>
                  <a:pt x="80" y="98"/>
                  <a:pt x="81" y="98"/>
                  <a:pt x="82" y="98"/>
                </a:cubicBezTo>
                <a:cubicBezTo>
                  <a:pt x="84" y="98"/>
                  <a:pt x="84" y="96"/>
                  <a:pt x="84" y="96"/>
                </a:cubicBezTo>
                <a:cubicBezTo>
                  <a:pt x="84" y="85"/>
                  <a:pt x="84" y="85"/>
                  <a:pt x="84" y="85"/>
                </a:cubicBezTo>
                <a:cubicBezTo>
                  <a:pt x="84" y="85"/>
                  <a:pt x="84" y="83"/>
                  <a:pt x="82" y="83"/>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9" y="65"/>
                </a:moveTo>
                <a:cubicBezTo>
                  <a:pt x="99" y="65"/>
                  <a:pt x="86" y="64"/>
                  <a:pt x="74" y="64"/>
                </a:cubicBezTo>
                <a:cubicBezTo>
                  <a:pt x="61" y="64"/>
                  <a:pt x="49" y="65"/>
                  <a:pt x="49" y="65"/>
                </a:cubicBezTo>
                <a:cubicBezTo>
                  <a:pt x="43" y="65"/>
                  <a:pt x="38" y="69"/>
                  <a:pt x="38" y="75"/>
                </a:cubicBezTo>
                <a:cubicBezTo>
                  <a:pt x="38" y="75"/>
                  <a:pt x="37" y="80"/>
                  <a:pt x="37" y="87"/>
                </a:cubicBezTo>
                <a:cubicBezTo>
                  <a:pt x="37" y="94"/>
                  <a:pt x="38" y="100"/>
                  <a:pt x="38" y="100"/>
                </a:cubicBezTo>
                <a:cubicBezTo>
                  <a:pt x="38" y="105"/>
                  <a:pt x="43" y="110"/>
                  <a:pt x="49" y="110"/>
                </a:cubicBezTo>
                <a:cubicBezTo>
                  <a:pt x="49" y="110"/>
                  <a:pt x="61" y="111"/>
                  <a:pt x="74" y="111"/>
                </a:cubicBezTo>
                <a:cubicBezTo>
                  <a:pt x="86" y="111"/>
                  <a:pt x="99" y="110"/>
                  <a:pt x="99" y="110"/>
                </a:cubicBezTo>
                <a:cubicBezTo>
                  <a:pt x="105" y="110"/>
                  <a:pt x="110" y="105"/>
                  <a:pt x="110" y="100"/>
                </a:cubicBezTo>
                <a:cubicBezTo>
                  <a:pt x="110" y="100"/>
                  <a:pt x="111" y="94"/>
                  <a:pt x="111" y="87"/>
                </a:cubicBezTo>
                <a:cubicBezTo>
                  <a:pt x="111" y="80"/>
                  <a:pt x="110" y="75"/>
                  <a:pt x="110" y="75"/>
                </a:cubicBezTo>
                <a:cubicBezTo>
                  <a:pt x="110" y="69"/>
                  <a:pt x="105" y="65"/>
                  <a:pt x="99" y="65"/>
                </a:cubicBezTo>
                <a:moveTo>
                  <a:pt x="59" y="75"/>
                </a:moveTo>
                <a:cubicBezTo>
                  <a:pt x="54" y="75"/>
                  <a:pt x="54" y="75"/>
                  <a:pt x="54" y="75"/>
                </a:cubicBezTo>
                <a:cubicBezTo>
                  <a:pt x="54" y="101"/>
                  <a:pt x="54" y="101"/>
                  <a:pt x="54" y="101"/>
                </a:cubicBezTo>
                <a:cubicBezTo>
                  <a:pt x="49" y="101"/>
                  <a:pt x="49" y="101"/>
                  <a:pt x="49" y="101"/>
                </a:cubicBezTo>
                <a:cubicBezTo>
                  <a:pt x="49" y="75"/>
                  <a:pt x="49" y="75"/>
                  <a:pt x="49" y="75"/>
                </a:cubicBezTo>
                <a:cubicBezTo>
                  <a:pt x="44" y="75"/>
                  <a:pt x="44" y="75"/>
                  <a:pt x="44" y="75"/>
                </a:cubicBezTo>
                <a:cubicBezTo>
                  <a:pt x="44" y="71"/>
                  <a:pt x="44" y="71"/>
                  <a:pt x="44" y="71"/>
                </a:cubicBezTo>
                <a:cubicBezTo>
                  <a:pt x="59" y="71"/>
                  <a:pt x="59" y="71"/>
                  <a:pt x="59" y="71"/>
                </a:cubicBezTo>
                <a:cubicBezTo>
                  <a:pt x="59" y="75"/>
                  <a:pt x="59" y="75"/>
                  <a:pt x="59" y="75"/>
                </a:cubicBezTo>
                <a:cubicBezTo>
                  <a:pt x="59" y="75"/>
                  <a:pt x="59" y="75"/>
                  <a:pt x="59" y="75"/>
                </a:cubicBezTo>
                <a:close/>
                <a:moveTo>
                  <a:pt x="72" y="101"/>
                </a:moveTo>
                <a:cubicBezTo>
                  <a:pt x="68" y="101"/>
                  <a:pt x="68" y="101"/>
                  <a:pt x="68" y="101"/>
                </a:cubicBezTo>
                <a:cubicBezTo>
                  <a:pt x="68" y="100"/>
                  <a:pt x="68" y="100"/>
                  <a:pt x="68" y="100"/>
                </a:cubicBezTo>
                <a:cubicBezTo>
                  <a:pt x="68" y="100"/>
                  <a:pt x="65" y="102"/>
                  <a:pt x="63" y="102"/>
                </a:cubicBezTo>
                <a:cubicBezTo>
                  <a:pt x="59" y="102"/>
                  <a:pt x="59" y="100"/>
                  <a:pt x="59" y="100"/>
                </a:cubicBezTo>
                <a:cubicBezTo>
                  <a:pt x="59" y="79"/>
                  <a:pt x="59" y="79"/>
                  <a:pt x="59" y="79"/>
                </a:cubicBezTo>
                <a:cubicBezTo>
                  <a:pt x="64" y="79"/>
                  <a:pt x="64" y="79"/>
                  <a:pt x="64" y="79"/>
                </a:cubicBezTo>
                <a:cubicBezTo>
                  <a:pt x="64" y="98"/>
                  <a:pt x="64" y="98"/>
                  <a:pt x="64" y="98"/>
                </a:cubicBezTo>
                <a:cubicBezTo>
                  <a:pt x="64" y="98"/>
                  <a:pt x="64" y="99"/>
                  <a:pt x="64" y="99"/>
                </a:cubicBezTo>
                <a:cubicBezTo>
                  <a:pt x="66" y="99"/>
                  <a:pt x="68" y="97"/>
                  <a:pt x="68" y="97"/>
                </a:cubicBezTo>
                <a:cubicBezTo>
                  <a:pt x="68" y="79"/>
                  <a:pt x="68" y="79"/>
                  <a:pt x="68" y="79"/>
                </a:cubicBezTo>
                <a:cubicBezTo>
                  <a:pt x="72" y="79"/>
                  <a:pt x="72" y="79"/>
                  <a:pt x="72" y="79"/>
                </a:cubicBezTo>
                <a:cubicBezTo>
                  <a:pt x="72" y="101"/>
                  <a:pt x="72" y="101"/>
                  <a:pt x="72" y="101"/>
                </a:cubicBezTo>
                <a:cubicBezTo>
                  <a:pt x="72" y="101"/>
                  <a:pt x="72" y="101"/>
                  <a:pt x="72" y="101"/>
                </a:cubicBezTo>
                <a:close/>
                <a:moveTo>
                  <a:pt x="88" y="96"/>
                </a:moveTo>
                <a:cubicBezTo>
                  <a:pt x="88" y="96"/>
                  <a:pt x="88" y="102"/>
                  <a:pt x="85" y="102"/>
                </a:cubicBezTo>
                <a:cubicBezTo>
                  <a:pt x="82" y="102"/>
                  <a:pt x="80" y="100"/>
                  <a:pt x="80" y="100"/>
                </a:cubicBezTo>
                <a:cubicBezTo>
                  <a:pt x="80" y="101"/>
                  <a:pt x="80" y="101"/>
                  <a:pt x="80" y="101"/>
                </a:cubicBezTo>
                <a:cubicBezTo>
                  <a:pt x="75" y="101"/>
                  <a:pt x="75" y="101"/>
                  <a:pt x="75" y="101"/>
                </a:cubicBezTo>
                <a:cubicBezTo>
                  <a:pt x="75" y="71"/>
                  <a:pt x="75" y="71"/>
                  <a:pt x="75" y="71"/>
                </a:cubicBezTo>
                <a:cubicBezTo>
                  <a:pt x="80" y="71"/>
                  <a:pt x="80" y="71"/>
                  <a:pt x="80" y="71"/>
                </a:cubicBezTo>
                <a:cubicBezTo>
                  <a:pt x="80" y="81"/>
                  <a:pt x="80" y="81"/>
                  <a:pt x="80" y="81"/>
                </a:cubicBezTo>
                <a:cubicBezTo>
                  <a:pt x="80" y="80"/>
                  <a:pt x="82" y="79"/>
                  <a:pt x="85" y="79"/>
                </a:cubicBezTo>
                <a:cubicBezTo>
                  <a:pt x="87" y="79"/>
                  <a:pt x="88" y="81"/>
                  <a:pt x="88" y="84"/>
                </a:cubicBezTo>
                <a:cubicBezTo>
                  <a:pt x="88" y="96"/>
                  <a:pt x="88" y="96"/>
                  <a:pt x="88" y="96"/>
                </a:cubicBezTo>
                <a:cubicBezTo>
                  <a:pt x="88" y="96"/>
                  <a:pt x="88" y="96"/>
                  <a:pt x="88" y="96"/>
                </a:cubicBezTo>
                <a:close/>
                <a:moveTo>
                  <a:pt x="105" y="85"/>
                </a:moveTo>
                <a:cubicBezTo>
                  <a:pt x="105" y="91"/>
                  <a:pt x="105" y="91"/>
                  <a:pt x="105" y="91"/>
                </a:cubicBezTo>
                <a:cubicBezTo>
                  <a:pt x="95" y="91"/>
                  <a:pt x="95" y="91"/>
                  <a:pt x="95" y="91"/>
                </a:cubicBezTo>
                <a:cubicBezTo>
                  <a:pt x="95" y="96"/>
                  <a:pt x="95" y="96"/>
                  <a:pt x="95" y="96"/>
                </a:cubicBezTo>
                <a:cubicBezTo>
                  <a:pt x="95" y="96"/>
                  <a:pt x="95" y="98"/>
                  <a:pt x="98" y="98"/>
                </a:cubicBezTo>
                <a:cubicBezTo>
                  <a:pt x="100" y="98"/>
                  <a:pt x="100" y="96"/>
                  <a:pt x="100" y="96"/>
                </a:cubicBezTo>
                <a:cubicBezTo>
                  <a:pt x="100" y="94"/>
                  <a:pt x="100" y="94"/>
                  <a:pt x="100" y="94"/>
                </a:cubicBezTo>
                <a:cubicBezTo>
                  <a:pt x="105" y="94"/>
                  <a:pt x="105" y="94"/>
                  <a:pt x="105" y="94"/>
                </a:cubicBezTo>
                <a:cubicBezTo>
                  <a:pt x="105" y="97"/>
                  <a:pt x="105" y="97"/>
                  <a:pt x="105" y="97"/>
                </a:cubicBezTo>
                <a:cubicBezTo>
                  <a:pt x="105" y="97"/>
                  <a:pt x="104" y="102"/>
                  <a:pt x="98" y="102"/>
                </a:cubicBezTo>
                <a:cubicBezTo>
                  <a:pt x="93" y="102"/>
                  <a:pt x="91" y="97"/>
                  <a:pt x="91" y="97"/>
                </a:cubicBezTo>
                <a:cubicBezTo>
                  <a:pt x="91" y="85"/>
                  <a:pt x="91" y="85"/>
                  <a:pt x="91" y="85"/>
                </a:cubicBezTo>
                <a:cubicBezTo>
                  <a:pt x="91" y="85"/>
                  <a:pt x="91" y="79"/>
                  <a:pt x="98" y="79"/>
                </a:cubicBezTo>
                <a:cubicBezTo>
                  <a:pt x="105" y="79"/>
                  <a:pt x="105" y="85"/>
                  <a:pt x="105" y="85"/>
                </a:cubicBezTo>
                <a:moveTo>
                  <a:pt x="98" y="83"/>
                </a:moveTo>
                <a:cubicBezTo>
                  <a:pt x="95" y="83"/>
                  <a:pt x="95" y="85"/>
                  <a:pt x="95" y="85"/>
                </a:cubicBezTo>
                <a:cubicBezTo>
                  <a:pt x="95" y="88"/>
                  <a:pt x="95" y="88"/>
                  <a:pt x="95" y="88"/>
                </a:cubicBezTo>
                <a:cubicBezTo>
                  <a:pt x="100" y="88"/>
                  <a:pt x="100" y="88"/>
                  <a:pt x="100" y="88"/>
                </a:cubicBezTo>
                <a:cubicBezTo>
                  <a:pt x="100" y="85"/>
                  <a:pt x="100" y="85"/>
                  <a:pt x="100" y="85"/>
                </a:cubicBezTo>
                <a:cubicBezTo>
                  <a:pt x="100" y="85"/>
                  <a:pt x="100" y="83"/>
                  <a:pt x="98" y="83"/>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3" name="Freeform 106"/>
          <p:cNvSpPr>
            <a:spLocks noEditPoints="1"/>
          </p:cNvSpPr>
          <p:nvPr/>
        </p:nvSpPr>
        <p:spPr bwMode="auto">
          <a:xfrm>
            <a:off x="6299028" y="5272148"/>
            <a:ext cx="739179" cy="734952"/>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4 w 148"/>
              <a:gd name="T11" fmla="*/ 141 h 147"/>
              <a:gd name="T12" fmla="*/ 7 w 148"/>
              <a:gd name="T13" fmla="*/ 74 h 147"/>
              <a:gd name="T14" fmla="*/ 74 w 148"/>
              <a:gd name="T15" fmla="*/ 7 h 147"/>
              <a:gd name="T16" fmla="*/ 141 w 148"/>
              <a:gd name="T17" fmla="*/ 74 h 147"/>
              <a:gd name="T18" fmla="*/ 74 w 148"/>
              <a:gd name="T19" fmla="*/ 141 h 147"/>
              <a:gd name="T20" fmla="*/ 94 w 148"/>
              <a:gd name="T21" fmla="*/ 40 h 147"/>
              <a:gd name="T22" fmla="*/ 54 w 148"/>
              <a:gd name="T23" fmla="*/ 40 h 147"/>
              <a:gd name="T24" fmla="*/ 41 w 148"/>
              <a:gd name="T25" fmla="*/ 54 h 147"/>
              <a:gd name="T26" fmla="*/ 41 w 148"/>
              <a:gd name="T27" fmla="*/ 94 h 147"/>
              <a:gd name="T28" fmla="*/ 54 w 148"/>
              <a:gd name="T29" fmla="*/ 107 h 147"/>
              <a:gd name="T30" fmla="*/ 94 w 148"/>
              <a:gd name="T31" fmla="*/ 107 h 147"/>
              <a:gd name="T32" fmla="*/ 108 w 148"/>
              <a:gd name="T33" fmla="*/ 94 h 147"/>
              <a:gd name="T34" fmla="*/ 108 w 148"/>
              <a:gd name="T35" fmla="*/ 54 h 147"/>
              <a:gd name="T36" fmla="*/ 94 w 148"/>
              <a:gd name="T37" fmla="*/ 40 h 147"/>
              <a:gd name="T38" fmla="*/ 88 w 148"/>
              <a:gd name="T39" fmla="*/ 50 h 147"/>
              <a:gd name="T40" fmla="*/ 98 w 148"/>
              <a:gd name="T41" fmla="*/ 50 h 147"/>
              <a:gd name="T42" fmla="*/ 98 w 148"/>
              <a:gd name="T43" fmla="*/ 60 h 147"/>
              <a:gd name="T44" fmla="*/ 88 w 148"/>
              <a:gd name="T45" fmla="*/ 60 h 147"/>
              <a:gd name="T46" fmla="*/ 88 w 148"/>
              <a:gd name="T47" fmla="*/ 50 h 147"/>
              <a:gd name="T48" fmla="*/ 88 w 148"/>
              <a:gd name="T49" fmla="*/ 50 h 147"/>
              <a:gd name="T50" fmla="*/ 74 w 148"/>
              <a:gd name="T51" fmla="*/ 60 h 147"/>
              <a:gd name="T52" fmla="*/ 88 w 148"/>
              <a:gd name="T53" fmla="*/ 74 h 147"/>
              <a:gd name="T54" fmla="*/ 74 w 148"/>
              <a:gd name="T55" fmla="*/ 87 h 147"/>
              <a:gd name="T56" fmla="*/ 61 w 148"/>
              <a:gd name="T57" fmla="*/ 74 h 147"/>
              <a:gd name="T58" fmla="*/ 74 w 148"/>
              <a:gd name="T59" fmla="*/ 60 h 147"/>
              <a:gd name="T60" fmla="*/ 101 w 148"/>
              <a:gd name="T61" fmla="*/ 94 h 147"/>
              <a:gd name="T62" fmla="*/ 94 w 148"/>
              <a:gd name="T63" fmla="*/ 100 h 147"/>
              <a:gd name="T64" fmla="*/ 54 w 148"/>
              <a:gd name="T65" fmla="*/ 100 h 147"/>
              <a:gd name="T66" fmla="*/ 47 w 148"/>
              <a:gd name="T67" fmla="*/ 94 h 147"/>
              <a:gd name="T68" fmla="*/ 47 w 148"/>
              <a:gd name="T69" fmla="*/ 70 h 147"/>
              <a:gd name="T70" fmla="*/ 54 w 148"/>
              <a:gd name="T71" fmla="*/ 70 h 147"/>
              <a:gd name="T72" fmla="*/ 54 w 148"/>
              <a:gd name="T73" fmla="*/ 74 h 147"/>
              <a:gd name="T74" fmla="*/ 74 w 148"/>
              <a:gd name="T75" fmla="*/ 94 h 147"/>
              <a:gd name="T76" fmla="*/ 94 w 148"/>
              <a:gd name="T77" fmla="*/ 74 h 147"/>
              <a:gd name="T78" fmla="*/ 94 w 148"/>
              <a:gd name="T79" fmla="*/ 70 h 147"/>
              <a:gd name="T80" fmla="*/ 101 w 148"/>
              <a:gd name="T81" fmla="*/ 70 h 147"/>
              <a:gd name="T82" fmla="*/ 101 w 148"/>
              <a:gd name="T83" fmla="*/ 94 h 147"/>
              <a:gd name="T84" fmla="*/ 101 w 148"/>
              <a:gd name="T85" fmla="*/ 9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7">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4" y="40"/>
                </a:moveTo>
                <a:cubicBezTo>
                  <a:pt x="54" y="40"/>
                  <a:pt x="54" y="40"/>
                  <a:pt x="54" y="40"/>
                </a:cubicBezTo>
                <a:cubicBezTo>
                  <a:pt x="47" y="40"/>
                  <a:pt x="41" y="46"/>
                  <a:pt x="41" y="54"/>
                </a:cubicBezTo>
                <a:cubicBezTo>
                  <a:pt x="41" y="94"/>
                  <a:pt x="41" y="94"/>
                  <a:pt x="41" y="94"/>
                </a:cubicBezTo>
                <a:cubicBezTo>
                  <a:pt x="41" y="101"/>
                  <a:pt x="47" y="107"/>
                  <a:pt x="54" y="107"/>
                </a:cubicBezTo>
                <a:cubicBezTo>
                  <a:pt x="94" y="107"/>
                  <a:pt x="94" y="107"/>
                  <a:pt x="94" y="107"/>
                </a:cubicBezTo>
                <a:cubicBezTo>
                  <a:pt x="102" y="107"/>
                  <a:pt x="108" y="101"/>
                  <a:pt x="108" y="94"/>
                </a:cubicBezTo>
                <a:cubicBezTo>
                  <a:pt x="108" y="54"/>
                  <a:pt x="108" y="54"/>
                  <a:pt x="108" y="54"/>
                </a:cubicBezTo>
                <a:cubicBezTo>
                  <a:pt x="108" y="46"/>
                  <a:pt x="102" y="40"/>
                  <a:pt x="94" y="40"/>
                </a:cubicBezTo>
                <a:moveTo>
                  <a:pt x="88" y="50"/>
                </a:moveTo>
                <a:cubicBezTo>
                  <a:pt x="98" y="50"/>
                  <a:pt x="98" y="50"/>
                  <a:pt x="98" y="50"/>
                </a:cubicBezTo>
                <a:cubicBezTo>
                  <a:pt x="98" y="60"/>
                  <a:pt x="98" y="60"/>
                  <a:pt x="98" y="60"/>
                </a:cubicBezTo>
                <a:cubicBezTo>
                  <a:pt x="88" y="60"/>
                  <a:pt x="88" y="60"/>
                  <a:pt x="88" y="60"/>
                </a:cubicBezTo>
                <a:cubicBezTo>
                  <a:pt x="88" y="50"/>
                  <a:pt x="88" y="50"/>
                  <a:pt x="88" y="50"/>
                </a:cubicBezTo>
                <a:cubicBezTo>
                  <a:pt x="88" y="50"/>
                  <a:pt x="88" y="50"/>
                  <a:pt x="88" y="50"/>
                </a:cubicBezTo>
                <a:close/>
                <a:moveTo>
                  <a:pt x="74" y="60"/>
                </a:moveTo>
                <a:cubicBezTo>
                  <a:pt x="82" y="60"/>
                  <a:pt x="88" y="66"/>
                  <a:pt x="88" y="74"/>
                </a:cubicBezTo>
                <a:cubicBezTo>
                  <a:pt x="88" y="81"/>
                  <a:pt x="82" y="87"/>
                  <a:pt x="74" y="87"/>
                </a:cubicBezTo>
                <a:cubicBezTo>
                  <a:pt x="67" y="87"/>
                  <a:pt x="61" y="81"/>
                  <a:pt x="61" y="74"/>
                </a:cubicBezTo>
                <a:cubicBezTo>
                  <a:pt x="61" y="66"/>
                  <a:pt x="67" y="60"/>
                  <a:pt x="74" y="60"/>
                </a:cubicBezTo>
                <a:moveTo>
                  <a:pt x="101" y="94"/>
                </a:moveTo>
                <a:cubicBezTo>
                  <a:pt x="101" y="97"/>
                  <a:pt x="98" y="100"/>
                  <a:pt x="94" y="100"/>
                </a:cubicBezTo>
                <a:cubicBezTo>
                  <a:pt x="54" y="100"/>
                  <a:pt x="54" y="100"/>
                  <a:pt x="54" y="100"/>
                </a:cubicBezTo>
                <a:cubicBezTo>
                  <a:pt x="51" y="100"/>
                  <a:pt x="47" y="97"/>
                  <a:pt x="47" y="94"/>
                </a:cubicBezTo>
                <a:cubicBezTo>
                  <a:pt x="47" y="70"/>
                  <a:pt x="47" y="70"/>
                  <a:pt x="47" y="70"/>
                </a:cubicBezTo>
                <a:cubicBezTo>
                  <a:pt x="54" y="70"/>
                  <a:pt x="54" y="70"/>
                  <a:pt x="54" y="70"/>
                </a:cubicBezTo>
                <a:cubicBezTo>
                  <a:pt x="54" y="71"/>
                  <a:pt x="54" y="73"/>
                  <a:pt x="54" y="74"/>
                </a:cubicBezTo>
                <a:cubicBezTo>
                  <a:pt x="54" y="85"/>
                  <a:pt x="63" y="94"/>
                  <a:pt x="74" y="94"/>
                </a:cubicBezTo>
                <a:cubicBezTo>
                  <a:pt x="85" y="94"/>
                  <a:pt x="94" y="85"/>
                  <a:pt x="94" y="74"/>
                </a:cubicBezTo>
                <a:cubicBezTo>
                  <a:pt x="94" y="73"/>
                  <a:pt x="94" y="71"/>
                  <a:pt x="94" y="70"/>
                </a:cubicBezTo>
                <a:cubicBezTo>
                  <a:pt x="101" y="70"/>
                  <a:pt x="101" y="70"/>
                  <a:pt x="101" y="70"/>
                </a:cubicBezTo>
                <a:cubicBezTo>
                  <a:pt x="101" y="94"/>
                  <a:pt x="101" y="94"/>
                  <a:pt x="101" y="94"/>
                </a:cubicBezTo>
                <a:cubicBezTo>
                  <a:pt x="101" y="94"/>
                  <a:pt x="101" y="94"/>
                  <a:pt x="101" y="94"/>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grpSp>
        <p:nvGrpSpPr>
          <p:cNvPr id="28" name="Group 27"/>
          <p:cNvGrpSpPr/>
          <p:nvPr/>
        </p:nvGrpSpPr>
        <p:grpSpPr>
          <a:xfrm>
            <a:off x="457199" y="1315459"/>
            <a:ext cx="8229599" cy="495108"/>
            <a:chOff x="457199" y="1315459"/>
            <a:chExt cx="8229599" cy="495108"/>
          </a:xfrm>
        </p:grpSpPr>
        <p:sp>
          <p:nvSpPr>
            <p:cNvPr id="6" name="TextBox 5"/>
            <p:cNvSpPr txBox="1"/>
            <p:nvPr/>
          </p:nvSpPr>
          <p:spPr>
            <a:xfrm>
              <a:off x="457199" y="1315459"/>
              <a:ext cx="8229599" cy="495108"/>
            </a:xfrm>
            <a:prstGeom prst="rect">
              <a:avLst/>
            </a:prstGeom>
            <a:solidFill>
              <a:schemeClr val="bg1">
                <a:lumMod val="85000"/>
              </a:schemeClr>
            </a:solidFill>
          </p:spPr>
          <p:txBody>
            <a:bodyPr wrap="square" lIns="180000" tIns="108000" rIns="180000" bIns="108000" rtlCol="0">
              <a:spAutoFit/>
            </a:bodyPr>
            <a:lstStyle/>
            <a:p>
              <a:pPr marL="540000"/>
              <a:r>
                <a:rPr lang="en-CA" dirty="0">
                  <a:solidFill>
                    <a:srgbClr val="02284C"/>
                  </a:solidFill>
                  <a:latin typeface="Century Gothic" charset="0"/>
                  <a:ea typeface="Century Gothic" charset="0"/>
                  <a:cs typeface="Century Gothic" charset="0"/>
                </a:rPr>
                <a:t>People with disabilities </a:t>
              </a:r>
              <a:r>
                <a:rPr lang="en-CA" b="1" dirty="0">
                  <a:solidFill>
                    <a:srgbClr val="02284C"/>
                  </a:solidFill>
                  <a:latin typeface="Century Gothic" charset="0"/>
                  <a:ea typeface="Century Gothic" charset="0"/>
                  <a:cs typeface="Century Gothic" charset="0"/>
                </a:rPr>
                <a:t>don’t use</a:t>
              </a:r>
              <a:r>
                <a:rPr lang="en-CA" dirty="0">
                  <a:solidFill>
                    <a:srgbClr val="02284C"/>
                  </a:solidFill>
                  <a:latin typeface="Century Gothic" charset="0"/>
                  <a:ea typeface="Century Gothic" charset="0"/>
                  <a:cs typeface="Century Gothic" charset="0"/>
                </a:rPr>
                <a:t> social media</a:t>
              </a:r>
            </a:p>
          </p:txBody>
        </p:sp>
        <p:sp>
          <p:nvSpPr>
            <p:cNvPr id="22" name="Freeform 78"/>
            <p:cNvSpPr>
              <a:spLocks noEditPoints="1"/>
            </p:cNvSpPr>
            <p:nvPr/>
          </p:nvSpPr>
          <p:spPr bwMode="auto">
            <a:xfrm>
              <a:off x="548545" y="1404761"/>
              <a:ext cx="375588" cy="314975"/>
            </a:xfrm>
            <a:custGeom>
              <a:avLst/>
              <a:gdLst>
                <a:gd name="T0" fmla="*/ 74 w 147"/>
                <a:gd name="T1" fmla="*/ 34 h 121"/>
                <a:gd name="T2" fmla="*/ 67 w 147"/>
                <a:gd name="T3" fmla="*/ 41 h 121"/>
                <a:gd name="T4" fmla="*/ 70 w 147"/>
                <a:gd name="T5" fmla="*/ 77 h 121"/>
                <a:gd name="T6" fmla="*/ 74 w 147"/>
                <a:gd name="T7" fmla="*/ 81 h 121"/>
                <a:gd name="T8" fmla="*/ 77 w 147"/>
                <a:gd name="T9" fmla="*/ 77 h 121"/>
                <a:gd name="T10" fmla="*/ 81 w 147"/>
                <a:gd name="T11" fmla="*/ 41 h 121"/>
                <a:gd name="T12" fmla="*/ 74 w 147"/>
                <a:gd name="T13" fmla="*/ 34 h 121"/>
                <a:gd name="T14" fmla="*/ 74 w 147"/>
                <a:gd name="T15" fmla="*/ 88 h 121"/>
                <a:gd name="T16" fmla="*/ 67 w 147"/>
                <a:gd name="T17" fmla="*/ 94 h 121"/>
                <a:gd name="T18" fmla="*/ 74 w 147"/>
                <a:gd name="T19" fmla="*/ 101 h 121"/>
                <a:gd name="T20" fmla="*/ 81 w 147"/>
                <a:gd name="T21" fmla="*/ 94 h 121"/>
                <a:gd name="T22" fmla="*/ 74 w 147"/>
                <a:gd name="T23" fmla="*/ 88 h 121"/>
                <a:gd name="T24" fmla="*/ 146 w 147"/>
                <a:gd name="T25" fmla="*/ 101 h 121"/>
                <a:gd name="T26" fmla="*/ 86 w 147"/>
                <a:gd name="T27" fmla="*/ 7 h 121"/>
                <a:gd name="T28" fmla="*/ 74 w 147"/>
                <a:gd name="T29" fmla="*/ 0 h 121"/>
                <a:gd name="T30" fmla="*/ 62 w 147"/>
                <a:gd name="T31" fmla="*/ 7 h 121"/>
                <a:gd name="T32" fmla="*/ 2 w 147"/>
                <a:gd name="T33" fmla="*/ 101 h 121"/>
                <a:gd name="T34" fmla="*/ 0 w 147"/>
                <a:gd name="T35" fmla="*/ 108 h 121"/>
                <a:gd name="T36" fmla="*/ 14 w 147"/>
                <a:gd name="T37" fmla="*/ 121 h 121"/>
                <a:gd name="T38" fmla="*/ 134 w 147"/>
                <a:gd name="T39" fmla="*/ 121 h 121"/>
                <a:gd name="T40" fmla="*/ 147 w 147"/>
                <a:gd name="T41" fmla="*/ 108 h 121"/>
                <a:gd name="T42" fmla="*/ 146 w 147"/>
                <a:gd name="T43" fmla="*/ 101 h 121"/>
                <a:gd name="T44" fmla="*/ 134 w 147"/>
                <a:gd name="T45" fmla="*/ 114 h 121"/>
                <a:gd name="T46" fmla="*/ 14 w 147"/>
                <a:gd name="T47" fmla="*/ 114 h 121"/>
                <a:gd name="T48" fmla="*/ 7 w 147"/>
                <a:gd name="T49" fmla="*/ 108 h 121"/>
                <a:gd name="T50" fmla="*/ 8 w 147"/>
                <a:gd name="T51" fmla="*/ 105 h 121"/>
                <a:gd name="T52" fmla="*/ 8 w 147"/>
                <a:gd name="T53" fmla="*/ 104 h 121"/>
                <a:gd name="T54" fmla="*/ 68 w 147"/>
                <a:gd name="T55" fmla="*/ 10 h 121"/>
                <a:gd name="T56" fmla="*/ 68 w 147"/>
                <a:gd name="T57" fmla="*/ 10 h 121"/>
                <a:gd name="T58" fmla="*/ 74 w 147"/>
                <a:gd name="T59" fmla="*/ 7 h 121"/>
                <a:gd name="T60" fmla="*/ 80 w 147"/>
                <a:gd name="T61" fmla="*/ 10 h 121"/>
                <a:gd name="T62" fmla="*/ 80 w 147"/>
                <a:gd name="T63" fmla="*/ 10 h 121"/>
                <a:gd name="T64" fmla="*/ 140 w 147"/>
                <a:gd name="T65" fmla="*/ 104 h 121"/>
                <a:gd name="T66" fmla="*/ 141 w 147"/>
                <a:gd name="T67" fmla="*/ 105 h 121"/>
                <a:gd name="T68" fmla="*/ 141 w 147"/>
                <a:gd name="T69" fmla="*/ 108 h 121"/>
                <a:gd name="T70" fmla="*/ 134 w 147"/>
                <a:gd name="T71"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21">
                  <a:moveTo>
                    <a:pt x="74" y="34"/>
                  </a:moveTo>
                  <a:cubicBezTo>
                    <a:pt x="70" y="34"/>
                    <a:pt x="67" y="37"/>
                    <a:pt x="67" y="41"/>
                  </a:cubicBezTo>
                  <a:cubicBezTo>
                    <a:pt x="70" y="77"/>
                    <a:pt x="70" y="77"/>
                    <a:pt x="70" y="77"/>
                  </a:cubicBezTo>
                  <a:cubicBezTo>
                    <a:pt x="70" y="79"/>
                    <a:pt x="72" y="81"/>
                    <a:pt x="74" y="81"/>
                  </a:cubicBezTo>
                  <a:cubicBezTo>
                    <a:pt x="76" y="81"/>
                    <a:pt x="77" y="79"/>
                    <a:pt x="77" y="77"/>
                  </a:cubicBezTo>
                  <a:cubicBezTo>
                    <a:pt x="81" y="41"/>
                    <a:pt x="81" y="41"/>
                    <a:pt x="81" y="41"/>
                  </a:cubicBezTo>
                  <a:cubicBezTo>
                    <a:pt x="81" y="37"/>
                    <a:pt x="77" y="34"/>
                    <a:pt x="74" y="34"/>
                  </a:cubicBezTo>
                  <a:moveTo>
                    <a:pt x="74" y="88"/>
                  </a:moveTo>
                  <a:cubicBezTo>
                    <a:pt x="70" y="88"/>
                    <a:pt x="67" y="91"/>
                    <a:pt x="67" y="94"/>
                  </a:cubicBezTo>
                  <a:cubicBezTo>
                    <a:pt x="67" y="98"/>
                    <a:pt x="70" y="101"/>
                    <a:pt x="74" y="101"/>
                  </a:cubicBezTo>
                  <a:cubicBezTo>
                    <a:pt x="77" y="101"/>
                    <a:pt x="81" y="98"/>
                    <a:pt x="81" y="94"/>
                  </a:cubicBezTo>
                  <a:cubicBezTo>
                    <a:pt x="81" y="91"/>
                    <a:pt x="77" y="88"/>
                    <a:pt x="74" y="88"/>
                  </a:cubicBezTo>
                  <a:moveTo>
                    <a:pt x="146" y="101"/>
                  </a:moveTo>
                  <a:cubicBezTo>
                    <a:pt x="86" y="7"/>
                    <a:pt x="86" y="7"/>
                    <a:pt x="86" y="7"/>
                  </a:cubicBezTo>
                  <a:cubicBezTo>
                    <a:pt x="86" y="7"/>
                    <a:pt x="82" y="0"/>
                    <a:pt x="74" y="0"/>
                  </a:cubicBezTo>
                  <a:cubicBezTo>
                    <a:pt x="65" y="0"/>
                    <a:pt x="62" y="7"/>
                    <a:pt x="62" y="7"/>
                  </a:cubicBezTo>
                  <a:cubicBezTo>
                    <a:pt x="2" y="101"/>
                    <a:pt x="2" y="101"/>
                    <a:pt x="2" y="101"/>
                  </a:cubicBezTo>
                  <a:cubicBezTo>
                    <a:pt x="2" y="101"/>
                    <a:pt x="0" y="103"/>
                    <a:pt x="0" y="108"/>
                  </a:cubicBezTo>
                  <a:cubicBezTo>
                    <a:pt x="0" y="115"/>
                    <a:pt x="6" y="121"/>
                    <a:pt x="14" y="121"/>
                  </a:cubicBezTo>
                  <a:cubicBezTo>
                    <a:pt x="134" y="121"/>
                    <a:pt x="134" y="121"/>
                    <a:pt x="134" y="121"/>
                  </a:cubicBezTo>
                  <a:cubicBezTo>
                    <a:pt x="141" y="121"/>
                    <a:pt x="147" y="115"/>
                    <a:pt x="147" y="108"/>
                  </a:cubicBezTo>
                  <a:cubicBezTo>
                    <a:pt x="147" y="103"/>
                    <a:pt x="146" y="101"/>
                    <a:pt x="146" y="101"/>
                  </a:cubicBezTo>
                  <a:moveTo>
                    <a:pt x="134" y="114"/>
                  </a:moveTo>
                  <a:cubicBezTo>
                    <a:pt x="14" y="114"/>
                    <a:pt x="14" y="114"/>
                    <a:pt x="14" y="114"/>
                  </a:cubicBezTo>
                  <a:cubicBezTo>
                    <a:pt x="10" y="114"/>
                    <a:pt x="7" y="111"/>
                    <a:pt x="7" y="108"/>
                  </a:cubicBezTo>
                  <a:cubicBezTo>
                    <a:pt x="7" y="106"/>
                    <a:pt x="7" y="105"/>
                    <a:pt x="8" y="105"/>
                  </a:cubicBezTo>
                  <a:cubicBezTo>
                    <a:pt x="8" y="105"/>
                    <a:pt x="8" y="105"/>
                    <a:pt x="8" y="104"/>
                  </a:cubicBezTo>
                  <a:cubicBezTo>
                    <a:pt x="68" y="10"/>
                    <a:pt x="68" y="10"/>
                    <a:pt x="68" y="10"/>
                  </a:cubicBezTo>
                  <a:cubicBezTo>
                    <a:pt x="68" y="10"/>
                    <a:pt x="68" y="10"/>
                    <a:pt x="68" y="10"/>
                  </a:cubicBezTo>
                  <a:cubicBezTo>
                    <a:pt x="68" y="10"/>
                    <a:pt x="70" y="7"/>
                    <a:pt x="74" y="7"/>
                  </a:cubicBezTo>
                  <a:cubicBezTo>
                    <a:pt x="78" y="7"/>
                    <a:pt x="79" y="10"/>
                    <a:pt x="80" y="10"/>
                  </a:cubicBezTo>
                  <a:cubicBezTo>
                    <a:pt x="80" y="10"/>
                    <a:pt x="80" y="10"/>
                    <a:pt x="80" y="10"/>
                  </a:cubicBezTo>
                  <a:cubicBezTo>
                    <a:pt x="140" y="104"/>
                    <a:pt x="140" y="104"/>
                    <a:pt x="140" y="104"/>
                  </a:cubicBezTo>
                  <a:cubicBezTo>
                    <a:pt x="140" y="105"/>
                    <a:pt x="140" y="105"/>
                    <a:pt x="141" y="105"/>
                  </a:cubicBezTo>
                  <a:cubicBezTo>
                    <a:pt x="141" y="105"/>
                    <a:pt x="141" y="106"/>
                    <a:pt x="141" y="108"/>
                  </a:cubicBezTo>
                  <a:cubicBezTo>
                    <a:pt x="141" y="111"/>
                    <a:pt x="137" y="114"/>
                    <a:pt x="134" y="114"/>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solidFill>
              </a:endParaRPr>
            </a:p>
          </p:txBody>
        </p:sp>
      </p:grpSp>
      <p:grpSp>
        <p:nvGrpSpPr>
          <p:cNvPr id="29" name="Group 28"/>
          <p:cNvGrpSpPr/>
          <p:nvPr/>
        </p:nvGrpSpPr>
        <p:grpSpPr>
          <a:xfrm>
            <a:off x="457193" y="1872080"/>
            <a:ext cx="8229599" cy="495108"/>
            <a:chOff x="457193" y="1872080"/>
            <a:chExt cx="8229599" cy="495108"/>
          </a:xfrm>
        </p:grpSpPr>
        <p:sp>
          <p:nvSpPr>
            <p:cNvPr id="18" name="TextBox 17"/>
            <p:cNvSpPr txBox="1"/>
            <p:nvPr/>
          </p:nvSpPr>
          <p:spPr>
            <a:xfrm>
              <a:off x="457193" y="1872080"/>
              <a:ext cx="8229599" cy="495108"/>
            </a:xfrm>
            <a:prstGeom prst="rect">
              <a:avLst/>
            </a:prstGeom>
            <a:solidFill>
              <a:schemeClr val="bg1">
                <a:lumMod val="85000"/>
              </a:schemeClr>
            </a:solidFill>
          </p:spPr>
          <p:txBody>
            <a:bodyPr wrap="square" lIns="180000" tIns="108000" rIns="180000" bIns="108000" rtlCol="0">
              <a:spAutoFit/>
            </a:bodyPr>
            <a:lstStyle/>
            <a:p>
              <a:pPr marL="540000"/>
              <a:r>
                <a:rPr lang="en-CA" dirty="0">
                  <a:solidFill>
                    <a:srgbClr val="02284C"/>
                  </a:solidFill>
                  <a:latin typeface="Century Gothic" charset="0"/>
                  <a:ea typeface="Century Gothic" charset="0"/>
                  <a:cs typeface="Century Gothic" charset="0"/>
                </a:rPr>
                <a:t>Social media is accessible and can be used </a:t>
              </a:r>
              <a:r>
                <a:rPr lang="en-CA" b="1" dirty="0">
                  <a:solidFill>
                    <a:srgbClr val="02284C"/>
                  </a:solidFill>
                  <a:latin typeface="Century Gothic" charset="0"/>
                  <a:ea typeface="Century Gothic" charset="0"/>
                  <a:cs typeface="Century Gothic" charset="0"/>
                </a:rPr>
                <a:t>without limitation</a:t>
              </a:r>
            </a:p>
          </p:txBody>
        </p:sp>
        <p:sp>
          <p:nvSpPr>
            <p:cNvPr id="24" name="Freeform 78"/>
            <p:cNvSpPr>
              <a:spLocks noEditPoints="1"/>
            </p:cNvSpPr>
            <p:nvPr/>
          </p:nvSpPr>
          <p:spPr bwMode="auto">
            <a:xfrm>
              <a:off x="548546" y="1950190"/>
              <a:ext cx="375588" cy="314975"/>
            </a:xfrm>
            <a:custGeom>
              <a:avLst/>
              <a:gdLst>
                <a:gd name="T0" fmla="*/ 74 w 147"/>
                <a:gd name="T1" fmla="*/ 34 h 121"/>
                <a:gd name="T2" fmla="*/ 67 w 147"/>
                <a:gd name="T3" fmla="*/ 41 h 121"/>
                <a:gd name="T4" fmla="*/ 70 w 147"/>
                <a:gd name="T5" fmla="*/ 77 h 121"/>
                <a:gd name="T6" fmla="*/ 74 w 147"/>
                <a:gd name="T7" fmla="*/ 81 h 121"/>
                <a:gd name="T8" fmla="*/ 77 w 147"/>
                <a:gd name="T9" fmla="*/ 77 h 121"/>
                <a:gd name="T10" fmla="*/ 81 w 147"/>
                <a:gd name="T11" fmla="*/ 41 h 121"/>
                <a:gd name="T12" fmla="*/ 74 w 147"/>
                <a:gd name="T13" fmla="*/ 34 h 121"/>
                <a:gd name="T14" fmla="*/ 74 w 147"/>
                <a:gd name="T15" fmla="*/ 88 h 121"/>
                <a:gd name="T16" fmla="*/ 67 w 147"/>
                <a:gd name="T17" fmla="*/ 94 h 121"/>
                <a:gd name="T18" fmla="*/ 74 w 147"/>
                <a:gd name="T19" fmla="*/ 101 h 121"/>
                <a:gd name="T20" fmla="*/ 81 w 147"/>
                <a:gd name="T21" fmla="*/ 94 h 121"/>
                <a:gd name="T22" fmla="*/ 74 w 147"/>
                <a:gd name="T23" fmla="*/ 88 h 121"/>
                <a:gd name="T24" fmla="*/ 146 w 147"/>
                <a:gd name="T25" fmla="*/ 101 h 121"/>
                <a:gd name="T26" fmla="*/ 86 w 147"/>
                <a:gd name="T27" fmla="*/ 7 h 121"/>
                <a:gd name="T28" fmla="*/ 74 w 147"/>
                <a:gd name="T29" fmla="*/ 0 h 121"/>
                <a:gd name="T30" fmla="*/ 62 w 147"/>
                <a:gd name="T31" fmla="*/ 7 h 121"/>
                <a:gd name="T32" fmla="*/ 2 w 147"/>
                <a:gd name="T33" fmla="*/ 101 h 121"/>
                <a:gd name="T34" fmla="*/ 0 w 147"/>
                <a:gd name="T35" fmla="*/ 108 h 121"/>
                <a:gd name="T36" fmla="*/ 14 w 147"/>
                <a:gd name="T37" fmla="*/ 121 h 121"/>
                <a:gd name="T38" fmla="*/ 134 w 147"/>
                <a:gd name="T39" fmla="*/ 121 h 121"/>
                <a:gd name="T40" fmla="*/ 147 w 147"/>
                <a:gd name="T41" fmla="*/ 108 h 121"/>
                <a:gd name="T42" fmla="*/ 146 w 147"/>
                <a:gd name="T43" fmla="*/ 101 h 121"/>
                <a:gd name="T44" fmla="*/ 134 w 147"/>
                <a:gd name="T45" fmla="*/ 114 h 121"/>
                <a:gd name="T46" fmla="*/ 14 w 147"/>
                <a:gd name="T47" fmla="*/ 114 h 121"/>
                <a:gd name="T48" fmla="*/ 7 w 147"/>
                <a:gd name="T49" fmla="*/ 108 h 121"/>
                <a:gd name="T50" fmla="*/ 8 w 147"/>
                <a:gd name="T51" fmla="*/ 105 h 121"/>
                <a:gd name="T52" fmla="*/ 8 w 147"/>
                <a:gd name="T53" fmla="*/ 104 h 121"/>
                <a:gd name="T54" fmla="*/ 68 w 147"/>
                <a:gd name="T55" fmla="*/ 10 h 121"/>
                <a:gd name="T56" fmla="*/ 68 w 147"/>
                <a:gd name="T57" fmla="*/ 10 h 121"/>
                <a:gd name="T58" fmla="*/ 74 w 147"/>
                <a:gd name="T59" fmla="*/ 7 h 121"/>
                <a:gd name="T60" fmla="*/ 80 w 147"/>
                <a:gd name="T61" fmla="*/ 10 h 121"/>
                <a:gd name="T62" fmla="*/ 80 w 147"/>
                <a:gd name="T63" fmla="*/ 10 h 121"/>
                <a:gd name="T64" fmla="*/ 140 w 147"/>
                <a:gd name="T65" fmla="*/ 104 h 121"/>
                <a:gd name="T66" fmla="*/ 141 w 147"/>
                <a:gd name="T67" fmla="*/ 105 h 121"/>
                <a:gd name="T68" fmla="*/ 141 w 147"/>
                <a:gd name="T69" fmla="*/ 108 h 121"/>
                <a:gd name="T70" fmla="*/ 134 w 147"/>
                <a:gd name="T71"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21">
                  <a:moveTo>
                    <a:pt x="74" y="34"/>
                  </a:moveTo>
                  <a:cubicBezTo>
                    <a:pt x="70" y="34"/>
                    <a:pt x="67" y="37"/>
                    <a:pt x="67" y="41"/>
                  </a:cubicBezTo>
                  <a:cubicBezTo>
                    <a:pt x="70" y="77"/>
                    <a:pt x="70" y="77"/>
                    <a:pt x="70" y="77"/>
                  </a:cubicBezTo>
                  <a:cubicBezTo>
                    <a:pt x="70" y="79"/>
                    <a:pt x="72" y="81"/>
                    <a:pt x="74" y="81"/>
                  </a:cubicBezTo>
                  <a:cubicBezTo>
                    <a:pt x="76" y="81"/>
                    <a:pt x="77" y="79"/>
                    <a:pt x="77" y="77"/>
                  </a:cubicBezTo>
                  <a:cubicBezTo>
                    <a:pt x="81" y="41"/>
                    <a:pt x="81" y="41"/>
                    <a:pt x="81" y="41"/>
                  </a:cubicBezTo>
                  <a:cubicBezTo>
                    <a:pt x="81" y="37"/>
                    <a:pt x="77" y="34"/>
                    <a:pt x="74" y="34"/>
                  </a:cubicBezTo>
                  <a:moveTo>
                    <a:pt x="74" y="88"/>
                  </a:moveTo>
                  <a:cubicBezTo>
                    <a:pt x="70" y="88"/>
                    <a:pt x="67" y="91"/>
                    <a:pt x="67" y="94"/>
                  </a:cubicBezTo>
                  <a:cubicBezTo>
                    <a:pt x="67" y="98"/>
                    <a:pt x="70" y="101"/>
                    <a:pt x="74" y="101"/>
                  </a:cubicBezTo>
                  <a:cubicBezTo>
                    <a:pt x="77" y="101"/>
                    <a:pt x="81" y="98"/>
                    <a:pt x="81" y="94"/>
                  </a:cubicBezTo>
                  <a:cubicBezTo>
                    <a:pt x="81" y="91"/>
                    <a:pt x="77" y="88"/>
                    <a:pt x="74" y="88"/>
                  </a:cubicBezTo>
                  <a:moveTo>
                    <a:pt x="146" y="101"/>
                  </a:moveTo>
                  <a:cubicBezTo>
                    <a:pt x="86" y="7"/>
                    <a:pt x="86" y="7"/>
                    <a:pt x="86" y="7"/>
                  </a:cubicBezTo>
                  <a:cubicBezTo>
                    <a:pt x="86" y="7"/>
                    <a:pt x="82" y="0"/>
                    <a:pt x="74" y="0"/>
                  </a:cubicBezTo>
                  <a:cubicBezTo>
                    <a:pt x="65" y="0"/>
                    <a:pt x="62" y="7"/>
                    <a:pt x="62" y="7"/>
                  </a:cubicBezTo>
                  <a:cubicBezTo>
                    <a:pt x="2" y="101"/>
                    <a:pt x="2" y="101"/>
                    <a:pt x="2" y="101"/>
                  </a:cubicBezTo>
                  <a:cubicBezTo>
                    <a:pt x="2" y="101"/>
                    <a:pt x="0" y="103"/>
                    <a:pt x="0" y="108"/>
                  </a:cubicBezTo>
                  <a:cubicBezTo>
                    <a:pt x="0" y="115"/>
                    <a:pt x="6" y="121"/>
                    <a:pt x="14" y="121"/>
                  </a:cubicBezTo>
                  <a:cubicBezTo>
                    <a:pt x="134" y="121"/>
                    <a:pt x="134" y="121"/>
                    <a:pt x="134" y="121"/>
                  </a:cubicBezTo>
                  <a:cubicBezTo>
                    <a:pt x="141" y="121"/>
                    <a:pt x="147" y="115"/>
                    <a:pt x="147" y="108"/>
                  </a:cubicBezTo>
                  <a:cubicBezTo>
                    <a:pt x="147" y="103"/>
                    <a:pt x="146" y="101"/>
                    <a:pt x="146" y="101"/>
                  </a:cubicBezTo>
                  <a:moveTo>
                    <a:pt x="134" y="114"/>
                  </a:moveTo>
                  <a:cubicBezTo>
                    <a:pt x="14" y="114"/>
                    <a:pt x="14" y="114"/>
                    <a:pt x="14" y="114"/>
                  </a:cubicBezTo>
                  <a:cubicBezTo>
                    <a:pt x="10" y="114"/>
                    <a:pt x="7" y="111"/>
                    <a:pt x="7" y="108"/>
                  </a:cubicBezTo>
                  <a:cubicBezTo>
                    <a:pt x="7" y="106"/>
                    <a:pt x="7" y="105"/>
                    <a:pt x="8" y="105"/>
                  </a:cubicBezTo>
                  <a:cubicBezTo>
                    <a:pt x="8" y="105"/>
                    <a:pt x="8" y="105"/>
                    <a:pt x="8" y="104"/>
                  </a:cubicBezTo>
                  <a:cubicBezTo>
                    <a:pt x="68" y="10"/>
                    <a:pt x="68" y="10"/>
                    <a:pt x="68" y="10"/>
                  </a:cubicBezTo>
                  <a:cubicBezTo>
                    <a:pt x="68" y="10"/>
                    <a:pt x="68" y="10"/>
                    <a:pt x="68" y="10"/>
                  </a:cubicBezTo>
                  <a:cubicBezTo>
                    <a:pt x="68" y="10"/>
                    <a:pt x="70" y="7"/>
                    <a:pt x="74" y="7"/>
                  </a:cubicBezTo>
                  <a:cubicBezTo>
                    <a:pt x="78" y="7"/>
                    <a:pt x="79" y="10"/>
                    <a:pt x="80" y="10"/>
                  </a:cubicBezTo>
                  <a:cubicBezTo>
                    <a:pt x="80" y="10"/>
                    <a:pt x="80" y="10"/>
                    <a:pt x="80" y="10"/>
                  </a:cubicBezTo>
                  <a:cubicBezTo>
                    <a:pt x="140" y="104"/>
                    <a:pt x="140" y="104"/>
                    <a:pt x="140" y="104"/>
                  </a:cubicBezTo>
                  <a:cubicBezTo>
                    <a:pt x="140" y="105"/>
                    <a:pt x="140" y="105"/>
                    <a:pt x="141" y="105"/>
                  </a:cubicBezTo>
                  <a:cubicBezTo>
                    <a:pt x="141" y="105"/>
                    <a:pt x="141" y="106"/>
                    <a:pt x="141" y="108"/>
                  </a:cubicBezTo>
                  <a:cubicBezTo>
                    <a:pt x="141" y="111"/>
                    <a:pt x="137" y="114"/>
                    <a:pt x="134" y="114"/>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solidFill>
              </a:endParaRPr>
            </a:p>
          </p:txBody>
        </p:sp>
      </p:grpSp>
      <p:grpSp>
        <p:nvGrpSpPr>
          <p:cNvPr id="30" name="Group 29"/>
          <p:cNvGrpSpPr/>
          <p:nvPr/>
        </p:nvGrpSpPr>
        <p:grpSpPr>
          <a:xfrm>
            <a:off x="457193" y="2432264"/>
            <a:ext cx="8229599" cy="772107"/>
            <a:chOff x="457193" y="2432264"/>
            <a:chExt cx="8229599" cy="772107"/>
          </a:xfrm>
        </p:grpSpPr>
        <p:sp>
          <p:nvSpPr>
            <p:cNvPr id="19" name="TextBox 18"/>
            <p:cNvSpPr txBox="1"/>
            <p:nvPr/>
          </p:nvSpPr>
          <p:spPr>
            <a:xfrm>
              <a:off x="457193" y="2432264"/>
              <a:ext cx="8229599" cy="772107"/>
            </a:xfrm>
            <a:prstGeom prst="rect">
              <a:avLst/>
            </a:prstGeom>
            <a:solidFill>
              <a:schemeClr val="bg1">
                <a:lumMod val="85000"/>
              </a:schemeClr>
            </a:solidFill>
          </p:spPr>
          <p:txBody>
            <a:bodyPr wrap="square" lIns="180000" tIns="108000" rIns="180000" bIns="108000" rtlCol="0">
              <a:spAutoFit/>
            </a:bodyPr>
            <a:lstStyle/>
            <a:p>
              <a:pPr marL="540000"/>
              <a:r>
                <a:rPr lang="en-CA" dirty="0">
                  <a:solidFill>
                    <a:srgbClr val="02284C"/>
                  </a:solidFill>
                  <a:latin typeface="Century Gothic" charset="0"/>
                  <a:ea typeface="Century Gothic" charset="0"/>
                  <a:cs typeface="Century Gothic" charset="0"/>
                </a:rPr>
                <a:t>Organizations using social media are </a:t>
              </a:r>
              <a:r>
                <a:rPr lang="en-CA" b="1" dirty="0">
                  <a:solidFill>
                    <a:srgbClr val="02284C"/>
                  </a:solidFill>
                  <a:latin typeface="Century Gothic" charset="0"/>
                  <a:ea typeface="Century Gothic" charset="0"/>
                  <a:cs typeface="Century Gothic" charset="0"/>
                </a:rPr>
                <a:t>reaching everyone </a:t>
              </a:r>
              <a:r>
                <a:rPr lang="en-CA" dirty="0">
                  <a:solidFill>
                    <a:srgbClr val="02284C"/>
                  </a:solidFill>
                  <a:latin typeface="Century Gothic" charset="0"/>
                  <a:ea typeface="Century Gothic" charset="0"/>
                  <a:cs typeface="Century Gothic" charset="0"/>
                </a:rPr>
                <a:t>they need and want to reach</a:t>
              </a:r>
            </a:p>
          </p:txBody>
        </p:sp>
        <p:sp>
          <p:nvSpPr>
            <p:cNvPr id="25" name="Freeform 78"/>
            <p:cNvSpPr>
              <a:spLocks noEditPoints="1"/>
            </p:cNvSpPr>
            <p:nvPr/>
          </p:nvSpPr>
          <p:spPr bwMode="auto">
            <a:xfrm>
              <a:off x="548546" y="2519681"/>
              <a:ext cx="375588" cy="314975"/>
            </a:xfrm>
            <a:custGeom>
              <a:avLst/>
              <a:gdLst>
                <a:gd name="T0" fmla="*/ 74 w 147"/>
                <a:gd name="T1" fmla="*/ 34 h 121"/>
                <a:gd name="T2" fmla="*/ 67 w 147"/>
                <a:gd name="T3" fmla="*/ 41 h 121"/>
                <a:gd name="T4" fmla="*/ 70 w 147"/>
                <a:gd name="T5" fmla="*/ 77 h 121"/>
                <a:gd name="T6" fmla="*/ 74 w 147"/>
                <a:gd name="T7" fmla="*/ 81 h 121"/>
                <a:gd name="T8" fmla="*/ 77 w 147"/>
                <a:gd name="T9" fmla="*/ 77 h 121"/>
                <a:gd name="T10" fmla="*/ 81 w 147"/>
                <a:gd name="T11" fmla="*/ 41 h 121"/>
                <a:gd name="T12" fmla="*/ 74 w 147"/>
                <a:gd name="T13" fmla="*/ 34 h 121"/>
                <a:gd name="T14" fmla="*/ 74 w 147"/>
                <a:gd name="T15" fmla="*/ 88 h 121"/>
                <a:gd name="T16" fmla="*/ 67 w 147"/>
                <a:gd name="T17" fmla="*/ 94 h 121"/>
                <a:gd name="T18" fmla="*/ 74 w 147"/>
                <a:gd name="T19" fmla="*/ 101 h 121"/>
                <a:gd name="T20" fmla="*/ 81 w 147"/>
                <a:gd name="T21" fmla="*/ 94 h 121"/>
                <a:gd name="T22" fmla="*/ 74 w 147"/>
                <a:gd name="T23" fmla="*/ 88 h 121"/>
                <a:gd name="T24" fmla="*/ 146 w 147"/>
                <a:gd name="T25" fmla="*/ 101 h 121"/>
                <a:gd name="T26" fmla="*/ 86 w 147"/>
                <a:gd name="T27" fmla="*/ 7 h 121"/>
                <a:gd name="T28" fmla="*/ 74 w 147"/>
                <a:gd name="T29" fmla="*/ 0 h 121"/>
                <a:gd name="T30" fmla="*/ 62 w 147"/>
                <a:gd name="T31" fmla="*/ 7 h 121"/>
                <a:gd name="T32" fmla="*/ 2 w 147"/>
                <a:gd name="T33" fmla="*/ 101 h 121"/>
                <a:gd name="T34" fmla="*/ 0 w 147"/>
                <a:gd name="T35" fmla="*/ 108 h 121"/>
                <a:gd name="T36" fmla="*/ 14 w 147"/>
                <a:gd name="T37" fmla="*/ 121 h 121"/>
                <a:gd name="T38" fmla="*/ 134 w 147"/>
                <a:gd name="T39" fmla="*/ 121 h 121"/>
                <a:gd name="T40" fmla="*/ 147 w 147"/>
                <a:gd name="T41" fmla="*/ 108 h 121"/>
                <a:gd name="T42" fmla="*/ 146 w 147"/>
                <a:gd name="T43" fmla="*/ 101 h 121"/>
                <a:gd name="T44" fmla="*/ 134 w 147"/>
                <a:gd name="T45" fmla="*/ 114 h 121"/>
                <a:gd name="T46" fmla="*/ 14 w 147"/>
                <a:gd name="T47" fmla="*/ 114 h 121"/>
                <a:gd name="T48" fmla="*/ 7 w 147"/>
                <a:gd name="T49" fmla="*/ 108 h 121"/>
                <a:gd name="T50" fmla="*/ 8 w 147"/>
                <a:gd name="T51" fmla="*/ 105 h 121"/>
                <a:gd name="T52" fmla="*/ 8 w 147"/>
                <a:gd name="T53" fmla="*/ 104 h 121"/>
                <a:gd name="T54" fmla="*/ 68 w 147"/>
                <a:gd name="T55" fmla="*/ 10 h 121"/>
                <a:gd name="T56" fmla="*/ 68 w 147"/>
                <a:gd name="T57" fmla="*/ 10 h 121"/>
                <a:gd name="T58" fmla="*/ 74 w 147"/>
                <a:gd name="T59" fmla="*/ 7 h 121"/>
                <a:gd name="T60" fmla="*/ 80 w 147"/>
                <a:gd name="T61" fmla="*/ 10 h 121"/>
                <a:gd name="T62" fmla="*/ 80 w 147"/>
                <a:gd name="T63" fmla="*/ 10 h 121"/>
                <a:gd name="T64" fmla="*/ 140 w 147"/>
                <a:gd name="T65" fmla="*/ 104 h 121"/>
                <a:gd name="T66" fmla="*/ 141 w 147"/>
                <a:gd name="T67" fmla="*/ 105 h 121"/>
                <a:gd name="T68" fmla="*/ 141 w 147"/>
                <a:gd name="T69" fmla="*/ 108 h 121"/>
                <a:gd name="T70" fmla="*/ 134 w 147"/>
                <a:gd name="T71"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21">
                  <a:moveTo>
                    <a:pt x="74" y="34"/>
                  </a:moveTo>
                  <a:cubicBezTo>
                    <a:pt x="70" y="34"/>
                    <a:pt x="67" y="37"/>
                    <a:pt x="67" y="41"/>
                  </a:cubicBezTo>
                  <a:cubicBezTo>
                    <a:pt x="70" y="77"/>
                    <a:pt x="70" y="77"/>
                    <a:pt x="70" y="77"/>
                  </a:cubicBezTo>
                  <a:cubicBezTo>
                    <a:pt x="70" y="79"/>
                    <a:pt x="72" y="81"/>
                    <a:pt x="74" y="81"/>
                  </a:cubicBezTo>
                  <a:cubicBezTo>
                    <a:pt x="76" y="81"/>
                    <a:pt x="77" y="79"/>
                    <a:pt x="77" y="77"/>
                  </a:cubicBezTo>
                  <a:cubicBezTo>
                    <a:pt x="81" y="41"/>
                    <a:pt x="81" y="41"/>
                    <a:pt x="81" y="41"/>
                  </a:cubicBezTo>
                  <a:cubicBezTo>
                    <a:pt x="81" y="37"/>
                    <a:pt x="77" y="34"/>
                    <a:pt x="74" y="34"/>
                  </a:cubicBezTo>
                  <a:moveTo>
                    <a:pt x="74" y="88"/>
                  </a:moveTo>
                  <a:cubicBezTo>
                    <a:pt x="70" y="88"/>
                    <a:pt x="67" y="91"/>
                    <a:pt x="67" y="94"/>
                  </a:cubicBezTo>
                  <a:cubicBezTo>
                    <a:pt x="67" y="98"/>
                    <a:pt x="70" y="101"/>
                    <a:pt x="74" y="101"/>
                  </a:cubicBezTo>
                  <a:cubicBezTo>
                    <a:pt x="77" y="101"/>
                    <a:pt x="81" y="98"/>
                    <a:pt x="81" y="94"/>
                  </a:cubicBezTo>
                  <a:cubicBezTo>
                    <a:pt x="81" y="91"/>
                    <a:pt x="77" y="88"/>
                    <a:pt x="74" y="88"/>
                  </a:cubicBezTo>
                  <a:moveTo>
                    <a:pt x="146" y="101"/>
                  </a:moveTo>
                  <a:cubicBezTo>
                    <a:pt x="86" y="7"/>
                    <a:pt x="86" y="7"/>
                    <a:pt x="86" y="7"/>
                  </a:cubicBezTo>
                  <a:cubicBezTo>
                    <a:pt x="86" y="7"/>
                    <a:pt x="82" y="0"/>
                    <a:pt x="74" y="0"/>
                  </a:cubicBezTo>
                  <a:cubicBezTo>
                    <a:pt x="65" y="0"/>
                    <a:pt x="62" y="7"/>
                    <a:pt x="62" y="7"/>
                  </a:cubicBezTo>
                  <a:cubicBezTo>
                    <a:pt x="2" y="101"/>
                    <a:pt x="2" y="101"/>
                    <a:pt x="2" y="101"/>
                  </a:cubicBezTo>
                  <a:cubicBezTo>
                    <a:pt x="2" y="101"/>
                    <a:pt x="0" y="103"/>
                    <a:pt x="0" y="108"/>
                  </a:cubicBezTo>
                  <a:cubicBezTo>
                    <a:pt x="0" y="115"/>
                    <a:pt x="6" y="121"/>
                    <a:pt x="14" y="121"/>
                  </a:cubicBezTo>
                  <a:cubicBezTo>
                    <a:pt x="134" y="121"/>
                    <a:pt x="134" y="121"/>
                    <a:pt x="134" y="121"/>
                  </a:cubicBezTo>
                  <a:cubicBezTo>
                    <a:pt x="141" y="121"/>
                    <a:pt x="147" y="115"/>
                    <a:pt x="147" y="108"/>
                  </a:cubicBezTo>
                  <a:cubicBezTo>
                    <a:pt x="147" y="103"/>
                    <a:pt x="146" y="101"/>
                    <a:pt x="146" y="101"/>
                  </a:cubicBezTo>
                  <a:moveTo>
                    <a:pt x="134" y="114"/>
                  </a:moveTo>
                  <a:cubicBezTo>
                    <a:pt x="14" y="114"/>
                    <a:pt x="14" y="114"/>
                    <a:pt x="14" y="114"/>
                  </a:cubicBezTo>
                  <a:cubicBezTo>
                    <a:pt x="10" y="114"/>
                    <a:pt x="7" y="111"/>
                    <a:pt x="7" y="108"/>
                  </a:cubicBezTo>
                  <a:cubicBezTo>
                    <a:pt x="7" y="106"/>
                    <a:pt x="7" y="105"/>
                    <a:pt x="8" y="105"/>
                  </a:cubicBezTo>
                  <a:cubicBezTo>
                    <a:pt x="8" y="105"/>
                    <a:pt x="8" y="105"/>
                    <a:pt x="8" y="104"/>
                  </a:cubicBezTo>
                  <a:cubicBezTo>
                    <a:pt x="68" y="10"/>
                    <a:pt x="68" y="10"/>
                    <a:pt x="68" y="10"/>
                  </a:cubicBezTo>
                  <a:cubicBezTo>
                    <a:pt x="68" y="10"/>
                    <a:pt x="68" y="10"/>
                    <a:pt x="68" y="10"/>
                  </a:cubicBezTo>
                  <a:cubicBezTo>
                    <a:pt x="68" y="10"/>
                    <a:pt x="70" y="7"/>
                    <a:pt x="74" y="7"/>
                  </a:cubicBezTo>
                  <a:cubicBezTo>
                    <a:pt x="78" y="7"/>
                    <a:pt x="79" y="10"/>
                    <a:pt x="80" y="10"/>
                  </a:cubicBezTo>
                  <a:cubicBezTo>
                    <a:pt x="80" y="10"/>
                    <a:pt x="80" y="10"/>
                    <a:pt x="80" y="10"/>
                  </a:cubicBezTo>
                  <a:cubicBezTo>
                    <a:pt x="140" y="104"/>
                    <a:pt x="140" y="104"/>
                    <a:pt x="140" y="104"/>
                  </a:cubicBezTo>
                  <a:cubicBezTo>
                    <a:pt x="140" y="105"/>
                    <a:pt x="140" y="105"/>
                    <a:pt x="141" y="105"/>
                  </a:cubicBezTo>
                  <a:cubicBezTo>
                    <a:pt x="141" y="105"/>
                    <a:pt x="141" y="106"/>
                    <a:pt x="141" y="108"/>
                  </a:cubicBezTo>
                  <a:cubicBezTo>
                    <a:pt x="141" y="111"/>
                    <a:pt x="137" y="114"/>
                    <a:pt x="134" y="114"/>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solidFill>
              </a:endParaRPr>
            </a:p>
          </p:txBody>
        </p:sp>
      </p:grpSp>
      <p:grpSp>
        <p:nvGrpSpPr>
          <p:cNvPr id="31" name="Group 30"/>
          <p:cNvGrpSpPr/>
          <p:nvPr/>
        </p:nvGrpSpPr>
        <p:grpSpPr>
          <a:xfrm>
            <a:off x="457193" y="3277763"/>
            <a:ext cx="8229599" cy="772107"/>
            <a:chOff x="457193" y="3277763"/>
            <a:chExt cx="8229599" cy="772107"/>
          </a:xfrm>
        </p:grpSpPr>
        <p:sp>
          <p:nvSpPr>
            <p:cNvPr id="20" name="TextBox 19"/>
            <p:cNvSpPr txBox="1"/>
            <p:nvPr/>
          </p:nvSpPr>
          <p:spPr>
            <a:xfrm>
              <a:off x="457193" y="3277763"/>
              <a:ext cx="8229599" cy="772107"/>
            </a:xfrm>
            <a:prstGeom prst="rect">
              <a:avLst/>
            </a:prstGeom>
            <a:solidFill>
              <a:schemeClr val="bg1">
                <a:lumMod val="85000"/>
              </a:schemeClr>
            </a:solidFill>
          </p:spPr>
          <p:txBody>
            <a:bodyPr wrap="square" lIns="180000" tIns="108000" rIns="180000" bIns="108000" rtlCol="0">
              <a:spAutoFit/>
            </a:bodyPr>
            <a:lstStyle/>
            <a:p>
              <a:pPr marL="540000"/>
              <a:r>
                <a:rPr lang="en-CA" dirty="0">
                  <a:solidFill>
                    <a:srgbClr val="02284C"/>
                  </a:solidFill>
                  <a:latin typeface="Century Gothic" charset="0"/>
                  <a:ea typeface="Century Gothic" charset="0"/>
                  <a:cs typeface="Century Gothic" charset="0"/>
                </a:rPr>
                <a:t>It’s </a:t>
              </a:r>
              <a:r>
                <a:rPr lang="en-CA" b="1" dirty="0">
                  <a:solidFill>
                    <a:srgbClr val="02284C"/>
                  </a:solidFill>
                  <a:latin typeface="Century Gothic" charset="0"/>
                  <a:ea typeface="Century Gothic" charset="0"/>
                  <a:cs typeface="Century Gothic" charset="0"/>
                </a:rPr>
                <a:t>expensive and time-consuming </a:t>
              </a:r>
              <a:r>
                <a:rPr lang="en-CA" dirty="0">
                  <a:solidFill>
                    <a:srgbClr val="02284C"/>
                  </a:solidFill>
                  <a:latin typeface="Century Gothic" charset="0"/>
                  <a:ea typeface="Century Gothic" charset="0"/>
                  <a:cs typeface="Century Gothic" charset="0"/>
                </a:rPr>
                <a:t>to make social media </a:t>
              </a:r>
              <a:br>
                <a:rPr lang="en-CA" dirty="0">
                  <a:solidFill>
                    <a:srgbClr val="02284C"/>
                  </a:solidFill>
                  <a:latin typeface="Century Gothic" charset="0"/>
                  <a:ea typeface="Century Gothic" charset="0"/>
                  <a:cs typeface="Century Gothic" charset="0"/>
                </a:rPr>
              </a:br>
              <a:r>
                <a:rPr lang="en-CA" dirty="0">
                  <a:solidFill>
                    <a:srgbClr val="02284C"/>
                  </a:solidFill>
                  <a:latin typeface="Century Gothic" charset="0"/>
                  <a:ea typeface="Century Gothic" charset="0"/>
                  <a:cs typeface="Century Gothic" charset="0"/>
                </a:rPr>
                <a:t>content accessible</a:t>
              </a:r>
            </a:p>
          </p:txBody>
        </p:sp>
        <p:sp>
          <p:nvSpPr>
            <p:cNvPr id="26" name="Freeform 78"/>
            <p:cNvSpPr>
              <a:spLocks noEditPoints="1"/>
            </p:cNvSpPr>
            <p:nvPr/>
          </p:nvSpPr>
          <p:spPr bwMode="auto">
            <a:xfrm>
              <a:off x="548547" y="3361887"/>
              <a:ext cx="375588" cy="314975"/>
            </a:xfrm>
            <a:custGeom>
              <a:avLst/>
              <a:gdLst>
                <a:gd name="T0" fmla="*/ 74 w 147"/>
                <a:gd name="T1" fmla="*/ 34 h 121"/>
                <a:gd name="T2" fmla="*/ 67 w 147"/>
                <a:gd name="T3" fmla="*/ 41 h 121"/>
                <a:gd name="T4" fmla="*/ 70 w 147"/>
                <a:gd name="T5" fmla="*/ 77 h 121"/>
                <a:gd name="T6" fmla="*/ 74 w 147"/>
                <a:gd name="T7" fmla="*/ 81 h 121"/>
                <a:gd name="T8" fmla="*/ 77 w 147"/>
                <a:gd name="T9" fmla="*/ 77 h 121"/>
                <a:gd name="T10" fmla="*/ 81 w 147"/>
                <a:gd name="T11" fmla="*/ 41 h 121"/>
                <a:gd name="T12" fmla="*/ 74 w 147"/>
                <a:gd name="T13" fmla="*/ 34 h 121"/>
                <a:gd name="T14" fmla="*/ 74 w 147"/>
                <a:gd name="T15" fmla="*/ 88 h 121"/>
                <a:gd name="T16" fmla="*/ 67 w 147"/>
                <a:gd name="T17" fmla="*/ 94 h 121"/>
                <a:gd name="T18" fmla="*/ 74 w 147"/>
                <a:gd name="T19" fmla="*/ 101 h 121"/>
                <a:gd name="T20" fmla="*/ 81 w 147"/>
                <a:gd name="T21" fmla="*/ 94 h 121"/>
                <a:gd name="T22" fmla="*/ 74 w 147"/>
                <a:gd name="T23" fmla="*/ 88 h 121"/>
                <a:gd name="T24" fmla="*/ 146 w 147"/>
                <a:gd name="T25" fmla="*/ 101 h 121"/>
                <a:gd name="T26" fmla="*/ 86 w 147"/>
                <a:gd name="T27" fmla="*/ 7 h 121"/>
                <a:gd name="T28" fmla="*/ 74 w 147"/>
                <a:gd name="T29" fmla="*/ 0 h 121"/>
                <a:gd name="T30" fmla="*/ 62 w 147"/>
                <a:gd name="T31" fmla="*/ 7 h 121"/>
                <a:gd name="T32" fmla="*/ 2 w 147"/>
                <a:gd name="T33" fmla="*/ 101 h 121"/>
                <a:gd name="T34" fmla="*/ 0 w 147"/>
                <a:gd name="T35" fmla="*/ 108 h 121"/>
                <a:gd name="T36" fmla="*/ 14 w 147"/>
                <a:gd name="T37" fmla="*/ 121 h 121"/>
                <a:gd name="T38" fmla="*/ 134 w 147"/>
                <a:gd name="T39" fmla="*/ 121 h 121"/>
                <a:gd name="T40" fmla="*/ 147 w 147"/>
                <a:gd name="T41" fmla="*/ 108 h 121"/>
                <a:gd name="T42" fmla="*/ 146 w 147"/>
                <a:gd name="T43" fmla="*/ 101 h 121"/>
                <a:gd name="T44" fmla="*/ 134 w 147"/>
                <a:gd name="T45" fmla="*/ 114 h 121"/>
                <a:gd name="T46" fmla="*/ 14 w 147"/>
                <a:gd name="T47" fmla="*/ 114 h 121"/>
                <a:gd name="T48" fmla="*/ 7 w 147"/>
                <a:gd name="T49" fmla="*/ 108 h 121"/>
                <a:gd name="T50" fmla="*/ 8 w 147"/>
                <a:gd name="T51" fmla="*/ 105 h 121"/>
                <a:gd name="T52" fmla="*/ 8 w 147"/>
                <a:gd name="T53" fmla="*/ 104 h 121"/>
                <a:gd name="T54" fmla="*/ 68 w 147"/>
                <a:gd name="T55" fmla="*/ 10 h 121"/>
                <a:gd name="T56" fmla="*/ 68 w 147"/>
                <a:gd name="T57" fmla="*/ 10 h 121"/>
                <a:gd name="T58" fmla="*/ 74 w 147"/>
                <a:gd name="T59" fmla="*/ 7 h 121"/>
                <a:gd name="T60" fmla="*/ 80 w 147"/>
                <a:gd name="T61" fmla="*/ 10 h 121"/>
                <a:gd name="T62" fmla="*/ 80 w 147"/>
                <a:gd name="T63" fmla="*/ 10 h 121"/>
                <a:gd name="T64" fmla="*/ 140 w 147"/>
                <a:gd name="T65" fmla="*/ 104 h 121"/>
                <a:gd name="T66" fmla="*/ 141 w 147"/>
                <a:gd name="T67" fmla="*/ 105 h 121"/>
                <a:gd name="T68" fmla="*/ 141 w 147"/>
                <a:gd name="T69" fmla="*/ 108 h 121"/>
                <a:gd name="T70" fmla="*/ 134 w 147"/>
                <a:gd name="T71"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21">
                  <a:moveTo>
                    <a:pt x="74" y="34"/>
                  </a:moveTo>
                  <a:cubicBezTo>
                    <a:pt x="70" y="34"/>
                    <a:pt x="67" y="37"/>
                    <a:pt x="67" y="41"/>
                  </a:cubicBezTo>
                  <a:cubicBezTo>
                    <a:pt x="70" y="77"/>
                    <a:pt x="70" y="77"/>
                    <a:pt x="70" y="77"/>
                  </a:cubicBezTo>
                  <a:cubicBezTo>
                    <a:pt x="70" y="79"/>
                    <a:pt x="72" y="81"/>
                    <a:pt x="74" y="81"/>
                  </a:cubicBezTo>
                  <a:cubicBezTo>
                    <a:pt x="76" y="81"/>
                    <a:pt x="77" y="79"/>
                    <a:pt x="77" y="77"/>
                  </a:cubicBezTo>
                  <a:cubicBezTo>
                    <a:pt x="81" y="41"/>
                    <a:pt x="81" y="41"/>
                    <a:pt x="81" y="41"/>
                  </a:cubicBezTo>
                  <a:cubicBezTo>
                    <a:pt x="81" y="37"/>
                    <a:pt x="77" y="34"/>
                    <a:pt x="74" y="34"/>
                  </a:cubicBezTo>
                  <a:moveTo>
                    <a:pt x="74" y="88"/>
                  </a:moveTo>
                  <a:cubicBezTo>
                    <a:pt x="70" y="88"/>
                    <a:pt x="67" y="91"/>
                    <a:pt x="67" y="94"/>
                  </a:cubicBezTo>
                  <a:cubicBezTo>
                    <a:pt x="67" y="98"/>
                    <a:pt x="70" y="101"/>
                    <a:pt x="74" y="101"/>
                  </a:cubicBezTo>
                  <a:cubicBezTo>
                    <a:pt x="77" y="101"/>
                    <a:pt x="81" y="98"/>
                    <a:pt x="81" y="94"/>
                  </a:cubicBezTo>
                  <a:cubicBezTo>
                    <a:pt x="81" y="91"/>
                    <a:pt x="77" y="88"/>
                    <a:pt x="74" y="88"/>
                  </a:cubicBezTo>
                  <a:moveTo>
                    <a:pt x="146" y="101"/>
                  </a:moveTo>
                  <a:cubicBezTo>
                    <a:pt x="86" y="7"/>
                    <a:pt x="86" y="7"/>
                    <a:pt x="86" y="7"/>
                  </a:cubicBezTo>
                  <a:cubicBezTo>
                    <a:pt x="86" y="7"/>
                    <a:pt x="82" y="0"/>
                    <a:pt x="74" y="0"/>
                  </a:cubicBezTo>
                  <a:cubicBezTo>
                    <a:pt x="65" y="0"/>
                    <a:pt x="62" y="7"/>
                    <a:pt x="62" y="7"/>
                  </a:cubicBezTo>
                  <a:cubicBezTo>
                    <a:pt x="2" y="101"/>
                    <a:pt x="2" y="101"/>
                    <a:pt x="2" y="101"/>
                  </a:cubicBezTo>
                  <a:cubicBezTo>
                    <a:pt x="2" y="101"/>
                    <a:pt x="0" y="103"/>
                    <a:pt x="0" y="108"/>
                  </a:cubicBezTo>
                  <a:cubicBezTo>
                    <a:pt x="0" y="115"/>
                    <a:pt x="6" y="121"/>
                    <a:pt x="14" y="121"/>
                  </a:cubicBezTo>
                  <a:cubicBezTo>
                    <a:pt x="134" y="121"/>
                    <a:pt x="134" y="121"/>
                    <a:pt x="134" y="121"/>
                  </a:cubicBezTo>
                  <a:cubicBezTo>
                    <a:pt x="141" y="121"/>
                    <a:pt x="147" y="115"/>
                    <a:pt x="147" y="108"/>
                  </a:cubicBezTo>
                  <a:cubicBezTo>
                    <a:pt x="147" y="103"/>
                    <a:pt x="146" y="101"/>
                    <a:pt x="146" y="101"/>
                  </a:cubicBezTo>
                  <a:moveTo>
                    <a:pt x="134" y="114"/>
                  </a:moveTo>
                  <a:cubicBezTo>
                    <a:pt x="14" y="114"/>
                    <a:pt x="14" y="114"/>
                    <a:pt x="14" y="114"/>
                  </a:cubicBezTo>
                  <a:cubicBezTo>
                    <a:pt x="10" y="114"/>
                    <a:pt x="7" y="111"/>
                    <a:pt x="7" y="108"/>
                  </a:cubicBezTo>
                  <a:cubicBezTo>
                    <a:pt x="7" y="106"/>
                    <a:pt x="7" y="105"/>
                    <a:pt x="8" y="105"/>
                  </a:cubicBezTo>
                  <a:cubicBezTo>
                    <a:pt x="8" y="105"/>
                    <a:pt x="8" y="105"/>
                    <a:pt x="8" y="104"/>
                  </a:cubicBezTo>
                  <a:cubicBezTo>
                    <a:pt x="68" y="10"/>
                    <a:pt x="68" y="10"/>
                    <a:pt x="68" y="10"/>
                  </a:cubicBezTo>
                  <a:cubicBezTo>
                    <a:pt x="68" y="10"/>
                    <a:pt x="68" y="10"/>
                    <a:pt x="68" y="10"/>
                  </a:cubicBezTo>
                  <a:cubicBezTo>
                    <a:pt x="68" y="10"/>
                    <a:pt x="70" y="7"/>
                    <a:pt x="74" y="7"/>
                  </a:cubicBezTo>
                  <a:cubicBezTo>
                    <a:pt x="78" y="7"/>
                    <a:pt x="79" y="10"/>
                    <a:pt x="80" y="10"/>
                  </a:cubicBezTo>
                  <a:cubicBezTo>
                    <a:pt x="80" y="10"/>
                    <a:pt x="80" y="10"/>
                    <a:pt x="80" y="10"/>
                  </a:cubicBezTo>
                  <a:cubicBezTo>
                    <a:pt x="140" y="104"/>
                    <a:pt x="140" y="104"/>
                    <a:pt x="140" y="104"/>
                  </a:cubicBezTo>
                  <a:cubicBezTo>
                    <a:pt x="140" y="105"/>
                    <a:pt x="140" y="105"/>
                    <a:pt x="141" y="105"/>
                  </a:cubicBezTo>
                  <a:cubicBezTo>
                    <a:pt x="141" y="105"/>
                    <a:pt x="141" y="106"/>
                    <a:pt x="141" y="108"/>
                  </a:cubicBezTo>
                  <a:cubicBezTo>
                    <a:pt x="141" y="111"/>
                    <a:pt x="137" y="114"/>
                    <a:pt x="134" y="114"/>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solidFill>
              </a:endParaRPr>
            </a:p>
          </p:txBody>
        </p:sp>
      </p:grpSp>
      <p:grpSp>
        <p:nvGrpSpPr>
          <p:cNvPr id="32" name="Group 31"/>
          <p:cNvGrpSpPr/>
          <p:nvPr/>
        </p:nvGrpSpPr>
        <p:grpSpPr>
          <a:xfrm>
            <a:off x="457192" y="4123262"/>
            <a:ext cx="8229599" cy="772107"/>
            <a:chOff x="457192" y="4123262"/>
            <a:chExt cx="8229599" cy="772107"/>
          </a:xfrm>
        </p:grpSpPr>
        <p:sp>
          <p:nvSpPr>
            <p:cNvPr id="21" name="TextBox 20"/>
            <p:cNvSpPr txBox="1"/>
            <p:nvPr/>
          </p:nvSpPr>
          <p:spPr>
            <a:xfrm>
              <a:off x="457192" y="4123262"/>
              <a:ext cx="8229599" cy="772107"/>
            </a:xfrm>
            <a:prstGeom prst="rect">
              <a:avLst/>
            </a:prstGeom>
            <a:solidFill>
              <a:schemeClr val="bg1">
                <a:lumMod val="85000"/>
              </a:schemeClr>
            </a:solidFill>
          </p:spPr>
          <p:txBody>
            <a:bodyPr wrap="square" lIns="180000" tIns="108000" rIns="180000" bIns="108000" rtlCol="0">
              <a:spAutoFit/>
            </a:bodyPr>
            <a:lstStyle/>
            <a:p>
              <a:pPr marL="540000"/>
              <a:r>
                <a:rPr lang="en-CA" dirty="0">
                  <a:solidFill>
                    <a:srgbClr val="02284C"/>
                  </a:solidFill>
                  <a:latin typeface="Century Gothic" charset="0"/>
                  <a:ea typeface="Century Gothic" charset="0"/>
                  <a:cs typeface="Century Gothic" charset="0"/>
                </a:rPr>
                <a:t>Compliance with Section 508 of the Rehabilitation Act of 1973 </a:t>
              </a:r>
              <a:r>
                <a:rPr lang="en-CA" b="1" dirty="0">
                  <a:solidFill>
                    <a:srgbClr val="02284C"/>
                  </a:solidFill>
                  <a:latin typeface="Century Gothic" charset="0"/>
                  <a:ea typeface="Century Gothic" charset="0"/>
                  <a:cs typeface="Century Gothic" charset="0"/>
                </a:rPr>
                <a:t>guarantees</a:t>
              </a:r>
              <a:r>
                <a:rPr lang="en-CA" dirty="0">
                  <a:solidFill>
                    <a:srgbClr val="02284C"/>
                  </a:solidFill>
                  <a:latin typeface="Century Gothic" charset="0"/>
                  <a:ea typeface="Century Gothic" charset="0"/>
                  <a:cs typeface="Century Gothic" charset="0"/>
                </a:rPr>
                <a:t> social media accessibility</a:t>
              </a:r>
            </a:p>
          </p:txBody>
        </p:sp>
        <p:sp>
          <p:nvSpPr>
            <p:cNvPr id="27" name="Freeform 78"/>
            <p:cNvSpPr>
              <a:spLocks noEditPoints="1"/>
            </p:cNvSpPr>
            <p:nvPr/>
          </p:nvSpPr>
          <p:spPr bwMode="auto">
            <a:xfrm>
              <a:off x="548548" y="4212114"/>
              <a:ext cx="375588" cy="314975"/>
            </a:xfrm>
            <a:custGeom>
              <a:avLst/>
              <a:gdLst>
                <a:gd name="T0" fmla="*/ 74 w 147"/>
                <a:gd name="T1" fmla="*/ 34 h 121"/>
                <a:gd name="T2" fmla="*/ 67 w 147"/>
                <a:gd name="T3" fmla="*/ 41 h 121"/>
                <a:gd name="T4" fmla="*/ 70 w 147"/>
                <a:gd name="T5" fmla="*/ 77 h 121"/>
                <a:gd name="T6" fmla="*/ 74 w 147"/>
                <a:gd name="T7" fmla="*/ 81 h 121"/>
                <a:gd name="T8" fmla="*/ 77 w 147"/>
                <a:gd name="T9" fmla="*/ 77 h 121"/>
                <a:gd name="T10" fmla="*/ 81 w 147"/>
                <a:gd name="T11" fmla="*/ 41 h 121"/>
                <a:gd name="T12" fmla="*/ 74 w 147"/>
                <a:gd name="T13" fmla="*/ 34 h 121"/>
                <a:gd name="T14" fmla="*/ 74 w 147"/>
                <a:gd name="T15" fmla="*/ 88 h 121"/>
                <a:gd name="T16" fmla="*/ 67 w 147"/>
                <a:gd name="T17" fmla="*/ 94 h 121"/>
                <a:gd name="T18" fmla="*/ 74 w 147"/>
                <a:gd name="T19" fmla="*/ 101 h 121"/>
                <a:gd name="T20" fmla="*/ 81 w 147"/>
                <a:gd name="T21" fmla="*/ 94 h 121"/>
                <a:gd name="T22" fmla="*/ 74 w 147"/>
                <a:gd name="T23" fmla="*/ 88 h 121"/>
                <a:gd name="T24" fmla="*/ 146 w 147"/>
                <a:gd name="T25" fmla="*/ 101 h 121"/>
                <a:gd name="T26" fmla="*/ 86 w 147"/>
                <a:gd name="T27" fmla="*/ 7 h 121"/>
                <a:gd name="T28" fmla="*/ 74 w 147"/>
                <a:gd name="T29" fmla="*/ 0 h 121"/>
                <a:gd name="T30" fmla="*/ 62 w 147"/>
                <a:gd name="T31" fmla="*/ 7 h 121"/>
                <a:gd name="T32" fmla="*/ 2 w 147"/>
                <a:gd name="T33" fmla="*/ 101 h 121"/>
                <a:gd name="T34" fmla="*/ 0 w 147"/>
                <a:gd name="T35" fmla="*/ 108 h 121"/>
                <a:gd name="T36" fmla="*/ 14 w 147"/>
                <a:gd name="T37" fmla="*/ 121 h 121"/>
                <a:gd name="T38" fmla="*/ 134 w 147"/>
                <a:gd name="T39" fmla="*/ 121 h 121"/>
                <a:gd name="T40" fmla="*/ 147 w 147"/>
                <a:gd name="T41" fmla="*/ 108 h 121"/>
                <a:gd name="T42" fmla="*/ 146 w 147"/>
                <a:gd name="T43" fmla="*/ 101 h 121"/>
                <a:gd name="T44" fmla="*/ 134 w 147"/>
                <a:gd name="T45" fmla="*/ 114 h 121"/>
                <a:gd name="T46" fmla="*/ 14 w 147"/>
                <a:gd name="T47" fmla="*/ 114 h 121"/>
                <a:gd name="T48" fmla="*/ 7 w 147"/>
                <a:gd name="T49" fmla="*/ 108 h 121"/>
                <a:gd name="T50" fmla="*/ 8 w 147"/>
                <a:gd name="T51" fmla="*/ 105 h 121"/>
                <a:gd name="T52" fmla="*/ 8 w 147"/>
                <a:gd name="T53" fmla="*/ 104 h 121"/>
                <a:gd name="T54" fmla="*/ 68 w 147"/>
                <a:gd name="T55" fmla="*/ 10 h 121"/>
                <a:gd name="T56" fmla="*/ 68 w 147"/>
                <a:gd name="T57" fmla="*/ 10 h 121"/>
                <a:gd name="T58" fmla="*/ 74 w 147"/>
                <a:gd name="T59" fmla="*/ 7 h 121"/>
                <a:gd name="T60" fmla="*/ 80 w 147"/>
                <a:gd name="T61" fmla="*/ 10 h 121"/>
                <a:gd name="T62" fmla="*/ 80 w 147"/>
                <a:gd name="T63" fmla="*/ 10 h 121"/>
                <a:gd name="T64" fmla="*/ 140 w 147"/>
                <a:gd name="T65" fmla="*/ 104 h 121"/>
                <a:gd name="T66" fmla="*/ 141 w 147"/>
                <a:gd name="T67" fmla="*/ 105 h 121"/>
                <a:gd name="T68" fmla="*/ 141 w 147"/>
                <a:gd name="T69" fmla="*/ 108 h 121"/>
                <a:gd name="T70" fmla="*/ 134 w 147"/>
                <a:gd name="T71"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21">
                  <a:moveTo>
                    <a:pt x="74" y="34"/>
                  </a:moveTo>
                  <a:cubicBezTo>
                    <a:pt x="70" y="34"/>
                    <a:pt x="67" y="37"/>
                    <a:pt x="67" y="41"/>
                  </a:cubicBezTo>
                  <a:cubicBezTo>
                    <a:pt x="70" y="77"/>
                    <a:pt x="70" y="77"/>
                    <a:pt x="70" y="77"/>
                  </a:cubicBezTo>
                  <a:cubicBezTo>
                    <a:pt x="70" y="79"/>
                    <a:pt x="72" y="81"/>
                    <a:pt x="74" y="81"/>
                  </a:cubicBezTo>
                  <a:cubicBezTo>
                    <a:pt x="76" y="81"/>
                    <a:pt x="77" y="79"/>
                    <a:pt x="77" y="77"/>
                  </a:cubicBezTo>
                  <a:cubicBezTo>
                    <a:pt x="81" y="41"/>
                    <a:pt x="81" y="41"/>
                    <a:pt x="81" y="41"/>
                  </a:cubicBezTo>
                  <a:cubicBezTo>
                    <a:pt x="81" y="37"/>
                    <a:pt x="77" y="34"/>
                    <a:pt x="74" y="34"/>
                  </a:cubicBezTo>
                  <a:moveTo>
                    <a:pt x="74" y="88"/>
                  </a:moveTo>
                  <a:cubicBezTo>
                    <a:pt x="70" y="88"/>
                    <a:pt x="67" y="91"/>
                    <a:pt x="67" y="94"/>
                  </a:cubicBezTo>
                  <a:cubicBezTo>
                    <a:pt x="67" y="98"/>
                    <a:pt x="70" y="101"/>
                    <a:pt x="74" y="101"/>
                  </a:cubicBezTo>
                  <a:cubicBezTo>
                    <a:pt x="77" y="101"/>
                    <a:pt x="81" y="98"/>
                    <a:pt x="81" y="94"/>
                  </a:cubicBezTo>
                  <a:cubicBezTo>
                    <a:pt x="81" y="91"/>
                    <a:pt x="77" y="88"/>
                    <a:pt x="74" y="88"/>
                  </a:cubicBezTo>
                  <a:moveTo>
                    <a:pt x="146" y="101"/>
                  </a:moveTo>
                  <a:cubicBezTo>
                    <a:pt x="86" y="7"/>
                    <a:pt x="86" y="7"/>
                    <a:pt x="86" y="7"/>
                  </a:cubicBezTo>
                  <a:cubicBezTo>
                    <a:pt x="86" y="7"/>
                    <a:pt x="82" y="0"/>
                    <a:pt x="74" y="0"/>
                  </a:cubicBezTo>
                  <a:cubicBezTo>
                    <a:pt x="65" y="0"/>
                    <a:pt x="62" y="7"/>
                    <a:pt x="62" y="7"/>
                  </a:cubicBezTo>
                  <a:cubicBezTo>
                    <a:pt x="2" y="101"/>
                    <a:pt x="2" y="101"/>
                    <a:pt x="2" y="101"/>
                  </a:cubicBezTo>
                  <a:cubicBezTo>
                    <a:pt x="2" y="101"/>
                    <a:pt x="0" y="103"/>
                    <a:pt x="0" y="108"/>
                  </a:cubicBezTo>
                  <a:cubicBezTo>
                    <a:pt x="0" y="115"/>
                    <a:pt x="6" y="121"/>
                    <a:pt x="14" y="121"/>
                  </a:cubicBezTo>
                  <a:cubicBezTo>
                    <a:pt x="134" y="121"/>
                    <a:pt x="134" y="121"/>
                    <a:pt x="134" y="121"/>
                  </a:cubicBezTo>
                  <a:cubicBezTo>
                    <a:pt x="141" y="121"/>
                    <a:pt x="147" y="115"/>
                    <a:pt x="147" y="108"/>
                  </a:cubicBezTo>
                  <a:cubicBezTo>
                    <a:pt x="147" y="103"/>
                    <a:pt x="146" y="101"/>
                    <a:pt x="146" y="101"/>
                  </a:cubicBezTo>
                  <a:moveTo>
                    <a:pt x="134" y="114"/>
                  </a:moveTo>
                  <a:cubicBezTo>
                    <a:pt x="14" y="114"/>
                    <a:pt x="14" y="114"/>
                    <a:pt x="14" y="114"/>
                  </a:cubicBezTo>
                  <a:cubicBezTo>
                    <a:pt x="10" y="114"/>
                    <a:pt x="7" y="111"/>
                    <a:pt x="7" y="108"/>
                  </a:cubicBezTo>
                  <a:cubicBezTo>
                    <a:pt x="7" y="106"/>
                    <a:pt x="7" y="105"/>
                    <a:pt x="8" y="105"/>
                  </a:cubicBezTo>
                  <a:cubicBezTo>
                    <a:pt x="8" y="105"/>
                    <a:pt x="8" y="105"/>
                    <a:pt x="8" y="104"/>
                  </a:cubicBezTo>
                  <a:cubicBezTo>
                    <a:pt x="68" y="10"/>
                    <a:pt x="68" y="10"/>
                    <a:pt x="68" y="10"/>
                  </a:cubicBezTo>
                  <a:cubicBezTo>
                    <a:pt x="68" y="10"/>
                    <a:pt x="68" y="10"/>
                    <a:pt x="68" y="10"/>
                  </a:cubicBezTo>
                  <a:cubicBezTo>
                    <a:pt x="68" y="10"/>
                    <a:pt x="70" y="7"/>
                    <a:pt x="74" y="7"/>
                  </a:cubicBezTo>
                  <a:cubicBezTo>
                    <a:pt x="78" y="7"/>
                    <a:pt x="79" y="10"/>
                    <a:pt x="80" y="10"/>
                  </a:cubicBezTo>
                  <a:cubicBezTo>
                    <a:pt x="80" y="10"/>
                    <a:pt x="80" y="10"/>
                    <a:pt x="80" y="10"/>
                  </a:cubicBezTo>
                  <a:cubicBezTo>
                    <a:pt x="140" y="104"/>
                    <a:pt x="140" y="104"/>
                    <a:pt x="140" y="104"/>
                  </a:cubicBezTo>
                  <a:cubicBezTo>
                    <a:pt x="140" y="105"/>
                    <a:pt x="140" y="105"/>
                    <a:pt x="141" y="105"/>
                  </a:cubicBezTo>
                  <a:cubicBezTo>
                    <a:pt x="141" y="105"/>
                    <a:pt x="141" y="106"/>
                    <a:pt x="141" y="108"/>
                  </a:cubicBezTo>
                  <a:cubicBezTo>
                    <a:pt x="141" y="111"/>
                    <a:pt x="137" y="114"/>
                    <a:pt x="134" y="114"/>
                  </a:cubicBezTo>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solidFill>
              </a:endParaRPr>
            </a:p>
          </p:txBody>
        </p:sp>
      </p:grpSp>
    </p:spTree>
    <p:extLst>
      <p:ext uri="{BB962C8B-B14F-4D97-AF65-F5344CB8AC3E}">
        <p14:creationId xmlns:p14="http://schemas.microsoft.com/office/powerpoint/2010/main" val="939070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6884"/>
            <a:ext cx="9143999" cy="4413349"/>
          </a:xfrm>
          <a:prstGeom prst="rect">
            <a:avLst/>
          </a:prstGeom>
        </p:spPr>
      </p:pic>
      <p:sp>
        <p:nvSpPr>
          <p:cNvPr id="2" name="Title 1"/>
          <p:cNvSpPr>
            <a:spLocks noGrp="1"/>
          </p:cNvSpPr>
          <p:nvPr>
            <p:ph type="title"/>
          </p:nvPr>
        </p:nvSpPr>
        <p:spPr>
          <a:xfrm>
            <a:off x="457200" y="271152"/>
            <a:ext cx="8382000" cy="687698"/>
          </a:xfrm>
        </p:spPr>
        <p:txBody>
          <a:bodyPr>
            <a:normAutofit/>
          </a:bodyPr>
          <a:lstStyle/>
          <a:p>
            <a:r>
              <a:rPr lang="en-US" dirty="0"/>
              <a:t>Myths, debunked</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38</a:t>
            </a:fld>
            <a:endParaRPr lang="en-US" dirty="0"/>
          </a:p>
        </p:txBody>
      </p:sp>
      <p:sp>
        <p:nvSpPr>
          <p:cNvPr id="5" name="Content Placeholder 4"/>
          <p:cNvSpPr>
            <a:spLocks noGrp="1"/>
          </p:cNvSpPr>
          <p:nvPr>
            <p:ph sz="quarter" idx="13"/>
          </p:nvPr>
        </p:nvSpPr>
        <p:spPr>
          <a:xfrm>
            <a:off x="158262" y="1308100"/>
            <a:ext cx="3066201" cy="3940908"/>
          </a:xfrm>
        </p:spPr>
        <p:txBody>
          <a:bodyPr anchor="b">
            <a:normAutofit/>
          </a:bodyPr>
          <a:lstStyle/>
          <a:p>
            <a:pPr marL="0" indent="0">
              <a:buNone/>
            </a:pPr>
            <a:r>
              <a:rPr lang="en-CA" sz="1400" dirty="0"/>
              <a:t>Resource</a:t>
            </a:r>
            <a:br>
              <a:rPr lang="en-CA" sz="1400" dirty="0"/>
            </a:br>
            <a:r>
              <a:rPr lang="en-CA" sz="1200" b="0" dirty="0"/>
              <a:t>https://</a:t>
            </a:r>
            <a:r>
              <a:rPr lang="en-CA" sz="1200" b="0" dirty="0" err="1"/>
              <a:t>www.digitalgov.gov</a:t>
            </a:r>
            <a:r>
              <a:rPr lang="en-CA" sz="1200" b="0" dirty="0"/>
              <a:t>/2013/06/26/5-myths-about-social-media-accessibility-2/</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02" y="3761273"/>
            <a:ext cx="600312" cy="600312"/>
          </a:xfrm>
          <a:prstGeom prst="rect">
            <a:avLst/>
          </a:prstGeom>
        </p:spPr>
      </p:pic>
    </p:spTree>
    <p:extLst>
      <p:ext uri="{BB962C8B-B14F-4D97-AF65-F5344CB8AC3E}">
        <p14:creationId xmlns:p14="http://schemas.microsoft.com/office/powerpoint/2010/main" val="3190953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554" y="2987040"/>
            <a:ext cx="8290560" cy="1179378"/>
          </a:xfrm>
        </p:spPr>
        <p:txBody>
          <a:bodyPr>
            <a:normAutofit/>
          </a:bodyPr>
          <a:lstStyle/>
          <a:p>
            <a:pPr fontAlgn="base"/>
            <a:r>
              <a:rPr lang="en-US" dirty="0"/>
              <a:t>Social Media, Accessibility, and You</a:t>
            </a:r>
          </a:p>
        </p:txBody>
      </p:sp>
      <p:sp>
        <p:nvSpPr>
          <p:cNvPr id="3" name="Subtitle 2"/>
          <p:cNvSpPr>
            <a:spLocks noGrp="1"/>
          </p:cNvSpPr>
          <p:nvPr>
            <p:ph type="subTitle" idx="1"/>
          </p:nvPr>
        </p:nvSpPr>
        <p:spPr>
          <a:xfrm>
            <a:off x="720634" y="4583399"/>
            <a:ext cx="7772400" cy="1446718"/>
          </a:xfrm>
        </p:spPr>
        <p:txBody>
          <a:bodyPr anchor="b">
            <a:normAutofit/>
          </a:bodyPr>
          <a:lstStyle/>
          <a:p>
            <a:r>
              <a:rPr lang="en-US" sz="1600" dirty="0"/>
              <a:t>November 16, 2016</a:t>
            </a:r>
            <a:br>
              <a:rPr lang="en-US" sz="1600" dirty="0"/>
            </a:br>
            <a:endParaRPr lang="en-US" sz="1600" dirty="0"/>
          </a:p>
          <a:p>
            <a:r>
              <a:rPr lang="en-US" sz="1600" dirty="0"/>
              <a:t>John Foliot (john.foliot@deque.com)</a:t>
            </a:r>
            <a:br>
              <a:rPr lang="en-US" sz="1600" dirty="0"/>
            </a:br>
            <a:r>
              <a:rPr lang="en-US" sz="1600" dirty="0"/>
              <a:t>Denis Boudreau (denis.boudreau@deque.com)</a:t>
            </a:r>
          </a:p>
        </p:txBody>
      </p:sp>
    </p:spTree>
    <p:extLst>
      <p:ext uri="{BB962C8B-B14F-4D97-AF65-F5344CB8AC3E}">
        <p14:creationId xmlns:p14="http://schemas.microsoft.com/office/powerpoint/2010/main" val="263707531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45" y="271152"/>
            <a:ext cx="4074081" cy="687698"/>
          </a:xfrm>
        </p:spPr>
        <p:txBody>
          <a:bodyPr>
            <a:normAutofit fontScale="90000"/>
          </a:bodyPr>
          <a:lstStyle/>
          <a:p>
            <a:pPr algn="l"/>
            <a:r>
              <a:rPr lang="en-CA" dirty="0"/>
              <a:t>Golden rules </a:t>
            </a:r>
            <a:br>
              <a:rPr lang="en-CA" dirty="0"/>
            </a:br>
            <a:r>
              <a:rPr lang="en-CA" b="0" dirty="0"/>
              <a:t>of social media accessibility</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39</a:t>
            </a:fld>
            <a:endParaRPr lang="en-US" dirty="0"/>
          </a:p>
        </p:txBody>
      </p:sp>
      <p:sp>
        <p:nvSpPr>
          <p:cNvPr id="5" name="Content Placeholder 4"/>
          <p:cNvSpPr>
            <a:spLocks noGrp="1"/>
          </p:cNvSpPr>
          <p:nvPr>
            <p:ph sz="quarter" idx="13"/>
          </p:nvPr>
        </p:nvSpPr>
        <p:spPr>
          <a:xfrm>
            <a:off x="213645" y="2029326"/>
            <a:ext cx="2978733" cy="3977774"/>
          </a:xfrm>
        </p:spPr>
        <p:txBody>
          <a:bodyPr>
            <a:normAutofit/>
          </a:bodyPr>
          <a:lstStyle/>
          <a:p>
            <a:pPr>
              <a:buFont typeface="+mj-lt"/>
              <a:buAutoNum type="arabicPeriod"/>
            </a:pPr>
            <a:r>
              <a:rPr lang="en-CA" sz="1800" b="0" dirty="0"/>
              <a:t>Be reachable.</a:t>
            </a:r>
          </a:p>
          <a:p>
            <a:pPr>
              <a:buFont typeface="+mj-lt"/>
              <a:buAutoNum type="arabicPeriod"/>
            </a:pPr>
            <a:r>
              <a:rPr lang="en-CA" sz="1800" b="0" dirty="0"/>
              <a:t>Be redundant.</a:t>
            </a:r>
          </a:p>
          <a:p>
            <a:pPr>
              <a:buFont typeface="+mj-lt"/>
              <a:buAutoNum type="arabicPeriod"/>
            </a:pPr>
            <a:r>
              <a:rPr lang="en-CA" sz="1800" b="0" dirty="0"/>
              <a:t>Be a source.</a:t>
            </a:r>
          </a:p>
          <a:p>
            <a:pPr>
              <a:buFont typeface="+mj-lt"/>
              <a:buAutoNum type="arabicPeriod"/>
            </a:pPr>
            <a:r>
              <a:rPr lang="en-CA" sz="1800" b="0" dirty="0"/>
              <a:t>Be simple.</a:t>
            </a:r>
          </a:p>
          <a:p>
            <a:pPr>
              <a:buFont typeface="+mj-lt"/>
              <a:buAutoNum type="arabicPeriod"/>
            </a:pPr>
            <a:r>
              <a:rPr lang="en-CA" sz="1800" b="0" dirty="0"/>
              <a:t>Be considerate.</a:t>
            </a:r>
          </a:p>
          <a:p>
            <a:pPr marL="0" indent="0">
              <a:spcBef>
                <a:spcPts val="9000"/>
              </a:spcBef>
              <a:buNone/>
            </a:pPr>
            <a:r>
              <a:rPr lang="en-CA" sz="1400" dirty="0"/>
              <a:t>Reference</a:t>
            </a:r>
            <a:br>
              <a:rPr lang="en-CA" sz="1400" dirty="0"/>
            </a:br>
            <a:r>
              <a:rPr lang="en-CA" sz="1200" b="0" dirty="0"/>
              <a:t>http://</a:t>
            </a:r>
            <a:r>
              <a:rPr lang="en-CA" sz="1200" b="0" dirty="0" err="1"/>
              <a:t>www.danya.com</a:t>
            </a:r>
            <a:r>
              <a:rPr lang="en-CA" sz="1200" b="0" dirty="0"/>
              <a:t>/files/</a:t>
            </a:r>
            <a:r>
              <a:rPr lang="en-CA" sz="1200" b="0" dirty="0" err="1"/>
              <a:t>sma_poster.pdf</a:t>
            </a:r>
            <a:endParaRPr lang="en-CA" sz="1200" b="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726" y="48126"/>
            <a:ext cx="4808148" cy="6234545"/>
          </a:xfrm>
          <a:prstGeom prst="rect">
            <a:avLst/>
          </a:prstGeom>
          <a:ln>
            <a:solidFill>
              <a:srgbClr val="02284C"/>
            </a:solidFill>
          </a:ln>
        </p:spPr>
      </p:pic>
    </p:spTree>
    <p:extLst>
      <p:ext uri="{BB962C8B-B14F-4D97-AF65-F5344CB8AC3E}">
        <p14:creationId xmlns:p14="http://schemas.microsoft.com/office/powerpoint/2010/main" val="1799648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Accessible social media</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40</a:t>
            </a:fld>
            <a:endParaRPr lang="en-US" dirty="0"/>
          </a:p>
        </p:txBody>
      </p:sp>
      <p:sp>
        <p:nvSpPr>
          <p:cNvPr id="5" name="Content Placeholder 4"/>
          <p:cNvSpPr>
            <a:spLocks noGrp="1"/>
          </p:cNvSpPr>
          <p:nvPr>
            <p:ph sz="quarter" idx="13"/>
          </p:nvPr>
        </p:nvSpPr>
        <p:spPr/>
        <p:txBody>
          <a:bodyPr>
            <a:normAutofit/>
          </a:bodyPr>
          <a:lstStyle/>
          <a:p>
            <a:pPr marL="0" indent="0">
              <a:spcAft>
                <a:spcPts val="2400"/>
              </a:spcAft>
              <a:buNone/>
            </a:pPr>
            <a:r>
              <a:rPr lang="en-CA" sz="2400" dirty="0"/>
              <a:t>Golden rules</a:t>
            </a:r>
            <a:endParaRPr lang="en-CA" sz="1800" dirty="0"/>
          </a:p>
          <a:p>
            <a:pPr>
              <a:buFont typeface="+mj-lt"/>
              <a:buAutoNum type="arabicPeriod"/>
            </a:pPr>
            <a:r>
              <a:rPr lang="en-CA" sz="1800" dirty="0"/>
              <a:t>Be reachable. </a:t>
            </a:r>
            <a:r>
              <a:rPr lang="en-CA" sz="1800" b="0" dirty="0"/>
              <a:t>Add contact info to your profile such as a web address, phone number, and e-mail so users can reach your organization.</a:t>
            </a:r>
          </a:p>
          <a:p>
            <a:pPr>
              <a:buFont typeface="+mj-lt"/>
              <a:buAutoNum type="arabicPeriod"/>
            </a:pPr>
            <a:r>
              <a:rPr lang="en-CA" sz="1800" dirty="0"/>
              <a:t>Be redundant. </a:t>
            </a:r>
            <a:r>
              <a:rPr lang="en-CA" sz="1800" b="0" dirty="0"/>
              <a:t>Post content on multiple social media channels to provide easy points of entry.</a:t>
            </a:r>
          </a:p>
          <a:p>
            <a:pPr>
              <a:buFont typeface="+mj-lt"/>
              <a:buAutoNum type="arabicPeriod"/>
            </a:pPr>
            <a:r>
              <a:rPr lang="en-CA" sz="1800" dirty="0"/>
              <a:t>Be a source. </a:t>
            </a:r>
            <a:r>
              <a:rPr lang="en-CA" sz="1800" b="0" dirty="0"/>
              <a:t>Learn about accessibility issues, tools, and tips from accessibility teams, and share them with your followers.</a:t>
            </a:r>
          </a:p>
          <a:p>
            <a:pPr>
              <a:buFont typeface="+mj-lt"/>
              <a:buAutoNum type="arabicPeriod"/>
            </a:pPr>
            <a:r>
              <a:rPr lang="en-CA" sz="1800" dirty="0"/>
              <a:t>Be simple. </a:t>
            </a:r>
            <a:r>
              <a:rPr lang="en-CA" sz="1800" b="0" dirty="0"/>
              <a:t>Write in plain language, and limit use of acronyms, hashtags, and abbreviations.</a:t>
            </a:r>
          </a:p>
          <a:p>
            <a:pPr>
              <a:buFont typeface="+mj-lt"/>
              <a:buAutoNum type="arabicPeriod"/>
            </a:pPr>
            <a:r>
              <a:rPr lang="en-CA" sz="1800" dirty="0"/>
              <a:t>Be considerate. </a:t>
            </a:r>
            <a:r>
              <a:rPr lang="en-CA" sz="1800" b="0" dirty="0"/>
              <a:t>Consider the user’s perspective. Information presented visually or aurally needs corresponding text components.</a:t>
            </a:r>
          </a:p>
        </p:txBody>
      </p:sp>
    </p:spTree>
    <p:extLst>
      <p:ext uri="{BB962C8B-B14F-4D97-AF65-F5344CB8AC3E}">
        <p14:creationId xmlns:p14="http://schemas.microsoft.com/office/powerpoint/2010/main" val="1128635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300510"/>
          </a:xfrm>
          <a:prstGeom prst="rect">
            <a:avLst/>
          </a:prstGeom>
          <a:solidFill>
            <a:srgbClr val="0228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41</a:t>
            </a:fld>
            <a:endParaRPr lang="en-US" dirty="0"/>
          </a:p>
        </p:txBody>
      </p:sp>
      <p:sp>
        <p:nvSpPr>
          <p:cNvPr id="16" name="Content Placeholder 4"/>
          <p:cNvSpPr>
            <a:spLocks noGrp="1"/>
          </p:cNvSpPr>
          <p:nvPr>
            <p:ph sz="quarter" idx="13"/>
          </p:nvPr>
        </p:nvSpPr>
        <p:spPr>
          <a:xfrm>
            <a:off x="1480489" y="0"/>
            <a:ext cx="6183022" cy="6356350"/>
          </a:xfrm>
        </p:spPr>
        <p:txBody>
          <a:bodyPr anchor="ctr"/>
          <a:lstStyle/>
          <a:p>
            <a:pPr marL="0" indent="0" algn="ctr">
              <a:buNone/>
            </a:pPr>
            <a:r>
              <a:rPr lang="en-CA" dirty="0">
                <a:solidFill>
                  <a:schemeClr val="bg1"/>
                </a:solidFill>
              </a:rPr>
              <a:t>If </a:t>
            </a:r>
            <a:r>
              <a:rPr lang="en-CA">
                <a:solidFill>
                  <a:schemeClr val="bg1"/>
                </a:solidFill>
              </a:rPr>
              <a:t>you can’t </a:t>
            </a:r>
            <a:r>
              <a:rPr lang="en-CA" dirty="0">
                <a:solidFill>
                  <a:schemeClr val="bg1"/>
                </a:solidFill>
              </a:rPr>
              <a:t>make it accessible within the social media channel, post accessible versions on your Web site and provide links from the social media site to the accessible version</a:t>
            </a:r>
          </a:p>
        </p:txBody>
      </p:sp>
      <p:sp>
        <p:nvSpPr>
          <p:cNvPr id="2" name="TextBox 1"/>
          <p:cNvSpPr txBox="1"/>
          <p:nvPr/>
        </p:nvSpPr>
        <p:spPr>
          <a:xfrm>
            <a:off x="290557" y="974467"/>
            <a:ext cx="8665436" cy="5016758"/>
          </a:xfrm>
          <a:prstGeom prst="rect">
            <a:avLst/>
          </a:prstGeom>
          <a:noFill/>
        </p:spPr>
        <p:txBody>
          <a:bodyPr wrap="square" rtlCol="0" anchor="ctr">
            <a:spAutoFit/>
          </a:bodyPr>
          <a:lstStyle/>
          <a:p>
            <a:r>
              <a:rPr lang="en-CA" sz="16000" b="1" dirty="0">
                <a:solidFill>
                  <a:schemeClr val="bg1"/>
                </a:solidFill>
                <a:latin typeface="Century Gothic" charset="0"/>
                <a:ea typeface="Century Gothic" charset="0"/>
                <a:cs typeface="Century Gothic" charset="0"/>
              </a:rPr>
              <a:t>“</a:t>
            </a:r>
          </a:p>
          <a:p>
            <a:r>
              <a:rPr lang="en-CA" sz="16000" b="1" dirty="0">
                <a:solidFill>
                  <a:schemeClr val="bg1"/>
                </a:solidFill>
                <a:latin typeface="Century Gothic" charset="0"/>
                <a:ea typeface="Century Gothic" charset="0"/>
                <a:cs typeface="Century Gothic" charset="0"/>
              </a:rPr>
              <a:t>             ”</a:t>
            </a:r>
          </a:p>
        </p:txBody>
      </p:sp>
    </p:spTree>
    <p:extLst>
      <p:ext uri="{BB962C8B-B14F-4D97-AF65-F5344CB8AC3E}">
        <p14:creationId xmlns:p14="http://schemas.microsoft.com/office/powerpoint/2010/main" val="25762654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932713"/>
            <a:ext cx="7772400" cy="1362075"/>
          </a:xfrm>
        </p:spPr>
        <p:txBody>
          <a:bodyPr/>
          <a:lstStyle/>
          <a:p>
            <a:r>
              <a:rPr lang="en-US" dirty="0"/>
              <a:t>Questions &amp; wrap up</a:t>
            </a:r>
          </a:p>
        </p:txBody>
      </p:sp>
      <p:sp>
        <p:nvSpPr>
          <p:cNvPr id="3" name="Text Placeholder 2"/>
          <p:cNvSpPr>
            <a:spLocks noGrp="1"/>
          </p:cNvSpPr>
          <p:nvPr>
            <p:ph type="body" idx="1"/>
          </p:nvPr>
        </p:nvSpPr>
        <p:spPr>
          <a:xfrm>
            <a:off x="722313" y="3432526"/>
            <a:ext cx="7772400" cy="1500187"/>
          </a:xfrm>
        </p:spPr>
        <p:txBody>
          <a:bodyPr/>
          <a:lstStyle/>
          <a:p>
            <a:r>
              <a:rPr lang="en-US" dirty="0"/>
              <a:t>Thank you!</a:t>
            </a:r>
          </a:p>
        </p:txBody>
      </p:sp>
      <p:sp>
        <p:nvSpPr>
          <p:cNvPr id="4" name="Footer Placeholder 3"/>
          <p:cNvSpPr>
            <a:spLocks noGrp="1"/>
          </p:cNvSpPr>
          <p:nvPr>
            <p:ph type="ftr" sz="quarter" idx="11"/>
          </p:nvPr>
        </p:nvSpPr>
        <p:spPr/>
        <p:txBody>
          <a:bodyPr/>
          <a:lstStyle/>
          <a:p>
            <a:r>
              <a:rPr lang="en-US"/>
              <a:t>© 2016 - All Rights Reserved</a:t>
            </a:r>
            <a:endParaRPr lang="en-US" dirty="0"/>
          </a:p>
        </p:txBody>
      </p:sp>
      <p:sp>
        <p:nvSpPr>
          <p:cNvPr id="5" name="Slide Number Placeholder 4"/>
          <p:cNvSpPr>
            <a:spLocks noGrp="1"/>
          </p:cNvSpPr>
          <p:nvPr>
            <p:ph type="sldNum" sz="quarter" idx="12"/>
          </p:nvPr>
        </p:nvSpPr>
        <p:spPr/>
        <p:txBody>
          <a:bodyPr/>
          <a:lstStyle/>
          <a:p>
            <a:fld id="{105A3CBC-8A79-5140-907D-6E2A5A8F5F15}" type="slidenum">
              <a:rPr lang="en-US" smtClean="0"/>
              <a:t>42</a:t>
            </a:fld>
            <a:endParaRPr lang="en-US"/>
          </a:p>
        </p:txBody>
      </p:sp>
    </p:spTree>
    <p:extLst>
      <p:ext uri="{BB962C8B-B14F-4D97-AF65-F5344CB8AC3E}">
        <p14:creationId xmlns:p14="http://schemas.microsoft.com/office/powerpoint/2010/main" val="52861937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159" y="3453202"/>
            <a:ext cx="1915632" cy="1915632"/>
          </a:xfrm>
          <a:prstGeom prst="rect">
            <a:avLst/>
          </a:prstGeom>
        </p:spPr>
      </p:pic>
      <p:sp>
        <p:nvSpPr>
          <p:cNvPr id="2" name="Title 1"/>
          <p:cNvSpPr>
            <a:spLocks noGrp="1"/>
          </p:cNvSpPr>
          <p:nvPr>
            <p:ph type="title"/>
          </p:nvPr>
        </p:nvSpPr>
        <p:spPr/>
        <p:txBody>
          <a:bodyPr/>
          <a:lstStyle/>
          <a:p>
            <a:r>
              <a:rPr lang="en-US" dirty="0"/>
              <a:t>Contact Us</a:t>
            </a:r>
          </a:p>
        </p:txBody>
      </p:sp>
      <p:sp>
        <p:nvSpPr>
          <p:cNvPr id="3" name="Footer Placeholder 2"/>
          <p:cNvSpPr>
            <a:spLocks noGrp="1"/>
          </p:cNvSpPr>
          <p:nvPr>
            <p:ph type="ftr" sz="quarter" idx="11"/>
          </p:nvPr>
        </p:nvSpPr>
        <p:spPr/>
        <p:txBody>
          <a:bodyPr/>
          <a:lstStyle/>
          <a:p>
            <a:r>
              <a:rPr lang="en-US" dirty="0"/>
              <a:t>© 2016 - All Rights Reserved</a:t>
            </a:r>
          </a:p>
        </p:txBody>
      </p:sp>
      <p:sp>
        <p:nvSpPr>
          <p:cNvPr id="4" name="Slide Number Placeholder 3"/>
          <p:cNvSpPr>
            <a:spLocks noGrp="1"/>
          </p:cNvSpPr>
          <p:nvPr>
            <p:ph type="sldNum" sz="quarter" idx="12"/>
          </p:nvPr>
        </p:nvSpPr>
        <p:spPr/>
        <p:txBody>
          <a:bodyPr/>
          <a:lstStyle/>
          <a:p>
            <a:fld id="{105A3CBC-8A79-5140-907D-6E2A5A8F5F15}" type="slidenum">
              <a:rPr lang="en-US" smtClean="0"/>
              <a:pPr/>
              <a:t>43</a:t>
            </a:fld>
            <a:endParaRPr lang="en-US" dirty="0"/>
          </a:p>
        </p:txBody>
      </p:sp>
      <p:sp>
        <p:nvSpPr>
          <p:cNvPr id="5" name="Content Placeholder 4"/>
          <p:cNvSpPr>
            <a:spLocks noGrp="1"/>
          </p:cNvSpPr>
          <p:nvPr>
            <p:ph sz="quarter" idx="13"/>
          </p:nvPr>
        </p:nvSpPr>
        <p:spPr>
          <a:xfrm>
            <a:off x="1219200" y="1308100"/>
            <a:ext cx="7062651" cy="4596311"/>
          </a:xfrm>
        </p:spPr>
        <p:txBody>
          <a:bodyPr>
            <a:normAutofit/>
          </a:bodyPr>
          <a:lstStyle/>
          <a:p>
            <a:pPr marL="0" indent="0">
              <a:buNone/>
            </a:pPr>
            <a:r>
              <a:rPr lang="en-US" sz="2000" b="1" dirty="0"/>
              <a:t>John Foliot</a:t>
            </a:r>
            <a:br>
              <a:rPr lang="en-US" sz="2000" b="1" dirty="0"/>
            </a:br>
            <a:r>
              <a:rPr lang="en-US" sz="2000" dirty="0"/>
              <a:t>Principal Accessibility Strategist</a:t>
            </a:r>
          </a:p>
          <a:p>
            <a:pPr marL="0" indent="0">
              <a:buNone/>
            </a:pPr>
            <a:r>
              <a:rPr lang="en-US" sz="2000" dirty="0"/>
              <a:t>Email: </a:t>
            </a:r>
            <a:r>
              <a:rPr lang="en-US" sz="2000" dirty="0">
                <a:hlinkClick r:id="rId3"/>
              </a:rPr>
              <a:t>john.foliot@deque.com</a:t>
            </a:r>
            <a:r>
              <a:rPr lang="en-US" sz="2000" dirty="0"/>
              <a:t> </a:t>
            </a:r>
          </a:p>
          <a:p>
            <a:pPr marL="0" indent="0">
              <a:buNone/>
            </a:pPr>
            <a:r>
              <a:rPr lang="en-US" sz="2000" dirty="0"/>
              <a:t>Twitter: </a:t>
            </a:r>
            <a:r>
              <a:rPr lang="en-US" sz="2000" dirty="0">
                <a:hlinkClick r:id="rId4"/>
              </a:rPr>
              <a:t>@</a:t>
            </a:r>
            <a:r>
              <a:rPr lang="en-US" sz="2000" dirty="0" err="1">
                <a:hlinkClick r:id="rId4"/>
              </a:rPr>
              <a:t>johnfoliot</a:t>
            </a:r>
            <a:r>
              <a:rPr lang="en-US" sz="2000" dirty="0">
                <a:hlinkClick r:id="rId4"/>
              </a:rPr>
              <a:t> </a:t>
            </a:r>
          </a:p>
          <a:p>
            <a:pPr marL="0" indent="0">
              <a:buNone/>
            </a:pPr>
            <a:endParaRPr lang="en-US" sz="2000" dirty="0">
              <a:hlinkClick r:id="rId4"/>
            </a:endParaRPr>
          </a:p>
          <a:p>
            <a:pPr marL="0" indent="0">
              <a:buNone/>
            </a:pPr>
            <a:r>
              <a:rPr lang="en-US" sz="2000" dirty="0">
                <a:hlinkClick r:id="rId4"/>
              </a:rPr>
              <a:t>   </a:t>
            </a:r>
          </a:p>
          <a:p>
            <a:pPr marL="0" indent="0">
              <a:buNone/>
            </a:pPr>
            <a:r>
              <a:rPr lang="en-US" sz="2000" dirty="0"/>
              <a:t>                                   Denis Boudreau</a:t>
            </a:r>
            <a:br>
              <a:rPr lang="en-US" sz="2000" dirty="0"/>
            </a:br>
            <a:r>
              <a:rPr lang="en-US" sz="2000" dirty="0"/>
              <a:t>                                   Principal Accessibility Expert</a:t>
            </a:r>
          </a:p>
          <a:p>
            <a:pPr marL="0" indent="0">
              <a:buNone/>
            </a:pPr>
            <a:r>
              <a:rPr lang="en-US" sz="2000" dirty="0"/>
              <a:t>                                   Email: </a:t>
            </a:r>
            <a:r>
              <a:rPr lang="en-US" sz="2000" dirty="0">
                <a:hlinkClick r:id="rId5"/>
              </a:rPr>
              <a:t>denis.boudreau@deque.com</a:t>
            </a:r>
            <a:endParaRPr lang="en-US" sz="2000" dirty="0"/>
          </a:p>
          <a:p>
            <a:pPr marL="0" indent="0">
              <a:buNone/>
            </a:pPr>
            <a:r>
              <a:rPr lang="en-US" sz="2000" dirty="0"/>
              <a:t>                                   Twitter: </a:t>
            </a:r>
            <a:r>
              <a:rPr lang="en-US" sz="2000" dirty="0">
                <a:hlinkClick r:id="rId6"/>
              </a:rPr>
              <a:t>@</a:t>
            </a:r>
            <a:r>
              <a:rPr lang="en-US" sz="2000" dirty="0" err="1">
                <a:hlinkClick r:id="rId6"/>
              </a:rPr>
              <a:t>dboudreau</a:t>
            </a:r>
            <a:r>
              <a:rPr lang="en-US" sz="2000" dirty="0">
                <a:hlinkClick r:id="rId6"/>
              </a:rPr>
              <a:t>   </a:t>
            </a:r>
            <a:endParaRPr lang="en-US" sz="2000" dirty="0"/>
          </a:p>
        </p:txBody>
      </p:sp>
      <p:pic>
        <p:nvPicPr>
          <p:cNvPr id="8" name="Picture 7"/>
          <p:cNvPicPr>
            <a:picLocks noChangeAspect="1"/>
          </p:cNvPicPr>
          <p:nvPr/>
        </p:nvPicPr>
        <p:blipFill>
          <a:blip r:embed="rId7"/>
          <a:stretch>
            <a:fillRect/>
          </a:stretch>
        </p:blipFill>
        <p:spPr>
          <a:xfrm>
            <a:off x="6115599" y="856161"/>
            <a:ext cx="1375643" cy="1957061"/>
          </a:xfrm>
          <a:prstGeom prst="rect">
            <a:avLst/>
          </a:prstGeom>
        </p:spPr>
      </p:pic>
    </p:spTree>
    <p:extLst>
      <p:ext uri="{BB962C8B-B14F-4D97-AF65-F5344CB8AC3E}">
        <p14:creationId xmlns:p14="http://schemas.microsoft.com/office/powerpoint/2010/main" val="6473078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5A3CBC-8A79-5140-907D-6E2A5A8F5F15}" type="slidenum">
              <a:rPr lang="en-US" smtClean="0"/>
              <a:t>44</a:t>
            </a:fld>
            <a:endParaRPr lang="en-US"/>
          </a:p>
        </p:txBody>
      </p:sp>
      <p:sp>
        <p:nvSpPr>
          <p:cNvPr id="3" name="Footer Placeholder 2"/>
          <p:cNvSpPr>
            <a:spLocks noGrp="1"/>
          </p:cNvSpPr>
          <p:nvPr>
            <p:ph type="ftr" sz="quarter" idx="11"/>
          </p:nvPr>
        </p:nvSpPr>
        <p:spPr/>
        <p:txBody>
          <a:bodyPr/>
          <a:lstStyle/>
          <a:p>
            <a:r>
              <a:rPr lang="en-US"/>
              <a:t>© 2016 - All Rights Reserved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2616200"/>
            <a:ext cx="4745736" cy="1615440"/>
          </a:xfrm>
          <a:prstGeom prst="rect">
            <a:avLst/>
          </a:prstGeom>
        </p:spPr>
      </p:pic>
    </p:spTree>
    <p:extLst>
      <p:ext uri="{BB962C8B-B14F-4D97-AF65-F5344CB8AC3E}">
        <p14:creationId xmlns:p14="http://schemas.microsoft.com/office/powerpoint/2010/main" val="13318661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300510"/>
          </a:xfrm>
          <a:prstGeom prst="rect">
            <a:avLst/>
          </a:prstGeom>
          <a:solidFill>
            <a:srgbClr val="0228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solidFill>
                  <a:schemeClr val="bg1"/>
                </a:solidFill>
              </a:rPr>
              <a:t>Social media channels</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4</a:t>
            </a:fld>
            <a:endParaRPr lang="en-US" dirty="0"/>
          </a:p>
        </p:txBody>
      </p:sp>
      <p:sp>
        <p:nvSpPr>
          <p:cNvPr id="7" name="Freeform 96"/>
          <p:cNvSpPr>
            <a:spLocks noEditPoints="1"/>
          </p:cNvSpPr>
          <p:nvPr/>
        </p:nvSpPr>
        <p:spPr bwMode="auto">
          <a:xfrm>
            <a:off x="1981308" y="1543503"/>
            <a:ext cx="1309495" cy="1302012"/>
          </a:xfrm>
          <a:custGeom>
            <a:avLst/>
            <a:gdLst>
              <a:gd name="T0" fmla="*/ 109 w 148"/>
              <a:gd name="T1" fmla="*/ 48 h 147"/>
              <a:gd name="T2" fmla="*/ 100 w 148"/>
              <a:gd name="T3" fmla="*/ 51 h 147"/>
              <a:gd name="T4" fmla="*/ 90 w 148"/>
              <a:gd name="T5" fmla="*/ 47 h 147"/>
              <a:gd name="T6" fmla="*/ 77 w 148"/>
              <a:gd name="T7" fmla="*/ 60 h 147"/>
              <a:gd name="T8" fmla="*/ 77 w 148"/>
              <a:gd name="T9" fmla="*/ 64 h 147"/>
              <a:gd name="T10" fmla="*/ 49 w 148"/>
              <a:gd name="T11" fmla="*/ 49 h 147"/>
              <a:gd name="T12" fmla="*/ 47 w 148"/>
              <a:gd name="T13" fmla="*/ 56 h 147"/>
              <a:gd name="T14" fmla="*/ 53 w 148"/>
              <a:gd name="T15" fmla="*/ 68 h 147"/>
              <a:gd name="T16" fmla="*/ 47 w 148"/>
              <a:gd name="T17" fmla="*/ 66 h 147"/>
              <a:gd name="T18" fmla="*/ 47 w 148"/>
              <a:gd name="T19" fmla="*/ 66 h 147"/>
              <a:gd name="T20" fmla="*/ 57 w 148"/>
              <a:gd name="T21" fmla="*/ 80 h 147"/>
              <a:gd name="T22" fmla="*/ 54 w 148"/>
              <a:gd name="T23" fmla="*/ 80 h 147"/>
              <a:gd name="T24" fmla="*/ 52 w 148"/>
              <a:gd name="T25" fmla="*/ 80 h 147"/>
              <a:gd name="T26" fmla="*/ 64 w 148"/>
              <a:gd name="T27" fmla="*/ 89 h 147"/>
              <a:gd name="T28" fmla="*/ 47 w 148"/>
              <a:gd name="T29" fmla="*/ 95 h 147"/>
              <a:gd name="T30" fmla="*/ 44 w 148"/>
              <a:gd name="T31" fmla="*/ 95 h 147"/>
              <a:gd name="T32" fmla="*/ 65 w 148"/>
              <a:gd name="T33" fmla="*/ 101 h 147"/>
              <a:gd name="T34" fmla="*/ 104 w 148"/>
              <a:gd name="T35" fmla="*/ 62 h 147"/>
              <a:gd name="T36" fmla="*/ 104 w 148"/>
              <a:gd name="T37" fmla="*/ 60 h 147"/>
              <a:gd name="T38" fmla="*/ 111 w 148"/>
              <a:gd name="T39" fmla="*/ 54 h 147"/>
              <a:gd name="T40" fmla="*/ 103 w 148"/>
              <a:gd name="T41" fmla="*/ 55 h 147"/>
              <a:gd name="T42" fmla="*/ 109 w 148"/>
              <a:gd name="T43" fmla="*/ 48 h 147"/>
              <a:gd name="T44" fmla="*/ 74 w 148"/>
              <a:gd name="T45" fmla="*/ 0 h 147"/>
              <a:gd name="T46" fmla="*/ 0 w 148"/>
              <a:gd name="T47" fmla="*/ 74 h 147"/>
              <a:gd name="T48" fmla="*/ 74 w 148"/>
              <a:gd name="T49" fmla="*/ 147 h 147"/>
              <a:gd name="T50" fmla="*/ 148 w 148"/>
              <a:gd name="T51" fmla="*/ 74 h 147"/>
              <a:gd name="T52" fmla="*/ 74 w 148"/>
              <a:gd name="T53" fmla="*/ 0 h 147"/>
              <a:gd name="T54" fmla="*/ 74 w 148"/>
              <a:gd name="T55" fmla="*/ 141 h 147"/>
              <a:gd name="T56" fmla="*/ 7 w 148"/>
              <a:gd name="T57" fmla="*/ 74 h 147"/>
              <a:gd name="T58" fmla="*/ 74 w 148"/>
              <a:gd name="T59" fmla="*/ 7 h 147"/>
              <a:gd name="T60" fmla="*/ 141 w 148"/>
              <a:gd name="T61" fmla="*/ 74 h 147"/>
              <a:gd name="T62" fmla="*/ 74 w 148"/>
              <a:gd name="T63"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7">
                <a:moveTo>
                  <a:pt x="109" y="48"/>
                </a:moveTo>
                <a:cubicBezTo>
                  <a:pt x="107" y="49"/>
                  <a:pt x="103" y="50"/>
                  <a:pt x="100" y="51"/>
                </a:cubicBezTo>
                <a:cubicBezTo>
                  <a:pt x="98" y="49"/>
                  <a:pt x="94" y="47"/>
                  <a:pt x="90" y="47"/>
                </a:cubicBezTo>
                <a:cubicBezTo>
                  <a:pt x="83" y="47"/>
                  <a:pt x="77" y="53"/>
                  <a:pt x="77" y="60"/>
                </a:cubicBezTo>
                <a:cubicBezTo>
                  <a:pt x="77" y="61"/>
                  <a:pt x="77" y="63"/>
                  <a:pt x="77" y="64"/>
                </a:cubicBezTo>
                <a:cubicBezTo>
                  <a:pt x="66" y="63"/>
                  <a:pt x="56" y="58"/>
                  <a:pt x="49" y="49"/>
                </a:cubicBezTo>
                <a:cubicBezTo>
                  <a:pt x="47" y="51"/>
                  <a:pt x="47" y="54"/>
                  <a:pt x="47" y="56"/>
                </a:cubicBezTo>
                <a:cubicBezTo>
                  <a:pt x="47" y="61"/>
                  <a:pt x="49" y="65"/>
                  <a:pt x="53" y="68"/>
                </a:cubicBezTo>
                <a:cubicBezTo>
                  <a:pt x="51" y="67"/>
                  <a:pt x="48" y="67"/>
                  <a:pt x="47" y="66"/>
                </a:cubicBezTo>
                <a:cubicBezTo>
                  <a:pt x="47" y="66"/>
                  <a:pt x="47" y="66"/>
                  <a:pt x="47" y="66"/>
                </a:cubicBezTo>
                <a:cubicBezTo>
                  <a:pt x="47" y="73"/>
                  <a:pt x="52" y="78"/>
                  <a:pt x="57" y="80"/>
                </a:cubicBezTo>
                <a:cubicBezTo>
                  <a:pt x="57" y="80"/>
                  <a:pt x="56" y="80"/>
                  <a:pt x="54" y="80"/>
                </a:cubicBezTo>
                <a:cubicBezTo>
                  <a:pt x="53" y="80"/>
                  <a:pt x="52" y="80"/>
                  <a:pt x="52" y="80"/>
                </a:cubicBezTo>
                <a:cubicBezTo>
                  <a:pt x="53" y="85"/>
                  <a:pt x="58" y="89"/>
                  <a:pt x="64" y="89"/>
                </a:cubicBezTo>
                <a:cubicBezTo>
                  <a:pt x="60" y="92"/>
                  <a:pt x="54" y="95"/>
                  <a:pt x="47" y="95"/>
                </a:cubicBezTo>
                <a:cubicBezTo>
                  <a:pt x="47" y="95"/>
                  <a:pt x="45" y="95"/>
                  <a:pt x="44" y="95"/>
                </a:cubicBezTo>
                <a:cubicBezTo>
                  <a:pt x="50" y="98"/>
                  <a:pt x="57" y="101"/>
                  <a:pt x="65" y="101"/>
                </a:cubicBezTo>
                <a:cubicBezTo>
                  <a:pt x="90" y="101"/>
                  <a:pt x="104" y="80"/>
                  <a:pt x="104" y="62"/>
                </a:cubicBezTo>
                <a:cubicBezTo>
                  <a:pt x="104" y="61"/>
                  <a:pt x="104" y="61"/>
                  <a:pt x="104" y="60"/>
                </a:cubicBezTo>
                <a:cubicBezTo>
                  <a:pt x="107" y="59"/>
                  <a:pt x="109" y="56"/>
                  <a:pt x="111" y="54"/>
                </a:cubicBezTo>
                <a:cubicBezTo>
                  <a:pt x="109" y="55"/>
                  <a:pt x="106" y="55"/>
                  <a:pt x="103" y="55"/>
                </a:cubicBezTo>
                <a:cubicBezTo>
                  <a:pt x="106" y="54"/>
                  <a:pt x="109" y="51"/>
                  <a:pt x="109" y="48"/>
                </a:cubicBezTo>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path>
            </a:pathLst>
          </a:custGeom>
          <a:solidFill>
            <a:schemeClr val="bg1"/>
          </a:solidFill>
          <a:ln w="50800">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262626">
                  <a:lumMod val="90000"/>
                  <a:lumOff val="10000"/>
                </a:srgbClr>
              </a:solidFill>
            </a:endParaRPr>
          </a:p>
        </p:txBody>
      </p:sp>
      <p:sp>
        <p:nvSpPr>
          <p:cNvPr id="10" name="Freeform 102"/>
          <p:cNvSpPr>
            <a:spLocks noEditPoints="1"/>
          </p:cNvSpPr>
          <p:nvPr/>
        </p:nvSpPr>
        <p:spPr bwMode="auto">
          <a:xfrm>
            <a:off x="5838354" y="1543503"/>
            <a:ext cx="1298271" cy="1302012"/>
          </a:xfrm>
          <a:custGeom>
            <a:avLst/>
            <a:gdLst>
              <a:gd name="T0" fmla="*/ 53 w 147"/>
              <a:gd name="T1" fmla="*/ 47 h 147"/>
              <a:gd name="T2" fmla="*/ 47 w 147"/>
              <a:gd name="T3" fmla="*/ 54 h 147"/>
              <a:gd name="T4" fmla="*/ 53 w 147"/>
              <a:gd name="T5" fmla="*/ 60 h 147"/>
              <a:gd name="T6" fmla="*/ 60 w 147"/>
              <a:gd name="T7" fmla="*/ 54 h 147"/>
              <a:gd name="T8" fmla="*/ 53 w 147"/>
              <a:gd name="T9" fmla="*/ 47 h 147"/>
              <a:gd name="T10" fmla="*/ 47 w 147"/>
              <a:gd name="T11" fmla="*/ 100 h 147"/>
              <a:gd name="T12" fmla="*/ 60 w 147"/>
              <a:gd name="T13" fmla="*/ 100 h 147"/>
              <a:gd name="T14" fmla="*/ 60 w 147"/>
              <a:gd name="T15" fmla="*/ 64 h 147"/>
              <a:gd name="T16" fmla="*/ 47 w 147"/>
              <a:gd name="T17" fmla="*/ 64 h 147"/>
              <a:gd name="T18" fmla="*/ 47 w 147"/>
              <a:gd name="T19" fmla="*/ 100 h 147"/>
              <a:gd name="T20" fmla="*/ 47 w 147"/>
              <a:gd name="T21" fmla="*/ 100 h 147"/>
              <a:gd name="T22" fmla="*/ 91 w 147"/>
              <a:gd name="T23" fmla="*/ 64 h 147"/>
              <a:gd name="T24" fmla="*/ 80 w 147"/>
              <a:gd name="T25" fmla="*/ 70 h 147"/>
              <a:gd name="T26" fmla="*/ 80 w 147"/>
              <a:gd name="T27" fmla="*/ 64 h 147"/>
              <a:gd name="T28" fmla="*/ 67 w 147"/>
              <a:gd name="T29" fmla="*/ 64 h 147"/>
              <a:gd name="T30" fmla="*/ 67 w 147"/>
              <a:gd name="T31" fmla="*/ 100 h 147"/>
              <a:gd name="T32" fmla="*/ 80 w 147"/>
              <a:gd name="T33" fmla="*/ 100 h 147"/>
              <a:gd name="T34" fmla="*/ 80 w 147"/>
              <a:gd name="T35" fmla="*/ 80 h 147"/>
              <a:gd name="T36" fmla="*/ 86 w 147"/>
              <a:gd name="T37" fmla="*/ 74 h 147"/>
              <a:gd name="T38" fmla="*/ 90 w 147"/>
              <a:gd name="T39" fmla="*/ 80 h 147"/>
              <a:gd name="T40" fmla="*/ 90 w 147"/>
              <a:gd name="T41" fmla="*/ 100 h 147"/>
              <a:gd name="T42" fmla="*/ 104 w 147"/>
              <a:gd name="T43" fmla="*/ 100 h 147"/>
              <a:gd name="T44" fmla="*/ 104 w 147"/>
              <a:gd name="T45" fmla="*/ 80 h 147"/>
              <a:gd name="T46" fmla="*/ 91 w 147"/>
              <a:gd name="T47" fmla="*/ 64 h 147"/>
              <a:gd name="T48" fmla="*/ 73 w 147"/>
              <a:gd name="T49" fmla="*/ 0 h 147"/>
              <a:gd name="T50" fmla="*/ 0 w 147"/>
              <a:gd name="T51" fmla="*/ 74 h 147"/>
              <a:gd name="T52" fmla="*/ 73 w 147"/>
              <a:gd name="T53" fmla="*/ 147 h 147"/>
              <a:gd name="T54" fmla="*/ 147 w 147"/>
              <a:gd name="T55" fmla="*/ 74 h 147"/>
              <a:gd name="T56" fmla="*/ 73 w 147"/>
              <a:gd name="T57" fmla="*/ 0 h 147"/>
              <a:gd name="T58" fmla="*/ 73 w 147"/>
              <a:gd name="T59" fmla="*/ 141 h 147"/>
              <a:gd name="T60" fmla="*/ 7 w 147"/>
              <a:gd name="T61" fmla="*/ 74 h 147"/>
              <a:gd name="T62" fmla="*/ 73 w 147"/>
              <a:gd name="T63" fmla="*/ 7 h 147"/>
              <a:gd name="T64" fmla="*/ 140 w 147"/>
              <a:gd name="T65" fmla="*/ 74 h 147"/>
              <a:gd name="T66" fmla="*/ 73 w 147"/>
              <a:gd name="T67"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7" h="147">
                <a:moveTo>
                  <a:pt x="53" y="47"/>
                </a:moveTo>
                <a:cubicBezTo>
                  <a:pt x="50" y="47"/>
                  <a:pt x="47" y="50"/>
                  <a:pt x="47" y="54"/>
                </a:cubicBezTo>
                <a:cubicBezTo>
                  <a:pt x="47" y="57"/>
                  <a:pt x="50" y="60"/>
                  <a:pt x="53" y="60"/>
                </a:cubicBezTo>
                <a:cubicBezTo>
                  <a:pt x="57" y="60"/>
                  <a:pt x="60" y="57"/>
                  <a:pt x="60" y="54"/>
                </a:cubicBezTo>
                <a:cubicBezTo>
                  <a:pt x="60" y="50"/>
                  <a:pt x="57" y="47"/>
                  <a:pt x="53" y="47"/>
                </a:cubicBezTo>
                <a:moveTo>
                  <a:pt x="47" y="100"/>
                </a:moveTo>
                <a:cubicBezTo>
                  <a:pt x="60" y="100"/>
                  <a:pt x="60" y="100"/>
                  <a:pt x="60" y="100"/>
                </a:cubicBezTo>
                <a:cubicBezTo>
                  <a:pt x="60" y="64"/>
                  <a:pt x="60" y="64"/>
                  <a:pt x="60" y="64"/>
                </a:cubicBezTo>
                <a:cubicBezTo>
                  <a:pt x="47" y="64"/>
                  <a:pt x="47" y="64"/>
                  <a:pt x="47" y="64"/>
                </a:cubicBezTo>
                <a:cubicBezTo>
                  <a:pt x="47" y="100"/>
                  <a:pt x="47" y="100"/>
                  <a:pt x="47" y="100"/>
                </a:cubicBezTo>
                <a:cubicBezTo>
                  <a:pt x="47" y="100"/>
                  <a:pt x="47" y="100"/>
                  <a:pt x="47" y="100"/>
                </a:cubicBezTo>
                <a:close/>
                <a:moveTo>
                  <a:pt x="91" y="64"/>
                </a:moveTo>
                <a:cubicBezTo>
                  <a:pt x="82" y="64"/>
                  <a:pt x="80" y="70"/>
                  <a:pt x="80" y="70"/>
                </a:cubicBezTo>
                <a:cubicBezTo>
                  <a:pt x="80" y="64"/>
                  <a:pt x="80" y="64"/>
                  <a:pt x="80" y="64"/>
                </a:cubicBezTo>
                <a:cubicBezTo>
                  <a:pt x="67" y="64"/>
                  <a:pt x="67" y="64"/>
                  <a:pt x="67" y="64"/>
                </a:cubicBezTo>
                <a:cubicBezTo>
                  <a:pt x="67" y="100"/>
                  <a:pt x="67" y="100"/>
                  <a:pt x="67" y="100"/>
                </a:cubicBezTo>
                <a:cubicBezTo>
                  <a:pt x="80" y="100"/>
                  <a:pt x="80" y="100"/>
                  <a:pt x="80" y="100"/>
                </a:cubicBezTo>
                <a:cubicBezTo>
                  <a:pt x="80" y="80"/>
                  <a:pt x="80" y="80"/>
                  <a:pt x="80" y="80"/>
                </a:cubicBezTo>
                <a:cubicBezTo>
                  <a:pt x="80" y="80"/>
                  <a:pt x="80" y="74"/>
                  <a:pt x="86" y="74"/>
                </a:cubicBezTo>
                <a:cubicBezTo>
                  <a:pt x="89" y="74"/>
                  <a:pt x="90" y="77"/>
                  <a:pt x="90" y="80"/>
                </a:cubicBezTo>
                <a:cubicBezTo>
                  <a:pt x="90" y="100"/>
                  <a:pt x="90" y="100"/>
                  <a:pt x="90" y="100"/>
                </a:cubicBezTo>
                <a:cubicBezTo>
                  <a:pt x="104" y="100"/>
                  <a:pt x="104" y="100"/>
                  <a:pt x="104" y="100"/>
                </a:cubicBezTo>
                <a:cubicBezTo>
                  <a:pt x="104" y="80"/>
                  <a:pt x="104" y="80"/>
                  <a:pt x="104" y="80"/>
                </a:cubicBezTo>
                <a:cubicBezTo>
                  <a:pt x="104" y="70"/>
                  <a:pt x="99" y="64"/>
                  <a:pt x="91" y="64"/>
                </a:cubicBezTo>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7" y="141"/>
                  <a:pt x="7" y="111"/>
                  <a:pt x="7" y="74"/>
                </a:cubicBezTo>
                <a:cubicBezTo>
                  <a:pt x="7" y="37"/>
                  <a:pt x="37" y="7"/>
                  <a:pt x="73" y="7"/>
                </a:cubicBezTo>
                <a:cubicBezTo>
                  <a:pt x="110" y="7"/>
                  <a:pt x="140" y="37"/>
                  <a:pt x="140" y="74"/>
                </a:cubicBezTo>
                <a:cubicBezTo>
                  <a:pt x="140" y="111"/>
                  <a:pt x="110" y="141"/>
                  <a:pt x="73" y="141"/>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1" name="Freeform 97"/>
          <p:cNvSpPr>
            <a:spLocks noEditPoints="1"/>
          </p:cNvSpPr>
          <p:nvPr/>
        </p:nvSpPr>
        <p:spPr bwMode="auto">
          <a:xfrm>
            <a:off x="3907031" y="1543503"/>
            <a:ext cx="1302012" cy="1302012"/>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2" name="Freeform 99"/>
          <p:cNvSpPr>
            <a:spLocks noEditPoints="1"/>
          </p:cNvSpPr>
          <p:nvPr/>
        </p:nvSpPr>
        <p:spPr bwMode="auto">
          <a:xfrm>
            <a:off x="3907032" y="3083337"/>
            <a:ext cx="1302012" cy="1302012"/>
          </a:xfrm>
          <a:custGeom>
            <a:avLst/>
            <a:gdLst>
              <a:gd name="T0" fmla="*/ 73 w 147"/>
              <a:gd name="T1" fmla="*/ 44 h 147"/>
              <a:gd name="T2" fmla="*/ 69 w 147"/>
              <a:gd name="T3" fmla="*/ 45 h 147"/>
              <a:gd name="T4" fmla="*/ 61 w 147"/>
              <a:gd name="T5" fmla="*/ 47 h 147"/>
              <a:gd name="T6" fmla="*/ 49 w 147"/>
              <a:gd name="T7" fmla="*/ 60 h 147"/>
              <a:gd name="T8" fmla="*/ 48 w 147"/>
              <a:gd name="T9" fmla="*/ 64 h 147"/>
              <a:gd name="T10" fmla="*/ 54 w 147"/>
              <a:gd name="T11" fmla="*/ 81 h 147"/>
              <a:gd name="T12" fmla="*/ 57 w 147"/>
              <a:gd name="T13" fmla="*/ 82 h 147"/>
              <a:gd name="T14" fmla="*/ 58 w 147"/>
              <a:gd name="T15" fmla="*/ 80 h 147"/>
              <a:gd name="T16" fmla="*/ 58 w 147"/>
              <a:gd name="T17" fmla="*/ 77 h 147"/>
              <a:gd name="T18" fmla="*/ 56 w 147"/>
              <a:gd name="T19" fmla="*/ 75 h 147"/>
              <a:gd name="T20" fmla="*/ 54 w 147"/>
              <a:gd name="T21" fmla="*/ 69 h 147"/>
              <a:gd name="T22" fmla="*/ 54 w 147"/>
              <a:gd name="T23" fmla="*/ 68 h 147"/>
              <a:gd name="T24" fmla="*/ 56 w 147"/>
              <a:gd name="T25" fmla="*/ 61 h 147"/>
              <a:gd name="T26" fmla="*/ 69 w 147"/>
              <a:gd name="T27" fmla="*/ 51 h 147"/>
              <a:gd name="T28" fmla="*/ 76 w 147"/>
              <a:gd name="T29" fmla="*/ 50 h 147"/>
              <a:gd name="T30" fmla="*/ 80 w 147"/>
              <a:gd name="T31" fmla="*/ 51 h 147"/>
              <a:gd name="T32" fmla="*/ 90 w 147"/>
              <a:gd name="T33" fmla="*/ 59 h 147"/>
              <a:gd name="T34" fmla="*/ 90 w 147"/>
              <a:gd name="T35" fmla="*/ 70 h 147"/>
              <a:gd name="T36" fmla="*/ 90 w 147"/>
              <a:gd name="T37" fmla="*/ 74 h 147"/>
              <a:gd name="T38" fmla="*/ 80 w 147"/>
              <a:gd name="T39" fmla="*/ 85 h 147"/>
              <a:gd name="T40" fmla="*/ 72 w 147"/>
              <a:gd name="T41" fmla="*/ 81 h 147"/>
              <a:gd name="T42" fmla="*/ 72 w 147"/>
              <a:gd name="T43" fmla="*/ 79 h 147"/>
              <a:gd name="T44" fmla="*/ 75 w 147"/>
              <a:gd name="T45" fmla="*/ 66 h 147"/>
              <a:gd name="T46" fmla="*/ 71 w 147"/>
              <a:gd name="T47" fmla="*/ 59 h 147"/>
              <a:gd name="T48" fmla="*/ 64 w 147"/>
              <a:gd name="T49" fmla="*/ 64 h 147"/>
              <a:gd name="T50" fmla="*/ 63 w 147"/>
              <a:gd name="T51" fmla="*/ 71 h 147"/>
              <a:gd name="T52" fmla="*/ 64 w 147"/>
              <a:gd name="T53" fmla="*/ 75 h 147"/>
              <a:gd name="T54" fmla="*/ 61 w 147"/>
              <a:gd name="T55" fmla="*/ 85 h 147"/>
              <a:gd name="T56" fmla="*/ 59 w 147"/>
              <a:gd name="T57" fmla="*/ 95 h 147"/>
              <a:gd name="T58" fmla="*/ 58 w 147"/>
              <a:gd name="T59" fmla="*/ 100 h 147"/>
              <a:gd name="T60" fmla="*/ 58 w 147"/>
              <a:gd name="T61" fmla="*/ 101 h 147"/>
              <a:gd name="T62" fmla="*/ 58 w 147"/>
              <a:gd name="T63" fmla="*/ 107 h 147"/>
              <a:gd name="T64" fmla="*/ 59 w 147"/>
              <a:gd name="T65" fmla="*/ 110 h 147"/>
              <a:gd name="T66" fmla="*/ 59 w 147"/>
              <a:gd name="T67" fmla="*/ 111 h 147"/>
              <a:gd name="T68" fmla="*/ 63 w 147"/>
              <a:gd name="T69" fmla="*/ 105 h 147"/>
              <a:gd name="T70" fmla="*/ 66 w 147"/>
              <a:gd name="T71" fmla="*/ 100 h 147"/>
              <a:gd name="T72" fmla="*/ 68 w 147"/>
              <a:gd name="T73" fmla="*/ 93 h 147"/>
              <a:gd name="T74" fmla="*/ 69 w 147"/>
              <a:gd name="T75" fmla="*/ 87 h 147"/>
              <a:gd name="T76" fmla="*/ 69 w 147"/>
              <a:gd name="T77" fmla="*/ 87 h 147"/>
              <a:gd name="T78" fmla="*/ 71 w 147"/>
              <a:gd name="T79" fmla="*/ 90 h 147"/>
              <a:gd name="T80" fmla="*/ 83 w 147"/>
              <a:gd name="T81" fmla="*/ 92 h 147"/>
              <a:gd name="T82" fmla="*/ 95 w 147"/>
              <a:gd name="T83" fmla="*/ 85 h 147"/>
              <a:gd name="T84" fmla="*/ 99 w 147"/>
              <a:gd name="T85" fmla="*/ 75 h 147"/>
              <a:gd name="T86" fmla="*/ 100 w 147"/>
              <a:gd name="T87" fmla="*/ 70 h 147"/>
              <a:gd name="T88" fmla="*/ 99 w 147"/>
              <a:gd name="T89" fmla="*/ 57 h 147"/>
              <a:gd name="T90" fmla="*/ 73 w 147"/>
              <a:gd name="T91" fmla="*/ 44 h 147"/>
              <a:gd name="T92" fmla="*/ 74 w 147"/>
              <a:gd name="T93" fmla="*/ 0 h 147"/>
              <a:gd name="T94" fmla="*/ 0 w 147"/>
              <a:gd name="T95" fmla="*/ 74 h 147"/>
              <a:gd name="T96" fmla="*/ 74 w 147"/>
              <a:gd name="T97" fmla="*/ 147 h 147"/>
              <a:gd name="T98" fmla="*/ 147 w 147"/>
              <a:gd name="T99" fmla="*/ 74 h 147"/>
              <a:gd name="T100" fmla="*/ 74 w 147"/>
              <a:gd name="T101" fmla="*/ 0 h 147"/>
              <a:gd name="T102" fmla="*/ 74 w 147"/>
              <a:gd name="T103" fmla="*/ 141 h 147"/>
              <a:gd name="T104" fmla="*/ 7 w 147"/>
              <a:gd name="T105" fmla="*/ 74 h 147"/>
              <a:gd name="T106" fmla="*/ 74 w 147"/>
              <a:gd name="T107" fmla="*/ 7 h 147"/>
              <a:gd name="T108" fmla="*/ 140 w 147"/>
              <a:gd name="T109" fmla="*/ 74 h 147"/>
              <a:gd name="T110" fmla="*/ 74 w 147"/>
              <a:gd name="T111"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 h="147">
                <a:moveTo>
                  <a:pt x="73" y="44"/>
                </a:moveTo>
                <a:cubicBezTo>
                  <a:pt x="71" y="44"/>
                  <a:pt x="70" y="44"/>
                  <a:pt x="69" y="45"/>
                </a:cubicBezTo>
                <a:cubicBezTo>
                  <a:pt x="66" y="45"/>
                  <a:pt x="63" y="45"/>
                  <a:pt x="61" y="47"/>
                </a:cubicBezTo>
                <a:cubicBezTo>
                  <a:pt x="55" y="50"/>
                  <a:pt x="51" y="54"/>
                  <a:pt x="49" y="60"/>
                </a:cubicBezTo>
                <a:cubicBezTo>
                  <a:pt x="48" y="61"/>
                  <a:pt x="48" y="63"/>
                  <a:pt x="48" y="64"/>
                </a:cubicBezTo>
                <a:cubicBezTo>
                  <a:pt x="45" y="71"/>
                  <a:pt x="49" y="79"/>
                  <a:pt x="54" y="81"/>
                </a:cubicBezTo>
                <a:cubicBezTo>
                  <a:pt x="54" y="82"/>
                  <a:pt x="56" y="83"/>
                  <a:pt x="57" y="82"/>
                </a:cubicBezTo>
                <a:cubicBezTo>
                  <a:pt x="58" y="81"/>
                  <a:pt x="57" y="80"/>
                  <a:pt x="58" y="80"/>
                </a:cubicBezTo>
                <a:cubicBezTo>
                  <a:pt x="58" y="79"/>
                  <a:pt x="59" y="78"/>
                  <a:pt x="58" y="77"/>
                </a:cubicBezTo>
                <a:cubicBezTo>
                  <a:pt x="58" y="76"/>
                  <a:pt x="57" y="75"/>
                  <a:pt x="56" y="75"/>
                </a:cubicBezTo>
                <a:cubicBezTo>
                  <a:pt x="55" y="73"/>
                  <a:pt x="55" y="71"/>
                  <a:pt x="54" y="69"/>
                </a:cubicBezTo>
                <a:cubicBezTo>
                  <a:pt x="54" y="68"/>
                  <a:pt x="54" y="68"/>
                  <a:pt x="54" y="68"/>
                </a:cubicBezTo>
                <a:cubicBezTo>
                  <a:pt x="55" y="65"/>
                  <a:pt x="55" y="64"/>
                  <a:pt x="56" y="61"/>
                </a:cubicBezTo>
                <a:cubicBezTo>
                  <a:pt x="59" y="56"/>
                  <a:pt x="63" y="53"/>
                  <a:pt x="69" y="51"/>
                </a:cubicBezTo>
                <a:cubicBezTo>
                  <a:pt x="70" y="50"/>
                  <a:pt x="74" y="50"/>
                  <a:pt x="76" y="50"/>
                </a:cubicBezTo>
                <a:cubicBezTo>
                  <a:pt x="78" y="50"/>
                  <a:pt x="79" y="50"/>
                  <a:pt x="80" y="51"/>
                </a:cubicBezTo>
                <a:cubicBezTo>
                  <a:pt x="85" y="52"/>
                  <a:pt x="88" y="55"/>
                  <a:pt x="90" y="59"/>
                </a:cubicBezTo>
                <a:cubicBezTo>
                  <a:pt x="90" y="61"/>
                  <a:pt x="91" y="66"/>
                  <a:pt x="90" y="70"/>
                </a:cubicBezTo>
                <a:cubicBezTo>
                  <a:pt x="90" y="71"/>
                  <a:pt x="90" y="73"/>
                  <a:pt x="90" y="74"/>
                </a:cubicBezTo>
                <a:cubicBezTo>
                  <a:pt x="88" y="79"/>
                  <a:pt x="85" y="84"/>
                  <a:pt x="80" y="85"/>
                </a:cubicBezTo>
                <a:cubicBezTo>
                  <a:pt x="76" y="86"/>
                  <a:pt x="73" y="84"/>
                  <a:pt x="72" y="81"/>
                </a:cubicBezTo>
                <a:cubicBezTo>
                  <a:pt x="72" y="81"/>
                  <a:pt x="71" y="80"/>
                  <a:pt x="72" y="79"/>
                </a:cubicBezTo>
                <a:cubicBezTo>
                  <a:pt x="73" y="75"/>
                  <a:pt x="74" y="70"/>
                  <a:pt x="75" y="66"/>
                </a:cubicBezTo>
                <a:cubicBezTo>
                  <a:pt x="76" y="63"/>
                  <a:pt x="74" y="60"/>
                  <a:pt x="71" y="59"/>
                </a:cubicBezTo>
                <a:cubicBezTo>
                  <a:pt x="67" y="58"/>
                  <a:pt x="64" y="61"/>
                  <a:pt x="64" y="64"/>
                </a:cubicBezTo>
                <a:cubicBezTo>
                  <a:pt x="63" y="65"/>
                  <a:pt x="62" y="69"/>
                  <a:pt x="63" y="71"/>
                </a:cubicBezTo>
                <a:cubicBezTo>
                  <a:pt x="63" y="72"/>
                  <a:pt x="64" y="75"/>
                  <a:pt x="64" y="75"/>
                </a:cubicBezTo>
                <a:cubicBezTo>
                  <a:pt x="63" y="78"/>
                  <a:pt x="62" y="82"/>
                  <a:pt x="61" y="85"/>
                </a:cubicBezTo>
                <a:cubicBezTo>
                  <a:pt x="60" y="88"/>
                  <a:pt x="59" y="91"/>
                  <a:pt x="59" y="95"/>
                </a:cubicBezTo>
                <a:cubicBezTo>
                  <a:pt x="59" y="96"/>
                  <a:pt x="59" y="98"/>
                  <a:pt x="58" y="100"/>
                </a:cubicBezTo>
                <a:cubicBezTo>
                  <a:pt x="58" y="101"/>
                  <a:pt x="58" y="101"/>
                  <a:pt x="58" y="101"/>
                </a:cubicBezTo>
                <a:cubicBezTo>
                  <a:pt x="58" y="103"/>
                  <a:pt x="58" y="105"/>
                  <a:pt x="58" y="107"/>
                </a:cubicBezTo>
                <a:cubicBezTo>
                  <a:pt x="59" y="108"/>
                  <a:pt x="58" y="109"/>
                  <a:pt x="59" y="110"/>
                </a:cubicBezTo>
                <a:cubicBezTo>
                  <a:pt x="59" y="111"/>
                  <a:pt x="59" y="111"/>
                  <a:pt x="59" y="111"/>
                </a:cubicBezTo>
                <a:cubicBezTo>
                  <a:pt x="60" y="111"/>
                  <a:pt x="62" y="107"/>
                  <a:pt x="63" y="105"/>
                </a:cubicBezTo>
                <a:cubicBezTo>
                  <a:pt x="64" y="104"/>
                  <a:pt x="65" y="101"/>
                  <a:pt x="66" y="100"/>
                </a:cubicBezTo>
                <a:cubicBezTo>
                  <a:pt x="67" y="97"/>
                  <a:pt x="67" y="95"/>
                  <a:pt x="68" y="93"/>
                </a:cubicBezTo>
                <a:cubicBezTo>
                  <a:pt x="69" y="91"/>
                  <a:pt x="69" y="89"/>
                  <a:pt x="69" y="87"/>
                </a:cubicBezTo>
                <a:cubicBezTo>
                  <a:pt x="69" y="87"/>
                  <a:pt x="69" y="87"/>
                  <a:pt x="69" y="87"/>
                </a:cubicBezTo>
                <a:cubicBezTo>
                  <a:pt x="69" y="88"/>
                  <a:pt x="70" y="89"/>
                  <a:pt x="71" y="90"/>
                </a:cubicBezTo>
                <a:cubicBezTo>
                  <a:pt x="74" y="91"/>
                  <a:pt x="78" y="93"/>
                  <a:pt x="83" y="92"/>
                </a:cubicBezTo>
                <a:cubicBezTo>
                  <a:pt x="88" y="90"/>
                  <a:pt x="92" y="88"/>
                  <a:pt x="95" y="85"/>
                </a:cubicBezTo>
                <a:cubicBezTo>
                  <a:pt x="96" y="82"/>
                  <a:pt x="98" y="79"/>
                  <a:pt x="99" y="75"/>
                </a:cubicBezTo>
                <a:cubicBezTo>
                  <a:pt x="100" y="74"/>
                  <a:pt x="100" y="72"/>
                  <a:pt x="100" y="70"/>
                </a:cubicBezTo>
                <a:cubicBezTo>
                  <a:pt x="101" y="65"/>
                  <a:pt x="100" y="60"/>
                  <a:pt x="99" y="57"/>
                </a:cubicBezTo>
                <a:cubicBezTo>
                  <a:pt x="95" y="49"/>
                  <a:pt x="86" y="44"/>
                  <a:pt x="73" y="44"/>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0" y="7"/>
                  <a:pt x="140" y="37"/>
                  <a:pt x="140" y="74"/>
                </a:cubicBezTo>
                <a:cubicBezTo>
                  <a:pt x="140" y="111"/>
                  <a:pt x="110" y="141"/>
                  <a:pt x="74" y="141"/>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3" name="Freeform 98"/>
          <p:cNvSpPr>
            <a:spLocks noEditPoints="1"/>
          </p:cNvSpPr>
          <p:nvPr/>
        </p:nvSpPr>
        <p:spPr bwMode="auto">
          <a:xfrm>
            <a:off x="1979022" y="3083337"/>
            <a:ext cx="1302012" cy="1302012"/>
          </a:xfrm>
          <a:custGeom>
            <a:avLst/>
            <a:gdLst>
              <a:gd name="T0" fmla="*/ 72 w 147"/>
              <a:gd name="T1" fmla="*/ 60 h 147"/>
              <a:gd name="T2" fmla="*/ 78 w 147"/>
              <a:gd name="T3" fmla="*/ 45 h 147"/>
              <a:gd name="T4" fmla="*/ 70 w 147"/>
              <a:gd name="T5" fmla="*/ 40 h 147"/>
              <a:gd name="T6" fmla="*/ 65 w 147"/>
              <a:gd name="T7" fmla="*/ 55 h 147"/>
              <a:gd name="T8" fmla="*/ 69 w 147"/>
              <a:gd name="T9" fmla="*/ 45 h 147"/>
              <a:gd name="T10" fmla="*/ 74 w 147"/>
              <a:gd name="T11" fmla="*/ 45 h 147"/>
              <a:gd name="T12" fmla="*/ 71 w 147"/>
              <a:gd name="T13" fmla="*/ 57 h 147"/>
              <a:gd name="T14" fmla="*/ 69 w 147"/>
              <a:gd name="T15" fmla="*/ 45 h 147"/>
              <a:gd name="T16" fmla="*/ 85 w 147"/>
              <a:gd name="T17" fmla="*/ 60 h 147"/>
              <a:gd name="T18" fmla="*/ 90 w 147"/>
              <a:gd name="T19" fmla="*/ 60 h 147"/>
              <a:gd name="T20" fmla="*/ 94 w 147"/>
              <a:gd name="T21" fmla="*/ 40 h 147"/>
              <a:gd name="T22" fmla="*/ 90 w 147"/>
              <a:gd name="T23" fmla="*/ 55 h 147"/>
              <a:gd name="T24" fmla="*/ 85 w 147"/>
              <a:gd name="T25" fmla="*/ 56 h 147"/>
              <a:gd name="T26" fmla="*/ 81 w 147"/>
              <a:gd name="T27" fmla="*/ 40 h 147"/>
              <a:gd name="T28" fmla="*/ 85 w 147"/>
              <a:gd name="T29" fmla="*/ 60 h 147"/>
              <a:gd name="T30" fmla="*/ 59 w 147"/>
              <a:gd name="T31" fmla="*/ 60 h 147"/>
              <a:gd name="T32" fmla="*/ 64 w 147"/>
              <a:gd name="T33" fmla="*/ 34 h 147"/>
              <a:gd name="T34" fmla="*/ 57 w 147"/>
              <a:gd name="T35" fmla="*/ 44 h 147"/>
              <a:gd name="T36" fmla="*/ 49 w 147"/>
              <a:gd name="T37" fmla="*/ 34 h 147"/>
              <a:gd name="T38" fmla="*/ 54 w 147"/>
              <a:gd name="T39" fmla="*/ 60 h 147"/>
              <a:gd name="T40" fmla="*/ 82 w 147"/>
              <a:gd name="T41" fmla="*/ 83 h 147"/>
              <a:gd name="T42" fmla="*/ 80 w 147"/>
              <a:gd name="T43" fmla="*/ 97 h 147"/>
              <a:gd name="T44" fmla="*/ 84 w 147"/>
              <a:gd name="T45" fmla="*/ 96 h 147"/>
              <a:gd name="T46" fmla="*/ 82 w 147"/>
              <a:gd name="T47" fmla="*/ 83 h 147"/>
              <a:gd name="T48" fmla="*/ 0 w 147"/>
              <a:gd name="T49" fmla="*/ 74 h 147"/>
              <a:gd name="T50" fmla="*/ 147 w 147"/>
              <a:gd name="T51" fmla="*/ 74 h 147"/>
              <a:gd name="T52" fmla="*/ 74 w 147"/>
              <a:gd name="T53" fmla="*/ 141 h 147"/>
              <a:gd name="T54" fmla="*/ 74 w 147"/>
              <a:gd name="T55" fmla="*/ 7 h 147"/>
              <a:gd name="T56" fmla="*/ 74 w 147"/>
              <a:gd name="T57" fmla="*/ 141 h 147"/>
              <a:gd name="T58" fmla="*/ 74 w 147"/>
              <a:gd name="T59" fmla="*/ 64 h 147"/>
              <a:gd name="T60" fmla="*/ 38 w 147"/>
              <a:gd name="T61" fmla="*/ 75 h 147"/>
              <a:gd name="T62" fmla="*/ 38 w 147"/>
              <a:gd name="T63" fmla="*/ 100 h 147"/>
              <a:gd name="T64" fmla="*/ 74 w 147"/>
              <a:gd name="T65" fmla="*/ 111 h 147"/>
              <a:gd name="T66" fmla="*/ 110 w 147"/>
              <a:gd name="T67" fmla="*/ 100 h 147"/>
              <a:gd name="T68" fmla="*/ 110 w 147"/>
              <a:gd name="T69" fmla="*/ 75 h 147"/>
              <a:gd name="T70" fmla="*/ 59 w 147"/>
              <a:gd name="T71" fmla="*/ 75 h 147"/>
              <a:gd name="T72" fmla="*/ 54 w 147"/>
              <a:gd name="T73" fmla="*/ 101 h 147"/>
              <a:gd name="T74" fmla="*/ 49 w 147"/>
              <a:gd name="T75" fmla="*/ 75 h 147"/>
              <a:gd name="T76" fmla="*/ 44 w 147"/>
              <a:gd name="T77" fmla="*/ 71 h 147"/>
              <a:gd name="T78" fmla="*/ 59 w 147"/>
              <a:gd name="T79" fmla="*/ 75 h 147"/>
              <a:gd name="T80" fmla="*/ 72 w 147"/>
              <a:gd name="T81" fmla="*/ 101 h 147"/>
              <a:gd name="T82" fmla="*/ 68 w 147"/>
              <a:gd name="T83" fmla="*/ 100 h 147"/>
              <a:gd name="T84" fmla="*/ 59 w 147"/>
              <a:gd name="T85" fmla="*/ 100 h 147"/>
              <a:gd name="T86" fmla="*/ 64 w 147"/>
              <a:gd name="T87" fmla="*/ 79 h 147"/>
              <a:gd name="T88" fmla="*/ 64 w 147"/>
              <a:gd name="T89" fmla="*/ 99 h 147"/>
              <a:gd name="T90" fmla="*/ 68 w 147"/>
              <a:gd name="T91" fmla="*/ 79 h 147"/>
              <a:gd name="T92" fmla="*/ 72 w 147"/>
              <a:gd name="T93" fmla="*/ 101 h 147"/>
              <a:gd name="T94" fmla="*/ 88 w 147"/>
              <a:gd name="T95" fmla="*/ 96 h 147"/>
              <a:gd name="T96" fmla="*/ 80 w 147"/>
              <a:gd name="T97" fmla="*/ 100 h 147"/>
              <a:gd name="T98" fmla="*/ 75 w 147"/>
              <a:gd name="T99" fmla="*/ 101 h 147"/>
              <a:gd name="T100" fmla="*/ 80 w 147"/>
              <a:gd name="T101" fmla="*/ 71 h 147"/>
              <a:gd name="T102" fmla="*/ 85 w 147"/>
              <a:gd name="T103" fmla="*/ 79 h 147"/>
              <a:gd name="T104" fmla="*/ 88 w 147"/>
              <a:gd name="T105" fmla="*/ 96 h 147"/>
              <a:gd name="T106" fmla="*/ 105 w 147"/>
              <a:gd name="T107" fmla="*/ 85 h 147"/>
              <a:gd name="T108" fmla="*/ 95 w 147"/>
              <a:gd name="T109" fmla="*/ 91 h 147"/>
              <a:gd name="T110" fmla="*/ 98 w 147"/>
              <a:gd name="T111" fmla="*/ 98 h 147"/>
              <a:gd name="T112" fmla="*/ 100 w 147"/>
              <a:gd name="T113" fmla="*/ 94 h 147"/>
              <a:gd name="T114" fmla="*/ 105 w 147"/>
              <a:gd name="T115" fmla="*/ 97 h 147"/>
              <a:gd name="T116" fmla="*/ 91 w 147"/>
              <a:gd name="T117" fmla="*/ 97 h 147"/>
              <a:gd name="T118" fmla="*/ 98 w 147"/>
              <a:gd name="T119" fmla="*/ 79 h 147"/>
              <a:gd name="T120" fmla="*/ 98 w 147"/>
              <a:gd name="T121" fmla="*/ 83 h 147"/>
              <a:gd name="T122" fmla="*/ 95 w 147"/>
              <a:gd name="T123" fmla="*/ 88 h 147"/>
              <a:gd name="T124" fmla="*/ 100 w 147"/>
              <a:gd name="T125" fmla="*/ 8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47">
                <a:moveTo>
                  <a:pt x="70" y="60"/>
                </a:moveTo>
                <a:cubicBezTo>
                  <a:pt x="72" y="60"/>
                  <a:pt x="72" y="60"/>
                  <a:pt x="72" y="60"/>
                </a:cubicBezTo>
                <a:cubicBezTo>
                  <a:pt x="75" y="60"/>
                  <a:pt x="78" y="58"/>
                  <a:pt x="78" y="55"/>
                </a:cubicBezTo>
                <a:cubicBezTo>
                  <a:pt x="78" y="45"/>
                  <a:pt x="78" y="45"/>
                  <a:pt x="78" y="45"/>
                </a:cubicBezTo>
                <a:cubicBezTo>
                  <a:pt x="78" y="43"/>
                  <a:pt x="75" y="40"/>
                  <a:pt x="72" y="40"/>
                </a:cubicBezTo>
                <a:cubicBezTo>
                  <a:pt x="70" y="40"/>
                  <a:pt x="70" y="40"/>
                  <a:pt x="70" y="40"/>
                </a:cubicBezTo>
                <a:cubicBezTo>
                  <a:pt x="68" y="40"/>
                  <a:pt x="65" y="43"/>
                  <a:pt x="65" y="45"/>
                </a:cubicBezTo>
                <a:cubicBezTo>
                  <a:pt x="65" y="55"/>
                  <a:pt x="65" y="55"/>
                  <a:pt x="65" y="55"/>
                </a:cubicBezTo>
                <a:cubicBezTo>
                  <a:pt x="65" y="58"/>
                  <a:pt x="68" y="60"/>
                  <a:pt x="70" y="60"/>
                </a:cubicBezTo>
                <a:moveTo>
                  <a:pt x="69" y="45"/>
                </a:moveTo>
                <a:cubicBezTo>
                  <a:pt x="69" y="45"/>
                  <a:pt x="70" y="44"/>
                  <a:pt x="71" y="44"/>
                </a:cubicBezTo>
                <a:cubicBezTo>
                  <a:pt x="73" y="44"/>
                  <a:pt x="74" y="45"/>
                  <a:pt x="74" y="45"/>
                </a:cubicBezTo>
                <a:cubicBezTo>
                  <a:pt x="74" y="55"/>
                  <a:pt x="74" y="55"/>
                  <a:pt x="74" y="55"/>
                </a:cubicBezTo>
                <a:cubicBezTo>
                  <a:pt x="74" y="56"/>
                  <a:pt x="73" y="57"/>
                  <a:pt x="71" y="57"/>
                </a:cubicBezTo>
                <a:cubicBezTo>
                  <a:pt x="70" y="57"/>
                  <a:pt x="69" y="56"/>
                  <a:pt x="69" y="55"/>
                </a:cubicBezTo>
                <a:cubicBezTo>
                  <a:pt x="69" y="45"/>
                  <a:pt x="69" y="45"/>
                  <a:pt x="69" y="45"/>
                </a:cubicBezTo>
                <a:cubicBezTo>
                  <a:pt x="69" y="45"/>
                  <a:pt x="69" y="45"/>
                  <a:pt x="69" y="45"/>
                </a:cubicBezTo>
                <a:close/>
                <a:moveTo>
                  <a:pt x="85" y="60"/>
                </a:moveTo>
                <a:cubicBezTo>
                  <a:pt x="87" y="60"/>
                  <a:pt x="90" y="58"/>
                  <a:pt x="90" y="58"/>
                </a:cubicBezTo>
                <a:cubicBezTo>
                  <a:pt x="90" y="60"/>
                  <a:pt x="90" y="60"/>
                  <a:pt x="90" y="60"/>
                </a:cubicBezTo>
                <a:cubicBezTo>
                  <a:pt x="94" y="60"/>
                  <a:pt x="94" y="60"/>
                  <a:pt x="94" y="60"/>
                </a:cubicBezTo>
                <a:cubicBezTo>
                  <a:pt x="94" y="40"/>
                  <a:pt x="94" y="40"/>
                  <a:pt x="94" y="40"/>
                </a:cubicBezTo>
                <a:cubicBezTo>
                  <a:pt x="90" y="40"/>
                  <a:pt x="90" y="40"/>
                  <a:pt x="90" y="40"/>
                </a:cubicBezTo>
                <a:cubicBezTo>
                  <a:pt x="90" y="55"/>
                  <a:pt x="90" y="55"/>
                  <a:pt x="90" y="55"/>
                </a:cubicBezTo>
                <a:cubicBezTo>
                  <a:pt x="90" y="55"/>
                  <a:pt x="89" y="57"/>
                  <a:pt x="87" y="57"/>
                </a:cubicBezTo>
                <a:cubicBezTo>
                  <a:pt x="85" y="57"/>
                  <a:pt x="85" y="56"/>
                  <a:pt x="85" y="56"/>
                </a:cubicBezTo>
                <a:cubicBezTo>
                  <a:pt x="85" y="40"/>
                  <a:pt x="85" y="40"/>
                  <a:pt x="85" y="40"/>
                </a:cubicBezTo>
                <a:cubicBezTo>
                  <a:pt x="81" y="40"/>
                  <a:pt x="81" y="40"/>
                  <a:pt x="81" y="40"/>
                </a:cubicBezTo>
                <a:cubicBezTo>
                  <a:pt x="81" y="57"/>
                  <a:pt x="81" y="57"/>
                  <a:pt x="81" y="57"/>
                </a:cubicBezTo>
                <a:cubicBezTo>
                  <a:pt x="81" y="57"/>
                  <a:pt x="82" y="60"/>
                  <a:pt x="85" y="60"/>
                </a:cubicBezTo>
                <a:moveTo>
                  <a:pt x="54" y="60"/>
                </a:moveTo>
                <a:cubicBezTo>
                  <a:pt x="59" y="60"/>
                  <a:pt x="59" y="60"/>
                  <a:pt x="59" y="60"/>
                </a:cubicBezTo>
                <a:cubicBezTo>
                  <a:pt x="59" y="50"/>
                  <a:pt x="59" y="50"/>
                  <a:pt x="59" y="50"/>
                </a:cubicBezTo>
                <a:cubicBezTo>
                  <a:pt x="64" y="34"/>
                  <a:pt x="64" y="34"/>
                  <a:pt x="64" y="34"/>
                </a:cubicBezTo>
                <a:cubicBezTo>
                  <a:pt x="60" y="34"/>
                  <a:pt x="60" y="34"/>
                  <a:pt x="60" y="34"/>
                </a:cubicBezTo>
                <a:cubicBezTo>
                  <a:pt x="57" y="44"/>
                  <a:pt x="57" y="44"/>
                  <a:pt x="57" y="44"/>
                </a:cubicBezTo>
                <a:cubicBezTo>
                  <a:pt x="54" y="34"/>
                  <a:pt x="54" y="34"/>
                  <a:pt x="54" y="34"/>
                </a:cubicBezTo>
                <a:cubicBezTo>
                  <a:pt x="49" y="34"/>
                  <a:pt x="49" y="34"/>
                  <a:pt x="49" y="34"/>
                </a:cubicBezTo>
                <a:cubicBezTo>
                  <a:pt x="54" y="50"/>
                  <a:pt x="54" y="50"/>
                  <a:pt x="54" y="50"/>
                </a:cubicBezTo>
                <a:cubicBezTo>
                  <a:pt x="54" y="60"/>
                  <a:pt x="54" y="60"/>
                  <a:pt x="54" y="60"/>
                </a:cubicBezTo>
                <a:cubicBezTo>
                  <a:pt x="54" y="60"/>
                  <a:pt x="54" y="60"/>
                  <a:pt x="54" y="60"/>
                </a:cubicBezTo>
                <a:close/>
                <a:moveTo>
                  <a:pt x="82" y="83"/>
                </a:moveTo>
                <a:cubicBezTo>
                  <a:pt x="81" y="83"/>
                  <a:pt x="80" y="83"/>
                  <a:pt x="80" y="84"/>
                </a:cubicBezTo>
                <a:cubicBezTo>
                  <a:pt x="80" y="97"/>
                  <a:pt x="80" y="97"/>
                  <a:pt x="80" y="97"/>
                </a:cubicBezTo>
                <a:cubicBezTo>
                  <a:pt x="80" y="98"/>
                  <a:pt x="81" y="98"/>
                  <a:pt x="82" y="98"/>
                </a:cubicBezTo>
                <a:cubicBezTo>
                  <a:pt x="84" y="98"/>
                  <a:pt x="84" y="96"/>
                  <a:pt x="84" y="96"/>
                </a:cubicBezTo>
                <a:cubicBezTo>
                  <a:pt x="84" y="85"/>
                  <a:pt x="84" y="85"/>
                  <a:pt x="84" y="85"/>
                </a:cubicBezTo>
                <a:cubicBezTo>
                  <a:pt x="84" y="85"/>
                  <a:pt x="84" y="83"/>
                  <a:pt x="82" y="83"/>
                </a:cubicBezTo>
                <a:moveTo>
                  <a:pt x="74" y="0"/>
                </a:moveTo>
                <a:cubicBezTo>
                  <a:pt x="33" y="0"/>
                  <a:pt x="0" y="33"/>
                  <a:pt x="0" y="74"/>
                </a:cubicBezTo>
                <a:cubicBezTo>
                  <a:pt x="0" y="115"/>
                  <a:pt x="33" y="147"/>
                  <a:pt x="74" y="147"/>
                </a:cubicBezTo>
                <a:cubicBezTo>
                  <a:pt x="115" y="147"/>
                  <a:pt x="147" y="115"/>
                  <a:pt x="147" y="74"/>
                </a:cubicBezTo>
                <a:cubicBezTo>
                  <a:pt x="147"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9" y="65"/>
                </a:moveTo>
                <a:cubicBezTo>
                  <a:pt x="99" y="65"/>
                  <a:pt x="86" y="64"/>
                  <a:pt x="74" y="64"/>
                </a:cubicBezTo>
                <a:cubicBezTo>
                  <a:pt x="61" y="64"/>
                  <a:pt x="49" y="65"/>
                  <a:pt x="49" y="65"/>
                </a:cubicBezTo>
                <a:cubicBezTo>
                  <a:pt x="43" y="65"/>
                  <a:pt x="38" y="69"/>
                  <a:pt x="38" y="75"/>
                </a:cubicBezTo>
                <a:cubicBezTo>
                  <a:pt x="38" y="75"/>
                  <a:pt x="37" y="80"/>
                  <a:pt x="37" y="87"/>
                </a:cubicBezTo>
                <a:cubicBezTo>
                  <a:pt x="37" y="94"/>
                  <a:pt x="38" y="100"/>
                  <a:pt x="38" y="100"/>
                </a:cubicBezTo>
                <a:cubicBezTo>
                  <a:pt x="38" y="105"/>
                  <a:pt x="43" y="110"/>
                  <a:pt x="49" y="110"/>
                </a:cubicBezTo>
                <a:cubicBezTo>
                  <a:pt x="49" y="110"/>
                  <a:pt x="61" y="111"/>
                  <a:pt x="74" y="111"/>
                </a:cubicBezTo>
                <a:cubicBezTo>
                  <a:pt x="86" y="111"/>
                  <a:pt x="99" y="110"/>
                  <a:pt x="99" y="110"/>
                </a:cubicBezTo>
                <a:cubicBezTo>
                  <a:pt x="105" y="110"/>
                  <a:pt x="110" y="105"/>
                  <a:pt x="110" y="100"/>
                </a:cubicBezTo>
                <a:cubicBezTo>
                  <a:pt x="110" y="100"/>
                  <a:pt x="111" y="94"/>
                  <a:pt x="111" y="87"/>
                </a:cubicBezTo>
                <a:cubicBezTo>
                  <a:pt x="111" y="80"/>
                  <a:pt x="110" y="75"/>
                  <a:pt x="110" y="75"/>
                </a:cubicBezTo>
                <a:cubicBezTo>
                  <a:pt x="110" y="69"/>
                  <a:pt x="105" y="65"/>
                  <a:pt x="99" y="65"/>
                </a:cubicBezTo>
                <a:moveTo>
                  <a:pt x="59" y="75"/>
                </a:moveTo>
                <a:cubicBezTo>
                  <a:pt x="54" y="75"/>
                  <a:pt x="54" y="75"/>
                  <a:pt x="54" y="75"/>
                </a:cubicBezTo>
                <a:cubicBezTo>
                  <a:pt x="54" y="101"/>
                  <a:pt x="54" y="101"/>
                  <a:pt x="54" y="101"/>
                </a:cubicBezTo>
                <a:cubicBezTo>
                  <a:pt x="49" y="101"/>
                  <a:pt x="49" y="101"/>
                  <a:pt x="49" y="101"/>
                </a:cubicBezTo>
                <a:cubicBezTo>
                  <a:pt x="49" y="75"/>
                  <a:pt x="49" y="75"/>
                  <a:pt x="49" y="75"/>
                </a:cubicBezTo>
                <a:cubicBezTo>
                  <a:pt x="44" y="75"/>
                  <a:pt x="44" y="75"/>
                  <a:pt x="44" y="75"/>
                </a:cubicBezTo>
                <a:cubicBezTo>
                  <a:pt x="44" y="71"/>
                  <a:pt x="44" y="71"/>
                  <a:pt x="44" y="71"/>
                </a:cubicBezTo>
                <a:cubicBezTo>
                  <a:pt x="59" y="71"/>
                  <a:pt x="59" y="71"/>
                  <a:pt x="59" y="71"/>
                </a:cubicBezTo>
                <a:cubicBezTo>
                  <a:pt x="59" y="75"/>
                  <a:pt x="59" y="75"/>
                  <a:pt x="59" y="75"/>
                </a:cubicBezTo>
                <a:cubicBezTo>
                  <a:pt x="59" y="75"/>
                  <a:pt x="59" y="75"/>
                  <a:pt x="59" y="75"/>
                </a:cubicBezTo>
                <a:close/>
                <a:moveTo>
                  <a:pt x="72" y="101"/>
                </a:moveTo>
                <a:cubicBezTo>
                  <a:pt x="68" y="101"/>
                  <a:pt x="68" y="101"/>
                  <a:pt x="68" y="101"/>
                </a:cubicBezTo>
                <a:cubicBezTo>
                  <a:pt x="68" y="100"/>
                  <a:pt x="68" y="100"/>
                  <a:pt x="68" y="100"/>
                </a:cubicBezTo>
                <a:cubicBezTo>
                  <a:pt x="68" y="100"/>
                  <a:pt x="65" y="102"/>
                  <a:pt x="63" y="102"/>
                </a:cubicBezTo>
                <a:cubicBezTo>
                  <a:pt x="59" y="102"/>
                  <a:pt x="59" y="100"/>
                  <a:pt x="59" y="100"/>
                </a:cubicBezTo>
                <a:cubicBezTo>
                  <a:pt x="59" y="79"/>
                  <a:pt x="59" y="79"/>
                  <a:pt x="59" y="79"/>
                </a:cubicBezTo>
                <a:cubicBezTo>
                  <a:pt x="64" y="79"/>
                  <a:pt x="64" y="79"/>
                  <a:pt x="64" y="79"/>
                </a:cubicBezTo>
                <a:cubicBezTo>
                  <a:pt x="64" y="98"/>
                  <a:pt x="64" y="98"/>
                  <a:pt x="64" y="98"/>
                </a:cubicBezTo>
                <a:cubicBezTo>
                  <a:pt x="64" y="98"/>
                  <a:pt x="64" y="99"/>
                  <a:pt x="64" y="99"/>
                </a:cubicBezTo>
                <a:cubicBezTo>
                  <a:pt x="66" y="99"/>
                  <a:pt x="68" y="97"/>
                  <a:pt x="68" y="97"/>
                </a:cubicBezTo>
                <a:cubicBezTo>
                  <a:pt x="68" y="79"/>
                  <a:pt x="68" y="79"/>
                  <a:pt x="68" y="79"/>
                </a:cubicBezTo>
                <a:cubicBezTo>
                  <a:pt x="72" y="79"/>
                  <a:pt x="72" y="79"/>
                  <a:pt x="72" y="79"/>
                </a:cubicBezTo>
                <a:cubicBezTo>
                  <a:pt x="72" y="101"/>
                  <a:pt x="72" y="101"/>
                  <a:pt x="72" y="101"/>
                </a:cubicBezTo>
                <a:cubicBezTo>
                  <a:pt x="72" y="101"/>
                  <a:pt x="72" y="101"/>
                  <a:pt x="72" y="101"/>
                </a:cubicBezTo>
                <a:close/>
                <a:moveTo>
                  <a:pt x="88" y="96"/>
                </a:moveTo>
                <a:cubicBezTo>
                  <a:pt x="88" y="96"/>
                  <a:pt x="88" y="102"/>
                  <a:pt x="85" y="102"/>
                </a:cubicBezTo>
                <a:cubicBezTo>
                  <a:pt x="82" y="102"/>
                  <a:pt x="80" y="100"/>
                  <a:pt x="80" y="100"/>
                </a:cubicBezTo>
                <a:cubicBezTo>
                  <a:pt x="80" y="101"/>
                  <a:pt x="80" y="101"/>
                  <a:pt x="80" y="101"/>
                </a:cubicBezTo>
                <a:cubicBezTo>
                  <a:pt x="75" y="101"/>
                  <a:pt x="75" y="101"/>
                  <a:pt x="75" y="101"/>
                </a:cubicBezTo>
                <a:cubicBezTo>
                  <a:pt x="75" y="71"/>
                  <a:pt x="75" y="71"/>
                  <a:pt x="75" y="71"/>
                </a:cubicBezTo>
                <a:cubicBezTo>
                  <a:pt x="80" y="71"/>
                  <a:pt x="80" y="71"/>
                  <a:pt x="80" y="71"/>
                </a:cubicBezTo>
                <a:cubicBezTo>
                  <a:pt x="80" y="81"/>
                  <a:pt x="80" y="81"/>
                  <a:pt x="80" y="81"/>
                </a:cubicBezTo>
                <a:cubicBezTo>
                  <a:pt x="80" y="80"/>
                  <a:pt x="82" y="79"/>
                  <a:pt x="85" y="79"/>
                </a:cubicBezTo>
                <a:cubicBezTo>
                  <a:pt x="87" y="79"/>
                  <a:pt x="88" y="81"/>
                  <a:pt x="88" y="84"/>
                </a:cubicBezTo>
                <a:cubicBezTo>
                  <a:pt x="88" y="96"/>
                  <a:pt x="88" y="96"/>
                  <a:pt x="88" y="96"/>
                </a:cubicBezTo>
                <a:cubicBezTo>
                  <a:pt x="88" y="96"/>
                  <a:pt x="88" y="96"/>
                  <a:pt x="88" y="96"/>
                </a:cubicBezTo>
                <a:close/>
                <a:moveTo>
                  <a:pt x="105" y="85"/>
                </a:moveTo>
                <a:cubicBezTo>
                  <a:pt x="105" y="91"/>
                  <a:pt x="105" y="91"/>
                  <a:pt x="105" y="91"/>
                </a:cubicBezTo>
                <a:cubicBezTo>
                  <a:pt x="95" y="91"/>
                  <a:pt x="95" y="91"/>
                  <a:pt x="95" y="91"/>
                </a:cubicBezTo>
                <a:cubicBezTo>
                  <a:pt x="95" y="96"/>
                  <a:pt x="95" y="96"/>
                  <a:pt x="95" y="96"/>
                </a:cubicBezTo>
                <a:cubicBezTo>
                  <a:pt x="95" y="96"/>
                  <a:pt x="95" y="98"/>
                  <a:pt x="98" y="98"/>
                </a:cubicBezTo>
                <a:cubicBezTo>
                  <a:pt x="100" y="98"/>
                  <a:pt x="100" y="96"/>
                  <a:pt x="100" y="96"/>
                </a:cubicBezTo>
                <a:cubicBezTo>
                  <a:pt x="100" y="94"/>
                  <a:pt x="100" y="94"/>
                  <a:pt x="100" y="94"/>
                </a:cubicBezTo>
                <a:cubicBezTo>
                  <a:pt x="105" y="94"/>
                  <a:pt x="105" y="94"/>
                  <a:pt x="105" y="94"/>
                </a:cubicBezTo>
                <a:cubicBezTo>
                  <a:pt x="105" y="97"/>
                  <a:pt x="105" y="97"/>
                  <a:pt x="105" y="97"/>
                </a:cubicBezTo>
                <a:cubicBezTo>
                  <a:pt x="105" y="97"/>
                  <a:pt x="104" y="102"/>
                  <a:pt x="98" y="102"/>
                </a:cubicBezTo>
                <a:cubicBezTo>
                  <a:pt x="93" y="102"/>
                  <a:pt x="91" y="97"/>
                  <a:pt x="91" y="97"/>
                </a:cubicBezTo>
                <a:cubicBezTo>
                  <a:pt x="91" y="85"/>
                  <a:pt x="91" y="85"/>
                  <a:pt x="91" y="85"/>
                </a:cubicBezTo>
                <a:cubicBezTo>
                  <a:pt x="91" y="85"/>
                  <a:pt x="91" y="79"/>
                  <a:pt x="98" y="79"/>
                </a:cubicBezTo>
                <a:cubicBezTo>
                  <a:pt x="105" y="79"/>
                  <a:pt x="105" y="85"/>
                  <a:pt x="105" y="85"/>
                </a:cubicBezTo>
                <a:moveTo>
                  <a:pt x="98" y="83"/>
                </a:moveTo>
                <a:cubicBezTo>
                  <a:pt x="95" y="83"/>
                  <a:pt x="95" y="85"/>
                  <a:pt x="95" y="85"/>
                </a:cubicBezTo>
                <a:cubicBezTo>
                  <a:pt x="95" y="88"/>
                  <a:pt x="95" y="88"/>
                  <a:pt x="95" y="88"/>
                </a:cubicBezTo>
                <a:cubicBezTo>
                  <a:pt x="100" y="88"/>
                  <a:pt x="100" y="88"/>
                  <a:pt x="100" y="88"/>
                </a:cubicBezTo>
                <a:cubicBezTo>
                  <a:pt x="100" y="85"/>
                  <a:pt x="100" y="85"/>
                  <a:pt x="100" y="85"/>
                </a:cubicBezTo>
                <a:cubicBezTo>
                  <a:pt x="100" y="85"/>
                  <a:pt x="100" y="83"/>
                  <a:pt x="98" y="8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14" name="Freeform 106"/>
          <p:cNvSpPr>
            <a:spLocks noEditPoints="1"/>
          </p:cNvSpPr>
          <p:nvPr/>
        </p:nvSpPr>
        <p:spPr bwMode="auto">
          <a:xfrm>
            <a:off x="5825272" y="3083337"/>
            <a:ext cx="1309495" cy="1302012"/>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4 w 148"/>
              <a:gd name="T11" fmla="*/ 141 h 147"/>
              <a:gd name="T12" fmla="*/ 7 w 148"/>
              <a:gd name="T13" fmla="*/ 74 h 147"/>
              <a:gd name="T14" fmla="*/ 74 w 148"/>
              <a:gd name="T15" fmla="*/ 7 h 147"/>
              <a:gd name="T16" fmla="*/ 141 w 148"/>
              <a:gd name="T17" fmla="*/ 74 h 147"/>
              <a:gd name="T18" fmla="*/ 74 w 148"/>
              <a:gd name="T19" fmla="*/ 141 h 147"/>
              <a:gd name="T20" fmla="*/ 94 w 148"/>
              <a:gd name="T21" fmla="*/ 40 h 147"/>
              <a:gd name="T22" fmla="*/ 54 w 148"/>
              <a:gd name="T23" fmla="*/ 40 h 147"/>
              <a:gd name="T24" fmla="*/ 41 w 148"/>
              <a:gd name="T25" fmla="*/ 54 h 147"/>
              <a:gd name="T26" fmla="*/ 41 w 148"/>
              <a:gd name="T27" fmla="*/ 94 h 147"/>
              <a:gd name="T28" fmla="*/ 54 w 148"/>
              <a:gd name="T29" fmla="*/ 107 h 147"/>
              <a:gd name="T30" fmla="*/ 94 w 148"/>
              <a:gd name="T31" fmla="*/ 107 h 147"/>
              <a:gd name="T32" fmla="*/ 108 w 148"/>
              <a:gd name="T33" fmla="*/ 94 h 147"/>
              <a:gd name="T34" fmla="*/ 108 w 148"/>
              <a:gd name="T35" fmla="*/ 54 h 147"/>
              <a:gd name="T36" fmla="*/ 94 w 148"/>
              <a:gd name="T37" fmla="*/ 40 h 147"/>
              <a:gd name="T38" fmla="*/ 88 w 148"/>
              <a:gd name="T39" fmla="*/ 50 h 147"/>
              <a:gd name="T40" fmla="*/ 98 w 148"/>
              <a:gd name="T41" fmla="*/ 50 h 147"/>
              <a:gd name="T42" fmla="*/ 98 w 148"/>
              <a:gd name="T43" fmla="*/ 60 h 147"/>
              <a:gd name="T44" fmla="*/ 88 w 148"/>
              <a:gd name="T45" fmla="*/ 60 h 147"/>
              <a:gd name="T46" fmla="*/ 88 w 148"/>
              <a:gd name="T47" fmla="*/ 50 h 147"/>
              <a:gd name="T48" fmla="*/ 88 w 148"/>
              <a:gd name="T49" fmla="*/ 50 h 147"/>
              <a:gd name="T50" fmla="*/ 74 w 148"/>
              <a:gd name="T51" fmla="*/ 60 h 147"/>
              <a:gd name="T52" fmla="*/ 88 w 148"/>
              <a:gd name="T53" fmla="*/ 74 h 147"/>
              <a:gd name="T54" fmla="*/ 74 w 148"/>
              <a:gd name="T55" fmla="*/ 87 h 147"/>
              <a:gd name="T56" fmla="*/ 61 w 148"/>
              <a:gd name="T57" fmla="*/ 74 h 147"/>
              <a:gd name="T58" fmla="*/ 74 w 148"/>
              <a:gd name="T59" fmla="*/ 60 h 147"/>
              <a:gd name="T60" fmla="*/ 101 w 148"/>
              <a:gd name="T61" fmla="*/ 94 h 147"/>
              <a:gd name="T62" fmla="*/ 94 w 148"/>
              <a:gd name="T63" fmla="*/ 100 h 147"/>
              <a:gd name="T64" fmla="*/ 54 w 148"/>
              <a:gd name="T65" fmla="*/ 100 h 147"/>
              <a:gd name="T66" fmla="*/ 47 w 148"/>
              <a:gd name="T67" fmla="*/ 94 h 147"/>
              <a:gd name="T68" fmla="*/ 47 w 148"/>
              <a:gd name="T69" fmla="*/ 70 h 147"/>
              <a:gd name="T70" fmla="*/ 54 w 148"/>
              <a:gd name="T71" fmla="*/ 70 h 147"/>
              <a:gd name="T72" fmla="*/ 54 w 148"/>
              <a:gd name="T73" fmla="*/ 74 h 147"/>
              <a:gd name="T74" fmla="*/ 74 w 148"/>
              <a:gd name="T75" fmla="*/ 94 h 147"/>
              <a:gd name="T76" fmla="*/ 94 w 148"/>
              <a:gd name="T77" fmla="*/ 74 h 147"/>
              <a:gd name="T78" fmla="*/ 94 w 148"/>
              <a:gd name="T79" fmla="*/ 70 h 147"/>
              <a:gd name="T80" fmla="*/ 101 w 148"/>
              <a:gd name="T81" fmla="*/ 70 h 147"/>
              <a:gd name="T82" fmla="*/ 101 w 148"/>
              <a:gd name="T83" fmla="*/ 94 h 147"/>
              <a:gd name="T84" fmla="*/ 101 w 148"/>
              <a:gd name="T85" fmla="*/ 9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7">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moveTo>
                  <a:pt x="94" y="40"/>
                </a:moveTo>
                <a:cubicBezTo>
                  <a:pt x="54" y="40"/>
                  <a:pt x="54" y="40"/>
                  <a:pt x="54" y="40"/>
                </a:cubicBezTo>
                <a:cubicBezTo>
                  <a:pt x="47" y="40"/>
                  <a:pt x="41" y="46"/>
                  <a:pt x="41" y="54"/>
                </a:cubicBezTo>
                <a:cubicBezTo>
                  <a:pt x="41" y="94"/>
                  <a:pt x="41" y="94"/>
                  <a:pt x="41" y="94"/>
                </a:cubicBezTo>
                <a:cubicBezTo>
                  <a:pt x="41" y="101"/>
                  <a:pt x="47" y="107"/>
                  <a:pt x="54" y="107"/>
                </a:cubicBezTo>
                <a:cubicBezTo>
                  <a:pt x="94" y="107"/>
                  <a:pt x="94" y="107"/>
                  <a:pt x="94" y="107"/>
                </a:cubicBezTo>
                <a:cubicBezTo>
                  <a:pt x="102" y="107"/>
                  <a:pt x="108" y="101"/>
                  <a:pt x="108" y="94"/>
                </a:cubicBezTo>
                <a:cubicBezTo>
                  <a:pt x="108" y="54"/>
                  <a:pt x="108" y="54"/>
                  <a:pt x="108" y="54"/>
                </a:cubicBezTo>
                <a:cubicBezTo>
                  <a:pt x="108" y="46"/>
                  <a:pt x="102" y="40"/>
                  <a:pt x="94" y="40"/>
                </a:cubicBezTo>
                <a:moveTo>
                  <a:pt x="88" y="50"/>
                </a:moveTo>
                <a:cubicBezTo>
                  <a:pt x="98" y="50"/>
                  <a:pt x="98" y="50"/>
                  <a:pt x="98" y="50"/>
                </a:cubicBezTo>
                <a:cubicBezTo>
                  <a:pt x="98" y="60"/>
                  <a:pt x="98" y="60"/>
                  <a:pt x="98" y="60"/>
                </a:cubicBezTo>
                <a:cubicBezTo>
                  <a:pt x="88" y="60"/>
                  <a:pt x="88" y="60"/>
                  <a:pt x="88" y="60"/>
                </a:cubicBezTo>
                <a:cubicBezTo>
                  <a:pt x="88" y="50"/>
                  <a:pt x="88" y="50"/>
                  <a:pt x="88" y="50"/>
                </a:cubicBezTo>
                <a:cubicBezTo>
                  <a:pt x="88" y="50"/>
                  <a:pt x="88" y="50"/>
                  <a:pt x="88" y="50"/>
                </a:cubicBezTo>
                <a:close/>
                <a:moveTo>
                  <a:pt x="74" y="60"/>
                </a:moveTo>
                <a:cubicBezTo>
                  <a:pt x="82" y="60"/>
                  <a:pt x="88" y="66"/>
                  <a:pt x="88" y="74"/>
                </a:cubicBezTo>
                <a:cubicBezTo>
                  <a:pt x="88" y="81"/>
                  <a:pt x="82" y="87"/>
                  <a:pt x="74" y="87"/>
                </a:cubicBezTo>
                <a:cubicBezTo>
                  <a:pt x="67" y="87"/>
                  <a:pt x="61" y="81"/>
                  <a:pt x="61" y="74"/>
                </a:cubicBezTo>
                <a:cubicBezTo>
                  <a:pt x="61" y="66"/>
                  <a:pt x="67" y="60"/>
                  <a:pt x="74" y="60"/>
                </a:cubicBezTo>
                <a:moveTo>
                  <a:pt x="101" y="94"/>
                </a:moveTo>
                <a:cubicBezTo>
                  <a:pt x="101" y="97"/>
                  <a:pt x="98" y="100"/>
                  <a:pt x="94" y="100"/>
                </a:cubicBezTo>
                <a:cubicBezTo>
                  <a:pt x="54" y="100"/>
                  <a:pt x="54" y="100"/>
                  <a:pt x="54" y="100"/>
                </a:cubicBezTo>
                <a:cubicBezTo>
                  <a:pt x="51" y="100"/>
                  <a:pt x="47" y="97"/>
                  <a:pt x="47" y="94"/>
                </a:cubicBezTo>
                <a:cubicBezTo>
                  <a:pt x="47" y="70"/>
                  <a:pt x="47" y="70"/>
                  <a:pt x="47" y="70"/>
                </a:cubicBezTo>
                <a:cubicBezTo>
                  <a:pt x="54" y="70"/>
                  <a:pt x="54" y="70"/>
                  <a:pt x="54" y="70"/>
                </a:cubicBezTo>
                <a:cubicBezTo>
                  <a:pt x="54" y="71"/>
                  <a:pt x="54" y="73"/>
                  <a:pt x="54" y="74"/>
                </a:cubicBezTo>
                <a:cubicBezTo>
                  <a:pt x="54" y="85"/>
                  <a:pt x="63" y="94"/>
                  <a:pt x="74" y="94"/>
                </a:cubicBezTo>
                <a:cubicBezTo>
                  <a:pt x="85" y="94"/>
                  <a:pt x="94" y="85"/>
                  <a:pt x="94" y="74"/>
                </a:cubicBezTo>
                <a:cubicBezTo>
                  <a:pt x="94" y="73"/>
                  <a:pt x="94" y="71"/>
                  <a:pt x="94" y="70"/>
                </a:cubicBezTo>
                <a:cubicBezTo>
                  <a:pt x="101" y="70"/>
                  <a:pt x="101" y="70"/>
                  <a:pt x="101" y="70"/>
                </a:cubicBezTo>
                <a:cubicBezTo>
                  <a:pt x="101" y="94"/>
                  <a:pt x="101" y="94"/>
                  <a:pt x="101" y="94"/>
                </a:cubicBezTo>
                <a:cubicBezTo>
                  <a:pt x="101" y="94"/>
                  <a:pt x="101" y="94"/>
                  <a:pt x="101" y="94"/>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
        <p:nvSpPr>
          <p:cNvPr id="23" name="TextBox 22"/>
          <p:cNvSpPr txBox="1"/>
          <p:nvPr/>
        </p:nvSpPr>
        <p:spPr>
          <a:xfrm>
            <a:off x="2622591" y="4650432"/>
            <a:ext cx="3898824" cy="1015663"/>
          </a:xfrm>
          <a:prstGeom prst="rect">
            <a:avLst/>
          </a:prstGeom>
          <a:noFill/>
        </p:spPr>
        <p:txBody>
          <a:bodyPr wrap="none" rtlCol="0">
            <a:spAutoFit/>
          </a:bodyPr>
          <a:lstStyle/>
          <a:p>
            <a:pPr algn="ctr"/>
            <a:r>
              <a:rPr lang="en-CA" sz="2000" b="1" dirty="0">
                <a:solidFill>
                  <a:schemeClr val="bg1"/>
                </a:solidFill>
                <a:latin typeface="Century Gothic" charset="0"/>
                <a:ea typeface="Century Gothic" charset="0"/>
                <a:cs typeface="Century Gothic" charset="0"/>
              </a:rPr>
              <a:t>384 </a:t>
            </a:r>
            <a:r>
              <a:rPr lang="en-CA" sz="2000" dirty="0">
                <a:solidFill>
                  <a:schemeClr val="bg1"/>
                </a:solidFill>
                <a:latin typeface="Century Gothic" charset="0"/>
                <a:ea typeface="Century Gothic" charset="0"/>
                <a:cs typeface="Century Gothic" charset="0"/>
              </a:rPr>
              <a:t>issues reported </a:t>
            </a:r>
          </a:p>
          <a:p>
            <a:pPr algn="ctr"/>
            <a:r>
              <a:rPr lang="en-CA" sz="2000" b="1" dirty="0">
                <a:solidFill>
                  <a:schemeClr val="bg1"/>
                </a:solidFill>
                <a:latin typeface="Century Gothic" charset="0"/>
                <a:ea typeface="Century Gothic" charset="0"/>
                <a:cs typeface="Century Gothic" charset="0"/>
              </a:rPr>
              <a:t>20 </a:t>
            </a:r>
            <a:r>
              <a:rPr lang="en-CA" sz="2000" dirty="0">
                <a:solidFill>
                  <a:schemeClr val="bg1"/>
                </a:solidFill>
                <a:latin typeface="Century Gothic" charset="0"/>
                <a:ea typeface="Century Gothic" charset="0"/>
                <a:cs typeface="Century Gothic" charset="0"/>
              </a:rPr>
              <a:t>automated rules</a:t>
            </a:r>
            <a:br>
              <a:rPr lang="en-CA" sz="2000" dirty="0">
                <a:solidFill>
                  <a:schemeClr val="bg1"/>
                </a:solidFill>
                <a:latin typeface="Century Gothic" charset="0"/>
                <a:ea typeface="Century Gothic" charset="0"/>
                <a:cs typeface="Century Gothic" charset="0"/>
              </a:rPr>
            </a:br>
            <a:r>
              <a:rPr lang="en-CA" sz="2000" dirty="0">
                <a:solidFill>
                  <a:schemeClr val="bg1"/>
                </a:solidFill>
                <a:latin typeface="Century Gothic" charset="0"/>
                <a:ea typeface="Century Gothic" charset="0"/>
                <a:cs typeface="Century Gothic" charset="0"/>
              </a:rPr>
              <a:t>(heavily depends on content)</a:t>
            </a:r>
          </a:p>
        </p:txBody>
      </p:sp>
    </p:spTree>
    <p:extLst>
      <p:ext uri="{BB962C8B-B14F-4D97-AF65-F5344CB8AC3E}">
        <p14:creationId xmlns:p14="http://schemas.microsoft.com/office/powerpoint/2010/main" val="1598927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nvSpPr>
        <p:spPr>
          <a:xfrm>
            <a:off x="4765134" y="1363787"/>
            <a:ext cx="4134180" cy="4517362"/>
          </a:xfrm>
          <a:prstGeom prst="rect">
            <a:avLst/>
          </a:prstGeom>
        </p:spPr>
        <p:txBody>
          <a:bodyPr vert="horz" lIns="91440" tIns="45720" rIns="91440" bIns="45720" rtlCol="0" anchor="b">
            <a:normAutofit/>
          </a:bodyPr>
          <a:lstStyle>
            <a:lvl1pPr marL="342900" indent="-342900" algn="l" defTabSz="457200" rtl="0" eaLnBrk="1" latinLnBrk="0" hangingPunct="1">
              <a:spcBef>
                <a:spcPct val="20000"/>
              </a:spcBef>
              <a:buFont typeface="Arial"/>
              <a:buChar char="•"/>
              <a:defRPr sz="3000" b="1" i="0" kern="1200">
                <a:solidFill>
                  <a:srgbClr val="00274D"/>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1" i="0" kern="1200">
                <a:solidFill>
                  <a:srgbClr val="00274D"/>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b="1" i="0" kern="1200">
                <a:solidFill>
                  <a:srgbClr val="00274D"/>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b="0" i="0" kern="1200">
                <a:solidFill>
                  <a:srgbClr val="00274D"/>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b="0" i="0" kern="1200">
                <a:solidFill>
                  <a:srgbClr val="00274D"/>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CA" sz="1200" b="0" dirty="0"/>
              <a:t>https://</a:t>
            </a:r>
            <a:r>
              <a:rPr lang="en-CA" sz="1200" b="0" dirty="0" err="1"/>
              <a:t>chrome.google.com</a:t>
            </a:r>
            <a:r>
              <a:rPr lang="en-CA" sz="1200" b="0" dirty="0"/>
              <a:t>/webstore/detail/axe/</a:t>
            </a:r>
            <a:r>
              <a:rPr lang="en-CA" sz="1200" b="0" dirty="0" err="1"/>
              <a:t>lhdoppojpmngadmnindnejefpokejbdd</a:t>
            </a:r>
            <a:endParaRPr lang="en-CA" sz="1200" b="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88" y="5054170"/>
            <a:ext cx="600146" cy="600146"/>
          </a:xfrm>
          <a:prstGeom prst="rect">
            <a:avLst/>
          </a:prstGeom>
        </p:spPr>
      </p:pic>
      <p:sp>
        <p:nvSpPr>
          <p:cNvPr id="2" name="Title 1"/>
          <p:cNvSpPr>
            <a:spLocks noGrp="1"/>
          </p:cNvSpPr>
          <p:nvPr>
            <p:ph type="title"/>
          </p:nvPr>
        </p:nvSpPr>
        <p:spPr>
          <a:xfrm>
            <a:off x="457200" y="271152"/>
            <a:ext cx="8382000" cy="687698"/>
          </a:xfrm>
        </p:spPr>
        <p:txBody>
          <a:bodyPr>
            <a:normAutofit/>
          </a:bodyPr>
          <a:lstStyle/>
          <a:p>
            <a:r>
              <a:rPr lang="en-US" dirty="0"/>
              <a:t>Axe Developer tools</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5</a:t>
            </a:fld>
            <a:endParaRPr lang="en-US" dirty="0"/>
          </a:p>
        </p:txBody>
      </p:sp>
      <p:sp>
        <p:nvSpPr>
          <p:cNvPr id="5" name="Content Placeholder 4"/>
          <p:cNvSpPr>
            <a:spLocks noGrp="1"/>
          </p:cNvSpPr>
          <p:nvPr>
            <p:ph sz="quarter" idx="13"/>
          </p:nvPr>
        </p:nvSpPr>
        <p:spPr>
          <a:xfrm>
            <a:off x="1163234" y="1308100"/>
            <a:ext cx="3301826" cy="4346216"/>
          </a:xfrm>
        </p:spPr>
        <p:txBody>
          <a:bodyPr anchor="b">
            <a:normAutofit/>
          </a:bodyPr>
          <a:lstStyle/>
          <a:p>
            <a:pPr marL="0" indent="0">
              <a:buNone/>
            </a:pPr>
            <a:r>
              <a:rPr lang="en-CA" sz="1200" b="0" dirty="0"/>
              <a:t>https://</a:t>
            </a:r>
            <a:r>
              <a:rPr lang="en-CA" sz="1200" b="0" dirty="0" err="1"/>
              <a:t>addons.mozilla.org</a:t>
            </a:r>
            <a:r>
              <a:rPr lang="en-CA" sz="1200" b="0" dirty="0"/>
              <a:t>/</a:t>
            </a:r>
            <a:r>
              <a:rPr lang="en-CA" sz="1200" b="0" dirty="0" err="1"/>
              <a:t>en</a:t>
            </a:r>
            <a:r>
              <a:rPr lang="en-CA" sz="1200" b="0" dirty="0"/>
              <a:t>-us/</a:t>
            </a:r>
            <a:r>
              <a:rPr lang="en-CA" sz="1200" b="0" dirty="0" err="1"/>
              <a:t>firefox</a:t>
            </a:r>
            <a:r>
              <a:rPr lang="en-CA" sz="1200" b="0" dirty="0"/>
              <a:t>/</a:t>
            </a:r>
            <a:r>
              <a:rPr lang="en-CA" sz="1200" b="0" dirty="0" err="1"/>
              <a:t>addon</a:t>
            </a:r>
            <a:r>
              <a:rPr lang="en-CA" sz="1200" b="0" dirty="0"/>
              <a:t>/axe-</a:t>
            </a:r>
            <a:r>
              <a:rPr lang="en-CA" sz="1200" b="0" dirty="0" err="1"/>
              <a:t>devtools</a:t>
            </a:r>
            <a:r>
              <a:rPr lang="en-CA" sz="1200" b="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987" y="5281003"/>
            <a:ext cx="600146" cy="60014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088" y="1308100"/>
            <a:ext cx="4678834" cy="3519237"/>
          </a:xfrm>
          <a:prstGeom prst="rect">
            <a:avLst/>
          </a:prstGeom>
          <a:ln>
            <a:solidFill>
              <a:srgbClr val="02284C"/>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366" y="1534933"/>
            <a:ext cx="4678834" cy="3519237"/>
          </a:xfrm>
          <a:prstGeom prst="rect">
            <a:avLst/>
          </a:prstGeom>
          <a:ln>
            <a:solidFill>
              <a:srgbClr val="02284C"/>
            </a:solidFill>
          </a:ln>
        </p:spPr>
      </p:pic>
    </p:spTree>
    <p:extLst>
      <p:ext uri="{BB962C8B-B14F-4D97-AF65-F5344CB8AC3E}">
        <p14:creationId xmlns:p14="http://schemas.microsoft.com/office/powerpoint/2010/main" val="261161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6661"/>
            <a:ext cx="9143999" cy="4953795"/>
          </a:xfrm>
          <a:prstGeom prst="rect">
            <a:avLst/>
          </a:prstGeom>
        </p:spPr>
      </p:pic>
      <p:sp>
        <p:nvSpPr>
          <p:cNvPr id="2" name="Title 1"/>
          <p:cNvSpPr>
            <a:spLocks noGrp="1"/>
          </p:cNvSpPr>
          <p:nvPr>
            <p:ph type="title"/>
          </p:nvPr>
        </p:nvSpPr>
        <p:spPr>
          <a:xfrm>
            <a:off x="457200" y="271152"/>
            <a:ext cx="8382000" cy="687698"/>
          </a:xfrm>
        </p:spPr>
        <p:txBody>
          <a:bodyPr>
            <a:normAutofit/>
          </a:bodyPr>
          <a:lstStyle/>
          <a:p>
            <a:r>
              <a:rPr lang="en-US" dirty="0"/>
              <a:t>Axe Core rules</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6</a:t>
            </a:fld>
            <a:endParaRPr lang="en-US" dirty="0"/>
          </a:p>
        </p:txBody>
      </p:sp>
      <p:sp>
        <p:nvSpPr>
          <p:cNvPr id="5" name="Content Placeholder 4"/>
          <p:cNvSpPr>
            <a:spLocks noGrp="1"/>
          </p:cNvSpPr>
          <p:nvPr>
            <p:ph sz="quarter" idx="13"/>
          </p:nvPr>
        </p:nvSpPr>
        <p:spPr>
          <a:xfrm>
            <a:off x="158262" y="1308100"/>
            <a:ext cx="3833446" cy="3940908"/>
          </a:xfrm>
        </p:spPr>
        <p:txBody>
          <a:bodyPr anchor="b">
            <a:normAutofit/>
          </a:bodyPr>
          <a:lstStyle/>
          <a:p>
            <a:pPr marL="0" indent="0">
              <a:buNone/>
            </a:pPr>
            <a:r>
              <a:rPr lang="en-CA" sz="1400" dirty="0"/>
              <a:t>Resource</a:t>
            </a:r>
            <a:br>
              <a:rPr lang="en-CA" sz="1400" dirty="0"/>
            </a:br>
            <a:r>
              <a:rPr lang="en-CA" sz="1400" b="0" dirty="0"/>
              <a:t>https://</a:t>
            </a:r>
            <a:r>
              <a:rPr lang="en-CA" sz="1400" b="0" dirty="0" err="1"/>
              <a:t>github.com</a:t>
            </a:r>
            <a:r>
              <a:rPr lang="en-CA" sz="1400" b="0" dirty="0"/>
              <a:t>/</a:t>
            </a:r>
            <a:r>
              <a:rPr lang="en-CA" sz="1400" b="0" dirty="0" err="1"/>
              <a:t>dequelabs</a:t>
            </a:r>
            <a:r>
              <a:rPr lang="en-CA" sz="1400" b="0" dirty="0"/>
              <a:t>/axe-core/</a:t>
            </a:r>
            <a:br>
              <a:rPr lang="en-CA" sz="1400" b="0" dirty="0"/>
            </a:br>
            <a:r>
              <a:rPr lang="en-CA" sz="1400" b="0" dirty="0"/>
              <a:t>blob/master/doc/rule-</a:t>
            </a:r>
            <a:r>
              <a:rPr lang="en-CA" sz="1400" b="0" dirty="0" err="1"/>
              <a:t>descriptions.md</a:t>
            </a:r>
            <a:r>
              <a:rPr lang="en-CA" sz="1400" b="0" dirty="0"/>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02" y="3937735"/>
            <a:ext cx="600312" cy="600312"/>
          </a:xfrm>
          <a:prstGeom prst="rect">
            <a:avLst/>
          </a:prstGeom>
        </p:spPr>
      </p:pic>
    </p:spTree>
    <p:extLst>
      <p:ext uri="{BB962C8B-B14F-4D97-AF65-F5344CB8AC3E}">
        <p14:creationId xmlns:p14="http://schemas.microsoft.com/office/powerpoint/2010/main" val="11083850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Twitter</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7</a:t>
            </a:fld>
            <a:endParaRPr lang="en-US" dirty="0"/>
          </a:p>
        </p:txBody>
      </p:sp>
      <p:sp>
        <p:nvSpPr>
          <p:cNvPr id="5" name="Content Placeholder 4"/>
          <p:cNvSpPr>
            <a:spLocks noGrp="1"/>
          </p:cNvSpPr>
          <p:nvPr>
            <p:ph sz="quarter" idx="13"/>
          </p:nvPr>
        </p:nvSpPr>
        <p:spPr/>
        <p:txBody>
          <a:bodyPr>
            <a:normAutofit/>
          </a:bodyPr>
          <a:lstStyle/>
          <a:p>
            <a:r>
              <a:rPr lang="en-CA" sz="2000" b="0" dirty="0"/>
              <a:t>Incorrect use of ARIA attributes</a:t>
            </a:r>
          </a:p>
          <a:p>
            <a:r>
              <a:rPr lang="en-CA" sz="2000" b="0" dirty="0"/>
              <a:t>Buttons with indiscernible text</a:t>
            </a:r>
          </a:p>
          <a:p>
            <a:r>
              <a:rPr lang="en-CA" sz="2000" b="0" dirty="0"/>
              <a:t>Insufficient color contrast ratios</a:t>
            </a:r>
          </a:p>
          <a:p>
            <a:r>
              <a:rPr lang="en-CA" sz="2000" b="0" dirty="0"/>
              <a:t>Duplicate ID attribute values</a:t>
            </a:r>
          </a:p>
          <a:p>
            <a:r>
              <a:rPr lang="en-CA" sz="2000" b="0" dirty="0"/>
              <a:t>Frames without unique title attributes</a:t>
            </a:r>
          </a:p>
          <a:p>
            <a:r>
              <a:rPr lang="en-CA" sz="2000" b="0" dirty="0"/>
              <a:t>Lang attribute not defined</a:t>
            </a:r>
          </a:p>
          <a:p>
            <a:r>
              <a:rPr lang="en-CA" sz="2000" b="0" dirty="0"/>
              <a:t>Lang attributes with invalid values</a:t>
            </a:r>
          </a:p>
        </p:txBody>
      </p:sp>
      <p:sp>
        <p:nvSpPr>
          <p:cNvPr id="7" name="Freeform 96"/>
          <p:cNvSpPr>
            <a:spLocks noEditPoints="1"/>
          </p:cNvSpPr>
          <p:nvPr/>
        </p:nvSpPr>
        <p:spPr bwMode="auto">
          <a:xfrm>
            <a:off x="6577844" y="3910197"/>
            <a:ext cx="2108956" cy="2096903"/>
          </a:xfrm>
          <a:custGeom>
            <a:avLst/>
            <a:gdLst>
              <a:gd name="T0" fmla="*/ 109 w 148"/>
              <a:gd name="T1" fmla="*/ 48 h 147"/>
              <a:gd name="T2" fmla="*/ 100 w 148"/>
              <a:gd name="T3" fmla="*/ 51 h 147"/>
              <a:gd name="T4" fmla="*/ 90 w 148"/>
              <a:gd name="T5" fmla="*/ 47 h 147"/>
              <a:gd name="T6" fmla="*/ 77 w 148"/>
              <a:gd name="T7" fmla="*/ 60 h 147"/>
              <a:gd name="T8" fmla="*/ 77 w 148"/>
              <a:gd name="T9" fmla="*/ 64 h 147"/>
              <a:gd name="T10" fmla="*/ 49 w 148"/>
              <a:gd name="T11" fmla="*/ 49 h 147"/>
              <a:gd name="T12" fmla="*/ 47 w 148"/>
              <a:gd name="T13" fmla="*/ 56 h 147"/>
              <a:gd name="T14" fmla="*/ 53 w 148"/>
              <a:gd name="T15" fmla="*/ 68 h 147"/>
              <a:gd name="T16" fmla="*/ 47 w 148"/>
              <a:gd name="T17" fmla="*/ 66 h 147"/>
              <a:gd name="T18" fmla="*/ 47 w 148"/>
              <a:gd name="T19" fmla="*/ 66 h 147"/>
              <a:gd name="T20" fmla="*/ 57 w 148"/>
              <a:gd name="T21" fmla="*/ 80 h 147"/>
              <a:gd name="T22" fmla="*/ 54 w 148"/>
              <a:gd name="T23" fmla="*/ 80 h 147"/>
              <a:gd name="T24" fmla="*/ 52 w 148"/>
              <a:gd name="T25" fmla="*/ 80 h 147"/>
              <a:gd name="T26" fmla="*/ 64 w 148"/>
              <a:gd name="T27" fmla="*/ 89 h 147"/>
              <a:gd name="T28" fmla="*/ 47 w 148"/>
              <a:gd name="T29" fmla="*/ 95 h 147"/>
              <a:gd name="T30" fmla="*/ 44 w 148"/>
              <a:gd name="T31" fmla="*/ 95 h 147"/>
              <a:gd name="T32" fmla="*/ 65 w 148"/>
              <a:gd name="T33" fmla="*/ 101 h 147"/>
              <a:gd name="T34" fmla="*/ 104 w 148"/>
              <a:gd name="T35" fmla="*/ 62 h 147"/>
              <a:gd name="T36" fmla="*/ 104 w 148"/>
              <a:gd name="T37" fmla="*/ 60 h 147"/>
              <a:gd name="T38" fmla="*/ 111 w 148"/>
              <a:gd name="T39" fmla="*/ 54 h 147"/>
              <a:gd name="T40" fmla="*/ 103 w 148"/>
              <a:gd name="T41" fmla="*/ 55 h 147"/>
              <a:gd name="T42" fmla="*/ 109 w 148"/>
              <a:gd name="T43" fmla="*/ 48 h 147"/>
              <a:gd name="T44" fmla="*/ 74 w 148"/>
              <a:gd name="T45" fmla="*/ 0 h 147"/>
              <a:gd name="T46" fmla="*/ 0 w 148"/>
              <a:gd name="T47" fmla="*/ 74 h 147"/>
              <a:gd name="T48" fmla="*/ 74 w 148"/>
              <a:gd name="T49" fmla="*/ 147 h 147"/>
              <a:gd name="T50" fmla="*/ 148 w 148"/>
              <a:gd name="T51" fmla="*/ 74 h 147"/>
              <a:gd name="T52" fmla="*/ 74 w 148"/>
              <a:gd name="T53" fmla="*/ 0 h 147"/>
              <a:gd name="T54" fmla="*/ 74 w 148"/>
              <a:gd name="T55" fmla="*/ 141 h 147"/>
              <a:gd name="T56" fmla="*/ 7 w 148"/>
              <a:gd name="T57" fmla="*/ 74 h 147"/>
              <a:gd name="T58" fmla="*/ 74 w 148"/>
              <a:gd name="T59" fmla="*/ 7 h 147"/>
              <a:gd name="T60" fmla="*/ 141 w 148"/>
              <a:gd name="T61" fmla="*/ 74 h 147"/>
              <a:gd name="T62" fmla="*/ 74 w 148"/>
              <a:gd name="T63" fmla="*/ 14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47">
                <a:moveTo>
                  <a:pt x="109" y="48"/>
                </a:moveTo>
                <a:cubicBezTo>
                  <a:pt x="107" y="49"/>
                  <a:pt x="103" y="50"/>
                  <a:pt x="100" y="51"/>
                </a:cubicBezTo>
                <a:cubicBezTo>
                  <a:pt x="98" y="49"/>
                  <a:pt x="94" y="47"/>
                  <a:pt x="90" y="47"/>
                </a:cubicBezTo>
                <a:cubicBezTo>
                  <a:pt x="83" y="47"/>
                  <a:pt x="77" y="53"/>
                  <a:pt x="77" y="60"/>
                </a:cubicBezTo>
                <a:cubicBezTo>
                  <a:pt x="77" y="61"/>
                  <a:pt x="77" y="63"/>
                  <a:pt x="77" y="64"/>
                </a:cubicBezTo>
                <a:cubicBezTo>
                  <a:pt x="66" y="63"/>
                  <a:pt x="56" y="58"/>
                  <a:pt x="49" y="49"/>
                </a:cubicBezTo>
                <a:cubicBezTo>
                  <a:pt x="47" y="51"/>
                  <a:pt x="47" y="54"/>
                  <a:pt x="47" y="56"/>
                </a:cubicBezTo>
                <a:cubicBezTo>
                  <a:pt x="47" y="61"/>
                  <a:pt x="49" y="65"/>
                  <a:pt x="53" y="68"/>
                </a:cubicBezTo>
                <a:cubicBezTo>
                  <a:pt x="51" y="67"/>
                  <a:pt x="48" y="67"/>
                  <a:pt x="47" y="66"/>
                </a:cubicBezTo>
                <a:cubicBezTo>
                  <a:pt x="47" y="66"/>
                  <a:pt x="47" y="66"/>
                  <a:pt x="47" y="66"/>
                </a:cubicBezTo>
                <a:cubicBezTo>
                  <a:pt x="47" y="73"/>
                  <a:pt x="52" y="78"/>
                  <a:pt x="57" y="80"/>
                </a:cubicBezTo>
                <a:cubicBezTo>
                  <a:pt x="57" y="80"/>
                  <a:pt x="56" y="80"/>
                  <a:pt x="54" y="80"/>
                </a:cubicBezTo>
                <a:cubicBezTo>
                  <a:pt x="53" y="80"/>
                  <a:pt x="52" y="80"/>
                  <a:pt x="52" y="80"/>
                </a:cubicBezTo>
                <a:cubicBezTo>
                  <a:pt x="53" y="85"/>
                  <a:pt x="58" y="89"/>
                  <a:pt x="64" y="89"/>
                </a:cubicBezTo>
                <a:cubicBezTo>
                  <a:pt x="60" y="92"/>
                  <a:pt x="54" y="95"/>
                  <a:pt x="47" y="95"/>
                </a:cubicBezTo>
                <a:cubicBezTo>
                  <a:pt x="47" y="95"/>
                  <a:pt x="45" y="95"/>
                  <a:pt x="44" y="95"/>
                </a:cubicBezTo>
                <a:cubicBezTo>
                  <a:pt x="50" y="98"/>
                  <a:pt x="57" y="101"/>
                  <a:pt x="65" y="101"/>
                </a:cubicBezTo>
                <a:cubicBezTo>
                  <a:pt x="90" y="101"/>
                  <a:pt x="104" y="80"/>
                  <a:pt x="104" y="62"/>
                </a:cubicBezTo>
                <a:cubicBezTo>
                  <a:pt x="104" y="61"/>
                  <a:pt x="104" y="61"/>
                  <a:pt x="104" y="60"/>
                </a:cubicBezTo>
                <a:cubicBezTo>
                  <a:pt x="107" y="59"/>
                  <a:pt x="109" y="56"/>
                  <a:pt x="111" y="54"/>
                </a:cubicBezTo>
                <a:cubicBezTo>
                  <a:pt x="109" y="55"/>
                  <a:pt x="106" y="55"/>
                  <a:pt x="103" y="55"/>
                </a:cubicBezTo>
                <a:cubicBezTo>
                  <a:pt x="106" y="54"/>
                  <a:pt x="109" y="51"/>
                  <a:pt x="109" y="48"/>
                </a:cubicBezTo>
                <a:moveTo>
                  <a:pt x="74" y="0"/>
                </a:moveTo>
                <a:cubicBezTo>
                  <a:pt x="33" y="0"/>
                  <a:pt x="0" y="33"/>
                  <a:pt x="0" y="74"/>
                </a:cubicBezTo>
                <a:cubicBezTo>
                  <a:pt x="0" y="115"/>
                  <a:pt x="33" y="147"/>
                  <a:pt x="74" y="147"/>
                </a:cubicBezTo>
                <a:cubicBezTo>
                  <a:pt x="115" y="147"/>
                  <a:pt x="148" y="115"/>
                  <a:pt x="148" y="74"/>
                </a:cubicBezTo>
                <a:cubicBezTo>
                  <a:pt x="148" y="33"/>
                  <a:pt x="115" y="0"/>
                  <a:pt x="74" y="0"/>
                </a:cubicBezTo>
                <a:moveTo>
                  <a:pt x="74" y="141"/>
                </a:moveTo>
                <a:cubicBezTo>
                  <a:pt x="37" y="141"/>
                  <a:pt x="7" y="111"/>
                  <a:pt x="7" y="74"/>
                </a:cubicBezTo>
                <a:cubicBezTo>
                  <a:pt x="7" y="37"/>
                  <a:pt x="37" y="7"/>
                  <a:pt x="74" y="7"/>
                </a:cubicBezTo>
                <a:cubicBezTo>
                  <a:pt x="111" y="7"/>
                  <a:pt x="141" y="37"/>
                  <a:pt x="141" y="74"/>
                </a:cubicBezTo>
                <a:cubicBezTo>
                  <a:pt x="141" y="111"/>
                  <a:pt x="111" y="141"/>
                  <a:pt x="74" y="141"/>
                </a:cubicBezTo>
              </a:path>
            </a:pathLst>
          </a:custGeom>
          <a:solidFill>
            <a:srgbClr val="02284C"/>
          </a:solidFill>
          <a:ln w="50800">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262626">
                  <a:lumMod val="90000"/>
                  <a:lumOff val="10000"/>
                </a:srgbClr>
              </a:solidFill>
            </a:endParaRPr>
          </a:p>
        </p:txBody>
      </p:sp>
    </p:spTree>
    <p:extLst>
      <p:ext uri="{BB962C8B-B14F-4D97-AF65-F5344CB8AC3E}">
        <p14:creationId xmlns:p14="http://schemas.microsoft.com/office/powerpoint/2010/main" val="10904230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Facebook</a:t>
            </a:r>
          </a:p>
        </p:txBody>
      </p:sp>
      <p:sp>
        <p:nvSpPr>
          <p:cNvPr id="3" name="Footer Placeholder 2"/>
          <p:cNvSpPr>
            <a:spLocks noGrp="1"/>
          </p:cNvSpPr>
          <p:nvPr>
            <p:ph type="ftr" sz="quarter" idx="11"/>
          </p:nvPr>
        </p:nvSpPr>
        <p:spPr/>
        <p:txBody>
          <a:bodyPr/>
          <a:lstStyle/>
          <a:p>
            <a:r>
              <a:rPr lang="en-US"/>
              <a:t>© 2016 - All Rights Reserved</a:t>
            </a:r>
            <a:endParaRPr lang="en-US" dirty="0"/>
          </a:p>
        </p:txBody>
      </p:sp>
      <p:sp>
        <p:nvSpPr>
          <p:cNvPr id="4" name="Slide Number Placeholder 3"/>
          <p:cNvSpPr>
            <a:spLocks noGrp="1"/>
          </p:cNvSpPr>
          <p:nvPr>
            <p:ph type="sldNum" sz="quarter" idx="12"/>
          </p:nvPr>
        </p:nvSpPr>
        <p:spPr/>
        <p:txBody>
          <a:bodyPr/>
          <a:lstStyle/>
          <a:p>
            <a:fld id="{105A3CBC-8A79-5140-907D-6E2A5A8F5F15}" type="slidenum">
              <a:rPr lang="en-US" smtClean="0"/>
              <a:pPr/>
              <a:t>8</a:t>
            </a:fld>
            <a:endParaRPr lang="en-US" dirty="0"/>
          </a:p>
        </p:txBody>
      </p:sp>
      <p:sp>
        <p:nvSpPr>
          <p:cNvPr id="5" name="Content Placeholder 4"/>
          <p:cNvSpPr>
            <a:spLocks noGrp="1"/>
          </p:cNvSpPr>
          <p:nvPr>
            <p:ph sz="quarter" idx="13"/>
          </p:nvPr>
        </p:nvSpPr>
        <p:spPr/>
        <p:txBody>
          <a:bodyPr>
            <a:normAutofit/>
          </a:bodyPr>
          <a:lstStyle/>
          <a:p>
            <a:r>
              <a:rPr lang="en-CA" sz="2000" b="0" dirty="0"/>
              <a:t>Buttons with indiscernible text</a:t>
            </a:r>
          </a:p>
          <a:p>
            <a:r>
              <a:rPr lang="en-CA" sz="2000" b="0" dirty="0"/>
              <a:t>Insufficient color contrast ratios</a:t>
            </a:r>
          </a:p>
          <a:p>
            <a:r>
              <a:rPr lang="en-CA" sz="2000" b="0" dirty="0"/>
              <a:t>ARIA roles missing expected children</a:t>
            </a:r>
          </a:p>
          <a:p>
            <a:r>
              <a:rPr lang="en-CA" sz="2000" b="0" dirty="0"/>
              <a:t>ARIA attributes with invalid values</a:t>
            </a:r>
          </a:p>
          <a:p>
            <a:r>
              <a:rPr lang="en-CA" sz="2000" b="0" dirty="0"/>
              <a:t>Missing form labels</a:t>
            </a:r>
          </a:p>
          <a:p>
            <a:r>
              <a:rPr lang="en-CA" sz="2000" b="0" dirty="0"/>
              <a:t>Links with indiscernible text</a:t>
            </a:r>
          </a:p>
          <a:p>
            <a:r>
              <a:rPr lang="en-CA" sz="2000" b="0" dirty="0"/>
              <a:t>ARIA roles with invalid values</a:t>
            </a:r>
          </a:p>
          <a:p>
            <a:r>
              <a:rPr lang="en-CA" sz="2000" b="0" dirty="0"/>
              <a:t>Radio inputs not part of a grouping</a:t>
            </a:r>
          </a:p>
        </p:txBody>
      </p:sp>
      <p:sp>
        <p:nvSpPr>
          <p:cNvPr id="7" name="Freeform 97"/>
          <p:cNvSpPr>
            <a:spLocks noEditPoints="1"/>
          </p:cNvSpPr>
          <p:nvPr/>
        </p:nvSpPr>
        <p:spPr bwMode="auto">
          <a:xfrm>
            <a:off x="6588099" y="3910196"/>
            <a:ext cx="2096903" cy="2096903"/>
          </a:xfrm>
          <a:custGeom>
            <a:avLst/>
            <a:gdLst>
              <a:gd name="T0" fmla="*/ 73 w 147"/>
              <a:gd name="T1" fmla="*/ 0 h 147"/>
              <a:gd name="T2" fmla="*/ 0 w 147"/>
              <a:gd name="T3" fmla="*/ 74 h 147"/>
              <a:gd name="T4" fmla="*/ 73 w 147"/>
              <a:gd name="T5" fmla="*/ 147 h 147"/>
              <a:gd name="T6" fmla="*/ 147 w 147"/>
              <a:gd name="T7" fmla="*/ 74 h 147"/>
              <a:gd name="T8" fmla="*/ 73 w 147"/>
              <a:gd name="T9" fmla="*/ 0 h 147"/>
              <a:gd name="T10" fmla="*/ 73 w 147"/>
              <a:gd name="T11" fmla="*/ 141 h 147"/>
              <a:gd name="T12" fmla="*/ 6 w 147"/>
              <a:gd name="T13" fmla="*/ 74 h 147"/>
              <a:gd name="T14" fmla="*/ 73 w 147"/>
              <a:gd name="T15" fmla="*/ 7 h 147"/>
              <a:gd name="T16" fmla="*/ 140 w 147"/>
              <a:gd name="T17" fmla="*/ 74 h 147"/>
              <a:gd name="T18" fmla="*/ 73 w 147"/>
              <a:gd name="T19" fmla="*/ 141 h 147"/>
              <a:gd name="T20" fmla="*/ 80 w 147"/>
              <a:gd name="T21" fmla="*/ 58 h 147"/>
              <a:gd name="T22" fmla="*/ 84 w 147"/>
              <a:gd name="T23" fmla="*/ 54 h 147"/>
              <a:gd name="T24" fmla="*/ 90 w 147"/>
              <a:gd name="T25" fmla="*/ 54 h 147"/>
              <a:gd name="T26" fmla="*/ 90 w 147"/>
              <a:gd name="T27" fmla="*/ 44 h 147"/>
              <a:gd name="T28" fmla="*/ 81 w 147"/>
              <a:gd name="T29" fmla="*/ 44 h 147"/>
              <a:gd name="T30" fmla="*/ 67 w 147"/>
              <a:gd name="T31" fmla="*/ 57 h 147"/>
              <a:gd name="T32" fmla="*/ 67 w 147"/>
              <a:gd name="T33" fmla="*/ 64 h 147"/>
              <a:gd name="T34" fmla="*/ 60 w 147"/>
              <a:gd name="T35" fmla="*/ 64 h 147"/>
              <a:gd name="T36" fmla="*/ 60 w 147"/>
              <a:gd name="T37" fmla="*/ 74 h 147"/>
              <a:gd name="T38" fmla="*/ 67 w 147"/>
              <a:gd name="T39" fmla="*/ 74 h 147"/>
              <a:gd name="T40" fmla="*/ 67 w 147"/>
              <a:gd name="T41" fmla="*/ 104 h 147"/>
              <a:gd name="T42" fmla="*/ 80 w 147"/>
              <a:gd name="T43" fmla="*/ 104 h 147"/>
              <a:gd name="T44" fmla="*/ 80 w 147"/>
              <a:gd name="T45" fmla="*/ 74 h 147"/>
              <a:gd name="T46" fmla="*/ 89 w 147"/>
              <a:gd name="T47" fmla="*/ 74 h 147"/>
              <a:gd name="T48" fmla="*/ 90 w 147"/>
              <a:gd name="T49" fmla="*/ 64 h 147"/>
              <a:gd name="T50" fmla="*/ 80 w 147"/>
              <a:gd name="T51" fmla="*/ 64 h 147"/>
              <a:gd name="T52" fmla="*/ 80 w 147"/>
              <a:gd name="T53" fmla="*/ 58 h 147"/>
              <a:gd name="T54" fmla="*/ 80 w 147"/>
              <a:gd name="T55"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7" h="147">
                <a:moveTo>
                  <a:pt x="73" y="0"/>
                </a:moveTo>
                <a:cubicBezTo>
                  <a:pt x="32" y="0"/>
                  <a:pt x="0" y="33"/>
                  <a:pt x="0" y="74"/>
                </a:cubicBezTo>
                <a:cubicBezTo>
                  <a:pt x="0" y="115"/>
                  <a:pt x="32" y="147"/>
                  <a:pt x="73" y="147"/>
                </a:cubicBezTo>
                <a:cubicBezTo>
                  <a:pt x="114" y="147"/>
                  <a:pt x="147" y="115"/>
                  <a:pt x="147" y="74"/>
                </a:cubicBezTo>
                <a:cubicBezTo>
                  <a:pt x="147" y="33"/>
                  <a:pt x="114" y="0"/>
                  <a:pt x="73" y="0"/>
                </a:cubicBezTo>
                <a:moveTo>
                  <a:pt x="73" y="141"/>
                </a:moveTo>
                <a:cubicBezTo>
                  <a:pt x="36" y="141"/>
                  <a:pt x="6" y="111"/>
                  <a:pt x="6" y="74"/>
                </a:cubicBezTo>
                <a:cubicBezTo>
                  <a:pt x="6" y="37"/>
                  <a:pt x="36" y="7"/>
                  <a:pt x="73" y="7"/>
                </a:cubicBezTo>
                <a:cubicBezTo>
                  <a:pt x="110" y="7"/>
                  <a:pt x="140" y="37"/>
                  <a:pt x="140" y="74"/>
                </a:cubicBezTo>
                <a:cubicBezTo>
                  <a:pt x="140" y="111"/>
                  <a:pt x="110" y="141"/>
                  <a:pt x="73" y="141"/>
                </a:cubicBezTo>
                <a:moveTo>
                  <a:pt x="80" y="58"/>
                </a:moveTo>
                <a:cubicBezTo>
                  <a:pt x="80" y="55"/>
                  <a:pt x="80" y="54"/>
                  <a:pt x="84" y="54"/>
                </a:cubicBezTo>
                <a:cubicBezTo>
                  <a:pt x="90" y="54"/>
                  <a:pt x="90" y="54"/>
                  <a:pt x="90" y="54"/>
                </a:cubicBezTo>
                <a:cubicBezTo>
                  <a:pt x="90" y="44"/>
                  <a:pt x="90" y="44"/>
                  <a:pt x="90" y="44"/>
                </a:cubicBezTo>
                <a:cubicBezTo>
                  <a:pt x="81" y="44"/>
                  <a:pt x="81" y="44"/>
                  <a:pt x="81" y="44"/>
                </a:cubicBezTo>
                <a:cubicBezTo>
                  <a:pt x="70" y="44"/>
                  <a:pt x="67" y="49"/>
                  <a:pt x="67" y="57"/>
                </a:cubicBezTo>
                <a:cubicBezTo>
                  <a:pt x="67" y="64"/>
                  <a:pt x="67" y="64"/>
                  <a:pt x="67" y="64"/>
                </a:cubicBezTo>
                <a:cubicBezTo>
                  <a:pt x="60" y="64"/>
                  <a:pt x="60" y="64"/>
                  <a:pt x="60" y="64"/>
                </a:cubicBezTo>
                <a:cubicBezTo>
                  <a:pt x="60" y="74"/>
                  <a:pt x="60" y="74"/>
                  <a:pt x="60" y="74"/>
                </a:cubicBezTo>
                <a:cubicBezTo>
                  <a:pt x="67" y="74"/>
                  <a:pt x="67" y="74"/>
                  <a:pt x="67" y="74"/>
                </a:cubicBezTo>
                <a:cubicBezTo>
                  <a:pt x="67" y="104"/>
                  <a:pt x="67" y="104"/>
                  <a:pt x="67" y="104"/>
                </a:cubicBezTo>
                <a:cubicBezTo>
                  <a:pt x="80" y="104"/>
                  <a:pt x="80" y="104"/>
                  <a:pt x="80" y="104"/>
                </a:cubicBezTo>
                <a:cubicBezTo>
                  <a:pt x="80" y="74"/>
                  <a:pt x="80" y="74"/>
                  <a:pt x="80" y="74"/>
                </a:cubicBezTo>
                <a:cubicBezTo>
                  <a:pt x="89" y="74"/>
                  <a:pt x="89" y="74"/>
                  <a:pt x="89" y="74"/>
                </a:cubicBezTo>
                <a:cubicBezTo>
                  <a:pt x="90" y="64"/>
                  <a:pt x="90" y="64"/>
                  <a:pt x="90" y="64"/>
                </a:cubicBezTo>
                <a:cubicBezTo>
                  <a:pt x="80" y="64"/>
                  <a:pt x="80" y="64"/>
                  <a:pt x="80" y="64"/>
                </a:cubicBezTo>
                <a:cubicBezTo>
                  <a:pt x="80" y="58"/>
                  <a:pt x="80" y="58"/>
                  <a:pt x="80" y="58"/>
                </a:cubicBezTo>
                <a:cubicBezTo>
                  <a:pt x="80" y="58"/>
                  <a:pt x="80" y="58"/>
                  <a:pt x="80" y="58"/>
                </a:cubicBezTo>
                <a:close/>
              </a:path>
            </a:pathLst>
          </a:custGeom>
          <a:solidFill>
            <a:srgbClr val="02284C"/>
          </a:solidFill>
          <a:ln>
            <a:noFill/>
          </a:ln>
        </p:spPr>
        <p:txBody>
          <a:bodyPr vert="horz" wrap="square" lIns="68580" tIns="34290" rIns="68580" bIns="34290" numCol="1" anchor="t" anchorCtr="0" compatLnSpc="1">
            <a:prstTxWarp prst="textNoShape">
              <a:avLst/>
            </a:prstTxWarp>
          </a:bodyPr>
          <a:lstStyle/>
          <a:p>
            <a:pPr defTabSz="685800"/>
            <a:endParaRPr lang="en-US" sz="1350">
              <a:solidFill>
                <a:srgbClr val="262626">
                  <a:lumMod val="90000"/>
                  <a:lumOff val="10000"/>
                </a:srgbClr>
              </a:solidFill>
            </a:endParaRPr>
          </a:p>
        </p:txBody>
      </p:sp>
    </p:spTree>
    <p:extLst>
      <p:ext uri="{BB962C8B-B14F-4D97-AF65-F5344CB8AC3E}">
        <p14:creationId xmlns:p14="http://schemas.microsoft.com/office/powerpoint/2010/main" val="972093206"/>
      </p:ext>
    </p:extLst>
  </p:cSld>
  <p:clrMapOvr>
    <a:masterClrMapping/>
  </p:clrMapOvr>
  <p:transition>
    <p:fade/>
  </p:transition>
</p:sld>
</file>

<file path=ppt/theme/theme1.xml><?xml version="1.0" encoding="utf-8"?>
<a:theme xmlns:a="http://schemas.openxmlformats.org/drawingml/2006/main" name="Deque_PPT_Theme_2014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Deque_PPT_Theme_2014_2 (1)</Template>
  <TotalTime>18728</TotalTime>
  <Words>2359</Words>
  <Application>Microsoft Office PowerPoint</Application>
  <PresentationFormat>On-screen Show (4:3)</PresentationFormat>
  <Paragraphs>374</Paragraphs>
  <Slides>45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Century Gothic</vt:lpstr>
      <vt:lpstr>Courier New</vt:lpstr>
      <vt:lpstr>Deque_PPT_Theme_2014_2</vt:lpstr>
      <vt:lpstr>PowerPoint Presentation</vt:lpstr>
      <vt:lpstr>Some 5 years ago…</vt:lpstr>
      <vt:lpstr>Lots has happened since then!</vt:lpstr>
      <vt:lpstr>Social Media, Accessibility, and You</vt:lpstr>
      <vt:lpstr>Social media channels</vt:lpstr>
      <vt:lpstr>Axe Developer tools</vt:lpstr>
      <vt:lpstr>Axe Core rules</vt:lpstr>
      <vt:lpstr>Twitter</vt:lpstr>
      <vt:lpstr>Facebook</vt:lpstr>
      <vt:lpstr>LinkedIn</vt:lpstr>
      <vt:lpstr>Pinterest</vt:lpstr>
      <vt:lpstr>YouTube</vt:lpstr>
      <vt:lpstr>Instagram</vt:lpstr>
      <vt:lpstr>Social media and accessibility</vt:lpstr>
      <vt:lpstr>PowerPoint Presentation</vt:lpstr>
      <vt:lpstr>Taking a closer look…</vt:lpstr>
      <vt:lpstr>Axe core manifesto</vt:lpstr>
      <vt:lpstr>PowerPoint Presentation</vt:lpstr>
      <vt:lpstr>Polices and Standards</vt:lpstr>
      <vt:lpstr>WCAG 2.0</vt:lpstr>
      <vt:lpstr>WCAG 2.0</vt:lpstr>
      <vt:lpstr>WCAG 2.0 Success Criteria: Perceivable</vt:lpstr>
      <vt:lpstr>WCAG 2.0 Success Criteria: Perceivable</vt:lpstr>
      <vt:lpstr>WCAG 2.0 Success Criteria: Perceivable</vt:lpstr>
      <vt:lpstr>WCAG 2.0 Success Criteria: Perceivable</vt:lpstr>
      <vt:lpstr>WCAG 2.0 Success Criteria: Operable</vt:lpstr>
      <vt:lpstr>WCAG 2.0 Success Criteria: Operable</vt:lpstr>
      <vt:lpstr>Section 508</vt:lpstr>
      <vt:lpstr>What (if any) is your legal liability exposure?</vt:lpstr>
      <vt:lpstr>Strategy and Draft Policy</vt:lpstr>
      <vt:lpstr>Strategy and Draft Policy</vt:lpstr>
      <vt:lpstr>Best Practices</vt:lpstr>
      <vt:lpstr>Facebook – Best Practices</vt:lpstr>
      <vt:lpstr>Facebook – Best Practices</vt:lpstr>
      <vt:lpstr>Facebook – Best Practices</vt:lpstr>
      <vt:lpstr>Twitter – Best Practices</vt:lpstr>
      <vt:lpstr>Twitter – Best Practices</vt:lpstr>
      <vt:lpstr>Social media accessibility myths</vt:lpstr>
      <vt:lpstr>Myths, debunked</vt:lpstr>
      <vt:lpstr>Golden rules  of social media accessibility</vt:lpstr>
      <vt:lpstr>Accessible social media</vt:lpstr>
      <vt:lpstr>PowerPoint Presentation</vt:lpstr>
      <vt:lpstr>Questions &amp; wrap up</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Anik</dc:creator>
  <cp:lastModifiedBy>John Foliot</cp:lastModifiedBy>
  <cp:revision>316</cp:revision>
  <dcterms:created xsi:type="dcterms:W3CDTF">2014-02-28T13:37:10Z</dcterms:created>
  <dcterms:modified xsi:type="dcterms:W3CDTF">2016-11-16T19:09:46Z</dcterms:modified>
</cp:coreProperties>
</file>