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72" r:id="rId1"/>
  </p:sldMasterIdLst>
  <p:notesMasterIdLst>
    <p:notesMasterId r:id="rId16"/>
  </p:notesMasterIdLst>
  <p:sldIdLst>
    <p:sldId id="298" r:id="rId2"/>
    <p:sldId id="256" r:id="rId3"/>
    <p:sldId id="259" r:id="rId4"/>
    <p:sldId id="258" r:id="rId5"/>
    <p:sldId id="260" r:id="rId6"/>
    <p:sldId id="262" r:id="rId7"/>
    <p:sldId id="294" r:id="rId8"/>
    <p:sldId id="269" r:id="rId9"/>
    <p:sldId id="296" r:id="rId10"/>
    <p:sldId id="288" r:id="rId11"/>
    <p:sldId id="293" r:id="rId12"/>
    <p:sldId id="295" r:id="rId13"/>
    <p:sldId id="289" r:id="rId14"/>
    <p:sldId id="29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6" userDrawn="1">
          <p15:clr>
            <a:srgbClr val="A4A3A4"/>
          </p15:clr>
        </p15:guide>
        <p15:guide id="2" pos="2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lly Roberts" initials="" lastIdx="4" clrIdx="0"/>
  <p:cmAuthor id="1" name="Kelly Roberts" initials="KR" lastIdx="1" clrIdx="1">
    <p:extLst/>
  </p:cmAuthor>
  <p:cmAuthor id="2" name="Eveland, Mya L." initials="EML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83C6"/>
    <a:srgbClr val="FF6A6E"/>
    <a:srgbClr val="FDC561"/>
    <a:srgbClr val="BCEAF7"/>
    <a:srgbClr val="5996CD"/>
    <a:srgbClr val="3F3F3F"/>
    <a:srgbClr val="FFFF66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593C0F6-1522-4E2B-AA3F-0F14D4C0CF97}">
  <a:tblStyle styleId="{6593C0F6-1522-4E2B-AA3F-0F14D4C0CF9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  <a:tblStyle styleId="{66722BDC-33C9-45F5-9DFE-86A7254D4CA2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1V>
      <a:tcStyle>
        <a:tcBdr>
          <a:top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4">
              <a:alpha val="40000"/>
            </a:schemeClr>
          </a:solidFill>
        </a:fill>
      </a:tcStyle>
    </a:band1V>
    <a:lastCol>
      <a:tcTxStyle b="on" i="off"/>
      <a:tcStyle>
        <a:tcBdr>
          <a:left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lastCol>
    <a:firstCol>
      <a:tcTxStyle b="on" i="off"/>
      <a:tcStyle>
        <a:tcBdr>
          <a:left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firstCol>
    <a:lastRow>
      <a:tcTxStyle b="on" i="off"/>
      <a:tcStyle>
        <a:tcBdr>
          <a:left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left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34" autoAdjust="0"/>
    <p:restoredTop sz="90789" autoAdjust="0"/>
  </p:normalViewPr>
  <p:slideViewPr>
    <p:cSldViewPr snapToGrid="0" showGuides="1">
      <p:cViewPr varScale="1">
        <p:scale>
          <a:sx n="77" d="100"/>
          <a:sy n="77" d="100"/>
        </p:scale>
        <p:origin x="1640" y="184"/>
      </p:cViewPr>
      <p:guideLst>
        <p:guide orient="horz" pos="816"/>
        <p:guide pos="2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5" d="100"/>
          <a:sy n="85" d="100"/>
        </p:scale>
        <p:origin x="380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commentAuthors" Target="commentAuthor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392585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Relationship Id="rId3" Type="http://schemas.openxmlformats.org/officeDocument/2006/relationships/hyperlink" Target="https://s3.amazonaws.com/tr-learncanvas/docs/Canvas_Account_Comparisons.pdf" TargetMode="Externa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Relationship Id="rId3" Type="http://schemas.openxmlformats.org/officeDocument/2006/relationships/hyperlink" Target="https://s3.amazonaws.com/tr-learncanvas/docs/Canvas_Account_Comparisons.pdf" TargetMode="Externa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Relationship Id="rId3" Type="http://schemas.openxmlformats.org/officeDocument/2006/relationships/hyperlink" Target="http://www.learninghouse.com/blog/consulting/bloom%E2%80%99s-taxonomy" TargetMode="Externa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464" name="Shape 4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416161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Note: Free-for-Teacher accounts are always free. However, they do not contain all features available to institutional users of Canvas. Learn more in the </a:t>
            </a:r>
            <a:r>
              <a:rPr lang="en-US" sz="1200" b="0" i="0" u="none" strike="noStrike" kern="1200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  <a:hlinkClick r:id="rId3"/>
              </a:rPr>
              <a:t>Canvas Account Comparison PDF</a:t>
            </a:r>
            <a:r>
              <a:rPr lang="en-US" sz="1200" b="0" i="0" u="none" strike="noStrike" kern="1200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.</a:t>
            </a:r>
            <a:endParaRPr lang="en-US" sz="1200" b="0" i="0" u="none" strike="noStrike" kern="1200" cap="none" dirty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62733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Note: Free-for-Teacher accounts are always free. However, they do not contain all features available to institutional users of Canvas. Learn more in the </a:t>
            </a:r>
            <a:r>
              <a:rPr lang="en-US" sz="1200" b="0" i="0" u="none" strike="noStrike" kern="1200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  <a:hlinkClick r:id="rId3"/>
              </a:rPr>
              <a:t>Canvas Account Comparison PDF</a:t>
            </a:r>
            <a:r>
              <a:rPr lang="en-US" sz="1200" b="0" i="0" u="none" strike="noStrike" kern="1200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.</a:t>
            </a:r>
            <a:endParaRPr lang="en-US" sz="1200" b="0" i="0" u="none" strike="noStrike" kern="1200" cap="none" dirty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93691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" name="Shape 7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786" name="Shape 7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147380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Shape 7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792" name="Shape 7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7905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Shape 4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88" name="Shape 4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ETI (2015) What’s the value of online learning?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http://www.trainwitheti.com/ETI/wp-content/uploads/2015/03/business-103.jpg</a:t>
            </a:r>
          </a:p>
        </p:txBody>
      </p:sp>
      <p:sp>
        <p:nvSpPr>
          <p:cNvPr id="489" name="Shape 4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1100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Shape 4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80" name="Shape 4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1" name="Shape 48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9819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Shape 4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96" name="Shape 4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7" name="Shape 49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8233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Shape 5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2" name="Shape 5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Addie model helps in planning, creating and ensuring objectives are met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3" name="Shape 51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5990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Shape 6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01" name="Shape 6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kern="1200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The power of technology lies in the educator’s ability to use it for customizing instruction</a:t>
            </a:r>
            <a:r>
              <a:rPr lang="en-US" sz="1200" b="0" i="0" u="none" strike="noStrike" kern="1200" cap="none" baseline="0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properly</a:t>
            </a:r>
            <a:endParaRPr lang="en-US" sz="12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 sz="12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 sz="12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 sz="12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Aims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objectives should guide your </a:t>
            </a:r>
            <a:r>
              <a:rPr lang="en-US" sz="1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eLearning strategies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and </a:t>
            </a:r>
            <a:r>
              <a:rPr lang="en-US" sz="1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eLearning assessment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Everything should stem from these statements.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https://elearningindustry.com/how-to-write-aims-and-objectives-for-elearning-courses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Image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http://icomputerdenver.com/wp-content/uploads/2015/11/Green-Target-copy1.png</a:t>
            </a:r>
          </a:p>
        </p:txBody>
      </p:sp>
      <p:sp>
        <p:nvSpPr>
          <p:cNvPr id="602" name="Shape 60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0949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Shape 5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2" name="Shape 5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lang="en-US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Revised Bloom’s Taxonomy chart</a:t>
            </a:r>
            <a:r>
              <a:rPr lang="en-US" sz="120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sample of the classification system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 sz="12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Refer </a:t>
            </a:r>
            <a:r>
              <a:rPr lang="en-US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the Revised Bloom’s Taxonomy for measurable verbs.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Revised </a:t>
            </a:r>
            <a:r>
              <a:rPr lang="en-US" sz="1200" b="0" i="0" u="sng" strike="noStrike" cap="none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Bloom’s Taxonomy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classifies measurable verbs into hierarchical levels. </a:t>
            </a:r>
            <a:endParaRPr lang="en-US" sz="12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 sz="1200" b="1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Build upon existing objectives.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you are writing objectives for a course syllabus, first review the objectives for the program to which the syllabus belongs. </a:t>
            </a:r>
            <a:endParaRPr lang="en-US" sz="12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Likewise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if you are writing objectives for a lesson, first review the objectives for the course. In either case, rewrite any objectives that do not meet the criteria of an instructional objective. </a:t>
            </a:r>
            <a:endParaRPr lang="en-US" sz="12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Doing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 enables you to create more appropriate instructional objectives.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 sz="1200" b="1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US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Break down larger or higher-order objectives into smaller objectives.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Break down any existing objectives that have a large scope or require higher-order thinking skills (e.g., hypothesizing) into smaller, more manageable sub objectives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Breaking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objectives down helps you organize and group information for students; it also facilitates smooth content development. 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 sz="12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Reference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http://www.learninghouse.com/blog/publishing/3-tips-for-writing-measurable-objectives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3" name="Shape 59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439477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NFB-NVA certification is </a:t>
            </a:r>
            <a:r>
              <a:rPr lang="en-US" sz="1200" b="0" i="0" u="none" strike="noStrike" kern="1200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to ensure that their Internet sites or applications are fully accessible to and usable by blind people employing screen access software.  </a:t>
            </a:r>
          </a:p>
          <a:p>
            <a:endParaRPr lang="en-US" sz="1200" b="0" i="0" u="none" strike="noStrike" kern="1200" cap="none" dirty="0" smtClean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1200" b="0" i="0" u="none" strike="noStrike" kern="1200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Applicants go through a rigorous evaluation and testing procedure and, if they choose to, work with a web accessibility consultant (WAC) to address any accessibility issues discovered during the evaluation.  </a:t>
            </a:r>
          </a:p>
          <a:p>
            <a:r>
              <a:rPr lang="en-US" sz="1200" b="0" i="0" u="none" strike="noStrike" kern="1200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Once the site or application has addressed all accessibility issues, it is granted the right to display an NFB-NVA certification seal on its site.  </a:t>
            </a:r>
          </a:p>
          <a:p>
            <a:endParaRPr lang="en-US" sz="1200" b="0" i="0" u="none" strike="noStrike" kern="1200" cap="none" dirty="0" smtClean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1200" b="0" i="0" u="none" strike="noStrike" kern="1200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Sites are continuously monitored to ensure that they remain compliant with certification criteria.  If a site remains accessible, its certification is renewed on an annual or a version basis.  If accessibility issues arise, the National Federation of the Blind and the WAC will work with the site developers to remedy them.</a:t>
            </a:r>
          </a:p>
          <a:p>
            <a:endParaRPr lang="en-US" sz="1200" b="0" i="0" u="none" strike="noStrike" kern="1200" cap="none" dirty="0" smtClean="0">
              <a:solidFill>
                <a:schemeClr val="dk1"/>
              </a:solidFill>
              <a:effectLst/>
              <a:latin typeface="Calibri"/>
              <a:sym typeface="Calibri"/>
            </a:endParaRPr>
          </a:p>
          <a:p>
            <a:r>
              <a:rPr lang="en-US" sz="1200" b="0" i="0" u="none" strike="noStrike" kern="1200" cap="none" dirty="0" smtClean="0">
                <a:solidFill>
                  <a:schemeClr val="dk1"/>
                </a:solidFill>
                <a:effectLst/>
                <a:latin typeface="Calibri"/>
                <a:sym typeface="Calibri"/>
              </a:rPr>
              <a:t>Reference</a:t>
            </a:r>
          </a:p>
          <a:p>
            <a:r>
              <a:rPr lang="en-US" dirty="0" smtClean="0"/>
              <a:t>http://www.prnewswire.com/news-releases/national-federation-of-the-blind-nonvisual-accessibility-web-certification-granted-to-instructure-learning-management-system-104002648.html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934990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Shape 7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76" name="Shape 7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7" name="Shape 77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3108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12/6/16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076679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50444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2124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bg>
      <p:bgPr>
        <a:solidFill>
          <a:srgbClr val="3F3F3F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88940" y="2178424"/>
            <a:ext cx="3622899" cy="53377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1524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143000" marR="0" lvl="2" indent="-15875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Noto Sans Symbols"/>
              <a:buChar char="▪"/>
              <a:defRPr sz="11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600200" marR="0" lvl="3" indent="-161925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95454"/>
              <a:buFont typeface="Noto Sans Symbols"/>
              <a:buChar char="▪"/>
              <a:defRPr sz="105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057400" marR="0" lvl="4" indent="-161925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95454"/>
              <a:buFont typeface="Noto Sans Symbols"/>
              <a:buChar char="▪"/>
              <a:defRPr sz="105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88940" y="3257744"/>
            <a:ext cx="3651631" cy="101833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Font typeface="Noto Sans Symbols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Font typeface="Noto Sans Symbols"/>
              <a:buNone/>
              <a:defRPr sz="12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Font typeface="Noto Sans Symbols"/>
              <a:buNone/>
              <a:defRPr sz="11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Font typeface="Noto Sans Symbols"/>
              <a:buNone/>
              <a:defRPr sz="105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Font typeface="Noto Sans Symbols"/>
              <a:buNone/>
              <a:defRPr sz="105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103908" y="104775"/>
            <a:ext cx="8432800" cy="5186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Calibri"/>
              <a:buNone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055212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171872" y="1751308"/>
            <a:ext cx="6245816" cy="46339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Noto Sans Symbols"/>
              <a:buChar char="▪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>
            <a:spLocks noGrp="1"/>
          </p:cNvSpPr>
          <p:nvPr>
            <p:ph type="pic" idx="2"/>
          </p:nvPr>
        </p:nvSpPr>
        <p:spPr>
          <a:xfrm>
            <a:off x="6707375" y="1719640"/>
            <a:ext cx="2601912" cy="46656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Font typeface="Noto Sans Symbols"/>
              <a:buNone/>
              <a:defRPr sz="14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685800" marR="0" lvl="1" indent="-1524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143000" marR="0" lvl="2" indent="-15875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Noto Sans Symbols"/>
              <a:buChar char="▪"/>
              <a:defRPr sz="11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600200" marR="0" lvl="3" indent="-161925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95454"/>
              <a:buFont typeface="Noto Sans Symbols"/>
              <a:buChar char="▪"/>
              <a:defRPr sz="105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057400" marR="0" lvl="4" indent="-161925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95454"/>
              <a:buFont typeface="Noto Sans Symbols"/>
              <a:buChar char="▪"/>
              <a:defRPr sz="105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03908" y="104775"/>
            <a:ext cx="8432800" cy="5186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Calibri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93061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1872" y="1751308"/>
            <a:ext cx="6245816" cy="46339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Noto Sans Symbols"/>
              <a:buChar char="▪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6418262" y="1735138"/>
            <a:ext cx="2601912" cy="46656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Font typeface="Noto Sans Symbols"/>
              <a:buNone/>
              <a:defRPr sz="14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685800" marR="0" lvl="1" indent="-1524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143000" marR="0" lvl="2" indent="-15875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Noto Sans Symbols"/>
              <a:buChar char="▪"/>
              <a:defRPr sz="11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600200" marR="0" lvl="3" indent="-161925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95454"/>
              <a:buFont typeface="Noto Sans Symbols"/>
              <a:buChar char="▪"/>
              <a:defRPr sz="105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057400" marR="0" lvl="4" indent="-161925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95454"/>
              <a:buFont typeface="Noto Sans Symbols"/>
              <a:buChar char="▪"/>
              <a:defRPr sz="105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103908" y="104775"/>
            <a:ext cx="8432800" cy="5186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Calibri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31438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103908" y="104775"/>
            <a:ext cx="8432800" cy="5186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Open Sans"/>
              <a:buNone/>
              <a:defRPr sz="36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73613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5100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12/6/16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225551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610984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12/6/16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327965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12/6/16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44647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12/6/16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19643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334D819-9F07-4261-B09B-9E467E5D9002}" type="datetimeFigureOut">
              <a:rPr lang="en-US" smtClean="0"/>
              <a:t>12/6/16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826118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77106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12/6/16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9174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goo.gl/H22JLR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a%20href=%22http:/www.freepik.com/free-vector/business-group-meeting-vector_723250.htm%22%3EDesigned%20by%20Freepik%3C/a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0B4aFP82i6ry6RU5LRjIwTS1vU28/view?usp=sharing" TargetMode="External"/><Relationship Id="rId4" Type="http://schemas.openxmlformats.org/officeDocument/2006/relationships/hyperlink" Target="https://canvas.instructure.com/register_from_website" TargetMode="External"/><Relationship Id="rId5" Type="http://schemas.openxmlformats.org/officeDocument/2006/relationships/hyperlink" Target="NULL" TargetMode="External"/><Relationship Id="rId6" Type="http://schemas.openxmlformats.org/officeDocument/2006/relationships/hyperlink" Target="NULL" TargetMode="External"/><Relationship Id="rId7" Type="http://schemas.openxmlformats.org/officeDocument/2006/relationships/hyperlink" Target="https://community.canvaslms.com/docs/DOC-2681" TargetMode="External"/><Relationship Id="rId8" Type="http://schemas.openxmlformats.org/officeDocument/2006/relationships/hyperlink" Target="https://community.canvaslms.com/docs/DOC-3486" TargetMode="External"/><Relationship Id="rId9" Type="http://schemas.openxmlformats.org/officeDocument/2006/relationships/hyperlink" Target="https://drive.google.com/drive/folders/0B4aFP82i6ry6d1lnVm9EcHg2RkE?usp=sharing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.canvaslms.com/docs/DOC-2560" TargetMode="External"/><Relationship Id="rId4" Type="http://schemas.openxmlformats.org/officeDocument/2006/relationships/hyperlink" Target="https://guides.instructure.com/m/4152/l/41285-how-do-i-add-details-to-an-assignment" TargetMode="External"/><Relationship Id="rId5" Type="http://schemas.openxmlformats.org/officeDocument/2006/relationships/hyperlink" Target="https://community.canvaslms.com/docs/DOC-2878" TargetMode="External"/><Relationship Id="rId6" Type="http://schemas.openxmlformats.org/officeDocument/2006/relationships/hyperlink" Target="https://community.canvaslms.com/docs/DOC-2555" TargetMode="External"/><Relationship Id="rId7" Type="http://schemas.openxmlformats.org/officeDocument/2006/relationships/hyperlink" Target="https://community.canvaslms.com/docs/DOC-2707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a%20href=%22http:/www.freepik.com/free-vector/business-group-meeting-vector_723250.htm%22%3EDesigned%20by%20Freepik%3C/a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ction508.gov/" TargetMode="External"/><Relationship Id="rId4" Type="http://schemas.openxmlformats.org/officeDocument/2006/relationships/hyperlink" Target="https://community.canvaslms.com/docs/DOC-2061" TargetMode="External"/><Relationship Id="rId5" Type="http://schemas.openxmlformats.org/officeDocument/2006/relationships/hyperlink" Target="https://community.canvaslms.com/docs/DOC-2060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hape 485">
            <a:hlinkClick r:id="rId2"/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28731" y="4478336"/>
            <a:ext cx="1892137" cy="182621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19731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42900" y="722842"/>
            <a:ext cx="8385463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Hello and Welcome!</a:t>
            </a:r>
          </a:p>
          <a:p>
            <a:pPr algn="ctr"/>
            <a:endParaRPr lang="en-US" sz="6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follow along with Today’s Presentation and Materials go to: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n-US" sz="105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60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4" action="ppaction://hlinkfile"/>
              </a:rPr>
              <a:t>goo.gl/H22JLR</a:t>
            </a:r>
            <a:endParaRPr lang="en-US" sz="6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67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" name="Shape 779"/>
          <p:cNvSpPr txBox="1">
            <a:spLocks noGrp="1"/>
          </p:cNvSpPr>
          <p:nvPr>
            <p:ph type="body" idx="4294967295"/>
          </p:nvPr>
        </p:nvSpPr>
        <p:spPr>
          <a:xfrm>
            <a:off x="342900" y="1616088"/>
            <a:ext cx="8658225" cy="3794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Follow along as we walk you through or do it on your own….</a:t>
            </a: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a partner or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start individually</a:t>
            </a: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Walk through setting up a course and adding contents </a:t>
            </a: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Calibri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0" name="Shape 780"/>
          <p:cNvSpPr txBox="1">
            <a:spLocks noGrp="1"/>
          </p:cNvSpPr>
          <p:nvPr>
            <p:ph type="title" idx="4294967295"/>
          </p:nvPr>
        </p:nvSpPr>
        <p:spPr>
          <a:xfrm>
            <a:off x="0" y="104775"/>
            <a:ext cx="8432800" cy="5191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3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Activity</a:t>
            </a:r>
          </a:p>
        </p:txBody>
      </p:sp>
      <p:sp>
        <p:nvSpPr>
          <p:cNvPr id="781" name="Shape 781"/>
          <p:cNvSpPr txBox="1"/>
          <p:nvPr/>
        </p:nvSpPr>
        <p:spPr>
          <a:xfrm>
            <a:off x="360004" y="415874"/>
            <a:ext cx="7898574" cy="8891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>
              <a:defRPr lang="en-US"/>
            </a:defPPr>
            <a:lvl1pPr marR="0" lvl="0" indent="0">
              <a:spcBef>
                <a:spcPts val="0"/>
              </a:spcBef>
              <a:buSzPct val="25000"/>
              <a:buNone/>
              <a:defRPr sz="5400" b="0" i="0" u="none" strike="noStrike" cap="none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en-US" dirty="0">
                <a:solidFill>
                  <a:srgbClr val="FF6A6E"/>
                </a:solidFill>
                <a:sym typeface="Calibri"/>
              </a:rPr>
              <a:t>Your Turn:</a:t>
            </a:r>
          </a:p>
        </p:txBody>
      </p:sp>
      <p:sp>
        <p:nvSpPr>
          <p:cNvPr id="782" name="Shape 782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4444"/>
              </a:buClr>
              <a:buSzPct val="25000"/>
              <a:buFont typeface="Roboto"/>
              <a:buNone/>
            </a:pPr>
            <a:r>
              <a:rPr lang="en-US" sz="1200" b="0" i="0" u="none" strike="noStrike" cap="none" dirty="0">
                <a:solidFill>
                  <a:srgbClr val="444444"/>
                </a:solidFill>
                <a:latin typeface="Roboto"/>
                <a:ea typeface="Roboto"/>
                <a:cs typeface="Roboto"/>
                <a:sym typeface="Roboto"/>
              </a:rPr>
              <a:t>goo.gl/XV0Zdf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Shape 783"/>
          <p:cNvSpPr/>
          <p:nvPr/>
        </p:nvSpPr>
        <p:spPr>
          <a:xfrm>
            <a:off x="2147483600" y="1428481700"/>
            <a:ext cx="9144000" cy="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lIns="0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Roboto"/>
              <a:buNone/>
            </a:pPr>
            <a:r>
              <a:rPr lang="en-US" sz="700" b="0" i="0" u="none" strike="noStrike" cap="none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Copy short URL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" name="Shape 764" descr="projectmanagemen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58024" y="3157146"/>
            <a:ext cx="3660597" cy="387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492"/>
          <p:cNvSpPr txBox="1"/>
          <p:nvPr/>
        </p:nvSpPr>
        <p:spPr>
          <a:xfrm>
            <a:off x="347081" y="1313867"/>
            <a:ext cx="8668582" cy="488045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lnSpc>
                <a:spcPct val="130000"/>
              </a:lnSpc>
            </a:pPr>
            <a:r>
              <a:rPr lang="en-US" sz="2400" dirty="0" smtClean="0"/>
              <a:t>Self-paced Participant - to start independently: </a:t>
            </a:r>
            <a:r>
              <a:rPr lang="en-US" sz="2400" dirty="0" smtClean="0">
                <a:hlinkClick r:id="rId3"/>
              </a:rPr>
              <a:t>How to Guides </a:t>
            </a:r>
            <a:endParaRPr lang="en-US" sz="2400" dirty="0" smtClean="0"/>
          </a:p>
          <a:p>
            <a:pPr>
              <a:lnSpc>
                <a:spcPct val="130000"/>
              </a:lnSpc>
            </a:pPr>
            <a:endParaRPr lang="en-US" sz="800" dirty="0" smtClean="0"/>
          </a:p>
          <a:p>
            <a:pPr>
              <a:lnSpc>
                <a:spcPct val="130000"/>
              </a:lnSpc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 Sign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up for a Canvas account as an 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Instructor “Teacher”</a:t>
            </a:r>
          </a:p>
          <a:p>
            <a:pPr marL="800100" lvl="1" indent="-342900">
              <a:lnSpc>
                <a:spcPct val="130000"/>
              </a:lnSpc>
              <a:buClr>
                <a:schemeClr val="tx1">
                  <a:lumMod val="50000"/>
                  <a:lumOff val="50000"/>
                </a:schemeClr>
              </a:buClr>
              <a:buSzPct val="89000"/>
              <a:buFont typeface="Wingdings" panose="05000000000000000000" pitchFamily="2" charset="2"/>
              <a:buChar char="§"/>
            </a:pPr>
            <a:r>
              <a:rPr lang="en-US" sz="2400" dirty="0">
                <a:hlinkClick r:id="rId4"/>
              </a:rPr>
              <a:t>https://canvas.instructure.com</a:t>
            </a:r>
            <a:r>
              <a:rPr lang="en-US" sz="2400" dirty="0" smtClean="0">
                <a:hlinkClick r:id="rId4"/>
              </a:rPr>
              <a:t>/</a:t>
            </a:r>
            <a:endParaRPr lang="en-US" sz="2400" dirty="0" smtClean="0">
              <a:hlinkClick r:id="rId5" invalidUrl="https://guides.instructure.com/m/4152/l/73169-how-do-i-sign-up- for-a-canvas-account-as-an-instructor"/>
            </a:endParaRPr>
          </a:p>
          <a:p>
            <a:pPr marL="800100" lvl="1" indent="-342900">
              <a:lnSpc>
                <a:spcPct val="130000"/>
              </a:lnSpc>
              <a:buClr>
                <a:schemeClr val="tx1">
                  <a:lumMod val="50000"/>
                  <a:lumOff val="50000"/>
                </a:schemeClr>
              </a:buClr>
              <a:buSzPct val="89000"/>
              <a:buFont typeface="Wingdings" panose="05000000000000000000" pitchFamily="2" charset="2"/>
              <a:buChar char="§"/>
            </a:pPr>
            <a:r>
              <a:rPr lang="en-US" sz="2400" dirty="0" smtClean="0"/>
              <a:t>Self-paced: </a:t>
            </a:r>
            <a:r>
              <a:rPr lang="en-US" sz="2400" dirty="0" smtClean="0">
                <a:hlinkClick r:id="rId6" invalidUrl="https://guides.instructure.com/m/4152/l/73169-how-do-i-sign-up- for-a-canvas-account-as-an-instructor"/>
              </a:rPr>
              <a:t>Guide for Account Sign-up</a:t>
            </a:r>
            <a:endParaRPr lang="en-US" sz="2000" dirty="0" smtClean="0"/>
          </a:p>
          <a:p>
            <a:pPr>
              <a:lnSpc>
                <a:spcPct val="130000"/>
              </a:lnSpc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 Click “Start a New Course” and click “Set up Checklist”</a:t>
            </a:r>
          </a:p>
          <a:p>
            <a:pPr>
              <a:lnSpc>
                <a:spcPct val="130000"/>
              </a:lnSpc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3. Design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Choose a Course Home Page</a:t>
            </a:r>
          </a:p>
          <a:p>
            <a:pPr marL="800100" lvl="1" indent="-342900">
              <a:lnSpc>
                <a:spcPct val="130000"/>
              </a:lnSpc>
              <a:buClr>
                <a:schemeClr val="tx1">
                  <a:lumMod val="50000"/>
                  <a:lumOff val="50000"/>
                </a:schemeClr>
              </a:buClr>
              <a:buSzPct val="89000"/>
              <a:buFont typeface="Wingdings" panose="05000000000000000000" pitchFamily="2" charset="2"/>
              <a:buChar char="§"/>
            </a:pPr>
            <a:r>
              <a:rPr lang="en-US" sz="2400" dirty="0" smtClean="0"/>
              <a:t>Self-paced: </a:t>
            </a:r>
            <a:r>
              <a:rPr lang="en-US" sz="2400" dirty="0" smtClean="0">
                <a:hlinkClick r:id="rId7"/>
              </a:rPr>
              <a:t>Course </a:t>
            </a:r>
            <a:r>
              <a:rPr lang="en-US" sz="2400" dirty="0">
                <a:hlinkClick r:id="rId7"/>
              </a:rPr>
              <a:t>Home </a:t>
            </a:r>
            <a:r>
              <a:rPr lang="en-US" sz="2400" dirty="0" smtClean="0">
                <a:hlinkClick r:id="rId7"/>
              </a:rPr>
              <a:t>Page Guide</a:t>
            </a:r>
            <a:endParaRPr lang="en-US" sz="2400" dirty="0" smtClean="0">
              <a:hlinkClick r:id="rId8"/>
            </a:endParaRPr>
          </a:p>
          <a:p>
            <a:pPr marL="457200" indent="-457200">
              <a:lnSpc>
                <a:spcPct val="130000"/>
              </a:lnSpc>
              <a:buAutoNum type="arabicPeriod" startAt="4"/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Import Files 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	</a:t>
            </a:r>
            <a:r>
              <a:rPr lang="en-US" sz="24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Link to </a:t>
            </a:r>
            <a:r>
              <a:rPr lang="en-US" sz="2400" dirty="0" smtClean="0">
                <a:solidFill>
                  <a:schemeClr val="dk1"/>
                </a:solidFill>
                <a:ea typeface="Calibri"/>
                <a:cs typeface="Calibri"/>
                <a:sym typeface="Calibri"/>
                <a:hlinkClick r:id="rId9"/>
              </a:rPr>
              <a:t>Sample Contents Folders</a:t>
            </a:r>
            <a:endParaRPr lang="en-US" sz="2400" dirty="0" smtClean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>
              <a:lnSpc>
                <a:spcPct val="150000"/>
              </a:lnSpc>
            </a:pPr>
            <a:endParaRPr lang="en-US" sz="2400" dirty="0" smtClean="0"/>
          </a:p>
        </p:txBody>
      </p:sp>
      <p:sp>
        <p:nvSpPr>
          <p:cNvPr id="6" name="Shape 516"/>
          <p:cNvSpPr txBox="1">
            <a:spLocks/>
          </p:cNvSpPr>
          <p:nvPr/>
        </p:nvSpPr>
        <p:spPr>
          <a:xfrm>
            <a:off x="342900" y="509683"/>
            <a:ext cx="8426527" cy="77470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spcBef>
                <a:spcPts val="0"/>
              </a:spcBef>
              <a:buSzPct val="25000"/>
              <a:buFont typeface="Calibri" panose="020F0502020204030204" pitchFamily="34" charset="0"/>
              <a:buNone/>
            </a:pPr>
            <a:r>
              <a:rPr lang="en-US" sz="5400" dirty="0" smtClean="0">
                <a:solidFill>
                  <a:srgbClr val="2683C6"/>
                </a:solidFill>
              </a:rPr>
              <a:t>Getting Started in Canvas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67663" y="58633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chemeClr val="accent2"/>
                </a:solidFill>
              </a:rPr>
              <a:t>Continued….</a:t>
            </a: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94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492"/>
          <p:cNvSpPr txBox="1"/>
          <p:nvPr/>
        </p:nvSpPr>
        <p:spPr>
          <a:xfrm>
            <a:off x="347081" y="1298105"/>
            <a:ext cx="8668582" cy="45568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Add Assignments </a:t>
            </a:r>
          </a:p>
          <a:p>
            <a:pPr marL="800100" lvl="1" indent="-342900">
              <a:lnSpc>
                <a:spcPct val="120000"/>
              </a:lnSpc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Self-paced: </a:t>
            </a:r>
            <a:r>
              <a:rPr lang="en-US" sz="2400" dirty="0" smtClean="0">
                <a:solidFill>
                  <a:srgbClr val="3F3F3F"/>
                </a:solidFill>
                <a:hlinkClick r:id="rId3"/>
              </a:rPr>
              <a:t>Add Assignments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6. Add Content to Assignment</a:t>
            </a:r>
          </a:p>
          <a:p>
            <a:pPr marL="800100" lvl="1" indent="-342900">
              <a:lnSpc>
                <a:spcPct val="120000"/>
              </a:lnSpc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Self-paced: </a:t>
            </a:r>
            <a:r>
              <a:rPr lang="en-US" sz="2400" dirty="0">
                <a:solidFill>
                  <a:srgbClr val="3F3F3F"/>
                </a:solidFill>
                <a:hlinkClick r:id="rId4"/>
              </a:rPr>
              <a:t>Add </a:t>
            </a:r>
            <a:r>
              <a:rPr lang="en-US" sz="2400" dirty="0" smtClean="0">
                <a:solidFill>
                  <a:srgbClr val="3F3F3F"/>
                </a:solidFill>
                <a:hlinkClick r:id="rId4"/>
              </a:rPr>
              <a:t>Details/Content to Assignments</a:t>
            </a:r>
            <a:endParaRPr lang="en-US" sz="2400" dirty="0">
              <a:hlinkClick r:id="rId3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7. 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Add Users/students</a:t>
            </a:r>
            <a:endParaRPr lang="en-US" sz="2400" b="1" dirty="0" smtClean="0">
              <a:solidFill>
                <a:schemeClr val="tx1">
                  <a:lumMod val="75000"/>
                  <a:lumOff val="25000"/>
                </a:schemeClr>
              </a:solidFill>
              <a:hlinkClick r:id="rId5"/>
            </a:endParaRPr>
          </a:p>
          <a:p>
            <a:pPr marL="914400" lvl="1" indent="-457200">
              <a:lnSpc>
                <a:spcPct val="120000"/>
              </a:lnSpc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Self-paced: </a:t>
            </a:r>
            <a:r>
              <a:rPr lang="en-US" sz="2400" dirty="0">
                <a:hlinkClick r:id="rId5"/>
              </a:rPr>
              <a:t>Add users to the </a:t>
            </a:r>
            <a:r>
              <a:rPr lang="en-US" sz="2400" dirty="0" smtClean="0">
                <a:hlinkClick r:id="rId5"/>
              </a:rPr>
              <a:t>Course</a:t>
            </a:r>
            <a:endParaRPr lang="en-US" sz="2400" dirty="0" smtClean="0"/>
          </a:p>
          <a:p>
            <a:pPr>
              <a:lnSpc>
                <a:spcPct val="12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8. Course Navigation</a:t>
            </a:r>
          </a:p>
          <a:p>
            <a:pPr marL="914400" lvl="1" indent="-457200">
              <a:lnSpc>
                <a:spcPct val="120000"/>
              </a:lnSpc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Self-paced: </a:t>
            </a:r>
            <a:r>
              <a:rPr lang="en-US" sz="2400" dirty="0" smtClean="0">
                <a:hlinkClick r:id="rId6"/>
              </a:rPr>
              <a:t>Course Navigation Controls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9. Send Invitation Email to Students</a:t>
            </a:r>
          </a:p>
          <a:p>
            <a:pPr marL="800100" lvl="1" indent="-342900">
              <a:lnSpc>
                <a:spcPct val="120000"/>
              </a:lnSpc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Self-paced: </a:t>
            </a:r>
            <a:r>
              <a:rPr lang="en-US" sz="2400" dirty="0" smtClean="0">
                <a:hlinkClick r:id="rId7"/>
              </a:rPr>
              <a:t>Publish </a:t>
            </a:r>
            <a:r>
              <a:rPr lang="en-US" sz="2400" dirty="0">
                <a:hlinkClick r:id="rId7"/>
              </a:rPr>
              <a:t>the </a:t>
            </a:r>
            <a:r>
              <a:rPr lang="en-US" sz="2400" dirty="0" smtClean="0">
                <a:hlinkClick r:id="rId7"/>
              </a:rPr>
              <a:t>Course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10. Example: </a:t>
            </a:r>
            <a:r>
              <a:rPr lang="en-US" sz="2400" dirty="0" smtClean="0"/>
              <a:t>Run Course Analytics Report </a:t>
            </a:r>
            <a:endParaRPr lang="en-US" sz="2400" dirty="0">
              <a:hlinkClick r:id="rId7"/>
            </a:endParaRPr>
          </a:p>
          <a:p>
            <a:pPr>
              <a:lnSpc>
                <a:spcPct val="120000"/>
              </a:lnSpc>
            </a:pPr>
            <a:endParaRPr lang="en-US" sz="2400" dirty="0" smtClean="0"/>
          </a:p>
        </p:txBody>
      </p:sp>
      <p:sp>
        <p:nvSpPr>
          <p:cNvPr id="6" name="Shape 516"/>
          <p:cNvSpPr txBox="1">
            <a:spLocks/>
          </p:cNvSpPr>
          <p:nvPr/>
        </p:nvSpPr>
        <p:spPr>
          <a:xfrm>
            <a:off x="342900" y="509683"/>
            <a:ext cx="8426527" cy="77470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spcBef>
                <a:spcPts val="0"/>
              </a:spcBef>
              <a:buSzPct val="25000"/>
              <a:buFont typeface="Calibri" panose="020F0502020204030204" pitchFamily="34" charset="0"/>
              <a:buNone/>
            </a:pPr>
            <a:r>
              <a:rPr lang="en-US" sz="5400" dirty="0" smtClean="0">
                <a:solidFill>
                  <a:srgbClr val="2683C6"/>
                </a:solidFill>
              </a:rPr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159618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" name="Shape 78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088" y="1885569"/>
            <a:ext cx="7547264" cy="4279298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Shape 789"/>
          <p:cNvSpPr txBox="1">
            <a:spLocks noGrp="1"/>
          </p:cNvSpPr>
          <p:nvPr>
            <p:ph type="title"/>
          </p:nvPr>
        </p:nvSpPr>
        <p:spPr>
          <a:xfrm>
            <a:off x="342900" y="658499"/>
            <a:ext cx="8432800" cy="5186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9600" b="0" i="0" u="none" strike="noStrike" cap="none" dirty="0">
                <a:solidFill>
                  <a:srgbClr val="2683C6"/>
                </a:solidFill>
                <a:latin typeface="Calibri"/>
                <a:ea typeface="Calibri"/>
                <a:cs typeface="Calibri"/>
                <a:sym typeface="Calibri"/>
              </a:rPr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" name="Shape 794"/>
          <p:cNvSpPr txBox="1">
            <a:spLocks noGrp="1"/>
          </p:cNvSpPr>
          <p:nvPr>
            <p:ph type="title"/>
          </p:nvPr>
        </p:nvSpPr>
        <p:spPr>
          <a:xfrm>
            <a:off x="225094" y="2495435"/>
            <a:ext cx="8432800" cy="5186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CC662"/>
              </a:buClr>
              <a:buSzPct val="25000"/>
              <a:buFont typeface="Open Sans"/>
              <a:buNone/>
            </a:pPr>
            <a:r>
              <a:rPr lang="en-US" sz="9600" b="1" i="0" u="none" strike="noStrike" cap="none" dirty="0">
                <a:solidFill>
                  <a:schemeClr val="accent1">
                    <a:lumMod val="20000"/>
                    <a:lumOff val="8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>
            <a:spLocks noGrp="1"/>
          </p:cNvSpPr>
          <p:nvPr>
            <p:ph type="title" idx="4294967295"/>
          </p:nvPr>
        </p:nvSpPr>
        <p:spPr>
          <a:xfrm>
            <a:off x="374316" y="1077913"/>
            <a:ext cx="8736012" cy="3425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Open Sans"/>
              <a:buNone/>
            </a:pPr>
            <a:r>
              <a:rPr lang="en-US" sz="6000" b="0" i="0" u="none" strike="noStrike" cap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Using Canvas for Asynchronous Online Trainings </a:t>
            </a:r>
            <a:r>
              <a:rPr lang="en-US" sz="2400" b="0" i="0" u="none" strike="noStrike" cap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/>
            </a:r>
            <a:br>
              <a:rPr lang="en-US" sz="2400" b="0" i="0" u="none" strike="noStrike" cap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US" sz="2400" b="0" i="0" u="none" strike="noStrike" cap="none" dirty="0" smtClean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/>
            </a:r>
            <a:br>
              <a:rPr lang="en-US" sz="2400" b="0" i="0" u="none" strike="noStrike" cap="none" dirty="0" smtClean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US" sz="36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 Complete Training Platform </a:t>
            </a:r>
            <a:endParaRPr lang="en-US" sz="3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7" name="Shape 467"/>
          <p:cNvSpPr/>
          <p:nvPr/>
        </p:nvSpPr>
        <p:spPr>
          <a:xfrm>
            <a:off x="457200" y="5276515"/>
            <a:ext cx="8848026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 dirty="0">
                <a:solidFill>
                  <a:srgbClr val="EAEAEA"/>
                </a:solidFill>
                <a:latin typeface="Calibri"/>
                <a:ea typeface="Calibri"/>
                <a:cs typeface="Calibri"/>
                <a:sym typeface="Calibri"/>
              </a:rPr>
              <a:t>Accessing Higher Ground – Accessible Media, Web &amp; Technology Conference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 dirty="0">
                <a:solidFill>
                  <a:srgbClr val="EAEAEA"/>
                </a:solidFill>
                <a:latin typeface="Calibri"/>
                <a:ea typeface="Calibri"/>
                <a:cs typeface="Calibri"/>
                <a:sym typeface="Calibri"/>
              </a:rPr>
              <a:t>November 14 – 18, 2016 Westminster, CO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 dirty="0">
                <a:solidFill>
                  <a:srgbClr val="EAEAEA"/>
                </a:solidFill>
                <a:latin typeface="Calibri"/>
                <a:ea typeface="Calibri"/>
                <a:cs typeface="Calibri"/>
                <a:sym typeface="Calibri"/>
              </a:rPr>
              <a:t>Kelly Roberts</a:t>
            </a:r>
            <a:r>
              <a:rPr lang="en-US" sz="1600" b="0" i="0" u="none" strike="noStrike" cap="none" dirty="0" smtClean="0">
                <a:solidFill>
                  <a:srgbClr val="EAEAEA"/>
                </a:solidFill>
                <a:latin typeface="Calibri"/>
                <a:ea typeface="Calibri"/>
                <a:cs typeface="Calibri"/>
                <a:sym typeface="Calibri"/>
              </a:rPr>
              <a:t>, PhD University </a:t>
            </a:r>
            <a:r>
              <a:rPr lang="en-US" sz="1600" b="0" i="0" u="none" strike="noStrike" cap="none" dirty="0">
                <a:solidFill>
                  <a:srgbClr val="EAEAEA"/>
                </a:solidFill>
                <a:latin typeface="Calibri"/>
                <a:ea typeface="Calibri"/>
                <a:cs typeface="Calibri"/>
                <a:sym typeface="Calibri"/>
              </a:rPr>
              <a:t>of Hawaii &amp;  Mya Eveland</a:t>
            </a:r>
            <a:r>
              <a:rPr lang="en-US" sz="1600" b="0" i="0" u="none" strike="noStrike" cap="none" dirty="0" smtClean="0">
                <a:solidFill>
                  <a:srgbClr val="EAEAEA"/>
                </a:solidFill>
                <a:latin typeface="Calibri"/>
                <a:ea typeface="Calibri"/>
                <a:cs typeface="Calibri"/>
                <a:sym typeface="Calibri"/>
              </a:rPr>
              <a:t>, MA  </a:t>
            </a:r>
            <a:r>
              <a:rPr lang="en-US" sz="1600" b="0" i="0" u="none" strike="noStrike" cap="none" dirty="0">
                <a:solidFill>
                  <a:srgbClr val="EAEAEA"/>
                </a:solidFill>
                <a:latin typeface="Calibri"/>
                <a:ea typeface="Calibri"/>
                <a:cs typeface="Calibri"/>
                <a:sym typeface="Calibri"/>
              </a:rPr>
              <a:t>Georgia Tech Research Institute</a:t>
            </a:r>
          </a:p>
        </p:txBody>
      </p:sp>
      <p:cxnSp>
        <p:nvCxnSpPr>
          <p:cNvPr id="468" name="Shape 468"/>
          <p:cNvCxnSpPr/>
          <p:nvPr/>
        </p:nvCxnSpPr>
        <p:spPr>
          <a:xfrm>
            <a:off x="374316" y="3769894"/>
            <a:ext cx="6149474" cy="0"/>
          </a:xfrm>
          <a:prstGeom prst="straightConnector1">
            <a:avLst/>
          </a:prstGeom>
          <a:noFill/>
          <a:ln w="5715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hape 485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07742" y="2713704"/>
            <a:ext cx="3541015" cy="3539282"/>
          </a:xfrm>
          <a:prstGeom prst="rect">
            <a:avLst/>
          </a:prstGeom>
          <a:noFill/>
          <a:ln>
            <a:noFill/>
          </a:ln>
        </p:spPr>
      </p:pic>
      <p:sp>
        <p:nvSpPr>
          <p:cNvPr id="491" name="Shape 491"/>
          <p:cNvSpPr txBox="1"/>
          <p:nvPr/>
        </p:nvSpPr>
        <p:spPr>
          <a:xfrm>
            <a:off x="347081" y="282720"/>
            <a:ext cx="4630995" cy="10156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>
              <a:defRPr lang="en-US"/>
            </a:defPPr>
            <a:lvl1pPr marR="0" lvl="0" indent="0">
              <a:spcBef>
                <a:spcPts val="0"/>
              </a:spcBef>
              <a:buSzPct val="25000"/>
              <a:buNone/>
              <a:defRPr sz="5400" b="0" i="0" u="none" strike="noStrike" cap="none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en-US" dirty="0">
                <a:solidFill>
                  <a:srgbClr val="2683C6"/>
                </a:solidFill>
                <a:sym typeface="Calibri"/>
              </a:rPr>
              <a:t>Steps</a:t>
            </a:r>
          </a:p>
        </p:txBody>
      </p:sp>
      <p:sp>
        <p:nvSpPr>
          <p:cNvPr id="492" name="Shape 492"/>
          <p:cNvSpPr txBox="1"/>
          <p:nvPr/>
        </p:nvSpPr>
        <p:spPr>
          <a:xfrm>
            <a:off x="347081" y="1308112"/>
            <a:ext cx="5745494" cy="485638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57200">
              <a:buAutoNum type="arabicPeriod"/>
            </a:pPr>
            <a:r>
              <a:rPr lang="en-US" sz="2400" dirty="0" smtClean="0"/>
              <a:t>Key Factors </a:t>
            </a:r>
            <a:r>
              <a:rPr lang="en-US" sz="2400" dirty="0"/>
              <a:t>for S</a:t>
            </a:r>
            <a:r>
              <a:rPr lang="en-US" sz="2400" dirty="0" smtClean="0"/>
              <a:t>uccess</a:t>
            </a:r>
          </a:p>
          <a:p>
            <a:pPr marL="457200" indent="-457200">
              <a:buFontTx/>
              <a:buAutoNum type="arabicPeriod"/>
            </a:pPr>
            <a:r>
              <a:rPr lang="en-US" sz="2400" dirty="0" smtClean="0"/>
              <a:t>Planning </a:t>
            </a:r>
            <a:r>
              <a:rPr lang="en-US" sz="2400" dirty="0"/>
              <a:t>&amp; Establishing </a:t>
            </a:r>
            <a:r>
              <a:rPr lang="en-US" sz="2400" dirty="0" smtClean="0"/>
              <a:t>Objectives</a:t>
            </a:r>
          </a:p>
          <a:p>
            <a:pPr marL="457200" indent="-457200">
              <a:buFontTx/>
              <a:buAutoNum type="arabicPeriod"/>
            </a:pPr>
            <a:r>
              <a:rPr lang="en-US" sz="2400" dirty="0"/>
              <a:t>Accessibility</a:t>
            </a:r>
          </a:p>
          <a:p>
            <a:pPr marL="457200" indent="-457200">
              <a:buFontTx/>
              <a:buAutoNum type="arabicPeriod"/>
            </a:pPr>
            <a:r>
              <a:rPr lang="en-US" sz="2400" dirty="0" smtClean="0"/>
              <a:t>Your Turn - Getting </a:t>
            </a:r>
            <a:r>
              <a:rPr lang="en-US" sz="2400" dirty="0"/>
              <a:t>started in Canvas </a:t>
            </a:r>
            <a:endParaRPr lang="en-US" sz="2400" dirty="0" smtClean="0"/>
          </a:p>
          <a:p>
            <a:pPr marL="457200" indent="-457200">
              <a:buFontTx/>
              <a:buAutoNum type="arabicPeriod" startAt="6"/>
            </a:pPr>
            <a:r>
              <a:rPr lang="en-US" sz="2400" dirty="0" smtClean="0"/>
              <a:t>Adding Content</a:t>
            </a:r>
          </a:p>
          <a:p>
            <a:pPr marL="457200" indent="-457200">
              <a:buFontTx/>
              <a:buAutoNum type="arabicPeriod" startAt="6"/>
            </a:pPr>
            <a:r>
              <a:rPr lang="en-US" sz="2400" dirty="0" smtClean="0"/>
              <a:t>Analytics</a:t>
            </a:r>
            <a:r>
              <a:rPr lang="en-US" dirty="0"/>
              <a:t> </a:t>
            </a:r>
            <a:endParaRPr lang="en-US" dirty="0" smtClean="0"/>
          </a:p>
          <a:p>
            <a:pPr marL="457200" indent="-457200">
              <a:buFontTx/>
              <a:buAutoNum type="arabicPeriod" startAt="6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76"/>
          <p:cNvSpPr txBox="1"/>
          <p:nvPr/>
        </p:nvSpPr>
        <p:spPr>
          <a:xfrm>
            <a:off x="342900" y="277088"/>
            <a:ext cx="4630995" cy="10156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5400" dirty="0" smtClean="0">
                <a:solidFill>
                  <a:srgbClr val="2683C6"/>
                </a:solidFill>
                <a:latin typeface="Calibri"/>
                <a:ea typeface="Calibri"/>
                <a:cs typeface="Calibri"/>
                <a:sym typeface="Calibri"/>
              </a:rPr>
              <a:t>Canvas</a:t>
            </a:r>
            <a:endParaRPr lang="en-US" sz="5400" b="0" i="0" u="none" strike="noStrike" cap="none" dirty="0">
              <a:solidFill>
                <a:srgbClr val="2683C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4" name="Shape 484"/>
          <p:cNvSpPr txBox="1"/>
          <p:nvPr/>
        </p:nvSpPr>
        <p:spPr>
          <a:xfrm>
            <a:off x="342900" y="1321565"/>
            <a:ext cx="8307940" cy="552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 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many instructional </a:t>
            </a: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Learning Management (LMS) platforms</a:t>
            </a:r>
            <a:endParaRPr lang="en-US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Shape 484"/>
          <p:cNvSpPr txBox="1"/>
          <p:nvPr/>
        </p:nvSpPr>
        <p:spPr>
          <a:xfrm>
            <a:off x="342900" y="1866639"/>
            <a:ext cx="7365590" cy="9223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like it </a:t>
            </a: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because: </a:t>
            </a:r>
            <a:endParaRPr lang="en-US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l" rtl="0"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is Free</a:t>
            </a:r>
          </a:p>
          <a:p>
            <a:pPr marL="457200" marR="0" lvl="0" indent="-457200" algn="l" rtl="0"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developers provide </a:t>
            </a: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excellent support and guides</a:t>
            </a:r>
            <a:endParaRPr lang="en-US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l" rtl="0"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is easy to </a:t>
            </a: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for both educator and learner</a:t>
            </a:r>
          </a:p>
          <a:p>
            <a:pPr marL="457200" marR="0" lvl="0" indent="-457200" algn="l" rtl="0"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is designed to be accessible</a:t>
            </a:r>
            <a:endParaRPr lang="en-US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Shape 773" descr="mkt-conteudo-icon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97332" y="3926756"/>
            <a:ext cx="3498668" cy="27001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303323" y="1305531"/>
            <a:ext cx="8777287" cy="4799994"/>
          </a:xfrm>
        </p:spPr>
        <p:txBody>
          <a:bodyPr>
            <a:noAutofit/>
          </a:bodyPr>
          <a:lstStyle/>
          <a:p>
            <a:pPr marL="461963" indent="-40957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4000"/>
              <a:buFont typeface="Wingdings" panose="05000000000000000000" pitchFamily="2" charset="2"/>
              <a:buChar char="è"/>
            </a:pPr>
            <a:r>
              <a:rPr lang="en-US" sz="2200" b="1" dirty="0" smtClean="0">
                <a:solidFill>
                  <a:srgbClr val="2683C6"/>
                </a:solidFill>
                <a:ea typeface="Calibri"/>
                <a:cs typeface="Calibri"/>
                <a:sym typeface="Calibri"/>
              </a:rPr>
              <a:t>Learners First </a:t>
            </a:r>
            <a:r>
              <a:rPr lang="en-US" sz="22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Is this the best learning format for them?</a:t>
            </a:r>
          </a:p>
          <a:p>
            <a:pPr marL="461963" indent="-40957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4000"/>
              <a:buFont typeface="Wingdings" panose="05000000000000000000" pitchFamily="2" charset="2"/>
              <a:buChar char="è"/>
            </a:pPr>
            <a:r>
              <a:rPr lang="en-US" sz="2200" b="1" dirty="0" smtClean="0">
                <a:solidFill>
                  <a:srgbClr val="2683C6"/>
                </a:solidFill>
                <a:ea typeface="Calibri"/>
                <a:cs typeface="Calibri"/>
                <a:sym typeface="Calibri"/>
              </a:rPr>
              <a:t>Backwards Plan</a:t>
            </a:r>
            <a:r>
              <a:rPr lang="en-US" sz="2200" dirty="0" smtClean="0">
                <a:solidFill>
                  <a:srgbClr val="2683C6"/>
                </a:solidFill>
                <a:ea typeface="Calibri"/>
                <a:cs typeface="Calibri"/>
                <a:sym typeface="Calibri"/>
              </a:rPr>
              <a:t> </a:t>
            </a:r>
            <a:r>
              <a:rPr lang="en-US" sz="22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Start </a:t>
            </a:r>
            <a:r>
              <a:rPr lang="en-US" sz="2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with the </a:t>
            </a:r>
            <a:r>
              <a:rPr lang="en-US" sz="22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end </a:t>
            </a:r>
            <a:r>
              <a:rPr lang="en-US" sz="2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in </a:t>
            </a:r>
            <a:r>
              <a:rPr lang="en-US" sz="22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mind</a:t>
            </a:r>
            <a:endParaRPr lang="en-US" sz="2200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461963" indent="-40957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4000"/>
              <a:buFont typeface="Wingdings" panose="05000000000000000000" pitchFamily="2" charset="2"/>
              <a:buChar char="è"/>
            </a:pPr>
            <a:r>
              <a:rPr lang="en-US" sz="2200" b="1" dirty="0" smtClean="0">
                <a:solidFill>
                  <a:srgbClr val="2683C6"/>
                </a:solidFill>
                <a:ea typeface="Calibri"/>
                <a:cs typeface="Calibri"/>
                <a:sym typeface="Calibri"/>
              </a:rPr>
              <a:t>Establish </a:t>
            </a:r>
            <a:r>
              <a:rPr lang="en-US" sz="2200" b="1" dirty="0">
                <a:solidFill>
                  <a:srgbClr val="2683C6"/>
                </a:solidFill>
                <a:ea typeface="Calibri"/>
                <a:cs typeface="Calibri"/>
                <a:sym typeface="Calibri"/>
              </a:rPr>
              <a:t>Goals &amp; Objectives</a:t>
            </a:r>
            <a:r>
              <a:rPr lang="en-US" sz="2200" dirty="0">
                <a:solidFill>
                  <a:srgbClr val="2683C6"/>
                </a:solidFill>
                <a:ea typeface="Calibri"/>
                <a:cs typeface="Calibri"/>
                <a:sym typeface="Calibri"/>
              </a:rPr>
              <a:t> </a:t>
            </a:r>
            <a:r>
              <a:rPr lang="en-US" sz="2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For both </a:t>
            </a:r>
            <a:r>
              <a:rPr lang="en-US" sz="22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learning </a:t>
            </a:r>
            <a:r>
              <a:rPr lang="en-US" sz="2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&amp; </a:t>
            </a:r>
            <a:r>
              <a:rPr lang="en-US" sz="22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design </a:t>
            </a:r>
            <a:r>
              <a:rPr lang="en-US" sz="2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(ADDIE)</a:t>
            </a:r>
          </a:p>
          <a:p>
            <a:pPr marL="461963" indent="-40957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4000"/>
              <a:buFont typeface="Wingdings" panose="05000000000000000000" pitchFamily="2" charset="2"/>
              <a:buChar char="è"/>
            </a:pPr>
            <a:r>
              <a:rPr lang="en-US" sz="2200" b="1" dirty="0">
                <a:solidFill>
                  <a:srgbClr val="2683C6"/>
                </a:solidFill>
                <a:ea typeface="Calibri"/>
                <a:cs typeface="Calibri"/>
                <a:sym typeface="Calibri"/>
              </a:rPr>
              <a:t>Develop Content First </a:t>
            </a:r>
            <a:r>
              <a:rPr lang="en-US" sz="2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Then </a:t>
            </a:r>
            <a:r>
              <a:rPr lang="en-US" sz="22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design</a:t>
            </a:r>
            <a:endParaRPr lang="en-US" sz="2200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461963" indent="-40957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4000"/>
              <a:buFont typeface="Wingdings" panose="05000000000000000000" pitchFamily="2" charset="2"/>
              <a:buChar char="è"/>
            </a:pPr>
            <a:r>
              <a:rPr lang="en-US" sz="2200" b="1" dirty="0" smtClean="0">
                <a:solidFill>
                  <a:srgbClr val="2683C6"/>
                </a:solidFill>
                <a:ea typeface="Calibri"/>
                <a:cs typeface="Calibri"/>
                <a:sym typeface="Calibri"/>
              </a:rPr>
              <a:t>Differentiate </a:t>
            </a:r>
            <a:r>
              <a:rPr lang="en-US" sz="22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Be cognizant </a:t>
            </a:r>
            <a:r>
              <a:rPr lang="en-US" sz="2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of </a:t>
            </a:r>
            <a:r>
              <a:rPr lang="en-US" sz="22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different </a:t>
            </a:r>
            <a:r>
              <a:rPr lang="en-US" sz="2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learners, cultures, experiences, and </a:t>
            </a:r>
            <a:r>
              <a:rPr lang="en-US" sz="22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perspectives</a:t>
            </a:r>
            <a:endParaRPr lang="en-US" sz="2200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461963" indent="-40957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4000"/>
              <a:buFont typeface="Wingdings" panose="05000000000000000000" pitchFamily="2" charset="2"/>
              <a:buChar char="è"/>
            </a:pPr>
            <a:r>
              <a:rPr lang="en-US" sz="2200" b="1" dirty="0">
                <a:solidFill>
                  <a:srgbClr val="2683C6"/>
                </a:solidFill>
                <a:ea typeface="Calibri"/>
                <a:cs typeface="Calibri"/>
                <a:sym typeface="Calibri"/>
              </a:rPr>
              <a:t>Use </a:t>
            </a:r>
            <a:r>
              <a:rPr lang="en-US" sz="2200" b="1" dirty="0" smtClean="0">
                <a:solidFill>
                  <a:srgbClr val="2683C6"/>
                </a:solidFill>
                <a:ea typeface="Calibri"/>
                <a:cs typeface="Calibri"/>
                <a:sym typeface="Calibri"/>
              </a:rPr>
              <a:t>Multiple Means </a:t>
            </a:r>
            <a:r>
              <a:rPr lang="en-US" sz="22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of Delivery and Expression </a:t>
            </a:r>
            <a:endParaRPr lang="en-US" sz="2200" dirty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  <a:p>
            <a:pPr marL="461963" indent="-40957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4000"/>
              <a:buFont typeface="Wingdings" panose="05000000000000000000" pitchFamily="2" charset="2"/>
              <a:buChar char="è"/>
            </a:pPr>
            <a:r>
              <a:rPr lang="en-US" sz="2200" b="1" dirty="0">
                <a:solidFill>
                  <a:srgbClr val="2683C6"/>
                </a:solidFill>
                <a:ea typeface="Calibri"/>
                <a:cs typeface="Calibri"/>
                <a:sym typeface="Calibri"/>
              </a:rPr>
              <a:t>Create &amp; Provide Accessible Materials </a:t>
            </a:r>
            <a:r>
              <a:rPr lang="en-US" sz="22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Prepare </a:t>
            </a:r>
            <a:r>
              <a:rPr lang="en-US" sz="2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upfront to avoid time consuming rewrites</a:t>
            </a:r>
          </a:p>
          <a:p>
            <a:pPr marL="461963" indent="-40957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4000"/>
              <a:buFont typeface="Wingdings" panose="05000000000000000000" pitchFamily="2" charset="2"/>
              <a:buChar char="è"/>
            </a:pPr>
            <a:r>
              <a:rPr lang="en-US" sz="2200" b="1" dirty="0">
                <a:solidFill>
                  <a:srgbClr val="2683C6"/>
                </a:solidFill>
                <a:ea typeface="Calibri"/>
                <a:cs typeface="Calibri"/>
                <a:sym typeface="Calibri"/>
              </a:rPr>
              <a:t>Test</a:t>
            </a:r>
            <a:r>
              <a:rPr lang="en-US" sz="2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en-US" sz="22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Pilot and get </a:t>
            </a:r>
            <a:r>
              <a:rPr lang="en-US" sz="2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feedback from end </a:t>
            </a:r>
            <a:r>
              <a:rPr lang="en-US" sz="22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users</a:t>
            </a:r>
            <a:endParaRPr lang="en-US" sz="2200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 idx="4294967295"/>
          </p:nvPr>
        </p:nvSpPr>
        <p:spPr>
          <a:xfrm>
            <a:off x="342900" y="355884"/>
            <a:ext cx="7543800" cy="939516"/>
          </a:xfr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defTabSz="457200">
              <a:spcBef>
                <a:spcPts val="0"/>
              </a:spcBef>
              <a:buSzPct val="25000"/>
            </a:pPr>
            <a:r>
              <a:rPr lang="en-US" sz="5400" dirty="0">
                <a:solidFill>
                  <a:srgbClr val="2683C6"/>
                </a:solidFill>
                <a:latin typeface="Calibri"/>
                <a:ea typeface="Calibri"/>
                <a:cs typeface="Calibri"/>
              </a:rPr>
              <a:t>Key Factors for Success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975" y="546065"/>
            <a:ext cx="1360621" cy="13606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Shape 516"/>
          <p:cNvSpPr txBox="1">
            <a:spLocks noGrp="1"/>
          </p:cNvSpPr>
          <p:nvPr>
            <p:ph type="body" idx="4294967295"/>
          </p:nvPr>
        </p:nvSpPr>
        <p:spPr>
          <a:xfrm>
            <a:off x="342900" y="520700"/>
            <a:ext cx="6246813" cy="774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indent="0" defTabSz="457200">
              <a:spcBef>
                <a:spcPts val="0"/>
              </a:spcBef>
              <a:buSzPct val="25000"/>
              <a:buNone/>
            </a:pPr>
            <a:r>
              <a:rPr lang="en-US" sz="5400" dirty="0">
                <a:solidFill>
                  <a:srgbClr val="2683C6"/>
                </a:solidFill>
              </a:rPr>
              <a:t>ADDIE</a:t>
            </a:r>
          </a:p>
          <a:p>
            <a:pPr marL="0" indent="0" defTabSz="457200">
              <a:spcBef>
                <a:spcPts val="0"/>
              </a:spcBef>
              <a:buSzPct val="25000"/>
              <a:buNone/>
            </a:pPr>
            <a:endParaRPr sz="5400" dirty="0">
              <a:solidFill>
                <a:srgbClr val="2683C6"/>
              </a:solidFill>
            </a:endParaRPr>
          </a:p>
        </p:txBody>
      </p:sp>
      <p:sp>
        <p:nvSpPr>
          <p:cNvPr id="517" name="Shape 517"/>
          <p:cNvSpPr txBox="1"/>
          <p:nvPr/>
        </p:nvSpPr>
        <p:spPr>
          <a:xfrm>
            <a:off x="342900" y="1379802"/>
            <a:ext cx="8701948" cy="12003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Instructional Design Model (ID) - dynamic, flexible guideline for building effective trainings. Helps in planning, creating and ensuring objectives are met (both for learning and project plans).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86125" y="2954788"/>
            <a:ext cx="8571750" cy="2747475"/>
            <a:chOff x="233927" y="2954788"/>
            <a:chExt cx="8571750" cy="2747475"/>
          </a:xfrm>
        </p:grpSpPr>
        <p:graphicFrame>
          <p:nvGraphicFramePr>
            <p:cNvPr id="515" name="Shape 515"/>
            <p:cNvGraphicFramePr/>
            <p:nvPr>
              <p:extLst>
                <p:ext uri="{D42A27DB-BD31-4B8C-83A1-F6EECF244321}">
                  <p14:modId xmlns:p14="http://schemas.microsoft.com/office/powerpoint/2010/main" val="3165093331"/>
                </p:ext>
              </p:extLst>
            </p:nvPr>
          </p:nvGraphicFramePr>
          <p:xfrm>
            <a:off x="233927" y="2954788"/>
            <a:ext cx="8571750" cy="2747475"/>
          </p:xfrm>
          <a:graphic>
            <a:graphicData uri="http://schemas.openxmlformats.org/drawingml/2006/table">
              <a:tbl>
                <a:tblPr firstRow="1" bandRow="1">
                  <a:noFill/>
                  <a:tableStyleId>{6593C0F6-1522-4E2B-AA3F-0F14D4C0CF97}</a:tableStyleId>
                </a:tblPr>
                <a:tblGrid>
                  <a:gridCol w="1714350">
                    <a:extLst>
                      <a:ext uri="{9D8B030D-6E8A-4147-A177-3AD203B41FA5}">
                        <a16:colId xmlns:a16="http://schemas.microsoft.com/office/drawing/2014/main" xmlns="" val="20000"/>
                      </a:ext>
                    </a:extLst>
                  </a:gridCol>
                  <a:gridCol w="1714350">
                    <a:extLst>
                      <a:ext uri="{9D8B030D-6E8A-4147-A177-3AD203B41FA5}">
                        <a16:colId xmlns:a16="http://schemas.microsoft.com/office/drawing/2014/main" xmlns="" val="20001"/>
                      </a:ext>
                    </a:extLst>
                  </a:gridCol>
                  <a:gridCol w="1714350">
                    <a:extLst>
                      <a:ext uri="{9D8B030D-6E8A-4147-A177-3AD203B41FA5}">
                        <a16:colId xmlns:a16="http://schemas.microsoft.com/office/drawing/2014/main" xmlns="" val="20002"/>
                      </a:ext>
                    </a:extLst>
                  </a:gridCol>
                  <a:gridCol w="1714350">
                    <a:extLst>
                      <a:ext uri="{9D8B030D-6E8A-4147-A177-3AD203B41FA5}">
                        <a16:colId xmlns:a16="http://schemas.microsoft.com/office/drawing/2014/main" xmlns="" val="20003"/>
                      </a:ext>
                    </a:extLst>
                  </a:gridCol>
                  <a:gridCol w="1714350">
                    <a:extLst>
                      <a:ext uri="{9D8B030D-6E8A-4147-A177-3AD203B41FA5}">
                        <a16:colId xmlns:a16="http://schemas.microsoft.com/office/drawing/2014/main" xmlns="" val="20004"/>
                      </a:ext>
                    </a:extLst>
                  </a:gridCol>
                </a:tblGrid>
                <a:tr h="2747475">
                  <a:tc>
                    <a:txBody>
                      <a:bodyPr/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buSzPct val="25000"/>
                          <a:buNone/>
                        </a:pPr>
                        <a:r>
                          <a:rPr lang="en-US" sz="2400" b="1" u="none" strike="noStrike" cap="none" dirty="0">
                            <a:solidFill>
                              <a:schemeClr val="lt1"/>
                            </a:solidFill>
                          </a:rPr>
                          <a:t>Analyze</a:t>
                        </a:r>
                      </a:p>
                    </a:txBody>
                    <a:tcPr marL="91450" marR="91450" marT="228600" marB="45725">
                      <a:lnL w="57150" cap="flat" cmpd="sng">
                        <a:solidFill>
                          <a:srgbClr val="FFFFFF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57150" cap="flat" cmpd="sng">
                        <a:solidFill>
                          <a:srgbClr val="FFFFFF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57150" cap="flat" cmpd="sng">
                        <a:solidFill>
                          <a:srgbClr val="FFFFFF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57150" cap="flat" cmpd="sng">
                        <a:solidFill>
                          <a:srgbClr val="FFFFFF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rgbClr val="3F3F3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buSzPct val="25000"/>
                          <a:buNone/>
                        </a:pPr>
                        <a:r>
                          <a:rPr lang="en-US" sz="2400" b="1" u="none" strike="noStrike" cap="none" dirty="0">
                            <a:solidFill>
                              <a:schemeClr val="lt1"/>
                            </a:solidFill>
                          </a:rPr>
                          <a:t>Design</a:t>
                        </a:r>
                      </a:p>
                    </a:txBody>
                    <a:tcPr marL="91450" marR="91450" marT="228600" marB="45725">
                      <a:lnL w="57150" cap="flat" cmpd="sng">
                        <a:solidFill>
                          <a:srgbClr val="FFFFFF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57150" cap="flat" cmpd="sng">
                        <a:solidFill>
                          <a:srgbClr val="FFFFFF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57150" cap="flat" cmpd="sng">
                        <a:solidFill>
                          <a:srgbClr val="FFFFFF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57150" cap="flat" cmpd="sng">
                        <a:solidFill>
                          <a:srgbClr val="FFFFFF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rgbClr val="3F3F3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buSzPct val="25000"/>
                          <a:buNone/>
                        </a:pPr>
                        <a:r>
                          <a:rPr lang="en-US" sz="2400" b="1" u="none" strike="noStrike" cap="none" dirty="0">
                            <a:solidFill>
                              <a:schemeClr val="lt1"/>
                            </a:solidFill>
                          </a:rPr>
                          <a:t>Develop</a:t>
                        </a:r>
                      </a:p>
                    </a:txBody>
                    <a:tcPr marL="91450" marR="91450" marT="228600" marB="45725">
                      <a:lnL w="57150" cap="flat" cmpd="sng">
                        <a:solidFill>
                          <a:srgbClr val="FFFFFF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57150" cap="flat" cmpd="sng">
                        <a:solidFill>
                          <a:srgbClr val="FFFFFF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57150" cap="flat" cmpd="sng">
                        <a:solidFill>
                          <a:srgbClr val="FFFFFF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57150" cap="flat" cmpd="sng">
                        <a:solidFill>
                          <a:srgbClr val="FFFFFF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rgbClr val="3F3F3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buSzPct val="25000"/>
                          <a:buNone/>
                        </a:pPr>
                        <a:r>
                          <a:rPr lang="en-US" sz="2400" b="1" u="none" strike="noStrike" cap="none" dirty="0">
                            <a:solidFill>
                              <a:schemeClr val="lt1"/>
                            </a:solidFill>
                          </a:rPr>
                          <a:t>Implement</a:t>
                        </a:r>
                      </a:p>
                    </a:txBody>
                    <a:tcPr marL="91450" marR="91450" marT="228600" marB="45725">
                      <a:lnL w="57150" cap="flat" cmpd="sng">
                        <a:solidFill>
                          <a:srgbClr val="FFFFFF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57150" cap="flat" cmpd="sng">
                        <a:solidFill>
                          <a:srgbClr val="FFFFFF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57150" cap="flat" cmpd="sng">
                        <a:solidFill>
                          <a:srgbClr val="FFFFFF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57150" cap="flat" cmpd="sng">
                        <a:solidFill>
                          <a:srgbClr val="FFFFFF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rgbClr val="3F3F3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buSzPct val="25000"/>
                          <a:buNone/>
                        </a:pPr>
                        <a:r>
                          <a:rPr lang="en-US" sz="2400" b="1" u="none" strike="noStrike" cap="none" dirty="0">
                            <a:solidFill>
                              <a:schemeClr val="lt1"/>
                            </a:solidFill>
                          </a:rPr>
                          <a:t>Evaluate</a:t>
                        </a:r>
                      </a:p>
                    </a:txBody>
                    <a:tcPr marL="91450" marR="91450" marT="228600" marB="45725">
                      <a:lnL w="57150" cap="flat" cmpd="sng">
                        <a:solidFill>
                          <a:srgbClr val="FFFFFF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57150" cap="flat" cmpd="sng">
                        <a:solidFill>
                          <a:srgbClr val="FFFFFF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57150" cap="flat" cmpd="sng">
                        <a:solidFill>
                          <a:srgbClr val="FFFFFF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57150" cap="flat" cmpd="sng">
                        <a:solidFill>
                          <a:srgbClr val="FFFFFF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rgbClr val="3F3F3F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0"/>
                    </a:ext>
                  </a:extLst>
                </a:tr>
              </a:tbl>
            </a:graphicData>
          </a:graphic>
        </p:graphicFrame>
        <p:grpSp>
          <p:nvGrpSpPr>
            <p:cNvPr id="519" name="Shape 519"/>
            <p:cNvGrpSpPr/>
            <p:nvPr/>
          </p:nvGrpSpPr>
          <p:grpSpPr>
            <a:xfrm>
              <a:off x="450595" y="3781410"/>
              <a:ext cx="8158829" cy="1307593"/>
              <a:chOff x="450595" y="4412827"/>
              <a:chExt cx="8158829" cy="1307593"/>
            </a:xfrm>
          </p:grpSpPr>
          <p:pic>
            <p:nvPicPr>
              <p:cNvPr id="520" name="Shape 520" descr="research-icon.png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450595" y="4412828"/>
                <a:ext cx="1307592" cy="1307592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521" name="Shape 521"/>
              <p:cNvGrpSpPr/>
              <p:nvPr/>
            </p:nvGrpSpPr>
            <p:grpSpPr>
              <a:xfrm>
                <a:off x="2142517" y="4412828"/>
                <a:ext cx="1307592" cy="1307592"/>
                <a:chOff x="2142517" y="4412828"/>
                <a:chExt cx="1307592" cy="1307592"/>
              </a:xfrm>
            </p:grpSpPr>
            <p:sp>
              <p:nvSpPr>
                <p:cNvPr id="522" name="Shape 522"/>
                <p:cNvSpPr/>
                <p:nvPr/>
              </p:nvSpPr>
              <p:spPr>
                <a:xfrm>
                  <a:off x="2194790" y="4465100"/>
                  <a:ext cx="1203047" cy="1203047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dirty="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pic>
              <p:nvPicPr>
                <p:cNvPr id="523" name="Shape 523" descr="design.png"/>
                <p:cNvPicPr preferRelativeResize="0"/>
                <p:nvPr/>
              </p:nvPicPr>
              <p:blipFill rotWithShape="1">
                <a:blip r:embed="rId4">
                  <a:alphaModFix/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/>
              </p:blipFill>
              <p:spPr>
                <a:xfrm>
                  <a:off x="2142517" y="4412828"/>
                  <a:ext cx="1307592" cy="130759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pic>
            <p:nvPicPr>
              <p:cNvPr id="524" name="Shape 524" descr="develope.png"/>
              <p:cNvPicPr preferRelativeResize="0"/>
              <p:nvPr/>
            </p:nvPicPr>
            <p:blipFill rotWithShape="1">
              <a:blip r:embed="rId5">
                <a:alphaModFix/>
                <a:grayscl/>
              </a:blip>
              <a:srcRect/>
              <a:stretch/>
            </p:blipFill>
            <p:spPr>
              <a:xfrm>
                <a:off x="3851150" y="4412828"/>
                <a:ext cx="1307592" cy="1307592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525" name="Shape 525"/>
              <p:cNvGrpSpPr/>
              <p:nvPr/>
            </p:nvGrpSpPr>
            <p:grpSpPr>
              <a:xfrm>
                <a:off x="5609908" y="4412827"/>
                <a:ext cx="1307591" cy="1307591"/>
                <a:chOff x="4812514" y="4077617"/>
                <a:chExt cx="2589895" cy="2589895"/>
              </a:xfrm>
            </p:grpSpPr>
            <p:sp>
              <p:nvSpPr>
                <p:cNvPr id="526" name="Shape 526"/>
                <p:cNvSpPr/>
                <p:nvPr/>
              </p:nvSpPr>
              <p:spPr>
                <a:xfrm>
                  <a:off x="4812514" y="4077617"/>
                  <a:ext cx="2589895" cy="2589895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dirty="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pic>
              <p:nvPicPr>
                <p:cNvPr id="527" name="Shape 527" descr="training-online-icon.png"/>
                <p:cNvPicPr preferRelativeResize="0"/>
                <p:nvPr/>
              </p:nvPicPr>
              <p:blipFill rotWithShape="1">
                <a:blip r:embed="rId6">
                  <a:alphaModFix/>
                  <a:biLevel thresh="25000"/>
                </a:blip>
                <a:srcRect/>
                <a:stretch/>
              </p:blipFill>
              <p:spPr>
                <a:xfrm>
                  <a:off x="5285723" y="4461983"/>
                  <a:ext cx="1764366" cy="1764366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528" name="Shape 528"/>
              <p:cNvGrpSpPr/>
              <p:nvPr/>
            </p:nvGrpSpPr>
            <p:grpSpPr>
              <a:xfrm>
                <a:off x="7301833" y="4412827"/>
                <a:ext cx="1307591" cy="1307591"/>
                <a:chOff x="4713230" y="4077617"/>
                <a:chExt cx="2589895" cy="2589895"/>
              </a:xfrm>
            </p:grpSpPr>
            <p:sp>
              <p:nvSpPr>
                <p:cNvPr id="529" name="Shape 529"/>
                <p:cNvSpPr/>
                <p:nvPr/>
              </p:nvSpPr>
              <p:spPr>
                <a:xfrm>
                  <a:off x="4713230" y="4077617"/>
                  <a:ext cx="2589895" cy="2589895"/>
                </a:xfrm>
                <a:prstGeom prst="ellipse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dirty="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pic>
              <p:nvPicPr>
                <p:cNvPr id="530" name="Shape 530"/>
                <p:cNvPicPr preferRelativeResize="0"/>
                <p:nvPr/>
              </p:nvPicPr>
              <p:blipFill rotWithShape="1">
                <a:blip r:embed="rId7">
                  <a:alphaModFix/>
                  <a:biLevel thresh="25000"/>
                </a:blip>
                <a:srcRect/>
                <a:stretch/>
              </p:blipFill>
              <p:spPr>
                <a:xfrm>
                  <a:off x="5336283" y="4461983"/>
                  <a:ext cx="1398485" cy="1764367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cxnSp>
          <p:nvCxnSpPr>
            <p:cNvPr id="531" name="Shape 531"/>
            <p:cNvCxnSpPr/>
            <p:nvPr/>
          </p:nvCxnSpPr>
          <p:spPr>
            <a:xfrm>
              <a:off x="651650" y="5334604"/>
              <a:ext cx="7652722" cy="0"/>
            </a:xfrm>
            <a:prstGeom prst="straightConnector1">
              <a:avLst/>
            </a:prstGeom>
            <a:noFill/>
            <a:ln w="38100" cap="flat" cmpd="sng">
              <a:solidFill>
                <a:srgbClr val="FFFFFF"/>
              </a:solidFill>
              <a:prstDash val="solid"/>
              <a:miter/>
              <a:headEnd type="triangle" w="lg" len="lg"/>
              <a:tailEnd type="triangle" w="lg" len="lg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Shape 604"/>
          <p:cNvSpPr txBox="1">
            <a:spLocks noGrp="1"/>
          </p:cNvSpPr>
          <p:nvPr>
            <p:ph type="body" idx="4294967295"/>
          </p:nvPr>
        </p:nvSpPr>
        <p:spPr>
          <a:xfrm>
            <a:off x="342900" y="506413"/>
            <a:ext cx="8801100" cy="7889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3BA7DC"/>
              </a:buClr>
              <a:buSzPct val="25000"/>
              <a:buNone/>
            </a:pPr>
            <a:r>
              <a:rPr lang="en-US" sz="4800" dirty="0">
                <a:solidFill>
                  <a:srgbClr val="2683C6"/>
                </a:solidFill>
              </a:rPr>
              <a:t>Planning &amp; Establishing Objectives</a:t>
            </a:r>
          </a:p>
        </p:txBody>
      </p:sp>
      <p:sp>
        <p:nvSpPr>
          <p:cNvPr id="605" name="Shape 605"/>
          <p:cNvSpPr txBox="1">
            <a:spLocks noGrp="1"/>
          </p:cNvSpPr>
          <p:nvPr>
            <p:ph type="title" idx="4294967295"/>
          </p:nvPr>
        </p:nvSpPr>
        <p:spPr>
          <a:xfrm>
            <a:off x="0" y="104775"/>
            <a:ext cx="8432800" cy="5191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Analysis</a:t>
            </a:r>
          </a:p>
        </p:txBody>
      </p:sp>
      <p:sp>
        <p:nvSpPr>
          <p:cNvPr id="606" name="Shape 606"/>
          <p:cNvSpPr/>
          <p:nvPr/>
        </p:nvSpPr>
        <p:spPr>
          <a:xfrm>
            <a:off x="356776" y="1312165"/>
            <a:ext cx="8588918" cy="34789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buSzPct val="25000"/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Properly Established Aims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+ Objectives will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help you create inclusive, accessible, and effective eLearning.</a:t>
            </a: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buSzPct val="25000"/>
              <a:buNone/>
            </a:pPr>
            <a:endParaRPr lang="en-US" sz="1000" dirty="0">
              <a:solidFill>
                <a:srgbClr val="3196D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l" rtl="0">
              <a:lnSpc>
                <a:spcPct val="11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Define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objectives for your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eLearning course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Keep planning &amp; strategies on track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Stay in line with educational philosophy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Define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assessment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Communicate to the learner exactly what to expect</a:t>
            </a:r>
          </a:p>
        </p:txBody>
      </p:sp>
      <p:pic>
        <p:nvPicPr>
          <p:cNvPr id="607" name="Shape 607" descr="Green-Target-copy1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6277833" y="4384713"/>
            <a:ext cx="2667861" cy="23851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704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342900" y="1295400"/>
            <a:ext cx="6245225" cy="457200"/>
          </a:xfr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indent="0" defTabSz="457200">
              <a:spcBef>
                <a:spcPts val="0"/>
              </a:spcBef>
              <a:buSzPct val="25000"/>
              <a:buNone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Create Measurable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Objectives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Calibri"/>
              <a:ea typeface="Calibri"/>
              <a:cs typeface="Calibri"/>
            </a:endParaRPr>
          </a:p>
        </p:txBody>
      </p:sp>
      <p:graphicFrame>
        <p:nvGraphicFramePr>
          <p:cNvPr id="598" name="Shape 598"/>
          <p:cNvGraphicFramePr/>
          <p:nvPr>
            <p:extLst>
              <p:ext uri="{D42A27DB-BD31-4B8C-83A1-F6EECF244321}">
                <p14:modId xmlns:p14="http://schemas.microsoft.com/office/powerpoint/2010/main" val="1045492802"/>
              </p:ext>
            </p:extLst>
          </p:nvPr>
        </p:nvGraphicFramePr>
        <p:xfrm>
          <a:off x="0" y="2511848"/>
          <a:ext cx="9144000" cy="382285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2271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 u="none" strike="noStrike" cap="none" dirty="0"/>
                        <a:t>Remembering</a:t>
                      </a:r>
                    </a:p>
                  </a:txBody>
                  <a:tcPr marL="9525"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83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 u="none" strike="noStrike" cap="none" dirty="0"/>
                        <a:t>Understanding</a:t>
                      </a:r>
                    </a:p>
                  </a:txBody>
                  <a:tcPr marL="9525"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83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 u="none" strike="noStrike" cap="none" dirty="0"/>
                        <a:t>Applying</a:t>
                      </a:r>
                    </a:p>
                  </a:txBody>
                  <a:tcPr marL="9525"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83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 u="none" strike="noStrike" cap="none" dirty="0"/>
                        <a:t>Analyzing</a:t>
                      </a:r>
                    </a:p>
                  </a:txBody>
                  <a:tcPr marL="9525"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83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 u="none" strike="noStrike" cap="none" dirty="0"/>
                        <a:t>Evaluating</a:t>
                      </a:r>
                    </a:p>
                  </a:txBody>
                  <a:tcPr marL="9525"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83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 u="none" strike="noStrike" cap="none" dirty="0"/>
                        <a:t>Creating</a:t>
                      </a:r>
                    </a:p>
                  </a:txBody>
                  <a:tcPr marL="9525"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83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218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000" u="none" strike="noStrike" cap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Define</a:t>
                      </a:r>
                    </a:p>
                  </a:txBody>
                  <a:tcPr marL="9525" marR="9525" marT="0" marB="9145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83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000" u="none" strike="noStrike" cap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Classify</a:t>
                      </a:r>
                    </a:p>
                  </a:txBody>
                  <a:tcPr marL="9525" marR="9525" marT="0" marB="91450" anchor="ctr" anchorCtr="1">
                    <a:lnL w="12700" cap="flat" cmpd="sng" algn="ctr">
                      <a:solidFill>
                        <a:srgbClr val="2683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83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000" u="none" strike="noStrike" cap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Apply</a:t>
                      </a:r>
                    </a:p>
                  </a:txBody>
                  <a:tcPr marL="9525" marR="9525" marT="0" marB="91450" anchor="ctr" anchorCtr="1">
                    <a:lnL w="12700" cap="flat" cmpd="sng" algn="ctr">
                      <a:solidFill>
                        <a:srgbClr val="2683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83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000" u="none" strike="noStrike" cap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Compare</a:t>
                      </a:r>
                    </a:p>
                  </a:txBody>
                  <a:tcPr marL="9525" marR="9525" marT="0" marB="91450" anchor="ctr" anchorCtr="1">
                    <a:lnL w="12700" cap="flat" cmpd="sng" algn="ctr">
                      <a:solidFill>
                        <a:srgbClr val="2683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83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000" u="none" strike="noStrike" cap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Argue</a:t>
                      </a:r>
                    </a:p>
                  </a:txBody>
                  <a:tcPr marL="9525" marR="9525" marT="0" marB="91450" anchor="ctr" anchorCtr="1">
                    <a:lnL w="12700" cap="flat" cmpd="sng" algn="ctr">
                      <a:solidFill>
                        <a:srgbClr val="2683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83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000" u="none" strike="noStrike" cap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Construct</a:t>
                      </a:r>
                    </a:p>
                  </a:txBody>
                  <a:tcPr marL="9525" marR="9525" marT="0" marB="91450" anchor="ctr" anchorCtr="1">
                    <a:lnL w="12700" cap="flat" cmpd="sng" algn="ctr">
                      <a:solidFill>
                        <a:srgbClr val="2683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5948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000" u="none" strike="noStrike" cap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Identify</a:t>
                      </a:r>
                    </a:p>
                  </a:txBody>
                  <a:tcPr marL="9525" marR="9525" marT="0" marB="9145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83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000" u="none" strike="noStrike" cap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Indicate</a:t>
                      </a:r>
                    </a:p>
                  </a:txBody>
                  <a:tcPr marL="9525" marR="9525" marT="0" marB="91450" anchor="ctr" anchorCtr="1">
                    <a:lnL w="12700" cap="flat" cmpd="sng" algn="ctr">
                      <a:solidFill>
                        <a:srgbClr val="2683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83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000" u="none" strike="noStrike" cap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Examine</a:t>
                      </a:r>
                    </a:p>
                  </a:txBody>
                  <a:tcPr marL="9525" marR="9525" marT="0" marB="91450" anchor="ctr" anchorCtr="1">
                    <a:lnL w="12700" cap="flat" cmpd="sng" algn="ctr">
                      <a:solidFill>
                        <a:srgbClr val="2683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83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000" u="none" strike="noStrike" cap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Contrast</a:t>
                      </a:r>
                    </a:p>
                  </a:txBody>
                  <a:tcPr marL="9525" marR="9525" marT="0" marB="91450" anchor="ctr" anchorCtr="1">
                    <a:lnL w="12700" cap="flat" cmpd="sng" algn="ctr">
                      <a:solidFill>
                        <a:srgbClr val="2683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83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000" u="none" strike="noStrike" cap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Critique</a:t>
                      </a:r>
                    </a:p>
                  </a:txBody>
                  <a:tcPr marL="9525" marR="9525" marT="0" marB="91450" anchor="ctr" anchorCtr="1">
                    <a:lnL w="12700" cap="flat" cmpd="sng" algn="ctr">
                      <a:solidFill>
                        <a:srgbClr val="2683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83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000" u="none" strike="noStrike" cap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Design</a:t>
                      </a:r>
                    </a:p>
                  </a:txBody>
                  <a:tcPr marL="9525" marR="9525" marT="0" marB="91450" anchor="ctr" anchorCtr="1">
                    <a:lnL w="12700" cap="flat" cmpd="sng" algn="ctr">
                      <a:solidFill>
                        <a:srgbClr val="2683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948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000" u="none" strike="noStrike" cap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List</a:t>
                      </a:r>
                    </a:p>
                  </a:txBody>
                  <a:tcPr marL="9525" marR="9525" marT="0" marB="9145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83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000" u="none" strike="noStrike" cap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Match</a:t>
                      </a:r>
                    </a:p>
                  </a:txBody>
                  <a:tcPr marL="9525" marR="9525" marT="0" marB="91450" anchor="ctr" anchorCtr="1">
                    <a:lnL w="12700" cap="flat" cmpd="sng" algn="ctr">
                      <a:solidFill>
                        <a:srgbClr val="2683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83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000" u="none" strike="noStrike" cap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Generalize</a:t>
                      </a:r>
                    </a:p>
                  </a:txBody>
                  <a:tcPr marL="9525" marR="9525" marT="0" marB="91450" anchor="ctr" anchorCtr="1">
                    <a:lnL w="12700" cap="flat" cmpd="sng" algn="ctr">
                      <a:solidFill>
                        <a:srgbClr val="2683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83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000" u="none" strike="noStrike" cap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Differentiate</a:t>
                      </a:r>
                    </a:p>
                  </a:txBody>
                  <a:tcPr marL="9525" marR="9525" marT="0" marB="91450" anchor="ctr" anchorCtr="1">
                    <a:lnL w="12700" cap="flat" cmpd="sng" algn="ctr">
                      <a:solidFill>
                        <a:srgbClr val="2683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83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000" u="none" strike="noStrike" cap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Defend</a:t>
                      </a:r>
                    </a:p>
                  </a:txBody>
                  <a:tcPr marL="9525" marR="9525" marT="0" marB="91450" anchor="ctr" anchorCtr="1">
                    <a:lnL w="12700" cap="flat" cmpd="sng" algn="ctr">
                      <a:solidFill>
                        <a:srgbClr val="2683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83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000" u="none" strike="noStrike" cap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Formulate</a:t>
                      </a:r>
                    </a:p>
                  </a:txBody>
                  <a:tcPr marL="9525" marR="9525" marT="0" marB="91450" anchor="ctr" anchorCtr="1">
                    <a:lnL w="12700" cap="flat" cmpd="sng" algn="ctr">
                      <a:solidFill>
                        <a:srgbClr val="2683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5948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000" u="none" strike="noStrike" cap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State</a:t>
                      </a:r>
                    </a:p>
                  </a:txBody>
                  <a:tcPr marL="9525" marR="9525" marT="0" marB="9145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83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000" u="none" strike="noStrike" cap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Select</a:t>
                      </a:r>
                    </a:p>
                  </a:txBody>
                  <a:tcPr marL="9525" marR="9525" marT="0" marB="91450" anchor="ctr" anchorCtr="1">
                    <a:lnL w="12700" cap="flat" cmpd="sng" algn="ctr">
                      <a:solidFill>
                        <a:srgbClr val="2683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83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000" u="none" strike="noStrike" cap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Illustrate</a:t>
                      </a:r>
                    </a:p>
                  </a:txBody>
                  <a:tcPr marL="9525" marR="9525" marT="0" marB="91450" anchor="ctr" anchorCtr="1">
                    <a:lnL w="12700" cap="flat" cmpd="sng" algn="ctr">
                      <a:solidFill>
                        <a:srgbClr val="2683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83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000" u="none" strike="noStrike" cap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Discriminate</a:t>
                      </a:r>
                    </a:p>
                  </a:txBody>
                  <a:tcPr marL="9525" marR="9525" marT="0" marB="91450" anchor="ctr" anchorCtr="1">
                    <a:lnL w="12700" cap="flat" cmpd="sng" algn="ctr">
                      <a:solidFill>
                        <a:srgbClr val="2683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83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000" u="none" strike="noStrike" cap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Evaluate</a:t>
                      </a:r>
                    </a:p>
                  </a:txBody>
                  <a:tcPr marL="9525" marR="9525" marT="0" marB="91450" anchor="ctr" anchorCtr="1">
                    <a:lnL w="12700" cap="flat" cmpd="sng" algn="ctr">
                      <a:solidFill>
                        <a:srgbClr val="2683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83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000" u="none" strike="noStrike" cap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Hypothesize</a:t>
                      </a:r>
                    </a:p>
                  </a:txBody>
                  <a:tcPr marL="9525" marR="9525" marT="0" marB="91450" anchor="ctr" anchorCtr="1">
                    <a:lnL w="12700" cap="flat" cmpd="sng" algn="ctr">
                      <a:solidFill>
                        <a:srgbClr val="2683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5948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000" u="none" strike="noStrike" cap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Reproduce</a:t>
                      </a:r>
                    </a:p>
                  </a:txBody>
                  <a:tcPr marL="9525" marR="9525" marT="0" marB="91450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83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000" u="none" strike="noStrike" cap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Summarize</a:t>
                      </a:r>
                    </a:p>
                  </a:txBody>
                  <a:tcPr marL="9525" marR="9525" marT="0" marB="91450" anchor="ctr" anchorCtr="1">
                    <a:lnL w="12700" cap="flat" cmpd="sng" algn="ctr">
                      <a:solidFill>
                        <a:srgbClr val="2683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83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000" u="none" strike="noStrike" cap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Record</a:t>
                      </a:r>
                    </a:p>
                  </a:txBody>
                  <a:tcPr marL="9525" marR="9525" marT="0" marB="91450" anchor="ctr" anchorCtr="1">
                    <a:lnL w="12700" cap="flat" cmpd="sng" algn="ctr">
                      <a:solidFill>
                        <a:srgbClr val="2683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83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000" u="none" strike="noStrike" cap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Examine</a:t>
                      </a:r>
                    </a:p>
                  </a:txBody>
                  <a:tcPr marL="9525" marR="9525" marT="0" marB="91450" anchor="ctr" anchorCtr="1">
                    <a:lnL w="12700" cap="flat" cmpd="sng" algn="ctr">
                      <a:solidFill>
                        <a:srgbClr val="2683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83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000" u="none" strike="noStrike" cap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Judge</a:t>
                      </a:r>
                    </a:p>
                  </a:txBody>
                  <a:tcPr marL="9525" marR="9525" marT="0" marB="91450" anchor="ctr" anchorCtr="1">
                    <a:lnL w="12700" cap="flat" cmpd="sng" algn="ctr">
                      <a:solidFill>
                        <a:srgbClr val="2683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83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000" u="none" strike="noStrike" cap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Plan</a:t>
                      </a:r>
                    </a:p>
                  </a:txBody>
                  <a:tcPr marL="9525" marR="9525" marT="0" marB="91450" anchor="ctr" anchorCtr="1">
                    <a:lnL w="12700" cap="flat" cmpd="sng" algn="ctr">
                      <a:solidFill>
                        <a:srgbClr val="2683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42867" y="429658"/>
            <a:ext cx="8801133" cy="8695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>
              <a:defRPr lang="en-US"/>
            </a:defPPr>
            <a:lvl1pPr marR="0" lvl="0" indent="0">
              <a:spcBef>
                <a:spcPts val="0"/>
              </a:spcBef>
              <a:buSzPct val="25000"/>
              <a:buNone/>
              <a:defRPr sz="5400">
                <a:solidFill>
                  <a:srgbClr val="2683C6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en-US" sz="4800" dirty="0" smtClean="0"/>
              <a:t>Learning Objectives</a:t>
            </a:r>
            <a:endParaRPr lang="en-US" sz="4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40784">
            <a:off x="7765585" y="1281703"/>
            <a:ext cx="1095287" cy="10952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604"/>
          <p:cNvSpPr txBox="1">
            <a:spLocks/>
          </p:cNvSpPr>
          <p:nvPr/>
        </p:nvSpPr>
        <p:spPr>
          <a:xfrm>
            <a:off x="342900" y="506403"/>
            <a:ext cx="8801100" cy="788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rgbClr val="3BA7DC"/>
              </a:buClr>
              <a:buSzPct val="25000"/>
              <a:buFont typeface="Calibri" panose="020F0502020204030204" pitchFamily="34" charset="0"/>
              <a:buNone/>
            </a:pPr>
            <a:r>
              <a:rPr lang="en-US" sz="4800" dirty="0" smtClean="0">
                <a:solidFill>
                  <a:srgbClr val="2683C6"/>
                </a:solidFill>
              </a:rPr>
              <a:t>Accessibility </a:t>
            </a:r>
            <a:endParaRPr lang="en-US" sz="4800" dirty="0">
              <a:solidFill>
                <a:srgbClr val="2683C6"/>
              </a:solidFill>
            </a:endParaRPr>
          </a:p>
        </p:txBody>
      </p:sp>
      <p:sp>
        <p:nvSpPr>
          <p:cNvPr id="4" name="Shape 484"/>
          <p:cNvSpPr txBox="1"/>
          <p:nvPr/>
        </p:nvSpPr>
        <p:spPr>
          <a:xfrm>
            <a:off x="342900" y="1295400"/>
            <a:ext cx="8307940" cy="47504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39725" indent="-339725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National </a:t>
            </a:r>
            <a:r>
              <a:rPr lang="en-US" sz="2400" dirty="0"/>
              <a:t>Federation of the Blind Nonvisual </a:t>
            </a:r>
            <a:r>
              <a:rPr lang="en-US" sz="2400" dirty="0" smtClean="0"/>
              <a:t>Accessibility (NFB-NVA) Certified </a:t>
            </a:r>
          </a:p>
          <a:p>
            <a:pPr marL="339725" indent="-339725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“Canvas </a:t>
            </a:r>
            <a:r>
              <a:rPr lang="en-US" sz="2400" dirty="0"/>
              <a:t>platform was built using the most modern HTML and CSS technologies, and is committed to W3C's Web Accessibility Initiative and </a:t>
            </a:r>
            <a:r>
              <a:rPr lang="en-US" sz="2400" dirty="0">
                <a:hlinkClick r:id="rId3"/>
              </a:rPr>
              <a:t>Section 508</a:t>
            </a:r>
            <a:r>
              <a:rPr lang="en-US" sz="2400" dirty="0"/>
              <a:t> guidelines</a:t>
            </a:r>
            <a:r>
              <a:rPr lang="en-US" sz="2400" dirty="0" smtClean="0"/>
              <a:t>.” - Canvas Doc Team</a:t>
            </a:r>
          </a:p>
          <a:p>
            <a:endParaRPr lang="en-US" sz="2400" u="sng" dirty="0">
              <a:hlinkClick r:id="rId4"/>
            </a:endParaRPr>
          </a:p>
          <a:p>
            <a:r>
              <a:rPr lang="en-US" sz="2400" u="sng" dirty="0" smtClean="0">
                <a:hlinkClick r:id="rId4"/>
              </a:rPr>
              <a:t>Accessibility </a:t>
            </a:r>
            <a:r>
              <a:rPr lang="en-US" sz="2400" u="sng" dirty="0">
                <a:hlinkClick r:id="rId4"/>
              </a:rPr>
              <a:t>within Canvas</a:t>
            </a:r>
            <a:endParaRPr lang="en-US" sz="2400" dirty="0"/>
          </a:p>
          <a:p>
            <a:r>
              <a:rPr lang="en-US" sz="2400" dirty="0"/>
              <a:t> </a:t>
            </a:r>
          </a:p>
          <a:p>
            <a:r>
              <a:rPr lang="en-US" sz="2400" u="sng" dirty="0" smtClean="0">
                <a:hlinkClick r:id="rId5"/>
              </a:rPr>
              <a:t>Canvas </a:t>
            </a:r>
            <a:r>
              <a:rPr lang="en-US" sz="2400" u="sng" dirty="0">
                <a:hlinkClick r:id="rId5"/>
              </a:rPr>
              <a:t>Accessibility Design Guidelines</a:t>
            </a:r>
            <a:r>
              <a:rPr lang="en-US" sz="2400" dirty="0"/>
              <a:t> 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225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2118</TotalTime>
  <Words>715</Words>
  <Application>Microsoft Macintosh PowerPoint</Application>
  <PresentationFormat>On-screen Show (4:3)</PresentationFormat>
  <Paragraphs>177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Noto Sans Symbols</vt:lpstr>
      <vt:lpstr>Open Sans</vt:lpstr>
      <vt:lpstr>Roboto</vt:lpstr>
      <vt:lpstr>Wingdings</vt:lpstr>
      <vt:lpstr>Retrospect</vt:lpstr>
      <vt:lpstr>PowerPoint Presentation</vt:lpstr>
      <vt:lpstr>Using Canvas for Asynchronous Online Trainings   A Complete Training Platform </vt:lpstr>
      <vt:lpstr>PowerPoint Presentation</vt:lpstr>
      <vt:lpstr>PowerPoint Presentation</vt:lpstr>
      <vt:lpstr>Key Factors for Success</vt:lpstr>
      <vt:lpstr>PowerPoint Presentation</vt:lpstr>
      <vt:lpstr>Analysis</vt:lpstr>
      <vt:lpstr>PowerPoint Presentation</vt:lpstr>
      <vt:lpstr>PowerPoint Presentation</vt:lpstr>
      <vt:lpstr>Activity</vt:lpstr>
      <vt:lpstr>PowerPoint Presentation</vt:lpstr>
      <vt:lpstr>PowerPoint Presentation</vt:lpstr>
      <vt:lpstr>Questions?</vt:lpstr>
      <vt:lpstr>Thank You!</vt:lpstr>
    </vt:vector>
  </TitlesOfParts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Canvas for Asynchronous Online Trainings   A Complete Training Platform</dc:title>
  <dc:creator>Eveland, Mya L.</dc:creator>
  <cp:lastModifiedBy>Microsoft Office User</cp:lastModifiedBy>
  <cp:revision>84</cp:revision>
  <dcterms:modified xsi:type="dcterms:W3CDTF">2016-12-06T22:17:44Z</dcterms:modified>
</cp:coreProperties>
</file>