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2" r:id="rId2"/>
  </p:sldMasterIdLst>
  <p:notesMasterIdLst>
    <p:notesMasterId r:id="rId31"/>
  </p:notesMasterIdLst>
  <p:sldIdLst>
    <p:sldId id="259" r:id="rId3"/>
    <p:sldId id="260" r:id="rId4"/>
    <p:sldId id="269" r:id="rId5"/>
    <p:sldId id="279" r:id="rId6"/>
    <p:sldId id="275" r:id="rId7"/>
    <p:sldId id="280" r:id="rId8"/>
    <p:sldId id="281" r:id="rId9"/>
    <p:sldId id="283" r:id="rId10"/>
    <p:sldId id="276" r:id="rId11"/>
    <p:sldId id="288" r:id="rId12"/>
    <p:sldId id="270" r:id="rId13"/>
    <p:sldId id="261" r:id="rId14"/>
    <p:sldId id="265" r:id="rId15"/>
    <p:sldId id="266" r:id="rId16"/>
    <p:sldId id="268" r:id="rId17"/>
    <p:sldId id="284" r:id="rId18"/>
    <p:sldId id="285" r:id="rId19"/>
    <p:sldId id="263" r:id="rId20"/>
    <p:sldId id="271" r:id="rId21"/>
    <p:sldId id="272" r:id="rId22"/>
    <p:sldId id="273" r:id="rId23"/>
    <p:sldId id="277" r:id="rId24"/>
    <p:sldId id="286" r:id="rId25"/>
    <p:sldId id="274" r:id="rId26"/>
    <p:sldId id="278" r:id="rId27"/>
    <p:sldId id="287" r:id="rId28"/>
    <p:sldId id="282" r:id="rId29"/>
    <p:sldId id="289"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6E2C6B-D037-CE41-9E02-58BF31C70A16}">
          <p14:sldIdLst>
            <p14:sldId id="259"/>
            <p14:sldId id="260"/>
            <p14:sldId id="269"/>
          </p14:sldIdLst>
        </p14:section>
        <p14:section name="Identifying Scope" id="{02846C61-8CDB-9044-8633-C42685CAD4E7}">
          <p14:sldIdLst>
            <p14:sldId id="279"/>
            <p14:sldId id="275"/>
            <p14:sldId id="280"/>
            <p14:sldId id="281"/>
            <p14:sldId id="283"/>
            <p14:sldId id="276"/>
            <p14:sldId id="288"/>
          </p14:sldIdLst>
        </p14:section>
        <p14:section name="Issues" id="{EDFCF9B2-F26B-B349-B851-23BF5964968E}">
          <p14:sldIdLst>
            <p14:sldId id="270"/>
            <p14:sldId id="261"/>
            <p14:sldId id="265"/>
            <p14:sldId id="266"/>
            <p14:sldId id="268"/>
            <p14:sldId id="284"/>
            <p14:sldId id="285"/>
            <p14:sldId id="263"/>
          </p14:sldIdLst>
        </p14:section>
        <p14:section name="How to Change This" id="{1DA34A1A-0D11-9544-958A-4DBCACE2D5E7}">
          <p14:sldIdLst>
            <p14:sldId id="271"/>
            <p14:sldId id="272"/>
            <p14:sldId id="273"/>
            <p14:sldId id="277"/>
            <p14:sldId id="286"/>
            <p14:sldId id="274"/>
            <p14:sldId id="278"/>
            <p14:sldId id="287"/>
            <p14:sldId id="282"/>
            <p14:sldId id="289"/>
          </p14:sldIdLst>
        </p14:section>
      </p14:sectionLst>
    </p:ext>
    <p:ext uri="{EFAFB233-063F-42B5-8137-9DF3F51BA10A}">
      <p15:sldGuideLst xmlns:p15="http://schemas.microsoft.com/office/powerpoint/2012/main">
        <p15:guide id="1" orient="horz" pos="2488">
          <p15:clr>
            <a:srgbClr val="A4A3A4"/>
          </p15:clr>
        </p15:guide>
        <p15:guide id="2" pos="4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8D3A2"/>
    <a:srgbClr val="E8E3D3"/>
    <a:srgbClr val="4B2E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77" autoAdjust="0"/>
    <p:restoredTop sz="88545" autoAdjust="0"/>
  </p:normalViewPr>
  <p:slideViewPr>
    <p:cSldViewPr snapToGrid="0" snapToObjects="1" showGuides="1">
      <p:cViewPr varScale="1">
        <p:scale>
          <a:sx n="62" d="100"/>
          <a:sy n="62" d="100"/>
        </p:scale>
        <p:origin x="158" y="67"/>
      </p:cViewPr>
      <p:guideLst>
        <p:guide orient="horz" pos="2488"/>
        <p:guide pos="47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5EAD2C-539C-9F45-B29E-97B25C1B31C4}" type="datetimeFigureOut">
              <a:rPr lang="en-US" smtClean="0"/>
              <a:t>11/22/2016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77E186-2986-0445-B302-B97EFA7A2BA0}" type="slidenum">
              <a:rPr lang="en-US" smtClean="0"/>
              <a:t>‹#›</a:t>
            </a:fld>
            <a:endParaRPr lang="en-US"/>
          </a:p>
        </p:txBody>
      </p:sp>
    </p:spTree>
    <p:extLst>
      <p:ext uri="{BB962C8B-B14F-4D97-AF65-F5344CB8AC3E}">
        <p14:creationId xmlns:p14="http://schemas.microsoft.com/office/powerpoint/2010/main" val="27569505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Krista – introduce title and why I chose it. Emphasize</a:t>
            </a:r>
            <a:r>
              <a:rPr lang="en-US" baseline="0" dirty="0" smtClean="0"/>
              <a:t> that I don’t have all the answers and I certainly don’t have all the answers for institutions where I don’t work</a:t>
            </a:r>
            <a:endParaRPr lang="en-US" dirty="0"/>
          </a:p>
        </p:txBody>
      </p:sp>
      <p:sp>
        <p:nvSpPr>
          <p:cNvPr id="4" name="Slide Number Placeholder 3"/>
          <p:cNvSpPr>
            <a:spLocks noGrp="1"/>
          </p:cNvSpPr>
          <p:nvPr>
            <p:ph type="sldNum" sz="quarter" idx="10"/>
          </p:nvPr>
        </p:nvSpPr>
        <p:spPr/>
        <p:txBody>
          <a:bodyPr/>
          <a:lstStyle/>
          <a:p>
            <a:fld id="{B777E186-2986-0445-B302-B97EFA7A2BA0}" type="slidenum">
              <a:rPr lang="en-US" smtClean="0"/>
              <a:t>1</a:t>
            </a:fld>
            <a:endParaRPr lang="en-US"/>
          </a:p>
        </p:txBody>
      </p:sp>
    </p:spTree>
    <p:extLst>
      <p:ext uri="{BB962C8B-B14F-4D97-AF65-F5344CB8AC3E}">
        <p14:creationId xmlns:p14="http://schemas.microsoft.com/office/powerpoint/2010/main" val="3575195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Krista – There</a:t>
            </a:r>
            <a:r>
              <a:rPr lang="en-US" baseline="0" dirty="0" smtClean="0"/>
              <a:t> is too much work to be done to attempt to do it all yourself. I’m all about being ambitious but there’s only so much PDF remediation one can take before realizing that there could be a better way. </a:t>
            </a:r>
            <a:endParaRPr lang="en-US" dirty="0"/>
          </a:p>
        </p:txBody>
      </p:sp>
      <p:sp>
        <p:nvSpPr>
          <p:cNvPr id="4" name="Slide Number Placeholder 3"/>
          <p:cNvSpPr>
            <a:spLocks noGrp="1"/>
          </p:cNvSpPr>
          <p:nvPr>
            <p:ph type="sldNum" sz="quarter" idx="10"/>
          </p:nvPr>
        </p:nvSpPr>
        <p:spPr/>
        <p:txBody>
          <a:bodyPr/>
          <a:lstStyle/>
          <a:p>
            <a:fld id="{A49BD736-C29C-49B3-8DB9-E81CDC0E17E4}" type="slidenum">
              <a:rPr lang="en-US" smtClean="0"/>
              <a:t>10</a:t>
            </a:fld>
            <a:endParaRPr lang="en-US"/>
          </a:p>
        </p:txBody>
      </p:sp>
    </p:spTree>
    <p:extLst>
      <p:ext uri="{BB962C8B-B14F-4D97-AF65-F5344CB8AC3E}">
        <p14:creationId xmlns:p14="http://schemas.microsoft.com/office/powerpoint/2010/main" val="1767003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Krista</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B777E186-2986-0445-B302-B97EFA7A2BA0}" type="slidenum">
              <a:rPr lang="en-US" smtClean="0"/>
              <a:t>11</a:t>
            </a:fld>
            <a:endParaRPr lang="en-US"/>
          </a:p>
        </p:txBody>
      </p:sp>
    </p:spTree>
    <p:extLst>
      <p:ext uri="{BB962C8B-B14F-4D97-AF65-F5344CB8AC3E}">
        <p14:creationId xmlns:p14="http://schemas.microsoft.com/office/powerpoint/2010/main" val="512913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Krista - </a:t>
            </a:r>
            <a:endParaRPr lang="en-US" dirty="0"/>
          </a:p>
        </p:txBody>
      </p:sp>
      <p:sp>
        <p:nvSpPr>
          <p:cNvPr id="4" name="Slide Number Placeholder 3"/>
          <p:cNvSpPr>
            <a:spLocks noGrp="1"/>
          </p:cNvSpPr>
          <p:nvPr>
            <p:ph type="sldNum" sz="quarter" idx="10"/>
          </p:nvPr>
        </p:nvSpPr>
        <p:spPr/>
        <p:txBody>
          <a:bodyPr/>
          <a:lstStyle/>
          <a:p>
            <a:fld id="{B777E186-2986-0445-B302-B97EFA7A2BA0}" type="slidenum">
              <a:rPr lang="en-US" smtClean="0"/>
              <a:t>12</a:t>
            </a:fld>
            <a:endParaRPr lang="en-US"/>
          </a:p>
        </p:txBody>
      </p:sp>
    </p:spTree>
    <p:extLst>
      <p:ext uri="{BB962C8B-B14F-4D97-AF65-F5344CB8AC3E}">
        <p14:creationId xmlns:p14="http://schemas.microsoft.com/office/powerpoint/2010/main" val="4003429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Krista</a:t>
            </a:r>
            <a:endParaRPr lang="en-US" dirty="0"/>
          </a:p>
        </p:txBody>
      </p:sp>
      <p:sp>
        <p:nvSpPr>
          <p:cNvPr id="4" name="Slide Number Placeholder 3"/>
          <p:cNvSpPr>
            <a:spLocks noGrp="1"/>
          </p:cNvSpPr>
          <p:nvPr>
            <p:ph type="sldNum" sz="quarter" idx="10"/>
          </p:nvPr>
        </p:nvSpPr>
        <p:spPr/>
        <p:txBody>
          <a:bodyPr/>
          <a:lstStyle/>
          <a:p>
            <a:fld id="{B777E186-2986-0445-B302-B97EFA7A2BA0}" type="slidenum">
              <a:rPr lang="en-US" smtClean="0"/>
              <a:t>13</a:t>
            </a:fld>
            <a:endParaRPr lang="en-US"/>
          </a:p>
        </p:txBody>
      </p:sp>
    </p:spTree>
    <p:extLst>
      <p:ext uri="{BB962C8B-B14F-4D97-AF65-F5344CB8AC3E}">
        <p14:creationId xmlns:p14="http://schemas.microsoft.com/office/powerpoint/2010/main" val="4242550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Krista – at what</a:t>
            </a:r>
            <a:r>
              <a:rPr lang="en-US" baseline="0" dirty="0" smtClean="0"/>
              <a:t> point in their teaching background would they have been taught these differences?</a:t>
            </a:r>
            <a:endParaRPr lang="en-US" dirty="0"/>
          </a:p>
        </p:txBody>
      </p:sp>
      <p:sp>
        <p:nvSpPr>
          <p:cNvPr id="4" name="Slide Number Placeholder 3"/>
          <p:cNvSpPr>
            <a:spLocks noGrp="1"/>
          </p:cNvSpPr>
          <p:nvPr>
            <p:ph type="sldNum" sz="quarter" idx="10"/>
          </p:nvPr>
        </p:nvSpPr>
        <p:spPr/>
        <p:txBody>
          <a:bodyPr/>
          <a:lstStyle/>
          <a:p>
            <a:fld id="{B777E186-2986-0445-B302-B97EFA7A2BA0}" type="slidenum">
              <a:rPr lang="en-US" smtClean="0"/>
              <a:t>14</a:t>
            </a:fld>
            <a:endParaRPr lang="en-US"/>
          </a:p>
        </p:txBody>
      </p:sp>
    </p:spTree>
    <p:extLst>
      <p:ext uri="{BB962C8B-B14F-4D97-AF65-F5344CB8AC3E}">
        <p14:creationId xmlns:p14="http://schemas.microsoft.com/office/powerpoint/2010/main" val="1220701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Amanda - </a:t>
            </a:r>
            <a:endParaRPr lang="en-US" dirty="0"/>
          </a:p>
        </p:txBody>
      </p:sp>
      <p:sp>
        <p:nvSpPr>
          <p:cNvPr id="4" name="Slide Number Placeholder 3"/>
          <p:cNvSpPr>
            <a:spLocks noGrp="1"/>
          </p:cNvSpPr>
          <p:nvPr>
            <p:ph type="sldNum" sz="quarter" idx="10"/>
          </p:nvPr>
        </p:nvSpPr>
        <p:spPr/>
        <p:txBody>
          <a:bodyPr/>
          <a:lstStyle/>
          <a:p>
            <a:fld id="{B777E186-2986-0445-B302-B97EFA7A2BA0}" type="slidenum">
              <a:rPr lang="en-US" smtClean="0"/>
              <a:t>15</a:t>
            </a:fld>
            <a:endParaRPr lang="en-US"/>
          </a:p>
        </p:txBody>
      </p:sp>
    </p:spTree>
    <p:extLst>
      <p:ext uri="{BB962C8B-B14F-4D97-AF65-F5344CB8AC3E}">
        <p14:creationId xmlns:p14="http://schemas.microsoft.com/office/powerpoint/2010/main" val="1734787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Amanda - </a:t>
            </a:r>
            <a:endParaRPr lang="en-US" dirty="0"/>
          </a:p>
        </p:txBody>
      </p:sp>
      <p:sp>
        <p:nvSpPr>
          <p:cNvPr id="4" name="Slide Number Placeholder 3"/>
          <p:cNvSpPr>
            <a:spLocks noGrp="1"/>
          </p:cNvSpPr>
          <p:nvPr>
            <p:ph type="sldNum" sz="quarter" idx="10"/>
          </p:nvPr>
        </p:nvSpPr>
        <p:spPr/>
        <p:txBody>
          <a:bodyPr/>
          <a:lstStyle/>
          <a:p>
            <a:fld id="{B777E186-2986-0445-B302-B97EFA7A2BA0}" type="slidenum">
              <a:rPr lang="en-US" smtClean="0"/>
              <a:t>16</a:t>
            </a:fld>
            <a:endParaRPr lang="en-US"/>
          </a:p>
        </p:txBody>
      </p:sp>
    </p:spTree>
    <p:extLst>
      <p:ext uri="{BB962C8B-B14F-4D97-AF65-F5344CB8AC3E}">
        <p14:creationId xmlns:p14="http://schemas.microsoft.com/office/powerpoint/2010/main" val="1734787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Amanda – read part of script aloud</a:t>
            </a:r>
            <a:endParaRPr lang="en-US" dirty="0"/>
          </a:p>
        </p:txBody>
      </p:sp>
      <p:sp>
        <p:nvSpPr>
          <p:cNvPr id="4" name="Slide Number Placeholder 3"/>
          <p:cNvSpPr>
            <a:spLocks noGrp="1"/>
          </p:cNvSpPr>
          <p:nvPr>
            <p:ph type="sldNum" sz="quarter" idx="10"/>
          </p:nvPr>
        </p:nvSpPr>
        <p:spPr/>
        <p:txBody>
          <a:bodyPr/>
          <a:lstStyle/>
          <a:p>
            <a:fld id="{B777E186-2986-0445-B302-B97EFA7A2BA0}" type="slidenum">
              <a:rPr lang="en-US" smtClean="0"/>
              <a:t>17</a:t>
            </a:fld>
            <a:endParaRPr lang="en-US"/>
          </a:p>
        </p:txBody>
      </p:sp>
    </p:spTree>
    <p:extLst>
      <p:ext uri="{BB962C8B-B14F-4D97-AF65-F5344CB8AC3E}">
        <p14:creationId xmlns:p14="http://schemas.microsoft.com/office/powerpoint/2010/main" val="1734787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Amanda – list of bad names like (read a couple aloud). Me,</a:t>
            </a:r>
            <a:r>
              <a:rPr lang="en-US" baseline="0" dirty="0" smtClean="0"/>
              <a:t> as a sighted person, has no idea what these files contain. </a:t>
            </a:r>
            <a:endParaRPr lang="en-US" dirty="0"/>
          </a:p>
        </p:txBody>
      </p:sp>
      <p:sp>
        <p:nvSpPr>
          <p:cNvPr id="4" name="Slide Number Placeholder 3"/>
          <p:cNvSpPr>
            <a:spLocks noGrp="1"/>
          </p:cNvSpPr>
          <p:nvPr>
            <p:ph type="sldNum" sz="quarter" idx="10"/>
          </p:nvPr>
        </p:nvSpPr>
        <p:spPr/>
        <p:txBody>
          <a:bodyPr/>
          <a:lstStyle/>
          <a:p>
            <a:fld id="{B777E186-2986-0445-B302-B97EFA7A2BA0}" type="slidenum">
              <a:rPr lang="en-US" smtClean="0"/>
              <a:t>18</a:t>
            </a:fld>
            <a:endParaRPr lang="en-US"/>
          </a:p>
        </p:txBody>
      </p:sp>
    </p:spTree>
    <p:extLst>
      <p:ext uri="{BB962C8B-B14F-4D97-AF65-F5344CB8AC3E}">
        <p14:creationId xmlns:p14="http://schemas.microsoft.com/office/powerpoint/2010/main" val="637931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Amanda - </a:t>
            </a:r>
            <a:endParaRPr lang="en-US" dirty="0"/>
          </a:p>
        </p:txBody>
      </p:sp>
      <p:sp>
        <p:nvSpPr>
          <p:cNvPr id="4" name="Slide Number Placeholder 3"/>
          <p:cNvSpPr>
            <a:spLocks noGrp="1"/>
          </p:cNvSpPr>
          <p:nvPr>
            <p:ph type="sldNum" sz="quarter" idx="10"/>
          </p:nvPr>
        </p:nvSpPr>
        <p:spPr/>
        <p:txBody>
          <a:bodyPr/>
          <a:lstStyle/>
          <a:p>
            <a:fld id="{B777E186-2986-0445-B302-B97EFA7A2BA0}" type="slidenum">
              <a:rPr lang="en-US" smtClean="0"/>
              <a:t>20</a:t>
            </a:fld>
            <a:endParaRPr lang="en-US"/>
          </a:p>
        </p:txBody>
      </p:sp>
    </p:spTree>
    <p:extLst>
      <p:ext uri="{BB962C8B-B14F-4D97-AF65-F5344CB8AC3E}">
        <p14:creationId xmlns:p14="http://schemas.microsoft.com/office/powerpoint/2010/main" val="1771395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Krista</a:t>
            </a:r>
            <a:endParaRPr lang="en-US" dirty="0"/>
          </a:p>
        </p:txBody>
      </p:sp>
      <p:sp>
        <p:nvSpPr>
          <p:cNvPr id="4" name="Slide Number Placeholder 3"/>
          <p:cNvSpPr>
            <a:spLocks noGrp="1"/>
          </p:cNvSpPr>
          <p:nvPr>
            <p:ph type="sldNum" sz="quarter" idx="10"/>
          </p:nvPr>
        </p:nvSpPr>
        <p:spPr/>
        <p:txBody>
          <a:bodyPr/>
          <a:lstStyle/>
          <a:p>
            <a:fld id="{B777E186-2986-0445-B302-B97EFA7A2BA0}" type="slidenum">
              <a:rPr lang="en-US" smtClean="0"/>
              <a:t>2</a:t>
            </a:fld>
            <a:endParaRPr lang="en-US"/>
          </a:p>
        </p:txBody>
      </p:sp>
    </p:spTree>
    <p:extLst>
      <p:ext uri="{BB962C8B-B14F-4D97-AF65-F5344CB8AC3E}">
        <p14:creationId xmlns:p14="http://schemas.microsoft.com/office/powerpoint/2010/main" val="2780862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Amanda - </a:t>
            </a:r>
            <a:endParaRPr lang="en-US" dirty="0"/>
          </a:p>
        </p:txBody>
      </p:sp>
      <p:sp>
        <p:nvSpPr>
          <p:cNvPr id="4" name="Slide Number Placeholder 3"/>
          <p:cNvSpPr>
            <a:spLocks noGrp="1"/>
          </p:cNvSpPr>
          <p:nvPr>
            <p:ph type="sldNum" sz="quarter" idx="10"/>
          </p:nvPr>
        </p:nvSpPr>
        <p:spPr/>
        <p:txBody>
          <a:bodyPr/>
          <a:lstStyle/>
          <a:p>
            <a:fld id="{B777E186-2986-0445-B302-B97EFA7A2BA0}" type="slidenum">
              <a:rPr lang="en-US" smtClean="0"/>
              <a:t>21</a:t>
            </a:fld>
            <a:endParaRPr lang="en-US"/>
          </a:p>
        </p:txBody>
      </p:sp>
    </p:spTree>
    <p:extLst>
      <p:ext uri="{BB962C8B-B14F-4D97-AF65-F5344CB8AC3E}">
        <p14:creationId xmlns:p14="http://schemas.microsoft.com/office/powerpoint/2010/main" val="3768436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Krista - This is more of a long-term approach</a:t>
            </a:r>
            <a:r>
              <a:rPr lang="en-US" baseline="0" dirty="0" smtClean="0"/>
              <a:t> but can be adapted in short-turn around times for accommodation purposes. </a:t>
            </a:r>
          </a:p>
          <a:p>
            <a:r>
              <a:rPr lang="en-US" baseline="0" dirty="0" smtClean="0"/>
              <a:t>Identify the folks with the most influence to implement the kind of change you are seeking, make a goal to be friends with them</a:t>
            </a:r>
            <a:endParaRPr lang="en-US" dirty="0"/>
          </a:p>
        </p:txBody>
      </p:sp>
      <p:sp>
        <p:nvSpPr>
          <p:cNvPr id="4" name="Slide Number Placeholder 3"/>
          <p:cNvSpPr>
            <a:spLocks noGrp="1"/>
          </p:cNvSpPr>
          <p:nvPr>
            <p:ph type="sldNum" sz="quarter" idx="10"/>
          </p:nvPr>
        </p:nvSpPr>
        <p:spPr/>
        <p:txBody>
          <a:bodyPr/>
          <a:lstStyle/>
          <a:p>
            <a:fld id="{B777E186-2986-0445-B302-B97EFA7A2BA0}" type="slidenum">
              <a:rPr lang="en-US" smtClean="0"/>
              <a:t>22</a:t>
            </a:fld>
            <a:endParaRPr lang="en-US"/>
          </a:p>
        </p:txBody>
      </p:sp>
    </p:spTree>
    <p:extLst>
      <p:ext uri="{BB962C8B-B14F-4D97-AF65-F5344CB8AC3E}">
        <p14:creationId xmlns:p14="http://schemas.microsoft.com/office/powerpoint/2010/main" val="1079856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Krista - This is more of a long-term approach</a:t>
            </a:r>
            <a:r>
              <a:rPr lang="en-US" baseline="0" dirty="0" smtClean="0"/>
              <a:t> but can be adapted in short-turn around times for accommodation purposes. </a:t>
            </a:r>
          </a:p>
          <a:p>
            <a:r>
              <a:rPr lang="en-US" baseline="0" dirty="0" smtClean="0"/>
              <a:t>Identify the folks with the most influence to implement the kind of change you are seeking, make a goal to be friends with them. </a:t>
            </a:r>
          </a:p>
          <a:p>
            <a:r>
              <a:rPr lang="en-US" baseline="0" dirty="0" smtClean="0"/>
              <a:t>I’m not entirely sure we do this regularly with instructors. </a:t>
            </a:r>
            <a:endParaRPr lang="en-US" dirty="0"/>
          </a:p>
        </p:txBody>
      </p:sp>
      <p:sp>
        <p:nvSpPr>
          <p:cNvPr id="4" name="Slide Number Placeholder 3"/>
          <p:cNvSpPr>
            <a:spLocks noGrp="1"/>
          </p:cNvSpPr>
          <p:nvPr>
            <p:ph type="sldNum" sz="quarter" idx="10"/>
          </p:nvPr>
        </p:nvSpPr>
        <p:spPr/>
        <p:txBody>
          <a:bodyPr/>
          <a:lstStyle/>
          <a:p>
            <a:fld id="{B777E186-2986-0445-B302-B97EFA7A2BA0}" type="slidenum">
              <a:rPr lang="en-US" smtClean="0"/>
              <a:t>23</a:t>
            </a:fld>
            <a:endParaRPr lang="en-US"/>
          </a:p>
        </p:txBody>
      </p:sp>
    </p:spTree>
    <p:extLst>
      <p:ext uri="{BB962C8B-B14F-4D97-AF65-F5344CB8AC3E}">
        <p14:creationId xmlns:p14="http://schemas.microsoft.com/office/powerpoint/2010/main" val="1079856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Krista - Now DS</a:t>
            </a:r>
            <a:r>
              <a:rPr lang="en-US" baseline="0" dirty="0" smtClean="0"/>
              <a:t> at UW is housed in Student Life, away from instructors. We get to do the trickle up, trickle across and trickle down effect. Start where you are. </a:t>
            </a:r>
            <a:endParaRPr lang="en-US" dirty="0"/>
          </a:p>
        </p:txBody>
      </p:sp>
      <p:sp>
        <p:nvSpPr>
          <p:cNvPr id="4" name="Slide Number Placeholder 3"/>
          <p:cNvSpPr>
            <a:spLocks noGrp="1"/>
          </p:cNvSpPr>
          <p:nvPr>
            <p:ph type="sldNum" sz="quarter" idx="10"/>
          </p:nvPr>
        </p:nvSpPr>
        <p:spPr/>
        <p:txBody>
          <a:bodyPr/>
          <a:lstStyle/>
          <a:p>
            <a:fld id="{B777E186-2986-0445-B302-B97EFA7A2BA0}" type="slidenum">
              <a:rPr lang="en-US" smtClean="0"/>
              <a:t>24</a:t>
            </a:fld>
            <a:endParaRPr lang="en-US"/>
          </a:p>
        </p:txBody>
      </p:sp>
    </p:spTree>
    <p:extLst>
      <p:ext uri="{BB962C8B-B14F-4D97-AF65-F5344CB8AC3E}">
        <p14:creationId xmlns:p14="http://schemas.microsoft.com/office/powerpoint/2010/main" val="1989301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Krista</a:t>
            </a:r>
            <a:r>
              <a:rPr lang="en-US" baseline="0" dirty="0" smtClean="0"/>
              <a:t> and Amanda summarize</a:t>
            </a:r>
            <a:endParaRPr lang="en-US" dirty="0"/>
          </a:p>
        </p:txBody>
      </p:sp>
      <p:sp>
        <p:nvSpPr>
          <p:cNvPr id="4" name="Slide Number Placeholder 3"/>
          <p:cNvSpPr>
            <a:spLocks noGrp="1"/>
          </p:cNvSpPr>
          <p:nvPr>
            <p:ph type="sldNum" sz="quarter" idx="10"/>
          </p:nvPr>
        </p:nvSpPr>
        <p:spPr/>
        <p:txBody>
          <a:bodyPr/>
          <a:lstStyle/>
          <a:p>
            <a:fld id="{B777E186-2986-0445-B302-B97EFA7A2BA0}" type="slidenum">
              <a:rPr lang="en-US" smtClean="0"/>
              <a:t>27</a:t>
            </a:fld>
            <a:endParaRPr lang="en-US"/>
          </a:p>
        </p:txBody>
      </p:sp>
    </p:spTree>
    <p:extLst>
      <p:ext uri="{BB962C8B-B14F-4D97-AF65-F5344CB8AC3E}">
        <p14:creationId xmlns:p14="http://schemas.microsoft.com/office/powerpoint/2010/main" val="2120898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49BD736-C29C-49B3-8DB9-E81CDC0E17E4}" type="slidenum">
              <a:rPr lang="en-US" smtClean="0"/>
              <a:t>28</a:t>
            </a:fld>
            <a:endParaRPr lang="en-US"/>
          </a:p>
        </p:txBody>
      </p:sp>
    </p:spTree>
    <p:extLst>
      <p:ext uri="{BB962C8B-B14F-4D97-AF65-F5344CB8AC3E}">
        <p14:creationId xmlns:p14="http://schemas.microsoft.com/office/powerpoint/2010/main" val="481164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Krista</a:t>
            </a:r>
            <a:endParaRPr lang="en-US" dirty="0"/>
          </a:p>
        </p:txBody>
      </p:sp>
      <p:sp>
        <p:nvSpPr>
          <p:cNvPr id="4" name="Slide Number Placeholder 3"/>
          <p:cNvSpPr>
            <a:spLocks noGrp="1"/>
          </p:cNvSpPr>
          <p:nvPr>
            <p:ph type="sldNum" sz="quarter" idx="10"/>
          </p:nvPr>
        </p:nvSpPr>
        <p:spPr/>
        <p:txBody>
          <a:bodyPr/>
          <a:lstStyle/>
          <a:p>
            <a:fld id="{B777E186-2986-0445-B302-B97EFA7A2BA0}" type="slidenum">
              <a:rPr lang="en-US" smtClean="0"/>
              <a:t>3</a:t>
            </a:fld>
            <a:endParaRPr lang="en-US"/>
          </a:p>
        </p:txBody>
      </p:sp>
    </p:spTree>
    <p:extLst>
      <p:ext uri="{BB962C8B-B14F-4D97-AF65-F5344CB8AC3E}">
        <p14:creationId xmlns:p14="http://schemas.microsoft.com/office/powerpoint/2010/main" val="2861173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Krista introduce: Amanda who will be</a:t>
            </a:r>
            <a:r>
              <a:rPr lang="en-US" baseline="0" dirty="0" smtClean="0"/>
              <a:t> sharing data that communicates the scope of what UW is dealing with</a:t>
            </a:r>
            <a:endParaRPr lang="en-US" dirty="0"/>
          </a:p>
        </p:txBody>
      </p:sp>
      <p:sp>
        <p:nvSpPr>
          <p:cNvPr id="4" name="Slide Number Placeholder 3"/>
          <p:cNvSpPr>
            <a:spLocks noGrp="1"/>
          </p:cNvSpPr>
          <p:nvPr>
            <p:ph type="sldNum" sz="quarter" idx="10"/>
          </p:nvPr>
        </p:nvSpPr>
        <p:spPr/>
        <p:txBody>
          <a:bodyPr/>
          <a:lstStyle/>
          <a:p>
            <a:fld id="{B777E186-2986-0445-B302-B97EFA7A2BA0}" type="slidenum">
              <a:rPr lang="en-US" smtClean="0"/>
              <a:t>4</a:t>
            </a:fld>
            <a:endParaRPr lang="en-US"/>
          </a:p>
        </p:txBody>
      </p:sp>
    </p:spTree>
    <p:extLst>
      <p:ext uri="{BB962C8B-B14F-4D97-AF65-F5344CB8AC3E}">
        <p14:creationId xmlns:p14="http://schemas.microsoft.com/office/powerpoint/2010/main" val="1964683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Amanda – this is a table showing how many PDFs we are dealing with. (Share</a:t>
            </a:r>
            <a:r>
              <a:rPr lang="en-US" baseline="0" dirty="0" smtClean="0"/>
              <a:t> each column with the numbers). </a:t>
            </a:r>
            <a:endParaRPr lang="en-US" dirty="0"/>
          </a:p>
        </p:txBody>
      </p:sp>
      <p:sp>
        <p:nvSpPr>
          <p:cNvPr id="4" name="Slide Number Placeholder 3"/>
          <p:cNvSpPr>
            <a:spLocks noGrp="1"/>
          </p:cNvSpPr>
          <p:nvPr>
            <p:ph type="sldNum" sz="quarter" idx="10"/>
          </p:nvPr>
        </p:nvSpPr>
        <p:spPr/>
        <p:txBody>
          <a:bodyPr/>
          <a:lstStyle/>
          <a:p>
            <a:fld id="{B777E186-2986-0445-B302-B97EFA7A2BA0}" type="slidenum">
              <a:rPr lang="en-US" smtClean="0"/>
              <a:t>5</a:t>
            </a:fld>
            <a:endParaRPr lang="en-US"/>
          </a:p>
        </p:txBody>
      </p:sp>
    </p:spTree>
    <p:extLst>
      <p:ext uri="{BB962C8B-B14F-4D97-AF65-F5344CB8AC3E}">
        <p14:creationId xmlns:p14="http://schemas.microsoft.com/office/powerpoint/2010/main" val="903860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Amanda</a:t>
            </a:r>
            <a:r>
              <a:rPr lang="en-US" baseline="0" dirty="0" smtClean="0"/>
              <a:t> – introduce syllabus project. Had the happy task to look over 5k courses. These courses were selected because there was an accommodation request for this class at some point during the 2015-2016 academic year. I had to find the class, find the syllabus and determine if there was a syllabus statement about accommodations, where to find Disability Resources, where to find their contact information. UW has 3 campuses, Seattle, Bothell, Tacoma. (Share the percentage for each campus for the 2 columns with </a:t>
            </a:r>
            <a:r>
              <a:rPr lang="en-US" baseline="0" dirty="0" err="1" smtClean="0"/>
              <a:t>percents</a:t>
            </a:r>
            <a:r>
              <a:rPr lang="en-US" baseline="0" dirty="0" smtClean="0"/>
              <a:t>. )</a:t>
            </a:r>
            <a:br>
              <a:rPr lang="en-US" baseline="0" dirty="0" smtClean="0"/>
            </a:br>
            <a:r>
              <a:rPr lang="en-US" baseline="0" dirty="0" smtClean="0"/>
              <a:t>Considering the fact that there were less classes evaluated between Tacoma and Bothell, it makes it more likely that there will be a syllabus statement for those classes and explains their higher percentage.</a:t>
            </a:r>
            <a:endParaRPr lang="en-US" dirty="0"/>
          </a:p>
        </p:txBody>
      </p:sp>
      <p:sp>
        <p:nvSpPr>
          <p:cNvPr id="4" name="Slide Number Placeholder 3"/>
          <p:cNvSpPr>
            <a:spLocks noGrp="1"/>
          </p:cNvSpPr>
          <p:nvPr>
            <p:ph type="sldNum" sz="quarter" idx="10"/>
          </p:nvPr>
        </p:nvSpPr>
        <p:spPr/>
        <p:txBody>
          <a:bodyPr/>
          <a:lstStyle/>
          <a:p>
            <a:fld id="{B777E186-2986-0445-B302-B97EFA7A2BA0}" type="slidenum">
              <a:rPr lang="en-US" smtClean="0"/>
              <a:t>6</a:t>
            </a:fld>
            <a:endParaRPr lang="en-US"/>
          </a:p>
        </p:txBody>
      </p:sp>
    </p:spTree>
    <p:extLst>
      <p:ext uri="{BB962C8B-B14F-4D97-AF65-F5344CB8AC3E}">
        <p14:creationId xmlns:p14="http://schemas.microsoft.com/office/powerpoint/2010/main" val="903860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Amanda</a:t>
            </a:r>
            <a:r>
              <a:rPr lang="en-US" baseline="0" dirty="0" smtClean="0"/>
              <a:t> – this slide highlights the percentage of how many syllabus statements had accurate DRS contact info. </a:t>
            </a:r>
            <a:endParaRPr lang="en-US" dirty="0"/>
          </a:p>
        </p:txBody>
      </p:sp>
      <p:sp>
        <p:nvSpPr>
          <p:cNvPr id="4" name="Slide Number Placeholder 3"/>
          <p:cNvSpPr>
            <a:spLocks noGrp="1"/>
          </p:cNvSpPr>
          <p:nvPr>
            <p:ph type="sldNum" sz="quarter" idx="10"/>
          </p:nvPr>
        </p:nvSpPr>
        <p:spPr/>
        <p:txBody>
          <a:bodyPr/>
          <a:lstStyle/>
          <a:p>
            <a:fld id="{B777E186-2986-0445-B302-B97EFA7A2BA0}" type="slidenum">
              <a:rPr lang="en-US" smtClean="0"/>
              <a:t>7</a:t>
            </a:fld>
            <a:endParaRPr lang="en-US"/>
          </a:p>
        </p:txBody>
      </p:sp>
    </p:spTree>
    <p:extLst>
      <p:ext uri="{BB962C8B-B14F-4D97-AF65-F5344CB8AC3E}">
        <p14:creationId xmlns:p14="http://schemas.microsoft.com/office/powerpoint/2010/main" val="903860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(Amanda</a:t>
            </a:r>
            <a:r>
              <a:rPr lang="en-US" baseline="0" dirty="0" smtClean="0"/>
              <a:t> – read slide). What does this tell us? (I was also curious about this after two months of going through canvas.) </a:t>
            </a:r>
          </a:p>
          <a:p>
            <a:r>
              <a:rPr lang="en-US" baseline="0" dirty="0" smtClean="0"/>
              <a:t>**</a:t>
            </a:r>
          </a:p>
          <a:p>
            <a:r>
              <a:rPr lang="en-US" baseline="0" dirty="0" smtClean="0"/>
              <a:t>But now we can use the data to approach departments and start conversations.. </a:t>
            </a:r>
            <a:endParaRPr lang="en-US" dirty="0"/>
          </a:p>
        </p:txBody>
      </p:sp>
      <p:sp>
        <p:nvSpPr>
          <p:cNvPr id="4" name="Slide Number Placeholder 3"/>
          <p:cNvSpPr>
            <a:spLocks noGrp="1"/>
          </p:cNvSpPr>
          <p:nvPr>
            <p:ph type="sldNum" sz="quarter" idx="10"/>
          </p:nvPr>
        </p:nvSpPr>
        <p:spPr/>
        <p:txBody>
          <a:bodyPr/>
          <a:lstStyle/>
          <a:p>
            <a:fld id="{B777E186-2986-0445-B302-B97EFA7A2BA0}" type="slidenum">
              <a:rPr lang="en-US" smtClean="0"/>
              <a:t>8</a:t>
            </a:fld>
            <a:endParaRPr lang="en-US"/>
          </a:p>
        </p:txBody>
      </p:sp>
    </p:spTree>
    <p:extLst>
      <p:ext uri="{BB962C8B-B14F-4D97-AF65-F5344CB8AC3E}">
        <p14:creationId xmlns:p14="http://schemas.microsoft.com/office/powerpoint/2010/main" val="903860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Krista - </a:t>
            </a:r>
            <a:endParaRPr lang="en-US" dirty="0"/>
          </a:p>
        </p:txBody>
      </p:sp>
      <p:sp>
        <p:nvSpPr>
          <p:cNvPr id="4" name="Slide Number Placeholder 3"/>
          <p:cNvSpPr>
            <a:spLocks noGrp="1"/>
          </p:cNvSpPr>
          <p:nvPr>
            <p:ph type="sldNum" sz="quarter" idx="10"/>
          </p:nvPr>
        </p:nvSpPr>
        <p:spPr/>
        <p:txBody>
          <a:bodyPr/>
          <a:lstStyle/>
          <a:p>
            <a:fld id="{A49BD736-C29C-49B3-8DB9-E81CDC0E17E4}" type="slidenum">
              <a:rPr lang="en-US" smtClean="0"/>
              <a:t>9</a:t>
            </a:fld>
            <a:endParaRPr lang="en-US"/>
          </a:p>
        </p:txBody>
      </p:sp>
    </p:spTree>
    <p:extLst>
      <p:ext uri="{BB962C8B-B14F-4D97-AF65-F5344CB8AC3E}">
        <p14:creationId xmlns:p14="http://schemas.microsoft.com/office/powerpoint/2010/main" val="1767003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5815" y="5945854"/>
            <a:ext cx="1371600" cy="923544"/>
          </a:xfrm>
          <a:prstGeom prst="rect">
            <a:avLst/>
          </a:prstGeom>
        </p:spPr>
      </p:pic>
      <p:pic>
        <p:nvPicPr>
          <p:cNvPr id="9" name="Picture 8"/>
          <p:cNvPicPr>
            <a:picLocks noChangeAspect="1"/>
          </p:cNvPicPr>
          <p:nvPr userDrawn="1"/>
        </p:nvPicPr>
        <p:blipFill>
          <a:blip r:embed="rId3"/>
          <a:stretch>
            <a:fillRect/>
          </a:stretch>
        </p:blipFill>
        <p:spPr>
          <a:xfrm>
            <a:off x="677334" y="6354234"/>
            <a:ext cx="2540000" cy="266700"/>
          </a:xfrm>
          <a:prstGeom prst="rect">
            <a:avLst/>
          </a:prstGeom>
        </p:spPr>
      </p:pic>
      <p:sp>
        <p:nvSpPr>
          <p:cNvPr id="6" name="Text Placeholder 5"/>
          <p:cNvSpPr>
            <a:spLocks noGrp="1"/>
          </p:cNvSpPr>
          <p:nvPr>
            <p:ph type="body" sz="quarter" idx="10" hasCustomPrompt="1"/>
          </p:nvPr>
        </p:nvSpPr>
        <p:spPr>
          <a:xfrm>
            <a:off x="671757" y="1179824"/>
            <a:ext cx="6972300" cy="2641756"/>
          </a:xfrm>
          <a:prstGeom prst="rect">
            <a:avLst/>
          </a:prstGeom>
        </p:spPr>
        <p:txBody>
          <a:bodyPr anchor="b">
            <a:normAutofit/>
          </a:bodyPr>
          <a:lstStyle>
            <a:lvl1pPr marL="0" indent="0">
              <a:lnSpc>
                <a:spcPct val="100000"/>
              </a:lnSpc>
              <a:buNone/>
              <a:defRPr sz="5000" b="0" i="0" baseline="0">
                <a:solidFill>
                  <a:schemeClr val="accent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ENCODE NORMAL</a:t>
            </a:r>
          </a:p>
          <a:p>
            <a:pPr lvl="0"/>
            <a:r>
              <a:rPr lang="en-US" dirty="0" smtClean="0"/>
              <a:t>BLACK, 50 PT. </a:t>
            </a:r>
            <a:endParaRPr lang="en-US" dirty="0"/>
          </a:p>
        </p:txBody>
      </p:sp>
      <p:pic>
        <p:nvPicPr>
          <p:cNvPr id="2" name="Picture 1" descr="Bar_RtAngle_7502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3587" y="4006085"/>
            <a:ext cx="2284303" cy="112770"/>
          </a:xfrm>
          <a:prstGeom prst="rect">
            <a:avLst/>
          </a:prstGeom>
        </p:spPr>
      </p:pic>
    </p:spTree>
    <p:extLst>
      <p:ext uri="{BB962C8B-B14F-4D97-AF65-F5344CB8AC3E}">
        <p14:creationId xmlns:p14="http://schemas.microsoft.com/office/powerpoint/2010/main" val="237349125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FFFFF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dirty="0" smtClean="0"/>
              <a:t>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sp>
        <p:nvSpPr>
          <p:cNvPr id="5"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FFFFF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(UNI SANS REGULAR	, 24 PT.)</a:t>
            </a:r>
            <a:endParaRPr lang="en-US" dirty="0"/>
          </a:p>
        </p:txBody>
      </p:sp>
      <p:pic>
        <p:nvPicPr>
          <p:cNvPr id="7" name="Picture 6"/>
          <p:cNvPicPr>
            <a:picLocks noChangeAspect="1"/>
          </p:cNvPicPr>
          <p:nvPr userDrawn="1"/>
        </p:nvPicPr>
        <p:blipFill>
          <a:blip r:embed="rId2"/>
          <a:stretch>
            <a:fillRect/>
          </a:stretch>
        </p:blipFill>
        <p:spPr>
          <a:xfrm>
            <a:off x="6248401" y="6354234"/>
            <a:ext cx="2540000" cy="266700"/>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2769240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5815" y="5945854"/>
            <a:ext cx="1371600" cy="923544"/>
          </a:xfrm>
          <a:prstGeom prst="rect">
            <a:avLst/>
          </a:prstGeom>
        </p:spPr>
      </p:pic>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FFFFF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dirty="0" smtClean="0"/>
              <a:t>Bulleted content here (Open Sans Light, 24 pt.)</a:t>
            </a:r>
          </a:p>
          <a:p>
            <a:pPr lvl="1"/>
            <a:r>
              <a:rPr lang="en-US" dirty="0" smtClean="0"/>
              <a:t>Second level (Open Sans Light, 20)</a:t>
            </a:r>
          </a:p>
          <a:p>
            <a:pPr lvl="2"/>
            <a:r>
              <a:rPr lang="en-US" dirty="0" smtClean="0"/>
              <a:t>Third level (Open Sans Light, 18)</a:t>
            </a:r>
          </a:p>
          <a:p>
            <a:pPr lvl="3"/>
            <a:r>
              <a:rPr lang="en-US" dirty="0" smtClean="0"/>
              <a:t>Fourth level (Open Sans Light, 16)</a:t>
            </a:r>
          </a:p>
          <a:p>
            <a:pPr lvl="4"/>
            <a:r>
              <a:rPr lang="en-US" dirty="0" smtClean="0"/>
              <a:t>Fifth level (Open Sans Light, 14)</a:t>
            </a:r>
            <a:endParaRPr lang="en-US" dirty="0"/>
          </a:p>
        </p:txBody>
      </p:sp>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323633797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rgbClr val="4B2E83"/>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6248401" y="6354234"/>
            <a:ext cx="2540000" cy="266700"/>
          </a:xfrm>
          <a:prstGeom prst="rect">
            <a:avLst/>
          </a:prstGeom>
        </p:spPr>
      </p:pic>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1" baseline="0">
                <a:solidFill>
                  <a:srgbClr val="FFFFFF"/>
                </a:solidFill>
                <a:latin typeface="Open Sans Light"/>
                <a:cs typeface="Open Sans Light"/>
              </a:defRPr>
            </a:lvl1pPr>
          </a:lstStyle>
          <a:p>
            <a:r>
              <a:rPr lang="en-US" dirty="0" smtClean="0"/>
              <a:t>Graphics can go here – </a:t>
            </a:r>
            <a:br>
              <a:rPr lang="en-US" dirty="0" smtClean="0"/>
            </a:br>
            <a:r>
              <a:rPr lang="en-US" dirty="0" smtClean="0"/>
              <a:t>replace this box with your image or chart</a:t>
            </a:r>
            <a:endParaRPr lang="en-US" dirty="0"/>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FFFFF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382856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167124"/>
            <a:ext cx="6972300" cy="2641756"/>
          </a:xfrm>
          <a:prstGeom prst="rect">
            <a:avLst/>
          </a:prstGeom>
        </p:spPr>
        <p:txBody>
          <a:bodyPr anchor="b">
            <a:normAutofit/>
          </a:bodyPr>
          <a:lstStyle>
            <a:lvl1pPr marL="0" indent="0">
              <a:lnSpc>
                <a:spcPct val="100000"/>
              </a:lnSpc>
              <a:buNone/>
              <a:defRPr sz="5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ENCODE NORMAL</a:t>
            </a:r>
          </a:p>
          <a:p>
            <a:pPr lvl="0"/>
            <a:r>
              <a:rPr lang="en-US" dirty="0" smtClean="0"/>
              <a:t>BLACK, 50 PT. </a:t>
            </a:r>
            <a:endParaRPr lang="en-US" dirty="0"/>
          </a:p>
        </p:txBody>
      </p:sp>
      <p:pic>
        <p:nvPicPr>
          <p:cNvPr id="8" name="Picture 7"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9" name="Picture 8" descr="Wordmark_center_Purple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39" y="6487457"/>
            <a:ext cx="2425295" cy="163374"/>
          </a:xfrm>
          <a:prstGeom prst="rect">
            <a:avLst/>
          </a:prstGeom>
        </p:spPr>
      </p:pic>
      <p:pic>
        <p:nvPicPr>
          <p:cNvPr id="6" name="Picture 5" descr="Bar_RtAngle_7502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3587" y="4006085"/>
            <a:ext cx="2284303" cy="112770"/>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smtClean="0"/>
              <a:t>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(UNI SANS LIGHT, 24 PT.)</a:t>
            </a:r>
            <a:endParaRPr lang="en-US" dirty="0"/>
          </a:p>
        </p:txBody>
      </p:sp>
      <p:pic>
        <p:nvPicPr>
          <p:cNvPr id="9" name="Picture 8"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82155" y="6487457"/>
            <a:ext cx="2425295" cy="163374"/>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307287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smtClean="0"/>
              <a:t>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pic>
        <p:nvPicPr>
          <p:cNvPr id="9" name="Picture 8"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7" name="Picture 6"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145022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1" baseline="0">
                <a:solidFill>
                  <a:srgbClr val="999999"/>
                </a:solidFill>
                <a:latin typeface="Open Sans Light"/>
                <a:cs typeface="Open Sans Light"/>
              </a:defRPr>
            </a:lvl1pPr>
          </a:lstStyle>
          <a:p>
            <a:r>
              <a:rPr lang="en-US" dirty="0" smtClean="0"/>
              <a:t>Graphics can go here – </a:t>
            </a:r>
            <a:br>
              <a:rPr lang="en-US" dirty="0" smtClean="0"/>
            </a:br>
            <a:r>
              <a:rPr lang="en-US" dirty="0" smtClean="0"/>
              <a:t>replace this box with your image or chart</a:t>
            </a:r>
            <a:endParaRPr lang="en-US" dirty="0"/>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pic>
        <p:nvPicPr>
          <p:cNvPr id="7" name="Picture 6"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63105" y="6487457"/>
            <a:ext cx="2425295" cy="163374"/>
          </a:xfrm>
          <a:prstGeom prst="rect">
            <a:avLst/>
          </a:prstGeom>
        </p:spPr>
      </p:pic>
      <p:pic>
        <p:nvPicPr>
          <p:cNvPr id="6" name="Picture 5"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2489552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842045"/>
            <a:ext cx="6972300" cy="2641756"/>
          </a:xfrm>
          <a:prstGeom prst="rect">
            <a:avLst/>
          </a:prstGeom>
          <a:ln>
            <a:noFill/>
          </a:ln>
        </p:spPr>
        <p:txBody>
          <a:bodyPr>
            <a:normAutofit/>
          </a:bodyPr>
          <a:lstStyle>
            <a:lvl1pPr marL="0" indent="0">
              <a:lnSpc>
                <a:spcPct val="100000"/>
              </a:lnSpc>
              <a:buNone/>
              <a:defRPr sz="5000" b="0" i="0" baseline="0">
                <a:solidFill>
                  <a:schemeClr val="tx1"/>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ENCODE NORMAL</a:t>
            </a:r>
          </a:p>
          <a:p>
            <a:pPr lvl="0"/>
            <a:r>
              <a:rPr lang="en-US" dirty="0" smtClean="0"/>
              <a:t>BLACK, 50 PT. </a:t>
            </a:r>
            <a:endParaRPr lang="en-US" dirty="0"/>
          </a:p>
        </p:txBody>
      </p:sp>
      <p:pic>
        <p:nvPicPr>
          <p:cNvPr id="9" name="Picture 8"/>
          <p:cNvPicPr>
            <a:picLocks noChangeAspect="1"/>
          </p:cNvPicPr>
          <p:nvPr userDrawn="1"/>
        </p:nvPicPr>
        <p:blipFill>
          <a:blip r:embed="rId2"/>
          <a:stretch>
            <a:fillRect/>
          </a:stretch>
        </p:blipFill>
        <p:spPr>
          <a:xfrm>
            <a:off x="779463" y="4716352"/>
            <a:ext cx="1600200" cy="139700"/>
          </a:xfrm>
          <a:prstGeom prst="rect">
            <a:avLst/>
          </a:prstGeom>
        </p:spPr>
      </p:pic>
      <p:pic>
        <p:nvPicPr>
          <p:cNvPr id="2" name="Picture 1" descr="W Logo_Purpl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2400" y="378987"/>
            <a:ext cx="1371600" cy="923544"/>
          </a:xfrm>
          <a:prstGeom prst="rect">
            <a:avLst/>
          </a:prstGeom>
        </p:spPr>
      </p:pic>
      <p:pic>
        <p:nvPicPr>
          <p:cNvPr id="6" name="Picture 5"/>
          <p:cNvPicPr>
            <a:picLocks noChangeAspect="1"/>
          </p:cNvPicPr>
          <p:nvPr userDrawn="1"/>
        </p:nvPicPr>
        <p:blipFill>
          <a:blip r:embed="rId4"/>
          <a:stretch>
            <a:fillRect/>
          </a:stretch>
        </p:blipFill>
        <p:spPr>
          <a:xfrm>
            <a:off x="792039" y="6450899"/>
            <a:ext cx="2425295" cy="162965"/>
          </a:xfrm>
          <a:prstGeom prst="rect">
            <a:avLst/>
          </a:prstGeom>
        </p:spPr>
      </p:pic>
    </p:spTree>
    <p:extLst>
      <p:ext uri="{BB962C8B-B14F-4D97-AF65-F5344CB8AC3E}">
        <p14:creationId xmlns:p14="http://schemas.microsoft.com/office/powerpoint/2010/main" val="11170654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4B2E8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66"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accessinghigherground.org/pdfs-professors-reasonable-ask-instructors/"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1756" y="4982638"/>
            <a:ext cx="7276949" cy="1200328"/>
          </a:xfrm>
          <a:prstGeom prst="rect">
            <a:avLst/>
          </a:prstGeom>
        </p:spPr>
        <p:txBody>
          <a:bodyPr wrap="square">
            <a:spAutoFit/>
          </a:bodyPr>
          <a:lstStyle/>
          <a:p>
            <a:r>
              <a:rPr lang="en-US" sz="2400" dirty="0" smtClean="0">
                <a:solidFill>
                  <a:schemeClr val="tx2"/>
                </a:solidFill>
              </a:rPr>
              <a:t>Amanda Isbell, Accessible Text Assistant, </a:t>
            </a:r>
            <a:r>
              <a:rPr lang="en-US" sz="2400" dirty="0" err="1" smtClean="0">
                <a:solidFill>
                  <a:schemeClr val="tx2"/>
                </a:solidFill>
              </a:rPr>
              <a:t>aisbell@uw.edu</a:t>
            </a:r>
            <a:endParaRPr lang="en-US" sz="2400" dirty="0" smtClean="0">
              <a:solidFill>
                <a:schemeClr val="tx2"/>
              </a:solidFill>
            </a:endParaRPr>
          </a:p>
          <a:p>
            <a:r>
              <a:rPr lang="en-US" sz="2400" dirty="0" smtClean="0">
                <a:solidFill>
                  <a:schemeClr val="tx2"/>
                </a:solidFill>
              </a:rPr>
              <a:t>Krista </a:t>
            </a:r>
            <a:r>
              <a:rPr lang="en-US" sz="2400" dirty="0" err="1" smtClean="0">
                <a:solidFill>
                  <a:schemeClr val="tx2"/>
                </a:solidFill>
              </a:rPr>
              <a:t>Greear</a:t>
            </a:r>
            <a:r>
              <a:rPr lang="en-US" sz="2400" dirty="0" smtClean="0">
                <a:solidFill>
                  <a:schemeClr val="tx2"/>
                </a:solidFill>
              </a:rPr>
              <a:t>, Assistant Director</a:t>
            </a:r>
            <a:r>
              <a:rPr lang="en-US" sz="2400" dirty="0">
                <a:solidFill>
                  <a:schemeClr val="tx2"/>
                </a:solidFill>
              </a:rPr>
              <a:t>, </a:t>
            </a:r>
            <a:r>
              <a:rPr lang="en-US" sz="2400" dirty="0" err="1">
                <a:solidFill>
                  <a:schemeClr val="tx2"/>
                </a:solidFill>
              </a:rPr>
              <a:t>greeark@uw.edu</a:t>
            </a:r>
            <a:r>
              <a:rPr lang="en-US" sz="2400" dirty="0">
                <a:solidFill>
                  <a:schemeClr val="tx2"/>
                </a:solidFill>
              </a:rPr>
              <a:t> </a:t>
            </a:r>
          </a:p>
          <a:p>
            <a:r>
              <a:rPr lang="en-US" sz="2400" dirty="0" smtClean="0">
                <a:solidFill>
                  <a:schemeClr val="tx2"/>
                </a:solidFill>
              </a:rPr>
              <a:t>Disability Resources for Students</a:t>
            </a:r>
          </a:p>
        </p:txBody>
      </p:sp>
      <p:sp>
        <p:nvSpPr>
          <p:cNvPr id="4" name="Rectangle 3"/>
          <p:cNvSpPr/>
          <p:nvPr/>
        </p:nvSpPr>
        <p:spPr>
          <a:xfrm>
            <a:off x="4511413" y="3638998"/>
            <a:ext cx="4423410" cy="1200328"/>
          </a:xfrm>
          <a:prstGeom prst="rect">
            <a:avLst/>
          </a:prstGeom>
        </p:spPr>
        <p:txBody>
          <a:bodyPr wrap="square">
            <a:spAutoFit/>
          </a:bodyPr>
          <a:lstStyle/>
          <a:p>
            <a:pPr algn="ctr"/>
            <a:r>
              <a:rPr lang="en-US" sz="2400" dirty="0" err="1">
                <a:solidFill>
                  <a:schemeClr val="tx2"/>
                </a:solidFill>
              </a:rPr>
              <a:t>Powerpoint</a:t>
            </a:r>
            <a:r>
              <a:rPr lang="en-US" sz="2400" dirty="0">
                <a:solidFill>
                  <a:schemeClr val="tx2"/>
                </a:solidFill>
              </a:rPr>
              <a:t> available at </a:t>
            </a:r>
          </a:p>
          <a:p>
            <a:pPr marL="342900" indent="-342900" algn="ctr">
              <a:buFont typeface="Arial"/>
              <a:buChar char="•"/>
            </a:pPr>
            <a:r>
              <a:rPr lang="en-US" sz="2400" dirty="0">
                <a:solidFill>
                  <a:schemeClr val="tx2"/>
                </a:solidFill>
              </a:rPr>
              <a:t>AHG website </a:t>
            </a:r>
          </a:p>
          <a:p>
            <a:pPr marL="342900" indent="-342900" algn="ctr">
              <a:buFont typeface="Arial"/>
              <a:buChar char="•"/>
            </a:pPr>
            <a:r>
              <a:rPr lang="en-US" sz="2400" dirty="0" err="1">
                <a:solidFill>
                  <a:schemeClr val="tx2"/>
                </a:solidFill>
              </a:rPr>
              <a:t>accessiblek.com</a:t>
            </a:r>
            <a:endParaRPr lang="en-US" sz="2400" dirty="0">
              <a:solidFill>
                <a:schemeClr val="tx2"/>
              </a:solidFill>
            </a:endParaRPr>
          </a:p>
        </p:txBody>
      </p:sp>
      <p:sp>
        <p:nvSpPr>
          <p:cNvPr id="2" name="Text Placeholder 1"/>
          <p:cNvSpPr>
            <a:spLocks noGrp="1"/>
          </p:cNvSpPr>
          <p:nvPr>
            <p:ph type="body" sz="quarter" idx="10"/>
          </p:nvPr>
        </p:nvSpPr>
        <p:spPr>
          <a:xfrm>
            <a:off x="671757" y="1981173"/>
            <a:ext cx="6972300" cy="1717836"/>
          </a:xfrm>
        </p:spPr>
        <p:txBody>
          <a:bodyPr>
            <a:normAutofit fontScale="85000" lnSpcReduction="20000"/>
          </a:bodyPr>
          <a:lstStyle/>
          <a:p>
            <a:r>
              <a:rPr lang="en-US" dirty="0"/>
              <a:t>PDFs and Professors: What is Reasonable to Ask of </a:t>
            </a:r>
            <a:r>
              <a:rPr lang="en-US" dirty="0" smtClean="0"/>
              <a:t>Instructors</a:t>
            </a:r>
            <a:endParaRPr lang="en-US" dirty="0"/>
          </a:p>
        </p:txBody>
      </p:sp>
    </p:spTree>
    <p:extLst>
      <p:ext uri="{BB962C8B-B14F-4D97-AF65-F5344CB8AC3E}">
        <p14:creationId xmlns:p14="http://schemas.microsoft.com/office/powerpoint/2010/main" val="1913477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smtClean="0"/>
              <a:t>Immediate</a:t>
            </a:r>
            <a:r>
              <a:rPr lang="en-US" sz="4400" dirty="0" smtClean="0">
                <a:solidFill>
                  <a:schemeClr val="tx1"/>
                </a:solidFill>
              </a:rPr>
              <a:t> </a:t>
            </a:r>
            <a:r>
              <a:rPr lang="en-US" dirty="0"/>
              <a:t>Take</a:t>
            </a:r>
            <a:r>
              <a:rPr lang="en-US" sz="4400" dirty="0" smtClean="0">
                <a:solidFill>
                  <a:schemeClr val="tx1"/>
                </a:solidFill>
              </a:rPr>
              <a:t> </a:t>
            </a:r>
            <a:r>
              <a:rPr lang="en-US" dirty="0" err="1"/>
              <a:t>Aways</a:t>
            </a:r>
            <a:endParaRPr lang="en-US" dirty="0"/>
          </a:p>
        </p:txBody>
      </p:sp>
      <p:sp>
        <p:nvSpPr>
          <p:cNvPr id="3" name="Text Placeholder 2"/>
          <p:cNvSpPr>
            <a:spLocks noGrp="1"/>
          </p:cNvSpPr>
          <p:nvPr>
            <p:ph type="body" sz="quarter" idx="11"/>
          </p:nvPr>
        </p:nvSpPr>
        <p:spPr/>
        <p:txBody>
          <a:bodyPr/>
          <a:lstStyle/>
          <a:p>
            <a:r>
              <a:rPr lang="en-US" dirty="0" smtClean="0"/>
              <a:t>Stop doing it alone!</a:t>
            </a:r>
          </a:p>
          <a:p>
            <a:r>
              <a:rPr lang="en-US" dirty="0" smtClean="0"/>
              <a:t>Stop working in silos!</a:t>
            </a:r>
          </a:p>
          <a:p>
            <a:r>
              <a:rPr lang="en-US" dirty="0" smtClean="0"/>
              <a:t>Stop pretending you don’t need (fill-in-blank here)!</a:t>
            </a:r>
            <a:endParaRPr lang="en-US" dirty="0"/>
          </a:p>
        </p:txBody>
      </p:sp>
    </p:spTree>
    <p:extLst>
      <p:ext uri="{BB962C8B-B14F-4D97-AF65-F5344CB8AC3E}">
        <p14:creationId xmlns:p14="http://schemas.microsoft.com/office/powerpoint/2010/main" val="2439746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1757" y="1981173"/>
            <a:ext cx="6972300" cy="1717836"/>
          </a:xfrm>
        </p:spPr>
        <p:txBody>
          <a:bodyPr>
            <a:normAutofit fontScale="92500"/>
          </a:bodyPr>
          <a:lstStyle/>
          <a:p>
            <a:r>
              <a:rPr lang="en-US" dirty="0" smtClean="0"/>
              <a:t>Specific Issues When Professors Use PDFs</a:t>
            </a:r>
            <a:endParaRPr lang="en-US" dirty="0"/>
          </a:p>
        </p:txBody>
      </p:sp>
    </p:spTree>
    <p:extLst>
      <p:ext uri="{BB962C8B-B14F-4D97-AF65-F5344CB8AC3E}">
        <p14:creationId xmlns:p14="http://schemas.microsoft.com/office/powerpoint/2010/main" val="499008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smtClean="0"/>
              <a:t>Issue – Instructors are </a:t>
            </a:r>
            <a:r>
              <a:rPr lang="en-US" dirty="0"/>
              <a:t>not trained </a:t>
            </a:r>
            <a:r>
              <a:rPr lang="en-US" dirty="0" smtClean="0"/>
              <a:t>about accessible </a:t>
            </a:r>
            <a:r>
              <a:rPr lang="en-US" dirty="0"/>
              <a:t>PDFs </a:t>
            </a:r>
          </a:p>
        </p:txBody>
      </p:sp>
      <p:sp>
        <p:nvSpPr>
          <p:cNvPr id="3" name="Text Placeholder 2"/>
          <p:cNvSpPr>
            <a:spLocks noGrp="1"/>
          </p:cNvSpPr>
          <p:nvPr>
            <p:ph type="body" sz="quarter" idx="11"/>
          </p:nvPr>
        </p:nvSpPr>
        <p:spPr>
          <a:xfrm>
            <a:off x="659305" y="1736725"/>
            <a:ext cx="8196210" cy="4912099"/>
          </a:xfrm>
        </p:spPr>
        <p:txBody>
          <a:bodyPr/>
          <a:lstStyle/>
          <a:p>
            <a:r>
              <a:rPr lang="en-US" dirty="0" smtClean="0"/>
              <a:t>Often, there are no required trainings</a:t>
            </a:r>
          </a:p>
          <a:p>
            <a:r>
              <a:rPr lang="en-US" dirty="0" smtClean="0"/>
              <a:t>It’s hard to mandate trainings without administrator buy-in</a:t>
            </a:r>
          </a:p>
          <a:p>
            <a:r>
              <a:rPr lang="en-US" dirty="0" smtClean="0"/>
              <a:t>Instructors are trained in a specific discipline(s) and may have minimal formal teaching foundations</a:t>
            </a:r>
          </a:p>
          <a:p>
            <a:r>
              <a:rPr lang="en-US" dirty="0" smtClean="0"/>
              <a:t>Instructors may not be aware about the number of students with disabilities </a:t>
            </a:r>
            <a:endParaRPr lang="en-US" dirty="0"/>
          </a:p>
        </p:txBody>
      </p:sp>
    </p:spTree>
    <p:extLst>
      <p:ext uri="{BB962C8B-B14F-4D97-AF65-F5344CB8AC3E}">
        <p14:creationId xmlns:p14="http://schemas.microsoft.com/office/powerpoint/2010/main" val="1791837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smtClean="0"/>
              <a:t>Issue – Tend </a:t>
            </a:r>
            <a:r>
              <a:rPr lang="en-US" dirty="0"/>
              <a:t>to re-use PDFs from term to term</a:t>
            </a:r>
          </a:p>
        </p:txBody>
      </p:sp>
      <p:sp>
        <p:nvSpPr>
          <p:cNvPr id="3" name="Text Placeholder 2"/>
          <p:cNvSpPr>
            <a:spLocks noGrp="1"/>
          </p:cNvSpPr>
          <p:nvPr>
            <p:ph type="body" sz="quarter" idx="11"/>
          </p:nvPr>
        </p:nvSpPr>
        <p:spPr>
          <a:xfrm>
            <a:off x="659305" y="1736725"/>
            <a:ext cx="8196210" cy="4912099"/>
          </a:xfrm>
        </p:spPr>
        <p:txBody>
          <a:bodyPr/>
          <a:lstStyle/>
          <a:p>
            <a:r>
              <a:rPr lang="en-US" dirty="0" smtClean="0"/>
              <a:t>They find something they like and keep it forever</a:t>
            </a:r>
          </a:p>
          <a:p>
            <a:r>
              <a:rPr lang="en-US" dirty="0" smtClean="0"/>
              <a:t>It’s a lot of work to put together or create content</a:t>
            </a:r>
          </a:p>
          <a:p>
            <a:r>
              <a:rPr lang="en-US" dirty="0" smtClean="0"/>
              <a:t>It’s easy to copy and paste a file or online course</a:t>
            </a:r>
            <a:endParaRPr lang="en-US" dirty="0"/>
          </a:p>
        </p:txBody>
      </p:sp>
    </p:spTree>
    <p:extLst>
      <p:ext uri="{BB962C8B-B14F-4D97-AF65-F5344CB8AC3E}">
        <p14:creationId xmlns:p14="http://schemas.microsoft.com/office/powerpoint/2010/main" val="1014886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smtClean="0"/>
              <a:t>Issue – Instructors don’t know what </a:t>
            </a:r>
            <a:r>
              <a:rPr lang="en-US" dirty="0"/>
              <a:t>to look for when </a:t>
            </a:r>
            <a:r>
              <a:rPr lang="en-US" dirty="0" smtClean="0"/>
              <a:t>acquiring PDFs </a:t>
            </a:r>
            <a:r>
              <a:rPr lang="en-US" dirty="0"/>
              <a:t>through databases</a:t>
            </a:r>
          </a:p>
        </p:txBody>
      </p:sp>
      <p:sp>
        <p:nvSpPr>
          <p:cNvPr id="3" name="Text Placeholder 2"/>
          <p:cNvSpPr>
            <a:spLocks noGrp="1"/>
          </p:cNvSpPr>
          <p:nvPr>
            <p:ph type="body" sz="quarter" idx="11"/>
          </p:nvPr>
        </p:nvSpPr>
        <p:spPr>
          <a:xfrm>
            <a:off x="659305" y="1736725"/>
            <a:ext cx="8196210" cy="4912099"/>
          </a:xfrm>
        </p:spPr>
        <p:txBody>
          <a:bodyPr/>
          <a:lstStyle/>
          <a:p>
            <a:r>
              <a:rPr lang="en-US" dirty="0" smtClean="0"/>
              <a:t>Variety of databases = variety in quality</a:t>
            </a:r>
          </a:p>
          <a:p>
            <a:r>
              <a:rPr lang="en-US" dirty="0" smtClean="0"/>
              <a:t>Terminology may not be same across</a:t>
            </a:r>
          </a:p>
          <a:p>
            <a:pPr lvl="1"/>
            <a:r>
              <a:rPr lang="en-US" dirty="0" smtClean="0"/>
              <a:t>Text-based PDF</a:t>
            </a:r>
          </a:p>
          <a:p>
            <a:pPr lvl="1"/>
            <a:r>
              <a:rPr lang="en-US" dirty="0" smtClean="0"/>
              <a:t>Full-text</a:t>
            </a:r>
          </a:p>
          <a:p>
            <a:pPr lvl="1"/>
            <a:r>
              <a:rPr lang="en-US" dirty="0" smtClean="0"/>
              <a:t>Text Selectable PDF</a:t>
            </a:r>
          </a:p>
          <a:p>
            <a:pPr lvl="1"/>
            <a:r>
              <a:rPr lang="en-US" dirty="0" smtClean="0"/>
              <a:t>PDF</a:t>
            </a:r>
          </a:p>
          <a:p>
            <a:pPr lvl="1"/>
            <a:r>
              <a:rPr lang="en-US" dirty="0" smtClean="0"/>
              <a:t>Searchable PDF</a:t>
            </a:r>
          </a:p>
          <a:p>
            <a:pPr lvl="1"/>
            <a:endParaRPr lang="en-US" dirty="0"/>
          </a:p>
        </p:txBody>
      </p:sp>
    </p:spTree>
    <p:extLst>
      <p:ext uri="{BB962C8B-B14F-4D97-AF65-F5344CB8AC3E}">
        <p14:creationId xmlns:p14="http://schemas.microsoft.com/office/powerpoint/2010/main" val="1014886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smtClean="0"/>
              <a:t>Issue – Instructors scan </a:t>
            </a:r>
            <a:r>
              <a:rPr lang="en-US" dirty="0"/>
              <a:t>their own materials (sometimes poorly)</a:t>
            </a:r>
          </a:p>
        </p:txBody>
      </p:sp>
      <p:sp>
        <p:nvSpPr>
          <p:cNvPr id="3" name="Text Placeholder 2"/>
          <p:cNvSpPr>
            <a:spLocks noGrp="1"/>
          </p:cNvSpPr>
          <p:nvPr>
            <p:ph type="body" sz="quarter" idx="11"/>
          </p:nvPr>
        </p:nvSpPr>
        <p:spPr>
          <a:xfrm>
            <a:off x="659305" y="1736725"/>
            <a:ext cx="8196210" cy="4912099"/>
          </a:xfrm>
        </p:spPr>
        <p:txBody>
          <a:bodyPr/>
          <a:lstStyle/>
          <a:p>
            <a:r>
              <a:rPr lang="en-US" dirty="0" smtClean="0"/>
              <a:t>Not all instructors have access to quality scanners</a:t>
            </a:r>
          </a:p>
          <a:p>
            <a:r>
              <a:rPr lang="en-US" dirty="0" smtClean="0"/>
              <a:t>Not all instructors are trained in what a quality scan looks like</a:t>
            </a:r>
          </a:p>
          <a:p>
            <a:r>
              <a:rPr lang="en-US" dirty="0" smtClean="0"/>
              <a:t>Instructors may have TAs or other clerical staff scan materials</a:t>
            </a:r>
          </a:p>
          <a:p>
            <a:r>
              <a:rPr lang="en-US" dirty="0" smtClean="0"/>
              <a:t>They may not do post-scan edits (like rotating, cutting off black gutters, etc.)</a:t>
            </a:r>
          </a:p>
          <a:p>
            <a:endParaRPr lang="en-US" dirty="0"/>
          </a:p>
        </p:txBody>
      </p:sp>
    </p:spTree>
    <p:extLst>
      <p:ext uri="{BB962C8B-B14F-4D97-AF65-F5344CB8AC3E}">
        <p14:creationId xmlns:p14="http://schemas.microsoft.com/office/powerpoint/2010/main" val="2208661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of badly scanned PDF with black gutter on left side and bad contrast" title="Screenshot of badly scanned PDF with black gutter on left side and bad contrast"/>
          <p:cNvPicPr>
            <a:picLocks noChangeAspect="1"/>
          </p:cNvPicPr>
          <p:nvPr/>
        </p:nvPicPr>
        <p:blipFill rotWithShape="1">
          <a:blip r:embed="rId3">
            <a:extLst>
              <a:ext uri="{28A0092B-C50C-407E-A947-70E740481C1C}">
                <a14:useLocalDpi xmlns:a14="http://schemas.microsoft.com/office/drawing/2010/main" val="0"/>
              </a:ext>
            </a:extLst>
          </a:blip>
          <a:srcRect t="2648"/>
          <a:stretch/>
        </p:blipFill>
        <p:spPr>
          <a:xfrm>
            <a:off x="0" y="1658471"/>
            <a:ext cx="9144000" cy="5210028"/>
          </a:xfrm>
          <a:prstGeom prst="rect">
            <a:avLst/>
          </a:prstGeom>
        </p:spPr>
      </p:pic>
      <p:sp>
        <p:nvSpPr>
          <p:cNvPr id="2" name="Text Placeholder 1"/>
          <p:cNvSpPr>
            <a:spLocks noGrp="1"/>
          </p:cNvSpPr>
          <p:nvPr>
            <p:ph type="body" sz="quarter" idx="10"/>
          </p:nvPr>
        </p:nvSpPr>
        <p:spPr/>
        <p:txBody>
          <a:bodyPr>
            <a:normAutofit/>
          </a:bodyPr>
          <a:lstStyle/>
          <a:p>
            <a:r>
              <a:rPr lang="en-US" dirty="0" smtClean="0"/>
              <a:t>Example – Instructors scan </a:t>
            </a:r>
            <a:r>
              <a:rPr lang="en-US" dirty="0"/>
              <a:t>their own materials (sometimes poorly)</a:t>
            </a:r>
          </a:p>
        </p:txBody>
      </p:sp>
    </p:spTree>
    <p:extLst>
      <p:ext uri="{BB962C8B-B14F-4D97-AF65-F5344CB8AC3E}">
        <p14:creationId xmlns:p14="http://schemas.microsoft.com/office/powerpoint/2010/main" val="1419308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of OCR results" title="screenshot of OCR resul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45" y="1363508"/>
            <a:ext cx="7380941" cy="5409894"/>
          </a:xfrm>
          <a:prstGeom prst="rect">
            <a:avLst/>
          </a:prstGeom>
        </p:spPr>
      </p:pic>
      <p:sp>
        <p:nvSpPr>
          <p:cNvPr id="2" name="Text Placeholder 1"/>
          <p:cNvSpPr>
            <a:spLocks noGrp="1"/>
          </p:cNvSpPr>
          <p:nvPr>
            <p:ph type="body" sz="quarter" idx="10"/>
          </p:nvPr>
        </p:nvSpPr>
        <p:spPr/>
        <p:txBody>
          <a:bodyPr>
            <a:normAutofit/>
          </a:bodyPr>
          <a:lstStyle/>
          <a:p>
            <a:r>
              <a:rPr lang="en-US" dirty="0" smtClean="0"/>
              <a:t>Example – Instructors scan </a:t>
            </a:r>
            <a:r>
              <a:rPr lang="en-US" dirty="0"/>
              <a:t>their own materials (sometimes poorly)</a:t>
            </a:r>
          </a:p>
        </p:txBody>
      </p:sp>
    </p:spTree>
    <p:extLst>
      <p:ext uri="{BB962C8B-B14F-4D97-AF65-F5344CB8AC3E}">
        <p14:creationId xmlns:p14="http://schemas.microsoft.com/office/powerpoint/2010/main" val="2859473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Issue - </a:t>
            </a:r>
            <a:r>
              <a:rPr lang="en-US" dirty="0"/>
              <a:t>PDFs are not well named or consistently </a:t>
            </a:r>
            <a:r>
              <a:rPr lang="en-US" dirty="0" smtClean="0"/>
              <a:t>named</a:t>
            </a:r>
            <a:endParaRPr lang="en-US" dirty="0"/>
          </a:p>
        </p:txBody>
      </p:sp>
      <p:sp>
        <p:nvSpPr>
          <p:cNvPr id="3" name="Text Placeholder 2"/>
          <p:cNvSpPr>
            <a:spLocks noGrp="1"/>
          </p:cNvSpPr>
          <p:nvPr>
            <p:ph type="body" sz="quarter" idx="11"/>
          </p:nvPr>
        </p:nvSpPr>
        <p:spPr>
          <a:xfrm>
            <a:off x="659305" y="1736725"/>
            <a:ext cx="8196210" cy="4912099"/>
          </a:xfrm>
        </p:spPr>
        <p:txBody>
          <a:bodyPr/>
          <a:lstStyle/>
          <a:p>
            <a:r>
              <a:rPr lang="en-US" dirty="0"/>
              <a:t>Team B Survey Data</a:t>
            </a:r>
          </a:p>
          <a:p>
            <a:r>
              <a:rPr lang="en-US" dirty="0"/>
              <a:t>Week 6 persuasive writing</a:t>
            </a:r>
          </a:p>
          <a:p>
            <a:r>
              <a:rPr lang="en-US" dirty="0"/>
              <a:t>Au-</a:t>
            </a:r>
            <a:r>
              <a:rPr lang="en-US" dirty="0" err="1"/>
              <a:t>PowerIdentityThirdRail</a:t>
            </a:r>
            <a:endParaRPr lang="en-US" dirty="0"/>
          </a:p>
          <a:p>
            <a:r>
              <a:rPr lang="en-US" dirty="0"/>
              <a:t>beduc391_freire_chapter_2_pedagogy_of_freedom</a:t>
            </a:r>
          </a:p>
          <a:p>
            <a:r>
              <a:rPr lang="en-US" dirty="0"/>
              <a:t>beduc391_milner_afterword_culture_curriculum_and_identity</a:t>
            </a:r>
          </a:p>
          <a:p>
            <a:r>
              <a:rPr lang="en-US" dirty="0"/>
              <a:t>beduc391_steele_chapter_2_whistling_vivaldi</a:t>
            </a:r>
          </a:p>
          <a:p>
            <a:r>
              <a:rPr lang="en-US" dirty="0"/>
              <a:t>beduc452bringle</a:t>
            </a:r>
          </a:p>
          <a:p>
            <a:r>
              <a:rPr lang="en-US" dirty="0"/>
              <a:t>beduc452cone</a:t>
            </a:r>
          </a:p>
          <a:p>
            <a:r>
              <a:rPr lang="en-US" dirty="0"/>
              <a:t>beduc480cooper-1</a:t>
            </a:r>
          </a:p>
          <a:p>
            <a:r>
              <a:rPr lang="en-US" dirty="0"/>
              <a:t>beduc553_cummins_ch3_negotiating</a:t>
            </a:r>
          </a:p>
          <a:p>
            <a:pPr marL="0" indent="0">
              <a:buNone/>
            </a:pPr>
            <a:endParaRPr lang="en-US" dirty="0"/>
          </a:p>
        </p:txBody>
      </p:sp>
    </p:spTree>
    <p:extLst>
      <p:ext uri="{BB962C8B-B14F-4D97-AF65-F5344CB8AC3E}">
        <p14:creationId xmlns:p14="http://schemas.microsoft.com/office/powerpoint/2010/main" val="437890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Addressing the Issues</a:t>
            </a:r>
            <a:endParaRPr lang="en-US" dirty="0"/>
          </a:p>
        </p:txBody>
      </p:sp>
    </p:spTree>
    <p:extLst>
      <p:ext uri="{BB962C8B-B14F-4D97-AF65-F5344CB8AC3E}">
        <p14:creationId xmlns:p14="http://schemas.microsoft.com/office/powerpoint/2010/main" val="1505958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Who We Are &amp; Why We Are Here</a:t>
            </a:r>
            <a:endParaRPr lang="en-US" dirty="0"/>
          </a:p>
        </p:txBody>
      </p:sp>
      <p:sp>
        <p:nvSpPr>
          <p:cNvPr id="3" name="Text Placeholder 2"/>
          <p:cNvSpPr>
            <a:spLocks noGrp="1"/>
          </p:cNvSpPr>
          <p:nvPr>
            <p:ph type="body" sz="quarter" idx="11"/>
          </p:nvPr>
        </p:nvSpPr>
        <p:spPr/>
        <p:txBody>
          <a:bodyPr/>
          <a:lstStyle/>
          <a:p>
            <a:r>
              <a:rPr lang="en-US" dirty="0"/>
              <a:t>Krista </a:t>
            </a:r>
            <a:r>
              <a:rPr lang="en-US" dirty="0" err="1"/>
              <a:t>Greear</a:t>
            </a:r>
            <a:endParaRPr lang="en-US" dirty="0"/>
          </a:p>
          <a:p>
            <a:r>
              <a:rPr lang="en-US" dirty="0" smtClean="0"/>
              <a:t>Amanda Isbell</a:t>
            </a:r>
          </a:p>
          <a:p>
            <a:endParaRPr lang="en-US" dirty="0" smtClean="0"/>
          </a:p>
          <a:p>
            <a:r>
              <a:rPr lang="en-US" dirty="0" smtClean="0"/>
              <a:t>Talk about something that affects us all</a:t>
            </a:r>
          </a:p>
          <a:p>
            <a:endParaRPr lang="en-US" dirty="0"/>
          </a:p>
        </p:txBody>
      </p:sp>
    </p:spTree>
    <p:extLst>
      <p:ext uri="{BB962C8B-B14F-4D97-AF65-F5344CB8AC3E}">
        <p14:creationId xmlns:p14="http://schemas.microsoft.com/office/powerpoint/2010/main" val="289097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Typical Ways to Teach Instructors</a:t>
            </a:r>
            <a:endParaRPr lang="en-US" dirty="0"/>
          </a:p>
        </p:txBody>
      </p:sp>
      <p:sp>
        <p:nvSpPr>
          <p:cNvPr id="3" name="Text Placeholder 2"/>
          <p:cNvSpPr>
            <a:spLocks noGrp="1"/>
          </p:cNvSpPr>
          <p:nvPr>
            <p:ph type="body" sz="quarter" idx="11"/>
          </p:nvPr>
        </p:nvSpPr>
        <p:spPr/>
        <p:txBody>
          <a:bodyPr/>
          <a:lstStyle/>
          <a:p>
            <a:r>
              <a:rPr lang="en-US" dirty="0" smtClean="0"/>
              <a:t>Have one-on-one meetings</a:t>
            </a:r>
          </a:p>
          <a:p>
            <a:r>
              <a:rPr lang="en-US" dirty="0" smtClean="0"/>
              <a:t>Send emails</a:t>
            </a:r>
          </a:p>
          <a:p>
            <a:r>
              <a:rPr lang="en-US" dirty="0" smtClean="0"/>
              <a:t>Create workshops</a:t>
            </a:r>
          </a:p>
          <a:p>
            <a:r>
              <a:rPr lang="en-US" dirty="0" smtClean="0"/>
              <a:t>Create a training course</a:t>
            </a:r>
          </a:p>
          <a:p>
            <a:r>
              <a:rPr lang="en-US" dirty="0"/>
              <a:t>Share videos</a:t>
            </a:r>
          </a:p>
          <a:p>
            <a:r>
              <a:rPr lang="en-US" dirty="0" smtClean="0"/>
              <a:t>Use built-in tools</a:t>
            </a:r>
          </a:p>
          <a:p>
            <a:r>
              <a:rPr lang="en-US" dirty="0" smtClean="0"/>
              <a:t>Talk to their deans and department chairs</a:t>
            </a:r>
          </a:p>
          <a:p>
            <a:endParaRPr lang="en-US" dirty="0"/>
          </a:p>
        </p:txBody>
      </p:sp>
    </p:spTree>
    <p:extLst>
      <p:ext uri="{BB962C8B-B14F-4D97-AF65-F5344CB8AC3E}">
        <p14:creationId xmlns:p14="http://schemas.microsoft.com/office/powerpoint/2010/main" val="3608491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Challenges with Typical Ways to Teach Instructors</a:t>
            </a:r>
            <a:endParaRPr lang="en-US" dirty="0"/>
          </a:p>
        </p:txBody>
      </p:sp>
      <p:sp>
        <p:nvSpPr>
          <p:cNvPr id="3" name="Text Placeholder 2"/>
          <p:cNvSpPr>
            <a:spLocks noGrp="1"/>
          </p:cNvSpPr>
          <p:nvPr>
            <p:ph type="body" sz="quarter" idx="11"/>
          </p:nvPr>
        </p:nvSpPr>
        <p:spPr/>
        <p:txBody>
          <a:bodyPr/>
          <a:lstStyle/>
          <a:p>
            <a:r>
              <a:rPr lang="en-US" dirty="0" smtClean="0"/>
              <a:t>Have one-on-one meetings</a:t>
            </a:r>
          </a:p>
          <a:p>
            <a:pPr lvl="1"/>
            <a:r>
              <a:rPr lang="en-US" dirty="0" smtClean="0"/>
              <a:t>Time consuming</a:t>
            </a:r>
          </a:p>
          <a:p>
            <a:r>
              <a:rPr lang="en-US" dirty="0" smtClean="0"/>
              <a:t>Send emails</a:t>
            </a:r>
          </a:p>
          <a:p>
            <a:pPr lvl="1"/>
            <a:r>
              <a:rPr lang="en-US" dirty="0" smtClean="0"/>
              <a:t>Trashed</a:t>
            </a:r>
          </a:p>
          <a:p>
            <a:r>
              <a:rPr lang="en-US" dirty="0" smtClean="0"/>
              <a:t>Create workshops</a:t>
            </a:r>
          </a:p>
          <a:p>
            <a:pPr lvl="1"/>
            <a:r>
              <a:rPr lang="en-US" dirty="0" smtClean="0"/>
              <a:t>Instructors don’t or can’t come</a:t>
            </a:r>
          </a:p>
          <a:p>
            <a:r>
              <a:rPr lang="en-US" dirty="0" smtClean="0"/>
              <a:t>Create a training course</a:t>
            </a:r>
          </a:p>
          <a:p>
            <a:pPr lvl="1"/>
            <a:r>
              <a:rPr lang="en-US" dirty="0" smtClean="0"/>
              <a:t>So much work for something not required</a:t>
            </a:r>
          </a:p>
          <a:p>
            <a:r>
              <a:rPr lang="en-US" dirty="0" smtClean="0"/>
              <a:t>Talk to their deans and department chairs</a:t>
            </a:r>
          </a:p>
          <a:p>
            <a:pPr lvl="1"/>
            <a:r>
              <a:rPr lang="en-US" dirty="0" smtClean="0"/>
              <a:t>Feels more like tattling than goodwill-building</a:t>
            </a:r>
          </a:p>
          <a:p>
            <a:endParaRPr lang="en-US" dirty="0"/>
          </a:p>
        </p:txBody>
      </p:sp>
    </p:spTree>
    <p:extLst>
      <p:ext uri="{BB962C8B-B14F-4D97-AF65-F5344CB8AC3E}">
        <p14:creationId xmlns:p14="http://schemas.microsoft.com/office/powerpoint/2010/main" val="36341760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Principles for Friend-Making (from </a:t>
            </a:r>
            <a:r>
              <a:rPr lang="en-US" i="1" dirty="0" smtClean="0"/>
              <a:t>Like Switch</a:t>
            </a:r>
            <a:r>
              <a:rPr lang="en-US" dirty="0" smtClean="0"/>
              <a:t>)</a:t>
            </a:r>
            <a:endParaRPr lang="en-US" dirty="0"/>
          </a:p>
        </p:txBody>
      </p:sp>
      <p:sp>
        <p:nvSpPr>
          <p:cNvPr id="3" name="Text Placeholder 2"/>
          <p:cNvSpPr>
            <a:spLocks noGrp="1"/>
          </p:cNvSpPr>
          <p:nvPr>
            <p:ph type="body" sz="quarter" idx="11"/>
          </p:nvPr>
        </p:nvSpPr>
        <p:spPr>
          <a:xfrm>
            <a:off x="659305" y="1736725"/>
            <a:ext cx="8196210" cy="4508687"/>
          </a:xfrm>
        </p:spPr>
        <p:txBody>
          <a:bodyPr/>
          <a:lstStyle/>
          <a:p>
            <a:r>
              <a:rPr lang="en-US" dirty="0" smtClean="0"/>
              <a:t>Proximity</a:t>
            </a:r>
          </a:p>
          <a:p>
            <a:pPr lvl="1"/>
            <a:r>
              <a:rPr lang="en-US" dirty="0" smtClean="0"/>
              <a:t>Be in same vicinity in non-threatening environment (meetings, coffee stops, bathroom breaks, campus events)</a:t>
            </a:r>
          </a:p>
          <a:p>
            <a:r>
              <a:rPr lang="en-US" dirty="0" smtClean="0"/>
              <a:t>Frequency</a:t>
            </a:r>
          </a:p>
          <a:p>
            <a:pPr lvl="1"/>
            <a:r>
              <a:rPr lang="en-US" dirty="0" smtClean="0"/>
              <a:t># of contacts you have over time (monthly meeting, ride the same public transportation, buy lunch at same place)</a:t>
            </a:r>
          </a:p>
          <a:p>
            <a:r>
              <a:rPr lang="en-US" dirty="0" smtClean="0"/>
              <a:t>Duration</a:t>
            </a:r>
          </a:p>
          <a:p>
            <a:pPr lvl="1"/>
            <a:r>
              <a:rPr lang="en-US" dirty="0" smtClean="0"/>
              <a:t>Length of time spent with other person (offer to buy hot beverage, lingering a bit longer over small chat each time)</a:t>
            </a:r>
          </a:p>
          <a:p>
            <a:r>
              <a:rPr lang="en-US" dirty="0" smtClean="0"/>
              <a:t>Intensity</a:t>
            </a:r>
          </a:p>
          <a:p>
            <a:pPr lvl="1"/>
            <a:r>
              <a:rPr lang="en-US" dirty="0" smtClean="0"/>
              <a:t>How strongly can satisfy other person’s needs through vernal and nonverbal behavior (get job done)</a:t>
            </a:r>
            <a:endParaRPr lang="en-US" dirty="0"/>
          </a:p>
        </p:txBody>
      </p:sp>
    </p:spTree>
    <p:extLst>
      <p:ext uri="{BB962C8B-B14F-4D97-AF65-F5344CB8AC3E}">
        <p14:creationId xmlns:p14="http://schemas.microsoft.com/office/powerpoint/2010/main" val="1117383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Golden Rule of Friendship</a:t>
            </a:r>
            <a:endParaRPr lang="en-US" dirty="0"/>
          </a:p>
        </p:txBody>
      </p:sp>
      <p:sp>
        <p:nvSpPr>
          <p:cNvPr id="3" name="Text Placeholder 2"/>
          <p:cNvSpPr>
            <a:spLocks noGrp="1"/>
          </p:cNvSpPr>
          <p:nvPr>
            <p:ph type="body" sz="quarter" idx="11"/>
          </p:nvPr>
        </p:nvSpPr>
        <p:spPr/>
        <p:txBody>
          <a:bodyPr/>
          <a:lstStyle/>
          <a:p>
            <a:pPr marL="0" indent="0">
              <a:buNone/>
            </a:pPr>
            <a:r>
              <a:rPr lang="en-US" sz="4000" dirty="0" smtClean="0"/>
              <a:t>If you want people to like you, make them feel good about themselves. </a:t>
            </a:r>
          </a:p>
          <a:p>
            <a:pPr lvl="3"/>
            <a:r>
              <a:rPr lang="en-US" sz="3600" dirty="0" smtClean="0"/>
              <a:t>Jack Schafer, former FBI Agent, </a:t>
            </a:r>
            <a:r>
              <a:rPr lang="en-US" sz="3600" i="1" dirty="0" smtClean="0"/>
              <a:t>The Like Switch</a:t>
            </a:r>
            <a:endParaRPr lang="en-US" sz="3600" i="1" dirty="0"/>
          </a:p>
        </p:txBody>
      </p:sp>
    </p:spTree>
    <p:extLst>
      <p:ext uri="{BB962C8B-B14F-4D97-AF65-F5344CB8AC3E}">
        <p14:creationId xmlns:p14="http://schemas.microsoft.com/office/powerpoint/2010/main" val="2583945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What UW Has Done In Past Year</a:t>
            </a:r>
          </a:p>
        </p:txBody>
      </p:sp>
      <p:sp>
        <p:nvSpPr>
          <p:cNvPr id="3" name="Text Placeholder 2"/>
          <p:cNvSpPr>
            <a:spLocks noGrp="1"/>
          </p:cNvSpPr>
          <p:nvPr>
            <p:ph type="body" sz="quarter" idx="11"/>
          </p:nvPr>
        </p:nvSpPr>
        <p:spPr>
          <a:xfrm>
            <a:off x="659305" y="1736725"/>
            <a:ext cx="8196210" cy="4583393"/>
          </a:xfrm>
        </p:spPr>
        <p:txBody>
          <a:bodyPr/>
          <a:lstStyle/>
          <a:p>
            <a:r>
              <a:rPr lang="en-US" dirty="0" smtClean="0"/>
              <a:t>Simplified what we ask of instructors (Ongoing)</a:t>
            </a:r>
          </a:p>
          <a:p>
            <a:r>
              <a:rPr lang="en-US" dirty="0" smtClean="0"/>
              <a:t>Collected data. Lots of data (Ongoing)</a:t>
            </a:r>
          </a:p>
          <a:p>
            <a:r>
              <a:rPr lang="en-US" dirty="0" smtClean="0"/>
              <a:t>Asked about built-in OCR capability of scanning service through libraries (Jan 2016)</a:t>
            </a:r>
          </a:p>
          <a:p>
            <a:r>
              <a:rPr lang="en-US" dirty="0" smtClean="0"/>
              <a:t>Meeting with Assistant VP of Student Life (April 2016)</a:t>
            </a:r>
          </a:p>
          <a:p>
            <a:r>
              <a:rPr lang="en-US" dirty="0" smtClean="0"/>
              <a:t>Meeting with VP of Student Life (June 2016)</a:t>
            </a:r>
          </a:p>
          <a:p>
            <a:r>
              <a:rPr lang="en-US" dirty="0" smtClean="0"/>
              <a:t>Volunteered to help Student Life publication accessible (Oct 2016)</a:t>
            </a:r>
          </a:p>
          <a:p>
            <a:r>
              <a:rPr lang="en-US" dirty="0" smtClean="0"/>
              <a:t>Invited to Provost office to teach how to make PDFs accessible (Nov 2016)</a:t>
            </a:r>
            <a:endParaRPr lang="en-US" dirty="0"/>
          </a:p>
        </p:txBody>
      </p:sp>
    </p:spTree>
    <p:extLst>
      <p:ext uri="{BB962C8B-B14F-4D97-AF65-F5344CB8AC3E}">
        <p14:creationId xmlns:p14="http://schemas.microsoft.com/office/powerpoint/2010/main" val="13938685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Other Ideas – Part 1</a:t>
            </a:r>
          </a:p>
        </p:txBody>
      </p:sp>
      <p:sp>
        <p:nvSpPr>
          <p:cNvPr id="3" name="Text Placeholder 2"/>
          <p:cNvSpPr>
            <a:spLocks noGrp="1"/>
          </p:cNvSpPr>
          <p:nvPr>
            <p:ph type="body" sz="quarter" idx="11"/>
          </p:nvPr>
        </p:nvSpPr>
        <p:spPr>
          <a:xfrm>
            <a:off x="659305" y="1736725"/>
            <a:ext cx="8196210" cy="4897157"/>
          </a:xfrm>
        </p:spPr>
        <p:txBody>
          <a:bodyPr/>
          <a:lstStyle/>
          <a:p>
            <a:r>
              <a:rPr lang="en-US" dirty="0" smtClean="0"/>
              <a:t>Write 1 sentence what you think is realistic for non-accessibility experts to do. Post in visual spot. </a:t>
            </a:r>
          </a:p>
          <a:p>
            <a:r>
              <a:rPr lang="en-US" dirty="0" smtClean="0"/>
              <a:t>Identify </a:t>
            </a:r>
            <a:r>
              <a:rPr lang="en-US" dirty="0"/>
              <a:t>how much of material is FOUND </a:t>
            </a:r>
            <a:r>
              <a:rPr lang="en-US" dirty="0" err="1"/>
              <a:t>vs</a:t>
            </a:r>
            <a:r>
              <a:rPr lang="en-US" dirty="0"/>
              <a:t> </a:t>
            </a:r>
            <a:r>
              <a:rPr lang="en-US" dirty="0" smtClean="0"/>
              <a:t>CREATED</a:t>
            </a:r>
          </a:p>
          <a:p>
            <a:r>
              <a:rPr lang="en-US" dirty="0" smtClean="0"/>
              <a:t>Become friends with those that support instructors</a:t>
            </a:r>
          </a:p>
          <a:p>
            <a:pPr lvl="1"/>
            <a:r>
              <a:rPr lang="en-US" dirty="0" smtClean="0"/>
              <a:t>instructional designers, tech support, Centers for Teaching and Learning, librarians</a:t>
            </a:r>
            <a:endParaRPr lang="en-US" dirty="0"/>
          </a:p>
          <a:p>
            <a:r>
              <a:rPr lang="en-US" dirty="0" smtClean="0"/>
              <a:t>Share videos or live demos of end-user experiences with the content instructor has provided</a:t>
            </a:r>
            <a:endParaRPr lang="en-US" dirty="0"/>
          </a:p>
          <a:p>
            <a:endParaRPr lang="en-US" dirty="0"/>
          </a:p>
        </p:txBody>
      </p:sp>
    </p:spTree>
    <p:extLst>
      <p:ext uri="{BB962C8B-B14F-4D97-AF65-F5344CB8AC3E}">
        <p14:creationId xmlns:p14="http://schemas.microsoft.com/office/powerpoint/2010/main" val="36034631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Other Ideas – Part 2</a:t>
            </a:r>
          </a:p>
        </p:txBody>
      </p:sp>
      <p:sp>
        <p:nvSpPr>
          <p:cNvPr id="3" name="Text Placeholder 2"/>
          <p:cNvSpPr>
            <a:spLocks noGrp="1"/>
          </p:cNvSpPr>
          <p:nvPr>
            <p:ph type="body" sz="quarter" idx="11"/>
          </p:nvPr>
        </p:nvSpPr>
        <p:spPr>
          <a:xfrm>
            <a:off x="659305" y="1736725"/>
            <a:ext cx="8196210" cy="4897157"/>
          </a:xfrm>
        </p:spPr>
        <p:txBody>
          <a:bodyPr/>
          <a:lstStyle/>
          <a:p>
            <a:r>
              <a:rPr lang="en-US" dirty="0" smtClean="0"/>
              <a:t>4 </a:t>
            </a:r>
            <a:r>
              <a:rPr lang="en-US" dirty="0"/>
              <a:t>things that all content creators should be able to do (YouTube video playlist)</a:t>
            </a:r>
          </a:p>
          <a:p>
            <a:r>
              <a:rPr lang="en-US" dirty="0" smtClean="0"/>
              <a:t>Use built-in tools in the software they are using</a:t>
            </a:r>
          </a:p>
          <a:p>
            <a:pPr lvl="1"/>
            <a:r>
              <a:rPr lang="en-US" dirty="0" smtClean="0"/>
              <a:t>Adobe Acrobat Pro</a:t>
            </a:r>
          </a:p>
          <a:p>
            <a:pPr lvl="1"/>
            <a:r>
              <a:rPr lang="en-US" dirty="0" smtClean="0"/>
              <a:t>MS Office 2013+</a:t>
            </a:r>
          </a:p>
          <a:p>
            <a:pPr lvl="1"/>
            <a:r>
              <a:rPr lang="en-US" dirty="0" smtClean="0"/>
              <a:t>UDOIT</a:t>
            </a:r>
          </a:p>
          <a:p>
            <a:pPr lvl="1"/>
            <a:r>
              <a:rPr lang="en-US" dirty="0" smtClean="0"/>
              <a:t>A11y</a:t>
            </a:r>
          </a:p>
          <a:p>
            <a:pPr lvl="1"/>
            <a:r>
              <a:rPr lang="en-US" dirty="0" err="1" smtClean="0"/>
              <a:t>GrackleDocs</a:t>
            </a:r>
            <a:endParaRPr lang="en-US" dirty="0" smtClean="0"/>
          </a:p>
          <a:p>
            <a:endParaRPr lang="en-US" dirty="0"/>
          </a:p>
        </p:txBody>
      </p:sp>
    </p:spTree>
    <p:extLst>
      <p:ext uri="{BB962C8B-B14F-4D97-AF65-F5344CB8AC3E}">
        <p14:creationId xmlns:p14="http://schemas.microsoft.com/office/powerpoint/2010/main" val="572314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Summarizing</a:t>
            </a:r>
          </a:p>
        </p:txBody>
      </p:sp>
      <p:sp>
        <p:nvSpPr>
          <p:cNvPr id="3" name="Text Placeholder 2"/>
          <p:cNvSpPr>
            <a:spLocks noGrp="1"/>
          </p:cNvSpPr>
          <p:nvPr>
            <p:ph type="body" sz="quarter" idx="11"/>
          </p:nvPr>
        </p:nvSpPr>
        <p:spPr>
          <a:xfrm>
            <a:off x="659305" y="1736725"/>
            <a:ext cx="8196210" cy="4897157"/>
          </a:xfrm>
        </p:spPr>
        <p:txBody>
          <a:bodyPr/>
          <a:lstStyle/>
          <a:p>
            <a:r>
              <a:rPr lang="en-US" dirty="0" smtClean="0"/>
              <a:t>Identify what instructors need to know/do</a:t>
            </a:r>
          </a:p>
          <a:p>
            <a:r>
              <a:rPr lang="en-US" dirty="0" smtClean="0"/>
              <a:t>Determine most realistic method to share that info or change that behavior</a:t>
            </a:r>
          </a:p>
          <a:p>
            <a:r>
              <a:rPr lang="en-US" dirty="0" smtClean="0"/>
              <a:t>Collect </a:t>
            </a:r>
            <a:r>
              <a:rPr lang="en-US" dirty="0"/>
              <a:t>and use data to tell your story</a:t>
            </a:r>
          </a:p>
          <a:p>
            <a:r>
              <a:rPr lang="en-US" dirty="0" smtClean="0"/>
              <a:t>Instructors are, and should be, your friends</a:t>
            </a:r>
          </a:p>
          <a:p>
            <a:r>
              <a:rPr lang="en-US" dirty="0" smtClean="0"/>
              <a:t>Start with the smallest realistic goal to help instructors. Goal has to be slam-dunk-able</a:t>
            </a:r>
            <a:endParaRPr lang="en-US" dirty="0"/>
          </a:p>
        </p:txBody>
      </p:sp>
    </p:spTree>
    <p:extLst>
      <p:ext uri="{BB962C8B-B14F-4D97-AF65-F5344CB8AC3E}">
        <p14:creationId xmlns:p14="http://schemas.microsoft.com/office/powerpoint/2010/main" val="24953474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1757" y="4675715"/>
            <a:ext cx="8159587" cy="1200328"/>
          </a:xfrm>
          <a:prstGeom prst="rect">
            <a:avLst/>
          </a:prstGeom>
        </p:spPr>
        <p:txBody>
          <a:bodyPr wrap="square">
            <a:spAutoFit/>
          </a:bodyPr>
          <a:lstStyle/>
          <a:p>
            <a:r>
              <a:rPr lang="en-US" sz="2400" dirty="0">
                <a:solidFill>
                  <a:schemeClr val="tx2"/>
                </a:solidFill>
              </a:rPr>
              <a:t>Amanda Isbell, Accessible Text Assistant, </a:t>
            </a:r>
            <a:r>
              <a:rPr lang="en-US" sz="2400" dirty="0" err="1">
                <a:solidFill>
                  <a:schemeClr val="tx2"/>
                </a:solidFill>
              </a:rPr>
              <a:t>aisbell@uw.edu</a:t>
            </a:r>
            <a:endParaRPr lang="en-US" sz="2400" dirty="0">
              <a:solidFill>
                <a:schemeClr val="tx2"/>
              </a:solidFill>
            </a:endParaRPr>
          </a:p>
          <a:p>
            <a:r>
              <a:rPr lang="en-US" sz="2400" dirty="0">
                <a:solidFill>
                  <a:schemeClr val="tx2"/>
                </a:solidFill>
              </a:rPr>
              <a:t>Krista </a:t>
            </a:r>
            <a:r>
              <a:rPr lang="en-US" sz="2400" dirty="0" err="1">
                <a:solidFill>
                  <a:schemeClr val="tx2"/>
                </a:solidFill>
              </a:rPr>
              <a:t>Greear</a:t>
            </a:r>
            <a:r>
              <a:rPr lang="en-US" sz="2400" dirty="0">
                <a:solidFill>
                  <a:schemeClr val="tx2"/>
                </a:solidFill>
              </a:rPr>
              <a:t>, Assistant Director, </a:t>
            </a:r>
            <a:r>
              <a:rPr lang="en-US" sz="2400" dirty="0" err="1">
                <a:solidFill>
                  <a:schemeClr val="tx2"/>
                </a:solidFill>
              </a:rPr>
              <a:t>greeark@uw.edu</a:t>
            </a:r>
            <a:r>
              <a:rPr lang="en-US" sz="2400" dirty="0">
                <a:solidFill>
                  <a:schemeClr val="tx2"/>
                </a:solidFill>
              </a:rPr>
              <a:t> </a:t>
            </a:r>
          </a:p>
          <a:p>
            <a:r>
              <a:rPr lang="en-US" sz="2400" dirty="0">
                <a:solidFill>
                  <a:schemeClr val="tx2"/>
                </a:solidFill>
              </a:rPr>
              <a:t>Disability Resources for Students</a:t>
            </a:r>
          </a:p>
        </p:txBody>
      </p:sp>
      <p:sp>
        <p:nvSpPr>
          <p:cNvPr id="3" name="Text Placeholder 1"/>
          <p:cNvSpPr>
            <a:spLocks noGrp="1"/>
          </p:cNvSpPr>
          <p:nvPr>
            <p:ph type="body" sz="quarter" idx="10"/>
          </p:nvPr>
        </p:nvSpPr>
        <p:spPr>
          <a:xfrm>
            <a:off x="671757" y="847919"/>
            <a:ext cx="6972300" cy="3383280"/>
          </a:xfrm>
        </p:spPr>
        <p:txBody>
          <a:bodyPr>
            <a:normAutofit/>
          </a:bodyPr>
          <a:lstStyle/>
          <a:p>
            <a:endParaRPr lang="en-US" dirty="0" smtClean="0">
              <a:solidFill>
                <a:srgbClr val="33006F"/>
              </a:solidFill>
            </a:endParaRPr>
          </a:p>
          <a:p>
            <a:r>
              <a:rPr lang="en-US" dirty="0" smtClean="0">
                <a:solidFill>
                  <a:srgbClr val="33006F"/>
                </a:solidFill>
              </a:rPr>
              <a:t>Thank you!</a:t>
            </a:r>
          </a:p>
        </p:txBody>
      </p:sp>
    </p:spTree>
    <p:extLst>
      <p:ext uri="{BB962C8B-B14F-4D97-AF65-F5344CB8AC3E}">
        <p14:creationId xmlns:p14="http://schemas.microsoft.com/office/powerpoint/2010/main" val="400591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What We’re Going to Talk About</a:t>
            </a:r>
            <a:endParaRPr lang="en-US" dirty="0"/>
          </a:p>
        </p:txBody>
      </p:sp>
      <p:sp>
        <p:nvSpPr>
          <p:cNvPr id="3" name="Text Placeholder 2"/>
          <p:cNvSpPr>
            <a:spLocks noGrp="1"/>
          </p:cNvSpPr>
          <p:nvPr>
            <p:ph type="body" sz="quarter" idx="11"/>
          </p:nvPr>
        </p:nvSpPr>
        <p:spPr/>
        <p:txBody>
          <a:bodyPr/>
          <a:lstStyle/>
          <a:p>
            <a:r>
              <a:rPr lang="en-US" dirty="0" smtClean="0"/>
              <a:t>Identifying the scope (at UW)</a:t>
            </a:r>
          </a:p>
          <a:p>
            <a:r>
              <a:rPr lang="en-US" dirty="0" smtClean="0"/>
              <a:t>Pinpoint some issues</a:t>
            </a:r>
          </a:p>
          <a:p>
            <a:r>
              <a:rPr lang="en-US" dirty="0" smtClean="0"/>
              <a:t>Brainstorm solutions</a:t>
            </a:r>
          </a:p>
          <a:p>
            <a:r>
              <a:rPr lang="en-US" dirty="0" smtClean="0"/>
              <a:t>Play devil’s advocate for our brilliant solutions</a:t>
            </a:r>
          </a:p>
          <a:p>
            <a:r>
              <a:rPr lang="en-US" dirty="0" smtClean="0"/>
              <a:t>Share with UW has done</a:t>
            </a:r>
          </a:p>
          <a:p>
            <a:r>
              <a:rPr lang="en-US" dirty="0" smtClean="0"/>
              <a:t>End with encouragement</a:t>
            </a:r>
          </a:p>
          <a:p>
            <a:endParaRPr lang="en-US" dirty="0"/>
          </a:p>
        </p:txBody>
      </p:sp>
    </p:spTree>
    <p:extLst>
      <p:ext uri="{BB962C8B-B14F-4D97-AF65-F5344CB8AC3E}">
        <p14:creationId xmlns:p14="http://schemas.microsoft.com/office/powerpoint/2010/main" val="3583988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Identifying Scope</a:t>
            </a:r>
            <a:endParaRPr lang="en-US" dirty="0"/>
          </a:p>
        </p:txBody>
      </p:sp>
    </p:spTree>
    <p:extLst>
      <p:ext uri="{BB962C8B-B14F-4D97-AF65-F5344CB8AC3E}">
        <p14:creationId xmlns:p14="http://schemas.microsoft.com/office/powerpoint/2010/main" val="312687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118k+ pages of PDFs&#10;UW converts about 100 pages/hr&#10;would take us 1,184 hours to convert those PDF pages&#10;this is more than 1/2 year of converting files full-time" title="how long to convert PDFs"/>
          <p:cNvGraphicFramePr>
            <a:graphicFrameLocks noGrp="1"/>
          </p:cNvGraphicFramePr>
          <p:nvPr>
            <p:extLst>
              <p:ext uri="{D42A27DB-BD31-4B8C-83A1-F6EECF244321}">
                <p14:modId xmlns:p14="http://schemas.microsoft.com/office/powerpoint/2010/main" val="2521639864"/>
              </p:ext>
            </p:extLst>
          </p:nvPr>
        </p:nvGraphicFramePr>
        <p:xfrm>
          <a:off x="239793" y="4036662"/>
          <a:ext cx="6812442" cy="2547619"/>
        </p:xfrm>
        <a:graphic>
          <a:graphicData uri="http://schemas.openxmlformats.org/drawingml/2006/table">
            <a:tbl>
              <a:tblPr firstRow="1"/>
              <a:tblGrid>
                <a:gridCol w="1493383"/>
                <a:gridCol w="2017059"/>
                <a:gridCol w="1583765"/>
                <a:gridCol w="1718235"/>
              </a:tblGrid>
              <a:tr h="1689534">
                <a:tc>
                  <a:txBody>
                    <a:bodyPr/>
                    <a:lstStyle/>
                    <a:p>
                      <a:pPr algn="ctr" rtl="0" fontAlgn="b"/>
                      <a:r>
                        <a:rPr lang="en-US" sz="2400" b="1" dirty="0" smtClean="0">
                          <a:effectLst/>
                        </a:rPr>
                        <a:t># pages of PDFs</a:t>
                      </a:r>
                      <a:endParaRPr lang="en-US" sz="2400" b="1" dirty="0">
                        <a:effectLst/>
                      </a:endParaRPr>
                    </a:p>
                  </a:txBody>
                  <a:tcPr marL="21887" marR="21887" marT="14591" marB="1459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400" b="1" dirty="0">
                          <a:effectLst/>
                        </a:rPr>
                        <a:t>UW time to convert </a:t>
                      </a:r>
                      <a:r>
                        <a:rPr lang="en-US" sz="2400" b="1" dirty="0" smtClean="0">
                          <a:effectLst/>
                        </a:rPr>
                        <a:t>accessible</a:t>
                      </a:r>
                      <a:r>
                        <a:rPr lang="en-US" sz="2400" b="1" baseline="0" dirty="0" smtClean="0">
                          <a:effectLst/>
                        </a:rPr>
                        <a:t> versions</a:t>
                      </a:r>
                      <a:endParaRPr lang="en-US" sz="2400" b="1" dirty="0">
                        <a:effectLst/>
                      </a:endParaRPr>
                    </a:p>
                  </a:txBody>
                  <a:tcPr marL="21887" marR="21887" marT="14591" marB="1459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400" b="1" dirty="0">
                          <a:effectLst/>
                        </a:rPr>
                        <a:t>Hours to convert </a:t>
                      </a:r>
                      <a:r>
                        <a:rPr lang="en-US" sz="2400" b="1" dirty="0" smtClean="0">
                          <a:effectLst/>
                        </a:rPr>
                        <a:t> pages</a:t>
                      </a:r>
                      <a:endParaRPr lang="en-US" sz="2400" b="1" dirty="0">
                        <a:effectLst/>
                      </a:endParaRPr>
                    </a:p>
                  </a:txBody>
                  <a:tcPr marL="21887" marR="21887" marT="14591" marB="1459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400" b="1" dirty="0">
                          <a:effectLst/>
                        </a:rPr>
                        <a:t>Weeks of full-time work</a:t>
                      </a:r>
                    </a:p>
                  </a:txBody>
                  <a:tcPr marL="21887" marR="21887" marT="14591" marB="1459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r>
              <a:tr h="858085">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400" dirty="0" smtClean="0">
                          <a:effectLst/>
                        </a:rPr>
                        <a:t>118,447</a:t>
                      </a:r>
                    </a:p>
                  </a:txBody>
                  <a:tcPr marL="21887" marR="21887" marT="14591" marB="1459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400" dirty="0" smtClean="0">
                          <a:effectLst/>
                        </a:rPr>
                        <a:t>100 </a:t>
                      </a:r>
                      <a:r>
                        <a:rPr lang="en-US" sz="2400" dirty="0">
                          <a:effectLst/>
                        </a:rPr>
                        <a:t>pages / hour</a:t>
                      </a:r>
                    </a:p>
                  </a:txBody>
                  <a:tcPr marL="21887" marR="21887" marT="14591" marB="1459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400" dirty="0" smtClean="0">
                          <a:effectLst/>
                        </a:rPr>
                        <a:t>1,184</a:t>
                      </a:r>
                      <a:endParaRPr lang="en-US" sz="2400" dirty="0">
                        <a:effectLst/>
                      </a:endParaRPr>
                    </a:p>
                  </a:txBody>
                  <a:tcPr marL="21887" marR="21887" marT="14591" marB="1459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400" dirty="0" smtClean="0">
                          <a:effectLst/>
                        </a:rPr>
                        <a:t>29.6</a:t>
                      </a:r>
                      <a:endParaRPr lang="en-US" sz="2400" dirty="0">
                        <a:effectLst/>
                      </a:endParaRPr>
                    </a:p>
                  </a:txBody>
                  <a:tcPr marL="21887" marR="21887" marT="14591" marB="1459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r>
            </a:tbl>
          </a:graphicData>
        </a:graphic>
      </p:graphicFrame>
      <p:graphicFrame>
        <p:nvGraphicFramePr>
          <p:cNvPr id="5" name="Table 4" descr="9 quarters&#10;228 classes&#10;145k+ pages&#10;8900+ files&#10;6300+ of those files are PDFs or 70%&#10;" title="how many PDFs are we dealing with?"/>
          <p:cNvGraphicFramePr>
            <a:graphicFrameLocks noGrp="1"/>
          </p:cNvGraphicFramePr>
          <p:nvPr>
            <p:extLst>
              <p:ext uri="{D42A27DB-BD31-4B8C-83A1-F6EECF244321}">
                <p14:modId xmlns:p14="http://schemas.microsoft.com/office/powerpoint/2010/main" val="1755261342"/>
              </p:ext>
            </p:extLst>
          </p:nvPr>
        </p:nvGraphicFramePr>
        <p:xfrm>
          <a:off x="239793" y="1731066"/>
          <a:ext cx="8616626" cy="1585049"/>
        </p:xfrm>
        <a:graphic>
          <a:graphicData uri="http://schemas.openxmlformats.org/drawingml/2006/table">
            <a:tbl>
              <a:tblPr firstRow="1"/>
              <a:tblGrid>
                <a:gridCol w="1239383"/>
                <a:gridCol w="1688353"/>
                <a:gridCol w="1489611"/>
                <a:gridCol w="1338342"/>
                <a:gridCol w="1330570"/>
                <a:gridCol w="1530367"/>
              </a:tblGrid>
              <a:tr h="1110262">
                <a:tc>
                  <a:txBody>
                    <a:bodyPr/>
                    <a:lstStyle/>
                    <a:p>
                      <a:pPr algn="ctr" rtl="0" fontAlgn="b"/>
                      <a:r>
                        <a:rPr lang="en-US" sz="2400" b="1" dirty="0">
                          <a:effectLst/>
                        </a:rPr>
                        <a:t># quarters</a:t>
                      </a:r>
                    </a:p>
                  </a:txBody>
                  <a:tcPr marL="21887" marR="21887" marT="14591" marB="1459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400" b="1" dirty="0">
                          <a:effectLst/>
                        </a:rPr>
                        <a:t># different classes</a:t>
                      </a:r>
                    </a:p>
                  </a:txBody>
                  <a:tcPr marL="21887" marR="21887" marT="14591" marB="1459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400" b="1" dirty="0" smtClean="0">
                          <a:effectLst/>
                        </a:rPr>
                        <a:t># pages (all</a:t>
                      </a:r>
                      <a:r>
                        <a:rPr lang="en-US" sz="2400" b="1" baseline="0" dirty="0" smtClean="0">
                          <a:effectLst/>
                        </a:rPr>
                        <a:t> of them)</a:t>
                      </a:r>
                      <a:endParaRPr lang="en-US" sz="2400" b="1" dirty="0" smtClean="0">
                        <a:effectLst/>
                      </a:endParaRPr>
                    </a:p>
                  </a:txBody>
                  <a:tcPr marL="21887" marR="21887" marT="14591" marB="1459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400" b="1" dirty="0">
                          <a:effectLst/>
                        </a:rPr>
                        <a:t># </a:t>
                      </a:r>
                      <a:r>
                        <a:rPr lang="en-US" sz="2400" b="1" dirty="0" smtClean="0">
                          <a:effectLst/>
                        </a:rPr>
                        <a:t>files</a:t>
                      </a:r>
                      <a:endParaRPr lang="en-US" sz="2400" b="1" dirty="0">
                        <a:effectLst/>
                      </a:endParaRPr>
                    </a:p>
                  </a:txBody>
                  <a:tcPr marL="21887" marR="21887" marT="14591" marB="1459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400" b="1" dirty="0">
                          <a:effectLst/>
                        </a:rPr>
                        <a:t># </a:t>
                      </a:r>
                      <a:r>
                        <a:rPr lang="en-US" sz="2400" b="1" dirty="0" smtClean="0">
                          <a:effectLst/>
                        </a:rPr>
                        <a:t>PDFs</a:t>
                      </a:r>
                      <a:endParaRPr lang="en-US" sz="2400" b="1" dirty="0">
                        <a:effectLst/>
                      </a:endParaRPr>
                    </a:p>
                  </a:txBody>
                  <a:tcPr marL="21887" marR="21887" marT="14591" marB="1459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400" b="1" dirty="0" smtClean="0">
                          <a:effectLst/>
                        </a:rPr>
                        <a:t>% of files</a:t>
                      </a:r>
                      <a:r>
                        <a:rPr lang="en-US" sz="2400" b="1" baseline="0" dirty="0" smtClean="0">
                          <a:effectLst/>
                        </a:rPr>
                        <a:t> that are PDFs</a:t>
                      </a:r>
                      <a:endParaRPr lang="en-US" sz="2400" b="1" dirty="0">
                        <a:effectLst/>
                      </a:endParaRPr>
                    </a:p>
                  </a:txBody>
                  <a:tcPr marL="21887" marR="21887" marT="14591" marB="1459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r>
              <a:tr h="458587">
                <a:tc>
                  <a:txBody>
                    <a:bodyPr/>
                    <a:lstStyle/>
                    <a:p>
                      <a:pPr algn="ctr" rtl="0" fontAlgn="b"/>
                      <a:r>
                        <a:rPr lang="en-US" sz="2400">
                          <a:effectLst/>
                        </a:rPr>
                        <a:t>9</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400" dirty="0">
                          <a:effectLst/>
                        </a:rPr>
                        <a:t>228</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400" dirty="0" smtClean="0">
                          <a:effectLst/>
                        </a:rPr>
                        <a:t>145,259</a:t>
                      </a:r>
                      <a:endParaRPr lang="en-US" sz="2400" dirty="0">
                        <a:effectLst/>
                      </a:endParaRP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400" dirty="0" smtClean="0">
                          <a:effectLst/>
                        </a:rPr>
                        <a:t>8,956</a:t>
                      </a:r>
                      <a:endParaRPr lang="en-US" sz="2400" dirty="0">
                        <a:effectLst/>
                      </a:endParaRP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400" dirty="0" smtClean="0">
                          <a:effectLst/>
                        </a:rPr>
                        <a:t>6,356</a:t>
                      </a:r>
                      <a:endParaRPr lang="en-US" sz="2400" dirty="0">
                        <a:effectLst/>
                      </a:endParaRP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400" dirty="0" smtClean="0">
                          <a:effectLst/>
                        </a:rPr>
                        <a:t>70.9%</a:t>
                      </a:r>
                      <a:endParaRPr lang="en-US" sz="2400" dirty="0">
                        <a:effectLst/>
                      </a:endParaRP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r>
            </a:tbl>
          </a:graphicData>
        </a:graphic>
      </p:graphicFrame>
      <p:sp>
        <p:nvSpPr>
          <p:cNvPr id="2" name="Text Placeholder 1"/>
          <p:cNvSpPr>
            <a:spLocks noGrp="1"/>
          </p:cNvSpPr>
          <p:nvPr>
            <p:ph type="body" sz="quarter" idx="10"/>
          </p:nvPr>
        </p:nvSpPr>
        <p:spPr/>
        <p:txBody>
          <a:bodyPr/>
          <a:lstStyle/>
          <a:p>
            <a:r>
              <a:rPr lang="en-US" dirty="0" smtClean="0"/>
              <a:t>How Many PDFs Are We Dealing With?</a:t>
            </a:r>
            <a:endParaRPr lang="en-US" dirty="0"/>
          </a:p>
        </p:txBody>
      </p:sp>
    </p:spTree>
    <p:extLst>
      <p:ext uri="{BB962C8B-B14F-4D97-AF65-F5344CB8AC3E}">
        <p14:creationId xmlns:p14="http://schemas.microsoft.com/office/powerpoint/2010/main" val="290455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descr="1/2 of seattle's courses on canvas had a syllabus" title="state of the syllabi"/>
          <p:cNvGraphicFramePr>
            <a:graphicFrameLocks noGrp="1"/>
          </p:cNvGraphicFramePr>
          <p:nvPr>
            <p:extLst>
              <p:ext uri="{D42A27DB-BD31-4B8C-83A1-F6EECF244321}">
                <p14:modId xmlns:p14="http://schemas.microsoft.com/office/powerpoint/2010/main" val="3804191939"/>
              </p:ext>
            </p:extLst>
          </p:nvPr>
        </p:nvGraphicFramePr>
        <p:xfrm>
          <a:off x="135205" y="1731066"/>
          <a:ext cx="8904207" cy="3357279"/>
        </p:xfrm>
        <a:graphic>
          <a:graphicData uri="http://schemas.openxmlformats.org/drawingml/2006/table">
            <a:tbl>
              <a:tblPr firstRow="1"/>
              <a:tblGrid>
                <a:gridCol w="1392688"/>
                <a:gridCol w="1490225"/>
                <a:gridCol w="1314823"/>
                <a:gridCol w="1748118"/>
                <a:gridCol w="1449294"/>
                <a:gridCol w="1509059"/>
              </a:tblGrid>
              <a:tr h="1107758">
                <a:tc>
                  <a:txBody>
                    <a:bodyPr/>
                    <a:lstStyle/>
                    <a:p>
                      <a:pPr algn="ctr" rtl="0" fontAlgn="b"/>
                      <a:r>
                        <a:rPr lang="en-US" sz="2400" b="1" kern="1200" dirty="0" smtClean="0">
                          <a:solidFill>
                            <a:schemeClr val="tx1"/>
                          </a:solidFill>
                          <a:effectLst/>
                          <a:latin typeface="+mn-lt"/>
                          <a:ea typeface="+mn-ea"/>
                          <a:cs typeface="+mn-cs"/>
                        </a:rPr>
                        <a:t>Campus</a:t>
                      </a:r>
                      <a:endParaRPr lang="en-US" sz="2400" b="1" kern="1200" dirty="0">
                        <a:solidFill>
                          <a:schemeClr val="tx1"/>
                        </a:solidFill>
                        <a:effectLst/>
                        <a:latin typeface="+mn-lt"/>
                        <a:ea typeface="+mn-ea"/>
                        <a:cs typeface="+mn-cs"/>
                      </a:endParaRPr>
                    </a:p>
                  </a:txBody>
                  <a:tcPr marL="21887" marR="21887" marT="14591" marB="1459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marR="0" algn="ctr">
                        <a:spcBef>
                          <a:spcPts val="0"/>
                        </a:spcBef>
                        <a:spcAft>
                          <a:spcPts val="0"/>
                        </a:spcAft>
                      </a:pPr>
                      <a:r>
                        <a:rPr kumimoji="0" lang="en-US" sz="2400" b="1" i="0" u="none" strike="noStrike" kern="1200" cap="none" spc="0" normalizeH="0" baseline="0" noProof="0" dirty="0" smtClean="0">
                          <a:ln>
                            <a:noFill/>
                          </a:ln>
                          <a:solidFill>
                            <a:srgbClr val="33006F"/>
                          </a:solidFill>
                          <a:effectLst/>
                          <a:uLnTx/>
                          <a:uFillTx/>
                          <a:latin typeface="+mn-lt"/>
                          <a:ea typeface="+mn-ea"/>
                          <a:cs typeface="+mn-cs"/>
                        </a:rPr>
                        <a:t>Had Canvas Course</a:t>
                      </a:r>
                      <a:endParaRPr lang="en-US" sz="1200" dirty="0">
                        <a:effectLst/>
                        <a:latin typeface="Cambria"/>
                        <a:ea typeface="ＭＳ 明朝"/>
                        <a:cs typeface="Times New Roman"/>
                      </a:endParaRPr>
                    </a:p>
                  </a:txBody>
                  <a:tcPr marL="28575" marR="28575" marT="19050" marB="19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lumMod val="20000"/>
                        <a:lumOff val="8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400" b="1" dirty="0" smtClean="0">
                          <a:effectLst/>
                        </a:rPr>
                        <a:t>Had</a:t>
                      </a:r>
                      <a:r>
                        <a:rPr lang="en-US" sz="2400" b="1" baseline="0" dirty="0" smtClean="0">
                          <a:effectLst/>
                        </a:rPr>
                        <a:t> Syllabus</a:t>
                      </a:r>
                      <a:endParaRPr lang="en-US" sz="2400" b="1" dirty="0" smtClean="0">
                        <a:effectLst/>
                      </a:endParaRPr>
                    </a:p>
                  </a:txBody>
                  <a:tcPr marL="21887" marR="21887" marT="14591" marB="1459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lumMod val="20000"/>
                        <a:lumOff val="80000"/>
                      </a:schemeClr>
                    </a:solidFill>
                  </a:tcPr>
                </a:tc>
                <a:tc>
                  <a:txBody>
                    <a:bodyPr/>
                    <a:lstStyle/>
                    <a:p>
                      <a:pPr algn="ctr" rtl="0" fontAlgn="b"/>
                      <a:r>
                        <a:rPr lang="en-US" sz="2400" b="1" dirty="0" smtClean="0">
                          <a:effectLst/>
                        </a:rPr>
                        <a:t>% Courses that</a:t>
                      </a:r>
                      <a:r>
                        <a:rPr lang="en-US" sz="2400" b="1" baseline="0" dirty="0" smtClean="0">
                          <a:effectLst/>
                        </a:rPr>
                        <a:t> had Syllabus</a:t>
                      </a:r>
                      <a:endParaRPr lang="en-US" sz="2400" b="1" dirty="0">
                        <a:effectLst/>
                      </a:endParaRPr>
                    </a:p>
                  </a:txBody>
                  <a:tcPr marL="21887" marR="21887" marT="14591" marB="1459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lumMod val="20000"/>
                        <a:lumOff val="80000"/>
                      </a:schemeClr>
                    </a:solidFill>
                  </a:tcPr>
                </a:tc>
                <a:tc>
                  <a:txBody>
                    <a:bodyPr/>
                    <a:lstStyle/>
                    <a:p>
                      <a:pPr algn="ctr" rtl="0" fontAlgn="b"/>
                      <a:r>
                        <a:rPr lang="en-US" sz="2400" b="1" dirty="0" smtClean="0">
                          <a:effectLst/>
                        </a:rPr>
                        <a:t>Had Syllabus Statement</a:t>
                      </a:r>
                      <a:endParaRPr lang="en-US" sz="2400" b="1" dirty="0">
                        <a:effectLst/>
                      </a:endParaRPr>
                    </a:p>
                  </a:txBody>
                  <a:tcPr marL="21887" marR="21887" marT="14591" marB="1459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400" b="1" dirty="0" smtClean="0">
                          <a:effectLst/>
                        </a:rPr>
                        <a:t>% Syllabi</a:t>
                      </a:r>
                      <a:r>
                        <a:rPr lang="en-US" sz="2400" b="1" baseline="0" dirty="0" smtClean="0">
                          <a:effectLst/>
                        </a:rPr>
                        <a:t> that had Syllabus statement</a:t>
                      </a:r>
                      <a:endParaRPr lang="en-US" sz="2400" b="1" dirty="0">
                        <a:effectLst/>
                      </a:endParaRPr>
                    </a:p>
                  </a:txBody>
                  <a:tcPr marL="21887" marR="21887" marT="14591" marB="1459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r>
              <a:tr h="489296">
                <a:tc>
                  <a:txBody>
                    <a:bodyPr/>
                    <a:lstStyle/>
                    <a:p>
                      <a:pPr algn="ctr" rtl="0" fontAlgn="b"/>
                      <a:r>
                        <a:rPr lang="en-US" sz="2400" dirty="0" smtClean="0">
                          <a:effectLst/>
                        </a:rPr>
                        <a:t>Seattle</a:t>
                      </a:r>
                      <a:endParaRPr lang="en-US" sz="2400" dirty="0">
                        <a:effectLst/>
                      </a:endParaRP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marR="0" algn="ctr">
                        <a:spcBef>
                          <a:spcPts val="0"/>
                        </a:spcBef>
                        <a:spcAft>
                          <a:spcPts val="0"/>
                        </a:spcAft>
                      </a:pPr>
                      <a:r>
                        <a:rPr lang="en-US" sz="2400" kern="1200" dirty="0">
                          <a:solidFill>
                            <a:schemeClr val="tx1"/>
                          </a:solidFill>
                          <a:effectLst/>
                          <a:latin typeface="+mn-lt"/>
                          <a:ea typeface="+mn-ea"/>
                          <a:cs typeface="+mn-cs"/>
                        </a:rPr>
                        <a:t>2177</a:t>
                      </a:r>
                    </a:p>
                  </a:txBody>
                  <a:tcPr marL="28575" marR="28575" marT="19050" marB="19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lumMod val="20000"/>
                        <a:lumOff val="80000"/>
                      </a:schemeClr>
                    </a:solidFill>
                  </a:tcPr>
                </a:tc>
                <a:tc>
                  <a:txBody>
                    <a:bodyPr/>
                    <a:lstStyle/>
                    <a:p>
                      <a:pPr algn="ctr"/>
                      <a:r>
                        <a:rPr lang="en-US" sz="2400" kern="1200" dirty="0" smtClean="0">
                          <a:solidFill>
                            <a:schemeClr val="tx1"/>
                          </a:solidFill>
                          <a:effectLst/>
                          <a:latin typeface="+mn-lt"/>
                          <a:ea typeface="+mn-ea"/>
                          <a:cs typeface="+mn-cs"/>
                        </a:rPr>
                        <a:t>1174</a:t>
                      </a:r>
                      <a:endParaRPr lang="en-US" sz="2400" kern="1200" dirty="0">
                        <a:solidFill>
                          <a:schemeClr val="tx1"/>
                        </a:solidFill>
                        <a:effectLst/>
                        <a:latin typeface="+mn-lt"/>
                        <a:ea typeface="+mn-ea"/>
                        <a:cs typeface="+mn-cs"/>
                      </a:endParaRP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lumMod val="20000"/>
                        <a:lumOff val="80000"/>
                      </a:schemeClr>
                    </a:solidFill>
                  </a:tcPr>
                </a:tc>
                <a:tc>
                  <a:txBody>
                    <a:bodyPr/>
                    <a:lstStyle/>
                    <a:p>
                      <a:pPr algn="ctr" rtl="0" fontAlgn="b"/>
                      <a:r>
                        <a:rPr lang="en-US" sz="2400" dirty="0" smtClean="0">
                          <a:effectLst/>
                        </a:rPr>
                        <a:t>54%</a:t>
                      </a:r>
                      <a:endParaRPr lang="en-US" sz="2400" dirty="0">
                        <a:effectLst/>
                      </a:endParaRP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lumMod val="20000"/>
                        <a:lumOff val="80000"/>
                      </a:schemeClr>
                    </a:solidFill>
                  </a:tcPr>
                </a:tc>
                <a:tc>
                  <a:txBody>
                    <a:bodyPr/>
                    <a:lstStyle/>
                    <a:p>
                      <a:pPr marL="0" marR="0" algn="ctr">
                        <a:spcBef>
                          <a:spcPts val="0"/>
                        </a:spcBef>
                        <a:spcAft>
                          <a:spcPts val="0"/>
                        </a:spcAft>
                      </a:pPr>
                      <a:r>
                        <a:rPr lang="en-US" sz="2400" kern="1200" dirty="0" smtClean="0">
                          <a:solidFill>
                            <a:schemeClr val="tx1"/>
                          </a:solidFill>
                          <a:effectLst/>
                          <a:latin typeface="+mn-lt"/>
                          <a:ea typeface="+mn-ea"/>
                          <a:cs typeface="+mn-cs"/>
                        </a:rPr>
                        <a:t>783</a:t>
                      </a:r>
                      <a:endParaRPr lang="en-US" sz="2400" kern="1200" dirty="0">
                        <a:solidFill>
                          <a:schemeClr val="tx1"/>
                        </a:solidFill>
                        <a:effectLst/>
                        <a:latin typeface="+mn-lt"/>
                        <a:ea typeface="+mn-ea"/>
                        <a:cs typeface="+mn-cs"/>
                      </a:endParaRPr>
                    </a:p>
                  </a:txBody>
                  <a:tcPr marL="28575" marR="28575" marT="19050" marB="19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400" dirty="0" smtClean="0">
                          <a:effectLst/>
                        </a:rPr>
                        <a:t>67%</a:t>
                      </a:r>
                      <a:endParaRPr lang="en-US" sz="2400" dirty="0">
                        <a:effectLst/>
                      </a:endParaRP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r>
              <a:tr h="458587">
                <a:tc>
                  <a:txBody>
                    <a:bodyPr/>
                    <a:lstStyle/>
                    <a:p>
                      <a:pPr algn="ctr" rtl="0" fontAlgn="b"/>
                      <a:r>
                        <a:rPr lang="en-US" sz="2400" kern="1200" dirty="0" smtClean="0">
                          <a:solidFill>
                            <a:schemeClr val="tx1"/>
                          </a:solidFill>
                          <a:effectLst/>
                          <a:latin typeface="+mn-lt"/>
                          <a:ea typeface="+mn-ea"/>
                          <a:cs typeface="+mn-cs"/>
                        </a:rPr>
                        <a:t>Bothell</a:t>
                      </a:r>
                      <a:endParaRPr lang="en-US" sz="2400" kern="1200" dirty="0">
                        <a:solidFill>
                          <a:schemeClr val="tx1"/>
                        </a:solidFill>
                        <a:effectLst/>
                        <a:latin typeface="+mn-lt"/>
                        <a:ea typeface="+mn-ea"/>
                        <a:cs typeface="+mn-cs"/>
                      </a:endParaRP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marR="0" algn="ctr">
                        <a:spcBef>
                          <a:spcPts val="0"/>
                        </a:spcBef>
                        <a:spcAft>
                          <a:spcPts val="0"/>
                        </a:spcAft>
                      </a:pPr>
                      <a:r>
                        <a:rPr lang="en-US" sz="2400" kern="1200" dirty="0">
                          <a:solidFill>
                            <a:schemeClr val="tx1"/>
                          </a:solidFill>
                          <a:effectLst/>
                          <a:latin typeface="+mn-lt"/>
                          <a:ea typeface="+mn-ea"/>
                          <a:cs typeface="+mn-cs"/>
                        </a:rPr>
                        <a:t>384</a:t>
                      </a:r>
                    </a:p>
                  </a:txBody>
                  <a:tcPr marL="28575" marR="28575" marT="19050" marB="19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lumMod val="20000"/>
                        <a:lumOff val="80000"/>
                      </a:schemeClr>
                    </a:solidFill>
                  </a:tcPr>
                </a:tc>
                <a:tc>
                  <a:txBody>
                    <a:bodyPr/>
                    <a:lstStyle/>
                    <a:p>
                      <a:pPr algn="ctr"/>
                      <a:r>
                        <a:rPr lang="en-US" sz="2400" kern="1200" dirty="0" smtClean="0">
                          <a:solidFill>
                            <a:schemeClr val="tx1"/>
                          </a:solidFill>
                          <a:effectLst/>
                          <a:latin typeface="+mn-lt"/>
                          <a:ea typeface="+mn-ea"/>
                          <a:cs typeface="+mn-cs"/>
                        </a:rPr>
                        <a:t>264</a:t>
                      </a:r>
                      <a:endParaRPr lang="en-US" sz="2400" kern="1200" dirty="0">
                        <a:solidFill>
                          <a:schemeClr val="tx1"/>
                        </a:solidFill>
                        <a:effectLst/>
                        <a:latin typeface="+mn-lt"/>
                        <a:ea typeface="+mn-ea"/>
                        <a:cs typeface="+mn-cs"/>
                      </a:endParaRP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lumMod val="20000"/>
                        <a:lumOff val="80000"/>
                      </a:schemeClr>
                    </a:solidFill>
                  </a:tcPr>
                </a:tc>
                <a:tc>
                  <a:txBody>
                    <a:bodyPr/>
                    <a:lstStyle/>
                    <a:p>
                      <a:pPr algn="ctr" rtl="0" fontAlgn="b"/>
                      <a:r>
                        <a:rPr lang="en-US" sz="2400" dirty="0" smtClean="0">
                          <a:effectLst/>
                        </a:rPr>
                        <a:t>69%</a:t>
                      </a:r>
                      <a:endParaRPr lang="en-US" sz="2400" dirty="0">
                        <a:effectLst/>
                      </a:endParaRP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lumMod val="20000"/>
                        <a:lumOff val="80000"/>
                      </a:schemeClr>
                    </a:solidFill>
                  </a:tcPr>
                </a:tc>
                <a:tc>
                  <a:txBody>
                    <a:bodyPr/>
                    <a:lstStyle/>
                    <a:p>
                      <a:pPr marL="0" marR="0" algn="ctr">
                        <a:spcBef>
                          <a:spcPts val="0"/>
                        </a:spcBef>
                        <a:spcAft>
                          <a:spcPts val="0"/>
                        </a:spcAft>
                      </a:pPr>
                      <a:r>
                        <a:rPr lang="en-US" sz="2400" kern="1200" dirty="0" smtClean="0">
                          <a:solidFill>
                            <a:schemeClr val="tx1"/>
                          </a:solidFill>
                          <a:effectLst/>
                          <a:latin typeface="+mn-lt"/>
                          <a:ea typeface="+mn-ea"/>
                          <a:cs typeface="+mn-cs"/>
                        </a:rPr>
                        <a:t>247</a:t>
                      </a:r>
                      <a:endParaRPr lang="en-US" sz="2400" kern="1200" dirty="0">
                        <a:solidFill>
                          <a:schemeClr val="tx1"/>
                        </a:solidFill>
                        <a:effectLst/>
                        <a:latin typeface="+mn-lt"/>
                        <a:ea typeface="+mn-ea"/>
                        <a:cs typeface="+mn-cs"/>
                      </a:endParaRPr>
                    </a:p>
                  </a:txBody>
                  <a:tcPr marL="28575" marR="28575" marT="19050" marB="19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400" dirty="0" smtClean="0">
                          <a:effectLst/>
                        </a:rPr>
                        <a:t>94%</a:t>
                      </a:r>
                      <a:endParaRPr lang="en-US" sz="2400" dirty="0">
                        <a:effectLst/>
                      </a:endParaRP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r>
              <a:tr h="458587">
                <a:tc>
                  <a:txBody>
                    <a:bodyPr/>
                    <a:lstStyle/>
                    <a:p>
                      <a:pPr algn="ctr" rtl="0" fontAlgn="b"/>
                      <a:r>
                        <a:rPr lang="en-US" sz="2400" dirty="0" smtClean="0">
                          <a:effectLst/>
                        </a:rPr>
                        <a:t>Tacoma</a:t>
                      </a:r>
                      <a:endParaRPr lang="en-US" sz="2400" dirty="0">
                        <a:effectLst/>
                      </a:endParaRP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a:r>
                        <a:rPr lang="en-US" sz="2400" kern="1200" dirty="0" smtClean="0">
                          <a:solidFill>
                            <a:schemeClr val="tx1"/>
                          </a:solidFill>
                          <a:effectLst/>
                          <a:latin typeface="+mn-lt"/>
                          <a:ea typeface="+mn-ea"/>
                          <a:cs typeface="+mn-cs"/>
                        </a:rPr>
                        <a:t>59</a:t>
                      </a:r>
                      <a:endParaRPr lang="en-US" sz="2400" kern="1200" dirty="0">
                        <a:solidFill>
                          <a:schemeClr val="tx1"/>
                        </a:solidFill>
                        <a:effectLst/>
                        <a:latin typeface="+mn-lt"/>
                        <a:ea typeface="+mn-ea"/>
                        <a:cs typeface="+mn-cs"/>
                      </a:endParaRPr>
                    </a:p>
                  </a:txBody>
                  <a:tcPr marL="28575" marR="28575" marT="19050" marB="19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lumMod val="20000"/>
                        <a:lumOff val="80000"/>
                      </a:schemeClr>
                    </a:solidFill>
                  </a:tcPr>
                </a:tc>
                <a:tc>
                  <a:txBody>
                    <a:bodyPr/>
                    <a:lstStyle/>
                    <a:p>
                      <a:pPr algn="ctr"/>
                      <a:r>
                        <a:rPr lang="en-US" sz="2400" kern="1200" dirty="0" smtClean="0">
                          <a:solidFill>
                            <a:schemeClr val="tx1"/>
                          </a:solidFill>
                          <a:effectLst/>
                          <a:latin typeface="+mn-lt"/>
                          <a:ea typeface="+mn-ea"/>
                          <a:cs typeface="+mn-cs"/>
                        </a:rPr>
                        <a:t>37</a:t>
                      </a:r>
                      <a:endParaRPr lang="en-US" sz="2400" kern="1200" dirty="0">
                        <a:solidFill>
                          <a:schemeClr val="tx1"/>
                        </a:solidFill>
                        <a:effectLst/>
                        <a:latin typeface="+mn-lt"/>
                        <a:ea typeface="+mn-ea"/>
                        <a:cs typeface="+mn-cs"/>
                      </a:endParaRP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lumMod val="20000"/>
                        <a:lumOff val="80000"/>
                      </a:schemeClr>
                    </a:solidFill>
                  </a:tcPr>
                </a:tc>
                <a:tc>
                  <a:txBody>
                    <a:bodyPr/>
                    <a:lstStyle/>
                    <a:p>
                      <a:pPr algn="ctr" rtl="0" fontAlgn="b"/>
                      <a:r>
                        <a:rPr lang="en-US" sz="2400" dirty="0" smtClean="0">
                          <a:effectLst/>
                        </a:rPr>
                        <a:t>63%</a:t>
                      </a:r>
                      <a:endParaRPr lang="en-US" sz="2400" dirty="0">
                        <a:effectLst/>
                      </a:endParaRP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lumMod val="20000"/>
                        <a:lumOff val="80000"/>
                      </a:schemeClr>
                    </a:solidFill>
                  </a:tcPr>
                </a:tc>
                <a:tc>
                  <a:txBody>
                    <a:bodyPr/>
                    <a:lstStyle/>
                    <a:p>
                      <a:pPr marL="0" marR="0" algn="ctr">
                        <a:spcBef>
                          <a:spcPts val="0"/>
                        </a:spcBef>
                        <a:spcAft>
                          <a:spcPts val="0"/>
                        </a:spcAft>
                      </a:pPr>
                      <a:r>
                        <a:rPr lang="en-US" sz="2400" kern="1200" dirty="0" smtClean="0">
                          <a:solidFill>
                            <a:schemeClr val="tx1"/>
                          </a:solidFill>
                          <a:effectLst/>
                          <a:latin typeface="+mn-lt"/>
                          <a:ea typeface="+mn-ea"/>
                          <a:cs typeface="+mn-cs"/>
                        </a:rPr>
                        <a:t>35</a:t>
                      </a:r>
                      <a:endParaRPr lang="en-US" sz="2400" kern="1200" dirty="0">
                        <a:solidFill>
                          <a:schemeClr val="tx1"/>
                        </a:solidFill>
                        <a:effectLst/>
                        <a:latin typeface="+mn-lt"/>
                        <a:ea typeface="+mn-ea"/>
                        <a:cs typeface="+mn-cs"/>
                      </a:endParaRPr>
                    </a:p>
                  </a:txBody>
                  <a:tcPr marL="28575" marR="28575" marT="19050" marB="19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400" dirty="0" smtClean="0">
                          <a:effectLst/>
                        </a:rPr>
                        <a:t>95%</a:t>
                      </a:r>
                      <a:endParaRPr lang="en-US" sz="2400" dirty="0">
                        <a:effectLst/>
                      </a:endParaRP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r>
              <a:tr h="458587">
                <a:tc>
                  <a:txBody>
                    <a:bodyPr/>
                    <a:lstStyle/>
                    <a:p>
                      <a:pPr algn="ctr" rtl="0" fontAlgn="b"/>
                      <a:r>
                        <a:rPr lang="en-US" sz="2400" b="1" dirty="0" smtClean="0">
                          <a:effectLst/>
                        </a:rPr>
                        <a:t>Total</a:t>
                      </a:r>
                      <a:endParaRPr lang="en-US" sz="2400" b="1" dirty="0">
                        <a:effectLst/>
                      </a:endParaRP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400" b="1" kern="1200" dirty="0" smtClean="0">
                          <a:solidFill>
                            <a:schemeClr val="tx1"/>
                          </a:solidFill>
                          <a:effectLst/>
                          <a:latin typeface="+mn-lt"/>
                          <a:ea typeface="+mn-ea"/>
                          <a:cs typeface="+mn-cs"/>
                        </a:rPr>
                        <a:t>2620</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lumMod val="20000"/>
                        <a:lumOff val="80000"/>
                      </a:schemeClr>
                    </a:solidFill>
                  </a:tcPr>
                </a:tc>
                <a:tc>
                  <a:txBody>
                    <a:bodyPr/>
                    <a:lstStyle/>
                    <a:p>
                      <a:pPr algn="ctr" rtl="0" fontAlgn="b"/>
                      <a:r>
                        <a:rPr lang="en-US" sz="2400" b="1" dirty="0" smtClean="0">
                          <a:effectLst/>
                        </a:rPr>
                        <a:t>1473</a:t>
                      </a:r>
                      <a:endParaRPr lang="en-US" sz="2400" b="1" dirty="0">
                        <a:effectLst/>
                      </a:endParaRP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lumMod val="20000"/>
                        <a:lumOff val="80000"/>
                      </a:schemeClr>
                    </a:solidFill>
                  </a:tcPr>
                </a:tc>
                <a:tc>
                  <a:txBody>
                    <a:bodyPr/>
                    <a:lstStyle/>
                    <a:p>
                      <a:pPr algn="ctr" rtl="0" fontAlgn="b"/>
                      <a:r>
                        <a:rPr lang="en-US" sz="2400" b="1" dirty="0" smtClean="0">
                          <a:effectLst/>
                        </a:rPr>
                        <a:t>Avg. 62%</a:t>
                      </a:r>
                      <a:endParaRPr lang="en-US" sz="2400" b="1" dirty="0">
                        <a:effectLst/>
                      </a:endParaRP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bg1">
                        <a:lumMod val="20000"/>
                        <a:lumOff val="80000"/>
                      </a:schemeClr>
                    </a:solidFill>
                  </a:tcPr>
                </a:tc>
                <a:tc>
                  <a:txBody>
                    <a:bodyPr/>
                    <a:lstStyle/>
                    <a:p>
                      <a:pPr algn="ctr" rtl="0" fontAlgn="b"/>
                      <a:r>
                        <a:rPr lang="en-US" sz="2400" b="1" dirty="0" smtClean="0">
                          <a:effectLst/>
                        </a:rPr>
                        <a:t>1065</a:t>
                      </a:r>
                      <a:endParaRPr lang="en-US" sz="2400" b="1" dirty="0">
                        <a:effectLst/>
                      </a:endParaRP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400" b="1" dirty="0" smtClean="0">
                          <a:effectLst/>
                        </a:rPr>
                        <a:t>Avg. 85%</a:t>
                      </a:r>
                      <a:endParaRPr lang="en-US" sz="2400" b="1" dirty="0">
                        <a:effectLst/>
                      </a:endParaRP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r>
            </a:tbl>
          </a:graphicData>
        </a:graphic>
      </p:graphicFrame>
      <p:sp>
        <p:nvSpPr>
          <p:cNvPr id="2" name="Text Placeholder 1"/>
          <p:cNvSpPr>
            <a:spLocks noGrp="1"/>
          </p:cNvSpPr>
          <p:nvPr>
            <p:ph type="body" sz="quarter" idx="10"/>
          </p:nvPr>
        </p:nvSpPr>
        <p:spPr/>
        <p:txBody>
          <a:bodyPr/>
          <a:lstStyle/>
          <a:p>
            <a:r>
              <a:rPr lang="en-US" dirty="0" smtClean="0"/>
              <a:t>State of the Syllabi – Part 1</a:t>
            </a:r>
            <a:endParaRPr lang="en-US" dirty="0"/>
          </a:p>
        </p:txBody>
      </p:sp>
    </p:spTree>
    <p:extLst>
      <p:ext uri="{BB962C8B-B14F-4D97-AF65-F5344CB8AC3E}">
        <p14:creationId xmlns:p14="http://schemas.microsoft.com/office/powerpoint/2010/main" val="127665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descr="less than 1/2of the canvas courses that had a syllabus statment had accurate information about DS"/>
          <p:cNvGraphicFramePr>
            <a:graphicFrameLocks noGrp="1"/>
          </p:cNvGraphicFramePr>
          <p:nvPr>
            <p:extLst>
              <p:ext uri="{D42A27DB-BD31-4B8C-83A1-F6EECF244321}">
                <p14:modId xmlns:p14="http://schemas.microsoft.com/office/powerpoint/2010/main" val="3000729828"/>
              </p:ext>
            </p:extLst>
          </p:nvPr>
        </p:nvGraphicFramePr>
        <p:xfrm>
          <a:off x="135205" y="1731066"/>
          <a:ext cx="8721214" cy="2991519"/>
        </p:xfrm>
        <a:graphic>
          <a:graphicData uri="http://schemas.openxmlformats.org/drawingml/2006/table">
            <a:tbl>
              <a:tblPr firstRow="1"/>
              <a:tblGrid>
                <a:gridCol w="2791500"/>
                <a:gridCol w="2904961"/>
                <a:gridCol w="3024753"/>
              </a:tblGrid>
              <a:tr h="1107758">
                <a:tc>
                  <a:txBody>
                    <a:bodyPr/>
                    <a:lstStyle/>
                    <a:p>
                      <a:pPr algn="ctr" rtl="0" fontAlgn="b"/>
                      <a:r>
                        <a:rPr lang="en-US" sz="2400" b="1" kern="1200" dirty="0" smtClean="0">
                          <a:solidFill>
                            <a:schemeClr val="tx1"/>
                          </a:solidFill>
                          <a:effectLst/>
                          <a:latin typeface="+mn-lt"/>
                          <a:ea typeface="+mn-ea"/>
                          <a:cs typeface="+mn-cs"/>
                        </a:rPr>
                        <a:t>Campus</a:t>
                      </a:r>
                      <a:endParaRPr lang="en-US" sz="2400" b="1" kern="1200" dirty="0">
                        <a:solidFill>
                          <a:schemeClr val="tx1"/>
                        </a:solidFill>
                        <a:effectLst/>
                        <a:latin typeface="+mn-lt"/>
                        <a:ea typeface="+mn-ea"/>
                        <a:cs typeface="+mn-cs"/>
                      </a:endParaRPr>
                    </a:p>
                  </a:txBody>
                  <a:tcPr marL="21887" marR="21887" marT="14591" marB="1459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400" b="1" dirty="0" smtClean="0">
                          <a:effectLst/>
                        </a:rPr>
                        <a:t>Had Syllabus Statement with Accurate DRS Info</a:t>
                      </a:r>
                      <a:endParaRPr lang="en-US" sz="2400" b="1" dirty="0">
                        <a:effectLst/>
                      </a:endParaRPr>
                    </a:p>
                  </a:txBody>
                  <a:tcPr marL="21887" marR="21887" marT="14591" marB="1459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400" b="1" dirty="0" smtClean="0">
                          <a:effectLst/>
                        </a:rPr>
                        <a:t>% Syllabi</a:t>
                      </a:r>
                      <a:r>
                        <a:rPr lang="en-US" sz="2400" b="1" baseline="0" dirty="0" smtClean="0">
                          <a:effectLst/>
                        </a:rPr>
                        <a:t> that had Syllabus statement with Accurate DRS info</a:t>
                      </a:r>
                      <a:endParaRPr lang="en-US" sz="2400" b="1" dirty="0">
                        <a:effectLst/>
                      </a:endParaRPr>
                    </a:p>
                  </a:txBody>
                  <a:tcPr marL="21887" marR="21887" marT="14591" marB="14591"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r>
              <a:tr h="489296">
                <a:tc>
                  <a:txBody>
                    <a:bodyPr/>
                    <a:lstStyle/>
                    <a:p>
                      <a:pPr algn="ctr" rtl="0" fontAlgn="b"/>
                      <a:r>
                        <a:rPr lang="en-US" sz="2400" dirty="0" smtClean="0">
                          <a:effectLst/>
                        </a:rPr>
                        <a:t>Seattle</a:t>
                      </a:r>
                      <a:endParaRPr lang="en-US" sz="2400" dirty="0">
                        <a:effectLst/>
                      </a:endParaRP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marR="0" algn="ctr">
                        <a:spcBef>
                          <a:spcPts val="0"/>
                        </a:spcBef>
                        <a:spcAft>
                          <a:spcPts val="0"/>
                        </a:spcAft>
                      </a:pPr>
                      <a:r>
                        <a:rPr lang="en-US" sz="2400" kern="1200" dirty="0" smtClean="0">
                          <a:solidFill>
                            <a:schemeClr val="tx1"/>
                          </a:solidFill>
                          <a:effectLst/>
                          <a:latin typeface="+mn-lt"/>
                          <a:ea typeface="+mn-ea"/>
                          <a:cs typeface="+mn-cs"/>
                        </a:rPr>
                        <a:t>362</a:t>
                      </a:r>
                      <a:endParaRPr lang="en-US" sz="2400" kern="1200" dirty="0">
                        <a:solidFill>
                          <a:schemeClr val="tx1"/>
                        </a:solidFill>
                        <a:effectLst/>
                        <a:latin typeface="+mn-lt"/>
                        <a:ea typeface="+mn-ea"/>
                        <a:cs typeface="+mn-cs"/>
                      </a:endParaRPr>
                    </a:p>
                  </a:txBody>
                  <a:tcPr marL="28575" marR="28575" marT="19050" marB="19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400" dirty="0" smtClean="0">
                          <a:effectLst/>
                        </a:rPr>
                        <a:t>46%</a:t>
                      </a:r>
                      <a:endParaRPr lang="en-US" sz="2400" dirty="0">
                        <a:effectLst/>
                      </a:endParaRP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r>
              <a:tr h="458587">
                <a:tc>
                  <a:txBody>
                    <a:bodyPr/>
                    <a:lstStyle/>
                    <a:p>
                      <a:pPr algn="ctr" rtl="0" fontAlgn="b"/>
                      <a:r>
                        <a:rPr lang="en-US" sz="2400" kern="1200" dirty="0" smtClean="0">
                          <a:solidFill>
                            <a:schemeClr val="tx1"/>
                          </a:solidFill>
                          <a:effectLst/>
                          <a:latin typeface="+mn-lt"/>
                          <a:ea typeface="+mn-ea"/>
                          <a:cs typeface="+mn-cs"/>
                        </a:rPr>
                        <a:t>Bothell</a:t>
                      </a:r>
                      <a:endParaRPr lang="en-US" sz="2400" kern="1200" dirty="0">
                        <a:solidFill>
                          <a:schemeClr val="tx1"/>
                        </a:solidFill>
                        <a:effectLst/>
                        <a:latin typeface="+mn-lt"/>
                        <a:ea typeface="+mn-ea"/>
                        <a:cs typeface="+mn-cs"/>
                      </a:endParaRP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marR="0" algn="ctr">
                        <a:spcBef>
                          <a:spcPts val="0"/>
                        </a:spcBef>
                        <a:spcAft>
                          <a:spcPts val="0"/>
                        </a:spcAft>
                      </a:pPr>
                      <a:r>
                        <a:rPr lang="en-US" sz="2400" kern="1200" dirty="0" smtClean="0">
                          <a:solidFill>
                            <a:schemeClr val="tx1"/>
                          </a:solidFill>
                          <a:effectLst/>
                          <a:latin typeface="+mn-lt"/>
                          <a:ea typeface="+mn-ea"/>
                          <a:cs typeface="+mn-cs"/>
                        </a:rPr>
                        <a:t>193</a:t>
                      </a:r>
                      <a:endParaRPr lang="en-US" sz="2400" kern="1200" dirty="0">
                        <a:solidFill>
                          <a:schemeClr val="tx1"/>
                        </a:solidFill>
                        <a:effectLst/>
                        <a:latin typeface="+mn-lt"/>
                        <a:ea typeface="+mn-ea"/>
                        <a:cs typeface="+mn-cs"/>
                      </a:endParaRPr>
                    </a:p>
                  </a:txBody>
                  <a:tcPr marL="28575" marR="28575" marT="19050" marB="19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400" dirty="0" smtClean="0">
                          <a:effectLst/>
                        </a:rPr>
                        <a:t>78%</a:t>
                      </a:r>
                      <a:endParaRPr lang="en-US" sz="2400" dirty="0">
                        <a:effectLst/>
                      </a:endParaRP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r>
              <a:tr h="458587">
                <a:tc>
                  <a:txBody>
                    <a:bodyPr/>
                    <a:lstStyle/>
                    <a:p>
                      <a:pPr algn="ctr" rtl="0" fontAlgn="b"/>
                      <a:r>
                        <a:rPr lang="en-US" sz="2400" dirty="0" smtClean="0">
                          <a:effectLst/>
                        </a:rPr>
                        <a:t>Tacoma</a:t>
                      </a:r>
                      <a:endParaRPr lang="en-US" sz="2400" dirty="0">
                        <a:effectLst/>
                      </a:endParaRP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marL="0" marR="0" algn="ctr">
                        <a:spcBef>
                          <a:spcPts val="0"/>
                        </a:spcBef>
                        <a:spcAft>
                          <a:spcPts val="0"/>
                        </a:spcAft>
                      </a:pPr>
                      <a:r>
                        <a:rPr lang="en-US" sz="2400" kern="1200" dirty="0" smtClean="0">
                          <a:solidFill>
                            <a:schemeClr val="tx1"/>
                          </a:solidFill>
                          <a:effectLst/>
                          <a:latin typeface="+mn-lt"/>
                          <a:ea typeface="+mn-ea"/>
                          <a:cs typeface="+mn-cs"/>
                        </a:rPr>
                        <a:t>33</a:t>
                      </a:r>
                      <a:endParaRPr lang="en-US" sz="2400" kern="1200" dirty="0">
                        <a:solidFill>
                          <a:schemeClr val="tx1"/>
                        </a:solidFill>
                        <a:effectLst/>
                        <a:latin typeface="+mn-lt"/>
                        <a:ea typeface="+mn-ea"/>
                        <a:cs typeface="+mn-cs"/>
                      </a:endParaRPr>
                    </a:p>
                  </a:txBody>
                  <a:tcPr marL="28575" marR="28575" marT="19050" marB="1905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400" dirty="0" smtClean="0">
                          <a:effectLst/>
                        </a:rPr>
                        <a:t>94%</a:t>
                      </a:r>
                      <a:endParaRPr lang="en-US" sz="2400" dirty="0">
                        <a:effectLst/>
                      </a:endParaRP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r>
              <a:tr h="458587">
                <a:tc>
                  <a:txBody>
                    <a:bodyPr/>
                    <a:lstStyle/>
                    <a:p>
                      <a:pPr algn="ctr" rtl="0" fontAlgn="b"/>
                      <a:r>
                        <a:rPr lang="en-US" sz="2400" b="1" dirty="0" smtClean="0">
                          <a:effectLst/>
                        </a:rPr>
                        <a:t>Total</a:t>
                      </a:r>
                      <a:endParaRPr lang="en-US" sz="2400" b="1" dirty="0">
                        <a:effectLst/>
                      </a:endParaRP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400" b="1" dirty="0" smtClean="0">
                          <a:effectLst/>
                        </a:rPr>
                        <a:t>588</a:t>
                      </a:r>
                      <a:endParaRPr lang="en-US" sz="2400" b="1" dirty="0">
                        <a:effectLst/>
                      </a:endParaRP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b"/>
                      <a:r>
                        <a:rPr lang="en-US" sz="2400" b="1" dirty="0" smtClean="0">
                          <a:effectLst/>
                        </a:rPr>
                        <a:t>Avg. 73%</a:t>
                      </a:r>
                      <a:endParaRPr lang="en-US" sz="2400" b="1" dirty="0">
                        <a:effectLst/>
                      </a:endParaRP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r>
            </a:tbl>
          </a:graphicData>
        </a:graphic>
      </p:graphicFrame>
      <p:sp>
        <p:nvSpPr>
          <p:cNvPr id="2" name="Text Placeholder 1"/>
          <p:cNvSpPr>
            <a:spLocks noGrp="1"/>
          </p:cNvSpPr>
          <p:nvPr>
            <p:ph type="body" sz="quarter" idx="10"/>
          </p:nvPr>
        </p:nvSpPr>
        <p:spPr/>
        <p:txBody>
          <a:bodyPr/>
          <a:lstStyle/>
          <a:p>
            <a:r>
              <a:rPr lang="en-US" dirty="0" smtClean="0"/>
              <a:t>State of the Syllabi - Part 2</a:t>
            </a:r>
            <a:endParaRPr lang="en-US" dirty="0"/>
          </a:p>
        </p:txBody>
      </p:sp>
    </p:spTree>
    <p:extLst>
      <p:ext uri="{BB962C8B-B14F-4D97-AF65-F5344CB8AC3E}">
        <p14:creationId xmlns:p14="http://schemas.microsoft.com/office/powerpoint/2010/main" val="408238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What Does This Tell Us?</a:t>
            </a:r>
            <a:endParaRPr lang="en-US" dirty="0"/>
          </a:p>
        </p:txBody>
      </p:sp>
      <p:sp>
        <p:nvSpPr>
          <p:cNvPr id="3" name="Text Placeholder 2"/>
          <p:cNvSpPr>
            <a:spLocks noGrp="1"/>
          </p:cNvSpPr>
          <p:nvPr>
            <p:ph type="body" sz="quarter" idx="11"/>
          </p:nvPr>
        </p:nvSpPr>
        <p:spPr/>
        <p:txBody>
          <a:bodyPr/>
          <a:lstStyle/>
          <a:p>
            <a:r>
              <a:rPr lang="en-US" dirty="0" smtClean="0"/>
              <a:t>The syllabus is the starting place for accessibility</a:t>
            </a:r>
          </a:p>
          <a:p>
            <a:r>
              <a:rPr lang="en-US" dirty="0" smtClean="0"/>
              <a:t>If there is no information, it is reasonable to suppose that disability or accessibility is not on the instructor’s radar</a:t>
            </a:r>
            <a:endParaRPr lang="en-US" dirty="0"/>
          </a:p>
        </p:txBody>
      </p:sp>
    </p:spTree>
    <p:extLst>
      <p:ext uri="{BB962C8B-B14F-4D97-AF65-F5344CB8AC3E}">
        <p14:creationId xmlns:p14="http://schemas.microsoft.com/office/powerpoint/2010/main" val="2724994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Texts Used in Spring 2016</a:t>
            </a:r>
          </a:p>
        </p:txBody>
      </p:sp>
      <p:sp>
        <p:nvSpPr>
          <p:cNvPr id="3" name="Text Placeholder 2"/>
          <p:cNvSpPr>
            <a:spLocks noGrp="1"/>
          </p:cNvSpPr>
          <p:nvPr>
            <p:ph type="body" sz="quarter" idx="11"/>
          </p:nvPr>
        </p:nvSpPr>
        <p:spPr/>
        <p:txBody>
          <a:bodyPr/>
          <a:lstStyle/>
          <a:p>
            <a:r>
              <a:rPr lang="en-US" dirty="0" smtClean="0"/>
              <a:t>See </a:t>
            </a:r>
            <a:r>
              <a:rPr lang="en-US"/>
              <a:t>file available at </a:t>
            </a:r>
            <a:r>
              <a:rPr lang="en-US">
                <a:hlinkClick r:id="rId3"/>
              </a:rPr>
              <a:t>http://</a:t>
            </a:r>
            <a:r>
              <a:rPr lang="en-US">
                <a:hlinkClick r:id="rId3"/>
              </a:rPr>
              <a:t>accessinghigherground.org/pdfs-professors-reasonable-ask-instructors</a:t>
            </a:r>
            <a:r>
              <a:rPr lang="en-US" smtClean="0">
                <a:hlinkClick r:id="rId3"/>
              </a:rPr>
              <a:t>/</a:t>
            </a:r>
            <a:r>
              <a:rPr lang="en-US" smtClean="0"/>
              <a:t> </a:t>
            </a:r>
            <a:endParaRPr lang="en-US" dirty="0"/>
          </a:p>
        </p:txBody>
      </p:sp>
    </p:spTree>
    <p:extLst>
      <p:ext uri="{BB962C8B-B14F-4D97-AF65-F5344CB8AC3E}">
        <p14:creationId xmlns:p14="http://schemas.microsoft.com/office/powerpoint/2010/main" val="1380264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965</TotalTime>
  <Words>1548</Words>
  <Application>Microsoft Office PowerPoint</Application>
  <PresentationFormat>On-screen Show (4:3)</PresentationFormat>
  <Paragraphs>252</Paragraphs>
  <Slides>28</Slides>
  <Notes>25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28</vt:i4>
      </vt:variant>
    </vt:vector>
  </HeadingPairs>
  <TitlesOfParts>
    <vt:vector size="40" baseType="lpstr">
      <vt:lpstr>ＭＳ 明朝</vt:lpstr>
      <vt:lpstr>Arial</vt:lpstr>
      <vt:lpstr>Calibri</vt:lpstr>
      <vt:lpstr>Cambria</vt:lpstr>
      <vt:lpstr>Encode Sans Normal Black</vt:lpstr>
      <vt:lpstr>Lucida Grande</vt:lpstr>
      <vt:lpstr>Open Sans</vt:lpstr>
      <vt:lpstr>Open Sans Light</vt:lpstr>
      <vt:lpstr>Times New Roman</vt:lpstr>
      <vt:lpstr>Uni Sans Regular</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KRISTA L. GREEAR</cp:lastModifiedBy>
  <cp:revision>130</cp:revision>
  <cp:lastPrinted>2016-02-10T20:19:12Z</cp:lastPrinted>
  <dcterms:created xsi:type="dcterms:W3CDTF">2014-10-14T00:51:43Z</dcterms:created>
  <dcterms:modified xsi:type="dcterms:W3CDTF">2016-11-22T22:10:37Z</dcterms:modified>
</cp:coreProperties>
</file>