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4" r:id="rId3"/>
    <p:sldMasterId id="214748368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Belleza"/>
      <p:regular r:id="rId34"/>
    </p:embeddedFont>
    <p:embeddedFont>
      <p:font typeface="Arimo"/>
      <p:regular r:id="rId35"/>
      <p:bold r:id="rId36"/>
      <p:italic r:id="rId37"/>
      <p:boldItalic r:id="rId38"/>
    </p:embeddedFont>
    <p:embeddedFont>
      <p:font typeface="Bodoni"/>
      <p:regular r:id="rId39"/>
      <p:bold r:id="rId40"/>
      <p:italic r:id="rId41"/>
      <p:boldItalic r:id="rId42"/>
    </p:embeddedFont>
    <p:embeddedFont>
      <p:font typeface="Average"/>
      <p:regular r:id="rId43"/>
    </p:embeddedFont>
    <p:embeddedFont>
      <p:font typeface="Old Standard TT"/>
      <p:regular r:id="rId44"/>
      <p:bold r:id="rId45"/>
      <p:italic r:id="rId46"/>
    </p:embeddedFont>
    <p:embeddedFont>
      <p:font typeface="Syncopate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doni-bold.fntdata"/><Relationship Id="rId20" Type="http://schemas.openxmlformats.org/officeDocument/2006/relationships/slide" Target="slides/slide15.xml"/><Relationship Id="rId42" Type="http://schemas.openxmlformats.org/officeDocument/2006/relationships/font" Target="fonts/Bodoni-boldItalic.fntdata"/><Relationship Id="rId41" Type="http://schemas.openxmlformats.org/officeDocument/2006/relationships/font" Target="fonts/Bodoni-italic.fntdata"/><Relationship Id="rId22" Type="http://schemas.openxmlformats.org/officeDocument/2006/relationships/slide" Target="slides/slide17.xml"/><Relationship Id="rId44" Type="http://schemas.openxmlformats.org/officeDocument/2006/relationships/font" Target="fonts/OldStandardTT-regular.fntdata"/><Relationship Id="rId21" Type="http://schemas.openxmlformats.org/officeDocument/2006/relationships/slide" Target="slides/slide16.xml"/><Relationship Id="rId43" Type="http://schemas.openxmlformats.org/officeDocument/2006/relationships/font" Target="fonts/Average-regular.fntdata"/><Relationship Id="rId24" Type="http://schemas.openxmlformats.org/officeDocument/2006/relationships/slide" Target="slides/slide19.xml"/><Relationship Id="rId46" Type="http://schemas.openxmlformats.org/officeDocument/2006/relationships/font" Target="fonts/OldStandardTT-italic.fntdata"/><Relationship Id="rId23" Type="http://schemas.openxmlformats.org/officeDocument/2006/relationships/slide" Target="slides/slide18.xml"/><Relationship Id="rId45" Type="http://schemas.openxmlformats.org/officeDocument/2006/relationships/font" Target="fonts/OldStandardT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Syncopate-bold.fntdata"/><Relationship Id="rId25" Type="http://schemas.openxmlformats.org/officeDocument/2006/relationships/slide" Target="slides/slide20.xml"/><Relationship Id="rId47" Type="http://schemas.openxmlformats.org/officeDocument/2006/relationships/font" Target="fonts/Syncopate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rimo-regular.fntdata"/><Relationship Id="rId12" Type="http://schemas.openxmlformats.org/officeDocument/2006/relationships/slide" Target="slides/slide7.xml"/><Relationship Id="rId34" Type="http://schemas.openxmlformats.org/officeDocument/2006/relationships/font" Target="fonts/Belleza-regular.fntdata"/><Relationship Id="rId15" Type="http://schemas.openxmlformats.org/officeDocument/2006/relationships/slide" Target="slides/slide10.xml"/><Relationship Id="rId37" Type="http://schemas.openxmlformats.org/officeDocument/2006/relationships/font" Target="fonts/Arimo-italic.fntdata"/><Relationship Id="rId14" Type="http://schemas.openxmlformats.org/officeDocument/2006/relationships/slide" Target="slides/slide9.xml"/><Relationship Id="rId36" Type="http://schemas.openxmlformats.org/officeDocument/2006/relationships/font" Target="fonts/Arimo-bold.fntdata"/><Relationship Id="rId17" Type="http://schemas.openxmlformats.org/officeDocument/2006/relationships/slide" Target="slides/slide12.xml"/><Relationship Id="rId39" Type="http://schemas.openxmlformats.org/officeDocument/2006/relationships/font" Target="fonts/Bodoni-regular.fntdata"/><Relationship Id="rId16" Type="http://schemas.openxmlformats.org/officeDocument/2006/relationships/slide" Target="slides/slide11.xml"/><Relationship Id="rId38" Type="http://schemas.openxmlformats.org/officeDocument/2006/relationships/font" Target="fonts/Arim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 to break out of Deaf Jam discussion...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Julia Child’s The French Chef, 1972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3225000" y="1448425"/>
            <a:ext cx="5919000" cy="3695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3397800" y="1448425"/>
            <a:ext cx="5746200" cy="36951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3836700" y="1448474"/>
            <a:ext cx="5307300" cy="3695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0" y="0"/>
            <a:ext cx="6200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328650" y="554850"/>
            <a:ext cx="5291400" cy="32400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627939" y="639600"/>
            <a:ext cx="2109300" cy="31551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3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637950" y="0"/>
            <a:ext cx="4963515" cy="3460018"/>
          </a:xfrm>
          <a:prstGeom prst="flowChartOnlineStorag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0"/>
            <a:ext cx="3835200" cy="3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 rot="10800000">
            <a:off x="3950564" y="125"/>
            <a:ext cx="3459900" cy="3459900"/>
          </a:xfrm>
          <a:prstGeom prst="flowChartDelay">
            <a:avLst/>
          </a:prstGeom>
          <a:solidFill>
            <a:srgbClr val="434343">
              <a:alpha val="457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 rot="10800000">
            <a:off x="4833294" y="125"/>
            <a:ext cx="3459900" cy="3459900"/>
          </a:xfrm>
          <a:prstGeom prst="flowChartDelay">
            <a:avLst/>
          </a:prstGeom>
          <a:solidFill>
            <a:srgbClr val="666666">
              <a:alpha val="280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2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46E7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1057700"/>
            <a:ext cx="9144000" cy="7164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ctrTitle"/>
          </p:nvPr>
        </p:nvSpPr>
        <p:spPr>
          <a:xfrm>
            <a:off x="345650" y="1057700"/>
            <a:ext cx="7172100" cy="7164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345650" y="1925025"/>
            <a:ext cx="7172100" cy="19899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4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397075" y="562450"/>
            <a:ext cx="831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Shape 83"/>
          <p:cNvSpPr txBox="1"/>
          <p:nvPr>
            <p:ph type="title"/>
          </p:nvPr>
        </p:nvSpPr>
        <p:spPr>
          <a:xfrm>
            <a:off x="313525" y="714850"/>
            <a:ext cx="3696600" cy="19266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subTitle"/>
          </p:nvPr>
        </p:nvSpPr>
        <p:spPr>
          <a:xfrm>
            <a:off x="313525" y="235750"/>
            <a:ext cx="8262300" cy="3267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313525" y="2793850"/>
            <a:ext cx="3696600" cy="17037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5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 flipH="1" rot="10800000">
            <a:off x="8659499" y="-25"/>
            <a:ext cx="484500" cy="17415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7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474475" y="336950"/>
            <a:ext cx="316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Shape 99"/>
          <p:cNvCxnSpPr/>
          <p:nvPr/>
        </p:nvCxnSpPr>
        <p:spPr>
          <a:xfrm>
            <a:off x="3828800" y="344225"/>
            <a:ext cx="486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Shape 100"/>
          <p:cNvSpPr txBox="1"/>
          <p:nvPr>
            <p:ph type="title"/>
          </p:nvPr>
        </p:nvSpPr>
        <p:spPr>
          <a:xfrm>
            <a:off x="474475" y="450125"/>
            <a:ext cx="3163200" cy="20622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28775" y="450125"/>
            <a:ext cx="4863000" cy="4115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6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DEE0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rot="-5400000">
            <a:off x="-302849" y="308850"/>
            <a:ext cx="5131500" cy="4525800"/>
          </a:xfrm>
          <a:prstGeom prst="rect">
            <a:avLst/>
          </a:prstGeom>
          <a:gradFill>
            <a:gsLst>
              <a:gs pos="0">
                <a:srgbClr val="FBFBFB">
                  <a:alpha val="0"/>
                </a:srgbClr>
              </a:gs>
              <a:gs pos="58000">
                <a:srgbClr val="FBFBFB">
                  <a:alpha val="0"/>
                </a:srgbClr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 rot="5400000">
            <a:off x="728375" y="683000"/>
            <a:ext cx="724800" cy="724500"/>
          </a:xfrm>
          <a:prstGeom prst="rtTriangle">
            <a:avLst/>
          </a:prstGeom>
          <a:solidFill>
            <a:srgbClr val="C567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 rot="-5400000">
            <a:off x="3232650" y="3880675"/>
            <a:ext cx="724800" cy="724500"/>
          </a:xfrm>
          <a:prstGeom prst="rtTriangle">
            <a:avLst/>
          </a:prstGeom>
          <a:solidFill>
            <a:srgbClr val="54616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type="ctrTitle"/>
          </p:nvPr>
        </p:nvSpPr>
        <p:spPr>
          <a:xfrm>
            <a:off x="5194675" y="655287"/>
            <a:ext cx="3522300" cy="22392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b="1" sz="3600">
                <a:solidFill>
                  <a:srgbClr val="54616D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5194673" y="3807528"/>
            <a:ext cx="2974199" cy="724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ct val="100000"/>
              <a:buNone/>
              <a:defRPr sz="1400">
                <a:solidFill>
                  <a:srgbClr val="5461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None/>
              <a:defRPr sz="1400">
                <a:solidFill>
                  <a:srgbClr val="54616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None/>
              <a:defRPr sz="1400">
                <a:solidFill>
                  <a:srgbClr val="54616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None/>
              <a:defRPr sz="1400">
                <a:solidFill>
                  <a:srgbClr val="54616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None/>
              <a:defRPr sz="1400">
                <a:solidFill>
                  <a:srgbClr val="54616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None/>
              <a:defRPr sz="1400">
                <a:solidFill>
                  <a:srgbClr val="54616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None/>
              <a:defRPr sz="1400">
                <a:solidFill>
                  <a:srgbClr val="54616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None/>
              <a:defRPr sz="1400">
                <a:solidFill>
                  <a:srgbClr val="54616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None/>
              <a:defRPr sz="1400">
                <a:solidFill>
                  <a:srgbClr val="54616D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434343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9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46E7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1057700"/>
            <a:ext cx="9144000" cy="7164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type="ctrTitle"/>
          </p:nvPr>
        </p:nvSpPr>
        <p:spPr>
          <a:xfrm>
            <a:off x="345650" y="1057700"/>
            <a:ext cx="7172100" cy="7164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345650" y="1925025"/>
            <a:ext cx="7172100" cy="19899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8"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9" name="Shape 119"/>
          <p:cNvGrpSpPr/>
          <p:nvPr/>
        </p:nvGrpSpPr>
        <p:grpSpPr>
          <a:xfrm>
            <a:off x="0" y="0"/>
            <a:ext cx="9144153" cy="5143623"/>
            <a:chOff x="-76" y="25"/>
            <a:chExt cx="9144153" cy="5143623"/>
          </a:xfrm>
        </p:grpSpPr>
        <p:sp>
          <p:nvSpPr>
            <p:cNvPr id="120" name="Shape 120"/>
            <p:cNvSpPr/>
            <p:nvPr/>
          </p:nvSpPr>
          <p:spPr>
            <a:xfrm rot="-5400000">
              <a:off x="-47653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-47653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rot="-5400000">
              <a:off x="-47653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714197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714321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5400000">
              <a:off x="714197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-5400000">
              <a:off x="71432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71419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714321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714197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5400000">
              <a:off x="71419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714321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5400000">
              <a:off x="714197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-5400000">
              <a:off x="71432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5400000">
              <a:off x="1476172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5400000">
              <a:off x="1476296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5400000">
              <a:off x="1476172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1476172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-5400000">
              <a:off x="1476296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5400000">
              <a:off x="1476172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5400000">
              <a:off x="1476172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-5400000">
              <a:off x="1476296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5400000">
              <a:off x="1476172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5400000">
              <a:off x="2238147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-5400000">
              <a:off x="2238270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5400000">
              <a:off x="2238147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-5400000">
              <a:off x="2238270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-5400000">
              <a:off x="2238270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5400000">
              <a:off x="2238147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-5400000">
              <a:off x="2238270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5400000">
              <a:off x="2238147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2238270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3000173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-5400000">
              <a:off x="3000296" y="2190614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5400000">
              <a:off x="3000173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-5400000">
              <a:off x="3000296" y="3047879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-5400000">
              <a:off x="3000296" y="3905143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rot="5400000">
              <a:off x="3000173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rot="-5400000">
              <a:off x="3000296" y="476184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5400000">
              <a:off x="3000173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-5400000">
              <a:off x="3000296" y="1333449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rot="5400000">
              <a:off x="3762250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-5400000">
              <a:off x="3762374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5400000">
              <a:off x="3762250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rot="5400000">
              <a:off x="376225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rot="-5400000">
              <a:off x="3762374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5400000">
              <a:off x="3762250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5400000">
              <a:off x="376225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-5400000">
              <a:off x="3762374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5400000">
              <a:off x="3762250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5400000">
              <a:off x="-47776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5400000">
              <a:off x="-47776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-47776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5400000">
              <a:off x="-47776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-5400000">
              <a:off x="16669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-47776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5400000">
              <a:off x="-47776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flipH="1" rot="-5400000">
              <a:off x="16669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928671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flipH="1" rot="-5400000">
              <a:off x="928671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-5400000">
              <a:off x="2452620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flipH="1" rot="-5400000">
              <a:off x="2452620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-5400000">
              <a:off x="3214646" y="4548163"/>
              <a:ext cx="428700" cy="761999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 flipH="1" rot="-5400000">
              <a:off x="3214646" y="-166420"/>
              <a:ext cx="428700" cy="761999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-5400000">
              <a:off x="4524349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-5400000">
              <a:off x="4524349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-5400000">
              <a:off x="4524349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 rot="5400000">
              <a:off x="5286200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 rot="-5400000">
              <a:off x="5286323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rot="5400000">
              <a:off x="5286200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rot="-5400000">
              <a:off x="528632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rot="-5400000">
              <a:off x="5286323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rot="5400000">
              <a:off x="5286200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rot="-5400000">
              <a:off x="5286323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rot="5400000">
              <a:off x="5286200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rot="-5400000">
              <a:off x="528632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5400000">
              <a:off x="6048174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-5400000">
              <a:off x="6048298" y="2190614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5400000">
              <a:off x="6048174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rot="-5400000">
              <a:off x="6048298" y="3047879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rot="5400000">
              <a:off x="6048174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-5400000">
              <a:off x="6048298" y="3905143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400000">
              <a:off x="6048174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rot="5400000">
              <a:off x="6048174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-5400000">
              <a:off x="6048298" y="476184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5400000">
              <a:off x="6048174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-5400000">
              <a:off x="6048298" y="1333449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rot="5400000">
              <a:off x="6810149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rot="-5400000">
              <a:off x="6810273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rot="5400000">
              <a:off x="6810149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-5400000">
              <a:off x="6810273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rot="5400000">
              <a:off x="6810149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rot="-5400000">
              <a:off x="6810273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5400000">
              <a:off x="6810149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5400000">
              <a:off x="7572175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-5400000">
              <a:off x="7572299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5400000">
              <a:off x="7572175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-5400000">
              <a:off x="7572299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rot="5400000">
              <a:off x="7572175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-5400000">
              <a:off x="7572299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rot="5400000">
              <a:off x="7572175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rot="5400000">
              <a:off x="8334252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rot="-5400000">
              <a:off x="8334376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 rot="5400000">
              <a:off x="8334252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-5400000">
              <a:off x="833437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5400000">
              <a:off x="8334252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rot="-5400000">
              <a:off x="8334376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rot="5400000">
              <a:off x="8334252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5400000">
              <a:off x="8334252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 rot="-5400000">
              <a:off x="8334376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 rot="5400000">
              <a:off x="8334252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rot="-5400000">
              <a:off x="833437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rot="5400000">
              <a:off x="4524225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 rot="5400000">
              <a:off x="4524225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 rot="5400000">
              <a:off x="4524225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 rot="5400000">
              <a:off x="4524225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rot="-5400000">
              <a:off x="550067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flipH="1" rot="-5400000">
              <a:off x="550067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-5400000">
              <a:off x="6262648" y="4548163"/>
              <a:ext cx="428700" cy="761999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 flipH="1" rot="-5400000">
              <a:off x="6262648" y="-166420"/>
              <a:ext cx="428700" cy="761999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 rot="-5400000">
              <a:off x="854872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 flipH="1" rot="-5400000">
              <a:off x="854872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Shape 276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>
            <p:ph type="title"/>
          </p:nvPr>
        </p:nvSpPr>
        <p:spPr>
          <a:xfrm>
            <a:off x="1876575" y="1668149"/>
            <a:ext cx="5391000" cy="11847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1876575" y="2930427"/>
            <a:ext cx="5391000" cy="6015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1"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2" name="Shape 282"/>
          <p:cNvCxnSpPr/>
          <p:nvPr/>
        </p:nvCxnSpPr>
        <p:spPr>
          <a:xfrm>
            <a:off x="397075" y="562450"/>
            <a:ext cx="831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Shape 283"/>
          <p:cNvSpPr txBox="1"/>
          <p:nvPr>
            <p:ph type="title"/>
          </p:nvPr>
        </p:nvSpPr>
        <p:spPr>
          <a:xfrm>
            <a:off x="313525" y="714850"/>
            <a:ext cx="3696600" cy="19266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" type="subTitle"/>
          </p:nvPr>
        </p:nvSpPr>
        <p:spPr>
          <a:xfrm>
            <a:off x="313525" y="235750"/>
            <a:ext cx="8262300" cy="3267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2" type="body"/>
          </p:nvPr>
        </p:nvSpPr>
        <p:spPr>
          <a:xfrm>
            <a:off x="313525" y="2793850"/>
            <a:ext cx="3696600" cy="17037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3">
    <p:bg>
      <p:bgPr>
        <a:solidFill>
          <a:srgbClr val="FFFFF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2">
    <p:bg>
      <p:bgPr>
        <a:solidFill>
          <a:srgbClr val="FFFFF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637950" y="0"/>
            <a:ext cx="4963515" cy="3460018"/>
          </a:xfrm>
          <a:prstGeom prst="flowChartOnlineStorag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0" y="0"/>
            <a:ext cx="3835200" cy="3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 rot="10800000">
            <a:off x="3950564" y="125"/>
            <a:ext cx="3459900" cy="3459900"/>
          </a:xfrm>
          <a:prstGeom prst="flowChartDelay">
            <a:avLst/>
          </a:prstGeom>
          <a:solidFill>
            <a:srgbClr val="434343">
              <a:alpha val="457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 rot="10800000">
            <a:off x="4833294" y="125"/>
            <a:ext cx="3459900" cy="3459900"/>
          </a:xfrm>
          <a:prstGeom prst="flowChartDelay">
            <a:avLst/>
          </a:prstGeom>
          <a:solidFill>
            <a:srgbClr val="666666">
              <a:alpha val="280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" type="subTitle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8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7" name="Shape 307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Shape 308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Shape 312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Shape 31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3" name="Shape 323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7" name="Shape 337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Shape 338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40" name="Shape 34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b="1" sz="14000"/>
            </a:lvl1pPr>
            <a:lvl2pPr lvl="1" rtl="0" algn="ctr">
              <a:spcBef>
                <a:spcPts val="0"/>
              </a:spcBef>
              <a:buSzPct val="100000"/>
              <a:defRPr b="1" sz="14000"/>
            </a:lvl2pPr>
            <a:lvl3pPr lvl="2" rtl="0" algn="ctr">
              <a:spcBef>
                <a:spcPts val="0"/>
              </a:spcBef>
              <a:buSzPct val="100000"/>
              <a:defRPr b="1" sz="14000"/>
            </a:lvl3pPr>
            <a:lvl4pPr lvl="3" rtl="0" algn="ctr">
              <a:spcBef>
                <a:spcPts val="0"/>
              </a:spcBef>
              <a:buSzPct val="100000"/>
              <a:defRPr b="1" sz="14000"/>
            </a:lvl4pPr>
            <a:lvl5pPr lvl="4" rtl="0" algn="ctr">
              <a:spcBef>
                <a:spcPts val="0"/>
              </a:spcBef>
              <a:buSzPct val="100000"/>
              <a:defRPr b="1" sz="14000"/>
            </a:lvl5pPr>
            <a:lvl6pPr lvl="5" rtl="0" algn="ctr">
              <a:spcBef>
                <a:spcPts val="0"/>
              </a:spcBef>
              <a:buSzPct val="100000"/>
              <a:defRPr b="1" sz="14000"/>
            </a:lvl6pPr>
            <a:lvl7pPr lvl="6" rtl="0" algn="ctr">
              <a:spcBef>
                <a:spcPts val="0"/>
              </a:spcBef>
              <a:buSzPct val="100000"/>
              <a:defRPr b="1" sz="14000"/>
            </a:lvl7pPr>
            <a:lvl8pPr lvl="7" rtl="0" algn="ctr">
              <a:spcBef>
                <a:spcPts val="0"/>
              </a:spcBef>
              <a:buSzPct val="100000"/>
              <a:defRPr b="1" sz="14000"/>
            </a:lvl8pPr>
            <a:lvl9pPr lvl="8" rtl="0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5353496" y="826477"/>
            <a:ext cx="33834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5353496" y="1508045"/>
            <a:ext cx="33834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144" lvl="0" marL="9144" marR="0" rtl="0" algn="l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51968" lvl="1" marL="658368" marR="0" rtl="0" algn="l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b="0" i="0" sz="12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5044" lvl="2" marL="923544" marR="0" rtl="0" algn="l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01675" lvl="3" marL="1179576" marR="0" rtl="0" algn="l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83388" lvl="4" marL="1389888" marR="0" rtl="0" algn="l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b="0" i="0" sz="9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72644" lvl="5" marL="1609344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1828800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93217" lvl="7" marL="2029968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93979" lvl="8" marL="2240280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2" type="body"/>
          </p:nvPr>
        </p:nvSpPr>
        <p:spPr>
          <a:xfrm>
            <a:off x="152400" y="582215"/>
            <a:ext cx="51024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0959" lvl="0" marL="365760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74168" lvl="1" marL="658368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b="0" i="0" sz="2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72644" lvl="2" marL="923544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74675" lvl="3" marL="1179576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56388" lvl="4" marL="1389888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b="0" i="0" sz="20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72644" lvl="5" marL="1609344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1828800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93217" lvl="7" marL="2029968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93979" lvl="8" marL="2240280" marR="0" rtl="0" algn="l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0" type="dt"/>
          </p:nvPr>
        </p:nvSpPr>
        <p:spPr>
          <a:xfrm>
            <a:off x="6586535" y="459485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6" name="Shape 356"/>
          <p:cNvSpPr txBox="1"/>
          <p:nvPr>
            <p:ph idx="11" type="ftr"/>
          </p:nvPr>
        </p:nvSpPr>
        <p:spPr>
          <a:xfrm>
            <a:off x="5257800" y="459485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8174735" y="1703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F5W604uSkrk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xe4i1xtvNc4iEExfN3ApV2ZgsUCkjTiOhh1d4DvSAp4/edit?usp=sharing" TargetMode="External"/><Relationship Id="rId4" Type="http://schemas.openxmlformats.org/officeDocument/2006/relationships/hyperlink" Target="https://goo.gl/Su07p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hVNrkXM3TTI&amp;list=PLA220BA20D4D3DE46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Relationship Id="rId7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zC4YpPspnUc" TargetMode="External"/><Relationship Id="rId4" Type="http://schemas.openxmlformats.org/officeDocument/2006/relationships/hyperlink" Target="https://www.youtube.com/watch?v=W-kGosnzvj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youtube.com/watch?v=E5l-2Jo14cQ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youtube.com/watch?v=w2KYAlcTQno" TargetMode="External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ocbyS9-3jj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Relationship Id="rId7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Relationship Id="rId5" Type="http://schemas.openxmlformats.org/officeDocument/2006/relationships/hyperlink" Target="https://www.ted.com/talks/aimee_mullins_prosthetic_aesthetic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9.png"/><Relationship Id="rId4" Type="http://schemas.openxmlformats.org/officeDocument/2006/relationships/hyperlink" Target="https://www.youtube.com/watch?v=pSf-5vbVpA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RoNR6EWT7D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ctrTitle"/>
          </p:nvPr>
        </p:nvSpPr>
        <p:spPr>
          <a:xfrm>
            <a:off x="335250" y="406425"/>
            <a:ext cx="6798300" cy="2181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buNone/>
            </a:pPr>
            <a:r>
              <a:t/>
            </a:r>
            <a:endParaRPr b="0" sz="3600">
              <a:solidFill>
                <a:srgbClr val="D93E2B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D93E2B"/>
                </a:solidFill>
                <a:latin typeface="Arimo"/>
                <a:ea typeface="Arimo"/>
                <a:cs typeface="Arimo"/>
                <a:sym typeface="Arimo"/>
              </a:rPr>
              <a:t>Composing Sound</a:t>
            </a:r>
            <a:r>
              <a:rPr b="0" lang="en" sz="3600">
                <a:solidFill>
                  <a:srgbClr val="D93E2B"/>
                </a:solidFill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b="0" lang="en" sz="3000">
                <a:solidFill>
                  <a:srgbClr val="D93E2B"/>
                </a:solidFill>
                <a:latin typeface="Arimo"/>
                <a:ea typeface="Arimo"/>
                <a:cs typeface="Arimo"/>
                <a:sym typeface="Arimo"/>
              </a:rPr>
              <a:t>A Workshop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0" lang="en" sz="3000">
                <a:solidFill>
                  <a:srgbClr val="D93E2B"/>
                </a:solidFill>
                <a:latin typeface="Arimo"/>
                <a:ea typeface="Arimo"/>
                <a:cs typeface="Arimo"/>
                <a:sym typeface="Arimo"/>
              </a:rPr>
              <a:t>on Critical &amp; Creative Captioning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" type="subTitle"/>
          </p:nvPr>
        </p:nvSpPr>
        <p:spPr>
          <a:xfrm>
            <a:off x="335250" y="2727850"/>
            <a:ext cx="4443900" cy="161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Brenda Brueggemann, Ph.D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Univ. of Connecticut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 b="0" l="21594" r="21594" t="0"/>
          <a:stretch/>
        </p:blipFill>
        <p:spPr>
          <a:xfrm>
            <a:off x="4527825" y="878175"/>
            <a:ext cx="3388800" cy="346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4">
            <a:alphaModFix/>
          </a:blip>
          <a:srcRect b="15964" l="0" r="0" t="15957"/>
          <a:stretch/>
        </p:blipFill>
        <p:spPr>
          <a:xfrm>
            <a:off x="6590540" y="2570981"/>
            <a:ext cx="1881900" cy="19266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40" name="Shape 440"/>
          <p:cNvSpPr txBox="1"/>
          <p:nvPr>
            <p:ph type="title"/>
          </p:nvPr>
        </p:nvSpPr>
        <p:spPr>
          <a:xfrm>
            <a:off x="837675" y="1474350"/>
            <a:ext cx="3457200" cy="93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Sean Zdenek</a:t>
            </a:r>
          </a:p>
        </p:txBody>
      </p:sp>
      <p:sp>
        <p:nvSpPr>
          <p:cNvPr id="441" name="Shape 441"/>
          <p:cNvSpPr txBox="1"/>
          <p:nvPr>
            <p:ph idx="1" type="subTitle"/>
          </p:nvPr>
        </p:nvSpPr>
        <p:spPr>
          <a:xfrm>
            <a:off x="402100" y="235875"/>
            <a:ext cx="8070300" cy="64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 Whole New Day</a:t>
            </a:r>
          </a:p>
        </p:txBody>
      </p:sp>
      <p:sp>
        <p:nvSpPr>
          <p:cNvPr id="442" name="Shape 442"/>
          <p:cNvSpPr txBox="1"/>
          <p:nvPr>
            <p:ph idx="2" type="body"/>
          </p:nvPr>
        </p:nvSpPr>
        <p:spPr>
          <a:xfrm>
            <a:off x="313525" y="2793850"/>
            <a:ext cx="3981300" cy="184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latin typeface="Courier New"/>
                <a:ea typeface="Courier New"/>
                <a:cs typeface="Courier New"/>
                <a:sym typeface="Courier New"/>
              </a:rPr>
              <a:t>Caption Studies: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Courier New"/>
                <a:ea typeface="Courier New"/>
                <a:cs typeface="Courier New"/>
                <a:sym typeface="Courier New"/>
              </a:rPr>
              <a:t>Terms &amp; Terrains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324475" y="148225"/>
            <a:ext cx="8421000" cy="1175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Captioning as a subjective and interpretive practice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19900" y="1920450"/>
            <a:ext cx="8199300" cy="287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Every sound cannot be (closed/real-time) captioned.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Captioners must decide which sounds are significant.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Captioners must rhetorically invent and negotiate the meaning of the text.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Captions are interpretations.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5:</a:t>
            </a:r>
          </a:p>
        </p:txBody>
      </p:sp>
      <p:sp>
        <p:nvSpPr>
          <p:cNvPr id="454" name="Shape 4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 txBox="1"/>
          <p:nvPr>
            <p:ph idx="1" type="subTitle"/>
          </p:nvPr>
        </p:nvSpPr>
        <p:spPr>
          <a:xfrm>
            <a:off x="265500" y="3468100"/>
            <a:ext cx="4045200" cy="129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Why didn’t I caption the *heartbeat* in my “Why I Mind” video?</a:t>
            </a:r>
          </a:p>
        </p:txBody>
      </p:sp>
      <p:pic>
        <p:nvPicPr>
          <p:cNvPr id="456" name="Shape 4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474475" y="450125"/>
            <a:ext cx="3163200" cy="206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 transformations of meaning (interpretation) in captioning</a:t>
            </a:r>
          </a:p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3828775" y="1524625"/>
            <a:ext cx="4863000" cy="304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Captions CONTEXTUALIZE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Captions CLARIFY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Captions FORMALIZE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Captions EQUALIZE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Captions LINEARIZE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Captions TIME-SHIFT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Captions DISTILL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6:</a:t>
            </a:r>
          </a:p>
        </p:txBody>
      </p:sp>
      <p:sp>
        <p:nvSpPr>
          <p:cNvPr id="471" name="Shape 47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 txBox="1"/>
          <p:nvPr>
            <p:ph idx="1" type="subTitle"/>
          </p:nvPr>
        </p:nvSpPr>
        <p:spPr>
          <a:xfrm>
            <a:off x="265500" y="3468100"/>
            <a:ext cx="4045200" cy="129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When should you use “auto-captions”</a:t>
            </a:r>
          </a:p>
        </p:txBody>
      </p: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7:</a:t>
            </a:r>
          </a:p>
        </p:txBody>
      </p:sp>
      <p:sp>
        <p:nvSpPr>
          <p:cNvPr id="482" name="Shape 48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 txBox="1"/>
          <p:nvPr>
            <p:ph idx="1" type="subTitle"/>
          </p:nvPr>
        </p:nvSpPr>
        <p:spPr>
          <a:xfrm>
            <a:off x="265500" y="3468100"/>
            <a:ext cx="4045200" cy="129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Caption interference?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When/how do captions INTERFERE, DISRUPT?</a:t>
            </a:r>
          </a:p>
        </p:txBody>
      </p:sp>
      <p:pic>
        <p:nvPicPr>
          <p:cNvPr id="484" name="Shape 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8:</a:t>
            </a:r>
          </a:p>
        </p:txBody>
      </p:sp>
      <p:sp>
        <p:nvSpPr>
          <p:cNvPr id="493" name="Shape 4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 txBox="1"/>
          <p:nvPr>
            <p:ph idx="1" type="subTitle"/>
          </p:nvPr>
        </p:nvSpPr>
        <p:spPr>
          <a:xfrm>
            <a:off x="265500" y="3468100"/>
            <a:ext cx="4045200" cy="129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What is caption(ing) (ed)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IRONY?</a:t>
            </a:r>
          </a:p>
        </p:txBody>
      </p:sp>
      <p:pic>
        <p:nvPicPr>
          <p:cNvPr id="495" name="Shape 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387900" y="210425"/>
            <a:ext cx="5410200" cy="1101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rPr b="1" i="1" lang="en" sz="3600"/>
              <a:t>Deaf Gain+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 sz="3600"/>
              <a:t>(and captioned irony too)</a:t>
            </a:r>
          </a:p>
        </p:txBody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387900" y="1594025"/>
            <a:ext cx="3867300" cy="268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Marlee Matlin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 u="sng">
                <a:solidFill>
                  <a:schemeClr val="hlink"/>
                </a:solidFill>
                <a:hlinkClick r:id="rId3"/>
              </a:rPr>
              <a:t>Switched at Birth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800"/>
          </a:p>
        </p:txBody>
      </p:sp>
      <p:pic>
        <p:nvPicPr>
          <p:cNvPr id="505" name="Shape 5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6924" y="1594025"/>
            <a:ext cx="4787677" cy="268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 b="0" l="19396" r="19396" t="0"/>
          <a:stretch/>
        </p:blipFill>
        <p:spPr>
          <a:xfrm>
            <a:off x="921625" y="864500"/>
            <a:ext cx="2847426" cy="35458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11" name="Shape 511"/>
          <p:cNvSpPr txBox="1"/>
          <p:nvPr>
            <p:ph type="ctrTitle"/>
          </p:nvPr>
        </p:nvSpPr>
        <p:spPr>
          <a:xfrm>
            <a:off x="4841925" y="655300"/>
            <a:ext cx="4121400" cy="223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elleza"/>
                <a:ea typeface="Belleza"/>
                <a:cs typeface="Belleza"/>
                <a:sym typeface="Belleza"/>
              </a:rPr>
              <a:t>Break Time: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 txBox="1"/>
          <p:nvPr>
            <p:ph idx="1" type="subTitle"/>
          </p:nvPr>
        </p:nvSpPr>
        <p:spPr>
          <a:xfrm>
            <a:off x="5495325" y="2094250"/>
            <a:ext cx="3199800" cy="243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Bodoni"/>
                <a:ea typeface="Bodoni"/>
                <a:cs typeface="Bodoni"/>
                <a:sym typeface="Bodoni"/>
              </a:rPr>
              <a:t> Be back in 10 mins...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 b="0" l="19396" r="19396" t="0"/>
          <a:stretch/>
        </p:blipFill>
        <p:spPr>
          <a:xfrm>
            <a:off x="921625" y="864500"/>
            <a:ext cx="2847426" cy="35458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18" name="Shape 518"/>
          <p:cNvSpPr txBox="1"/>
          <p:nvPr>
            <p:ph type="ctrTitle"/>
          </p:nvPr>
        </p:nvSpPr>
        <p:spPr>
          <a:xfrm>
            <a:off x="4841925" y="655300"/>
            <a:ext cx="4121400" cy="223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elleza"/>
                <a:ea typeface="Belleza"/>
                <a:cs typeface="Belleza"/>
                <a:sym typeface="Belleza"/>
              </a:rPr>
              <a:t>Show &amp; Tell Time: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 txBox="1"/>
          <p:nvPr>
            <p:ph idx="1" type="subTitle"/>
          </p:nvPr>
        </p:nvSpPr>
        <p:spPr>
          <a:xfrm>
            <a:off x="5495325" y="2094250"/>
            <a:ext cx="3199800" cy="243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Bodoni"/>
                <a:ea typeface="Bodoni"/>
                <a:cs typeface="Bodoni"/>
                <a:sym typeface="Bodoni"/>
              </a:rPr>
              <a:t>All (or at least some) of the available means of captioning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28650" y="554850"/>
            <a:ext cx="5733900" cy="391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The Menu: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  <a:p>
            <a:pPr indent="-419100" lvl="0" marL="9144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 Introduction</a:t>
            </a:r>
          </a:p>
          <a:p>
            <a:pPr indent="-419100" lvl="0" marL="9144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 A (brief captioned) History</a:t>
            </a:r>
          </a:p>
          <a:p>
            <a:pPr indent="-419100" lvl="0" marL="9144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Terms &amp; Terrain</a:t>
            </a:r>
          </a:p>
          <a:p>
            <a:pPr indent="-419100" lvl="0" marL="9144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Show &amp; Tell</a:t>
            </a:r>
          </a:p>
          <a:p>
            <a:pPr indent="-419100" lvl="0" marL="91440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Trying it Out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375600" y="1369000"/>
            <a:ext cx="2554200" cy="301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/>
              <a:t>&gt;&gt;Quick Queries&lt;&lt;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000"/>
          </a:p>
          <a:p>
            <a:pPr lvl="0">
              <a:spcBef>
                <a:spcPts val="0"/>
              </a:spcBef>
              <a:buNone/>
            </a:pPr>
            <a:r>
              <a:rPr b="1" lang="en" sz="1200" u="sng">
                <a:solidFill>
                  <a:schemeClr val="hlink"/>
                </a:solidFill>
                <a:hlinkClick r:id="rId3"/>
              </a:rPr>
              <a:t>https://docs.google.com/presentation/d/1xe4i1xtvNc4iEExfN3ApV2ZgsUCkjTiOhh1d4DvSAp4/edit?usp=sharing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https://goo.gl/Su07pt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type="ctrTitle"/>
          </p:nvPr>
        </p:nvSpPr>
        <p:spPr>
          <a:xfrm>
            <a:off x="345650" y="1057700"/>
            <a:ext cx="7172100" cy="7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onsolas"/>
                <a:ea typeface="Consolas"/>
                <a:cs typeface="Consolas"/>
                <a:sym typeface="Consolas"/>
              </a:rPr>
              <a:t>Caption Fail</a:t>
            </a:r>
          </a:p>
        </p:txBody>
      </p:sp>
      <p:sp>
        <p:nvSpPr>
          <p:cNvPr id="525" name="Shape 525"/>
          <p:cNvSpPr txBox="1"/>
          <p:nvPr>
            <p:ph idx="1" type="subTitle"/>
          </p:nvPr>
        </p:nvSpPr>
        <p:spPr>
          <a:xfrm>
            <a:off x="345650" y="3265900"/>
            <a:ext cx="8215800" cy="142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Rhett &amp; Link,  Internetainers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https://www.youtube.com/watch?v=hVNrkXM3TTI&amp;list=PLA220BA20D4D3DE46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6" name="Shape 5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775" y="42062"/>
            <a:ext cx="4119437" cy="274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9:</a:t>
            </a:r>
          </a:p>
        </p:txBody>
      </p:sp>
      <p:sp>
        <p:nvSpPr>
          <p:cNvPr id="532" name="Shape 5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 txBox="1"/>
          <p:nvPr>
            <p:ph idx="1" type="subTitle"/>
          </p:nvPr>
        </p:nvSpPr>
        <p:spPr>
          <a:xfrm>
            <a:off x="265500" y="3468100"/>
            <a:ext cx="4045200" cy="129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So, why can’t HEARING people lipread?</a:t>
            </a:r>
          </a:p>
        </p:txBody>
      </p:sp>
      <p:pic>
        <p:nvPicPr>
          <p:cNvPr id="534" name="Shape 5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4737" y="1474349"/>
            <a:ext cx="4366525" cy="25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type="title"/>
          </p:nvPr>
        </p:nvSpPr>
        <p:spPr>
          <a:xfrm>
            <a:off x="1876575" y="1494150"/>
            <a:ext cx="5391000" cy="566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Badlipreading.com</a:t>
            </a:r>
          </a:p>
        </p:txBody>
      </p:sp>
      <p:sp>
        <p:nvSpPr>
          <p:cNvPr id="544" name="Shape 544"/>
          <p:cNvSpPr txBox="1"/>
          <p:nvPr>
            <p:ph idx="1" type="subTitle"/>
          </p:nvPr>
        </p:nvSpPr>
        <p:spPr>
          <a:xfrm>
            <a:off x="1708925" y="2245050"/>
            <a:ext cx="5730000" cy="142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Presidential Poetry Slam</a:t>
            </a:r>
            <a:r>
              <a:rPr lang="en"/>
              <a:t>: 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https://www.youtube.com/watch?v=zC4YpPspnUc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NFL 2016: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https://www.youtube.com/watch?v=W-kGosnzvjU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idx="1" type="body"/>
          </p:nvPr>
        </p:nvSpPr>
        <p:spPr>
          <a:xfrm>
            <a:off x="311700" y="4126525"/>
            <a:ext cx="6611400" cy="70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latin typeface="Belleza"/>
                <a:ea typeface="Belleza"/>
                <a:cs typeface="Belleza"/>
                <a:sym typeface="Belleza"/>
                <a:hlinkClick r:id="rId3"/>
              </a:rPr>
              <a:t>“I’m Deaf”</a:t>
            </a:r>
            <a:r>
              <a:rPr lang="en" sz="300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">
                <a:latin typeface="Belleza"/>
                <a:ea typeface="Belleza"/>
                <a:cs typeface="Belleza"/>
                <a:sym typeface="Belleza"/>
              </a:rPr>
              <a:t>  				</a:t>
            </a:r>
            <a:r>
              <a:rPr lang="en" sz="3000">
                <a:latin typeface="Belleza"/>
                <a:ea typeface="Belleza"/>
                <a:cs typeface="Belleza"/>
                <a:sym typeface="Belleza"/>
              </a:rPr>
              <a:t>Sean Forbes</a:t>
            </a:r>
          </a:p>
        </p:txBody>
      </p:sp>
      <p:pic>
        <p:nvPicPr>
          <p:cNvPr id="550" name="Shape 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800" y="160312"/>
            <a:ext cx="361950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latin typeface="Syncopate"/>
                <a:ea typeface="Syncopate"/>
                <a:cs typeface="Syncopate"/>
                <a:sym typeface="Syncopate"/>
                <a:hlinkClick r:id="rId3"/>
              </a:rPr>
              <a:t>Let’s Mambo!</a:t>
            </a:r>
          </a:p>
        </p:txBody>
      </p:sp>
      <p:pic>
        <p:nvPicPr>
          <p:cNvPr id="556" name="Shape 5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050" y="1280849"/>
            <a:ext cx="4023274" cy="22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Wayne Betts,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Deaf filmmaker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12:07    &amp;   14:50</a:t>
            </a:r>
          </a:p>
        </p:txBody>
      </p:sp>
      <p:sp>
        <p:nvSpPr>
          <p:cNvPr id="562" name="Shape 562"/>
          <p:cNvSpPr txBox="1"/>
          <p:nvPr>
            <p:ph idx="1" type="subTitle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https://www.youtube.com/watch?v=ocbyS9-3jjM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10:</a:t>
            </a:r>
          </a:p>
        </p:txBody>
      </p:sp>
      <p:sp>
        <p:nvSpPr>
          <p:cNvPr id="568" name="Shape 56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9" name="Shape 569"/>
          <p:cNvSpPr txBox="1"/>
          <p:nvPr>
            <p:ph idx="1" type="subTitle"/>
          </p:nvPr>
        </p:nvSpPr>
        <p:spPr>
          <a:xfrm>
            <a:off x="112100" y="3709175"/>
            <a:ext cx="4366500" cy="12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en" sz="1800">
                <a:solidFill>
                  <a:srgbClr val="FF9900"/>
                </a:solidFill>
                <a:highlight>
                  <a:srgbClr val="FFFFFF"/>
                </a:highlight>
              </a:rPr>
              <a:t>Captioning = ACCOMMODATION?</a:t>
            </a:r>
          </a:p>
          <a:p>
            <a:pPr indent="-342900" lvl="0" marL="457200" rtl="0" algn="l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en" sz="1800">
                <a:solidFill>
                  <a:srgbClr val="FF9900"/>
                </a:solidFill>
                <a:highlight>
                  <a:srgbClr val="FFFFFF"/>
                </a:highlight>
              </a:rPr>
              <a:t>Captioning = ACCESS?</a:t>
            </a:r>
          </a:p>
          <a:p>
            <a:pPr indent="-342900" lvl="0" marL="457200" rtl="0" algn="l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en" sz="1800">
                <a:solidFill>
                  <a:srgbClr val="FF9900"/>
                </a:solidFill>
                <a:highlight>
                  <a:srgbClr val="FFFFFF"/>
                </a:highlight>
              </a:rPr>
              <a:t>Captioning = AESTHETICS?</a:t>
            </a:r>
          </a:p>
        </p:txBody>
      </p:sp>
      <p:pic>
        <p:nvPicPr>
          <p:cNvPr id="570" name="Shape 5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4737" y="1474349"/>
            <a:ext cx="4366525" cy="25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Shape 579"/>
          <p:cNvPicPr preferRelativeResize="0"/>
          <p:nvPr/>
        </p:nvPicPr>
        <p:blipFill rotWithShape="1">
          <a:blip r:embed="rId3">
            <a:alphaModFix/>
          </a:blip>
          <a:srcRect b="0" l="23589" r="23589" t="0"/>
          <a:stretch/>
        </p:blipFill>
        <p:spPr>
          <a:xfrm>
            <a:off x="4527825" y="878175"/>
            <a:ext cx="3388800" cy="346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80" name="Shape 580"/>
          <p:cNvPicPr preferRelativeResize="0"/>
          <p:nvPr/>
        </p:nvPicPr>
        <p:blipFill rotWithShape="1">
          <a:blip r:embed="rId4">
            <a:alphaModFix/>
          </a:blip>
          <a:srcRect b="12979" l="0" r="0" t="12979"/>
          <a:stretch/>
        </p:blipFill>
        <p:spPr>
          <a:xfrm>
            <a:off x="6590540" y="2570981"/>
            <a:ext cx="1881900" cy="19266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81" name="Shape 581"/>
          <p:cNvSpPr txBox="1"/>
          <p:nvPr>
            <p:ph type="title"/>
          </p:nvPr>
        </p:nvSpPr>
        <p:spPr>
          <a:xfrm>
            <a:off x="313525" y="714850"/>
            <a:ext cx="3871800" cy="192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TED Talk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“My 12 Pairs of Legs”</a:t>
            </a:r>
          </a:p>
        </p:txBody>
      </p:sp>
      <p:sp>
        <p:nvSpPr>
          <p:cNvPr id="582" name="Shape 582"/>
          <p:cNvSpPr txBox="1"/>
          <p:nvPr>
            <p:ph idx="1" type="subTitle"/>
          </p:nvPr>
        </p:nvSpPr>
        <p:spPr>
          <a:xfrm>
            <a:off x="313525" y="235750"/>
            <a:ext cx="8262300" cy="64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Aimee Mullins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 txBox="1"/>
          <p:nvPr>
            <p:ph idx="2" type="body"/>
          </p:nvPr>
        </p:nvSpPr>
        <p:spPr>
          <a:xfrm>
            <a:off x="234675" y="2793850"/>
            <a:ext cx="4048200" cy="201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https://www.ted.com/talks/aimee_mullins_prosthetic_aesthetics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b="1" lang="en" sz="1800"/>
              <a:t>42 subtitle languages 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b="1" lang="en" sz="1800"/>
              <a:t>Interactive transcript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Shape 588"/>
          <p:cNvPicPr preferRelativeResize="0"/>
          <p:nvPr/>
        </p:nvPicPr>
        <p:blipFill rotWithShape="1">
          <a:blip r:embed="rId3">
            <a:alphaModFix amt="90000"/>
          </a:blip>
          <a:srcRect b="14853" l="0" r="0" t="14853"/>
          <a:stretch/>
        </p:blipFill>
        <p:spPr>
          <a:xfrm>
            <a:off x="5520949" y="1070674"/>
            <a:ext cx="2967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Shape 589"/>
          <p:cNvSpPr txBox="1"/>
          <p:nvPr>
            <p:ph type="title"/>
          </p:nvPr>
        </p:nvSpPr>
        <p:spPr>
          <a:xfrm>
            <a:off x="339575" y="851900"/>
            <a:ext cx="4862700" cy="356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Let’s Give it a Swim!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https://www.youtube.com/watch?v=pSf-5vbVpAU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Quick Query 1:</a:t>
            </a:r>
          </a:p>
        </p:txBody>
      </p:sp>
      <p:sp>
        <p:nvSpPr>
          <p:cNvPr id="375" name="Shape 37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>
            <p:ph idx="1" type="subTitle"/>
          </p:nvPr>
        </p:nvSpPr>
        <p:spPr>
          <a:xfrm>
            <a:off x="265500" y="3468100"/>
            <a:ext cx="4045200" cy="103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Who is captioning </a:t>
            </a:r>
            <a:r>
              <a:rPr b="1" i="1" lang="en" sz="2400">
                <a:solidFill>
                  <a:srgbClr val="FF9900"/>
                </a:solidFill>
                <a:highlight>
                  <a:srgbClr val="FFFFFF"/>
                </a:highlight>
              </a:rPr>
              <a:t>for</a:t>
            </a: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??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(“interest convergence”)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ctrTitle"/>
          </p:nvPr>
        </p:nvSpPr>
        <p:spPr>
          <a:xfrm>
            <a:off x="335250" y="932100"/>
            <a:ext cx="5508300" cy="119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THE DISCLAIMER: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This workshop is NOT about:</a:t>
            </a:r>
          </a:p>
        </p:txBody>
      </p:sp>
      <p:sp>
        <p:nvSpPr>
          <p:cNvPr id="386" name="Shape 386"/>
          <p:cNvSpPr txBox="1"/>
          <p:nvPr>
            <p:ph idx="1" type="subTitle"/>
          </p:nvPr>
        </p:nvSpPr>
        <p:spPr>
          <a:xfrm>
            <a:off x="335250" y="2345575"/>
            <a:ext cx="5508300" cy="181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How to make captions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Technical standards for captioning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Captioning as “accommodation”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324475" y="465975"/>
            <a:ext cx="5405400" cy="284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(captioned) introduction</a:t>
            </a:r>
          </a:p>
        </p:txBody>
      </p:sp>
      <p:sp>
        <p:nvSpPr>
          <p:cNvPr id="393" name="Shape 393"/>
          <p:cNvSpPr txBox="1"/>
          <p:nvPr>
            <p:ph idx="1" type="subTitle"/>
          </p:nvPr>
        </p:nvSpPr>
        <p:spPr>
          <a:xfrm>
            <a:off x="1457600" y="3646100"/>
            <a:ext cx="7472400" cy="130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“Why I Mind”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https://www.youtube.com/watch?v=RoNR6EWT7D4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2:</a:t>
            </a:r>
          </a:p>
        </p:txBody>
      </p:sp>
      <p:sp>
        <p:nvSpPr>
          <p:cNvPr id="399" name="Shape 39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idx="1" type="subTitle"/>
          </p:nvPr>
        </p:nvSpPr>
        <p:spPr>
          <a:xfrm>
            <a:off x="265500" y="3468100"/>
            <a:ext cx="4045200" cy="103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So, um, who invented the internet, anyway???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3:</a:t>
            </a:r>
          </a:p>
        </p:txBody>
      </p:sp>
      <p:sp>
        <p:nvSpPr>
          <p:cNvPr id="410" name="Shape 4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 txBox="1"/>
          <p:nvPr>
            <p:ph idx="1" type="subTitle"/>
          </p:nvPr>
        </p:nvSpPr>
        <p:spPr>
          <a:xfrm>
            <a:off x="265500" y="3468100"/>
            <a:ext cx="4045200" cy="129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Chat rooms/programs?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What does that have to do with captioning?</a:t>
            </a:r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ctrTitle"/>
          </p:nvPr>
        </p:nvSpPr>
        <p:spPr>
          <a:xfrm>
            <a:off x="345650" y="1057700"/>
            <a:ext cx="7172100" cy="7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few (captioned) pages from the history books</a:t>
            </a:r>
          </a:p>
        </p:txBody>
      </p:sp>
      <p:sp>
        <p:nvSpPr>
          <p:cNvPr id="421" name="Shape 421"/>
          <p:cNvSpPr txBox="1"/>
          <p:nvPr>
            <p:ph idx="1" type="subTitle"/>
          </p:nvPr>
        </p:nvSpPr>
        <p:spPr>
          <a:xfrm>
            <a:off x="345650" y="1925025"/>
            <a:ext cx="7863900" cy="310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1972 first open captioned  TV program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first “decoder” boxes… super heavy and expensive too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 1982, The National Captioning Institute (NCI) developed a process for real time captioning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Captioning reporters were trained to write more than 200 words per minute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1990--the Television Decoder Circuitry Act was passed by Congress. The bill called for all analog television receivers manufactured after July 1, 1993 to have the ability to display closed captioning.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649" y="301575"/>
            <a:ext cx="1724349" cy="20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265500" y="2421475"/>
            <a:ext cx="4045200" cy="85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 Query 4:</a:t>
            </a:r>
          </a:p>
        </p:txBody>
      </p:sp>
      <p:sp>
        <p:nvSpPr>
          <p:cNvPr id="428" name="Shape 4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 txBox="1"/>
          <p:nvPr>
            <p:ph idx="1" type="subTitle"/>
          </p:nvPr>
        </p:nvSpPr>
        <p:spPr>
          <a:xfrm>
            <a:off x="265500" y="3468100"/>
            <a:ext cx="4045200" cy="129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highlight>
                  <a:srgbClr val="FFFFFF"/>
                </a:highlight>
              </a:rPr>
              <a:t>What was the First open captioned TV program?</a:t>
            </a:r>
          </a:p>
        </p:txBody>
      </p:sp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7" y="178812"/>
            <a:ext cx="1514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75" y="1396074"/>
            <a:ext cx="1514475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862" y="99887"/>
            <a:ext cx="2409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200" y="1211525"/>
            <a:ext cx="133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