
<file path=[Content_Types].xml><?xml version="1.0" encoding="utf-8"?>
<Types xmlns="http://schemas.openxmlformats.org/package/2006/content-types">
  <Default Extension="bin" ContentType="audio/unknown"/>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19"/>
  </p:notesMasterIdLst>
  <p:handoutMasterIdLst>
    <p:handoutMasterId r:id="rId20"/>
  </p:handoutMasterIdLst>
  <p:sldIdLst>
    <p:sldId id="257" r:id="rId2"/>
    <p:sldId id="282" r:id="rId3"/>
    <p:sldId id="274" r:id="rId4"/>
    <p:sldId id="278" r:id="rId5"/>
    <p:sldId id="279" r:id="rId6"/>
    <p:sldId id="280" r:id="rId7"/>
    <p:sldId id="281" r:id="rId8"/>
    <p:sldId id="283" r:id="rId9"/>
    <p:sldId id="284" r:id="rId10"/>
    <p:sldId id="285" r:id="rId11"/>
    <p:sldId id="286" r:id="rId12"/>
    <p:sldId id="290" r:id="rId13"/>
    <p:sldId id="288" r:id="rId14"/>
    <p:sldId id="289" r:id="rId15"/>
    <p:sldId id="273" r:id="rId16"/>
    <p:sldId id="291" r:id="rId17"/>
    <p:sldId id="275" r:id="rId18"/>
  </p:sldIdLst>
  <p:sldSz cx="9144000" cy="6858000" type="screen4x3"/>
  <p:notesSz cx="6881813" cy="9296400"/>
  <p:defaultTextStyle>
    <a:defPPr>
      <a:defRPr lang="en-US"/>
    </a:defPPr>
    <a:lvl1pPr algn="ctr" rtl="0" fontAlgn="base" hangingPunct="0">
      <a:spcBef>
        <a:spcPct val="0"/>
      </a:spcBef>
      <a:spcAft>
        <a:spcPct val="0"/>
      </a:spcAft>
      <a:defRPr sz="2400" kern="1200">
        <a:solidFill>
          <a:srgbClr val="000000"/>
        </a:solidFill>
        <a:latin typeface="Calibri" pitchFamily="34" charset="0"/>
        <a:ea typeface="Calibri" pitchFamily="34" charset="0"/>
        <a:cs typeface="Calibri" pitchFamily="34" charset="0"/>
        <a:sym typeface="Calibri" pitchFamily="34" charset="0"/>
      </a:defRPr>
    </a:lvl1pPr>
    <a:lvl2pPr marL="457200" algn="ctr" rtl="0" fontAlgn="base" hangingPunct="0">
      <a:spcBef>
        <a:spcPct val="0"/>
      </a:spcBef>
      <a:spcAft>
        <a:spcPct val="0"/>
      </a:spcAft>
      <a:defRPr sz="2400" kern="1200">
        <a:solidFill>
          <a:srgbClr val="000000"/>
        </a:solidFill>
        <a:latin typeface="Calibri" pitchFamily="34" charset="0"/>
        <a:ea typeface="Calibri" pitchFamily="34" charset="0"/>
        <a:cs typeface="Calibri" pitchFamily="34" charset="0"/>
        <a:sym typeface="Calibri" pitchFamily="34" charset="0"/>
      </a:defRPr>
    </a:lvl2pPr>
    <a:lvl3pPr marL="914400" algn="ctr" rtl="0" fontAlgn="base" hangingPunct="0">
      <a:spcBef>
        <a:spcPct val="0"/>
      </a:spcBef>
      <a:spcAft>
        <a:spcPct val="0"/>
      </a:spcAft>
      <a:defRPr sz="2400" kern="1200">
        <a:solidFill>
          <a:srgbClr val="000000"/>
        </a:solidFill>
        <a:latin typeface="Calibri" pitchFamily="34" charset="0"/>
        <a:ea typeface="Calibri" pitchFamily="34" charset="0"/>
        <a:cs typeface="Calibri" pitchFamily="34" charset="0"/>
        <a:sym typeface="Calibri" pitchFamily="34" charset="0"/>
      </a:defRPr>
    </a:lvl3pPr>
    <a:lvl4pPr marL="1371600" algn="ctr" rtl="0" fontAlgn="base" hangingPunct="0">
      <a:spcBef>
        <a:spcPct val="0"/>
      </a:spcBef>
      <a:spcAft>
        <a:spcPct val="0"/>
      </a:spcAft>
      <a:defRPr sz="2400" kern="1200">
        <a:solidFill>
          <a:srgbClr val="000000"/>
        </a:solidFill>
        <a:latin typeface="Calibri" pitchFamily="34" charset="0"/>
        <a:ea typeface="Calibri" pitchFamily="34" charset="0"/>
        <a:cs typeface="Calibri" pitchFamily="34" charset="0"/>
        <a:sym typeface="Calibri" pitchFamily="34" charset="0"/>
      </a:defRPr>
    </a:lvl4pPr>
    <a:lvl5pPr marL="1828800" algn="ctr" rtl="0" fontAlgn="base" hangingPunct="0">
      <a:spcBef>
        <a:spcPct val="0"/>
      </a:spcBef>
      <a:spcAft>
        <a:spcPct val="0"/>
      </a:spcAft>
      <a:defRPr sz="2400" kern="1200">
        <a:solidFill>
          <a:srgbClr val="000000"/>
        </a:solidFill>
        <a:latin typeface="Calibri" pitchFamily="34" charset="0"/>
        <a:ea typeface="Calibri" pitchFamily="34" charset="0"/>
        <a:cs typeface="Calibri" pitchFamily="34" charset="0"/>
        <a:sym typeface="Calibri" pitchFamily="34" charset="0"/>
      </a:defRPr>
    </a:lvl5pPr>
    <a:lvl6pPr marL="2286000" algn="l" defTabSz="914400" rtl="0" eaLnBrk="1" latinLnBrk="0" hangingPunct="1">
      <a:defRPr sz="2400" kern="1200">
        <a:solidFill>
          <a:srgbClr val="000000"/>
        </a:solidFill>
        <a:latin typeface="Calibri" pitchFamily="34" charset="0"/>
        <a:ea typeface="Calibri" pitchFamily="34" charset="0"/>
        <a:cs typeface="Calibri" pitchFamily="34" charset="0"/>
        <a:sym typeface="Calibri" pitchFamily="34" charset="0"/>
      </a:defRPr>
    </a:lvl6pPr>
    <a:lvl7pPr marL="2743200" algn="l" defTabSz="914400" rtl="0" eaLnBrk="1" latinLnBrk="0" hangingPunct="1">
      <a:defRPr sz="2400" kern="1200">
        <a:solidFill>
          <a:srgbClr val="000000"/>
        </a:solidFill>
        <a:latin typeface="Calibri" pitchFamily="34" charset="0"/>
        <a:ea typeface="Calibri" pitchFamily="34" charset="0"/>
        <a:cs typeface="Calibri" pitchFamily="34" charset="0"/>
        <a:sym typeface="Calibri" pitchFamily="34" charset="0"/>
      </a:defRPr>
    </a:lvl7pPr>
    <a:lvl8pPr marL="3200400" algn="l" defTabSz="914400" rtl="0" eaLnBrk="1" latinLnBrk="0" hangingPunct="1">
      <a:defRPr sz="2400" kern="1200">
        <a:solidFill>
          <a:srgbClr val="000000"/>
        </a:solidFill>
        <a:latin typeface="Calibri" pitchFamily="34" charset="0"/>
        <a:ea typeface="Calibri" pitchFamily="34" charset="0"/>
        <a:cs typeface="Calibri" pitchFamily="34" charset="0"/>
        <a:sym typeface="Calibri" pitchFamily="34" charset="0"/>
      </a:defRPr>
    </a:lvl8pPr>
    <a:lvl9pPr marL="3657600" algn="l" defTabSz="914400" rtl="0" eaLnBrk="1" latinLnBrk="0" hangingPunct="1">
      <a:defRPr sz="2400" kern="1200">
        <a:solidFill>
          <a:srgbClr val="000000"/>
        </a:solidFill>
        <a:latin typeface="Calibri" pitchFamily="34" charset="0"/>
        <a:ea typeface="Calibri" pitchFamily="34" charset="0"/>
        <a:cs typeface="Calibri" pitchFamily="34" charset="0"/>
        <a:sym typeface="Calibri"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00"/>
    <a:srgbClr val="FF6600"/>
    <a:srgbClr val="990033"/>
    <a:srgbClr val="98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26" autoAdjust="0"/>
    <p:restoredTop sz="76535" autoAdjust="0"/>
  </p:normalViewPr>
  <p:slideViewPr>
    <p:cSldViewPr>
      <p:cViewPr>
        <p:scale>
          <a:sx n="67" d="100"/>
          <a:sy n="67" d="100"/>
        </p:scale>
        <p:origin x="-3250" y="-667"/>
      </p:cViewPr>
      <p:guideLst>
        <p:guide orient="horz" pos="2160"/>
        <p:guide pos="2880"/>
      </p:guideLst>
    </p:cSldViewPr>
  </p:slideViewPr>
  <p:outlineViewPr>
    <p:cViewPr>
      <p:scale>
        <a:sx n="33" d="100"/>
        <a:sy n="33" d="100"/>
      </p:scale>
      <p:origin x="0" y="504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8" d="100"/>
          <a:sy n="78" d="100"/>
        </p:scale>
        <p:origin x="-3864" y="-10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6434"/>
          </a:xfrm>
          <a:prstGeom prst="rect">
            <a:avLst/>
          </a:prstGeom>
        </p:spPr>
        <p:txBody>
          <a:bodyPr vert="horz" lIns="91440" tIns="45720" rIns="91440" bIns="45720" rtlCol="0"/>
          <a:lstStyle>
            <a:lvl1pPr algn="r">
              <a:defRPr sz="1200"/>
            </a:lvl1pPr>
          </a:lstStyle>
          <a:p>
            <a:fld id="{D6EEE161-3858-41E5-8F7D-9BEF886CDDD6}" type="datetimeFigureOut">
              <a:rPr lang="en-US" smtClean="0"/>
              <a:t>11/10/2016</a:t>
            </a:fld>
            <a:endParaRPr lang="en-US" dirty="0"/>
          </a:p>
        </p:txBody>
      </p:sp>
      <p:sp>
        <p:nvSpPr>
          <p:cNvPr id="4" name="Footer Placeholder 3"/>
          <p:cNvSpPr>
            <a:spLocks noGrp="1"/>
          </p:cNvSpPr>
          <p:nvPr>
            <p:ph type="ftr" sz="quarter" idx="2"/>
          </p:nvPr>
        </p:nvSpPr>
        <p:spPr>
          <a:xfrm>
            <a:off x="0" y="8829968"/>
            <a:ext cx="2982119"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8"/>
            <a:ext cx="2982119" cy="466433"/>
          </a:xfrm>
          <a:prstGeom prst="rect">
            <a:avLst/>
          </a:prstGeom>
        </p:spPr>
        <p:txBody>
          <a:bodyPr vert="horz" lIns="91440" tIns="45720" rIns="91440" bIns="45720" rtlCol="0" anchor="b"/>
          <a:lstStyle>
            <a:lvl1pPr algn="r">
              <a:defRPr sz="1200"/>
            </a:lvl1pPr>
          </a:lstStyle>
          <a:p>
            <a:fld id="{23950EA8-E484-4B11-AF76-EE56F689E64F}" type="slidenum">
              <a:rPr lang="en-US" smtClean="0"/>
              <a:t>‹#›</a:t>
            </a:fld>
            <a:endParaRPr lang="en-US" dirty="0"/>
          </a:p>
        </p:txBody>
      </p:sp>
    </p:spTree>
    <p:extLst>
      <p:ext uri="{BB962C8B-B14F-4D97-AF65-F5344CB8AC3E}">
        <p14:creationId xmlns:p14="http://schemas.microsoft.com/office/powerpoint/2010/main" val="30931512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p:cNvSpPr>
          <p:nvPr>
            <p:ph type="sldImg"/>
          </p:nvPr>
        </p:nvSpPr>
        <p:spPr bwMode="auto">
          <a:xfrm>
            <a:off x="1116013" y="696913"/>
            <a:ext cx="4649787" cy="348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4" name="Rectangle 2"/>
          <p:cNvSpPr>
            <a:spLocks noGrp="1"/>
          </p:cNvSpPr>
          <p:nvPr>
            <p:ph type="body" sz="quarter" idx="1"/>
          </p:nvPr>
        </p:nvSpPr>
        <p:spPr bwMode="auto">
          <a:xfrm>
            <a:off x="917575" y="4415790"/>
            <a:ext cx="5046663" cy="418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bevel/>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sym typeface="Avenir Roman" charset="0"/>
              </a:rPr>
              <a:t>Click to edit Master text styles</a:t>
            </a:r>
          </a:p>
          <a:p>
            <a:pPr lvl="1"/>
            <a:r>
              <a:rPr lang="en-US" altLang="en-US" noProof="0">
                <a:sym typeface="Avenir Roman" charset="0"/>
              </a:rPr>
              <a:t>Second level</a:t>
            </a:r>
          </a:p>
          <a:p>
            <a:pPr lvl="2"/>
            <a:r>
              <a:rPr lang="en-US" altLang="en-US" noProof="0">
                <a:sym typeface="Avenir Roman" charset="0"/>
              </a:rPr>
              <a:t>Third level</a:t>
            </a:r>
          </a:p>
          <a:p>
            <a:pPr lvl="3"/>
            <a:r>
              <a:rPr lang="en-US" altLang="en-US" noProof="0">
                <a:sym typeface="Avenir Roman" charset="0"/>
              </a:rPr>
              <a:t>Fourth level</a:t>
            </a:r>
          </a:p>
          <a:p>
            <a:pPr lvl="4"/>
            <a:r>
              <a:rPr lang="en-US" altLang="en-US" noProof="0">
                <a:sym typeface="Avenir Roman" charset="0"/>
              </a:rPr>
              <a:t>Fifth level</a:t>
            </a:r>
          </a:p>
        </p:txBody>
      </p:sp>
    </p:spTree>
    <p:extLst>
      <p:ext uri="{BB962C8B-B14F-4D97-AF65-F5344CB8AC3E}">
        <p14:creationId xmlns:p14="http://schemas.microsoft.com/office/powerpoint/2010/main" val="4280915700"/>
      </p:ext>
    </p:extLst>
  </p:cSld>
  <p:clrMap bg1="lt1" tx1="dk1" bg2="lt2" tx2="dk2" accent1="accent1" accent2="accent2" accent3="accent3" accent4="accent4" accent5="accent5" accent6="accent6" hlink="hlink" folHlink="folHlink"/>
  <p:hf hdr="0" ftr="0" dt="0"/>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1pPr>
    <a:lvl2pPr indent="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indent="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indent="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indent="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session on Maintaining Accessibility in the Modern</a:t>
            </a:r>
            <a:r>
              <a:rPr lang="en-US" baseline="0" dirty="0"/>
              <a:t> Classroom and thank you for attending. </a:t>
            </a:r>
            <a:r>
              <a:rPr lang="en-US" baseline="0" dirty="0" smtClean="0"/>
              <a:t>My </a:t>
            </a:r>
            <a:r>
              <a:rPr lang="en-US" baseline="0" dirty="0"/>
              <a:t>name is Christa Miller and I’m from Virginia Tech, which is tucked into the beautiful Blue Ridge mountains of Southwest Virginia. </a:t>
            </a:r>
            <a:endParaRPr lang="en-US" dirty="0"/>
          </a:p>
        </p:txBody>
      </p:sp>
    </p:spTree>
    <p:extLst>
      <p:ext uri="{BB962C8B-B14F-4D97-AF65-F5344CB8AC3E}">
        <p14:creationId xmlns:p14="http://schemas.microsoft.com/office/powerpoint/2010/main" val="2645616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a:t>
            </a:r>
            <a:r>
              <a:rPr lang="en-US" baseline="0" dirty="0"/>
              <a:t> combined the results of a survey on instructional tools that faculty use and my experiences transcribing instructional materials into Braille to create this list of the most common resources faculty are using. It will probably not come as a surprise to any of you that they are: digital documents, paper documents, and video/animations.</a:t>
            </a:r>
          </a:p>
          <a:p>
            <a:endParaRPr lang="en-US" baseline="0" dirty="0"/>
          </a:p>
          <a:p>
            <a:r>
              <a:rPr lang="en-US" baseline="0" dirty="0"/>
              <a:t>From working with Faculty, I’ve found that these few things create a better learning experience for everyone.</a:t>
            </a:r>
          </a:p>
          <a:p>
            <a:r>
              <a:rPr lang="en-US" baseline="0" dirty="0"/>
              <a:t>-appreciating why accessibility features matter by using and experimenting with free built-in AT apps and software</a:t>
            </a:r>
          </a:p>
          <a:p>
            <a:r>
              <a:rPr lang="en-US" baseline="0" dirty="0"/>
              <a:t>-Built-in styles are available nearly everywhere, and the more our technology relies on the Web the more it ultimately relies on HTML, which means that using those built-in styles is how our AT knows what to say, translate, do, etc.</a:t>
            </a:r>
          </a:p>
          <a:p>
            <a:r>
              <a:rPr lang="en-US" baseline="0" dirty="0"/>
              <a:t>-PDF was by far the most commonly used external resource. Explaining to faculty that using the print to PDF feature was the equivalent of a digital photocopier helped many of them make an instant connection</a:t>
            </a:r>
          </a:p>
          <a:p>
            <a:r>
              <a:rPr lang="en-US" baseline="0" dirty="0"/>
              <a:t>-transcripts and captions</a:t>
            </a:r>
            <a:endParaRPr lang="en-US" dirty="0"/>
          </a:p>
        </p:txBody>
      </p:sp>
    </p:spTree>
    <p:extLst>
      <p:ext uri="{BB962C8B-B14F-4D97-AF65-F5344CB8AC3E}">
        <p14:creationId xmlns:p14="http://schemas.microsoft.com/office/powerpoint/2010/main" val="1423231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we need our Accessibility fairy the most. Personally, I think truly accessible</a:t>
            </a:r>
            <a:r>
              <a:rPr lang="en-US" baseline="0" dirty="0"/>
              <a:t> technology is a constantly evolving entity. What we consider “accessible” today may not be the same as what we consider accessible tomorrow. This is one more reason to know and use Built-in AT, it allows us to keep up with some of the evolution.</a:t>
            </a:r>
          </a:p>
          <a:p>
            <a:endParaRPr lang="en-US" baseline="0" dirty="0"/>
          </a:p>
          <a:p>
            <a:r>
              <a:rPr lang="en-US" baseline="0" dirty="0"/>
              <a:t>Many times in the last year, it was made apparent to me that faculty assume our digital natives know how to read, write, speak, and be creative using technology. But the truth is that reading, writing, speaking and creativity are actions that are independent of technology. Not all incoming students are as intimately familiar with the functionality of a mouse and those wonderful keyboard shortcuts because they may actually be more familiar with touch-based technology. Those are two different paradigms. This is a lesson not only for our faculty but for those of us in the accessibility arena as well…</a:t>
            </a:r>
          </a:p>
          <a:p>
            <a:endParaRPr lang="en-US" baseline="0" dirty="0"/>
          </a:p>
          <a:p>
            <a:r>
              <a:rPr lang="en-US" baseline="0" dirty="0"/>
              <a:t>Some faculty experience huge amounts of pressure to adopt technologies that are not in their technology toolbox. ….</a:t>
            </a:r>
            <a:endParaRPr lang="en-US" dirty="0"/>
          </a:p>
        </p:txBody>
      </p:sp>
    </p:spTree>
    <p:extLst>
      <p:ext uri="{BB962C8B-B14F-4D97-AF65-F5344CB8AC3E}">
        <p14:creationId xmlns:p14="http://schemas.microsoft.com/office/powerpoint/2010/main" val="3723815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venir Roman"/>
                <a:ea typeface="Avenir Roman"/>
                <a:cs typeface="Avenir Roman"/>
              </a:rPr>
              <a:t>Exploring Built-In Accessibility</a:t>
            </a:r>
          </a:p>
          <a:p>
            <a:r>
              <a:rPr lang="en-US" altLang="en-US">
                <a:latin typeface="Avenir Roman"/>
                <a:ea typeface="Avenir Roman"/>
                <a:cs typeface="Avenir Roman"/>
              </a:rPr>
              <a:t>Accessible Documents by Design</a:t>
            </a:r>
          </a:p>
          <a:p>
            <a:r>
              <a:rPr lang="en-US" altLang="en-US">
                <a:latin typeface="Avenir Roman"/>
                <a:ea typeface="Avenir Roman"/>
                <a:cs typeface="Avenir Roman"/>
              </a:rPr>
              <a:t>Accessibility in the flipped classroom</a:t>
            </a:r>
          </a:p>
          <a:p>
            <a:endParaRPr lang="en-US" altLang="en-US">
              <a:latin typeface="Avenir Roman"/>
              <a:ea typeface="Avenir Roman"/>
              <a:cs typeface="Avenir Roman"/>
            </a:endParaRPr>
          </a:p>
          <a:p>
            <a:r>
              <a:rPr lang="en-US" altLang="en-US">
                <a:latin typeface="Avenir Roman"/>
                <a:ea typeface="Avenir Roman"/>
                <a:cs typeface="Avenir Roman"/>
              </a:rPr>
              <a:t>Voice Recognition or Video Captioning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baseline="0" dirty="0"/>
              <a:t>I don’t want to go into great detail about Virginia Tech but I think it’s important to know that our Assistive Technologies group is part of the Learning Technologies unit (called TLOS) and this is located within central IT. Being part of central IT rather than tied to the disability support office has historically given us a two-fold mission.</a:t>
            </a:r>
            <a:endParaRPr lang="en-US" dirty="0"/>
          </a:p>
          <a:p>
            <a:endParaRPr lang="en-US" dirty="0"/>
          </a:p>
          <a:p>
            <a:pPr marL="457200" indent="-457200">
              <a:buAutoNum type="arabicPeriod"/>
            </a:pPr>
            <a:r>
              <a:rPr lang="en-US" dirty="0"/>
              <a:t>To support AT accommodations….</a:t>
            </a:r>
          </a:p>
          <a:p>
            <a:pPr marL="457200" indent="-457200">
              <a:buAutoNum type="arabicPeriod"/>
            </a:pPr>
            <a:r>
              <a:rPr lang="en-US" dirty="0"/>
              <a:t>To wherever</a:t>
            </a:r>
            <a:r>
              <a:rPr lang="en-US" baseline="0" dirty="0"/>
              <a:t> possible build accessibility in, whether it’s for a specific course being designed or supporting AT integrations with University wide IT projects like computer labs.</a:t>
            </a:r>
            <a:endParaRPr lang="en-US" dirty="0"/>
          </a:p>
        </p:txBody>
      </p:sp>
    </p:spTree>
    <p:extLst>
      <p:ext uri="{BB962C8B-B14F-4D97-AF65-F5344CB8AC3E}">
        <p14:creationId xmlns:p14="http://schemas.microsoft.com/office/powerpoint/2010/main" val="1533193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a:solidFill>
                  <a:srgbClr val="000000"/>
                </a:solidFill>
                <a:effectLst/>
                <a:latin typeface="Avenir Roman" charset="0"/>
                <a:ea typeface="Avenir Roman" charset="0"/>
                <a:cs typeface="Avenir Roman" charset="0"/>
                <a:sym typeface="Avenir Roman" charset="0"/>
              </a:rPr>
              <a:t>I want to start us off today with a story.</a:t>
            </a:r>
          </a:p>
          <a:p>
            <a:r>
              <a:rPr lang="en-US" sz="2400" kern="1200" dirty="0">
                <a:solidFill>
                  <a:srgbClr val="000000"/>
                </a:solidFill>
                <a:effectLst/>
                <a:latin typeface="Avenir Roman" charset="0"/>
                <a:ea typeface="Avenir Roman" charset="0"/>
                <a:cs typeface="Avenir Roman" charset="0"/>
                <a:sym typeface="Avenir Roman" charset="0"/>
              </a:rPr>
              <a:t>Imagine a 17-year-old girl sitting in a high school physics class. The teacher is using smart board. She is having students take turns working through parts of an example problem on the board. Then she has the students work out similar problems in small groups. Finally each group shares its results and a lively discussion of formulae and initial conditions ensues. The 17-year-old girl falls in love with physics.</a:t>
            </a:r>
          </a:p>
          <a:p>
            <a:endParaRPr lang="en-US" sz="2400" kern="1200" dirty="0">
              <a:solidFill>
                <a:srgbClr val="000000"/>
              </a:solidFill>
              <a:effectLst/>
              <a:latin typeface="Avenir Roman" charset="0"/>
              <a:ea typeface="Avenir Roman" charset="0"/>
              <a:cs typeface="Avenir Roman" charset="0"/>
              <a:sym typeface="Avenir Roman" charset="0"/>
            </a:endParaRPr>
          </a:p>
          <a:p>
            <a:r>
              <a:rPr lang="en-US" sz="2400" kern="1200" dirty="0">
                <a:solidFill>
                  <a:srgbClr val="000000"/>
                </a:solidFill>
                <a:effectLst/>
                <a:latin typeface="Avenir Roman" charset="0"/>
                <a:ea typeface="Avenir Roman" charset="0"/>
                <a:cs typeface="Avenir Roman" charset="0"/>
                <a:sym typeface="Avenir Roman" charset="0"/>
              </a:rPr>
              <a:t>Imagine also that the teacher also has the class design and complete a set of experiments to build a water propelled rocket. The students must build prototypes, perform calculations, analyze data, and build the resulting rocket. That freckled 17-year-old decides to become an engineer.</a:t>
            </a:r>
          </a:p>
          <a:p>
            <a:endParaRPr lang="en-US" sz="2400" kern="1200" dirty="0">
              <a:solidFill>
                <a:srgbClr val="000000"/>
              </a:solidFill>
              <a:effectLst/>
              <a:latin typeface="Avenir Roman" charset="0"/>
              <a:ea typeface="Avenir Roman" charset="0"/>
              <a:cs typeface="Avenir Roman" charset="0"/>
              <a:sym typeface="Avenir Roman" charset="0"/>
            </a:endParaRPr>
          </a:p>
          <a:p>
            <a:r>
              <a:rPr lang="en-US" sz="2400" kern="1200" dirty="0">
                <a:solidFill>
                  <a:srgbClr val="000000"/>
                </a:solidFill>
                <a:effectLst/>
                <a:latin typeface="Avenir Roman" charset="0"/>
                <a:ea typeface="Avenir Roman" charset="0"/>
                <a:cs typeface="Avenir Roman" charset="0"/>
                <a:sym typeface="Avenir Roman" charset="0"/>
              </a:rPr>
              <a:t>Think about that learning environment for a moment. What instructional strategies did you hear? What technology must have been employed in this environment? Lastly, consider the long-term impact of the experience on our protagonist.</a:t>
            </a:r>
          </a:p>
          <a:p>
            <a:endParaRPr lang="en-US" sz="2400" kern="1200" dirty="0">
              <a:solidFill>
                <a:srgbClr val="000000"/>
              </a:solidFill>
              <a:effectLst/>
              <a:latin typeface="Avenir Roman" charset="0"/>
              <a:ea typeface="Avenir Roman" charset="0"/>
              <a:cs typeface="Avenir Roman" charset="0"/>
              <a:sym typeface="Avenir Roman" charset="0"/>
            </a:endParaRPr>
          </a:p>
          <a:p>
            <a:r>
              <a:rPr lang="en-US" sz="2400" kern="1200" dirty="0">
                <a:solidFill>
                  <a:srgbClr val="000000"/>
                </a:solidFill>
                <a:effectLst/>
                <a:latin typeface="Avenir Roman" charset="0"/>
                <a:ea typeface="Avenir Roman" charset="0"/>
                <a:cs typeface="Avenir Roman" charset="0"/>
                <a:sym typeface="Avenir Roman" charset="0"/>
              </a:rPr>
              <a:t>Instruction, technology, and people. These are the constantly changing, constantly moving parts of our educational environments. Positive and empowering learning experiences like the one I’ve described do not have to be exclusive. Instruction, technology, and people can be nudged in directions that promote and create inclusive learning environments.</a:t>
            </a:r>
          </a:p>
          <a:p>
            <a:endParaRPr lang="en-US" dirty="0"/>
          </a:p>
        </p:txBody>
      </p:sp>
    </p:spTree>
    <p:extLst>
      <p:ext uri="{BB962C8B-B14F-4D97-AF65-F5344CB8AC3E}">
        <p14:creationId xmlns:p14="http://schemas.microsoft.com/office/powerpoint/2010/main" val="408772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begin this morning, I’d like to get a feel for who is in the room. </a:t>
            </a:r>
          </a:p>
          <a:p>
            <a:r>
              <a:rPr lang="en-US" dirty="0"/>
              <a:t>How</a:t>
            </a:r>
            <a:r>
              <a:rPr lang="en-US" baseline="0" dirty="0"/>
              <a:t> many of us are Teaching &amp;/or Research faculty in Higher Ed?</a:t>
            </a:r>
          </a:p>
          <a:p>
            <a:r>
              <a:rPr lang="en-US" baseline="0" dirty="0"/>
              <a:t>How many of us work in a Disability Support office?</a:t>
            </a:r>
          </a:p>
          <a:p>
            <a:r>
              <a:rPr lang="en-US" baseline="0" dirty="0"/>
              <a:t>How many of us work specifically in the area of Assistive Technologies?</a:t>
            </a:r>
          </a:p>
          <a:p>
            <a:endParaRPr lang="en-US" dirty="0"/>
          </a:p>
          <a:p>
            <a:endParaRPr lang="en-US" dirty="0"/>
          </a:p>
          <a:p>
            <a:r>
              <a:rPr lang="en-US" dirty="0"/>
              <a:t>Throughout the session,</a:t>
            </a:r>
            <a:r>
              <a:rPr lang="en-US" baseline="0" dirty="0"/>
              <a:t> I’d like you to keep the following 3 points in mind.</a:t>
            </a:r>
          </a:p>
          <a:p>
            <a:pPr marL="342900" indent="-342900">
              <a:buFont typeface="Arial" panose="020B0604020202020204" pitchFamily="34" charset="0"/>
              <a:buChar char="•"/>
            </a:pPr>
            <a:r>
              <a:rPr lang="en-US" baseline="0" dirty="0"/>
              <a:t>More precise information regarding modern instructional approaches, their commonalities, and where accessibility barriers can be reduced</a:t>
            </a:r>
          </a:p>
          <a:p>
            <a:pPr marL="342900" indent="-342900">
              <a:buFont typeface="Arial" panose="020B0604020202020204" pitchFamily="34" charset="0"/>
              <a:buChar char="•"/>
            </a:pPr>
            <a:r>
              <a:rPr lang="en-US" baseline="0" dirty="0"/>
              <a:t>We will also discuss how Universal Design for Learning can help us and the faculty in our institutions </a:t>
            </a:r>
          </a:p>
          <a:p>
            <a:pPr marL="342900" indent="-342900">
              <a:buFont typeface="Arial" panose="020B0604020202020204" pitchFamily="34" charset="0"/>
              <a:buChar char="•"/>
            </a:pPr>
            <a:r>
              <a:rPr lang="en-US" baseline="0" dirty="0"/>
              <a:t>to implement these instructional methods in a way that supports more inclusive learning environments</a:t>
            </a:r>
          </a:p>
        </p:txBody>
      </p:sp>
    </p:spTree>
    <p:extLst>
      <p:ext uri="{BB962C8B-B14F-4D97-AF65-F5344CB8AC3E}">
        <p14:creationId xmlns:p14="http://schemas.microsoft.com/office/powerpoint/2010/main" val="156302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a:t>
            </a:r>
            <a:r>
              <a:rPr lang="en-US" baseline="0" dirty="0"/>
              <a:t> time for a quick game. Either by raising a hand or calling out do you agree or disagree with the following statements?</a:t>
            </a:r>
          </a:p>
          <a:p>
            <a:endParaRPr lang="en-US" baseline="0" dirty="0"/>
          </a:p>
          <a:p>
            <a:r>
              <a:rPr lang="en-US" baseline="0" dirty="0"/>
              <a:t>To move forward we need to agree, at least for this conversation, that:</a:t>
            </a:r>
          </a:p>
          <a:p>
            <a:endParaRPr lang="en-US" baseline="0" dirty="0"/>
          </a:p>
          <a:p>
            <a:pPr marL="457200" indent="-457200">
              <a:buFont typeface="+mj-lt"/>
              <a:buAutoNum type="arabicPeriod"/>
            </a:pPr>
            <a:r>
              <a:rPr lang="en-US" baseline="0" dirty="0"/>
              <a:t>Digital technologies support better student outcomes</a:t>
            </a:r>
          </a:p>
          <a:p>
            <a:pPr marL="457200" indent="-457200">
              <a:buFont typeface="+mj-lt"/>
              <a:buAutoNum type="arabicPeriod"/>
            </a:pPr>
            <a:r>
              <a:rPr lang="en-US" baseline="0" dirty="0"/>
              <a:t>The internet and our technology make it possible for SWDs to experience more equitable education</a:t>
            </a:r>
          </a:p>
          <a:p>
            <a:pPr marL="457200" indent="-457200">
              <a:buFont typeface="+mj-lt"/>
              <a:buAutoNum type="arabicPeriod"/>
            </a:pPr>
            <a:r>
              <a:rPr lang="en-US" baseline="0" dirty="0"/>
              <a:t>Current instructional methods are neither more not less accessible. Implementation is far more essential.</a:t>
            </a:r>
          </a:p>
          <a:p>
            <a:pPr marL="457200" indent="-457200">
              <a:buFont typeface="+mj-lt"/>
              <a:buAutoNum type="arabicPeriod"/>
            </a:pPr>
            <a:r>
              <a:rPr lang="en-US" baseline="0" dirty="0"/>
              <a:t>I have yet to find an accessibility fairy but if any of you have seen one at your institution please let me know.</a:t>
            </a:r>
          </a:p>
          <a:p>
            <a:pPr marL="457200" indent="-457200">
              <a:buFont typeface="+mj-lt"/>
              <a:buAutoNum type="arabicPeriod"/>
            </a:pPr>
            <a:endParaRPr lang="en-US" dirty="0"/>
          </a:p>
        </p:txBody>
      </p:sp>
    </p:spTree>
    <p:extLst>
      <p:ext uri="{BB962C8B-B14F-4D97-AF65-F5344CB8AC3E}">
        <p14:creationId xmlns:p14="http://schemas.microsoft.com/office/powerpoint/2010/main" val="409159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feel confident that</a:t>
            </a:r>
            <a:r>
              <a:rPr lang="en-US" baseline="0" dirty="0"/>
              <a:t> there are many more approaches we could add to this list. [read aloud].</a:t>
            </a:r>
          </a:p>
          <a:p>
            <a:endParaRPr lang="en-US" baseline="0" dirty="0"/>
          </a:p>
          <a:p>
            <a:r>
              <a:rPr lang="en-US" baseline="0" dirty="0"/>
              <a:t>And what may you ask yourself is an instructional approach exactly?</a:t>
            </a:r>
          </a:p>
          <a:p>
            <a:endParaRPr lang="en-US" baseline="0" dirty="0"/>
          </a:p>
          <a:p>
            <a:r>
              <a:rPr lang="en-US" baseline="0" dirty="0"/>
              <a:t>Given that we are looking at this list with our accessibility glasses on, I think it is fair to state that these different types of learning scenarios have at least 1 thing in common. Each approach is simply one method of delivering content knowledge employing a set of strategies that lead to achieving learning objectives. The approaches listed here may be used together or separately. For example, two instructors implementing the same approach may not use any of the same activities or assessments, while two instructors using different approaches may use many of the same activities and assessments. We are in somewhat grey territory here. This is actually good news for us. It means that rather than trying to become an expert on all the variations of instruction and all of the technologies employed we can focus our attention on the set of strategies they have in common to address barriers.</a:t>
            </a:r>
            <a:endParaRPr lang="en-US" dirty="0"/>
          </a:p>
        </p:txBody>
      </p:sp>
    </p:spTree>
    <p:extLst>
      <p:ext uri="{BB962C8B-B14F-4D97-AF65-F5344CB8AC3E}">
        <p14:creationId xmlns:p14="http://schemas.microsoft.com/office/powerpoint/2010/main" val="47753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To make any of those</a:t>
            </a:r>
            <a:r>
              <a:rPr lang="en-US" b="0" baseline="0" dirty="0"/>
              <a:t> approaches accessible we have to consider the people, technology and the ideas that are being integrated. I’ve tried to indicate that rather than tackling the accessibility of a particular approach we can focus on the instructional strategies instead. The figure I’ve included here comes from a school in Saskatchewan Canada. I’ve provided a larger and clearer version in the handouts. From this graphic I want to highlight that the various learning activities, for example direct instruction which includes lectures, simulations, drills and practice these activities in many cases are not themselves “new”. A professor might say, “I’m using Team-based learning. How do I make it accessible?” And the appropriate response to that is, “what kind of strategies are you employing?”</a:t>
            </a:r>
          </a:p>
          <a:p>
            <a:pPr marL="0" indent="0">
              <a:buNone/>
            </a:pPr>
            <a:endParaRPr lang="en-US" b="0" baseline="0" dirty="0"/>
          </a:p>
          <a:p>
            <a:pPr marL="0" marR="0" indent="0" algn="l" defTabSz="457200" rtl="0" eaLnBrk="0" fontAlgn="base" latinLnBrk="0" hangingPunct="0">
              <a:lnSpc>
                <a:spcPct val="125000"/>
              </a:lnSpc>
              <a:spcBef>
                <a:spcPct val="0"/>
              </a:spcBef>
              <a:spcAft>
                <a:spcPct val="0"/>
              </a:spcAft>
              <a:buClrTx/>
              <a:buSzTx/>
              <a:buFontTx/>
              <a:buNone/>
              <a:tabLst/>
              <a:defRPr/>
            </a:pPr>
            <a:r>
              <a:rPr lang="en-US" b="0" baseline="0" dirty="0"/>
              <a:t>Take a moment and look at the handout I’ve provided. The list of activities is somewhat extensive. Notice that </a:t>
            </a:r>
            <a:r>
              <a:rPr lang="en-US" sz="2400" kern="1200" dirty="0">
                <a:solidFill>
                  <a:srgbClr val="000000"/>
                </a:solidFill>
                <a:effectLst/>
                <a:latin typeface="Avenir Roman" charset="0"/>
                <a:ea typeface="Avenir Roman" charset="0"/>
                <a:cs typeface="Avenir Roman" charset="0"/>
                <a:sym typeface="Avenir Roman" charset="0"/>
              </a:rPr>
              <a:t>students are still being asked to express their learning through speaking, reading, writing, arithmetic, and creative expression. History and personal experience remind us, however, that empowering students with disabilities to succeed in these tasks corresponds to how the learning environment and learning experience are designed.</a:t>
            </a:r>
          </a:p>
          <a:p>
            <a:pPr marL="0" indent="0">
              <a:buNone/>
            </a:pPr>
            <a:endParaRPr lang="en-US" b="0" dirty="0"/>
          </a:p>
          <a:p>
            <a:pPr marL="0" indent="0">
              <a:buNone/>
            </a:pPr>
            <a:endParaRPr lang="en-US" b="1" dirty="0"/>
          </a:p>
          <a:p>
            <a:endParaRPr lang="en-US" dirty="0"/>
          </a:p>
        </p:txBody>
      </p:sp>
    </p:spTree>
    <p:extLst>
      <p:ext uri="{BB962C8B-B14F-4D97-AF65-F5344CB8AC3E}">
        <p14:creationId xmlns:p14="http://schemas.microsoft.com/office/powerpoint/2010/main" val="579498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a:solidFill>
                  <a:srgbClr val="000000"/>
                </a:solidFill>
                <a:effectLst/>
                <a:latin typeface="Avenir Roman" charset="0"/>
                <a:ea typeface="Avenir Roman" charset="0"/>
                <a:cs typeface="Avenir Roman" charset="0"/>
                <a:sym typeface="Avenir Roman" charset="0"/>
              </a:rPr>
              <a:t>Enter the importance of Universal Design for Learning. This philosophy, some may prefer to call it a framework, is what enables instructors to design learning environments and experiences that appreciate and anticipate human uniqueness. There are three core principles of UDL, its legs if you will, they are representation, engagement, and action and expression. In my mind almost as important as these principles is that to use UDL is to also continually reflect on its implementation and make changes were ever barriers arise.</a:t>
            </a:r>
          </a:p>
          <a:p>
            <a:r>
              <a:rPr lang="en-US" sz="2400" kern="1200" dirty="0">
                <a:solidFill>
                  <a:srgbClr val="000000"/>
                </a:solidFill>
                <a:effectLst/>
                <a:latin typeface="Avenir Roman" charset="0"/>
                <a:ea typeface="Avenir Roman" charset="0"/>
                <a:cs typeface="Avenir Roman" charset="0"/>
                <a:sym typeface="Avenir Roman" charset="0"/>
              </a:rPr>
              <a:t>The next question then is due any conflicts between current instructional approaches and UDL exist? After reflecting I would argue that current instructional approaches seem to complement the principles of UDL and vice versa. If our instructional approach and UDL are complementary, then we should be able to design barriers out of instruction.</a:t>
            </a:r>
          </a:p>
          <a:p>
            <a:endParaRPr lang="en-US" dirty="0"/>
          </a:p>
        </p:txBody>
      </p:sp>
    </p:spTree>
    <p:extLst>
      <p:ext uri="{BB962C8B-B14F-4D97-AF65-F5344CB8AC3E}">
        <p14:creationId xmlns:p14="http://schemas.microsoft.com/office/powerpoint/2010/main" val="69261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sz="2400" kern="1200" dirty="0">
                <a:solidFill>
                  <a:srgbClr val="000000"/>
                </a:solidFill>
                <a:effectLst/>
                <a:latin typeface="Avenir Roman" charset="0"/>
                <a:ea typeface="Avenir Roman" charset="0"/>
                <a:cs typeface="Avenir Roman" charset="0"/>
                <a:sym typeface="Avenir Roman" charset="0"/>
              </a:rPr>
              <a:t>The big question then becomes, “how?” As instructors make choices about activities, resources, and technologies, they can use UDL to make sure that activities provide opportunities for students to engage with content in a variety of ways. For example, students may engage through independent reading, through small group problem solving, and through a field trip. When choosing resources to include the instructor can represent content in a variety of ways. For example, students might encounter content through watching a short video, through reading a selected text or research article, and through watching demonstrations. When choosing technologies to incorporate instructors provide multiple means for students to act out and express their knowledge and mastery. For example, students may express knowledge through a short quiz at the beginning of class made available through the Learning Management System (LMS), submitting typewritten reading reflections as homework, and completing group projects.</a:t>
            </a:r>
          </a:p>
          <a:p>
            <a:pPr marL="0" marR="0" indent="0" algn="l" defTabSz="457200" rtl="0" eaLnBrk="0" fontAlgn="base" latinLnBrk="0" hangingPunct="0">
              <a:lnSpc>
                <a:spcPct val="125000"/>
              </a:lnSpc>
              <a:spcBef>
                <a:spcPct val="0"/>
              </a:spcBef>
              <a:spcAft>
                <a:spcPct val="0"/>
              </a:spcAft>
              <a:buClrTx/>
              <a:buSzTx/>
              <a:buFontTx/>
              <a:buNone/>
              <a:tabLst/>
              <a:defRPr/>
            </a:pPr>
            <a:endParaRPr lang="en-US" sz="2400" kern="1200" dirty="0">
              <a:solidFill>
                <a:srgbClr val="000000"/>
              </a:solidFill>
              <a:effectLst/>
              <a:latin typeface="Avenir Roman" charset="0"/>
              <a:ea typeface="Avenir Roman" charset="0"/>
              <a:cs typeface="Avenir Roman" charset="0"/>
              <a:sym typeface="Avenir Roman" charset="0"/>
            </a:endParaRPr>
          </a:p>
          <a:p>
            <a:pPr marL="0" marR="0" indent="0" algn="l" defTabSz="457200" rtl="0" eaLnBrk="0" fontAlgn="base" latinLnBrk="0" hangingPunct="0">
              <a:lnSpc>
                <a:spcPct val="125000"/>
              </a:lnSpc>
              <a:spcBef>
                <a:spcPct val="0"/>
              </a:spcBef>
              <a:spcAft>
                <a:spcPct val="0"/>
              </a:spcAft>
              <a:buClrTx/>
              <a:buSzTx/>
              <a:buFontTx/>
              <a:buNone/>
              <a:tabLst/>
              <a:defRPr/>
            </a:pPr>
            <a:r>
              <a:rPr lang="en-US" sz="2400" kern="1200" dirty="0">
                <a:solidFill>
                  <a:srgbClr val="000000"/>
                </a:solidFill>
                <a:effectLst/>
                <a:latin typeface="Avenir Roman" charset="0"/>
                <a:ea typeface="Avenir Roman" charset="0"/>
                <a:cs typeface="Avenir Roman" charset="0"/>
                <a:sym typeface="Avenir Roman" charset="0"/>
              </a:rPr>
              <a:t>In no way do I mean for the idealized environment I’ve described to be either a free-for-all or an impossible goal. We must resist the temptation when using UDL to overwhelm students with too many options and we must not assume that accommodations will become irrelevant. The middle ground between these extremes is instruction that is both structured and flexible. What would structured-flexibility look like in a course where one of these instructional approaches is in place?</a:t>
            </a:r>
          </a:p>
          <a:p>
            <a:pPr marL="0" marR="0" indent="0" algn="l" defTabSz="457200" rtl="0" eaLnBrk="0" fontAlgn="base" latinLnBrk="0" hangingPunct="0">
              <a:lnSpc>
                <a:spcPct val="125000"/>
              </a:lnSpc>
              <a:spcBef>
                <a:spcPct val="0"/>
              </a:spcBef>
              <a:spcAft>
                <a:spcPct val="0"/>
              </a:spcAft>
              <a:buClrTx/>
              <a:buSzTx/>
              <a:buFontTx/>
              <a:buNone/>
              <a:tabLst/>
              <a:defRPr/>
            </a:pPr>
            <a:endParaRPr lang="en-US" sz="2400" kern="1200" dirty="0">
              <a:solidFill>
                <a:srgbClr val="000000"/>
              </a:solidFill>
              <a:effectLst/>
              <a:latin typeface="Avenir Roman" charset="0"/>
              <a:ea typeface="Avenir Roman" charset="0"/>
              <a:cs typeface="Avenir Roman" charset="0"/>
              <a:sym typeface="Avenir Roman" charset="0"/>
            </a:endParaRPr>
          </a:p>
          <a:p>
            <a:endParaRPr lang="en-US" dirty="0"/>
          </a:p>
        </p:txBody>
      </p:sp>
    </p:spTree>
    <p:extLst>
      <p:ext uri="{BB962C8B-B14F-4D97-AF65-F5344CB8AC3E}">
        <p14:creationId xmlns:p14="http://schemas.microsoft.com/office/powerpoint/2010/main" val="3593107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Structured flexibility definitely sounds like an oxymoron.</a:t>
            </a:r>
            <a:r>
              <a:rPr lang="en-US" baseline="0" dirty="0"/>
              <a:t> However, when creating activities, resources, and technology, I believe instructors can build flexibility into curriculum in a predictable way. </a:t>
            </a:r>
            <a:endParaRPr lang="en-US" dirty="0"/>
          </a:p>
          <a:p>
            <a:r>
              <a:rPr lang="en-US" dirty="0"/>
              <a:t>Over the last several years of working with Faculty, either one-on-one or in workshops, I’ve</a:t>
            </a:r>
            <a:r>
              <a:rPr lang="en-US" baseline="0" dirty="0"/>
              <a:t> decided that there are a few pieces of advice we can provide to faculty on the accessibility of Activities, Resources and Technology. </a:t>
            </a:r>
          </a:p>
          <a:p>
            <a:endParaRPr lang="en-US" baseline="0" dirty="0"/>
          </a:p>
          <a:p>
            <a:r>
              <a:rPr lang="en-US" baseline="0" dirty="0"/>
              <a:t>-Use a variety of independent, small group and large group activity. This allows students of all ability levels to highlight strengths.</a:t>
            </a:r>
          </a:p>
          <a:p>
            <a:r>
              <a:rPr lang="en-US" baseline="0" dirty="0"/>
              <a:t>-Set an expectation level from the beginning about activities and participation.</a:t>
            </a:r>
          </a:p>
          <a:p>
            <a:r>
              <a:rPr lang="en-US" baseline="0" dirty="0"/>
              <a:t>-Allow technology into the classroom.</a:t>
            </a:r>
            <a:endParaRPr lang="en-US" dirty="0"/>
          </a:p>
        </p:txBody>
      </p:sp>
    </p:spTree>
    <p:extLst>
      <p:ext uri="{BB962C8B-B14F-4D97-AF65-F5344CB8AC3E}">
        <p14:creationId xmlns:p14="http://schemas.microsoft.com/office/powerpoint/2010/main" val="621731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audio" Target="../media/audio1.bin"/><Relationship Id="rId4" Type="http://schemas.openxmlformats.org/officeDocument/2006/relationships/audio" Target="../media/audio1.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bin"/><Relationship Id="rId4" Type="http://schemas.openxmlformats.org/officeDocument/2006/relationships/audio" Target="../media/audio1.bin"/></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bin"/><Relationship Id="rId4" Type="http://schemas.openxmlformats.org/officeDocument/2006/relationships/audio" Target="../media/audio1.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bin"/><Relationship Id="rId4" Type="http://schemas.openxmlformats.org/officeDocument/2006/relationships/audio" Target="../media/audio1.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bin"/><Relationship Id="rId4" Type="http://schemas.openxmlformats.org/officeDocument/2006/relationships/audio" Target="../media/audio1.bin"/></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bin"/><Relationship Id="rId4"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133600"/>
            <a:ext cx="7010400" cy="1470025"/>
          </a:xfrm>
        </p:spPr>
        <p:txBody>
          <a:bodyPr/>
          <a:lstStyle/>
          <a:p>
            <a:r>
              <a:rPr lang="en-US"/>
              <a:t>Click to edit Master title style</a:t>
            </a:r>
          </a:p>
        </p:txBody>
      </p:sp>
      <p:sp>
        <p:nvSpPr>
          <p:cNvPr id="3" name="Subtitle 2"/>
          <p:cNvSpPr>
            <a:spLocks noGrp="1"/>
          </p:cNvSpPr>
          <p:nvPr>
            <p:ph type="subTitle" idx="1"/>
          </p:nvPr>
        </p:nvSpPr>
        <p:spPr>
          <a:xfrm>
            <a:off x="26670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p:cNvSpPr>
          <p:nvPr>
            <p:ph type="sldNum" sz="quarter" idx="10"/>
          </p:nvPr>
        </p:nvSpPr>
        <p:spPr>
          <a:ln/>
        </p:spPr>
        <p:txBody>
          <a:bodyPr/>
          <a:lstStyle>
            <a:lvl1pPr>
              <a:defRPr>
                <a:solidFill>
                  <a:schemeClr val="tx1"/>
                </a:solidFill>
              </a:defRPr>
            </a:lvl1pPr>
          </a:lstStyle>
          <a:p>
            <a:pPr>
              <a:defRPr/>
            </a:pPr>
            <a:fld id="{9B1340CC-1088-413E-B910-5BC1DB75FEDA}" type="slidenum">
              <a:rPr lang="en-US" altLang="en-US" smtClean="0"/>
              <a:pPr>
                <a:defRPr/>
              </a:pPr>
              <a:t>‹#›</a:t>
            </a:fld>
            <a:endParaRPr lang="en-US" altLang="en-US" dirty="0"/>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6430" r="9391"/>
          <a:stretch/>
        </p:blipFill>
        <p:spPr>
          <a:xfrm>
            <a:off x="-60385" y="0"/>
            <a:ext cx="1965385" cy="6096000"/>
          </a:xfrm>
          <a:prstGeom prst="rect">
            <a:avLst/>
          </a:prstGeom>
        </p:spPr>
      </p:pic>
    </p:spTree>
    <p:extLst>
      <p:ext uri="{BB962C8B-B14F-4D97-AF65-F5344CB8AC3E}">
        <p14:creationId xmlns:p14="http://schemas.microsoft.com/office/powerpoint/2010/main" val="3532072747"/>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Typewriter"/>
          </p:stSnd>
        </p:sndAc>
      </p:transition>
    </mc:Choice>
    <mc:Fallback xmlns="">
      <p:transition xmlns:p14="http://schemas.microsoft.com/office/powerpoint/2010/main" spd="slow">
        <p:sndAc>
          <p:stSnd>
            <p:snd r:embed="rId4" name="Typewriter"/>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a:ln/>
        </p:spPr>
        <p:txBody>
          <a:bodyPr/>
          <a:lstStyle>
            <a:lvl1pPr>
              <a:defRPr/>
            </a:lvl1pPr>
          </a:lstStyle>
          <a:p>
            <a:pPr>
              <a:defRPr/>
            </a:pPr>
            <a:fld id="{86CB4D69-A9DF-4E5D-B7A7-D5EA95FF3BBE}" type="slidenum">
              <a:rPr lang="en-US" altLang="en-US"/>
              <a:pPr>
                <a:defRPr/>
              </a:pPr>
              <a:t>‹#›</a:t>
            </a:fld>
            <a:endParaRPr lang="en-US" alt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 cy="1828800"/>
          </a:xfrm>
          <a:prstGeom prst="rect">
            <a:avLst/>
          </a:prstGeom>
        </p:spPr>
      </p:pic>
    </p:spTree>
    <p:extLst>
      <p:ext uri="{BB962C8B-B14F-4D97-AF65-F5344CB8AC3E}">
        <p14:creationId xmlns:p14="http://schemas.microsoft.com/office/powerpoint/2010/main" val="1152716387"/>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Typewriter"/>
          </p:stSnd>
        </p:sndAc>
      </p:transition>
    </mc:Choice>
    <mc:Fallback xmlns="">
      <p:transition xmlns:p14="http://schemas.microsoft.com/office/powerpoint/2010/main" spd="slow">
        <p:sndAc>
          <p:stSnd>
            <p:snd r:embed="rId4" name="Typewriter"/>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p:cNvSpPr>
          <p:nvPr>
            <p:ph type="sldNum" sz="quarter" idx="10"/>
          </p:nvPr>
        </p:nvSpPr>
        <p:spPr>
          <a:ln/>
        </p:spPr>
        <p:txBody>
          <a:bodyPr/>
          <a:lstStyle>
            <a:lvl1pPr>
              <a:defRPr/>
            </a:lvl1pPr>
          </a:lstStyle>
          <a:p>
            <a:pPr>
              <a:defRPr/>
            </a:pPr>
            <a:fld id="{2F472D98-76DC-4E6C-834F-F591CF72D257}" type="slidenum">
              <a:rPr lang="en-US" altLang="en-US"/>
              <a:pPr>
                <a:defRPr/>
              </a:pPr>
              <a:t>‹#›</a:t>
            </a:fld>
            <a:endParaRPr lang="en-US" altLang="en-US" dirty="0"/>
          </a:p>
        </p:txBody>
      </p:sp>
    </p:spTree>
    <p:extLst>
      <p:ext uri="{BB962C8B-B14F-4D97-AF65-F5344CB8AC3E}">
        <p14:creationId xmlns:p14="http://schemas.microsoft.com/office/powerpoint/2010/main" val="1057077322"/>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Typewriter"/>
          </p:stSnd>
        </p:sndAc>
      </p:transition>
    </mc:Choice>
    <mc:Fallback xmlns="">
      <p:transition xmlns:p14="http://schemas.microsoft.com/office/powerpoint/2010/main" spd="slow">
        <p:sndAc>
          <p:stSnd>
            <p:snd r:embed="rId3" name="Typewriter"/>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p:cNvSpPr>
          <p:nvPr>
            <p:ph type="sldNum" sz="quarter" idx="10"/>
          </p:nvPr>
        </p:nvSpPr>
        <p:spPr>
          <a:ln/>
        </p:spPr>
        <p:txBody>
          <a:bodyPr/>
          <a:lstStyle>
            <a:lvl1pPr>
              <a:defRPr/>
            </a:lvl1pPr>
          </a:lstStyle>
          <a:p>
            <a:pPr>
              <a:defRPr/>
            </a:pPr>
            <a:fld id="{330BB691-B90F-4835-8DB4-DA21A15BE88B}" type="slidenum">
              <a:rPr lang="en-US" altLang="en-US"/>
              <a:pPr>
                <a:defRPr/>
              </a:pPr>
              <a:t>‹#›</a:t>
            </a:fld>
            <a:endParaRPr lang="en-US" alt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 cy="1828800"/>
          </a:xfrm>
          <a:prstGeom prst="rect">
            <a:avLst/>
          </a:prstGeom>
        </p:spPr>
      </p:pic>
    </p:spTree>
    <p:extLst>
      <p:ext uri="{BB962C8B-B14F-4D97-AF65-F5344CB8AC3E}">
        <p14:creationId xmlns:p14="http://schemas.microsoft.com/office/powerpoint/2010/main" val="2566273419"/>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Typewriter"/>
          </p:stSnd>
        </p:sndAc>
      </p:transition>
    </mc:Choice>
    <mc:Fallback xmlns="">
      <p:transition xmlns:p14="http://schemas.microsoft.com/office/powerpoint/2010/main" spd="slow">
        <p:sndAc>
          <p:stSnd>
            <p:snd r:embed="rId4" name="Typewriter"/>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8594" y="2209800"/>
            <a:ext cx="2057400" cy="2016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3"/>
          <p:cNvSpPr>
            <a:spLocks noGrp="1"/>
          </p:cNvSpPr>
          <p:nvPr>
            <p:ph type="sldNum" sz="quarter" idx="10"/>
          </p:nvPr>
        </p:nvSpPr>
        <p:spPr>
          <a:ln/>
        </p:spPr>
        <p:txBody>
          <a:bodyPr/>
          <a:lstStyle>
            <a:lvl1pPr>
              <a:defRPr/>
            </a:lvl1pPr>
          </a:lstStyle>
          <a:p>
            <a:pPr>
              <a:defRPr/>
            </a:pPr>
            <a:fld id="{BE2C9799-E0CA-45D5-B20E-DDE3716B5673}" type="slidenum">
              <a:rPr lang="en-US" altLang="en-US"/>
              <a:pPr>
                <a:defRPr/>
              </a:pPr>
              <a:t>‹#›</a:t>
            </a:fld>
            <a:endParaRPr lang="en-US" altLang="en-US" dirty="0"/>
          </a:p>
        </p:txBody>
      </p:sp>
      <p:sp>
        <p:nvSpPr>
          <p:cNvPr id="8" name="Content Placeholder 3"/>
          <p:cNvSpPr>
            <a:spLocks noGrp="1"/>
          </p:cNvSpPr>
          <p:nvPr>
            <p:ph sz="half" idx="11"/>
          </p:nvPr>
        </p:nvSpPr>
        <p:spPr>
          <a:xfrm>
            <a:off x="5637212" y="2209800"/>
            <a:ext cx="2057400" cy="2016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9" name="Content Placeholder 3"/>
          <p:cNvSpPr>
            <a:spLocks noGrp="1"/>
          </p:cNvSpPr>
          <p:nvPr>
            <p:ph sz="half" idx="12"/>
          </p:nvPr>
        </p:nvSpPr>
        <p:spPr>
          <a:xfrm>
            <a:off x="228600" y="4419600"/>
            <a:ext cx="8686800" cy="1600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 cy="1828800"/>
          </a:xfrm>
          <a:prstGeom prst="rect">
            <a:avLst/>
          </a:prstGeom>
        </p:spPr>
      </p:pic>
    </p:spTree>
    <p:extLst>
      <p:ext uri="{BB962C8B-B14F-4D97-AF65-F5344CB8AC3E}">
        <p14:creationId xmlns:p14="http://schemas.microsoft.com/office/powerpoint/2010/main" val="1354695756"/>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Typewriter"/>
          </p:stSnd>
        </p:sndAc>
      </p:transition>
    </mc:Choice>
    <mc:Fallback xmlns="">
      <p:transition xmlns:p14="http://schemas.microsoft.com/office/powerpoint/2010/main" spd="slow">
        <p:sndAc>
          <p:stSnd>
            <p:snd r:embed="rId4" name="Typewriter"/>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p:cNvSpPr>
          <p:nvPr>
            <p:ph type="sldNum" sz="quarter" idx="10"/>
          </p:nvPr>
        </p:nvSpPr>
        <p:spPr>
          <a:ln/>
        </p:spPr>
        <p:txBody>
          <a:bodyPr/>
          <a:lstStyle>
            <a:lvl1pPr>
              <a:defRPr/>
            </a:lvl1pPr>
          </a:lstStyle>
          <a:p>
            <a:pPr>
              <a:defRPr/>
            </a:pPr>
            <a:fld id="{D6BE846F-D118-497F-B48A-C7717CE71F60}" type="slidenum">
              <a:rPr lang="en-US" altLang="en-US"/>
              <a:pPr>
                <a:defRPr/>
              </a:pPr>
              <a:t>‹#›</a:t>
            </a:fld>
            <a:endParaRPr lang="en-US" alt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 cy="1828800"/>
          </a:xfrm>
          <a:prstGeom prst="rect">
            <a:avLst/>
          </a:prstGeom>
        </p:spPr>
      </p:pic>
    </p:spTree>
    <p:extLst>
      <p:ext uri="{BB962C8B-B14F-4D97-AF65-F5344CB8AC3E}">
        <p14:creationId xmlns:p14="http://schemas.microsoft.com/office/powerpoint/2010/main" val="3017553727"/>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Typewriter"/>
          </p:stSnd>
        </p:sndAc>
      </p:transition>
    </mc:Choice>
    <mc:Fallback xmlns="">
      <p:transition xmlns:p14="http://schemas.microsoft.com/office/powerpoint/2010/main" spd="slow">
        <p:sndAc>
          <p:stSnd>
            <p:snd r:embed="rId4" name="Typewriter"/>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ditional placeholder">
    <p:spTree>
      <p:nvGrpSpPr>
        <p:cNvPr id="1" name=""/>
        <p:cNvGrpSpPr/>
        <p:nvPr/>
      </p:nvGrpSpPr>
      <p:grpSpPr>
        <a:xfrm>
          <a:off x="0" y="0"/>
          <a:ext cx="0" cy="0"/>
          <a:chOff x="0" y="0"/>
          <a:chExt cx="0" cy="0"/>
        </a:xfrm>
      </p:grpSpPr>
      <p:sp>
        <p:nvSpPr>
          <p:cNvPr id="2" name="Rectangle 3"/>
          <p:cNvSpPr>
            <a:spLocks noGrp="1"/>
          </p:cNvSpPr>
          <p:nvPr>
            <p:ph type="sldNum" sz="quarter" idx="10"/>
          </p:nvPr>
        </p:nvSpPr>
        <p:spPr>
          <a:ln/>
        </p:spPr>
        <p:txBody>
          <a:bodyPr/>
          <a:lstStyle>
            <a:lvl1pPr>
              <a:defRPr/>
            </a:lvl1pPr>
          </a:lstStyle>
          <a:p>
            <a:pPr>
              <a:defRPr/>
            </a:pPr>
            <a:fld id="{5F4905E5-BC60-4297-B228-9B957D706FE4}" type="slidenum">
              <a:rPr lang="en-US" altLang="en-US"/>
              <a:pPr>
                <a:defRPr/>
              </a:pPr>
              <a:t>‹#›</a:t>
            </a:fld>
            <a:endParaRPr lang="en-US" altLang="en-US" dirty="0"/>
          </a:p>
        </p:txBody>
      </p:sp>
      <p:sp>
        <p:nvSpPr>
          <p:cNvPr id="4" name="Text Placeholder 3"/>
          <p:cNvSpPr>
            <a:spLocks noGrp="1"/>
          </p:cNvSpPr>
          <p:nvPr>
            <p:ph type="body" sz="quarter" idx="11"/>
          </p:nvPr>
        </p:nvSpPr>
        <p:spPr>
          <a:xfrm>
            <a:off x="762000" y="1295400"/>
            <a:ext cx="6934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0928142"/>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Typewriter"/>
          </p:stSnd>
        </p:sndAc>
      </p:transition>
    </mc:Choice>
    <mc:Fallback xmlns="">
      <p:transition xmlns:p14="http://schemas.microsoft.com/office/powerpoint/2010/main" spd="slow">
        <p:sndAc>
          <p:stSnd>
            <p:snd r:embed="rId3" name="Typewriter"/>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273050"/>
            <a:ext cx="2627313" cy="1479550"/>
          </a:xfrm>
        </p:spPr>
        <p:txBody>
          <a:bodyPr anchor="ct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p:cNvSpPr>
          <p:nvPr>
            <p:ph type="sldNum" sz="quarter" idx="10"/>
          </p:nvPr>
        </p:nvSpPr>
        <p:spPr>
          <a:ln/>
        </p:spPr>
        <p:txBody>
          <a:bodyPr/>
          <a:lstStyle>
            <a:lvl1pPr>
              <a:defRPr/>
            </a:lvl1pPr>
          </a:lstStyle>
          <a:p>
            <a:pPr>
              <a:defRPr/>
            </a:pPr>
            <a:fld id="{F46D4C3B-1352-4DE9-95E7-70226E716939}" type="slidenum">
              <a:rPr lang="en-US" altLang="en-US"/>
              <a:pPr>
                <a:defRPr/>
              </a:pPr>
              <a:t>‹#›</a:t>
            </a:fld>
            <a:endParaRPr lang="en-US" alt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 cy="1828800"/>
          </a:xfrm>
          <a:prstGeom prst="rect">
            <a:avLst/>
          </a:prstGeom>
        </p:spPr>
      </p:pic>
    </p:spTree>
    <p:extLst>
      <p:ext uri="{BB962C8B-B14F-4D97-AF65-F5344CB8AC3E}">
        <p14:creationId xmlns:p14="http://schemas.microsoft.com/office/powerpoint/2010/main" val="1854472790"/>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Typewriter"/>
          </p:stSnd>
        </p:sndAc>
      </p:transition>
    </mc:Choice>
    <mc:Fallback xmlns="">
      <p:transition xmlns:p14="http://schemas.microsoft.com/office/powerpoint/2010/main" spd="slow">
        <p:sndAc>
          <p:stSnd>
            <p:snd r:embed="rId4" name="Typewriter"/>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sym typeface="Calibri" pitchFamily="34" charset="0"/>
              </a:rPr>
              <a:t>Click icon to add picture</a:t>
            </a:r>
            <a:endParaRPr lang="en-US" noProof="0" dirty="0">
              <a:sym typeface="Calibri" pitchFamily="34"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p:cNvSpPr>
          <p:nvPr>
            <p:ph type="sldNum" sz="quarter" idx="10"/>
          </p:nvPr>
        </p:nvSpPr>
        <p:spPr>
          <a:ln/>
        </p:spPr>
        <p:txBody>
          <a:bodyPr/>
          <a:lstStyle>
            <a:lvl1pPr>
              <a:defRPr/>
            </a:lvl1pPr>
          </a:lstStyle>
          <a:p>
            <a:pPr>
              <a:defRPr/>
            </a:pPr>
            <a:fld id="{6DA8B61D-E62D-4935-97BA-8224EFDD1782}" type="slidenum">
              <a:rPr lang="en-US" altLang="en-US"/>
              <a:pPr>
                <a:defRPr/>
              </a:pPr>
              <a:t>‹#›</a:t>
            </a:fld>
            <a:endParaRPr lang="en-US" altLang="en-US" dirty="0"/>
          </a:p>
        </p:txBody>
      </p:sp>
    </p:spTree>
    <p:extLst>
      <p:ext uri="{BB962C8B-B14F-4D97-AF65-F5344CB8AC3E}">
        <p14:creationId xmlns:p14="http://schemas.microsoft.com/office/powerpoint/2010/main" val="2945108204"/>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Typewriter"/>
          </p:stSnd>
        </p:sndAc>
      </p:transition>
    </mc:Choice>
    <mc:Fallback xmlns="">
      <p:transition xmlns:p14="http://schemas.microsoft.com/office/powerpoint/2010/main" spd="slow">
        <p:sndAc>
          <p:stSnd>
            <p:snd r:embed="rId3" name="Typewriter"/>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audio" Target="../media/audio1.bin"/><Relationship Id="rId5" Type="http://schemas.openxmlformats.org/officeDocument/2006/relationships/slideLayout" Target="../slideLayouts/slideLayout5.xml"/><Relationship Id="rId15" Type="http://schemas.openxmlformats.org/officeDocument/2006/relationships/audio" Target="../media/audio1.bin"/><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CC">
            <a:alpha val="10196"/>
          </a:srgbClr>
        </a:solidFill>
        <a:effectLst/>
      </p:bgPr>
    </p:bg>
    <p:spTree>
      <p:nvGrpSpPr>
        <p:cNvPr id="1" name=""/>
        <p:cNvGrpSpPr/>
        <p:nvPr/>
      </p:nvGrpSpPr>
      <p:grpSpPr>
        <a:xfrm>
          <a:off x="0" y="0"/>
          <a:ext cx="0" cy="0"/>
          <a:chOff x="0" y="0"/>
          <a:chExt cx="0" cy="0"/>
        </a:xfrm>
      </p:grpSpPr>
      <p:sp>
        <p:nvSpPr>
          <p:cNvPr id="8" name="Rectangle 7"/>
          <p:cNvSpPr/>
          <p:nvPr/>
        </p:nvSpPr>
        <p:spPr>
          <a:xfrm>
            <a:off x="-6350" y="6096000"/>
            <a:ext cx="1911350" cy="762000"/>
          </a:xfrm>
          <a:prstGeom prst="rect">
            <a:avLst/>
          </a:prstGeom>
          <a:solidFill>
            <a:srgbClr val="66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7" name="Rectangle 2"/>
          <p:cNvSpPr>
            <a:spLocks noGrp="1"/>
          </p:cNvSpPr>
          <p:nvPr>
            <p:ph type="body" idx="1"/>
          </p:nvPr>
        </p:nvSpPr>
        <p:spPr bwMode="auto">
          <a:xfrm>
            <a:off x="457200" y="1600200"/>
            <a:ext cx="8229600" cy="5086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p>
            <a:pPr lvl="0"/>
            <a:r>
              <a:rPr lang="en-US" altLang="en-US">
                <a:sym typeface="Calibri" pitchFamily="34" charset="0"/>
              </a:rPr>
              <a:t>Click to edit Master text styles</a:t>
            </a:r>
          </a:p>
          <a:p>
            <a:pPr lvl="1"/>
            <a:r>
              <a:rPr lang="en-US" altLang="en-US">
                <a:sym typeface="Calibri" pitchFamily="34" charset="0"/>
              </a:rPr>
              <a:t>Second level</a:t>
            </a:r>
          </a:p>
          <a:p>
            <a:pPr lvl="2"/>
            <a:r>
              <a:rPr lang="en-US" altLang="en-US">
                <a:sym typeface="Calibri" pitchFamily="34" charset="0"/>
              </a:rPr>
              <a:t>Third level</a:t>
            </a:r>
          </a:p>
          <a:p>
            <a:pPr lvl="3"/>
            <a:r>
              <a:rPr lang="en-US" altLang="en-US">
                <a:sym typeface="Calibri" pitchFamily="34" charset="0"/>
              </a:rPr>
              <a:t>Fourth level</a:t>
            </a:r>
          </a:p>
          <a:p>
            <a:pPr lvl="4"/>
            <a:r>
              <a:rPr lang="en-US" altLang="en-US">
                <a:sym typeface="Calibri" pitchFamily="34" charset="0"/>
              </a:rPr>
              <a:t>Fifth level</a:t>
            </a:r>
            <a:endParaRPr lang="en-US" altLang="en-US" dirty="0">
              <a:sym typeface="Calibri" pitchFamily="34" charset="0"/>
            </a:endParaRPr>
          </a:p>
        </p:txBody>
      </p:sp>
      <p:pic>
        <p:nvPicPr>
          <p:cNvPr id="11" name="Picture 10" descr="VT_white_cmyk_invt®.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400" y="6236662"/>
            <a:ext cx="1479448" cy="319881"/>
          </a:xfrm>
          <a:prstGeom prst="rect">
            <a:avLst/>
          </a:prstGeom>
        </p:spPr>
      </p:pic>
      <p:sp>
        <p:nvSpPr>
          <p:cNvPr id="2" name="Rectangle 3"/>
          <p:cNvSpPr>
            <a:spLocks noGrp="1"/>
          </p:cNvSpPr>
          <p:nvPr>
            <p:ph type="sldNum" sz="quarter" idx="2"/>
          </p:nvPr>
        </p:nvSpPr>
        <p:spPr bwMode="auto">
          <a:xfrm>
            <a:off x="6553200" y="6403975"/>
            <a:ext cx="2133600"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ctr" anchorCtr="0" compatLnSpc="1">
            <a:prstTxWarp prst="textNoShape">
              <a:avLst/>
            </a:prstTxWarp>
          </a:bodyPr>
          <a:lstStyle>
            <a:lvl1pPr algn="r">
              <a:defRPr sz="1600" b="1" smtClean="0">
                <a:solidFill>
                  <a:schemeClr val="tx1"/>
                </a:solidFill>
              </a:defRPr>
            </a:lvl1pPr>
          </a:lstStyle>
          <a:p>
            <a:pPr>
              <a:defRPr/>
            </a:pPr>
            <a:fld id="{E784B53C-0508-4A22-8AF3-8AED09EC3702}" type="slidenum">
              <a:rPr lang="en-US" altLang="en-US" smtClean="0"/>
              <a:pPr>
                <a:defRPr/>
              </a:pPr>
              <a:t>‹#›</a:t>
            </a:fld>
            <a:endParaRPr lang="en-US" altLang="en-US" dirty="0"/>
          </a:p>
        </p:txBody>
      </p:sp>
      <p:sp>
        <p:nvSpPr>
          <p:cNvPr id="9" name="Rectangle 8"/>
          <p:cNvSpPr/>
          <p:nvPr/>
        </p:nvSpPr>
        <p:spPr>
          <a:xfrm>
            <a:off x="-6350" y="6686549"/>
            <a:ext cx="9150350" cy="67173"/>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6" name="Rectangle 1"/>
          <p:cNvSpPr>
            <a:spLocks noGrp="1"/>
          </p:cNvSpPr>
          <p:nvPr>
            <p:ph type="title"/>
          </p:nvPr>
        </p:nvSpPr>
        <p:spPr bwMode="auto">
          <a:xfrm>
            <a:off x="457200" y="92075"/>
            <a:ext cx="8229600"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ctr" anchorCtr="0" compatLnSpc="1">
            <a:prstTxWarp prst="textNoShape">
              <a:avLst/>
            </a:prstTxWarp>
          </a:bodyPr>
          <a:lstStyle/>
          <a:p>
            <a:pPr lvl="0"/>
            <a:r>
              <a:rPr lang="en-US" altLang="en-US">
                <a:sym typeface="Calibri" pitchFamily="34" charset="0"/>
              </a:rPr>
              <a:t>Click to edit Master title style</a:t>
            </a:r>
            <a:endParaRPr lang="en-US" altLang="en-US" dirty="0">
              <a:sym typeface="Calibri"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slow" p14:dur="2000">
        <p:sndAc>
          <p:stSnd>
            <p:snd r:embed="rId11" name="Typewriter"/>
          </p:stSnd>
        </p:sndAc>
      </p:transition>
    </mc:Choice>
    <mc:Fallback xmlns="">
      <p:transition xmlns:p14="http://schemas.microsoft.com/office/powerpoint/2010/main" spd="slow">
        <p:sndAc>
          <p:stSnd>
            <p:snd r:embed="rId15" name="Typewriter"/>
          </p:stSnd>
        </p:sndAc>
      </p:transition>
    </mc:Fallback>
  </mc:AlternateContent>
  <p:hf hdr="0" ftr="0" dt="0"/>
  <p:txStyles>
    <p:titleStyle>
      <a:lvl1pPr algn="ctr" rtl="0" eaLnBrk="1" fontAlgn="base" hangingPunct="1">
        <a:spcBef>
          <a:spcPct val="0"/>
        </a:spcBef>
        <a:spcAft>
          <a:spcPct val="0"/>
        </a:spcAft>
        <a:defRPr sz="4400">
          <a:solidFill>
            <a:srgbClr val="000000"/>
          </a:solidFill>
          <a:latin typeface="+mj-lt"/>
          <a:ea typeface="+mj-ea"/>
          <a:cs typeface="+mj-cs"/>
          <a:sym typeface="Calibri" pitchFamily="34" charset="0"/>
        </a:defRPr>
      </a:lvl1pPr>
      <a:lvl2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2pPr>
      <a:lvl3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3pPr>
      <a:lvl4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4pPr>
      <a:lvl5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5pPr>
      <a:lvl6pPr marL="4572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6pPr>
      <a:lvl7pPr marL="9144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7pPr>
      <a:lvl8pPr marL="13716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8pPr>
      <a:lvl9pPr marL="18288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9pPr>
    </p:titleStyle>
    <p:bodyStyle>
      <a:lvl1pPr marL="342900" indent="-342900" algn="l" rtl="0" eaLnBrk="1" fontAlgn="base" hangingPunct="1">
        <a:spcBef>
          <a:spcPts val="700"/>
        </a:spcBef>
        <a:spcAft>
          <a:spcPct val="0"/>
        </a:spcAft>
        <a:buSzPct val="100000"/>
        <a:buFont typeface="Wingdings" panose="05000000000000000000" pitchFamily="2" charset="2"/>
        <a:buChar char="Ø"/>
        <a:defRPr sz="3200">
          <a:solidFill>
            <a:srgbClr val="000000"/>
          </a:solidFill>
          <a:latin typeface="+mn-lt"/>
          <a:ea typeface="+mn-ea"/>
          <a:cs typeface="+mn-cs"/>
          <a:sym typeface="Calibri" pitchFamily="34" charset="0"/>
        </a:defRPr>
      </a:lvl1pPr>
      <a:lvl2pPr marL="782638" indent="-325438" algn="l" rtl="0" eaLnBrk="1" fontAlgn="base" hangingPunct="1">
        <a:spcBef>
          <a:spcPts val="700"/>
        </a:spcBef>
        <a:spcAft>
          <a:spcPct val="0"/>
        </a:spcAft>
        <a:buSzPct val="100000"/>
        <a:buFont typeface="Arial" pitchFamily="34" charset="0"/>
        <a:buChar char="–"/>
        <a:defRPr sz="3200">
          <a:solidFill>
            <a:srgbClr val="000000"/>
          </a:solidFill>
          <a:latin typeface="+mn-lt"/>
          <a:ea typeface="+mn-ea"/>
          <a:cs typeface="+mn-cs"/>
          <a:sym typeface="Calibri" pitchFamily="34" charset="0"/>
        </a:defRPr>
      </a:lvl2pPr>
      <a:lvl3pPr marL="1219200" indent="-304800" algn="l" rtl="0" eaLnBrk="1" fontAlgn="base" hangingPunct="1">
        <a:spcBef>
          <a:spcPts val="700"/>
        </a:spcBef>
        <a:spcAft>
          <a:spcPct val="0"/>
        </a:spcAft>
        <a:buSzPct val="100000"/>
        <a:buFont typeface="Arial" pitchFamily="34" charset="0"/>
        <a:buChar char="•"/>
        <a:defRPr sz="3200">
          <a:solidFill>
            <a:srgbClr val="000000"/>
          </a:solidFill>
          <a:latin typeface="+mn-lt"/>
          <a:ea typeface="+mn-ea"/>
          <a:cs typeface="+mn-cs"/>
          <a:sym typeface="Calibri" pitchFamily="34" charset="0"/>
        </a:defRPr>
      </a:lvl3pPr>
      <a:lvl4pPr marL="1736725" indent="-365125" algn="l" rtl="0" eaLnBrk="1" fontAlgn="base" hangingPunct="1">
        <a:spcBef>
          <a:spcPts val="700"/>
        </a:spcBef>
        <a:spcAft>
          <a:spcPct val="0"/>
        </a:spcAft>
        <a:buSzPct val="100000"/>
        <a:buFont typeface="Arial" pitchFamily="34" charset="0"/>
        <a:buChar char="–"/>
        <a:defRPr sz="3200">
          <a:solidFill>
            <a:srgbClr val="000000"/>
          </a:solidFill>
          <a:latin typeface="+mn-lt"/>
          <a:ea typeface="+mn-ea"/>
          <a:cs typeface="+mn-cs"/>
          <a:sym typeface="Calibri" pitchFamily="34" charset="0"/>
        </a:defRPr>
      </a:lvl4pPr>
      <a:lvl5pPr marL="2193925" indent="-365125" algn="l" rtl="0" eaLnBrk="1" fontAlgn="base" hangingPunct="1">
        <a:spcBef>
          <a:spcPts val="700"/>
        </a:spcBef>
        <a:spcAft>
          <a:spcPct val="0"/>
        </a:spcAft>
        <a:buSzPct val="100000"/>
        <a:buFont typeface="Arial" pitchFamily="34" charset="0"/>
        <a:buChar char="»"/>
        <a:defRPr sz="3200">
          <a:solidFill>
            <a:srgbClr val="000000"/>
          </a:solidFill>
          <a:latin typeface="+mn-lt"/>
          <a:ea typeface="+mn-ea"/>
          <a:cs typeface="+mn-cs"/>
          <a:sym typeface="Calibri" pitchFamily="34" charset="0"/>
        </a:defRPr>
      </a:lvl5pPr>
      <a:lvl6pPr marL="2651125" indent="-365125" algn="l" rtl="0" eaLnBrk="1" fontAlgn="base" hangingPunct="1">
        <a:spcBef>
          <a:spcPts val="700"/>
        </a:spcBef>
        <a:spcAft>
          <a:spcPct val="0"/>
        </a:spcAft>
        <a:buSzPct val="100000"/>
        <a:buFont typeface="Arial" pitchFamily="34" charset="0"/>
        <a:buChar char="»"/>
        <a:defRPr sz="3200">
          <a:solidFill>
            <a:srgbClr val="000000"/>
          </a:solidFill>
          <a:latin typeface="+mn-lt"/>
          <a:ea typeface="+mn-ea"/>
          <a:cs typeface="+mn-cs"/>
          <a:sym typeface="Calibri" pitchFamily="34" charset="0"/>
        </a:defRPr>
      </a:lvl6pPr>
      <a:lvl7pPr marL="3108325" indent="-365125" algn="l" rtl="0" eaLnBrk="1" fontAlgn="base" hangingPunct="1">
        <a:spcBef>
          <a:spcPts val="700"/>
        </a:spcBef>
        <a:spcAft>
          <a:spcPct val="0"/>
        </a:spcAft>
        <a:buSzPct val="100000"/>
        <a:buFont typeface="Arial" pitchFamily="34" charset="0"/>
        <a:buChar char="»"/>
        <a:defRPr sz="3200">
          <a:solidFill>
            <a:srgbClr val="000000"/>
          </a:solidFill>
          <a:latin typeface="+mn-lt"/>
          <a:ea typeface="+mn-ea"/>
          <a:cs typeface="+mn-cs"/>
          <a:sym typeface="Calibri" pitchFamily="34" charset="0"/>
        </a:defRPr>
      </a:lvl7pPr>
      <a:lvl8pPr marL="3565525" indent="-365125" algn="l" rtl="0" eaLnBrk="1" fontAlgn="base" hangingPunct="1">
        <a:spcBef>
          <a:spcPts val="700"/>
        </a:spcBef>
        <a:spcAft>
          <a:spcPct val="0"/>
        </a:spcAft>
        <a:buSzPct val="100000"/>
        <a:buFont typeface="Arial" pitchFamily="34" charset="0"/>
        <a:buChar char="»"/>
        <a:defRPr sz="3200">
          <a:solidFill>
            <a:srgbClr val="000000"/>
          </a:solidFill>
          <a:latin typeface="+mn-lt"/>
          <a:ea typeface="+mn-ea"/>
          <a:cs typeface="+mn-cs"/>
          <a:sym typeface="Calibri" pitchFamily="34" charset="0"/>
        </a:defRPr>
      </a:lvl8pPr>
      <a:lvl9pPr marL="4022725" indent="-365125" algn="l" rtl="0" eaLnBrk="1" fontAlgn="base" hangingPunct="1">
        <a:spcBef>
          <a:spcPts val="700"/>
        </a:spcBef>
        <a:spcAft>
          <a:spcPct val="0"/>
        </a:spcAft>
        <a:buSzPct val="100000"/>
        <a:buFont typeface="Arial" pitchFamily="34" charset="0"/>
        <a:buChar char="»"/>
        <a:defRPr sz="3200">
          <a:solidFill>
            <a:srgbClr val="000000"/>
          </a:solidFill>
          <a:latin typeface="+mn-lt"/>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mailto:christa.miller@vt.edu" TargetMode="External"/></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audio" Target="../media/audio1.bin"/><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audio" Target="../media/audio1.bin"/><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1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4.xml"/><Relationship Id="rId4" Type="http://schemas.openxmlformats.org/officeDocument/2006/relationships/audio" Target="../media/audio1.bin"/></Relationships>
</file>

<file path=ppt/slides/_rels/slide14.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4.xml"/><Relationship Id="rId4" Type="http://schemas.openxmlformats.org/officeDocument/2006/relationships/audio" Target="../media/audio1.bin"/></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1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audio" Target="../media/audio1.bin"/><Relationship Id="rId5" Type="http://schemas.openxmlformats.org/officeDocument/2006/relationships/image" Target="../media/image19.emf"/><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audio" Target="../media/audio1.bin"/><Relationship Id="rId3" Type="http://schemas.openxmlformats.org/officeDocument/2006/relationships/audio" Target="../media/audio1.bin"/><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audio" Target="../media/audio1.bin"/><Relationship Id="rId5" Type="http://schemas.openxmlformats.org/officeDocument/2006/relationships/hyperlink" Target="http://ecologyofeducation.net/wsite/ideas-on-universal-design-for-learning/" TargetMode="Externa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audio" Target="../media/audio1.bin"/></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audio" Target="../media/audio1.bin"/><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330BB691-B90F-4835-8DB4-DA21A15BE88B}" type="slidenum">
              <a:rPr lang="en-US" altLang="en-US" smtClean="0"/>
              <a:pPr>
                <a:defRPr/>
              </a:pPr>
              <a:t>1</a:t>
            </a:fld>
            <a:endParaRPr lang="en-US" altLang="en-US" dirty="0"/>
          </a:p>
        </p:txBody>
      </p:sp>
      <p:sp>
        <p:nvSpPr>
          <p:cNvPr id="2" name="Title 1"/>
          <p:cNvSpPr>
            <a:spLocks noGrp="1"/>
          </p:cNvSpPr>
          <p:nvPr>
            <p:ph type="ctrTitle"/>
          </p:nvPr>
        </p:nvSpPr>
        <p:spPr>
          <a:xfrm>
            <a:off x="2057400" y="2514600"/>
            <a:ext cx="7010400" cy="1470025"/>
          </a:xfrm>
        </p:spPr>
        <p:txBody>
          <a:bodyPr/>
          <a:lstStyle/>
          <a:p>
            <a:r>
              <a:rPr lang="en-US" dirty="0"/>
              <a:t>Maintaining Accessibility</a:t>
            </a:r>
            <a:br>
              <a:rPr lang="en-US" dirty="0"/>
            </a:br>
            <a:r>
              <a:rPr lang="en-US" dirty="0"/>
              <a:t>in the Modern Classroom</a:t>
            </a:r>
          </a:p>
        </p:txBody>
      </p:sp>
      <p:sp>
        <p:nvSpPr>
          <p:cNvPr id="4" name="Content Placeholder 3"/>
          <p:cNvSpPr>
            <a:spLocks noGrp="1"/>
          </p:cNvSpPr>
          <p:nvPr>
            <p:ph type="subTitle" idx="1"/>
          </p:nvPr>
        </p:nvSpPr>
        <p:spPr>
          <a:xfrm>
            <a:off x="2667000" y="4267200"/>
            <a:ext cx="6400800" cy="1752600"/>
          </a:xfrm>
        </p:spPr>
        <p:txBody>
          <a:bodyPr/>
          <a:lstStyle/>
          <a:p>
            <a:r>
              <a:rPr lang="en-US" dirty="0"/>
              <a:t>Christa Miller, </a:t>
            </a:r>
            <a:r>
              <a:rPr lang="en-US" i="1" dirty="0"/>
              <a:t>Virginia Tech</a:t>
            </a:r>
          </a:p>
          <a:p>
            <a:r>
              <a:rPr lang="en-US" dirty="0"/>
              <a:t>TLOS: Assistive Technologies</a:t>
            </a:r>
          </a:p>
          <a:p>
            <a:r>
              <a:rPr lang="en-US" sz="2800" dirty="0">
                <a:hlinkClick r:id="rId4"/>
              </a:rPr>
              <a:t>christa.miller@vt.edu</a:t>
            </a:r>
            <a:r>
              <a:rPr lang="en-US" sz="2800" dirty="0"/>
              <a:t> </a:t>
            </a:r>
          </a:p>
        </p:txBody>
      </p:sp>
      <p:pic>
        <p:nvPicPr>
          <p:cNvPr id="3" name="Picture 2" descr="shown from above 8 people in a circle creating a human knot by grasping two different people's hands across the circl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800" y="119216"/>
            <a:ext cx="2743200" cy="2319184"/>
          </a:xfrm>
          <a:prstGeom prst="rect">
            <a:avLst/>
          </a:prstGeom>
        </p:spPr>
      </p:pic>
    </p:spTree>
    <p:extLst>
      <p:ext uri="{BB962C8B-B14F-4D97-AF65-F5344CB8AC3E}">
        <p14:creationId xmlns:p14="http://schemas.microsoft.com/office/powerpoint/2010/main" val="4272978672"/>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Typewriter"/>
          </p:stSnd>
        </p:sndAc>
      </p:transition>
    </mc:Choice>
    <mc:Fallback xmlns="">
      <p:transition xmlns:p14="http://schemas.microsoft.com/office/powerpoint/2010/main" spd="slow">
        <p:sndAc>
          <p:stSnd>
            <p:snd r:embed="rId7" name="Typewriter"/>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F46D4C3B-1352-4DE9-95E7-70226E716939}" type="slidenum">
              <a:rPr lang="en-US" altLang="en-US" smtClean="0"/>
              <a:pPr>
                <a:defRPr/>
              </a:pPr>
              <a:t>10</a:t>
            </a:fld>
            <a:endParaRPr lang="en-US" altLang="en-US" dirty="0"/>
          </a:p>
        </p:txBody>
      </p:sp>
      <p:sp>
        <p:nvSpPr>
          <p:cNvPr id="2" name="Title 1"/>
          <p:cNvSpPr>
            <a:spLocks noGrp="1"/>
          </p:cNvSpPr>
          <p:nvPr>
            <p:ph type="title"/>
          </p:nvPr>
        </p:nvSpPr>
        <p:spPr>
          <a:xfrm>
            <a:off x="914400" y="273050"/>
            <a:ext cx="2743200" cy="1479550"/>
          </a:xfrm>
        </p:spPr>
        <p:txBody>
          <a:bodyPr/>
          <a:lstStyle/>
          <a:p>
            <a:r>
              <a:rPr lang="en-US" sz="4000" dirty="0"/>
              <a:t>Resources &amp;</a:t>
            </a:r>
            <a:br>
              <a:rPr lang="en-US" sz="4000" dirty="0"/>
            </a:br>
            <a:r>
              <a:rPr lang="en-US" sz="4000" dirty="0"/>
              <a:t>Accessibility</a:t>
            </a:r>
          </a:p>
        </p:txBody>
      </p:sp>
      <p:sp>
        <p:nvSpPr>
          <p:cNvPr id="4" name="Text Placeholder 3"/>
          <p:cNvSpPr>
            <a:spLocks noGrp="1"/>
          </p:cNvSpPr>
          <p:nvPr>
            <p:ph type="body" sz="half" idx="2"/>
          </p:nvPr>
        </p:nvSpPr>
        <p:spPr>
          <a:xfrm>
            <a:off x="457200" y="1905001"/>
            <a:ext cx="3008313" cy="4114800"/>
          </a:xfrm>
        </p:spPr>
        <p:txBody>
          <a:bodyPr/>
          <a:lstStyle/>
          <a:p>
            <a:r>
              <a:rPr lang="en-US" sz="2400" dirty="0"/>
              <a:t>Most common resources:</a:t>
            </a:r>
          </a:p>
          <a:p>
            <a:pPr marL="342900" indent="-342900">
              <a:buFont typeface="Arial" panose="020B0604020202020204" pitchFamily="34" charset="0"/>
              <a:buChar char="•"/>
            </a:pPr>
            <a:r>
              <a:rPr lang="en-US" sz="2400" dirty="0" smtClean="0"/>
              <a:t>Talking</a:t>
            </a:r>
            <a:endParaRPr lang="en-US" sz="2400" dirty="0"/>
          </a:p>
          <a:p>
            <a:pPr marL="342900" indent="-342900">
              <a:buFont typeface="Arial" panose="020B0604020202020204" pitchFamily="34" charset="0"/>
              <a:buChar char="•"/>
            </a:pPr>
            <a:r>
              <a:rPr lang="en-US" sz="2400" dirty="0" smtClean="0"/>
              <a:t>Documents</a:t>
            </a:r>
            <a:endParaRPr lang="en-US" sz="2400" dirty="0"/>
          </a:p>
          <a:p>
            <a:pPr marL="342900" indent="-342900">
              <a:buFont typeface="Arial" panose="020B0604020202020204" pitchFamily="34" charset="0"/>
              <a:buChar char="•"/>
            </a:pPr>
            <a:r>
              <a:rPr lang="en-US" sz="2400" dirty="0"/>
              <a:t>Videos/Animations to watch</a:t>
            </a:r>
          </a:p>
        </p:txBody>
      </p:sp>
      <p:sp>
        <p:nvSpPr>
          <p:cNvPr id="3" name="Content Placeholder 2"/>
          <p:cNvSpPr>
            <a:spLocks noGrp="1"/>
          </p:cNvSpPr>
          <p:nvPr>
            <p:ph idx="1"/>
          </p:nvPr>
        </p:nvSpPr>
        <p:spPr>
          <a:xfrm>
            <a:off x="3810000" y="273050"/>
            <a:ext cx="5029200" cy="6051550"/>
          </a:xfrm>
        </p:spPr>
        <p:txBody>
          <a:bodyPr/>
          <a:lstStyle/>
          <a:p>
            <a:r>
              <a:rPr lang="en-US" dirty="0"/>
              <a:t>Resources</a:t>
            </a:r>
          </a:p>
          <a:p>
            <a:pPr lvl="1"/>
            <a:r>
              <a:rPr lang="en-US" dirty="0"/>
              <a:t>Use Built-in Assistive Technology to appreciate the need for accessibility</a:t>
            </a:r>
          </a:p>
          <a:p>
            <a:pPr lvl="1"/>
            <a:r>
              <a:rPr lang="en-US" dirty="0"/>
              <a:t>Use Built-in styles for all document types</a:t>
            </a:r>
          </a:p>
          <a:p>
            <a:pPr lvl="1"/>
            <a:r>
              <a:rPr lang="en-US" b="1" dirty="0"/>
              <a:t>Save To </a:t>
            </a:r>
            <a:r>
              <a:rPr lang="en-US" dirty="0"/>
              <a:t>PDF not </a:t>
            </a:r>
            <a:r>
              <a:rPr lang="en-US" strike="sngStrike" dirty="0"/>
              <a:t>Print To</a:t>
            </a:r>
          </a:p>
          <a:p>
            <a:pPr lvl="1"/>
            <a:r>
              <a:rPr lang="en-US" dirty="0"/>
              <a:t>Minimally provide transcripts for Video/Audio resources; provide closed captions if possible</a:t>
            </a:r>
          </a:p>
          <a:p>
            <a:pPr lvl="1"/>
            <a:endParaRPr lang="en-US" dirty="0"/>
          </a:p>
        </p:txBody>
      </p:sp>
      <p:pic>
        <p:nvPicPr>
          <p:cNvPr id="6" name="Picture 5" descr="Female student using classroom computer in Torgersen Hall, Virginia Tec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 y="4419600"/>
            <a:ext cx="2590800" cy="1725168"/>
          </a:xfrm>
          <a:prstGeom prst="rect">
            <a:avLst/>
          </a:prstGeom>
        </p:spPr>
      </p:pic>
    </p:spTree>
    <p:extLst>
      <p:ext uri="{BB962C8B-B14F-4D97-AF65-F5344CB8AC3E}">
        <p14:creationId xmlns:p14="http://schemas.microsoft.com/office/powerpoint/2010/main" val="1214869807"/>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Typewriter"/>
          </p:stSnd>
        </p:sndAc>
      </p:transition>
    </mc:Choice>
    <mc:Fallback xmlns="">
      <p:transition xmlns:p14="http://schemas.microsoft.com/office/powerpoint/2010/main" spd="slow">
        <p:sndAc>
          <p:stSnd>
            <p:snd r:embed="rId5" name="Typewriter"/>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F46D4C3B-1352-4DE9-95E7-70226E716939}" type="slidenum">
              <a:rPr lang="en-US" altLang="en-US" smtClean="0"/>
              <a:pPr>
                <a:defRPr/>
              </a:pPr>
              <a:t>11</a:t>
            </a:fld>
            <a:endParaRPr lang="en-US" altLang="en-US" dirty="0"/>
          </a:p>
        </p:txBody>
      </p:sp>
      <p:sp>
        <p:nvSpPr>
          <p:cNvPr id="2" name="Title 1"/>
          <p:cNvSpPr>
            <a:spLocks noGrp="1"/>
          </p:cNvSpPr>
          <p:nvPr>
            <p:ph type="title"/>
          </p:nvPr>
        </p:nvSpPr>
        <p:spPr>
          <a:xfrm>
            <a:off x="914400" y="273050"/>
            <a:ext cx="2743200" cy="1479550"/>
          </a:xfrm>
        </p:spPr>
        <p:txBody>
          <a:bodyPr>
            <a:normAutofit fontScale="90000"/>
          </a:bodyPr>
          <a:lstStyle/>
          <a:p>
            <a:r>
              <a:rPr lang="en-US" sz="3800" dirty="0"/>
              <a:t>Technology &amp;</a:t>
            </a:r>
            <a:br>
              <a:rPr lang="en-US" sz="3800" dirty="0"/>
            </a:br>
            <a:r>
              <a:rPr lang="en-US" sz="3800" dirty="0"/>
              <a:t>Accessibility</a:t>
            </a:r>
          </a:p>
        </p:txBody>
      </p:sp>
      <p:sp>
        <p:nvSpPr>
          <p:cNvPr id="4" name="Text Placeholder 3"/>
          <p:cNvSpPr>
            <a:spLocks noGrp="1"/>
          </p:cNvSpPr>
          <p:nvPr>
            <p:ph type="body" sz="half" idx="2"/>
          </p:nvPr>
        </p:nvSpPr>
        <p:spPr>
          <a:xfrm>
            <a:off x="457200" y="1905000"/>
            <a:ext cx="3008313" cy="4221163"/>
          </a:xfrm>
        </p:spPr>
        <p:txBody>
          <a:bodyPr/>
          <a:lstStyle/>
          <a:p>
            <a:r>
              <a:rPr lang="en-US" sz="2400" dirty="0"/>
              <a:t>Technology is the area where the most time and consideration should be taken to remove barriers.</a:t>
            </a:r>
          </a:p>
        </p:txBody>
      </p:sp>
      <p:sp>
        <p:nvSpPr>
          <p:cNvPr id="3" name="Content Placeholder 2"/>
          <p:cNvSpPr>
            <a:spLocks noGrp="1"/>
          </p:cNvSpPr>
          <p:nvPr>
            <p:ph idx="1"/>
          </p:nvPr>
        </p:nvSpPr>
        <p:spPr>
          <a:xfrm>
            <a:off x="3657600" y="273050"/>
            <a:ext cx="5029200" cy="6051550"/>
          </a:xfrm>
        </p:spPr>
        <p:txBody>
          <a:bodyPr/>
          <a:lstStyle/>
          <a:p>
            <a:r>
              <a:rPr lang="en-US" dirty="0"/>
              <a:t>Technology</a:t>
            </a:r>
          </a:p>
          <a:p>
            <a:pPr lvl="1"/>
            <a:r>
              <a:rPr lang="en-US" dirty="0"/>
              <a:t>Use Built-in Assistive Technology to test prospective technology</a:t>
            </a:r>
          </a:p>
          <a:p>
            <a:pPr lvl="1"/>
            <a:r>
              <a:rPr lang="en-US" dirty="0"/>
              <a:t>Avoid making assumptions about how competent students are with technology</a:t>
            </a:r>
          </a:p>
          <a:p>
            <a:pPr lvl="1"/>
            <a:r>
              <a:rPr lang="en-US" dirty="0"/>
              <a:t>Keep technology incorporation at a level the instructor can truly support</a:t>
            </a:r>
          </a:p>
        </p:txBody>
      </p:sp>
      <p:pic>
        <p:nvPicPr>
          <p:cNvPr id="6" name="Picture 5" descr="Desktop Computer, Tablet Computer, Mobile Ph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818" y="3928956"/>
            <a:ext cx="2715382" cy="209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147054"/>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Typewriter"/>
          </p:stSnd>
        </p:sndAc>
      </p:transition>
    </mc:Choice>
    <mc:Fallback xmlns="">
      <p:transition xmlns:p14="http://schemas.microsoft.com/office/powerpoint/2010/main" spd="slow">
        <p:sndAc>
          <p:stSnd>
            <p:snd r:embed="rId5" name="Typewriter"/>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does it really work?</a:t>
            </a:r>
          </a:p>
        </p:txBody>
      </p:sp>
      <p:pic>
        <p:nvPicPr>
          <p:cNvPr id="5" name="Content Placeholder 4" descr="generic character graphic with shrugging sholde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8825" y="1447800"/>
            <a:ext cx="5086350" cy="5086350"/>
          </a:xfrm>
        </p:spPr>
      </p:pic>
      <p:sp>
        <p:nvSpPr>
          <p:cNvPr id="4" name="Slide Number Placeholder 3"/>
          <p:cNvSpPr>
            <a:spLocks noGrp="1"/>
          </p:cNvSpPr>
          <p:nvPr>
            <p:ph type="sldNum" sz="quarter" idx="10"/>
          </p:nvPr>
        </p:nvSpPr>
        <p:spPr/>
        <p:txBody>
          <a:bodyPr/>
          <a:lstStyle/>
          <a:p>
            <a:pPr>
              <a:defRPr/>
            </a:pPr>
            <a:fld id="{86CB4D69-A9DF-4E5D-B7A7-D5EA95FF3BBE}" type="slidenum">
              <a:rPr lang="en-US" altLang="en-US" smtClean="0"/>
              <a:pPr>
                <a:defRPr/>
              </a:pPr>
              <a:t>12</a:t>
            </a:fld>
            <a:endParaRPr lang="en-US" altLang="en-US" dirty="0"/>
          </a:p>
        </p:txBody>
      </p:sp>
    </p:spTree>
    <p:extLst>
      <p:ext uri="{BB962C8B-B14F-4D97-AF65-F5344CB8AC3E}">
        <p14:creationId xmlns:p14="http://schemas.microsoft.com/office/powerpoint/2010/main" val="130767664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Typewriter"/>
          </p:stSnd>
        </p:sndAc>
      </p:transition>
    </mc:Choice>
    <mc:Fallback xmlns="">
      <p:transition xmlns:p14="http://schemas.microsoft.com/office/powerpoint/2010/main" spd="slow">
        <p:sndAc>
          <p:stSnd>
            <p:snd r:embed="rId4" name="Typewriter"/>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 for Social Sciences,</a:t>
            </a:r>
            <a:br>
              <a:rPr lang="en-US" dirty="0"/>
            </a:br>
            <a:r>
              <a:rPr lang="en-US" dirty="0"/>
              <a:t>Fully Online</a:t>
            </a:r>
          </a:p>
        </p:txBody>
      </p:sp>
      <p:sp>
        <p:nvSpPr>
          <p:cNvPr id="5" name="Content Placeholder 4"/>
          <p:cNvSpPr>
            <a:spLocks noGrp="1"/>
          </p:cNvSpPr>
          <p:nvPr>
            <p:ph sz="half" idx="1"/>
          </p:nvPr>
        </p:nvSpPr>
        <p:spPr/>
        <p:txBody>
          <a:bodyPr/>
          <a:lstStyle/>
          <a:p>
            <a:r>
              <a:rPr lang="en-US" dirty="0"/>
              <a:t>Enrollment: 130 per semester</a:t>
            </a:r>
          </a:p>
          <a:p>
            <a:r>
              <a:rPr lang="en-US" dirty="0"/>
              <a:t>Activities</a:t>
            </a:r>
          </a:p>
          <a:p>
            <a:pPr lvl="1"/>
            <a:r>
              <a:rPr lang="en-US" dirty="0"/>
              <a:t>10 to 20 minute length videos</a:t>
            </a:r>
          </a:p>
          <a:p>
            <a:pPr lvl="1"/>
            <a:r>
              <a:rPr lang="en-US" dirty="0"/>
              <a:t>Individual statistical exercises</a:t>
            </a:r>
          </a:p>
          <a:p>
            <a:pPr lvl="1"/>
            <a:r>
              <a:rPr lang="en-US" dirty="0"/>
              <a:t>Small group discussions</a:t>
            </a:r>
          </a:p>
          <a:p>
            <a:pPr lvl="1"/>
            <a:r>
              <a:rPr lang="en-US" dirty="0"/>
              <a:t>Weekly quiz assessments</a:t>
            </a:r>
          </a:p>
          <a:p>
            <a:pPr lvl="1"/>
            <a:r>
              <a:rPr lang="en-US" dirty="0"/>
              <a:t>1 final exam</a:t>
            </a:r>
          </a:p>
        </p:txBody>
      </p:sp>
      <p:sp>
        <p:nvSpPr>
          <p:cNvPr id="6" name="Content Placeholder 5"/>
          <p:cNvSpPr>
            <a:spLocks noGrp="1"/>
          </p:cNvSpPr>
          <p:nvPr>
            <p:ph sz="half" idx="2"/>
          </p:nvPr>
        </p:nvSpPr>
        <p:spPr/>
        <p:txBody>
          <a:bodyPr/>
          <a:lstStyle/>
          <a:p>
            <a:r>
              <a:rPr lang="en-US" dirty="0"/>
              <a:t>Resources</a:t>
            </a:r>
          </a:p>
          <a:p>
            <a:pPr lvl="1"/>
            <a:r>
              <a:rPr lang="en-US" dirty="0"/>
              <a:t>Closed Captioned Videos</a:t>
            </a:r>
          </a:p>
          <a:p>
            <a:pPr lvl="1"/>
            <a:r>
              <a:rPr lang="en-US" dirty="0"/>
              <a:t>PowerPoint Slides</a:t>
            </a:r>
          </a:p>
          <a:p>
            <a:pPr lvl="1"/>
            <a:r>
              <a:rPr lang="en-US" dirty="0"/>
              <a:t>Excel Data Tables</a:t>
            </a:r>
          </a:p>
          <a:p>
            <a:pPr lvl="1"/>
            <a:r>
              <a:rPr lang="en-US" dirty="0"/>
              <a:t>Physical textbook</a:t>
            </a:r>
          </a:p>
          <a:p>
            <a:r>
              <a:rPr lang="en-US" dirty="0"/>
              <a:t>Technology</a:t>
            </a:r>
          </a:p>
          <a:p>
            <a:pPr lvl="1"/>
            <a:r>
              <a:rPr lang="en-US" dirty="0"/>
              <a:t>LMS hosted videos</a:t>
            </a:r>
          </a:p>
          <a:p>
            <a:pPr lvl="1"/>
            <a:r>
              <a:rPr lang="en-US" dirty="0"/>
              <a:t>LMS hosted file repository</a:t>
            </a:r>
          </a:p>
          <a:p>
            <a:pPr lvl="1"/>
            <a:r>
              <a:rPr lang="en-US" dirty="0"/>
              <a:t>Gmail </a:t>
            </a:r>
          </a:p>
          <a:p>
            <a:pPr lvl="1"/>
            <a:r>
              <a:rPr lang="en-US" dirty="0"/>
              <a:t>JMP statistical software</a:t>
            </a:r>
          </a:p>
          <a:p>
            <a:pPr lvl="1"/>
            <a:endParaRPr lang="en-US" dirty="0"/>
          </a:p>
        </p:txBody>
      </p:sp>
      <p:sp>
        <p:nvSpPr>
          <p:cNvPr id="4" name="Slide Number Placeholder 3"/>
          <p:cNvSpPr>
            <a:spLocks noGrp="1"/>
          </p:cNvSpPr>
          <p:nvPr>
            <p:ph type="sldNum" sz="quarter" idx="10"/>
          </p:nvPr>
        </p:nvSpPr>
        <p:spPr/>
        <p:txBody>
          <a:bodyPr/>
          <a:lstStyle/>
          <a:p>
            <a:pPr>
              <a:defRPr/>
            </a:pPr>
            <a:fld id="{86CB4D69-A9DF-4E5D-B7A7-D5EA95FF3BBE}" type="slidenum">
              <a:rPr lang="en-US" altLang="en-US" smtClean="0"/>
              <a:pPr>
                <a:defRPr/>
              </a:pPr>
              <a:t>13</a:t>
            </a:fld>
            <a:endParaRPr lang="en-US" altLang="en-US" dirty="0"/>
          </a:p>
        </p:txBody>
      </p:sp>
    </p:spTree>
    <p:extLst>
      <p:ext uri="{BB962C8B-B14F-4D97-AF65-F5344CB8AC3E}">
        <p14:creationId xmlns:p14="http://schemas.microsoft.com/office/powerpoint/2010/main" val="116508175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Typewriter"/>
          </p:stSnd>
        </p:sndAc>
      </p:transition>
    </mc:Choice>
    <mc:Fallback xmlns="">
      <p:transition xmlns:p14="http://schemas.microsoft.com/office/powerpoint/2010/main" spd="slow">
        <p:sndAc>
          <p:stSnd>
            <p:snd r:embed="rId4" name="Typewriter"/>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Pre-Vet Anatomy, Team-Based</a:t>
            </a:r>
          </a:p>
        </p:txBody>
      </p:sp>
      <p:sp>
        <p:nvSpPr>
          <p:cNvPr id="3" name="Content Placeholder 2"/>
          <p:cNvSpPr>
            <a:spLocks noGrp="1"/>
          </p:cNvSpPr>
          <p:nvPr>
            <p:ph sz="half" idx="1"/>
          </p:nvPr>
        </p:nvSpPr>
        <p:spPr/>
        <p:txBody>
          <a:bodyPr/>
          <a:lstStyle/>
          <a:p>
            <a:r>
              <a:rPr lang="en-US" dirty="0"/>
              <a:t>Enrollment: 500 per semester</a:t>
            </a:r>
          </a:p>
          <a:p>
            <a:r>
              <a:rPr lang="en-US" dirty="0"/>
              <a:t>Activities</a:t>
            </a:r>
          </a:p>
          <a:p>
            <a:pPr lvl="1"/>
            <a:r>
              <a:rPr lang="en-US" dirty="0"/>
              <a:t>Reading assignments with physical or </a:t>
            </a:r>
            <a:r>
              <a:rPr lang="en-US" dirty="0" err="1"/>
              <a:t>ebook</a:t>
            </a:r>
            <a:endParaRPr lang="en-US" dirty="0"/>
          </a:p>
          <a:p>
            <a:pPr lvl="1"/>
            <a:r>
              <a:rPr lang="en-US" dirty="0"/>
              <a:t>Individual quizzes</a:t>
            </a:r>
          </a:p>
          <a:p>
            <a:pPr lvl="1"/>
            <a:r>
              <a:rPr lang="en-US" dirty="0"/>
              <a:t>Team quizzes</a:t>
            </a:r>
          </a:p>
          <a:p>
            <a:pPr lvl="1"/>
            <a:r>
              <a:rPr lang="en-US" dirty="0"/>
              <a:t>Team test &amp; Team final</a:t>
            </a:r>
          </a:p>
          <a:p>
            <a:pPr lvl="1"/>
            <a:r>
              <a:rPr lang="en-US" dirty="0"/>
              <a:t>Peer review</a:t>
            </a:r>
          </a:p>
          <a:p>
            <a:pPr lvl="1"/>
            <a:endParaRPr lang="en-US" dirty="0"/>
          </a:p>
        </p:txBody>
      </p:sp>
      <p:sp>
        <p:nvSpPr>
          <p:cNvPr id="4" name="Content Placeholder 3"/>
          <p:cNvSpPr>
            <a:spLocks noGrp="1"/>
          </p:cNvSpPr>
          <p:nvPr>
            <p:ph sz="half" idx="2"/>
          </p:nvPr>
        </p:nvSpPr>
        <p:spPr/>
        <p:txBody>
          <a:bodyPr/>
          <a:lstStyle/>
          <a:p>
            <a:r>
              <a:rPr lang="en-US" dirty="0"/>
              <a:t>Resources</a:t>
            </a:r>
          </a:p>
          <a:p>
            <a:pPr lvl="1"/>
            <a:r>
              <a:rPr lang="en-US" dirty="0"/>
              <a:t>Digital reading guides</a:t>
            </a:r>
          </a:p>
          <a:p>
            <a:pPr lvl="1"/>
            <a:r>
              <a:rPr lang="en-US" dirty="0"/>
              <a:t>Textbook reading</a:t>
            </a:r>
          </a:p>
          <a:p>
            <a:pPr lvl="1"/>
            <a:r>
              <a:rPr lang="en-US" dirty="0"/>
              <a:t>Captioned videos</a:t>
            </a:r>
          </a:p>
          <a:p>
            <a:r>
              <a:rPr lang="en-US" dirty="0"/>
              <a:t>Technology</a:t>
            </a:r>
          </a:p>
          <a:p>
            <a:pPr lvl="1"/>
            <a:r>
              <a:rPr lang="en-US" dirty="0"/>
              <a:t>Learning </a:t>
            </a:r>
            <a:r>
              <a:rPr lang="en-US" dirty="0" err="1"/>
              <a:t>Catalytics</a:t>
            </a:r>
            <a:endParaRPr lang="en-US" dirty="0"/>
          </a:p>
          <a:p>
            <a:pPr lvl="1"/>
            <a:r>
              <a:rPr lang="en-US" dirty="0"/>
              <a:t>IFAT</a:t>
            </a:r>
          </a:p>
          <a:p>
            <a:pPr lvl="1"/>
            <a:r>
              <a:rPr lang="en-US" dirty="0"/>
              <a:t>Paper tests</a:t>
            </a:r>
          </a:p>
        </p:txBody>
      </p:sp>
      <p:sp>
        <p:nvSpPr>
          <p:cNvPr id="5" name="Slide Number Placeholder 4"/>
          <p:cNvSpPr>
            <a:spLocks noGrp="1"/>
          </p:cNvSpPr>
          <p:nvPr>
            <p:ph type="sldNum" sz="quarter" idx="10"/>
          </p:nvPr>
        </p:nvSpPr>
        <p:spPr/>
        <p:txBody>
          <a:bodyPr/>
          <a:lstStyle/>
          <a:p>
            <a:pPr>
              <a:defRPr/>
            </a:pPr>
            <a:fld id="{330BB691-B90F-4835-8DB4-DA21A15BE88B}" type="slidenum">
              <a:rPr lang="en-US" altLang="en-US" smtClean="0"/>
              <a:pPr>
                <a:defRPr/>
              </a:pPr>
              <a:t>14</a:t>
            </a:fld>
            <a:endParaRPr lang="en-US" altLang="en-US" dirty="0"/>
          </a:p>
        </p:txBody>
      </p:sp>
    </p:spTree>
    <p:extLst>
      <p:ext uri="{BB962C8B-B14F-4D97-AF65-F5344CB8AC3E}">
        <p14:creationId xmlns:p14="http://schemas.microsoft.com/office/powerpoint/2010/main" val="375554436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Typewriter"/>
          </p:stSnd>
        </p:sndAc>
      </p:transition>
    </mc:Choice>
    <mc:Fallback xmlns="">
      <p:transition xmlns:p14="http://schemas.microsoft.com/office/powerpoint/2010/main" spd="slow">
        <p:sndAc>
          <p:stSnd>
            <p:snd r:embed="rId4" name="Typewriter"/>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Conclusions</a:t>
            </a:r>
          </a:p>
        </p:txBody>
      </p:sp>
      <p:sp>
        <p:nvSpPr>
          <p:cNvPr id="3" name="Content Placeholder 2"/>
          <p:cNvSpPr>
            <a:spLocks noGrp="1"/>
          </p:cNvSpPr>
          <p:nvPr>
            <p:ph idx="1"/>
          </p:nvPr>
        </p:nvSpPr>
        <p:spPr/>
        <p:txBody>
          <a:bodyPr/>
          <a:lstStyle/>
          <a:p>
            <a:pPr>
              <a:defRPr/>
            </a:pPr>
            <a:r>
              <a:rPr lang="en-US" dirty="0"/>
              <a:t>The </a:t>
            </a:r>
            <a:r>
              <a:rPr lang="en-US" b="1" dirty="0"/>
              <a:t>implementation</a:t>
            </a:r>
            <a:r>
              <a:rPr lang="en-US" dirty="0"/>
              <a:t> of an instructional approach is what creates access barriers</a:t>
            </a:r>
          </a:p>
          <a:p>
            <a:pPr>
              <a:defRPr/>
            </a:pPr>
            <a:r>
              <a:rPr lang="en-US" dirty="0"/>
              <a:t>UDL lets an instructor create a </a:t>
            </a:r>
            <a:r>
              <a:rPr lang="en-US" b="1" dirty="0"/>
              <a:t>structured</a:t>
            </a:r>
            <a:r>
              <a:rPr lang="en-US" dirty="0"/>
              <a:t> yet </a:t>
            </a:r>
            <a:r>
              <a:rPr lang="en-US" b="1" dirty="0"/>
              <a:t>flexible</a:t>
            </a:r>
            <a:r>
              <a:rPr lang="en-US" dirty="0"/>
              <a:t> learning environment.</a:t>
            </a:r>
          </a:p>
          <a:p>
            <a:pPr>
              <a:defRPr/>
            </a:pPr>
            <a:r>
              <a:rPr lang="en-US" dirty="0"/>
              <a:t>Activities, Resources and Technology can be chosen so they support accessibility.</a:t>
            </a:r>
          </a:p>
        </p:txBody>
      </p:sp>
      <p:sp>
        <p:nvSpPr>
          <p:cNvPr id="21508" name="Slide Number Placeholder 3"/>
          <p:cNvSpPr>
            <a:spLocks noGrp="1"/>
          </p:cNvSpPr>
          <p:nvPr>
            <p:ph type="sldNum" sz="quarter" idx="10"/>
          </p:nvPr>
        </p:nvSpPr>
        <p:spPr>
          <a:noFill/>
          <a:extLst>
            <a:ext uri="{91240B29-F687-4F45-9708-019B960494DF}">
              <a14:hiddenLine xmlns:a14="http://schemas.microsoft.com/office/drawing/2010/main" w="12700">
                <a:solidFill>
                  <a:srgbClr val="000000"/>
                </a:solidFill>
                <a:miter lim="0"/>
                <a:headEnd/>
                <a:tailEnd/>
              </a14:hiddenLine>
            </a:ext>
          </a:extLst>
        </p:spPr>
        <p:txBody>
          <a:bodyPr/>
          <a:lstStyle>
            <a:lvl1pPr algn="ctr" eaLnBrk="0" hangingPunct="0">
              <a:defRPr sz="2400">
                <a:solidFill>
                  <a:srgbClr val="000000"/>
                </a:solidFill>
                <a:latin typeface="Calibri" pitchFamily="34" charset="0"/>
                <a:ea typeface="Calibri" pitchFamily="34" charset="0"/>
                <a:cs typeface="Calibri" pitchFamily="34" charset="0"/>
                <a:sym typeface="Calibri" pitchFamily="34" charset="0"/>
              </a:defRPr>
            </a:lvl1pPr>
            <a:lvl2pPr marL="742950" indent="-285750" algn="ctr" eaLnBrk="0" hangingPunct="0">
              <a:defRPr sz="2400">
                <a:solidFill>
                  <a:srgbClr val="000000"/>
                </a:solidFill>
                <a:latin typeface="Calibri" pitchFamily="34" charset="0"/>
                <a:ea typeface="Calibri" pitchFamily="34" charset="0"/>
                <a:cs typeface="Calibri" pitchFamily="34" charset="0"/>
                <a:sym typeface="Calibri" pitchFamily="34" charset="0"/>
              </a:defRPr>
            </a:lvl2pPr>
            <a:lvl3pPr marL="1143000" indent="-228600" algn="ctr" eaLnBrk="0" hangingPunct="0">
              <a:defRPr sz="2400">
                <a:solidFill>
                  <a:srgbClr val="000000"/>
                </a:solidFill>
                <a:latin typeface="Calibri" pitchFamily="34" charset="0"/>
                <a:ea typeface="Calibri" pitchFamily="34" charset="0"/>
                <a:cs typeface="Calibri" pitchFamily="34" charset="0"/>
                <a:sym typeface="Calibri" pitchFamily="34" charset="0"/>
              </a:defRPr>
            </a:lvl3pPr>
            <a:lvl4pPr marL="1600200" indent="-228600" algn="ctr" eaLnBrk="0" hangingPunct="0">
              <a:defRPr sz="2400">
                <a:solidFill>
                  <a:srgbClr val="000000"/>
                </a:solidFill>
                <a:latin typeface="Calibri" pitchFamily="34" charset="0"/>
                <a:ea typeface="Calibri" pitchFamily="34" charset="0"/>
                <a:cs typeface="Calibri" pitchFamily="34" charset="0"/>
                <a:sym typeface="Calibri" pitchFamily="34" charset="0"/>
              </a:defRPr>
            </a:lvl4pPr>
            <a:lvl5pPr marL="2057400" indent="-228600" algn="ctr" eaLnBrk="0" hangingPunct="0">
              <a:defRPr sz="2400">
                <a:solidFill>
                  <a:srgbClr val="000000"/>
                </a:solidFill>
                <a:latin typeface="Calibri" pitchFamily="34" charset="0"/>
                <a:ea typeface="Calibri" pitchFamily="34" charset="0"/>
                <a:cs typeface="Calibri" pitchFamily="34" charset="0"/>
                <a:sym typeface="Calibri" pitchFamily="34" charset="0"/>
              </a:defRPr>
            </a:lvl5pPr>
            <a:lvl6pPr marL="2514600" indent="-228600" algn="ctr"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6pPr>
            <a:lvl7pPr marL="2971800" indent="-228600" algn="ctr"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7pPr>
            <a:lvl8pPr marL="3429000" indent="-228600" algn="ctr"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8pPr>
            <a:lvl9pPr marL="3886200" indent="-228600" algn="ctr"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9pPr>
          </a:lstStyle>
          <a:p>
            <a:pPr algn="r" eaLnBrk="1"/>
            <a:fld id="{C11C44FE-8E77-4CAB-B810-0CC4699C5989}" type="slidenum">
              <a:rPr lang="en-US" altLang="en-US" sz="1600">
                <a:solidFill>
                  <a:schemeClr val="tx1"/>
                </a:solidFill>
              </a:rPr>
              <a:pPr algn="r" eaLnBrk="1"/>
              <a:t>15</a:t>
            </a:fld>
            <a:endParaRPr lang="en-US" altLang="en-US" sz="1600">
              <a:solidFill>
                <a:schemeClr val="tx1"/>
              </a:solidFill>
            </a:endParaRPr>
          </a:p>
        </p:txBody>
      </p:sp>
    </p:spTree>
    <p:extLst>
      <p:ext uri="{BB962C8B-B14F-4D97-AF65-F5344CB8AC3E}">
        <p14:creationId xmlns:p14="http://schemas.microsoft.com/office/powerpoint/2010/main" val="68875183"/>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Typewriter"/>
          </p:stSnd>
        </p:sndAc>
      </p:transition>
    </mc:Choice>
    <mc:Fallback xmlns="">
      <p:transition xmlns:p14="http://schemas.microsoft.com/office/powerpoint/2010/main" spd="slow">
        <p:sndAc>
          <p:stSnd>
            <p:snd r:embed="rId4" name="Typewriter"/>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6" name="Content Placeholder 5"/>
          <p:cNvSpPr>
            <a:spLocks noGrp="1"/>
          </p:cNvSpPr>
          <p:nvPr>
            <p:ph idx="1"/>
          </p:nvPr>
        </p:nvSpPr>
        <p:spPr/>
        <p:txBody>
          <a:bodyPr/>
          <a:lstStyle/>
          <a:p>
            <a:pPr marL="0" indent="0" algn="ctr">
              <a:buNone/>
            </a:pPr>
            <a:r>
              <a:rPr lang="en-US" dirty="0">
                <a:latin typeface="Charter Black"/>
                <a:cs typeface="Charter Black"/>
              </a:rPr>
              <a:t>Many aspects of accessibility</a:t>
            </a:r>
            <a:br>
              <a:rPr lang="en-US" dirty="0">
                <a:latin typeface="Charter Black"/>
                <a:cs typeface="Charter Black"/>
              </a:rPr>
            </a:br>
            <a:r>
              <a:rPr lang="en-US" dirty="0">
                <a:latin typeface="Charter Black"/>
                <a:cs typeface="Charter Black"/>
              </a:rPr>
              <a:t>can be designed into the current instructional approaches in a way that improves the learning experience and learning outcomes for all students.</a:t>
            </a:r>
          </a:p>
          <a:p>
            <a:pPr marL="0" indent="0" algn="ctr">
              <a:buNone/>
            </a:pPr>
            <a:endParaRPr lang="en-US" dirty="0">
              <a:latin typeface="Charter Black"/>
              <a:cs typeface="Charter Black"/>
            </a:endParaRPr>
          </a:p>
          <a:p>
            <a:pPr marL="0" indent="0" algn="ctr">
              <a:buNone/>
            </a:pPr>
            <a:r>
              <a:rPr lang="en-US" b="1" dirty="0">
                <a:latin typeface="Charter Black"/>
                <a:cs typeface="Charter Black"/>
              </a:rPr>
              <a:t>Comments and Questions?</a:t>
            </a:r>
          </a:p>
          <a:p>
            <a:pPr marL="0" indent="0" algn="ctr">
              <a:buNone/>
            </a:pPr>
            <a:endParaRPr lang="en-US" dirty="0">
              <a:latin typeface="Charter Black"/>
              <a:cs typeface="Charter Black"/>
            </a:endParaRPr>
          </a:p>
          <a:p>
            <a:pPr marL="0" indent="0" algn="ctr">
              <a:buNone/>
            </a:pPr>
            <a:r>
              <a:rPr lang="en-US" dirty="0">
                <a:latin typeface="Charter Black"/>
                <a:cs typeface="Charter Black"/>
              </a:rPr>
              <a:t>christa.miller@vt.edu</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86CB4D69-A9DF-4E5D-B7A7-D5EA95FF3BBE}" type="slidenum">
              <a:rPr lang="en-US" altLang="en-US" smtClean="0"/>
              <a:pPr>
                <a:defRPr/>
              </a:pPr>
              <a:t>16</a:t>
            </a:fld>
            <a:endParaRPr lang="en-US" altLang="en-US" dirty="0"/>
          </a:p>
        </p:txBody>
      </p:sp>
    </p:spTree>
    <p:extLst>
      <p:ext uri="{BB962C8B-B14F-4D97-AF65-F5344CB8AC3E}">
        <p14:creationId xmlns:p14="http://schemas.microsoft.com/office/powerpoint/2010/main" val="106951057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Typewriter"/>
          </p:stSnd>
        </p:sndAc>
      </p:transition>
    </mc:Choice>
    <mc:Fallback xmlns="">
      <p:transition xmlns:p14="http://schemas.microsoft.com/office/powerpoint/2010/main" spd="slow">
        <p:sndAc>
          <p:stSnd>
            <p:snd r:embed="rId4" name="Typewriter"/>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5"/>
            <a:ext cx="8229600" cy="1050925"/>
          </a:xfrm>
        </p:spPr>
        <p:txBody>
          <a:bodyPr/>
          <a:lstStyle/>
          <a:p>
            <a:r>
              <a:rPr lang="en-US" dirty="0"/>
              <a:t>About Us</a:t>
            </a:r>
          </a:p>
        </p:txBody>
      </p:sp>
      <p:sp>
        <p:nvSpPr>
          <p:cNvPr id="3" name="Content Placeholder 2"/>
          <p:cNvSpPr>
            <a:spLocks noGrp="1"/>
          </p:cNvSpPr>
          <p:nvPr>
            <p:ph sz="half" idx="1"/>
          </p:nvPr>
        </p:nvSpPr>
        <p:spPr>
          <a:xfrm>
            <a:off x="609600" y="990600"/>
            <a:ext cx="5181600" cy="5257800"/>
          </a:xfrm>
        </p:spPr>
        <p:txBody>
          <a:bodyPr/>
          <a:lstStyle/>
          <a:p>
            <a:r>
              <a:rPr lang="en-US" sz="2600" dirty="0"/>
              <a:t>Support AT accommodations for students and employees</a:t>
            </a:r>
          </a:p>
          <a:p>
            <a:pPr lvl="1"/>
            <a:r>
              <a:rPr lang="en-US" sz="2600" dirty="0"/>
              <a:t>Text-to-Speech, Voice Recognition, Braille, Captioning, Magnification, etc..</a:t>
            </a:r>
          </a:p>
          <a:p>
            <a:r>
              <a:rPr lang="en-US" sz="2600" dirty="0"/>
              <a:t>Provide consultations on Web Accessibility and Universal Design for Learning</a:t>
            </a:r>
          </a:p>
          <a:p>
            <a:r>
              <a:rPr lang="en-US" sz="2600" dirty="0"/>
              <a:t>Training on Assistive Technology</a:t>
            </a:r>
          </a:p>
        </p:txBody>
      </p:sp>
      <p:pic>
        <p:nvPicPr>
          <p:cNvPr id="6" name="Content Placeholder 5" descr="Torgersen Bridge, Virginia Tech"/>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172200" y="1219200"/>
            <a:ext cx="2851469" cy="4294382"/>
          </a:xfrm>
        </p:spPr>
      </p:pic>
      <p:sp>
        <p:nvSpPr>
          <p:cNvPr id="4" name="Slide Number Placeholder 3"/>
          <p:cNvSpPr>
            <a:spLocks noGrp="1"/>
          </p:cNvSpPr>
          <p:nvPr>
            <p:ph type="sldNum" sz="quarter" idx="10"/>
          </p:nvPr>
        </p:nvSpPr>
        <p:spPr/>
        <p:txBody>
          <a:bodyPr/>
          <a:lstStyle/>
          <a:p>
            <a:pPr>
              <a:defRPr/>
            </a:pPr>
            <a:fld id="{86CB4D69-A9DF-4E5D-B7A7-D5EA95FF3BBE}" type="slidenum">
              <a:rPr lang="en-US" altLang="en-US" smtClean="0"/>
              <a:pPr>
                <a:defRPr/>
              </a:pPr>
              <a:t>17</a:t>
            </a:fld>
            <a:endParaRPr lang="en-US" altLang="en-US" dirty="0"/>
          </a:p>
        </p:txBody>
      </p:sp>
      <p:pic>
        <p:nvPicPr>
          <p:cNvPr id="7" name="Picture 6" descr="Orange Banner reads, &quot;Assistive Technologies Lab 1180 Torgersen Hall.&quot;"/>
          <p:cNvPicPr/>
          <p:nvPr/>
        </p:nvPicPr>
        <p:blipFill>
          <a:blip r:embed="rId5">
            <a:extLst>
              <a:ext uri="{28A0092B-C50C-407E-A947-70E740481C1C}">
                <a14:useLocalDpi xmlns:a14="http://schemas.microsoft.com/office/drawing/2010/main" val="0"/>
              </a:ext>
            </a:extLst>
          </a:blip>
          <a:srcRect/>
          <a:stretch>
            <a:fillRect/>
          </a:stretch>
        </p:blipFill>
        <p:spPr bwMode="auto">
          <a:xfrm>
            <a:off x="5791200" y="4267200"/>
            <a:ext cx="2834640" cy="744242"/>
          </a:xfrm>
          <a:prstGeom prst="rect">
            <a:avLst/>
          </a:prstGeom>
          <a:noFill/>
          <a:ln>
            <a:noFill/>
          </a:ln>
        </p:spPr>
      </p:pic>
      <p:sp>
        <p:nvSpPr>
          <p:cNvPr id="8" name="TextBox 7"/>
          <p:cNvSpPr txBox="1"/>
          <p:nvPr/>
        </p:nvSpPr>
        <p:spPr>
          <a:xfrm>
            <a:off x="5791200" y="4343400"/>
            <a:ext cx="2590800" cy="584775"/>
          </a:xfrm>
          <a:prstGeom prst="rect">
            <a:avLst/>
          </a:prstGeom>
          <a:noFill/>
        </p:spPr>
        <p:txBody>
          <a:bodyPr wrap="square" rtlCol="0">
            <a:spAutoFit/>
          </a:bodyPr>
          <a:lstStyle/>
          <a:p>
            <a:r>
              <a:rPr lang="en-US" sz="1600" b="1" dirty="0">
                <a:solidFill>
                  <a:schemeClr val="bg1">
                    <a:lumMod val="95000"/>
                  </a:schemeClr>
                </a:solidFill>
              </a:rPr>
              <a:t>Assistive Technologies Lab </a:t>
            </a:r>
          </a:p>
          <a:p>
            <a:r>
              <a:rPr lang="en-US" sz="1600" b="1" dirty="0">
                <a:solidFill>
                  <a:schemeClr val="bg1">
                    <a:lumMod val="95000"/>
                  </a:schemeClr>
                </a:solidFill>
              </a:rPr>
              <a:t>1180 Torgersen Hall</a:t>
            </a:r>
          </a:p>
        </p:txBody>
      </p:sp>
    </p:spTree>
    <p:extLst>
      <p:ext uri="{BB962C8B-B14F-4D97-AF65-F5344CB8AC3E}">
        <p14:creationId xmlns:p14="http://schemas.microsoft.com/office/powerpoint/2010/main" val="314280187"/>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Typewriter"/>
          </p:stSnd>
        </p:sndAc>
      </p:transition>
    </mc:Choice>
    <mc:Fallback xmlns="">
      <p:transition spd="slow">
        <p:sndAc>
          <p:stSnd>
            <p:snd r:embed="rId6" name="Typewriter"/>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6CB4D69-A9DF-4E5D-B7A7-D5EA95FF3BBE}" type="slidenum">
              <a:rPr lang="en-US" altLang="en-US" smtClean="0"/>
              <a:pPr>
                <a:defRPr/>
              </a:pPr>
              <a:t>2</a:t>
            </a:fld>
            <a:endParaRPr lang="en-US" altLang="en-US" dirty="0"/>
          </a:p>
        </p:txBody>
      </p:sp>
      <p:sp>
        <p:nvSpPr>
          <p:cNvPr id="2" name="Title 1"/>
          <p:cNvSpPr>
            <a:spLocks noGrp="1"/>
          </p:cNvSpPr>
          <p:nvPr>
            <p:ph type="title"/>
          </p:nvPr>
        </p:nvSpPr>
        <p:spPr/>
        <p:txBody>
          <a:bodyPr/>
          <a:lstStyle/>
          <a:p>
            <a:r>
              <a:rPr lang="en-US" dirty="0"/>
              <a:t>Instruction, People and Technology</a:t>
            </a:r>
          </a:p>
        </p:txBody>
      </p:sp>
      <p:pic>
        <p:nvPicPr>
          <p:cNvPr id="5" name="Content Placeholder 4" descr="SmartBoard overmount projector"/>
          <p:cNvPicPr>
            <a:picLocks noGrp="1" noChangeAspect="1"/>
          </p:cNvPicPr>
          <p:nvPr>
            <p:ph idx="1"/>
          </p:nvPr>
        </p:nvPicPr>
        <p:blipFill rotWithShape="1">
          <a:blip r:embed="rId4">
            <a:extLst>
              <a:ext uri="{28A0092B-C50C-407E-A947-70E740481C1C}">
                <a14:useLocalDpi xmlns:a14="http://schemas.microsoft.com/office/drawing/2010/main" val="0"/>
              </a:ext>
            </a:extLst>
          </a:blip>
          <a:srcRect b="212"/>
          <a:stretch/>
        </p:blipFill>
        <p:spPr>
          <a:xfrm>
            <a:off x="152400" y="1934866"/>
            <a:ext cx="2150189" cy="2777836"/>
          </a:xfrm>
        </p:spPr>
      </p:pic>
      <p:pic>
        <p:nvPicPr>
          <p:cNvPr id="6" name="Picture 5" descr="older man watching young girl pump a bike pump attached to a water bottle rocke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1461655"/>
            <a:ext cx="2938235" cy="4656826"/>
          </a:xfrm>
          <a:prstGeom prst="rect">
            <a:avLst/>
          </a:prstGeom>
        </p:spPr>
      </p:pic>
      <p:pic>
        <p:nvPicPr>
          <p:cNvPr id="8" name="Picture 7" descr="Virginia Tech Engineering graduate standing with mothe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4970" y="2371284"/>
            <a:ext cx="2862239" cy="1905000"/>
          </a:xfrm>
          <a:prstGeom prst="rect">
            <a:avLst/>
          </a:prstGeom>
        </p:spPr>
      </p:pic>
      <p:pic>
        <p:nvPicPr>
          <p:cNvPr id="1026" name="Picture 2" descr="Graduation cap with tassle and diplom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1783" y="4975481"/>
            <a:ext cx="1668613"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43647"/>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Typewriter"/>
          </p:stSnd>
        </p:sndAc>
      </p:transition>
    </mc:Choice>
    <mc:Fallback xmlns="">
      <p:transition xmlns:p14="http://schemas.microsoft.com/office/powerpoint/2010/main" spd="slow">
        <p:sndAc>
          <p:stSnd>
            <p:snd r:embed="rId8" name="Typewriter"/>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330BB691-B90F-4835-8DB4-DA21A15BE88B}" type="slidenum">
              <a:rPr lang="en-US" altLang="en-US" smtClean="0"/>
              <a:pPr>
                <a:defRPr/>
              </a:pPr>
              <a:t>3</a:t>
            </a:fld>
            <a:endParaRPr lang="en-US" altLang="en-US" dirty="0"/>
          </a:p>
        </p:txBody>
      </p:sp>
      <p:sp>
        <p:nvSpPr>
          <p:cNvPr id="2" name="Title 1"/>
          <p:cNvSpPr>
            <a:spLocks noGrp="1"/>
          </p:cNvSpPr>
          <p:nvPr>
            <p:ph type="title"/>
          </p:nvPr>
        </p:nvSpPr>
        <p:spPr/>
        <p:txBody>
          <a:bodyPr/>
          <a:lstStyle/>
          <a:p>
            <a:r>
              <a:rPr lang="en-US" dirty="0"/>
              <a:t>Key Points</a:t>
            </a:r>
          </a:p>
        </p:txBody>
      </p:sp>
      <p:sp>
        <p:nvSpPr>
          <p:cNvPr id="4" name="Content Placeholder 3"/>
          <p:cNvSpPr>
            <a:spLocks noGrp="1"/>
          </p:cNvSpPr>
          <p:nvPr>
            <p:ph sz="half" idx="2"/>
          </p:nvPr>
        </p:nvSpPr>
        <p:spPr>
          <a:xfrm>
            <a:off x="3505200" y="1524000"/>
            <a:ext cx="5334000" cy="4953000"/>
          </a:xfrm>
        </p:spPr>
        <p:txBody>
          <a:bodyPr>
            <a:normAutofit/>
          </a:bodyPr>
          <a:lstStyle/>
          <a:p>
            <a:pPr fontAlgn="ctr"/>
            <a:r>
              <a:rPr lang="en-US" dirty="0"/>
              <a:t>Current instructional approaches have common activities that create access barriers</a:t>
            </a:r>
          </a:p>
          <a:p>
            <a:pPr fontAlgn="ctr"/>
            <a:r>
              <a:rPr lang="en-US" dirty="0"/>
              <a:t>Universal Design for Learning (UDL) is one strategy to remove these barriers</a:t>
            </a:r>
          </a:p>
          <a:p>
            <a:pPr fontAlgn="ctr"/>
            <a:r>
              <a:rPr lang="en-US" dirty="0"/>
              <a:t>When implemented consciously these approaches improve the experience for students with disabilities</a:t>
            </a:r>
          </a:p>
          <a:p>
            <a:pPr marL="571500" indent="-571500">
              <a:buFont typeface="+mj-lt"/>
              <a:buAutoNum type="arabicPeriod"/>
            </a:pPr>
            <a:endParaRPr lang="en-US" dirty="0"/>
          </a:p>
        </p:txBody>
      </p:sp>
      <p:pic>
        <p:nvPicPr>
          <p:cNvPr id="6" name="Content Placeholder 5" descr="Brain made of multicolored gears"/>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52400" y="2133600"/>
            <a:ext cx="3467100" cy="2600325"/>
          </a:xfrm>
        </p:spPr>
      </p:pic>
      <p:sp>
        <p:nvSpPr>
          <p:cNvPr id="7" name="Text Placeholder 3"/>
          <p:cNvSpPr txBox="1">
            <a:spLocks/>
          </p:cNvSpPr>
          <p:nvPr/>
        </p:nvSpPr>
        <p:spPr bwMode="auto">
          <a:xfrm>
            <a:off x="114300" y="4419600"/>
            <a:ext cx="2438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lvl1pPr marL="342900" indent="-342900" algn="l" rtl="0" eaLnBrk="1" fontAlgn="base" hangingPunct="1">
              <a:spcBef>
                <a:spcPts val="700"/>
              </a:spcBef>
              <a:spcAft>
                <a:spcPct val="0"/>
              </a:spcAft>
              <a:buSzPct val="100000"/>
              <a:buFont typeface="Wingdings" panose="05000000000000000000" pitchFamily="2" charset="2"/>
              <a:buChar char="Ø"/>
              <a:defRPr sz="2800">
                <a:solidFill>
                  <a:srgbClr val="000000"/>
                </a:solidFill>
                <a:latin typeface="+mn-lt"/>
                <a:ea typeface="+mn-ea"/>
                <a:cs typeface="+mn-cs"/>
                <a:sym typeface="Calibri" pitchFamily="34" charset="0"/>
              </a:defRPr>
            </a:lvl1pPr>
            <a:lvl2pPr marL="782638" indent="-325438" algn="l" rtl="0" eaLnBrk="1" fontAlgn="base" hangingPunct="1">
              <a:spcBef>
                <a:spcPts val="700"/>
              </a:spcBef>
              <a:spcAft>
                <a:spcPct val="0"/>
              </a:spcAft>
              <a:buSzPct val="100000"/>
              <a:buFont typeface="Arial" pitchFamily="34" charset="0"/>
              <a:buChar char="–"/>
              <a:defRPr sz="2400">
                <a:solidFill>
                  <a:srgbClr val="000000"/>
                </a:solidFill>
                <a:latin typeface="+mn-lt"/>
                <a:ea typeface="+mn-ea"/>
                <a:cs typeface="+mn-cs"/>
                <a:sym typeface="Calibri" pitchFamily="34" charset="0"/>
              </a:defRPr>
            </a:lvl2pPr>
            <a:lvl3pPr marL="1219200" indent="-304800" algn="l" rtl="0" eaLnBrk="1" fontAlgn="base" hangingPunct="1">
              <a:spcBef>
                <a:spcPts val="700"/>
              </a:spcBef>
              <a:spcAft>
                <a:spcPct val="0"/>
              </a:spcAft>
              <a:buSzPct val="100000"/>
              <a:buFont typeface="Arial" pitchFamily="34" charset="0"/>
              <a:buChar char="•"/>
              <a:defRPr sz="2000">
                <a:solidFill>
                  <a:srgbClr val="000000"/>
                </a:solidFill>
                <a:latin typeface="+mn-lt"/>
                <a:ea typeface="+mn-ea"/>
                <a:cs typeface="+mn-cs"/>
                <a:sym typeface="Calibri" pitchFamily="34" charset="0"/>
              </a:defRPr>
            </a:lvl3pPr>
            <a:lvl4pPr marL="1736725" indent="-365125" algn="l" rtl="0" eaLnBrk="1" fontAlgn="base" hangingPunct="1">
              <a:spcBef>
                <a:spcPts val="700"/>
              </a:spcBef>
              <a:spcAft>
                <a:spcPct val="0"/>
              </a:spcAft>
              <a:buSzPct val="100000"/>
              <a:buFont typeface="Arial" pitchFamily="34" charset="0"/>
              <a:buChar char="–"/>
              <a:defRPr sz="1800">
                <a:solidFill>
                  <a:srgbClr val="000000"/>
                </a:solidFill>
                <a:latin typeface="+mn-lt"/>
                <a:ea typeface="+mn-ea"/>
                <a:cs typeface="+mn-cs"/>
                <a:sym typeface="Calibri" pitchFamily="34" charset="0"/>
              </a:defRPr>
            </a:lvl4pPr>
            <a:lvl5pPr marL="2193925" indent="-365125" algn="l" rtl="0" eaLnBrk="1" fontAlgn="base" hangingPunct="1">
              <a:spcBef>
                <a:spcPts val="700"/>
              </a:spcBef>
              <a:spcAft>
                <a:spcPct val="0"/>
              </a:spcAft>
              <a:buSzPct val="100000"/>
              <a:buFont typeface="Arial" pitchFamily="34" charset="0"/>
              <a:buChar char="»"/>
              <a:defRPr sz="1800">
                <a:solidFill>
                  <a:srgbClr val="000000"/>
                </a:solidFill>
                <a:latin typeface="+mn-lt"/>
                <a:ea typeface="+mn-ea"/>
                <a:cs typeface="+mn-cs"/>
                <a:sym typeface="Calibri" pitchFamily="34" charset="0"/>
              </a:defRPr>
            </a:lvl5pPr>
            <a:lvl6pPr marL="2651125" indent="-365125" algn="l" rtl="0" eaLnBrk="1" fontAlgn="base" hangingPunct="1">
              <a:spcBef>
                <a:spcPts val="700"/>
              </a:spcBef>
              <a:spcAft>
                <a:spcPct val="0"/>
              </a:spcAft>
              <a:buSzPct val="100000"/>
              <a:buFont typeface="Arial" pitchFamily="34" charset="0"/>
              <a:buChar char="»"/>
              <a:defRPr sz="1800">
                <a:solidFill>
                  <a:srgbClr val="000000"/>
                </a:solidFill>
                <a:latin typeface="+mn-lt"/>
                <a:ea typeface="+mn-ea"/>
                <a:cs typeface="+mn-cs"/>
                <a:sym typeface="Calibri" pitchFamily="34" charset="0"/>
              </a:defRPr>
            </a:lvl6pPr>
            <a:lvl7pPr marL="3108325" indent="-365125" algn="l" rtl="0" eaLnBrk="1" fontAlgn="base" hangingPunct="1">
              <a:spcBef>
                <a:spcPts val="700"/>
              </a:spcBef>
              <a:spcAft>
                <a:spcPct val="0"/>
              </a:spcAft>
              <a:buSzPct val="100000"/>
              <a:buFont typeface="Arial" pitchFamily="34" charset="0"/>
              <a:buChar char="»"/>
              <a:defRPr sz="1800">
                <a:solidFill>
                  <a:srgbClr val="000000"/>
                </a:solidFill>
                <a:latin typeface="+mn-lt"/>
                <a:ea typeface="+mn-ea"/>
                <a:cs typeface="+mn-cs"/>
                <a:sym typeface="Calibri" pitchFamily="34" charset="0"/>
              </a:defRPr>
            </a:lvl7pPr>
            <a:lvl8pPr marL="3565525" indent="-365125" algn="l" rtl="0" eaLnBrk="1" fontAlgn="base" hangingPunct="1">
              <a:spcBef>
                <a:spcPts val="700"/>
              </a:spcBef>
              <a:spcAft>
                <a:spcPct val="0"/>
              </a:spcAft>
              <a:buSzPct val="100000"/>
              <a:buFont typeface="Arial" pitchFamily="34" charset="0"/>
              <a:buChar char="»"/>
              <a:defRPr sz="1800">
                <a:solidFill>
                  <a:srgbClr val="000000"/>
                </a:solidFill>
                <a:latin typeface="+mn-lt"/>
                <a:ea typeface="+mn-ea"/>
                <a:cs typeface="+mn-cs"/>
                <a:sym typeface="Calibri" pitchFamily="34" charset="0"/>
              </a:defRPr>
            </a:lvl8pPr>
            <a:lvl9pPr marL="4022725" indent="-365125" algn="l" rtl="0" eaLnBrk="1" fontAlgn="base" hangingPunct="1">
              <a:spcBef>
                <a:spcPts val="700"/>
              </a:spcBef>
              <a:spcAft>
                <a:spcPct val="0"/>
              </a:spcAft>
              <a:buSzPct val="100000"/>
              <a:buFont typeface="Arial" pitchFamily="34" charset="0"/>
              <a:buChar char="»"/>
              <a:defRPr sz="1800">
                <a:solidFill>
                  <a:srgbClr val="000000"/>
                </a:solidFill>
                <a:latin typeface="+mn-lt"/>
                <a:ea typeface="+mn-ea"/>
                <a:cs typeface="+mn-cs"/>
                <a:sym typeface="Calibri" pitchFamily="34" charset="0"/>
              </a:defRPr>
            </a:lvl9pPr>
          </a:lstStyle>
          <a:p>
            <a:pPr marL="0" indent="0">
              <a:buNone/>
            </a:pPr>
            <a:r>
              <a:rPr lang="en-US" sz="1050" kern="0" dirty="0"/>
              <a:t>Image Credit: </a:t>
            </a:r>
            <a:r>
              <a:rPr lang="en-US" sz="1050" kern="0" dirty="0">
                <a:hlinkClick r:id="rId5"/>
              </a:rPr>
              <a:t>EcologyofEducation.net</a:t>
            </a:r>
            <a:endParaRPr lang="en-US" sz="1050" kern="0" dirty="0"/>
          </a:p>
        </p:txBody>
      </p:sp>
    </p:spTree>
    <p:extLst>
      <p:ext uri="{BB962C8B-B14F-4D97-AF65-F5344CB8AC3E}">
        <p14:creationId xmlns:p14="http://schemas.microsoft.com/office/powerpoint/2010/main" val="1414571655"/>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Typewriter"/>
          </p:stSnd>
        </p:sndAc>
      </p:transition>
    </mc:Choice>
    <mc:Fallback xmlns="">
      <p:transition xmlns:p14="http://schemas.microsoft.com/office/powerpoint/2010/main" spd="slow">
        <p:sndAc>
          <p:stSnd>
            <p:snd r:embed="rId6" name="Typewriter"/>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330BB691-B90F-4835-8DB4-DA21A15BE88B}" type="slidenum">
              <a:rPr lang="en-US" altLang="en-US" smtClean="0"/>
              <a:pPr>
                <a:defRPr/>
              </a:pPr>
              <a:t>4</a:t>
            </a:fld>
            <a:endParaRPr lang="en-US" altLang="en-US" dirty="0"/>
          </a:p>
        </p:txBody>
      </p:sp>
      <p:sp>
        <p:nvSpPr>
          <p:cNvPr id="2" name="Title 1"/>
          <p:cNvSpPr>
            <a:spLocks noGrp="1"/>
          </p:cNvSpPr>
          <p:nvPr>
            <p:ph type="title"/>
          </p:nvPr>
        </p:nvSpPr>
        <p:spPr/>
        <p:txBody>
          <a:bodyPr/>
          <a:lstStyle/>
          <a:p>
            <a:r>
              <a:rPr lang="en-US" dirty="0"/>
              <a:t>Agree or Disagree?</a:t>
            </a:r>
          </a:p>
        </p:txBody>
      </p:sp>
      <p:sp>
        <p:nvSpPr>
          <p:cNvPr id="3" name="Content Placeholder 2"/>
          <p:cNvSpPr>
            <a:spLocks noGrp="1"/>
          </p:cNvSpPr>
          <p:nvPr>
            <p:ph sz="half" idx="1"/>
          </p:nvPr>
        </p:nvSpPr>
        <p:spPr>
          <a:xfrm>
            <a:off x="457200" y="1600200"/>
            <a:ext cx="8534400" cy="5105400"/>
          </a:xfrm>
        </p:spPr>
        <p:txBody>
          <a:bodyPr/>
          <a:lstStyle/>
          <a:p>
            <a:r>
              <a:rPr lang="en-US" dirty="0"/>
              <a:t>Digital technologies will continue to transform our learning spaces, increase interaction, and improve student outcomes.</a:t>
            </a:r>
          </a:p>
          <a:p>
            <a:r>
              <a:rPr lang="en-US" dirty="0"/>
              <a:t>Students with disabilities can participate more fully because of digital learning environments.</a:t>
            </a:r>
          </a:p>
          <a:p>
            <a:r>
              <a:rPr lang="en-US" dirty="0"/>
              <a:t>Current instructional methods</a:t>
            </a:r>
            <a:br>
              <a:rPr lang="en-US" dirty="0"/>
            </a:br>
            <a:r>
              <a:rPr lang="en-US" dirty="0"/>
              <a:t>are less accessible than traditional.</a:t>
            </a:r>
            <a:br>
              <a:rPr lang="en-US" dirty="0"/>
            </a:br>
            <a:endParaRPr lang="en-US" dirty="0"/>
          </a:p>
          <a:p>
            <a:r>
              <a:rPr lang="en-US" dirty="0"/>
              <a:t>The </a:t>
            </a:r>
            <a:r>
              <a:rPr lang="en-US" u="sng" dirty="0"/>
              <a:t>Accessibility Fairy</a:t>
            </a:r>
            <a:r>
              <a:rPr lang="en-US" dirty="0"/>
              <a:t> </a:t>
            </a:r>
            <a:r>
              <a:rPr lang="en-US" b="1" dirty="0"/>
              <a:t>does</a:t>
            </a:r>
            <a:r>
              <a:rPr lang="en-US" dirty="0"/>
              <a:t> exist.</a:t>
            </a:r>
          </a:p>
        </p:txBody>
      </p:sp>
      <p:pic>
        <p:nvPicPr>
          <p:cNvPr id="7" name="Content Placeholder 6" descr="young girl in pink looking down with sparkly fairy wand outstretched."/>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096000" y="3886200"/>
            <a:ext cx="1932214" cy="2747367"/>
          </a:xfrm>
        </p:spPr>
      </p:pic>
    </p:spTree>
    <p:extLst>
      <p:ext uri="{BB962C8B-B14F-4D97-AF65-F5344CB8AC3E}">
        <p14:creationId xmlns:p14="http://schemas.microsoft.com/office/powerpoint/2010/main" val="3215001465"/>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Typewriter"/>
          </p:stSnd>
        </p:sndAc>
      </p:transition>
    </mc:Choice>
    <mc:Fallback xmlns="">
      <p:transition xmlns:p14="http://schemas.microsoft.com/office/powerpoint/2010/main" spd="slow">
        <p:sndAc>
          <p:stSnd>
            <p:snd r:embed="rId5" name="Typewriter"/>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330BB691-B90F-4835-8DB4-DA21A15BE88B}" type="slidenum">
              <a:rPr lang="en-US" altLang="en-US" smtClean="0"/>
              <a:pPr>
                <a:defRPr/>
              </a:pPr>
              <a:t>5</a:t>
            </a:fld>
            <a:endParaRPr lang="en-US" altLang="en-US" dirty="0"/>
          </a:p>
        </p:txBody>
      </p:sp>
      <p:sp>
        <p:nvSpPr>
          <p:cNvPr id="2" name="Title 1"/>
          <p:cNvSpPr>
            <a:spLocks noGrp="1"/>
          </p:cNvSpPr>
          <p:nvPr>
            <p:ph type="title"/>
          </p:nvPr>
        </p:nvSpPr>
        <p:spPr/>
        <p:txBody>
          <a:bodyPr/>
          <a:lstStyle/>
          <a:p>
            <a:r>
              <a:rPr lang="en-US" dirty="0"/>
              <a:t>What is an instructional approach?</a:t>
            </a:r>
          </a:p>
        </p:txBody>
      </p:sp>
      <p:sp>
        <p:nvSpPr>
          <p:cNvPr id="3" name="Content Placeholder 2"/>
          <p:cNvSpPr>
            <a:spLocks noGrp="1"/>
          </p:cNvSpPr>
          <p:nvPr>
            <p:ph sz="half" idx="1"/>
          </p:nvPr>
        </p:nvSpPr>
        <p:spPr>
          <a:xfrm>
            <a:off x="685800" y="1371600"/>
            <a:ext cx="4038600" cy="4724400"/>
          </a:xfrm>
        </p:spPr>
        <p:txBody>
          <a:bodyPr/>
          <a:lstStyle/>
          <a:p>
            <a:pPr>
              <a:spcBef>
                <a:spcPts val="1200"/>
              </a:spcBef>
            </a:pPr>
            <a:r>
              <a:rPr lang="en-US" dirty="0"/>
              <a:t>Active Learning</a:t>
            </a:r>
          </a:p>
          <a:p>
            <a:pPr>
              <a:spcBef>
                <a:spcPts val="1200"/>
              </a:spcBef>
            </a:pPr>
            <a:r>
              <a:rPr lang="en-US" dirty="0"/>
              <a:t>Blended Learning</a:t>
            </a:r>
          </a:p>
          <a:p>
            <a:pPr>
              <a:spcBef>
                <a:spcPts val="1200"/>
              </a:spcBef>
            </a:pPr>
            <a:r>
              <a:rPr lang="en-US" dirty="0"/>
              <a:t>Hybrid Learning</a:t>
            </a:r>
          </a:p>
          <a:p>
            <a:pPr>
              <a:spcBef>
                <a:spcPts val="1200"/>
              </a:spcBef>
            </a:pPr>
            <a:r>
              <a:rPr lang="en-US" dirty="0"/>
              <a:t>Fully Online Learning</a:t>
            </a:r>
          </a:p>
          <a:p>
            <a:pPr>
              <a:spcBef>
                <a:spcPts val="1200"/>
              </a:spcBef>
            </a:pPr>
            <a:r>
              <a:rPr lang="en-US" dirty="0"/>
              <a:t>Problem-based learning</a:t>
            </a:r>
          </a:p>
          <a:p>
            <a:pPr>
              <a:spcBef>
                <a:spcPts val="1200"/>
              </a:spcBef>
            </a:pPr>
            <a:r>
              <a:rPr lang="en-US" dirty="0"/>
              <a:t>Project-Based Learning</a:t>
            </a:r>
          </a:p>
          <a:p>
            <a:pPr>
              <a:spcBef>
                <a:spcPts val="1200"/>
              </a:spcBef>
            </a:pPr>
            <a:r>
              <a:rPr lang="en-US" dirty="0"/>
              <a:t>Team-Based Learning</a:t>
            </a:r>
          </a:p>
        </p:txBody>
      </p:sp>
      <p:sp>
        <p:nvSpPr>
          <p:cNvPr id="9" name="TextBox 8"/>
          <p:cNvSpPr txBox="1"/>
          <p:nvPr/>
        </p:nvSpPr>
        <p:spPr>
          <a:xfrm>
            <a:off x="4800600" y="3873260"/>
            <a:ext cx="3886200" cy="22467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800" dirty="0"/>
              <a:t>n. A method for delivering content that relies on a set of strategies to achieve a learning objective</a:t>
            </a:r>
          </a:p>
        </p:txBody>
      </p:sp>
      <p:pic>
        <p:nvPicPr>
          <p:cNvPr id="6" name="Content Placeholder 5" descr="lined, spiral bound notebook with pen resting ontop of a keyboard."/>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72100" y="1371600"/>
            <a:ext cx="2743200" cy="2057400"/>
          </a:xfrm>
        </p:spPr>
      </p:pic>
      <p:sp>
        <p:nvSpPr>
          <p:cNvPr id="8" name="TextBox 7"/>
          <p:cNvSpPr txBox="1"/>
          <p:nvPr/>
        </p:nvSpPr>
        <p:spPr>
          <a:xfrm>
            <a:off x="5372100" y="3429000"/>
            <a:ext cx="2743200" cy="276999"/>
          </a:xfrm>
          <a:prstGeom prst="rect">
            <a:avLst/>
          </a:prstGeom>
          <a:solidFill>
            <a:schemeClr val="tx1"/>
          </a:solidFill>
        </p:spPr>
        <p:txBody>
          <a:bodyPr wrap="square" rtlCol="0">
            <a:spAutoFit/>
          </a:bodyPr>
          <a:lstStyle/>
          <a:p>
            <a:r>
              <a:rPr lang="en-US" sz="600" dirty="0">
                <a:solidFill>
                  <a:schemeClr val="bg1"/>
                </a:solidFill>
              </a:rPr>
              <a:t>Writing Tools by </a:t>
            </a:r>
            <a:r>
              <a:rPr lang="en-US" sz="600" dirty="0" err="1">
                <a:solidFill>
                  <a:schemeClr val="bg1"/>
                </a:solidFill>
              </a:rPr>
              <a:t>peteoshea</a:t>
            </a:r>
            <a:r>
              <a:rPr lang="en-US" sz="600" dirty="0">
                <a:solidFill>
                  <a:schemeClr val="bg1"/>
                </a:solidFill>
              </a:rPr>
              <a:t>. http://www.mywritingblog.com/</a:t>
            </a:r>
            <a:br>
              <a:rPr lang="en-US" sz="600" dirty="0">
                <a:solidFill>
                  <a:schemeClr val="bg1"/>
                </a:solidFill>
              </a:rPr>
            </a:br>
            <a:r>
              <a:rPr lang="en-US" sz="600" dirty="0">
                <a:solidFill>
                  <a:schemeClr val="bg1"/>
                </a:solidFill>
              </a:rPr>
              <a:t>2014_10_01_archive.html CC BY 2.0 </a:t>
            </a:r>
          </a:p>
        </p:txBody>
      </p:sp>
    </p:spTree>
    <p:extLst>
      <p:ext uri="{BB962C8B-B14F-4D97-AF65-F5344CB8AC3E}">
        <p14:creationId xmlns:p14="http://schemas.microsoft.com/office/powerpoint/2010/main" val="1886876502"/>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Typewriter"/>
          </p:stSnd>
        </p:sndAc>
      </p:transition>
    </mc:Choice>
    <mc:Fallback xmlns="">
      <p:transition xmlns:p14="http://schemas.microsoft.com/office/powerpoint/2010/main" spd="slow">
        <p:sndAc>
          <p:stSnd>
            <p:snd r:embed="rId5" name="Typewriter"/>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6CB4D69-A9DF-4E5D-B7A7-D5EA95FF3BBE}" type="slidenum">
              <a:rPr lang="en-US" altLang="en-US" smtClean="0"/>
              <a:pPr>
                <a:defRPr/>
              </a:pPr>
              <a:t>6</a:t>
            </a:fld>
            <a:endParaRPr lang="en-US" altLang="en-US" dirty="0"/>
          </a:p>
        </p:txBody>
      </p:sp>
      <p:sp>
        <p:nvSpPr>
          <p:cNvPr id="5" name="Title 4"/>
          <p:cNvSpPr>
            <a:spLocks noGrp="1"/>
          </p:cNvSpPr>
          <p:nvPr>
            <p:ph type="title"/>
          </p:nvPr>
        </p:nvSpPr>
        <p:spPr/>
        <p:txBody>
          <a:bodyPr/>
          <a:lstStyle/>
          <a:p>
            <a:r>
              <a:rPr lang="en-US" dirty="0"/>
              <a:t>Making an approach accessible:</a:t>
            </a:r>
          </a:p>
        </p:txBody>
      </p:sp>
      <p:pic>
        <p:nvPicPr>
          <p:cNvPr id="3" name="Content Placeholder 2" descr="5 circles arranged in a circle. Edges of circles cross over each other. in the middle of the circles it says interaction skills."/>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7200" y="1921103"/>
            <a:ext cx="4038600" cy="4006394"/>
          </a:xfrm>
        </p:spPr>
      </p:pic>
      <p:sp>
        <p:nvSpPr>
          <p:cNvPr id="7" name="Content Placeholder 6"/>
          <p:cNvSpPr>
            <a:spLocks noGrp="1"/>
          </p:cNvSpPr>
          <p:nvPr>
            <p:ph sz="half" idx="2"/>
          </p:nvPr>
        </p:nvSpPr>
        <p:spPr>
          <a:xfrm>
            <a:off x="4648200" y="1371600"/>
            <a:ext cx="4038600" cy="4876800"/>
          </a:xfrm>
        </p:spPr>
        <p:txBody>
          <a:bodyPr/>
          <a:lstStyle/>
          <a:p>
            <a:pPr marL="0" indent="0" algn="ctr">
              <a:buNone/>
            </a:pPr>
            <a:r>
              <a:rPr lang="en-US" dirty="0"/>
              <a:t>Requires the integration </a:t>
            </a:r>
            <a:br>
              <a:rPr lang="en-US" dirty="0"/>
            </a:br>
            <a:r>
              <a:rPr lang="en-US" dirty="0"/>
              <a:t>of Instruction, People, </a:t>
            </a:r>
            <a:br>
              <a:rPr lang="en-US" dirty="0"/>
            </a:br>
            <a:r>
              <a:rPr lang="en-US" dirty="0"/>
              <a:t>&amp; Technology</a:t>
            </a:r>
          </a:p>
          <a:p>
            <a:r>
              <a:rPr lang="en-US" dirty="0"/>
              <a:t>Instructional Strategies can be sub-grouped as</a:t>
            </a:r>
          </a:p>
          <a:p>
            <a:pPr lvl="1"/>
            <a:r>
              <a:rPr lang="en-US" dirty="0"/>
              <a:t>Direct Instruction</a:t>
            </a:r>
          </a:p>
          <a:p>
            <a:pPr lvl="1"/>
            <a:r>
              <a:rPr lang="en-US" dirty="0"/>
              <a:t>Indirect Instruction</a:t>
            </a:r>
          </a:p>
          <a:p>
            <a:pPr lvl="1"/>
            <a:r>
              <a:rPr lang="en-US" dirty="0"/>
              <a:t>Experiential Learning</a:t>
            </a:r>
          </a:p>
          <a:p>
            <a:pPr lvl="1"/>
            <a:r>
              <a:rPr lang="en-US" dirty="0"/>
              <a:t>Interactive Instruction</a:t>
            </a:r>
          </a:p>
          <a:p>
            <a:pPr lvl="1"/>
            <a:r>
              <a:rPr lang="en-US" dirty="0"/>
              <a:t>Independent Study</a:t>
            </a:r>
          </a:p>
        </p:txBody>
      </p:sp>
    </p:spTree>
    <p:extLst>
      <p:ext uri="{BB962C8B-B14F-4D97-AF65-F5344CB8AC3E}">
        <p14:creationId xmlns:p14="http://schemas.microsoft.com/office/powerpoint/2010/main" val="473661108"/>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Typewriter"/>
          </p:stSnd>
        </p:sndAc>
      </p:transition>
    </mc:Choice>
    <mc:Fallback xmlns="">
      <p:transition xmlns:p14="http://schemas.microsoft.com/office/powerpoint/2010/main" spd="slow">
        <p:sndAc>
          <p:stSnd>
            <p:snd r:embed="rId5" name="Typewriter"/>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330BB691-B90F-4835-8DB4-DA21A15BE88B}" type="slidenum">
              <a:rPr lang="en-US" altLang="en-US" smtClean="0"/>
              <a:pPr>
                <a:defRPr/>
              </a:pPr>
              <a:t>7</a:t>
            </a:fld>
            <a:endParaRPr lang="en-US" altLang="en-US" dirty="0"/>
          </a:p>
        </p:txBody>
      </p:sp>
      <p:sp>
        <p:nvSpPr>
          <p:cNvPr id="2" name="Title 1"/>
          <p:cNvSpPr>
            <a:spLocks noGrp="1"/>
          </p:cNvSpPr>
          <p:nvPr>
            <p:ph type="title"/>
          </p:nvPr>
        </p:nvSpPr>
        <p:spPr/>
        <p:txBody>
          <a:bodyPr/>
          <a:lstStyle/>
          <a:p>
            <a:r>
              <a:rPr lang="en-US" dirty="0"/>
              <a:t>Universal Design for Learning</a:t>
            </a:r>
            <a:br>
              <a:rPr lang="en-US" dirty="0"/>
            </a:br>
            <a:r>
              <a:rPr lang="en-US" dirty="0"/>
              <a:t> v. Instructional Approach</a:t>
            </a:r>
          </a:p>
        </p:txBody>
      </p:sp>
      <p:sp>
        <p:nvSpPr>
          <p:cNvPr id="7" name="TextBox 6"/>
          <p:cNvSpPr txBox="1"/>
          <p:nvPr/>
        </p:nvSpPr>
        <p:spPr>
          <a:xfrm>
            <a:off x="1828800" y="1695271"/>
            <a:ext cx="2590800"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Does UDL conflict with current approaches?</a:t>
            </a:r>
          </a:p>
        </p:txBody>
      </p:sp>
      <p:pic>
        <p:nvPicPr>
          <p:cNvPr id="2050" name="Picture 2" descr="red die. Top side says yes, left side says no, and right side says may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0"/>
            <a:ext cx="1456250" cy="15250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457200" y="3657600"/>
            <a:ext cx="4038600" cy="2590800"/>
          </a:xfrm>
        </p:spPr>
        <p:txBody>
          <a:bodyPr/>
          <a:lstStyle/>
          <a:p>
            <a:pPr marL="0" indent="0" algn="ctr">
              <a:buNone/>
            </a:pPr>
            <a:r>
              <a:rPr lang="en-US" b="1" u="sng" dirty="0">
                <a:solidFill>
                  <a:srgbClr val="660000"/>
                </a:solidFill>
              </a:rPr>
              <a:t>UDL</a:t>
            </a:r>
          </a:p>
          <a:p>
            <a:r>
              <a:rPr lang="en-US" dirty="0"/>
              <a:t>Representation</a:t>
            </a:r>
          </a:p>
          <a:p>
            <a:r>
              <a:rPr lang="en-US" dirty="0"/>
              <a:t>Engagement</a:t>
            </a:r>
          </a:p>
          <a:p>
            <a:r>
              <a:rPr lang="en-US" dirty="0"/>
              <a:t>Action &amp; Expression</a:t>
            </a:r>
          </a:p>
        </p:txBody>
      </p:sp>
      <p:sp>
        <p:nvSpPr>
          <p:cNvPr id="4" name="Content Placeholder 3"/>
          <p:cNvSpPr>
            <a:spLocks noGrp="1"/>
          </p:cNvSpPr>
          <p:nvPr>
            <p:ph sz="half" idx="2"/>
          </p:nvPr>
        </p:nvSpPr>
        <p:spPr/>
        <p:txBody>
          <a:bodyPr/>
          <a:lstStyle/>
          <a:p>
            <a:pPr marL="0" indent="0" algn="ctr">
              <a:buNone/>
            </a:pPr>
            <a:r>
              <a:rPr lang="en-US" b="1" u="sng" dirty="0">
                <a:solidFill>
                  <a:srgbClr val="660000"/>
                </a:solidFill>
              </a:rPr>
              <a:t>Instructional Approach</a:t>
            </a:r>
          </a:p>
          <a:p>
            <a:pPr>
              <a:spcBef>
                <a:spcPts val="1200"/>
              </a:spcBef>
            </a:pPr>
            <a:r>
              <a:rPr lang="en-US" dirty="0"/>
              <a:t>Active</a:t>
            </a:r>
          </a:p>
          <a:p>
            <a:pPr>
              <a:spcBef>
                <a:spcPts val="1200"/>
              </a:spcBef>
            </a:pPr>
            <a:r>
              <a:rPr lang="en-US" dirty="0"/>
              <a:t>Blended</a:t>
            </a:r>
          </a:p>
          <a:p>
            <a:pPr>
              <a:spcBef>
                <a:spcPts val="1200"/>
              </a:spcBef>
            </a:pPr>
            <a:r>
              <a:rPr lang="en-US" dirty="0"/>
              <a:t>Hybrid</a:t>
            </a:r>
          </a:p>
          <a:p>
            <a:pPr>
              <a:spcBef>
                <a:spcPts val="1200"/>
              </a:spcBef>
            </a:pPr>
            <a:r>
              <a:rPr lang="en-US" dirty="0"/>
              <a:t>Fully Online</a:t>
            </a:r>
          </a:p>
          <a:p>
            <a:pPr>
              <a:spcBef>
                <a:spcPts val="1200"/>
              </a:spcBef>
            </a:pPr>
            <a:r>
              <a:rPr lang="en-US" dirty="0"/>
              <a:t>Problem-based</a:t>
            </a:r>
          </a:p>
          <a:p>
            <a:pPr>
              <a:spcBef>
                <a:spcPts val="1200"/>
              </a:spcBef>
            </a:pPr>
            <a:r>
              <a:rPr lang="en-US" dirty="0"/>
              <a:t>Project-Based</a:t>
            </a:r>
          </a:p>
          <a:p>
            <a:pPr>
              <a:spcBef>
                <a:spcPts val="1200"/>
              </a:spcBef>
            </a:pPr>
            <a:r>
              <a:rPr lang="en-US" dirty="0"/>
              <a:t>Team-Based</a:t>
            </a:r>
          </a:p>
        </p:txBody>
      </p:sp>
    </p:spTree>
    <p:extLst>
      <p:ext uri="{BB962C8B-B14F-4D97-AF65-F5344CB8AC3E}">
        <p14:creationId xmlns:p14="http://schemas.microsoft.com/office/powerpoint/2010/main" val="3963663770"/>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Typewriter"/>
          </p:stSnd>
        </p:sndAc>
      </p:transition>
    </mc:Choice>
    <mc:Fallback xmlns="">
      <p:transition xmlns:p14="http://schemas.microsoft.com/office/powerpoint/2010/main" spd="slow">
        <p:sndAc>
          <p:stSnd>
            <p:snd r:embed="rId5" name="Typewriter"/>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330BB691-B90F-4835-8DB4-DA21A15BE88B}" type="slidenum">
              <a:rPr lang="en-US" altLang="en-US" smtClean="0"/>
              <a:pPr>
                <a:defRPr/>
              </a:pPr>
              <a:t>8</a:t>
            </a:fld>
            <a:endParaRPr lang="en-US" altLang="en-US" dirty="0"/>
          </a:p>
        </p:txBody>
      </p:sp>
      <p:sp>
        <p:nvSpPr>
          <p:cNvPr id="2" name="Title 1"/>
          <p:cNvSpPr>
            <a:spLocks noGrp="1"/>
          </p:cNvSpPr>
          <p:nvPr>
            <p:ph type="title"/>
          </p:nvPr>
        </p:nvSpPr>
        <p:spPr/>
        <p:txBody>
          <a:bodyPr/>
          <a:lstStyle/>
          <a:p>
            <a:r>
              <a:rPr lang="en-US" dirty="0"/>
              <a:t>Using UDL to power the instructional method</a:t>
            </a:r>
          </a:p>
        </p:txBody>
      </p:sp>
      <p:sp>
        <p:nvSpPr>
          <p:cNvPr id="3" name="Content Placeholder 2"/>
          <p:cNvSpPr>
            <a:spLocks noGrp="1"/>
          </p:cNvSpPr>
          <p:nvPr>
            <p:ph sz="half" idx="1"/>
          </p:nvPr>
        </p:nvSpPr>
        <p:spPr/>
        <p:txBody>
          <a:bodyPr/>
          <a:lstStyle/>
          <a:p>
            <a:pPr marL="0" indent="0">
              <a:buNone/>
            </a:pPr>
            <a:r>
              <a:rPr lang="en-US" b="1" dirty="0">
                <a:solidFill>
                  <a:srgbClr val="660000"/>
                </a:solidFill>
              </a:rPr>
              <a:t>Informs an instructor’s choice of:</a:t>
            </a:r>
          </a:p>
          <a:p>
            <a:r>
              <a:rPr lang="en-US" b="1" dirty="0"/>
              <a:t>Activities</a:t>
            </a:r>
            <a:r>
              <a:rPr lang="en-US" dirty="0"/>
              <a:t> to require</a:t>
            </a:r>
          </a:p>
          <a:p>
            <a:r>
              <a:rPr lang="en-US" b="1" dirty="0"/>
              <a:t>Resources</a:t>
            </a:r>
            <a:r>
              <a:rPr lang="en-US" dirty="0"/>
              <a:t> to provide</a:t>
            </a:r>
          </a:p>
          <a:p>
            <a:r>
              <a:rPr lang="en-US" b="1" dirty="0"/>
              <a:t>Technology</a:t>
            </a:r>
            <a:r>
              <a:rPr lang="en-US" dirty="0"/>
              <a:t> to utilize</a:t>
            </a:r>
          </a:p>
        </p:txBody>
      </p:sp>
      <p:sp>
        <p:nvSpPr>
          <p:cNvPr id="4" name="Content Placeholder 3"/>
          <p:cNvSpPr>
            <a:spLocks noGrp="1"/>
          </p:cNvSpPr>
          <p:nvPr>
            <p:ph sz="half" idx="2"/>
          </p:nvPr>
        </p:nvSpPr>
        <p:spPr/>
        <p:txBody>
          <a:bodyPr/>
          <a:lstStyle/>
          <a:p>
            <a:r>
              <a:rPr lang="en-US" dirty="0"/>
              <a:t>Examples:</a:t>
            </a:r>
          </a:p>
          <a:p>
            <a:pPr lvl="1"/>
            <a:r>
              <a:rPr lang="en-US" dirty="0"/>
              <a:t>Watching Videos with captions/transcripts</a:t>
            </a:r>
          </a:p>
          <a:p>
            <a:pPr lvl="1"/>
            <a:r>
              <a:rPr lang="en-US" dirty="0"/>
              <a:t>In-class small group problem-solving</a:t>
            </a:r>
          </a:p>
          <a:p>
            <a:pPr lvl="1"/>
            <a:r>
              <a:rPr lang="en-US" dirty="0"/>
              <a:t>Using digital study guide with customizable text</a:t>
            </a:r>
          </a:p>
          <a:p>
            <a:pPr lvl="1"/>
            <a:r>
              <a:rPr lang="en-US" dirty="0"/>
              <a:t>Submitting typed reading summaries through an LMS</a:t>
            </a:r>
          </a:p>
        </p:txBody>
      </p:sp>
      <p:sp>
        <p:nvSpPr>
          <p:cNvPr id="6" name="TextBox 5"/>
          <p:cNvSpPr txBox="1"/>
          <p:nvPr/>
        </p:nvSpPr>
        <p:spPr>
          <a:xfrm>
            <a:off x="457200" y="4724399"/>
            <a:ext cx="4343400"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Goal:</a:t>
            </a:r>
          </a:p>
          <a:p>
            <a:r>
              <a:rPr lang="en-US" dirty="0"/>
              <a:t>Structured and Flexible Design</a:t>
            </a:r>
          </a:p>
        </p:txBody>
      </p:sp>
    </p:spTree>
    <p:extLst>
      <p:ext uri="{BB962C8B-B14F-4D97-AF65-F5344CB8AC3E}">
        <p14:creationId xmlns:p14="http://schemas.microsoft.com/office/powerpoint/2010/main" val="2911738525"/>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Typewriter"/>
          </p:stSnd>
        </p:sndAc>
      </p:transition>
    </mc:Choice>
    <mc:Fallback xmlns="">
      <p:transition xmlns:p14="http://schemas.microsoft.com/office/powerpoint/2010/main" spd="slow">
        <p:sndAc>
          <p:stSnd>
            <p:snd r:embed="rId4" name="Typewriter"/>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F46D4C3B-1352-4DE9-95E7-70226E716939}" type="slidenum">
              <a:rPr lang="en-US" altLang="en-US" smtClean="0"/>
              <a:pPr>
                <a:defRPr/>
              </a:pPr>
              <a:t>9</a:t>
            </a:fld>
            <a:endParaRPr lang="en-US" altLang="en-US" dirty="0"/>
          </a:p>
        </p:txBody>
      </p:sp>
      <p:sp>
        <p:nvSpPr>
          <p:cNvPr id="2" name="Title 1"/>
          <p:cNvSpPr>
            <a:spLocks noGrp="1"/>
          </p:cNvSpPr>
          <p:nvPr>
            <p:ph type="title"/>
          </p:nvPr>
        </p:nvSpPr>
        <p:spPr>
          <a:xfrm>
            <a:off x="914400" y="273050"/>
            <a:ext cx="2743200" cy="1479550"/>
          </a:xfrm>
        </p:spPr>
        <p:txBody>
          <a:bodyPr/>
          <a:lstStyle/>
          <a:p>
            <a:r>
              <a:rPr lang="en-US" sz="4000" dirty="0"/>
              <a:t>Activity &amp;</a:t>
            </a:r>
            <a:br>
              <a:rPr lang="en-US" sz="4000" dirty="0"/>
            </a:br>
            <a:r>
              <a:rPr lang="en-US" sz="4000" dirty="0"/>
              <a:t>Accessibility</a:t>
            </a:r>
          </a:p>
        </p:txBody>
      </p:sp>
      <p:sp>
        <p:nvSpPr>
          <p:cNvPr id="4" name="Text Placeholder 3"/>
          <p:cNvSpPr>
            <a:spLocks noGrp="1"/>
          </p:cNvSpPr>
          <p:nvPr>
            <p:ph type="body" sz="half" idx="2"/>
          </p:nvPr>
        </p:nvSpPr>
        <p:spPr>
          <a:xfrm>
            <a:off x="457200" y="1905000"/>
            <a:ext cx="3008313" cy="4221163"/>
          </a:xfrm>
        </p:spPr>
        <p:txBody>
          <a:bodyPr/>
          <a:lstStyle/>
          <a:p>
            <a:r>
              <a:rPr lang="en-US" sz="2400" smtClean="0"/>
              <a:t>Activities, Resources and Technologies are objects we can make accessible or teach instructors to make accessible.</a:t>
            </a:r>
            <a:endParaRPr lang="en-US" sz="2400" dirty="0"/>
          </a:p>
        </p:txBody>
      </p:sp>
      <p:sp>
        <p:nvSpPr>
          <p:cNvPr id="3" name="Content Placeholder 2"/>
          <p:cNvSpPr>
            <a:spLocks noGrp="1"/>
          </p:cNvSpPr>
          <p:nvPr>
            <p:ph idx="1"/>
          </p:nvPr>
        </p:nvSpPr>
        <p:spPr>
          <a:xfrm>
            <a:off x="3657600" y="273050"/>
            <a:ext cx="5029200" cy="6051550"/>
          </a:xfrm>
        </p:spPr>
        <p:txBody>
          <a:bodyPr/>
          <a:lstStyle/>
          <a:p>
            <a:r>
              <a:rPr lang="en-US" dirty="0" smtClean="0"/>
              <a:t>Activities</a:t>
            </a:r>
          </a:p>
          <a:p>
            <a:pPr lvl="1"/>
            <a:r>
              <a:rPr lang="en-US" dirty="0" smtClean="0"/>
              <a:t>Use </a:t>
            </a:r>
            <a:r>
              <a:rPr lang="en-US" dirty="0"/>
              <a:t>some Independent, Small Group, Large Group in a predictable pattern that allows students to be both challenged and allowed to excel</a:t>
            </a:r>
          </a:p>
          <a:p>
            <a:pPr lvl="1"/>
            <a:r>
              <a:rPr lang="en-US" dirty="0"/>
              <a:t>Orient students to accept one another’s </a:t>
            </a:r>
            <a:r>
              <a:rPr lang="en-US" dirty="0" smtClean="0"/>
              <a:t>strengths</a:t>
            </a:r>
            <a:endParaRPr lang="en-US" dirty="0"/>
          </a:p>
          <a:p>
            <a:pPr lvl="1"/>
            <a:r>
              <a:rPr lang="en-US" dirty="0"/>
              <a:t>Allow students to use technology to complete activities</a:t>
            </a:r>
          </a:p>
        </p:txBody>
      </p:sp>
      <p:pic>
        <p:nvPicPr>
          <p:cNvPr id="3074" name="Picture 2" descr="uniquely colored people-like figures huddled together, heads bent toward one another as in convers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191000"/>
            <a:ext cx="2262852"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126623"/>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Typewriter"/>
          </p:stSnd>
        </p:sndAc>
      </p:transition>
    </mc:Choice>
    <mc:Fallback xmlns="">
      <p:transition xmlns:p14="http://schemas.microsoft.com/office/powerpoint/2010/main" spd="slow">
        <p:sndAc>
          <p:stSnd>
            <p:snd r:embed="rId5" name="Typewriter"/>
          </p:stSnd>
        </p:sndAc>
      </p:transition>
    </mc:Fallback>
  </mc:AlternateContent>
</p:sld>
</file>

<file path=ppt/theme/theme1.xml><?xml version="1.0" encoding="utf-8"?>
<a:theme xmlns:a="http://schemas.openxmlformats.org/drawingml/2006/main" name="NLI_presentationTemplate">
  <a:themeElements>
    <a:clrScheme name="Custom 1">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3E48FF"/>
      </a:folHlink>
    </a:clrScheme>
    <a:fontScheme name="Default">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bevel/>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ctr" defTabSz="9144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bevel/>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ctr" defTabSz="9144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NLI_presentationTemplate</Template>
  <TotalTime>778</TotalTime>
  <Words>2507</Words>
  <Application>Microsoft Office PowerPoint</Application>
  <PresentationFormat>On-screen Show (4:3)</PresentationFormat>
  <Paragraphs>218</Paragraphs>
  <Slides>17</Slides>
  <Notes>13</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NLI_presentationTemplate</vt:lpstr>
      <vt:lpstr>Maintaining Accessibility in the Modern Classroom</vt:lpstr>
      <vt:lpstr>Instruction, People and Technology</vt:lpstr>
      <vt:lpstr>Key Points</vt:lpstr>
      <vt:lpstr>Agree or Disagree?</vt:lpstr>
      <vt:lpstr>What is an instructional approach?</vt:lpstr>
      <vt:lpstr>Making an approach accessible:</vt:lpstr>
      <vt:lpstr>Universal Design for Learning  v. Instructional Approach</vt:lpstr>
      <vt:lpstr>Using UDL to power the instructional method</vt:lpstr>
      <vt:lpstr>Activity &amp; Accessibility</vt:lpstr>
      <vt:lpstr>Resources &amp; Accessibility</vt:lpstr>
      <vt:lpstr>Technology &amp; Accessibility</vt:lpstr>
      <vt:lpstr>But does it really work?</vt:lpstr>
      <vt:lpstr>Statistics for Social Sciences, Fully Online</vt:lpstr>
      <vt:lpstr>Pre-Vet Anatomy, Team-Based</vt:lpstr>
      <vt:lpstr>Conclusions</vt:lpstr>
      <vt:lpstr>Thank You</vt:lpstr>
      <vt:lpstr>About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Miller, Christa</dc:creator>
  <cp:lastModifiedBy>Miller, Christa</cp:lastModifiedBy>
  <cp:revision>46</cp:revision>
  <cp:lastPrinted>2016-01-25T16:12:14Z</cp:lastPrinted>
  <dcterms:created xsi:type="dcterms:W3CDTF">2016-09-07T18:59:28Z</dcterms:created>
  <dcterms:modified xsi:type="dcterms:W3CDTF">2016-11-10T17:55:20Z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