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56" r:id="rId2"/>
    <p:sldId id="296" r:id="rId3"/>
    <p:sldId id="297" r:id="rId4"/>
    <p:sldId id="294" r:id="rId5"/>
    <p:sldId id="258" r:id="rId6"/>
    <p:sldId id="259" r:id="rId7"/>
    <p:sldId id="299" r:id="rId8"/>
    <p:sldId id="261" r:id="rId9"/>
    <p:sldId id="266" r:id="rId10"/>
    <p:sldId id="268" r:id="rId11"/>
    <p:sldId id="267" r:id="rId12"/>
    <p:sldId id="303" r:id="rId13"/>
    <p:sldId id="269" r:id="rId14"/>
    <p:sldId id="304" r:id="rId15"/>
    <p:sldId id="270" r:id="rId16"/>
    <p:sldId id="262" r:id="rId17"/>
    <p:sldId id="283" r:id="rId18"/>
    <p:sldId id="307" r:id="rId19"/>
    <p:sldId id="305" r:id="rId20"/>
    <p:sldId id="271" r:id="rId21"/>
    <p:sldId id="273" r:id="rId22"/>
    <p:sldId id="272" r:id="rId23"/>
    <p:sldId id="288" r:id="rId24"/>
    <p:sldId id="264" r:id="rId25"/>
    <p:sldId id="281" r:id="rId26"/>
    <p:sldId id="263" r:id="rId27"/>
    <p:sldId id="274" r:id="rId28"/>
    <p:sldId id="308" r:id="rId29"/>
    <p:sldId id="278" r:id="rId30"/>
    <p:sldId id="280" r:id="rId31"/>
    <p:sldId id="289" r:id="rId32"/>
    <p:sldId id="265" r:id="rId33"/>
    <p:sldId id="309" r:id="rId34"/>
    <p:sldId id="310" r:id="rId35"/>
    <p:sldId id="285" r:id="rId36"/>
    <p:sldId id="298" r:id="rId37"/>
    <p:sldId id="29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091A"/>
    <a:srgbClr val="D09D1E"/>
    <a:srgbClr val="FAF406"/>
    <a:srgbClr val="F7E381"/>
    <a:srgbClr val="F0CB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583" autoAdjust="0"/>
  </p:normalViewPr>
  <p:slideViewPr>
    <p:cSldViewPr>
      <p:cViewPr varScale="1">
        <p:scale>
          <a:sx n="70" d="100"/>
          <a:sy n="70" d="100"/>
        </p:scale>
        <p:origin x="660" y="39"/>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DC2F5A-35B1-4EF3-8711-D121EB4F0A90}" type="datetimeFigureOut">
              <a:rPr lang="en-US" smtClean="0"/>
              <a:pPr/>
              <a:t>11/15/2016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3AC55-3864-4D5A-BFF4-FC576D13571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Why does starting an accessibility program feel like someone just came into your office and spilled soda on </a:t>
            </a:r>
            <a:r>
              <a:rPr lang="en-US"/>
              <a:t>a ‘</a:t>
            </a:r>
            <a:r>
              <a:rPr lang="en-US" dirty="0"/>
              <a:t>90s keyboard and ran off…leaving you with a sticky mess to clean up…on your </a:t>
            </a:r>
            <a:r>
              <a:rPr lang="en-US" i="1" dirty="0"/>
              <a:t>desktop </a:t>
            </a:r>
            <a:r>
              <a:rPr lang="en-US" i="0" dirty="0"/>
              <a:t>computer</a:t>
            </a:r>
            <a:r>
              <a:rPr lang="en-US" i="1" dirty="0"/>
              <a:t> </a:t>
            </a:r>
            <a:r>
              <a:rPr lang="en-US" dirty="0"/>
              <a:t>(not even a laptop)?</a:t>
            </a:r>
          </a:p>
        </p:txBody>
      </p:sp>
      <p:sp>
        <p:nvSpPr>
          <p:cNvPr id="4" name="Slide Number Placeholder 3"/>
          <p:cNvSpPr>
            <a:spLocks noGrp="1"/>
          </p:cNvSpPr>
          <p:nvPr>
            <p:ph type="sldNum" sz="quarter" idx="10"/>
          </p:nvPr>
        </p:nvSpPr>
        <p:spPr/>
        <p:txBody>
          <a:bodyPr/>
          <a:lstStyle/>
          <a:p>
            <a:fld id="{9343AC55-3864-4D5A-BFF4-FC576D13571F}" type="slidenum">
              <a:rPr lang="en-US" smtClean="0"/>
              <a:pPr/>
              <a:t>2</a:t>
            </a:fld>
            <a:endParaRPr lang="en-US"/>
          </a:p>
        </p:txBody>
      </p:sp>
    </p:spTree>
    <p:extLst>
      <p:ext uri="{BB962C8B-B14F-4D97-AF65-F5344CB8AC3E}">
        <p14:creationId xmlns:p14="http://schemas.microsoft.com/office/powerpoint/2010/main" val="59722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Your</a:t>
            </a:r>
            <a:r>
              <a:rPr lang="en-US" baseline="0" dirty="0"/>
              <a:t> team will be loyal to you as they see you’re loyal to them.</a:t>
            </a:r>
          </a:p>
          <a:p>
            <a:pPr marL="171450" indent="-171450">
              <a:buFont typeface="Arial" panose="020B0604020202020204" pitchFamily="34" charset="0"/>
              <a:buChar char="•"/>
            </a:pPr>
            <a:r>
              <a:rPr lang="en-US" baseline="0" dirty="0"/>
              <a:t>Don’t throw them under the bus—take responsibility for problems without outing them for their mistakes.</a:t>
            </a:r>
            <a:endParaRPr lang="en-US" dirty="0"/>
          </a:p>
        </p:txBody>
      </p:sp>
      <p:sp>
        <p:nvSpPr>
          <p:cNvPr id="4" name="Slide Number Placeholder 3"/>
          <p:cNvSpPr>
            <a:spLocks noGrp="1"/>
          </p:cNvSpPr>
          <p:nvPr>
            <p:ph type="sldNum" sz="quarter" idx="10"/>
          </p:nvPr>
        </p:nvSpPr>
        <p:spPr/>
        <p:txBody>
          <a:bodyPr/>
          <a:lstStyle/>
          <a:p>
            <a:fld id="{9343AC55-3864-4D5A-BFF4-FC576D13571F}" type="slidenum">
              <a:rPr lang="en-US" smtClean="0"/>
              <a:pPr/>
              <a:t>11</a:t>
            </a:fld>
            <a:endParaRPr lang="en-US"/>
          </a:p>
        </p:txBody>
      </p:sp>
    </p:spTree>
    <p:extLst>
      <p:ext uri="{BB962C8B-B14F-4D97-AF65-F5344CB8AC3E}">
        <p14:creationId xmlns:p14="http://schemas.microsoft.com/office/powerpoint/2010/main" val="1836734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where the bonding with</a:t>
            </a:r>
            <a:r>
              <a:rPr lang="en-US" baseline="0" dirty="0"/>
              <a:t> your team members comes in handy.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people don't feel like they can trust you, they're not going to reveal their shortcomings, and they won't be comfortable coming to you for advice or help with learning new skills.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people don’t know you,</a:t>
            </a:r>
            <a:r>
              <a:rPr lang="en-US" baseline="0" dirty="0"/>
              <a:t> they won’t necessarily trust you.</a:t>
            </a:r>
            <a:endParaRPr lang="en-US" dirty="0"/>
          </a:p>
        </p:txBody>
      </p:sp>
      <p:sp>
        <p:nvSpPr>
          <p:cNvPr id="4" name="Slide Number Placeholder 3"/>
          <p:cNvSpPr>
            <a:spLocks noGrp="1"/>
          </p:cNvSpPr>
          <p:nvPr>
            <p:ph type="sldNum" sz="quarter" idx="10"/>
          </p:nvPr>
        </p:nvSpPr>
        <p:spPr/>
        <p:txBody>
          <a:bodyPr/>
          <a:lstStyle/>
          <a:p>
            <a:fld id="{9343AC55-3864-4D5A-BFF4-FC576D13571F}" type="slidenum">
              <a:rPr lang="en-US" smtClean="0"/>
              <a:pPr/>
              <a:t>12</a:t>
            </a:fld>
            <a:endParaRPr lang="en-US"/>
          </a:p>
        </p:txBody>
      </p:sp>
    </p:spTree>
    <p:extLst>
      <p:ext uri="{BB962C8B-B14F-4D97-AF65-F5344CB8AC3E}">
        <p14:creationId xmlns:p14="http://schemas.microsoft.com/office/powerpoint/2010/main" val="2894487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must be personal and group responsibility and accountability; otherwise, resentment among team members will grow.</a:t>
            </a:r>
          </a:p>
          <a:p>
            <a:pPr marL="171450" indent="-171450">
              <a:buFont typeface="Arial" panose="020B0604020202020204" pitchFamily="34" charset="0"/>
              <a:buChar char="•"/>
            </a:pPr>
            <a:r>
              <a:rPr lang="en-US" dirty="0"/>
              <a:t>Our larger team</a:t>
            </a:r>
            <a:r>
              <a:rPr lang="en-US" baseline="0" dirty="0"/>
              <a:t> never felt like we were making progress because our leader didn’t hold people accountable for their work.</a:t>
            </a:r>
            <a:endParaRPr lang="en-US" dirty="0"/>
          </a:p>
        </p:txBody>
      </p:sp>
      <p:sp>
        <p:nvSpPr>
          <p:cNvPr id="4" name="Slide Number Placeholder 3"/>
          <p:cNvSpPr>
            <a:spLocks noGrp="1"/>
          </p:cNvSpPr>
          <p:nvPr>
            <p:ph type="sldNum" sz="quarter" idx="10"/>
          </p:nvPr>
        </p:nvSpPr>
        <p:spPr/>
        <p:txBody>
          <a:bodyPr/>
          <a:lstStyle/>
          <a:p>
            <a:fld id="{9343AC55-3864-4D5A-BFF4-FC576D13571F}" type="slidenum">
              <a:rPr lang="en-US" smtClean="0"/>
              <a:pPr/>
              <a:t>13</a:t>
            </a:fld>
            <a:endParaRPr lang="en-US"/>
          </a:p>
        </p:txBody>
      </p:sp>
    </p:spTree>
    <p:extLst>
      <p:ext uri="{BB962C8B-B14F-4D97-AF65-F5344CB8AC3E}">
        <p14:creationId xmlns:p14="http://schemas.microsoft.com/office/powerpoint/2010/main" val="3019342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work with people who are far better educated than I am; it could be awkward for them to come to me for help with learning a new skill; Mark/Dude example.</a:t>
            </a:r>
          </a:p>
        </p:txBody>
      </p:sp>
      <p:sp>
        <p:nvSpPr>
          <p:cNvPr id="4" name="Slide Number Placeholder 3"/>
          <p:cNvSpPr>
            <a:spLocks noGrp="1"/>
          </p:cNvSpPr>
          <p:nvPr>
            <p:ph type="sldNum" sz="quarter" idx="10"/>
          </p:nvPr>
        </p:nvSpPr>
        <p:spPr/>
        <p:txBody>
          <a:bodyPr/>
          <a:lstStyle/>
          <a:p>
            <a:fld id="{9343AC55-3864-4D5A-BFF4-FC576D13571F}" type="slidenum">
              <a:rPr lang="en-US" smtClean="0"/>
              <a:pPr/>
              <a:t>14</a:t>
            </a:fld>
            <a:endParaRPr lang="en-US"/>
          </a:p>
        </p:txBody>
      </p:sp>
    </p:spTree>
    <p:extLst>
      <p:ext uri="{BB962C8B-B14F-4D97-AF65-F5344CB8AC3E}">
        <p14:creationId xmlns:p14="http://schemas.microsoft.com/office/powerpoint/2010/main" val="3161968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Build a rapport with management, and get their support.</a:t>
            </a:r>
          </a:p>
          <a:p>
            <a:pPr marL="171450" indent="-171450">
              <a:buFont typeface="Arial" panose="020B0604020202020204" pitchFamily="34" charset="0"/>
              <a:buChar char="•"/>
            </a:pPr>
            <a:r>
              <a:rPr lang="en-US" dirty="0"/>
              <a:t>Speak their language: Address issues that are important to them in the light of serving your audience.</a:t>
            </a:r>
          </a:p>
          <a:p>
            <a:pPr marL="171450" indent="-171450">
              <a:buFont typeface="Arial" panose="020B0604020202020204" pitchFamily="34" charset="0"/>
              <a:buChar char="•"/>
            </a:pPr>
            <a:r>
              <a:rPr lang="en-US" dirty="0"/>
              <a:t>Management sets the tone for how accessibility is perceived in the organization and whether or not it’s important to the organization.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They also set the tone for excellence and how the team—even organization-wide—feels about its audience—the people you serve.</a:t>
            </a:r>
          </a:p>
          <a:p>
            <a:pPr marL="171450" indent="-171450">
              <a:buFont typeface="Arial" panose="020B0604020202020204" pitchFamily="34" charset="0"/>
              <a:buChar char="•"/>
            </a:pPr>
            <a:r>
              <a:rPr lang="en-US" dirty="0"/>
              <a:t>Management must empower the whole team.</a:t>
            </a:r>
          </a:p>
        </p:txBody>
      </p:sp>
      <p:sp>
        <p:nvSpPr>
          <p:cNvPr id="4" name="Slide Number Placeholder 3"/>
          <p:cNvSpPr>
            <a:spLocks noGrp="1"/>
          </p:cNvSpPr>
          <p:nvPr>
            <p:ph type="sldNum" sz="quarter" idx="10"/>
          </p:nvPr>
        </p:nvSpPr>
        <p:spPr/>
        <p:txBody>
          <a:bodyPr/>
          <a:lstStyle/>
          <a:p>
            <a:fld id="{9343AC55-3864-4D5A-BFF4-FC576D13571F}" type="slidenum">
              <a:rPr lang="en-US" smtClean="0"/>
              <a:pPr/>
              <a:t>15</a:t>
            </a:fld>
            <a:endParaRPr lang="en-US"/>
          </a:p>
        </p:txBody>
      </p:sp>
    </p:spTree>
    <p:extLst>
      <p:ext uri="{BB962C8B-B14F-4D97-AF65-F5344CB8AC3E}">
        <p14:creationId xmlns:p14="http://schemas.microsoft.com/office/powerpoint/2010/main" val="1327417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Until you and your team have a deep understanding of how</a:t>
            </a:r>
            <a:r>
              <a:rPr lang="en-US" baseline="0" dirty="0"/>
              <a:t> people with disabilities use and interact with technology and the web, you run the risk of making poor choices for them.</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Explain the major disability groups (seizure and neurological [including vestibular disorders], cognitive impairments [including autism/Asperger syndrome], deaf and</a:t>
            </a:r>
            <a:r>
              <a:rPr lang="en-US" baseline="0" dirty="0"/>
              <a:t> hard-of-hearing, motor impairments, visual impairments, </a:t>
            </a:r>
            <a:r>
              <a:rPr lang="en-US" dirty="0"/>
              <a:t>aging)</a:t>
            </a:r>
            <a:r>
              <a:rPr lang="en-US" baseline="0" dirty="0"/>
              <a:t> </a:t>
            </a:r>
            <a:r>
              <a:rPr lang="en-US" dirty="0"/>
              <a:t>and other access issues </a:t>
            </a:r>
            <a:r>
              <a:rPr lang="en-US" baseline="0" dirty="0"/>
              <a:t>(</a:t>
            </a:r>
            <a:r>
              <a:rPr lang="en-US" dirty="0"/>
              <a:t>older software/equipment, mobile experience, other situational challenges).</a:t>
            </a:r>
          </a:p>
          <a:p>
            <a:endParaRPr lang="en-US" dirty="0"/>
          </a:p>
        </p:txBody>
      </p:sp>
      <p:sp>
        <p:nvSpPr>
          <p:cNvPr id="4" name="Slide Number Placeholder 3"/>
          <p:cNvSpPr>
            <a:spLocks noGrp="1"/>
          </p:cNvSpPr>
          <p:nvPr>
            <p:ph type="sldNum" sz="quarter" idx="10"/>
          </p:nvPr>
        </p:nvSpPr>
        <p:spPr/>
        <p:txBody>
          <a:bodyPr/>
          <a:lstStyle/>
          <a:p>
            <a:fld id="{9343AC55-3864-4D5A-BFF4-FC576D13571F}" type="slidenum">
              <a:rPr lang="en-US" smtClean="0"/>
              <a:pPr/>
              <a:t>16</a:t>
            </a:fld>
            <a:endParaRPr lang="en-US"/>
          </a:p>
        </p:txBody>
      </p:sp>
    </p:spTree>
    <p:extLst>
      <p:ext uri="{BB962C8B-B14F-4D97-AF65-F5344CB8AC3E}">
        <p14:creationId xmlns:p14="http://schemas.microsoft.com/office/powerpoint/2010/main" val="883033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a:t>
            </a:r>
            <a:r>
              <a:rPr lang="en-US" baseline="0" dirty="0"/>
              <a:t> are differing opinions about the terms used in discussing disabilities.</a:t>
            </a:r>
          </a:p>
          <a:p>
            <a:pPr marL="628650" lvl="1" indent="-171450">
              <a:buFont typeface="Arial" panose="020B0604020202020204" pitchFamily="34" charset="0"/>
              <a:buChar char="•"/>
            </a:pPr>
            <a:r>
              <a:rPr lang="en-US" baseline="0" dirty="0"/>
              <a:t>Some want to be known as "people with disabilities."</a:t>
            </a:r>
          </a:p>
          <a:p>
            <a:pPr marL="628650" lvl="1" indent="-171450">
              <a:buFont typeface="Arial" panose="020B0604020202020204" pitchFamily="34" charset="0"/>
              <a:buChar char="•"/>
            </a:pPr>
            <a:r>
              <a:rPr lang="en-US" baseline="0" dirty="0"/>
              <a:t>Some want to be known as "disabled people,“ as in they are disabled by ineffective constructs, technologies, or what have you.</a:t>
            </a:r>
          </a:p>
          <a:p>
            <a:pPr marL="628650" lvl="1" indent="-171450">
              <a:buFont typeface="Arial" panose="020B0604020202020204" pitchFamily="34" charset="0"/>
              <a:buChar char="•"/>
            </a:pPr>
            <a:r>
              <a:rPr lang="en-US" baseline="0" dirty="0"/>
              <a:t>Some feel strongly that they have a different ability versus having a disability.</a:t>
            </a:r>
          </a:p>
          <a:p>
            <a:pPr marL="628650" lvl="1" indent="-171450">
              <a:buFont typeface="Arial" panose="020B0604020202020204" pitchFamily="34" charset="0"/>
              <a:buChar char="•"/>
            </a:pPr>
            <a:r>
              <a:rPr lang="en-US" baseline="0" dirty="0"/>
              <a:t>Some want to be known as inspiring.</a:t>
            </a:r>
          </a:p>
          <a:p>
            <a:pPr marL="171450" indent="-171450">
              <a:buFont typeface="Arial" panose="020B0604020202020204" pitchFamily="34" charset="0"/>
              <a:buChar char="•"/>
            </a:pPr>
            <a:r>
              <a:rPr lang="en-US" baseline="0" dirty="0"/>
              <a:t>These opinions will inform the language you and your organization use about disabilities, accessibility, and how you relate to your audience.</a:t>
            </a:r>
          </a:p>
          <a:p>
            <a:pPr marL="171450" indent="-171450">
              <a:buFont typeface="Arial" panose="020B0604020202020204" pitchFamily="34" charset="0"/>
              <a:buChar char="•"/>
            </a:pPr>
            <a:r>
              <a:rPr lang="en-US" baseline="0" dirty="0"/>
              <a:t>Share all of the viewpoints with your team. You may subscribe to particular point of view; however, they need to be aware of what's out there.</a:t>
            </a:r>
          </a:p>
        </p:txBody>
      </p:sp>
      <p:sp>
        <p:nvSpPr>
          <p:cNvPr id="4" name="Slide Number Placeholder 3"/>
          <p:cNvSpPr>
            <a:spLocks noGrp="1"/>
          </p:cNvSpPr>
          <p:nvPr>
            <p:ph type="sldNum" sz="quarter" idx="10"/>
          </p:nvPr>
        </p:nvSpPr>
        <p:spPr/>
        <p:txBody>
          <a:bodyPr/>
          <a:lstStyle/>
          <a:p>
            <a:fld id="{9343AC55-3864-4D5A-BFF4-FC576D13571F}" type="slidenum">
              <a:rPr lang="en-US" smtClean="0"/>
              <a:pPr/>
              <a:t>17</a:t>
            </a:fld>
            <a:endParaRPr lang="en-US"/>
          </a:p>
        </p:txBody>
      </p:sp>
    </p:spTree>
    <p:extLst>
      <p:ext uri="{BB962C8B-B14F-4D97-AF65-F5344CB8AC3E}">
        <p14:creationId xmlns:p14="http://schemas.microsoft.com/office/powerpoint/2010/main" val="1764669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aseline="0" dirty="0"/>
              <a:t>Stella: Stop at 3:14 seconds</a:t>
            </a:r>
          </a:p>
          <a:p>
            <a:pPr marL="628650" lvl="1" indent="-171450">
              <a:buFont typeface="Arial" panose="020B0604020202020204" pitchFamily="34" charset="0"/>
              <a:buChar char="•"/>
            </a:pPr>
            <a:r>
              <a:rPr lang="en-US" dirty="0"/>
              <a:t>https://youtu.be/SxrS7-I_sMQ?t=10s</a:t>
            </a:r>
          </a:p>
        </p:txBody>
      </p:sp>
      <p:sp>
        <p:nvSpPr>
          <p:cNvPr id="4" name="Slide Number Placeholder 3"/>
          <p:cNvSpPr>
            <a:spLocks noGrp="1"/>
          </p:cNvSpPr>
          <p:nvPr>
            <p:ph type="sldNum" sz="quarter" idx="10"/>
          </p:nvPr>
        </p:nvSpPr>
        <p:spPr/>
        <p:txBody>
          <a:bodyPr/>
          <a:lstStyle/>
          <a:p>
            <a:fld id="{9343AC55-3864-4D5A-BFF4-FC576D13571F}" type="slidenum">
              <a:rPr lang="en-US" smtClean="0"/>
              <a:pPr/>
              <a:t>18</a:t>
            </a:fld>
            <a:endParaRPr lang="en-US"/>
          </a:p>
        </p:txBody>
      </p:sp>
    </p:spTree>
    <p:extLst>
      <p:ext uri="{BB962C8B-B14F-4D97-AF65-F5344CB8AC3E}">
        <p14:creationId xmlns:p14="http://schemas.microsoft.com/office/powerpoint/2010/main" val="3146642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quote in particular stuck with me …</a:t>
            </a:r>
          </a:p>
        </p:txBody>
      </p:sp>
      <p:sp>
        <p:nvSpPr>
          <p:cNvPr id="4" name="Slide Number Placeholder 3"/>
          <p:cNvSpPr>
            <a:spLocks noGrp="1"/>
          </p:cNvSpPr>
          <p:nvPr>
            <p:ph type="sldNum" sz="quarter" idx="10"/>
          </p:nvPr>
        </p:nvSpPr>
        <p:spPr/>
        <p:txBody>
          <a:bodyPr/>
          <a:lstStyle/>
          <a:p>
            <a:fld id="{9343AC55-3864-4D5A-BFF4-FC576D13571F}" type="slidenum">
              <a:rPr lang="en-US" smtClean="0"/>
              <a:pPr/>
              <a:t>19</a:t>
            </a:fld>
            <a:endParaRPr lang="en-US"/>
          </a:p>
        </p:txBody>
      </p:sp>
    </p:spTree>
    <p:extLst>
      <p:ext uri="{BB962C8B-B14F-4D97-AF65-F5344CB8AC3E}">
        <p14:creationId xmlns:p14="http://schemas.microsoft.com/office/powerpoint/2010/main" val="2782003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many online galleries and videos of people using assistive technologies (AT).</a:t>
            </a:r>
          </a:p>
          <a:p>
            <a:pPr marL="171450" indent="-171450">
              <a:buFont typeface="Arial" panose="020B0604020202020204" pitchFamily="34" charset="0"/>
              <a:buChar char="•"/>
            </a:pPr>
            <a:r>
              <a:rPr lang="en-US" dirty="0"/>
              <a:t>Your local universities, libraries, and government offices are great resources for</a:t>
            </a:r>
            <a:r>
              <a:rPr lang="en-US" baseline="0" dirty="0"/>
              <a:t> assistive technology showcases; organize a field trip, if you can.</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Find videos where people with disabilities talks about the difference that accessible media has made in their lives and how they're able to carry out everyday activities.</a:t>
            </a:r>
          </a:p>
        </p:txBody>
      </p:sp>
      <p:sp>
        <p:nvSpPr>
          <p:cNvPr id="4" name="Slide Number Placeholder 3"/>
          <p:cNvSpPr>
            <a:spLocks noGrp="1"/>
          </p:cNvSpPr>
          <p:nvPr>
            <p:ph type="sldNum" sz="quarter" idx="10"/>
          </p:nvPr>
        </p:nvSpPr>
        <p:spPr/>
        <p:txBody>
          <a:bodyPr/>
          <a:lstStyle/>
          <a:p>
            <a:fld id="{9343AC55-3864-4D5A-BFF4-FC576D13571F}" type="slidenum">
              <a:rPr lang="en-US" smtClean="0"/>
              <a:pPr/>
              <a:t>20</a:t>
            </a:fld>
            <a:endParaRPr lang="en-US"/>
          </a:p>
        </p:txBody>
      </p:sp>
    </p:spTree>
    <p:extLst>
      <p:ext uri="{BB962C8B-B14F-4D97-AF65-F5344CB8AC3E}">
        <p14:creationId xmlns:p14="http://schemas.microsoft.com/office/powerpoint/2010/main" val="161876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And you’re left feeling like, “</a:t>
            </a:r>
            <a:r>
              <a:rPr lang="en-US" dirty="0" err="1"/>
              <a:t>Ohhh</a:t>
            </a:r>
            <a:r>
              <a:rPr lang="en-US" dirty="0"/>
              <a:t>, fudge!”</a:t>
            </a:r>
          </a:p>
          <a:p>
            <a:pPr marL="171450" indent="-171450">
              <a:buFont typeface="Arial" panose="020B0604020202020204" pitchFamily="34" charset="0"/>
              <a:buChar char="•"/>
            </a:pPr>
            <a:r>
              <a:rPr lang="en-US" dirty="0"/>
              <a:t>We’re going to clean up your keyboard with some </a:t>
            </a:r>
            <a:r>
              <a:rPr lang="en-US" dirty="0" err="1"/>
              <a:t>Lifeboy</a:t>
            </a:r>
            <a:r>
              <a:rPr lang="en-US" dirty="0"/>
              <a:t>.</a:t>
            </a:r>
          </a:p>
        </p:txBody>
      </p:sp>
      <p:sp>
        <p:nvSpPr>
          <p:cNvPr id="4" name="Slide Number Placeholder 3"/>
          <p:cNvSpPr>
            <a:spLocks noGrp="1"/>
          </p:cNvSpPr>
          <p:nvPr>
            <p:ph type="sldNum" sz="quarter" idx="10"/>
          </p:nvPr>
        </p:nvSpPr>
        <p:spPr/>
        <p:txBody>
          <a:bodyPr/>
          <a:lstStyle/>
          <a:p>
            <a:fld id="{9343AC55-3864-4D5A-BFF4-FC576D13571F}" type="slidenum">
              <a:rPr lang="en-US" smtClean="0"/>
              <a:pPr/>
              <a:t>3</a:t>
            </a:fld>
            <a:endParaRPr lang="en-US"/>
          </a:p>
        </p:txBody>
      </p:sp>
    </p:spTree>
    <p:extLst>
      <p:ext uri="{BB962C8B-B14F-4D97-AF65-F5344CB8AC3E}">
        <p14:creationId xmlns:p14="http://schemas.microsoft.com/office/powerpoint/2010/main" val="3537329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a recurring event where you do AT simulations so people have an idea of what others encounter when they attempt to access inaccessible content.</a:t>
            </a:r>
          </a:p>
          <a:p>
            <a:pPr marL="628650" lvl="1" indent="-171450">
              <a:buFont typeface="Arial" panose="020B0604020202020204" pitchFamily="34" charset="0"/>
              <a:buChar char="•"/>
            </a:pPr>
            <a:r>
              <a:rPr lang="en-US" dirty="0"/>
              <a:t>Blindfold them and have them use NVDA to navigate (give them the commands they need to navigate).</a:t>
            </a:r>
          </a:p>
          <a:p>
            <a:pPr marL="628650" lvl="1" indent="-171450">
              <a:buFont typeface="Arial" panose="020B0604020202020204" pitchFamily="34" charset="0"/>
              <a:buChar char="•"/>
            </a:pPr>
            <a:r>
              <a:rPr lang="en-US" dirty="0"/>
              <a:t>Simulate tunnel vision/low vision (paper towel roll with tiny hole cut out of paper or an inverted magnifying glass).</a:t>
            </a:r>
          </a:p>
          <a:p>
            <a:pPr marL="628650" lvl="1" indent="-171450">
              <a:buFont typeface="Arial" panose="020B0604020202020204" pitchFamily="34" charset="0"/>
              <a:buChar char="•"/>
            </a:pPr>
            <a:r>
              <a:rPr lang="en-US" dirty="0"/>
              <a:t>Have them navigate a popular site by keyboard (it makes a big impact if it’s a site or app that people use regularly).</a:t>
            </a:r>
          </a:p>
          <a:p>
            <a:pPr marL="628650" lvl="1" indent="-171450">
              <a:buFont typeface="Arial" panose="020B0604020202020204" pitchFamily="34" charset="0"/>
              <a:buChar char="•"/>
            </a:pPr>
            <a:r>
              <a:rPr lang="en-US" dirty="0"/>
              <a:t>Do this on a regular basis.</a:t>
            </a:r>
          </a:p>
          <a:p>
            <a:endParaRPr lang="en-US" dirty="0"/>
          </a:p>
        </p:txBody>
      </p:sp>
      <p:sp>
        <p:nvSpPr>
          <p:cNvPr id="4" name="Slide Number Placeholder 3"/>
          <p:cNvSpPr>
            <a:spLocks noGrp="1"/>
          </p:cNvSpPr>
          <p:nvPr>
            <p:ph type="sldNum" sz="quarter" idx="10"/>
          </p:nvPr>
        </p:nvSpPr>
        <p:spPr/>
        <p:txBody>
          <a:bodyPr/>
          <a:lstStyle/>
          <a:p>
            <a:fld id="{9343AC55-3864-4D5A-BFF4-FC576D13571F}" type="slidenum">
              <a:rPr lang="en-US" smtClean="0"/>
              <a:pPr/>
              <a:t>21</a:t>
            </a:fld>
            <a:endParaRPr lang="en-US"/>
          </a:p>
        </p:txBody>
      </p:sp>
    </p:spTree>
    <p:extLst>
      <p:ext uri="{BB962C8B-B14F-4D97-AF65-F5344CB8AC3E}">
        <p14:creationId xmlns:p14="http://schemas.microsoft.com/office/powerpoint/2010/main" val="1246505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Tell them to consider their future needs—aging issues, temporary disabilities,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Ask them if they’d successfully handle their everyday tasks </a:t>
            </a:r>
            <a:r>
              <a:rPr lang="en-US" dirty="0"/>
              <a:t>if</a:t>
            </a:r>
            <a:r>
              <a:rPr lang="en-US" baseline="0" dirty="0"/>
              <a:t> they were elderly now and had to rely on today’s web?</a:t>
            </a:r>
            <a:endParaRPr lang="en-US" dirty="0"/>
          </a:p>
        </p:txBody>
      </p:sp>
      <p:sp>
        <p:nvSpPr>
          <p:cNvPr id="4" name="Slide Number Placeholder 3"/>
          <p:cNvSpPr>
            <a:spLocks noGrp="1"/>
          </p:cNvSpPr>
          <p:nvPr>
            <p:ph type="sldNum" sz="quarter" idx="10"/>
          </p:nvPr>
        </p:nvSpPr>
        <p:spPr/>
        <p:txBody>
          <a:bodyPr/>
          <a:lstStyle/>
          <a:p>
            <a:fld id="{9343AC55-3864-4D5A-BFF4-FC576D13571F}" type="slidenum">
              <a:rPr lang="en-US" smtClean="0"/>
              <a:pPr/>
              <a:t>22</a:t>
            </a:fld>
            <a:endParaRPr lang="en-US"/>
          </a:p>
        </p:txBody>
      </p:sp>
    </p:spTree>
    <p:extLst>
      <p:ext uri="{BB962C8B-B14F-4D97-AF65-F5344CB8AC3E}">
        <p14:creationId xmlns:p14="http://schemas.microsoft.com/office/powerpoint/2010/main" val="2317446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Days during the year: Global Accessibility Awareness Day, Anniversary of the Americans with Disabilities Act, Disability Month, International Day of Persons with Disabilities, etc.</a:t>
            </a:r>
          </a:p>
          <a:p>
            <a:pPr marL="171450" indent="-171450">
              <a:buFont typeface="Arial" panose="020B0604020202020204" pitchFamily="34" charset="0"/>
              <a:buChar char="•"/>
            </a:pPr>
            <a:r>
              <a:rPr lang="en-US" dirty="0"/>
              <a:t>“Chocolate quiz”</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People will come for free food.</a:t>
            </a:r>
          </a:p>
          <a:p>
            <a:pPr marL="171450" indent="-171450">
              <a:buFont typeface="Arial" panose="020B0604020202020204" pitchFamily="34" charset="0"/>
              <a:buChar char="•"/>
            </a:pPr>
            <a:r>
              <a:rPr lang="en-US" dirty="0"/>
              <a:t>Introduction to accessibility</a:t>
            </a:r>
          </a:p>
          <a:p>
            <a:pPr marL="171450" indent="-171450">
              <a:buFont typeface="Arial" panose="020B0604020202020204" pitchFamily="34" charset="0"/>
              <a:buChar char="•"/>
            </a:pPr>
            <a:r>
              <a:rPr lang="en-US" dirty="0"/>
              <a:t>Question and answer sessions: How may I help you incorporate accessible principles in your work?</a:t>
            </a:r>
          </a:p>
          <a:p>
            <a:endParaRPr lang="en-US" dirty="0"/>
          </a:p>
        </p:txBody>
      </p:sp>
      <p:sp>
        <p:nvSpPr>
          <p:cNvPr id="4" name="Slide Number Placeholder 3"/>
          <p:cNvSpPr>
            <a:spLocks noGrp="1"/>
          </p:cNvSpPr>
          <p:nvPr>
            <p:ph type="sldNum" sz="quarter" idx="10"/>
          </p:nvPr>
        </p:nvSpPr>
        <p:spPr/>
        <p:txBody>
          <a:bodyPr/>
          <a:lstStyle/>
          <a:p>
            <a:fld id="{9343AC55-3864-4D5A-BFF4-FC576D13571F}" type="slidenum">
              <a:rPr lang="en-US" smtClean="0"/>
              <a:pPr/>
              <a:t>23</a:t>
            </a:fld>
            <a:endParaRPr lang="en-US"/>
          </a:p>
        </p:txBody>
      </p:sp>
    </p:spTree>
    <p:extLst>
      <p:ext uri="{BB962C8B-B14F-4D97-AF65-F5344CB8AC3E}">
        <p14:creationId xmlns:p14="http://schemas.microsoft.com/office/powerpoint/2010/main" val="2120394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have to</a:t>
            </a:r>
            <a:r>
              <a:rPr lang="en-US" baseline="0" dirty="0"/>
              <a:t> agree as a team, division or department, school, company, agency—and/or whatever entities describes you.</a:t>
            </a:r>
          </a:p>
          <a:p>
            <a:pPr marL="171450" indent="-171450">
              <a:buFont typeface="Arial" panose="020B0604020202020204" pitchFamily="34" charset="0"/>
              <a:buChar char="•"/>
            </a:pPr>
            <a:r>
              <a:rPr lang="en-US" baseline="0" dirty="0"/>
              <a:t>You’ll need to agree not only on which standard, but also how you interpret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If your organization only allows you to use outdated standards and antiquated practices, are you willing to be a maverick and do what’s best for your audience?</a:t>
            </a:r>
          </a:p>
        </p:txBody>
      </p:sp>
      <p:sp>
        <p:nvSpPr>
          <p:cNvPr id="4" name="Slide Number Placeholder 3"/>
          <p:cNvSpPr>
            <a:spLocks noGrp="1"/>
          </p:cNvSpPr>
          <p:nvPr>
            <p:ph type="sldNum" sz="quarter" idx="10"/>
          </p:nvPr>
        </p:nvSpPr>
        <p:spPr/>
        <p:txBody>
          <a:bodyPr/>
          <a:lstStyle/>
          <a:p>
            <a:fld id="{9343AC55-3864-4D5A-BFF4-FC576D13571F}" type="slidenum">
              <a:rPr lang="en-US" smtClean="0"/>
              <a:pPr/>
              <a:t>24</a:t>
            </a:fld>
            <a:endParaRPr lang="en-US"/>
          </a:p>
        </p:txBody>
      </p:sp>
    </p:spTree>
    <p:extLst>
      <p:ext uri="{BB962C8B-B14F-4D97-AF65-F5344CB8AC3E}">
        <p14:creationId xmlns:p14="http://schemas.microsoft.com/office/powerpoint/2010/main" val="2885961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Your</a:t>
            </a:r>
            <a:r>
              <a:rPr lang="en-US" baseline="0" dirty="0"/>
              <a:t> work will be in vain unless your team and the other people you collaborate with make their work accessible.</a:t>
            </a:r>
          </a:p>
          <a:p>
            <a:pPr marL="171450" indent="-171450">
              <a:buFont typeface="Arial" panose="020B0604020202020204" pitchFamily="34" charset="0"/>
              <a:buChar char="•"/>
            </a:pPr>
            <a:r>
              <a:rPr lang="en-US" baseline="0" dirty="0"/>
              <a:t>If they don’t, there will always be endless—and costly—remediation</a:t>
            </a:r>
            <a:r>
              <a:rPr lang="en-US" dirty="0"/>
              <a:t>.</a:t>
            </a:r>
          </a:p>
          <a:p>
            <a:pPr marL="171450" indent="-171450">
              <a:buFont typeface="Arial" panose="020B0604020202020204" pitchFamily="34" charset="0"/>
              <a:buChar char="•"/>
            </a:pPr>
            <a:r>
              <a:rPr lang="en-US" dirty="0"/>
              <a:t>These principles should be a natural part of their work processes.</a:t>
            </a:r>
          </a:p>
          <a:p>
            <a:pPr marL="171450" indent="-171450">
              <a:buFont typeface="Arial" panose="020B0604020202020204" pitchFamily="34" charset="0"/>
              <a:buChar char="•"/>
            </a:pPr>
            <a:r>
              <a:rPr lang="en-US" dirty="0"/>
              <a:t>You may need to steer your team, since some people have</a:t>
            </a:r>
            <a:r>
              <a:rPr lang="en-US" baseline="0" dirty="0"/>
              <a:t> more initiative than others. Encourage and teach them.</a:t>
            </a:r>
            <a:endParaRPr lang="en-US" dirty="0"/>
          </a:p>
        </p:txBody>
      </p:sp>
      <p:sp>
        <p:nvSpPr>
          <p:cNvPr id="4" name="Slide Number Placeholder 3"/>
          <p:cNvSpPr>
            <a:spLocks noGrp="1"/>
          </p:cNvSpPr>
          <p:nvPr>
            <p:ph type="sldNum" sz="quarter" idx="10"/>
          </p:nvPr>
        </p:nvSpPr>
        <p:spPr/>
        <p:txBody>
          <a:bodyPr/>
          <a:lstStyle/>
          <a:p>
            <a:fld id="{9343AC55-3864-4D5A-BFF4-FC576D13571F}" type="slidenum">
              <a:rPr lang="en-US" smtClean="0"/>
              <a:pPr/>
              <a:t>26</a:t>
            </a:fld>
            <a:endParaRPr lang="en-US"/>
          </a:p>
        </p:txBody>
      </p:sp>
    </p:spTree>
    <p:extLst>
      <p:ext uri="{BB962C8B-B14F-4D97-AF65-F5344CB8AC3E}">
        <p14:creationId xmlns:p14="http://schemas.microsoft.com/office/powerpoint/2010/main" val="4278228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Provide accessibility principles for all team roles: Project managers, designers, developers, content managers, usability specialists, marketing, quality assurance. WET toolkit is next.</a:t>
            </a:r>
          </a:p>
        </p:txBody>
      </p:sp>
      <p:sp>
        <p:nvSpPr>
          <p:cNvPr id="4" name="Slide Number Placeholder 3"/>
          <p:cNvSpPr>
            <a:spLocks noGrp="1"/>
          </p:cNvSpPr>
          <p:nvPr>
            <p:ph type="sldNum" sz="quarter" idx="10"/>
          </p:nvPr>
        </p:nvSpPr>
        <p:spPr/>
        <p:txBody>
          <a:bodyPr/>
          <a:lstStyle/>
          <a:p>
            <a:fld id="{9343AC55-3864-4D5A-BFF4-FC576D13571F}" type="slidenum">
              <a:rPr lang="en-US" smtClean="0"/>
              <a:pPr/>
              <a:t>27</a:t>
            </a:fld>
            <a:endParaRPr lang="en-US"/>
          </a:p>
        </p:txBody>
      </p:sp>
    </p:spTree>
    <p:extLst>
      <p:ext uri="{BB962C8B-B14F-4D97-AF65-F5344CB8AC3E}">
        <p14:creationId xmlns:p14="http://schemas.microsoft.com/office/powerpoint/2010/main" val="1210612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WET toolkit has</a:t>
            </a:r>
            <a:r>
              <a:rPr lang="en-US" baseline="0" dirty="0"/>
              <a:t> all the responsibilities for accessibility, from the Web Content Accessibility Guidelines, broken down by each role.</a:t>
            </a:r>
            <a:endParaRPr lang="en-US" dirty="0"/>
          </a:p>
        </p:txBody>
      </p:sp>
      <p:sp>
        <p:nvSpPr>
          <p:cNvPr id="4" name="Slide Number Placeholder 3"/>
          <p:cNvSpPr>
            <a:spLocks noGrp="1"/>
          </p:cNvSpPr>
          <p:nvPr>
            <p:ph type="sldNum" sz="quarter" idx="10"/>
          </p:nvPr>
        </p:nvSpPr>
        <p:spPr/>
        <p:txBody>
          <a:bodyPr/>
          <a:lstStyle/>
          <a:p>
            <a:fld id="{9343AC55-3864-4D5A-BFF4-FC576D13571F}" type="slidenum">
              <a:rPr lang="en-US" smtClean="0"/>
              <a:pPr/>
              <a:t>28</a:t>
            </a:fld>
            <a:endParaRPr lang="en-US"/>
          </a:p>
        </p:txBody>
      </p:sp>
    </p:spTree>
    <p:extLst>
      <p:ext uri="{BB962C8B-B14F-4D97-AF65-F5344CB8AC3E}">
        <p14:creationId xmlns:p14="http://schemas.microsoft.com/office/powerpoint/2010/main" val="2331114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you teach them how to test, you do a test and let them do a test, then compare your results.</a:t>
            </a:r>
          </a:p>
          <a:p>
            <a:endParaRPr lang="en-US" dirty="0"/>
          </a:p>
        </p:txBody>
      </p:sp>
      <p:sp>
        <p:nvSpPr>
          <p:cNvPr id="4" name="Slide Number Placeholder 3"/>
          <p:cNvSpPr>
            <a:spLocks noGrp="1"/>
          </p:cNvSpPr>
          <p:nvPr>
            <p:ph type="sldNum" sz="quarter" idx="10"/>
          </p:nvPr>
        </p:nvSpPr>
        <p:spPr/>
        <p:txBody>
          <a:bodyPr/>
          <a:lstStyle/>
          <a:p>
            <a:fld id="{9343AC55-3864-4D5A-BFF4-FC576D13571F}" type="slidenum">
              <a:rPr lang="en-US" smtClean="0"/>
              <a:pPr/>
              <a:t>29</a:t>
            </a:fld>
            <a:endParaRPr lang="en-US"/>
          </a:p>
        </p:txBody>
      </p:sp>
    </p:spTree>
    <p:extLst>
      <p:ext uri="{BB962C8B-B14F-4D97-AF65-F5344CB8AC3E}">
        <p14:creationId xmlns:p14="http://schemas.microsoft.com/office/powerpoint/2010/main" val="116817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dirty="0"/>
              <a:t>Support different methods of teaching/learning.</a:t>
            </a:r>
          </a:p>
          <a:p>
            <a:pPr marL="171450" lvl="0" indent="-171450">
              <a:buFont typeface="Arial" panose="020B0604020202020204" pitchFamily="34" charset="0"/>
              <a:buChar char="•"/>
            </a:pPr>
            <a:r>
              <a:rPr lang="en-US" dirty="0"/>
              <a:t>Bring in other presenters whom you know teach well.</a:t>
            </a:r>
          </a:p>
          <a:p>
            <a:pPr marL="171450" lvl="0" indent="-171450">
              <a:buFont typeface="Arial" panose="020B0604020202020204" pitchFamily="34" charset="0"/>
              <a:buChar char="•"/>
            </a:pPr>
            <a:r>
              <a:rPr lang="en-US" dirty="0"/>
              <a:t>Many people in web/digital media,</a:t>
            </a:r>
            <a:r>
              <a:rPr lang="en-US" baseline="0" dirty="0"/>
              <a:t> </a:t>
            </a:r>
            <a:r>
              <a:rPr lang="en-US" dirty="0"/>
              <a:t>accessibility,</a:t>
            </a:r>
            <a:r>
              <a:rPr lang="en-US" baseline="0" dirty="0"/>
              <a:t> usabilit</a:t>
            </a:r>
            <a:r>
              <a:rPr lang="en-US" dirty="0"/>
              <a:t>y, design, etc. are willing to talk for an hour about a topic. If they’re not in town, hold a webinar.</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343AC55-3864-4D5A-BFF4-FC576D13571F}"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 people have more initiative than others; some people won’t seek info, so it's important to deliver it to them in detail </a:t>
            </a:r>
            <a:r>
              <a:rPr lang="en-US" i="1" dirty="0"/>
              <a:t>at first</a:t>
            </a:r>
            <a:r>
              <a:rPr lang="en-US" dirty="0"/>
              <a:t>.</a:t>
            </a:r>
          </a:p>
          <a:p>
            <a:pPr marL="171450" indent="-171450">
              <a:buFont typeface="Arial" panose="020B0604020202020204" pitchFamily="34" charset="0"/>
              <a:buChar char="•"/>
            </a:pPr>
            <a:r>
              <a:rPr lang="en-US" dirty="0"/>
              <a:t>Give an overview of what’s needed for accessibility, the requirement, and an explanation of the functionality it creates and why it’s necessary.</a:t>
            </a:r>
          </a:p>
          <a:p>
            <a:pPr marL="628650" lvl="1" indent="-171450">
              <a:buFont typeface="Arial" panose="020B0604020202020204" pitchFamily="34" charset="0"/>
              <a:buChar char="•"/>
            </a:pPr>
            <a:r>
              <a:rPr lang="en-US" dirty="0"/>
              <a:t>This allows team members to contribute to the process and feel good about being innovators rather than followers. It gives them ownership and responsibility—they get to make contributions; boosts their esteem; contributes to their work ethics.</a:t>
            </a:r>
          </a:p>
          <a:p>
            <a:pPr marL="171450" lvl="0" indent="-171450">
              <a:buFont typeface="Arial" panose="020B0604020202020204" pitchFamily="34" charset="0"/>
              <a:buChar char="•"/>
            </a:pPr>
            <a:r>
              <a:rPr lang="en-US" dirty="0"/>
              <a:t>I used to spoon feed the solutions to everyone, but I found that the team wasn't growing in their understanding nor did they feel like they were a part of the process. Sometimes, they didn’t want to know. Make it your business to teach</a:t>
            </a:r>
            <a:r>
              <a:rPr lang="en-US" baseline="0" dirty="0"/>
              <a:t> them.</a:t>
            </a:r>
            <a:endParaRPr lang="en-US" dirty="0"/>
          </a:p>
        </p:txBody>
      </p:sp>
      <p:sp>
        <p:nvSpPr>
          <p:cNvPr id="4" name="Slide Number Placeholder 3"/>
          <p:cNvSpPr>
            <a:spLocks noGrp="1"/>
          </p:cNvSpPr>
          <p:nvPr>
            <p:ph type="sldNum" sz="quarter" idx="10"/>
          </p:nvPr>
        </p:nvSpPr>
        <p:spPr/>
        <p:txBody>
          <a:bodyPr/>
          <a:lstStyle/>
          <a:p>
            <a:fld id="{9343AC55-3864-4D5A-BFF4-FC576D13571F}" type="slidenum">
              <a:rPr lang="en-US" smtClean="0"/>
              <a:pPr/>
              <a:t>31</a:t>
            </a:fld>
            <a:endParaRPr lang="en-US"/>
          </a:p>
        </p:txBody>
      </p:sp>
    </p:spTree>
    <p:extLst>
      <p:ext uri="{BB962C8B-B14F-4D97-AF65-F5344CB8AC3E}">
        <p14:creationId xmlns:p14="http://schemas.microsoft.com/office/powerpoint/2010/main" val="3905984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Hi!</a:t>
            </a:r>
          </a:p>
        </p:txBody>
      </p:sp>
      <p:sp>
        <p:nvSpPr>
          <p:cNvPr id="4" name="Slide Number Placeholder 3"/>
          <p:cNvSpPr>
            <a:spLocks noGrp="1"/>
          </p:cNvSpPr>
          <p:nvPr>
            <p:ph type="sldNum" sz="quarter" idx="10"/>
          </p:nvPr>
        </p:nvSpPr>
        <p:spPr/>
        <p:txBody>
          <a:bodyPr/>
          <a:lstStyle/>
          <a:p>
            <a:fld id="{9343AC55-3864-4D5A-BFF4-FC576D13571F}" type="slidenum">
              <a:rPr lang="en-US" smtClean="0"/>
              <a:pPr/>
              <a:t>4</a:t>
            </a:fld>
            <a:endParaRPr lang="en-US"/>
          </a:p>
        </p:txBody>
      </p:sp>
    </p:spTree>
    <p:extLst>
      <p:ext uri="{BB962C8B-B14F-4D97-AF65-F5344CB8AC3E}">
        <p14:creationId xmlns:p14="http://schemas.microsoft.com/office/powerpoint/2010/main" val="2033208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all have our preferences and specific needs for tools.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Depending on how well people are familiar with accessibility, they may or may not know which tools to avoid. If your team aren’t experienced, they could find the bad ones or have outdated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Provide a list of the tools that you or</a:t>
            </a:r>
            <a:r>
              <a:rPr lang="en-US" baseline="0" dirty="0"/>
              <a:t> your organization </a:t>
            </a:r>
            <a:r>
              <a:rPr lang="en-US" dirty="0"/>
              <a:t>approve</a:t>
            </a:r>
            <a:r>
              <a:rPr lang="en-US" baseline="0" dirty="0"/>
              <a:t> of using</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lumMod val="75000"/>
                    <a:lumOff val="25000"/>
                  </a:schemeClr>
                </a:solidFill>
              </a:rPr>
              <a:t>If there’s an area of accessibility that you don’t understand and, therefore, you can’t pick the best resources, ask someone! Ask on Twitter using the #a11y hashtag.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Teach them the difference between checklist compliance and true accessibility.</a:t>
            </a:r>
          </a:p>
          <a:p>
            <a:pPr marL="628650" lvl="1" indent="-171450">
              <a:buFont typeface="Arial" panose="020B0604020202020204" pitchFamily="34" charset="0"/>
              <a:buChar char="•"/>
            </a:pPr>
            <a:r>
              <a:rPr lang="en-US" dirty="0"/>
              <a:t>Use a checklist to help them remember what to cover</a:t>
            </a:r>
            <a:r>
              <a:rPr lang="en-US" baseline="0" dirty="0"/>
              <a:t> when it comes to accessibility.</a:t>
            </a:r>
          </a:p>
          <a:p>
            <a:pPr marL="628650" lvl="1" indent="-171450">
              <a:buFont typeface="Arial" panose="020B0604020202020204" pitchFamily="34" charset="0"/>
              <a:buChar char="•"/>
            </a:pPr>
            <a:r>
              <a:rPr lang="en-US" dirty="0"/>
              <a:t>But</a:t>
            </a:r>
            <a:r>
              <a:rPr lang="en-US" baseline="0" dirty="0"/>
              <a:t> their work must be</a:t>
            </a:r>
            <a:r>
              <a:rPr lang="en-US" dirty="0"/>
              <a:t> </a:t>
            </a:r>
            <a:r>
              <a:rPr lang="en-US" i="1" dirty="0"/>
              <a:t>usable by real people</a:t>
            </a:r>
            <a:r>
              <a:rPr lang="en-US" i="0" dirty="0"/>
              <a:t>—your audience</a:t>
            </a:r>
            <a:r>
              <a:rPr lang="en-US" dirty="0"/>
              <a:t>.</a:t>
            </a:r>
          </a:p>
          <a:p>
            <a:pPr marL="171450" indent="-171450">
              <a:buFont typeface="Arial" panose="020B0604020202020204" pitchFamily="34" charset="0"/>
              <a:buChar char="•"/>
            </a:pPr>
            <a:r>
              <a:rPr lang="en-US" dirty="0"/>
              <a:t>Teach the team how to use the tools. Delegate a trusted team member as the person to stay abreast of new tools</a:t>
            </a:r>
            <a:r>
              <a:rPr lang="en-US" baseline="0" dirty="0"/>
              <a:t> and updates</a:t>
            </a:r>
            <a:r>
              <a:rPr lang="en-US" dirty="0">
                <a:solidFill>
                  <a:schemeClr val="tx1">
                    <a:lumMod val="75000"/>
                    <a:lumOff val="25000"/>
                  </a:schemeClr>
                </a:solidFill>
              </a:rPr>
              <a:t>.</a:t>
            </a:r>
          </a:p>
        </p:txBody>
      </p:sp>
      <p:sp>
        <p:nvSpPr>
          <p:cNvPr id="4" name="Slide Number Placeholder 3"/>
          <p:cNvSpPr>
            <a:spLocks noGrp="1"/>
          </p:cNvSpPr>
          <p:nvPr>
            <p:ph type="sldNum" sz="quarter" idx="10"/>
          </p:nvPr>
        </p:nvSpPr>
        <p:spPr/>
        <p:txBody>
          <a:bodyPr/>
          <a:lstStyle/>
          <a:p>
            <a:fld id="{9343AC55-3864-4D5A-BFF4-FC576D13571F}"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Take the opportunity for you and your team to meet those whom you serve or want as clients.</a:t>
            </a:r>
          </a:p>
        </p:txBody>
      </p:sp>
      <p:sp>
        <p:nvSpPr>
          <p:cNvPr id="4" name="Slide Number Placeholder 3"/>
          <p:cNvSpPr>
            <a:spLocks noGrp="1"/>
          </p:cNvSpPr>
          <p:nvPr>
            <p:ph type="sldNum" sz="quarter" idx="10"/>
          </p:nvPr>
        </p:nvSpPr>
        <p:spPr/>
        <p:txBody>
          <a:bodyPr/>
          <a:lstStyle/>
          <a:p>
            <a:fld id="{9343AC55-3864-4D5A-BFF4-FC576D13571F}" type="slidenum">
              <a:rPr lang="en-US" smtClean="0"/>
              <a:pPr/>
              <a:t>33</a:t>
            </a:fld>
            <a:endParaRPr lang="en-US"/>
          </a:p>
        </p:txBody>
      </p:sp>
    </p:spTree>
    <p:extLst>
      <p:ext uri="{BB962C8B-B14F-4D97-AF65-F5344CB8AC3E}">
        <p14:creationId xmlns:p14="http://schemas.microsoft.com/office/powerpoint/2010/main" val="4181480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Hallway testing</a:t>
            </a:r>
          </a:p>
          <a:p>
            <a:pPr marL="171450" indent="-171450">
              <a:buFont typeface="Arial" panose="020B0604020202020204" pitchFamily="34" charset="0"/>
              <a:buChar char="•"/>
            </a:pPr>
            <a:r>
              <a:rPr lang="en-US" dirty="0"/>
              <a:t>Low-fi testing</a:t>
            </a:r>
          </a:p>
          <a:p>
            <a:pPr marL="171450" indent="-171450">
              <a:buFont typeface="Arial" panose="020B0604020202020204" pitchFamily="34" charset="0"/>
              <a:buChar char="•"/>
            </a:pPr>
            <a:r>
              <a:rPr lang="en-US" dirty="0"/>
              <a:t>“Rocket Surgery Made</a:t>
            </a:r>
            <a:r>
              <a:rPr lang="en-US" baseline="0" dirty="0"/>
              <a:t> Easy,” by Steve Krug</a:t>
            </a:r>
            <a:endParaRPr lang="en-US" dirty="0"/>
          </a:p>
        </p:txBody>
      </p:sp>
      <p:sp>
        <p:nvSpPr>
          <p:cNvPr id="4" name="Slide Number Placeholder 3"/>
          <p:cNvSpPr>
            <a:spLocks noGrp="1"/>
          </p:cNvSpPr>
          <p:nvPr>
            <p:ph type="sldNum" sz="quarter" idx="10"/>
          </p:nvPr>
        </p:nvSpPr>
        <p:spPr/>
        <p:txBody>
          <a:bodyPr/>
          <a:lstStyle/>
          <a:p>
            <a:fld id="{9343AC55-3864-4D5A-BFF4-FC576D13571F}" type="slidenum">
              <a:rPr lang="en-US" smtClean="0"/>
              <a:pPr/>
              <a:t>34</a:t>
            </a:fld>
            <a:endParaRPr lang="en-US"/>
          </a:p>
        </p:txBody>
      </p:sp>
    </p:spTree>
    <p:extLst>
      <p:ext uri="{BB962C8B-B14F-4D97-AF65-F5344CB8AC3E}">
        <p14:creationId xmlns:p14="http://schemas.microsoft.com/office/powerpoint/2010/main" val="3562797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can you do to challenge yourself and your team?</a:t>
            </a:r>
          </a:p>
        </p:txBody>
      </p:sp>
      <p:sp>
        <p:nvSpPr>
          <p:cNvPr id="4" name="Slide Number Placeholder 3"/>
          <p:cNvSpPr>
            <a:spLocks noGrp="1"/>
          </p:cNvSpPr>
          <p:nvPr>
            <p:ph type="sldNum" sz="quarter" idx="10"/>
          </p:nvPr>
        </p:nvSpPr>
        <p:spPr/>
        <p:txBody>
          <a:bodyPr/>
          <a:lstStyle/>
          <a:p>
            <a:fld id="{9343AC55-3864-4D5A-BFF4-FC576D13571F}" type="slidenum">
              <a:rPr lang="en-US" smtClean="0"/>
              <a:pPr/>
              <a:t>35</a:t>
            </a:fld>
            <a:endParaRPr lang="en-US"/>
          </a:p>
        </p:txBody>
      </p:sp>
    </p:spTree>
    <p:extLst>
      <p:ext uri="{BB962C8B-B14F-4D97-AF65-F5344CB8AC3E}">
        <p14:creationId xmlns:p14="http://schemas.microsoft.com/office/powerpoint/2010/main" val="2364468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3AC55-3864-4D5A-BFF4-FC576D13571F}" type="slidenum">
              <a:rPr lang="en-US" smtClean="0"/>
              <a:pPr/>
              <a:t>36</a:t>
            </a:fld>
            <a:endParaRPr lang="en-US"/>
          </a:p>
        </p:txBody>
      </p:sp>
    </p:spTree>
    <p:extLst>
      <p:ext uri="{BB962C8B-B14F-4D97-AF65-F5344CB8AC3E}">
        <p14:creationId xmlns:p14="http://schemas.microsoft.com/office/powerpoint/2010/main" val="2751338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Who works in higher education? Government? Private sector?</a:t>
            </a:r>
          </a:p>
          <a:p>
            <a:pPr>
              <a:buFont typeface="Arial" pitchFamily="34" charset="0"/>
              <a:buChar char="•"/>
            </a:pPr>
            <a:r>
              <a:rPr lang="en-US" dirty="0"/>
              <a:t> What is your current role in your organization, school, or with your client?</a:t>
            </a:r>
          </a:p>
          <a:p>
            <a:pPr>
              <a:buFont typeface="Arial" pitchFamily="34" charset="0"/>
              <a:buChar char="•"/>
            </a:pPr>
            <a:r>
              <a:rPr lang="en-US" dirty="0"/>
              <a:t> What</a:t>
            </a:r>
            <a:r>
              <a:rPr lang="en-US" baseline="0" dirty="0"/>
              <a:t> type of challenges do you have with implementing an accessibility program? What do you want to learn today?</a:t>
            </a:r>
          </a:p>
          <a:p>
            <a:pPr>
              <a:buFont typeface="Arial" pitchFamily="34" charset="0"/>
              <a:buChar char="•"/>
            </a:pPr>
            <a:r>
              <a:rPr lang="en-US" baseline="0" dirty="0"/>
              <a:t> In the description of this session, I said that we’d “</a:t>
            </a:r>
            <a:r>
              <a:rPr lang="en-US" b="1" i="1" baseline="0" dirty="0"/>
              <a:t>a</a:t>
            </a:r>
            <a:r>
              <a:rPr lang="en-US" b="1" i="1" dirty="0"/>
              <a:t>ddress your interpersonal skills</a:t>
            </a:r>
            <a:r>
              <a:rPr lang="en-US" dirty="0"/>
              <a:t> and learn to be an effective accessibility leader.”</a:t>
            </a:r>
          </a:p>
          <a:p>
            <a:pPr lvl="1">
              <a:buFont typeface="Arial" pitchFamily="34" charset="0"/>
              <a:buChar char="•"/>
            </a:pPr>
            <a:r>
              <a:rPr lang="en-US" dirty="0"/>
              <a:t>We</a:t>
            </a:r>
            <a:r>
              <a:rPr lang="en-US" baseline="0" dirty="0"/>
              <a:t> will do that and get into the mechanics of your accessibility program.</a:t>
            </a:r>
            <a:endParaRPr lang="en-US" dirty="0"/>
          </a:p>
        </p:txBody>
      </p:sp>
      <p:sp>
        <p:nvSpPr>
          <p:cNvPr id="4" name="Slide Number Placeholder 3"/>
          <p:cNvSpPr>
            <a:spLocks noGrp="1"/>
          </p:cNvSpPr>
          <p:nvPr>
            <p:ph type="sldNum" sz="quarter" idx="10"/>
          </p:nvPr>
        </p:nvSpPr>
        <p:spPr/>
        <p:txBody>
          <a:bodyPr/>
          <a:lstStyle/>
          <a:p>
            <a:fld id="{9343AC55-3864-4D5A-BFF4-FC576D13571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Let me tell you about</a:t>
            </a:r>
            <a:r>
              <a:rPr lang="en-US" baseline="0" dirty="0"/>
              <a:t> how it’s going to be for you …</a:t>
            </a:r>
          </a:p>
          <a:p>
            <a:pPr marL="171450" indent="-171450">
              <a:buFont typeface="Arial" panose="020B0604020202020204" pitchFamily="34" charset="0"/>
              <a:buChar char="•"/>
            </a:pPr>
            <a:r>
              <a:rPr lang="en-US" baseline="0" dirty="0"/>
              <a:t>This is how people view those of us in accessibility.</a:t>
            </a:r>
            <a:endParaRPr lang="en-US" dirty="0"/>
          </a:p>
        </p:txBody>
      </p:sp>
      <p:sp>
        <p:nvSpPr>
          <p:cNvPr id="4" name="Slide Number Placeholder 3"/>
          <p:cNvSpPr>
            <a:spLocks noGrp="1"/>
          </p:cNvSpPr>
          <p:nvPr>
            <p:ph type="sldNum" sz="quarter" idx="10"/>
          </p:nvPr>
        </p:nvSpPr>
        <p:spPr/>
        <p:txBody>
          <a:bodyPr/>
          <a:lstStyle/>
          <a:p>
            <a:fld id="{9343AC55-3864-4D5A-BFF4-FC576D13571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People expect you to know everything,</a:t>
            </a:r>
            <a:r>
              <a:rPr lang="en-US" baseline="0" dirty="0"/>
              <a:t> even about things that don’t fall under your domain.</a:t>
            </a:r>
          </a:p>
          <a:p>
            <a:pPr marL="171450" indent="-171450">
              <a:buFont typeface="Arial" panose="020B0604020202020204" pitchFamily="34" charset="0"/>
              <a:buChar char="•"/>
            </a:pPr>
            <a:r>
              <a:rPr lang="en-US" baseline="0" dirty="0"/>
              <a:t>They want you to know every technical detail, every social aspect, and every point of view about accessibility.</a:t>
            </a:r>
          </a:p>
          <a:p>
            <a:pPr marL="171450" indent="-171450">
              <a:buFont typeface="Arial" panose="020B0604020202020204" pitchFamily="34" charset="0"/>
              <a:buChar char="•"/>
            </a:pPr>
            <a:r>
              <a:rPr lang="en-US" baseline="0" dirty="0"/>
              <a:t>You will become their accessibility and disability confidant.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People will ask you amazingly bizarre questions. Some </a:t>
            </a:r>
            <a:r>
              <a:rPr lang="en-US" baseline="0" dirty="0"/>
              <a:t>will make you think deeply for an answer, but treat them as valid. Most people are sincerely seeking education.</a:t>
            </a:r>
            <a:endParaRPr lang="en-US" baseline="0" dirty="0"/>
          </a:p>
          <a:p>
            <a:pPr marL="171450" indent="-171450">
              <a:buFont typeface="Arial" panose="020B0604020202020204" pitchFamily="34" charset="0"/>
              <a:buChar char="•"/>
            </a:pPr>
            <a:r>
              <a:rPr lang="en-US" baseline="0" dirty="0"/>
              <a:t>People have come to me for medical advice. What?!</a:t>
            </a:r>
          </a:p>
          <a:p>
            <a:pPr marL="171450" indent="-171450">
              <a:buFont typeface="Arial" panose="020B0604020202020204" pitchFamily="34" charset="0"/>
              <a:buChar char="•"/>
            </a:pPr>
            <a:r>
              <a:rPr lang="en-US" baseline="0" dirty="0"/>
              <a:t>It comes down to this: You are the Grand </a:t>
            </a:r>
            <a:r>
              <a:rPr lang="en-US" baseline="0" dirty="0" err="1"/>
              <a:t>Poobah</a:t>
            </a:r>
            <a:r>
              <a:rPr lang="en-US" baseline="0" dirty="0"/>
              <a:t> of Accessibility.</a:t>
            </a:r>
            <a:endParaRPr lang="en-US" dirty="0"/>
          </a:p>
        </p:txBody>
      </p:sp>
      <p:sp>
        <p:nvSpPr>
          <p:cNvPr id="4" name="Slide Number Placeholder 3"/>
          <p:cNvSpPr>
            <a:spLocks noGrp="1"/>
          </p:cNvSpPr>
          <p:nvPr>
            <p:ph type="sldNum" sz="quarter" idx="10"/>
          </p:nvPr>
        </p:nvSpPr>
        <p:spPr/>
        <p:txBody>
          <a:bodyPr/>
          <a:lstStyle/>
          <a:p>
            <a:fld id="{9343AC55-3864-4D5A-BFF4-FC576D13571F}" type="slidenum">
              <a:rPr lang="en-US" smtClean="0"/>
              <a:pPr/>
              <a:t>7</a:t>
            </a:fld>
            <a:endParaRPr lang="en-US"/>
          </a:p>
        </p:txBody>
      </p:sp>
    </p:spTree>
    <p:extLst>
      <p:ext uri="{BB962C8B-B14F-4D97-AF65-F5344CB8AC3E}">
        <p14:creationId xmlns:p14="http://schemas.microsoft.com/office/powerpoint/2010/main" val="321261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3AC55-3864-4D5A-BFF4-FC576D13571F}" type="slidenum">
              <a:rPr lang="en-US" smtClean="0"/>
              <a:pPr/>
              <a:t>8</a:t>
            </a:fld>
            <a:endParaRPr lang="en-US"/>
          </a:p>
        </p:txBody>
      </p:sp>
    </p:spTree>
    <p:extLst>
      <p:ext uri="{BB962C8B-B14F-4D97-AF65-F5344CB8AC3E}">
        <p14:creationId xmlns:p14="http://schemas.microsoft.com/office/powerpoint/2010/main" val="1383414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Is</a:t>
            </a:r>
            <a:r>
              <a:rPr lang="en-US" baseline="0" dirty="0"/>
              <a:t> this stating the o</a:t>
            </a:r>
            <a:r>
              <a:rPr lang="en-US" dirty="0"/>
              <a:t>bvious?</a:t>
            </a:r>
            <a:r>
              <a:rPr lang="en-US" baseline="0" dirty="0"/>
              <a:t> It’s not, really. I’ve met many poor managers who don’t think they’re doing anything wrong by being standoffish.</a:t>
            </a:r>
            <a:endParaRPr lang="en-US" dirty="0"/>
          </a:p>
          <a:p>
            <a:pPr marL="171450" indent="-171450">
              <a:buFont typeface="Arial" panose="020B0604020202020204" pitchFamily="34" charset="0"/>
              <a:buChar char="•"/>
            </a:pPr>
            <a:r>
              <a:rPr lang="en-US" dirty="0"/>
              <a:t>Build camaraderie:</a:t>
            </a:r>
            <a:r>
              <a:rPr lang="en-US" baseline="0" dirty="0"/>
              <a:t> Be transparent with your team; involve them in decision-making; </a:t>
            </a:r>
            <a:r>
              <a:rPr lang="en-US" baseline="0" dirty="0"/>
              <a:t>have fun when you can; </a:t>
            </a:r>
            <a:r>
              <a:rPr lang="en-US" baseline="0" dirty="0"/>
              <a:t>take them out of the daily work environment; make sure you’re the leader that they want to follow.</a:t>
            </a:r>
            <a:endParaRPr lang="en-US" dirty="0"/>
          </a:p>
          <a:p>
            <a:pPr marL="171450" indent="-171450">
              <a:buFont typeface="Arial" panose="020B0604020202020204" pitchFamily="34" charset="0"/>
              <a:buChar char="•"/>
            </a:pPr>
            <a:r>
              <a:rPr lang="en-US" dirty="0"/>
              <a:t>Don’t force it, and don’t be phony.</a:t>
            </a:r>
          </a:p>
          <a:p>
            <a:pPr marL="628650" lvl="1" indent="-171450">
              <a:buFont typeface="Arial" panose="020B0604020202020204" pitchFamily="34" charset="0"/>
              <a:buChar char="•"/>
            </a:pPr>
            <a:r>
              <a:rPr lang="en-US" dirty="0"/>
              <a:t>If you don’t like a person, he or she will know—be polite and civil without being curt.</a:t>
            </a:r>
          </a:p>
          <a:p>
            <a:pPr marL="171450" lvl="0" indent="-171450">
              <a:buFont typeface="Arial" panose="020B0604020202020204" pitchFamily="34" charset="0"/>
              <a:buChar char="•"/>
            </a:pPr>
            <a:r>
              <a:rPr lang="en-US" dirty="0"/>
              <a:t>Give them feedback—positive feedback and constructive criticism, with examples of a better way to do</a:t>
            </a:r>
            <a:r>
              <a:rPr lang="en-US" baseline="0" dirty="0"/>
              <a:t> things</a:t>
            </a:r>
            <a:r>
              <a:rPr lang="en-US" dirty="0"/>
              <a:t>—whenever you can.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Ask them for feedback:</a:t>
            </a:r>
            <a:r>
              <a:rPr lang="en-US" baseline="0" dirty="0"/>
              <a:t> Hold regular one-on-one sessions with individual team members.</a:t>
            </a:r>
            <a:endParaRPr lang="en-US" dirty="0"/>
          </a:p>
          <a:p>
            <a:pPr marL="171450" indent="-171450">
              <a:buFont typeface="Arial" panose="020B0604020202020204" pitchFamily="34" charset="0"/>
              <a:buChar char="•"/>
            </a:pPr>
            <a:r>
              <a:rPr lang="en-US" b="1" dirty="0"/>
              <a:t>This bonding helps them cope with change</a:t>
            </a:r>
            <a:r>
              <a:rPr lang="en-US" dirty="0"/>
              <a:t>, especially if your accessibility program is new.</a:t>
            </a:r>
          </a:p>
        </p:txBody>
      </p:sp>
      <p:sp>
        <p:nvSpPr>
          <p:cNvPr id="4" name="Slide Number Placeholder 3"/>
          <p:cNvSpPr>
            <a:spLocks noGrp="1"/>
          </p:cNvSpPr>
          <p:nvPr>
            <p:ph type="sldNum" sz="quarter" idx="10"/>
          </p:nvPr>
        </p:nvSpPr>
        <p:spPr/>
        <p:txBody>
          <a:bodyPr/>
          <a:lstStyle/>
          <a:p>
            <a:fld id="{9343AC55-3864-4D5A-BFF4-FC576D13571F}" type="slidenum">
              <a:rPr lang="en-US" smtClean="0"/>
              <a:pPr/>
              <a:t>9</a:t>
            </a:fld>
            <a:endParaRPr lang="en-US"/>
          </a:p>
        </p:txBody>
      </p:sp>
    </p:spTree>
    <p:extLst>
      <p:ext uri="{BB962C8B-B14F-4D97-AF65-F5344CB8AC3E}">
        <p14:creationId xmlns:p14="http://schemas.microsoft.com/office/powerpoint/2010/main" val="3236274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Again, this is not obvious.</a:t>
            </a:r>
          </a:p>
          <a:p>
            <a:pPr marL="171450" indent="-171450">
              <a:buFont typeface="Arial" panose="020B0604020202020204" pitchFamily="34" charset="0"/>
              <a:buChar char="•"/>
            </a:pPr>
            <a:r>
              <a:rPr lang="en-US" dirty="0"/>
              <a:t>Be willing to examine yourself: Do you have an air of superiority?</a:t>
            </a:r>
          </a:p>
          <a:p>
            <a:pPr marL="171450" indent="-171450">
              <a:buFont typeface="Arial" panose="020B0604020202020204" pitchFamily="34" charset="0"/>
              <a:buChar char="•"/>
            </a:pPr>
            <a:r>
              <a:rPr lang="en-US" dirty="0"/>
              <a:t>I've observed that some accessibility people tend to be domineering and judgmental.</a:t>
            </a:r>
          </a:p>
          <a:p>
            <a:pPr marL="171450" indent="-171450">
              <a:buFont typeface="Arial" panose="020B0604020202020204" pitchFamily="34" charset="0"/>
              <a:buChar char="•"/>
            </a:pPr>
            <a:r>
              <a:rPr lang="en-US" dirty="0"/>
              <a:t>Shepherd Book/Jules: dual personality</a:t>
            </a:r>
          </a:p>
        </p:txBody>
      </p:sp>
      <p:sp>
        <p:nvSpPr>
          <p:cNvPr id="4" name="Slide Number Placeholder 3"/>
          <p:cNvSpPr>
            <a:spLocks noGrp="1"/>
          </p:cNvSpPr>
          <p:nvPr>
            <p:ph type="sldNum" sz="quarter" idx="10"/>
          </p:nvPr>
        </p:nvSpPr>
        <p:spPr/>
        <p:txBody>
          <a:bodyPr/>
          <a:lstStyle/>
          <a:p>
            <a:fld id="{9343AC55-3864-4D5A-BFF4-FC576D13571F}" type="slidenum">
              <a:rPr lang="en-US" smtClean="0"/>
              <a:pPr/>
              <a:t>10</a:t>
            </a:fld>
            <a:endParaRPr lang="en-US"/>
          </a:p>
        </p:txBody>
      </p:sp>
    </p:spTree>
    <p:extLst>
      <p:ext uri="{BB962C8B-B14F-4D97-AF65-F5344CB8AC3E}">
        <p14:creationId xmlns:p14="http://schemas.microsoft.com/office/powerpoint/2010/main" val="427876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lvl1pPr algn="l">
              <a:defRPr/>
            </a:lvl1p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youtu.be/SxrS7-I_sMQ?t=10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usodep.blogs.govdelivery.com/2014/11/10/why-i-dont-mind-being-considered-an-inspir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jpg"/><Relationship Id="rId7"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41.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2590800"/>
          </a:xfrm>
          <a:noFill/>
        </p:spPr>
        <p:txBody>
          <a:bodyPr>
            <a:normAutofit/>
          </a:bodyPr>
          <a:lstStyle/>
          <a:p>
            <a:pPr algn="l"/>
            <a:r>
              <a:rPr lang="en-US" dirty="0">
                <a:solidFill>
                  <a:srgbClr val="A0091A"/>
                </a:solidFill>
                <a:effectLst>
                  <a:outerShdw blurRad="38100" dist="38100" dir="2700000" algn="tl">
                    <a:srgbClr val="000000">
                      <a:alpha val="43137"/>
                    </a:srgbClr>
                  </a:outerShdw>
                </a:effectLst>
                <a:latin typeface="Britannic Bold" panose="020B0903060703020204" pitchFamily="34" charset="0"/>
                <a:ea typeface="Tahoma" panose="020B0604030504040204" pitchFamily="34" charset="0"/>
                <a:cs typeface="Tahoma" panose="020B0604030504040204" pitchFamily="34" charset="0"/>
              </a:rPr>
              <a:t>5 Keys </a:t>
            </a:r>
            <a:r>
              <a:rPr lang="en-US" dirty="0">
                <a:effectLst>
                  <a:outerShdw blurRad="38100" dist="38100" dir="2700000" algn="tl">
                    <a:srgbClr val="000000">
                      <a:alpha val="43137"/>
                    </a:srgbClr>
                  </a:outerShdw>
                </a:effectLst>
                <a:latin typeface="Britannic Bold" panose="020B0903060703020204" pitchFamily="34" charset="0"/>
                <a:ea typeface="Tahoma" panose="020B0604030504040204" pitchFamily="34" charset="0"/>
                <a:cs typeface="Tahoma" panose="020B0604030504040204" pitchFamily="34" charset="0"/>
              </a:rPr>
              <a:t>for Implementing Accessibility in Your Team</a:t>
            </a:r>
          </a:p>
        </p:txBody>
      </p:sp>
      <p:sp>
        <p:nvSpPr>
          <p:cNvPr id="3" name="Subtitle 2"/>
          <p:cNvSpPr>
            <a:spLocks noGrp="1"/>
          </p:cNvSpPr>
          <p:nvPr>
            <p:ph type="subTitle" idx="1"/>
          </p:nvPr>
        </p:nvSpPr>
        <p:spPr>
          <a:xfrm>
            <a:off x="0" y="5029200"/>
            <a:ext cx="12192000" cy="1828800"/>
          </a:xfrm>
          <a:solidFill>
            <a:schemeClr val="tx1">
              <a:alpha val="52000"/>
            </a:schemeClr>
          </a:solidFill>
        </p:spPr>
        <p:txBody>
          <a:bodyPr>
            <a:noAutofit/>
          </a:bodyPr>
          <a:lstStyle/>
          <a:p>
            <a:pPr algn="r"/>
            <a:r>
              <a:rPr lang="en-US" sz="4000" dirty="0">
                <a:solidFill>
                  <a:schemeClr val="bg1"/>
                </a:solidFill>
                <a:latin typeface="Britannic Bold" panose="020B0903060703020204" pitchFamily="34" charset="0"/>
              </a:rPr>
              <a:t>Angela M. Hooker</a:t>
            </a:r>
          </a:p>
          <a:p>
            <a:pPr algn="r"/>
            <a:r>
              <a:rPr lang="en-US" sz="2800" dirty="0">
                <a:solidFill>
                  <a:schemeClr val="bg1"/>
                </a:solidFill>
                <a:latin typeface="Gadugi" panose="020B0502040204020203" pitchFamily="34" charset="0"/>
              </a:rPr>
              <a:t>@AccessForAll</a:t>
            </a:r>
          </a:p>
          <a:p>
            <a:pPr algn="r"/>
            <a:r>
              <a:rPr lang="en-US" sz="2800" dirty="0">
                <a:solidFill>
                  <a:schemeClr val="bg1"/>
                </a:solidFill>
                <a:latin typeface="Gadugi" panose="020B0502040204020203" pitchFamily="34" charset="0"/>
              </a:rPr>
              <a:t>Accessing Higher Ground Conference, November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lum/>
          </a:blip>
          <a:srcRect/>
          <a:stretch>
            <a:fillRect t="-3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257800"/>
            <a:ext cx="12192000" cy="1143000"/>
          </a:xfrm>
          <a:solidFill>
            <a:schemeClr val="bg1">
              <a:alpha val="74000"/>
            </a:schemeClr>
          </a:solidFill>
        </p:spPr>
        <p:txBody>
          <a:bodyPr>
            <a:normAutofit/>
          </a:bodyPr>
          <a:lstStyle/>
          <a:p>
            <a:r>
              <a:rPr lang="en-US" dirty="0"/>
              <a:t>Treat and speak to your colleagues with respect.</a:t>
            </a:r>
          </a:p>
        </p:txBody>
      </p:sp>
      <p:sp>
        <p:nvSpPr>
          <p:cNvPr id="3" name="Content Placeholder 2"/>
          <p:cNvSpPr>
            <a:spLocks noGrp="1"/>
          </p:cNvSpPr>
          <p:nvPr>
            <p:ph idx="1"/>
          </p:nvPr>
        </p:nvSpPr>
        <p:spPr>
          <a:xfrm>
            <a:off x="9296400" y="3429000"/>
            <a:ext cx="1066800" cy="228595"/>
          </a:xfrm>
        </p:spPr>
        <p:txBody>
          <a:bodyPr>
            <a:normAutofit/>
          </a:bodyPr>
          <a:lstStyle/>
          <a:p>
            <a:pPr marL="0" indent="0">
              <a:buNone/>
            </a:pPr>
            <a:r>
              <a:rPr lang="en-US" sz="800" dirty="0">
                <a:solidFill>
                  <a:schemeClr val="tx1">
                    <a:lumMod val="75000"/>
                    <a:lumOff val="25000"/>
                  </a:schemeClr>
                </a:solidFill>
              </a:rPr>
              <a:t>Rodney Dangerfield.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l="-10000" t="-39000" r="-10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0"/>
            <a:ext cx="12192000" cy="1401762"/>
          </a:xfrm>
          <a:solidFill>
            <a:schemeClr val="bg1">
              <a:alpha val="73000"/>
            </a:schemeClr>
          </a:solidFill>
        </p:spPr>
        <p:txBody>
          <a:bodyPr>
            <a:normAutofit fontScale="90000"/>
          </a:bodyPr>
          <a:lstStyle/>
          <a:p>
            <a:r>
              <a:rPr lang="en-US" dirty="0"/>
              <a:t>If they feel like you’re on their side, they’re likely to cooperate with you, hear you, and work hard.</a:t>
            </a:r>
          </a:p>
        </p:txBody>
      </p:sp>
      <p:sp>
        <p:nvSpPr>
          <p:cNvPr id="3" name="Content Placeholder 2"/>
          <p:cNvSpPr>
            <a:spLocks noGrp="1"/>
          </p:cNvSpPr>
          <p:nvPr>
            <p:ph idx="1"/>
          </p:nvPr>
        </p:nvSpPr>
        <p:spPr>
          <a:xfrm>
            <a:off x="10744200" y="4343400"/>
            <a:ext cx="1219200" cy="304795"/>
          </a:xfrm>
        </p:spPr>
        <p:txBody>
          <a:bodyPr>
            <a:normAutofit fontScale="92500" lnSpcReduction="10000"/>
          </a:bodyPr>
          <a:lstStyle/>
          <a:p>
            <a:pPr marL="0" indent="0">
              <a:buNone/>
            </a:pPr>
            <a:r>
              <a:rPr lang="en-US" sz="800" dirty="0">
                <a:solidFill>
                  <a:schemeClr val="accent6">
                    <a:lumMod val="50000"/>
                  </a:schemeClr>
                </a:solidFill>
              </a:rPr>
              <a:t>A little girl with a dog sleeping on her.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1524000"/>
          </a:xfrm>
          <a:solidFill>
            <a:schemeClr val="bg1">
              <a:alpha val="83000"/>
            </a:schemeClr>
          </a:solidFill>
        </p:spPr>
        <p:txBody>
          <a:bodyPr>
            <a:normAutofit/>
          </a:bodyPr>
          <a:lstStyle/>
          <a:p>
            <a:r>
              <a:rPr lang="en-US" dirty="0"/>
              <a:t>Cultivate a “no-blame” culture where people can safely admit that their skills may not be up to par.</a:t>
            </a:r>
          </a:p>
        </p:txBody>
      </p:sp>
      <p:sp>
        <p:nvSpPr>
          <p:cNvPr id="3" name="Content Placeholder 2"/>
          <p:cNvSpPr>
            <a:spLocks noGrp="1"/>
          </p:cNvSpPr>
          <p:nvPr>
            <p:ph idx="1"/>
          </p:nvPr>
        </p:nvSpPr>
        <p:spPr>
          <a:xfrm>
            <a:off x="9525000" y="6477000"/>
            <a:ext cx="2438400" cy="152400"/>
          </a:xfrm>
        </p:spPr>
        <p:txBody>
          <a:bodyPr>
            <a:normAutofit fontScale="55000" lnSpcReduction="20000"/>
          </a:bodyPr>
          <a:lstStyle/>
          <a:p>
            <a:pPr marL="0" indent="0">
              <a:buNone/>
            </a:pPr>
            <a:r>
              <a:rPr lang="en-US" sz="800" dirty="0">
                <a:solidFill>
                  <a:schemeClr val="accent4">
                    <a:lumMod val="75000"/>
                  </a:schemeClr>
                </a:solidFill>
              </a:rPr>
              <a:t>A school with a sign that says “Parent – Teach Night: Let’s Both Share the Blame”</a:t>
            </a:r>
          </a:p>
        </p:txBody>
      </p:sp>
    </p:spTree>
    <p:extLst>
      <p:ext uri="{BB962C8B-B14F-4D97-AF65-F5344CB8AC3E}">
        <p14:creationId xmlns:p14="http://schemas.microsoft.com/office/powerpoint/2010/main" val="2474790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t="-21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12192000" cy="1020762"/>
          </a:xfrm>
          <a:solidFill>
            <a:schemeClr val="bg1">
              <a:alpha val="83000"/>
            </a:schemeClr>
          </a:solidFill>
        </p:spPr>
        <p:txBody>
          <a:bodyPr>
            <a:normAutofit/>
          </a:bodyPr>
          <a:lstStyle/>
          <a:p>
            <a:r>
              <a:rPr lang="en-US" dirty="0"/>
              <a:t>Promote accountability and responsibility.</a:t>
            </a:r>
          </a:p>
        </p:txBody>
      </p:sp>
      <p:sp>
        <p:nvSpPr>
          <p:cNvPr id="3" name="Content Placeholder 2"/>
          <p:cNvSpPr>
            <a:spLocks noGrp="1"/>
          </p:cNvSpPr>
          <p:nvPr>
            <p:ph idx="1"/>
          </p:nvPr>
        </p:nvSpPr>
        <p:spPr>
          <a:xfrm>
            <a:off x="7391400" y="496888"/>
            <a:ext cx="2819400" cy="381000"/>
          </a:xfrm>
        </p:spPr>
        <p:txBody>
          <a:bodyPr>
            <a:normAutofit/>
          </a:bodyPr>
          <a:lstStyle/>
          <a:p>
            <a:pPr marL="0" indent="0">
              <a:buNone/>
            </a:pPr>
            <a:r>
              <a:rPr lang="en-US" sz="800" dirty="0"/>
              <a:t>A mock motivational poster with two construction workers; the poster says “Accountability: Know when to pass the buck.”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3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51000"/>
            </a:schemeClr>
          </a:solidFill>
        </p:spPr>
        <p:txBody>
          <a:bodyPr>
            <a:normAutofit/>
          </a:bodyPr>
          <a:lstStyle/>
          <a:p>
            <a:r>
              <a:rPr lang="en-US" dirty="0"/>
              <a:t>Be sensitive.</a:t>
            </a:r>
          </a:p>
        </p:txBody>
      </p:sp>
      <p:sp>
        <p:nvSpPr>
          <p:cNvPr id="3" name="Content Placeholder 2"/>
          <p:cNvSpPr>
            <a:spLocks noGrp="1"/>
          </p:cNvSpPr>
          <p:nvPr>
            <p:ph idx="1"/>
          </p:nvPr>
        </p:nvSpPr>
        <p:spPr>
          <a:xfrm>
            <a:off x="9906000" y="5562600"/>
            <a:ext cx="1066800" cy="304795"/>
          </a:xfrm>
        </p:spPr>
        <p:txBody>
          <a:bodyPr>
            <a:normAutofit fontScale="92500" lnSpcReduction="10000"/>
          </a:bodyPr>
          <a:lstStyle/>
          <a:p>
            <a:pPr marL="0" indent="0">
              <a:buNone/>
            </a:pPr>
            <a:r>
              <a:rPr lang="en-US" sz="800" dirty="0">
                <a:solidFill>
                  <a:schemeClr val="tx1">
                    <a:lumMod val="65000"/>
                    <a:lumOff val="35000"/>
                  </a:schemeClr>
                </a:solidFill>
              </a:rPr>
              <a:t>A fireman rescuing a dog.</a:t>
            </a:r>
          </a:p>
        </p:txBody>
      </p:sp>
    </p:spTree>
    <p:extLst>
      <p:ext uri="{BB962C8B-B14F-4D97-AF65-F5344CB8AC3E}">
        <p14:creationId xmlns:p14="http://schemas.microsoft.com/office/powerpoint/2010/main" val="1513456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181600"/>
            <a:ext cx="12192000" cy="1143000"/>
          </a:xfrm>
          <a:solidFill>
            <a:srgbClr val="A0091A">
              <a:alpha val="79000"/>
            </a:srgbClr>
          </a:solidFill>
        </p:spPr>
        <p:txBody>
          <a:bodyPr/>
          <a:lstStyle/>
          <a:p>
            <a:r>
              <a:rPr lang="en-US" dirty="0">
                <a:solidFill>
                  <a:schemeClr val="bg1"/>
                </a:solidFill>
              </a:rPr>
              <a:t>Get management’s support.</a:t>
            </a:r>
          </a:p>
        </p:txBody>
      </p:sp>
      <p:sp>
        <p:nvSpPr>
          <p:cNvPr id="3" name="Content Placeholder 2"/>
          <p:cNvSpPr>
            <a:spLocks noGrp="1"/>
          </p:cNvSpPr>
          <p:nvPr>
            <p:ph idx="1"/>
          </p:nvPr>
        </p:nvSpPr>
        <p:spPr>
          <a:xfrm>
            <a:off x="152400" y="3962400"/>
            <a:ext cx="1752600" cy="304800"/>
          </a:xfrm>
        </p:spPr>
        <p:txBody>
          <a:bodyPr>
            <a:normAutofit/>
          </a:bodyPr>
          <a:lstStyle/>
          <a:p>
            <a:pPr marL="0" indent="0">
              <a:buNone/>
            </a:pPr>
            <a:r>
              <a:rPr lang="en-US" sz="800" dirty="0">
                <a:solidFill>
                  <a:schemeClr val="tx1">
                    <a:lumMod val="65000"/>
                    <a:lumOff val="35000"/>
                  </a:schemeClr>
                </a:solidFill>
              </a:rPr>
              <a:t>A mug that says “World’s Best Boss.”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84000"/>
            </a:schemeClr>
          </a:solidFill>
        </p:spPr>
        <p:txBody>
          <a:bodyPr/>
          <a:lstStyle/>
          <a:p>
            <a:r>
              <a:rPr lang="en-US" dirty="0">
                <a:latin typeface="Britannic Bold" panose="020B0903060703020204" pitchFamily="34" charset="0"/>
              </a:rPr>
              <a:t>2. Teach your team about disabilities.</a:t>
            </a:r>
          </a:p>
        </p:txBody>
      </p:sp>
      <p:sp>
        <p:nvSpPr>
          <p:cNvPr id="5" name="Content Placeholder 4"/>
          <p:cNvSpPr>
            <a:spLocks noGrp="1"/>
          </p:cNvSpPr>
          <p:nvPr>
            <p:ph idx="1"/>
          </p:nvPr>
        </p:nvSpPr>
        <p:spPr>
          <a:xfrm>
            <a:off x="8229600" y="2819400"/>
            <a:ext cx="3733800" cy="228595"/>
          </a:xfrm>
        </p:spPr>
        <p:txBody>
          <a:bodyPr>
            <a:normAutofit/>
          </a:bodyPr>
          <a:lstStyle/>
          <a:p>
            <a:pPr marL="0" indent="0">
              <a:buNone/>
            </a:pPr>
            <a:r>
              <a:rPr lang="en-US" sz="800" dirty="0"/>
              <a:t>People in Santiago, Chile marching for people with disabilities: "work, rights, dignity"</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257800"/>
            <a:ext cx="12192000" cy="1143000"/>
          </a:xfrm>
          <a:solidFill>
            <a:schemeClr val="bg1">
              <a:alpha val="89000"/>
            </a:schemeClr>
          </a:solidFill>
        </p:spPr>
        <p:txBody>
          <a:bodyPr/>
          <a:lstStyle/>
          <a:p>
            <a:r>
              <a:rPr lang="en-US" dirty="0"/>
              <a:t>Give them a balanced view about dis/abilities.</a:t>
            </a:r>
          </a:p>
        </p:txBody>
      </p:sp>
      <p:sp>
        <p:nvSpPr>
          <p:cNvPr id="3" name="Content Placeholder 2"/>
          <p:cNvSpPr>
            <a:spLocks noGrp="1"/>
          </p:cNvSpPr>
          <p:nvPr>
            <p:ph idx="1"/>
          </p:nvPr>
        </p:nvSpPr>
        <p:spPr>
          <a:xfrm>
            <a:off x="7772400" y="2590800"/>
            <a:ext cx="2209800" cy="304800"/>
          </a:xfrm>
        </p:spPr>
        <p:txBody>
          <a:bodyPr>
            <a:normAutofit/>
          </a:bodyPr>
          <a:lstStyle/>
          <a:p>
            <a:pPr marL="0" indent="0">
              <a:buNone/>
            </a:pPr>
            <a:r>
              <a:rPr lang="en-US" sz="800" dirty="0">
                <a:solidFill>
                  <a:schemeClr val="accent1">
                    <a:lumMod val="75000"/>
                  </a:schemeClr>
                </a:solidFill>
              </a:rPr>
              <a:t>A “handicap parking” sign with graffiti all over it.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1000"/>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12192000" cy="2087562"/>
          </a:xfrm>
          <a:solidFill>
            <a:schemeClr val="bg1">
              <a:alpha val="84000"/>
            </a:schemeClr>
          </a:solidFill>
        </p:spPr>
        <p:txBody>
          <a:bodyPr>
            <a:normAutofit fontScale="90000"/>
          </a:bodyPr>
          <a:lstStyle/>
          <a:p>
            <a:r>
              <a:rPr lang="en-US" dirty="0"/>
              <a:t>For instance … the late </a:t>
            </a:r>
            <a:r>
              <a:rPr lang="en-US" dirty="0">
                <a:hlinkClick r:id="rId4"/>
              </a:rPr>
              <a:t>Stella Young</a:t>
            </a:r>
            <a:r>
              <a:rPr lang="en-US" dirty="0"/>
              <a:t> talks about inspiration pron [sic].</a:t>
            </a:r>
            <a:br>
              <a:rPr lang="en-US" dirty="0"/>
            </a:br>
            <a:endParaRPr lang="en-US" dirty="0"/>
          </a:p>
        </p:txBody>
      </p:sp>
      <p:sp>
        <p:nvSpPr>
          <p:cNvPr id="3" name="Content Placeholder 2"/>
          <p:cNvSpPr>
            <a:spLocks noGrp="1"/>
          </p:cNvSpPr>
          <p:nvPr>
            <p:ph idx="1"/>
          </p:nvPr>
        </p:nvSpPr>
        <p:spPr>
          <a:xfrm>
            <a:off x="5029200" y="5791200"/>
            <a:ext cx="990600" cy="381000"/>
          </a:xfrm>
        </p:spPr>
        <p:txBody>
          <a:bodyPr>
            <a:normAutofit/>
          </a:bodyPr>
          <a:lstStyle/>
          <a:p>
            <a:pPr marL="0" indent="0">
              <a:buNone/>
            </a:pPr>
            <a:r>
              <a:rPr lang="en-US" sz="800" dirty="0">
                <a:solidFill>
                  <a:schemeClr val="tx1">
                    <a:lumMod val="65000"/>
                    <a:lumOff val="35000"/>
                  </a:schemeClr>
                </a:solidFill>
              </a:rPr>
              <a:t>Photograph of Stella Young.</a:t>
            </a:r>
          </a:p>
        </p:txBody>
      </p:sp>
    </p:spTree>
    <p:extLst>
      <p:ext uri="{BB962C8B-B14F-4D97-AF65-F5344CB8AC3E}">
        <p14:creationId xmlns:p14="http://schemas.microsoft.com/office/powerpoint/2010/main" val="2714426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1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1789"/>
            <a:ext cx="5334000" cy="1143000"/>
          </a:xfrm>
          <a:solidFill>
            <a:schemeClr val="bg1">
              <a:alpha val="83000"/>
            </a:schemeClr>
          </a:solidFill>
        </p:spPr>
        <p:txBody>
          <a:bodyPr/>
          <a:lstStyle/>
          <a:p>
            <a:r>
              <a:rPr lang="en-US" dirty="0"/>
              <a:t>To the contrary …</a:t>
            </a:r>
          </a:p>
        </p:txBody>
      </p:sp>
      <p:sp>
        <p:nvSpPr>
          <p:cNvPr id="3" name="Content Placeholder 2"/>
          <p:cNvSpPr>
            <a:spLocks noGrp="1"/>
          </p:cNvSpPr>
          <p:nvPr>
            <p:ph sz="half" idx="1"/>
          </p:nvPr>
        </p:nvSpPr>
        <p:spPr>
          <a:xfrm>
            <a:off x="0" y="1981200"/>
            <a:ext cx="5384800" cy="4525963"/>
          </a:xfrm>
          <a:solidFill>
            <a:schemeClr val="bg1">
              <a:alpha val="74000"/>
            </a:schemeClr>
          </a:solidFill>
        </p:spPr>
        <p:txBody>
          <a:bodyPr>
            <a:normAutofit fontScale="92500" lnSpcReduction="20000"/>
          </a:bodyPr>
          <a:lstStyle/>
          <a:p>
            <a:pPr marL="0" indent="0">
              <a:buNone/>
            </a:pPr>
            <a:r>
              <a:rPr lang="en-US" sz="3600" dirty="0"/>
              <a:t>See Mel </a:t>
            </a:r>
            <a:r>
              <a:rPr lang="en-US" sz="3600" dirty="0" err="1"/>
              <a:t>Finefrock's</a:t>
            </a:r>
            <a:r>
              <a:rPr lang="en-US" sz="3600" dirty="0"/>
              <a:t> blog post, “</a:t>
            </a:r>
            <a:r>
              <a:rPr lang="en-US" sz="3600" dirty="0">
                <a:hlinkClick r:id="rId4"/>
              </a:rPr>
              <a:t>Why I Don't Mind Being Considered an Inspiration</a:t>
            </a:r>
            <a:r>
              <a:rPr lang="en-US" sz="3600" dirty="0"/>
              <a:t>.”</a:t>
            </a:r>
          </a:p>
          <a:p>
            <a:pPr marL="0" indent="0">
              <a:buNone/>
            </a:pPr>
            <a:endParaRPr lang="en-US" sz="3600" dirty="0"/>
          </a:p>
          <a:p>
            <a:pPr marL="0" indent="0" algn="ctr">
              <a:buNone/>
            </a:pPr>
            <a:r>
              <a:rPr lang="en-US" sz="9600" dirty="0">
                <a:latin typeface="Perpetua Titling MT" panose="02020502060505020804" pitchFamily="18" charset="0"/>
              </a:rPr>
              <a:t>“</a:t>
            </a:r>
            <a:r>
              <a:rPr lang="en-US" sz="4400" dirty="0"/>
              <a:t>... </a:t>
            </a:r>
            <a:r>
              <a:rPr lang="en-US" sz="3600" dirty="0"/>
              <a:t>creating smaller unities may inspire greater ones</a:t>
            </a:r>
            <a:r>
              <a:rPr lang="en-US" sz="4400" dirty="0"/>
              <a:t>.</a:t>
            </a:r>
            <a:r>
              <a:rPr lang="en-US" sz="9600" dirty="0">
                <a:latin typeface="Perpetua Titling MT" panose="02020502060505020804" pitchFamily="18" charset="0"/>
              </a:rPr>
              <a:t>"</a:t>
            </a:r>
            <a:endParaRPr lang="en-US" sz="3600" dirty="0"/>
          </a:p>
        </p:txBody>
      </p:sp>
      <p:sp>
        <p:nvSpPr>
          <p:cNvPr id="4" name="Content Placeholder 3"/>
          <p:cNvSpPr>
            <a:spLocks noGrp="1"/>
          </p:cNvSpPr>
          <p:nvPr>
            <p:ph sz="half" idx="2"/>
          </p:nvPr>
        </p:nvSpPr>
        <p:spPr>
          <a:xfrm>
            <a:off x="457200" y="6477000"/>
            <a:ext cx="1498600" cy="228595"/>
          </a:xfrm>
        </p:spPr>
        <p:txBody>
          <a:bodyPr>
            <a:normAutofit fontScale="92500" lnSpcReduction="20000"/>
          </a:bodyPr>
          <a:lstStyle/>
          <a:p>
            <a:pPr marL="0" indent="0">
              <a:buNone/>
            </a:pPr>
            <a:r>
              <a:rPr lang="en-US" sz="800" dirty="0">
                <a:solidFill>
                  <a:schemeClr val="accent3">
                    <a:lumMod val="50000"/>
                  </a:schemeClr>
                </a:solidFill>
              </a:rPr>
              <a:t>A photograph of Mel Finefrock.</a:t>
            </a:r>
          </a:p>
        </p:txBody>
      </p:sp>
    </p:spTree>
    <p:extLst>
      <p:ext uri="{BB962C8B-B14F-4D97-AF65-F5344CB8AC3E}">
        <p14:creationId xmlns:p14="http://schemas.microsoft.com/office/powerpoint/2010/main" val="1908330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600" y="6096000"/>
            <a:ext cx="2209800" cy="609600"/>
          </a:xfrm>
        </p:spPr>
        <p:txBody>
          <a:bodyPr>
            <a:normAutofit/>
          </a:bodyPr>
          <a:lstStyle/>
          <a:p>
            <a:pPr algn="l"/>
            <a:r>
              <a:rPr lang="en-US" sz="800" dirty="0">
                <a:solidFill>
                  <a:schemeClr val="accent6">
                    <a:lumMod val="50000"/>
                  </a:schemeClr>
                </a:solidFill>
              </a:rPr>
              <a:t>A 1990s-era Hewlett Packard keyboard with soda and ice all over it.</a:t>
            </a:r>
          </a:p>
        </p:txBody>
      </p:sp>
    </p:spTree>
    <p:extLst>
      <p:ext uri="{BB962C8B-B14F-4D97-AF65-F5344CB8AC3E}">
        <p14:creationId xmlns:p14="http://schemas.microsoft.com/office/powerpoint/2010/main" val="203819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1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90000"/>
            </a:schemeClr>
          </a:solidFill>
        </p:spPr>
        <p:txBody>
          <a:bodyPr>
            <a:normAutofit/>
          </a:bodyPr>
          <a:lstStyle/>
          <a:p>
            <a:r>
              <a:rPr lang="en-US" dirty="0"/>
              <a:t>Show them assistive technologies.</a:t>
            </a:r>
          </a:p>
        </p:txBody>
      </p:sp>
      <p:sp>
        <p:nvSpPr>
          <p:cNvPr id="3" name="Content Placeholder 2"/>
          <p:cNvSpPr>
            <a:spLocks noGrp="1"/>
          </p:cNvSpPr>
          <p:nvPr>
            <p:ph idx="1"/>
          </p:nvPr>
        </p:nvSpPr>
        <p:spPr>
          <a:xfrm>
            <a:off x="4800600" y="6096000"/>
            <a:ext cx="1524000" cy="228595"/>
          </a:xfrm>
        </p:spPr>
        <p:txBody>
          <a:bodyPr>
            <a:normAutofit/>
          </a:bodyPr>
          <a:lstStyle/>
          <a:p>
            <a:pPr marL="0" indent="0">
              <a:buNone/>
            </a:pPr>
            <a:r>
              <a:rPr lang="en-US" sz="800" dirty="0">
                <a:solidFill>
                  <a:schemeClr val="tx1">
                    <a:lumMod val="50000"/>
                    <a:lumOff val="50000"/>
                  </a:schemeClr>
                </a:solidFill>
              </a:rPr>
              <a:t>Several assistive technologies.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1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953000"/>
            <a:ext cx="12192000" cy="1143000"/>
          </a:xfrm>
          <a:solidFill>
            <a:schemeClr val="bg1">
              <a:alpha val="78000"/>
            </a:schemeClr>
          </a:solidFill>
        </p:spPr>
        <p:txBody>
          <a:bodyPr>
            <a:normAutofit fontScale="90000"/>
          </a:bodyPr>
          <a:lstStyle/>
          <a:p>
            <a:r>
              <a:rPr lang="en-US" dirty="0"/>
              <a:t>Try simulating experiences with assistive technologies.</a:t>
            </a:r>
          </a:p>
        </p:txBody>
      </p:sp>
      <p:sp>
        <p:nvSpPr>
          <p:cNvPr id="3" name="Content Placeholder 2"/>
          <p:cNvSpPr>
            <a:spLocks noGrp="1"/>
          </p:cNvSpPr>
          <p:nvPr>
            <p:ph idx="1"/>
          </p:nvPr>
        </p:nvSpPr>
        <p:spPr>
          <a:xfrm>
            <a:off x="152400" y="3581400"/>
            <a:ext cx="2971800" cy="381000"/>
          </a:xfrm>
        </p:spPr>
        <p:txBody>
          <a:bodyPr>
            <a:normAutofit/>
          </a:bodyPr>
          <a:lstStyle/>
          <a:p>
            <a:pPr marL="0" indent="0">
              <a:buNone/>
            </a:pPr>
            <a:r>
              <a:rPr lang="en-US" sz="800" dirty="0">
                <a:solidFill>
                  <a:schemeClr val="tx1">
                    <a:lumMod val="65000"/>
                    <a:lumOff val="35000"/>
                  </a:schemeClr>
                </a:solidFill>
              </a:rPr>
              <a:t>Blurry hands typing on a keyboard.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1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80000"/>
            </a:schemeClr>
          </a:solidFill>
        </p:spPr>
        <p:txBody>
          <a:bodyPr/>
          <a:lstStyle/>
          <a:p>
            <a:r>
              <a:rPr lang="en-US" dirty="0"/>
              <a:t>Ask people to consider their future selves.</a:t>
            </a:r>
          </a:p>
        </p:txBody>
      </p:sp>
      <p:sp>
        <p:nvSpPr>
          <p:cNvPr id="3" name="Content Placeholder 2"/>
          <p:cNvSpPr>
            <a:spLocks noGrp="1"/>
          </p:cNvSpPr>
          <p:nvPr>
            <p:ph idx="1"/>
          </p:nvPr>
        </p:nvSpPr>
        <p:spPr>
          <a:xfrm>
            <a:off x="304800" y="6400800"/>
            <a:ext cx="914400" cy="228600"/>
          </a:xfrm>
        </p:spPr>
        <p:txBody>
          <a:bodyPr>
            <a:normAutofit/>
          </a:bodyPr>
          <a:lstStyle/>
          <a:p>
            <a:pPr marL="0" indent="0">
              <a:buNone/>
            </a:pPr>
            <a:r>
              <a:rPr lang="en-US" sz="800" dirty="0">
                <a:solidFill>
                  <a:schemeClr val="tx1">
                    <a:lumMod val="65000"/>
                    <a:lumOff val="35000"/>
                  </a:schemeClr>
                </a:solidFill>
              </a:rPr>
              <a:t>An elderly man.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1000"/>
            <a:lum/>
          </a:blip>
          <a:srcRect/>
          <a:stretch>
            <a:fillRect l="-1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24200"/>
            <a:ext cx="12192000" cy="1143000"/>
          </a:xfrm>
          <a:solidFill>
            <a:srgbClr val="A0091A"/>
          </a:solidFill>
        </p:spPr>
        <p:txBody>
          <a:bodyPr>
            <a:normAutofit fontScale="90000"/>
          </a:bodyPr>
          <a:lstStyle/>
          <a:p>
            <a:r>
              <a:rPr lang="en-US" dirty="0">
                <a:solidFill>
                  <a:schemeClr val="bg1"/>
                </a:solidFill>
              </a:rPr>
              <a:t>What types of disability awareness activities can you do?</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10820400" y="6477000"/>
            <a:ext cx="1295400" cy="304800"/>
          </a:xfrm>
        </p:spPr>
        <p:txBody>
          <a:bodyPr>
            <a:normAutofit fontScale="92500"/>
          </a:bodyPr>
          <a:lstStyle/>
          <a:p>
            <a:pPr marL="0" indent="0">
              <a:buNone/>
            </a:pPr>
            <a:r>
              <a:rPr lang="en-US" sz="800" dirty="0">
                <a:solidFill>
                  <a:schemeClr val="bg1"/>
                </a:solidFill>
              </a:rPr>
              <a:t>Icons showing disability types.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1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352800"/>
            <a:ext cx="12192000" cy="1143000"/>
          </a:xfrm>
          <a:solidFill>
            <a:schemeClr val="bg1">
              <a:alpha val="83000"/>
            </a:schemeClr>
          </a:solidFill>
        </p:spPr>
        <p:txBody>
          <a:bodyPr>
            <a:normAutofit fontScale="90000"/>
          </a:bodyPr>
          <a:lstStyle/>
          <a:p>
            <a:r>
              <a:rPr lang="en-US" dirty="0">
                <a:latin typeface="Britannic Bold" panose="020B0903060703020204" pitchFamily="34" charset="0"/>
              </a:rPr>
              <a:t>3. Decide which standards and guidelines you’ll use.</a:t>
            </a:r>
          </a:p>
        </p:txBody>
      </p:sp>
      <p:sp>
        <p:nvSpPr>
          <p:cNvPr id="5" name="Content Placeholder 4"/>
          <p:cNvSpPr>
            <a:spLocks noGrp="1"/>
          </p:cNvSpPr>
          <p:nvPr>
            <p:ph idx="1"/>
          </p:nvPr>
        </p:nvSpPr>
        <p:spPr>
          <a:xfrm>
            <a:off x="10591800" y="6248400"/>
            <a:ext cx="990600" cy="228595"/>
          </a:xfrm>
        </p:spPr>
        <p:txBody>
          <a:bodyPr>
            <a:normAutofit/>
          </a:bodyPr>
          <a:lstStyle/>
          <a:p>
            <a:pPr marL="0" indent="0">
              <a:buNone/>
            </a:pPr>
            <a:r>
              <a:rPr lang="en-US" sz="800" dirty="0">
                <a:solidFill>
                  <a:schemeClr val="tx1">
                    <a:lumMod val="65000"/>
                    <a:lumOff val="35000"/>
                  </a:schemeClr>
                </a:solidFill>
              </a:rPr>
              <a:t>A stack of papers.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0091A"/>
          </a:solidFill>
        </p:spPr>
        <p:txBody>
          <a:bodyPr/>
          <a:lstStyle/>
          <a:p>
            <a:r>
              <a:rPr lang="en-US" dirty="0">
                <a:solidFill>
                  <a:schemeClr val="bg1"/>
                </a:solidFill>
              </a:rPr>
              <a:t>Consider these:</a:t>
            </a:r>
          </a:p>
        </p:txBody>
      </p:sp>
      <p:sp>
        <p:nvSpPr>
          <p:cNvPr id="3" name="Content Placeholder 2"/>
          <p:cNvSpPr>
            <a:spLocks noGrp="1"/>
          </p:cNvSpPr>
          <p:nvPr>
            <p:ph idx="1"/>
          </p:nvPr>
        </p:nvSpPr>
        <p:spPr>
          <a:xfrm>
            <a:off x="0" y="4343405"/>
            <a:ext cx="12192000" cy="1828795"/>
          </a:xfrm>
          <a:solidFill>
            <a:schemeClr val="bg1">
              <a:alpha val="78000"/>
            </a:schemeClr>
          </a:solidFill>
        </p:spPr>
        <p:txBody>
          <a:bodyPr numCol="4" spcCol="457200">
            <a:noAutofit/>
          </a:bodyPr>
          <a:lstStyle/>
          <a:p>
            <a:pPr marL="0" indent="0" algn="ctr">
              <a:buNone/>
            </a:pPr>
            <a:r>
              <a:rPr lang="en-US" dirty="0">
                <a:latin typeface="Britannic Bold" panose="020B0903060703020204" pitchFamily="34" charset="0"/>
              </a:rPr>
              <a:t>Accessibility and web standards</a:t>
            </a:r>
          </a:p>
          <a:p>
            <a:pPr algn="ctr"/>
            <a:endParaRPr lang="en-US" dirty="0">
              <a:latin typeface="Britannic Bold" panose="020B0903060703020204" pitchFamily="34" charset="0"/>
            </a:endParaRPr>
          </a:p>
          <a:p>
            <a:pPr algn="ctr"/>
            <a:endParaRPr lang="en-US" dirty="0">
              <a:latin typeface="Britannic Bold" panose="020B0903060703020204" pitchFamily="34" charset="0"/>
            </a:endParaRPr>
          </a:p>
          <a:p>
            <a:pPr algn="ctr"/>
            <a:endParaRPr lang="en-US" dirty="0">
              <a:latin typeface="Britannic Bold" panose="020B0903060703020204" pitchFamily="34" charset="0"/>
            </a:endParaRPr>
          </a:p>
          <a:p>
            <a:pPr marL="0" indent="0" algn="ctr">
              <a:buNone/>
            </a:pPr>
            <a:r>
              <a:rPr lang="en-US" dirty="0">
                <a:latin typeface="Britannic Bold" panose="020B0903060703020204" pitchFamily="34" charset="0"/>
              </a:rPr>
              <a:t>Best practices</a:t>
            </a:r>
          </a:p>
          <a:p>
            <a:pPr algn="ctr"/>
            <a:endParaRPr lang="en-US" dirty="0">
              <a:latin typeface="Britannic Bold" panose="020B0903060703020204" pitchFamily="34" charset="0"/>
            </a:endParaRPr>
          </a:p>
          <a:p>
            <a:pPr algn="ctr"/>
            <a:endParaRPr lang="en-US" dirty="0">
              <a:latin typeface="Britannic Bold" panose="020B0903060703020204" pitchFamily="34" charset="0"/>
            </a:endParaRPr>
          </a:p>
          <a:p>
            <a:pPr algn="ctr"/>
            <a:endParaRPr lang="en-US" dirty="0">
              <a:latin typeface="Britannic Bold" panose="020B0903060703020204" pitchFamily="34" charset="0"/>
            </a:endParaRPr>
          </a:p>
          <a:p>
            <a:pPr algn="ctr"/>
            <a:endParaRPr lang="en-US" dirty="0">
              <a:latin typeface="Britannic Bold" panose="020B0903060703020204" pitchFamily="34" charset="0"/>
            </a:endParaRPr>
          </a:p>
          <a:p>
            <a:pPr algn="ctr"/>
            <a:endParaRPr lang="en-US" dirty="0">
              <a:latin typeface="Britannic Bold" panose="020B0903060703020204" pitchFamily="34" charset="0"/>
            </a:endParaRPr>
          </a:p>
          <a:p>
            <a:pPr marL="0" indent="0" algn="ctr">
              <a:buNone/>
            </a:pPr>
            <a:r>
              <a:rPr lang="en-US" dirty="0">
                <a:latin typeface="Britannic Bold" panose="020B0903060703020204" pitchFamily="34" charset="0"/>
              </a:rPr>
              <a:t>Organizational standards</a:t>
            </a:r>
          </a:p>
          <a:p>
            <a:pPr marL="0" indent="0" algn="ctr">
              <a:buNone/>
            </a:pPr>
            <a:endParaRPr lang="en-US" dirty="0">
              <a:latin typeface="Britannic Bold" panose="020B0903060703020204" pitchFamily="34" charset="0"/>
            </a:endParaRPr>
          </a:p>
          <a:p>
            <a:pPr algn="ctr"/>
            <a:endParaRPr lang="en-US" dirty="0">
              <a:latin typeface="Britannic Bold" panose="020B0903060703020204" pitchFamily="34" charset="0"/>
            </a:endParaRPr>
          </a:p>
          <a:p>
            <a:pPr algn="ctr"/>
            <a:endParaRPr lang="en-US" dirty="0">
              <a:latin typeface="Britannic Bold" panose="020B0903060703020204" pitchFamily="34" charset="0"/>
            </a:endParaRPr>
          </a:p>
          <a:p>
            <a:pPr algn="ctr"/>
            <a:endParaRPr lang="en-US" dirty="0">
              <a:latin typeface="Britannic Bold" panose="020B0903060703020204" pitchFamily="34" charset="0"/>
            </a:endParaRPr>
          </a:p>
          <a:p>
            <a:pPr marL="0" indent="0" algn="ctr">
              <a:buNone/>
            </a:pPr>
            <a:r>
              <a:rPr lang="en-US" dirty="0">
                <a:latin typeface="Britannic Bold" panose="020B0903060703020204" pitchFamily="34" charset="0"/>
              </a:rPr>
              <a:t>Your observations and research</a:t>
            </a:r>
          </a:p>
          <a:p>
            <a:pPr marL="0" indent="0" algn="ctr">
              <a:buNone/>
            </a:pPr>
            <a:endParaRPr lang="en-US" dirty="0">
              <a:latin typeface="Britannic Bold" panose="020B0903060703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552" y="2819476"/>
            <a:ext cx="1219048" cy="12190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552" y="2819476"/>
            <a:ext cx="1219048" cy="121904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8400" y="2819476"/>
            <a:ext cx="1219048" cy="121904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2819476"/>
            <a:ext cx="1219048" cy="121904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8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257800"/>
            <a:ext cx="12192000" cy="1143000"/>
          </a:xfrm>
          <a:solidFill>
            <a:schemeClr val="bg1">
              <a:alpha val="95000"/>
            </a:schemeClr>
          </a:solidFill>
        </p:spPr>
        <p:txBody>
          <a:bodyPr>
            <a:normAutofit fontScale="90000"/>
          </a:bodyPr>
          <a:lstStyle/>
          <a:p>
            <a:r>
              <a:rPr lang="en-US" dirty="0">
                <a:latin typeface="Britannic Bold" panose="020B0903060703020204" pitchFamily="34" charset="0"/>
              </a:rPr>
              <a:t>4. Train your team to use principles of </a:t>
            </a:r>
            <a:r>
              <a:rPr lang="en-US" dirty="0">
                <a:latin typeface="Britannic Bold" panose="020B0903060703020204" pitchFamily="34" charset="0"/>
              </a:rPr>
              <a:t>accessibility</a:t>
            </a:r>
            <a:r>
              <a:rPr lang="en-US" dirty="0">
                <a:latin typeface="Britannic Bold" panose="020B0903060703020204" pitchFamily="34" charset="0"/>
              </a:rPr>
              <a:t> in their work.</a:t>
            </a:r>
          </a:p>
        </p:txBody>
      </p:sp>
      <p:sp>
        <p:nvSpPr>
          <p:cNvPr id="6" name="Content Placeholder 5"/>
          <p:cNvSpPr>
            <a:spLocks noGrp="1"/>
          </p:cNvSpPr>
          <p:nvPr>
            <p:ph idx="1"/>
          </p:nvPr>
        </p:nvSpPr>
        <p:spPr>
          <a:xfrm>
            <a:off x="9753600" y="4800600"/>
            <a:ext cx="1905000" cy="228595"/>
          </a:xfrm>
        </p:spPr>
        <p:txBody>
          <a:bodyPr>
            <a:normAutofit/>
          </a:bodyPr>
          <a:lstStyle/>
          <a:p>
            <a:pPr marL="0" indent="0">
              <a:buNone/>
            </a:pPr>
            <a:r>
              <a:rPr lang="en-US" sz="800" dirty="0">
                <a:solidFill>
                  <a:schemeClr val="tx1">
                    <a:lumMod val="65000"/>
                    <a:lumOff val="35000"/>
                  </a:schemeClr>
                </a:solidFill>
              </a:rPr>
              <a:t>A group of eight construction workers.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8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91000"/>
            </a:schemeClr>
          </a:solidFill>
        </p:spPr>
        <p:txBody>
          <a:bodyPr>
            <a:normAutofit/>
          </a:bodyPr>
          <a:lstStyle/>
          <a:p>
            <a:r>
              <a:rPr lang="en-US" dirty="0"/>
              <a:t>Teach them that accessibility isn’t only a tech issue.</a:t>
            </a:r>
          </a:p>
        </p:txBody>
      </p:sp>
      <p:sp>
        <p:nvSpPr>
          <p:cNvPr id="3" name="Content Placeholder 2"/>
          <p:cNvSpPr>
            <a:spLocks noGrp="1"/>
          </p:cNvSpPr>
          <p:nvPr>
            <p:ph idx="1"/>
          </p:nvPr>
        </p:nvSpPr>
        <p:spPr>
          <a:xfrm>
            <a:off x="10058400" y="3429000"/>
            <a:ext cx="1524000" cy="304795"/>
          </a:xfrm>
        </p:spPr>
        <p:txBody>
          <a:bodyPr>
            <a:normAutofit/>
          </a:bodyPr>
          <a:lstStyle/>
          <a:p>
            <a:pPr marL="0" indent="0">
              <a:buNone/>
            </a:pPr>
            <a:r>
              <a:rPr lang="en-US" sz="800" dirty="0"/>
              <a:t>An old terminal-style computer.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00400"/>
            <a:ext cx="12192000" cy="1143000"/>
          </a:xfrm>
          <a:solidFill>
            <a:schemeClr val="tx1">
              <a:alpha val="71000"/>
            </a:schemeClr>
          </a:solidFill>
        </p:spPr>
        <p:txBody>
          <a:bodyPr>
            <a:normAutofit/>
          </a:bodyPr>
          <a:lstStyle/>
          <a:p>
            <a:r>
              <a:rPr lang="en-US" dirty="0">
                <a:solidFill>
                  <a:schemeClr val="bg1"/>
                </a:solidFill>
              </a:rPr>
              <a:t>Web Experience Toolkit (WET)</a:t>
            </a:r>
          </a:p>
        </p:txBody>
      </p:sp>
      <p:sp>
        <p:nvSpPr>
          <p:cNvPr id="3" name="Content Placeholder 2"/>
          <p:cNvSpPr>
            <a:spLocks noGrp="1"/>
          </p:cNvSpPr>
          <p:nvPr>
            <p:ph idx="1"/>
          </p:nvPr>
        </p:nvSpPr>
        <p:spPr>
          <a:xfrm>
            <a:off x="9753600" y="2667000"/>
            <a:ext cx="2057400" cy="304795"/>
          </a:xfrm>
        </p:spPr>
        <p:txBody>
          <a:bodyPr>
            <a:normAutofit/>
          </a:bodyPr>
          <a:lstStyle/>
          <a:p>
            <a:pPr marL="0" indent="0">
              <a:buNone/>
            </a:pPr>
            <a:r>
              <a:rPr lang="en-US" sz="800" dirty="0">
                <a:solidFill>
                  <a:schemeClr val="bg1"/>
                </a:solidFill>
              </a:rPr>
              <a:t>Screenshot of the Web Experience Toolkit.</a:t>
            </a:r>
          </a:p>
        </p:txBody>
      </p:sp>
    </p:spTree>
    <p:extLst>
      <p:ext uri="{BB962C8B-B14F-4D97-AF65-F5344CB8AC3E}">
        <p14:creationId xmlns:p14="http://schemas.microsoft.com/office/powerpoint/2010/main" val="4080014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6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78000"/>
            </a:schemeClr>
          </a:solidFill>
        </p:spPr>
        <p:txBody>
          <a:bodyPr>
            <a:normAutofit fontScale="90000"/>
          </a:bodyPr>
          <a:lstStyle/>
          <a:p>
            <a:r>
              <a:rPr lang="en-US" dirty="0"/>
              <a:t>Teach each role how to test for accessibility in their work.</a:t>
            </a:r>
          </a:p>
        </p:txBody>
      </p:sp>
      <p:sp>
        <p:nvSpPr>
          <p:cNvPr id="3" name="Content Placeholder 2"/>
          <p:cNvSpPr>
            <a:spLocks noGrp="1"/>
          </p:cNvSpPr>
          <p:nvPr>
            <p:ph idx="1"/>
          </p:nvPr>
        </p:nvSpPr>
        <p:spPr>
          <a:xfrm>
            <a:off x="8077200" y="6477000"/>
            <a:ext cx="1371600" cy="304795"/>
          </a:xfrm>
        </p:spPr>
        <p:txBody>
          <a:bodyPr>
            <a:normAutofit/>
          </a:bodyPr>
          <a:lstStyle/>
          <a:p>
            <a:pPr marL="0" indent="0">
              <a:buNone/>
            </a:pPr>
            <a:r>
              <a:rPr lang="en-US" sz="800" dirty="0">
                <a:solidFill>
                  <a:schemeClr val="bg2">
                    <a:lumMod val="25000"/>
                  </a:schemeClr>
                </a:solidFill>
              </a:rPr>
              <a:t>Three students taking a test.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72200" y="3581400"/>
            <a:ext cx="6019800" cy="1143000"/>
          </a:xfrm>
          <a:solidFill>
            <a:schemeClr val="bg1">
              <a:alpha val="71000"/>
            </a:schemeClr>
          </a:solidFill>
        </p:spPr>
        <p:txBody>
          <a:bodyPr/>
          <a:lstStyle/>
          <a:p>
            <a:pPr algn="l"/>
            <a:r>
              <a:rPr lang="en-US" dirty="0"/>
              <a:t>“Oh, fudge!”</a:t>
            </a:r>
          </a:p>
        </p:txBody>
      </p:sp>
      <p:sp>
        <p:nvSpPr>
          <p:cNvPr id="6" name="Content Placeholder 5"/>
          <p:cNvSpPr>
            <a:spLocks noGrp="1"/>
          </p:cNvSpPr>
          <p:nvPr>
            <p:ph sz="half" idx="1"/>
          </p:nvPr>
        </p:nvSpPr>
        <p:spPr>
          <a:xfrm>
            <a:off x="4191000" y="5927725"/>
            <a:ext cx="2057400" cy="381000"/>
          </a:xfrm>
        </p:spPr>
        <p:txBody>
          <a:bodyPr>
            <a:normAutofit/>
          </a:bodyPr>
          <a:lstStyle/>
          <a:p>
            <a:pPr marL="0" indent="0">
              <a:buNone/>
            </a:pPr>
            <a:r>
              <a:rPr lang="en-US" sz="800" dirty="0"/>
              <a:t>Ralphie from the movie “A Christmas Story” saying, “Oh, fudge!”</a:t>
            </a:r>
          </a:p>
        </p:txBody>
      </p:sp>
      <p:pic>
        <p:nvPicPr>
          <p:cNvPr id="3" name="ohfudge--edit">
            <a:hlinkClick r:id="" action="ppaction://media"/>
          </p:cNvPr>
          <p:cNvPicPr>
            <a:picLocks noGrp="1" noChangeAspect="1"/>
          </p:cNvPicPr>
          <p:nvPr>
            <p:ph sz="half" idx="2"/>
            <a:audioFile r:link="rId2"/>
            <p:extLst>
              <p:ext uri="{DAA4B4D4-6D71-4841-9C94-3DE7FCFB9230}">
                <p14:media xmlns:p14="http://schemas.microsoft.com/office/powerpoint/2010/main" r:embed="rId1"/>
              </p:ext>
            </p:extLst>
          </p:nvPr>
        </p:nvPicPr>
        <p:blipFill>
          <a:blip r:embed="rId6"/>
          <a:stretch>
            <a:fillRect/>
          </a:stretch>
        </p:blipFill>
        <p:spPr>
          <a:xfrm>
            <a:off x="8039100" y="3709988"/>
            <a:ext cx="304800" cy="304800"/>
          </a:xfrm>
        </p:spPr>
      </p:pic>
    </p:spTree>
    <p:extLst>
      <p:ext uri="{BB962C8B-B14F-4D97-AF65-F5344CB8AC3E}">
        <p14:creationId xmlns:p14="http://schemas.microsoft.com/office/powerpoint/2010/main" val="384022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6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029200"/>
            <a:ext cx="12192000" cy="1143000"/>
          </a:xfrm>
          <a:solidFill>
            <a:schemeClr val="bg1">
              <a:alpha val="92000"/>
            </a:schemeClr>
          </a:solidFill>
        </p:spPr>
        <p:txBody>
          <a:bodyPr>
            <a:normAutofit/>
          </a:bodyPr>
          <a:lstStyle/>
          <a:p>
            <a:r>
              <a:rPr lang="en-US" dirty="0"/>
              <a:t>Not everyone may learn from you—and that’s okay!</a:t>
            </a:r>
          </a:p>
        </p:txBody>
      </p:sp>
      <p:sp>
        <p:nvSpPr>
          <p:cNvPr id="3" name="Content Placeholder 2"/>
          <p:cNvSpPr>
            <a:spLocks noGrp="1"/>
          </p:cNvSpPr>
          <p:nvPr>
            <p:ph idx="1"/>
          </p:nvPr>
        </p:nvSpPr>
        <p:spPr>
          <a:xfrm>
            <a:off x="5410200" y="762000"/>
            <a:ext cx="1524000" cy="228595"/>
          </a:xfrm>
        </p:spPr>
        <p:txBody>
          <a:bodyPr>
            <a:normAutofit/>
          </a:bodyPr>
          <a:lstStyle/>
          <a:p>
            <a:pPr marL="0" indent="0">
              <a:buNone/>
            </a:pPr>
            <a:r>
              <a:rPr lang="en-US" sz="800" dirty="0">
                <a:solidFill>
                  <a:schemeClr val="tx1">
                    <a:lumMod val="85000"/>
                    <a:lumOff val="15000"/>
                  </a:schemeClr>
                </a:solidFill>
              </a:rPr>
              <a:t>A violin teacher and student.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6000"/>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971800"/>
            <a:ext cx="12192000" cy="1143000"/>
          </a:xfrm>
          <a:solidFill>
            <a:schemeClr val="bg1">
              <a:alpha val="80000"/>
            </a:schemeClr>
          </a:solidFill>
        </p:spPr>
        <p:txBody>
          <a:bodyPr/>
          <a:lstStyle/>
          <a:p>
            <a:r>
              <a:rPr lang="en-US" dirty="0"/>
              <a:t>Allow your team to solve accessibility problems.</a:t>
            </a:r>
          </a:p>
        </p:txBody>
      </p:sp>
      <p:sp>
        <p:nvSpPr>
          <p:cNvPr id="3" name="Content Placeholder 2"/>
          <p:cNvSpPr>
            <a:spLocks noGrp="1"/>
          </p:cNvSpPr>
          <p:nvPr>
            <p:ph idx="1"/>
          </p:nvPr>
        </p:nvSpPr>
        <p:spPr>
          <a:xfrm>
            <a:off x="9601200" y="5562600"/>
            <a:ext cx="2057400" cy="228595"/>
          </a:xfrm>
        </p:spPr>
        <p:txBody>
          <a:bodyPr>
            <a:normAutofit/>
          </a:bodyPr>
          <a:lstStyle/>
          <a:p>
            <a:pPr marL="0" indent="0">
              <a:buNone/>
            </a:pPr>
            <a:r>
              <a:rPr lang="en-US" sz="800" dirty="0">
                <a:solidFill>
                  <a:schemeClr val="tx1">
                    <a:lumMod val="75000"/>
                    <a:lumOff val="25000"/>
                  </a:schemeClr>
                </a:solidFill>
              </a:rPr>
              <a:t>A woman solving a complex math equation.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6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12192000" cy="1143000"/>
          </a:xfrm>
          <a:solidFill>
            <a:srgbClr val="A0091A">
              <a:alpha val="82000"/>
            </a:srgbClr>
          </a:solidFill>
        </p:spPr>
        <p:txBody>
          <a:bodyPr/>
          <a:lstStyle/>
          <a:p>
            <a:r>
              <a:rPr lang="en-US" dirty="0">
                <a:solidFill>
                  <a:schemeClr val="bg1"/>
                </a:solidFill>
              </a:rPr>
              <a:t>Give your team resources and tools.</a:t>
            </a:r>
          </a:p>
        </p:txBody>
      </p:sp>
      <p:sp>
        <p:nvSpPr>
          <p:cNvPr id="5" name="Content Placeholder 4"/>
          <p:cNvSpPr>
            <a:spLocks noGrp="1"/>
          </p:cNvSpPr>
          <p:nvPr>
            <p:ph idx="1"/>
          </p:nvPr>
        </p:nvSpPr>
        <p:spPr>
          <a:xfrm>
            <a:off x="3962400" y="6324600"/>
            <a:ext cx="1676400" cy="228595"/>
          </a:xfrm>
        </p:spPr>
        <p:txBody>
          <a:bodyPr>
            <a:normAutofit/>
          </a:bodyPr>
          <a:lstStyle/>
          <a:p>
            <a:pPr marL="0" indent="0">
              <a:buNone/>
            </a:pPr>
            <a:r>
              <a:rPr lang="en-US" sz="800" dirty="0">
                <a:solidFill>
                  <a:schemeClr val="bg2">
                    <a:lumMod val="75000"/>
                  </a:schemeClr>
                </a:solidFill>
              </a:rPr>
              <a:t>Two toolboxes with assorted tools.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3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12192000" cy="1143000"/>
          </a:xfrm>
          <a:solidFill>
            <a:schemeClr val="bg1">
              <a:alpha val="91000"/>
            </a:schemeClr>
          </a:solidFill>
        </p:spPr>
        <p:txBody>
          <a:bodyPr/>
          <a:lstStyle/>
          <a:p>
            <a:r>
              <a:rPr lang="en-US" dirty="0">
                <a:latin typeface="Britannic Bold" panose="020B0903060703020204" pitchFamily="34" charset="0"/>
              </a:rPr>
              <a:t>5. Get your team involved with your audience.</a:t>
            </a:r>
          </a:p>
        </p:txBody>
      </p:sp>
      <p:sp>
        <p:nvSpPr>
          <p:cNvPr id="6" name="Content Placeholder 5"/>
          <p:cNvSpPr>
            <a:spLocks noGrp="1"/>
          </p:cNvSpPr>
          <p:nvPr>
            <p:ph idx="1"/>
          </p:nvPr>
        </p:nvSpPr>
        <p:spPr>
          <a:xfrm>
            <a:off x="5715000" y="5791200"/>
            <a:ext cx="1981200" cy="304795"/>
          </a:xfrm>
        </p:spPr>
        <p:txBody>
          <a:bodyPr>
            <a:normAutofit/>
          </a:bodyPr>
          <a:lstStyle/>
          <a:p>
            <a:pPr marL="0" indent="0">
              <a:buNone/>
            </a:pPr>
            <a:r>
              <a:rPr lang="en-US" sz="800" dirty="0"/>
              <a:t>An audience sitting in an auditorium.</a:t>
            </a:r>
          </a:p>
        </p:txBody>
      </p:sp>
    </p:spTree>
    <p:extLst>
      <p:ext uri="{BB962C8B-B14F-4D97-AF65-F5344CB8AC3E}">
        <p14:creationId xmlns:p14="http://schemas.microsoft.com/office/powerpoint/2010/main" val="360295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630362"/>
          </a:xfrm>
          <a:solidFill>
            <a:srgbClr val="A0091A"/>
          </a:solidFill>
        </p:spPr>
        <p:txBody>
          <a:bodyPr>
            <a:normAutofit/>
          </a:bodyPr>
          <a:lstStyle/>
          <a:p>
            <a:r>
              <a:rPr lang="en-US" dirty="0">
                <a:solidFill>
                  <a:schemeClr val="bg1"/>
                </a:solidFill>
              </a:rPr>
              <a:t>User research doesn’t have to be expensive or intimidating!</a:t>
            </a:r>
          </a:p>
        </p:txBody>
      </p:sp>
      <p:pic>
        <p:nvPicPr>
          <p:cNvPr id="4" name="Content Placeholder 3" descr="Book cover of &quot;Rocket Surgery Made Easy,&quot; by Steve Kru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68498" y="2094704"/>
            <a:ext cx="3455005" cy="4534696"/>
          </a:xfrm>
          <a:ln>
            <a:solidFill>
              <a:schemeClr val="bg1">
                <a:lumMod val="65000"/>
              </a:schemeClr>
            </a:solidFill>
          </a:ln>
        </p:spPr>
      </p:pic>
    </p:spTree>
    <p:extLst>
      <p:ext uri="{BB962C8B-B14F-4D97-AF65-F5344CB8AC3E}">
        <p14:creationId xmlns:p14="http://schemas.microsoft.com/office/powerpoint/2010/main" val="288726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6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80000"/>
            </a:schemeClr>
          </a:solidFill>
        </p:spPr>
        <p:txBody>
          <a:bodyPr/>
          <a:lstStyle/>
          <a:p>
            <a:r>
              <a:rPr lang="en-US" dirty="0">
                <a:latin typeface="Britannic Bold" panose="020B0903060703020204" pitchFamily="34" charset="0"/>
              </a:rPr>
              <a:t>How will you implement these?</a:t>
            </a:r>
          </a:p>
        </p:txBody>
      </p:sp>
      <p:sp>
        <p:nvSpPr>
          <p:cNvPr id="3" name="Content Placeholder 2"/>
          <p:cNvSpPr>
            <a:spLocks noGrp="1"/>
          </p:cNvSpPr>
          <p:nvPr>
            <p:ph sz="half" idx="1"/>
          </p:nvPr>
        </p:nvSpPr>
        <p:spPr>
          <a:xfrm>
            <a:off x="0" y="3581405"/>
            <a:ext cx="12192000" cy="2590795"/>
          </a:xfrm>
          <a:solidFill>
            <a:schemeClr val="bg1">
              <a:alpha val="93000"/>
            </a:schemeClr>
          </a:solidFill>
        </p:spPr>
        <p:txBody>
          <a:bodyPr numCol="5" spcCol="274320">
            <a:noAutofit/>
          </a:bodyPr>
          <a:lstStyle/>
          <a:p>
            <a:pPr marL="0" indent="0">
              <a:buNone/>
            </a:pPr>
            <a:r>
              <a:rPr lang="en-US" sz="3000" dirty="0"/>
              <a:t>Establish relationships.</a:t>
            </a:r>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r>
              <a:rPr lang="en-US" sz="3000" dirty="0"/>
              <a:t>Teach your team about disabilities.</a:t>
            </a:r>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r>
              <a:rPr lang="en-US" sz="3000" dirty="0"/>
              <a:t>Decide which standards and guidelines your team will use.</a:t>
            </a:r>
          </a:p>
          <a:p>
            <a:pPr marL="0" indent="0">
              <a:buNone/>
            </a:pPr>
            <a:endParaRPr lang="en-US" sz="3000" dirty="0"/>
          </a:p>
          <a:p>
            <a:pPr marL="0" indent="0">
              <a:buNone/>
            </a:pPr>
            <a:endParaRPr lang="en-US" sz="3000" dirty="0"/>
          </a:p>
          <a:p>
            <a:pPr marL="0" indent="0">
              <a:buNone/>
            </a:pPr>
            <a:r>
              <a:rPr lang="en-US" sz="3000" dirty="0"/>
              <a:t>Train your team to use principles of accessibility in their work.</a:t>
            </a:r>
          </a:p>
          <a:p>
            <a:pPr marL="0" indent="0">
              <a:buNone/>
            </a:pPr>
            <a:endParaRPr lang="en-US" sz="3000" dirty="0"/>
          </a:p>
          <a:p>
            <a:pPr marL="0" indent="0">
              <a:buNone/>
            </a:pPr>
            <a:endParaRPr lang="en-US" sz="3000" dirty="0"/>
          </a:p>
          <a:p>
            <a:pPr marL="0" indent="0">
              <a:buNone/>
            </a:pPr>
            <a:r>
              <a:rPr lang="en-US" sz="3000" dirty="0"/>
              <a:t>Get your team involved with your audience.</a:t>
            </a:r>
            <a:endParaRPr lang="en-US" sz="3000" dirty="0"/>
          </a:p>
        </p:txBody>
      </p:sp>
      <p:sp>
        <p:nvSpPr>
          <p:cNvPr id="4" name="Content Placeholder 3"/>
          <p:cNvSpPr>
            <a:spLocks noGrp="1"/>
          </p:cNvSpPr>
          <p:nvPr>
            <p:ph sz="half" idx="2"/>
          </p:nvPr>
        </p:nvSpPr>
        <p:spPr>
          <a:xfrm>
            <a:off x="9448800" y="6400800"/>
            <a:ext cx="1066800" cy="304800"/>
          </a:xfrm>
        </p:spPr>
        <p:txBody>
          <a:bodyPr>
            <a:normAutofit/>
          </a:bodyPr>
          <a:lstStyle/>
          <a:p>
            <a:pPr marL="0" indent="0">
              <a:buNone/>
            </a:pPr>
            <a:r>
              <a:rPr lang="en-US" sz="800" dirty="0">
                <a:solidFill>
                  <a:schemeClr val="bg1">
                    <a:lumMod val="50000"/>
                  </a:schemeClr>
                </a:solidFill>
              </a:rPr>
              <a:t>A modern keyboard.</a:t>
            </a:r>
          </a:p>
        </p:txBody>
      </p:sp>
      <p:pic>
        <p:nvPicPr>
          <p:cNvPr id="7" name="Picture 6" descr="Two people having a convers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981200"/>
            <a:ext cx="1219048" cy="1219048"/>
          </a:xfrm>
          <a:prstGeom prst="rect">
            <a:avLst/>
          </a:prstGeom>
        </p:spPr>
      </p:pic>
      <p:pic>
        <p:nvPicPr>
          <p:cNvPr id="6" name="Picture 5" descr="A teacher writing on a chalkboar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1981200"/>
            <a:ext cx="1219048" cy="1219048"/>
          </a:xfrm>
          <a:prstGeom prst="rect">
            <a:avLst/>
          </a:prstGeom>
        </p:spPr>
      </p:pic>
      <p:pic>
        <p:nvPicPr>
          <p:cNvPr id="5" name="Picture 4" descr="A pencil writing on pape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352" y="1981200"/>
            <a:ext cx="1219048" cy="1219048"/>
          </a:xfrm>
          <a:prstGeom prst="rect">
            <a:avLst/>
          </a:prstGeom>
        </p:spPr>
      </p:pic>
      <p:pic>
        <p:nvPicPr>
          <p:cNvPr id="9" name="Picture 8" descr="A person exercis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6352" y="1981352"/>
            <a:ext cx="1219048" cy="1219048"/>
          </a:xfrm>
          <a:prstGeom prst="rect">
            <a:avLst/>
          </a:prstGeom>
        </p:spPr>
      </p:pic>
      <p:pic>
        <p:nvPicPr>
          <p:cNvPr id="8" name="Picture 7" descr="A group of 10 peopl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10800" y="1981200"/>
            <a:ext cx="1219048" cy="121904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447800"/>
          </a:xfrm>
          <a:solidFill>
            <a:srgbClr val="A0091A"/>
          </a:solidFill>
        </p:spPr>
        <p:txBody>
          <a:bodyPr anchor="t">
            <a:noAutofit/>
          </a:bodyPr>
          <a:lstStyle/>
          <a:p>
            <a:pPr defTabSz="284163">
              <a:tabLst>
                <a:tab pos="569913" algn="l"/>
              </a:tabLst>
            </a:pPr>
            <a:r>
              <a:rPr lang="en-US" dirty="0">
                <a:solidFill>
                  <a:schemeClr val="bg1"/>
                </a:solidFill>
                <a:effectLst>
                  <a:outerShdw blurRad="38100" dist="38100" dir="2700000" algn="tl">
                    <a:srgbClr val="000000">
                      <a:alpha val="43137"/>
                    </a:srgbClr>
                  </a:outerShdw>
                </a:effectLst>
                <a:latin typeface="Britannic Bold" panose="020B0903060703020204" pitchFamily="34" charset="0"/>
              </a:rPr>
              <a:t>	Thank you!</a:t>
            </a:r>
            <a:br>
              <a:rPr lang="en-US" sz="4000" dirty="0">
                <a:solidFill>
                  <a:schemeClr val="bg1"/>
                </a:solidFill>
                <a:effectLst>
                  <a:outerShdw blurRad="38100" dist="38100" dir="2700000" algn="tl">
                    <a:srgbClr val="000000">
                      <a:alpha val="43137"/>
                    </a:srgbClr>
                  </a:outerShdw>
                </a:effectLst>
                <a:latin typeface="Gadugi" panose="020B0502040204020203" pitchFamily="34" charset="0"/>
              </a:rPr>
            </a:br>
            <a:r>
              <a:rPr lang="en-US" sz="4000" dirty="0">
                <a:solidFill>
                  <a:schemeClr val="bg1"/>
                </a:solidFill>
                <a:effectLst>
                  <a:outerShdw blurRad="38100" dist="38100" dir="2700000" algn="tl">
                    <a:srgbClr val="000000">
                      <a:alpha val="43137"/>
                    </a:srgbClr>
                  </a:outerShdw>
                </a:effectLst>
                <a:latin typeface="Gadugi" panose="020B0502040204020203" pitchFamily="34" charset="0"/>
              </a:rPr>
              <a:t>	#5A11yKeys </a:t>
            </a:r>
            <a:r>
              <a:rPr lang="en-US" sz="4000" b="1" dirty="0">
                <a:solidFill>
                  <a:schemeClr val="bg1"/>
                </a:solidFill>
                <a:effectLst>
                  <a:outerShdw blurRad="38100" dist="38100" dir="2700000" algn="tl">
                    <a:srgbClr val="000000">
                      <a:alpha val="43137"/>
                    </a:srgbClr>
                  </a:outerShdw>
                </a:effectLst>
                <a:latin typeface="Gadugi" panose="020B0502040204020203" pitchFamily="34" charset="0"/>
              </a:rPr>
              <a:t>|</a:t>
            </a:r>
            <a:r>
              <a:rPr lang="en-US" sz="4000" dirty="0">
                <a:solidFill>
                  <a:schemeClr val="bg1"/>
                </a:solidFill>
                <a:effectLst>
                  <a:outerShdw blurRad="38100" dist="38100" dir="2700000" algn="tl">
                    <a:srgbClr val="000000">
                      <a:alpha val="43137"/>
                    </a:srgbClr>
                  </a:outerShdw>
                </a:effectLst>
                <a:latin typeface="Gadugi" panose="020B0502040204020203" pitchFamily="34" charset="0"/>
              </a:rPr>
              <a:t> #AHG16</a:t>
            </a:r>
            <a:endParaRPr lang="en-US" sz="4000" dirty="0">
              <a:solidFill>
                <a:schemeClr val="bg1"/>
              </a:solidFill>
              <a:effectLst>
                <a:outerShdw blurRad="38100" dist="38100" dir="2700000" algn="tl">
                  <a:srgbClr val="000000">
                    <a:alpha val="43137"/>
                  </a:srgbClr>
                </a:outerShdw>
              </a:effectLst>
              <a:latin typeface="Gadugi" panose="020B0502040204020203" pitchFamily="34" charset="0"/>
            </a:endParaRPr>
          </a:p>
        </p:txBody>
      </p:sp>
      <p:pic>
        <p:nvPicPr>
          <p:cNvPr id="4" name="Content Placeholder 3" descr="Photograph of Angela."/>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144001" y="1981200"/>
            <a:ext cx="3047999" cy="4572000"/>
          </a:xfrm>
        </p:spPr>
      </p:pic>
      <p:sp>
        <p:nvSpPr>
          <p:cNvPr id="3" name="Content Placeholder 2"/>
          <p:cNvSpPr>
            <a:spLocks noGrp="1"/>
          </p:cNvSpPr>
          <p:nvPr>
            <p:ph sz="half" idx="2"/>
          </p:nvPr>
        </p:nvSpPr>
        <p:spPr>
          <a:xfrm>
            <a:off x="0" y="1981200"/>
            <a:ext cx="12166600" cy="4572000"/>
          </a:xfrm>
          <a:solidFill>
            <a:schemeClr val="tx1">
              <a:alpha val="20000"/>
            </a:schemeClr>
          </a:solidFill>
        </p:spPr>
        <p:txBody>
          <a:bodyPr>
            <a:noAutofit/>
          </a:bodyPr>
          <a:lstStyle/>
          <a:p>
            <a:pPr marL="0" indent="0">
              <a:buNone/>
            </a:pPr>
            <a:endParaRPr lang="en-US" sz="4000" dirty="0">
              <a:latin typeface="Gadugi" panose="020B0502040204020203" pitchFamily="34" charset="0"/>
            </a:endParaRPr>
          </a:p>
          <a:p>
            <a:pPr marL="0" indent="0" defTabSz="625475">
              <a:buNone/>
            </a:pPr>
            <a:r>
              <a:rPr lang="en-US" sz="4000" dirty="0">
                <a:latin typeface="Gadugi" panose="020B0502040204020203" pitchFamily="34" charset="0"/>
              </a:rPr>
              <a:t>	@AccessForAll</a:t>
            </a:r>
            <a:br>
              <a:rPr lang="en-US" sz="4000" dirty="0">
                <a:latin typeface="Gadugi" panose="020B0502040204020203" pitchFamily="34" charset="0"/>
              </a:rPr>
            </a:br>
            <a:r>
              <a:rPr lang="en-US" sz="4000" dirty="0">
                <a:latin typeface="Gadugi" panose="020B0502040204020203" pitchFamily="34" charset="0"/>
              </a:rPr>
              <a:t>	LinkedIn: /angelahooker</a:t>
            </a:r>
            <a:br>
              <a:rPr lang="en-US" sz="4000" dirty="0">
                <a:latin typeface="Gadugi" panose="020B0502040204020203" pitchFamily="34" charset="0"/>
              </a:rPr>
            </a:br>
            <a:r>
              <a:rPr lang="en-US" sz="4000" dirty="0">
                <a:latin typeface="Gadugi" panose="020B0502040204020203" pitchFamily="34" charset="0"/>
              </a:rPr>
              <a:t>	ange@angelahooker.com</a:t>
            </a:r>
            <a:endParaRPr lang="en-US" sz="4000" dirty="0"/>
          </a:p>
        </p:txBody>
      </p:sp>
    </p:spTree>
    <p:extLst>
      <p:ext uri="{BB962C8B-B14F-4D97-AF65-F5344CB8AC3E}">
        <p14:creationId xmlns:p14="http://schemas.microsoft.com/office/powerpoint/2010/main" val="2812288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 credits</a:t>
            </a:r>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12192000" cy="1143000"/>
          </a:xfrm>
          <a:solidFill>
            <a:srgbClr val="A0091A"/>
          </a:solidFill>
        </p:spPr>
        <p:txBody>
          <a:bodyPr/>
          <a:lstStyle/>
          <a:p>
            <a:pPr algn="l"/>
            <a:r>
              <a:rPr lang="en-US" dirty="0">
                <a:solidFill>
                  <a:schemeClr val="bg1"/>
                </a:solidFill>
              </a:rPr>
              <a:t>Hi! I’m Angela.</a:t>
            </a:r>
          </a:p>
        </p:txBody>
      </p:sp>
      <p:sp>
        <p:nvSpPr>
          <p:cNvPr id="5" name="Footer Placeholder 4"/>
          <p:cNvSpPr>
            <a:spLocks noGrp="1"/>
          </p:cNvSpPr>
          <p:nvPr>
            <p:ph type="ftr" sz="quarter" idx="4294967295"/>
          </p:nvPr>
        </p:nvSpPr>
        <p:spPr>
          <a:xfrm>
            <a:off x="76200" y="3276600"/>
            <a:ext cx="9525000" cy="854080"/>
          </a:xfrm>
          <a:prstGeom prst="rect">
            <a:avLst/>
          </a:prstGeom>
          <a:noFill/>
        </p:spPr>
        <p:txBody>
          <a:bodyPr/>
          <a:lstStyle/>
          <a:p>
            <a:pPr>
              <a:tabLst>
                <a:tab pos="7772400" algn="r"/>
              </a:tabLst>
            </a:pPr>
            <a:r>
              <a:rPr lang="en-US" sz="4000" dirty="0"/>
              <a:t>@AccessForAll  </a:t>
            </a:r>
            <a:r>
              <a:rPr lang="en-US" sz="4000" b="1" dirty="0">
                <a:solidFill>
                  <a:srgbClr val="A0091A"/>
                </a:solidFill>
              </a:rPr>
              <a:t>|</a:t>
            </a:r>
            <a:r>
              <a:rPr lang="en-US" sz="4000" dirty="0"/>
              <a:t> #5A11yKeys </a:t>
            </a:r>
            <a:r>
              <a:rPr lang="en-US" sz="4000" b="1" dirty="0">
                <a:solidFill>
                  <a:srgbClr val="A0091A"/>
                </a:solidFill>
              </a:rPr>
              <a:t>|</a:t>
            </a:r>
            <a:r>
              <a:rPr lang="en-US" sz="4000" dirty="0"/>
              <a:t> #AHG16</a:t>
            </a:r>
          </a:p>
        </p:txBody>
      </p:sp>
      <p:pic>
        <p:nvPicPr>
          <p:cNvPr id="7" name="Content Placeholder 3" descr="Photograph of Angela."/>
          <p:cNvPicPr>
            <a:picLocks noGrp="1" noChangeAspect="1"/>
          </p:cNvPicPr>
          <p:nvPr>
            <p:ph idx="1"/>
          </p:nvPr>
        </p:nvPicPr>
        <p:blipFill>
          <a:blip r:embed="rId3" cstate="print">
            <a:grayscl/>
            <a:extLst>
              <a:ext uri="{28A0092B-C50C-407E-A947-70E740481C1C}">
                <a14:useLocalDpi xmlns:a14="http://schemas.microsoft.com/office/drawing/2010/main" val="0"/>
              </a:ext>
            </a:extLst>
          </a:blip>
          <a:stretch>
            <a:fillRect/>
          </a:stretch>
        </p:blipFill>
        <p:spPr>
          <a:xfrm>
            <a:off x="9677400" y="1981200"/>
            <a:ext cx="2514600" cy="3773615"/>
          </a:xfrm>
        </p:spPr>
      </p:pic>
    </p:spTree>
    <p:extLst>
      <p:ext uri="{BB962C8B-B14F-4D97-AF65-F5344CB8AC3E}">
        <p14:creationId xmlns:p14="http://schemas.microsoft.com/office/powerpoint/2010/main" val="206949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12192000" cy="1143000"/>
          </a:xfrm>
          <a:solidFill>
            <a:schemeClr val="bg1">
              <a:alpha val="64000"/>
            </a:schemeClr>
          </a:solidFill>
        </p:spPr>
        <p:txBody>
          <a:bodyPr/>
          <a:lstStyle/>
          <a:p>
            <a:r>
              <a:rPr lang="en-US" dirty="0"/>
              <a:t>You, you, you!</a:t>
            </a:r>
          </a:p>
        </p:txBody>
      </p:sp>
      <p:sp>
        <p:nvSpPr>
          <p:cNvPr id="5" name="Content Placeholder 4"/>
          <p:cNvSpPr>
            <a:spLocks noGrp="1"/>
          </p:cNvSpPr>
          <p:nvPr>
            <p:ph idx="1"/>
          </p:nvPr>
        </p:nvSpPr>
        <p:spPr>
          <a:xfrm>
            <a:off x="609600" y="4724400"/>
            <a:ext cx="1066800" cy="152400"/>
          </a:xfrm>
        </p:spPr>
        <p:txBody>
          <a:bodyPr>
            <a:normAutofit fontScale="55000" lnSpcReduction="20000"/>
          </a:bodyPr>
          <a:lstStyle/>
          <a:p>
            <a:pPr marL="0" indent="0">
              <a:buNone/>
            </a:pPr>
            <a:r>
              <a:rPr lang="en-US" sz="800" dirty="0">
                <a:solidFill>
                  <a:schemeClr val="tx1">
                    <a:lumMod val="75000"/>
                    <a:lumOff val="25000"/>
                  </a:schemeClr>
                </a:solidFill>
              </a:rPr>
              <a:t>A person pointing.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486400"/>
            <a:ext cx="12192000" cy="1143000"/>
          </a:xfrm>
          <a:solidFill>
            <a:schemeClr val="bg1">
              <a:alpha val="78000"/>
            </a:schemeClr>
          </a:solidFill>
        </p:spPr>
        <p:txBody>
          <a:bodyPr/>
          <a:lstStyle/>
          <a:p>
            <a:r>
              <a:rPr lang="en-US" dirty="0"/>
              <a:t>Ewe again?</a:t>
            </a:r>
          </a:p>
        </p:txBody>
      </p:sp>
      <p:sp>
        <p:nvSpPr>
          <p:cNvPr id="3" name="Content Placeholder 2"/>
          <p:cNvSpPr>
            <a:spLocks noGrp="1"/>
          </p:cNvSpPr>
          <p:nvPr>
            <p:ph sz="half" idx="1"/>
          </p:nvPr>
        </p:nvSpPr>
        <p:spPr>
          <a:xfrm>
            <a:off x="3276600" y="4800600"/>
            <a:ext cx="609600" cy="228600"/>
          </a:xfrm>
        </p:spPr>
        <p:txBody>
          <a:bodyPr>
            <a:normAutofit/>
          </a:bodyPr>
          <a:lstStyle/>
          <a:p>
            <a:pPr marL="0" indent="0">
              <a:buNone/>
            </a:pPr>
            <a:r>
              <a:rPr lang="en-US" sz="800" dirty="0">
                <a:solidFill>
                  <a:schemeClr val="tx1">
                    <a:lumMod val="75000"/>
                    <a:lumOff val="25000"/>
                  </a:schemeClr>
                </a:solidFill>
              </a:rPr>
              <a:t>A ewe.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352800"/>
            <a:ext cx="12192000" cy="1143000"/>
          </a:xfrm>
          <a:solidFill>
            <a:schemeClr val="bg1">
              <a:alpha val="70000"/>
            </a:schemeClr>
          </a:solidFill>
        </p:spPr>
        <p:txBody>
          <a:bodyPr>
            <a:normAutofit fontScale="90000"/>
          </a:bodyPr>
          <a:lstStyle/>
          <a:p>
            <a:pPr algn="l"/>
            <a:r>
              <a:rPr lang="en-US" dirty="0"/>
              <a:t>Yes, you are </a:t>
            </a:r>
            <a:r>
              <a:rPr lang="en-US" b="1" i="1" dirty="0"/>
              <a:t>The</a:t>
            </a:r>
            <a:r>
              <a:rPr lang="en-US" dirty="0"/>
              <a:t> </a:t>
            </a:r>
            <a:r>
              <a:rPr lang="en-US" b="1" i="1" dirty="0"/>
              <a:t>Expert</a:t>
            </a:r>
            <a:r>
              <a:rPr lang="en-US" dirty="0"/>
              <a:t> who has a unending fountain of accessibility knowledge (at least your colleagues think so).</a:t>
            </a:r>
          </a:p>
        </p:txBody>
      </p:sp>
      <p:sp>
        <p:nvSpPr>
          <p:cNvPr id="4" name="Content Placeholder 3"/>
          <p:cNvSpPr>
            <a:spLocks noGrp="1"/>
          </p:cNvSpPr>
          <p:nvPr>
            <p:ph idx="1"/>
          </p:nvPr>
        </p:nvSpPr>
        <p:spPr>
          <a:xfrm>
            <a:off x="9372600" y="2057400"/>
            <a:ext cx="1295400" cy="304795"/>
          </a:xfrm>
        </p:spPr>
        <p:txBody>
          <a:bodyPr>
            <a:normAutofit fontScale="92500"/>
          </a:bodyPr>
          <a:lstStyle/>
          <a:p>
            <a:pPr marL="0" indent="0">
              <a:buNone/>
            </a:pPr>
            <a:r>
              <a:rPr lang="en-US" sz="800" dirty="0">
                <a:solidFill>
                  <a:srgbClr val="D09D1E"/>
                </a:solidFill>
              </a:rPr>
              <a:t>The </a:t>
            </a:r>
            <a:r>
              <a:rPr lang="en-US" sz="800" dirty="0" err="1">
                <a:solidFill>
                  <a:srgbClr val="D09D1E"/>
                </a:solidFill>
              </a:rPr>
              <a:t>Trevi</a:t>
            </a:r>
            <a:r>
              <a:rPr lang="en-US" sz="800" dirty="0">
                <a:solidFill>
                  <a:srgbClr val="D09D1E"/>
                </a:solidFill>
              </a:rPr>
              <a:t> Fountain in Rome.</a:t>
            </a:r>
          </a:p>
        </p:txBody>
      </p:sp>
    </p:spTree>
    <p:extLst>
      <p:ext uri="{BB962C8B-B14F-4D97-AF65-F5344CB8AC3E}">
        <p14:creationId xmlns:p14="http://schemas.microsoft.com/office/powerpoint/2010/main" val="3035812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lum/>
          </a:blip>
          <a:srcRect/>
          <a:stretch>
            <a:fillRect t="-9000" b="-9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867400" y="6400803"/>
            <a:ext cx="3200400" cy="228597"/>
          </a:xfrm>
        </p:spPr>
        <p:txBody>
          <a:bodyPr>
            <a:normAutofit fontScale="92500"/>
          </a:bodyPr>
          <a:lstStyle/>
          <a:p>
            <a:pPr marL="0" indent="0">
              <a:buNone/>
            </a:pPr>
            <a:r>
              <a:rPr lang="en-US" sz="800" dirty="0">
                <a:solidFill>
                  <a:schemeClr val="accent3">
                    <a:lumMod val="50000"/>
                  </a:schemeClr>
                </a:solidFill>
              </a:rPr>
              <a:t>Lego rendering of the famous “printer smashing” scene in “Office Space.”</a:t>
            </a:r>
          </a:p>
        </p:txBody>
      </p:sp>
      <p:sp>
        <p:nvSpPr>
          <p:cNvPr id="2" name="Title 1"/>
          <p:cNvSpPr>
            <a:spLocks noGrp="1"/>
          </p:cNvSpPr>
          <p:nvPr>
            <p:ph type="title"/>
          </p:nvPr>
        </p:nvSpPr>
        <p:spPr>
          <a:xfrm>
            <a:off x="0" y="228600"/>
            <a:ext cx="12191999" cy="1143000"/>
          </a:xfrm>
          <a:solidFill>
            <a:schemeClr val="bg1">
              <a:alpha val="70000"/>
            </a:schemeClr>
          </a:solidFill>
        </p:spPr>
        <p:txBody>
          <a:bodyPr/>
          <a:lstStyle/>
          <a:p>
            <a:pPr algn="l"/>
            <a:r>
              <a:rPr lang="en-US" dirty="0">
                <a:latin typeface="Britannic Bold" panose="020B0903060703020204" pitchFamily="34" charset="0"/>
              </a:rPr>
              <a:t>1. Establish relationships with your team.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962400"/>
            <a:ext cx="12192000" cy="1143000"/>
          </a:xfrm>
          <a:solidFill>
            <a:schemeClr val="bg1">
              <a:alpha val="80000"/>
            </a:schemeClr>
          </a:solidFill>
        </p:spPr>
        <p:txBody>
          <a:bodyPr>
            <a:normAutofit/>
          </a:bodyPr>
          <a:lstStyle/>
          <a:p>
            <a:r>
              <a:rPr lang="en-US" dirty="0"/>
              <a:t>Get to know your team and bond with them.</a:t>
            </a:r>
          </a:p>
        </p:txBody>
      </p:sp>
      <p:sp>
        <p:nvSpPr>
          <p:cNvPr id="3" name="Content Placeholder 2"/>
          <p:cNvSpPr>
            <a:spLocks noGrp="1"/>
          </p:cNvSpPr>
          <p:nvPr>
            <p:ph idx="1"/>
          </p:nvPr>
        </p:nvSpPr>
        <p:spPr>
          <a:xfrm>
            <a:off x="3886200" y="6477000"/>
            <a:ext cx="1066800" cy="304795"/>
          </a:xfrm>
        </p:spPr>
        <p:txBody>
          <a:bodyPr>
            <a:normAutofit fontScale="62500" lnSpcReduction="20000"/>
          </a:bodyPr>
          <a:lstStyle/>
          <a:p>
            <a:pPr marL="0" indent="0">
              <a:buNone/>
            </a:pPr>
            <a:r>
              <a:rPr lang="en-US" sz="800" dirty="0">
                <a:solidFill>
                  <a:schemeClr val="bg2">
                    <a:lumMod val="75000"/>
                  </a:schemeClr>
                </a:solidFill>
              </a:rPr>
              <a:t>Three people dressed as Captain America, The Flash, and Wonder Woman, participating in a race.</a:t>
            </a:r>
          </a:p>
        </p:txBody>
      </p:sp>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11563</TotalTime>
  <Words>2568</Words>
  <Application>Microsoft Office PowerPoint</Application>
  <PresentationFormat>Widescreen</PresentationFormat>
  <Paragraphs>242</Paragraphs>
  <Slides>37</Slides>
  <Notes>34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Britannic Bold</vt:lpstr>
      <vt:lpstr>Calibri</vt:lpstr>
      <vt:lpstr>Gadugi</vt:lpstr>
      <vt:lpstr>Perpetua Titling MT</vt:lpstr>
      <vt:lpstr>Tahoma</vt:lpstr>
      <vt:lpstr>Office Theme</vt:lpstr>
      <vt:lpstr>5 Keys for Implementing Accessibility in Your Team</vt:lpstr>
      <vt:lpstr>A 1990s-era Hewlett Packard keyboard with soda and ice all over it.</vt:lpstr>
      <vt:lpstr>“Oh, fudge!”</vt:lpstr>
      <vt:lpstr>Hi! I’m Angela.</vt:lpstr>
      <vt:lpstr>You, you, you!</vt:lpstr>
      <vt:lpstr>Ewe again?</vt:lpstr>
      <vt:lpstr>Yes, you are The Expert who has a unending fountain of accessibility knowledge (at least your colleagues think so).</vt:lpstr>
      <vt:lpstr>1. Establish relationships with your team.</vt:lpstr>
      <vt:lpstr>Get to know your team and bond with them.</vt:lpstr>
      <vt:lpstr>Treat and speak to your colleagues with respect.</vt:lpstr>
      <vt:lpstr>If they feel like you’re on their side, they’re likely to cooperate with you, hear you, and work hard.</vt:lpstr>
      <vt:lpstr>Cultivate a “no-blame” culture where people can safely admit that their skills may not be up to par.</vt:lpstr>
      <vt:lpstr>Promote accountability and responsibility.</vt:lpstr>
      <vt:lpstr>Be sensitive.</vt:lpstr>
      <vt:lpstr>Get management’s support.</vt:lpstr>
      <vt:lpstr>2. Teach your team about disabilities.</vt:lpstr>
      <vt:lpstr>Give them a balanced view about dis/abilities.</vt:lpstr>
      <vt:lpstr>For instance … the late Stella Young talks about inspiration pron [sic]. </vt:lpstr>
      <vt:lpstr>To the contrary …</vt:lpstr>
      <vt:lpstr>Show them assistive technologies.</vt:lpstr>
      <vt:lpstr>Try simulating experiences with assistive technologies.</vt:lpstr>
      <vt:lpstr>Ask people to consider their future selves.</vt:lpstr>
      <vt:lpstr>What types of disability awareness activities can you do? </vt:lpstr>
      <vt:lpstr>3. Decide which standards and guidelines you’ll use.</vt:lpstr>
      <vt:lpstr>Consider these:</vt:lpstr>
      <vt:lpstr>4. Train your team to use principles of accessibility in their work.</vt:lpstr>
      <vt:lpstr>Teach them that accessibility isn’t only a tech issue.</vt:lpstr>
      <vt:lpstr>Web Experience Toolkit (WET)</vt:lpstr>
      <vt:lpstr>Teach each role how to test for accessibility in their work.</vt:lpstr>
      <vt:lpstr>Not everyone may learn from you—and that’s okay!</vt:lpstr>
      <vt:lpstr>Allow your team to solve accessibility problems.</vt:lpstr>
      <vt:lpstr>Give your team resources and tools.</vt:lpstr>
      <vt:lpstr>5. Get your team involved with your audience.</vt:lpstr>
      <vt:lpstr>User research doesn’t have to be expensive or intimidating!</vt:lpstr>
      <vt:lpstr>How will you implement these?</vt:lpstr>
      <vt:lpstr> Thank you!  #5A11yKeys | #AHG16</vt:lpstr>
      <vt:lpstr>Photo credits</vt:lpstr>
    </vt:vector>
  </TitlesOfParts>
  <Company>Cascades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Keys to Incorporate Accessibility in Your Team</dc:title>
  <dc:creator>Angela</dc:creator>
  <cp:lastModifiedBy>Angela Hooker</cp:lastModifiedBy>
  <cp:revision>655</cp:revision>
  <dcterms:created xsi:type="dcterms:W3CDTF">2014-11-08T01:44:12Z</dcterms:created>
  <dcterms:modified xsi:type="dcterms:W3CDTF">2016-11-17T22:48:07Z</dcterms:modified>
</cp:coreProperties>
</file>