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8" r:id="rId1"/>
  </p:sldMasterIdLst>
  <p:sldIdLst>
    <p:sldId id="256" r:id="rId2"/>
    <p:sldId id="291" r:id="rId3"/>
    <p:sldId id="257" r:id="rId4"/>
    <p:sldId id="260" r:id="rId5"/>
    <p:sldId id="258" r:id="rId6"/>
    <p:sldId id="287" r:id="rId7"/>
    <p:sldId id="270" r:id="rId8"/>
    <p:sldId id="289" r:id="rId9"/>
    <p:sldId id="288" r:id="rId10"/>
    <p:sldId id="262" r:id="rId11"/>
    <p:sldId id="263" r:id="rId12"/>
    <p:sldId id="264" r:id="rId13"/>
    <p:sldId id="267" r:id="rId14"/>
    <p:sldId id="265" r:id="rId15"/>
    <p:sldId id="266" r:id="rId16"/>
    <p:sldId id="268" r:id="rId17"/>
    <p:sldId id="269" r:id="rId18"/>
    <p:sldId id="273" r:id="rId19"/>
    <p:sldId id="261" r:id="rId20"/>
    <p:sldId id="290" r:id="rId21"/>
    <p:sldId id="271" r:id="rId22"/>
    <p:sldId id="272" r:id="rId23"/>
    <p:sldId id="259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585"/>
  </p:normalViewPr>
  <p:slideViewPr>
    <p:cSldViewPr snapToGrid="0" snapToObjects="1">
      <p:cViewPr>
        <p:scale>
          <a:sx n="70" d="100"/>
          <a:sy n="70" d="100"/>
        </p:scale>
        <p:origin x="105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4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0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0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9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5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7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0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320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904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0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D289E-1AD6-3346-B85E-6DF54515AA5D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E9558-29EE-EB44-8327-954422ECC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0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1261"/>
            <a:ext cx="9144000" cy="3830805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Effects of a Postsecondary Faculty Professional Development Program Designed to Better Address the Needs of Students with Disabilities</a:t>
            </a:r>
            <a:r>
              <a:rPr lang="en-US" smtClean="0">
                <a:effectLst/>
              </a:rPr>
              <a:t>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1894" y="5342022"/>
            <a:ext cx="112294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Accessing Higher Ground – 2015</a:t>
            </a:r>
          </a:p>
          <a:p>
            <a:pPr algn="r"/>
            <a:r>
              <a:rPr lang="en-US" sz="2800" dirty="0" smtClean="0"/>
              <a:t>Kelly D. Roberts, PhD</a:t>
            </a:r>
          </a:p>
          <a:p>
            <a:pPr algn="r"/>
            <a:r>
              <a:rPr lang="en-US" sz="2800" dirty="0" err="1" smtClean="0"/>
              <a:t>robertsk@hawaii.edu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-48069"/>
            <a:ext cx="9144000" cy="1056061"/>
          </a:xfrm>
        </p:spPr>
        <p:txBody>
          <a:bodyPr>
            <a:normAutofit/>
          </a:bodyPr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1318888"/>
            <a:ext cx="101193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/>
              <a:t>Surveys were administered to faculty immediately before and after </a:t>
            </a:r>
            <a:r>
              <a:rPr lang="en-US" sz="3600" dirty="0" smtClean="0"/>
              <a:t>participation in the PD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Faculty </a:t>
            </a:r>
            <a:r>
              <a:rPr lang="en-US" sz="3600" dirty="0"/>
              <a:t>interviews were conducted during the semester following the Summer Institute at the beginning and at the end of the </a:t>
            </a:r>
            <a:r>
              <a:rPr lang="en-US" sz="3600" dirty="0" smtClean="0"/>
              <a:t>semester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Faculty </a:t>
            </a:r>
            <a:r>
              <a:rPr lang="en-US" sz="3600" dirty="0"/>
              <a:t>course syllabi were collected at the beginning of the </a:t>
            </a:r>
            <a:r>
              <a:rPr lang="en-US" sz="3600" dirty="0" smtClean="0"/>
              <a:t>semester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Students </a:t>
            </a:r>
            <a:r>
              <a:rPr lang="en-US" sz="3600" dirty="0"/>
              <a:t>were surveyed at the end of the semester</a:t>
            </a:r>
            <a:r>
              <a:rPr lang="en-US" sz="3600" dirty="0" smtClean="0">
                <a:effectLst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3825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72555"/>
            <a:ext cx="9144000" cy="1056061"/>
          </a:xfrm>
        </p:spPr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. Measurement Tools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6656" y="2196712"/>
            <a:ext cx="10119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F</a:t>
            </a:r>
            <a:r>
              <a:rPr lang="en-US" sz="3600" dirty="0" smtClean="0"/>
              <a:t>aculty </a:t>
            </a:r>
            <a:r>
              <a:rPr lang="en-US" sz="3600" dirty="0"/>
              <a:t>Summer Institute pre- and </a:t>
            </a:r>
            <a:r>
              <a:rPr lang="en-US" sz="3600" dirty="0" smtClean="0"/>
              <a:t>post-survey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F</a:t>
            </a:r>
            <a:r>
              <a:rPr lang="en-US" sz="3600" dirty="0" smtClean="0"/>
              <a:t>aculty </a:t>
            </a:r>
            <a:r>
              <a:rPr lang="en-US" sz="3600" dirty="0"/>
              <a:t>pre- and post-interview </a:t>
            </a:r>
            <a:r>
              <a:rPr lang="en-US" sz="3600" dirty="0" smtClean="0"/>
              <a:t>protocols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</a:t>
            </a:r>
            <a:r>
              <a:rPr lang="en-US" sz="3600" dirty="0" smtClean="0"/>
              <a:t>tudent survey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</a:t>
            </a:r>
            <a:r>
              <a:rPr lang="en-US" sz="3600" dirty="0" smtClean="0"/>
              <a:t>yllabus checklist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665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171387"/>
            <a:ext cx="9144000" cy="1056061"/>
          </a:xfrm>
        </p:spPr>
        <p:txBody>
          <a:bodyPr>
            <a:normAutofit/>
          </a:bodyPr>
          <a:lstStyle/>
          <a:p>
            <a:r>
              <a:rPr lang="en-US" b="1" dirty="0" smtClean="0"/>
              <a:t>Faculty pre &amp; post survey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1721224"/>
            <a:ext cx="11301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Gender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C</a:t>
            </a:r>
            <a:r>
              <a:rPr lang="en-US" sz="3600" dirty="0" smtClean="0"/>
              <a:t>ollege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E</a:t>
            </a:r>
            <a:r>
              <a:rPr lang="en-US" sz="3600" dirty="0" smtClean="0"/>
              <a:t>xperience </a:t>
            </a:r>
            <a:r>
              <a:rPr lang="en-US" sz="3600" dirty="0"/>
              <a:t>applying principles of UD to course design; </a:t>
            </a:r>
            <a:endParaRPr lang="en-US" sz="3600" dirty="0" smtClean="0"/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E</a:t>
            </a:r>
            <a:r>
              <a:rPr lang="en-US" sz="3600" dirty="0" smtClean="0"/>
              <a:t>xperiences instructing students with disabilities (SWD)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C</a:t>
            </a:r>
            <a:r>
              <a:rPr lang="en-US" sz="3600" dirty="0" smtClean="0"/>
              <a:t>ompetence </a:t>
            </a:r>
            <a:r>
              <a:rPr lang="en-US" sz="3600" dirty="0"/>
              <a:t>instructing </a:t>
            </a:r>
            <a:r>
              <a:rPr lang="en-US" sz="3600" dirty="0" smtClean="0"/>
              <a:t>SWD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F</a:t>
            </a:r>
            <a:r>
              <a:rPr lang="en-US" sz="3600" dirty="0" smtClean="0"/>
              <a:t>amiliarity w/accommodations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Change in faculty knowledge of UDI using five assessment items.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91505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04672" y="932689"/>
            <a:ext cx="11009376" cy="157276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Faculty pre- and post-interview protocols.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2836792"/>
            <a:ext cx="10119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Each interview took about 50 minutes and was tape-recorded with the participant’s permission.  The tape-recorded interview was fully transcribed for analysis.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3964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701739"/>
            <a:ext cx="9144000" cy="105606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Faculty pre-interview protocols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2178424"/>
            <a:ext cx="10119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5 open-ended </a:t>
            </a:r>
            <a:r>
              <a:rPr lang="en-US" sz="3600" dirty="0"/>
              <a:t>questions on motivation to participate in the Summer Institute and </a:t>
            </a:r>
            <a:r>
              <a:rPr lang="en-US" sz="3600" dirty="0" smtClean="0"/>
              <a:t>case study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P</a:t>
            </a:r>
            <a:r>
              <a:rPr lang="en-US" sz="3600" dirty="0" smtClean="0"/>
              <a:t>erceptions </a:t>
            </a:r>
            <a:r>
              <a:rPr lang="en-US" sz="3600" dirty="0"/>
              <a:t>of </a:t>
            </a:r>
            <a:r>
              <a:rPr lang="en-US" sz="3600" dirty="0" smtClean="0"/>
              <a:t>possible gains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P</a:t>
            </a:r>
            <a:r>
              <a:rPr lang="en-US" sz="3600" dirty="0" smtClean="0"/>
              <a:t>lans </a:t>
            </a:r>
            <a:r>
              <a:rPr lang="en-US" sz="3600" dirty="0"/>
              <a:t>for implementing what </a:t>
            </a:r>
            <a:r>
              <a:rPr lang="en-US" sz="3600" dirty="0" smtClean="0"/>
              <a:t>will be learned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A</a:t>
            </a:r>
            <a:r>
              <a:rPr lang="en-US" sz="3600" dirty="0" smtClean="0"/>
              <a:t>cademic </a:t>
            </a:r>
            <a:r>
              <a:rPr lang="en-US" sz="3600" dirty="0"/>
              <a:t>expectations toward students with and without disabilities.  </a:t>
            </a:r>
          </a:p>
        </p:txBody>
      </p:sp>
    </p:spTree>
    <p:extLst>
      <p:ext uri="{BB962C8B-B14F-4D97-AF65-F5344CB8AC3E}">
        <p14:creationId xmlns:p14="http://schemas.microsoft.com/office/powerpoint/2010/main" val="1855103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164593"/>
            <a:ext cx="9144000" cy="13920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Faculty post-interview protocols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1794376"/>
            <a:ext cx="10119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10 open-ended questions on perceptions of the achievement of their instructional plans using UDI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R</a:t>
            </a:r>
            <a:r>
              <a:rPr lang="en-US" sz="3600" dirty="0" smtClean="0"/>
              <a:t>esources and challenges in the use of the UDI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P</a:t>
            </a:r>
            <a:r>
              <a:rPr lang="en-US" sz="3600" dirty="0" smtClean="0"/>
              <a:t>rovision of accommodations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C</a:t>
            </a:r>
            <a:r>
              <a:rPr lang="en-US" sz="3600" dirty="0" smtClean="0"/>
              <a:t>hange in competence, skills, and attitudes in instructing SWD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R</a:t>
            </a:r>
            <a:r>
              <a:rPr lang="en-US" sz="3600" dirty="0" smtClean="0"/>
              <a:t>eflection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1415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189675"/>
            <a:ext cx="9144000" cy="1056061"/>
          </a:xfrm>
        </p:spPr>
        <p:txBody>
          <a:bodyPr>
            <a:normAutofit/>
          </a:bodyPr>
          <a:lstStyle/>
          <a:p>
            <a:r>
              <a:rPr lang="en-US" b="1" dirty="0" smtClean="0"/>
              <a:t>Student Survey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1465192"/>
            <a:ext cx="10119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Disability </a:t>
            </a:r>
            <a:r>
              <a:rPr lang="en-US" sz="3600" dirty="0"/>
              <a:t>status </a:t>
            </a:r>
            <a:endParaRPr lang="en-US" sz="3600" dirty="0" smtClean="0"/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P</a:t>
            </a:r>
            <a:r>
              <a:rPr lang="en-US" sz="3600" dirty="0" smtClean="0"/>
              <a:t>erceptions </a:t>
            </a:r>
            <a:r>
              <a:rPr lang="en-US" sz="3600" dirty="0"/>
              <a:t>of the faculty’s responsiveness to their instructional </a:t>
            </a:r>
            <a:r>
              <a:rPr lang="en-US" sz="3600" dirty="0" smtClean="0"/>
              <a:t>needs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26 </a:t>
            </a:r>
            <a:r>
              <a:rPr lang="en-US" sz="3600" dirty="0"/>
              <a:t>questions evaluating faculty participant’s use of UDI in their course syllabi, instructional materials and </a:t>
            </a:r>
            <a:r>
              <a:rPr lang="en-US" sz="3600" dirty="0" smtClean="0"/>
              <a:t>practices (See Handout)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3493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409131"/>
            <a:ext cx="9144000" cy="1056061"/>
          </a:xfrm>
        </p:spPr>
        <p:txBody>
          <a:bodyPr>
            <a:normAutofit/>
          </a:bodyPr>
          <a:lstStyle/>
          <a:p>
            <a:r>
              <a:rPr lang="en-US" b="1" dirty="0" smtClean="0"/>
              <a:t>Syllabus Checklist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1904104"/>
            <a:ext cx="10119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15 </a:t>
            </a:r>
            <a:r>
              <a:rPr lang="en-US" sz="3600" dirty="0"/>
              <a:t>items scored </a:t>
            </a:r>
            <a:r>
              <a:rPr lang="en-US" sz="3600" dirty="0" smtClean="0"/>
              <a:t>dichotomously - designed </a:t>
            </a:r>
            <a:r>
              <a:rPr lang="en-US" sz="3600" dirty="0"/>
              <a:t>to evaluate whether faculty applied UDI principles to course syllabi and in instructional planning </a:t>
            </a:r>
            <a:r>
              <a:rPr lang="en-US" sz="3600" dirty="0" smtClean="0"/>
              <a:t>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4580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-48069"/>
            <a:ext cx="9144000" cy="134651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C.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1465192"/>
            <a:ext cx="10119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Qualitative </a:t>
            </a:r>
            <a:r>
              <a:rPr lang="en-US" sz="3600" dirty="0"/>
              <a:t>data from the faculty interviews were analyzed using the constant comparison method (Glaser &amp; Strauss, 1967) with </a:t>
            </a:r>
            <a:r>
              <a:rPr lang="en-US" sz="3600" dirty="0" err="1"/>
              <a:t>NVivo</a:t>
            </a:r>
            <a:r>
              <a:rPr lang="en-US" sz="3600" dirty="0"/>
              <a:t>.</a:t>
            </a:r>
            <a:r>
              <a:rPr lang="en-US" sz="3600" dirty="0" smtClean="0">
                <a:effectLst/>
              </a:rPr>
              <a:t>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Q</a:t>
            </a:r>
            <a:r>
              <a:rPr lang="en-US" sz="3600" dirty="0" smtClean="0"/>
              <a:t>uantitative </a:t>
            </a:r>
            <a:r>
              <a:rPr lang="en-US" sz="3600" dirty="0"/>
              <a:t>data from student surveys, course syllabi checklists, and faculty Summer Institute pre- and post-surveys were analyzed using descriptive statistics and paired samples </a:t>
            </a:r>
            <a:r>
              <a:rPr lang="en-US" sz="3600" i="1" dirty="0"/>
              <a:t>t</a:t>
            </a:r>
            <a:r>
              <a:rPr lang="en-US" sz="3600" dirty="0"/>
              <a:t>-test. </a:t>
            </a:r>
          </a:p>
          <a:p>
            <a:pPr marL="571500" indent="-571500">
              <a:buFont typeface="Arial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9907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62827"/>
            <a:ext cx="9144000" cy="1056061"/>
          </a:xfrm>
        </p:spPr>
        <p:txBody>
          <a:bodyPr>
            <a:normAutofit/>
          </a:bodyPr>
          <a:lstStyle/>
          <a:p>
            <a:r>
              <a:rPr lang="en-US" dirty="0" smtClean="0"/>
              <a:t>D. Summary of Outcomes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1318888"/>
            <a:ext cx="1186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/>
              <a:t>All of the participating faculty reported applying UDI </a:t>
            </a:r>
            <a:r>
              <a:rPr lang="en-US" sz="3600" dirty="0" smtClean="0"/>
              <a:t>principles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3 explicitly </a:t>
            </a:r>
            <a:r>
              <a:rPr lang="en-US" sz="3600" dirty="0"/>
              <a:t>referred to the underlying UDI principles when describing their application of UDI (i.e., flexibility, creating a welcoming instructional climate, and creating a community of learners). </a:t>
            </a:r>
            <a:endParaRPr lang="en-US" sz="3600" dirty="0" smtClean="0"/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UDI was experienced </a:t>
            </a:r>
            <a:r>
              <a:rPr lang="en-US" sz="3600" dirty="0"/>
              <a:t>by students, and observed in the course </a:t>
            </a:r>
            <a:r>
              <a:rPr lang="en-US" sz="3600" dirty="0" smtClean="0"/>
              <a:t>syllabi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475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74480" cy="104241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Presentation Overview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384" y="1517904"/>
            <a:ext cx="11405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A. Project overview</a:t>
            </a:r>
          </a:p>
          <a:p>
            <a:r>
              <a:rPr lang="en-US" sz="3600" dirty="0" smtClean="0"/>
              <a:t>B. Measurement tools</a:t>
            </a:r>
          </a:p>
          <a:p>
            <a:r>
              <a:rPr lang="en-US" sz="3600" dirty="0" smtClean="0"/>
              <a:t>C. Analysis</a:t>
            </a:r>
          </a:p>
          <a:p>
            <a:r>
              <a:rPr lang="en-US" sz="3600" dirty="0" smtClean="0"/>
              <a:t>D. Summary of outcomes</a:t>
            </a: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E. Syllabus Checklist</a:t>
            </a: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F. Student Evaluation of Faculty</a:t>
            </a: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G. Case Study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0822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62827"/>
            <a:ext cx="9144000" cy="1056061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Outcomes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1318888"/>
            <a:ext cx="1186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While there was an increase in faculty knowledge of UDI following the Summer Institute, this difference was not statistically significant (</a:t>
            </a:r>
            <a:r>
              <a:rPr lang="en-US" sz="3600" i="1" dirty="0" smtClean="0"/>
              <a:t>t</a:t>
            </a:r>
            <a:r>
              <a:rPr lang="en-US" sz="3600" dirty="0" smtClean="0"/>
              <a:t>(6)=1.549, </a:t>
            </a:r>
            <a:r>
              <a:rPr lang="en-US" sz="3600" i="1" dirty="0" smtClean="0"/>
              <a:t>p</a:t>
            </a:r>
            <a:r>
              <a:rPr lang="en-US" sz="3600" dirty="0" smtClean="0"/>
              <a:t> = .172).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2932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84112"/>
              </p:ext>
            </p:extLst>
          </p:nvPr>
        </p:nvGraphicFramePr>
        <p:xfrm>
          <a:off x="128016" y="1133412"/>
          <a:ext cx="11850624" cy="5683520"/>
        </p:xfrm>
        <a:graphic>
          <a:graphicData uri="http://schemas.openxmlformats.org/drawingml/2006/table">
            <a:tbl>
              <a:tblPr firstRow="1" firstCol="1" bandRow="1"/>
              <a:tblGrid>
                <a:gridCol w="10673199"/>
                <a:gridCol w="1177425"/>
              </a:tblGrid>
              <a:tr h="535942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solidFill>
                            <a:sysClr val="windowText" lastClr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 Includes a welcoming and inclusive statement about accommodations for students with special needs.</a:t>
                      </a:r>
                      <a:endParaRPr lang="en-US" sz="2600" dirty="0">
                        <a:solidFill>
                          <a:sysClr val="windowText" lastClr="000000"/>
                        </a:solidFill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solidFill>
                            <a:sysClr val="windowText" lastClr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83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956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 Includes a faculty e-mail address/link to increase students’ access.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83</a:t>
                      </a:r>
                      <a:endParaRPr lang="en-US" sz="10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195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 Includes faculty’s office hours. 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67</a:t>
                      </a:r>
                      <a:endParaRPr lang="en-US" sz="10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5614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 Identifies both online and offline office hours for flexibility of making an appointment.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lang="en-US" sz="10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895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5. States learning (or instructional) goals and objectives that clearly specify the intent of the class.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100</a:t>
                      </a:r>
                      <a:endParaRPr lang="en-US" sz="10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593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6. Includes information about class online communications. 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83</a:t>
                      </a:r>
                      <a:endParaRPr lang="en-US" sz="10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45652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7. Provides a specific course schedule (e.g., overview of what to learn each week and deadlines).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100</a:t>
                      </a:r>
                      <a:endParaRPr lang="en-US" sz="10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47928">
                <a:tc>
                  <a:txBody>
                    <a:bodyPr/>
                    <a:lstStyle/>
                    <a:p>
                      <a:pPr marL="0" marR="16002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8. Includes a description of course policies (e.g. late papers, grade appeals, extra credit).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9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100</a:t>
                      </a:r>
                      <a:endParaRPr lang="en-US" sz="10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8979" marR="589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17904" y="0"/>
            <a:ext cx="8375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E. Syllabus Checklist</a:t>
            </a:r>
            <a:endParaRPr lang="en-US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11840" y="581641"/>
            <a:ext cx="93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Percent</a:t>
            </a:r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71894"/>
              </p:ext>
            </p:extLst>
          </p:nvPr>
        </p:nvGraphicFramePr>
        <p:xfrm>
          <a:off x="303276" y="566925"/>
          <a:ext cx="7578852" cy="402335"/>
        </p:xfrm>
        <a:graphic>
          <a:graphicData uri="http://schemas.openxmlformats.org/drawingml/2006/table">
            <a:tbl>
              <a:tblPr firstRow="1" firstCol="1" bandRow="1"/>
              <a:tblGrid>
                <a:gridCol w="7578852"/>
              </a:tblGrid>
              <a:tr h="40233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200" i="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UDI strategies </a:t>
                      </a:r>
                      <a:r>
                        <a:rPr lang="en-US" sz="2200" i="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observed </a:t>
                      </a:r>
                      <a:r>
                        <a:rPr lang="en-US" sz="2200" i="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 participating faculty’s course syllabi. </a:t>
                      </a:r>
                      <a:endParaRPr lang="en-US" sz="2200" i="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511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7904" y="0"/>
            <a:ext cx="8375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Syllabus Checklist Continued</a:t>
            </a:r>
            <a:endParaRPr lang="en-US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32720" y="386097"/>
            <a:ext cx="15118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/>
              <a:t>Percent</a:t>
            </a:r>
            <a:endParaRPr lang="en-US" sz="26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153538"/>
              </p:ext>
            </p:extLst>
          </p:nvPr>
        </p:nvGraphicFramePr>
        <p:xfrm>
          <a:off x="201168" y="878539"/>
          <a:ext cx="11643360" cy="5851582"/>
        </p:xfrm>
        <a:graphic>
          <a:graphicData uri="http://schemas.openxmlformats.org/drawingml/2006/table">
            <a:tbl>
              <a:tblPr firstRow="1" firstCol="1" bandRow="1"/>
              <a:tblGrid>
                <a:gridCol w="11009376"/>
                <a:gridCol w="633984"/>
              </a:tblGrid>
              <a:tr h="81806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9. </a:t>
                      </a: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Identifies options for diverse linguistic/language abilities (e.g., enhancement, translations, note taker).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97279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10. </a:t>
                      </a: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Includes texts that may be accessed through alternative media formats (e.g., book recording, e-book, pdf, Braille format, on-line version). 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83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97279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11. </a:t>
                      </a: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Includes diversified medium of assignments (e.g., essay, power point, audio, video, inspiration, webpage, project).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67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97279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12. </a:t>
                      </a: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States students may choose among diverse means to submit assignments (e.g., through e-mail, electronic mail box, in class, or physical mailbox). 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4853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13. </a:t>
                      </a: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Describes varied assessment methods and ongoing assessment.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67</a:t>
                      </a:r>
                      <a:endParaRPr lang="en-US" sz="26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4853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14. </a:t>
                      </a: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States students may choose what to study for a project or assignment.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67</a:t>
                      </a:r>
                      <a:endParaRPr lang="en-US" sz="26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1806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15. </a:t>
                      </a: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Provides opportunities for students to choose assessments consistent with their strengths and abilities. 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33</a:t>
                      </a:r>
                      <a:endParaRPr lang="en-US" sz="26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356" marR="523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101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0"/>
            <a:ext cx="11795760" cy="1617536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F. Student evaluation of faculty participants’ UDI practice: Percent of respondents who agree/strongly agree.</a:t>
            </a:r>
            <a:endParaRPr lang="en-US" sz="3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303315"/>
              </p:ext>
            </p:extLst>
          </p:nvPr>
        </p:nvGraphicFramePr>
        <p:xfrm>
          <a:off x="219456" y="1617537"/>
          <a:ext cx="11795760" cy="4818113"/>
        </p:xfrm>
        <a:graphic>
          <a:graphicData uri="http://schemas.openxmlformats.org/drawingml/2006/table">
            <a:tbl>
              <a:tblPr firstRow="1" firstCol="1" bandRow="1"/>
              <a:tblGrid>
                <a:gridCol w="10332720"/>
                <a:gridCol w="1463040"/>
              </a:tblGrid>
              <a:tr h="518322"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Syllabus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Percent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8322">
                <a:tc>
                  <a:txBody>
                    <a:bodyPr/>
                    <a:lstStyle/>
                    <a:p>
                      <a:pPr marL="10287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 The syllabus of this class was available online.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65760" algn="l"/>
                        </a:tabLs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58.7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44630">
                <a:tc>
                  <a:txBody>
                    <a:bodyPr/>
                    <a:lstStyle/>
                    <a:p>
                      <a:pPr marL="10287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 The syllabus of this class included information about late paper, grade appeal, or extra credit.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82.8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81869">
                <a:tc>
                  <a:txBody>
                    <a:bodyPr/>
                    <a:lstStyle/>
                    <a:p>
                      <a:pPr marL="10287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 The syllabus included information on assessment options students can choose by their strengths and abilities.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35.2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54970">
                <a:tc>
                  <a:txBody>
                    <a:bodyPr/>
                    <a:lstStyle/>
                    <a:p>
                      <a:pPr marL="10287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 The syllabus of this class provided a specific course schedule (e.g., overview of what to learn each week and deadlines).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80.4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819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" y="365125"/>
            <a:ext cx="12045696" cy="860171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Student evaluation of faculty participants’ UDI practice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836299"/>
              </p:ext>
            </p:extLst>
          </p:nvPr>
        </p:nvGraphicFramePr>
        <p:xfrm>
          <a:off x="402336" y="1700784"/>
          <a:ext cx="11503152" cy="4956048"/>
        </p:xfrm>
        <a:graphic>
          <a:graphicData uri="http://schemas.openxmlformats.org/drawingml/2006/table">
            <a:tbl>
              <a:tblPr firstRow="1" firstCol="1" bandRow="1"/>
              <a:tblGrid>
                <a:gridCol w="9516609"/>
                <a:gridCol w="1986543"/>
              </a:tblGrid>
              <a:tr h="9475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Instructional Goals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Percent</a:t>
                      </a:r>
                      <a:endParaRPr lang="en-US" sz="32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361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 The professor of this class clearly presented the lesson goals and objectives of this class.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81.9</a:t>
                      </a:r>
                      <a:endParaRPr lang="en-US" sz="32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22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 The professor of this class provided an alternative format to describe the course (e.g., graphic representations, digital pictures, tables, audio clips).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46.8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54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" y="365125"/>
            <a:ext cx="12045696" cy="860171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Student evaluation of faculty participants’ UDI practice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857675"/>
              </p:ext>
            </p:extLst>
          </p:nvPr>
        </p:nvGraphicFramePr>
        <p:xfrm>
          <a:off x="457200" y="1225296"/>
          <a:ext cx="11228832" cy="5540399"/>
        </p:xfrm>
        <a:graphic>
          <a:graphicData uri="http://schemas.openxmlformats.org/drawingml/2006/table">
            <a:tbl>
              <a:tblPr firstRow="1" firstCol="1" bandRow="1"/>
              <a:tblGrid>
                <a:gridCol w="9683090"/>
                <a:gridCol w="1545742"/>
              </a:tblGrid>
              <a:tr h="34837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Instructional Materials</a:t>
                      </a:r>
                      <a:endParaRPr lang="en-US" sz="30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Percent</a:t>
                      </a:r>
                      <a:endParaRPr lang="en-US" sz="30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05247">
                <a:tc>
                  <a:txBody>
                    <a:bodyPr/>
                    <a:lstStyle/>
                    <a:p>
                      <a:pPr marL="10287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 The </a:t>
                      </a:r>
                      <a:r>
                        <a:rPr lang="en-US" sz="3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provided various types of texts (e.g., textbook, journal article, newspaper, digital texts).</a:t>
                      </a:r>
                      <a:endParaRPr lang="en-US" sz="30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53.8</a:t>
                      </a:r>
                      <a:endParaRPr lang="en-US" sz="30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05247">
                <a:tc>
                  <a:txBody>
                    <a:bodyPr/>
                    <a:lstStyle/>
                    <a:p>
                      <a:pPr marL="10287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 The </a:t>
                      </a:r>
                      <a:r>
                        <a:rPr lang="en-US" sz="3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provided options of different media formats of texts (e.g., book recording, Braille format).</a:t>
                      </a:r>
                      <a:endParaRPr lang="en-US" sz="30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30.4</a:t>
                      </a:r>
                      <a:endParaRPr lang="en-US" sz="30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06996">
                <a:tc>
                  <a:txBody>
                    <a:bodyPr/>
                    <a:lstStyle/>
                    <a:p>
                      <a:pPr marL="10287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 The </a:t>
                      </a:r>
                      <a:r>
                        <a:rPr lang="en-US" sz="3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provided options for students with diverse linguistic abilities in materials and media (e.g., enhancement, translations, note-taker).</a:t>
                      </a:r>
                      <a:endParaRPr lang="en-US" sz="30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25.8</a:t>
                      </a:r>
                      <a:endParaRPr lang="en-US" sz="30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3498">
                <a:tc>
                  <a:txBody>
                    <a:bodyPr/>
                    <a:lstStyle/>
                    <a:p>
                      <a:pPr marL="10287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 The </a:t>
                      </a:r>
                      <a:r>
                        <a:rPr lang="en-US" sz="3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used both visual and auditory materials.</a:t>
                      </a:r>
                      <a:endParaRPr lang="en-US" sz="30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44.1</a:t>
                      </a:r>
                      <a:endParaRPr lang="en-US" sz="30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68399">
                <a:tc>
                  <a:txBody>
                    <a:bodyPr/>
                    <a:lstStyle/>
                    <a:p>
                      <a:pPr marL="10287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5. The </a:t>
                      </a:r>
                      <a:r>
                        <a:rPr lang="en-US" sz="3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provided various resources (e.g., website, </a:t>
                      </a:r>
                      <a:r>
                        <a:rPr lang="en-US" sz="3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association</a:t>
                      </a:r>
                      <a:r>
                        <a:rPr lang="en-US" sz="3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multimedia).</a:t>
                      </a:r>
                      <a:endParaRPr lang="en-US" sz="30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58.7</a:t>
                      </a:r>
                      <a:endParaRPr lang="en-US" sz="30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9861" marR="49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5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" y="365125"/>
            <a:ext cx="12045696" cy="860171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Student evaluation of faculty participants’ UDI practice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431721"/>
              </p:ext>
            </p:extLst>
          </p:nvPr>
        </p:nvGraphicFramePr>
        <p:xfrm>
          <a:off x="280416" y="1225296"/>
          <a:ext cx="11777472" cy="5053584"/>
        </p:xfrm>
        <a:graphic>
          <a:graphicData uri="http://schemas.openxmlformats.org/drawingml/2006/table">
            <a:tbl>
              <a:tblPr firstRow="1" firstCol="1" bandRow="1"/>
              <a:tblGrid>
                <a:gridCol w="10442448"/>
                <a:gridCol w="1335024"/>
              </a:tblGrid>
              <a:tr h="84542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Instructional </a:t>
                      </a: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Strategies                                                                 Percent     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4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 The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used diverse teaching strategies.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38.0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2155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 The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tried to address the varied levels and needs of students. 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53.3</a:t>
                      </a:r>
                      <a:endParaRPr lang="en-US" sz="32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2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4542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 The professor of this class was accessible during the semester.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88.2</a:t>
                      </a:r>
                      <a:endParaRPr lang="en-US" sz="32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 The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gave prompt feedback.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70.7</a:t>
                      </a:r>
                      <a:endParaRPr lang="en-US" sz="32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4542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5. This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class provided many opportunities to show my learning progress.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57.0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990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" y="365125"/>
            <a:ext cx="12045696" cy="860171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F. Student evaluation of faculty participants’ UDI practice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091009"/>
              </p:ext>
            </p:extLst>
          </p:nvPr>
        </p:nvGraphicFramePr>
        <p:xfrm>
          <a:off x="146304" y="1225296"/>
          <a:ext cx="11917680" cy="5266945"/>
        </p:xfrm>
        <a:graphic>
          <a:graphicData uri="http://schemas.openxmlformats.org/drawingml/2006/table">
            <a:tbl>
              <a:tblPr firstRow="1" firstCol="1" bandRow="1"/>
              <a:tblGrid>
                <a:gridCol w="10277856"/>
                <a:gridCol w="1639824"/>
              </a:tblGrid>
              <a:tr h="84455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Instructional </a:t>
                      </a: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Strategies Continued                                              Percent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275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6. In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this class, I could choose to work individually or in a group.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40.2</a:t>
                      </a:r>
                      <a:endParaRPr lang="en-US" sz="32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8275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7. In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this class, I could choose what to study for a project or assignment. 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34.8</a:t>
                      </a:r>
                      <a:endParaRPr lang="en-US" sz="32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8275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8. In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this class, I could choose a medium to present my knowledge (e.g., essay, presentation).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22.8</a:t>
                      </a:r>
                      <a:endParaRPr lang="en-US" sz="320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7412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9. The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allowed a diverse way to submit assignment (e.g., a choice of sending paper through e-mail, physical, and electronic mail box).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38.5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745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" y="365125"/>
            <a:ext cx="12045696" cy="860171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Student evaluation of faculty participants’ UDI practice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575805"/>
              </p:ext>
            </p:extLst>
          </p:nvPr>
        </p:nvGraphicFramePr>
        <p:xfrm>
          <a:off x="146304" y="1572767"/>
          <a:ext cx="11887200" cy="3513417"/>
        </p:xfrm>
        <a:graphic>
          <a:graphicData uri="http://schemas.openxmlformats.org/drawingml/2006/table">
            <a:tbl>
              <a:tblPr firstRow="1" firstCol="1" bandRow="1"/>
              <a:tblGrid>
                <a:gridCol w="10424160"/>
                <a:gridCol w="1463040"/>
              </a:tblGrid>
              <a:tr h="29260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Assessment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Percent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733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 The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clearly explained his/her expectation of student performance (e.g. providing a rubric, checklist, visual organizer, or exemplary work).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63.0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733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 Assessments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of this class were directly related to learning goals and instructional methods.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62.6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733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 This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class offered ongoing assessment.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48.4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358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" y="365125"/>
            <a:ext cx="12045696" cy="860171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  <a:latin typeface="Times New Roman" charset="0"/>
                <a:ea typeface="Times New Roman" charset="0"/>
                <a:cs typeface="Times New Roman" charset="0"/>
              </a:rPr>
              <a:t>Student evaluation of faculty participants’ UDI practice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716454"/>
              </p:ext>
            </p:extLst>
          </p:nvPr>
        </p:nvGraphicFramePr>
        <p:xfrm>
          <a:off x="146304" y="1572767"/>
          <a:ext cx="11887200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10424160"/>
                <a:gridCol w="1463040"/>
              </a:tblGrid>
              <a:tr h="29260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Assessment Continued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Percent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733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 This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class offered varied assessment methods (e.g., peer review, self-reflection, etc.)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27.5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733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5. The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allowed students to choose assessment methods consistent with their strengths and abilities.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26.7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733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6. The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professor of this class provided visible progress markers which gave concrete evidence of progress and allowed students to monitor their own progress.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42.2</a:t>
                      </a:r>
                      <a:endParaRPr lang="en-US" sz="3200" dirty="0">
                        <a:effectLst/>
                        <a:latin typeface="Cambri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2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30306"/>
            <a:ext cx="117774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A. Project Overview </a:t>
            </a:r>
          </a:p>
          <a:p>
            <a:pPr algn="ctr"/>
            <a:r>
              <a:rPr lang="en-US" sz="4400" dirty="0" smtClean="0"/>
              <a:t>Innovative and Sustainable Teaching Methods and Strategies project</a:t>
            </a:r>
            <a:endParaRPr lang="en-US" sz="44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47472" y="2706625"/>
            <a:ext cx="11228832" cy="1298447"/>
          </a:xfrm>
        </p:spPr>
        <p:txBody>
          <a:bodyPr>
            <a:noAutofit/>
          </a:bodyPr>
          <a:lstStyle/>
          <a:p>
            <a:pPr marL="571500" indent="-571500" algn="l">
              <a:buFont typeface="Arial" charset="0"/>
              <a:buChar char="•"/>
            </a:pPr>
            <a:r>
              <a:rPr lang="en-US" sz="4400" dirty="0" smtClean="0">
                <a:latin typeface="Times New Roman" charset="0"/>
                <a:ea typeface="Times New Roman" charset="0"/>
                <a:cs typeface="Times New Roman" charset="0"/>
              </a:rPr>
              <a:t>Professional development (PD) provided to 16 postsecondary education faculty. </a:t>
            </a:r>
            <a:endParaRPr lang="en-US" sz="4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472" y="4005072"/>
            <a:ext cx="117896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4400" dirty="0" smtClean="0">
                <a:latin typeface="Times New Roman" charset="0"/>
                <a:ea typeface="Times New Roman" charset="0"/>
                <a:cs typeface="Times New Roman" charset="0"/>
              </a:rPr>
              <a:t>PD to improve knowledge, attitudes, and skills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4400" dirty="0" smtClean="0">
                <a:latin typeface="Times New Roman" charset="0"/>
                <a:ea typeface="Times New Roman" charset="0"/>
                <a:cs typeface="Times New Roman" charset="0"/>
              </a:rPr>
              <a:t>Intention – to better address the needs of all students, including students with disabilities..</a:t>
            </a:r>
            <a:endParaRPr lang="en-US" sz="4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-48069"/>
            <a:ext cx="9144000" cy="10560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Summer </a:t>
            </a:r>
            <a:r>
              <a:rPr lang="en-US" dirty="0"/>
              <a:t>Institute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" y="1007992"/>
            <a:ext cx="110825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PD delivered </a:t>
            </a:r>
            <a:r>
              <a:rPr lang="en-US" sz="3600" dirty="0"/>
              <a:t>over </a:t>
            </a:r>
            <a:r>
              <a:rPr lang="en-US" sz="3600" dirty="0" smtClean="0"/>
              <a:t>3 consecutive </a:t>
            </a:r>
            <a:r>
              <a:rPr lang="en-US" sz="3600" dirty="0"/>
              <a:t>days </a:t>
            </a:r>
            <a:r>
              <a:rPr lang="en-US" sz="3600" dirty="0" smtClean="0"/>
              <a:t>&amp; 6 content </a:t>
            </a:r>
            <a:r>
              <a:rPr lang="en-US" sz="3600" dirty="0"/>
              <a:t>areas</a:t>
            </a:r>
            <a:r>
              <a:rPr lang="en-US" sz="3600" dirty="0" smtClean="0"/>
              <a:t>:</a:t>
            </a:r>
          </a:p>
          <a:p>
            <a:r>
              <a:rPr lang="en-US" sz="1200" dirty="0" smtClean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UDI</a:t>
            </a:r>
            <a:r>
              <a:rPr lang="en-US" sz="3600" dirty="0"/>
              <a:t>, 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</a:t>
            </a:r>
            <a:r>
              <a:rPr lang="en-US" sz="3600" dirty="0" smtClean="0"/>
              <a:t>ccessible </a:t>
            </a:r>
            <a:r>
              <a:rPr lang="en-US" sz="3600" dirty="0"/>
              <a:t>distance education and assistive technology, 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</a:t>
            </a:r>
            <a:r>
              <a:rPr lang="en-US" sz="3600" dirty="0" smtClean="0"/>
              <a:t>tudent </a:t>
            </a:r>
            <a:r>
              <a:rPr lang="en-US" sz="3600" dirty="0"/>
              <a:t>and faculty rights and </a:t>
            </a:r>
            <a:r>
              <a:rPr lang="en-US" sz="3600" dirty="0" smtClean="0"/>
              <a:t>responsibilities,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</a:t>
            </a:r>
            <a:r>
              <a:rPr lang="en-US" sz="3600" dirty="0" smtClean="0"/>
              <a:t>isability </a:t>
            </a:r>
            <a:r>
              <a:rPr lang="en-US" sz="3600" dirty="0"/>
              <a:t>culture, 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</a:t>
            </a:r>
            <a:r>
              <a:rPr lang="en-US" sz="3600" dirty="0" smtClean="0"/>
              <a:t>idden </a:t>
            </a:r>
            <a:r>
              <a:rPr lang="en-US" sz="3600" dirty="0"/>
              <a:t>disabilities, and 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M</a:t>
            </a:r>
            <a:r>
              <a:rPr lang="en-US" sz="3600" dirty="0" smtClean="0"/>
              <a:t>ulticulturalism </a:t>
            </a:r>
            <a:r>
              <a:rPr lang="en-US" sz="3600" dirty="0"/>
              <a:t>and disability. </a:t>
            </a:r>
          </a:p>
        </p:txBody>
      </p:sp>
    </p:spTree>
    <p:extLst>
      <p:ext uri="{BB962C8B-B14F-4D97-AF65-F5344CB8AC3E}">
        <p14:creationId xmlns:p14="http://schemas.microsoft.com/office/powerpoint/2010/main" val="70355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69136" y="354267"/>
            <a:ext cx="9144000" cy="1056061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4672" y="1755648"/>
            <a:ext cx="1088136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4400" dirty="0" smtClean="0"/>
              <a:t>7 Participants participated in case studies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400" dirty="0" smtClean="0"/>
              <a:t>20 hours total with 6.5 on Universal Design for Instruction (UDI)</a:t>
            </a:r>
          </a:p>
          <a:p>
            <a:pPr marL="571500" indent="-571500">
              <a:buFont typeface="Arial" charset="0"/>
              <a:buChar char="•"/>
            </a:pPr>
            <a:endParaRPr lang="en-US" sz="4400" dirty="0"/>
          </a:p>
          <a:p>
            <a:pPr marL="571500" indent="-571500">
              <a:buFont typeface="Arial" charset="0"/>
              <a:buChar char="•"/>
            </a:pPr>
            <a:r>
              <a:rPr lang="en-US" sz="4400" dirty="0" smtClean="0"/>
              <a:t>This presentation reports on the impact of the UDI PD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2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01168" y="409131"/>
            <a:ext cx="11990832" cy="797877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Times New Roman" charset="0"/>
                <a:ea typeface="Times New Roman" charset="0"/>
                <a:cs typeface="Times New Roman" charset="0"/>
              </a:rPr>
              <a:t>9 Principles of Universal Design for Instruction (UDI)</a:t>
            </a:r>
            <a:endParaRPr lang="en-US" sz="44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" y="1465192"/>
            <a:ext cx="101193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1. Equitable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use, </a:t>
            </a: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2. Flexibility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in use, </a:t>
            </a: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3. Simple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intuitive,</a:t>
            </a: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4. Perceptible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information, </a:t>
            </a:r>
            <a:endParaRPr lang="en-US" sz="3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5. Tolerance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for error, </a:t>
            </a:r>
            <a:endParaRPr lang="en-US" sz="3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6. Low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physical effort, </a:t>
            </a:r>
            <a:endParaRPr lang="en-US" sz="3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7. Size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and space for approach and use, </a:t>
            </a:r>
            <a:endParaRPr lang="en-US" sz="3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8. A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community of learners, and </a:t>
            </a:r>
            <a:endParaRPr lang="en-US" sz="3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9. Instructional climate</a:t>
            </a:r>
            <a:endParaRPr lang="en-US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2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-48069"/>
            <a:ext cx="9144000" cy="1056061"/>
          </a:xfrm>
        </p:spPr>
        <p:txBody>
          <a:bodyPr>
            <a:normAutofit/>
          </a:bodyPr>
          <a:lstStyle/>
          <a:p>
            <a:r>
              <a:rPr lang="en-US" b="1" dirty="0" smtClean="0"/>
              <a:t>Research 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1465192"/>
            <a:ext cx="111191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  To what extent did the participating faculty apply the UDI principles during the </a:t>
            </a:r>
            <a:r>
              <a:rPr lang="en-US" sz="3600" dirty="0" smtClean="0"/>
              <a:t>semester </a:t>
            </a:r>
            <a:r>
              <a:rPr lang="en-US" sz="3600" dirty="0"/>
              <a:t>following the Summer Institute?  </a:t>
            </a:r>
          </a:p>
          <a:p>
            <a:r>
              <a:rPr lang="en-US" sz="3600" dirty="0"/>
              <a:t>2.  How did the participating faculty evaluate their experiences using the UDI principles?</a:t>
            </a:r>
          </a:p>
          <a:p>
            <a:r>
              <a:rPr lang="en-US" sz="3600" dirty="0"/>
              <a:t>2(a) How did the Summer Institute help the faculty </a:t>
            </a:r>
            <a:r>
              <a:rPr lang="en-US" sz="3600" dirty="0" smtClean="0"/>
              <a:t>apply </a:t>
            </a:r>
            <a:r>
              <a:rPr lang="en-US" sz="3600" dirty="0"/>
              <a:t>UDI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525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-48069"/>
            <a:ext cx="9144000" cy="1056061"/>
          </a:xfrm>
        </p:spPr>
        <p:txBody>
          <a:bodyPr>
            <a:normAutofit/>
          </a:bodyPr>
          <a:lstStyle/>
          <a:p>
            <a:r>
              <a:rPr lang="en-US" b="1" dirty="0" smtClean="0"/>
              <a:t>Research 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1465192"/>
            <a:ext cx="11466576" cy="352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2(b</a:t>
            </a:r>
            <a:r>
              <a:rPr lang="en-US" sz="3600" dirty="0"/>
              <a:t>) How did faculty evaluate their efficacy in meeting diverse student needs through UDI? </a:t>
            </a:r>
          </a:p>
          <a:p>
            <a:r>
              <a:rPr lang="en-US" sz="3600" dirty="0"/>
              <a:t>2(c) What resources supported faculty implementation of UDI?</a:t>
            </a:r>
          </a:p>
          <a:p>
            <a:r>
              <a:rPr lang="en-US" sz="3600" dirty="0"/>
              <a:t>2(d) What challenges to implementing UDI did the faculty experience?</a:t>
            </a:r>
          </a:p>
        </p:txBody>
      </p:sp>
    </p:spTree>
    <p:extLst>
      <p:ext uri="{BB962C8B-B14F-4D97-AF65-F5344CB8AC3E}">
        <p14:creationId xmlns:p14="http://schemas.microsoft.com/office/powerpoint/2010/main" val="165654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-48069"/>
            <a:ext cx="9144000" cy="1056061"/>
          </a:xfrm>
        </p:spPr>
        <p:txBody>
          <a:bodyPr>
            <a:normAutofit/>
          </a:bodyPr>
          <a:lstStyle/>
          <a:p>
            <a:r>
              <a:rPr lang="en-US" b="1" dirty="0" smtClean="0"/>
              <a:t>Design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1465192"/>
            <a:ext cx="101193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Collective </a:t>
            </a:r>
            <a:r>
              <a:rPr lang="en-US" sz="3600" dirty="0"/>
              <a:t>case study (Stake, 2000).  </a:t>
            </a:r>
            <a:endParaRPr lang="en-US" sz="3600" dirty="0" smtClean="0"/>
          </a:p>
          <a:p>
            <a:pPr marL="1028700" lvl="1" indent="-571500">
              <a:buFont typeface="Arial" charset="0"/>
              <a:buChar char="•"/>
            </a:pPr>
            <a:r>
              <a:rPr lang="en-US" sz="3600" dirty="0" smtClean="0"/>
              <a:t>Each </a:t>
            </a:r>
            <a:r>
              <a:rPr lang="en-US" sz="3600" dirty="0"/>
              <a:t>faculty case was investigated in alignment with specific research questions, and then individual cases were compared to each other for a broader view of sustained </a:t>
            </a:r>
            <a:r>
              <a:rPr lang="en-US" sz="3600" dirty="0" smtClean="0"/>
              <a:t>impact  </a:t>
            </a:r>
            <a:endParaRPr lang="en-US" sz="3600" dirty="0"/>
          </a:p>
          <a:p>
            <a:pPr marL="579438" lvl="1" indent="-579438">
              <a:buFont typeface="Arial" charset="0"/>
              <a:buChar char="•"/>
            </a:pPr>
            <a:r>
              <a:rPr lang="en-US" sz="3600" dirty="0" smtClean="0"/>
              <a:t>Both </a:t>
            </a:r>
            <a:r>
              <a:rPr lang="en-US" sz="3600" dirty="0"/>
              <a:t>quantitative and qualitative data were collected </a:t>
            </a:r>
            <a:endParaRPr lang="en-US" sz="3600" dirty="0" smtClean="0"/>
          </a:p>
          <a:p>
            <a:pPr marL="579438" lvl="1" indent="-579438">
              <a:buFont typeface="Arial" charset="0"/>
              <a:buChar char="•"/>
            </a:pPr>
            <a:r>
              <a:rPr lang="en-US" sz="3600" dirty="0" smtClean="0"/>
              <a:t>Investigating the effects </a:t>
            </a:r>
            <a:r>
              <a:rPr lang="en-US" sz="3600" dirty="0"/>
              <a:t>of the Summer Institute on the faculty’s instructional </a:t>
            </a:r>
            <a:r>
              <a:rPr lang="en-US" sz="3600" dirty="0" smtClean="0"/>
              <a:t>practice 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866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</TotalTime>
  <Words>1723</Words>
  <Application>Microsoft Macintosh PowerPoint</Application>
  <PresentationFormat>Widescreen</PresentationFormat>
  <Paragraphs>208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Calibri Light</vt:lpstr>
      <vt:lpstr>Arial</vt:lpstr>
      <vt:lpstr>Calibri</vt:lpstr>
      <vt:lpstr>Cambria</vt:lpstr>
      <vt:lpstr>Times New Roman</vt:lpstr>
      <vt:lpstr>Office Theme</vt:lpstr>
      <vt:lpstr>Effects of a Postsecondary Faculty Professional Development Program Designed to Better Address the Needs of Students with Disabilities </vt:lpstr>
      <vt:lpstr>  Presentation Overview</vt:lpstr>
      <vt:lpstr>Professional development (PD) provided to 16 postsecondary education faculty. </vt:lpstr>
      <vt:lpstr> Summer Institute </vt:lpstr>
      <vt:lpstr>Background</vt:lpstr>
      <vt:lpstr>9 Principles of Universal Design for Instruction (UDI)</vt:lpstr>
      <vt:lpstr>Research Questions</vt:lpstr>
      <vt:lpstr>Research Questions</vt:lpstr>
      <vt:lpstr>Design</vt:lpstr>
      <vt:lpstr>Data Collection</vt:lpstr>
      <vt:lpstr>B. Measurement Tools</vt:lpstr>
      <vt:lpstr>Faculty pre &amp; post survey</vt:lpstr>
      <vt:lpstr>Faculty pre- and post-interview protocols.</vt:lpstr>
      <vt:lpstr>Faculty pre-interview protocols</vt:lpstr>
      <vt:lpstr>Faculty post-interview protocols</vt:lpstr>
      <vt:lpstr>Student Survey</vt:lpstr>
      <vt:lpstr>Syllabus Checklist</vt:lpstr>
      <vt:lpstr> C. Analysis</vt:lpstr>
      <vt:lpstr>D. Summary of Outcomes</vt:lpstr>
      <vt:lpstr>Summary of Outcomes</vt:lpstr>
      <vt:lpstr>PowerPoint Presentation</vt:lpstr>
      <vt:lpstr>PowerPoint Presentation</vt:lpstr>
      <vt:lpstr>F. Student evaluation of faculty participants’ UDI practice: Percent of respondents who agree/strongly agree.</vt:lpstr>
      <vt:lpstr>Student evaluation of faculty participants’ UDI practice</vt:lpstr>
      <vt:lpstr>Student evaluation of faculty participants’ UDI practice</vt:lpstr>
      <vt:lpstr>Student evaluation of faculty participants’ UDI practice</vt:lpstr>
      <vt:lpstr>F. Student evaluation of faculty participants’ UDI practice</vt:lpstr>
      <vt:lpstr>Student evaluation of faculty participants’ UDI practice</vt:lpstr>
      <vt:lpstr>Student evaluation of faculty participants’ UDI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a Postsecondary Faculty Professional Development Program Designed to Better Address the Needs of Students with Disabilities </dc:title>
  <dc:creator>Kelly Roberts</dc:creator>
  <cp:lastModifiedBy>Kelly Roberts</cp:lastModifiedBy>
  <cp:revision>58</cp:revision>
  <dcterms:created xsi:type="dcterms:W3CDTF">2015-11-18T02:42:46Z</dcterms:created>
  <dcterms:modified xsi:type="dcterms:W3CDTF">2015-11-19T16:54:43Z</dcterms:modified>
</cp:coreProperties>
</file>